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drawings/drawing1.xml" ContentType="application/vnd.openxmlformats-officedocument.drawingml.chartshapes+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drawings/drawing2.xml" ContentType="application/vnd.openxmlformats-officedocument.drawingml.chartshapes+xml"/>
  <Override PartName="/ppt/drawings/drawing3.xml" ContentType="application/vnd.openxmlformats-officedocument.drawingml.chartshap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77.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olors11.xml" ContentType="application/vnd.ms-office.chartcolorstyl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style1.xml" ContentType="application/vnd.ms-office.chartstyl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rts/chart1.xml" ContentType="application/vnd.openxmlformats-officedocument.drawingml.chart+xml"/>
  <Override PartName="/ppt/charts/colors1.xml" ContentType="application/vnd.ms-office.chartcolorstyle+xml"/>
  <Override PartName="/ppt/charts/style11.xml" ContentType="application/vnd.ms-office.chart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olors10.xml" ContentType="application/vnd.ms-office.chartcolorstyle+xml"/>
  <Override PartName="/ppt/charts/style10.xml" ContentType="application/vnd.ms-office.chartstyle+xml"/>
  <Override PartName="/ppt/charts/chart10.xml" ContentType="application/vnd.openxmlformats-officedocument.drawingml.chart+xml"/>
  <Override PartName="/ppt/charts/colors9.xml" ContentType="application/vnd.ms-office.chartcolorstyle+xml"/>
  <Override PartName="/ppt/charts/style9.xml" ContentType="application/vnd.ms-office.chartstyle+xml"/>
  <Override PartName="/ppt/charts/chart9.xml" ContentType="application/vnd.openxmlformats-officedocument.drawingml.chart+xml"/>
  <Override PartName="/ppt/charts/colors8.xml" ContentType="application/vnd.ms-office.chartcolorstyle+xml"/>
  <Override PartName="/ppt/charts/style8.xml" ContentType="application/vnd.ms-office.chartstyle+xml"/>
  <Override PartName="/ppt/charts/chart8.xml" ContentType="application/vnd.openxmlformats-officedocument.drawingml.chart+xml"/>
  <Override PartName="/ppt/charts/colors7.xml" ContentType="application/vnd.ms-office.chartcolorstyle+xml"/>
  <Override PartName="/ppt/charts/style7.xml" ContentType="application/vnd.ms-office.chartstyle+xml"/>
  <Override PartName="/ppt/charts/chart7.xml" ContentType="application/vnd.openxmlformats-officedocument.drawingml.chart+xml"/>
  <Override PartName="/ppt/charts/colors6.xml" ContentType="application/vnd.ms-office.chartcolorstyle+xml"/>
  <Override PartName="/ppt/charts/style6.xml" ContentType="application/vnd.ms-office.chartstyle+xml"/>
  <Override PartName="/ppt/charts/chart6.xml" ContentType="application/vnd.openxmlformats-officedocument.drawingml.chart+xml"/>
  <Override PartName="/ppt/charts/chart11.xml" ContentType="application/vnd.openxmlformats-officedocument.drawingml.chart+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charts/colors3.xml" ContentType="application/vnd.ms-office.chartcolorstyle+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3.xml" ContentType="application/vnd.openxmlformats-officedocument.drawingml.chart+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style13.xml" ContentType="application/vnd.ms-office.chart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olors13.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style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14.xml" ContentType="application/vnd.openxmlformats-officedocument.drawingml.chart+xml"/>
  <Override PartName="/ppt/charts/style14.xml" ContentType="application/vnd.ms-office.chartstyle+xml"/>
  <Override PartName="/ppt/authors.xml" ContentType="application/vnd.ms-powerpoint.authors+xml"/>
  <Override PartName="/ppt/charts/style12.xml" ContentType="application/vnd.ms-office.chartstyle+xml"/>
  <Override PartName="/ppt/charts/chart12.xml" ContentType="application/vnd.openxmlformats-officedocument.drawingml.chart+xml"/>
  <Override PartName="/ppt/charts/colors14.xml" ContentType="application/vnd.ms-office.chartcolorstyle+xml"/>
  <Override PartName="/ppt/charts/chart3.xml" ContentType="application/vnd.openxmlformats-officedocument.drawingml.chart+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colors12.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ppt/tags/tag1.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45" r:id="rId3"/>
    <p:sldMasterId id="2147484275" r:id="rId4"/>
    <p:sldMasterId id="2147484337" r:id="rId5"/>
    <p:sldMasterId id="2147484352" r:id="rId6"/>
    <p:sldMasterId id="2147484382" r:id="rId7"/>
    <p:sldMasterId id="2147484387" r:id="rId8"/>
    <p:sldMasterId id="2147484390" r:id="rId9"/>
    <p:sldMasterId id="2147484409" r:id="rId10"/>
  </p:sldMasterIdLst>
  <p:notesMasterIdLst>
    <p:notesMasterId r:id="rId57"/>
  </p:notesMasterIdLst>
  <p:sldIdLst>
    <p:sldId id="267" r:id="rId11"/>
    <p:sldId id="2147479760" r:id="rId12"/>
    <p:sldId id="2147479669" r:id="rId13"/>
    <p:sldId id="2147479735" r:id="rId14"/>
    <p:sldId id="2147479751" r:id="rId15"/>
    <p:sldId id="2147479673" r:id="rId16"/>
    <p:sldId id="2147479674" r:id="rId17"/>
    <p:sldId id="2147479675" r:id="rId18"/>
    <p:sldId id="2147479676" r:id="rId19"/>
    <p:sldId id="2147479678" r:id="rId20"/>
    <p:sldId id="2147478719" r:id="rId21"/>
    <p:sldId id="2147479681" r:id="rId22"/>
    <p:sldId id="2147479682" r:id="rId23"/>
    <p:sldId id="2147479684" r:id="rId24"/>
    <p:sldId id="2147479685" r:id="rId25"/>
    <p:sldId id="2147479686" r:id="rId26"/>
    <p:sldId id="2147479707" r:id="rId27"/>
    <p:sldId id="2147479756" r:id="rId28"/>
    <p:sldId id="2147479698" r:id="rId29"/>
    <p:sldId id="2147479687" r:id="rId30"/>
    <p:sldId id="2147479688" r:id="rId31"/>
    <p:sldId id="2147479689" r:id="rId32"/>
    <p:sldId id="2147479692" r:id="rId33"/>
    <p:sldId id="2147479690" r:id="rId34"/>
    <p:sldId id="2147479691" r:id="rId35"/>
    <p:sldId id="2147479693" r:id="rId36"/>
    <p:sldId id="2147479694" r:id="rId37"/>
    <p:sldId id="2147479695" r:id="rId38"/>
    <p:sldId id="2147479708" r:id="rId39"/>
    <p:sldId id="2147479758" r:id="rId40"/>
    <p:sldId id="2147479752" r:id="rId41"/>
    <p:sldId id="2147479699" r:id="rId42"/>
    <p:sldId id="2147479705" r:id="rId43"/>
    <p:sldId id="316" r:id="rId44"/>
    <p:sldId id="2147479701" r:id="rId45"/>
    <p:sldId id="2147479706" r:id="rId46"/>
    <p:sldId id="2147479709" r:id="rId47"/>
    <p:sldId id="2147479711" r:id="rId48"/>
    <p:sldId id="2147479712" r:id="rId49"/>
    <p:sldId id="399" r:id="rId50"/>
    <p:sldId id="2147479714" r:id="rId51"/>
    <p:sldId id="2147479716" r:id="rId52"/>
    <p:sldId id="2147479734" r:id="rId53"/>
    <p:sldId id="2147479721" r:id="rId54"/>
    <p:sldId id="2147479732" r:id="rId55"/>
    <p:sldId id="2147479733"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5C8216-1BB8-3346-BC24-4637D4F06066}">
          <p14:sldIdLst>
            <p14:sldId id="267"/>
            <p14:sldId id="2147479760"/>
            <p14:sldId id="2147479669"/>
            <p14:sldId id="2147479735"/>
            <p14:sldId id="2147479751"/>
            <p14:sldId id="2147479673"/>
            <p14:sldId id="2147479674"/>
            <p14:sldId id="2147479675"/>
            <p14:sldId id="2147479676"/>
            <p14:sldId id="2147479678"/>
            <p14:sldId id="2147478719"/>
            <p14:sldId id="2147479681"/>
            <p14:sldId id="2147479682"/>
            <p14:sldId id="2147479684"/>
            <p14:sldId id="2147479685"/>
            <p14:sldId id="2147479686"/>
            <p14:sldId id="2147479707"/>
            <p14:sldId id="2147479756"/>
            <p14:sldId id="2147479698"/>
            <p14:sldId id="2147479687"/>
            <p14:sldId id="2147479688"/>
            <p14:sldId id="2147479689"/>
            <p14:sldId id="2147479692"/>
            <p14:sldId id="2147479690"/>
            <p14:sldId id="2147479691"/>
            <p14:sldId id="2147479693"/>
            <p14:sldId id="2147479694"/>
            <p14:sldId id="2147479695"/>
            <p14:sldId id="2147479708"/>
            <p14:sldId id="2147479758"/>
            <p14:sldId id="2147479752"/>
            <p14:sldId id="2147479699"/>
            <p14:sldId id="2147479705"/>
            <p14:sldId id="316"/>
            <p14:sldId id="2147479701"/>
            <p14:sldId id="2147479706"/>
            <p14:sldId id="2147479709"/>
            <p14:sldId id="2147479711"/>
            <p14:sldId id="2147479712"/>
            <p14:sldId id="399"/>
            <p14:sldId id="2147479714"/>
            <p14:sldId id="2147479716"/>
            <p14:sldId id="2147479734"/>
            <p14:sldId id="2147479721"/>
            <p14:sldId id="2147479732"/>
            <p14:sldId id="2147479733"/>
          </p14:sldIdLst>
        </p14:section>
        <p14:section name="About NIQ" id="{1825148B-5612-7A4E-A550-F131040E1E03}">
          <p14:sldIdLst/>
        </p14:section>
        <p14:section name="Covers" id="{B06D1529-9B62-A245-A559-0C4E2FB80E56}">
          <p14:sldIdLst/>
        </p14:section>
        <p14:section name="Agenda" id="{06D8F9C9-A01A-1B4F-9505-57AD8E79F2C5}">
          <p14:sldIdLst/>
        </p14:section>
        <p14:section name="Lists" id="{554C5795-0C6F-AF49-B5B4-5483BED6DEBA}">
          <p14:sldIdLst/>
        </p14:section>
        <p14:section name="Org charts/speaker intros" id="{FF4431B3-B7A9-394C-B1E7-E388B986E47F}">
          <p14:sldIdLst/>
        </p14:section>
        <p14:section name="Maps" id="{CD4A6F05-826F-BC44-88CD-1F12B9861D0B}">
          <p14:sldIdLst/>
        </p14:section>
        <p14:section name="Charts/Tables" id="{97FD6E91-8813-4D4D-80C4-8F3BEBC05C6A}">
          <p14:sldIdLst/>
        </p14:section>
        <p14:section name="Diagrams" id="{E7B7C995-19CD-DB4C-8652-BFD64F02F9B0}">
          <p14:sldIdLst/>
        </p14:section>
        <p14:section name="Quotes" id="{CE3160F4-4AEE-2B4C-858B-EDA20ACC438B}">
          <p14:sldIdLst/>
        </p14:section>
        <p14:section name="Photography usage" id="{DB496B10-0A8C-2342-A013-8520F8FB3E4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DA9AB8-0E1D-7EED-1DB6-274A39B7AB53}" name="Andrew Oberright" initials="AO" userId="S::andrew.oberright@nielseniq.com::6d811c6b-c129-4426-9919-41bc848816cd" providerId="AD"/>
  <p188:author id="{864E68B9-ACAA-55E3-022D-B08035F58E01}" name="Adam Solarz" initials="AS" userId="S::adam.solarz@nielsen.com::351d155d-9875-4c05-9fcd-858b4be631f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1806"/>
    <a:srgbClr val="FF0000"/>
    <a:srgbClr val="2D2D2D"/>
    <a:srgbClr val="FFFFFF"/>
    <a:srgbClr val="F9BBD3"/>
    <a:srgbClr val="F9BFA2"/>
    <a:srgbClr val="ACEDFF"/>
    <a:srgbClr val="F2F2F2"/>
    <a:srgbClr val="B3B3B3"/>
    <a:srgbClr val="DBDD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1088" autoAdjust="0"/>
  </p:normalViewPr>
  <p:slideViewPr>
    <p:cSldViewPr snapToGrid="0">
      <p:cViewPr varScale="1">
        <p:scale>
          <a:sx n="94" d="100"/>
          <a:sy n="94" d="100"/>
        </p:scale>
        <p:origin x="900" y="52"/>
      </p:cViewPr>
      <p:guideLst/>
    </p:cSldViewPr>
  </p:slideViewPr>
  <p:outlineViewPr>
    <p:cViewPr>
      <p:scale>
        <a:sx n="33" d="100"/>
        <a:sy n="33" d="100"/>
      </p:scale>
      <p:origin x="0" y="-52"/>
    </p:cViewPr>
  </p:outlineViewPr>
  <p:notesTextViewPr>
    <p:cViewPr>
      <p:scale>
        <a:sx n="75" d="100"/>
        <a:sy n="75" d="100"/>
      </p:scale>
      <p:origin x="0" y="0"/>
    </p:cViewPr>
  </p:notesTextViewPr>
  <p:sorterViewPr>
    <p:cViewPr varScale="1">
      <p:scale>
        <a:sx n="100" d="100"/>
        <a:sy n="100" d="100"/>
      </p:scale>
      <p:origin x="0" y="-64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customXml" Target="../customXml/item3.xml"/><Relationship Id="rId7" Type="http://schemas.openxmlformats.org/officeDocument/2006/relationships/slideMaster" Target="slideMasters/slideMaster5.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presProps" Target="presProps.xml"/><Relationship Id="rId5" Type="http://schemas.openxmlformats.org/officeDocument/2006/relationships/slideMaster" Target="slideMasters/slideMaster3.xml"/><Relationship Id="rId61" Type="http://schemas.openxmlformats.org/officeDocument/2006/relationships/tableStyles" Target="tableStyle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8" Type="http://schemas.openxmlformats.org/officeDocument/2006/relationships/slideMaster" Target="slideMasters/slideMaster6.xml"/><Relationship Id="rId51" Type="http://schemas.openxmlformats.org/officeDocument/2006/relationships/slide" Target="slides/slide41.xml"/><Relationship Id="rId3" Type="http://schemas.openxmlformats.org/officeDocument/2006/relationships/slideMaster" Target="slideMasters/slideMaster1.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notesMaster" Target="notesMasters/notesMaster1.xml"/><Relationship Id="rId10" Type="http://schemas.openxmlformats.org/officeDocument/2006/relationships/slideMaster" Target="slideMasters/slideMaster8.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Master" Target="slideMasters/slideMaster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219431426154955E-2"/>
          <c:y val="0"/>
          <c:w val="0.91975237679107957"/>
          <c:h val="0.70593561347025668"/>
        </c:manualLayout>
      </c:layout>
      <c:barChart>
        <c:barDir val="col"/>
        <c:grouping val="clustered"/>
        <c:varyColors val="0"/>
        <c:ser>
          <c:idx val="0"/>
          <c:order val="0"/>
          <c:tx>
            <c:strRef>
              <c:f>Sheet1!$B$1</c:f>
              <c:strCache>
                <c:ptCount val="1"/>
                <c:pt idx="0">
                  <c:v>GB</c:v>
                </c:pt>
              </c:strCache>
            </c:strRef>
          </c:tx>
          <c:spPr>
            <a:solidFill>
              <a:schemeClr val="tx2"/>
            </a:solidFill>
            <a:ln>
              <a:noFill/>
            </a:ln>
            <a:effectLst/>
          </c:spPr>
          <c:invertIfNegative val="0"/>
          <c:dLbls>
            <c:delete val="1"/>
          </c:dLbls>
          <c:cat>
            <c:strRef>
              <c:f>Sheet1!$A$2:$A$57</c:f>
              <c:strCache>
                <c:ptCount val="14"/>
                <c:pt idx="0">
                  <c:v>13-Aug-22</c:v>
                </c:pt>
                <c:pt idx="1">
                  <c:v> 10-Sep-22</c:v>
                </c:pt>
                <c:pt idx="2">
                  <c:v>08-Oct-22</c:v>
                </c:pt>
                <c:pt idx="3">
                  <c:v> 5-Nov-22</c:v>
                </c:pt>
                <c:pt idx="4">
                  <c:v> 3-Dec-22</c:v>
                </c:pt>
                <c:pt idx="5">
                  <c:v>31-Dec-22</c:v>
                </c:pt>
                <c:pt idx="6">
                  <c:v> 28-Jan-23</c:v>
                </c:pt>
                <c:pt idx="7">
                  <c:v> 25-Feb-23</c:v>
                </c:pt>
                <c:pt idx="8">
                  <c:v>25-Mar-23</c:v>
                </c:pt>
                <c:pt idx="9">
                  <c:v> 22-Apr-23</c:v>
                </c:pt>
                <c:pt idx="10">
                  <c:v> 20-May-23</c:v>
                </c:pt>
                <c:pt idx="11">
                  <c:v>17-Jun-23</c:v>
                </c:pt>
                <c:pt idx="12">
                  <c:v>15-Jul-23</c:v>
                </c:pt>
                <c:pt idx="13">
                  <c:v> 12-Aug-23</c:v>
                </c:pt>
              </c:strCache>
            </c:strRef>
          </c:cat>
          <c:val>
            <c:numRef>
              <c:f>Sheet1!$B$2:$B$57</c:f>
              <c:numCache>
                <c:formatCode>0.0%</c:formatCode>
                <c:ptCount val="14"/>
                <c:pt idx="0">
                  <c:v>5.6014787201097427E-4</c:v>
                </c:pt>
                <c:pt idx="1">
                  <c:v>-3.1580892715694642E-2</c:v>
                </c:pt>
                <c:pt idx="2">
                  <c:v>1.7050319228626432E-3</c:v>
                </c:pt>
                <c:pt idx="3">
                  <c:v>1.8229389405258978E-2</c:v>
                </c:pt>
                <c:pt idx="4">
                  <c:v>6.5929894354271434E-2</c:v>
                </c:pt>
                <c:pt idx="5">
                  <c:v>0.14996936620267265</c:v>
                </c:pt>
                <c:pt idx="6">
                  <c:v>-0.23703864493488735</c:v>
                </c:pt>
                <c:pt idx="7">
                  <c:v>6.980022622920834E-2</c:v>
                </c:pt>
                <c:pt idx="8">
                  <c:v>3.0095536677359425E-2</c:v>
                </c:pt>
                <c:pt idx="9">
                  <c:v>1.4875175551787745E-2</c:v>
                </c:pt>
                <c:pt idx="10">
                  <c:v>1.6230212394830579E-2</c:v>
                </c:pt>
                <c:pt idx="11">
                  <c:v>3.9355268724500236E-2</c:v>
                </c:pt>
                <c:pt idx="12">
                  <c:v>-3.2803779877210615E-2</c:v>
                </c:pt>
                <c:pt idx="13">
                  <c:v>-2.1118352324148271E-2</c:v>
                </c:pt>
              </c:numCache>
            </c:numRef>
          </c:val>
          <c:extLst>
            <c:ext xmlns:c16="http://schemas.microsoft.com/office/drawing/2014/chart" uri="{C3380CC4-5D6E-409C-BE32-E72D297353CC}">
              <c16:uniqueId val="{00000012-3CBE-2A43-A230-5D30B1133DFF}"/>
            </c:ext>
          </c:extLst>
        </c:ser>
        <c:dLbls>
          <c:showLegendKey val="0"/>
          <c:showVal val="1"/>
          <c:showCatName val="0"/>
          <c:showSerName val="0"/>
          <c:showPercent val="0"/>
          <c:showBubbleSize val="0"/>
        </c:dLbls>
        <c:gapWidth val="150"/>
        <c:axId val="528661759"/>
        <c:axId val="528662591"/>
      </c:barChart>
      <c:lineChart>
        <c:grouping val="standard"/>
        <c:varyColors val="0"/>
        <c:ser>
          <c:idx val="1"/>
          <c:order val="1"/>
          <c:tx>
            <c:strRef>
              <c:f>Sheet1!$C$1</c:f>
              <c:strCache>
                <c:ptCount val="1"/>
                <c:pt idx="0">
                  <c:v>Grocery Multiples</c:v>
                </c:pt>
              </c:strCache>
            </c:strRef>
          </c:tx>
          <c:spPr>
            <a:ln w="28575" cap="rnd">
              <a:solidFill>
                <a:schemeClr val="accent1"/>
              </a:solidFill>
              <a:round/>
            </a:ln>
            <a:effectLst/>
          </c:spPr>
          <c:marker>
            <c:symbol val="none"/>
          </c:marker>
          <c:cat>
            <c:strRef>
              <c:f>Sheet1!$A$2:$A$57</c:f>
              <c:strCache>
                <c:ptCount val="14"/>
                <c:pt idx="0">
                  <c:v>13-Aug-22</c:v>
                </c:pt>
                <c:pt idx="1">
                  <c:v> 10-Sep-22</c:v>
                </c:pt>
                <c:pt idx="2">
                  <c:v>08-Oct-22</c:v>
                </c:pt>
                <c:pt idx="3">
                  <c:v> 5-Nov-22</c:v>
                </c:pt>
                <c:pt idx="4">
                  <c:v> 3-Dec-22</c:v>
                </c:pt>
                <c:pt idx="5">
                  <c:v>31-Dec-22</c:v>
                </c:pt>
                <c:pt idx="6">
                  <c:v> 28-Jan-23</c:v>
                </c:pt>
                <c:pt idx="7">
                  <c:v> 25-Feb-23</c:v>
                </c:pt>
                <c:pt idx="8">
                  <c:v>25-Mar-23</c:v>
                </c:pt>
                <c:pt idx="9">
                  <c:v> 22-Apr-23</c:v>
                </c:pt>
                <c:pt idx="10">
                  <c:v> 20-May-23</c:v>
                </c:pt>
                <c:pt idx="11">
                  <c:v>17-Jun-23</c:v>
                </c:pt>
                <c:pt idx="12">
                  <c:v>15-Jul-23</c:v>
                </c:pt>
                <c:pt idx="13">
                  <c:v> 12-Aug-23</c:v>
                </c:pt>
              </c:strCache>
            </c:strRef>
          </c:cat>
          <c:val>
            <c:numRef>
              <c:f>Sheet1!$C$2:$C$57</c:f>
              <c:numCache>
                <c:formatCode>0.0%</c:formatCode>
                <c:ptCount val="14"/>
                <c:pt idx="0">
                  <c:v>-2.3810093078173722E-3</c:v>
                </c:pt>
                <c:pt idx="1">
                  <c:v>-2.8366558877462755E-2</c:v>
                </c:pt>
                <c:pt idx="2">
                  <c:v>5.3084673875649635E-3</c:v>
                </c:pt>
                <c:pt idx="3">
                  <c:v>2.3636600684465048E-2</c:v>
                </c:pt>
                <c:pt idx="4">
                  <c:v>7.4187640060192628E-2</c:v>
                </c:pt>
                <c:pt idx="5">
                  <c:v>0.17765033999804491</c:v>
                </c:pt>
                <c:pt idx="6">
                  <c:v>-0.25872872576882422</c:v>
                </c:pt>
                <c:pt idx="7">
                  <c:v>6.67803914086329E-2</c:v>
                </c:pt>
                <c:pt idx="8">
                  <c:v>3.3365231922525496E-2</c:v>
                </c:pt>
                <c:pt idx="9">
                  <c:v>1.3785795309936955E-2</c:v>
                </c:pt>
                <c:pt idx="10">
                  <c:v>1.0485345823828984E-2</c:v>
                </c:pt>
                <c:pt idx="11">
                  <c:v>3.6880000592380835E-2</c:v>
                </c:pt>
                <c:pt idx="12">
                  <c:v>-3.4312598978304298E-2</c:v>
                </c:pt>
                <c:pt idx="13">
                  <c:v>-1.7839949759763218E-2</c:v>
                </c:pt>
              </c:numCache>
            </c:numRef>
          </c:val>
          <c:smooth val="1"/>
          <c:extLst>
            <c:ext xmlns:c16="http://schemas.microsoft.com/office/drawing/2014/chart" uri="{C3380CC4-5D6E-409C-BE32-E72D297353CC}">
              <c16:uniqueId val="{00000000-EA31-425D-AD97-11C5933BE36A}"/>
            </c:ext>
          </c:extLst>
        </c:ser>
        <c:dLbls>
          <c:showLegendKey val="0"/>
          <c:showVal val="0"/>
          <c:showCatName val="0"/>
          <c:showSerName val="0"/>
          <c:showPercent val="0"/>
          <c:showBubbleSize val="0"/>
        </c:dLbls>
        <c:marker val="1"/>
        <c:smooth val="0"/>
        <c:axId val="931212400"/>
        <c:axId val="931212760"/>
      </c:lineChart>
      <c:catAx>
        <c:axId val="528661759"/>
        <c:scaling>
          <c:orientation val="minMax"/>
        </c:scaling>
        <c:delete val="0"/>
        <c:axPos val="b"/>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28662591"/>
        <c:crosses val="autoZero"/>
        <c:auto val="1"/>
        <c:lblAlgn val="ctr"/>
        <c:lblOffset val="100"/>
        <c:noMultiLvlLbl val="0"/>
      </c:catAx>
      <c:valAx>
        <c:axId val="5286625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28661759"/>
        <c:crosses val="autoZero"/>
        <c:crossBetween val="between"/>
      </c:valAx>
      <c:valAx>
        <c:axId val="931212760"/>
        <c:scaling>
          <c:orientation val="minMax"/>
          <c:max val="0.2"/>
        </c:scaling>
        <c:delete val="1"/>
        <c:axPos val="r"/>
        <c:numFmt formatCode="0.0%" sourceLinked="1"/>
        <c:majorTickMark val="out"/>
        <c:minorTickMark val="none"/>
        <c:tickLblPos val="nextTo"/>
        <c:crossAx val="931212400"/>
        <c:crosses val="max"/>
        <c:crossBetween val="between"/>
      </c:valAx>
      <c:catAx>
        <c:axId val="931212400"/>
        <c:scaling>
          <c:orientation val="minMax"/>
        </c:scaling>
        <c:delete val="1"/>
        <c:axPos val="b"/>
        <c:numFmt formatCode="General" sourceLinked="1"/>
        <c:majorTickMark val="out"/>
        <c:minorTickMark val="none"/>
        <c:tickLblPos val="nextTo"/>
        <c:crossAx val="9312127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959917112819213"/>
          <c:y val="2.2027291846883592E-2"/>
          <c:w val="0.5704007403661141"/>
          <c:h val="0.90731938676363888"/>
        </c:manualLayout>
      </c:layout>
      <c:barChart>
        <c:barDir val="bar"/>
        <c:grouping val="clustered"/>
        <c:varyColors val="0"/>
        <c:ser>
          <c:idx val="0"/>
          <c:order val="0"/>
          <c:tx>
            <c:strRef>
              <c:f>Sheet1!$B$1</c:f>
              <c:strCache>
                <c:ptCount val="1"/>
                <c:pt idx="0">
                  <c:v>v Last year</c:v>
                </c:pt>
              </c:strCache>
            </c:strRef>
          </c:tx>
          <c:spPr>
            <a:solidFill>
              <a:schemeClr val="accent2"/>
            </a:solidFill>
            <a:ln w="25400">
              <a:noFill/>
            </a:ln>
            <a:effectLst/>
          </c:spPr>
          <c:invertIfNegative val="0"/>
          <c:dPt>
            <c:idx val="0"/>
            <c:invertIfNegative val="0"/>
            <c:bubble3D val="0"/>
            <c:spPr>
              <a:solidFill>
                <a:schemeClr val="accent2"/>
              </a:solidFill>
              <a:ln w="25400">
                <a:noFill/>
              </a:ln>
              <a:effectLst/>
            </c:spPr>
            <c:extLst>
              <c:ext xmlns:c16="http://schemas.microsoft.com/office/drawing/2014/chart" uri="{C3380CC4-5D6E-409C-BE32-E72D297353CC}">
                <c16:uniqueId val="{00000001-5AA4-45EA-A27A-EA922E8F154B}"/>
              </c:ext>
            </c:extLst>
          </c:dPt>
          <c:dPt>
            <c:idx val="1"/>
            <c:invertIfNegative val="0"/>
            <c:bubble3D val="0"/>
            <c:spPr>
              <a:solidFill>
                <a:schemeClr val="accent2"/>
              </a:solidFill>
              <a:ln w="25400">
                <a:noFill/>
              </a:ln>
              <a:effectLst/>
            </c:spPr>
            <c:extLst>
              <c:ext xmlns:c16="http://schemas.microsoft.com/office/drawing/2014/chart" uri="{C3380CC4-5D6E-409C-BE32-E72D297353CC}">
                <c16:uniqueId val="{00000003-5AA4-45EA-A27A-EA922E8F154B}"/>
              </c:ext>
            </c:extLst>
          </c:dPt>
          <c:dPt>
            <c:idx val="2"/>
            <c:invertIfNegative val="0"/>
            <c:bubble3D val="0"/>
            <c:spPr>
              <a:solidFill>
                <a:schemeClr val="accent2"/>
              </a:solidFill>
              <a:ln w="25400">
                <a:noFill/>
              </a:ln>
              <a:effectLst/>
            </c:spPr>
            <c:extLst>
              <c:ext xmlns:c16="http://schemas.microsoft.com/office/drawing/2014/chart" uri="{C3380CC4-5D6E-409C-BE32-E72D297353CC}">
                <c16:uniqueId val="{00000005-5AA4-45EA-A27A-EA922E8F154B}"/>
              </c:ext>
            </c:extLst>
          </c:dPt>
          <c:dPt>
            <c:idx val="6"/>
            <c:invertIfNegative val="0"/>
            <c:bubble3D val="0"/>
            <c:spPr>
              <a:solidFill>
                <a:schemeClr val="bg1">
                  <a:lumMod val="50000"/>
                </a:schemeClr>
              </a:solidFill>
              <a:ln w="25400">
                <a:noFill/>
              </a:ln>
              <a:effectLst/>
            </c:spPr>
            <c:extLst>
              <c:ext xmlns:c16="http://schemas.microsoft.com/office/drawing/2014/chart" uri="{C3380CC4-5D6E-409C-BE32-E72D297353CC}">
                <c16:uniqueId val="{00000010-D9C9-431F-BA8D-A55F694473FC}"/>
              </c:ext>
            </c:extLst>
          </c:dPt>
          <c:dPt>
            <c:idx val="7"/>
            <c:invertIfNegative val="0"/>
            <c:bubble3D val="0"/>
            <c:spPr>
              <a:solidFill>
                <a:schemeClr val="bg1">
                  <a:lumMod val="50000"/>
                </a:schemeClr>
              </a:solidFill>
              <a:ln w="25400">
                <a:noFill/>
              </a:ln>
              <a:effectLst/>
            </c:spPr>
            <c:extLst>
              <c:ext xmlns:c16="http://schemas.microsoft.com/office/drawing/2014/chart" uri="{C3380CC4-5D6E-409C-BE32-E72D297353CC}">
                <c16:uniqueId val="{00000007-5AA4-45EA-A27A-EA922E8F154B}"/>
              </c:ext>
            </c:extLst>
          </c:dPt>
          <c:dPt>
            <c:idx val="8"/>
            <c:invertIfNegative val="0"/>
            <c:bubble3D val="0"/>
            <c:spPr>
              <a:solidFill>
                <a:schemeClr val="bg1">
                  <a:lumMod val="50000"/>
                </a:schemeClr>
              </a:solidFill>
              <a:ln w="25400">
                <a:noFill/>
              </a:ln>
              <a:effectLst/>
            </c:spPr>
            <c:extLst>
              <c:ext xmlns:c16="http://schemas.microsoft.com/office/drawing/2014/chart" uri="{C3380CC4-5D6E-409C-BE32-E72D297353CC}">
                <c16:uniqueId val="{00000008-5AA4-45EA-A27A-EA922E8F154B}"/>
              </c:ext>
            </c:extLst>
          </c:dPt>
          <c:dPt>
            <c:idx val="9"/>
            <c:invertIfNegative val="0"/>
            <c:bubble3D val="0"/>
            <c:spPr>
              <a:solidFill>
                <a:schemeClr val="bg1">
                  <a:lumMod val="50000"/>
                </a:schemeClr>
              </a:solidFill>
              <a:ln w="25400">
                <a:noFill/>
              </a:ln>
              <a:effectLst/>
            </c:spPr>
            <c:extLst>
              <c:ext xmlns:c16="http://schemas.microsoft.com/office/drawing/2014/chart" uri="{C3380CC4-5D6E-409C-BE32-E72D297353CC}">
                <c16:uniqueId val="{00000009-5AA4-45EA-A27A-EA922E8F154B}"/>
              </c:ext>
            </c:extLst>
          </c:dPt>
          <c:dPt>
            <c:idx val="10"/>
            <c:invertIfNegative val="0"/>
            <c:bubble3D val="0"/>
            <c:spPr>
              <a:solidFill>
                <a:schemeClr val="bg1">
                  <a:lumMod val="50000"/>
                </a:schemeClr>
              </a:solidFill>
              <a:ln w="25400">
                <a:noFill/>
              </a:ln>
              <a:effectLst/>
            </c:spPr>
            <c:extLst>
              <c:ext xmlns:c16="http://schemas.microsoft.com/office/drawing/2014/chart" uri="{C3380CC4-5D6E-409C-BE32-E72D297353CC}">
                <c16:uniqueId val="{0000000A-5AA4-45EA-A27A-EA922E8F154B}"/>
              </c:ext>
            </c:extLst>
          </c:dPt>
          <c:dPt>
            <c:idx val="11"/>
            <c:invertIfNegative val="0"/>
            <c:bubble3D val="0"/>
            <c:spPr>
              <a:solidFill>
                <a:schemeClr val="bg1">
                  <a:lumMod val="50000"/>
                </a:schemeClr>
              </a:solidFill>
              <a:ln w="25400">
                <a:noFill/>
              </a:ln>
              <a:effectLst/>
            </c:spPr>
            <c:extLst>
              <c:ext xmlns:c16="http://schemas.microsoft.com/office/drawing/2014/chart" uri="{C3380CC4-5D6E-409C-BE32-E72D297353CC}">
                <c16:uniqueId val="{0000000B-5AA4-45EA-A27A-EA922E8F154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Confectionery OL</c:v>
                </c:pt>
                <c:pt idx="1">
                  <c:v>Dry Grocery OL</c:v>
                </c:pt>
                <c:pt idx="2">
                  <c:v>Bakery OL</c:v>
                </c:pt>
                <c:pt idx="3">
                  <c:v>Household OL</c:v>
                </c:pt>
                <c:pt idx="4">
                  <c:v>Health &amp; Beauty OL</c:v>
                </c:pt>
                <c:pt idx="5">
                  <c:v>Frozen OL</c:v>
                </c:pt>
                <c:pt idx="6">
                  <c:v>MFP OL</c:v>
                </c:pt>
                <c:pt idx="7">
                  <c:v>OL</c:v>
                </c:pt>
                <c:pt idx="8">
                  <c:v>Dairy OL</c:v>
                </c:pt>
                <c:pt idx="9">
                  <c:v>Delicatessen OL</c:v>
                </c:pt>
                <c:pt idx="10">
                  <c:v>Soft Drinks OL</c:v>
                </c:pt>
                <c:pt idx="11">
                  <c:v>BWS OL</c:v>
                </c:pt>
              </c:strCache>
            </c:strRef>
          </c:cat>
          <c:val>
            <c:numRef>
              <c:f>Sheet1!$B$2:$B$13</c:f>
              <c:numCache>
                <c:formatCode>0.0%</c:formatCode>
                <c:ptCount val="12"/>
                <c:pt idx="0">
                  <c:v>5.8197747183979853E-2</c:v>
                </c:pt>
                <c:pt idx="1">
                  <c:v>4.3211026261873675E-2</c:v>
                </c:pt>
                <c:pt idx="2">
                  <c:v>1.8807523009203742E-2</c:v>
                </c:pt>
                <c:pt idx="3">
                  <c:v>8.5054678007290274E-3</c:v>
                </c:pt>
                <c:pt idx="4">
                  <c:v>2.2727272727272041E-3</c:v>
                </c:pt>
                <c:pt idx="5">
                  <c:v>-5.2056220718388335E-4</c:v>
                </c:pt>
                <c:pt idx="6">
                  <c:v>-2.5052192066805645E-3</c:v>
                </c:pt>
                <c:pt idx="7">
                  <c:v>-8.6242640351604782E-3</c:v>
                </c:pt>
                <c:pt idx="8">
                  <c:v>-2.1346963319302525E-2</c:v>
                </c:pt>
                <c:pt idx="9">
                  <c:v>-2.6684681641614527E-2</c:v>
                </c:pt>
                <c:pt idx="10">
                  <c:v>-6.3799621928166461E-2</c:v>
                </c:pt>
                <c:pt idx="11">
                  <c:v>-6.9767441860465129E-2</c:v>
                </c:pt>
              </c:numCache>
            </c:numRef>
          </c:val>
          <c:extLst>
            <c:ext xmlns:c16="http://schemas.microsoft.com/office/drawing/2014/chart" uri="{C3380CC4-5D6E-409C-BE32-E72D297353CC}">
              <c16:uniqueId val="{00000006-5AA4-45EA-A27A-EA922E8F154B}"/>
            </c:ext>
          </c:extLst>
        </c:ser>
        <c:dLbls>
          <c:showLegendKey val="0"/>
          <c:showVal val="0"/>
          <c:showCatName val="0"/>
          <c:showSerName val="0"/>
          <c:showPercent val="0"/>
          <c:showBubbleSize val="0"/>
        </c:dLbls>
        <c:gapWidth val="50"/>
        <c:axId val="564061792"/>
        <c:axId val="520588296"/>
      </c:barChart>
      <c:catAx>
        <c:axId val="564061792"/>
        <c:scaling>
          <c:orientation val="maxMin"/>
        </c:scaling>
        <c:delete val="0"/>
        <c:axPos val="l"/>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20588296"/>
        <c:crosses val="autoZero"/>
        <c:auto val="1"/>
        <c:lblAlgn val="ctr"/>
        <c:lblOffset val="80"/>
        <c:noMultiLvlLbl val="0"/>
      </c:catAx>
      <c:valAx>
        <c:axId val="520588296"/>
        <c:scaling>
          <c:orientation val="minMax"/>
          <c:max val="0.12000000000000001"/>
          <c:min val="-0.12000000000000001"/>
        </c:scaling>
        <c:delete val="1"/>
        <c:axPos val="t"/>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564061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021745583254873E-2"/>
          <c:y val="6.9127662646496252E-2"/>
          <c:w val="0.94661545382966195"/>
          <c:h val="0.61852794786062937"/>
        </c:manualLayout>
      </c:layout>
      <c:barChart>
        <c:barDir val="col"/>
        <c:grouping val="clustered"/>
        <c:varyColors val="0"/>
        <c:ser>
          <c:idx val="0"/>
          <c:order val="0"/>
          <c:tx>
            <c:strRef>
              <c:f>Sheet1!$B$1</c:f>
              <c:strCache>
                <c:ptCount val="1"/>
                <c:pt idx="0">
                  <c:v>Derived Inflation</c:v>
                </c:pt>
              </c:strCache>
            </c:strRef>
          </c:tx>
          <c:spPr>
            <a:solidFill>
              <a:srgbClr val="A082F3"/>
            </a:solidFill>
            <a:ln>
              <a:noFill/>
            </a:ln>
            <a:effectLst/>
          </c:spPr>
          <c:invertIfNegative val="1"/>
          <c:dPt>
            <c:idx val="0"/>
            <c:invertIfNegative val="1"/>
            <c:bubble3D val="0"/>
            <c:spPr>
              <a:solidFill>
                <a:schemeClr val="accent6">
                  <a:lumMod val="75000"/>
                </a:schemeClr>
              </a:solidFill>
              <a:ln>
                <a:noFill/>
              </a:ln>
              <a:effectLst/>
            </c:spPr>
            <c:extLst>
              <c:ext xmlns:c16="http://schemas.microsoft.com/office/drawing/2014/chart" uri="{C3380CC4-5D6E-409C-BE32-E72D297353CC}">
                <c16:uniqueId val="{0000000F-B35D-48B1-AA6D-9D1BCE8881E4}"/>
              </c:ext>
            </c:extLst>
          </c:dPt>
          <c:dPt>
            <c:idx val="1"/>
            <c:invertIfNegative val="1"/>
            <c:bubble3D val="0"/>
            <c:spPr>
              <a:solidFill>
                <a:schemeClr val="accent2"/>
              </a:solidFill>
              <a:ln>
                <a:noFill/>
              </a:ln>
              <a:effectLst/>
            </c:spPr>
            <c:extLst>
              <c:ext xmlns:c16="http://schemas.microsoft.com/office/drawing/2014/chart" uri="{C3380CC4-5D6E-409C-BE32-E72D297353CC}">
                <c16:uniqueId val="{0000000E-B35D-48B1-AA6D-9D1BCE8881E4}"/>
              </c:ext>
            </c:extLst>
          </c:dPt>
          <c:dPt>
            <c:idx val="2"/>
            <c:invertIfNegative val="1"/>
            <c:bubble3D val="0"/>
            <c:spPr>
              <a:solidFill>
                <a:srgbClr val="A082F3"/>
              </a:solidFill>
              <a:ln>
                <a:noFill/>
              </a:ln>
              <a:effectLst/>
            </c:spPr>
            <c:extLst>
              <c:ext xmlns:c16="http://schemas.microsoft.com/office/drawing/2014/chart" uri="{C3380CC4-5D6E-409C-BE32-E72D297353CC}">
                <c16:uniqueId val="{0000000D-A49F-437F-93C3-A291DE1B1CB8}"/>
              </c:ext>
            </c:extLst>
          </c:dPt>
          <c:dPt>
            <c:idx val="3"/>
            <c:invertIfNegative val="1"/>
            <c:bubble3D val="0"/>
            <c:spPr>
              <a:solidFill>
                <a:schemeClr val="accent2"/>
              </a:solidFill>
              <a:ln>
                <a:noFill/>
              </a:ln>
              <a:effectLst/>
            </c:spPr>
            <c:extLst>
              <c:ext xmlns:c16="http://schemas.microsoft.com/office/drawing/2014/chart" uri="{C3380CC4-5D6E-409C-BE32-E72D297353CC}">
                <c16:uniqueId val="{00000008-19A0-4182-8BB6-665F575998D4}"/>
              </c:ext>
            </c:extLst>
          </c:dPt>
          <c:dPt>
            <c:idx val="4"/>
            <c:invertIfNegative val="1"/>
            <c:bubble3D val="0"/>
            <c:spPr>
              <a:solidFill>
                <a:srgbClr val="A082F3"/>
              </a:solidFill>
              <a:ln>
                <a:noFill/>
              </a:ln>
              <a:effectLst/>
            </c:spPr>
            <c:extLst>
              <c:ext xmlns:c16="http://schemas.microsoft.com/office/drawing/2014/chart" uri="{C3380CC4-5D6E-409C-BE32-E72D297353CC}">
                <c16:uniqueId val="{0000000F-A49F-437F-93C3-A291DE1B1CB8}"/>
              </c:ext>
            </c:extLst>
          </c:dPt>
          <c:dPt>
            <c:idx val="5"/>
            <c:invertIfNegative val="1"/>
            <c:bubble3D val="0"/>
            <c:spPr>
              <a:solidFill>
                <a:schemeClr val="accent2"/>
              </a:solidFill>
              <a:ln>
                <a:noFill/>
              </a:ln>
              <a:effectLst/>
            </c:spPr>
            <c:extLst>
              <c:ext xmlns:c16="http://schemas.microsoft.com/office/drawing/2014/chart" uri="{C3380CC4-5D6E-409C-BE32-E72D297353CC}">
                <c16:uniqueId val="{00000010-A49F-437F-93C3-A291DE1B1CB8}"/>
              </c:ext>
            </c:extLst>
          </c:dPt>
          <c:dPt>
            <c:idx val="6"/>
            <c:invertIfNegative val="1"/>
            <c:bubble3D val="0"/>
            <c:spPr>
              <a:solidFill>
                <a:srgbClr val="A082F3"/>
              </a:solidFill>
              <a:ln>
                <a:noFill/>
              </a:ln>
              <a:effectLst/>
            </c:spPr>
            <c:extLst>
              <c:ext xmlns:c16="http://schemas.microsoft.com/office/drawing/2014/chart" uri="{C3380CC4-5D6E-409C-BE32-E72D297353CC}">
                <c16:uniqueId val="{0000000B-90E4-4E92-9C9D-EA86CF82CAB7}"/>
              </c:ext>
            </c:extLst>
          </c:dPt>
          <c:dPt>
            <c:idx val="7"/>
            <c:invertIfNegative val="1"/>
            <c:bubble3D val="0"/>
            <c:spPr>
              <a:solidFill>
                <a:schemeClr val="accent2"/>
              </a:solidFill>
              <a:ln>
                <a:noFill/>
              </a:ln>
              <a:effectLst/>
            </c:spPr>
            <c:extLst>
              <c:ext xmlns:c16="http://schemas.microsoft.com/office/drawing/2014/chart" uri="{C3380CC4-5D6E-409C-BE32-E72D297353CC}">
                <c16:uniqueId val="{00000011-B35D-48B1-AA6D-9D1BCE8881E4}"/>
              </c:ext>
            </c:extLst>
          </c:dPt>
          <c:dPt>
            <c:idx val="8"/>
            <c:invertIfNegative val="1"/>
            <c:bubble3D val="0"/>
            <c:spPr>
              <a:solidFill>
                <a:schemeClr val="accent2"/>
              </a:solidFill>
              <a:ln>
                <a:noFill/>
              </a:ln>
              <a:effectLst/>
            </c:spPr>
            <c:extLst>
              <c:ext xmlns:c16="http://schemas.microsoft.com/office/drawing/2014/chart" uri="{C3380CC4-5D6E-409C-BE32-E72D297353CC}">
                <c16:uniqueId val="{00000010-B35D-48B1-AA6D-9D1BCE8881E4}"/>
              </c:ext>
            </c:extLst>
          </c:dPt>
          <c:dPt>
            <c:idx val="9"/>
            <c:invertIfNegative val="1"/>
            <c:bubble3D val="0"/>
            <c:spPr>
              <a:solidFill>
                <a:srgbClr val="A082F3"/>
              </a:solidFill>
              <a:ln>
                <a:noFill/>
              </a:ln>
              <a:effectLst/>
            </c:spPr>
            <c:extLst>
              <c:ext xmlns:c16="http://schemas.microsoft.com/office/drawing/2014/chart" uri="{C3380CC4-5D6E-409C-BE32-E72D297353CC}">
                <c16:uniqueId val="{0000000A-90E4-4E92-9C9D-EA86CF82CAB7}"/>
              </c:ext>
            </c:extLst>
          </c:dPt>
          <c:dPt>
            <c:idx val="11"/>
            <c:invertIfNegative val="1"/>
            <c:bubble3D val="0"/>
            <c:spPr>
              <a:solidFill>
                <a:schemeClr val="accent2"/>
              </a:solidFill>
              <a:ln>
                <a:noFill/>
              </a:ln>
              <a:effectLst/>
            </c:spPr>
            <c:extLst>
              <c:ext xmlns:c16="http://schemas.microsoft.com/office/drawing/2014/chart" uri="{C3380CC4-5D6E-409C-BE32-E72D297353CC}">
                <c16:uniqueId val="{00000012-B35D-48B1-AA6D-9D1BCE8881E4}"/>
              </c:ext>
            </c:extLst>
          </c:dPt>
          <c:dPt>
            <c:idx val="17"/>
            <c:invertIfNegative val="1"/>
            <c:bubble3D val="0"/>
            <c:spPr>
              <a:solidFill>
                <a:srgbClr val="A082F3"/>
              </a:solidFill>
              <a:ln>
                <a:noFill/>
              </a:ln>
              <a:effectLst/>
            </c:spPr>
            <c:extLst>
              <c:ext xmlns:c16="http://schemas.microsoft.com/office/drawing/2014/chart" uri="{C3380CC4-5D6E-409C-BE32-E72D297353CC}">
                <c16:uniqueId val="{00000001-587B-4E75-93A5-D94217122D1B}"/>
              </c:ext>
            </c:extLst>
          </c:dPt>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Confectionery</c:v>
                </c:pt>
                <c:pt idx="1">
                  <c:v>Packaged Grocery</c:v>
                </c:pt>
                <c:pt idx="2">
                  <c:v>Pet &amp; Petcare</c:v>
                </c:pt>
                <c:pt idx="3">
                  <c:v>Frozen</c:v>
                </c:pt>
                <c:pt idx="4">
                  <c:v>Crisps &amp; Snacks</c:v>
                </c:pt>
                <c:pt idx="5">
                  <c:v>Bakery</c:v>
                </c:pt>
                <c:pt idx="6">
                  <c:v>Soft Drinks</c:v>
                </c:pt>
                <c:pt idx="7">
                  <c:v>Meat Fish &amp; Poultry</c:v>
                </c:pt>
                <c:pt idx="8">
                  <c:v>Dairy</c:v>
                </c:pt>
                <c:pt idx="9">
                  <c:v>Health &amp; Beauty inc Baby</c:v>
                </c:pt>
                <c:pt idx="10">
                  <c:v>TSR excl GM &amp; Tob</c:v>
                </c:pt>
                <c:pt idx="11">
                  <c:v>Household</c:v>
                </c:pt>
                <c:pt idx="12">
                  <c:v>Total Store Read</c:v>
                </c:pt>
                <c:pt idx="13">
                  <c:v>Delicatessen</c:v>
                </c:pt>
                <c:pt idx="14">
                  <c:v>BWS</c:v>
                </c:pt>
                <c:pt idx="15">
                  <c:v>Produce</c:v>
                </c:pt>
                <c:pt idx="16">
                  <c:v>Tobacco</c:v>
                </c:pt>
                <c:pt idx="17">
                  <c:v>General Merchandise</c:v>
                </c:pt>
              </c:strCache>
            </c:strRef>
          </c:cat>
          <c:val>
            <c:numRef>
              <c:f>Sheet1!$B$2:$B$19</c:f>
              <c:numCache>
                <c:formatCode>0.0%</c:formatCode>
                <c:ptCount val="18"/>
                <c:pt idx="0">
                  <c:v>0.27300000000000002</c:v>
                </c:pt>
                <c:pt idx="1">
                  <c:v>0.14000000000000001</c:v>
                </c:pt>
                <c:pt idx="2">
                  <c:v>0.129</c:v>
                </c:pt>
                <c:pt idx="3">
                  <c:v>0.123</c:v>
                </c:pt>
                <c:pt idx="4">
                  <c:v>0.122</c:v>
                </c:pt>
                <c:pt idx="5">
                  <c:v>0.11</c:v>
                </c:pt>
                <c:pt idx="6">
                  <c:v>0.108</c:v>
                </c:pt>
                <c:pt idx="7">
                  <c:v>0.10100000000000001</c:v>
                </c:pt>
                <c:pt idx="8">
                  <c:v>9.6000000000000002E-2</c:v>
                </c:pt>
                <c:pt idx="9">
                  <c:v>9.2999999999999999E-2</c:v>
                </c:pt>
                <c:pt idx="10">
                  <c:v>9.1999999999999998E-2</c:v>
                </c:pt>
                <c:pt idx="11">
                  <c:v>0.09</c:v>
                </c:pt>
                <c:pt idx="12">
                  <c:v>7.9000000000000001E-2</c:v>
                </c:pt>
                <c:pt idx="13">
                  <c:v>7.6999999999999999E-2</c:v>
                </c:pt>
                <c:pt idx="14">
                  <c:v>7.4999999999999997E-2</c:v>
                </c:pt>
                <c:pt idx="15">
                  <c:v>5.8999999999999997E-2</c:v>
                </c:pt>
                <c:pt idx="16">
                  <c:v>4.9000000000000002E-2</c:v>
                </c:pt>
                <c:pt idx="17">
                  <c:v>1.6E-2</c:v>
                </c:pt>
              </c:numCache>
            </c:numRef>
          </c:val>
          <c:extLst>
            <c:ext xmlns:c14="http://schemas.microsoft.com/office/drawing/2007/8/2/chart" uri="{6F2FDCE9-48DA-4B69-8628-5D25D57E5C99}">
              <c14:invertSolidFillFmt>
                <c14:spPr xmlns:c14="http://schemas.microsoft.com/office/drawing/2007/8/2/chart">
                  <a:solidFill>
                    <a:srgbClr val="1420B8"/>
                  </a:solidFill>
                  <a:ln>
                    <a:noFill/>
                  </a:ln>
                  <a:effectLst/>
                </c14:spPr>
              </c14:invertSolidFillFmt>
            </c:ext>
            <c:ext xmlns:c16="http://schemas.microsoft.com/office/drawing/2014/chart" uri="{C3380CC4-5D6E-409C-BE32-E72D297353CC}">
              <c16:uniqueId val="{00000002-587B-4E75-93A5-D94217122D1B}"/>
            </c:ext>
          </c:extLst>
        </c:ser>
        <c:dLbls>
          <c:showLegendKey val="0"/>
          <c:showVal val="0"/>
          <c:showCatName val="0"/>
          <c:showSerName val="0"/>
          <c:showPercent val="0"/>
          <c:showBubbleSize val="0"/>
        </c:dLbls>
        <c:gapWidth val="74"/>
        <c:overlap val="-27"/>
        <c:axId val="307574504"/>
        <c:axId val="307575288"/>
      </c:barChart>
      <c:catAx>
        <c:axId val="307574504"/>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07575288"/>
        <c:crosses val="autoZero"/>
        <c:auto val="1"/>
        <c:lblAlgn val="ctr"/>
        <c:lblOffset val="100"/>
        <c:noMultiLvlLbl val="0"/>
      </c:catAx>
      <c:valAx>
        <c:axId val="307575288"/>
        <c:scaling>
          <c:orientation val="minMax"/>
        </c:scaling>
        <c:delete val="1"/>
        <c:axPos val="l"/>
        <c:numFmt formatCode="0%" sourceLinked="0"/>
        <c:majorTickMark val="none"/>
        <c:minorTickMark val="none"/>
        <c:tickLblPos val="nextTo"/>
        <c:crossAx val="307574504"/>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57241776941026E-2"/>
          <c:y val="1.5121951454352274E-2"/>
          <c:w val="0.96107340978121836"/>
          <c:h val="0.62928255099825303"/>
        </c:manualLayout>
      </c:layout>
      <c:barChart>
        <c:barDir val="col"/>
        <c:grouping val="clustered"/>
        <c:varyColors val="0"/>
        <c:ser>
          <c:idx val="0"/>
          <c:order val="0"/>
          <c:tx>
            <c:strRef>
              <c:f>Sheet1!$B$1</c:f>
              <c:strCache>
                <c:ptCount val="1"/>
                <c:pt idx="0">
                  <c:v>GB</c:v>
                </c:pt>
              </c:strCache>
            </c:strRef>
          </c:tx>
          <c:spPr>
            <a:solidFill>
              <a:srgbClr val="30D1FF"/>
            </a:solidFill>
            <a:ln>
              <a:noFill/>
            </a:ln>
            <a:effectLst/>
          </c:spPr>
          <c:invertIfNegative val="1"/>
          <c:dPt>
            <c:idx val="0"/>
            <c:invertIfNegative val="1"/>
            <c:bubble3D val="0"/>
            <c:extLst>
              <c:ext xmlns:c16="http://schemas.microsoft.com/office/drawing/2014/chart" uri="{C3380CC4-5D6E-409C-BE32-E72D297353CC}">
                <c16:uniqueId val="{00000000-BC35-4256-9676-7B5ED5A44C51}"/>
              </c:ext>
            </c:extLst>
          </c:dPt>
          <c:dPt>
            <c:idx val="1"/>
            <c:invertIfNegative val="1"/>
            <c:bubble3D val="0"/>
            <c:extLst>
              <c:ext xmlns:c16="http://schemas.microsoft.com/office/drawing/2014/chart" uri="{C3380CC4-5D6E-409C-BE32-E72D297353CC}">
                <c16:uniqueId val="{00000001-BC35-4256-9676-7B5ED5A44C51}"/>
              </c:ext>
            </c:extLst>
          </c:dPt>
          <c:dPt>
            <c:idx val="2"/>
            <c:invertIfNegative val="1"/>
            <c:bubble3D val="0"/>
            <c:extLst>
              <c:ext xmlns:c16="http://schemas.microsoft.com/office/drawing/2014/chart" uri="{C3380CC4-5D6E-409C-BE32-E72D297353CC}">
                <c16:uniqueId val="{00000002-BC35-4256-9676-7B5ED5A44C51}"/>
              </c:ext>
            </c:extLst>
          </c:dPt>
          <c:dPt>
            <c:idx val="3"/>
            <c:invertIfNegative val="1"/>
            <c:bubble3D val="0"/>
            <c:extLst>
              <c:ext xmlns:c16="http://schemas.microsoft.com/office/drawing/2014/chart" uri="{C3380CC4-5D6E-409C-BE32-E72D297353CC}">
                <c16:uniqueId val="{00000003-BC35-4256-9676-7B5ED5A44C51}"/>
              </c:ext>
            </c:extLst>
          </c:dPt>
          <c:dPt>
            <c:idx val="4"/>
            <c:invertIfNegative val="1"/>
            <c:bubble3D val="0"/>
            <c:extLst>
              <c:ext xmlns:c16="http://schemas.microsoft.com/office/drawing/2014/chart" uri="{C3380CC4-5D6E-409C-BE32-E72D297353CC}">
                <c16:uniqueId val="{00000004-BC35-4256-9676-7B5ED5A44C51}"/>
              </c:ext>
            </c:extLst>
          </c:dPt>
          <c:dPt>
            <c:idx val="12"/>
            <c:invertIfNegative val="1"/>
            <c:bubble3D val="0"/>
            <c:extLst>
              <c:ext xmlns:c16="http://schemas.microsoft.com/office/drawing/2014/chart" uri="{C3380CC4-5D6E-409C-BE32-E72D297353CC}">
                <c16:uniqueId val="{00000005-2B4A-48F3-9608-80034CA7066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GB</c:v>
                </c:pt>
                <c:pt idx="1">
                  <c:v>Supermarkets</c:v>
                </c:pt>
                <c:pt idx="2">
                  <c:v>Convenience</c:v>
                </c:pt>
                <c:pt idx="4">
                  <c:v>Grocery Multiples</c:v>
                </c:pt>
                <c:pt idx="5">
                  <c:v>Chemists</c:v>
                </c:pt>
                <c:pt idx="7">
                  <c:v>Independents</c:v>
                </c:pt>
                <c:pt idx="8">
                  <c:v>Symbols</c:v>
                </c:pt>
                <c:pt idx="9">
                  <c:v>Convenience Multiples</c:v>
                </c:pt>
                <c:pt idx="10">
                  <c:v>Multiple Forecourts</c:v>
                </c:pt>
                <c:pt idx="12">
                  <c:v>*Discounters</c:v>
                </c:pt>
                <c:pt idx="13">
                  <c:v>**Value Retailers</c:v>
                </c:pt>
                <c:pt idx="14">
                  <c:v>*Online</c:v>
                </c:pt>
                <c:pt idx="15">
                  <c:v>*Bricks &amp; Mortar</c:v>
                </c:pt>
              </c:strCache>
            </c:strRef>
          </c:cat>
          <c:val>
            <c:numRef>
              <c:f>Sheet1!$B$2:$B$17</c:f>
              <c:numCache>
                <c:formatCode>0.0%</c:formatCode>
                <c:ptCount val="16"/>
                <c:pt idx="0">
                  <c:v>3.3141981250278008E-2</c:v>
                </c:pt>
                <c:pt idx="1">
                  <c:v>4.429784022248473E-2</c:v>
                </c:pt>
                <c:pt idx="2">
                  <c:v>5.834167787704958E-3</c:v>
                </c:pt>
                <c:pt idx="4">
                  <c:v>4.1294808011131279E-2</c:v>
                </c:pt>
                <c:pt idx="5">
                  <c:v>-5.4115436889413115E-2</c:v>
                </c:pt>
                <c:pt idx="7">
                  <c:v>-2.5202516923153673E-2</c:v>
                </c:pt>
                <c:pt idx="8">
                  <c:v>4.6626476319093779E-3</c:v>
                </c:pt>
                <c:pt idx="9">
                  <c:v>1.0683902160987913E-2</c:v>
                </c:pt>
                <c:pt idx="10">
                  <c:v>2.4854025419459802E-2</c:v>
                </c:pt>
                <c:pt idx="12">
                  <c:v>0.16900000000000001</c:v>
                </c:pt>
                <c:pt idx="13">
                  <c:v>0.13500000000000001</c:v>
                </c:pt>
                <c:pt idx="14">
                  <c:v>3.8120339220055977E-2</c:v>
                </c:pt>
                <c:pt idx="15">
                  <c:v>7.9237228452630593E-2</c:v>
                </c:pt>
              </c:numCache>
            </c:numRef>
          </c:val>
          <c:extLst>
            <c:ext xmlns:c14="http://schemas.microsoft.com/office/drawing/2007/8/2/chart" uri="{6F2FDCE9-48DA-4B69-8628-5D25D57E5C99}">
              <c14:invertSolidFillFmt>
                <c14:spPr xmlns:c14="http://schemas.microsoft.com/office/drawing/2007/8/2/chart">
                  <a:solidFill>
                    <a:srgbClr val="555555"/>
                  </a:solidFill>
                  <a:ln>
                    <a:noFill/>
                  </a:ln>
                  <a:effectLst/>
                </c14:spPr>
              </c14:invertSolidFillFmt>
            </c:ext>
            <c:ext xmlns:c16="http://schemas.microsoft.com/office/drawing/2014/chart" uri="{C3380CC4-5D6E-409C-BE32-E72D297353CC}">
              <c16:uniqueId val="{0000000F-BC35-4256-9676-7B5ED5A44C51}"/>
            </c:ext>
          </c:extLst>
        </c:ser>
        <c:dLbls>
          <c:dLblPos val="inEnd"/>
          <c:showLegendKey val="0"/>
          <c:showVal val="1"/>
          <c:showCatName val="0"/>
          <c:showSerName val="0"/>
          <c:showPercent val="0"/>
          <c:showBubbleSize val="0"/>
        </c:dLbls>
        <c:gapWidth val="61"/>
        <c:overlap val="-30"/>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45151104"/>
        <c:crosses val="autoZero"/>
        <c:auto val="1"/>
        <c:lblAlgn val="ctr"/>
        <c:lblOffset val="100"/>
        <c:noMultiLvlLbl val="0"/>
      </c:catAx>
      <c:valAx>
        <c:axId val="145151104"/>
        <c:scaling>
          <c:orientation val="minMax"/>
          <c:max val="0.30000000000000004"/>
        </c:scaling>
        <c:delete val="1"/>
        <c:axPos val="r"/>
        <c:numFmt formatCode="0.0%" sourceLinked="1"/>
        <c:majorTickMark val="none"/>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91758814387234E-4"/>
          <c:y val="5.5183655937369083E-2"/>
          <c:w val="0.99932708241185608"/>
          <c:h val="0.58483022580724353"/>
        </c:manualLayout>
      </c:layout>
      <c:barChart>
        <c:barDir val="col"/>
        <c:grouping val="clustered"/>
        <c:varyColors val="0"/>
        <c:ser>
          <c:idx val="0"/>
          <c:order val="0"/>
          <c:tx>
            <c:strRef>
              <c:f>Sheet1!$B$1</c:f>
              <c:strCache>
                <c:ptCount val="1"/>
                <c:pt idx="0">
                  <c:v>UK</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433D-4183-BC76-E5A043214F9B}"/>
              </c:ext>
            </c:extLst>
          </c:dPt>
          <c:dPt>
            <c:idx val="1"/>
            <c:invertIfNegative val="0"/>
            <c:bubble3D val="0"/>
            <c:extLst>
              <c:ext xmlns:c16="http://schemas.microsoft.com/office/drawing/2014/chart" uri="{C3380CC4-5D6E-409C-BE32-E72D297353CC}">
                <c16:uniqueId val="{00000001-433D-4183-BC76-E5A043214F9B}"/>
              </c:ext>
            </c:extLst>
          </c:dPt>
          <c:dPt>
            <c:idx val="2"/>
            <c:invertIfNegative val="0"/>
            <c:bubble3D val="0"/>
            <c:extLst>
              <c:ext xmlns:c16="http://schemas.microsoft.com/office/drawing/2014/chart" uri="{C3380CC4-5D6E-409C-BE32-E72D297353CC}">
                <c16:uniqueId val="{00000002-433D-4183-BC76-E5A043214F9B}"/>
              </c:ext>
            </c:extLst>
          </c:dPt>
          <c:dPt>
            <c:idx val="3"/>
            <c:invertIfNegative val="0"/>
            <c:bubble3D val="0"/>
            <c:extLst>
              <c:ext xmlns:c16="http://schemas.microsoft.com/office/drawing/2014/chart" uri="{C3380CC4-5D6E-409C-BE32-E72D297353CC}">
                <c16:uniqueId val="{00000003-433D-4183-BC76-E5A043214F9B}"/>
              </c:ext>
            </c:extLst>
          </c:dPt>
          <c:dPt>
            <c:idx val="4"/>
            <c:invertIfNegative val="0"/>
            <c:bubble3D val="0"/>
            <c:extLst>
              <c:ext xmlns:c16="http://schemas.microsoft.com/office/drawing/2014/chart" uri="{C3380CC4-5D6E-409C-BE32-E72D297353CC}">
                <c16:uniqueId val="{00000004-433D-4183-BC76-E5A043214F9B}"/>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C-1D06-455C-9476-3E63BD0FE0CD}"/>
              </c:ext>
            </c:extLst>
          </c:dPt>
          <c:dPt>
            <c:idx val="11"/>
            <c:invertIfNegative val="0"/>
            <c:bubble3D val="0"/>
            <c:extLst>
              <c:ext xmlns:c16="http://schemas.microsoft.com/office/drawing/2014/chart" uri="{C3380CC4-5D6E-409C-BE32-E72D297353CC}">
                <c16:uniqueId val="{00000005-48EE-4D69-8B6C-5E6856B7D0F9}"/>
              </c:ext>
            </c:extLst>
          </c:dPt>
          <c:dPt>
            <c:idx val="12"/>
            <c:invertIfNegative val="0"/>
            <c:bubble3D val="0"/>
            <c:spPr>
              <a:solidFill>
                <a:schemeClr val="accent6"/>
              </a:solidFill>
              <a:ln>
                <a:noFill/>
              </a:ln>
              <a:effectLst/>
            </c:spPr>
            <c:extLst>
              <c:ext xmlns:c16="http://schemas.microsoft.com/office/drawing/2014/chart" uri="{C3380CC4-5D6E-409C-BE32-E72D297353CC}">
                <c16:uniqueId val="{00000006-48EE-4D69-8B6C-5E6856B7D0F9}"/>
              </c:ext>
            </c:extLst>
          </c:dPt>
          <c:dPt>
            <c:idx val="13"/>
            <c:invertIfNegative val="0"/>
            <c:bubble3D val="0"/>
            <c:spPr>
              <a:solidFill>
                <a:schemeClr val="accent6"/>
              </a:solidFill>
              <a:ln>
                <a:noFill/>
              </a:ln>
              <a:effectLst/>
            </c:spPr>
            <c:extLst>
              <c:ext xmlns:c16="http://schemas.microsoft.com/office/drawing/2014/chart" uri="{C3380CC4-5D6E-409C-BE32-E72D297353CC}">
                <c16:uniqueId val="{00000007-48EE-4D69-8B6C-5E6856B7D0F9}"/>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09-48EE-4D69-8B6C-5E6856B7D0F9}"/>
              </c:ext>
            </c:extLst>
          </c:dPt>
          <c:dPt>
            <c:idx val="15"/>
            <c:invertIfNegative val="0"/>
            <c:bubble3D val="0"/>
            <c:extLst>
              <c:ext xmlns:c16="http://schemas.microsoft.com/office/drawing/2014/chart" uri="{C3380CC4-5D6E-409C-BE32-E72D297353CC}">
                <c16:uniqueId val="{0000000A-48EE-4D69-8B6C-5E6856B7D0F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GB</c:v>
                </c:pt>
                <c:pt idx="1">
                  <c:v>Supermarkets</c:v>
                </c:pt>
                <c:pt idx="2">
                  <c:v>Convenience</c:v>
                </c:pt>
                <c:pt idx="3">
                  <c:v> </c:v>
                </c:pt>
                <c:pt idx="4">
                  <c:v>Grocery Multiples</c:v>
                </c:pt>
                <c:pt idx="5">
                  <c:v>Chemists</c:v>
                </c:pt>
                <c:pt idx="7">
                  <c:v>Independents</c:v>
                </c:pt>
                <c:pt idx="8">
                  <c:v>Symbols</c:v>
                </c:pt>
                <c:pt idx="9">
                  <c:v>Convenience Multiples</c:v>
                </c:pt>
                <c:pt idx="10">
                  <c:v>Multiple Forecourts</c:v>
                </c:pt>
                <c:pt idx="12">
                  <c:v>*Discounters</c:v>
                </c:pt>
                <c:pt idx="13">
                  <c:v>**Value Retailers</c:v>
                </c:pt>
                <c:pt idx="14">
                  <c:v>*Online</c:v>
                </c:pt>
                <c:pt idx="15">
                  <c:v>*Bricks &amp; Mortar</c:v>
                </c:pt>
              </c:strCache>
            </c:strRef>
          </c:cat>
          <c:val>
            <c:numRef>
              <c:f>Sheet1!$B$2:$B$17</c:f>
              <c:numCache>
                <c:formatCode>0.0%</c:formatCode>
                <c:ptCount val="16"/>
                <c:pt idx="0">
                  <c:v>6.4360151762718587E-2</c:v>
                </c:pt>
                <c:pt idx="1">
                  <c:v>6.5129449537890238E-2</c:v>
                </c:pt>
                <c:pt idx="2">
                  <c:v>6.2382432153339051E-2</c:v>
                </c:pt>
                <c:pt idx="4">
                  <c:v>6.6334734222784908E-2</c:v>
                </c:pt>
                <c:pt idx="5">
                  <c:v>2.0710796575727164E-2</c:v>
                </c:pt>
                <c:pt idx="7">
                  <c:v>2.510199143008518E-2</c:v>
                </c:pt>
                <c:pt idx="8">
                  <c:v>7.3031600565637955E-2</c:v>
                </c:pt>
                <c:pt idx="9">
                  <c:v>5.0559602661521152E-2</c:v>
                </c:pt>
                <c:pt idx="10">
                  <c:v>9.4623846908340692E-2</c:v>
                </c:pt>
                <c:pt idx="12">
                  <c:v>0.20966143259514314</c:v>
                </c:pt>
                <c:pt idx="13">
                  <c:v>8.7446730359049152E-2</c:v>
                </c:pt>
                <c:pt idx="14">
                  <c:v>1.0075643323818051E-2</c:v>
                </c:pt>
                <c:pt idx="15">
                  <c:v>0.11699520461510393</c:v>
                </c:pt>
              </c:numCache>
            </c:numRef>
          </c:val>
          <c:extLst>
            <c:ext xmlns:c16="http://schemas.microsoft.com/office/drawing/2014/chart" uri="{C3380CC4-5D6E-409C-BE32-E72D297353CC}">
              <c16:uniqueId val="{00000010-433D-4183-BC76-E5A043214F9B}"/>
            </c:ext>
          </c:extLst>
        </c:ser>
        <c:dLbls>
          <c:dLblPos val="inEnd"/>
          <c:showLegendKey val="0"/>
          <c:showVal val="1"/>
          <c:showCatName val="0"/>
          <c:showSerName val="0"/>
          <c:showPercent val="0"/>
          <c:showBubbleSize val="0"/>
        </c:dLbls>
        <c:gapWidth val="61"/>
        <c:overlap val="-30"/>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151104"/>
        <c:crosses val="autoZero"/>
        <c:auto val="1"/>
        <c:lblAlgn val="ctr"/>
        <c:lblOffset val="100"/>
        <c:noMultiLvlLbl val="0"/>
      </c:catAx>
      <c:valAx>
        <c:axId val="145151104"/>
        <c:scaling>
          <c:orientation val="minMax"/>
        </c:scaling>
        <c:delete val="1"/>
        <c:axPos val="r"/>
        <c:numFmt formatCode="0.0%" sourceLinked="1"/>
        <c:majorTickMark val="none"/>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91758814387256E-4"/>
          <c:y val="5.1982365529601254E-2"/>
          <c:w val="0.99932708241185608"/>
          <c:h val="0.58483022580724353"/>
        </c:manualLayout>
      </c:layout>
      <c:barChart>
        <c:barDir val="col"/>
        <c:grouping val="clustered"/>
        <c:varyColors val="0"/>
        <c:ser>
          <c:idx val="0"/>
          <c:order val="0"/>
          <c:tx>
            <c:strRef>
              <c:f>Sheet1!$B$1</c:f>
              <c:strCache>
                <c:ptCount val="1"/>
                <c:pt idx="0">
                  <c:v>UK</c:v>
                </c:pt>
              </c:strCache>
            </c:strRef>
          </c:tx>
          <c:spPr>
            <a:solidFill>
              <a:schemeClr val="bg1">
                <a:lumMod val="50000"/>
              </a:schemeClr>
            </a:solidFill>
            <a:ln>
              <a:noFill/>
            </a:ln>
            <a:effectLst/>
          </c:spPr>
          <c:invertIfNegative val="0"/>
          <c:dPt>
            <c:idx val="0"/>
            <c:invertIfNegative val="0"/>
            <c:bubble3D val="0"/>
            <c:extLst>
              <c:ext xmlns:c16="http://schemas.microsoft.com/office/drawing/2014/chart" uri="{C3380CC4-5D6E-409C-BE32-E72D297353CC}">
                <c16:uniqueId val="{00000000-433D-4183-BC76-E5A043214F9B}"/>
              </c:ext>
            </c:extLst>
          </c:dPt>
          <c:dPt>
            <c:idx val="1"/>
            <c:invertIfNegative val="0"/>
            <c:bubble3D val="0"/>
            <c:extLst>
              <c:ext xmlns:c16="http://schemas.microsoft.com/office/drawing/2014/chart" uri="{C3380CC4-5D6E-409C-BE32-E72D297353CC}">
                <c16:uniqueId val="{00000001-433D-4183-BC76-E5A043214F9B}"/>
              </c:ext>
            </c:extLst>
          </c:dPt>
          <c:dPt>
            <c:idx val="2"/>
            <c:invertIfNegative val="0"/>
            <c:bubble3D val="0"/>
            <c:extLst>
              <c:ext xmlns:c16="http://schemas.microsoft.com/office/drawing/2014/chart" uri="{C3380CC4-5D6E-409C-BE32-E72D297353CC}">
                <c16:uniqueId val="{00000002-433D-4183-BC76-E5A043214F9B}"/>
              </c:ext>
            </c:extLst>
          </c:dPt>
          <c:dPt>
            <c:idx val="3"/>
            <c:invertIfNegative val="0"/>
            <c:bubble3D val="0"/>
            <c:extLst>
              <c:ext xmlns:c16="http://schemas.microsoft.com/office/drawing/2014/chart" uri="{C3380CC4-5D6E-409C-BE32-E72D297353CC}">
                <c16:uniqueId val="{00000003-433D-4183-BC76-E5A043214F9B}"/>
              </c:ext>
            </c:extLst>
          </c:dPt>
          <c:dPt>
            <c:idx val="4"/>
            <c:invertIfNegative val="0"/>
            <c:bubble3D val="0"/>
            <c:extLst>
              <c:ext xmlns:c16="http://schemas.microsoft.com/office/drawing/2014/chart" uri="{C3380CC4-5D6E-409C-BE32-E72D297353CC}">
                <c16:uniqueId val="{00000004-433D-4183-BC76-E5A043214F9B}"/>
              </c:ext>
            </c:extLst>
          </c:dPt>
          <c:dPt>
            <c:idx val="10"/>
            <c:invertIfNegative val="0"/>
            <c:bubble3D val="0"/>
            <c:spPr>
              <a:solidFill>
                <a:schemeClr val="bg1">
                  <a:lumMod val="50000"/>
                </a:schemeClr>
              </a:solidFill>
              <a:ln>
                <a:noFill/>
              </a:ln>
              <a:effectLst/>
            </c:spPr>
            <c:extLst>
              <c:ext xmlns:c16="http://schemas.microsoft.com/office/drawing/2014/chart" uri="{C3380CC4-5D6E-409C-BE32-E72D297353CC}">
                <c16:uniqueId val="{0000000D-5882-48CA-95BE-9920163C6A9B}"/>
              </c:ext>
            </c:extLst>
          </c:dPt>
          <c:dPt>
            <c:idx val="11"/>
            <c:invertIfNegative val="0"/>
            <c:bubble3D val="0"/>
            <c:extLst>
              <c:ext xmlns:c16="http://schemas.microsoft.com/office/drawing/2014/chart" uri="{C3380CC4-5D6E-409C-BE32-E72D297353CC}">
                <c16:uniqueId val="{00000005-95F0-4CBC-8D91-34D497C53247}"/>
              </c:ext>
            </c:extLst>
          </c:dPt>
          <c:dPt>
            <c:idx val="12"/>
            <c:invertIfNegative val="0"/>
            <c:bubble3D val="0"/>
            <c:spPr>
              <a:solidFill>
                <a:schemeClr val="bg1">
                  <a:lumMod val="50000"/>
                </a:schemeClr>
              </a:solidFill>
              <a:ln>
                <a:noFill/>
              </a:ln>
              <a:effectLst/>
            </c:spPr>
            <c:extLst>
              <c:ext xmlns:c16="http://schemas.microsoft.com/office/drawing/2014/chart" uri="{C3380CC4-5D6E-409C-BE32-E72D297353CC}">
                <c16:uniqueId val="{00000007-95F0-4CBC-8D91-34D497C53247}"/>
              </c:ext>
            </c:extLst>
          </c:dPt>
          <c:dPt>
            <c:idx val="13"/>
            <c:invertIfNegative val="0"/>
            <c:bubble3D val="0"/>
            <c:spPr>
              <a:solidFill>
                <a:schemeClr val="bg1">
                  <a:lumMod val="50000"/>
                </a:schemeClr>
              </a:solidFill>
              <a:ln>
                <a:noFill/>
              </a:ln>
              <a:effectLst/>
            </c:spPr>
            <c:extLst>
              <c:ext xmlns:c16="http://schemas.microsoft.com/office/drawing/2014/chart" uri="{C3380CC4-5D6E-409C-BE32-E72D297353CC}">
                <c16:uniqueId val="{00000008-95F0-4CBC-8D91-34D497C53247}"/>
              </c:ext>
            </c:extLst>
          </c:dPt>
          <c:dPt>
            <c:idx val="14"/>
            <c:invertIfNegative val="0"/>
            <c:bubble3D val="0"/>
            <c:spPr>
              <a:solidFill>
                <a:schemeClr val="bg1">
                  <a:lumMod val="50000"/>
                </a:schemeClr>
              </a:solidFill>
              <a:ln>
                <a:noFill/>
              </a:ln>
              <a:effectLst/>
            </c:spPr>
            <c:extLst>
              <c:ext xmlns:c16="http://schemas.microsoft.com/office/drawing/2014/chart" uri="{C3380CC4-5D6E-409C-BE32-E72D297353CC}">
                <c16:uniqueId val="{0000000A-95F0-4CBC-8D91-34D497C53247}"/>
              </c:ext>
            </c:extLst>
          </c:dPt>
          <c:dPt>
            <c:idx val="15"/>
            <c:invertIfNegative val="0"/>
            <c:bubble3D val="0"/>
            <c:extLst>
              <c:ext xmlns:c16="http://schemas.microsoft.com/office/drawing/2014/chart" uri="{C3380CC4-5D6E-409C-BE32-E72D297353CC}">
                <c16:uniqueId val="{0000000B-95F0-4CBC-8D91-34D497C5324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GB</c:v>
                </c:pt>
                <c:pt idx="1">
                  <c:v>Supermarkets</c:v>
                </c:pt>
                <c:pt idx="2">
                  <c:v>Convenience</c:v>
                </c:pt>
                <c:pt idx="3">
                  <c:v> </c:v>
                </c:pt>
                <c:pt idx="4">
                  <c:v>Grocery Multiples</c:v>
                </c:pt>
                <c:pt idx="5">
                  <c:v>Chemists</c:v>
                </c:pt>
                <c:pt idx="7">
                  <c:v>Independents</c:v>
                </c:pt>
                <c:pt idx="8">
                  <c:v>Symbols</c:v>
                </c:pt>
                <c:pt idx="9">
                  <c:v>Convenience Multiples</c:v>
                </c:pt>
                <c:pt idx="10">
                  <c:v>Multiple Forecourts</c:v>
                </c:pt>
                <c:pt idx="12">
                  <c:v>*Discounters</c:v>
                </c:pt>
                <c:pt idx="13">
                  <c:v>**Value Retailers</c:v>
                </c:pt>
                <c:pt idx="14">
                  <c:v>*Online</c:v>
                </c:pt>
                <c:pt idx="15">
                  <c:v>*Bricks &amp; Mortar</c:v>
                </c:pt>
              </c:strCache>
            </c:strRef>
          </c:cat>
          <c:val>
            <c:numRef>
              <c:f>Sheet1!$B$2:$B$17</c:f>
              <c:numCache>
                <c:formatCode>0.0%</c:formatCode>
                <c:ptCount val="16"/>
                <c:pt idx="0">
                  <c:v>-2.1118352324148271E-2</c:v>
                </c:pt>
                <c:pt idx="1">
                  <c:v>-1.4810522388138181E-2</c:v>
                </c:pt>
                <c:pt idx="2">
                  <c:v>-3.6791720154990104E-2</c:v>
                </c:pt>
                <c:pt idx="4">
                  <c:v>-1.7839949759763218E-2</c:v>
                </c:pt>
                <c:pt idx="5">
                  <c:v>-4.0489703768630148E-2</c:v>
                </c:pt>
                <c:pt idx="7">
                  <c:v>-3.6744246962591487E-2</c:v>
                </c:pt>
                <c:pt idx="8">
                  <c:v>-3.3930321928474116E-2</c:v>
                </c:pt>
                <c:pt idx="9">
                  <c:v>-2.2502955172925887E-2</c:v>
                </c:pt>
                <c:pt idx="10">
                  <c:v>-6.6423292625069408E-2</c:v>
                </c:pt>
                <c:pt idx="12">
                  <c:v>-7.022755340830289E-2</c:v>
                </c:pt>
                <c:pt idx="13">
                  <c:v>-4.1398478169242359E-2</c:v>
                </c:pt>
                <c:pt idx="14">
                  <c:v>-3.6888525720642051E-2</c:v>
                </c:pt>
                <c:pt idx="15">
                  <c:v>-3.1379835165276426E-2</c:v>
                </c:pt>
              </c:numCache>
            </c:numRef>
          </c:val>
          <c:extLst>
            <c:ext xmlns:c16="http://schemas.microsoft.com/office/drawing/2014/chart" uri="{C3380CC4-5D6E-409C-BE32-E72D297353CC}">
              <c16:uniqueId val="{00000010-433D-4183-BC76-E5A043214F9B}"/>
            </c:ext>
          </c:extLst>
        </c:ser>
        <c:dLbls>
          <c:dLblPos val="inEnd"/>
          <c:showLegendKey val="0"/>
          <c:showVal val="1"/>
          <c:showCatName val="0"/>
          <c:showSerName val="0"/>
          <c:showPercent val="0"/>
          <c:showBubbleSize val="0"/>
        </c:dLbls>
        <c:gapWidth val="61"/>
        <c:overlap val="-30"/>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151104"/>
        <c:crosses val="autoZero"/>
        <c:auto val="1"/>
        <c:lblAlgn val="ctr"/>
        <c:lblOffset val="100"/>
        <c:noMultiLvlLbl val="0"/>
      </c:catAx>
      <c:valAx>
        <c:axId val="145151104"/>
        <c:scaling>
          <c:orientation val="minMax"/>
        </c:scaling>
        <c:delete val="1"/>
        <c:axPos val="r"/>
        <c:numFmt formatCode="0.0%" sourceLinked="1"/>
        <c:majorTickMark val="none"/>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684158723580618E-2"/>
          <c:y val="1.9540173007633097E-2"/>
          <c:w val="0.86464601464290647"/>
          <c:h val="0.68823527380983884"/>
        </c:manualLayout>
      </c:layout>
      <c:barChart>
        <c:barDir val="col"/>
        <c:grouping val="clustered"/>
        <c:varyColors val="0"/>
        <c:ser>
          <c:idx val="0"/>
          <c:order val="0"/>
          <c:tx>
            <c:strRef>
              <c:f>Sheet1!$B$1</c:f>
              <c:strCache>
                <c:ptCount val="1"/>
                <c:pt idx="0">
                  <c:v>Online % GB</c:v>
                </c:pt>
              </c:strCache>
            </c:strRef>
          </c:tx>
          <c:spPr>
            <a:solidFill>
              <a:schemeClr val="tx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E1C-4935-8FD1-6C28B67F3898}"/>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C7-4D86-A1CC-8B69241B57F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Sheet1!$A$2:$A$48</c:f>
              <c:strCache>
                <c:ptCount val="14"/>
                <c:pt idx="0">
                  <c:v>13-Aug-22</c:v>
                </c:pt>
                <c:pt idx="1">
                  <c:v>10-Sep-22</c:v>
                </c:pt>
                <c:pt idx="2">
                  <c:v>08-Oct-22</c:v>
                </c:pt>
                <c:pt idx="3">
                  <c:v> 05-Nov-22</c:v>
                </c:pt>
                <c:pt idx="4">
                  <c:v> 03-Dec-22</c:v>
                </c:pt>
                <c:pt idx="5">
                  <c:v>31-Dec-22</c:v>
                </c:pt>
                <c:pt idx="6">
                  <c:v> 28-Jan23</c:v>
                </c:pt>
                <c:pt idx="7">
                  <c:v> 25-Feb-23</c:v>
                </c:pt>
                <c:pt idx="8">
                  <c:v> 25-Mar-23</c:v>
                </c:pt>
                <c:pt idx="9">
                  <c:v> 22-Apr-23</c:v>
                </c:pt>
                <c:pt idx="10">
                  <c:v>20-May-23</c:v>
                </c:pt>
                <c:pt idx="11">
                  <c:v> 17-Jun-23</c:v>
                </c:pt>
                <c:pt idx="12">
                  <c:v> 15-Jul-23</c:v>
                </c:pt>
                <c:pt idx="13">
                  <c:v> 12-Aug-23</c:v>
                </c:pt>
              </c:strCache>
            </c:strRef>
          </c:cat>
          <c:val>
            <c:numRef>
              <c:f>Sheet1!$B$2:$B$48</c:f>
              <c:numCache>
                <c:formatCode>0.0%</c:formatCode>
                <c:ptCount val="14"/>
                <c:pt idx="0">
                  <c:v>0.11234961573014299</c:v>
                </c:pt>
                <c:pt idx="1">
                  <c:v>0.10922125090003595</c:v>
                </c:pt>
                <c:pt idx="2">
                  <c:v>0.10813556047743669</c:v>
                </c:pt>
                <c:pt idx="3">
                  <c:v>0.11288375213879807</c:v>
                </c:pt>
                <c:pt idx="4">
                  <c:v>0.11225189302188909</c:v>
                </c:pt>
                <c:pt idx="5">
                  <c:v>0.10404706713976077</c:v>
                </c:pt>
                <c:pt idx="6">
                  <c:v>0.11068402500629633</c:v>
                </c:pt>
                <c:pt idx="7">
                  <c:v>0.10863059263140205</c:v>
                </c:pt>
                <c:pt idx="8">
                  <c:v>0.11030020087468413</c:v>
                </c:pt>
                <c:pt idx="9">
                  <c:v>0.10743524223781817</c:v>
                </c:pt>
                <c:pt idx="10">
                  <c:v>0.10862997967887404</c:v>
                </c:pt>
                <c:pt idx="11">
                  <c:v>0.10425353036654395</c:v>
                </c:pt>
                <c:pt idx="12">
                  <c:v>0.10907909902161544</c:v>
                </c:pt>
                <c:pt idx="13">
                  <c:v>0.10852942838587218</c:v>
                </c:pt>
              </c:numCache>
            </c:numRef>
          </c:val>
          <c:extLst>
            <c:ext xmlns:c16="http://schemas.microsoft.com/office/drawing/2014/chart" uri="{C3380CC4-5D6E-409C-BE32-E72D297353CC}">
              <c16:uniqueId val="{00000001-32C7-4D86-A1CC-8B69241B57FB}"/>
            </c:ext>
          </c:extLst>
        </c:ser>
        <c:dLbls>
          <c:showLegendKey val="0"/>
          <c:showVal val="0"/>
          <c:showCatName val="0"/>
          <c:showSerName val="0"/>
          <c:showPercent val="0"/>
          <c:showBubbleSize val="0"/>
        </c:dLbls>
        <c:gapWidth val="80"/>
        <c:axId val="559234192"/>
        <c:axId val="559233864"/>
      </c:barChart>
      <c:lineChart>
        <c:grouping val="standard"/>
        <c:varyColors val="0"/>
        <c:ser>
          <c:idx val="1"/>
          <c:order val="1"/>
          <c:tx>
            <c:strRef>
              <c:f>Sheet1!$C$1</c:f>
              <c:strCache>
                <c:ptCount val="1"/>
                <c:pt idx="0">
                  <c:v>%Growth</c:v>
                </c:pt>
              </c:strCache>
            </c:strRef>
          </c:tx>
          <c:spPr>
            <a:ln w="28575" cap="rnd">
              <a:solidFill>
                <a:schemeClr val="accent1"/>
              </a:solidFill>
              <a:round/>
            </a:ln>
            <a:effectLst/>
          </c:spPr>
          <c:marker>
            <c:symbol val="none"/>
          </c:marker>
          <c:dPt>
            <c:idx val="6"/>
            <c:marker>
              <c:symbol val="none"/>
            </c:marker>
            <c:bubble3D val="0"/>
            <c:extLst>
              <c:ext xmlns:c16="http://schemas.microsoft.com/office/drawing/2014/chart" uri="{C3380CC4-5D6E-409C-BE32-E72D297353CC}">
                <c16:uniqueId val="{00000000-2B81-4258-872C-4213D7F3BA8E}"/>
              </c:ext>
            </c:extLst>
          </c:dPt>
          <c:dPt>
            <c:idx val="7"/>
            <c:marker>
              <c:symbol val="none"/>
            </c:marker>
            <c:bubble3D val="0"/>
            <c:extLst>
              <c:ext xmlns:c16="http://schemas.microsoft.com/office/drawing/2014/chart" uri="{C3380CC4-5D6E-409C-BE32-E72D297353CC}">
                <c16:uniqueId val="{00000000-063F-43A2-857A-09889EFFBA78}"/>
              </c:ext>
            </c:extLst>
          </c:dPt>
          <c:cat>
            <c:strRef>
              <c:f>Sheet1!$A$2:$A$48</c:f>
              <c:strCache>
                <c:ptCount val="14"/>
                <c:pt idx="0">
                  <c:v>13-Aug-22</c:v>
                </c:pt>
                <c:pt idx="1">
                  <c:v>10-Sep-22</c:v>
                </c:pt>
                <c:pt idx="2">
                  <c:v>08-Oct-22</c:v>
                </c:pt>
                <c:pt idx="3">
                  <c:v> 05-Nov-22</c:v>
                </c:pt>
                <c:pt idx="4">
                  <c:v> 03-Dec-22</c:v>
                </c:pt>
                <c:pt idx="5">
                  <c:v>31-Dec-22</c:v>
                </c:pt>
                <c:pt idx="6">
                  <c:v> 28-Jan23</c:v>
                </c:pt>
                <c:pt idx="7">
                  <c:v> 25-Feb-23</c:v>
                </c:pt>
                <c:pt idx="8">
                  <c:v> 25-Mar-23</c:v>
                </c:pt>
                <c:pt idx="9">
                  <c:v> 22-Apr-23</c:v>
                </c:pt>
                <c:pt idx="10">
                  <c:v>20-May-23</c:v>
                </c:pt>
                <c:pt idx="11">
                  <c:v> 17-Jun-23</c:v>
                </c:pt>
                <c:pt idx="12">
                  <c:v> 15-Jul-23</c:v>
                </c:pt>
                <c:pt idx="13">
                  <c:v> 12-Aug-23</c:v>
                </c:pt>
              </c:strCache>
            </c:strRef>
          </c:cat>
          <c:val>
            <c:numRef>
              <c:f>Sheet1!$C$2:$C$48</c:f>
              <c:numCache>
                <c:formatCode>0.0%</c:formatCode>
                <c:ptCount val="14"/>
                <c:pt idx="0">
                  <c:v>-6.5526337498229781E-2</c:v>
                </c:pt>
                <c:pt idx="1">
                  <c:v>-7.1467413882488673E-2</c:v>
                </c:pt>
                <c:pt idx="2">
                  <c:v>-9.2008633628142156E-2</c:v>
                </c:pt>
                <c:pt idx="3">
                  <c:v>-9.414120328707698E-3</c:v>
                </c:pt>
                <c:pt idx="4">
                  <c:v>-1.2056187352554537E-2</c:v>
                </c:pt>
                <c:pt idx="5">
                  <c:v>2.9302058331592606E-2</c:v>
                </c:pt>
                <c:pt idx="6">
                  <c:v>-8.4605343471595429E-2</c:v>
                </c:pt>
                <c:pt idx="7">
                  <c:v>-2.3894767791328264E-2</c:v>
                </c:pt>
                <c:pt idx="8">
                  <c:v>3.9738229660735147E-3</c:v>
                </c:pt>
                <c:pt idx="9">
                  <c:v>1.4074880423862179E-2</c:v>
                </c:pt>
                <c:pt idx="10">
                  <c:v>5.2921613806223178E-2</c:v>
                </c:pt>
                <c:pt idx="11">
                  <c:v>4.1959779834466859E-2</c:v>
                </c:pt>
                <c:pt idx="12">
                  <c:v>4.3052206371273272E-2</c:v>
                </c:pt>
                <c:pt idx="13">
                  <c:v>3.8120339220055977E-2</c:v>
                </c:pt>
              </c:numCache>
            </c:numRef>
          </c:val>
          <c:smooth val="1"/>
          <c:extLst>
            <c:ext xmlns:c16="http://schemas.microsoft.com/office/drawing/2014/chart" uri="{C3380CC4-5D6E-409C-BE32-E72D297353CC}">
              <c16:uniqueId val="{00000004-32C7-4D86-A1CC-8B69241B57FB}"/>
            </c:ext>
          </c:extLst>
        </c:ser>
        <c:dLbls>
          <c:showLegendKey val="0"/>
          <c:showVal val="0"/>
          <c:showCatName val="0"/>
          <c:showSerName val="0"/>
          <c:showPercent val="0"/>
          <c:showBubbleSize val="0"/>
        </c:dLbls>
        <c:marker val="1"/>
        <c:smooth val="0"/>
        <c:axId val="214567584"/>
        <c:axId val="214566272"/>
      </c:lineChart>
      <c:catAx>
        <c:axId val="55923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9233864"/>
        <c:crosses val="autoZero"/>
        <c:auto val="1"/>
        <c:lblAlgn val="ctr"/>
        <c:lblOffset val="100"/>
        <c:noMultiLvlLbl val="0"/>
      </c:catAx>
      <c:valAx>
        <c:axId val="559233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Online % GB</a:t>
                </a:r>
              </a:p>
            </c:rich>
          </c:tx>
          <c:layout>
            <c:manualLayout>
              <c:xMode val="edge"/>
              <c:yMode val="edge"/>
              <c:x val="7.5243472855366636E-4"/>
              <c:y val="0.3144054358194444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9234192"/>
        <c:crosses val="autoZero"/>
        <c:crossBetween val="between"/>
        <c:minorUnit val="1.0000000000000002E-2"/>
      </c:valAx>
      <c:valAx>
        <c:axId val="214566272"/>
        <c:scaling>
          <c:orientation val="minMax"/>
        </c:scaling>
        <c:delete val="0"/>
        <c:axPos val="r"/>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Online Growth</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567584"/>
        <c:crosses val="max"/>
        <c:crossBetween val="between"/>
      </c:valAx>
      <c:catAx>
        <c:axId val="214567584"/>
        <c:scaling>
          <c:orientation val="minMax"/>
        </c:scaling>
        <c:delete val="1"/>
        <c:axPos val="b"/>
        <c:numFmt formatCode="General" sourceLinked="1"/>
        <c:majorTickMark val="none"/>
        <c:minorTickMark val="none"/>
        <c:tickLblPos val="nextTo"/>
        <c:crossAx val="2145662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578882267679358E-2"/>
          <c:y val="0.21995116532880787"/>
          <c:w val="0.91497367125984252"/>
          <c:h val="0.57810138417580403"/>
        </c:manualLayout>
      </c:layout>
      <c:lineChart>
        <c:grouping val="standard"/>
        <c:varyColors val="0"/>
        <c:ser>
          <c:idx val="0"/>
          <c:order val="0"/>
          <c:tx>
            <c:strRef>
              <c:f>Sheet1!$B$1</c:f>
              <c:strCache>
                <c:ptCount val="1"/>
                <c:pt idx="0">
                  <c:v>Shoppers</c:v>
                </c:pt>
              </c:strCache>
            </c:strRef>
          </c:tx>
          <c:spPr>
            <a:ln w="28575" cap="rnd">
              <a:solidFill>
                <a:schemeClr val="accent2"/>
              </a:solidFill>
              <a:round/>
            </a:ln>
            <a:effectLst/>
          </c:spPr>
          <c:marker>
            <c:symbol val="none"/>
          </c:marker>
          <c:dLbls>
            <c:dLbl>
              <c:idx val="13"/>
              <c:layout>
                <c:manualLayout>
                  <c:x val="-1.2302071944908429E-16"/>
                  <c:y val="1.80900806247829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CFE-49C1-AA8B-E59CB8DC0E2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Sheet1!$A$2:$A$33</c:f>
              <c:strCache>
                <c:ptCount val="14"/>
                <c:pt idx="0">
                  <c:v>13-Aug-22</c:v>
                </c:pt>
                <c:pt idx="1">
                  <c:v>10-Sep-22</c:v>
                </c:pt>
                <c:pt idx="2">
                  <c:v>08-Oct-22</c:v>
                </c:pt>
                <c:pt idx="3">
                  <c:v>05-Nov-22</c:v>
                </c:pt>
                <c:pt idx="4">
                  <c:v>03-Dec-22</c:v>
                </c:pt>
                <c:pt idx="5">
                  <c:v>31-Dec-22</c:v>
                </c:pt>
                <c:pt idx="6">
                  <c:v>28-Jan-23</c:v>
                </c:pt>
                <c:pt idx="7">
                  <c:v> 25-Feb-23</c:v>
                </c:pt>
                <c:pt idx="8">
                  <c:v> 25-Mar-23</c:v>
                </c:pt>
                <c:pt idx="9">
                  <c:v> 22-Apr-23</c:v>
                </c:pt>
                <c:pt idx="10">
                  <c:v> 20-May-23</c:v>
                </c:pt>
                <c:pt idx="11">
                  <c:v> 17-Jun-23</c:v>
                </c:pt>
                <c:pt idx="12">
                  <c:v> 15-Jul-23</c:v>
                </c:pt>
                <c:pt idx="13">
                  <c:v> 12-Aug-23</c:v>
                </c:pt>
              </c:strCache>
            </c:strRef>
          </c:cat>
          <c:val>
            <c:numRef>
              <c:f>Sheet1!$B$2:$B$33</c:f>
              <c:numCache>
                <c:formatCode>0.0%</c:formatCode>
                <c:ptCount val="14"/>
                <c:pt idx="0">
                  <c:v>-4.4479881146250455E-2</c:v>
                </c:pt>
                <c:pt idx="1">
                  <c:v>-1.4250702703395346E-2</c:v>
                </c:pt>
                <c:pt idx="2">
                  <c:v>-3.5531446686300372E-2</c:v>
                </c:pt>
                <c:pt idx="3">
                  <c:v>-3.1650240614956804E-2</c:v>
                </c:pt>
                <c:pt idx="4">
                  <c:v>-2.5130627424984064E-2</c:v>
                </c:pt>
                <c:pt idx="5">
                  <c:v>-2.920669656121222E-2</c:v>
                </c:pt>
                <c:pt idx="6">
                  <c:v>-9.7752049711074651E-2</c:v>
                </c:pt>
                <c:pt idx="7">
                  <c:v>-5.0032557736482408E-2</c:v>
                </c:pt>
                <c:pt idx="8">
                  <c:v>-2.1299505887727443E-2</c:v>
                </c:pt>
                <c:pt idx="9">
                  <c:v>-1.2388046992896751E-2</c:v>
                </c:pt>
                <c:pt idx="10">
                  <c:v>-1.2040699002992761E-2</c:v>
                </c:pt>
                <c:pt idx="11">
                  <c:v>-1.442362928240315E-2</c:v>
                </c:pt>
                <c:pt idx="12">
                  <c:v>-4.9803190296556554E-2</c:v>
                </c:pt>
                <c:pt idx="13">
                  <c:v>-4.4225132596229177E-2</c:v>
                </c:pt>
              </c:numCache>
            </c:numRef>
          </c:val>
          <c:smooth val="1"/>
          <c:extLst>
            <c:ext xmlns:c16="http://schemas.microsoft.com/office/drawing/2014/chart" uri="{C3380CC4-5D6E-409C-BE32-E72D297353CC}">
              <c16:uniqueId val="{00000000-F042-3D47-85C4-81D7D728E239}"/>
            </c:ext>
          </c:extLst>
        </c:ser>
        <c:ser>
          <c:idx val="1"/>
          <c:order val="1"/>
          <c:tx>
            <c:strRef>
              <c:f>Sheet1!$C$1</c:f>
              <c:strCache>
                <c:ptCount val="1"/>
                <c:pt idx="0">
                  <c:v>Orders</c:v>
                </c:pt>
              </c:strCache>
            </c:strRef>
          </c:tx>
          <c:spPr>
            <a:ln w="28575" cap="rnd">
              <a:solidFill>
                <a:schemeClr val="accent1"/>
              </a:solidFill>
              <a:round/>
            </a:ln>
            <a:effectLst/>
          </c:spPr>
          <c:marker>
            <c:symbol val="none"/>
          </c:marker>
          <c:dLbls>
            <c:dLbl>
              <c:idx val="13"/>
              <c:layout>
                <c:manualLayout>
                  <c:x val="-1.2302071944908429E-16"/>
                  <c:y val="-2.89441289996527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FE-49C1-AA8B-E59CB8DC0E2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Sheet1!$A$2:$A$33</c:f>
              <c:strCache>
                <c:ptCount val="14"/>
                <c:pt idx="0">
                  <c:v>13-Aug-22</c:v>
                </c:pt>
                <c:pt idx="1">
                  <c:v>10-Sep-22</c:v>
                </c:pt>
                <c:pt idx="2">
                  <c:v>08-Oct-22</c:v>
                </c:pt>
                <c:pt idx="3">
                  <c:v>05-Nov-22</c:v>
                </c:pt>
                <c:pt idx="4">
                  <c:v>03-Dec-22</c:v>
                </c:pt>
                <c:pt idx="5">
                  <c:v>31-Dec-22</c:v>
                </c:pt>
                <c:pt idx="6">
                  <c:v>28-Jan-23</c:v>
                </c:pt>
                <c:pt idx="7">
                  <c:v> 25-Feb-23</c:v>
                </c:pt>
                <c:pt idx="8">
                  <c:v> 25-Mar-23</c:v>
                </c:pt>
                <c:pt idx="9">
                  <c:v> 22-Apr-23</c:v>
                </c:pt>
                <c:pt idx="10">
                  <c:v> 20-May-23</c:v>
                </c:pt>
                <c:pt idx="11">
                  <c:v> 17-Jun-23</c:v>
                </c:pt>
                <c:pt idx="12">
                  <c:v> 15-Jul-23</c:v>
                </c:pt>
                <c:pt idx="13">
                  <c:v> 12-Aug-23</c:v>
                </c:pt>
              </c:strCache>
            </c:strRef>
          </c:cat>
          <c:val>
            <c:numRef>
              <c:f>Sheet1!$C$2:$C$33</c:f>
              <c:numCache>
                <c:formatCode>0.0%</c:formatCode>
                <c:ptCount val="14"/>
                <c:pt idx="0">
                  <c:v>-5.6974979706289841E-2</c:v>
                </c:pt>
                <c:pt idx="1">
                  <c:v>-5.0024950311102656E-2</c:v>
                </c:pt>
                <c:pt idx="2">
                  <c:v>-7.3630685588590206E-2</c:v>
                </c:pt>
                <c:pt idx="3">
                  <c:v>-2.4548594536143886E-2</c:v>
                </c:pt>
                <c:pt idx="4">
                  <c:v>-3.0699514629928815E-2</c:v>
                </c:pt>
                <c:pt idx="5">
                  <c:v>-6.1278052409164951E-3</c:v>
                </c:pt>
                <c:pt idx="6">
                  <c:v>-0.10071851180342939</c:v>
                </c:pt>
                <c:pt idx="7">
                  <c:v>-4.8067726994869941E-2</c:v>
                </c:pt>
                <c:pt idx="8">
                  <c:v>-1.0784950206967125E-2</c:v>
                </c:pt>
                <c:pt idx="9">
                  <c:v>-2.0092072330317734E-2</c:v>
                </c:pt>
                <c:pt idx="10">
                  <c:v>-1.5158065753093863E-2</c:v>
                </c:pt>
                <c:pt idx="11">
                  <c:v>-4.378348561870693E-3</c:v>
                </c:pt>
                <c:pt idx="12">
                  <c:v>-3.0664798675832716E-2</c:v>
                </c:pt>
                <c:pt idx="13">
                  <c:v>-4.1245651120969784E-2</c:v>
                </c:pt>
              </c:numCache>
            </c:numRef>
          </c:val>
          <c:smooth val="1"/>
          <c:extLst>
            <c:ext xmlns:c16="http://schemas.microsoft.com/office/drawing/2014/chart" uri="{C3380CC4-5D6E-409C-BE32-E72D297353CC}">
              <c16:uniqueId val="{00000000-9CFE-49C1-AA8B-E59CB8DC0E2E}"/>
            </c:ext>
          </c:extLst>
        </c:ser>
        <c:ser>
          <c:idx val="2"/>
          <c:order val="2"/>
          <c:tx>
            <c:strRef>
              <c:f>Sheet1!$D$1</c:f>
              <c:strCache>
                <c:ptCount val="1"/>
                <c:pt idx="0">
                  <c:v>Items in Basket</c:v>
                </c:pt>
              </c:strCache>
            </c:strRef>
          </c:tx>
          <c:spPr>
            <a:ln w="28575" cap="rnd">
              <a:solidFill>
                <a:schemeClr val="tx2"/>
              </a:solidFill>
              <a:round/>
            </a:ln>
            <a:effectLst/>
          </c:spPr>
          <c:marker>
            <c:symbol val="none"/>
          </c:marker>
          <c:dLbls>
            <c:dLbl>
              <c:idx val="13"/>
              <c:layout>
                <c:manualLayout>
                  <c:x val="-1.2302071944908429E-16"/>
                  <c:y val="-3.6180161249565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FE-49C1-AA8B-E59CB8DC0E2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Sheet1!$A$2:$A$33</c:f>
              <c:strCache>
                <c:ptCount val="14"/>
                <c:pt idx="0">
                  <c:v>13-Aug-22</c:v>
                </c:pt>
                <c:pt idx="1">
                  <c:v>10-Sep-22</c:v>
                </c:pt>
                <c:pt idx="2">
                  <c:v>08-Oct-22</c:v>
                </c:pt>
                <c:pt idx="3">
                  <c:v>05-Nov-22</c:v>
                </c:pt>
                <c:pt idx="4">
                  <c:v>03-Dec-22</c:v>
                </c:pt>
                <c:pt idx="5">
                  <c:v>31-Dec-22</c:v>
                </c:pt>
                <c:pt idx="6">
                  <c:v>28-Jan-23</c:v>
                </c:pt>
                <c:pt idx="7">
                  <c:v> 25-Feb-23</c:v>
                </c:pt>
                <c:pt idx="8">
                  <c:v> 25-Mar-23</c:v>
                </c:pt>
                <c:pt idx="9">
                  <c:v> 22-Apr-23</c:v>
                </c:pt>
                <c:pt idx="10">
                  <c:v> 20-May-23</c:v>
                </c:pt>
                <c:pt idx="11">
                  <c:v> 17-Jun-23</c:v>
                </c:pt>
                <c:pt idx="12">
                  <c:v> 15-Jul-23</c:v>
                </c:pt>
                <c:pt idx="13">
                  <c:v> 12-Aug-23</c:v>
                </c:pt>
              </c:strCache>
            </c:strRef>
          </c:cat>
          <c:val>
            <c:numRef>
              <c:f>Sheet1!$D$2:$D$33</c:f>
              <c:numCache>
                <c:formatCode>0.0%</c:formatCode>
                <c:ptCount val="14"/>
                <c:pt idx="0">
                  <c:v>-7.7088452088452164E-2</c:v>
                </c:pt>
                <c:pt idx="1">
                  <c:v>-9.2598233323179957E-2</c:v>
                </c:pt>
                <c:pt idx="2">
                  <c:v>-9.288114879315601E-2</c:v>
                </c:pt>
                <c:pt idx="3">
                  <c:v>-6.9636135508155506E-2</c:v>
                </c:pt>
                <c:pt idx="4">
                  <c:v>-8.1321473951715295E-2</c:v>
                </c:pt>
                <c:pt idx="5">
                  <c:v>-6.6515249837767687E-2</c:v>
                </c:pt>
                <c:pt idx="6">
                  <c:v>-8.9262613195342899E-2</c:v>
                </c:pt>
                <c:pt idx="7">
                  <c:v>-7.887234716503011E-2</c:v>
                </c:pt>
                <c:pt idx="8">
                  <c:v>-0.10482115085536536</c:v>
                </c:pt>
                <c:pt idx="9">
                  <c:v>-8.7093720416535181E-2</c:v>
                </c:pt>
                <c:pt idx="10">
                  <c:v>-5.6423334395919622E-2</c:v>
                </c:pt>
                <c:pt idx="11">
                  <c:v>-6.1716489874638292E-2</c:v>
                </c:pt>
                <c:pt idx="12">
                  <c:v>-4.4962257958647722E-2</c:v>
                </c:pt>
                <c:pt idx="13">
                  <c:v>-2.2961730449251316E-2</c:v>
                </c:pt>
              </c:numCache>
            </c:numRef>
          </c:val>
          <c:smooth val="1"/>
          <c:extLst>
            <c:ext xmlns:c16="http://schemas.microsoft.com/office/drawing/2014/chart" uri="{C3380CC4-5D6E-409C-BE32-E72D297353CC}">
              <c16:uniqueId val="{00000001-9CFE-49C1-AA8B-E59CB8DC0E2E}"/>
            </c:ext>
          </c:extLst>
        </c:ser>
        <c:dLbls>
          <c:showLegendKey val="0"/>
          <c:showVal val="0"/>
          <c:showCatName val="0"/>
          <c:showSerName val="0"/>
          <c:showPercent val="0"/>
          <c:showBubbleSize val="0"/>
        </c:dLbls>
        <c:smooth val="0"/>
        <c:axId val="564061792"/>
        <c:axId val="520588296"/>
      </c:lineChart>
      <c:catAx>
        <c:axId val="564061792"/>
        <c:scaling>
          <c:orientation val="minMax"/>
        </c:scaling>
        <c:delete val="0"/>
        <c:axPos val="b"/>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20588296"/>
        <c:crosses val="autoZero"/>
        <c:auto val="1"/>
        <c:lblAlgn val="ctr"/>
        <c:lblOffset val="100"/>
        <c:noMultiLvlLbl val="1"/>
      </c:catAx>
      <c:valAx>
        <c:axId val="5205882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64061792"/>
        <c:crosses val="autoZero"/>
        <c:crossBetween val="between"/>
        <c:majorUnit val="5.000000000000001E-2"/>
      </c:valAx>
      <c:spPr>
        <a:noFill/>
        <a:ln>
          <a:noFill/>
        </a:ln>
        <a:effectLst/>
      </c:spPr>
    </c:plotArea>
    <c:legend>
      <c:legendPos val="b"/>
      <c:layout>
        <c:manualLayout>
          <c:xMode val="edge"/>
          <c:yMode val="edge"/>
          <c:x val="0.51264924305058102"/>
          <c:y val="0.73051705438789871"/>
          <c:w val="0.43023739794699206"/>
          <c:h val="6.173503530129670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721604500170861E-2"/>
          <c:y val="0.25920245812345621"/>
          <c:w val="0.96327840622339078"/>
          <c:h val="0.44445449306990786"/>
        </c:manualLayout>
      </c:layout>
      <c:barChart>
        <c:barDir val="col"/>
        <c:grouping val="clustered"/>
        <c:varyColors val="0"/>
        <c:ser>
          <c:idx val="0"/>
          <c:order val="0"/>
          <c:tx>
            <c:strRef>
              <c:f>Sheet1!$B$1</c:f>
              <c:strCache>
                <c:ptCount val="1"/>
                <c:pt idx="0">
                  <c:v>Supermarkets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Sheet1!$A$3:$A$57</c:f>
              <c:strCache>
                <c:ptCount val="4"/>
                <c:pt idx="0">
                  <c:v>22-Jul-23</c:v>
                </c:pt>
                <c:pt idx="1">
                  <c:v>29-Jul-23</c:v>
                </c:pt>
                <c:pt idx="2">
                  <c:v>05-Aug-23</c:v>
                </c:pt>
                <c:pt idx="3">
                  <c:v> 12-Aug-23</c:v>
                </c:pt>
              </c:strCache>
            </c:strRef>
          </c:cat>
          <c:val>
            <c:numRef>
              <c:f>Sheet1!$B$3:$B$57</c:f>
              <c:numCache>
                <c:formatCode>0.0%</c:formatCode>
                <c:ptCount val="4"/>
                <c:pt idx="0">
                  <c:v>4.7386448954311211E-2</c:v>
                </c:pt>
                <c:pt idx="1">
                  <c:v>7.2645259358732561E-2</c:v>
                </c:pt>
                <c:pt idx="2">
                  <c:v>8.6104671132204436E-2</c:v>
                </c:pt>
                <c:pt idx="3">
                  <c:v>3.3092791303575231E-2</c:v>
                </c:pt>
              </c:numCache>
            </c:numRef>
          </c:val>
          <c:extLst>
            <c:ext xmlns:c16="http://schemas.microsoft.com/office/drawing/2014/chart" uri="{C3380CC4-5D6E-409C-BE32-E72D297353CC}">
              <c16:uniqueId val="{00000000-D011-4236-AF71-E038CF759A28}"/>
            </c:ext>
          </c:extLst>
        </c:ser>
        <c:ser>
          <c:idx val="1"/>
          <c:order val="1"/>
          <c:tx>
            <c:strRef>
              <c:f>Sheet1!$C$1</c:f>
              <c:strCache>
                <c:ptCount val="1"/>
                <c:pt idx="0">
                  <c:v>Convenience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Sheet1!$A$3:$A$57</c:f>
              <c:strCache>
                <c:ptCount val="4"/>
                <c:pt idx="0">
                  <c:v>22-Jul-23</c:v>
                </c:pt>
                <c:pt idx="1">
                  <c:v>29-Jul-23</c:v>
                </c:pt>
                <c:pt idx="2">
                  <c:v>05-Aug-23</c:v>
                </c:pt>
                <c:pt idx="3">
                  <c:v> 12-Aug-23</c:v>
                </c:pt>
              </c:strCache>
            </c:strRef>
          </c:cat>
          <c:val>
            <c:numRef>
              <c:f>Sheet1!$C$3:$C$57</c:f>
              <c:numCache>
                <c:formatCode>0.0%</c:formatCode>
                <c:ptCount val="4"/>
                <c:pt idx="0">
                  <c:v>-1.9127081057311868E-3</c:v>
                </c:pt>
                <c:pt idx="1">
                  <c:v>6.4856391141115521E-2</c:v>
                </c:pt>
                <c:pt idx="2">
                  <c:v>4.2093597965108254E-2</c:v>
                </c:pt>
                <c:pt idx="3">
                  <c:v>7.5626368104313446E-3</c:v>
                </c:pt>
              </c:numCache>
            </c:numRef>
          </c:val>
          <c:extLst>
            <c:ext xmlns:c16="http://schemas.microsoft.com/office/drawing/2014/chart" uri="{C3380CC4-5D6E-409C-BE32-E72D297353CC}">
              <c16:uniqueId val="{00000001-D011-4236-AF71-E038CF759A28}"/>
            </c:ext>
          </c:extLst>
        </c:ser>
        <c:dLbls>
          <c:showLegendKey val="0"/>
          <c:showVal val="1"/>
          <c:showCatName val="0"/>
          <c:showSerName val="0"/>
          <c:showPercent val="0"/>
          <c:showBubbleSize val="0"/>
        </c:dLbls>
        <c:gapWidth val="219"/>
        <c:overlap val="-27"/>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8605056"/>
        <c:crosses val="autoZero"/>
        <c:auto val="1"/>
        <c:lblAlgn val="ctr"/>
        <c:lblOffset val="300"/>
        <c:noMultiLvlLbl val="0"/>
      </c:catAx>
      <c:valAx>
        <c:axId val="218605056"/>
        <c:scaling>
          <c:orientation val="minMax"/>
          <c:max val="0.25"/>
        </c:scaling>
        <c:delete val="1"/>
        <c:axPos val="l"/>
        <c:numFmt formatCode="0%" sourceLinked="0"/>
        <c:majorTickMark val="out"/>
        <c:minorTickMark val="none"/>
        <c:tickLblPos val="nextTo"/>
        <c:crossAx val="218603520"/>
        <c:crosses val="autoZero"/>
        <c:crossBetween val="between"/>
        <c:minorUnit val="1.0000000000000002E-2"/>
      </c:valAx>
      <c:spPr>
        <a:noFill/>
        <a:ln>
          <a:noFill/>
        </a:ln>
        <a:effectLst/>
      </c:spPr>
    </c:plotArea>
    <c:legend>
      <c:legendPos val="b"/>
      <c:layout>
        <c:manualLayout>
          <c:xMode val="edge"/>
          <c:yMode val="edge"/>
          <c:x val="0.32299359180933029"/>
          <c:y val="0.89290652702701367"/>
          <c:w val="0.35825593103030057"/>
          <c:h val="0.1070934729729863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588429239017547E-4"/>
          <c:y val="0"/>
          <c:w val="0.97571606631748131"/>
          <c:h val="0.55226709397276286"/>
        </c:manualLayout>
      </c:layout>
      <c:barChart>
        <c:barDir val="col"/>
        <c:grouping val="clustered"/>
        <c:varyColors val="0"/>
        <c:ser>
          <c:idx val="0"/>
          <c:order val="0"/>
          <c:tx>
            <c:strRef>
              <c:f>Sheet1!$B$1</c:f>
              <c:strCache>
                <c:ptCount val="1"/>
                <c:pt idx="0">
                  <c:v>Growth v last year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GB</c:v>
                </c:pt>
                <c:pt idx="1">
                  <c:v>Supermarkets</c:v>
                </c:pt>
                <c:pt idx="2">
                  <c:v>Convenience</c:v>
                </c:pt>
              </c:strCache>
            </c:strRef>
          </c:cat>
          <c:val>
            <c:numRef>
              <c:f>Sheet1!$B$2:$B$4</c:f>
              <c:numCache>
                <c:formatCode>0.0%</c:formatCode>
                <c:ptCount val="3"/>
                <c:pt idx="0">
                  <c:v>5.1611901060601095E-2</c:v>
                </c:pt>
                <c:pt idx="1">
                  <c:v>5.9539136272681814E-2</c:v>
                </c:pt>
                <c:pt idx="2">
                  <c:v>2.7288774989744358E-2</c:v>
                </c:pt>
              </c:numCache>
            </c:numRef>
          </c:val>
          <c:extLst>
            <c:ext xmlns:c16="http://schemas.microsoft.com/office/drawing/2014/chart" uri="{C3380CC4-5D6E-409C-BE32-E72D297353CC}">
              <c16:uniqueId val="{00000000-D826-48BD-A2B3-B6EF505CA68C}"/>
            </c:ext>
          </c:extLst>
        </c:ser>
        <c:ser>
          <c:idx val="1"/>
          <c:order val="1"/>
          <c:tx>
            <c:strRef>
              <c:f>Sheet1!$C$1</c:f>
              <c:strCache>
                <c:ptCount val="1"/>
                <c:pt idx="0">
                  <c:v>Growth v Last Month</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GB</c:v>
                </c:pt>
                <c:pt idx="1">
                  <c:v>Supermarkets</c:v>
                </c:pt>
                <c:pt idx="2">
                  <c:v>Convenience</c:v>
                </c:pt>
              </c:strCache>
            </c:strRef>
          </c:cat>
          <c:val>
            <c:numRef>
              <c:f>Sheet1!$C$2:$C$4</c:f>
              <c:numCache>
                <c:formatCode>0.0%</c:formatCode>
                <c:ptCount val="3"/>
                <c:pt idx="0">
                  <c:v>-2.2181605286855754E-2</c:v>
                </c:pt>
                <c:pt idx="1">
                  <c:v>-1.7126282853090702E-2</c:v>
                </c:pt>
                <c:pt idx="2">
                  <c:v>-3.7842600948531868E-2</c:v>
                </c:pt>
              </c:numCache>
            </c:numRef>
          </c:val>
          <c:extLst>
            <c:ext xmlns:c16="http://schemas.microsoft.com/office/drawing/2014/chart" uri="{C3380CC4-5D6E-409C-BE32-E72D297353CC}">
              <c16:uniqueId val="{00000001-D826-48BD-A2B3-B6EF505CA68C}"/>
            </c:ext>
          </c:extLst>
        </c:ser>
        <c:dLbls>
          <c:showLegendKey val="0"/>
          <c:showVal val="1"/>
          <c:showCatName val="0"/>
          <c:showSerName val="0"/>
          <c:showPercent val="0"/>
          <c:showBubbleSize val="0"/>
        </c:dLbls>
        <c:gapWidth val="219"/>
        <c:overlap val="-27"/>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8605056"/>
        <c:crosses val="autoZero"/>
        <c:auto val="1"/>
        <c:lblAlgn val="ctr"/>
        <c:lblOffset val="300"/>
        <c:noMultiLvlLbl val="0"/>
      </c:catAx>
      <c:valAx>
        <c:axId val="218605056"/>
        <c:scaling>
          <c:orientation val="minMax"/>
          <c:max val="0.2"/>
          <c:min val="-5.000000000000001E-2"/>
        </c:scaling>
        <c:delete val="1"/>
        <c:axPos val="l"/>
        <c:numFmt formatCode="0%" sourceLinked="0"/>
        <c:majorTickMark val="out"/>
        <c:minorTickMark val="none"/>
        <c:tickLblPos val="nextTo"/>
        <c:crossAx val="218603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01328740157486E-2"/>
          <c:y val="0.21995122365848715"/>
          <c:w val="0.91497367125984252"/>
          <c:h val="0.57810138417580403"/>
        </c:manualLayout>
      </c:layout>
      <c:barChart>
        <c:barDir val="col"/>
        <c:grouping val="clustered"/>
        <c:varyColors val="0"/>
        <c:ser>
          <c:idx val="0"/>
          <c:order val="0"/>
          <c:tx>
            <c:strRef>
              <c:f>Sheet1!$B$1</c:f>
              <c:strCache>
                <c:ptCount val="1"/>
                <c:pt idx="0">
                  <c:v>Discounters</c:v>
                </c:pt>
              </c:strCache>
            </c:strRef>
          </c:tx>
          <c:spPr>
            <a:solidFill>
              <a:srgbClr val="675895"/>
            </a:solidFill>
            <a:ln>
              <a:noFill/>
            </a:ln>
            <a:effectLst/>
          </c:spPr>
          <c:invertIfNegative val="0"/>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99-4A6F-A276-DF804707D178}"/>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Sheet1!$A$2:$A$62</c:f>
              <c:strCache>
                <c:ptCount val="14"/>
                <c:pt idx="0">
                  <c:v>13-Aug-22</c:v>
                </c:pt>
                <c:pt idx="1">
                  <c:v>10-Sep-22</c:v>
                </c:pt>
                <c:pt idx="2">
                  <c:v>08-Oct-22</c:v>
                </c:pt>
                <c:pt idx="3">
                  <c:v>05-Nov-22</c:v>
                </c:pt>
                <c:pt idx="4">
                  <c:v>03-Dec-22</c:v>
                </c:pt>
                <c:pt idx="5">
                  <c:v>31-Dec-22</c:v>
                </c:pt>
                <c:pt idx="6">
                  <c:v>28-Jan-23</c:v>
                </c:pt>
                <c:pt idx="7">
                  <c:v> 25-Feb-23</c:v>
                </c:pt>
                <c:pt idx="8">
                  <c:v> 25-Mar-23</c:v>
                </c:pt>
                <c:pt idx="9">
                  <c:v> 22-Apr-23</c:v>
                </c:pt>
                <c:pt idx="10">
                  <c:v>20-May-22</c:v>
                </c:pt>
                <c:pt idx="11">
                  <c:v>17-Jun-23</c:v>
                </c:pt>
                <c:pt idx="12">
                  <c:v>15-Jul-23</c:v>
                </c:pt>
                <c:pt idx="13">
                  <c:v> 12-Aug-23</c:v>
                </c:pt>
              </c:strCache>
            </c:strRef>
          </c:cat>
          <c:val>
            <c:numRef>
              <c:f>Sheet1!$B$2:$B$62</c:f>
              <c:numCache>
                <c:formatCode>0.0%</c:formatCode>
                <c:ptCount val="14"/>
                <c:pt idx="0">
                  <c:v>0.18429279919299291</c:v>
                </c:pt>
                <c:pt idx="1">
                  <c:v>0.18421882968671716</c:v>
                </c:pt>
                <c:pt idx="2">
                  <c:v>0.18619673448167712</c:v>
                </c:pt>
                <c:pt idx="3">
                  <c:v>0.19184932380381542</c:v>
                </c:pt>
                <c:pt idx="4">
                  <c:v>0.19320436384127398</c:v>
                </c:pt>
                <c:pt idx="5">
                  <c:v>0.18971894367290115</c:v>
                </c:pt>
                <c:pt idx="6">
                  <c:v>0.19743475453676398</c:v>
                </c:pt>
                <c:pt idx="7">
                  <c:v>0.20669301594981099</c:v>
                </c:pt>
                <c:pt idx="8">
                  <c:v>0.2217800808671658</c:v>
                </c:pt>
                <c:pt idx="9">
                  <c:v>0.21597774284728838</c:v>
                </c:pt>
                <c:pt idx="10">
                  <c:v>0.21202589113484077</c:v>
                </c:pt>
                <c:pt idx="11">
                  <c:v>0.20691157752502898</c:v>
                </c:pt>
                <c:pt idx="12">
                  <c:v>0.20671810433982934</c:v>
                </c:pt>
                <c:pt idx="13">
                  <c:v>0.20225566346714352</c:v>
                </c:pt>
              </c:numCache>
            </c:numRef>
          </c:val>
          <c:extLst>
            <c:ext xmlns:c16="http://schemas.microsoft.com/office/drawing/2014/chart" uri="{C3380CC4-5D6E-409C-BE32-E72D297353CC}">
              <c16:uniqueId val="{00000000-C899-4A6F-A276-DF804707D178}"/>
            </c:ext>
          </c:extLst>
        </c:ser>
        <c:dLbls>
          <c:showLegendKey val="0"/>
          <c:showVal val="0"/>
          <c:showCatName val="0"/>
          <c:showSerName val="0"/>
          <c:showPercent val="0"/>
          <c:showBubbleSize val="0"/>
        </c:dLbls>
        <c:gapWidth val="50"/>
        <c:overlap val="2"/>
        <c:axId val="564061792"/>
        <c:axId val="520588296"/>
      </c:barChart>
      <c:lineChart>
        <c:grouping val="standard"/>
        <c:varyColors val="0"/>
        <c:ser>
          <c:idx val="1"/>
          <c:order val="1"/>
          <c:tx>
            <c:strRef>
              <c:f>Sheet1!$C$1</c:f>
              <c:strCache>
                <c:ptCount val="1"/>
                <c:pt idx="0">
                  <c:v>Big 4 Supermarkets</c:v>
                </c:pt>
              </c:strCache>
            </c:strRef>
          </c:tx>
          <c:spPr>
            <a:ln w="28575" cap="rnd">
              <a:solidFill>
                <a:schemeClr val="accent2"/>
              </a:solidFill>
              <a:round/>
            </a:ln>
            <a:effectLst/>
          </c:spPr>
          <c:marker>
            <c:symbol val="none"/>
          </c:marker>
          <c:cat>
            <c:strRef>
              <c:f>Sheet1!$A$2:$A$62</c:f>
              <c:strCache>
                <c:ptCount val="14"/>
                <c:pt idx="0">
                  <c:v>13-Aug-22</c:v>
                </c:pt>
                <c:pt idx="1">
                  <c:v>10-Sep-22</c:v>
                </c:pt>
                <c:pt idx="2">
                  <c:v>08-Oct-22</c:v>
                </c:pt>
                <c:pt idx="3">
                  <c:v>05-Nov-22</c:v>
                </c:pt>
                <c:pt idx="4">
                  <c:v>03-Dec-22</c:v>
                </c:pt>
                <c:pt idx="5">
                  <c:v>31-Dec-22</c:v>
                </c:pt>
                <c:pt idx="6">
                  <c:v>28-Jan-23</c:v>
                </c:pt>
                <c:pt idx="7">
                  <c:v> 25-Feb-23</c:v>
                </c:pt>
                <c:pt idx="8">
                  <c:v> 25-Mar-23</c:v>
                </c:pt>
                <c:pt idx="9">
                  <c:v> 22-Apr-23</c:v>
                </c:pt>
                <c:pt idx="10">
                  <c:v>20-May-22</c:v>
                </c:pt>
                <c:pt idx="11">
                  <c:v>17-Jun-23</c:v>
                </c:pt>
                <c:pt idx="12">
                  <c:v>15-Jul-23</c:v>
                </c:pt>
                <c:pt idx="13">
                  <c:v> 12-Aug-23</c:v>
                </c:pt>
              </c:strCache>
            </c:strRef>
          </c:cat>
          <c:val>
            <c:numRef>
              <c:f>Sheet1!$C$2:$C$62</c:f>
              <c:numCache>
                <c:formatCode>0.0%</c:formatCode>
                <c:ptCount val="14"/>
                <c:pt idx="0">
                  <c:v>0.61891662928014113</c:v>
                </c:pt>
                <c:pt idx="1">
                  <c:v>0.61982340086029375</c:v>
                </c:pt>
                <c:pt idx="2">
                  <c:v>0.62067036350125482</c:v>
                </c:pt>
                <c:pt idx="3">
                  <c:v>0.61866311081168168</c:v>
                </c:pt>
                <c:pt idx="4">
                  <c:v>0.62023245361172252</c:v>
                </c:pt>
                <c:pt idx="5">
                  <c:v>0.62425572555862141</c:v>
                </c:pt>
                <c:pt idx="6">
                  <c:v>0.61866598518815619</c:v>
                </c:pt>
                <c:pt idx="7">
                  <c:v>0.61006773038938078</c:v>
                </c:pt>
                <c:pt idx="8">
                  <c:v>0.5972410296085281</c:v>
                </c:pt>
                <c:pt idx="9">
                  <c:v>0.60193035783874993</c:v>
                </c:pt>
                <c:pt idx="10">
                  <c:v>0.6038892513869647</c:v>
                </c:pt>
                <c:pt idx="11">
                  <c:v>0.60652413093241286</c:v>
                </c:pt>
                <c:pt idx="12">
                  <c:v>0.60481834357191333</c:v>
                </c:pt>
                <c:pt idx="13">
                  <c:v>0.60918129065000803</c:v>
                </c:pt>
              </c:numCache>
            </c:numRef>
          </c:val>
          <c:smooth val="1"/>
          <c:extLst>
            <c:ext xmlns:c16="http://schemas.microsoft.com/office/drawing/2014/chart" uri="{C3380CC4-5D6E-409C-BE32-E72D297353CC}">
              <c16:uniqueId val="{00000001-C899-4A6F-A276-DF804707D178}"/>
            </c:ext>
          </c:extLst>
        </c:ser>
        <c:dLbls>
          <c:showLegendKey val="0"/>
          <c:showVal val="0"/>
          <c:showCatName val="0"/>
          <c:showSerName val="0"/>
          <c:showPercent val="0"/>
          <c:showBubbleSize val="0"/>
        </c:dLbls>
        <c:marker val="1"/>
        <c:smooth val="0"/>
        <c:axId val="631106456"/>
        <c:axId val="631105736"/>
      </c:lineChart>
      <c:catAx>
        <c:axId val="564061792"/>
        <c:scaling>
          <c:orientation val="minMax"/>
        </c:scaling>
        <c:delete val="0"/>
        <c:axPos val="b"/>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20588296"/>
        <c:crosses val="autoZero"/>
        <c:auto val="1"/>
        <c:lblAlgn val="ctr"/>
        <c:lblOffset val="100"/>
        <c:noMultiLvlLbl val="0"/>
      </c:catAx>
      <c:valAx>
        <c:axId val="5205882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64061792"/>
        <c:crosses val="autoZero"/>
        <c:crossBetween val="between"/>
        <c:majorUnit val="2.0000000000000004E-2"/>
      </c:valAx>
      <c:valAx>
        <c:axId val="631105736"/>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631106456"/>
        <c:crosses val="max"/>
        <c:crossBetween val="between"/>
        <c:majorUnit val="1.0000000000000002E-2"/>
      </c:valAx>
      <c:catAx>
        <c:axId val="631106456"/>
        <c:scaling>
          <c:orientation val="minMax"/>
        </c:scaling>
        <c:delete val="1"/>
        <c:axPos val="b"/>
        <c:numFmt formatCode="General" sourceLinked="1"/>
        <c:majorTickMark val="out"/>
        <c:minorTickMark val="none"/>
        <c:tickLblPos val="nextTo"/>
        <c:crossAx val="631105736"/>
        <c:crosses val="autoZero"/>
        <c:auto val="1"/>
        <c:lblAlgn val="ctr"/>
        <c:lblOffset val="100"/>
        <c:noMultiLvlLbl val="0"/>
      </c:catAx>
      <c:spPr>
        <a:noFill/>
        <a:ln>
          <a:noFill/>
        </a:ln>
        <a:effectLst/>
      </c:spPr>
    </c:plotArea>
    <c:legend>
      <c:legendPos val="t"/>
      <c:layout>
        <c:manualLayout>
          <c:xMode val="edge"/>
          <c:yMode val="edge"/>
          <c:x val="0.12227722700345674"/>
          <c:y val="0.11577651599861091"/>
          <c:w val="0.37966869353789001"/>
          <c:h val="6.173503530129670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673055670672743E-2"/>
          <c:y val="1.7793356106928671E-2"/>
          <c:w val="0.97294397998183768"/>
          <c:h val="0.76718058225209262"/>
        </c:manualLayout>
      </c:layout>
      <c:lineChart>
        <c:grouping val="standard"/>
        <c:varyColors val="0"/>
        <c:ser>
          <c:idx val="0"/>
          <c:order val="0"/>
          <c:tx>
            <c:strRef>
              <c:f>Sheet1!$B$1</c:f>
              <c:strCache>
                <c:ptCount val="1"/>
                <c:pt idx="0">
                  <c:v>Value Sales</c:v>
                </c:pt>
              </c:strCache>
            </c:strRef>
          </c:tx>
          <c:spPr>
            <a:ln w="28575" cap="rnd">
              <a:solidFill>
                <a:schemeClr val="tx2">
                  <a:lumMod val="50000"/>
                  <a:lumOff val="50000"/>
                </a:schemeClr>
              </a:solidFill>
              <a:round/>
            </a:ln>
            <a:effectLst/>
          </c:spPr>
          <c:marker>
            <c:symbol val="none"/>
          </c:marker>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Sheet1!$A$2:$A$386</c:f>
              <c:numCache>
                <c:formatCode>d\-mmm\-yy</c:formatCode>
                <c:ptCount val="12"/>
                <c:pt idx="0">
                  <c:v>45073</c:v>
                </c:pt>
                <c:pt idx="1">
                  <c:v>45080</c:v>
                </c:pt>
                <c:pt idx="2">
                  <c:v>45087</c:v>
                </c:pt>
                <c:pt idx="3">
                  <c:v>45094</c:v>
                </c:pt>
                <c:pt idx="4">
                  <c:v>45101</c:v>
                </c:pt>
                <c:pt idx="5">
                  <c:v>45108</c:v>
                </c:pt>
                <c:pt idx="6">
                  <c:v>45115</c:v>
                </c:pt>
                <c:pt idx="7">
                  <c:v>45122</c:v>
                </c:pt>
                <c:pt idx="8">
                  <c:v>45129</c:v>
                </c:pt>
                <c:pt idx="9">
                  <c:v>45136</c:v>
                </c:pt>
                <c:pt idx="10">
                  <c:v>45143</c:v>
                </c:pt>
                <c:pt idx="11">
                  <c:v>45150</c:v>
                </c:pt>
              </c:numCache>
            </c:numRef>
          </c:cat>
          <c:val>
            <c:numRef>
              <c:f>Sheet1!$B$2:$B$386</c:f>
              <c:numCache>
                <c:formatCode>0.0%</c:formatCode>
                <c:ptCount val="12"/>
                <c:pt idx="0">
                  <c:v>0.11018581848109177</c:v>
                </c:pt>
                <c:pt idx="1">
                  <c:v>2.9999988721066684E-2</c:v>
                </c:pt>
                <c:pt idx="2">
                  <c:v>0.12381875117414221</c:v>
                </c:pt>
                <c:pt idx="3">
                  <c:v>0.10391368275720692</c:v>
                </c:pt>
                <c:pt idx="4">
                  <c:v>7.7963209800001598E-2</c:v>
                </c:pt>
                <c:pt idx="5">
                  <c:v>9.1804277226627429E-2</c:v>
                </c:pt>
                <c:pt idx="6">
                  <c:v>6.0673356919106025E-2</c:v>
                </c:pt>
                <c:pt idx="7">
                  <c:v>3.342054322814425E-3</c:v>
                </c:pt>
                <c:pt idx="8">
                  <c:v>2.1125504628803915E-2</c:v>
                </c:pt>
                <c:pt idx="9">
                  <c:v>5.6554370543336896E-2</c:v>
                </c:pt>
                <c:pt idx="10">
                  <c:v>6.6804706595106733E-2</c:v>
                </c:pt>
                <c:pt idx="11">
                  <c:v>2.2099592749319052E-2</c:v>
                </c:pt>
              </c:numCache>
            </c:numRef>
          </c:val>
          <c:smooth val="1"/>
          <c:extLst>
            <c:ext xmlns:c16="http://schemas.microsoft.com/office/drawing/2014/chart" uri="{C3380CC4-5D6E-409C-BE32-E72D297353CC}">
              <c16:uniqueId val="{00000003-80AA-45AD-A737-1914077A2C62}"/>
            </c:ext>
          </c:extLst>
        </c:ser>
        <c:ser>
          <c:idx val="1"/>
          <c:order val="1"/>
          <c:tx>
            <c:strRef>
              <c:f>Sheet1!$C$1</c:f>
              <c:strCache>
                <c:ptCount val="1"/>
                <c:pt idx="0">
                  <c:v>Unit Sales</c:v>
                </c:pt>
              </c:strCache>
            </c:strRef>
          </c:tx>
          <c:spPr>
            <a:ln w="28575" cap="rnd">
              <a:solidFill>
                <a:schemeClr val="accent2"/>
              </a:solidFill>
              <a:round/>
            </a:ln>
            <a:effectLst/>
          </c:spPr>
          <c:marker>
            <c:symbol val="none"/>
          </c:marker>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Sheet1!$A$2:$A$386</c:f>
              <c:numCache>
                <c:formatCode>d\-mmm\-yy</c:formatCode>
                <c:ptCount val="12"/>
                <c:pt idx="0">
                  <c:v>45073</c:v>
                </c:pt>
                <c:pt idx="1">
                  <c:v>45080</c:v>
                </c:pt>
                <c:pt idx="2">
                  <c:v>45087</c:v>
                </c:pt>
                <c:pt idx="3">
                  <c:v>45094</c:v>
                </c:pt>
                <c:pt idx="4">
                  <c:v>45101</c:v>
                </c:pt>
                <c:pt idx="5">
                  <c:v>45108</c:v>
                </c:pt>
                <c:pt idx="6">
                  <c:v>45115</c:v>
                </c:pt>
                <c:pt idx="7">
                  <c:v>45122</c:v>
                </c:pt>
                <c:pt idx="8">
                  <c:v>45129</c:v>
                </c:pt>
                <c:pt idx="9">
                  <c:v>45136</c:v>
                </c:pt>
                <c:pt idx="10">
                  <c:v>45143</c:v>
                </c:pt>
                <c:pt idx="11">
                  <c:v>45150</c:v>
                </c:pt>
              </c:numCache>
            </c:numRef>
          </c:cat>
          <c:val>
            <c:numRef>
              <c:f>Sheet1!$C$2:$C$386</c:f>
              <c:numCache>
                <c:formatCode>0.0%</c:formatCode>
                <c:ptCount val="12"/>
                <c:pt idx="0">
                  <c:v>-1.0498321826085011E-2</c:v>
                </c:pt>
                <c:pt idx="1">
                  <c:v>-5.6850153267998582E-2</c:v>
                </c:pt>
                <c:pt idx="2">
                  <c:v>-1.1632107529896407E-3</c:v>
                </c:pt>
                <c:pt idx="3">
                  <c:v>-1.0473582147512595E-2</c:v>
                </c:pt>
                <c:pt idx="4">
                  <c:v>-2.7227000378446053E-2</c:v>
                </c:pt>
                <c:pt idx="5">
                  <c:v>-1.6140668431180338E-2</c:v>
                </c:pt>
                <c:pt idx="6">
                  <c:v>-3.14407957707038E-2</c:v>
                </c:pt>
                <c:pt idx="7">
                  <c:v>-6.8608713698359858E-2</c:v>
                </c:pt>
                <c:pt idx="8">
                  <c:v>-5.1923028164604923E-2</c:v>
                </c:pt>
                <c:pt idx="9">
                  <c:v>-2.3533446292100413E-2</c:v>
                </c:pt>
                <c:pt idx="10">
                  <c:v>-1.8327835832375738E-2</c:v>
                </c:pt>
                <c:pt idx="11">
                  <c:v>-5.7893733859559204E-2</c:v>
                </c:pt>
              </c:numCache>
            </c:numRef>
          </c:val>
          <c:smooth val="1"/>
          <c:extLst>
            <c:ext xmlns:c16="http://schemas.microsoft.com/office/drawing/2014/chart" uri="{C3380CC4-5D6E-409C-BE32-E72D297353CC}">
              <c16:uniqueId val="{00000005-80AA-45AD-A737-1914077A2C62}"/>
            </c:ext>
          </c:extLst>
        </c:ser>
        <c:dLbls>
          <c:showLegendKey val="0"/>
          <c:showVal val="1"/>
          <c:showCatName val="0"/>
          <c:showSerName val="0"/>
          <c:showPercent val="0"/>
          <c:showBubbleSize val="0"/>
        </c:dLbls>
        <c:smooth val="0"/>
        <c:axId val="45898368"/>
        <c:axId val="45912448"/>
      </c:lineChart>
      <c:dateAx>
        <c:axId val="45898368"/>
        <c:scaling>
          <c:orientation val="minMax"/>
        </c:scaling>
        <c:delete val="0"/>
        <c:axPos val="b"/>
        <c:numFmt formatCode="d\-mmm\-yy"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5912448"/>
        <c:crosses val="autoZero"/>
        <c:auto val="1"/>
        <c:lblOffset val="100"/>
        <c:baseTimeUnit val="days"/>
      </c:dateAx>
      <c:valAx>
        <c:axId val="45912448"/>
        <c:scaling>
          <c:orientation val="minMax"/>
          <c:min val="-0.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5898368"/>
        <c:crossesAt val="45073"/>
        <c:crossBetween val="midCat"/>
      </c:valAx>
      <c:spPr>
        <a:noFill/>
        <a:ln>
          <a:noFill/>
        </a:ln>
        <a:effectLst/>
      </c:spPr>
    </c:plotArea>
    <c:legend>
      <c:legendPos val="b"/>
      <c:layout>
        <c:manualLayout>
          <c:xMode val="edge"/>
          <c:yMode val="edge"/>
          <c:x val="0.38798461458765021"/>
          <c:y val="0.93253563149536234"/>
          <c:w val="0.19332893010084265"/>
          <c:h val="5.217549793564131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55902952402175"/>
          <c:y val="9.6352878174275874E-2"/>
          <c:w val="0.89644097047597826"/>
          <c:h val="0.75556216180398372"/>
        </c:manualLayout>
      </c:layout>
      <c:barChart>
        <c:barDir val="col"/>
        <c:grouping val="clustered"/>
        <c:varyColors val="0"/>
        <c:ser>
          <c:idx val="0"/>
          <c:order val="0"/>
          <c:tx>
            <c:strRef>
              <c:f>Sheet1!$B$1</c:f>
              <c:strCache>
                <c:ptCount val="1"/>
                <c:pt idx="0">
                  <c:v>New Shoppers</c:v>
                </c:pt>
              </c:strCache>
            </c:strRef>
          </c:tx>
          <c:spPr>
            <a:solidFill>
              <a:schemeClr val="bg2"/>
            </a:solidFill>
            <a:ln>
              <a:noFill/>
            </a:ln>
            <a:effectLst/>
          </c:spPr>
          <c:invertIfNegative val="0"/>
          <c:dLbls>
            <c:delete val="1"/>
          </c:dLbls>
          <c:cat>
            <c:strRef>
              <c:f>Sheet1!$A$2:$A$12</c:f>
              <c:strCache>
                <c:ptCount val="11"/>
                <c:pt idx="0">
                  <c:v>Morrisons</c:v>
                </c:pt>
                <c:pt idx="1">
                  <c:v>Coop</c:v>
                </c:pt>
                <c:pt idx="2">
                  <c:v>Tesco</c:v>
                </c:pt>
                <c:pt idx="3">
                  <c:v>Iceland</c:v>
                </c:pt>
                <c:pt idx="4">
                  <c:v>ASDA</c:v>
                </c:pt>
                <c:pt idx="5">
                  <c:v>Marks and Spencer</c:v>
                </c:pt>
                <c:pt idx="6">
                  <c:v>Sainsburys</c:v>
                </c:pt>
                <c:pt idx="7">
                  <c:v>Waitrose</c:v>
                </c:pt>
                <c:pt idx="8">
                  <c:v>Aldi </c:v>
                </c:pt>
                <c:pt idx="9">
                  <c:v>Ocado</c:v>
                </c:pt>
                <c:pt idx="10">
                  <c:v>Lidl</c:v>
                </c:pt>
              </c:strCache>
            </c:strRef>
          </c:cat>
          <c:val>
            <c:numRef>
              <c:f>Sheet1!$B$2:$B$12</c:f>
              <c:numCache>
                <c:formatCode>0.0%</c:formatCode>
                <c:ptCount val="11"/>
                <c:pt idx="0">
                  <c:v>2.9508540685146301E-2</c:v>
                </c:pt>
                <c:pt idx="1">
                  <c:v>-2.9249977843448072E-2</c:v>
                </c:pt>
                <c:pt idx="2">
                  <c:v>-1.5449858155525908E-2</c:v>
                </c:pt>
                <c:pt idx="3">
                  <c:v>6.2422385400047187E-3</c:v>
                </c:pt>
                <c:pt idx="4">
                  <c:v>3.9831274459567467E-3</c:v>
                </c:pt>
                <c:pt idx="5">
                  <c:v>-1.4304572116313641E-2</c:v>
                </c:pt>
                <c:pt idx="6">
                  <c:v>-1.2304899088121601E-2</c:v>
                </c:pt>
                <c:pt idx="7">
                  <c:v>-4.9525873293492784E-2</c:v>
                </c:pt>
                <c:pt idx="8">
                  <c:v>-9.195633982850171E-3</c:v>
                </c:pt>
                <c:pt idx="9">
                  <c:v>-7.5586478053364825E-2</c:v>
                </c:pt>
                <c:pt idx="10">
                  <c:v>-1.9614271411054873E-2</c:v>
                </c:pt>
              </c:numCache>
            </c:numRef>
          </c:val>
          <c:extLst>
            <c:ext xmlns:c16="http://schemas.microsoft.com/office/drawing/2014/chart" uri="{C3380CC4-5D6E-409C-BE32-E72D297353CC}">
              <c16:uniqueId val="{00000000-0FB2-4775-84E6-835214C9350B}"/>
            </c:ext>
          </c:extLst>
        </c:ser>
        <c:ser>
          <c:idx val="1"/>
          <c:order val="1"/>
          <c:tx>
            <c:strRef>
              <c:f>Sheet1!$C$1</c:f>
              <c:strCache>
                <c:ptCount val="1"/>
                <c:pt idx="0">
                  <c:v>Visits</c:v>
                </c:pt>
              </c:strCache>
            </c:strRef>
          </c:tx>
          <c:spPr>
            <a:solidFill>
              <a:schemeClr val="accent1"/>
            </a:solidFill>
            <a:ln>
              <a:noFill/>
            </a:ln>
            <a:effectLst/>
          </c:spPr>
          <c:invertIfNegative val="0"/>
          <c:dLbls>
            <c:delete val="1"/>
          </c:dLbls>
          <c:cat>
            <c:strRef>
              <c:f>Sheet1!$A$2:$A$12</c:f>
              <c:strCache>
                <c:ptCount val="11"/>
                <c:pt idx="0">
                  <c:v>Morrisons</c:v>
                </c:pt>
                <c:pt idx="1">
                  <c:v>Coop</c:v>
                </c:pt>
                <c:pt idx="2">
                  <c:v>Tesco</c:v>
                </c:pt>
                <c:pt idx="3">
                  <c:v>Iceland</c:v>
                </c:pt>
                <c:pt idx="4">
                  <c:v>ASDA</c:v>
                </c:pt>
                <c:pt idx="5">
                  <c:v>Marks and Spencer</c:v>
                </c:pt>
                <c:pt idx="6">
                  <c:v>Sainsburys</c:v>
                </c:pt>
                <c:pt idx="7">
                  <c:v>Waitrose</c:v>
                </c:pt>
                <c:pt idx="8">
                  <c:v>Aldi </c:v>
                </c:pt>
                <c:pt idx="9">
                  <c:v>Ocado</c:v>
                </c:pt>
                <c:pt idx="10">
                  <c:v>Lidl</c:v>
                </c:pt>
              </c:strCache>
            </c:strRef>
          </c:cat>
          <c:val>
            <c:numRef>
              <c:f>Sheet1!$C$2:$C$12</c:f>
              <c:numCache>
                <c:formatCode>0.0%</c:formatCode>
                <c:ptCount val="11"/>
                <c:pt idx="0">
                  <c:v>6.2538655938058074E-3</c:v>
                </c:pt>
                <c:pt idx="1">
                  <c:v>3.7104648843360177E-3</c:v>
                </c:pt>
                <c:pt idx="2">
                  <c:v>-1.023367144218057E-2</c:v>
                </c:pt>
                <c:pt idx="3">
                  <c:v>-4.6524960450752939E-2</c:v>
                </c:pt>
                <c:pt idx="4">
                  <c:v>-3.0905571134594689E-2</c:v>
                </c:pt>
                <c:pt idx="5">
                  <c:v>-2.1895471291582203E-2</c:v>
                </c:pt>
                <c:pt idx="6">
                  <c:v>-4.5568984222269626E-2</c:v>
                </c:pt>
                <c:pt idx="7">
                  <c:v>-3.3727848573477992E-2</c:v>
                </c:pt>
                <c:pt idx="8">
                  <c:v>-5.6117943591961428E-2</c:v>
                </c:pt>
                <c:pt idx="9">
                  <c:v>-0.16008138226441737</c:v>
                </c:pt>
                <c:pt idx="10">
                  <c:v>-9.5939898650812538E-2</c:v>
                </c:pt>
              </c:numCache>
            </c:numRef>
          </c:val>
          <c:extLst>
            <c:ext xmlns:c16="http://schemas.microsoft.com/office/drawing/2014/chart" uri="{C3380CC4-5D6E-409C-BE32-E72D297353CC}">
              <c16:uniqueId val="{00000001-0FB2-4775-84E6-835214C9350B}"/>
            </c:ext>
          </c:extLst>
        </c:ser>
        <c:ser>
          <c:idx val="2"/>
          <c:order val="2"/>
          <c:tx>
            <c:strRef>
              <c:f>Sheet1!$D$1</c:f>
              <c:strCache>
                <c:ptCount val="1"/>
                <c:pt idx="0">
                  <c:v>Spend Per Visit</c:v>
                </c:pt>
              </c:strCache>
            </c:strRef>
          </c:tx>
          <c:spPr>
            <a:solidFill>
              <a:schemeClr val="accent2"/>
            </a:solidFill>
            <a:ln>
              <a:noFill/>
            </a:ln>
            <a:effectLst/>
          </c:spPr>
          <c:invertIfNegative val="0"/>
          <c:dLbls>
            <c:delete val="1"/>
          </c:dLbls>
          <c:cat>
            <c:strRef>
              <c:f>Sheet1!$A$2:$A$12</c:f>
              <c:strCache>
                <c:ptCount val="11"/>
                <c:pt idx="0">
                  <c:v>Morrisons</c:v>
                </c:pt>
                <c:pt idx="1">
                  <c:v>Coop</c:v>
                </c:pt>
                <c:pt idx="2">
                  <c:v>Tesco</c:v>
                </c:pt>
                <c:pt idx="3">
                  <c:v>Iceland</c:v>
                </c:pt>
                <c:pt idx="4">
                  <c:v>ASDA</c:v>
                </c:pt>
                <c:pt idx="5">
                  <c:v>Marks and Spencer</c:v>
                </c:pt>
                <c:pt idx="6">
                  <c:v>Sainsburys</c:v>
                </c:pt>
                <c:pt idx="7">
                  <c:v>Waitrose</c:v>
                </c:pt>
                <c:pt idx="8">
                  <c:v>Aldi </c:v>
                </c:pt>
                <c:pt idx="9">
                  <c:v>Ocado</c:v>
                </c:pt>
                <c:pt idx="10">
                  <c:v>Lidl</c:v>
                </c:pt>
              </c:strCache>
            </c:strRef>
          </c:cat>
          <c:val>
            <c:numRef>
              <c:f>Sheet1!$D$2:$D$12</c:f>
              <c:numCache>
                <c:formatCode>0.0%</c:formatCode>
                <c:ptCount val="11"/>
                <c:pt idx="0">
                  <c:v>-1.0464629552113802E-2</c:v>
                </c:pt>
                <c:pt idx="1">
                  <c:v>-1.7489711934156382E-2</c:v>
                </c:pt>
                <c:pt idx="2">
                  <c:v>-4.6779417056495021E-3</c:v>
                </c:pt>
                <c:pt idx="3">
                  <c:v>3.1340405014465E-2</c:v>
                </c:pt>
                <c:pt idx="4">
                  <c:v>9.0972708187544438E-3</c:v>
                </c:pt>
                <c:pt idx="5">
                  <c:v>-4.5632333767927635E-3</c:v>
                </c:pt>
                <c:pt idx="6">
                  <c:v>1.8621236133122165E-2</c:v>
                </c:pt>
                <c:pt idx="7">
                  <c:v>-4.7438330170777032E-3</c:v>
                </c:pt>
                <c:pt idx="8">
                  <c:v>1.3114754098360715E-2</c:v>
                </c:pt>
                <c:pt idx="9">
                  <c:v>6.6190135811293738E-2</c:v>
                </c:pt>
                <c:pt idx="10">
                  <c:v>-1.3368983957219305E-2</c:v>
                </c:pt>
              </c:numCache>
            </c:numRef>
          </c:val>
          <c:extLst>
            <c:ext xmlns:c16="http://schemas.microsoft.com/office/drawing/2014/chart" uri="{C3380CC4-5D6E-409C-BE32-E72D297353CC}">
              <c16:uniqueId val="{00000002-0FB2-4775-84E6-835214C9350B}"/>
            </c:ext>
          </c:extLst>
        </c:ser>
        <c:dLbls>
          <c:showLegendKey val="0"/>
          <c:showVal val="1"/>
          <c:showCatName val="0"/>
          <c:showSerName val="0"/>
          <c:showPercent val="0"/>
          <c:showBubbleSize val="0"/>
        </c:dLbls>
        <c:gapWidth val="74"/>
        <c:overlap val="3"/>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8605056"/>
        <c:crosses val="autoZero"/>
        <c:auto val="1"/>
        <c:lblAlgn val="ctr"/>
        <c:lblOffset val="100"/>
        <c:noMultiLvlLbl val="0"/>
      </c:catAx>
      <c:valAx>
        <c:axId val="21860505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8603520"/>
        <c:crosses val="autoZero"/>
        <c:crossBetween val="between"/>
        <c:majorUnit val="5.000000000000001E-2"/>
      </c:valAx>
      <c:spPr>
        <a:noFill/>
        <a:ln>
          <a:noFill/>
        </a:ln>
        <a:effectLst/>
      </c:spPr>
    </c:plotArea>
    <c:legend>
      <c:legendPos val="b"/>
      <c:layout>
        <c:manualLayout>
          <c:xMode val="edge"/>
          <c:yMode val="edge"/>
          <c:x val="0.59452104052276467"/>
          <c:y val="0.92774131548998684"/>
          <c:w val="0.40459140954727207"/>
          <c:h val="7.2258684510013202E-2"/>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914368726903716E-2"/>
          <c:y val="0.10553413900030553"/>
          <c:w val="0.9085414728063852"/>
          <c:h val="0.67733728868652454"/>
        </c:manualLayout>
      </c:layout>
      <c:lineChart>
        <c:grouping val="standard"/>
        <c:varyColors val="0"/>
        <c:ser>
          <c:idx val="0"/>
          <c:order val="0"/>
          <c:tx>
            <c:strRef>
              <c:f>Sheet1!$B$1</c:f>
              <c:strCache>
                <c:ptCount val="1"/>
                <c:pt idx="0">
                  <c:v>% on Offer</c:v>
                </c:pt>
              </c:strCache>
            </c:strRef>
          </c:tx>
          <c:spPr>
            <a:ln w="28575" cap="rnd">
              <a:solidFill>
                <a:schemeClr val="accent1"/>
              </a:solidFill>
              <a:round/>
            </a:ln>
            <a:effectLst/>
          </c:spPr>
          <c:marker>
            <c:symbol val="none"/>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F0-4111-A866-6CFB588A10EC}"/>
                </c:ext>
              </c:extLst>
            </c:dLbl>
            <c:dLbl>
              <c:idx val="7"/>
              <c:delete val="1"/>
              <c:extLst>
                <c:ext xmlns:c15="http://schemas.microsoft.com/office/drawing/2012/chart" uri="{CE6537A1-D6FC-4f65-9D91-7224C49458BB}"/>
                <c:ext xmlns:c16="http://schemas.microsoft.com/office/drawing/2014/chart" uri="{C3380CC4-5D6E-409C-BE32-E72D297353CC}">
                  <c16:uniqueId val="{00000000-27A7-4EC4-8FCF-81D4BEE2E1D8}"/>
                </c:ext>
              </c:extLst>
            </c:dLbl>
            <c:dLbl>
              <c:idx val="8"/>
              <c:delete val="1"/>
              <c:extLst>
                <c:ext xmlns:c15="http://schemas.microsoft.com/office/drawing/2012/chart" uri="{CE6537A1-D6FC-4f65-9D91-7224C49458BB}"/>
                <c:ext xmlns:c16="http://schemas.microsoft.com/office/drawing/2014/chart" uri="{C3380CC4-5D6E-409C-BE32-E72D297353CC}">
                  <c16:uniqueId val="{00000000-7839-49EB-A79F-13D892FF2DAF}"/>
                </c:ext>
              </c:extLst>
            </c:dLbl>
            <c:dLbl>
              <c:idx val="9"/>
              <c:delete val="1"/>
              <c:extLst>
                <c:ext xmlns:c15="http://schemas.microsoft.com/office/drawing/2012/chart" uri="{CE6537A1-D6FC-4f65-9D91-7224C49458BB}"/>
                <c:ext xmlns:c16="http://schemas.microsoft.com/office/drawing/2014/chart" uri="{C3380CC4-5D6E-409C-BE32-E72D297353CC}">
                  <c16:uniqueId val="{00000000-F8BD-42A8-BE09-4A4E978F5015}"/>
                </c:ext>
              </c:extLst>
            </c:dLbl>
            <c:dLbl>
              <c:idx val="11"/>
              <c:delete val="1"/>
              <c:extLst>
                <c:ext xmlns:c15="http://schemas.microsoft.com/office/drawing/2012/chart" uri="{CE6537A1-D6FC-4f65-9D91-7224C49458BB}"/>
                <c:ext xmlns:c16="http://schemas.microsoft.com/office/drawing/2014/chart" uri="{C3380CC4-5D6E-409C-BE32-E72D297353CC}">
                  <c16:uniqueId val="{00000001-27A7-4EC4-8FCF-81D4BEE2E1D8}"/>
                </c:ext>
              </c:extLst>
            </c:dLbl>
            <c:dLbl>
              <c:idx val="1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F0-4111-A866-6CFB588A10EC}"/>
                </c:ext>
              </c:extLst>
            </c:dLbl>
            <c:dLbl>
              <c:idx val="20"/>
              <c:delete val="1"/>
              <c:extLst>
                <c:ext xmlns:c15="http://schemas.microsoft.com/office/drawing/2012/chart" uri="{CE6537A1-D6FC-4f65-9D91-7224C49458BB}"/>
                <c:ext xmlns:c16="http://schemas.microsoft.com/office/drawing/2014/chart" uri="{C3380CC4-5D6E-409C-BE32-E72D297353CC}">
                  <c16:uniqueId val="{00000002-27A7-4EC4-8FCF-81D4BEE2E1D8}"/>
                </c:ext>
              </c:extLst>
            </c:dLbl>
            <c:dLbl>
              <c:idx val="21"/>
              <c:delete val="1"/>
              <c:extLst>
                <c:ext xmlns:c15="http://schemas.microsoft.com/office/drawing/2012/chart" uri="{CE6537A1-D6FC-4f65-9D91-7224C49458BB}"/>
                <c:ext xmlns:c16="http://schemas.microsoft.com/office/drawing/2014/chart" uri="{C3380CC4-5D6E-409C-BE32-E72D297353CC}">
                  <c16:uniqueId val="{00000003-27A7-4EC4-8FCF-81D4BEE2E1D8}"/>
                </c:ext>
              </c:extLst>
            </c:dLbl>
            <c:dLbl>
              <c:idx val="22"/>
              <c:delete val="1"/>
              <c:extLst>
                <c:ext xmlns:c15="http://schemas.microsoft.com/office/drawing/2012/chart" uri="{CE6537A1-D6FC-4f65-9D91-7224C49458BB}"/>
                <c:ext xmlns:c16="http://schemas.microsoft.com/office/drawing/2014/chart" uri="{C3380CC4-5D6E-409C-BE32-E72D297353CC}">
                  <c16:uniqueId val="{00000002-7839-49EB-A79F-13D892FF2DAF}"/>
                </c:ext>
              </c:extLst>
            </c:dLbl>
            <c:dLbl>
              <c:idx val="23"/>
              <c:delete val="1"/>
              <c:extLst>
                <c:ext xmlns:c15="http://schemas.microsoft.com/office/drawing/2012/chart" uri="{CE6537A1-D6FC-4f65-9D91-7224C49458BB}"/>
                <c:ext xmlns:c16="http://schemas.microsoft.com/office/drawing/2014/chart" uri="{C3380CC4-5D6E-409C-BE32-E72D297353CC}">
                  <c16:uniqueId val="{00000001-F8BD-42A8-BE09-4A4E978F5015}"/>
                </c:ext>
              </c:extLst>
            </c:dLbl>
            <c:dLbl>
              <c:idx val="24"/>
              <c:delete val="1"/>
              <c:extLst>
                <c:ext xmlns:c15="http://schemas.microsoft.com/office/drawing/2012/chart" uri="{CE6537A1-D6FC-4f65-9D91-7224C49458BB}"/>
                <c:ext xmlns:c16="http://schemas.microsoft.com/office/drawing/2014/chart" uri="{C3380CC4-5D6E-409C-BE32-E72D297353CC}">
                  <c16:uniqueId val="{00000001-1A38-40CC-9010-C6CB523B1D57}"/>
                </c:ext>
              </c:extLst>
            </c:dLbl>
            <c:dLbl>
              <c:idx val="25"/>
              <c:layout>
                <c:manualLayout>
                  <c:x val="-2.7230977440759058E-2"/>
                  <c:y val="-3.87001306662679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D4-47DF-80F4-CBF792205DC8}"/>
                </c:ext>
              </c:extLst>
            </c:dLbl>
            <c:numFmt formatCode="0%" sourceLinked="0"/>
            <c:spPr>
              <a:solidFill>
                <a:schemeClr val="bg2"/>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Sheet1!$A$2:$A$197</c:f>
              <c:strCache>
                <c:ptCount val="26"/>
                <c:pt idx="0">
                  <c:v>14-Aug-21</c:v>
                </c:pt>
                <c:pt idx="1">
                  <c:v>11-Sep-21</c:v>
                </c:pt>
                <c:pt idx="2">
                  <c:v>09-Oct-21</c:v>
                </c:pt>
                <c:pt idx="3">
                  <c:v>06-Nov-21</c:v>
                </c:pt>
                <c:pt idx="4">
                  <c:v>04-Dec-21</c:v>
                </c:pt>
                <c:pt idx="5">
                  <c:v>01-Jan-22</c:v>
                </c:pt>
                <c:pt idx="6">
                  <c:v>29-Jan-22</c:v>
                </c:pt>
                <c:pt idx="7">
                  <c:v>26-Feb-22</c:v>
                </c:pt>
                <c:pt idx="8">
                  <c:v>26-Mar-22</c:v>
                </c:pt>
                <c:pt idx="9">
                  <c:v>23-Apr-22</c:v>
                </c:pt>
                <c:pt idx="10">
                  <c:v>21-May-22</c:v>
                </c:pt>
                <c:pt idx="11">
                  <c:v>18-Jun-22</c:v>
                </c:pt>
                <c:pt idx="12">
                  <c:v>16-Jul-22</c:v>
                </c:pt>
                <c:pt idx="13">
                  <c:v>13-Aug-22</c:v>
                </c:pt>
                <c:pt idx="14">
                  <c:v>10-Sep-22</c:v>
                </c:pt>
                <c:pt idx="15">
                  <c:v>08-Oct-22</c:v>
                </c:pt>
                <c:pt idx="16">
                  <c:v>05-Nov-22</c:v>
                </c:pt>
                <c:pt idx="17">
                  <c:v>03-Dec-22</c:v>
                </c:pt>
                <c:pt idx="18">
                  <c:v>28-Jan-23</c:v>
                </c:pt>
                <c:pt idx="19">
                  <c:v>25-Feb-23</c:v>
                </c:pt>
                <c:pt idx="20">
                  <c:v> 25-Mar-23</c:v>
                </c:pt>
                <c:pt idx="21">
                  <c:v>22-Apr-22</c:v>
                </c:pt>
                <c:pt idx="22">
                  <c:v>20-May-23</c:v>
                </c:pt>
                <c:pt idx="23">
                  <c:v> 17-Jun-23</c:v>
                </c:pt>
                <c:pt idx="24">
                  <c:v>15-Jul-23</c:v>
                </c:pt>
                <c:pt idx="25">
                  <c:v> 12-Aug-23</c:v>
                </c:pt>
              </c:strCache>
            </c:strRef>
          </c:cat>
          <c:val>
            <c:numRef>
              <c:f>Sheet1!$B$2:$B$197</c:f>
              <c:numCache>
                <c:formatCode>0.0%</c:formatCode>
                <c:ptCount val="26"/>
                <c:pt idx="0">
                  <c:v>0.19434731536715572</c:v>
                </c:pt>
                <c:pt idx="1">
                  <c:v>0.19800222213377405</c:v>
                </c:pt>
                <c:pt idx="2">
                  <c:v>0.1997049106814002</c:v>
                </c:pt>
                <c:pt idx="3">
                  <c:v>0.20262078860698099</c:v>
                </c:pt>
                <c:pt idx="4">
                  <c:v>0.21722730891298542</c:v>
                </c:pt>
                <c:pt idx="5">
                  <c:v>0.22193799642753062</c:v>
                </c:pt>
                <c:pt idx="6">
                  <c:v>0.19155474327349434</c:v>
                </c:pt>
                <c:pt idx="7">
                  <c:v>0.19821290541671152</c:v>
                </c:pt>
                <c:pt idx="8">
                  <c:v>0.1980763798762783</c:v>
                </c:pt>
                <c:pt idx="9">
                  <c:v>0.21420355704792249</c:v>
                </c:pt>
                <c:pt idx="10">
                  <c:v>0.20377054492137683</c:v>
                </c:pt>
                <c:pt idx="11">
                  <c:v>0.21779159498926706</c:v>
                </c:pt>
                <c:pt idx="12">
                  <c:v>0.20400929569012546</c:v>
                </c:pt>
                <c:pt idx="13">
                  <c:v>0.2028565796294069</c:v>
                </c:pt>
                <c:pt idx="14">
                  <c:v>0.20771411245869725</c:v>
                </c:pt>
                <c:pt idx="15">
                  <c:v>0.20375286245034849</c:v>
                </c:pt>
                <c:pt idx="16">
                  <c:v>0.20744250835401992</c:v>
                </c:pt>
                <c:pt idx="17">
                  <c:v>0.22550766988045995</c:v>
                </c:pt>
                <c:pt idx="18">
                  <c:v>0.19309955526551259</c:v>
                </c:pt>
                <c:pt idx="19">
                  <c:v>0.20057269979124634</c:v>
                </c:pt>
                <c:pt idx="20">
                  <c:v>0.20168362454244135</c:v>
                </c:pt>
                <c:pt idx="21">
                  <c:v>0.22908202503295921</c:v>
                </c:pt>
                <c:pt idx="22">
                  <c:v>0.22306049332715469</c:v>
                </c:pt>
                <c:pt idx="23">
                  <c:v>0.22123460482172089</c:v>
                </c:pt>
                <c:pt idx="24">
                  <c:v>0.2250558251024101</c:v>
                </c:pt>
                <c:pt idx="25">
                  <c:v>0.2312603190746034</c:v>
                </c:pt>
              </c:numCache>
            </c:numRef>
          </c:val>
          <c:smooth val="1"/>
          <c:extLst>
            <c:ext xmlns:c16="http://schemas.microsoft.com/office/drawing/2014/chart" uri="{C3380CC4-5D6E-409C-BE32-E72D297353CC}">
              <c16:uniqueId val="{00000002-18D4-47DF-80F4-CBF792205DC8}"/>
            </c:ext>
          </c:extLst>
        </c:ser>
        <c:ser>
          <c:idx val="1"/>
          <c:order val="1"/>
          <c:tx>
            <c:strRef>
              <c:f>Sheet1!$C$1</c:f>
              <c:strCache>
                <c:ptCount val="1"/>
                <c:pt idx="0">
                  <c:v>Annual Average</c:v>
                </c:pt>
              </c:strCache>
            </c:strRef>
          </c:tx>
          <c:spPr>
            <a:ln w="28575" cap="rnd">
              <a:solidFill>
                <a:schemeClr val="accent2"/>
              </a:solidFill>
              <a:round/>
            </a:ln>
            <a:effectLst/>
          </c:spPr>
          <c:marker>
            <c:symbol val="none"/>
          </c:marker>
          <c:cat>
            <c:strRef>
              <c:f>Sheet1!$A$2:$A$197</c:f>
              <c:strCache>
                <c:ptCount val="26"/>
                <c:pt idx="0">
                  <c:v>14-Aug-21</c:v>
                </c:pt>
                <c:pt idx="1">
                  <c:v>11-Sep-21</c:v>
                </c:pt>
                <c:pt idx="2">
                  <c:v>09-Oct-21</c:v>
                </c:pt>
                <c:pt idx="3">
                  <c:v>06-Nov-21</c:v>
                </c:pt>
                <c:pt idx="4">
                  <c:v>04-Dec-21</c:v>
                </c:pt>
                <c:pt idx="5">
                  <c:v>01-Jan-22</c:v>
                </c:pt>
                <c:pt idx="6">
                  <c:v>29-Jan-22</c:v>
                </c:pt>
                <c:pt idx="7">
                  <c:v>26-Feb-22</c:v>
                </c:pt>
                <c:pt idx="8">
                  <c:v>26-Mar-22</c:v>
                </c:pt>
                <c:pt idx="9">
                  <c:v>23-Apr-22</c:v>
                </c:pt>
                <c:pt idx="10">
                  <c:v>21-May-22</c:v>
                </c:pt>
                <c:pt idx="11">
                  <c:v>18-Jun-22</c:v>
                </c:pt>
                <c:pt idx="12">
                  <c:v>16-Jul-22</c:v>
                </c:pt>
                <c:pt idx="13">
                  <c:v>13-Aug-22</c:v>
                </c:pt>
                <c:pt idx="14">
                  <c:v>10-Sep-22</c:v>
                </c:pt>
                <c:pt idx="15">
                  <c:v>08-Oct-22</c:v>
                </c:pt>
                <c:pt idx="16">
                  <c:v>05-Nov-22</c:v>
                </c:pt>
                <c:pt idx="17">
                  <c:v>03-Dec-22</c:v>
                </c:pt>
                <c:pt idx="18">
                  <c:v>28-Jan-23</c:v>
                </c:pt>
                <c:pt idx="19">
                  <c:v>25-Feb-23</c:v>
                </c:pt>
                <c:pt idx="20">
                  <c:v> 25-Mar-23</c:v>
                </c:pt>
                <c:pt idx="21">
                  <c:v>22-Apr-22</c:v>
                </c:pt>
                <c:pt idx="22">
                  <c:v>20-May-23</c:v>
                </c:pt>
                <c:pt idx="23">
                  <c:v> 17-Jun-23</c:v>
                </c:pt>
                <c:pt idx="24">
                  <c:v>15-Jul-23</c:v>
                </c:pt>
                <c:pt idx="25">
                  <c:v> 12-Aug-23</c:v>
                </c:pt>
              </c:strCache>
            </c:strRef>
          </c:cat>
          <c:val>
            <c:numRef>
              <c:f>Sheet1!$C$2:$C$197</c:f>
              <c:numCache>
                <c:formatCode>0.0%</c:formatCode>
                <c:ptCount val="26"/>
                <c:pt idx="0">
                  <c:v>0.20627717710312071</c:v>
                </c:pt>
                <c:pt idx="1">
                  <c:v>0.20627717710312071</c:v>
                </c:pt>
                <c:pt idx="2">
                  <c:v>0.20627717710312071</c:v>
                </c:pt>
                <c:pt idx="3">
                  <c:v>0.20627717710312071</c:v>
                </c:pt>
                <c:pt idx="4">
                  <c:v>0.20627717710312071</c:v>
                </c:pt>
                <c:pt idx="5">
                  <c:v>0.20627717710312071</c:v>
                </c:pt>
                <c:pt idx="6">
                  <c:v>0.20893864879488655</c:v>
                </c:pt>
                <c:pt idx="7">
                  <c:v>0.20893864879488655</c:v>
                </c:pt>
                <c:pt idx="8">
                  <c:v>0.20893864879488655</c:v>
                </c:pt>
                <c:pt idx="9">
                  <c:v>0.20893864879488655</c:v>
                </c:pt>
                <c:pt idx="10">
                  <c:v>0.20893864879488655</c:v>
                </c:pt>
                <c:pt idx="11">
                  <c:v>0.20893864879488655</c:v>
                </c:pt>
                <c:pt idx="12">
                  <c:v>0.20893864879488655</c:v>
                </c:pt>
                <c:pt idx="13">
                  <c:v>0.20893864879488655</c:v>
                </c:pt>
                <c:pt idx="14">
                  <c:v>0.20893864879488655</c:v>
                </c:pt>
                <c:pt idx="15">
                  <c:v>0.20893864879488655</c:v>
                </c:pt>
                <c:pt idx="16">
                  <c:v>0.20893864879488655</c:v>
                </c:pt>
                <c:pt idx="17">
                  <c:v>0.20893864879488655</c:v>
                </c:pt>
                <c:pt idx="18">
                  <c:v>0.21597574679849957</c:v>
                </c:pt>
                <c:pt idx="19">
                  <c:v>0.21597574679849957</c:v>
                </c:pt>
                <c:pt idx="20">
                  <c:v>0.21597574679849957</c:v>
                </c:pt>
                <c:pt idx="21">
                  <c:v>0.21597574679849957</c:v>
                </c:pt>
                <c:pt idx="22">
                  <c:v>0.21597574679849957</c:v>
                </c:pt>
                <c:pt idx="23">
                  <c:v>0.21597574679849957</c:v>
                </c:pt>
                <c:pt idx="24">
                  <c:v>0.21597574679849957</c:v>
                </c:pt>
                <c:pt idx="25">
                  <c:v>0.21597574679849957</c:v>
                </c:pt>
              </c:numCache>
            </c:numRef>
          </c:val>
          <c:smooth val="0"/>
          <c:extLst>
            <c:ext xmlns:c16="http://schemas.microsoft.com/office/drawing/2014/chart" uri="{C3380CC4-5D6E-409C-BE32-E72D297353CC}">
              <c16:uniqueId val="{00000004-18D4-47DF-80F4-CBF792205DC8}"/>
            </c:ext>
          </c:extLst>
        </c:ser>
        <c:dLbls>
          <c:showLegendKey val="0"/>
          <c:showVal val="0"/>
          <c:showCatName val="0"/>
          <c:showSerName val="0"/>
          <c:showPercent val="0"/>
          <c:showBubbleSize val="0"/>
        </c:dLbls>
        <c:smooth val="0"/>
        <c:axId val="307576072"/>
        <c:axId val="307578424"/>
      </c:lineChart>
      <c:catAx>
        <c:axId val="3075760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07578424"/>
        <c:crosses val="autoZero"/>
        <c:auto val="0"/>
        <c:lblAlgn val="ctr"/>
        <c:lblOffset val="100"/>
        <c:noMultiLvlLbl val="1"/>
      </c:catAx>
      <c:valAx>
        <c:axId val="307578424"/>
        <c:scaling>
          <c:orientation val="minMax"/>
          <c:min val="0.18000000000000002"/>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07576072"/>
        <c:crosses val="autoZero"/>
        <c:crossBetween val="between"/>
        <c:majorUnit val="2.0000000000000004E-2"/>
      </c:valAx>
      <c:spPr>
        <a:noFill/>
        <a:ln>
          <a:noFill/>
        </a:ln>
        <a:effectLst/>
      </c:spPr>
    </c:plotArea>
    <c:legend>
      <c:legendPos val="b"/>
      <c:layout>
        <c:manualLayout>
          <c:xMode val="edge"/>
          <c:yMode val="edge"/>
          <c:x val="9.4886589282027367E-2"/>
          <c:y val="0.1122594971407273"/>
          <c:w val="0.3653077404835875"/>
          <c:h val="5.869770369744366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40014474152491E-2"/>
          <c:y val="8.9023859580633455E-2"/>
          <c:w val="0.916719971051695"/>
          <c:h val="0.67652579400277912"/>
        </c:manualLayout>
      </c:layout>
      <c:barChart>
        <c:barDir val="col"/>
        <c:grouping val="clustered"/>
        <c:varyColors val="0"/>
        <c:ser>
          <c:idx val="0"/>
          <c:order val="0"/>
          <c:tx>
            <c:strRef>
              <c:f>Sheet1!$B$1</c:f>
              <c:strCache>
                <c:ptCount val="1"/>
                <c:pt idx="0">
                  <c:v>GB</c:v>
                </c:pt>
              </c:strCache>
            </c:strRef>
          </c:tx>
          <c:spPr>
            <a:solidFill>
              <a:schemeClr val="tx1">
                <a:lumMod val="50000"/>
              </a:schemeClr>
            </a:solidFill>
            <a:ln>
              <a:noFill/>
            </a:ln>
            <a:effectLst/>
          </c:spPr>
          <c:invertIfNegative val="0"/>
          <c:dPt>
            <c:idx val="0"/>
            <c:invertIfNegative val="0"/>
            <c:bubble3D val="0"/>
            <c:spPr>
              <a:solidFill>
                <a:schemeClr val="tx1">
                  <a:lumMod val="50000"/>
                </a:schemeClr>
              </a:solidFill>
              <a:ln>
                <a:noFill/>
              </a:ln>
              <a:effectLst/>
            </c:spPr>
            <c:extLst>
              <c:ext xmlns:c16="http://schemas.microsoft.com/office/drawing/2014/chart" uri="{C3380CC4-5D6E-409C-BE32-E72D297353CC}">
                <c16:uniqueId val="{00000001-7B4D-4175-A01D-7B21B137A78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Occ per Buyer</c:v>
                </c:pt>
              </c:strCache>
            </c:strRef>
          </c:cat>
          <c:val>
            <c:numRef>
              <c:f>Sheet1!$B$2</c:f>
              <c:numCache>
                <c:formatCode>0.0%</c:formatCode>
                <c:ptCount val="1"/>
                <c:pt idx="0">
                  <c:v>-1.3751375137513788E-2</c:v>
                </c:pt>
              </c:numCache>
            </c:numRef>
          </c:val>
          <c:extLst>
            <c:ext xmlns:c16="http://schemas.microsoft.com/office/drawing/2014/chart" uri="{C3380CC4-5D6E-409C-BE32-E72D297353CC}">
              <c16:uniqueId val="{00000002-7B4D-4175-A01D-7B21B137A78A}"/>
            </c:ext>
          </c:extLst>
        </c:ser>
        <c:ser>
          <c:idx val="1"/>
          <c:order val="1"/>
          <c:tx>
            <c:strRef>
              <c:f>Sheet1!$C$1</c:f>
              <c:strCache>
                <c:ptCount val="1"/>
                <c:pt idx="0">
                  <c:v>G Mults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Occ per Buyer</c:v>
                </c:pt>
              </c:strCache>
            </c:strRef>
          </c:cat>
          <c:val>
            <c:numRef>
              <c:f>Sheet1!$C$2</c:f>
              <c:numCache>
                <c:formatCode>0.0%</c:formatCode>
                <c:ptCount val="1"/>
                <c:pt idx="0">
                  <c:v>9.345794392525697E-4</c:v>
                </c:pt>
              </c:numCache>
            </c:numRef>
          </c:val>
          <c:extLst>
            <c:ext xmlns:c16="http://schemas.microsoft.com/office/drawing/2014/chart" uri="{C3380CC4-5D6E-409C-BE32-E72D297353CC}">
              <c16:uniqueId val="{00000003-7B4D-4175-A01D-7B21B137A78A}"/>
            </c:ext>
          </c:extLst>
        </c:ser>
        <c:ser>
          <c:idx val="2"/>
          <c:order val="2"/>
          <c:tx>
            <c:strRef>
              <c:f>Sheet1!$D$1</c:f>
              <c:strCache>
                <c:ptCount val="1"/>
                <c:pt idx="0">
                  <c:v>Online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Occ per Buyer</c:v>
                </c:pt>
              </c:strCache>
            </c:strRef>
          </c:cat>
          <c:val>
            <c:numRef>
              <c:f>Sheet1!$D$2</c:f>
              <c:numCache>
                <c:formatCode>0.0%</c:formatCode>
                <c:ptCount val="1"/>
                <c:pt idx="0">
                  <c:v>3.9682539682539542E-3</c:v>
                </c:pt>
              </c:numCache>
            </c:numRef>
          </c:val>
          <c:extLst>
            <c:ext xmlns:c16="http://schemas.microsoft.com/office/drawing/2014/chart" uri="{C3380CC4-5D6E-409C-BE32-E72D297353CC}">
              <c16:uniqueId val="{00000004-7B4D-4175-A01D-7B21B137A78A}"/>
            </c:ext>
          </c:extLst>
        </c:ser>
        <c:ser>
          <c:idx val="3"/>
          <c:order val="3"/>
          <c:tx>
            <c:strRef>
              <c:f>Sheet1!$E$1</c:f>
              <c:strCache>
                <c:ptCount val="1"/>
                <c:pt idx="0">
                  <c:v>Instore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Occ per Buyer</c:v>
                </c:pt>
              </c:strCache>
            </c:strRef>
          </c:cat>
          <c:val>
            <c:numRef>
              <c:f>Sheet1!$E$2</c:f>
              <c:numCache>
                <c:formatCode>0.0%</c:formatCode>
                <c:ptCount val="1"/>
                <c:pt idx="0">
                  <c:v>-1.180438448566612E-2</c:v>
                </c:pt>
              </c:numCache>
            </c:numRef>
          </c:val>
          <c:extLst>
            <c:ext xmlns:c16="http://schemas.microsoft.com/office/drawing/2014/chart" uri="{C3380CC4-5D6E-409C-BE32-E72D297353CC}">
              <c16:uniqueId val="{00000005-7B4D-4175-A01D-7B21B137A78A}"/>
            </c:ext>
          </c:extLst>
        </c:ser>
        <c:ser>
          <c:idx val="4"/>
          <c:order val="4"/>
          <c:tx>
            <c:strRef>
              <c:f>Sheet1!$F$1</c:f>
              <c:strCache>
                <c:ptCount val="1"/>
                <c:pt idx="0">
                  <c:v>Discounters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Occ per Buyer</c:v>
                </c:pt>
              </c:strCache>
            </c:strRef>
          </c:cat>
          <c:val>
            <c:numRef>
              <c:f>Sheet1!$F$2</c:f>
              <c:numCache>
                <c:formatCode>0.0%</c:formatCode>
                <c:ptCount val="1"/>
                <c:pt idx="0">
                  <c:v>1.2690355329949332E-2</c:v>
                </c:pt>
              </c:numCache>
            </c:numRef>
          </c:val>
          <c:extLst>
            <c:ext xmlns:c16="http://schemas.microsoft.com/office/drawing/2014/chart" uri="{C3380CC4-5D6E-409C-BE32-E72D297353CC}">
              <c16:uniqueId val="{00000002-EF18-4C29-8562-B9E8219637DC}"/>
            </c:ext>
          </c:extLst>
        </c:ser>
        <c:dLbls>
          <c:showLegendKey val="0"/>
          <c:showVal val="0"/>
          <c:showCatName val="0"/>
          <c:showSerName val="0"/>
          <c:showPercent val="0"/>
          <c:showBubbleSize val="0"/>
        </c:dLbls>
        <c:gapWidth val="219"/>
        <c:overlap val="-27"/>
        <c:axId val="1735646504"/>
        <c:axId val="1735641824"/>
      </c:barChart>
      <c:catAx>
        <c:axId val="1735646504"/>
        <c:scaling>
          <c:orientation val="minMax"/>
        </c:scaling>
        <c:delete val="1"/>
        <c:axPos val="b"/>
        <c:numFmt formatCode="General" sourceLinked="1"/>
        <c:majorTickMark val="none"/>
        <c:minorTickMark val="none"/>
        <c:tickLblPos val="nextTo"/>
        <c:crossAx val="1735641824"/>
        <c:crosses val="autoZero"/>
        <c:auto val="1"/>
        <c:lblAlgn val="ctr"/>
        <c:lblOffset val="100"/>
        <c:noMultiLvlLbl val="0"/>
      </c:catAx>
      <c:valAx>
        <c:axId val="1735641824"/>
        <c:scaling>
          <c:orientation val="minMax"/>
          <c:max val="8.0000000000000016E-2"/>
        </c:scaling>
        <c:delete val="1"/>
        <c:axPos val="l"/>
        <c:numFmt formatCode="0.0%" sourceLinked="1"/>
        <c:majorTickMark val="out"/>
        <c:minorTickMark val="none"/>
        <c:tickLblPos val="nextTo"/>
        <c:crossAx val="1735646504"/>
        <c:crosses val="autoZero"/>
        <c:crossBetween val="between"/>
      </c:valAx>
      <c:spPr>
        <a:noFill/>
        <a:ln>
          <a:noFill/>
        </a:ln>
        <a:effectLst/>
      </c:spPr>
    </c:plotArea>
    <c:legend>
      <c:legendPos val="b"/>
      <c:layout>
        <c:manualLayout>
          <c:xMode val="edge"/>
          <c:yMode val="edge"/>
          <c:x val="4.9999910579782807E-2"/>
          <c:y val="0.8271815563700049"/>
          <c:w val="0.89999988077304371"/>
          <c:h val="0.116848803408249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40014474152491E-2"/>
          <c:y val="8.2175870382123192E-2"/>
          <c:w val="0.916719971051695"/>
          <c:h val="0.67652579400277912"/>
        </c:manualLayout>
      </c:layout>
      <c:barChart>
        <c:barDir val="col"/>
        <c:grouping val="clustered"/>
        <c:varyColors val="0"/>
        <c:ser>
          <c:idx val="0"/>
          <c:order val="0"/>
          <c:tx>
            <c:strRef>
              <c:f>Sheet1!$B$1</c:f>
              <c:strCache>
                <c:ptCount val="1"/>
                <c:pt idx="0">
                  <c:v>GB</c:v>
                </c:pt>
              </c:strCache>
            </c:strRef>
          </c:tx>
          <c:spPr>
            <a:solidFill>
              <a:schemeClr val="tx1">
                <a:lumMod val="50000"/>
              </a:schemeClr>
            </a:solidFill>
            <a:ln>
              <a:noFill/>
            </a:ln>
            <a:effectLst/>
          </c:spPr>
          <c:invertIfNegative val="0"/>
          <c:dPt>
            <c:idx val="0"/>
            <c:invertIfNegative val="0"/>
            <c:bubble3D val="0"/>
            <c:spPr>
              <a:solidFill>
                <a:schemeClr val="tx1">
                  <a:lumMod val="50000"/>
                </a:schemeClr>
              </a:solidFill>
              <a:ln>
                <a:noFill/>
              </a:ln>
              <a:effectLst/>
            </c:spPr>
            <c:extLst>
              <c:ext xmlns:c16="http://schemas.microsoft.com/office/drawing/2014/chart" uri="{C3380CC4-5D6E-409C-BE32-E72D297353CC}">
                <c16:uniqueId val="{00000001-89A1-4D8A-A761-15E50F52159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Per Buyer</c:v>
                </c:pt>
              </c:strCache>
            </c:strRef>
          </c:cat>
          <c:val>
            <c:numRef>
              <c:f>Sheet1!$B$2</c:f>
              <c:numCache>
                <c:formatCode>0.0%</c:formatCode>
                <c:ptCount val="1"/>
                <c:pt idx="0">
                  <c:v>6.6282243965279264E-2</c:v>
                </c:pt>
              </c:numCache>
            </c:numRef>
          </c:val>
          <c:extLst>
            <c:ext xmlns:c16="http://schemas.microsoft.com/office/drawing/2014/chart" uri="{C3380CC4-5D6E-409C-BE32-E72D297353CC}">
              <c16:uniqueId val="{00000002-89A1-4D8A-A761-15E50F52159E}"/>
            </c:ext>
          </c:extLst>
        </c:ser>
        <c:ser>
          <c:idx val="1"/>
          <c:order val="1"/>
          <c:tx>
            <c:strRef>
              <c:f>Sheet1!$C$1</c:f>
              <c:strCache>
                <c:ptCount val="1"/>
                <c:pt idx="0">
                  <c:v>G Mults</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3-E798-4DBC-A292-0A1B85A4792F}"/>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98-4DBC-A292-0A1B85A4792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Per Buyer</c:v>
                </c:pt>
              </c:strCache>
            </c:strRef>
          </c:cat>
          <c:val>
            <c:numRef>
              <c:f>Sheet1!$C$2</c:f>
              <c:numCache>
                <c:formatCode>0.0%</c:formatCode>
                <c:ptCount val="1"/>
                <c:pt idx="0">
                  <c:v>5.5447305997966767E-2</c:v>
                </c:pt>
              </c:numCache>
            </c:numRef>
          </c:val>
          <c:extLst>
            <c:ext xmlns:c16="http://schemas.microsoft.com/office/drawing/2014/chart" uri="{C3380CC4-5D6E-409C-BE32-E72D297353CC}">
              <c16:uniqueId val="{00000003-89A1-4D8A-A761-15E50F52159E}"/>
            </c:ext>
          </c:extLst>
        </c:ser>
        <c:ser>
          <c:idx val="2"/>
          <c:order val="2"/>
          <c:tx>
            <c:strRef>
              <c:f>Sheet1!$D$1</c:f>
              <c:strCache>
                <c:ptCount val="1"/>
                <c:pt idx="0">
                  <c:v>Online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Per Buyer</c:v>
                </c:pt>
              </c:strCache>
            </c:strRef>
          </c:cat>
          <c:val>
            <c:numRef>
              <c:f>Sheet1!$D$2</c:f>
              <c:numCache>
                <c:formatCode>0.0%</c:formatCode>
                <c:ptCount val="1"/>
                <c:pt idx="0">
                  <c:v>8.6173495013273982E-2</c:v>
                </c:pt>
              </c:numCache>
            </c:numRef>
          </c:val>
          <c:extLst>
            <c:ext xmlns:c16="http://schemas.microsoft.com/office/drawing/2014/chart" uri="{C3380CC4-5D6E-409C-BE32-E72D297353CC}">
              <c16:uniqueId val="{00000004-89A1-4D8A-A761-15E50F52159E}"/>
            </c:ext>
          </c:extLst>
        </c:ser>
        <c:ser>
          <c:idx val="3"/>
          <c:order val="3"/>
          <c:tx>
            <c:strRef>
              <c:f>Sheet1!$E$1</c:f>
              <c:strCache>
                <c:ptCount val="1"/>
                <c:pt idx="0">
                  <c:v>Instore</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Per Buyer</c:v>
                </c:pt>
              </c:strCache>
            </c:strRef>
          </c:cat>
          <c:val>
            <c:numRef>
              <c:f>Sheet1!$E$2</c:f>
              <c:numCache>
                <c:formatCode>0.0%</c:formatCode>
                <c:ptCount val="1"/>
                <c:pt idx="0">
                  <c:v>7.1353227398006203E-2</c:v>
                </c:pt>
              </c:numCache>
            </c:numRef>
          </c:val>
          <c:extLst>
            <c:ext xmlns:c16="http://schemas.microsoft.com/office/drawing/2014/chart" uri="{C3380CC4-5D6E-409C-BE32-E72D297353CC}">
              <c16:uniqueId val="{00000005-89A1-4D8A-A761-15E50F52159E}"/>
            </c:ext>
          </c:extLst>
        </c:ser>
        <c:ser>
          <c:idx val="4"/>
          <c:order val="4"/>
          <c:tx>
            <c:strRef>
              <c:f>Sheet1!$F$1</c:f>
              <c:strCache>
                <c:ptCount val="1"/>
                <c:pt idx="0">
                  <c:v>Discounters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Per Buyer</c:v>
                </c:pt>
              </c:strCache>
            </c:strRef>
          </c:cat>
          <c:val>
            <c:numRef>
              <c:f>Sheet1!$F$2</c:f>
              <c:numCache>
                <c:formatCode>0.0%</c:formatCode>
                <c:ptCount val="1"/>
                <c:pt idx="0">
                  <c:v>0.11785595383420278</c:v>
                </c:pt>
              </c:numCache>
            </c:numRef>
          </c:val>
          <c:extLst>
            <c:ext xmlns:c16="http://schemas.microsoft.com/office/drawing/2014/chart" uri="{C3380CC4-5D6E-409C-BE32-E72D297353CC}">
              <c16:uniqueId val="{00000002-E798-4DBC-A292-0A1B85A4792F}"/>
            </c:ext>
          </c:extLst>
        </c:ser>
        <c:dLbls>
          <c:showLegendKey val="0"/>
          <c:showVal val="0"/>
          <c:showCatName val="0"/>
          <c:showSerName val="0"/>
          <c:showPercent val="0"/>
          <c:showBubbleSize val="0"/>
        </c:dLbls>
        <c:gapWidth val="219"/>
        <c:overlap val="-27"/>
        <c:axId val="1735646504"/>
        <c:axId val="1735641824"/>
      </c:barChart>
      <c:catAx>
        <c:axId val="1735646504"/>
        <c:scaling>
          <c:orientation val="minMax"/>
        </c:scaling>
        <c:delete val="1"/>
        <c:axPos val="b"/>
        <c:numFmt formatCode="General" sourceLinked="1"/>
        <c:majorTickMark val="none"/>
        <c:minorTickMark val="none"/>
        <c:tickLblPos val="nextTo"/>
        <c:crossAx val="1735641824"/>
        <c:crosses val="autoZero"/>
        <c:auto val="1"/>
        <c:lblAlgn val="ctr"/>
        <c:lblOffset val="100"/>
        <c:noMultiLvlLbl val="0"/>
      </c:catAx>
      <c:valAx>
        <c:axId val="1735641824"/>
        <c:scaling>
          <c:orientation val="minMax"/>
          <c:max val="0.2"/>
        </c:scaling>
        <c:delete val="1"/>
        <c:axPos val="l"/>
        <c:numFmt formatCode="0.0%" sourceLinked="1"/>
        <c:majorTickMark val="out"/>
        <c:minorTickMark val="none"/>
        <c:tickLblPos val="nextTo"/>
        <c:crossAx val="1735646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40014474152491E-2"/>
          <c:y val="8.9023859580633455E-2"/>
          <c:w val="0.916719971051695"/>
          <c:h val="0.67652579400277912"/>
        </c:manualLayout>
      </c:layout>
      <c:barChart>
        <c:barDir val="col"/>
        <c:grouping val="clustered"/>
        <c:varyColors val="0"/>
        <c:ser>
          <c:idx val="0"/>
          <c:order val="0"/>
          <c:tx>
            <c:strRef>
              <c:f>Sheet1!$B$1</c:f>
              <c:strCache>
                <c:ptCount val="1"/>
                <c:pt idx="0">
                  <c:v>GB</c:v>
                </c:pt>
              </c:strCache>
            </c:strRef>
          </c:tx>
          <c:spPr>
            <a:solidFill>
              <a:schemeClr val="tx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Shoppers</c:v>
                </c:pt>
              </c:strCache>
            </c:strRef>
          </c:cat>
          <c:val>
            <c:numRef>
              <c:f>Sheet1!$B$2</c:f>
              <c:numCache>
                <c:formatCode>0.0%</c:formatCode>
                <c:ptCount val="1"/>
                <c:pt idx="0">
                  <c:v>7.8580732094748473E-3</c:v>
                </c:pt>
              </c:numCache>
            </c:numRef>
          </c:val>
          <c:extLst>
            <c:ext xmlns:c16="http://schemas.microsoft.com/office/drawing/2014/chart" uri="{C3380CC4-5D6E-409C-BE32-E72D297353CC}">
              <c16:uniqueId val="{00000000-D9CE-453C-AA1A-8B8063793B2C}"/>
            </c:ext>
          </c:extLst>
        </c:ser>
        <c:ser>
          <c:idx val="1"/>
          <c:order val="1"/>
          <c:tx>
            <c:strRef>
              <c:f>Sheet1!$C$1</c:f>
              <c:strCache>
                <c:ptCount val="1"/>
                <c:pt idx="0">
                  <c:v>G Mults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Shoppers</c:v>
                </c:pt>
              </c:strCache>
            </c:strRef>
          </c:cat>
          <c:val>
            <c:numRef>
              <c:f>Sheet1!$C$2</c:f>
              <c:numCache>
                <c:formatCode>0.0%</c:formatCode>
                <c:ptCount val="1"/>
                <c:pt idx="0">
                  <c:v>4.0511124009698918E-3</c:v>
                </c:pt>
              </c:numCache>
            </c:numRef>
          </c:val>
          <c:extLst>
            <c:ext xmlns:c16="http://schemas.microsoft.com/office/drawing/2014/chart" uri="{C3380CC4-5D6E-409C-BE32-E72D297353CC}">
              <c16:uniqueId val="{00000001-D9CE-453C-AA1A-8B8063793B2C}"/>
            </c:ext>
          </c:extLst>
        </c:ser>
        <c:ser>
          <c:idx val="2"/>
          <c:order val="2"/>
          <c:tx>
            <c:strRef>
              <c:f>Sheet1!$D$1</c:f>
              <c:strCache>
                <c:ptCount val="1"/>
                <c:pt idx="0">
                  <c:v>Online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Shoppers</c:v>
                </c:pt>
              </c:strCache>
            </c:strRef>
          </c:cat>
          <c:val>
            <c:numRef>
              <c:f>Sheet1!$D$2</c:f>
              <c:numCache>
                <c:formatCode>0.0%</c:formatCode>
                <c:ptCount val="1"/>
                <c:pt idx="0">
                  <c:v>-4.4225132596229177E-2</c:v>
                </c:pt>
              </c:numCache>
            </c:numRef>
          </c:val>
          <c:extLst>
            <c:ext xmlns:c16="http://schemas.microsoft.com/office/drawing/2014/chart" uri="{C3380CC4-5D6E-409C-BE32-E72D297353CC}">
              <c16:uniqueId val="{00000002-D9CE-453C-AA1A-8B8063793B2C}"/>
            </c:ext>
          </c:extLst>
        </c:ser>
        <c:ser>
          <c:idx val="3"/>
          <c:order val="3"/>
          <c:tx>
            <c:strRef>
              <c:f>Sheet1!$E$1</c:f>
              <c:strCache>
                <c:ptCount val="1"/>
                <c:pt idx="0">
                  <c:v>Instore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Shoppers</c:v>
                </c:pt>
              </c:strCache>
            </c:strRef>
          </c:cat>
          <c:val>
            <c:numRef>
              <c:f>Sheet1!$E$2</c:f>
              <c:numCache>
                <c:formatCode>0.0%</c:formatCode>
                <c:ptCount val="1"/>
                <c:pt idx="0">
                  <c:v>7.3682626807378693E-3</c:v>
                </c:pt>
              </c:numCache>
            </c:numRef>
          </c:val>
          <c:extLst>
            <c:ext xmlns:c16="http://schemas.microsoft.com/office/drawing/2014/chart" uri="{C3380CC4-5D6E-409C-BE32-E72D297353CC}">
              <c16:uniqueId val="{00000003-D9CE-453C-AA1A-8B8063793B2C}"/>
            </c:ext>
          </c:extLst>
        </c:ser>
        <c:ser>
          <c:idx val="4"/>
          <c:order val="4"/>
          <c:tx>
            <c:strRef>
              <c:f>Sheet1!$F$1</c:f>
              <c:strCache>
                <c:ptCount val="1"/>
                <c:pt idx="0">
                  <c:v>Discounters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Shoppers</c:v>
                </c:pt>
              </c:strCache>
            </c:strRef>
          </c:cat>
          <c:val>
            <c:numRef>
              <c:f>Sheet1!$F$2</c:f>
              <c:numCache>
                <c:formatCode>0.0%</c:formatCode>
                <c:ptCount val="1"/>
                <c:pt idx="0">
                  <c:v>4.5414291473832691E-2</c:v>
                </c:pt>
              </c:numCache>
            </c:numRef>
          </c:val>
          <c:extLst>
            <c:ext xmlns:c16="http://schemas.microsoft.com/office/drawing/2014/chart" uri="{C3380CC4-5D6E-409C-BE32-E72D297353CC}">
              <c16:uniqueId val="{00000000-0390-456C-867B-FC12CCDDC866}"/>
            </c:ext>
          </c:extLst>
        </c:ser>
        <c:dLbls>
          <c:showLegendKey val="0"/>
          <c:showVal val="0"/>
          <c:showCatName val="0"/>
          <c:showSerName val="0"/>
          <c:showPercent val="0"/>
          <c:showBubbleSize val="0"/>
        </c:dLbls>
        <c:gapWidth val="219"/>
        <c:overlap val="-27"/>
        <c:axId val="1735646504"/>
        <c:axId val="1735641824"/>
      </c:barChart>
      <c:catAx>
        <c:axId val="1735646504"/>
        <c:scaling>
          <c:orientation val="minMax"/>
        </c:scaling>
        <c:delete val="1"/>
        <c:axPos val="b"/>
        <c:numFmt formatCode="General" sourceLinked="1"/>
        <c:majorTickMark val="none"/>
        <c:minorTickMark val="none"/>
        <c:tickLblPos val="nextTo"/>
        <c:crossAx val="1735641824"/>
        <c:crosses val="autoZero"/>
        <c:auto val="1"/>
        <c:lblAlgn val="ctr"/>
        <c:lblOffset val="100"/>
        <c:noMultiLvlLbl val="0"/>
      </c:catAx>
      <c:valAx>
        <c:axId val="1735641824"/>
        <c:scaling>
          <c:orientation val="minMax"/>
          <c:min val="-8.0000000000000016E-2"/>
        </c:scaling>
        <c:delete val="1"/>
        <c:axPos val="l"/>
        <c:numFmt formatCode="0.0%" sourceLinked="1"/>
        <c:majorTickMark val="out"/>
        <c:minorTickMark val="none"/>
        <c:tickLblPos val="nextTo"/>
        <c:crossAx val="1735646504"/>
        <c:crosses val="autoZero"/>
        <c:crossBetween val="between"/>
      </c:valAx>
      <c:spPr>
        <a:noFill/>
        <a:ln>
          <a:noFill/>
        </a:ln>
        <a:effectLst/>
      </c:spPr>
    </c:plotArea>
    <c:legend>
      <c:legendPos val="b"/>
      <c:layout>
        <c:manualLayout>
          <c:xMode val="edge"/>
          <c:yMode val="edge"/>
          <c:x val="4.9999910579782807E-2"/>
          <c:y val="0.8271815563700049"/>
          <c:w val="0.89999988077304371"/>
          <c:h val="0.116848803408249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10926196725673E-2"/>
          <c:y val="0.23283163274934904"/>
          <c:w val="0.916719971051695"/>
          <c:h val="0.67652579400277912"/>
        </c:manualLayout>
      </c:layout>
      <c:barChart>
        <c:barDir val="col"/>
        <c:grouping val="clustered"/>
        <c:varyColors val="0"/>
        <c:ser>
          <c:idx val="0"/>
          <c:order val="0"/>
          <c:tx>
            <c:strRef>
              <c:f>Sheet1!$B$1</c:f>
              <c:strCache>
                <c:ptCount val="1"/>
                <c:pt idx="0">
                  <c:v>GB</c:v>
                </c:pt>
              </c:strCache>
            </c:strRef>
          </c:tx>
          <c:spPr>
            <a:solidFill>
              <a:schemeClr val="tx1">
                <a:lumMod val="50000"/>
              </a:schemeClr>
            </a:solidFill>
            <a:ln>
              <a:noFill/>
            </a:ln>
            <a:effectLst/>
          </c:spPr>
          <c:invertIfNegative val="0"/>
          <c:dPt>
            <c:idx val="0"/>
            <c:invertIfNegative val="0"/>
            <c:bubble3D val="0"/>
            <c:spPr>
              <a:solidFill>
                <a:schemeClr val="tx1">
                  <a:lumMod val="50000"/>
                </a:schemeClr>
              </a:solidFill>
              <a:ln>
                <a:noFill/>
              </a:ln>
              <a:effectLst/>
            </c:spPr>
            <c:extLst>
              <c:ext xmlns:c16="http://schemas.microsoft.com/office/drawing/2014/chart" uri="{C3380CC4-5D6E-409C-BE32-E72D297353CC}">
                <c16:uniqueId val="{00000001-6C7C-493B-AB19-5939DA86CC5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Units per Buyer</c:v>
                </c:pt>
              </c:strCache>
            </c:strRef>
          </c:cat>
          <c:val>
            <c:numRef>
              <c:f>Sheet1!$B$2</c:f>
              <c:numCache>
                <c:formatCode>0.0%</c:formatCode>
                <c:ptCount val="1"/>
                <c:pt idx="0">
                  <c:v>-3.4968490065875324E-2</c:v>
                </c:pt>
              </c:numCache>
            </c:numRef>
          </c:val>
          <c:extLst>
            <c:ext xmlns:c16="http://schemas.microsoft.com/office/drawing/2014/chart" uri="{C3380CC4-5D6E-409C-BE32-E72D297353CC}">
              <c16:uniqueId val="{00000002-6C7C-493B-AB19-5939DA86CC58}"/>
            </c:ext>
          </c:extLst>
        </c:ser>
        <c:ser>
          <c:idx val="1"/>
          <c:order val="1"/>
          <c:tx>
            <c:strRef>
              <c:f>Sheet1!$C$1</c:f>
              <c:strCache>
                <c:ptCount val="1"/>
                <c:pt idx="0">
                  <c:v>G Mults</c:v>
                </c:pt>
              </c:strCache>
            </c:strRef>
          </c:tx>
          <c:spPr>
            <a:solidFill>
              <a:schemeClr val="accent5"/>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142D-4A6B-8270-B2B6DA026D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Units per Buyer</c:v>
                </c:pt>
              </c:strCache>
            </c:strRef>
          </c:cat>
          <c:val>
            <c:numRef>
              <c:f>Sheet1!$C$2</c:f>
              <c:numCache>
                <c:formatCode>0.0%</c:formatCode>
                <c:ptCount val="1"/>
                <c:pt idx="0">
                  <c:v>-4.4156926775545946E-2</c:v>
                </c:pt>
              </c:numCache>
            </c:numRef>
          </c:val>
          <c:extLst>
            <c:ext xmlns:c16="http://schemas.microsoft.com/office/drawing/2014/chart" uri="{C3380CC4-5D6E-409C-BE32-E72D297353CC}">
              <c16:uniqueId val="{00000003-6C7C-493B-AB19-5939DA86CC58}"/>
            </c:ext>
          </c:extLst>
        </c:ser>
        <c:ser>
          <c:idx val="2"/>
          <c:order val="2"/>
          <c:tx>
            <c:strRef>
              <c:f>Sheet1!$D$1</c:f>
              <c:strCache>
                <c:ptCount val="1"/>
                <c:pt idx="0">
                  <c:v>Online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Units per Buyer</c:v>
                </c:pt>
              </c:strCache>
            </c:strRef>
          </c:cat>
          <c:val>
            <c:numRef>
              <c:f>Sheet1!$D$2</c:f>
              <c:numCache>
                <c:formatCode>0.0%</c:formatCode>
                <c:ptCount val="1"/>
                <c:pt idx="0">
                  <c:v>-2.0072078921848591E-2</c:v>
                </c:pt>
              </c:numCache>
            </c:numRef>
          </c:val>
          <c:extLst>
            <c:ext xmlns:c16="http://schemas.microsoft.com/office/drawing/2014/chart" uri="{C3380CC4-5D6E-409C-BE32-E72D297353CC}">
              <c16:uniqueId val="{00000004-6C7C-493B-AB19-5939DA86CC58}"/>
            </c:ext>
          </c:extLst>
        </c:ser>
        <c:ser>
          <c:idx val="3"/>
          <c:order val="3"/>
          <c:tx>
            <c:strRef>
              <c:f>Sheet1!$E$1</c:f>
              <c:strCache>
                <c:ptCount val="1"/>
                <c:pt idx="0">
                  <c:v>Instore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Units per Buyer</c:v>
                </c:pt>
              </c:strCache>
            </c:strRef>
          </c:cat>
          <c:val>
            <c:numRef>
              <c:f>Sheet1!$E$2</c:f>
              <c:numCache>
                <c:formatCode>0.0%</c:formatCode>
                <c:ptCount val="1"/>
                <c:pt idx="0">
                  <c:v>-3.0388651049972126E-2</c:v>
                </c:pt>
              </c:numCache>
            </c:numRef>
          </c:val>
          <c:extLst>
            <c:ext xmlns:c16="http://schemas.microsoft.com/office/drawing/2014/chart" uri="{C3380CC4-5D6E-409C-BE32-E72D297353CC}">
              <c16:uniqueId val="{00000005-6C7C-493B-AB19-5939DA86CC58}"/>
            </c:ext>
          </c:extLst>
        </c:ser>
        <c:ser>
          <c:idx val="4"/>
          <c:order val="4"/>
          <c:tx>
            <c:strRef>
              <c:f>Sheet1!$F$1</c:f>
              <c:strCache>
                <c:ptCount val="1"/>
                <c:pt idx="0">
                  <c:v>Discounters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Units per Buyer</c:v>
                </c:pt>
              </c:strCache>
            </c:strRef>
          </c:cat>
          <c:val>
            <c:numRef>
              <c:f>Sheet1!$F$2</c:f>
              <c:numCache>
                <c:formatCode>0.0%</c:formatCode>
                <c:ptCount val="1"/>
                <c:pt idx="0">
                  <c:v>-1.7087970237052663E-2</c:v>
                </c:pt>
              </c:numCache>
            </c:numRef>
          </c:val>
          <c:extLst>
            <c:ext xmlns:c16="http://schemas.microsoft.com/office/drawing/2014/chart" uri="{C3380CC4-5D6E-409C-BE32-E72D297353CC}">
              <c16:uniqueId val="{00000002-142D-4A6B-8270-B2B6DA026D56}"/>
            </c:ext>
          </c:extLst>
        </c:ser>
        <c:dLbls>
          <c:showLegendKey val="0"/>
          <c:showVal val="0"/>
          <c:showCatName val="0"/>
          <c:showSerName val="0"/>
          <c:showPercent val="0"/>
          <c:showBubbleSize val="0"/>
        </c:dLbls>
        <c:gapWidth val="219"/>
        <c:overlap val="-27"/>
        <c:axId val="1735646504"/>
        <c:axId val="1735641824"/>
      </c:barChart>
      <c:catAx>
        <c:axId val="1735646504"/>
        <c:scaling>
          <c:orientation val="minMax"/>
        </c:scaling>
        <c:delete val="1"/>
        <c:axPos val="b"/>
        <c:numFmt formatCode="General" sourceLinked="1"/>
        <c:majorTickMark val="none"/>
        <c:minorTickMark val="none"/>
        <c:tickLblPos val="nextTo"/>
        <c:crossAx val="1735641824"/>
        <c:crosses val="autoZero"/>
        <c:auto val="1"/>
        <c:lblAlgn val="ctr"/>
        <c:lblOffset val="100"/>
        <c:noMultiLvlLbl val="0"/>
      </c:catAx>
      <c:valAx>
        <c:axId val="1735641824"/>
        <c:scaling>
          <c:orientation val="minMax"/>
          <c:min val="-7.0000000000000007E-2"/>
        </c:scaling>
        <c:delete val="1"/>
        <c:axPos val="l"/>
        <c:numFmt formatCode="0.0%" sourceLinked="1"/>
        <c:majorTickMark val="out"/>
        <c:minorTickMark val="none"/>
        <c:tickLblPos val="nextTo"/>
        <c:crossAx val="1735646504"/>
        <c:crosses val="autoZero"/>
        <c:crossBetween val="between"/>
      </c:valAx>
      <c:spPr>
        <a:noFill/>
        <a:ln>
          <a:noFill/>
        </a:ln>
        <a:effectLst/>
      </c:spPr>
    </c:plotArea>
    <c:legend>
      <c:legendPos val="b"/>
      <c:layout>
        <c:manualLayout>
          <c:xMode val="edge"/>
          <c:yMode val="edge"/>
          <c:x val="4.6214454718496216E-2"/>
          <c:y val="0.86826949156106659"/>
          <c:w val="0.89999988077304371"/>
          <c:h val="0.116848803408249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253809648906278E-2"/>
          <c:y val="1.8277239876893087E-2"/>
          <c:w val="0.96674619035109377"/>
          <c:h val="0.91105966059314181"/>
        </c:manualLayout>
      </c:layout>
      <c:lineChart>
        <c:grouping val="standard"/>
        <c:varyColors val="0"/>
        <c:ser>
          <c:idx val="0"/>
          <c:order val="0"/>
          <c:tx>
            <c:strRef>
              <c:f>Sheet1!$A$2</c:f>
              <c:strCache>
                <c:ptCount val="1"/>
                <c:pt idx="0">
                  <c:v>Total SPI</c:v>
                </c:pt>
              </c:strCache>
            </c:strRef>
          </c:tx>
          <c:spPr>
            <a:ln w="28575" cap="rnd">
              <a:solidFill>
                <a:schemeClr val="accent1"/>
              </a:solidFill>
              <a:round/>
            </a:ln>
            <a:effectLst/>
          </c:spPr>
          <c:marker>
            <c:symbol val="none"/>
          </c:marker>
          <c:cat>
            <c:numRef>
              <c:f>Sheet1!$B$1:$EV$1</c:f>
              <c:numCache>
                <c:formatCode>mmm\-yy</c:formatCode>
                <c:ptCount val="13"/>
                <c:pt idx="0">
                  <c:v>44743</c:v>
                </c:pt>
                <c:pt idx="1">
                  <c:v>44774</c:v>
                </c:pt>
                <c:pt idx="2">
                  <c:v>44805</c:v>
                </c:pt>
                <c:pt idx="3">
                  <c:v>44835</c:v>
                </c:pt>
                <c:pt idx="4">
                  <c:v>44866</c:v>
                </c:pt>
                <c:pt idx="5">
                  <c:v>44896</c:v>
                </c:pt>
                <c:pt idx="6">
                  <c:v>44927</c:v>
                </c:pt>
                <c:pt idx="7">
                  <c:v>44958</c:v>
                </c:pt>
                <c:pt idx="8">
                  <c:v>44986</c:v>
                </c:pt>
                <c:pt idx="9">
                  <c:v>45017</c:v>
                </c:pt>
                <c:pt idx="10">
                  <c:v>45047</c:v>
                </c:pt>
                <c:pt idx="11">
                  <c:v>45078</c:v>
                </c:pt>
                <c:pt idx="12">
                  <c:v>45108</c:v>
                </c:pt>
              </c:numCache>
            </c:numRef>
          </c:cat>
          <c:val>
            <c:numRef>
              <c:f>Sheet1!$B$2:$EV$2</c:f>
            </c:numRef>
          </c:val>
          <c:smooth val="1"/>
          <c:extLst>
            <c:ext xmlns:c16="http://schemas.microsoft.com/office/drawing/2014/chart" uri="{C3380CC4-5D6E-409C-BE32-E72D297353CC}">
              <c16:uniqueId val="{00000000-F83F-44FF-865A-529228F25D72}"/>
            </c:ext>
          </c:extLst>
        </c:ser>
        <c:ser>
          <c:idx val="1"/>
          <c:order val="1"/>
          <c:tx>
            <c:strRef>
              <c:f>Sheet1!$A$3</c:f>
              <c:strCache>
                <c:ptCount val="1"/>
                <c:pt idx="0">
                  <c:v>Food</c:v>
                </c:pt>
              </c:strCache>
            </c:strRef>
          </c:tx>
          <c:spPr>
            <a:ln w="28575" cap="rnd">
              <a:solidFill>
                <a:schemeClr val="tx1"/>
              </a:solidFill>
              <a:round/>
            </a:ln>
            <a:effectLst/>
          </c:spPr>
          <c:marker>
            <c:symbol val="none"/>
          </c:marker>
          <c:dLbls>
            <c:numFmt formatCode="0.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Sheet1!$B$1:$EV$1</c:f>
              <c:numCache>
                <c:formatCode>mmm\-yy</c:formatCode>
                <c:ptCount val="13"/>
                <c:pt idx="0">
                  <c:v>44743</c:v>
                </c:pt>
                <c:pt idx="1">
                  <c:v>44774</c:v>
                </c:pt>
                <c:pt idx="2">
                  <c:v>44805</c:v>
                </c:pt>
                <c:pt idx="3">
                  <c:v>44835</c:v>
                </c:pt>
                <c:pt idx="4">
                  <c:v>44866</c:v>
                </c:pt>
                <c:pt idx="5">
                  <c:v>44896</c:v>
                </c:pt>
                <c:pt idx="6">
                  <c:v>44927</c:v>
                </c:pt>
                <c:pt idx="7">
                  <c:v>44958</c:v>
                </c:pt>
                <c:pt idx="8">
                  <c:v>44986</c:v>
                </c:pt>
                <c:pt idx="9">
                  <c:v>45017</c:v>
                </c:pt>
                <c:pt idx="10">
                  <c:v>45047</c:v>
                </c:pt>
                <c:pt idx="11">
                  <c:v>45078</c:v>
                </c:pt>
                <c:pt idx="12">
                  <c:v>45108</c:v>
                </c:pt>
              </c:numCache>
            </c:numRef>
          </c:cat>
          <c:val>
            <c:numRef>
              <c:f>Sheet1!$B$3:$EV$3</c:f>
              <c:numCache>
                <c:formatCode>0.0%</c:formatCode>
                <c:ptCount val="13"/>
                <c:pt idx="0">
                  <c:v>7.0000000000000007E-2</c:v>
                </c:pt>
                <c:pt idx="1">
                  <c:v>9.2999999999999999E-2</c:v>
                </c:pt>
                <c:pt idx="2">
                  <c:v>0.106</c:v>
                </c:pt>
                <c:pt idx="3" formatCode="0.00%">
                  <c:v>0.11600000000000001</c:v>
                </c:pt>
                <c:pt idx="4" formatCode="0.00%">
                  <c:v>0.124</c:v>
                </c:pt>
                <c:pt idx="5">
                  <c:v>0.13300000000000001</c:v>
                </c:pt>
                <c:pt idx="6">
                  <c:v>0.13800000000000001</c:v>
                </c:pt>
                <c:pt idx="7">
                  <c:v>0.14499999999999999</c:v>
                </c:pt>
                <c:pt idx="8">
                  <c:v>0.15</c:v>
                </c:pt>
                <c:pt idx="9">
                  <c:v>0.157</c:v>
                </c:pt>
                <c:pt idx="10">
                  <c:v>0.154</c:v>
                </c:pt>
                <c:pt idx="11" formatCode="0.00%">
                  <c:v>0.14599999999999999</c:v>
                </c:pt>
                <c:pt idx="12" formatCode="0.00%">
                  <c:v>0.13400000000000001</c:v>
                </c:pt>
              </c:numCache>
            </c:numRef>
          </c:val>
          <c:smooth val="1"/>
          <c:extLst>
            <c:ext xmlns:c16="http://schemas.microsoft.com/office/drawing/2014/chart" uri="{C3380CC4-5D6E-409C-BE32-E72D297353CC}">
              <c16:uniqueId val="{00000004-F83F-44FF-865A-529228F25D72}"/>
            </c:ext>
          </c:extLst>
        </c:ser>
        <c:ser>
          <c:idx val="2"/>
          <c:order val="2"/>
          <c:tx>
            <c:strRef>
              <c:f>Sheet1!$A$4</c:f>
              <c:strCache>
                <c:ptCount val="1"/>
                <c:pt idx="0">
                  <c:v>Fresh</c:v>
                </c:pt>
              </c:strCache>
            </c:strRef>
          </c:tx>
          <c:spPr>
            <a:ln w="28575" cap="rnd">
              <a:solidFill>
                <a:schemeClr val="accent5">
                  <a:lumMod val="60000"/>
                  <a:lumOff val="40000"/>
                </a:schemeClr>
              </a:solidFill>
              <a:round/>
            </a:ln>
            <a:effectLst/>
          </c:spPr>
          <c:marker>
            <c:symbol val="none"/>
          </c:marker>
          <c:cat>
            <c:numRef>
              <c:f>Sheet1!$B$1:$EV$1</c:f>
              <c:numCache>
                <c:formatCode>mmm\-yy</c:formatCode>
                <c:ptCount val="13"/>
                <c:pt idx="0">
                  <c:v>44743</c:v>
                </c:pt>
                <c:pt idx="1">
                  <c:v>44774</c:v>
                </c:pt>
                <c:pt idx="2">
                  <c:v>44805</c:v>
                </c:pt>
                <c:pt idx="3">
                  <c:v>44835</c:v>
                </c:pt>
                <c:pt idx="4">
                  <c:v>44866</c:v>
                </c:pt>
                <c:pt idx="5">
                  <c:v>44896</c:v>
                </c:pt>
                <c:pt idx="6">
                  <c:v>44927</c:v>
                </c:pt>
                <c:pt idx="7">
                  <c:v>44958</c:v>
                </c:pt>
                <c:pt idx="8">
                  <c:v>44986</c:v>
                </c:pt>
                <c:pt idx="9">
                  <c:v>45017</c:v>
                </c:pt>
                <c:pt idx="10">
                  <c:v>45047</c:v>
                </c:pt>
                <c:pt idx="11">
                  <c:v>45078</c:v>
                </c:pt>
                <c:pt idx="12">
                  <c:v>45108</c:v>
                </c:pt>
              </c:numCache>
            </c:numRef>
          </c:cat>
          <c:val>
            <c:numRef>
              <c:f>Sheet1!$B$4:$EV$4</c:f>
              <c:numCache>
                <c:formatCode>0.0%</c:formatCode>
                <c:ptCount val="13"/>
                <c:pt idx="0">
                  <c:v>0.08</c:v>
                </c:pt>
                <c:pt idx="1">
                  <c:v>0.105</c:v>
                </c:pt>
                <c:pt idx="2">
                  <c:v>0.121</c:v>
                </c:pt>
                <c:pt idx="3" formatCode="0.00%">
                  <c:v>0.13300000000000001</c:v>
                </c:pt>
                <c:pt idx="4" formatCode="0.00%">
                  <c:v>0.14299999999999999</c:v>
                </c:pt>
                <c:pt idx="5">
                  <c:v>0.15</c:v>
                </c:pt>
                <c:pt idx="6">
                  <c:v>0.157</c:v>
                </c:pt>
                <c:pt idx="7">
                  <c:v>0.16300000000000001</c:v>
                </c:pt>
                <c:pt idx="8">
                  <c:v>0.17</c:v>
                </c:pt>
                <c:pt idx="9">
                  <c:v>0.17799999999999999</c:v>
                </c:pt>
                <c:pt idx="10">
                  <c:v>0.17199999999999999</c:v>
                </c:pt>
                <c:pt idx="11" formatCode="0.00%">
                  <c:v>0.157</c:v>
                </c:pt>
                <c:pt idx="12" formatCode="0.00%">
                  <c:v>0.14299999999999999</c:v>
                </c:pt>
              </c:numCache>
            </c:numRef>
          </c:val>
          <c:smooth val="1"/>
          <c:extLst>
            <c:ext xmlns:c16="http://schemas.microsoft.com/office/drawing/2014/chart" uri="{C3380CC4-5D6E-409C-BE32-E72D297353CC}">
              <c16:uniqueId val="{00000005-F83F-44FF-865A-529228F25D72}"/>
            </c:ext>
          </c:extLst>
        </c:ser>
        <c:ser>
          <c:idx val="3"/>
          <c:order val="3"/>
          <c:tx>
            <c:strRef>
              <c:f>Sheet1!$A$5</c:f>
              <c:strCache>
                <c:ptCount val="1"/>
                <c:pt idx="0">
                  <c:v>Ambient</c:v>
                </c:pt>
              </c:strCache>
            </c:strRef>
          </c:tx>
          <c:spPr>
            <a:ln w="28575" cap="rnd">
              <a:solidFill>
                <a:schemeClr val="accent5"/>
              </a:solidFill>
              <a:round/>
            </a:ln>
            <a:effectLst/>
          </c:spPr>
          <c:marker>
            <c:symbol val="none"/>
          </c:marker>
          <c:cat>
            <c:numRef>
              <c:f>Sheet1!$B$1:$EV$1</c:f>
              <c:numCache>
                <c:formatCode>mmm\-yy</c:formatCode>
                <c:ptCount val="13"/>
                <c:pt idx="0">
                  <c:v>44743</c:v>
                </c:pt>
                <c:pt idx="1">
                  <c:v>44774</c:v>
                </c:pt>
                <c:pt idx="2">
                  <c:v>44805</c:v>
                </c:pt>
                <c:pt idx="3">
                  <c:v>44835</c:v>
                </c:pt>
                <c:pt idx="4">
                  <c:v>44866</c:v>
                </c:pt>
                <c:pt idx="5">
                  <c:v>44896</c:v>
                </c:pt>
                <c:pt idx="6">
                  <c:v>44927</c:v>
                </c:pt>
                <c:pt idx="7">
                  <c:v>44958</c:v>
                </c:pt>
                <c:pt idx="8">
                  <c:v>44986</c:v>
                </c:pt>
                <c:pt idx="9">
                  <c:v>45017</c:v>
                </c:pt>
                <c:pt idx="10">
                  <c:v>45047</c:v>
                </c:pt>
                <c:pt idx="11">
                  <c:v>45078</c:v>
                </c:pt>
                <c:pt idx="12">
                  <c:v>45108</c:v>
                </c:pt>
              </c:numCache>
            </c:numRef>
          </c:cat>
          <c:val>
            <c:numRef>
              <c:f>Sheet1!$B$5:$EV$5</c:f>
              <c:numCache>
                <c:formatCode>0.0%</c:formatCode>
                <c:ptCount val="13"/>
                <c:pt idx="0">
                  <c:v>5.7000000000000002E-2</c:v>
                </c:pt>
                <c:pt idx="1">
                  <c:v>7.8E-2</c:v>
                </c:pt>
                <c:pt idx="2">
                  <c:v>8.5999999999999993E-2</c:v>
                </c:pt>
                <c:pt idx="3" formatCode="0.00%">
                  <c:v>9.4E-2</c:v>
                </c:pt>
                <c:pt idx="4" formatCode="0%">
                  <c:v>0.1</c:v>
                </c:pt>
                <c:pt idx="5">
                  <c:v>0.11</c:v>
                </c:pt>
                <c:pt idx="6">
                  <c:v>0.113</c:v>
                </c:pt>
                <c:pt idx="7">
                  <c:v>0.122</c:v>
                </c:pt>
                <c:pt idx="8">
                  <c:v>0.124</c:v>
                </c:pt>
                <c:pt idx="9">
                  <c:v>0.129</c:v>
                </c:pt>
                <c:pt idx="10">
                  <c:v>0.13100000000000001</c:v>
                </c:pt>
                <c:pt idx="11" formatCode="0%">
                  <c:v>0.13</c:v>
                </c:pt>
                <c:pt idx="12" formatCode="0.00%">
                  <c:v>0.123</c:v>
                </c:pt>
              </c:numCache>
            </c:numRef>
          </c:val>
          <c:smooth val="1"/>
          <c:extLst>
            <c:ext xmlns:c16="http://schemas.microsoft.com/office/drawing/2014/chart" uri="{C3380CC4-5D6E-409C-BE32-E72D297353CC}">
              <c16:uniqueId val="{00000006-F83F-44FF-865A-529228F25D72}"/>
            </c:ext>
          </c:extLst>
        </c:ser>
        <c:dLbls>
          <c:showLegendKey val="0"/>
          <c:showVal val="0"/>
          <c:showCatName val="0"/>
          <c:showSerName val="0"/>
          <c:showPercent val="0"/>
          <c:showBubbleSize val="0"/>
        </c:dLbls>
        <c:smooth val="0"/>
        <c:axId val="121624448"/>
        <c:axId val="121625984"/>
      </c:lineChart>
      <c:dateAx>
        <c:axId val="121624448"/>
        <c:scaling>
          <c:orientation val="minMax"/>
        </c:scaling>
        <c:delete val="0"/>
        <c:axPos val="b"/>
        <c:numFmt formatCode="mmm\-yy"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1625984"/>
        <c:crosses val="autoZero"/>
        <c:auto val="1"/>
        <c:lblOffset val="100"/>
        <c:baseTimeUnit val="months"/>
      </c:dateAx>
      <c:valAx>
        <c:axId val="12162598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1624448"/>
        <c:crosses val="autoZero"/>
        <c:crossBetween val="between"/>
      </c:valAx>
      <c:spPr>
        <a:noFill/>
        <a:ln>
          <a:noFill/>
        </a:ln>
        <a:effectLst/>
      </c:spPr>
    </c:plotArea>
    <c:legend>
      <c:legendPos val="b"/>
      <c:layout>
        <c:manualLayout>
          <c:xMode val="edge"/>
          <c:yMode val="edge"/>
          <c:x val="0.63115601215694161"/>
          <c:y val="0.70212253562736593"/>
          <c:w val="0.2063290863127844"/>
          <c:h val="5.5815627077442018E-2"/>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342479356119995E-2"/>
          <c:y val="0.16804907124817531"/>
          <c:w val="0.90476350998223054"/>
          <c:h val="0.47653213075511019"/>
        </c:manualLayout>
      </c:layout>
      <c:barChart>
        <c:barDir val="col"/>
        <c:grouping val="clustered"/>
        <c:varyColors val="0"/>
        <c:ser>
          <c:idx val="0"/>
          <c:order val="0"/>
          <c:tx>
            <c:strRef>
              <c:f>Sheet1!$B$1</c:f>
              <c:strCache>
                <c:ptCount val="1"/>
                <c:pt idx="0">
                  <c:v>vs year ago</c:v>
                </c:pt>
              </c:strCache>
            </c:strRef>
          </c:tx>
          <c:spPr>
            <a:solidFill>
              <a:srgbClr val="A082F3"/>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STORE</c:v>
                </c:pt>
                <c:pt idx="1">
                  <c:v>TSR excl GM# &amp; Tobacco</c:v>
                </c:pt>
                <c:pt idx="2">
                  <c:v>Food &amp; Drink</c:v>
                </c:pt>
                <c:pt idx="3">
                  <c:v>Household/Pet/Health &amp; Beauty</c:v>
                </c:pt>
                <c:pt idx="4">
                  <c:v>Non Food/Tobacco</c:v>
                </c:pt>
              </c:strCache>
            </c:strRef>
          </c:cat>
          <c:val>
            <c:numRef>
              <c:f>Sheet1!$B$2:$B$6</c:f>
              <c:numCache>
                <c:formatCode>0.0%</c:formatCode>
                <c:ptCount val="5"/>
                <c:pt idx="0">
                  <c:v>4.1294808011131279E-2</c:v>
                </c:pt>
                <c:pt idx="1">
                  <c:v>5.6279148027075676E-2</c:v>
                </c:pt>
                <c:pt idx="2">
                  <c:v>5.3842489447330166E-2</c:v>
                </c:pt>
                <c:pt idx="3">
                  <c:v>6.933693581689937E-2</c:v>
                </c:pt>
                <c:pt idx="4">
                  <c:v>-5.688753337847563E-2</c:v>
                </c:pt>
              </c:numCache>
            </c:numRef>
          </c:val>
          <c:extLst>
            <c:ext xmlns:c16="http://schemas.microsoft.com/office/drawing/2014/chart" uri="{C3380CC4-5D6E-409C-BE32-E72D297353CC}">
              <c16:uniqueId val="{00000000-62B6-4199-88E3-AC78C796F68A}"/>
            </c:ext>
          </c:extLst>
        </c:ser>
        <c:ser>
          <c:idx val="1"/>
          <c:order val="1"/>
          <c:tx>
            <c:strRef>
              <c:f>Sheet1!$C$1</c:f>
              <c:strCache>
                <c:ptCount val="1"/>
                <c:pt idx="0">
                  <c:v>vs last month</c:v>
                </c:pt>
              </c:strCache>
            </c:strRef>
          </c:tx>
          <c:spPr>
            <a:solidFill>
              <a:schemeClr val="accent2"/>
            </a:solidFill>
            <a:ln>
              <a:noFill/>
            </a:ln>
            <a:effectLst/>
          </c:spPr>
          <c:invertIfNegative val="0"/>
          <c:dLbls>
            <c:dLbl>
              <c:idx val="0"/>
              <c:layout>
                <c:manualLayout>
                  <c:x val="2.301868900047415E-3"/>
                  <c:y val="6.14318058577786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35-49F0-8DD2-3AC08270E226}"/>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37-4933-8683-9839E6CF36F5}"/>
                </c:ext>
              </c:extLst>
            </c:dLbl>
            <c:dLbl>
              <c:idx val="2"/>
              <c:layout>
                <c:manualLayout>
                  <c:x val="1.3811213400284489E-2"/>
                  <c:y val="-6.90758826249124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B35-49F0-8DD2-3AC08270E226}"/>
                </c:ext>
              </c:extLst>
            </c:dLbl>
            <c:dLbl>
              <c:idx val="3"/>
              <c:layout>
                <c:manualLayout>
                  <c:x val="9.2074756001896598E-3"/>
                  <c:y val="1.06983379187363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3B-4F28-8E21-EBE49767B130}"/>
                </c:ext>
              </c:extLst>
            </c:dLbl>
            <c:dLbl>
              <c:idx val="4"/>
              <c:layout>
                <c:manualLayout>
                  <c:x val="0"/>
                  <c:y val="4.585001965172758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B35-49F0-8DD2-3AC08270E22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TOTAL STORE</c:v>
                </c:pt>
                <c:pt idx="1">
                  <c:v>TSR excl GM# &amp; Tobacco</c:v>
                </c:pt>
                <c:pt idx="2">
                  <c:v>Food &amp; Drink</c:v>
                </c:pt>
                <c:pt idx="3">
                  <c:v>Household/Pet/Health &amp; Beauty</c:v>
                </c:pt>
                <c:pt idx="4">
                  <c:v>Non Food/Tobacco</c:v>
                </c:pt>
              </c:strCache>
            </c:strRef>
          </c:cat>
          <c:val>
            <c:numRef>
              <c:f>Sheet1!$C$2:$C$6</c:f>
              <c:numCache>
                <c:formatCode>0.0%</c:formatCode>
                <c:ptCount val="5"/>
                <c:pt idx="0">
                  <c:v>-1.7839949759763218E-2</c:v>
                </c:pt>
                <c:pt idx="1">
                  <c:v>-2.0026736484392904E-2</c:v>
                </c:pt>
                <c:pt idx="2">
                  <c:v>-2.0246605161913678E-2</c:v>
                </c:pt>
                <c:pt idx="3">
                  <c:v>-1.8863817797031501E-2</c:v>
                </c:pt>
                <c:pt idx="4">
                  <c:v>-1.4885002031104211E-3</c:v>
                </c:pt>
              </c:numCache>
            </c:numRef>
          </c:val>
          <c:extLst>
            <c:ext xmlns:c16="http://schemas.microsoft.com/office/drawing/2014/chart" uri="{C3380CC4-5D6E-409C-BE32-E72D297353CC}">
              <c16:uniqueId val="{00000001-62B6-4199-88E3-AC78C796F68A}"/>
            </c:ext>
          </c:extLst>
        </c:ser>
        <c:dLbls>
          <c:dLblPos val="inEnd"/>
          <c:showLegendKey val="0"/>
          <c:showVal val="1"/>
          <c:showCatName val="0"/>
          <c:showSerName val="0"/>
          <c:showPercent val="0"/>
          <c:showBubbleSize val="0"/>
        </c:dLbls>
        <c:gapWidth val="219"/>
        <c:overlap val="-27"/>
        <c:axId val="404478872"/>
        <c:axId val="404479656"/>
      </c:barChart>
      <c:catAx>
        <c:axId val="4044788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04479656"/>
        <c:crosses val="autoZero"/>
        <c:auto val="1"/>
        <c:lblAlgn val="ctr"/>
        <c:lblOffset val="100"/>
        <c:noMultiLvlLbl val="0"/>
      </c:catAx>
      <c:valAx>
        <c:axId val="404479656"/>
        <c:scaling>
          <c:orientation val="minMax"/>
        </c:scaling>
        <c:delete val="1"/>
        <c:axPos val="l"/>
        <c:numFmt formatCode="0.0%" sourceLinked="1"/>
        <c:majorTickMark val="none"/>
        <c:minorTickMark val="none"/>
        <c:tickLblPos val="nextTo"/>
        <c:crossAx val="404478872"/>
        <c:crosses val="autoZero"/>
        <c:crossBetween val="between"/>
        <c:majorUnit val="5.000000000000001E-2"/>
      </c:valAx>
      <c:spPr>
        <a:noFill/>
        <a:ln>
          <a:noFill/>
        </a:ln>
        <a:effectLst/>
      </c:spPr>
    </c:plotArea>
    <c:legend>
      <c:legendPos val="b"/>
      <c:layout>
        <c:manualLayout>
          <c:xMode val="edge"/>
          <c:yMode val="edge"/>
          <c:x val="4.7056197387454002E-4"/>
          <c:y val="6.7522999019700061E-2"/>
          <c:w val="0.36106644317392561"/>
          <c:h val="5.215662366713030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18592002631755"/>
          <c:y val="0.12008796441654929"/>
          <c:w val="0.70585692462459482"/>
          <c:h val="0.86580738749649389"/>
        </c:manualLayout>
      </c:layout>
      <c:barChart>
        <c:barDir val="bar"/>
        <c:grouping val="clustered"/>
        <c:varyColors val="0"/>
        <c:ser>
          <c:idx val="0"/>
          <c:order val="0"/>
          <c:tx>
            <c:strRef>
              <c:f>Sheet1!$B$1</c:f>
              <c:strCache>
                <c:ptCount val="1"/>
                <c:pt idx="0">
                  <c:v>vs year ago</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Impulse*</c:v>
                </c:pt>
                <c:pt idx="1">
                  <c:v>Packaged Grocery</c:v>
                </c:pt>
                <c:pt idx="2">
                  <c:v>Non Food#</c:v>
                </c:pt>
                <c:pt idx="3">
                  <c:v>Pet</c:v>
                </c:pt>
                <c:pt idx="4">
                  <c:v>Bakery</c:v>
                </c:pt>
                <c:pt idx="5">
                  <c:v>Meat, Fish &amp; Poultry</c:v>
                </c:pt>
                <c:pt idx="6">
                  <c:v>Dairy</c:v>
                </c:pt>
                <c:pt idx="7">
                  <c:v>Household</c:v>
                </c:pt>
                <c:pt idx="8">
                  <c:v>Tobacco</c:v>
                </c:pt>
                <c:pt idx="9">
                  <c:v>BWS</c:v>
                </c:pt>
                <c:pt idx="10">
                  <c:v>HBA~</c:v>
                </c:pt>
                <c:pt idx="11">
                  <c:v>Convenience</c:v>
                </c:pt>
                <c:pt idx="12">
                  <c:v>Frozen</c:v>
                </c:pt>
                <c:pt idx="13">
                  <c:v>Produce </c:v>
                </c:pt>
                <c:pt idx="14">
                  <c:v>Soft Drinks</c:v>
                </c:pt>
              </c:strCache>
            </c:strRef>
          </c:cat>
          <c:val>
            <c:numRef>
              <c:f>Sheet1!$B$2:$B$16</c:f>
              <c:numCache>
                <c:formatCode>0.0%</c:formatCode>
                <c:ptCount val="15"/>
                <c:pt idx="0">
                  <c:v>0.18297728335522767</c:v>
                </c:pt>
                <c:pt idx="1">
                  <c:v>0.18216715435795683</c:v>
                </c:pt>
                <c:pt idx="2">
                  <c:v>-7.4909984635244786E-2</c:v>
                </c:pt>
                <c:pt idx="3">
                  <c:v>0.12022110705416522</c:v>
                </c:pt>
                <c:pt idx="4">
                  <c:v>0.10328521559098558</c:v>
                </c:pt>
                <c:pt idx="5">
                  <c:v>9.5397032452490427E-2</c:v>
                </c:pt>
                <c:pt idx="6">
                  <c:v>7.453593082254284E-2</c:v>
                </c:pt>
                <c:pt idx="7">
                  <c:v>7.5933270204614267E-2</c:v>
                </c:pt>
                <c:pt idx="8">
                  <c:v>-3.0593464530215608E-2</c:v>
                </c:pt>
                <c:pt idx="9">
                  <c:v>-3.8318233578669592E-2</c:v>
                </c:pt>
                <c:pt idx="10">
                  <c:v>5.4582414233034227E-2</c:v>
                </c:pt>
                <c:pt idx="11">
                  <c:v>2.00503220848538E-2</c:v>
                </c:pt>
                <c:pt idx="12">
                  <c:v>5.0517520867003896E-3</c:v>
                </c:pt>
                <c:pt idx="13">
                  <c:v>2.6973938403334508E-2</c:v>
                </c:pt>
                <c:pt idx="14">
                  <c:v>-7.1297672921840305E-2</c:v>
                </c:pt>
              </c:numCache>
            </c:numRef>
          </c:val>
          <c:extLst>
            <c:ext xmlns:c16="http://schemas.microsoft.com/office/drawing/2014/chart" uri="{C3380CC4-5D6E-409C-BE32-E72D297353CC}">
              <c16:uniqueId val="{00000000-FC8E-4EFB-B1F4-3DCBF08EA1CC}"/>
            </c:ext>
          </c:extLst>
        </c:ser>
        <c:ser>
          <c:idx val="1"/>
          <c:order val="1"/>
          <c:tx>
            <c:strRef>
              <c:f>Sheet1!$C$1</c:f>
              <c:strCache>
                <c:ptCount val="1"/>
                <c:pt idx="0">
                  <c:v>vs Prev month</c:v>
                </c:pt>
              </c:strCache>
            </c:strRef>
          </c:tx>
          <c:spPr>
            <a:solidFill>
              <a:schemeClr val="accent1">
                <a:lumMod val="40000"/>
                <a:lumOff val="6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Impulse*</c:v>
                </c:pt>
                <c:pt idx="1">
                  <c:v>Packaged Grocery</c:v>
                </c:pt>
                <c:pt idx="2">
                  <c:v>Non Food#</c:v>
                </c:pt>
                <c:pt idx="3">
                  <c:v>Pet</c:v>
                </c:pt>
                <c:pt idx="4">
                  <c:v>Bakery</c:v>
                </c:pt>
                <c:pt idx="5">
                  <c:v>Meat, Fish &amp; Poultry</c:v>
                </c:pt>
                <c:pt idx="6">
                  <c:v>Dairy</c:v>
                </c:pt>
                <c:pt idx="7">
                  <c:v>Household</c:v>
                </c:pt>
                <c:pt idx="8">
                  <c:v>Tobacco</c:v>
                </c:pt>
                <c:pt idx="9">
                  <c:v>BWS</c:v>
                </c:pt>
                <c:pt idx="10">
                  <c:v>HBA~</c:v>
                </c:pt>
                <c:pt idx="11">
                  <c:v>Convenience</c:v>
                </c:pt>
                <c:pt idx="12">
                  <c:v>Frozen</c:v>
                </c:pt>
                <c:pt idx="13">
                  <c:v>Produce </c:v>
                </c:pt>
                <c:pt idx="14">
                  <c:v>Soft Drinks</c:v>
                </c:pt>
              </c:strCache>
            </c:strRef>
          </c:cat>
          <c:val>
            <c:numRef>
              <c:f>Sheet1!$C$2:$C$16</c:f>
              <c:numCache>
                <c:formatCode>0.0%</c:formatCode>
                <c:ptCount val="15"/>
                <c:pt idx="0">
                  <c:v>3.5075047875783083E-2</c:v>
                </c:pt>
                <c:pt idx="1">
                  <c:v>2.2155740191306839E-2</c:v>
                </c:pt>
                <c:pt idx="2">
                  <c:v>1.2441022141189695E-2</c:v>
                </c:pt>
                <c:pt idx="3">
                  <c:v>4.2455567218973034E-3</c:v>
                </c:pt>
                <c:pt idx="4">
                  <c:v>-5.3359776332826403E-3</c:v>
                </c:pt>
                <c:pt idx="5">
                  <c:v>-1.0054953992091997E-2</c:v>
                </c:pt>
                <c:pt idx="6">
                  <c:v>-1.3146371737151163E-2</c:v>
                </c:pt>
                <c:pt idx="7">
                  <c:v>-1.3193695737036881E-2</c:v>
                </c:pt>
                <c:pt idx="8">
                  <c:v>-2.0255773994033111E-2</c:v>
                </c:pt>
                <c:pt idx="9">
                  <c:v>-2.240456556284065E-2</c:v>
                </c:pt>
                <c:pt idx="10">
                  <c:v>-2.7169737554011641E-2</c:v>
                </c:pt>
                <c:pt idx="11">
                  <c:v>-3.3051429241516828E-2</c:v>
                </c:pt>
                <c:pt idx="12">
                  <c:v>-4.6857116462571402E-2</c:v>
                </c:pt>
                <c:pt idx="13">
                  <c:v>-6.1194185116147382E-2</c:v>
                </c:pt>
                <c:pt idx="14">
                  <c:v>-7.3304631635258244E-2</c:v>
                </c:pt>
              </c:numCache>
            </c:numRef>
          </c:val>
          <c:extLst>
            <c:ext xmlns:c16="http://schemas.microsoft.com/office/drawing/2014/chart" uri="{C3380CC4-5D6E-409C-BE32-E72D297353CC}">
              <c16:uniqueId val="{00000001-FC8E-4EFB-B1F4-3DCBF08EA1CC}"/>
            </c:ext>
          </c:extLst>
        </c:ser>
        <c:dLbls>
          <c:dLblPos val="inEnd"/>
          <c:showLegendKey val="0"/>
          <c:showVal val="1"/>
          <c:showCatName val="0"/>
          <c:showSerName val="0"/>
          <c:showPercent val="0"/>
          <c:showBubbleSize val="0"/>
        </c:dLbls>
        <c:gapWidth val="17"/>
        <c:axId val="404480832"/>
        <c:axId val="404481616"/>
      </c:barChart>
      <c:catAx>
        <c:axId val="404480832"/>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04481616"/>
        <c:crosses val="autoZero"/>
        <c:auto val="1"/>
        <c:lblAlgn val="ctr"/>
        <c:lblOffset val="100"/>
        <c:noMultiLvlLbl val="0"/>
      </c:catAx>
      <c:valAx>
        <c:axId val="404481616"/>
        <c:scaling>
          <c:orientation val="minMax"/>
        </c:scaling>
        <c:delete val="1"/>
        <c:axPos val="t"/>
        <c:numFmt formatCode="0.0%" sourceLinked="1"/>
        <c:majorTickMark val="out"/>
        <c:minorTickMark val="none"/>
        <c:tickLblPos val="nextTo"/>
        <c:crossAx val="404480832"/>
        <c:crosses val="autoZero"/>
        <c:crossBetween val="between"/>
        <c:majorUnit val="0.1"/>
      </c:valAx>
      <c:spPr>
        <a:noFill/>
        <a:ln>
          <a:noFill/>
        </a:ln>
        <a:effectLst/>
      </c:spPr>
    </c:plotArea>
    <c:legend>
      <c:legendPos val="b"/>
      <c:layout>
        <c:manualLayout>
          <c:xMode val="edge"/>
          <c:yMode val="edge"/>
          <c:x val="2.0805156852948471E-3"/>
          <c:y val="2.1058710169455912E-3"/>
          <c:w val="0.37467324944124064"/>
          <c:h val="5.581562707744201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37384457377611"/>
          <c:y val="2.8651018314342528E-2"/>
          <c:w val="0.71323150659679246"/>
          <c:h val="0.92996417745382942"/>
        </c:manualLayout>
      </c:layout>
      <c:barChart>
        <c:barDir val="bar"/>
        <c:grouping val="stacked"/>
        <c:varyColors val="0"/>
        <c:ser>
          <c:idx val="0"/>
          <c:order val="0"/>
          <c:tx>
            <c:strRef>
              <c:f>Sheet1!$B$1</c:f>
              <c:strCache>
                <c:ptCount val="1"/>
                <c:pt idx="0">
                  <c:v>Unit Growth</c:v>
                </c:pt>
              </c:strCache>
            </c:strRef>
          </c:tx>
          <c:spPr>
            <a:solidFill>
              <a:srgbClr val="675895"/>
            </a:solidFill>
            <a:ln>
              <a:solidFill>
                <a:schemeClr val="bg1">
                  <a:lumMod val="50000"/>
                </a:schemeClr>
              </a:solidFill>
            </a:ln>
            <a:effectLst/>
          </c:spPr>
          <c:invertIfNegative val="0"/>
          <c:dPt>
            <c:idx val="0"/>
            <c:invertIfNegative val="0"/>
            <c:bubble3D val="0"/>
            <c:spPr>
              <a:solidFill>
                <a:schemeClr val="accent1"/>
              </a:solidFill>
              <a:ln>
                <a:solidFill>
                  <a:schemeClr val="bg1">
                    <a:lumMod val="50000"/>
                  </a:schemeClr>
                </a:solidFill>
              </a:ln>
              <a:effectLst/>
            </c:spPr>
            <c:extLst>
              <c:ext xmlns:c16="http://schemas.microsoft.com/office/drawing/2014/chart" uri="{C3380CC4-5D6E-409C-BE32-E72D297353CC}">
                <c16:uniqueId val="{0000000B-657A-42BE-AD5F-910B9E58F619}"/>
              </c:ext>
            </c:extLst>
          </c:dPt>
          <c:dPt>
            <c:idx val="1"/>
            <c:invertIfNegative val="0"/>
            <c:bubble3D val="0"/>
            <c:spPr>
              <a:solidFill>
                <a:schemeClr val="accent1"/>
              </a:solidFill>
              <a:ln>
                <a:solidFill>
                  <a:schemeClr val="bg1">
                    <a:lumMod val="50000"/>
                  </a:schemeClr>
                </a:solidFill>
              </a:ln>
              <a:effectLst/>
            </c:spPr>
            <c:extLst>
              <c:ext xmlns:c16="http://schemas.microsoft.com/office/drawing/2014/chart" uri="{C3380CC4-5D6E-409C-BE32-E72D297353CC}">
                <c16:uniqueId val="{00000005-657A-42BE-AD5F-910B9E58F619}"/>
              </c:ext>
            </c:extLst>
          </c:dPt>
          <c:dPt>
            <c:idx val="2"/>
            <c:invertIfNegative val="0"/>
            <c:bubble3D val="0"/>
            <c:spPr>
              <a:solidFill>
                <a:schemeClr val="accent1"/>
              </a:solidFill>
              <a:ln>
                <a:solidFill>
                  <a:schemeClr val="bg1">
                    <a:lumMod val="50000"/>
                  </a:schemeClr>
                </a:solidFill>
              </a:ln>
              <a:effectLst/>
            </c:spPr>
            <c:extLst>
              <c:ext xmlns:c16="http://schemas.microsoft.com/office/drawing/2014/chart" uri="{C3380CC4-5D6E-409C-BE32-E72D297353CC}">
                <c16:uniqueId val="{0000000A-657A-42BE-AD5F-910B9E58F619}"/>
              </c:ext>
            </c:extLst>
          </c:dPt>
          <c:dPt>
            <c:idx val="3"/>
            <c:invertIfNegative val="0"/>
            <c:bubble3D val="0"/>
            <c:spPr>
              <a:solidFill>
                <a:schemeClr val="accent5"/>
              </a:solidFill>
              <a:ln>
                <a:solidFill>
                  <a:schemeClr val="bg1">
                    <a:lumMod val="50000"/>
                  </a:schemeClr>
                </a:solidFill>
              </a:ln>
              <a:effectLst/>
            </c:spPr>
            <c:extLst>
              <c:ext xmlns:c16="http://schemas.microsoft.com/office/drawing/2014/chart" uri="{C3380CC4-5D6E-409C-BE32-E72D297353CC}">
                <c16:uniqueId val="{00000009-657A-42BE-AD5F-910B9E58F619}"/>
              </c:ext>
            </c:extLst>
          </c:dPt>
          <c:dPt>
            <c:idx val="4"/>
            <c:invertIfNegative val="0"/>
            <c:bubble3D val="0"/>
            <c:spPr>
              <a:solidFill>
                <a:schemeClr val="accent1"/>
              </a:solidFill>
              <a:ln>
                <a:solidFill>
                  <a:schemeClr val="bg1">
                    <a:lumMod val="50000"/>
                  </a:schemeClr>
                </a:solidFill>
              </a:ln>
              <a:effectLst/>
            </c:spPr>
            <c:extLst>
              <c:ext xmlns:c16="http://schemas.microsoft.com/office/drawing/2014/chart" uri="{C3380CC4-5D6E-409C-BE32-E72D297353CC}">
                <c16:uniqueId val="{00000004-657A-42BE-AD5F-910B9E58F619}"/>
              </c:ext>
            </c:extLst>
          </c:dPt>
          <c:dPt>
            <c:idx val="5"/>
            <c:invertIfNegative val="0"/>
            <c:bubble3D val="0"/>
            <c:spPr>
              <a:solidFill>
                <a:schemeClr val="accent5"/>
              </a:solidFill>
              <a:ln>
                <a:solidFill>
                  <a:schemeClr val="bg1">
                    <a:lumMod val="50000"/>
                  </a:schemeClr>
                </a:solidFill>
              </a:ln>
              <a:effectLst/>
            </c:spPr>
            <c:extLst>
              <c:ext xmlns:c16="http://schemas.microsoft.com/office/drawing/2014/chart" uri="{C3380CC4-5D6E-409C-BE32-E72D297353CC}">
                <c16:uniqueId val="{00000003-657A-42BE-AD5F-910B9E58F619}"/>
              </c:ext>
            </c:extLst>
          </c:dPt>
          <c:dPt>
            <c:idx val="6"/>
            <c:invertIfNegative val="0"/>
            <c:bubble3D val="0"/>
            <c:spPr>
              <a:solidFill>
                <a:schemeClr val="accent2"/>
              </a:solidFill>
              <a:ln>
                <a:solidFill>
                  <a:schemeClr val="bg1">
                    <a:lumMod val="50000"/>
                  </a:schemeClr>
                </a:solidFill>
              </a:ln>
              <a:effectLst/>
            </c:spPr>
            <c:extLst>
              <c:ext xmlns:c16="http://schemas.microsoft.com/office/drawing/2014/chart" uri="{C3380CC4-5D6E-409C-BE32-E72D297353CC}">
                <c16:uniqueId val="{00000002-657A-42BE-AD5F-910B9E58F619}"/>
              </c:ext>
            </c:extLst>
          </c:dPt>
          <c:dPt>
            <c:idx val="7"/>
            <c:invertIfNegative val="0"/>
            <c:bubble3D val="0"/>
            <c:spPr>
              <a:solidFill>
                <a:schemeClr val="accent1"/>
              </a:solidFill>
              <a:ln>
                <a:solidFill>
                  <a:schemeClr val="bg1">
                    <a:lumMod val="50000"/>
                  </a:schemeClr>
                </a:solidFill>
              </a:ln>
              <a:effectLst/>
            </c:spPr>
            <c:extLst>
              <c:ext xmlns:c16="http://schemas.microsoft.com/office/drawing/2014/chart" uri="{C3380CC4-5D6E-409C-BE32-E72D297353CC}">
                <c16:uniqueId val="{0000000D-657A-42BE-AD5F-910B9E58F619}"/>
              </c:ext>
            </c:extLst>
          </c:dPt>
          <c:dPt>
            <c:idx val="8"/>
            <c:invertIfNegative val="0"/>
            <c:bubble3D val="0"/>
            <c:spPr>
              <a:solidFill>
                <a:schemeClr val="accent5"/>
              </a:solidFill>
              <a:ln>
                <a:solidFill>
                  <a:schemeClr val="bg1">
                    <a:lumMod val="50000"/>
                  </a:schemeClr>
                </a:solidFill>
              </a:ln>
              <a:effectLst/>
            </c:spPr>
            <c:extLst>
              <c:ext xmlns:c16="http://schemas.microsoft.com/office/drawing/2014/chart" uri="{C3380CC4-5D6E-409C-BE32-E72D297353CC}">
                <c16:uniqueId val="{0000000C-657A-42BE-AD5F-910B9E58F619}"/>
              </c:ext>
            </c:extLst>
          </c:dPt>
          <c:dPt>
            <c:idx val="9"/>
            <c:invertIfNegative val="0"/>
            <c:bubble3D val="0"/>
            <c:spPr>
              <a:solidFill>
                <a:schemeClr val="accent2"/>
              </a:solidFill>
              <a:ln>
                <a:solidFill>
                  <a:schemeClr val="bg1">
                    <a:lumMod val="50000"/>
                  </a:schemeClr>
                </a:solidFill>
              </a:ln>
              <a:effectLst/>
            </c:spPr>
            <c:extLst>
              <c:ext xmlns:c16="http://schemas.microsoft.com/office/drawing/2014/chart" uri="{C3380CC4-5D6E-409C-BE32-E72D297353CC}">
                <c16:uniqueId val="{00000008-657A-42BE-AD5F-910B9E58F619}"/>
              </c:ext>
            </c:extLst>
          </c:dPt>
          <c:dPt>
            <c:idx val="10"/>
            <c:invertIfNegative val="0"/>
            <c:bubble3D val="0"/>
            <c:spPr>
              <a:solidFill>
                <a:schemeClr val="accent1"/>
              </a:solidFill>
              <a:ln>
                <a:solidFill>
                  <a:schemeClr val="bg1">
                    <a:lumMod val="50000"/>
                  </a:schemeClr>
                </a:solidFill>
              </a:ln>
              <a:effectLst/>
            </c:spPr>
            <c:extLst>
              <c:ext xmlns:c16="http://schemas.microsoft.com/office/drawing/2014/chart" uri="{C3380CC4-5D6E-409C-BE32-E72D297353CC}">
                <c16:uniqueId val="{00000007-657A-42BE-AD5F-910B9E58F619}"/>
              </c:ext>
            </c:extLst>
          </c:dPt>
          <c:dPt>
            <c:idx val="11"/>
            <c:invertIfNegative val="0"/>
            <c:bubble3D val="0"/>
            <c:spPr>
              <a:solidFill>
                <a:schemeClr val="accent2"/>
              </a:solidFill>
              <a:ln>
                <a:solidFill>
                  <a:schemeClr val="bg1">
                    <a:lumMod val="50000"/>
                  </a:schemeClr>
                </a:solidFill>
              </a:ln>
              <a:effectLst/>
            </c:spPr>
            <c:extLst>
              <c:ext xmlns:c16="http://schemas.microsoft.com/office/drawing/2014/chart" uri="{C3380CC4-5D6E-409C-BE32-E72D297353CC}">
                <c16:uniqueId val="{0000001C-F959-428E-ABCC-3E870E1CE439}"/>
              </c:ext>
            </c:extLst>
          </c:dPt>
          <c:dPt>
            <c:idx val="12"/>
            <c:invertIfNegative val="0"/>
            <c:bubble3D val="0"/>
            <c:spPr>
              <a:solidFill>
                <a:schemeClr val="accent1"/>
              </a:solidFill>
              <a:ln>
                <a:solidFill>
                  <a:schemeClr val="bg1">
                    <a:lumMod val="50000"/>
                  </a:schemeClr>
                </a:solidFill>
              </a:ln>
              <a:effectLst/>
            </c:spPr>
            <c:extLst>
              <c:ext xmlns:c16="http://schemas.microsoft.com/office/drawing/2014/chart" uri="{C3380CC4-5D6E-409C-BE32-E72D297353CC}">
                <c16:uniqueId val="{00000006-657A-42BE-AD5F-910B9E58F619}"/>
              </c:ext>
            </c:extLst>
          </c:dPt>
          <c:dPt>
            <c:idx val="13"/>
            <c:invertIfNegative val="0"/>
            <c:bubble3D val="0"/>
            <c:spPr>
              <a:solidFill>
                <a:schemeClr val="accent2"/>
              </a:solidFill>
              <a:ln>
                <a:solidFill>
                  <a:schemeClr val="bg1">
                    <a:lumMod val="50000"/>
                  </a:schemeClr>
                </a:solidFill>
              </a:ln>
              <a:effectLst/>
            </c:spPr>
            <c:extLst>
              <c:ext xmlns:c16="http://schemas.microsoft.com/office/drawing/2014/chart" uri="{C3380CC4-5D6E-409C-BE32-E72D297353CC}">
                <c16:uniqueId val="{00000001-657A-42BE-AD5F-910B9E58F619}"/>
              </c:ext>
            </c:extLst>
          </c:dPt>
          <c:dPt>
            <c:idx val="14"/>
            <c:invertIfNegative val="0"/>
            <c:bubble3D val="0"/>
            <c:spPr>
              <a:solidFill>
                <a:schemeClr val="accent2"/>
              </a:solidFill>
              <a:ln>
                <a:solidFill>
                  <a:schemeClr val="bg1">
                    <a:lumMod val="50000"/>
                  </a:schemeClr>
                </a:solidFill>
              </a:ln>
              <a:effectLst/>
            </c:spPr>
            <c:extLst>
              <c:ext xmlns:c16="http://schemas.microsoft.com/office/drawing/2014/chart" uri="{C3380CC4-5D6E-409C-BE32-E72D297353CC}">
                <c16:uniqueId val="{00000000-657A-42BE-AD5F-910B9E58F619}"/>
              </c:ext>
            </c:extLst>
          </c:dPt>
          <c:dLbls>
            <c:dLbl>
              <c:idx val="14"/>
              <c:layout>
                <c:manualLayout>
                  <c:x val="1.5985042003528822E-3"/>
                  <c:y val="1.16725022492864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7A-42BE-AD5F-910B9E58F61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Reusable Shopping Bags</c:v>
                </c:pt>
                <c:pt idx="1">
                  <c:v>Savoury Baking Mixes</c:v>
                </c:pt>
                <c:pt idx="2">
                  <c:v>Frozen Bakery Products</c:v>
                </c:pt>
                <c:pt idx="3">
                  <c:v>Anti Smoking</c:v>
                </c:pt>
                <c:pt idx="4">
                  <c:v>Chilled Soup</c:v>
                </c:pt>
                <c:pt idx="5">
                  <c:v>Cough  Cold &amp; Flu</c:v>
                </c:pt>
                <c:pt idx="6">
                  <c:v>Gravy &amp; Stock</c:v>
                </c:pt>
                <c:pt idx="7">
                  <c:v>Ambient Asian Accomps</c:v>
                </c:pt>
                <c:pt idx="8">
                  <c:v>Vms &amp; Dietary Health</c:v>
                </c:pt>
                <c:pt idx="9">
                  <c:v>Herbs &amp; Spices</c:v>
                </c:pt>
                <c:pt idx="10">
                  <c:v>Frozen Savoury Products</c:v>
                </c:pt>
                <c:pt idx="11">
                  <c:v>Produce Nuts</c:v>
                </c:pt>
                <c:pt idx="12">
                  <c:v>Ambient Soup</c:v>
                </c:pt>
                <c:pt idx="13">
                  <c:v>Fresh Dough/Pastry</c:v>
                </c:pt>
                <c:pt idx="14">
                  <c:v>Homebaking Nuts</c:v>
                </c:pt>
              </c:strCache>
            </c:strRef>
          </c:cat>
          <c:val>
            <c:numRef>
              <c:f>Sheet1!$B$2:$B$16</c:f>
              <c:numCache>
                <c:formatCode>0%</c:formatCode>
                <c:ptCount val="15"/>
                <c:pt idx="0">
                  <c:v>0.57928723040587227</c:v>
                </c:pt>
                <c:pt idx="1">
                  <c:v>0.38888173776251844</c:v>
                </c:pt>
                <c:pt idx="2">
                  <c:v>0.34208020998276134</c:v>
                </c:pt>
                <c:pt idx="3">
                  <c:v>0.33055890541747868</c:v>
                </c:pt>
                <c:pt idx="4">
                  <c:v>0.30206185589068713</c:v>
                </c:pt>
                <c:pt idx="5">
                  <c:v>0.28684986929459955</c:v>
                </c:pt>
                <c:pt idx="6">
                  <c:v>0.26487036995901048</c:v>
                </c:pt>
                <c:pt idx="7">
                  <c:v>0.19979306127992968</c:v>
                </c:pt>
                <c:pt idx="8">
                  <c:v>0.1858120448941134</c:v>
                </c:pt>
                <c:pt idx="9">
                  <c:v>0.17900467807456999</c:v>
                </c:pt>
                <c:pt idx="10">
                  <c:v>0.16140855459589631</c:v>
                </c:pt>
                <c:pt idx="11">
                  <c:v>0.15808224582514252</c:v>
                </c:pt>
                <c:pt idx="12">
                  <c:v>0.15621635361847797</c:v>
                </c:pt>
                <c:pt idx="13">
                  <c:v>0.14552542566373994</c:v>
                </c:pt>
                <c:pt idx="14">
                  <c:v>0.12716450122648948</c:v>
                </c:pt>
              </c:numCache>
            </c:numRef>
          </c:val>
          <c:extLst>
            <c:ext xmlns:c16="http://schemas.microsoft.com/office/drawing/2014/chart" uri="{C3380CC4-5D6E-409C-BE32-E72D297353CC}">
              <c16:uniqueId val="{00000000-541A-4D41-AD59-45A440F73584}"/>
            </c:ext>
          </c:extLst>
        </c:ser>
        <c:dLbls>
          <c:showLegendKey val="0"/>
          <c:showVal val="0"/>
          <c:showCatName val="0"/>
          <c:showSerName val="0"/>
          <c:showPercent val="0"/>
          <c:showBubbleSize val="0"/>
        </c:dLbls>
        <c:gapWidth val="50"/>
        <c:overlap val="100"/>
        <c:axId val="233944256"/>
        <c:axId val="233943928"/>
      </c:barChart>
      <c:catAx>
        <c:axId val="233944256"/>
        <c:scaling>
          <c:orientation val="maxMin"/>
        </c:scaling>
        <c:delete val="0"/>
        <c:axPos val="l"/>
        <c:numFmt formatCode="0%" sourceLinked="0"/>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33943928"/>
        <c:crosses val="autoZero"/>
        <c:auto val="1"/>
        <c:lblAlgn val="ctr"/>
        <c:lblOffset val="100"/>
        <c:noMultiLvlLbl val="0"/>
      </c:catAx>
      <c:valAx>
        <c:axId val="233943928"/>
        <c:scaling>
          <c:orientation val="minMax"/>
        </c:scaling>
        <c:delete val="1"/>
        <c:axPos val="t"/>
        <c:majorGridlines>
          <c:spPr>
            <a:ln w="9525" cap="flat" cmpd="sng" algn="ctr">
              <a:solidFill>
                <a:schemeClr val="tx1">
                  <a:lumMod val="15000"/>
                  <a:lumOff val="85000"/>
                </a:schemeClr>
              </a:solidFill>
              <a:prstDash val="sysDot"/>
              <a:round/>
            </a:ln>
            <a:effectLst/>
          </c:spPr>
        </c:majorGridlines>
        <c:numFmt formatCode="0%" sourceLinked="1"/>
        <c:majorTickMark val="none"/>
        <c:minorTickMark val="none"/>
        <c:tickLblPos val="nextTo"/>
        <c:crossAx val="233944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366032004506668E-2"/>
          <c:y val="0.18561079702688191"/>
          <c:w val="0.91497367125984252"/>
          <c:h val="0.57810138417580403"/>
        </c:manualLayout>
      </c:layout>
      <c:barChart>
        <c:barDir val="col"/>
        <c:grouping val="clustered"/>
        <c:varyColors val="0"/>
        <c:ser>
          <c:idx val="0"/>
          <c:order val="0"/>
          <c:tx>
            <c:strRef>
              <c:f>Sheet1!$B$1</c:f>
              <c:strCache>
                <c:ptCount val="1"/>
                <c:pt idx="0">
                  <c:v> OL Contribution </c:v>
                </c:pt>
              </c:strCache>
            </c:strRef>
          </c:tx>
          <c:spPr>
            <a:solidFill>
              <a:srgbClr val="675895"/>
            </a:solidFill>
            <a:ln>
              <a:noFill/>
            </a:ln>
            <a:effectLst/>
          </c:spPr>
          <c:invertIfNegative val="0"/>
          <c:cat>
            <c:strRef>
              <c:f>Sheet1!$A$2:$A$14</c:f>
              <c:strCache>
                <c:ptCount val="13"/>
                <c:pt idx="0">
                  <c:v>Confectionery OL</c:v>
                </c:pt>
                <c:pt idx="1">
                  <c:v>Dry Grocery OL</c:v>
                </c:pt>
                <c:pt idx="2">
                  <c:v>Health &amp; Beauty OL</c:v>
                </c:pt>
                <c:pt idx="3">
                  <c:v>Frozen OL</c:v>
                </c:pt>
                <c:pt idx="4">
                  <c:v>Household OL</c:v>
                </c:pt>
                <c:pt idx="5">
                  <c:v>Bakery OL</c:v>
                </c:pt>
                <c:pt idx="6">
                  <c:v>FMCG OL</c:v>
                </c:pt>
                <c:pt idx="7">
                  <c:v>Dairy OL</c:v>
                </c:pt>
                <c:pt idx="8">
                  <c:v>Delicatessen OL</c:v>
                </c:pt>
                <c:pt idx="9">
                  <c:v>MFP OL</c:v>
                </c:pt>
                <c:pt idx="10">
                  <c:v>Soft Drinks OL</c:v>
                </c:pt>
                <c:pt idx="11">
                  <c:v>Produce OL</c:v>
                </c:pt>
                <c:pt idx="12">
                  <c:v>BWS OL</c:v>
                </c:pt>
              </c:strCache>
            </c:strRef>
          </c:cat>
          <c:val>
            <c:numRef>
              <c:f>Sheet1!$B$2:$B$14</c:f>
              <c:numCache>
                <c:formatCode>0.0%</c:formatCode>
                <c:ptCount val="13"/>
                <c:pt idx="0">
                  <c:v>0.29190688188956332</c:v>
                </c:pt>
                <c:pt idx="1">
                  <c:v>0.55374910753051143</c:v>
                </c:pt>
                <c:pt idx="2">
                  <c:v>0.30744404886732329</c:v>
                </c:pt>
                <c:pt idx="3">
                  <c:v>0.60805649973453946</c:v>
                </c:pt>
                <c:pt idx="4">
                  <c:v>0.47217736468474814</c:v>
                </c:pt>
                <c:pt idx="5">
                  <c:v>0.67680113846673851</c:v>
                </c:pt>
                <c:pt idx="6">
                  <c:v>0.63305630201999508</c:v>
                </c:pt>
                <c:pt idx="7">
                  <c:v>0.64423303517003594</c:v>
                </c:pt>
                <c:pt idx="8">
                  <c:v>0.81403582133300589</c:v>
                </c:pt>
                <c:pt idx="9">
                  <c:v>0.95890009582647473</c:v>
                </c:pt>
                <c:pt idx="10">
                  <c:v>0.41151897014624295</c:v>
                </c:pt>
                <c:pt idx="11">
                  <c:v>0.99860646246698981</c:v>
                </c:pt>
                <c:pt idx="12">
                  <c:v>0.2417256088564867</c:v>
                </c:pt>
              </c:numCache>
            </c:numRef>
          </c:val>
          <c:extLst>
            <c:ext xmlns:c16="http://schemas.microsoft.com/office/drawing/2014/chart" uri="{C3380CC4-5D6E-409C-BE32-E72D297353CC}">
              <c16:uniqueId val="{00000002-95D0-4C4C-803F-5C2D60140C06}"/>
            </c:ext>
          </c:extLst>
        </c:ser>
        <c:dLbls>
          <c:showLegendKey val="0"/>
          <c:showVal val="0"/>
          <c:showCatName val="0"/>
          <c:showSerName val="0"/>
          <c:showPercent val="0"/>
          <c:showBubbleSize val="0"/>
        </c:dLbls>
        <c:gapWidth val="50"/>
        <c:overlap val="2"/>
        <c:axId val="564061792"/>
        <c:axId val="520588296"/>
      </c:barChart>
      <c:lineChart>
        <c:grouping val="standard"/>
        <c:varyColors val="0"/>
        <c:ser>
          <c:idx val="1"/>
          <c:order val="1"/>
          <c:tx>
            <c:strRef>
              <c:f>Sheet1!$C$1</c:f>
              <c:strCache>
                <c:ptCount val="1"/>
                <c:pt idx="0">
                  <c:v> OL Growth pts diff vs category total </c:v>
                </c:pt>
              </c:strCache>
            </c:strRef>
          </c:tx>
          <c:spPr>
            <a:ln w="28575" cap="rnd">
              <a:solidFill>
                <a:schemeClr val="accent2"/>
              </a:solidFill>
              <a:round/>
            </a:ln>
            <a:effectLst/>
          </c:spPr>
          <c:marker>
            <c:symbol val="none"/>
          </c:marker>
          <c:cat>
            <c:strRef>
              <c:f>Sheet1!$A$2:$A$14</c:f>
              <c:strCache>
                <c:ptCount val="13"/>
                <c:pt idx="0">
                  <c:v>Confectionery OL</c:v>
                </c:pt>
                <c:pt idx="1">
                  <c:v>Dry Grocery OL</c:v>
                </c:pt>
                <c:pt idx="2">
                  <c:v>Health &amp; Beauty OL</c:v>
                </c:pt>
                <c:pt idx="3">
                  <c:v>Frozen OL</c:v>
                </c:pt>
                <c:pt idx="4">
                  <c:v>Household OL</c:v>
                </c:pt>
                <c:pt idx="5">
                  <c:v>Bakery OL</c:v>
                </c:pt>
                <c:pt idx="6">
                  <c:v>FMCG OL</c:v>
                </c:pt>
                <c:pt idx="7">
                  <c:v>Dairy OL</c:v>
                </c:pt>
                <c:pt idx="8">
                  <c:v>Delicatessen OL</c:v>
                </c:pt>
                <c:pt idx="9">
                  <c:v>MFP OL</c:v>
                </c:pt>
                <c:pt idx="10">
                  <c:v>Soft Drinks OL</c:v>
                </c:pt>
                <c:pt idx="11">
                  <c:v>Produce OL</c:v>
                </c:pt>
                <c:pt idx="12">
                  <c:v>BWS OL</c:v>
                </c:pt>
              </c:strCache>
            </c:strRef>
          </c:cat>
          <c:val>
            <c:numRef>
              <c:f>Sheet1!$C$2:$C$14</c:f>
              <c:numCache>
                <c:formatCode>0.0%</c:formatCode>
                <c:ptCount val="13"/>
                <c:pt idx="0">
                  <c:v>8.7519902507323666E-2</c:v>
                </c:pt>
                <c:pt idx="1">
                  <c:v>5.407673084129816E-2</c:v>
                </c:pt>
                <c:pt idx="2">
                  <c:v>5.2774826792493679E-2</c:v>
                </c:pt>
                <c:pt idx="3">
                  <c:v>4.4390969441255645E-2</c:v>
                </c:pt>
                <c:pt idx="4">
                  <c:v>3.6669861314296504E-2</c:v>
                </c:pt>
                <c:pt idx="5">
                  <c:v>3.4923473281733175E-2</c:v>
                </c:pt>
                <c:pt idx="6">
                  <c:v>1.9380438010821566E-2</c:v>
                </c:pt>
                <c:pt idx="7">
                  <c:v>9.9092578645967322E-3</c:v>
                </c:pt>
                <c:pt idx="8">
                  <c:v>6.2614348936775865E-3</c:v>
                </c:pt>
                <c:pt idx="9">
                  <c:v>2.4691191024788228E-3</c:v>
                </c:pt>
                <c:pt idx="10">
                  <c:v>-9.6451261871077776E-5</c:v>
                </c:pt>
                <c:pt idx="11">
                  <c:v>-2.9484184554706694E-4</c:v>
                </c:pt>
                <c:pt idx="12">
                  <c:v>-8.7916911027079436E-3</c:v>
                </c:pt>
              </c:numCache>
            </c:numRef>
          </c:val>
          <c:smooth val="1"/>
          <c:extLst>
            <c:ext xmlns:c16="http://schemas.microsoft.com/office/drawing/2014/chart" uri="{C3380CC4-5D6E-409C-BE32-E72D297353CC}">
              <c16:uniqueId val="{00000003-95D0-4C4C-803F-5C2D60140C06}"/>
            </c:ext>
          </c:extLst>
        </c:ser>
        <c:dLbls>
          <c:showLegendKey val="0"/>
          <c:showVal val="0"/>
          <c:showCatName val="0"/>
          <c:showSerName val="0"/>
          <c:showPercent val="0"/>
          <c:showBubbleSize val="0"/>
        </c:dLbls>
        <c:marker val="1"/>
        <c:smooth val="0"/>
        <c:axId val="631106456"/>
        <c:axId val="631105736"/>
      </c:lineChart>
      <c:catAx>
        <c:axId val="564061792"/>
        <c:scaling>
          <c:orientation val="minMax"/>
        </c:scaling>
        <c:delete val="0"/>
        <c:axPos val="b"/>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20588296"/>
        <c:crosses val="autoZero"/>
        <c:auto val="1"/>
        <c:lblAlgn val="ctr"/>
        <c:lblOffset val="10"/>
        <c:noMultiLvlLbl val="0"/>
      </c:catAx>
      <c:valAx>
        <c:axId val="5205882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64061792"/>
        <c:crosses val="autoZero"/>
        <c:crossBetween val="between"/>
        <c:majorUnit val="0.2"/>
      </c:valAx>
      <c:valAx>
        <c:axId val="631105736"/>
        <c:scaling>
          <c:orientation val="minMax"/>
          <c:max val="0.1"/>
          <c:min val="-2.0000000000000004E-2"/>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631106456"/>
        <c:crosses val="max"/>
        <c:crossBetween val="between"/>
        <c:majorUnit val="2.0000000000000004E-2"/>
      </c:valAx>
      <c:catAx>
        <c:axId val="631106456"/>
        <c:scaling>
          <c:orientation val="minMax"/>
        </c:scaling>
        <c:delete val="1"/>
        <c:axPos val="b"/>
        <c:numFmt formatCode="General" sourceLinked="1"/>
        <c:majorTickMark val="out"/>
        <c:minorTickMark val="none"/>
        <c:tickLblPos val="nextTo"/>
        <c:crossAx val="631105736"/>
        <c:crosses val="autoZero"/>
        <c:auto val="1"/>
        <c:lblAlgn val="ctr"/>
        <c:lblOffset val="100"/>
        <c:noMultiLvlLbl val="0"/>
      </c:catAx>
      <c:spPr>
        <a:noFill/>
        <a:ln>
          <a:noFill/>
        </a:ln>
        <a:effectLst/>
      </c:spPr>
    </c:plotArea>
    <c:legend>
      <c:legendPos val="b"/>
      <c:layout>
        <c:manualLayout>
          <c:xMode val="edge"/>
          <c:yMode val="edge"/>
          <c:x val="2.1537916055293507E-2"/>
          <c:y val="0.95192307692307687"/>
          <c:w val="0.9461305051112926"/>
          <c:h val="4.807692307692308E-2"/>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514130540853429"/>
          <c:y val="3.1789753975705048E-2"/>
          <c:w val="0.5704007403661141"/>
          <c:h val="0.90731938676363888"/>
        </c:manualLayout>
      </c:layout>
      <c:barChart>
        <c:barDir val="bar"/>
        <c:grouping val="clustered"/>
        <c:varyColors val="0"/>
        <c:ser>
          <c:idx val="0"/>
          <c:order val="0"/>
          <c:tx>
            <c:strRef>
              <c:f>Sheet1!$B$1</c:f>
              <c:strCache>
                <c:ptCount val="1"/>
                <c:pt idx="0">
                  <c:v>v Last year</c:v>
                </c:pt>
              </c:strCache>
            </c:strRef>
          </c:tx>
          <c:spPr>
            <a:solidFill>
              <a:schemeClr val="bg1">
                <a:lumMod val="50000"/>
              </a:schemeClr>
            </a:solidFill>
            <a:ln w="25400">
              <a:noFill/>
            </a:ln>
            <a:effectLst/>
          </c:spPr>
          <c:invertIfNegative val="0"/>
          <c:dPt>
            <c:idx val="0"/>
            <c:invertIfNegative val="0"/>
            <c:bubble3D val="0"/>
            <c:spPr>
              <a:solidFill>
                <a:schemeClr val="bg2"/>
              </a:solidFill>
              <a:ln w="25400">
                <a:noFill/>
              </a:ln>
              <a:effectLst/>
            </c:spPr>
            <c:extLst>
              <c:ext xmlns:c16="http://schemas.microsoft.com/office/drawing/2014/chart" uri="{C3380CC4-5D6E-409C-BE32-E72D297353CC}">
                <c16:uniqueId val="{0000000E-A3E4-45AB-AADF-56EF045D448D}"/>
              </c:ext>
            </c:extLst>
          </c:dPt>
          <c:dPt>
            <c:idx val="1"/>
            <c:invertIfNegative val="0"/>
            <c:bubble3D val="0"/>
            <c:spPr>
              <a:solidFill>
                <a:schemeClr val="bg2"/>
              </a:solidFill>
              <a:ln w="25400">
                <a:noFill/>
              </a:ln>
              <a:effectLst/>
            </c:spPr>
            <c:extLst>
              <c:ext xmlns:c16="http://schemas.microsoft.com/office/drawing/2014/chart" uri="{C3380CC4-5D6E-409C-BE32-E72D297353CC}">
                <c16:uniqueId val="{00000001-A9A4-4C85-B047-466F79C5E86F}"/>
              </c:ext>
            </c:extLst>
          </c:dPt>
          <c:dPt>
            <c:idx val="2"/>
            <c:invertIfNegative val="0"/>
            <c:bubble3D val="0"/>
            <c:spPr>
              <a:solidFill>
                <a:schemeClr val="bg1">
                  <a:lumMod val="50000"/>
                </a:schemeClr>
              </a:solidFill>
              <a:ln w="25400">
                <a:noFill/>
              </a:ln>
              <a:effectLst/>
            </c:spPr>
            <c:extLst>
              <c:ext xmlns:c16="http://schemas.microsoft.com/office/drawing/2014/chart" uri="{C3380CC4-5D6E-409C-BE32-E72D297353CC}">
                <c16:uniqueId val="{00000002-A9A4-4C85-B047-466F79C5E86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Dry Grocery</c:v>
                </c:pt>
                <c:pt idx="1">
                  <c:v>Bakery</c:v>
                </c:pt>
                <c:pt idx="2">
                  <c:v>Household</c:v>
                </c:pt>
                <c:pt idx="3">
                  <c:v>Meat Fish Poultry</c:v>
                </c:pt>
                <c:pt idx="4">
                  <c:v>Health &amp; Beauty</c:v>
                </c:pt>
                <c:pt idx="5">
                  <c:v>Confectionery</c:v>
                </c:pt>
                <c:pt idx="6">
                  <c:v>FMCG</c:v>
                </c:pt>
                <c:pt idx="7">
                  <c:v>Delicatessen</c:v>
                </c:pt>
                <c:pt idx="8">
                  <c:v>Dairy</c:v>
                </c:pt>
                <c:pt idx="9">
                  <c:v>Frozen</c:v>
                </c:pt>
                <c:pt idx="10">
                  <c:v>BWS</c:v>
                </c:pt>
                <c:pt idx="11">
                  <c:v>Soft Drinks</c:v>
                </c:pt>
              </c:strCache>
            </c:strRef>
          </c:cat>
          <c:val>
            <c:numRef>
              <c:f>Sheet1!$B$2:$B$13</c:f>
              <c:numCache>
                <c:formatCode>0.0%</c:formatCode>
                <c:ptCount val="12"/>
                <c:pt idx="0">
                  <c:v>2.7008102430727821E-3</c:v>
                </c:pt>
                <c:pt idx="1">
                  <c:v>-2.6759432700018682E-4</c:v>
                </c:pt>
                <c:pt idx="2">
                  <c:v>-7.6696165191739718E-3</c:v>
                </c:pt>
                <c:pt idx="3">
                  <c:v>-8.4100921105325632E-3</c:v>
                </c:pt>
                <c:pt idx="4">
                  <c:v>-1.218999579655311E-2</c:v>
                </c:pt>
                <c:pt idx="5">
                  <c:v>-1.5055008685581961E-2</c:v>
                </c:pt>
                <c:pt idx="6">
                  <c:v>-2.4257740643320092E-2</c:v>
                </c:pt>
                <c:pt idx="7">
                  <c:v>-2.5673050235914596E-2</c:v>
                </c:pt>
                <c:pt idx="8">
                  <c:v>-3.1625921614280239E-2</c:v>
                </c:pt>
                <c:pt idx="9">
                  <c:v>-4.363859864781805E-2</c:v>
                </c:pt>
                <c:pt idx="10">
                  <c:v>-4.9904030710172798E-2</c:v>
                </c:pt>
                <c:pt idx="11">
                  <c:v>-6.4769590146528055E-2</c:v>
                </c:pt>
              </c:numCache>
            </c:numRef>
          </c:val>
          <c:extLst>
            <c:ext xmlns:c16="http://schemas.microsoft.com/office/drawing/2014/chart" uri="{C3380CC4-5D6E-409C-BE32-E72D297353CC}">
              <c16:uniqueId val="{00000002-95D0-4C4C-803F-5C2D60140C06}"/>
            </c:ext>
          </c:extLst>
        </c:ser>
        <c:dLbls>
          <c:showLegendKey val="0"/>
          <c:showVal val="0"/>
          <c:showCatName val="0"/>
          <c:showSerName val="0"/>
          <c:showPercent val="0"/>
          <c:showBubbleSize val="0"/>
        </c:dLbls>
        <c:gapWidth val="50"/>
        <c:axId val="564061792"/>
        <c:axId val="520588296"/>
      </c:barChart>
      <c:catAx>
        <c:axId val="564061792"/>
        <c:scaling>
          <c:orientation val="maxMin"/>
        </c:scaling>
        <c:delete val="0"/>
        <c:axPos val="l"/>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20588296"/>
        <c:crosses val="autoZero"/>
        <c:auto val="1"/>
        <c:lblAlgn val="ctr"/>
        <c:lblOffset val="80"/>
        <c:noMultiLvlLbl val="0"/>
      </c:catAx>
      <c:valAx>
        <c:axId val="520588296"/>
        <c:scaling>
          <c:orientation val="minMax"/>
          <c:min val="-6.0000000000000012E-2"/>
        </c:scaling>
        <c:delete val="1"/>
        <c:axPos val="t"/>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564061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959925963388595"/>
          <c:y val="3.1789753975705042E-2"/>
          <c:w val="0.5704007403661141"/>
          <c:h val="0.90731938676363888"/>
        </c:manualLayout>
      </c:layout>
      <c:barChart>
        <c:barDir val="bar"/>
        <c:grouping val="clustered"/>
        <c:varyColors val="0"/>
        <c:ser>
          <c:idx val="0"/>
          <c:order val="0"/>
          <c:tx>
            <c:strRef>
              <c:f>Sheet1!$B$1</c:f>
              <c:strCache>
                <c:ptCount val="1"/>
                <c:pt idx="0">
                  <c:v>v Last year</c:v>
                </c:pt>
              </c:strCache>
            </c:strRef>
          </c:tx>
          <c:spPr>
            <a:solidFill>
              <a:schemeClr val="bg1">
                <a:lumMod val="50000"/>
              </a:schemeClr>
            </a:solidFill>
            <a:ln w="25400">
              <a:noFill/>
            </a:ln>
            <a:effectLst/>
          </c:spPr>
          <c:invertIfNegative val="0"/>
          <c:dPt>
            <c:idx val="0"/>
            <c:invertIfNegative val="0"/>
            <c:bubble3D val="0"/>
            <c:spPr>
              <a:solidFill>
                <a:schemeClr val="bg1">
                  <a:lumMod val="50000"/>
                </a:schemeClr>
              </a:solidFill>
              <a:ln w="25400">
                <a:noFill/>
              </a:ln>
              <a:effectLst/>
            </c:spPr>
            <c:extLst>
              <c:ext xmlns:c16="http://schemas.microsoft.com/office/drawing/2014/chart" uri="{C3380CC4-5D6E-409C-BE32-E72D297353CC}">
                <c16:uniqueId val="{00000001-C108-47B5-B4FF-518938C02829}"/>
              </c:ext>
            </c:extLst>
          </c:dPt>
          <c:dPt>
            <c:idx val="1"/>
            <c:invertIfNegative val="0"/>
            <c:bubble3D val="0"/>
            <c:spPr>
              <a:solidFill>
                <a:schemeClr val="bg1">
                  <a:lumMod val="50000"/>
                </a:schemeClr>
              </a:solidFill>
              <a:ln w="25400">
                <a:noFill/>
              </a:ln>
              <a:effectLst/>
            </c:spPr>
            <c:extLst>
              <c:ext xmlns:c16="http://schemas.microsoft.com/office/drawing/2014/chart" uri="{C3380CC4-5D6E-409C-BE32-E72D297353CC}">
                <c16:uniqueId val="{00000003-C108-47B5-B4FF-518938C02829}"/>
              </c:ext>
            </c:extLst>
          </c:dPt>
          <c:dPt>
            <c:idx val="2"/>
            <c:invertIfNegative val="0"/>
            <c:bubble3D val="0"/>
            <c:spPr>
              <a:solidFill>
                <a:schemeClr val="bg1">
                  <a:lumMod val="50000"/>
                </a:schemeClr>
              </a:solidFill>
              <a:ln w="25400">
                <a:noFill/>
              </a:ln>
              <a:effectLst/>
            </c:spPr>
            <c:extLst>
              <c:ext xmlns:c16="http://schemas.microsoft.com/office/drawing/2014/chart" uri="{C3380CC4-5D6E-409C-BE32-E72D297353CC}">
                <c16:uniqueId val="{00000005-C108-47B5-B4FF-518938C0282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Household Brands</c:v>
                </c:pt>
                <c:pt idx="1">
                  <c:v>Delicatessen Brands</c:v>
                </c:pt>
                <c:pt idx="2">
                  <c:v>Health &amp; Beauty Brands</c:v>
                </c:pt>
                <c:pt idx="3">
                  <c:v>Bakery Brands</c:v>
                </c:pt>
                <c:pt idx="4">
                  <c:v>Confectionery Brands</c:v>
                </c:pt>
                <c:pt idx="5">
                  <c:v>BWS Brands</c:v>
                </c:pt>
                <c:pt idx="6">
                  <c:v>Dairy Brands</c:v>
                </c:pt>
                <c:pt idx="7">
                  <c:v>Dry Grocery Brands</c:v>
                </c:pt>
                <c:pt idx="8">
                  <c:v>Soft Drinks Brands</c:v>
                </c:pt>
                <c:pt idx="9">
                  <c:v>Brands</c:v>
                </c:pt>
                <c:pt idx="10">
                  <c:v>MFP Brands</c:v>
                </c:pt>
                <c:pt idx="11">
                  <c:v>Frozen Brands</c:v>
                </c:pt>
              </c:strCache>
            </c:strRef>
          </c:cat>
          <c:val>
            <c:numRef>
              <c:f>Sheet1!$B$2:$B$13</c:f>
              <c:numCache>
                <c:formatCode>0.0%</c:formatCode>
                <c:ptCount val="12"/>
                <c:pt idx="0">
                  <c:v>-7.326007326007411E-3</c:v>
                </c:pt>
                <c:pt idx="1">
                  <c:v>-2.1497919556171974E-2</c:v>
                </c:pt>
                <c:pt idx="2">
                  <c:v>-2.5936599423631246E-2</c:v>
                </c:pt>
                <c:pt idx="3">
                  <c:v>-3.1982942430703654E-2</c:v>
                </c:pt>
                <c:pt idx="4">
                  <c:v>-4.1397153945666232E-2</c:v>
                </c:pt>
                <c:pt idx="5">
                  <c:v>-4.2024832855778516E-2</c:v>
                </c:pt>
                <c:pt idx="6">
                  <c:v>-4.2743538767395561E-2</c:v>
                </c:pt>
                <c:pt idx="7">
                  <c:v>-4.3017588472133994E-2</c:v>
                </c:pt>
                <c:pt idx="8">
                  <c:v>-4.4660846205507143E-2</c:v>
                </c:pt>
                <c:pt idx="9">
                  <c:v>-4.8812605003859644E-2</c:v>
                </c:pt>
                <c:pt idx="10">
                  <c:v>-6.2663185378590169E-2</c:v>
                </c:pt>
                <c:pt idx="11">
                  <c:v>-7.5226977950713314E-2</c:v>
                </c:pt>
              </c:numCache>
            </c:numRef>
          </c:val>
          <c:extLst>
            <c:ext xmlns:c16="http://schemas.microsoft.com/office/drawing/2014/chart" uri="{C3380CC4-5D6E-409C-BE32-E72D297353CC}">
              <c16:uniqueId val="{00000006-C108-47B5-B4FF-518938C02829}"/>
            </c:ext>
          </c:extLst>
        </c:ser>
        <c:dLbls>
          <c:showLegendKey val="0"/>
          <c:showVal val="0"/>
          <c:showCatName val="0"/>
          <c:showSerName val="0"/>
          <c:showPercent val="0"/>
          <c:showBubbleSize val="0"/>
        </c:dLbls>
        <c:gapWidth val="50"/>
        <c:axId val="564061792"/>
        <c:axId val="520588296"/>
      </c:barChart>
      <c:catAx>
        <c:axId val="564061792"/>
        <c:scaling>
          <c:orientation val="maxMin"/>
        </c:scaling>
        <c:delete val="0"/>
        <c:axPos val="l"/>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20588296"/>
        <c:crosses val="autoZero"/>
        <c:auto val="1"/>
        <c:lblAlgn val="ctr"/>
        <c:lblOffset val="80"/>
        <c:noMultiLvlLbl val="0"/>
      </c:catAx>
      <c:valAx>
        <c:axId val="520588296"/>
        <c:scaling>
          <c:orientation val="minMax"/>
          <c:max val="5.000000000000001E-2"/>
          <c:min val="-0.12000000000000001"/>
        </c:scaling>
        <c:delete val="1"/>
        <c:axPos val="t"/>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564061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image" Target="../media/image38.png"/></Relationships>
</file>

<file path=ppt/drawings/drawing1.xml><?xml version="1.0" encoding="utf-8"?>
<c:userShapes xmlns:c="http://schemas.openxmlformats.org/drawingml/2006/chart">
  <cdr:relSizeAnchor xmlns:cdr="http://schemas.openxmlformats.org/drawingml/2006/chartDrawing">
    <cdr:from>
      <cdr:x>0.07713</cdr:x>
      <cdr:y>0.86107</cdr:y>
    </cdr:from>
    <cdr:to>
      <cdr:x>0.18872</cdr:x>
      <cdr:y>0.90804</cdr:y>
    </cdr:to>
    <cdr:pic>
      <cdr:nvPicPr>
        <cdr:cNvPr id="2" name="chart">
          <a:extLst xmlns:a="http://schemas.openxmlformats.org/drawingml/2006/main">
            <a:ext uri="{FF2B5EF4-FFF2-40B4-BE49-F238E27FC236}">
              <a16:creationId xmlns:a16="http://schemas.microsoft.com/office/drawing/2014/main" id="{E8646217-6BCC-17C8-FED1-312CE163993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93365" y="3576323"/>
          <a:ext cx="1292480" cy="195083"/>
        </a:xfrm>
        <a:prstGeom xmlns:a="http://schemas.openxmlformats.org/drawingml/2006/main" prst="rect">
          <a:avLst/>
        </a:prstGeom>
      </cdr:spPr>
    </cdr:pic>
  </cdr:relSizeAnchor>
  <cdr:relSizeAnchor xmlns:cdr="http://schemas.openxmlformats.org/drawingml/2006/chartDrawing">
    <cdr:from>
      <cdr:x>0.2825</cdr:x>
      <cdr:y>0.70961</cdr:y>
    </cdr:from>
    <cdr:to>
      <cdr:x>0.30327</cdr:x>
      <cdr:y>0.76778</cdr:y>
    </cdr:to>
    <cdr:pic>
      <cdr:nvPicPr>
        <cdr:cNvPr id="3" name="Picture 2">
          <a:extLst xmlns:a="http://schemas.openxmlformats.org/drawingml/2006/main">
            <a:ext uri="{FF2B5EF4-FFF2-40B4-BE49-F238E27FC236}">
              <a16:creationId xmlns:a16="http://schemas.microsoft.com/office/drawing/2014/main" id="{A7D8C874-07C8-EB1C-054B-AFB07D5B2DAE}"/>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2">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3286671" y="2947255"/>
          <a:ext cx="241620" cy="241620"/>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dr:relSizeAnchor xmlns:cdr="http://schemas.openxmlformats.org/drawingml/2006/chartDrawing">
    <cdr:from>
      <cdr:x>0.61644</cdr:x>
      <cdr:y>0.74931</cdr:y>
    </cdr:from>
    <cdr:to>
      <cdr:x>0.63721</cdr:x>
      <cdr:y>0.80748</cdr:y>
    </cdr:to>
    <cdr:pic>
      <cdr:nvPicPr>
        <cdr:cNvPr id="4" name="Picture 3">
          <a:extLst xmlns:a="http://schemas.openxmlformats.org/drawingml/2006/main">
            <a:ext uri="{FF2B5EF4-FFF2-40B4-BE49-F238E27FC236}">
              <a16:creationId xmlns:a16="http://schemas.microsoft.com/office/drawing/2014/main" id="{45BCA163-497A-9CBE-12D9-31BEA0F40909}"/>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2">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7171800" y="3112142"/>
          <a:ext cx="241620" cy="241620"/>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dr:relSizeAnchor xmlns:cdr="http://schemas.openxmlformats.org/drawingml/2006/chartDrawing">
    <cdr:from>
      <cdr:x>0.70145</cdr:x>
      <cdr:y>0.73366</cdr:y>
    </cdr:from>
    <cdr:to>
      <cdr:x>0.72221</cdr:x>
      <cdr:y>0.79183</cdr:y>
    </cdr:to>
    <cdr:pic>
      <cdr:nvPicPr>
        <cdr:cNvPr id="5" name="Picture 4">
          <a:extLst xmlns:a="http://schemas.openxmlformats.org/drawingml/2006/main">
            <a:ext uri="{FF2B5EF4-FFF2-40B4-BE49-F238E27FC236}">
              <a16:creationId xmlns:a16="http://schemas.microsoft.com/office/drawing/2014/main" id="{9C1F36A6-8FFB-25B6-28BA-2CDE2BA60826}"/>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2">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8160814" y="3047134"/>
          <a:ext cx="241620" cy="241620"/>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dr:relSizeAnchor xmlns:cdr="http://schemas.openxmlformats.org/drawingml/2006/chartDrawing">
    <cdr:from>
      <cdr:x>0.95811</cdr:x>
      <cdr:y>0.72056</cdr:y>
    </cdr:from>
    <cdr:to>
      <cdr:x>0.97887</cdr:x>
      <cdr:y>0.77873</cdr:y>
    </cdr:to>
    <cdr:pic>
      <cdr:nvPicPr>
        <cdr:cNvPr id="6" name="Picture 5">
          <a:extLst xmlns:a="http://schemas.openxmlformats.org/drawingml/2006/main">
            <a:ext uri="{FF2B5EF4-FFF2-40B4-BE49-F238E27FC236}">
              <a16:creationId xmlns:a16="http://schemas.microsoft.com/office/drawing/2014/main" id="{B82410DC-6EB7-11E4-7765-099076351D4B}"/>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2">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11146861" y="2992737"/>
          <a:ext cx="241620" cy="241620"/>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dr:relSizeAnchor xmlns:cdr="http://schemas.openxmlformats.org/drawingml/2006/chartDrawing">
    <cdr:from>
      <cdr:x>0.62729</cdr:x>
      <cdr:y>0.84669</cdr:y>
    </cdr:from>
    <cdr:to>
      <cdr:x>0.72046</cdr:x>
      <cdr:y>0.89486</cdr:y>
    </cdr:to>
    <cdr:sp macro="" textlink="">
      <cdr:nvSpPr>
        <cdr:cNvPr id="7" name="TextBox 20">
          <a:extLst xmlns:a="http://schemas.openxmlformats.org/drawingml/2006/main">
            <a:ext uri="{FF2B5EF4-FFF2-40B4-BE49-F238E27FC236}">
              <a16:creationId xmlns:a16="http://schemas.microsoft.com/office/drawing/2014/main" id="{9A1F0466-48E1-7AB6-85CD-A0CEBC44A678}"/>
            </a:ext>
          </a:extLst>
        </cdr:cNvPr>
        <cdr:cNvSpPr txBox="1"/>
      </cdr:nvSpPr>
      <cdr:spPr>
        <a:xfrm xmlns:a="http://schemas.openxmlformats.org/drawingml/2006/main">
          <a:off x="7298032" y="3516603"/>
          <a:ext cx="1083951" cy="20005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700" i="1" dirty="0">
              <a:latin typeface="Montserrat" panose="00000500000000000000" pitchFamily="2" charset="0"/>
            </a:rPr>
            <a:t>July 2021  heatwave</a:t>
          </a:r>
        </a:p>
      </cdr:txBody>
    </cdr:sp>
  </cdr:relSizeAnchor>
</c:userShapes>
</file>

<file path=ppt/drawings/drawing2.xml><?xml version="1.0" encoding="utf-8"?>
<c:userShapes xmlns:c="http://schemas.openxmlformats.org/drawingml/2006/chart">
  <cdr:relSizeAnchor xmlns:cdr="http://schemas.openxmlformats.org/drawingml/2006/chartDrawing">
    <cdr:from>
      <cdr:x>0.13769</cdr:x>
      <cdr:y>0.36004</cdr:y>
    </cdr:from>
    <cdr:to>
      <cdr:x>0.15962</cdr:x>
      <cdr:y>0.43304</cdr:y>
    </cdr:to>
    <cdr:sp macro="" textlink="">
      <cdr:nvSpPr>
        <cdr:cNvPr id="2" name="TextBox 11"/>
        <cdr:cNvSpPr txBox="1"/>
      </cdr:nvSpPr>
      <cdr:spPr>
        <a:xfrm xmlns:a="http://schemas.openxmlformats.org/drawingml/2006/main">
          <a:off x="1160063" y="1214328"/>
          <a:ext cx="184730"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endParaRPr lang="en-GB" sz="1000" dirty="0">
            <a:latin typeface="Montserrat"/>
            <a:cs typeface="Calibri" panose="020F05020202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0.13762</cdr:x>
      <cdr:y>0.14242</cdr:y>
    </cdr:from>
    <cdr:to>
      <cdr:x>0.13762</cdr:x>
      <cdr:y>0.74035</cdr:y>
    </cdr:to>
    <cdr:cxnSp macro="">
      <cdr:nvCxnSpPr>
        <cdr:cNvPr id="3" name="Straight Arrow Connector 2">
          <a:extLst xmlns:a="http://schemas.openxmlformats.org/drawingml/2006/main">
            <a:ext uri="{FF2B5EF4-FFF2-40B4-BE49-F238E27FC236}">
              <a16:creationId xmlns:a16="http://schemas.microsoft.com/office/drawing/2014/main" id="{5FF63E30-2B46-BE44-D321-985A515B5A31}"/>
            </a:ext>
          </a:extLst>
        </cdr:cNvPr>
        <cdr:cNvCxnSpPr/>
      </cdr:nvCxnSpPr>
      <cdr:spPr>
        <a:xfrm xmlns:a="http://schemas.openxmlformats.org/drawingml/2006/main">
          <a:off x="1593961" y="558288"/>
          <a:ext cx="0" cy="2343925"/>
        </a:xfrm>
        <a:prstGeom xmlns:a="http://schemas.openxmlformats.org/drawingml/2006/main" prst="straightConnector1">
          <a:avLst/>
        </a:prstGeom>
        <a:ln xmlns:a="http://schemas.openxmlformats.org/drawingml/2006/main" w="15875">
          <a:solidFill>
            <a:schemeClr val="accent6"/>
          </a:solidFill>
          <a:headEnd type="arrow" w="med" len="med"/>
          <a:tailEnd type="none" w="med" len="med"/>
        </a:ln>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C6255-926A-1048-8722-5DF134D00F63}" type="datetimeFigureOut">
              <a:rPr lang="en-US" smtClean="0"/>
              <a:t>8/23/2023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7E7296-944A-A144-A442-6F64D883BE1C}" type="slidenum">
              <a:rPr lang="en-US" smtClean="0"/>
              <a:t>‹#›</a:t>
            </a:fld>
            <a:endParaRPr lang="en-US" dirty="0"/>
          </a:p>
        </p:txBody>
      </p:sp>
    </p:spTree>
    <p:extLst>
      <p:ext uri="{BB962C8B-B14F-4D97-AF65-F5344CB8AC3E}">
        <p14:creationId xmlns:p14="http://schemas.microsoft.com/office/powerpoint/2010/main" val="1911108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2</a:t>
            </a:fld>
            <a:endParaRPr lang="en-US" dirty="0"/>
          </a:p>
        </p:txBody>
      </p:sp>
    </p:spTree>
    <p:extLst>
      <p:ext uri="{BB962C8B-B14F-4D97-AF65-F5344CB8AC3E}">
        <p14:creationId xmlns:p14="http://schemas.microsoft.com/office/powerpoint/2010/main" val="326506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29</a:t>
            </a:fld>
            <a:endParaRPr lang="en-US" dirty="0"/>
          </a:p>
        </p:txBody>
      </p:sp>
    </p:spTree>
    <p:extLst>
      <p:ext uri="{BB962C8B-B14F-4D97-AF65-F5344CB8AC3E}">
        <p14:creationId xmlns:p14="http://schemas.microsoft.com/office/powerpoint/2010/main" val="506087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34</a:t>
            </a:fld>
            <a:endParaRPr lang="en-US" dirty="0"/>
          </a:p>
        </p:txBody>
      </p:sp>
    </p:spTree>
    <p:extLst>
      <p:ext uri="{BB962C8B-B14F-4D97-AF65-F5344CB8AC3E}">
        <p14:creationId xmlns:p14="http://schemas.microsoft.com/office/powerpoint/2010/main" val="2411993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40</a:t>
            </a:fld>
            <a:endParaRPr lang="en-US" dirty="0"/>
          </a:p>
        </p:txBody>
      </p:sp>
    </p:spTree>
    <p:extLst>
      <p:ext uri="{BB962C8B-B14F-4D97-AF65-F5344CB8AC3E}">
        <p14:creationId xmlns:p14="http://schemas.microsoft.com/office/powerpoint/2010/main" val="1859358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42</a:t>
            </a:fld>
            <a:endParaRPr lang="en-US" dirty="0"/>
          </a:p>
        </p:txBody>
      </p:sp>
    </p:spTree>
    <p:extLst>
      <p:ext uri="{BB962C8B-B14F-4D97-AF65-F5344CB8AC3E}">
        <p14:creationId xmlns:p14="http://schemas.microsoft.com/office/powerpoint/2010/main" val="1949978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45</a:t>
            </a:fld>
            <a:endParaRPr lang="en-US" dirty="0"/>
          </a:p>
        </p:txBody>
      </p:sp>
    </p:spTree>
    <p:extLst>
      <p:ext uri="{BB962C8B-B14F-4D97-AF65-F5344CB8AC3E}">
        <p14:creationId xmlns:p14="http://schemas.microsoft.com/office/powerpoint/2010/main" val="4064398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46</a:t>
            </a:fld>
            <a:endParaRPr lang="en-US" dirty="0"/>
          </a:p>
        </p:txBody>
      </p:sp>
    </p:spTree>
    <p:extLst>
      <p:ext uri="{BB962C8B-B14F-4D97-AF65-F5344CB8AC3E}">
        <p14:creationId xmlns:p14="http://schemas.microsoft.com/office/powerpoint/2010/main" val="1691142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4</a:t>
            </a:fld>
            <a:endParaRPr lang="en-US" dirty="0"/>
          </a:p>
        </p:txBody>
      </p:sp>
    </p:spTree>
    <p:extLst>
      <p:ext uri="{BB962C8B-B14F-4D97-AF65-F5344CB8AC3E}">
        <p14:creationId xmlns:p14="http://schemas.microsoft.com/office/powerpoint/2010/main" val="1565043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6</a:t>
            </a:fld>
            <a:endParaRPr lang="en-US" dirty="0"/>
          </a:p>
        </p:txBody>
      </p:sp>
    </p:spTree>
    <p:extLst>
      <p:ext uri="{BB962C8B-B14F-4D97-AF65-F5344CB8AC3E}">
        <p14:creationId xmlns:p14="http://schemas.microsoft.com/office/powerpoint/2010/main" val="2121960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37E7296-944A-A144-A442-6F64D883BE1C}" type="slidenum">
              <a:rPr lang="en-US" smtClean="0"/>
              <a:t>7</a:t>
            </a:fld>
            <a:endParaRPr lang="en-US" dirty="0"/>
          </a:p>
        </p:txBody>
      </p:sp>
    </p:spTree>
    <p:extLst>
      <p:ext uri="{BB962C8B-B14F-4D97-AF65-F5344CB8AC3E}">
        <p14:creationId xmlns:p14="http://schemas.microsoft.com/office/powerpoint/2010/main" val="72836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9</a:t>
            </a:fld>
            <a:endParaRPr lang="en-US" dirty="0"/>
          </a:p>
        </p:txBody>
      </p:sp>
    </p:spTree>
    <p:extLst>
      <p:ext uri="{BB962C8B-B14F-4D97-AF65-F5344CB8AC3E}">
        <p14:creationId xmlns:p14="http://schemas.microsoft.com/office/powerpoint/2010/main" val="1316215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14</a:t>
            </a:fld>
            <a:endParaRPr lang="en-US" dirty="0"/>
          </a:p>
        </p:txBody>
      </p:sp>
    </p:spTree>
    <p:extLst>
      <p:ext uri="{BB962C8B-B14F-4D97-AF65-F5344CB8AC3E}">
        <p14:creationId xmlns:p14="http://schemas.microsoft.com/office/powerpoint/2010/main" val="1543133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15</a:t>
            </a:fld>
            <a:endParaRPr lang="en-US" dirty="0"/>
          </a:p>
        </p:txBody>
      </p:sp>
    </p:spTree>
    <p:extLst>
      <p:ext uri="{BB962C8B-B14F-4D97-AF65-F5344CB8AC3E}">
        <p14:creationId xmlns:p14="http://schemas.microsoft.com/office/powerpoint/2010/main" val="3405585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19</a:t>
            </a:fld>
            <a:endParaRPr lang="en-US" dirty="0"/>
          </a:p>
        </p:txBody>
      </p:sp>
    </p:spTree>
    <p:extLst>
      <p:ext uri="{BB962C8B-B14F-4D97-AF65-F5344CB8AC3E}">
        <p14:creationId xmlns:p14="http://schemas.microsoft.com/office/powerpoint/2010/main" val="2995072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26</a:t>
            </a:fld>
            <a:endParaRPr lang="en-US" dirty="0"/>
          </a:p>
        </p:txBody>
      </p:sp>
    </p:spTree>
    <p:extLst>
      <p:ext uri="{BB962C8B-B14F-4D97-AF65-F5344CB8AC3E}">
        <p14:creationId xmlns:p14="http://schemas.microsoft.com/office/powerpoint/2010/main" val="2480948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_cover_niq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12" name="Title 1">
            <a:extLst>
              <a:ext uri="{FF2B5EF4-FFF2-40B4-BE49-F238E27FC236}">
                <a16:creationId xmlns:a16="http://schemas.microsoft.com/office/drawing/2014/main" id="{E163BE63-5485-E51C-D2FB-D90594B2CBBC}"/>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bg1"/>
                </a:solidFill>
              </a:defRPr>
            </a:lvl1pPr>
          </a:lstStyle>
          <a:p>
            <a:r>
              <a:rPr lang="en-US" dirty="0"/>
              <a:t>Insert your presentation title here maximum of three lines</a:t>
            </a:r>
          </a:p>
        </p:txBody>
      </p:sp>
      <p:sp>
        <p:nvSpPr>
          <p:cNvPr id="14" name="Subtitle 2">
            <a:extLst>
              <a:ext uri="{FF2B5EF4-FFF2-40B4-BE49-F238E27FC236}">
                <a16:creationId xmlns:a16="http://schemas.microsoft.com/office/drawing/2014/main" id="{D969D08C-4DD0-FF1D-4F1E-2B57BBBC6138}"/>
              </a:ext>
            </a:extLst>
          </p:cNvPr>
          <p:cNvSpPr>
            <a:spLocks noGrp="1"/>
          </p:cNvSpPr>
          <p:nvPr>
            <p:ph type="subTitle" idx="1"/>
          </p:nvPr>
        </p:nvSpPr>
        <p:spPr>
          <a:xfrm>
            <a:off x="288558" y="3114710"/>
            <a:ext cx="8642082" cy="837882"/>
          </a:xfrm>
          <a:prstGeom prst="rect">
            <a:avLst/>
          </a:prstGeom>
        </p:spPr>
        <p:txBody>
          <a:bodyPr>
            <a:noAutofit/>
          </a:bodyPr>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 Placeholder 17">
            <a:extLst>
              <a:ext uri="{FF2B5EF4-FFF2-40B4-BE49-F238E27FC236}">
                <a16:creationId xmlns:a16="http://schemas.microsoft.com/office/drawing/2014/main" id="{CBF2DA13-D12B-C26E-E2A9-C40AB5EC1E75}"/>
              </a:ext>
            </a:extLst>
          </p:cNvPr>
          <p:cNvSpPr>
            <a:spLocks noGrp="1"/>
          </p:cNvSpPr>
          <p:nvPr>
            <p:ph type="body" sz="quarter" idx="10" hasCustomPrompt="1"/>
          </p:nvPr>
        </p:nvSpPr>
        <p:spPr>
          <a:xfrm>
            <a:off x="288559" y="4192468"/>
            <a:ext cx="8642082" cy="344384"/>
          </a:xfrm>
          <a:prstGeom prst="rect">
            <a:avLst/>
          </a:prstGeo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C2D1BA0D-3E80-194F-1320-6AF0CD1FA8EB}"/>
              </a:ext>
            </a:extLst>
          </p:cNvPr>
          <p:cNvSpPr>
            <a:spLocks noGrp="1"/>
          </p:cNvSpPr>
          <p:nvPr>
            <p:ph type="body" sz="quarter" idx="11" hasCustomPrompt="1"/>
          </p:nvPr>
        </p:nvSpPr>
        <p:spPr>
          <a:xfrm>
            <a:off x="288559" y="4560602"/>
            <a:ext cx="8642082"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6" name="Text Placeholder 17">
            <a:extLst>
              <a:ext uri="{FF2B5EF4-FFF2-40B4-BE49-F238E27FC236}">
                <a16:creationId xmlns:a16="http://schemas.microsoft.com/office/drawing/2014/main" id="{D9D3209E-F835-F81C-0897-C6026694B711}"/>
              </a:ext>
            </a:extLst>
          </p:cNvPr>
          <p:cNvSpPr>
            <a:spLocks noGrp="1"/>
          </p:cNvSpPr>
          <p:nvPr>
            <p:ph type="body" sz="quarter" idx="12" hasCustomPrompt="1"/>
          </p:nvPr>
        </p:nvSpPr>
        <p:spPr>
          <a:xfrm>
            <a:off x="288559" y="5110167"/>
            <a:ext cx="8642082"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8" name="Rectangle 7">
            <a:extLst>
              <a:ext uri="{FF2B5EF4-FFF2-40B4-BE49-F238E27FC236}">
                <a16:creationId xmlns:a16="http://schemas.microsoft.com/office/drawing/2014/main" id="{97DEABCD-BE56-A1BE-7F4D-11E9782E25AE}"/>
              </a:ext>
            </a:extLst>
          </p:cNvPr>
          <p:cNvSpPr/>
          <p:nvPr userDrawn="1"/>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9EE3608-E227-A4D4-9C7E-60792A9E9BAD}"/>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45846465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vider - black/text left" preserve="1">
  <p:cSld name="1_Divider - black/text left">
    <p:bg>
      <p:bgPr>
        <a:solidFill>
          <a:srgbClr val="000000"/>
        </a:solidFill>
        <a:effectLst/>
      </p:bgPr>
    </p:bg>
    <p:spTree>
      <p:nvGrpSpPr>
        <p:cNvPr id="1" name="Shape 259"/>
        <p:cNvGrpSpPr/>
        <p:nvPr/>
      </p:nvGrpSpPr>
      <p:grpSpPr>
        <a:xfrm>
          <a:off x="0" y="0"/>
          <a:ext cx="0" cy="0"/>
          <a:chOff x="0" y="0"/>
          <a:chExt cx="0" cy="0"/>
        </a:xfrm>
      </p:grpSpPr>
      <p:sp>
        <p:nvSpPr>
          <p:cNvPr id="6" name="Rectangle 5">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8"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sp>
        <p:nvSpPr>
          <p:cNvPr id="265" name="Google Shape;265;p27"/>
          <p:cNvSpPr txBox="1">
            <a:spLocks noGrp="1"/>
          </p:cNvSpPr>
          <p:nvPr>
            <p:ph type="ctrTitle"/>
          </p:nvPr>
        </p:nvSpPr>
        <p:spPr>
          <a:xfrm>
            <a:off x="472867" y="1322067"/>
            <a:ext cx="5388400" cy="21040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3000"/>
              <a:buFont typeface="Montserrat"/>
              <a:buNone/>
              <a:tabLst>
                <a:tab pos="3282787" algn="l"/>
              </a:tabLst>
              <a:defRPr sz="4000" b="1">
                <a:solidFill>
                  <a:srgbClr val="FFFFFF"/>
                </a:solidFill>
                <a:latin typeface="+mj-lt"/>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000000"/>
              </a:buClr>
              <a:buSzPts val="5200"/>
              <a:buNone/>
              <a:defRPr sz="6933">
                <a:solidFill>
                  <a:srgbClr val="000000"/>
                </a:solidFill>
              </a:defRPr>
            </a:lvl2pPr>
            <a:lvl3pPr lvl="2" algn="ctr" rtl="0">
              <a:spcBef>
                <a:spcPts val="0"/>
              </a:spcBef>
              <a:spcAft>
                <a:spcPts val="0"/>
              </a:spcAft>
              <a:buClr>
                <a:srgbClr val="000000"/>
              </a:buClr>
              <a:buSzPts val="5200"/>
              <a:buNone/>
              <a:defRPr sz="6933">
                <a:solidFill>
                  <a:srgbClr val="000000"/>
                </a:solidFill>
              </a:defRPr>
            </a:lvl3pPr>
            <a:lvl4pPr lvl="3" algn="ctr" rtl="0">
              <a:spcBef>
                <a:spcPts val="0"/>
              </a:spcBef>
              <a:spcAft>
                <a:spcPts val="0"/>
              </a:spcAft>
              <a:buClr>
                <a:srgbClr val="000000"/>
              </a:buClr>
              <a:buSzPts val="5200"/>
              <a:buNone/>
              <a:defRPr sz="6933">
                <a:solidFill>
                  <a:srgbClr val="000000"/>
                </a:solidFill>
              </a:defRPr>
            </a:lvl4pPr>
            <a:lvl5pPr lvl="4" algn="ctr" rtl="0">
              <a:spcBef>
                <a:spcPts val="0"/>
              </a:spcBef>
              <a:spcAft>
                <a:spcPts val="0"/>
              </a:spcAft>
              <a:buClr>
                <a:srgbClr val="000000"/>
              </a:buClr>
              <a:buSzPts val="5200"/>
              <a:buNone/>
              <a:defRPr sz="6933">
                <a:solidFill>
                  <a:srgbClr val="000000"/>
                </a:solidFill>
              </a:defRPr>
            </a:lvl5pPr>
            <a:lvl6pPr lvl="5" algn="ctr" rtl="0">
              <a:spcBef>
                <a:spcPts val="0"/>
              </a:spcBef>
              <a:spcAft>
                <a:spcPts val="0"/>
              </a:spcAft>
              <a:buClr>
                <a:srgbClr val="000000"/>
              </a:buClr>
              <a:buSzPts val="5200"/>
              <a:buNone/>
              <a:defRPr sz="6933">
                <a:solidFill>
                  <a:srgbClr val="000000"/>
                </a:solidFill>
              </a:defRPr>
            </a:lvl6pPr>
            <a:lvl7pPr lvl="6" algn="ctr" rtl="0">
              <a:spcBef>
                <a:spcPts val="0"/>
              </a:spcBef>
              <a:spcAft>
                <a:spcPts val="0"/>
              </a:spcAft>
              <a:buClr>
                <a:srgbClr val="000000"/>
              </a:buClr>
              <a:buSzPts val="5200"/>
              <a:buNone/>
              <a:defRPr sz="6933">
                <a:solidFill>
                  <a:srgbClr val="000000"/>
                </a:solidFill>
              </a:defRPr>
            </a:lvl7pPr>
            <a:lvl8pPr lvl="7" algn="ctr" rtl="0">
              <a:spcBef>
                <a:spcPts val="0"/>
              </a:spcBef>
              <a:spcAft>
                <a:spcPts val="0"/>
              </a:spcAft>
              <a:buClr>
                <a:srgbClr val="000000"/>
              </a:buClr>
              <a:buSzPts val="5200"/>
              <a:buNone/>
              <a:defRPr sz="6933">
                <a:solidFill>
                  <a:srgbClr val="000000"/>
                </a:solidFill>
              </a:defRPr>
            </a:lvl8pPr>
            <a:lvl9pPr lvl="8" algn="ctr" rtl="0">
              <a:spcBef>
                <a:spcPts val="0"/>
              </a:spcBef>
              <a:spcAft>
                <a:spcPts val="0"/>
              </a:spcAft>
              <a:buClr>
                <a:srgbClr val="000000"/>
              </a:buClr>
              <a:buSzPts val="5200"/>
              <a:buNone/>
              <a:defRPr sz="6933">
                <a:solidFill>
                  <a:srgbClr val="000000"/>
                </a:solidFill>
              </a:defRPr>
            </a:lvl9pPr>
          </a:lstStyle>
          <a:p>
            <a:r>
              <a:rPr lang="en-US"/>
              <a:t>Click to edit Master title style</a:t>
            </a:r>
            <a:endParaRPr dirty="0"/>
          </a:p>
        </p:txBody>
      </p:sp>
      <p:sp>
        <p:nvSpPr>
          <p:cNvPr id="12" name="Slide Number Placeholder 1">
            <a:extLst>
              <a:ext uri="{FF2B5EF4-FFF2-40B4-BE49-F238E27FC236}">
                <a16:creationId xmlns:a16="http://schemas.microsoft.com/office/drawing/2014/main" id="{7AFEAEB1-594F-424B-BC1C-CF9B9DCB78BB}"/>
              </a:ext>
            </a:extLst>
          </p:cNvPr>
          <p:cNvSpPr txBox="1">
            <a:spLocks/>
          </p:cNvSpPr>
          <p:nvPr/>
        </p:nvSpPr>
        <p:spPr>
          <a:xfrm>
            <a:off x="8976067" y="6412499"/>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latin typeface="Montserrat" panose="00000500000000000000" pitchFamily="2" charset="0"/>
              </a:rPr>
              <a:pPr/>
              <a:t>‹#›</a:t>
            </a:fld>
            <a:endParaRPr lang="en-PH" sz="1333" dirty="0">
              <a:solidFill>
                <a:schemeClr val="bg1"/>
              </a:solidFill>
              <a:latin typeface="Montserrat" panose="00000500000000000000" pitchFamily="2" charset="0"/>
            </a:endParaRPr>
          </a:p>
        </p:txBody>
      </p:sp>
      <p:sp>
        <p:nvSpPr>
          <p:cNvPr id="13" name="TextBox 12">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34584721"/>
      </p:ext>
    </p:extLst>
  </p:cSld>
  <p:clrMapOvr>
    <a:masterClrMapping/>
  </p:clrMapOvr>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1_title_an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4" name="Text Placeholder 10">
            <a:extLst>
              <a:ext uri="{FF2B5EF4-FFF2-40B4-BE49-F238E27FC236}">
                <a16:creationId xmlns:a16="http://schemas.microsoft.com/office/drawing/2014/main" id="{C3AEC9DB-EF68-1F30-2273-B2160550D684}"/>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itle 1">
            <a:extLst>
              <a:ext uri="{FF2B5EF4-FFF2-40B4-BE49-F238E27FC236}">
                <a16:creationId xmlns:a16="http://schemas.microsoft.com/office/drawing/2014/main" id="{B30F50A8-F4AB-8F41-DE7A-B921DA46B4A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154376666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2_content_and_descrip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Content Placeholder 2">
            <a:extLst>
              <a:ext uri="{FF2B5EF4-FFF2-40B4-BE49-F238E27FC236}">
                <a16:creationId xmlns:a16="http://schemas.microsoft.com/office/drawing/2014/main" id="{B5C80055-36CD-03A0-FF2F-FB1F135FCA85}"/>
              </a:ext>
            </a:extLst>
          </p:cNvPr>
          <p:cNvSpPr>
            <a:spLocks noGrp="1"/>
          </p:cNvSpPr>
          <p:nvPr>
            <p:ph idx="1"/>
          </p:nvPr>
        </p:nvSpPr>
        <p:spPr>
          <a:xfrm>
            <a:off x="288558" y="1825625"/>
            <a:ext cx="8629974"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56DE0CA5-5C4E-EFCB-2BE8-EB8DC2300D09}"/>
              </a:ext>
            </a:extLst>
          </p:cNvPr>
          <p:cNvSpPr>
            <a:spLocks noGrp="1"/>
          </p:cNvSpPr>
          <p:nvPr>
            <p:ph idx="21"/>
          </p:nvPr>
        </p:nvSpPr>
        <p:spPr>
          <a:xfrm>
            <a:off x="9180311"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0">
            <a:extLst>
              <a:ext uri="{FF2B5EF4-FFF2-40B4-BE49-F238E27FC236}">
                <a16:creationId xmlns:a16="http://schemas.microsoft.com/office/drawing/2014/main" id="{6952DA69-BA1F-7BDB-448F-A4656CCF634C}"/>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8B07040F-A6A3-5C15-F977-7D0228D3BCC2}"/>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7" name="Title 1">
            <a:extLst>
              <a:ext uri="{FF2B5EF4-FFF2-40B4-BE49-F238E27FC236}">
                <a16:creationId xmlns:a16="http://schemas.microsoft.com/office/drawing/2014/main" id="{E6C12688-D8F7-66BE-AD00-78D59546F8B4}"/>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32158454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3_three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3684352" cy="436542"/>
          </a:xfr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3" name="Text Placeholder 6">
            <a:extLst>
              <a:ext uri="{FF2B5EF4-FFF2-40B4-BE49-F238E27FC236}">
                <a16:creationId xmlns:a16="http://schemas.microsoft.com/office/drawing/2014/main" id="{4F7AC8A2-64C0-1D9F-7AB1-472AE18BD1D5}"/>
              </a:ext>
            </a:extLst>
          </p:cNvPr>
          <p:cNvSpPr>
            <a:spLocks noGrp="1"/>
          </p:cNvSpPr>
          <p:nvPr>
            <p:ph type="body" sz="quarter" idx="17" hasCustomPrompt="1"/>
          </p:nvPr>
        </p:nvSpPr>
        <p:spPr>
          <a:xfrm>
            <a:off x="4237582" y="1351231"/>
            <a:ext cx="3684352" cy="436542"/>
          </a:xfr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4" name="Text Placeholder 6">
            <a:extLst>
              <a:ext uri="{FF2B5EF4-FFF2-40B4-BE49-F238E27FC236}">
                <a16:creationId xmlns:a16="http://schemas.microsoft.com/office/drawing/2014/main" id="{CED75715-C317-75F7-78F6-9C944FD28A22}"/>
              </a:ext>
            </a:extLst>
          </p:cNvPr>
          <p:cNvSpPr>
            <a:spLocks noGrp="1"/>
          </p:cNvSpPr>
          <p:nvPr>
            <p:ph type="body" sz="quarter" idx="18" hasCustomPrompt="1"/>
          </p:nvPr>
        </p:nvSpPr>
        <p:spPr>
          <a:xfrm>
            <a:off x="8186605" y="1351231"/>
            <a:ext cx="3684352" cy="436542"/>
          </a:xfr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4" name="Text Placeholder 10">
            <a:extLst>
              <a:ext uri="{FF2B5EF4-FFF2-40B4-BE49-F238E27FC236}">
                <a16:creationId xmlns:a16="http://schemas.microsoft.com/office/drawing/2014/main" id="{EF340EA8-54A6-9E4D-0526-47907DA2F648}"/>
              </a:ext>
            </a:extLst>
          </p:cNvPr>
          <p:cNvSpPr>
            <a:spLocks noGrp="1"/>
          </p:cNvSpPr>
          <p:nvPr>
            <p:ph type="body" sz="quarter" idx="19"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A1DE536D-EF4A-8B3D-B21D-22CB635EDC7C}"/>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37322F87-6010-E800-94B8-6FD16746371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36255030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4_four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390CEB3B-329E-7CFB-C82C-196F404D94D0}"/>
              </a:ext>
            </a:extLst>
          </p:cNvPr>
          <p:cNvSpPr>
            <a:spLocks noGrp="1"/>
          </p:cNvSpPr>
          <p:nvPr>
            <p:ph type="body" sz="quarter" idx="18" hasCustomPrompt="1"/>
          </p:nvPr>
        </p:nvSpPr>
        <p:spPr>
          <a:xfrm>
            <a:off x="3252475"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6393"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6">
            <a:extLst>
              <a:ext uri="{FF2B5EF4-FFF2-40B4-BE49-F238E27FC236}">
                <a16:creationId xmlns:a16="http://schemas.microsoft.com/office/drawing/2014/main" id="{3638A4D9-F985-A57C-CB8F-B5BE0F172727}"/>
              </a:ext>
            </a:extLst>
          </p:cNvPr>
          <p:cNvSpPr>
            <a:spLocks noGrp="1"/>
          </p:cNvSpPr>
          <p:nvPr>
            <p:ph type="body" sz="quarter" idx="20" hasCustomPrompt="1"/>
          </p:nvPr>
        </p:nvSpPr>
        <p:spPr>
          <a:xfrm>
            <a:off x="6216392"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6">
            <a:extLst>
              <a:ext uri="{FF2B5EF4-FFF2-40B4-BE49-F238E27FC236}">
                <a16:creationId xmlns:a16="http://schemas.microsoft.com/office/drawing/2014/main" id="{93012D8C-6A00-0751-CA0A-B3A4D6620527}"/>
              </a:ext>
            </a:extLst>
          </p:cNvPr>
          <p:cNvSpPr>
            <a:spLocks noGrp="1"/>
          </p:cNvSpPr>
          <p:nvPr>
            <p:ph type="body" sz="quarter" idx="22" hasCustomPrompt="1"/>
          </p:nvPr>
        </p:nvSpPr>
        <p:spPr>
          <a:xfrm>
            <a:off x="9180310"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4" name="Text Placeholder 10">
            <a:extLst>
              <a:ext uri="{FF2B5EF4-FFF2-40B4-BE49-F238E27FC236}">
                <a16:creationId xmlns:a16="http://schemas.microsoft.com/office/drawing/2014/main" id="{197E1BA7-6018-F8DC-5B98-E01D1FCACAE1}"/>
              </a:ext>
            </a:extLst>
          </p:cNvPr>
          <p:cNvSpPr>
            <a:spLocks noGrp="1"/>
          </p:cNvSpPr>
          <p:nvPr>
            <p:ph type="body" sz="quarter" idx="23"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6842BA1B-CE76-92EE-3BB8-577F1D85B407}"/>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DADCE05C-530C-E715-3EE9-A5165AEC29C3}"/>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33847336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5_three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B58AD49D-3D55-5878-EB23-9434406607F0}"/>
              </a:ext>
            </a:extLst>
          </p:cNvPr>
          <p:cNvSpPr>
            <a:spLocks noGrp="1"/>
          </p:cNvSpPr>
          <p:nvPr>
            <p:ph type="pic" sz="quarter" idx="20" hasCustomPrompt="1"/>
          </p:nvPr>
        </p:nvSpPr>
        <p:spPr>
          <a:xfrm>
            <a:off x="288559" y="1418538"/>
            <a:ext cx="3684352" cy="2041112"/>
          </a:xfrm>
        </p:spPr>
        <p:txBody>
          <a:bodyPr/>
          <a:lstStyle>
            <a:lvl1pPr marL="0" indent="0" algn="ctr">
              <a:buNone/>
              <a:defRPr/>
            </a:lvl1pPr>
          </a:lstStyle>
          <a:p>
            <a:r>
              <a:rPr lang="en-US" dirty="0"/>
              <a:t>Click picture icon to add photo</a:t>
            </a:r>
          </a:p>
        </p:txBody>
      </p:sp>
      <p:sp>
        <p:nvSpPr>
          <p:cNvPr id="8" name="Picture Placeholder 4">
            <a:extLst>
              <a:ext uri="{FF2B5EF4-FFF2-40B4-BE49-F238E27FC236}">
                <a16:creationId xmlns:a16="http://schemas.microsoft.com/office/drawing/2014/main" id="{C1ADFA53-A93C-9C6B-577B-EE3F3CE8E8B8}"/>
              </a:ext>
            </a:extLst>
          </p:cNvPr>
          <p:cNvSpPr>
            <a:spLocks noGrp="1"/>
          </p:cNvSpPr>
          <p:nvPr>
            <p:ph type="pic" sz="quarter" idx="21" hasCustomPrompt="1"/>
          </p:nvPr>
        </p:nvSpPr>
        <p:spPr>
          <a:xfrm>
            <a:off x="4237582" y="1418538"/>
            <a:ext cx="3684352" cy="2041112"/>
          </a:xfrm>
        </p:spPr>
        <p:txBody>
          <a:bodyPr/>
          <a:lstStyle>
            <a:lvl1pPr marL="0" indent="0" algn="ctr">
              <a:buNone/>
              <a:defRPr/>
            </a:lvl1pPr>
          </a:lstStyle>
          <a:p>
            <a:r>
              <a:rPr lang="en-US" dirty="0"/>
              <a:t>Click picture icon to add photo</a:t>
            </a:r>
          </a:p>
        </p:txBody>
      </p:sp>
      <p:sp>
        <p:nvSpPr>
          <p:cNvPr id="9" name="Picture Placeholder 4">
            <a:extLst>
              <a:ext uri="{FF2B5EF4-FFF2-40B4-BE49-F238E27FC236}">
                <a16:creationId xmlns:a16="http://schemas.microsoft.com/office/drawing/2014/main" id="{DC82AF9B-6879-D477-6076-E176F56AE37A}"/>
              </a:ext>
            </a:extLst>
          </p:cNvPr>
          <p:cNvSpPr>
            <a:spLocks noGrp="1"/>
          </p:cNvSpPr>
          <p:nvPr>
            <p:ph type="pic" sz="quarter" idx="22" hasCustomPrompt="1"/>
          </p:nvPr>
        </p:nvSpPr>
        <p:spPr>
          <a:xfrm>
            <a:off x="8186605" y="1418538"/>
            <a:ext cx="3684352" cy="2041112"/>
          </a:xfrm>
        </p:spPr>
        <p:txBody>
          <a:bodyPr/>
          <a:lstStyle>
            <a:lvl1pPr marL="0" indent="0" algn="ctr">
              <a:buNone/>
              <a:defRPr/>
            </a:lvl1pPr>
          </a:lstStyle>
          <a:p>
            <a:r>
              <a:rPr lang="en-US" dirty="0"/>
              <a:t>Click picture icon to add photo</a:t>
            </a:r>
          </a:p>
        </p:txBody>
      </p:sp>
      <p:sp>
        <p:nvSpPr>
          <p:cNvPr id="4" name="Text Placeholder 10">
            <a:extLst>
              <a:ext uri="{FF2B5EF4-FFF2-40B4-BE49-F238E27FC236}">
                <a16:creationId xmlns:a16="http://schemas.microsoft.com/office/drawing/2014/main" id="{B15A4DB1-EF34-E503-B556-530B7CAC3EBE}"/>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2" name="Text Placeholder 6">
            <a:extLst>
              <a:ext uri="{FF2B5EF4-FFF2-40B4-BE49-F238E27FC236}">
                <a16:creationId xmlns:a16="http://schemas.microsoft.com/office/drawing/2014/main" id="{A9C3871F-6DE1-0E51-4666-C634F339A563}"/>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3" name="Title 1">
            <a:extLst>
              <a:ext uri="{FF2B5EF4-FFF2-40B4-BE49-F238E27FC236}">
                <a16:creationId xmlns:a16="http://schemas.microsoft.com/office/drawing/2014/main" id="{30385D10-C453-B58A-D9F1-B1AA1DD202DD}"/>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Text Placeholder 6">
            <a:extLst>
              <a:ext uri="{FF2B5EF4-FFF2-40B4-BE49-F238E27FC236}">
                <a16:creationId xmlns:a16="http://schemas.microsoft.com/office/drawing/2014/main" id="{9A94D145-81FE-C360-0297-4502383F5A55}"/>
              </a:ext>
            </a:extLst>
          </p:cNvPr>
          <p:cNvSpPr>
            <a:spLocks noGrp="1"/>
          </p:cNvSpPr>
          <p:nvPr>
            <p:ph type="body" sz="quarter" idx="16" hasCustomPrompt="1"/>
          </p:nvPr>
        </p:nvSpPr>
        <p:spPr>
          <a:xfrm>
            <a:off x="288558"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7" name="Text Placeholder 6">
            <a:extLst>
              <a:ext uri="{FF2B5EF4-FFF2-40B4-BE49-F238E27FC236}">
                <a16:creationId xmlns:a16="http://schemas.microsoft.com/office/drawing/2014/main" id="{B0DECDC5-9AD9-7CB6-F638-0E39B0577747}"/>
              </a:ext>
            </a:extLst>
          </p:cNvPr>
          <p:cNvSpPr>
            <a:spLocks noGrp="1"/>
          </p:cNvSpPr>
          <p:nvPr>
            <p:ph type="body" sz="quarter" idx="23" hasCustomPrompt="1"/>
          </p:nvPr>
        </p:nvSpPr>
        <p:spPr>
          <a:xfrm>
            <a:off x="4237582"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4" name="Text Placeholder 6">
            <a:extLst>
              <a:ext uri="{FF2B5EF4-FFF2-40B4-BE49-F238E27FC236}">
                <a16:creationId xmlns:a16="http://schemas.microsoft.com/office/drawing/2014/main" id="{BB555AD3-4EA2-7E24-5C90-4B64C7002D15}"/>
              </a:ext>
            </a:extLst>
          </p:cNvPr>
          <p:cNvSpPr>
            <a:spLocks noGrp="1"/>
          </p:cNvSpPr>
          <p:nvPr>
            <p:ph type="body" sz="quarter" idx="18" hasCustomPrompt="1"/>
          </p:nvPr>
        </p:nvSpPr>
        <p:spPr>
          <a:xfrm>
            <a:off x="8186605"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Tree>
    <p:extLst>
      <p:ext uri="{BB962C8B-B14F-4D97-AF65-F5344CB8AC3E}">
        <p14:creationId xmlns:p14="http://schemas.microsoft.com/office/powerpoint/2010/main" val="13058371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6_four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7288"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4">
            <a:extLst>
              <a:ext uri="{FF2B5EF4-FFF2-40B4-BE49-F238E27FC236}">
                <a16:creationId xmlns:a16="http://schemas.microsoft.com/office/drawing/2014/main" id="{F9DB3AF3-680C-8615-86A8-8048F96DC95B}"/>
              </a:ext>
            </a:extLst>
          </p:cNvPr>
          <p:cNvSpPr>
            <a:spLocks noGrp="1"/>
          </p:cNvSpPr>
          <p:nvPr>
            <p:ph type="pic" sz="quarter" idx="20" hasCustomPrompt="1"/>
          </p:nvPr>
        </p:nvSpPr>
        <p:spPr>
          <a:xfrm>
            <a:off x="288559" y="1809348"/>
            <a:ext cx="2706888" cy="1499602"/>
          </a:xfrm>
        </p:spPr>
        <p:txBody>
          <a:bodyPr/>
          <a:lstStyle>
            <a:lvl1pPr marL="0" indent="0" algn="ctr">
              <a:buNone/>
              <a:defRPr/>
            </a:lvl1pPr>
          </a:lstStyle>
          <a:p>
            <a:r>
              <a:rPr lang="en-US" dirty="0"/>
              <a:t>Click picture icon to add photo</a:t>
            </a:r>
          </a:p>
        </p:txBody>
      </p:sp>
      <p:sp>
        <p:nvSpPr>
          <p:cNvPr id="5" name="Picture Placeholder 4">
            <a:extLst>
              <a:ext uri="{FF2B5EF4-FFF2-40B4-BE49-F238E27FC236}">
                <a16:creationId xmlns:a16="http://schemas.microsoft.com/office/drawing/2014/main" id="{E537AC9D-FCC4-14DF-2161-DBA7138EF167}"/>
              </a:ext>
            </a:extLst>
          </p:cNvPr>
          <p:cNvSpPr>
            <a:spLocks noGrp="1"/>
          </p:cNvSpPr>
          <p:nvPr>
            <p:ph type="pic" sz="quarter" idx="22" hasCustomPrompt="1"/>
          </p:nvPr>
        </p:nvSpPr>
        <p:spPr>
          <a:xfrm>
            <a:off x="3252476" y="1809348"/>
            <a:ext cx="2706888" cy="1499602"/>
          </a:xfrm>
        </p:spPr>
        <p:txBody>
          <a:bodyPr/>
          <a:lstStyle>
            <a:lvl1pPr marL="0" indent="0" algn="ctr">
              <a:buNone/>
              <a:defRPr/>
            </a:lvl1pPr>
          </a:lstStyle>
          <a:p>
            <a:r>
              <a:rPr lang="en-US" dirty="0"/>
              <a:t>Click picture icon to add photo</a:t>
            </a:r>
          </a:p>
        </p:txBody>
      </p:sp>
      <p:sp>
        <p:nvSpPr>
          <p:cNvPr id="10" name="Picture Placeholder 4">
            <a:extLst>
              <a:ext uri="{FF2B5EF4-FFF2-40B4-BE49-F238E27FC236}">
                <a16:creationId xmlns:a16="http://schemas.microsoft.com/office/drawing/2014/main" id="{CA057AEC-C50F-0348-EDA8-2B8154E10CD5}"/>
              </a:ext>
            </a:extLst>
          </p:cNvPr>
          <p:cNvSpPr>
            <a:spLocks noGrp="1"/>
          </p:cNvSpPr>
          <p:nvPr>
            <p:ph type="pic" sz="quarter" idx="23" hasCustomPrompt="1"/>
          </p:nvPr>
        </p:nvSpPr>
        <p:spPr>
          <a:xfrm>
            <a:off x="6217288" y="1809348"/>
            <a:ext cx="2706888" cy="1499602"/>
          </a:xfrm>
        </p:spPr>
        <p:txBody>
          <a:bodyPr/>
          <a:lstStyle>
            <a:lvl1pPr marL="0" indent="0" algn="ctr">
              <a:buNone/>
              <a:defRPr/>
            </a:lvl1pPr>
          </a:lstStyle>
          <a:p>
            <a:r>
              <a:rPr lang="en-US" dirty="0"/>
              <a:t>Click picture icon to add photo</a:t>
            </a:r>
          </a:p>
        </p:txBody>
      </p:sp>
      <p:sp>
        <p:nvSpPr>
          <p:cNvPr id="11" name="Picture Placeholder 4">
            <a:extLst>
              <a:ext uri="{FF2B5EF4-FFF2-40B4-BE49-F238E27FC236}">
                <a16:creationId xmlns:a16="http://schemas.microsoft.com/office/drawing/2014/main" id="{AD1E7D59-DA9B-A7D7-87C0-E693582CA494}"/>
              </a:ext>
            </a:extLst>
          </p:cNvPr>
          <p:cNvSpPr>
            <a:spLocks noGrp="1"/>
          </p:cNvSpPr>
          <p:nvPr>
            <p:ph type="pic" sz="quarter" idx="24" hasCustomPrompt="1"/>
          </p:nvPr>
        </p:nvSpPr>
        <p:spPr>
          <a:xfrm>
            <a:off x="9180311" y="1809348"/>
            <a:ext cx="2706888" cy="1499602"/>
          </a:xfrm>
        </p:spPr>
        <p:txBody>
          <a:bodyPr/>
          <a:lstStyle>
            <a:lvl1pPr marL="0" indent="0" algn="ctr">
              <a:buNone/>
              <a:defRPr/>
            </a:lvl1pPr>
          </a:lstStyle>
          <a:p>
            <a:r>
              <a:rPr lang="en-US" dirty="0"/>
              <a:t>Click picture icon to add photo</a:t>
            </a:r>
          </a:p>
        </p:txBody>
      </p:sp>
      <p:sp>
        <p:nvSpPr>
          <p:cNvPr id="13" name="Text Placeholder 10">
            <a:extLst>
              <a:ext uri="{FF2B5EF4-FFF2-40B4-BE49-F238E27FC236}">
                <a16:creationId xmlns:a16="http://schemas.microsoft.com/office/drawing/2014/main" id="{0592AE5E-1943-C4CE-573A-E4705E3EC292}"/>
              </a:ext>
            </a:extLst>
          </p:cNvPr>
          <p:cNvSpPr>
            <a:spLocks noGrp="1"/>
          </p:cNvSpPr>
          <p:nvPr>
            <p:ph type="body" sz="quarter" idx="25"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4" name="Text Placeholder 6">
            <a:extLst>
              <a:ext uri="{FF2B5EF4-FFF2-40B4-BE49-F238E27FC236}">
                <a16:creationId xmlns:a16="http://schemas.microsoft.com/office/drawing/2014/main" id="{FB72F191-69E6-FD21-C339-D3F79DB59930}"/>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6" name="Title 1">
            <a:extLst>
              <a:ext uri="{FF2B5EF4-FFF2-40B4-BE49-F238E27FC236}">
                <a16:creationId xmlns:a16="http://schemas.microsoft.com/office/drawing/2014/main" id="{257044DB-24DF-8EA2-8742-B55B32857189}"/>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Text Placeholder 6">
            <a:extLst>
              <a:ext uri="{FF2B5EF4-FFF2-40B4-BE49-F238E27FC236}">
                <a16:creationId xmlns:a16="http://schemas.microsoft.com/office/drawing/2014/main" id="{B2DD73D3-CDE1-EEBD-83CD-AF0E1BCC1ACA}"/>
              </a:ext>
            </a:extLst>
          </p:cNvPr>
          <p:cNvSpPr>
            <a:spLocks noGrp="1"/>
          </p:cNvSpPr>
          <p:nvPr>
            <p:ph type="body" sz="quarter" idx="16" hasCustomPrompt="1"/>
          </p:nvPr>
        </p:nvSpPr>
        <p:spPr>
          <a:xfrm>
            <a:off x="288558"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7" name="Text Placeholder 6">
            <a:extLst>
              <a:ext uri="{FF2B5EF4-FFF2-40B4-BE49-F238E27FC236}">
                <a16:creationId xmlns:a16="http://schemas.microsoft.com/office/drawing/2014/main" id="{570E3F6D-431D-152F-0090-8F1B25ECC4B3}"/>
              </a:ext>
            </a:extLst>
          </p:cNvPr>
          <p:cNvSpPr>
            <a:spLocks noGrp="1"/>
          </p:cNvSpPr>
          <p:nvPr>
            <p:ph type="body" sz="quarter" idx="18" hasCustomPrompt="1"/>
          </p:nvPr>
        </p:nvSpPr>
        <p:spPr>
          <a:xfrm>
            <a:off x="3252475"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9" name="Text Placeholder 6">
            <a:extLst>
              <a:ext uri="{FF2B5EF4-FFF2-40B4-BE49-F238E27FC236}">
                <a16:creationId xmlns:a16="http://schemas.microsoft.com/office/drawing/2014/main" id="{C08966CC-2A54-3E37-D012-A1B650634421}"/>
              </a:ext>
            </a:extLst>
          </p:cNvPr>
          <p:cNvSpPr>
            <a:spLocks noGrp="1"/>
          </p:cNvSpPr>
          <p:nvPr>
            <p:ph type="body" sz="quarter" idx="26" hasCustomPrompt="1"/>
          </p:nvPr>
        </p:nvSpPr>
        <p:spPr>
          <a:xfrm>
            <a:off x="6216392"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2" name="Text Placeholder 6">
            <a:extLst>
              <a:ext uri="{FF2B5EF4-FFF2-40B4-BE49-F238E27FC236}">
                <a16:creationId xmlns:a16="http://schemas.microsoft.com/office/drawing/2014/main" id="{344FC00B-CEA7-D95B-1AE3-5975AB5E669B}"/>
              </a:ext>
            </a:extLst>
          </p:cNvPr>
          <p:cNvSpPr>
            <a:spLocks noGrp="1"/>
          </p:cNvSpPr>
          <p:nvPr>
            <p:ph type="body" sz="quarter" idx="27" hasCustomPrompt="1"/>
          </p:nvPr>
        </p:nvSpPr>
        <p:spPr>
          <a:xfrm>
            <a:off x="9180310"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Tree>
    <p:extLst>
      <p:ext uri="{BB962C8B-B14F-4D97-AF65-F5344CB8AC3E}">
        <p14:creationId xmlns:p14="http://schemas.microsoft.com/office/powerpoint/2010/main" val="1224389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7_left_title_and_content_deep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bg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003D84F1-EE1E-31A0-2CC0-537B0D5A18BF}"/>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C94C076-1CD8-CF76-1E98-52F5EBB5C1F2}"/>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78DCBB00-0F22-82BA-6556-6C91997E38A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6237036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8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11" name="Straight Connector 10">
            <a:extLst>
              <a:ext uri="{FF2B5EF4-FFF2-40B4-BE49-F238E27FC236}">
                <a16:creationId xmlns:a16="http://schemas.microsoft.com/office/drawing/2014/main" id="{2C6B8A47-0994-4B79-9368-44F21806FC95}"/>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bg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2" name="TextBox 1">
            <a:extLst>
              <a:ext uri="{FF2B5EF4-FFF2-40B4-BE49-F238E27FC236}">
                <a16:creationId xmlns:a16="http://schemas.microsoft.com/office/drawing/2014/main" id="{1EEFBF9E-4FE0-0A25-6DCB-576724D4AD4C}"/>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4" name="Picture 3">
            <a:extLst>
              <a:ext uri="{FF2B5EF4-FFF2-40B4-BE49-F238E27FC236}">
                <a16:creationId xmlns:a16="http://schemas.microsoft.com/office/drawing/2014/main" id="{7F7BCF68-45DE-77B4-4995-DFA614BC85A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535"/>
            <a:ext cx="644652" cy="273455"/>
          </a:xfrm>
          <a:prstGeom prst="rect">
            <a:avLst/>
          </a:prstGeom>
        </p:spPr>
      </p:pic>
    </p:spTree>
    <p:extLst>
      <p:ext uri="{BB962C8B-B14F-4D97-AF65-F5344CB8AC3E}">
        <p14:creationId xmlns:p14="http://schemas.microsoft.com/office/powerpoint/2010/main" val="19854857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9_left_title_and_content_gre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8E247AFE-5B75-F5AA-309C-B98C55C22DA8}"/>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61EC410-B695-30BE-5D78-73D7E50301C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8D738652-F2B9-77EE-9932-7A515F33FA1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5658520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10_left_title_and_content_l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4" name="Text Placeholder 10">
            <a:extLst>
              <a:ext uri="{FF2B5EF4-FFF2-40B4-BE49-F238E27FC236}">
                <a16:creationId xmlns:a16="http://schemas.microsoft.com/office/drawing/2014/main" id="{D62B1CA4-6399-9468-76D4-CF80E740A3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D69C8447-6A16-1811-BE16-8D42C522A28A}"/>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0F64AAA-3A96-5193-121E-E855EC74B587}"/>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37AEC761-AF0D-168C-E137-8524D125C3C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84318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ver - black/photo right" preserve="1">
  <p:cSld name="Cover - black/photo right">
    <p:bg>
      <p:bgPr>
        <a:solidFill>
          <a:srgbClr val="000000"/>
        </a:solidFill>
        <a:effectLst/>
      </p:bgPr>
    </p:bg>
    <p:spTree>
      <p:nvGrpSpPr>
        <p:cNvPr id="1" name="Shape 81"/>
        <p:cNvGrpSpPr/>
        <p:nvPr/>
      </p:nvGrpSpPr>
      <p:grpSpPr>
        <a:xfrm>
          <a:off x="0" y="0"/>
          <a:ext cx="0" cy="0"/>
          <a:chOff x="0" y="0"/>
          <a:chExt cx="0" cy="0"/>
        </a:xfrm>
      </p:grpSpPr>
      <p:sp>
        <p:nvSpPr>
          <p:cNvPr id="11" name="Rectangle 10">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88" name="Google Shape;88;p9"/>
          <p:cNvSpPr txBox="1">
            <a:spLocks noGrp="1"/>
          </p:cNvSpPr>
          <p:nvPr>
            <p:ph type="ctrTitle"/>
          </p:nvPr>
        </p:nvSpPr>
        <p:spPr>
          <a:xfrm>
            <a:off x="472867" y="1719100"/>
            <a:ext cx="5191600" cy="15184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2800"/>
              <a:buFont typeface="Montserrat"/>
              <a:buNone/>
              <a:defRPr sz="4400" b="1">
                <a:solidFill>
                  <a:srgbClr val="FFFFFF"/>
                </a:solidFill>
                <a:latin typeface="+mn-lt"/>
                <a:ea typeface="Montserrat"/>
                <a:cs typeface="Montserrat"/>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89" name="Google Shape;89;p9"/>
          <p:cNvSpPr txBox="1">
            <a:spLocks noGrp="1"/>
          </p:cNvSpPr>
          <p:nvPr>
            <p:ph type="subTitle" idx="1"/>
          </p:nvPr>
        </p:nvSpPr>
        <p:spPr>
          <a:xfrm>
            <a:off x="472867" y="3135900"/>
            <a:ext cx="5191600" cy="5288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600"/>
              <a:buFont typeface="Montserrat"/>
              <a:buNone/>
              <a:defRPr sz="2400">
                <a:solidFill>
                  <a:srgbClr val="FFFFFF"/>
                </a:solidFill>
                <a:latin typeface="+mn-lt"/>
                <a:ea typeface="Montserrat"/>
                <a:cs typeface="Montserrat"/>
                <a:sym typeface="Montserrat"/>
              </a:defRPr>
            </a:lvl1pPr>
            <a:lvl2pPr lvl="1"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2pPr>
            <a:lvl3pPr lvl="2"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3pPr>
            <a:lvl4pPr lvl="3"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4pPr>
            <a:lvl5pPr lvl="4"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5pPr>
            <a:lvl6pPr lvl="5"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6pPr>
            <a:lvl7pPr lvl="6"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7pPr>
            <a:lvl8pPr lvl="7"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8pPr>
            <a:lvl9pPr lvl="8"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9pPr>
          </a:lstStyle>
          <a:p>
            <a:r>
              <a:rPr lang="en-US"/>
              <a:t>Click to edit Master subtitle style</a:t>
            </a:r>
            <a:endParaRPr/>
          </a:p>
        </p:txBody>
      </p:sp>
      <p:sp>
        <p:nvSpPr>
          <p:cNvPr id="90" name="Google Shape;90;p9"/>
          <p:cNvSpPr txBox="1">
            <a:spLocks noGrp="1"/>
          </p:cNvSpPr>
          <p:nvPr>
            <p:ph type="subTitle" idx="2"/>
          </p:nvPr>
        </p:nvSpPr>
        <p:spPr>
          <a:xfrm>
            <a:off x="472867" y="5106800"/>
            <a:ext cx="5669200" cy="4100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1200"/>
              <a:buNone/>
              <a:defRPr sz="1200" b="1">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91" name="Google Shape;91;p9"/>
          <p:cNvSpPr txBox="1">
            <a:spLocks noGrp="1"/>
          </p:cNvSpPr>
          <p:nvPr>
            <p:ph type="subTitle" idx="3"/>
          </p:nvPr>
        </p:nvSpPr>
        <p:spPr>
          <a:xfrm>
            <a:off x="472867" y="5313600"/>
            <a:ext cx="5669200" cy="4100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200"/>
              <a:buNone/>
              <a:defRPr sz="1200">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a:p>
        </p:txBody>
      </p:sp>
      <p:sp>
        <p:nvSpPr>
          <p:cNvPr id="92" name="Google Shape;92;p9"/>
          <p:cNvSpPr txBox="1">
            <a:spLocks noGrp="1"/>
          </p:cNvSpPr>
          <p:nvPr>
            <p:ph type="subTitle" idx="4"/>
          </p:nvPr>
        </p:nvSpPr>
        <p:spPr>
          <a:xfrm>
            <a:off x="472867" y="5965900"/>
            <a:ext cx="5669200" cy="4100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000"/>
              <a:buNone/>
              <a:defRPr sz="1200">
                <a:solidFill>
                  <a:srgbClr val="FFFFFF"/>
                </a:solidFill>
                <a:latin typeface="+mn-lt"/>
              </a:defRPr>
            </a:lvl1pPr>
            <a:lvl2pPr lvl="1" rtl="0">
              <a:lnSpc>
                <a:spcPct val="100000"/>
              </a:lnSpc>
              <a:spcBef>
                <a:spcPts val="0"/>
              </a:spcBef>
              <a:spcAft>
                <a:spcPts val="0"/>
              </a:spcAft>
              <a:buClr>
                <a:srgbClr val="FFFFFF"/>
              </a:buClr>
              <a:buSzPts val="1000"/>
              <a:buNone/>
              <a:defRPr sz="1333" b="1">
                <a:solidFill>
                  <a:srgbClr val="FFFFFF"/>
                </a:solidFill>
              </a:defRPr>
            </a:lvl2pPr>
            <a:lvl3pPr lvl="2" rtl="0">
              <a:lnSpc>
                <a:spcPct val="100000"/>
              </a:lnSpc>
              <a:spcBef>
                <a:spcPts val="0"/>
              </a:spcBef>
              <a:spcAft>
                <a:spcPts val="0"/>
              </a:spcAft>
              <a:buClr>
                <a:srgbClr val="FFFFFF"/>
              </a:buClr>
              <a:buSzPts val="1000"/>
              <a:buNone/>
              <a:defRPr b="1">
                <a:solidFill>
                  <a:srgbClr val="FFFFFF"/>
                </a:solidFill>
              </a:defRPr>
            </a:lvl3pPr>
            <a:lvl4pPr lvl="3" rtl="0">
              <a:lnSpc>
                <a:spcPct val="100000"/>
              </a:lnSpc>
              <a:spcBef>
                <a:spcPts val="0"/>
              </a:spcBef>
              <a:spcAft>
                <a:spcPts val="0"/>
              </a:spcAft>
              <a:buClr>
                <a:srgbClr val="FFFFFF"/>
              </a:buClr>
              <a:buSzPts val="1000"/>
              <a:buNone/>
              <a:defRPr b="1">
                <a:solidFill>
                  <a:srgbClr val="FFFFFF"/>
                </a:solidFill>
              </a:defRPr>
            </a:lvl4pPr>
            <a:lvl5pPr lvl="4" rtl="0">
              <a:lnSpc>
                <a:spcPct val="100000"/>
              </a:lnSpc>
              <a:spcBef>
                <a:spcPts val="0"/>
              </a:spcBef>
              <a:spcAft>
                <a:spcPts val="0"/>
              </a:spcAft>
              <a:buClr>
                <a:srgbClr val="FFFFFF"/>
              </a:buClr>
              <a:buSzPts val="1000"/>
              <a:buNone/>
              <a:defRPr b="1">
                <a:solidFill>
                  <a:srgbClr val="FFFFFF"/>
                </a:solidFill>
              </a:defRPr>
            </a:lvl5pPr>
            <a:lvl6pPr lvl="5" rtl="0">
              <a:lnSpc>
                <a:spcPct val="100000"/>
              </a:lnSpc>
              <a:spcBef>
                <a:spcPts val="0"/>
              </a:spcBef>
              <a:spcAft>
                <a:spcPts val="0"/>
              </a:spcAft>
              <a:buClr>
                <a:srgbClr val="FFFFFF"/>
              </a:buClr>
              <a:buSzPts val="1000"/>
              <a:buNone/>
              <a:defRPr b="1">
                <a:solidFill>
                  <a:srgbClr val="FFFFFF"/>
                </a:solidFill>
              </a:defRPr>
            </a:lvl6pPr>
            <a:lvl7pPr lvl="6" rtl="0">
              <a:lnSpc>
                <a:spcPct val="100000"/>
              </a:lnSpc>
              <a:spcBef>
                <a:spcPts val="0"/>
              </a:spcBef>
              <a:spcAft>
                <a:spcPts val="0"/>
              </a:spcAft>
              <a:buClr>
                <a:srgbClr val="FFFFFF"/>
              </a:buClr>
              <a:buSzPts val="1000"/>
              <a:buNone/>
              <a:defRPr b="1">
                <a:solidFill>
                  <a:srgbClr val="FFFFFF"/>
                </a:solidFill>
              </a:defRPr>
            </a:lvl7pPr>
            <a:lvl8pPr lvl="7" rtl="0">
              <a:lnSpc>
                <a:spcPct val="100000"/>
              </a:lnSpc>
              <a:spcBef>
                <a:spcPts val="0"/>
              </a:spcBef>
              <a:spcAft>
                <a:spcPts val="0"/>
              </a:spcAft>
              <a:buClr>
                <a:srgbClr val="FFFFFF"/>
              </a:buClr>
              <a:buSzPts val="1000"/>
              <a:buNone/>
              <a:defRPr b="1">
                <a:solidFill>
                  <a:srgbClr val="FFFFFF"/>
                </a:solidFill>
              </a:defRPr>
            </a:lvl8pPr>
            <a:lvl9pPr lvl="8" rtl="0">
              <a:lnSpc>
                <a:spcPct val="100000"/>
              </a:lnSpc>
              <a:spcBef>
                <a:spcPts val="0"/>
              </a:spcBef>
              <a:spcAft>
                <a:spcPts val="0"/>
              </a:spcAft>
              <a:buClr>
                <a:srgbClr val="FFFFFF"/>
              </a:buClr>
              <a:buSzPts val="1000"/>
              <a:buNone/>
              <a:defRPr b="1">
                <a:solidFill>
                  <a:srgbClr val="FFFFFF"/>
                </a:solidFill>
              </a:defRPr>
            </a:lvl9pPr>
          </a:lstStyle>
          <a:p>
            <a:r>
              <a:rPr lang="en-US"/>
              <a:t>Click to edit Master subtitle style</a:t>
            </a:r>
            <a:endParaRPr/>
          </a:p>
        </p:txBody>
      </p:sp>
      <p:sp>
        <p:nvSpPr>
          <p:cNvPr id="14" name="TextBox 13">
            <a:extLst>
              <a:ext uri="{FF2B5EF4-FFF2-40B4-BE49-F238E27FC236}">
                <a16:creationId xmlns:a16="http://schemas.microsoft.com/office/drawing/2014/main" id="{D439B148-E719-27C3-3403-978BEDC13EC0}"/>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473236679"/>
      </p:ext>
    </p:extLst>
  </p:cSld>
  <p:clrMapOvr>
    <a:masterClrMapping/>
  </p:clrMapOvr>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11_left_title_and_content_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F9B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4" name="Text Placeholder 10">
            <a:extLst>
              <a:ext uri="{FF2B5EF4-FFF2-40B4-BE49-F238E27FC236}">
                <a16:creationId xmlns:a16="http://schemas.microsoft.com/office/drawing/2014/main" id="{F2147D56-94AA-3BDD-ABF0-68D917E898FE}"/>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CC6F2AF4-DEA0-09CB-3AA2-69CC3367F6AC}"/>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38F7803-D3DE-3368-45B8-EB451876C53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768B6213-3C0B-98FB-A39E-0937AD93C8E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9606813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12_left_title_and_content_viole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DB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4" name="Text Placeholder 10">
            <a:extLst>
              <a:ext uri="{FF2B5EF4-FFF2-40B4-BE49-F238E27FC236}">
                <a16:creationId xmlns:a16="http://schemas.microsoft.com/office/drawing/2014/main" id="{BCDE19B0-6084-AB1A-A163-E9089D085C04}"/>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99069A56-43D0-9F1B-C232-2ADAEDEB1EA0}"/>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E2EC9D2-CC94-943D-6449-C56D141E2E4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224E5460-3920-6E99-455B-F732E037D2C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68558941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13_sidebar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D2655EB8-0E52-0105-D411-F08941B5D9BB}"/>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1" name="Text Placeholder 6">
            <a:extLst>
              <a:ext uri="{FF2B5EF4-FFF2-40B4-BE49-F238E27FC236}">
                <a16:creationId xmlns:a16="http://schemas.microsoft.com/office/drawing/2014/main" id="{3706A59F-423E-C7F6-F3F9-0F492E0C021E}"/>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2" name="Title 1">
            <a:extLst>
              <a:ext uri="{FF2B5EF4-FFF2-40B4-BE49-F238E27FC236}">
                <a16:creationId xmlns:a16="http://schemas.microsoft.com/office/drawing/2014/main" id="{FE496856-C6F1-1A20-F1E8-67C9E51E6EE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17670164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14_sidebar_lt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C1156137-AA49-5A7E-6A53-BA37F044CFD7}"/>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8" name="Text Placeholder 6">
            <a:extLst>
              <a:ext uri="{FF2B5EF4-FFF2-40B4-BE49-F238E27FC236}">
                <a16:creationId xmlns:a16="http://schemas.microsoft.com/office/drawing/2014/main" id="{EBC45F5E-12A5-546B-9525-4B2038ED8BFD}"/>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2358C2E9-9015-AC33-69D5-80279937550C}"/>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75288721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15_sidebar_orang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3D9262FD-C60D-EB8B-5905-00E41E65FBCA}"/>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8" name="Text Placeholder 6">
            <a:extLst>
              <a:ext uri="{FF2B5EF4-FFF2-40B4-BE49-F238E27FC236}">
                <a16:creationId xmlns:a16="http://schemas.microsoft.com/office/drawing/2014/main" id="{B7EE85D7-3A48-D93E-77D4-BBAF47F83EA5}"/>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9BB6232B-9EB8-AFA1-F4A9-9DD09BF5ED7B}"/>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165247580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16_sidebar_violet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80D82F29-6247-72A9-6731-F72313DD88BF}"/>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8" name="Text Placeholder 6">
            <a:extLst>
              <a:ext uri="{FF2B5EF4-FFF2-40B4-BE49-F238E27FC236}">
                <a16:creationId xmlns:a16="http://schemas.microsoft.com/office/drawing/2014/main" id="{249ABFB9-219C-B8D3-C483-30EEC54C88FD}"/>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D7647F1F-16E6-DC6D-968E-E7D6E4A68B45}"/>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8561129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17_sidebar_blue_circle">
    <p:spTree>
      <p:nvGrpSpPr>
        <p:cNvPr id="1" name=""/>
        <p:cNvGrpSpPr/>
        <p:nvPr/>
      </p:nvGrpSpPr>
      <p:grpSpPr>
        <a:xfrm>
          <a:off x="0" y="0"/>
          <a:ext cx="0" cy="0"/>
          <a:chOff x="0" y="0"/>
          <a:chExt cx="0" cy="0"/>
        </a:xfrm>
      </p:grpSpPr>
      <p:pic>
        <p:nvPicPr>
          <p:cNvPr id="15" name="Picture 14" descr="Shape, circle&#10;&#10;Description automatically generated">
            <a:extLst>
              <a:ext uri="{FF2B5EF4-FFF2-40B4-BE49-F238E27FC236}">
                <a16:creationId xmlns:a16="http://schemas.microsoft.com/office/drawing/2014/main" id="{5EAD1CE0-8C43-3A65-CBE4-F6500A6A3A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a:extLst>
              <a:ext uri="{FF2B5EF4-FFF2-40B4-BE49-F238E27FC236}">
                <a16:creationId xmlns:a16="http://schemas.microsoft.com/office/drawing/2014/main" id="{912D01FA-DA8D-5F18-9C23-78DF80969118}"/>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1"/>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3" name="Text Placeholder 10">
            <a:extLst>
              <a:ext uri="{FF2B5EF4-FFF2-40B4-BE49-F238E27FC236}">
                <a16:creationId xmlns:a16="http://schemas.microsoft.com/office/drawing/2014/main" id="{8A9A9755-A073-6536-4449-60D1A4D62497}"/>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8E19CC79-3E4C-BA4B-BDFE-ED4A5100C72D}"/>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0E5AF445-F077-CBD3-8676-3C090B01E32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28572108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18_sidebar_photo">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19F0D1BA-1740-8291-3985-752AAB099A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Picture Placeholder 6">
            <a:extLst>
              <a:ext uri="{FF2B5EF4-FFF2-40B4-BE49-F238E27FC236}">
                <a16:creationId xmlns:a16="http://schemas.microsoft.com/office/drawing/2014/main" id="{6B8194AC-DDA3-9404-5998-E94D747F0D0A}"/>
              </a:ext>
            </a:extLst>
          </p:cNvPr>
          <p:cNvSpPr>
            <a:spLocks noGrp="1"/>
          </p:cNvSpPr>
          <p:nvPr>
            <p:ph type="pic" sz="quarter" idx="14"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4" name="Text Placeholder 10">
            <a:extLst>
              <a:ext uri="{FF2B5EF4-FFF2-40B4-BE49-F238E27FC236}">
                <a16:creationId xmlns:a16="http://schemas.microsoft.com/office/drawing/2014/main" id="{71A3127B-F843-4C4F-625D-0F595788B99E}"/>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04F2467A-B7A4-9968-8AF7-70330EF2A42E}"/>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B4A90B9B-C6D7-5D76-62C9-8C8E2EFB4B62}"/>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7280517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19_content_and_photo">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a:extLst>
              <a:ext uri="{FF2B5EF4-FFF2-40B4-BE49-F238E27FC236}">
                <a16:creationId xmlns:a16="http://schemas.microsoft.com/office/drawing/2014/main" id="{01D8B5F0-3972-9E3F-4A7E-52302351B5BA}"/>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5" name="Text Placeholder 10">
            <a:extLst>
              <a:ext uri="{FF2B5EF4-FFF2-40B4-BE49-F238E27FC236}">
                <a16:creationId xmlns:a16="http://schemas.microsoft.com/office/drawing/2014/main" id="{AF5AD5C4-11CE-A5B1-68F4-ECE64B4744DB}"/>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7" name="Text Placeholder 6">
            <a:extLst>
              <a:ext uri="{FF2B5EF4-FFF2-40B4-BE49-F238E27FC236}">
                <a16:creationId xmlns:a16="http://schemas.microsoft.com/office/drawing/2014/main" id="{65DB62E0-16D5-D693-1EC9-29B82000033B}"/>
              </a:ext>
            </a:extLst>
          </p:cNvPr>
          <p:cNvSpPr>
            <a:spLocks noGrp="1"/>
          </p:cNvSpPr>
          <p:nvPr>
            <p:ph type="body" sz="quarter" idx="13"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4D0E12C7-8B6B-E7AB-65DE-8993ACC541C8}"/>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8857903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20_content_and_photo_half">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3CD31E3-1810-8019-E4E8-32E37BC7DE8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13">
            <a:extLst>
              <a:ext uri="{FF2B5EF4-FFF2-40B4-BE49-F238E27FC236}">
                <a16:creationId xmlns:a16="http://schemas.microsoft.com/office/drawing/2014/main" id="{FEF3752C-36A7-544F-D2EB-65F4FAA75137}"/>
              </a:ext>
            </a:extLst>
          </p:cNvPr>
          <p:cNvSpPr>
            <a:spLocks noGrp="1"/>
          </p:cNvSpPr>
          <p:nvPr>
            <p:ph type="pic" sz="quarter" idx="14" hasCustomPrompt="1"/>
          </p:nvPr>
        </p:nvSpPr>
        <p:spPr>
          <a:xfrm>
            <a:off x="6096000" y="0"/>
            <a:ext cx="6096000" cy="6858000"/>
          </a:xfrm>
          <a:solidFill>
            <a:schemeClr val="tx1"/>
          </a:solidFill>
          <a:ln>
            <a:noFill/>
          </a:ln>
        </p:spPr>
        <p:txBody>
          <a:bodyPr anchor="ctr" anchorCtr="0"/>
          <a:lstStyle>
            <a:lvl1pPr marL="0" indent="0" algn="ctr">
              <a:buNone/>
              <a:defRPr>
                <a:solidFill>
                  <a:schemeClr val="bg1"/>
                </a:solidFill>
              </a:defRPr>
            </a:lvl1pPr>
          </a:lstStyle>
          <a:p>
            <a:r>
              <a:rPr lang="en-US" dirty="0"/>
              <a:t>Click picture icon to add photo</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D676D-F2FB-4E29-6862-097B141AD572}"/>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rPr>
              <a:t>© 2023 Nielsen Consumer LLC. All Rights Reserved.</a:t>
            </a:r>
          </a:p>
        </p:txBody>
      </p:sp>
      <p:pic>
        <p:nvPicPr>
          <p:cNvPr id="5" name="Picture 4">
            <a:extLst>
              <a:ext uri="{FF2B5EF4-FFF2-40B4-BE49-F238E27FC236}">
                <a16:creationId xmlns:a16="http://schemas.microsoft.com/office/drawing/2014/main" id="{E267FD37-CDB2-08A7-64AD-5D8EA73570F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Text Placeholder 10">
            <a:extLst>
              <a:ext uri="{FF2B5EF4-FFF2-40B4-BE49-F238E27FC236}">
                <a16:creationId xmlns:a16="http://schemas.microsoft.com/office/drawing/2014/main" id="{DB6EEB7D-9CC5-9D43-2008-279501423858}"/>
              </a:ext>
            </a:extLst>
          </p:cNvPr>
          <p:cNvSpPr>
            <a:spLocks noGrp="1"/>
          </p:cNvSpPr>
          <p:nvPr>
            <p:ph type="body" sz="quarter" idx="17" hasCustomPrompt="1"/>
          </p:nvPr>
        </p:nvSpPr>
        <p:spPr>
          <a:xfrm>
            <a:off x="288558" y="5985327"/>
            <a:ext cx="5537253"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2" name="Text Placeholder 6">
            <a:extLst>
              <a:ext uri="{FF2B5EF4-FFF2-40B4-BE49-F238E27FC236}">
                <a16:creationId xmlns:a16="http://schemas.microsoft.com/office/drawing/2014/main" id="{EF7F2BB9-8A14-A127-85D9-8C884D76268E}"/>
              </a:ext>
            </a:extLst>
          </p:cNvPr>
          <p:cNvSpPr>
            <a:spLocks noGrp="1"/>
          </p:cNvSpPr>
          <p:nvPr>
            <p:ph type="body" sz="quarter" idx="13"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3" name="Title 1">
            <a:extLst>
              <a:ext uri="{FF2B5EF4-FFF2-40B4-BE49-F238E27FC236}">
                <a16:creationId xmlns:a16="http://schemas.microsoft.com/office/drawing/2014/main" id="{4B4DEEEB-841D-9E48-066D-74DF0347AE97}"/>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1467641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side - Black/title only" preserve="1">
  <p:cSld name="Inside - Black/title only">
    <p:bg>
      <p:bgPr>
        <a:solidFill>
          <a:srgbClr val="000000"/>
        </a:solidFill>
        <a:effectLst/>
      </p:bgPr>
    </p:bg>
    <p:spTree>
      <p:nvGrpSpPr>
        <p:cNvPr id="1" name="Shape 89"/>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93" name="Google Shape;93;p10"/>
          <p:cNvSpPr txBox="1">
            <a:spLocks noGrp="1"/>
          </p:cNvSpPr>
          <p:nvPr>
            <p:ph type="subTitle" idx="1"/>
          </p:nvPr>
        </p:nvSpPr>
        <p:spPr>
          <a:xfrm>
            <a:off x="472867" y="6476016"/>
            <a:ext cx="10878800" cy="2464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8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800">
                <a:solidFill>
                  <a:schemeClr val="accent5"/>
                </a:solidFill>
              </a:defRPr>
            </a:lvl2pPr>
            <a:lvl3pPr lvl="2" rtl="0">
              <a:lnSpc>
                <a:spcPct val="100000"/>
              </a:lnSpc>
              <a:spcBef>
                <a:spcPts val="0"/>
              </a:spcBef>
              <a:spcAft>
                <a:spcPts val="0"/>
              </a:spcAft>
              <a:buClr>
                <a:schemeClr val="accent5"/>
              </a:buClr>
              <a:buSzPts val="600"/>
              <a:buNone/>
              <a:defRPr sz="800">
                <a:solidFill>
                  <a:schemeClr val="accent5"/>
                </a:solidFill>
              </a:defRPr>
            </a:lvl3pPr>
            <a:lvl4pPr lvl="3" rtl="0">
              <a:lnSpc>
                <a:spcPct val="100000"/>
              </a:lnSpc>
              <a:spcBef>
                <a:spcPts val="0"/>
              </a:spcBef>
              <a:spcAft>
                <a:spcPts val="0"/>
              </a:spcAft>
              <a:buClr>
                <a:schemeClr val="accent5"/>
              </a:buClr>
              <a:buSzPts val="600"/>
              <a:buNone/>
              <a:defRPr sz="800">
                <a:solidFill>
                  <a:schemeClr val="accent5"/>
                </a:solidFill>
              </a:defRPr>
            </a:lvl4pPr>
            <a:lvl5pPr lvl="4" rtl="0">
              <a:lnSpc>
                <a:spcPct val="100000"/>
              </a:lnSpc>
              <a:spcBef>
                <a:spcPts val="0"/>
              </a:spcBef>
              <a:spcAft>
                <a:spcPts val="0"/>
              </a:spcAft>
              <a:buClr>
                <a:schemeClr val="accent5"/>
              </a:buClr>
              <a:buSzPts val="600"/>
              <a:buNone/>
              <a:defRPr sz="800">
                <a:solidFill>
                  <a:schemeClr val="accent5"/>
                </a:solidFill>
              </a:defRPr>
            </a:lvl5pPr>
            <a:lvl6pPr lvl="5" rtl="0">
              <a:lnSpc>
                <a:spcPct val="100000"/>
              </a:lnSpc>
              <a:spcBef>
                <a:spcPts val="0"/>
              </a:spcBef>
              <a:spcAft>
                <a:spcPts val="0"/>
              </a:spcAft>
              <a:buClr>
                <a:schemeClr val="accent5"/>
              </a:buClr>
              <a:buSzPts val="600"/>
              <a:buNone/>
              <a:defRPr sz="800">
                <a:solidFill>
                  <a:schemeClr val="accent5"/>
                </a:solidFill>
              </a:defRPr>
            </a:lvl6pPr>
            <a:lvl7pPr lvl="6" rtl="0">
              <a:lnSpc>
                <a:spcPct val="100000"/>
              </a:lnSpc>
              <a:spcBef>
                <a:spcPts val="0"/>
              </a:spcBef>
              <a:spcAft>
                <a:spcPts val="0"/>
              </a:spcAft>
              <a:buClr>
                <a:schemeClr val="accent5"/>
              </a:buClr>
              <a:buSzPts val="600"/>
              <a:buNone/>
              <a:defRPr sz="800">
                <a:solidFill>
                  <a:schemeClr val="accent5"/>
                </a:solidFill>
              </a:defRPr>
            </a:lvl7pPr>
            <a:lvl8pPr lvl="7" rtl="0">
              <a:lnSpc>
                <a:spcPct val="100000"/>
              </a:lnSpc>
              <a:spcBef>
                <a:spcPts val="0"/>
              </a:spcBef>
              <a:spcAft>
                <a:spcPts val="0"/>
              </a:spcAft>
              <a:buClr>
                <a:schemeClr val="accent5"/>
              </a:buClr>
              <a:buSzPts val="600"/>
              <a:buNone/>
              <a:defRPr sz="800">
                <a:solidFill>
                  <a:schemeClr val="accent5"/>
                </a:solidFill>
              </a:defRPr>
            </a:lvl8pPr>
            <a:lvl9pPr lvl="8" rtl="0">
              <a:lnSpc>
                <a:spcPct val="100000"/>
              </a:lnSpc>
              <a:spcBef>
                <a:spcPts val="0"/>
              </a:spcBef>
              <a:spcAft>
                <a:spcPts val="0"/>
              </a:spcAft>
              <a:buClr>
                <a:schemeClr val="accent5"/>
              </a:buClr>
              <a:buSzPts val="600"/>
              <a:buNone/>
              <a:defRPr sz="800">
                <a:solidFill>
                  <a:schemeClr val="accent5"/>
                </a:solidFill>
              </a:defRPr>
            </a:lvl9pPr>
          </a:lstStyle>
          <a:p>
            <a:r>
              <a:rPr lang="en-US"/>
              <a:t>Click to edit Master subtitle style</a:t>
            </a:r>
            <a:endParaRPr dirty="0"/>
          </a:p>
        </p:txBody>
      </p:sp>
      <p:sp>
        <p:nvSpPr>
          <p:cNvPr id="94" name="Google Shape;94;p10"/>
          <p:cNvSpPr txBox="1">
            <a:spLocks noGrp="1"/>
          </p:cNvSpPr>
          <p:nvPr>
            <p:ph type="title"/>
          </p:nvPr>
        </p:nvSpPr>
        <p:spPr>
          <a:xfrm>
            <a:off x="472867" y="390167"/>
            <a:ext cx="11246400" cy="5248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sz="2400">
                <a:solidFill>
                  <a:srgbClr val="FFFFFF"/>
                </a:solidFill>
                <a:latin typeface="+mn-lt"/>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dirty="0"/>
          </a:p>
        </p:txBody>
      </p:sp>
      <p:sp>
        <p:nvSpPr>
          <p:cNvPr id="9" name="Slide Number Placeholder 1">
            <a:extLst>
              <a:ext uri="{FF2B5EF4-FFF2-40B4-BE49-F238E27FC236}">
                <a16:creationId xmlns:a16="http://schemas.microsoft.com/office/drawing/2014/main" id="{000BDBC4-3F02-409D-A9BB-6FD11DAF8DC4}"/>
              </a:ext>
            </a:extLst>
          </p:cNvPr>
          <p:cNvSpPr txBox="1">
            <a:spLocks/>
          </p:cNvSpPr>
          <p:nvPr/>
        </p:nvSpPr>
        <p:spPr>
          <a:xfrm>
            <a:off x="8976067" y="6412498"/>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rPr>
              <a:pPr/>
              <a:t>‹#›</a:t>
            </a:fld>
            <a:endParaRPr lang="en-PH" sz="1333" dirty="0">
              <a:solidFill>
                <a:schemeClr val="bg1"/>
              </a:solidFill>
            </a:endParaRPr>
          </a:p>
        </p:txBody>
      </p: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647184029"/>
      </p:ext>
    </p:extLst>
  </p:cSld>
  <p:clrMapOvr>
    <a:masterClrMapping/>
  </p:clrMapOvr>
  <p:hf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21_half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16">
            <a:extLst>
              <a:ext uri="{FF2B5EF4-FFF2-40B4-BE49-F238E27FC236}">
                <a16:creationId xmlns:a16="http://schemas.microsoft.com/office/drawing/2014/main" id="{95053F53-3618-E1D1-00A1-47AA56D0507E}"/>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bg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D2DDB0C3-FCF3-2CAA-F826-CA712908FC24}"/>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5" name="TextBox 14">
            <a:extLst>
              <a:ext uri="{FF2B5EF4-FFF2-40B4-BE49-F238E27FC236}">
                <a16:creationId xmlns:a16="http://schemas.microsoft.com/office/drawing/2014/main" id="{1200B60E-9A49-D43D-A2C5-DA7BD2C3AC45}"/>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1F287E70-6553-34AC-B531-E6C6EE31CB0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F7066202-F363-3C8E-5B43-C4BE65D6B6FC}"/>
              </a:ext>
            </a:extLst>
          </p:cNvPr>
          <p:cNvSpPr>
            <a:spLocks noGrp="1"/>
          </p:cNvSpPr>
          <p:nvPr>
            <p:ph type="body" sz="quarter" idx="18" hasCustomPrompt="1"/>
          </p:nvPr>
        </p:nvSpPr>
        <p:spPr>
          <a:xfrm>
            <a:off x="288558" y="5985327"/>
            <a:ext cx="5537253"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6">
            <a:extLst>
              <a:ext uri="{FF2B5EF4-FFF2-40B4-BE49-F238E27FC236}">
                <a16:creationId xmlns:a16="http://schemas.microsoft.com/office/drawing/2014/main" id="{9DF4E8B1-8F35-5AD1-AB74-B468AE170172}"/>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9" name="Title 1">
            <a:extLst>
              <a:ext uri="{FF2B5EF4-FFF2-40B4-BE49-F238E27FC236}">
                <a16:creationId xmlns:a16="http://schemas.microsoft.com/office/drawing/2014/main" id="{C4DFC890-B929-EAF9-EDFB-220994626FAF}"/>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299533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22_half_deep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8FC0542-F803-6E54-6294-B0DB14311818}"/>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E12EB802-3346-E39B-2509-EAC573AA62B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92BFC318-B682-8A6C-0500-7F861A6B2C6A}"/>
              </a:ext>
            </a:extLst>
          </p:cNvPr>
          <p:cNvSpPr>
            <a:spLocks noGrp="1"/>
          </p:cNvSpPr>
          <p:nvPr>
            <p:ph type="body" sz="quarter" idx="18" hasCustomPrompt="1"/>
          </p:nvPr>
        </p:nvSpPr>
        <p:spPr>
          <a:xfrm>
            <a:off x="288558" y="5985327"/>
            <a:ext cx="5537253"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0F5E0947-70F6-3BEF-C68C-F8AAA3AAF8E2}"/>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bg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56E41E3E-E988-5AAD-A3FB-D42472E3E684}"/>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308DE5AC-BB0D-8837-136E-8AF4E617F304}"/>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6D686C53-3C4A-4856-FDBD-DEDB3F729AF4}"/>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40408892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23_half_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270D49C1-E8FD-4100-6077-590D74316FB9}"/>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E23E778F-48DD-4F11-15D3-BC47F1B1447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F96AC6AD-C4F2-F6FF-6F7B-8A44A44982F1}"/>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6A6C0979-2BD2-C03B-6B71-E8AD10273F05}"/>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4A3D0FAE-E229-7018-93B3-C0AF25E639B9}"/>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36BBC8CE-5633-09AF-7152-3719FD92EBEB}"/>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B5D76F3C-D010-68D3-984D-E588033F9C1D}"/>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178472896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24_half_lt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Box 13">
            <a:extLst>
              <a:ext uri="{FF2B5EF4-FFF2-40B4-BE49-F238E27FC236}">
                <a16:creationId xmlns:a16="http://schemas.microsoft.com/office/drawing/2014/main" id="{EE2DAE71-2983-34FD-663C-6E97AE5A8A97}"/>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5" name="Picture 14">
            <a:extLst>
              <a:ext uri="{FF2B5EF4-FFF2-40B4-BE49-F238E27FC236}">
                <a16:creationId xmlns:a16="http://schemas.microsoft.com/office/drawing/2014/main" id="{E6778B45-8CEC-C5EE-D89D-3C627C467D9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6" name="Text Placeholder 10">
            <a:extLst>
              <a:ext uri="{FF2B5EF4-FFF2-40B4-BE49-F238E27FC236}">
                <a16:creationId xmlns:a16="http://schemas.microsoft.com/office/drawing/2014/main" id="{8E513481-19B3-D642-E3CD-6271958BC108}"/>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84A1B13B-F468-9DD3-E390-FE7032237481}"/>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FE4C21BE-A62B-885D-12C3-E14CBE50E9D6}"/>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5ECE9D8F-7472-1CD9-04C2-C6C601670BD9}"/>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E34A2405-5937-A40D-BD28-25B17DBA7426}"/>
              </a:ext>
            </a:extLst>
          </p:cNvPr>
          <p:cNvSpPr>
            <a:spLocks noGrp="1"/>
          </p:cNvSpPr>
          <p:nvPr>
            <p:ph type="title" hasCustomPrompt="1"/>
          </p:nvPr>
        </p:nvSpPr>
        <p:spPr>
          <a:xfrm>
            <a:off x="288558" y="178971"/>
            <a:ext cx="5537253" cy="397352"/>
          </a:xfrm>
          <a:prstGeom prst="rect">
            <a:avLst/>
          </a:prstGeom>
        </p:spPr>
        <p:txBody>
          <a:bodyPr anchor="ctr"/>
          <a:lstStyle>
            <a:lvl1pPr>
              <a:defRPr sz="2000">
                <a:solidFill>
                  <a:schemeClr val="tx1"/>
                </a:solidFill>
              </a:defRPr>
            </a:lvl1pPr>
          </a:lstStyle>
          <a:p>
            <a:r>
              <a:rPr lang="en-US" dirty="0"/>
              <a:t>Insert your slide title in Arial bold 20pt</a:t>
            </a:r>
          </a:p>
        </p:txBody>
      </p:sp>
    </p:spTree>
    <p:extLst>
      <p:ext uri="{BB962C8B-B14F-4D97-AF65-F5344CB8AC3E}">
        <p14:creationId xmlns:p14="http://schemas.microsoft.com/office/powerpoint/2010/main" val="400088434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25_half_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F9B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011486C1-A975-5880-4C54-03DD13A9F7F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8713DBF5-505B-D783-24AC-ABF2407B2B3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4BC52F0A-FEF5-7664-E4A1-D4BF689E7502}"/>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F6B99AF8-C353-FA75-7695-E85E6F1D16AB}"/>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2844E97B-52E4-F43B-0202-92973DE8EC76}"/>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C7F498CF-4BFB-E7EA-A5AC-E2FFC8C15A03}"/>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2FD7D570-786D-BE85-5674-AAE488A93FAA}"/>
              </a:ext>
            </a:extLst>
          </p:cNvPr>
          <p:cNvSpPr>
            <a:spLocks noGrp="1"/>
          </p:cNvSpPr>
          <p:nvPr>
            <p:ph type="title" hasCustomPrompt="1"/>
          </p:nvPr>
        </p:nvSpPr>
        <p:spPr>
          <a:xfrm>
            <a:off x="288558" y="178971"/>
            <a:ext cx="5537253" cy="397352"/>
          </a:xfrm>
          <a:prstGeom prst="rect">
            <a:avLst/>
          </a:prstGeom>
        </p:spPr>
        <p:txBody>
          <a:bodyPr anchor="ctr"/>
          <a:lstStyle>
            <a:lvl1pPr>
              <a:defRPr sz="2000">
                <a:solidFill>
                  <a:schemeClr val="tx1"/>
                </a:solidFill>
              </a:defRPr>
            </a:lvl1pPr>
          </a:lstStyle>
          <a:p>
            <a:r>
              <a:rPr lang="en-US" dirty="0"/>
              <a:t>Insert your slide title in Arial bold 20pt</a:t>
            </a:r>
          </a:p>
        </p:txBody>
      </p:sp>
    </p:spTree>
    <p:extLst>
      <p:ext uri="{BB962C8B-B14F-4D97-AF65-F5344CB8AC3E}">
        <p14:creationId xmlns:p14="http://schemas.microsoft.com/office/powerpoint/2010/main" val="37867656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26_half_viol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DB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B3CE258B-CBCD-8DC5-1665-1A4555B76CDA}"/>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DBF0D2EB-1B50-4485-D568-744E539C807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05CB9B4E-B4A9-BA47-5A00-8E523D2A8CD9}"/>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457DAED8-04EE-E553-65D0-FECCE3483626}"/>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B83E20CC-AB43-4C23-8A3C-9F0A750FF71C}"/>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CB111580-3FC2-E4E7-0EE7-D9E1E7010ED8}"/>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B2D480B4-03FC-5DE6-C1B7-A075AF87A799}"/>
              </a:ext>
            </a:extLst>
          </p:cNvPr>
          <p:cNvSpPr>
            <a:spLocks noGrp="1"/>
          </p:cNvSpPr>
          <p:nvPr>
            <p:ph type="title" hasCustomPrompt="1"/>
          </p:nvPr>
        </p:nvSpPr>
        <p:spPr>
          <a:xfrm>
            <a:off x="288558" y="178971"/>
            <a:ext cx="5537253" cy="397352"/>
          </a:xfrm>
          <a:prstGeom prst="rect">
            <a:avLst/>
          </a:prstGeom>
        </p:spPr>
        <p:txBody>
          <a:bodyPr anchor="ctr"/>
          <a:lstStyle>
            <a:lvl1pPr>
              <a:defRPr sz="2000">
                <a:solidFill>
                  <a:schemeClr val="tx1"/>
                </a:solidFill>
              </a:defRPr>
            </a:lvl1pPr>
          </a:lstStyle>
          <a:p>
            <a:r>
              <a:rPr lang="en-US" dirty="0"/>
              <a:t>Insert your slide title in Arial bold 20pt</a:t>
            </a:r>
          </a:p>
        </p:txBody>
      </p:sp>
    </p:spTree>
    <p:extLst>
      <p:ext uri="{BB962C8B-B14F-4D97-AF65-F5344CB8AC3E}">
        <p14:creationId xmlns:p14="http://schemas.microsoft.com/office/powerpoint/2010/main" val="34086579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27_laptop">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9DBEDE-BAB0-604C-FFCD-9B78E43DEB4D}"/>
              </a:ext>
            </a:extLst>
          </p:cNvPr>
          <p:cNvGrpSpPr/>
          <p:nvPr/>
        </p:nvGrpSpPr>
        <p:grpSpPr>
          <a:xfrm>
            <a:off x="3936001" y="1448418"/>
            <a:ext cx="8256000" cy="4327900"/>
            <a:chOff x="3936001" y="1448418"/>
            <a:chExt cx="8256000" cy="4327900"/>
          </a:xfrm>
        </p:grpSpPr>
        <p:pic>
          <p:nvPicPr>
            <p:cNvPr id="4" name="Shape">
              <a:extLst>
                <a:ext uri="{FF2B5EF4-FFF2-40B4-BE49-F238E27FC236}">
                  <a16:creationId xmlns:a16="http://schemas.microsoft.com/office/drawing/2014/main" id="{9C99B962-82E7-D621-A6EE-293DE917ED0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3936001" y="1448418"/>
              <a:ext cx="8256000" cy="4327900"/>
            </a:xfrm>
            <a:prstGeom prst="rect">
              <a:avLst/>
            </a:prstGeom>
          </p:spPr>
        </p:pic>
        <p:sp>
          <p:nvSpPr>
            <p:cNvPr id="8" name="Rectangle 7">
              <a:extLst>
                <a:ext uri="{FF2B5EF4-FFF2-40B4-BE49-F238E27FC236}">
                  <a16:creationId xmlns:a16="http://schemas.microsoft.com/office/drawing/2014/main" id="{66CB1AD3-1559-522D-9306-F7DFC599041F}"/>
                </a:ext>
              </a:extLst>
            </p:cNvPr>
            <p:cNvSpPr/>
            <p:nvPr/>
          </p:nvSpPr>
          <p:spPr>
            <a:xfrm>
              <a:off x="7892321" y="5403954"/>
              <a:ext cx="329784" cy="74951"/>
            </a:xfrm>
            <a:prstGeom prst="rect">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3684352"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5" name="Picture Placeholder 4">
            <a:extLst>
              <a:ext uri="{FF2B5EF4-FFF2-40B4-BE49-F238E27FC236}">
                <a16:creationId xmlns:a16="http://schemas.microsoft.com/office/drawing/2014/main" id="{0EEA58B3-EB48-100A-0C56-E4672EB8D1D2}"/>
              </a:ext>
            </a:extLst>
          </p:cNvPr>
          <p:cNvSpPr>
            <a:spLocks noGrp="1"/>
          </p:cNvSpPr>
          <p:nvPr>
            <p:ph type="pic" sz="quarter" idx="17" hasCustomPrompt="1"/>
          </p:nvPr>
        </p:nvSpPr>
        <p:spPr bwMode="gray">
          <a:xfrm>
            <a:off x="5143500" y="1559544"/>
            <a:ext cx="5842000" cy="3771900"/>
          </a:xfrm>
          <a:prstGeom prst="roundRect">
            <a:avLst>
              <a:gd name="adj" fmla="val 2189"/>
            </a:avLst>
          </a:prstGeom>
          <a:solidFill>
            <a:schemeClr val="tx1"/>
          </a:solidFill>
        </p:spPr>
        <p:txBody>
          <a:bodyPr anchor="ctr" anchorCtr="0"/>
          <a:lstStyle>
            <a:lvl1pPr marL="0" indent="0" algn="ctr">
              <a:buNone/>
              <a:defRPr>
                <a:solidFill>
                  <a:schemeClr val="bg1"/>
                </a:solidFill>
              </a:defRPr>
            </a:lvl1pPr>
          </a:lstStyle>
          <a:p>
            <a:r>
              <a:rPr lang="en-GB" dirty="0"/>
              <a:t> Click picture icon to add photo</a:t>
            </a:r>
          </a:p>
        </p:txBody>
      </p:sp>
      <p:sp>
        <p:nvSpPr>
          <p:cNvPr id="10" name="Text Placeholder 10">
            <a:extLst>
              <a:ext uri="{FF2B5EF4-FFF2-40B4-BE49-F238E27FC236}">
                <a16:creationId xmlns:a16="http://schemas.microsoft.com/office/drawing/2014/main" id="{27F493CE-C3A5-A696-C506-892780AA58F8}"/>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1" name="Text Placeholder 6">
            <a:extLst>
              <a:ext uri="{FF2B5EF4-FFF2-40B4-BE49-F238E27FC236}">
                <a16:creationId xmlns:a16="http://schemas.microsoft.com/office/drawing/2014/main" id="{523F661E-19FC-F691-5CD5-E5D6D53A7AF8}"/>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3" name="Title 1">
            <a:extLst>
              <a:ext uri="{FF2B5EF4-FFF2-40B4-BE49-F238E27FC236}">
                <a16:creationId xmlns:a16="http://schemas.microsoft.com/office/drawing/2014/main" id="{211CCD54-0433-2F76-2DE8-4AD4B3369B9D}"/>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442945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28_pho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8" y="1825625"/>
            <a:ext cx="5807441"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7" y="1351231"/>
            <a:ext cx="5807441"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pic>
        <p:nvPicPr>
          <p:cNvPr id="10" name="Shape">
            <a:extLst>
              <a:ext uri="{FF2B5EF4-FFF2-40B4-BE49-F238E27FC236}">
                <a16:creationId xmlns:a16="http://schemas.microsoft.com/office/drawing/2014/main" id="{BA772A05-DBA6-5F58-4099-03BF28EF972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7710052" y="1197507"/>
            <a:ext cx="3096000" cy="4787820"/>
          </a:xfrm>
          <a:prstGeom prst="rect">
            <a:avLst/>
          </a:prstGeom>
        </p:spPr>
      </p:pic>
      <p:sp>
        <p:nvSpPr>
          <p:cNvPr id="11" name="Picture Placeholder 4">
            <a:extLst>
              <a:ext uri="{FF2B5EF4-FFF2-40B4-BE49-F238E27FC236}">
                <a16:creationId xmlns:a16="http://schemas.microsoft.com/office/drawing/2014/main" id="{8BA8C928-F0D4-761C-2699-B88282D1CCBB}"/>
              </a:ext>
            </a:extLst>
          </p:cNvPr>
          <p:cNvSpPr>
            <a:spLocks noGrp="1"/>
          </p:cNvSpPr>
          <p:nvPr>
            <p:ph type="pic" sz="quarter" idx="17" hasCustomPrompt="1"/>
          </p:nvPr>
        </p:nvSpPr>
        <p:spPr bwMode="gray">
          <a:xfrm>
            <a:off x="8227612" y="1288629"/>
            <a:ext cx="2057400" cy="4450080"/>
          </a:xfrm>
          <a:prstGeom prst="roundRect">
            <a:avLst>
              <a:gd name="adj" fmla="val 12964"/>
            </a:avLst>
          </a:prstGeom>
          <a:solidFill>
            <a:schemeClr val="tx1"/>
          </a:solidFill>
        </p:spPr>
        <p:txBody>
          <a:bodyPr anchor="ctr" anchorCtr="0"/>
          <a:lstStyle>
            <a:lvl1pPr marL="0" indent="0" algn="ctr">
              <a:buNone/>
              <a:defRPr>
                <a:solidFill>
                  <a:schemeClr val="bg1"/>
                </a:solidFill>
              </a:defRPr>
            </a:lvl1pPr>
          </a:lstStyle>
          <a:p>
            <a:r>
              <a:rPr lang="en-GB" dirty="0"/>
              <a:t> Click picture icon to add photo</a:t>
            </a:r>
          </a:p>
        </p:txBody>
      </p:sp>
      <p:sp>
        <p:nvSpPr>
          <p:cNvPr id="4" name="Text Placeholder 10">
            <a:extLst>
              <a:ext uri="{FF2B5EF4-FFF2-40B4-BE49-F238E27FC236}">
                <a16:creationId xmlns:a16="http://schemas.microsoft.com/office/drawing/2014/main" id="{7BFE6B16-52C0-0F95-6471-8ECF8562CD16}"/>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9FB97EEA-F0C4-4A56-A945-C5B40DE91501}"/>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C56C3E77-E9CE-47CC-83BF-6304705D7E58}"/>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8445773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29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2" name="Text Placeholder 10">
            <a:extLst>
              <a:ext uri="{FF2B5EF4-FFF2-40B4-BE49-F238E27FC236}">
                <a16:creationId xmlns:a16="http://schemas.microsoft.com/office/drawing/2014/main" id="{18D8CFBE-FA82-9696-CA96-11C6E0C64DB0}"/>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Tree>
    <p:extLst>
      <p:ext uri="{BB962C8B-B14F-4D97-AF65-F5344CB8AC3E}">
        <p14:creationId xmlns:p14="http://schemas.microsoft.com/office/powerpoint/2010/main" val="178677873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1_quote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19251" y="-2"/>
            <a:ext cx="6289924" cy="680032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314883"/>
            <a:ext cx="8634723" cy="2532526"/>
          </a:xfrm>
          <a:prstGeom prst="rect">
            <a:avLst/>
          </a:prstGeom>
        </p:spPr>
        <p:txBody>
          <a:bodyPr anchor="b" anchorCtr="0">
            <a:noAutofit/>
          </a:bodyPr>
          <a:lstStyle>
            <a:lvl1pPr algn="l">
              <a:defRPr sz="4800">
                <a:solidFill>
                  <a:schemeClr val="bg1"/>
                </a:solidFill>
              </a:defRPr>
            </a:lvl1pPr>
          </a:lstStyle>
          <a:p>
            <a:r>
              <a:rPr lang="en-US" dirty="0"/>
              <a:t>“Insert quote here Insert quote here Insert quote here Insert quote here.”</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910757"/>
            <a:ext cx="863472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09343406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vider_deep_blue">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a:prstGeom prst="rect">
            <a:avLst/>
          </a:prstGeom>
        </p:spPr>
        <p:txBody>
          <a:bodyPr anchor="b">
            <a:noAutofit/>
          </a:bodyPr>
          <a:lstStyle>
            <a:lvl1pPr algn="l">
              <a:defRPr sz="4400">
                <a:solidFill>
                  <a:schemeClr val="bg1"/>
                </a:solidFill>
              </a:defRPr>
            </a:lvl1pPr>
          </a:lstStyle>
          <a:p>
            <a:r>
              <a:rPr lang="en-US"/>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extBox 1">
            <a:extLst>
              <a:ext uri="{FF2B5EF4-FFF2-40B4-BE49-F238E27FC236}">
                <a16:creationId xmlns:a16="http://schemas.microsoft.com/office/drawing/2014/main" id="{96FAE4D6-0FBC-D546-E065-843A050CC164}"/>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995181645"/>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2_quote_lt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rgbClr val="0C3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Shape, circle&#10;&#10;Description automatically generated">
            <a:extLst>
              <a:ext uri="{FF2B5EF4-FFF2-40B4-BE49-F238E27FC236}">
                <a16:creationId xmlns:a16="http://schemas.microsoft.com/office/drawing/2014/main" id="{0D97EACC-08EC-E23D-81E9-FE8C480D1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251" y="-1"/>
            <a:ext cx="6289924" cy="680032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314883"/>
            <a:ext cx="8634723" cy="2532526"/>
          </a:xfrm>
          <a:prstGeom prst="rect">
            <a:avLst/>
          </a:prstGeom>
        </p:spPr>
        <p:txBody>
          <a:bodyPr anchor="b" anchorCtr="0">
            <a:noAutofit/>
          </a:bodyPr>
          <a:lstStyle>
            <a:lvl1pPr algn="l">
              <a:defRPr sz="4800">
                <a:solidFill>
                  <a:schemeClr val="bg1"/>
                </a:solidFill>
              </a:defRPr>
            </a:lvl1pPr>
          </a:lstStyle>
          <a:p>
            <a:r>
              <a:rPr lang="en-US" dirty="0"/>
              <a:t>“Insert quote here Insert quote here Insert quote here Insert quote here.”</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910757"/>
            <a:ext cx="863472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6EABEE4-A33D-BEB4-749A-37C6B0F2F34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582C9894-319B-3DEE-60BE-8F5EA880093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206176684"/>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3_quote_orange">
    <p:bg>
      <p:bgPr>
        <a:solidFill>
          <a:srgbClr val="3C1806"/>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rgbClr val="3C18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id="{929835DB-8A5C-E734-95A0-1F2A5EB51E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557"/>
          <a:stretch/>
        </p:blipFill>
        <p:spPr>
          <a:xfrm>
            <a:off x="-19253" y="0"/>
            <a:ext cx="6583339" cy="6825342"/>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314883"/>
            <a:ext cx="8634723" cy="2532526"/>
          </a:xfrm>
          <a:prstGeom prst="rect">
            <a:avLst/>
          </a:prstGeom>
        </p:spPr>
        <p:txBody>
          <a:bodyPr anchor="b" anchorCtr="0">
            <a:noAutofit/>
          </a:bodyPr>
          <a:lstStyle>
            <a:lvl1pPr algn="l">
              <a:defRPr sz="4800">
                <a:solidFill>
                  <a:schemeClr val="bg1"/>
                </a:solidFill>
              </a:defRPr>
            </a:lvl1pPr>
          </a:lstStyle>
          <a:p>
            <a:r>
              <a:rPr lang="en-US" dirty="0"/>
              <a:t>“Insert quote here Insert quote here Insert quote here Insert quote here.”</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910757"/>
            <a:ext cx="863472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A3D89BF-F399-9405-0E58-746A6705B47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18B09C28-1582-F338-6BC3-DC037931A28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744132964"/>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4_quote_violet">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Shape, circle&#10;&#10;Description automatically generated">
            <a:extLst>
              <a:ext uri="{FF2B5EF4-FFF2-40B4-BE49-F238E27FC236}">
                <a16:creationId xmlns:a16="http://schemas.microsoft.com/office/drawing/2014/main" id="{E8A429FF-DA58-2C20-7EA0-A4BB526061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148" b="-633"/>
          <a:stretch/>
        </p:blipFill>
        <p:spPr>
          <a:xfrm>
            <a:off x="-1" y="-1"/>
            <a:ext cx="6397827" cy="684684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314883"/>
            <a:ext cx="8634723" cy="2532526"/>
          </a:xfrm>
          <a:prstGeom prst="rect">
            <a:avLst/>
          </a:prstGeom>
        </p:spPr>
        <p:txBody>
          <a:bodyPr anchor="b" anchorCtr="0">
            <a:noAutofit/>
          </a:bodyPr>
          <a:lstStyle>
            <a:lvl1pPr algn="l">
              <a:defRPr sz="4800">
                <a:solidFill>
                  <a:schemeClr val="bg1"/>
                </a:solidFill>
              </a:defRPr>
            </a:lvl1pPr>
          </a:lstStyle>
          <a:p>
            <a:r>
              <a:rPr lang="en-US" dirty="0"/>
              <a:t>“Insert quote here Insert quote here Insert quote here Insert quote here.”</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910757"/>
            <a:ext cx="863472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0F06A83-99DA-2C5F-78D6-6FA841ED8259}"/>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4EF376C8-4901-3DED-9FB3-D8AE874C5FD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023374524"/>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1_thank_you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id="{E1167A0A-F180-60C7-1EB1-45DFE71B1E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E163BE63-5485-E51C-D2FB-D90594B2CBBC}"/>
              </a:ext>
            </a:extLst>
          </p:cNvPr>
          <p:cNvSpPr>
            <a:spLocks noGrp="1"/>
          </p:cNvSpPr>
          <p:nvPr>
            <p:ph type="ctrTitle" hasCustomPrompt="1"/>
          </p:nvPr>
        </p:nvSpPr>
        <p:spPr>
          <a:xfrm>
            <a:off x="288558" y="635035"/>
            <a:ext cx="8642082" cy="2387600"/>
          </a:xfrm>
        </p:spPr>
        <p:txBody>
          <a:bodyPr anchor="b">
            <a:noAutofit/>
          </a:bodyPr>
          <a:lstStyle>
            <a:lvl1pPr algn="l">
              <a:defRPr sz="3600">
                <a:solidFill>
                  <a:schemeClr val="bg1"/>
                </a:solidFill>
              </a:defRPr>
            </a:lvl1pPr>
          </a:lstStyle>
          <a:p>
            <a:r>
              <a:rPr lang="en-US" dirty="0"/>
              <a:t>[Thank you]</a:t>
            </a:r>
          </a:p>
        </p:txBody>
      </p:sp>
      <p:sp>
        <p:nvSpPr>
          <p:cNvPr id="14" name="Subtitle 2">
            <a:extLst>
              <a:ext uri="{FF2B5EF4-FFF2-40B4-BE49-F238E27FC236}">
                <a16:creationId xmlns:a16="http://schemas.microsoft.com/office/drawing/2014/main" id="{D969D08C-4DD0-FF1D-4F1E-2B57BBBC6138}"/>
              </a:ext>
            </a:extLst>
          </p:cNvPr>
          <p:cNvSpPr>
            <a:spLocks noGrp="1"/>
          </p:cNvSpPr>
          <p:nvPr>
            <p:ph type="subTitle" idx="1" hasCustomPrompt="1"/>
          </p:nvPr>
        </p:nvSpPr>
        <p:spPr>
          <a:xfrm>
            <a:off x="288558" y="3114710"/>
            <a:ext cx="8642082"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[Call to action]</a:t>
            </a:r>
          </a:p>
        </p:txBody>
      </p:sp>
      <p:sp>
        <p:nvSpPr>
          <p:cNvPr id="15" name="Text Placeholder 17">
            <a:extLst>
              <a:ext uri="{FF2B5EF4-FFF2-40B4-BE49-F238E27FC236}">
                <a16:creationId xmlns:a16="http://schemas.microsoft.com/office/drawing/2014/main" id="{31B837C9-2286-59D8-4032-53C7374DC0DF}"/>
              </a:ext>
            </a:extLst>
          </p:cNvPr>
          <p:cNvSpPr>
            <a:spLocks noGrp="1"/>
          </p:cNvSpPr>
          <p:nvPr>
            <p:ph type="body" sz="quarter" idx="10" hasCustomPrompt="1"/>
          </p:nvPr>
        </p:nvSpPr>
        <p:spPr>
          <a:xfrm>
            <a:off x="288559" y="4339347"/>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6" name="Text Placeholder 17">
            <a:extLst>
              <a:ext uri="{FF2B5EF4-FFF2-40B4-BE49-F238E27FC236}">
                <a16:creationId xmlns:a16="http://schemas.microsoft.com/office/drawing/2014/main" id="{461ED9C9-7BF6-B4F1-DA70-EC53D0C2A000}"/>
              </a:ext>
            </a:extLst>
          </p:cNvPr>
          <p:cNvSpPr>
            <a:spLocks noGrp="1"/>
          </p:cNvSpPr>
          <p:nvPr>
            <p:ph type="body" sz="quarter" idx="11" hasCustomPrompt="1"/>
          </p:nvPr>
        </p:nvSpPr>
        <p:spPr>
          <a:xfrm>
            <a:off x="288559" y="4707481"/>
            <a:ext cx="8642082" cy="42346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Contact information</a:t>
            </a:r>
          </a:p>
        </p:txBody>
      </p:sp>
      <p:pic>
        <p:nvPicPr>
          <p:cNvPr id="17" name="Picture 16">
            <a:extLst>
              <a:ext uri="{FF2B5EF4-FFF2-40B4-BE49-F238E27FC236}">
                <a16:creationId xmlns:a16="http://schemas.microsoft.com/office/drawing/2014/main" id="{070CF706-7FAA-2BA1-1710-A32021C46A2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Slide Number Placeholder 5">
            <a:extLst>
              <a:ext uri="{FF2B5EF4-FFF2-40B4-BE49-F238E27FC236}">
                <a16:creationId xmlns:a16="http://schemas.microsoft.com/office/drawing/2014/main" id="{2BA0FDEA-DA79-1320-766F-9AD366A37456}"/>
              </a:ext>
            </a:extLst>
          </p:cNvPr>
          <p:cNvSpPr>
            <a:spLocks noGrp="1"/>
          </p:cNvSpPr>
          <p:nvPr>
            <p:ph type="sldNum" sz="quarter" idx="12"/>
          </p:nvPr>
        </p:nvSpPr>
        <p:spPr>
          <a:xfrm>
            <a:off x="10985326" y="6435203"/>
            <a:ext cx="901874" cy="365125"/>
          </a:xfrm>
        </p:spPr>
        <p:txBody>
          <a:bodyPr/>
          <a:lstStyle>
            <a:lvl1pPr>
              <a:defRPr>
                <a:solidFill>
                  <a:schemeClr val="bg1"/>
                </a:solidFill>
              </a:defRPr>
            </a:lvl1pPr>
          </a:lstStyle>
          <a:p>
            <a:fld id="{403EF4E2-7A7A-0548-85F1-5479B7C9E1B2}" type="slidenum">
              <a:rPr lang="en-US" smtClean="0"/>
              <a:pPr/>
              <a:t>‹#›</a:t>
            </a:fld>
            <a:endParaRPr lang="en-US" dirty="0"/>
          </a:p>
        </p:txBody>
      </p:sp>
      <p:sp>
        <p:nvSpPr>
          <p:cNvPr id="6" name="TextBox 5">
            <a:extLst>
              <a:ext uri="{FF2B5EF4-FFF2-40B4-BE49-F238E27FC236}">
                <a16:creationId xmlns:a16="http://schemas.microsoft.com/office/drawing/2014/main" id="{F7DAD2E5-E506-6900-CAA8-ABF57EC21828}"/>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874301200"/>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2_thank_you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12191999" cy="68579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635035"/>
            <a:ext cx="8642082" cy="2387600"/>
          </a:xfrm>
        </p:spPr>
        <p:txBody>
          <a:bodyPr anchor="b">
            <a:noAutofit/>
          </a:bodyPr>
          <a:lstStyle>
            <a:lvl1pPr algn="l">
              <a:defRPr sz="3600">
                <a:solidFill>
                  <a:schemeClr val="tx1"/>
                </a:solidFill>
              </a:defRPr>
            </a:lvl1pPr>
          </a:lstStyle>
          <a:p>
            <a:r>
              <a:rPr lang="en-US" dirty="0"/>
              <a:t>[Thank you]</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11471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[Call to action]</a:t>
            </a:r>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10" name="Text Placeholder 17">
            <a:extLst>
              <a:ext uri="{FF2B5EF4-FFF2-40B4-BE49-F238E27FC236}">
                <a16:creationId xmlns:a16="http://schemas.microsoft.com/office/drawing/2014/main" id="{0FF12D10-3F99-FA54-8A36-1C3BFF703BC4}"/>
              </a:ext>
            </a:extLst>
          </p:cNvPr>
          <p:cNvSpPr>
            <a:spLocks noGrp="1"/>
          </p:cNvSpPr>
          <p:nvPr>
            <p:ph type="body" sz="quarter" idx="10" hasCustomPrompt="1"/>
          </p:nvPr>
        </p:nvSpPr>
        <p:spPr>
          <a:xfrm>
            <a:off x="288559" y="4339347"/>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1" name="Text Placeholder 17">
            <a:extLst>
              <a:ext uri="{FF2B5EF4-FFF2-40B4-BE49-F238E27FC236}">
                <a16:creationId xmlns:a16="http://schemas.microsoft.com/office/drawing/2014/main" id="{C023098E-A14A-7175-E122-657D7B94C166}"/>
              </a:ext>
            </a:extLst>
          </p:cNvPr>
          <p:cNvSpPr>
            <a:spLocks noGrp="1"/>
          </p:cNvSpPr>
          <p:nvPr>
            <p:ph type="body" sz="quarter" idx="11" hasCustomPrompt="1"/>
          </p:nvPr>
        </p:nvSpPr>
        <p:spPr>
          <a:xfrm>
            <a:off x="288559" y="4707481"/>
            <a:ext cx="8642082" cy="42346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Contact information</a:t>
            </a:r>
          </a:p>
        </p:txBody>
      </p:sp>
      <p:sp>
        <p:nvSpPr>
          <p:cNvPr id="6" name="Slide Number Placeholder 5">
            <a:extLst>
              <a:ext uri="{FF2B5EF4-FFF2-40B4-BE49-F238E27FC236}">
                <a16:creationId xmlns:a16="http://schemas.microsoft.com/office/drawing/2014/main" id="{28A5A3C8-5183-431D-468E-77DFFF5EB1B6}"/>
              </a:ext>
            </a:extLst>
          </p:cNvPr>
          <p:cNvSpPr>
            <a:spLocks noGrp="1"/>
          </p:cNvSpPr>
          <p:nvPr>
            <p:ph type="sldNum" sz="quarter" idx="12"/>
          </p:nvPr>
        </p:nvSpPr>
        <p:spPr>
          <a:xfrm>
            <a:off x="10985326" y="6435203"/>
            <a:ext cx="901874" cy="365125"/>
          </a:xfrm>
        </p:spPr>
        <p:txBody>
          <a:bodyPr/>
          <a:lstStyle>
            <a:lvl1pPr>
              <a:defRPr>
                <a:solidFill>
                  <a:schemeClr val="tx1"/>
                </a:solidFill>
              </a:defRPr>
            </a:lvl1pPr>
          </a:lstStyle>
          <a:p>
            <a:fld id="{403EF4E2-7A7A-0548-85F1-5479B7C9E1B2}" type="slidenum">
              <a:rPr lang="en-US" smtClean="0"/>
              <a:pPr/>
              <a:t>‹#›</a:t>
            </a:fld>
            <a:endParaRPr lang="en-US" dirty="0"/>
          </a:p>
        </p:txBody>
      </p:sp>
      <p:sp>
        <p:nvSpPr>
          <p:cNvPr id="7" name="TextBox 6">
            <a:extLst>
              <a:ext uri="{FF2B5EF4-FFF2-40B4-BE49-F238E27FC236}">
                <a16:creationId xmlns:a16="http://schemas.microsoft.com/office/drawing/2014/main" id="{32D8B9DE-B64C-1B72-C8EC-3F3105E9CE27}"/>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59417348"/>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3yp_cover_whit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67135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415103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4801" y="447040"/>
            <a:ext cx="1219198" cy="518808"/>
          </a:xfrm>
          <a:prstGeom prst="rect">
            <a:avLst/>
          </a:prstGeom>
        </p:spPr>
      </p:pic>
      <p:sp>
        <p:nvSpPr>
          <p:cNvPr id="8" name="Text Placeholder 17">
            <a:extLst>
              <a:ext uri="{FF2B5EF4-FFF2-40B4-BE49-F238E27FC236}">
                <a16:creationId xmlns:a16="http://schemas.microsoft.com/office/drawing/2014/main" id="{D70F9698-6E59-9274-EC44-4917B7B92AAA}"/>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7" name="TextBox 6">
            <a:extLst>
              <a:ext uri="{FF2B5EF4-FFF2-40B4-BE49-F238E27FC236}">
                <a16:creationId xmlns:a16="http://schemas.microsoft.com/office/drawing/2014/main" id="{597486B2-E0C5-0362-6797-2154FB2AC31F}"/>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47441130"/>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3yp_cover_niq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12191999" cy="68579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311471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12" name="Text Placeholder 17">
            <a:extLst>
              <a:ext uri="{FF2B5EF4-FFF2-40B4-BE49-F238E27FC236}">
                <a16:creationId xmlns:a16="http://schemas.microsoft.com/office/drawing/2014/main" id="{F56771D0-5C86-AA60-3F57-E915E5BF86C2}"/>
              </a:ext>
            </a:extLst>
          </p:cNvPr>
          <p:cNvSpPr>
            <a:spLocks noGrp="1"/>
          </p:cNvSpPr>
          <p:nvPr>
            <p:ph type="body" sz="quarter" idx="12" hasCustomPrompt="1"/>
          </p:nvPr>
        </p:nvSpPr>
        <p:spPr>
          <a:xfrm>
            <a:off x="288559" y="5110167"/>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6" name="TextBox 5">
            <a:extLst>
              <a:ext uri="{FF2B5EF4-FFF2-40B4-BE49-F238E27FC236}">
                <a16:creationId xmlns:a16="http://schemas.microsoft.com/office/drawing/2014/main" id="{56138D29-56C2-9514-291B-652CDA5A606E}"/>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347032478"/>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3yp_title_and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2F25C-611F-5946-A757-98CBE87CC8B7}"/>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88558" y="845697"/>
            <a:ext cx="11582400" cy="430887"/>
          </a:xfrm>
          <a:solidFill>
            <a:schemeClr val="tx2"/>
          </a:solidFill>
        </p:spPr>
        <p:txBody>
          <a:bodyPr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1" name="Text Placeholder 10">
            <a:extLst>
              <a:ext uri="{FF2B5EF4-FFF2-40B4-BE49-F238E27FC236}">
                <a16:creationId xmlns:a16="http://schemas.microsoft.com/office/drawing/2014/main" id="{D84B7C4B-5E7C-3B57-7A87-AA7A24A5F2B5}"/>
              </a:ext>
            </a:extLst>
          </p:cNvPr>
          <p:cNvSpPr>
            <a:spLocks noGrp="1"/>
          </p:cNvSpPr>
          <p:nvPr>
            <p:ph type="body" sz="quarter" idx="14"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5" name="Straight Connector 4">
            <a:extLst>
              <a:ext uri="{FF2B5EF4-FFF2-40B4-BE49-F238E27FC236}">
                <a16:creationId xmlns:a16="http://schemas.microsoft.com/office/drawing/2014/main" id="{6FD4EA98-BF31-5C57-6FCA-CC2DE7D012B7}"/>
              </a:ext>
            </a:extLst>
          </p:cNvPr>
          <p:cNvCxnSpPr>
            <a:cxnSpLocks/>
          </p:cNvCxnSpPr>
          <p:nvPr/>
        </p:nvCxnSpPr>
        <p:spPr>
          <a:xfrm>
            <a:off x="278932" y="718606"/>
            <a:ext cx="116148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34908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3yp_content_and_descrip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9" name="Text Placeholder 10">
            <a:extLst>
              <a:ext uri="{FF2B5EF4-FFF2-40B4-BE49-F238E27FC236}">
                <a16:creationId xmlns:a16="http://schemas.microsoft.com/office/drawing/2014/main" id="{A7D447D7-AD37-E5BC-FBE0-AE089392E05B}"/>
              </a:ext>
            </a:extLst>
          </p:cNvPr>
          <p:cNvSpPr>
            <a:spLocks noGrp="1"/>
          </p:cNvSpPr>
          <p:nvPr>
            <p:ph type="body" sz="quarter" idx="14"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2" name="Content Placeholder 2">
            <a:extLst>
              <a:ext uri="{FF2B5EF4-FFF2-40B4-BE49-F238E27FC236}">
                <a16:creationId xmlns:a16="http://schemas.microsoft.com/office/drawing/2014/main" id="{B5C80055-36CD-03A0-FF2F-FB1F135FCA85}"/>
              </a:ext>
            </a:extLst>
          </p:cNvPr>
          <p:cNvSpPr>
            <a:spLocks noGrp="1"/>
          </p:cNvSpPr>
          <p:nvPr>
            <p:ph idx="1"/>
          </p:nvPr>
        </p:nvSpPr>
        <p:spPr>
          <a:xfrm>
            <a:off x="288558" y="1825625"/>
            <a:ext cx="8629974"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56DE0CA5-5C4E-EFCB-2BE8-EB8DC2300D09}"/>
              </a:ext>
            </a:extLst>
          </p:cNvPr>
          <p:cNvSpPr>
            <a:spLocks noGrp="1"/>
          </p:cNvSpPr>
          <p:nvPr>
            <p:ph idx="21"/>
          </p:nvPr>
        </p:nvSpPr>
        <p:spPr>
          <a:xfrm>
            <a:off x="9180311"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A7CFE5F6-0ABB-2CA3-C74A-99B42FD5E927}"/>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3" name="Text Placeholder 6">
            <a:extLst>
              <a:ext uri="{FF2B5EF4-FFF2-40B4-BE49-F238E27FC236}">
                <a16:creationId xmlns:a16="http://schemas.microsoft.com/office/drawing/2014/main" id="{0B8B3A92-A5CD-DBC4-6B1B-79BFC4D986E0}"/>
              </a:ext>
            </a:extLst>
          </p:cNvPr>
          <p:cNvSpPr>
            <a:spLocks noGrp="1"/>
          </p:cNvSpPr>
          <p:nvPr>
            <p:ph type="body" sz="quarter" idx="13" hasCustomPrompt="1"/>
          </p:nvPr>
        </p:nvSpPr>
        <p:spPr>
          <a:xfrm>
            <a:off x="288558" y="845697"/>
            <a:ext cx="11582400" cy="430887"/>
          </a:xfrm>
          <a:solidFill>
            <a:schemeClr val="tx2"/>
          </a:solidFill>
        </p:spPr>
        <p:txBody>
          <a:bodyPr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4" name="Straight Connector 3">
            <a:extLst>
              <a:ext uri="{FF2B5EF4-FFF2-40B4-BE49-F238E27FC236}">
                <a16:creationId xmlns:a16="http://schemas.microsoft.com/office/drawing/2014/main" id="{126D5F0D-4411-C2F1-C6EE-CE0F553BA1C6}"/>
              </a:ext>
            </a:extLst>
          </p:cNvPr>
          <p:cNvCxnSpPr>
            <a:cxnSpLocks/>
          </p:cNvCxnSpPr>
          <p:nvPr/>
        </p:nvCxnSpPr>
        <p:spPr>
          <a:xfrm>
            <a:off x="278932" y="718606"/>
            <a:ext cx="116148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65422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3yp_three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3684352"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3" name="Text Placeholder 6">
            <a:extLst>
              <a:ext uri="{FF2B5EF4-FFF2-40B4-BE49-F238E27FC236}">
                <a16:creationId xmlns:a16="http://schemas.microsoft.com/office/drawing/2014/main" id="{4F7AC8A2-64C0-1D9F-7AB1-472AE18BD1D5}"/>
              </a:ext>
            </a:extLst>
          </p:cNvPr>
          <p:cNvSpPr>
            <a:spLocks noGrp="1"/>
          </p:cNvSpPr>
          <p:nvPr>
            <p:ph type="body" sz="quarter" idx="17" hasCustomPrompt="1"/>
          </p:nvPr>
        </p:nvSpPr>
        <p:spPr>
          <a:xfrm>
            <a:off x="4237582" y="1351231"/>
            <a:ext cx="3684352"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4" name="Text Placeholder 6">
            <a:extLst>
              <a:ext uri="{FF2B5EF4-FFF2-40B4-BE49-F238E27FC236}">
                <a16:creationId xmlns:a16="http://schemas.microsoft.com/office/drawing/2014/main" id="{CED75715-C317-75F7-78F6-9C944FD28A22}"/>
              </a:ext>
            </a:extLst>
          </p:cNvPr>
          <p:cNvSpPr>
            <a:spLocks noGrp="1"/>
          </p:cNvSpPr>
          <p:nvPr>
            <p:ph type="body" sz="quarter" idx="18" hasCustomPrompt="1"/>
          </p:nvPr>
        </p:nvSpPr>
        <p:spPr>
          <a:xfrm>
            <a:off x="8186605" y="1351231"/>
            <a:ext cx="3684352"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5" name="Text Placeholder 10">
            <a:extLst>
              <a:ext uri="{FF2B5EF4-FFF2-40B4-BE49-F238E27FC236}">
                <a16:creationId xmlns:a16="http://schemas.microsoft.com/office/drawing/2014/main" id="{EE3F5269-C1DC-2C7C-6829-F77D90998064}"/>
              </a:ext>
            </a:extLst>
          </p:cNvPr>
          <p:cNvSpPr>
            <a:spLocks noGrp="1"/>
          </p:cNvSpPr>
          <p:nvPr>
            <p:ph type="body" sz="quarter" idx="19" hasCustomPrompt="1"/>
          </p:nvPr>
        </p:nvSpPr>
        <p:spPr>
          <a:xfrm>
            <a:off x="288559" y="5985327"/>
            <a:ext cx="11582398"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7" name="Title 1">
            <a:extLst>
              <a:ext uri="{FF2B5EF4-FFF2-40B4-BE49-F238E27FC236}">
                <a16:creationId xmlns:a16="http://schemas.microsoft.com/office/drawing/2014/main" id="{AEE6AB25-4CDE-ED86-EE3C-2CA82FCF446F}"/>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8" name="Text Placeholder 6">
            <a:extLst>
              <a:ext uri="{FF2B5EF4-FFF2-40B4-BE49-F238E27FC236}">
                <a16:creationId xmlns:a16="http://schemas.microsoft.com/office/drawing/2014/main" id="{4A3AB7BA-EC43-2DFF-6C1F-F18DE26349DF}"/>
              </a:ext>
            </a:extLst>
          </p:cNvPr>
          <p:cNvSpPr>
            <a:spLocks noGrp="1"/>
          </p:cNvSpPr>
          <p:nvPr>
            <p:ph type="body" sz="quarter" idx="13" hasCustomPrompt="1"/>
          </p:nvPr>
        </p:nvSpPr>
        <p:spPr>
          <a:xfrm>
            <a:off x="288558" y="845697"/>
            <a:ext cx="11582400" cy="430887"/>
          </a:xfrm>
          <a:solidFill>
            <a:schemeClr val="tx2"/>
          </a:solidFill>
        </p:spPr>
        <p:txBody>
          <a:bodyPr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18" name="Straight Connector 17">
            <a:extLst>
              <a:ext uri="{FF2B5EF4-FFF2-40B4-BE49-F238E27FC236}">
                <a16:creationId xmlns:a16="http://schemas.microsoft.com/office/drawing/2014/main" id="{67EF1E46-1337-435B-6F96-948F983E07BB}"/>
              </a:ext>
            </a:extLst>
          </p:cNvPr>
          <p:cNvCxnSpPr>
            <a:cxnSpLocks/>
          </p:cNvCxnSpPr>
          <p:nvPr/>
        </p:nvCxnSpPr>
        <p:spPr>
          <a:xfrm>
            <a:off x="278932" y="718606"/>
            <a:ext cx="116148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9122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sidebar_blue_circle">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1013006-A4C4-8E9B-582A-F881CD2B33EB}"/>
              </a:ext>
            </a:extLst>
          </p:cNvPr>
          <p:cNvSpPr/>
          <p:nvPr userDrawn="1"/>
        </p:nvSpPr>
        <p:spPr>
          <a:xfrm>
            <a:off x="7450680" y="306967"/>
            <a:ext cx="4942461" cy="4942461"/>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a:prstGeom prst="rect">
            <a:avLst/>
          </a:prstGeo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a:t>Insert key takeaway/stat</a:t>
            </a:r>
          </a:p>
        </p:txBody>
      </p:sp>
      <p:sp>
        <p:nvSpPr>
          <p:cNvPr id="5" name="Text Placeholder 10">
            <a:extLst>
              <a:ext uri="{FF2B5EF4-FFF2-40B4-BE49-F238E27FC236}">
                <a16:creationId xmlns:a16="http://schemas.microsoft.com/office/drawing/2014/main" id="{D2655EB8-0E52-0105-D411-F08941B5D9BB}"/>
              </a:ext>
            </a:extLst>
          </p:cNvPr>
          <p:cNvSpPr>
            <a:spLocks noGrp="1"/>
          </p:cNvSpPr>
          <p:nvPr>
            <p:ph type="body" sz="quarter" idx="17"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11" name="Text Placeholder 6">
            <a:extLst>
              <a:ext uri="{FF2B5EF4-FFF2-40B4-BE49-F238E27FC236}">
                <a16:creationId xmlns:a16="http://schemas.microsoft.com/office/drawing/2014/main" id="{3706A59F-423E-C7F6-F3F9-0F492E0C021E}"/>
              </a:ext>
            </a:extLst>
          </p:cNvPr>
          <p:cNvSpPr>
            <a:spLocks noGrp="1"/>
          </p:cNvSpPr>
          <p:nvPr>
            <p:ph type="body" sz="quarter" idx="18" hasCustomPrompt="1"/>
          </p:nvPr>
        </p:nvSpPr>
        <p:spPr>
          <a:xfrm>
            <a:off x="288558" y="579495"/>
            <a:ext cx="5527626"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12" name="Title 1">
            <a:extLst>
              <a:ext uri="{FF2B5EF4-FFF2-40B4-BE49-F238E27FC236}">
                <a16:creationId xmlns:a16="http://schemas.microsoft.com/office/drawing/2014/main" id="{FE496856-C6F1-1A20-F1E8-67C9E51E6EE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164036161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3yp_four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390CEB3B-329E-7CFB-C82C-196F404D94D0}"/>
              </a:ext>
            </a:extLst>
          </p:cNvPr>
          <p:cNvSpPr>
            <a:spLocks noGrp="1"/>
          </p:cNvSpPr>
          <p:nvPr>
            <p:ph type="body" sz="quarter" idx="18" hasCustomPrompt="1"/>
          </p:nvPr>
        </p:nvSpPr>
        <p:spPr>
          <a:xfrm>
            <a:off x="3252475"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6393"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6">
            <a:extLst>
              <a:ext uri="{FF2B5EF4-FFF2-40B4-BE49-F238E27FC236}">
                <a16:creationId xmlns:a16="http://schemas.microsoft.com/office/drawing/2014/main" id="{3638A4D9-F985-A57C-CB8F-B5BE0F172727}"/>
              </a:ext>
            </a:extLst>
          </p:cNvPr>
          <p:cNvSpPr>
            <a:spLocks noGrp="1"/>
          </p:cNvSpPr>
          <p:nvPr>
            <p:ph type="body" sz="quarter" idx="20" hasCustomPrompt="1"/>
          </p:nvPr>
        </p:nvSpPr>
        <p:spPr>
          <a:xfrm>
            <a:off x="6216392"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6">
            <a:extLst>
              <a:ext uri="{FF2B5EF4-FFF2-40B4-BE49-F238E27FC236}">
                <a16:creationId xmlns:a16="http://schemas.microsoft.com/office/drawing/2014/main" id="{93012D8C-6A00-0751-CA0A-B3A4D6620527}"/>
              </a:ext>
            </a:extLst>
          </p:cNvPr>
          <p:cNvSpPr>
            <a:spLocks noGrp="1"/>
          </p:cNvSpPr>
          <p:nvPr>
            <p:ph type="body" sz="quarter" idx="22" hasCustomPrompt="1"/>
          </p:nvPr>
        </p:nvSpPr>
        <p:spPr>
          <a:xfrm>
            <a:off x="9180310"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20" name="Text Placeholder 10">
            <a:extLst>
              <a:ext uri="{FF2B5EF4-FFF2-40B4-BE49-F238E27FC236}">
                <a16:creationId xmlns:a16="http://schemas.microsoft.com/office/drawing/2014/main" id="{F180A1E1-EF14-8968-BBD5-6D02AC2BDF0F}"/>
              </a:ext>
            </a:extLst>
          </p:cNvPr>
          <p:cNvSpPr>
            <a:spLocks noGrp="1"/>
          </p:cNvSpPr>
          <p:nvPr>
            <p:ph type="body" sz="quarter" idx="14"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7" name="Title 1">
            <a:extLst>
              <a:ext uri="{FF2B5EF4-FFF2-40B4-BE49-F238E27FC236}">
                <a16:creationId xmlns:a16="http://schemas.microsoft.com/office/drawing/2014/main" id="{5C652087-4AD9-06EF-5607-15CECEB54C20}"/>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10" name="Text Placeholder 6">
            <a:extLst>
              <a:ext uri="{FF2B5EF4-FFF2-40B4-BE49-F238E27FC236}">
                <a16:creationId xmlns:a16="http://schemas.microsoft.com/office/drawing/2014/main" id="{296CD140-D5E3-B4BE-DBDB-EB6A6E1E2F30}"/>
              </a:ext>
            </a:extLst>
          </p:cNvPr>
          <p:cNvSpPr>
            <a:spLocks noGrp="1"/>
          </p:cNvSpPr>
          <p:nvPr>
            <p:ph type="body" sz="quarter" idx="13" hasCustomPrompt="1"/>
          </p:nvPr>
        </p:nvSpPr>
        <p:spPr>
          <a:xfrm>
            <a:off x="288558" y="845697"/>
            <a:ext cx="11582400" cy="430887"/>
          </a:xfrm>
          <a:solidFill>
            <a:schemeClr val="tx2"/>
          </a:solidFill>
        </p:spPr>
        <p:txBody>
          <a:bodyPr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19" name="Straight Connector 18">
            <a:extLst>
              <a:ext uri="{FF2B5EF4-FFF2-40B4-BE49-F238E27FC236}">
                <a16:creationId xmlns:a16="http://schemas.microsoft.com/office/drawing/2014/main" id="{BA135750-1261-BC7B-9A58-A00B48682132}"/>
              </a:ext>
            </a:extLst>
          </p:cNvPr>
          <p:cNvCxnSpPr>
            <a:cxnSpLocks/>
          </p:cNvCxnSpPr>
          <p:nvPr/>
        </p:nvCxnSpPr>
        <p:spPr>
          <a:xfrm>
            <a:off x="278932" y="718606"/>
            <a:ext cx="116148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89376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3yp_three_columns_photo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8" name="Text Placeholder 10">
            <a:extLst>
              <a:ext uri="{FF2B5EF4-FFF2-40B4-BE49-F238E27FC236}">
                <a16:creationId xmlns:a16="http://schemas.microsoft.com/office/drawing/2014/main" id="{4C9009D2-DE9F-C580-0069-71F8F68B674F}"/>
              </a:ext>
            </a:extLst>
          </p:cNvPr>
          <p:cNvSpPr>
            <a:spLocks noGrp="1"/>
          </p:cNvSpPr>
          <p:nvPr>
            <p:ph type="body" sz="quarter" idx="23"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2" name="Title 1">
            <a:extLst>
              <a:ext uri="{FF2B5EF4-FFF2-40B4-BE49-F238E27FC236}">
                <a16:creationId xmlns:a16="http://schemas.microsoft.com/office/drawing/2014/main" id="{73FCBC1E-7EFE-4663-A738-6886100E9E70}"/>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4" name="Text Placeholder 6">
            <a:extLst>
              <a:ext uri="{FF2B5EF4-FFF2-40B4-BE49-F238E27FC236}">
                <a16:creationId xmlns:a16="http://schemas.microsoft.com/office/drawing/2014/main" id="{C69E7775-DB16-2CF1-E7C2-50730A15108B}"/>
              </a:ext>
            </a:extLst>
          </p:cNvPr>
          <p:cNvSpPr>
            <a:spLocks noGrp="1"/>
          </p:cNvSpPr>
          <p:nvPr>
            <p:ph type="body" sz="quarter" idx="13" hasCustomPrompt="1"/>
          </p:nvPr>
        </p:nvSpPr>
        <p:spPr>
          <a:xfrm>
            <a:off x="288558" y="845697"/>
            <a:ext cx="11582400" cy="430887"/>
          </a:xfrm>
          <a:solidFill>
            <a:schemeClr val="tx2"/>
          </a:solidFill>
        </p:spPr>
        <p:txBody>
          <a:bodyPr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7" name="Straight Connector 6">
            <a:extLst>
              <a:ext uri="{FF2B5EF4-FFF2-40B4-BE49-F238E27FC236}">
                <a16:creationId xmlns:a16="http://schemas.microsoft.com/office/drawing/2014/main" id="{B39A74BF-2DD6-3F05-945A-5D71479F4CEE}"/>
              </a:ext>
            </a:extLst>
          </p:cNvPr>
          <p:cNvCxnSpPr>
            <a:cxnSpLocks/>
          </p:cNvCxnSpPr>
          <p:nvPr/>
        </p:nvCxnSpPr>
        <p:spPr>
          <a:xfrm>
            <a:off x="278932" y="718606"/>
            <a:ext cx="116148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1726E5B4-BD5B-4E00-35E0-4F73235E8DC6}"/>
              </a:ext>
            </a:extLst>
          </p:cNvPr>
          <p:cNvSpPr>
            <a:spLocks noGrp="1"/>
          </p:cNvSpPr>
          <p:nvPr>
            <p:ph idx="1"/>
          </p:nvPr>
        </p:nvSpPr>
        <p:spPr>
          <a:xfrm>
            <a:off x="288559"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DF3ADE24-C798-CA63-134A-D2928B468889}"/>
              </a:ext>
            </a:extLst>
          </p:cNvPr>
          <p:cNvSpPr>
            <a:spLocks noGrp="1"/>
          </p:cNvSpPr>
          <p:nvPr>
            <p:ph idx="14"/>
          </p:nvPr>
        </p:nvSpPr>
        <p:spPr>
          <a:xfrm>
            <a:off x="4237582"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38BBDA64-0D13-2635-3928-601607F3A856}"/>
              </a:ext>
            </a:extLst>
          </p:cNvPr>
          <p:cNvSpPr>
            <a:spLocks noGrp="1"/>
          </p:cNvSpPr>
          <p:nvPr>
            <p:ph idx="15"/>
          </p:nvPr>
        </p:nvSpPr>
        <p:spPr>
          <a:xfrm>
            <a:off x="8186606"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4">
            <a:extLst>
              <a:ext uri="{FF2B5EF4-FFF2-40B4-BE49-F238E27FC236}">
                <a16:creationId xmlns:a16="http://schemas.microsoft.com/office/drawing/2014/main" id="{86D304D5-4D81-59E8-3AA0-6583EA6CE8DE}"/>
              </a:ext>
            </a:extLst>
          </p:cNvPr>
          <p:cNvSpPr>
            <a:spLocks noGrp="1"/>
          </p:cNvSpPr>
          <p:nvPr>
            <p:ph type="pic" sz="quarter" idx="20" hasCustomPrompt="1"/>
          </p:nvPr>
        </p:nvSpPr>
        <p:spPr>
          <a:xfrm>
            <a:off x="288559" y="1418538"/>
            <a:ext cx="3684352" cy="2041112"/>
          </a:xfrm>
        </p:spPr>
        <p:txBody>
          <a:bodyPr/>
          <a:lstStyle>
            <a:lvl1pPr marL="0" indent="0" algn="ctr">
              <a:buNone/>
              <a:defRPr/>
            </a:lvl1pPr>
          </a:lstStyle>
          <a:p>
            <a:r>
              <a:rPr lang="en-US" dirty="0"/>
              <a:t>Click picture icon to add photo</a:t>
            </a:r>
          </a:p>
        </p:txBody>
      </p:sp>
      <p:sp>
        <p:nvSpPr>
          <p:cNvPr id="16" name="Picture Placeholder 4">
            <a:extLst>
              <a:ext uri="{FF2B5EF4-FFF2-40B4-BE49-F238E27FC236}">
                <a16:creationId xmlns:a16="http://schemas.microsoft.com/office/drawing/2014/main" id="{AD624F43-E3B5-F3DF-65BA-18BEBC9ABE3F}"/>
              </a:ext>
            </a:extLst>
          </p:cNvPr>
          <p:cNvSpPr>
            <a:spLocks noGrp="1"/>
          </p:cNvSpPr>
          <p:nvPr>
            <p:ph type="pic" sz="quarter" idx="21" hasCustomPrompt="1"/>
          </p:nvPr>
        </p:nvSpPr>
        <p:spPr>
          <a:xfrm>
            <a:off x="4237582" y="1418538"/>
            <a:ext cx="3684352" cy="2041112"/>
          </a:xfrm>
        </p:spPr>
        <p:txBody>
          <a:bodyPr/>
          <a:lstStyle>
            <a:lvl1pPr marL="0" indent="0" algn="ctr">
              <a:buNone/>
              <a:defRPr/>
            </a:lvl1pPr>
          </a:lstStyle>
          <a:p>
            <a:r>
              <a:rPr lang="en-US" dirty="0"/>
              <a:t>Click picture icon to add photo</a:t>
            </a:r>
          </a:p>
        </p:txBody>
      </p:sp>
      <p:sp>
        <p:nvSpPr>
          <p:cNvPr id="17" name="Picture Placeholder 4">
            <a:extLst>
              <a:ext uri="{FF2B5EF4-FFF2-40B4-BE49-F238E27FC236}">
                <a16:creationId xmlns:a16="http://schemas.microsoft.com/office/drawing/2014/main" id="{7A405C6D-D024-EC52-520E-7CEF7118B63F}"/>
              </a:ext>
            </a:extLst>
          </p:cNvPr>
          <p:cNvSpPr>
            <a:spLocks noGrp="1"/>
          </p:cNvSpPr>
          <p:nvPr>
            <p:ph type="pic" sz="quarter" idx="22" hasCustomPrompt="1"/>
          </p:nvPr>
        </p:nvSpPr>
        <p:spPr>
          <a:xfrm>
            <a:off x="8186605" y="1418538"/>
            <a:ext cx="3684352" cy="2041112"/>
          </a:xfrm>
        </p:spPr>
        <p:txBody>
          <a:bodyPr/>
          <a:lstStyle>
            <a:lvl1pPr marL="0" indent="0" algn="ctr">
              <a:buNone/>
              <a:defRPr/>
            </a:lvl1pPr>
          </a:lstStyle>
          <a:p>
            <a:r>
              <a:rPr lang="en-US" dirty="0"/>
              <a:t>Click picture icon to add photo</a:t>
            </a:r>
          </a:p>
        </p:txBody>
      </p:sp>
      <p:sp>
        <p:nvSpPr>
          <p:cNvPr id="19" name="Text Placeholder 6">
            <a:extLst>
              <a:ext uri="{FF2B5EF4-FFF2-40B4-BE49-F238E27FC236}">
                <a16:creationId xmlns:a16="http://schemas.microsoft.com/office/drawing/2014/main" id="{3BFB8C74-B06B-6CFC-2D77-48ACF087ADE7}"/>
              </a:ext>
            </a:extLst>
          </p:cNvPr>
          <p:cNvSpPr>
            <a:spLocks noGrp="1"/>
          </p:cNvSpPr>
          <p:nvPr>
            <p:ph type="body" sz="quarter" idx="16" hasCustomPrompt="1"/>
          </p:nvPr>
        </p:nvSpPr>
        <p:spPr>
          <a:xfrm>
            <a:off x="288558"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20" name="Text Placeholder 6">
            <a:extLst>
              <a:ext uri="{FF2B5EF4-FFF2-40B4-BE49-F238E27FC236}">
                <a16:creationId xmlns:a16="http://schemas.microsoft.com/office/drawing/2014/main" id="{6743F6AA-342D-8F2B-566B-B9BF40019FF0}"/>
              </a:ext>
            </a:extLst>
          </p:cNvPr>
          <p:cNvSpPr>
            <a:spLocks noGrp="1"/>
          </p:cNvSpPr>
          <p:nvPr>
            <p:ph type="body" sz="quarter" idx="24" hasCustomPrompt="1"/>
          </p:nvPr>
        </p:nvSpPr>
        <p:spPr>
          <a:xfrm>
            <a:off x="4237582"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21" name="Text Placeholder 6">
            <a:extLst>
              <a:ext uri="{FF2B5EF4-FFF2-40B4-BE49-F238E27FC236}">
                <a16:creationId xmlns:a16="http://schemas.microsoft.com/office/drawing/2014/main" id="{4C467062-502A-D066-43CD-99EE05E7C5DA}"/>
              </a:ext>
            </a:extLst>
          </p:cNvPr>
          <p:cNvSpPr>
            <a:spLocks noGrp="1"/>
          </p:cNvSpPr>
          <p:nvPr>
            <p:ph type="body" sz="quarter" idx="18" hasCustomPrompt="1"/>
          </p:nvPr>
        </p:nvSpPr>
        <p:spPr>
          <a:xfrm>
            <a:off x="8186605"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Tree>
    <p:extLst>
      <p:ext uri="{BB962C8B-B14F-4D97-AF65-F5344CB8AC3E}">
        <p14:creationId xmlns:p14="http://schemas.microsoft.com/office/powerpoint/2010/main" val="356773379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3yp_four_columns_photo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20" name="Text Placeholder 10">
            <a:extLst>
              <a:ext uri="{FF2B5EF4-FFF2-40B4-BE49-F238E27FC236}">
                <a16:creationId xmlns:a16="http://schemas.microsoft.com/office/drawing/2014/main" id="{52BD1DA6-2F3A-8497-317F-A33FE7FE9D1F}"/>
              </a:ext>
            </a:extLst>
          </p:cNvPr>
          <p:cNvSpPr>
            <a:spLocks noGrp="1"/>
          </p:cNvSpPr>
          <p:nvPr>
            <p:ph type="body" sz="quarter" idx="14"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2" name="Title 1">
            <a:extLst>
              <a:ext uri="{FF2B5EF4-FFF2-40B4-BE49-F238E27FC236}">
                <a16:creationId xmlns:a16="http://schemas.microsoft.com/office/drawing/2014/main" id="{E626DB92-A0AA-1D4E-DCEC-54D5E5605B1B}"/>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7" name="Text Placeholder 6">
            <a:extLst>
              <a:ext uri="{FF2B5EF4-FFF2-40B4-BE49-F238E27FC236}">
                <a16:creationId xmlns:a16="http://schemas.microsoft.com/office/drawing/2014/main" id="{5199EA0F-111F-A3EB-98BD-ADD5C0CBA9F8}"/>
              </a:ext>
            </a:extLst>
          </p:cNvPr>
          <p:cNvSpPr>
            <a:spLocks noGrp="1"/>
          </p:cNvSpPr>
          <p:nvPr>
            <p:ph type="body" sz="quarter" idx="13" hasCustomPrompt="1"/>
          </p:nvPr>
        </p:nvSpPr>
        <p:spPr>
          <a:xfrm>
            <a:off x="288558" y="845697"/>
            <a:ext cx="11582400" cy="430887"/>
          </a:xfrm>
          <a:solidFill>
            <a:schemeClr val="tx2"/>
          </a:solidFill>
        </p:spPr>
        <p:txBody>
          <a:bodyPr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9" name="Straight Connector 8">
            <a:extLst>
              <a:ext uri="{FF2B5EF4-FFF2-40B4-BE49-F238E27FC236}">
                <a16:creationId xmlns:a16="http://schemas.microsoft.com/office/drawing/2014/main" id="{5C7DD2E8-792A-AEFC-E67F-D77E3B5938C1}"/>
              </a:ext>
            </a:extLst>
          </p:cNvPr>
          <p:cNvCxnSpPr>
            <a:cxnSpLocks/>
          </p:cNvCxnSpPr>
          <p:nvPr/>
        </p:nvCxnSpPr>
        <p:spPr>
          <a:xfrm>
            <a:off x="278932" y="718606"/>
            <a:ext cx="116148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53A50AC7-EF1B-06BD-6C82-F5E0A8824140}"/>
              </a:ext>
            </a:extLst>
          </p:cNvPr>
          <p:cNvSpPr>
            <a:spLocks noGrp="1"/>
          </p:cNvSpPr>
          <p:nvPr>
            <p:ph idx="1"/>
          </p:nvPr>
        </p:nvSpPr>
        <p:spPr>
          <a:xfrm>
            <a:off x="288559"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2ECCED81-E160-CC9F-96BC-CCA54BC2AB36}"/>
              </a:ext>
            </a:extLst>
          </p:cNvPr>
          <p:cNvSpPr>
            <a:spLocks noGrp="1"/>
          </p:cNvSpPr>
          <p:nvPr>
            <p:ph idx="17"/>
          </p:nvPr>
        </p:nvSpPr>
        <p:spPr>
          <a:xfrm>
            <a:off x="3252476"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C1824ED-E104-5863-D8DF-6AF9F3142146}"/>
              </a:ext>
            </a:extLst>
          </p:cNvPr>
          <p:cNvSpPr>
            <a:spLocks noGrp="1"/>
          </p:cNvSpPr>
          <p:nvPr>
            <p:ph idx="19"/>
          </p:nvPr>
        </p:nvSpPr>
        <p:spPr>
          <a:xfrm>
            <a:off x="6217288"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6C693F40-4A3C-FDB9-A028-98592D644B6C}"/>
              </a:ext>
            </a:extLst>
          </p:cNvPr>
          <p:cNvSpPr>
            <a:spLocks noGrp="1"/>
          </p:cNvSpPr>
          <p:nvPr>
            <p:ph idx="21"/>
          </p:nvPr>
        </p:nvSpPr>
        <p:spPr>
          <a:xfrm>
            <a:off x="9180311"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Picture Placeholder 4">
            <a:extLst>
              <a:ext uri="{FF2B5EF4-FFF2-40B4-BE49-F238E27FC236}">
                <a16:creationId xmlns:a16="http://schemas.microsoft.com/office/drawing/2014/main" id="{DB8AF23D-65B8-8384-5548-FF42652FBF21}"/>
              </a:ext>
            </a:extLst>
          </p:cNvPr>
          <p:cNvSpPr>
            <a:spLocks noGrp="1"/>
          </p:cNvSpPr>
          <p:nvPr>
            <p:ph type="pic" sz="quarter" idx="20" hasCustomPrompt="1"/>
          </p:nvPr>
        </p:nvSpPr>
        <p:spPr>
          <a:xfrm>
            <a:off x="288559" y="1809348"/>
            <a:ext cx="2706888" cy="1499602"/>
          </a:xfrm>
        </p:spPr>
        <p:txBody>
          <a:bodyPr/>
          <a:lstStyle>
            <a:lvl1pPr marL="0" indent="0" algn="ctr">
              <a:buNone/>
              <a:defRPr/>
            </a:lvl1pPr>
          </a:lstStyle>
          <a:p>
            <a:r>
              <a:rPr lang="en-US" dirty="0"/>
              <a:t>Click picture icon to add photo</a:t>
            </a:r>
          </a:p>
        </p:txBody>
      </p:sp>
      <p:sp>
        <p:nvSpPr>
          <p:cNvPr id="19" name="Picture Placeholder 4">
            <a:extLst>
              <a:ext uri="{FF2B5EF4-FFF2-40B4-BE49-F238E27FC236}">
                <a16:creationId xmlns:a16="http://schemas.microsoft.com/office/drawing/2014/main" id="{1CCE717F-B29B-9E5A-9E93-FDAD0795A740}"/>
              </a:ext>
            </a:extLst>
          </p:cNvPr>
          <p:cNvSpPr>
            <a:spLocks noGrp="1"/>
          </p:cNvSpPr>
          <p:nvPr>
            <p:ph type="pic" sz="quarter" idx="22" hasCustomPrompt="1"/>
          </p:nvPr>
        </p:nvSpPr>
        <p:spPr>
          <a:xfrm>
            <a:off x="3252476" y="1809348"/>
            <a:ext cx="2706888" cy="1499602"/>
          </a:xfrm>
        </p:spPr>
        <p:txBody>
          <a:bodyPr/>
          <a:lstStyle>
            <a:lvl1pPr marL="0" indent="0" algn="ctr">
              <a:buNone/>
              <a:defRPr/>
            </a:lvl1pPr>
          </a:lstStyle>
          <a:p>
            <a:r>
              <a:rPr lang="en-US" dirty="0"/>
              <a:t>Click picture icon to add photo</a:t>
            </a:r>
          </a:p>
        </p:txBody>
      </p:sp>
      <p:sp>
        <p:nvSpPr>
          <p:cNvPr id="21" name="Picture Placeholder 4">
            <a:extLst>
              <a:ext uri="{FF2B5EF4-FFF2-40B4-BE49-F238E27FC236}">
                <a16:creationId xmlns:a16="http://schemas.microsoft.com/office/drawing/2014/main" id="{7D458F08-34A8-CE5C-DD22-63798281F6E7}"/>
              </a:ext>
            </a:extLst>
          </p:cNvPr>
          <p:cNvSpPr>
            <a:spLocks noGrp="1"/>
          </p:cNvSpPr>
          <p:nvPr>
            <p:ph type="pic" sz="quarter" idx="23" hasCustomPrompt="1"/>
          </p:nvPr>
        </p:nvSpPr>
        <p:spPr>
          <a:xfrm>
            <a:off x="6217288" y="1809348"/>
            <a:ext cx="2706888" cy="1499602"/>
          </a:xfrm>
        </p:spPr>
        <p:txBody>
          <a:bodyPr/>
          <a:lstStyle>
            <a:lvl1pPr marL="0" indent="0" algn="ctr">
              <a:buNone/>
              <a:defRPr/>
            </a:lvl1pPr>
          </a:lstStyle>
          <a:p>
            <a:r>
              <a:rPr lang="en-US" dirty="0"/>
              <a:t>Click picture icon to add photo</a:t>
            </a:r>
          </a:p>
        </p:txBody>
      </p:sp>
      <p:sp>
        <p:nvSpPr>
          <p:cNvPr id="22" name="Picture Placeholder 4">
            <a:extLst>
              <a:ext uri="{FF2B5EF4-FFF2-40B4-BE49-F238E27FC236}">
                <a16:creationId xmlns:a16="http://schemas.microsoft.com/office/drawing/2014/main" id="{CDD1D9EB-F526-0267-384F-4B3F58A56D9E}"/>
              </a:ext>
            </a:extLst>
          </p:cNvPr>
          <p:cNvSpPr>
            <a:spLocks noGrp="1"/>
          </p:cNvSpPr>
          <p:nvPr>
            <p:ph type="pic" sz="quarter" idx="24" hasCustomPrompt="1"/>
          </p:nvPr>
        </p:nvSpPr>
        <p:spPr>
          <a:xfrm>
            <a:off x="9180311" y="1809348"/>
            <a:ext cx="2706888" cy="1499602"/>
          </a:xfrm>
        </p:spPr>
        <p:txBody>
          <a:bodyPr/>
          <a:lstStyle>
            <a:lvl1pPr marL="0" indent="0" algn="ctr">
              <a:buNone/>
              <a:defRPr/>
            </a:lvl1pPr>
          </a:lstStyle>
          <a:p>
            <a:r>
              <a:rPr lang="en-US" dirty="0"/>
              <a:t>Click picture icon to add photo</a:t>
            </a:r>
          </a:p>
        </p:txBody>
      </p:sp>
      <p:sp>
        <p:nvSpPr>
          <p:cNvPr id="23" name="Text Placeholder 6">
            <a:extLst>
              <a:ext uri="{FF2B5EF4-FFF2-40B4-BE49-F238E27FC236}">
                <a16:creationId xmlns:a16="http://schemas.microsoft.com/office/drawing/2014/main" id="{2D8888BC-56A9-8D6B-3914-B5265AF614EB}"/>
              </a:ext>
            </a:extLst>
          </p:cNvPr>
          <p:cNvSpPr>
            <a:spLocks noGrp="1"/>
          </p:cNvSpPr>
          <p:nvPr>
            <p:ph type="body" sz="quarter" idx="16" hasCustomPrompt="1"/>
          </p:nvPr>
        </p:nvSpPr>
        <p:spPr>
          <a:xfrm>
            <a:off x="288558"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24" name="Text Placeholder 6">
            <a:extLst>
              <a:ext uri="{FF2B5EF4-FFF2-40B4-BE49-F238E27FC236}">
                <a16:creationId xmlns:a16="http://schemas.microsoft.com/office/drawing/2014/main" id="{1A83D8D5-1A14-BFA8-3A2D-8F83DAE8E4F3}"/>
              </a:ext>
            </a:extLst>
          </p:cNvPr>
          <p:cNvSpPr>
            <a:spLocks noGrp="1"/>
          </p:cNvSpPr>
          <p:nvPr>
            <p:ph type="body" sz="quarter" idx="18" hasCustomPrompt="1"/>
          </p:nvPr>
        </p:nvSpPr>
        <p:spPr>
          <a:xfrm>
            <a:off x="3252475"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25" name="Text Placeholder 6">
            <a:extLst>
              <a:ext uri="{FF2B5EF4-FFF2-40B4-BE49-F238E27FC236}">
                <a16:creationId xmlns:a16="http://schemas.microsoft.com/office/drawing/2014/main" id="{8FD46FC2-34E5-C791-DF24-FDA9AC97DE4B}"/>
              </a:ext>
            </a:extLst>
          </p:cNvPr>
          <p:cNvSpPr>
            <a:spLocks noGrp="1"/>
          </p:cNvSpPr>
          <p:nvPr>
            <p:ph type="body" sz="quarter" idx="26" hasCustomPrompt="1"/>
          </p:nvPr>
        </p:nvSpPr>
        <p:spPr>
          <a:xfrm>
            <a:off x="6216392"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26" name="Text Placeholder 6">
            <a:extLst>
              <a:ext uri="{FF2B5EF4-FFF2-40B4-BE49-F238E27FC236}">
                <a16:creationId xmlns:a16="http://schemas.microsoft.com/office/drawing/2014/main" id="{61527C26-EEF9-B6E7-95A8-57A4BB373F3A}"/>
              </a:ext>
            </a:extLst>
          </p:cNvPr>
          <p:cNvSpPr>
            <a:spLocks noGrp="1"/>
          </p:cNvSpPr>
          <p:nvPr>
            <p:ph type="body" sz="quarter" idx="27" hasCustomPrompt="1"/>
          </p:nvPr>
        </p:nvSpPr>
        <p:spPr>
          <a:xfrm>
            <a:off x="9180310"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Tree>
    <p:extLst>
      <p:ext uri="{BB962C8B-B14F-4D97-AF65-F5344CB8AC3E}">
        <p14:creationId xmlns:p14="http://schemas.microsoft.com/office/powerpoint/2010/main" val="384063470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3yp_left_title_and_content_deep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003D84F1-EE1E-31A0-2CC0-537B0D5A18BF}"/>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341D27D-C9D4-960C-C280-35DFDBD6B9CE}"/>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1B06AFB7-2509-B702-D8B2-8C89ADEF868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Text Placeholder 6">
            <a:extLst>
              <a:ext uri="{FF2B5EF4-FFF2-40B4-BE49-F238E27FC236}">
                <a16:creationId xmlns:a16="http://schemas.microsoft.com/office/drawing/2014/main" id="{6771F9E9-0684-C5F9-9DE0-EBB2AE905807}"/>
              </a:ext>
            </a:extLst>
          </p:cNvPr>
          <p:cNvSpPr>
            <a:spLocks noGrp="1"/>
          </p:cNvSpPr>
          <p:nvPr>
            <p:ph type="body" sz="quarter" idx="15" hasCustomPrompt="1"/>
          </p:nvPr>
        </p:nvSpPr>
        <p:spPr>
          <a:xfrm>
            <a:off x="4275692" y="787082"/>
            <a:ext cx="7595265"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Tree>
    <p:extLst>
      <p:ext uri="{BB962C8B-B14F-4D97-AF65-F5344CB8AC3E}">
        <p14:creationId xmlns:p14="http://schemas.microsoft.com/office/powerpoint/2010/main" val="196363591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3yp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11" name="Straight Connector 10">
            <a:extLst>
              <a:ext uri="{FF2B5EF4-FFF2-40B4-BE49-F238E27FC236}">
                <a16:creationId xmlns:a16="http://schemas.microsoft.com/office/drawing/2014/main" id="{2C6B8A47-0994-4B79-9368-44F21806FC95}"/>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4" name="TextBox 3">
            <a:extLst>
              <a:ext uri="{FF2B5EF4-FFF2-40B4-BE49-F238E27FC236}">
                <a16:creationId xmlns:a16="http://schemas.microsoft.com/office/drawing/2014/main" id="{0174E624-3EAC-7468-3A1E-B592623A7CE9}"/>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F4FFC67C-2CFB-218E-E17B-FD82A61FA49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535"/>
            <a:ext cx="644652" cy="273455"/>
          </a:xfrm>
          <a:prstGeom prst="rect">
            <a:avLst/>
          </a:prstGeom>
        </p:spPr>
      </p:pic>
      <p:sp>
        <p:nvSpPr>
          <p:cNvPr id="7" name="Text Placeholder 6">
            <a:extLst>
              <a:ext uri="{FF2B5EF4-FFF2-40B4-BE49-F238E27FC236}">
                <a16:creationId xmlns:a16="http://schemas.microsoft.com/office/drawing/2014/main" id="{6ED40B3E-E170-4F9A-A897-3D94AB741363}"/>
              </a:ext>
            </a:extLst>
          </p:cNvPr>
          <p:cNvSpPr>
            <a:spLocks noGrp="1"/>
          </p:cNvSpPr>
          <p:nvPr>
            <p:ph type="body" sz="quarter" idx="15" hasCustomPrompt="1"/>
          </p:nvPr>
        </p:nvSpPr>
        <p:spPr>
          <a:xfrm>
            <a:off x="4275692" y="787082"/>
            <a:ext cx="7595265"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Tree>
    <p:extLst>
      <p:ext uri="{BB962C8B-B14F-4D97-AF65-F5344CB8AC3E}">
        <p14:creationId xmlns:p14="http://schemas.microsoft.com/office/powerpoint/2010/main" val="292165806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3yp_left_title_and_content_gre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8E247AFE-5B75-F5AA-309C-B98C55C22DA8}"/>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55F2EF6-07A6-4B65-6BBC-2B0FAC46A5B4}"/>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1583A18A-5566-2E4B-2EBC-FAF7DF2CCB0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Text Placeholder 6">
            <a:extLst>
              <a:ext uri="{FF2B5EF4-FFF2-40B4-BE49-F238E27FC236}">
                <a16:creationId xmlns:a16="http://schemas.microsoft.com/office/drawing/2014/main" id="{25021E90-B602-9911-F8C3-84E0D61F3032}"/>
              </a:ext>
            </a:extLst>
          </p:cNvPr>
          <p:cNvSpPr>
            <a:spLocks noGrp="1"/>
          </p:cNvSpPr>
          <p:nvPr>
            <p:ph type="body" sz="quarter" idx="15" hasCustomPrompt="1"/>
          </p:nvPr>
        </p:nvSpPr>
        <p:spPr>
          <a:xfrm>
            <a:off x="4275692" y="787082"/>
            <a:ext cx="7595265"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Tree>
    <p:extLst>
      <p:ext uri="{BB962C8B-B14F-4D97-AF65-F5344CB8AC3E}">
        <p14:creationId xmlns:p14="http://schemas.microsoft.com/office/powerpoint/2010/main" val="186517644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3yp_sidebar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17" name="Text Placeholder 10">
            <a:extLst>
              <a:ext uri="{FF2B5EF4-FFF2-40B4-BE49-F238E27FC236}">
                <a16:creationId xmlns:a16="http://schemas.microsoft.com/office/drawing/2014/main" id="{402E7EE9-4D36-82A0-ADAA-86A3F1D4BB13}"/>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9" name="Title 1">
            <a:extLst>
              <a:ext uri="{FF2B5EF4-FFF2-40B4-BE49-F238E27FC236}">
                <a16:creationId xmlns:a16="http://schemas.microsoft.com/office/drawing/2014/main" id="{67B38013-170F-74E2-9E07-4B0FB008B93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10" name="Text Placeholder 6">
            <a:extLst>
              <a:ext uri="{FF2B5EF4-FFF2-40B4-BE49-F238E27FC236}">
                <a16:creationId xmlns:a16="http://schemas.microsoft.com/office/drawing/2014/main" id="{46767EA7-6AFC-A5B5-6019-DB2C1B915FE4}"/>
              </a:ext>
            </a:extLst>
          </p:cNvPr>
          <p:cNvSpPr>
            <a:spLocks noGrp="1"/>
          </p:cNvSpPr>
          <p:nvPr>
            <p:ph type="body" sz="quarter" idx="18" hasCustomPrompt="1"/>
          </p:nvPr>
        </p:nvSpPr>
        <p:spPr>
          <a:xfrm>
            <a:off x="288558"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11" name="Straight Connector 10">
            <a:extLst>
              <a:ext uri="{FF2B5EF4-FFF2-40B4-BE49-F238E27FC236}">
                <a16:creationId xmlns:a16="http://schemas.microsoft.com/office/drawing/2014/main" id="{F58155AE-A3BE-5FB3-3DFA-87FBA1907EE7}"/>
              </a:ext>
            </a:extLst>
          </p:cNvPr>
          <p:cNvCxnSpPr>
            <a:cxnSpLocks/>
          </p:cNvCxnSpPr>
          <p:nvPr/>
        </p:nvCxnSpPr>
        <p:spPr>
          <a:xfrm>
            <a:off x="278932" y="718606"/>
            <a:ext cx="55431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360930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3yp_sidebar_blue_circle2">
    <p:spTree>
      <p:nvGrpSpPr>
        <p:cNvPr id="1" name=""/>
        <p:cNvGrpSpPr/>
        <p:nvPr/>
      </p:nvGrpSpPr>
      <p:grpSpPr>
        <a:xfrm>
          <a:off x="0" y="0"/>
          <a:ext cx="0" cy="0"/>
          <a:chOff x="0" y="0"/>
          <a:chExt cx="0" cy="0"/>
        </a:xfrm>
      </p:grpSpPr>
      <p:pic>
        <p:nvPicPr>
          <p:cNvPr id="15" name="Picture 14" descr="Shape, circle&#10;&#10;Description automatically generated">
            <a:extLst>
              <a:ext uri="{FF2B5EF4-FFF2-40B4-BE49-F238E27FC236}">
                <a16:creationId xmlns:a16="http://schemas.microsoft.com/office/drawing/2014/main" id="{5EAD1CE0-8C43-3A65-CBE4-F6500A6A3A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a:extLst>
              <a:ext uri="{FF2B5EF4-FFF2-40B4-BE49-F238E27FC236}">
                <a16:creationId xmlns:a16="http://schemas.microsoft.com/office/drawing/2014/main" id="{912D01FA-DA8D-5F18-9C23-78DF80969118}"/>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1"/>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11" name="Text Placeholder 10">
            <a:extLst>
              <a:ext uri="{FF2B5EF4-FFF2-40B4-BE49-F238E27FC236}">
                <a16:creationId xmlns:a16="http://schemas.microsoft.com/office/drawing/2014/main" id="{C42D82BB-AEE5-0C84-EEDB-14508AB6B15D}"/>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2" name="Title 1">
            <a:extLst>
              <a:ext uri="{FF2B5EF4-FFF2-40B4-BE49-F238E27FC236}">
                <a16:creationId xmlns:a16="http://schemas.microsoft.com/office/drawing/2014/main" id="{D614A774-566F-5341-4A99-50831875B7D8}"/>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3" name="Text Placeholder 6">
            <a:extLst>
              <a:ext uri="{FF2B5EF4-FFF2-40B4-BE49-F238E27FC236}">
                <a16:creationId xmlns:a16="http://schemas.microsoft.com/office/drawing/2014/main" id="{83F1DD8F-475C-837C-7AF6-FCFB884EAB46}"/>
              </a:ext>
            </a:extLst>
          </p:cNvPr>
          <p:cNvSpPr>
            <a:spLocks noGrp="1"/>
          </p:cNvSpPr>
          <p:nvPr>
            <p:ph type="body" sz="quarter" idx="18" hasCustomPrompt="1"/>
          </p:nvPr>
        </p:nvSpPr>
        <p:spPr>
          <a:xfrm>
            <a:off x="288558"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12" name="Straight Connector 11">
            <a:extLst>
              <a:ext uri="{FF2B5EF4-FFF2-40B4-BE49-F238E27FC236}">
                <a16:creationId xmlns:a16="http://schemas.microsoft.com/office/drawing/2014/main" id="{763BA60D-9446-8031-B981-76B69B36F853}"/>
              </a:ext>
            </a:extLst>
          </p:cNvPr>
          <p:cNvCxnSpPr>
            <a:cxnSpLocks/>
          </p:cNvCxnSpPr>
          <p:nvPr/>
        </p:nvCxnSpPr>
        <p:spPr>
          <a:xfrm>
            <a:off x="278932" y="718606"/>
            <a:ext cx="55431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93222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3yp_half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0">
            <a:extLst>
              <a:ext uri="{FF2B5EF4-FFF2-40B4-BE49-F238E27FC236}">
                <a16:creationId xmlns:a16="http://schemas.microsoft.com/office/drawing/2014/main" id="{12C0470F-CF16-06E7-C6C5-F985FA46839B}"/>
              </a:ext>
            </a:extLst>
          </p:cNvPr>
          <p:cNvSpPr>
            <a:spLocks noGrp="1"/>
          </p:cNvSpPr>
          <p:nvPr>
            <p:ph type="body" sz="quarter" idx="14" hasCustomPrompt="1"/>
          </p:nvPr>
        </p:nvSpPr>
        <p:spPr>
          <a:xfrm>
            <a:off x="288559" y="5985327"/>
            <a:ext cx="5527626"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DABE00AD-2EE9-1452-B1A3-E3B845DBE22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22" name="TextBox 21">
            <a:extLst>
              <a:ext uri="{FF2B5EF4-FFF2-40B4-BE49-F238E27FC236}">
                <a16:creationId xmlns:a16="http://schemas.microsoft.com/office/drawing/2014/main" id="{7A80AA57-1BB9-939D-8974-EA7F39153D55}"/>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2" name="Title 1">
            <a:extLst>
              <a:ext uri="{FF2B5EF4-FFF2-40B4-BE49-F238E27FC236}">
                <a16:creationId xmlns:a16="http://schemas.microsoft.com/office/drawing/2014/main" id="{8C17598F-0148-ED21-BF54-6C32AFA378B9}"/>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5" name="Text Placeholder 6">
            <a:extLst>
              <a:ext uri="{FF2B5EF4-FFF2-40B4-BE49-F238E27FC236}">
                <a16:creationId xmlns:a16="http://schemas.microsoft.com/office/drawing/2014/main" id="{E6386CD3-C912-3D11-01E9-EFA0944D6B96}"/>
              </a:ext>
            </a:extLst>
          </p:cNvPr>
          <p:cNvSpPr>
            <a:spLocks noGrp="1"/>
          </p:cNvSpPr>
          <p:nvPr>
            <p:ph type="body" sz="quarter" idx="18" hasCustomPrompt="1"/>
          </p:nvPr>
        </p:nvSpPr>
        <p:spPr>
          <a:xfrm>
            <a:off x="288558"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7" name="Straight Connector 6">
            <a:extLst>
              <a:ext uri="{FF2B5EF4-FFF2-40B4-BE49-F238E27FC236}">
                <a16:creationId xmlns:a16="http://schemas.microsoft.com/office/drawing/2014/main" id="{1D6C04FE-F76C-2B98-066A-F6D2AA2791F0}"/>
              </a:ext>
            </a:extLst>
          </p:cNvPr>
          <p:cNvCxnSpPr>
            <a:cxnSpLocks/>
          </p:cNvCxnSpPr>
          <p:nvPr/>
        </p:nvCxnSpPr>
        <p:spPr>
          <a:xfrm>
            <a:off x="278932" y="718606"/>
            <a:ext cx="55431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F33334A0-F6E8-9B16-D0BB-399AA808F032}"/>
              </a:ext>
            </a:extLst>
          </p:cNvPr>
          <p:cNvSpPr>
            <a:spLocks noGrp="1"/>
          </p:cNvSpPr>
          <p:nvPr>
            <p:ph type="body" sz="quarter" idx="19" hasCustomPrompt="1"/>
          </p:nvPr>
        </p:nvSpPr>
        <p:spPr>
          <a:xfrm>
            <a:off x="6339402"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23" name="Straight Connector 22">
            <a:extLst>
              <a:ext uri="{FF2B5EF4-FFF2-40B4-BE49-F238E27FC236}">
                <a16:creationId xmlns:a16="http://schemas.microsoft.com/office/drawing/2014/main" id="{0FD12D00-26FA-4262-C4F3-C04FA851070D}"/>
              </a:ext>
            </a:extLst>
          </p:cNvPr>
          <p:cNvCxnSpPr>
            <a:cxnSpLocks/>
          </p:cNvCxnSpPr>
          <p:nvPr/>
        </p:nvCxnSpPr>
        <p:spPr>
          <a:xfrm>
            <a:off x="6329776" y="718606"/>
            <a:ext cx="55431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16">
            <a:extLst>
              <a:ext uri="{FF2B5EF4-FFF2-40B4-BE49-F238E27FC236}">
                <a16:creationId xmlns:a16="http://schemas.microsoft.com/office/drawing/2014/main" id="{E2D57953-69D7-3B5F-CE5E-72AEADE503B7}"/>
              </a:ext>
            </a:extLst>
          </p:cNvPr>
          <p:cNvSpPr>
            <a:spLocks noGrp="1"/>
          </p:cNvSpPr>
          <p:nvPr>
            <p:ph type="body" sz="quarter" idx="15" hasCustomPrompt="1"/>
          </p:nvPr>
        </p:nvSpPr>
        <p:spPr>
          <a:xfrm>
            <a:off x="6359575" y="178971"/>
            <a:ext cx="5552610" cy="397351"/>
          </a:xfrm>
        </p:spPr>
        <p:txBody>
          <a:bodyPr anchor="ctr"/>
          <a:lstStyle>
            <a:lvl1pPr marL="0" indent="0">
              <a:buNone/>
              <a:defRPr sz="2000" b="1">
                <a:solidFill>
                  <a:schemeClr val="bg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24pt</a:t>
            </a:r>
          </a:p>
        </p:txBody>
      </p:sp>
    </p:spTree>
    <p:extLst>
      <p:ext uri="{BB962C8B-B14F-4D97-AF65-F5344CB8AC3E}">
        <p14:creationId xmlns:p14="http://schemas.microsoft.com/office/powerpoint/2010/main" val="36567650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3yp_half_deep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0">
            <a:extLst>
              <a:ext uri="{FF2B5EF4-FFF2-40B4-BE49-F238E27FC236}">
                <a16:creationId xmlns:a16="http://schemas.microsoft.com/office/drawing/2014/main" id="{12C0470F-CF16-06E7-C6C5-F985FA46839B}"/>
              </a:ext>
            </a:extLst>
          </p:cNvPr>
          <p:cNvSpPr>
            <a:spLocks noGrp="1"/>
          </p:cNvSpPr>
          <p:nvPr>
            <p:ph type="body" sz="quarter" idx="14" hasCustomPrompt="1"/>
          </p:nvPr>
        </p:nvSpPr>
        <p:spPr>
          <a:xfrm>
            <a:off x="288559" y="5985327"/>
            <a:ext cx="5527626"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0065A935-0133-1472-46FC-7F9DFFDB054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22" name="TextBox 21">
            <a:extLst>
              <a:ext uri="{FF2B5EF4-FFF2-40B4-BE49-F238E27FC236}">
                <a16:creationId xmlns:a16="http://schemas.microsoft.com/office/drawing/2014/main" id="{13B39F9E-29C7-4F5B-9B1A-FE81CF8DB4C4}"/>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23" name="Title 1">
            <a:extLst>
              <a:ext uri="{FF2B5EF4-FFF2-40B4-BE49-F238E27FC236}">
                <a16:creationId xmlns:a16="http://schemas.microsoft.com/office/drawing/2014/main" id="{E057E11A-E34D-941D-DF21-BE0590947E19}"/>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4" name="Text Placeholder 6">
            <a:extLst>
              <a:ext uri="{FF2B5EF4-FFF2-40B4-BE49-F238E27FC236}">
                <a16:creationId xmlns:a16="http://schemas.microsoft.com/office/drawing/2014/main" id="{76D36C6A-9ABC-D7E9-B8E5-851A713D9683}"/>
              </a:ext>
            </a:extLst>
          </p:cNvPr>
          <p:cNvSpPr>
            <a:spLocks noGrp="1"/>
          </p:cNvSpPr>
          <p:nvPr>
            <p:ph type="body" sz="quarter" idx="18" hasCustomPrompt="1"/>
          </p:nvPr>
        </p:nvSpPr>
        <p:spPr>
          <a:xfrm>
            <a:off x="288558"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25" name="Straight Connector 24">
            <a:extLst>
              <a:ext uri="{FF2B5EF4-FFF2-40B4-BE49-F238E27FC236}">
                <a16:creationId xmlns:a16="http://schemas.microsoft.com/office/drawing/2014/main" id="{8F01343E-F55F-6211-AA10-F9EAED084150}"/>
              </a:ext>
            </a:extLst>
          </p:cNvPr>
          <p:cNvCxnSpPr>
            <a:cxnSpLocks/>
          </p:cNvCxnSpPr>
          <p:nvPr/>
        </p:nvCxnSpPr>
        <p:spPr>
          <a:xfrm>
            <a:off x="278932" y="718606"/>
            <a:ext cx="55431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Text Placeholder 6">
            <a:extLst>
              <a:ext uri="{FF2B5EF4-FFF2-40B4-BE49-F238E27FC236}">
                <a16:creationId xmlns:a16="http://schemas.microsoft.com/office/drawing/2014/main" id="{980D4F2F-BE2C-CA39-F424-682D60650851}"/>
              </a:ext>
            </a:extLst>
          </p:cNvPr>
          <p:cNvSpPr>
            <a:spLocks noGrp="1"/>
          </p:cNvSpPr>
          <p:nvPr>
            <p:ph type="body" sz="quarter" idx="19" hasCustomPrompt="1"/>
          </p:nvPr>
        </p:nvSpPr>
        <p:spPr>
          <a:xfrm>
            <a:off x="6339402" y="845697"/>
            <a:ext cx="5527626" cy="430887"/>
          </a:xfrm>
          <a:solidFill>
            <a:schemeClr val="bg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27" name="Straight Connector 26">
            <a:extLst>
              <a:ext uri="{FF2B5EF4-FFF2-40B4-BE49-F238E27FC236}">
                <a16:creationId xmlns:a16="http://schemas.microsoft.com/office/drawing/2014/main" id="{1041DD6D-3438-93A3-A777-68EA07FB1D42}"/>
              </a:ext>
            </a:extLst>
          </p:cNvPr>
          <p:cNvCxnSpPr>
            <a:cxnSpLocks/>
          </p:cNvCxnSpPr>
          <p:nvPr/>
        </p:nvCxnSpPr>
        <p:spPr>
          <a:xfrm>
            <a:off x="6329776" y="718606"/>
            <a:ext cx="55431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16">
            <a:extLst>
              <a:ext uri="{FF2B5EF4-FFF2-40B4-BE49-F238E27FC236}">
                <a16:creationId xmlns:a16="http://schemas.microsoft.com/office/drawing/2014/main" id="{A7949EE8-83D1-17BE-32E2-4AFE47DD5BD4}"/>
              </a:ext>
            </a:extLst>
          </p:cNvPr>
          <p:cNvSpPr>
            <a:spLocks noGrp="1"/>
          </p:cNvSpPr>
          <p:nvPr>
            <p:ph type="body" sz="quarter" idx="15" hasCustomPrompt="1"/>
          </p:nvPr>
        </p:nvSpPr>
        <p:spPr>
          <a:xfrm>
            <a:off x="6359575" y="178971"/>
            <a:ext cx="5552610" cy="397351"/>
          </a:xfrm>
        </p:spPr>
        <p:txBody>
          <a:bodyPr anchor="ctr"/>
          <a:lstStyle>
            <a:lvl1pPr marL="0" indent="0">
              <a:buNone/>
              <a:defRPr sz="2000" b="1">
                <a:solidFill>
                  <a:schemeClr val="bg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24pt</a:t>
            </a:r>
          </a:p>
        </p:txBody>
      </p:sp>
    </p:spTree>
    <p:extLst>
      <p:ext uri="{BB962C8B-B14F-4D97-AF65-F5344CB8AC3E}">
        <p14:creationId xmlns:p14="http://schemas.microsoft.com/office/powerpoint/2010/main" val="1385897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our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390CEB3B-329E-7CFB-C82C-196F404D94D0}"/>
              </a:ext>
            </a:extLst>
          </p:cNvPr>
          <p:cNvSpPr>
            <a:spLocks noGrp="1"/>
          </p:cNvSpPr>
          <p:nvPr>
            <p:ph type="body" sz="quarter" idx="18" hasCustomPrompt="1"/>
          </p:nvPr>
        </p:nvSpPr>
        <p:spPr>
          <a:xfrm>
            <a:off x="3252475"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6393"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6">
            <a:extLst>
              <a:ext uri="{FF2B5EF4-FFF2-40B4-BE49-F238E27FC236}">
                <a16:creationId xmlns:a16="http://schemas.microsoft.com/office/drawing/2014/main" id="{3638A4D9-F985-A57C-CB8F-B5BE0F172727}"/>
              </a:ext>
            </a:extLst>
          </p:cNvPr>
          <p:cNvSpPr>
            <a:spLocks noGrp="1"/>
          </p:cNvSpPr>
          <p:nvPr>
            <p:ph type="body" sz="quarter" idx="20" hasCustomPrompt="1"/>
          </p:nvPr>
        </p:nvSpPr>
        <p:spPr>
          <a:xfrm>
            <a:off x="6216392"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6">
            <a:extLst>
              <a:ext uri="{FF2B5EF4-FFF2-40B4-BE49-F238E27FC236}">
                <a16:creationId xmlns:a16="http://schemas.microsoft.com/office/drawing/2014/main" id="{93012D8C-6A00-0751-CA0A-B3A4D6620527}"/>
              </a:ext>
            </a:extLst>
          </p:cNvPr>
          <p:cNvSpPr>
            <a:spLocks noGrp="1"/>
          </p:cNvSpPr>
          <p:nvPr>
            <p:ph type="body" sz="quarter" idx="22" hasCustomPrompt="1"/>
          </p:nvPr>
        </p:nvSpPr>
        <p:spPr>
          <a:xfrm>
            <a:off x="9180310"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4" name="Text Placeholder 10">
            <a:extLst>
              <a:ext uri="{FF2B5EF4-FFF2-40B4-BE49-F238E27FC236}">
                <a16:creationId xmlns:a16="http://schemas.microsoft.com/office/drawing/2014/main" id="{197E1BA7-6018-F8DC-5B98-E01D1FCACAE1}"/>
              </a:ext>
            </a:extLst>
          </p:cNvPr>
          <p:cNvSpPr>
            <a:spLocks noGrp="1"/>
          </p:cNvSpPr>
          <p:nvPr>
            <p:ph type="body" sz="quarter" idx="23"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ext Placeholder 6">
            <a:extLst>
              <a:ext uri="{FF2B5EF4-FFF2-40B4-BE49-F238E27FC236}">
                <a16:creationId xmlns:a16="http://schemas.microsoft.com/office/drawing/2014/main" id="{6842BA1B-CE76-92EE-3BB8-577F1D85B407}"/>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10" name="Title 1">
            <a:extLst>
              <a:ext uri="{FF2B5EF4-FFF2-40B4-BE49-F238E27FC236}">
                <a16:creationId xmlns:a16="http://schemas.microsoft.com/office/drawing/2014/main" id="{DADCE05C-530C-E715-3EE9-A5165AEC29C3}"/>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11335398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3yp_half_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0">
            <a:extLst>
              <a:ext uri="{FF2B5EF4-FFF2-40B4-BE49-F238E27FC236}">
                <a16:creationId xmlns:a16="http://schemas.microsoft.com/office/drawing/2014/main" id="{12C0470F-CF16-06E7-C6C5-F985FA46839B}"/>
              </a:ext>
            </a:extLst>
          </p:cNvPr>
          <p:cNvSpPr>
            <a:spLocks noGrp="1"/>
          </p:cNvSpPr>
          <p:nvPr>
            <p:ph type="body" sz="quarter" idx="14" hasCustomPrompt="1"/>
          </p:nvPr>
        </p:nvSpPr>
        <p:spPr>
          <a:xfrm>
            <a:off x="288559" y="5985327"/>
            <a:ext cx="5527626"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pic>
        <p:nvPicPr>
          <p:cNvPr id="21" name="Picture 20">
            <a:extLst>
              <a:ext uri="{FF2B5EF4-FFF2-40B4-BE49-F238E27FC236}">
                <a16:creationId xmlns:a16="http://schemas.microsoft.com/office/drawing/2014/main" id="{D92D051E-34B3-19E8-0675-B2DB0775B20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22" name="TextBox 21">
            <a:extLst>
              <a:ext uri="{FF2B5EF4-FFF2-40B4-BE49-F238E27FC236}">
                <a16:creationId xmlns:a16="http://schemas.microsoft.com/office/drawing/2014/main" id="{917881B4-E3B9-7482-317F-7A70E837571B}"/>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2" name="Title 1">
            <a:extLst>
              <a:ext uri="{FF2B5EF4-FFF2-40B4-BE49-F238E27FC236}">
                <a16:creationId xmlns:a16="http://schemas.microsoft.com/office/drawing/2014/main" id="{37BBC8E0-99A7-20D7-198E-8C4C5429454D}"/>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5" name="Text Placeholder 6">
            <a:extLst>
              <a:ext uri="{FF2B5EF4-FFF2-40B4-BE49-F238E27FC236}">
                <a16:creationId xmlns:a16="http://schemas.microsoft.com/office/drawing/2014/main" id="{57DCC7EB-45F1-9010-84BA-C92B2F7B6145}"/>
              </a:ext>
            </a:extLst>
          </p:cNvPr>
          <p:cNvSpPr>
            <a:spLocks noGrp="1"/>
          </p:cNvSpPr>
          <p:nvPr>
            <p:ph type="body" sz="quarter" idx="18" hasCustomPrompt="1"/>
          </p:nvPr>
        </p:nvSpPr>
        <p:spPr>
          <a:xfrm>
            <a:off x="288558"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7" name="Straight Connector 6">
            <a:extLst>
              <a:ext uri="{FF2B5EF4-FFF2-40B4-BE49-F238E27FC236}">
                <a16:creationId xmlns:a16="http://schemas.microsoft.com/office/drawing/2014/main" id="{10366EE5-2C84-CBCF-1F7D-90ED78E5262C}"/>
              </a:ext>
            </a:extLst>
          </p:cNvPr>
          <p:cNvCxnSpPr>
            <a:cxnSpLocks/>
          </p:cNvCxnSpPr>
          <p:nvPr/>
        </p:nvCxnSpPr>
        <p:spPr>
          <a:xfrm>
            <a:off x="278932" y="718606"/>
            <a:ext cx="55431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 Placeholder 6">
            <a:extLst>
              <a:ext uri="{FF2B5EF4-FFF2-40B4-BE49-F238E27FC236}">
                <a16:creationId xmlns:a16="http://schemas.microsoft.com/office/drawing/2014/main" id="{A61C536A-21F2-4872-F52C-58EFD35356E3}"/>
              </a:ext>
            </a:extLst>
          </p:cNvPr>
          <p:cNvSpPr>
            <a:spLocks noGrp="1"/>
          </p:cNvSpPr>
          <p:nvPr>
            <p:ph type="body" sz="quarter" idx="19" hasCustomPrompt="1"/>
          </p:nvPr>
        </p:nvSpPr>
        <p:spPr>
          <a:xfrm>
            <a:off x="6339402"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10" name="Straight Connector 9">
            <a:extLst>
              <a:ext uri="{FF2B5EF4-FFF2-40B4-BE49-F238E27FC236}">
                <a16:creationId xmlns:a16="http://schemas.microsoft.com/office/drawing/2014/main" id="{F9066B2B-EA3F-EAF6-AFF1-68682E47E581}"/>
              </a:ext>
            </a:extLst>
          </p:cNvPr>
          <p:cNvCxnSpPr>
            <a:cxnSpLocks/>
          </p:cNvCxnSpPr>
          <p:nvPr/>
        </p:nvCxnSpPr>
        <p:spPr>
          <a:xfrm>
            <a:off x="6329776" y="718606"/>
            <a:ext cx="55431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16">
            <a:extLst>
              <a:ext uri="{FF2B5EF4-FFF2-40B4-BE49-F238E27FC236}">
                <a16:creationId xmlns:a16="http://schemas.microsoft.com/office/drawing/2014/main" id="{B611845A-2C49-8A19-66CD-D9E9ACA2E007}"/>
              </a:ext>
            </a:extLst>
          </p:cNvPr>
          <p:cNvSpPr>
            <a:spLocks noGrp="1"/>
          </p:cNvSpPr>
          <p:nvPr>
            <p:ph type="body" sz="quarter" idx="15" hasCustomPrompt="1"/>
          </p:nvPr>
        </p:nvSpPr>
        <p:spPr>
          <a:xfrm>
            <a:off x="6359575" y="178971"/>
            <a:ext cx="5552610" cy="397351"/>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24pt</a:t>
            </a:r>
          </a:p>
        </p:txBody>
      </p:sp>
    </p:spTree>
    <p:extLst>
      <p:ext uri="{BB962C8B-B14F-4D97-AF65-F5344CB8AC3E}">
        <p14:creationId xmlns:p14="http://schemas.microsoft.com/office/powerpoint/2010/main" val="312690267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3yp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2" name="Text Placeholder 10">
            <a:extLst>
              <a:ext uri="{FF2B5EF4-FFF2-40B4-BE49-F238E27FC236}">
                <a16:creationId xmlns:a16="http://schemas.microsoft.com/office/drawing/2014/main" id="{5F90632C-301E-32EA-91E1-96C5D6220E7F}"/>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Tree>
    <p:extLst>
      <p:ext uri="{BB962C8B-B14F-4D97-AF65-F5344CB8AC3E}">
        <p14:creationId xmlns:p14="http://schemas.microsoft.com/office/powerpoint/2010/main" val="238615829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3yp_thank_you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12191999" cy="68579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3600">
                <a:solidFill>
                  <a:schemeClr val="tx1"/>
                </a:solidFill>
              </a:defRPr>
            </a:lvl1pPr>
          </a:lstStyle>
          <a:p>
            <a:r>
              <a:rPr lang="en-US" dirty="0"/>
              <a:t>[Thank you]</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11471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[Call to action]</a:t>
            </a:r>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10" name="Text Placeholder 17">
            <a:extLst>
              <a:ext uri="{FF2B5EF4-FFF2-40B4-BE49-F238E27FC236}">
                <a16:creationId xmlns:a16="http://schemas.microsoft.com/office/drawing/2014/main" id="{0FF12D10-3F99-FA54-8A36-1C3BFF703BC4}"/>
              </a:ext>
            </a:extLst>
          </p:cNvPr>
          <p:cNvSpPr>
            <a:spLocks noGrp="1"/>
          </p:cNvSpPr>
          <p:nvPr>
            <p:ph type="body" sz="quarter" idx="10" hasCustomPrompt="1"/>
          </p:nvPr>
        </p:nvSpPr>
        <p:spPr>
          <a:xfrm>
            <a:off x="288559" y="4339347"/>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1" name="Text Placeholder 17">
            <a:extLst>
              <a:ext uri="{FF2B5EF4-FFF2-40B4-BE49-F238E27FC236}">
                <a16:creationId xmlns:a16="http://schemas.microsoft.com/office/drawing/2014/main" id="{C023098E-A14A-7175-E122-657D7B94C166}"/>
              </a:ext>
            </a:extLst>
          </p:cNvPr>
          <p:cNvSpPr>
            <a:spLocks noGrp="1"/>
          </p:cNvSpPr>
          <p:nvPr>
            <p:ph type="body" sz="quarter" idx="11" hasCustomPrompt="1"/>
          </p:nvPr>
        </p:nvSpPr>
        <p:spPr>
          <a:xfrm>
            <a:off x="288559" y="4707481"/>
            <a:ext cx="8642082" cy="42346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Contact information</a:t>
            </a:r>
          </a:p>
        </p:txBody>
      </p:sp>
      <p:sp>
        <p:nvSpPr>
          <p:cNvPr id="6" name="TextBox 5">
            <a:extLst>
              <a:ext uri="{FF2B5EF4-FFF2-40B4-BE49-F238E27FC236}">
                <a16:creationId xmlns:a16="http://schemas.microsoft.com/office/drawing/2014/main" id="{CB3923C6-70F5-38D5-0F2A-AFB1BB6D8A0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874954309"/>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1_cobranded_cover_whit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67135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415103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4801" y="447040"/>
            <a:ext cx="1219198" cy="518808"/>
          </a:xfrm>
          <a:prstGeom prst="rect">
            <a:avLst/>
          </a:prstGeom>
        </p:spPr>
      </p:pic>
      <p:sp>
        <p:nvSpPr>
          <p:cNvPr id="6" name="Text Placeholder 17">
            <a:extLst>
              <a:ext uri="{FF2B5EF4-FFF2-40B4-BE49-F238E27FC236}">
                <a16:creationId xmlns:a16="http://schemas.microsoft.com/office/drawing/2014/main" id="{C32257C0-3FBF-B047-8C59-CDBF51B11985}"/>
              </a:ext>
            </a:extLst>
          </p:cNvPr>
          <p:cNvSpPr>
            <a:spLocks noGrp="1"/>
          </p:cNvSpPr>
          <p:nvPr>
            <p:ph type="body" sz="quarter" idx="10" hasCustomPrompt="1"/>
          </p:nvPr>
        </p:nvSpPr>
        <p:spPr>
          <a:xfrm>
            <a:off x="288559" y="5194091"/>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BA60B01F-F394-99A6-2702-DE583FCB977E}"/>
              </a:ext>
            </a:extLst>
          </p:cNvPr>
          <p:cNvSpPr>
            <a:spLocks noGrp="1"/>
          </p:cNvSpPr>
          <p:nvPr>
            <p:ph type="body" sz="quarter" idx="11" hasCustomPrompt="1"/>
          </p:nvPr>
        </p:nvSpPr>
        <p:spPr>
          <a:xfrm>
            <a:off x="288559" y="5562225"/>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8" name="Text Placeholder 17">
            <a:extLst>
              <a:ext uri="{FF2B5EF4-FFF2-40B4-BE49-F238E27FC236}">
                <a16:creationId xmlns:a16="http://schemas.microsoft.com/office/drawing/2014/main" id="{D70F9698-6E59-9274-EC44-4917B7B92AAA}"/>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5610FA71-069D-E398-B6E9-5C68D1D17767}"/>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5" name="Picture Placeholder 7">
            <a:extLst>
              <a:ext uri="{FF2B5EF4-FFF2-40B4-BE49-F238E27FC236}">
                <a16:creationId xmlns:a16="http://schemas.microsoft.com/office/drawing/2014/main" id="{5CE73953-2E9E-4D1F-E1A9-F325E624E572}"/>
              </a:ext>
            </a:extLst>
          </p:cNvPr>
          <p:cNvSpPr>
            <a:spLocks noGrp="1"/>
          </p:cNvSpPr>
          <p:nvPr>
            <p:ph type="pic" sz="quarter" idx="18" hasCustomPrompt="1"/>
          </p:nvPr>
        </p:nvSpPr>
        <p:spPr>
          <a:xfrm>
            <a:off x="10387011" y="440454"/>
            <a:ext cx="1500188" cy="513042"/>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772744409"/>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2_cobranded_cover_niq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12191999" cy="68579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311471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6" name="Text Placeholder 17">
            <a:extLst>
              <a:ext uri="{FF2B5EF4-FFF2-40B4-BE49-F238E27FC236}">
                <a16:creationId xmlns:a16="http://schemas.microsoft.com/office/drawing/2014/main" id="{CFB95ABC-E46E-D769-519E-007DCFC6AE57}"/>
              </a:ext>
            </a:extLst>
          </p:cNvPr>
          <p:cNvSpPr>
            <a:spLocks noGrp="1"/>
          </p:cNvSpPr>
          <p:nvPr>
            <p:ph type="body" sz="quarter" idx="10" hasCustomPrompt="1"/>
          </p:nvPr>
        </p:nvSpPr>
        <p:spPr>
          <a:xfrm>
            <a:off x="288559" y="4192468"/>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530B9719-85BB-17E6-F3D3-4CBAC245D7AE}"/>
              </a:ext>
            </a:extLst>
          </p:cNvPr>
          <p:cNvSpPr>
            <a:spLocks noGrp="1"/>
          </p:cNvSpPr>
          <p:nvPr>
            <p:ph type="body" sz="quarter" idx="11" hasCustomPrompt="1"/>
          </p:nvPr>
        </p:nvSpPr>
        <p:spPr>
          <a:xfrm>
            <a:off x="288559" y="4560602"/>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2" name="Text Placeholder 17">
            <a:extLst>
              <a:ext uri="{FF2B5EF4-FFF2-40B4-BE49-F238E27FC236}">
                <a16:creationId xmlns:a16="http://schemas.microsoft.com/office/drawing/2014/main" id="{F56771D0-5C86-AA60-3F57-E915E5BF86C2}"/>
              </a:ext>
            </a:extLst>
          </p:cNvPr>
          <p:cNvSpPr>
            <a:spLocks noGrp="1"/>
          </p:cNvSpPr>
          <p:nvPr>
            <p:ph type="body" sz="quarter" idx="12" hasCustomPrompt="1"/>
          </p:nvPr>
        </p:nvSpPr>
        <p:spPr>
          <a:xfrm>
            <a:off x="288559" y="5110167"/>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19C478FA-FA6E-05DF-854B-5D984ACB62F4}"/>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5" name="Picture Placeholder 7">
            <a:extLst>
              <a:ext uri="{FF2B5EF4-FFF2-40B4-BE49-F238E27FC236}">
                <a16:creationId xmlns:a16="http://schemas.microsoft.com/office/drawing/2014/main" id="{992B36DD-9D01-0B0C-32BC-55F92C7ECAF9}"/>
              </a:ext>
            </a:extLst>
          </p:cNvPr>
          <p:cNvSpPr>
            <a:spLocks noGrp="1"/>
          </p:cNvSpPr>
          <p:nvPr>
            <p:ph type="pic" sz="quarter" idx="18" hasCustomPrompt="1"/>
          </p:nvPr>
        </p:nvSpPr>
        <p:spPr>
          <a:xfrm>
            <a:off x="10387011" y="5700194"/>
            <a:ext cx="1500188" cy="513042"/>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509223005"/>
      </p:ext>
    </p:extLst>
  </p:cSld>
  <p:clrMapOvr>
    <a:overrideClrMapping bg1="lt1" tx1="dk1" bg2="lt2" tx2="dk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3_cobranded_cover_photo_circle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Shape, circle&#10;&#10;Description automatically generated">
            <a:extLst>
              <a:ext uri="{FF2B5EF4-FFF2-40B4-BE49-F238E27FC236}">
                <a16:creationId xmlns:a16="http://schemas.microsoft.com/office/drawing/2014/main" id="{AE3F521A-60F1-72FB-2B10-CA78E2F93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86841" y="-32869"/>
            <a:ext cx="6305159" cy="68580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615225DC-38B1-15E3-05E6-88F5A6B976CF}"/>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23B6A8FC-C3C4-F7DA-BF00-D56866D5808E}"/>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D2A4CA4E-91B0-F63E-26FF-534D71257E8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5A598B2A-BB91-C356-7BCC-18D04DA85A8D}"/>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F49547DD-E825-E7A3-C48A-64AA78C199D4}"/>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8A73B546-3757-53F1-AA4C-E0A8B9D18EAF}"/>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9" name="Picture Placeholder 7">
            <a:extLst>
              <a:ext uri="{FF2B5EF4-FFF2-40B4-BE49-F238E27FC236}">
                <a16:creationId xmlns:a16="http://schemas.microsoft.com/office/drawing/2014/main" id="{82FC2EFE-6B9C-90F7-7768-2EA0D9D4F356}"/>
              </a:ext>
            </a:extLst>
          </p:cNvPr>
          <p:cNvSpPr>
            <a:spLocks noGrp="1"/>
          </p:cNvSpPr>
          <p:nvPr>
            <p:ph type="pic" sz="quarter" idx="18" hasCustomPrompt="1"/>
          </p:nvPr>
        </p:nvSpPr>
        <p:spPr>
          <a:xfrm>
            <a:off x="10387011" y="5700194"/>
            <a:ext cx="1500188" cy="513042"/>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1305476219"/>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4_cobranded_cover_photo_circle_lt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hape, circle&#10;&#10;Description automatically generated">
            <a:extLst>
              <a:ext uri="{FF2B5EF4-FFF2-40B4-BE49-F238E27FC236}">
                <a16:creationId xmlns:a16="http://schemas.microsoft.com/office/drawing/2014/main" id="{082360DC-9C80-3F90-39EC-7453B69D87A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06684" y="0"/>
            <a:ext cx="6285316" cy="6807414"/>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C031DF8A-CDB0-BAA0-A7EB-FB3A1664C8C4}"/>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9" name="Subtitle 2">
            <a:extLst>
              <a:ext uri="{FF2B5EF4-FFF2-40B4-BE49-F238E27FC236}">
                <a16:creationId xmlns:a16="http://schemas.microsoft.com/office/drawing/2014/main" id="{44D20B46-D379-8857-7F07-D5ED868477C3}"/>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0643122E-4C91-E6A1-D4E3-CE02D34570C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D3A39611-F4FB-B581-19A6-7289E90AD76F}"/>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F10F70D6-DFD0-F7EB-7A32-44AFFB14FC3E}"/>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DA6488C0-5BF3-DB4E-354F-3BB2484C0EC2}"/>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1" name="Picture Placeholder 7">
            <a:extLst>
              <a:ext uri="{FF2B5EF4-FFF2-40B4-BE49-F238E27FC236}">
                <a16:creationId xmlns:a16="http://schemas.microsoft.com/office/drawing/2014/main" id="{B22745A3-0F29-17FE-0543-2499396CE525}"/>
              </a:ext>
            </a:extLst>
          </p:cNvPr>
          <p:cNvSpPr>
            <a:spLocks noGrp="1"/>
          </p:cNvSpPr>
          <p:nvPr>
            <p:ph type="pic" sz="quarter" idx="18" hasCustomPrompt="1"/>
          </p:nvPr>
        </p:nvSpPr>
        <p:spPr>
          <a:xfrm>
            <a:off x="10387011" y="5700194"/>
            <a:ext cx="1500188" cy="513042"/>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491893127"/>
      </p:ext>
    </p:extLst>
  </p:cSld>
  <p:clrMapOvr>
    <a:overrideClrMapping bg1="lt1" tx1="dk1" bg2="lt2" tx2="dk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5_cobranded_cover_photo_circle_orang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Icon&#10;&#10;Description automatically generated">
            <a:extLst>
              <a:ext uri="{FF2B5EF4-FFF2-40B4-BE49-F238E27FC236}">
                <a16:creationId xmlns:a16="http://schemas.microsoft.com/office/drawing/2014/main" id="{F8A4DBCA-162B-E485-E20E-17D5C140E774}"/>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5880477" y="0"/>
            <a:ext cx="6311523" cy="6831495"/>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074161F4-D097-DE19-FD87-0BB65D7B7FE4}"/>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9" name="Subtitle 2">
            <a:extLst>
              <a:ext uri="{FF2B5EF4-FFF2-40B4-BE49-F238E27FC236}">
                <a16:creationId xmlns:a16="http://schemas.microsoft.com/office/drawing/2014/main" id="{5611E666-418A-4758-0E70-B2424283399B}"/>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04D009FA-CFA0-2366-6348-AD2DE5F5F8B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0D543147-C142-3795-8692-163187D8C105}"/>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43F396D2-FEEC-B3D9-78CF-DB43D25BBDD0}"/>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84E5CB92-5F1A-B42D-D765-161BADC32870}"/>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1" name="Picture Placeholder 7">
            <a:extLst>
              <a:ext uri="{FF2B5EF4-FFF2-40B4-BE49-F238E27FC236}">
                <a16:creationId xmlns:a16="http://schemas.microsoft.com/office/drawing/2014/main" id="{B3BEC125-9624-2794-3E4A-E57B3FF07454}"/>
              </a:ext>
            </a:extLst>
          </p:cNvPr>
          <p:cNvSpPr>
            <a:spLocks noGrp="1"/>
          </p:cNvSpPr>
          <p:nvPr>
            <p:ph type="pic" sz="quarter" idx="18" hasCustomPrompt="1"/>
          </p:nvPr>
        </p:nvSpPr>
        <p:spPr>
          <a:xfrm>
            <a:off x="10387011" y="5700194"/>
            <a:ext cx="1500188" cy="513042"/>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528584957"/>
      </p:ext>
    </p:extLst>
  </p:cSld>
  <p:clrMapOvr>
    <a:overrideClrMapping bg1="lt1" tx1="dk1" bg2="lt2" tx2="dk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6_cobranded_cover_photo_circle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hape, circle&#10;&#10;Description automatically generated">
            <a:extLst>
              <a:ext uri="{FF2B5EF4-FFF2-40B4-BE49-F238E27FC236}">
                <a16:creationId xmlns:a16="http://schemas.microsoft.com/office/drawing/2014/main" id="{D205D8C5-4622-A916-D655-F6CED6BF0E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90877" y="-1"/>
            <a:ext cx="6301124" cy="6831495"/>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1EEE6B5-0894-9664-A565-BC7956CD8059}"/>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A13B9B20-3947-53D7-7D27-61901A552FFC}"/>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D6E082DE-2FDF-8E52-94D0-356A49DB0E8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9EC7F525-D72E-FA6C-4DC8-61ED3B7BF566}"/>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53A58327-319F-F707-398A-E0BD2BB56432}"/>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318DF228-BF1D-DFFF-3D0A-181B229C9AD1}"/>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9" name="Picture Placeholder 7">
            <a:extLst>
              <a:ext uri="{FF2B5EF4-FFF2-40B4-BE49-F238E27FC236}">
                <a16:creationId xmlns:a16="http://schemas.microsoft.com/office/drawing/2014/main" id="{9D7672BB-2BDD-0793-EA67-283BA32E19D7}"/>
              </a:ext>
            </a:extLst>
          </p:cNvPr>
          <p:cNvSpPr>
            <a:spLocks noGrp="1"/>
          </p:cNvSpPr>
          <p:nvPr>
            <p:ph type="pic" sz="quarter" idx="18" hasCustomPrompt="1"/>
          </p:nvPr>
        </p:nvSpPr>
        <p:spPr>
          <a:xfrm>
            <a:off x="10387011" y="5700194"/>
            <a:ext cx="1500188" cy="513042"/>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1481041898"/>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p:cSld name="7_cobranded_cover_illustration_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535428"/>
            <a:ext cx="8642082" cy="2387600"/>
          </a:xfrm>
          <a:prstGeom prst="rect">
            <a:avLst/>
          </a:prstGeom>
        </p:spPr>
        <p:txBody>
          <a:bodyPr anchor="t" anchorCtr="0">
            <a:noAutofit/>
          </a:bodyPr>
          <a:lstStyle>
            <a:lvl1pPr algn="l">
              <a:defRPr sz="5400">
                <a:solidFill>
                  <a:schemeClr val="tx1"/>
                </a:solidFill>
              </a:defRPr>
            </a:lvl1pPr>
          </a:lstStyle>
          <a:p>
            <a:r>
              <a:rPr lang="en-US" dirty="0"/>
              <a:t>Insert your presentation title here maximum of three lines</a:t>
            </a:r>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447040"/>
            <a:ext cx="1219198" cy="518808"/>
          </a:xfrm>
          <a:prstGeom prst="rect">
            <a:avLst/>
          </a:prstGeom>
        </p:spPr>
      </p:pic>
      <p:sp>
        <p:nvSpPr>
          <p:cNvPr id="6" name="Text Placeholder 17">
            <a:extLst>
              <a:ext uri="{FF2B5EF4-FFF2-40B4-BE49-F238E27FC236}">
                <a16:creationId xmlns:a16="http://schemas.microsoft.com/office/drawing/2014/main" id="{C32257C0-3FBF-B047-8C59-CDBF51B11985}"/>
              </a:ext>
            </a:extLst>
          </p:cNvPr>
          <p:cNvSpPr>
            <a:spLocks noGrp="1"/>
          </p:cNvSpPr>
          <p:nvPr>
            <p:ph type="body" sz="quarter" idx="10" hasCustomPrompt="1"/>
          </p:nvPr>
        </p:nvSpPr>
        <p:spPr>
          <a:xfrm>
            <a:off x="288559" y="5194091"/>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BA60B01F-F394-99A6-2702-DE583FCB977E}"/>
              </a:ext>
            </a:extLst>
          </p:cNvPr>
          <p:cNvSpPr>
            <a:spLocks noGrp="1"/>
          </p:cNvSpPr>
          <p:nvPr>
            <p:ph type="body" sz="quarter" idx="11" hasCustomPrompt="1"/>
          </p:nvPr>
        </p:nvSpPr>
        <p:spPr>
          <a:xfrm>
            <a:off x="288559" y="5562225"/>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8" name="Text Placeholder 17">
            <a:extLst>
              <a:ext uri="{FF2B5EF4-FFF2-40B4-BE49-F238E27FC236}">
                <a16:creationId xmlns:a16="http://schemas.microsoft.com/office/drawing/2014/main" id="{D70F9698-6E59-9274-EC44-4917B7B92AAA}"/>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5610FA71-069D-E398-B6E9-5C68D1D17767}"/>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3" name="Picture Placeholder 7">
            <a:extLst>
              <a:ext uri="{FF2B5EF4-FFF2-40B4-BE49-F238E27FC236}">
                <a16:creationId xmlns:a16="http://schemas.microsoft.com/office/drawing/2014/main" id="{40456989-7A47-A540-0A6C-C3892C307965}"/>
              </a:ext>
            </a:extLst>
          </p:cNvPr>
          <p:cNvSpPr>
            <a:spLocks noGrp="1"/>
          </p:cNvSpPr>
          <p:nvPr>
            <p:ph type="pic" sz="quarter" idx="18" hasCustomPrompt="1"/>
          </p:nvPr>
        </p:nvSpPr>
        <p:spPr>
          <a:xfrm>
            <a:off x="10387011" y="440454"/>
            <a:ext cx="1500188" cy="513042"/>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19222159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hree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3976451"/>
            <a:ext cx="3684352" cy="16629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3976451"/>
            <a:ext cx="3684352" cy="16629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3976451"/>
            <a:ext cx="3684352" cy="16629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B58AD49D-3D55-5878-EB23-9434406607F0}"/>
              </a:ext>
            </a:extLst>
          </p:cNvPr>
          <p:cNvSpPr>
            <a:spLocks noGrp="1"/>
          </p:cNvSpPr>
          <p:nvPr>
            <p:ph type="pic" sz="quarter" idx="20" hasCustomPrompt="1"/>
          </p:nvPr>
        </p:nvSpPr>
        <p:spPr>
          <a:xfrm>
            <a:off x="288559" y="1418538"/>
            <a:ext cx="3684352" cy="2041112"/>
          </a:xfrm>
          <a:prstGeom prst="rect">
            <a:avLst/>
          </a:prstGeom>
        </p:spPr>
        <p:txBody>
          <a:bodyPr/>
          <a:lstStyle>
            <a:lvl1pPr marL="0" indent="0" algn="ctr">
              <a:buNone/>
              <a:defRPr/>
            </a:lvl1pPr>
          </a:lstStyle>
          <a:p>
            <a:r>
              <a:rPr lang="en-US" dirty="0"/>
              <a:t>Click picture icon to add photo</a:t>
            </a:r>
          </a:p>
        </p:txBody>
      </p:sp>
      <p:sp>
        <p:nvSpPr>
          <p:cNvPr id="8" name="Picture Placeholder 4">
            <a:extLst>
              <a:ext uri="{FF2B5EF4-FFF2-40B4-BE49-F238E27FC236}">
                <a16:creationId xmlns:a16="http://schemas.microsoft.com/office/drawing/2014/main" id="{C1ADFA53-A93C-9C6B-577B-EE3F3CE8E8B8}"/>
              </a:ext>
            </a:extLst>
          </p:cNvPr>
          <p:cNvSpPr>
            <a:spLocks noGrp="1"/>
          </p:cNvSpPr>
          <p:nvPr>
            <p:ph type="pic" sz="quarter" idx="21" hasCustomPrompt="1"/>
          </p:nvPr>
        </p:nvSpPr>
        <p:spPr>
          <a:xfrm>
            <a:off x="4237582" y="1418538"/>
            <a:ext cx="3684352" cy="2041112"/>
          </a:xfrm>
          <a:prstGeom prst="rect">
            <a:avLst/>
          </a:prstGeom>
        </p:spPr>
        <p:txBody>
          <a:bodyPr/>
          <a:lstStyle>
            <a:lvl1pPr marL="0" indent="0" algn="ctr">
              <a:buNone/>
              <a:defRPr/>
            </a:lvl1pPr>
          </a:lstStyle>
          <a:p>
            <a:r>
              <a:rPr lang="en-US" dirty="0"/>
              <a:t>Click picture icon to add photo</a:t>
            </a:r>
          </a:p>
        </p:txBody>
      </p:sp>
      <p:sp>
        <p:nvSpPr>
          <p:cNvPr id="9" name="Picture Placeholder 4">
            <a:extLst>
              <a:ext uri="{FF2B5EF4-FFF2-40B4-BE49-F238E27FC236}">
                <a16:creationId xmlns:a16="http://schemas.microsoft.com/office/drawing/2014/main" id="{DC82AF9B-6879-D477-6076-E176F56AE37A}"/>
              </a:ext>
            </a:extLst>
          </p:cNvPr>
          <p:cNvSpPr>
            <a:spLocks noGrp="1"/>
          </p:cNvSpPr>
          <p:nvPr>
            <p:ph type="pic" sz="quarter" idx="22" hasCustomPrompt="1"/>
          </p:nvPr>
        </p:nvSpPr>
        <p:spPr>
          <a:xfrm>
            <a:off x="8186605" y="1418538"/>
            <a:ext cx="3684352" cy="2041112"/>
          </a:xfrm>
          <a:prstGeom prst="rect">
            <a:avLst/>
          </a:prstGeom>
        </p:spPr>
        <p:txBody>
          <a:bodyPr/>
          <a:lstStyle>
            <a:lvl1pPr marL="0" indent="0" algn="ctr">
              <a:buNone/>
              <a:defRPr/>
            </a:lvl1pPr>
          </a:lstStyle>
          <a:p>
            <a:r>
              <a:rPr lang="en-US" dirty="0"/>
              <a:t>Click picture icon to add photo</a:t>
            </a:r>
          </a:p>
        </p:txBody>
      </p:sp>
      <p:sp>
        <p:nvSpPr>
          <p:cNvPr id="4" name="Text Placeholder 10">
            <a:extLst>
              <a:ext uri="{FF2B5EF4-FFF2-40B4-BE49-F238E27FC236}">
                <a16:creationId xmlns:a16="http://schemas.microsoft.com/office/drawing/2014/main" id="{B15A4DB1-EF34-E503-B556-530B7CAC3EBE}"/>
              </a:ext>
            </a:extLst>
          </p:cNvPr>
          <p:cNvSpPr>
            <a:spLocks noGrp="1"/>
          </p:cNvSpPr>
          <p:nvPr>
            <p:ph type="body" sz="quarter" idx="17"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12" name="Text Placeholder 6">
            <a:extLst>
              <a:ext uri="{FF2B5EF4-FFF2-40B4-BE49-F238E27FC236}">
                <a16:creationId xmlns:a16="http://schemas.microsoft.com/office/drawing/2014/main" id="{A9C3871F-6DE1-0E51-4666-C634F339A563}"/>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13" name="Title 1">
            <a:extLst>
              <a:ext uri="{FF2B5EF4-FFF2-40B4-BE49-F238E27FC236}">
                <a16:creationId xmlns:a16="http://schemas.microsoft.com/office/drawing/2014/main" id="{30385D10-C453-B58A-D9F1-B1AA1DD202DD}"/>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
        <p:nvSpPr>
          <p:cNvPr id="2" name="Text Placeholder 6">
            <a:extLst>
              <a:ext uri="{FF2B5EF4-FFF2-40B4-BE49-F238E27FC236}">
                <a16:creationId xmlns:a16="http://schemas.microsoft.com/office/drawing/2014/main" id="{9A94D145-81FE-C360-0297-4502383F5A55}"/>
              </a:ext>
            </a:extLst>
          </p:cNvPr>
          <p:cNvSpPr>
            <a:spLocks noGrp="1"/>
          </p:cNvSpPr>
          <p:nvPr>
            <p:ph type="body" sz="quarter" idx="16" hasCustomPrompt="1"/>
          </p:nvPr>
        </p:nvSpPr>
        <p:spPr>
          <a:xfrm>
            <a:off x="288558" y="3539909"/>
            <a:ext cx="3684352" cy="436542"/>
          </a:xfrm>
          <a:prstGeom prst="rect">
            <a:avLst/>
          </a:prstGeo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7" name="Text Placeholder 6">
            <a:extLst>
              <a:ext uri="{FF2B5EF4-FFF2-40B4-BE49-F238E27FC236}">
                <a16:creationId xmlns:a16="http://schemas.microsoft.com/office/drawing/2014/main" id="{B0DECDC5-9AD9-7CB6-F638-0E39B0577747}"/>
              </a:ext>
            </a:extLst>
          </p:cNvPr>
          <p:cNvSpPr>
            <a:spLocks noGrp="1"/>
          </p:cNvSpPr>
          <p:nvPr>
            <p:ph type="body" sz="quarter" idx="23" hasCustomPrompt="1"/>
          </p:nvPr>
        </p:nvSpPr>
        <p:spPr>
          <a:xfrm>
            <a:off x="4237582" y="3539909"/>
            <a:ext cx="3684352" cy="436542"/>
          </a:xfrm>
          <a:prstGeom prst="rect">
            <a:avLst/>
          </a:prstGeo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4" name="Text Placeholder 6">
            <a:extLst>
              <a:ext uri="{FF2B5EF4-FFF2-40B4-BE49-F238E27FC236}">
                <a16:creationId xmlns:a16="http://schemas.microsoft.com/office/drawing/2014/main" id="{BB555AD3-4EA2-7E24-5C90-4B64C7002D15}"/>
              </a:ext>
            </a:extLst>
          </p:cNvPr>
          <p:cNvSpPr>
            <a:spLocks noGrp="1"/>
          </p:cNvSpPr>
          <p:nvPr>
            <p:ph type="body" sz="quarter" idx="18" hasCustomPrompt="1"/>
          </p:nvPr>
        </p:nvSpPr>
        <p:spPr>
          <a:xfrm>
            <a:off x="8186605" y="3539909"/>
            <a:ext cx="3684352" cy="436542"/>
          </a:xfrm>
          <a:prstGeom prst="rect">
            <a:avLst/>
          </a:prstGeo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Tree>
    <p:extLst>
      <p:ext uri="{BB962C8B-B14F-4D97-AF65-F5344CB8AC3E}">
        <p14:creationId xmlns:p14="http://schemas.microsoft.com/office/powerpoint/2010/main" val="381276401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8_cobranded_cover_photo_blu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57AC29-76A4-61A4-DEF0-9D880E7CC103}"/>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BC265AF3-8D1F-7540-5CFF-675EEA870502}"/>
              </a:ext>
            </a:extLst>
          </p:cNvPr>
          <p:cNvSpPr>
            <a:spLocks noGrp="1"/>
          </p:cNvSpPr>
          <p:nvPr>
            <p:ph type="pic" sz="quarter" idx="13" hasCustomPrompt="1"/>
          </p:nvPr>
        </p:nvSpPr>
        <p:spPr>
          <a:xfrm>
            <a:off x="4002373" y="0"/>
            <a:ext cx="8189625" cy="6858000"/>
          </a:xfrm>
          <a:solidFill>
            <a:schemeClr val="tx1"/>
          </a:solidFill>
        </p:spPr>
        <p:txBody>
          <a:bodyPr anchor="ctr" anchorCtr="0"/>
          <a:lstStyle>
            <a:lvl1pPr marL="0" indent="0" algn="ctr">
              <a:buNone/>
              <a:defRPr>
                <a:solidFill>
                  <a:schemeClr val="bg1"/>
                </a:solidFill>
              </a:defRPr>
            </a:lvl1pPr>
          </a:lstStyle>
          <a:p>
            <a:r>
              <a:rPr lang="en-US" dirty="0"/>
              <a:t>Click picture icon to add picture</a:t>
            </a:r>
          </a:p>
        </p:txBody>
      </p:sp>
      <p:sp>
        <p:nvSpPr>
          <p:cNvPr id="18" name="Text Placeholder 16">
            <a:extLst>
              <a:ext uri="{FF2B5EF4-FFF2-40B4-BE49-F238E27FC236}">
                <a16:creationId xmlns:a16="http://schemas.microsoft.com/office/drawing/2014/main" id="{E93FDD1C-7A1E-AEDA-AE44-DA18731572EB}"/>
              </a:ext>
            </a:extLst>
          </p:cNvPr>
          <p:cNvSpPr>
            <a:spLocks noGrp="1"/>
          </p:cNvSpPr>
          <p:nvPr>
            <p:ph type="body" sz="quarter" idx="14" hasCustomPrompt="1"/>
          </p:nvPr>
        </p:nvSpPr>
        <p:spPr>
          <a:xfrm>
            <a:off x="-530161" y="19178"/>
            <a:ext cx="5547380" cy="5547380"/>
          </a:xfrm>
          <a:prstGeom prst="ellipse">
            <a:avLst/>
          </a:prstGeom>
          <a:solidFill>
            <a:schemeClr val="bg2"/>
          </a:solidFill>
        </p:spPr>
        <p:txBody>
          <a:bodyPr tIns="0" bIns="0" anchor="ctr" anchorCtr="0"/>
          <a:lstStyle>
            <a:lvl1pPr marL="0" indent="0" algn="l">
              <a:buFont typeface="Arial" panose="020B0604020202020204" pitchFamily="34" charset="0"/>
              <a:buNone/>
              <a:defRPr sz="3600" b="1">
                <a:solidFill>
                  <a:schemeClr val="bg1"/>
                </a:solidFill>
                <a:latin typeface="+mj-lt"/>
              </a:defRPr>
            </a:lvl1pPr>
            <a:lvl2pPr marL="457200" indent="0" algn="ctr">
              <a:buFont typeface="Arial" panose="020B0604020202020204" pitchFamily="34" charset="0"/>
              <a:buNone/>
              <a:defRPr sz="3600">
                <a:solidFill>
                  <a:schemeClr val="bg1"/>
                </a:solidFill>
                <a:latin typeface="+mj-lt"/>
              </a:defRPr>
            </a:lvl2pPr>
            <a:lvl3pPr marL="914400" indent="0" algn="ctr">
              <a:buFont typeface="Arial" panose="020B0604020202020204" pitchFamily="34" charset="0"/>
              <a:buNone/>
              <a:defRPr sz="3600">
                <a:solidFill>
                  <a:schemeClr val="bg1"/>
                </a:solidFill>
                <a:latin typeface="+mj-lt"/>
              </a:defRPr>
            </a:lvl3pPr>
            <a:lvl4pPr marL="1371600" indent="0" algn="ctr">
              <a:buFont typeface="Arial" panose="020B0604020202020204" pitchFamily="34" charset="0"/>
              <a:buNone/>
              <a:defRPr sz="3600">
                <a:solidFill>
                  <a:schemeClr val="bg1"/>
                </a:solidFill>
                <a:latin typeface="+mj-lt"/>
              </a:defRPr>
            </a:lvl4pPr>
            <a:lvl5pPr marL="1828800" indent="0" algn="ctr">
              <a:buFont typeface="Arial" panose="020B0604020202020204" pitchFamily="34" charset="0"/>
              <a:buNone/>
              <a:defRPr sz="3600">
                <a:solidFill>
                  <a:schemeClr val="bg1"/>
                </a:solidFill>
                <a:latin typeface="+mj-lt"/>
              </a:defRPr>
            </a:lvl5pPr>
          </a:lstStyle>
          <a:p>
            <a:pPr lvl="0"/>
            <a:r>
              <a:rPr lang="en-US" dirty="0"/>
              <a:t>Insert your presentation title here maximum of four lines</a:t>
            </a:r>
          </a:p>
        </p:txBody>
      </p:sp>
      <p:sp>
        <p:nvSpPr>
          <p:cNvPr id="21" name="TextBox 20">
            <a:extLst>
              <a:ext uri="{FF2B5EF4-FFF2-40B4-BE49-F238E27FC236}">
                <a16:creationId xmlns:a16="http://schemas.microsoft.com/office/drawing/2014/main" id="{130AA074-B57C-C578-1B29-6483DCE01A18}"/>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22" name="Picture 21">
            <a:extLst>
              <a:ext uri="{FF2B5EF4-FFF2-40B4-BE49-F238E27FC236}">
                <a16:creationId xmlns:a16="http://schemas.microsoft.com/office/drawing/2014/main" id="{B7249F3E-7261-69A9-09FC-57FE24EA02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Picture Placeholder 7">
            <a:extLst>
              <a:ext uri="{FF2B5EF4-FFF2-40B4-BE49-F238E27FC236}">
                <a16:creationId xmlns:a16="http://schemas.microsoft.com/office/drawing/2014/main" id="{75627452-A209-2253-B262-491EA01DFEF6}"/>
              </a:ext>
            </a:extLst>
          </p:cNvPr>
          <p:cNvSpPr>
            <a:spLocks noGrp="1"/>
          </p:cNvSpPr>
          <p:nvPr>
            <p:ph type="pic" sz="quarter" idx="18" hasCustomPrompt="1"/>
          </p:nvPr>
        </p:nvSpPr>
        <p:spPr>
          <a:xfrm>
            <a:off x="2237105" y="5694428"/>
            <a:ext cx="1500188" cy="513042"/>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964108488"/>
      </p:ext>
    </p:extLst>
  </p:cSld>
  <p:clrMapOvr>
    <a:overrideClrMapping bg1="lt1" tx1="dk1" bg2="lt2" tx2="dk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9_cobranded_divider_whit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Shape, circle&#10;&#10;Description automatically generated">
            <a:extLst>
              <a:ext uri="{FF2B5EF4-FFF2-40B4-BE49-F238E27FC236}">
                <a16:creationId xmlns:a16="http://schemas.microsoft.com/office/drawing/2014/main" id="{AE3F521A-60F1-72FB-2B10-CA78E2F93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 y="-1"/>
            <a:ext cx="6305159" cy="6825131"/>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BDC489B-A4DB-E5A6-B175-9690631EDD08}"/>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F4091A94-5191-5296-450B-1F3CD6A56BC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5" name="Picture Placeholder 7">
            <a:extLst>
              <a:ext uri="{FF2B5EF4-FFF2-40B4-BE49-F238E27FC236}">
                <a16:creationId xmlns:a16="http://schemas.microsoft.com/office/drawing/2014/main" id="{92866DBD-5398-477D-9578-D517C1FB4934}"/>
              </a:ext>
            </a:extLst>
          </p:cNvPr>
          <p:cNvSpPr>
            <a:spLocks noGrp="1"/>
          </p:cNvSpPr>
          <p:nvPr>
            <p:ph type="pic" sz="quarter" idx="18" hasCustomPrompt="1"/>
          </p:nvPr>
        </p:nvSpPr>
        <p:spPr>
          <a:xfrm>
            <a:off x="1285103" y="6458971"/>
            <a:ext cx="1500188" cy="365125"/>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758115071"/>
      </p:ext>
    </p:extLst>
  </p:cSld>
  <p:clrMapOvr>
    <a:overrideClrMapping bg1="lt1" tx1="dk1" bg2="lt2" tx2="dk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10_cobranded_divider_photo_blu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pic>
        <p:nvPicPr>
          <p:cNvPr id="11" name="Picture 10" descr="Shape, circle&#10;&#10;Description automatically generated">
            <a:extLst>
              <a:ext uri="{FF2B5EF4-FFF2-40B4-BE49-F238E27FC236}">
                <a16:creationId xmlns:a16="http://schemas.microsoft.com/office/drawing/2014/main" id="{53B6FBA4-069C-6C71-1FE3-FA51704AAE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5242326" cy="5778421"/>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3E74CEF5-5EBA-D435-D737-930D08C0F363}"/>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7" name="TextBox 6">
            <a:extLst>
              <a:ext uri="{FF2B5EF4-FFF2-40B4-BE49-F238E27FC236}">
                <a16:creationId xmlns:a16="http://schemas.microsoft.com/office/drawing/2014/main" id="{EDD55CDD-CFED-569A-29E4-7E9156415735}"/>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EDF3A933-687E-7CB7-3D3B-E76C7E08DD4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5" name="Picture Placeholder 7">
            <a:extLst>
              <a:ext uri="{FF2B5EF4-FFF2-40B4-BE49-F238E27FC236}">
                <a16:creationId xmlns:a16="http://schemas.microsoft.com/office/drawing/2014/main" id="{72B9BC38-5CD3-8361-B11B-81B4EED2BF5B}"/>
              </a:ext>
            </a:extLst>
          </p:cNvPr>
          <p:cNvSpPr>
            <a:spLocks noGrp="1"/>
          </p:cNvSpPr>
          <p:nvPr>
            <p:ph type="pic" sz="quarter" idx="18" hasCustomPrompt="1"/>
          </p:nvPr>
        </p:nvSpPr>
        <p:spPr>
          <a:xfrm>
            <a:off x="1285103" y="6458971"/>
            <a:ext cx="1500188" cy="365125"/>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713641240"/>
      </p:ext>
    </p:extLst>
  </p:cSld>
  <p:clrMapOvr>
    <a:overrideClrMapping bg1="lt1" tx1="dk1" bg2="lt2" tx2="dk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11_cobranded_divider_photo_lt_blu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descr="Shape, circle&#10;&#10;Description automatically generated">
            <a:extLst>
              <a:ext uri="{FF2B5EF4-FFF2-40B4-BE49-F238E27FC236}">
                <a16:creationId xmlns:a16="http://schemas.microsoft.com/office/drawing/2014/main" id="{20A8DDDA-2F22-4E65-A3E7-C7534F5713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5242326" cy="5778420"/>
          </a:xfrm>
          <a:prstGeom prst="rect">
            <a:avLst/>
          </a:prstGeom>
        </p:spPr>
      </p:pic>
      <p:sp>
        <p:nvSpPr>
          <p:cNvPr id="4" name="Picture Placeholder 3">
            <a:extLst>
              <a:ext uri="{FF2B5EF4-FFF2-40B4-BE49-F238E27FC236}">
                <a16:creationId xmlns:a16="http://schemas.microsoft.com/office/drawing/2014/main" id="{6C175E13-62E5-9D96-1959-3CAE6647730A}"/>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7" name="TextBox 6">
            <a:extLst>
              <a:ext uri="{FF2B5EF4-FFF2-40B4-BE49-F238E27FC236}">
                <a16:creationId xmlns:a16="http://schemas.microsoft.com/office/drawing/2014/main" id="{C781F283-CADF-DF62-9AA2-1236DF5561F4}"/>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302E379E-AB82-51C6-2E05-EAA69ECC97D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5" name="Picture Placeholder 7">
            <a:extLst>
              <a:ext uri="{FF2B5EF4-FFF2-40B4-BE49-F238E27FC236}">
                <a16:creationId xmlns:a16="http://schemas.microsoft.com/office/drawing/2014/main" id="{329B1CD9-2896-F6E2-99E4-DFAEB0F89085}"/>
              </a:ext>
            </a:extLst>
          </p:cNvPr>
          <p:cNvSpPr>
            <a:spLocks noGrp="1"/>
          </p:cNvSpPr>
          <p:nvPr>
            <p:ph type="pic" sz="quarter" idx="18" hasCustomPrompt="1"/>
          </p:nvPr>
        </p:nvSpPr>
        <p:spPr>
          <a:xfrm>
            <a:off x="1285103" y="6458971"/>
            <a:ext cx="1500188" cy="365125"/>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149384402"/>
      </p:ext>
    </p:extLst>
  </p:cSld>
  <p:clrMapOvr>
    <a:overrideClrMapping bg1="lt1" tx1="dk1" bg2="lt2" tx2="dk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12_cobranded_divider_photo_orang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pic>
        <p:nvPicPr>
          <p:cNvPr id="7" name="Picture 6" descr="Shape, circle&#10;&#10;Description automatically generated">
            <a:extLst>
              <a:ext uri="{FF2B5EF4-FFF2-40B4-BE49-F238E27FC236}">
                <a16:creationId xmlns:a16="http://schemas.microsoft.com/office/drawing/2014/main" id="{B195DA4C-5BB6-3B99-069C-6208F8864F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46"/>
            <a:ext cx="5242326" cy="5779166"/>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F67CCB69-B575-EB4B-74FD-2F4FA7E30528}"/>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10" name="TextBox 9">
            <a:extLst>
              <a:ext uri="{FF2B5EF4-FFF2-40B4-BE49-F238E27FC236}">
                <a16:creationId xmlns:a16="http://schemas.microsoft.com/office/drawing/2014/main" id="{80D98D6D-3B9C-1B93-53B8-C1E5A114F0A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1" name="Picture 10">
            <a:extLst>
              <a:ext uri="{FF2B5EF4-FFF2-40B4-BE49-F238E27FC236}">
                <a16:creationId xmlns:a16="http://schemas.microsoft.com/office/drawing/2014/main" id="{FD32F3E5-17C7-93CE-1619-A8CF612C641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5" name="Picture Placeholder 7">
            <a:extLst>
              <a:ext uri="{FF2B5EF4-FFF2-40B4-BE49-F238E27FC236}">
                <a16:creationId xmlns:a16="http://schemas.microsoft.com/office/drawing/2014/main" id="{78D4DAE6-69F7-50AE-D1C1-E78C85CF622D}"/>
              </a:ext>
            </a:extLst>
          </p:cNvPr>
          <p:cNvSpPr>
            <a:spLocks noGrp="1"/>
          </p:cNvSpPr>
          <p:nvPr>
            <p:ph type="pic" sz="quarter" idx="18" hasCustomPrompt="1"/>
          </p:nvPr>
        </p:nvSpPr>
        <p:spPr>
          <a:xfrm>
            <a:off x="1285103" y="6458971"/>
            <a:ext cx="1500188" cy="365125"/>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930968431"/>
      </p:ext>
    </p:extLst>
  </p:cSld>
  <p:clrMapOvr>
    <a:overrideClrMapping bg1="lt1" tx1="dk1" bg2="lt2" tx2="dk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13_cobranded_divider_photo_violet">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descr="Shape, circle&#10;&#10;Description automatically generated">
            <a:extLst>
              <a:ext uri="{FF2B5EF4-FFF2-40B4-BE49-F238E27FC236}">
                <a16:creationId xmlns:a16="http://schemas.microsoft.com/office/drawing/2014/main" id="{760DD18F-B76F-81F3-4A71-2166214B60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112" t="3116"/>
          <a:stretch/>
        </p:blipFill>
        <p:spPr>
          <a:xfrm>
            <a:off x="0" y="-747"/>
            <a:ext cx="5242549" cy="5779166"/>
          </a:xfrm>
          <a:prstGeom prst="rect">
            <a:avLst/>
          </a:prstGeom>
        </p:spPr>
      </p:pic>
      <p:sp>
        <p:nvSpPr>
          <p:cNvPr id="4" name="Picture Placeholder 3">
            <a:extLst>
              <a:ext uri="{FF2B5EF4-FFF2-40B4-BE49-F238E27FC236}">
                <a16:creationId xmlns:a16="http://schemas.microsoft.com/office/drawing/2014/main" id="{0CF22717-FD9E-224E-374A-CC4708A15488}"/>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7" name="TextBox 6">
            <a:extLst>
              <a:ext uri="{FF2B5EF4-FFF2-40B4-BE49-F238E27FC236}">
                <a16:creationId xmlns:a16="http://schemas.microsoft.com/office/drawing/2014/main" id="{ADBDBABD-D8E0-3D66-7965-1F4DCCE15F1A}"/>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8F7A2799-6225-FFA4-FCEC-A5F755EF791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5" name="Picture Placeholder 7">
            <a:extLst>
              <a:ext uri="{FF2B5EF4-FFF2-40B4-BE49-F238E27FC236}">
                <a16:creationId xmlns:a16="http://schemas.microsoft.com/office/drawing/2014/main" id="{DEF67FB5-71B1-037E-5A16-D811A1BDB5D1}"/>
              </a:ext>
            </a:extLst>
          </p:cNvPr>
          <p:cNvSpPr>
            <a:spLocks noGrp="1"/>
          </p:cNvSpPr>
          <p:nvPr>
            <p:ph type="pic" sz="quarter" idx="18" hasCustomPrompt="1"/>
          </p:nvPr>
        </p:nvSpPr>
        <p:spPr>
          <a:xfrm>
            <a:off x="1285103" y="6458971"/>
            <a:ext cx="1500188" cy="365125"/>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523216616"/>
      </p:ext>
    </p:extLst>
  </p:cSld>
  <p:clrMapOvr>
    <a:overrideClrMapping bg1="lt1" tx1="dk1" bg2="lt2" tx2="dk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14_cobranded_title_an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4" name="Text Placeholder 10">
            <a:extLst>
              <a:ext uri="{FF2B5EF4-FFF2-40B4-BE49-F238E27FC236}">
                <a16:creationId xmlns:a16="http://schemas.microsoft.com/office/drawing/2014/main" id="{C3AEC9DB-EF68-1F30-2273-B2160550D684}"/>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itle 1">
            <a:extLst>
              <a:ext uri="{FF2B5EF4-FFF2-40B4-BE49-F238E27FC236}">
                <a16:creationId xmlns:a16="http://schemas.microsoft.com/office/drawing/2014/main" id="{B30F50A8-F4AB-8F41-DE7A-B921DA46B4A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8" name="Picture Placeholder 7">
            <a:extLst>
              <a:ext uri="{FF2B5EF4-FFF2-40B4-BE49-F238E27FC236}">
                <a16:creationId xmlns:a16="http://schemas.microsoft.com/office/drawing/2014/main" id="{0E83BBCA-80FF-EECA-82A8-D5ED059FACDA}"/>
              </a:ext>
            </a:extLst>
          </p:cNvPr>
          <p:cNvSpPr>
            <a:spLocks noGrp="1"/>
          </p:cNvSpPr>
          <p:nvPr>
            <p:ph type="pic" sz="quarter" idx="1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35655714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15_cobranded_content_and_descrip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Content Placeholder 2">
            <a:extLst>
              <a:ext uri="{FF2B5EF4-FFF2-40B4-BE49-F238E27FC236}">
                <a16:creationId xmlns:a16="http://schemas.microsoft.com/office/drawing/2014/main" id="{B5C80055-36CD-03A0-FF2F-FB1F135FCA85}"/>
              </a:ext>
            </a:extLst>
          </p:cNvPr>
          <p:cNvSpPr>
            <a:spLocks noGrp="1"/>
          </p:cNvSpPr>
          <p:nvPr>
            <p:ph idx="1"/>
          </p:nvPr>
        </p:nvSpPr>
        <p:spPr>
          <a:xfrm>
            <a:off x="288558" y="1825625"/>
            <a:ext cx="8629974"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56DE0CA5-5C4E-EFCB-2BE8-EB8DC2300D09}"/>
              </a:ext>
            </a:extLst>
          </p:cNvPr>
          <p:cNvSpPr>
            <a:spLocks noGrp="1"/>
          </p:cNvSpPr>
          <p:nvPr>
            <p:ph idx="21"/>
          </p:nvPr>
        </p:nvSpPr>
        <p:spPr>
          <a:xfrm>
            <a:off x="9180311"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0">
            <a:extLst>
              <a:ext uri="{FF2B5EF4-FFF2-40B4-BE49-F238E27FC236}">
                <a16:creationId xmlns:a16="http://schemas.microsoft.com/office/drawing/2014/main" id="{6952DA69-BA1F-7BDB-448F-A4656CCF634C}"/>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8B07040F-A6A3-5C15-F977-7D0228D3BCC2}"/>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7" name="Title 1">
            <a:extLst>
              <a:ext uri="{FF2B5EF4-FFF2-40B4-BE49-F238E27FC236}">
                <a16:creationId xmlns:a16="http://schemas.microsoft.com/office/drawing/2014/main" id="{E6C12688-D8F7-66BE-AD00-78D59546F8B4}"/>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4" name="Picture Placeholder 7">
            <a:extLst>
              <a:ext uri="{FF2B5EF4-FFF2-40B4-BE49-F238E27FC236}">
                <a16:creationId xmlns:a16="http://schemas.microsoft.com/office/drawing/2014/main" id="{15C50A57-69B8-607A-FEC0-E73228708DF3}"/>
              </a:ext>
            </a:extLst>
          </p:cNvPr>
          <p:cNvSpPr>
            <a:spLocks noGrp="1"/>
          </p:cNvSpPr>
          <p:nvPr>
            <p:ph type="pic" sz="quarter" idx="1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30879634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16_cobranded_three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3684352" cy="436542"/>
          </a:xfr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3" name="Text Placeholder 6">
            <a:extLst>
              <a:ext uri="{FF2B5EF4-FFF2-40B4-BE49-F238E27FC236}">
                <a16:creationId xmlns:a16="http://schemas.microsoft.com/office/drawing/2014/main" id="{4F7AC8A2-64C0-1D9F-7AB1-472AE18BD1D5}"/>
              </a:ext>
            </a:extLst>
          </p:cNvPr>
          <p:cNvSpPr>
            <a:spLocks noGrp="1"/>
          </p:cNvSpPr>
          <p:nvPr>
            <p:ph type="body" sz="quarter" idx="17" hasCustomPrompt="1"/>
          </p:nvPr>
        </p:nvSpPr>
        <p:spPr>
          <a:xfrm>
            <a:off x="4237582" y="1351231"/>
            <a:ext cx="3684352" cy="436542"/>
          </a:xfr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4" name="Text Placeholder 6">
            <a:extLst>
              <a:ext uri="{FF2B5EF4-FFF2-40B4-BE49-F238E27FC236}">
                <a16:creationId xmlns:a16="http://schemas.microsoft.com/office/drawing/2014/main" id="{CED75715-C317-75F7-78F6-9C944FD28A22}"/>
              </a:ext>
            </a:extLst>
          </p:cNvPr>
          <p:cNvSpPr>
            <a:spLocks noGrp="1"/>
          </p:cNvSpPr>
          <p:nvPr>
            <p:ph type="body" sz="quarter" idx="18" hasCustomPrompt="1"/>
          </p:nvPr>
        </p:nvSpPr>
        <p:spPr>
          <a:xfrm>
            <a:off x="8186605" y="1351231"/>
            <a:ext cx="3684352" cy="436542"/>
          </a:xfr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4" name="Text Placeholder 10">
            <a:extLst>
              <a:ext uri="{FF2B5EF4-FFF2-40B4-BE49-F238E27FC236}">
                <a16:creationId xmlns:a16="http://schemas.microsoft.com/office/drawing/2014/main" id="{EF340EA8-54A6-9E4D-0526-47907DA2F648}"/>
              </a:ext>
            </a:extLst>
          </p:cNvPr>
          <p:cNvSpPr>
            <a:spLocks noGrp="1"/>
          </p:cNvSpPr>
          <p:nvPr>
            <p:ph type="body" sz="quarter" idx="19"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A1DE536D-EF4A-8B3D-B21D-22CB635EDC7C}"/>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37322F87-6010-E800-94B8-6FD16746371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7A3C6D82-7109-F1ED-55D5-D0AC0238C175}"/>
              </a:ext>
            </a:extLst>
          </p:cNvPr>
          <p:cNvSpPr>
            <a:spLocks noGrp="1"/>
          </p:cNvSpPr>
          <p:nvPr>
            <p:ph type="pic" sz="quarter" idx="20"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9633698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17_cobranded_four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390CEB3B-329E-7CFB-C82C-196F404D94D0}"/>
              </a:ext>
            </a:extLst>
          </p:cNvPr>
          <p:cNvSpPr>
            <a:spLocks noGrp="1"/>
          </p:cNvSpPr>
          <p:nvPr>
            <p:ph type="body" sz="quarter" idx="18" hasCustomPrompt="1"/>
          </p:nvPr>
        </p:nvSpPr>
        <p:spPr>
          <a:xfrm>
            <a:off x="3252475"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6393"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6">
            <a:extLst>
              <a:ext uri="{FF2B5EF4-FFF2-40B4-BE49-F238E27FC236}">
                <a16:creationId xmlns:a16="http://schemas.microsoft.com/office/drawing/2014/main" id="{3638A4D9-F985-A57C-CB8F-B5BE0F172727}"/>
              </a:ext>
            </a:extLst>
          </p:cNvPr>
          <p:cNvSpPr>
            <a:spLocks noGrp="1"/>
          </p:cNvSpPr>
          <p:nvPr>
            <p:ph type="body" sz="quarter" idx="20" hasCustomPrompt="1"/>
          </p:nvPr>
        </p:nvSpPr>
        <p:spPr>
          <a:xfrm>
            <a:off x="6216392"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6">
            <a:extLst>
              <a:ext uri="{FF2B5EF4-FFF2-40B4-BE49-F238E27FC236}">
                <a16:creationId xmlns:a16="http://schemas.microsoft.com/office/drawing/2014/main" id="{93012D8C-6A00-0751-CA0A-B3A4D6620527}"/>
              </a:ext>
            </a:extLst>
          </p:cNvPr>
          <p:cNvSpPr>
            <a:spLocks noGrp="1"/>
          </p:cNvSpPr>
          <p:nvPr>
            <p:ph type="body" sz="quarter" idx="22" hasCustomPrompt="1"/>
          </p:nvPr>
        </p:nvSpPr>
        <p:spPr>
          <a:xfrm>
            <a:off x="9180310"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4" name="Text Placeholder 10">
            <a:extLst>
              <a:ext uri="{FF2B5EF4-FFF2-40B4-BE49-F238E27FC236}">
                <a16:creationId xmlns:a16="http://schemas.microsoft.com/office/drawing/2014/main" id="{197E1BA7-6018-F8DC-5B98-E01D1FCACAE1}"/>
              </a:ext>
            </a:extLst>
          </p:cNvPr>
          <p:cNvSpPr>
            <a:spLocks noGrp="1"/>
          </p:cNvSpPr>
          <p:nvPr>
            <p:ph type="body" sz="quarter" idx="23"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6842BA1B-CE76-92EE-3BB8-577F1D85B407}"/>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DADCE05C-530C-E715-3EE9-A5165AEC29C3}"/>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8A23F668-A3AD-AA3E-03A4-C48590F672C7}"/>
              </a:ext>
            </a:extLst>
          </p:cNvPr>
          <p:cNvSpPr>
            <a:spLocks noGrp="1"/>
          </p:cNvSpPr>
          <p:nvPr>
            <p:ph type="pic" sz="quarter" idx="24"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551588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left_title_and_content_l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tx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4" name="Text Placeholder 10">
            <a:extLst>
              <a:ext uri="{FF2B5EF4-FFF2-40B4-BE49-F238E27FC236}">
                <a16:creationId xmlns:a16="http://schemas.microsoft.com/office/drawing/2014/main" id="{D62B1CA4-6399-9468-76D4-CF80E740A3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extBox 4">
            <a:extLst>
              <a:ext uri="{FF2B5EF4-FFF2-40B4-BE49-F238E27FC236}">
                <a16:creationId xmlns:a16="http://schemas.microsoft.com/office/drawing/2014/main" id="{30F64AAA-3A96-5193-121E-E855EC74B587}"/>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61102658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18_cobranded_three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B58AD49D-3D55-5878-EB23-9434406607F0}"/>
              </a:ext>
            </a:extLst>
          </p:cNvPr>
          <p:cNvSpPr>
            <a:spLocks noGrp="1"/>
          </p:cNvSpPr>
          <p:nvPr>
            <p:ph type="pic" sz="quarter" idx="20" hasCustomPrompt="1"/>
          </p:nvPr>
        </p:nvSpPr>
        <p:spPr>
          <a:xfrm>
            <a:off x="288559" y="1418538"/>
            <a:ext cx="3684352" cy="2041112"/>
          </a:xfrm>
        </p:spPr>
        <p:txBody>
          <a:bodyPr/>
          <a:lstStyle>
            <a:lvl1pPr marL="0" indent="0" algn="ctr">
              <a:buNone/>
              <a:defRPr/>
            </a:lvl1pPr>
          </a:lstStyle>
          <a:p>
            <a:r>
              <a:rPr lang="en-US" dirty="0"/>
              <a:t>Click picture icon to add photo</a:t>
            </a:r>
          </a:p>
        </p:txBody>
      </p:sp>
      <p:sp>
        <p:nvSpPr>
          <p:cNvPr id="8" name="Picture Placeholder 4">
            <a:extLst>
              <a:ext uri="{FF2B5EF4-FFF2-40B4-BE49-F238E27FC236}">
                <a16:creationId xmlns:a16="http://schemas.microsoft.com/office/drawing/2014/main" id="{C1ADFA53-A93C-9C6B-577B-EE3F3CE8E8B8}"/>
              </a:ext>
            </a:extLst>
          </p:cNvPr>
          <p:cNvSpPr>
            <a:spLocks noGrp="1"/>
          </p:cNvSpPr>
          <p:nvPr>
            <p:ph type="pic" sz="quarter" idx="21" hasCustomPrompt="1"/>
          </p:nvPr>
        </p:nvSpPr>
        <p:spPr>
          <a:xfrm>
            <a:off x="4237582" y="1418538"/>
            <a:ext cx="3684352" cy="2041112"/>
          </a:xfrm>
        </p:spPr>
        <p:txBody>
          <a:bodyPr/>
          <a:lstStyle>
            <a:lvl1pPr marL="0" indent="0" algn="ctr">
              <a:buNone/>
              <a:defRPr/>
            </a:lvl1pPr>
          </a:lstStyle>
          <a:p>
            <a:r>
              <a:rPr lang="en-US" dirty="0"/>
              <a:t>Click picture icon to add photo</a:t>
            </a:r>
          </a:p>
        </p:txBody>
      </p:sp>
      <p:sp>
        <p:nvSpPr>
          <p:cNvPr id="9" name="Picture Placeholder 4">
            <a:extLst>
              <a:ext uri="{FF2B5EF4-FFF2-40B4-BE49-F238E27FC236}">
                <a16:creationId xmlns:a16="http://schemas.microsoft.com/office/drawing/2014/main" id="{DC82AF9B-6879-D477-6076-E176F56AE37A}"/>
              </a:ext>
            </a:extLst>
          </p:cNvPr>
          <p:cNvSpPr>
            <a:spLocks noGrp="1"/>
          </p:cNvSpPr>
          <p:nvPr>
            <p:ph type="pic" sz="quarter" idx="22" hasCustomPrompt="1"/>
          </p:nvPr>
        </p:nvSpPr>
        <p:spPr>
          <a:xfrm>
            <a:off x="8186605" y="1418538"/>
            <a:ext cx="3684352" cy="2041112"/>
          </a:xfrm>
        </p:spPr>
        <p:txBody>
          <a:bodyPr/>
          <a:lstStyle>
            <a:lvl1pPr marL="0" indent="0" algn="ctr">
              <a:buNone/>
              <a:defRPr/>
            </a:lvl1pPr>
          </a:lstStyle>
          <a:p>
            <a:r>
              <a:rPr lang="en-US" dirty="0"/>
              <a:t>Click picture icon to add photo</a:t>
            </a:r>
          </a:p>
        </p:txBody>
      </p:sp>
      <p:sp>
        <p:nvSpPr>
          <p:cNvPr id="4" name="Text Placeholder 10">
            <a:extLst>
              <a:ext uri="{FF2B5EF4-FFF2-40B4-BE49-F238E27FC236}">
                <a16:creationId xmlns:a16="http://schemas.microsoft.com/office/drawing/2014/main" id="{B15A4DB1-EF34-E503-B556-530B7CAC3EBE}"/>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2" name="Text Placeholder 6">
            <a:extLst>
              <a:ext uri="{FF2B5EF4-FFF2-40B4-BE49-F238E27FC236}">
                <a16:creationId xmlns:a16="http://schemas.microsoft.com/office/drawing/2014/main" id="{A9C3871F-6DE1-0E51-4666-C634F339A563}"/>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3" name="Title 1">
            <a:extLst>
              <a:ext uri="{FF2B5EF4-FFF2-40B4-BE49-F238E27FC236}">
                <a16:creationId xmlns:a16="http://schemas.microsoft.com/office/drawing/2014/main" id="{30385D10-C453-B58A-D9F1-B1AA1DD202DD}"/>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Text Placeholder 6">
            <a:extLst>
              <a:ext uri="{FF2B5EF4-FFF2-40B4-BE49-F238E27FC236}">
                <a16:creationId xmlns:a16="http://schemas.microsoft.com/office/drawing/2014/main" id="{9A94D145-81FE-C360-0297-4502383F5A55}"/>
              </a:ext>
            </a:extLst>
          </p:cNvPr>
          <p:cNvSpPr>
            <a:spLocks noGrp="1"/>
          </p:cNvSpPr>
          <p:nvPr>
            <p:ph type="body" sz="quarter" idx="16" hasCustomPrompt="1"/>
          </p:nvPr>
        </p:nvSpPr>
        <p:spPr>
          <a:xfrm>
            <a:off x="288558"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7" name="Text Placeholder 6">
            <a:extLst>
              <a:ext uri="{FF2B5EF4-FFF2-40B4-BE49-F238E27FC236}">
                <a16:creationId xmlns:a16="http://schemas.microsoft.com/office/drawing/2014/main" id="{B0DECDC5-9AD9-7CB6-F638-0E39B0577747}"/>
              </a:ext>
            </a:extLst>
          </p:cNvPr>
          <p:cNvSpPr>
            <a:spLocks noGrp="1"/>
          </p:cNvSpPr>
          <p:nvPr>
            <p:ph type="body" sz="quarter" idx="23" hasCustomPrompt="1"/>
          </p:nvPr>
        </p:nvSpPr>
        <p:spPr>
          <a:xfrm>
            <a:off x="4237582"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4" name="Text Placeholder 6">
            <a:extLst>
              <a:ext uri="{FF2B5EF4-FFF2-40B4-BE49-F238E27FC236}">
                <a16:creationId xmlns:a16="http://schemas.microsoft.com/office/drawing/2014/main" id="{BB555AD3-4EA2-7E24-5C90-4B64C7002D15}"/>
              </a:ext>
            </a:extLst>
          </p:cNvPr>
          <p:cNvSpPr>
            <a:spLocks noGrp="1"/>
          </p:cNvSpPr>
          <p:nvPr>
            <p:ph type="body" sz="quarter" idx="18" hasCustomPrompt="1"/>
          </p:nvPr>
        </p:nvSpPr>
        <p:spPr>
          <a:xfrm>
            <a:off x="8186605"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5" name="Picture Placeholder 7">
            <a:extLst>
              <a:ext uri="{FF2B5EF4-FFF2-40B4-BE49-F238E27FC236}">
                <a16:creationId xmlns:a16="http://schemas.microsoft.com/office/drawing/2014/main" id="{EDD4543A-3063-E503-914E-21C589CB332A}"/>
              </a:ext>
            </a:extLst>
          </p:cNvPr>
          <p:cNvSpPr>
            <a:spLocks noGrp="1"/>
          </p:cNvSpPr>
          <p:nvPr>
            <p:ph type="pic" sz="quarter" idx="24"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70818361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19_cobranded_four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7288"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4">
            <a:extLst>
              <a:ext uri="{FF2B5EF4-FFF2-40B4-BE49-F238E27FC236}">
                <a16:creationId xmlns:a16="http://schemas.microsoft.com/office/drawing/2014/main" id="{F9DB3AF3-680C-8615-86A8-8048F96DC95B}"/>
              </a:ext>
            </a:extLst>
          </p:cNvPr>
          <p:cNvSpPr>
            <a:spLocks noGrp="1"/>
          </p:cNvSpPr>
          <p:nvPr>
            <p:ph type="pic" sz="quarter" idx="20" hasCustomPrompt="1"/>
          </p:nvPr>
        </p:nvSpPr>
        <p:spPr>
          <a:xfrm>
            <a:off x="288559" y="1809348"/>
            <a:ext cx="2706888" cy="1499602"/>
          </a:xfrm>
        </p:spPr>
        <p:txBody>
          <a:bodyPr/>
          <a:lstStyle>
            <a:lvl1pPr marL="0" indent="0" algn="ctr">
              <a:buNone/>
              <a:defRPr/>
            </a:lvl1pPr>
          </a:lstStyle>
          <a:p>
            <a:r>
              <a:rPr lang="en-US" dirty="0"/>
              <a:t>Click picture icon to add photo</a:t>
            </a:r>
          </a:p>
        </p:txBody>
      </p:sp>
      <p:sp>
        <p:nvSpPr>
          <p:cNvPr id="5" name="Picture Placeholder 4">
            <a:extLst>
              <a:ext uri="{FF2B5EF4-FFF2-40B4-BE49-F238E27FC236}">
                <a16:creationId xmlns:a16="http://schemas.microsoft.com/office/drawing/2014/main" id="{E537AC9D-FCC4-14DF-2161-DBA7138EF167}"/>
              </a:ext>
            </a:extLst>
          </p:cNvPr>
          <p:cNvSpPr>
            <a:spLocks noGrp="1"/>
          </p:cNvSpPr>
          <p:nvPr>
            <p:ph type="pic" sz="quarter" idx="22" hasCustomPrompt="1"/>
          </p:nvPr>
        </p:nvSpPr>
        <p:spPr>
          <a:xfrm>
            <a:off x="3252476" y="1809348"/>
            <a:ext cx="2706888" cy="1499602"/>
          </a:xfrm>
        </p:spPr>
        <p:txBody>
          <a:bodyPr/>
          <a:lstStyle>
            <a:lvl1pPr marL="0" indent="0" algn="ctr">
              <a:buNone/>
              <a:defRPr/>
            </a:lvl1pPr>
          </a:lstStyle>
          <a:p>
            <a:r>
              <a:rPr lang="en-US" dirty="0"/>
              <a:t>Click picture icon to add photo</a:t>
            </a:r>
          </a:p>
        </p:txBody>
      </p:sp>
      <p:sp>
        <p:nvSpPr>
          <p:cNvPr id="10" name="Picture Placeholder 4">
            <a:extLst>
              <a:ext uri="{FF2B5EF4-FFF2-40B4-BE49-F238E27FC236}">
                <a16:creationId xmlns:a16="http://schemas.microsoft.com/office/drawing/2014/main" id="{CA057AEC-C50F-0348-EDA8-2B8154E10CD5}"/>
              </a:ext>
            </a:extLst>
          </p:cNvPr>
          <p:cNvSpPr>
            <a:spLocks noGrp="1"/>
          </p:cNvSpPr>
          <p:nvPr>
            <p:ph type="pic" sz="quarter" idx="23" hasCustomPrompt="1"/>
          </p:nvPr>
        </p:nvSpPr>
        <p:spPr>
          <a:xfrm>
            <a:off x="6217288" y="1809348"/>
            <a:ext cx="2706888" cy="1499602"/>
          </a:xfrm>
        </p:spPr>
        <p:txBody>
          <a:bodyPr/>
          <a:lstStyle>
            <a:lvl1pPr marL="0" indent="0" algn="ctr">
              <a:buNone/>
              <a:defRPr/>
            </a:lvl1pPr>
          </a:lstStyle>
          <a:p>
            <a:r>
              <a:rPr lang="en-US" dirty="0"/>
              <a:t>Click picture icon to add photo</a:t>
            </a:r>
          </a:p>
        </p:txBody>
      </p:sp>
      <p:sp>
        <p:nvSpPr>
          <p:cNvPr id="11" name="Picture Placeholder 4">
            <a:extLst>
              <a:ext uri="{FF2B5EF4-FFF2-40B4-BE49-F238E27FC236}">
                <a16:creationId xmlns:a16="http://schemas.microsoft.com/office/drawing/2014/main" id="{AD1E7D59-DA9B-A7D7-87C0-E693582CA494}"/>
              </a:ext>
            </a:extLst>
          </p:cNvPr>
          <p:cNvSpPr>
            <a:spLocks noGrp="1"/>
          </p:cNvSpPr>
          <p:nvPr>
            <p:ph type="pic" sz="quarter" idx="24" hasCustomPrompt="1"/>
          </p:nvPr>
        </p:nvSpPr>
        <p:spPr>
          <a:xfrm>
            <a:off x="9180311" y="1809348"/>
            <a:ext cx="2706888" cy="1499602"/>
          </a:xfrm>
        </p:spPr>
        <p:txBody>
          <a:bodyPr/>
          <a:lstStyle>
            <a:lvl1pPr marL="0" indent="0" algn="ctr">
              <a:buNone/>
              <a:defRPr/>
            </a:lvl1pPr>
          </a:lstStyle>
          <a:p>
            <a:r>
              <a:rPr lang="en-US" dirty="0"/>
              <a:t>Click picture icon to add photo</a:t>
            </a:r>
          </a:p>
        </p:txBody>
      </p:sp>
      <p:sp>
        <p:nvSpPr>
          <p:cNvPr id="13" name="Text Placeholder 10">
            <a:extLst>
              <a:ext uri="{FF2B5EF4-FFF2-40B4-BE49-F238E27FC236}">
                <a16:creationId xmlns:a16="http://schemas.microsoft.com/office/drawing/2014/main" id="{0592AE5E-1943-C4CE-573A-E4705E3EC292}"/>
              </a:ext>
            </a:extLst>
          </p:cNvPr>
          <p:cNvSpPr>
            <a:spLocks noGrp="1"/>
          </p:cNvSpPr>
          <p:nvPr>
            <p:ph type="body" sz="quarter" idx="25"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4" name="Text Placeholder 6">
            <a:extLst>
              <a:ext uri="{FF2B5EF4-FFF2-40B4-BE49-F238E27FC236}">
                <a16:creationId xmlns:a16="http://schemas.microsoft.com/office/drawing/2014/main" id="{FB72F191-69E6-FD21-C339-D3F79DB59930}"/>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6" name="Title 1">
            <a:extLst>
              <a:ext uri="{FF2B5EF4-FFF2-40B4-BE49-F238E27FC236}">
                <a16:creationId xmlns:a16="http://schemas.microsoft.com/office/drawing/2014/main" id="{257044DB-24DF-8EA2-8742-B55B32857189}"/>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Text Placeholder 6">
            <a:extLst>
              <a:ext uri="{FF2B5EF4-FFF2-40B4-BE49-F238E27FC236}">
                <a16:creationId xmlns:a16="http://schemas.microsoft.com/office/drawing/2014/main" id="{B2DD73D3-CDE1-EEBD-83CD-AF0E1BCC1ACA}"/>
              </a:ext>
            </a:extLst>
          </p:cNvPr>
          <p:cNvSpPr>
            <a:spLocks noGrp="1"/>
          </p:cNvSpPr>
          <p:nvPr>
            <p:ph type="body" sz="quarter" idx="16" hasCustomPrompt="1"/>
          </p:nvPr>
        </p:nvSpPr>
        <p:spPr>
          <a:xfrm>
            <a:off x="288558"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7" name="Text Placeholder 6">
            <a:extLst>
              <a:ext uri="{FF2B5EF4-FFF2-40B4-BE49-F238E27FC236}">
                <a16:creationId xmlns:a16="http://schemas.microsoft.com/office/drawing/2014/main" id="{570E3F6D-431D-152F-0090-8F1B25ECC4B3}"/>
              </a:ext>
            </a:extLst>
          </p:cNvPr>
          <p:cNvSpPr>
            <a:spLocks noGrp="1"/>
          </p:cNvSpPr>
          <p:nvPr>
            <p:ph type="body" sz="quarter" idx="18" hasCustomPrompt="1"/>
          </p:nvPr>
        </p:nvSpPr>
        <p:spPr>
          <a:xfrm>
            <a:off x="3252475"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9" name="Text Placeholder 6">
            <a:extLst>
              <a:ext uri="{FF2B5EF4-FFF2-40B4-BE49-F238E27FC236}">
                <a16:creationId xmlns:a16="http://schemas.microsoft.com/office/drawing/2014/main" id="{C08966CC-2A54-3E37-D012-A1B650634421}"/>
              </a:ext>
            </a:extLst>
          </p:cNvPr>
          <p:cNvSpPr>
            <a:spLocks noGrp="1"/>
          </p:cNvSpPr>
          <p:nvPr>
            <p:ph type="body" sz="quarter" idx="26" hasCustomPrompt="1"/>
          </p:nvPr>
        </p:nvSpPr>
        <p:spPr>
          <a:xfrm>
            <a:off x="6216392"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2" name="Text Placeholder 6">
            <a:extLst>
              <a:ext uri="{FF2B5EF4-FFF2-40B4-BE49-F238E27FC236}">
                <a16:creationId xmlns:a16="http://schemas.microsoft.com/office/drawing/2014/main" id="{344FC00B-CEA7-D95B-1AE3-5975AB5E669B}"/>
              </a:ext>
            </a:extLst>
          </p:cNvPr>
          <p:cNvSpPr>
            <a:spLocks noGrp="1"/>
          </p:cNvSpPr>
          <p:nvPr>
            <p:ph type="body" sz="quarter" idx="27" hasCustomPrompt="1"/>
          </p:nvPr>
        </p:nvSpPr>
        <p:spPr>
          <a:xfrm>
            <a:off x="9180310"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8" name="Picture Placeholder 7">
            <a:extLst>
              <a:ext uri="{FF2B5EF4-FFF2-40B4-BE49-F238E27FC236}">
                <a16:creationId xmlns:a16="http://schemas.microsoft.com/office/drawing/2014/main" id="{258E49E1-10F7-1606-A2B4-C36EFADD9C19}"/>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59617607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20_cobranded_left_title_and_content_deep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bg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003D84F1-EE1E-31A0-2CC0-537B0D5A18BF}"/>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C94C076-1CD8-CF76-1E98-52F5EBB5C1F2}"/>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78DCBB00-0F22-82BA-6556-6C91997E38A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7" name="Picture Placeholder 7">
            <a:extLst>
              <a:ext uri="{FF2B5EF4-FFF2-40B4-BE49-F238E27FC236}">
                <a16:creationId xmlns:a16="http://schemas.microsoft.com/office/drawing/2014/main" id="{6586611D-6F6D-0A76-2F93-E22EEC04131A}"/>
              </a:ext>
            </a:extLst>
          </p:cNvPr>
          <p:cNvSpPr>
            <a:spLocks noGrp="1"/>
          </p:cNvSpPr>
          <p:nvPr>
            <p:ph type="pic" sz="quarter" idx="18" hasCustomPrompt="1"/>
          </p:nvPr>
        </p:nvSpPr>
        <p:spPr>
          <a:xfrm>
            <a:off x="4290932"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69242193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21_cobranded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11" name="Straight Connector 10">
            <a:extLst>
              <a:ext uri="{FF2B5EF4-FFF2-40B4-BE49-F238E27FC236}">
                <a16:creationId xmlns:a16="http://schemas.microsoft.com/office/drawing/2014/main" id="{2C6B8A47-0994-4B79-9368-44F21806FC95}"/>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bg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2" name="TextBox 1">
            <a:extLst>
              <a:ext uri="{FF2B5EF4-FFF2-40B4-BE49-F238E27FC236}">
                <a16:creationId xmlns:a16="http://schemas.microsoft.com/office/drawing/2014/main" id="{1EEFBF9E-4FE0-0A25-6DCB-576724D4AD4C}"/>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4" name="Picture 3">
            <a:extLst>
              <a:ext uri="{FF2B5EF4-FFF2-40B4-BE49-F238E27FC236}">
                <a16:creationId xmlns:a16="http://schemas.microsoft.com/office/drawing/2014/main" id="{7F7BCF68-45DE-77B4-4995-DFA614BC85A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535"/>
            <a:ext cx="644652" cy="273455"/>
          </a:xfrm>
          <a:prstGeom prst="rect">
            <a:avLst/>
          </a:prstGeom>
        </p:spPr>
      </p:pic>
      <p:sp>
        <p:nvSpPr>
          <p:cNvPr id="5" name="Picture Placeholder 7">
            <a:extLst>
              <a:ext uri="{FF2B5EF4-FFF2-40B4-BE49-F238E27FC236}">
                <a16:creationId xmlns:a16="http://schemas.microsoft.com/office/drawing/2014/main" id="{6D756667-F2D3-52FC-1B79-5EA11BFFDEA0}"/>
              </a:ext>
            </a:extLst>
          </p:cNvPr>
          <p:cNvSpPr>
            <a:spLocks noGrp="1"/>
          </p:cNvSpPr>
          <p:nvPr>
            <p:ph type="pic" sz="quarter" idx="18" hasCustomPrompt="1"/>
          </p:nvPr>
        </p:nvSpPr>
        <p:spPr>
          <a:xfrm>
            <a:off x="4290932"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17644848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22_cobranded_left_title_and_content_gre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8E247AFE-5B75-F5AA-309C-B98C55C22DA8}"/>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61EC410-B695-30BE-5D78-73D7E50301C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8D738652-F2B9-77EE-9932-7A515F33FA1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7" name="Picture Placeholder 7">
            <a:extLst>
              <a:ext uri="{FF2B5EF4-FFF2-40B4-BE49-F238E27FC236}">
                <a16:creationId xmlns:a16="http://schemas.microsoft.com/office/drawing/2014/main" id="{9F05CB71-EEF8-8174-82F4-F44DC753D4AD}"/>
              </a:ext>
            </a:extLst>
          </p:cNvPr>
          <p:cNvSpPr>
            <a:spLocks noGrp="1"/>
          </p:cNvSpPr>
          <p:nvPr>
            <p:ph type="pic" sz="quarter" idx="18" hasCustomPrompt="1"/>
          </p:nvPr>
        </p:nvSpPr>
        <p:spPr>
          <a:xfrm>
            <a:off x="4290932"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414155949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23_cobranded_left_title_and_content_l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4" name="Text Placeholder 10">
            <a:extLst>
              <a:ext uri="{FF2B5EF4-FFF2-40B4-BE49-F238E27FC236}">
                <a16:creationId xmlns:a16="http://schemas.microsoft.com/office/drawing/2014/main" id="{D62B1CA4-6399-9468-76D4-CF80E740A3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D69C8447-6A16-1811-BE16-8D42C522A28A}"/>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0F64AAA-3A96-5193-121E-E855EC74B587}"/>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37AEC761-AF0D-168C-E137-8524D125C3C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Picture Placeholder 7">
            <a:extLst>
              <a:ext uri="{FF2B5EF4-FFF2-40B4-BE49-F238E27FC236}">
                <a16:creationId xmlns:a16="http://schemas.microsoft.com/office/drawing/2014/main" id="{063384CB-B8B9-91DE-946F-7D78CD225541}"/>
              </a:ext>
            </a:extLst>
          </p:cNvPr>
          <p:cNvSpPr>
            <a:spLocks noGrp="1"/>
          </p:cNvSpPr>
          <p:nvPr>
            <p:ph type="pic" sz="quarter" idx="18" hasCustomPrompt="1"/>
          </p:nvPr>
        </p:nvSpPr>
        <p:spPr>
          <a:xfrm>
            <a:off x="4290932"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94991117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24_cobranded_left_title_and_content_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F9B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4" name="Text Placeholder 10">
            <a:extLst>
              <a:ext uri="{FF2B5EF4-FFF2-40B4-BE49-F238E27FC236}">
                <a16:creationId xmlns:a16="http://schemas.microsoft.com/office/drawing/2014/main" id="{F2147D56-94AA-3BDD-ABF0-68D917E898FE}"/>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CC6F2AF4-DEA0-09CB-3AA2-69CC3367F6AC}"/>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38F7803-D3DE-3368-45B8-EB451876C53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768B6213-3C0B-98FB-A39E-0937AD93C8E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Picture Placeholder 7">
            <a:extLst>
              <a:ext uri="{FF2B5EF4-FFF2-40B4-BE49-F238E27FC236}">
                <a16:creationId xmlns:a16="http://schemas.microsoft.com/office/drawing/2014/main" id="{10925E7F-5C39-2899-DC12-D3C098490930}"/>
              </a:ext>
            </a:extLst>
          </p:cNvPr>
          <p:cNvSpPr>
            <a:spLocks noGrp="1"/>
          </p:cNvSpPr>
          <p:nvPr>
            <p:ph type="pic" sz="quarter" idx="18" hasCustomPrompt="1"/>
          </p:nvPr>
        </p:nvSpPr>
        <p:spPr>
          <a:xfrm>
            <a:off x="4290932"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111262883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25_cobranded_left_title_and_content_viole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DB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4" name="Text Placeholder 10">
            <a:extLst>
              <a:ext uri="{FF2B5EF4-FFF2-40B4-BE49-F238E27FC236}">
                <a16:creationId xmlns:a16="http://schemas.microsoft.com/office/drawing/2014/main" id="{BCDE19B0-6084-AB1A-A163-E9089D085C04}"/>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99069A56-43D0-9F1B-C232-2ADAEDEB1EA0}"/>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E2EC9D2-CC94-943D-6449-C56D141E2E4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224E5460-3920-6E99-455B-F732E037D2C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Picture Placeholder 7">
            <a:extLst>
              <a:ext uri="{FF2B5EF4-FFF2-40B4-BE49-F238E27FC236}">
                <a16:creationId xmlns:a16="http://schemas.microsoft.com/office/drawing/2014/main" id="{2620C50E-B575-AE0B-0C47-80F6180B5970}"/>
              </a:ext>
            </a:extLst>
          </p:cNvPr>
          <p:cNvSpPr>
            <a:spLocks noGrp="1"/>
          </p:cNvSpPr>
          <p:nvPr>
            <p:ph type="pic" sz="quarter" idx="18" hasCustomPrompt="1"/>
          </p:nvPr>
        </p:nvSpPr>
        <p:spPr>
          <a:xfrm>
            <a:off x="4290932"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39225132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26_cobranded_sidebar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D2655EB8-0E52-0105-D411-F08941B5D9BB}"/>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1" name="Text Placeholder 6">
            <a:extLst>
              <a:ext uri="{FF2B5EF4-FFF2-40B4-BE49-F238E27FC236}">
                <a16:creationId xmlns:a16="http://schemas.microsoft.com/office/drawing/2014/main" id="{3706A59F-423E-C7F6-F3F9-0F492E0C021E}"/>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2" name="Title 1">
            <a:extLst>
              <a:ext uri="{FF2B5EF4-FFF2-40B4-BE49-F238E27FC236}">
                <a16:creationId xmlns:a16="http://schemas.microsoft.com/office/drawing/2014/main" id="{FE496856-C6F1-1A20-F1E8-67C9E51E6EE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C9143ECB-6E66-CC58-F048-A273EF08E1EC}"/>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186115884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27_cobranded_sidebar_lt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C1156137-AA49-5A7E-6A53-BA37F044CFD7}"/>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8" name="Text Placeholder 6">
            <a:extLst>
              <a:ext uri="{FF2B5EF4-FFF2-40B4-BE49-F238E27FC236}">
                <a16:creationId xmlns:a16="http://schemas.microsoft.com/office/drawing/2014/main" id="{EBC45F5E-12A5-546B-9525-4B2038ED8BFD}"/>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2358C2E9-9015-AC33-69D5-80279937550C}"/>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BAF4B446-8AC5-CAE9-37C4-A8D4BF83C7EC}"/>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73983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divider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a:prstGeom prst="rect">
            <a:avLst/>
          </a:prstGeom>
        </p:spPr>
        <p:txBody>
          <a:bodyPr anchor="b" anchorCtr="0">
            <a:noAutofit/>
          </a:bodyPr>
          <a:lstStyle>
            <a:lvl1pPr algn="l">
              <a:defRPr sz="3600">
                <a:solidFill>
                  <a:schemeClr val="bg1"/>
                </a:solidFill>
              </a:defRPr>
            </a:lvl1pPr>
          </a:lstStyle>
          <a:p>
            <a:r>
              <a:rPr lang="en-US"/>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sp>
        <p:nvSpPr>
          <p:cNvPr id="7" name="TextBox 6">
            <a:extLst>
              <a:ext uri="{FF2B5EF4-FFF2-40B4-BE49-F238E27FC236}">
                <a16:creationId xmlns:a16="http://schemas.microsoft.com/office/drawing/2014/main" id="{6D7BA225-5FF4-D496-34D1-564C267F133E}"/>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735540683"/>
      </p:ext>
    </p:extLst>
  </p:cSld>
  <p:clrMapOvr>
    <a:overrideClrMapping bg1="lt1" tx1="dk1" bg2="lt2" tx2="dk2" accent1="accent1" accent2="accent2" accent3="accent3" accent4="accent4" accent5="accent5" accent6="accent6" hlink="hlink" folHlink="folHlink"/>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28_cobranded_sidebar_orang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3D9262FD-C60D-EB8B-5905-00E41E65FBCA}"/>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8" name="Text Placeholder 6">
            <a:extLst>
              <a:ext uri="{FF2B5EF4-FFF2-40B4-BE49-F238E27FC236}">
                <a16:creationId xmlns:a16="http://schemas.microsoft.com/office/drawing/2014/main" id="{B7EE85D7-3A48-D93E-77D4-BBAF47F83EA5}"/>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9BB6232B-9EB8-AFA1-F4A9-9DD09BF5ED7B}"/>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33C1874A-D560-C0F2-0586-C81BAEBB4B27}"/>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52047126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29_cobranded_sidebar_violet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80D82F29-6247-72A9-6731-F72313DD88BF}"/>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8" name="Text Placeholder 6">
            <a:extLst>
              <a:ext uri="{FF2B5EF4-FFF2-40B4-BE49-F238E27FC236}">
                <a16:creationId xmlns:a16="http://schemas.microsoft.com/office/drawing/2014/main" id="{249ABFB9-219C-B8D3-C483-30EEC54C88FD}"/>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D7647F1F-16E6-DC6D-968E-E7D6E4A68B45}"/>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1CE1B922-9320-7481-1C21-D3CB29DFAB08}"/>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75324198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30_cobranded_sidebar_blue_circle">
    <p:spTree>
      <p:nvGrpSpPr>
        <p:cNvPr id="1" name=""/>
        <p:cNvGrpSpPr/>
        <p:nvPr/>
      </p:nvGrpSpPr>
      <p:grpSpPr>
        <a:xfrm>
          <a:off x="0" y="0"/>
          <a:ext cx="0" cy="0"/>
          <a:chOff x="0" y="0"/>
          <a:chExt cx="0" cy="0"/>
        </a:xfrm>
      </p:grpSpPr>
      <p:pic>
        <p:nvPicPr>
          <p:cNvPr id="15" name="Picture 14" descr="Shape, circle&#10;&#10;Description automatically generated">
            <a:extLst>
              <a:ext uri="{FF2B5EF4-FFF2-40B4-BE49-F238E27FC236}">
                <a16:creationId xmlns:a16="http://schemas.microsoft.com/office/drawing/2014/main" id="{5EAD1CE0-8C43-3A65-CBE4-F6500A6A3A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a:extLst>
              <a:ext uri="{FF2B5EF4-FFF2-40B4-BE49-F238E27FC236}">
                <a16:creationId xmlns:a16="http://schemas.microsoft.com/office/drawing/2014/main" id="{912D01FA-DA8D-5F18-9C23-78DF80969118}"/>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1"/>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3" name="Text Placeholder 10">
            <a:extLst>
              <a:ext uri="{FF2B5EF4-FFF2-40B4-BE49-F238E27FC236}">
                <a16:creationId xmlns:a16="http://schemas.microsoft.com/office/drawing/2014/main" id="{8A9A9755-A073-6536-4449-60D1A4D62497}"/>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8E19CC79-3E4C-BA4B-BDFE-ED4A5100C72D}"/>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0E5AF445-F077-CBD3-8676-3C090B01E32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BF142C8D-249F-3239-561F-74FBED378EDE}"/>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09847068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31_cobranded_sidebar_photo">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19F0D1BA-1740-8291-3985-752AAB099A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Picture Placeholder 6">
            <a:extLst>
              <a:ext uri="{FF2B5EF4-FFF2-40B4-BE49-F238E27FC236}">
                <a16:creationId xmlns:a16="http://schemas.microsoft.com/office/drawing/2014/main" id="{6B8194AC-DDA3-9404-5998-E94D747F0D0A}"/>
              </a:ext>
            </a:extLst>
          </p:cNvPr>
          <p:cNvSpPr>
            <a:spLocks noGrp="1"/>
          </p:cNvSpPr>
          <p:nvPr>
            <p:ph type="pic" sz="quarter" idx="14"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4" name="Text Placeholder 10">
            <a:extLst>
              <a:ext uri="{FF2B5EF4-FFF2-40B4-BE49-F238E27FC236}">
                <a16:creationId xmlns:a16="http://schemas.microsoft.com/office/drawing/2014/main" id="{71A3127B-F843-4C4F-625D-0F595788B99E}"/>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04F2467A-B7A4-9968-8AF7-70330EF2A42E}"/>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B4A90B9B-C6D7-5D76-62C9-8C8E2EFB4B62}"/>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3" name="Picture Placeholder 7">
            <a:extLst>
              <a:ext uri="{FF2B5EF4-FFF2-40B4-BE49-F238E27FC236}">
                <a16:creationId xmlns:a16="http://schemas.microsoft.com/office/drawing/2014/main" id="{2DD4716A-4B99-B646-052D-8DA00C42D15C}"/>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86064455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32_cobranded_content_and_photo">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a:extLst>
              <a:ext uri="{FF2B5EF4-FFF2-40B4-BE49-F238E27FC236}">
                <a16:creationId xmlns:a16="http://schemas.microsoft.com/office/drawing/2014/main" id="{01D8B5F0-3972-9E3F-4A7E-52302351B5BA}"/>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5" name="Text Placeholder 10">
            <a:extLst>
              <a:ext uri="{FF2B5EF4-FFF2-40B4-BE49-F238E27FC236}">
                <a16:creationId xmlns:a16="http://schemas.microsoft.com/office/drawing/2014/main" id="{AF5AD5C4-11CE-A5B1-68F4-ECE64B4744DB}"/>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7" name="Text Placeholder 6">
            <a:extLst>
              <a:ext uri="{FF2B5EF4-FFF2-40B4-BE49-F238E27FC236}">
                <a16:creationId xmlns:a16="http://schemas.microsoft.com/office/drawing/2014/main" id="{65DB62E0-16D5-D693-1EC9-29B82000033B}"/>
              </a:ext>
            </a:extLst>
          </p:cNvPr>
          <p:cNvSpPr>
            <a:spLocks noGrp="1"/>
          </p:cNvSpPr>
          <p:nvPr>
            <p:ph type="body" sz="quarter" idx="13"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4D0E12C7-8B6B-E7AB-65DE-8993ACC541C8}"/>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C1E76A77-67BC-A002-BE76-D79F6E3A38F9}"/>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80651119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33_cobranded_content_and_photo_half">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3CD31E3-1810-8019-E4E8-32E37BC7DE8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13">
            <a:extLst>
              <a:ext uri="{FF2B5EF4-FFF2-40B4-BE49-F238E27FC236}">
                <a16:creationId xmlns:a16="http://schemas.microsoft.com/office/drawing/2014/main" id="{FEF3752C-36A7-544F-D2EB-65F4FAA75137}"/>
              </a:ext>
            </a:extLst>
          </p:cNvPr>
          <p:cNvSpPr>
            <a:spLocks noGrp="1"/>
          </p:cNvSpPr>
          <p:nvPr>
            <p:ph type="pic" sz="quarter" idx="14" hasCustomPrompt="1"/>
          </p:nvPr>
        </p:nvSpPr>
        <p:spPr>
          <a:xfrm>
            <a:off x="6096000" y="0"/>
            <a:ext cx="6096000" cy="6858000"/>
          </a:xfrm>
          <a:solidFill>
            <a:schemeClr val="tx1"/>
          </a:solidFill>
          <a:ln>
            <a:noFill/>
          </a:ln>
        </p:spPr>
        <p:txBody>
          <a:bodyPr anchor="ctr" anchorCtr="0"/>
          <a:lstStyle>
            <a:lvl1pPr marL="0" indent="0" algn="ctr">
              <a:buNone/>
              <a:defRPr>
                <a:solidFill>
                  <a:schemeClr val="bg1"/>
                </a:solidFill>
              </a:defRPr>
            </a:lvl1pPr>
          </a:lstStyle>
          <a:p>
            <a:r>
              <a:rPr lang="en-US" dirty="0"/>
              <a:t>Click picture icon to add photo</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D676D-F2FB-4E29-6862-097B141AD572}"/>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rPr>
              <a:t>© 2023 Nielsen Consumer LLC. All Rights Reserved.</a:t>
            </a:r>
          </a:p>
        </p:txBody>
      </p:sp>
      <p:pic>
        <p:nvPicPr>
          <p:cNvPr id="5" name="Picture 4">
            <a:extLst>
              <a:ext uri="{FF2B5EF4-FFF2-40B4-BE49-F238E27FC236}">
                <a16:creationId xmlns:a16="http://schemas.microsoft.com/office/drawing/2014/main" id="{E267FD37-CDB2-08A7-64AD-5D8EA73570F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Text Placeholder 10">
            <a:extLst>
              <a:ext uri="{FF2B5EF4-FFF2-40B4-BE49-F238E27FC236}">
                <a16:creationId xmlns:a16="http://schemas.microsoft.com/office/drawing/2014/main" id="{DB6EEB7D-9CC5-9D43-2008-279501423858}"/>
              </a:ext>
            </a:extLst>
          </p:cNvPr>
          <p:cNvSpPr>
            <a:spLocks noGrp="1"/>
          </p:cNvSpPr>
          <p:nvPr>
            <p:ph type="body" sz="quarter" idx="17" hasCustomPrompt="1"/>
          </p:nvPr>
        </p:nvSpPr>
        <p:spPr>
          <a:xfrm>
            <a:off x="288558" y="5985327"/>
            <a:ext cx="5537253"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2" name="Text Placeholder 6">
            <a:extLst>
              <a:ext uri="{FF2B5EF4-FFF2-40B4-BE49-F238E27FC236}">
                <a16:creationId xmlns:a16="http://schemas.microsoft.com/office/drawing/2014/main" id="{EF7F2BB9-8A14-A127-85D9-8C884D76268E}"/>
              </a:ext>
            </a:extLst>
          </p:cNvPr>
          <p:cNvSpPr>
            <a:spLocks noGrp="1"/>
          </p:cNvSpPr>
          <p:nvPr>
            <p:ph type="body" sz="quarter" idx="13"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3" name="Title 1">
            <a:extLst>
              <a:ext uri="{FF2B5EF4-FFF2-40B4-BE49-F238E27FC236}">
                <a16:creationId xmlns:a16="http://schemas.microsoft.com/office/drawing/2014/main" id="{4B4DEEEB-841D-9E48-066D-74DF0347AE97}"/>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BEF6C7E0-EEC7-7058-50F7-AB1CD726683C}"/>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56408719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34_cobranded_half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16">
            <a:extLst>
              <a:ext uri="{FF2B5EF4-FFF2-40B4-BE49-F238E27FC236}">
                <a16:creationId xmlns:a16="http://schemas.microsoft.com/office/drawing/2014/main" id="{95053F53-3618-E1D1-00A1-47AA56D0507E}"/>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bg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D2DDB0C3-FCF3-2CAA-F826-CA712908FC24}"/>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5" name="TextBox 14">
            <a:extLst>
              <a:ext uri="{FF2B5EF4-FFF2-40B4-BE49-F238E27FC236}">
                <a16:creationId xmlns:a16="http://schemas.microsoft.com/office/drawing/2014/main" id="{1200B60E-9A49-D43D-A2C5-DA7BD2C3AC45}"/>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1F287E70-6553-34AC-B531-E6C6EE31CB0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F7066202-F363-3C8E-5B43-C4BE65D6B6FC}"/>
              </a:ext>
            </a:extLst>
          </p:cNvPr>
          <p:cNvSpPr>
            <a:spLocks noGrp="1"/>
          </p:cNvSpPr>
          <p:nvPr>
            <p:ph type="body" sz="quarter" idx="18" hasCustomPrompt="1"/>
          </p:nvPr>
        </p:nvSpPr>
        <p:spPr>
          <a:xfrm>
            <a:off x="288558" y="5985327"/>
            <a:ext cx="5537253"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6">
            <a:extLst>
              <a:ext uri="{FF2B5EF4-FFF2-40B4-BE49-F238E27FC236}">
                <a16:creationId xmlns:a16="http://schemas.microsoft.com/office/drawing/2014/main" id="{9DF4E8B1-8F35-5AD1-AB74-B468AE170172}"/>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9" name="Title 1">
            <a:extLst>
              <a:ext uri="{FF2B5EF4-FFF2-40B4-BE49-F238E27FC236}">
                <a16:creationId xmlns:a16="http://schemas.microsoft.com/office/drawing/2014/main" id="{C4DFC890-B929-EAF9-EDFB-220994626FAF}"/>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CFC6FA41-84D5-4CD1-25A2-0A882A26902B}"/>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5982631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35_cobranded_half_deep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8FC0542-F803-6E54-6294-B0DB14311818}"/>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E12EB802-3346-E39B-2509-EAC573AA62B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92BFC318-B682-8A6C-0500-7F861A6B2C6A}"/>
              </a:ext>
            </a:extLst>
          </p:cNvPr>
          <p:cNvSpPr>
            <a:spLocks noGrp="1"/>
          </p:cNvSpPr>
          <p:nvPr>
            <p:ph type="body" sz="quarter" idx="18" hasCustomPrompt="1"/>
          </p:nvPr>
        </p:nvSpPr>
        <p:spPr>
          <a:xfrm>
            <a:off x="288558" y="5985327"/>
            <a:ext cx="5537253"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0F5E0947-70F6-3BEF-C68C-F8AAA3AAF8E2}"/>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bg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56E41E3E-E988-5AAD-A3FB-D42472E3E684}"/>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308DE5AC-BB0D-8837-136E-8AF4E617F304}"/>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6D686C53-3C4A-4856-FDBD-DEDB3F729AF4}"/>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C963D0DC-364D-0DFC-BADE-7FECC367B366}"/>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87075682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36_cobranded_half_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270D49C1-E8FD-4100-6077-590D74316FB9}"/>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E23E778F-48DD-4F11-15D3-BC47F1B1447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F96AC6AD-C4F2-F6FF-6F7B-8A44A44982F1}"/>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6A6C0979-2BD2-C03B-6B71-E8AD10273F05}"/>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4A3D0FAE-E229-7018-93B3-C0AF25E639B9}"/>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36BBC8CE-5633-09AF-7152-3719FD92EBEB}"/>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B5D76F3C-D010-68D3-984D-E588033F9C1D}"/>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D22BB85F-3F64-306C-78DD-D83E83C070B6}"/>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415272548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37_cobranded_half_lt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Box 13">
            <a:extLst>
              <a:ext uri="{FF2B5EF4-FFF2-40B4-BE49-F238E27FC236}">
                <a16:creationId xmlns:a16="http://schemas.microsoft.com/office/drawing/2014/main" id="{EE2DAE71-2983-34FD-663C-6E97AE5A8A97}"/>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5" name="Picture 14">
            <a:extLst>
              <a:ext uri="{FF2B5EF4-FFF2-40B4-BE49-F238E27FC236}">
                <a16:creationId xmlns:a16="http://schemas.microsoft.com/office/drawing/2014/main" id="{E6778B45-8CEC-C5EE-D89D-3C627C467D9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6" name="Text Placeholder 10">
            <a:extLst>
              <a:ext uri="{FF2B5EF4-FFF2-40B4-BE49-F238E27FC236}">
                <a16:creationId xmlns:a16="http://schemas.microsoft.com/office/drawing/2014/main" id="{8E513481-19B3-D642-E3CD-6271958BC108}"/>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84A1B13B-F468-9DD3-E390-FE7032237481}"/>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FE4C21BE-A62B-885D-12C3-E14CBE50E9D6}"/>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5ECE9D8F-7472-1CD9-04C2-C6C601670BD9}"/>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E34A2405-5937-A40D-BD28-25B17DBA7426}"/>
              </a:ext>
            </a:extLst>
          </p:cNvPr>
          <p:cNvSpPr>
            <a:spLocks noGrp="1"/>
          </p:cNvSpPr>
          <p:nvPr>
            <p:ph type="title" hasCustomPrompt="1"/>
          </p:nvPr>
        </p:nvSpPr>
        <p:spPr>
          <a:xfrm>
            <a:off x="288558" y="178971"/>
            <a:ext cx="5537253" cy="397352"/>
          </a:xfrm>
          <a:prstGeom prst="rect">
            <a:avLst/>
          </a:prstGeom>
        </p:spPr>
        <p:txBody>
          <a:bodyPr anchor="ctr"/>
          <a:lstStyle>
            <a:lvl1pPr>
              <a:defRPr sz="2000">
                <a:solidFill>
                  <a:schemeClr val="tx1"/>
                </a:solidFill>
              </a:defRPr>
            </a:lvl1pPr>
          </a:lstStyle>
          <a:p>
            <a:r>
              <a:rPr lang="en-US" dirty="0"/>
              <a:t>Insert your slide title in Arial bold 20pt</a:t>
            </a:r>
          </a:p>
        </p:txBody>
      </p:sp>
      <p:sp>
        <p:nvSpPr>
          <p:cNvPr id="2" name="Picture Placeholder 7">
            <a:extLst>
              <a:ext uri="{FF2B5EF4-FFF2-40B4-BE49-F238E27FC236}">
                <a16:creationId xmlns:a16="http://schemas.microsoft.com/office/drawing/2014/main" id="{11AEE84E-D155-4594-1DCE-F64C56B2ED76}"/>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1699891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over_photo_circle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243803D-31FA-692F-1CDF-A332274BC332}"/>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615225DC-38B1-15E3-05E6-88F5A6B976CF}"/>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a:t>Insert your presentation title here maximum of three lines</a:t>
            </a:r>
          </a:p>
        </p:txBody>
      </p:sp>
      <p:sp>
        <p:nvSpPr>
          <p:cNvPr id="8" name="Subtitle 2">
            <a:extLst>
              <a:ext uri="{FF2B5EF4-FFF2-40B4-BE49-F238E27FC236}">
                <a16:creationId xmlns:a16="http://schemas.microsoft.com/office/drawing/2014/main" id="{23B6A8FC-C3C4-F7DA-BF00-D56866D5808E}"/>
              </a:ext>
            </a:extLst>
          </p:cNvPr>
          <p:cNvSpPr>
            <a:spLocks noGrp="1"/>
          </p:cNvSpPr>
          <p:nvPr>
            <p:ph type="subTitle" idx="1"/>
          </p:nvPr>
        </p:nvSpPr>
        <p:spPr>
          <a:xfrm>
            <a:off x="288558" y="3114710"/>
            <a:ext cx="6689729" cy="837882"/>
          </a:xfrm>
          <a:prstGeom prst="rect">
            <a:avLst/>
          </a:prstGeo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ext Placeholder 17">
            <a:extLst>
              <a:ext uri="{FF2B5EF4-FFF2-40B4-BE49-F238E27FC236}">
                <a16:creationId xmlns:a16="http://schemas.microsoft.com/office/drawing/2014/main" id="{5A598B2A-BB91-C356-7BCC-18D04DA85A8D}"/>
              </a:ext>
            </a:extLst>
          </p:cNvPr>
          <p:cNvSpPr>
            <a:spLocks noGrp="1"/>
          </p:cNvSpPr>
          <p:nvPr>
            <p:ph type="body" sz="quarter" idx="10" hasCustomPrompt="1"/>
          </p:nvPr>
        </p:nvSpPr>
        <p:spPr>
          <a:xfrm>
            <a:off x="288559" y="4192468"/>
            <a:ext cx="6689728" cy="344384"/>
          </a:xfrm>
          <a:prstGeom prst="rect">
            <a:avLst/>
          </a:prstGeo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First name Last name</a:t>
            </a:r>
          </a:p>
        </p:txBody>
      </p:sp>
      <p:sp>
        <p:nvSpPr>
          <p:cNvPr id="3" name="Text Placeholder 17">
            <a:extLst>
              <a:ext uri="{FF2B5EF4-FFF2-40B4-BE49-F238E27FC236}">
                <a16:creationId xmlns:a16="http://schemas.microsoft.com/office/drawing/2014/main" id="{F49547DD-E825-E7A3-C48A-64AA78C199D4}"/>
              </a:ext>
            </a:extLst>
          </p:cNvPr>
          <p:cNvSpPr>
            <a:spLocks noGrp="1"/>
          </p:cNvSpPr>
          <p:nvPr>
            <p:ph type="body" sz="quarter" idx="11" hasCustomPrompt="1"/>
          </p:nvPr>
        </p:nvSpPr>
        <p:spPr>
          <a:xfrm>
            <a:off x="288559" y="4560602"/>
            <a:ext cx="6689728" cy="344385"/>
          </a:xfrm>
          <a:prstGeom prst="rect">
            <a:avLst/>
          </a:prstGeo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Title/Department</a:t>
            </a:r>
          </a:p>
        </p:txBody>
      </p:sp>
      <p:sp>
        <p:nvSpPr>
          <p:cNvPr id="10" name="Text Placeholder 17">
            <a:extLst>
              <a:ext uri="{FF2B5EF4-FFF2-40B4-BE49-F238E27FC236}">
                <a16:creationId xmlns:a16="http://schemas.microsoft.com/office/drawing/2014/main" id="{8A73B546-3757-53F1-AA4C-E0A8B9D18EAF}"/>
              </a:ext>
            </a:extLst>
          </p:cNvPr>
          <p:cNvSpPr>
            <a:spLocks noGrp="1"/>
          </p:cNvSpPr>
          <p:nvPr>
            <p:ph type="body" sz="quarter" idx="13" hasCustomPrompt="1"/>
          </p:nvPr>
        </p:nvSpPr>
        <p:spPr>
          <a:xfrm>
            <a:off x="288559" y="5110167"/>
            <a:ext cx="6689728" cy="344385"/>
          </a:xfrm>
          <a:prstGeom prst="rect">
            <a:avLst/>
          </a:prstGeo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Date</a:t>
            </a:r>
          </a:p>
        </p:txBody>
      </p:sp>
    </p:spTree>
    <p:extLst>
      <p:ext uri="{BB962C8B-B14F-4D97-AF65-F5344CB8AC3E}">
        <p14:creationId xmlns:p14="http://schemas.microsoft.com/office/powerpoint/2010/main" val="1366085627"/>
      </p:ext>
    </p:extLst>
  </p:cSld>
  <p:clrMapOvr>
    <a:overrideClrMapping bg1="lt1" tx1="dk1" bg2="lt2" tx2="dk2" accent1="accent1" accent2="accent2" accent3="accent3" accent4="accent4" accent5="accent5" accent6="accent6" hlink="hlink" folHlink="folHlink"/>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38_cobranded_half_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F9B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011486C1-A975-5880-4C54-03DD13A9F7F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8713DBF5-505B-D783-24AC-ABF2407B2B3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4BC52F0A-FEF5-7664-E4A1-D4BF689E7502}"/>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F6B99AF8-C353-FA75-7695-E85E6F1D16AB}"/>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2844E97B-52E4-F43B-0202-92973DE8EC76}"/>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C7F498CF-4BFB-E7EA-A5AC-E2FFC8C15A03}"/>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2FD7D570-786D-BE85-5674-AAE488A93FAA}"/>
              </a:ext>
            </a:extLst>
          </p:cNvPr>
          <p:cNvSpPr>
            <a:spLocks noGrp="1"/>
          </p:cNvSpPr>
          <p:nvPr>
            <p:ph type="title" hasCustomPrompt="1"/>
          </p:nvPr>
        </p:nvSpPr>
        <p:spPr>
          <a:xfrm>
            <a:off x="288558" y="178971"/>
            <a:ext cx="5537253" cy="397352"/>
          </a:xfrm>
          <a:prstGeom prst="rect">
            <a:avLst/>
          </a:prstGeom>
        </p:spPr>
        <p:txBody>
          <a:bodyPr anchor="ctr"/>
          <a:lstStyle>
            <a:lvl1pPr>
              <a:defRPr sz="2000">
                <a:solidFill>
                  <a:schemeClr val="tx1"/>
                </a:solidFill>
              </a:defRPr>
            </a:lvl1pPr>
          </a:lstStyle>
          <a:p>
            <a:r>
              <a:rPr lang="en-US" dirty="0"/>
              <a:t>Insert your slide title in Arial bold 20pt</a:t>
            </a:r>
          </a:p>
        </p:txBody>
      </p:sp>
      <p:sp>
        <p:nvSpPr>
          <p:cNvPr id="2" name="Picture Placeholder 7">
            <a:extLst>
              <a:ext uri="{FF2B5EF4-FFF2-40B4-BE49-F238E27FC236}">
                <a16:creationId xmlns:a16="http://schemas.microsoft.com/office/drawing/2014/main" id="{64B95538-329D-A5EC-A799-9A0B62C81614}"/>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409271352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39_cobranded_half_viol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DB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B3CE258B-CBCD-8DC5-1665-1A4555B76CDA}"/>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DBF0D2EB-1B50-4485-D568-744E539C807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05CB9B4E-B4A9-BA47-5A00-8E523D2A8CD9}"/>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457DAED8-04EE-E553-65D0-FECCE3483626}"/>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B83E20CC-AB43-4C23-8A3C-9F0A750FF71C}"/>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CB111580-3FC2-E4E7-0EE7-D9E1E7010ED8}"/>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B2D480B4-03FC-5DE6-C1B7-A075AF87A799}"/>
              </a:ext>
            </a:extLst>
          </p:cNvPr>
          <p:cNvSpPr>
            <a:spLocks noGrp="1"/>
          </p:cNvSpPr>
          <p:nvPr>
            <p:ph type="title" hasCustomPrompt="1"/>
          </p:nvPr>
        </p:nvSpPr>
        <p:spPr>
          <a:xfrm>
            <a:off x="288558" y="178971"/>
            <a:ext cx="5537253" cy="397352"/>
          </a:xfrm>
          <a:prstGeom prst="rect">
            <a:avLst/>
          </a:prstGeom>
        </p:spPr>
        <p:txBody>
          <a:bodyPr anchor="ctr"/>
          <a:lstStyle>
            <a:lvl1pPr>
              <a:defRPr sz="2000">
                <a:solidFill>
                  <a:schemeClr val="tx1"/>
                </a:solidFill>
              </a:defRPr>
            </a:lvl1pPr>
          </a:lstStyle>
          <a:p>
            <a:r>
              <a:rPr lang="en-US" dirty="0"/>
              <a:t>Insert your slide title in Arial bold 20pt</a:t>
            </a:r>
          </a:p>
        </p:txBody>
      </p:sp>
      <p:sp>
        <p:nvSpPr>
          <p:cNvPr id="2" name="Picture Placeholder 7">
            <a:extLst>
              <a:ext uri="{FF2B5EF4-FFF2-40B4-BE49-F238E27FC236}">
                <a16:creationId xmlns:a16="http://schemas.microsoft.com/office/drawing/2014/main" id="{7B13EAD3-6070-73A6-B2A9-9CA9DE4A5958}"/>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66854221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40_cobranded_laptop">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9DBEDE-BAB0-604C-FFCD-9B78E43DEB4D}"/>
              </a:ext>
            </a:extLst>
          </p:cNvPr>
          <p:cNvGrpSpPr/>
          <p:nvPr/>
        </p:nvGrpSpPr>
        <p:grpSpPr>
          <a:xfrm>
            <a:off x="3936001" y="1448418"/>
            <a:ext cx="8256000" cy="4327900"/>
            <a:chOff x="3936001" y="1448418"/>
            <a:chExt cx="8256000" cy="4327900"/>
          </a:xfrm>
        </p:grpSpPr>
        <p:pic>
          <p:nvPicPr>
            <p:cNvPr id="4" name="Shape">
              <a:extLst>
                <a:ext uri="{FF2B5EF4-FFF2-40B4-BE49-F238E27FC236}">
                  <a16:creationId xmlns:a16="http://schemas.microsoft.com/office/drawing/2014/main" id="{9C99B962-82E7-D621-A6EE-293DE917ED0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3936001" y="1448418"/>
              <a:ext cx="8256000" cy="4327900"/>
            </a:xfrm>
            <a:prstGeom prst="rect">
              <a:avLst/>
            </a:prstGeom>
          </p:spPr>
        </p:pic>
        <p:sp>
          <p:nvSpPr>
            <p:cNvPr id="8" name="Rectangle 7">
              <a:extLst>
                <a:ext uri="{FF2B5EF4-FFF2-40B4-BE49-F238E27FC236}">
                  <a16:creationId xmlns:a16="http://schemas.microsoft.com/office/drawing/2014/main" id="{66CB1AD3-1559-522D-9306-F7DFC599041F}"/>
                </a:ext>
              </a:extLst>
            </p:cNvPr>
            <p:cNvSpPr/>
            <p:nvPr/>
          </p:nvSpPr>
          <p:spPr>
            <a:xfrm>
              <a:off x="7892321" y="5403954"/>
              <a:ext cx="329784" cy="74951"/>
            </a:xfrm>
            <a:prstGeom prst="rect">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3684352"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5" name="Picture Placeholder 4">
            <a:extLst>
              <a:ext uri="{FF2B5EF4-FFF2-40B4-BE49-F238E27FC236}">
                <a16:creationId xmlns:a16="http://schemas.microsoft.com/office/drawing/2014/main" id="{0EEA58B3-EB48-100A-0C56-E4672EB8D1D2}"/>
              </a:ext>
            </a:extLst>
          </p:cNvPr>
          <p:cNvSpPr>
            <a:spLocks noGrp="1"/>
          </p:cNvSpPr>
          <p:nvPr>
            <p:ph type="pic" sz="quarter" idx="17" hasCustomPrompt="1"/>
          </p:nvPr>
        </p:nvSpPr>
        <p:spPr bwMode="gray">
          <a:xfrm>
            <a:off x="5143500" y="1559544"/>
            <a:ext cx="5842000" cy="3771900"/>
          </a:xfrm>
          <a:prstGeom prst="roundRect">
            <a:avLst>
              <a:gd name="adj" fmla="val 2189"/>
            </a:avLst>
          </a:prstGeom>
          <a:solidFill>
            <a:schemeClr val="tx1"/>
          </a:solidFill>
        </p:spPr>
        <p:txBody>
          <a:bodyPr anchor="ctr" anchorCtr="0"/>
          <a:lstStyle>
            <a:lvl1pPr marL="0" indent="0" algn="ctr">
              <a:buNone/>
              <a:defRPr>
                <a:solidFill>
                  <a:schemeClr val="bg1"/>
                </a:solidFill>
              </a:defRPr>
            </a:lvl1pPr>
          </a:lstStyle>
          <a:p>
            <a:r>
              <a:rPr lang="en-GB" dirty="0"/>
              <a:t> Click picture icon to add photo</a:t>
            </a:r>
          </a:p>
        </p:txBody>
      </p:sp>
      <p:sp>
        <p:nvSpPr>
          <p:cNvPr id="10" name="Text Placeholder 10">
            <a:extLst>
              <a:ext uri="{FF2B5EF4-FFF2-40B4-BE49-F238E27FC236}">
                <a16:creationId xmlns:a16="http://schemas.microsoft.com/office/drawing/2014/main" id="{27F493CE-C3A5-A696-C506-892780AA58F8}"/>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1" name="Text Placeholder 6">
            <a:extLst>
              <a:ext uri="{FF2B5EF4-FFF2-40B4-BE49-F238E27FC236}">
                <a16:creationId xmlns:a16="http://schemas.microsoft.com/office/drawing/2014/main" id="{523F661E-19FC-F691-5CD5-E5D6D53A7AF8}"/>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3" name="Title 1">
            <a:extLst>
              <a:ext uri="{FF2B5EF4-FFF2-40B4-BE49-F238E27FC236}">
                <a16:creationId xmlns:a16="http://schemas.microsoft.com/office/drawing/2014/main" id="{211CCD54-0433-2F76-2DE8-4AD4B3369B9D}"/>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6CA9B7FA-A67C-7C2D-058E-F8AC50E3F7C3}"/>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83450934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41_cobranded_pho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8" y="1825625"/>
            <a:ext cx="5807441"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7" y="1351231"/>
            <a:ext cx="5807441"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pic>
        <p:nvPicPr>
          <p:cNvPr id="10" name="Shape">
            <a:extLst>
              <a:ext uri="{FF2B5EF4-FFF2-40B4-BE49-F238E27FC236}">
                <a16:creationId xmlns:a16="http://schemas.microsoft.com/office/drawing/2014/main" id="{BA772A05-DBA6-5F58-4099-03BF28EF972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7710052" y="1197507"/>
            <a:ext cx="3096000" cy="4787820"/>
          </a:xfrm>
          <a:prstGeom prst="rect">
            <a:avLst/>
          </a:prstGeom>
        </p:spPr>
      </p:pic>
      <p:sp>
        <p:nvSpPr>
          <p:cNvPr id="11" name="Picture Placeholder 4">
            <a:extLst>
              <a:ext uri="{FF2B5EF4-FFF2-40B4-BE49-F238E27FC236}">
                <a16:creationId xmlns:a16="http://schemas.microsoft.com/office/drawing/2014/main" id="{8BA8C928-F0D4-761C-2699-B88282D1CCBB}"/>
              </a:ext>
            </a:extLst>
          </p:cNvPr>
          <p:cNvSpPr>
            <a:spLocks noGrp="1"/>
          </p:cNvSpPr>
          <p:nvPr>
            <p:ph type="pic" sz="quarter" idx="17" hasCustomPrompt="1"/>
          </p:nvPr>
        </p:nvSpPr>
        <p:spPr bwMode="gray">
          <a:xfrm>
            <a:off x="8227612" y="1288629"/>
            <a:ext cx="2057400" cy="4450080"/>
          </a:xfrm>
          <a:prstGeom prst="roundRect">
            <a:avLst>
              <a:gd name="adj" fmla="val 12964"/>
            </a:avLst>
          </a:prstGeom>
          <a:solidFill>
            <a:schemeClr val="tx1"/>
          </a:solidFill>
        </p:spPr>
        <p:txBody>
          <a:bodyPr anchor="ctr" anchorCtr="0"/>
          <a:lstStyle>
            <a:lvl1pPr marL="0" indent="0" algn="ctr">
              <a:buNone/>
              <a:defRPr>
                <a:solidFill>
                  <a:schemeClr val="bg1"/>
                </a:solidFill>
              </a:defRPr>
            </a:lvl1pPr>
          </a:lstStyle>
          <a:p>
            <a:r>
              <a:rPr lang="en-GB" dirty="0"/>
              <a:t> Click picture icon to add photo</a:t>
            </a:r>
          </a:p>
        </p:txBody>
      </p:sp>
      <p:sp>
        <p:nvSpPr>
          <p:cNvPr id="4" name="Text Placeholder 10">
            <a:extLst>
              <a:ext uri="{FF2B5EF4-FFF2-40B4-BE49-F238E27FC236}">
                <a16:creationId xmlns:a16="http://schemas.microsoft.com/office/drawing/2014/main" id="{7BFE6B16-52C0-0F95-6471-8ECF8562CD16}"/>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9FB97EEA-F0C4-4A56-A945-C5B40DE91501}"/>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C56C3E77-E9CE-47CC-83BF-6304705D7E58}"/>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D2A7E26B-CF70-A243-E3E4-F34C8F875836}"/>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22977508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42_cobranded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2" name="Text Placeholder 10">
            <a:extLst>
              <a:ext uri="{FF2B5EF4-FFF2-40B4-BE49-F238E27FC236}">
                <a16:creationId xmlns:a16="http://schemas.microsoft.com/office/drawing/2014/main" id="{18D8CFBE-FA82-9696-CA96-11C6E0C64DB0}"/>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3" name="Picture Placeholder 7">
            <a:extLst>
              <a:ext uri="{FF2B5EF4-FFF2-40B4-BE49-F238E27FC236}">
                <a16:creationId xmlns:a16="http://schemas.microsoft.com/office/drawing/2014/main" id="{88625376-94C1-6B47-C875-35C315AB9F7B}"/>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426712075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43_cobranded_thank_you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12191999" cy="68579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635035"/>
            <a:ext cx="8642082" cy="2387600"/>
          </a:xfrm>
        </p:spPr>
        <p:txBody>
          <a:bodyPr anchor="b">
            <a:noAutofit/>
          </a:bodyPr>
          <a:lstStyle>
            <a:lvl1pPr algn="l">
              <a:defRPr sz="3600">
                <a:solidFill>
                  <a:schemeClr val="tx1"/>
                </a:solidFill>
              </a:defRPr>
            </a:lvl1pPr>
          </a:lstStyle>
          <a:p>
            <a:r>
              <a:rPr lang="en-US" dirty="0"/>
              <a:t>[Thank you]</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11471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[Call to action]</a:t>
            </a:r>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10" name="Text Placeholder 17">
            <a:extLst>
              <a:ext uri="{FF2B5EF4-FFF2-40B4-BE49-F238E27FC236}">
                <a16:creationId xmlns:a16="http://schemas.microsoft.com/office/drawing/2014/main" id="{0FF12D10-3F99-FA54-8A36-1C3BFF703BC4}"/>
              </a:ext>
            </a:extLst>
          </p:cNvPr>
          <p:cNvSpPr>
            <a:spLocks noGrp="1"/>
          </p:cNvSpPr>
          <p:nvPr>
            <p:ph type="body" sz="quarter" idx="10" hasCustomPrompt="1"/>
          </p:nvPr>
        </p:nvSpPr>
        <p:spPr>
          <a:xfrm>
            <a:off x="288559" y="4339347"/>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1" name="Text Placeholder 17">
            <a:extLst>
              <a:ext uri="{FF2B5EF4-FFF2-40B4-BE49-F238E27FC236}">
                <a16:creationId xmlns:a16="http://schemas.microsoft.com/office/drawing/2014/main" id="{C023098E-A14A-7175-E122-657D7B94C166}"/>
              </a:ext>
            </a:extLst>
          </p:cNvPr>
          <p:cNvSpPr>
            <a:spLocks noGrp="1"/>
          </p:cNvSpPr>
          <p:nvPr>
            <p:ph type="body" sz="quarter" idx="11" hasCustomPrompt="1"/>
          </p:nvPr>
        </p:nvSpPr>
        <p:spPr>
          <a:xfrm>
            <a:off x="288559" y="4707481"/>
            <a:ext cx="8642082" cy="42346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Contact information</a:t>
            </a:r>
          </a:p>
        </p:txBody>
      </p:sp>
      <p:sp>
        <p:nvSpPr>
          <p:cNvPr id="6" name="Slide Number Placeholder 5">
            <a:extLst>
              <a:ext uri="{FF2B5EF4-FFF2-40B4-BE49-F238E27FC236}">
                <a16:creationId xmlns:a16="http://schemas.microsoft.com/office/drawing/2014/main" id="{28A5A3C8-5183-431D-468E-77DFFF5EB1B6}"/>
              </a:ext>
            </a:extLst>
          </p:cNvPr>
          <p:cNvSpPr>
            <a:spLocks noGrp="1"/>
          </p:cNvSpPr>
          <p:nvPr>
            <p:ph type="sldNum" sz="quarter" idx="12"/>
          </p:nvPr>
        </p:nvSpPr>
        <p:spPr>
          <a:xfrm>
            <a:off x="10985326" y="6435203"/>
            <a:ext cx="901874" cy="365125"/>
          </a:xfrm>
        </p:spPr>
        <p:txBody>
          <a:bodyPr/>
          <a:lstStyle>
            <a:lvl1pPr>
              <a:defRPr>
                <a:solidFill>
                  <a:schemeClr val="tx1"/>
                </a:solidFill>
              </a:defRPr>
            </a:lvl1pPr>
          </a:lstStyle>
          <a:p>
            <a:fld id="{403EF4E2-7A7A-0548-85F1-5479B7C9E1B2}" type="slidenum">
              <a:rPr lang="en-US" smtClean="0"/>
              <a:pPr/>
              <a:t>‹#›</a:t>
            </a:fld>
            <a:endParaRPr lang="en-US" dirty="0"/>
          </a:p>
        </p:txBody>
      </p:sp>
      <p:sp>
        <p:nvSpPr>
          <p:cNvPr id="7" name="TextBox 6">
            <a:extLst>
              <a:ext uri="{FF2B5EF4-FFF2-40B4-BE49-F238E27FC236}">
                <a16:creationId xmlns:a16="http://schemas.microsoft.com/office/drawing/2014/main" id="{32D8B9DE-B64C-1B72-C8EC-3F3105E9CE27}"/>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5" name="Picture Placeholder 7">
            <a:extLst>
              <a:ext uri="{FF2B5EF4-FFF2-40B4-BE49-F238E27FC236}">
                <a16:creationId xmlns:a16="http://schemas.microsoft.com/office/drawing/2014/main" id="{804A5DDE-F937-D2F1-03A0-F63CC8D44956}"/>
              </a:ext>
            </a:extLst>
          </p:cNvPr>
          <p:cNvSpPr>
            <a:spLocks noGrp="1"/>
          </p:cNvSpPr>
          <p:nvPr>
            <p:ph type="pic" sz="quarter" idx="18" hasCustomPrompt="1"/>
          </p:nvPr>
        </p:nvSpPr>
        <p:spPr>
          <a:xfrm>
            <a:off x="10387011" y="5700194"/>
            <a:ext cx="1500188" cy="513042"/>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18959114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8_cover_photo_circle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615225DC-38B1-15E3-05E6-88F5A6B976CF}"/>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23B6A8FC-C3C4-F7DA-BF00-D56866D5808E}"/>
              </a:ext>
            </a:extLst>
          </p:cNvPr>
          <p:cNvSpPr>
            <a:spLocks noGrp="1"/>
          </p:cNvSpPr>
          <p:nvPr>
            <p:ph type="subTitle" idx="1"/>
          </p:nvPr>
        </p:nvSpPr>
        <p:spPr>
          <a:xfrm>
            <a:off x="288558" y="3114710"/>
            <a:ext cx="6689729" cy="837882"/>
          </a:xfrm>
          <a:prstGeom prst="rect">
            <a:avLst/>
          </a:prstGeo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 Placeholder 17">
            <a:extLst>
              <a:ext uri="{FF2B5EF4-FFF2-40B4-BE49-F238E27FC236}">
                <a16:creationId xmlns:a16="http://schemas.microsoft.com/office/drawing/2014/main" id="{5A598B2A-BB91-C356-7BCC-18D04DA85A8D}"/>
              </a:ext>
            </a:extLst>
          </p:cNvPr>
          <p:cNvSpPr>
            <a:spLocks noGrp="1"/>
          </p:cNvSpPr>
          <p:nvPr>
            <p:ph type="body" sz="quarter" idx="10" hasCustomPrompt="1"/>
          </p:nvPr>
        </p:nvSpPr>
        <p:spPr>
          <a:xfrm>
            <a:off x="288559" y="4192468"/>
            <a:ext cx="6689728" cy="344384"/>
          </a:xfrm>
          <a:prstGeom prst="rect">
            <a:avLst/>
          </a:prstGeo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F49547DD-E825-E7A3-C48A-64AA78C199D4}"/>
              </a:ext>
            </a:extLst>
          </p:cNvPr>
          <p:cNvSpPr>
            <a:spLocks noGrp="1"/>
          </p:cNvSpPr>
          <p:nvPr>
            <p:ph type="body" sz="quarter" idx="11" hasCustomPrompt="1"/>
          </p:nvPr>
        </p:nvSpPr>
        <p:spPr>
          <a:xfrm>
            <a:off x="288559" y="4560602"/>
            <a:ext cx="6689728" cy="344385"/>
          </a:xfrm>
          <a:prstGeom prst="rect">
            <a:avLst/>
          </a:prstGeo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8A73B546-3757-53F1-AA4C-E0A8B9D18EAF}"/>
              </a:ext>
            </a:extLst>
          </p:cNvPr>
          <p:cNvSpPr>
            <a:spLocks noGrp="1"/>
          </p:cNvSpPr>
          <p:nvPr>
            <p:ph type="body" sz="quarter" idx="13" hasCustomPrompt="1"/>
          </p:nvPr>
        </p:nvSpPr>
        <p:spPr>
          <a:xfrm>
            <a:off x="288559" y="5110167"/>
            <a:ext cx="6689728" cy="344385"/>
          </a:xfrm>
          <a:prstGeom prst="rect">
            <a:avLst/>
          </a:prstGeo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9" name="Rectangle 8">
            <a:extLst>
              <a:ext uri="{FF2B5EF4-FFF2-40B4-BE49-F238E27FC236}">
                <a16:creationId xmlns:a16="http://schemas.microsoft.com/office/drawing/2014/main" id="{EDC1669A-BAB9-03FF-551F-94751BEF50E0}"/>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147BA1B-3688-34F5-62A7-549416FF5C3E}"/>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4208246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cover_illustration">
    <p:bg>
      <p:bgPr>
        <a:solidFill>
          <a:srgbClr val="292A3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243803D-31FA-692F-1CDF-A332274BC332}"/>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16" name="Title 1">
            <a:extLst>
              <a:ext uri="{FF2B5EF4-FFF2-40B4-BE49-F238E27FC236}">
                <a16:creationId xmlns:a16="http://schemas.microsoft.com/office/drawing/2014/main" id="{7987C027-455E-4C45-138D-8334F13BBEEA}"/>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bg1"/>
                </a:solidFill>
              </a:defRPr>
            </a:lvl1pPr>
          </a:lstStyle>
          <a:p>
            <a:r>
              <a:rPr lang="en-US"/>
              <a:t>Insert your presentation title here maximum of three lines</a:t>
            </a:r>
          </a:p>
        </p:txBody>
      </p:sp>
      <p:sp>
        <p:nvSpPr>
          <p:cNvPr id="17" name="Subtitle 2">
            <a:extLst>
              <a:ext uri="{FF2B5EF4-FFF2-40B4-BE49-F238E27FC236}">
                <a16:creationId xmlns:a16="http://schemas.microsoft.com/office/drawing/2014/main" id="{A4501D72-EE3C-0DA6-BA4B-C1D78BA85AE8}"/>
              </a:ext>
            </a:extLst>
          </p:cNvPr>
          <p:cNvSpPr>
            <a:spLocks noGrp="1"/>
          </p:cNvSpPr>
          <p:nvPr>
            <p:ph type="subTitle" idx="1"/>
          </p:nvPr>
        </p:nvSpPr>
        <p:spPr>
          <a:xfrm>
            <a:off x="288558" y="3114710"/>
            <a:ext cx="8642082" cy="837882"/>
          </a:xfrm>
          <a:prstGeom prst="rect">
            <a:avLst/>
          </a:prstGeom>
        </p:spPr>
        <p:txBody>
          <a:bodyPr>
            <a:noAutofit/>
          </a:bodyPr>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ext Placeholder 17">
            <a:extLst>
              <a:ext uri="{FF2B5EF4-FFF2-40B4-BE49-F238E27FC236}">
                <a16:creationId xmlns:a16="http://schemas.microsoft.com/office/drawing/2014/main" id="{3417592A-6067-984F-549E-3833CDB76A54}"/>
              </a:ext>
            </a:extLst>
          </p:cNvPr>
          <p:cNvSpPr>
            <a:spLocks noGrp="1"/>
          </p:cNvSpPr>
          <p:nvPr>
            <p:ph type="body" sz="quarter" idx="10" hasCustomPrompt="1"/>
          </p:nvPr>
        </p:nvSpPr>
        <p:spPr>
          <a:xfrm>
            <a:off x="288559" y="4192468"/>
            <a:ext cx="8642082" cy="344384"/>
          </a:xfrm>
          <a:prstGeom prst="rect">
            <a:avLst/>
          </a:prstGeo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First name Last name</a:t>
            </a:r>
          </a:p>
        </p:txBody>
      </p:sp>
      <p:sp>
        <p:nvSpPr>
          <p:cNvPr id="3" name="Text Placeholder 17">
            <a:extLst>
              <a:ext uri="{FF2B5EF4-FFF2-40B4-BE49-F238E27FC236}">
                <a16:creationId xmlns:a16="http://schemas.microsoft.com/office/drawing/2014/main" id="{DADB3285-032F-C5EA-E4E6-C62E075FF1F0}"/>
              </a:ext>
            </a:extLst>
          </p:cNvPr>
          <p:cNvSpPr>
            <a:spLocks noGrp="1"/>
          </p:cNvSpPr>
          <p:nvPr>
            <p:ph type="body" sz="quarter" idx="11" hasCustomPrompt="1"/>
          </p:nvPr>
        </p:nvSpPr>
        <p:spPr>
          <a:xfrm>
            <a:off x="288559" y="4560602"/>
            <a:ext cx="8642082"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Title/Department</a:t>
            </a:r>
          </a:p>
        </p:txBody>
      </p:sp>
      <p:sp>
        <p:nvSpPr>
          <p:cNvPr id="6" name="Text Placeholder 17">
            <a:extLst>
              <a:ext uri="{FF2B5EF4-FFF2-40B4-BE49-F238E27FC236}">
                <a16:creationId xmlns:a16="http://schemas.microsoft.com/office/drawing/2014/main" id="{D91FCFC2-D727-8EBA-2D19-E4EEAE93A971}"/>
              </a:ext>
            </a:extLst>
          </p:cNvPr>
          <p:cNvSpPr>
            <a:spLocks noGrp="1"/>
          </p:cNvSpPr>
          <p:nvPr>
            <p:ph type="body" sz="quarter" idx="12" hasCustomPrompt="1"/>
          </p:nvPr>
        </p:nvSpPr>
        <p:spPr>
          <a:xfrm>
            <a:off x="288559" y="5110167"/>
            <a:ext cx="8642082"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Date</a:t>
            </a:r>
          </a:p>
        </p:txBody>
      </p:sp>
    </p:spTree>
    <p:extLst>
      <p:ext uri="{BB962C8B-B14F-4D97-AF65-F5344CB8AC3E}">
        <p14:creationId xmlns:p14="http://schemas.microsoft.com/office/powerpoint/2010/main" val="15452844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2" name="TextBox 1">
            <a:extLst>
              <a:ext uri="{FF2B5EF4-FFF2-40B4-BE49-F238E27FC236}">
                <a16:creationId xmlns:a16="http://schemas.microsoft.com/office/drawing/2014/main" id="{1EEFBF9E-4FE0-0A25-6DCB-576724D4AD4C}"/>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992202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hree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3684352"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1825625"/>
            <a:ext cx="3684352"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1825625"/>
            <a:ext cx="3684352"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3684352" cy="436542"/>
          </a:xfrm>
          <a:prstGeom prst="rect">
            <a:avLst/>
          </a:prstGeo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3" name="Text Placeholder 6">
            <a:extLst>
              <a:ext uri="{FF2B5EF4-FFF2-40B4-BE49-F238E27FC236}">
                <a16:creationId xmlns:a16="http://schemas.microsoft.com/office/drawing/2014/main" id="{4F7AC8A2-64C0-1D9F-7AB1-472AE18BD1D5}"/>
              </a:ext>
            </a:extLst>
          </p:cNvPr>
          <p:cNvSpPr>
            <a:spLocks noGrp="1"/>
          </p:cNvSpPr>
          <p:nvPr>
            <p:ph type="body" sz="quarter" idx="17" hasCustomPrompt="1"/>
          </p:nvPr>
        </p:nvSpPr>
        <p:spPr>
          <a:xfrm>
            <a:off x="4237582" y="1351231"/>
            <a:ext cx="3684352" cy="436542"/>
          </a:xfrm>
          <a:prstGeom prst="rect">
            <a:avLst/>
          </a:prstGeo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4" name="Text Placeholder 6">
            <a:extLst>
              <a:ext uri="{FF2B5EF4-FFF2-40B4-BE49-F238E27FC236}">
                <a16:creationId xmlns:a16="http://schemas.microsoft.com/office/drawing/2014/main" id="{CED75715-C317-75F7-78F6-9C944FD28A22}"/>
              </a:ext>
            </a:extLst>
          </p:cNvPr>
          <p:cNvSpPr>
            <a:spLocks noGrp="1"/>
          </p:cNvSpPr>
          <p:nvPr>
            <p:ph type="body" sz="quarter" idx="18" hasCustomPrompt="1"/>
          </p:nvPr>
        </p:nvSpPr>
        <p:spPr>
          <a:xfrm>
            <a:off x="8186605" y="1351231"/>
            <a:ext cx="3684352" cy="436542"/>
          </a:xfrm>
          <a:prstGeom prst="rect">
            <a:avLst/>
          </a:prstGeo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4" name="Text Placeholder 10">
            <a:extLst>
              <a:ext uri="{FF2B5EF4-FFF2-40B4-BE49-F238E27FC236}">
                <a16:creationId xmlns:a16="http://schemas.microsoft.com/office/drawing/2014/main" id="{EF340EA8-54A6-9E4D-0526-47907DA2F648}"/>
              </a:ext>
            </a:extLst>
          </p:cNvPr>
          <p:cNvSpPr>
            <a:spLocks noGrp="1"/>
          </p:cNvSpPr>
          <p:nvPr>
            <p:ph type="body" sz="quarter" idx="19"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ext Placeholder 6">
            <a:extLst>
              <a:ext uri="{FF2B5EF4-FFF2-40B4-BE49-F238E27FC236}">
                <a16:creationId xmlns:a16="http://schemas.microsoft.com/office/drawing/2014/main" id="{A1DE536D-EF4A-8B3D-B21D-22CB635EDC7C}"/>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8" name="Title 1">
            <a:extLst>
              <a:ext uri="{FF2B5EF4-FFF2-40B4-BE49-F238E27FC236}">
                <a16:creationId xmlns:a16="http://schemas.microsoft.com/office/drawing/2014/main" id="{37322F87-6010-E800-94B8-6FD16746371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1012866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left_title_and_content_deep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4" name="TextBox 3">
            <a:extLst>
              <a:ext uri="{FF2B5EF4-FFF2-40B4-BE49-F238E27FC236}">
                <a16:creationId xmlns:a16="http://schemas.microsoft.com/office/drawing/2014/main" id="{7C94C076-1CD8-CF76-1E98-52F5EBB5C1F2}"/>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982039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_an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8" y="1825625"/>
            <a:ext cx="1159763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4" name="Text Placeholder 10">
            <a:extLst>
              <a:ext uri="{FF2B5EF4-FFF2-40B4-BE49-F238E27FC236}">
                <a16:creationId xmlns:a16="http://schemas.microsoft.com/office/drawing/2014/main" id="{C3AEC9DB-EF68-1F30-2273-B2160550D684}"/>
              </a:ext>
            </a:extLst>
          </p:cNvPr>
          <p:cNvSpPr>
            <a:spLocks noGrp="1"/>
          </p:cNvSpPr>
          <p:nvPr>
            <p:ph type="body" sz="quarter" idx="17"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itle 1">
            <a:extLst>
              <a:ext uri="{FF2B5EF4-FFF2-40B4-BE49-F238E27FC236}">
                <a16:creationId xmlns:a16="http://schemas.microsoft.com/office/drawing/2014/main" id="{B30F50A8-F4AB-8F41-DE7A-B921DA46B4A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2275805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divider_deep_violet">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C7A27B-9C75-06B8-163E-687EF3BAFAB0}"/>
              </a:ext>
            </a:extLst>
          </p:cNvPr>
          <p:cNvSpPr/>
          <p:nvPr userDrawn="1"/>
        </p:nvSpPr>
        <p:spPr>
          <a:xfrm>
            <a:off x="5825811" y="0"/>
            <a:ext cx="63661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US" sz="1600" dirty="0"/>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sp>
        <p:nvSpPr>
          <p:cNvPr id="9" name="TextBox 8">
            <a:extLst>
              <a:ext uri="{FF2B5EF4-FFF2-40B4-BE49-F238E27FC236}">
                <a16:creationId xmlns:a16="http://schemas.microsoft.com/office/drawing/2014/main" id="{2BF749EA-836B-83E3-C743-0FC08B6657F8}"/>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rPr>
              <a:t>© 2023 Nielsen Consumer LLC. All Rights Reserved.</a:t>
            </a:r>
          </a:p>
        </p:txBody>
      </p:sp>
      <p:sp>
        <p:nvSpPr>
          <p:cNvPr id="12" name="TextBox 11">
            <a:extLst>
              <a:ext uri="{FF2B5EF4-FFF2-40B4-BE49-F238E27FC236}">
                <a16:creationId xmlns:a16="http://schemas.microsoft.com/office/drawing/2014/main" id="{65E85384-E091-2082-FCBB-160F82D46D2B}"/>
              </a:ext>
            </a:extLst>
          </p:cNvPr>
          <p:cNvSpPr txBox="1"/>
          <p:nvPr userDrawn="1"/>
        </p:nvSpPr>
        <p:spPr>
          <a:xfrm>
            <a:off x="-1115568" y="3474720"/>
            <a:ext cx="0" cy="0"/>
          </a:xfrm>
          <a:prstGeom prst="rect">
            <a:avLst/>
          </a:prstGeom>
          <a:noFill/>
        </p:spPr>
        <p:txBody>
          <a:bodyPr wrap="none" lIns="0" rIns="0" rtlCol="0">
            <a:noAutofit/>
          </a:bodyPr>
          <a:lstStyle/>
          <a:p>
            <a:pPr algn="l">
              <a:spcAft>
                <a:spcPts val="600"/>
              </a:spcAft>
            </a:pPr>
            <a:endParaRPr lang="en-US" sz="1600" dirty="0"/>
          </a:p>
        </p:txBody>
      </p:sp>
      <p:sp>
        <p:nvSpPr>
          <p:cNvPr id="16" name="TextBox 15">
            <a:extLst>
              <a:ext uri="{FF2B5EF4-FFF2-40B4-BE49-F238E27FC236}">
                <a16:creationId xmlns:a16="http://schemas.microsoft.com/office/drawing/2014/main" id="{6D822119-F72B-5E64-6ABF-EC783D188977}"/>
              </a:ext>
            </a:extLst>
          </p:cNvPr>
          <p:cNvSpPr txBox="1"/>
          <p:nvPr userDrawn="1"/>
        </p:nvSpPr>
        <p:spPr>
          <a:xfrm>
            <a:off x="2628900" y="-271463"/>
            <a:ext cx="0" cy="0"/>
          </a:xfrm>
          <a:prstGeom prst="rect">
            <a:avLst/>
          </a:prstGeom>
          <a:noFill/>
        </p:spPr>
        <p:txBody>
          <a:bodyPr wrap="none" lIns="0" rIns="0" rtlCol="0">
            <a:noAutofit/>
          </a:bodyPr>
          <a:lstStyle/>
          <a:p>
            <a:pPr algn="l">
              <a:spcAft>
                <a:spcPts val="600"/>
              </a:spcAft>
            </a:pPr>
            <a:endParaRPr lang="en-US" sz="1600" dirty="0"/>
          </a:p>
        </p:txBody>
      </p:sp>
    </p:spTree>
    <p:extLst>
      <p:ext uri="{BB962C8B-B14F-4D97-AF65-F5344CB8AC3E}">
        <p14:creationId xmlns:p14="http://schemas.microsoft.com/office/powerpoint/2010/main" val="107572393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yp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4" name="TextBox 3">
            <a:extLst>
              <a:ext uri="{FF2B5EF4-FFF2-40B4-BE49-F238E27FC236}">
                <a16:creationId xmlns:a16="http://schemas.microsoft.com/office/drawing/2014/main" id="{0174E624-3EAC-7468-3A1E-B592623A7CE9}"/>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2" name="Text Placeholder 6">
            <a:extLst>
              <a:ext uri="{FF2B5EF4-FFF2-40B4-BE49-F238E27FC236}">
                <a16:creationId xmlns:a16="http://schemas.microsoft.com/office/drawing/2014/main" id="{61C79840-3403-A742-3277-345AD86F5844}"/>
              </a:ext>
            </a:extLst>
          </p:cNvPr>
          <p:cNvSpPr>
            <a:spLocks noGrp="1" noChangeAspect="1"/>
          </p:cNvSpPr>
          <p:nvPr>
            <p:ph type="body" sz="quarter" idx="16" hasCustomPrompt="1"/>
          </p:nvPr>
        </p:nvSpPr>
        <p:spPr>
          <a:xfrm>
            <a:off x="4275692" y="788545"/>
            <a:ext cx="7595266" cy="677108"/>
          </a:xfrm>
          <a:prstGeom prst="rect">
            <a:avLst/>
          </a:prstGeom>
          <a:solidFill>
            <a:schemeClr val="tx2"/>
          </a:solidFill>
        </p:spPr>
        <p:txBody>
          <a:bodyPr lIns="91440" tIns="91440" rIns="91440" bIns="91440" anchor="ctr" anchorCtr="0">
            <a:no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a:p>
            <a:pPr lvl="0"/>
            <a:r>
              <a:rPr lang="en-US"/>
              <a:t>Maximum of two lines</a:t>
            </a:r>
          </a:p>
        </p:txBody>
      </p:sp>
    </p:spTree>
    <p:extLst>
      <p:ext uri="{BB962C8B-B14F-4D97-AF65-F5344CB8AC3E}">
        <p14:creationId xmlns:p14="http://schemas.microsoft.com/office/powerpoint/2010/main" val="29643933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cover_blu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671355"/>
            <a:ext cx="8642082" cy="2387600"/>
          </a:xfrm>
          <a:prstGeom prst="rect">
            <a:avLst/>
          </a:prstGeom>
        </p:spPr>
        <p:txBody>
          <a:bodyPr anchor="b">
            <a:noAutofit/>
          </a:bodyPr>
          <a:lstStyle>
            <a:lvl1pPr algn="l">
              <a:defRPr sz="5400">
                <a:solidFill>
                  <a:schemeClr val="bg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4151030"/>
            <a:ext cx="8642082" cy="837882"/>
          </a:xfrm>
        </p:spPr>
        <p:txBody>
          <a:bodyPr>
            <a:noAutofit/>
          </a:bodyPr>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447040"/>
            <a:ext cx="1219200" cy="518808"/>
          </a:xfrm>
          <a:prstGeom prst="rect">
            <a:avLst/>
          </a:prstGeom>
        </p:spPr>
      </p:pic>
      <p:sp>
        <p:nvSpPr>
          <p:cNvPr id="18" name="Text Placeholder 17">
            <a:extLst>
              <a:ext uri="{FF2B5EF4-FFF2-40B4-BE49-F238E27FC236}">
                <a16:creationId xmlns:a16="http://schemas.microsoft.com/office/drawing/2014/main" id="{4D8E56BE-097F-EB4E-3287-BD1DCBFF4884}"/>
              </a:ext>
            </a:extLst>
          </p:cNvPr>
          <p:cNvSpPr>
            <a:spLocks noGrp="1"/>
          </p:cNvSpPr>
          <p:nvPr>
            <p:ph type="body" sz="quarter" idx="10" hasCustomPrompt="1"/>
          </p:nvPr>
        </p:nvSpPr>
        <p:spPr>
          <a:xfrm>
            <a:off x="288559" y="5194091"/>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9" name="Text Placeholder 17">
            <a:extLst>
              <a:ext uri="{FF2B5EF4-FFF2-40B4-BE49-F238E27FC236}">
                <a16:creationId xmlns:a16="http://schemas.microsoft.com/office/drawing/2014/main" id="{6942A971-1821-DF95-6B7B-A7991E06FA8B}"/>
              </a:ext>
            </a:extLst>
          </p:cNvPr>
          <p:cNvSpPr>
            <a:spLocks noGrp="1"/>
          </p:cNvSpPr>
          <p:nvPr>
            <p:ph type="body" sz="quarter" idx="11" hasCustomPrompt="1"/>
          </p:nvPr>
        </p:nvSpPr>
        <p:spPr>
          <a:xfrm>
            <a:off x="288559" y="5562225"/>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6" name="Text Placeholder 17">
            <a:extLst>
              <a:ext uri="{FF2B5EF4-FFF2-40B4-BE49-F238E27FC236}">
                <a16:creationId xmlns:a16="http://schemas.microsoft.com/office/drawing/2014/main" id="{DEC3D6C2-3D92-FDB9-8FF6-0B85288173C0}"/>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5" name="TextBox 14">
            <a:extLst>
              <a:ext uri="{FF2B5EF4-FFF2-40B4-BE49-F238E27FC236}">
                <a16:creationId xmlns:a16="http://schemas.microsoft.com/office/drawing/2014/main" id="{D439B148-E719-27C3-3403-978BEDC13EC0}"/>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592447725"/>
      </p:ext>
    </p:extLst>
  </p:cSld>
  <p:clrMapOvr>
    <a:overrideClrMapping bg1="lt1" tx1="dk1" bg2="lt2" tx2="dk2" accent1="accent1" accent2="accent2" accent3="accent3" accent4="accent4" accent5="accent5" accent6="accent6" hlink="hlink" folHlink="folHlink"/>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cover_deep_blu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67135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415103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4801" y="447040"/>
            <a:ext cx="1219198" cy="518808"/>
          </a:xfrm>
          <a:prstGeom prst="rect">
            <a:avLst/>
          </a:prstGeom>
        </p:spPr>
      </p:pic>
      <p:sp>
        <p:nvSpPr>
          <p:cNvPr id="6" name="Text Placeholder 17">
            <a:extLst>
              <a:ext uri="{FF2B5EF4-FFF2-40B4-BE49-F238E27FC236}">
                <a16:creationId xmlns:a16="http://schemas.microsoft.com/office/drawing/2014/main" id="{5A8605A2-A6E9-EC94-9E56-90DDBAD35A0A}"/>
              </a:ext>
            </a:extLst>
          </p:cNvPr>
          <p:cNvSpPr>
            <a:spLocks noGrp="1"/>
          </p:cNvSpPr>
          <p:nvPr>
            <p:ph type="body" sz="quarter" idx="10" hasCustomPrompt="1"/>
          </p:nvPr>
        </p:nvSpPr>
        <p:spPr>
          <a:xfrm>
            <a:off x="288559" y="5194091"/>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3685AD82-6787-48AF-A22F-3B00153B3641}"/>
              </a:ext>
            </a:extLst>
          </p:cNvPr>
          <p:cNvSpPr>
            <a:spLocks noGrp="1"/>
          </p:cNvSpPr>
          <p:nvPr>
            <p:ph type="body" sz="quarter" idx="11" hasCustomPrompt="1"/>
          </p:nvPr>
        </p:nvSpPr>
        <p:spPr>
          <a:xfrm>
            <a:off x="288559" y="5562225"/>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8" name="Text Placeholder 17">
            <a:extLst>
              <a:ext uri="{FF2B5EF4-FFF2-40B4-BE49-F238E27FC236}">
                <a16:creationId xmlns:a16="http://schemas.microsoft.com/office/drawing/2014/main" id="{F5944916-51FE-3EDB-647A-59CBDF40CBE3}"/>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1FA3C0EC-F1E0-4D42-57B1-27E1B43D0E3C}"/>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85000"/>
                  </a:schemeClr>
                </a:solidFill>
              </a:rPr>
              <a:t>© 2023 Nielsen Consumer LLC. All Rights Reserved.</a:t>
            </a:r>
          </a:p>
        </p:txBody>
      </p:sp>
    </p:spTree>
    <p:extLst>
      <p:ext uri="{BB962C8B-B14F-4D97-AF65-F5344CB8AC3E}">
        <p14:creationId xmlns:p14="http://schemas.microsoft.com/office/powerpoint/2010/main" val="4123987709"/>
      </p:ext>
    </p:extLst>
  </p:cSld>
  <p:clrMapOvr>
    <a:overrideClrMapping bg1="dk1" tx1="lt1" bg2="dk2" tx2="lt2" accent1="accent1" accent2="accent2" accent3="accent3" accent4="accent4" accent5="accent5" accent6="accent6" hlink="hlink" folHlink="folHlink"/>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_cover_whit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67135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415103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4801" y="447040"/>
            <a:ext cx="1219198" cy="518808"/>
          </a:xfrm>
          <a:prstGeom prst="rect">
            <a:avLst/>
          </a:prstGeom>
        </p:spPr>
      </p:pic>
      <p:sp>
        <p:nvSpPr>
          <p:cNvPr id="6" name="Text Placeholder 17">
            <a:extLst>
              <a:ext uri="{FF2B5EF4-FFF2-40B4-BE49-F238E27FC236}">
                <a16:creationId xmlns:a16="http://schemas.microsoft.com/office/drawing/2014/main" id="{C32257C0-3FBF-B047-8C59-CDBF51B11985}"/>
              </a:ext>
            </a:extLst>
          </p:cNvPr>
          <p:cNvSpPr>
            <a:spLocks noGrp="1"/>
          </p:cNvSpPr>
          <p:nvPr>
            <p:ph type="body" sz="quarter" idx="10" hasCustomPrompt="1"/>
          </p:nvPr>
        </p:nvSpPr>
        <p:spPr>
          <a:xfrm>
            <a:off x="288559" y="5194091"/>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BA60B01F-F394-99A6-2702-DE583FCB977E}"/>
              </a:ext>
            </a:extLst>
          </p:cNvPr>
          <p:cNvSpPr>
            <a:spLocks noGrp="1"/>
          </p:cNvSpPr>
          <p:nvPr>
            <p:ph type="body" sz="quarter" idx="11" hasCustomPrompt="1"/>
          </p:nvPr>
        </p:nvSpPr>
        <p:spPr>
          <a:xfrm>
            <a:off x="288559" y="5562225"/>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8" name="Text Placeholder 17">
            <a:extLst>
              <a:ext uri="{FF2B5EF4-FFF2-40B4-BE49-F238E27FC236}">
                <a16:creationId xmlns:a16="http://schemas.microsoft.com/office/drawing/2014/main" id="{D70F9698-6E59-9274-EC44-4917B7B92AAA}"/>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5610FA71-069D-E398-B6E9-5C68D1D17767}"/>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4043888860"/>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2_cover_photo_circle_blu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4BB1AF6-DC78-953A-74B3-4393988782FC}"/>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D8E6DAE2-C337-A8F2-2082-DE6607D24960}"/>
              </a:ext>
            </a:extLst>
          </p:cNvPr>
          <p:cNvSpPr>
            <a:spLocks noGrp="1"/>
          </p:cNvSpPr>
          <p:nvPr>
            <p:ph type="subTitle" idx="1"/>
          </p:nvPr>
        </p:nvSpPr>
        <p:spPr>
          <a:xfrm>
            <a:off x="288558" y="3114710"/>
            <a:ext cx="6689729" cy="837882"/>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 Placeholder 17">
            <a:extLst>
              <a:ext uri="{FF2B5EF4-FFF2-40B4-BE49-F238E27FC236}">
                <a16:creationId xmlns:a16="http://schemas.microsoft.com/office/drawing/2014/main" id="{1CD72098-8A9C-6DDA-623D-88ACA639D84A}"/>
              </a:ext>
            </a:extLst>
          </p:cNvPr>
          <p:cNvSpPr>
            <a:spLocks noGrp="1"/>
          </p:cNvSpPr>
          <p:nvPr>
            <p:ph type="body" sz="quarter" idx="10" hasCustomPrompt="1"/>
          </p:nvPr>
        </p:nvSpPr>
        <p:spPr>
          <a:xfrm>
            <a:off x="288559" y="4192468"/>
            <a:ext cx="6689728" cy="344384"/>
          </a:xfrm>
          <a:prstGeom prst="rect">
            <a:avLst/>
          </a:prstGeo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0" name="Text Placeholder 17">
            <a:extLst>
              <a:ext uri="{FF2B5EF4-FFF2-40B4-BE49-F238E27FC236}">
                <a16:creationId xmlns:a16="http://schemas.microsoft.com/office/drawing/2014/main" id="{5D2957D4-81EB-DC26-6463-5EADF1A25509}"/>
              </a:ext>
            </a:extLst>
          </p:cNvPr>
          <p:cNvSpPr>
            <a:spLocks noGrp="1"/>
          </p:cNvSpPr>
          <p:nvPr>
            <p:ph type="body" sz="quarter" idx="11" hasCustomPrompt="1"/>
          </p:nvPr>
        </p:nvSpPr>
        <p:spPr>
          <a:xfrm>
            <a:off x="288559" y="4560602"/>
            <a:ext cx="6689728"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1" name="Text Placeholder 17">
            <a:extLst>
              <a:ext uri="{FF2B5EF4-FFF2-40B4-BE49-F238E27FC236}">
                <a16:creationId xmlns:a16="http://schemas.microsoft.com/office/drawing/2014/main" id="{D6FB9EEA-C3E3-431A-8CBC-F0DB2F54B537}"/>
              </a:ext>
            </a:extLst>
          </p:cNvPr>
          <p:cNvSpPr>
            <a:spLocks noGrp="1"/>
          </p:cNvSpPr>
          <p:nvPr>
            <p:ph type="body" sz="quarter" idx="13" hasCustomPrompt="1"/>
          </p:nvPr>
        </p:nvSpPr>
        <p:spPr>
          <a:xfrm>
            <a:off x="288559" y="5110167"/>
            <a:ext cx="6689728"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9" name="Rectangle 8">
            <a:extLst>
              <a:ext uri="{FF2B5EF4-FFF2-40B4-BE49-F238E27FC236}">
                <a16:creationId xmlns:a16="http://schemas.microsoft.com/office/drawing/2014/main" id="{00EFF673-9517-41A0-4004-5EAC726D453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F6C0935-B627-483D-DE85-1B74E852969A}"/>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402604167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_cover_niq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id="{E1167A0A-F180-60C7-1EB1-45DFE71B1E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12" name="Title 1">
            <a:extLst>
              <a:ext uri="{FF2B5EF4-FFF2-40B4-BE49-F238E27FC236}">
                <a16:creationId xmlns:a16="http://schemas.microsoft.com/office/drawing/2014/main" id="{E163BE63-5485-E51C-D2FB-D90594B2CBBC}"/>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bg1"/>
                </a:solidFill>
              </a:defRPr>
            </a:lvl1pPr>
          </a:lstStyle>
          <a:p>
            <a:r>
              <a:rPr lang="en-US" dirty="0"/>
              <a:t>Insert your presentation title here maximum of three lines</a:t>
            </a:r>
          </a:p>
        </p:txBody>
      </p:sp>
      <p:sp>
        <p:nvSpPr>
          <p:cNvPr id="14" name="Subtitle 2">
            <a:extLst>
              <a:ext uri="{FF2B5EF4-FFF2-40B4-BE49-F238E27FC236}">
                <a16:creationId xmlns:a16="http://schemas.microsoft.com/office/drawing/2014/main" id="{D969D08C-4DD0-FF1D-4F1E-2B57BBBC6138}"/>
              </a:ext>
            </a:extLst>
          </p:cNvPr>
          <p:cNvSpPr>
            <a:spLocks noGrp="1"/>
          </p:cNvSpPr>
          <p:nvPr>
            <p:ph type="subTitle" idx="1"/>
          </p:nvPr>
        </p:nvSpPr>
        <p:spPr>
          <a:xfrm>
            <a:off x="288558" y="3114710"/>
            <a:ext cx="8642082" cy="837882"/>
          </a:xfrm>
        </p:spPr>
        <p:txBody>
          <a:bodyPr>
            <a:noAutofit/>
          </a:bodyPr>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7" name="Picture 16">
            <a:extLst>
              <a:ext uri="{FF2B5EF4-FFF2-40B4-BE49-F238E27FC236}">
                <a16:creationId xmlns:a16="http://schemas.microsoft.com/office/drawing/2014/main" id="{070CF706-7FAA-2BA1-1710-A32021C46A2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CBF2DA13-D12B-C26E-E2A9-C40AB5EC1E75}"/>
              </a:ext>
            </a:extLst>
          </p:cNvPr>
          <p:cNvSpPr>
            <a:spLocks noGrp="1"/>
          </p:cNvSpPr>
          <p:nvPr>
            <p:ph type="body" sz="quarter" idx="10" hasCustomPrompt="1"/>
          </p:nvPr>
        </p:nvSpPr>
        <p:spPr>
          <a:xfrm>
            <a:off x="288559" y="4192468"/>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C2D1BA0D-3E80-194F-1320-6AF0CD1FA8EB}"/>
              </a:ext>
            </a:extLst>
          </p:cNvPr>
          <p:cNvSpPr>
            <a:spLocks noGrp="1"/>
          </p:cNvSpPr>
          <p:nvPr>
            <p:ph type="body" sz="quarter" idx="11" hasCustomPrompt="1"/>
          </p:nvPr>
        </p:nvSpPr>
        <p:spPr>
          <a:xfrm>
            <a:off x="288559" y="4560602"/>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6" name="Text Placeholder 17">
            <a:extLst>
              <a:ext uri="{FF2B5EF4-FFF2-40B4-BE49-F238E27FC236}">
                <a16:creationId xmlns:a16="http://schemas.microsoft.com/office/drawing/2014/main" id="{D9D3209E-F835-F81C-0897-C6026694B711}"/>
              </a:ext>
            </a:extLst>
          </p:cNvPr>
          <p:cNvSpPr>
            <a:spLocks noGrp="1"/>
          </p:cNvSpPr>
          <p:nvPr>
            <p:ph type="body" sz="quarter" idx="12" hasCustomPrompt="1"/>
          </p:nvPr>
        </p:nvSpPr>
        <p:spPr>
          <a:xfrm>
            <a:off x="288559" y="5110167"/>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8" name="Rectangle 7">
            <a:extLst>
              <a:ext uri="{FF2B5EF4-FFF2-40B4-BE49-F238E27FC236}">
                <a16:creationId xmlns:a16="http://schemas.microsoft.com/office/drawing/2014/main" id="{62D8AA20-42EB-F9C1-D872-C9D4889C7DC5}"/>
              </a:ext>
            </a:extLst>
          </p:cNvPr>
          <p:cNvSpPr/>
          <p:nvPr userDrawn="1"/>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C8D7AAC-5CDF-847F-A39E-03354726B4EC}"/>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63511009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5_cover_niq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12191999" cy="68579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311471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6" name="Text Placeholder 17">
            <a:extLst>
              <a:ext uri="{FF2B5EF4-FFF2-40B4-BE49-F238E27FC236}">
                <a16:creationId xmlns:a16="http://schemas.microsoft.com/office/drawing/2014/main" id="{CFB95ABC-E46E-D769-519E-007DCFC6AE57}"/>
              </a:ext>
            </a:extLst>
          </p:cNvPr>
          <p:cNvSpPr>
            <a:spLocks noGrp="1"/>
          </p:cNvSpPr>
          <p:nvPr>
            <p:ph type="body" sz="quarter" idx="10" hasCustomPrompt="1"/>
          </p:nvPr>
        </p:nvSpPr>
        <p:spPr>
          <a:xfrm>
            <a:off x="288559" y="4192468"/>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530B9719-85BB-17E6-F3D3-4CBAC245D7AE}"/>
              </a:ext>
            </a:extLst>
          </p:cNvPr>
          <p:cNvSpPr>
            <a:spLocks noGrp="1"/>
          </p:cNvSpPr>
          <p:nvPr>
            <p:ph type="body" sz="quarter" idx="11" hasCustomPrompt="1"/>
          </p:nvPr>
        </p:nvSpPr>
        <p:spPr>
          <a:xfrm>
            <a:off x="288559" y="4560602"/>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2" name="Text Placeholder 17">
            <a:extLst>
              <a:ext uri="{FF2B5EF4-FFF2-40B4-BE49-F238E27FC236}">
                <a16:creationId xmlns:a16="http://schemas.microsoft.com/office/drawing/2014/main" id="{F56771D0-5C86-AA60-3F57-E915E5BF86C2}"/>
              </a:ext>
            </a:extLst>
          </p:cNvPr>
          <p:cNvSpPr>
            <a:spLocks noGrp="1"/>
          </p:cNvSpPr>
          <p:nvPr>
            <p:ph type="body" sz="quarter" idx="12" hasCustomPrompt="1"/>
          </p:nvPr>
        </p:nvSpPr>
        <p:spPr>
          <a:xfrm>
            <a:off x="288559" y="5110167"/>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19C478FA-FA6E-05DF-854B-5D984ACB62F4}"/>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925684258"/>
      </p:ext>
    </p:extLst>
  </p:cSld>
  <p:clrMapOvr>
    <a:overrideClrMapping bg1="lt1" tx1="dk1" bg2="lt2" tx2="dk2" accent1="accent1" accent2="accent2" accent3="accent3" accent4="accent4" accent5="accent5" accent6="accent6" hlink="hlink" folHlink="folHlink"/>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6_cover_photo_circle_deep_blu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Shape, circle&#10;&#10;Description automatically generated">
            <a:extLst>
              <a:ext uri="{FF2B5EF4-FFF2-40B4-BE49-F238E27FC236}">
                <a16:creationId xmlns:a16="http://schemas.microsoft.com/office/drawing/2014/main" id="{8C705F6C-3707-85DE-09B3-AF594AAC70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76303" y="0"/>
            <a:ext cx="5015697" cy="5778421"/>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85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bg1"/>
          </a:solidFill>
        </p:spPr>
        <p:txBody>
          <a:bodyPr/>
          <a:lstStyle>
            <a:lvl1pPr marL="0" indent="0" algn="ctr">
              <a:buNone/>
              <a:defRPr/>
            </a:lvl1pPr>
          </a:lstStyle>
          <a:p>
            <a:r>
              <a:rPr lang="en-US" dirty="0"/>
              <a:t>Click picture icon to add photo</a:t>
            </a:r>
          </a:p>
        </p:txBody>
      </p:sp>
      <p:pic>
        <p:nvPicPr>
          <p:cNvPr id="6" name="Picture 5">
            <a:extLst>
              <a:ext uri="{FF2B5EF4-FFF2-40B4-BE49-F238E27FC236}">
                <a16:creationId xmlns:a16="http://schemas.microsoft.com/office/drawing/2014/main" id="{35F6FDAE-AD6C-AA75-831D-BEFAEACADF5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8" name="Title 1">
            <a:extLst>
              <a:ext uri="{FF2B5EF4-FFF2-40B4-BE49-F238E27FC236}">
                <a16:creationId xmlns:a16="http://schemas.microsoft.com/office/drawing/2014/main" id="{BF4D08B7-A365-1427-F812-9D5F6ECF5BF3}"/>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12" name="Subtitle 2">
            <a:extLst>
              <a:ext uri="{FF2B5EF4-FFF2-40B4-BE49-F238E27FC236}">
                <a16:creationId xmlns:a16="http://schemas.microsoft.com/office/drawing/2014/main" id="{11E7862F-A12C-567A-F409-68E4D1A31D3E}"/>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 Placeholder 17">
            <a:extLst>
              <a:ext uri="{FF2B5EF4-FFF2-40B4-BE49-F238E27FC236}">
                <a16:creationId xmlns:a16="http://schemas.microsoft.com/office/drawing/2014/main" id="{035E2C2E-1885-1CF4-1BBA-BBD015DF7145}"/>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D4B9C85D-6613-2D59-9B2A-FE4896B27A1D}"/>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9" name="Text Placeholder 17">
            <a:extLst>
              <a:ext uri="{FF2B5EF4-FFF2-40B4-BE49-F238E27FC236}">
                <a16:creationId xmlns:a16="http://schemas.microsoft.com/office/drawing/2014/main" id="{721ACD91-DCF9-5C0A-BADD-DA2A150DFD8F}"/>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2726896868"/>
      </p:ext>
    </p:extLst>
  </p:cSld>
  <p:clrMapOvr>
    <a:overrideClrMapping bg1="dk1" tx1="lt1" bg2="dk2" tx2="lt2" accent1="accent1" accent2="accent2" accent3="accent3" accent4="accent4" accent5="accent5" accent6="accent6" hlink="hlink" folHlink="folHlink"/>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7_cover_photo_circle_blu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hape, circle&#10;&#10;Description automatically generated">
            <a:extLst>
              <a:ext uri="{FF2B5EF4-FFF2-40B4-BE49-F238E27FC236}">
                <a16:creationId xmlns:a16="http://schemas.microsoft.com/office/drawing/2014/main" id="{4C7417A5-DB4B-D001-3587-DC3B18D4E5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75501" y="0"/>
            <a:ext cx="5016500" cy="5788409"/>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7584E26-4C77-6A51-FEAD-0EB5B976A2DC}"/>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9" name="Subtitle 2">
            <a:extLst>
              <a:ext uri="{FF2B5EF4-FFF2-40B4-BE49-F238E27FC236}">
                <a16:creationId xmlns:a16="http://schemas.microsoft.com/office/drawing/2014/main" id="{17364624-911C-5C6C-A73C-DB61626F25A8}"/>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5" name="Picture 14">
            <a:extLst>
              <a:ext uri="{FF2B5EF4-FFF2-40B4-BE49-F238E27FC236}">
                <a16:creationId xmlns:a16="http://schemas.microsoft.com/office/drawing/2014/main" id="{6E8A4406-46B4-FEB9-E96C-E4A12EFC75B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7"/>
          </a:xfrm>
          <a:prstGeom prst="rect">
            <a:avLst/>
          </a:prstGeom>
        </p:spPr>
      </p:pic>
      <p:sp>
        <p:nvSpPr>
          <p:cNvPr id="2" name="Text Placeholder 17">
            <a:extLst>
              <a:ext uri="{FF2B5EF4-FFF2-40B4-BE49-F238E27FC236}">
                <a16:creationId xmlns:a16="http://schemas.microsoft.com/office/drawing/2014/main" id="{DBFA13A0-5198-A921-B21A-083C4ACCACE9}"/>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B204880D-52B2-9D45-A6A0-B5D77E4CEF84}"/>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7F03C9AE-F80C-97A4-FDED-E9762F8EBC89}"/>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3858852376"/>
      </p:ext>
    </p:extLst>
  </p:cSld>
  <p:clrMapOvr>
    <a:overrideClrMapping bg1="lt1" tx1="dk1" bg2="lt2" tx2="dk2" accent1="accent1" accent2="accent2" accent3="accent3" accent4="accent4" accent5="accent5" accent6="accent6" hlink="hlink" folHlink="folHlink"/>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8_cover_photo_circle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Shape, circle&#10;&#10;Description automatically generated">
            <a:extLst>
              <a:ext uri="{FF2B5EF4-FFF2-40B4-BE49-F238E27FC236}">
                <a16:creationId xmlns:a16="http://schemas.microsoft.com/office/drawing/2014/main" id="{AE3F521A-60F1-72FB-2B10-CA78E2F93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86841" y="-32869"/>
            <a:ext cx="6305159" cy="68580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615225DC-38B1-15E3-05E6-88F5A6B976CF}"/>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23B6A8FC-C3C4-F7DA-BF00-D56866D5808E}"/>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D2A4CA4E-91B0-F63E-26FF-534D71257E8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5A598B2A-BB91-C356-7BCC-18D04DA85A8D}"/>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F49547DD-E825-E7A3-C48A-64AA78C199D4}"/>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8A73B546-3757-53F1-AA4C-E0A8B9D18EAF}"/>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9" name="Rectangle 8">
            <a:extLst>
              <a:ext uri="{FF2B5EF4-FFF2-40B4-BE49-F238E27FC236}">
                <a16:creationId xmlns:a16="http://schemas.microsoft.com/office/drawing/2014/main" id="{1ECA1CC7-E06A-8750-3C43-692F9A22ED3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686BDAC-CED5-33C1-59CD-BAB9814E785E}"/>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855991569"/>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9_cover_photo_circle_lt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hape, circle&#10;&#10;Description automatically generated">
            <a:extLst>
              <a:ext uri="{FF2B5EF4-FFF2-40B4-BE49-F238E27FC236}">
                <a16:creationId xmlns:a16="http://schemas.microsoft.com/office/drawing/2014/main" id="{082360DC-9C80-3F90-39EC-7453B69D87A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06684" y="0"/>
            <a:ext cx="6285316" cy="6807414"/>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C031DF8A-CDB0-BAA0-A7EB-FB3A1664C8C4}"/>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9" name="Subtitle 2">
            <a:extLst>
              <a:ext uri="{FF2B5EF4-FFF2-40B4-BE49-F238E27FC236}">
                <a16:creationId xmlns:a16="http://schemas.microsoft.com/office/drawing/2014/main" id="{44D20B46-D379-8857-7F07-D5ED868477C3}"/>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0643122E-4C91-E6A1-D4E3-CE02D34570C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D3A39611-F4FB-B581-19A6-7289E90AD76F}"/>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F10F70D6-DFD0-F7EB-7A32-44AFFB14FC3E}"/>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DA6488C0-5BF3-DB4E-354F-3BB2484C0EC2}"/>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2674862644"/>
      </p:ext>
    </p:extLst>
  </p:cSld>
  <p:clrMapOvr>
    <a:overrideClrMapping bg1="lt1" tx1="dk1" bg2="lt2" tx2="dk2" accent1="accent1" accent2="accent2" accent3="accent3" accent4="accent4" accent5="accent5" accent6="accent6" hlink="hlink" folHlink="folHlink"/>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0_cover_photo_circle_orang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Icon&#10;&#10;Description automatically generated">
            <a:extLst>
              <a:ext uri="{FF2B5EF4-FFF2-40B4-BE49-F238E27FC236}">
                <a16:creationId xmlns:a16="http://schemas.microsoft.com/office/drawing/2014/main" id="{F8A4DBCA-162B-E485-E20E-17D5C140E774}"/>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5880477" y="0"/>
            <a:ext cx="6311523" cy="6831495"/>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074161F4-D097-DE19-FD87-0BB65D7B7FE4}"/>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9" name="Subtitle 2">
            <a:extLst>
              <a:ext uri="{FF2B5EF4-FFF2-40B4-BE49-F238E27FC236}">
                <a16:creationId xmlns:a16="http://schemas.microsoft.com/office/drawing/2014/main" id="{5611E666-418A-4758-0E70-B2424283399B}"/>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04D009FA-CFA0-2366-6348-AD2DE5F5F8B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0D543147-C142-3795-8692-163187D8C105}"/>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43F396D2-FEEC-B3D9-78CF-DB43D25BBDD0}"/>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84E5CB92-5F1A-B42D-D765-161BADC32870}"/>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1360692298"/>
      </p:ext>
    </p:extLst>
  </p:cSld>
  <p:clrMapOvr>
    <a:overrideClrMapping bg1="lt1" tx1="dk1" bg2="lt2" tx2="dk2" accent1="accent1" accent2="accent2" accent3="accent3" accent4="accent4" accent5="accent5" accent6="accent6" hlink="hlink" folHlink="folHlink"/>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1_cover_photo_circle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hape, circle&#10;&#10;Description automatically generated">
            <a:extLst>
              <a:ext uri="{FF2B5EF4-FFF2-40B4-BE49-F238E27FC236}">
                <a16:creationId xmlns:a16="http://schemas.microsoft.com/office/drawing/2014/main" id="{D205D8C5-4622-A916-D655-F6CED6BF0E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90877" y="-1"/>
            <a:ext cx="6301124" cy="6831495"/>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1EEE6B5-0894-9664-A565-BC7956CD8059}"/>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A13B9B20-3947-53D7-7D27-61901A552FFC}"/>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D6E082DE-2FDF-8E52-94D0-356A49DB0E8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9EC7F525-D72E-FA6C-4DC8-61ED3B7BF566}"/>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53A58327-319F-F707-398A-E0BD2BB56432}"/>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318DF228-BF1D-DFFF-3D0A-181B229C9AD1}"/>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1287593417"/>
      </p:ext>
    </p:extLst>
  </p:cSld>
  <p:clrMapOvr>
    <a:overrideClrMapping bg1="lt1" tx1="dk1" bg2="lt2" tx2="dk2" accent1="accent1" accent2="accent2" accent3="accent3" accent4="accent4" accent5="accent5" accent6="accent6" hlink="hlink" folHlink="folHlink"/>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2_cover_photo_circle_blu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blue circle with a black background&#10;&#10;Description automatically generated with low confidence">
            <a:extLst>
              <a:ext uri="{FF2B5EF4-FFF2-40B4-BE49-F238E27FC236}">
                <a16:creationId xmlns:a16="http://schemas.microsoft.com/office/drawing/2014/main" id="{0F0CFD48-64F3-56E8-20FC-87BFA760AB3D}"/>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5871543" y="-22550"/>
            <a:ext cx="6320458" cy="68580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4BB1AF6-DC78-953A-74B3-4393988782FC}"/>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D8E6DAE2-C337-A8F2-2082-DE6607D24960}"/>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5" name="Picture 14">
            <a:extLst>
              <a:ext uri="{FF2B5EF4-FFF2-40B4-BE49-F238E27FC236}">
                <a16:creationId xmlns:a16="http://schemas.microsoft.com/office/drawing/2014/main" id="{B13FFCF2-AF1F-04A2-F663-6DDE4D2FD09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5245"/>
            <a:ext cx="1219198" cy="517172"/>
          </a:xfrm>
          <a:prstGeom prst="rect">
            <a:avLst/>
          </a:prstGeom>
        </p:spPr>
      </p:pic>
      <p:sp>
        <p:nvSpPr>
          <p:cNvPr id="2" name="Text Placeholder 17">
            <a:extLst>
              <a:ext uri="{FF2B5EF4-FFF2-40B4-BE49-F238E27FC236}">
                <a16:creationId xmlns:a16="http://schemas.microsoft.com/office/drawing/2014/main" id="{1CD72098-8A9C-6DDA-623D-88ACA639D84A}"/>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0" name="Text Placeholder 17">
            <a:extLst>
              <a:ext uri="{FF2B5EF4-FFF2-40B4-BE49-F238E27FC236}">
                <a16:creationId xmlns:a16="http://schemas.microsoft.com/office/drawing/2014/main" id="{5D2957D4-81EB-DC26-6463-5EADF1A25509}"/>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1" name="Text Placeholder 17">
            <a:extLst>
              <a:ext uri="{FF2B5EF4-FFF2-40B4-BE49-F238E27FC236}">
                <a16:creationId xmlns:a16="http://schemas.microsoft.com/office/drawing/2014/main" id="{D6FB9EEA-C3E3-431A-8CBC-F0DB2F54B537}"/>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9" name="Rectangle 8">
            <a:extLst>
              <a:ext uri="{FF2B5EF4-FFF2-40B4-BE49-F238E27FC236}">
                <a16:creationId xmlns:a16="http://schemas.microsoft.com/office/drawing/2014/main" id="{33DF02C9-F25B-E0C0-8226-922A3687FB82}"/>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C3D3B5A-2545-7FD1-609B-B123704F57E6}"/>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20896396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3_cover_photo_circle_lt_blue">
    <p:bg>
      <p:bgPr>
        <a:solidFill>
          <a:srgbClr val="0C344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rgbClr val="0C3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Shape, circle&#10;&#10;Description automatically generated">
            <a:extLst>
              <a:ext uri="{FF2B5EF4-FFF2-40B4-BE49-F238E27FC236}">
                <a16:creationId xmlns:a16="http://schemas.microsoft.com/office/drawing/2014/main" id="{563F44E9-E18C-1F20-FBFF-E71D86E00B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933" b="-366"/>
          <a:stretch/>
        </p:blipFill>
        <p:spPr>
          <a:xfrm>
            <a:off x="5747657" y="-32870"/>
            <a:ext cx="6444343" cy="689087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4BB1AF6-DC78-953A-74B3-4393988782FC}"/>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D8E6DAE2-C337-A8F2-2082-DE6607D24960}"/>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5" name="Picture 14">
            <a:extLst>
              <a:ext uri="{FF2B5EF4-FFF2-40B4-BE49-F238E27FC236}">
                <a16:creationId xmlns:a16="http://schemas.microsoft.com/office/drawing/2014/main" id="{B13FFCF2-AF1F-04A2-F663-6DDE4D2FD09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7"/>
          </a:xfrm>
          <a:prstGeom prst="rect">
            <a:avLst/>
          </a:prstGeom>
        </p:spPr>
      </p:pic>
      <p:sp>
        <p:nvSpPr>
          <p:cNvPr id="2" name="Text Placeholder 17">
            <a:extLst>
              <a:ext uri="{FF2B5EF4-FFF2-40B4-BE49-F238E27FC236}">
                <a16:creationId xmlns:a16="http://schemas.microsoft.com/office/drawing/2014/main" id="{F3FE3F42-A42D-09D9-BD52-664DF915C60B}"/>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E0C51D81-FF4F-A687-8019-C148AF88A69A}"/>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7E11BBA8-8F76-E781-2355-01741D2B20D0}"/>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3458194123"/>
      </p:ext>
    </p:extLst>
  </p:cSld>
  <p:clrMapOvr>
    <a:overrideClrMapping bg1="lt1" tx1="dk1" bg2="lt2" tx2="dk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6_cover_illustration">
    <p:bg>
      <p:bgPr>
        <a:solidFill>
          <a:srgbClr val="292A3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16" name="Title 1">
            <a:extLst>
              <a:ext uri="{FF2B5EF4-FFF2-40B4-BE49-F238E27FC236}">
                <a16:creationId xmlns:a16="http://schemas.microsoft.com/office/drawing/2014/main" id="{7987C027-455E-4C45-138D-8334F13BBEEA}"/>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bg1"/>
                </a:solidFill>
              </a:defRPr>
            </a:lvl1pPr>
          </a:lstStyle>
          <a:p>
            <a:r>
              <a:rPr lang="en-US" dirty="0"/>
              <a:t>Insert your presentation title here maximum of three lines</a:t>
            </a:r>
          </a:p>
        </p:txBody>
      </p:sp>
      <p:sp>
        <p:nvSpPr>
          <p:cNvPr id="17" name="Subtitle 2">
            <a:extLst>
              <a:ext uri="{FF2B5EF4-FFF2-40B4-BE49-F238E27FC236}">
                <a16:creationId xmlns:a16="http://schemas.microsoft.com/office/drawing/2014/main" id="{A4501D72-EE3C-0DA6-BA4B-C1D78BA85AE8}"/>
              </a:ext>
            </a:extLst>
          </p:cNvPr>
          <p:cNvSpPr>
            <a:spLocks noGrp="1"/>
          </p:cNvSpPr>
          <p:nvPr>
            <p:ph type="subTitle" idx="1"/>
          </p:nvPr>
        </p:nvSpPr>
        <p:spPr>
          <a:xfrm>
            <a:off x="288558" y="3114710"/>
            <a:ext cx="8642082" cy="837882"/>
          </a:xfrm>
          <a:prstGeom prst="rect">
            <a:avLst/>
          </a:prstGeom>
        </p:spPr>
        <p:txBody>
          <a:bodyPr>
            <a:noAutofit/>
          </a:bodyPr>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 Placeholder 17">
            <a:extLst>
              <a:ext uri="{FF2B5EF4-FFF2-40B4-BE49-F238E27FC236}">
                <a16:creationId xmlns:a16="http://schemas.microsoft.com/office/drawing/2014/main" id="{3417592A-6067-984F-549E-3833CDB76A54}"/>
              </a:ext>
            </a:extLst>
          </p:cNvPr>
          <p:cNvSpPr>
            <a:spLocks noGrp="1"/>
          </p:cNvSpPr>
          <p:nvPr>
            <p:ph type="body" sz="quarter" idx="10" hasCustomPrompt="1"/>
          </p:nvPr>
        </p:nvSpPr>
        <p:spPr>
          <a:xfrm>
            <a:off x="288559" y="4192468"/>
            <a:ext cx="8642082" cy="344384"/>
          </a:xfrm>
          <a:prstGeom prst="rect">
            <a:avLst/>
          </a:prstGeo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DADB3285-032F-C5EA-E4E6-C62E075FF1F0}"/>
              </a:ext>
            </a:extLst>
          </p:cNvPr>
          <p:cNvSpPr>
            <a:spLocks noGrp="1"/>
          </p:cNvSpPr>
          <p:nvPr>
            <p:ph type="body" sz="quarter" idx="11" hasCustomPrompt="1"/>
          </p:nvPr>
        </p:nvSpPr>
        <p:spPr>
          <a:xfrm>
            <a:off x="288559" y="4560602"/>
            <a:ext cx="8642082"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6" name="Text Placeholder 17">
            <a:extLst>
              <a:ext uri="{FF2B5EF4-FFF2-40B4-BE49-F238E27FC236}">
                <a16:creationId xmlns:a16="http://schemas.microsoft.com/office/drawing/2014/main" id="{D91FCFC2-D727-8EBA-2D19-E4EEAE93A971}"/>
              </a:ext>
            </a:extLst>
          </p:cNvPr>
          <p:cNvSpPr>
            <a:spLocks noGrp="1"/>
          </p:cNvSpPr>
          <p:nvPr>
            <p:ph type="body" sz="quarter" idx="12" hasCustomPrompt="1"/>
          </p:nvPr>
        </p:nvSpPr>
        <p:spPr>
          <a:xfrm>
            <a:off x="288559" y="5110167"/>
            <a:ext cx="8642082"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7" name="Rectangle 6">
            <a:extLst>
              <a:ext uri="{FF2B5EF4-FFF2-40B4-BE49-F238E27FC236}">
                <a16:creationId xmlns:a16="http://schemas.microsoft.com/office/drawing/2014/main" id="{E8D816E9-299E-CAF9-291D-1B6F43E655F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3CB03E3-01C9-7EE7-C78A-64C11E86621B}"/>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25531648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4_cover_photo_circle_orange">
    <p:bg>
      <p:bgPr>
        <a:solidFill>
          <a:srgbClr val="3C180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rgbClr val="3C18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Icon&#10;&#10;Description automatically generated">
            <a:extLst>
              <a:ext uri="{FF2B5EF4-FFF2-40B4-BE49-F238E27FC236}">
                <a16:creationId xmlns:a16="http://schemas.microsoft.com/office/drawing/2014/main" id="{ED112208-67CC-7B7A-7347-98C53A298C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73949" y="-16331"/>
            <a:ext cx="6318051" cy="6858001"/>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46E0AFB-8404-B27F-3CB1-A1D4C6C5F19F}"/>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56614D32-1A9C-DFFE-7782-FD6AB74B31D3}"/>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EB4C19E3-141F-17E8-E421-5F997CEAE49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7"/>
          </a:xfrm>
          <a:prstGeom prst="rect">
            <a:avLst/>
          </a:prstGeom>
        </p:spPr>
      </p:pic>
      <p:sp>
        <p:nvSpPr>
          <p:cNvPr id="2" name="Text Placeholder 17">
            <a:extLst>
              <a:ext uri="{FF2B5EF4-FFF2-40B4-BE49-F238E27FC236}">
                <a16:creationId xmlns:a16="http://schemas.microsoft.com/office/drawing/2014/main" id="{0451F9B9-5FC2-B4E8-5C6C-B463775F9C0C}"/>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1925A276-592D-D7EB-10E8-61B281EF1385}"/>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309189D2-8FB1-BD5B-A9E6-197DFA5BEAB5}"/>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1188952564"/>
      </p:ext>
    </p:extLst>
  </p:cSld>
  <p:clrMapOvr>
    <a:overrideClrMapping bg1="lt1" tx1="dk1" bg2="lt2" tx2="dk2" accent1="accent1" accent2="accent2" accent3="accent3" accent4="accent4" accent5="accent5" accent6="accent6" hlink="hlink" folHlink="folHlink"/>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5_cover_photo_circle_violet">
    <p:bg>
      <p:bgPr>
        <a:solidFill>
          <a:srgbClr val="292A3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hape, circle&#10;&#10;Description automatically generated">
            <a:extLst>
              <a:ext uri="{FF2B5EF4-FFF2-40B4-BE49-F238E27FC236}">
                <a16:creationId xmlns:a16="http://schemas.microsoft.com/office/drawing/2014/main" id="{603A215C-0E64-E145-AADF-41CE8AC1BA3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86840" y="-32870"/>
            <a:ext cx="6305160" cy="6832565"/>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9" name="Title 1">
            <a:extLst>
              <a:ext uri="{FF2B5EF4-FFF2-40B4-BE49-F238E27FC236}">
                <a16:creationId xmlns:a16="http://schemas.microsoft.com/office/drawing/2014/main" id="{C3E4DBE2-15C7-C0FB-2BB2-0DE1A0467749}"/>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12" name="Subtitle 2">
            <a:extLst>
              <a:ext uri="{FF2B5EF4-FFF2-40B4-BE49-F238E27FC236}">
                <a16:creationId xmlns:a16="http://schemas.microsoft.com/office/drawing/2014/main" id="{329E7AD9-256B-D443-B646-51A6C61F00D6}"/>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6" name="Picture 15">
            <a:extLst>
              <a:ext uri="{FF2B5EF4-FFF2-40B4-BE49-F238E27FC236}">
                <a16:creationId xmlns:a16="http://schemas.microsoft.com/office/drawing/2014/main" id="{F2C61E06-3203-3BD2-3A3C-9A3E63F397D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7"/>
          </a:xfrm>
          <a:prstGeom prst="rect">
            <a:avLst/>
          </a:prstGeom>
        </p:spPr>
      </p:pic>
      <p:sp>
        <p:nvSpPr>
          <p:cNvPr id="2" name="Text Placeholder 17">
            <a:extLst>
              <a:ext uri="{FF2B5EF4-FFF2-40B4-BE49-F238E27FC236}">
                <a16:creationId xmlns:a16="http://schemas.microsoft.com/office/drawing/2014/main" id="{9DCE52CB-D215-B6BA-D700-5E2509A3B5D4}"/>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8AA91280-AE3D-E8A3-78B8-79DD96CAF3A2}"/>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6" name="Text Placeholder 17">
            <a:extLst>
              <a:ext uri="{FF2B5EF4-FFF2-40B4-BE49-F238E27FC236}">
                <a16:creationId xmlns:a16="http://schemas.microsoft.com/office/drawing/2014/main" id="{A6BAA93A-A8C0-E89C-7C2A-319F32FF0A2C}"/>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1390760842"/>
      </p:ext>
    </p:extLst>
  </p:cSld>
  <p:clrMapOvr>
    <a:overrideClrMapping bg1="lt1" tx1="dk1" bg2="lt2" tx2="dk2" accent1="accent1" accent2="accent2" accent3="accent3" accent4="accent4" accent5="accent5" accent6="accent6" hlink="hlink" folHlink="folHlink"/>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6_cover_illustration">
    <p:bg>
      <p:bgPr>
        <a:solidFill>
          <a:srgbClr val="292A3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Background pattern&#10;&#10;Description automatically generated">
            <a:extLst>
              <a:ext uri="{FF2B5EF4-FFF2-40B4-BE49-F238E27FC236}">
                <a16:creationId xmlns:a16="http://schemas.microsoft.com/office/drawing/2014/main" id="{DB788935-E7B2-2CAC-0048-B92417139B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16" name="Title 1">
            <a:extLst>
              <a:ext uri="{FF2B5EF4-FFF2-40B4-BE49-F238E27FC236}">
                <a16:creationId xmlns:a16="http://schemas.microsoft.com/office/drawing/2014/main" id="{7987C027-455E-4C45-138D-8334F13BBEEA}"/>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bg1"/>
                </a:solidFill>
              </a:defRPr>
            </a:lvl1pPr>
          </a:lstStyle>
          <a:p>
            <a:r>
              <a:rPr lang="en-US" dirty="0"/>
              <a:t>Insert your presentation title here maximum of three lines</a:t>
            </a:r>
          </a:p>
        </p:txBody>
      </p:sp>
      <p:sp>
        <p:nvSpPr>
          <p:cNvPr id="17" name="Subtitle 2">
            <a:extLst>
              <a:ext uri="{FF2B5EF4-FFF2-40B4-BE49-F238E27FC236}">
                <a16:creationId xmlns:a16="http://schemas.microsoft.com/office/drawing/2014/main" id="{A4501D72-EE3C-0DA6-BA4B-C1D78BA85AE8}"/>
              </a:ext>
            </a:extLst>
          </p:cNvPr>
          <p:cNvSpPr>
            <a:spLocks noGrp="1"/>
          </p:cNvSpPr>
          <p:nvPr>
            <p:ph type="subTitle" idx="1"/>
          </p:nvPr>
        </p:nvSpPr>
        <p:spPr>
          <a:xfrm>
            <a:off x="288558" y="3114710"/>
            <a:ext cx="8642082" cy="837882"/>
          </a:xfrm>
        </p:spPr>
        <p:txBody>
          <a:bodyPr>
            <a:noAutofit/>
          </a:bodyPr>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8" name="Picture 17">
            <a:extLst>
              <a:ext uri="{FF2B5EF4-FFF2-40B4-BE49-F238E27FC236}">
                <a16:creationId xmlns:a16="http://schemas.microsoft.com/office/drawing/2014/main" id="{91255DA8-5A10-9683-AFED-A7964FA406C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7"/>
          </a:xfrm>
          <a:prstGeom prst="rect">
            <a:avLst/>
          </a:prstGeom>
        </p:spPr>
      </p:pic>
      <p:sp>
        <p:nvSpPr>
          <p:cNvPr id="2" name="Text Placeholder 17">
            <a:extLst>
              <a:ext uri="{FF2B5EF4-FFF2-40B4-BE49-F238E27FC236}">
                <a16:creationId xmlns:a16="http://schemas.microsoft.com/office/drawing/2014/main" id="{3417592A-6067-984F-549E-3833CDB76A54}"/>
              </a:ext>
            </a:extLst>
          </p:cNvPr>
          <p:cNvSpPr>
            <a:spLocks noGrp="1"/>
          </p:cNvSpPr>
          <p:nvPr>
            <p:ph type="body" sz="quarter" idx="10" hasCustomPrompt="1"/>
          </p:nvPr>
        </p:nvSpPr>
        <p:spPr>
          <a:xfrm>
            <a:off x="288559" y="4192468"/>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DADB3285-032F-C5EA-E4E6-C62E075FF1F0}"/>
              </a:ext>
            </a:extLst>
          </p:cNvPr>
          <p:cNvSpPr>
            <a:spLocks noGrp="1"/>
          </p:cNvSpPr>
          <p:nvPr>
            <p:ph type="body" sz="quarter" idx="11" hasCustomPrompt="1"/>
          </p:nvPr>
        </p:nvSpPr>
        <p:spPr>
          <a:xfrm>
            <a:off x="288559" y="4560602"/>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6" name="Text Placeholder 17">
            <a:extLst>
              <a:ext uri="{FF2B5EF4-FFF2-40B4-BE49-F238E27FC236}">
                <a16:creationId xmlns:a16="http://schemas.microsoft.com/office/drawing/2014/main" id="{D91FCFC2-D727-8EBA-2D19-E4EEAE93A971}"/>
              </a:ext>
            </a:extLst>
          </p:cNvPr>
          <p:cNvSpPr>
            <a:spLocks noGrp="1"/>
          </p:cNvSpPr>
          <p:nvPr>
            <p:ph type="body" sz="quarter" idx="12" hasCustomPrompt="1"/>
          </p:nvPr>
        </p:nvSpPr>
        <p:spPr>
          <a:xfrm>
            <a:off x="288559" y="5110167"/>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7" name="Rectangle 6">
            <a:extLst>
              <a:ext uri="{FF2B5EF4-FFF2-40B4-BE49-F238E27FC236}">
                <a16:creationId xmlns:a16="http://schemas.microsoft.com/office/drawing/2014/main" id="{B85ABBA1-5866-9832-5431-A802B974447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89B9A1F-CA45-A659-C904-387FCD994FAF}"/>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9716431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17_cover_illustration_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535428"/>
            <a:ext cx="8642082" cy="2387600"/>
          </a:xfrm>
          <a:prstGeom prst="rect">
            <a:avLst/>
          </a:prstGeom>
        </p:spPr>
        <p:txBody>
          <a:bodyPr anchor="t" anchorCtr="0">
            <a:noAutofit/>
          </a:bodyPr>
          <a:lstStyle>
            <a:lvl1pPr algn="l">
              <a:defRPr sz="5400">
                <a:solidFill>
                  <a:schemeClr val="tx1"/>
                </a:solidFill>
              </a:defRPr>
            </a:lvl1pPr>
          </a:lstStyle>
          <a:p>
            <a:r>
              <a:rPr lang="en-US" dirty="0"/>
              <a:t>Insert your presentation title here maximum of three lines</a:t>
            </a:r>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447040"/>
            <a:ext cx="1219198" cy="518808"/>
          </a:xfrm>
          <a:prstGeom prst="rect">
            <a:avLst/>
          </a:prstGeom>
        </p:spPr>
      </p:pic>
      <p:sp>
        <p:nvSpPr>
          <p:cNvPr id="6" name="Text Placeholder 17">
            <a:extLst>
              <a:ext uri="{FF2B5EF4-FFF2-40B4-BE49-F238E27FC236}">
                <a16:creationId xmlns:a16="http://schemas.microsoft.com/office/drawing/2014/main" id="{C32257C0-3FBF-B047-8C59-CDBF51B11985}"/>
              </a:ext>
            </a:extLst>
          </p:cNvPr>
          <p:cNvSpPr>
            <a:spLocks noGrp="1"/>
          </p:cNvSpPr>
          <p:nvPr>
            <p:ph type="body" sz="quarter" idx="10" hasCustomPrompt="1"/>
          </p:nvPr>
        </p:nvSpPr>
        <p:spPr>
          <a:xfrm>
            <a:off x="288559" y="5194091"/>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BA60B01F-F394-99A6-2702-DE583FCB977E}"/>
              </a:ext>
            </a:extLst>
          </p:cNvPr>
          <p:cNvSpPr>
            <a:spLocks noGrp="1"/>
          </p:cNvSpPr>
          <p:nvPr>
            <p:ph type="body" sz="quarter" idx="11" hasCustomPrompt="1"/>
          </p:nvPr>
        </p:nvSpPr>
        <p:spPr>
          <a:xfrm>
            <a:off x="288559" y="5562225"/>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8" name="Text Placeholder 17">
            <a:extLst>
              <a:ext uri="{FF2B5EF4-FFF2-40B4-BE49-F238E27FC236}">
                <a16:creationId xmlns:a16="http://schemas.microsoft.com/office/drawing/2014/main" id="{D70F9698-6E59-9274-EC44-4917B7B92AAA}"/>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5610FA71-069D-E398-B6E9-5C68D1D17767}"/>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433888249"/>
      </p:ext>
    </p:extLst>
  </p:cSld>
  <p:clrMapOvr>
    <a:overrideClrMapping bg1="lt1" tx1="dk1" bg2="lt2" tx2="dk2" accent1="accent1" accent2="accent2" accent3="accent3" accent4="accent4" accent5="accent5" accent6="accent6" hlink="hlink" folHlink="folHlink"/>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8_cover_photo_blu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57AC29-76A4-61A4-DEF0-9D880E7CC103}"/>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BC265AF3-8D1F-7540-5CFF-675EEA870502}"/>
              </a:ext>
            </a:extLst>
          </p:cNvPr>
          <p:cNvSpPr>
            <a:spLocks noGrp="1"/>
          </p:cNvSpPr>
          <p:nvPr>
            <p:ph type="pic" sz="quarter" idx="13" hasCustomPrompt="1"/>
          </p:nvPr>
        </p:nvSpPr>
        <p:spPr>
          <a:xfrm>
            <a:off x="4002373" y="0"/>
            <a:ext cx="8189625" cy="6858000"/>
          </a:xfrm>
          <a:solidFill>
            <a:schemeClr val="tx1"/>
          </a:solidFill>
        </p:spPr>
        <p:txBody>
          <a:bodyPr anchor="ctr" anchorCtr="0"/>
          <a:lstStyle>
            <a:lvl1pPr marL="0" indent="0" algn="ctr">
              <a:buNone/>
              <a:defRPr>
                <a:solidFill>
                  <a:schemeClr val="bg1"/>
                </a:solidFill>
              </a:defRPr>
            </a:lvl1pPr>
          </a:lstStyle>
          <a:p>
            <a:r>
              <a:rPr lang="en-US" dirty="0"/>
              <a:t>Click picture icon to add picture</a:t>
            </a:r>
          </a:p>
        </p:txBody>
      </p:sp>
      <p:sp>
        <p:nvSpPr>
          <p:cNvPr id="18" name="Text Placeholder 16">
            <a:extLst>
              <a:ext uri="{FF2B5EF4-FFF2-40B4-BE49-F238E27FC236}">
                <a16:creationId xmlns:a16="http://schemas.microsoft.com/office/drawing/2014/main" id="{E93FDD1C-7A1E-AEDA-AE44-DA18731572EB}"/>
              </a:ext>
            </a:extLst>
          </p:cNvPr>
          <p:cNvSpPr>
            <a:spLocks noGrp="1"/>
          </p:cNvSpPr>
          <p:nvPr>
            <p:ph type="body" sz="quarter" idx="14" hasCustomPrompt="1"/>
          </p:nvPr>
        </p:nvSpPr>
        <p:spPr>
          <a:xfrm>
            <a:off x="-530161" y="19178"/>
            <a:ext cx="5547380" cy="5547380"/>
          </a:xfrm>
          <a:prstGeom prst="ellipse">
            <a:avLst/>
          </a:prstGeom>
          <a:solidFill>
            <a:schemeClr val="bg2"/>
          </a:solidFill>
        </p:spPr>
        <p:txBody>
          <a:bodyPr tIns="0" bIns="0" anchor="ctr" anchorCtr="0"/>
          <a:lstStyle>
            <a:lvl1pPr marL="0" indent="0" algn="l">
              <a:buFont typeface="Arial" panose="020B0604020202020204" pitchFamily="34" charset="0"/>
              <a:buNone/>
              <a:defRPr sz="3600" b="1">
                <a:solidFill>
                  <a:schemeClr val="bg1"/>
                </a:solidFill>
                <a:latin typeface="+mj-lt"/>
              </a:defRPr>
            </a:lvl1pPr>
            <a:lvl2pPr marL="457200" indent="0" algn="ctr">
              <a:buFont typeface="Arial" panose="020B0604020202020204" pitchFamily="34" charset="0"/>
              <a:buNone/>
              <a:defRPr sz="3600">
                <a:solidFill>
                  <a:schemeClr val="bg1"/>
                </a:solidFill>
                <a:latin typeface="+mj-lt"/>
              </a:defRPr>
            </a:lvl2pPr>
            <a:lvl3pPr marL="914400" indent="0" algn="ctr">
              <a:buFont typeface="Arial" panose="020B0604020202020204" pitchFamily="34" charset="0"/>
              <a:buNone/>
              <a:defRPr sz="3600">
                <a:solidFill>
                  <a:schemeClr val="bg1"/>
                </a:solidFill>
                <a:latin typeface="+mj-lt"/>
              </a:defRPr>
            </a:lvl3pPr>
            <a:lvl4pPr marL="1371600" indent="0" algn="ctr">
              <a:buFont typeface="Arial" panose="020B0604020202020204" pitchFamily="34" charset="0"/>
              <a:buNone/>
              <a:defRPr sz="3600">
                <a:solidFill>
                  <a:schemeClr val="bg1"/>
                </a:solidFill>
                <a:latin typeface="+mj-lt"/>
              </a:defRPr>
            </a:lvl4pPr>
            <a:lvl5pPr marL="1828800" indent="0" algn="ctr">
              <a:buFont typeface="Arial" panose="020B0604020202020204" pitchFamily="34" charset="0"/>
              <a:buNone/>
              <a:defRPr sz="3600">
                <a:solidFill>
                  <a:schemeClr val="bg1"/>
                </a:solidFill>
                <a:latin typeface="+mj-lt"/>
              </a:defRPr>
            </a:lvl5pPr>
          </a:lstStyle>
          <a:p>
            <a:pPr lvl="0"/>
            <a:r>
              <a:rPr lang="en-US" dirty="0"/>
              <a:t>Insert your presentation title here maximum of four lines</a:t>
            </a:r>
          </a:p>
        </p:txBody>
      </p:sp>
      <p:sp>
        <p:nvSpPr>
          <p:cNvPr id="21" name="TextBox 20">
            <a:extLst>
              <a:ext uri="{FF2B5EF4-FFF2-40B4-BE49-F238E27FC236}">
                <a16:creationId xmlns:a16="http://schemas.microsoft.com/office/drawing/2014/main" id="{130AA074-B57C-C578-1B29-6483DCE01A18}"/>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22" name="Picture 21">
            <a:extLst>
              <a:ext uri="{FF2B5EF4-FFF2-40B4-BE49-F238E27FC236}">
                <a16:creationId xmlns:a16="http://schemas.microsoft.com/office/drawing/2014/main" id="{B7249F3E-7261-69A9-09FC-57FE24EA02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Tree>
    <p:extLst>
      <p:ext uri="{BB962C8B-B14F-4D97-AF65-F5344CB8AC3E}">
        <p14:creationId xmlns:p14="http://schemas.microsoft.com/office/powerpoint/2010/main" val="2084751297"/>
      </p:ext>
    </p:extLst>
  </p:cSld>
  <p:clrMapOvr>
    <a:overrideClrMapping bg1="lt1" tx1="dk1" bg2="lt2" tx2="dk2" accent1="accent1" accent2="accent2" accent3="accent3" accent4="accent4" accent5="accent5" accent6="accent6" hlink="hlink" folHlink="folHlink"/>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divider_blue">
    <p:bg>
      <p:bgPr>
        <a:solidFill>
          <a:schemeClr val="bg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Box 1">
            <a:extLst>
              <a:ext uri="{FF2B5EF4-FFF2-40B4-BE49-F238E27FC236}">
                <a16:creationId xmlns:a16="http://schemas.microsoft.com/office/drawing/2014/main" id="{193C76AA-4DF2-00B8-801D-4B1D52D471DD}"/>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3" name="Picture 2">
            <a:extLst>
              <a:ext uri="{FF2B5EF4-FFF2-40B4-BE49-F238E27FC236}">
                <a16:creationId xmlns:a16="http://schemas.microsoft.com/office/drawing/2014/main" id="{EDAC6100-167E-49ED-3E77-408C1EB57E2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535"/>
            <a:ext cx="644652" cy="273455"/>
          </a:xfrm>
          <a:prstGeom prst="rect">
            <a:avLst/>
          </a:prstGeom>
        </p:spPr>
      </p:pic>
    </p:spTree>
    <p:extLst>
      <p:ext uri="{BB962C8B-B14F-4D97-AF65-F5344CB8AC3E}">
        <p14:creationId xmlns:p14="http://schemas.microsoft.com/office/powerpoint/2010/main" val="4189145175"/>
      </p:ext>
    </p:extLst>
  </p:cSld>
  <p:clrMapOvr>
    <a:overrideClrMapping bg1="lt1" tx1="dk1" bg2="lt2" tx2="dk2" accent1="accent1" accent2="accent2" accent3="accent3" accent4="accent4" accent5="accent5" accent6="accent6" hlink="hlink" folHlink="folHlink"/>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ver - black grid" preserve="1">
  <p:cSld name="Cover - black grid">
    <p:bg>
      <p:bgPr>
        <a:solidFill>
          <a:srgbClr val="000000"/>
        </a:solidFill>
        <a:effectLst/>
      </p:bgPr>
    </p:bg>
    <p:spTree>
      <p:nvGrpSpPr>
        <p:cNvPr id="1" name="Shape 53"/>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56" name="Google Shape;56;p6"/>
          <p:cNvSpPr txBox="1">
            <a:spLocks noGrp="1"/>
          </p:cNvSpPr>
          <p:nvPr>
            <p:ph type="ctrTitle"/>
          </p:nvPr>
        </p:nvSpPr>
        <p:spPr>
          <a:xfrm>
            <a:off x="472867" y="506700"/>
            <a:ext cx="8357600" cy="15184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600"/>
              <a:buFont typeface="Montserrat"/>
              <a:buNone/>
              <a:defRPr sz="4800" b="1">
                <a:solidFill>
                  <a:srgbClr val="FFFFFF"/>
                </a:solidFill>
                <a:latin typeface="+mj-lt"/>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57" name="Google Shape;57;p6"/>
          <p:cNvSpPr txBox="1">
            <a:spLocks noGrp="1"/>
          </p:cNvSpPr>
          <p:nvPr>
            <p:ph type="subTitle" idx="1"/>
          </p:nvPr>
        </p:nvSpPr>
        <p:spPr>
          <a:xfrm>
            <a:off x="472867" y="1871067"/>
            <a:ext cx="8357600" cy="6588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FFFFFF"/>
              </a:buClr>
              <a:buSzPts val="1800"/>
              <a:buFont typeface="Montserrat"/>
              <a:buNone/>
              <a:defRPr sz="2400">
                <a:solidFill>
                  <a:srgbClr val="FFFFFF"/>
                </a:solidFill>
                <a:latin typeface="+mn-lt"/>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2pPr>
            <a:lvl3pPr lvl="2"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3pPr>
            <a:lvl4pPr lvl="3"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4pPr>
            <a:lvl5pPr lvl="4"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5pPr>
            <a:lvl6pPr lvl="5"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6pPr>
            <a:lvl7pPr lvl="6"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7pPr>
            <a:lvl8pPr lvl="7"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8pPr>
            <a:lvl9pPr lvl="8"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9pPr>
          </a:lstStyle>
          <a:p>
            <a:r>
              <a:rPr lang="en-US"/>
              <a:t>Click to edit Master subtitle style</a:t>
            </a:r>
            <a:endParaRPr dirty="0"/>
          </a:p>
        </p:txBody>
      </p:sp>
      <p:sp>
        <p:nvSpPr>
          <p:cNvPr id="58" name="Google Shape;58;p6"/>
          <p:cNvSpPr txBox="1">
            <a:spLocks noGrp="1"/>
          </p:cNvSpPr>
          <p:nvPr>
            <p:ph type="subTitle" idx="2"/>
          </p:nvPr>
        </p:nvSpPr>
        <p:spPr>
          <a:xfrm>
            <a:off x="472867" y="2927867"/>
            <a:ext cx="5589600" cy="4100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rgbClr val="FFFFFF"/>
              </a:buClr>
              <a:buSzPts val="1200"/>
              <a:buNone/>
              <a:defRPr sz="1600" b="1">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59" name="Google Shape;59;p6"/>
          <p:cNvSpPr txBox="1">
            <a:spLocks noGrp="1"/>
          </p:cNvSpPr>
          <p:nvPr>
            <p:ph type="subTitle" idx="3"/>
          </p:nvPr>
        </p:nvSpPr>
        <p:spPr>
          <a:xfrm>
            <a:off x="472867" y="3134667"/>
            <a:ext cx="5589600" cy="4100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FFFFFF"/>
              </a:buClr>
              <a:buSzPts val="1200"/>
              <a:buNone/>
              <a:defRPr sz="1600">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8" name="Google Shape;40;p5">
            <a:extLst>
              <a:ext uri="{FF2B5EF4-FFF2-40B4-BE49-F238E27FC236}">
                <a16:creationId xmlns:a16="http://schemas.microsoft.com/office/drawing/2014/main" id="{83FF035F-548F-4076-B69B-F7D220A0FE06}"/>
              </a:ext>
            </a:extLst>
          </p:cNvPr>
          <p:cNvSpPr/>
          <p:nvPr/>
        </p:nvSpPr>
        <p:spPr>
          <a:xfrm>
            <a:off x="280367" y="6506300"/>
            <a:ext cx="6752000" cy="246400"/>
          </a:xfrm>
          <a:prstGeom prst="rect">
            <a:avLst/>
          </a:prstGeom>
          <a:noFill/>
          <a:ln>
            <a:noFill/>
          </a:ln>
        </p:spPr>
        <p:txBody>
          <a:bodyPr spcFirstLastPara="1" wrap="square" lIns="0" tIns="60933" rIns="0" bIns="60933"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67" dirty="0">
                <a:solidFill>
                  <a:schemeClr val="bg1"/>
                </a:solidFill>
                <a:latin typeface="+mn-lt"/>
                <a:ea typeface="Montserrat Light"/>
                <a:cs typeface="Montserrat Light"/>
                <a:sym typeface="Montserrat Light"/>
              </a:rPr>
              <a:t>© </a:t>
            </a:r>
            <a:r>
              <a:rPr lang="en-US" sz="667" dirty="0">
                <a:solidFill>
                  <a:schemeClr val="bg1"/>
                </a:solidFill>
                <a:latin typeface="+mn-lt"/>
                <a:ea typeface="Montserrat Light"/>
                <a:cs typeface="Montserrat Light"/>
                <a:sym typeface="Montserrat Light"/>
              </a:rPr>
              <a:t>2023 Nielsen</a:t>
            </a:r>
            <a:r>
              <a:rPr lang="en" sz="667" dirty="0">
                <a:solidFill>
                  <a:schemeClr val="bg1"/>
                </a:solidFill>
                <a:latin typeface="+mn-lt"/>
                <a:ea typeface="Montserrat Light"/>
                <a:cs typeface="Montserrat Light"/>
                <a:sym typeface="Montserrat Light"/>
              </a:rPr>
              <a:t> Consumer LLC. All Rights Reserved.</a:t>
            </a:r>
            <a:endParaRPr sz="667" i="0" u="none" strike="noStrike" cap="none" dirty="0">
              <a:solidFill>
                <a:schemeClr val="bg1"/>
              </a:solidFill>
              <a:latin typeface="+mn-lt"/>
              <a:ea typeface="Montserrat Light"/>
              <a:cs typeface="Montserrat Light"/>
              <a:sym typeface="Montserrat Light"/>
            </a:endParaRPr>
          </a:p>
        </p:txBody>
      </p:sp>
      <p:sp>
        <p:nvSpPr>
          <p:cNvPr id="10" name="Slide Number Placeholder 5">
            <a:extLst>
              <a:ext uri="{FF2B5EF4-FFF2-40B4-BE49-F238E27FC236}">
                <a16:creationId xmlns:a16="http://schemas.microsoft.com/office/drawing/2014/main" id="{D0DB4F35-9ADE-ED35-28B3-71F80807EF03}"/>
              </a:ext>
            </a:extLst>
          </p:cNvPr>
          <p:cNvSpPr txBox="1">
            <a:spLocks/>
          </p:cNvSpPr>
          <p:nvPr/>
        </p:nvSpPr>
        <p:spPr>
          <a:xfrm>
            <a:off x="10985325" y="6435204"/>
            <a:ext cx="901875" cy="365125"/>
          </a:xfrm>
          <a:prstGeom prst="rect">
            <a:avLst/>
          </a:prstGeom>
        </p:spPr>
        <p:txBody>
          <a:bodyPr vert="horz" lIns="0" tIns="45720" rIns="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EF4E2-7A7A-0548-85F1-5479B7C9E1B2}" type="slidenum">
              <a:rPr lang="en-US" sz="1000" smtClean="0">
                <a:latin typeface="+mn-lt"/>
              </a:rPr>
              <a:pPr/>
              <a:t>‹#›</a:t>
            </a:fld>
            <a:endParaRPr lang="en-US" sz="1000" dirty="0">
              <a:latin typeface="+mn-lt"/>
            </a:endParaRPr>
          </a:p>
        </p:txBody>
      </p:sp>
      <p:cxnSp>
        <p:nvCxnSpPr>
          <p:cNvPr id="11" name="Straight Connector 10">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30" y="6028803"/>
            <a:ext cx="644652" cy="274320"/>
          </a:xfrm>
          <a:prstGeom prst="rect">
            <a:avLst/>
          </a:prstGeom>
        </p:spPr>
      </p:pic>
    </p:spTree>
    <p:extLst>
      <p:ext uri="{BB962C8B-B14F-4D97-AF65-F5344CB8AC3E}">
        <p14:creationId xmlns:p14="http://schemas.microsoft.com/office/powerpoint/2010/main" val="1838209296"/>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Divider - black/text left" preserve="1">
  <p:cSld name="Divider - black/text left">
    <p:bg>
      <p:bgPr>
        <a:solidFill>
          <a:srgbClr val="000000"/>
        </a:solidFill>
        <a:effectLst/>
      </p:bgPr>
    </p:bg>
    <p:spTree>
      <p:nvGrpSpPr>
        <p:cNvPr id="1" name="Shape 259"/>
        <p:cNvGrpSpPr/>
        <p:nvPr/>
      </p:nvGrpSpPr>
      <p:grpSpPr>
        <a:xfrm>
          <a:off x="0" y="0"/>
          <a:ext cx="0" cy="0"/>
          <a:chOff x="0" y="0"/>
          <a:chExt cx="0" cy="0"/>
        </a:xfrm>
      </p:grpSpPr>
      <p:sp>
        <p:nvSpPr>
          <p:cNvPr id="6" name="Rectangle 5">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pic>
        <p:nvPicPr>
          <p:cNvPr id="13" name="Picture 12"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6149" y="-2"/>
            <a:ext cx="6289924" cy="6800329"/>
          </a:xfrm>
          <a:prstGeom prst="rect">
            <a:avLst/>
          </a:prstGeom>
        </p:spPr>
      </p:pic>
      <p:sp>
        <p:nvSpPr>
          <p:cNvPr id="264" name="Google Shape;264;p27"/>
          <p:cNvSpPr txBox="1">
            <a:spLocks noGrp="1"/>
          </p:cNvSpPr>
          <p:nvPr>
            <p:ph type="subTitle" idx="1"/>
          </p:nvPr>
        </p:nvSpPr>
        <p:spPr>
          <a:xfrm>
            <a:off x="472867" y="6476016"/>
            <a:ext cx="10878800" cy="2464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800">
                <a:solidFill>
                  <a:schemeClr val="bg1"/>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800">
                <a:solidFill>
                  <a:schemeClr val="accent5"/>
                </a:solidFill>
              </a:defRPr>
            </a:lvl2pPr>
            <a:lvl3pPr lvl="2" rtl="0">
              <a:lnSpc>
                <a:spcPct val="100000"/>
              </a:lnSpc>
              <a:spcBef>
                <a:spcPts val="0"/>
              </a:spcBef>
              <a:spcAft>
                <a:spcPts val="0"/>
              </a:spcAft>
              <a:buClr>
                <a:schemeClr val="accent5"/>
              </a:buClr>
              <a:buSzPts val="600"/>
              <a:buNone/>
              <a:defRPr sz="800">
                <a:solidFill>
                  <a:schemeClr val="accent5"/>
                </a:solidFill>
              </a:defRPr>
            </a:lvl3pPr>
            <a:lvl4pPr lvl="3" rtl="0">
              <a:lnSpc>
                <a:spcPct val="100000"/>
              </a:lnSpc>
              <a:spcBef>
                <a:spcPts val="0"/>
              </a:spcBef>
              <a:spcAft>
                <a:spcPts val="0"/>
              </a:spcAft>
              <a:buClr>
                <a:schemeClr val="accent5"/>
              </a:buClr>
              <a:buSzPts val="600"/>
              <a:buNone/>
              <a:defRPr sz="800">
                <a:solidFill>
                  <a:schemeClr val="accent5"/>
                </a:solidFill>
              </a:defRPr>
            </a:lvl4pPr>
            <a:lvl5pPr lvl="4" rtl="0">
              <a:lnSpc>
                <a:spcPct val="100000"/>
              </a:lnSpc>
              <a:spcBef>
                <a:spcPts val="0"/>
              </a:spcBef>
              <a:spcAft>
                <a:spcPts val="0"/>
              </a:spcAft>
              <a:buClr>
                <a:schemeClr val="accent5"/>
              </a:buClr>
              <a:buSzPts val="600"/>
              <a:buNone/>
              <a:defRPr sz="800">
                <a:solidFill>
                  <a:schemeClr val="accent5"/>
                </a:solidFill>
              </a:defRPr>
            </a:lvl5pPr>
            <a:lvl6pPr lvl="5" rtl="0">
              <a:lnSpc>
                <a:spcPct val="100000"/>
              </a:lnSpc>
              <a:spcBef>
                <a:spcPts val="0"/>
              </a:spcBef>
              <a:spcAft>
                <a:spcPts val="0"/>
              </a:spcAft>
              <a:buClr>
                <a:schemeClr val="accent5"/>
              </a:buClr>
              <a:buSzPts val="600"/>
              <a:buNone/>
              <a:defRPr sz="800">
                <a:solidFill>
                  <a:schemeClr val="accent5"/>
                </a:solidFill>
              </a:defRPr>
            </a:lvl6pPr>
            <a:lvl7pPr lvl="6" rtl="0">
              <a:lnSpc>
                <a:spcPct val="100000"/>
              </a:lnSpc>
              <a:spcBef>
                <a:spcPts val="0"/>
              </a:spcBef>
              <a:spcAft>
                <a:spcPts val="0"/>
              </a:spcAft>
              <a:buClr>
                <a:schemeClr val="accent5"/>
              </a:buClr>
              <a:buSzPts val="600"/>
              <a:buNone/>
              <a:defRPr sz="800">
                <a:solidFill>
                  <a:schemeClr val="accent5"/>
                </a:solidFill>
              </a:defRPr>
            </a:lvl7pPr>
            <a:lvl8pPr lvl="7" rtl="0">
              <a:lnSpc>
                <a:spcPct val="100000"/>
              </a:lnSpc>
              <a:spcBef>
                <a:spcPts val="0"/>
              </a:spcBef>
              <a:spcAft>
                <a:spcPts val="0"/>
              </a:spcAft>
              <a:buClr>
                <a:schemeClr val="accent5"/>
              </a:buClr>
              <a:buSzPts val="600"/>
              <a:buNone/>
              <a:defRPr sz="800">
                <a:solidFill>
                  <a:schemeClr val="accent5"/>
                </a:solidFill>
              </a:defRPr>
            </a:lvl8pPr>
            <a:lvl9pPr lvl="8" rtl="0">
              <a:lnSpc>
                <a:spcPct val="100000"/>
              </a:lnSpc>
              <a:spcBef>
                <a:spcPts val="0"/>
              </a:spcBef>
              <a:spcAft>
                <a:spcPts val="0"/>
              </a:spcAft>
              <a:buClr>
                <a:schemeClr val="accent5"/>
              </a:buClr>
              <a:buSzPts val="600"/>
              <a:buNone/>
              <a:defRPr sz="800">
                <a:solidFill>
                  <a:schemeClr val="accent5"/>
                </a:solidFill>
              </a:defRPr>
            </a:lvl9pPr>
          </a:lstStyle>
          <a:p>
            <a:r>
              <a:rPr lang="en-US"/>
              <a:t>Click to edit Master subtitle style</a:t>
            </a:r>
            <a:endParaRPr dirty="0"/>
          </a:p>
        </p:txBody>
      </p:sp>
      <p:sp>
        <p:nvSpPr>
          <p:cNvPr id="265" name="Google Shape;265;p27"/>
          <p:cNvSpPr txBox="1">
            <a:spLocks noGrp="1"/>
          </p:cNvSpPr>
          <p:nvPr>
            <p:ph type="ctrTitle"/>
          </p:nvPr>
        </p:nvSpPr>
        <p:spPr>
          <a:xfrm>
            <a:off x="472867" y="1322067"/>
            <a:ext cx="5388400" cy="21040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3000"/>
              <a:buFont typeface="Montserrat"/>
              <a:buNone/>
              <a:tabLst>
                <a:tab pos="3282869" algn="l"/>
              </a:tabLst>
              <a:defRPr sz="4000" b="1">
                <a:solidFill>
                  <a:schemeClr val="bg1"/>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000000"/>
              </a:buClr>
              <a:buSzPts val="5200"/>
              <a:buNone/>
              <a:defRPr sz="6933">
                <a:solidFill>
                  <a:srgbClr val="000000"/>
                </a:solidFill>
              </a:defRPr>
            </a:lvl2pPr>
            <a:lvl3pPr lvl="2" algn="ctr" rtl="0">
              <a:spcBef>
                <a:spcPts val="0"/>
              </a:spcBef>
              <a:spcAft>
                <a:spcPts val="0"/>
              </a:spcAft>
              <a:buClr>
                <a:srgbClr val="000000"/>
              </a:buClr>
              <a:buSzPts val="5200"/>
              <a:buNone/>
              <a:defRPr sz="6933">
                <a:solidFill>
                  <a:srgbClr val="000000"/>
                </a:solidFill>
              </a:defRPr>
            </a:lvl3pPr>
            <a:lvl4pPr lvl="3" algn="ctr" rtl="0">
              <a:spcBef>
                <a:spcPts val="0"/>
              </a:spcBef>
              <a:spcAft>
                <a:spcPts val="0"/>
              </a:spcAft>
              <a:buClr>
                <a:srgbClr val="000000"/>
              </a:buClr>
              <a:buSzPts val="5200"/>
              <a:buNone/>
              <a:defRPr sz="6933">
                <a:solidFill>
                  <a:srgbClr val="000000"/>
                </a:solidFill>
              </a:defRPr>
            </a:lvl4pPr>
            <a:lvl5pPr lvl="4" algn="ctr" rtl="0">
              <a:spcBef>
                <a:spcPts val="0"/>
              </a:spcBef>
              <a:spcAft>
                <a:spcPts val="0"/>
              </a:spcAft>
              <a:buClr>
                <a:srgbClr val="000000"/>
              </a:buClr>
              <a:buSzPts val="5200"/>
              <a:buNone/>
              <a:defRPr sz="6933">
                <a:solidFill>
                  <a:srgbClr val="000000"/>
                </a:solidFill>
              </a:defRPr>
            </a:lvl5pPr>
            <a:lvl6pPr lvl="5" algn="ctr" rtl="0">
              <a:spcBef>
                <a:spcPts val="0"/>
              </a:spcBef>
              <a:spcAft>
                <a:spcPts val="0"/>
              </a:spcAft>
              <a:buClr>
                <a:srgbClr val="000000"/>
              </a:buClr>
              <a:buSzPts val="5200"/>
              <a:buNone/>
              <a:defRPr sz="6933">
                <a:solidFill>
                  <a:srgbClr val="000000"/>
                </a:solidFill>
              </a:defRPr>
            </a:lvl6pPr>
            <a:lvl7pPr lvl="6" algn="ctr" rtl="0">
              <a:spcBef>
                <a:spcPts val="0"/>
              </a:spcBef>
              <a:spcAft>
                <a:spcPts val="0"/>
              </a:spcAft>
              <a:buClr>
                <a:srgbClr val="000000"/>
              </a:buClr>
              <a:buSzPts val="5200"/>
              <a:buNone/>
              <a:defRPr sz="6933">
                <a:solidFill>
                  <a:srgbClr val="000000"/>
                </a:solidFill>
              </a:defRPr>
            </a:lvl7pPr>
            <a:lvl8pPr lvl="7" algn="ctr" rtl="0">
              <a:spcBef>
                <a:spcPts val="0"/>
              </a:spcBef>
              <a:spcAft>
                <a:spcPts val="0"/>
              </a:spcAft>
              <a:buClr>
                <a:srgbClr val="000000"/>
              </a:buClr>
              <a:buSzPts val="5200"/>
              <a:buNone/>
              <a:defRPr sz="6933">
                <a:solidFill>
                  <a:srgbClr val="000000"/>
                </a:solidFill>
              </a:defRPr>
            </a:lvl8pPr>
            <a:lvl9pPr lvl="8" algn="ctr" rtl="0">
              <a:spcBef>
                <a:spcPts val="0"/>
              </a:spcBef>
              <a:spcAft>
                <a:spcPts val="0"/>
              </a:spcAft>
              <a:buClr>
                <a:srgbClr val="000000"/>
              </a:buClr>
              <a:buSzPts val="5200"/>
              <a:buNone/>
              <a:defRPr sz="6933">
                <a:solidFill>
                  <a:srgbClr val="000000"/>
                </a:solidFill>
              </a:defRPr>
            </a:lvl9pPr>
          </a:lstStyle>
          <a:p>
            <a:r>
              <a:rPr lang="en-US"/>
              <a:t>Click to edit Master title style</a:t>
            </a:r>
            <a:endParaRPr dirty="0"/>
          </a:p>
        </p:txBody>
      </p:sp>
      <p:sp>
        <p:nvSpPr>
          <p:cNvPr id="12" name="Slide Number Placeholder 1">
            <a:extLst>
              <a:ext uri="{FF2B5EF4-FFF2-40B4-BE49-F238E27FC236}">
                <a16:creationId xmlns:a16="http://schemas.microsoft.com/office/drawing/2014/main" id="{7AFEAEB1-594F-424B-BC1C-CF9B9DCB78BB}"/>
              </a:ext>
            </a:extLst>
          </p:cNvPr>
          <p:cNvSpPr txBox="1">
            <a:spLocks/>
          </p:cNvSpPr>
          <p:nvPr/>
        </p:nvSpPr>
        <p:spPr>
          <a:xfrm>
            <a:off x="8976067" y="6412498"/>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latin typeface="Montserrat" panose="00000500000000000000" pitchFamily="2" charset="0"/>
              </a:rPr>
              <a:pPr/>
              <a:t>‹#›</a:t>
            </a:fld>
            <a:endParaRPr lang="en-PH" sz="1333" dirty="0">
              <a:solidFill>
                <a:schemeClr val="bg1"/>
              </a:solidFill>
              <a:latin typeface="Montserrat" panose="00000500000000000000" pitchFamily="2" charset="0"/>
            </a:endParaRPr>
          </a:p>
        </p:txBody>
      </p:sp>
      <p:sp>
        <p:nvSpPr>
          <p:cNvPr id="7" name="TextBox 6">
            <a:extLst>
              <a:ext uri="{FF2B5EF4-FFF2-40B4-BE49-F238E27FC236}">
                <a16:creationId xmlns:a16="http://schemas.microsoft.com/office/drawing/2014/main" id="{683E1066-32C0-4BBA-9C52-F0655F5849BD}"/>
              </a:ext>
            </a:extLst>
          </p:cNvPr>
          <p:cNvSpPr txBox="1"/>
          <p:nvPr/>
        </p:nvSpPr>
        <p:spPr>
          <a:xfrm>
            <a:off x="11192256" y="6412992"/>
            <a:ext cx="524256" cy="365760"/>
          </a:xfrm>
          <a:prstGeom prst="rect">
            <a:avLst/>
          </a:prstGeom>
          <a:noFill/>
        </p:spPr>
        <p:txBody>
          <a:bodyPr wrap="none" lIns="0" rIns="0" rtlCol="0" anchor="ctr" anchorCtr="0">
            <a:noAutofit/>
          </a:bodyPr>
          <a:lstStyle/>
          <a:p>
            <a:pPr algn="r"/>
            <a:fld id="{37C1F608-86A9-439D-B359-AB29DD5A1486}" type="slidenum">
              <a:rPr lang="en-US" sz="1333" smtClean="0">
                <a:solidFill>
                  <a:schemeClr val="bg1"/>
                </a:solidFill>
                <a:latin typeface="Montserrat" panose="00000500000000000000" pitchFamily="2" charset="0"/>
              </a:rPr>
              <a:pPr algn="r"/>
              <a:t>‹#›</a:t>
            </a:fld>
            <a:endParaRPr lang="en-US" sz="1333" dirty="0">
              <a:solidFill>
                <a:schemeClr val="bg1"/>
              </a:solidFill>
              <a:latin typeface="Montserrat" panose="00000500000000000000" pitchFamily="2" charset="0"/>
            </a:endParaRPr>
          </a:p>
        </p:txBody>
      </p:sp>
      <p:cxnSp>
        <p:nvCxnSpPr>
          <p:cNvPr id="10" name="Straight Connector 9">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536189785"/>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hank you - Black" preserve="1">
  <p:cSld name="Thank you - Black">
    <p:bg>
      <p:bgPr>
        <a:solidFill>
          <a:schemeClr val="bg1"/>
        </a:solidFill>
        <a:effectLst/>
      </p:bgPr>
    </p:bg>
    <p:spTree>
      <p:nvGrpSpPr>
        <p:cNvPr id="1" name="Shape 320"/>
        <p:cNvGrpSpPr/>
        <p:nvPr/>
      </p:nvGrpSpPr>
      <p:grpSpPr>
        <a:xfrm>
          <a:off x="0" y="0"/>
          <a:ext cx="0" cy="0"/>
          <a:chOff x="0" y="0"/>
          <a:chExt cx="0" cy="0"/>
        </a:xfrm>
      </p:grpSpPr>
      <p:sp>
        <p:nvSpPr>
          <p:cNvPr id="325" name="Google Shape;325;p36"/>
          <p:cNvSpPr txBox="1">
            <a:spLocks noGrp="1"/>
          </p:cNvSpPr>
          <p:nvPr>
            <p:ph type="subTitle" idx="1"/>
          </p:nvPr>
        </p:nvSpPr>
        <p:spPr>
          <a:xfrm>
            <a:off x="472867" y="4407300"/>
            <a:ext cx="5350800" cy="4100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rgbClr val="CBCBCB"/>
              </a:buClr>
              <a:buSzPts val="1200"/>
              <a:buNone/>
              <a:defRPr sz="1600" b="1">
                <a:solidFill>
                  <a:srgbClr val="333333"/>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2400" b="1">
                <a:solidFill>
                  <a:srgbClr val="CBCBCB"/>
                </a:solidFill>
              </a:defRPr>
            </a:lvl2pPr>
            <a:lvl3pPr lvl="2" rtl="0">
              <a:lnSpc>
                <a:spcPct val="100000"/>
              </a:lnSpc>
              <a:spcBef>
                <a:spcPts val="0"/>
              </a:spcBef>
              <a:spcAft>
                <a:spcPts val="0"/>
              </a:spcAft>
              <a:buClr>
                <a:srgbClr val="CBCBCB"/>
              </a:buClr>
              <a:buSzPts val="1800"/>
              <a:buNone/>
              <a:defRPr sz="2400" b="1">
                <a:solidFill>
                  <a:srgbClr val="CBCBCB"/>
                </a:solidFill>
              </a:defRPr>
            </a:lvl3pPr>
            <a:lvl4pPr lvl="3" rtl="0">
              <a:lnSpc>
                <a:spcPct val="100000"/>
              </a:lnSpc>
              <a:spcBef>
                <a:spcPts val="0"/>
              </a:spcBef>
              <a:spcAft>
                <a:spcPts val="0"/>
              </a:spcAft>
              <a:buClr>
                <a:srgbClr val="CBCBCB"/>
              </a:buClr>
              <a:buSzPts val="1800"/>
              <a:buNone/>
              <a:defRPr sz="2400" b="1">
                <a:solidFill>
                  <a:srgbClr val="CBCBCB"/>
                </a:solidFill>
              </a:defRPr>
            </a:lvl4pPr>
            <a:lvl5pPr lvl="4" rtl="0">
              <a:lnSpc>
                <a:spcPct val="100000"/>
              </a:lnSpc>
              <a:spcBef>
                <a:spcPts val="0"/>
              </a:spcBef>
              <a:spcAft>
                <a:spcPts val="0"/>
              </a:spcAft>
              <a:buClr>
                <a:srgbClr val="CBCBCB"/>
              </a:buClr>
              <a:buSzPts val="1800"/>
              <a:buNone/>
              <a:defRPr sz="2400" b="1">
                <a:solidFill>
                  <a:srgbClr val="CBCBCB"/>
                </a:solidFill>
              </a:defRPr>
            </a:lvl5pPr>
            <a:lvl6pPr lvl="5" rtl="0">
              <a:lnSpc>
                <a:spcPct val="100000"/>
              </a:lnSpc>
              <a:spcBef>
                <a:spcPts val="0"/>
              </a:spcBef>
              <a:spcAft>
                <a:spcPts val="0"/>
              </a:spcAft>
              <a:buClr>
                <a:srgbClr val="CBCBCB"/>
              </a:buClr>
              <a:buSzPts val="1800"/>
              <a:buNone/>
              <a:defRPr sz="2400" b="1">
                <a:solidFill>
                  <a:srgbClr val="CBCBCB"/>
                </a:solidFill>
              </a:defRPr>
            </a:lvl6pPr>
            <a:lvl7pPr lvl="6" rtl="0">
              <a:lnSpc>
                <a:spcPct val="100000"/>
              </a:lnSpc>
              <a:spcBef>
                <a:spcPts val="0"/>
              </a:spcBef>
              <a:spcAft>
                <a:spcPts val="0"/>
              </a:spcAft>
              <a:buClr>
                <a:srgbClr val="CBCBCB"/>
              </a:buClr>
              <a:buSzPts val="1800"/>
              <a:buNone/>
              <a:defRPr sz="2400" b="1">
                <a:solidFill>
                  <a:srgbClr val="CBCBCB"/>
                </a:solidFill>
              </a:defRPr>
            </a:lvl7pPr>
            <a:lvl8pPr lvl="7" rtl="0">
              <a:lnSpc>
                <a:spcPct val="100000"/>
              </a:lnSpc>
              <a:spcBef>
                <a:spcPts val="0"/>
              </a:spcBef>
              <a:spcAft>
                <a:spcPts val="0"/>
              </a:spcAft>
              <a:buClr>
                <a:srgbClr val="CBCBCB"/>
              </a:buClr>
              <a:buSzPts val="1800"/>
              <a:buNone/>
              <a:defRPr sz="2400" b="1">
                <a:solidFill>
                  <a:srgbClr val="CBCBCB"/>
                </a:solidFill>
              </a:defRPr>
            </a:lvl8pPr>
            <a:lvl9pPr lvl="8" rtl="0">
              <a:lnSpc>
                <a:spcPct val="100000"/>
              </a:lnSpc>
              <a:spcBef>
                <a:spcPts val="0"/>
              </a:spcBef>
              <a:spcAft>
                <a:spcPts val="0"/>
              </a:spcAft>
              <a:buClr>
                <a:srgbClr val="CBCBCB"/>
              </a:buClr>
              <a:buSzPts val="1800"/>
              <a:buNone/>
              <a:defRPr sz="2400" b="1">
                <a:solidFill>
                  <a:srgbClr val="CBCBCB"/>
                </a:solidFill>
              </a:defRPr>
            </a:lvl9pPr>
          </a:lstStyle>
          <a:p>
            <a:r>
              <a:rPr lang="en-US"/>
              <a:t>Click to edit Master subtitle style</a:t>
            </a:r>
            <a:endParaRPr dirty="0"/>
          </a:p>
        </p:txBody>
      </p:sp>
      <p:sp>
        <p:nvSpPr>
          <p:cNvPr id="326" name="Google Shape;326;p36"/>
          <p:cNvSpPr txBox="1">
            <a:spLocks noGrp="1"/>
          </p:cNvSpPr>
          <p:nvPr>
            <p:ph type="subTitle" idx="2"/>
          </p:nvPr>
        </p:nvSpPr>
        <p:spPr>
          <a:xfrm>
            <a:off x="472867" y="4614100"/>
            <a:ext cx="5350800" cy="4100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CBCBCB"/>
              </a:buClr>
              <a:buSzPts val="1200"/>
              <a:buNone/>
              <a:defRPr sz="1600">
                <a:solidFill>
                  <a:srgbClr val="333333"/>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2400" b="1">
                <a:solidFill>
                  <a:srgbClr val="CBCBCB"/>
                </a:solidFill>
              </a:defRPr>
            </a:lvl2pPr>
            <a:lvl3pPr lvl="2" rtl="0">
              <a:lnSpc>
                <a:spcPct val="100000"/>
              </a:lnSpc>
              <a:spcBef>
                <a:spcPts val="0"/>
              </a:spcBef>
              <a:spcAft>
                <a:spcPts val="0"/>
              </a:spcAft>
              <a:buClr>
                <a:srgbClr val="CBCBCB"/>
              </a:buClr>
              <a:buSzPts val="1800"/>
              <a:buNone/>
              <a:defRPr sz="2400" b="1">
                <a:solidFill>
                  <a:srgbClr val="CBCBCB"/>
                </a:solidFill>
              </a:defRPr>
            </a:lvl3pPr>
            <a:lvl4pPr lvl="3" rtl="0">
              <a:lnSpc>
                <a:spcPct val="100000"/>
              </a:lnSpc>
              <a:spcBef>
                <a:spcPts val="0"/>
              </a:spcBef>
              <a:spcAft>
                <a:spcPts val="0"/>
              </a:spcAft>
              <a:buClr>
                <a:srgbClr val="CBCBCB"/>
              </a:buClr>
              <a:buSzPts val="1800"/>
              <a:buNone/>
              <a:defRPr sz="2400" b="1">
                <a:solidFill>
                  <a:srgbClr val="CBCBCB"/>
                </a:solidFill>
              </a:defRPr>
            </a:lvl4pPr>
            <a:lvl5pPr lvl="4" rtl="0">
              <a:lnSpc>
                <a:spcPct val="100000"/>
              </a:lnSpc>
              <a:spcBef>
                <a:spcPts val="0"/>
              </a:spcBef>
              <a:spcAft>
                <a:spcPts val="0"/>
              </a:spcAft>
              <a:buClr>
                <a:srgbClr val="CBCBCB"/>
              </a:buClr>
              <a:buSzPts val="1800"/>
              <a:buNone/>
              <a:defRPr sz="2400" b="1">
                <a:solidFill>
                  <a:srgbClr val="CBCBCB"/>
                </a:solidFill>
              </a:defRPr>
            </a:lvl5pPr>
            <a:lvl6pPr lvl="5" rtl="0">
              <a:lnSpc>
                <a:spcPct val="100000"/>
              </a:lnSpc>
              <a:spcBef>
                <a:spcPts val="0"/>
              </a:spcBef>
              <a:spcAft>
                <a:spcPts val="0"/>
              </a:spcAft>
              <a:buClr>
                <a:srgbClr val="CBCBCB"/>
              </a:buClr>
              <a:buSzPts val="1800"/>
              <a:buNone/>
              <a:defRPr sz="2400" b="1">
                <a:solidFill>
                  <a:srgbClr val="CBCBCB"/>
                </a:solidFill>
              </a:defRPr>
            </a:lvl6pPr>
            <a:lvl7pPr lvl="6" rtl="0">
              <a:lnSpc>
                <a:spcPct val="100000"/>
              </a:lnSpc>
              <a:spcBef>
                <a:spcPts val="0"/>
              </a:spcBef>
              <a:spcAft>
                <a:spcPts val="0"/>
              </a:spcAft>
              <a:buClr>
                <a:srgbClr val="CBCBCB"/>
              </a:buClr>
              <a:buSzPts val="1800"/>
              <a:buNone/>
              <a:defRPr sz="2400" b="1">
                <a:solidFill>
                  <a:srgbClr val="CBCBCB"/>
                </a:solidFill>
              </a:defRPr>
            </a:lvl7pPr>
            <a:lvl8pPr lvl="7" rtl="0">
              <a:lnSpc>
                <a:spcPct val="100000"/>
              </a:lnSpc>
              <a:spcBef>
                <a:spcPts val="0"/>
              </a:spcBef>
              <a:spcAft>
                <a:spcPts val="0"/>
              </a:spcAft>
              <a:buClr>
                <a:srgbClr val="CBCBCB"/>
              </a:buClr>
              <a:buSzPts val="1800"/>
              <a:buNone/>
              <a:defRPr sz="2400" b="1">
                <a:solidFill>
                  <a:srgbClr val="CBCBCB"/>
                </a:solidFill>
              </a:defRPr>
            </a:lvl8pPr>
            <a:lvl9pPr lvl="8" rtl="0">
              <a:lnSpc>
                <a:spcPct val="100000"/>
              </a:lnSpc>
              <a:spcBef>
                <a:spcPts val="0"/>
              </a:spcBef>
              <a:spcAft>
                <a:spcPts val="0"/>
              </a:spcAft>
              <a:buClr>
                <a:srgbClr val="CBCBCB"/>
              </a:buClr>
              <a:buSzPts val="1800"/>
              <a:buNone/>
              <a:defRPr sz="2400" b="1">
                <a:solidFill>
                  <a:srgbClr val="CBCBCB"/>
                </a:solidFill>
              </a:defRPr>
            </a:lvl9pPr>
          </a:lstStyle>
          <a:p>
            <a:r>
              <a:rPr lang="en-US"/>
              <a:t>Click to edit Master subtitle style</a:t>
            </a:r>
            <a:endParaRPr/>
          </a:p>
        </p:txBody>
      </p:sp>
      <p:sp>
        <p:nvSpPr>
          <p:cNvPr id="13" name="Slide Number Placeholder 1">
            <a:extLst>
              <a:ext uri="{FF2B5EF4-FFF2-40B4-BE49-F238E27FC236}">
                <a16:creationId xmlns:a16="http://schemas.microsoft.com/office/drawing/2014/main" id="{DD26CC81-CE4B-488E-A4B3-C2B58A5960DE}"/>
              </a:ext>
            </a:extLst>
          </p:cNvPr>
          <p:cNvSpPr txBox="1">
            <a:spLocks/>
          </p:cNvSpPr>
          <p:nvPr/>
        </p:nvSpPr>
        <p:spPr>
          <a:xfrm>
            <a:off x="8976067" y="6412498"/>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rgbClr val="333333"/>
                </a:solidFill>
                <a:latin typeface="Montserrat" panose="00000500000000000000" pitchFamily="2" charset="0"/>
              </a:rPr>
              <a:pPr/>
              <a:t>‹#›</a:t>
            </a:fld>
            <a:endParaRPr lang="en-PH" sz="1333" dirty="0">
              <a:solidFill>
                <a:srgbClr val="333333"/>
              </a:solidFill>
              <a:latin typeface="Montserrat" panose="00000500000000000000" pitchFamily="2" charset="0"/>
            </a:endParaRPr>
          </a:p>
        </p:txBody>
      </p:sp>
    </p:spTree>
    <p:extLst>
      <p:ext uri="{BB962C8B-B14F-4D97-AF65-F5344CB8AC3E}">
        <p14:creationId xmlns:p14="http://schemas.microsoft.com/office/powerpoint/2010/main" val="481622508"/>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01_Title N-tab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8" name="Subtitle 2"/>
          <p:cNvSpPr>
            <a:spLocks noGrp="1"/>
          </p:cNvSpPr>
          <p:nvPr>
            <p:ph type="subTitle" idx="1" hasCustomPrompt="1"/>
          </p:nvPr>
        </p:nvSpPr>
        <p:spPr>
          <a:xfrm>
            <a:off x="383906" y="4026428"/>
            <a:ext cx="9225724" cy="665163"/>
          </a:xfrm>
          <a:prstGeom prst="rect">
            <a:avLst/>
          </a:prstGeom>
        </p:spPr>
        <p:txBody>
          <a:bodyPr wrap="square" tIns="0" bIns="0"/>
          <a:lstStyle>
            <a:lvl1pPr marL="0" indent="0" algn="l">
              <a:lnSpc>
                <a:spcPct val="100000"/>
              </a:lnSpc>
              <a:buNone/>
              <a:defRPr sz="2667" cap="none" baseline="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0" name="Text Placeholder 2"/>
          <p:cNvSpPr>
            <a:spLocks noGrp="1"/>
          </p:cNvSpPr>
          <p:nvPr>
            <p:ph type="body" idx="17"/>
          </p:nvPr>
        </p:nvSpPr>
        <p:spPr>
          <a:xfrm>
            <a:off x="329903" y="5474805"/>
            <a:ext cx="3854751" cy="697395"/>
          </a:xfrm>
          <a:prstGeom prst="rect">
            <a:avLst/>
          </a:prstGeom>
        </p:spPr>
        <p:txBody>
          <a:bodyPr wrap="square" anchor="b" anchorCtr="0"/>
          <a:lstStyle>
            <a:lvl1pPr marL="0" indent="0" algn="l">
              <a:lnSpc>
                <a:spcPct val="100000"/>
              </a:lnSpc>
              <a:spcBef>
                <a:spcPts val="0"/>
              </a:spcBef>
              <a:buNone/>
              <a:defRPr sz="1600" b="0">
                <a:solidFill>
                  <a:srgbClr val="FFFFFF"/>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1" name="Title 1"/>
          <p:cNvSpPr>
            <a:spLocks noGrp="1"/>
          </p:cNvSpPr>
          <p:nvPr>
            <p:ph type="ctrTitle" hasCustomPrompt="1"/>
          </p:nvPr>
        </p:nvSpPr>
        <p:spPr>
          <a:xfrm>
            <a:off x="323772" y="2717800"/>
            <a:ext cx="9226629" cy="1310219"/>
          </a:xfrm>
          <a:prstGeom prst="rect">
            <a:avLst/>
          </a:prstGeom>
        </p:spPr>
        <p:txBody>
          <a:bodyPr wrap="square" tIns="0" bIns="0">
            <a:noAutofit/>
          </a:bodyPr>
          <a:lstStyle>
            <a:lvl1pPr algn="l">
              <a:lnSpc>
                <a:spcPct val="90000"/>
              </a:lnSpc>
              <a:tabLst>
                <a:tab pos="677316" algn="l"/>
              </a:tabLst>
              <a:defRPr sz="5600" b="1" cap="all" baseline="0">
                <a:solidFill>
                  <a:schemeClr val="bg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447040"/>
            <a:ext cx="1219200" cy="518808"/>
          </a:xfrm>
          <a:prstGeom prst="rect">
            <a:avLst/>
          </a:prstGeom>
        </p:spPr>
      </p:pic>
      <p:sp>
        <p:nvSpPr>
          <p:cNvPr id="14" name="TextBox 13">
            <a:extLst>
              <a:ext uri="{FF2B5EF4-FFF2-40B4-BE49-F238E27FC236}">
                <a16:creationId xmlns:a16="http://schemas.microsoft.com/office/drawing/2014/main" id="{D439B148-E719-27C3-3403-978BEDC13EC0}"/>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80150300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 black grid" preserve="1">
  <p:cSld name="Cover - black grid">
    <p:bg>
      <p:bgPr>
        <a:solidFill>
          <a:srgbClr val="000000"/>
        </a:solidFill>
        <a:effectLst/>
      </p:bgPr>
    </p:bg>
    <p:spTree>
      <p:nvGrpSpPr>
        <p:cNvPr id="1" name="Shape 53"/>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56" name="Google Shape;56;p6"/>
          <p:cNvSpPr txBox="1">
            <a:spLocks noGrp="1"/>
          </p:cNvSpPr>
          <p:nvPr>
            <p:ph type="ctrTitle"/>
          </p:nvPr>
        </p:nvSpPr>
        <p:spPr>
          <a:xfrm>
            <a:off x="472867" y="506700"/>
            <a:ext cx="8357600" cy="15184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600"/>
              <a:buFont typeface="Montserrat"/>
              <a:buNone/>
              <a:defRPr sz="4800" b="1">
                <a:solidFill>
                  <a:srgbClr val="FFFFFF"/>
                </a:solidFill>
                <a:latin typeface="+mj-lt"/>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57" name="Google Shape;57;p6"/>
          <p:cNvSpPr txBox="1">
            <a:spLocks noGrp="1"/>
          </p:cNvSpPr>
          <p:nvPr>
            <p:ph type="subTitle" idx="1"/>
          </p:nvPr>
        </p:nvSpPr>
        <p:spPr>
          <a:xfrm>
            <a:off x="472867" y="1871067"/>
            <a:ext cx="8357600" cy="6588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FFFFFF"/>
              </a:buClr>
              <a:buSzPts val="1800"/>
              <a:buFont typeface="Montserrat"/>
              <a:buNone/>
              <a:defRPr sz="2400">
                <a:solidFill>
                  <a:srgbClr val="FFFFFF"/>
                </a:solidFill>
                <a:latin typeface="+mn-lt"/>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2pPr>
            <a:lvl3pPr lvl="2"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3pPr>
            <a:lvl4pPr lvl="3"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4pPr>
            <a:lvl5pPr lvl="4"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5pPr>
            <a:lvl6pPr lvl="5"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6pPr>
            <a:lvl7pPr lvl="6"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7pPr>
            <a:lvl8pPr lvl="7"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8pPr>
            <a:lvl9pPr lvl="8"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9pPr>
          </a:lstStyle>
          <a:p>
            <a:r>
              <a:rPr lang="en-US"/>
              <a:t>Click to edit Master subtitle style</a:t>
            </a:r>
            <a:endParaRPr dirty="0"/>
          </a:p>
        </p:txBody>
      </p:sp>
      <p:sp>
        <p:nvSpPr>
          <p:cNvPr id="58" name="Google Shape;58;p6"/>
          <p:cNvSpPr txBox="1">
            <a:spLocks noGrp="1"/>
          </p:cNvSpPr>
          <p:nvPr>
            <p:ph type="subTitle" idx="2"/>
          </p:nvPr>
        </p:nvSpPr>
        <p:spPr>
          <a:xfrm>
            <a:off x="472867" y="2927867"/>
            <a:ext cx="5589600" cy="4100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rgbClr val="FFFFFF"/>
              </a:buClr>
              <a:buSzPts val="1200"/>
              <a:buNone/>
              <a:defRPr sz="1600" b="1">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59" name="Google Shape;59;p6"/>
          <p:cNvSpPr txBox="1">
            <a:spLocks noGrp="1"/>
          </p:cNvSpPr>
          <p:nvPr>
            <p:ph type="subTitle" idx="3"/>
          </p:nvPr>
        </p:nvSpPr>
        <p:spPr>
          <a:xfrm>
            <a:off x="472867" y="3134667"/>
            <a:ext cx="5589600" cy="4100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FFFFFF"/>
              </a:buClr>
              <a:buSzPts val="1200"/>
              <a:buNone/>
              <a:defRPr sz="1600">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8" name="Google Shape;40;p5">
            <a:extLst>
              <a:ext uri="{FF2B5EF4-FFF2-40B4-BE49-F238E27FC236}">
                <a16:creationId xmlns:a16="http://schemas.microsoft.com/office/drawing/2014/main" id="{83FF035F-548F-4076-B69B-F7D220A0FE06}"/>
              </a:ext>
            </a:extLst>
          </p:cNvPr>
          <p:cNvSpPr/>
          <p:nvPr/>
        </p:nvSpPr>
        <p:spPr>
          <a:xfrm>
            <a:off x="280367" y="6506300"/>
            <a:ext cx="6752000" cy="246400"/>
          </a:xfrm>
          <a:prstGeom prst="rect">
            <a:avLst/>
          </a:prstGeom>
          <a:noFill/>
          <a:ln>
            <a:noFill/>
          </a:ln>
        </p:spPr>
        <p:txBody>
          <a:bodyPr spcFirstLastPara="1" wrap="square" lIns="0" tIns="60933" rIns="0" bIns="60933"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67" dirty="0">
                <a:solidFill>
                  <a:schemeClr val="bg1"/>
                </a:solidFill>
                <a:latin typeface="+mn-lt"/>
                <a:ea typeface="Montserrat Light"/>
                <a:cs typeface="Montserrat Light"/>
                <a:sym typeface="Montserrat Light"/>
              </a:rPr>
              <a:t>© </a:t>
            </a:r>
            <a:r>
              <a:rPr lang="en-US" sz="667" dirty="0">
                <a:solidFill>
                  <a:schemeClr val="bg1"/>
                </a:solidFill>
                <a:latin typeface="+mn-lt"/>
                <a:ea typeface="Montserrat Light"/>
                <a:cs typeface="Montserrat Light"/>
                <a:sym typeface="Montserrat Light"/>
              </a:rPr>
              <a:t>2023 Nielsen</a:t>
            </a:r>
            <a:r>
              <a:rPr lang="en" sz="667" dirty="0">
                <a:solidFill>
                  <a:schemeClr val="bg1"/>
                </a:solidFill>
                <a:latin typeface="+mn-lt"/>
                <a:ea typeface="Montserrat Light"/>
                <a:cs typeface="Montserrat Light"/>
                <a:sym typeface="Montserrat Light"/>
              </a:rPr>
              <a:t> Consumer LLC. All Rights Reserved.</a:t>
            </a:r>
            <a:endParaRPr sz="667" i="0" u="none" strike="noStrike" cap="none" dirty="0">
              <a:solidFill>
                <a:schemeClr val="bg1"/>
              </a:solidFill>
              <a:latin typeface="+mn-lt"/>
              <a:ea typeface="Montserrat Light"/>
              <a:cs typeface="Montserrat Light"/>
              <a:sym typeface="Montserrat Light"/>
            </a:endParaRPr>
          </a:p>
        </p:txBody>
      </p:sp>
      <p:sp>
        <p:nvSpPr>
          <p:cNvPr id="10" name="Slide Number Placeholder 5">
            <a:extLst>
              <a:ext uri="{FF2B5EF4-FFF2-40B4-BE49-F238E27FC236}">
                <a16:creationId xmlns:a16="http://schemas.microsoft.com/office/drawing/2014/main" id="{D0DB4F35-9ADE-ED35-28B3-71F80807EF03}"/>
              </a:ext>
            </a:extLst>
          </p:cNvPr>
          <p:cNvSpPr txBox="1">
            <a:spLocks/>
          </p:cNvSpPr>
          <p:nvPr/>
        </p:nvSpPr>
        <p:spPr>
          <a:xfrm>
            <a:off x="10985325" y="6435204"/>
            <a:ext cx="901875" cy="365125"/>
          </a:xfrm>
          <a:prstGeom prst="rect">
            <a:avLst/>
          </a:prstGeom>
        </p:spPr>
        <p:txBody>
          <a:bodyPr vert="horz" lIns="0" tIns="45720" rIns="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EF4E2-7A7A-0548-85F1-5479B7C9E1B2}" type="slidenum">
              <a:rPr lang="en-US" sz="1000" smtClean="0">
                <a:latin typeface="+mn-lt"/>
              </a:rPr>
              <a:pPr/>
              <a:t>‹#›</a:t>
            </a:fld>
            <a:endParaRPr lang="en-US" sz="1000" dirty="0">
              <a:latin typeface="+mn-lt"/>
            </a:endParaRPr>
          </a:p>
        </p:txBody>
      </p:sp>
    </p:spTree>
    <p:extLst>
      <p:ext uri="{BB962C8B-B14F-4D97-AF65-F5344CB8AC3E}">
        <p14:creationId xmlns:p14="http://schemas.microsoft.com/office/powerpoint/2010/main" val="648358186"/>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06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9" name="Title 8"/>
          <p:cNvSpPr>
            <a:spLocks noGrp="1"/>
          </p:cNvSpPr>
          <p:nvPr>
            <p:ph type="title" hasCustomPrompt="1"/>
          </p:nvPr>
        </p:nvSpPr>
        <p:spPr>
          <a:xfrm>
            <a:off x="792480" y="471311"/>
            <a:ext cx="10888896" cy="578556"/>
          </a:xfrm>
          <a:prstGeom prst="rect">
            <a:avLst/>
          </a:prstGeom>
        </p:spPr>
        <p:txBody>
          <a:bodyPr wrap="square">
            <a:noAutofit/>
          </a:bodyPr>
          <a:lstStyle>
            <a:lvl1pPr>
              <a:defRPr b="1" baseline="0">
                <a:solidFill>
                  <a:schemeClr val="bg1"/>
                </a:solidFill>
                <a:latin typeface="+mj-lt"/>
              </a:defRPr>
            </a:lvl1pPr>
          </a:lstStyle>
          <a:p>
            <a:r>
              <a:rPr lang="en-US"/>
              <a:t>CLICK TO INSERT YOUR COMMENTS</a:t>
            </a:r>
          </a:p>
        </p:txBody>
      </p:sp>
      <p:sp>
        <p:nvSpPr>
          <p:cNvPr id="5" name="Text Placeholder 2"/>
          <p:cNvSpPr>
            <a:spLocks noGrp="1"/>
          </p:cNvSpPr>
          <p:nvPr>
            <p:ph type="body" idx="15"/>
          </p:nvPr>
        </p:nvSpPr>
        <p:spPr>
          <a:xfrm>
            <a:off x="792479" y="6373368"/>
            <a:ext cx="10887456" cy="365760"/>
          </a:xfrm>
          <a:prstGeom prst="rect">
            <a:avLst/>
          </a:prstGeom>
        </p:spPr>
        <p:txBody>
          <a:bodyPr wrap="square" tIns="0" bIns="0" anchor="b" anchorCtr="0"/>
          <a:lstStyle>
            <a:lvl1pPr marL="0" indent="0">
              <a:spcBef>
                <a:spcPts val="80"/>
              </a:spcBef>
              <a:buNone/>
              <a:defRPr sz="1067" b="0" baseline="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Text Placeholder 2"/>
          <p:cNvSpPr>
            <a:spLocks noGrp="1"/>
          </p:cNvSpPr>
          <p:nvPr>
            <p:ph type="body" idx="16" hasCustomPrompt="1"/>
          </p:nvPr>
        </p:nvSpPr>
        <p:spPr>
          <a:xfrm>
            <a:off x="792480" y="1092201"/>
            <a:ext cx="10887456" cy="315119"/>
          </a:xfrm>
          <a:prstGeom prst="rect">
            <a:avLst/>
          </a:prstGeom>
        </p:spPr>
        <p:txBody>
          <a:bodyPr wrap="square" tIns="0" bIns="0" anchor="t" anchorCtr="0"/>
          <a:lstStyle>
            <a:lvl1pPr marL="0" indent="0">
              <a:spcBef>
                <a:spcPts val="0"/>
              </a:spcBef>
              <a:buNone/>
              <a:defRPr sz="2400" b="0" baseline="0">
                <a:solidFill>
                  <a:schemeClr val="bg1"/>
                </a:solidFill>
                <a:latin typeface="Arial"/>
                <a:cs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11" name="Google Shape;40;p5">
            <a:extLst>
              <a:ext uri="{FF2B5EF4-FFF2-40B4-BE49-F238E27FC236}">
                <a16:creationId xmlns:a16="http://schemas.microsoft.com/office/drawing/2014/main" id="{83FF035F-548F-4076-B69B-F7D220A0FE06}"/>
              </a:ext>
            </a:extLst>
          </p:cNvPr>
          <p:cNvSpPr/>
          <p:nvPr/>
        </p:nvSpPr>
        <p:spPr>
          <a:xfrm>
            <a:off x="280367" y="6506300"/>
            <a:ext cx="6752000" cy="246400"/>
          </a:xfrm>
          <a:prstGeom prst="rect">
            <a:avLst/>
          </a:prstGeom>
          <a:noFill/>
          <a:ln>
            <a:noFill/>
          </a:ln>
        </p:spPr>
        <p:txBody>
          <a:bodyPr spcFirstLastPara="1" wrap="square" lIns="0" tIns="60933" rIns="0" bIns="60933"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67" dirty="0">
                <a:solidFill>
                  <a:schemeClr val="bg1"/>
                </a:solidFill>
                <a:latin typeface="+mn-lt"/>
                <a:ea typeface="Montserrat Light"/>
                <a:cs typeface="Montserrat Light"/>
                <a:sym typeface="Montserrat Light"/>
              </a:rPr>
              <a:t>© </a:t>
            </a:r>
            <a:r>
              <a:rPr lang="en-US" sz="667" dirty="0">
                <a:solidFill>
                  <a:schemeClr val="bg1"/>
                </a:solidFill>
                <a:latin typeface="+mn-lt"/>
                <a:ea typeface="Montserrat Light"/>
                <a:cs typeface="Montserrat Light"/>
                <a:sym typeface="Montserrat Light"/>
              </a:rPr>
              <a:t>2023 Nielsen</a:t>
            </a:r>
            <a:r>
              <a:rPr lang="en" sz="667" dirty="0">
                <a:solidFill>
                  <a:schemeClr val="bg1"/>
                </a:solidFill>
                <a:latin typeface="+mn-lt"/>
                <a:ea typeface="Montserrat Light"/>
                <a:cs typeface="Montserrat Light"/>
                <a:sym typeface="Montserrat Light"/>
              </a:rPr>
              <a:t> Consumer LLC. All Rights Reserved.</a:t>
            </a:r>
            <a:endParaRPr sz="667" i="0" u="none" strike="noStrike" cap="none" dirty="0">
              <a:solidFill>
                <a:schemeClr val="bg1"/>
              </a:solidFill>
              <a:latin typeface="+mn-lt"/>
              <a:ea typeface="Montserrat Light"/>
              <a:cs typeface="Montserrat Light"/>
              <a:sym typeface="Montserrat Light"/>
            </a:endParaRPr>
          </a:p>
        </p:txBody>
      </p:sp>
      <p:cxnSp>
        <p:nvCxnSpPr>
          <p:cNvPr id="12" name="Straight Connector 11">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30" y="6028803"/>
            <a:ext cx="644652" cy="274320"/>
          </a:xfrm>
          <a:prstGeom prst="rect">
            <a:avLst/>
          </a:prstGeom>
        </p:spPr>
      </p:pic>
    </p:spTree>
    <p:extLst>
      <p:ext uri="{BB962C8B-B14F-4D97-AF65-F5344CB8AC3E}">
        <p14:creationId xmlns:p14="http://schemas.microsoft.com/office/powerpoint/2010/main" val="851185565"/>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14_Divider Textur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pic>
        <p:nvPicPr>
          <p:cNvPr id="11" name="Picture 10"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6149" y="-2"/>
            <a:ext cx="6289924" cy="6800329"/>
          </a:xfrm>
          <a:prstGeom prst="rect">
            <a:avLst/>
          </a:prstGeom>
        </p:spPr>
      </p:pic>
      <p:sp>
        <p:nvSpPr>
          <p:cNvPr id="6" name="Title 1"/>
          <p:cNvSpPr>
            <a:spLocks noGrp="1"/>
          </p:cNvSpPr>
          <p:nvPr>
            <p:ph type="title"/>
          </p:nvPr>
        </p:nvSpPr>
        <p:spPr>
          <a:xfrm>
            <a:off x="406400" y="2752912"/>
            <a:ext cx="10728960" cy="585216"/>
          </a:xfrm>
          <a:prstGeom prst="rect">
            <a:avLst/>
          </a:prstGeom>
        </p:spPr>
        <p:txBody>
          <a:bodyPr wrap="square" anchor="t">
            <a:noAutofit/>
          </a:bodyPr>
          <a:lstStyle>
            <a:lvl1pPr algn="l">
              <a:defRPr sz="6667" b="1" cap="all">
                <a:solidFill>
                  <a:srgbClr val="FFFFFF"/>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3" name="Picture 12">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853501932"/>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15_End Slide N-tab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3" name="Google Shape;40;p5">
            <a:extLst>
              <a:ext uri="{FF2B5EF4-FFF2-40B4-BE49-F238E27FC236}">
                <a16:creationId xmlns:a16="http://schemas.microsoft.com/office/drawing/2014/main" id="{431ED184-B1B1-4CE6-A4E9-4CB674ECE645}"/>
              </a:ext>
            </a:extLst>
          </p:cNvPr>
          <p:cNvSpPr/>
          <p:nvPr/>
        </p:nvSpPr>
        <p:spPr>
          <a:xfrm>
            <a:off x="472867" y="6621800"/>
            <a:ext cx="6752000" cy="246400"/>
          </a:xfrm>
          <a:prstGeom prst="rect">
            <a:avLst/>
          </a:prstGeom>
          <a:noFill/>
          <a:ln>
            <a:noFill/>
          </a:ln>
        </p:spPr>
        <p:txBody>
          <a:bodyPr spcFirstLastPara="1" wrap="square" lIns="0" tIns="60933" rIns="0" bIns="60933"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67" dirty="0">
                <a:solidFill>
                  <a:schemeClr val="bg1"/>
                </a:solidFill>
                <a:latin typeface="Montserrat" panose="00000500000000000000" pitchFamily="2" charset="0"/>
                <a:ea typeface="Montserrat Light"/>
                <a:cs typeface="Montserrat Light"/>
                <a:sym typeface="Montserrat Light"/>
              </a:rPr>
              <a:t>© </a:t>
            </a:r>
            <a:r>
              <a:rPr lang="en-US" sz="667" dirty="0">
                <a:solidFill>
                  <a:schemeClr val="bg1"/>
                </a:solidFill>
                <a:latin typeface="Montserrat" panose="00000500000000000000" pitchFamily="2" charset="0"/>
                <a:ea typeface="Montserrat Light"/>
                <a:cs typeface="Montserrat Light"/>
                <a:sym typeface="Montserrat Light"/>
              </a:rPr>
              <a:t>2023 Nielsen</a:t>
            </a:r>
            <a:r>
              <a:rPr lang="en" sz="667" dirty="0">
                <a:solidFill>
                  <a:schemeClr val="bg1"/>
                </a:solidFill>
                <a:latin typeface="Montserrat" panose="00000500000000000000" pitchFamily="2" charset="0"/>
                <a:ea typeface="Montserrat Light"/>
                <a:cs typeface="Montserrat Light"/>
                <a:sym typeface="Montserrat Light"/>
              </a:rPr>
              <a:t> Consumer LLC. All Rights Reserved.</a:t>
            </a:r>
            <a:endParaRPr sz="667" i="0" u="none" strike="noStrike" cap="none" dirty="0">
              <a:solidFill>
                <a:schemeClr val="bg1"/>
              </a:solidFill>
              <a:latin typeface="Montserrat" panose="00000500000000000000" pitchFamily="2" charset="0"/>
              <a:ea typeface="Montserrat Light"/>
              <a:cs typeface="Montserrat Light"/>
              <a:sym typeface="Montserrat Light"/>
            </a:endParaRPr>
          </a:p>
        </p:txBody>
      </p:sp>
      <p:cxnSp>
        <p:nvCxnSpPr>
          <p:cNvPr id="4" name="Straight Connector 3">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9" y="6028803"/>
            <a:ext cx="644652" cy="274320"/>
          </a:xfrm>
          <a:prstGeom prst="rect">
            <a:avLst/>
          </a:prstGeom>
        </p:spPr>
      </p:pic>
    </p:spTree>
    <p:extLst>
      <p:ext uri="{BB962C8B-B14F-4D97-AF65-F5344CB8AC3E}">
        <p14:creationId xmlns:p14="http://schemas.microsoft.com/office/powerpoint/2010/main" val="2478738054"/>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2_Title N-tab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8" name="Subtitle 2"/>
          <p:cNvSpPr>
            <a:spLocks noGrp="1"/>
          </p:cNvSpPr>
          <p:nvPr>
            <p:ph type="subTitle" idx="1" hasCustomPrompt="1"/>
          </p:nvPr>
        </p:nvSpPr>
        <p:spPr>
          <a:xfrm>
            <a:off x="383906" y="4026428"/>
            <a:ext cx="9225724" cy="665163"/>
          </a:xfrm>
          <a:prstGeom prst="rect">
            <a:avLst/>
          </a:prstGeom>
        </p:spPr>
        <p:txBody>
          <a:bodyPr wrap="square" tIns="0" bIns="0"/>
          <a:lstStyle>
            <a:lvl1pPr marL="0" indent="0" algn="l">
              <a:lnSpc>
                <a:spcPct val="100000"/>
              </a:lnSpc>
              <a:buNone/>
              <a:defRPr sz="2667" cap="none" baseline="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0" name="Text Placeholder 2"/>
          <p:cNvSpPr>
            <a:spLocks noGrp="1"/>
          </p:cNvSpPr>
          <p:nvPr>
            <p:ph type="body" idx="17"/>
          </p:nvPr>
        </p:nvSpPr>
        <p:spPr>
          <a:xfrm>
            <a:off x="329903" y="5474805"/>
            <a:ext cx="3854751" cy="697395"/>
          </a:xfrm>
          <a:prstGeom prst="rect">
            <a:avLst/>
          </a:prstGeom>
        </p:spPr>
        <p:txBody>
          <a:bodyPr wrap="square" anchor="b" anchorCtr="0"/>
          <a:lstStyle>
            <a:lvl1pPr marL="0" indent="0" algn="l">
              <a:lnSpc>
                <a:spcPct val="100000"/>
              </a:lnSpc>
              <a:spcBef>
                <a:spcPts val="0"/>
              </a:spcBef>
              <a:buNone/>
              <a:defRPr sz="1600" b="0">
                <a:solidFill>
                  <a:srgbClr val="FFFFFF"/>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1" name="Title 1"/>
          <p:cNvSpPr>
            <a:spLocks noGrp="1"/>
          </p:cNvSpPr>
          <p:nvPr>
            <p:ph type="ctrTitle" hasCustomPrompt="1"/>
          </p:nvPr>
        </p:nvSpPr>
        <p:spPr>
          <a:xfrm>
            <a:off x="323772" y="2717800"/>
            <a:ext cx="9226629" cy="1310219"/>
          </a:xfrm>
          <a:prstGeom prst="rect">
            <a:avLst/>
          </a:prstGeom>
        </p:spPr>
        <p:txBody>
          <a:bodyPr wrap="square" tIns="0" bIns="0">
            <a:noAutofit/>
          </a:bodyPr>
          <a:lstStyle>
            <a:lvl1pPr algn="l">
              <a:lnSpc>
                <a:spcPct val="90000"/>
              </a:lnSpc>
              <a:tabLst>
                <a:tab pos="677316" algn="l"/>
              </a:tabLst>
              <a:defRPr sz="5600" b="1" cap="all" baseline="0">
                <a:solidFill>
                  <a:schemeClr val="bg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447040"/>
            <a:ext cx="1219200" cy="518808"/>
          </a:xfrm>
          <a:prstGeom prst="rect">
            <a:avLst/>
          </a:prstGeom>
        </p:spPr>
      </p:pic>
      <p:sp>
        <p:nvSpPr>
          <p:cNvPr id="14" name="TextBox 13">
            <a:extLst>
              <a:ext uri="{FF2B5EF4-FFF2-40B4-BE49-F238E27FC236}">
                <a16:creationId xmlns:a16="http://schemas.microsoft.com/office/drawing/2014/main" id="{D439B148-E719-27C3-3403-978BEDC13EC0}"/>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4284534430"/>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Divider - Black/white radiant N" preserve="1">
  <p:cSld name="Divider - Black/white radiant N">
    <p:bg>
      <p:bgPr>
        <a:solidFill>
          <a:srgbClr val="000000"/>
        </a:solidFill>
        <a:effectLst/>
      </p:bgPr>
    </p:bg>
    <p:spTree>
      <p:nvGrpSpPr>
        <p:cNvPr id="1" name="Shape 188"/>
        <p:cNvGrpSpPr/>
        <p:nvPr/>
      </p:nvGrpSpPr>
      <p:grpSpPr>
        <a:xfrm>
          <a:off x="0" y="0"/>
          <a:ext cx="0" cy="0"/>
          <a:chOff x="0" y="0"/>
          <a:chExt cx="0" cy="0"/>
        </a:xfrm>
      </p:grpSpPr>
      <p:sp>
        <p:nvSpPr>
          <p:cNvPr id="11" name="Rectangle 10">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pic>
        <p:nvPicPr>
          <p:cNvPr id="9" name="Picture 8"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6149" y="-2"/>
            <a:ext cx="6289924" cy="6800329"/>
          </a:xfrm>
          <a:prstGeom prst="rect">
            <a:avLst/>
          </a:prstGeom>
        </p:spPr>
      </p:pic>
      <p:sp>
        <p:nvSpPr>
          <p:cNvPr id="195" name="Google Shape;195;p22"/>
          <p:cNvSpPr txBox="1">
            <a:spLocks noGrp="1"/>
          </p:cNvSpPr>
          <p:nvPr>
            <p:ph type="ctrTitle"/>
          </p:nvPr>
        </p:nvSpPr>
        <p:spPr>
          <a:xfrm>
            <a:off x="472867" y="1320800"/>
            <a:ext cx="4551600" cy="2104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4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a:p>
        </p:txBody>
      </p:sp>
      <p:sp>
        <p:nvSpPr>
          <p:cNvPr id="196" name="Google Shape;196;p22"/>
          <p:cNvSpPr txBox="1">
            <a:spLocks noGrp="1"/>
          </p:cNvSpPr>
          <p:nvPr>
            <p:ph type="subTitle" idx="1"/>
          </p:nvPr>
        </p:nvSpPr>
        <p:spPr>
          <a:xfrm>
            <a:off x="472867" y="3270833"/>
            <a:ext cx="4551600" cy="10568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666666"/>
              </a:buClr>
              <a:buSzPts val="1800"/>
              <a:buFont typeface="Montserrat"/>
              <a:buNone/>
              <a:tabLst/>
              <a:defRPr sz="2400">
                <a:solidFill>
                  <a:schemeClr val="bg1"/>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2pPr>
            <a:lvl3pPr lvl="2"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3pPr>
            <a:lvl4pPr lvl="3"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4pPr>
            <a:lvl5pPr lvl="4"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5pPr>
            <a:lvl6pPr lvl="5"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6pPr>
            <a:lvl7pPr lvl="6"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7pPr>
            <a:lvl8pPr lvl="7"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8pPr>
            <a:lvl9pPr lvl="8"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9pPr>
          </a:lstStyle>
          <a:p>
            <a:r>
              <a:rPr lang="en-US"/>
              <a:t>Click to edit Master subtitle style</a:t>
            </a:r>
            <a:endParaRPr dirty="0"/>
          </a:p>
        </p:txBody>
      </p:sp>
      <p:sp>
        <p:nvSpPr>
          <p:cNvPr id="12" name="Slide Number Placeholder 1">
            <a:extLst>
              <a:ext uri="{FF2B5EF4-FFF2-40B4-BE49-F238E27FC236}">
                <a16:creationId xmlns:a16="http://schemas.microsoft.com/office/drawing/2014/main" id="{47E3B85B-D674-4AA4-A57C-AEB94FFFB1E2}"/>
              </a:ext>
            </a:extLst>
          </p:cNvPr>
          <p:cNvSpPr txBox="1">
            <a:spLocks/>
          </p:cNvSpPr>
          <p:nvPr/>
        </p:nvSpPr>
        <p:spPr>
          <a:xfrm>
            <a:off x="8976067" y="6412499"/>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latin typeface="Montserrat" panose="00000500000000000000" pitchFamily="2" charset="0"/>
              </a:rPr>
              <a:pPr/>
              <a:t>‹#›</a:t>
            </a:fld>
            <a:endParaRPr lang="en-PH" sz="1333" dirty="0">
              <a:solidFill>
                <a:schemeClr val="bg1"/>
              </a:solidFill>
              <a:latin typeface="Montserrat" panose="00000500000000000000" pitchFamily="2" charset="0"/>
            </a:endParaRPr>
          </a:p>
        </p:txBody>
      </p:sp>
      <p:cxnSp>
        <p:nvCxnSpPr>
          <p:cNvPr id="14" name="Straight Connector 13">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978157356"/>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15_Divider Textur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8" name="Picture 7"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6149" y="-2"/>
            <a:ext cx="6289924" cy="6800329"/>
          </a:xfrm>
          <a:prstGeom prst="rect">
            <a:avLst/>
          </a:prstGeom>
        </p:spPr>
      </p:pic>
      <p:sp>
        <p:nvSpPr>
          <p:cNvPr id="6" name="Title 1"/>
          <p:cNvSpPr>
            <a:spLocks noGrp="1"/>
          </p:cNvSpPr>
          <p:nvPr>
            <p:ph type="title"/>
          </p:nvPr>
        </p:nvSpPr>
        <p:spPr>
          <a:xfrm>
            <a:off x="406400" y="2752912"/>
            <a:ext cx="10728960" cy="585216"/>
          </a:xfrm>
          <a:prstGeom prst="rect">
            <a:avLst/>
          </a:prstGeom>
        </p:spPr>
        <p:txBody>
          <a:bodyPr wrap="square" anchor="t">
            <a:noAutofit/>
          </a:bodyPr>
          <a:lstStyle>
            <a:lvl1pPr algn="l">
              <a:defRPr sz="6667" b="1" cap="all">
                <a:solidFill>
                  <a:srgbClr val="FFFFFF"/>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781938565"/>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ver - black" preserve="1">
  <p:cSld name="Cover - black">
    <p:bg>
      <p:bgPr>
        <a:solidFill>
          <a:schemeClr val="accent1"/>
        </a:solidFill>
        <a:effectLst/>
      </p:bgPr>
    </p:bg>
    <p:spTree>
      <p:nvGrpSpPr>
        <p:cNvPr id="1" name="Shape 9"/>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18" name="Picture 17"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30906"/>
            <a:ext cx="6289924" cy="6800329"/>
          </a:xfrm>
          <a:prstGeom prst="rect">
            <a:avLst/>
          </a:prstGeom>
        </p:spPr>
      </p:pic>
      <p:sp>
        <p:nvSpPr>
          <p:cNvPr id="10" name="Google Shape;10;p2"/>
          <p:cNvSpPr txBox="1">
            <a:spLocks noGrp="1"/>
          </p:cNvSpPr>
          <p:nvPr>
            <p:ph type="ctrTitle"/>
          </p:nvPr>
        </p:nvSpPr>
        <p:spPr>
          <a:xfrm>
            <a:off x="472868" y="572833"/>
            <a:ext cx="8874333" cy="2262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600"/>
              <a:buFont typeface="Montserrat"/>
              <a:buNone/>
              <a:defRPr sz="4400" b="1">
                <a:solidFill>
                  <a:schemeClr val="bg1"/>
                </a:solidFill>
                <a:latin typeface="+mj-lt"/>
                <a:ea typeface="Montserrat"/>
                <a:cs typeface="Montserrat"/>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11" name="Google Shape;11;p2"/>
          <p:cNvSpPr txBox="1">
            <a:spLocks noGrp="1"/>
          </p:cNvSpPr>
          <p:nvPr>
            <p:ph type="subTitle" idx="1"/>
          </p:nvPr>
        </p:nvSpPr>
        <p:spPr>
          <a:xfrm>
            <a:off x="472868" y="2782367"/>
            <a:ext cx="8874333" cy="10568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lt2"/>
              </a:buClr>
              <a:buSzPts val="1800"/>
              <a:buFont typeface="Montserrat"/>
              <a:buNone/>
              <a:defRPr sz="2000">
                <a:solidFill>
                  <a:schemeClr val="bg1"/>
                </a:solidFill>
                <a:latin typeface="+mn-lt"/>
                <a:ea typeface="Montserrat"/>
                <a:cs typeface="Montserrat"/>
                <a:sym typeface="Montserrat"/>
              </a:defRPr>
            </a:lvl1pPr>
            <a:lvl2pPr lvl="1"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2pPr>
            <a:lvl3pPr lvl="2"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3pPr>
            <a:lvl4pPr lvl="3"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4pPr>
            <a:lvl5pPr lvl="4"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5pPr>
            <a:lvl6pPr lvl="5"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6pPr>
            <a:lvl7pPr lvl="6"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7pPr>
            <a:lvl8pPr lvl="7"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8pPr>
            <a:lvl9pPr lvl="8"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9pPr>
          </a:lstStyle>
          <a:p>
            <a:r>
              <a:rPr lang="en-US"/>
              <a:t>Click to edit Master subtitle style</a:t>
            </a:r>
            <a:endParaRPr dirty="0"/>
          </a:p>
        </p:txBody>
      </p:sp>
      <p:sp>
        <p:nvSpPr>
          <p:cNvPr id="16" name="Google Shape;16;p2"/>
          <p:cNvSpPr txBox="1">
            <a:spLocks noGrp="1"/>
          </p:cNvSpPr>
          <p:nvPr>
            <p:ph type="subTitle" idx="4"/>
          </p:nvPr>
        </p:nvSpPr>
        <p:spPr>
          <a:xfrm>
            <a:off x="472867" y="4697508"/>
            <a:ext cx="4738616" cy="699345"/>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lt2"/>
              </a:buClr>
              <a:buSzPts val="1000"/>
              <a:buNone/>
              <a:defRPr sz="1600">
                <a:solidFill>
                  <a:schemeClr val="bg1"/>
                </a:solidFill>
                <a:latin typeface="+mn-lt"/>
              </a:defRPr>
            </a:lvl1pPr>
            <a:lvl2pPr lvl="1" rtl="0">
              <a:lnSpc>
                <a:spcPct val="100000"/>
              </a:lnSpc>
              <a:spcBef>
                <a:spcPts val="0"/>
              </a:spcBef>
              <a:spcAft>
                <a:spcPts val="0"/>
              </a:spcAft>
              <a:buClr>
                <a:schemeClr val="lt2"/>
              </a:buClr>
              <a:buSzPts val="1000"/>
              <a:buNone/>
              <a:defRPr sz="1333" b="1">
                <a:solidFill>
                  <a:schemeClr val="lt2"/>
                </a:solidFill>
              </a:defRPr>
            </a:lvl2pPr>
            <a:lvl3pPr lvl="2" rtl="0">
              <a:lnSpc>
                <a:spcPct val="100000"/>
              </a:lnSpc>
              <a:spcBef>
                <a:spcPts val="0"/>
              </a:spcBef>
              <a:spcAft>
                <a:spcPts val="0"/>
              </a:spcAft>
              <a:buClr>
                <a:schemeClr val="lt2"/>
              </a:buClr>
              <a:buSzPts val="1000"/>
              <a:buNone/>
              <a:defRPr b="1">
                <a:solidFill>
                  <a:schemeClr val="lt2"/>
                </a:solidFill>
              </a:defRPr>
            </a:lvl3pPr>
            <a:lvl4pPr lvl="3" rtl="0">
              <a:lnSpc>
                <a:spcPct val="100000"/>
              </a:lnSpc>
              <a:spcBef>
                <a:spcPts val="0"/>
              </a:spcBef>
              <a:spcAft>
                <a:spcPts val="0"/>
              </a:spcAft>
              <a:buClr>
                <a:schemeClr val="lt2"/>
              </a:buClr>
              <a:buSzPts val="1000"/>
              <a:buNone/>
              <a:defRPr b="1">
                <a:solidFill>
                  <a:schemeClr val="lt2"/>
                </a:solidFill>
              </a:defRPr>
            </a:lvl4pPr>
            <a:lvl5pPr lvl="4" rtl="0">
              <a:lnSpc>
                <a:spcPct val="100000"/>
              </a:lnSpc>
              <a:spcBef>
                <a:spcPts val="0"/>
              </a:spcBef>
              <a:spcAft>
                <a:spcPts val="0"/>
              </a:spcAft>
              <a:buClr>
                <a:schemeClr val="lt2"/>
              </a:buClr>
              <a:buSzPts val="1000"/>
              <a:buNone/>
              <a:defRPr b="1">
                <a:solidFill>
                  <a:schemeClr val="lt2"/>
                </a:solidFill>
              </a:defRPr>
            </a:lvl5pPr>
            <a:lvl6pPr lvl="5" rtl="0">
              <a:lnSpc>
                <a:spcPct val="100000"/>
              </a:lnSpc>
              <a:spcBef>
                <a:spcPts val="0"/>
              </a:spcBef>
              <a:spcAft>
                <a:spcPts val="0"/>
              </a:spcAft>
              <a:buClr>
                <a:schemeClr val="lt2"/>
              </a:buClr>
              <a:buSzPts val="1000"/>
              <a:buNone/>
              <a:defRPr b="1">
                <a:solidFill>
                  <a:schemeClr val="lt2"/>
                </a:solidFill>
              </a:defRPr>
            </a:lvl6pPr>
            <a:lvl7pPr lvl="6" rtl="0">
              <a:lnSpc>
                <a:spcPct val="100000"/>
              </a:lnSpc>
              <a:spcBef>
                <a:spcPts val="0"/>
              </a:spcBef>
              <a:spcAft>
                <a:spcPts val="0"/>
              </a:spcAft>
              <a:buClr>
                <a:schemeClr val="lt2"/>
              </a:buClr>
              <a:buSzPts val="1000"/>
              <a:buNone/>
              <a:defRPr b="1">
                <a:solidFill>
                  <a:schemeClr val="lt2"/>
                </a:solidFill>
              </a:defRPr>
            </a:lvl7pPr>
            <a:lvl8pPr lvl="7" rtl="0">
              <a:lnSpc>
                <a:spcPct val="100000"/>
              </a:lnSpc>
              <a:spcBef>
                <a:spcPts val="0"/>
              </a:spcBef>
              <a:spcAft>
                <a:spcPts val="0"/>
              </a:spcAft>
              <a:buClr>
                <a:schemeClr val="lt2"/>
              </a:buClr>
              <a:buSzPts val="1000"/>
              <a:buNone/>
              <a:defRPr b="1">
                <a:solidFill>
                  <a:schemeClr val="lt2"/>
                </a:solidFill>
              </a:defRPr>
            </a:lvl8pPr>
            <a:lvl9pPr lvl="8" rtl="0">
              <a:lnSpc>
                <a:spcPct val="100000"/>
              </a:lnSpc>
              <a:spcBef>
                <a:spcPts val="0"/>
              </a:spcBef>
              <a:spcAft>
                <a:spcPts val="0"/>
              </a:spcAft>
              <a:buClr>
                <a:schemeClr val="lt2"/>
              </a:buClr>
              <a:buSzPts val="1000"/>
              <a:buNone/>
              <a:defRPr b="1">
                <a:solidFill>
                  <a:schemeClr val="lt2"/>
                </a:solidFill>
              </a:defRPr>
            </a:lvl9pPr>
          </a:lstStyle>
          <a:p>
            <a:r>
              <a:rPr lang="en-US"/>
              <a:t>Click to edit Master subtitle style</a:t>
            </a:r>
            <a:endParaRPr dirty="0"/>
          </a:p>
        </p:txBody>
      </p:sp>
      <p:sp>
        <p:nvSpPr>
          <p:cNvPr id="9"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13" name="Straight Connector 12">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20" name="Picture 19">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338558556"/>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chemeClr val="accent1"/>
        </a:solidFill>
        <a:effectLst/>
      </p:bgPr>
    </p:bg>
    <p:spTree>
      <p:nvGrpSpPr>
        <p:cNvPr id="1" name="Shape 9"/>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10" name="Picture 9"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6149" y="-2"/>
            <a:ext cx="6289924" cy="6800329"/>
          </a:xfrm>
          <a:prstGeom prst="rect">
            <a:avLst/>
          </a:prstGeom>
        </p:spPr>
      </p:pic>
      <p:sp>
        <p:nvSpPr>
          <p:cNvPr id="9"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13" name="Straight Connector 12">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Google Shape;21;p3"/>
          <p:cNvSpPr txBox="1">
            <a:spLocks noGrp="1"/>
          </p:cNvSpPr>
          <p:nvPr>
            <p:ph type="ctrTitle"/>
          </p:nvPr>
        </p:nvSpPr>
        <p:spPr>
          <a:xfrm>
            <a:off x="472868" y="572833"/>
            <a:ext cx="7655133" cy="2262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4400" b="1">
                <a:solidFill>
                  <a:schemeClr val="bg1"/>
                </a:solidFill>
                <a:latin typeface="+mj-lt"/>
                <a:ea typeface="Montserrat"/>
                <a:cs typeface="Montserrat"/>
                <a:sym typeface="Montserrat"/>
              </a:defRPr>
            </a:lvl1pPr>
            <a:lvl2pPr lvl="1" algn="ctr" rtl="0">
              <a:spcBef>
                <a:spcPts val="0"/>
              </a:spcBef>
              <a:spcAft>
                <a:spcPts val="0"/>
              </a:spcAft>
              <a:buClr>
                <a:srgbClr val="FFFFFF"/>
              </a:buClr>
              <a:buSzPts val="3000"/>
              <a:buNone/>
              <a:defRPr sz="4000">
                <a:solidFill>
                  <a:srgbClr val="FFFFFF"/>
                </a:solidFill>
              </a:defRPr>
            </a:lvl2pPr>
            <a:lvl3pPr lvl="2" algn="ctr" rtl="0">
              <a:spcBef>
                <a:spcPts val="0"/>
              </a:spcBef>
              <a:spcAft>
                <a:spcPts val="0"/>
              </a:spcAft>
              <a:buClr>
                <a:srgbClr val="FFFFFF"/>
              </a:buClr>
              <a:buSzPts val="3000"/>
              <a:buNone/>
              <a:defRPr sz="4000">
                <a:solidFill>
                  <a:srgbClr val="FFFFFF"/>
                </a:solidFill>
              </a:defRPr>
            </a:lvl3pPr>
            <a:lvl4pPr lvl="3" algn="ctr" rtl="0">
              <a:spcBef>
                <a:spcPts val="0"/>
              </a:spcBef>
              <a:spcAft>
                <a:spcPts val="0"/>
              </a:spcAft>
              <a:buClr>
                <a:srgbClr val="FFFFFF"/>
              </a:buClr>
              <a:buSzPts val="3000"/>
              <a:buNone/>
              <a:defRPr sz="4000">
                <a:solidFill>
                  <a:srgbClr val="FFFFFF"/>
                </a:solidFill>
              </a:defRPr>
            </a:lvl4pPr>
            <a:lvl5pPr lvl="4" algn="ctr" rtl="0">
              <a:spcBef>
                <a:spcPts val="0"/>
              </a:spcBef>
              <a:spcAft>
                <a:spcPts val="0"/>
              </a:spcAft>
              <a:buClr>
                <a:srgbClr val="FFFFFF"/>
              </a:buClr>
              <a:buSzPts val="3000"/>
              <a:buNone/>
              <a:defRPr sz="4000">
                <a:solidFill>
                  <a:srgbClr val="FFFFFF"/>
                </a:solidFill>
              </a:defRPr>
            </a:lvl5pPr>
            <a:lvl6pPr lvl="5" algn="ctr" rtl="0">
              <a:spcBef>
                <a:spcPts val="0"/>
              </a:spcBef>
              <a:spcAft>
                <a:spcPts val="0"/>
              </a:spcAft>
              <a:buClr>
                <a:srgbClr val="FFFFFF"/>
              </a:buClr>
              <a:buSzPts val="3000"/>
              <a:buNone/>
              <a:defRPr sz="4000">
                <a:solidFill>
                  <a:srgbClr val="FFFFFF"/>
                </a:solidFill>
              </a:defRPr>
            </a:lvl6pPr>
            <a:lvl7pPr lvl="6" algn="ctr" rtl="0">
              <a:spcBef>
                <a:spcPts val="0"/>
              </a:spcBef>
              <a:spcAft>
                <a:spcPts val="0"/>
              </a:spcAft>
              <a:buClr>
                <a:srgbClr val="FFFFFF"/>
              </a:buClr>
              <a:buSzPts val="3000"/>
              <a:buNone/>
              <a:defRPr sz="4000">
                <a:solidFill>
                  <a:srgbClr val="FFFFFF"/>
                </a:solidFill>
              </a:defRPr>
            </a:lvl7pPr>
            <a:lvl8pPr lvl="7" algn="ctr" rtl="0">
              <a:spcBef>
                <a:spcPts val="0"/>
              </a:spcBef>
              <a:spcAft>
                <a:spcPts val="0"/>
              </a:spcAft>
              <a:buClr>
                <a:srgbClr val="FFFFFF"/>
              </a:buClr>
              <a:buSzPts val="3000"/>
              <a:buNone/>
              <a:defRPr sz="4000">
                <a:solidFill>
                  <a:srgbClr val="FFFFFF"/>
                </a:solidFill>
              </a:defRPr>
            </a:lvl8pPr>
            <a:lvl9pPr lvl="8" algn="ctr" rtl="0">
              <a:spcBef>
                <a:spcPts val="0"/>
              </a:spcBef>
              <a:spcAft>
                <a:spcPts val="0"/>
              </a:spcAft>
              <a:buClr>
                <a:srgbClr val="FFFFFF"/>
              </a:buClr>
              <a:buSzPts val="3000"/>
              <a:buNone/>
              <a:defRPr sz="4000">
                <a:solidFill>
                  <a:srgbClr val="FFFFFF"/>
                </a:solidFill>
              </a:defRPr>
            </a:lvl9pPr>
          </a:lstStyle>
          <a:p>
            <a:r>
              <a:rPr lang="en-US"/>
              <a:t>Click to edit Master title style</a:t>
            </a:r>
            <a:endParaRPr dirty="0"/>
          </a:p>
        </p:txBody>
      </p:sp>
      <p:sp>
        <p:nvSpPr>
          <p:cNvPr id="15" name="Google Shape;26;p3"/>
          <p:cNvSpPr txBox="1">
            <a:spLocks noGrp="1"/>
          </p:cNvSpPr>
          <p:nvPr>
            <p:ph type="subTitle" idx="4"/>
          </p:nvPr>
        </p:nvSpPr>
        <p:spPr>
          <a:xfrm>
            <a:off x="472867" y="4986851"/>
            <a:ext cx="6752000" cy="4100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lt2"/>
              </a:buClr>
              <a:buSzPts val="1000"/>
              <a:buNone/>
              <a:defRPr sz="2000">
                <a:solidFill>
                  <a:schemeClr val="bg1"/>
                </a:solidFill>
                <a:latin typeface="+mn-lt"/>
              </a:defRPr>
            </a:lvl1pPr>
            <a:lvl2pPr lvl="1" rtl="0">
              <a:lnSpc>
                <a:spcPct val="100000"/>
              </a:lnSpc>
              <a:spcBef>
                <a:spcPts val="0"/>
              </a:spcBef>
              <a:spcAft>
                <a:spcPts val="0"/>
              </a:spcAft>
              <a:buClr>
                <a:schemeClr val="lt2"/>
              </a:buClr>
              <a:buSzPts val="1000"/>
              <a:buNone/>
              <a:defRPr sz="1333" b="1">
                <a:solidFill>
                  <a:schemeClr val="lt2"/>
                </a:solidFill>
              </a:defRPr>
            </a:lvl2pPr>
            <a:lvl3pPr lvl="2" rtl="0">
              <a:lnSpc>
                <a:spcPct val="100000"/>
              </a:lnSpc>
              <a:spcBef>
                <a:spcPts val="0"/>
              </a:spcBef>
              <a:spcAft>
                <a:spcPts val="0"/>
              </a:spcAft>
              <a:buClr>
                <a:schemeClr val="lt2"/>
              </a:buClr>
              <a:buSzPts val="1000"/>
              <a:buNone/>
              <a:defRPr b="1">
                <a:solidFill>
                  <a:schemeClr val="lt2"/>
                </a:solidFill>
              </a:defRPr>
            </a:lvl3pPr>
            <a:lvl4pPr lvl="3" rtl="0">
              <a:lnSpc>
                <a:spcPct val="100000"/>
              </a:lnSpc>
              <a:spcBef>
                <a:spcPts val="0"/>
              </a:spcBef>
              <a:spcAft>
                <a:spcPts val="0"/>
              </a:spcAft>
              <a:buClr>
                <a:schemeClr val="lt2"/>
              </a:buClr>
              <a:buSzPts val="1000"/>
              <a:buNone/>
              <a:defRPr b="1">
                <a:solidFill>
                  <a:schemeClr val="lt2"/>
                </a:solidFill>
              </a:defRPr>
            </a:lvl4pPr>
            <a:lvl5pPr lvl="4" rtl="0">
              <a:lnSpc>
                <a:spcPct val="100000"/>
              </a:lnSpc>
              <a:spcBef>
                <a:spcPts val="0"/>
              </a:spcBef>
              <a:spcAft>
                <a:spcPts val="0"/>
              </a:spcAft>
              <a:buClr>
                <a:schemeClr val="lt2"/>
              </a:buClr>
              <a:buSzPts val="1000"/>
              <a:buNone/>
              <a:defRPr b="1">
                <a:solidFill>
                  <a:schemeClr val="lt2"/>
                </a:solidFill>
              </a:defRPr>
            </a:lvl5pPr>
            <a:lvl6pPr lvl="5" rtl="0">
              <a:lnSpc>
                <a:spcPct val="100000"/>
              </a:lnSpc>
              <a:spcBef>
                <a:spcPts val="0"/>
              </a:spcBef>
              <a:spcAft>
                <a:spcPts val="0"/>
              </a:spcAft>
              <a:buClr>
                <a:schemeClr val="lt2"/>
              </a:buClr>
              <a:buSzPts val="1000"/>
              <a:buNone/>
              <a:defRPr b="1">
                <a:solidFill>
                  <a:schemeClr val="lt2"/>
                </a:solidFill>
              </a:defRPr>
            </a:lvl6pPr>
            <a:lvl7pPr lvl="6" rtl="0">
              <a:lnSpc>
                <a:spcPct val="100000"/>
              </a:lnSpc>
              <a:spcBef>
                <a:spcPts val="0"/>
              </a:spcBef>
              <a:spcAft>
                <a:spcPts val="0"/>
              </a:spcAft>
              <a:buClr>
                <a:schemeClr val="lt2"/>
              </a:buClr>
              <a:buSzPts val="1000"/>
              <a:buNone/>
              <a:defRPr b="1">
                <a:solidFill>
                  <a:schemeClr val="lt2"/>
                </a:solidFill>
              </a:defRPr>
            </a:lvl7pPr>
            <a:lvl8pPr lvl="7" rtl="0">
              <a:lnSpc>
                <a:spcPct val="100000"/>
              </a:lnSpc>
              <a:spcBef>
                <a:spcPts val="0"/>
              </a:spcBef>
              <a:spcAft>
                <a:spcPts val="0"/>
              </a:spcAft>
              <a:buClr>
                <a:schemeClr val="lt2"/>
              </a:buClr>
              <a:buSzPts val="1000"/>
              <a:buNone/>
              <a:defRPr b="1">
                <a:solidFill>
                  <a:schemeClr val="lt2"/>
                </a:solidFill>
              </a:defRPr>
            </a:lvl8pPr>
            <a:lvl9pPr lvl="8" rtl="0">
              <a:lnSpc>
                <a:spcPct val="100000"/>
              </a:lnSpc>
              <a:spcBef>
                <a:spcPts val="0"/>
              </a:spcBef>
              <a:spcAft>
                <a:spcPts val="0"/>
              </a:spcAft>
              <a:buClr>
                <a:schemeClr val="lt2"/>
              </a:buClr>
              <a:buSzPts val="1000"/>
              <a:buNone/>
              <a:defRPr b="1">
                <a:solidFill>
                  <a:schemeClr val="lt2"/>
                </a:solidFill>
              </a:defRPr>
            </a:lvl9pPr>
          </a:lstStyle>
          <a:p>
            <a:r>
              <a:rPr lang="en-US"/>
              <a:t>Click to edit Master subtitle style</a:t>
            </a:r>
            <a:endParaRPr dirty="0"/>
          </a:p>
        </p:txBody>
      </p:sp>
      <p:sp>
        <p:nvSpPr>
          <p:cNvPr id="11" name="TextBox 10">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4173432351"/>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12" name="Picture 11"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31028" y="0"/>
            <a:ext cx="6289924" cy="6800329"/>
          </a:xfrm>
          <a:prstGeom prst="rect">
            <a:avLst/>
          </a:prstGeom>
        </p:spPr>
      </p:pic>
      <p:sp>
        <p:nvSpPr>
          <p:cNvPr id="9" name="Title 1"/>
          <p:cNvSpPr>
            <a:spLocks noGrp="1"/>
          </p:cNvSpPr>
          <p:nvPr>
            <p:ph type="title" hasCustomPrompt="1"/>
          </p:nvPr>
        </p:nvSpPr>
        <p:spPr>
          <a:xfrm>
            <a:off x="2639271" y="2650067"/>
            <a:ext cx="9305080" cy="585216"/>
          </a:xfrm>
        </p:spPr>
        <p:txBody>
          <a:bodyPr wrap="square" anchor="t">
            <a:noAutofit/>
          </a:bodyPr>
          <a:lstStyle>
            <a:lvl1pPr algn="l">
              <a:defRPr sz="4400" b="1" cap="all">
                <a:solidFill>
                  <a:schemeClr val="bg1"/>
                </a:solidFill>
                <a:latin typeface="+mn-lt"/>
              </a:defRPr>
            </a:lvl1pPr>
          </a:lstStyle>
          <a:p>
            <a:r>
              <a:rPr lang="en-US" dirty="0"/>
              <a:t>Click to add title</a:t>
            </a:r>
          </a:p>
        </p:txBody>
      </p:sp>
      <p:sp>
        <p:nvSpPr>
          <p:cNvPr id="10" name="Text Placeholder 5"/>
          <p:cNvSpPr>
            <a:spLocks noGrp="1"/>
          </p:cNvSpPr>
          <p:nvPr>
            <p:ph type="body" sz="quarter" idx="10" hasCustomPrompt="1"/>
          </p:nvPr>
        </p:nvSpPr>
        <p:spPr>
          <a:xfrm>
            <a:off x="2641600" y="4116320"/>
            <a:ext cx="9302496" cy="711200"/>
          </a:xfrm>
        </p:spPr>
        <p:txBody>
          <a:bodyPr/>
          <a:lstStyle>
            <a:lvl1pPr marL="0" indent="0">
              <a:buNone/>
              <a:defRPr sz="2000" b="0" baseline="0">
                <a:solidFill>
                  <a:schemeClr val="bg1"/>
                </a:solidFill>
                <a:latin typeface="+mn-lt"/>
              </a:defRPr>
            </a:lvl1pPr>
            <a:lvl2pPr marL="601089" indent="0">
              <a:buNone/>
              <a:defRPr/>
            </a:lvl2pPr>
            <a:lvl3pPr marL="1219110" indent="0">
              <a:buNone/>
              <a:defRPr/>
            </a:lvl3pPr>
            <a:lvl4pPr marL="1828664" indent="0">
              <a:buNone/>
              <a:defRPr/>
            </a:lvl4pPr>
            <a:lvl5pPr marL="2438218" indent="0">
              <a:buNone/>
              <a:defRPr/>
            </a:lvl5pPr>
          </a:lstStyle>
          <a:p>
            <a:pPr lvl="0"/>
            <a:r>
              <a:rPr lang="en-US" dirty="0"/>
              <a:t>Click to add Subtitle</a:t>
            </a:r>
          </a:p>
        </p:txBody>
      </p:sp>
      <p:sp>
        <p:nvSpPr>
          <p:cNvPr id="7" name="Slide Number Placeholder 5">
            <a:extLst>
              <a:ext uri="{FF2B5EF4-FFF2-40B4-BE49-F238E27FC236}">
                <a16:creationId xmlns:a16="http://schemas.microsoft.com/office/drawing/2014/main" id="{D0DB4F35-9ADE-ED35-28B3-71F80807EF03}"/>
              </a:ext>
            </a:extLst>
          </p:cNvPr>
          <p:cNvSpPr>
            <a:spLocks noGrp="1"/>
          </p:cNvSpPr>
          <p:nvPr>
            <p:ph type="sldNum" sz="quarter" idx="11"/>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4" name="Picture 13">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778580585"/>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Quote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9" name="Picture 8"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28835"/>
            <a:ext cx="6289924" cy="6800329"/>
          </a:xfrm>
          <a:prstGeom prst="rect">
            <a:avLst/>
          </a:prstGeom>
        </p:spPr>
      </p:pic>
      <p:sp>
        <p:nvSpPr>
          <p:cNvPr id="6" name="Google Shape;44;p5"/>
          <p:cNvSpPr txBox="1">
            <a:spLocks noGrp="1"/>
          </p:cNvSpPr>
          <p:nvPr>
            <p:ph type="ctrTitle"/>
          </p:nvPr>
        </p:nvSpPr>
        <p:spPr>
          <a:xfrm>
            <a:off x="472867" y="2159467"/>
            <a:ext cx="5494000" cy="21040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3000"/>
              <a:buFont typeface="Montserrat"/>
              <a:buNone/>
              <a:defRPr sz="4400" b="1">
                <a:solidFill>
                  <a:srgbClr val="FFFFFF"/>
                </a:solidFill>
                <a:latin typeface="+mj-lt"/>
                <a:ea typeface="Montserrat"/>
                <a:cs typeface="Montserrat"/>
                <a:sym typeface="Montserrat"/>
              </a:defRPr>
            </a:lvl1pPr>
            <a:lvl2pPr lvl="1" algn="ctr" rtl="0">
              <a:spcBef>
                <a:spcPts val="0"/>
              </a:spcBef>
              <a:spcAft>
                <a:spcPts val="0"/>
              </a:spcAft>
              <a:buClr>
                <a:srgbClr val="FFFFFF"/>
              </a:buClr>
              <a:buSzPts val="3000"/>
              <a:buNone/>
              <a:defRPr sz="4000">
                <a:solidFill>
                  <a:srgbClr val="FFFFFF"/>
                </a:solidFill>
              </a:defRPr>
            </a:lvl2pPr>
            <a:lvl3pPr lvl="2" algn="ctr" rtl="0">
              <a:spcBef>
                <a:spcPts val="0"/>
              </a:spcBef>
              <a:spcAft>
                <a:spcPts val="0"/>
              </a:spcAft>
              <a:buClr>
                <a:srgbClr val="FFFFFF"/>
              </a:buClr>
              <a:buSzPts val="3000"/>
              <a:buNone/>
              <a:defRPr sz="4000">
                <a:solidFill>
                  <a:srgbClr val="FFFFFF"/>
                </a:solidFill>
              </a:defRPr>
            </a:lvl3pPr>
            <a:lvl4pPr lvl="3" algn="ctr" rtl="0">
              <a:spcBef>
                <a:spcPts val="0"/>
              </a:spcBef>
              <a:spcAft>
                <a:spcPts val="0"/>
              </a:spcAft>
              <a:buClr>
                <a:srgbClr val="FFFFFF"/>
              </a:buClr>
              <a:buSzPts val="3000"/>
              <a:buNone/>
              <a:defRPr sz="4000">
                <a:solidFill>
                  <a:srgbClr val="FFFFFF"/>
                </a:solidFill>
              </a:defRPr>
            </a:lvl4pPr>
            <a:lvl5pPr lvl="4" algn="ctr" rtl="0">
              <a:spcBef>
                <a:spcPts val="0"/>
              </a:spcBef>
              <a:spcAft>
                <a:spcPts val="0"/>
              </a:spcAft>
              <a:buClr>
                <a:srgbClr val="FFFFFF"/>
              </a:buClr>
              <a:buSzPts val="3000"/>
              <a:buNone/>
              <a:defRPr sz="4000">
                <a:solidFill>
                  <a:srgbClr val="FFFFFF"/>
                </a:solidFill>
              </a:defRPr>
            </a:lvl5pPr>
            <a:lvl6pPr lvl="5" algn="ctr" rtl="0">
              <a:spcBef>
                <a:spcPts val="0"/>
              </a:spcBef>
              <a:spcAft>
                <a:spcPts val="0"/>
              </a:spcAft>
              <a:buClr>
                <a:srgbClr val="FFFFFF"/>
              </a:buClr>
              <a:buSzPts val="3000"/>
              <a:buNone/>
              <a:defRPr sz="4000">
                <a:solidFill>
                  <a:srgbClr val="FFFFFF"/>
                </a:solidFill>
              </a:defRPr>
            </a:lvl6pPr>
            <a:lvl7pPr lvl="6" algn="ctr" rtl="0">
              <a:spcBef>
                <a:spcPts val="0"/>
              </a:spcBef>
              <a:spcAft>
                <a:spcPts val="0"/>
              </a:spcAft>
              <a:buClr>
                <a:srgbClr val="FFFFFF"/>
              </a:buClr>
              <a:buSzPts val="3000"/>
              <a:buNone/>
              <a:defRPr sz="4000">
                <a:solidFill>
                  <a:srgbClr val="FFFFFF"/>
                </a:solidFill>
              </a:defRPr>
            </a:lvl7pPr>
            <a:lvl8pPr lvl="7" algn="ctr" rtl="0">
              <a:spcBef>
                <a:spcPts val="0"/>
              </a:spcBef>
              <a:spcAft>
                <a:spcPts val="0"/>
              </a:spcAft>
              <a:buClr>
                <a:srgbClr val="FFFFFF"/>
              </a:buClr>
              <a:buSzPts val="3000"/>
              <a:buNone/>
              <a:defRPr sz="4000">
                <a:solidFill>
                  <a:srgbClr val="FFFFFF"/>
                </a:solidFill>
              </a:defRPr>
            </a:lvl8pPr>
            <a:lvl9pPr lvl="8" algn="ctr" rtl="0">
              <a:spcBef>
                <a:spcPts val="0"/>
              </a:spcBef>
              <a:spcAft>
                <a:spcPts val="0"/>
              </a:spcAft>
              <a:buClr>
                <a:srgbClr val="FFFFFF"/>
              </a:buClr>
              <a:buSzPts val="3000"/>
              <a:buNone/>
              <a:defRPr sz="4000">
                <a:solidFill>
                  <a:srgbClr val="FFFFFF"/>
                </a:solidFill>
              </a:defRPr>
            </a:lvl9pPr>
          </a:lstStyle>
          <a:p>
            <a:r>
              <a:rPr lang="en-US"/>
              <a:t>Click to edit Master title style</a:t>
            </a:r>
            <a:endParaRPr dirty="0"/>
          </a:p>
        </p:txBody>
      </p:sp>
      <p:sp>
        <p:nvSpPr>
          <p:cNvPr id="8"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11" name="Straight Connector 10">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3" name="Picture 12">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403237439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06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9" name="Title 8"/>
          <p:cNvSpPr>
            <a:spLocks noGrp="1"/>
          </p:cNvSpPr>
          <p:nvPr>
            <p:ph type="title" hasCustomPrompt="1"/>
          </p:nvPr>
        </p:nvSpPr>
        <p:spPr>
          <a:xfrm>
            <a:off x="792480" y="471311"/>
            <a:ext cx="10888896" cy="578556"/>
          </a:xfrm>
          <a:prstGeom prst="rect">
            <a:avLst/>
          </a:prstGeom>
        </p:spPr>
        <p:txBody>
          <a:bodyPr wrap="square">
            <a:noAutofit/>
          </a:bodyPr>
          <a:lstStyle>
            <a:lvl1pPr>
              <a:defRPr b="1" baseline="0">
                <a:solidFill>
                  <a:schemeClr val="bg1"/>
                </a:solidFill>
                <a:latin typeface="+mj-lt"/>
              </a:defRPr>
            </a:lvl1pPr>
          </a:lstStyle>
          <a:p>
            <a:r>
              <a:rPr lang="en-US"/>
              <a:t>CLICK TO INSERT YOUR COMMENTS</a:t>
            </a:r>
          </a:p>
        </p:txBody>
      </p:sp>
      <p:sp>
        <p:nvSpPr>
          <p:cNvPr id="5" name="Text Placeholder 2"/>
          <p:cNvSpPr>
            <a:spLocks noGrp="1"/>
          </p:cNvSpPr>
          <p:nvPr>
            <p:ph type="body" idx="15"/>
          </p:nvPr>
        </p:nvSpPr>
        <p:spPr>
          <a:xfrm>
            <a:off x="792479" y="6373368"/>
            <a:ext cx="10887456" cy="365760"/>
          </a:xfrm>
          <a:prstGeom prst="rect">
            <a:avLst/>
          </a:prstGeom>
        </p:spPr>
        <p:txBody>
          <a:bodyPr wrap="square" tIns="0" bIns="0" anchor="b" anchorCtr="0"/>
          <a:lstStyle>
            <a:lvl1pPr marL="0" indent="0">
              <a:spcBef>
                <a:spcPts val="80"/>
              </a:spcBef>
              <a:buNone/>
              <a:defRPr sz="1067" b="0" baseline="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Text Placeholder 2"/>
          <p:cNvSpPr>
            <a:spLocks noGrp="1"/>
          </p:cNvSpPr>
          <p:nvPr>
            <p:ph type="body" idx="16" hasCustomPrompt="1"/>
          </p:nvPr>
        </p:nvSpPr>
        <p:spPr>
          <a:xfrm>
            <a:off x="792480" y="1092201"/>
            <a:ext cx="10887456" cy="315119"/>
          </a:xfrm>
          <a:prstGeom prst="rect">
            <a:avLst/>
          </a:prstGeom>
        </p:spPr>
        <p:txBody>
          <a:bodyPr wrap="square" tIns="0" bIns="0" anchor="t" anchorCtr="0"/>
          <a:lstStyle>
            <a:lvl1pPr marL="0" indent="0">
              <a:spcBef>
                <a:spcPts val="0"/>
              </a:spcBef>
              <a:buNone/>
              <a:defRPr sz="2400" b="0" baseline="0">
                <a:solidFill>
                  <a:schemeClr val="bg1"/>
                </a:solidFill>
                <a:latin typeface="Arial"/>
                <a:cs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11" name="Google Shape;40;p5">
            <a:extLst>
              <a:ext uri="{FF2B5EF4-FFF2-40B4-BE49-F238E27FC236}">
                <a16:creationId xmlns:a16="http://schemas.microsoft.com/office/drawing/2014/main" id="{83FF035F-548F-4076-B69B-F7D220A0FE06}"/>
              </a:ext>
            </a:extLst>
          </p:cNvPr>
          <p:cNvSpPr/>
          <p:nvPr/>
        </p:nvSpPr>
        <p:spPr>
          <a:xfrm>
            <a:off x="280367" y="6506300"/>
            <a:ext cx="6752000" cy="246400"/>
          </a:xfrm>
          <a:prstGeom prst="rect">
            <a:avLst/>
          </a:prstGeom>
          <a:noFill/>
          <a:ln>
            <a:noFill/>
          </a:ln>
        </p:spPr>
        <p:txBody>
          <a:bodyPr spcFirstLastPara="1" wrap="square" lIns="0" tIns="60933" rIns="0" bIns="60933"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67" dirty="0">
                <a:solidFill>
                  <a:schemeClr val="bg1"/>
                </a:solidFill>
                <a:latin typeface="+mn-lt"/>
                <a:ea typeface="Montserrat Light"/>
                <a:cs typeface="Montserrat Light"/>
                <a:sym typeface="Montserrat Light"/>
              </a:rPr>
              <a:t>© </a:t>
            </a:r>
            <a:r>
              <a:rPr lang="en-US" sz="667" dirty="0">
                <a:solidFill>
                  <a:schemeClr val="bg1"/>
                </a:solidFill>
                <a:latin typeface="+mn-lt"/>
                <a:ea typeface="Montserrat Light"/>
                <a:cs typeface="Montserrat Light"/>
                <a:sym typeface="Montserrat Light"/>
              </a:rPr>
              <a:t>2023 Nielsen</a:t>
            </a:r>
            <a:r>
              <a:rPr lang="en" sz="667" dirty="0">
                <a:solidFill>
                  <a:schemeClr val="bg1"/>
                </a:solidFill>
                <a:latin typeface="+mn-lt"/>
                <a:ea typeface="Montserrat Light"/>
                <a:cs typeface="Montserrat Light"/>
                <a:sym typeface="Montserrat Light"/>
              </a:rPr>
              <a:t> Consumer LLC. All Rights Reserved.</a:t>
            </a:r>
            <a:endParaRPr sz="667" i="0" u="none" strike="noStrike" cap="none" dirty="0">
              <a:solidFill>
                <a:schemeClr val="bg1"/>
              </a:solidFill>
              <a:latin typeface="+mn-lt"/>
              <a:ea typeface="Montserrat Light"/>
              <a:cs typeface="Montserrat Light"/>
              <a:sym typeface="Montserrat Light"/>
            </a:endParaRPr>
          </a:p>
        </p:txBody>
      </p:sp>
    </p:spTree>
    <p:extLst>
      <p:ext uri="{BB962C8B-B14F-4D97-AF65-F5344CB8AC3E}">
        <p14:creationId xmlns:p14="http://schemas.microsoft.com/office/powerpoint/2010/main" val="754115697"/>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61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4" name="Google Shape;66;p9"/>
          <p:cNvSpPr txBox="1">
            <a:spLocks noGrp="1"/>
          </p:cNvSpPr>
          <p:nvPr>
            <p:ph type="title"/>
          </p:nvPr>
        </p:nvSpPr>
        <p:spPr>
          <a:xfrm>
            <a:off x="472867" y="390167"/>
            <a:ext cx="11246400" cy="5248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sz="2400">
                <a:solidFill>
                  <a:schemeClr val="tx1"/>
                </a:solidFill>
                <a:latin typeface="+mn-lt"/>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dirty="0"/>
          </a:p>
        </p:txBody>
      </p:sp>
      <p:sp>
        <p:nvSpPr>
          <p:cNvPr id="5" name="Google Shape;67;p9"/>
          <p:cNvSpPr txBox="1">
            <a:spLocks noGrp="1"/>
          </p:cNvSpPr>
          <p:nvPr>
            <p:ph type="body" idx="1"/>
          </p:nvPr>
        </p:nvSpPr>
        <p:spPr>
          <a:xfrm>
            <a:off x="472867" y="1536633"/>
            <a:ext cx="11246400" cy="4555200"/>
          </a:xfrm>
          <a:prstGeom prst="rect">
            <a:avLst/>
          </a:prstGeom>
        </p:spPr>
        <p:txBody>
          <a:bodyPr spcFirstLastPara="1" wrap="square" lIns="0" tIns="91425" rIns="0" bIns="91425" anchor="t" anchorCtr="0">
            <a:noAutofit/>
          </a:bodyPr>
          <a:lstStyle>
            <a:lvl1pPr marL="365742" lvl="0" indent="-365742" rtl="0">
              <a:spcBef>
                <a:spcPts val="0"/>
              </a:spcBef>
              <a:spcAft>
                <a:spcPts val="0"/>
              </a:spcAft>
              <a:buClr>
                <a:srgbClr val="FFFFFF"/>
              </a:buClr>
              <a:buSzPts val="1300"/>
              <a:buChar char="■"/>
              <a:defRPr sz="1400">
                <a:solidFill>
                  <a:schemeClr val="tx1"/>
                </a:solidFill>
                <a:latin typeface="+mn-lt"/>
              </a:defRPr>
            </a:lvl1pPr>
            <a:lvl2pPr marL="1219140" lvl="1" indent="-406381" rtl="0">
              <a:spcBef>
                <a:spcPts val="2133"/>
              </a:spcBef>
              <a:spcAft>
                <a:spcPts val="0"/>
              </a:spcAft>
              <a:buClr>
                <a:srgbClr val="FFFFFF"/>
              </a:buClr>
              <a:buSzPts val="1200"/>
              <a:buChar char="⎼"/>
              <a:defRPr>
                <a:solidFill>
                  <a:srgbClr val="FFFFFF"/>
                </a:solidFill>
              </a:defRPr>
            </a:lvl2pPr>
            <a:lvl3pPr marL="1828709" lvl="2" indent="-389448" rtl="0">
              <a:spcBef>
                <a:spcPts val="2133"/>
              </a:spcBef>
              <a:spcAft>
                <a:spcPts val="0"/>
              </a:spcAft>
              <a:buClr>
                <a:srgbClr val="FFFFFF"/>
              </a:buClr>
              <a:buSzPts val="1000"/>
              <a:buChar char="○"/>
              <a:defRPr>
                <a:solidFill>
                  <a:srgbClr val="FFFFFF"/>
                </a:solidFill>
              </a:defRPr>
            </a:lvl3pPr>
            <a:lvl4pPr marL="2438278" lvl="3" indent="-389448" rtl="0">
              <a:spcBef>
                <a:spcPts val="2133"/>
              </a:spcBef>
              <a:spcAft>
                <a:spcPts val="0"/>
              </a:spcAft>
              <a:buClr>
                <a:srgbClr val="FFFFFF"/>
              </a:buClr>
              <a:buSzPts val="1000"/>
              <a:buChar char="■"/>
              <a:defRPr>
                <a:solidFill>
                  <a:srgbClr val="FFFFFF"/>
                </a:solidFill>
              </a:defRPr>
            </a:lvl4pPr>
            <a:lvl5pPr marL="3047848" lvl="4" indent="-389448" rtl="0">
              <a:spcBef>
                <a:spcPts val="2133"/>
              </a:spcBef>
              <a:spcAft>
                <a:spcPts val="0"/>
              </a:spcAft>
              <a:buClr>
                <a:srgbClr val="FFFFFF"/>
              </a:buClr>
              <a:buSzPts val="1000"/>
              <a:buChar char="⎼"/>
              <a:defRPr>
                <a:solidFill>
                  <a:srgbClr val="FFFFFF"/>
                </a:solidFill>
              </a:defRPr>
            </a:lvl5pPr>
            <a:lvl6pPr marL="3657418" lvl="5" indent="-389448" rtl="0">
              <a:spcBef>
                <a:spcPts val="2133"/>
              </a:spcBef>
              <a:spcAft>
                <a:spcPts val="0"/>
              </a:spcAft>
              <a:buClr>
                <a:srgbClr val="FFFFFF"/>
              </a:buClr>
              <a:buSzPts val="1000"/>
              <a:buChar char="○"/>
              <a:defRPr>
                <a:solidFill>
                  <a:srgbClr val="FFFFFF"/>
                </a:solidFill>
              </a:defRPr>
            </a:lvl6pPr>
            <a:lvl7pPr marL="4266987" lvl="6" indent="-389448" rtl="0">
              <a:spcBef>
                <a:spcPts val="2133"/>
              </a:spcBef>
              <a:spcAft>
                <a:spcPts val="0"/>
              </a:spcAft>
              <a:buClr>
                <a:srgbClr val="FFFFFF"/>
              </a:buClr>
              <a:buSzPts val="1000"/>
              <a:buChar char="■"/>
              <a:defRPr>
                <a:solidFill>
                  <a:srgbClr val="FFFFFF"/>
                </a:solidFill>
              </a:defRPr>
            </a:lvl7pPr>
            <a:lvl8pPr marL="4876557" lvl="7" indent="-389448" rtl="0">
              <a:spcBef>
                <a:spcPts val="2133"/>
              </a:spcBef>
              <a:spcAft>
                <a:spcPts val="0"/>
              </a:spcAft>
              <a:buClr>
                <a:srgbClr val="FFFFFF"/>
              </a:buClr>
              <a:buSzPts val="1000"/>
              <a:buChar char="⎼"/>
              <a:defRPr>
                <a:solidFill>
                  <a:srgbClr val="FFFFFF"/>
                </a:solidFill>
              </a:defRPr>
            </a:lvl8pPr>
            <a:lvl9pPr marL="5486126" lvl="8" indent="-389448" rtl="0">
              <a:spcBef>
                <a:spcPts val="2133"/>
              </a:spcBef>
              <a:spcAft>
                <a:spcPts val="2133"/>
              </a:spcAft>
              <a:buClr>
                <a:srgbClr val="FFFFFF"/>
              </a:buClr>
              <a:buSzPts val="1000"/>
              <a:buChar char="○"/>
              <a:defRPr>
                <a:solidFill>
                  <a:srgbClr val="FFFFFF"/>
                </a:solidFill>
              </a:defRPr>
            </a:lvl9pPr>
          </a:lstStyle>
          <a:p>
            <a:pPr lvl="0"/>
            <a:r>
              <a:rPr lang="en-US"/>
              <a:t>Click to edit Master text styles</a:t>
            </a:r>
          </a:p>
        </p:txBody>
      </p:sp>
      <p:sp>
        <p:nvSpPr>
          <p:cNvPr id="7" name="Google Shape;69;p9"/>
          <p:cNvSpPr txBox="1">
            <a:spLocks noGrp="1"/>
          </p:cNvSpPr>
          <p:nvPr>
            <p:ph type="subTitle" idx="2"/>
          </p:nvPr>
        </p:nvSpPr>
        <p:spPr>
          <a:xfrm>
            <a:off x="472867" y="827400"/>
            <a:ext cx="11246400" cy="512400"/>
          </a:xfrm>
          <a:prstGeom prst="rect">
            <a:avLst/>
          </a:prstGeom>
        </p:spPr>
        <p:txBody>
          <a:bodyPr spcFirstLastPara="1" wrap="square" lIns="0" tIns="91425" rIns="0" bIns="91425" anchor="t" anchorCtr="0">
            <a:noAutofit/>
          </a:bodyPr>
          <a:lstStyle>
            <a:lvl1pPr marL="365742" lvl="0" indent="-365742" rtl="0">
              <a:lnSpc>
                <a:spcPct val="100000"/>
              </a:lnSpc>
              <a:spcBef>
                <a:spcPts val="0"/>
              </a:spcBef>
              <a:spcAft>
                <a:spcPts val="0"/>
              </a:spcAft>
              <a:buClr>
                <a:srgbClr val="FFFFFF"/>
              </a:buClr>
              <a:buSzPts val="1500"/>
              <a:buNone/>
              <a:defRPr sz="1800">
                <a:solidFill>
                  <a:schemeClr val="tx1"/>
                </a:solidFill>
                <a:latin typeface="+mn-lt"/>
              </a:defRPr>
            </a:lvl1pPr>
            <a:lvl2pPr lvl="1" rtl="0">
              <a:lnSpc>
                <a:spcPct val="100000"/>
              </a:lnSpc>
              <a:spcBef>
                <a:spcPts val="0"/>
              </a:spcBef>
              <a:spcAft>
                <a:spcPts val="0"/>
              </a:spcAft>
              <a:buClr>
                <a:schemeClr val="accent5"/>
              </a:buClr>
              <a:buSzPts val="1400"/>
              <a:buNone/>
              <a:defRPr sz="1867">
                <a:solidFill>
                  <a:schemeClr val="accent5"/>
                </a:solidFill>
              </a:defRPr>
            </a:lvl2pPr>
            <a:lvl3pPr lvl="2" rtl="0">
              <a:lnSpc>
                <a:spcPct val="100000"/>
              </a:lnSpc>
              <a:spcBef>
                <a:spcPts val="0"/>
              </a:spcBef>
              <a:spcAft>
                <a:spcPts val="0"/>
              </a:spcAft>
              <a:buClr>
                <a:schemeClr val="accent5"/>
              </a:buClr>
              <a:buSzPts val="1400"/>
              <a:buNone/>
              <a:defRPr sz="1867">
                <a:solidFill>
                  <a:schemeClr val="accent5"/>
                </a:solidFill>
              </a:defRPr>
            </a:lvl3pPr>
            <a:lvl4pPr lvl="3" rtl="0">
              <a:lnSpc>
                <a:spcPct val="100000"/>
              </a:lnSpc>
              <a:spcBef>
                <a:spcPts val="0"/>
              </a:spcBef>
              <a:spcAft>
                <a:spcPts val="0"/>
              </a:spcAft>
              <a:buClr>
                <a:schemeClr val="accent5"/>
              </a:buClr>
              <a:buSzPts val="1400"/>
              <a:buNone/>
              <a:defRPr sz="1867">
                <a:solidFill>
                  <a:schemeClr val="accent5"/>
                </a:solidFill>
              </a:defRPr>
            </a:lvl4pPr>
            <a:lvl5pPr lvl="4" rtl="0">
              <a:lnSpc>
                <a:spcPct val="100000"/>
              </a:lnSpc>
              <a:spcBef>
                <a:spcPts val="0"/>
              </a:spcBef>
              <a:spcAft>
                <a:spcPts val="0"/>
              </a:spcAft>
              <a:buClr>
                <a:schemeClr val="accent5"/>
              </a:buClr>
              <a:buSzPts val="1400"/>
              <a:buNone/>
              <a:defRPr sz="1867">
                <a:solidFill>
                  <a:schemeClr val="accent5"/>
                </a:solidFill>
              </a:defRPr>
            </a:lvl5pPr>
            <a:lvl6pPr lvl="5" rtl="0">
              <a:lnSpc>
                <a:spcPct val="100000"/>
              </a:lnSpc>
              <a:spcBef>
                <a:spcPts val="0"/>
              </a:spcBef>
              <a:spcAft>
                <a:spcPts val="0"/>
              </a:spcAft>
              <a:buClr>
                <a:schemeClr val="accent5"/>
              </a:buClr>
              <a:buSzPts val="1400"/>
              <a:buNone/>
              <a:defRPr sz="1867">
                <a:solidFill>
                  <a:schemeClr val="accent5"/>
                </a:solidFill>
              </a:defRPr>
            </a:lvl6pPr>
            <a:lvl7pPr lvl="6" rtl="0">
              <a:lnSpc>
                <a:spcPct val="100000"/>
              </a:lnSpc>
              <a:spcBef>
                <a:spcPts val="0"/>
              </a:spcBef>
              <a:spcAft>
                <a:spcPts val="0"/>
              </a:spcAft>
              <a:buClr>
                <a:schemeClr val="accent5"/>
              </a:buClr>
              <a:buSzPts val="1400"/>
              <a:buNone/>
              <a:defRPr sz="1867">
                <a:solidFill>
                  <a:schemeClr val="accent5"/>
                </a:solidFill>
              </a:defRPr>
            </a:lvl7pPr>
            <a:lvl8pPr lvl="7" rtl="0">
              <a:lnSpc>
                <a:spcPct val="100000"/>
              </a:lnSpc>
              <a:spcBef>
                <a:spcPts val="0"/>
              </a:spcBef>
              <a:spcAft>
                <a:spcPts val="0"/>
              </a:spcAft>
              <a:buClr>
                <a:schemeClr val="accent5"/>
              </a:buClr>
              <a:buSzPts val="1400"/>
              <a:buNone/>
              <a:defRPr sz="1867">
                <a:solidFill>
                  <a:schemeClr val="accent5"/>
                </a:solidFill>
              </a:defRPr>
            </a:lvl8pPr>
            <a:lvl9pPr lvl="8" rtl="0">
              <a:lnSpc>
                <a:spcPct val="100000"/>
              </a:lnSpc>
              <a:spcBef>
                <a:spcPts val="0"/>
              </a:spcBef>
              <a:spcAft>
                <a:spcPts val="0"/>
              </a:spcAft>
              <a:buClr>
                <a:schemeClr val="accent5"/>
              </a:buClr>
              <a:buSzPts val="1400"/>
              <a:buNone/>
              <a:defRPr sz="1867">
                <a:solidFill>
                  <a:schemeClr val="accent5"/>
                </a:solidFill>
              </a:defRPr>
            </a:lvl9pPr>
          </a:lstStyle>
          <a:p>
            <a:r>
              <a:rPr lang="en-US"/>
              <a:t>Click to edit Master subtitle style</a:t>
            </a:r>
            <a:endParaRPr dirty="0"/>
          </a:p>
        </p:txBody>
      </p:sp>
    </p:spTree>
    <p:extLst>
      <p:ext uri="{BB962C8B-B14F-4D97-AF65-F5344CB8AC3E}">
        <p14:creationId xmlns:p14="http://schemas.microsoft.com/office/powerpoint/2010/main" val="3133626847"/>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chemeClr val="accent1"/>
        </a:soli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3" name="TextBox 2">
            <a:extLst>
              <a:ext uri="{FF2B5EF4-FFF2-40B4-BE49-F238E27FC236}">
                <a16:creationId xmlns:a16="http://schemas.microsoft.com/office/drawing/2014/main" id="{6243803D-31FA-692F-1CDF-A332274BC332}"/>
              </a:ext>
            </a:extLst>
          </p:cNvPr>
          <p:cNvSpPr txBox="1"/>
          <p:nvPr/>
        </p:nvSpPr>
        <p:spPr>
          <a:xfrm>
            <a:off x="288559" y="6532237"/>
            <a:ext cx="2458455" cy="200055"/>
          </a:xfrm>
          <a:prstGeom prst="rect">
            <a:avLst/>
          </a:prstGeom>
          <a:noFill/>
        </p:spPr>
        <p:txBody>
          <a:bodyPr wrap="square" lIns="0" rIns="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rPr>
              <a:t>© 2023 Nielsen Consumer LLC. All Rights Reserved.</a:t>
            </a:r>
          </a:p>
        </p:txBody>
      </p:sp>
      <p:sp>
        <p:nvSpPr>
          <p:cNvPr id="4"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5" name="Straight Connector 4">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9" y="6028803"/>
            <a:ext cx="644652" cy="274320"/>
          </a:xfrm>
          <a:prstGeom prst="rect">
            <a:avLst/>
          </a:prstGeom>
        </p:spPr>
      </p:pic>
    </p:spTree>
    <p:extLst>
      <p:ext uri="{BB962C8B-B14F-4D97-AF65-F5344CB8AC3E}">
        <p14:creationId xmlns:p14="http://schemas.microsoft.com/office/powerpoint/2010/main" val="1379575642"/>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chemeClr val="accent1"/>
        </a:soli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9" name="Picture 8"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28835"/>
            <a:ext cx="6289924" cy="6800329"/>
          </a:xfrm>
          <a:prstGeom prst="rect">
            <a:avLst/>
          </a:prstGeom>
        </p:spPr>
      </p:pic>
      <p:sp>
        <p:nvSpPr>
          <p:cNvPr id="4"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5" name="Straight Connector 4">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Google Shape;104;p13"/>
          <p:cNvSpPr txBox="1">
            <a:spLocks noGrp="1"/>
          </p:cNvSpPr>
          <p:nvPr>
            <p:ph type="ctrTitle"/>
          </p:nvPr>
        </p:nvSpPr>
        <p:spPr>
          <a:xfrm>
            <a:off x="655067" y="442767"/>
            <a:ext cx="6570000" cy="18524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3000"/>
              <a:buFont typeface="Montserrat"/>
              <a:buNone/>
              <a:defRPr sz="4400" b="1">
                <a:solidFill>
                  <a:srgbClr val="FFFFFF"/>
                </a:solidFill>
                <a:latin typeface="+mj-lt"/>
                <a:ea typeface="Montserrat"/>
                <a:cs typeface="Montserrat"/>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8" name="Google Shape;105;p13"/>
          <p:cNvSpPr txBox="1">
            <a:spLocks noGrp="1"/>
          </p:cNvSpPr>
          <p:nvPr>
            <p:ph type="subTitle" idx="1"/>
          </p:nvPr>
        </p:nvSpPr>
        <p:spPr>
          <a:xfrm>
            <a:off x="655068" y="3172800"/>
            <a:ext cx="6570000" cy="5124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2000">
                <a:solidFill>
                  <a:schemeClr val="bg1"/>
                </a:solidFill>
              </a:defRPr>
            </a:lvl1pPr>
            <a:lvl2pPr lvl="1" rtl="0">
              <a:lnSpc>
                <a:spcPct val="100000"/>
              </a:lnSpc>
              <a:spcBef>
                <a:spcPts val="0"/>
              </a:spcBef>
              <a:spcAft>
                <a:spcPts val="0"/>
              </a:spcAft>
              <a:buClr>
                <a:schemeClr val="accent5"/>
              </a:buClr>
              <a:buSzPts val="1400"/>
              <a:buNone/>
              <a:defRPr sz="1867">
                <a:solidFill>
                  <a:schemeClr val="accent5"/>
                </a:solidFill>
              </a:defRPr>
            </a:lvl2pPr>
            <a:lvl3pPr lvl="2" rtl="0">
              <a:lnSpc>
                <a:spcPct val="100000"/>
              </a:lnSpc>
              <a:spcBef>
                <a:spcPts val="0"/>
              </a:spcBef>
              <a:spcAft>
                <a:spcPts val="0"/>
              </a:spcAft>
              <a:buClr>
                <a:schemeClr val="accent5"/>
              </a:buClr>
              <a:buSzPts val="1400"/>
              <a:buNone/>
              <a:defRPr sz="1867">
                <a:solidFill>
                  <a:schemeClr val="accent5"/>
                </a:solidFill>
              </a:defRPr>
            </a:lvl3pPr>
            <a:lvl4pPr lvl="3" rtl="0">
              <a:lnSpc>
                <a:spcPct val="100000"/>
              </a:lnSpc>
              <a:spcBef>
                <a:spcPts val="0"/>
              </a:spcBef>
              <a:spcAft>
                <a:spcPts val="0"/>
              </a:spcAft>
              <a:buClr>
                <a:schemeClr val="accent5"/>
              </a:buClr>
              <a:buSzPts val="1400"/>
              <a:buNone/>
              <a:defRPr sz="1867">
                <a:solidFill>
                  <a:schemeClr val="accent5"/>
                </a:solidFill>
              </a:defRPr>
            </a:lvl4pPr>
            <a:lvl5pPr lvl="4" rtl="0">
              <a:lnSpc>
                <a:spcPct val="100000"/>
              </a:lnSpc>
              <a:spcBef>
                <a:spcPts val="0"/>
              </a:spcBef>
              <a:spcAft>
                <a:spcPts val="0"/>
              </a:spcAft>
              <a:buClr>
                <a:schemeClr val="accent5"/>
              </a:buClr>
              <a:buSzPts val="1400"/>
              <a:buNone/>
              <a:defRPr sz="1867">
                <a:solidFill>
                  <a:schemeClr val="accent5"/>
                </a:solidFill>
              </a:defRPr>
            </a:lvl5pPr>
            <a:lvl6pPr lvl="5" rtl="0">
              <a:lnSpc>
                <a:spcPct val="100000"/>
              </a:lnSpc>
              <a:spcBef>
                <a:spcPts val="0"/>
              </a:spcBef>
              <a:spcAft>
                <a:spcPts val="0"/>
              </a:spcAft>
              <a:buClr>
                <a:schemeClr val="accent5"/>
              </a:buClr>
              <a:buSzPts val="1400"/>
              <a:buNone/>
              <a:defRPr sz="1867">
                <a:solidFill>
                  <a:schemeClr val="accent5"/>
                </a:solidFill>
              </a:defRPr>
            </a:lvl6pPr>
            <a:lvl7pPr lvl="6" rtl="0">
              <a:lnSpc>
                <a:spcPct val="100000"/>
              </a:lnSpc>
              <a:spcBef>
                <a:spcPts val="0"/>
              </a:spcBef>
              <a:spcAft>
                <a:spcPts val="0"/>
              </a:spcAft>
              <a:buClr>
                <a:schemeClr val="accent5"/>
              </a:buClr>
              <a:buSzPts val="1400"/>
              <a:buNone/>
              <a:defRPr sz="1867">
                <a:solidFill>
                  <a:schemeClr val="accent5"/>
                </a:solidFill>
              </a:defRPr>
            </a:lvl7pPr>
            <a:lvl8pPr lvl="7" rtl="0">
              <a:lnSpc>
                <a:spcPct val="100000"/>
              </a:lnSpc>
              <a:spcBef>
                <a:spcPts val="0"/>
              </a:spcBef>
              <a:spcAft>
                <a:spcPts val="0"/>
              </a:spcAft>
              <a:buClr>
                <a:schemeClr val="accent5"/>
              </a:buClr>
              <a:buSzPts val="1400"/>
              <a:buNone/>
              <a:defRPr sz="1867">
                <a:solidFill>
                  <a:schemeClr val="accent5"/>
                </a:solidFill>
              </a:defRPr>
            </a:lvl8pPr>
            <a:lvl9pPr lvl="8" rtl="0">
              <a:lnSpc>
                <a:spcPct val="100000"/>
              </a:lnSpc>
              <a:spcBef>
                <a:spcPts val="0"/>
              </a:spcBef>
              <a:spcAft>
                <a:spcPts val="0"/>
              </a:spcAft>
              <a:buClr>
                <a:schemeClr val="accent5"/>
              </a:buClr>
              <a:buSzPts val="1400"/>
              <a:buNone/>
              <a:defRPr sz="1867">
                <a:solidFill>
                  <a:schemeClr val="accent5"/>
                </a:solidFill>
              </a:defRPr>
            </a:lvl9pPr>
          </a:lstStyle>
          <a:p>
            <a:r>
              <a:rPr lang="en-US"/>
              <a:t>Click to edit Master subtitle style</a:t>
            </a:r>
            <a:endParaRPr dirty="0"/>
          </a:p>
        </p:txBody>
      </p: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1" name="Picture 10">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827130248"/>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chemeClr val="accent1"/>
        </a:soli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10" name="Picture 9"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28835"/>
            <a:ext cx="6289924" cy="6800329"/>
          </a:xfrm>
          <a:prstGeom prst="rect">
            <a:avLst/>
          </a:prstGeom>
        </p:spPr>
      </p:pic>
      <p:sp>
        <p:nvSpPr>
          <p:cNvPr id="4"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5" name="Straight Connector 4">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Google Shape;117;p15"/>
          <p:cNvSpPr txBox="1">
            <a:spLocks noGrp="1"/>
          </p:cNvSpPr>
          <p:nvPr>
            <p:ph type="subTitle" idx="1"/>
          </p:nvPr>
        </p:nvSpPr>
        <p:spPr>
          <a:xfrm>
            <a:off x="472867" y="3141147"/>
            <a:ext cx="5350800" cy="4100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rgbClr val="CBCBCB"/>
              </a:buClr>
              <a:buSzPts val="1200"/>
              <a:buNone/>
              <a:defRPr sz="2400" b="1">
                <a:solidFill>
                  <a:schemeClr val="bg1"/>
                </a:solidFill>
              </a:defRPr>
            </a:lvl1pPr>
            <a:lvl2pPr lvl="1" rtl="0">
              <a:lnSpc>
                <a:spcPct val="100000"/>
              </a:lnSpc>
              <a:spcBef>
                <a:spcPts val="0"/>
              </a:spcBef>
              <a:spcAft>
                <a:spcPts val="0"/>
              </a:spcAft>
              <a:buClr>
                <a:srgbClr val="CBCBCB"/>
              </a:buClr>
              <a:buSzPts val="1800"/>
              <a:buNone/>
              <a:defRPr sz="2400" b="1">
                <a:solidFill>
                  <a:srgbClr val="CBCBCB"/>
                </a:solidFill>
              </a:defRPr>
            </a:lvl2pPr>
            <a:lvl3pPr lvl="2" rtl="0">
              <a:lnSpc>
                <a:spcPct val="100000"/>
              </a:lnSpc>
              <a:spcBef>
                <a:spcPts val="0"/>
              </a:spcBef>
              <a:spcAft>
                <a:spcPts val="0"/>
              </a:spcAft>
              <a:buClr>
                <a:srgbClr val="CBCBCB"/>
              </a:buClr>
              <a:buSzPts val="1800"/>
              <a:buNone/>
              <a:defRPr sz="2400" b="1">
                <a:solidFill>
                  <a:srgbClr val="CBCBCB"/>
                </a:solidFill>
              </a:defRPr>
            </a:lvl3pPr>
            <a:lvl4pPr lvl="3" rtl="0">
              <a:lnSpc>
                <a:spcPct val="100000"/>
              </a:lnSpc>
              <a:spcBef>
                <a:spcPts val="0"/>
              </a:spcBef>
              <a:spcAft>
                <a:spcPts val="0"/>
              </a:spcAft>
              <a:buClr>
                <a:srgbClr val="CBCBCB"/>
              </a:buClr>
              <a:buSzPts val="1800"/>
              <a:buNone/>
              <a:defRPr sz="2400" b="1">
                <a:solidFill>
                  <a:srgbClr val="CBCBCB"/>
                </a:solidFill>
              </a:defRPr>
            </a:lvl4pPr>
            <a:lvl5pPr lvl="4" rtl="0">
              <a:lnSpc>
                <a:spcPct val="100000"/>
              </a:lnSpc>
              <a:spcBef>
                <a:spcPts val="0"/>
              </a:spcBef>
              <a:spcAft>
                <a:spcPts val="0"/>
              </a:spcAft>
              <a:buClr>
                <a:srgbClr val="CBCBCB"/>
              </a:buClr>
              <a:buSzPts val="1800"/>
              <a:buNone/>
              <a:defRPr sz="2400" b="1">
                <a:solidFill>
                  <a:srgbClr val="CBCBCB"/>
                </a:solidFill>
              </a:defRPr>
            </a:lvl5pPr>
            <a:lvl6pPr lvl="5" rtl="0">
              <a:lnSpc>
                <a:spcPct val="100000"/>
              </a:lnSpc>
              <a:spcBef>
                <a:spcPts val="0"/>
              </a:spcBef>
              <a:spcAft>
                <a:spcPts val="0"/>
              </a:spcAft>
              <a:buClr>
                <a:srgbClr val="CBCBCB"/>
              </a:buClr>
              <a:buSzPts val="1800"/>
              <a:buNone/>
              <a:defRPr sz="2400" b="1">
                <a:solidFill>
                  <a:srgbClr val="CBCBCB"/>
                </a:solidFill>
              </a:defRPr>
            </a:lvl6pPr>
            <a:lvl7pPr lvl="6" rtl="0">
              <a:lnSpc>
                <a:spcPct val="100000"/>
              </a:lnSpc>
              <a:spcBef>
                <a:spcPts val="0"/>
              </a:spcBef>
              <a:spcAft>
                <a:spcPts val="0"/>
              </a:spcAft>
              <a:buClr>
                <a:srgbClr val="CBCBCB"/>
              </a:buClr>
              <a:buSzPts val="1800"/>
              <a:buNone/>
              <a:defRPr sz="2400" b="1">
                <a:solidFill>
                  <a:srgbClr val="CBCBCB"/>
                </a:solidFill>
              </a:defRPr>
            </a:lvl7pPr>
            <a:lvl8pPr lvl="7" rtl="0">
              <a:lnSpc>
                <a:spcPct val="100000"/>
              </a:lnSpc>
              <a:spcBef>
                <a:spcPts val="0"/>
              </a:spcBef>
              <a:spcAft>
                <a:spcPts val="0"/>
              </a:spcAft>
              <a:buClr>
                <a:srgbClr val="CBCBCB"/>
              </a:buClr>
              <a:buSzPts val="1800"/>
              <a:buNone/>
              <a:defRPr sz="2400" b="1">
                <a:solidFill>
                  <a:srgbClr val="CBCBCB"/>
                </a:solidFill>
              </a:defRPr>
            </a:lvl8pPr>
            <a:lvl9pPr lvl="8" rtl="0">
              <a:lnSpc>
                <a:spcPct val="100000"/>
              </a:lnSpc>
              <a:spcBef>
                <a:spcPts val="0"/>
              </a:spcBef>
              <a:spcAft>
                <a:spcPts val="0"/>
              </a:spcAft>
              <a:buClr>
                <a:srgbClr val="CBCBCB"/>
              </a:buClr>
              <a:buSzPts val="1800"/>
              <a:buNone/>
              <a:defRPr sz="2400" b="1">
                <a:solidFill>
                  <a:srgbClr val="CBCBCB"/>
                </a:solidFill>
              </a:defRPr>
            </a:lvl9pPr>
          </a:lstStyle>
          <a:p>
            <a:r>
              <a:rPr lang="en-US"/>
              <a:t>Click to edit Master subtitle style</a:t>
            </a:r>
            <a:endParaRPr dirty="0"/>
          </a:p>
        </p:txBody>
      </p:sp>
      <p:sp>
        <p:nvSpPr>
          <p:cNvPr id="8" name="Google Shape;118;p15"/>
          <p:cNvSpPr txBox="1">
            <a:spLocks/>
          </p:cNvSpPr>
          <p:nvPr/>
        </p:nvSpPr>
        <p:spPr>
          <a:xfrm>
            <a:off x="472867" y="3569167"/>
            <a:ext cx="5350800" cy="410000"/>
          </a:xfrm>
          <a:prstGeom prst="rect">
            <a:avLst/>
          </a:prstGeom>
        </p:spPr>
        <p:txBody>
          <a:bodyPr spcFirstLastPara="1" vert="horz" wrap="square" lIns="0" tIns="91425" rIns="0" bIns="91425" rtlCol="0" anchor="t" anchorCtr="0">
            <a:noAutofit/>
          </a:bodyPr>
          <a:lstStyle>
            <a:lvl1pPr marL="0" lvl="0" indent="0" algn="l" defTabSz="914400" rtl="0" eaLnBrk="1" latinLnBrk="0" hangingPunct="1">
              <a:lnSpc>
                <a:spcPct val="100000"/>
              </a:lnSpc>
              <a:spcBef>
                <a:spcPts val="0"/>
              </a:spcBef>
              <a:spcAft>
                <a:spcPts val="0"/>
              </a:spcAft>
              <a:buClr>
                <a:srgbClr val="CBCBCB"/>
              </a:buClr>
              <a:buSzPts val="1200"/>
              <a:buFont typeface="Arial" panose="020B0604020202020204" pitchFamily="34" charset="0"/>
              <a:buNone/>
              <a:defRPr sz="1600" kern="1200">
                <a:solidFill>
                  <a:srgbClr val="CBCBCB"/>
                </a:solidFill>
                <a:latin typeface="+mn-lt"/>
                <a:ea typeface="+mn-ea"/>
                <a:cs typeface="+mn-cs"/>
              </a:defRPr>
            </a:lvl1pPr>
            <a:lvl2pPr marL="685800" lvl="1" indent="-228600" algn="l" defTabSz="914400" rtl="0" eaLnBrk="1" latinLnBrk="0" hangingPunct="1">
              <a:lnSpc>
                <a:spcPct val="100000"/>
              </a:lnSpc>
              <a:spcBef>
                <a:spcPts val="0"/>
              </a:spcBef>
              <a:spcAft>
                <a:spcPts val="0"/>
              </a:spcAft>
              <a:buClr>
                <a:srgbClr val="CBCBCB"/>
              </a:buClr>
              <a:buSzPts val="1800"/>
              <a:buFont typeface="System Font Regular"/>
              <a:buNone/>
              <a:defRPr sz="2400" b="1" kern="1200">
                <a:solidFill>
                  <a:srgbClr val="CBCBCB"/>
                </a:solidFill>
                <a:latin typeface="+mn-lt"/>
                <a:ea typeface="+mn-ea"/>
                <a:cs typeface="+mn-cs"/>
              </a:defRPr>
            </a:lvl2pPr>
            <a:lvl3pPr marL="1143000" lvl="2"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3pPr>
            <a:lvl4pPr marL="1600200" lvl="3"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4pPr>
            <a:lvl5pPr marL="2057400" lvl="4"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5pPr>
            <a:lvl6pPr marL="2514600" lvl="5"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6pPr>
            <a:lvl7pPr marL="2971800" lvl="6"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7pPr>
            <a:lvl8pPr marL="3429000" lvl="7"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8pPr>
            <a:lvl9pPr marL="3886200" lvl="8"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9pPr>
          </a:lstStyle>
          <a:p>
            <a:r>
              <a:rPr lang="en-US" sz="1600" dirty="0">
                <a:solidFill>
                  <a:schemeClr val="bg1"/>
                </a:solidFill>
              </a:rPr>
              <a:t>Click to edit Master subtitle style</a:t>
            </a:r>
          </a:p>
        </p:txBody>
      </p:sp>
      <p:sp>
        <p:nvSpPr>
          <p:cNvPr id="11" name="TextBox 10">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2" name="Picture 11">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608014224"/>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67_thank_you_grey">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7" y="635035"/>
            <a:ext cx="8642083" cy="2387600"/>
          </a:xfrm>
        </p:spPr>
        <p:txBody>
          <a:bodyPr anchor="b">
            <a:noAutofit/>
          </a:bodyPr>
          <a:lstStyle>
            <a:lvl1pPr algn="l">
              <a:defRPr sz="3600">
                <a:solidFill>
                  <a:schemeClr val="bg1"/>
                </a:solidFill>
              </a:defRPr>
            </a:lvl1pPr>
          </a:lstStyle>
          <a:p>
            <a:r>
              <a:rPr lang="en-US" dirty="0"/>
              <a:t>[Thank you]</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7" y="3114709"/>
            <a:ext cx="8642083" cy="837883"/>
          </a:xfrm>
        </p:spPr>
        <p:txBody>
          <a:bodyPr>
            <a:noAutofit/>
          </a:bodyPr>
          <a:lstStyle>
            <a:lvl1pPr marL="0" indent="0" algn="l">
              <a:spcBef>
                <a:spcPts val="0"/>
              </a:spcBef>
              <a:spcAft>
                <a:spcPts val="0"/>
              </a:spcAft>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[Call to action]</a:t>
            </a:r>
          </a:p>
        </p:txBody>
      </p:sp>
      <p:sp>
        <p:nvSpPr>
          <p:cNvPr id="10" name="Text Placeholder 17">
            <a:extLst>
              <a:ext uri="{FF2B5EF4-FFF2-40B4-BE49-F238E27FC236}">
                <a16:creationId xmlns:a16="http://schemas.microsoft.com/office/drawing/2014/main" id="{0FF12D10-3F99-FA54-8A36-1C3BFF703BC4}"/>
              </a:ext>
            </a:extLst>
          </p:cNvPr>
          <p:cNvSpPr>
            <a:spLocks noGrp="1"/>
          </p:cNvSpPr>
          <p:nvPr>
            <p:ph type="body" sz="quarter" idx="10" hasCustomPrompt="1"/>
          </p:nvPr>
        </p:nvSpPr>
        <p:spPr>
          <a:xfrm>
            <a:off x="288559" y="4339347"/>
            <a:ext cx="8642083"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189" indent="0">
              <a:buNone/>
              <a:defRPr sz="1200" b="1">
                <a:solidFill>
                  <a:schemeClr val="bg1"/>
                </a:solidFill>
              </a:defRPr>
            </a:lvl2pPr>
            <a:lvl3pPr marL="914377" indent="0">
              <a:buNone/>
              <a:defRPr sz="1200" b="1">
                <a:solidFill>
                  <a:schemeClr val="bg1"/>
                </a:solidFill>
              </a:defRPr>
            </a:lvl3pPr>
            <a:lvl4pPr marL="1371566" indent="0">
              <a:buNone/>
              <a:defRPr sz="1200" b="1">
                <a:solidFill>
                  <a:schemeClr val="bg1"/>
                </a:solidFill>
              </a:defRPr>
            </a:lvl4pPr>
            <a:lvl5pPr marL="1828754" indent="0">
              <a:buNone/>
              <a:defRPr sz="1200" b="1">
                <a:solidFill>
                  <a:schemeClr val="bg1"/>
                </a:solidFill>
              </a:defRPr>
            </a:lvl5pPr>
          </a:lstStyle>
          <a:p>
            <a:pPr lvl="0"/>
            <a:r>
              <a:rPr lang="en-US" dirty="0"/>
              <a:t>First name Last name</a:t>
            </a:r>
          </a:p>
        </p:txBody>
      </p:sp>
      <p:sp>
        <p:nvSpPr>
          <p:cNvPr id="11" name="Text Placeholder 17">
            <a:extLst>
              <a:ext uri="{FF2B5EF4-FFF2-40B4-BE49-F238E27FC236}">
                <a16:creationId xmlns:a16="http://schemas.microsoft.com/office/drawing/2014/main" id="{C023098E-A14A-7175-E122-657D7B94C166}"/>
              </a:ext>
            </a:extLst>
          </p:cNvPr>
          <p:cNvSpPr>
            <a:spLocks noGrp="1"/>
          </p:cNvSpPr>
          <p:nvPr>
            <p:ph type="body" sz="quarter" idx="11" hasCustomPrompt="1"/>
          </p:nvPr>
        </p:nvSpPr>
        <p:spPr>
          <a:xfrm>
            <a:off x="288559" y="4707482"/>
            <a:ext cx="8642083" cy="42346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189" indent="0">
              <a:buNone/>
              <a:defRPr sz="1200" b="1">
                <a:solidFill>
                  <a:schemeClr val="bg1"/>
                </a:solidFill>
              </a:defRPr>
            </a:lvl2pPr>
            <a:lvl3pPr marL="914377" indent="0">
              <a:buNone/>
              <a:defRPr sz="1200" b="1">
                <a:solidFill>
                  <a:schemeClr val="bg1"/>
                </a:solidFill>
              </a:defRPr>
            </a:lvl3pPr>
            <a:lvl4pPr marL="1371566" indent="0">
              <a:buNone/>
              <a:defRPr sz="1200" b="1">
                <a:solidFill>
                  <a:schemeClr val="bg1"/>
                </a:solidFill>
              </a:defRPr>
            </a:lvl4pPr>
            <a:lvl5pPr marL="1828754" indent="0">
              <a:buNone/>
              <a:defRPr sz="1200" b="1">
                <a:solidFill>
                  <a:schemeClr val="bg1"/>
                </a:solidFill>
              </a:defRPr>
            </a:lvl5pPr>
          </a:lstStyle>
          <a:p>
            <a:pPr lvl="0"/>
            <a:r>
              <a:rPr lang="en-US" dirty="0"/>
              <a:t>Contact information</a:t>
            </a:r>
          </a:p>
        </p:txBody>
      </p:sp>
      <p:sp>
        <p:nvSpPr>
          <p:cNvPr id="13" name="TextBox 12">
            <a:extLst>
              <a:ext uri="{FF2B5EF4-FFF2-40B4-BE49-F238E27FC236}">
                <a16:creationId xmlns:a16="http://schemas.microsoft.com/office/drawing/2014/main" id="{6243803D-31FA-692F-1CDF-A332274BC332}"/>
              </a:ext>
            </a:extLst>
          </p:cNvPr>
          <p:cNvSpPr txBox="1"/>
          <p:nvPr/>
        </p:nvSpPr>
        <p:spPr>
          <a:xfrm>
            <a:off x="288559" y="6532237"/>
            <a:ext cx="2458455" cy="200055"/>
          </a:xfrm>
          <a:prstGeom prst="rect">
            <a:avLst/>
          </a:prstGeom>
          <a:noFill/>
        </p:spPr>
        <p:txBody>
          <a:bodyPr wrap="square" lIns="0" rIns="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rPr>
              <a:t>© 2023 Nielsen Consumer LLC. All Rights Reserved.</a:t>
            </a:r>
          </a:p>
        </p:txBody>
      </p:sp>
      <p:sp>
        <p:nvSpPr>
          <p:cNvPr id="14" name="Slide Number Placeholder 5">
            <a:extLst>
              <a:ext uri="{FF2B5EF4-FFF2-40B4-BE49-F238E27FC236}">
                <a16:creationId xmlns:a16="http://schemas.microsoft.com/office/drawing/2014/main" id="{D0DB4F35-9ADE-ED35-28B3-71F80807EF03}"/>
              </a:ext>
            </a:extLst>
          </p:cNvPr>
          <p:cNvSpPr>
            <a:spLocks noGrp="1"/>
          </p:cNvSpPr>
          <p:nvPr>
            <p:ph type="sldNum" sz="quarter" idx="12"/>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pic>
        <p:nvPicPr>
          <p:cNvPr id="15" name="Picture 14"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5801097"/>
            <a:ext cx="1219200" cy="518808"/>
          </a:xfrm>
          <a:prstGeom prst="rect">
            <a:avLst/>
          </a:prstGeom>
        </p:spPr>
      </p:pic>
    </p:spTree>
    <p:extLst>
      <p:ext uri="{BB962C8B-B14F-4D97-AF65-F5344CB8AC3E}">
        <p14:creationId xmlns:p14="http://schemas.microsoft.com/office/powerpoint/2010/main" val="4048929057"/>
      </p:ext>
    </p:extLst>
  </p:cSld>
  <p:clrMapOvr>
    <a:overrideClrMapping bg1="lt1" tx1="dk1" bg2="lt2" tx2="dk2" accent1="accent1" accent2="accent2" accent3="accent3" accent4="accent4" accent5="accent5" accent6="accent6" hlink="hlink" folHlink="folHlink"/>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ver - black grid" preserve="1">
  <p:cSld name="1_Cover - black grid">
    <p:bg>
      <p:bgPr>
        <a:solidFill>
          <a:srgbClr val="000000"/>
        </a:solidFill>
        <a:effectLst/>
      </p:bgPr>
    </p:bg>
    <p:spTree>
      <p:nvGrpSpPr>
        <p:cNvPr id="1" name="Shape 53"/>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j-lt"/>
            </a:endParaRPr>
          </a:p>
        </p:txBody>
      </p:sp>
      <p:sp>
        <p:nvSpPr>
          <p:cNvPr id="56" name="Google Shape;56;p6"/>
          <p:cNvSpPr txBox="1">
            <a:spLocks noGrp="1"/>
          </p:cNvSpPr>
          <p:nvPr>
            <p:ph type="ctrTitle"/>
          </p:nvPr>
        </p:nvSpPr>
        <p:spPr>
          <a:xfrm>
            <a:off x="472867" y="506700"/>
            <a:ext cx="8357600" cy="15184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600"/>
              <a:buFont typeface="Montserrat"/>
              <a:buNone/>
              <a:defRPr sz="4800" b="1">
                <a:solidFill>
                  <a:srgbClr val="FFFFFF"/>
                </a:solidFill>
                <a:latin typeface="+mj-lt"/>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57" name="Google Shape;57;p6"/>
          <p:cNvSpPr txBox="1">
            <a:spLocks noGrp="1"/>
          </p:cNvSpPr>
          <p:nvPr>
            <p:ph type="subTitle" idx="1"/>
          </p:nvPr>
        </p:nvSpPr>
        <p:spPr>
          <a:xfrm>
            <a:off x="472867" y="1871067"/>
            <a:ext cx="8357600" cy="6588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FFFFFF"/>
              </a:buClr>
              <a:buSzPts val="1800"/>
              <a:buFont typeface="Montserrat"/>
              <a:buNone/>
              <a:defRPr sz="2400">
                <a:solidFill>
                  <a:srgbClr val="FFFFFF"/>
                </a:solidFill>
                <a:latin typeface="+mj-lt"/>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2pPr>
            <a:lvl3pPr lvl="2"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3pPr>
            <a:lvl4pPr lvl="3"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4pPr>
            <a:lvl5pPr lvl="4"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5pPr>
            <a:lvl6pPr lvl="5"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6pPr>
            <a:lvl7pPr lvl="6"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7pPr>
            <a:lvl8pPr lvl="7"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8pPr>
            <a:lvl9pPr lvl="8"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9pPr>
          </a:lstStyle>
          <a:p>
            <a:r>
              <a:rPr lang="en-US"/>
              <a:t>Click to edit Master subtitle style</a:t>
            </a:r>
            <a:endParaRPr dirty="0"/>
          </a:p>
        </p:txBody>
      </p:sp>
      <p:sp>
        <p:nvSpPr>
          <p:cNvPr id="58" name="Google Shape;58;p6"/>
          <p:cNvSpPr txBox="1">
            <a:spLocks noGrp="1"/>
          </p:cNvSpPr>
          <p:nvPr>
            <p:ph type="subTitle" idx="2"/>
          </p:nvPr>
        </p:nvSpPr>
        <p:spPr>
          <a:xfrm>
            <a:off x="472867" y="2927867"/>
            <a:ext cx="5589600" cy="4100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rgbClr val="FFFFFF"/>
              </a:buClr>
              <a:buSzPts val="1200"/>
              <a:buNone/>
              <a:defRPr sz="1600" b="1">
                <a:solidFill>
                  <a:srgbClr val="FFFFFF"/>
                </a:solidFill>
                <a:latin typeface="+mj-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a:p>
        </p:txBody>
      </p:sp>
      <p:sp>
        <p:nvSpPr>
          <p:cNvPr id="59" name="Google Shape;59;p6"/>
          <p:cNvSpPr txBox="1">
            <a:spLocks noGrp="1"/>
          </p:cNvSpPr>
          <p:nvPr>
            <p:ph type="subTitle" idx="3"/>
          </p:nvPr>
        </p:nvSpPr>
        <p:spPr>
          <a:xfrm>
            <a:off x="472867" y="3134667"/>
            <a:ext cx="5589600" cy="4100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FFFFFF"/>
              </a:buClr>
              <a:buSzPts val="1200"/>
              <a:buNone/>
              <a:defRPr sz="1600">
                <a:solidFill>
                  <a:srgbClr val="FFFFFF"/>
                </a:solidFill>
                <a:latin typeface="+mj-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9" name="TextBox 8">
            <a:extLst>
              <a:ext uri="{FF2B5EF4-FFF2-40B4-BE49-F238E27FC236}">
                <a16:creationId xmlns:a16="http://schemas.microsoft.com/office/drawing/2014/main" id="{6243803D-31FA-692F-1CDF-A332274BC332}"/>
              </a:ext>
            </a:extLst>
          </p:cNvPr>
          <p:cNvSpPr txBox="1"/>
          <p:nvPr/>
        </p:nvSpPr>
        <p:spPr>
          <a:xfrm>
            <a:off x="288559" y="6532237"/>
            <a:ext cx="2458455" cy="200055"/>
          </a:xfrm>
          <a:prstGeom prst="rect">
            <a:avLst/>
          </a:prstGeom>
          <a:noFill/>
        </p:spPr>
        <p:txBody>
          <a:bodyPr wrap="square" lIns="0" rIns="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mj-lt"/>
              </a:rPr>
              <a:t>© 2023 Nielsen Consumer LLC. All Rights Reserved.</a:t>
            </a:r>
          </a:p>
        </p:txBody>
      </p:sp>
      <p:sp>
        <p:nvSpPr>
          <p:cNvPr id="10"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latin typeface="+mj-lt"/>
              </a:defRPr>
            </a:lvl1pPr>
          </a:lstStyle>
          <a:p>
            <a:fld id="{403EF4E2-7A7A-0548-85F1-5479B7C9E1B2}" type="slidenum">
              <a:rPr lang="en-US" smtClean="0"/>
              <a:pPr/>
              <a:t>‹#›</a:t>
            </a:fld>
            <a:endParaRPr lang="en-US" dirty="0"/>
          </a:p>
        </p:txBody>
      </p:sp>
      <p:cxnSp>
        <p:nvCxnSpPr>
          <p:cNvPr id="11" name="Straight Connector 10">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9" y="6028803"/>
            <a:ext cx="644652" cy="274320"/>
          </a:xfrm>
          <a:prstGeom prst="rect">
            <a:avLst/>
          </a:prstGeom>
        </p:spPr>
      </p:pic>
    </p:spTree>
    <p:extLst>
      <p:ext uri="{BB962C8B-B14F-4D97-AF65-F5344CB8AC3E}">
        <p14:creationId xmlns:p14="http://schemas.microsoft.com/office/powerpoint/2010/main" val="1648892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Divider - black/text left" preserve="1">
  <p:cSld name="1_Divider - black/text left">
    <p:bg>
      <p:bgPr>
        <a:solidFill>
          <a:srgbClr val="000000"/>
        </a:solidFill>
        <a:effectLst/>
      </p:bgPr>
    </p:bg>
    <p:spTree>
      <p:nvGrpSpPr>
        <p:cNvPr id="1" name="Shape 259"/>
        <p:cNvGrpSpPr/>
        <p:nvPr/>
      </p:nvGrpSpPr>
      <p:grpSpPr>
        <a:xfrm>
          <a:off x="0" y="0"/>
          <a:ext cx="0" cy="0"/>
          <a:chOff x="0" y="0"/>
          <a:chExt cx="0" cy="0"/>
        </a:xfrm>
      </p:grpSpPr>
      <p:sp>
        <p:nvSpPr>
          <p:cNvPr id="6" name="Rectangle 5">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11" name="Picture 10"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28835"/>
            <a:ext cx="6289924" cy="6800329"/>
          </a:xfrm>
          <a:prstGeom prst="rect">
            <a:avLst/>
          </a:prstGeom>
        </p:spPr>
      </p:pic>
      <p:sp>
        <p:nvSpPr>
          <p:cNvPr id="8"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9" name="Straight Connector 8">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5" name="Google Shape;265;p27"/>
          <p:cNvSpPr txBox="1">
            <a:spLocks noGrp="1"/>
          </p:cNvSpPr>
          <p:nvPr>
            <p:ph type="ctrTitle"/>
          </p:nvPr>
        </p:nvSpPr>
        <p:spPr>
          <a:xfrm>
            <a:off x="472867" y="1322067"/>
            <a:ext cx="5388400" cy="21040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3000"/>
              <a:buFont typeface="Montserrat"/>
              <a:buNone/>
              <a:tabLst>
                <a:tab pos="3282787" algn="l"/>
              </a:tabLst>
              <a:defRPr sz="4000" b="1">
                <a:solidFill>
                  <a:srgbClr val="FFFFFF"/>
                </a:solidFill>
                <a:latin typeface="+mj-lt"/>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000000"/>
              </a:buClr>
              <a:buSzPts val="5200"/>
              <a:buNone/>
              <a:defRPr sz="6933">
                <a:solidFill>
                  <a:srgbClr val="000000"/>
                </a:solidFill>
              </a:defRPr>
            </a:lvl2pPr>
            <a:lvl3pPr lvl="2" algn="ctr" rtl="0">
              <a:spcBef>
                <a:spcPts val="0"/>
              </a:spcBef>
              <a:spcAft>
                <a:spcPts val="0"/>
              </a:spcAft>
              <a:buClr>
                <a:srgbClr val="000000"/>
              </a:buClr>
              <a:buSzPts val="5200"/>
              <a:buNone/>
              <a:defRPr sz="6933">
                <a:solidFill>
                  <a:srgbClr val="000000"/>
                </a:solidFill>
              </a:defRPr>
            </a:lvl3pPr>
            <a:lvl4pPr lvl="3" algn="ctr" rtl="0">
              <a:spcBef>
                <a:spcPts val="0"/>
              </a:spcBef>
              <a:spcAft>
                <a:spcPts val="0"/>
              </a:spcAft>
              <a:buClr>
                <a:srgbClr val="000000"/>
              </a:buClr>
              <a:buSzPts val="5200"/>
              <a:buNone/>
              <a:defRPr sz="6933">
                <a:solidFill>
                  <a:srgbClr val="000000"/>
                </a:solidFill>
              </a:defRPr>
            </a:lvl4pPr>
            <a:lvl5pPr lvl="4" algn="ctr" rtl="0">
              <a:spcBef>
                <a:spcPts val="0"/>
              </a:spcBef>
              <a:spcAft>
                <a:spcPts val="0"/>
              </a:spcAft>
              <a:buClr>
                <a:srgbClr val="000000"/>
              </a:buClr>
              <a:buSzPts val="5200"/>
              <a:buNone/>
              <a:defRPr sz="6933">
                <a:solidFill>
                  <a:srgbClr val="000000"/>
                </a:solidFill>
              </a:defRPr>
            </a:lvl5pPr>
            <a:lvl6pPr lvl="5" algn="ctr" rtl="0">
              <a:spcBef>
                <a:spcPts val="0"/>
              </a:spcBef>
              <a:spcAft>
                <a:spcPts val="0"/>
              </a:spcAft>
              <a:buClr>
                <a:srgbClr val="000000"/>
              </a:buClr>
              <a:buSzPts val="5200"/>
              <a:buNone/>
              <a:defRPr sz="6933">
                <a:solidFill>
                  <a:srgbClr val="000000"/>
                </a:solidFill>
              </a:defRPr>
            </a:lvl6pPr>
            <a:lvl7pPr lvl="6" algn="ctr" rtl="0">
              <a:spcBef>
                <a:spcPts val="0"/>
              </a:spcBef>
              <a:spcAft>
                <a:spcPts val="0"/>
              </a:spcAft>
              <a:buClr>
                <a:srgbClr val="000000"/>
              </a:buClr>
              <a:buSzPts val="5200"/>
              <a:buNone/>
              <a:defRPr sz="6933">
                <a:solidFill>
                  <a:srgbClr val="000000"/>
                </a:solidFill>
              </a:defRPr>
            </a:lvl7pPr>
            <a:lvl8pPr lvl="7" algn="ctr" rtl="0">
              <a:spcBef>
                <a:spcPts val="0"/>
              </a:spcBef>
              <a:spcAft>
                <a:spcPts val="0"/>
              </a:spcAft>
              <a:buClr>
                <a:srgbClr val="000000"/>
              </a:buClr>
              <a:buSzPts val="5200"/>
              <a:buNone/>
              <a:defRPr sz="6933">
                <a:solidFill>
                  <a:srgbClr val="000000"/>
                </a:solidFill>
              </a:defRPr>
            </a:lvl8pPr>
            <a:lvl9pPr lvl="8" algn="ctr" rtl="0">
              <a:spcBef>
                <a:spcPts val="0"/>
              </a:spcBef>
              <a:spcAft>
                <a:spcPts val="0"/>
              </a:spcAft>
              <a:buClr>
                <a:srgbClr val="000000"/>
              </a:buClr>
              <a:buSzPts val="5200"/>
              <a:buNone/>
              <a:defRPr sz="6933">
                <a:solidFill>
                  <a:srgbClr val="000000"/>
                </a:solidFill>
              </a:defRPr>
            </a:lvl9pPr>
          </a:lstStyle>
          <a:p>
            <a:r>
              <a:rPr lang="en-US"/>
              <a:t>Click to edit Master title style</a:t>
            </a:r>
            <a:endParaRPr dirty="0"/>
          </a:p>
        </p:txBody>
      </p:sp>
      <p:sp>
        <p:nvSpPr>
          <p:cNvPr id="12" name="Slide Number Placeholder 1">
            <a:extLst>
              <a:ext uri="{FF2B5EF4-FFF2-40B4-BE49-F238E27FC236}">
                <a16:creationId xmlns:a16="http://schemas.microsoft.com/office/drawing/2014/main" id="{7AFEAEB1-594F-424B-BC1C-CF9B9DCB78BB}"/>
              </a:ext>
            </a:extLst>
          </p:cNvPr>
          <p:cNvSpPr txBox="1">
            <a:spLocks/>
          </p:cNvSpPr>
          <p:nvPr/>
        </p:nvSpPr>
        <p:spPr>
          <a:xfrm>
            <a:off x="8976067" y="6412499"/>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latin typeface="Montserrat" panose="00000500000000000000" pitchFamily="2" charset="0"/>
              </a:rPr>
              <a:pPr/>
              <a:t>‹#›</a:t>
            </a:fld>
            <a:endParaRPr lang="en-PH" sz="1333" dirty="0">
              <a:solidFill>
                <a:schemeClr val="bg1"/>
              </a:solidFill>
              <a:latin typeface="Montserrat" panose="00000500000000000000" pitchFamily="2" charset="0"/>
            </a:endParaRPr>
          </a:p>
        </p:txBody>
      </p:sp>
      <p:sp>
        <p:nvSpPr>
          <p:cNvPr id="13" name="TextBox 12">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4" name="Picture 13">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651583696"/>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over - black grid" preserve="1">
  <p:cSld name="1_Cover - black grid">
    <p:bg>
      <p:bgPr>
        <a:solidFill>
          <a:schemeClr val="bg2"/>
        </a:solidFill>
        <a:effectLst/>
      </p:bgPr>
    </p:bg>
    <p:spTree>
      <p:nvGrpSpPr>
        <p:cNvPr id="1" name="Shape 974"/>
        <p:cNvGrpSpPr/>
        <p:nvPr/>
      </p:nvGrpSpPr>
      <p:grpSpPr>
        <a:xfrm>
          <a:off x="0" y="0"/>
          <a:ext cx="0" cy="0"/>
          <a:chOff x="0" y="0"/>
          <a:chExt cx="0" cy="0"/>
        </a:xfrm>
      </p:grpSpPr>
      <p:sp>
        <p:nvSpPr>
          <p:cNvPr id="977" name="Google Shape;977;gd21c83c52b_0_2301"/>
          <p:cNvSpPr txBox="1">
            <a:spLocks noGrp="1"/>
          </p:cNvSpPr>
          <p:nvPr>
            <p:ph type="ctrTitle"/>
          </p:nvPr>
        </p:nvSpPr>
        <p:spPr>
          <a:xfrm>
            <a:off x="472867" y="506700"/>
            <a:ext cx="8357600" cy="1518400"/>
          </a:xfrm>
          <a:prstGeom prst="rect">
            <a:avLst/>
          </a:prstGeom>
          <a:noFill/>
          <a:ln>
            <a:noFill/>
          </a:ln>
        </p:spPr>
        <p:txBody>
          <a:bodyPr spcFirstLastPara="1" wrap="square" lIns="0" tIns="91425" rIns="0" bIns="91425" anchor="b" anchorCtr="0">
            <a:noAutofit/>
          </a:bodyPr>
          <a:lstStyle>
            <a:lvl1pPr lvl="0" algn="l" rtl="0">
              <a:lnSpc>
                <a:spcPct val="100000"/>
              </a:lnSpc>
              <a:spcBef>
                <a:spcPts val="0"/>
              </a:spcBef>
              <a:spcAft>
                <a:spcPts val="0"/>
              </a:spcAft>
              <a:buClr>
                <a:srgbClr val="FFFFFF"/>
              </a:buClr>
              <a:buSzPts val="3600"/>
              <a:buFont typeface="Montserrat"/>
              <a:buNone/>
              <a:defRPr sz="4400" b="1">
                <a:solidFill>
                  <a:srgbClr val="FFFFFF"/>
                </a:solidFill>
                <a:latin typeface="+mj-lt"/>
                <a:ea typeface="Montserrat"/>
                <a:cs typeface="Montserrat"/>
                <a:sym typeface="Montserrat"/>
              </a:defRPr>
            </a:lvl1pPr>
            <a:lvl2pPr lvl="1" algn="ctr" rtl="0">
              <a:lnSpc>
                <a:spcPct val="100000"/>
              </a:lnSpc>
              <a:spcBef>
                <a:spcPts val="0"/>
              </a:spcBef>
              <a:spcAft>
                <a:spcPts val="0"/>
              </a:spcAft>
              <a:buClr>
                <a:srgbClr val="FFFFFF"/>
              </a:buClr>
              <a:buSzPts val="5200"/>
              <a:buNone/>
              <a:defRPr sz="6933">
                <a:solidFill>
                  <a:srgbClr val="FFFFFF"/>
                </a:solidFill>
              </a:defRPr>
            </a:lvl2pPr>
            <a:lvl3pPr lvl="2" algn="ctr" rtl="0">
              <a:lnSpc>
                <a:spcPct val="100000"/>
              </a:lnSpc>
              <a:spcBef>
                <a:spcPts val="0"/>
              </a:spcBef>
              <a:spcAft>
                <a:spcPts val="0"/>
              </a:spcAft>
              <a:buClr>
                <a:srgbClr val="FFFFFF"/>
              </a:buClr>
              <a:buSzPts val="5200"/>
              <a:buNone/>
              <a:defRPr sz="6933">
                <a:solidFill>
                  <a:srgbClr val="FFFFFF"/>
                </a:solidFill>
              </a:defRPr>
            </a:lvl3pPr>
            <a:lvl4pPr lvl="3" algn="ctr" rtl="0">
              <a:lnSpc>
                <a:spcPct val="100000"/>
              </a:lnSpc>
              <a:spcBef>
                <a:spcPts val="0"/>
              </a:spcBef>
              <a:spcAft>
                <a:spcPts val="0"/>
              </a:spcAft>
              <a:buClr>
                <a:srgbClr val="FFFFFF"/>
              </a:buClr>
              <a:buSzPts val="5200"/>
              <a:buNone/>
              <a:defRPr sz="6933">
                <a:solidFill>
                  <a:srgbClr val="FFFFFF"/>
                </a:solidFill>
              </a:defRPr>
            </a:lvl4pPr>
            <a:lvl5pPr lvl="4" algn="ctr" rtl="0">
              <a:lnSpc>
                <a:spcPct val="100000"/>
              </a:lnSpc>
              <a:spcBef>
                <a:spcPts val="0"/>
              </a:spcBef>
              <a:spcAft>
                <a:spcPts val="0"/>
              </a:spcAft>
              <a:buClr>
                <a:srgbClr val="FFFFFF"/>
              </a:buClr>
              <a:buSzPts val="5200"/>
              <a:buNone/>
              <a:defRPr sz="6933">
                <a:solidFill>
                  <a:srgbClr val="FFFFFF"/>
                </a:solidFill>
              </a:defRPr>
            </a:lvl5pPr>
            <a:lvl6pPr lvl="5" algn="ctr" rtl="0">
              <a:lnSpc>
                <a:spcPct val="100000"/>
              </a:lnSpc>
              <a:spcBef>
                <a:spcPts val="0"/>
              </a:spcBef>
              <a:spcAft>
                <a:spcPts val="0"/>
              </a:spcAft>
              <a:buClr>
                <a:srgbClr val="FFFFFF"/>
              </a:buClr>
              <a:buSzPts val="5200"/>
              <a:buNone/>
              <a:defRPr sz="6933">
                <a:solidFill>
                  <a:srgbClr val="FFFFFF"/>
                </a:solidFill>
              </a:defRPr>
            </a:lvl6pPr>
            <a:lvl7pPr lvl="6" algn="ctr" rtl="0">
              <a:lnSpc>
                <a:spcPct val="100000"/>
              </a:lnSpc>
              <a:spcBef>
                <a:spcPts val="0"/>
              </a:spcBef>
              <a:spcAft>
                <a:spcPts val="0"/>
              </a:spcAft>
              <a:buClr>
                <a:srgbClr val="FFFFFF"/>
              </a:buClr>
              <a:buSzPts val="5200"/>
              <a:buNone/>
              <a:defRPr sz="6933">
                <a:solidFill>
                  <a:srgbClr val="FFFFFF"/>
                </a:solidFill>
              </a:defRPr>
            </a:lvl7pPr>
            <a:lvl8pPr lvl="7" algn="ctr" rtl="0">
              <a:lnSpc>
                <a:spcPct val="100000"/>
              </a:lnSpc>
              <a:spcBef>
                <a:spcPts val="0"/>
              </a:spcBef>
              <a:spcAft>
                <a:spcPts val="0"/>
              </a:spcAft>
              <a:buClr>
                <a:srgbClr val="FFFFFF"/>
              </a:buClr>
              <a:buSzPts val="5200"/>
              <a:buNone/>
              <a:defRPr sz="6933">
                <a:solidFill>
                  <a:srgbClr val="FFFFFF"/>
                </a:solidFill>
              </a:defRPr>
            </a:lvl8pPr>
            <a:lvl9pPr lvl="8" algn="ctr" rtl="0">
              <a:lnSpc>
                <a:spcPct val="100000"/>
              </a:lnSpc>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978" name="Google Shape;978;gd21c83c52b_0_2301"/>
          <p:cNvSpPr txBox="1">
            <a:spLocks noGrp="1"/>
          </p:cNvSpPr>
          <p:nvPr>
            <p:ph type="subTitle" idx="1"/>
          </p:nvPr>
        </p:nvSpPr>
        <p:spPr>
          <a:xfrm>
            <a:off x="472867" y="1871067"/>
            <a:ext cx="8357600" cy="658800"/>
          </a:xfrm>
          <a:prstGeom prst="rect">
            <a:avLst/>
          </a:prstGeom>
          <a:noFill/>
          <a:ln>
            <a:noFill/>
          </a:ln>
        </p:spPr>
        <p:txBody>
          <a:bodyPr spcFirstLastPara="1" wrap="square" lIns="0" tIns="91425" rIns="0" bIns="91425" anchor="t" anchorCtr="0">
            <a:noAutofit/>
          </a:bodyPr>
          <a:lstStyle>
            <a:lvl1pPr lvl="0" algn="l" rtl="0">
              <a:lnSpc>
                <a:spcPct val="100000"/>
              </a:lnSpc>
              <a:spcBef>
                <a:spcPts val="0"/>
              </a:spcBef>
              <a:spcAft>
                <a:spcPts val="0"/>
              </a:spcAft>
              <a:buClr>
                <a:srgbClr val="FFFFFF"/>
              </a:buClr>
              <a:buSzPts val="1800"/>
              <a:buFont typeface="Montserrat"/>
              <a:buNone/>
              <a:defRPr sz="2400">
                <a:solidFill>
                  <a:srgbClr val="FFFFFF"/>
                </a:solidFill>
                <a:latin typeface="+mn-lt"/>
                <a:ea typeface="Montserrat"/>
                <a:cs typeface="Montserrat"/>
                <a:sym typeface="Montserrat"/>
              </a:defRPr>
            </a:lvl1pPr>
            <a:lvl2pPr lvl="1"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2pPr>
            <a:lvl3pPr lvl="2"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3pPr>
            <a:lvl4pPr lvl="3"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4pPr>
            <a:lvl5pPr lvl="4"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5pPr>
            <a:lvl6pPr lvl="5"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6pPr>
            <a:lvl7pPr lvl="6"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7pPr>
            <a:lvl8pPr lvl="7"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8pPr>
            <a:lvl9pPr lvl="8"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9pPr>
          </a:lstStyle>
          <a:p>
            <a:r>
              <a:rPr lang="en-US"/>
              <a:t>Click to edit Master subtitle style</a:t>
            </a:r>
            <a:endParaRPr dirty="0"/>
          </a:p>
        </p:txBody>
      </p:sp>
      <p:sp>
        <p:nvSpPr>
          <p:cNvPr id="979" name="Google Shape;979;gd21c83c52b_0_2301"/>
          <p:cNvSpPr txBox="1">
            <a:spLocks noGrp="1"/>
          </p:cNvSpPr>
          <p:nvPr>
            <p:ph type="subTitle" idx="2"/>
          </p:nvPr>
        </p:nvSpPr>
        <p:spPr>
          <a:xfrm>
            <a:off x="472867" y="3134667"/>
            <a:ext cx="8357600" cy="410000"/>
          </a:xfrm>
          <a:prstGeom prst="rect">
            <a:avLst/>
          </a:prstGeom>
          <a:noFill/>
          <a:ln>
            <a:noFill/>
          </a:ln>
        </p:spPr>
        <p:txBody>
          <a:bodyPr spcFirstLastPara="1" wrap="square" lIns="0" tIns="91425" rIns="0" bIns="91425" anchor="t" anchorCtr="0">
            <a:noAutofit/>
          </a:bodyPr>
          <a:lstStyle>
            <a:lvl1pPr lvl="0" algn="l" rtl="0">
              <a:lnSpc>
                <a:spcPct val="100000"/>
              </a:lnSpc>
              <a:spcBef>
                <a:spcPts val="0"/>
              </a:spcBef>
              <a:spcAft>
                <a:spcPts val="0"/>
              </a:spcAft>
              <a:buClr>
                <a:srgbClr val="FFFFFF"/>
              </a:buClr>
              <a:buSzPts val="1200"/>
              <a:buNone/>
              <a:defRPr sz="1600">
                <a:solidFill>
                  <a:srgbClr val="FFFFFF"/>
                </a:solidFill>
                <a:latin typeface="+mn-lt"/>
              </a:defRPr>
            </a:lvl1pPr>
            <a:lvl2pPr lvl="1" algn="l" rtl="0">
              <a:lnSpc>
                <a:spcPct val="100000"/>
              </a:lnSpc>
              <a:spcBef>
                <a:spcPts val="0"/>
              </a:spcBef>
              <a:spcAft>
                <a:spcPts val="0"/>
              </a:spcAft>
              <a:buClr>
                <a:srgbClr val="FFFFFF"/>
              </a:buClr>
              <a:buSzPts val="1800"/>
              <a:buNone/>
              <a:defRPr sz="2400" b="1">
                <a:solidFill>
                  <a:srgbClr val="FFFFFF"/>
                </a:solidFill>
              </a:defRPr>
            </a:lvl2pPr>
            <a:lvl3pPr lvl="2" algn="l" rtl="0">
              <a:lnSpc>
                <a:spcPct val="100000"/>
              </a:lnSpc>
              <a:spcBef>
                <a:spcPts val="0"/>
              </a:spcBef>
              <a:spcAft>
                <a:spcPts val="0"/>
              </a:spcAft>
              <a:buClr>
                <a:srgbClr val="FFFFFF"/>
              </a:buClr>
              <a:buSzPts val="1800"/>
              <a:buNone/>
              <a:defRPr sz="2400" b="1">
                <a:solidFill>
                  <a:srgbClr val="FFFFFF"/>
                </a:solidFill>
              </a:defRPr>
            </a:lvl3pPr>
            <a:lvl4pPr lvl="3" algn="l" rtl="0">
              <a:lnSpc>
                <a:spcPct val="100000"/>
              </a:lnSpc>
              <a:spcBef>
                <a:spcPts val="0"/>
              </a:spcBef>
              <a:spcAft>
                <a:spcPts val="0"/>
              </a:spcAft>
              <a:buClr>
                <a:srgbClr val="FFFFFF"/>
              </a:buClr>
              <a:buSzPts val="1800"/>
              <a:buNone/>
              <a:defRPr sz="2400" b="1">
                <a:solidFill>
                  <a:srgbClr val="FFFFFF"/>
                </a:solidFill>
              </a:defRPr>
            </a:lvl4pPr>
            <a:lvl5pPr lvl="4" algn="l" rtl="0">
              <a:lnSpc>
                <a:spcPct val="100000"/>
              </a:lnSpc>
              <a:spcBef>
                <a:spcPts val="0"/>
              </a:spcBef>
              <a:spcAft>
                <a:spcPts val="0"/>
              </a:spcAft>
              <a:buClr>
                <a:srgbClr val="FFFFFF"/>
              </a:buClr>
              <a:buSzPts val="1800"/>
              <a:buNone/>
              <a:defRPr sz="2400" b="1">
                <a:solidFill>
                  <a:srgbClr val="FFFFFF"/>
                </a:solidFill>
              </a:defRPr>
            </a:lvl5pPr>
            <a:lvl6pPr lvl="5" algn="l" rtl="0">
              <a:lnSpc>
                <a:spcPct val="100000"/>
              </a:lnSpc>
              <a:spcBef>
                <a:spcPts val="0"/>
              </a:spcBef>
              <a:spcAft>
                <a:spcPts val="0"/>
              </a:spcAft>
              <a:buClr>
                <a:srgbClr val="FFFFFF"/>
              </a:buClr>
              <a:buSzPts val="1800"/>
              <a:buNone/>
              <a:defRPr sz="2400" b="1">
                <a:solidFill>
                  <a:srgbClr val="FFFFFF"/>
                </a:solidFill>
              </a:defRPr>
            </a:lvl6pPr>
            <a:lvl7pPr lvl="6" algn="l" rtl="0">
              <a:lnSpc>
                <a:spcPct val="100000"/>
              </a:lnSpc>
              <a:spcBef>
                <a:spcPts val="0"/>
              </a:spcBef>
              <a:spcAft>
                <a:spcPts val="0"/>
              </a:spcAft>
              <a:buClr>
                <a:srgbClr val="FFFFFF"/>
              </a:buClr>
              <a:buSzPts val="1800"/>
              <a:buNone/>
              <a:defRPr sz="2400" b="1">
                <a:solidFill>
                  <a:srgbClr val="FFFFFF"/>
                </a:solidFill>
              </a:defRPr>
            </a:lvl7pPr>
            <a:lvl8pPr lvl="7" algn="l" rtl="0">
              <a:lnSpc>
                <a:spcPct val="100000"/>
              </a:lnSpc>
              <a:spcBef>
                <a:spcPts val="0"/>
              </a:spcBef>
              <a:spcAft>
                <a:spcPts val="0"/>
              </a:spcAft>
              <a:buClr>
                <a:srgbClr val="FFFFFF"/>
              </a:buClr>
              <a:buSzPts val="1800"/>
              <a:buNone/>
              <a:defRPr sz="2400" b="1">
                <a:solidFill>
                  <a:srgbClr val="FFFFFF"/>
                </a:solidFill>
              </a:defRPr>
            </a:lvl8pPr>
            <a:lvl9pPr lvl="8" algn="l"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pic>
        <p:nvPicPr>
          <p:cNvPr id="5" name="Picture 4">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75953" y="6496637"/>
            <a:ext cx="644652" cy="274320"/>
          </a:xfrm>
          <a:prstGeom prst="rect">
            <a:avLst/>
          </a:prstGeom>
        </p:spPr>
      </p:pic>
      <p:cxnSp>
        <p:nvCxnSpPr>
          <p:cNvPr id="6" name="Straight Connector 5">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576853"/>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rgbClr val="000000"/>
        </a:solidFill>
        <a:effectLst/>
      </p:bgPr>
    </p:bg>
    <p:spTree>
      <p:nvGrpSpPr>
        <p:cNvPr id="1" name="Shape 219"/>
        <p:cNvGrpSpPr/>
        <p:nvPr/>
      </p:nvGrpSpPr>
      <p:grpSpPr>
        <a:xfrm>
          <a:off x="0" y="0"/>
          <a:ext cx="0" cy="0"/>
          <a:chOff x="0" y="0"/>
          <a:chExt cx="0" cy="0"/>
        </a:xfrm>
      </p:grpSpPr>
      <p:sp>
        <p:nvSpPr>
          <p:cNvPr id="9" name="Rectangle 8">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221" name="Google Shape;221;p4"/>
          <p:cNvSpPr txBox="1">
            <a:spLocks noGrp="1"/>
          </p:cNvSpPr>
          <p:nvPr>
            <p:ph type="ctrTitle"/>
          </p:nvPr>
        </p:nvSpPr>
        <p:spPr>
          <a:xfrm>
            <a:off x="472867" y="1527533"/>
            <a:ext cx="8374000" cy="2262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600"/>
              <a:buFont typeface="Montserrat"/>
              <a:buNone/>
              <a:defRPr sz="4400" b="1">
                <a:solidFill>
                  <a:srgbClr val="FFFFFF"/>
                </a:solidFill>
                <a:latin typeface="+mn-lt"/>
                <a:ea typeface="Montserrat"/>
                <a:cs typeface="Montserrat"/>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222" name="Google Shape;222;p4"/>
          <p:cNvSpPr txBox="1">
            <a:spLocks noGrp="1"/>
          </p:cNvSpPr>
          <p:nvPr>
            <p:ph type="subTitle" idx="1"/>
          </p:nvPr>
        </p:nvSpPr>
        <p:spPr>
          <a:xfrm>
            <a:off x="472867" y="3737067"/>
            <a:ext cx="8374000" cy="10568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800"/>
              <a:buFont typeface="Montserrat"/>
              <a:buNone/>
              <a:defRPr sz="2400">
                <a:solidFill>
                  <a:srgbClr val="FFFFFF"/>
                </a:solidFill>
                <a:latin typeface="+mn-lt"/>
                <a:ea typeface="Montserrat"/>
                <a:cs typeface="Montserrat"/>
                <a:sym typeface="Montserrat"/>
              </a:defRPr>
            </a:lvl1pPr>
            <a:lvl2pPr lvl="1"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2pPr>
            <a:lvl3pPr lvl="2"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3pPr>
            <a:lvl4pPr lvl="3"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4pPr>
            <a:lvl5pPr lvl="4"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5pPr>
            <a:lvl6pPr lvl="5"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6pPr>
            <a:lvl7pPr lvl="6"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7pPr>
            <a:lvl8pPr lvl="7"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8pPr>
            <a:lvl9pPr lvl="8"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9pPr>
          </a:lstStyle>
          <a:p>
            <a:r>
              <a:rPr lang="en-US"/>
              <a:t>Click to edit Master subtitle style</a:t>
            </a:r>
            <a:endParaRPr dirty="0"/>
          </a:p>
        </p:txBody>
      </p:sp>
      <p:sp>
        <p:nvSpPr>
          <p:cNvPr id="223" name="Google Shape;223;p4"/>
          <p:cNvSpPr txBox="1">
            <a:spLocks noGrp="1"/>
          </p:cNvSpPr>
          <p:nvPr>
            <p:ph type="sldNum" idx="12"/>
          </p:nvPr>
        </p:nvSpPr>
        <p:spPr>
          <a:xfrm>
            <a:off x="11195011" y="633318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226" name="Google Shape;226;p4"/>
          <p:cNvSpPr txBox="1">
            <a:spLocks noGrp="1"/>
          </p:cNvSpPr>
          <p:nvPr>
            <p:ph type="subTitle" idx="2"/>
          </p:nvPr>
        </p:nvSpPr>
        <p:spPr>
          <a:xfrm>
            <a:off x="472867" y="5106800"/>
            <a:ext cx="5669200" cy="4100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1200"/>
              <a:buNone/>
              <a:defRPr sz="1600" b="1">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a:p>
        </p:txBody>
      </p:sp>
      <p:sp>
        <p:nvSpPr>
          <p:cNvPr id="227" name="Google Shape;227;p4"/>
          <p:cNvSpPr txBox="1">
            <a:spLocks noGrp="1"/>
          </p:cNvSpPr>
          <p:nvPr>
            <p:ph type="subTitle" idx="3"/>
          </p:nvPr>
        </p:nvSpPr>
        <p:spPr>
          <a:xfrm>
            <a:off x="472867" y="5313600"/>
            <a:ext cx="5669200" cy="4100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200"/>
              <a:buNone/>
              <a:defRPr sz="1600">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a:p>
        </p:txBody>
      </p:sp>
      <p:sp>
        <p:nvSpPr>
          <p:cNvPr id="228" name="Google Shape;228;p4"/>
          <p:cNvSpPr txBox="1">
            <a:spLocks noGrp="1"/>
          </p:cNvSpPr>
          <p:nvPr>
            <p:ph type="subTitle" idx="4"/>
          </p:nvPr>
        </p:nvSpPr>
        <p:spPr>
          <a:xfrm>
            <a:off x="472867" y="5965900"/>
            <a:ext cx="5669200" cy="4100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000"/>
              <a:buNone/>
              <a:defRPr sz="1333">
                <a:solidFill>
                  <a:srgbClr val="FFFFFF"/>
                </a:solidFill>
                <a:latin typeface="+mn-lt"/>
              </a:defRPr>
            </a:lvl1pPr>
            <a:lvl2pPr lvl="1" rtl="0">
              <a:lnSpc>
                <a:spcPct val="100000"/>
              </a:lnSpc>
              <a:spcBef>
                <a:spcPts val="0"/>
              </a:spcBef>
              <a:spcAft>
                <a:spcPts val="0"/>
              </a:spcAft>
              <a:buClr>
                <a:srgbClr val="FFFFFF"/>
              </a:buClr>
              <a:buSzPts val="1000"/>
              <a:buNone/>
              <a:defRPr sz="1333" b="1">
                <a:solidFill>
                  <a:srgbClr val="FFFFFF"/>
                </a:solidFill>
              </a:defRPr>
            </a:lvl2pPr>
            <a:lvl3pPr lvl="2" rtl="0">
              <a:lnSpc>
                <a:spcPct val="100000"/>
              </a:lnSpc>
              <a:spcBef>
                <a:spcPts val="0"/>
              </a:spcBef>
              <a:spcAft>
                <a:spcPts val="0"/>
              </a:spcAft>
              <a:buClr>
                <a:srgbClr val="FFFFFF"/>
              </a:buClr>
              <a:buSzPts val="1000"/>
              <a:buNone/>
              <a:defRPr b="1">
                <a:solidFill>
                  <a:srgbClr val="FFFFFF"/>
                </a:solidFill>
              </a:defRPr>
            </a:lvl3pPr>
            <a:lvl4pPr lvl="3" rtl="0">
              <a:lnSpc>
                <a:spcPct val="100000"/>
              </a:lnSpc>
              <a:spcBef>
                <a:spcPts val="0"/>
              </a:spcBef>
              <a:spcAft>
                <a:spcPts val="0"/>
              </a:spcAft>
              <a:buClr>
                <a:srgbClr val="FFFFFF"/>
              </a:buClr>
              <a:buSzPts val="1000"/>
              <a:buNone/>
              <a:defRPr b="1">
                <a:solidFill>
                  <a:srgbClr val="FFFFFF"/>
                </a:solidFill>
              </a:defRPr>
            </a:lvl4pPr>
            <a:lvl5pPr lvl="4" rtl="0">
              <a:lnSpc>
                <a:spcPct val="100000"/>
              </a:lnSpc>
              <a:spcBef>
                <a:spcPts val="0"/>
              </a:spcBef>
              <a:spcAft>
                <a:spcPts val="0"/>
              </a:spcAft>
              <a:buClr>
                <a:srgbClr val="FFFFFF"/>
              </a:buClr>
              <a:buSzPts val="1000"/>
              <a:buNone/>
              <a:defRPr b="1">
                <a:solidFill>
                  <a:srgbClr val="FFFFFF"/>
                </a:solidFill>
              </a:defRPr>
            </a:lvl5pPr>
            <a:lvl6pPr lvl="5" rtl="0">
              <a:lnSpc>
                <a:spcPct val="100000"/>
              </a:lnSpc>
              <a:spcBef>
                <a:spcPts val="0"/>
              </a:spcBef>
              <a:spcAft>
                <a:spcPts val="0"/>
              </a:spcAft>
              <a:buClr>
                <a:srgbClr val="FFFFFF"/>
              </a:buClr>
              <a:buSzPts val="1000"/>
              <a:buNone/>
              <a:defRPr b="1">
                <a:solidFill>
                  <a:srgbClr val="FFFFFF"/>
                </a:solidFill>
              </a:defRPr>
            </a:lvl6pPr>
            <a:lvl7pPr lvl="6" rtl="0">
              <a:lnSpc>
                <a:spcPct val="100000"/>
              </a:lnSpc>
              <a:spcBef>
                <a:spcPts val="0"/>
              </a:spcBef>
              <a:spcAft>
                <a:spcPts val="0"/>
              </a:spcAft>
              <a:buClr>
                <a:srgbClr val="FFFFFF"/>
              </a:buClr>
              <a:buSzPts val="1000"/>
              <a:buNone/>
              <a:defRPr b="1">
                <a:solidFill>
                  <a:srgbClr val="FFFFFF"/>
                </a:solidFill>
              </a:defRPr>
            </a:lvl7pPr>
            <a:lvl8pPr lvl="7" rtl="0">
              <a:lnSpc>
                <a:spcPct val="100000"/>
              </a:lnSpc>
              <a:spcBef>
                <a:spcPts val="0"/>
              </a:spcBef>
              <a:spcAft>
                <a:spcPts val="0"/>
              </a:spcAft>
              <a:buClr>
                <a:srgbClr val="FFFFFF"/>
              </a:buClr>
              <a:buSzPts val="1000"/>
              <a:buNone/>
              <a:defRPr b="1">
                <a:solidFill>
                  <a:srgbClr val="FFFFFF"/>
                </a:solidFill>
              </a:defRPr>
            </a:lvl8pPr>
            <a:lvl9pPr lvl="8" rtl="0">
              <a:lnSpc>
                <a:spcPct val="100000"/>
              </a:lnSpc>
              <a:spcBef>
                <a:spcPts val="0"/>
              </a:spcBef>
              <a:spcAft>
                <a:spcPts val="0"/>
              </a:spcAft>
              <a:buClr>
                <a:srgbClr val="FFFFFF"/>
              </a:buClr>
              <a:buSzPts val="1000"/>
              <a:buNone/>
              <a:defRPr b="1">
                <a:solidFill>
                  <a:srgbClr val="FFFFFF"/>
                </a:solidFill>
              </a:defRPr>
            </a:lvl9pPr>
          </a:lstStyle>
          <a:p>
            <a:r>
              <a:rPr lang="en-US"/>
              <a:t>Click to edit Master subtitle style</a:t>
            </a:r>
            <a:endParaRPr/>
          </a:p>
        </p:txBody>
      </p:sp>
      <p:cxnSp>
        <p:nvCxnSpPr>
          <p:cNvPr id="16" name="Straight Connector 15">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447040"/>
            <a:ext cx="1219200" cy="518808"/>
          </a:xfrm>
          <a:prstGeom prst="rect">
            <a:avLst/>
          </a:prstGeom>
        </p:spPr>
      </p:pic>
      <p:sp>
        <p:nvSpPr>
          <p:cNvPr id="18" name="TextBox 17">
            <a:extLst>
              <a:ext uri="{FF2B5EF4-FFF2-40B4-BE49-F238E27FC236}">
                <a16:creationId xmlns:a16="http://schemas.microsoft.com/office/drawing/2014/main" id="{D439B148-E719-27C3-3403-978BEDC13EC0}"/>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678452763"/>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Inside - White/title/body text">
    <p:spTree>
      <p:nvGrpSpPr>
        <p:cNvPr id="1" name=""/>
        <p:cNvGrpSpPr/>
        <p:nvPr/>
      </p:nvGrpSpPr>
      <p:grpSpPr>
        <a:xfrm>
          <a:off x="0" y="0"/>
          <a:ext cx="0" cy="0"/>
          <a:chOff x="0" y="0"/>
          <a:chExt cx="0" cy="0"/>
        </a:xfrm>
      </p:grpSpPr>
      <p:sp>
        <p:nvSpPr>
          <p:cNvPr id="24" name="Google Shape;40;p5">
            <a:extLst>
              <a:ext uri="{FF2B5EF4-FFF2-40B4-BE49-F238E27FC236}">
                <a16:creationId xmlns:a16="http://schemas.microsoft.com/office/drawing/2014/main" id="{CA7D3202-BB5E-4102-8CDD-215C750AC736}"/>
              </a:ext>
            </a:extLst>
          </p:cNvPr>
          <p:cNvSpPr/>
          <p:nvPr/>
        </p:nvSpPr>
        <p:spPr>
          <a:xfrm>
            <a:off x="472867" y="6621800"/>
            <a:ext cx="6752000" cy="246400"/>
          </a:xfrm>
          <a:prstGeom prst="rect">
            <a:avLst/>
          </a:prstGeom>
          <a:noFill/>
          <a:ln>
            <a:noFill/>
          </a:ln>
        </p:spPr>
        <p:txBody>
          <a:bodyPr spcFirstLastPara="1" wrap="square" lIns="0" tIns="60933" rIns="0" bIns="60933"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67" dirty="0">
                <a:solidFill>
                  <a:schemeClr val="bg1"/>
                </a:solidFill>
                <a:latin typeface="Montserrat" panose="00000500000000000000" pitchFamily="2" charset="0"/>
                <a:ea typeface="Montserrat Light"/>
                <a:cs typeface="Montserrat Light"/>
                <a:sym typeface="Montserrat Light"/>
              </a:rPr>
              <a:t>© </a:t>
            </a:r>
            <a:r>
              <a:rPr lang="en-US" sz="667" dirty="0">
                <a:solidFill>
                  <a:schemeClr val="bg1"/>
                </a:solidFill>
                <a:latin typeface="Montserrat" panose="00000500000000000000" pitchFamily="2" charset="0"/>
                <a:ea typeface="Montserrat Light"/>
                <a:cs typeface="Montserrat Light"/>
                <a:sym typeface="Montserrat Light"/>
              </a:rPr>
              <a:t>2023 Nielsen</a:t>
            </a:r>
            <a:r>
              <a:rPr lang="en" sz="667" dirty="0">
                <a:solidFill>
                  <a:schemeClr val="bg1"/>
                </a:solidFill>
                <a:latin typeface="Montserrat" panose="00000500000000000000" pitchFamily="2" charset="0"/>
                <a:ea typeface="Montserrat Light"/>
                <a:cs typeface="Montserrat Light"/>
                <a:sym typeface="Montserrat Light"/>
              </a:rPr>
              <a:t> Consumer LLC. All Rights Reserved.</a:t>
            </a:r>
            <a:endParaRPr sz="667" i="0" u="none" strike="noStrike" cap="none" dirty="0">
              <a:solidFill>
                <a:schemeClr val="bg1"/>
              </a:solidFill>
              <a:latin typeface="Montserrat" panose="00000500000000000000" pitchFamily="2" charset="0"/>
              <a:ea typeface="Montserrat Light"/>
              <a:cs typeface="Montserrat Light"/>
              <a:sym typeface="Montserrat Light"/>
            </a:endParaRPr>
          </a:p>
        </p:txBody>
      </p:sp>
      <p:sp>
        <p:nvSpPr>
          <p:cNvPr id="2" name="Title 1"/>
          <p:cNvSpPr>
            <a:spLocks noGrp="1"/>
          </p:cNvSpPr>
          <p:nvPr>
            <p:ph type="title" hasCustomPrompt="1"/>
          </p:nvPr>
        </p:nvSpPr>
        <p:spPr>
          <a:xfrm>
            <a:off x="475488" y="390144"/>
            <a:ext cx="11241024" cy="524256"/>
          </a:xfrm>
          <a:prstGeom prst="rect">
            <a:avLst/>
          </a:prstGeom>
        </p:spPr>
        <p:txBody>
          <a:bodyPr/>
          <a:lstStyle/>
          <a:p>
            <a:r>
              <a:rPr lang="en-US" dirty="0"/>
              <a:t>Click to add title</a:t>
            </a:r>
          </a:p>
        </p:txBody>
      </p:sp>
      <p:sp>
        <p:nvSpPr>
          <p:cNvPr id="10" name="Text Placeholder 9">
            <a:extLst>
              <a:ext uri="{FF2B5EF4-FFF2-40B4-BE49-F238E27FC236}">
                <a16:creationId xmlns:a16="http://schemas.microsoft.com/office/drawing/2014/main" id="{45FC9F91-5AE7-4A1B-AF40-EA52D844B995}"/>
              </a:ext>
            </a:extLst>
          </p:cNvPr>
          <p:cNvSpPr>
            <a:spLocks noGrp="1"/>
          </p:cNvSpPr>
          <p:nvPr>
            <p:ph type="body" sz="quarter" idx="10" hasCustomPrompt="1"/>
          </p:nvPr>
        </p:nvSpPr>
        <p:spPr>
          <a:xfrm>
            <a:off x="475488" y="829056"/>
            <a:ext cx="11241024" cy="512064"/>
          </a:xfrm>
          <a:prstGeom prst="rect">
            <a:avLst/>
          </a:prstGeom>
        </p:spPr>
        <p:txBody>
          <a:bodyPr tIns="91440"/>
          <a:lstStyle>
            <a:lvl1pPr marL="0" indent="0">
              <a:buNone/>
              <a:defRPr sz="1800">
                <a:solidFill>
                  <a:srgbClr val="000000"/>
                </a:solidFill>
                <a:latin typeface="+mj-lt"/>
              </a:defRPr>
            </a:lvl1pPr>
            <a:lvl2pPr marL="457178" indent="0">
              <a:buNone/>
              <a:defRPr>
                <a:latin typeface="Montserrat" panose="00000500000000000000" pitchFamily="2" charset="0"/>
              </a:defRPr>
            </a:lvl2pPr>
            <a:lvl3pPr marL="914354" indent="0">
              <a:buNone/>
              <a:defRPr>
                <a:latin typeface="Montserrat" panose="00000500000000000000" pitchFamily="2" charset="0"/>
              </a:defRPr>
            </a:lvl3pPr>
            <a:lvl4pPr marL="1371532" indent="0">
              <a:buNone/>
              <a:defRPr>
                <a:latin typeface="Montserrat" panose="00000500000000000000" pitchFamily="2" charset="0"/>
              </a:defRPr>
            </a:lvl4pPr>
            <a:lvl5pPr marL="1828709" indent="0">
              <a:buNone/>
              <a:defRPr>
                <a:latin typeface="Montserrat" panose="00000500000000000000" pitchFamily="2" charset="0"/>
              </a:defRPr>
            </a:lvl5pPr>
          </a:lstStyle>
          <a:p>
            <a:pPr lvl="0"/>
            <a:r>
              <a:rPr lang="en-US" dirty="0"/>
              <a:t>Click to add subtitle</a:t>
            </a:r>
          </a:p>
        </p:txBody>
      </p:sp>
      <p:sp>
        <p:nvSpPr>
          <p:cNvPr id="14" name="Google Shape;81;p10">
            <a:extLst>
              <a:ext uri="{FF2B5EF4-FFF2-40B4-BE49-F238E27FC236}">
                <a16:creationId xmlns:a16="http://schemas.microsoft.com/office/drawing/2014/main" id="{87435254-EDEF-4F12-9D28-5EEACE41FEC7}"/>
              </a:ext>
            </a:extLst>
          </p:cNvPr>
          <p:cNvSpPr txBox="1">
            <a:spLocks noGrp="1"/>
          </p:cNvSpPr>
          <p:nvPr>
            <p:ph type="subTitle" idx="2"/>
          </p:nvPr>
        </p:nvSpPr>
        <p:spPr>
          <a:xfrm>
            <a:off x="472867" y="6476016"/>
            <a:ext cx="10878800" cy="2464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800">
                <a:solidFill>
                  <a:srgbClr val="666666"/>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800">
                <a:solidFill>
                  <a:schemeClr val="accent5"/>
                </a:solidFill>
              </a:defRPr>
            </a:lvl2pPr>
            <a:lvl3pPr lvl="2" rtl="0">
              <a:lnSpc>
                <a:spcPct val="100000"/>
              </a:lnSpc>
              <a:spcBef>
                <a:spcPts val="0"/>
              </a:spcBef>
              <a:spcAft>
                <a:spcPts val="0"/>
              </a:spcAft>
              <a:buClr>
                <a:schemeClr val="accent5"/>
              </a:buClr>
              <a:buSzPts val="600"/>
              <a:buNone/>
              <a:defRPr sz="800">
                <a:solidFill>
                  <a:schemeClr val="accent5"/>
                </a:solidFill>
              </a:defRPr>
            </a:lvl3pPr>
            <a:lvl4pPr lvl="3" rtl="0">
              <a:lnSpc>
                <a:spcPct val="100000"/>
              </a:lnSpc>
              <a:spcBef>
                <a:spcPts val="0"/>
              </a:spcBef>
              <a:spcAft>
                <a:spcPts val="0"/>
              </a:spcAft>
              <a:buClr>
                <a:schemeClr val="accent5"/>
              </a:buClr>
              <a:buSzPts val="600"/>
              <a:buNone/>
              <a:defRPr sz="800">
                <a:solidFill>
                  <a:schemeClr val="accent5"/>
                </a:solidFill>
              </a:defRPr>
            </a:lvl4pPr>
            <a:lvl5pPr lvl="4" rtl="0">
              <a:lnSpc>
                <a:spcPct val="100000"/>
              </a:lnSpc>
              <a:spcBef>
                <a:spcPts val="0"/>
              </a:spcBef>
              <a:spcAft>
                <a:spcPts val="0"/>
              </a:spcAft>
              <a:buClr>
                <a:schemeClr val="accent5"/>
              </a:buClr>
              <a:buSzPts val="600"/>
              <a:buNone/>
              <a:defRPr sz="800">
                <a:solidFill>
                  <a:schemeClr val="accent5"/>
                </a:solidFill>
              </a:defRPr>
            </a:lvl5pPr>
            <a:lvl6pPr lvl="5" rtl="0">
              <a:lnSpc>
                <a:spcPct val="100000"/>
              </a:lnSpc>
              <a:spcBef>
                <a:spcPts val="0"/>
              </a:spcBef>
              <a:spcAft>
                <a:spcPts val="0"/>
              </a:spcAft>
              <a:buClr>
                <a:schemeClr val="accent5"/>
              </a:buClr>
              <a:buSzPts val="600"/>
              <a:buNone/>
              <a:defRPr sz="800">
                <a:solidFill>
                  <a:schemeClr val="accent5"/>
                </a:solidFill>
              </a:defRPr>
            </a:lvl6pPr>
            <a:lvl7pPr lvl="6" rtl="0">
              <a:lnSpc>
                <a:spcPct val="100000"/>
              </a:lnSpc>
              <a:spcBef>
                <a:spcPts val="0"/>
              </a:spcBef>
              <a:spcAft>
                <a:spcPts val="0"/>
              </a:spcAft>
              <a:buClr>
                <a:schemeClr val="accent5"/>
              </a:buClr>
              <a:buSzPts val="600"/>
              <a:buNone/>
              <a:defRPr sz="800">
                <a:solidFill>
                  <a:schemeClr val="accent5"/>
                </a:solidFill>
              </a:defRPr>
            </a:lvl7pPr>
            <a:lvl8pPr lvl="7" rtl="0">
              <a:lnSpc>
                <a:spcPct val="100000"/>
              </a:lnSpc>
              <a:spcBef>
                <a:spcPts val="0"/>
              </a:spcBef>
              <a:spcAft>
                <a:spcPts val="0"/>
              </a:spcAft>
              <a:buClr>
                <a:schemeClr val="accent5"/>
              </a:buClr>
              <a:buSzPts val="600"/>
              <a:buNone/>
              <a:defRPr sz="800">
                <a:solidFill>
                  <a:schemeClr val="accent5"/>
                </a:solidFill>
              </a:defRPr>
            </a:lvl8pPr>
            <a:lvl9pPr lvl="8" rtl="0">
              <a:lnSpc>
                <a:spcPct val="100000"/>
              </a:lnSpc>
              <a:spcBef>
                <a:spcPts val="0"/>
              </a:spcBef>
              <a:spcAft>
                <a:spcPts val="0"/>
              </a:spcAft>
              <a:buClr>
                <a:schemeClr val="accent5"/>
              </a:buClr>
              <a:buSzPts val="600"/>
              <a:buNone/>
              <a:defRPr sz="800">
                <a:solidFill>
                  <a:schemeClr val="accent5"/>
                </a:solidFill>
              </a:defRPr>
            </a:lvl9pPr>
          </a:lstStyle>
          <a:p>
            <a:r>
              <a:rPr lang="en-US"/>
              <a:t>Click to edit Master subtitle style</a:t>
            </a:r>
            <a:endParaRPr dirty="0"/>
          </a:p>
        </p:txBody>
      </p:sp>
      <p:sp>
        <p:nvSpPr>
          <p:cNvPr id="4" name="Text Placeholder 3">
            <a:extLst>
              <a:ext uri="{FF2B5EF4-FFF2-40B4-BE49-F238E27FC236}">
                <a16:creationId xmlns:a16="http://schemas.microsoft.com/office/drawing/2014/main" id="{7B4B3318-00BC-4947-8B69-2EA554F5D40B}"/>
              </a:ext>
            </a:extLst>
          </p:cNvPr>
          <p:cNvSpPr>
            <a:spLocks noGrp="1"/>
          </p:cNvSpPr>
          <p:nvPr>
            <p:ph type="body" sz="quarter" idx="11"/>
          </p:nvPr>
        </p:nvSpPr>
        <p:spPr>
          <a:xfrm>
            <a:off x="475488" y="1536192"/>
            <a:ext cx="11241024" cy="4559808"/>
          </a:xfrm>
          <a:prstGeom prst="rect">
            <a:avLst/>
          </a:prstGeom>
        </p:spPr>
        <p:txBody>
          <a:bodyPr lIns="0" tIns="91440" rIns="0" bIns="91440"/>
          <a:lstStyle/>
          <a:p>
            <a:pPr lvl="0"/>
            <a:r>
              <a:rPr lang="en-US"/>
              <a:t>Click to edit Master text styles</a:t>
            </a:r>
          </a:p>
          <a:p>
            <a:pPr lvl="1"/>
            <a:r>
              <a:rPr lang="en-US"/>
              <a:t>Second level</a:t>
            </a:r>
          </a:p>
        </p:txBody>
      </p:sp>
      <p:sp>
        <p:nvSpPr>
          <p:cNvPr id="23" name="TextBox 22">
            <a:extLst>
              <a:ext uri="{FF2B5EF4-FFF2-40B4-BE49-F238E27FC236}">
                <a16:creationId xmlns:a16="http://schemas.microsoft.com/office/drawing/2014/main" id="{683E1066-32C0-4BBA-9C52-F0655F5849BD}"/>
              </a:ext>
            </a:extLst>
          </p:cNvPr>
          <p:cNvSpPr txBox="1"/>
          <p:nvPr/>
        </p:nvSpPr>
        <p:spPr>
          <a:xfrm>
            <a:off x="11192256" y="6412992"/>
            <a:ext cx="524256" cy="365760"/>
          </a:xfrm>
          <a:prstGeom prst="rect">
            <a:avLst/>
          </a:prstGeom>
          <a:noFill/>
        </p:spPr>
        <p:txBody>
          <a:bodyPr wrap="none" lIns="0" rIns="0" rtlCol="0" anchor="ctr" anchorCtr="0">
            <a:noAutofit/>
          </a:bodyPr>
          <a:lstStyle/>
          <a:p>
            <a:pPr algn="r"/>
            <a:fld id="{37C1F608-86A9-439D-B359-AB29DD5A1486}" type="slidenum">
              <a:rPr lang="en-US" sz="1333" smtClean="0">
                <a:latin typeface="Montserrat" panose="00000500000000000000" pitchFamily="2" charset="0"/>
              </a:rPr>
              <a:pPr algn="r"/>
              <a:t>‹#›</a:t>
            </a:fld>
            <a:endParaRPr lang="en-US" sz="1333" dirty="0">
              <a:latin typeface="Montserrat" panose="00000500000000000000" pitchFamily="2" charset="0"/>
            </a:endParaRPr>
          </a:p>
        </p:txBody>
      </p:sp>
    </p:spTree>
    <p:extLst>
      <p:ext uri="{BB962C8B-B14F-4D97-AF65-F5344CB8AC3E}">
        <p14:creationId xmlns:p14="http://schemas.microsoft.com/office/powerpoint/2010/main" val="69436533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vider - Black/white radiant N" preserve="1">
  <p:cSld name="Divider - Black/white radiant N">
    <p:bg>
      <p:bgPr>
        <a:solidFill>
          <a:srgbClr val="000000"/>
        </a:solidFill>
        <a:effectLst/>
      </p:bgPr>
    </p:bg>
    <p:spTree>
      <p:nvGrpSpPr>
        <p:cNvPr id="1" name="Shape 188"/>
        <p:cNvGrpSpPr/>
        <p:nvPr/>
      </p:nvGrpSpPr>
      <p:grpSpPr>
        <a:xfrm>
          <a:off x="0" y="0"/>
          <a:ext cx="0" cy="0"/>
          <a:chOff x="0" y="0"/>
          <a:chExt cx="0" cy="0"/>
        </a:xfrm>
      </p:grpSpPr>
      <p:sp>
        <p:nvSpPr>
          <p:cNvPr id="11" name="Rectangle 10">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95" name="Google Shape;195;p22"/>
          <p:cNvSpPr txBox="1">
            <a:spLocks noGrp="1"/>
          </p:cNvSpPr>
          <p:nvPr>
            <p:ph type="ctrTitle"/>
          </p:nvPr>
        </p:nvSpPr>
        <p:spPr>
          <a:xfrm>
            <a:off x="472867" y="1320800"/>
            <a:ext cx="4551600" cy="2104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4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a:p>
        </p:txBody>
      </p:sp>
      <p:sp>
        <p:nvSpPr>
          <p:cNvPr id="196" name="Google Shape;196;p22"/>
          <p:cNvSpPr txBox="1">
            <a:spLocks noGrp="1"/>
          </p:cNvSpPr>
          <p:nvPr>
            <p:ph type="subTitle" idx="1"/>
          </p:nvPr>
        </p:nvSpPr>
        <p:spPr>
          <a:xfrm>
            <a:off x="472867" y="3270833"/>
            <a:ext cx="4551600" cy="10568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666666"/>
              </a:buClr>
              <a:buSzPts val="1800"/>
              <a:buFont typeface="Montserrat"/>
              <a:buNone/>
              <a:tabLst/>
              <a:defRPr sz="2400">
                <a:solidFill>
                  <a:schemeClr val="bg1"/>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2pPr>
            <a:lvl3pPr lvl="2"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3pPr>
            <a:lvl4pPr lvl="3"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4pPr>
            <a:lvl5pPr lvl="4"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5pPr>
            <a:lvl6pPr lvl="5"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6pPr>
            <a:lvl7pPr lvl="6"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7pPr>
            <a:lvl8pPr lvl="7"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8pPr>
            <a:lvl9pPr lvl="8"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9pPr>
          </a:lstStyle>
          <a:p>
            <a:r>
              <a:rPr lang="en-US"/>
              <a:t>Click to edit Master subtitle style</a:t>
            </a:r>
            <a:endParaRPr dirty="0"/>
          </a:p>
        </p:txBody>
      </p:sp>
      <p:sp>
        <p:nvSpPr>
          <p:cNvPr id="12" name="Slide Number Placeholder 1">
            <a:extLst>
              <a:ext uri="{FF2B5EF4-FFF2-40B4-BE49-F238E27FC236}">
                <a16:creationId xmlns:a16="http://schemas.microsoft.com/office/drawing/2014/main" id="{47E3B85B-D674-4AA4-A57C-AEB94FFFB1E2}"/>
              </a:ext>
            </a:extLst>
          </p:cNvPr>
          <p:cNvSpPr txBox="1">
            <a:spLocks/>
          </p:cNvSpPr>
          <p:nvPr/>
        </p:nvSpPr>
        <p:spPr>
          <a:xfrm>
            <a:off x="8976067" y="6412499"/>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latin typeface="Montserrat" panose="00000500000000000000" pitchFamily="2" charset="0"/>
              </a:rPr>
              <a:pPr/>
              <a:t>‹#›</a:t>
            </a:fld>
            <a:endParaRPr lang="en-PH" sz="1333" dirty="0">
              <a:solidFill>
                <a:schemeClr val="bg1"/>
              </a:solidFill>
              <a:latin typeface="Montserrat" panose="00000500000000000000" pitchFamily="2" charset="0"/>
            </a:endParaRPr>
          </a:p>
        </p:txBody>
      </p: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2491169"/>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ver - black/photo right" preserve="1">
  <p:cSld name="Cover - black/photo right">
    <p:bg>
      <p:bgPr>
        <a:solidFill>
          <a:srgbClr val="000000"/>
        </a:solidFill>
        <a:effectLst/>
      </p:bgPr>
    </p:bg>
    <p:spTree>
      <p:nvGrpSpPr>
        <p:cNvPr id="1" name="Shape 81"/>
        <p:cNvGrpSpPr/>
        <p:nvPr/>
      </p:nvGrpSpPr>
      <p:grpSpPr>
        <a:xfrm>
          <a:off x="0" y="0"/>
          <a:ext cx="0" cy="0"/>
          <a:chOff x="0" y="0"/>
          <a:chExt cx="0" cy="0"/>
        </a:xfrm>
      </p:grpSpPr>
      <p:sp>
        <p:nvSpPr>
          <p:cNvPr id="11" name="Rectangle 10">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88" name="Google Shape;88;p9"/>
          <p:cNvSpPr txBox="1">
            <a:spLocks noGrp="1"/>
          </p:cNvSpPr>
          <p:nvPr>
            <p:ph type="ctrTitle"/>
          </p:nvPr>
        </p:nvSpPr>
        <p:spPr>
          <a:xfrm>
            <a:off x="472867" y="1719100"/>
            <a:ext cx="5191600" cy="15184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2800"/>
              <a:buFont typeface="Montserrat"/>
              <a:buNone/>
              <a:defRPr sz="4400" b="1">
                <a:solidFill>
                  <a:srgbClr val="FFFFFF"/>
                </a:solidFill>
                <a:latin typeface="+mn-lt"/>
                <a:ea typeface="Montserrat"/>
                <a:cs typeface="Montserrat"/>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89" name="Google Shape;89;p9"/>
          <p:cNvSpPr txBox="1">
            <a:spLocks noGrp="1"/>
          </p:cNvSpPr>
          <p:nvPr>
            <p:ph type="subTitle" idx="1"/>
          </p:nvPr>
        </p:nvSpPr>
        <p:spPr>
          <a:xfrm>
            <a:off x="472867" y="3135900"/>
            <a:ext cx="5191600" cy="5288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600"/>
              <a:buFont typeface="Montserrat"/>
              <a:buNone/>
              <a:defRPr sz="2400">
                <a:solidFill>
                  <a:srgbClr val="FFFFFF"/>
                </a:solidFill>
                <a:latin typeface="+mn-lt"/>
                <a:ea typeface="Montserrat"/>
                <a:cs typeface="Montserrat"/>
                <a:sym typeface="Montserrat"/>
              </a:defRPr>
            </a:lvl1pPr>
            <a:lvl2pPr lvl="1"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2pPr>
            <a:lvl3pPr lvl="2"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3pPr>
            <a:lvl4pPr lvl="3"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4pPr>
            <a:lvl5pPr lvl="4"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5pPr>
            <a:lvl6pPr lvl="5"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6pPr>
            <a:lvl7pPr lvl="6"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7pPr>
            <a:lvl8pPr lvl="7"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8pPr>
            <a:lvl9pPr lvl="8"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9pPr>
          </a:lstStyle>
          <a:p>
            <a:r>
              <a:rPr lang="en-US"/>
              <a:t>Click to edit Master subtitle style</a:t>
            </a:r>
            <a:endParaRPr/>
          </a:p>
        </p:txBody>
      </p:sp>
      <p:sp>
        <p:nvSpPr>
          <p:cNvPr id="90" name="Google Shape;90;p9"/>
          <p:cNvSpPr txBox="1">
            <a:spLocks noGrp="1"/>
          </p:cNvSpPr>
          <p:nvPr>
            <p:ph type="subTitle" idx="2"/>
          </p:nvPr>
        </p:nvSpPr>
        <p:spPr>
          <a:xfrm>
            <a:off x="472867" y="5106800"/>
            <a:ext cx="5669200" cy="4100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1200"/>
              <a:buNone/>
              <a:defRPr sz="1200" b="1">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91" name="Google Shape;91;p9"/>
          <p:cNvSpPr txBox="1">
            <a:spLocks noGrp="1"/>
          </p:cNvSpPr>
          <p:nvPr>
            <p:ph type="subTitle" idx="3"/>
          </p:nvPr>
        </p:nvSpPr>
        <p:spPr>
          <a:xfrm>
            <a:off x="472867" y="5313600"/>
            <a:ext cx="5669200" cy="4100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200"/>
              <a:buNone/>
              <a:defRPr sz="1200">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a:p>
        </p:txBody>
      </p:sp>
      <p:sp>
        <p:nvSpPr>
          <p:cNvPr id="92" name="Google Shape;92;p9"/>
          <p:cNvSpPr txBox="1">
            <a:spLocks noGrp="1"/>
          </p:cNvSpPr>
          <p:nvPr>
            <p:ph type="subTitle" idx="4"/>
          </p:nvPr>
        </p:nvSpPr>
        <p:spPr>
          <a:xfrm>
            <a:off x="472867" y="5965900"/>
            <a:ext cx="5669200" cy="4100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000"/>
              <a:buNone/>
              <a:defRPr sz="1200">
                <a:solidFill>
                  <a:srgbClr val="FFFFFF"/>
                </a:solidFill>
                <a:latin typeface="+mn-lt"/>
              </a:defRPr>
            </a:lvl1pPr>
            <a:lvl2pPr lvl="1" rtl="0">
              <a:lnSpc>
                <a:spcPct val="100000"/>
              </a:lnSpc>
              <a:spcBef>
                <a:spcPts val="0"/>
              </a:spcBef>
              <a:spcAft>
                <a:spcPts val="0"/>
              </a:spcAft>
              <a:buClr>
                <a:srgbClr val="FFFFFF"/>
              </a:buClr>
              <a:buSzPts val="1000"/>
              <a:buNone/>
              <a:defRPr sz="1333" b="1">
                <a:solidFill>
                  <a:srgbClr val="FFFFFF"/>
                </a:solidFill>
              </a:defRPr>
            </a:lvl2pPr>
            <a:lvl3pPr lvl="2" rtl="0">
              <a:lnSpc>
                <a:spcPct val="100000"/>
              </a:lnSpc>
              <a:spcBef>
                <a:spcPts val="0"/>
              </a:spcBef>
              <a:spcAft>
                <a:spcPts val="0"/>
              </a:spcAft>
              <a:buClr>
                <a:srgbClr val="FFFFFF"/>
              </a:buClr>
              <a:buSzPts val="1000"/>
              <a:buNone/>
              <a:defRPr b="1">
                <a:solidFill>
                  <a:srgbClr val="FFFFFF"/>
                </a:solidFill>
              </a:defRPr>
            </a:lvl3pPr>
            <a:lvl4pPr lvl="3" rtl="0">
              <a:lnSpc>
                <a:spcPct val="100000"/>
              </a:lnSpc>
              <a:spcBef>
                <a:spcPts val="0"/>
              </a:spcBef>
              <a:spcAft>
                <a:spcPts val="0"/>
              </a:spcAft>
              <a:buClr>
                <a:srgbClr val="FFFFFF"/>
              </a:buClr>
              <a:buSzPts val="1000"/>
              <a:buNone/>
              <a:defRPr b="1">
                <a:solidFill>
                  <a:srgbClr val="FFFFFF"/>
                </a:solidFill>
              </a:defRPr>
            </a:lvl4pPr>
            <a:lvl5pPr lvl="4" rtl="0">
              <a:lnSpc>
                <a:spcPct val="100000"/>
              </a:lnSpc>
              <a:spcBef>
                <a:spcPts val="0"/>
              </a:spcBef>
              <a:spcAft>
                <a:spcPts val="0"/>
              </a:spcAft>
              <a:buClr>
                <a:srgbClr val="FFFFFF"/>
              </a:buClr>
              <a:buSzPts val="1000"/>
              <a:buNone/>
              <a:defRPr b="1">
                <a:solidFill>
                  <a:srgbClr val="FFFFFF"/>
                </a:solidFill>
              </a:defRPr>
            </a:lvl5pPr>
            <a:lvl6pPr lvl="5" rtl="0">
              <a:lnSpc>
                <a:spcPct val="100000"/>
              </a:lnSpc>
              <a:spcBef>
                <a:spcPts val="0"/>
              </a:spcBef>
              <a:spcAft>
                <a:spcPts val="0"/>
              </a:spcAft>
              <a:buClr>
                <a:srgbClr val="FFFFFF"/>
              </a:buClr>
              <a:buSzPts val="1000"/>
              <a:buNone/>
              <a:defRPr b="1">
                <a:solidFill>
                  <a:srgbClr val="FFFFFF"/>
                </a:solidFill>
              </a:defRPr>
            </a:lvl6pPr>
            <a:lvl7pPr lvl="6" rtl="0">
              <a:lnSpc>
                <a:spcPct val="100000"/>
              </a:lnSpc>
              <a:spcBef>
                <a:spcPts val="0"/>
              </a:spcBef>
              <a:spcAft>
                <a:spcPts val="0"/>
              </a:spcAft>
              <a:buClr>
                <a:srgbClr val="FFFFFF"/>
              </a:buClr>
              <a:buSzPts val="1000"/>
              <a:buNone/>
              <a:defRPr b="1">
                <a:solidFill>
                  <a:srgbClr val="FFFFFF"/>
                </a:solidFill>
              </a:defRPr>
            </a:lvl7pPr>
            <a:lvl8pPr lvl="7" rtl="0">
              <a:lnSpc>
                <a:spcPct val="100000"/>
              </a:lnSpc>
              <a:spcBef>
                <a:spcPts val="0"/>
              </a:spcBef>
              <a:spcAft>
                <a:spcPts val="0"/>
              </a:spcAft>
              <a:buClr>
                <a:srgbClr val="FFFFFF"/>
              </a:buClr>
              <a:buSzPts val="1000"/>
              <a:buNone/>
              <a:defRPr b="1">
                <a:solidFill>
                  <a:srgbClr val="FFFFFF"/>
                </a:solidFill>
              </a:defRPr>
            </a:lvl8pPr>
            <a:lvl9pPr lvl="8" rtl="0">
              <a:lnSpc>
                <a:spcPct val="100000"/>
              </a:lnSpc>
              <a:spcBef>
                <a:spcPts val="0"/>
              </a:spcBef>
              <a:spcAft>
                <a:spcPts val="0"/>
              </a:spcAft>
              <a:buClr>
                <a:srgbClr val="FFFFFF"/>
              </a:buClr>
              <a:buSzPts val="1000"/>
              <a:buNone/>
              <a:defRPr b="1">
                <a:solidFill>
                  <a:srgbClr val="FFFFFF"/>
                </a:solidFill>
              </a:defRPr>
            </a:lvl9pPr>
          </a:lstStyle>
          <a:p>
            <a:r>
              <a:rPr lang="en-US"/>
              <a:t>Click to edit Master subtitle style</a:t>
            </a:r>
            <a:endParaRPr/>
          </a:p>
        </p:txBody>
      </p:sp>
      <p:cxnSp>
        <p:nvCxnSpPr>
          <p:cNvPr id="12" name="Straight Connector 11">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447040"/>
            <a:ext cx="1219200" cy="518808"/>
          </a:xfrm>
          <a:prstGeom prst="rect">
            <a:avLst/>
          </a:prstGeom>
        </p:spPr>
      </p:pic>
      <p:sp>
        <p:nvSpPr>
          <p:cNvPr id="14" name="TextBox 13">
            <a:extLst>
              <a:ext uri="{FF2B5EF4-FFF2-40B4-BE49-F238E27FC236}">
                <a16:creationId xmlns:a16="http://schemas.microsoft.com/office/drawing/2014/main" id="{D439B148-E719-27C3-3403-978BEDC13EC0}"/>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748933902"/>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Divider - White/photo" preserve="1">
  <p:cSld name="Divider - White/photo">
    <p:bg>
      <p:bgPr>
        <a:solidFill>
          <a:srgbClr val="000000"/>
        </a:solidFill>
        <a:effectLst/>
      </p:bgPr>
    </p:bg>
    <p:spTree>
      <p:nvGrpSpPr>
        <p:cNvPr id="1" name="Shape 245"/>
        <p:cNvGrpSpPr/>
        <p:nvPr/>
      </p:nvGrpSpPr>
      <p:grpSpPr>
        <a:xfrm>
          <a:off x="0" y="0"/>
          <a:ext cx="0" cy="0"/>
          <a:chOff x="0" y="0"/>
          <a:chExt cx="0" cy="0"/>
        </a:xfrm>
      </p:grpSpPr>
      <p:sp>
        <p:nvSpPr>
          <p:cNvPr id="12" name="Rectangle 1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13" name="Picture 12"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28835"/>
            <a:ext cx="6289924" cy="6800329"/>
          </a:xfrm>
          <a:prstGeom prst="rect">
            <a:avLst/>
          </a:prstGeom>
        </p:spPr>
      </p:pic>
      <p:sp>
        <p:nvSpPr>
          <p:cNvPr id="249" name="Google Shape;249;p28"/>
          <p:cNvSpPr txBox="1">
            <a:spLocks noGrp="1"/>
          </p:cNvSpPr>
          <p:nvPr>
            <p:ph type="sldNum" idx="12"/>
          </p:nvPr>
        </p:nvSpPr>
        <p:spPr>
          <a:xfrm>
            <a:off x="11195011" y="6333189"/>
            <a:ext cx="731600" cy="524800"/>
          </a:xfrm>
          <a:prstGeom prst="rect">
            <a:avLst/>
          </a:prstGeom>
        </p:spPr>
        <p:txBody>
          <a:bodyPr spcFirstLastPara="1" wrap="square" lIns="91425" tIns="91425" rIns="91425" bIns="91425" anchor="ctr" anchorCtr="0">
            <a:noAutofit/>
          </a:bodyPr>
          <a:lstStyle>
            <a:lvl1pPr lvl="0" algn="r" rtl="0">
              <a:buNone/>
              <a:defRPr sz="1333">
                <a:solidFill>
                  <a:schemeClr val="bg1"/>
                </a:solidFill>
                <a:latin typeface="Avenir Next LT Pro" panose="020B0504020202020204" pitchFamily="34" charset="0"/>
                <a:ea typeface="Avenir Next LT Pro" panose="020B0504020202020204" pitchFamily="34" charset="0"/>
                <a:cs typeface="Avenir Next LT Pro" panose="020B0504020202020204" pitchFamily="34" charset="0"/>
                <a:sym typeface="Montserrat Light"/>
              </a:defRPr>
            </a:lvl1pPr>
            <a:lvl2pPr lvl="1" algn="r" rtl="0">
              <a:buNone/>
              <a:defRPr sz="1333">
                <a:latin typeface="Montserrat Light"/>
                <a:ea typeface="Montserrat Light"/>
                <a:cs typeface="Montserrat Light"/>
                <a:sym typeface="Montserrat Light"/>
              </a:defRPr>
            </a:lvl2pPr>
            <a:lvl3pPr lvl="2" algn="r" rtl="0">
              <a:buNone/>
              <a:defRPr sz="1333">
                <a:latin typeface="Montserrat Light"/>
                <a:ea typeface="Montserrat Light"/>
                <a:cs typeface="Montserrat Light"/>
                <a:sym typeface="Montserrat Light"/>
              </a:defRPr>
            </a:lvl3pPr>
            <a:lvl4pPr lvl="3" algn="r" rtl="0">
              <a:buNone/>
              <a:defRPr sz="1333">
                <a:latin typeface="Montserrat Light"/>
                <a:ea typeface="Montserrat Light"/>
                <a:cs typeface="Montserrat Light"/>
                <a:sym typeface="Montserrat Light"/>
              </a:defRPr>
            </a:lvl4pPr>
            <a:lvl5pPr lvl="4" algn="r" rtl="0">
              <a:buNone/>
              <a:defRPr sz="1333">
                <a:latin typeface="Montserrat Light"/>
                <a:ea typeface="Montserrat Light"/>
                <a:cs typeface="Montserrat Light"/>
                <a:sym typeface="Montserrat Light"/>
              </a:defRPr>
            </a:lvl5pPr>
            <a:lvl6pPr lvl="5" algn="r" rtl="0">
              <a:buNone/>
              <a:defRPr sz="1333">
                <a:latin typeface="Montserrat Light"/>
                <a:ea typeface="Montserrat Light"/>
                <a:cs typeface="Montserrat Light"/>
                <a:sym typeface="Montserrat Light"/>
              </a:defRPr>
            </a:lvl6pPr>
            <a:lvl7pPr lvl="6" algn="r" rtl="0">
              <a:buNone/>
              <a:defRPr sz="1333">
                <a:latin typeface="Montserrat Light"/>
                <a:ea typeface="Montserrat Light"/>
                <a:cs typeface="Montserrat Light"/>
                <a:sym typeface="Montserrat Light"/>
              </a:defRPr>
            </a:lvl7pPr>
            <a:lvl8pPr lvl="7" algn="r" rtl="0">
              <a:buNone/>
              <a:defRPr sz="1333">
                <a:latin typeface="Montserrat Light"/>
                <a:ea typeface="Montserrat Light"/>
                <a:cs typeface="Montserrat Light"/>
                <a:sym typeface="Montserrat Light"/>
              </a:defRPr>
            </a:lvl8pPr>
            <a:lvl9pPr lvl="8" algn="r" rtl="0">
              <a:buNone/>
              <a:defRPr sz="1333">
                <a:latin typeface="Montserrat Light"/>
                <a:ea typeface="Montserrat Light"/>
                <a:cs typeface="Montserrat Light"/>
                <a:sym typeface="Montserrat Light"/>
              </a:defRPr>
            </a:lvl9pPr>
          </a:lstStyle>
          <a:p>
            <a:fld id="{00000000-1234-1234-1234-123412341234}" type="slidenum">
              <a:rPr lang="en" smtClean="0"/>
              <a:pPr/>
              <a:t>‹#›</a:t>
            </a:fld>
            <a:endParaRPr lang="en"/>
          </a:p>
        </p:txBody>
      </p:sp>
      <p:sp>
        <p:nvSpPr>
          <p:cNvPr id="251" name="Google Shape;251;p28"/>
          <p:cNvSpPr txBox="1">
            <a:spLocks noGrp="1"/>
          </p:cNvSpPr>
          <p:nvPr>
            <p:ph type="ctrTitle"/>
          </p:nvPr>
        </p:nvSpPr>
        <p:spPr>
          <a:xfrm>
            <a:off x="472867" y="2159467"/>
            <a:ext cx="5255200" cy="21040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3000"/>
              <a:buFont typeface="Montserrat"/>
              <a:buNone/>
              <a:defRPr sz="4400" b="1">
                <a:solidFill>
                  <a:schemeClr val="bg1"/>
                </a:solidFill>
                <a:latin typeface="+mn-lt"/>
                <a:ea typeface="Avenir Next LT Pro" panose="020B0504020202020204" pitchFamily="34" charset="0"/>
                <a:cs typeface="Avenir Next LT Pro" panose="020B0504020202020204" pitchFamily="34" charset="0"/>
                <a:sym typeface="Montserrat"/>
              </a:defRPr>
            </a:lvl1pPr>
            <a:lvl2pPr lvl="1" algn="ctr" rtl="0">
              <a:spcBef>
                <a:spcPts val="0"/>
              </a:spcBef>
              <a:spcAft>
                <a:spcPts val="0"/>
              </a:spcAft>
              <a:buClr>
                <a:srgbClr val="FFFFFF"/>
              </a:buClr>
              <a:buSzPts val="3000"/>
              <a:buNone/>
              <a:defRPr sz="4000">
                <a:solidFill>
                  <a:srgbClr val="FFFFFF"/>
                </a:solidFill>
              </a:defRPr>
            </a:lvl2pPr>
            <a:lvl3pPr lvl="2" algn="ctr" rtl="0">
              <a:spcBef>
                <a:spcPts val="0"/>
              </a:spcBef>
              <a:spcAft>
                <a:spcPts val="0"/>
              </a:spcAft>
              <a:buClr>
                <a:srgbClr val="FFFFFF"/>
              </a:buClr>
              <a:buSzPts val="3000"/>
              <a:buNone/>
              <a:defRPr sz="4000">
                <a:solidFill>
                  <a:srgbClr val="FFFFFF"/>
                </a:solidFill>
              </a:defRPr>
            </a:lvl3pPr>
            <a:lvl4pPr lvl="3" algn="ctr" rtl="0">
              <a:spcBef>
                <a:spcPts val="0"/>
              </a:spcBef>
              <a:spcAft>
                <a:spcPts val="0"/>
              </a:spcAft>
              <a:buClr>
                <a:srgbClr val="FFFFFF"/>
              </a:buClr>
              <a:buSzPts val="3000"/>
              <a:buNone/>
              <a:defRPr sz="4000">
                <a:solidFill>
                  <a:srgbClr val="FFFFFF"/>
                </a:solidFill>
              </a:defRPr>
            </a:lvl4pPr>
            <a:lvl5pPr lvl="4" algn="ctr" rtl="0">
              <a:spcBef>
                <a:spcPts val="0"/>
              </a:spcBef>
              <a:spcAft>
                <a:spcPts val="0"/>
              </a:spcAft>
              <a:buClr>
                <a:srgbClr val="FFFFFF"/>
              </a:buClr>
              <a:buSzPts val="3000"/>
              <a:buNone/>
              <a:defRPr sz="4000">
                <a:solidFill>
                  <a:srgbClr val="FFFFFF"/>
                </a:solidFill>
              </a:defRPr>
            </a:lvl5pPr>
            <a:lvl6pPr lvl="5" algn="ctr" rtl="0">
              <a:spcBef>
                <a:spcPts val="0"/>
              </a:spcBef>
              <a:spcAft>
                <a:spcPts val="0"/>
              </a:spcAft>
              <a:buClr>
                <a:srgbClr val="FFFFFF"/>
              </a:buClr>
              <a:buSzPts val="3000"/>
              <a:buNone/>
              <a:defRPr sz="4000">
                <a:solidFill>
                  <a:srgbClr val="FFFFFF"/>
                </a:solidFill>
              </a:defRPr>
            </a:lvl6pPr>
            <a:lvl7pPr lvl="6" algn="ctr" rtl="0">
              <a:spcBef>
                <a:spcPts val="0"/>
              </a:spcBef>
              <a:spcAft>
                <a:spcPts val="0"/>
              </a:spcAft>
              <a:buClr>
                <a:srgbClr val="FFFFFF"/>
              </a:buClr>
              <a:buSzPts val="3000"/>
              <a:buNone/>
              <a:defRPr sz="4000">
                <a:solidFill>
                  <a:srgbClr val="FFFFFF"/>
                </a:solidFill>
              </a:defRPr>
            </a:lvl7pPr>
            <a:lvl8pPr lvl="7" algn="ctr" rtl="0">
              <a:spcBef>
                <a:spcPts val="0"/>
              </a:spcBef>
              <a:spcAft>
                <a:spcPts val="0"/>
              </a:spcAft>
              <a:buClr>
                <a:srgbClr val="FFFFFF"/>
              </a:buClr>
              <a:buSzPts val="3000"/>
              <a:buNone/>
              <a:defRPr sz="4000">
                <a:solidFill>
                  <a:srgbClr val="FFFFFF"/>
                </a:solidFill>
              </a:defRPr>
            </a:lvl8pPr>
            <a:lvl9pPr lvl="8" algn="ctr" rtl="0">
              <a:spcBef>
                <a:spcPts val="0"/>
              </a:spcBef>
              <a:spcAft>
                <a:spcPts val="0"/>
              </a:spcAft>
              <a:buClr>
                <a:srgbClr val="FFFFFF"/>
              </a:buClr>
              <a:buSzPts val="3000"/>
              <a:buNone/>
              <a:defRPr sz="4000">
                <a:solidFill>
                  <a:srgbClr val="FFFFFF"/>
                </a:solidFill>
              </a:defRPr>
            </a:lvl9pPr>
          </a:lstStyle>
          <a:p>
            <a:r>
              <a:rPr lang="en-US"/>
              <a:t>Click to edit Master title style</a:t>
            </a:r>
            <a:endParaRPr dirty="0"/>
          </a:p>
        </p:txBody>
      </p:sp>
      <p:cxnSp>
        <p:nvCxnSpPr>
          <p:cNvPr id="14" name="Straight Connector 13">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596282462"/>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Inside - Black/title/body text" preserve="1">
  <p:cSld name="Inside - Black/title/body text">
    <p:bg>
      <p:bgPr>
        <a:solidFill>
          <a:srgbClr val="000000"/>
        </a:solidFill>
        <a:effectLst/>
      </p:bgPr>
    </p:bg>
    <p:spTree>
      <p:nvGrpSpPr>
        <p:cNvPr id="1" name="Shape 73"/>
        <p:cNvGrpSpPr/>
        <p:nvPr/>
      </p:nvGrpSpPr>
      <p:grpSpPr>
        <a:xfrm>
          <a:off x="0" y="0"/>
          <a:ext cx="0" cy="0"/>
          <a:chOff x="0" y="0"/>
          <a:chExt cx="0" cy="0"/>
        </a:xfrm>
      </p:grpSpPr>
      <p:sp>
        <p:nvSpPr>
          <p:cNvPr id="9" name="Rectangle 8">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75" name="Google Shape;75;p8"/>
          <p:cNvSpPr txBox="1">
            <a:spLocks noGrp="1"/>
          </p:cNvSpPr>
          <p:nvPr>
            <p:ph type="title"/>
          </p:nvPr>
        </p:nvSpPr>
        <p:spPr>
          <a:xfrm>
            <a:off x="472867" y="390167"/>
            <a:ext cx="11246400" cy="5248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sz="2667">
                <a:solidFill>
                  <a:srgbClr val="FFFFFF"/>
                </a:solidFill>
                <a:latin typeface="+mn-lt"/>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dirty="0"/>
          </a:p>
        </p:txBody>
      </p:sp>
      <p:sp>
        <p:nvSpPr>
          <p:cNvPr id="76" name="Google Shape;76;p8"/>
          <p:cNvSpPr txBox="1">
            <a:spLocks noGrp="1"/>
          </p:cNvSpPr>
          <p:nvPr>
            <p:ph type="body" idx="1"/>
          </p:nvPr>
        </p:nvSpPr>
        <p:spPr>
          <a:xfrm>
            <a:off x="472867" y="1536633"/>
            <a:ext cx="11246400" cy="4555200"/>
          </a:xfrm>
          <a:prstGeom prst="rect">
            <a:avLst/>
          </a:prstGeom>
        </p:spPr>
        <p:txBody>
          <a:bodyPr spcFirstLastPara="1" wrap="square" lIns="0" tIns="91425" rIns="0" bIns="91425" anchor="t" anchorCtr="0">
            <a:noAutofit/>
          </a:bodyPr>
          <a:lstStyle>
            <a:lvl1pPr marL="365751" lvl="0" indent="-365751" rtl="0">
              <a:spcBef>
                <a:spcPts val="0"/>
              </a:spcBef>
              <a:spcAft>
                <a:spcPts val="0"/>
              </a:spcAft>
              <a:buClr>
                <a:srgbClr val="FFFFFF"/>
              </a:buClr>
              <a:buSzPts val="1300"/>
              <a:buChar char="■"/>
              <a:defRPr>
                <a:solidFill>
                  <a:srgbClr val="FFFFFF"/>
                </a:solidFill>
                <a:latin typeface="+mn-lt"/>
              </a:defRPr>
            </a:lvl1pPr>
            <a:lvl2pPr marL="1219170" lvl="1" indent="-406390" rtl="0">
              <a:spcBef>
                <a:spcPts val="2133"/>
              </a:spcBef>
              <a:spcAft>
                <a:spcPts val="0"/>
              </a:spcAft>
              <a:buClr>
                <a:srgbClr val="FFFFFF"/>
              </a:buClr>
              <a:buSzPts val="1200"/>
              <a:buChar char="⎼"/>
              <a:defRPr>
                <a:solidFill>
                  <a:srgbClr val="FFFFFF"/>
                </a:solidFill>
              </a:defRPr>
            </a:lvl2pPr>
            <a:lvl3pPr marL="1828754" lvl="2" indent="-389457" rtl="0">
              <a:spcBef>
                <a:spcPts val="2133"/>
              </a:spcBef>
              <a:spcAft>
                <a:spcPts val="0"/>
              </a:spcAft>
              <a:buClr>
                <a:srgbClr val="FFFFFF"/>
              </a:buClr>
              <a:buSzPts val="1000"/>
              <a:buChar char="○"/>
              <a:defRPr>
                <a:solidFill>
                  <a:srgbClr val="FFFFFF"/>
                </a:solidFill>
              </a:defRPr>
            </a:lvl3pPr>
            <a:lvl4pPr marL="2438339" lvl="3" indent="-389457" rtl="0">
              <a:spcBef>
                <a:spcPts val="2133"/>
              </a:spcBef>
              <a:spcAft>
                <a:spcPts val="0"/>
              </a:spcAft>
              <a:buClr>
                <a:srgbClr val="FFFFFF"/>
              </a:buClr>
              <a:buSzPts val="1000"/>
              <a:buChar char="■"/>
              <a:defRPr>
                <a:solidFill>
                  <a:srgbClr val="FFFFFF"/>
                </a:solidFill>
              </a:defRPr>
            </a:lvl4pPr>
            <a:lvl5pPr marL="3047924" lvl="4" indent="-389457" rtl="0">
              <a:spcBef>
                <a:spcPts val="2133"/>
              </a:spcBef>
              <a:spcAft>
                <a:spcPts val="0"/>
              </a:spcAft>
              <a:buClr>
                <a:srgbClr val="FFFFFF"/>
              </a:buClr>
              <a:buSzPts val="1000"/>
              <a:buChar char="⎼"/>
              <a:defRPr>
                <a:solidFill>
                  <a:srgbClr val="FFFFFF"/>
                </a:solidFill>
              </a:defRPr>
            </a:lvl5pPr>
            <a:lvl6pPr marL="3657509" lvl="5" indent="-389457" rtl="0">
              <a:spcBef>
                <a:spcPts val="2133"/>
              </a:spcBef>
              <a:spcAft>
                <a:spcPts val="0"/>
              </a:spcAft>
              <a:buClr>
                <a:srgbClr val="FFFFFF"/>
              </a:buClr>
              <a:buSzPts val="1000"/>
              <a:buChar char="○"/>
              <a:defRPr>
                <a:solidFill>
                  <a:srgbClr val="FFFFFF"/>
                </a:solidFill>
              </a:defRPr>
            </a:lvl6pPr>
            <a:lvl7pPr marL="4267093" lvl="6" indent="-389457" rtl="0">
              <a:spcBef>
                <a:spcPts val="2133"/>
              </a:spcBef>
              <a:spcAft>
                <a:spcPts val="0"/>
              </a:spcAft>
              <a:buClr>
                <a:srgbClr val="FFFFFF"/>
              </a:buClr>
              <a:buSzPts val="1000"/>
              <a:buChar char="■"/>
              <a:defRPr>
                <a:solidFill>
                  <a:srgbClr val="FFFFFF"/>
                </a:solidFill>
              </a:defRPr>
            </a:lvl7pPr>
            <a:lvl8pPr marL="4876678" lvl="7" indent="-389457" rtl="0">
              <a:spcBef>
                <a:spcPts val="2133"/>
              </a:spcBef>
              <a:spcAft>
                <a:spcPts val="0"/>
              </a:spcAft>
              <a:buClr>
                <a:srgbClr val="FFFFFF"/>
              </a:buClr>
              <a:buSzPts val="1000"/>
              <a:buChar char="⎼"/>
              <a:defRPr>
                <a:solidFill>
                  <a:srgbClr val="FFFFFF"/>
                </a:solidFill>
              </a:defRPr>
            </a:lvl8pPr>
            <a:lvl9pPr marL="5486263" lvl="8" indent="-389457" rtl="0">
              <a:spcBef>
                <a:spcPts val="2133"/>
              </a:spcBef>
              <a:spcAft>
                <a:spcPts val="2133"/>
              </a:spcAft>
              <a:buClr>
                <a:srgbClr val="FFFFFF"/>
              </a:buClr>
              <a:buSzPts val="1000"/>
              <a:buChar char="○"/>
              <a:defRPr>
                <a:solidFill>
                  <a:srgbClr val="FFFFFF"/>
                </a:solidFill>
              </a:defRPr>
            </a:lvl9pPr>
          </a:lstStyle>
          <a:p>
            <a:pPr lvl="0"/>
            <a:r>
              <a:rPr lang="en-US"/>
              <a:t>Click to edit Master text styles</a:t>
            </a:r>
          </a:p>
        </p:txBody>
      </p:sp>
      <p:sp>
        <p:nvSpPr>
          <p:cNvPr id="78" name="Google Shape;78;p8"/>
          <p:cNvSpPr txBox="1">
            <a:spLocks noGrp="1"/>
          </p:cNvSpPr>
          <p:nvPr>
            <p:ph type="subTitle" idx="2"/>
          </p:nvPr>
        </p:nvSpPr>
        <p:spPr>
          <a:xfrm>
            <a:off x="472867" y="827400"/>
            <a:ext cx="11246400" cy="512400"/>
          </a:xfrm>
          <a:prstGeom prst="rect">
            <a:avLst/>
          </a:prstGeom>
        </p:spPr>
        <p:txBody>
          <a:bodyPr spcFirstLastPara="1" wrap="square" lIns="0" tIns="91425" rIns="0" bIns="91425" anchor="t" anchorCtr="0">
            <a:noAutofit/>
          </a:bodyPr>
          <a:lstStyle>
            <a:lvl1pPr marL="414856" lvl="0" indent="-414856" rtl="0">
              <a:lnSpc>
                <a:spcPct val="100000"/>
              </a:lnSpc>
              <a:spcBef>
                <a:spcPts val="0"/>
              </a:spcBef>
              <a:spcAft>
                <a:spcPts val="0"/>
              </a:spcAft>
              <a:buClr>
                <a:schemeClr val="accent5"/>
              </a:buClr>
              <a:buSzPts val="1500"/>
              <a:buNone/>
              <a:defRPr sz="2000">
                <a:solidFill>
                  <a:schemeClr val="bg2">
                    <a:lumMod val="40000"/>
                    <a:lumOff val="60000"/>
                  </a:schemeClr>
                </a:solidFill>
                <a:latin typeface="+mn-lt"/>
              </a:defRPr>
            </a:lvl1pPr>
            <a:lvl2pPr lvl="1" rtl="0">
              <a:lnSpc>
                <a:spcPct val="100000"/>
              </a:lnSpc>
              <a:spcBef>
                <a:spcPts val="0"/>
              </a:spcBef>
              <a:spcAft>
                <a:spcPts val="0"/>
              </a:spcAft>
              <a:buClr>
                <a:schemeClr val="accent5"/>
              </a:buClr>
              <a:buSzPts val="1400"/>
              <a:buNone/>
              <a:defRPr sz="1867">
                <a:solidFill>
                  <a:schemeClr val="accent5"/>
                </a:solidFill>
              </a:defRPr>
            </a:lvl2pPr>
            <a:lvl3pPr lvl="2" rtl="0">
              <a:lnSpc>
                <a:spcPct val="100000"/>
              </a:lnSpc>
              <a:spcBef>
                <a:spcPts val="0"/>
              </a:spcBef>
              <a:spcAft>
                <a:spcPts val="0"/>
              </a:spcAft>
              <a:buClr>
                <a:schemeClr val="accent5"/>
              </a:buClr>
              <a:buSzPts val="1400"/>
              <a:buNone/>
              <a:defRPr sz="1867">
                <a:solidFill>
                  <a:schemeClr val="accent5"/>
                </a:solidFill>
              </a:defRPr>
            </a:lvl3pPr>
            <a:lvl4pPr lvl="3" rtl="0">
              <a:lnSpc>
                <a:spcPct val="100000"/>
              </a:lnSpc>
              <a:spcBef>
                <a:spcPts val="0"/>
              </a:spcBef>
              <a:spcAft>
                <a:spcPts val="0"/>
              </a:spcAft>
              <a:buClr>
                <a:schemeClr val="accent5"/>
              </a:buClr>
              <a:buSzPts val="1400"/>
              <a:buNone/>
              <a:defRPr sz="1867">
                <a:solidFill>
                  <a:schemeClr val="accent5"/>
                </a:solidFill>
              </a:defRPr>
            </a:lvl4pPr>
            <a:lvl5pPr lvl="4" rtl="0">
              <a:lnSpc>
                <a:spcPct val="100000"/>
              </a:lnSpc>
              <a:spcBef>
                <a:spcPts val="0"/>
              </a:spcBef>
              <a:spcAft>
                <a:spcPts val="0"/>
              </a:spcAft>
              <a:buClr>
                <a:schemeClr val="accent5"/>
              </a:buClr>
              <a:buSzPts val="1400"/>
              <a:buNone/>
              <a:defRPr sz="1867">
                <a:solidFill>
                  <a:schemeClr val="accent5"/>
                </a:solidFill>
              </a:defRPr>
            </a:lvl5pPr>
            <a:lvl6pPr lvl="5" rtl="0">
              <a:lnSpc>
                <a:spcPct val="100000"/>
              </a:lnSpc>
              <a:spcBef>
                <a:spcPts val="0"/>
              </a:spcBef>
              <a:spcAft>
                <a:spcPts val="0"/>
              </a:spcAft>
              <a:buClr>
                <a:schemeClr val="accent5"/>
              </a:buClr>
              <a:buSzPts val="1400"/>
              <a:buNone/>
              <a:defRPr sz="1867">
                <a:solidFill>
                  <a:schemeClr val="accent5"/>
                </a:solidFill>
              </a:defRPr>
            </a:lvl6pPr>
            <a:lvl7pPr lvl="6" rtl="0">
              <a:lnSpc>
                <a:spcPct val="100000"/>
              </a:lnSpc>
              <a:spcBef>
                <a:spcPts val="0"/>
              </a:spcBef>
              <a:spcAft>
                <a:spcPts val="0"/>
              </a:spcAft>
              <a:buClr>
                <a:schemeClr val="accent5"/>
              </a:buClr>
              <a:buSzPts val="1400"/>
              <a:buNone/>
              <a:defRPr sz="1867">
                <a:solidFill>
                  <a:schemeClr val="accent5"/>
                </a:solidFill>
              </a:defRPr>
            </a:lvl7pPr>
            <a:lvl8pPr lvl="7" rtl="0">
              <a:lnSpc>
                <a:spcPct val="100000"/>
              </a:lnSpc>
              <a:spcBef>
                <a:spcPts val="0"/>
              </a:spcBef>
              <a:spcAft>
                <a:spcPts val="0"/>
              </a:spcAft>
              <a:buClr>
                <a:schemeClr val="accent5"/>
              </a:buClr>
              <a:buSzPts val="1400"/>
              <a:buNone/>
              <a:defRPr sz="1867">
                <a:solidFill>
                  <a:schemeClr val="accent5"/>
                </a:solidFill>
              </a:defRPr>
            </a:lvl8pPr>
            <a:lvl9pPr lvl="8" rtl="0">
              <a:lnSpc>
                <a:spcPct val="100000"/>
              </a:lnSpc>
              <a:spcBef>
                <a:spcPts val="0"/>
              </a:spcBef>
              <a:spcAft>
                <a:spcPts val="0"/>
              </a:spcAft>
              <a:buClr>
                <a:schemeClr val="accent5"/>
              </a:buClr>
              <a:buSzPts val="1400"/>
              <a:buNone/>
              <a:defRPr sz="1867">
                <a:solidFill>
                  <a:schemeClr val="accent5"/>
                </a:solidFill>
              </a:defRPr>
            </a:lvl9pPr>
          </a:lstStyle>
          <a:p>
            <a:r>
              <a:rPr lang="en-US"/>
              <a:t>Click to edit Master subtitle style</a:t>
            </a:r>
            <a:endParaRPr/>
          </a:p>
        </p:txBody>
      </p:sp>
      <p:sp>
        <p:nvSpPr>
          <p:cNvPr id="80" name="Google Shape;80;p8"/>
          <p:cNvSpPr txBox="1">
            <a:spLocks noGrp="1"/>
          </p:cNvSpPr>
          <p:nvPr>
            <p:ph type="subTitle" idx="3"/>
          </p:nvPr>
        </p:nvSpPr>
        <p:spPr>
          <a:xfrm>
            <a:off x="472867" y="6476016"/>
            <a:ext cx="10878800" cy="2464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8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800">
                <a:solidFill>
                  <a:schemeClr val="accent5"/>
                </a:solidFill>
              </a:defRPr>
            </a:lvl2pPr>
            <a:lvl3pPr lvl="2" rtl="0">
              <a:lnSpc>
                <a:spcPct val="100000"/>
              </a:lnSpc>
              <a:spcBef>
                <a:spcPts val="0"/>
              </a:spcBef>
              <a:spcAft>
                <a:spcPts val="0"/>
              </a:spcAft>
              <a:buClr>
                <a:schemeClr val="accent5"/>
              </a:buClr>
              <a:buSzPts val="600"/>
              <a:buNone/>
              <a:defRPr sz="800">
                <a:solidFill>
                  <a:schemeClr val="accent5"/>
                </a:solidFill>
              </a:defRPr>
            </a:lvl3pPr>
            <a:lvl4pPr lvl="3" rtl="0">
              <a:lnSpc>
                <a:spcPct val="100000"/>
              </a:lnSpc>
              <a:spcBef>
                <a:spcPts val="0"/>
              </a:spcBef>
              <a:spcAft>
                <a:spcPts val="0"/>
              </a:spcAft>
              <a:buClr>
                <a:schemeClr val="accent5"/>
              </a:buClr>
              <a:buSzPts val="600"/>
              <a:buNone/>
              <a:defRPr sz="800">
                <a:solidFill>
                  <a:schemeClr val="accent5"/>
                </a:solidFill>
              </a:defRPr>
            </a:lvl4pPr>
            <a:lvl5pPr lvl="4" rtl="0">
              <a:lnSpc>
                <a:spcPct val="100000"/>
              </a:lnSpc>
              <a:spcBef>
                <a:spcPts val="0"/>
              </a:spcBef>
              <a:spcAft>
                <a:spcPts val="0"/>
              </a:spcAft>
              <a:buClr>
                <a:schemeClr val="accent5"/>
              </a:buClr>
              <a:buSzPts val="600"/>
              <a:buNone/>
              <a:defRPr sz="800">
                <a:solidFill>
                  <a:schemeClr val="accent5"/>
                </a:solidFill>
              </a:defRPr>
            </a:lvl5pPr>
            <a:lvl6pPr lvl="5" rtl="0">
              <a:lnSpc>
                <a:spcPct val="100000"/>
              </a:lnSpc>
              <a:spcBef>
                <a:spcPts val="0"/>
              </a:spcBef>
              <a:spcAft>
                <a:spcPts val="0"/>
              </a:spcAft>
              <a:buClr>
                <a:schemeClr val="accent5"/>
              </a:buClr>
              <a:buSzPts val="600"/>
              <a:buNone/>
              <a:defRPr sz="800">
                <a:solidFill>
                  <a:schemeClr val="accent5"/>
                </a:solidFill>
              </a:defRPr>
            </a:lvl6pPr>
            <a:lvl7pPr lvl="6" rtl="0">
              <a:lnSpc>
                <a:spcPct val="100000"/>
              </a:lnSpc>
              <a:spcBef>
                <a:spcPts val="0"/>
              </a:spcBef>
              <a:spcAft>
                <a:spcPts val="0"/>
              </a:spcAft>
              <a:buClr>
                <a:schemeClr val="accent5"/>
              </a:buClr>
              <a:buSzPts val="600"/>
              <a:buNone/>
              <a:defRPr sz="800">
                <a:solidFill>
                  <a:schemeClr val="accent5"/>
                </a:solidFill>
              </a:defRPr>
            </a:lvl7pPr>
            <a:lvl8pPr lvl="7" rtl="0">
              <a:lnSpc>
                <a:spcPct val="100000"/>
              </a:lnSpc>
              <a:spcBef>
                <a:spcPts val="0"/>
              </a:spcBef>
              <a:spcAft>
                <a:spcPts val="0"/>
              </a:spcAft>
              <a:buClr>
                <a:schemeClr val="accent5"/>
              </a:buClr>
              <a:buSzPts val="600"/>
              <a:buNone/>
              <a:defRPr sz="800">
                <a:solidFill>
                  <a:schemeClr val="accent5"/>
                </a:solidFill>
              </a:defRPr>
            </a:lvl8pPr>
            <a:lvl9pPr lvl="8" rtl="0">
              <a:lnSpc>
                <a:spcPct val="100000"/>
              </a:lnSpc>
              <a:spcBef>
                <a:spcPts val="0"/>
              </a:spcBef>
              <a:spcAft>
                <a:spcPts val="0"/>
              </a:spcAft>
              <a:buClr>
                <a:schemeClr val="accent5"/>
              </a:buClr>
              <a:buSzPts val="600"/>
              <a:buNone/>
              <a:defRPr sz="800">
                <a:solidFill>
                  <a:schemeClr val="accent5"/>
                </a:solidFill>
              </a:defRPr>
            </a:lvl9pPr>
          </a:lstStyle>
          <a:p>
            <a:r>
              <a:rPr lang="en-US"/>
              <a:t>Click to edit Master subtitle style</a:t>
            </a:r>
            <a:endParaRPr/>
          </a:p>
        </p:txBody>
      </p:sp>
      <p:sp>
        <p:nvSpPr>
          <p:cNvPr id="10" name="Slide Number Placeholder 1">
            <a:extLst>
              <a:ext uri="{FF2B5EF4-FFF2-40B4-BE49-F238E27FC236}">
                <a16:creationId xmlns:a16="http://schemas.microsoft.com/office/drawing/2014/main" id="{4A5397F1-019C-45FF-B634-933D0BE78327}"/>
              </a:ext>
            </a:extLst>
          </p:cNvPr>
          <p:cNvSpPr txBox="1">
            <a:spLocks/>
          </p:cNvSpPr>
          <p:nvPr/>
        </p:nvSpPr>
        <p:spPr>
          <a:xfrm>
            <a:off x="8976067" y="6412498"/>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rPr>
              <a:pPr/>
              <a:t>‹#›</a:t>
            </a:fld>
            <a:endParaRPr lang="en-PH" sz="1333" dirty="0">
              <a:solidFill>
                <a:schemeClr val="bg1"/>
              </a:solidFill>
            </a:endParaRPr>
          </a:p>
        </p:txBody>
      </p:sp>
      <p:cxnSp>
        <p:nvCxnSpPr>
          <p:cNvPr id="11" name="Straight Connector 10">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3" name="Picture 12">
            <a:extLst>
              <a:ext uri="{FF2B5EF4-FFF2-40B4-BE49-F238E27FC236}">
                <a16:creationId xmlns:a16="http://schemas.microsoft.com/office/drawing/2014/main" id="{CA06910C-3278-EC18-6D25-71265FCA2A6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350055726"/>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Inside - Black blank" preserve="1">
  <p:cSld name="Inside - Black blank">
    <p:bg>
      <p:bgPr>
        <a:solidFill>
          <a:srgbClr val="000000"/>
        </a:solidFill>
        <a:effectLst/>
      </p:bgPr>
    </p:bg>
    <p:spTree>
      <p:nvGrpSpPr>
        <p:cNvPr id="1" name="Shape 270"/>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271" name="Google Shape;271;p31"/>
          <p:cNvSpPr txBox="1">
            <a:spLocks noGrp="1"/>
          </p:cNvSpPr>
          <p:nvPr>
            <p:ph type="sldNum" idx="12"/>
          </p:nvPr>
        </p:nvSpPr>
        <p:spPr>
          <a:xfrm>
            <a:off x="11195011" y="6333189"/>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latin typeface="Avenir Next LT Pro" panose="020B0504020202020204" pitchFamily="34" charset="0"/>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 smtClean="0"/>
              <a:pPr/>
              <a:t>‹#›</a:t>
            </a:fld>
            <a:endParaRPr lang="en">
              <a:latin typeface="Avenir Next LT Pro" panose="020B0504020202020204" pitchFamily="34" charset="0"/>
            </a:endParaRPr>
          </a:p>
        </p:txBody>
      </p:sp>
      <p:sp>
        <p:nvSpPr>
          <p:cNvPr id="273" name="Google Shape;273;p31"/>
          <p:cNvSpPr txBox="1">
            <a:spLocks noGrp="1"/>
          </p:cNvSpPr>
          <p:nvPr>
            <p:ph type="subTitle" idx="1"/>
          </p:nvPr>
        </p:nvSpPr>
        <p:spPr>
          <a:xfrm>
            <a:off x="472867" y="6476016"/>
            <a:ext cx="10878800" cy="2464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8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800">
                <a:solidFill>
                  <a:schemeClr val="accent5"/>
                </a:solidFill>
              </a:defRPr>
            </a:lvl2pPr>
            <a:lvl3pPr lvl="2" rtl="0">
              <a:lnSpc>
                <a:spcPct val="100000"/>
              </a:lnSpc>
              <a:spcBef>
                <a:spcPts val="0"/>
              </a:spcBef>
              <a:spcAft>
                <a:spcPts val="0"/>
              </a:spcAft>
              <a:buClr>
                <a:schemeClr val="accent5"/>
              </a:buClr>
              <a:buSzPts val="600"/>
              <a:buNone/>
              <a:defRPr sz="800">
                <a:solidFill>
                  <a:schemeClr val="accent5"/>
                </a:solidFill>
              </a:defRPr>
            </a:lvl3pPr>
            <a:lvl4pPr lvl="3" rtl="0">
              <a:lnSpc>
                <a:spcPct val="100000"/>
              </a:lnSpc>
              <a:spcBef>
                <a:spcPts val="0"/>
              </a:spcBef>
              <a:spcAft>
                <a:spcPts val="0"/>
              </a:spcAft>
              <a:buClr>
                <a:schemeClr val="accent5"/>
              </a:buClr>
              <a:buSzPts val="600"/>
              <a:buNone/>
              <a:defRPr sz="800">
                <a:solidFill>
                  <a:schemeClr val="accent5"/>
                </a:solidFill>
              </a:defRPr>
            </a:lvl4pPr>
            <a:lvl5pPr lvl="4" rtl="0">
              <a:lnSpc>
                <a:spcPct val="100000"/>
              </a:lnSpc>
              <a:spcBef>
                <a:spcPts val="0"/>
              </a:spcBef>
              <a:spcAft>
                <a:spcPts val="0"/>
              </a:spcAft>
              <a:buClr>
                <a:schemeClr val="accent5"/>
              </a:buClr>
              <a:buSzPts val="600"/>
              <a:buNone/>
              <a:defRPr sz="800">
                <a:solidFill>
                  <a:schemeClr val="accent5"/>
                </a:solidFill>
              </a:defRPr>
            </a:lvl5pPr>
            <a:lvl6pPr lvl="5" rtl="0">
              <a:lnSpc>
                <a:spcPct val="100000"/>
              </a:lnSpc>
              <a:spcBef>
                <a:spcPts val="0"/>
              </a:spcBef>
              <a:spcAft>
                <a:spcPts val="0"/>
              </a:spcAft>
              <a:buClr>
                <a:schemeClr val="accent5"/>
              </a:buClr>
              <a:buSzPts val="600"/>
              <a:buNone/>
              <a:defRPr sz="800">
                <a:solidFill>
                  <a:schemeClr val="accent5"/>
                </a:solidFill>
              </a:defRPr>
            </a:lvl6pPr>
            <a:lvl7pPr lvl="6" rtl="0">
              <a:lnSpc>
                <a:spcPct val="100000"/>
              </a:lnSpc>
              <a:spcBef>
                <a:spcPts val="0"/>
              </a:spcBef>
              <a:spcAft>
                <a:spcPts val="0"/>
              </a:spcAft>
              <a:buClr>
                <a:schemeClr val="accent5"/>
              </a:buClr>
              <a:buSzPts val="600"/>
              <a:buNone/>
              <a:defRPr sz="800">
                <a:solidFill>
                  <a:schemeClr val="accent5"/>
                </a:solidFill>
              </a:defRPr>
            </a:lvl7pPr>
            <a:lvl8pPr lvl="7" rtl="0">
              <a:lnSpc>
                <a:spcPct val="100000"/>
              </a:lnSpc>
              <a:spcBef>
                <a:spcPts val="0"/>
              </a:spcBef>
              <a:spcAft>
                <a:spcPts val="0"/>
              </a:spcAft>
              <a:buClr>
                <a:schemeClr val="accent5"/>
              </a:buClr>
              <a:buSzPts val="600"/>
              <a:buNone/>
              <a:defRPr sz="800">
                <a:solidFill>
                  <a:schemeClr val="accent5"/>
                </a:solidFill>
              </a:defRPr>
            </a:lvl8pPr>
            <a:lvl9pPr lvl="8" rtl="0">
              <a:lnSpc>
                <a:spcPct val="100000"/>
              </a:lnSpc>
              <a:spcBef>
                <a:spcPts val="0"/>
              </a:spcBef>
              <a:spcAft>
                <a:spcPts val="0"/>
              </a:spcAft>
              <a:buClr>
                <a:schemeClr val="accent5"/>
              </a:buClr>
              <a:buSzPts val="600"/>
              <a:buNone/>
              <a:defRPr sz="800">
                <a:solidFill>
                  <a:schemeClr val="accent5"/>
                </a:solidFill>
              </a:defRPr>
            </a:lvl9pPr>
          </a:lstStyle>
          <a:p>
            <a:r>
              <a:rPr lang="en-US"/>
              <a:t>Click to edit Master subtitle style</a:t>
            </a:r>
            <a:endParaRPr dirty="0"/>
          </a:p>
        </p:txBody>
      </p:sp>
      <p:cxnSp>
        <p:nvCxnSpPr>
          <p:cNvPr id="6" name="Straight Connector 5">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8" name="Picture 7">
            <a:extLst>
              <a:ext uri="{FF2B5EF4-FFF2-40B4-BE49-F238E27FC236}">
                <a16:creationId xmlns:a16="http://schemas.microsoft.com/office/drawing/2014/main" id="{CA06910C-3278-EC18-6D25-71265FCA2A6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157917777"/>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Inside - Black/title only" preserve="1">
  <p:cSld name="Inside - Black/title only">
    <p:bg>
      <p:bgPr>
        <a:solidFill>
          <a:srgbClr val="000000"/>
        </a:solidFill>
        <a:effectLst/>
      </p:bgPr>
    </p:bg>
    <p:spTree>
      <p:nvGrpSpPr>
        <p:cNvPr id="1" name="Shape 89"/>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93" name="Google Shape;93;p10"/>
          <p:cNvSpPr txBox="1">
            <a:spLocks noGrp="1"/>
          </p:cNvSpPr>
          <p:nvPr>
            <p:ph type="subTitle" idx="1"/>
          </p:nvPr>
        </p:nvSpPr>
        <p:spPr>
          <a:xfrm>
            <a:off x="472867" y="6476016"/>
            <a:ext cx="10878800" cy="2464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8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800">
                <a:solidFill>
                  <a:schemeClr val="accent5"/>
                </a:solidFill>
              </a:defRPr>
            </a:lvl2pPr>
            <a:lvl3pPr lvl="2" rtl="0">
              <a:lnSpc>
                <a:spcPct val="100000"/>
              </a:lnSpc>
              <a:spcBef>
                <a:spcPts val="0"/>
              </a:spcBef>
              <a:spcAft>
                <a:spcPts val="0"/>
              </a:spcAft>
              <a:buClr>
                <a:schemeClr val="accent5"/>
              </a:buClr>
              <a:buSzPts val="600"/>
              <a:buNone/>
              <a:defRPr sz="800">
                <a:solidFill>
                  <a:schemeClr val="accent5"/>
                </a:solidFill>
              </a:defRPr>
            </a:lvl3pPr>
            <a:lvl4pPr lvl="3" rtl="0">
              <a:lnSpc>
                <a:spcPct val="100000"/>
              </a:lnSpc>
              <a:spcBef>
                <a:spcPts val="0"/>
              </a:spcBef>
              <a:spcAft>
                <a:spcPts val="0"/>
              </a:spcAft>
              <a:buClr>
                <a:schemeClr val="accent5"/>
              </a:buClr>
              <a:buSzPts val="600"/>
              <a:buNone/>
              <a:defRPr sz="800">
                <a:solidFill>
                  <a:schemeClr val="accent5"/>
                </a:solidFill>
              </a:defRPr>
            </a:lvl4pPr>
            <a:lvl5pPr lvl="4" rtl="0">
              <a:lnSpc>
                <a:spcPct val="100000"/>
              </a:lnSpc>
              <a:spcBef>
                <a:spcPts val="0"/>
              </a:spcBef>
              <a:spcAft>
                <a:spcPts val="0"/>
              </a:spcAft>
              <a:buClr>
                <a:schemeClr val="accent5"/>
              </a:buClr>
              <a:buSzPts val="600"/>
              <a:buNone/>
              <a:defRPr sz="800">
                <a:solidFill>
                  <a:schemeClr val="accent5"/>
                </a:solidFill>
              </a:defRPr>
            </a:lvl5pPr>
            <a:lvl6pPr lvl="5" rtl="0">
              <a:lnSpc>
                <a:spcPct val="100000"/>
              </a:lnSpc>
              <a:spcBef>
                <a:spcPts val="0"/>
              </a:spcBef>
              <a:spcAft>
                <a:spcPts val="0"/>
              </a:spcAft>
              <a:buClr>
                <a:schemeClr val="accent5"/>
              </a:buClr>
              <a:buSzPts val="600"/>
              <a:buNone/>
              <a:defRPr sz="800">
                <a:solidFill>
                  <a:schemeClr val="accent5"/>
                </a:solidFill>
              </a:defRPr>
            </a:lvl6pPr>
            <a:lvl7pPr lvl="6" rtl="0">
              <a:lnSpc>
                <a:spcPct val="100000"/>
              </a:lnSpc>
              <a:spcBef>
                <a:spcPts val="0"/>
              </a:spcBef>
              <a:spcAft>
                <a:spcPts val="0"/>
              </a:spcAft>
              <a:buClr>
                <a:schemeClr val="accent5"/>
              </a:buClr>
              <a:buSzPts val="600"/>
              <a:buNone/>
              <a:defRPr sz="800">
                <a:solidFill>
                  <a:schemeClr val="accent5"/>
                </a:solidFill>
              </a:defRPr>
            </a:lvl7pPr>
            <a:lvl8pPr lvl="7" rtl="0">
              <a:lnSpc>
                <a:spcPct val="100000"/>
              </a:lnSpc>
              <a:spcBef>
                <a:spcPts val="0"/>
              </a:spcBef>
              <a:spcAft>
                <a:spcPts val="0"/>
              </a:spcAft>
              <a:buClr>
                <a:schemeClr val="accent5"/>
              </a:buClr>
              <a:buSzPts val="600"/>
              <a:buNone/>
              <a:defRPr sz="800">
                <a:solidFill>
                  <a:schemeClr val="accent5"/>
                </a:solidFill>
              </a:defRPr>
            </a:lvl8pPr>
            <a:lvl9pPr lvl="8" rtl="0">
              <a:lnSpc>
                <a:spcPct val="100000"/>
              </a:lnSpc>
              <a:spcBef>
                <a:spcPts val="0"/>
              </a:spcBef>
              <a:spcAft>
                <a:spcPts val="0"/>
              </a:spcAft>
              <a:buClr>
                <a:schemeClr val="accent5"/>
              </a:buClr>
              <a:buSzPts val="600"/>
              <a:buNone/>
              <a:defRPr sz="800">
                <a:solidFill>
                  <a:schemeClr val="accent5"/>
                </a:solidFill>
              </a:defRPr>
            </a:lvl9pPr>
          </a:lstStyle>
          <a:p>
            <a:r>
              <a:rPr lang="en-US"/>
              <a:t>Click to edit Master subtitle style</a:t>
            </a:r>
            <a:endParaRPr dirty="0"/>
          </a:p>
        </p:txBody>
      </p:sp>
      <p:sp>
        <p:nvSpPr>
          <p:cNvPr id="94" name="Google Shape;94;p10"/>
          <p:cNvSpPr txBox="1">
            <a:spLocks noGrp="1"/>
          </p:cNvSpPr>
          <p:nvPr>
            <p:ph type="title"/>
          </p:nvPr>
        </p:nvSpPr>
        <p:spPr>
          <a:xfrm>
            <a:off x="472867" y="390167"/>
            <a:ext cx="11246400" cy="5248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sz="2400">
                <a:solidFill>
                  <a:srgbClr val="FFFFFF"/>
                </a:solidFill>
                <a:latin typeface="+mn-lt"/>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dirty="0"/>
          </a:p>
        </p:txBody>
      </p:sp>
      <p:sp>
        <p:nvSpPr>
          <p:cNvPr id="9" name="Slide Number Placeholder 1">
            <a:extLst>
              <a:ext uri="{FF2B5EF4-FFF2-40B4-BE49-F238E27FC236}">
                <a16:creationId xmlns:a16="http://schemas.microsoft.com/office/drawing/2014/main" id="{000BDBC4-3F02-409D-A9BB-6FD11DAF8DC4}"/>
              </a:ext>
            </a:extLst>
          </p:cNvPr>
          <p:cNvSpPr txBox="1">
            <a:spLocks/>
          </p:cNvSpPr>
          <p:nvPr/>
        </p:nvSpPr>
        <p:spPr>
          <a:xfrm>
            <a:off x="8976067" y="6412498"/>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rPr>
              <a:pPr/>
              <a:t>‹#›</a:t>
            </a:fld>
            <a:endParaRPr lang="en-PH" sz="1333" dirty="0">
              <a:solidFill>
                <a:schemeClr val="bg1"/>
              </a:solidFill>
            </a:endParaRPr>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1" name="Picture 10">
            <a:extLst>
              <a:ext uri="{FF2B5EF4-FFF2-40B4-BE49-F238E27FC236}">
                <a16:creationId xmlns:a16="http://schemas.microsoft.com/office/drawing/2014/main" id="{CA06910C-3278-EC18-6D25-71265FCA2A6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137361592"/>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Inside - black w/ chart" preserve="1">
  <p:cSld name="Inside - black w/ chart">
    <p:bg>
      <p:bgPr>
        <a:solidFill>
          <a:srgbClr val="000000"/>
        </a:solidFill>
        <a:effectLst/>
      </p:bgPr>
    </p:bg>
    <p:spTree>
      <p:nvGrpSpPr>
        <p:cNvPr id="1" name="Shape 29"/>
        <p:cNvGrpSpPr/>
        <p:nvPr/>
      </p:nvGrpSpPr>
      <p:grpSpPr>
        <a:xfrm>
          <a:off x="0" y="0"/>
          <a:ext cx="0" cy="0"/>
          <a:chOff x="0" y="0"/>
          <a:chExt cx="0" cy="0"/>
        </a:xfrm>
      </p:grpSpPr>
      <p:sp>
        <p:nvSpPr>
          <p:cNvPr id="10" name="Rectangle 9">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31" name="Google Shape;31;p3"/>
          <p:cNvSpPr txBox="1">
            <a:spLocks noGrp="1"/>
          </p:cNvSpPr>
          <p:nvPr>
            <p:ph type="ctrTitle"/>
          </p:nvPr>
        </p:nvSpPr>
        <p:spPr>
          <a:xfrm>
            <a:off x="458167" y="458433"/>
            <a:ext cx="11275200" cy="4584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000"/>
              <a:buFont typeface="Montserrat"/>
              <a:buNone/>
              <a:defRPr sz="2400" b="1">
                <a:solidFill>
                  <a:schemeClr val="lt1"/>
                </a:solidFill>
                <a:latin typeface="+mn-lt"/>
                <a:ea typeface="Avenir"/>
                <a:cs typeface="Avenir"/>
                <a:sym typeface="Avenir"/>
              </a:defRPr>
            </a:lvl1pPr>
            <a:lvl2pPr lvl="1" algn="ctr">
              <a:lnSpc>
                <a:spcPct val="100000"/>
              </a:lnSpc>
              <a:spcBef>
                <a:spcPts val="0"/>
              </a:spcBef>
              <a:spcAft>
                <a:spcPts val="0"/>
              </a:spcAft>
              <a:buClr>
                <a:schemeClr val="lt1"/>
              </a:buClr>
              <a:buSzPts val="2000"/>
              <a:buNone/>
              <a:defRPr sz="2667">
                <a:solidFill>
                  <a:schemeClr val="lt1"/>
                </a:solidFill>
              </a:defRPr>
            </a:lvl2pPr>
            <a:lvl3pPr lvl="2" algn="ctr">
              <a:lnSpc>
                <a:spcPct val="100000"/>
              </a:lnSpc>
              <a:spcBef>
                <a:spcPts val="0"/>
              </a:spcBef>
              <a:spcAft>
                <a:spcPts val="0"/>
              </a:spcAft>
              <a:buClr>
                <a:schemeClr val="lt1"/>
              </a:buClr>
              <a:buSzPts val="2000"/>
              <a:buNone/>
              <a:defRPr sz="2667">
                <a:solidFill>
                  <a:schemeClr val="lt1"/>
                </a:solidFill>
              </a:defRPr>
            </a:lvl3pPr>
            <a:lvl4pPr lvl="3" algn="ctr">
              <a:lnSpc>
                <a:spcPct val="100000"/>
              </a:lnSpc>
              <a:spcBef>
                <a:spcPts val="0"/>
              </a:spcBef>
              <a:spcAft>
                <a:spcPts val="0"/>
              </a:spcAft>
              <a:buClr>
                <a:schemeClr val="lt1"/>
              </a:buClr>
              <a:buSzPts val="2000"/>
              <a:buNone/>
              <a:defRPr sz="2667">
                <a:solidFill>
                  <a:schemeClr val="lt1"/>
                </a:solidFill>
              </a:defRPr>
            </a:lvl4pPr>
            <a:lvl5pPr lvl="4" algn="ctr">
              <a:lnSpc>
                <a:spcPct val="100000"/>
              </a:lnSpc>
              <a:spcBef>
                <a:spcPts val="0"/>
              </a:spcBef>
              <a:spcAft>
                <a:spcPts val="0"/>
              </a:spcAft>
              <a:buClr>
                <a:schemeClr val="lt1"/>
              </a:buClr>
              <a:buSzPts val="2000"/>
              <a:buNone/>
              <a:defRPr sz="2667">
                <a:solidFill>
                  <a:schemeClr val="lt1"/>
                </a:solidFill>
              </a:defRPr>
            </a:lvl5pPr>
            <a:lvl6pPr lvl="5" algn="ctr">
              <a:lnSpc>
                <a:spcPct val="100000"/>
              </a:lnSpc>
              <a:spcBef>
                <a:spcPts val="0"/>
              </a:spcBef>
              <a:spcAft>
                <a:spcPts val="0"/>
              </a:spcAft>
              <a:buClr>
                <a:schemeClr val="lt1"/>
              </a:buClr>
              <a:buSzPts val="2000"/>
              <a:buNone/>
              <a:defRPr sz="2667">
                <a:solidFill>
                  <a:schemeClr val="lt1"/>
                </a:solidFill>
              </a:defRPr>
            </a:lvl6pPr>
            <a:lvl7pPr lvl="6" algn="ctr">
              <a:lnSpc>
                <a:spcPct val="100000"/>
              </a:lnSpc>
              <a:spcBef>
                <a:spcPts val="0"/>
              </a:spcBef>
              <a:spcAft>
                <a:spcPts val="0"/>
              </a:spcAft>
              <a:buClr>
                <a:schemeClr val="lt1"/>
              </a:buClr>
              <a:buSzPts val="2000"/>
              <a:buNone/>
              <a:defRPr sz="2667">
                <a:solidFill>
                  <a:schemeClr val="lt1"/>
                </a:solidFill>
              </a:defRPr>
            </a:lvl7pPr>
            <a:lvl8pPr lvl="7" algn="ctr">
              <a:lnSpc>
                <a:spcPct val="100000"/>
              </a:lnSpc>
              <a:spcBef>
                <a:spcPts val="0"/>
              </a:spcBef>
              <a:spcAft>
                <a:spcPts val="0"/>
              </a:spcAft>
              <a:buClr>
                <a:schemeClr val="lt1"/>
              </a:buClr>
              <a:buSzPts val="2000"/>
              <a:buNone/>
              <a:defRPr sz="2667">
                <a:solidFill>
                  <a:schemeClr val="lt1"/>
                </a:solidFill>
              </a:defRPr>
            </a:lvl8pPr>
            <a:lvl9pPr lvl="8" algn="ctr">
              <a:lnSpc>
                <a:spcPct val="100000"/>
              </a:lnSpc>
              <a:spcBef>
                <a:spcPts val="0"/>
              </a:spcBef>
              <a:spcAft>
                <a:spcPts val="0"/>
              </a:spcAft>
              <a:buClr>
                <a:schemeClr val="lt1"/>
              </a:buClr>
              <a:buSzPts val="2000"/>
              <a:buNone/>
              <a:defRPr sz="2667">
                <a:solidFill>
                  <a:schemeClr val="lt1"/>
                </a:solidFill>
              </a:defRPr>
            </a:lvl9pPr>
          </a:lstStyle>
          <a:p>
            <a:r>
              <a:rPr lang="en-US"/>
              <a:t>Click to edit Master title style</a:t>
            </a:r>
            <a:endParaRPr dirty="0"/>
          </a:p>
        </p:txBody>
      </p:sp>
      <p:sp>
        <p:nvSpPr>
          <p:cNvPr id="35" name="Google Shape;35;p3"/>
          <p:cNvSpPr txBox="1">
            <a:spLocks noGrp="1"/>
          </p:cNvSpPr>
          <p:nvPr>
            <p:ph type="subTitle" idx="1"/>
          </p:nvPr>
        </p:nvSpPr>
        <p:spPr>
          <a:xfrm>
            <a:off x="458167" y="811800"/>
            <a:ext cx="11275200" cy="528000"/>
          </a:xfrm>
          <a:prstGeom prst="rect">
            <a:avLst/>
          </a:prstGeom>
          <a:noFill/>
          <a:ln>
            <a:noFill/>
          </a:ln>
        </p:spPr>
        <p:txBody>
          <a:bodyPr spcFirstLastPara="1" wrap="square" lIns="0" tIns="91425" rIns="0" bIns="91425" anchor="t" anchorCtr="0">
            <a:noAutofit/>
          </a:bodyPr>
          <a:lstStyle>
            <a:lvl1pPr lvl="0" algn="l">
              <a:lnSpc>
                <a:spcPct val="100000"/>
              </a:lnSpc>
              <a:spcBef>
                <a:spcPts val="0"/>
              </a:spcBef>
              <a:spcAft>
                <a:spcPts val="0"/>
              </a:spcAft>
              <a:buClr>
                <a:srgbClr val="666666"/>
              </a:buClr>
              <a:buSzPts val="1400"/>
              <a:buNone/>
              <a:defRPr sz="1800">
                <a:solidFill>
                  <a:schemeClr val="bg1"/>
                </a:solidFill>
                <a:latin typeface="+mn-lt"/>
                <a:ea typeface="Avenir"/>
                <a:cs typeface="Avenir"/>
                <a:sym typeface="Avenir"/>
              </a:defRPr>
            </a:lvl1pPr>
            <a:lvl2pPr lvl="1" algn="l">
              <a:lnSpc>
                <a:spcPct val="100000"/>
              </a:lnSpc>
              <a:spcBef>
                <a:spcPts val="2133"/>
              </a:spcBef>
              <a:spcAft>
                <a:spcPts val="0"/>
              </a:spcAft>
              <a:buClr>
                <a:srgbClr val="666666"/>
              </a:buClr>
              <a:buSzPts val="1400"/>
              <a:buNone/>
              <a:defRPr sz="1867">
                <a:solidFill>
                  <a:srgbClr val="666666"/>
                </a:solidFill>
              </a:defRPr>
            </a:lvl2pPr>
            <a:lvl3pPr lvl="2" algn="l">
              <a:lnSpc>
                <a:spcPct val="100000"/>
              </a:lnSpc>
              <a:spcBef>
                <a:spcPts val="2133"/>
              </a:spcBef>
              <a:spcAft>
                <a:spcPts val="0"/>
              </a:spcAft>
              <a:buClr>
                <a:srgbClr val="666666"/>
              </a:buClr>
              <a:buSzPts val="1400"/>
              <a:buNone/>
              <a:defRPr sz="1867">
                <a:solidFill>
                  <a:srgbClr val="666666"/>
                </a:solidFill>
              </a:defRPr>
            </a:lvl3pPr>
            <a:lvl4pPr lvl="3" algn="l">
              <a:lnSpc>
                <a:spcPct val="100000"/>
              </a:lnSpc>
              <a:spcBef>
                <a:spcPts val="2133"/>
              </a:spcBef>
              <a:spcAft>
                <a:spcPts val="0"/>
              </a:spcAft>
              <a:buClr>
                <a:srgbClr val="666666"/>
              </a:buClr>
              <a:buSzPts val="1400"/>
              <a:buNone/>
              <a:defRPr sz="1867">
                <a:solidFill>
                  <a:srgbClr val="666666"/>
                </a:solidFill>
              </a:defRPr>
            </a:lvl4pPr>
            <a:lvl5pPr lvl="4" algn="l">
              <a:lnSpc>
                <a:spcPct val="100000"/>
              </a:lnSpc>
              <a:spcBef>
                <a:spcPts val="2133"/>
              </a:spcBef>
              <a:spcAft>
                <a:spcPts val="0"/>
              </a:spcAft>
              <a:buClr>
                <a:srgbClr val="666666"/>
              </a:buClr>
              <a:buSzPts val="1400"/>
              <a:buNone/>
              <a:defRPr sz="1867">
                <a:solidFill>
                  <a:srgbClr val="666666"/>
                </a:solidFill>
              </a:defRPr>
            </a:lvl5pPr>
            <a:lvl6pPr lvl="5" algn="l">
              <a:lnSpc>
                <a:spcPct val="100000"/>
              </a:lnSpc>
              <a:spcBef>
                <a:spcPts val="2133"/>
              </a:spcBef>
              <a:spcAft>
                <a:spcPts val="0"/>
              </a:spcAft>
              <a:buClr>
                <a:srgbClr val="666666"/>
              </a:buClr>
              <a:buSzPts val="1400"/>
              <a:buNone/>
              <a:defRPr sz="1867">
                <a:solidFill>
                  <a:srgbClr val="666666"/>
                </a:solidFill>
              </a:defRPr>
            </a:lvl6pPr>
            <a:lvl7pPr lvl="6" algn="l">
              <a:lnSpc>
                <a:spcPct val="100000"/>
              </a:lnSpc>
              <a:spcBef>
                <a:spcPts val="2133"/>
              </a:spcBef>
              <a:spcAft>
                <a:spcPts val="0"/>
              </a:spcAft>
              <a:buClr>
                <a:srgbClr val="666666"/>
              </a:buClr>
              <a:buSzPts val="1400"/>
              <a:buNone/>
              <a:defRPr sz="1867">
                <a:solidFill>
                  <a:srgbClr val="666666"/>
                </a:solidFill>
              </a:defRPr>
            </a:lvl7pPr>
            <a:lvl8pPr lvl="7" algn="l">
              <a:lnSpc>
                <a:spcPct val="100000"/>
              </a:lnSpc>
              <a:spcBef>
                <a:spcPts val="2133"/>
              </a:spcBef>
              <a:spcAft>
                <a:spcPts val="0"/>
              </a:spcAft>
              <a:buClr>
                <a:srgbClr val="666666"/>
              </a:buClr>
              <a:buSzPts val="1400"/>
              <a:buNone/>
              <a:defRPr sz="1867">
                <a:solidFill>
                  <a:srgbClr val="666666"/>
                </a:solidFill>
              </a:defRPr>
            </a:lvl8pPr>
            <a:lvl9pPr lvl="8" algn="l">
              <a:lnSpc>
                <a:spcPct val="100000"/>
              </a:lnSpc>
              <a:spcBef>
                <a:spcPts val="2133"/>
              </a:spcBef>
              <a:spcAft>
                <a:spcPts val="2133"/>
              </a:spcAft>
              <a:buClr>
                <a:srgbClr val="666666"/>
              </a:buClr>
              <a:buSzPts val="1400"/>
              <a:buNone/>
              <a:defRPr sz="1867">
                <a:solidFill>
                  <a:srgbClr val="666666"/>
                </a:solidFill>
              </a:defRPr>
            </a:lvl9pPr>
          </a:lstStyle>
          <a:p>
            <a:r>
              <a:rPr lang="en-US"/>
              <a:t>Click to edit Master subtitle style</a:t>
            </a:r>
            <a:endParaRPr/>
          </a:p>
        </p:txBody>
      </p:sp>
      <p:sp>
        <p:nvSpPr>
          <p:cNvPr id="36" name="Google Shape;36;p3"/>
          <p:cNvSpPr txBox="1">
            <a:spLocks noGrp="1"/>
          </p:cNvSpPr>
          <p:nvPr>
            <p:ph type="subTitle" idx="2"/>
          </p:nvPr>
        </p:nvSpPr>
        <p:spPr>
          <a:xfrm>
            <a:off x="4288233" y="5986933"/>
            <a:ext cx="7445600" cy="528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FFFFFF"/>
              </a:buClr>
              <a:buSzPts val="1200"/>
              <a:buNone/>
              <a:defRPr sz="1600" b="1">
                <a:solidFill>
                  <a:srgbClr val="FFFFFF"/>
                </a:solidFill>
                <a:latin typeface="+mn-lt"/>
                <a:ea typeface="Avenir"/>
                <a:cs typeface="Avenir"/>
                <a:sym typeface="Avenir"/>
              </a:defRPr>
            </a:lvl1pPr>
            <a:lvl2pPr lvl="1" algn="l">
              <a:lnSpc>
                <a:spcPct val="100000"/>
              </a:lnSpc>
              <a:spcBef>
                <a:spcPts val="0"/>
              </a:spcBef>
              <a:spcAft>
                <a:spcPts val="0"/>
              </a:spcAft>
              <a:buClr>
                <a:srgbClr val="FFFFFF"/>
              </a:buClr>
              <a:buSzPts val="1200"/>
              <a:buNone/>
              <a:defRPr sz="1600" b="1">
                <a:solidFill>
                  <a:srgbClr val="FFFFFF"/>
                </a:solidFill>
              </a:defRPr>
            </a:lvl2pPr>
            <a:lvl3pPr lvl="2" algn="l">
              <a:lnSpc>
                <a:spcPct val="100000"/>
              </a:lnSpc>
              <a:spcBef>
                <a:spcPts val="0"/>
              </a:spcBef>
              <a:spcAft>
                <a:spcPts val="0"/>
              </a:spcAft>
              <a:buClr>
                <a:srgbClr val="FFFFFF"/>
              </a:buClr>
              <a:buSzPts val="1200"/>
              <a:buNone/>
              <a:defRPr sz="1600" b="1">
                <a:solidFill>
                  <a:srgbClr val="FFFFFF"/>
                </a:solidFill>
              </a:defRPr>
            </a:lvl3pPr>
            <a:lvl4pPr lvl="3" algn="l">
              <a:lnSpc>
                <a:spcPct val="100000"/>
              </a:lnSpc>
              <a:spcBef>
                <a:spcPts val="0"/>
              </a:spcBef>
              <a:spcAft>
                <a:spcPts val="0"/>
              </a:spcAft>
              <a:buClr>
                <a:srgbClr val="FFFFFF"/>
              </a:buClr>
              <a:buSzPts val="1200"/>
              <a:buNone/>
              <a:defRPr sz="1600" b="1">
                <a:solidFill>
                  <a:srgbClr val="FFFFFF"/>
                </a:solidFill>
              </a:defRPr>
            </a:lvl4pPr>
            <a:lvl5pPr lvl="4" algn="l">
              <a:lnSpc>
                <a:spcPct val="100000"/>
              </a:lnSpc>
              <a:spcBef>
                <a:spcPts val="0"/>
              </a:spcBef>
              <a:spcAft>
                <a:spcPts val="0"/>
              </a:spcAft>
              <a:buClr>
                <a:srgbClr val="FFFFFF"/>
              </a:buClr>
              <a:buSzPts val="1200"/>
              <a:buNone/>
              <a:defRPr sz="1600" b="1">
                <a:solidFill>
                  <a:srgbClr val="FFFFFF"/>
                </a:solidFill>
              </a:defRPr>
            </a:lvl5pPr>
            <a:lvl6pPr lvl="5" algn="l">
              <a:lnSpc>
                <a:spcPct val="100000"/>
              </a:lnSpc>
              <a:spcBef>
                <a:spcPts val="0"/>
              </a:spcBef>
              <a:spcAft>
                <a:spcPts val="0"/>
              </a:spcAft>
              <a:buClr>
                <a:srgbClr val="FFFFFF"/>
              </a:buClr>
              <a:buSzPts val="1200"/>
              <a:buNone/>
              <a:defRPr sz="1600" b="1">
                <a:solidFill>
                  <a:srgbClr val="FFFFFF"/>
                </a:solidFill>
              </a:defRPr>
            </a:lvl6pPr>
            <a:lvl7pPr lvl="6" algn="l">
              <a:lnSpc>
                <a:spcPct val="100000"/>
              </a:lnSpc>
              <a:spcBef>
                <a:spcPts val="0"/>
              </a:spcBef>
              <a:spcAft>
                <a:spcPts val="0"/>
              </a:spcAft>
              <a:buClr>
                <a:srgbClr val="FFFFFF"/>
              </a:buClr>
              <a:buSzPts val="1200"/>
              <a:buNone/>
              <a:defRPr sz="1600" b="1">
                <a:solidFill>
                  <a:srgbClr val="FFFFFF"/>
                </a:solidFill>
              </a:defRPr>
            </a:lvl7pPr>
            <a:lvl8pPr lvl="7" algn="l">
              <a:lnSpc>
                <a:spcPct val="100000"/>
              </a:lnSpc>
              <a:spcBef>
                <a:spcPts val="0"/>
              </a:spcBef>
              <a:spcAft>
                <a:spcPts val="0"/>
              </a:spcAft>
              <a:buClr>
                <a:srgbClr val="FFFFFF"/>
              </a:buClr>
              <a:buSzPts val="1200"/>
              <a:buNone/>
              <a:defRPr sz="1600" b="1">
                <a:solidFill>
                  <a:srgbClr val="FFFFFF"/>
                </a:solidFill>
              </a:defRPr>
            </a:lvl8pPr>
            <a:lvl9pPr lvl="8" algn="l">
              <a:lnSpc>
                <a:spcPct val="100000"/>
              </a:lnSpc>
              <a:spcBef>
                <a:spcPts val="0"/>
              </a:spcBef>
              <a:spcAft>
                <a:spcPts val="0"/>
              </a:spcAft>
              <a:buClr>
                <a:srgbClr val="FFFFFF"/>
              </a:buClr>
              <a:buSzPts val="1200"/>
              <a:buNone/>
              <a:defRPr sz="1600" b="1">
                <a:solidFill>
                  <a:srgbClr val="FFFFFF"/>
                </a:solidFill>
              </a:defRPr>
            </a:lvl9pPr>
          </a:lstStyle>
          <a:p>
            <a:r>
              <a:rPr lang="en-US"/>
              <a:t>Click to edit Master subtitle style</a:t>
            </a:r>
            <a:endParaRPr/>
          </a:p>
        </p:txBody>
      </p:sp>
      <p:sp>
        <p:nvSpPr>
          <p:cNvPr id="37" name="Google Shape;37;p3"/>
          <p:cNvSpPr txBox="1">
            <a:spLocks noGrp="1"/>
          </p:cNvSpPr>
          <p:nvPr>
            <p:ph type="body" idx="3"/>
          </p:nvPr>
        </p:nvSpPr>
        <p:spPr>
          <a:xfrm>
            <a:off x="458167" y="1668600"/>
            <a:ext cx="3375987" cy="4674000"/>
          </a:xfrm>
          <a:prstGeom prst="rect">
            <a:avLst/>
          </a:prstGeom>
          <a:noFill/>
          <a:ln>
            <a:noFill/>
          </a:ln>
        </p:spPr>
        <p:txBody>
          <a:bodyPr spcFirstLastPara="1" wrap="square" lIns="0" tIns="0" rIns="0" bIns="0" anchor="t" anchorCtr="0">
            <a:noAutofit/>
          </a:bodyPr>
          <a:lstStyle>
            <a:lvl1pPr marL="609585" lvl="0" indent="-380990" algn="l">
              <a:lnSpc>
                <a:spcPct val="100000"/>
              </a:lnSpc>
              <a:spcBef>
                <a:spcPts val="0"/>
              </a:spcBef>
              <a:spcAft>
                <a:spcPts val="0"/>
              </a:spcAft>
              <a:buClr>
                <a:srgbClr val="FFFFFF"/>
              </a:buClr>
              <a:buSzPts val="900"/>
              <a:buChar char="■"/>
              <a:defRPr sz="1200">
                <a:solidFill>
                  <a:srgbClr val="FFFFFF"/>
                </a:solidFill>
                <a:latin typeface="+mn-lt"/>
                <a:ea typeface="Avenir"/>
                <a:cs typeface="Avenir"/>
                <a:sym typeface="Avenir"/>
              </a:defRPr>
            </a:lvl1pPr>
            <a:lvl2pPr marL="1219170" lvl="1" indent="-380990" algn="l">
              <a:lnSpc>
                <a:spcPct val="100000"/>
              </a:lnSpc>
              <a:spcBef>
                <a:spcPts val="1067"/>
              </a:spcBef>
              <a:spcAft>
                <a:spcPts val="0"/>
              </a:spcAft>
              <a:buClr>
                <a:srgbClr val="FFFFFF"/>
              </a:buClr>
              <a:buSzPts val="900"/>
              <a:buChar char="⎼"/>
              <a:defRPr sz="1200">
                <a:solidFill>
                  <a:srgbClr val="FFFFFF"/>
                </a:solidFill>
              </a:defRPr>
            </a:lvl2pPr>
            <a:lvl3pPr marL="1828754" lvl="2" indent="-380990" algn="l">
              <a:lnSpc>
                <a:spcPct val="100000"/>
              </a:lnSpc>
              <a:spcBef>
                <a:spcPts val="1067"/>
              </a:spcBef>
              <a:spcAft>
                <a:spcPts val="0"/>
              </a:spcAft>
              <a:buClr>
                <a:srgbClr val="FFFFFF"/>
              </a:buClr>
              <a:buSzPts val="900"/>
              <a:buChar char="○"/>
              <a:defRPr sz="1200">
                <a:solidFill>
                  <a:srgbClr val="FFFFFF"/>
                </a:solidFill>
              </a:defRPr>
            </a:lvl3pPr>
            <a:lvl4pPr marL="2438339" lvl="3" indent="-380990" algn="l">
              <a:lnSpc>
                <a:spcPct val="100000"/>
              </a:lnSpc>
              <a:spcBef>
                <a:spcPts val="1067"/>
              </a:spcBef>
              <a:spcAft>
                <a:spcPts val="0"/>
              </a:spcAft>
              <a:buClr>
                <a:srgbClr val="FFFFFF"/>
              </a:buClr>
              <a:buSzPts val="900"/>
              <a:buChar char="■"/>
              <a:defRPr sz="1200">
                <a:solidFill>
                  <a:srgbClr val="FFFFFF"/>
                </a:solidFill>
              </a:defRPr>
            </a:lvl4pPr>
            <a:lvl5pPr marL="3047924" lvl="4" indent="-380990" algn="l">
              <a:lnSpc>
                <a:spcPct val="100000"/>
              </a:lnSpc>
              <a:spcBef>
                <a:spcPts val="1067"/>
              </a:spcBef>
              <a:spcAft>
                <a:spcPts val="0"/>
              </a:spcAft>
              <a:buClr>
                <a:srgbClr val="FFFFFF"/>
              </a:buClr>
              <a:buSzPts val="900"/>
              <a:buChar char="⎼"/>
              <a:defRPr sz="1200">
                <a:solidFill>
                  <a:srgbClr val="FFFFFF"/>
                </a:solidFill>
              </a:defRPr>
            </a:lvl5pPr>
            <a:lvl6pPr marL="3657509" lvl="5" indent="-380990" algn="l">
              <a:lnSpc>
                <a:spcPct val="100000"/>
              </a:lnSpc>
              <a:spcBef>
                <a:spcPts val="1067"/>
              </a:spcBef>
              <a:spcAft>
                <a:spcPts val="0"/>
              </a:spcAft>
              <a:buClr>
                <a:srgbClr val="FFFFFF"/>
              </a:buClr>
              <a:buSzPts val="900"/>
              <a:buChar char="○"/>
              <a:defRPr sz="1200">
                <a:solidFill>
                  <a:srgbClr val="FFFFFF"/>
                </a:solidFill>
              </a:defRPr>
            </a:lvl6pPr>
            <a:lvl7pPr marL="4267093" lvl="6" indent="-380990" algn="l">
              <a:lnSpc>
                <a:spcPct val="100000"/>
              </a:lnSpc>
              <a:spcBef>
                <a:spcPts val="1067"/>
              </a:spcBef>
              <a:spcAft>
                <a:spcPts val="0"/>
              </a:spcAft>
              <a:buClr>
                <a:srgbClr val="FFFFFF"/>
              </a:buClr>
              <a:buSzPts val="900"/>
              <a:buChar char="■"/>
              <a:defRPr sz="1200">
                <a:solidFill>
                  <a:srgbClr val="FFFFFF"/>
                </a:solidFill>
              </a:defRPr>
            </a:lvl7pPr>
            <a:lvl8pPr marL="4876678" lvl="7" indent="-380990" algn="l">
              <a:lnSpc>
                <a:spcPct val="100000"/>
              </a:lnSpc>
              <a:spcBef>
                <a:spcPts val="1067"/>
              </a:spcBef>
              <a:spcAft>
                <a:spcPts val="0"/>
              </a:spcAft>
              <a:buClr>
                <a:srgbClr val="FFFFFF"/>
              </a:buClr>
              <a:buSzPts val="900"/>
              <a:buChar char="⎼"/>
              <a:defRPr sz="1200">
                <a:solidFill>
                  <a:srgbClr val="FFFFFF"/>
                </a:solidFill>
              </a:defRPr>
            </a:lvl8pPr>
            <a:lvl9pPr marL="5486263" lvl="8" indent="-380990" algn="l">
              <a:lnSpc>
                <a:spcPct val="100000"/>
              </a:lnSpc>
              <a:spcBef>
                <a:spcPts val="1067"/>
              </a:spcBef>
              <a:spcAft>
                <a:spcPts val="1067"/>
              </a:spcAft>
              <a:buClr>
                <a:srgbClr val="FFFFFF"/>
              </a:buClr>
              <a:buSzPts val="900"/>
              <a:buChar char="○"/>
              <a:defRPr sz="1200">
                <a:solidFill>
                  <a:srgbClr val="FFFFFF"/>
                </a:solidFill>
              </a:defRPr>
            </a:lvl9pPr>
          </a:lstStyle>
          <a:p>
            <a:pPr lvl="0"/>
            <a:r>
              <a:rPr lang="en-US"/>
              <a:t>Click to edit Master text styles</a:t>
            </a:r>
          </a:p>
        </p:txBody>
      </p:sp>
      <p:sp>
        <p:nvSpPr>
          <p:cNvPr id="38" name="Google Shape;38;p3"/>
          <p:cNvSpPr txBox="1">
            <a:spLocks noGrp="1"/>
          </p:cNvSpPr>
          <p:nvPr>
            <p:ph type="subTitle" idx="4"/>
          </p:nvPr>
        </p:nvSpPr>
        <p:spPr>
          <a:xfrm>
            <a:off x="4288233" y="1606255"/>
            <a:ext cx="7445600" cy="2464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1100"/>
              <a:buNone/>
              <a:defRPr b="1">
                <a:solidFill>
                  <a:srgbClr val="FFFFFF"/>
                </a:solidFill>
                <a:latin typeface="+mn-lt"/>
                <a:ea typeface="Avenir"/>
                <a:cs typeface="Avenir"/>
                <a:sym typeface="Avenir"/>
              </a:defRPr>
            </a:lvl1pPr>
            <a:lvl2pPr lvl="1" algn="l">
              <a:lnSpc>
                <a:spcPct val="100000"/>
              </a:lnSpc>
              <a:spcBef>
                <a:spcPts val="0"/>
              </a:spcBef>
              <a:spcAft>
                <a:spcPts val="0"/>
              </a:spcAft>
              <a:buClr>
                <a:srgbClr val="FFFFFF"/>
              </a:buClr>
              <a:buSzPts val="1100"/>
              <a:buNone/>
              <a:defRPr sz="1467" b="1">
                <a:solidFill>
                  <a:srgbClr val="FFFFFF"/>
                </a:solidFill>
              </a:defRPr>
            </a:lvl2pPr>
            <a:lvl3pPr lvl="2" algn="l">
              <a:lnSpc>
                <a:spcPct val="100000"/>
              </a:lnSpc>
              <a:spcBef>
                <a:spcPts val="0"/>
              </a:spcBef>
              <a:spcAft>
                <a:spcPts val="0"/>
              </a:spcAft>
              <a:buClr>
                <a:srgbClr val="FFFFFF"/>
              </a:buClr>
              <a:buSzPts val="1100"/>
              <a:buNone/>
              <a:defRPr sz="1467" b="1">
                <a:solidFill>
                  <a:srgbClr val="FFFFFF"/>
                </a:solidFill>
              </a:defRPr>
            </a:lvl3pPr>
            <a:lvl4pPr lvl="3" algn="l">
              <a:lnSpc>
                <a:spcPct val="100000"/>
              </a:lnSpc>
              <a:spcBef>
                <a:spcPts val="0"/>
              </a:spcBef>
              <a:spcAft>
                <a:spcPts val="0"/>
              </a:spcAft>
              <a:buClr>
                <a:srgbClr val="FFFFFF"/>
              </a:buClr>
              <a:buSzPts val="1100"/>
              <a:buNone/>
              <a:defRPr sz="1467" b="1">
                <a:solidFill>
                  <a:srgbClr val="FFFFFF"/>
                </a:solidFill>
              </a:defRPr>
            </a:lvl4pPr>
            <a:lvl5pPr lvl="4" algn="l">
              <a:lnSpc>
                <a:spcPct val="100000"/>
              </a:lnSpc>
              <a:spcBef>
                <a:spcPts val="0"/>
              </a:spcBef>
              <a:spcAft>
                <a:spcPts val="0"/>
              </a:spcAft>
              <a:buClr>
                <a:srgbClr val="FFFFFF"/>
              </a:buClr>
              <a:buSzPts val="1100"/>
              <a:buNone/>
              <a:defRPr sz="1467" b="1">
                <a:solidFill>
                  <a:srgbClr val="FFFFFF"/>
                </a:solidFill>
              </a:defRPr>
            </a:lvl5pPr>
            <a:lvl6pPr lvl="5" algn="l">
              <a:lnSpc>
                <a:spcPct val="100000"/>
              </a:lnSpc>
              <a:spcBef>
                <a:spcPts val="0"/>
              </a:spcBef>
              <a:spcAft>
                <a:spcPts val="0"/>
              </a:spcAft>
              <a:buClr>
                <a:srgbClr val="FFFFFF"/>
              </a:buClr>
              <a:buSzPts val="1100"/>
              <a:buNone/>
              <a:defRPr sz="1467" b="1">
                <a:solidFill>
                  <a:srgbClr val="FFFFFF"/>
                </a:solidFill>
              </a:defRPr>
            </a:lvl6pPr>
            <a:lvl7pPr lvl="6" algn="l">
              <a:lnSpc>
                <a:spcPct val="100000"/>
              </a:lnSpc>
              <a:spcBef>
                <a:spcPts val="0"/>
              </a:spcBef>
              <a:spcAft>
                <a:spcPts val="0"/>
              </a:spcAft>
              <a:buClr>
                <a:srgbClr val="FFFFFF"/>
              </a:buClr>
              <a:buSzPts val="1100"/>
              <a:buNone/>
              <a:defRPr sz="1467" b="1">
                <a:solidFill>
                  <a:srgbClr val="FFFFFF"/>
                </a:solidFill>
              </a:defRPr>
            </a:lvl7pPr>
            <a:lvl8pPr lvl="7" algn="l">
              <a:lnSpc>
                <a:spcPct val="100000"/>
              </a:lnSpc>
              <a:spcBef>
                <a:spcPts val="0"/>
              </a:spcBef>
              <a:spcAft>
                <a:spcPts val="0"/>
              </a:spcAft>
              <a:buClr>
                <a:srgbClr val="FFFFFF"/>
              </a:buClr>
              <a:buSzPts val="1100"/>
              <a:buNone/>
              <a:defRPr sz="1467" b="1">
                <a:solidFill>
                  <a:srgbClr val="FFFFFF"/>
                </a:solidFill>
              </a:defRPr>
            </a:lvl8pPr>
            <a:lvl9pPr lvl="8" algn="l">
              <a:lnSpc>
                <a:spcPct val="100000"/>
              </a:lnSpc>
              <a:spcBef>
                <a:spcPts val="0"/>
              </a:spcBef>
              <a:spcAft>
                <a:spcPts val="0"/>
              </a:spcAft>
              <a:buClr>
                <a:srgbClr val="FFFFFF"/>
              </a:buClr>
              <a:buSzPts val="1100"/>
              <a:buNone/>
              <a:defRPr sz="1467" b="1">
                <a:solidFill>
                  <a:srgbClr val="FFFFFF"/>
                </a:solidFill>
              </a:defRPr>
            </a:lvl9pPr>
          </a:lstStyle>
          <a:p>
            <a:r>
              <a:rPr lang="en-US"/>
              <a:t>Click to edit Master subtitle style</a:t>
            </a:r>
            <a:endParaRPr/>
          </a:p>
        </p:txBody>
      </p:sp>
      <p:cxnSp>
        <p:nvCxnSpPr>
          <p:cNvPr id="11" name="Straight Connector 10">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3" name="Picture 12">
            <a:extLst>
              <a:ext uri="{FF2B5EF4-FFF2-40B4-BE49-F238E27FC236}">
                <a16:creationId xmlns:a16="http://schemas.microsoft.com/office/drawing/2014/main" id="{CA06910C-3278-EC18-6D25-71265FCA2A6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191768163"/>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8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2" name="TextBox 1">
            <a:extLst>
              <a:ext uri="{FF2B5EF4-FFF2-40B4-BE49-F238E27FC236}">
                <a16:creationId xmlns:a16="http://schemas.microsoft.com/office/drawing/2014/main" id="{1EEFBF9E-4FE0-0A25-6DCB-576724D4AD4C}"/>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3571931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_divider_deep_blue">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a:prstGeom prst="rect">
            <a:avLst/>
          </a:prstGeom>
        </p:spPr>
        <p:txBody>
          <a:bodyPr anchor="b">
            <a:noAutofit/>
          </a:bodyPr>
          <a:lstStyle>
            <a:lvl1pPr algn="l">
              <a:defRPr sz="4400">
                <a:solidFill>
                  <a:schemeClr val="bg1"/>
                </a:solidFill>
              </a:defRPr>
            </a:lvl1pPr>
          </a:lstStyle>
          <a:p>
            <a:r>
              <a:rPr lang="en-US"/>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extBox 1">
            <a:extLst>
              <a:ext uri="{FF2B5EF4-FFF2-40B4-BE49-F238E27FC236}">
                <a16:creationId xmlns:a16="http://schemas.microsoft.com/office/drawing/2014/main" id="{96FAE4D6-0FBC-D546-E065-843A050CC164}"/>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418493824"/>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3_sidebar_blue_circle">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1013006-A4C4-8E9B-582A-F881CD2B33EB}"/>
              </a:ext>
            </a:extLst>
          </p:cNvPr>
          <p:cNvSpPr/>
          <p:nvPr userDrawn="1"/>
        </p:nvSpPr>
        <p:spPr>
          <a:xfrm>
            <a:off x="7450680" y="306967"/>
            <a:ext cx="4942461" cy="4942461"/>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a:prstGeom prst="rect">
            <a:avLst/>
          </a:prstGeo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a:t>Insert key takeaway/stat</a:t>
            </a:r>
          </a:p>
        </p:txBody>
      </p:sp>
      <p:sp>
        <p:nvSpPr>
          <p:cNvPr id="5" name="Text Placeholder 10">
            <a:extLst>
              <a:ext uri="{FF2B5EF4-FFF2-40B4-BE49-F238E27FC236}">
                <a16:creationId xmlns:a16="http://schemas.microsoft.com/office/drawing/2014/main" id="{D2655EB8-0E52-0105-D411-F08941B5D9BB}"/>
              </a:ext>
            </a:extLst>
          </p:cNvPr>
          <p:cNvSpPr>
            <a:spLocks noGrp="1"/>
          </p:cNvSpPr>
          <p:nvPr>
            <p:ph type="body" sz="quarter" idx="17"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11" name="Text Placeholder 6">
            <a:extLst>
              <a:ext uri="{FF2B5EF4-FFF2-40B4-BE49-F238E27FC236}">
                <a16:creationId xmlns:a16="http://schemas.microsoft.com/office/drawing/2014/main" id="{3706A59F-423E-C7F6-F3F9-0F492E0C021E}"/>
              </a:ext>
            </a:extLst>
          </p:cNvPr>
          <p:cNvSpPr>
            <a:spLocks noGrp="1"/>
          </p:cNvSpPr>
          <p:nvPr>
            <p:ph type="body" sz="quarter" idx="18" hasCustomPrompt="1"/>
          </p:nvPr>
        </p:nvSpPr>
        <p:spPr>
          <a:xfrm>
            <a:off x="288558" y="579495"/>
            <a:ext cx="5527626"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12" name="Title 1">
            <a:extLst>
              <a:ext uri="{FF2B5EF4-FFF2-40B4-BE49-F238E27FC236}">
                <a16:creationId xmlns:a16="http://schemas.microsoft.com/office/drawing/2014/main" id="{FE496856-C6F1-1A20-F1E8-67C9E51E6EE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41396089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7_left_title_and_content_deep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4" name="TextBox 3">
            <a:extLst>
              <a:ext uri="{FF2B5EF4-FFF2-40B4-BE49-F238E27FC236}">
                <a16:creationId xmlns:a16="http://schemas.microsoft.com/office/drawing/2014/main" id="{7C94C076-1CD8-CF76-1E98-52F5EBB5C1F2}"/>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304278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e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9" name="Title 1"/>
          <p:cNvSpPr>
            <a:spLocks noGrp="1"/>
          </p:cNvSpPr>
          <p:nvPr>
            <p:ph type="title" hasCustomPrompt="1"/>
          </p:nvPr>
        </p:nvSpPr>
        <p:spPr>
          <a:xfrm>
            <a:off x="2639271" y="2650067"/>
            <a:ext cx="9305080" cy="585216"/>
          </a:xfrm>
          <a:prstGeom prst="rect">
            <a:avLst/>
          </a:prstGeom>
        </p:spPr>
        <p:txBody>
          <a:bodyPr wrap="square" anchor="t">
            <a:noAutofit/>
          </a:bodyPr>
          <a:lstStyle>
            <a:lvl1pPr algn="l">
              <a:defRPr sz="4400" b="1" cap="all">
                <a:solidFill>
                  <a:schemeClr val="bg1"/>
                </a:solidFill>
                <a:latin typeface="+mn-lt"/>
              </a:defRPr>
            </a:lvl1pPr>
          </a:lstStyle>
          <a:p>
            <a:r>
              <a:rPr lang="en-US" dirty="0"/>
              <a:t>Click to add title</a:t>
            </a:r>
          </a:p>
        </p:txBody>
      </p:sp>
      <p:sp>
        <p:nvSpPr>
          <p:cNvPr id="10" name="Text Placeholder 5"/>
          <p:cNvSpPr>
            <a:spLocks noGrp="1"/>
          </p:cNvSpPr>
          <p:nvPr>
            <p:ph type="body" sz="quarter" idx="10" hasCustomPrompt="1"/>
          </p:nvPr>
        </p:nvSpPr>
        <p:spPr>
          <a:xfrm>
            <a:off x="2641600" y="4116320"/>
            <a:ext cx="9302496" cy="711200"/>
          </a:xfrm>
          <a:prstGeom prst="rect">
            <a:avLst/>
          </a:prstGeom>
        </p:spPr>
        <p:txBody>
          <a:bodyPr/>
          <a:lstStyle>
            <a:lvl1pPr marL="0" indent="0">
              <a:buNone/>
              <a:defRPr sz="2000" b="0" baseline="0">
                <a:solidFill>
                  <a:schemeClr val="bg1"/>
                </a:solidFill>
                <a:latin typeface="+mn-lt"/>
              </a:defRPr>
            </a:lvl1pPr>
            <a:lvl2pPr marL="601089" indent="0">
              <a:buNone/>
              <a:defRPr/>
            </a:lvl2pPr>
            <a:lvl3pPr marL="1219110" indent="0">
              <a:buNone/>
              <a:defRPr/>
            </a:lvl3pPr>
            <a:lvl4pPr marL="1828664" indent="0">
              <a:buNone/>
              <a:defRPr/>
            </a:lvl4pPr>
            <a:lvl5pPr marL="2438218" indent="0">
              <a:buNone/>
              <a:defRPr/>
            </a:lvl5pPr>
          </a:lstStyle>
          <a:p>
            <a:pPr lvl="0"/>
            <a:r>
              <a:rPr lang="en-US" dirty="0"/>
              <a:t>Click to add Subtitle</a:t>
            </a:r>
          </a:p>
        </p:txBody>
      </p:sp>
      <p:sp>
        <p:nvSpPr>
          <p:cNvPr id="7" name="Slide Number Placeholder 5">
            <a:extLst>
              <a:ext uri="{FF2B5EF4-FFF2-40B4-BE49-F238E27FC236}">
                <a16:creationId xmlns:a16="http://schemas.microsoft.com/office/drawing/2014/main" id="{D0DB4F35-9ADE-ED35-28B3-71F80807EF03}"/>
              </a:ext>
            </a:extLst>
          </p:cNvPr>
          <p:cNvSpPr>
            <a:spLocks noGrp="1"/>
          </p:cNvSpPr>
          <p:nvPr>
            <p:ph type="sldNum" sz="quarter" idx="11"/>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sp>
        <p:nvSpPr>
          <p:cNvPr id="13" name="TextBox 12">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952986002"/>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4_four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390CEB3B-329E-7CFB-C82C-196F404D94D0}"/>
              </a:ext>
            </a:extLst>
          </p:cNvPr>
          <p:cNvSpPr>
            <a:spLocks noGrp="1"/>
          </p:cNvSpPr>
          <p:nvPr>
            <p:ph type="body" sz="quarter" idx="18" hasCustomPrompt="1"/>
          </p:nvPr>
        </p:nvSpPr>
        <p:spPr>
          <a:xfrm>
            <a:off x="3252475"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6393"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6">
            <a:extLst>
              <a:ext uri="{FF2B5EF4-FFF2-40B4-BE49-F238E27FC236}">
                <a16:creationId xmlns:a16="http://schemas.microsoft.com/office/drawing/2014/main" id="{3638A4D9-F985-A57C-CB8F-B5BE0F172727}"/>
              </a:ext>
            </a:extLst>
          </p:cNvPr>
          <p:cNvSpPr>
            <a:spLocks noGrp="1"/>
          </p:cNvSpPr>
          <p:nvPr>
            <p:ph type="body" sz="quarter" idx="20" hasCustomPrompt="1"/>
          </p:nvPr>
        </p:nvSpPr>
        <p:spPr>
          <a:xfrm>
            <a:off x="6216392"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6">
            <a:extLst>
              <a:ext uri="{FF2B5EF4-FFF2-40B4-BE49-F238E27FC236}">
                <a16:creationId xmlns:a16="http://schemas.microsoft.com/office/drawing/2014/main" id="{93012D8C-6A00-0751-CA0A-B3A4D6620527}"/>
              </a:ext>
            </a:extLst>
          </p:cNvPr>
          <p:cNvSpPr>
            <a:spLocks noGrp="1"/>
          </p:cNvSpPr>
          <p:nvPr>
            <p:ph type="body" sz="quarter" idx="22" hasCustomPrompt="1"/>
          </p:nvPr>
        </p:nvSpPr>
        <p:spPr>
          <a:xfrm>
            <a:off x="9180310"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4" name="Text Placeholder 10">
            <a:extLst>
              <a:ext uri="{FF2B5EF4-FFF2-40B4-BE49-F238E27FC236}">
                <a16:creationId xmlns:a16="http://schemas.microsoft.com/office/drawing/2014/main" id="{197E1BA7-6018-F8DC-5B98-E01D1FCACAE1}"/>
              </a:ext>
            </a:extLst>
          </p:cNvPr>
          <p:cNvSpPr>
            <a:spLocks noGrp="1"/>
          </p:cNvSpPr>
          <p:nvPr>
            <p:ph type="body" sz="quarter" idx="23"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ext Placeholder 6">
            <a:extLst>
              <a:ext uri="{FF2B5EF4-FFF2-40B4-BE49-F238E27FC236}">
                <a16:creationId xmlns:a16="http://schemas.microsoft.com/office/drawing/2014/main" id="{6842BA1B-CE76-92EE-3BB8-577F1D85B407}"/>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10" name="Title 1">
            <a:extLst>
              <a:ext uri="{FF2B5EF4-FFF2-40B4-BE49-F238E27FC236}">
                <a16:creationId xmlns:a16="http://schemas.microsoft.com/office/drawing/2014/main" id="{DADCE05C-530C-E715-3EE9-A5165AEC29C3}"/>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8002031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itle_an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8" y="1825625"/>
            <a:ext cx="1159763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4" name="Text Placeholder 10">
            <a:extLst>
              <a:ext uri="{FF2B5EF4-FFF2-40B4-BE49-F238E27FC236}">
                <a16:creationId xmlns:a16="http://schemas.microsoft.com/office/drawing/2014/main" id="{C3AEC9DB-EF68-1F30-2273-B2160550D684}"/>
              </a:ext>
            </a:extLst>
          </p:cNvPr>
          <p:cNvSpPr>
            <a:spLocks noGrp="1"/>
          </p:cNvSpPr>
          <p:nvPr>
            <p:ph type="body" sz="quarter" idx="17"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itle 1">
            <a:extLst>
              <a:ext uri="{FF2B5EF4-FFF2-40B4-BE49-F238E27FC236}">
                <a16:creationId xmlns:a16="http://schemas.microsoft.com/office/drawing/2014/main" id="{B30F50A8-F4AB-8F41-DE7A-B921DA46B4A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27419629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5_three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3976451"/>
            <a:ext cx="3684352" cy="16629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3976451"/>
            <a:ext cx="3684352" cy="16629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3976451"/>
            <a:ext cx="3684352" cy="16629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B58AD49D-3D55-5878-EB23-9434406607F0}"/>
              </a:ext>
            </a:extLst>
          </p:cNvPr>
          <p:cNvSpPr>
            <a:spLocks noGrp="1"/>
          </p:cNvSpPr>
          <p:nvPr>
            <p:ph type="pic" sz="quarter" idx="20" hasCustomPrompt="1"/>
          </p:nvPr>
        </p:nvSpPr>
        <p:spPr>
          <a:xfrm>
            <a:off x="288559" y="1418538"/>
            <a:ext cx="3684352" cy="2041112"/>
          </a:xfrm>
          <a:prstGeom prst="rect">
            <a:avLst/>
          </a:prstGeom>
        </p:spPr>
        <p:txBody>
          <a:bodyPr/>
          <a:lstStyle>
            <a:lvl1pPr marL="0" indent="0" algn="ctr">
              <a:buNone/>
              <a:defRPr/>
            </a:lvl1pPr>
          </a:lstStyle>
          <a:p>
            <a:r>
              <a:rPr lang="en-US" dirty="0"/>
              <a:t>Click picture icon to add photo</a:t>
            </a:r>
          </a:p>
        </p:txBody>
      </p:sp>
      <p:sp>
        <p:nvSpPr>
          <p:cNvPr id="8" name="Picture Placeholder 4">
            <a:extLst>
              <a:ext uri="{FF2B5EF4-FFF2-40B4-BE49-F238E27FC236}">
                <a16:creationId xmlns:a16="http://schemas.microsoft.com/office/drawing/2014/main" id="{C1ADFA53-A93C-9C6B-577B-EE3F3CE8E8B8}"/>
              </a:ext>
            </a:extLst>
          </p:cNvPr>
          <p:cNvSpPr>
            <a:spLocks noGrp="1"/>
          </p:cNvSpPr>
          <p:nvPr>
            <p:ph type="pic" sz="quarter" idx="21" hasCustomPrompt="1"/>
          </p:nvPr>
        </p:nvSpPr>
        <p:spPr>
          <a:xfrm>
            <a:off x="4237582" y="1418538"/>
            <a:ext cx="3684352" cy="2041112"/>
          </a:xfrm>
          <a:prstGeom prst="rect">
            <a:avLst/>
          </a:prstGeom>
        </p:spPr>
        <p:txBody>
          <a:bodyPr/>
          <a:lstStyle>
            <a:lvl1pPr marL="0" indent="0" algn="ctr">
              <a:buNone/>
              <a:defRPr/>
            </a:lvl1pPr>
          </a:lstStyle>
          <a:p>
            <a:r>
              <a:rPr lang="en-US" dirty="0"/>
              <a:t>Click picture icon to add photo</a:t>
            </a:r>
          </a:p>
        </p:txBody>
      </p:sp>
      <p:sp>
        <p:nvSpPr>
          <p:cNvPr id="9" name="Picture Placeholder 4">
            <a:extLst>
              <a:ext uri="{FF2B5EF4-FFF2-40B4-BE49-F238E27FC236}">
                <a16:creationId xmlns:a16="http://schemas.microsoft.com/office/drawing/2014/main" id="{DC82AF9B-6879-D477-6076-E176F56AE37A}"/>
              </a:ext>
            </a:extLst>
          </p:cNvPr>
          <p:cNvSpPr>
            <a:spLocks noGrp="1"/>
          </p:cNvSpPr>
          <p:nvPr>
            <p:ph type="pic" sz="quarter" idx="22" hasCustomPrompt="1"/>
          </p:nvPr>
        </p:nvSpPr>
        <p:spPr>
          <a:xfrm>
            <a:off x="8186605" y="1418538"/>
            <a:ext cx="3684352" cy="2041112"/>
          </a:xfrm>
          <a:prstGeom prst="rect">
            <a:avLst/>
          </a:prstGeom>
        </p:spPr>
        <p:txBody>
          <a:bodyPr/>
          <a:lstStyle>
            <a:lvl1pPr marL="0" indent="0" algn="ctr">
              <a:buNone/>
              <a:defRPr/>
            </a:lvl1pPr>
          </a:lstStyle>
          <a:p>
            <a:r>
              <a:rPr lang="en-US" dirty="0"/>
              <a:t>Click picture icon to add photo</a:t>
            </a:r>
          </a:p>
        </p:txBody>
      </p:sp>
      <p:sp>
        <p:nvSpPr>
          <p:cNvPr id="4" name="Text Placeholder 10">
            <a:extLst>
              <a:ext uri="{FF2B5EF4-FFF2-40B4-BE49-F238E27FC236}">
                <a16:creationId xmlns:a16="http://schemas.microsoft.com/office/drawing/2014/main" id="{B15A4DB1-EF34-E503-B556-530B7CAC3EBE}"/>
              </a:ext>
            </a:extLst>
          </p:cNvPr>
          <p:cNvSpPr>
            <a:spLocks noGrp="1"/>
          </p:cNvSpPr>
          <p:nvPr>
            <p:ph type="body" sz="quarter" idx="17"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12" name="Text Placeholder 6">
            <a:extLst>
              <a:ext uri="{FF2B5EF4-FFF2-40B4-BE49-F238E27FC236}">
                <a16:creationId xmlns:a16="http://schemas.microsoft.com/office/drawing/2014/main" id="{A9C3871F-6DE1-0E51-4666-C634F339A563}"/>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13" name="Title 1">
            <a:extLst>
              <a:ext uri="{FF2B5EF4-FFF2-40B4-BE49-F238E27FC236}">
                <a16:creationId xmlns:a16="http://schemas.microsoft.com/office/drawing/2014/main" id="{30385D10-C453-B58A-D9F1-B1AA1DD202DD}"/>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
        <p:nvSpPr>
          <p:cNvPr id="2" name="Text Placeholder 6">
            <a:extLst>
              <a:ext uri="{FF2B5EF4-FFF2-40B4-BE49-F238E27FC236}">
                <a16:creationId xmlns:a16="http://schemas.microsoft.com/office/drawing/2014/main" id="{9A94D145-81FE-C360-0297-4502383F5A55}"/>
              </a:ext>
            </a:extLst>
          </p:cNvPr>
          <p:cNvSpPr>
            <a:spLocks noGrp="1"/>
          </p:cNvSpPr>
          <p:nvPr>
            <p:ph type="body" sz="quarter" idx="16" hasCustomPrompt="1"/>
          </p:nvPr>
        </p:nvSpPr>
        <p:spPr>
          <a:xfrm>
            <a:off x="288558" y="3539909"/>
            <a:ext cx="3684352" cy="436542"/>
          </a:xfrm>
          <a:prstGeom prst="rect">
            <a:avLst/>
          </a:prstGeo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7" name="Text Placeholder 6">
            <a:extLst>
              <a:ext uri="{FF2B5EF4-FFF2-40B4-BE49-F238E27FC236}">
                <a16:creationId xmlns:a16="http://schemas.microsoft.com/office/drawing/2014/main" id="{B0DECDC5-9AD9-7CB6-F638-0E39B0577747}"/>
              </a:ext>
            </a:extLst>
          </p:cNvPr>
          <p:cNvSpPr>
            <a:spLocks noGrp="1"/>
          </p:cNvSpPr>
          <p:nvPr>
            <p:ph type="body" sz="quarter" idx="23" hasCustomPrompt="1"/>
          </p:nvPr>
        </p:nvSpPr>
        <p:spPr>
          <a:xfrm>
            <a:off x="4237582" y="3539909"/>
            <a:ext cx="3684352" cy="436542"/>
          </a:xfrm>
          <a:prstGeom prst="rect">
            <a:avLst/>
          </a:prstGeo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4" name="Text Placeholder 6">
            <a:extLst>
              <a:ext uri="{FF2B5EF4-FFF2-40B4-BE49-F238E27FC236}">
                <a16:creationId xmlns:a16="http://schemas.microsoft.com/office/drawing/2014/main" id="{BB555AD3-4EA2-7E24-5C90-4B64C7002D15}"/>
              </a:ext>
            </a:extLst>
          </p:cNvPr>
          <p:cNvSpPr>
            <a:spLocks noGrp="1"/>
          </p:cNvSpPr>
          <p:nvPr>
            <p:ph type="body" sz="quarter" idx="18" hasCustomPrompt="1"/>
          </p:nvPr>
        </p:nvSpPr>
        <p:spPr>
          <a:xfrm>
            <a:off x="8186605" y="3539909"/>
            <a:ext cx="3684352" cy="436542"/>
          </a:xfrm>
          <a:prstGeom prst="rect">
            <a:avLst/>
          </a:prstGeo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Tree>
    <p:extLst>
      <p:ext uri="{BB962C8B-B14F-4D97-AF65-F5344CB8AC3E}">
        <p14:creationId xmlns:p14="http://schemas.microsoft.com/office/powerpoint/2010/main" val="7497221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3_divider_deep_violet">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C7A27B-9C75-06B8-163E-687EF3BAFAB0}"/>
              </a:ext>
            </a:extLst>
          </p:cNvPr>
          <p:cNvSpPr/>
          <p:nvPr userDrawn="1"/>
        </p:nvSpPr>
        <p:spPr>
          <a:xfrm>
            <a:off x="5825811" y="0"/>
            <a:ext cx="63661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US" sz="1600" dirty="0"/>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sp>
        <p:nvSpPr>
          <p:cNvPr id="9" name="TextBox 8">
            <a:extLst>
              <a:ext uri="{FF2B5EF4-FFF2-40B4-BE49-F238E27FC236}">
                <a16:creationId xmlns:a16="http://schemas.microsoft.com/office/drawing/2014/main" id="{2BF749EA-836B-83E3-C743-0FC08B6657F8}"/>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rPr>
              <a:t>© 2023 Nielsen Consumer LLC. All Rights Reserved.</a:t>
            </a:r>
          </a:p>
        </p:txBody>
      </p:sp>
      <p:sp>
        <p:nvSpPr>
          <p:cNvPr id="12" name="TextBox 11">
            <a:extLst>
              <a:ext uri="{FF2B5EF4-FFF2-40B4-BE49-F238E27FC236}">
                <a16:creationId xmlns:a16="http://schemas.microsoft.com/office/drawing/2014/main" id="{65E85384-E091-2082-FCBB-160F82D46D2B}"/>
              </a:ext>
            </a:extLst>
          </p:cNvPr>
          <p:cNvSpPr txBox="1"/>
          <p:nvPr userDrawn="1"/>
        </p:nvSpPr>
        <p:spPr>
          <a:xfrm>
            <a:off x="-1115568" y="3474720"/>
            <a:ext cx="0" cy="0"/>
          </a:xfrm>
          <a:prstGeom prst="rect">
            <a:avLst/>
          </a:prstGeom>
          <a:noFill/>
        </p:spPr>
        <p:txBody>
          <a:bodyPr wrap="none" lIns="0" rIns="0" rtlCol="0">
            <a:noAutofit/>
          </a:bodyPr>
          <a:lstStyle/>
          <a:p>
            <a:pPr algn="l">
              <a:spcAft>
                <a:spcPts val="600"/>
              </a:spcAft>
            </a:pPr>
            <a:endParaRPr lang="en-US" sz="1600" dirty="0"/>
          </a:p>
        </p:txBody>
      </p:sp>
      <p:sp>
        <p:nvSpPr>
          <p:cNvPr id="16" name="TextBox 15">
            <a:extLst>
              <a:ext uri="{FF2B5EF4-FFF2-40B4-BE49-F238E27FC236}">
                <a16:creationId xmlns:a16="http://schemas.microsoft.com/office/drawing/2014/main" id="{6D822119-F72B-5E64-6ABF-EC783D188977}"/>
              </a:ext>
            </a:extLst>
          </p:cNvPr>
          <p:cNvSpPr txBox="1"/>
          <p:nvPr userDrawn="1"/>
        </p:nvSpPr>
        <p:spPr>
          <a:xfrm>
            <a:off x="2628900" y="-271463"/>
            <a:ext cx="0" cy="0"/>
          </a:xfrm>
          <a:prstGeom prst="rect">
            <a:avLst/>
          </a:prstGeom>
          <a:noFill/>
        </p:spPr>
        <p:txBody>
          <a:bodyPr wrap="none" lIns="0" rIns="0" rtlCol="0">
            <a:noAutofit/>
          </a:bodyPr>
          <a:lstStyle/>
          <a:p>
            <a:pPr algn="l">
              <a:spcAft>
                <a:spcPts val="600"/>
              </a:spcAft>
            </a:pPr>
            <a:endParaRPr lang="en-US" sz="1600" dirty="0"/>
          </a:p>
        </p:txBody>
      </p:sp>
    </p:spTree>
    <p:extLst>
      <p:ext uri="{BB962C8B-B14F-4D97-AF65-F5344CB8AC3E}">
        <p14:creationId xmlns:p14="http://schemas.microsoft.com/office/powerpoint/2010/main" val="3147533694"/>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0_left_title_and_content_l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tx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4" name="Text Placeholder 10">
            <a:extLst>
              <a:ext uri="{FF2B5EF4-FFF2-40B4-BE49-F238E27FC236}">
                <a16:creationId xmlns:a16="http://schemas.microsoft.com/office/drawing/2014/main" id="{D62B1CA4-6399-9468-76D4-CF80E740A3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extBox 4">
            <a:extLst>
              <a:ext uri="{FF2B5EF4-FFF2-40B4-BE49-F238E27FC236}">
                <a16:creationId xmlns:a16="http://schemas.microsoft.com/office/drawing/2014/main" id="{30F64AAA-3A96-5193-121E-E855EC74B587}"/>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4984912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yp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4" name="TextBox 3">
            <a:extLst>
              <a:ext uri="{FF2B5EF4-FFF2-40B4-BE49-F238E27FC236}">
                <a16:creationId xmlns:a16="http://schemas.microsoft.com/office/drawing/2014/main" id="{0174E624-3EAC-7468-3A1E-B592623A7CE9}"/>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2" name="Text Placeholder 6">
            <a:extLst>
              <a:ext uri="{FF2B5EF4-FFF2-40B4-BE49-F238E27FC236}">
                <a16:creationId xmlns:a16="http://schemas.microsoft.com/office/drawing/2014/main" id="{61C79840-3403-A742-3277-345AD86F5844}"/>
              </a:ext>
            </a:extLst>
          </p:cNvPr>
          <p:cNvSpPr>
            <a:spLocks noGrp="1" noChangeAspect="1"/>
          </p:cNvSpPr>
          <p:nvPr>
            <p:ph type="body" sz="quarter" idx="16" hasCustomPrompt="1"/>
          </p:nvPr>
        </p:nvSpPr>
        <p:spPr>
          <a:xfrm>
            <a:off x="4275692" y="788545"/>
            <a:ext cx="7595266" cy="677108"/>
          </a:xfrm>
          <a:prstGeom prst="rect">
            <a:avLst/>
          </a:prstGeom>
          <a:solidFill>
            <a:schemeClr val="tx2"/>
          </a:solidFill>
        </p:spPr>
        <p:txBody>
          <a:bodyPr lIns="91440" tIns="91440" rIns="91440" bIns="91440" anchor="ctr" anchorCtr="0">
            <a:no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a:p>
            <a:pPr lvl="0"/>
            <a:r>
              <a:rPr lang="en-US"/>
              <a:t>Maximum of two lines</a:t>
            </a:r>
          </a:p>
        </p:txBody>
      </p:sp>
    </p:spTree>
    <p:extLst>
      <p:ext uri="{BB962C8B-B14F-4D97-AF65-F5344CB8AC3E}">
        <p14:creationId xmlns:p14="http://schemas.microsoft.com/office/powerpoint/2010/main" val="41044580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2_divider_deep_blue">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Box 1">
            <a:extLst>
              <a:ext uri="{FF2B5EF4-FFF2-40B4-BE49-F238E27FC236}">
                <a16:creationId xmlns:a16="http://schemas.microsoft.com/office/drawing/2014/main" id="{96FAE4D6-0FBC-D546-E065-843A050CC164}"/>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3" name="Picture 2">
            <a:extLst>
              <a:ext uri="{FF2B5EF4-FFF2-40B4-BE49-F238E27FC236}">
                <a16:creationId xmlns:a16="http://schemas.microsoft.com/office/drawing/2014/main" id="{21901150-267C-0CB6-0970-C8AA9D74E62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395928562"/>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_divider_lt_blue">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tx2"/>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Box 1">
            <a:extLst>
              <a:ext uri="{FF2B5EF4-FFF2-40B4-BE49-F238E27FC236}">
                <a16:creationId xmlns:a16="http://schemas.microsoft.com/office/drawing/2014/main" id="{C1B2951F-358B-E079-C0A6-9038C3D0702A}"/>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9" name="Picture 8">
            <a:extLst>
              <a:ext uri="{FF2B5EF4-FFF2-40B4-BE49-F238E27FC236}">
                <a16:creationId xmlns:a16="http://schemas.microsoft.com/office/drawing/2014/main" id="{3182C3F4-5D1B-AFA6-7C40-F198DA1257E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535"/>
            <a:ext cx="644652" cy="273455"/>
          </a:xfrm>
          <a:prstGeom prst="rect">
            <a:avLst/>
          </a:prstGeom>
        </p:spPr>
      </p:pic>
    </p:spTree>
    <p:extLst>
      <p:ext uri="{BB962C8B-B14F-4D97-AF65-F5344CB8AC3E}">
        <p14:creationId xmlns:p14="http://schemas.microsoft.com/office/powerpoint/2010/main" val="689412288"/>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4_divider_orange">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5408F108-E005-1A2A-0097-54905854A471}"/>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ED539F00-B70C-05CA-94AF-D9454EC0AF6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1144" y="6495535"/>
            <a:ext cx="642619" cy="273455"/>
          </a:xfrm>
          <a:prstGeom prst="rect">
            <a:avLst/>
          </a:prstGeom>
        </p:spPr>
      </p:pic>
    </p:spTree>
    <p:extLst>
      <p:ext uri="{BB962C8B-B14F-4D97-AF65-F5344CB8AC3E}">
        <p14:creationId xmlns:p14="http://schemas.microsoft.com/office/powerpoint/2010/main" val="931882665"/>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5_divider_violet">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tx2"/>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Box 1">
            <a:extLst>
              <a:ext uri="{FF2B5EF4-FFF2-40B4-BE49-F238E27FC236}">
                <a16:creationId xmlns:a16="http://schemas.microsoft.com/office/drawing/2014/main" id="{7F9A3DC9-EEEF-C28D-D3EA-38058BEE675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9" name="Picture 8">
            <a:extLst>
              <a:ext uri="{FF2B5EF4-FFF2-40B4-BE49-F238E27FC236}">
                <a16:creationId xmlns:a16="http://schemas.microsoft.com/office/drawing/2014/main" id="{16329EE3-73E6-54F2-1656-7880EF603DF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535"/>
            <a:ext cx="644652" cy="273455"/>
          </a:xfrm>
          <a:prstGeom prst="rect">
            <a:avLst/>
          </a:prstGeom>
        </p:spPr>
      </p:pic>
    </p:spTree>
    <p:extLst>
      <p:ext uri="{BB962C8B-B14F-4D97-AF65-F5344CB8AC3E}">
        <p14:creationId xmlns:p14="http://schemas.microsoft.com/office/powerpoint/2010/main" val="171853114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chemeClr val="accent1"/>
        </a:soli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4"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sp>
        <p:nvSpPr>
          <p:cNvPr id="7" name="Google Shape;104;p13"/>
          <p:cNvSpPr txBox="1">
            <a:spLocks noGrp="1"/>
          </p:cNvSpPr>
          <p:nvPr>
            <p:ph type="ctrTitle"/>
          </p:nvPr>
        </p:nvSpPr>
        <p:spPr>
          <a:xfrm>
            <a:off x="655067" y="442767"/>
            <a:ext cx="6570000" cy="18524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3000"/>
              <a:buFont typeface="Montserrat"/>
              <a:buNone/>
              <a:defRPr sz="4400" b="1">
                <a:solidFill>
                  <a:srgbClr val="FFFFFF"/>
                </a:solidFill>
                <a:latin typeface="+mj-lt"/>
                <a:ea typeface="Montserrat"/>
                <a:cs typeface="Montserrat"/>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8" name="Google Shape;105;p13"/>
          <p:cNvSpPr txBox="1">
            <a:spLocks noGrp="1"/>
          </p:cNvSpPr>
          <p:nvPr>
            <p:ph type="subTitle" idx="1"/>
          </p:nvPr>
        </p:nvSpPr>
        <p:spPr>
          <a:xfrm>
            <a:off x="655068" y="3172800"/>
            <a:ext cx="6570000" cy="5124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2000">
                <a:solidFill>
                  <a:schemeClr val="bg1"/>
                </a:solidFill>
              </a:defRPr>
            </a:lvl1pPr>
            <a:lvl2pPr lvl="1" rtl="0">
              <a:lnSpc>
                <a:spcPct val="100000"/>
              </a:lnSpc>
              <a:spcBef>
                <a:spcPts val="0"/>
              </a:spcBef>
              <a:spcAft>
                <a:spcPts val="0"/>
              </a:spcAft>
              <a:buClr>
                <a:schemeClr val="accent5"/>
              </a:buClr>
              <a:buSzPts val="1400"/>
              <a:buNone/>
              <a:defRPr sz="1867">
                <a:solidFill>
                  <a:schemeClr val="accent5"/>
                </a:solidFill>
              </a:defRPr>
            </a:lvl2pPr>
            <a:lvl3pPr lvl="2" rtl="0">
              <a:lnSpc>
                <a:spcPct val="100000"/>
              </a:lnSpc>
              <a:spcBef>
                <a:spcPts val="0"/>
              </a:spcBef>
              <a:spcAft>
                <a:spcPts val="0"/>
              </a:spcAft>
              <a:buClr>
                <a:schemeClr val="accent5"/>
              </a:buClr>
              <a:buSzPts val="1400"/>
              <a:buNone/>
              <a:defRPr sz="1867">
                <a:solidFill>
                  <a:schemeClr val="accent5"/>
                </a:solidFill>
              </a:defRPr>
            </a:lvl3pPr>
            <a:lvl4pPr lvl="3" rtl="0">
              <a:lnSpc>
                <a:spcPct val="100000"/>
              </a:lnSpc>
              <a:spcBef>
                <a:spcPts val="0"/>
              </a:spcBef>
              <a:spcAft>
                <a:spcPts val="0"/>
              </a:spcAft>
              <a:buClr>
                <a:schemeClr val="accent5"/>
              </a:buClr>
              <a:buSzPts val="1400"/>
              <a:buNone/>
              <a:defRPr sz="1867">
                <a:solidFill>
                  <a:schemeClr val="accent5"/>
                </a:solidFill>
              </a:defRPr>
            </a:lvl4pPr>
            <a:lvl5pPr lvl="4" rtl="0">
              <a:lnSpc>
                <a:spcPct val="100000"/>
              </a:lnSpc>
              <a:spcBef>
                <a:spcPts val="0"/>
              </a:spcBef>
              <a:spcAft>
                <a:spcPts val="0"/>
              </a:spcAft>
              <a:buClr>
                <a:schemeClr val="accent5"/>
              </a:buClr>
              <a:buSzPts val="1400"/>
              <a:buNone/>
              <a:defRPr sz="1867">
                <a:solidFill>
                  <a:schemeClr val="accent5"/>
                </a:solidFill>
              </a:defRPr>
            </a:lvl5pPr>
            <a:lvl6pPr lvl="5" rtl="0">
              <a:lnSpc>
                <a:spcPct val="100000"/>
              </a:lnSpc>
              <a:spcBef>
                <a:spcPts val="0"/>
              </a:spcBef>
              <a:spcAft>
                <a:spcPts val="0"/>
              </a:spcAft>
              <a:buClr>
                <a:schemeClr val="accent5"/>
              </a:buClr>
              <a:buSzPts val="1400"/>
              <a:buNone/>
              <a:defRPr sz="1867">
                <a:solidFill>
                  <a:schemeClr val="accent5"/>
                </a:solidFill>
              </a:defRPr>
            </a:lvl6pPr>
            <a:lvl7pPr lvl="6" rtl="0">
              <a:lnSpc>
                <a:spcPct val="100000"/>
              </a:lnSpc>
              <a:spcBef>
                <a:spcPts val="0"/>
              </a:spcBef>
              <a:spcAft>
                <a:spcPts val="0"/>
              </a:spcAft>
              <a:buClr>
                <a:schemeClr val="accent5"/>
              </a:buClr>
              <a:buSzPts val="1400"/>
              <a:buNone/>
              <a:defRPr sz="1867">
                <a:solidFill>
                  <a:schemeClr val="accent5"/>
                </a:solidFill>
              </a:defRPr>
            </a:lvl7pPr>
            <a:lvl8pPr lvl="7" rtl="0">
              <a:lnSpc>
                <a:spcPct val="100000"/>
              </a:lnSpc>
              <a:spcBef>
                <a:spcPts val="0"/>
              </a:spcBef>
              <a:spcAft>
                <a:spcPts val="0"/>
              </a:spcAft>
              <a:buClr>
                <a:schemeClr val="accent5"/>
              </a:buClr>
              <a:buSzPts val="1400"/>
              <a:buNone/>
              <a:defRPr sz="1867">
                <a:solidFill>
                  <a:schemeClr val="accent5"/>
                </a:solidFill>
              </a:defRPr>
            </a:lvl8pPr>
            <a:lvl9pPr lvl="8" rtl="0">
              <a:lnSpc>
                <a:spcPct val="100000"/>
              </a:lnSpc>
              <a:spcBef>
                <a:spcPts val="0"/>
              </a:spcBef>
              <a:spcAft>
                <a:spcPts val="0"/>
              </a:spcAft>
              <a:buClr>
                <a:schemeClr val="accent5"/>
              </a:buClr>
              <a:buSzPts val="1400"/>
              <a:buNone/>
              <a:defRPr sz="1867">
                <a:solidFill>
                  <a:schemeClr val="accent5"/>
                </a:solidFill>
              </a:defRPr>
            </a:lvl9pPr>
          </a:lstStyle>
          <a:p>
            <a:r>
              <a:rPr lang="en-US"/>
              <a:t>Click to edit Master subtitle style</a:t>
            </a:r>
            <a:endParaRPr dirty="0"/>
          </a:p>
        </p:txBody>
      </p: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93766868"/>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6_divider_deep_violet">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2BF749EA-836B-83E3-C743-0FC08B6657F8}"/>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AA994047-62B7-6144-8451-CFF471986DB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1144" y="6495535"/>
            <a:ext cx="642619" cy="273455"/>
          </a:xfrm>
          <a:prstGeom prst="rect">
            <a:avLst/>
          </a:prstGeom>
        </p:spPr>
      </p:pic>
    </p:spTree>
    <p:extLst>
      <p:ext uri="{BB962C8B-B14F-4D97-AF65-F5344CB8AC3E}">
        <p14:creationId xmlns:p14="http://schemas.microsoft.com/office/powerpoint/2010/main" val="1824877264"/>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7_divider_whit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Shape, circle&#10;&#10;Description automatically generated">
            <a:extLst>
              <a:ext uri="{FF2B5EF4-FFF2-40B4-BE49-F238E27FC236}">
                <a16:creationId xmlns:a16="http://schemas.microsoft.com/office/drawing/2014/main" id="{AE3F521A-60F1-72FB-2B10-CA78E2F93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 y="-1"/>
            <a:ext cx="6305159" cy="6825131"/>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BDC489B-A4DB-E5A6-B175-9690631EDD08}"/>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F4091A94-5191-5296-450B-1F3CD6A56BC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474340560"/>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8_divider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blue circle with a black background&#10;&#10;Description automatically generated with low confidence">
            <a:extLst>
              <a:ext uri="{FF2B5EF4-FFF2-40B4-BE49-F238E27FC236}">
                <a16:creationId xmlns:a16="http://schemas.microsoft.com/office/drawing/2014/main" id="{FE2460AD-71E3-F863-3332-2D91ADCA0385}"/>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19251" y="-2"/>
            <a:ext cx="6289924" cy="680032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D7BA225-5FF4-D496-34D1-564C267F133E}"/>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E0FE4F64-CDE3-E6AC-B94F-5B61F05C322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1144" y="6495535"/>
            <a:ext cx="642619" cy="273455"/>
          </a:xfrm>
          <a:prstGeom prst="rect">
            <a:avLst/>
          </a:prstGeom>
        </p:spPr>
      </p:pic>
    </p:spTree>
    <p:extLst>
      <p:ext uri="{BB962C8B-B14F-4D97-AF65-F5344CB8AC3E}">
        <p14:creationId xmlns:p14="http://schemas.microsoft.com/office/powerpoint/2010/main" val="3209735003"/>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9_divider_lt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rgbClr val="0C3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Shape, circle&#10;&#10;Description automatically generated">
            <a:extLst>
              <a:ext uri="{FF2B5EF4-FFF2-40B4-BE49-F238E27FC236}">
                <a16:creationId xmlns:a16="http://schemas.microsoft.com/office/drawing/2014/main" id="{1898865F-F6D2-DB89-44A2-152129981AB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251" y="-1"/>
            <a:ext cx="6289924" cy="680032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25C32D7-C729-3011-FEFB-46C3D0B902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C50D7612-FA3F-4420-3220-A5BFCB9C064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1144" y="6495535"/>
            <a:ext cx="642619" cy="273455"/>
          </a:xfrm>
          <a:prstGeom prst="rect">
            <a:avLst/>
          </a:prstGeom>
        </p:spPr>
      </p:pic>
    </p:spTree>
    <p:extLst>
      <p:ext uri="{BB962C8B-B14F-4D97-AF65-F5344CB8AC3E}">
        <p14:creationId xmlns:p14="http://schemas.microsoft.com/office/powerpoint/2010/main" val="2937751416"/>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10_divider_orange">
    <p:bg>
      <p:bgPr>
        <a:solidFill>
          <a:srgbClr val="3C180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C5EA78-CDC0-1240-0F66-EED1BFA819E9}"/>
              </a:ext>
            </a:extLst>
          </p:cNvPr>
          <p:cNvSpPr/>
          <p:nvPr/>
        </p:nvSpPr>
        <p:spPr>
          <a:xfrm>
            <a:off x="0" y="0"/>
            <a:ext cx="12192000" cy="6858000"/>
          </a:xfrm>
          <a:prstGeom prst="rect">
            <a:avLst/>
          </a:prstGeom>
          <a:solidFill>
            <a:srgbClr val="3C18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Icon&#10;&#10;Description automatically generated">
            <a:extLst>
              <a:ext uri="{FF2B5EF4-FFF2-40B4-BE49-F238E27FC236}">
                <a16:creationId xmlns:a16="http://schemas.microsoft.com/office/drawing/2014/main" id="{B1E79715-2C31-D769-1270-E4A53A9E61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557"/>
          <a:stretch/>
        </p:blipFill>
        <p:spPr>
          <a:xfrm>
            <a:off x="-19253" y="0"/>
            <a:ext cx="6583339" cy="6825342"/>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46D5945-92E2-21F9-E630-7D1BAA17B71A}"/>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5BB685F0-42BF-350C-86D9-06FCE4B9DDA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1144" y="6495535"/>
            <a:ext cx="642619" cy="273455"/>
          </a:xfrm>
          <a:prstGeom prst="rect">
            <a:avLst/>
          </a:prstGeom>
        </p:spPr>
      </p:pic>
    </p:spTree>
    <p:extLst>
      <p:ext uri="{BB962C8B-B14F-4D97-AF65-F5344CB8AC3E}">
        <p14:creationId xmlns:p14="http://schemas.microsoft.com/office/powerpoint/2010/main" val="1127559356"/>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1_divider_violet">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Shape, circle&#10;&#10;Description automatically generated">
            <a:extLst>
              <a:ext uri="{FF2B5EF4-FFF2-40B4-BE49-F238E27FC236}">
                <a16:creationId xmlns:a16="http://schemas.microsoft.com/office/drawing/2014/main" id="{E8A429FF-DA58-2C20-7EA0-A4BB526061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137" b="-632"/>
          <a:stretch/>
        </p:blipFill>
        <p:spPr>
          <a:xfrm>
            <a:off x="0" y="0"/>
            <a:ext cx="6431280" cy="6858000"/>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5FE918E-7F33-33FB-4F73-7AE94E0BCDF2}"/>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6476F9A6-7DD9-B6E9-46E0-945536CB1CE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1144" y="6495535"/>
            <a:ext cx="642619" cy="273455"/>
          </a:xfrm>
          <a:prstGeom prst="rect">
            <a:avLst/>
          </a:prstGeom>
        </p:spPr>
      </p:pic>
    </p:spTree>
    <p:extLst>
      <p:ext uri="{BB962C8B-B14F-4D97-AF65-F5344CB8AC3E}">
        <p14:creationId xmlns:p14="http://schemas.microsoft.com/office/powerpoint/2010/main" val="3135934891"/>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12_divider_photo_blu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pic>
        <p:nvPicPr>
          <p:cNvPr id="11" name="Picture 10" descr="Shape, circle&#10;&#10;Description automatically generated">
            <a:extLst>
              <a:ext uri="{FF2B5EF4-FFF2-40B4-BE49-F238E27FC236}">
                <a16:creationId xmlns:a16="http://schemas.microsoft.com/office/drawing/2014/main" id="{53B6FBA4-069C-6C71-1FE3-FA51704AAE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5242326" cy="5778421"/>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3E74CEF5-5EBA-D435-D737-930D08C0F363}"/>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7" name="TextBox 6">
            <a:extLst>
              <a:ext uri="{FF2B5EF4-FFF2-40B4-BE49-F238E27FC236}">
                <a16:creationId xmlns:a16="http://schemas.microsoft.com/office/drawing/2014/main" id="{EDD55CDD-CFED-569A-29E4-7E9156415735}"/>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EDF3A933-687E-7CB7-3D3B-E76C7E08DD4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816308329"/>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13_divider_photo_lt_blu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descr="Shape, circle&#10;&#10;Description automatically generated">
            <a:extLst>
              <a:ext uri="{FF2B5EF4-FFF2-40B4-BE49-F238E27FC236}">
                <a16:creationId xmlns:a16="http://schemas.microsoft.com/office/drawing/2014/main" id="{20A8DDDA-2F22-4E65-A3E7-C7534F5713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5242326" cy="5778420"/>
          </a:xfrm>
          <a:prstGeom prst="rect">
            <a:avLst/>
          </a:prstGeom>
        </p:spPr>
      </p:pic>
      <p:sp>
        <p:nvSpPr>
          <p:cNvPr id="4" name="Picture Placeholder 3">
            <a:extLst>
              <a:ext uri="{FF2B5EF4-FFF2-40B4-BE49-F238E27FC236}">
                <a16:creationId xmlns:a16="http://schemas.microsoft.com/office/drawing/2014/main" id="{6C175E13-62E5-9D96-1959-3CAE6647730A}"/>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7" name="TextBox 6">
            <a:extLst>
              <a:ext uri="{FF2B5EF4-FFF2-40B4-BE49-F238E27FC236}">
                <a16:creationId xmlns:a16="http://schemas.microsoft.com/office/drawing/2014/main" id="{C781F283-CADF-DF62-9AA2-1236DF5561F4}"/>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302E379E-AB82-51C6-2E05-EAA69ECC97D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897550172"/>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14_divider_photo_orang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pic>
        <p:nvPicPr>
          <p:cNvPr id="7" name="Picture 6" descr="Shape, circle&#10;&#10;Description automatically generated">
            <a:extLst>
              <a:ext uri="{FF2B5EF4-FFF2-40B4-BE49-F238E27FC236}">
                <a16:creationId xmlns:a16="http://schemas.microsoft.com/office/drawing/2014/main" id="{B195DA4C-5BB6-3B99-069C-6208F8864F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46"/>
            <a:ext cx="5242326" cy="5779166"/>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F67CCB69-B575-EB4B-74FD-2F4FA7E30528}"/>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10" name="TextBox 9">
            <a:extLst>
              <a:ext uri="{FF2B5EF4-FFF2-40B4-BE49-F238E27FC236}">
                <a16:creationId xmlns:a16="http://schemas.microsoft.com/office/drawing/2014/main" id="{80D98D6D-3B9C-1B93-53B8-C1E5A114F0A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1" name="Picture 10">
            <a:extLst>
              <a:ext uri="{FF2B5EF4-FFF2-40B4-BE49-F238E27FC236}">
                <a16:creationId xmlns:a16="http://schemas.microsoft.com/office/drawing/2014/main" id="{FD32F3E5-17C7-93CE-1619-A8CF612C641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175911574"/>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15_divider_photo_violet">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descr="Shape, circle&#10;&#10;Description automatically generated">
            <a:extLst>
              <a:ext uri="{FF2B5EF4-FFF2-40B4-BE49-F238E27FC236}">
                <a16:creationId xmlns:a16="http://schemas.microsoft.com/office/drawing/2014/main" id="{760DD18F-B76F-81F3-4A71-2166214B60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112" t="3116"/>
          <a:stretch/>
        </p:blipFill>
        <p:spPr>
          <a:xfrm>
            <a:off x="0" y="-747"/>
            <a:ext cx="5242549" cy="5779166"/>
          </a:xfrm>
          <a:prstGeom prst="rect">
            <a:avLst/>
          </a:prstGeom>
        </p:spPr>
      </p:pic>
      <p:sp>
        <p:nvSpPr>
          <p:cNvPr id="4" name="Picture Placeholder 3">
            <a:extLst>
              <a:ext uri="{FF2B5EF4-FFF2-40B4-BE49-F238E27FC236}">
                <a16:creationId xmlns:a16="http://schemas.microsoft.com/office/drawing/2014/main" id="{0CF22717-FD9E-224E-374A-CC4708A15488}"/>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7" name="TextBox 6">
            <a:extLst>
              <a:ext uri="{FF2B5EF4-FFF2-40B4-BE49-F238E27FC236}">
                <a16:creationId xmlns:a16="http://schemas.microsoft.com/office/drawing/2014/main" id="{ADBDBABD-D8E0-3D66-7965-1F4DCCE15F1A}"/>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8F7A2799-6225-FFA4-FCEC-A5F755EF791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86035041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9" Type="http://schemas.openxmlformats.org/officeDocument/2006/relationships/slideLayout" Target="../slideLayouts/slideLayout65.xml"/><Relationship Id="rId21" Type="http://schemas.openxmlformats.org/officeDocument/2006/relationships/slideLayout" Target="../slideLayouts/slideLayout47.xml"/><Relationship Id="rId34" Type="http://schemas.openxmlformats.org/officeDocument/2006/relationships/slideLayout" Target="../slideLayouts/slideLayout60.xml"/><Relationship Id="rId42" Type="http://schemas.openxmlformats.org/officeDocument/2006/relationships/slideLayout" Target="../slideLayouts/slideLayout68.xml"/><Relationship Id="rId47" Type="http://schemas.openxmlformats.org/officeDocument/2006/relationships/slideLayout" Target="../slideLayouts/slideLayout73.xml"/><Relationship Id="rId50" Type="http://schemas.openxmlformats.org/officeDocument/2006/relationships/slideLayout" Target="../slideLayouts/slideLayout76.xml"/><Relationship Id="rId55" Type="http://schemas.openxmlformats.org/officeDocument/2006/relationships/slideLayout" Target="../slideLayouts/slideLayout81.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41" Type="http://schemas.openxmlformats.org/officeDocument/2006/relationships/slideLayout" Target="../slideLayouts/slideLayout67.xml"/><Relationship Id="rId54" Type="http://schemas.openxmlformats.org/officeDocument/2006/relationships/slideLayout" Target="../slideLayouts/slideLayout80.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37" Type="http://schemas.openxmlformats.org/officeDocument/2006/relationships/slideLayout" Target="../slideLayouts/slideLayout63.xml"/><Relationship Id="rId40" Type="http://schemas.openxmlformats.org/officeDocument/2006/relationships/slideLayout" Target="../slideLayouts/slideLayout66.xml"/><Relationship Id="rId45" Type="http://schemas.openxmlformats.org/officeDocument/2006/relationships/slideLayout" Target="../slideLayouts/slideLayout71.xml"/><Relationship Id="rId53" Type="http://schemas.openxmlformats.org/officeDocument/2006/relationships/slideLayout" Target="../slideLayouts/slideLayout79.xml"/><Relationship Id="rId58" Type="http://schemas.openxmlformats.org/officeDocument/2006/relationships/slideLayout" Target="../slideLayouts/slideLayout84.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36" Type="http://schemas.openxmlformats.org/officeDocument/2006/relationships/slideLayout" Target="../slideLayouts/slideLayout62.xml"/><Relationship Id="rId49" Type="http://schemas.openxmlformats.org/officeDocument/2006/relationships/slideLayout" Target="../slideLayouts/slideLayout75.xml"/><Relationship Id="rId57" Type="http://schemas.openxmlformats.org/officeDocument/2006/relationships/slideLayout" Target="../slideLayouts/slideLayout83.xml"/><Relationship Id="rId61" Type="http://schemas.openxmlformats.org/officeDocument/2006/relationships/image" Target="../media/image1.png"/><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4" Type="http://schemas.openxmlformats.org/officeDocument/2006/relationships/slideLayout" Target="../slideLayouts/slideLayout70.xml"/><Relationship Id="rId52" Type="http://schemas.openxmlformats.org/officeDocument/2006/relationships/slideLayout" Target="../slideLayouts/slideLayout78.xml"/><Relationship Id="rId60" Type="http://schemas.openxmlformats.org/officeDocument/2006/relationships/theme" Target="../theme/theme2.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 Id="rId35" Type="http://schemas.openxmlformats.org/officeDocument/2006/relationships/slideLayout" Target="../slideLayouts/slideLayout61.xml"/><Relationship Id="rId43" Type="http://schemas.openxmlformats.org/officeDocument/2006/relationships/slideLayout" Target="../slideLayouts/slideLayout69.xml"/><Relationship Id="rId48" Type="http://schemas.openxmlformats.org/officeDocument/2006/relationships/slideLayout" Target="../slideLayouts/slideLayout74.xml"/><Relationship Id="rId56" Type="http://schemas.openxmlformats.org/officeDocument/2006/relationships/slideLayout" Target="../slideLayouts/slideLayout82.xml"/><Relationship Id="rId8" Type="http://schemas.openxmlformats.org/officeDocument/2006/relationships/slideLayout" Target="../slideLayouts/slideLayout34.xml"/><Relationship Id="rId51" Type="http://schemas.openxmlformats.org/officeDocument/2006/relationships/slideLayout" Target="../slideLayouts/slideLayout77.xml"/><Relationship Id="rId3" Type="http://schemas.openxmlformats.org/officeDocument/2006/relationships/slideLayout" Target="../slideLayouts/slideLayout29.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slideLayout" Target="../slideLayouts/slideLayout59.xml"/><Relationship Id="rId38" Type="http://schemas.openxmlformats.org/officeDocument/2006/relationships/slideLayout" Target="../slideLayouts/slideLayout64.xml"/><Relationship Id="rId46" Type="http://schemas.openxmlformats.org/officeDocument/2006/relationships/slideLayout" Target="../slideLayouts/slideLayout72.xml"/><Relationship Id="rId59" Type="http://schemas.openxmlformats.org/officeDocument/2006/relationships/slideLayout" Target="../slideLayouts/slideLayout8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theme" Target="../theme/theme3.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26" Type="http://schemas.openxmlformats.org/officeDocument/2006/relationships/slideLayout" Target="../slideLayouts/slideLayout125.xml"/><Relationship Id="rId3" Type="http://schemas.openxmlformats.org/officeDocument/2006/relationships/slideLayout" Target="../slideLayouts/slideLayout102.xml"/><Relationship Id="rId21" Type="http://schemas.openxmlformats.org/officeDocument/2006/relationships/slideLayout" Target="../slideLayouts/slideLayout120.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slideLayout" Target="../slideLayouts/slideLayout124.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29" Type="http://schemas.openxmlformats.org/officeDocument/2006/relationships/slideLayout" Target="../slideLayouts/slideLayout128.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24" Type="http://schemas.openxmlformats.org/officeDocument/2006/relationships/slideLayout" Target="../slideLayouts/slideLayout123.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slideLayout" Target="../slideLayouts/slideLayout122.xml"/><Relationship Id="rId28" Type="http://schemas.openxmlformats.org/officeDocument/2006/relationships/slideLayout" Target="../slideLayouts/slideLayout127.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31" Type="http://schemas.openxmlformats.org/officeDocument/2006/relationships/image" Target="../media/image1.png"/><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 Id="rId27" Type="http://schemas.openxmlformats.org/officeDocument/2006/relationships/slideLayout" Target="../slideLayouts/slideLayout126.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1.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132.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18" Type="http://schemas.openxmlformats.org/officeDocument/2006/relationships/slideLayout" Target="../slideLayouts/slideLayout15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17" Type="http://schemas.openxmlformats.org/officeDocument/2006/relationships/slideLayout" Target="../slideLayouts/slideLayout151.xml"/><Relationship Id="rId2" Type="http://schemas.openxmlformats.org/officeDocument/2006/relationships/slideLayout" Target="../slideLayouts/slideLayout136.xml"/><Relationship Id="rId16" Type="http://schemas.openxmlformats.org/officeDocument/2006/relationships/slideLayout" Target="../slideLayouts/slideLayout150.xml"/><Relationship Id="rId20" Type="http://schemas.openxmlformats.org/officeDocument/2006/relationships/image" Target="../media/image1.png"/><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slideLayout" Target="../slideLayouts/slideLayout149.xml"/><Relationship Id="rId10" Type="http://schemas.openxmlformats.org/officeDocument/2006/relationships/slideLayout" Target="../slideLayouts/slideLayout144.xml"/><Relationship Id="rId19" Type="http://schemas.openxmlformats.org/officeDocument/2006/relationships/theme" Target="../theme/theme7.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18" Type="http://schemas.openxmlformats.org/officeDocument/2006/relationships/slideLayout" Target="../slideLayouts/slideLayout170.xml"/><Relationship Id="rId26" Type="http://schemas.openxmlformats.org/officeDocument/2006/relationships/slideLayout" Target="../slideLayouts/slideLayout178.xml"/><Relationship Id="rId39" Type="http://schemas.openxmlformats.org/officeDocument/2006/relationships/slideLayout" Target="../slideLayouts/slideLayout191.xml"/><Relationship Id="rId3" Type="http://schemas.openxmlformats.org/officeDocument/2006/relationships/slideLayout" Target="../slideLayouts/slideLayout155.xml"/><Relationship Id="rId21" Type="http://schemas.openxmlformats.org/officeDocument/2006/relationships/slideLayout" Target="../slideLayouts/slideLayout173.xml"/><Relationship Id="rId34" Type="http://schemas.openxmlformats.org/officeDocument/2006/relationships/slideLayout" Target="../slideLayouts/slideLayout186.xml"/><Relationship Id="rId42" Type="http://schemas.openxmlformats.org/officeDocument/2006/relationships/slideLayout" Target="../slideLayouts/slideLayout194.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slideLayout" Target="../slideLayouts/slideLayout169.xml"/><Relationship Id="rId25" Type="http://schemas.openxmlformats.org/officeDocument/2006/relationships/slideLayout" Target="../slideLayouts/slideLayout177.xml"/><Relationship Id="rId33" Type="http://schemas.openxmlformats.org/officeDocument/2006/relationships/slideLayout" Target="../slideLayouts/slideLayout185.xml"/><Relationship Id="rId38" Type="http://schemas.openxmlformats.org/officeDocument/2006/relationships/slideLayout" Target="../slideLayouts/slideLayout190.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20" Type="http://schemas.openxmlformats.org/officeDocument/2006/relationships/slideLayout" Target="../slideLayouts/slideLayout172.xml"/><Relationship Id="rId29" Type="http://schemas.openxmlformats.org/officeDocument/2006/relationships/slideLayout" Target="../slideLayouts/slideLayout181.xml"/><Relationship Id="rId41" Type="http://schemas.openxmlformats.org/officeDocument/2006/relationships/slideLayout" Target="../slideLayouts/slideLayout193.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24" Type="http://schemas.openxmlformats.org/officeDocument/2006/relationships/slideLayout" Target="../slideLayouts/slideLayout176.xml"/><Relationship Id="rId32" Type="http://schemas.openxmlformats.org/officeDocument/2006/relationships/slideLayout" Target="../slideLayouts/slideLayout184.xml"/><Relationship Id="rId37" Type="http://schemas.openxmlformats.org/officeDocument/2006/relationships/slideLayout" Target="../slideLayouts/slideLayout189.xml"/><Relationship Id="rId40" Type="http://schemas.openxmlformats.org/officeDocument/2006/relationships/slideLayout" Target="../slideLayouts/slideLayout192.xml"/><Relationship Id="rId45" Type="http://schemas.openxmlformats.org/officeDocument/2006/relationships/image" Target="../media/image1.png"/><Relationship Id="rId5" Type="http://schemas.openxmlformats.org/officeDocument/2006/relationships/slideLayout" Target="../slideLayouts/slideLayout157.xml"/><Relationship Id="rId15" Type="http://schemas.openxmlformats.org/officeDocument/2006/relationships/slideLayout" Target="../slideLayouts/slideLayout167.xml"/><Relationship Id="rId23" Type="http://schemas.openxmlformats.org/officeDocument/2006/relationships/slideLayout" Target="../slideLayouts/slideLayout175.xml"/><Relationship Id="rId28" Type="http://schemas.openxmlformats.org/officeDocument/2006/relationships/slideLayout" Target="../slideLayouts/slideLayout180.xml"/><Relationship Id="rId36" Type="http://schemas.openxmlformats.org/officeDocument/2006/relationships/slideLayout" Target="../slideLayouts/slideLayout188.xml"/><Relationship Id="rId10" Type="http://schemas.openxmlformats.org/officeDocument/2006/relationships/slideLayout" Target="../slideLayouts/slideLayout162.xml"/><Relationship Id="rId19" Type="http://schemas.openxmlformats.org/officeDocument/2006/relationships/slideLayout" Target="../slideLayouts/slideLayout171.xml"/><Relationship Id="rId31" Type="http://schemas.openxmlformats.org/officeDocument/2006/relationships/slideLayout" Target="../slideLayouts/slideLayout183.xml"/><Relationship Id="rId44" Type="http://schemas.openxmlformats.org/officeDocument/2006/relationships/theme" Target="../theme/theme8.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 Id="rId22" Type="http://schemas.openxmlformats.org/officeDocument/2006/relationships/slideLayout" Target="../slideLayouts/slideLayout174.xml"/><Relationship Id="rId27" Type="http://schemas.openxmlformats.org/officeDocument/2006/relationships/slideLayout" Target="../slideLayouts/slideLayout179.xml"/><Relationship Id="rId30" Type="http://schemas.openxmlformats.org/officeDocument/2006/relationships/slideLayout" Target="../slideLayouts/slideLayout182.xml"/><Relationship Id="rId35" Type="http://schemas.openxmlformats.org/officeDocument/2006/relationships/slideLayout" Target="../slideLayouts/slideLayout187.xml"/><Relationship Id="rId43" Type="http://schemas.openxmlformats.org/officeDocument/2006/relationships/slideLayout" Target="../slideLayouts/slideLayout1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038869"/>
      </p:ext>
    </p:extLst>
  </p:cSld>
  <p:clrMap bg1="lt1" tx1="dk1" bg2="lt2" tx2="dk2" accent1="accent1" accent2="accent2" accent3="accent3" accent4="accent4" accent5="accent5" accent6="accent6" hlink="hlink" folHlink="folHlink"/>
  <p:sldLayoutIdLst>
    <p:sldLayoutId id="2147484149" r:id="rId1"/>
    <p:sldLayoutId id="2147484153" r:id="rId2"/>
    <p:sldLayoutId id="2147484157" r:id="rId3"/>
    <p:sldLayoutId id="2147484161" r:id="rId4"/>
    <p:sldLayoutId id="2147484165" r:id="rId5"/>
    <p:sldLayoutId id="2147484169" r:id="rId6"/>
    <p:sldLayoutId id="2147484173" r:id="rId7"/>
    <p:sldLayoutId id="2147484177" r:id="rId8"/>
    <p:sldLayoutId id="2147484181" r:id="rId9"/>
    <p:sldLayoutId id="2147484185" r:id="rId10"/>
    <p:sldLayoutId id="2147484189" r:id="rId11"/>
    <p:sldLayoutId id="2147484193" r:id="rId12"/>
    <p:sldLayoutId id="2147484196" r:id="rId13"/>
    <p:sldLayoutId id="2147484198" r:id="rId14"/>
    <p:sldLayoutId id="2147484200" r:id="rId15"/>
    <p:sldLayoutId id="2147484202" r:id="rId16"/>
    <p:sldLayoutId id="2147484204" r:id="rId17"/>
    <p:sldLayoutId id="2147484206" r:id="rId18"/>
    <p:sldLayoutId id="2147483667" r:id="rId19"/>
    <p:sldLayoutId id="2147483705" r:id="rId20"/>
    <p:sldLayoutId id="2147484269" r:id="rId21"/>
    <p:sldLayoutId id="2147484270" r:id="rId22"/>
    <p:sldLayoutId id="2147484271" r:id="rId23"/>
    <p:sldLayoutId id="2147484272" r:id="rId24"/>
    <p:sldLayoutId id="2147484273" r:id="rId25"/>
    <p:sldLayoutId id="2147484274" r:id="rId26"/>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1"/>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CA4AA68-4701-9381-97E1-D2141CD1A43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881A7956-2F7F-0C2D-A635-4DDDC2981061}"/>
              </a:ext>
            </a:extLst>
          </p:cNvPr>
          <p:cNvPicPr>
            <a:picLocks noChangeAspect="1"/>
          </p:cNvPicPr>
          <p:nvPr/>
        </p:nvPicPr>
        <p:blipFill>
          <a:blip r:embed="rId61"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67729225"/>
      </p:ext>
    </p:extLst>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 id="2147484287" r:id="rId12"/>
    <p:sldLayoutId id="2147484288" r:id="rId13"/>
    <p:sldLayoutId id="2147484289" r:id="rId14"/>
    <p:sldLayoutId id="2147484290" r:id="rId15"/>
    <p:sldLayoutId id="2147484291" r:id="rId16"/>
    <p:sldLayoutId id="2147484292" r:id="rId17"/>
    <p:sldLayoutId id="2147484293" r:id="rId18"/>
    <p:sldLayoutId id="2147484294" r:id="rId19"/>
    <p:sldLayoutId id="2147484295" r:id="rId20"/>
    <p:sldLayoutId id="2147484296" r:id="rId21"/>
    <p:sldLayoutId id="2147484297" r:id="rId22"/>
    <p:sldLayoutId id="2147484298" r:id="rId23"/>
    <p:sldLayoutId id="2147484299" r:id="rId24"/>
    <p:sldLayoutId id="2147484300" r:id="rId25"/>
    <p:sldLayoutId id="2147484301" r:id="rId26"/>
    <p:sldLayoutId id="2147484302" r:id="rId27"/>
    <p:sldLayoutId id="2147484303" r:id="rId28"/>
    <p:sldLayoutId id="2147484304" r:id="rId29"/>
    <p:sldLayoutId id="2147484305" r:id="rId30"/>
    <p:sldLayoutId id="2147484306" r:id="rId31"/>
    <p:sldLayoutId id="2147484307" r:id="rId32"/>
    <p:sldLayoutId id="2147484308" r:id="rId33"/>
    <p:sldLayoutId id="2147484309" r:id="rId34"/>
    <p:sldLayoutId id="2147484310" r:id="rId35"/>
    <p:sldLayoutId id="2147484311" r:id="rId36"/>
    <p:sldLayoutId id="2147484312" r:id="rId37"/>
    <p:sldLayoutId id="2147484313" r:id="rId38"/>
    <p:sldLayoutId id="2147484314" r:id="rId39"/>
    <p:sldLayoutId id="2147484315" r:id="rId40"/>
    <p:sldLayoutId id="2147484316" r:id="rId41"/>
    <p:sldLayoutId id="2147484317" r:id="rId42"/>
    <p:sldLayoutId id="2147484318" r:id="rId43"/>
    <p:sldLayoutId id="2147484319" r:id="rId44"/>
    <p:sldLayoutId id="2147484320" r:id="rId45"/>
    <p:sldLayoutId id="2147484321" r:id="rId46"/>
    <p:sldLayoutId id="2147484322" r:id="rId47"/>
    <p:sldLayoutId id="2147484323" r:id="rId48"/>
    <p:sldLayoutId id="2147484324" r:id="rId49"/>
    <p:sldLayoutId id="2147484325" r:id="rId50"/>
    <p:sldLayoutId id="2147484326" r:id="rId51"/>
    <p:sldLayoutId id="2147484328" r:id="rId52"/>
    <p:sldLayoutId id="2147484329" r:id="rId53"/>
    <p:sldLayoutId id="2147484330" r:id="rId54"/>
    <p:sldLayoutId id="2147484331" r:id="rId55"/>
    <p:sldLayoutId id="2147484332" r:id="rId56"/>
    <p:sldLayoutId id="2147484333" r:id="rId57"/>
    <p:sldLayoutId id="2147484334" r:id="rId58"/>
    <p:sldLayoutId id="2147484335" r:id="rId59"/>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1"/>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652324"/>
      </p:ext>
    </p:extLst>
  </p:cSld>
  <p:clrMap bg1="lt1" tx1="dk1" bg2="lt2" tx2="dk2" accent1="accent1" accent2="accent2" accent3="accent3" accent4="accent4" accent5="accent5" accent6="accent6" hlink="hlink" folHlink="folHlink"/>
  <p:sldLayoutIdLst>
    <p:sldLayoutId id="2147484338" r:id="rId1"/>
    <p:sldLayoutId id="2147484339" r:id="rId2"/>
    <p:sldLayoutId id="2147484340" r:id="rId3"/>
    <p:sldLayoutId id="2147484341" r:id="rId4"/>
    <p:sldLayoutId id="2147484342" r:id="rId5"/>
    <p:sldLayoutId id="2147484343" r:id="rId6"/>
    <p:sldLayoutId id="2147484344" r:id="rId7"/>
    <p:sldLayoutId id="2147484345" r:id="rId8"/>
    <p:sldLayoutId id="2147484346" r:id="rId9"/>
    <p:sldLayoutId id="2147484347" r:id="rId10"/>
    <p:sldLayoutId id="2147484348" r:id="rId11"/>
    <p:sldLayoutId id="2147484349" r:id="rId12"/>
    <p:sldLayoutId id="2147484350" r:id="rId13"/>
    <p:sldLayoutId id="2147484351" r:id="rId14"/>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1"/>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25D1A-C062-68AE-5D1A-DF162B10E71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6140DCC3-C184-E296-80E1-52E3FDD9938B}"/>
              </a:ext>
            </a:extLst>
          </p:cNvPr>
          <p:cNvPicPr>
            <a:picLocks noChangeAspect="1"/>
          </p:cNvPicPr>
          <p:nvPr/>
        </p:nvPicPr>
        <p:blipFill>
          <a:blip r:embed="rId31"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0688223"/>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 id="2147484364" r:id="rId12"/>
    <p:sldLayoutId id="2147484365" r:id="rId13"/>
    <p:sldLayoutId id="2147484366" r:id="rId14"/>
    <p:sldLayoutId id="2147484367" r:id="rId15"/>
    <p:sldLayoutId id="2147484368" r:id="rId16"/>
    <p:sldLayoutId id="2147484369" r:id="rId17"/>
    <p:sldLayoutId id="2147484370" r:id="rId18"/>
    <p:sldLayoutId id="2147484371" r:id="rId19"/>
    <p:sldLayoutId id="2147484372" r:id="rId20"/>
    <p:sldLayoutId id="2147484373" r:id="rId21"/>
    <p:sldLayoutId id="2147484374" r:id="rId22"/>
    <p:sldLayoutId id="2147484375" r:id="rId23"/>
    <p:sldLayoutId id="2147484376" r:id="rId24"/>
    <p:sldLayoutId id="2147484377" r:id="rId25"/>
    <p:sldLayoutId id="2147484378" r:id="rId26"/>
    <p:sldLayoutId id="2147484379" r:id="rId27"/>
    <p:sldLayoutId id="2147484380" r:id="rId28"/>
    <p:sldLayoutId id="2147484381" r:id="rId29"/>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0"/>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BDC7FF3-9784-16DD-1F92-9122F79BB1E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592FA6D9-97B9-70F0-18CE-9141EEAB7FD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721879946"/>
      </p:ext>
    </p:extLst>
  </p:cSld>
  <p:clrMap bg1="lt1" tx1="dk1" bg2="lt2" tx2="dk2" accent1="accent1" accent2="accent2" accent3="accent3" accent4="accent4" accent5="accent5" accent6="accent6" hlink="hlink" folHlink="folHlink"/>
  <p:sldLayoutIdLst>
    <p:sldLayoutId id="2147484383" r:id="rId1"/>
    <p:sldLayoutId id="2147484384" r:id="rId2"/>
    <p:sldLayoutId id="2147484385" r:id="rId3"/>
    <p:sldLayoutId id="2147484386" r:id="rId4"/>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1"/>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477CA6-1C99-FF6B-DEF9-8594D75D27A8}"/>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0CA92560-F69A-3A8B-D852-E64A8A5A113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745140496"/>
      </p:ext>
    </p:extLst>
  </p:cSld>
  <p:clrMap bg1="lt1" tx1="dk1" bg2="lt2" tx2="dk2" accent1="accent1" accent2="accent2" accent3="accent3" accent4="accent4" accent5="accent5" accent6="accent6" hlink="hlink" folHlink="folHlink"/>
  <p:sldLayoutIdLst>
    <p:sldLayoutId id="2147484388" r:id="rId1"/>
    <p:sldLayoutId id="2147484389" r:id="rId2"/>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50857"/>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sp>
        <p:nvSpPr>
          <p:cNvPr id="13" name="TextBox 12">
            <a:extLst>
              <a:ext uri="{FF2B5EF4-FFF2-40B4-BE49-F238E27FC236}">
                <a16:creationId xmlns:a16="http://schemas.microsoft.com/office/drawing/2014/main" id="{E6F4DD64-3534-DEB8-AEE5-0372CCAEBF2E}"/>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E54681E9-32B0-5055-E5A7-6DDCD23B8EFC}"/>
              </a:ext>
            </a:extLst>
          </p:cNvPr>
          <p:cNvPicPr>
            <a:picLocks noChangeAspect="1"/>
          </p:cNvPicPr>
          <p:nvPr/>
        </p:nvPicPr>
        <p:blipFill>
          <a:blip r:embed="rId20"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244033224"/>
      </p:ext>
    </p:extLst>
  </p:cSld>
  <p:clrMap bg1="lt1" tx1="dk1" bg2="lt2" tx2="dk2" accent1="accent1" accent2="accent2" accent3="accent3" accent4="accent4" accent5="accent5" accent6="accent6" hlink="hlink" folHlink="folHlink"/>
  <p:sldLayoutIdLst>
    <p:sldLayoutId id="2147484391" r:id="rId1"/>
    <p:sldLayoutId id="2147484392" r:id="rId2"/>
    <p:sldLayoutId id="2147484393" r:id="rId3"/>
    <p:sldLayoutId id="2147484394" r:id="rId4"/>
    <p:sldLayoutId id="2147484395" r:id="rId5"/>
    <p:sldLayoutId id="2147484396" r:id="rId6"/>
    <p:sldLayoutId id="2147484397" r:id="rId7"/>
    <p:sldLayoutId id="2147484398" r:id="rId8"/>
    <p:sldLayoutId id="2147484399" r:id="rId9"/>
    <p:sldLayoutId id="2147484400" r:id="rId10"/>
    <p:sldLayoutId id="2147484401" r:id="rId11"/>
    <p:sldLayoutId id="2147484402" r:id="rId12"/>
    <p:sldLayoutId id="2147484403" r:id="rId13"/>
    <p:sldLayoutId id="2147484404" r:id="rId14"/>
    <p:sldLayoutId id="2147484405" r:id="rId15"/>
    <p:sldLayoutId id="2147484406" r:id="rId16"/>
    <p:sldLayoutId id="2147484407" r:id="rId17"/>
    <p:sldLayoutId id="2147484408" r:id="rId18"/>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1"/>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25D1A-C062-68AE-5D1A-DF162B10E71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6140DCC3-C184-E296-80E1-52E3FDD9938B}"/>
              </a:ext>
            </a:extLst>
          </p:cNvPr>
          <p:cNvPicPr>
            <a:picLocks noChangeAspect="1"/>
          </p:cNvPicPr>
          <p:nvPr/>
        </p:nvPicPr>
        <p:blipFill>
          <a:blip r:embed="rId45"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529123239"/>
      </p:ext>
    </p:extLst>
  </p:cSld>
  <p:clrMap bg1="lt1" tx1="dk1" bg2="lt2" tx2="dk2" accent1="accent1" accent2="accent2" accent3="accent3" accent4="accent4" accent5="accent5" accent6="accent6" hlink="hlink" folHlink="folHlink"/>
  <p:sldLayoutIdLst>
    <p:sldLayoutId id="2147484410" r:id="rId1"/>
    <p:sldLayoutId id="2147484411" r:id="rId2"/>
    <p:sldLayoutId id="2147484412" r:id="rId3"/>
    <p:sldLayoutId id="2147484413" r:id="rId4"/>
    <p:sldLayoutId id="2147484414" r:id="rId5"/>
    <p:sldLayoutId id="2147484415" r:id="rId6"/>
    <p:sldLayoutId id="2147484416" r:id="rId7"/>
    <p:sldLayoutId id="2147484417" r:id="rId8"/>
    <p:sldLayoutId id="2147484418" r:id="rId9"/>
    <p:sldLayoutId id="2147484419" r:id="rId10"/>
    <p:sldLayoutId id="2147484420" r:id="rId11"/>
    <p:sldLayoutId id="2147484421" r:id="rId12"/>
    <p:sldLayoutId id="2147484422" r:id="rId13"/>
    <p:sldLayoutId id="2147484423" r:id="rId14"/>
    <p:sldLayoutId id="2147484424" r:id="rId15"/>
    <p:sldLayoutId id="2147484425" r:id="rId16"/>
    <p:sldLayoutId id="2147484426" r:id="rId17"/>
    <p:sldLayoutId id="2147484427" r:id="rId18"/>
    <p:sldLayoutId id="2147484428" r:id="rId19"/>
    <p:sldLayoutId id="2147484429" r:id="rId20"/>
    <p:sldLayoutId id="2147484430" r:id="rId21"/>
    <p:sldLayoutId id="2147484431" r:id="rId22"/>
    <p:sldLayoutId id="2147484432" r:id="rId23"/>
    <p:sldLayoutId id="2147484433" r:id="rId24"/>
    <p:sldLayoutId id="2147484434" r:id="rId25"/>
    <p:sldLayoutId id="2147484435" r:id="rId26"/>
    <p:sldLayoutId id="2147484436" r:id="rId27"/>
    <p:sldLayoutId id="2147484437" r:id="rId28"/>
    <p:sldLayoutId id="2147484438" r:id="rId29"/>
    <p:sldLayoutId id="2147484439" r:id="rId30"/>
    <p:sldLayoutId id="2147484440" r:id="rId31"/>
    <p:sldLayoutId id="2147484441" r:id="rId32"/>
    <p:sldLayoutId id="2147484442" r:id="rId33"/>
    <p:sldLayoutId id="2147484443" r:id="rId34"/>
    <p:sldLayoutId id="2147484444" r:id="rId35"/>
    <p:sldLayoutId id="2147484445" r:id="rId36"/>
    <p:sldLayoutId id="2147484446" r:id="rId37"/>
    <p:sldLayoutId id="2147484447" r:id="rId38"/>
    <p:sldLayoutId id="2147484448" r:id="rId39"/>
    <p:sldLayoutId id="2147484449" r:id="rId40"/>
    <p:sldLayoutId id="2147484450" r:id="rId41"/>
    <p:sldLayoutId id="2147484451" r:id="rId42"/>
    <p:sldLayoutId id="2147484452" r:id="rId43"/>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82.xml"/><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0.xml"/><Relationship Id="rId1" Type="http://schemas.openxmlformats.org/officeDocument/2006/relationships/tags" Target="../tags/tag2.xml"/><Relationship Id="rId4" Type="http://schemas.openxmlformats.org/officeDocument/2006/relationships/image" Target="../media/image3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83.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7.xml"/><Relationship Id="rId7" Type="http://schemas.openxmlformats.org/officeDocument/2006/relationships/image" Target="../media/image44.png"/><Relationship Id="rId2" Type="http://schemas.openxmlformats.org/officeDocument/2006/relationships/slideLayout" Target="../slideLayouts/slideLayout80.xml"/><Relationship Id="rId1" Type="http://schemas.openxmlformats.org/officeDocument/2006/relationships/tags" Target="../tags/tag3.xml"/><Relationship Id="rId6" Type="http://schemas.openxmlformats.org/officeDocument/2006/relationships/image" Target="../media/image43.png"/><Relationship Id="rId5" Type="http://schemas.openxmlformats.org/officeDocument/2006/relationships/image" Target="../media/image37.emf"/><Relationship Id="rId4" Type="http://schemas.openxmlformats.org/officeDocument/2006/relationships/oleObject" Target="../embeddings/oleObject3.bin"/><Relationship Id="rId9" Type="http://schemas.openxmlformats.org/officeDocument/2006/relationships/image" Target="../media/image46.png"/></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9.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9.xml"/><Relationship Id="rId1" Type="http://schemas.openxmlformats.org/officeDocument/2006/relationships/slideLayout" Target="../slideLayouts/slideLayout84.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78.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84.xml"/></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0.xml"/><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7.png"/><Relationship Id="rId1" Type="http://schemas.openxmlformats.org/officeDocument/2006/relationships/slideLayout" Target="../slideLayouts/slideLayout10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4.xml"/></Relationships>
</file>

<file path=ppt/slides/_rels/slide3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8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image" Target="../media/image51.png"/><Relationship Id="rId1" Type="http://schemas.openxmlformats.org/officeDocument/2006/relationships/slideLayout" Target="../slideLayouts/slideLayout85.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3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3.xml"/><Relationship Id="rId1" Type="http://schemas.openxmlformats.org/officeDocument/2006/relationships/slideLayout" Target="../slideLayouts/slideLayout79.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5.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14.xml"/><Relationship Id="rId1" Type="http://schemas.openxmlformats.org/officeDocument/2006/relationships/slideLayout" Target="../slideLayouts/slideLayout84.xml"/></Relationships>
</file>

<file path=ppt/slides/_rels/slide46.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15.xml"/><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0.xml"/><Relationship Id="rId1" Type="http://schemas.openxmlformats.org/officeDocument/2006/relationships/tags" Target="../tags/tag1.xml"/><Relationship Id="rId5" Type="http://schemas.openxmlformats.org/officeDocument/2006/relationships/image" Target="../media/image37.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234D-0D5B-68A5-4F55-BDAD5C80002B}"/>
              </a:ext>
            </a:extLst>
          </p:cNvPr>
          <p:cNvSpPr>
            <a:spLocks noGrp="1"/>
          </p:cNvSpPr>
          <p:nvPr>
            <p:ph type="ctrTitle"/>
          </p:nvPr>
        </p:nvSpPr>
        <p:spPr/>
        <p:txBody>
          <a:bodyPr/>
          <a:lstStyle/>
          <a:p>
            <a:r>
              <a:rPr lang="en-US" dirty="0">
                <a:latin typeface="Montserrat" panose="00000500000000000000" pitchFamily="2" charset="0"/>
              </a:rPr>
              <a:t>NIQ Total Till Executive Summary</a:t>
            </a:r>
            <a:endParaRPr lang="en-US" dirty="0"/>
          </a:p>
        </p:txBody>
      </p:sp>
      <p:sp>
        <p:nvSpPr>
          <p:cNvPr id="3" name="Subtitle 2">
            <a:extLst>
              <a:ext uri="{FF2B5EF4-FFF2-40B4-BE49-F238E27FC236}">
                <a16:creationId xmlns:a16="http://schemas.microsoft.com/office/drawing/2014/main" id="{3E1061DD-C98F-535E-B2FA-138DD853FBEE}"/>
              </a:ext>
            </a:extLst>
          </p:cNvPr>
          <p:cNvSpPr>
            <a:spLocks noGrp="1"/>
          </p:cNvSpPr>
          <p:nvPr>
            <p:ph type="subTitle" idx="1"/>
          </p:nvPr>
        </p:nvSpPr>
        <p:spPr/>
        <p:txBody>
          <a:bodyPr/>
          <a:lstStyle/>
          <a:p>
            <a:r>
              <a:rPr lang="en-PH" dirty="0">
                <a:latin typeface="Montserrat" panose="00000500000000000000" pitchFamily="2" charset="0"/>
              </a:rPr>
              <a:t>4 weeks ending 12</a:t>
            </a:r>
            <a:r>
              <a:rPr lang="en-PH" baseline="30000" dirty="0">
                <a:latin typeface="Montserrat" panose="00000500000000000000" pitchFamily="2" charset="0"/>
              </a:rPr>
              <a:t>th</a:t>
            </a:r>
            <a:r>
              <a:rPr lang="en-PH" dirty="0">
                <a:latin typeface="Montserrat" panose="00000500000000000000" pitchFamily="2" charset="0"/>
              </a:rPr>
              <a:t> August 2023</a:t>
            </a:r>
          </a:p>
        </p:txBody>
      </p:sp>
      <p:sp>
        <p:nvSpPr>
          <p:cNvPr id="4" name="Text Placeholder 3">
            <a:extLst>
              <a:ext uri="{FF2B5EF4-FFF2-40B4-BE49-F238E27FC236}">
                <a16:creationId xmlns:a16="http://schemas.microsoft.com/office/drawing/2014/main" id="{3CB75549-D5D8-B7CF-ECBA-00AA11486B32}"/>
              </a:ext>
            </a:extLst>
          </p:cNvPr>
          <p:cNvSpPr>
            <a:spLocks noGrp="1"/>
          </p:cNvSpPr>
          <p:nvPr>
            <p:ph type="body" sz="quarter" idx="10"/>
          </p:nvPr>
        </p:nvSpPr>
        <p:spPr/>
        <p:txBody>
          <a:bodyPr/>
          <a:lstStyle/>
          <a:p>
            <a:r>
              <a:rPr lang="en-US" dirty="0"/>
              <a:t>Sally Cowen</a:t>
            </a:r>
          </a:p>
        </p:txBody>
      </p:sp>
      <p:sp>
        <p:nvSpPr>
          <p:cNvPr id="5" name="Text Placeholder 4">
            <a:extLst>
              <a:ext uri="{FF2B5EF4-FFF2-40B4-BE49-F238E27FC236}">
                <a16:creationId xmlns:a16="http://schemas.microsoft.com/office/drawing/2014/main" id="{31F179E1-7A18-91DF-7035-6E94F7CADD02}"/>
              </a:ext>
            </a:extLst>
          </p:cNvPr>
          <p:cNvSpPr>
            <a:spLocks noGrp="1"/>
          </p:cNvSpPr>
          <p:nvPr>
            <p:ph type="body" sz="quarter" idx="11"/>
          </p:nvPr>
        </p:nvSpPr>
        <p:spPr/>
        <p:txBody>
          <a:bodyPr/>
          <a:lstStyle/>
          <a:p>
            <a:r>
              <a:rPr lang="en-GB" altLang="en-US" dirty="0">
                <a:latin typeface="Montserrat" panose="00000500000000000000" pitchFamily="2" charset="0"/>
                <a:cs typeface="Calibri" pitchFamily="34" charset="0"/>
                <a:sym typeface="Arial" pitchFamily="34" charset="0"/>
              </a:rPr>
              <a:t>Retailer &amp; Business Insights Team</a:t>
            </a:r>
            <a:endParaRPr lang="en-PH" dirty="0">
              <a:latin typeface="Montserrat" panose="00000500000000000000" pitchFamily="2" charset="0"/>
            </a:endParaRPr>
          </a:p>
        </p:txBody>
      </p:sp>
      <p:sp>
        <p:nvSpPr>
          <p:cNvPr id="6" name="Text Placeholder 5">
            <a:extLst>
              <a:ext uri="{FF2B5EF4-FFF2-40B4-BE49-F238E27FC236}">
                <a16:creationId xmlns:a16="http://schemas.microsoft.com/office/drawing/2014/main" id="{6C0FE920-8F7D-0CA6-3380-A2C01C5CD1FD}"/>
              </a:ext>
            </a:extLst>
          </p:cNvPr>
          <p:cNvSpPr>
            <a:spLocks noGrp="1"/>
          </p:cNvSpPr>
          <p:nvPr>
            <p:ph type="body" sz="quarter" idx="12"/>
          </p:nvPr>
        </p:nvSpPr>
        <p:spPr/>
        <p:txBody>
          <a:bodyPr/>
          <a:lstStyle/>
          <a:p>
            <a:r>
              <a:rPr lang="en-US" dirty="0"/>
              <a:t>24</a:t>
            </a:r>
            <a:r>
              <a:rPr lang="en-US" baseline="30000" dirty="0"/>
              <a:t>th</a:t>
            </a:r>
            <a:r>
              <a:rPr lang="en-US" dirty="0"/>
              <a:t> August 2023</a:t>
            </a:r>
          </a:p>
        </p:txBody>
      </p:sp>
    </p:spTree>
    <p:extLst>
      <p:ext uri="{BB962C8B-B14F-4D97-AF65-F5344CB8AC3E}">
        <p14:creationId xmlns:p14="http://schemas.microsoft.com/office/powerpoint/2010/main" val="1618170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3A4919-8606-2174-540F-C5C1B26AA72A}"/>
              </a:ext>
            </a:extLst>
          </p:cNvPr>
          <p:cNvSpPr>
            <a:spLocks noGrp="1"/>
          </p:cNvSpPr>
          <p:nvPr>
            <p:ph idx="1"/>
          </p:nvPr>
        </p:nvSpPr>
        <p:spPr>
          <a:xfrm>
            <a:off x="288559" y="4044415"/>
            <a:ext cx="3684352" cy="1662920"/>
          </a:xfrm>
        </p:spPr>
        <p:txBody>
          <a:bodyPr/>
          <a:lstStyle/>
          <a:p>
            <a:pPr marL="0" indent="0">
              <a:buNone/>
            </a:pPr>
            <a:r>
              <a:rPr lang="en-GB" dirty="0"/>
              <a:t>Spend per visit increased to </a:t>
            </a:r>
            <a:r>
              <a:rPr lang="en-GB" b="1" dirty="0">
                <a:latin typeface="Georgia" panose="02040502050405020303" pitchFamily="18" charset="0"/>
              </a:rPr>
              <a:t>£19.39 </a:t>
            </a:r>
            <a:r>
              <a:rPr lang="en-GB" dirty="0"/>
              <a:t>from £17.90</a:t>
            </a:r>
          </a:p>
        </p:txBody>
      </p:sp>
      <p:sp>
        <p:nvSpPr>
          <p:cNvPr id="3" name="Slide Number Placeholder 2">
            <a:extLst>
              <a:ext uri="{FF2B5EF4-FFF2-40B4-BE49-F238E27FC236}">
                <a16:creationId xmlns:a16="http://schemas.microsoft.com/office/drawing/2014/main" id="{B5D2ABB6-15B6-5F05-0AE4-D98F65E0E206}"/>
              </a:ext>
            </a:extLst>
          </p:cNvPr>
          <p:cNvSpPr>
            <a:spLocks noGrp="1"/>
          </p:cNvSpPr>
          <p:nvPr>
            <p:ph type="sldNum" sz="quarter" idx="12"/>
          </p:nvPr>
        </p:nvSpPr>
        <p:spPr/>
        <p:txBody>
          <a:bodyPr/>
          <a:lstStyle/>
          <a:p>
            <a:fld id="{403EF4E2-7A7A-0548-85F1-5479B7C9E1B2}" type="slidenum">
              <a:rPr lang="en-US" smtClean="0"/>
              <a:t>10</a:t>
            </a:fld>
            <a:endParaRPr lang="en-US" dirty="0"/>
          </a:p>
        </p:txBody>
      </p:sp>
      <p:sp>
        <p:nvSpPr>
          <p:cNvPr id="4" name="Content Placeholder 3">
            <a:extLst>
              <a:ext uri="{FF2B5EF4-FFF2-40B4-BE49-F238E27FC236}">
                <a16:creationId xmlns:a16="http://schemas.microsoft.com/office/drawing/2014/main" id="{AAE38DE4-E0D6-40DC-D513-77195488A53A}"/>
              </a:ext>
            </a:extLst>
          </p:cNvPr>
          <p:cNvSpPr>
            <a:spLocks noGrp="1"/>
          </p:cNvSpPr>
          <p:nvPr>
            <p:ph idx="14"/>
          </p:nvPr>
        </p:nvSpPr>
        <p:spPr>
          <a:xfrm>
            <a:off x="4237582" y="4044415"/>
            <a:ext cx="3684352" cy="1662920"/>
          </a:xfrm>
        </p:spPr>
        <p:txBody>
          <a:bodyPr/>
          <a:lstStyle/>
          <a:p>
            <a:pPr marL="0" indent="0">
              <a:buNone/>
            </a:pPr>
            <a:r>
              <a:rPr lang="en-GB" dirty="0"/>
              <a:t>Items in basket are</a:t>
            </a:r>
            <a:r>
              <a:rPr lang="en-GB" b="1" dirty="0"/>
              <a:t> </a:t>
            </a:r>
            <a:r>
              <a:rPr lang="en-GB" b="1" dirty="0">
                <a:latin typeface="Georgia" panose="02040502050405020303" pitchFamily="18" charset="0"/>
              </a:rPr>
              <a:t>10.2</a:t>
            </a:r>
            <a:r>
              <a:rPr lang="en-GB" dirty="0"/>
              <a:t> from 10.4 last year</a:t>
            </a:r>
          </a:p>
          <a:p>
            <a:endParaRPr lang="en-GB" dirty="0"/>
          </a:p>
        </p:txBody>
      </p:sp>
      <p:sp>
        <p:nvSpPr>
          <p:cNvPr id="5" name="Content Placeholder 4">
            <a:extLst>
              <a:ext uri="{FF2B5EF4-FFF2-40B4-BE49-F238E27FC236}">
                <a16:creationId xmlns:a16="http://schemas.microsoft.com/office/drawing/2014/main" id="{45E3B490-8FBF-CEE1-0999-3674C402B915}"/>
              </a:ext>
            </a:extLst>
          </p:cNvPr>
          <p:cNvSpPr>
            <a:spLocks noGrp="1"/>
          </p:cNvSpPr>
          <p:nvPr>
            <p:ph idx="15"/>
          </p:nvPr>
        </p:nvSpPr>
        <p:spPr>
          <a:xfrm>
            <a:off x="8186606" y="4044415"/>
            <a:ext cx="3684352" cy="1662920"/>
          </a:xfrm>
        </p:spPr>
        <p:txBody>
          <a:bodyPr/>
          <a:lstStyle/>
          <a:p>
            <a:pPr marL="0" indent="0">
              <a:buNone/>
            </a:pPr>
            <a:r>
              <a:rPr lang="en-GB" dirty="0"/>
              <a:t>Frequency of visit fell to </a:t>
            </a:r>
            <a:r>
              <a:rPr lang="en-GB" b="1" dirty="0">
                <a:latin typeface="Georgia" panose="02040502050405020303" pitchFamily="18" charset="0"/>
              </a:rPr>
              <a:t>17.9</a:t>
            </a:r>
            <a:r>
              <a:rPr lang="en-GB" dirty="0"/>
              <a:t> trips from 18.2</a:t>
            </a:r>
          </a:p>
          <a:p>
            <a:pPr marL="0" indent="0">
              <a:buNone/>
            </a:pPr>
            <a:endParaRPr lang="en-GB" dirty="0"/>
          </a:p>
        </p:txBody>
      </p:sp>
      <p:pic>
        <p:nvPicPr>
          <p:cNvPr id="1028" name="Picture 4">
            <a:extLst>
              <a:ext uri="{FF2B5EF4-FFF2-40B4-BE49-F238E27FC236}">
                <a16:creationId xmlns:a16="http://schemas.microsoft.com/office/drawing/2014/main" id="{56790BC4-A296-55C0-15AF-45C0E9331F5B}"/>
              </a:ext>
            </a:extLst>
          </p:cNvPr>
          <p:cNvPicPr>
            <a:picLocks noGrp="1" noChangeAspect="1" noChangeArrowheads="1"/>
          </p:cNvPicPr>
          <p:nvPr>
            <p:ph type="pic" sz="quarter" idx="20"/>
          </p:nvPr>
        </p:nvPicPr>
        <p:blipFill rotWithShape="1">
          <a:blip r:embed="rId2">
            <a:extLst>
              <a:ext uri="{28A0092B-C50C-407E-A947-70E740481C1C}">
                <a14:useLocalDpi xmlns:a14="http://schemas.microsoft.com/office/drawing/2010/main" val="0"/>
              </a:ext>
            </a:extLst>
          </a:blip>
          <a:srcRect t="8458" b="8458"/>
          <a:stretch/>
        </p:blipFill>
        <p:spPr bwMode="auto">
          <a:xfrm>
            <a:off x="288559" y="1914392"/>
            <a:ext cx="3684352" cy="204111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Placeholder 23">
            <a:extLst>
              <a:ext uri="{FF2B5EF4-FFF2-40B4-BE49-F238E27FC236}">
                <a16:creationId xmlns:a16="http://schemas.microsoft.com/office/drawing/2014/main" id="{93FB3200-151E-78C6-C4AA-B3C166A3ADFD}"/>
              </a:ext>
            </a:extLst>
          </p:cNvPr>
          <p:cNvPicPr>
            <a:picLocks noGrp="1" noChangeAspect="1"/>
          </p:cNvPicPr>
          <p:nvPr>
            <p:ph type="pic" sz="quarter" idx="21"/>
          </p:nvPr>
        </p:nvPicPr>
        <p:blipFill>
          <a:blip r:embed="rId3"/>
          <a:srcRect t="8458" b="8458"/>
          <a:stretch>
            <a:fillRect/>
          </a:stretch>
        </p:blipFill>
        <p:spPr>
          <a:xfrm>
            <a:off x="4237582" y="1914392"/>
            <a:ext cx="3684352" cy="2041112"/>
          </a:xfrm>
          <a:prstGeom prst="rect">
            <a:avLst/>
          </a:prstGeom>
        </p:spPr>
      </p:pic>
      <p:pic>
        <p:nvPicPr>
          <p:cNvPr id="1026" name="Picture 2">
            <a:extLst>
              <a:ext uri="{FF2B5EF4-FFF2-40B4-BE49-F238E27FC236}">
                <a16:creationId xmlns:a16="http://schemas.microsoft.com/office/drawing/2014/main" id="{D9CA649E-D60C-7C81-2CAC-DD72952E5579}"/>
              </a:ext>
            </a:extLst>
          </p:cNvPr>
          <p:cNvPicPr>
            <a:picLocks noGrp="1" noChangeAspect="1" noChangeArrowheads="1"/>
          </p:cNvPicPr>
          <p:nvPr>
            <p:ph type="pic" sz="quarter" idx="22"/>
          </p:nvPr>
        </p:nvPicPr>
        <p:blipFill rotWithShape="1">
          <a:blip r:embed="rId4">
            <a:extLst>
              <a:ext uri="{28A0092B-C50C-407E-A947-70E740481C1C}">
                <a14:useLocalDpi xmlns:a14="http://schemas.microsoft.com/office/drawing/2010/main" val="0"/>
              </a:ext>
            </a:extLst>
          </a:blip>
          <a:srcRect t="8515" b="8515"/>
          <a:stretch/>
        </p:blipFill>
        <p:spPr bwMode="auto">
          <a:xfrm>
            <a:off x="8186605" y="1914392"/>
            <a:ext cx="3684352" cy="2041112"/>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92B6FAE3-2379-2832-171F-D4B22D14CBA0}"/>
              </a:ext>
            </a:extLst>
          </p:cNvPr>
          <p:cNvSpPr>
            <a:spLocks noGrp="1"/>
          </p:cNvSpPr>
          <p:nvPr>
            <p:ph type="body" sz="quarter" idx="17"/>
          </p:nvPr>
        </p:nvSpPr>
        <p:spPr>
          <a:xfrm>
            <a:off x="8154148" y="1527408"/>
            <a:ext cx="3684352" cy="436542"/>
          </a:xfrm>
        </p:spPr>
        <p:txBody>
          <a:bodyPr/>
          <a:lstStyle/>
          <a:p>
            <a:r>
              <a:rPr lang="en-GB" sz="3200" b="1" dirty="0">
                <a:solidFill>
                  <a:schemeClr val="tx2"/>
                </a:solidFill>
                <a:latin typeface="Georgia" panose="02040502050405020303" pitchFamily="18" charset="0"/>
              </a:rPr>
              <a:t>-1.4%</a:t>
            </a:r>
          </a:p>
        </p:txBody>
      </p:sp>
      <p:sp>
        <p:nvSpPr>
          <p:cNvPr id="7" name="Text Placeholder 6">
            <a:extLst>
              <a:ext uri="{FF2B5EF4-FFF2-40B4-BE49-F238E27FC236}">
                <a16:creationId xmlns:a16="http://schemas.microsoft.com/office/drawing/2014/main" id="{3561E549-AFC0-3CE0-7823-3498E19F1BEF}"/>
              </a:ext>
            </a:extLst>
          </p:cNvPr>
          <p:cNvSpPr>
            <a:spLocks noGrp="1"/>
          </p:cNvSpPr>
          <p:nvPr>
            <p:ph type="body" sz="quarter" idx="13"/>
          </p:nvPr>
        </p:nvSpPr>
        <p:spPr>
          <a:xfrm>
            <a:off x="294476" y="1353544"/>
            <a:ext cx="3684352" cy="436542"/>
          </a:xfrm>
        </p:spPr>
        <p:txBody>
          <a:bodyPr/>
          <a:lstStyle/>
          <a:p>
            <a:r>
              <a:rPr lang="en-US" sz="3200" b="1" dirty="0">
                <a:solidFill>
                  <a:schemeClr val="tx2"/>
                </a:solidFill>
                <a:latin typeface="Georgia" panose="02040502050405020303" pitchFamily="18" charset="0"/>
              </a:rPr>
              <a:t>+8.1%</a:t>
            </a:r>
          </a:p>
        </p:txBody>
      </p:sp>
      <p:sp>
        <p:nvSpPr>
          <p:cNvPr id="11" name="Title 10">
            <a:extLst>
              <a:ext uri="{FF2B5EF4-FFF2-40B4-BE49-F238E27FC236}">
                <a16:creationId xmlns:a16="http://schemas.microsoft.com/office/drawing/2014/main" id="{5C7ABC06-B6C0-85D9-A077-8A7CBA2732ED}"/>
              </a:ext>
            </a:extLst>
          </p:cNvPr>
          <p:cNvSpPr>
            <a:spLocks noGrp="1"/>
          </p:cNvSpPr>
          <p:nvPr>
            <p:ph type="title"/>
          </p:nvPr>
        </p:nvSpPr>
        <p:spPr>
          <a:xfrm>
            <a:off x="288558" y="167096"/>
            <a:ext cx="11582400" cy="397352"/>
          </a:xfrm>
        </p:spPr>
        <p:txBody>
          <a:bodyPr/>
          <a:lstStyle/>
          <a:p>
            <a:r>
              <a:rPr lang="en-GB" b="0" dirty="0"/>
              <a:t>Shoppers made </a:t>
            </a:r>
            <a:r>
              <a:rPr lang="en-GB" i="1" dirty="0">
                <a:latin typeface="Georgia" panose="02040502050405020303" pitchFamily="18" charset="0"/>
              </a:rPr>
              <a:t>3m fewer </a:t>
            </a:r>
            <a:r>
              <a:rPr lang="en-GB" b="0" dirty="0"/>
              <a:t>shopping trips, spent </a:t>
            </a:r>
            <a:r>
              <a:rPr lang="en-GB" i="1" dirty="0">
                <a:latin typeface="Georgia" panose="02040502050405020303" pitchFamily="18" charset="0"/>
              </a:rPr>
              <a:t>£1.46 more </a:t>
            </a:r>
            <a:r>
              <a:rPr lang="en-GB" b="0" dirty="0"/>
              <a:t>per occasion but bought, on average, </a:t>
            </a:r>
            <a:r>
              <a:rPr lang="en-GB" i="1" dirty="0">
                <a:latin typeface="Georgia" panose="02040502050405020303" pitchFamily="18" charset="0"/>
              </a:rPr>
              <a:t>0.2 fewer</a:t>
            </a:r>
            <a:r>
              <a:rPr lang="en-GB" b="0" i="1" dirty="0">
                <a:latin typeface="Georgia" panose="02040502050405020303" pitchFamily="18" charset="0"/>
              </a:rPr>
              <a:t> </a:t>
            </a:r>
            <a:r>
              <a:rPr lang="en-GB" b="0" dirty="0"/>
              <a:t>FMCG items</a:t>
            </a:r>
            <a:endParaRPr lang="en-US" b="0" dirty="0"/>
          </a:p>
        </p:txBody>
      </p:sp>
      <p:sp>
        <p:nvSpPr>
          <p:cNvPr id="12" name="Text Placeholder 6">
            <a:extLst>
              <a:ext uri="{FF2B5EF4-FFF2-40B4-BE49-F238E27FC236}">
                <a16:creationId xmlns:a16="http://schemas.microsoft.com/office/drawing/2014/main" id="{56F0293D-E347-1EE7-E0DD-247D7886355F}"/>
              </a:ext>
            </a:extLst>
          </p:cNvPr>
          <p:cNvSpPr>
            <a:spLocks noGrp="1"/>
          </p:cNvSpPr>
          <p:nvPr>
            <p:ph type="body" sz="quarter" idx="16"/>
          </p:nvPr>
        </p:nvSpPr>
        <p:spPr>
          <a:xfrm>
            <a:off x="288559" y="6126907"/>
            <a:ext cx="11582399" cy="365125"/>
          </a:xfrm>
        </p:spPr>
        <p:txBody>
          <a:bodyPr/>
          <a:lstStyle/>
          <a:p>
            <a:r>
              <a:rPr lang="en-US" sz="700" b="0" dirty="0">
                <a:solidFill>
                  <a:schemeClr val="tx2"/>
                </a:solidFill>
              </a:rPr>
              <a:t>Source:  NIQ Homescan FMCG Total GB 4w/e 12</a:t>
            </a:r>
            <a:r>
              <a:rPr lang="en-US" sz="700" b="0" baseline="30000" dirty="0">
                <a:solidFill>
                  <a:schemeClr val="tx2"/>
                </a:solidFill>
              </a:rPr>
              <a:t>th</a:t>
            </a:r>
            <a:r>
              <a:rPr lang="en-US" sz="700" b="0" dirty="0">
                <a:solidFill>
                  <a:schemeClr val="tx2"/>
                </a:solidFill>
              </a:rPr>
              <a:t> August 2023 vs 4w/e 13</a:t>
            </a:r>
            <a:r>
              <a:rPr lang="en-US" sz="700" b="0" baseline="30000" dirty="0">
                <a:solidFill>
                  <a:schemeClr val="tx2"/>
                </a:solidFill>
              </a:rPr>
              <a:t>th</a:t>
            </a:r>
            <a:r>
              <a:rPr lang="en-US" sz="700" b="0" dirty="0">
                <a:solidFill>
                  <a:schemeClr val="tx2"/>
                </a:solidFill>
              </a:rPr>
              <a:t> August 2022</a:t>
            </a:r>
          </a:p>
        </p:txBody>
      </p:sp>
      <p:sp>
        <p:nvSpPr>
          <p:cNvPr id="21" name="Text Placeholder 20">
            <a:extLst>
              <a:ext uri="{FF2B5EF4-FFF2-40B4-BE49-F238E27FC236}">
                <a16:creationId xmlns:a16="http://schemas.microsoft.com/office/drawing/2014/main" id="{D0246440-4F46-BEF4-45DA-F2D2E18491A7}"/>
              </a:ext>
            </a:extLst>
          </p:cNvPr>
          <p:cNvSpPr>
            <a:spLocks noGrp="1"/>
          </p:cNvSpPr>
          <p:nvPr>
            <p:ph type="body" sz="quarter" idx="18"/>
          </p:nvPr>
        </p:nvSpPr>
        <p:spPr>
          <a:xfrm>
            <a:off x="4250200" y="1443696"/>
            <a:ext cx="3684352" cy="436542"/>
          </a:xfrm>
        </p:spPr>
        <p:txBody>
          <a:bodyPr/>
          <a:lstStyle/>
          <a:p>
            <a:r>
              <a:rPr lang="en-GB" sz="3200" dirty="0">
                <a:solidFill>
                  <a:schemeClr val="tx2"/>
                </a:solidFill>
                <a:latin typeface="Georgia" panose="02040502050405020303" pitchFamily="18" charset="0"/>
              </a:rPr>
              <a:t>-2.1%</a:t>
            </a:r>
          </a:p>
        </p:txBody>
      </p:sp>
      <p:sp>
        <p:nvSpPr>
          <p:cNvPr id="15" name="Text Placeholder 6">
            <a:extLst>
              <a:ext uri="{FF2B5EF4-FFF2-40B4-BE49-F238E27FC236}">
                <a16:creationId xmlns:a16="http://schemas.microsoft.com/office/drawing/2014/main" id="{76A6FA56-7DC4-306D-E3FB-7D85A7077DA5}"/>
              </a:ext>
            </a:extLst>
          </p:cNvPr>
          <p:cNvSpPr txBox="1">
            <a:spLocks/>
          </p:cNvSpPr>
          <p:nvPr/>
        </p:nvSpPr>
        <p:spPr>
          <a:xfrm>
            <a:off x="4237582" y="2585088"/>
            <a:ext cx="3684352" cy="436542"/>
          </a:xfrm>
          <a:prstGeom prst="rect">
            <a:avLst/>
          </a:prstGeom>
        </p:spPr>
        <p:txBody>
          <a:bodyPr vert="horz" lIns="0" tIns="45720" rIns="0" bIns="45720" rtlCol="0" anchor="b"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bg2"/>
                </a:solidFill>
                <a:latin typeface="+mn-lt"/>
                <a:ea typeface="+mn-ea"/>
                <a:cs typeface="+mn-cs"/>
              </a:defRPr>
            </a:lvl1pPr>
            <a:lvl2pPr marL="457200" indent="0" algn="l" defTabSz="914400" rtl="0" eaLnBrk="1" latinLnBrk="0" hangingPunct="1">
              <a:lnSpc>
                <a:spcPct val="100000"/>
              </a:lnSpc>
              <a:spcBef>
                <a:spcPts val="0"/>
              </a:spcBef>
              <a:spcAft>
                <a:spcPts val="600"/>
              </a:spcAft>
              <a:buSzPct val="100000"/>
              <a:buFont typeface="System Font Regular"/>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600" dirty="0"/>
          </a:p>
        </p:txBody>
      </p:sp>
      <p:sp>
        <p:nvSpPr>
          <p:cNvPr id="17" name="Text Placeholder 7">
            <a:extLst>
              <a:ext uri="{FF2B5EF4-FFF2-40B4-BE49-F238E27FC236}">
                <a16:creationId xmlns:a16="http://schemas.microsoft.com/office/drawing/2014/main" id="{6396B61E-BE38-DF38-4156-C0B7AFE18DAC}"/>
              </a:ext>
            </a:extLst>
          </p:cNvPr>
          <p:cNvSpPr txBox="1">
            <a:spLocks/>
          </p:cNvSpPr>
          <p:nvPr/>
        </p:nvSpPr>
        <p:spPr>
          <a:xfrm>
            <a:off x="8186605" y="2585088"/>
            <a:ext cx="3684352" cy="436542"/>
          </a:xfrm>
          <a:prstGeom prst="rect">
            <a:avLst/>
          </a:prstGeom>
        </p:spPr>
        <p:txBody>
          <a:bodyPr vert="horz" lIns="0" tIns="45720" rIns="0" bIns="45720" rtlCol="0" anchor="b"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bg2"/>
                </a:solidFill>
                <a:latin typeface="+mn-lt"/>
                <a:ea typeface="+mn-ea"/>
                <a:cs typeface="+mn-cs"/>
              </a:defRPr>
            </a:lvl1pPr>
            <a:lvl2pPr marL="457200" indent="0" algn="l" defTabSz="914400" rtl="0" eaLnBrk="1" latinLnBrk="0" hangingPunct="1">
              <a:lnSpc>
                <a:spcPct val="100000"/>
              </a:lnSpc>
              <a:spcBef>
                <a:spcPts val="0"/>
              </a:spcBef>
              <a:spcAft>
                <a:spcPts val="600"/>
              </a:spcAft>
              <a:buSzPct val="100000"/>
              <a:buFont typeface="System Font Regular"/>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600" dirty="0"/>
          </a:p>
        </p:txBody>
      </p:sp>
    </p:spTree>
    <p:extLst>
      <p:ext uri="{BB962C8B-B14F-4D97-AF65-F5344CB8AC3E}">
        <p14:creationId xmlns:p14="http://schemas.microsoft.com/office/powerpoint/2010/main" val="3036786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24FBE8C-C8AA-4179-B366-3DCC4997E1F2}"/>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a:extLst>
                          <a:ext uri="{FF2B5EF4-FFF2-40B4-BE49-F238E27FC236}">
                            <a16:creationId xmlns:a16="http://schemas.microsoft.com/office/drawing/2014/main" id="{D24FBE8C-C8AA-4179-B366-3DCC4997E1F2}"/>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graphicFrame>
        <p:nvGraphicFramePr>
          <p:cNvPr id="45" name="Table 45">
            <a:extLst>
              <a:ext uri="{FF2B5EF4-FFF2-40B4-BE49-F238E27FC236}">
                <a16:creationId xmlns:a16="http://schemas.microsoft.com/office/drawing/2014/main" id="{F5077DE2-9E16-DBA4-FEA4-8D0DBE6E463D}"/>
              </a:ext>
            </a:extLst>
          </p:cNvPr>
          <p:cNvGraphicFramePr>
            <a:graphicFrameLocks noGrp="1"/>
          </p:cNvGraphicFramePr>
          <p:nvPr>
            <p:ph idx="1"/>
            <p:extLst>
              <p:ext uri="{D42A27DB-BD31-4B8C-83A1-F6EECF244321}">
                <p14:modId xmlns:p14="http://schemas.microsoft.com/office/powerpoint/2010/main" val="2973832151"/>
              </p:ext>
            </p:extLst>
          </p:nvPr>
        </p:nvGraphicFramePr>
        <p:xfrm>
          <a:off x="1248032" y="1297460"/>
          <a:ext cx="9604118" cy="4106797"/>
        </p:xfrm>
        <a:graphic>
          <a:graphicData uri="http://schemas.openxmlformats.org/drawingml/2006/table">
            <a:tbl>
              <a:tblPr firstRow="1" bandRow="1">
                <a:tableStyleId>{073A0DAA-6AF3-43AB-8588-CEC1D06C72B9}</a:tableStyleId>
              </a:tblPr>
              <a:tblGrid>
                <a:gridCol w="1392137">
                  <a:extLst>
                    <a:ext uri="{9D8B030D-6E8A-4147-A177-3AD203B41FA5}">
                      <a16:colId xmlns:a16="http://schemas.microsoft.com/office/drawing/2014/main" val="2730304933"/>
                    </a:ext>
                  </a:extLst>
                </a:gridCol>
                <a:gridCol w="4076163">
                  <a:extLst>
                    <a:ext uri="{9D8B030D-6E8A-4147-A177-3AD203B41FA5}">
                      <a16:colId xmlns:a16="http://schemas.microsoft.com/office/drawing/2014/main" val="907276787"/>
                    </a:ext>
                  </a:extLst>
                </a:gridCol>
                <a:gridCol w="4135818">
                  <a:extLst>
                    <a:ext uri="{9D8B030D-6E8A-4147-A177-3AD203B41FA5}">
                      <a16:colId xmlns:a16="http://schemas.microsoft.com/office/drawing/2014/main" val="732061466"/>
                    </a:ext>
                  </a:extLst>
                </a:gridCol>
              </a:tblGrid>
              <a:tr h="721611">
                <a:tc>
                  <a:txBody>
                    <a:bodyPr/>
                    <a:lstStyle/>
                    <a:p>
                      <a:endParaRPr lang="en-GB" dirty="0">
                        <a:latin typeface="Arial" panose="020B0604020202020204" pitchFamily="34" charset="0"/>
                      </a:endParaRPr>
                    </a:p>
                  </a:txBody>
                  <a:tcPr>
                    <a:solidFill>
                      <a:schemeClr val="tx2"/>
                    </a:solidFill>
                  </a:tcPr>
                </a:tc>
                <a:tc>
                  <a:txBody>
                    <a:bodyPr/>
                    <a:lstStyle/>
                    <a:p>
                      <a:pPr algn="ctr"/>
                      <a:r>
                        <a:rPr lang="en-GB" sz="1700" b="1" dirty="0">
                          <a:latin typeface="Arial" panose="020B0604020202020204" pitchFamily="34" charset="0"/>
                        </a:rPr>
                        <a:t>Mixed weather &amp; tough comparatives</a:t>
                      </a:r>
                    </a:p>
                    <a:p>
                      <a:pPr algn="ctr"/>
                      <a:r>
                        <a:rPr lang="en-GB" sz="1400" dirty="0">
                          <a:latin typeface="Arial" panose="020B0604020202020204" pitchFamily="34" charset="0"/>
                        </a:rPr>
                        <a:t>4w/e 15</a:t>
                      </a:r>
                      <a:r>
                        <a:rPr lang="en-GB" sz="1400" baseline="30000" dirty="0">
                          <a:latin typeface="Arial" panose="020B0604020202020204" pitchFamily="34" charset="0"/>
                        </a:rPr>
                        <a:t>th</a:t>
                      </a:r>
                      <a:r>
                        <a:rPr lang="en-GB" sz="1400" dirty="0">
                          <a:latin typeface="Arial" panose="020B0604020202020204" pitchFamily="34" charset="0"/>
                        </a:rPr>
                        <a:t> July 2023</a:t>
                      </a:r>
                    </a:p>
                  </a:txBody>
                  <a:tcPr>
                    <a:solidFill>
                      <a:schemeClr val="tx2"/>
                    </a:solidFill>
                  </a:tcPr>
                </a:tc>
                <a:tc>
                  <a:txBody>
                    <a:bodyPr/>
                    <a:lstStyle/>
                    <a:p>
                      <a:pPr algn="ctr"/>
                      <a:r>
                        <a:rPr lang="en-GB" sz="1700" b="1" dirty="0">
                          <a:latin typeface="Arial" panose="020B0604020202020204" pitchFamily="34" charset="0"/>
                        </a:rPr>
                        <a:t>More mixed weather &amp; prudence</a:t>
                      </a:r>
                    </a:p>
                    <a:p>
                      <a:pPr algn="ctr"/>
                      <a:r>
                        <a:rPr lang="en-GB" sz="1400" dirty="0">
                          <a:latin typeface="Arial" panose="020B0604020202020204" pitchFamily="34" charset="0"/>
                        </a:rPr>
                        <a:t>4w/e 12</a:t>
                      </a:r>
                      <a:r>
                        <a:rPr lang="en-GB" sz="1400" baseline="30000" dirty="0">
                          <a:latin typeface="Arial" panose="020B0604020202020204" pitchFamily="34" charset="0"/>
                        </a:rPr>
                        <a:t>th</a:t>
                      </a:r>
                      <a:r>
                        <a:rPr lang="en-GB" sz="1400" dirty="0">
                          <a:latin typeface="Arial" panose="020B0604020202020204" pitchFamily="34" charset="0"/>
                        </a:rPr>
                        <a:t> August 2023</a:t>
                      </a:r>
                    </a:p>
                  </a:txBody>
                  <a:tcPr>
                    <a:solidFill>
                      <a:schemeClr val="bg2"/>
                    </a:solidFill>
                  </a:tcPr>
                </a:tc>
                <a:extLst>
                  <a:ext uri="{0D108BD9-81ED-4DB2-BD59-A6C34878D82A}">
                    <a16:rowId xmlns:a16="http://schemas.microsoft.com/office/drawing/2014/main" val="2349305710"/>
                  </a:ext>
                </a:extLst>
              </a:tr>
              <a:tr h="788523">
                <a:tc>
                  <a:txBody>
                    <a:bodyPr/>
                    <a:lstStyle/>
                    <a:p>
                      <a:pPr marL="73660" lvl="0" indent="0" algn="l" rtl="0">
                        <a:spcBef>
                          <a:spcPts val="0"/>
                        </a:spcBef>
                        <a:spcAft>
                          <a:spcPts val="0"/>
                        </a:spcAft>
                        <a:buClr>
                          <a:srgbClr val="FFFFFF"/>
                        </a:buClr>
                        <a:buSzPts val="1000"/>
                        <a:buFont typeface="Montserrat Light"/>
                        <a:buNone/>
                      </a:pPr>
                      <a:r>
                        <a:rPr lang="en" sz="1400" b="1" baseline="0" dirty="0">
                          <a:solidFill>
                            <a:srgbClr val="FFFFFF"/>
                          </a:solidFill>
                          <a:latin typeface="Arial" panose="020B0604020202020204" pitchFamily="34" charset="0"/>
                          <a:ea typeface="Montserrat Light"/>
                          <a:cs typeface="Montserrat Light"/>
                          <a:sym typeface="Montserrat Light"/>
                        </a:rPr>
                        <a:t>Basket Size</a:t>
                      </a:r>
                      <a:endParaRPr sz="1400" b="1" dirty="0">
                        <a:solidFill>
                          <a:schemeClr val="accent1"/>
                        </a:solidFill>
                        <a:latin typeface="Arial" panose="020B0604020202020204" pitchFamily="34" charset="0"/>
                        <a:ea typeface="Montserrat Light"/>
                        <a:cs typeface="Montserrat Light"/>
                        <a:sym typeface="Montserrat Light"/>
                      </a:endParaRP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£19.41</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Arial" panose="020B0604020202020204" pitchFamily="34" charset="0"/>
                          <a:ea typeface="Montserrat Light"/>
                          <a:cs typeface="Montserrat Light"/>
                          <a:sym typeface="Montserrat Light"/>
                        </a:rPr>
                        <a:t>+£1.28/</a:t>
                      </a:r>
                      <a:r>
                        <a:rPr lang="en-GB" sz="900" b="1" dirty="0">
                          <a:solidFill>
                            <a:schemeClr val="accent1"/>
                          </a:solidFill>
                          <a:latin typeface="Arial" panose="020B0604020202020204" pitchFamily="34" charset="0"/>
                          <a:ea typeface="Montserrat Light"/>
                          <a:cs typeface="Montserrat Light"/>
                          <a:sym typeface="Montserrat Light"/>
                        </a:rPr>
                        <a:t>+7.1% </a:t>
                      </a:r>
                      <a:r>
                        <a:rPr lang="en-GB" sz="900" baseline="0" dirty="0">
                          <a:solidFill>
                            <a:srgbClr val="FFFFFF"/>
                          </a:solidFill>
                          <a:latin typeface="Arial" panose="020B0604020202020204" pitchFamily="34" charset="0"/>
                          <a:ea typeface="Montserrat Light"/>
                          <a:cs typeface="Montserrat Light"/>
                          <a:sym typeface="Montserrat Light"/>
                        </a:rPr>
                        <a:t>vs last year and </a:t>
                      </a:r>
                      <a:r>
                        <a:rPr lang="en-GB" sz="900" b="1" baseline="0" dirty="0">
                          <a:solidFill>
                            <a:schemeClr val="accent1"/>
                          </a:solidFill>
                          <a:latin typeface="Arial" panose="020B0604020202020204" pitchFamily="34" charset="0"/>
                          <a:ea typeface="Montserrat Light"/>
                          <a:cs typeface="Montserrat Light"/>
                          <a:sym typeface="Montserrat Light"/>
                        </a:rPr>
                        <a:t>+0.2% </a:t>
                      </a:r>
                      <a:r>
                        <a:rPr lang="en-GB" sz="900" baseline="0" dirty="0">
                          <a:solidFill>
                            <a:srgbClr val="FFFFFF"/>
                          </a:solidFill>
                          <a:latin typeface="Arial" panose="020B0604020202020204" pitchFamily="34" charset="0"/>
                          <a:ea typeface="Montserrat Light"/>
                          <a:cs typeface="Montserrat Light"/>
                          <a:sym typeface="Montserrat Light"/>
                        </a:rPr>
                        <a:t>vs last month</a:t>
                      </a:r>
                    </a:p>
                    <a:p>
                      <a:pPr marL="365760" marR="0" lvl="0" indent="-292100" algn="l" defTabSz="914400" rtl="0" eaLnBrk="1" fontAlgn="auto" latinLnBrk="0" hangingPunct="1">
                        <a:lnSpc>
                          <a:spcPct val="100000"/>
                        </a:lnSpc>
                        <a:spcBef>
                          <a:spcPts val="600"/>
                        </a:spcBef>
                        <a:spcAft>
                          <a:spcPts val="0"/>
                        </a:spcAft>
                        <a:buClr>
                          <a:srgbClr val="FFFFFF"/>
                        </a:buClr>
                        <a:buSzPts val="1000"/>
                        <a:buFont typeface="Montserrat Light"/>
                        <a:buChar char="■"/>
                        <a:tabLst/>
                        <a:defRPr/>
                      </a:pPr>
                      <a:r>
                        <a:rPr lang="en-GB" sz="900" b="1" baseline="0" dirty="0">
                          <a:solidFill>
                            <a:schemeClr val="accent1"/>
                          </a:solidFill>
                          <a:latin typeface="Arial" panose="020B0604020202020204" pitchFamily="34" charset="0"/>
                          <a:ea typeface="Montserrat"/>
                          <a:cs typeface="Montserrat"/>
                          <a:sym typeface="Montserrat Light"/>
                        </a:rPr>
                        <a:t>10.2</a:t>
                      </a:r>
                      <a:r>
                        <a:rPr lang="en-GB" sz="900" baseline="0" dirty="0">
                          <a:solidFill>
                            <a:srgbClr val="FFFFFF"/>
                          </a:solidFill>
                          <a:latin typeface="Arial" panose="020B0604020202020204" pitchFamily="34" charset="0"/>
                          <a:ea typeface="Montserrat"/>
                          <a:cs typeface="Montserrat"/>
                          <a:sym typeface="Montserrat Light"/>
                        </a:rPr>
                        <a:t> items (</a:t>
                      </a:r>
                      <a:r>
                        <a:rPr lang="en-GB" sz="900" b="1" baseline="0" dirty="0">
                          <a:solidFill>
                            <a:schemeClr val="accent1"/>
                          </a:solidFill>
                          <a:latin typeface="Arial" panose="020B0604020202020204" pitchFamily="34" charset="0"/>
                          <a:ea typeface="Montserrat"/>
                          <a:cs typeface="Montserrat"/>
                          <a:sym typeface="Montserrat Light"/>
                        </a:rPr>
                        <a:t>-4.7%</a:t>
                      </a:r>
                      <a:r>
                        <a:rPr lang="en-GB" sz="900" b="1" baseline="0" dirty="0">
                          <a:solidFill>
                            <a:srgbClr val="FFFFFF"/>
                          </a:solidFill>
                          <a:latin typeface="Arial" panose="020B0604020202020204" pitchFamily="34" charset="0"/>
                          <a:ea typeface="Montserrat"/>
                          <a:cs typeface="Montserrat"/>
                          <a:sym typeface="Montserrat Light"/>
                        </a:rPr>
                        <a:t> </a:t>
                      </a:r>
                      <a:r>
                        <a:rPr lang="en-GB" sz="900" b="0" baseline="0" dirty="0">
                          <a:solidFill>
                            <a:srgbClr val="FFFFFF"/>
                          </a:solidFill>
                          <a:latin typeface="Arial" panose="020B0604020202020204" pitchFamily="34" charset="0"/>
                          <a:ea typeface="Montserrat"/>
                          <a:cs typeface="Montserrat"/>
                          <a:sym typeface="Montserrat Light"/>
                        </a:rPr>
                        <a:t>vs last year and </a:t>
                      </a:r>
                      <a:r>
                        <a:rPr lang="en-GB" sz="900" b="1" baseline="0" dirty="0">
                          <a:solidFill>
                            <a:schemeClr val="accent1"/>
                          </a:solidFill>
                          <a:latin typeface="Arial" panose="020B0604020202020204" pitchFamily="34" charset="0"/>
                          <a:ea typeface="Montserrat"/>
                          <a:cs typeface="Montserrat"/>
                          <a:sym typeface="Montserrat Light"/>
                        </a:rPr>
                        <a:t>-0.2%</a:t>
                      </a:r>
                      <a:r>
                        <a:rPr lang="en-GB" sz="900" b="1" baseline="0" dirty="0">
                          <a:solidFill>
                            <a:srgbClr val="FFFFFF"/>
                          </a:solidFill>
                          <a:latin typeface="Arial" panose="020B0604020202020204" pitchFamily="34" charset="0"/>
                          <a:ea typeface="Montserrat"/>
                          <a:cs typeface="Montserrat"/>
                          <a:sym typeface="Montserrat Light"/>
                        </a:rPr>
                        <a:t> vs last month</a:t>
                      </a:r>
                      <a:r>
                        <a:rPr lang="en-GB" sz="900" b="0" baseline="0" dirty="0">
                          <a:solidFill>
                            <a:srgbClr val="FFFFFF"/>
                          </a:solidFill>
                          <a:latin typeface="Arial" panose="020B0604020202020204" pitchFamily="34" charset="0"/>
                          <a:ea typeface="Montserrat"/>
                          <a:cs typeface="Montserrat"/>
                          <a:sym typeface="Montserrat Light"/>
                        </a:rPr>
                        <a:t>)</a:t>
                      </a:r>
                      <a:endParaRPr lang="en-GB" sz="900" dirty="0">
                        <a:solidFill>
                          <a:srgbClr val="FFFFFF"/>
                        </a:solidFill>
                        <a:highlight>
                          <a:srgbClr val="C0C0C0"/>
                        </a:highlight>
                        <a:latin typeface="Arial" panose="020B0604020202020204" pitchFamily="34" charset="0"/>
                        <a:ea typeface="Montserrat"/>
                        <a:cs typeface="Montserrat"/>
                        <a:sym typeface="Montserrat"/>
                      </a:endParaRP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£19.39</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Arial" panose="020B0604020202020204" pitchFamily="34" charset="0"/>
                          <a:ea typeface="Montserrat Light"/>
                          <a:cs typeface="Montserrat Light"/>
                          <a:sym typeface="Montserrat Light"/>
                        </a:rPr>
                        <a:t>+£1.46/</a:t>
                      </a:r>
                      <a:r>
                        <a:rPr lang="en-GB" sz="900" b="1" dirty="0">
                          <a:solidFill>
                            <a:schemeClr val="accent1"/>
                          </a:solidFill>
                          <a:latin typeface="Arial" panose="020B0604020202020204" pitchFamily="34" charset="0"/>
                          <a:ea typeface="Montserrat Light"/>
                          <a:cs typeface="Montserrat Light"/>
                          <a:sym typeface="Montserrat Light"/>
                        </a:rPr>
                        <a:t>+8.1% </a:t>
                      </a:r>
                      <a:r>
                        <a:rPr lang="en-GB" sz="900" baseline="0" dirty="0">
                          <a:solidFill>
                            <a:srgbClr val="FFFFFF"/>
                          </a:solidFill>
                          <a:latin typeface="Arial" panose="020B0604020202020204" pitchFamily="34" charset="0"/>
                          <a:ea typeface="Montserrat Light"/>
                          <a:cs typeface="Montserrat Light"/>
                          <a:sym typeface="Montserrat Light"/>
                        </a:rPr>
                        <a:t>vs last year and </a:t>
                      </a:r>
                      <a:r>
                        <a:rPr lang="en-GB" sz="900" b="1" baseline="0" dirty="0">
                          <a:solidFill>
                            <a:schemeClr val="bg1"/>
                          </a:solidFill>
                          <a:latin typeface="Arial" panose="020B0604020202020204" pitchFamily="34" charset="0"/>
                          <a:ea typeface="Montserrat Light"/>
                          <a:cs typeface="Montserrat Light"/>
                          <a:sym typeface="Montserrat Light"/>
                        </a:rPr>
                        <a:t>-0.2% </a:t>
                      </a:r>
                      <a:r>
                        <a:rPr lang="en-GB" sz="900" baseline="0" dirty="0">
                          <a:solidFill>
                            <a:srgbClr val="FFFFFF"/>
                          </a:solidFill>
                          <a:latin typeface="Arial" panose="020B0604020202020204" pitchFamily="34" charset="0"/>
                          <a:ea typeface="Montserrat Light"/>
                          <a:cs typeface="Montserrat Light"/>
                          <a:sym typeface="Montserrat Light"/>
                        </a:rPr>
                        <a:t>vs last month</a:t>
                      </a:r>
                    </a:p>
                    <a:p>
                      <a:pPr marL="365760" marR="0" lvl="0" indent="-292100" algn="l" defTabSz="914400" rtl="0" eaLnBrk="1" fontAlgn="auto" latinLnBrk="0" hangingPunct="1">
                        <a:lnSpc>
                          <a:spcPct val="100000"/>
                        </a:lnSpc>
                        <a:spcBef>
                          <a:spcPts val="600"/>
                        </a:spcBef>
                        <a:spcAft>
                          <a:spcPts val="0"/>
                        </a:spcAft>
                        <a:buClr>
                          <a:srgbClr val="FFFFFF"/>
                        </a:buClr>
                        <a:buSzPts val="1000"/>
                        <a:buFont typeface="Montserrat Light"/>
                        <a:buChar char="■"/>
                        <a:tabLst/>
                        <a:defRPr/>
                      </a:pPr>
                      <a:r>
                        <a:rPr lang="en-GB" sz="900" b="1" baseline="0" dirty="0">
                          <a:solidFill>
                            <a:schemeClr val="accent1"/>
                          </a:solidFill>
                          <a:latin typeface="Arial" panose="020B0604020202020204" pitchFamily="34" charset="0"/>
                          <a:ea typeface="Montserrat"/>
                          <a:cs typeface="Montserrat"/>
                          <a:sym typeface="Montserrat Light"/>
                        </a:rPr>
                        <a:t>10.2</a:t>
                      </a:r>
                      <a:r>
                        <a:rPr lang="en-GB" sz="900" baseline="0" dirty="0">
                          <a:solidFill>
                            <a:srgbClr val="FFFFFF"/>
                          </a:solidFill>
                          <a:latin typeface="Arial" panose="020B0604020202020204" pitchFamily="34" charset="0"/>
                          <a:ea typeface="Montserrat"/>
                          <a:cs typeface="Montserrat"/>
                          <a:sym typeface="Montserrat Light"/>
                        </a:rPr>
                        <a:t> items (</a:t>
                      </a:r>
                      <a:r>
                        <a:rPr lang="en-GB" sz="900" b="1" baseline="0" dirty="0">
                          <a:solidFill>
                            <a:schemeClr val="bg1"/>
                          </a:solidFill>
                          <a:latin typeface="Arial" panose="020B0604020202020204" pitchFamily="34" charset="0"/>
                          <a:ea typeface="Montserrat"/>
                          <a:cs typeface="Montserrat"/>
                          <a:sym typeface="Montserrat Light"/>
                        </a:rPr>
                        <a:t>-2.1% </a:t>
                      </a:r>
                      <a:r>
                        <a:rPr lang="en-GB" sz="900" b="0" baseline="0" dirty="0">
                          <a:solidFill>
                            <a:srgbClr val="FFFFFF"/>
                          </a:solidFill>
                          <a:latin typeface="Arial" panose="020B0604020202020204" pitchFamily="34" charset="0"/>
                          <a:ea typeface="Montserrat"/>
                          <a:cs typeface="Montserrat"/>
                          <a:sym typeface="Montserrat Light"/>
                        </a:rPr>
                        <a:t>vs last year </a:t>
                      </a:r>
                      <a:r>
                        <a:rPr lang="en-GB" sz="900" b="0" baseline="0" dirty="0">
                          <a:solidFill>
                            <a:schemeClr val="bg1"/>
                          </a:solidFill>
                          <a:latin typeface="Arial" panose="020B0604020202020204" pitchFamily="34" charset="0"/>
                          <a:ea typeface="Montserrat"/>
                          <a:cs typeface="Montserrat"/>
                          <a:sym typeface="Montserrat Light"/>
                        </a:rPr>
                        <a:t>and </a:t>
                      </a:r>
                      <a:r>
                        <a:rPr lang="en-GB" sz="900" b="1" baseline="0" dirty="0">
                          <a:solidFill>
                            <a:schemeClr val="bg1"/>
                          </a:solidFill>
                          <a:latin typeface="Arial" panose="020B0604020202020204" pitchFamily="34" charset="0"/>
                          <a:ea typeface="Montserrat"/>
                          <a:cs typeface="Montserrat"/>
                          <a:sym typeface="Montserrat Light"/>
                        </a:rPr>
                        <a:t>-0.2% vs </a:t>
                      </a:r>
                      <a:r>
                        <a:rPr lang="en-GB" sz="900" b="1" baseline="0" dirty="0">
                          <a:solidFill>
                            <a:srgbClr val="FFFFFF"/>
                          </a:solidFill>
                          <a:latin typeface="Arial" panose="020B0604020202020204" pitchFamily="34" charset="0"/>
                          <a:ea typeface="Montserrat"/>
                          <a:cs typeface="Montserrat"/>
                          <a:sym typeface="Montserrat Light"/>
                        </a:rPr>
                        <a:t>last month</a:t>
                      </a:r>
                      <a:r>
                        <a:rPr lang="en-GB" sz="900" b="0" baseline="0" dirty="0">
                          <a:solidFill>
                            <a:srgbClr val="FFFFFF"/>
                          </a:solidFill>
                          <a:latin typeface="Arial" panose="020B0604020202020204" pitchFamily="34" charset="0"/>
                          <a:ea typeface="Montserrat"/>
                          <a:cs typeface="Montserrat"/>
                          <a:sym typeface="Montserrat Light"/>
                        </a:rPr>
                        <a:t>)</a:t>
                      </a:r>
                      <a:endParaRPr lang="en-GB" sz="900" dirty="0">
                        <a:solidFill>
                          <a:srgbClr val="FFFFFF"/>
                        </a:solidFill>
                        <a:highlight>
                          <a:srgbClr val="C0C0C0"/>
                        </a:highlight>
                        <a:latin typeface="Arial" panose="020B0604020202020204" pitchFamily="34" charset="0"/>
                        <a:ea typeface="Montserrat"/>
                        <a:cs typeface="Montserrat"/>
                        <a:sym typeface="Montserrat"/>
                      </a:endParaRPr>
                    </a:p>
                  </a:txBody>
                  <a:tcPr marL="91425" marR="91425" marT="91425" marB="91425">
                    <a:solidFill>
                      <a:schemeClr val="bg2"/>
                    </a:solidFill>
                  </a:tcPr>
                </a:tc>
                <a:extLst>
                  <a:ext uri="{0D108BD9-81ED-4DB2-BD59-A6C34878D82A}">
                    <a16:rowId xmlns:a16="http://schemas.microsoft.com/office/drawing/2014/main" val="2462473271"/>
                  </a:ext>
                </a:extLst>
              </a:tr>
              <a:tr h="830688">
                <a:tc>
                  <a:txBody>
                    <a:bodyPr/>
                    <a:lstStyle/>
                    <a:p>
                      <a:pPr marL="73660" lvl="0" indent="0" algn="l" rtl="0">
                        <a:spcBef>
                          <a:spcPts val="0"/>
                        </a:spcBef>
                        <a:spcAft>
                          <a:spcPts val="0"/>
                        </a:spcAft>
                        <a:buClr>
                          <a:srgbClr val="FFFFFF"/>
                        </a:buClr>
                        <a:buSzPts val="1000"/>
                        <a:buFont typeface="Montserrat Light"/>
                        <a:buNone/>
                      </a:pPr>
                      <a:r>
                        <a:rPr lang="en-GB" sz="1400" b="1" dirty="0">
                          <a:solidFill>
                            <a:srgbClr val="FFFFFF"/>
                          </a:solidFill>
                          <a:latin typeface="Arial" panose="020B0604020202020204" pitchFamily="34" charset="0"/>
                          <a:ea typeface="Montserrat"/>
                          <a:cs typeface="Montserrat"/>
                          <a:sym typeface="Montserrat"/>
                        </a:rPr>
                        <a:t>Bricks &amp; Mortar </a:t>
                      </a:r>
                      <a:r>
                        <a:rPr lang="en-GB" sz="1400" dirty="0">
                          <a:solidFill>
                            <a:srgbClr val="FFFFFF"/>
                          </a:solidFill>
                          <a:latin typeface="Arial" panose="020B0604020202020204" pitchFamily="34" charset="0"/>
                          <a:ea typeface="Montserrat"/>
                          <a:cs typeface="Montserrat"/>
                          <a:sym typeface="Montserrat"/>
                        </a:rPr>
                        <a:t>shopping trips</a:t>
                      </a: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 sz="900" dirty="0">
                          <a:solidFill>
                            <a:srgbClr val="FFFFFF"/>
                          </a:solidFill>
                          <a:latin typeface="Arial" panose="020B0604020202020204" pitchFamily="34" charset="0"/>
                          <a:ea typeface="Montserrat Light"/>
                          <a:cs typeface="Montserrat Light"/>
                          <a:sym typeface="Montserrat Light"/>
                        </a:rPr>
                        <a:t>516m shopping occasions</a:t>
                      </a:r>
                      <a:endParaRPr sz="900" dirty="0">
                        <a:solidFill>
                          <a:srgbClr val="FFFFFF"/>
                        </a:solidFill>
                        <a:latin typeface="Arial" panose="020B0604020202020204" pitchFamily="34" charset="0"/>
                        <a:ea typeface="Montserrat Light"/>
                        <a:cs typeface="Montserrat Light"/>
                        <a:sym typeface="Montserrat Light"/>
                      </a:endParaRPr>
                    </a:p>
                    <a:p>
                      <a:pPr marL="365760" lvl="0" indent="-292100" algn="l" rtl="0">
                        <a:spcBef>
                          <a:spcPts val="600"/>
                        </a:spcBef>
                        <a:spcAft>
                          <a:spcPts val="0"/>
                        </a:spcAft>
                        <a:buClr>
                          <a:srgbClr val="FFFFFF"/>
                        </a:buClr>
                        <a:buSzPts val="1000"/>
                        <a:buFont typeface="Montserrat Light"/>
                        <a:buChar char="■"/>
                      </a:pPr>
                      <a:r>
                        <a:rPr lang="en" sz="900" dirty="0">
                          <a:solidFill>
                            <a:srgbClr val="FFFFFF"/>
                          </a:solidFill>
                          <a:latin typeface="Arial" panose="020B0604020202020204" pitchFamily="34" charset="0"/>
                          <a:ea typeface="Montserrat Light"/>
                          <a:cs typeface="Montserrat Light"/>
                          <a:sym typeface="Montserrat Light"/>
                        </a:rPr>
                        <a:t>+1.9%/+10m</a:t>
                      </a:r>
                      <a:r>
                        <a:rPr lang="en" sz="900" baseline="0" dirty="0">
                          <a:solidFill>
                            <a:srgbClr val="FFFFFF"/>
                          </a:solidFill>
                          <a:latin typeface="Arial" panose="020B0604020202020204" pitchFamily="34" charset="0"/>
                          <a:ea typeface="Montserrat Light"/>
                          <a:cs typeface="Montserrat Light"/>
                          <a:sym typeface="Montserrat Light"/>
                        </a:rPr>
                        <a:t> </a:t>
                      </a:r>
                      <a:r>
                        <a:rPr lang="en" sz="900" b="1" baseline="0" dirty="0">
                          <a:solidFill>
                            <a:schemeClr val="accent1"/>
                          </a:solidFill>
                          <a:latin typeface="Arial" panose="020B0604020202020204" pitchFamily="34" charset="0"/>
                          <a:ea typeface="Montserrat Light"/>
                          <a:cs typeface="Montserrat Light"/>
                          <a:sym typeface="Montserrat Light"/>
                        </a:rPr>
                        <a:t>more</a:t>
                      </a:r>
                      <a:r>
                        <a:rPr lang="en" sz="900" baseline="0" dirty="0">
                          <a:solidFill>
                            <a:srgbClr val="FFFFFF"/>
                          </a:solidFill>
                          <a:latin typeface="Arial" panose="020B0604020202020204" pitchFamily="34" charset="0"/>
                          <a:ea typeface="Montserrat Light"/>
                          <a:cs typeface="Montserrat Light"/>
                          <a:sym typeface="Montserrat Light"/>
                        </a:rPr>
                        <a:t> than last year </a:t>
                      </a:r>
                      <a:r>
                        <a:rPr lang="en" sz="900" b="0" baseline="0" dirty="0">
                          <a:solidFill>
                            <a:srgbClr val="FFFFFF"/>
                          </a:solidFill>
                          <a:latin typeface="Arial" panose="020B0604020202020204" pitchFamily="34" charset="0"/>
                          <a:ea typeface="Montserrat Light"/>
                          <a:cs typeface="Montserrat Light"/>
                          <a:sym typeface="Montserrat Light"/>
                        </a:rPr>
                        <a:t>and </a:t>
                      </a:r>
                      <a:r>
                        <a:rPr lang="en" sz="900" b="1" baseline="0" dirty="0">
                          <a:solidFill>
                            <a:schemeClr val="bg1"/>
                          </a:solidFill>
                          <a:latin typeface="Arial" panose="020B0604020202020204" pitchFamily="34" charset="0"/>
                          <a:ea typeface="Montserrat Light"/>
                          <a:cs typeface="Montserrat Light"/>
                          <a:sym typeface="Montserrat Light"/>
                        </a:rPr>
                        <a:t>-2.9% </a:t>
                      </a:r>
                      <a:r>
                        <a:rPr lang="en" sz="900" b="1" baseline="0" dirty="0">
                          <a:solidFill>
                            <a:schemeClr val="accent1"/>
                          </a:solidFill>
                          <a:latin typeface="Arial" panose="020B0604020202020204" pitchFamily="34" charset="0"/>
                          <a:ea typeface="Montserrat Light"/>
                          <a:cs typeface="Montserrat Light"/>
                          <a:sym typeface="Montserrat Light"/>
                        </a:rPr>
                        <a:t>FEWER</a:t>
                      </a:r>
                      <a:r>
                        <a:rPr lang="en" sz="900" b="1" baseline="0" dirty="0">
                          <a:solidFill>
                            <a:srgbClr val="FFFFFF"/>
                          </a:solidFill>
                          <a:latin typeface="Arial" panose="020B0604020202020204" pitchFamily="34" charset="0"/>
                          <a:ea typeface="Montserrat Light"/>
                          <a:cs typeface="Montserrat Light"/>
                          <a:sym typeface="Montserrat Light"/>
                        </a:rPr>
                        <a:t> trips v last month</a:t>
                      </a:r>
                      <a:endParaRPr sz="900" b="1" dirty="0">
                        <a:solidFill>
                          <a:schemeClr val="accent1"/>
                        </a:solidFill>
                        <a:latin typeface="Arial" panose="020B0604020202020204" pitchFamily="34" charset="0"/>
                        <a:ea typeface="Montserrat Light"/>
                        <a:cs typeface="Montserrat Light"/>
                        <a:sym typeface="Montserrat Light"/>
                      </a:endParaRP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 sz="900" dirty="0">
                          <a:solidFill>
                            <a:srgbClr val="FFFFFF"/>
                          </a:solidFill>
                          <a:latin typeface="Arial" panose="020B0604020202020204" pitchFamily="34" charset="0"/>
                          <a:ea typeface="Montserrat Light"/>
                          <a:cs typeface="Montserrat Light"/>
                          <a:sym typeface="Montserrat Light"/>
                        </a:rPr>
                        <a:t>501m shopping occasions</a:t>
                      </a:r>
                      <a:endParaRPr sz="900" dirty="0">
                        <a:solidFill>
                          <a:srgbClr val="FFFFFF"/>
                        </a:solidFill>
                        <a:latin typeface="Arial" panose="020B0604020202020204" pitchFamily="34" charset="0"/>
                        <a:ea typeface="Montserrat Light"/>
                        <a:cs typeface="Montserrat Light"/>
                        <a:sym typeface="Montserrat Light"/>
                      </a:endParaRPr>
                    </a:p>
                    <a:p>
                      <a:pPr marL="365760" lvl="0" indent="-292100" algn="l" rtl="0">
                        <a:spcBef>
                          <a:spcPts val="600"/>
                        </a:spcBef>
                        <a:spcAft>
                          <a:spcPts val="0"/>
                        </a:spcAft>
                        <a:buClr>
                          <a:srgbClr val="FFFFFF"/>
                        </a:buClr>
                        <a:buSzPts val="1000"/>
                        <a:buFont typeface="Montserrat Light"/>
                        <a:buChar char="■"/>
                      </a:pPr>
                      <a:r>
                        <a:rPr lang="en" sz="900" dirty="0">
                          <a:solidFill>
                            <a:srgbClr val="FFFFFF"/>
                          </a:solidFill>
                          <a:latin typeface="Arial" panose="020B0604020202020204" pitchFamily="34" charset="0"/>
                          <a:ea typeface="Montserrat Light"/>
                          <a:cs typeface="Montserrat Light"/>
                          <a:sym typeface="Montserrat Light"/>
                        </a:rPr>
                        <a:t>-0.5%/-2m</a:t>
                      </a:r>
                      <a:r>
                        <a:rPr lang="en" sz="900" baseline="0" dirty="0">
                          <a:solidFill>
                            <a:srgbClr val="FFFFFF"/>
                          </a:solidFill>
                          <a:latin typeface="Arial" panose="020B0604020202020204" pitchFamily="34" charset="0"/>
                          <a:ea typeface="Montserrat Light"/>
                          <a:cs typeface="Montserrat Light"/>
                          <a:sym typeface="Montserrat Light"/>
                        </a:rPr>
                        <a:t> </a:t>
                      </a:r>
                      <a:r>
                        <a:rPr lang="en" sz="900" b="1" baseline="0" dirty="0">
                          <a:solidFill>
                            <a:schemeClr val="accent1"/>
                          </a:solidFill>
                          <a:latin typeface="Arial" panose="020B0604020202020204" pitchFamily="34" charset="0"/>
                          <a:ea typeface="Montserrat Light"/>
                          <a:cs typeface="Montserrat Light"/>
                          <a:sym typeface="Montserrat Light"/>
                        </a:rPr>
                        <a:t>LESS</a:t>
                      </a:r>
                      <a:r>
                        <a:rPr lang="en" sz="900" baseline="0" dirty="0">
                          <a:solidFill>
                            <a:srgbClr val="FFFFFF"/>
                          </a:solidFill>
                          <a:latin typeface="Arial" panose="020B0604020202020204" pitchFamily="34" charset="0"/>
                          <a:ea typeface="Montserrat Light"/>
                          <a:cs typeface="Montserrat Light"/>
                          <a:sym typeface="Montserrat Light"/>
                        </a:rPr>
                        <a:t> than last year </a:t>
                      </a:r>
                      <a:r>
                        <a:rPr lang="en" sz="900" b="0" baseline="0" dirty="0">
                          <a:solidFill>
                            <a:srgbClr val="FFFFFF"/>
                          </a:solidFill>
                          <a:latin typeface="Arial" panose="020B0604020202020204" pitchFamily="34" charset="0"/>
                          <a:ea typeface="Montserrat Light"/>
                          <a:cs typeface="Montserrat Light"/>
                          <a:sym typeface="Montserrat Light"/>
                        </a:rPr>
                        <a:t>and </a:t>
                      </a:r>
                      <a:r>
                        <a:rPr lang="en" sz="900" b="1" baseline="0" dirty="0">
                          <a:solidFill>
                            <a:schemeClr val="bg1"/>
                          </a:solidFill>
                          <a:latin typeface="Arial" panose="020B0604020202020204" pitchFamily="34" charset="0"/>
                          <a:ea typeface="Montserrat Light"/>
                          <a:cs typeface="Montserrat Light"/>
                          <a:sym typeface="Montserrat Light"/>
                        </a:rPr>
                        <a:t>-3.0% </a:t>
                      </a:r>
                      <a:r>
                        <a:rPr lang="en" sz="900" b="1" baseline="0" dirty="0">
                          <a:solidFill>
                            <a:schemeClr val="accent1"/>
                          </a:solidFill>
                          <a:latin typeface="Arial" panose="020B0604020202020204" pitchFamily="34" charset="0"/>
                          <a:ea typeface="Montserrat Light"/>
                          <a:cs typeface="Montserrat Light"/>
                          <a:sym typeface="Montserrat Light"/>
                        </a:rPr>
                        <a:t>FEWER</a:t>
                      </a:r>
                      <a:r>
                        <a:rPr lang="en" sz="900" b="1" baseline="0" dirty="0">
                          <a:solidFill>
                            <a:srgbClr val="FFFFFF"/>
                          </a:solidFill>
                          <a:latin typeface="Arial" panose="020B0604020202020204" pitchFamily="34" charset="0"/>
                          <a:ea typeface="Montserrat Light"/>
                          <a:cs typeface="Montserrat Light"/>
                          <a:sym typeface="Montserrat Light"/>
                        </a:rPr>
                        <a:t> trips v last month</a:t>
                      </a:r>
                      <a:endParaRPr sz="900" b="1" dirty="0">
                        <a:solidFill>
                          <a:schemeClr val="accent1"/>
                        </a:solidFill>
                        <a:latin typeface="Arial" panose="020B0604020202020204" pitchFamily="34" charset="0"/>
                        <a:ea typeface="Montserrat Light"/>
                        <a:cs typeface="Montserrat Light"/>
                        <a:sym typeface="Montserrat Light"/>
                      </a:endParaRPr>
                    </a:p>
                  </a:txBody>
                  <a:tcPr marL="91425" marR="91425" marT="91425" marB="91425">
                    <a:solidFill>
                      <a:schemeClr val="bg2"/>
                    </a:solidFill>
                  </a:tcPr>
                </a:tc>
                <a:extLst>
                  <a:ext uri="{0D108BD9-81ED-4DB2-BD59-A6C34878D82A}">
                    <a16:rowId xmlns:a16="http://schemas.microsoft.com/office/drawing/2014/main" val="1517686310"/>
                  </a:ext>
                </a:extLst>
              </a:tr>
              <a:tr h="930462">
                <a:tc>
                  <a:txBody>
                    <a:bodyPr/>
                    <a:lstStyle/>
                    <a:p>
                      <a:pPr marL="73660" lvl="0" indent="0" algn="l" rtl="0">
                        <a:spcBef>
                          <a:spcPts val="0"/>
                        </a:spcBef>
                        <a:spcAft>
                          <a:spcPts val="0"/>
                        </a:spcAft>
                        <a:buClr>
                          <a:srgbClr val="FFFFFF"/>
                        </a:buClr>
                        <a:buSzPts val="1000"/>
                        <a:buFont typeface="Montserrat Light"/>
                        <a:buNone/>
                      </a:pPr>
                      <a:r>
                        <a:rPr lang="en-GB" sz="1400" b="1" dirty="0">
                          <a:solidFill>
                            <a:srgbClr val="FFFFFF"/>
                          </a:solidFill>
                          <a:latin typeface="Arial" panose="020B0604020202020204" pitchFamily="34" charset="0"/>
                          <a:ea typeface="Montserrat"/>
                          <a:cs typeface="Montserrat"/>
                          <a:sym typeface="Montserrat"/>
                        </a:rPr>
                        <a:t>Online </a:t>
                      </a:r>
                      <a:r>
                        <a:rPr lang="en-GB" sz="1400" dirty="0">
                          <a:solidFill>
                            <a:srgbClr val="FFFFFF"/>
                          </a:solidFill>
                          <a:latin typeface="Arial" panose="020B0604020202020204" pitchFamily="34" charset="0"/>
                          <a:ea typeface="Montserrat"/>
                          <a:cs typeface="Montserrat"/>
                          <a:sym typeface="Montserrat"/>
                        </a:rPr>
                        <a:t>penetration</a:t>
                      </a: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25%</a:t>
                      </a:r>
                      <a:r>
                        <a:rPr lang="en-GB" sz="900" dirty="0">
                          <a:solidFill>
                            <a:srgbClr val="FFFFFF"/>
                          </a:solidFill>
                          <a:latin typeface="Arial" panose="020B0604020202020204" pitchFamily="34" charset="0"/>
                          <a:ea typeface="Montserrat Light"/>
                          <a:cs typeface="Montserrat Light"/>
                          <a:sym typeface="Montserrat Light"/>
                        </a:rPr>
                        <a:t> of GB shoppers</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Arial" panose="020B0604020202020204" pitchFamily="34" charset="0"/>
                          <a:ea typeface="Montserrat Light"/>
                          <a:cs typeface="Montserrat Light"/>
                          <a:sym typeface="Montserrat Light"/>
                        </a:rPr>
                        <a:t>-5.0%/-386k </a:t>
                      </a:r>
                      <a:r>
                        <a:rPr lang="en-GB" sz="900" b="1" dirty="0">
                          <a:solidFill>
                            <a:schemeClr val="accent1"/>
                          </a:solidFill>
                          <a:latin typeface="Arial" panose="020B0604020202020204" pitchFamily="34" charset="0"/>
                          <a:ea typeface="Montserrat Light"/>
                          <a:cs typeface="Montserrat Light"/>
                          <a:sym typeface="Montserrat Light"/>
                        </a:rPr>
                        <a:t>fewer</a:t>
                      </a:r>
                      <a:r>
                        <a:rPr lang="en-GB" sz="900" dirty="0">
                          <a:solidFill>
                            <a:srgbClr val="FFFFFF"/>
                          </a:solidFill>
                          <a:latin typeface="Arial" panose="020B0604020202020204" pitchFamily="34" charset="0"/>
                          <a:ea typeface="Montserrat Light"/>
                          <a:cs typeface="Montserrat Light"/>
                          <a:sym typeface="Montserrat Light"/>
                        </a:rPr>
                        <a:t> </a:t>
                      </a:r>
                      <a:r>
                        <a:rPr lang="en-GB" sz="900" baseline="0" dirty="0">
                          <a:solidFill>
                            <a:srgbClr val="FFFFFF"/>
                          </a:solidFill>
                          <a:latin typeface="Arial" panose="020B0604020202020204" pitchFamily="34" charset="0"/>
                          <a:ea typeface="Montserrat Light"/>
                          <a:cs typeface="Montserrat Light"/>
                          <a:sym typeface="Montserrat Light"/>
                        </a:rPr>
                        <a:t>shoppers vs last year</a:t>
                      </a:r>
                    </a:p>
                    <a:p>
                      <a:pPr marL="365760" lvl="0" indent="-292100" algn="l" rtl="0">
                        <a:spcBef>
                          <a:spcPts val="600"/>
                        </a:spcBef>
                        <a:spcAft>
                          <a:spcPts val="0"/>
                        </a:spcAft>
                        <a:buClr>
                          <a:srgbClr val="FFFFFF"/>
                        </a:buClr>
                        <a:buSzPts val="1000"/>
                        <a:buFont typeface="Montserrat Light"/>
                        <a:buChar char="■"/>
                      </a:pPr>
                      <a:r>
                        <a:rPr lang="en-GB" sz="900" b="1" baseline="0" dirty="0">
                          <a:solidFill>
                            <a:schemeClr val="accent1"/>
                          </a:solidFill>
                          <a:latin typeface="Arial" panose="020B0604020202020204" pitchFamily="34" charset="0"/>
                          <a:ea typeface="Montserrat"/>
                          <a:cs typeface="Montserrat"/>
                          <a:sym typeface="Montserrat Light"/>
                        </a:rPr>
                        <a:t>-0.7%</a:t>
                      </a:r>
                      <a:r>
                        <a:rPr lang="en-GB" sz="900" baseline="0" dirty="0">
                          <a:solidFill>
                            <a:srgbClr val="FFFFFF"/>
                          </a:solidFill>
                          <a:latin typeface="Arial" panose="020B0604020202020204" pitchFamily="34" charset="0"/>
                          <a:ea typeface="Montserrat"/>
                          <a:cs typeface="Montserrat"/>
                          <a:sym typeface="Montserrat Light"/>
                        </a:rPr>
                        <a:t>/</a:t>
                      </a:r>
                      <a:r>
                        <a:rPr lang="en-GB" sz="900" baseline="0" dirty="0">
                          <a:solidFill>
                            <a:schemeClr val="bg1"/>
                          </a:solidFill>
                          <a:latin typeface="Arial" panose="020B0604020202020204" pitchFamily="34" charset="0"/>
                          <a:ea typeface="Montserrat"/>
                          <a:cs typeface="Montserrat"/>
                          <a:sym typeface="Montserrat Light"/>
                        </a:rPr>
                        <a:t>-</a:t>
                      </a:r>
                      <a:r>
                        <a:rPr lang="en-GB" sz="900" baseline="0" dirty="0">
                          <a:solidFill>
                            <a:srgbClr val="FFFFFF"/>
                          </a:solidFill>
                          <a:latin typeface="Arial" panose="020B0604020202020204" pitchFamily="34" charset="0"/>
                          <a:ea typeface="Montserrat"/>
                          <a:cs typeface="Montserrat"/>
                          <a:sym typeface="Montserrat Light"/>
                        </a:rPr>
                        <a:t>52k </a:t>
                      </a:r>
                      <a:r>
                        <a:rPr lang="en-GB" sz="900" b="1" baseline="0" dirty="0">
                          <a:solidFill>
                            <a:schemeClr val="accent1"/>
                          </a:solidFill>
                          <a:latin typeface="Arial" panose="020B0604020202020204" pitchFamily="34" charset="0"/>
                          <a:ea typeface="Montserrat"/>
                          <a:cs typeface="Montserrat"/>
                          <a:sym typeface="Montserrat Light"/>
                        </a:rPr>
                        <a:t>fewer </a:t>
                      </a:r>
                      <a:r>
                        <a:rPr lang="en-GB" sz="900" baseline="0" dirty="0">
                          <a:solidFill>
                            <a:srgbClr val="FFFFFF"/>
                          </a:solidFill>
                          <a:latin typeface="Arial" panose="020B0604020202020204" pitchFamily="34" charset="0"/>
                          <a:ea typeface="Montserrat"/>
                          <a:cs typeface="Montserrat"/>
                          <a:sym typeface="Montserrat Light"/>
                        </a:rPr>
                        <a:t>shoppers than </a:t>
                      </a:r>
                      <a:r>
                        <a:rPr lang="en-GB" sz="900" b="1" baseline="0" dirty="0">
                          <a:solidFill>
                            <a:srgbClr val="FFFFFF"/>
                          </a:solidFill>
                          <a:latin typeface="Arial" panose="020B0604020202020204" pitchFamily="34" charset="0"/>
                          <a:ea typeface="Montserrat"/>
                          <a:cs typeface="Montserrat"/>
                          <a:sym typeface="Montserrat Light"/>
                        </a:rPr>
                        <a:t>last</a:t>
                      </a:r>
                      <a:r>
                        <a:rPr lang="en-GB" sz="900" baseline="0" dirty="0">
                          <a:solidFill>
                            <a:srgbClr val="FFFFFF"/>
                          </a:solidFill>
                          <a:latin typeface="Arial" panose="020B0604020202020204" pitchFamily="34" charset="0"/>
                          <a:ea typeface="Montserrat"/>
                          <a:cs typeface="Montserrat"/>
                          <a:sym typeface="Montserrat Light"/>
                        </a:rPr>
                        <a:t> month</a:t>
                      </a:r>
                      <a:endParaRPr lang="en-GB" sz="900" dirty="0">
                        <a:solidFill>
                          <a:srgbClr val="FFFFFF"/>
                        </a:solidFill>
                        <a:latin typeface="Arial" panose="020B0604020202020204" pitchFamily="34" charset="0"/>
                        <a:ea typeface="Montserrat"/>
                        <a:cs typeface="Montserrat"/>
                        <a:sym typeface="Montserrat"/>
                      </a:endParaRP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25%</a:t>
                      </a:r>
                      <a:r>
                        <a:rPr lang="en-GB" sz="900" dirty="0">
                          <a:solidFill>
                            <a:srgbClr val="FFFFFF"/>
                          </a:solidFill>
                          <a:latin typeface="Arial" panose="020B0604020202020204" pitchFamily="34" charset="0"/>
                          <a:ea typeface="Montserrat Light"/>
                          <a:cs typeface="Montserrat Light"/>
                          <a:sym typeface="Montserrat Light"/>
                        </a:rPr>
                        <a:t> of GB shoppers</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Arial" panose="020B0604020202020204" pitchFamily="34" charset="0"/>
                          <a:ea typeface="Montserrat Light"/>
                          <a:cs typeface="Montserrat Light"/>
                          <a:sym typeface="Montserrat Light"/>
                        </a:rPr>
                        <a:t>-4.4%/-334k </a:t>
                      </a:r>
                      <a:r>
                        <a:rPr lang="en-GB" sz="900" b="1" dirty="0">
                          <a:solidFill>
                            <a:schemeClr val="accent1"/>
                          </a:solidFill>
                          <a:latin typeface="Arial" panose="020B0604020202020204" pitchFamily="34" charset="0"/>
                          <a:ea typeface="Montserrat Light"/>
                          <a:cs typeface="Montserrat Light"/>
                          <a:sym typeface="Montserrat Light"/>
                        </a:rPr>
                        <a:t>FEWER </a:t>
                      </a:r>
                      <a:r>
                        <a:rPr lang="en-GB" sz="900" baseline="0" dirty="0">
                          <a:solidFill>
                            <a:srgbClr val="FFFFFF"/>
                          </a:solidFill>
                          <a:latin typeface="Arial" panose="020B0604020202020204" pitchFamily="34" charset="0"/>
                          <a:ea typeface="Montserrat Light"/>
                          <a:cs typeface="Montserrat Light"/>
                          <a:sym typeface="Montserrat Light"/>
                        </a:rPr>
                        <a:t>shoppers vs last year</a:t>
                      </a:r>
                    </a:p>
                    <a:p>
                      <a:pPr marL="365760" lvl="0" indent="-292100" algn="l" rtl="0">
                        <a:spcBef>
                          <a:spcPts val="600"/>
                        </a:spcBef>
                        <a:spcAft>
                          <a:spcPts val="0"/>
                        </a:spcAft>
                        <a:buClr>
                          <a:srgbClr val="FFFFFF"/>
                        </a:buClr>
                        <a:buSzPts val="1000"/>
                        <a:buFont typeface="Montserrat Light"/>
                        <a:buChar char="■"/>
                      </a:pPr>
                      <a:r>
                        <a:rPr lang="en-GB" sz="900" b="1" baseline="0" dirty="0">
                          <a:solidFill>
                            <a:schemeClr val="accent1"/>
                          </a:solidFill>
                          <a:latin typeface="Arial" panose="020B0604020202020204" pitchFamily="34" charset="0"/>
                          <a:ea typeface="Montserrat"/>
                          <a:cs typeface="Montserrat"/>
                          <a:sym typeface="Montserrat Light"/>
                        </a:rPr>
                        <a:t>-1.5%</a:t>
                      </a:r>
                      <a:r>
                        <a:rPr lang="en-GB" sz="900" baseline="0" dirty="0">
                          <a:solidFill>
                            <a:srgbClr val="FFFFFF"/>
                          </a:solidFill>
                          <a:latin typeface="Arial" panose="020B0604020202020204" pitchFamily="34" charset="0"/>
                          <a:ea typeface="Montserrat"/>
                          <a:cs typeface="Montserrat"/>
                          <a:sym typeface="Montserrat Light"/>
                        </a:rPr>
                        <a:t>/</a:t>
                      </a:r>
                      <a:r>
                        <a:rPr lang="en-GB" sz="900" baseline="0" dirty="0">
                          <a:solidFill>
                            <a:schemeClr val="bg1"/>
                          </a:solidFill>
                          <a:latin typeface="Arial" panose="020B0604020202020204" pitchFamily="34" charset="0"/>
                          <a:ea typeface="Montserrat"/>
                          <a:cs typeface="Montserrat"/>
                          <a:sym typeface="Montserrat Light"/>
                        </a:rPr>
                        <a:t>-</a:t>
                      </a:r>
                      <a:r>
                        <a:rPr lang="en-GB" sz="900" baseline="0" dirty="0">
                          <a:solidFill>
                            <a:srgbClr val="FFFFFF"/>
                          </a:solidFill>
                          <a:latin typeface="Arial" panose="020B0604020202020204" pitchFamily="34" charset="0"/>
                          <a:ea typeface="Montserrat"/>
                          <a:cs typeface="Montserrat"/>
                          <a:sym typeface="Montserrat Light"/>
                        </a:rPr>
                        <a:t>108k </a:t>
                      </a:r>
                      <a:r>
                        <a:rPr lang="en-GB" sz="900" b="1" baseline="0" dirty="0">
                          <a:solidFill>
                            <a:schemeClr val="accent1"/>
                          </a:solidFill>
                          <a:latin typeface="Arial" panose="020B0604020202020204" pitchFamily="34" charset="0"/>
                          <a:ea typeface="Montserrat"/>
                          <a:cs typeface="Montserrat"/>
                          <a:sym typeface="Montserrat Light"/>
                        </a:rPr>
                        <a:t>FEWER </a:t>
                      </a:r>
                      <a:r>
                        <a:rPr lang="en-GB" sz="900" baseline="0" dirty="0">
                          <a:solidFill>
                            <a:srgbClr val="FFFFFF"/>
                          </a:solidFill>
                          <a:latin typeface="Arial" panose="020B0604020202020204" pitchFamily="34" charset="0"/>
                          <a:ea typeface="Montserrat"/>
                          <a:cs typeface="Montserrat"/>
                          <a:sym typeface="Montserrat Light"/>
                        </a:rPr>
                        <a:t>shoppers than </a:t>
                      </a:r>
                      <a:r>
                        <a:rPr lang="en-GB" sz="900" b="1" baseline="0" dirty="0">
                          <a:solidFill>
                            <a:srgbClr val="FFFFFF"/>
                          </a:solidFill>
                          <a:latin typeface="Arial" panose="020B0604020202020204" pitchFamily="34" charset="0"/>
                          <a:ea typeface="Montserrat"/>
                          <a:cs typeface="Montserrat"/>
                          <a:sym typeface="Montserrat Light"/>
                        </a:rPr>
                        <a:t>last</a:t>
                      </a:r>
                      <a:r>
                        <a:rPr lang="en-GB" sz="900" baseline="0" dirty="0">
                          <a:solidFill>
                            <a:srgbClr val="FFFFFF"/>
                          </a:solidFill>
                          <a:latin typeface="Arial" panose="020B0604020202020204" pitchFamily="34" charset="0"/>
                          <a:ea typeface="Montserrat"/>
                          <a:cs typeface="Montserrat"/>
                          <a:sym typeface="Montserrat Light"/>
                        </a:rPr>
                        <a:t> month</a:t>
                      </a:r>
                      <a:endParaRPr lang="en-GB" sz="900" dirty="0">
                        <a:solidFill>
                          <a:srgbClr val="FFFFFF"/>
                        </a:solidFill>
                        <a:latin typeface="Arial" panose="020B0604020202020204" pitchFamily="34" charset="0"/>
                        <a:ea typeface="Montserrat"/>
                        <a:cs typeface="Montserrat"/>
                        <a:sym typeface="Montserrat"/>
                      </a:endParaRPr>
                    </a:p>
                  </a:txBody>
                  <a:tcPr marL="91425" marR="91425" marT="91425" marB="91425">
                    <a:solidFill>
                      <a:schemeClr val="bg2"/>
                    </a:solidFill>
                  </a:tcPr>
                </a:tc>
                <a:extLst>
                  <a:ext uri="{0D108BD9-81ED-4DB2-BD59-A6C34878D82A}">
                    <a16:rowId xmlns:a16="http://schemas.microsoft.com/office/drawing/2014/main" val="1277159317"/>
                  </a:ext>
                </a:extLst>
              </a:tr>
              <a:tr h="835513">
                <a:tc>
                  <a:txBody>
                    <a:bodyPr/>
                    <a:lstStyle/>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400" b="1" dirty="0">
                          <a:solidFill>
                            <a:srgbClr val="FFFFFF"/>
                          </a:solidFill>
                          <a:latin typeface="Arial" panose="020B0604020202020204" pitchFamily="34" charset="0"/>
                          <a:ea typeface="Montserrat"/>
                          <a:cs typeface="Montserrat"/>
                          <a:sym typeface="Montserrat"/>
                        </a:rPr>
                        <a:t>Growth </a:t>
                      </a:r>
                      <a:r>
                        <a:rPr lang="en-GB" sz="1400" b="0" dirty="0">
                          <a:solidFill>
                            <a:srgbClr val="FFFFFF"/>
                          </a:solidFill>
                          <a:latin typeface="Arial" panose="020B0604020202020204" pitchFamily="34" charset="0"/>
                          <a:ea typeface="Montserrat"/>
                          <a:cs typeface="Montserrat"/>
                          <a:sym typeface="Montserrat"/>
                        </a:rPr>
                        <a:t>of the</a:t>
                      </a:r>
                      <a:r>
                        <a:rPr lang="en-GB" sz="1400" b="1" dirty="0">
                          <a:solidFill>
                            <a:srgbClr val="FFFFFF"/>
                          </a:solidFill>
                          <a:latin typeface="Arial" panose="020B0604020202020204" pitchFamily="34" charset="0"/>
                          <a:ea typeface="Montserrat"/>
                          <a:cs typeface="Montserrat"/>
                          <a:sym typeface="Montserrat"/>
                        </a:rPr>
                        <a:t> Discounters</a:t>
                      </a: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63%</a:t>
                      </a:r>
                      <a:r>
                        <a:rPr lang="en-GB" sz="900" dirty="0">
                          <a:solidFill>
                            <a:srgbClr val="FFFFFF"/>
                          </a:solidFill>
                          <a:latin typeface="Arial" panose="020B0604020202020204" pitchFamily="34" charset="0"/>
                          <a:ea typeface="Montserrat Light"/>
                          <a:cs typeface="Montserrat Light"/>
                          <a:sym typeface="Montserrat Light"/>
                        </a:rPr>
                        <a:t> of GB shoppers, </a:t>
                      </a:r>
                      <a:r>
                        <a:rPr lang="en-GB" sz="900" b="1" dirty="0">
                          <a:solidFill>
                            <a:schemeClr val="accent1"/>
                          </a:solidFill>
                          <a:latin typeface="Arial" panose="020B0604020202020204" pitchFamily="34" charset="0"/>
                          <a:ea typeface="Montserrat Light"/>
                          <a:cs typeface="Montserrat Light"/>
                          <a:sym typeface="Montserrat Light"/>
                        </a:rPr>
                        <a:t>+4%/+691k more</a:t>
                      </a:r>
                      <a:r>
                        <a:rPr lang="en-GB" sz="900" dirty="0">
                          <a:solidFill>
                            <a:srgbClr val="FFFFFF"/>
                          </a:solidFill>
                          <a:latin typeface="Arial" panose="020B0604020202020204" pitchFamily="34" charset="0"/>
                          <a:ea typeface="Montserrat Light"/>
                          <a:cs typeface="Montserrat Light"/>
                          <a:sym typeface="Montserrat Light"/>
                        </a:rPr>
                        <a:t> v last year</a:t>
                      </a:r>
                    </a:p>
                    <a:p>
                      <a:pPr marL="365760" lvl="0" indent="-292100" algn="l" rtl="0">
                        <a:spcBef>
                          <a:spcPts val="60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+8.7%/+6.2m more</a:t>
                      </a:r>
                      <a:r>
                        <a:rPr lang="en-GB" sz="900" b="1" dirty="0">
                          <a:solidFill>
                            <a:srgbClr val="FFFFFF"/>
                          </a:solidFill>
                          <a:latin typeface="Arial" panose="020B0604020202020204" pitchFamily="34" charset="0"/>
                          <a:ea typeface="Montserrat Light"/>
                          <a:cs typeface="Montserrat Light"/>
                          <a:sym typeface="Montserrat Light"/>
                        </a:rPr>
                        <a:t> </a:t>
                      </a:r>
                      <a:r>
                        <a:rPr lang="en-GB" sz="900" baseline="0" dirty="0">
                          <a:solidFill>
                            <a:srgbClr val="FFFFFF"/>
                          </a:solidFill>
                          <a:latin typeface="Arial" panose="020B0604020202020204" pitchFamily="34" charset="0"/>
                          <a:ea typeface="Montserrat Light"/>
                          <a:cs typeface="Montserrat Light"/>
                          <a:sym typeface="Montserrat Light"/>
                        </a:rPr>
                        <a:t>shopping occasions v last year and </a:t>
                      </a:r>
                      <a:r>
                        <a:rPr lang="en-GB" sz="900" b="1" baseline="0" dirty="0">
                          <a:solidFill>
                            <a:schemeClr val="accent1"/>
                          </a:solidFill>
                          <a:latin typeface="Arial" panose="020B0604020202020204" pitchFamily="34" charset="0"/>
                          <a:ea typeface="Montserrat Light"/>
                          <a:cs typeface="Montserrat Light"/>
                          <a:sym typeface="Montserrat Light"/>
                        </a:rPr>
                        <a:t>4% FEWER </a:t>
                      </a:r>
                      <a:r>
                        <a:rPr lang="en-GB" sz="900" baseline="0" dirty="0">
                          <a:solidFill>
                            <a:srgbClr val="FFFFFF"/>
                          </a:solidFill>
                          <a:latin typeface="Arial" panose="020B0604020202020204" pitchFamily="34" charset="0"/>
                          <a:ea typeface="Montserrat Light"/>
                          <a:cs typeface="Montserrat Light"/>
                          <a:sym typeface="Montserrat Light"/>
                        </a:rPr>
                        <a:t>trips vs </a:t>
                      </a:r>
                      <a:r>
                        <a:rPr lang="en-GB" sz="900" b="1" baseline="0" dirty="0">
                          <a:solidFill>
                            <a:schemeClr val="accent1"/>
                          </a:solidFill>
                          <a:latin typeface="Arial" panose="020B0604020202020204" pitchFamily="34" charset="0"/>
                          <a:ea typeface="Montserrat Light"/>
                          <a:cs typeface="Montserrat Light"/>
                          <a:sym typeface="Montserrat Light"/>
                        </a:rPr>
                        <a:t>last month</a:t>
                      </a:r>
                      <a:r>
                        <a:rPr lang="en-GB" sz="900" baseline="0" dirty="0">
                          <a:solidFill>
                            <a:srgbClr val="FFFFFF"/>
                          </a:solidFill>
                          <a:latin typeface="Arial" panose="020B0604020202020204" pitchFamily="34" charset="0"/>
                          <a:ea typeface="Montserrat Light"/>
                          <a:cs typeface="Montserrat Light"/>
                          <a:sym typeface="Montserrat Light"/>
                        </a:rPr>
                        <a:t>.</a:t>
                      </a:r>
                      <a:endParaRPr lang="en-GB" sz="900" dirty="0">
                        <a:solidFill>
                          <a:srgbClr val="FFFFFF"/>
                        </a:solidFill>
                        <a:latin typeface="Arial" panose="020B0604020202020204" pitchFamily="34" charset="0"/>
                        <a:ea typeface="Montserrat"/>
                        <a:cs typeface="Montserrat"/>
                        <a:sym typeface="Montserrat"/>
                      </a:endParaRP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62%</a:t>
                      </a:r>
                      <a:r>
                        <a:rPr lang="en-GB" sz="900" dirty="0">
                          <a:solidFill>
                            <a:srgbClr val="FFFFFF"/>
                          </a:solidFill>
                          <a:latin typeface="Arial" panose="020B0604020202020204" pitchFamily="34" charset="0"/>
                          <a:ea typeface="Montserrat Light"/>
                          <a:cs typeface="Montserrat Light"/>
                          <a:sym typeface="Montserrat Light"/>
                        </a:rPr>
                        <a:t> of GB shoppers, </a:t>
                      </a:r>
                      <a:r>
                        <a:rPr lang="en-GB" sz="900" b="1" dirty="0">
                          <a:solidFill>
                            <a:schemeClr val="accent1"/>
                          </a:solidFill>
                          <a:latin typeface="Arial" panose="020B0604020202020204" pitchFamily="34" charset="0"/>
                          <a:ea typeface="Montserrat Light"/>
                          <a:cs typeface="Montserrat Light"/>
                          <a:sym typeface="Montserrat Light"/>
                        </a:rPr>
                        <a:t>+4.5%/+783k MORE</a:t>
                      </a:r>
                      <a:r>
                        <a:rPr lang="en-GB" sz="900" dirty="0">
                          <a:solidFill>
                            <a:srgbClr val="FFFFFF"/>
                          </a:solidFill>
                          <a:latin typeface="Arial" panose="020B0604020202020204" pitchFamily="34" charset="0"/>
                          <a:ea typeface="Montserrat Light"/>
                          <a:cs typeface="Montserrat Light"/>
                          <a:sym typeface="Montserrat Light"/>
                        </a:rPr>
                        <a:t> v last year</a:t>
                      </a:r>
                    </a:p>
                    <a:p>
                      <a:pPr marL="365760" lvl="0" indent="-292100" algn="l" rtl="0">
                        <a:spcBef>
                          <a:spcPts val="60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+5.7%/+3.9m MORE</a:t>
                      </a:r>
                      <a:r>
                        <a:rPr lang="en-GB" sz="900" b="1" dirty="0">
                          <a:solidFill>
                            <a:srgbClr val="FFFFFF"/>
                          </a:solidFill>
                          <a:latin typeface="Arial" panose="020B0604020202020204" pitchFamily="34" charset="0"/>
                          <a:ea typeface="Montserrat Light"/>
                          <a:cs typeface="Montserrat Light"/>
                          <a:sym typeface="Montserrat Light"/>
                        </a:rPr>
                        <a:t> </a:t>
                      </a:r>
                      <a:r>
                        <a:rPr lang="en-GB" sz="900" baseline="0" dirty="0">
                          <a:solidFill>
                            <a:srgbClr val="FFFFFF"/>
                          </a:solidFill>
                          <a:latin typeface="Arial" panose="020B0604020202020204" pitchFamily="34" charset="0"/>
                          <a:ea typeface="Montserrat Light"/>
                          <a:cs typeface="Montserrat Light"/>
                          <a:sym typeface="Montserrat Light"/>
                        </a:rPr>
                        <a:t>shopping occasions v last year and </a:t>
                      </a:r>
                      <a:r>
                        <a:rPr lang="en-GB" sz="900" b="1" baseline="0" dirty="0">
                          <a:solidFill>
                            <a:schemeClr val="accent1"/>
                          </a:solidFill>
                          <a:latin typeface="Arial" panose="020B0604020202020204" pitchFamily="34" charset="0"/>
                          <a:ea typeface="Montserrat Light"/>
                          <a:cs typeface="Montserrat Light"/>
                          <a:sym typeface="Montserrat Light"/>
                        </a:rPr>
                        <a:t>7% FEWER </a:t>
                      </a:r>
                      <a:r>
                        <a:rPr lang="en-GB" sz="900" baseline="0" dirty="0">
                          <a:solidFill>
                            <a:srgbClr val="FFFFFF"/>
                          </a:solidFill>
                          <a:latin typeface="Arial" panose="020B0604020202020204" pitchFamily="34" charset="0"/>
                          <a:ea typeface="Montserrat Light"/>
                          <a:cs typeface="Montserrat Light"/>
                          <a:sym typeface="Montserrat Light"/>
                        </a:rPr>
                        <a:t>trips vs </a:t>
                      </a:r>
                      <a:r>
                        <a:rPr lang="en-GB" sz="900" b="1" baseline="0" dirty="0">
                          <a:solidFill>
                            <a:schemeClr val="accent1"/>
                          </a:solidFill>
                          <a:latin typeface="Arial" panose="020B0604020202020204" pitchFamily="34" charset="0"/>
                          <a:ea typeface="Montserrat Light"/>
                          <a:cs typeface="Montserrat Light"/>
                          <a:sym typeface="Montserrat Light"/>
                        </a:rPr>
                        <a:t>last month</a:t>
                      </a:r>
                      <a:r>
                        <a:rPr lang="en-GB" sz="900" baseline="0" dirty="0">
                          <a:solidFill>
                            <a:srgbClr val="FFFFFF"/>
                          </a:solidFill>
                          <a:latin typeface="Arial" panose="020B0604020202020204" pitchFamily="34" charset="0"/>
                          <a:ea typeface="Montserrat Light"/>
                          <a:cs typeface="Montserrat Light"/>
                          <a:sym typeface="Montserrat Light"/>
                        </a:rPr>
                        <a:t>.</a:t>
                      </a:r>
                      <a:endParaRPr lang="en-GB" sz="900" dirty="0">
                        <a:solidFill>
                          <a:srgbClr val="FFFFFF"/>
                        </a:solidFill>
                        <a:latin typeface="Arial" panose="020B0604020202020204" pitchFamily="34" charset="0"/>
                        <a:ea typeface="Montserrat"/>
                        <a:cs typeface="Montserrat"/>
                        <a:sym typeface="Montserrat"/>
                      </a:endParaRPr>
                    </a:p>
                  </a:txBody>
                  <a:tcPr marL="91425" marR="91425" marT="91425" marB="91425">
                    <a:solidFill>
                      <a:schemeClr val="bg2"/>
                    </a:solidFill>
                  </a:tcPr>
                </a:tc>
                <a:extLst>
                  <a:ext uri="{0D108BD9-81ED-4DB2-BD59-A6C34878D82A}">
                    <a16:rowId xmlns:a16="http://schemas.microsoft.com/office/drawing/2014/main" val="4178510154"/>
                  </a:ext>
                </a:extLst>
              </a:tr>
            </a:tbl>
          </a:graphicData>
        </a:graphic>
      </p:graphicFrame>
      <p:sp>
        <p:nvSpPr>
          <p:cNvPr id="13" name="Text Placeholder 12">
            <a:extLst>
              <a:ext uri="{FF2B5EF4-FFF2-40B4-BE49-F238E27FC236}">
                <a16:creationId xmlns:a16="http://schemas.microsoft.com/office/drawing/2014/main" id="{71A57341-1DE4-C426-2C86-2C7F9521F3D4}"/>
              </a:ext>
            </a:extLst>
          </p:cNvPr>
          <p:cNvSpPr>
            <a:spLocks noGrp="1"/>
          </p:cNvSpPr>
          <p:nvPr>
            <p:ph type="body" sz="quarter" idx="13"/>
          </p:nvPr>
        </p:nvSpPr>
        <p:spPr>
          <a:xfrm>
            <a:off x="237043" y="6201123"/>
            <a:ext cx="11582400" cy="436542"/>
          </a:xfrm>
        </p:spPr>
        <p:txBody>
          <a:bodyPr/>
          <a:lstStyle/>
          <a:p>
            <a:r>
              <a:rPr lang="en-US" sz="800" dirty="0">
                <a:latin typeface="Arial" panose="020B0604020202020204" pitchFamily="34" charset="0"/>
              </a:rPr>
              <a:t>Source:  NIQ Homescan GB FMCG</a:t>
            </a:r>
          </a:p>
        </p:txBody>
      </p:sp>
      <p:sp>
        <p:nvSpPr>
          <p:cNvPr id="51" name="TextBox 50">
            <a:extLst>
              <a:ext uri="{FF2B5EF4-FFF2-40B4-BE49-F238E27FC236}">
                <a16:creationId xmlns:a16="http://schemas.microsoft.com/office/drawing/2014/main" id="{4FDF5172-B62B-41EB-EAB9-A74D07098FB5}"/>
              </a:ext>
            </a:extLst>
          </p:cNvPr>
          <p:cNvSpPr txBox="1"/>
          <p:nvPr/>
        </p:nvSpPr>
        <p:spPr>
          <a:xfrm>
            <a:off x="181232" y="516958"/>
            <a:ext cx="12010768" cy="400110"/>
          </a:xfrm>
          <a:prstGeom prst="rect">
            <a:avLst/>
          </a:prstGeom>
          <a:noFill/>
        </p:spPr>
        <p:txBody>
          <a:bodyPr wrap="square">
            <a:spAutoFit/>
          </a:bodyPr>
          <a:lstStyle/>
          <a:p>
            <a:r>
              <a:rPr lang="en-GB" sz="2000" dirty="0">
                <a:latin typeface="Arial" panose="020B0604020202020204" pitchFamily="34" charset="0"/>
              </a:rPr>
              <a:t>With fewer incentives for impulse purchases, shoppers </a:t>
            </a:r>
            <a:r>
              <a:rPr lang="en-GB" sz="2000" b="1" i="1" dirty="0">
                <a:latin typeface="Georgia" panose="02040502050405020303" pitchFamily="18" charset="0"/>
              </a:rPr>
              <a:t>continued to shop LESS often</a:t>
            </a:r>
          </a:p>
        </p:txBody>
      </p:sp>
    </p:spTree>
    <p:extLst>
      <p:ext uri="{BB962C8B-B14F-4D97-AF65-F5344CB8AC3E}">
        <p14:creationId xmlns:p14="http://schemas.microsoft.com/office/powerpoint/2010/main" val="3326528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2D6BF3-AF01-8C10-0D1D-DD2FEB017C62}"/>
              </a:ext>
            </a:extLst>
          </p:cNvPr>
          <p:cNvSpPr>
            <a:spLocks noGrp="1"/>
          </p:cNvSpPr>
          <p:nvPr>
            <p:ph type="sldNum" sz="quarter" idx="4"/>
          </p:nvPr>
        </p:nvSpPr>
        <p:spPr/>
        <p:txBody>
          <a:bodyPr/>
          <a:lstStyle/>
          <a:p>
            <a:fld id="{403EF4E2-7A7A-0548-85F1-5479B7C9E1B2}" type="slidenum">
              <a:rPr lang="en-US" smtClean="0"/>
              <a:pPr/>
              <a:t>12</a:t>
            </a:fld>
            <a:endParaRPr lang="en-US" dirty="0"/>
          </a:p>
        </p:txBody>
      </p:sp>
      <p:sp>
        <p:nvSpPr>
          <p:cNvPr id="3" name="TextBox 2">
            <a:extLst>
              <a:ext uri="{FF2B5EF4-FFF2-40B4-BE49-F238E27FC236}">
                <a16:creationId xmlns:a16="http://schemas.microsoft.com/office/drawing/2014/main" id="{277785AC-941E-E3D2-B985-93EFA5F0B134}"/>
              </a:ext>
            </a:extLst>
          </p:cNvPr>
          <p:cNvSpPr txBox="1"/>
          <p:nvPr/>
        </p:nvSpPr>
        <p:spPr>
          <a:xfrm>
            <a:off x="2140374" y="2567858"/>
            <a:ext cx="9198186" cy="2215991"/>
          </a:xfrm>
          <a:prstGeom prst="rect">
            <a:avLst/>
          </a:prstGeom>
          <a:noFill/>
        </p:spPr>
        <p:txBody>
          <a:bodyPr wrap="square">
            <a:spAutoFit/>
          </a:bodyPr>
          <a:lstStyle/>
          <a:p>
            <a:pPr algn="l">
              <a:spcAft>
                <a:spcPts val="600"/>
              </a:spcAft>
            </a:pPr>
            <a:r>
              <a:rPr lang="en-US" sz="3200" dirty="0">
                <a:solidFill>
                  <a:schemeClr val="tx1"/>
                </a:solidFill>
                <a:latin typeface="Georgia" panose="02040502050405020303" pitchFamily="18" charset="0"/>
              </a:rPr>
              <a:t>Shoppers </a:t>
            </a:r>
            <a:r>
              <a:rPr lang="en-US" sz="3200" dirty="0" err="1">
                <a:solidFill>
                  <a:schemeClr val="tx1"/>
                </a:solidFill>
                <a:latin typeface="Georgia" panose="02040502050405020303" pitchFamily="18" charset="0"/>
              </a:rPr>
              <a:t>acclimatised</a:t>
            </a:r>
            <a:r>
              <a:rPr lang="en-US" sz="3200" dirty="0">
                <a:solidFill>
                  <a:schemeClr val="tx1"/>
                </a:solidFill>
                <a:latin typeface="Georgia" panose="02040502050405020303" pitchFamily="18" charset="0"/>
              </a:rPr>
              <a:t> to the ‘autumnal’ weather and </a:t>
            </a:r>
            <a:r>
              <a:rPr lang="en-US" sz="3200" b="1" dirty="0">
                <a:solidFill>
                  <a:schemeClr val="tx1"/>
                </a:solidFill>
                <a:latin typeface="Georgia" panose="02040502050405020303" pitchFamily="18" charset="0"/>
              </a:rPr>
              <a:t>cut b</a:t>
            </a:r>
            <a:r>
              <a:rPr lang="en-US" sz="3200" b="1" dirty="0">
                <a:latin typeface="Georgia" panose="02040502050405020303" pitchFamily="18" charset="0"/>
              </a:rPr>
              <a:t>ack </a:t>
            </a:r>
            <a:r>
              <a:rPr lang="en-US" sz="3200" dirty="0">
                <a:latin typeface="Georgia" panose="02040502050405020303" pitchFamily="18" charset="0"/>
              </a:rPr>
              <a:t>on </a:t>
            </a:r>
            <a:r>
              <a:rPr lang="en-US" sz="3200" b="1" dirty="0">
                <a:latin typeface="Georgia" panose="02040502050405020303" pitchFamily="18" charset="0"/>
              </a:rPr>
              <a:t>spend</a:t>
            </a:r>
          </a:p>
          <a:p>
            <a:pPr algn="l">
              <a:spcAft>
                <a:spcPts val="600"/>
              </a:spcAft>
            </a:pPr>
            <a:endParaRPr lang="en-US" sz="3200" dirty="0">
              <a:latin typeface="Georgia" panose="02040502050405020303" pitchFamily="18" charset="0"/>
            </a:endParaRPr>
          </a:p>
          <a:p>
            <a:pPr algn="l">
              <a:spcAft>
                <a:spcPts val="600"/>
              </a:spcAft>
            </a:pPr>
            <a:endParaRPr lang="en-US" sz="3200" b="1" i="1" dirty="0">
              <a:latin typeface="Georgia" panose="02040502050405020303" pitchFamily="18" charset="0"/>
            </a:endParaRPr>
          </a:p>
        </p:txBody>
      </p:sp>
    </p:spTree>
    <p:extLst>
      <p:ext uri="{BB962C8B-B14F-4D97-AF65-F5344CB8AC3E}">
        <p14:creationId xmlns:p14="http://schemas.microsoft.com/office/powerpoint/2010/main" val="1243761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13</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Category</a:t>
            </a:r>
          </a:p>
        </p:txBody>
      </p:sp>
      <p:sp>
        <p:nvSpPr>
          <p:cNvPr id="9" name="Subtitle 8">
            <a:extLst>
              <a:ext uri="{FF2B5EF4-FFF2-40B4-BE49-F238E27FC236}">
                <a16:creationId xmlns:a16="http://schemas.microsoft.com/office/drawing/2014/main" id="{CF6AED20-99E6-5ADB-54B3-BE858A22AD8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4042618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8F12E5C-DDDB-579F-D278-128D1607BCA6}"/>
              </a:ext>
            </a:extLst>
          </p:cNvPr>
          <p:cNvSpPr/>
          <p:nvPr/>
        </p:nvSpPr>
        <p:spPr>
          <a:xfrm>
            <a:off x="0" y="-64161"/>
            <a:ext cx="12192000" cy="870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GB" sz="1600" dirty="0">
              <a:solidFill>
                <a:schemeClr val="bg1"/>
              </a:solidFill>
            </a:endParaRPr>
          </a:p>
        </p:txBody>
      </p:sp>
      <p:sp>
        <p:nvSpPr>
          <p:cNvPr id="2" name="Slide Number Placeholder 1">
            <a:extLst>
              <a:ext uri="{FF2B5EF4-FFF2-40B4-BE49-F238E27FC236}">
                <a16:creationId xmlns:a16="http://schemas.microsoft.com/office/drawing/2014/main" id="{4A5FA84A-E98F-4F11-F5D0-3D55314F09A2}"/>
              </a:ext>
            </a:extLst>
          </p:cNvPr>
          <p:cNvSpPr>
            <a:spLocks noGrp="1"/>
          </p:cNvSpPr>
          <p:nvPr>
            <p:ph type="sldNum" sz="quarter" idx="4"/>
          </p:nvPr>
        </p:nvSpPr>
        <p:spPr/>
        <p:txBody>
          <a:bodyPr/>
          <a:lstStyle/>
          <a:p>
            <a:fld id="{403EF4E2-7A7A-0548-85F1-5479B7C9E1B2}" type="slidenum">
              <a:rPr lang="en-US" smtClean="0"/>
              <a:pPr/>
              <a:t>14</a:t>
            </a:fld>
            <a:endParaRPr lang="en-US" dirty="0"/>
          </a:p>
        </p:txBody>
      </p:sp>
      <p:sp>
        <p:nvSpPr>
          <p:cNvPr id="3" name="TextBox 2">
            <a:extLst>
              <a:ext uri="{FF2B5EF4-FFF2-40B4-BE49-F238E27FC236}">
                <a16:creationId xmlns:a16="http://schemas.microsoft.com/office/drawing/2014/main" id="{F8BEB502-3DAD-2BA3-6167-B382D4733EDE}"/>
              </a:ext>
            </a:extLst>
          </p:cNvPr>
          <p:cNvSpPr txBox="1"/>
          <p:nvPr/>
        </p:nvSpPr>
        <p:spPr>
          <a:xfrm>
            <a:off x="742950" y="5729288"/>
            <a:ext cx="0" cy="0"/>
          </a:xfrm>
          <a:prstGeom prst="rect">
            <a:avLst/>
          </a:prstGeom>
          <a:noFill/>
        </p:spPr>
        <p:txBody>
          <a:bodyPr wrap="none" lIns="0" rIns="0" rtlCol="0">
            <a:noAutofit/>
          </a:bodyPr>
          <a:lstStyle/>
          <a:p>
            <a:pPr algn="l">
              <a:spcAft>
                <a:spcPts val="600"/>
              </a:spcAft>
            </a:pPr>
            <a:endParaRPr lang="en-US" sz="1600" dirty="0"/>
          </a:p>
        </p:txBody>
      </p:sp>
      <p:sp>
        <p:nvSpPr>
          <p:cNvPr id="11" name="Text Placeholder 4">
            <a:extLst>
              <a:ext uri="{FF2B5EF4-FFF2-40B4-BE49-F238E27FC236}">
                <a16:creationId xmlns:a16="http://schemas.microsoft.com/office/drawing/2014/main" id="{936CA35D-E146-4E63-1009-4036AEF795A9}"/>
              </a:ext>
            </a:extLst>
          </p:cNvPr>
          <p:cNvSpPr txBox="1">
            <a:spLocks/>
          </p:cNvSpPr>
          <p:nvPr/>
        </p:nvSpPr>
        <p:spPr>
          <a:xfrm>
            <a:off x="219666" y="6198269"/>
            <a:ext cx="5335628" cy="215057"/>
          </a:xfrm>
          <a:prstGeom prst="rect">
            <a:avLst/>
          </a:prstGeom>
        </p:spPr>
        <p:txBody>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800" dirty="0"/>
              <a:t>Source:  NIQ Scantrack Grocery Multiples </a:t>
            </a:r>
          </a:p>
        </p:txBody>
      </p:sp>
      <p:graphicFrame>
        <p:nvGraphicFramePr>
          <p:cNvPr id="13" name="Chart 12">
            <a:extLst>
              <a:ext uri="{FF2B5EF4-FFF2-40B4-BE49-F238E27FC236}">
                <a16:creationId xmlns:a16="http://schemas.microsoft.com/office/drawing/2014/main" id="{49A4BEEE-ECE0-42FF-FACF-9E3FD0278C16}"/>
              </a:ext>
            </a:extLst>
          </p:cNvPr>
          <p:cNvGraphicFramePr/>
          <p:nvPr>
            <p:extLst>
              <p:ext uri="{D42A27DB-BD31-4B8C-83A1-F6EECF244321}">
                <p14:modId xmlns:p14="http://schemas.microsoft.com/office/powerpoint/2010/main" val="1863437724"/>
              </p:ext>
            </p:extLst>
          </p:nvPr>
        </p:nvGraphicFramePr>
        <p:xfrm>
          <a:off x="288558" y="1745725"/>
          <a:ext cx="5517256" cy="4154851"/>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5E0B1E30-C452-B3C1-F5D3-2E38DD18C95B}"/>
              </a:ext>
            </a:extLst>
          </p:cNvPr>
          <p:cNvSpPr txBox="1"/>
          <p:nvPr/>
        </p:nvSpPr>
        <p:spPr>
          <a:xfrm>
            <a:off x="8703545" y="5985082"/>
            <a:ext cx="3488455" cy="369332"/>
          </a:xfrm>
          <a:prstGeom prst="rect">
            <a:avLst/>
          </a:prstGeom>
          <a:noFill/>
        </p:spPr>
        <p:txBody>
          <a:bodyPr wrap="none" rtlCol="0">
            <a:spAutoFit/>
          </a:bodyPr>
          <a:lstStyle/>
          <a:p>
            <a:pPr algn="r"/>
            <a:r>
              <a:rPr lang="en-GB" sz="600" dirty="0">
                <a:latin typeface="Montserrat" panose="00000500000000000000" pitchFamily="2" charset="0"/>
              </a:rPr>
              <a:t>~Health, Beauty, Toiletries &amp; Baby</a:t>
            </a:r>
          </a:p>
          <a:p>
            <a:pPr algn="r"/>
            <a:r>
              <a:rPr lang="en-GB" sz="600" dirty="0">
                <a:latin typeface="Montserrat" panose="00000500000000000000" pitchFamily="2" charset="0"/>
              </a:rPr>
              <a:t>*Confectionery, Crisps &amp; Snacks, Nuts &amp; Seeds</a:t>
            </a:r>
          </a:p>
          <a:p>
            <a:pPr algn="r"/>
            <a:r>
              <a:rPr lang="en-GB" sz="600" dirty="0">
                <a:latin typeface="Montserrat" panose="00000500000000000000" pitchFamily="2" charset="0"/>
              </a:rPr>
              <a:t>#Clothing, Entertainment, Electrical, Home, Sports &amp; Leisure, Seasonal, Stationery, Toys</a:t>
            </a:r>
          </a:p>
        </p:txBody>
      </p:sp>
      <p:sp>
        <p:nvSpPr>
          <p:cNvPr id="12" name="TextBox 11">
            <a:extLst>
              <a:ext uri="{FF2B5EF4-FFF2-40B4-BE49-F238E27FC236}">
                <a16:creationId xmlns:a16="http://schemas.microsoft.com/office/drawing/2014/main" id="{4A93504E-B8E3-B2D5-0F8D-862EBA4F221B}"/>
              </a:ext>
            </a:extLst>
          </p:cNvPr>
          <p:cNvSpPr txBox="1"/>
          <p:nvPr/>
        </p:nvSpPr>
        <p:spPr>
          <a:xfrm>
            <a:off x="288558" y="1422652"/>
            <a:ext cx="4369726" cy="523220"/>
          </a:xfrm>
          <a:prstGeom prst="rect">
            <a:avLst/>
          </a:prstGeom>
          <a:noFill/>
        </p:spPr>
        <p:txBody>
          <a:bodyPr wrap="square" lIns="0" rIns="0" rtlCol="0" anchor="ctr">
            <a:spAutoFit/>
          </a:bodyPr>
          <a:lstStyle/>
          <a:p>
            <a:pPr defTabSz="685800"/>
            <a:r>
              <a:rPr lang="en-GB" sz="1600" b="1" dirty="0">
                <a:latin typeface="Arial" panose="020B0604020202020204" pitchFamily="34" charset="0"/>
                <a:cs typeface="Arial" panose="020B0604020202020204" pitchFamily="34" charset="0"/>
              </a:rPr>
              <a:t>Category overview</a:t>
            </a:r>
          </a:p>
          <a:p>
            <a:pPr defTabSz="685800"/>
            <a:r>
              <a:rPr lang="en-GB" sz="1200" i="1" dirty="0">
                <a:latin typeface="Arial" panose="020B0604020202020204" pitchFamily="34" charset="0"/>
                <a:cs typeface="Arial" panose="020B0604020202020204" pitchFamily="34" charset="0"/>
              </a:rPr>
              <a:t>4w/e 12</a:t>
            </a:r>
            <a:r>
              <a:rPr lang="en-GB" sz="1200" i="1" baseline="30000" dirty="0">
                <a:latin typeface="Arial" panose="020B0604020202020204" pitchFamily="34" charset="0"/>
                <a:cs typeface="Arial" panose="020B0604020202020204" pitchFamily="34" charset="0"/>
              </a:rPr>
              <a:t>th</a:t>
            </a:r>
            <a:r>
              <a:rPr lang="en-GB" sz="1200" i="1" dirty="0">
                <a:latin typeface="Arial" panose="020B0604020202020204" pitchFamily="34" charset="0"/>
                <a:cs typeface="Arial" panose="020B0604020202020204" pitchFamily="34" charset="0"/>
              </a:rPr>
              <a:t> August 2023 Value Growth</a:t>
            </a:r>
          </a:p>
        </p:txBody>
      </p:sp>
      <p:sp>
        <p:nvSpPr>
          <p:cNvPr id="15" name="TextBox 14">
            <a:extLst>
              <a:ext uri="{FF2B5EF4-FFF2-40B4-BE49-F238E27FC236}">
                <a16:creationId xmlns:a16="http://schemas.microsoft.com/office/drawing/2014/main" id="{39647F71-E28E-3291-AC54-A5359A50D57E}"/>
              </a:ext>
            </a:extLst>
          </p:cNvPr>
          <p:cNvSpPr txBox="1"/>
          <p:nvPr/>
        </p:nvSpPr>
        <p:spPr>
          <a:xfrm>
            <a:off x="5999962" y="1422652"/>
            <a:ext cx="4369726" cy="523220"/>
          </a:xfrm>
          <a:prstGeom prst="rect">
            <a:avLst/>
          </a:prstGeom>
          <a:noFill/>
        </p:spPr>
        <p:txBody>
          <a:bodyPr wrap="square" lIns="0" rIns="0" rtlCol="0" anchor="ctr">
            <a:spAutoFit/>
          </a:bodyPr>
          <a:lstStyle/>
          <a:p>
            <a:pPr defTabSz="685800"/>
            <a:r>
              <a:rPr lang="en" sz="1600" b="1" dirty="0">
                <a:latin typeface="Arial" panose="020B0604020202020204" pitchFamily="34" charset="0"/>
                <a:cs typeface="Arial" panose="020B0604020202020204" pitchFamily="34" charset="0"/>
                <a:sym typeface="Montserrat"/>
              </a:rPr>
              <a:t>Supercategory performance </a:t>
            </a:r>
          </a:p>
          <a:p>
            <a:pPr defTabSz="685800"/>
            <a:r>
              <a:rPr lang="en-GB" sz="1200" i="1" dirty="0">
                <a:latin typeface="Arial" panose="020B0604020202020204" pitchFamily="34" charset="0"/>
                <a:cs typeface="Arial" panose="020B0604020202020204" pitchFamily="34" charset="0"/>
              </a:rPr>
              <a:t>4w/e 12</a:t>
            </a:r>
            <a:r>
              <a:rPr lang="en-GB" sz="1200" i="1" baseline="30000" dirty="0">
                <a:latin typeface="Arial" panose="020B0604020202020204" pitchFamily="34" charset="0"/>
                <a:cs typeface="Arial" panose="020B0604020202020204" pitchFamily="34" charset="0"/>
              </a:rPr>
              <a:t>th</a:t>
            </a:r>
            <a:r>
              <a:rPr lang="en-GB" sz="1200" i="1" dirty="0">
                <a:latin typeface="Arial" panose="020B0604020202020204" pitchFamily="34" charset="0"/>
                <a:cs typeface="Arial" panose="020B0604020202020204" pitchFamily="34" charset="0"/>
              </a:rPr>
              <a:t> August 2023 Value Growth</a:t>
            </a:r>
          </a:p>
        </p:txBody>
      </p:sp>
      <p:graphicFrame>
        <p:nvGraphicFramePr>
          <p:cNvPr id="16" name="Chart 15">
            <a:extLst>
              <a:ext uri="{FF2B5EF4-FFF2-40B4-BE49-F238E27FC236}">
                <a16:creationId xmlns:a16="http://schemas.microsoft.com/office/drawing/2014/main" id="{40C52E21-EC8A-0613-834D-DF3BF9E263CF}"/>
              </a:ext>
            </a:extLst>
          </p:cNvPr>
          <p:cNvGraphicFramePr/>
          <p:nvPr>
            <p:extLst>
              <p:ext uri="{D42A27DB-BD31-4B8C-83A1-F6EECF244321}">
                <p14:modId xmlns:p14="http://schemas.microsoft.com/office/powerpoint/2010/main" val="257029923"/>
              </p:ext>
            </p:extLst>
          </p:nvPr>
        </p:nvGraphicFramePr>
        <p:xfrm>
          <a:off x="6331373" y="2005218"/>
          <a:ext cx="5520266" cy="3882479"/>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E07F33F6-D4B8-ACB6-DEBD-521FC4D8DE08}"/>
              </a:ext>
            </a:extLst>
          </p:cNvPr>
          <p:cNvSpPr txBox="1"/>
          <p:nvPr/>
        </p:nvSpPr>
        <p:spPr>
          <a:xfrm>
            <a:off x="0" y="-67734"/>
            <a:ext cx="12192000" cy="707886"/>
          </a:xfrm>
          <a:prstGeom prst="rect">
            <a:avLst/>
          </a:prstGeom>
          <a:noFill/>
        </p:spPr>
        <p:txBody>
          <a:bodyPr wrap="square">
            <a:spAutoFit/>
          </a:bodyPr>
          <a:lstStyle/>
          <a:p>
            <a:r>
              <a:rPr lang="en-GB" sz="2000" dirty="0">
                <a:latin typeface="+mj-lt"/>
              </a:rPr>
              <a:t>Compared to July, shoppers </a:t>
            </a:r>
            <a:r>
              <a:rPr lang="en-GB" sz="2000" b="1" dirty="0">
                <a:latin typeface="+mj-lt"/>
              </a:rPr>
              <a:t>spent more </a:t>
            </a:r>
            <a:r>
              <a:rPr lang="en-GB" sz="2000" dirty="0">
                <a:latin typeface="+mj-lt"/>
              </a:rPr>
              <a:t>on </a:t>
            </a:r>
            <a:r>
              <a:rPr lang="en-GB" sz="2000" b="1" dirty="0">
                <a:latin typeface="+mj-lt"/>
              </a:rPr>
              <a:t>comfort foods </a:t>
            </a:r>
            <a:r>
              <a:rPr lang="en-GB" sz="2000" dirty="0">
                <a:latin typeface="+mj-lt"/>
              </a:rPr>
              <a:t>such as </a:t>
            </a:r>
            <a:r>
              <a:rPr lang="en-GB" sz="2000" b="1" dirty="0">
                <a:latin typeface="+mj-lt"/>
              </a:rPr>
              <a:t>confectionery </a:t>
            </a:r>
            <a:r>
              <a:rPr lang="en-GB" sz="2000" dirty="0">
                <a:latin typeface="+mj-lt"/>
              </a:rPr>
              <a:t>and</a:t>
            </a:r>
            <a:r>
              <a:rPr lang="en-GB" sz="2000" b="1" dirty="0">
                <a:latin typeface="+mj-lt"/>
              </a:rPr>
              <a:t> warming meal options </a:t>
            </a:r>
            <a:r>
              <a:rPr lang="en-GB" sz="2000" dirty="0">
                <a:latin typeface="+mj-lt"/>
              </a:rPr>
              <a:t>and </a:t>
            </a:r>
            <a:r>
              <a:rPr lang="en-GB" sz="2000" b="1" dirty="0">
                <a:latin typeface="+mj-lt"/>
              </a:rPr>
              <a:t>less on</a:t>
            </a:r>
            <a:r>
              <a:rPr lang="en-GB" sz="2000" dirty="0">
                <a:latin typeface="+mj-lt"/>
              </a:rPr>
              <a:t> soft drinks, produce and ice-creams </a:t>
            </a:r>
            <a:endParaRPr lang="en-GB" sz="2000" i="1" dirty="0">
              <a:latin typeface="+mj-lt"/>
            </a:endParaRPr>
          </a:p>
        </p:txBody>
      </p:sp>
    </p:spTree>
    <p:extLst>
      <p:ext uri="{BB962C8B-B14F-4D97-AF65-F5344CB8AC3E}">
        <p14:creationId xmlns:p14="http://schemas.microsoft.com/office/powerpoint/2010/main" val="1665725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24FBE8C-C8AA-4179-B366-3DCC4997E1F2}"/>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4" name="Object 3" hidden="1">
                        <a:extLst>
                          <a:ext uri="{FF2B5EF4-FFF2-40B4-BE49-F238E27FC236}">
                            <a16:creationId xmlns:a16="http://schemas.microsoft.com/office/drawing/2014/main" id="{D24FBE8C-C8AA-4179-B366-3DCC4997E1F2}"/>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graphicFrame>
        <p:nvGraphicFramePr>
          <p:cNvPr id="45" name="Table 45">
            <a:extLst>
              <a:ext uri="{FF2B5EF4-FFF2-40B4-BE49-F238E27FC236}">
                <a16:creationId xmlns:a16="http://schemas.microsoft.com/office/drawing/2014/main" id="{F5077DE2-9E16-DBA4-FEA4-8D0DBE6E463D}"/>
              </a:ext>
            </a:extLst>
          </p:cNvPr>
          <p:cNvGraphicFramePr>
            <a:graphicFrameLocks noGrp="1"/>
          </p:cNvGraphicFramePr>
          <p:nvPr>
            <p:ph idx="1"/>
            <p:extLst>
              <p:ext uri="{D42A27DB-BD31-4B8C-83A1-F6EECF244321}">
                <p14:modId xmlns:p14="http://schemas.microsoft.com/office/powerpoint/2010/main" val="2347971028"/>
              </p:ext>
            </p:extLst>
          </p:nvPr>
        </p:nvGraphicFramePr>
        <p:xfrm>
          <a:off x="1289460" y="989761"/>
          <a:ext cx="9813700" cy="4846260"/>
        </p:xfrm>
        <a:graphic>
          <a:graphicData uri="http://schemas.openxmlformats.org/drawingml/2006/table">
            <a:tbl>
              <a:tblPr firstRow="1" bandRow="1">
                <a:tableStyleId>{073A0DAA-6AF3-43AB-8588-CEC1D06C72B9}</a:tableStyleId>
              </a:tblPr>
              <a:tblGrid>
                <a:gridCol w="2434931">
                  <a:extLst>
                    <a:ext uri="{9D8B030D-6E8A-4147-A177-3AD203B41FA5}">
                      <a16:colId xmlns:a16="http://schemas.microsoft.com/office/drawing/2014/main" val="2730304933"/>
                    </a:ext>
                  </a:extLst>
                </a:gridCol>
                <a:gridCol w="2365023">
                  <a:extLst>
                    <a:ext uri="{9D8B030D-6E8A-4147-A177-3AD203B41FA5}">
                      <a16:colId xmlns:a16="http://schemas.microsoft.com/office/drawing/2014/main" val="907276787"/>
                    </a:ext>
                  </a:extLst>
                </a:gridCol>
                <a:gridCol w="2514487">
                  <a:extLst>
                    <a:ext uri="{9D8B030D-6E8A-4147-A177-3AD203B41FA5}">
                      <a16:colId xmlns:a16="http://schemas.microsoft.com/office/drawing/2014/main" val="1623438103"/>
                    </a:ext>
                  </a:extLst>
                </a:gridCol>
                <a:gridCol w="2499259">
                  <a:extLst>
                    <a:ext uri="{9D8B030D-6E8A-4147-A177-3AD203B41FA5}">
                      <a16:colId xmlns:a16="http://schemas.microsoft.com/office/drawing/2014/main" val="732061466"/>
                    </a:ext>
                  </a:extLst>
                </a:gridCol>
              </a:tblGrid>
              <a:tr h="629633">
                <a:tc>
                  <a:txBody>
                    <a:bodyPr/>
                    <a:lstStyle/>
                    <a:p>
                      <a:pPr algn="r"/>
                      <a:r>
                        <a:rPr lang="en-GB" sz="1800" dirty="0">
                          <a:latin typeface="+mj-lt"/>
                        </a:rPr>
                        <a:t>Household, </a:t>
                      </a:r>
                    </a:p>
                    <a:p>
                      <a:pPr algn="r"/>
                      <a:r>
                        <a:rPr lang="en-GB" sz="1800" dirty="0">
                          <a:latin typeface="+mj-lt"/>
                        </a:rPr>
                        <a:t>Health &amp; Beauty</a:t>
                      </a:r>
                    </a:p>
                  </a:txBody>
                  <a:tcPr>
                    <a:solidFill>
                      <a:schemeClr val="bg1">
                        <a:lumMod val="65000"/>
                      </a:schemeClr>
                    </a:solidFill>
                  </a:tcPr>
                </a:tc>
                <a:tc>
                  <a:txBody>
                    <a:bodyPr/>
                    <a:lstStyle/>
                    <a:p>
                      <a:pPr algn="r"/>
                      <a:r>
                        <a:rPr lang="en-GB" sz="1800" dirty="0">
                          <a:latin typeface="+mj-lt"/>
                        </a:rPr>
                        <a:t>Core Grocery</a:t>
                      </a:r>
                    </a:p>
                  </a:txBody>
                  <a:tcPr>
                    <a:solidFill>
                      <a:schemeClr val="bg1">
                        <a:lumMod val="65000"/>
                      </a:schemeClr>
                    </a:solidFill>
                  </a:tcPr>
                </a:tc>
                <a:tc>
                  <a:txBody>
                    <a:bodyPr/>
                    <a:lstStyle/>
                    <a:p>
                      <a:pPr algn="r"/>
                      <a:r>
                        <a:rPr lang="en-GB" sz="1800" dirty="0">
                          <a:latin typeface="+mj-lt"/>
                        </a:rPr>
                        <a:t>Convenience</a:t>
                      </a:r>
                    </a:p>
                  </a:txBody>
                  <a:tcPr>
                    <a:solidFill>
                      <a:schemeClr val="bg1">
                        <a:lumMod val="65000"/>
                      </a:schemeClr>
                    </a:solidFill>
                  </a:tcPr>
                </a:tc>
                <a:tc>
                  <a:txBody>
                    <a:bodyPr/>
                    <a:lstStyle/>
                    <a:p>
                      <a:pPr algn="r"/>
                      <a:r>
                        <a:rPr lang="en-GB" sz="1800" dirty="0">
                          <a:latin typeface="+mj-lt"/>
                        </a:rPr>
                        <a:t>Treats</a:t>
                      </a:r>
                    </a:p>
                  </a:txBody>
                  <a:tcPr>
                    <a:solidFill>
                      <a:schemeClr val="bg1">
                        <a:lumMod val="65000"/>
                      </a:schemeClr>
                    </a:solidFill>
                  </a:tcPr>
                </a:tc>
                <a:extLst>
                  <a:ext uri="{0D108BD9-81ED-4DB2-BD59-A6C34878D82A}">
                    <a16:rowId xmlns:a16="http://schemas.microsoft.com/office/drawing/2014/main" val="2349305710"/>
                  </a:ext>
                </a:extLst>
              </a:tr>
              <a:tr h="2685956">
                <a:tc>
                  <a:txBody>
                    <a:bodyPr/>
                    <a:lstStyle/>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Cough, Cold &amp; Flu +39%</a:t>
                      </a: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Garment Care +31%</a:t>
                      </a: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Anti Smoking +29%</a:t>
                      </a:r>
                    </a:p>
                    <a:p>
                      <a:pPr marL="73660" lvl="0" indent="0" algn="l" rtl="0">
                        <a:spcBef>
                          <a:spcPts val="0"/>
                        </a:spcBef>
                        <a:spcAft>
                          <a:spcPts val="0"/>
                        </a:spcAft>
                        <a:buClr>
                          <a:srgbClr val="FFFFFF"/>
                        </a:buClr>
                        <a:buSzPts val="1000"/>
                        <a:buFont typeface="Montserrat Light"/>
                        <a:buNone/>
                      </a:pPr>
                      <a:r>
                        <a:rPr lang="en-GB" sz="1200" b="1" baseline="0" dirty="0" err="1">
                          <a:solidFill>
                            <a:schemeClr val="tx1"/>
                          </a:solidFill>
                          <a:latin typeface="+mj-lt"/>
                          <a:ea typeface="Montserrat Light"/>
                          <a:cs typeface="Montserrat Light"/>
                          <a:sym typeface="Montserrat Light"/>
                        </a:rPr>
                        <a:t>Aircare</a:t>
                      </a:r>
                      <a:r>
                        <a:rPr lang="en-GB" sz="1200" b="1" baseline="0" dirty="0">
                          <a:solidFill>
                            <a:schemeClr val="tx1"/>
                          </a:solidFill>
                          <a:latin typeface="+mj-lt"/>
                          <a:ea typeface="Montserrat Light"/>
                          <a:cs typeface="Montserrat Light"/>
                          <a:sym typeface="Montserrat Light"/>
                        </a:rPr>
                        <a:t> +26%</a:t>
                      </a: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Dish Wash +25%</a:t>
                      </a: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VMS &amp; Dietary Health +22%</a:t>
                      </a:r>
                    </a:p>
                    <a:p>
                      <a:pPr marL="73660" lvl="0" indent="0" algn="l" rtl="0">
                        <a:spcBef>
                          <a:spcPts val="0"/>
                        </a:spcBef>
                        <a:spcAft>
                          <a:spcPts val="0"/>
                        </a:spcAft>
                        <a:buClr>
                          <a:srgbClr val="FFFFFF"/>
                        </a:buClr>
                        <a:buSzPts val="1000"/>
                        <a:buFont typeface="Montserrat Light"/>
                        <a:buNone/>
                      </a:pPr>
                      <a:r>
                        <a:rPr lang="en-GB" sz="1200" b="1" baseline="0" dirty="0" err="1">
                          <a:solidFill>
                            <a:schemeClr val="tx1"/>
                          </a:solidFill>
                          <a:latin typeface="+mj-lt"/>
                          <a:ea typeface="Montserrat Light"/>
                          <a:cs typeface="Montserrat Light"/>
                          <a:sym typeface="Montserrat Light"/>
                        </a:rPr>
                        <a:t>Throatcare</a:t>
                      </a:r>
                      <a:r>
                        <a:rPr lang="en-GB" sz="1200" b="1" baseline="0" dirty="0">
                          <a:solidFill>
                            <a:schemeClr val="tx1"/>
                          </a:solidFill>
                          <a:latin typeface="+mj-lt"/>
                          <a:ea typeface="Montserrat Light"/>
                          <a:cs typeface="Montserrat Light"/>
                          <a:sym typeface="Montserrat Light"/>
                        </a:rPr>
                        <a:t> +20%</a:t>
                      </a: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Incontinence +16%</a:t>
                      </a: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Cat +15%</a:t>
                      </a: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Beauty Skincare 13%</a:t>
                      </a: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San Pro +13%</a:t>
                      </a: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Cosmetics +12%</a:t>
                      </a: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Stomach +11%</a:t>
                      </a:r>
                    </a:p>
                    <a:p>
                      <a:pPr marL="73660" lvl="0" indent="0" algn="l" rtl="0">
                        <a:spcBef>
                          <a:spcPts val="0"/>
                        </a:spcBef>
                        <a:spcAft>
                          <a:spcPts val="0"/>
                        </a:spcAft>
                        <a:buClr>
                          <a:srgbClr val="FFFFFF"/>
                        </a:buClr>
                        <a:buSzPts val="1000"/>
                        <a:buFont typeface="Montserrat Light"/>
                        <a:buNone/>
                      </a:pPr>
                      <a:endParaRPr sz="1200" b="1" baseline="0" dirty="0">
                        <a:solidFill>
                          <a:schemeClr val="tx1"/>
                        </a:solidFill>
                        <a:latin typeface="+mj-lt"/>
                        <a:ea typeface="Montserrat Light"/>
                        <a:cs typeface="Montserrat Light"/>
                        <a:sym typeface="Montserrat Light"/>
                      </a:endParaRPr>
                    </a:p>
                  </a:txBody>
                  <a:tcPr marL="91425" marR="91425" marT="91425" marB="91425">
                    <a:solidFill>
                      <a:schemeClr val="bg1">
                        <a:lumMod val="65000"/>
                      </a:schemeClr>
                    </a:solidFill>
                  </a:tcPr>
                </a:tc>
                <a:tc>
                  <a:txBody>
                    <a:bodyPr/>
                    <a:lstStyle/>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Savoury Baking Mixes +58%</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Gravy &amp; Stock +54%</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Chilled Soup +44%</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Ambient Soup +40%</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Eggs +34%</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Herbs &amp; Spices +32%</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Rice &amp; Grains +31%</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Cooking Sauces +28%</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Oil +26%</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Fresh Cooking Sauces +26%</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Baking Sundries +23%</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Frozen Poultry +22%</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err="1">
                          <a:solidFill>
                            <a:schemeClr val="tx1"/>
                          </a:solidFill>
                          <a:latin typeface="+mn-lt"/>
                          <a:ea typeface="Montserrat Light"/>
                          <a:cs typeface="Montserrat Light"/>
                          <a:sym typeface="Montserrat Light"/>
                        </a:rPr>
                        <a:t>Homebaking</a:t>
                      </a:r>
                      <a:r>
                        <a:rPr lang="en-GB" sz="1200" b="1" kern="1200" baseline="0" dirty="0">
                          <a:solidFill>
                            <a:schemeClr val="tx1"/>
                          </a:solidFill>
                          <a:latin typeface="+mn-lt"/>
                          <a:ea typeface="Montserrat Light"/>
                          <a:cs typeface="Montserrat Light"/>
                          <a:sym typeface="Montserrat Light"/>
                        </a:rPr>
                        <a:t> Nuts +22%</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Produce Nuts +22%</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Dry Noodles +21%</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Dried Veg &amp; Pulses +20%</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endParaRPr lang="en-GB" sz="1200" b="1" kern="1200" baseline="0" dirty="0">
                        <a:solidFill>
                          <a:schemeClr val="tx1"/>
                        </a:solidFill>
                        <a:latin typeface="+mn-lt"/>
                        <a:ea typeface="Montserrat Light"/>
                        <a:cs typeface="Montserrat Light"/>
                        <a:sym typeface="Montserrat Light"/>
                      </a:endParaRPr>
                    </a:p>
                  </a:txBody>
                  <a:tcPr marL="91425" marR="91425" marT="91425" marB="91425">
                    <a:solidFill>
                      <a:schemeClr val="bg1">
                        <a:lumMod val="65000"/>
                      </a:schemeClr>
                    </a:solidFill>
                  </a:tcPr>
                </a:tc>
                <a:tc>
                  <a:txBody>
                    <a:bodyPr/>
                    <a:lstStyle/>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Frozen Bakery Products +44%</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Frozen Potato +35%</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Re-usable Shop Bags +33%</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Frozen Chips +32%</a:t>
                      </a:r>
                    </a:p>
                    <a:p>
                      <a:pPr marL="73660" lvl="0" indent="0" algn="l" rtl="0">
                        <a:spcBef>
                          <a:spcPts val="0"/>
                        </a:spcBef>
                        <a:spcAft>
                          <a:spcPts val="0"/>
                        </a:spcAft>
                        <a:buClr>
                          <a:srgbClr val="FFFFFF"/>
                        </a:buClr>
                        <a:buSzPts val="1000"/>
                        <a:buFont typeface="Montserrat Light"/>
                        <a:buNone/>
                      </a:pPr>
                      <a:r>
                        <a:rPr lang="en-GB" sz="1200" b="1" dirty="0" err="1">
                          <a:solidFill>
                            <a:schemeClr val="tx1"/>
                          </a:solidFill>
                          <a:latin typeface="+mn-lt"/>
                          <a:ea typeface="Montserrat"/>
                          <a:cs typeface="Montserrat"/>
                          <a:sym typeface="Montserrat"/>
                        </a:rPr>
                        <a:t>Frzn</a:t>
                      </a:r>
                      <a:r>
                        <a:rPr lang="en-GB" sz="1200" b="1" dirty="0">
                          <a:solidFill>
                            <a:schemeClr val="tx1"/>
                          </a:solidFill>
                          <a:latin typeface="+mn-lt"/>
                          <a:ea typeface="Montserrat"/>
                          <a:cs typeface="Montserrat"/>
                          <a:sym typeface="Montserrat"/>
                        </a:rPr>
                        <a:t> Savoury Products +31%</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Frozen Veg +30%</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Ambient Asian </a:t>
                      </a:r>
                      <a:r>
                        <a:rPr lang="en-GB" sz="1200" b="1" dirty="0" err="1">
                          <a:solidFill>
                            <a:schemeClr val="tx1"/>
                          </a:solidFill>
                          <a:latin typeface="+mn-lt"/>
                          <a:ea typeface="Montserrat"/>
                          <a:cs typeface="Montserrat"/>
                          <a:sym typeface="Montserrat"/>
                        </a:rPr>
                        <a:t>Accoms</a:t>
                      </a:r>
                      <a:r>
                        <a:rPr lang="en-GB" sz="1200" b="1" dirty="0">
                          <a:solidFill>
                            <a:schemeClr val="tx1"/>
                          </a:solidFill>
                          <a:latin typeface="+mn-lt"/>
                          <a:ea typeface="Montserrat"/>
                          <a:cs typeface="Montserrat"/>
                          <a:sym typeface="Montserrat"/>
                        </a:rPr>
                        <a:t> +30%</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Canned Veg +29%</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Canned Beans &amp; Pasta +23%</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Frozen Ready Meals +23%</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Fresh Dough/Pastry +22%</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Snacking Nuts +21%</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Rice Cakes +19%</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Fresh Veg Accom +17%</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Fresh Prep Veg +16%</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Fresh Meal Accom +15%</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Pot Snacks +15%</a:t>
                      </a:r>
                    </a:p>
                    <a:p>
                      <a:pPr marL="73660" lvl="0" indent="0" algn="l" rtl="0">
                        <a:spcBef>
                          <a:spcPts val="0"/>
                        </a:spcBef>
                        <a:spcAft>
                          <a:spcPts val="0"/>
                        </a:spcAft>
                        <a:buClr>
                          <a:srgbClr val="FFFFFF"/>
                        </a:buClr>
                        <a:buSzPts val="1000"/>
                        <a:buFont typeface="Montserrat Light"/>
                        <a:buNone/>
                      </a:pPr>
                      <a:endParaRPr lang="en-GB" sz="1200" b="1" dirty="0">
                        <a:solidFill>
                          <a:schemeClr val="tx1"/>
                        </a:solidFill>
                        <a:latin typeface="+mn-lt"/>
                        <a:ea typeface="Montserrat"/>
                        <a:cs typeface="Montserrat"/>
                        <a:sym typeface="Montserrat"/>
                      </a:endParaRPr>
                    </a:p>
                  </a:txBody>
                  <a:tcPr marL="91425" marR="91425" marT="91425" marB="91425">
                    <a:solidFill>
                      <a:schemeClr val="bg1">
                        <a:lumMod val="65000"/>
                      </a:schemeClr>
                    </a:solidFill>
                  </a:tcPr>
                </a:tc>
                <a:tc>
                  <a:txBody>
                    <a:bodyPr/>
                    <a:lstStyle/>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dirty="0">
                          <a:solidFill>
                            <a:schemeClr val="tx1"/>
                          </a:solidFill>
                          <a:latin typeface="+mn-lt"/>
                          <a:ea typeface="Montserrat"/>
                          <a:cs typeface="Montserrat"/>
                          <a:sym typeface="Montserrat"/>
                        </a:rPr>
                        <a:t>Sugar &amp; Sweeteners +36%</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a:rPr>
                        <a:t>Chocolate Confectionery +34%</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a:rPr>
                        <a:t>Sweet Biscuits +30%</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a:rPr>
                        <a:t>Hot Choc/Malted Drinks +25%</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a:rPr>
                        <a:t>Preserves +21%</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a:rPr>
                        <a:t>Sports &amp; Energy Drinks +20%</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a:rPr>
                        <a:t>Sugar Confectionery +19%</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a:rPr>
                        <a:t>Morning </a:t>
                      </a:r>
                      <a:r>
                        <a:rPr lang="en-GB" sz="1200" b="1" kern="1200" baseline="0" dirty="0" err="1">
                          <a:solidFill>
                            <a:schemeClr val="tx1"/>
                          </a:solidFill>
                          <a:latin typeface="+mn-lt"/>
                          <a:ea typeface="Montserrat Light"/>
                          <a:cs typeface="Montserrat Light"/>
                          <a:sym typeface="Montserrat"/>
                        </a:rPr>
                        <a:t>Gds</a:t>
                      </a:r>
                      <a:r>
                        <a:rPr lang="en-GB" sz="1200" b="1" kern="1200" baseline="0" dirty="0">
                          <a:solidFill>
                            <a:schemeClr val="tx1"/>
                          </a:solidFill>
                          <a:latin typeface="+mn-lt"/>
                          <a:ea typeface="Montserrat Light"/>
                          <a:cs typeface="Montserrat Light"/>
                          <a:sym typeface="Montserrat"/>
                        </a:rPr>
                        <a:t>/Spec </a:t>
                      </a:r>
                      <a:r>
                        <a:rPr lang="en-GB" sz="1200" b="1" kern="1200" baseline="0" dirty="0" err="1">
                          <a:solidFill>
                            <a:schemeClr val="tx1"/>
                          </a:solidFill>
                          <a:latin typeface="+mn-lt"/>
                          <a:ea typeface="Montserrat Light"/>
                          <a:cs typeface="Montserrat Light"/>
                          <a:sym typeface="Montserrat"/>
                        </a:rPr>
                        <a:t>Brds</a:t>
                      </a:r>
                      <a:r>
                        <a:rPr lang="en-GB" sz="1200" b="1" kern="1200" baseline="0" dirty="0">
                          <a:solidFill>
                            <a:schemeClr val="tx1"/>
                          </a:solidFill>
                          <a:latin typeface="+mn-lt"/>
                          <a:ea typeface="Montserrat Light"/>
                          <a:cs typeface="Montserrat Light"/>
                          <a:sym typeface="Montserrat"/>
                        </a:rPr>
                        <a:t> +18%</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a:rPr>
                        <a:t>Sherry +16%</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a:rPr>
                        <a:t>Sweet Spreads +15%</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a:rPr>
                        <a:t>Port +15%</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a:rPr>
                        <a:t>Miniatures +14%</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a:rPr>
                        <a:t>Fresh Desserts +13%</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a:rPr>
                        <a:t>Stout +12%</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a:rPr>
                        <a:t>Cake Ambient +12%</a:t>
                      </a:r>
                      <a:endParaRPr lang="en-GB" sz="1200" b="1" kern="1200" baseline="0" dirty="0">
                        <a:solidFill>
                          <a:schemeClr val="tx1"/>
                        </a:solidFill>
                        <a:latin typeface="+mn-lt"/>
                        <a:ea typeface="Montserrat Light"/>
                        <a:cs typeface="Montserrat Light"/>
                        <a:sym typeface="Montserrat Light"/>
                      </a:endParaRPr>
                    </a:p>
                  </a:txBody>
                  <a:tcPr marL="91425" marR="91425" marT="91425" marB="91425">
                    <a:solidFill>
                      <a:schemeClr val="bg1">
                        <a:lumMod val="65000"/>
                      </a:schemeClr>
                    </a:solidFill>
                  </a:tcPr>
                </a:tc>
                <a:extLst>
                  <a:ext uri="{0D108BD9-81ED-4DB2-BD59-A6C34878D82A}">
                    <a16:rowId xmlns:a16="http://schemas.microsoft.com/office/drawing/2014/main" val="2462473271"/>
                  </a:ext>
                </a:extLst>
              </a:tr>
              <a:tr h="573498">
                <a:tc gridSpan="4">
                  <a:txBody>
                    <a:bodyPr/>
                    <a:lstStyle/>
                    <a:p>
                      <a:pPr marL="73660" marR="0" lvl="0" indent="0" algn="ctr"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800" b="0" i="0" dirty="0">
                          <a:solidFill>
                            <a:schemeClr val="bg1"/>
                          </a:solidFill>
                          <a:latin typeface="Georgia" panose="02040502050405020303" pitchFamily="18" charset="0"/>
                          <a:ea typeface="Montserrat"/>
                          <a:cs typeface="Montserrat"/>
                          <a:sym typeface="Montserrat"/>
                        </a:rPr>
                        <a:t>With the weather definitely turned, cough/cold remedies, convenient and cheaper meal alternatives and chocolate confectionery all had momentum</a:t>
                      </a:r>
                      <a:endParaRPr sz="1800" b="1" i="1" baseline="0" dirty="0">
                        <a:solidFill>
                          <a:schemeClr val="bg1"/>
                        </a:solidFill>
                        <a:latin typeface="Georgia" panose="02040502050405020303" pitchFamily="18" charset="0"/>
                        <a:ea typeface="Montserrat Light"/>
                        <a:cs typeface="Montserrat Light"/>
                        <a:sym typeface="Montserrat Light"/>
                      </a:endParaRPr>
                    </a:p>
                  </a:txBody>
                  <a:tcPr marL="91425" marR="91425" marT="91425" marB="91425">
                    <a:solidFill>
                      <a:schemeClr val="bg1">
                        <a:lumMod val="65000"/>
                      </a:schemeClr>
                    </a:solidFill>
                  </a:tcPr>
                </a:tc>
                <a:tc hMerge="1">
                  <a:txBody>
                    <a:bodyPr/>
                    <a:lstStyle/>
                    <a:p>
                      <a:pPr marL="365760" lvl="0" indent="-292100" algn="l" rtl="0">
                        <a:spcBef>
                          <a:spcPts val="0"/>
                        </a:spcBef>
                        <a:spcAft>
                          <a:spcPts val="0"/>
                        </a:spcAft>
                        <a:buClr>
                          <a:srgbClr val="FFFFFF"/>
                        </a:buClr>
                        <a:buSzPts val="1000"/>
                        <a:buFont typeface="Montserrat Light"/>
                        <a:buChar char="■"/>
                      </a:pPr>
                      <a:endParaRPr lang="en-GB" sz="1200" dirty="0">
                        <a:solidFill>
                          <a:srgbClr val="FFFFFF"/>
                        </a:solidFill>
                        <a:highlight>
                          <a:srgbClr val="C0C0C0"/>
                        </a:highlight>
                        <a:latin typeface="+mj-lt"/>
                        <a:ea typeface="Montserrat"/>
                        <a:cs typeface="Montserrat"/>
                        <a:sym typeface="Montserrat"/>
                      </a:endParaRPr>
                    </a:p>
                  </a:txBody>
                  <a:tcPr marL="91425" marR="91425" marT="91425" marB="91425">
                    <a:solidFill>
                      <a:schemeClr val="bg1">
                        <a:lumMod val="65000"/>
                      </a:schemeClr>
                    </a:solidFill>
                  </a:tcPr>
                </a:tc>
                <a:tc hMerge="1">
                  <a:txBody>
                    <a:bodyPr/>
                    <a:lstStyle/>
                    <a:p>
                      <a:pPr marL="365760" lvl="0" indent="-292100" algn="l" rtl="0">
                        <a:spcBef>
                          <a:spcPts val="0"/>
                        </a:spcBef>
                        <a:spcAft>
                          <a:spcPts val="0"/>
                        </a:spcAft>
                        <a:buClr>
                          <a:srgbClr val="FFFFFF"/>
                        </a:buClr>
                        <a:buSzPts val="1000"/>
                        <a:buFont typeface="Montserrat Light"/>
                        <a:buChar char="■"/>
                      </a:pPr>
                      <a:endParaRPr lang="en-GB" sz="1200" dirty="0">
                        <a:solidFill>
                          <a:srgbClr val="FFFFFF"/>
                        </a:solidFill>
                        <a:highlight>
                          <a:srgbClr val="C0C0C0"/>
                        </a:highlight>
                        <a:latin typeface="+mj-lt"/>
                        <a:ea typeface="Montserrat"/>
                        <a:cs typeface="Montserrat"/>
                        <a:sym typeface="Montserrat"/>
                      </a:endParaRPr>
                    </a:p>
                  </a:txBody>
                  <a:tcPr marL="91425" marR="91425" marT="91425" marB="91425">
                    <a:solidFill>
                      <a:schemeClr val="bg1">
                        <a:lumMod val="65000"/>
                      </a:schemeClr>
                    </a:solidFill>
                  </a:tcPr>
                </a:tc>
                <a:tc hMerge="1">
                  <a:txBody>
                    <a:bodyPr/>
                    <a:lstStyle/>
                    <a:p>
                      <a:pPr marL="365760" lvl="0" indent="-292100" algn="l" rtl="0">
                        <a:spcBef>
                          <a:spcPts val="0"/>
                        </a:spcBef>
                        <a:spcAft>
                          <a:spcPts val="0"/>
                        </a:spcAft>
                        <a:buClr>
                          <a:srgbClr val="FFFFFF"/>
                        </a:buClr>
                        <a:buSzPts val="1000"/>
                        <a:buFont typeface="Montserrat Light"/>
                        <a:buChar char="■"/>
                      </a:pPr>
                      <a:endParaRPr lang="en-GB" sz="1200" dirty="0">
                        <a:solidFill>
                          <a:srgbClr val="FFFFFF"/>
                        </a:solidFill>
                        <a:highlight>
                          <a:srgbClr val="C0C0C0"/>
                        </a:highlight>
                        <a:latin typeface="+mj-lt"/>
                        <a:ea typeface="Montserrat"/>
                        <a:cs typeface="Montserrat"/>
                        <a:sym typeface="Montserrat"/>
                      </a:endParaRPr>
                    </a:p>
                  </a:txBody>
                  <a:tcPr marL="91425" marR="91425" marT="91425" marB="91425">
                    <a:solidFill>
                      <a:schemeClr val="bg1">
                        <a:lumMod val="65000"/>
                      </a:schemeClr>
                    </a:solidFill>
                  </a:tcPr>
                </a:tc>
                <a:extLst>
                  <a:ext uri="{0D108BD9-81ED-4DB2-BD59-A6C34878D82A}">
                    <a16:rowId xmlns:a16="http://schemas.microsoft.com/office/drawing/2014/main" val="3709966121"/>
                  </a:ext>
                </a:extLst>
              </a:tr>
            </a:tbl>
          </a:graphicData>
        </a:graphic>
      </p:graphicFrame>
      <p:sp>
        <p:nvSpPr>
          <p:cNvPr id="13" name="Text Placeholder 12">
            <a:extLst>
              <a:ext uri="{FF2B5EF4-FFF2-40B4-BE49-F238E27FC236}">
                <a16:creationId xmlns:a16="http://schemas.microsoft.com/office/drawing/2014/main" id="{71A57341-1DE4-C426-2C86-2C7F9521F3D4}"/>
              </a:ext>
            </a:extLst>
          </p:cNvPr>
          <p:cNvSpPr>
            <a:spLocks noGrp="1"/>
          </p:cNvSpPr>
          <p:nvPr>
            <p:ph type="body" sz="quarter" idx="13"/>
          </p:nvPr>
        </p:nvSpPr>
        <p:spPr>
          <a:xfrm>
            <a:off x="294997" y="6225922"/>
            <a:ext cx="11582399" cy="365125"/>
          </a:xfrm>
        </p:spPr>
        <p:txBody>
          <a:bodyPr/>
          <a:lstStyle/>
          <a:p>
            <a:r>
              <a:rPr lang="en-US" sz="800" dirty="0"/>
              <a:t>Source:  NIQ Scantrack Grocery Multiples 4w/e 12</a:t>
            </a:r>
            <a:r>
              <a:rPr lang="en-US" sz="800" baseline="30000" dirty="0"/>
              <a:t>th</a:t>
            </a:r>
            <a:r>
              <a:rPr lang="en-US" sz="800" dirty="0"/>
              <a:t> August 2023 vs year ago (value growth) </a:t>
            </a:r>
          </a:p>
        </p:txBody>
      </p:sp>
      <p:sp>
        <p:nvSpPr>
          <p:cNvPr id="51" name="TextBox 50">
            <a:extLst>
              <a:ext uri="{FF2B5EF4-FFF2-40B4-BE49-F238E27FC236}">
                <a16:creationId xmlns:a16="http://schemas.microsoft.com/office/drawing/2014/main" id="{4FDF5172-B62B-41EB-EAB9-A74D07098FB5}"/>
              </a:ext>
            </a:extLst>
          </p:cNvPr>
          <p:cNvSpPr txBox="1"/>
          <p:nvPr/>
        </p:nvSpPr>
        <p:spPr>
          <a:xfrm>
            <a:off x="0" y="154057"/>
            <a:ext cx="12192000" cy="400110"/>
          </a:xfrm>
          <a:prstGeom prst="rect">
            <a:avLst/>
          </a:prstGeom>
          <a:noFill/>
        </p:spPr>
        <p:txBody>
          <a:bodyPr wrap="square">
            <a:spAutoFit/>
          </a:bodyPr>
          <a:lstStyle/>
          <a:p>
            <a:r>
              <a:rPr lang="en-GB" sz="2000" dirty="0"/>
              <a:t>As autumnal weather took over summer, convenience foods became ‘soup, pot snacks and chocolate’</a:t>
            </a:r>
            <a:endParaRPr lang="en-GB" sz="2000" b="1" i="1" dirty="0">
              <a:latin typeface="Georgia" panose="02040502050405020303" pitchFamily="18" charset="0"/>
            </a:endParaRPr>
          </a:p>
        </p:txBody>
      </p:sp>
      <p:pic>
        <p:nvPicPr>
          <p:cNvPr id="2050" name="Picture 2">
            <a:extLst>
              <a:ext uri="{FF2B5EF4-FFF2-40B4-BE49-F238E27FC236}">
                <a16:creationId xmlns:a16="http://schemas.microsoft.com/office/drawing/2014/main" id="{30D983A0-497D-3056-1FD0-B7DD2E764C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0292" y="1010821"/>
            <a:ext cx="6667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42C66189-AF17-2215-3BE5-B5158B9CED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0956" y="1011705"/>
            <a:ext cx="6667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D932735E-87FF-6854-D008-4BE2D64B8F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1055" y="1010822"/>
            <a:ext cx="6667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65B0CFFA-4BA3-8B94-49C0-B58DBAFAC6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63092" y="882225"/>
            <a:ext cx="784015" cy="784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155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a:extLst>
              <a:ext uri="{FF2B5EF4-FFF2-40B4-BE49-F238E27FC236}">
                <a16:creationId xmlns:a16="http://schemas.microsoft.com/office/drawing/2014/main" id="{23F69C93-C6F2-CA07-E1CD-C8A828587232}"/>
              </a:ext>
            </a:extLst>
          </p:cNvPr>
          <p:cNvGraphicFramePr>
            <a:graphicFrameLocks noGrp="1"/>
          </p:cNvGraphicFramePr>
          <p:nvPr>
            <p:ph idx="1"/>
            <p:extLst>
              <p:ext uri="{D42A27DB-BD31-4B8C-83A1-F6EECF244321}">
                <p14:modId xmlns:p14="http://schemas.microsoft.com/office/powerpoint/2010/main" val="1534028926"/>
              </p:ext>
            </p:extLst>
          </p:nvPr>
        </p:nvGraphicFramePr>
        <p:xfrm>
          <a:off x="4291013" y="1671638"/>
          <a:ext cx="7594600" cy="398938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C499054D-D366-6C49-DBFC-9407E92306F6}"/>
              </a:ext>
            </a:extLst>
          </p:cNvPr>
          <p:cNvSpPr>
            <a:spLocks noGrp="1"/>
          </p:cNvSpPr>
          <p:nvPr>
            <p:ph type="sldNum" sz="quarter" idx="12"/>
          </p:nvPr>
        </p:nvSpPr>
        <p:spPr/>
        <p:txBody>
          <a:bodyPr/>
          <a:lstStyle/>
          <a:p>
            <a:fld id="{403EF4E2-7A7A-0548-85F1-5479B7C9E1B2}" type="slidenum">
              <a:rPr lang="en-US" smtClean="0"/>
              <a:t>16</a:t>
            </a:fld>
            <a:endParaRPr lang="en-US" dirty="0"/>
          </a:p>
        </p:txBody>
      </p:sp>
      <p:sp>
        <p:nvSpPr>
          <p:cNvPr id="2" name="Title 1">
            <a:extLst>
              <a:ext uri="{FF2B5EF4-FFF2-40B4-BE49-F238E27FC236}">
                <a16:creationId xmlns:a16="http://schemas.microsoft.com/office/drawing/2014/main" id="{F6F77B72-907D-DF76-5D78-CA6B9F4160B6}"/>
              </a:ext>
            </a:extLst>
          </p:cNvPr>
          <p:cNvSpPr>
            <a:spLocks noGrp="1"/>
          </p:cNvSpPr>
          <p:nvPr>
            <p:ph type="ctrTitle"/>
          </p:nvPr>
        </p:nvSpPr>
        <p:spPr>
          <a:xfrm>
            <a:off x="229268" y="2839392"/>
            <a:ext cx="3503952" cy="2390972"/>
          </a:xfrm>
        </p:spPr>
        <p:txBody>
          <a:bodyPr/>
          <a:lstStyle/>
          <a:p>
            <a:r>
              <a:rPr lang="en-US" sz="2400" b="0" i="1" dirty="0">
                <a:latin typeface="Georgia" panose="02040502050405020303" pitchFamily="18" charset="0"/>
              </a:rPr>
              <a:t>As the weather turned, shopper demand rose for </a:t>
            </a:r>
            <a:r>
              <a:rPr lang="en-US" sz="2400" i="1" dirty="0">
                <a:latin typeface="Georgia" panose="02040502050405020303" pitchFamily="18" charset="0"/>
              </a:rPr>
              <a:t>convenient</a:t>
            </a:r>
            <a:r>
              <a:rPr lang="en-US" sz="2400" b="0" i="1" dirty="0">
                <a:latin typeface="Georgia" panose="02040502050405020303" pitchFamily="18" charset="0"/>
              </a:rPr>
              <a:t> and </a:t>
            </a:r>
            <a:r>
              <a:rPr lang="en-US" sz="2400" i="1" dirty="0">
                <a:latin typeface="Georgia" panose="02040502050405020303" pitchFamily="18" charset="0"/>
              </a:rPr>
              <a:t>warming</a:t>
            </a:r>
            <a:r>
              <a:rPr lang="en-US" sz="2400" b="0" i="1" dirty="0">
                <a:latin typeface="Georgia" panose="02040502050405020303" pitchFamily="18" charset="0"/>
              </a:rPr>
              <a:t> meal options</a:t>
            </a:r>
            <a:br>
              <a:rPr lang="en-US" sz="2400" dirty="0">
                <a:latin typeface="Georgia" panose="02040502050405020303" pitchFamily="18" charset="0"/>
              </a:rPr>
            </a:br>
            <a:br>
              <a:rPr lang="en-US" sz="1800" b="0" i="1" dirty="0">
                <a:latin typeface="Georgia" panose="02040502050405020303" pitchFamily="18" charset="0"/>
              </a:rPr>
            </a:br>
            <a:br>
              <a:rPr lang="en-US" sz="1800" b="0" i="1" dirty="0">
                <a:latin typeface="Georgia" panose="02040502050405020303" pitchFamily="18" charset="0"/>
              </a:rPr>
            </a:br>
            <a:r>
              <a:rPr lang="en-US" sz="1800" b="0" i="1" dirty="0">
                <a:latin typeface="Georgia" panose="02040502050405020303" pitchFamily="18" charset="0"/>
              </a:rPr>
              <a:t>There was also an uptick in cough, cold remedies.</a:t>
            </a:r>
            <a:endParaRPr lang="en-US" b="0" i="1" dirty="0">
              <a:latin typeface="Georgia" panose="02040502050405020303" pitchFamily="18" charset="0"/>
            </a:endParaRPr>
          </a:p>
        </p:txBody>
      </p:sp>
      <p:sp>
        <p:nvSpPr>
          <p:cNvPr id="9" name="Text Placeholder 8">
            <a:extLst>
              <a:ext uri="{FF2B5EF4-FFF2-40B4-BE49-F238E27FC236}">
                <a16:creationId xmlns:a16="http://schemas.microsoft.com/office/drawing/2014/main" id="{C28D2ED4-9A16-815C-6A6E-CDBD0DDE0BD8}"/>
              </a:ext>
            </a:extLst>
          </p:cNvPr>
          <p:cNvSpPr>
            <a:spLocks noGrp="1"/>
          </p:cNvSpPr>
          <p:nvPr>
            <p:ph type="body" sz="quarter" idx="14"/>
          </p:nvPr>
        </p:nvSpPr>
        <p:spPr/>
        <p:txBody>
          <a:bodyPr/>
          <a:lstStyle/>
          <a:p>
            <a:pPr marL="146050" indent="0">
              <a:buFont typeface="Montserrat"/>
              <a:buNone/>
            </a:pPr>
            <a:r>
              <a:rPr lang="en-PH" sz="800" dirty="0">
                <a:latin typeface="Montserrat" panose="00000500000000000000" pitchFamily="2" charset="0"/>
              </a:rPr>
              <a:t>Source:  NIQ Scantrack Grocery Multiples 4w/e 12</a:t>
            </a:r>
            <a:r>
              <a:rPr lang="en-PH" sz="800" baseline="30000" dirty="0">
                <a:latin typeface="Montserrat" panose="00000500000000000000" pitchFamily="2" charset="0"/>
              </a:rPr>
              <a:t>th</a:t>
            </a:r>
            <a:r>
              <a:rPr lang="en-PH" sz="800" dirty="0">
                <a:latin typeface="Montserrat" panose="00000500000000000000" pitchFamily="2" charset="0"/>
              </a:rPr>
              <a:t> August 2023 vs year ago</a:t>
            </a:r>
          </a:p>
        </p:txBody>
      </p:sp>
      <p:sp>
        <p:nvSpPr>
          <p:cNvPr id="14" name="Content Placeholder 9">
            <a:extLst>
              <a:ext uri="{FF2B5EF4-FFF2-40B4-BE49-F238E27FC236}">
                <a16:creationId xmlns:a16="http://schemas.microsoft.com/office/drawing/2014/main" id="{4850538B-C0F5-1A63-9C39-9F3D6973468F}"/>
              </a:ext>
            </a:extLst>
          </p:cNvPr>
          <p:cNvSpPr txBox="1">
            <a:spLocks/>
          </p:cNvSpPr>
          <p:nvPr/>
        </p:nvSpPr>
        <p:spPr>
          <a:xfrm>
            <a:off x="4290932" y="507548"/>
            <a:ext cx="7595265" cy="3990409"/>
          </a:xfrm>
          <a:prstGeom prst="rect">
            <a:avLst/>
          </a:prstGeom>
        </p:spPr>
        <p:txBody>
          <a:bodyPr vert="horz" lIns="0" tIns="45720" rIns="0" bIns="4572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6" name="Google Shape;359;p8">
            <a:extLst>
              <a:ext uri="{FF2B5EF4-FFF2-40B4-BE49-F238E27FC236}">
                <a16:creationId xmlns:a16="http://schemas.microsoft.com/office/drawing/2014/main" id="{4A41054C-D287-9BDA-C41C-A262629AE099}"/>
              </a:ext>
            </a:extLst>
          </p:cNvPr>
          <p:cNvSpPr txBox="1"/>
          <p:nvPr/>
        </p:nvSpPr>
        <p:spPr>
          <a:xfrm>
            <a:off x="4116564" y="1157840"/>
            <a:ext cx="7594600" cy="523180"/>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n-PH" sz="1400" b="1" dirty="0">
                <a:solidFill>
                  <a:schemeClr val="dk1"/>
                </a:solidFill>
                <a:latin typeface="Arial" panose="020B0604020202020204" pitchFamily="34" charset="0"/>
                <a:ea typeface="Montserrat"/>
                <a:cs typeface="Arial" panose="020B0604020202020204" pitchFamily="34" charset="0"/>
                <a:sym typeface="Montserrat"/>
              </a:rPr>
              <a:t>Top Growing Sub Categories in the Grocery Multiples</a:t>
            </a:r>
          </a:p>
          <a:p>
            <a:pPr>
              <a:buClr>
                <a:schemeClr val="dk1"/>
              </a:buClr>
              <a:buSzPts val="1100"/>
            </a:pPr>
            <a:r>
              <a:rPr lang="en-PH" sz="1400" dirty="0">
                <a:solidFill>
                  <a:schemeClr val="dk1"/>
                </a:solidFill>
                <a:latin typeface="Arial" panose="020B0604020202020204" pitchFamily="34" charset="0"/>
                <a:ea typeface="Montserrat"/>
                <a:cs typeface="Arial" panose="020B0604020202020204" pitchFamily="34" charset="0"/>
                <a:sym typeface="Montserrat"/>
              </a:rPr>
              <a:t>Ranked by % unit growth</a:t>
            </a:r>
            <a:endParaRPr lang="en-PH" sz="1400" dirty="0">
              <a:latin typeface="Arial" panose="020B0604020202020204" pitchFamily="34" charset="0"/>
              <a:ea typeface="Montserrat"/>
              <a:cs typeface="Arial" panose="020B0604020202020204" pitchFamily="34" charset="0"/>
              <a:sym typeface="Montserrat"/>
            </a:endParaRPr>
          </a:p>
        </p:txBody>
      </p:sp>
      <p:sp>
        <p:nvSpPr>
          <p:cNvPr id="6" name="Rectangle 5">
            <a:extLst>
              <a:ext uri="{FF2B5EF4-FFF2-40B4-BE49-F238E27FC236}">
                <a16:creationId xmlns:a16="http://schemas.microsoft.com/office/drawing/2014/main" id="{4A457943-D181-7862-9BFC-62C0D6A9FD39}"/>
              </a:ext>
            </a:extLst>
          </p:cNvPr>
          <p:cNvSpPr/>
          <p:nvPr/>
        </p:nvSpPr>
        <p:spPr>
          <a:xfrm>
            <a:off x="8696220" y="3563025"/>
            <a:ext cx="198935" cy="872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FF00"/>
              </a:highlight>
            </a:endParaRPr>
          </a:p>
        </p:txBody>
      </p:sp>
      <p:sp>
        <p:nvSpPr>
          <p:cNvPr id="7" name="Rectangle 6">
            <a:extLst>
              <a:ext uri="{FF2B5EF4-FFF2-40B4-BE49-F238E27FC236}">
                <a16:creationId xmlns:a16="http://schemas.microsoft.com/office/drawing/2014/main" id="{42DA40A3-A03F-47C5-0CD3-F43FBE87B88D}"/>
              </a:ext>
            </a:extLst>
          </p:cNvPr>
          <p:cNvSpPr/>
          <p:nvPr/>
        </p:nvSpPr>
        <p:spPr>
          <a:xfrm>
            <a:off x="8696219" y="3674814"/>
            <a:ext cx="198935" cy="872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FE47D61E-F42B-E8B3-91C5-0D05D75F72E4}"/>
              </a:ext>
            </a:extLst>
          </p:cNvPr>
          <p:cNvSpPr/>
          <p:nvPr/>
        </p:nvSpPr>
        <p:spPr>
          <a:xfrm>
            <a:off x="8696219" y="3796233"/>
            <a:ext cx="198935" cy="872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DD1B1071-78B0-42B0-302C-1DFCF5D3E2C2}"/>
              </a:ext>
            </a:extLst>
          </p:cNvPr>
          <p:cNvSpPr txBox="1"/>
          <p:nvPr/>
        </p:nvSpPr>
        <p:spPr>
          <a:xfrm>
            <a:off x="8869481" y="3622965"/>
            <a:ext cx="1165686" cy="215444"/>
          </a:xfrm>
          <a:prstGeom prst="rect">
            <a:avLst/>
          </a:prstGeom>
          <a:noFill/>
        </p:spPr>
        <p:txBody>
          <a:bodyPr wrap="square" rtlCol="0">
            <a:spAutoFit/>
          </a:bodyPr>
          <a:lstStyle/>
          <a:p>
            <a:r>
              <a:rPr lang="en-GB" sz="800" dirty="0">
                <a:latin typeface="Montserrat" panose="00000500000000000000" pitchFamily="2" charset="0"/>
              </a:rPr>
              <a:t>Convenience</a:t>
            </a:r>
          </a:p>
        </p:txBody>
      </p:sp>
      <p:sp>
        <p:nvSpPr>
          <p:cNvPr id="12" name="TextBox 11">
            <a:extLst>
              <a:ext uri="{FF2B5EF4-FFF2-40B4-BE49-F238E27FC236}">
                <a16:creationId xmlns:a16="http://schemas.microsoft.com/office/drawing/2014/main" id="{9ACA567F-3BB3-5C52-C988-20D864C295AD}"/>
              </a:ext>
            </a:extLst>
          </p:cNvPr>
          <p:cNvSpPr txBox="1"/>
          <p:nvPr/>
        </p:nvSpPr>
        <p:spPr>
          <a:xfrm>
            <a:off x="8874548" y="3511099"/>
            <a:ext cx="1165686" cy="215444"/>
          </a:xfrm>
          <a:prstGeom prst="rect">
            <a:avLst/>
          </a:prstGeom>
          <a:noFill/>
        </p:spPr>
        <p:txBody>
          <a:bodyPr wrap="square" rtlCol="0">
            <a:spAutoFit/>
          </a:bodyPr>
          <a:lstStyle/>
          <a:p>
            <a:r>
              <a:rPr lang="en-GB" sz="800" dirty="0">
                <a:latin typeface="Montserrat" panose="00000500000000000000" pitchFamily="2" charset="0"/>
              </a:rPr>
              <a:t>Health</a:t>
            </a:r>
          </a:p>
        </p:txBody>
      </p:sp>
      <p:sp>
        <p:nvSpPr>
          <p:cNvPr id="13" name="TextBox 12">
            <a:extLst>
              <a:ext uri="{FF2B5EF4-FFF2-40B4-BE49-F238E27FC236}">
                <a16:creationId xmlns:a16="http://schemas.microsoft.com/office/drawing/2014/main" id="{C3BA33A8-C549-D5A4-C8B1-B0BBDC344AA8}"/>
              </a:ext>
            </a:extLst>
          </p:cNvPr>
          <p:cNvSpPr txBox="1"/>
          <p:nvPr/>
        </p:nvSpPr>
        <p:spPr>
          <a:xfrm>
            <a:off x="8874548" y="3753180"/>
            <a:ext cx="1165686" cy="215444"/>
          </a:xfrm>
          <a:prstGeom prst="rect">
            <a:avLst/>
          </a:prstGeom>
          <a:noFill/>
        </p:spPr>
        <p:txBody>
          <a:bodyPr wrap="square" rtlCol="0">
            <a:spAutoFit/>
          </a:bodyPr>
          <a:lstStyle/>
          <a:p>
            <a:r>
              <a:rPr lang="en-GB" sz="800" dirty="0">
                <a:latin typeface="Montserrat" panose="00000500000000000000" pitchFamily="2" charset="0"/>
              </a:rPr>
              <a:t>Core Grocery</a:t>
            </a:r>
          </a:p>
        </p:txBody>
      </p:sp>
    </p:spTree>
    <p:extLst>
      <p:ext uri="{BB962C8B-B14F-4D97-AF65-F5344CB8AC3E}">
        <p14:creationId xmlns:p14="http://schemas.microsoft.com/office/powerpoint/2010/main" val="2947582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AAFC81D5-0B0C-0536-C4BC-4EFF8E0EAC08}"/>
              </a:ext>
            </a:extLst>
          </p:cNvPr>
          <p:cNvSpPr/>
          <p:nvPr/>
        </p:nvSpPr>
        <p:spPr>
          <a:xfrm>
            <a:off x="10051319" y="2917061"/>
            <a:ext cx="1977549" cy="2015547"/>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45720" rIns="45720" rtlCol="0" anchor="ctr"/>
          <a:lstStyle/>
          <a:p>
            <a:pPr algn="ctr"/>
            <a:r>
              <a:rPr kumimoji="0" lang="en-GB" sz="4200" b="1" i="1" u="none" strike="noStrike" kern="0" cap="none" spc="0" normalizeH="0" baseline="0" noProof="0" dirty="0">
                <a:ln>
                  <a:noFill/>
                </a:ln>
                <a:solidFill>
                  <a:schemeClr val="bg1"/>
                </a:solidFill>
                <a:effectLst/>
                <a:uLnTx/>
                <a:uFillTx/>
                <a:latin typeface="Georgia" panose="02040502050405020303" pitchFamily="18" charset="0"/>
                <a:sym typeface="Montserrat"/>
              </a:rPr>
              <a:t>63%</a:t>
            </a:r>
          </a:p>
          <a:p>
            <a:pPr algn="ctr"/>
            <a:r>
              <a:rPr lang="en-GB" sz="1200" i="1" kern="0" dirty="0">
                <a:solidFill>
                  <a:schemeClr val="bg1"/>
                </a:solidFill>
                <a:sym typeface="Montserrat"/>
              </a:rPr>
              <a:t>OL FMCG volume share</a:t>
            </a:r>
            <a:endParaRPr lang="en-GB" sz="1200" i="1" dirty="0">
              <a:solidFill>
                <a:schemeClr val="bg1"/>
              </a:solidFill>
            </a:endParaRPr>
          </a:p>
        </p:txBody>
      </p:sp>
      <p:graphicFrame>
        <p:nvGraphicFramePr>
          <p:cNvPr id="2" name="Chart 1">
            <a:extLst>
              <a:ext uri="{FF2B5EF4-FFF2-40B4-BE49-F238E27FC236}">
                <a16:creationId xmlns:a16="http://schemas.microsoft.com/office/drawing/2014/main" id="{BFEA070E-B794-F595-12D3-29BA6A555F58}"/>
              </a:ext>
            </a:extLst>
          </p:cNvPr>
          <p:cNvGraphicFramePr/>
          <p:nvPr>
            <p:extLst>
              <p:ext uri="{D42A27DB-BD31-4B8C-83A1-F6EECF244321}">
                <p14:modId xmlns:p14="http://schemas.microsoft.com/office/powerpoint/2010/main" val="1578673485"/>
              </p:ext>
            </p:extLst>
          </p:nvPr>
        </p:nvGraphicFramePr>
        <p:xfrm>
          <a:off x="4364807" y="1789758"/>
          <a:ext cx="5648517" cy="3902704"/>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CE2B0CDB-A3EF-A0B0-37B3-DA12CB5F5C61}"/>
              </a:ext>
            </a:extLst>
          </p:cNvPr>
          <p:cNvSpPr>
            <a:spLocks noGrp="1"/>
          </p:cNvSpPr>
          <p:nvPr>
            <p:ph type="sldNum" sz="quarter" idx="12"/>
          </p:nvPr>
        </p:nvSpPr>
        <p:spPr/>
        <p:txBody>
          <a:bodyPr/>
          <a:lstStyle/>
          <a:p>
            <a:fld id="{403EF4E2-7A7A-0548-85F1-5479B7C9E1B2}" type="slidenum">
              <a:rPr lang="en-US" smtClean="0"/>
              <a:t>17</a:t>
            </a:fld>
            <a:endParaRPr lang="en-US" dirty="0"/>
          </a:p>
        </p:txBody>
      </p:sp>
      <p:sp>
        <p:nvSpPr>
          <p:cNvPr id="6" name="Text Placeholder 5">
            <a:extLst>
              <a:ext uri="{FF2B5EF4-FFF2-40B4-BE49-F238E27FC236}">
                <a16:creationId xmlns:a16="http://schemas.microsoft.com/office/drawing/2014/main" id="{A84036DE-09E6-CA09-D33B-A9696884F8B5}"/>
              </a:ext>
            </a:extLst>
          </p:cNvPr>
          <p:cNvSpPr>
            <a:spLocks noGrp="1"/>
          </p:cNvSpPr>
          <p:nvPr>
            <p:ph type="body" sz="quarter" idx="14"/>
          </p:nvPr>
        </p:nvSpPr>
        <p:spPr/>
        <p:txBody>
          <a:bodyPr/>
          <a:lstStyle/>
          <a:p>
            <a:r>
              <a:rPr lang="en-GB" dirty="0"/>
              <a:t>Source:  NIQ Homescan FMCG Units YTD vs year ago</a:t>
            </a:r>
          </a:p>
        </p:txBody>
      </p:sp>
      <p:grpSp>
        <p:nvGrpSpPr>
          <p:cNvPr id="7" name="Group 6">
            <a:extLst>
              <a:ext uri="{FF2B5EF4-FFF2-40B4-BE49-F238E27FC236}">
                <a16:creationId xmlns:a16="http://schemas.microsoft.com/office/drawing/2014/main" id="{9B6E6DA6-759B-AD4E-2FBA-A1EC124569DD}"/>
              </a:ext>
            </a:extLst>
          </p:cNvPr>
          <p:cNvGrpSpPr/>
          <p:nvPr/>
        </p:nvGrpSpPr>
        <p:grpSpPr>
          <a:xfrm>
            <a:off x="115911" y="1080796"/>
            <a:ext cx="11717415" cy="4924425"/>
            <a:chOff x="4936262" y="5009093"/>
            <a:chExt cx="12351706" cy="7281422"/>
          </a:xfrm>
        </p:grpSpPr>
        <p:sp>
          <p:nvSpPr>
            <p:cNvPr id="9" name="Isosceles Triangle 8">
              <a:extLst>
                <a:ext uri="{FF2B5EF4-FFF2-40B4-BE49-F238E27FC236}">
                  <a16:creationId xmlns:a16="http://schemas.microsoft.com/office/drawing/2014/main" id="{47AC3DC0-EC5C-989D-0958-7ACCAD580EA7}"/>
                </a:ext>
              </a:extLst>
            </p:cNvPr>
            <p:cNvSpPr/>
            <p:nvPr/>
          </p:nvSpPr>
          <p:spPr>
            <a:xfrm>
              <a:off x="15505206" y="5281595"/>
              <a:ext cx="1782762" cy="207133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GB" sz="1600" dirty="0">
                <a:solidFill>
                  <a:schemeClr val="accent1"/>
                </a:solidFill>
              </a:endParaRPr>
            </a:p>
          </p:txBody>
        </p:sp>
        <p:sp>
          <p:nvSpPr>
            <p:cNvPr id="11" name="TextBox 10">
              <a:extLst>
                <a:ext uri="{FF2B5EF4-FFF2-40B4-BE49-F238E27FC236}">
                  <a16:creationId xmlns:a16="http://schemas.microsoft.com/office/drawing/2014/main" id="{435253F0-66CC-27AF-45C2-59DE8441E895}"/>
                </a:ext>
              </a:extLst>
            </p:cNvPr>
            <p:cNvSpPr txBox="1"/>
            <p:nvPr/>
          </p:nvSpPr>
          <p:spPr>
            <a:xfrm>
              <a:off x="15769939" y="6257575"/>
              <a:ext cx="1259919" cy="500597"/>
            </a:xfrm>
            <a:prstGeom prst="rect">
              <a:avLst/>
            </a:prstGeom>
            <a:noFill/>
          </p:spPr>
          <p:txBody>
            <a:bodyPr wrap="square">
              <a:spAutoFit/>
            </a:bodyPr>
            <a:lstStyle/>
            <a:p>
              <a:pPr algn="ctr"/>
              <a:r>
                <a:rPr lang="en-GB" sz="1600" b="1" dirty="0">
                  <a:solidFill>
                    <a:schemeClr val="bg1"/>
                  </a:solidFill>
                  <a:latin typeface="Georgia" panose="02040502050405020303" pitchFamily="18" charset="0"/>
                  <a:sym typeface="Montserrat"/>
                </a:rPr>
                <a:t>+0.6%</a:t>
              </a:r>
              <a:endParaRPr lang="en-GB" sz="1600" dirty="0">
                <a:solidFill>
                  <a:schemeClr val="bg1"/>
                </a:solidFill>
                <a:latin typeface="Georgia" panose="02040502050405020303" pitchFamily="18" charset="0"/>
              </a:endParaRPr>
            </a:p>
          </p:txBody>
        </p:sp>
        <p:sp>
          <p:nvSpPr>
            <p:cNvPr id="13" name="TextBox 12">
              <a:extLst>
                <a:ext uri="{FF2B5EF4-FFF2-40B4-BE49-F238E27FC236}">
                  <a16:creationId xmlns:a16="http://schemas.microsoft.com/office/drawing/2014/main" id="{1400CDBF-0A55-B0D2-69A1-6D02AB69E9A4}"/>
                </a:ext>
              </a:extLst>
            </p:cNvPr>
            <p:cNvSpPr txBox="1"/>
            <p:nvPr/>
          </p:nvSpPr>
          <p:spPr>
            <a:xfrm>
              <a:off x="4936262" y="5009093"/>
              <a:ext cx="3835231" cy="7281422"/>
            </a:xfrm>
            <a:prstGeom prst="rect">
              <a:avLst/>
            </a:prstGeom>
            <a:noFill/>
          </p:spPr>
          <p:txBody>
            <a:bodyPr wrap="square">
              <a:spAutoFit/>
            </a:bodyPr>
            <a:lstStyle/>
            <a:p>
              <a:pPr algn="ctr"/>
              <a:endParaRPr lang="en-GB" sz="1600" dirty="0">
                <a:solidFill>
                  <a:schemeClr val="bg1"/>
                </a:solidFill>
                <a:latin typeface="Georgia" panose="02040502050405020303" pitchFamily="18" charset="0"/>
                <a:sym typeface="Montserrat"/>
              </a:endParaRPr>
            </a:p>
            <a:p>
              <a:pPr algn="ctr"/>
              <a:endParaRPr lang="en-GB" sz="1600" dirty="0">
                <a:solidFill>
                  <a:schemeClr val="bg1"/>
                </a:solidFill>
                <a:latin typeface="Georgia" panose="02040502050405020303" pitchFamily="18" charset="0"/>
                <a:sym typeface="Montserrat"/>
              </a:endParaRPr>
            </a:p>
            <a:p>
              <a:pPr algn="ctr"/>
              <a:r>
                <a:rPr lang="en-GB" dirty="0">
                  <a:solidFill>
                    <a:schemeClr val="bg1"/>
                  </a:solidFill>
                  <a:sym typeface="Montserrat"/>
                </a:rPr>
                <a:t>Whilst shoppers continue to buy </a:t>
              </a:r>
              <a:r>
                <a:rPr lang="en-GB" b="1" dirty="0">
                  <a:solidFill>
                    <a:schemeClr val="bg1"/>
                  </a:solidFill>
                  <a:latin typeface="Georgia" panose="02040502050405020303" pitchFamily="18" charset="0"/>
                  <a:sym typeface="Montserrat"/>
                </a:rPr>
                <a:t>less overall, </a:t>
              </a:r>
              <a:r>
                <a:rPr lang="en-GB" dirty="0">
                  <a:solidFill>
                    <a:schemeClr val="bg1"/>
                  </a:solidFill>
                  <a:sym typeface="Montserrat"/>
                </a:rPr>
                <a:t>OL continues to have </a:t>
              </a:r>
              <a:r>
                <a:rPr lang="en-GB" b="1" i="1" dirty="0">
                  <a:solidFill>
                    <a:schemeClr val="bg1"/>
                  </a:solidFill>
                  <a:latin typeface="Georgia" panose="02040502050405020303" pitchFamily="18" charset="0"/>
                  <a:sym typeface="Montserrat"/>
                </a:rPr>
                <a:t>momentum.</a:t>
              </a:r>
            </a:p>
            <a:p>
              <a:pPr algn="ctr"/>
              <a:endParaRPr lang="en-GB" b="1" i="1" dirty="0">
                <a:solidFill>
                  <a:schemeClr val="bg1"/>
                </a:solidFill>
                <a:latin typeface="Georgia" panose="02040502050405020303" pitchFamily="18" charset="0"/>
                <a:sym typeface="Montserrat"/>
              </a:endParaRPr>
            </a:p>
            <a:p>
              <a:pPr algn="ctr"/>
              <a:r>
                <a:rPr lang="en-GB" dirty="0">
                  <a:solidFill>
                    <a:schemeClr val="bg1"/>
                  </a:solidFill>
                  <a:sym typeface="Montserrat"/>
                </a:rPr>
                <a:t>With</a:t>
              </a:r>
              <a:r>
                <a:rPr lang="en-GB" b="1" i="1" dirty="0">
                  <a:solidFill>
                    <a:schemeClr val="bg1"/>
                  </a:solidFill>
                  <a:latin typeface="Georgia" panose="02040502050405020303" pitchFamily="18" charset="0"/>
                  <a:sym typeface="Montserrat"/>
                </a:rPr>
                <a:t> less demand </a:t>
              </a:r>
              <a:r>
                <a:rPr lang="en-GB" dirty="0">
                  <a:solidFill>
                    <a:schemeClr val="bg1"/>
                  </a:solidFill>
                  <a:sym typeface="Montserrat"/>
                </a:rPr>
                <a:t>this summer for</a:t>
              </a:r>
              <a:r>
                <a:rPr lang="en-GB" b="1" i="1" dirty="0">
                  <a:solidFill>
                    <a:schemeClr val="bg1"/>
                  </a:solidFill>
                  <a:latin typeface="Georgia" panose="02040502050405020303" pitchFamily="18" charset="0"/>
                  <a:sym typeface="Montserrat"/>
                </a:rPr>
                <a:t> impulse foods, OL growth </a:t>
              </a:r>
              <a:r>
                <a:rPr lang="en-GB" dirty="0">
                  <a:solidFill>
                    <a:schemeClr val="bg1"/>
                  </a:solidFill>
                  <a:sym typeface="Montserrat"/>
                </a:rPr>
                <a:t>did also</a:t>
              </a:r>
              <a:r>
                <a:rPr lang="en-GB" b="1" i="1" dirty="0">
                  <a:solidFill>
                    <a:schemeClr val="bg1"/>
                  </a:solidFill>
                  <a:latin typeface="Georgia" panose="02040502050405020303" pitchFamily="18" charset="0"/>
                  <a:sym typeface="Montserrat"/>
                </a:rPr>
                <a:t> slow.</a:t>
              </a:r>
            </a:p>
            <a:p>
              <a:pPr algn="ctr"/>
              <a:endParaRPr lang="en-GB" sz="1600" dirty="0">
                <a:solidFill>
                  <a:schemeClr val="bg1"/>
                </a:solidFill>
                <a:sym typeface="Montserrat"/>
              </a:endParaRPr>
            </a:p>
            <a:p>
              <a:pPr algn="ctr"/>
              <a:r>
                <a:rPr lang="en-GB" b="1" i="1" dirty="0">
                  <a:solidFill>
                    <a:schemeClr val="bg1"/>
                  </a:solidFill>
                  <a:latin typeface="Georgia" panose="02040502050405020303" pitchFamily="18" charset="0"/>
                  <a:sym typeface="Montserrat"/>
                </a:rPr>
                <a:t>The biggest growth differential </a:t>
              </a:r>
              <a:r>
                <a:rPr lang="en-GB" dirty="0">
                  <a:solidFill>
                    <a:schemeClr val="bg1"/>
                  </a:solidFill>
                  <a:sym typeface="Montserrat"/>
                </a:rPr>
                <a:t>for OL is in </a:t>
              </a:r>
              <a:r>
                <a:rPr lang="en-GB" b="1" i="1" dirty="0">
                  <a:solidFill>
                    <a:schemeClr val="bg1"/>
                  </a:solidFill>
                  <a:latin typeface="Georgia" panose="02040502050405020303" pitchFamily="18" charset="0"/>
                  <a:sym typeface="Montserrat"/>
                </a:rPr>
                <a:t>Confectionery</a:t>
              </a:r>
              <a:r>
                <a:rPr lang="en-GB" dirty="0">
                  <a:solidFill>
                    <a:schemeClr val="bg1"/>
                  </a:solidFill>
                  <a:sym typeface="Montserrat"/>
                </a:rPr>
                <a:t> and </a:t>
              </a:r>
              <a:r>
                <a:rPr lang="en-GB" b="1" i="1" dirty="0">
                  <a:solidFill>
                    <a:schemeClr val="bg1"/>
                  </a:solidFill>
                  <a:latin typeface="Georgia" panose="02040502050405020303" pitchFamily="18" charset="0"/>
                  <a:sym typeface="Montserrat"/>
                </a:rPr>
                <a:t>Health &amp; Beauty </a:t>
              </a:r>
              <a:r>
                <a:rPr lang="en-GB" dirty="0">
                  <a:solidFill>
                    <a:schemeClr val="bg1"/>
                  </a:solidFill>
                  <a:sym typeface="Montserrat"/>
                </a:rPr>
                <a:t>where </a:t>
              </a:r>
              <a:r>
                <a:rPr lang="en-GB" b="1" i="1" dirty="0">
                  <a:solidFill>
                    <a:schemeClr val="bg1"/>
                  </a:solidFill>
                  <a:latin typeface="Georgia" panose="02040502050405020303" pitchFamily="18" charset="0"/>
                  <a:sym typeface="Montserrat"/>
                </a:rPr>
                <a:t>the headroom to grow is greatest </a:t>
              </a:r>
              <a:r>
                <a:rPr lang="en-GB" dirty="0">
                  <a:solidFill>
                    <a:schemeClr val="bg1"/>
                  </a:solidFill>
                  <a:sym typeface="Montserrat"/>
                </a:rPr>
                <a:t>and in </a:t>
              </a:r>
              <a:r>
                <a:rPr lang="en-GB" b="1" i="1" dirty="0">
                  <a:solidFill>
                    <a:schemeClr val="bg1"/>
                  </a:solidFill>
                  <a:latin typeface="Georgia" panose="02040502050405020303" pitchFamily="18" charset="0"/>
                  <a:sym typeface="Montserrat"/>
                </a:rPr>
                <a:t>heart</a:t>
              </a:r>
              <a:r>
                <a:rPr lang="en-GB" dirty="0">
                  <a:solidFill>
                    <a:schemeClr val="bg1"/>
                  </a:solidFill>
                  <a:sym typeface="Montserrat"/>
                </a:rPr>
                <a:t> of the </a:t>
              </a:r>
              <a:r>
                <a:rPr lang="en-GB" b="1" i="1" dirty="0">
                  <a:solidFill>
                    <a:schemeClr val="bg1"/>
                  </a:solidFill>
                  <a:latin typeface="Georgia" panose="02040502050405020303" pitchFamily="18" charset="0"/>
                  <a:sym typeface="Montserrat"/>
                </a:rPr>
                <a:t>grocery basket </a:t>
              </a:r>
              <a:r>
                <a:rPr lang="en-GB" dirty="0">
                  <a:solidFill>
                    <a:schemeClr val="bg1"/>
                  </a:solidFill>
                  <a:sym typeface="Montserrat"/>
                </a:rPr>
                <a:t>where </a:t>
              </a:r>
              <a:r>
                <a:rPr lang="en-GB" b="1" i="1" dirty="0">
                  <a:solidFill>
                    <a:schemeClr val="bg1"/>
                  </a:solidFill>
                  <a:latin typeface="Georgia" panose="02040502050405020303" pitchFamily="18" charset="0"/>
                  <a:sym typeface="Montserrat"/>
                </a:rPr>
                <a:t>demand</a:t>
              </a:r>
              <a:r>
                <a:rPr lang="en-GB" dirty="0">
                  <a:solidFill>
                    <a:schemeClr val="bg1"/>
                  </a:solidFill>
                  <a:sym typeface="Montserrat"/>
                </a:rPr>
                <a:t> is </a:t>
              </a:r>
              <a:r>
                <a:rPr lang="en-GB" b="1" i="1" dirty="0">
                  <a:solidFill>
                    <a:schemeClr val="bg1"/>
                  </a:solidFill>
                  <a:latin typeface="Georgia" panose="02040502050405020303" pitchFamily="18" charset="0"/>
                  <a:sym typeface="Montserrat"/>
                </a:rPr>
                <a:t>strongest</a:t>
              </a:r>
              <a:r>
                <a:rPr lang="en-GB" dirty="0">
                  <a:solidFill>
                    <a:schemeClr val="bg1"/>
                  </a:solidFill>
                  <a:sym typeface="Montserrat"/>
                </a:rPr>
                <a:t>.</a:t>
              </a:r>
            </a:p>
            <a:p>
              <a:pPr algn="ctr"/>
              <a:endParaRPr lang="en-GB" sz="1400" dirty="0">
                <a:solidFill>
                  <a:schemeClr val="bg1"/>
                </a:solidFill>
                <a:sym typeface="Montserrat"/>
              </a:endParaRPr>
            </a:p>
          </p:txBody>
        </p:sp>
        <p:sp>
          <p:nvSpPr>
            <p:cNvPr id="10" name="TextBox 9">
              <a:extLst>
                <a:ext uri="{FF2B5EF4-FFF2-40B4-BE49-F238E27FC236}">
                  <a16:creationId xmlns:a16="http://schemas.microsoft.com/office/drawing/2014/main" id="{600EAC21-BDFA-F0ED-1F3F-D1F50752F4B5}"/>
                </a:ext>
              </a:extLst>
            </p:cNvPr>
            <p:cNvSpPr txBox="1"/>
            <p:nvPr/>
          </p:nvSpPr>
          <p:spPr>
            <a:xfrm>
              <a:off x="9330678" y="5384341"/>
              <a:ext cx="1077814" cy="500597"/>
            </a:xfrm>
            <a:prstGeom prst="rect">
              <a:avLst/>
            </a:prstGeom>
            <a:noFill/>
          </p:spPr>
          <p:txBody>
            <a:bodyPr wrap="square">
              <a:spAutoFit/>
            </a:bodyPr>
            <a:lstStyle/>
            <a:p>
              <a:pPr algn="ctr"/>
              <a:endParaRPr lang="en-GB" sz="1600" i="1" dirty="0">
                <a:solidFill>
                  <a:schemeClr val="bg1"/>
                </a:solidFill>
                <a:latin typeface="Georgia" panose="02040502050405020303" pitchFamily="18" charset="0"/>
              </a:endParaRPr>
            </a:p>
          </p:txBody>
        </p:sp>
      </p:grpSp>
      <p:sp>
        <p:nvSpPr>
          <p:cNvPr id="17" name="TextBox 16">
            <a:extLst>
              <a:ext uri="{FF2B5EF4-FFF2-40B4-BE49-F238E27FC236}">
                <a16:creationId xmlns:a16="http://schemas.microsoft.com/office/drawing/2014/main" id="{654700A7-A54F-8C66-F8BC-7C52E4365C33}"/>
              </a:ext>
            </a:extLst>
          </p:cNvPr>
          <p:cNvSpPr txBox="1"/>
          <p:nvPr/>
        </p:nvSpPr>
        <p:spPr>
          <a:xfrm>
            <a:off x="4433471" y="2017727"/>
            <a:ext cx="1530162" cy="461665"/>
          </a:xfrm>
          <a:prstGeom prst="rect">
            <a:avLst/>
          </a:prstGeom>
          <a:noFill/>
        </p:spPr>
        <p:txBody>
          <a:bodyPr wrap="none" lIns="0" rIns="0" rtlCol="0">
            <a:spAutoFit/>
          </a:bodyPr>
          <a:lstStyle/>
          <a:p>
            <a:pPr defTabSz="1219170">
              <a:defRPr/>
            </a:pPr>
            <a:r>
              <a:rPr lang="en-GB" sz="1200" b="1" dirty="0">
                <a:solidFill>
                  <a:schemeClr val="tx1"/>
                </a:solidFill>
                <a:latin typeface="+mj-lt"/>
              </a:rPr>
              <a:t>OL YTD Contribution</a:t>
            </a:r>
          </a:p>
          <a:p>
            <a:pPr defTabSz="1219170">
              <a:defRPr/>
            </a:pPr>
            <a:r>
              <a:rPr lang="en-GB" sz="1200" b="1" dirty="0">
                <a:solidFill>
                  <a:schemeClr val="tx1"/>
                </a:solidFill>
                <a:latin typeface="+mj-lt"/>
              </a:rPr>
              <a:t>Volume Sales</a:t>
            </a:r>
          </a:p>
        </p:txBody>
      </p:sp>
      <p:sp>
        <p:nvSpPr>
          <p:cNvPr id="18" name="TextBox 17">
            <a:extLst>
              <a:ext uri="{FF2B5EF4-FFF2-40B4-BE49-F238E27FC236}">
                <a16:creationId xmlns:a16="http://schemas.microsoft.com/office/drawing/2014/main" id="{3B3A2224-EC69-5E34-3CCD-EF25B7C11FE3}"/>
              </a:ext>
            </a:extLst>
          </p:cNvPr>
          <p:cNvSpPr txBox="1"/>
          <p:nvPr/>
        </p:nvSpPr>
        <p:spPr>
          <a:xfrm>
            <a:off x="7836794" y="2017727"/>
            <a:ext cx="2112364" cy="461665"/>
          </a:xfrm>
          <a:prstGeom prst="rect">
            <a:avLst/>
          </a:prstGeom>
          <a:noFill/>
        </p:spPr>
        <p:txBody>
          <a:bodyPr wrap="square" lIns="0" rIns="0" rtlCol="0">
            <a:spAutoFit/>
          </a:bodyPr>
          <a:lstStyle/>
          <a:p>
            <a:pPr algn="r" defTabSz="1219170">
              <a:defRPr/>
            </a:pPr>
            <a:r>
              <a:rPr lang="en-GB" sz="1200" b="1" dirty="0">
                <a:solidFill>
                  <a:schemeClr val="tx1"/>
                </a:solidFill>
                <a:latin typeface="+mj-lt"/>
              </a:rPr>
              <a:t>OL YTD Volume</a:t>
            </a:r>
          </a:p>
          <a:p>
            <a:pPr algn="r" defTabSz="1219170">
              <a:defRPr/>
            </a:pPr>
            <a:r>
              <a:rPr lang="en-GB" sz="1200" b="1" dirty="0">
                <a:solidFill>
                  <a:schemeClr val="tx1"/>
                </a:solidFill>
                <a:latin typeface="+mj-lt"/>
              </a:rPr>
              <a:t> Growth Differential</a:t>
            </a:r>
          </a:p>
        </p:txBody>
      </p:sp>
      <p:cxnSp>
        <p:nvCxnSpPr>
          <p:cNvPr id="20" name="Straight Connector 19">
            <a:extLst>
              <a:ext uri="{FF2B5EF4-FFF2-40B4-BE49-F238E27FC236}">
                <a16:creationId xmlns:a16="http://schemas.microsoft.com/office/drawing/2014/main" id="{E4454F7F-0028-7755-B9CE-01923A5EFE9B}"/>
              </a:ext>
            </a:extLst>
          </p:cNvPr>
          <p:cNvCxnSpPr>
            <a:cxnSpLocks/>
          </p:cNvCxnSpPr>
          <p:nvPr/>
        </p:nvCxnSpPr>
        <p:spPr>
          <a:xfrm>
            <a:off x="9265820" y="2527688"/>
            <a:ext cx="0" cy="2237640"/>
          </a:xfrm>
          <a:prstGeom prst="line">
            <a:avLst/>
          </a:prstGeom>
          <a:ln w="12700">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9742876-FCEF-DE40-6AF3-415AF9169FB4}"/>
              </a:ext>
            </a:extLst>
          </p:cNvPr>
          <p:cNvSpPr txBox="1"/>
          <p:nvPr/>
        </p:nvSpPr>
        <p:spPr>
          <a:xfrm>
            <a:off x="10167871" y="2451661"/>
            <a:ext cx="1624883" cy="215444"/>
          </a:xfrm>
          <a:prstGeom prst="rect">
            <a:avLst/>
          </a:prstGeom>
          <a:noFill/>
        </p:spPr>
        <p:txBody>
          <a:bodyPr wrap="square">
            <a:spAutoFit/>
          </a:bodyPr>
          <a:lstStyle/>
          <a:p>
            <a:pPr algn="ctr"/>
            <a:r>
              <a:rPr lang="en-GB" sz="800" i="1" kern="0" dirty="0">
                <a:solidFill>
                  <a:schemeClr val="bg1"/>
                </a:solidFill>
                <a:sym typeface="Montserrat"/>
              </a:rPr>
              <a:t>OL FMCG YTD volume growth</a:t>
            </a:r>
            <a:endParaRPr lang="en-GB" sz="800" i="1" dirty="0">
              <a:solidFill>
                <a:schemeClr val="bg1"/>
              </a:solidFill>
            </a:endParaRPr>
          </a:p>
        </p:txBody>
      </p:sp>
      <p:sp>
        <p:nvSpPr>
          <p:cNvPr id="22" name="TextBox 21">
            <a:extLst>
              <a:ext uri="{FF2B5EF4-FFF2-40B4-BE49-F238E27FC236}">
                <a16:creationId xmlns:a16="http://schemas.microsoft.com/office/drawing/2014/main" id="{126DC315-E4E0-DC3F-CAE0-D5B00A504744}"/>
              </a:ext>
            </a:extLst>
          </p:cNvPr>
          <p:cNvSpPr txBox="1"/>
          <p:nvPr/>
        </p:nvSpPr>
        <p:spPr>
          <a:xfrm>
            <a:off x="4417888" y="1241384"/>
            <a:ext cx="5898091" cy="923330"/>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OL contribution to volume sales and incremental growth vs category performance</a:t>
            </a:r>
          </a:p>
          <a:p>
            <a:pPr>
              <a:buSzPts val="1100"/>
            </a:pPr>
            <a:r>
              <a:rPr lang="en-US" sz="1200" dirty="0">
                <a:solidFill>
                  <a:schemeClr val="tx1"/>
                </a:solidFill>
                <a:latin typeface="Arial" panose="020B0604020202020204" pitchFamily="34" charset="0"/>
                <a:cs typeface="Arial" panose="020B0604020202020204" pitchFamily="34" charset="0"/>
              </a:rPr>
              <a:t>YTD 32w/e 12th August 2023</a:t>
            </a:r>
          </a:p>
          <a:p>
            <a:pPr>
              <a:buSzPts val="1100"/>
            </a:pPr>
            <a:endParaRPr lang="en-US" sz="1400" b="1" dirty="0">
              <a:latin typeface="Arial" panose="020B0604020202020204" pitchFamily="34" charset="0"/>
              <a:cs typeface="Arial" panose="020B0604020202020204" pitchFamily="34" charset="0"/>
              <a:sym typeface="Montserrat"/>
            </a:endParaRPr>
          </a:p>
        </p:txBody>
      </p:sp>
    </p:spTree>
    <p:extLst>
      <p:ext uri="{BB962C8B-B14F-4D97-AF65-F5344CB8AC3E}">
        <p14:creationId xmlns:p14="http://schemas.microsoft.com/office/powerpoint/2010/main" val="659030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FEA070E-B794-F595-12D3-29BA6A555F58}"/>
              </a:ext>
            </a:extLst>
          </p:cNvPr>
          <p:cNvGraphicFramePr/>
          <p:nvPr>
            <p:extLst>
              <p:ext uri="{D42A27DB-BD31-4B8C-83A1-F6EECF244321}">
                <p14:modId xmlns:p14="http://schemas.microsoft.com/office/powerpoint/2010/main" val="3426394801"/>
              </p:ext>
            </p:extLst>
          </p:nvPr>
        </p:nvGraphicFramePr>
        <p:xfrm>
          <a:off x="4005821" y="2094553"/>
          <a:ext cx="2848794" cy="3902704"/>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Rounded Corners 11">
            <a:extLst>
              <a:ext uri="{FF2B5EF4-FFF2-40B4-BE49-F238E27FC236}">
                <a16:creationId xmlns:a16="http://schemas.microsoft.com/office/drawing/2014/main" id="{BB0D652F-5D71-240D-F2D7-B2394B8C78AE}"/>
              </a:ext>
            </a:extLst>
          </p:cNvPr>
          <p:cNvSpPr/>
          <p:nvPr/>
        </p:nvSpPr>
        <p:spPr>
          <a:xfrm>
            <a:off x="4443307" y="4025093"/>
            <a:ext cx="2004906" cy="223520"/>
          </a:xfrm>
          <a:prstGeom prst="roundRect">
            <a:avLst/>
          </a:prstGeom>
          <a:solidFill>
            <a:schemeClr val="bg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GB" sz="1600" dirty="0"/>
          </a:p>
        </p:txBody>
      </p:sp>
      <p:sp>
        <p:nvSpPr>
          <p:cNvPr id="13" name="TextBox 12">
            <a:extLst>
              <a:ext uri="{FF2B5EF4-FFF2-40B4-BE49-F238E27FC236}">
                <a16:creationId xmlns:a16="http://schemas.microsoft.com/office/drawing/2014/main" id="{1400CDBF-0A55-B0D2-69A1-6D02AB69E9A4}"/>
              </a:ext>
            </a:extLst>
          </p:cNvPr>
          <p:cNvSpPr txBox="1"/>
          <p:nvPr/>
        </p:nvSpPr>
        <p:spPr>
          <a:xfrm>
            <a:off x="231055" y="1331409"/>
            <a:ext cx="3562011" cy="5078313"/>
          </a:xfrm>
          <a:prstGeom prst="rect">
            <a:avLst/>
          </a:prstGeom>
          <a:noFill/>
        </p:spPr>
        <p:txBody>
          <a:bodyPr wrap="square">
            <a:spAutoFit/>
          </a:bodyPr>
          <a:lstStyle/>
          <a:p>
            <a:pPr algn="ctr"/>
            <a:endParaRPr lang="en-GB" dirty="0">
              <a:solidFill>
                <a:schemeClr val="bg1"/>
              </a:solidFill>
              <a:latin typeface="Georgia" panose="02040502050405020303" pitchFamily="18" charset="0"/>
              <a:sym typeface="Montserrat"/>
            </a:endParaRPr>
          </a:p>
          <a:p>
            <a:pPr algn="ctr"/>
            <a:r>
              <a:rPr lang="en-GB" dirty="0">
                <a:solidFill>
                  <a:schemeClr val="bg1"/>
                </a:solidFill>
                <a:latin typeface="Georgia" panose="02040502050405020303" pitchFamily="18" charset="0"/>
                <a:sym typeface="Montserrat"/>
              </a:rPr>
              <a:t>Shoppers have been buying more </a:t>
            </a:r>
            <a:r>
              <a:rPr lang="en-GB" b="1" dirty="0">
                <a:solidFill>
                  <a:schemeClr val="bg1"/>
                </a:solidFill>
                <a:latin typeface="Georgia" panose="02040502050405020303" pitchFamily="18" charset="0"/>
                <a:sym typeface="Montserrat"/>
              </a:rPr>
              <a:t>Dry Grocery </a:t>
            </a:r>
            <a:r>
              <a:rPr lang="en-GB" dirty="0">
                <a:solidFill>
                  <a:schemeClr val="bg1"/>
                </a:solidFill>
                <a:latin typeface="Georgia" panose="02040502050405020303" pitchFamily="18" charset="0"/>
                <a:sym typeface="Montserrat"/>
              </a:rPr>
              <a:t>products.</a:t>
            </a:r>
          </a:p>
          <a:p>
            <a:pPr algn="ctr"/>
            <a:endParaRPr lang="en-GB" dirty="0">
              <a:solidFill>
                <a:schemeClr val="bg1"/>
              </a:solidFill>
              <a:latin typeface="Georgia" panose="02040502050405020303" pitchFamily="18" charset="0"/>
              <a:sym typeface="Montserrat"/>
            </a:endParaRPr>
          </a:p>
          <a:p>
            <a:pPr algn="ctr"/>
            <a:r>
              <a:rPr lang="en-GB" dirty="0">
                <a:solidFill>
                  <a:schemeClr val="bg1"/>
                </a:solidFill>
                <a:latin typeface="Georgia" panose="02040502050405020303" pitchFamily="18" charset="0"/>
                <a:sym typeface="Montserrat"/>
              </a:rPr>
              <a:t>The </a:t>
            </a:r>
            <a:r>
              <a:rPr lang="en-GB" b="1" dirty="0">
                <a:solidFill>
                  <a:schemeClr val="bg1"/>
                </a:solidFill>
                <a:latin typeface="Georgia" panose="02040502050405020303" pitchFamily="18" charset="0"/>
                <a:sym typeface="Montserrat"/>
              </a:rPr>
              <a:t>autumnal weather </a:t>
            </a:r>
            <a:r>
              <a:rPr lang="en-GB" dirty="0">
                <a:solidFill>
                  <a:schemeClr val="bg1"/>
                </a:solidFill>
                <a:latin typeface="Georgia" panose="02040502050405020303" pitchFamily="18" charset="0"/>
                <a:sym typeface="Montserrat"/>
              </a:rPr>
              <a:t>has resulted in </a:t>
            </a:r>
            <a:r>
              <a:rPr lang="en-GB" b="1" dirty="0">
                <a:solidFill>
                  <a:schemeClr val="bg1"/>
                </a:solidFill>
                <a:latin typeface="Georgia" panose="02040502050405020303" pitchFamily="18" charset="0"/>
                <a:sym typeface="Montserrat"/>
              </a:rPr>
              <a:t>less demand </a:t>
            </a:r>
            <a:r>
              <a:rPr lang="en-GB" dirty="0">
                <a:solidFill>
                  <a:schemeClr val="bg1"/>
                </a:solidFill>
                <a:latin typeface="Georgia" panose="02040502050405020303" pitchFamily="18" charset="0"/>
                <a:sym typeface="Montserrat"/>
              </a:rPr>
              <a:t>for </a:t>
            </a:r>
            <a:r>
              <a:rPr lang="en-GB" b="1" dirty="0">
                <a:solidFill>
                  <a:schemeClr val="bg1"/>
                </a:solidFill>
                <a:latin typeface="Georgia" panose="02040502050405020303" pitchFamily="18" charset="0"/>
                <a:sym typeface="Montserrat"/>
              </a:rPr>
              <a:t>alfresco dining</a:t>
            </a:r>
            <a:r>
              <a:rPr lang="en-GB" dirty="0">
                <a:solidFill>
                  <a:schemeClr val="bg1"/>
                </a:solidFill>
                <a:latin typeface="Georgia" panose="02040502050405020303" pitchFamily="18" charset="0"/>
                <a:sym typeface="Montserrat"/>
              </a:rPr>
              <a:t>, leading to </a:t>
            </a:r>
            <a:r>
              <a:rPr lang="en-GB" b="1" dirty="0">
                <a:solidFill>
                  <a:schemeClr val="bg1"/>
                </a:solidFill>
                <a:latin typeface="Georgia" panose="02040502050405020303" pitchFamily="18" charset="0"/>
                <a:sym typeface="Montserrat"/>
              </a:rPr>
              <a:t>less demand</a:t>
            </a:r>
            <a:r>
              <a:rPr lang="en-GB" dirty="0">
                <a:solidFill>
                  <a:schemeClr val="bg1"/>
                </a:solidFill>
                <a:latin typeface="Georgia" panose="02040502050405020303" pitchFamily="18" charset="0"/>
                <a:sym typeface="Montserrat"/>
              </a:rPr>
              <a:t> for </a:t>
            </a:r>
            <a:r>
              <a:rPr lang="en-GB" b="1" dirty="0">
                <a:solidFill>
                  <a:schemeClr val="bg1"/>
                </a:solidFill>
                <a:latin typeface="Georgia" panose="02040502050405020303" pitchFamily="18" charset="0"/>
                <a:sym typeface="Montserrat"/>
              </a:rPr>
              <a:t>fresh foods.</a:t>
            </a:r>
            <a:endParaRPr lang="en-GB" dirty="0">
              <a:solidFill>
                <a:schemeClr val="bg1"/>
              </a:solidFill>
              <a:latin typeface="Georgia" panose="02040502050405020303" pitchFamily="18" charset="0"/>
              <a:sym typeface="Montserrat"/>
            </a:endParaRPr>
          </a:p>
          <a:p>
            <a:pPr algn="ctr"/>
            <a:endParaRPr lang="en-GB" b="1" dirty="0">
              <a:solidFill>
                <a:schemeClr val="bg1"/>
              </a:solidFill>
              <a:latin typeface="Georgia" panose="02040502050405020303" pitchFamily="18" charset="0"/>
              <a:sym typeface="Montserrat"/>
            </a:endParaRPr>
          </a:p>
          <a:p>
            <a:pPr algn="ctr"/>
            <a:r>
              <a:rPr lang="en-GB" dirty="0">
                <a:solidFill>
                  <a:schemeClr val="bg1"/>
                </a:solidFill>
                <a:latin typeface="Georgia" panose="02040502050405020303" pitchFamily="18" charset="0"/>
                <a:sym typeface="Montserrat"/>
              </a:rPr>
              <a:t>Reduced demand overall has hit </a:t>
            </a:r>
            <a:r>
              <a:rPr lang="en-GB" b="1" dirty="0">
                <a:solidFill>
                  <a:schemeClr val="bg1"/>
                </a:solidFill>
                <a:latin typeface="Georgia" panose="02040502050405020303" pitchFamily="18" charset="0"/>
                <a:sym typeface="Montserrat"/>
              </a:rPr>
              <a:t>brands hardest </a:t>
            </a:r>
            <a:r>
              <a:rPr lang="en-GB" dirty="0">
                <a:solidFill>
                  <a:schemeClr val="bg1"/>
                </a:solidFill>
                <a:latin typeface="Georgia" panose="02040502050405020303" pitchFamily="18" charset="0"/>
                <a:sym typeface="Montserrat"/>
              </a:rPr>
              <a:t>with</a:t>
            </a:r>
            <a:r>
              <a:rPr lang="en-GB" b="1" dirty="0">
                <a:solidFill>
                  <a:schemeClr val="bg1"/>
                </a:solidFill>
                <a:latin typeface="Georgia" panose="02040502050405020303" pitchFamily="18" charset="0"/>
                <a:sym typeface="Montserrat"/>
              </a:rPr>
              <a:t> all categories impacted.</a:t>
            </a:r>
            <a:endParaRPr lang="en-GB" dirty="0">
              <a:solidFill>
                <a:schemeClr val="bg1"/>
              </a:solidFill>
              <a:latin typeface="Georgia" panose="02040502050405020303" pitchFamily="18" charset="0"/>
              <a:sym typeface="Montserrat"/>
            </a:endParaRPr>
          </a:p>
          <a:p>
            <a:pPr algn="ctr"/>
            <a:endParaRPr lang="en-GB" dirty="0">
              <a:solidFill>
                <a:schemeClr val="bg1"/>
              </a:solidFill>
              <a:latin typeface="Georgia" panose="02040502050405020303" pitchFamily="18" charset="0"/>
              <a:sym typeface="Montserrat"/>
            </a:endParaRPr>
          </a:p>
          <a:p>
            <a:pPr algn="ctr"/>
            <a:r>
              <a:rPr lang="en-GB" b="1" dirty="0">
                <a:solidFill>
                  <a:schemeClr val="bg1"/>
                </a:solidFill>
                <a:latin typeface="Georgia" panose="02040502050405020303" pitchFamily="18" charset="0"/>
                <a:sym typeface="Montserrat"/>
              </a:rPr>
              <a:t>OL</a:t>
            </a:r>
            <a:r>
              <a:rPr lang="en-GB" dirty="0">
                <a:solidFill>
                  <a:schemeClr val="bg1"/>
                </a:solidFill>
                <a:latin typeface="Georgia" panose="02040502050405020303" pitchFamily="18" charset="0"/>
                <a:sym typeface="Montserrat"/>
              </a:rPr>
              <a:t> has seen </a:t>
            </a:r>
            <a:r>
              <a:rPr lang="en-GB" b="1" dirty="0">
                <a:solidFill>
                  <a:schemeClr val="bg1"/>
                </a:solidFill>
                <a:latin typeface="Georgia" panose="02040502050405020303" pitchFamily="18" charset="0"/>
                <a:sym typeface="Montserrat"/>
              </a:rPr>
              <a:t>strong growth </a:t>
            </a:r>
            <a:r>
              <a:rPr lang="en-GB" dirty="0">
                <a:solidFill>
                  <a:schemeClr val="bg1"/>
                </a:solidFill>
                <a:latin typeface="Georgia" panose="02040502050405020303" pitchFamily="18" charset="0"/>
                <a:sym typeface="Montserrat"/>
              </a:rPr>
              <a:t>in </a:t>
            </a:r>
            <a:r>
              <a:rPr lang="en-GB" b="1" dirty="0">
                <a:solidFill>
                  <a:schemeClr val="bg1"/>
                </a:solidFill>
                <a:latin typeface="Georgia" panose="02040502050405020303" pitchFamily="18" charset="0"/>
                <a:sym typeface="Montserrat"/>
              </a:rPr>
              <a:t>Dry Grocery</a:t>
            </a:r>
            <a:r>
              <a:rPr lang="en-GB" dirty="0">
                <a:solidFill>
                  <a:schemeClr val="bg1"/>
                </a:solidFill>
                <a:latin typeface="Georgia" panose="02040502050405020303" pitchFamily="18" charset="0"/>
                <a:sym typeface="Montserrat"/>
              </a:rPr>
              <a:t> &amp; </a:t>
            </a:r>
            <a:r>
              <a:rPr lang="en-GB" b="1" dirty="0">
                <a:solidFill>
                  <a:schemeClr val="bg1"/>
                </a:solidFill>
                <a:latin typeface="Georgia" panose="02040502050405020303" pitchFamily="18" charset="0"/>
                <a:sym typeface="Montserrat"/>
              </a:rPr>
              <a:t>Bakery, </a:t>
            </a:r>
            <a:r>
              <a:rPr lang="en-GB" dirty="0">
                <a:solidFill>
                  <a:schemeClr val="bg1"/>
                </a:solidFill>
                <a:latin typeface="Georgia" panose="02040502050405020303" pitchFamily="18" charset="0"/>
                <a:sym typeface="Montserrat"/>
              </a:rPr>
              <a:t>as well as </a:t>
            </a:r>
            <a:r>
              <a:rPr lang="en-GB" b="1" dirty="0">
                <a:solidFill>
                  <a:schemeClr val="bg1"/>
                </a:solidFill>
                <a:latin typeface="Georgia" panose="02040502050405020303" pitchFamily="18" charset="0"/>
                <a:sym typeface="Montserrat"/>
              </a:rPr>
              <a:t>Confectionery</a:t>
            </a:r>
            <a:r>
              <a:rPr lang="en-GB" dirty="0">
                <a:solidFill>
                  <a:schemeClr val="bg1"/>
                </a:solidFill>
                <a:latin typeface="Georgia" panose="02040502050405020303" pitchFamily="18" charset="0"/>
                <a:sym typeface="Montserrat"/>
              </a:rPr>
              <a:t> and </a:t>
            </a:r>
            <a:r>
              <a:rPr lang="en-GB" b="1" dirty="0">
                <a:solidFill>
                  <a:schemeClr val="bg1"/>
                </a:solidFill>
                <a:latin typeface="Georgia" panose="02040502050405020303" pitchFamily="18" charset="0"/>
                <a:sym typeface="Montserrat"/>
              </a:rPr>
              <a:t>H&amp;B</a:t>
            </a:r>
            <a:r>
              <a:rPr lang="en-GB" dirty="0">
                <a:solidFill>
                  <a:schemeClr val="bg1"/>
                </a:solidFill>
                <a:latin typeface="Georgia" panose="02040502050405020303" pitchFamily="18" charset="0"/>
                <a:sym typeface="Montserrat"/>
              </a:rPr>
              <a:t>. </a:t>
            </a:r>
          </a:p>
          <a:p>
            <a:pPr algn="ctr"/>
            <a:endParaRPr lang="en-GB" dirty="0">
              <a:solidFill>
                <a:schemeClr val="bg1"/>
              </a:solidFill>
              <a:latin typeface="Georgia" panose="02040502050405020303" pitchFamily="18" charset="0"/>
              <a:sym typeface="Montserrat"/>
            </a:endParaRPr>
          </a:p>
          <a:p>
            <a:pPr algn="ctr"/>
            <a:endParaRPr lang="en-GB" dirty="0">
              <a:solidFill>
                <a:schemeClr val="bg1"/>
              </a:solidFill>
              <a:latin typeface="Georgia" panose="02040502050405020303" pitchFamily="18" charset="0"/>
              <a:sym typeface="Montserrat"/>
            </a:endParaRPr>
          </a:p>
        </p:txBody>
      </p:sp>
      <p:sp>
        <p:nvSpPr>
          <p:cNvPr id="3" name="Slide Number Placeholder 2">
            <a:extLst>
              <a:ext uri="{FF2B5EF4-FFF2-40B4-BE49-F238E27FC236}">
                <a16:creationId xmlns:a16="http://schemas.microsoft.com/office/drawing/2014/main" id="{CE2B0CDB-A3EF-A0B0-37B3-DA12CB5F5C61}"/>
              </a:ext>
            </a:extLst>
          </p:cNvPr>
          <p:cNvSpPr>
            <a:spLocks noGrp="1"/>
          </p:cNvSpPr>
          <p:nvPr>
            <p:ph type="sldNum" sz="quarter" idx="12"/>
          </p:nvPr>
        </p:nvSpPr>
        <p:spPr/>
        <p:txBody>
          <a:bodyPr/>
          <a:lstStyle/>
          <a:p>
            <a:fld id="{403EF4E2-7A7A-0548-85F1-5479B7C9E1B2}" type="slidenum">
              <a:rPr lang="en-US" smtClean="0"/>
              <a:t>18</a:t>
            </a:fld>
            <a:endParaRPr lang="en-US" dirty="0"/>
          </a:p>
        </p:txBody>
      </p:sp>
      <p:sp>
        <p:nvSpPr>
          <p:cNvPr id="6" name="Text Placeholder 5">
            <a:extLst>
              <a:ext uri="{FF2B5EF4-FFF2-40B4-BE49-F238E27FC236}">
                <a16:creationId xmlns:a16="http://schemas.microsoft.com/office/drawing/2014/main" id="{A84036DE-09E6-CA09-D33B-A9696884F8B5}"/>
              </a:ext>
            </a:extLst>
          </p:cNvPr>
          <p:cNvSpPr>
            <a:spLocks noGrp="1"/>
          </p:cNvSpPr>
          <p:nvPr>
            <p:ph type="body" sz="quarter" idx="14"/>
          </p:nvPr>
        </p:nvSpPr>
        <p:spPr/>
        <p:txBody>
          <a:bodyPr/>
          <a:lstStyle/>
          <a:p>
            <a:r>
              <a:rPr lang="en-GB" dirty="0"/>
              <a:t>Source:  NIQ Homescan</a:t>
            </a:r>
          </a:p>
        </p:txBody>
      </p:sp>
      <p:sp>
        <p:nvSpPr>
          <p:cNvPr id="22" name="TextBox 21">
            <a:extLst>
              <a:ext uri="{FF2B5EF4-FFF2-40B4-BE49-F238E27FC236}">
                <a16:creationId xmlns:a16="http://schemas.microsoft.com/office/drawing/2014/main" id="{126DC315-E4E0-DC3F-CAE0-D5B00A504744}"/>
              </a:ext>
            </a:extLst>
          </p:cNvPr>
          <p:cNvSpPr txBox="1"/>
          <p:nvPr/>
        </p:nvSpPr>
        <p:spPr>
          <a:xfrm>
            <a:off x="4174050" y="969800"/>
            <a:ext cx="5898091"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Performance by category (volume per buyer)</a:t>
            </a:r>
          </a:p>
          <a:p>
            <a:pPr>
              <a:buSzPts val="1100"/>
            </a:pPr>
            <a:r>
              <a:rPr lang="en-US" sz="1200" dirty="0">
                <a:solidFill>
                  <a:schemeClr val="tx1"/>
                </a:solidFill>
                <a:latin typeface="Arial" panose="020B0604020202020204" pitchFamily="34" charset="0"/>
                <a:cs typeface="Arial" panose="020B0604020202020204" pitchFamily="34" charset="0"/>
              </a:rPr>
              <a:t>12w/e 12th August 2023 vs year ago</a:t>
            </a:r>
          </a:p>
          <a:p>
            <a:pPr>
              <a:buSzPts val="1100"/>
            </a:pPr>
            <a:endParaRPr lang="en-US" sz="1400" b="1" dirty="0">
              <a:latin typeface="Arial" panose="020B0604020202020204" pitchFamily="34" charset="0"/>
              <a:cs typeface="Arial" panose="020B0604020202020204" pitchFamily="34" charset="0"/>
              <a:sym typeface="Montserrat"/>
            </a:endParaRPr>
          </a:p>
        </p:txBody>
      </p:sp>
      <p:graphicFrame>
        <p:nvGraphicFramePr>
          <p:cNvPr id="8" name="Chart 7">
            <a:extLst>
              <a:ext uri="{FF2B5EF4-FFF2-40B4-BE49-F238E27FC236}">
                <a16:creationId xmlns:a16="http://schemas.microsoft.com/office/drawing/2014/main" id="{E5A0C57F-3CC9-C64B-532A-028109BB4A4C}"/>
              </a:ext>
            </a:extLst>
          </p:cNvPr>
          <p:cNvGraphicFramePr/>
          <p:nvPr>
            <p:extLst>
              <p:ext uri="{D42A27DB-BD31-4B8C-83A1-F6EECF244321}">
                <p14:modId xmlns:p14="http://schemas.microsoft.com/office/powerpoint/2010/main" val="2184402433"/>
              </p:ext>
            </p:extLst>
          </p:nvPr>
        </p:nvGraphicFramePr>
        <p:xfrm>
          <a:off x="6820140" y="2074233"/>
          <a:ext cx="2588020" cy="39027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8EB0C501-3D83-F84E-20F6-EE23321DEEBC}"/>
              </a:ext>
            </a:extLst>
          </p:cNvPr>
          <p:cNvGraphicFramePr/>
          <p:nvPr>
            <p:extLst>
              <p:ext uri="{D42A27DB-BD31-4B8C-83A1-F6EECF244321}">
                <p14:modId xmlns:p14="http://schemas.microsoft.com/office/powerpoint/2010/main" val="1879656905"/>
              </p:ext>
            </p:extLst>
          </p:nvPr>
        </p:nvGraphicFramePr>
        <p:xfrm>
          <a:off x="9417714" y="2169060"/>
          <a:ext cx="2618499" cy="3902704"/>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Rounded Corners 13">
            <a:extLst>
              <a:ext uri="{FF2B5EF4-FFF2-40B4-BE49-F238E27FC236}">
                <a16:creationId xmlns:a16="http://schemas.microsoft.com/office/drawing/2014/main" id="{C3CEC55A-41E4-D331-DC0C-139B034E0CB0}"/>
              </a:ext>
            </a:extLst>
          </p:cNvPr>
          <p:cNvSpPr/>
          <p:nvPr/>
        </p:nvSpPr>
        <p:spPr>
          <a:xfrm>
            <a:off x="7491307" y="4920828"/>
            <a:ext cx="1754294" cy="240452"/>
          </a:xfrm>
          <a:prstGeom prst="roundRect">
            <a:avLst>
              <a:gd name="adj" fmla="val 13637"/>
            </a:avLst>
          </a:prstGeom>
          <a:solidFill>
            <a:schemeClr val="accent5">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GB" sz="1600" dirty="0"/>
          </a:p>
        </p:txBody>
      </p:sp>
      <p:sp>
        <p:nvSpPr>
          <p:cNvPr id="15" name="Rectangle: Rounded Corners 14">
            <a:extLst>
              <a:ext uri="{FF2B5EF4-FFF2-40B4-BE49-F238E27FC236}">
                <a16:creationId xmlns:a16="http://schemas.microsoft.com/office/drawing/2014/main" id="{11FE389D-4837-A9AE-4F3B-6903775248FC}"/>
              </a:ext>
            </a:extLst>
          </p:cNvPr>
          <p:cNvSpPr/>
          <p:nvPr/>
        </p:nvSpPr>
        <p:spPr>
          <a:xfrm>
            <a:off x="10147904" y="4357631"/>
            <a:ext cx="1554479" cy="250612"/>
          </a:xfrm>
          <a:prstGeom prst="roundRect">
            <a:avLst>
              <a:gd name="adj" fmla="val 13637"/>
            </a:avLst>
          </a:prstGeom>
          <a:solidFill>
            <a:schemeClr val="accent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GB" sz="1600" dirty="0"/>
          </a:p>
        </p:txBody>
      </p:sp>
      <p:sp>
        <p:nvSpPr>
          <p:cNvPr id="4" name="TextBox 3">
            <a:extLst>
              <a:ext uri="{FF2B5EF4-FFF2-40B4-BE49-F238E27FC236}">
                <a16:creationId xmlns:a16="http://schemas.microsoft.com/office/drawing/2014/main" id="{AF5CBCAA-663F-7030-1523-77B38FF37B33}"/>
              </a:ext>
            </a:extLst>
          </p:cNvPr>
          <p:cNvSpPr txBox="1"/>
          <p:nvPr/>
        </p:nvSpPr>
        <p:spPr>
          <a:xfrm>
            <a:off x="5425440" y="1818639"/>
            <a:ext cx="1449494" cy="298027"/>
          </a:xfrm>
          <a:prstGeom prst="rect">
            <a:avLst/>
          </a:prstGeom>
          <a:noFill/>
        </p:spPr>
        <p:txBody>
          <a:bodyPr wrap="none" lIns="0" rIns="0" rtlCol="0">
            <a:noAutofit/>
          </a:bodyPr>
          <a:lstStyle/>
          <a:p>
            <a:pPr algn="l">
              <a:spcAft>
                <a:spcPts val="600"/>
              </a:spcAft>
            </a:pPr>
            <a:r>
              <a:rPr lang="en-GB" sz="1600" b="1" dirty="0"/>
              <a:t>Total Category</a:t>
            </a:r>
          </a:p>
        </p:txBody>
      </p:sp>
      <p:sp>
        <p:nvSpPr>
          <p:cNvPr id="5" name="TextBox 4">
            <a:extLst>
              <a:ext uri="{FF2B5EF4-FFF2-40B4-BE49-F238E27FC236}">
                <a16:creationId xmlns:a16="http://schemas.microsoft.com/office/drawing/2014/main" id="{0773E2ED-8C9F-521B-938C-071C5E63B68A}"/>
              </a:ext>
            </a:extLst>
          </p:cNvPr>
          <p:cNvSpPr txBox="1"/>
          <p:nvPr/>
        </p:nvSpPr>
        <p:spPr>
          <a:xfrm>
            <a:off x="8558106" y="1811866"/>
            <a:ext cx="1449494" cy="298027"/>
          </a:xfrm>
          <a:prstGeom prst="rect">
            <a:avLst/>
          </a:prstGeom>
          <a:noFill/>
        </p:spPr>
        <p:txBody>
          <a:bodyPr wrap="none" lIns="0" rIns="0" rtlCol="0">
            <a:noAutofit/>
          </a:bodyPr>
          <a:lstStyle/>
          <a:p>
            <a:pPr algn="l">
              <a:spcAft>
                <a:spcPts val="600"/>
              </a:spcAft>
            </a:pPr>
            <a:r>
              <a:rPr lang="en-GB" sz="1600" b="1" dirty="0"/>
              <a:t>Brands</a:t>
            </a:r>
          </a:p>
        </p:txBody>
      </p:sp>
      <p:sp>
        <p:nvSpPr>
          <p:cNvPr id="7" name="TextBox 6">
            <a:extLst>
              <a:ext uri="{FF2B5EF4-FFF2-40B4-BE49-F238E27FC236}">
                <a16:creationId xmlns:a16="http://schemas.microsoft.com/office/drawing/2014/main" id="{F5213C56-89F6-68DB-26F9-90982227F866}"/>
              </a:ext>
            </a:extLst>
          </p:cNvPr>
          <p:cNvSpPr txBox="1"/>
          <p:nvPr/>
        </p:nvSpPr>
        <p:spPr>
          <a:xfrm>
            <a:off x="10654454" y="1818639"/>
            <a:ext cx="1449494" cy="298027"/>
          </a:xfrm>
          <a:prstGeom prst="rect">
            <a:avLst/>
          </a:prstGeom>
          <a:noFill/>
        </p:spPr>
        <p:txBody>
          <a:bodyPr wrap="none" lIns="0" rIns="0" rtlCol="0">
            <a:noAutofit/>
          </a:bodyPr>
          <a:lstStyle/>
          <a:p>
            <a:pPr algn="ctr">
              <a:spcAft>
                <a:spcPts val="600"/>
              </a:spcAft>
            </a:pPr>
            <a:r>
              <a:rPr lang="en-GB" sz="1600" b="1" dirty="0"/>
              <a:t>OL</a:t>
            </a:r>
          </a:p>
        </p:txBody>
      </p:sp>
    </p:spTree>
    <p:extLst>
      <p:ext uri="{BB962C8B-B14F-4D97-AF65-F5344CB8AC3E}">
        <p14:creationId xmlns:p14="http://schemas.microsoft.com/office/powerpoint/2010/main" val="2217947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94C7C9-9AF0-D1AC-9373-0C2BF62EADA8}"/>
              </a:ext>
            </a:extLst>
          </p:cNvPr>
          <p:cNvSpPr>
            <a:spLocks noGrp="1"/>
          </p:cNvSpPr>
          <p:nvPr>
            <p:ph type="sldNum" sz="quarter" idx="12"/>
          </p:nvPr>
        </p:nvSpPr>
        <p:spPr/>
        <p:txBody>
          <a:bodyPr/>
          <a:lstStyle/>
          <a:p>
            <a:fld id="{403EF4E2-7A7A-0548-85F1-5479B7C9E1B2}" type="slidenum">
              <a:rPr lang="en-US" smtClean="0"/>
              <a:t>19</a:t>
            </a:fld>
            <a:endParaRPr lang="en-US" dirty="0"/>
          </a:p>
        </p:txBody>
      </p:sp>
      <p:sp>
        <p:nvSpPr>
          <p:cNvPr id="5" name="Text Placeholder 4">
            <a:extLst>
              <a:ext uri="{FF2B5EF4-FFF2-40B4-BE49-F238E27FC236}">
                <a16:creationId xmlns:a16="http://schemas.microsoft.com/office/drawing/2014/main" id="{2B858C7A-4054-D1E3-8073-3B18802F8103}"/>
              </a:ext>
            </a:extLst>
          </p:cNvPr>
          <p:cNvSpPr>
            <a:spLocks noGrp="1"/>
          </p:cNvSpPr>
          <p:nvPr>
            <p:ph type="body" sz="quarter" idx="13"/>
          </p:nvPr>
        </p:nvSpPr>
        <p:spPr>
          <a:xfrm>
            <a:off x="275679" y="6014379"/>
            <a:ext cx="11582400" cy="436542"/>
          </a:xfrm>
        </p:spPr>
        <p:txBody>
          <a:bodyPr/>
          <a:lstStyle/>
          <a:p>
            <a:r>
              <a:rPr lang="en-GB" sz="700" dirty="0"/>
              <a:t>* TSR Excludes General Merchandise &amp; Tobacco</a:t>
            </a:r>
          </a:p>
          <a:p>
            <a:r>
              <a:rPr lang="en-GB" sz="700" dirty="0"/>
              <a:t>Source:  NiQ Scantrack Grocery Multiples, 4w/e 15</a:t>
            </a:r>
            <a:r>
              <a:rPr lang="en-GB" sz="700" baseline="30000" dirty="0"/>
              <a:t>th</a:t>
            </a:r>
            <a:r>
              <a:rPr lang="en-GB" sz="700" dirty="0"/>
              <a:t> July 2023</a:t>
            </a:r>
          </a:p>
          <a:p>
            <a:r>
              <a:rPr lang="en-GB" sz="700" dirty="0"/>
              <a:t>Derived Inflation:  Difference between Value Sales growth and Unit Sales growth</a:t>
            </a:r>
          </a:p>
        </p:txBody>
      </p:sp>
      <p:sp>
        <p:nvSpPr>
          <p:cNvPr id="6" name="Title 5">
            <a:extLst>
              <a:ext uri="{FF2B5EF4-FFF2-40B4-BE49-F238E27FC236}">
                <a16:creationId xmlns:a16="http://schemas.microsoft.com/office/drawing/2014/main" id="{97476595-97EE-0F0C-5FDA-3267B5162C41}"/>
              </a:ext>
            </a:extLst>
          </p:cNvPr>
          <p:cNvSpPr>
            <a:spLocks noGrp="1"/>
          </p:cNvSpPr>
          <p:nvPr>
            <p:ph type="title"/>
          </p:nvPr>
        </p:nvSpPr>
        <p:spPr>
          <a:xfrm>
            <a:off x="262800" y="520261"/>
            <a:ext cx="11582400" cy="397352"/>
          </a:xfrm>
        </p:spPr>
        <p:txBody>
          <a:bodyPr/>
          <a:lstStyle/>
          <a:p>
            <a:r>
              <a:rPr lang="en-GB" sz="1800" b="0" dirty="0">
                <a:latin typeface="+mn-lt"/>
              </a:rPr>
              <a:t>Food inflation continues to impact </a:t>
            </a:r>
            <a:r>
              <a:rPr lang="en-GB" sz="1800" b="0" dirty="0"/>
              <a:t>the regular grocery shop, with Confectionery is now the outlier</a:t>
            </a:r>
            <a:endParaRPr lang="en-GB" sz="1800" i="1" dirty="0"/>
          </a:p>
        </p:txBody>
      </p:sp>
      <p:graphicFrame>
        <p:nvGraphicFramePr>
          <p:cNvPr id="7" name="Chart Placeholder 6">
            <a:extLst>
              <a:ext uri="{FF2B5EF4-FFF2-40B4-BE49-F238E27FC236}">
                <a16:creationId xmlns:a16="http://schemas.microsoft.com/office/drawing/2014/main" id="{4981373C-6725-C79A-FD61-B9C04D2CB700}"/>
              </a:ext>
            </a:extLst>
          </p:cNvPr>
          <p:cNvGraphicFramePr>
            <a:graphicFrameLocks/>
          </p:cNvGraphicFramePr>
          <p:nvPr>
            <p:extLst>
              <p:ext uri="{D42A27DB-BD31-4B8C-83A1-F6EECF244321}">
                <p14:modId xmlns:p14="http://schemas.microsoft.com/office/powerpoint/2010/main" val="4230541326"/>
              </p:ext>
            </p:extLst>
          </p:nvPr>
        </p:nvGraphicFramePr>
        <p:xfrm>
          <a:off x="307878" y="1721297"/>
          <a:ext cx="11582398" cy="392006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AF0EB9BF-77A0-494B-4499-7751F531FCB0}"/>
              </a:ext>
            </a:extLst>
          </p:cNvPr>
          <p:cNvSpPr txBox="1"/>
          <p:nvPr/>
        </p:nvSpPr>
        <p:spPr>
          <a:xfrm>
            <a:off x="327195" y="1539453"/>
            <a:ext cx="4369726" cy="307777"/>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Derived Inflation/Deflation</a:t>
            </a:r>
          </a:p>
        </p:txBody>
      </p:sp>
      <p:sp>
        <p:nvSpPr>
          <p:cNvPr id="2" name="TextBox 1">
            <a:extLst>
              <a:ext uri="{FF2B5EF4-FFF2-40B4-BE49-F238E27FC236}">
                <a16:creationId xmlns:a16="http://schemas.microsoft.com/office/drawing/2014/main" id="{23C6BC7A-A399-27B0-7759-7A0BE39481B8}"/>
              </a:ext>
            </a:extLst>
          </p:cNvPr>
          <p:cNvSpPr txBox="1"/>
          <p:nvPr/>
        </p:nvSpPr>
        <p:spPr>
          <a:xfrm>
            <a:off x="1543319" y="1923140"/>
            <a:ext cx="914400" cy="914400"/>
          </a:xfrm>
          <a:prstGeom prst="rect">
            <a:avLst/>
          </a:prstGeom>
          <a:noFill/>
        </p:spPr>
        <p:txBody>
          <a:bodyPr wrap="none" lIns="0" rIns="0" rtlCol="0">
            <a:noAutofit/>
          </a:bodyPr>
          <a:lstStyle/>
          <a:p>
            <a:pPr algn="l">
              <a:spcAft>
                <a:spcPts val="600"/>
              </a:spcAft>
            </a:pPr>
            <a:r>
              <a:rPr lang="en-GB" sz="1600" b="1" i="1" dirty="0">
                <a:latin typeface="Georgia" panose="02040502050405020303" pitchFamily="18" charset="0"/>
              </a:rPr>
              <a:t>+13.4%*</a:t>
            </a:r>
          </a:p>
        </p:txBody>
      </p:sp>
      <p:sp>
        <p:nvSpPr>
          <p:cNvPr id="4" name="TextBox 3">
            <a:extLst>
              <a:ext uri="{FF2B5EF4-FFF2-40B4-BE49-F238E27FC236}">
                <a16:creationId xmlns:a16="http://schemas.microsoft.com/office/drawing/2014/main" id="{E308D46C-6271-5729-9D6A-10AFF9EB6334}"/>
              </a:ext>
            </a:extLst>
          </p:cNvPr>
          <p:cNvSpPr txBox="1"/>
          <p:nvPr/>
        </p:nvSpPr>
        <p:spPr>
          <a:xfrm>
            <a:off x="9606202" y="6068683"/>
            <a:ext cx="2274419" cy="272911"/>
          </a:xfrm>
          <a:prstGeom prst="rect">
            <a:avLst/>
          </a:prstGeom>
          <a:noFill/>
        </p:spPr>
        <p:txBody>
          <a:bodyPr wrap="none" lIns="0" rIns="0" rtlCol="0">
            <a:noAutofit/>
          </a:bodyPr>
          <a:lstStyle/>
          <a:p>
            <a:pPr algn="l">
              <a:spcAft>
                <a:spcPts val="600"/>
              </a:spcAft>
            </a:pPr>
            <a:r>
              <a:rPr lang="en-GB" sz="800" dirty="0"/>
              <a:t>*BRC-NIQ Food Shop Price Inflation Jul23</a:t>
            </a:r>
          </a:p>
        </p:txBody>
      </p:sp>
    </p:spTree>
    <p:extLst>
      <p:ext uri="{BB962C8B-B14F-4D97-AF65-F5344CB8AC3E}">
        <p14:creationId xmlns:p14="http://schemas.microsoft.com/office/powerpoint/2010/main" val="2468928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6728DC-297D-3763-F73A-5E4DF896E7E7}"/>
              </a:ext>
            </a:extLst>
          </p:cNvPr>
          <p:cNvSpPr>
            <a:spLocks noGrp="1"/>
          </p:cNvSpPr>
          <p:nvPr>
            <p:ph type="sldNum" sz="quarter" idx="12"/>
          </p:nvPr>
        </p:nvSpPr>
        <p:spPr/>
        <p:txBody>
          <a:bodyPr/>
          <a:lstStyle/>
          <a:p>
            <a:fld id="{403EF4E2-7A7A-0548-85F1-5479B7C9E1B2}" type="slidenum">
              <a:rPr lang="en-US" smtClean="0"/>
              <a:t>2</a:t>
            </a:fld>
            <a:endParaRPr lang="en-US" dirty="0"/>
          </a:p>
        </p:txBody>
      </p:sp>
      <p:sp>
        <p:nvSpPr>
          <p:cNvPr id="8" name="Title 7">
            <a:extLst>
              <a:ext uri="{FF2B5EF4-FFF2-40B4-BE49-F238E27FC236}">
                <a16:creationId xmlns:a16="http://schemas.microsoft.com/office/drawing/2014/main" id="{319D6550-86D3-7DB3-29F0-30F060BFBAF2}"/>
              </a:ext>
            </a:extLst>
          </p:cNvPr>
          <p:cNvSpPr>
            <a:spLocks noGrp="1"/>
          </p:cNvSpPr>
          <p:nvPr>
            <p:ph type="ctrTitle"/>
          </p:nvPr>
        </p:nvSpPr>
        <p:spPr/>
        <p:txBody>
          <a:bodyPr/>
          <a:lstStyle/>
          <a:p>
            <a:r>
              <a:rPr lang="en-US" dirty="0"/>
              <a:t>5 key takeouts</a:t>
            </a:r>
          </a:p>
        </p:txBody>
      </p:sp>
      <p:sp>
        <p:nvSpPr>
          <p:cNvPr id="10" name="Subtitle 9">
            <a:extLst>
              <a:ext uri="{FF2B5EF4-FFF2-40B4-BE49-F238E27FC236}">
                <a16:creationId xmlns:a16="http://schemas.microsoft.com/office/drawing/2014/main" id="{8603745A-9760-A424-92C7-02F6EE747971}"/>
              </a:ext>
            </a:extLst>
          </p:cNvPr>
          <p:cNvSpPr>
            <a:spLocks noGrp="1"/>
          </p:cNvSpPr>
          <p:nvPr>
            <p:ph type="subTitle" idx="13"/>
          </p:nvPr>
        </p:nvSpPr>
        <p:spPr/>
        <p:txBody>
          <a:bodyPr/>
          <a:lstStyle/>
          <a:p>
            <a:r>
              <a:rPr lang="en-US" dirty="0"/>
              <a:t>4w/e 12</a:t>
            </a:r>
            <a:r>
              <a:rPr lang="en-US" baseline="30000" dirty="0"/>
              <a:t>th</a:t>
            </a:r>
            <a:r>
              <a:rPr lang="en-US" dirty="0"/>
              <a:t> August 2023</a:t>
            </a:r>
          </a:p>
          <a:p>
            <a:endParaRPr lang="en-GB" dirty="0"/>
          </a:p>
        </p:txBody>
      </p:sp>
      <p:sp>
        <p:nvSpPr>
          <p:cNvPr id="4" name="TextBox 3">
            <a:extLst>
              <a:ext uri="{FF2B5EF4-FFF2-40B4-BE49-F238E27FC236}">
                <a16:creationId xmlns:a16="http://schemas.microsoft.com/office/drawing/2014/main" id="{FC719AD1-BD25-1C8F-5C4E-18F733EBECCE}"/>
              </a:ext>
            </a:extLst>
          </p:cNvPr>
          <p:cNvSpPr txBox="1"/>
          <p:nvPr/>
        </p:nvSpPr>
        <p:spPr>
          <a:xfrm>
            <a:off x="5218770" y="799105"/>
            <a:ext cx="6830990" cy="624840"/>
          </a:xfrm>
          <a:prstGeom prst="rect">
            <a:avLst/>
          </a:prstGeom>
          <a:noFill/>
        </p:spPr>
        <p:txBody>
          <a:bodyPr wrap="square" lIns="0" rIns="0" rtlCol="0" anchor="ctr">
            <a:noAutofit/>
          </a:bodyPr>
          <a:lstStyle/>
          <a:p>
            <a:pPr algn="l">
              <a:spcAft>
                <a:spcPts val="600"/>
              </a:spcAft>
            </a:pPr>
            <a:r>
              <a:rPr lang="en-US" sz="1800" b="1" i="1" dirty="0">
                <a:solidFill>
                  <a:schemeClr val="tx1"/>
                </a:solidFill>
                <a:latin typeface="Georgia" panose="02040502050405020303" pitchFamily="18" charset="0"/>
              </a:rPr>
              <a:t>Growths slowed </a:t>
            </a:r>
            <a:r>
              <a:rPr lang="en-US" sz="1800" dirty="0">
                <a:solidFill>
                  <a:schemeClr val="tx1"/>
                </a:solidFill>
                <a:latin typeface="Georgia" panose="02040502050405020303" pitchFamily="18" charset="0"/>
              </a:rPr>
              <a:t>across the industry</a:t>
            </a:r>
            <a:endParaRPr lang="en-US" dirty="0"/>
          </a:p>
        </p:txBody>
      </p:sp>
      <p:sp>
        <p:nvSpPr>
          <p:cNvPr id="5" name="TextBox 4">
            <a:extLst>
              <a:ext uri="{FF2B5EF4-FFF2-40B4-BE49-F238E27FC236}">
                <a16:creationId xmlns:a16="http://schemas.microsoft.com/office/drawing/2014/main" id="{C722879D-2C69-A08D-7EDF-9C19FADFD086}"/>
              </a:ext>
            </a:extLst>
          </p:cNvPr>
          <p:cNvSpPr txBox="1"/>
          <p:nvPr/>
        </p:nvSpPr>
        <p:spPr>
          <a:xfrm>
            <a:off x="5256107" y="3038869"/>
            <a:ext cx="7003626" cy="624840"/>
          </a:xfrm>
          <a:prstGeom prst="rect">
            <a:avLst/>
          </a:prstGeom>
          <a:noFill/>
        </p:spPr>
        <p:txBody>
          <a:bodyPr wrap="square" lIns="0" rIns="0" rtlCol="0" anchor="ctr">
            <a:noAutofit/>
          </a:bodyPr>
          <a:lstStyle/>
          <a:p>
            <a:pPr algn="l">
              <a:spcAft>
                <a:spcPts val="600"/>
              </a:spcAft>
            </a:pPr>
            <a:r>
              <a:rPr lang="en-US" sz="1800" b="1" i="1" dirty="0">
                <a:latin typeface="Georgia" panose="02040502050405020303" pitchFamily="18" charset="0"/>
              </a:rPr>
              <a:t>Core </a:t>
            </a:r>
            <a:r>
              <a:rPr lang="en-US" sz="1800" dirty="0">
                <a:latin typeface="Georgia" panose="02040502050405020303" pitchFamily="18" charset="0"/>
              </a:rPr>
              <a:t>groceries</a:t>
            </a:r>
            <a:r>
              <a:rPr lang="en-US" sz="1800" b="1" i="1" dirty="0">
                <a:latin typeface="Georgia" panose="02040502050405020303" pitchFamily="18" charset="0"/>
              </a:rPr>
              <a:t> </a:t>
            </a:r>
            <a:r>
              <a:rPr lang="en-US" sz="1800" dirty="0">
                <a:latin typeface="Georgia" panose="02040502050405020303" pitchFamily="18" charset="0"/>
              </a:rPr>
              <a:t>and </a:t>
            </a:r>
            <a:r>
              <a:rPr lang="en-US" sz="1800" b="1" i="1" dirty="0">
                <a:latin typeface="Georgia" panose="02040502050405020303" pitchFamily="18" charset="0"/>
              </a:rPr>
              <a:t>sweet treats </a:t>
            </a:r>
            <a:r>
              <a:rPr lang="en-US" sz="1800" dirty="0">
                <a:latin typeface="Georgia" panose="02040502050405020303" pitchFamily="18" charset="0"/>
              </a:rPr>
              <a:t>are driving </a:t>
            </a:r>
            <a:r>
              <a:rPr lang="en-US" sz="1800" b="1" i="1" dirty="0">
                <a:latin typeface="Georgia" panose="02040502050405020303" pitchFamily="18" charset="0"/>
              </a:rPr>
              <a:t>incremental </a:t>
            </a:r>
            <a:r>
              <a:rPr lang="en-US" sz="1800" i="1" dirty="0">
                <a:latin typeface="Georgia" panose="02040502050405020303" pitchFamily="18" charset="0"/>
              </a:rPr>
              <a:t>sales</a:t>
            </a:r>
            <a:endParaRPr lang="en-US" i="1" dirty="0"/>
          </a:p>
        </p:txBody>
      </p:sp>
      <p:sp>
        <p:nvSpPr>
          <p:cNvPr id="6" name="TextBox 5">
            <a:extLst>
              <a:ext uri="{FF2B5EF4-FFF2-40B4-BE49-F238E27FC236}">
                <a16:creationId xmlns:a16="http://schemas.microsoft.com/office/drawing/2014/main" id="{91611AA5-1866-7C36-575C-CDEA29654B1E}"/>
              </a:ext>
            </a:extLst>
          </p:cNvPr>
          <p:cNvSpPr txBox="1"/>
          <p:nvPr/>
        </p:nvSpPr>
        <p:spPr>
          <a:xfrm>
            <a:off x="5218102" y="1917584"/>
            <a:ext cx="6668429" cy="624840"/>
          </a:xfrm>
          <a:prstGeom prst="rect">
            <a:avLst/>
          </a:prstGeom>
          <a:noFill/>
        </p:spPr>
        <p:txBody>
          <a:bodyPr wrap="square" lIns="0" rIns="0" rtlCol="0" anchor="ctr">
            <a:noAutofit/>
          </a:bodyPr>
          <a:lstStyle/>
          <a:p>
            <a:pPr algn="l">
              <a:spcAft>
                <a:spcPts val="600"/>
              </a:spcAft>
            </a:pPr>
            <a:r>
              <a:rPr lang="en-US" dirty="0">
                <a:latin typeface="Georgia" panose="02040502050405020303" pitchFamily="18" charset="0"/>
              </a:rPr>
              <a:t>Shoppers</a:t>
            </a:r>
            <a:r>
              <a:rPr lang="en-US" b="1" dirty="0">
                <a:latin typeface="Georgia" panose="02040502050405020303" pitchFamily="18" charset="0"/>
              </a:rPr>
              <a:t> </a:t>
            </a:r>
            <a:r>
              <a:rPr lang="en-US" b="1" i="1" dirty="0">
                <a:latin typeface="Georgia" panose="02040502050405020303" pitchFamily="18" charset="0"/>
              </a:rPr>
              <a:t>lost their appetite </a:t>
            </a:r>
            <a:r>
              <a:rPr lang="en-US" dirty="0">
                <a:latin typeface="Georgia" panose="02040502050405020303" pitchFamily="18" charset="0"/>
              </a:rPr>
              <a:t>to spend</a:t>
            </a:r>
            <a:endParaRPr lang="en-US" dirty="0"/>
          </a:p>
        </p:txBody>
      </p:sp>
      <p:sp>
        <p:nvSpPr>
          <p:cNvPr id="7" name="TextBox 6">
            <a:extLst>
              <a:ext uri="{FF2B5EF4-FFF2-40B4-BE49-F238E27FC236}">
                <a16:creationId xmlns:a16="http://schemas.microsoft.com/office/drawing/2014/main" id="{DB5A82CB-5142-D192-E09F-49B3DBF4AB6A}"/>
              </a:ext>
            </a:extLst>
          </p:cNvPr>
          <p:cNvSpPr txBox="1"/>
          <p:nvPr/>
        </p:nvSpPr>
        <p:spPr>
          <a:xfrm>
            <a:off x="5252636" y="4154009"/>
            <a:ext cx="6668429" cy="624840"/>
          </a:xfrm>
          <a:prstGeom prst="rect">
            <a:avLst/>
          </a:prstGeom>
          <a:noFill/>
        </p:spPr>
        <p:txBody>
          <a:bodyPr wrap="square" lIns="0" rIns="0" rtlCol="0" anchor="ctr">
            <a:noAutofit/>
          </a:bodyPr>
          <a:lstStyle/>
          <a:p>
            <a:pPr algn="l">
              <a:spcAft>
                <a:spcPts val="600"/>
              </a:spcAft>
            </a:pPr>
            <a:r>
              <a:rPr lang="en-US" sz="1800" b="1" i="1" dirty="0">
                <a:solidFill>
                  <a:schemeClr val="tx1"/>
                </a:solidFill>
                <a:latin typeface="Georgia" panose="02040502050405020303" pitchFamily="18" charset="0"/>
              </a:rPr>
              <a:t>Discounters</a:t>
            </a:r>
            <a:r>
              <a:rPr lang="en-US" sz="1800" dirty="0">
                <a:solidFill>
                  <a:schemeClr val="tx1"/>
                </a:solidFill>
                <a:latin typeface="Georgia" panose="02040502050405020303" pitchFamily="18" charset="0"/>
              </a:rPr>
              <a:t> and </a:t>
            </a:r>
            <a:r>
              <a:rPr lang="en-US" sz="1800" b="1" i="1" dirty="0">
                <a:solidFill>
                  <a:schemeClr val="tx1"/>
                </a:solidFill>
                <a:latin typeface="Georgia" panose="02040502050405020303" pitchFamily="18" charset="0"/>
              </a:rPr>
              <a:t>Value </a:t>
            </a:r>
            <a:r>
              <a:rPr lang="en-US" sz="1800" dirty="0">
                <a:solidFill>
                  <a:schemeClr val="tx1"/>
                </a:solidFill>
                <a:latin typeface="Georgia" panose="02040502050405020303" pitchFamily="18" charset="0"/>
              </a:rPr>
              <a:t>retailers still have momentum</a:t>
            </a:r>
            <a:endParaRPr lang="en-US" dirty="0"/>
          </a:p>
        </p:txBody>
      </p:sp>
      <p:sp>
        <p:nvSpPr>
          <p:cNvPr id="9" name="TextBox 8">
            <a:extLst>
              <a:ext uri="{FF2B5EF4-FFF2-40B4-BE49-F238E27FC236}">
                <a16:creationId xmlns:a16="http://schemas.microsoft.com/office/drawing/2014/main" id="{85BC9375-7766-5677-CB4C-81936F9DC31C}"/>
              </a:ext>
            </a:extLst>
          </p:cNvPr>
          <p:cNvSpPr txBox="1"/>
          <p:nvPr/>
        </p:nvSpPr>
        <p:spPr>
          <a:xfrm>
            <a:off x="5244861" y="5306416"/>
            <a:ext cx="7177433" cy="624840"/>
          </a:xfrm>
          <a:prstGeom prst="rect">
            <a:avLst/>
          </a:prstGeom>
          <a:noFill/>
        </p:spPr>
        <p:txBody>
          <a:bodyPr wrap="square" lIns="0" rIns="0" rtlCol="0" anchor="ctr">
            <a:noAutofit/>
          </a:bodyPr>
          <a:lstStyle/>
          <a:p>
            <a:r>
              <a:rPr lang="en-US" b="1" i="1" dirty="0">
                <a:latin typeface="Georgia" panose="02040502050405020303" pitchFamily="18" charset="0"/>
              </a:rPr>
              <a:t>Incremental trips </a:t>
            </a:r>
            <a:r>
              <a:rPr lang="en-US" dirty="0">
                <a:latin typeface="Georgia" panose="02040502050405020303" pitchFamily="18" charset="0"/>
              </a:rPr>
              <a:t> could become the new </a:t>
            </a:r>
            <a:r>
              <a:rPr lang="en-US" b="1" i="1" dirty="0">
                <a:latin typeface="Georgia" panose="02040502050405020303" pitchFamily="18" charset="0"/>
              </a:rPr>
              <a:t>battleground</a:t>
            </a:r>
            <a:endParaRPr lang="en-US" b="1" i="1" dirty="0">
              <a:solidFill>
                <a:schemeClr val="tx1"/>
              </a:solidFill>
              <a:latin typeface="Georgia" panose="02040502050405020303" pitchFamily="18" charset="0"/>
            </a:endParaRPr>
          </a:p>
        </p:txBody>
      </p:sp>
      <p:cxnSp>
        <p:nvCxnSpPr>
          <p:cNvPr id="11" name="Straight Connector 10">
            <a:extLst>
              <a:ext uri="{FF2B5EF4-FFF2-40B4-BE49-F238E27FC236}">
                <a16:creationId xmlns:a16="http://schemas.microsoft.com/office/drawing/2014/main" id="{EDD4734B-EE21-F80B-BC1E-5E252E06BD8B}"/>
              </a:ext>
            </a:extLst>
          </p:cNvPr>
          <p:cNvCxnSpPr>
            <a:cxnSpLocks/>
          </p:cNvCxnSpPr>
          <p:nvPr/>
        </p:nvCxnSpPr>
        <p:spPr>
          <a:xfrm>
            <a:off x="4606550" y="1025912"/>
            <a:ext cx="0" cy="4470113"/>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DFFA9FF3-2AC6-69B6-C1B0-D8605C601912}"/>
              </a:ext>
            </a:extLst>
          </p:cNvPr>
          <p:cNvSpPr/>
          <p:nvPr/>
        </p:nvSpPr>
        <p:spPr>
          <a:xfrm>
            <a:off x="4290932" y="799105"/>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1</a:t>
            </a:r>
          </a:p>
        </p:txBody>
      </p:sp>
      <p:sp>
        <p:nvSpPr>
          <p:cNvPr id="16" name="Oval 15">
            <a:extLst>
              <a:ext uri="{FF2B5EF4-FFF2-40B4-BE49-F238E27FC236}">
                <a16:creationId xmlns:a16="http://schemas.microsoft.com/office/drawing/2014/main" id="{BE1CA76C-9887-A62A-31A0-CD22BF275E11}"/>
              </a:ext>
            </a:extLst>
          </p:cNvPr>
          <p:cNvSpPr/>
          <p:nvPr/>
        </p:nvSpPr>
        <p:spPr>
          <a:xfrm>
            <a:off x="4290932" y="1913530"/>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2</a:t>
            </a:r>
          </a:p>
        </p:txBody>
      </p:sp>
      <p:sp>
        <p:nvSpPr>
          <p:cNvPr id="17" name="Oval 16">
            <a:extLst>
              <a:ext uri="{FF2B5EF4-FFF2-40B4-BE49-F238E27FC236}">
                <a16:creationId xmlns:a16="http://schemas.microsoft.com/office/drawing/2014/main" id="{80E0F174-53BF-562B-EF4E-68D8295428F0}"/>
              </a:ext>
            </a:extLst>
          </p:cNvPr>
          <p:cNvSpPr/>
          <p:nvPr/>
        </p:nvSpPr>
        <p:spPr>
          <a:xfrm>
            <a:off x="4290932" y="3027955"/>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3</a:t>
            </a:r>
          </a:p>
        </p:txBody>
      </p:sp>
      <p:sp>
        <p:nvSpPr>
          <p:cNvPr id="18" name="Oval 17">
            <a:extLst>
              <a:ext uri="{FF2B5EF4-FFF2-40B4-BE49-F238E27FC236}">
                <a16:creationId xmlns:a16="http://schemas.microsoft.com/office/drawing/2014/main" id="{4C30C1DB-622A-175A-E64F-6301D6DC8B3E}"/>
              </a:ext>
            </a:extLst>
          </p:cNvPr>
          <p:cNvSpPr/>
          <p:nvPr/>
        </p:nvSpPr>
        <p:spPr>
          <a:xfrm>
            <a:off x="4290932" y="4142380"/>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4</a:t>
            </a:r>
          </a:p>
        </p:txBody>
      </p:sp>
      <p:sp>
        <p:nvSpPr>
          <p:cNvPr id="42" name="Oval 41">
            <a:extLst>
              <a:ext uri="{FF2B5EF4-FFF2-40B4-BE49-F238E27FC236}">
                <a16:creationId xmlns:a16="http://schemas.microsoft.com/office/drawing/2014/main" id="{6F152C54-B28C-96B0-268D-12826C0EFB90}"/>
              </a:ext>
            </a:extLst>
          </p:cNvPr>
          <p:cNvSpPr/>
          <p:nvPr/>
        </p:nvSpPr>
        <p:spPr>
          <a:xfrm>
            <a:off x="4290932" y="5256805"/>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5</a:t>
            </a:r>
          </a:p>
        </p:txBody>
      </p:sp>
    </p:spTree>
    <p:extLst>
      <p:ext uri="{BB962C8B-B14F-4D97-AF65-F5344CB8AC3E}">
        <p14:creationId xmlns:p14="http://schemas.microsoft.com/office/powerpoint/2010/main" val="2985315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2D6BF3-AF01-8C10-0D1D-DD2FEB017C62}"/>
              </a:ext>
            </a:extLst>
          </p:cNvPr>
          <p:cNvSpPr>
            <a:spLocks noGrp="1"/>
          </p:cNvSpPr>
          <p:nvPr>
            <p:ph type="sldNum" sz="quarter" idx="4"/>
          </p:nvPr>
        </p:nvSpPr>
        <p:spPr/>
        <p:txBody>
          <a:bodyPr/>
          <a:lstStyle/>
          <a:p>
            <a:fld id="{403EF4E2-7A7A-0548-85F1-5479B7C9E1B2}" type="slidenum">
              <a:rPr lang="en-US" smtClean="0"/>
              <a:pPr/>
              <a:t>20</a:t>
            </a:fld>
            <a:endParaRPr lang="en-US" dirty="0"/>
          </a:p>
        </p:txBody>
      </p:sp>
      <p:sp>
        <p:nvSpPr>
          <p:cNvPr id="3" name="TextBox 2">
            <a:extLst>
              <a:ext uri="{FF2B5EF4-FFF2-40B4-BE49-F238E27FC236}">
                <a16:creationId xmlns:a16="http://schemas.microsoft.com/office/drawing/2014/main" id="{277785AC-941E-E3D2-B985-93EFA5F0B134}"/>
              </a:ext>
            </a:extLst>
          </p:cNvPr>
          <p:cNvSpPr txBox="1"/>
          <p:nvPr/>
        </p:nvSpPr>
        <p:spPr>
          <a:xfrm>
            <a:off x="2250009" y="2000186"/>
            <a:ext cx="8384123" cy="4031873"/>
          </a:xfrm>
          <a:prstGeom prst="rect">
            <a:avLst/>
          </a:prstGeom>
          <a:noFill/>
        </p:spPr>
        <p:txBody>
          <a:bodyPr wrap="square">
            <a:spAutoFit/>
          </a:bodyPr>
          <a:lstStyle/>
          <a:p>
            <a:pPr algn="l">
              <a:spcAft>
                <a:spcPts val="600"/>
              </a:spcAft>
            </a:pPr>
            <a:r>
              <a:rPr lang="en-US" sz="2800" i="1" dirty="0">
                <a:latin typeface="Georgia" panose="02040502050405020303" pitchFamily="18" charset="0"/>
              </a:rPr>
              <a:t>With the weather turned, there was </a:t>
            </a:r>
            <a:r>
              <a:rPr lang="en-US" sz="2800" b="1" i="1" dirty="0">
                <a:latin typeface="Georgia" panose="02040502050405020303" pitchFamily="18" charset="0"/>
              </a:rPr>
              <a:t>less demand </a:t>
            </a:r>
            <a:r>
              <a:rPr lang="en-US" sz="2800" i="1" dirty="0">
                <a:latin typeface="Georgia" panose="02040502050405020303" pitchFamily="18" charset="0"/>
              </a:rPr>
              <a:t>for </a:t>
            </a:r>
            <a:r>
              <a:rPr lang="en-US" sz="2800" b="1" i="1" dirty="0">
                <a:latin typeface="Georgia" panose="02040502050405020303" pitchFamily="18" charset="0"/>
              </a:rPr>
              <a:t>impulse foods </a:t>
            </a:r>
            <a:r>
              <a:rPr lang="en-US" sz="2800" i="1" dirty="0">
                <a:latin typeface="Georgia" panose="02040502050405020303" pitchFamily="18" charset="0"/>
              </a:rPr>
              <a:t>and </a:t>
            </a:r>
            <a:r>
              <a:rPr lang="en-US" sz="2800" b="1" i="1" dirty="0">
                <a:latin typeface="Georgia" panose="02040502050405020303" pitchFamily="18" charset="0"/>
              </a:rPr>
              <a:t>alfresco dining</a:t>
            </a:r>
            <a:r>
              <a:rPr lang="en-US" sz="2800" i="1" dirty="0">
                <a:latin typeface="Georgia" panose="02040502050405020303" pitchFamily="18" charset="0"/>
              </a:rPr>
              <a:t>, which explains the </a:t>
            </a:r>
            <a:r>
              <a:rPr lang="en-US" sz="2800" b="1" i="1" dirty="0">
                <a:latin typeface="Georgia" panose="02040502050405020303" pitchFamily="18" charset="0"/>
              </a:rPr>
              <a:t>increase</a:t>
            </a:r>
            <a:r>
              <a:rPr lang="en-US" sz="2800" i="1" dirty="0">
                <a:latin typeface="Georgia" panose="02040502050405020303" pitchFamily="18" charset="0"/>
              </a:rPr>
              <a:t> in </a:t>
            </a:r>
            <a:r>
              <a:rPr lang="en-US" sz="2800" b="1" i="1" dirty="0">
                <a:latin typeface="Georgia" panose="02040502050405020303" pitchFamily="18" charset="0"/>
              </a:rPr>
              <a:t>weakening demand</a:t>
            </a:r>
            <a:r>
              <a:rPr lang="en-US" sz="2800" i="1" dirty="0">
                <a:latin typeface="Georgia" panose="02040502050405020303" pitchFamily="18" charset="0"/>
              </a:rPr>
              <a:t>. </a:t>
            </a:r>
          </a:p>
          <a:p>
            <a:pPr algn="l">
              <a:spcAft>
                <a:spcPts val="600"/>
              </a:spcAft>
            </a:pPr>
            <a:endParaRPr lang="en-US" sz="2800" i="1" dirty="0">
              <a:latin typeface="Georgia" panose="02040502050405020303" pitchFamily="18" charset="0"/>
            </a:endParaRPr>
          </a:p>
          <a:p>
            <a:pPr algn="l">
              <a:spcAft>
                <a:spcPts val="600"/>
              </a:spcAft>
            </a:pPr>
            <a:r>
              <a:rPr lang="en-US" sz="2400" i="1" dirty="0">
                <a:latin typeface="Georgia" panose="02040502050405020303" pitchFamily="18" charset="0"/>
              </a:rPr>
              <a:t>Shoppers are </a:t>
            </a:r>
            <a:r>
              <a:rPr lang="en-US" sz="2400" b="1" i="1" dirty="0">
                <a:latin typeface="Georgia" panose="02040502050405020303" pitchFamily="18" charset="0"/>
              </a:rPr>
              <a:t>switching to OL </a:t>
            </a:r>
            <a:r>
              <a:rPr lang="en-US" sz="2400" i="1" dirty="0">
                <a:latin typeface="Georgia" panose="02040502050405020303" pitchFamily="18" charset="0"/>
              </a:rPr>
              <a:t>in particular buying </a:t>
            </a:r>
            <a:r>
              <a:rPr lang="en-US" sz="2400" b="1" i="1" dirty="0">
                <a:latin typeface="Georgia" panose="02040502050405020303" pitchFamily="18" charset="0"/>
              </a:rPr>
              <a:t>more OL Confectionery</a:t>
            </a:r>
            <a:r>
              <a:rPr lang="en-US" sz="2400" i="1" dirty="0">
                <a:latin typeface="Georgia" panose="02040502050405020303" pitchFamily="18" charset="0"/>
              </a:rPr>
              <a:t>, </a:t>
            </a:r>
            <a:r>
              <a:rPr lang="en-US" sz="2400" b="1" i="1" dirty="0">
                <a:latin typeface="Georgia" panose="02040502050405020303" pitchFamily="18" charset="0"/>
              </a:rPr>
              <a:t>Dry Grocery</a:t>
            </a:r>
            <a:r>
              <a:rPr lang="en-US" sz="2400" i="1" dirty="0">
                <a:latin typeface="Georgia" panose="02040502050405020303" pitchFamily="18" charset="0"/>
              </a:rPr>
              <a:t>, </a:t>
            </a:r>
            <a:r>
              <a:rPr lang="en-US" sz="2400" b="1" i="1" dirty="0">
                <a:latin typeface="Georgia" panose="02040502050405020303" pitchFamily="18" charset="0"/>
              </a:rPr>
              <a:t>Bakery</a:t>
            </a:r>
            <a:r>
              <a:rPr lang="en-US" sz="2400" i="1" dirty="0">
                <a:latin typeface="Georgia" panose="02040502050405020303" pitchFamily="18" charset="0"/>
              </a:rPr>
              <a:t> and </a:t>
            </a:r>
            <a:r>
              <a:rPr lang="en-US" sz="2400" b="1" i="1" dirty="0">
                <a:latin typeface="Georgia" panose="02040502050405020303" pitchFamily="18" charset="0"/>
              </a:rPr>
              <a:t>Household</a:t>
            </a:r>
            <a:r>
              <a:rPr lang="en-US" sz="2400" i="1" dirty="0">
                <a:latin typeface="Georgia" panose="02040502050405020303" pitchFamily="18" charset="0"/>
              </a:rPr>
              <a:t>.</a:t>
            </a:r>
            <a:endParaRPr lang="en-US" sz="2400" b="1" i="1" dirty="0">
              <a:latin typeface="Georgia" panose="02040502050405020303" pitchFamily="18" charset="0"/>
            </a:endParaRPr>
          </a:p>
          <a:p>
            <a:pPr algn="l">
              <a:spcAft>
                <a:spcPts val="600"/>
              </a:spcAft>
            </a:pPr>
            <a:endParaRPr lang="en-US" sz="2400" b="1" i="1" dirty="0">
              <a:solidFill>
                <a:schemeClr val="accent1"/>
              </a:solidFill>
              <a:latin typeface="Georgia" panose="02040502050405020303" pitchFamily="18" charset="0"/>
            </a:endParaRPr>
          </a:p>
          <a:p>
            <a:pPr algn="l">
              <a:spcAft>
                <a:spcPts val="600"/>
              </a:spcAft>
            </a:pPr>
            <a:endParaRPr lang="en-US" sz="2800" i="1" dirty="0">
              <a:solidFill>
                <a:schemeClr val="accent1"/>
              </a:solidFill>
              <a:latin typeface="Georgia" panose="02040502050405020303" pitchFamily="18" charset="0"/>
            </a:endParaRPr>
          </a:p>
        </p:txBody>
      </p:sp>
    </p:spTree>
    <p:extLst>
      <p:ext uri="{BB962C8B-B14F-4D97-AF65-F5344CB8AC3E}">
        <p14:creationId xmlns:p14="http://schemas.microsoft.com/office/powerpoint/2010/main" val="1884667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21</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What happened by channel?</a:t>
            </a:r>
          </a:p>
        </p:txBody>
      </p:sp>
      <p:sp>
        <p:nvSpPr>
          <p:cNvPr id="9" name="Subtitle 8">
            <a:extLst>
              <a:ext uri="{FF2B5EF4-FFF2-40B4-BE49-F238E27FC236}">
                <a16:creationId xmlns:a16="http://schemas.microsoft.com/office/drawing/2014/main" id="{CF6AED20-99E6-5ADB-54B3-BE858A22AD8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025461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AD71E1-FB5D-D05E-BEFE-97293A9C1ABF}"/>
              </a:ext>
            </a:extLst>
          </p:cNvPr>
          <p:cNvSpPr>
            <a:spLocks noGrp="1"/>
          </p:cNvSpPr>
          <p:nvPr>
            <p:ph type="sldNum" sz="quarter" idx="12"/>
          </p:nvPr>
        </p:nvSpPr>
        <p:spPr/>
        <p:txBody>
          <a:bodyPr/>
          <a:lstStyle/>
          <a:p>
            <a:fld id="{403EF4E2-7A7A-0548-85F1-5479B7C9E1B2}" type="slidenum">
              <a:rPr lang="en-US" smtClean="0"/>
              <a:t>22</a:t>
            </a:fld>
            <a:endParaRPr lang="en-US" dirty="0"/>
          </a:p>
        </p:txBody>
      </p:sp>
      <p:sp>
        <p:nvSpPr>
          <p:cNvPr id="5" name="Text Placeholder 4">
            <a:extLst>
              <a:ext uri="{FF2B5EF4-FFF2-40B4-BE49-F238E27FC236}">
                <a16:creationId xmlns:a16="http://schemas.microsoft.com/office/drawing/2014/main" id="{0BCDED7A-AE6F-9302-B2BA-83E5085D2DCE}"/>
              </a:ext>
            </a:extLst>
          </p:cNvPr>
          <p:cNvSpPr>
            <a:spLocks noGrp="1"/>
          </p:cNvSpPr>
          <p:nvPr>
            <p:ph type="body" sz="quarter" idx="13"/>
          </p:nvPr>
        </p:nvSpPr>
        <p:spPr>
          <a:xfrm>
            <a:off x="288557" y="6188245"/>
            <a:ext cx="11582400" cy="436542"/>
          </a:xfrm>
        </p:spPr>
        <p:txBody>
          <a:bodyPr/>
          <a:lstStyle/>
          <a:p>
            <a:r>
              <a:rPr lang="en-GB" sz="800" dirty="0"/>
              <a:t>Source:  NIQ Scantrack Total Store Read , *Homescan FMCG, **Homescan Total FMCG</a:t>
            </a:r>
          </a:p>
        </p:txBody>
      </p:sp>
      <p:sp>
        <p:nvSpPr>
          <p:cNvPr id="6" name="Title 5">
            <a:extLst>
              <a:ext uri="{FF2B5EF4-FFF2-40B4-BE49-F238E27FC236}">
                <a16:creationId xmlns:a16="http://schemas.microsoft.com/office/drawing/2014/main" id="{B585F5C7-1401-CDD8-26C5-A06443337F43}"/>
              </a:ext>
            </a:extLst>
          </p:cNvPr>
          <p:cNvSpPr>
            <a:spLocks noGrp="1"/>
          </p:cNvSpPr>
          <p:nvPr>
            <p:ph type="title"/>
          </p:nvPr>
        </p:nvSpPr>
        <p:spPr>
          <a:xfrm>
            <a:off x="237043" y="185411"/>
            <a:ext cx="11935639" cy="397352"/>
          </a:xfrm>
        </p:spPr>
        <p:txBody>
          <a:bodyPr/>
          <a:lstStyle/>
          <a:p>
            <a:r>
              <a:rPr lang="en-GB" b="0" dirty="0">
                <a:latin typeface="+mn-lt"/>
              </a:rPr>
              <a:t>Growth was </a:t>
            </a:r>
            <a:r>
              <a:rPr lang="en-GB" i="1" dirty="0">
                <a:latin typeface="Georgia" panose="02040502050405020303" pitchFamily="18" charset="0"/>
              </a:rPr>
              <a:t>more subdued across the industry</a:t>
            </a:r>
            <a:r>
              <a:rPr lang="en-GB" b="0" dirty="0">
                <a:latin typeface="+mn-lt"/>
              </a:rPr>
              <a:t>, with Convenience stores and Chemists hit hardest with less demand for seasonal products against tougher comparatives</a:t>
            </a:r>
            <a:endParaRPr lang="en-GB" dirty="0">
              <a:latin typeface="+mn-lt"/>
            </a:endParaRPr>
          </a:p>
        </p:txBody>
      </p:sp>
      <p:graphicFrame>
        <p:nvGraphicFramePr>
          <p:cNvPr id="7" name="Chart 6">
            <a:extLst>
              <a:ext uri="{FF2B5EF4-FFF2-40B4-BE49-F238E27FC236}">
                <a16:creationId xmlns:a16="http://schemas.microsoft.com/office/drawing/2014/main" id="{366A4383-3B4B-0CF0-6BE0-D1BD8EAE682A}"/>
              </a:ext>
            </a:extLst>
          </p:cNvPr>
          <p:cNvGraphicFramePr/>
          <p:nvPr>
            <p:extLst>
              <p:ext uri="{D42A27DB-BD31-4B8C-83A1-F6EECF244321}">
                <p14:modId xmlns:p14="http://schemas.microsoft.com/office/powerpoint/2010/main" val="2784993433"/>
              </p:ext>
            </p:extLst>
          </p:nvPr>
        </p:nvGraphicFramePr>
        <p:xfrm>
          <a:off x="288558" y="1573342"/>
          <a:ext cx="11582399" cy="415435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30E3343-97DD-8316-9995-E341655B8F4E}"/>
              </a:ext>
            </a:extLst>
          </p:cNvPr>
          <p:cNvSpPr txBox="1"/>
          <p:nvPr/>
        </p:nvSpPr>
        <p:spPr>
          <a:xfrm>
            <a:off x="288558" y="1333183"/>
            <a:ext cx="4933682" cy="677108"/>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Total Store Channel value growth</a:t>
            </a:r>
            <a:br>
              <a:rPr lang="en-GB" sz="1400" b="1" dirty="0">
                <a:latin typeface="Arial" panose="020B0604020202020204" pitchFamily="34" charset="0"/>
                <a:cs typeface="Arial" panose="020B0604020202020204" pitchFamily="34" charset="0"/>
              </a:rPr>
            </a:br>
            <a:r>
              <a:rPr lang="en-GB" sz="1200" i="1" dirty="0">
                <a:latin typeface="Arial" panose="020B0604020202020204" pitchFamily="34" charset="0"/>
                <a:cs typeface="Arial" panose="020B0604020202020204" pitchFamily="34" charset="0"/>
              </a:rPr>
              <a:t>4w/e 12</a:t>
            </a:r>
            <a:r>
              <a:rPr lang="en-GB" sz="1200" i="1" baseline="30000" dirty="0">
                <a:latin typeface="Arial" panose="020B0604020202020204" pitchFamily="34" charset="0"/>
                <a:cs typeface="Arial" panose="020B0604020202020204" pitchFamily="34" charset="0"/>
              </a:rPr>
              <a:t>th </a:t>
            </a:r>
            <a:r>
              <a:rPr lang="en-GB" sz="1200" i="1" dirty="0">
                <a:latin typeface="Arial" panose="020B0604020202020204" pitchFamily="34" charset="0"/>
                <a:cs typeface="Arial" panose="020B0604020202020204" pitchFamily="34" charset="0"/>
              </a:rPr>
              <a:t>August 2023</a:t>
            </a:r>
          </a:p>
          <a:p>
            <a:pPr defTabSz="685800"/>
            <a:r>
              <a:rPr lang="en-GB" sz="1200" i="1" dirty="0">
                <a:latin typeface="Arial" panose="020B0604020202020204" pitchFamily="34" charset="0"/>
                <a:cs typeface="Arial" panose="020B0604020202020204" pitchFamily="34" charset="0"/>
              </a:rPr>
              <a:t>Value Growth</a:t>
            </a:r>
          </a:p>
        </p:txBody>
      </p:sp>
      <p:sp>
        <p:nvSpPr>
          <p:cNvPr id="9" name="TextBox 8">
            <a:extLst>
              <a:ext uri="{FF2B5EF4-FFF2-40B4-BE49-F238E27FC236}">
                <a16:creationId xmlns:a16="http://schemas.microsoft.com/office/drawing/2014/main" id="{522DE30F-4132-E513-02E5-BAAA881A7357}"/>
              </a:ext>
            </a:extLst>
          </p:cNvPr>
          <p:cNvSpPr txBox="1"/>
          <p:nvPr/>
        </p:nvSpPr>
        <p:spPr>
          <a:xfrm>
            <a:off x="288558" y="5985327"/>
            <a:ext cx="2706190" cy="215444"/>
          </a:xfrm>
          <a:prstGeom prst="rect">
            <a:avLst/>
          </a:prstGeom>
        </p:spPr>
        <p:txBody>
          <a:bodyPr vert="horz" lIns="0" tIns="45720" rIns="0" bIns="45720" rtlCol="0" anchor="b" anchorCtr="0">
            <a:noAutofit/>
          </a:bodyPr>
          <a:lstStyle>
            <a:lvl1pPr indent="0">
              <a:lnSpc>
                <a:spcPct val="100000"/>
              </a:lnSpc>
              <a:spcBef>
                <a:spcPts val="0"/>
              </a:spcBef>
              <a:spcAft>
                <a:spcPts val="0"/>
              </a:spcAft>
              <a:buFont typeface="Arial" panose="020B0604020202020204" pitchFamily="34" charset="0"/>
              <a:buNone/>
              <a:defRPr sz="800">
                <a:solidFill>
                  <a:srgbClr val="B3B3B3"/>
                </a:solidFill>
              </a:defRPr>
            </a:lvl1pPr>
            <a:lvl2pPr indent="0">
              <a:lnSpc>
                <a:spcPct val="100000"/>
              </a:lnSpc>
              <a:spcBef>
                <a:spcPts val="0"/>
              </a:spcBef>
              <a:spcAft>
                <a:spcPts val="600"/>
              </a:spcAft>
              <a:buSzPct val="100000"/>
              <a:buFont typeface="System Font Regular"/>
              <a:buNone/>
              <a:defRPr sz="1400"/>
            </a:lvl2pPr>
            <a:lvl3pPr indent="0">
              <a:lnSpc>
                <a:spcPct val="100000"/>
              </a:lnSpc>
              <a:spcBef>
                <a:spcPts val="0"/>
              </a:spcBef>
              <a:spcAft>
                <a:spcPts val="600"/>
              </a:spcAft>
              <a:buFont typeface="Arial" panose="020B0604020202020204" pitchFamily="34" charset="0"/>
              <a:buNone/>
              <a:defRPr sz="1200"/>
            </a:lvl3pPr>
            <a:lvl4pPr indent="0">
              <a:lnSpc>
                <a:spcPct val="100000"/>
              </a:lnSpc>
              <a:spcBef>
                <a:spcPts val="0"/>
              </a:spcBef>
              <a:spcAft>
                <a:spcPts val="600"/>
              </a:spcAft>
              <a:buFont typeface="Arial" panose="020B0604020202020204" pitchFamily="34" charset="0"/>
              <a:buNone/>
              <a:defRPr sz="1100"/>
            </a:lvl4pPr>
            <a:lvl5pPr indent="0">
              <a:lnSpc>
                <a:spcPct val="100000"/>
              </a:lnSpc>
              <a:spcBef>
                <a:spcPts val="0"/>
              </a:spcBef>
              <a:spcAft>
                <a:spcPts val="600"/>
              </a:spcAft>
              <a:buFont typeface="Arial" panose="020B0604020202020204" pitchFamily="34" charset="0"/>
              <a:buNone/>
              <a:defRPr sz="11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Nb.  Supermarkets include Dark Stores and Pick stores</a:t>
            </a:r>
          </a:p>
        </p:txBody>
      </p:sp>
      <p:sp>
        <p:nvSpPr>
          <p:cNvPr id="2" name="TextBox 1">
            <a:extLst>
              <a:ext uri="{FF2B5EF4-FFF2-40B4-BE49-F238E27FC236}">
                <a16:creationId xmlns:a16="http://schemas.microsoft.com/office/drawing/2014/main" id="{3ECAB45F-2A85-37C3-FFC2-6C21A386B41D}"/>
              </a:ext>
            </a:extLst>
          </p:cNvPr>
          <p:cNvSpPr txBox="1"/>
          <p:nvPr/>
        </p:nvSpPr>
        <p:spPr>
          <a:xfrm>
            <a:off x="502276" y="2176531"/>
            <a:ext cx="11584546" cy="302654"/>
          </a:xfrm>
          <a:prstGeom prst="rect">
            <a:avLst/>
          </a:prstGeom>
          <a:noFill/>
        </p:spPr>
        <p:txBody>
          <a:bodyPr wrap="none" lIns="0" rIns="0" rtlCol="0">
            <a:noAutofit/>
          </a:bodyPr>
          <a:lstStyle/>
          <a:p>
            <a:pPr algn="l">
              <a:spcAft>
                <a:spcPts val="600"/>
              </a:spcAft>
            </a:pPr>
            <a:endParaRPr lang="en-GB" sz="1400" dirty="0"/>
          </a:p>
        </p:txBody>
      </p:sp>
    </p:spTree>
    <p:extLst>
      <p:ext uri="{BB962C8B-B14F-4D97-AF65-F5344CB8AC3E}">
        <p14:creationId xmlns:p14="http://schemas.microsoft.com/office/powerpoint/2010/main" val="1265964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C82D17-7A2F-AF69-48BF-9CFA7439E60E}"/>
              </a:ext>
            </a:extLst>
          </p:cNvPr>
          <p:cNvSpPr>
            <a:spLocks noGrp="1"/>
          </p:cNvSpPr>
          <p:nvPr>
            <p:ph type="sldNum" sz="quarter" idx="12"/>
          </p:nvPr>
        </p:nvSpPr>
        <p:spPr/>
        <p:txBody>
          <a:bodyPr/>
          <a:lstStyle/>
          <a:p>
            <a:fld id="{403EF4E2-7A7A-0548-85F1-5479B7C9E1B2}" type="slidenum">
              <a:rPr lang="en-US" smtClean="0"/>
              <a:t>23</a:t>
            </a:fld>
            <a:endParaRPr lang="en-US" dirty="0"/>
          </a:p>
        </p:txBody>
      </p:sp>
      <p:sp>
        <p:nvSpPr>
          <p:cNvPr id="5" name="Text Placeholder 4">
            <a:extLst>
              <a:ext uri="{FF2B5EF4-FFF2-40B4-BE49-F238E27FC236}">
                <a16:creationId xmlns:a16="http://schemas.microsoft.com/office/drawing/2014/main" id="{4A768B93-DEAF-AF53-19CB-C72BB2AAF166}"/>
              </a:ext>
            </a:extLst>
          </p:cNvPr>
          <p:cNvSpPr>
            <a:spLocks noGrp="1"/>
          </p:cNvSpPr>
          <p:nvPr>
            <p:ph type="body" sz="quarter" idx="13"/>
          </p:nvPr>
        </p:nvSpPr>
        <p:spPr>
          <a:xfrm>
            <a:off x="256360" y="6201124"/>
            <a:ext cx="11582400" cy="436542"/>
          </a:xfrm>
        </p:spPr>
        <p:txBody>
          <a:bodyPr/>
          <a:lstStyle/>
          <a:p>
            <a:r>
              <a:rPr lang="en-GB" sz="800" dirty="0"/>
              <a:t>Source:  NIQ Scantrack Total Store Read, *Homescan FMCG, **Homescan Total FMCG</a:t>
            </a:r>
          </a:p>
        </p:txBody>
      </p:sp>
      <p:sp>
        <p:nvSpPr>
          <p:cNvPr id="6" name="Title 5">
            <a:extLst>
              <a:ext uri="{FF2B5EF4-FFF2-40B4-BE49-F238E27FC236}">
                <a16:creationId xmlns:a16="http://schemas.microsoft.com/office/drawing/2014/main" id="{8C1D72F8-A4EA-2238-158E-CF473498CAB3}"/>
              </a:ext>
            </a:extLst>
          </p:cNvPr>
          <p:cNvSpPr>
            <a:spLocks noGrp="1"/>
          </p:cNvSpPr>
          <p:nvPr>
            <p:ph type="title"/>
          </p:nvPr>
        </p:nvSpPr>
        <p:spPr>
          <a:xfrm>
            <a:off x="166208" y="224047"/>
            <a:ext cx="11927053" cy="397352"/>
          </a:xfrm>
        </p:spPr>
        <p:txBody>
          <a:bodyPr/>
          <a:lstStyle/>
          <a:p>
            <a:r>
              <a:rPr lang="en-GB" i="1" dirty="0">
                <a:latin typeface="Georgia" panose="02040502050405020303" pitchFamily="18" charset="0"/>
              </a:rPr>
              <a:t>YTD</a:t>
            </a:r>
            <a:r>
              <a:rPr lang="en-GB" b="0" dirty="0">
                <a:latin typeface="+mn-lt"/>
              </a:rPr>
              <a:t> growths slowed </a:t>
            </a:r>
            <a:r>
              <a:rPr lang="en-GB" i="1" dirty="0">
                <a:latin typeface="Georgia" panose="02040502050405020303" pitchFamily="18" charset="0"/>
              </a:rPr>
              <a:t>across the industry</a:t>
            </a:r>
            <a:r>
              <a:rPr lang="en-GB" b="0" dirty="0">
                <a:latin typeface="+mn-lt"/>
              </a:rPr>
              <a:t>, despite lingering double digit food inflation~.  </a:t>
            </a:r>
            <a:r>
              <a:rPr lang="en-GB" i="1" dirty="0">
                <a:latin typeface="Georgia" panose="02040502050405020303" pitchFamily="18" charset="0"/>
              </a:rPr>
              <a:t>Discounters &amp; Value Retailers are the exceptions </a:t>
            </a:r>
            <a:r>
              <a:rPr lang="en-GB" b="0" dirty="0">
                <a:latin typeface="+mn-lt"/>
              </a:rPr>
              <a:t>fuelled by the ongoing need to </a:t>
            </a:r>
            <a:r>
              <a:rPr lang="en-GB" i="1" dirty="0">
                <a:latin typeface="Georgia" panose="02040502050405020303" pitchFamily="18" charset="0"/>
              </a:rPr>
              <a:t>stretch budgets </a:t>
            </a:r>
            <a:r>
              <a:rPr lang="en-GB" b="0" dirty="0">
                <a:latin typeface="+mn-lt"/>
              </a:rPr>
              <a:t>further</a:t>
            </a:r>
            <a:endParaRPr lang="en-GB" i="1" dirty="0">
              <a:latin typeface="Georgia" panose="02040502050405020303" pitchFamily="18" charset="0"/>
            </a:endParaRPr>
          </a:p>
        </p:txBody>
      </p:sp>
      <p:sp>
        <p:nvSpPr>
          <p:cNvPr id="7" name="TextBox 6">
            <a:extLst>
              <a:ext uri="{FF2B5EF4-FFF2-40B4-BE49-F238E27FC236}">
                <a16:creationId xmlns:a16="http://schemas.microsoft.com/office/drawing/2014/main" id="{D7292306-C3EB-2F0F-4374-7F7AF93CE3F3}"/>
              </a:ext>
            </a:extLst>
          </p:cNvPr>
          <p:cNvSpPr txBox="1"/>
          <p:nvPr/>
        </p:nvSpPr>
        <p:spPr>
          <a:xfrm>
            <a:off x="288558" y="1425515"/>
            <a:ext cx="4369726" cy="492443"/>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Total Store Channel value growth</a:t>
            </a:r>
            <a:br>
              <a:rPr lang="en-GB" sz="1400" b="1" dirty="0">
                <a:latin typeface="Arial" panose="020B0604020202020204" pitchFamily="34" charset="0"/>
                <a:cs typeface="Arial" panose="020B0604020202020204" pitchFamily="34" charset="0"/>
              </a:rPr>
            </a:br>
            <a:r>
              <a:rPr lang="en-GB" sz="1200" b="1" i="1" dirty="0">
                <a:latin typeface="Georgia" panose="02040502050405020303" pitchFamily="18" charset="0"/>
                <a:cs typeface="Arial" panose="020B0604020202020204" pitchFamily="34" charset="0"/>
              </a:rPr>
              <a:t>YTD </a:t>
            </a:r>
            <a:r>
              <a:rPr lang="en-GB" sz="1200" i="1" dirty="0">
                <a:latin typeface="Arial" panose="020B0604020202020204" pitchFamily="34" charset="0"/>
                <a:cs typeface="Arial" panose="020B0604020202020204" pitchFamily="34" charset="0"/>
              </a:rPr>
              <a:t>32w/e 12</a:t>
            </a:r>
            <a:r>
              <a:rPr lang="en-GB" sz="1200" i="1" baseline="30000" dirty="0">
                <a:latin typeface="Arial" panose="020B0604020202020204" pitchFamily="34" charset="0"/>
                <a:cs typeface="Arial" panose="020B0604020202020204" pitchFamily="34" charset="0"/>
              </a:rPr>
              <a:t>h</a:t>
            </a:r>
            <a:r>
              <a:rPr lang="en-GB" sz="1200" i="1" dirty="0">
                <a:latin typeface="Arial" panose="020B0604020202020204" pitchFamily="34" charset="0"/>
                <a:cs typeface="Arial" panose="020B0604020202020204" pitchFamily="34" charset="0"/>
              </a:rPr>
              <a:t> August 2023 vs</a:t>
            </a:r>
            <a:r>
              <a:rPr lang="en-GB" sz="1200" b="1" dirty="0">
                <a:latin typeface="+mj-lt"/>
                <a:cs typeface="Arial" panose="020B0604020202020204" pitchFamily="34" charset="0"/>
              </a:rPr>
              <a:t> </a:t>
            </a:r>
            <a:r>
              <a:rPr lang="en-GB" sz="1200" i="1" dirty="0">
                <a:latin typeface="+mj-lt"/>
                <a:cs typeface="Arial" panose="020B0604020202020204" pitchFamily="34" charset="0"/>
              </a:rPr>
              <a:t>year ago</a:t>
            </a:r>
          </a:p>
        </p:txBody>
      </p:sp>
      <p:graphicFrame>
        <p:nvGraphicFramePr>
          <p:cNvPr id="8" name="Chart 7">
            <a:extLst>
              <a:ext uri="{FF2B5EF4-FFF2-40B4-BE49-F238E27FC236}">
                <a16:creationId xmlns:a16="http://schemas.microsoft.com/office/drawing/2014/main" id="{F50F29F5-DFFD-A88F-D272-31A2A4E167B0}"/>
              </a:ext>
            </a:extLst>
          </p:cNvPr>
          <p:cNvGraphicFramePr/>
          <p:nvPr>
            <p:extLst>
              <p:ext uri="{D42A27DB-BD31-4B8C-83A1-F6EECF244321}">
                <p14:modId xmlns:p14="http://schemas.microsoft.com/office/powerpoint/2010/main" val="659453757"/>
              </p:ext>
            </p:extLst>
          </p:nvPr>
        </p:nvGraphicFramePr>
        <p:xfrm>
          <a:off x="288558" y="1933346"/>
          <a:ext cx="11582399" cy="396723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357AD2DF-E701-F754-471D-CAE0FEE1CF22}"/>
              </a:ext>
            </a:extLst>
          </p:cNvPr>
          <p:cNvSpPr txBox="1"/>
          <p:nvPr/>
        </p:nvSpPr>
        <p:spPr>
          <a:xfrm>
            <a:off x="288558" y="5985327"/>
            <a:ext cx="2706190" cy="215444"/>
          </a:xfrm>
          <a:prstGeom prst="rect">
            <a:avLst/>
          </a:prstGeom>
        </p:spPr>
        <p:txBody>
          <a:bodyPr vert="horz" lIns="0" tIns="45720" rIns="0" bIns="45720" rtlCol="0" anchor="b" anchorCtr="0">
            <a:noAutofit/>
          </a:bodyPr>
          <a:lstStyle>
            <a:lvl1pPr indent="0">
              <a:lnSpc>
                <a:spcPct val="100000"/>
              </a:lnSpc>
              <a:spcBef>
                <a:spcPts val="0"/>
              </a:spcBef>
              <a:spcAft>
                <a:spcPts val="0"/>
              </a:spcAft>
              <a:buFont typeface="Arial" panose="020B0604020202020204" pitchFamily="34" charset="0"/>
              <a:buNone/>
              <a:defRPr sz="800">
                <a:solidFill>
                  <a:srgbClr val="B3B3B3"/>
                </a:solidFill>
              </a:defRPr>
            </a:lvl1pPr>
            <a:lvl2pPr indent="0">
              <a:lnSpc>
                <a:spcPct val="100000"/>
              </a:lnSpc>
              <a:spcBef>
                <a:spcPts val="0"/>
              </a:spcBef>
              <a:spcAft>
                <a:spcPts val="600"/>
              </a:spcAft>
              <a:buSzPct val="100000"/>
              <a:buFont typeface="System Font Regular"/>
              <a:buNone/>
              <a:defRPr sz="1400"/>
            </a:lvl2pPr>
            <a:lvl3pPr indent="0">
              <a:lnSpc>
                <a:spcPct val="100000"/>
              </a:lnSpc>
              <a:spcBef>
                <a:spcPts val="0"/>
              </a:spcBef>
              <a:spcAft>
                <a:spcPts val="600"/>
              </a:spcAft>
              <a:buFont typeface="Arial" panose="020B0604020202020204" pitchFamily="34" charset="0"/>
              <a:buNone/>
              <a:defRPr sz="1200"/>
            </a:lvl3pPr>
            <a:lvl4pPr indent="0">
              <a:lnSpc>
                <a:spcPct val="100000"/>
              </a:lnSpc>
              <a:spcBef>
                <a:spcPts val="0"/>
              </a:spcBef>
              <a:spcAft>
                <a:spcPts val="600"/>
              </a:spcAft>
              <a:buFont typeface="Arial" panose="020B0604020202020204" pitchFamily="34" charset="0"/>
              <a:buNone/>
              <a:defRPr sz="1100"/>
            </a:lvl4pPr>
            <a:lvl5pPr indent="0">
              <a:lnSpc>
                <a:spcPct val="100000"/>
              </a:lnSpc>
              <a:spcBef>
                <a:spcPts val="0"/>
              </a:spcBef>
              <a:spcAft>
                <a:spcPts val="600"/>
              </a:spcAft>
              <a:buFont typeface="Arial" panose="020B0604020202020204" pitchFamily="34" charset="0"/>
              <a:buNone/>
              <a:defRPr sz="11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Nb.  Supermarkets include Dark Stores and Pick stores</a:t>
            </a:r>
          </a:p>
        </p:txBody>
      </p:sp>
      <p:sp>
        <p:nvSpPr>
          <p:cNvPr id="2" name="TextBox 1">
            <a:extLst>
              <a:ext uri="{FF2B5EF4-FFF2-40B4-BE49-F238E27FC236}">
                <a16:creationId xmlns:a16="http://schemas.microsoft.com/office/drawing/2014/main" id="{D42BFEA1-7704-B480-33C7-AF768CB7250B}"/>
              </a:ext>
            </a:extLst>
          </p:cNvPr>
          <p:cNvSpPr txBox="1"/>
          <p:nvPr/>
        </p:nvSpPr>
        <p:spPr>
          <a:xfrm>
            <a:off x="7817476" y="6130344"/>
            <a:ext cx="4043967" cy="328411"/>
          </a:xfrm>
          <a:prstGeom prst="rect">
            <a:avLst/>
          </a:prstGeom>
          <a:noFill/>
        </p:spPr>
        <p:txBody>
          <a:bodyPr wrap="none" lIns="0" rIns="0" rtlCol="0">
            <a:noAutofit/>
          </a:bodyPr>
          <a:lstStyle/>
          <a:p>
            <a:pPr algn="r">
              <a:spcAft>
                <a:spcPts val="600"/>
              </a:spcAft>
            </a:pPr>
            <a:r>
              <a:rPr lang="en-GB" sz="1000" dirty="0">
                <a:solidFill>
                  <a:schemeClr val="bg1">
                    <a:lumMod val="50000"/>
                  </a:schemeClr>
                </a:solidFill>
              </a:rPr>
              <a:t>~ BRC-NIQ Food Shop Price Index, July 23 (+13.4%) vs Jul22</a:t>
            </a:r>
          </a:p>
        </p:txBody>
      </p:sp>
    </p:spTree>
    <p:extLst>
      <p:ext uri="{BB962C8B-B14F-4D97-AF65-F5344CB8AC3E}">
        <p14:creationId xmlns:p14="http://schemas.microsoft.com/office/powerpoint/2010/main" val="3570449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C82D17-7A2F-AF69-48BF-9CFA7439E60E}"/>
              </a:ext>
            </a:extLst>
          </p:cNvPr>
          <p:cNvSpPr>
            <a:spLocks noGrp="1"/>
          </p:cNvSpPr>
          <p:nvPr>
            <p:ph type="sldNum" sz="quarter" idx="12"/>
          </p:nvPr>
        </p:nvSpPr>
        <p:spPr/>
        <p:txBody>
          <a:bodyPr/>
          <a:lstStyle/>
          <a:p>
            <a:fld id="{403EF4E2-7A7A-0548-85F1-5479B7C9E1B2}" type="slidenum">
              <a:rPr lang="en-US" smtClean="0"/>
              <a:t>24</a:t>
            </a:fld>
            <a:endParaRPr lang="en-US" dirty="0"/>
          </a:p>
        </p:txBody>
      </p:sp>
      <p:sp>
        <p:nvSpPr>
          <p:cNvPr id="5" name="Text Placeholder 4">
            <a:extLst>
              <a:ext uri="{FF2B5EF4-FFF2-40B4-BE49-F238E27FC236}">
                <a16:creationId xmlns:a16="http://schemas.microsoft.com/office/drawing/2014/main" id="{4A768B93-DEAF-AF53-19CB-C72BB2AAF166}"/>
              </a:ext>
            </a:extLst>
          </p:cNvPr>
          <p:cNvSpPr>
            <a:spLocks noGrp="1"/>
          </p:cNvSpPr>
          <p:nvPr>
            <p:ph type="body" sz="quarter" idx="13"/>
          </p:nvPr>
        </p:nvSpPr>
        <p:spPr>
          <a:xfrm>
            <a:off x="275679" y="6188244"/>
            <a:ext cx="11582400" cy="436542"/>
          </a:xfrm>
        </p:spPr>
        <p:txBody>
          <a:bodyPr/>
          <a:lstStyle/>
          <a:p>
            <a:r>
              <a:rPr lang="en-GB" sz="800" dirty="0"/>
              <a:t>Source:  NIQ Scantrack Total Store Read, *Homescan FMCG, **Homescan Total FMCG</a:t>
            </a:r>
          </a:p>
        </p:txBody>
      </p:sp>
      <p:sp>
        <p:nvSpPr>
          <p:cNvPr id="6" name="Title 5">
            <a:extLst>
              <a:ext uri="{FF2B5EF4-FFF2-40B4-BE49-F238E27FC236}">
                <a16:creationId xmlns:a16="http://schemas.microsoft.com/office/drawing/2014/main" id="{8C1D72F8-A4EA-2238-158E-CF473498CAB3}"/>
              </a:ext>
            </a:extLst>
          </p:cNvPr>
          <p:cNvSpPr>
            <a:spLocks noGrp="1"/>
          </p:cNvSpPr>
          <p:nvPr>
            <p:ph type="title"/>
          </p:nvPr>
        </p:nvSpPr>
        <p:spPr>
          <a:xfrm>
            <a:off x="182452" y="302324"/>
            <a:ext cx="12009548" cy="397352"/>
          </a:xfrm>
        </p:spPr>
        <p:txBody>
          <a:bodyPr/>
          <a:lstStyle/>
          <a:p>
            <a:r>
              <a:rPr lang="en-GB" b="0" dirty="0">
                <a:latin typeface="+mn-lt"/>
              </a:rPr>
              <a:t>With the </a:t>
            </a:r>
            <a:r>
              <a:rPr lang="en-GB" i="1" dirty="0">
                <a:latin typeface="Georgia" panose="02040502050405020303" pitchFamily="18" charset="0"/>
              </a:rPr>
              <a:t>sun not shining this summer</a:t>
            </a:r>
            <a:r>
              <a:rPr lang="en-GB" b="0" dirty="0">
                <a:latin typeface="+mn-lt"/>
              </a:rPr>
              <a:t>, shoppers have </a:t>
            </a:r>
            <a:r>
              <a:rPr lang="en-GB" i="1" dirty="0">
                <a:latin typeface="Georgia" panose="02040502050405020303" pitchFamily="18" charset="0"/>
              </a:rPr>
              <a:t>lost their appetite to spend</a:t>
            </a:r>
            <a:r>
              <a:rPr lang="en-GB" b="0" dirty="0">
                <a:latin typeface="+mn-lt"/>
              </a:rPr>
              <a:t>.  </a:t>
            </a:r>
            <a:r>
              <a:rPr lang="en-GB" i="1" dirty="0">
                <a:latin typeface="Georgia" panose="02040502050405020303" pitchFamily="18" charset="0"/>
              </a:rPr>
              <a:t>Sales</a:t>
            </a:r>
            <a:r>
              <a:rPr lang="en-GB" b="0" dirty="0">
                <a:latin typeface="+mn-lt"/>
              </a:rPr>
              <a:t> have </a:t>
            </a:r>
            <a:r>
              <a:rPr lang="en-GB" i="1" dirty="0">
                <a:latin typeface="Georgia" panose="02040502050405020303" pitchFamily="18" charset="0"/>
              </a:rPr>
              <a:t>weakened across the industry </a:t>
            </a:r>
            <a:r>
              <a:rPr lang="en-GB" b="0" dirty="0">
                <a:latin typeface="+mn-lt"/>
              </a:rPr>
              <a:t>since the sun shone on June</a:t>
            </a:r>
          </a:p>
        </p:txBody>
      </p:sp>
      <p:sp>
        <p:nvSpPr>
          <p:cNvPr id="7" name="TextBox 6">
            <a:extLst>
              <a:ext uri="{FF2B5EF4-FFF2-40B4-BE49-F238E27FC236}">
                <a16:creationId xmlns:a16="http://schemas.microsoft.com/office/drawing/2014/main" id="{D7292306-C3EB-2F0F-4374-7F7AF93CE3F3}"/>
              </a:ext>
            </a:extLst>
          </p:cNvPr>
          <p:cNvSpPr txBox="1"/>
          <p:nvPr/>
        </p:nvSpPr>
        <p:spPr>
          <a:xfrm>
            <a:off x="288558" y="1425515"/>
            <a:ext cx="4369726" cy="492443"/>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Total Store Channel value growth</a:t>
            </a:r>
            <a:br>
              <a:rPr lang="en-GB" sz="1400" b="1" dirty="0">
                <a:latin typeface="Arial" panose="020B0604020202020204" pitchFamily="34" charset="0"/>
                <a:cs typeface="Arial" panose="020B0604020202020204" pitchFamily="34" charset="0"/>
              </a:rPr>
            </a:br>
            <a:r>
              <a:rPr lang="en-GB" sz="1200" i="1" dirty="0">
                <a:latin typeface="Arial" panose="020B0604020202020204" pitchFamily="34" charset="0"/>
                <a:cs typeface="Arial" panose="020B0604020202020204" pitchFamily="34" charset="0"/>
              </a:rPr>
              <a:t>4w/e 12</a:t>
            </a:r>
            <a:r>
              <a:rPr lang="en-GB" sz="1200" i="1" baseline="30000" dirty="0">
                <a:latin typeface="Arial" panose="020B0604020202020204" pitchFamily="34" charset="0"/>
                <a:cs typeface="Arial" panose="020B0604020202020204" pitchFamily="34" charset="0"/>
              </a:rPr>
              <a:t>th</a:t>
            </a:r>
            <a:r>
              <a:rPr lang="en-GB" sz="1200" i="1" dirty="0">
                <a:latin typeface="Arial" panose="020B0604020202020204" pitchFamily="34" charset="0"/>
                <a:cs typeface="Arial" panose="020B0604020202020204" pitchFamily="34" charset="0"/>
              </a:rPr>
              <a:t> August 2023 vs </a:t>
            </a:r>
            <a:r>
              <a:rPr lang="en-GB" sz="1200" b="1" i="1" dirty="0">
                <a:latin typeface="Georgia" panose="02040502050405020303" pitchFamily="18" charset="0"/>
                <a:cs typeface="Arial" panose="020B0604020202020204" pitchFamily="34" charset="0"/>
              </a:rPr>
              <a:t>Prior period</a:t>
            </a:r>
          </a:p>
        </p:txBody>
      </p:sp>
      <p:graphicFrame>
        <p:nvGraphicFramePr>
          <p:cNvPr id="8" name="Chart 7">
            <a:extLst>
              <a:ext uri="{FF2B5EF4-FFF2-40B4-BE49-F238E27FC236}">
                <a16:creationId xmlns:a16="http://schemas.microsoft.com/office/drawing/2014/main" id="{F50F29F5-DFFD-A88F-D272-31A2A4E167B0}"/>
              </a:ext>
            </a:extLst>
          </p:cNvPr>
          <p:cNvGraphicFramePr/>
          <p:nvPr>
            <p:extLst>
              <p:ext uri="{D42A27DB-BD31-4B8C-83A1-F6EECF244321}">
                <p14:modId xmlns:p14="http://schemas.microsoft.com/office/powerpoint/2010/main" val="3462915008"/>
              </p:ext>
            </p:extLst>
          </p:nvPr>
        </p:nvGraphicFramePr>
        <p:xfrm>
          <a:off x="288558" y="1933346"/>
          <a:ext cx="11582399" cy="396723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357AD2DF-E701-F754-471D-CAE0FEE1CF22}"/>
              </a:ext>
            </a:extLst>
          </p:cNvPr>
          <p:cNvSpPr txBox="1"/>
          <p:nvPr/>
        </p:nvSpPr>
        <p:spPr>
          <a:xfrm>
            <a:off x="288558" y="5985327"/>
            <a:ext cx="2706190" cy="215444"/>
          </a:xfrm>
          <a:prstGeom prst="rect">
            <a:avLst/>
          </a:prstGeom>
        </p:spPr>
        <p:txBody>
          <a:bodyPr vert="horz" lIns="0" tIns="45720" rIns="0" bIns="45720" rtlCol="0" anchor="b" anchorCtr="0">
            <a:noAutofit/>
          </a:bodyPr>
          <a:lstStyle>
            <a:lvl1pPr indent="0">
              <a:lnSpc>
                <a:spcPct val="100000"/>
              </a:lnSpc>
              <a:spcBef>
                <a:spcPts val="0"/>
              </a:spcBef>
              <a:spcAft>
                <a:spcPts val="0"/>
              </a:spcAft>
              <a:buFont typeface="Arial" panose="020B0604020202020204" pitchFamily="34" charset="0"/>
              <a:buNone/>
              <a:defRPr sz="800">
                <a:solidFill>
                  <a:srgbClr val="B3B3B3"/>
                </a:solidFill>
              </a:defRPr>
            </a:lvl1pPr>
            <a:lvl2pPr indent="0">
              <a:lnSpc>
                <a:spcPct val="100000"/>
              </a:lnSpc>
              <a:spcBef>
                <a:spcPts val="0"/>
              </a:spcBef>
              <a:spcAft>
                <a:spcPts val="600"/>
              </a:spcAft>
              <a:buSzPct val="100000"/>
              <a:buFont typeface="System Font Regular"/>
              <a:buNone/>
              <a:defRPr sz="1400"/>
            </a:lvl2pPr>
            <a:lvl3pPr indent="0">
              <a:lnSpc>
                <a:spcPct val="100000"/>
              </a:lnSpc>
              <a:spcBef>
                <a:spcPts val="0"/>
              </a:spcBef>
              <a:spcAft>
                <a:spcPts val="600"/>
              </a:spcAft>
              <a:buFont typeface="Arial" panose="020B0604020202020204" pitchFamily="34" charset="0"/>
              <a:buNone/>
              <a:defRPr sz="1200"/>
            </a:lvl3pPr>
            <a:lvl4pPr indent="0">
              <a:lnSpc>
                <a:spcPct val="100000"/>
              </a:lnSpc>
              <a:spcBef>
                <a:spcPts val="0"/>
              </a:spcBef>
              <a:spcAft>
                <a:spcPts val="600"/>
              </a:spcAft>
              <a:buFont typeface="Arial" panose="020B0604020202020204" pitchFamily="34" charset="0"/>
              <a:buNone/>
              <a:defRPr sz="1100"/>
            </a:lvl4pPr>
            <a:lvl5pPr indent="0">
              <a:lnSpc>
                <a:spcPct val="100000"/>
              </a:lnSpc>
              <a:spcBef>
                <a:spcPts val="0"/>
              </a:spcBef>
              <a:spcAft>
                <a:spcPts val="600"/>
              </a:spcAft>
              <a:buFont typeface="Arial" panose="020B0604020202020204" pitchFamily="34" charset="0"/>
              <a:buNone/>
              <a:defRPr sz="11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Nb.  Supermarkets include Dark Stores and Pick stores</a:t>
            </a:r>
          </a:p>
        </p:txBody>
      </p:sp>
    </p:spTree>
    <p:extLst>
      <p:ext uri="{BB962C8B-B14F-4D97-AF65-F5344CB8AC3E}">
        <p14:creationId xmlns:p14="http://schemas.microsoft.com/office/powerpoint/2010/main" val="2591988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DB100C-26C9-6FA6-DE85-B88A3F11AC4E}"/>
              </a:ext>
            </a:extLst>
          </p:cNvPr>
          <p:cNvSpPr>
            <a:spLocks noGrp="1"/>
          </p:cNvSpPr>
          <p:nvPr>
            <p:ph type="sldNum" sz="quarter" idx="12"/>
          </p:nvPr>
        </p:nvSpPr>
        <p:spPr/>
        <p:txBody>
          <a:bodyPr/>
          <a:lstStyle/>
          <a:p>
            <a:fld id="{403EF4E2-7A7A-0548-85F1-5479B7C9E1B2}" type="slidenum">
              <a:rPr lang="en-US" smtClean="0"/>
              <a:t>25</a:t>
            </a:fld>
            <a:endParaRPr lang="en-US" dirty="0"/>
          </a:p>
        </p:txBody>
      </p:sp>
      <p:sp>
        <p:nvSpPr>
          <p:cNvPr id="5" name="Text Placeholder 4">
            <a:extLst>
              <a:ext uri="{FF2B5EF4-FFF2-40B4-BE49-F238E27FC236}">
                <a16:creationId xmlns:a16="http://schemas.microsoft.com/office/drawing/2014/main" id="{127BC5DA-C35A-10CC-CAAF-F12AD1C9DD87}"/>
              </a:ext>
            </a:extLst>
          </p:cNvPr>
          <p:cNvSpPr>
            <a:spLocks noGrp="1"/>
          </p:cNvSpPr>
          <p:nvPr>
            <p:ph type="body" sz="quarter" idx="13"/>
          </p:nvPr>
        </p:nvSpPr>
        <p:spPr>
          <a:xfrm>
            <a:off x="301437" y="6175365"/>
            <a:ext cx="11582400" cy="436542"/>
          </a:xfrm>
        </p:spPr>
        <p:txBody>
          <a:bodyPr/>
          <a:lstStyle/>
          <a:p>
            <a:r>
              <a:rPr lang="en-GB" sz="900" dirty="0"/>
              <a:t>Source:  NIQ Homescan Online FMCG</a:t>
            </a:r>
          </a:p>
        </p:txBody>
      </p:sp>
      <p:sp>
        <p:nvSpPr>
          <p:cNvPr id="6" name="Title 5">
            <a:extLst>
              <a:ext uri="{FF2B5EF4-FFF2-40B4-BE49-F238E27FC236}">
                <a16:creationId xmlns:a16="http://schemas.microsoft.com/office/drawing/2014/main" id="{6345D017-F2FF-3980-2AFE-DC6E13B173B3}"/>
              </a:ext>
            </a:extLst>
          </p:cNvPr>
          <p:cNvSpPr>
            <a:spLocks noGrp="1"/>
          </p:cNvSpPr>
          <p:nvPr>
            <p:ph type="title"/>
          </p:nvPr>
        </p:nvSpPr>
        <p:spPr>
          <a:xfrm>
            <a:off x="301770" y="199291"/>
            <a:ext cx="11582400" cy="397352"/>
          </a:xfrm>
        </p:spPr>
        <p:txBody>
          <a:bodyPr/>
          <a:lstStyle/>
          <a:p>
            <a:r>
              <a:rPr lang="en-GB" i="1" dirty="0">
                <a:latin typeface="Georgia" panose="02040502050405020303" pitchFamily="18" charset="0"/>
              </a:rPr>
              <a:t>Online performance is stabilising</a:t>
            </a:r>
            <a:r>
              <a:rPr lang="en-GB" b="0" dirty="0">
                <a:latin typeface="+mn-lt"/>
              </a:rPr>
              <a:t>, with share just below 11% with growth this month in line with the industry </a:t>
            </a:r>
            <a:endParaRPr lang="en-GB" i="1" dirty="0">
              <a:latin typeface="Georgia" panose="02040502050405020303" pitchFamily="18" charset="0"/>
            </a:endParaRPr>
          </a:p>
        </p:txBody>
      </p:sp>
      <p:graphicFrame>
        <p:nvGraphicFramePr>
          <p:cNvPr id="7" name="Chart 6">
            <a:extLst>
              <a:ext uri="{FF2B5EF4-FFF2-40B4-BE49-F238E27FC236}">
                <a16:creationId xmlns:a16="http://schemas.microsoft.com/office/drawing/2014/main" id="{4C7C8EAD-7A2D-23F9-0E4B-CB69F5071057}"/>
              </a:ext>
            </a:extLst>
          </p:cNvPr>
          <p:cNvGraphicFramePr/>
          <p:nvPr>
            <p:extLst>
              <p:ext uri="{D42A27DB-BD31-4B8C-83A1-F6EECF244321}">
                <p14:modId xmlns:p14="http://schemas.microsoft.com/office/powerpoint/2010/main" val="2355483538"/>
              </p:ext>
            </p:extLst>
          </p:nvPr>
        </p:nvGraphicFramePr>
        <p:xfrm>
          <a:off x="288558" y="1682515"/>
          <a:ext cx="11582400" cy="431297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2A3CDA39-F7B6-B311-B13D-53525ACE1EEF}"/>
              </a:ext>
            </a:extLst>
          </p:cNvPr>
          <p:cNvSpPr txBox="1"/>
          <p:nvPr/>
        </p:nvSpPr>
        <p:spPr>
          <a:xfrm>
            <a:off x="288558" y="1267016"/>
            <a:ext cx="4369726" cy="307777"/>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Online 4 weekly Performance vs YA</a:t>
            </a:r>
          </a:p>
        </p:txBody>
      </p:sp>
    </p:spTree>
    <p:extLst>
      <p:ext uri="{BB962C8B-B14F-4D97-AF65-F5344CB8AC3E}">
        <p14:creationId xmlns:p14="http://schemas.microsoft.com/office/powerpoint/2010/main" val="4187705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50BAC35-F571-A71B-241A-36F5892F9CC1}"/>
              </a:ext>
            </a:extLst>
          </p:cNvPr>
          <p:cNvSpPr txBox="1"/>
          <p:nvPr/>
        </p:nvSpPr>
        <p:spPr>
          <a:xfrm>
            <a:off x="4256901" y="1583736"/>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Online KPI Performance</a:t>
            </a:r>
          </a:p>
          <a:p>
            <a:pPr>
              <a:buSzPts val="1100"/>
            </a:pPr>
            <a:r>
              <a:rPr lang="en-US" sz="1200" i="1" dirty="0">
                <a:solidFill>
                  <a:schemeClr val="tx1"/>
                </a:solidFill>
                <a:latin typeface="Arial" panose="020B0604020202020204" pitchFamily="34" charset="0"/>
                <a:cs typeface="Arial" panose="020B0604020202020204" pitchFamily="34" charset="0"/>
              </a:rPr>
              <a:t>% Difference year on year</a:t>
            </a:r>
          </a:p>
          <a:p>
            <a:pPr>
              <a:buSzPts val="1100"/>
            </a:pPr>
            <a:endParaRPr lang="en-US" sz="1400" b="1" dirty="0">
              <a:latin typeface="Arial" panose="020B0604020202020204" pitchFamily="34" charset="0"/>
              <a:cs typeface="Arial" panose="020B0604020202020204" pitchFamily="34" charset="0"/>
              <a:sym typeface="Montserrat"/>
            </a:endParaRPr>
          </a:p>
        </p:txBody>
      </p:sp>
      <p:sp>
        <p:nvSpPr>
          <p:cNvPr id="6" name="Slide Number Placeholder 5">
            <a:extLst>
              <a:ext uri="{FF2B5EF4-FFF2-40B4-BE49-F238E27FC236}">
                <a16:creationId xmlns:a16="http://schemas.microsoft.com/office/drawing/2014/main" id="{83975C61-FC86-E424-49D3-B4C0B3D62A70}"/>
              </a:ext>
            </a:extLst>
          </p:cNvPr>
          <p:cNvSpPr>
            <a:spLocks noGrp="1"/>
          </p:cNvSpPr>
          <p:nvPr>
            <p:ph type="sldNum" sz="quarter" idx="12"/>
          </p:nvPr>
        </p:nvSpPr>
        <p:spPr/>
        <p:txBody>
          <a:bodyPr/>
          <a:lstStyle/>
          <a:p>
            <a:fld id="{403EF4E2-7A7A-0548-85F1-5479B7C9E1B2}" type="slidenum">
              <a:rPr lang="en-US" smtClean="0"/>
              <a:t>26</a:t>
            </a:fld>
            <a:endParaRPr lang="en-US" dirty="0"/>
          </a:p>
        </p:txBody>
      </p:sp>
      <p:sp>
        <p:nvSpPr>
          <p:cNvPr id="2" name="Title 1">
            <a:extLst>
              <a:ext uri="{FF2B5EF4-FFF2-40B4-BE49-F238E27FC236}">
                <a16:creationId xmlns:a16="http://schemas.microsoft.com/office/drawing/2014/main" id="{D41C6A64-D33E-A02A-CAD7-9F939F2B898B}"/>
              </a:ext>
            </a:extLst>
          </p:cNvPr>
          <p:cNvSpPr>
            <a:spLocks noGrp="1"/>
          </p:cNvSpPr>
          <p:nvPr>
            <p:ph type="ctrTitle"/>
          </p:nvPr>
        </p:nvSpPr>
        <p:spPr>
          <a:xfrm>
            <a:off x="220062" y="2953012"/>
            <a:ext cx="3503952" cy="2390972"/>
          </a:xfrm>
        </p:spPr>
        <p:txBody>
          <a:bodyPr/>
          <a:lstStyle/>
          <a:p>
            <a:br>
              <a:rPr lang="en-US" sz="2000" b="0" dirty="0">
                <a:latin typeface="Georgia" panose="02040502050405020303" pitchFamily="18" charset="0"/>
                <a:cs typeface="Arial"/>
              </a:rPr>
            </a:br>
            <a:br>
              <a:rPr lang="en-US" sz="2000" b="0" dirty="0">
                <a:latin typeface="Georgia" panose="02040502050405020303" pitchFamily="18" charset="0"/>
                <a:cs typeface="Arial"/>
              </a:rPr>
            </a:br>
            <a:br>
              <a:rPr lang="en-US" sz="2000" b="0" dirty="0">
                <a:latin typeface="Georgia" panose="02040502050405020303" pitchFamily="18" charset="0"/>
                <a:cs typeface="Arial"/>
              </a:rPr>
            </a:br>
            <a:r>
              <a:rPr lang="en-US" sz="2000" b="0" dirty="0">
                <a:latin typeface="+mn-lt"/>
                <a:cs typeface="Arial"/>
              </a:rPr>
              <a:t>Even</a:t>
            </a:r>
            <a:r>
              <a:rPr lang="en-US" sz="2000" b="0" dirty="0">
                <a:latin typeface="Georgia" panose="02040502050405020303" pitchFamily="18" charset="0"/>
                <a:cs typeface="Arial"/>
              </a:rPr>
              <a:t> </a:t>
            </a:r>
            <a:r>
              <a:rPr lang="en-US" sz="2000" i="1" dirty="0">
                <a:latin typeface="Georgia" panose="02040502050405020303" pitchFamily="18" charset="0"/>
                <a:cs typeface="Arial"/>
              </a:rPr>
              <a:t>online was not immune to the fall in trips </a:t>
            </a:r>
            <a:r>
              <a:rPr lang="en-US" sz="2000" b="0" dirty="0">
                <a:latin typeface="+mn-lt"/>
                <a:cs typeface="Arial"/>
              </a:rPr>
              <a:t>in August, indicative that shoppers may be starting to use this channel for smaller basket spends.</a:t>
            </a:r>
            <a:br>
              <a:rPr lang="en-US" sz="2000" b="0" dirty="0">
                <a:latin typeface="+mn-lt"/>
                <a:cs typeface="Arial"/>
              </a:rPr>
            </a:br>
            <a:br>
              <a:rPr lang="en-US" sz="2000" b="0" dirty="0">
                <a:latin typeface="+mn-lt"/>
                <a:cs typeface="Arial"/>
              </a:rPr>
            </a:br>
            <a:r>
              <a:rPr lang="en-US" sz="2000" b="0" dirty="0">
                <a:latin typeface="+mn-lt"/>
                <a:cs typeface="Arial"/>
              </a:rPr>
              <a:t>The </a:t>
            </a:r>
            <a:r>
              <a:rPr lang="en-US" sz="2000" i="1" dirty="0">
                <a:latin typeface="Georgia" panose="02040502050405020303" pitchFamily="18" charset="0"/>
                <a:cs typeface="Arial"/>
              </a:rPr>
              <a:t>trend in items </a:t>
            </a:r>
            <a:r>
              <a:rPr lang="en-US" sz="2000" b="0" dirty="0">
                <a:latin typeface="+mn-lt"/>
                <a:cs typeface="Arial"/>
              </a:rPr>
              <a:t>in basket has </a:t>
            </a:r>
            <a:r>
              <a:rPr lang="en-US" sz="2000" i="1" dirty="0">
                <a:latin typeface="Georgia" panose="02040502050405020303" pitchFamily="18" charset="0"/>
                <a:cs typeface="Arial"/>
              </a:rPr>
              <a:t>steadily improved </a:t>
            </a:r>
            <a:r>
              <a:rPr lang="en-US" sz="2000" b="0" dirty="0">
                <a:latin typeface="+mn-lt"/>
                <a:cs typeface="Arial"/>
              </a:rPr>
              <a:t>since the low point at Easter.</a:t>
            </a:r>
            <a:br>
              <a:rPr lang="en-US" sz="2000" b="0" dirty="0">
                <a:latin typeface="+mn-lt"/>
                <a:cs typeface="Arial"/>
              </a:rPr>
            </a:br>
            <a:br>
              <a:rPr lang="en-US" sz="2000" b="0" dirty="0">
                <a:latin typeface="+mn-lt"/>
                <a:cs typeface="Arial"/>
              </a:rPr>
            </a:br>
            <a:r>
              <a:rPr lang="en-US" sz="2000" b="0" dirty="0">
                <a:latin typeface="+mn-lt"/>
                <a:cs typeface="Arial"/>
              </a:rPr>
              <a:t>The decline in online shoppers slowed slightly in August.</a:t>
            </a:r>
            <a:endParaRPr lang="en-US" sz="2000" dirty="0">
              <a:latin typeface="+mn-lt"/>
            </a:endParaRPr>
          </a:p>
        </p:txBody>
      </p:sp>
      <p:sp>
        <p:nvSpPr>
          <p:cNvPr id="18" name="Text Placeholder 17">
            <a:extLst>
              <a:ext uri="{FF2B5EF4-FFF2-40B4-BE49-F238E27FC236}">
                <a16:creationId xmlns:a16="http://schemas.microsoft.com/office/drawing/2014/main" id="{409B01F7-2DDE-C43E-8A14-BC16BCC2D86F}"/>
              </a:ext>
            </a:extLst>
          </p:cNvPr>
          <p:cNvSpPr>
            <a:spLocks noGrp="1"/>
          </p:cNvSpPr>
          <p:nvPr>
            <p:ph type="body" sz="quarter" idx="14"/>
          </p:nvPr>
        </p:nvSpPr>
        <p:spPr/>
        <p:txBody>
          <a:bodyPr/>
          <a:lstStyle/>
          <a:p>
            <a:r>
              <a:rPr lang="en-GB" dirty="0"/>
              <a:t>Source:  NIQ Homescan Online FMCG</a:t>
            </a:r>
          </a:p>
        </p:txBody>
      </p:sp>
      <p:graphicFrame>
        <p:nvGraphicFramePr>
          <p:cNvPr id="10" name="Chart 9">
            <a:extLst>
              <a:ext uri="{FF2B5EF4-FFF2-40B4-BE49-F238E27FC236}">
                <a16:creationId xmlns:a16="http://schemas.microsoft.com/office/drawing/2014/main" id="{D789ACFC-2A2A-82BC-D4BE-91A42819929B}"/>
              </a:ext>
            </a:extLst>
          </p:cNvPr>
          <p:cNvGraphicFramePr/>
          <p:nvPr>
            <p:extLst>
              <p:ext uri="{D42A27DB-BD31-4B8C-83A1-F6EECF244321}">
                <p14:modId xmlns:p14="http://schemas.microsoft.com/office/powerpoint/2010/main" val="1690351048"/>
              </p:ext>
            </p:extLst>
          </p:nvPr>
        </p:nvGraphicFramePr>
        <p:xfrm>
          <a:off x="4075032" y="1504992"/>
          <a:ext cx="7570453" cy="35102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9206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D80B389D-1FFC-670F-B8CE-BE877675EFE8}"/>
              </a:ext>
            </a:extLst>
          </p:cNvPr>
          <p:cNvGraphicFramePr/>
          <p:nvPr>
            <p:extLst>
              <p:ext uri="{D42A27DB-BD31-4B8C-83A1-F6EECF244321}">
                <p14:modId xmlns:p14="http://schemas.microsoft.com/office/powerpoint/2010/main" val="2314063720"/>
              </p:ext>
            </p:extLst>
          </p:nvPr>
        </p:nvGraphicFramePr>
        <p:xfrm>
          <a:off x="288558" y="3810039"/>
          <a:ext cx="5985933" cy="2023494"/>
        </p:xfrm>
        <a:graphic>
          <a:graphicData uri="http://schemas.openxmlformats.org/drawingml/2006/chart">
            <c:chart xmlns:c="http://schemas.openxmlformats.org/drawingml/2006/chart" xmlns:r="http://schemas.openxmlformats.org/officeDocument/2006/relationships" r:id="rId2"/>
          </a:graphicData>
        </a:graphic>
      </p:graphicFrame>
      <p:sp>
        <p:nvSpPr>
          <p:cNvPr id="18" name="Slide Number Placeholder 2">
            <a:extLst>
              <a:ext uri="{FF2B5EF4-FFF2-40B4-BE49-F238E27FC236}">
                <a16:creationId xmlns:a16="http://schemas.microsoft.com/office/drawing/2014/main" id="{6AAE5641-95A5-9F22-119E-2D431E310204}"/>
              </a:ext>
            </a:extLst>
          </p:cNvPr>
          <p:cNvSpPr>
            <a:spLocks noGrp="1"/>
          </p:cNvSpPr>
          <p:nvPr>
            <p:ph type="sldNum" sz="quarter" idx="12"/>
          </p:nvPr>
        </p:nvSpPr>
        <p:spPr/>
        <p:txBody>
          <a:bodyPr/>
          <a:lstStyle/>
          <a:p>
            <a:fld id="{403EF4E2-7A7A-0548-85F1-5479B7C9E1B2}" type="slidenum">
              <a:rPr lang="en-US" smtClean="0"/>
              <a:t>27</a:t>
            </a:fld>
            <a:endParaRPr lang="en-US" dirty="0"/>
          </a:p>
        </p:txBody>
      </p:sp>
      <p:sp>
        <p:nvSpPr>
          <p:cNvPr id="6" name="Text Placeholder 5">
            <a:extLst>
              <a:ext uri="{FF2B5EF4-FFF2-40B4-BE49-F238E27FC236}">
                <a16:creationId xmlns:a16="http://schemas.microsoft.com/office/drawing/2014/main" id="{1121FDF3-A11F-8C14-3705-7BFE8DA62F2F}"/>
              </a:ext>
            </a:extLst>
          </p:cNvPr>
          <p:cNvSpPr>
            <a:spLocks noGrp="1"/>
          </p:cNvSpPr>
          <p:nvPr>
            <p:ph type="body" sz="quarter" idx="14"/>
          </p:nvPr>
        </p:nvSpPr>
        <p:spPr>
          <a:xfrm>
            <a:off x="8384146" y="1770845"/>
            <a:ext cx="3116687" cy="2375541"/>
          </a:xfrm>
        </p:spPr>
        <p:txBody>
          <a:bodyPr/>
          <a:lstStyle/>
          <a:p>
            <a:r>
              <a:rPr lang="en-US" sz="6600" b="0" dirty="0">
                <a:latin typeface="Georgia" panose="02040502050405020303" pitchFamily="18" charset="0"/>
              </a:rPr>
              <a:t>+£519m</a:t>
            </a:r>
            <a:br>
              <a:rPr lang="en-US" sz="6000" dirty="0"/>
            </a:br>
            <a:r>
              <a:rPr lang="en-US" sz="1200" dirty="0"/>
              <a:t>spent </a:t>
            </a:r>
            <a:r>
              <a:rPr lang="en-US" sz="1200" b="0" i="1" dirty="0">
                <a:latin typeface="Georgia" panose="02040502050405020303" pitchFamily="18" charset="0"/>
              </a:rPr>
              <a:t>more</a:t>
            </a:r>
            <a:r>
              <a:rPr lang="en-US" sz="1200" dirty="0"/>
              <a:t> on groceries v LY</a:t>
            </a:r>
          </a:p>
          <a:p>
            <a:endParaRPr lang="en-US" sz="1200" dirty="0"/>
          </a:p>
          <a:p>
            <a:endParaRPr lang="en-US" sz="1200" dirty="0"/>
          </a:p>
          <a:p>
            <a:r>
              <a:rPr lang="en-US" sz="4800" b="0" dirty="0">
                <a:latin typeface="Georgia" panose="02040502050405020303" pitchFamily="18" charset="0"/>
              </a:rPr>
              <a:t>-£240m</a:t>
            </a:r>
            <a:br>
              <a:rPr lang="en-US" sz="6000" dirty="0"/>
            </a:br>
            <a:r>
              <a:rPr lang="en-US" sz="1200" dirty="0"/>
              <a:t>spent </a:t>
            </a:r>
            <a:r>
              <a:rPr lang="en-US" sz="1200" b="0" i="1" dirty="0">
                <a:latin typeface="Georgia" panose="02040502050405020303" pitchFamily="18" charset="0"/>
              </a:rPr>
              <a:t>less</a:t>
            </a:r>
            <a:r>
              <a:rPr lang="en-US" sz="1200" dirty="0"/>
              <a:t> on groceries than </a:t>
            </a:r>
            <a:r>
              <a:rPr lang="en-US" sz="1200" b="0" i="1" dirty="0">
                <a:latin typeface="Georgia" panose="02040502050405020303" pitchFamily="18" charset="0"/>
              </a:rPr>
              <a:t>prior period </a:t>
            </a:r>
            <a:r>
              <a:rPr lang="en-US" sz="1200" dirty="0"/>
              <a:t>(4w/e 15ul23)</a:t>
            </a:r>
          </a:p>
          <a:p>
            <a:endParaRPr lang="en-US" dirty="0"/>
          </a:p>
        </p:txBody>
      </p:sp>
      <p:sp>
        <p:nvSpPr>
          <p:cNvPr id="13" name="Text Placeholder 12">
            <a:extLst>
              <a:ext uri="{FF2B5EF4-FFF2-40B4-BE49-F238E27FC236}">
                <a16:creationId xmlns:a16="http://schemas.microsoft.com/office/drawing/2014/main" id="{F90FE6A2-CDF9-02E5-13DC-F33A6A52274A}"/>
              </a:ext>
            </a:extLst>
          </p:cNvPr>
          <p:cNvSpPr>
            <a:spLocks noGrp="1"/>
          </p:cNvSpPr>
          <p:nvPr>
            <p:ph type="body" sz="quarter" idx="17"/>
          </p:nvPr>
        </p:nvSpPr>
        <p:spPr>
          <a:xfrm>
            <a:off x="282119" y="6081919"/>
            <a:ext cx="11582399" cy="365125"/>
          </a:xfrm>
        </p:spPr>
        <p:txBody>
          <a:bodyPr/>
          <a:lstStyle/>
          <a:p>
            <a:r>
              <a:rPr lang="en-GB" dirty="0">
                <a:latin typeface="Montserrat" panose="00000500000000000000" pitchFamily="2" charset="0"/>
                <a:cs typeface="Calibri" panose="020F0502020204030204" pitchFamily="34" charset="0"/>
              </a:rPr>
              <a:t>*</a:t>
            </a:r>
            <a:r>
              <a:rPr lang="en-GB" dirty="0">
                <a:solidFill>
                  <a:schemeClr val="bg1">
                    <a:lumMod val="75000"/>
                  </a:schemeClr>
                </a:solidFill>
                <a:cs typeface="Arial" panose="020B0604020202020204" pitchFamily="34" charset="0"/>
              </a:rPr>
              <a:t>Supermarkets include Online Dark Stores, Depots and Picking stores | Supermarkets &gt; 3,000sqft Convenience &lt; 3,000sqft</a:t>
            </a:r>
            <a:endParaRPr lang="en-GB" dirty="0"/>
          </a:p>
        </p:txBody>
      </p:sp>
      <p:sp>
        <p:nvSpPr>
          <p:cNvPr id="19" name="Title 18">
            <a:extLst>
              <a:ext uri="{FF2B5EF4-FFF2-40B4-BE49-F238E27FC236}">
                <a16:creationId xmlns:a16="http://schemas.microsoft.com/office/drawing/2014/main" id="{89BE80BD-56A2-6814-C993-84B1D6AFBBB9}"/>
              </a:ext>
            </a:extLst>
          </p:cNvPr>
          <p:cNvSpPr>
            <a:spLocks noGrp="1"/>
          </p:cNvSpPr>
          <p:nvPr>
            <p:ph type="title"/>
          </p:nvPr>
        </p:nvSpPr>
        <p:spPr>
          <a:xfrm>
            <a:off x="159526" y="232823"/>
            <a:ext cx="8545087" cy="598450"/>
          </a:xfrm>
        </p:spPr>
        <p:txBody>
          <a:bodyPr/>
          <a:lstStyle/>
          <a:p>
            <a:r>
              <a:rPr lang="en-GB" i="1" dirty="0">
                <a:latin typeface="Georgia" panose="02040502050405020303" pitchFamily="18" charset="0"/>
              </a:rPr>
              <a:t>Convenience stores </a:t>
            </a:r>
            <a:r>
              <a:rPr lang="en-GB" b="0" dirty="0">
                <a:latin typeface="+mn-lt"/>
              </a:rPr>
              <a:t>missed out on </a:t>
            </a:r>
            <a:r>
              <a:rPr lang="en-GB" i="1" dirty="0">
                <a:latin typeface="Georgia" panose="02040502050405020303" pitchFamily="18" charset="0"/>
              </a:rPr>
              <a:t>incremental impulse </a:t>
            </a:r>
            <a:r>
              <a:rPr lang="en-GB" b="0" dirty="0">
                <a:latin typeface="+mn-lt"/>
              </a:rPr>
              <a:t>sales, which have been emphasised by the exceptional summer last year</a:t>
            </a:r>
          </a:p>
        </p:txBody>
      </p:sp>
      <p:sp>
        <p:nvSpPr>
          <p:cNvPr id="2" name="Text Placeholder 16">
            <a:extLst>
              <a:ext uri="{FF2B5EF4-FFF2-40B4-BE49-F238E27FC236}">
                <a16:creationId xmlns:a16="http://schemas.microsoft.com/office/drawing/2014/main" id="{D5D75BAE-AAC1-FFFD-22CF-D497D123595B}"/>
              </a:ext>
            </a:extLst>
          </p:cNvPr>
          <p:cNvSpPr txBox="1">
            <a:spLocks/>
          </p:cNvSpPr>
          <p:nvPr/>
        </p:nvSpPr>
        <p:spPr>
          <a:xfrm>
            <a:off x="307876" y="5875856"/>
            <a:ext cx="11582399" cy="365125"/>
          </a:xfrm>
          <a:prstGeom prst="rect">
            <a:avLst/>
          </a:prstGeom>
        </p:spPr>
        <p:txBody>
          <a:bodyPr vert="horz" lIns="0" tIns="45720" rIns="0" bIns="45720" rtlCol="0" anchor="b"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800" kern="1200">
                <a:solidFill>
                  <a:srgbClr val="B3B3B3"/>
                </a:solidFill>
                <a:latin typeface="+mn-lt"/>
                <a:ea typeface="+mn-ea"/>
                <a:cs typeface="+mn-cs"/>
              </a:defRPr>
            </a:lvl1pPr>
            <a:lvl2pPr marL="457200" indent="0" algn="l" defTabSz="914400" rtl="0" eaLnBrk="1" latinLnBrk="0" hangingPunct="1">
              <a:lnSpc>
                <a:spcPct val="100000"/>
              </a:lnSpc>
              <a:spcBef>
                <a:spcPts val="0"/>
              </a:spcBef>
              <a:spcAft>
                <a:spcPts val="600"/>
              </a:spcAft>
              <a:buSzPct val="100000"/>
              <a:buFont typeface="System Font Regular"/>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solidFill>
                <a:schemeClr val="bg1">
                  <a:lumMod val="75000"/>
                </a:schemeClr>
              </a:solidFill>
              <a:cs typeface="Arial" panose="020B0604020202020204" pitchFamily="34" charset="0"/>
            </a:endParaRPr>
          </a:p>
          <a:p>
            <a:r>
              <a:rPr lang="en-GB" dirty="0">
                <a:solidFill>
                  <a:schemeClr val="bg1">
                    <a:lumMod val="75000"/>
                  </a:schemeClr>
                </a:solidFill>
                <a:cs typeface="Arial" panose="020B0604020202020204" pitchFamily="34" charset="0"/>
              </a:rPr>
              <a:t>Source:  NIQ Scantrack (FMCG = Total Store Read excluding General Merchandise, Tobacco and Healthcare)</a:t>
            </a:r>
          </a:p>
        </p:txBody>
      </p:sp>
      <p:sp>
        <p:nvSpPr>
          <p:cNvPr id="7" name="TextBox 6">
            <a:extLst>
              <a:ext uri="{FF2B5EF4-FFF2-40B4-BE49-F238E27FC236}">
                <a16:creationId xmlns:a16="http://schemas.microsoft.com/office/drawing/2014/main" id="{54D334E6-0C9A-056F-374B-1516C33E56B0}"/>
              </a:ext>
            </a:extLst>
          </p:cNvPr>
          <p:cNvSpPr txBox="1"/>
          <p:nvPr/>
        </p:nvSpPr>
        <p:spPr>
          <a:xfrm>
            <a:off x="275678" y="1354561"/>
            <a:ext cx="4502383" cy="276999"/>
          </a:xfrm>
          <a:prstGeom prst="rect">
            <a:avLst/>
          </a:prstGeom>
          <a:noFill/>
        </p:spPr>
        <p:txBody>
          <a:bodyPr wrap="square" lIns="0" rIns="0" rtlCol="0" anchor="ctr">
            <a:spAutoFit/>
          </a:bodyPr>
          <a:lstStyle/>
          <a:p>
            <a:pPr defTabSz="685800"/>
            <a:r>
              <a:rPr lang="en-US" sz="1200" b="1" dirty="0">
                <a:latin typeface="Arial" panose="020B0604020202020204" pitchFamily="34" charset="0"/>
                <a:cs typeface="Arial" panose="020B0604020202020204" pitchFamily="34" charset="0"/>
              </a:rPr>
              <a:t>4 week ending (FMCG) 15</a:t>
            </a:r>
            <a:r>
              <a:rPr lang="en-US" sz="1200" b="1" baseline="30000" dirty="0">
                <a:latin typeface="Arial" panose="020B0604020202020204" pitchFamily="34" charset="0"/>
                <a:cs typeface="Arial" panose="020B0604020202020204" pitchFamily="34" charset="0"/>
              </a:rPr>
              <a:t>th</a:t>
            </a:r>
            <a:r>
              <a:rPr lang="en-US" sz="1200" b="1" dirty="0">
                <a:latin typeface="Arial" panose="020B0604020202020204" pitchFamily="34" charset="0"/>
                <a:cs typeface="Arial" panose="020B0604020202020204" pitchFamily="34" charset="0"/>
              </a:rPr>
              <a:t> July 2023 vs LY and Prior Month</a:t>
            </a:r>
          </a:p>
        </p:txBody>
      </p:sp>
      <p:sp>
        <p:nvSpPr>
          <p:cNvPr id="10" name="TextBox 9">
            <a:extLst>
              <a:ext uri="{FF2B5EF4-FFF2-40B4-BE49-F238E27FC236}">
                <a16:creationId xmlns:a16="http://schemas.microsoft.com/office/drawing/2014/main" id="{C3D2443E-B358-BA70-BC17-D522DD8E27B6}"/>
              </a:ext>
            </a:extLst>
          </p:cNvPr>
          <p:cNvSpPr txBox="1"/>
          <p:nvPr/>
        </p:nvSpPr>
        <p:spPr>
          <a:xfrm>
            <a:off x="333634" y="3780663"/>
            <a:ext cx="4369726" cy="307777"/>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Weekly YOY value growth (FMCG)</a:t>
            </a:r>
          </a:p>
        </p:txBody>
      </p:sp>
      <p:graphicFrame>
        <p:nvGraphicFramePr>
          <p:cNvPr id="15" name="Chart 14">
            <a:extLst>
              <a:ext uri="{FF2B5EF4-FFF2-40B4-BE49-F238E27FC236}">
                <a16:creationId xmlns:a16="http://schemas.microsoft.com/office/drawing/2014/main" id="{F3AAB2BB-E16B-1C9E-C9DC-EC9D50B842DE}"/>
              </a:ext>
            </a:extLst>
          </p:cNvPr>
          <p:cNvGraphicFramePr/>
          <p:nvPr>
            <p:extLst>
              <p:ext uri="{D42A27DB-BD31-4B8C-83A1-F6EECF244321}">
                <p14:modId xmlns:p14="http://schemas.microsoft.com/office/powerpoint/2010/main" val="1232849231"/>
              </p:ext>
            </p:extLst>
          </p:nvPr>
        </p:nvGraphicFramePr>
        <p:xfrm>
          <a:off x="304799" y="1866406"/>
          <a:ext cx="5985933" cy="163879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3745AED-5037-0729-3747-A5F2404E908B}"/>
              </a:ext>
            </a:extLst>
          </p:cNvPr>
          <p:cNvSpPr txBox="1"/>
          <p:nvPr/>
        </p:nvSpPr>
        <p:spPr>
          <a:xfrm>
            <a:off x="340647" y="991673"/>
            <a:ext cx="45719" cy="45719"/>
          </a:xfrm>
          <a:prstGeom prst="rect">
            <a:avLst/>
          </a:prstGeom>
          <a:noFill/>
        </p:spPr>
        <p:txBody>
          <a:bodyPr wrap="square" lIns="0" rIns="0" rtlCol="0">
            <a:noAutofit/>
          </a:bodyPr>
          <a:lstStyle/>
          <a:p>
            <a:pPr algn="l">
              <a:spcAft>
                <a:spcPts val="600"/>
              </a:spcAft>
            </a:pPr>
            <a:endParaRPr lang="en-GB" sz="1600" dirty="0"/>
          </a:p>
        </p:txBody>
      </p:sp>
      <p:sp>
        <p:nvSpPr>
          <p:cNvPr id="4" name="Speech Bubble: Oval 3">
            <a:extLst>
              <a:ext uri="{FF2B5EF4-FFF2-40B4-BE49-F238E27FC236}">
                <a16:creationId xmlns:a16="http://schemas.microsoft.com/office/drawing/2014/main" id="{C27E171B-045C-1543-B7C5-F21B2C9F7DA6}"/>
              </a:ext>
            </a:extLst>
          </p:cNvPr>
          <p:cNvSpPr/>
          <p:nvPr/>
        </p:nvSpPr>
        <p:spPr>
          <a:xfrm>
            <a:off x="5323839" y="4192693"/>
            <a:ext cx="1278205" cy="426808"/>
          </a:xfrm>
          <a:prstGeom prst="wedgeEllipseCallout">
            <a:avLst>
              <a:gd name="adj1" fmla="val -6607"/>
              <a:gd name="adj2" fmla="val 8292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GB" sz="800" dirty="0"/>
              <a:t>Against 3</a:t>
            </a:r>
            <a:r>
              <a:rPr lang="en-GB" sz="800" baseline="30000" dirty="0"/>
              <a:t>rd</a:t>
            </a:r>
            <a:r>
              <a:rPr lang="en-GB" sz="800" dirty="0"/>
              <a:t> Heatwave 2022</a:t>
            </a:r>
          </a:p>
        </p:txBody>
      </p:sp>
      <p:sp>
        <p:nvSpPr>
          <p:cNvPr id="5" name="Speech Bubble: Oval 4">
            <a:extLst>
              <a:ext uri="{FF2B5EF4-FFF2-40B4-BE49-F238E27FC236}">
                <a16:creationId xmlns:a16="http://schemas.microsoft.com/office/drawing/2014/main" id="{EBC9D30C-21B5-E45C-E99A-7693C15A35B9}"/>
              </a:ext>
            </a:extLst>
          </p:cNvPr>
          <p:cNvSpPr/>
          <p:nvPr/>
        </p:nvSpPr>
        <p:spPr>
          <a:xfrm>
            <a:off x="1104404" y="4168238"/>
            <a:ext cx="1151907" cy="394659"/>
          </a:xfrm>
          <a:prstGeom prst="wedgeEllipseCallout">
            <a:avLst>
              <a:gd name="adj1" fmla="val -6607"/>
              <a:gd name="adj2" fmla="val 8292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GB" sz="800" dirty="0"/>
              <a:t>Against 2</a:t>
            </a:r>
            <a:r>
              <a:rPr lang="en-GB" sz="800" baseline="30000" dirty="0"/>
              <a:t>nd</a:t>
            </a:r>
            <a:r>
              <a:rPr lang="en-GB" sz="800" dirty="0"/>
              <a:t> Heatwave 2022</a:t>
            </a:r>
          </a:p>
        </p:txBody>
      </p:sp>
    </p:spTree>
    <p:extLst>
      <p:ext uri="{BB962C8B-B14F-4D97-AF65-F5344CB8AC3E}">
        <p14:creationId xmlns:p14="http://schemas.microsoft.com/office/powerpoint/2010/main" val="2178739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50BAC35-F571-A71B-241A-36F5892F9CC1}"/>
              </a:ext>
            </a:extLst>
          </p:cNvPr>
          <p:cNvSpPr txBox="1"/>
          <p:nvPr/>
        </p:nvSpPr>
        <p:spPr>
          <a:xfrm>
            <a:off x="4269778" y="1004187"/>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Incremental Sales</a:t>
            </a:r>
          </a:p>
          <a:p>
            <a:pPr>
              <a:buSzPts val="1100"/>
            </a:pPr>
            <a:r>
              <a:rPr lang="en-US" sz="1200" i="1" dirty="0">
                <a:solidFill>
                  <a:schemeClr val="tx1"/>
                </a:solidFill>
                <a:latin typeface="Arial" panose="020B0604020202020204" pitchFamily="34" charset="0"/>
                <a:cs typeface="Arial" panose="020B0604020202020204" pitchFamily="34" charset="0"/>
              </a:rPr>
              <a:t>4w/e 12</a:t>
            </a:r>
            <a:r>
              <a:rPr lang="en-US" sz="1200" i="1" baseline="30000" dirty="0">
                <a:solidFill>
                  <a:schemeClr val="tx1"/>
                </a:solidFill>
                <a:latin typeface="Arial" panose="020B0604020202020204" pitchFamily="34" charset="0"/>
                <a:cs typeface="Arial" panose="020B0604020202020204" pitchFamily="34" charset="0"/>
              </a:rPr>
              <a:t>th</a:t>
            </a:r>
            <a:r>
              <a:rPr lang="en-US" sz="1200" i="1" dirty="0">
                <a:solidFill>
                  <a:schemeClr val="tx1"/>
                </a:solidFill>
                <a:latin typeface="Arial" panose="020B0604020202020204" pitchFamily="34" charset="0"/>
                <a:cs typeface="Arial" panose="020B0604020202020204" pitchFamily="34" charset="0"/>
              </a:rPr>
              <a:t> August 2023 vs </a:t>
            </a:r>
            <a:r>
              <a:rPr lang="en-US" sz="1200" b="1" dirty="0">
                <a:latin typeface="Arial" panose="020B0604020202020204" pitchFamily="34" charset="0"/>
                <a:cs typeface="Arial" panose="020B0604020202020204" pitchFamily="34" charset="0"/>
              </a:rPr>
              <a:t>PRIOR </a:t>
            </a:r>
            <a:r>
              <a:rPr lang="en-US" sz="1200" i="1" dirty="0">
                <a:latin typeface="Arial" panose="020B0604020202020204" pitchFamily="34" charset="0"/>
                <a:cs typeface="Arial" panose="020B0604020202020204" pitchFamily="34" charset="0"/>
              </a:rPr>
              <a:t>period</a:t>
            </a:r>
            <a:endParaRPr lang="en-US" sz="1200" i="1" dirty="0">
              <a:solidFill>
                <a:schemeClr val="tx1"/>
              </a:solidFill>
              <a:latin typeface="Arial" panose="020B0604020202020204" pitchFamily="34" charset="0"/>
              <a:cs typeface="Arial" panose="020B0604020202020204" pitchFamily="34" charset="0"/>
            </a:endParaRPr>
          </a:p>
          <a:p>
            <a:pPr>
              <a:buSzPts val="1100"/>
            </a:pPr>
            <a:endParaRPr lang="en-US" sz="1400" b="1" dirty="0">
              <a:latin typeface="Arial" panose="020B0604020202020204" pitchFamily="34" charset="0"/>
              <a:cs typeface="Arial" panose="020B0604020202020204" pitchFamily="34" charset="0"/>
              <a:sym typeface="Montserrat"/>
            </a:endParaRPr>
          </a:p>
        </p:txBody>
      </p:sp>
      <p:graphicFrame>
        <p:nvGraphicFramePr>
          <p:cNvPr id="3" name="Table 45">
            <a:extLst>
              <a:ext uri="{FF2B5EF4-FFF2-40B4-BE49-F238E27FC236}">
                <a16:creationId xmlns:a16="http://schemas.microsoft.com/office/drawing/2014/main" id="{85C2A131-13B3-09E4-F124-B73DC72B65B1}"/>
              </a:ext>
            </a:extLst>
          </p:cNvPr>
          <p:cNvGraphicFramePr>
            <a:graphicFrameLocks noGrp="1"/>
          </p:cNvGraphicFramePr>
          <p:nvPr>
            <p:ph idx="1"/>
            <p:extLst>
              <p:ext uri="{D42A27DB-BD31-4B8C-83A1-F6EECF244321}">
                <p14:modId xmlns:p14="http://schemas.microsoft.com/office/powerpoint/2010/main" val="2051750505"/>
              </p:ext>
            </p:extLst>
          </p:nvPr>
        </p:nvGraphicFramePr>
        <p:xfrm>
          <a:off x="4829577" y="1577661"/>
          <a:ext cx="6213699" cy="4018520"/>
        </p:xfrm>
        <a:graphic>
          <a:graphicData uri="http://schemas.openxmlformats.org/drawingml/2006/table">
            <a:tbl>
              <a:tblPr firstRow="1" bandRow="1">
                <a:tableStyleId>{073A0DAA-6AF3-43AB-8588-CEC1D06C72B9}</a:tableStyleId>
              </a:tblPr>
              <a:tblGrid>
                <a:gridCol w="3152099">
                  <a:extLst>
                    <a:ext uri="{9D8B030D-6E8A-4147-A177-3AD203B41FA5}">
                      <a16:colId xmlns:a16="http://schemas.microsoft.com/office/drawing/2014/main" val="2730304933"/>
                    </a:ext>
                  </a:extLst>
                </a:gridCol>
                <a:gridCol w="3061600">
                  <a:extLst>
                    <a:ext uri="{9D8B030D-6E8A-4147-A177-3AD203B41FA5}">
                      <a16:colId xmlns:a16="http://schemas.microsoft.com/office/drawing/2014/main" val="907276787"/>
                    </a:ext>
                  </a:extLst>
                </a:gridCol>
              </a:tblGrid>
              <a:tr h="635300">
                <a:tc>
                  <a:txBody>
                    <a:bodyPr/>
                    <a:lstStyle/>
                    <a:p>
                      <a:pPr algn="ctr"/>
                      <a:r>
                        <a:rPr lang="en-GB" sz="1800" dirty="0">
                          <a:latin typeface="+mj-lt"/>
                        </a:rPr>
                        <a:t>Supermarkets</a:t>
                      </a:r>
                    </a:p>
                  </a:txBody>
                  <a:tcPr>
                    <a:solidFill>
                      <a:schemeClr val="bg1">
                        <a:lumMod val="65000"/>
                      </a:schemeClr>
                    </a:solidFill>
                  </a:tcPr>
                </a:tc>
                <a:tc>
                  <a:txBody>
                    <a:bodyPr/>
                    <a:lstStyle/>
                    <a:p>
                      <a:pPr algn="ctr"/>
                      <a:r>
                        <a:rPr lang="en-GB" sz="1800" dirty="0">
                          <a:latin typeface="+mj-lt"/>
                        </a:rPr>
                        <a:t>Convenience</a:t>
                      </a:r>
                    </a:p>
                  </a:txBody>
                  <a:tcPr>
                    <a:solidFill>
                      <a:schemeClr val="bg1">
                        <a:lumMod val="65000"/>
                      </a:schemeClr>
                    </a:solidFill>
                  </a:tcPr>
                </a:tc>
                <a:extLst>
                  <a:ext uri="{0D108BD9-81ED-4DB2-BD59-A6C34878D82A}">
                    <a16:rowId xmlns:a16="http://schemas.microsoft.com/office/drawing/2014/main" val="2349305710"/>
                  </a:ext>
                </a:extLst>
              </a:tr>
              <a:tr h="2541169">
                <a:tc>
                  <a:txBody>
                    <a:bodyPr/>
                    <a:lstStyle/>
                    <a:p>
                      <a:pPr marL="73660" lvl="0" indent="0" algn="l" rtl="0">
                        <a:spcBef>
                          <a:spcPts val="0"/>
                        </a:spcBef>
                        <a:spcAft>
                          <a:spcPts val="0"/>
                        </a:spcAft>
                        <a:buClr>
                          <a:srgbClr val="FFFFFF"/>
                        </a:buClr>
                        <a:buSzPts val="1000"/>
                        <a:buFont typeface="Montserrat Light"/>
                        <a:buNone/>
                      </a:pPr>
                      <a:endParaRPr lang="en-GB" sz="1200" b="1" dirty="0">
                        <a:solidFill>
                          <a:schemeClr val="accent1"/>
                        </a:solidFill>
                        <a:latin typeface="+mj-lt"/>
                        <a:ea typeface="Montserrat Light"/>
                        <a:cs typeface="Montserrat Light"/>
                        <a:sym typeface="Montserrat Light"/>
                      </a:endParaRP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Chocolate Confectionery +£19m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Core Stationery +£11m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Fresh Meat +7m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Toys +£6m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Still Wine +£5m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Home Textiles +£5m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Gravy &amp; Stock +£4m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Sweet Biscuits +£4m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Ambient Soup +£4m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Butter &amp; Spreads +£3m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Fresh Ready Meals +£3m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Plasticware +£3m</a:t>
                      </a:r>
                      <a:endParaRPr lang="en-GB" sz="1200" b="1" kern="1200" baseline="0" dirty="0">
                        <a:solidFill>
                          <a:schemeClr val="tx1"/>
                        </a:solidFill>
                        <a:latin typeface="+mn-lt"/>
                        <a:ea typeface="Montserrat Light"/>
                        <a:cs typeface="Montserrat Light"/>
                        <a:sym typeface="Montserrat Light"/>
                      </a:endParaRPr>
                    </a:p>
                  </a:txBody>
                  <a:tcPr marL="91425" marR="91425" marT="91425" marB="91425">
                    <a:solidFill>
                      <a:schemeClr val="bg1">
                        <a:lumMod val="65000"/>
                      </a:schemeClr>
                    </a:solidFill>
                  </a:tcPr>
                </a:tc>
                <a:tc>
                  <a:txBody>
                    <a:bodyPr/>
                    <a:lstStyle/>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endParaRPr lang="en-GB" sz="1200" b="1" kern="1200" baseline="0" dirty="0">
                        <a:solidFill>
                          <a:schemeClr val="tx1"/>
                        </a:solidFill>
                        <a:latin typeface="+mn-lt"/>
                        <a:ea typeface="Montserrat Light"/>
                        <a:cs typeface="Montserrat Light"/>
                        <a:sym typeface="Montserrat Light"/>
                      </a:endParaRP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Chocolate Confectionery +£6m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Still Wine +£2m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Cough, Cold &amp; Flu +£2m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Car Care +£1m </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News &amp; Magazines +£0.8m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Butter &amp; Spreads +£0.8m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Sweet Biscuits +£0.7m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Cosmetics +£0.5m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err="1">
                          <a:solidFill>
                            <a:schemeClr val="tx1"/>
                          </a:solidFill>
                          <a:latin typeface="+mn-lt"/>
                          <a:ea typeface="Montserrat Light"/>
                          <a:cs typeface="Montserrat Light"/>
                          <a:sym typeface="Montserrat Light"/>
                        </a:rPr>
                        <a:t>Throatcare</a:t>
                      </a:r>
                      <a:r>
                        <a:rPr lang="en-GB" sz="1200" b="1" kern="1200" baseline="0" dirty="0">
                          <a:solidFill>
                            <a:schemeClr val="tx1"/>
                          </a:solidFill>
                          <a:latin typeface="+mn-lt"/>
                          <a:ea typeface="Montserrat Light"/>
                          <a:cs typeface="Montserrat Light"/>
                          <a:sym typeface="Montserrat Light"/>
                        </a:rPr>
                        <a:t> +£0.5m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Gravy &amp; Stock +£0.5m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Bread +£0.4m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Fresh Desserts +£0.4m</a:t>
                      </a:r>
                    </a:p>
                  </a:txBody>
                  <a:tcPr marL="91425" marR="91425" marT="91425" marB="91425">
                    <a:solidFill>
                      <a:schemeClr val="bg1">
                        <a:lumMod val="65000"/>
                      </a:schemeClr>
                    </a:solidFill>
                  </a:tcPr>
                </a:tc>
                <a:extLst>
                  <a:ext uri="{0D108BD9-81ED-4DB2-BD59-A6C34878D82A}">
                    <a16:rowId xmlns:a16="http://schemas.microsoft.com/office/drawing/2014/main" val="2462473271"/>
                  </a:ext>
                </a:extLst>
              </a:tr>
              <a:tr h="441004">
                <a:tc gridSpan="2">
                  <a:txBody>
                    <a:bodyPr/>
                    <a:lstStyle/>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400" b="0" i="0" baseline="0" dirty="0">
                          <a:solidFill>
                            <a:schemeClr val="bg1"/>
                          </a:solidFill>
                          <a:latin typeface="+mn-lt"/>
                          <a:ea typeface="Montserrat Light"/>
                          <a:cs typeface="Montserrat Light"/>
                          <a:sym typeface="Montserrat"/>
                        </a:rPr>
                        <a:t>Shoppers sought comfort foods, sweet treats and with more time spent indoors there was an uplift in spend for home textiles, toys, core stationary and new/mags.</a:t>
                      </a:r>
                      <a:endParaRPr sz="1400" b="1" i="1" baseline="0" dirty="0">
                        <a:solidFill>
                          <a:schemeClr val="bg1"/>
                        </a:solidFill>
                        <a:latin typeface="Georgia" panose="02040502050405020303" pitchFamily="18" charset="0"/>
                        <a:ea typeface="Montserrat Light"/>
                        <a:cs typeface="Montserrat Light"/>
                        <a:sym typeface="Montserrat Light"/>
                      </a:endParaRPr>
                    </a:p>
                  </a:txBody>
                  <a:tcPr marL="91425" marR="91425" marT="91425" marB="91425">
                    <a:solidFill>
                      <a:schemeClr val="bg1">
                        <a:lumMod val="65000"/>
                      </a:schemeClr>
                    </a:solidFill>
                  </a:tcPr>
                </a:tc>
                <a:tc hMerge="1">
                  <a:txBody>
                    <a:bodyPr/>
                    <a:lstStyle/>
                    <a:p>
                      <a:pPr marL="365760" lvl="0" indent="-292100" algn="l" rtl="0">
                        <a:spcBef>
                          <a:spcPts val="0"/>
                        </a:spcBef>
                        <a:spcAft>
                          <a:spcPts val="0"/>
                        </a:spcAft>
                        <a:buClr>
                          <a:srgbClr val="FFFFFF"/>
                        </a:buClr>
                        <a:buSzPts val="1000"/>
                        <a:buFont typeface="Montserrat Light"/>
                        <a:buChar char="■"/>
                      </a:pPr>
                      <a:endParaRPr lang="en-GB" sz="1200" dirty="0">
                        <a:solidFill>
                          <a:srgbClr val="FFFFFF"/>
                        </a:solidFill>
                        <a:highlight>
                          <a:srgbClr val="C0C0C0"/>
                        </a:highlight>
                        <a:latin typeface="+mj-lt"/>
                        <a:ea typeface="Montserrat"/>
                        <a:cs typeface="Montserrat"/>
                        <a:sym typeface="Montserrat"/>
                      </a:endParaRPr>
                    </a:p>
                  </a:txBody>
                  <a:tcPr marL="91425" marR="91425" marT="91425" marB="91425">
                    <a:solidFill>
                      <a:schemeClr val="bg1">
                        <a:lumMod val="65000"/>
                      </a:schemeClr>
                    </a:solidFill>
                  </a:tcPr>
                </a:tc>
                <a:extLst>
                  <a:ext uri="{0D108BD9-81ED-4DB2-BD59-A6C34878D82A}">
                    <a16:rowId xmlns:a16="http://schemas.microsoft.com/office/drawing/2014/main" val="3709966121"/>
                  </a:ext>
                </a:extLst>
              </a:tr>
            </a:tbl>
          </a:graphicData>
        </a:graphic>
      </p:graphicFrame>
      <p:sp>
        <p:nvSpPr>
          <p:cNvPr id="6" name="Slide Number Placeholder 5">
            <a:extLst>
              <a:ext uri="{FF2B5EF4-FFF2-40B4-BE49-F238E27FC236}">
                <a16:creationId xmlns:a16="http://schemas.microsoft.com/office/drawing/2014/main" id="{83975C61-FC86-E424-49D3-B4C0B3D62A70}"/>
              </a:ext>
            </a:extLst>
          </p:cNvPr>
          <p:cNvSpPr>
            <a:spLocks noGrp="1"/>
          </p:cNvSpPr>
          <p:nvPr>
            <p:ph type="sldNum" sz="quarter" idx="12"/>
          </p:nvPr>
        </p:nvSpPr>
        <p:spPr/>
        <p:txBody>
          <a:bodyPr/>
          <a:lstStyle/>
          <a:p>
            <a:fld id="{403EF4E2-7A7A-0548-85F1-5479B7C9E1B2}" type="slidenum">
              <a:rPr lang="en-US" smtClean="0"/>
              <a:t>28</a:t>
            </a:fld>
            <a:endParaRPr lang="en-US" dirty="0"/>
          </a:p>
        </p:txBody>
      </p:sp>
      <p:sp>
        <p:nvSpPr>
          <p:cNvPr id="2" name="Title 1">
            <a:extLst>
              <a:ext uri="{FF2B5EF4-FFF2-40B4-BE49-F238E27FC236}">
                <a16:creationId xmlns:a16="http://schemas.microsoft.com/office/drawing/2014/main" id="{D41C6A64-D33E-A02A-CAD7-9F939F2B898B}"/>
              </a:ext>
            </a:extLst>
          </p:cNvPr>
          <p:cNvSpPr>
            <a:spLocks noGrp="1"/>
          </p:cNvSpPr>
          <p:nvPr>
            <p:ph type="ctrTitle"/>
          </p:nvPr>
        </p:nvSpPr>
        <p:spPr>
          <a:xfrm>
            <a:off x="288225" y="2824177"/>
            <a:ext cx="3503952" cy="2390972"/>
          </a:xfrm>
        </p:spPr>
        <p:txBody>
          <a:bodyPr/>
          <a:lstStyle/>
          <a:p>
            <a:r>
              <a:rPr lang="en-US" sz="2400" b="0" dirty="0">
                <a:latin typeface="+mn-lt"/>
                <a:cs typeface="Arial"/>
              </a:rPr>
              <a:t>Although being August, there was more focus this month was on indoor living </a:t>
            </a:r>
            <a:r>
              <a:rPr lang="en-US" sz="2400" i="1" dirty="0">
                <a:latin typeface="Georgia" panose="02040502050405020303" pitchFamily="18" charset="0"/>
                <a:cs typeface="Arial"/>
              </a:rPr>
              <a:t>convenient food and entertainment</a:t>
            </a:r>
            <a:br>
              <a:rPr lang="en-US" sz="2400" b="0" dirty="0">
                <a:latin typeface="+mn-lt"/>
                <a:cs typeface="Arial"/>
              </a:rPr>
            </a:br>
            <a:br>
              <a:rPr lang="en-US" sz="2400" b="0" dirty="0">
                <a:latin typeface="+mn-lt"/>
                <a:cs typeface="Arial"/>
              </a:rPr>
            </a:br>
            <a:endParaRPr lang="en-US" sz="2400" dirty="0"/>
          </a:p>
        </p:txBody>
      </p:sp>
      <p:sp>
        <p:nvSpPr>
          <p:cNvPr id="18" name="Text Placeholder 17">
            <a:extLst>
              <a:ext uri="{FF2B5EF4-FFF2-40B4-BE49-F238E27FC236}">
                <a16:creationId xmlns:a16="http://schemas.microsoft.com/office/drawing/2014/main" id="{409B01F7-2DDE-C43E-8A14-BC16BCC2D86F}"/>
              </a:ext>
            </a:extLst>
          </p:cNvPr>
          <p:cNvSpPr>
            <a:spLocks noGrp="1"/>
          </p:cNvSpPr>
          <p:nvPr>
            <p:ph type="body" sz="quarter" idx="14"/>
          </p:nvPr>
        </p:nvSpPr>
        <p:spPr/>
        <p:txBody>
          <a:bodyPr/>
          <a:lstStyle/>
          <a:p>
            <a:r>
              <a:rPr lang="en-GB" dirty="0"/>
              <a:t>Source:  NIQ Scantrack</a:t>
            </a:r>
          </a:p>
        </p:txBody>
      </p:sp>
      <p:pic>
        <p:nvPicPr>
          <p:cNvPr id="1026" name="Picture 2">
            <a:extLst>
              <a:ext uri="{FF2B5EF4-FFF2-40B4-BE49-F238E27FC236}">
                <a16:creationId xmlns:a16="http://schemas.microsoft.com/office/drawing/2014/main" id="{75F6AA9F-692E-D3B1-1BA3-0093D4540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2827" y="1576052"/>
            <a:ext cx="6667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41869A7F-2A9C-A0D2-5302-9C7EE1A72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107" y="1490133"/>
            <a:ext cx="726440" cy="726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704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F7DAEFD-BD38-2769-A655-9B35AB34194C}"/>
              </a:ext>
            </a:extLst>
          </p:cNvPr>
          <p:cNvGraphicFramePr/>
          <p:nvPr>
            <p:extLst>
              <p:ext uri="{D42A27DB-BD31-4B8C-83A1-F6EECF244321}">
                <p14:modId xmlns:p14="http://schemas.microsoft.com/office/powerpoint/2010/main" val="2983705622"/>
              </p:ext>
            </p:extLst>
          </p:nvPr>
        </p:nvGraphicFramePr>
        <p:xfrm>
          <a:off x="4218289" y="1908085"/>
          <a:ext cx="7570453" cy="3510211"/>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CE2B0CDB-A3EF-A0B0-37B3-DA12CB5F5C61}"/>
              </a:ext>
            </a:extLst>
          </p:cNvPr>
          <p:cNvSpPr>
            <a:spLocks noGrp="1"/>
          </p:cNvSpPr>
          <p:nvPr>
            <p:ph type="sldNum" sz="quarter" idx="12"/>
          </p:nvPr>
        </p:nvSpPr>
        <p:spPr/>
        <p:txBody>
          <a:bodyPr/>
          <a:lstStyle/>
          <a:p>
            <a:fld id="{403EF4E2-7A7A-0548-85F1-5479B7C9E1B2}" type="slidenum">
              <a:rPr lang="en-US" smtClean="0"/>
              <a:t>29</a:t>
            </a:fld>
            <a:endParaRPr lang="en-US" dirty="0"/>
          </a:p>
        </p:txBody>
      </p:sp>
      <p:sp>
        <p:nvSpPr>
          <p:cNvPr id="6" name="Text Placeholder 5">
            <a:extLst>
              <a:ext uri="{FF2B5EF4-FFF2-40B4-BE49-F238E27FC236}">
                <a16:creationId xmlns:a16="http://schemas.microsoft.com/office/drawing/2014/main" id="{A84036DE-09E6-CA09-D33B-A9696884F8B5}"/>
              </a:ext>
            </a:extLst>
          </p:cNvPr>
          <p:cNvSpPr>
            <a:spLocks noGrp="1"/>
          </p:cNvSpPr>
          <p:nvPr>
            <p:ph type="body" sz="quarter" idx="14"/>
          </p:nvPr>
        </p:nvSpPr>
        <p:spPr/>
        <p:txBody>
          <a:bodyPr/>
          <a:lstStyle/>
          <a:p>
            <a:r>
              <a:rPr lang="en-GB" dirty="0"/>
              <a:t>Source:  NIQ Total Till 12w/e value Share of Trade Top 4 vs Discounters; *NIQ Homescan FMCG 12w/e value sales vs year ago</a:t>
            </a:r>
          </a:p>
        </p:txBody>
      </p:sp>
      <p:grpSp>
        <p:nvGrpSpPr>
          <p:cNvPr id="7" name="Group 6">
            <a:extLst>
              <a:ext uri="{FF2B5EF4-FFF2-40B4-BE49-F238E27FC236}">
                <a16:creationId xmlns:a16="http://schemas.microsoft.com/office/drawing/2014/main" id="{9B6E6DA6-759B-AD4E-2FBA-A1EC124569DD}"/>
              </a:ext>
            </a:extLst>
          </p:cNvPr>
          <p:cNvGrpSpPr/>
          <p:nvPr/>
        </p:nvGrpSpPr>
        <p:grpSpPr>
          <a:xfrm>
            <a:off x="0" y="560498"/>
            <a:ext cx="3991136" cy="5236973"/>
            <a:chOff x="8021944" y="453342"/>
            <a:chExt cx="3991136" cy="5236973"/>
          </a:xfrm>
        </p:grpSpPr>
        <p:sp>
          <p:nvSpPr>
            <p:cNvPr id="8" name="Isosceles Triangle 7">
              <a:extLst>
                <a:ext uri="{FF2B5EF4-FFF2-40B4-BE49-F238E27FC236}">
                  <a16:creationId xmlns:a16="http://schemas.microsoft.com/office/drawing/2014/main" id="{FF2D7C1E-06E4-3DBF-D9D0-B06E16EBCB20}"/>
                </a:ext>
              </a:extLst>
            </p:cNvPr>
            <p:cNvSpPr/>
            <p:nvPr/>
          </p:nvSpPr>
          <p:spPr>
            <a:xfrm>
              <a:off x="8021944" y="453342"/>
              <a:ext cx="2378727" cy="205062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9" name="Isosceles Triangle 8">
              <a:extLst>
                <a:ext uri="{FF2B5EF4-FFF2-40B4-BE49-F238E27FC236}">
                  <a16:creationId xmlns:a16="http://schemas.microsoft.com/office/drawing/2014/main" id="{47AC3DC0-EC5C-989D-0958-7ACCAD580EA7}"/>
                </a:ext>
              </a:extLst>
            </p:cNvPr>
            <p:cNvSpPr/>
            <p:nvPr/>
          </p:nvSpPr>
          <p:spPr>
            <a:xfrm>
              <a:off x="10436733" y="1145049"/>
              <a:ext cx="1576347" cy="135891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GB" dirty="0">
                <a:solidFill>
                  <a:schemeClr val="accent1"/>
                </a:solidFill>
              </a:endParaRPr>
            </a:p>
          </p:txBody>
        </p:sp>
        <p:sp>
          <p:nvSpPr>
            <p:cNvPr id="10" name="TextBox 9">
              <a:extLst>
                <a:ext uri="{FF2B5EF4-FFF2-40B4-BE49-F238E27FC236}">
                  <a16:creationId xmlns:a16="http://schemas.microsoft.com/office/drawing/2014/main" id="{600EAC21-BDFA-F0ED-1F3F-D1F50752F4B5}"/>
                </a:ext>
              </a:extLst>
            </p:cNvPr>
            <p:cNvSpPr txBox="1"/>
            <p:nvPr/>
          </p:nvSpPr>
          <p:spPr>
            <a:xfrm>
              <a:off x="8596580" y="1449245"/>
              <a:ext cx="1234846" cy="523220"/>
            </a:xfrm>
            <a:prstGeom prst="rect">
              <a:avLst/>
            </a:prstGeom>
            <a:noFill/>
          </p:spPr>
          <p:txBody>
            <a:bodyPr wrap="square">
              <a:spAutoFit/>
            </a:bodyPr>
            <a:lstStyle/>
            <a:p>
              <a:pPr algn="ctr"/>
              <a:r>
                <a:rPr kumimoji="0" lang="en-GB" sz="2800" b="1" i="1" u="none" strike="noStrike" kern="0" cap="none" spc="0" normalizeH="0" baseline="0" noProof="0" dirty="0">
                  <a:ln>
                    <a:noFill/>
                  </a:ln>
                  <a:solidFill>
                    <a:schemeClr val="bg1"/>
                  </a:solidFill>
                  <a:effectLst/>
                  <a:uLnTx/>
                  <a:uFillTx/>
                  <a:latin typeface="Georgia" panose="02040502050405020303" pitchFamily="18" charset="0"/>
                  <a:sym typeface="Montserrat"/>
                </a:rPr>
                <a:t>+18%</a:t>
              </a:r>
              <a:endParaRPr lang="en-GB" sz="2800" i="1" dirty="0">
                <a:solidFill>
                  <a:schemeClr val="bg1"/>
                </a:solidFill>
                <a:latin typeface="Georgia" panose="02040502050405020303" pitchFamily="18" charset="0"/>
              </a:endParaRPr>
            </a:p>
          </p:txBody>
        </p:sp>
        <p:sp>
          <p:nvSpPr>
            <p:cNvPr id="11" name="TextBox 10">
              <a:extLst>
                <a:ext uri="{FF2B5EF4-FFF2-40B4-BE49-F238E27FC236}">
                  <a16:creationId xmlns:a16="http://schemas.microsoft.com/office/drawing/2014/main" id="{435253F0-66CC-27AF-45C2-59DE8441E895}"/>
                </a:ext>
              </a:extLst>
            </p:cNvPr>
            <p:cNvSpPr txBox="1"/>
            <p:nvPr/>
          </p:nvSpPr>
          <p:spPr>
            <a:xfrm>
              <a:off x="10609244" y="1838192"/>
              <a:ext cx="1192649" cy="523220"/>
            </a:xfrm>
            <a:prstGeom prst="rect">
              <a:avLst/>
            </a:prstGeom>
            <a:noFill/>
          </p:spPr>
          <p:txBody>
            <a:bodyPr wrap="square">
              <a:spAutoFit/>
            </a:bodyPr>
            <a:lstStyle/>
            <a:p>
              <a:pPr algn="ctr"/>
              <a:r>
                <a:rPr lang="en-GB" sz="2800" b="1" dirty="0">
                  <a:solidFill>
                    <a:schemeClr val="bg1"/>
                  </a:solidFill>
                  <a:latin typeface="Georgia" panose="02040502050405020303" pitchFamily="18" charset="0"/>
                  <a:sym typeface="Montserrat"/>
                </a:rPr>
                <a:t>+9</a:t>
              </a:r>
              <a:r>
                <a:rPr kumimoji="0" lang="en-GB" sz="2800" b="1" i="0" u="none" strike="noStrike" kern="0" cap="none" spc="0" normalizeH="0" baseline="0" noProof="0" dirty="0">
                  <a:ln>
                    <a:noFill/>
                  </a:ln>
                  <a:solidFill>
                    <a:schemeClr val="bg1"/>
                  </a:solidFill>
                  <a:effectLst/>
                  <a:uLnTx/>
                  <a:uFillTx/>
                  <a:latin typeface="Georgia" panose="02040502050405020303" pitchFamily="18" charset="0"/>
                  <a:sym typeface="Montserrat"/>
                </a:rPr>
                <a:t>%</a:t>
              </a:r>
            </a:p>
          </p:txBody>
        </p:sp>
        <p:sp>
          <p:nvSpPr>
            <p:cNvPr id="12" name="TextBox 11">
              <a:extLst>
                <a:ext uri="{FF2B5EF4-FFF2-40B4-BE49-F238E27FC236}">
                  <a16:creationId xmlns:a16="http://schemas.microsoft.com/office/drawing/2014/main" id="{C69CD38A-C322-521B-2B83-5CE9E2473E7C}"/>
                </a:ext>
              </a:extLst>
            </p:cNvPr>
            <p:cNvSpPr txBox="1"/>
            <p:nvPr/>
          </p:nvSpPr>
          <p:spPr>
            <a:xfrm>
              <a:off x="8196630" y="3104992"/>
              <a:ext cx="3447377" cy="2585323"/>
            </a:xfrm>
            <a:prstGeom prst="rect">
              <a:avLst/>
            </a:prstGeom>
            <a:noFill/>
          </p:spPr>
          <p:txBody>
            <a:bodyPr wrap="square">
              <a:spAutoFit/>
            </a:bodyPr>
            <a:lstStyle/>
            <a:p>
              <a:pPr algn="ctr"/>
              <a:r>
                <a:rPr lang="en-GB" dirty="0">
                  <a:solidFill>
                    <a:schemeClr val="bg1"/>
                  </a:solidFill>
                  <a:sym typeface="Montserrat"/>
                </a:rPr>
                <a:t>Despite growing twice as fast as the Top 4 Supermarkets, </a:t>
              </a:r>
              <a:r>
                <a:rPr lang="en-GB" b="1" i="1" dirty="0">
                  <a:solidFill>
                    <a:schemeClr val="bg1"/>
                  </a:solidFill>
                  <a:latin typeface="Georgia" panose="02040502050405020303" pitchFamily="18" charset="0"/>
                  <a:sym typeface="Montserrat"/>
                </a:rPr>
                <a:t>Discounter share has slowed </a:t>
              </a:r>
              <a:r>
                <a:rPr lang="en-GB" dirty="0">
                  <a:solidFill>
                    <a:schemeClr val="bg1"/>
                  </a:solidFill>
                  <a:sym typeface="Montserrat"/>
                </a:rPr>
                <a:t>since the </a:t>
              </a:r>
              <a:r>
                <a:rPr lang="en-GB" b="1" i="1" dirty="0">
                  <a:solidFill>
                    <a:schemeClr val="bg1"/>
                  </a:solidFill>
                  <a:latin typeface="Georgia" panose="02040502050405020303" pitchFamily="18" charset="0"/>
                  <a:sym typeface="Montserrat"/>
                </a:rPr>
                <a:t>start of the year</a:t>
              </a:r>
              <a:r>
                <a:rPr lang="en-GB" dirty="0">
                  <a:solidFill>
                    <a:schemeClr val="bg1"/>
                  </a:solidFill>
                  <a:sym typeface="Montserrat"/>
                </a:rPr>
                <a:t>, indicating that supermarket </a:t>
              </a:r>
              <a:r>
                <a:rPr lang="en-GB" b="1" i="1" dirty="0">
                  <a:solidFill>
                    <a:schemeClr val="bg1"/>
                  </a:solidFill>
                  <a:latin typeface="Georgia" panose="02040502050405020303" pitchFamily="18" charset="0"/>
                  <a:sym typeface="Montserrat"/>
                </a:rPr>
                <a:t>low price initiatives</a:t>
              </a:r>
              <a:r>
                <a:rPr lang="en-GB" dirty="0">
                  <a:solidFill>
                    <a:schemeClr val="bg1"/>
                  </a:solidFill>
                  <a:sym typeface="Montserrat"/>
                </a:rPr>
                <a:t> and </a:t>
              </a:r>
              <a:r>
                <a:rPr lang="en-GB" b="1" i="1" dirty="0">
                  <a:solidFill>
                    <a:schemeClr val="bg1"/>
                  </a:solidFill>
                  <a:latin typeface="Georgia" panose="02040502050405020303" pitchFamily="18" charset="0"/>
                  <a:sym typeface="Montserrat"/>
                </a:rPr>
                <a:t>reward card incentives</a:t>
              </a:r>
              <a:r>
                <a:rPr lang="en-GB" dirty="0">
                  <a:solidFill>
                    <a:schemeClr val="bg1"/>
                  </a:solidFill>
                  <a:sym typeface="Montserrat"/>
                </a:rPr>
                <a:t> may now be </a:t>
              </a:r>
              <a:r>
                <a:rPr lang="en-GB" b="1" i="1" dirty="0">
                  <a:solidFill>
                    <a:schemeClr val="bg1"/>
                  </a:solidFill>
                  <a:latin typeface="Georgia" panose="02040502050405020303" pitchFamily="18" charset="0"/>
                  <a:sym typeface="Montserrat"/>
                </a:rPr>
                <a:t>resonating</a:t>
              </a:r>
              <a:r>
                <a:rPr lang="en-GB" dirty="0">
                  <a:solidFill>
                    <a:schemeClr val="bg1"/>
                  </a:solidFill>
                  <a:sym typeface="Montserrat"/>
                </a:rPr>
                <a:t> with shoppers.</a:t>
              </a:r>
              <a:endParaRPr lang="en-GB" dirty="0">
                <a:solidFill>
                  <a:schemeClr val="bg1"/>
                </a:solidFill>
              </a:endParaRPr>
            </a:p>
          </p:txBody>
        </p:sp>
      </p:grpSp>
      <p:sp>
        <p:nvSpPr>
          <p:cNvPr id="17" name="TextBox 16">
            <a:extLst>
              <a:ext uri="{FF2B5EF4-FFF2-40B4-BE49-F238E27FC236}">
                <a16:creationId xmlns:a16="http://schemas.microsoft.com/office/drawing/2014/main" id="{654700A7-A54F-8C66-F8BC-7C52E4365C33}"/>
              </a:ext>
            </a:extLst>
          </p:cNvPr>
          <p:cNvSpPr txBox="1"/>
          <p:nvPr/>
        </p:nvSpPr>
        <p:spPr>
          <a:xfrm>
            <a:off x="4201652" y="2133636"/>
            <a:ext cx="846386" cy="276999"/>
          </a:xfrm>
          <a:prstGeom prst="rect">
            <a:avLst/>
          </a:prstGeom>
          <a:noFill/>
        </p:spPr>
        <p:txBody>
          <a:bodyPr wrap="none" lIns="0" rIns="0" rtlCol="0">
            <a:spAutoFit/>
          </a:bodyPr>
          <a:lstStyle/>
          <a:p>
            <a:pPr defTabSz="1219170">
              <a:defRPr/>
            </a:pPr>
            <a:r>
              <a:rPr lang="en-GB" sz="1200" b="1" dirty="0">
                <a:solidFill>
                  <a:schemeClr val="tx1"/>
                </a:solidFill>
                <a:latin typeface="+mj-lt"/>
              </a:rPr>
              <a:t>Discounter </a:t>
            </a:r>
          </a:p>
        </p:txBody>
      </p:sp>
      <p:sp>
        <p:nvSpPr>
          <p:cNvPr id="18" name="TextBox 17">
            <a:extLst>
              <a:ext uri="{FF2B5EF4-FFF2-40B4-BE49-F238E27FC236}">
                <a16:creationId xmlns:a16="http://schemas.microsoft.com/office/drawing/2014/main" id="{3B3A2224-EC69-5E34-3CCD-EF25B7C11FE3}"/>
              </a:ext>
            </a:extLst>
          </p:cNvPr>
          <p:cNvSpPr txBox="1"/>
          <p:nvPr/>
        </p:nvSpPr>
        <p:spPr>
          <a:xfrm>
            <a:off x="10890469" y="1901818"/>
            <a:ext cx="1022716" cy="461665"/>
          </a:xfrm>
          <a:prstGeom prst="rect">
            <a:avLst/>
          </a:prstGeom>
          <a:noFill/>
        </p:spPr>
        <p:txBody>
          <a:bodyPr wrap="none" lIns="0" rIns="0" rtlCol="0">
            <a:spAutoFit/>
          </a:bodyPr>
          <a:lstStyle/>
          <a:p>
            <a:pPr algn="r" defTabSz="1219170">
              <a:defRPr/>
            </a:pPr>
            <a:r>
              <a:rPr lang="en-GB" sz="1200" b="1" dirty="0">
                <a:solidFill>
                  <a:schemeClr val="tx1"/>
                </a:solidFill>
                <a:latin typeface="+mj-lt"/>
              </a:rPr>
              <a:t>Big 4 </a:t>
            </a:r>
          </a:p>
          <a:p>
            <a:pPr algn="r" defTabSz="1219170">
              <a:defRPr/>
            </a:pPr>
            <a:r>
              <a:rPr lang="en-GB" sz="1200" b="1" dirty="0">
                <a:solidFill>
                  <a:schemeClr val="tx1"/>
                </a:solidFill>
                <a:latin typeface="+mj-lt"/>
              </a:rPr>
              <a:t>Supermarkets</a:t>
            </a:r>
          </a:p>
        </p:txBody>
      </p:sp>
      <p:cxnSp>
        <p:nvCxnSpPr>
          <p:cNvPr id="20" name="Straight Connector 19">
            <a:extLst>
              <a:ext uri="{FF2B5EF4-FFF2-40B4-BE49-F238E27FC236}">
                <a16:creationId xmlns:a16="http://schemas.microsoft.com/office/drawing/2014/main" id="{E4454F7F-0028-7755-B9CE-01923A5EFE9B}"/>
              </a:ext>
            </a:extLst>
          </p:cNvPr>
          <p:cNvCxnSpPr>
            <a:cxnSpLocks/>
          </p:cNvCxnSpPr>
          <p:nvPr/>
        </p:nvCxnSpPr>
        <p:spPr>
          <a:xfrm>
            <a:off x="8564222" y="1565195"/>
            <a:ext cx="0" cy="2964540"/>
          </a:xfrm>
          <a:prstGeom prst="line">
            <a:avLst/>
          </a:prstGeom>
          <a:ln w="12700">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107BBEB-C6C1-04A2-0516-2B16A7FE56BF}"/>
              </a:ext>
            </a:extLst>
          </p:cNvPr>
          <p:cNvSpPr txBox="1"/>
          <p:nvPr/>
        </p:nvSpPr>
        <p:spPr>
          <a:xfrm>
            <a:off x="0" y="502277"/>
            <a:ext cx="1073776" cy="246221"/>
          </a:xfrm>
          <a:prstGeom prst="rect">
            <a:avLst/>
          </a:prstGeom>
          <a:noFill/>
        </p:spPr>
        <p:txBody>
          <a:bodyPr wrap="square">
            <a:spAutoFit/>
          </a:bodyPr>
          <a:lstStyle/>
          <a:p>
            <a:r>
              <a:rPr lang="en-GB" sz="1000" b="1" dirty="0">
                <a:solidFill>
                  <a:schemeClr val="bg1"/>
                </a:solidFill>
                <a:latin typeface="+mj-lt"/>
                <a:sym typeface="Montserrat"/>
              </a:rPr>
              <a:t>FMCG growth*</a:t>
            </a:r>
            <a:endParaRPr lang="en-GB" sz="1000" b="1" dirty="0"/>
          </a:p>
        </p:txBody>
      </p:sp>
      <p:sp>
        <p:nvSpPr>
          <p:cNvPr id="14" name="TextBox 13">
            <a:extLst>
              <a:ext uri="{FF2B5EF4-FFF2-40B4-BE49-F238E27FC236}">
                <a16:creationId xmlns:a16="http://schemas.microsoft.com/office/drawing/2014/main" id="{77FEEDDA-D622-0C4D-6C7E-667D11A63129}"/>
              </a:ext>
            </a:extLst>
          </p:cNvPr>
          <p:cNvSpPr txBox="1"/>
          <p:nvPr/>
        </p:nvSpPr>
        <p:spPr>
          <a:xfrm>
            <a:off x="4276218" y="1319720"/>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Big 4 Supermarket share vs Discounters</a:t>
            </a:r>
          </a:p>
          <a:p>
            <a:pPr>
              <a:buSzPts val="1100"/>
            </a:pPr>
            <a:r>
              <a:rPr lang="en-US" sz="1200" i="1" dirty="0">
                <a:solidFill>
                  <a:schemeClr val="tx1"/>
                </a:solidFill>
                <a:latin typeface="Arial" panose="020B0604020202020204" pitchFamily="34" charset="0"/>
                <a:cs typeface="Arial" panose="020B0604020202020204" pitchFamily="34" charset="0"/>
              </a:rPr>
              <a:t>12 w/e Total Till share of Grocers</a:t>
            </a:r>
          </a:p>
          <a:p>
            <a:pPr>
              <a:buSzPts val="1100"/>
            </a:pPr>
            <a:endParaRPr lang="en-US" sz="1400" b="1" dirty="0">
              <a:latin typeface="Arial" panose="020B0604020202020204" pitchFamily="34" charset="0"/>
              <a:cs typeface="Arial" panose="020B0604020202020204" pitchFamily="34" charset="0"/>
              <a:sym typeface="Montserrat"/>
            </a:endParaRPr>
          </a:p>
        </p:txBody>
      </p:sp>
      <p:sp>
        <p:nvSpPr>
          <p:cNvPr id="15" name="TextBox 14">
            <a:extLst>
              <a:ext uri="{FF2B5EF4-FFF2-40B4-BE49-F238E27FC236}">
                <a16:creationId xmlns:a16="http://schemas.microsoft.com/office/drawing/2014/main" id="{AABDD1D8-D222-E18E-4862-F671E48597A8}"/>
              </a:ext>
            </a:extLst>
          </p:cNvPr>
          <p:cNvSpPr txBox="1"/>
          <p:nvPr/>
        </p:nvSpPr>
        <p:spPr>
          <a:xfrm>
            <a:off x="284946" y="2278418"/>
            <a:ext cx="1872265" cy="369332"/>
          </a:xfrm>
          <a:prstGeom prst="rect">
            <a:avLst/>
          </a:prstGeom>
          <a:noFill/>
        </p:spPr>
        <p:txBody>
          <a:bodyPr wrap="square">
            <a:spAutoFit/>
          </a:bodyPr>
          <a:lstStyle/>
          <a:p>
            <a:pPr algn="ctr"/>
            <a:r>
              <a:rPr lang="en-GB" sz="1800" i="1" kern="0" dirty="0">
                <a:solidFill>
                  <a:schemeClr val="bg1"/>
                </a:solidFill>
                <a:sym typeface="Montserrat"/>
              </a:rPr>
              <a:t>Discounters</a:t>
            </a:r>
            <a:endParaRPr lang="en-GB" dirty="0"/>
          </a:p>
        </p:txBody>
      </p:sp>
      <p:sp>
        <p:nvSpPr>
          <p:cNvPr id="16" name="TextBox 15">
            <a:extLst>
              <a:ext uri="{FF2B5EF4-FFF2-40B4-BE49-F238E27FC236}">
                <a16:creationId xmlns:a16="http://schemas.microsoft.com/office/drawing/2014/main" id="{4634680C-9BA2-F25E-4BD1-3B5E4F8D5BF5}"/>
              </a:ext>
            </a:extLst>
          </p:cNvPr>
          <p:cNvSpPr txBox="1"/>
          <p:nvPr/>
        </p:nvSpPr>
        <p:spPr>
          <a:xfrm>
            <a:off x="2430184" y="2380829"/>
            <a:ext cx="1506458" cy="215444"/>
          </a:xfrm>
          <a:prstGeom prst="rect">
            <a:avLst/>
          </a:prstGeom>
          <a:noFill/>
        </p:spPr>
        <p:txBody>
          <a:bodyPr wrap="square">
            <a:spAutoFit/>
          </a:bodyPr>
          <a:lstStyle/>
          <a:p>
            <a:pPr algn="ctr"/>
            <a:r>
              <a:rPr lang="en-GB" sz="800" i="1" kern="0" dirty="0">
                <a:solidFill>
                  <a:schemeClr val="bg1"/>
                </a:solidFill>
                <a:sym typeface="Montserrat"/>
              </a:rPr>
              <a:t>Big 4 Supermarkets</a:t>
            </a:r>
            <a:endParaRPr lang="en-GB" sz="800" i="1" dirty="0">
              <a:solidFill>
                <a:schemeClr val="bg1"/>
              </a:solidFill>
            </a:endParaRPr>
          </a:p>
        </p:txBody>
      </p:sp>
    </p:spTree>
    <p:extLst>
      <p:ext uri="{BB962C8B-B14F-4D97-AF65-F5344CB8AC3E}">
        <p14:creationId xmlns:p14="http://schemas.microsoft.com/office/powerpoint/2010/main" val="1775420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3</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Market Overview</a:t>
            </a:r>
          </a:p>
        </p:txBody>
      </p:sp>
      <p:sp>
        <p:nvSpPr>
          <p:cNvPr id="9" name="Subtitle 8">
            <a:extLst>
              <a:ext uri="{FF2B5EF4-FFF2-40B4-BE49-F238E27FC236}">
                <a16:creationId xmlns:a16="http://schemas.microsoft.com/office/drawing/2014/main" id="{CF6AED20-99E6-5ADB-54B3-BE858A22AD8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259334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50BAC35-F571-A71B-241A-36F5892F9CC1}"/>
              </a:ext>
            </a:extLst>
          </p:cNvPr>
          <p:cNvSpPr txBox="1"/>
          <p:nvPr/>
        </p:nvSpPr>
        <p:spPr>
          <a:xfrm>
            <a:off x="4269778" y="1004187"/>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Incremental Sales</a:t>
            </a:r>
          </a:p>
          <a:p>
            <a:pPr>
              <a:buSzPts val="1100"/>
            </a:pPr>
            <a:r>
              <a:rPr lang="en-US" sz="1200" i="1" dirty="0">
                <a:solidFill>
                  <a:schemeClr val="tx1"/>
                </a:solidFill>
                <a:latin typeface="Arial" panose="020B0604020202020204" pitchFamily="34" charset="0"/>
                <a:cs typeface="Arial" panose="020B0604020202020204" pitchFamily="34" charset="0"/>
              </a:rPr>
              <a:t>4w/e 12</a:t>
            </a:r>
            <a:r>
              <a:rPr lang="en-US" sz="1200" i="1" baseline="30000" dirty="0">
                <a:solidFill>
                  <a:schemeClr val="tx1"/>
                </a:solidFill>
                <a:latin typeface="Arial" panose="020B0604020202020204" pitchFamily="34" charset="0"/>
                <a:cs typeface="Arial" panose="020B0604020202020204" pitchFamily="34" charset="0"/>
              </a:rPr>
              <a:t>th</a:t>
            </a:r>
            <a:r>
              <a:rPr lang="en-US" sz="1200" i="1" dirty="0">
                <a:solidFill>
                  <a:schemeClr val="tx1"/>
                </a:solidFill>
                <a:latin typeface="Arial" panose="020B0604020202020204" pitchFamily="34" charset="0"/>
                <a:cs typeface="Arial" panose="020B0604020202020204" pitchFamily="34" charset="0"/>
              </a:rPr>
              <a:t> August 2023 vs </a:t>
            </a:r>
            <a:r>
              <a:rPr lang="en-US" sz="1200" b="1" dirty="0">
                <a:latin typeface="Arial" panose="020B0604020202020204" pitchFamily="34" charset="0"/>
                <a:cs typeface="Arial" panose="020B0604020202020204" pitchFamily="34" charset="0"/>
              </a:rPr>
              <a:t>year ago</a:t>
            </a:r>
            <a:endParaRPr lang="en-US" sz="1200" i="1" dirty="0">
              <a:solidFill>
                <a:schemeClr val="tx1"/>
              </a:solidFill>
              <a:latin typeface="Arial" panose="020B0604020202020204" pitchFamily="34" charset="0"/>
              <a:cs typeface="Arial" panose="020B0604020202020204" pitchFamily="34" charset="0"/>
            </a:endParaRPr>
          </a:p>
          <a:p>
            <a:pPr>
              <a:buSzPts val="1100"/>
            </a:pPr>
            <a:endParaRPr lang="en-US" sz="1400" b="1" dirty="0">
              <a:latin typeface="Arial" panose="020B0604020202020204" pitchFamily="34" charset="0"/>
              <a:cs typeface="Arial" panose="020B0604020202020204" pitchFamily="34" charset="0"/>
              <a:sym typeface="Montserrat"/>
            </a:endParaRPr>
          </a:p>
        </p:txBody>
      </p:sp>
      <p:graphicFrame>
        <p:nvGraphicFramePr>
          <p:cNvPr id="3" name="Table 45">
            <a:extLst>
              <a:ext uri="{FF2B5EF4-FFF2-40B4-BE49-F238E27FC236}">
                <a16:creationId xmlns:a16="http://schemas.microsoft.com/office/drawing/2014/main" id="{85C2A131-13B3-09E4-F124-B73DC72B65B1}"/>
              </a:ext>
            </a:extLst>
          </p:cNvPr>
          <p:cNvGraphicFramePr>
            <a:graphicFrameLocks noGrp="1"/>
          </p:cNvGraphicFramePr>
          <p:nvPr>
            <p:ph idx="1"/>
            <p:extLst>
              <p:ext uri="{D42A27DB-BD31-4B8C-83A1-F6EECF244321}">
                <p14:modId xmlns:p14="http://schemas.microsoft.com/office/powerpoint/2010/main" val="906419293"/>
              </p:ext>
            </p:extLst>
          </p:nvPr>
        </p:nvGraphicFramePr>
        <p:xfrm>
          <a:off x="4216506" y="1685180"/>
          <a:ext cx="7594599" cy="3439400"/>
        </p:xfrm>
        <a:graphic>
          <a:graphicData uri="http://schemas.openxmlformats.org/drawingml/2006/table">
            <a:tbl>
              <a:tblPr firstRow="1" bandRow="1">
                <a:tableStyleId>{073A0DAA-6AF3-43AB-8588-CEC1D06C72B9}</a:tableStyleId>
              </a:tblPr>
              <a:tblGrid>
                <a:gridCol w="3852605">
                  <a:extLst>
                    <a:ext uri="{9D8B030D-6E8A-4147-A177-3AD203B41FA5}">
                      <a16:colId xmlns:a16="http://schemas.microsoft.com/office/drawing/2014/main" val="2730304933"/>
                    </a:ext>
                  </a:extLst>
                </a:gridCol>
                <a:gridCol w="3741994">
                  <a:extLst>
                    <a:ext uri="{9D8B030D-6E8A-4147-A177-3AD203B41FA5}">
                      <a16:colId xmlns:a16="http://schemas.microsoft.com/office/drawing/2014/main" val="907276787"/>
                    </a:ext>
                  </a:extLst>
                </a:gridCol>
              </a:tblGrid>
              <a:tr h="635300">
                <a:tc>
                  <a:txBody>
                    <a:bodyPr/>
                    <a:lstStyle/>
                    <a:p>
                      <a:pPr algn="ctr"/>
                      <a:r>
                        <a:rPr lang="en-GB" sz="1800" dirty="0">
                          <a:latin typeface="+mj-lt"/>
                        </a:rPr>
                        <a:t>Discounters</a:t>
                      </a:r>
                    </a:p>
                  </a:txBody>
                  <a:tcPr>
                    <a:solidFill>
                      <a:schemeClr val="bg1">
                        <a:lumMod val="65000"/>
                      </a:schemeClr>
                    </a:solidFill>
                  </a:tcPr>
                </a:tc>
                <a:tc>
                  <a:txBody>
                    <a:bodyPr/>
                    <a:lstStyle/>
                    <a:p>
                      <a:pPr algn="ctr"/>
                      <a:r>
                        <a:rPr lang="en-GB" sz="1800" dirty="0">
                          <a:latin typeface="+mj-lt"/>
                        </a:rPr>
                        <a:t>Value Retailers</a:t>
                      </a:r>
                    </a:p>
                  </a:txBody>
                  <a:tcPr>
                    <a:solidFill>
                      <a:schemeClr val="bg1">
                        <a:lumMod val="65000"/>
                      </a:schemeClr>
                    </a:solidFill>
                  </a:tcPr>
                </a:tc>
                <a:extLst>
                  <a:ext uri="{0D108BD9-81ED-4DB2-BD59-A6C34878D82A}">
                    <a16:rowId xmlns:a16="http://schemas.microsoft.com/office/drawing/2014/main" val="2349305710"/>
                  </a:ext>
                </a:extLst>
              </a:tr>
              <a:tr h="2156688">
                <a:tc>
                  <a:txBody>
                    <a:bodyPr/>
                    <a:lstStyle/>
                    <a:p>
                      <a:pPr marL="73660" lvl="0" indent="0" algn="l" rtl="0">
                        <a:spcBef>
                          <a:spcPts val="0"/>
                        </a:spcBef>
                        <a:spcAft>
                          <a:spcPts val="0"/>
                        </a:spcAft>
                        <a:buClr>
                          <a:srgbClr val="FFFFFF"/>
                        </a:buClr>
                        <a:buSzPts val="1000"/>
                        <a:buFont typeface="Montserrat Light"/>
                        <a:buNone/>
                      </a:pPr>
                      <a:endParaRPr lang="en-GB" sz="1200" b="1" dirty="0">
                        <a:solidFill>
                          <a:schemeClr val="accent1"/>
                        </a:solidFill>
                        <a:latin typeface="+mj-lt"/>
                        <a:ea typeface="Montserrat Light"/>
                        <a:cs typeface="Montserrat Light"/>
                        <a:sym typeface="Montserrat Light"/>
                      </a:endParaRP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Fresh Meat +£19m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Cheese +£15m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Sweet Biscuits +£12m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Fresh Veg +£12m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Crisps &amp; Snacks +£11m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Fresh Fruit +£9m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Morning Goods +£8m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Yoghurts +£6m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Chocolate Confectionery +£8m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Spirits +£6m</a:t>
                      </a:r>
                      <a:endParaRPr lang="en-GB" sz="1200" b="1" kern="1200" baseline="0" dirty="0">
                        <a:solidFill>
                          <a:schemeClr val="tx1"/>
                        </a:solidFill>
                        <a:latin typeface="+mn-lt"/>
                        <a:ea typeface="Montserrat Light"/>
                        <a:cs typeface="Montserrat Light"/>
                        <a:sym typeface="Montserrat Light"/>
                      </a:endParaRPr>
                    </a:p>
                  </a:txBody>
                  <a:tcPr marL="91425" marR="91425" marT="91425" marB="91425">
                    <a:solidFill>
                      <a:schemeClr val="bg1">
                        <a:lumMod val="65000"/>
                      </a:schemeClr>
                    </a:solidFill>
                  </a:tcPr>
                </a:tc>
                <a:tc>
                  <a:txBody>
                    <a:bodyPr/>
                    <a:lstStyle/>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endParaRPr lang="en-GB" sz="1200" b="1" kern="1200" baseline="0" dirty="0">
                        <a:solidFill>
                          <a:schemeClr val="tx1"/>
                        </a:solidFill>
                        <a:latin typeface="+mn-lt"/>
                        <a:ea typeface="Montserrat Light"/>
                        <a:cs typeface="Montserrat Light"/>
                        <a:sym typeface="Montserrat Light"/>
                      </a:endParaRP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Sugar Confectionery +£2.6m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Crisps &amp; Snacks +£2.3m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Chocolate Confectionery +£2.2m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Sweet Biscuits £2.0m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Cat +£1.8m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Small Mammal, Fish &amp; </a:t>
                      </a:r>
                      <a:r>
                        <a:rPr lang="en-GB" sz="1200" b="1" kern="1200" baseline="0" dirty="0" err="1">
                          <a:solidFill>
                            <a:schemeClr val="tx1"/>
                          </a:solidFill>
                          <a:latin typeface="+mn-lt"/>
                          <a:ea typeface="Montserrat Light"/>
                          <a:cs typeface="Montserrat Light"/>
                          <a:sym typeface="Montserrat Light"/>
                        </a:rPr>
                        <a:t>Birdcare</a:t>
                      </a:r>
                      <a:r>
                        <a:rPr lang="en-GB" sz="1200" b="1" kern="1200" baseline="0" dirty="0">
                          <a:solidFill>
                            <a:schemeClr val="tx1"/>
                          </a:solidFill>
                          <a:latin typeface="+mn-lt"/>
                          <a:ea typeface="Montserrat Light"/>
                          <a:cs typeface="Montserrat Light"/>
                          <a:sym typeface="Montserrat Light"/>
                        </a:rPr>
                        <a:t> +£1.3m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Household Cleaners +£1.1m </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err="1">
                          <a:solidFill>
                            <a:schemeClr val="tx1"/>
                          </a:solidFill>
                          <a:latin typeface="+mn-lt"/>
                          <a:ea typeface="Montserrat Light"/>
                          <a:cs typeface="Montserrat Light"/>
                          <a:sym typeface="Montserrat Light"/>
                        </a:rPr>
                        <a:t>Aircare</a:t>
                      </a:r>
                      <a:r>
                        <a:rPr lang="en-GB" sz="1200" b="1" kern="1200" baseline="0" dirty="0">
                          <a:solidFill>
                            <a:schemeClr val="tx1"/>
                          </a:solidFill>
                          <a:latin typeface="+mn-lt"/>
                          <a:ea typeface="Montserrat Light"/>
                          <a:cs typeface="Montserrat Light"/>
                          <a:sym typeface="Montserrat Light"/>
                        </a:rPr>
                        <a:t> +£0.9m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Dog +£0.9m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Cake Ambient +£0.8m</a:t>
                      </a:r>
                    </a:p>
                  </a:txBody>
                  <a:tcPr marL="91425" marR="91425" marT="91425" marB="91425">
                    <a:solidFill>
                      <a:schemeClr val="bg1">
                        <a:lumMod val="65000"/>
                      </a:schemeClr>
                    </a:solidFill>
                  </a:tcPr>
                </a:tc>
                <a:extLst>
                  <a:ext uri="{0D108BD9-81ED-4DB2-BD59-A6C34878D82A}">
                    <a16:rowId xmlns:a16="http://schemas.microsoft.com/office/drawing/2014/main" val="2462473271"/>
                  </a:ext>
                </a:extLst>
              </a:tr>
              <a:tr h="441004">
                <a:tc gridSpan="2">
                  <a:txBody>
                    <a:bodyPr/>
                    <a:lstStyle/>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400" b="0" i="0" baseline="0" dirty="0">
                          <a:solidFill>
                            <a:schemeClr val="bg1"/>
                          </a:solidFill>
                          <a:latin typeface="+mn-lt"/>
                          <a:ea typeface="Montserrat Light"/>
                          <a:cs typeface="Montserrat Light"/>
                          <a:sym typeface="Montserrat"/>
                        </a:rPr>
                        <a:t>Fresh foods and treats are driving incremental sales at the Discounters, whilst Sweet Treats and Petcare are driving growth at the Value Retailers</a:t>
                      </a:r>
                      <a:endParaRPr sz="1400" b="1" i="1" baseline="0" dirty="0">
                        <a:solidFill>
                          <a:schemeClr val="bg1"/>
                        </a:solidFill>
                        <a:latin typeface="Georgia" panose="02040502050405020303" pitchFamily="18" charset="0"/>
                        <a:ea typeface="Montserrat Light"/>
                        <a:cs typeface="Montserrat Light"/>
                        <a:sym typeface="Montserrat Light"/>
                      </a:endParaRPr>
                    </a:p>
                  </a:txBody>
                  <a:tcPr marL="91425" marR="91425" marT="91425" marB="91425">
                    <a:solidFill>
                      <a:schemeClr val="bg1">
                        <a:lumMod val="65000"/>
                      </a:schemeClr>
                    </a:solidFill>
                  </a:tcPr>
                </a:tc>
                <a:tc hMerge="1">
                  <a:txBody>
                    <a:bodyPr/>
                    <a:lstStyle/>
                    <a:p>
                      <a:pPr marL="365760" lvl="0" indent="-292100" algn="l" rtl="0">
                        <a:spcBef>
                          <a:spcPts val="0"/>
                        </a:spcBef>
                        <a:spcAft>
                          <a:spcPts val="0"/>
                        </a:spcAft>
                        <a:buClr>
                          <a:srgbClr val="FFFFFF"/>
                        </a:buClr>
                        <a:buSzPts val="1000"/>
                        <a:buFont typeface="Montserrat Light"/>
                        <a:buChar char="■"/>
                      </a:pPr>
                      <a:endParaRPr lang="en-GB" sz="1200" dirty="0">
                        <a:solidFill>
                          <a:srgbClr val="FFFFFF"/>
                        </a:solidFill>
                        <a:highlight>
                          <a:srgbClr val="C0C0C0"/>
                        </a:highlight>
                        <a:latin typeface="+mj-lt"/>
                        <a:ea typeface="Montserrat"/>
                        <a:cs typeface="Montserrat"/>
                        <a:sym typeface="Montserrat"/>
                      </a:endParaRPr>
                    </a:p>
                  </a:txBody>
                  <a:tcPr marL="91425" marR="91425" marT="91425" marB="91425">
                    <a:solidFill>
                      <a:schemeClr val="bg1">
                        <a:lumMod val="65000"/>
                      </a:schemeClr>
                    </a:solidFill>
                  </a:tcPr>
                </a:tc>
                <a:extLst>
                  <a:ext uri="{0D108BD9-81ED-4DB2-BD59-A6C34878D82A}">
                    <a16:rowId xmlns:a16="http://schemas.microsoft.com/office/drawing/2014/main" val="3709966121"/>
                  </a:ext>
                </a:extLst>
              </a:tr>
            </a:tbl>
          </a:graphicData>
        </a:graphic>
      </p:graphicFrame>
      <p:sp>
        <p:nvSpPr>
          <p:cNvPr id="6" name="Slide Number Placeholder 5">
            <a:extLst>
              <a:ext uri="{FF2B5EF4-FFF2-40B4-BE49-F238E27FC236}">
                <a16:creationId xmlns:a16="http://schemas.microsoft.com/office/drawing/2014/main" id="{83975C61-FC86-E424-49D3-B4C0B3D62A70}"/>
              </a:ext>
            </a:extLst>
          </p:cNvPr>
          <p:cNvSpPr>
            <a:spLocks noGrp="1"/>
          </p:cNvSpPr>
          <p:nvPr>
            <p:ph type="sldNum" sz="quarter" idx="12"/>
          </p:nvPr>
        </p:nvSpPr>
        <p:spPr/>
        <p:txBody>
          <a:bodyPr/>
          <a:lstStyle/>
          <a:p>
            <a:fld id="{403EF4E2-7A7A-0548-85F1-5479B7C9E1B2}" type="slidenum">
              <a:rPr lang="en-US" smtClean="0"/>
              <a:t>30</a:t>
            </a:fld>
            <a:endParaRPr lang="en-US" dirty="0"/>
          </a:p>
        </p:txBody>
      </p:sp>
      <p:sp>
        <p:nvSpPr>
          <p:cNvPr id="2" name="Title 1">
            <a:extLst>
              <a:ext uri="{FF2B5EF4-FFF2-40B4-BE49-F238E27FC236}">
                <a16:creationId xmlns:a16="http://schemas.microsoft.com/office/drawing/2014/main" id="{D41C6A64-D33E-A02A-CAD7-9F939F2B898B}"/>
              </a:ext>
            </a:extLst>
          </p:cNvPr>
          <p:cNvSpPr>
            <a:spLocks noGrp="1"/>
          </p:cNvSpPr>
          <p:nvPr>
            <p:ph type="ctrTitle"/>
          </p:nvPr>
        </p:nvSpPr>
        <p:spPr/>
        <p:txBody>
          <a:bodyPr/>
          <a:lstStyle/>
          <a:p>
            <a:br>
              <a:rPr lang="en-US" sz="3200" b="0" dirty="0">
                <a:latin typeface="+mn-lt"/>
                <a:cs typeface="Arial"/>
              </a:rPr>
            </a:br>
            <a:br>
              <a:rPr lang="en-US" sz="3200" b="0" dirty="0">
                <a:latin typeface="+mn-lt"/>
                <a:cs typeface="Arial"/>
              </a:rPr>
            </a:br>
            <a:endParaRPr lang="en-US" sz="3200" dirty="0"/>
          </a:p>
        </p:txBody>
      </p:sp>
      <p:sp>
        <p:nvSpPr>
          <p:cNvPr id="4" name="Subtitle 3">
            <a:extLst>
              <a:ext uri="{FF2B5EF4-FFF2-40B4-BE49-F238E27FC236}">
                <a16:creationId xmlns:a16="http://schemas.microsoft.com/office/drawing/2014/main" id="{3A9377CD-AD3A-2DBA-1C72-3B9AD159918B}"/>
              </a:ext>
            </a:extLst>
          </p:cNvPr>
          <p:cNvSpPr>
            <a:spLocks noGrp="1"/>
          </p:cNvSpPr>
          <p:nvPr>
            <p:ph type="subTitle" idx="13"/>
          </p:nvPr>
        </p:nvSpPr>
        <p:spPr>
          <a:xfrm>
            <a:off x="254693" y="1950873"/>
            <a:ext cx="3503953" cy="436210"/>
          </a:xfrm>
        </p:spPr>
        <p:txBody>
          <a:bodyPr/>
          <a:lstStyle/>
          <a:p>
            <a:r>
              <a:rPr lang="en-US" sz="2400" b="0" dirty="0">
                <a:cs typeface="Arial"/>
              </a:rPr>
              <a:t>Shoppers are spending more on </a:t>
            </a:r>
            <a:r>
              <a:rPr lang="en-US" sz="2800" b="1" i="1" dirty="0">
                <a:latin typeface="Georgia" panose="02040502050405020303" pitchFamily="18" charset="0"/>
                <a:cs typeface="Arial"/>
              </a:rPr>
              <a:t>Fresh Foods </a:t>
            </a:r>
            <a:r>
              <a:rPr lang="en-US" sz="2400" dirty="0">
                <a:cs typeface="Arial"/>
              </a:rPr>
              <a:t>at the </a:t>
            </a:r>
            <a:r>
              <a:rPr lang="en-US" sz="2800" b="1" i="1" dirty="0">
                <a:latin typeface="Georgia" panose="02040502050405020303" pitchFamily="18" charset="0"/>
                <a:cs typeface="Arial"/>
              </a:rPr>
              <a:t>Discounters</a:t>
            </a:r>
            <a:r>
              <a:rPr lang="en-US" sz="2800" dirty="0">
                <a:cs typeface="Arial"/>
              </a:rPr>
              <a:t> </a:t>
            </a:r>
            <a:r>
              <a:rPr lang="en-US" sz="2400" dirty="0">
                <a:cs typeface="Arial"/>
              </a:rPr>
              <a:t>and </a:t>
            </a:r>
            <a:r>
              <a:rPr lang="en-US" sz="2800" b="1" i="1" dirty="0">
                <a:latin typeface="Georgia" panose="02040502050405020303" pitchFamily="18" charset="0"/>
                <a:cs typeface="Arial"/>
              </a:rPr>
              <a:t>Household </a:t>
            </a:r>
            <a:r>
              <a:rPr lang="en-US" sz="2400" dirty="0">
                <a:cs typeface="Arial"/>
              </a:rPr>
              <a:t>and</a:t>
            </a:r>
            <a:r>
              <a:rPr lang="en-US" sz="2800" b="1" i="1" dirty="0">
                <a:latin typeface="Georgia" panose="02040502050405020303" pitchFamily="18" charset="0"/>
                <a:cs typeface="Arial"/>
              </a:rPr>
              <a:t> Snacks </a:t>
            </a:r>
            <a:r>
              <a:rPr lang="en-US" sz="2400" dirty="0">
                <a:cs typeface="Arial"/>
              </a:rPr>
              <a:t>at the</a:t>
            </a:r>
            <a:r>
              <a:rPr lang="en-US" sz="2400" i="1" dirty="0">
                <a:cs typeface="Arial"/>
              </a:rPr>
              <a:t> </a:t>
            </a:r>
            <a:r>
              <a:rPr lang="en-US" sz="2800" b="1" i="1" dirty="0">
                <a:latin typeface="Georgia" panose="02040502050405020303" pitchFamily="18" charset="0"/>
                <a:cs typeface="Arial"/>
              </a:rPr>
              <a:t>Value Retailer</a:t>
            </a:r>
            <a:r>
              <a:rPr lang="en-US" sz="2800" dirty="0">
                <a:cs typeface="Arial"/>
              </a:rPr>
              <a:t>s</a:t>
            </a:r>
            <a:endParaRPr lang="en-GB" sz="2800" dirty="0"/>
          </a:p>
        </p:txBody>
      </p:sp>
      <p:sp>
        <p:nvSpPr>
          <p:cNvPr id="18" name="Text Placeholder 17">
            <a:extLst>
              <a:ext uri="{FF2B5EF4-FFF2-40B4-BE49-F238E27FC236}">
                <a16:creationId xmlns:a16="http://schemas.microsoft.com/office/drawing/2014/main" id="{409B01F7-2DDE-C43E-8A14-BC16BCC2D86F}"/>
              </a:ext>
            </a:extLst>
          </p:cNvPr>
          <p:cNvSpPr>
            <a:spLocks noGrp="1"/>
          </p:cNvSpPr>
          <p:nvPr>
            <p:ph type="body" sz="quarter" idx="14"/>
          </p:nvPr>
        </p:nvSpPr>
        <p:spPr/>
        <p:txBody>
          <a:bodyPr/>
          <a:lstStyle/>
          <a:p>
            <a:r>
              <a:rPr lang="en-GB" dirty="0"/>
              <a:t>Source:  NIQ Homescan FMCG</a:t>
            </a:r>
          </a:p>
        </p:txBody>
      </p:sp>
      <p:pic>
        <p:nvPicPr>
          <p:cNvPr id="1026" name="Picture 2">
            <a:extLst>
              <a:ext uri="{FF2B5EF4-FFF2-40B4-BE49-F238E27FC236}">
                <a16:creationId xmlns:a16="http://schemas.microsoft.com/office/drawing/2014/main" id="{75F6AA9F-692E-D3B1-1BA3-0093D4540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1200" y="1691193"/>
            <a:ext cx="6667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5B9F105-1AE1-92BD-53F4-EA14F1713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7834" y="1703072"/>
            <a:ext cx="66675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132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2D6BF3-AF01-8C10-0D1D-DD2FEB017C62}"/>
              </a:ext>
            </a:extLst>
          </p:cNvPr>
          <p:cNvSpPr>
            <a:spLocks noGrp="1"/>
          </p:cNvSpPr>
          <p:nvPr>
            <p:ph type="sldNum" sz="quarter" idx="4"/>
          </p:nvPr>
        </p:nvSpPr>
        <p:spPr/>
        <p:txBody>
          <a:bodyPr/>
          <a:lstStyle/>
          <a:p>
            <a:fld id="{403EF4E2-7A7A-0548-85F1-5479B7C9E1B2}" type="slidenum">
              <a:rPr lang="en-US" smtClean="0"/>
              <a:pPr/>
              <a:t>31</a:t>
            </a:fld>
            <a:endParaRPr lang="en-US" dirty="0"/>
          </a:p>
        </p:txBody>
      </p:sp>
      <p:sp>
        <p:nvSpPr>
          <p:cNvPr id="3" name="TextBox 2">
            <a:extLst>
              <a:ext uri="{FF2B5EF4-FFF2-40B4-BE49-F238E27FC236}">
                <a16:creationId xmlns:a16="http://schemas.microsoft.com/office/drawing/2014/main" id="{277785AC-941E-E3D2-B985-93EFA5F0B134}"/>
              </a:ext>
            </a:extLst>
          </p:cNvPr>
          <p:cNvSpPr txBox="1"/>
          <p:nvPr/>
        </p:nvSpPr>
        <p:spPr>
          <a:xfrm>
            <a:off x="2184881" y="2402013"/>
            <a:ext cx="8906584" cy="1384995"/>
          </a:xfrm>
          <a:prstGeom prst="rect">
            <a:avLst/>
          </a:prstGeom>
          <a:noFill/>
        </p:spPr>
        <p:txBody>
          <a:bodyPr wrap="square">
            <a:spAutoFit/>
          </a:bodyPr>
          <a:lstStyle/>
          <a:p>
            <a:pPr algn="l">
              <a:spcAft>
                <a:spcPts val="600"/>
              </a:spcAft>
            </a:pPr>
            <a:r>
              <a:rPr lang="en-US" sz="2800" b="1" i="1" dirty="0">
                <a:latin typeface="Georgia" panose="02040502050405020303" pitchFamily="18" charset="0"/>
              </a:rPr>
              <a:t>August sales </a:t>
            </a:r>
            <a:r>
              <a:rPr lang="en-US" sz="2800" b="1" i="1" dirty="0">
                <a:solidFill>
                  <a:schemeClr val="accent1"/>
                </a:solidFill>
                <a:latin typeface="Georgia" panose="02040502050405020303" pitchFamily="18" charset="0"/>
              </a:rPr>
              <a:t>slumped </a:t>
            </a:r>
            <a:r>
              <a:rPr lang="en-US" sz="2800" b="1" i="1" dirty="0">
                <a:latin typeface="Georgia" panose="02040502050405020303" pitchFamily="18" charset="0"/>
              </a:rPr>
              <a:t>across the industry.  Shoppers </a:t>
            </a:r>
            <a:r>
              <a:rPr lang="en-GB" sz="2800" b="1" i="1" dirty="0">
                <a:solidFill>
                  <a:schemeClr val="accent1"/>
                </a:solidFill>
                <a:latin typeface="Georgia" panose="02040502050405020303" pitchFamily="18" charset="0"/>
                <a:ea typeface="Montserrat"/>
                <a:cs typeface="Montserrat"/>
                <a:sym typeface="Montserrat"/>
              </a:rPr>
              <a:t>lost </a:t>
            </a:r>
            <a:r>
              <a:rPr lang="en-GB" sz="2800" b="1" i="1" dirty="0">
                <a:latin typeface="Georgia" panose="02040502050405020303" pitchFamily="18" charset="0"/>
                <a:ea typeface="Montserrat"/>
                <a:cs typeface="Montserrat"/>
                <a:sym typeface="Montserrat"/>
              </a:rPr>
              <a:t>their</a:t>
            </a:r>
            <a:r>
              <a:rPr lang="en-GB" sz="2800" b="1" i="1" dirty="0">
                <a:solidFill>
                  <a:schemeClr val="accent1"/>
                </a:solidFill>
                <a:latin typeface="Georgia" panose="02040502050405020303" pitchFamily="18" charset="0"/>
                <a:ea typeface="Montserrat"/>
                <a:cs typeface="Montserrat"/>
                <a:sym typeface="Montserrat"/>
              </a:rPr>
              <a:t> appetite </a:t>
            </a:r>
            <a:r>
              <a:rPr lang="en-GB" sz="2800" b="1" i="1" dirty="0">
                <a:latin typeface="Georgia" panose="02040502050405020303" pitchFamily="18" charset="0"/>
                <a:ea typeface="Montserrat"/>
                <a:cs typeface="Montserrat"/>
                <a:sym typeface="Montserrat"/>
              </a:rPr>
              <a:t>to</a:t>
            </a:r>
            <a:r>
              <a:rPr lang="en-GB" sz="2800" b="1" i="1" dirty="0">
                <a:solidFill>
                  <a:schemeClr val="accent1"/>
                </a:solidFill>
                <a:latin typeface="Georgia" panose="02040502050405020303" pitchFamily="18" charset="0"/>
                <a:ea typeface="Montserrat"/>
                <a:cs typeface="Montserrat"/>
                <a:sym typeface="Montserrat"/>
              </a:rPr>
              <a:t> spend</a:t>
            </a:r>
            <a:r>
              <a:rPr lang="en-GB" sz="2800" b="1" i="1" dirty="0">
                <a:latin typeface="Georgia" panose="02040502050405020303" pitchFamily="18" charset="0"/>
                <a:ea typeface="Montserrat"/>
                <a:cs typeface="Montserrat"/>
                <a:sym typeface="Montserrat"/>
              </a:rPr>
              <a:t> as the </a:t>
            </a:r>
            <a:r>
              <a:rPr lang="en-GB" sz="2800" b="1" i="1" dirty="0">
                <a:solidFill>
                  <a:schemeClr val="accent1"/>
                </a:solidFill>
                <a:latin typeface="Georgia" panose="02040502050405020303" pitchFamily="18" charset="0"/>
                <a:ea typeface="Montserrat"/>
                <a:cs typeface="Montserrat"/>
                <a:sym typeface="Montserrat"/>
              </a:rPr>
              <a:t>autumnal</a:t>
            </a:r>
            <a:r>
              <a:rPr lang="en-GB" sz="2800" b="1" i="1" dirty="0">
                <a:latin typeface="Georgia" panose="02040502050405020303" pitchFamily="18" charset="0"/>
                <a:ea typeface="Montserrat"/>
                <a:cs typeface="Montserrat"/>
                <a:sym typeface="Montserrat"/>
              </a:rPr>
              <a:t> weather kept shoppers indoors.</a:t>
            </a:r>
            <a:endParaRPr lang="en-US" sz="2800" i="1" dirty="0">
              <a:latin typeface="Georgia" panose="02040502050405020303" pitchFamily="18" charset="0"/>
            </a:endParaRPr>
          </a:p>
        </p:txBody>
      </p:sp>
    </p:spTree>
    <p:extLst>
      <p:ext uri="{BB962C8B-B14F-4D97-AF65-F5344CB8AC3E}">
        <p14:creationId xmlns:p14="http://schemas.microsoft.com/office/powerpoint/2010/main" val="1103250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32</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Retailer News</a:t>
            </a:r>
          </a:p>
        </p:txBody>
      </p:sp>
      <p:sp>
        <p:nvSpPr>
          <p:cNvPr id="9" name="Subtitle 8">
            <a:extLst>
              <a:ext uri="{FF2B5EF4-FFF2-40B4-BE49-F238E27FC236}">
                <a16:creationId xmlns:a16="http://schemas.microsoft.com/office/drawing/2014/main" id="{CF6AED20-99E6-5ADB-54B3-BE858A22AD8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951582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50BAC35-F571-A71B-241A-36F5892F9CC1}"/>
              </a:ext>
            </a:extLst>
          </p:cNvPr>
          <p:cNvSpPr txBox="1"/>
          <p:nvPr/>
        </p:nvSpPr>
        <p:spPr>
          <a:xfrm>
            <a:off x="4250460" y="1145855"/>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Retailer Share of Trade and Growth</a:t>
            </a:r>
          </a:p>
          <a:p>
            <a:pPr>
              <a:buSzPts val="1100"/>
            </a:pPr>
            <a:r>
              <a:rPr lang="en-US" sz="1200" i="1" dirty="0">
                <a:solidFill>
                  <a:schemeClr val="tx1"/>
                </a:solidFill>
                <a:latin typeface="Arial" panose="020B0604020202020204" pitchFamily="34" charset="0"/>
                <a:cs typeface="Arial" panose="020B0604020202020204" pitchFamily="34" charset="0"/>
              </a:rPr>
              <a:t>4w/e 12</a:t>
            </a:r>
            <a:r>
              <a:rPr lang="en-US" sz="1200" i="1" baseline="30000" dirty="0">
                <a:solidFill>
                  <a:schemeClr val="tx1"/>
                </a:solidFill>
                <a:latin typeface="Arial" panose="020B0604020202020204" pitchFamily="34" charset="0"/>
                <a:cs typeface="Arial" panose="020B0604020202020204" pitchFamily="34" charset="0"/>
              </a:rPr>
              <a:t>th</a:t>
            </a:r>
            <a:r>
              <a:rPr lang="en-US" sz="1200" i="1" dirty="0">
                <a:solidFill>
                  <a:schemeClr val="tx1"/>
                </a:solidFill>
                <a:latin typeface="Arial" panose="020B0604020202020204" pitchFamily="34" charset="0"/>
                <a:cs typeface="Arial" panose="020B0604020202020204" pitchFamily="34" charset="0"/>
              </a:rPr>
              <a:t> August 2023 vs </a:t>
            </a:r>
            <a:r>
              <a:rPr lang="en-US" sz="1200" i="1" dirty="0">
                <a:latin typeface="Arial" panose="020B0604020202020204" pitchFamily="34" charset="0"/>
                <a:cs typeface="Arial" panose="020B0604020202020204" pitchFamily="34" charset="0"/>
              </a:rPr>
              <a:t>last year</a:t>
            </a:r>
            <a:endParaRPr lang="en-US" sz="1200" i="1" dirty="0">
              <a:solidFill>
                <a:schemeClr val="tx1"/>
              </a:solidFill>
              <a:latin typeface="Arial" panose="020B0604020202020204" pitchFamily="34" charset="0"/>
              <a:cs typeface="Arial" panose="020B0604020202020204" pitchFamily="34" charset="0"/>
            </a:endParaRPr>
          </a:p>
          <a:p>
            <a:pPr>
              <a:buSzPts val="1100"/>
            </a:pPr>
            <a:endParaRPr lang="en-US" sz="1400" b="1" dirty="0">
              <a:latin typeface="Arial" panose="020B0604020202020204" pitchFamily="34" charset="0"/>
              <a:cs typeface="Arial" panose="020B0604020202020204" pitchFamily="34" charset="0"/>
              <a:sym typeface="Montserrat"/>
            </a:endParaRPr>
          </a:p>
        </p:txBody>
      </p:sp>
      <p:sp>
        <p:nvSpPr>
          <p:cNvPr id="6" name="Slide Number Placeholder 5">
            <a:extLst>
              <a:ext uri="{FF2B5EF4-FFF2-40B4-BE49-F238E27FC236}">
                <a16:creationId xmlns:a16="http://schemas.microsoft.com/office/drawing/2014/main" id="{83975C61-FC86-E424-49D3-B4C0B3D62A70}"/>
              </a:ext>
            </a:extLst>
          </p:cNvPr>
          <p:cNvSpPr>
            <a:spLocks noGrp="1"/>
          </p:cNvSpPr>
          <p:nvPr>
            <p:ph type="sldNum" sz="quarter" idx="12"/>
          </p:nvPr>
        </p:nvSpPr>
        <p:spPr/>
        <p:txBody>
          <a:bodyPr/>
          <a:lstStyle/>
          <a:p>
            <a:fld id="{403EF4E2-7A7A-0548-85F1-5479B7C9E1B2}" type="slidenum">
              <a:rPr lang="en-US" smtClean="0"/>
              <a:t>33</a:t>
            </a:fld>
            <a:endParaRPr lang="en-US" dirty="0"/>
          </a:p>
        </p:txBody>
      </p:sp>
      <p:sp>
        <p:nvSpPr>
          <p:cNvPr id="2" name="Title 1">
            <a:extLst>
              <a:ext uri="{FF2B5EF4-FFF2-40B4-BE49-F238E27FC236}">
                <a16:creationId xmlns:a16="http://schemas.microsoft.com/office/drawing/2014/main" id="{D41C6A64-D33E-A02A-CAD7-9F939F2B898B}"/>
              </a:ext>
            </a:extLst>
          </p:cNvPr>
          <p:cNvSpPr>
            <a:spLocks noGrp="1"/>
          </p:cNvSpPr>
          <p:nvPr>
            <p:ph type="ctrTitle"/>
          </p:nvPr>
        </p:nvSpPr>
        <p:spPr>
          <a:xfrm>
            <a:off x="298765" y="1911255"/>
            <a:ext cx="3575104" cy="2390972"/>
          </a:xfrm>
        </p:spPr>
        <p:txBody>
          <a:bodyPr/>
          <a:lstStyle/>
          <a:p>
            <a:r>
              <a:rPr lang="en-US" sz="2400" b="0" i="1" dirty="0">
                <a:latin typeface="Georgia" panose="02040502050405020303" pitchFamily="18" charset="0"/>
                <a:cs typeface="Arial"/>
              </a:rPr>
              <a:t>There were </a:t>
            </a:r>
            <a:r>
              <a:rPr lang="en-US" sz="2400" i="1" dirty="0">
                <a:latin typeface="Georgia" panose="02040502050405020303" pitchFamily="18" charset="0"/>
                <a:cs typeface="Arial"/>
              </a:rPr>
              <a:t>mixed fortunes </a:t>
            </a:r>
            <a:r>
              <a:rPr lang="en-US" sz="2400" b="0" i="1" dirty="0">
                <a:latin typeface="Georgia" panose="02040502050405020303" pitchFamily="18" charset="0"/>
                <a:cs typeface="Arial"/>
              </a:rPr>
              <a:t>amongst the retailers and the </a:t>
            </a:r>
            <a:r>
              <a:rPr lang="en-US" sz="2400" i="1" dirty="0">
                <a:latin typeface="Georgia" panose="02040502050405020303" pitchFamily="18" charset="0"/>
                <a:cs typeface="Arial"/>
              </a:rPr>
              <a:t>Discounters &amp; M&amp;S continue to lead</a:t>
            </a:r>
            <a:r>
              <a:rPr lang="en-US" sz="2400" b="0" i="1" dirty="0">
                <a:latin typeface="Georgia" panose="02040502050405020303" pitchFamily="18" charset="0"/>
                <a:cs typeface="Arial"/>
              </a:rPr>
              <a:t>.</a:t>
            </a:r>
            <a:br>
              <a:rPr lang="en-US" sz="2400" b="0" dirty="0">
                <a:cs typeface="Arial"/>
              </a:rPr>
            </a:br>
            <a:endParaRPr lang="en-US" sz="2400" b="0" dirty="0"/>
          </a:p>
        </p:txBody>
      </p:sp>
      <p:sp>
        <p:nvSpPr>
          <p:cNvPr id="18" name="Text Placeholder 17">
            <a:extLst>
              <a:ext uri="{FF2B5EF4-FFF2-40B4-BE49-F238E27FC236}">
                <a16:creationId xmlns:a16="http://schemas.microsoft.com/office/drawing/2014/main" id="{409B01F7-2DDE-C43E-8A14-BC16BCC2D86F}"/>
              </a:ext>
            </a:extLst>
          </p:cNvPr>
          <p:cNvSpPr>
            <a:spLocks noGrp="1"/>
          </p:cNvSpPr>
          <p:nvPr>
            <p:ph type="body" sz="quarter" idx="14"/>
          </p:nvPr>
        </p:nvSpPr>
        <p:spPr/>
        <p:txBody>
          <a:bodyPr/>
          <a:lstStyle/>
          <a:p>
            <a:r>
              <a:rPr lang="en-GB" dirty="0"/>
              <a:t>Source:  NIQ Total Till (Value Share of Trade)</a:t>
            </a:r>
          </a:p>
        </p:txBody>
      </p:sp>
      <p:pic>
        <p:nvPicPr>
          <p:cNvPr id="3" name="Picture 2">
            <a:extLst>
              <a:ext uri="{FF2B5EF4-FFF2-40B4-BE49-F238E27FC236}">
                <a16:creationId xmlns:a16="http://schemas.microsoft.com/office/drawing/2014/main" id="{7B183A11-AA7A-555B-2BB0-DA83B6F4D913}"/>
              </a:ext>
            </a:extLst>
          </p:cNvPr>
          <p:cNvPicPr>
            <a:picLocks noChangeAspect="1"/>
          </p:cNvPicPr>
          <p:nvPr/>
        </p:nvPicPr>
        <p:blipFill>
          <a:blip r:embed="rId2"/>
          <a:stretch>
            <a:fillRect/>
          </a:stretch>
        </p:blipFill>
        <p:spPr>
          <a:xfrm>
            <a:off x="4081423" y="1926160"/>
            <a:ext cx="7418335" cy="3660097"/>
          </a:xfrm>
          <a:prstGeom prst="rect">
            <a:avLst/>
          </a:prstGeom>
        </p:spPr>
      </p:pic>
    </p:spTree>
    <p:extLst>
      <p:ext uri="{BB962C8B-B14F-4D97-AF65-F5344CB8AC3E}">
        <p14:creationId xmlns:p14="http://schemas.microsoft.com/office/powerpoint/2010/main" val="2378525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440F89-95DE-4DF1-FB67-895D17378647}"/>
              </a:ext>
            </a:extLst>
          </p:cNvPr>
          <p:cNvSpPr>
            <a:spLocks noGrp="1"/>
          </p:cNvSpPr>
          <p:nvPr>
            <p:ph type="sldNum" sz="quarter" idx="12"/>
          </p:nvPr>
        </p:nvSpPr>
        <p:spPr/>
        <p:txBody>
          <a:bodyPr/>
          <a:lstStyle/>
          <a:p>
            <a:fld id="{403EF4E2-7A7A-0548-85F1-5479B7C9E1B2}" type="slidenum">
              <a:rPr lang="en-US" smtClean="0"/>
              <a:t>34</a:t>
            </a:fld>
            <a:endParaRPr lang="en-US" dirty="0"/>
          </a:p>
        </p:txBody>
      </p:sp>
      <p:sp>
        <p:nvSpPr>
          <p:cNvPr id="4" name="Title 3">
            <a:extLst>
              <a:ext uri="{FF2B5EF4-FFF2-40B4-BE49-F238E27FC236}">
                <a16:creationId xmlns:a16="http://schemas.microsoft.com/office/drawing/2014/main" id="{A66E0C9E-B330-CB90-C14A-E912B0379110}"/>
              </a:ext>
            </a:extLst>
          </p:cNvPr>
          <p:cNvSpPr>
            <a:spLocks noGrp="1"/>
          </p:cNvSpPr>
          <p:nvPr>
            <p:ph type="ctrTitle"/>
          </p:nvPr>
        </p:nvSpPr>
        <p:spPr>
          <a:xfrm>
            <a:off x="329620" y="2750061"/>
            <a:ext cx="3503952" cy="2382940"/>
          </a:xfrm>
        </p:spPr>
        <p:txBody>
          <a:bodyPr/>
          <a:lstStyle/>
          <a:p>
            <a:r>
              <a:rPr lang="en-US" sz="2400" dirty="0">
                <a:latin typeface="Georgia" panose="02040502050405020303" pitchFamily="18" charset="0"/>
              </a:rPr>
              <a:t>Growth slowed </a:t>
            </a:r>
            <a:r>
              <a:rPr lang="en-US" sz="2400" b="0" dirty="0">
                <a:latin typeface="+mn-lt"/>
              </a:rPr>
              <a:t>for the second consecutive month in</a:t>
            </a:r>
            <a:r>
              <a:rPr lang="en-US" sz="2400" b="0" dirty="0">
                <a:latin typeface="Georgia" panose="02040502050405020303" pitchFamily="18" charset="0"/>
              </a:rPr>
              <a:t> </a:t>
            </a:r>
            <a:r>
              <a:rPr lang="en-US" sz="2400" dirty="0">
                <a:latin typeface="Georgia" panose="02040502050405020303" pitchFamily="18" charset="0"/>
              </a:rPr>
              <a:t>August</a:t>
            </a:r>
            <a:r>
              <a:rPr lang="en-US" sz="2400" b="0" dirty="0">
                <a:latin typeface="Georgia" panose="02040502050405020303" pitchFamily="18" charset="0"/>
              </a:rPr>
              <a:t> </a:t>
            </a:r>
            <a:r>
              <a:rPr lang="en-US" sz="2400" b="0" dirty="0">
                <a:latin typeface="+mn-lt"/>
              </a:rPr>
              <a:t>and Discounters </a:t>
            </a:r>
            <a:r>
              <a:rPr lang="en-US" sz="2400" i="1" dirty="0">
                <a:latin typeface="Georgia" panose="02040502050405020303" pitchFamily="18" charset="0"/>
              </a:rPr>
              <a:t>continue</a:t>
            </a:r>
            <a:r>
              <a:rPr lang="en-US" sz="2400" b="0" dirty="0">
                <a:latin typeface="+mn-lt"/>
              </a:rPr>
              <a:t> to </a:t>
            </a:r>
            <a:r>
              <a:rPr lang="en-US" sz="2400" i="1" dirty="0">
                <a:latin typeface="Georgia" panose="02040502050405020303" pitchFamily="18" charset="0"/>
              </a:rPr>
              <a:t>gain market share</a:t>
            </a:r>
            <a:br>
              <a:rPr lang="en-US" sz="2400" b="0" dirty="0">
                <a:latin typeface="Georgia" panose="02040502050405020303" pitchFamily="18" charset="0"/>
              </a:rPr>
            </a:br>
            <a:endParaRPr lang="en-US" sz="2400" b="0" dirty="0">
              <a:latin typeface="Georgia" panose="02040502050405020303" pitchFamily="18" charset="0"/>
            </a:endParaRPr>
          </a:p>
        </p:txBody>
      </p:sp>
      <p:cxnSp>
        <p:nvCxnSpPr>
          <p:cNvPr id="7" name="Straight Connector 6">
            <a:extLst>
              <a:ext uri="{FF2B5EF4-FFF2-40B4-BE49-F238E27FC236}">
                <a16:creationId xmlns:a16="http://schemas.microsoft.com/office/drawing/2014/main" id="{EBD282A7-FE85-B89E-7E8F-B7A0130CB1A8}"/>
              </a:ext>
            </a:extLst>
          </p:cNvPr>
          <p:cNvCxnSpPr>
            <a:cxnSpLocks/>
          </p:cNvCxnSpPr>
          <p:nvPr/>
        </p:nvCxnSpPr>
        <p:spPr>
          <a:xfrm>
            <a:off x="8639062" y="813661"/>
            <a:ext cx="0" cy="2594557"/>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7DEF91A-E6B4-C725-F7A5-C467340A44F3}"/>
              </a:ext>
            </a:extLst>
          </p:cNvPr>
          <p:cNvCxnSpPr>
            <a:cxnSpLocks/>
            <a:stCxn id="9" idx="4"/>
            <a:endCxn id="13" idx="4"/>
          </p:cNvCxnSpPr>
          <p:nvPr/>
        </p:nvCxnSpPr>
        <p:spPr>
          <a:xfrm>
            <a:off x="4571486" y="1420072"/>
            <a:ext cx="0" cy="3841884"/>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3C36C126-B9CD-98F9-D9F2-83F3B67BE49A}"/>
              </a:ext>
            </a:extLst>
          </p:cNvPr>
          <p:cNvSpPr/>
          <p:nvPr/>
        </p:nvSpPr>
        <p:spPr>
          <a:xfrm>
            <a:off x="4259066" y="795232"/>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1</a:t>
            </a:r>
          </a:p>
        </p:txBody>
      </p:sp>
      <p:sp>
        <p:nvSpPr>
          <p:cNvPr id="10" name="Oval 9">
            <a:extLst>
              <a:ext uri="{FF2B5EF4-FFF2-40B4-BE49-F238E27FC236}">
                <a16:creationId xmlns:a16="http://schemas.microsoft.com/office/drawing/2014/main" id="{01DF83B7-9E85-94C7-C2B0-BE142055BCB2}"/>
              </a:ext>
            </a:extLst>
          </p:cNvPr>
          <p:cNvSpPr/>
          <p:nvPr/>
        </p:nvSpPr>
        <p:spPr>
          <a:xfrm>
            <a:off x="4245523" y="2295651"/>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2</a:t>
            </a:r>
          </a:p>
        </p:txBody>
      </p:sp>
      <p:sp>
        <p:nvSpPr>
          <p:cNvPr id="13" name="Oval 12">
            <a:extLst>
              <a:ext uri="{FF2B5EF4-FFF2-40B4-BE49-F238E27FC236}">
                <a16:creationId xmlns:a16="http://schemas.microsoft.com/office/drawing/2014/main" id="{07E64ACD-AA07-26DF-9E03-DA2176BABE31}"/>
              </a:ext>
            </a:extLst>
          </p:cNvPr>
          <p:cNvSpPr/>
          <p:nvPr/>
        </p:nvSpPr>
        <p:spPr>
          <a:xfrm>
            <a:off x="4259066" y="4637116"/>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3</a:t>
            </a:r>
          </a:p>
        </p:txBody>
      </p:sp>
      <p:sp>
        <p:nvSpPr>
          <p:cNvPr id="14" name="TextBox 13">
            <a:extLst>
              <a:ext uri="{FF2B5EF4-FFF2-40B4-BE49-F238E27FC236}">
                <a16:creationId xmlns:a16="http://schemas.microsoft.com/office/drawing/2014/main" id="{29A50278-70A2-922B-E64B-81D5BBFBFCFF}"/>
              </a:ext>
            </a:extLst>
          </p:cNvPr>
          <p:cNvSpPr txBox="1"/>
          <p:nvPr/>
        </p:nvSpPr>
        <p:spPr>
          <a:xfrm>
            <a:off x="4969909" y="1082445"/>
            <a:ext cx="3124225" cy="414461"/>
          </a:xfrm>
          <a:prstGeom prst="rect">
            <a:avLst/>
          </a:prstGeom>
          <a:noFill/>
        </p:spPr>
        <p:txBody>
          <a:bodyPr wrap="square" lIns="0" rIns="0" rtlCol="0" anchor="ctr">
            <a:noAutofit/>
          </a:bodyPr>
          <a:lstStyle/>
          <a:p>
            <a:pPr lvl="0">
              <a:buSzPts val="1100"/>
            </a:pPr>
            <a:r>
              <a:rPr lang="en-GB" sz="1200" dirty="0">
                <a:effectLst/>
                <a:latin typeface="Arial" panose="020B0604020202020204" pitchFamily="34" charset="0"/>
                <a:ea typeface="Times New Roman" panose="02020603050405020304" pitchFamily="18" charset="0"/>
              </a:rPr>
              <a:t>Over the last 4 weeks, </a:t>
            </a:r>
            <a:r>
              <a:rPr lang="en-GB" sz="1200" b="1" i="1" dirty="0">
                <a:effectLst/>
                <a:latin typeface="Georgia" panose="02040502050405020303" pitchFamily="18" charset="0"/>
                <a:ea typeface="Times New Roman" panose="02020603050405020304" pitchFamily="18" charset="0"/>
              </a:rPr>
              <a:t>Tesco (+8.3%) gained market share</a:t>
            </a:r>
            <a:r>
              <a:rPr lang="en-GB" sz="1200" dirty="0">
                <a:effectLst/>
                <a:latin typeface="Arial" panose="020B0604020202020204" pitchFamily="34" charset="0"/>
                <a:ea typeface="Times New Roman" panose="02020603050405020304" pitchFamily="18" charset="0"/>
              </a:rPr>
              <a:t> and also gained share over the full 12 weeks and Tesco continues to attract both new shoppers and more visits, helped by Clubcard Prices</a:t>
            </a:r>
            <a:endParaRPr lang="en-GB" sz="1200" dirty="0">
              <a:solidFill>
                <a:srgbClr val="2D2D2D"/>
              </a:solidFill>
              <a:effectLst/>
              <a:latin typeface="Georgia" panose="02040502050405020303"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F91D3890-ADB1-A16F-FEAC-04879BD71F92}"/>
              </a:ext>
            </a:extLst>
          </p:cNvPr>
          <p:cNvSpPr txBox="1"/>
          <p:nvPr/>
        </p:nvSpPr>
        <p:spPr>
          <a:xfrm>
            <a:off x="4981076" y="2629336"/>
            <a:ext cx="3160426" cy="1017431"/>
          </a:xfrm>
          <a:prstGeom prst="rect">
            <a:avLst/>
          </a:prstGeom>
          <a:noFill/>
        </p:spPr>
        <p:txBody>
          <a:bodyPr wrap="square" lIns="0" rIns="0" rtlCol="0" anchor="ctr">
            <a:noAutofit/>
          </a:bodyPr>
          <a:lstStyle/>
          <a:p>
            <a:pPr lvl="0"/>
            <a:r>
              <a:rPr lang="en-GB" sz="1200" dirty="0">
                <a:effectLst/>
                <a:latin typeface="Georgia" panose="02040502050405020303" pitchFamily="18" charset="0"/>
                <a:ea typeface="Times New Roman" panose="02020603050405020304" pitchFamily="18" charset="0"/>
              </a:rPr>
              <a:t>The only other retailers to gain market share are </a:t>
            </a:r>
            <a:r>
              <a:rPr lang="en-GB" sz="1200" b="1" dirty="0">
                <a:effectLst/>
                <a:latin typeface="Georgia" panose="02040502050405020303" pitchFamily="18" charset="0"/>
                <a:ea typeface="Times New Roman" panose="02020603050405020304" pitchFamily="18" charset="0"/>
              </a:rPr>
              <a:t>Aldi (sales +21.4%)</a:t>
            </a:r>
            <a:r>
              <a:rPr lang="en-GB" sz="1200" dirty="0">
                <a:effectLst/>
                <a:latin typeface="Georgia" panose="02040502050405020303" pitchFamily="18" charset="0"/>
                <a:ea typeface="Times New Roman" panose="02020603050405020304" pitchFamily="18" charset="0"/>
              </a:rPr>
              <a:t>, </a:t>
            </a:r>
            <a:r>
              <a:rPr lang="en-GB" sz="1200" b="1" dirty="0">
                <a:effectLst/>
                <a:latin typeface="Georgia" panose="02040502050405020303" pitchFamily="18" charset="0"/>
                <a:ea typeface="Times New Roman" panose="02020603050405020304" pitchFamily="18" charset="0"/>
              </a:rPr>
              <a:t>Lidl (+15.3%)</a:t>
            </a:r>
            <a:r>
              <a:rPr lang="en-GB" sz="1200" dirty="0">
                <a:effectLst/>
                <a:latin typeface="Georgia" panose="02040502050405020303" pitchFamily="18" charset="0"/>
                <a:ea typeface="Times New Roman" panose="02020603050405020304" pitchFamily="18" charset="0"/>
              </a:rPr>
              <a:t> and </a:t>
            </a:r>
            <a:r>
              <a:rPr lang="en-GB" sz="1200" b="1" dirty="0">
                <a:effectLst/>
                <a:latin typeface="Georgia" panose="02040502050405020303" pitchFamily="18" charset="0"/>
                <a:ea typeface="Times New Roman" panose="02020603050405020304" pitchFamily="18" charset="0"/>
              </a:rPr>
              <a:t>M&amp;S (+9.7%) </a:t>
            </a:r>
            <a:r>
              <a:rPr lang="en-GB" sz="1200" dirty="0">
                <a:effectLst/>
                <a:latin typeface="Georgia" panose="02040502050405020303" pitchFamily="18" charset="0"/>
                <a:ea typeface="Times New Roman" panose="02020603050405020304" pitchFamily="18" charset="0"/>
              </a:rPr>
              <a:t>with </a:t>
            </a:r>
            <a:r>
              <a:rPr lang="en-GB" sz="1200" b="1" dirty="0">
                <a:effectLst/>
                <a:latin typeface="Georgia" panose="02040502050405020303" pitchFamily="18" charset="0"/>
                <a:ea typeface="Times New Roman" panose="02020603050405020304" pitchFamily="18" charset="0"/>
              </a:rPr>
              <a:t>Sainsbury’s (+6.9%)</a:t>
            </a:r>
            <a:r>
              <a:rPr lang="en-GB" sz="1200" dirty="0">
                <a:effectLst/>
                <a:latin typeface="Georgia" panose="02040502050405020303" pitchFamily="18" charset="0"/>
                <a:ea typeface="Times New Roman" panose="02020603050405020304" pitchFamily="18" charset="0"/>
              </a:rPr>
              <a:t> holding share. All of which is a reflection of both intense competition and a change in shopper behaviour, as 62% of households shopped at Discounters in the last 4 weeks, attracting more than 780,000 new shoppers compared to this time last year. </a:t>
            </a:r>
          </a:p>
        </p:txBody>
      </p:sp>
      <p:sp>
        <p:nvSpPr>
          <p:cNvPr id="19" name="Oval 18">
            <a:extLst>
              <a:ext uri="{FF2B5EF4-FFF2-40B4-BE49-F238E27FC236}">
                <a16:creationId xmlns:a16="http://schemas.microsoft.com/office/drawing/2014/main" id="{C7BF2146-8768-F82B-3D50-EB40D55B357D}"/>
              </a:ext>
            </a:extLst>
          </p:cNvPr>
          <p:cNvSpPr/>
          <p:nvPr/>
        </p:nvSpPr>
        <p:spPr>
          <a:xfrm>
            <a:off x="8267265" y="699460"/>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4</a:t>
            </a:r>
          </a:p>
        </p:txBody>
      </p:sp>
      <p:sp>
        <p:nvSpPr>
          <p:cNvPr id="24" name="TextBox 23">
            <a:extLst>
              <a:ext uri="{FF2B5EF4-FFF2-40B4-BE49-F238E27FC236}">
                <a16:creationId xmlns:a16="http://schemas.microsoft.com/office/drawing/2014/main" id="{F95965B8-A940-5320-FE8E-897BD2543ED9}"/>
              </a:ext>
            </a:extLst>
          </p:cNvPr>
          <p:cNvSpPr txBox="1"/>
          <p:nvPr/>
        </p:nvSpPr>
        <p:spPr>
          <a:xfrm>
            <a:off x="9015260" y="2838737"/>
            <a:ext cx="2948006" cy="643330"/>
          </a:xfrm>
          <a:prstGeom prst="rect">
            <a:avLst/>
          </a:prstGeom>
          <a:noFill/>
        </p:spPr>
        <p:txBody>
          <a:bodyPr wrap="square" lIns="0" rIns="0" rtlCol="0" anchor="ctr">
            <a:noAutofit/>
          </a:bodyPr>
          <a:lstStyle/>
          <a:p>
            <a:pPr lvl="0"/>
            <a:endParaRPr lang="en-GB" sz="1200" i="1" dirty="0">
              <a:solidFill>
                <a:schemeClr val="tx1">
                  <a:lumMod val="50000"/>
                </a:schemeClr>
              </a:solidFill>
              <a:ea typeface="Times New Roman" panose="02020603050405020304" pitchFamily="18" charset="0"/>
            </a:endParaRPr>
          </a:p>
          <a:p>
            <a:pPr lvl="0">
              <a:buSzPts val="1100"/>
            </a:pPr>
            <a:endParaRPr lang="en-GB" sz="1200" b="1" dirty="0">
              <a:solidFill>
                <a:srgbClr val="000000"/>
              </a:solidFill>
              <a:latin typeface="Georgia" panose="02040502050405020303" pitchFamily="18" charset="0"/>
              <a:ea typeface="Times New Roman" panose="02020603050405020304" pitchFamily="18" charset="0"/>
            </a:endParaRPr>
          </a:p>
          <a:p>
            <a:pPr>
              <a:buSzPts val="1100"/>
            </a:pPr>
            <a:r>
              <a:rPr lang="en-GB" sz="1200" dirty="0">
                <a:effectLst/>
                <a:latin typeface="Georgia" panose="02040502050405020303" pitchFamily="18" charset="0"/>
                <a:ea typeface="Times New Roman" panose="02020603050405020304" pitchFamily="18" charset="0"/>
              </a:rPr>
              <a:t>The performance of </a:t>
            </a:r>
            <a:r>
              <a:rPr lang="en-GB" sz="1200" b="1" dirty="0">
                <a:effectLst/>
                <a:latin typeface="Georgia" panose="02040502050405020303" pitchFamily="18" charset="0"/>
                <a:ea typeface="Times New Roman" panose="02020603050405020304" pitchFamily="18" charset="0"/>
              </a:rPr>
              <a:t>Iceland </a:t>
            </a:r>
            <a:r>
              <a:rPr lang="en-GB" sz="1200" dirty="0">
                <a:effectLst/>
                <a:latin typeface="Georgia" panose="02040502050405020303" pitchFamily="18" charset="0"/>
                <a:ea typeface="Times New Roman" panose="02020603050405020304" pitchFamily="18" charset="0"/>
              </a:rPr>
              <a:t>was also relatively poor </a:t>
            </a:r>
            <a:r>
              <a:rPr lang="en-GB" sz="1200" b="1" dirty="0">
                <a:effectLst/>
                <a:latin typeface="Georgia" panose="02040502050405020303" pitchFamily="18" charset="0"/>
                <a:ea typeface="Times New Roman" panose="02020603050405020304" pitchFamily="18" charset="0"/>
              </a:rPr>
              <a:t>(+2.2%)</a:t>
            </a:r>
            <a:r>
              <a:rPr lang="en-GB" sz="1200" dirty="0">
                <a:effectLst/>
                <a:latin typeface="Georgia" panose="02040502050405020303" pitchFamily="18" charset="0"/>
                <a:ea typeface="Times New Roman" panose="02020603050405020304" pitchFamily="18" charset="0"/>
              </a:rPr>
              <a:t> with growths at </a:t>
            </a:r>
            <a:r>
              <a:rPr lang="en-GB" sz="1200" b="1" dirty="0">
                <a:effectLst/>
                <a:latin typeface="Georgia" panose="02040502050405020303" pitchFamily="18" charset="0"/>
                <a:ea typeface="Times New Roman" panose="02020603050405020304" pitchFamily="18" charset="0"/>
              </a:rPr>
              <a:t>Ocado (+4.3%)</a:t>
            </a:r>
            <a:r>
              <a:rPr lang="en-GB" sz="1200" dirty="0">
                <a:effectLst/>
                <a:latin typeface="Georgia" panose="02040502050405020303" pitchFamily="18" charset="0"/>
                <a:ea typeface="Times New Roman" panose="02020603050405020304" pitchFamily="18" charset="0"/>
              </a:rPr>
              <a:t> and </a:t>
            </a:r>
            <a:r>
              <a:rPr lang="en-GB" sz="1200" b="1" dirty="0">
                <a:effectLst/>
                <a:latin typeface="Georgia" panose="02040502050405020303" pitchFamily="18" charset="0"/>
                <a:ea typeface="Times New Roman" panose="02020603050405020304" pitchFamily="18" charset="0"/>
              </a:rPr>
              <a:t>Waitrose (+4.3%)</a:t>
            </a:r>
            <a:r>
              <a:rPr lang="en-GB" sz="1200" dirty="0">
                <a:effectLst/>
                <a:latin typeface="Georgia" panose="02040502050405020303" pitchFamily="18" charset="0"/>
                <a:ea typeface="Times New Roman" panose="02020603050405020304" pitchFamily="18" charset="0"/>
              </a:rPr>
              <a:t> remaining behind inflation over the last 12 </a:t>
            </a:r>
            <a:r>
              <a:rPr lang="en-GB" sz="1200" dirty="0" err="1">
                <a:effectLst/>
                <a:latin typeface="Georgia" panose="02040502050405020303" pitchFamily="18" charset="0"/>
                <a:ea typeface="Times New Roman" panose="02020603050405020304" pitchFamily="18" charset="0"/>
              </a:rPr>
              <a:t>aswell</a:t>
            </a:r>
            <a:r>
              <a:rPr lang="en-GB" sz="1200" dirty="0">
                <a:effectLst/>
                <a:latin typeface="Georgia" panose="02040502050405020303" pitchFamily="18" charset="0"/>
                <a:ea typeface="Times New Roman" panose="02020603050405020304" pitchFamily="18" charset="0"/>
              </a:rPr>
              <a:t> as 4 weeks.</a:t>
            </a:r>
          </a:p>
          <a:p>
            <a:pPr lvl="0">
              <a:buSzPts val="1100"/>
            </a:pPr>
            <a:endParaRPr lang="en-GB" sz="1200" dirty="0">
              <a:effectLst/>
              <a:latin typeface="Times New Roman" panose="02020603050405020304" pitchFamily="18" charset="0"/>
              <a:ea typeface="Times New Roman" panose="02020603050405020304" pitchFamily="18" charset="0"/>
            </a:endParaRPr>
          </a:p>
        </p:txBody>
      </p:sp>
      <p:sp>
        <p:nvSpPr>
          <p:cNvPr id="25" name="TextBox 24">
            <a:extLst>
              <a:ext uri="{FF2B5EF4-FFF2-40B4-BE49-F238E27FC236}">
                <a16:creationId xmlns:a16="http://schemas.microsoft.com/office/drawing/2014/main" id="{5B504F55-9F39-E83B-E9EB-1D84DB96BDD2}"/>
              </a:ext>
            </a:extLst>
          </p:cNvPr>
          <p:cNvSpPr txBox="1"/>
          <p:nvPr/>
        </p:nvSpPr>
        <p:spPr>
          <a:xfrm>
            <a:off x="8927206" y="756635"/>
            <a:ext cx="3007495" cy="1754326"/>
          </a:xfrm>
          <a:prstGeom prst="rect">
            <a:avLst/>
          </a:prstGeom>
          <a:noFill/>
        </p:spPr>
        <p:txBody>
          <a:bodyPr wrap="square">
            <a:spAutoFit/>
          </a:bodyPr>
          <a:lstStyle/>
          <a:p>
            <a:pPr>
              <a:buSzPts val="1100"/>
            </a:pPr>
            <a:r>
              <a:rPr lang="en-GB" sz="1200" dirty="0">
                <a:effectLst/>
                <a:latin typeface="Georgia" panose="02040502050405020303" pitchFamily="18" charset="0"/>
                <a:ea typeface="Times New Roman" panose="02020603050405020304" pitchFamily="18" charset="0"/>
              </a:rPr>
              <a:t>The weakest retailers were </a:t>
            </a:r>
            <a:r>
              <a:rPr lang="en-GB" sz="1200" b="1" dirty="0">
                <a:effectLst/>
                <a:latin typeface="Georgia" panose="02040502050405020303" pitchFamily="18" charset="0"/>
                <a:ea typeface="Times New Roman" panose="02020603050405020304" pitchFamily="18" charset="0"/>
              </a:rPr>
              <a:t>Morrison’s</a:t>
            </a:r>
            <a:r>
              <a:rPr lang="en-GB" sz="1200" b="1" dirty="0">
                <a:solidFill>
                  <a:srgbClr val="FF0000"/>
                </a:solidFill>
                <a:effectLst/>
                <a:latin typeface="Georgia" panose="02040502050405020303" pitchFamily="18" charset="0"/>
                <a:ea typeface="Times New Roman" panose="02020603050405020304" pitchFamily="18" charset="0"/>
              </a:rPr>
              <a:t> (-0.1%) </a:t>
            </a:r>
            <a:r>
              <a:rPr lang="en-GB" sz="1200" dirty="0">
                <a:effectLst/>
                <a:latin typeface="Georgia" panose="02040502050405020303" pitchFamily="18" charset="0"/>
                <a:ea typeface="Times New Roman" panose="02020603050405020304" pitchFamily="18" charset="0"/>
              </a:rPr>
              <a:t>but the good news is that there were </a:t>
            </a:r>
            <a:r>
              <a:rPr lang="en-GB" sz="1200" b="1" dirty="0">
                <a:effectLst/>
                <a:latin typeface="Georgia" panose="02040502050405020303" pitchFamily="18" charset="0"/>
                <a:ea typeface="Times New Roman" panose="02020603050405020304" pitchFamily="18" charset="0"/>
              </a:rPr>
              <a:t>more shoppers visiting than this time last year</a:t>
            </a:r>
            <a:r>
              <a:rPr lang="en-GB" sz="1200" dirty="0">
                <a:effectLst/>
                <a:latin typeface="Georgia" panose="02040502050405020303" pitchFamily="18" charset="0"/>
                <a:ea typeface="Times New Roman" panose="02020603050405020304" pitchFamily="18" charset="0"/>
              </a:rPr>
              <a:t> (helped by the recent investment in ‘My Morrisons loyalty scheme’) and </a:t>
            </a:r>
            <a:r>
              <a:rPr lang="en-GB" sz="1200" b="1" dirty="0">
                <a:effectLst/>
                <a:latin typeface="Georgia" panose="02040502050405020303" pitchFamily="18" charset="0"/>
                <a:ea typeface="Times New Roman" panose="02020603050405020304" pitchFamily="18" charset="0"/>
              </a:rPr>
              <a:t>Co-op</a:t>
            </a:r>
            <a:r>
              <a:rPr lang="en-GB" sz="1200" dirty="0">
                <a:effectLst/>
                <a:latin typeface="Georgia" panose="02040502050405020303" pitchFamily="18" charset="0"/>
                <a:ea typeface="Times New Roman" panose="02020603050405020304" pitchFamily="18" charset="0"/>
              </a:rPr>
              <a:t> </a:t>
            </a:r>
            <a:r>
              <a:rPr lang="en-GB" sz="1200" b="1" dirty="0">
                <a:solidFill>
                  <a:srgbClr val="FF0000"/>
                </a:solidFill>
                <a:effectLst/>
                <a:latin typeface="Georgia" panose="02040502050405020303" pitchFamily="18" charset="0"/>
                <a:ea typeface="Times New Roman" panose="02020603050405020304" pitchFamily="18" charset="0"/>
              </a:rPr>
              <a:t>(-1.7%)</a:t>
            </a:r>
            <a:r>
              <a:rPr lang="en-GB" sz="1200" b="1" dirty="0">
                <a:effectLst/>
                <a:latin typeface="Georgia" panose="02040502050405020303" pitchFamily="18" charset="0"/>
                <a:ea typeface="Times New Roman" panose="02020603050405020304" pitchFamily="18" charset="0"/>
              </a:rPr>
              <a:t>,</a:t>
            </a:r>
            <a:r>
              <a:rPr lang="en-GB" sz="1200" b="1" dirty="0">
                <a:solidFill>
                  <a:srgbClr val="FF0000"/>
                </a:solidFill>
                <a:effectLst/>
                <a:latin typeface="Georgia" panose="02040502050405020303" pitchFamily="18" charset="0"/>
                <a:ea typeface="Times New Roman" panose="02020603050405020304" pitchFamily="18" charset="0"/>
              </a:rPr>
              <a:t> </a:t>
            </a:r>
            <a:r>
              <a:rPr lang="en-GB" sz="1200" dirty="0">
                <a:effectLst/>
                <a:latin typeface="Georgia" panose="02040502050405020303" pitchFamily="18" charset="0"/>
                <a:ea typeface="Times New Roman" panose="02020603050405020304" pitchFamily="18" charset="0"/>
              </a:rPr>
              <a:t>primarily</a:t>
            </a:r>
            <a:r>
              <a:rPr lang="en-GB" sz="1200" b="1" dirty="0">
                <a:effectLst/>
                <a:latin typeface="Georgia" panose="02040502050405020303" pitchFamily="18" charset="0"/>
                <a:ea typeface="Times New Roman" panose="02020603050405020304" pitchFamily="18" charset="0"/>
              </a:rPr>
              <a:t> </a:t>
            </a:r>
            <a:r>
              <a:rPr lang="en-GB" sz="1200" dirty="0">
                <a:effectLst/>
                <a:latin typeface="Georgia" panose="02040502050405020303" pitchFamily="18" charset="0"/>
                <a:ea typeface="Times New Roman" panose="02020603050405020304" pitchFamily="18" charset="0"/>
              </a:rPr>
              <a:t>due to</a:t>
            </a:r>
            <a:r>
              <a:rPr lang="en-GB" sz="1200" b="1" dirty="0">
                <a:effectLst/>
                <a:latin typeface="Georgia" panose="02040502050405020303" pitchFamily="18" charset="0"/>
                <a:ea typeface="Times New Roman" panose="02020603050405020304" pitchFamily="18" charset="0"/>
              </a:rPr>
              <a:t> </a:t>
            </a:r>
            <a:r>
              <a:rPr lang="en-GB" sz="1200" dirty="0">
                <a:effectLst/>
                <a:latin typeface="Georgia" panose="02040502050405020303" pitchFamily="18" charset="0"/>
                <a:ea typeface="Times New Roman" panose="02020603050405020304" pitchFamily="18" charset="0"/>
              </a:rPr>
              <a:t>trading against some of the toughest ‘heatwave’ comparatives.</a:t>
            </a:r>
          </a:p>
          <a:p>
            <a:pPr lvl="0">
              <a:buSzPts val="1100"/>
            </a:pPr>
            <a:endParaRPr lang="en-GB" sz="1200" dirty="0">
              <a:solidFill>
                <a:srgbClr val="2D2D2D"/>
              </a:solidFill>
              <a:effectLst/>
              <a:latin typeface="Georgia" panose="02040502050405020303"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68242FD4-790E-A199-9856-A5CCD42A34C6}"/>
              </a:ext>
            </a:extLst>
          </p:cNvPr>
          <p:cNvSpPr txBox="1"/>
          <p:nvPr/>
        </p:nvSpPr>
        <p:spPr>
          <a:xfrm>
            <a:off x="4870979" y="4416009"/>
            <a:ext cx="3438659" cy="1200329"/>
          </a:xfrm>
          <a:prstGeom prst="rect">
            <a:avLst/>
          </a:prstGeom>
          <a:noFill/>
        </p:spPr>
        <p:txBody>
          <a:bodyPr wrap="square">
            <a:spAutoFit/>
          </a:bodyPr>
          <a:lstStyle/>
          <a:p>
            <a:pPr>
              <a:buSzPts val="1100"/>
            </a:pPr>
            <a:r>
              <a:rPr lang="en-GB" sz="1200" dirty="0">
                <a:effectLst/>
                <a:latin typeface="Georgia" panose="02040502050405020303" pitchFamily="18" charset="0"/>
                <a:ea typeface="Times New Roman" panose="02020603050405020304" pitchFamily="18" charset="0"/>
              </a:rPr>
              <a:t>Momentum at </a:t>
            </a:r>
            <a:r>
              <a:rPr lang="en-GB" sz="1200" b="1" dirty="0">
                <a:effectLst/>
                <a:latin typeface="Georgia" panose="02040502050405020303" pitchFamily="18" charset="0"/>
                <a:ea typeface="Times New Roman" panose="02020603050405020304" pitchFamily="18" charset="0"/>
              </a:rPr>
              <a:t>ASDA (+3.7%)</a:t>
            </a:r>
            <a:r>
              <a:rPr lang="en-GB" sz="1200" dirty="0">
                <a:effectLst/>
                <a:latin typeface="Georgia" panose="02040502050405020303" pitchFamily="18" charset="0"/>
                <a:ea typeface="Times New Roman" panose="02020603050405020304" pitchFamily="18" charset="0"/>
              </a:rPr>
              <a:t> has slowed and Asda were the only `big 4 supermarket` to lose shoppers against this time last year - but this is against the anniversary of the launch of Asda Essentials (June 2022). </a:t>
            </a:r>
          </a:p>
          <a:p>
            <a:pPr lvl="0">
              <a:buSzPts val="1100"/>
            </a:pPr>
            <a:endParaRPr lang="en-GB" sz="1200" dirty="0">
              <a:effectLst/>
              <a:latin typeface="Times New Roman" panose="02020603050405020304" pitchFamily="18" charset="0"/>
              <a:ea typeface="Times New Roman" panose="02020603050405020304" pitchFamily="18" charset="0"/>
            </a:endParaRPr>
          </a:p>
        </p:txBody>
      </p:sp>
      <p:sp>
        <p:nvSpPr>
          <p:cNvPr id="28" name="Oval 27">
            <a:extLst>
              <a:ext uri="{FF2B5EF4-FFF2-40B4-BE49-F238E27FC236}">
                <a16:creationId xmlns:a16="http://schemas.microsoft.com/office/drawing/2014/main" id="{420F3046-1A3A-20C1-3CAD-DDF2BE75B25D}"/>
              </a:ext>
            </a:extLst>
          </p:cNvPr>
          <p:cNvSpPr/>
          <p:nvPr/>
        </p:nvSpPr>
        <p:spPr>
          <a:xfrm>
            <a:off x="8314766" y="2953665"/>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5</a:t>
            </a:r>
          </a:p>
        </p:txBody>
      </p:sp>
    </p:spTree>
    <p:extLst>
      <p:ext uri="{BB962C8B-B14F-4D97-AF65-F5344CB8AC3E}">
        <p14:creationId xmlns:p14="http://schemas.microsoft.com/office/powerpoint/2010/main" val="2512569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3975C61-FC86-E424-49D3-B4C0B3D62A70}"/>
              </a:ext>
            </a:extLst>
          </p:cNvPr>
          <p:cNvSpPr>
            <a:spLocks noGrp="1"/>
          </p:cNvSpPr>
          <p:nvPr>
            <p:ph type="sldNum" sz="quarter" idx="12"/>
          </p:nvPr>
        </p:nvSpPr>
        <p:spPr/>
        <p:txBody>
          <a:bodyPr/>
          <a:lstStyle/>
          <a:p>
            <a:fld id="{403EF4E2-7A7A-0548-85F1-5479B7C9E1B2}" type="slidenum">
              <a:rPr lang="en-US" smtClean="0"/>
              <a:t>35</a:t>
            </a:fld>
            <a:endParaRPr lang="en-US" dirty="0"/>
          </a:p>
        </p:txBody>
      </p:sp>
      <p:sp>
        <p:nvSpPr>
          <p:cNvPr id="2" name="Title 1">
            <a:extLst>
              <a:ext uri="{FF2B5EF4-FFF2-40B4-BE49-F238E27FC236}">
                <a16:creationId xmlns:a16="http://schemas.microsoft.com/office/drawing/2014/main" id="{D41C6A64-D33E-A02A-CAD7-9F939F2B898B}"/>
              </a:ext>
            </a:extLst>
          </p:cNvPr>
          <p:cNvSpPr>
            <a:spLocks noGrp="1"/>
          </p:cNvSpPr>
          <p:nvPr>
            <p:ph type="ctrTitle"/>
          </p:nvPr>
        </p:nvSpPr>
        <p:spPr>
          <a:xfrm>
            <a:off x="323276" y="3934540"/>
            <a:ext cx="3503952" cy="1297914"/>
          </a:xfrm>
        </p:spPr>
        <p:txBody>
          <a:bodyPr/>
          <a:lstStyle/>
          <a:p>
            <a:r>
              <a:rPr lang="en-US" sz="1800" b="0" dirty="0">
                <a:latin typeface="+mn-lt"/>
                <a:cs typeface="Arial"/>
              </a:rPr>
              <a:t>Only the </a:t>
            </a:r>
            <a:r>
              <a:rPr lang="en-US" sz="1800" i="1" dirty="0">
                <a:latin typeface="Georgia" panose="02040502050405020303" pitchFamily="18" charset="0"/>
                <a:cs typeface="Arial"/>
              </a:rPr>
              <a:t>Discounters</a:t>
            </a:r>
            <a:r>
              <a:rPr lang="en-US" sz="1800" b="0" dirty="0">
                <a:latin typeface="+mn-lt"/>
                <a:cs typeface="Arial"/>
              </a:rPr>
              <a:t> achieved growth from all 3 metrics, which explains their </a:t>
            </a:r>
            <a:r>
              <a:rPr lang="en-US" sz="1800" i="1" dirty="0">
                <a:latin typeface="Georgia" panose="02040502050405020303" pitchFamily="18" charset="0"/>
                <a:cs typeface="Arial"/>
              </a:rPr>
              <a:t>industry leading performance</a:t>
            </a:r>
            <a:r>
              <a:rPr lang="en-US" sz="1800" b="0" dirty="0">
                <a:latin typeface="+mn-lt"/>
                <a:cs typeface="Arial"/>
              </a:rPr>
              <a:t>.</a:t>
            </a:r>
            <a:br>
              <a:rPr lang="en-US" sz="1800" b="0" dirty="0">
                <a:latin typeface="+mn-lt"/>
                <a:cs typeface="Arial"/>
              </a:rPr>
            </a:br>
            <a:br>
              <a:rPr lang="en-US" sz="1800" i="1" dirty="0">
                <a:latin typeface="Georgia" panose="02040502050405020303" pitchFamily="18" charset="0"/>
                <a:cs typeface="Arial"/>
              </a:rPr>
            </a:br>
            <a:r>
              <a:rPr lang="en-US" sz="1800" i="1" dirty="0">
                <a:latin typeface="Georgia" panose="02040502050405020303" pitchFamily="18" charset="0"/>
                <a:cs typeface="Arial"/>
              </a:rPr>
              <a:t>Waitrose &amp; M&amp;S led </a:t>
            </a:r>
            <a:r>
              <a:rPr lang="en-US" sz="1800" b="0" dirty="0">
                <a:latin typeface="+mn-lt"/>
                <a:cs typeface="Arial"/>
              </a:rPr>
              <a:t>on </a:t>
            </a:r>
            <a:r>
              <a:rPr lang="en-US" sz="1800" i="1" dirty="0">
                <a:latin typeface="Georgia" panose="02040502050405020303" pitchFamily="18" charset="0"/>
                <a:cs typeface="Arial"/>
              </a:rPr>
              <a:t>new</a:t>
            </a:r>
            <a:r>
              <a:rPr lang="en-US" sz="1800" b="0" dirty="0">
                <a:latin typeface="+mn-lt"/>
                <a:cs typeface="Arial"/>
              </a:rPr>
              <a:t> </a:t>
            </a:r>
            <a:r>
              <a:rPr lang="en-US" sz="1800" i="1" dirty="0">
                <a:latin typeface="Georgia" panose="02040502050405020303" pitchFamily="18" charset="0"/>
                <a:cs typeface="Arial"/>
              </a:rPr>
              <a:t>shoppers</a:t>
            </a:r>
            <a:r>
              <a:rPr lang="en-US" sz="1800" b="0" dirty="0">
                <a:latin typeface="+mn-lt"/>
                <a:cs typeface="Arial"/>
              </a:rPr>
              <a:t>.  </a:t>
            </a:r>
            <a:r>
              <a:rPr lang="en-US" sz="1800" i="1" dirty="0">
                <a:latin typeface="Georgia" panose="02040502050405020303" pitchFamily="18" charset="0"/>
                <a:cs typeface="Arial"/>
              </a:rPr>
              <a:t>Tesco, Co-op </a:t>
            </a:r>
            <a:r>
              <a:rPr lang="en-US" sz="1800" b="0" dirty="0">
                <a:latin typeface="+mn-lt"/>
                <a:cs typeface="Arial"/>
              </a:rPr>
              <a:t>and </a:t>
            </a:r>
            <a:r>
              <a:rPr lang="en-US" sz="1800" i="1" dirty="0">
                <a:latin typeface="Georgia" panose="02040502050405020303" pitchFamily="18" charset="0"/>
                <a:cs typeface="Arial"/>
              </a:rPr>
              <a:t>Lidl </a:t>
            </a:r>
            <a:r>
              <a:rPr lang="en-US" sz="1800" b="0" dirty="0">
                <a:latin typeface="+mn-lt"/>
                <a:cs typeface="Arial"/>
              </a:rPr>
              <a:t>saw an increase in </a:t>
            </a:r>
            <a:r>
              <a:rPr lang="en-US" sz="1800" i="1" dirty="0">
                <a:latin typeface="Georgia" panose="02040502050405020303" pitchFamily="18" charset="0"/>
                <a:cs typeface="Arial"/>
              </a:rPr>
              <a:t>frequency</a:t>
            </a:r>
            <a:r>
              <a:rPr lang="en-US" sz="1800" b="0" i="1" dirty="0">
                <a:latin typeface="Georgia" panose="02040502050405020303" pitchFamily="18" charset="0"/>
                <a:cs typeface="Arial"/>
              </a:rPr>
              <a:t> </a:t>
            </a:r>
            <a:r>
              <a:rPr lang="en-US" sz="1800" b="0" dirty="0">
                <a:latin typeface="+mn-lt"/>
                <a:cs typeface="Arial"/>
              </a:rPr>
              <a:t>and </a:t>
            </a:r>
            <a:r>
              <a:rPr lang="en-US" sz="1800" i="1" dirty="0">
                <a:latin typeface="Georgia" panose="02040502050405020303" pitchFamily="18" charset="0"/>
                <a:cs typeface="Arial"/>
              </a:rPr>
              <a:t>Iceland</a:t>
            </a:r>
            <a:r>
              <a:rPr lang="en-US" sz="1800" dirty="0">
                <a:latin typeface="+mn-lt"/>
                <a:cs typeface="Arial"/>
              </a:rPr>
              <a:t> </a:t>
            </a:r>
            <a:r>
              <a:rPr lang="en-US" sz="1800" b="0" dirty="0">
                <a:latin typeface="+mn-lt"/>
                <a:cs typeface="Arial"/>
              </a:rPr>
              <a:t>and </a:t>
            </a:r>
            <a:r>
              <a:rPr lang="en-US" sz="1800" i="1" dirty="0">
                <a:latin typeface="Georgia" panose="02040502050405020303" pitchFamily="18" charset="0"/>
                <a:cs typeface="Arial"/>
              </a:rPr>
              <a:t>Aldi</a:t>
            </a:r>
            <a:r>
              <a:rPr lang="en-US" sz="1800" b="0" i="1" dirty="0">
                <a:latin typeface="Georgia" panose="02040502050405020303" pitchFamily="18" charset="0"/>
                <a:cs typeface="Arial"/>
              </a:rPr>
              <a:t> </a:t>
            </a:r>
            <a:r>
              <a:rPr lang="en-US" sz="1800" b="0" dirty="0">
                <a:latin typeface="+mn-lt"/>
                <a:cs typeface="Arial"/>
              </a:rPr>
              <a:t>both achieved double digit growth for </a:t>
            </a:r>
            <a:r>
              <a:rPr lang="en-US" sz="1800" i="1" dirty="0">
                <a:latin typeface="Georgia" panose="02040502050405020303" pitchFamily="18" charset="0"/>
                <a:cs typeface="Arial"/>
              </a:rPr>
              <a:t>spend per visit</a:t>
            </a:r>
            <a:r>
              <a:rPr lang="en-US" sz="1800" b="0" dirty="0">
                <a:latin typeface="+mn-lt"/>
                <a:cs typeface="Arial"/>
              </a:rPr>
              <a:t>. </a:t>
            </a:r>
            <a:endParaRPr lang="en-US" sz="1800" b="0" dirty="0">
              <a:latin typeface="+mn-lt"/>
            </a:endParaRPr>
          </a:p>
        </p:txBody>
      </p:sp>
      <p:sp>
        <p:nvSpPr>
          <p:cNvPr id="18" name="Text Placeholder 17">
            <a:extLst>
              <a:ext uri="{FF2B5EF4-FFF2-40B4-BE49-F238E27FC236}">
                <a16:creationId xmlns:a16="http://schemas.microsoft.com/office/drawing/2014/main" id="{409B01F7-2DDE-C43E-8A14-BC16BCC2D86F}"/>
              </a:ext>
            </a:extLst>
          </p:cNvPr>
          <p:cNvSpPr>
            <a:spLocks noGrp="1"/>
          </p:cNvSpPr>
          <p:nvPr>
            <p:ph type="body" sz="quarter" idx="14"/>
          </p:nvPr>
        </p:nvSpPr>
        <p:spPr>
          <a:xfrm>
            <a:off x="4250292" y="5965007"/>
            <a:ext cx="7595265" cy="365125"/>
          </a:xfrm>
        </p:spPr>
        <p:txBody>
          <a:bodyPr/>
          <a:lstStyle/>
          <a:p>
            <a:r>
              <a:rPr lang="en-GB" dirty="0"/>
              <a:t>Source:  NIQ Homescan FMCG</a:t>
            </a:r>
          </a:p>
        </p:txBody>
      </p:sp>
      <p:sp>
        <p:nvSpPr>
          <p:cNvPr id="8" name="TextBox 7">
            <a:extLst>
              <a:ext uri="{FF2B5EF4-FFF2-40B4-BE49-F238E27FC236}">
                <a16:creationId xmlns:a16="http://schemas.microsoft.com/office/drawing/2014/main" id="{CF6EFCF7-9756-4EC9-2B1D-C3089C3ED87D}"/>
              </a:ext>
            </a:extLst>
          </p:cNvPr>
          <p:cNvSpPr txBox="1"/>
          <p:nvPr/>
        </p:nvSpPr>
        <p:spPr>
          <a:xfrm>
            <a:off x="4219959" y="1498654"/>
            <a:ext cx="4369726" cy="276999"/>
          </a:xfrm>
          <a:prstGeom prst="rect">
            <a:avLst/>
          </a:prstGeom>
          <a:noFill/>
        </p:spPr>
        <p:txBody>
          <a:bodyPr wrap="square" lIns="0" rIns="0" rtlCol="0" anchor="ctr">
            <a:spAutoFit/>
          </a:bodyPr>
          <a:lstStyle/>
          <a:p>
            <a:pPr defTabSz="685800"/>
            <a:r>
              <a:rPr lang="en-US" sz="1200" b="1" dirty="0">
                <a:latin typeface="Arial" panose="020B0604020202020204" pitchFamily="34" charset="0"/>
                <a:cs typeface="Arial" panose="020B0604020202020204" pitchFamily="34" charset="0"/>
              </a:rPr>
              <a:t>Year on Year growth in KPI’s (FMCG)</a:t>
            </a:r>
          </a:p>
        </p:txBody>
      </p:sp>
      <p:pic>
        <p:nvPicPr>
          <p:cNvPr id="9" name="Picture 8">
            <a:extLst>
              <a:ext uri="{FF2B5EF4-FFF2-40B4-BE49-F238E27FC236}">
                <a16:creationId xmlns:a16="http://schemas.microsoft.com/office/drawing/2014/main" id="{F6E5D5D5-F074-6154-7C0A-589D577CAEB9}"/>
              </a:ext>
            </a:extLst>
          </p:cNvPr>
          <p:cNvPicPr>
            <a:picLocks noChangeAspect="1"/>
          </p:cNvPicPr>
          <p:nvPr/>
        </p:nvPicPr>
        <p:blipFill>
          <a:blip r:embed="rId2"/>
          <a:stretch>
            <a:fillRect/>
          </a:stretch>
        </p:blipFill>
        <p:spPr>
          <a:xfrm>
            <a:off x="4096987" y="1901041"/>
            <a:ext cx="8025742" cy="4012871"/>
          </a:xfrm>
          <a:prstGeom prst="rect">
            <a:avLst/>
          </a:prstGeom>
        </p:spPr>
      </p:pic>
    </p:spTree>
    <p:extLst>
      <p:ext uri="{BB962C8B-B14F-4D97-AF65-F5344CB8AC3E}">
        <p14:creationId xmlns:p14="http://schemas.microsoft.com/office/powerpoint/2010/main" val="1496673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3975C61-FC86-E424-49D3-B4C0B3D62A70}"/>
              </a:ext>
            </a:extLst>
          </p:cNvPr>
          <p:cNvSpPr>
            <a:spLocks noGrp="1"/>
          </p:cNvSpPr>
          <p:nvPr>
            <p:ph type="sldNum" sz="quarter" idx="12"/>
          </p:nvPr>
        </p:nvSpPr>
        <p:spPr/>
        <p:txBody>
          <a:bodyPr/>
          <a:lstStyle/>
          <a:p>
            <a:fld id="{403EF4E2-7A7A-0548-85F1-5479B7C9E1B2}" type="slidenum">
              <a:rPr lang="en-US" smtClean="0"/>
              <a:t>36</a:t>
            </a:fld>
            <a:endParaRPr lang="en-US" dirty="0"/>
          </a:p>
        </p:txBody>
      </p:sp>
      <p:sp>
        <p:nvSpPr>
          <p:cNvPr id="2" name="Title 1">
            <a:extLst>
              <a:ext uri="{FF2B5EF4-FFF2-40B4-BE49-F238E27FC236}">
                <a16:creationId xmlns:a16="http://schemas.microsoft.com/office/drawing/2014/main" id="{D41C6A64-D33E-A02A-CAD7-9F939F2B898B}"/>
              </a:ext>
            </a:extLst>
          </p:cNvPr>
          <p:cNvSpPr>
            <a:spLocks noGrp="1"/>
          </p:cNvSpPr>
          <p:nvPr>
            <p:ph type="ctrTitle"/>
          </p:nvPr>
        </p:nvSpPr>
        <p:spPr>
          <a:xfrm>
            <a:off x="204161" y="2154802"/>
            <a:ext cx="3503952" cy="2055647"/>
          </a:xfrm>
        </p:spPr>
        <p:txBody>
          <a:bodyPr/>
          <a:lstStyle/>
          <a:p>
            <a:r>
              <a:rPr lang="en-US" sz="1800" i="1" dirty="0">
                <a:latin typeface="Georgia" panose="02040502050405020303" pitchFamily="18" charset="0"/>
                <a:cs typeface="Arial"/>
              </a:rPr>
              <a:t>All retailers </a:t>
            </a:r>
            <a:r>
              <a:rPr lang="en-US" sz="1800" b="0" dirty="0">
                <a:latin typeface="+mn-lt"/>
                <a:cs typeface="Arial"/>
              </a:rPr>
              <a:t>saw </a:t>
            </a:r>
            <a:r>
              <a:rPr lang="en-US" sz="1800" i="1" dirty="0">
                <a:latin typeface="Georgia" panose="02040502050405020303" pitchFamily="18" charset="0"/>
                <a:cs typeface="Arial"/>
              </a:rPr>
              <a:t>fmcg sales slow</a:t>
            </a:r>
            <a:r>
              <a:rPr lang="en-US" sz="1800" b="0" dirty="0">
                <a:latin typeface="+mn-lt"/>
                <a:cs typeface="Arial"/>
              </a:rPr>
              <a:t> in August.</a:t>
            </a:r>
            <a:br>
              <a:rPr lang="en-US" sz="1800" b="0" dirty="0">
                <a:latin typeface="+mn-lt"/>
                <a:cs typeface="Arial"/>
              </a:rPr>
            </a:br>
            <a:br>
              <a:rPr lang="en-US" sz="1800" b="0" dirty="0">
                <a:latin typeface="+mn-lt"/>
                <a:cs typeface="Arial"/>
              </a:rPr>
            </a:br>
            <a:r>
              <a:rPr lang="en-US" sz="1800" b="0" dirty="0">
                <a:latin typeface="+mn-lt"/>
                <a:cs typeface="Arial"/>
              </a:rPr>
              <a:t>Shoppers </a:t>
            </a:r>
            <a:r>
              <a:rPr lang="en-US" sz="1800" i="1" dirty="0">
                <a:latin typeface="Georgia" panose="02040502050405020303" pitchFamily="18" charset="0"/>
                <a:cs typeface="Arial"/>
              </a:rPr>
              <a:t>cut back </a:t>
            </a:r>
            <a:r>
              <a:rPr lang="en-US" sz="1800" b="0" dirty="0">
                <a:latin typeface="+mn-lt"/>
                <a:cs typeface="Arial"/>
              </a:rPr>
              <a:t>on ‘</a:t>
            </a:r>
            <a:r>
              <a:rPr lang="en-US" sz="1800" i="1" dirty="0">
                <a:latin typeface="Georgia" panose="02040502050405020303" pitchFamily="18" charset="0"/>
                <a:cs typeface="Arial"/>
              </a:rPr>
              <a:t>food to go</a:t>
            </a:r>
            <a:r>
              <a:rPr lang="en-US" sz="1800" b="0" dirty="0">
                <a:latin typeface="+mn-lt"/>
                <a:cs typeface="Arial"/>
              </a:rPr>
              <a:t>’ and </a:t>
            </a:r>
            <a:r>
              <a:rPr lang="en-US" sz="1800" i="1" dirty="0">
                <a:latin typeface="Georgia" panose="02040502050405020303" pitchFamily="18" charset="0"/>
                <a:cs typeface="Arial"/>
              </a:rPr>
              <a:t>gave up </a:t>
            </a:r>
            <a:r>
              <a:rPr lang="en-US" sz="1800" b="0" dirty="0">
                <a:latin typeface="+mn-lt"/>
                <a:cs typeface="Arial"/>
              </a:rPr>
              <a:t>on </a:t>
            </a:r>
            <a:r>
              <a:rPr lang="en-US" sz="1800" i="1" dirty="0">
                <a:latin typeface="Georgia" panose="02040502050405020303" pitchFamily="18" charset="0"/>
                <a:cs typeface="Arial"/>
              </a:rPr>
              <a:t>‘alfresco</a:t>
            </a:r>
            <a:r>
              <a:rPr lang="en-US" sz="1800" b="0" dirty="0">
                <a:latin typeface="+mn-lt"/>
                <a:cs typeface="Arial"/>
              </a:rPr>
              <a:t>’ events which resulted in </a:t>
            </a:r>
            <a:r>
              <a:rPr lang="en-US" sz="1800" i="1" dirty="0">
                <a:latin typeface="Georgia" panose="02040502050405020303" pitchFamily="18" charset="0"/>
              </a:rPr>
              <a:t>fewer visits </a:t>
            </a:r>
            <a:r>
              <a:rPr lang="en-US" sz="1800" b="0" dirty="0">
                <a:latin typeface="+mn-lt"/>
                <a:cs typeface="Arial"/>
              </a:rPr>
              <a:t>than July and </a:t>
            </a:r>
            <a:r>
              <a:rPr lang="en-US" sz="1800" i="1" dirty="0">
                <a:latin typeface="Georgia" panose="02040502050405020303" pitchFamily="18" charset="0"/>
                <a:cs typeface="Arial"/>
              </a:rPr>
              <a:t>for some retailers fewer shoppers too</a:t>
            </a:r>
            <a:r>
              <a:rPr lang="en-US" sz="1800" b="0" dirty="0">
                <a:latin typeface="+mn-lt"/>
                <a:cs typeface="Arial"/>
              </a:rPr>
              <a:t>.</a:t>
            </a:r>
            <a:endParaRPr lang="en-US" sz="1800" b="0" dirty="0">
              <a:latin typeface="+mn-lt"/>
            </a:endParaRPr>
          </a:p>
        </p:txBody>
      </p:sp>
      <p:sp>
        <p:nvSpPr>
          <p:cNvPr id="7" name="Text Placeholder 6">
            <a:extLst>
              <a:ext uri="{FF2B5EF4-FFF2-40B4-BE49-F238E27FC236}">
                <a16:creationId xmlns:a16="http://schemas.microsoft.com/office/drawing/2014/main" id="{CD9DDD39-11BE-3E72-4A51-0978E35988C5}"/>
              </a:ext>
            </a:extLst>
          </p:cNvPr>
          <p:cNvSpPr>
            <a:spLocks noGrp="1"/>
          </p:cNvSpPr>
          <p:nvPr>
            <p:ph type="body" sz="quarter" idx="14"/>
          </p:nvPr>
        </p:nvSpPr>
        <p:spPr/>
        <p:txBody>
          <a:bodyPr/>
          <a:lstStyle/>
          <a:p>
            <a:r>
              <a:rPr lang="en-GB" dirty="0"/>
              <a:t>Source:  NIQ Homescan FMCG</a:t>
            </a:r>
          </a:p>
        </p:txBody>
      </p:sp>
      <p:graphicFrame>
        <p:nvGraphicFramePr>
          <p:cNvPr id="14" name="Chart 13">
            <a:extLst>
              <a:ext uri="{FF2B5EF4-FFF2-40B4-BE49-F238E27FC236}">
                <a16:creationId xmlns:a16="http://schemas.microsoft.com/office/drawing/2014/main" id="{23904A72-C914-0BE1-802F-AC1B26799E93}"/>
              </a:ext>
            </a:extLst>
          </p:cNvPr>
          <p:cNvGraphicFramePr/>
          <p:nvPr>
            <p:extLst>
              <p:ext uri="{D42A27DB-BD31-4B8C-83A1-F6EECF244321}">
                <p14:modId xmlns:p14="http://schemas.microsoft.com/office/powerpoint/2010/main" val="2332343546"/>
              </p:ext>
            </p:extLst>
          </p:nvPr>
        </p:nvGraphicFramePr>
        <p:xfrm>
          <a:off x="4411014" y="2170090"/>
          <a:ext cx="7102699" cy="29989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Table 10">
            <a:extLst>
              <a:ext uri="{FF2B5EF4-FFF2-40B4-BE49-F238E27FC236}">
                <a16:creationId xmlns:a16="http://schemas.microsoft.com/office/drawing/2014/main" id="{87C6A3CB-4927-E07D-41EF-97DFB5921DFB}"/>
              </a:ext>
            </a:extLst>
          </p:cNvPr>
          <p:cNvGraphicFramePr>
            <a:graphicFrameLocks noGrp="1"/>
          </p:cNvGraphicFramePr>
          <p:nvPr>
            <p:extLst>
              <p:ext uri="{D42A27DB-BD31-4B8C-83A1-F6EECF244321}">
                <p14:modId xmlns:p14="http://schemas.microsoft.com/office/powerpoint/2010/main" val="3783649118"/>
              </p:ext>
            </p:extLst>
          </p:nvPr>
        </p:nvGraphicFramePr>
        <p:xfrm>
          <a:off x="4371158" y="5245768"/>
          <a:ext cx="7078157" cy="365760"/>
        </p:xfrm>
        <a:graphic>
          <a:graphicData uri="http://schemas.openxmlformats.org/drawingml/2006/table">
            <a:tbl>
              <a:tblPr firstRow="1" bandRow="1">
                <a:tableStyleId>{9D7B26C5-4107-4FEC-AEDC-1716B250A1EF}</a:tableStyleId>
              </a:tblPr>
              <a:tblGrid>
                <a:gridCol w="727087">
                  <a:extLst>
                    <a:ext uri="{9D8B030D-6E8A-4147-A177-3AD203B41FA5}">
                      <a16:colId xmlns:a16="http://schemas.microsoft.com/office/drawing/2014/main" val="2696776015"/>
                    </a:ext>
                  </a:extLst>
                </a:gridCol>
                <a:gridCol w="577370">
                  <a:extLst>
                    <a:ext uri="{9D8B030D-6E8A-4147-A177-3AD203B41FA5}">
                      <a16:colId xmlns:a16="http://schemas.microsoft.com/office/drawing/2014/main" val="836782962"/>
                    </a:ext>
                  </a:extLst>
                </a:gridCol>
                <a:gridCol w="577370">
                  <a:extLst>
                    <a:ext uri="{9D8B030D-6E8A-4147-A177-3AD203B41FA5}">
                      <a16:colId xmlns:a16="http://schemas.microsoft.com/office/drawing/2014/main" val="254532121"/>
                    </a:ext>
                  </a:extLst>
                </a:gridCol>
                <a:gridCol w="409072">
                  <a:extLst>
                    <a:ext uri="{9D8B030D-6E8A-4147-A177-3AD203B41FA5}">
                      <a16:colId xmlns:a16="http://schemas.microsoft.com/office/drawing/2014/main" val="459562343"/>
                    </a:ext>
                  </a:extLst>
                </a:gridCol>
                <a:gridCol w="745668">
                  <a:extLst>
                    <a:ext uri="{9D8B030D-6E8A-4147-A177-3AD203B41FA5}">
                      <a16:colId xmlns:a16="http://schemas.microsoft.com/office/drawing/2014/main" val="2525734604"/>
                    </a:ext>
                  </a:extLst>
                </a:gridCol>
                <a:gridCol w="577370">
                  <a:extLst>
                    <a:ext uri="{9D8B030D-6E8A-4147-A177-3AD203B41FA5}">
                      <a16:colId xmlns:a16="http://schemas.microsoft.com/office/drawing/2014/main" val="632177499"/>
                    </a:ext>
                  </a:extLst>
                </a:gridCol>
                <a:gridCol w="577370">
                  <a:extLst>
                    <a:ext uri="{9D8B030D-6E8A-4147-A177-3AD203B41FA5}">
                      <a16:colId xmlns:a16="http://schemas.microsoft.com/office/drawing/2014/main" val="3952056482"/>
                    </a:ext>
                  </a:extLst>
                </a:gridCol>
                <a:gridCol w="577370">
                  <a:extLst>
                    <a:ext uri="{9D8B030D-6E8A-4147-A177-3AD203B41FA5}">
                      <a16:colId xmlns:a16="http://schemas.microsoft.com/office/drawing/2014/main" val="2153612359"/>
                    </a:ext>
                  </a:extLst>
                </a:gridCol>
                <a:gridCol w="577370">
                  <a:extLst>
                    <a:ext uri="{9D8B030D-6E8A-4147-A177-3AD203B41FA5}">
                      <a16:colId xmlns:a16="http://schemas.microsoft.com/office/drawing/2014/main" val="16178478"/>
                    </a:ext>
                  </a:extLst>
                </a:gridCol>
                <a:gridCol w="577370">
                  <a:extLst>
                    <a:ext uri="{9D8B030D-6E8A-4147-A177-3AD203B41FA5}">
                      <a16:colId xmlns:a16="http://schemas.microsoft.com/office/drawing/2014/main" val="2486442012"/>
                    </a:ext>
                  </a:extLst>
                </a:gridCol>
                <a:gridCol w="577370">
                  <a:extLst>
                    <a:ext uri="{9D8B030D-6E8A-4147-A177-3AD203B41FA5}">
                      <a16:colId xmlns:a16="http://schemas.microsoft.com/office/drawing/2014/main" val="1694203553"/>
                    </a:ext>
                  </a:extLst>
                </a:gridCol>
                <a:gridCol w="577370">
                  <a:extLst>
                    <a:ext uri="{9D8B030D-6E8A-4147-A177-3AD203B41FA5}">
                      <a16:colId xmlns:a16="http://schemas.microsoft.com/office/drawing/2014/main" val="2393192463"/>
                    </a:ext>
                  </a:extLst>
                </a:gridCol>
              </a:tblGrid>
              <a:tr h="350102">
                <a:tc>
                  <a:txBody>
                    <a:bodyPr/>
                    <a:lstStyle/>
                    <a:p>
                      <a:pPr algn="ctr"/>
                      <a:r>
                        <a:rPr lang="en-GB" sz="1200" dirty="0"/>
                        <a:t>FMCG Growth</a:t>
                      </a:r>
                    </a:p>
                  </a:txBody>
                  <a:tcPr marL="0" marR="0" marT="0" marB="0" anchor="ctr">
                    <a:lnL w="19050" cap="flat" cmpd="sng" algn="ctr">
                      <a:no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-0%</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-1%</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-2%</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-2%</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-3%</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-3%</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-3%</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-4%</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-4%</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-10%</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-11%</a:t>
                      </a:r>
                    </a:p>
                  </a:txBody>
                  <a:tcPr marL="0" marR="0" marT="0" marB="0" anchor="ctr">
                    <a:lnL w="9525" cap="flat" cmpd="sng" algn="ctr">
                      <a:solidFill>
                        <a:schemeClr val="tx1">
                          <a:lumMod val="40000"/>
                          <a:lumOff val="60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9442842"/>
                  </a:ext>
                </a:extLst>
              </a:tr>
            </a:tbl>
          </a:graphicData>
        </a:graphic>
      </p:graphicFrame>
      <p:sp>
        <p:nvSpPr>
          <p:cNvPr id="16" name="TextBox 15">
            <a:extLst>
              <a:ext uri="{FF2B5EF4-FFF2-40B4-BE49-F238E27FC236}">
                <a16:creationId xmlns:a16="http://schemas.microsoft.com/office/drawing/2014/main" id="{6386E971-F8A7-474B-33F9-3FB19FFFF389}"/>
              </a:ext>
            </a:extLst>
          </p:cNvPr>
          <p:cNvSpPr txBox="1"/>
          <p:nvPr/>
        </p:nvSpPr>
        <p:spPr>
          <a:xfrm>
            <a:off x="4256901" y="1583736"/>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KPI % Difference vs </a:t>
            </a:r>
            <a:r>
              <a:rPr lang="en-US" sz="1400" b="1" i="1" dirty="0">
                <a:latin typeface="Arial" panose="020B0604020202020204" pitchFamily="34" charset="0"/>
                <a:cs typeface="Arial" panose="020B0604020202020204" pitchFamily="34" charset="0"/>
                <a:sym typeface="Montserrat"/>
              </a:rPr>
              <a:t>PRIOR </a:t>
            </a:r>
            <a:r>
              <a:rPr lang="en-US" sz="1400" b="1" dirty="0">
                <a:latin typeface="Arial" panose="020B0604020202020204" pitchFamily="34" charset="0"/>
                <a:cs typeface="Arial" panose="020B0604020202020204" pitchFamily="34" charset="0"/>
                <a:sym typeface="Montserrat"/>
              </a:rPr>
              <a:t>period</a:t>
            </a:r>
          </a:p>
          <a:p>
            <a:pPr>
              <a:buSzPts val="1100"/>
            </a:pPr>
            <a:r>
              <a:rPr lang="en-US" sz="1200" i="1" dirty="0">
                <a:solidFill>
                  <a:schemeClr val="tx1"/>
                </a:solidFill>
                <a:latin typeface="Arial" panose="020B0604020202020204" pitchFamily="34" charset="0"/>
                <a:cs typeface="Arial" panose="020B0604020202020204" pitchFamily="34" charset="0"/>
              </a:rPr>
              <a:t>4w/e 12</a:t>
            </a:r>
            <a:r>
              <a:rPr lang="en-US" sz="1200" i="1" baseline="30000" dirty="0">
                <a:solidFill>
                  <a:schemeClr val="tx1"/>
                </a:solidFill>
                <a:latin typeface="Arial" panose="020B0604020202020204" pitchFamily="34" charset="0"/>
                <a:cs typeface="Arial" panose="020B0604020202020204" pitchFamily="34" charset="0"/>
              </a:rPr>
              <a:t>th</a:t>
            </a:r>
            <a:r>
              <a:rPr lang="en-US" sz="1200" i="1" dirty="0">
                <a:solidFill>
                  <a:schemeClr val="tx1"/>
                </a:solidFill>
                <a:latin typeface="Arial" panose="020B0604020202020204" pitchFamily="34" charset="0"/>
                <a:cs typeface="Arial" panose="020B0604020202020204" pitchFamily="34" charset="0"/>
              </a:rPr>
              <a:t> August 2023 vs 4w/e 15</a:t>
            </a:r>
            <a:r>
              <a:rPr lang="en-US" sz="1200" i="1" baseline="30000" dirty="0">
                <a:solidFill>
                  <a:schemeClr val="tx1"/>
                </a:solidFill>
                <a:latin typeface="Arial" panose="020B0604020202020204" pitchFamily="34" charset="0"/>
                <a:cs typeface="Arial" panose="020B0604020202020204" pitchFamily="34" charset="0"/>
              </a:rPr>
              <a:t>th</a:t>
            </a:r>
            <a:r>
              <a:rPr lang="en-US" sz="1200" i="1" dirty="0">
                <a:solidFill>
                  <a:schemeClr val="tx1"/>
                </a:solidFill>
                <a:latin typeface="Arial" panose="020B0604020202020204" pitchFamily="34" charset="0"/>
                <a:cs typeface="Arial" panose="020B0604020202020204" pitchFamily="34" charset="0"/>
              </a:rPr>
              <a:t> July 2023</a:t>
            </a:r>
          </a:p>
          <a:p>
            <a:pPr>
              <a:buSzPts val="1100"/>
            </a:pPr>
            <a:endParaRPr lang="en-US" sz="1400" b="1" dirty="0">
              <a:latin typeface="Arial" panose="020B0604020202020204" pitchFamily="34" charset="0"/>
              <a:cs typeface="Arial" panose="020B0604020202020204" pitchFamily="34" charset="0"/>
              <a:sym typeface="Montserrat"/>
            </a:endParaRPr>
          </a:p>
        </p:txBody>
      </p:sp>
    </p:spTree>
    <p:extLst>
      <p:ext uri="{BB962C8B-B14F-4D97-AF65-F5344CB8AC3E}">
        <p14:creationId xmlns:p14="http://schemas.microsoft.com/office/powerpoint/2010/main" val="478181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37</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Advertising and Promotions</a:t>
            </a:r>
          </a:p>
        </p:txBody>
      </p:sp>
    </p:spTree>
    <p:extLst>
      <p:ext uri="{BB962C8B-B14F-4D97-AF65-F5344CB8AC3E}">
        <p14:creationId xmlns:p14="http://schemas.microsoft.com/office/powerpoint/2010/main" val="356308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A3902-C01B-1701-6E14-9708BC3A8F1F}"/>
              </a:ext>
            </a:extLst>
          </p:cNvPr>
          <p:cNvSpPr>
            <a:spLocks noGrp="1"/>
          </p:cNvSpPr>
          <p:nvPr>
            <p:ph type="sldNum" sz="quarter" idx="12"/>
          </p:nvPr>
        </p:nvSpPr>
        <p:spPr/>
        <p:txBody>
          <a:bodyPr/>
          <a:lstStyle/>
          <a:p>
            <a:fld id="{403EF4E2-7A7A-0548-85F1-5479B7C9E1B2}" type="slidenum">
              <a:rPr lang="en-US" smtClean="0"/>
              <a:t>38</a:t>
            </a:fld>
            <a:endParaRPr lang="en-US" dirty="0"/>
          </a:p>
        </p:txBody>
      </p:sp>
      <p:sp>
        <p:nvSpPr>
          <p:cNvPr id="8" name="Title 7">
            <a:extLst>
              <a:ext uri="{FF2B5EF4-FFF2-40B4-BE49-F238E27FC236}">
                <a16:creationId xmlns:a16="http://schemas.microsoft.com/office/drawing/2014/main" id="{314EBEAC-5D79-7D84-0527-E46432A4AC62}"/>
              </a:ext>
            </a:extLst>
          </p:cNvPr>
          <p:cNvSpPr>
            <a:spLocks noGrp="1"/>
          </p:cNvSpPr>
          <p:nvPr>
            <p:ph type="ctrTitle"/>
          </p:nvPr>
        </p:nvSpPr>
        <p:spPr>
          <a:xfrm>
            <a:off x="256028" y="3090357"/>
            <a:ext cx="3503952" cy="2253246"/>
          </a:xfrm>
        </p:spPr>
        <p:txBody>
          <a:bodyPr/>
          <a:lstStyle/>
          <a:p>
            <a:r>
              <a:rPr lang="en-US" sz="1600" i="1" dirty="0">
                <a:latin typeface="Georgia" panose="02040502050405020303" pitchFamily="18" charset="0"/>
              </a:rPr>
              <a:t>Price</a:t>
            </a:r>
            <a:r>
              <a:rPr lang="en-US" sz="1600" b="0" dirty="0">
                <a:latin typeface="+mn-lt"/>
              </a:rPr>
              <a:t> continues to be the key message, across </a:t>
            </a:r>
            <a:r>
              <a:rPr lang="en-US" sz="1600" i="1" dirty="0">
                <a:latin typeface="Georgia" panose="02040502050405020303" pitchFamily="18" charset="0"/>
              </a:rPr>
              <a:t>all retailers</a:t>
            </a:r>
            <a:r>
              <a:rPr lang="en-US" sz="1600" b="0" dirty="0">
                <a:latin typeface="+mn-lt"/>
              </a:rPr>
              <a:t>, including </a:t>
            </a:r>
            <a:r>
              <a:rPr lang="en-US" sz="1600" i="1" dirty="0">
                <a:latin typeface="Georgia" panose="02040502050405020303" pitchFamily="18" charset="0"/>
              </a:rPr>
              <a:t>Aldi</a:t>
            </a:r>
            <a:r>
              <a:rPr lang="en-US" sz="1600" b="0" dirty="0">
                <a:latin typeface="+mn-lt"/>
              </a:rPr>
              <a:t>, who called out their latest of many ‘</a:t>
            </a:r>
            <a:r>
              <a:rPr lang="en-US" sz="1600" i="1" dirty="0">
                <a:latin typeface="Georgia" panose="02040502050405020303" pitchFamily="18" charset="0"/>
              </a:rPr>
              <a:t>cheapest </a:t>
            </a:r>
            <a:r>
              <a:rPr lang="en-US" sz="1600" b="0" dirty="0">
                <a:latin typeface="+mn-lt"/>
              </a:rPr>
              <a:t>supermarket’ accolades.</a:t>
            </a:r>
            <a:br>
              <a:rPr lang="en-US" sz="1600" b="0" dirty="0">
                <a:latin typeface="Georgia" panose="02040502050405020303" pitchFamily="18" charset="0"/>
              </a:rPr>
            </a:br>
            <a:br>
              <a:rPr lang="en-US" sz="1600" b="0" dirty="0">
                <a:latin typeface="Georgia" panose="02040502050405020303" pitchFamily="18" charset="0"/>
              </a:rPr>
            </a:br>
            <a:r>
              <a:rPr lang="en-US" sz="1600" b="0" dirty="0">
                <a:latin typeface="+mn-lt"/>
              </a:rPr>
              <a:t>Retailers are encouraging </a:t>
            </a:r>
            <a:r>
              <a:rPr lang="en-US" sz="1600" i="1" dirty="0">
                <a:latin typeface="Georgia" panose="02040502050405020303" pitchFamily="18" charset="0"/>
              </a:rPr>
              <a:t>new shoppers </a:t>
            </a:r>
            <a:r>
              <a:rPr lang="en-US" sz="1600" b="0" dirty="0">
                <a:latin typeface="+mn-lt"/>
              </a:rPr>
              <a:t>and </a:t>
            </a:r>
            <a:r>
              <a:rPr lang="en-US" sz="1600" i="1" dirty="0">
                <a:latin typeface="Georgia" panose="02040502050405020303" pitchFamily="18" charset="0"/>
              </a:rPr>
              <a:t>more visits </a:t>
            </a:r>
            <a:r>
              <a:rPr lang="en-US" sz="1600" b="0" dirty="0">
                <a:latin typeface="+mn-lt"/>
              </a:rPr>
              <a:t>with creative incentives including points and preferential prices to loyalty card holders.</a:t>
            </a:r>
            <a:br>
              <a:rPr lang="en-US" sz="1600" b="0" dirty="0">
                <a:latin typeface="+mn-lt"/>
              </a:rPr>
            </a:br>
            <a:br>
              <a:rPr lang="en-US" sz="1600" b="0" dirty="0">
                <a:latin typeface="+mn-lt"/>
              </a:rPr>
            </a:br>
            <a:r>
              <a:rPr lang="en-US" sz="1600" b="0" dirty="0">
                <a:latin typeface="+mn-lt"/>
              </a:rPr>
              <a:t>As all shoppers </a:t>
            </a:r>
            <a:r>
              <a:rPr lang="en-US" sz="1600" i="1" dirty="0">
                <a:latin typeface="Georgia" panose="02040502050405020303" pitchFamily="18" charset="0"/>
              </a:rPr>
              <a:t>enjoy a treat</a:t>
            </a:r>
            <a:r>
              <a:rPr lang="en-US" sz="1600" b="0" dirty="0">
                <a:latin typeface="+mn-lt"/>
              </a:rPr>
              <a:t>, retailers are also focusing on the ‘dining-in’ experience.</a:t>
            </a:r>
            <a:endParaRPr lang="en-US" sz="1600" b="0" i="1" dirty="0">
              <a:latin typeface="+mn-lt"/>
            </a:endParaRPr>
          </a:p>
        </p:txBody>
      </p:sp>
      <p:sp>
        <p:nvSpPr>
          <p:cNvPr id="7" name="Text Placeholder 6">
            <a:extLst>
              <a:ext uri="{FF2B5EF4-FFF2-40B4-BE49-F238E27FC236}">
                <a16:creationId xmlns:a16="http://schemas.microsoft.com/office/drawing/2014/main" id="{B5882A86-AC90-F1F8-DE9C-C368EF09C7F1}"/>
              </a:ext>
            </a:extLst>
          </p:cNvPr>
          <p:cNvSpPr>
            <a:spLocks noGrp="1"/>
          </p:cNvSpPr>
          <p:nvPr>
            <p:ph type="body" sz="quarter" idx="14"/>
          </p:nvPr>
        </p:nvSpPr>
        <p:spPr/>
        <p:txBody>
          <a:bodyPr/>
          <a:lstStyle/>
          <a:p>
            <a:r>
              <a:rPr lang="en-GB" dirty="0"/>
              <a:t>Source: Retailer Marketing including Digital and Press, Retailer Websites</a:t>
            </a:r>
          </a:p>
        </p:txBody>
      </p:sp>
      <p:sp>
        <p:nvSpPr>
          <p:cNvPr id="9" name="Text Placeholder 8">
            <a:extLst>
              <a:ext uri="{FF2B5EF4-FFF2-40B4-BE49-F238E27FC236}">
                <a16:creationId xmlns:a16="http://schemas.microsoft.com/office/drawing/2014/main" id="{9476C5A5-52B7-E542-4A86-B7417E04B1F5}"/>
              </a:ext>
            </a:extLst>
          </p:cNvPr>
          <p:cNvSpPr>
            <a:spLocks noGrp="1"/>
          </p:cNvSpPr>
          <p:nvPr>
            <p:ph type="body" sz="quarter" idx="16"/>
          </p:nvPr>
        </p:nvSpPr>
        <p:spPr>
          <a:xfrm>
            <a:off x="4501072" y="1178416"/>
            <a:ext cx="7263779" cy="315533"/>
          </a:xfrm>
          <a:solidFill>
            <a:schemeClr val="accent1"/>
          </a:solidFill>
        </p:spPr>
        <p:txBody>
          <a:bodyPr/>
          <a:lstStyle/>
          <a:p>
            <a:r>
              <a:rPr lang="en-GB" sz="1800" b="1" dirty="0"/>
              <a:t>August 2023 Messages</a:t>
            </a:r>
          </a:p>
        </p:txBody>
      </p:sp>
      <p:sp>
        <p:nvSpPr>
          <p:cNvPr id="15" name="Rounded Rectangle 6">
            <a:extLst>
              <a:ext uri="{FF2B5EF4-FFF2-40B4-BE49-F238E27FC236}">
                <a16:creationId xmlns:a16="http://schemas.microsoft.com/office/drawing/2014/main" id="{294474B4-F23B-E90C-DD3A-D3E0265ABB2E}"/>
              </a:ext>
            </a:extLst>
          </p:cNvPr>
          <p:cNvSpPr/>
          <p:nvPr/>
        </p:nvSpPr>
        <p:spPr>
          <a:xfrm>
            <a:off x="4484616" y="1577661"/>
            <a:ext cx="2353652" cy="4388347"/>
          </a:xfrm>
          <a:prstGeom prst="roundRect">
            <a:avLst>
              <a:gd name="adj" fmla="val 5564"/>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45720" tIns="457200" rIns="45720" rtlCol="0" anchor="t"/>
          <a:lstStyle/>
          <a:p>
            <a:pPr algn="ctr">
              <a:spcAft>
                <a:spcPts val="600"/>
              </a:spcAft>
            </a:pPr>
            <a:endParaRPr lang="en-US" sz="1600" dirty="0">
              <a:solidFill>
                <a:schemeClr val="tx1"/>
              </a:solidFill>
              <a:latin typeface="+mj-lt"/>
            </a:endParaRPr>
          </a:p>
        </p:txBody>
      </p:sp>
      <p:sp>
        <p:nvSpPr>
          <p:cNvPr id="16" name="Rounded Rectangle 7">
            <a:extLst>
              <a:ext uri="{FF2B5EF4-FFF2-40B4-BE49-F238E27FC236}">
                <a16:creationId xmlns:a16="http://schemas.microsoft.com/office/drawing/2014/main" id="{3532221F-F308-0BDC-332A-83A8985DA82B}"/>
              </a:ext>
            </a:extLst>
          </p:cNvPr>
          <p:cNvSpPr/>
          <p:nvPr/>
        </p:nvSpPr>
        <p:spPr>
          <a:xfrm>
            <a:off x="6926999" y="1602748"/>
            <a:ext cx="2353652" cy="4349710"/>
          </a:xfrm>
          <a:prstGeom prst="roundRect">
            <a:avLst>
              <a:gd name="adj" fmla="val 5564"/>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45720" tIns="457200" rIns="45720" rtlCol="0" anchor="t"/>
          <a:lstStyle/>
          <a:p>
            <a:pPr algn="ctr">
              <a:spcAft>
                <a:spcPts val="600"/>
              </a:spcAft>
            </a:pPr>
            <a:endParaRPr lang="en-US" sz="1600" dirty="0">
              <a:solidFill>
                <a:schemeClr val="tx1"/>
              </a:solidFill>
              <a:latin typeface="+mj-lt"/>
            </a:endParaRPr>
          </a:p>
        </p:txBody>
      </p:sp>
      <p:sp>
        <p:nvSpPr>
          <p:cNvPr id="17" name="Rounded Rectangle 8">
            <a:extLst>
              <a:ext uri="{FF2B5EF4-FFF2-40B4-BE49-F238E27FC236}">
                <a16:creationId xmlns:a16="http://schemas.microsoft.com/office/drawing/2014/main" id="{BE841E16-1DF8-906F-3C98-32BC12C1C742}"/>
              </a:ext>
            </a:extLst>
          </p:cNvPr>
          <p:cNvSpPr/>
          <p:nvPr/>
        </p:nvSpPr>
        <p:spPr>
          <a:xfrm>
            <a:off x="9348726" y="1609526"/>
            <a:ext cx="2353652" cy="4349709"/>
          </a:xfrm>
          <a:prstGeom prst="roundRect">
            <a:avLst>
              <a:gd name="adj" fmla="val 5564"/>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45720" tIns="457200" rIns="45720" rtlCol="0" anchor="t"/>
          <a:lstStyle/>
          <a:p>
            <a:pPr algn="ctr">
              <a:spcAft>
                <a:spcPts val="600"/>
              </a:spcAft>
            </a:pPr>
            <a:endParaRPr lang="en-US" sz="1600" dirty="0">
              <a:solidFill>
                <a:schemeClr val="tx1"/>
              </a:solidFill>
              <a:latin typeface="+mj-lt"/>
            </a:endParaRPr>
          </a:p>
        </p:txBody>
      </p:sp>
      <p:sp>
        <p:nvSpPr>
          <p:cNvPr id="11" name="TextBox 10">
            <a:extLst>
              <a:ext uri="{FF2B5EF4-FFF2-40B4-BE49-F238E27FC236}">
                <a16:creationId xmlns:a16="http://schemas.microsoft.com/office/drawing/2014/main" id="{1402488B-C2C3-56B1-D841-4A090777A665}"/>
              </a:ext>
            </a:extLst>
          </p:cNvPr>
          <p:cNvSpPr txBox="1"/>
          <p:nvPr/>
        </p:nvSpPr>
        <p:spPr>
          <a:xfrm>
            <a:off x="4456090" y="1610384"/>
            <a:ext cx="2401909" cy="369332"/>
          </a:xfrm>
          <a:prstGeom prst="rect">
            <a:avLst/>
          </a:prstGeom>
          <a:noFill/>
        </p:spPr>
        <p:txBody>
          <a:bodyPr wrap="square">
            <a:spAutoFit/>
          </a:bodyPr>
          <a:lstStyle/>
          <a:p>
            <a:pPr algn="ctr">
              <a:spcAft>
                <a:spcPts val="600"/>
              </a:spcAft>
            </a:pPr>
            <a:r>
              <a:rPr lang="en-US" b="1" dirty="0">
                <a:solidFill>
                  <a:schemeClr val="bg2"/>
                </a:solidFill>
                <a:latin typeface="+mj-lt"/>
              </a:rPr>
              <a:t>Price</a:t>
            </a:r>
          </a:p>
        </p:txBody>
      </p:sp>
      <p:sp>
        <p:nvSpPr>
          <p:cNvPr id="13" name="TextBox 12">
            <a:extLst>
              <a:ext uri="{FF2B5EF4-FFF2-40B4-BE49-F238E27FC236}">
                <a16:creationId xmlns:a16="http://schemas.microsoft.com/office/drawing/2014/main" id="{531626D5-6621-7E2F-4E2E-44214C995618}"/>
              </a:ext>
            </a:extLst>
          </p:cNvPr>
          <p:cNvSpPr txBox="1"/>
          <p:nvPr/>
        </p:nvSpPr>
        <p:spPr>
          <a:xfrm>
            <a:off x="6949440" y="1603610"/>
            <a:ext cx="2269830" cy="369332"/>
          </a:xfrm>
          <a:prstGeom prst="rect">
            <a:avLst/>
          </a:prstGeom>
          <a:noFill/>
        </p:spPr>
        <p:txBody>
          <a:bodyPr wrap="square">
            <a:spAutoFit/>
          </a:bodyPr>
          <a:lstStyle/>
          <a:p>
            <a:pPr algn="ctr">
              <a:spcAft>
                <a:spcPts val="600"/>
              </a:spcAft>
            </a:pPr>
            <a:r>
              <a:rPr lang="en-US" b="1" dirty="0">
                <a:solidFill>
                  <a:schemeClr val="bg2"/>
                </a:solidFill>
                <a:latin typeface="+mj-lt"/>
              </a:rPr>
              <a:t>Frequency Drivers</a:t>
            </a:r>
          </a:p>
        </p:txBody>
      </p:sp>
      <p:sp>
        <p:nvSpPr>
          <p:cNvPr id="18" name="TextBox 17">
            <a:extLst>
              <a:ext uri="{FF2B5EF4-FFF2-40B4-BE49-F238E27FC236}">
                <a16:creationId xmlns:a16="http://schemas.microsoft.com/office/drawing/2014/main" id="{1B849F5E-7C4D-56E2-BCB5-4CFE3635F84A}"/>
              </a:ext>
            </a:extLst>
          </p:cNvPr>
          <p:cNvSpPr txBox="1"/>
          <p:nvPr/>
        </p:nvSpPr>
        <p:spPr>
          <a:xfrm>
            <a:off x="9445927" y="1610384"/>
            <a:ext cx="2207116" cy="369332"/>
          </a:xfrm>
          <a:prstGeom prst="rect">
            <a:avLst/>
          </a:prstGeom>
          <a:noFill/>
        </p:spPr>
        <p:txBody>
          <a:bodyPr wrap="square">
            <a:spAutoFit/>
          </a:bodyPr>
          <a:lstStyle/>
          <a:p>
            <a:pPr algn="ctr">
              <a:spcAft>
                <a:spcPts val="600"/>
              </a:spcAft>
            </a:pPr>
            <a:r>
              <a:rPr lang="en-US" b="1" dirty="0">
                <a:solidFill>
                  <a:schemeClr val="bg2"/>
                </a:solidFill>
                <a:latin typeface="+mj-lt"/>
              </a:rPr>
              <a:t>Treat Nights</a:t>
            </a:r>
          </a:p>
        </p:txBody>
      </p:sp>
      <p:pic>
        <p:nvPicPr>
          <p:cNvPr id="43" name="Picture 42">
            <a:extLst>
              <a:ext uri="{FF2B5EF4-FFF2-40B4-BE49-F238E27FC236}">
                <a16:creationId xmlns:a16="http://schemas.microsoft.com/office/drawing/2014/main" id="{31BB93EC-CDE3-FDCF-5F0C-64A902E2CBC4}"/>
              </a:ext>
            </a:extLst>
          </p:cNvPr>
          <p:cNvPicPr>
            <a:picLocks noChangeAspect="1"/>
          </p:cNvPicPr>
          <p:nvPr/>
        </p:nvPicPr>
        <p:blipFill>
          <a:blip r:embed="rId2"/>
          <a:stretch>
            <a:fillRect/>
          </a:stretch>
        </p:blipFill>
        <p:spPr>
          <a:xfrm>
            <a:off x="4629697" y="4570556"/>
            <a:ext cx="669029" cy="194234"/>
          </a:xfrm>
          <a:prstGeom prst="rect">
            <a:avLst/>
          </a:prstGeom>
        </p:spPr>
      </p:pic>
      <p:pic>
        <p:nvPicPr>
          <p:cNvPr id="36" name="Picture 35">
            <a:extLst>
              <a:ext uri="{FF2B5EF4-FFF2-40B4-BE49-F238E27FC236}">
                <a16:creationId xmlns:a16="http://schemas.microsoft.com/office/drawing/2014/main" id="{190C1C13-5B64-B322-1D97-F23820934F07}"/>
              </a:ext>
            </a:extLst>
          </p:cNvPr>
          <p:cNvPicPr>
            <a:picLocks noChangeAspect="1"/>
          </p:cNvPicPr>
          <p:nvPr/>
        </p:nvPicPr>
        <p:blipFill>
          <a:blip r:embed="rId3"/>
          <a:stretch>
            <a:fillRect/>
          </a:stretch>
        </p:blipFill>
        <p:spPr>
          <a:xfrm>
            <a:off x="7044874" y="2059332"/>
            <a:ext cx="757439" cy="395605"/>
          </a:xfrm>
          <a:prstGeom prst="rect">
            <a:avLst/>
          </a:prstGeom>
        </p:spPr>
      </p:pic>
      <p:pic>
        <p:nvPicPr>
          <p:cNvPr id="4" name="Picture 3">
            <a:extLst>
              <a:ext uri="{FF2B5EF4-FFF2-40B4-BE49-F238E27FC236}">
                <a16:creationId xmlns:a16="http://schemas.microsoft.com/office/drawing/2014/main" id="{42200BC7-A00E-B30E-5ACE-42AA82A1F172}"/>
              </a:ext>
            </a:extLst>
          </p:cNvPr>
          <p:cNvPicPr>
            <a:picLocks noChangeAspect="1"/>
          </p:cNvPicPr>
          <p:nvPr/>
        </p:nvPicPr>
        <p:blipFill>
          <a:blip r:embed="rId4"/>
          <a:stretch>
            <a:fillRect/>
          </a:stretch>
        </p:blipFill>
        <p:spPr>
          <a:xfrm>
            <a:off x="9580924" y="2237961"/>
            <a:ext cx="1783761" cy="1564368"/>
          </a:xfrm>
          <a:prstGeom prst="rect">
            <a:avLst/>
          </a:prstGeom>
        </p:spPr>
      </p:pic>
      <p:pic>
        <p:nvPicPr>
          <p:cNvPr id="10" name="Picture 9">
            <a:extLst>
              <a:ext uri="{FF2B5EF4-FFF2-40B4-BE49-F238E27FC236}">
                <a16:creationId xmlns:a16="http://schemas.microsoft.com/office/drawing/2014/main" id="{49C846D4-5DF3-E8E4-4E5C-B17D5EA06945}"/>
              </a:ext>
            </a:extLst>
          </p:cNvPr>
          <p:cNvPicPr>
            <a:picLocks noChangeAspect="1"/>
          </p:cNvPicPr>
          <p:nvPr/>
        </p:nvPicPr>
        <p:blipFill>
          <a:blip r:embed="rId5"/>
          <a:stretch>
            <a:fillRect/>
          </a:stretch>
        </p:blipFill>
        <p:spPr>
          <a:xfrm>
            <a:off x="4559779" y="1890750"/>
            <a:ext cx="1247254" cy="1522111"/>
          </a:xfrm>
          <a:prstGeom prst="rect">
            <a:avLst/>
          </a:prstGeom>
        </p:spPr>
      </p:pic>
      <p:pic>
        <p:nvPicPr>
          <p:cNvPr id="14" name="Picture 13">
            <a:extLst>
              <a:ext uri="{FF2B5EF4-FFF2-40B4-BE49-F238E27FC236}">
                <a16:creationId xmlns:a16="http://schemas.microsoft.com/office/drawing/2014/main" id="{AC995EFA-3C89-FF9B-9F51-590CD9B4FD50}"/>
              </a:ext>
            </a:extLst>
          </p:cNvPr>
          <p:cNvPicPr>
            <a:picLocks noChangeAspect="1"/>
          </p:cNvPicPr>
          <p:nvPr/>
        </p:nvPicPr>
        <p:blipFill>
          <a:blip r:embed="rId6"/>
          <a:stretch>
            <a:fillRect/>
          </a:stretch>
        </p:blipFill>
        <p:spPr>
          <a:xfrm>
            <a:off x="5628902" y="3376045"/>
            <a:ext cx="1182343" cy="1396125"/>
          </a:xfrm>
          <a:prstGeom prst="rect">
            <a:avLst/>
          </a:prstGeom>
        </p:spPr>
      </p:pic>
      <p:pic>
        <p:nvPicPr>
          <p:cNvPr id="22" name="Picture 21">
            <a:extLst>
              <a:ext uri="{FF2B5EF4-FFF2-40B4-BE49-F238E27FC236}">
                <a16:creationId xmlns:a16="http://schemas.microsoft.com/office/drawing/2014/main" id="{3B5CABAD-273B-B100-CD67-89D257DD4A5D}"/>
              </a:ext>
            </a:extLst>
          </p:cNvPr>
          <p:cNvPicPr>
            <a:picLocks noChangeAspect="1"/>
          </p:cNvPicPr>
          <p:nvPr/>
        </p:nvPicPr>
        <p:blipFill>
          <a:blip r:embed="rId7"/>
          <a:stretch>
            <a:fillRect/>
          </a:stretch>
        </p:blipFill>
        <p:spPr>
          <a:xfrm>
            <a:off x="6958934" y="2418608"/>
            <a:ext cx="2319858" cy="1343977"/>
          </a:xfrm>
          <a:prstGeom prst="rect">
            <a:avLst/>
          </a:prstGeom>
        </p:spPr>
      </p:pic>
      <p:pic>
        <p:nvPicPr>
          <p:cNvPr id="24" name="Picture 23">
            <a:extLst>
              <a:ext uri="{FF2B5EF4-FFF2-40B4-BE49-F238E27FC236}">
                <a16:creationId xmlns:a16="http://schemas.microsoft.com/office/drawing/2014/main" id="{E0BCCF18-63F5-A06C-BADC-4964C039FA2B}"/>
              </a:ext>
            </a:extLst>
          </p:cNvPr>
          <p:cNvPicPr>
            <a:picLocks noChangeAspect="1"/>
          </p:cNvPicPr>
          <p:nvPr/>
        </p:nvPicPr>
        <p:blipFill>
          <a:blip r:embed="rId8"/>
          <a:stretch>
            <a:fillRect/>
          </a:stretch>
        </p:blipFill>
        <p:spPr>
          <a:xfrm>
            <a:off x="7736316" y="4683236"/>
            <a:ext cx="924746" cy="1126702"/>
          </a:xfrm>
          <a:prstGeom prst="rect">
            <a:avLst/>
          </a:prstGeom>
        </p:spPr>
      </p:pic>
      <p:pic>
        <p:nvPicPr>
          <p:cNvPr id="27" name="Picture 26">
            <a:extLst>
              <a:ext uri="{FF2B5EF4-FFF2-40B4-BE49-F238E27FC236}">
                <a16:creationId xmlns:a16="http://schemas.microsoft.com/office/drawing/2014/main" id="{9C0A7217-D762-1A70-9AA0-737FE6920AAD}"/>
              </a:ext>
            </a:extLst>
          </p:cNvPr>
          <p:cNvPicPr>
            <a:picLocks noChangeAspect="1"/>
          </p:cNvPicPr>
          <p:nvPr/>
        </p:nvPicPr>
        <p:blipFill>
          <a:blip r:embed="rId9"/>
          <a:stretch>
            <a:fillRect/>
          </a:stretch>
        </p:blipFill>
        <p:spPr>
          <a:xfrm>
            <a:off x="7027439" y="4461280"/>
            <a:ext cx="809308" cy="230291"/>
          </a:xfrm>
          <a:prstGeom prst="rect">
            <a:avLst/>
          </a:prstGeom>
        </p:spPr>
      </p:pic>
      <p:pic>
        <p:nvPicPr>
          <p:cNvPr id="5" name="Picture 4">
            <a:extLst>
              <a:ext uri="{FF2B5EF4-FFF2-40B4-BE49-F238E27FC236}">
                <a16:creationId xmlns:a16="http://schemas.microsoft.com/office/drawing/2014/main" id="{02F0526F-3B8E-EEF0-75EC-8B6F9A94F6D0}"/>
              </a:ext>
            </a:extLst>
          </p:cNvPr>
          <p:cNvPicPr>
            <a:picLocks noChangeAspect="1"/>
          </p:cNvPicPr>
          <p:nvPr/>
        </p:nvPicPr>
        <p:blipFill>
          <a:blip r:embed="rId10"/>
          <a:stretch>
            <a:fillRect/>
          </a:stretch>
        </p:blipFill>
        <p:spPr>
          <a:xfrm>
            <a:off x="4684554" y="4797631"/>
            <a:ext cx="2108132" cy="1046141"/>
          </a:xfrm>
          <a:prstGeom prst="rect">
            <a:avLst/>
          </a:prstGeom>
        </p:spPr>
      </p:pic>
      <p:pic>
        <p:nvPicPr>
          <p:cNvPr id="12" name="Picture 11">
            <a:extLst>
              <a:ext uri="{FF2B5EF4-FFF2-40B4-BE49-F238E27FC236}">
                <a16:creationId xmlns:a16="http://schemas.microsoft.com/office/drawing/2014/main" id="{CABB1710-9ACE-580D-0A80-E0B292B4EE67}"/>
              </a:ext>
            </a:extLst>
          </p:cNvPr>
          <p:cNvPicPr>
            <a:picLocks noChangeAspect="1"/>
          </p:cNvPicPr>
          <p:nvPr/>
        </p:nvPicPr>
        <p:blipFill>
          <a:blip r:embed="rId11"/>
          <a:stretch>
            <a:fillRect/>
          </a:stretch>
        </p:blipFill>
        <p:spPr>
          <a:xfrm>
            <a:off x="9492725" y="4060371"/>
            <a:ext cx="2157984" cy="195072"/>
          </a:xfrm>
          <a:prstGeom prst="rect">
            <a:avLst/>
          </a:prstGeom>
        </p:spPr>
      </p:pic>
      <p:pic>
        <p:nvPicPr>
          <p:cNvPr id="20" name="Picture 19">
            <a:extLst>
              <a:ext uri="{FF2B5EF4-FFF2-40B4-BE49-F238E27FC236}">
                <a16:creationId xmlns:a16="http://schemas.microsoft.com/office/drawing/2014/main" id="{A79A1A16-0095-491A-AA2D-4E9D830E5B3B}"/>
              </a:ext>
            </a:extLst>
          </p:cNvPr>
          <p:cNvPicPr>
            <a:picLocks noChangeAspect="1"/>
          </p:cNvPicPr>
          <p:nvPr/>
        </p:nvPicPr>
        <p:blipFill>
          <a:blip r:embed="rId12"/>
          <a:stretch>
            <a:fillRect/>
          </a:stretch>
        </p:blipFill>
        <p:spPr>
          <a:xfrm>
            <a:off x="9488384" y="4290752"/>
            <a:ext cx="1662793" cy="1594770"/>
          </a:xfrm>
          <a:prstGeom prst="rect">
            <a:avLst/>
          </a:prstGeom>
        </p:spPr>
      </p:pic>
      <p:pic>
        <p:nvPicPr>
          <p:cNvPr id="21" name="Picture 20">
            <a:extLst>
              <a:ext uri="{FF2B5EF4-FFF2-40B4-BE49-F238E27FC236}">
                <a16:creationId xmlns:a16="http://schemas.microsoft.com/office/drawing/2014/main" id="{0506A0EF-CA4E-5A24-AAA5-E58B7B536A3F}"/>
              </a:ext>
            </a:extLst>
          </p:cNvPr>
          <p:cNvPicPr>
            <a:picLocks noChangeAspect="1"/>
          </p:cNvPicPr>
          <p:nvPr/>
        </p:nvPicPr>
        <p:blipFill>
          <a:blip r:embed="rId2"/>
          <a:stretch>
            <a:fillRect/>
          </a:stretch>
        </p:blipFill>
        <p:spPr>
          <a:xfrm>
            <a:off x="10969141" y="3879808"/>
            <a:ext cx="669029" cy="194234"/>
          </a:xfrm>
          <a:prstGeom prst="rect">
            <a:avLst/>
          </a:prstGeom>
        </p:spPr>
      </p:pic>
    </p:spTree>
    <p:extLst>
      <p:ext uri="{BB962C8B-B14F-4D97-AF65-F5344CB8AC3E}">
        <p14:creationId xmlns:p14="http://schemas.microsoft.com/office/powerpoint/2010/main" val="3641218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3975C61-FC86-E424-49D3-B4C0B3D62A70}"/>
              </a:ext>
            </a:extLst>
          </p:cNvPr>
          <p:cNvSpPr>
            <a:spLocks noGrp="1"/>
          </p:cNvSpPr>
          <p:nvPr>
            <p:ph type="sldNum" sz="quarter" idx="12"/>
          </p:nvPr>
        </p:nvSpPr>
        <p:spPr>
          <a:xfrm rot="10800000" flipV="1">
            <a:off x="11032739" y="5611488"/>
            <a:ext cx="901874" cy="1125228"/>
          </a:xfrm>
        </p:spPr>
        <p:txBody>
          <a:bodyPr/>
          <a:lstStyle/>
          <a:p>
            <a:fld id="{403EF4E2-7A7A-0548-85F1-5479B7C9E1B2}" type="slidenum">
              <a:rPr lang="en-US" smtClean="0"/>
              <a:t>39</a:t>
            </a:fld>
            <a:endParaRPr lang="en-US" dirty="0"/>
          </a:p>
        </p:txBody>
      </p:sp>
      <p:sp>
        <p:nvSpPr>
          <p:cNvPr id="2" name="Title 1">
            <a:extLst>
              <a:ext uri="{FF2B5EF4-FFF2-40B4-BE49-F238E27FC236}">
                <a16:creationId xmlns:a16="http://schemas.microsoft.com/office/drawing/2014/main" id="{D41C6A64-D33E-A02A-CAD7-9F939F2B898B}"/>
              </a:ext>
            </a:extLst>
          </p:cNvPr>
          <p:cNvSpPr>
            <a:spLocks noGrp="1"/>
          </p:cNvSpPr>
          <p:nvPr>
            <p:ph type="ctrTitle"/>
          </p:nvPr>
        </p:nvSpPr>
        <p:spPr>
          <a:xfrm>
            <a:off x="304460" y="3121125"/>
            <a:ext cx="3503952" cy="2390972"/>
          </a:xfrm>
        </p:spPr>
        <p:txBody>
          <a:bodyPr/>
          <a:lstStyle/>
          <a:p>
            <a:r>
              <a:rPr lang="en-GB" sz="1800" dirty="0">
                <a:effectLst/>
                <a:latin typeface="Georgia" panose="02040502050405020303" pitchFamily="18" charset="0"/>
                <a:ea typeface="Times New Roman" panose="02020603050405020304" pitchFamily="18" charset="0"/>
              </a:rPr>
              <a:t>Promotional activity </a:t>
            </a:r>
            <a:r>
              <a:rPr lang="en-GB" sz="1800" dirty="0">
                <a:latin typeface="Georgia" panose="02040502050405020303" pitchFamily="18" charset="0"/>
                <a:ea typeface="Times New Roman" panose="02020603050405020304" pitchFamily="18" charset="0"/>
              </a:rPr>
              <a:t>has risen</a:t>
            </a:r>
            <a:r>
              <a:rPr lang="en-GB" sz="1800" b="0" dirty="0">
                <a:latin typeface="Georgia" panose="02040502050405020303" pitchFamily="18" charset="0"/>
                <a:ea typeface="Times New Roman" panose="02020603050405020304" pitchFamily="18" charset="0"/>
              </a:rPr>
              <a:t> </a:t>
            </a:r>
            <a:r>
              <a:rPr lang="en-GB" sz="1800" b="0" dirty="0">
                <a:effectLst/>
                <a:latin typeface="+mn-lt"/>
                <a:ea typeface="Times New Roman" panose="02020603050405020304" pitchFamily="18" charset="0"/>
              </a:rPr>
              <a:t>to a</a:t>
            </a:r>
            <a:r>
              <a:rPr lang="en-GB" sz="1800" b="0" dirty="0">
                <a:effectLst/>
                <a:latin typeface="Georgia" panose="02040502050405020303" pitchFamily="18" charset="0"/>
                <a:ea typeface="Times New Roman" panose="02020603050405020304" pitchFamily="18" charset="0"/>
              </a:rPr>
              <a:t> </a:t>
            </a:r>
            <a:r>
              <a:rPr lang="en-GB" sz="1800" dirty="0">
                <a:effectLst/>
                <a:latin typeface="Georgia" panose="02040502050405020303" pitchFamily="18" charset="0"/>
                <a:ea typeface="Times New Roman" panose="02020603050405020304" pitchFamily="18" charset="0"/>
              </a:rPr>
              <a:t>new high </a:t>
            </a:r>
            <a:r>
              <a:rPr lang="en-GB" sz="1800" b="0" dirty="0">
                <a:effectLst/>
                <a:latin typeface="+mn-lt"/>
                <a:ea typeface="Times New Roman" panose="02020603050405020304" pitchFamily="18" charset="0"/>
              </a:rPr>
              <a:t>in 2023 </a:t>
            </a:r>
            <a:r>
              <a:rPr lang="en-GB" sz="1800" b="0" dirty="0">
                <a:effectLst/>
                <a:latin typeface="Georgia" panose="02040502050405020303" pitchFamily="18" charset="0"/>
                <a:ea typeface="Times New Roman" panose="02020603050405020304" pitchFamily="18" charset="0"/>
              </a:rPr>
              <a:t>with </a:t>
            </a:r>
            <a:r>
              <a:rPr lang="en-GB" sz="1800" b="0" dirty="0">
                <a:effectLst/>
                <a:latin typeface="+mn-lt"/>
                <a:ea typeface="Times New Roman" panose="02020603050405020304" pitchFamily="18" charset="0"/>
              </a:rPr>
              <a:t>more targeted price cuts across most retailers.  </a:t>
            </a:r>
            <a:br>
              <a:rPr lang="en-GB" sz="1800" b="0" dirty="0">
                <a:effectLst/>
                <a:latin typeface="Georgia" panose="02040502050405020303" pitchFamily="18" charset="0"/>
                <a:ea typeface="Times New Roman" panose="02020603050405020304" pitchFamily="18" charset="0"/>
              </a:rPr>
            </a:br>
            <a:br>
              <a:rPr lang="en-GB" sz="1800" b="0" dirty="0">
                <a:effectLst/>
                <a:latin typeface="Georgia" panose="02040502050405020303" pitchFamily="18" charset="0"/>
                <a:ea typeface="Times New Roman" panose="02020603050405020304" pitchFamily="18" charset="0"/>
              </a:rPr>
            </a:br>
            <a:r>
              <a:rPr lang="en-GB" sz="1800" dirty="0">
                <a:effectLst/>
                <a:latin typeface="Georgia" panose="02040502050405020303" pitchFamily="18" charset="0"/>
                <a:ea typeface="Times New Roman" panose="02020603050405020304" pitchFamily="18" charset="0"/>
              </a:rPr>
              <a:t>Loyalty card savings </a:t>
            </a:r>
            <a:r>
              <a:rPr lang="en-GB" sz="1800" b="0" dirty="0">
                <a:effectLst/>
                <a:latin typeface="+mn-lt"/>
                <a:ea typeface="Times New Roman" panose="02020603050405020304" pitchFamily="18" charset="0"/>
              </a:rPr>
              <a:t>are</a:t>
            </a:r>
            <a:r>
              <a:rPr lang="en-GB" sz="1800" dirty="0">
                <a:effectLst/>
                <a:latin typeface="Georgia" panose="02040502050405020303" pitchFamily="18" charset="0"/>
                <a:ea typeface="Times New Roman" panose="02020603050405020304" pitchFamily="18" charset="0"/>
              </a:rPr>
              <a:t> gaining momentum </a:t>
            </a:r>
            <a:r>
              <a:rPr lang="en-GB" sz="1800" b="0" dirty="0">
                <a:effectLst/>
                <a:latin typeface="+mn-lt"/>
                <a:ea typeface="Times New Roman" panose="02020603050405020304" pitchFamily="18" charset="0"/>
              </a:rPr>
              <a:t>across the industry, this month included the launch of the Co op Member prices.</a:t>
            </a:r>
            <a:br>
              <a:rPr lang="en-GB" sz="1800" b="0" dirty="0">
                <a:effectLst/>
                <a:latin typeface="+mn-lt"/>
                <a:ea typeface="Times New Roman" panose="02020603050405020304" pitchFamily="18" charset="0"/>
              </a:rPr>
            </a:br>
            <a:br>
              <a:rPr lang="en-US" sz="2000" b="0" dirty="0">
                <a:latin typeface="Georgia" panose="02040502050405020303" pitchFamily="18" charset="0"/>
                <a:cs typeface="Arial"/>
              </a:rPr>
            </a:br>
            <a:br>
              <a:rPr lang="en-US" sz="2000" b="0" dirty="0">
                <a:latin typeface="Georgia" panose="02040502050405020303" pitchFamily="18" charset="0"/>
                <a:cs typeface="Arial"/>
              </a:rPr>
            </a:br>
            <a:endParaRPr lang="en-US" sz="2000" b="0" dirty="0">
              <a:latin typeface="Georgia" panose="02040502050405020303" pitchFamily="18" charset="0"/>
            </a:endParaRPr>
          </a:p>
        </p:txBody>
      </p:sp>
      <p:sp>
        <p:nvSpPr>
          <p:cNvPr id="7" name="Text Placeholder 6">
            <a:extLst>
              <a:ext uri="{FF2B5EF4-FFF2-40B4-BE49-F238E27FC236}">
                <a16:creationId xmlns:a16="http://schemas.microsoft.com/office/drawing/2014/main" id="{CD9DDD39-11BE-3E72-4A51-0978E35988C5}"/>
              </a:ext>
            </a:extLst>
          </p:cNvPr>
          <p:cNvSpPr>
            <a:spLocks noGrp="1"/>
          </p:cNvSpPr>
          <p:nvPr>
            <p:ph type="body" sz="quarter" idx="14"/>
          </p:nvPr>
        </p:nvSpPr>
        <p:spPr>
          <a:xfrm>
            <a:off x="4284354" y="6031376"/>
            <a:ext cx="7595265" cy="365125"/>
          </a:xfrm>
        </p:spPr>
        <p:txBody>
          <a:bodyPr/>
          <a:lstStyle/>
          <a:p>
            <a:r>
              <a:rPr lang="en-GB" dirty="0"/>
              <a:t>Source:  NIQ Homescan FMCG Multiples (including Discounters)</a:t>
            </a:r>
          </a:p>
        </p:txBody>
      </p:sp>
      <p:sp>
        <p:nvSpPr>
          <p:cNvPr id="16" name="TextBox 15">
            <a:extLst>
              <a:ext uri="{FF2B5EF4-FFF2-40B4-BE49-F238E27FC236}">
                <a16:creationId xmlns:a16="http://schemas.microsoft.com/office/drawing/2014/main" id="{6386E971-F8A7-474B-33F9-3FB19FFFF389}"/>
              </a:ext>
            </a:extLst>
          </p:cNvPr>
          <p:cNvSpPr txBox="1"/>
          <p:nvPr/>
        </p:nvSpPr>
        <p:spPr>
          <a:xfrm>
            <a:off x="4348721" y="1353351"/>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 of FMCG value sales bought on offer </a:t>
            </a:r>
          </a:p>
          <a:p>
            <a:pPr>
              <a:buSzPts val="1100"/>
            </a:pPr>
            <a:r>
              <a:rPr lang="en-US" sz="1200" i="1" dirty="0">
                <a:solidFill>
                  <a:schemeClr val="tx1"/>
                </a:solidFill>
                <a:latin typeface="Arial" panose="020B0604020202020204" pitchFamily="34" charset="0"/>
                <a:cs typeface="Arial" panose="020B0604020202020204" pitchFamily="34" charset="0"/>
              </a:rPr>
              <a:t>4 weekly trend</a:t>
            </a:r>
          </a:p>
          <a:p>
            <a:pPr>
              <a:buSzPts val="1100"/>
            </a:pPr>
            <a:endParaRPr lang="en-US" sz="1400" b="1" dirty="0">
              <a:latin typeface="Arial" panose="020B0604020202020204" pitchFamily="34" charset="0"/>
              <a:cs typeface="Arial" panose="020B0604020202020204" pitchFamily="34" charset="0"/>
              <a:sym typeface="Montserrat"/>
            </a:endParaRPr>
          </a:p>
        </p:txBody>
      </p:sp>
      <p:graphicFrame>
        <p:nvGraphicFramePr>
          <p:cNvPr id="8" name="Chart Placeholder 8">
            <a:extLst>
              <a:ext uri="{FF2B5EF4-FFF2-40B4-BE49-F238E27FC236}">
                <a16:creationId xmlns:a16="http://schemas.microsoft.com/office/drawing/2014/main" id="{E199D872-88CF-31AC-18A9-AD50974BAD73}"/>
              </a:ext>
            </a:extLst>
          </p:cNvPr>
          <p:cNvGraphicFramePr>
            <a:graphicFrameLocks/>
          </p:cNvGraphicFramePr>
          <p:nvPr>
            <p:extLst>
              <p:ext uri="{D42A27DB-BD31-4B8C-83A1-F6EECF244321}">
                <p14:modId xmlns:p14="http://schemas.microsoft.com/office/powerpoint/2010/main" val="2110230876"/>
              </p:ext>
            </p:extLst>
          </p:nvPr>
        </p:nvGraphicFramePr>
        <p:xfrm>
          <a:off x="4861774" y="1810911"/>
          <a:ext cx="6964862" cy="3691848"/>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a:extLst>
              <a:ext uri="{FF2B5EF4-FFF2-40B4-BE49-F238E27FC236}">
                <a16:creationId xmlns:a16="http://schemas.microsoft.com/office/drawing/2014/main" id="{DDAB1045-71AB-C273-CF4D-7F63D588EF6B}"/>
              </a:ext>
            </a:extLst>
          </p:cNvPr>
          <p:cNvCxnSpPr>
            <a:cxnSpLocks/>
          </p:cNvCxnSpPr>
          <p:nvPr/>
        </p:nvCxnSpPr>
        <p:spPr>
          <a:xfrm>
            <a:off x="5022761" y="5709234"/>
            <a:ext cx="6439436" cy="0"/>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62CD64AD-C9B6-CB3C-4EB5-C0919B420CA5}"/>
              </a:ext>
            </a:extLst>
          </p:cNvPr>
          <p:cNvSpPr/>
          <p:nvPr/>
        </p:nvSpPr>
        <p:spPr>
          <a:xfrm>
            <a:off x="4933975" y="5565361"/>
            <a:ext cx="200721" cy="200721"/>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US" sz="1600" dirty="0"/>
          </a:p>
        </p:txBody>
      </p:sp>
      <p:sp>
        <p:nvSpPr>
          <p:cNvPr id="13" name="Oval 12">
            <a:extLst>
              <a:ext uri="{FF2B5EF4-FFF2-40B4-BE49-F238E27FC236}">
                <a16:creationId xmlns:a16="http://schemas.microsoft.com/office/drawing/2014/main" id="{53C50B2D-9B74-3D48-DA81-2CB3FDEC703B}"/>
              </a:ext>
            </a:extLst>
          </p:cNvPr>
          <p:cNvSpPr/>
          <p:nvPr/>
        </p:nvSpPr>
        <p:spPr>
          <a:xfrm>
            <a:off x="6897338" y="5596916"/>
            <a:ext cx="200721" cy="200721"/>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US" sz="1600" dirty="0"/>
          </a:p>
        </p:txBody>
      </p:sp>
      <p:sp>
        <p:nvSpPr>
          <p:cNvPr id="17" name="Text Placeholder 12">
            <a:extLst>
              <a:ext uri="{FF2B5EF4-FFF2-40B4-BE49-F238E27FC236}">
                <a16:creationId xmlns:a16="http://schemas.microsoft.com/office/drawing/2014/main" id="{44A015D6-F412-8739-757A-C43DD5AFB147}"/>
              </a:ext>
            </a:extLst>
          </p:cNvPr>
          <p:cNvSpPr txBox="1">
            <a:spLocks/>
          </p:cNvSpPr>
          <p:nvPr/>
        </p:nvSpPr>
        <p:spPr>
          <a:xfrm>
            <a:off x="4920818" y="5895133"/>
            <a:ext cx="743199" cy="203052"/>
          </a:xfrm>
          <a:prstGeom prst="rect">
            <a:avLst/>
          </a:prstGeom>
        </p:spPr>
        <p:txBody>
          <a:bodyPr vert="horz" lIns="0" tIns="45720" rIns="0" bIns="45720" rtlCol="0" anchor="b"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bg2"/>
                </a:solidFill>
                <a:latin typeface="+mn-lt"/>
                <a:ea typeface="+mn-ea"/>
                <a:cs typeface="+mn-cs"/>
              </a:defRPr>
            </a:lvl1pPr>
            <a:lvl2pPr marL="457200" indent="0" algn="l" defTabSz="914400" rtl="0" eaLnBrk="1" latinLnBrk="0" hangingPunct="1">
              <a:lnSpc>
                <a:spcPct val="100000"/>
              </a:lnSpc>
              <a:spcBef>
                <a:spcPts val="0"/>
              </a:spcBef>
              <a:spcAft>
                <a:spcPts val="600"/>
              </a:spcAft>
              <a:buSzPct val="100000"/>
              <a:buFont typeface="System Font Regular"/>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dirty="0">
                <a:solidFill>
                  <a:schemeClr val="tx1"/>
                </a:solidFill>
                <a:latin typeface="Georgia" panose="02040502050405020303" pitchFamily="18" charset="0"/>
              </a:rPr>
              <a:t>2021</a:t>
            </a:r>
          </a:p>
        </p:txBody>
      </p:sp>
      <p:sp>
        <p:nvSpPr>
          <p:cNvPr id="18" name="Text Placeholder 13">
            <a:extLst>
              <a:ext uri="{FF2B5EF4-FFF2-40B4-BE49-F238E27FC236}">
                <a16:creationId xmlns:a16="http://schemas.microsoft.com/office/drawing/2014/main" id="{B5BAB882-1D89-FBC2-7B23-27FE493E79FE}"/>
              </a:ext>
            </a:extLst>
          </p:cNvPr>
          <p:cNvSpPr txBox="1">
            <a:spLocks/>
          </p:cNvSpPr>
          <p:nvPr/>
        </p:nvSpPr>
        <p:spPr>
          <a:xfrm>
            <a:off x="6894983" y="5676627"/>
            <a:ext cx="568683" cy="439875"/>
          </a:xfrm>
          <a:prstGeom prst="rect">
            <a:avLst/>
          </a:prstGeom>
        </p:spPr>
        <p:txBody>
          <a:bodyPr vert="horz" lIns="0" tIns="45720" rIns="0" bIns="45720" rtlCol="0" anchor="b"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bg2"/>
                </a:solidFill>
                <a:latin typeface="+mn-lt"/>
                <a:ea typeface="+mn-ea"/>
                <a:cs typeface="+mn-cs"/>
              </a:defRPr>
            </a:lvl1pPr>
            <a:lvl2pPr marL="457200" indent="0" algn="l" defTabSz="914400" rtl="0" eaLnBrk="1" latinLnBrk="0" hangingPunct="1">
              <a:lnSpc>
                <a:spcPct val="100000"/>
              </a:lnSpc>
              <a:spcBef>
                <a:spcPts val="0"/>
              </a:spcBef>
              <a:spcAft>
                <a:spcPts val="600"/>
              </a:spcAft>
              <a:buSzPct val="100000"/>
              <a:buFont typeface="System Font Regular"/>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dirty="0">
                <a:solidFill>
                  <a:schemeClr val="tx1"/>
                </a:solidFill>
                <a:latin typeface="Georgia" panose="02040502050405020303" pitchFamily="18" charset="0"/>
              </a:rPr>
              <a:t>2022</a:t>
            </a:r>
          </a:p>
        </p:txBody>
      </p:sp>
      <p:sp>
        <p:nvSpPr>
          <p:cNvPr id="19" name="Text Placeholder 14">
            <a:extLst>
              <a:ext uri="{FF2B5EF4-FFF2-40B4-BE49-F238E27FC236}">
                <a16:creationId xmlns:a16="http://schemas.microsoft.com/office/drawing/2014/main" id="{127662AF-6F00-2EC3-E92E-361E213F5913}"/>
              </a:ext>
            </a:extLst>
          </p:cNvPr>
          <p:cNvSpPr txBox="1">
            <a:spLocks/>
          </p:cNvSpPr>
          <p:nvPr/>
        </p:nvSpPr>
        <p:spPr>
          <a:xfrm>
            <a:off x="10356614" y="5652867"/>
            <a:ext cx="598633" cy="436542"/>
          </a:xfrm>
          <a:prstGeom prst="rect">
            <a:avLst/>
          </a:prstGeom>
        </p:spPr>
        <p:txBody>
          <a:bodyPr vert="horz" lIns="0" tIns="45720" rIns="0" bIns="45720" rtlCol="0" anchor="b"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bg2"/>
                </a:solidFill>
                <a:latin typeface="+mn-lt"/>
                <a:ea typeface="+mn-ea"/>
                <a:cs typeface="+mn-cs"/>
              </a:defRPr>
            </a:lvl1pPr>
            <a:lvl2pPr marL="457200" indent="0" algn="l" defTabSz="914400" rtl="0" eaLnBrk="1" latinLnBrk="0" hangingPunct="1">
              <a:lnSpc>
                <a:spcPct val="100000"/>
              </a:lnSpc>
              <a:spcBef>
                <a:spcPts val="0"/>
              </a:spcBef>
              <a:spcAft>
                <a:spcPts val="600"/>
              </a:spcAft>
              <a:buSzPct val="100000"/>
              <a:buFont typeface="System Font Regular"/>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dirty="0">
                <a:latin typeface="Georgia" panose="02040502050405020303" pitchFamily="18" charset="0"/>
              </a:rPr>
              <a:t>2023</a:t>
            </a:r>
          </a:p>
        </p:txBody>
      </p:sp>
      <p:sp>
        <p:nvSpPr>
          <p:cNvPr id="20" name="Oval 19">
            <a:extLst>
              <a:ext uri="{FF2B5EF4-FFF2-40B4-BE49-F238E27FC236}">
                <a16:creationId xmlns:a16="http://schemas.microsoft.com/office/drawing/2014/main" id="{1E35E180-B267-0CA9-FE8A-F5FCD0D1BAB4}"/>
              </a:ext>
            </a:extLst>
          </p:cNvPr>
          <p:cNvSpPr/>
          <p:nvPr/>
        </p:nvSpPr>
        <p:spPr>
          <a:xfrm>
            <a:off x="10123667" y="5645472"/>
            <a:ext cx="200721" cy="200721"/>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US" sz="1600" dirty="0"/>
          </a:p>
        </p:txBody>
      </p:sp>
    </p:spTree>
    <p:extLst>
      <p:ext uri="{BB962C8B-B14F-4D97-AF65-F5344CB8AC3E}">
        <p14:creationId xmlns:p14="http://schemas.microsoft.com/office/powerpoint/2010/main" val="3655956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6728DC-297D-3763-F73A-5E4DF896E7E7}"/>
              </a:ext>
            </a:extLst>
          </p:cNvPr>
          <p:cNvSpPr>
            <a:spLocks noGrp="1"/>
          </p:cNvSpPr>
          <p:nvPr>
            <p:ph type="sldNum" sz="quarter" idx="12"/>
          </p:nvPr>
        </p:nvSpPr>
        <p:spPr/>
        <p:txBody>
          <a:bodyPr/>
          <a:lstStyle/>
          <a:p>
            <a:fld id="{403EF4E2-7A7A-0548-85F1-5479B7C9E1B2}" type="slidenum">
              <a:rPr lang="en-US" smtClean="0"/>
              <a:t>4</a:t>
            </a:fld>
            <a:endParaRPr lang="en-US" dirty="0"/>
          </a:p>
        </p:txBody>
      </p:sp>
      <p:sp>
        <p:nvSpPr>
          <p:cNvPr id="8" name="Title 7">
            <a:extLst>
              <a:ext uri="{FF2B5EF4-FFF2-40B4-BE49-F238E27FC236}">
                <a16:creationId xmlns:a16="http://schemas.microsoft.com/office/drawing/2014/main" id="{319D6550-86D3-7DB3-29F0-30F060BFBAF2}"/>
              </a:ext>
            </a:extLst>
          </p:cNvPr>
          <p:cNvSpPr>
            <a:spLocks noGrp="1"/>
          </p:cNvSpPr>
          <p:nvPr>
            <p:ph type="ctrTitle"/>
          </p:nvPr>
        </p:nvSpPr>
        <p:spPr>
          <a:xfrm>
            <a:off x="292327" y="1446185"/>
            <a:ext cx="3503952" cy="2390972"/>
          </a:xfrm>
        </p:spPr>
        <p:txBody>
          <a:bodyPr/>
          <a:lstStyle/>
          <a:p>
            <a:r>
              <a:rPr lang="en-US" sz="2800" i="1" dirty="0">
                <a:latin typeface="Georgia" panose="02040502050405020303" pitchFamily="18" charset="0"/>
              </a:rPr>
              <a:t>Total Till growth slumped to a new low in 2023</a:t>
            </a:r>
            <a:endParaRPr lang="en-US" sz="2800" dirty="0">
              <a:latin typeface="+mn-lt"/>
            </a:endParaRPr>
          </a:p>
        </p:txBody>
      </p:sp>
      <p:sp>
        <p:nvSpPr>
          <p:cNvPr id="14" name="Text Placeholder 13">
            <a:extLst>
              <a:ext uri="{FF2B5EF4-FFF2-40B4-BE49-F238E27FC236}">
                <a16:creationId xmlns:a16="http://schemas.microsoft.com/office/drawing/2014/main" id="{C6448C9E-CE0B-61E6-1D4C-D40E3826ED4C}"/>
              </a:ext>
            </a:extLst>
          </p:cNvPr>
          <p:cNvSpPr>
            <a:spLocks noGrp="1"/>
          </p:cNvSpPr>
          <p:nvPr>
            <p:ph type="body" sz="quarter" idx="14"/>
          </p:nvPr>
        </p:nvSpPr>
        <p:spPr/>
        <p:txBody>
          <a:bodyPr/>
          <a:lstStyle/>
          <a:p>
            <a:r>
              <a:rPr lang="en-GB" dirty="0"/>
              <a:t>Source:  NIQ Scantrack, Homescan FMCG</a:t>
            </a:r>
          </a:p>
        </p:txBody>
      </p:sp>
      <p:graphicFrame>
        <p:nvGraphicFramePr>
          <p:cNvPr id="3" name="Table 11">
            <a:extLst>
              <a:ext uri="{FF2B5EF4-FFF2-40B4-BE49-F238E27FC236}">
                <a16:creationId xmlns:a16="http://schemas.microsoft.com/office/drawing/2014/main" id="{00172463-5EDD-F8B7-C28C-B0754D83D200}"/>
              </a:ext>
            </a:extLst>
          </p:cNvPr>
          <p:cNvGraphicFramePr>
            <a:graphicFrameLocks noGrp="1"/>
          </p:cNvGraphicFramePr>
          <p:nvPr>
            <p:extLst>
              <p:ext uri="{D42A27DB-BD31-4B8C-83A1-F6EECF244321}">
                <p14:modId xmlns:p14="http://schemas.microsoft.com/office/powerpoint/2010/main" val="2175601306"/>
              </p:ext>
            </p:extLst>
          </p:nvPr>
        </p:nvGraphicFramePr>
        <p:xfrm>
          <a:off x="4267200" y="359724"/>
          <a:ext cx="7782560" cy="5813788"/>
        </p:xfrm>
        <a:graphic>
          <a:graphicData uri="http://schemas.openxmlformats.org/drawingml/2006/table">
            <a:tbl>
              <a:tblPr firstRow="1" bandRow="1">
                <a:tableStyleId>{00A15C55-8517-42AA-B614-E9B94910E393}</a:tableStyleId>
              </a:tblPr>
              <a:tblGrid>
                <a:gridCol w="2363894">
                  <a:extLst>
                    <a:ext uri="{9D8B030D-6E8A-4147-A177-3AD203B41FA5}">
                      <a16:colId xmlns:a16="http://schemas.microsoft.com/office/drawing/2014/main" val="1413289166"/>
                    </a:ext>
                  </a:extLst>
                </a:gridCol>
                <a:gridCol w="2709333">
                  <a:extLst>
                    <a:ext uri="{9D8B030D-6E8A-4147-A177-3AD203B41FA5}">
                      <a16:colId xmlns:a16="http://schemas.microsoft.com/office/drawing/2014/main" val="986108252"/>
                    </a:ext>
                  </a:extLst>
                </a:gridCol>
                <a:gridCol w="2709333">
                  <a:extLst>
                    <a:ext uri="{9D8B030D-6E8A-4147-A177-3AD203B41FA5}">
                      <a16:colId xmlns:a16="http://schemas.microsoft.com/office/drawing/2014/main" val="3449393592"/>
                    </a:ext>
                  </a:extLst>
                </a:gridCol>
              </a:tblGrid>
              <a:tr h="6270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Georgia" panose="02040502050405020303" pitchFamily="18" charset="0"/>
                        </a:rPr>
                        <a:t>Industry growths slow</a:t>
                      </a:r>
                      <a:endParaRPr lang="en-GB" dirty="0">
                        <a:solidFill>
                          <a:schemeClr val="bg1"/>
                        </a:solidFill>
                      </a:endParaRPr>
                    </a:p>
                  </a:txBody>
                  <a:tcPr>
                    <a:solidFill>
                      <a:schemeClr val="bg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Georgia" panose="02040502050405020303" pitchFamily="18" charset="0"/>
                        </a:rPr>
                        <a:t>More demand for comfort foods</a:t>
                      </a:r>
                      <a:endParaRPr lang="en-GB" dirty="0">
                        <a:solidFill>
                          <a:schemeClr val="bg1"/>
                        </a:solidFill>
                      </a:endParaRPr>
                    </a:p>
                  </a:txBody>
                  <a:tcPr>
                    <a:solidFill>
                      <a:schemeClr val="tx2">
                        <a:lumMod val="90000"/>
                        <a:lumOff val="1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Georgia" panose="02040502050405020303" pitchFamily="18" charset="0"/>
                        </a:rPr>
                        <a:t>Weakening optimism</a:t>
                      </a:r>
                      <a:endParaRPr lang="en-GB" dirty="0">
                        <a:solidFill>
                          <a:schemeClr val="bg1"/>
                        </a:solidFill>
                      </a:endParaRPr>
                    </a:p>
                  </a:txBody>
                  <a:tcPr>
                    <a:solidFill>
                      <a:schemeClr val="bg2">
                        <a:lumMod val="50000"/>
                      </a:schemeClr>
                    </a:solidFill>
                  </a:tcPr>
                </a:tc>
                <a:extLst>
                  <a:ext uri="{0D108BD9-81ED-4DB2-BD59-A6C34878D82A}">
                    <a16:rowId xmlns:a16="http://schemas.microsoft.com/office/drawing/2014/main" val="63027159"/>
                  </a:ext>
                </a:extLst>
              </a:tr>
              <a:tr h="1241788">
                <a:tc>
                  <a:txBody>
                    <a:bodyPr/>
                    <a:lstStyle/>
                    <a:p>
                      <a:pPr marL="0" lvl="0" indent="0" fontAlgn="base">
                        <a:spcAft>
                          <a:spcPts val="0"/>
                        </a:spcAft>
                        <a:buSzPts val="1100"/>
                        <a:buFont typeface="Symbol" panose="05050102010706020507" pitchFamily="18" charset="2"/>
                        <a:buNone/>
                      </a:pPr>
                      <a:r>
                        <a:rPr lang="en-GB" sz="1200" kern="1200" dirty="0">
                          <a:solidFill>
                            <a:schemeClr val="tx1">
                              <a:lumMod val="50000"/>
                            </a:schemeClr>
                          </a:solidFill>
                          <a:effectLst/>
                          <a:latin typeface="+mn-lt"/>
                          <a:ea typeface="+mn-ea"/>
                          <a:cs typeface="+mn-cs"/>
                        </a:rPr>
                        <a:t>Total Till </a:t>
                      </a:r>
                      <a:r>
                        <a:rPr lang="en-GB" sz="1200" b="1" i="1" kern="1200" dirty="0">
                          <a:solidFill>
                            <a:schemeClr val="tx1">
                              <a:lumMod val="50000"/>
                            </a:schemeClr>
                          </a:solidFill>
                          <a:effectLst/>
                          <a:latin typeface="Georgia" panose="02040502050405020303" pitchFamily="18" charset="0"/>
                          <a:ea typeface="+mn-ea"/>
                          <a:cs typeface="+mn-cs"/>
                        </a:rPr>
                        <a:t>growths slowed</a:t>
                      </a:r>
                      <a:r>
                        <a:rPr lang="en-GB" sz="1200" kern="1200" dirty="0">
                          <a:solidFill>
                            <a:schemeClr val="tx1">
                              <a:lumMod val="50000"/>
                            </a:schemeClr>
                          </a:solidFill>
                          <a:effectLst/>
                          <a:latin typeface="+mn-lt"/>
                          <a:ea typeface="+mn-ea"/>
                          <a:cs typeface="+mn-cs"/>
                        </a:rPr>
                        <a:t> to </a:t>
                      </a:r>
                      <a:r>
                        <a:rPr lang="en-GB" sz="1200" b="1" i="1" kern="1200" dirty="0">
                          <a:solidFill>
                            <a:schemeClr val="tx1">
                              <a:lumMod val="50000"/>
                            </a:schemeClr>
                          </a:solidFill>
                          <a:effectLst/>
                          <a:latin typeface="Georgia" panose="02040502050405020303" pitchFamily="18" charset="0"/>
                          <a:ea typeface="+mn-ea"/>
                          <a:cs typeface="+mn-cs"/>
                        </a:rPr>
                        <a:t>+7.2% </a:t>
                      </a:r>
                      <a:r>
                        <a:rPr lang="en-GB" sz="1200" kern="1200" dirty="0">
                          <a:solidFill>
                            <a:schemeClr val="tx1">
                              <a:lumMod val="50000"/>
                            </a:schemeClr>
                          </a:solidFill>
                          <a:effectLst/>
                          <a:latin typeface="+mn-lt"/>
                          <a:ea typeface="+mn-ea"/>
                          <a:cs typeface="+mn-cs"/>
                        </a:rPr>
                        <a:t>in the 4 weeks to 12</a:t>
                      </a:r>
                      <a:r>
                        <a:rPr lang="en-GB" sz="1200" kern="1200" baseline="30000" dirty="0">
                          <a:solidFill>
                            <a:schemeClr val="tx1">
                              <a:lumMod val="50000"/>
                            </a:schemeClr>
                          </a:solidFill>
                          <a:effectLst/>
                          <a:latin typeface="+mn-lt"/>
                          <a:ea typeface="+mn-ea"/>
                          <a:cs typeface="+mn-cs"/>
                        </a:rPr>
                        <a:t>th</a:t>
                      </a:r>
                      <a:r>
                        <a:rPr lang="en-GB" sz="1200" kern="1200" dirty="0">
                          <a:solidFill>
                            <a:schemeClr val="tx1">
                              <a:lumMod val="50000"/>
                            </a:schemeClr>
                          </a:solidFill>
                          <a:effectLst/>
                          <a:latin typeface="+mn-lt"/>
                          <a:ea typeface="+mn-ea"/>
                          <a:cs typeface="+mn-cs"/>
                        </a:rPr>
                        <a:t> August, down from +8.9% in July and the June peak +12.4% </a:t>
                      </a:r>
                      <a:r>
                        <a:rPr lang="en-GB" sz="1200" b="1" i="1" kern="1200" dirty="0">
                          <a:solidFill>
                            <a:schemeClr val="tx1">
                              <a:lumMod val="50000"/>
                            </a:schemeClr>
                          </a:solidFill>
                          <a:effectLst/>
                          <a:latin typeface="Georgia" panose="02040502050405020303" pitchFamily="18" charset="0"/>
                          <a:ea typeface="+mn-ea"/>
                          <a:cs typeface="+mn-cs"/>
                        </a:rPr>
                        <a:t>as autumnal weather took over this summer.</a:t>
                      </a:r>
                      <a:endParaRPr lang="en-GB" sz="1200" b="1" i="1" dirty="0">
                        <a:solidFill>
                          <a:schemeClr val="tx1">
                            <a:lumMod val="50000"/>
                          </a:schemeClr>
                        </a:solidFill>
                        <a:latin typeface="Georgia" panose="02040502050405020303" pitchFamily="18" charset="0"/>
                      </a:endParaRPr>
                    </a:p>
                  </a:txBody>
                  <a:tcP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mn-lt"/>
                          <a:ea typeface="Times New Roman" panose="02020603050405020304" pitchFamily="18" charset="0"/>
                          <a:cs typeface="Arial" panose="020B0604020202020204" pitchFamily="34" charset="0"/>
                        </a:rPr>
                        <a:t>More time was spent indoors and shoppers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instead bought warming foods,</a:t>
                      </a:r>
                      <a:r>
                        <a:rPr lang="en-GB" sz="1200" b="0" i="0" dirty="0">
                          <a:solidFill>
                            <a:srgbClr val="000000"/>
                          </a:solidFill>
                          <a:effectLst/>
                          <a:latin typeface="+mn-lt"/>
                          <a:ea typeface="Times New Roman" panose="02020603050405020304" pitchFamily="18" charset="0"/>
                          <a:cs typeface="Arial" panose="020B0604020202020204" pitchFamily="34" charset="0"/>
                        </a:rPr>
                        <a:t> which included ambient snacks, soup and the Sunday roast.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1" dirty="0">
                        <a:solidFill>
                          <a:srgbClr val="000000"/>
                        </a:solidFill>
                        <a:effectLst/>
                        <a:latin typeface="Georgia" panose="02040502050405020303" pitchFamily="18" charset="0"/>
                        <a:cs typeface="Arial" panose="020B0604020202020204" pitchFamily="34" charset="0"/>
                      </a:endParaRPr>
                    </a:p>
                  </a:txBody>
                  <a:tcPr>
                    <a:solidFill>
                      <a:schemeClr val="bg2">
                        <a:lumMod val="20000"/>
                        <a:lumOff val="80000"/>
                      </a:schemeClr>
                    </a:solidFill>
                  </a:tcPr>
                </a:tc>
                <a:tc>
                  <a:txBody>
                    <a:bodyPr/>
                    <a:lstStyle/>
                    <a:p>
                      <a:pPr algn="l">
                        <a:spcAft>
                          <a:spcPts val="600"/>
                        </a:spcAft>
                      </a:pPr>
                      <a:r>
                        <a:rPr lang="en-US" sz="1200" b="1" i="1" dirty="0">
                          <a:solidFill>
                            <a:schemeClr val="tx2"/>
                          </a:solidFill>
                          <a:latin typeface="Georgia" panose="02040502050405020303" pitchFamily="18" charset="0"/>
                        </a:rPr>
                        <a:t>Consumer Confidence weakened </a:t>
                      </a:r>
                      <a:r>
                        <a:rPr lang="en-US" sz="1200" i="0" dirty="0">
                          <a:solidFill>
                            <a:schemeClr val="tx2"/>
                          </a:solidFill>
                          <a:latin typeface="+mn-lt"/>
                        </a:rPr>
                        <a:t>to -30 in July (-6 points vs June), with sentiment towards the future outlook of the General Economic Situation weakening by 8 points.</a:t>
                      </a:r>
                    </a:p>
                  </a:txBody>
                  <a:tcPr>
                    <a:solidFill>
                      <a:schemeClr val="bg2">
                        <a:lumMod val="20000"/>
                        <a:lumOff val="80000"/>
                      </a:schemeClr>
                    </a:solidFill>
                  </a:tcPr>
                </a:tc>
                <a:extLst>
                  <a:ext uri="{0D108BD9-81ED-4DB2-BD59-A6C34878D82A}">
                    <a16:rowId xmlns:a16="http://schemas.microsoft.com/office/drawing/2014/main" val="2652025299"/>
                  </a:ext>
                </a:extLst>
              </a:tr>
              <a:tr h="13422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mn-lt"/>
                          <a:ea typeface="Times New Roman" panose="02020603050405020304" pitchFamily="18" charset="0"/>
                          <a:cs typeface="Arial" panose="020B0604020202020204" pitchFamily="34" charset="0"/>
                        </a:rPr>
                        <a:t>Most channels were impacted.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Convenience stores</a:t>
                      </a:r>
                      <a:r>
                        <a:rPr lang="en-GB" sz="1200" dirty="0">
                          <a:solidFill>
                            <a:srgbClr val="000000"/>
                          </a:solidFill>
                          <a:effectLst/>
                          <a:ea typeface="Times New Roman" panose="02020603050405020304" pitchFamily="18" charset="0"/>
                          <a:cs typeface="Arial" panose="020B0604020202020204" pitchFamily="34" charset="0"/>
                        </a:rPr>
                        <a:t>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+0.6% </a:t>
                      </a:r>
                      <a:r>
                        <a:rPr lang="en-GB" sz="1200" b="0" i="0" dirty="0">
                          <a:solidFill>
                            <a:srgbClr val="000000"/>
                          </a:solidFill>
                          <a:effectLst/>
                          <a:latin typeface="+mn-lt"/>
                          <a:ea typeface="Times New Roman" panose="02020603050405020304" pitchFamily="18" charset="0"/>
                          <a:cs typeface="Arial" panose="020B0604020202020204" pitchFamily="34" charset="0"/>
                        </a:rPr>
                        <a:t>and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Chemists -5.4%</a:t>
                      </a:r>
                      <a:r>
                        <a:rPr lang="en-GB" sz="1200" b="0" i="0" dirty="0">
                          <a:solidFill>
                            <a:srgbClr val="000000"/>
                          </a:solidFill>
                          <a:effectLst/>
                          <a:latin typeface="+mn-lt"/>
                          <a:ea typeface="Times New Roman" panose="02020603050405020304" pitchFamily="18" charset="0"/>
                          <a:cs typeface="Arial" panose="020B0604020202020204" pitchFamily="34" charset="0"/>
                        </a:rPr>
                        <a:t> </a:t>
                      </a:r>
                      <a:r>
                        <a:rPr lang="en-GB" sz="1200" dirty="0">
                          <a:solidFill>
                            <a:srgbClr val="000000"/>
                          </a:solidFill>
                          <a:effectLst/>
                          <a:ea typeface="Times New Roman" panose="02020603050405020304" pitchFamily="18" charset="0"/>
                          <a:cs typeface="Arial" panose="020B0604020202020204" pitchFamily="34" charset="0"/>
                        </a:rPr>
                        <a:t>were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hit hardest </a:t>
                      </a:r>
                      <a:r>
                        <a:rPr lang="en-GB" sz="1200" b="0" i="0" dirty="0">
                          <a:solidFill>
                            <a:srgbClr val="000000"/>
                          </a:solidFill>
                          <a:effectLst/>
                          <a:latin typeface="+mn-lt"/>
                          <a:ea typeface="Times New Roman" panose="02020603050405020304" pitchFamily="18" charset="0"/>
                          <a:cs typeface="Arial" panose="020B0604020202020204" pitchFamily="34" charset="0"/>
                        </a:rPr>
                        <a:t>missing out on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seasonal purchases </a:t>
                      </a:r>
                      <a:r>
                        <a:rPr lang="en-GB" sz="1200" b="0" i="0" dirty="0">
                          <a:solidFill>
                            <a:srgbClr val="000000"/>
                          </a:solidFill>
                          <a:effectLst/>
                          <a:latin typeface="+mn-lt"/>
                          <a:ea typeface="Times New Roman" panose="02020603050405020304" pitchFamily="18" charset="0"/>
                          <a:cs typeface="Arial" panose="020B0604020202020204" pitchFamily="34" charset="0"/>
                        </a:rPr>
                        <a:t>and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against comparatives</a:t>
                      </a:r>
                      <a:r>
                        <a:rPr lang="en-GB" sz="1200" dirty="0">
                          <a:solidFill>
                            <a:srgbClr val="000000"/>
                          </a:solidFill>
                          <a:effectLst/>
                          <a:ea typeface="Times New Roman" panose="02020603050405020304" pitchFamily="18" charset="0"/>
                          <a:cs typeface="Arial" panose="020B0604020202020204" pitchFamily="34" charset="0"/>
                        </a:rPr>
                        <a:t>, which included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2 of last year’s heatwaves</a:t>
                      </a:r>
                      <a:r>
                        <a:rPr lang="en-GB" sz="1200" dirty="0">
                          <a:solidFill>
                            <a:srgbClr val="000000"/>
                          </a:solidFill>
                          <a:effectLst/>
                          <a:ea typeface="Times New Roman" panose="02020603050405020304" pitchFamily="18"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ea typeface="Times New Roman" panose="02020603050405020304" pitchFamily="18" charset="0"/>
                          <a:cs typeface="Arial" panose="020B0604020202020204" pitchFamily="34" charset="0"/>
                        </a:rPr>
                        <a:t>With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less demand </a:t>
                      </a:r>
                      <a:r>
                        <a:rPr lang="en-GB" sz="1200" dirty="0">
                          <a:solidFill>
                            <a:srgbClr val="000000"/>
                          </a:solidFill>
                          <a:effectLst/>
                          <a:ea typeface="Times New Roman" panose="02020603050405020304" pitchFamily="18" charset="0"/>
                          <a:cs typeface="Arial" panose="020B0604020202020204" pitchFamily="34" charset="0"/>
                        </a:rPr>
                        <a:t>for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alfresco dining </a:t>
                      </a:r>
                      <a:r>
                        <a:rPr lang="en-GB" sz="1200" dirty="0">
                          <a:solidFill>
                            <a:srgbClr val="000000"/>
                          </a:solidFill>
                          <a:effectLst/>
                          <a:ea typeface="Times New Roman" panose="02020603050405020304" pitchFamily="18" charset="0"/>
                          <a:cs typeface="Arial" panose="020B0604020202020204" pitchFamily="34" charset="0"/>
                        </a:rPr>
                        <a:t>and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food to go</a:t>
                      </a:r>
                      <a:r>
                        <a:rPr lang="en-GB" sz="1200" dirty="0">
                          <a:solidFill>
                            <a:srgbClr val="000000"/>
                          </a:solidFill>
                          <a:effectLst/>
                          <a:ea typeface="Times New Roman" panose="02020603050405020304" pitchFamily="18" charset="0"/>
                          <a:cs typeface="Arial" panose="020B0604020202020204" pitchFamily="34" charset="0"/>
                        </a:rPr>
                        <a:t>, shoppers instead focussed on </a:t>
                      </a:r>
                      <a:r>
                        <a:rPr lang="en-GB" sz="1200" b="1" i="1" dirty="0">
                          <a:solidFill>
                            <a:srgbClr val="000000"/>
                          </a:solidFill>
                          <a:effectLst/>
                          <a:latin typeface="Georgia" panose="02040502050405020303" pitchFamily="18" charset="0"/>
                          <a:cs typeface="Arial" panose="020B0604020202020204" pitchFamily="34" charset="0"/>
                        </a:rPr>
                        <a:t>saving money</a:t>
                      </a:r>
                      <a:r>
                        <a:rPr lang="en-GB" sz="1200" b="0" i="0" dirty="0">
                          <a:solidFill>
                            <a:srgbClr val="000000"/>
                          </a:solidFill>
                          <a:effectLst/>
                          <a:latin typeface="+mn-lt"/>
                          <a:cs typeface="Arial" panose="020B0604020202020204" pitchFamily="34" charset="0"/>
                        </a:rPr>
                        <a:t>.  They spent more in the </a:t>
                      </a:r>
                      <a:r>
                        <a:rPr lang="en-GB" sz="1200" b="1" i="1" dirty="0">
                          <a:solidFill>
                            <a:srgbClr val="000000"/>
                          </a:solidFill>
                          <a:effectLst/>
                          <a:latin typeface="Georgia" panose="02040502050405020303" pitchFamily="18" charset="0"/>
                          <a:cs typeface="Arial" panose="020B0604020202020204" pitchFamily="34" charset="0"/>
                        </a:rPr>
                        <a:t>Discounters +16.9% </a:t>
                      </a:r>
                      <a:r>
                        <a:rPr lang="en-GB" sz="1200" b="0" i="0" kern="1200" dirty="0">
                          <a:solidFill>
                            <a:srgbClr val="000000"/>
                          </a:solidFill>
                          <a:effectLst/>
                          <a:latin typeface="+mn-lt"/>
                          <a:ea typeface="+mn-ea"/>
                          <a:cs typeface="Arial" panose="020B0604020202020204" pitchFamily="34" charset="0"/>
                        </a:rPr>
                        <a:t>and the </a:t>
                      </a:r>
                      <a:r>
                        <a:rPr lang="en-GB" sz="1200" b="1" i="1" dirty="0">
                          <a:solidFill>
                            <a:srgbClr val="000000"/>
                          </a:solidFill>
                          <a:effectLst/>
                          <a:latin typeface="Georgia" panose="02040502050405020303" pitchFamily="18" charset="0"/>
                          <a:cs typeface="Arial" panose="020B0604020202020204" pitchFamily="34" charset="0"/>
                        </a:rPr>
                        <a:t>Value Retailers +13.5%.</a:t>
                      </a:r>
                      <a:endParaRPr lang="en-GB" sz="1200" b="0" i="0" dirty="0">
                        <a:latin typeface="+mn-lt"/>
                      </a:endParaRPr>
                    </a:p>
                  </a:txBody>
                  <a:tcP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ea typeface="Times New Roman" panose="02020603050405020304" pitchFamily="18" charset="0"/>
                          <a:cs typeface="Arial" panose="020B0604020202020204" pitchFamily="34" charset="0"/>
                        </a:rPr>
                        <a:t>Just </a:t>
                      </a:r>
                      <a:r>
                        <a:rPr lang="en-GB" sz="1200" b="0" i="0" dirty="0">
                          <a:solidFill>
                            <a:srgbClr val="000000"/>
                          </a:solidFill>
                          <a:effectLst/>
                          <a:latin typeface="+mn-lt"/>
                          <a:ea typeface="Times New Roman" panose="02020603050405020304" pitchFamily="18" charset="0"/>
                          <a:cs typeface="Arial" panose="020B0604020202020204" pitchFamily="34" charset="0"/>
                        </a:rPr>
                        <a:t>4 categories saw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value growths improve on last month</a:t>
                      </a:r>
                      <a:r>
                        <a:rPr lang="en-GB" sz="1200" b="0" i="0" dirty="0">
                          <a:solidFill>
                            <a:srgbClr val="000000"/>
                          </a:solidFill>
                          <a:effectLst/>
                          <a:latin typeface="+mn-lt"/>
                          <a:ea typeface="Times New Roman" panose="02020603050405020304" pitchFamily="18" charset="0"/>
                          <a:cs typeface="Arial" panose="020B0604020202020204" pitchFamily="34" charset="0"/>
                        </a:rPr>
                        <a:t>.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Confectionery led </a:t>
                      </a:r>
                      <a:r>
                        <a:rPr lang="en-GB" sz="1200" b="0" i="0" dirty="0">
                          <a:solidFill>
                            <a:srgbClr val="000000"/>
                          </a:solidFill>
                          <a:effectLst/>
                          <a:latin typeface="+mn-lt"/>
                          <a:ea typeface="Times New Roman" panose="02020603050405020304" pitchFamily="18" charset="0"/>
                          <a:cs typeface="Arial" panose="020B0604020202020204" pitchFamily="34" charset="0"/>
                        </a:rPr>
                        <a:t>+28.8%, also elevated by soaring food inflation,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followed by Packaged Grocery </a:t>
                      </a:r>
                      <a:r>
                        <a:rPr lang="en-GB" sz="1200" b="0" i="0" dirty="0">
                          <a:solidFill>
                            <a:srgbClr val="000000"/>
                          </a:solidFill>
                          <a:effectLst/>
                          <a:latin typeface="+mn-lt"/>
                          <a:ea typeface="Times New Roman" panose="02020603050405020304" pitchFamily="18" charset="0"/>
                          <a:cs typeface="Arial" panose="020B0604020202020204" pitchFamily="34" charset="0"/>
                        </a:rPr>
                        <a:t>+18.2%.  These were the only categories to report an uplift in units.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000000"/>
                        </a:solidFill>
                        <a:effectLst/>
                        <a:latin typeface="+mn-lt"/>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Shoppers opted for cheaper food variants</a:t>
                      </a:r>
                      <a:r>
                        <a:rPr lang="en-GB" sz="1200" b="0" i="0" dirty="0">
                          <a:solidFill>
                            <a:srgbClr val="000000"/>
                          </a:solidFill>
                          <a:effectLst/>
                          <a:latin typeface="+mn-lt"/>
                          <a:ea typeface="Times New Roman" panose="02020603050405020304" pitchFamily="18" charset="0"/>
                          <a:cs typeface="Arial" panose="020B0604020202020204" pitchFamily="34" charset="0"/>
                        </a:rPr>
                        <a:t> and ambient, frozen and canned had some of the strongest growths of the sub categories.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000000"/>
                        </a:solidFill>
                        <a:effectLst/>
                        <a:latin typeface="+mn-lt"/>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Own Label continues to outperform brands</a:t>
                      </a:r>
                      <a:r>
                        <a:rPr lang="en-GB" sz="1200" b="0" i="0" dirty="0">
                          <a:solidFill>
                            <a:srgbClr val="000000"/>
                          </a:solidFill>
                          <a:effectLst/>
                          <a:latin typeface="+mn-lt"/>
                          <a:ea typeface="Times New Roman" panose="02020603050405020304" pitchFamily="18" charset="0"/>
                          <a:cs typeface="Arial" panose="020B0604020202020204" pitchFamily="34" charset="0"/>
                        </a:rPr>
                        <a:t>.  The widest margin is in Confectionery as shoppers look to mitigate rising costs and also in Packaged Grocery where demand is strongest.</a:t>
                      </a:r>
                      <a:endParaRPr lang="en-GB" sz="1200" dirty="0"/>
                    </a:p>
                  </a:txBody>
                  <a:tcP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mn-lt"/>
                          <a:cs typeface="Arial" panose="020B0604020202020204" pitchFamily="34" charset="0"/>
                        </a:rPr>
                        <a:t>Whilst </a:t>
                      </a:r>
                      <a:r>
                        <a:rPr lang="en-GB" sz="1200" b="1" i="1" dirty="0">
                          <a:solidFill>
                            <a:srgbClr val="000000"/>
                          </a:solidFill>
                          <a:effectLst/>
                          <a:latin typeface="Georgia" panose="02040502050405020303" pitchFamily="18" charset="0"/>
                          <a:cs typeface="Arial" panose="020B0604020202020204" pitchFamily="34" charset="0"/>
                        </a:rPr>
                        <a:t>inflation is slowing</a:t>
                      </a:r>
                      <a:r>
                        <a:rPr lang="en-GB" sz="1200" b="0" i="0" dirty="0">
                          <a:solidFill>
                            <a:srgbClr val="000000"/>
                          </a:solidFill>
                          <a:effectLst/>
                          <a:latin typeface="+mn-lt"/>
                          <a:cs typeface="Arial" panose="020B0604020202020204" pitchFamily="34" charset="0"/>
                        </a:rPr>
                        <a:t>, it is not slowing fast enough leading to another rise in interest rates.  With household incomes already squeezed and the weather doing little to lift spirits it is </a:t>
                      </a:r>
                      <a:r>
                        <a:rPr lang="en-GB" sz="1200" b="1" i="1" dirty="0">
                          <a:solidFill>
                            <a:srgbClr val="000000"/>
                          </a:solidFill>
                          <a:effectLst/>
                          <a:latin typeface="Georgia" panose="02040502050405020303" pitchFamily="18" charset="0"/>
                          <a:cs typeface="Arial" panose="020B0604020202020204" pitchFamily="34" charset="0"/>
                        </a:rPr>
                        <a:t>difficult for retailers and manufacturers to drive </a:t>
                      </a:r>
                      <a:r>
                        <a:rPr lang="en-GB" sz="1200" b="1" i="1" dirty="0" err="1">
                          <a:solidFill>
                            <a:srgbClr val="000000"/>
                          </a:solidFill>
                          <a:effectLst/>
                          <a:latin typeface="Georgia" panose="02040502050405020303" pitchFamily="18" charset="0"/>
                          <a:cs typeface="Arial" panose="020B0604020202020204" pitchFamily="34" charset="0"/>
                        </a:rPr>
                        <a:t>fmcg</a:t>
                      </a:r>
                      <a:r>
                        <a:rPr lang="en-GB" sz="1200" b="1" i="1" dirty="0">
                          <a:solidFill>
                            <a:srgbClr val="000000"/>
                          </a:solidFill>
                          <a:effectLst/>
                          <a:latin typeface="Georgia" panose="02040502050405020303" pitchFamily="18" charset="0"/>
                          <a:cs typeface="Arial" panose="020B0604020202020204" pitchFamily="34" charset="0"/>
                        </a:rPr>
                        <a:t> value growths.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000000"/>
                        </a:solidFill>
                        <a:effectLst/>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dirty="0">
                          <a:solidFill>
                            <a:srgbClr val="000000"/>
                          </a:solidFill>
                          <a:effectLst/>
                          <a:latin typeface="Georgia" panose="02040502050405020303" pitchFamily="18" charset="0"/>
                          <a:cs typeface="Arial" panose="020B0604020202020204" pitchFamily="34" charset="0"/>
                        </a:rPr>
                        <a:t>Units at the Grocery Multiples fell </a:t>
                      </a:r>
                      <a:r>
                        <a:rPr lang="en-GB" sz="1200" b="0" i="0" dirty="0">
                          <a:solidFill>
                            <a:srgbClr val="000000"/>
                          </a:solidFill>
                          <a:effectLst/>
                          <a:latin typeface="+mn-lt"/>
                          <a:cs typeface="Arial" panose="020B0604020202020204" pitchFamily="34" charset="0"/>
                        </a:rPr>
                        <a:t>further in August -3.8% from -3.6% in July.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000000"/>
                        </a:solidFill>
                        <a:effectLst/>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dirty="0">
                          <a:solidFill>
                            <a:srgbClr val="000000"/>
                          </a:solidFill>
                          <a:effectLst/>
                          <a:latin typeface="Georgia" panose="02040502050405020303" pitchFamily="18" charset="0"/>
                          <a:cs typeface="Arial" panose="020B0604020202020204" pitchFamily="34" charset="0"/>
                        </a:rPr>
                        <a:t>Units per buyer fell across all trade channels</a:t>
                      </a:r>
                      <a:r>
                        <a:rPr lang="en-GB" sz="1200" b="0" i="0" dirty="0">
                          <a:solidFill>
                            <a:srgbClr val="000000"/>
                          </a:solidFill>
                          <a:effectLst/>
                          <a:latin typeface="+mn-lt"/>
                          <a:cs typeface="Arial" panose="020B0604020202020204" pitchFamily="34" charset="0"/>
                        </a:rPr>
                        <a:t> including the Discounters.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tx1">
                            <a:lumMod val="50000"/>
                          </a:schemeClr>
                        </a:solidFill>
                        <a:latin typeface="+mn-lt"/>
                        <a:cs typeface="Arial"/>
                      </a:endParaRPr>
                    </a:p>
                  </a:txBody>
                  <a:tcPr>
                    <a:solidFill>
                      <a:schemeClr val="bg2">
                        <a:lumMod val="40000"/>
                        <a:lumOff val="60000"/>
                      </a:schemeClr>
                    </a:solidFill>
                  </a:tcPr>
                </a:tc>
                <a:extLst>
                  <a:ext uri="{0D108BD9-81ED-4DB2-BD59-A6C34878D82A}">
                    <a16:rowId xmlns:a16="http://schemas.microsoft.com/office/drawing/2014/main" val="1326169297"/>
                  </a:ext>
                </a:extLst>
              </a:tr>
            </a:tbl>
          </a:graphicData>
        </a:graphic>
      </p:graphicFrame>
    </p:spTree>
    <p:extLst>
      <p:ext uri="{BB962C8B-B14F-4D97-AF65-F5344CB8AC3E}">
        <p14:creationId xmlns:p14="http://schemas.microsoft.com/office/powerpoint/2010/main" val="16013767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2">
            <a:extLst>
              <a:ext uri="{FF2B5EF4-FFF2-40B4-BE49-F238E27FC236}">
                <a16:creationId xmlns:a16="http://schemas.microsoft.com/office/drawing/2014/main" id="{6AAE5641-95A5-9F22-119E-2D431E310204}"/>
              </a:ext>
            </a:extLst>
          </p:cNvPr>
          <p:cNvSpPr>
            <a:spLocks noGrp="1"/>
          </p:cNvSpPr>
          <p:nvPr>
            <p:ph type="sldNum" sz="quarter" idx="12"/>
          </p:nvPr>
        </p:nvSpPr>
        <p:spPr/>
        <p:txBody>
          <a:bodyPr/>
          <a:lstStyle/>
          <a:p>
            <a:fld id="{403EF4E2-7A7A-0548-85F1-5479B7C9E1B2}" type="slidenum">
              <a:rPr lang="en-US" smtClean="0"/>
              <a:t>40</a:t>
            </a:fld>
            <a:endParaRPr lang="en-US" dirty="0"/>
          </a:p>
        </p:txBody>
      </p:sp>
      <p:sp>
        <p:nvSpPr>
          <p:cNvPr id="6" name="Text Placeholder 5">
            <a:extLst>
              <a:ext uri="{FF2B5EF4-FFF2-40B4-BE49-F238E27FC236}">
                <a16:creationId xmlns:a16="http://schemas.microsoft.com/office/drawing/2014/main" id="{1121FDF3-A11F-8C14-3705-7BFE8DA62F2F}"/>
              </a:ext>
            </a:extLst>
          </p:cNvPr>
          <p:cNvSpPr>
            <a:spLocks noGrp="1"/>
          </p:cNvSpPr>
          <p:nvPr>
            <p:ph type="body" sz="quarter" idx="14"/>
          </p:nvPr>
        </p:nvSpPr>
        <p:spPr/>
        <p:txBody>
          <a:bodyPr/>
          <a:lstStyle/>
          <a:p>
            <a:r>
              <a:rPr lang="en-US" sz="8000" dirty="0">
                <a:latin typeface="Georgia" panose="02040502050405020303" pitchFamily="18" charset="0"/>
              </a:rPr>
              <a:t>23%</a:t>
            </a:r>
          </a:p>
          <a:p>
            <a:r>
              <a:rPr lang="en-US" sz="1800" b="0" dirty="0"/>
              <a:t>Multiples* value sales bought on offer (+3% points change v LY)</a:t>
            </a:r>
          </a:p>
        </p:txBody>
      </p:sp>
      <p:sp>
        <p:nvSpPr>
          <p:cNvPr id="5" name="Text Placeholder 4">
            <a:extLst>
              <a:ext uri="{FF2B5EF4-FFF2-40B4-BE49-F238E27FC236}">
                <a16:creationId xmlns:a16="http://schemas.microsoft.com/office/drawing/2014/main" id="{B5C4FE64-47CB-8AE8-79BD-4F00328707DA}"/>
              </a:ext>
            </a:extLst>
          </p:cNvPr>
          <p:cNvSpPr>
            <a:spLocks noGrp="1"/>
          </p:cNvSpPr>
          <p:nvPr>
            <p:ph type="body" sz="quarter" idx="17"/>
          </p:nvPr>
        </p:nvSpPr>
        <p:spPr/>
        <p:txBody>
          <a:bodyPr/>
          <a:lstStyle/>
          <a:p>
            <a:r>
              <a:rPr lang="en-GB" dirty="0"/>
              <a:t>Source:  NIQ Homescan % Value FMCG value sales bought on offer, 4w/e 15</a:t>
            </a:r>
            <a:r>
              <a:rPr lang="en-GB" baseline="30000" dirty="0"/>
              <a:t>th</a:t>
            </a:r>
            <a:r>
              <a:rPr lang="en-GB" dirty="0"/>
              <a:t> July 2023 vs year ago, Multiples includes the Discounters</a:t>
            </a:r>
          </a:p>
          <a:p>
            <a:endParaRPr lang="en-US" dirty="0"/>
          </a:p>
        </p:txBody>
      </p:sp>
      <p:sp>
        <p:nvSpPr>
          <p:cNvPr id="4" name="Title 3">
            <a:extLst>
              <a:ext uri="{FF2B5EF4-FFF2-40B4-BE49-F238E27FC236}">
                <a16:creationId xmlns:a16="http://schemas.microsoft.com/office/drawing/2014/main" id="{FE6F22CA-783B-AC6A-E560-682083596EFC}"/>
              </a:ext>
            </a:extLst>
          </p:cNvPr>
          <p:cNvSpPr>
            <a:spLocks noGrp="1"/>
          </p:cNvSpPr>
          <p:nvPr>
            <p:ph type="title"/>
          </p:nvPr>
        </p:nvSpPr>
        <p:spPr>
          <a:xfrm>
            <a:off x="288558" y="178971"/>
            <a:ext cx="7664146" cy="397352"/>
          </a:xfrm>
        </p:spPr>
        <p:txBody>
          <a:bodyPr/>
          <a:lstStyle/>
          <a:p>
            <a:r>
              <a:rPr lang="en-US" dirty="0">
                <a:latin typeface="+mn-lt"/>
              </a:rPr>
              <a:t>Spend on offer remains high  </a:t>
            </a:r>
          </a:p>
        </p:txBody>
      </p:sp>
      <p:graphicFrame>
        <p:nvGraphicFramePr>
          <p:cNvPr id="9" name="Table 9">
            <a:extLst>
              <a:ext uri="{FF2B5EF4-FFF2-40B4-BE49-F238E27FC236}">
                <a16:creationId xmlns:a16="http://schemas.microsoft.com/office/drawing/2014/main" id="{2D0C18AB-294D-E5B4-CB7B-87E0685DC8C4}"/>
              </a:ext>
            </a:extLst>
          </p:cNvPr>
          <p:cNvGraphicFramePr>
            <a:graphicFrameLocks noGrp="1"/>
          </p:cNvGraphicFramePr>
          <p:nvPr>
            <p:extLst>
              <p:ext uri="{D42A27DB-BD31-4B8C-83A1-F6EECF244321}">
                <p14:modId xmlns:p14="http://schemas.microsoft.com/office/powerpoint/2010/main" val="1906320646"/>
              </p:ext>
            </p:extLst>
          </p:nvPr>
        </p:nvGraphicFramePr>
        <p:xfrm>
          <a:off x="879341" y="1387150"/>
          <a:ext cx="4780923" cy="3714474"/>
        </p:xfrm>
        <a:graphic>
          <a:graphicData uri="http://schemas.openxmlformats.org/drawingml/2006/table">
            <a:tbl>
              <a:tblPr firstRow="1" bandRow="1">
                <a:tableStyleId>{F5AB1C69-6EDB-4FF4-983F-18BD219EF322}</a:tableStyleId>
              </a:tblPr>
              <a:tblGrid>
                <a:gridCol w="1368022">
                  <a:extLst>
                    <a:ext uri="{9D8B030D-6E8A-4147-A177-3AD203B41FA5}">
                      <a16:colId xmlns:a16="http://schemas.microsoft.com/office/drawing/2014/main" val="1841156464"/>
                    </a:ext>
                  </a:extLst>
                </a:gridCol>
                <a:gridCol w="2028423">
                  <a:extLst>
                    <a:ext uri="{9D8B030D-6E8A-4147-A177-3AD203B41FA5}">
                      <a16:colId xmlns:a16="http://schemas.microsoft.com/office/drawing/2014/main" val="1754107025"/>
                    </a:ext>
                  </a:extLst>
                </a:gridCol>
                <a:gridCol w="1384478">
                  <a:extLst>
                    <a:ext uri="{9D8B030D-6E8A-4147-A177-3AD203B41FA5}">
                      <a16:colId xmlns:a16="http://schemas.microsoft.com/office/drawing/2014/main" val="723634197"/>
                    </a:ext>
                  </a:extLst>
                </a:gridCol>
              </a:tblGrid>
              <a:tr h="0">
                <a:tc>
                  <a:txBody>
                    <a:bodyPr/>
                    <a:lstStyle/>
                    <a:p>
                      <a:endParaRPr lang="en-GB" dirty="0"/>
                    </a:p>
                  </a:txBody>
                  <a:tcPr/>
                </a:tc>
                <a:tc>
                  <a:txBody>
                    <a:bodyPr/>
                    <a:lstStyle/>
                    <a:p>
                      <a:r>
                        <a:rPr lang="en-GB" sz="1000" dirty="0"/>
                        <a:t>% Value sales bought on offer</a:t>
                      </a:r>
                    </a:p>
                  </a:txBody>
                  <a:tcPr anchor="ctr"/>
                </a:tc>
                <a:tc>
                  <a:txBody>
                    <a:bodyPr/>
                    <a:lstStyle/>
                    <a:p>
                      <a:r>
                        <a:rPr lang="en-GB" sz="1000" dirty="0"/>
                        <a:t>+/- pts vs last year</a:t>
                      </a:r>
                    </a:p>
                  </a:txBody>
                  <a:tcPr anchor="ctr"/>
                </a:tc>
                <a:extLst>
                  <a:ext uri="{0D108BD9-81ED-4DB2-BD59-A6C34878D82A}">
                    <a16:rowId xmlns:a16="http://schemas.microsoft.com/office/drawing/2014/main" val="2549752580"/>
                  </a:ext>
                </a:extLst>
              </a:tr>
              <a:tr h="303856">
                <a:tc>
                  <a:txBody>
                    <a:bodyPr/>
                    <a:lstStyle/>
                    <a:p>
                      <a:pPr algn="ctr" fontAlgn="b"/>
                      <a:r>
                        <a:rPr lang="en-GB" sz="1400" b="1" i="0" u="none" strike="noStrike" dirty="0">
                          <a:solidFill>
                            <a:srgbClr val="000000"/>
                          </a:solidFill>
                          <a:effectLst/>
                          <a:latin typeface="+mn-lt"/>
                        </a:rPr>
                        <a:t>Iceland</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rPr>
                        <a:t>35%</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rPr>
                        <a:t>+9%</a:t>
                      </a:r>
                    </a:p>
                  </a:txBody>
                  <a:tcPr marL="0" marR="0" marT="0" marB="0" anchor="ctr"/>
                </a:tc>
                <a:extLst>
                  <a:ext uri="{0D108BD9-81ED-4DB2-BD59-A6C34878D82A}">
                    <a16:rowId xmlns:a16="http://schemas.microsoft.com/office/drawing/2014/main" val="1992603370"/>
                  </a:ext>
                </a:extLst>
              </a:tr>
              <a:tr h="303856">
                <a:tc>
                  <a:txBody>
                    <a:bodyPr/>
                    <a:lstStyle/>
                    <a:p>
                      <a:pPr algn="ctr" fontAlgn="ctr"/>
                      <a:r>
                        <a:rPr lang="en-GB" sz="1400" b="1" i="0" u="none" strike="noStrike" dirty="0">
                          <a:solidFill>
                            <a:srgbClr val="000000"/>
                          </a:solidFill>
                          <a:effectLst/>
                          <a:latin typeface="+mn-lt"/>
                        </a:rPr>
                        <a:t>Sainsbury’s </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rPr>
                        <a:t>27%</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rPr>
                        <a:t>+5%</a:t>
                      </a:r>
                    </a:p>
                  </a:txBody>
                  <a:tcPr marL="0" marR="0" marT="0" marB="0" anchor="ctr"/>
                </a:tc>
                <a:extLst>
                  <a:ext uri="{0D108BD9-81ED-4DB2-BD59-A6C34878D82A}">
                    <a16:rowId xmlns:a16="http://schemas.microsoft.com/office/drawing/2014/main" val="4085194090"/>
                  </a:ext>
                </a:extLst>
              </a:tr>
              <a:tr h="303856">
                <a:tc>
                  <a:txBody>
                    <a:bodyPr/>
                    <a:lstStyle/>
                    <a:p>
                      <a:pPr algn="ctr" fontAlgn="ctr"/>
                      <a:r>
                        <a:rPr lang="en-GB" sz="1400" b="1" i="0" u="none" strike="noStrike" dirty="0">
                          <a:solidFill>
                            <a:srgbClr val="000000"/>
                          </a:solidFill>
                          <a:effectLst/>
                          <a:latin typeface="+mn-lt"/>
                        </a:rPr>
                        <a:t>Morrisons</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rPr>
                        <a:t>29%</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rPr>
                        <a:t>+4%</a:t>
                      </a:r>
                    </a:p>
                  </a:txBody>
                  <a:tcPr marL="0" marR="0" marT="0" marB="0" anchor="ctr"/>
                </a:tc>
                <a:extLst>
                  <a:ext uri="{0D108BD9-81ED-4DB2-BD59-A6C34878D82A}">
                    <a16:rowId xmlns:a16="http://schemas.microsoft.com/office/drawing/2014/main" val="3899766706"/>
                  </a:ext>
                </a:extLst>
              </a:tr>
              <a:tr h="303856">
                <a:tc>
                  <a:txBody>
                    <a:bodyPr/>
                    <a:lstStyle/>
                    <a:p>
                      <a:pPr algn="ctr" fontAlgn="ctr"/>
                      <a:r>
                        <a:rPr lang="en-GB" sz="1400" b="1" i="0" u="none" strike="noStrike" dirty="0">
                          <a:solidFill>
                            <a:srgbClr val="000000"/>
                          </a:solidFill>
                          <a:effectLst/>
                          <a:latin typeface="+mn-lt"/>
                        </a:rPr>
                        <a:t>Tesco</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rPr>
                        <a:t>29%</a:t>
                      </a:r>
                    </a:p>
                  </a:txBody>
                  <a:tcPr marL="0" marR="0" marT="0" marB="0" anchor="ctr"/>
                </a:tc>
                <a:tc>
                  <a:txBody>
                    <a:bodyPr/>
                    <a:lstStyle/>
                    <a:p>
                      <a:pPr algn="ctr" fontAlgn="b"/>
                      <a:r>
                        <a:rPr lang="en-GB" sz="1400" b="1" i="0" u="none" strike="noStrike" dirty="0">
                          <a:solidFill>
                            <a:srgbClr val="000000"/>
                          </a:solidFill>
                          <a:effectLst/>
                          <a:latin typeface="Calibri" panose="020F0502020204030204" pitchFamily="34" charset="0"/>
                        </a:rPr>
                        <a:t>+4%</a:t>
                      </a:r>
                    </a:p>
                  </a:txBody>
                  <a:tcPr marL="0" marR="0" marT="0" marB="0" anchor="ctr"/>
                </a:tc>
                <a:extLst>
                  <a:ext uri="{0D108BD9-81ED-4DB2-BD59-A6C34878D82A}">
                    <a16:rowId xmlns:a16="http://schemas.microsoft.com/office/drawing/2014/main" val="3353991038"/>
                  </a:ext>
                </a:extLst>
              </a:tr>
              <a:tr h="303856">
                <a:tc>
                  <a:txBody>
                    <a:bodyPr/>
                    <a:lstStyle/>
                    <a:p>
                      <a:pPr algn="ctr" fontAlgn="b"/>
                      <a:r>
                        <a:rPr lang="en-GB" sz="1400" b="0" i="0" u="none" strike="noStrike" dirty="0">
                          <a:solidFill>
                            <a:srgbClr val="000000"/>
                          </a:solidFill>
                          <a:effectLst/>
                          <a:latin typeface="+mn-lt"/>
                        </a:rPr>
                        <a:t>M&amp;S</a:t>
                      </a:r>
                    </a:p>
                  </a:txBody>
                  <a:tcPr marL="0" marR="0" marT="0" marB="0" anchor="ctr"/>
                </a:tc>
                <a:tc>
                  <a:txBody>
                    <a:bodyPr/>
                    <a:lstStyle/>
                    <a:p>
                      <a:pPr algn="ctr" fontAlgn="b"/>
                      <a:r>
                        <a:rPr lang="en-GB" sz="1400" b="0" i="0" u="none" strike="noStrike" dirty="0">
                          <a:solidFill>
                            <a:srgbClr val="000000"/>
                          </a:solidFill>
                          <a:effectLst/>
                          <a:latin typeface="Calibri" panose="020F0502020204030204" pitchFamily="34" charset="0"/>
                        </a:rPr>
                        <a:t>24%</a:t>
                      </a:r>
                    </a:p>
                  </a:txBody>
                  <a:tcPr marL="0" marR="0" marT="0" marB="0" anchor="ctr"/>
                </a:tc>
                <a:tc>
                  <a:txBody>
                    <a:bodyPr/>
                    <a:lstStyle/>
                    <a:p>
                      <a:pPr algn="ctr" fontAlgn="b"/>
                      <a:r>
                        <a:rPr lang="en-GB" sz="1400" b="0" i="0" u="none" strike="noStrike" dirty="0">
                          <a:solidFill>
                            <a:srgbClr val="000000"/>
                          </a:solidFill>
                          <a:effectLst/>
                          <a:latin typeface="Calibri" panose="020F0502020204030204" pitchFamily="34" charset="0"/>
                        </a:rPr>
                        <a:t>+3%</a:t>
                      </a:r>
                    </a:p>
                  </a:txBody>
                  <a:tcPr marL="0" marR="0" marT="0" marB="0" anchor="ctr"/>
                </a:tc>
                <a:extLst>
                  <a:ext uri="{0D108BD9-81ED-4DB2-BD59-A6C34878D82A}">
                    <a16:rowId xmlns:a16="http://schemas.microsoft.com/office/drawing/2014/main" val="2624498789"/>
                  </a:ext>
                </a:extLst>
              </a:tr>
              <a:tr h="312258">
                <a:tc>
                  <a:txBody>
                    <a:bodyPr/>
                    <a:lstStyle/>
                    <a:p>
                      <a:pPr algn="ctr" fontAlgn="ctr"/>
                      <a:r>
                        <a:rPr lang="en-GB" sz="1400" b="0" i="0" u="none" strike="noStrike" dirty="0">
                          <a:solidFill>
                            <a:srgbClr val="000000"/>
                          </a:solidFill>
                          <a:effectLst/>
                          <a:latin typeface="+mn-lt"/>
                        </a:rPr>
                        <a:t>ASDA</a:t>
                      </a:r>
                    </a:p>
                  </a:txBody>
                  <a:tcPr marL="0" marR="0" marT="0" marB="0" anchor="ctr"/>
                </a:tc>
                <a:tc>
                  <a:txBody>
                    <a:bodyPr/>
                    <a:lstStyle/>
                    <a:p>
                      <a:pPr algn="ctr" fontAlgn="b"/>
                      <a:r>
                        <a:rPr lang="en-GB" sz="1400" b="0" i="0" u="none" strike="noStrike" dirty="0">
                          <a:solidFill>
                            <a:srgbClr val="000000"/>
                          </a:solidFill>
                          <a:effectLst/>
                          <a:latin typeface="Calibri" panose="020F0502020204030204" pitchFamily="34" charset="0"/>
                        </a:rPr>
                        <a:t>18%</a:t>
                      </a:r>
                    </a:p>
                  </a:txBody>
                  <a:tcPr marL="0" marR="0" marT="0" marB="0" anchor="ctr"/>
                </a:tc>
                <a:tc>
                  <a:txBody>
                    <a:bodyPr/>
                    <a:lstStyle/>
                    <a:p>
                      <a:pPr algn="ctr" fontAlgn="b"/>
                      <a:r>
                        <a:rPr lang="en-GB" sz="1400" b="0" i="0" u="none" strike="noStrike" dirty="0">
                          <a:solidFill>
                            <a:srgbClr val="000000"/>
                          </a:solidFill>
                          <a:effectLst/>
                          <a:latin typeface="Calibri" panose="020F0502020204030204" pitchFamily="34" charset="0"/>
                        </a:rPr>
                        <a:t>+3%</a:t>
                      </a:r>
                    </a:p>
                  </a:txBody>
                  <a:tcPr marL="0" marR="0" marT="0" marB="0" anchor="ctr"/>
                </a:tc>
                <a:extLst>
                  <a:ext uri="{0D108BD9-81ED-4DB2-BD59-A6C34878D82A}">
                    <a16:rowId xmlns:a16="http://schemas.microsoft.com/office/drawing/2014/main" val="1592275139"/>
                  </a:ext>
                </a:extLst>
              </a:tr>
              <a:tr h="301752">
                <a:tc>
                  <a:txBody>
                    <a:bodyPr/>
                    <a:lstStyle/>
                    <a:p>
                      <a:pPr algn="ctr" fontAlgn="ctr"/>
                      <a:r>
                        <a:rPr lang="en-GB" sz="1400" b="0" i="0" u="none" strike="noStrike" dirty="0">
                          <a:solidFill>
                            <a:srgbClr val="000000"/>
                          </a:solidFill>
                          <a:effectLst/>
                          <a:latin typeface="+mn-lt"/>
                        </a:rPr>
                        <a:t>Waitrose</a:t>
                      </a:r>
                    </a:p>
                  </a:txBody>
                  <a:tcPr marL="0" marR="0" marT="0" marB="0" anchor="ctr"/>
                </a:tc>
                <a:tc>
                  <a:txBody>
                    <a:bodyPr/>
                    <a:lstStyle/>
                    <a:p>
                      <a:pPr algn="ctr" fontAlgn="b"/>
                      <a:r>
                        <a:rPr lang="en-GB" sz="1400" b="0" i="0" u="none" strike="noStrike" dirty="0">
                          <a:solidFill>
                            <a:srgbClr val="000000"/>
                          </a:solidFill>
                          <a:effectLst/>
                          <a:latin typeface="Calibri" panose="020F0502020204030204" pitchFamily="34" charset="0"/>
                        </a:rPr>
                        <a:t>38%</a:t>
                      </a:r>
                    </a:p>
                  </a:txBody>
                  <a:tcPr marL="0" marR="0" marT="0" marB="0" anchor="ctr"/>
                </a:tc>
                <a:tc>
                  <a:txBody>
                    <a:bodyPr/>
                    <a:lstStyle/>
                    <a:p>
                      <a:pPr algn="ctr" fontAlgn="b"/>
                      <a:r>
                        <a:rPr lang="en-GB" sz="1400" b="0" i="0" u="none" strike="noStrike" dirty="0">
                          <a:solidFill>
                            <a:srgbClr val="000000"/>
                          </a:solidFill>
                          <a:effectLst/>
                          <a:latin typeface="Calibri" panose="020F0502020204030204" pitchFamily="34" charset="0"/>
                        </a:rPr>
                        <a:t>+2%</a:t>
                      </a:r>
                    </a:p>
                  </a:txBody>
                  <a:tcPr marL="0" marR="0" marT="0" marB="0" anchor="ctr"/>
                </a:tc>
                <a:extLst>
                  <a:ext uri="{0D108BD9-81ED-4DB2-BD59-A6C34878D82A}">
                    <a16:rowId xmlns:a16="http://schemas.microsoft.com/office/drawing/2014/main" val="3997965209"/>
                  </a:ext>
                </a:extLst>
              </a:tr>
              <a:tr h="303856">
                <a:tc>
                  <a:txBody>
                    <a:bodyPr/>
                    <a:lstStyle/>
                    <a:p>
                      <a:pPr algn="ctr" fontAlgn="ctr"/>
                      <a:r>
                        <a:rPr lang="en-GB" sz="1400" b="0" i="0" u="none" strike="noStrike" dirty="0">
                          <a:solidFill>
                            <a:srgbClr val="000000"/>
                          </a:solidFill>
                          <a:effectLst/>
                          <a:latin typeface="+mn-lt"/>
                        </a:rPr>
                        <a:t>Lidl</a:t>
                      </a:r>
                    </a:p>
                  </a:txBody>
                  <a:tcPr marL="0" marR="0" marT="0" marB="0" anchor="ctr"/>
                </a:tc>
                <a:tc>
                  <a:txBody>
                    <a:bodyPr/>
                    <a:lstStyle/>
                    <a:p>
                      <a:pPr algn="ctr" fontAlgn="b"/>
                      <a:r>
                        <a:rPr lang="en-GB" sz="1400" b="0" i="0" u="none" strike="noStrike" dirty="0">
                          <a:solidFill>
                            <a:srgbClr val="000000"/>
                          </a:solidFill>
                          <a:effectLst/>
                          <a:latin typeface="Calibri" panose="020F0502020204030204" pitchFamily="34" charset="0"/>
                        </a:rPr>
                        <a:t>10%</a:t>
                      </a:r>
                    </a:p>
                  </a:txBody>
                  <a:tcPr marL="0" marR="0" marT="0" marB="0" anchor="ctr"/>
                </a:tc>
                <a:tc>
                  <a:txBody>
                    <a:bodyPr/>
                    <a:lstStyle/>
                    <a:p>
                      <a:pPr algn="ctr" fontAlgn="b"/>
                      <a:r>
                        <a:rPr lang="en-GB" sz="1400" b="0" i="0" u="none" strike="noStrike" dirty="0">
                          <a:solidFill>
                            <a:srgbClr val="000000"/>
                          </a:solidFill>
                          <a:effectLst/>
                          <a:latin typeface="Calibri" panose="020F0502020204030204" pitchFamily="34" charset="0"/>
                        </a:rPr>
                        <a:t>+2%</a:t>
                      </a:r>
                    </a:p>
                  </a:txBody>
                  <a:tcPr marL="0" marR="0" marT="0" marB="0" anchor="ctr"/>
                </a:tc>
                <a:extLst>
                  <a:ext uri="{0D108BD9-81ED-4DB2-BD59-A6C34878D82A}">
                    <a16:rowId xmlns:a16="http://schemas.microsoft.com/office/drawing/2014/main" val="2147901794"/>
                  </a:ext>
                </a:extLst>
              </a:tr>
              <a:tr h="303856">
                <a:tc>
                  <a:txBody>
                    <a:bodyPr/>
                    <a:lstStyle/>
                    <a:p>
                      <a:pPr algn="ctr" fontAlgn="b"/>
                      <a:r>
                        <a:rPr lang="en-GB" sz="1400" b="0" i="0" u="none" strike="noStrike" dirty="0">
                          <a:solidFill>
                            <a:srgbClr val="000000"/>
                          </a:solidFill>
                          <a:effectLst/>
                          <a:latin typeface="+mn-lt"/>
                        </a:rPr>
                        <a:t> Co-op</a:t>
                      </a:r>
                    </a:p>
                  </a:txBody>
                  <a:tcPr marL="0" marR="0" marT="0" marB="0" anchor="ctr"/>
                </a:tc>
                <a:tc>
                  <a:txBody>
                    <a:bodyPr/>
                    <a:lstStyle/>
                    <a:p>
                      <a:pPr algn="ctr" fontAlgn="b"/>
                      <a:r>
                        <a:rPr lang="en-GB" sz="1400" b="0" i="0" u="none" strike="noStrike" dirty="0">
                          <a:solidFill>
                            <a:srgbClr val="000000"/>
                          </a:solidFill>
                          <a:effectLst/>
                          <a:latin typeface="Calibri" panose="020F0502020204030204" pitchFamily="34" charset="0"/>
                        </a:rPr>
                        <a:t>29%</a:t>
                      </a:r>
                    </a:p>
                  </a:txBody>
                  <a:tcPr marL="0" marR="0" marT="0" marB="0" anchor="ctr"/>
                </a:tc>
                <a:tc>
                  <a:txBody>
                    <a:bodyPr/>
                    <a:lstStyle/>
                    <a:p>
                      <a:pPr algn="ctr" fontAlgn="b"/>
                      <a:r>
                        <a:rPr lang="en-GB" sz="1400" b="0" i="0" u="none" strike="noStrike" dirty="0">
                          <a:solidFill>
                            <a:srgbClr val="000000"/>
                          </a:solidFill>
                          <a:effectLst/>
                          <a:latin typeface="Calibri" panose="020F0502020204030204" pitchFamily="34" charset="0"/>
                        </a:rPr>
                        <a:t>+1%</a:t>
                      </a:r>
                    </a:p>
                  </a:txBody>
                  <a:tcPr marL="0" marR="0" marT="0" marB="0" anchor="ctr"/>
                </a:tc>
                <a:extLst>
                  <a:ext uri="{0D108BD9-81ED-4DB2-BD59-A6C34878D82A}">
                    <a16:rowId xmlns:a16="http://schemas.microsoft.com/office/drawing/2014/main" val="892567579"/>
                  </a:ext>
                </a:extLst>
              </a:tr>
              <a:tr h="303856">
                <a:tc>
                  <a:txBody>
                    <a:bodyPr/>
                    <a:lstStyle/>
                    <a:p>
                      <a:pPr algn="ctr" fontAlgn="ctr"/>
                      <a:r>
                        <a:rPr lang="en-GB" sz="1400" b="0" i="0" u="none" strike="noStrike" dirty="0">
                          <a:solidFill>
                            <a:srgbClr val="000000"/>
                          </a:solidFill>
                          <a:effectLst/>
                          <a:latin typeface="+mn-lt"/>
                        </a:rPr>
                        <a:t>Aldi</a:t>
                      </a:r>
                    </a:p>
                  </a:txBody>
                  <a:tcPr marL="0" marR="0" marT="0" marB="0" anchor="ctr"/>
                </a:tc>
                <a:tc>
                  <a:txBody>
                    <a:bodyPr/>
                    <a:lstStyle/>
                    <a:p>
                      <a:pPr algn="ctr" fontAlgn="b"/>
                      <a:r>
                        <a:rPr lang="en-GB" sz="1400" b="0" i="0" u="none" strike="noStrike" dirty="0">
                          <a:solidFill>
                            <a:srgbClr val="000000"/>
                          </a:solidFill>
                          <a:effectLst/>
                          <a:latin typeface="Calibri" panose="020F0502020204030204" pitchFamily="34" charset="0"/>
                        </a:rPr>
                        <a:t>4%</a:t>
                      </a:r>
                    </a:p>
                  </a:txBody>
                  <a:tcPr marL="0" marR="0" marT="0" marB="0" anchor="ctr"/>
                </a:tc>
                <a:tc>
                  <a:txBody>
                    <a:bodyPr/>
                    <a:lstStyle/>
                    <a:p>
                      <a:pPr algn="ctr" fontAlgn="b"/>
                      <a:r>
                        <a:rPr lang="en-GB" sz="1400" b="0" i="0" u="none" strike="noStrike" dirty="0">
                          <a:solidFill>
                            <a:srgbClr val="000000"/>
                          </a:solidFill>
                          <a:effectLst/>
                          <a:latin typeface="Calibri" panose="020F0502020204030204" pitchFamily="34" charset="0"/>
                        </a:rPr>
                        <a:t>0%</a:t>
                      </a:r>
                    </a:p>
                  </a:txBody>
                  <a:tcPr marL="0" marR="0" marT="0" marB="0" anchor="ctr"/>
                </a:tc>
                <a:extLst>
                  <a:ext uri="{0D108BD9-81ED-4DB2-BD59-A6C34878D82A}">
                    <a16:rowId xmlns:a16="http://schemas.microsoft.com/office/drawing/2014/main" val="1558916749"/>
                  </a:ext>
                </a:extLst>
              </a:tr>
              <a:tr h="303856">
                <a:tc>
                  <a:txBody>
                    <a:bodyPr/>
                    <a:lstStyle/>
                    <a:p>
                      <a:pPr algn="ctr" fontAlgn="ctr"/>
                      <a:r>
                        <a:rPr lang="en-GB" sz="1400" b="0" i="0" u="none" strike="noStrike" dirty="0">
                          <a:solidFill>
                            <a:srgbClr val="000000"/>
                          </a:solidFill>
                          <a:effectLst/>
                          <a:latin typeface="+mn-lt"/>
                        </a:rPr>
                        <a:t> Ocado</a:t>
                      </a:r>
                    </a:p>
                  </a:txBody>
                  <a:tcPr marL="0" marR="0" marT="0" marB="0" anchor="ctr"/>
                </a:tc>
                <a:tc>
                  <a:txBody>
                    <a:bodyPr/>
                    <a:lstStyle/>
                    <a:p>
                      <a:pPr algn="ctr" fontAlgn="b"/>
                      <a:r>
                        <a:rPr lang="en-GB" sz="1400" b="0" i="0" u="none" strike="noStrike" dirty="0">
                          <a:solidFill>
                            <a:srgbClr val="000000"/>
                          </a:solidFill>
                          <a:effectLst/>
                          <a:latin typeface="Calibri" panose="020F0502020204030204" pitchFamily="34" charset="0"/>
                        </a:rPr>
                        <a:t>37%</a:t>
                      </a:r>
                    </a:p>
                  </a:txBody>
                  <a:tcPr marL="0" marR="0" marT="0" marB="0" anchor="ctr"/>
                </a:tc>
                <a:tc>
                  <a:txBody>
                    <a:bodyPr/>
                    <a:lstStyle/>
                    <a:p>
                      <a:pPr algn="ctr" fontAlgn="b"/>
                      <a:r>
                        <a:rPr lang="en-GB" sz="1400" b="0" i="0" u="none" strike="noStrike" dirty="0">
                          <a:solidFill>
                            <a:srgbClr val="000000"/>
                          </a:solidFill>
                          <a:effectLst/>
                          <a:latin typeface="Calibri" panose="020F0502020204030204" pitchFamily="34" charset="0"/>
                        </a:rPr>
                        <a:t>-5%</a:t>
                      </a:r>
                    </a:p>
                  </a:txBody>
                  <a:tcPr marL="0" marR="0" marT="0" marB="0" anchor="ctr"/>
                </a:tc>
                <a:extLst>
                  <a:ext uri="{0D108BD9-81ED-4DB2-BD59-A6C34878D82A}">
                    <a16:rowId xmlns:a16="http://schemas.microsoft.com/office/drawing/2014/main" val="1415998067"/>
                  </a:ext>
                </a:extLst>
              </a:tr>
            </a:tbl>
          </a:graphicData>
        </a:graphic>
      </p:graphicFrame>
      <p:sp>
        <p:nvSpPr>
          <p:cNvPr id="3" name="TextBox 2">
            <a:extLst>
              <a:ext uri="{FF2B5EF4-FFF2-40B4-BE49-F238E27FC236}">
                <a16:creationId xmlns:a16="http://schemas.microsoft.com/office/drawing/2014/main" id="{1DC7163B-C6DD-E3CE-5884-9CF5856E7539}"/>
              </a:ext>
            </a:extLst>
          </p:cNvPr>
          <p:cNvSpPr txBox="1"/>
          <p:nvPr/>
        </p:nvSpPr>
        <p:spPr>
          <a:xfrm>
            <a:off x="243089" y="575136"/>
            <a:ext cx="7484235" cy="523220"/>
          </a:xfrm>
          <a:prstGeom prst="rect">
            <a:avLst/>
          </a:prstGeom>
          <a:noFill/>
        </p:spPr>
        <p:txBody>
          <a:bodyPr wrap="square">
            <a:spAutoFit/>
          </a:bodyPr>
          <a:lstStyle/>
          <a:p>
            <a:r>
              <a:rPr lang="en-US" sz="1400" dirty="0"/>
              <a:t>With </a:t>
            </a:r>
            <a:r>
              <a:rPr lang="en-US" sz="1400" b="1" i="1" dirty="0">
                <a:latin typeface="Georgia" panose="02040502050405020303" pitchFamily="18" charset="0"/>
              </a:rPr>
              <a:t>fewer shopping trips</a:t>
            </a:r>
            <a:r>
              <a:rPr lang="en-US" sz="1400" dirty="0"/>
              <a:t>, retailers are </a:t>
            </a:r>
            <a:r>
              <a:rPr lang="en-US" sz="1400" b="1" i="1" dirty="0">
                <a:latin typeface="Georgia" panose="02040502050405020303" pitchFamily="18" charset="0"/>
              </a:rPr>
              <a:t>using promotions to help stimulate demand</a:t>
            </a:r>
            <a:r>
              <a:rPr lang="en-US" sz="1400" dirty="0"/>
              <a:t>, even the Discounters saw an increase in spend on offer this month.</a:t>
            </a:r>
            <a:endParaRPr lang="en-GB" sz="1400" dirty="0"/>
          </a:p>
        </p:txBody>
      </p:sp>
    </p:spTree>
    <p:extLst>
      <p:ext uri="{BB962C8B-B14F-4D97-AF65-F5344CB8AC3E}">
        <p14:creationId xmlns:p14="http://schemas.microsoft.com/office/powerpoint/2010/main" val="23326828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41</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What is next?</a:t>
            </a:r>
          </a:p>
        </p:txBody>
      </p:sp>
      <p:sp>
        <p:nvSpPr>
          <p:cNvPr id="9" name="Subtitle 8">
            <a:extLst>
              <a:ext uri="{FF2B5EF4-FFF2-40B4-BE49-F238E27FC236}">
                <a16:creationId xmlns:a16="http://schemas.microsoft.com/office/drawing/2014/main" id="{CF6AED20-99E6-5ADB-54B3-BE858A22AD8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214925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6">
            <a:extLst>
              <a:ext uri="{FF2B5EF4-FFF2-40B4-BE49-F238E27FC236}">
                <a16:creationId xmlns:a16="http://schemas.microsoft.com/office/drawing/2014/main" id="{97A44356-C123-227B-CE4C-E2CA89338299}"/>
              </a:ext>
            </a:extLst>
          </p:cNvPr>
          <p:cNvGraphicFramePr>
            <a:graphicFrameLocks noGrp="1"/>
          </p:cNvGraphicFramePr>
          <p:nvPr>
            <p:ph idx="1"/>
            <p:extLst>
              <p:ext uri="{D42A27DB-BD31-4B8C-83A1-F6EECF244321}">
                <p14:modId xmlns:p14="http://schemas.microsoft.com/office/powerpoint/2010/main" val="1208301976"/>
              </p:ext>
            </p:extLst>
          </p:nvPr>
        </p:nvGraphicFramePr>
        <p:xfrm>
          <a:off x="4462528" y="1678076"/>
          <a:ext cx="7429524" cy="3872716"/>
        </p:xfrm>
        <a:graphic>
          <a:graphicData uri="http://schemas.openxmlformats.org/drawingml/2006/table">
            <a:tbl>
              <a:tblPr firstRow="1" bandRow="1">
                <a:tableStyleId>{5C22544A-7EE6-4342-B048-85BDC9FD1C3A}</a:tableStyleId>
              </a:tblPr>
              <a:tblGrid>
                <a:gridCol w="3714762">
                  <a:extLst>
                    <a:ext uri="{9D8B030D-6E8A-4147-A177-3AD203B41FA5}">
                      <a16:colId xmlns:a16="http://schemas.microsoft.com/office/drawing/2014/main" val="606967852"/>
                    </a:ext>
                  </a:extLst>
                </a:gridCol>
                <a:gridCol w="3714762">
                  <a:extLst>
                    <a:ext uri="{9D8B030D-6E8A-4147-A177-3AD203B41FA5}">
                      <a16:colId xmlns:a16="http://schemas.microsoft.com/office/drawing/2014/main" val="3671668098"/>
                    </a:ext>
                  </a:extLst>
                </a:gridCol>
              </a:tblGrid>
              <a:tr h="1936358">
                <a:tc>
                  <a:txBody>
                    <a:bodyPr/>
                    <a:lstStyle/>
                    <a:p>
                      <a:endParaRPr lang="en-GB" dirty="0"/>
                    </a:p>
                  </a:txBody>
                  <a:tcPr>
                    <a:solidFill>
                      <a:schemeClr val="accent1">
                        <a:lumMod val="20000"/>
                        <a:lumOff val="80000"/>
                      </a:schemeClr>
                    </a:solidFill>
                  </a:tcPr>
                </a:tc>
                <a:tc>
                  <a:txBody>
                    <a:bodyPr/>
                    <a:lstStyle/>
                    <a:p>
                      <a:endParaRPr lang="en-GB" dirty="0">
                        <a:solidFill>
                          <a:schemeClr val="accent1">
                            <a:lumMod val="40000"/>
                            <a:lumOff val="60000"/>
                          </a:schemeClr>
                        </a:solidFill>
                      </a:endParaRPr>
                    </a:p>
                  </a:txBody>
                  <a:tcPr>
                    <a:solidFill>
                      <a:schemeClr val="bg2"/>
                    </a:solidFill>
                  </a:tcPr>
                </a:tc>
                <a:extLst>
                  <a:ext uri="{0D108BD9-81ED-4DB2-BD59-A6C34878D82A}">
                    <a16:rowId xmlns:a16="http://schemas.microsoft.com/office/drawing/2014/main" val="470358377"/>
                  </a:ext>
                </a:extLst>
              </a:tr>
              <a:tr h="1936358">
                <a:tc>
                  <a:txBody>
                    <a:bodyPr/>
                    <a:lstStyle/>
                    <a:p>
                      <a:endParaRPr lang="en-GB" dirty="0"/>
                    </a:p>
                  </a:txBody>
                  <a:tcPr>
                    <a:solidFill>
                      <a:schemeClr val="bg1">
                        <a:lumMod val="50000"/>
                      </a:schemeClr>
                    </a:solidFill>
                  </a:tcPr>
                </a:tc>
                <a:tc>
                  <a:txBody>
                    <a:bodyPr/>
                    <a:lstStyle/>
                    <a:p>
                      <a:endParaRPr lang="en-GB" dirty="0"/>
                    </a:p>
                  </a:txBody>
                  <a:tcPr>
                    <a:solidFill>
                      <a:schemeClr val="accent1">
                        <a:lumMod val="20000"/>
                        <a:lumOff val="80000"/>
                      </a:schemeClr>
                    </a:solidFill>
                  </a:tcPr>
                </a:tc>
                <a:extLst>
                  <a:ext uri="{0D108BD9-81ED-4DB2-BD59-A6C34878D82A}">
                    <a16:rowId xmlns:a16="http://schemas.microsoft.com/office/drawing/2014/main" val="1308050722"/>
                  </a:ext>
                </a:extLst>
              </a:tr>
            </a:tbl>
          </a:graphicData>
        </a:graphic>
      </p:graphicFrame>
      <p:sp>
        <p:nvSpPr>
          <p:cNvPr id="2" name="Slide Number Placeholder 1">
            <a:extLst>
              <a:ext uri="{FF2B5EF4-FFF2-40B4-BE49-F238E27FC236}">
                <a16:creationId xmlns:a16="http://schemas.microsoft.com/office/drawing/2014/main" id="{CDAB742E-218C-2BBD-16C7-5C984E899A4E}"/>
              </a:ext>
            </a:extLst>
          </p:cNvPr>
          <p:cNvSpPr>
            <a:spLocks noGrp="1"/>
          </p:cNvSpPr>
          <p:nvPr>
            <p:ph type="sldNum" sz="quarter" idx="12"/>
          </p:nvPr>
        </p:nvSpPr>
        <p:spPr/>
        <p:txBody>
          <a:bodyPr/>
          <a:lstStyle/>
          <a:p>
            <a:fld id="{403EF4E2-7A7A-0548-85F1-5479B7C9E1B2}" type="slidenum">
              <a:rPr lang="en-US" smtClean="0"/>
              <a:t>42</a:t>
            </a:fld>
            <a:endParaRPr lang="en-US" dirty="0"/>
          </a:p>
        </p:txBody>
      </p:sp>
      <p:sp>
        <p:nvSpPr>
          <p:cNvPr id="12" name="Title 11">
            <a:extLst>
              <a:ext uri="{FF2B5EF4-FFF2-40B4-BE49-F238E27FC236}">
                <a16:creationId xmlns:a16="http://schemas.microsoft.com/office/drawing/2014/main" id="{945578C5-0939-8EC0-3D15-FB8D50F132F6}"/>
              </a:ext>
            </a:extLst>
          </p:cNvPr>
          <p:cNvSpPr>
            <a:spLocks noGrp="1"/>
          </p:cNvSpPr>
          <p:nvPr>
            <p:ph type="ctrTitle"/>
          </p:nvPr>
        </p:nvSpPr>
        <p:spPr>
          <a:xfrm>
            <a:off x="221497" y="1673352"/>
            <a:ext cx="3504175" cy="4090890"/>
          </a:xfrm>
        </p:spPr>
        <p:txBody>
          <a:bodyPr/>
          <a:lstStyle/>
          <a:p>
            <a:br>
              <a:rPr lang="en-GB" sz="2600" b="0" dirty="0">
                <a:latin typeface="Georgia" panose="02040502050405020303" pitchFamily="18" charset="0"/>
              </a:rPr>
            </a:br>
            <a:br>
              <a:rPr lang="en-GB" sz="2600" b="0" dirty="0">
                <a:latin typeface="Georgia" panose="02040502050405020303" pitchFamily="18" charset="0"/>
              </a:rPr>
            </a:br>
            <a:br>
              <a:rPr lang="en-GB" sz="2600" b="0" dirty="0">
                <a:latin typeface="Georgia" panose="02040502050405020303" pitchFamily="18" charset="0"/>
              </a:rPr>
            </a:br>
            <a:br>
              <a:rPr lang="en-GB" sz="2600" b="0" dirty="0">
                <a:latin typeface="Georgia" panose="02040502050405020303" pitchFamily="18" charset="0"/>
              </a:rPr>
            </a:br>
            <a:br>
              <a:rPr lang="en-GB" sz="2600" b="0" dirty="0">
                <a:latin typeface="Georgia" panose="02040502050405020303" pitchFamily="18" charset="0"/>
              </a:rPr>
            </a:br>
            <a:br>
              <a:rPr lang="en-GB" sz="2600" b="0" dirty="0">
                <a:latin typeface="Georgia" panose="02040502050405020303" pitchFamily="18" charset="0"/>
              </a:rPr>
            </a:br>
            <a:r>
              <a:rPr lang="en-GB" sz="2000" b="0" dirty="0">
                <a:latin typeface="+mn-lt"/>
              </a:rPr>
              <a:t>In an environment where shoppers are determined to </a:t>
            </a:r>
            <a:r>
              <a:rPr lang="en-GB" sz="2000" i="1" dirty="0">
                <a:latin typeface="Georgia" panose="02040502050405020303" pitchFamily="18" charset="0"/>
              </a:rPr>
              <a:t>buy less</a:t>
            </a:r>
            <a:r>
              <a:rPr lang="en-GB" sz="2000" b="0" dirty="0">
                <a:latin typeface="+mn-lt"/>
              </a:rPr>
              <a:t>, encouraging</a:t>
            </a:r>
            <a:r>
              <a:rPr lang="en-GB" sz="2000" b="0" dirty="0">
                <a:latin typeface="Georgia" panose="02040502050405020303" pitchFamily="18" charset="0"/>
              </a:rPr>
              <a:t> </a:t>
            </a:r>
            <a:r>
              <a:rPr lang="en-GB" sz="2000" i="1" dirty="0">
                <a:latin typeface="Georgia" panose="02040502050405020303" pitchFamily="18" charset="0"/>
              </a:rPr>
              <a:t>more trips </a:t>
            </a:r>
            <a:r>
              <a:rPr lang="en-GB" sz="2000" b="0" dirty="0">
                <a:latin typeface="+mn-lt"/>
              </a:rPr>
              <a:t>has become a </a:t>
            </a:r>
            <a:r>
              <a:rPr lang="en-GB" sz="2000" i="1" dirty="0">
                <a:latin typeface="Georgia" panose="02040502050405020303" pitchFamily="18" charset="0"/>
              </a:rPr>
              <a:t>winning strategy</a:t>
            </a:r>
            <a:r>
              <a:rPr lang="en-GB" sz="2000" b="0" i="1" dirty="0">
                <a:latin typeface="Georgia" panose="02040502050405020303" pitchFamily="18" charset="0"/>
              </a:rPr>
              <a:t> </a:t>
            </a:r>
            <a:r>
              <a:rPr lang="en-GB" sz="2000" b="0" dirty="0">
                <a:latin typeface="+mn-lt"/>
              </a:rPr>
              <a:t>to drive </a:t>
            </a:r>
            <a:r>
              <a:rPr lang="en-GB" sz="2000" i="1" dirty="0">
                <a:latin typeface="Georgia" panose="02040502050405020303" pitchFamily="18" charset="0"/>
              </a:rPr>
              <a:t>performance</a:t>
            </a:r>
            <a:r>
              <a:rPr lang="en-GB" sz="2000" b="0" dirty="0">
                <a:latin typeface="Georgia" panose="02040502050405020303" pitchFamily="18" charset="0"/>
              </a:rPr>
              <a:t>.</a:t>
            </a:r>
            <a:br>
              <a:rPr lang="en-GB" sz="2600" i="1" dirty="0">
                <a:latin typeface="Georgia" panose="02040502050405020303" pitchFamily="18" charset="0"/>
              </a:rPr>
            </a:br>
            <a:br>
              <a:rPr lang="en-GB" sz="2400" b="0" i="1" dirty="0">
                <a:latin typeface="Georgia" panose="02040502050405020303" pitchFamily="18" charset="0"/>
              </a:rPr>
            </a:br>
            <a:r>
              <a:rPr lang="en-GB" sz="1400" b="0" dirty="0">
                <a:latin typeface="+mn-lt"/>
              </a:rPr>
              <a:t>Attracting </a:t>
            </a:r>
            <a:r>
              <a:rPr lang="en-GB" sz="1400" i="1" dirty="0">
                <a:latin typeface="Georgia" panose="02040502050405020303" pitchFamily="18" charset="0"/>
              </a:rPr>
              <a:t>new shoppers </a:t>
            </a:r>
            <a:r>
              <a:rPr lang="en-GB" sz="1400" b="0" dirty="0">
                <a:latin typeface="+mn-lt"/>
              </a:rPr>
              <a:t>is a</a:t>
            </a:r>
            <a:r>
              <a:rPr lang="en-GB" sz="1400" b="0" i="1" dirty="0">
                <a:latin typeface="+mn-lt"/>
              </a:rPr>
              <a:t> </a:t>
            </a:r>
            <a:r>
              <a:rPr lang="en-GB" sz="1400" i="1" dirty="0">
                <a:latin typeface="Georgia" panose="02040502050405020303" pitchFamily="18" charset="0"/>
              </a:rPr>
              <a:t>catalyst</a:t>
            </a:r>
            <a:r>
              <a:rPr lang="en-GB" sz="1400" b="0" i="1" dirty="0">
                <a:latin typeface="Georgia" panose="02040502050405020303" pitchFamily="18" charset="0"/>
              </a:rPr>
              <a:t> </a:t>
            </a:r>
            <a:r>
              <a:rPr lang="en-GB" sz="1400" b="0" dirty="0">
                <a:latin typeface="+mn-lt"/>
              </a:rPr>
              <a:t>for driving </a:t>
            </a:r>
            <a:r>
              <a:rPr lang="en-GB" sz="1400" i="1" dirty="0">
                <a:latin typeface="Georgia" panose="02040502050405020303" pitchFamily="18" charset="0"/>
              </a:rPr>
              <a:t>incremental visits</a:t>
            </a:r>
            <a:r>
              <a:rPr lang="en-GB" sz="1400" b="0" i="1" dirty="0">
                <a:latin typeface="Georgia" panose="02040502050405020303" pitchFamily="18" charset="0"/>
              </a:rPr>
              <a:t>.</a:t>
            </a:r>
            <a:br>
              <a:rPr lang="en-GB" sz="1400" b="0" i="1" dirty="0">
                <a:latin typeface="Georgia" panose="02040502050405020303" pitchFamily="18" charset="0"/>
              </a:rPr>
            </a:br>
            <a:br>
              <a:rPr lang="en-GB" sz="1400" b="0" dirty="0">
                <a:latin typeface="Georgia" panose="02040502050405020303" pitchFamily="18" charset="0"/>
              </a:rPr>
            </a:br>
            <a:r>
              <a:rPr lang="en-GB" sz="1400" b="0" dirty="0">
                <a:latin typeface="+mn-lt"/>
              </a:rPr>
              <a:t>Whilst </a:t>
            </a:r>
            <a:r>
              <a:rPr lang="en-GB" sz="1400" i="1" dirty="0">
                <a:latin typeface="Georgia" panose="02040502050405020303" pitchFamily="18" charset="0"/>
              </a:rPr>
              <a:t>spend per buyer </a:t>
            </a:r>
            <a:r>
              <a:rPr lang="en-GB" sz="1400" b="0" dirty="0">
                <a:latin typeface="+mn-lt"/>
              </a:rPr>
              <a:t>continues to be </a:t>
            </a:r>
            <a:r>
              <a:rPr lang="en-GB" sz="1400" i="1" dirty="0">
                <a:latin typeface="Georgia" panose="02040502050405020303" pitchFamily="18" charset="0"/>
              </a:rPr>
              <a:t>elevated by inflation</a:t>
            </a:r>
            <a:r>
              <a:rPr lang="en-GB" sz="1400" b="0" i="1" dirty="0">
                <a:latin typeface="+mn-lt"/>
              </a:rPr>
              <a:t>, </a:t>
            </a:r>
            <a:r>
              <a:rPr lang="en-GB" sz="1400" b="0" dirty="0">
                <a:latin typeface="+mn-lt"/>
              </a:rPr>
              <a:t>this will become </a:t>
            </a:r>
            <a:r>
              <a:rPr lang="en-GB" sz="1400" i="1" dirty="0">
                <a:latin typeface="Georgia" panose="02040502050405020303" pitchFamily="18" charset="0"/>
              </a:rPr>
              <a:t>less of a lever</a:t>
            </a:r>
            <a:r>
              <a:rPr lang="en-GB" sz="1400" b="0" dirty="0">
                <a:latin typeface="+mn-lt"/>
              </a:rPr>
              <a:t>, as inflation continues to slow. </a:t>
            </a:r>
          </a:p>
        </p:txBody>
      </p:sp>
      <p:sp>
        <p:nvSpPr>
          <p:cNvPr id="15" name="Text Placeholder 14">
            <a:extLst>
              <a:ext uri="{FF2B5EF4-FFF2-40B4-BE49-F238E27FC236}">
                <a16:creationId xmlns:a16="http://schemas.microsoft.com/office/drawing/2014/main" id="{9CD3D6CC-1EB3-7AB4-2E97-BBB43C327F28}"/>
              </a:ext>
            </a:extLst>
          </p:cNvPr>
          <p:cNvSpPr>
            <a:spLocks noGrp="1"/>
          </p:cNvSpPr>
          <p:nvPr>
            <p:ph type="body" sz="quarter" idx="14"/>
          </p:nvPr>
        </p:nvSpPr>
        <p:spPr/>
        <p:txBody>
          <a:bodyPr/>
          <a:lstStyle/>
          <a:p>
            <a:r>
              <a:rPr lang="en-GB" dirty="0"/>
              <a:t>Source:  NIQ Homescan FMCG 4w/e 12</a:t>
            </a:r>
            <a:r>
              <a:rPr lang="en-GB" baseline="30000" dirty="0"/>
              <a:t>th</a:t>
            </a:r>
            <a:r>
              <a:rPr lang="en-GB" dirty="0"/>
              <a:t> August 2023</a:t>
            </a:r>
          </a:p>
        </p:txBody>
      </p:sp>
      <p:graphicFrame>
        <p:nvGraphicFramePr>
          <p:cNvPr id="26" name="Chart 25">
            <a:extLst>
              <a:ext uri="{FF2B5EF4-FFF2-40B4-BE49-F238E27FC236}">
                <a16:creationId xmlns:a16="http://schemas.microsoft.com/office/drawing/2014/main" id="{36731D6D-6062-6D7D-835A-3EF5F1953E16}"/>
              </a:ext>
            </a:extLst>
          </p:cNvPr>
          <p:cNvGraphicFramePr/>
          <p:nvPr>
            <p:extLst>
              <p:ext uri="{D42A27DB-BD31-4B8C-83A1-F6EECF244321}">
                <p14:modId xmlns:p14="http://schemas.microsoft.com/office/powerpoint/2010/main" val="1461169635"/>
              </p:ext>
            </p:extLst>
          </p:nvPr>
        </p:nvGraphicFramePr>
        <p:xfrm>
          <a:off x="8296140" y="3610376"/>
          <a:ext cx="3354946" cy="18545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a:extLst>
              <a:ext uri="{FF2B5EF4-FFF2-40B4-BE49-F238E27FC236}">
                <a16:creationId xmlns:a16="http://schemas.microsoft.com/office/drawing/2014/main" id="{A634FCDB-8C23-9D60-5D16-2B88665805FC}"/>
              </a:ext>
            </a:extLst>
          </p:cNvPr>
          <p:cNvGraphicFramePr/>
          <p:nvPr>
            <p:extLst>
              <p:ext uri="{D42A27DB-BD31-4B8C-83A1-F6EECF244321}">
                <p14:modId xmlns:p14="http://schemas.microsoft.com/office/powerpoint/2010/main" val="1533156792"/>
              </p:ext>
            </p:extLst>
          </p:nvPr>
        </p:nvGraphicFramePr>
        <p:xfrm>
          <a:off x="8315458" y="1680692"/>
          <a:ext cx="3354946" cy="18545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a:extLst>
              <a:ext uri="{FF2B5EF4-FFF2-40B4-BE49-F238E27FC236}">
                <a16:creationId xmlns:a16="http://schemas.microsoft.com/office/drawing/2014/main" id="{69A14315-8CD4-CC52-8C98-9D767D4CB24E}"/>
              </a:ext>
            </a:extLst>
          </p:cNvPr>
          <p:cNvGraphicFramePr/>
          <p:nvPr>
            <p:extLst>
              <p:ext uri="{D42A27DB-BD31-4B8C-83A1-F6EECF244321}">
                <p14:modId xmlns:p14="http://schemas.microsoft.com/office/powerpoint/2010/main" val="3549820892"/>
              </p:ext>
            </p:extLst>
          </p:nvPr>
        </p:nvGraphicFramePr>
        <p:xfrm>
          <a:off x="4481848" y="1680692"/>
          <a:ext cx="3354946" cy="185455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Chart 22">
            <a:extLst>
              <a:ext uri="{FF2B5EF4-FFF2-40B4-BE49-F238E27FC236}">
                <a16:creationId xmlns:a16="http://schemas.microsoft.com/office/drawing/2014/main" id="{1DEBE32D-AD0C-A0EC-E62E-E20DFF96C991}"/>
              </a:ext>
            </a:extLst>
          </p:cNvPr>
          <p:cNvGraphicFramePr/>
          <p:nvPr>
            <p:extLst>
              <p:ext uri="{D42A27DB-BD31-4B8C-83A1-F6EECF244321}">
                <p14:modId xmlns:p14="http://schemas.microsoft.com/office/powerpoint/2010/main" val="3483574840"/>
              </p:ext>
            </p:extLst>
          </p:nvPr>
        </p:nvGraphicFramePr>
        <p:xfrm>
          <a:off x="4602051" y="3623255"/>
          <a:ext cx="3354946" cy="1854559"/>
        </p:xfrm>
        <a:graphic>
          <a:graphicData uri="http://schemas.openxmlformats.org/drawingml/2006/chart">
            <c:chart xmlns:c="http://schemas.openxmlformats.org/drawingml/2006/chart" xmlns:r="http://schemas.openxmlformats.org/officeDocument/2006/relationships" r:id="rId6"/>
          </a:graphicData>
        </a:graphic>
      </p:graphicFrame>
      <p:sp>
        <p:nvSpPr>
          <p:cNvPr id="20" name="TextBox 19">
            <a:extLst>
              <a:ext uri="{FF2B5EF4-FFF2-40B4-BE49-F238E27FC236}">
                <a16:creationId xmlns:a16="http://schemas.microsoft.com/office/drawing/2014/main" id="{14CDF05A-F1C1-4D54-6378-CB1F93E6EA33}"/>
              </a:ext>
            </a:extLst>
          </p:cNvPr>
          <p:cNvSpPr txBox="1"/>
          <p:nvPr/>
        </p:nvSpPr>
        <p:spPr>
          <a:xfrm>
            <a:off x="4494727" y="1680693"/>
            <a:ext cx="1712890" cy="251138"/>
          </a:xfrm>
          <a:prstGeom prst="rect">
            <a:avLst/>
          </a:prstGeom>
          <a:noFill/>
        </p:spPr>
        <p:txBody>
          <a:bodyPr wrap="none" lIns="0" rIns="0" rtlCol="0">
            <a:noAutofit/>
          </a:bodyPr>
          <a:lstStyle/>
          <a:p>
            <a:pPr algn="l">
              <a:spcAft>
                <a:spcPts val="600"/>
              </a:spcAft>
            </a:pPr>
            <a:r>
              <a:rPr lang="en-GB" sz="1400" dirty="0">
                <a:solidFill>
                  <a:schemeClr val="tx1">
                    <a:lumMod val="50000"/>
                  </a:schemeClr>
                </a:solidFill>
              </a:rPr>
              <a:t>Shoppers</a:t>
            </a:r>
          </a:p>
        </p:txBody>
      </p:sp>
      <p:sp>
        <p:nvSpPr>
          <p:cNvPr id="22" name="TextBox 21">
            <a:extLst>
              <a:ext uri="{FF2B5EF4-FFF2-40B4-BE49-F238E27FC236}">
                <a16:creationId xmlns:a16="http://schemas.microsoft.com/office/drawing/2014/main" id="{75B198FA-ECC7-3890-747D-4267F22A1DA0}"/>
              </a:ext>
            </a:extLst>
          </p:cNvPr>
          <p:cNvSpPr txBox="1"/>
          <p:nvPr/>
        </p:nvSpPr>
        <p:spPr>
          <a:xfrm>
            <a:off x="8205987" y="1680693"/>
            <a:ext cx="1712890" cy="251138"/>
          </a:xfrm>
          <a:prstGeom prst="rect">
            <a:avLst/>
          </a:prstGeom>
          <a:noFill/>
        </p:spPr>
        <p:txBody>
          <a:bodyPr wrap="none" lIns="0" rIns="0" rtlCol="0">
            <a:noAutofit/>
          </a:bodyPr>
          <a:lstStyle/>
          <a:p>
            <a:pPr algn="l">
              <a:spcAft>
                <a:spcPts val="600"/>
              </a:spcAft>
            </a:pPr>
            <a:r>
              <a:rPr lang="en-GB" sz="1400" dirty="0">
                <a:solidFill>
                  <a:schemeClr val="bg1"/>
                </a:solidFill>
              </a:rPr>
              <a:t>Spend (£ per buyer)</a:t>
            </a:r>
          </a:p>
        </p:txBody>
      </p:sp>
      <p:sp>
        <p:nvSpPr>
          <p:cNvPr id="27" name="TextBox 26">
            <a:extLst>
              <a:ext uri="{FF2B5EF4-FFF2-40B4-BE49-F238E27FC236}">
                <a16:creationId xmlns:a16="http://schemas.microsoft.com/office/drawing/2014/main" id="{274363F3-B397-DA3E-1637-9ACED88270A5}"/>
              </a:ext>
            </a:extLst>
          </p:cNvPr>
          <p:cNvSpPr txBox="1"/>
          <p:nvPr/>
        </p:nvSpPr>
        <p:spPr>
          <a:xfrm>
            <a:off x="8205987" y="3694091"/>
            <a:ext cx="1712890" cy="251138"/>
          </a:xfrm>
          <a:prstGeom prst="rect">
            <a:avLst/>
          </a:prstGeom>
          <a:noFill/>
        </p:spPr>
        <p:txBody>
          <a:bodyPr wrap="none" lIns="0" rIns="0" rtlCol="0">
            <a:noAutofit/>
          </a:bodyPr>
          <a:lstStyle/>
          <a:p>
            <a:pPr algn="l">
              <a:spcAft>
                <a:spcPts val="600"/>
              </a:spcAft>
            </a:pPr>
            <a:r>
              <a:rPr lang="en-GB" sz="1400" dirty="0">
                <a:solidFill>
                  <a:schemeClr val="tx1">
                    <a:lumMod val="50000"/>
                  </a:schemeClr>
                </a:solidFill>
              </a:rPr>
              <a:t>Trips (occasions per buyer)</a:t>
            </a:r>
          </a:p>
        </p:txBody>
      </p:sp>
      <p:sp>
        <p:nvSpPr>
          <p:cNvPr id="28" name="TextBox 27">
            <a:extLst>
              <a:ext uri="{FF2B5EF4-FFF2-40B4-BE49-F238E27FC236}">
                <a16:creationId xmlns:a16="http://schemas.microsoft.com/office/drawing/2014/main" id="{6321EA44-CF47-E0F5-4CEA-8FAA91DC5621}"/>
              </a:ext>
            </a:extLst>
          </p:cNvPr>
          <p:cNvSpPr txBox="1"/>
          <p:nvPr/>
        </p:nvSpPr>
        <p:spPr>
          <a:xfrm>
            <a:off x="4451752" y="1185925"/>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FMCG shopper metrics by channel</a:t>
            </a:r>
          </a:p>
          <a:p>
            <a:pPr>
              <a:buSzPts val="1100"/>
            </a:pPr>
            <a:r>
              <a:rPr lang="en-US" sz="1200" i="1" dirty="0">
                <a:latin typeface="Arial" panose="020B0604020202020204" pitchFamily="34" charset="0"/>
                <a:cs typeface="Arial" panose="020B0604020202020204" pitchFamily="34" charset="0"/>
              </a:rPr>
              <a:t>Latest 4 weeks g</a:t>
            </a:r>
            <a:r>
              <a:rPr lang="en-US" sz="1200" i="1" dirty="0">
                <a:solidFill>
                  <a:schemeClr val="tx1"/>
                </a:solidFill>
                <a:latin typeface="Arial" panose="020B0604020202020204" pitchFamily="34" charset="0"/>
                <a:cs typeface="Arial" panose="020B0604020202020204" pitchFamily="34" charset="0"/>
              </a:rPr>
              <a:t>rowth vs LY</a:t>
            </a:r>
          </a:p>
          <a:p>
            <a:pPr>
              <a:buSzPts val="1100"/>
            </a:pPr>
            <a:endParaRPr lang="en-US" sz="1400" b="1" dirty="0">
              <a:latin typeface="Arial" panose="020B0604020202020204" pitchFamily="34" charset="0"/>
              <a:cs typeface="Arial" panose="020B0604020202020204" pitchFamily="34" charset="0"/>
              <a:sym typeface="Montserrat"/>
            </a:endParaRPr>
          </a:p>
        </p:txBody>
      </p:sp>
      <p:sp>
        <p:nvSpPr>
          <p:cNvPr id="25" name="TextBox 24">
            <a:extLst>
              <a:ext uri="{FF2B5EF4-FFF2-40B4-BE49-F238E27FC236}">
                <a16:creationId xmlns:a16="http://schemas.microsoft.com/office/drawing/2014/main" id="{9000EA05-1CC0-7527-D6F4-DDE752BD422C}"/>
              </a:ext>
            </a:extLst>
          </p:cNvPr>
          <p:cNvSpPr txBox="1"/>
          <p:nvPr/>
        </p:nvSpPr>
        <p:spPr>
          <a:xfrm>
            <a:off x="4494727" y="3655454"/>
            <a:ext cx="1712890" cy="251138"/>
          </a:xfrm>
          <a:prstGeom prst="rect">
            <a:avLst/>
          </a:prstGeom>
          <a:noFill/>
        </p:spPr>
        <p:txBody>
          <a:bodyPr wrap="none" lIns="0" rIns="0" rtlCol="0">
            <a:noAutofit/>
          </a:bodyPr>
          <a:lstStyle/>
          <a:p>
            <a:pPr algn="l">
              <a:spcAft>
                <a:spcPts val="600"/>
              </a:spcAft>
            </a:pPr>
            <a:r>
              <a:rPr lang="en-GB" sz="1400" dirty="0">
                <a:solidFill>
                  <a:schemeClr val="bg1"/>
                </a:solidFill>
              </a:rPr>
              <a:t>Volume (units per buyer)</a:t>
            </a:r>
          </a:p>
        </p:txBody>
      </p:sp>
    </p:spTree>
    <p:extLst>
      <p:ext uri="{BB962C8B-B14F-4D97-AF65-F5344CB8AC3E}">
        <p14:creationId xmlns:p14="http://schemas.microsoft.com/office/powerpoint/2010/main" val="1655119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6728DC-297D-3763-F73A-5E4DF896E7E7}"/>
              </a:ext>
            </a:extLst>
          </p:cNvPr>
          <p:cNvSpPr>
            <a:spLocks noGrp="1"/>
          </p:cNvSpPr>
          <p:nvPr>
            <p:ph type="sldNum" sz="quarter" idx="12"/>
          </p:nvPr>
        </p:nvSpPr>
        <p:spPr/>
        <p:txBody>
          <a:bodyPr/>
          <a:lstStyle/>
          <a:p>
            <a:fld id="{403EF4E2-7A7A-0548-85F1-5479B7C9E1B2}" type="slidenum">
              <a:rPr lang="en-US" smtClean="0"/>
              <a:t>43</a:t>
            </a:fld>
            <a:endParaRPr lang="en-US" dirty="0"/>
          </a:p>
        </p:txBody>
      </p:sp>
      <p:sp>
        <p:nvSpPr>
          <p:cNvPr id="8" name="Title 7">
            <a:extLst>
              <a:ext uri="{FF2B5EF4-FFF2-40B4-BE49-F238E27FC236}">
                <a16:creationId xmlns:a16="http://schemas.microsoft.com/office/drawing/2014/main" id="{319D6550-86D3-7DB3-29F0-30F060BFBAF2}"/>
              </a:ext>
            </a:extLst>
          </p:cNvPr>
          <p:cNvSpPr>
            <a:spLocks noGrp="1"/>
          </p:cNvSpPr>
          <p:nvPr>
            <p:ph type="ctrTitle"/>
          </p:nvPr>
        </p:nvSpPr>
        <p:spPr>
          <a:xfrm>
            <a:off x="304095" y="3004989"/>
            <a:ext cx="3503952" cy="1032150"/>
          </a:xfrm>
        </p:spPr>
        <p:txBody>
          <a:bodyPr/>
          <a:lstStyle/>
          <a:p>
            <a:br>
              <a:rPr lang="en-US" sz="3200" b="0" dirty="0">
                <a:latin typeface="Georgia" panose="02040502050405020303" pitchFamily="18" charset="0"/>
              </a:rPr>
            </a:br>
            <a:r>
              <a:rPr lang="en-GB" sz="3200" dirty="0">
                <a:latin typeface="Georgia" panose="02040502050405020303" pitchFamily="18" charset="0"/>
              </a:rPr>
              <a:t>Shoppers will be in a holding position until ‘back to school’</a:t>
            </a:r>
            <a:r>
              <a:rPr lang="en-GB" sz="3200" b="0" dirty="0">
                <a:latin typeface="Georgia" panose="02040502050405020303" pitchFamily="18" charset="0"/>
              </a:rPr>
              <a:t>.</a:t>
            </a:r>
            <a:endParaRPr lang="en-US" sz="3200" b="0" dirty="0">
              <a:latin typeface="Georgia" panose="02040502050405020303" pitchFamily="18" charset="0"/>
            </a:endParaRPr>
          </a:p>
        </p:txBody>
      </p:sp>
      <p:sp>
        <p:nvSpPr>
          <p:cNvPr id="14" name="Text Placeholder 13">
            <a:extLst>
              <a:ext uri="{FF2B5EF4-FFF2-40B4-BE49-F238E27FC236}">
                <a16:creationId xmlns:a16="http://schemas.microsoft.com/office/drawing/2014/main" id="{C6448C9E-CE0B-61E6-1D4C-D40E3826ED4C}"/>
              </a:ext>
            </a:extLst>
          </p:cNvPr>
          <p:cNvSpPr>
            <a:spLocks noGrp="1"/>
          </p:cNvSpPr>
          <p:nvPr>
            <p:ph type="body" sz="quarter" idx="14"/>
          </p:nvPr>
        </p:nvSpPr>
        <p:spPr/>
        <p:txBody>
          <a:bodyPr/>
          <a:lstStyle/>
          <a:p>
            <a:r>
              <a:rPr lang="en-GB" dirty="0"/>
              <a:t>Source:  NIQ Scantrack</a:t>
            </a:r>
          </a:p>
        </p:txBody>
      </p:sp>
      <p:graphicFrame>
        <p:nvGraphicFramePr>
          <p:cNvPr id="3" name="Table 11">
            <a:extLst>
              <a:ext uri="{FF2B5EF4-FFF2-40B4-BE49-F238E27FC236}">
                <a16:creationId xmlns:a16="http://schemas.microsoft.com/office/drawing/2014/main" id="{00172463-5EDD-F8B7-C28C-B0754D83D200}"/>
              </a:ext>
            </a:extLst>
          </p:cNvPr>
          <p:cNvGraphicFramePr>
            <a:graphicFrameLocks noGrp="1"/>
          </p:cNvGraphicFramePr>
          <p:nvPr>
            <p:extLst>
              <p:ext uri="{D42A27DB-BD31-4B8C-83A1-F6EECF244321}">
                <p14:modId xmlns:p14="http://schemas.microsoft.com/office/powerpoint/2010/main" val="1557935077"/>
              </p:ext>
            </p:extLst>
          </p:nvPr>
        </p:nvGraphicFramePr>
        <p:xfrm>
          <a:off x="4883573" y="648832"/>
          <a:ext cx="6590453" cy="5064475"/>
        </p:xfrm>
        <a:graphic>
          <a:graphicData uri="http://schemas.openxmlformats.org/drawingml/2006/table">
            <a:tbl>
              <a:tblPr firstRow="1" bandRow="1">
                <a:tableStyleId>{00A15C55-8517-42AA-B614-E9B94910E393}</a:tableStyleId>
              </a:tblPr>
              <a:tblGrid>
                <a:gridCol w="1958304">
                  <a:extLst>
                    <a:ext uri="{9D8B030D-6E8A-4147-A177-3AD203B41FA5}">
                      <a16:colId xmlns:a16="http://schemas.microsoft.com/office/drawing/2014/main" val="1413289166"/>
                    </a:ext>
                  </a:extLst>
                </a:gridCol>
                <a:gridCol w="2295349">
                  <a:extLst>
                    <a:ext uri="{9D8B030D-6E8A-4147-A177-3AD203B41FA5}">
                      <a16:colId xmlns:a16="http://schemas.microsoft.com/office/drawing/2014/main" val="2934931554"/>
                    </a:ext>
                  </a:extLst>
                </a:gridCol>
                <a:gridCol w="2336800">
                  <a:extLst>
                    <a:ext uri="{9D8B030D-6E8A-4147-A177-3AD203B41FA5}">
                      <a16:colId xmlns:a16="http://schemas.microsoft.com/office/drawing/2014/main" val="986108252"/>
                    </a:ext>
                  </a:extLst>
                </a:gridCol>
              </a:tblGrid>
              <a:tr h="529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Georgia" panose="02040502050405020303" pitchFamily="18" charset="0"/>
                        </a:rPr>
                        <a:t>Shopper confidence has weakened</a:t>
                      </a:r>
                      <a:endParaRPr lang="en-GB" sz="1800" dirty="0">
                        <a:solidFill>
                          <a:schemeClr val="bg1"/>
                        </a:solidFill>
                        <a:latin typeface="Georgia" panose="02040502050405020303" pitchFamily="18" charset="0"/>
                      </a:endParaRPr>
                    </a:p>
                  </a:txBody>
                  <a:tcPr>
                    <a:solidFill>
                      <a:schemeClr val="tx2">
                        <a:lumMod val="90000"/>
                        <a:lumOff val="1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Georgia" panose="02040502050405020303" pitchFamily="18" charset="0"/>
                        </a:rPr>
                        <a:t>Unreliable weather</a:t>
                      </a:r>
                      <a:endParaRPr lang="en-GB" sz="1800" dirty="0">
                        <a:solidFill>
                          <a:schemeClr val="bg1"/>
                        </a:solidFill>
                        <a:latin typeface="Georgia" panose="02040502050405020303" pitchFamily="18" charset="0"/>
                      </a:endParaRPr>
                    </a:p>
                  </a:txBody>
                  <a:tcPr>
                    <a:solidFill>
                      <a:schemeClr val="tx2">
                        <a:lumMod val="90000"/>
                        <a:lumOff val="1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bg1"/>
                          </a:solidFill>
                          <a:latin typeface="Georgia" panose="02040502050405020303" pitchFamily="18" charset="0"/>
                        </a:rPr>
                        <a:t>Share of Visits becoming more competitive</a:t>
                      </a:r>
                    </a:p>
                  </a:txBody>
                  <a:tcPr>
                    <a:solidFill>
                      <a:schemeClr val="tx2">
                        <a:lumMod val="90000"/>
                        <a:lumOff val="10000"/>
                      </a:schemeClr>
                    </a:solidFill>
                  </a:tcPr>
                </a:tc>
                <a:extLst>
                  <a:ext uri="{0D108BD9-81ED-4DB2-BD59-A6C34878D82A}">
                    <a16:rowId xmlns:a16="http://schemas.microsoft.com/office/drawing/2014/main" val="63027159"/>
                  </a:ext>
                </a:extLst>
              </a:tr>
              <a:tr h="1315435">
                <a:tc>
                  <a:txBody>
                    <a:bodyPr/>
                    <a:lstStyle/>
                    <a:p>
                      <a:pPr lvl="0"/>
                      <a:r>
                        <a:rPr lang="en-US" sz="1200" b="0" dirty="0">
                          <a:solidFill>
                            <a:schemeClr val="tx2"/>
                          </a:solidFill>
                          <a:latin typeface="Georgia" panose="02040502050405020303" pitchFamily="18" charset="0"/>
                        </a:rPr>
                        <a:t>Shopper Confidence </a:t>
                      </a:r>
                      <a:r>
                        <a:rPr lang="en-US" sz="1200" b="1" dirty="0">
                          <a:solidFill>
                            <a:schemeClr val="tx2"/>
                          </a:solidFill>
                          <a:latin typeface="Georgia" panose="02040502050405020303" pitchFamily="18" charset="0"/>
                        </a:rPr>
                        <a:t>weakened</a:t>
                      </a:r>
                      <a:r>
                        <a:rPr lang="en-US" sz="1200" b="0" dirty="0">
                          <a:solidFill>
                            <a:schemeClr val="tx2"/>
                          </a:solidFill>
                          <a:latin typeface="Georgia" panose="02040502050405020303" pitchFamily="18" charset="0"/>
                        </a:rPr>
                        <a:t> in July, as shoppers became </a:t>
                      </a:r>
                      <a:r>
                        <a:rPr lang="en-US" sz="1200" b="1" dirty="0">
                          <a:solidFill>
                            <a:schemeClr val="tx2"/>
                          </a:solidFill>
                          <a:latin typeface="Georgia" panose="02040502050405020303" pitchFamily="18" charset="0"/>
                        </a:rPr>
                        <a:t>less optimistic </a:t>
                      </a:r>
                      <a:r>
                        <a:rPr lang="en-US" sz="1200" b="0" dirty="0">
                          <a:solidFill>
                            <a:schemeClr val="tx2"/>
                          </a:solidFill>
                          <a:latin typeface="Georgia" panose="02040502050405020303" pitchFamily="18" charset="0"/>
                        </a:rPr>
                        <a:t>about the General Economic Situation (GFK).</a:t>
                      </a:r>
                      <a:endParaRPr lang="en-GB" sz="1200" b="1" kern="1200" dirty="0">
                        <a:solidFill>
                          <a:schemeClr val="tx1">
                            <a:lumMod val="50000"/>
                          </a:schemeClr>
                        </a:solidFill>
                        <a:effectLst/>
                        <a:latin typeface="Georgia" panose="02040502050405020303" pitchFamily="18" charset="0"/>
                        <a:ea typeface="+mn-ea"/>
                        <a:cs typeface="+mn-cs"/>
                      </a:endParaRPr>
                    </a:p>
                  </a:txBody>
                  <a:tcPr>
                    <a:solidFill>
                      <a:schemeClr val="tx2">
                        <a:lumMod val="10000"/>
                        <a:lumOff val="90000"/>
                      </a:schemeClr>
                    </a:solidFill>
                  </a:tcPr>
                </a:tc>
                <a:tc>
                  <a:txBody>
                    <a:bodyPr/>
                    <a:lstStyle/>
                    <a:p>
                      <a:pPr lvl="0"/>
                      <a:r>
                        <a:rPr lang="en-GB" sz="1200" kern="1200" dirty="0">
                          <a:solidFill>
                            <a:schemeClr val="tx1">
                              <a:lumMod val="50000"/>
                            </a:schemeClr>
                          </a:solidFill>
                          <a:effectLst/>
                          <a:latin typeface="Georgia" panose="02040502050405020303" pitchFamily="18" charset="0"/>
                          <a:ea typeface="+mn-ea"/>
                          <a:cs typeface="+mn-cs"/>
                        </a:rPr>
                        <a:t>Whilst the sun did shine in June, shoppers had to acclimatise to </a:t>
                      </a:r>
                      <a:r>
                        <a:rPr lang="en-GB" sz="1200" b="1" kern="1200" dirty="0">
                          <a:solidFill>
                            <a:schemeClr val="tx1">
                              <a:lumMod val="50000"/>
                            </a:schemeClr>
                          </a:solidFill>
                          <a:effectLst/>
                          <a:latin typeface="Georgia" panose="02040502050405020303" pitchFamily="18" charset="0"/>
                          <a:ea typeface="+mn-ea"/>
                          <a:cs typeface="+mn-cs"/>
                        </a:rPr>
                        <a:t>wet and cold </a:t>
                      </a:r>
                      <a:r>
                        <a:rPr lang="en-GB" sz="1200" kern="1200" dirty="0">
                          <a:solidFill>
                            <a:schemeClr val="tx1">
                              <a:lumMod val="50000"/>
                            </a:schemeClr>
                          </a:solidFill>
                          <a:effectLst/>
                          <a:latin typeface="Georgia" panose="02040502050405020303" pitchFamily="18" charset="0"/>
                          <a:ea typeface="+mn-ea"/>
                          <a:cs typeface="+mn-cs"/>
                        </a:rPr>
                        <a:t>weather for </a:t>
                      </a:r>
                      <a:r>
                        <a:rPr lang="en-GB" sz="1200" b="1" kern="1200" dirty="0">
                          <a:solidFill>
                            <a:schemeClr val="tx1">
                              <a:lumMod val="50000"/>
                            </a:schemeClr>
                          </a:solidFill>
                          <a:effectLst/>
                          <a:latin typeface="Georgia" panose="02040502050405020303" pitchFamily="18" charset="0"/>
                          <a:ea typeface="+mn-ea"/>
                          <a:cs typeface="+mn-cs"/>
                        </a:rPr>
                        <a:t>much of the summer</a:t>
                      </a:r>
                      <a:r>
                        <a:rPr lang="en-GB" sz="1200" kern="1200" dirty="0">
                          <a:solidFill>
                            <a:schemeClr val="tx1">
                              <a:lumMod val="50000"/>
                            </a:schemeClr>
                          </a:solidFill>
                          <a:effectLst/>
                          <a:latin typeface="Georgia" panose="02040502050405020303" pitchFamily="18" charset="0"/>
                          <a:ea typeface="+mn-ea"/>
                          <a:cs typeface="+mn-cs"/>
                        </a:rPr>
                        <a:t>.</a:t>
                      </a:r>
                    </a:p>
                  </a:txBody>
                  <a:tcPr>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2"/>
                          </a:solidFill>
                          <a:effectLst/>
                          <a:latin typeface="Georgia" panose="02040502050405020303" pitchFamily="18" charset="0"/>
                          <a:ea typeface="+mn-ea"/>
                          <a:cs typeface="+mn-cs"/>
                        </a:rPr>
                        <a:t>As </a:t>
                      </a:r>
                      <a:r>
                        <a:rPr lang="en-GB" sz="1200" b="1" kern="1200" dirty="0">
                          <a:solidFill>
                            <a:schemeClr val="tx2"/>
                          </a:solidFill>
                          <a:effectLst/>
                          <a:latin typeface="Georgia" panose="02040502050405020303" pitchFamily="18" charset="0"/>
                          <a:ea typeface="+mn-ea"/>
                          <a:cs typeface="+mn-cs"/>
                        </a:rPr>
                        <a:t>food inflation becomes less of an elevator </a:t>
                      </a:r>
                      <a:r>
                        <a:rPr lang="en-GB" sz="1200" b="0" kern="1200" dirty="0">
                          <a:solidFill>
                            <a:schemeClr val="tx2"/>
                          </a:solidFill>
                          <a:effectLst/>
                          <a:latin typeface="Georgia" panose="02040502050405020303" pitchFamily="18" charset="0"/>
                          <a:ea typeface="+mn-ea"/>
                          <a:cs typeface="+mn-cs"/>
                        </a:rPr>
                        <a:t>to lift topline value growths, retailers will need to </a:t>
                      </a:r>
                      <a:r>
                        <a:rPr lang="en-GB" sz="1200" b="1" kern="1200" dirty="0">
                          <a:solidFill>
                            <a:schemeClr val="tx2"/>
                          </a:solidFill>
                          <a:effectLst/>
                          <a:latin typeface="Georgia" panose="02040502050405020303" pitchFamily="18" charset="0"/>
                          <a:ea typeface="+mn-ea"/>
                          <a:cs typeface="+mn-cs"/>
                        </a:rPr>
                        <a:t>stimulate more demand by encouraging additional trips</a:t>
                      </a:r>
                      <a:r>
                        <a:rPr lang="en-GB" sz="1200" b="0" kern="1200" dirty="0">
                          <a:solidFill>
                            <a:schemeClr val="tx2"/>
                          </a:solidFill>
                          <a:effectLst/>
                          <a:latin typeface="Georgia" panose="02040502050405020303" pitchFamily="18" charset="0"/>
                          <a:ea typeface="+mn-ea"/>
                          <a:cs typeface="+mn-cs"/>
                        </a:rPr>
                        <a:t>.</a:t>
                      </a:r>
                      <a:endParaRPr lang="en-GB" sz="1200" kern="1200" dirty="0">
                        <a:solidFill>
                          <a:schemeClr val="tx1">
                            <a:lumMod val="50000"/>
                          </a:schemeClr>
                        </a:solidFill>
                        <a:effectLst/>
                        <a:latin typeface="Georgia" panose="02040502050405020303" pitchFamily="18" charset="0"/>
                        <a:ea typeface="+mn-ea"/>
                        <a:cs typeface="+mn-cs"/>
                      </a:endParaRPr>
                    </a:p>
                  </a:txBody>
                  <a:tcPr>
                    <a:solidFill>
                      <a:schemeClr val="tx2">
                        <a:lumMod val="10000"/>
                        <a:lumOff val="90000"/>
                      </a:schemeClr>
                    </a:solidFill>
                  </a:tcPr>
                </a:tc>
                <a:extLst>
                  <a:ext uri="{0D108BD9-81ED-4DB2-BD59-A6C34878D82A}">
                    <a16:rowId xmlns:a16="http://schemas.microsoft.com/office/drawing/2014/main" val="2652025299"/>
                  </a:ext>
                </a:extLst>
              </a:tr>
              <a:tr h="123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2"/>
                          </a:solidFill>
                          <a:latin typeface="Georgia" panose="02040502050405020303" pitchFamily="18" charset="0"/>
                        </a:rPr>
                        <a:t>For many shoppers their monthly income is not keeping pace with rising mortgage/rent; higher food or higher energy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2"/>
                        </a:solidFill>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2"/>
                          </a:solidFill>
                          <a:latin typeface="Georgia" panose="02040502050405020303" pitchFamily="18" charset="0"/>
                        </a:rPr>
                        <a:t>As a consequence shoppers are continuing to buy less.</a:t>
                      </a:r>
                      <a:endParaRPr lang="en-GB" sz="1200" dirty="0">
                        <a:latin typeface="Georgia" panose="02040502050405020303" pitchFamily="18" charset="0"/>
                      </a:endParaRPr>
                    </a:p>
                  </a:txBody>
                  <a:tcPr>
                    <a:solidFill>
                      <a:schemeClr val="tx2">
                        <a:lumMod val="25000"/>
                        <a:lumOff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50000"/>
                            </a:schemeClr>
                          </a:solidFill>
                          <a:latin typeface="Georgia" panose="02040502050405020303" pitchFamily="18" charset="0"/>
                        </a:rPr>
                        <a:t>Without the hot weather there has been </a:t>
                      </a:r>
                      <a:r>
                        <a:rPr lang="en-GB" sz="1200" b="1" dirty="0">
                          <a:solidFill>
                            <a:schemeClr val="tx1">
                              <a:lumMod val="50000"/>
                            </a:schemeClr>
                          </a:solidFill>
                          <a:latin typeface="Georgia" panose="02040502050405020303" pitchFamily="18" charset="0"/>
                        </a:rPr>
                        <a:t>less of a stimulus to shop</a:t>
                      </a:r>
                      <a:r>
                        <a:rPr lang="en-GB" sz="1200" dirty="0">
                          <a:solidFill>
                            <a:schemeClr val="tx1">
                              <a:lumMod val="50000"/>
                            </a:schemeClr>
                          </a:solidFill>
                          <a:latin typeface="Georgia" panose="02040502050405020303" pitchFamily="18" charset="0"/>
                        </a:rPr>
                        <a:t> and this has resulted in </a:t>
                      </a:r>
                      <a:r>
                        <a:rPr lang="en-GB" sz="1200" b="1" dirty="0">
                          <a:solidFill>
                            <a:schemeClr val="tx1">
                              <a:lumMod val="50000"/>
                            </a:schemeClr>
                          </a:solidFill>
                          <a:latin typeface="Georgia" panose="02040502050405020303" pitchFamily="18" charset="0"/>
                        </a:rPr>
                        <a:t>fewer trips </a:t>
                      </a:r>
                      <a:r>
                        <a:rPr lang="en-GB" sz="1200" dirty="0">
                          <a:solidFill>
                            <a:schemeClr val="tx1">
                              <a:lumMod val="50000"/>
                            </a:schemeClr>
                          </a:solidFill>
                          <a:latin typeface="Georgia" panose="02040502050405020303" pitchFamily="18" charset="0"/>
                        </a:rPr>
                        <a:t>this summer vs the exceptional hot weather last year.</a:t>
                      </a:r>
                    </a:p>
                  </a:txBody>
                  <a:tcPr>
                    <a:solidFill>
                      <a:schemeClr val="tx2">
                        <a:lumMod val="25000"/>
                        <a:lumOff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2"/>
                          </a:solidFill>
                          <a:effectLst/>
                          <a:latin typeface="Georgia" panose="02040502050405020303" pitchFamily="18" charset="0"/>
                          <a:ea typeface="+mn-ea"/>
                          <a:cs typeface="+mn-cs"/>
                        </a:rPr>
                        <a:t>With increased focus on </a:t>
                      </a:r>
                      <a:r>
                        <a:rPr lang="en-GB" sz="1200" b="1" kern="1200" dirty="0">
                          <a:solidFill>
                            <a:schemeClr val="tx2"/>
                          </a:solidFill>
                          <a:effectLst/>
                          <a:latin typeface="Georgia" panose="02040502050405020303" pitchFamily="18" charset="0"/>
                          <a:ea typeface="+mn-ea"/>
                          <a:cs typeface="+mn-cs"/>
                        </a:rPr>
                        <a:t>everyday price </a:t>
                      </a:r>
                      <a:r>
                        <a:rPr lang="en-GB" sz="1200" b="0" kern="1200" dirty="0">
                          <a:solidFill>
                            <a:schemeClr val="tx2"/>
                          </a:solidFill>
                          <a:effectLst/>
                          <a:latin typeface="Georgia" panose="02040502050405020303" pitchFamily="18" charset="0"/>
                          <a:ea typeface="+mn-ea"/>
                          <a:cs typeface="+mn-cs"/>
                        </a:rPr>
                        <a:t>and </a:t>
                      </a:r>
                      <a:r>
                        <a:rPr lang="en-GB" sz="1200" b="1" kern="1200" dirty="0">
                          <a:solidFill>
                            <a:schemeClr val="tx2"/>
                          </a:solidFill>
                          <a:effectLst/>
                          <a:latin typeface="Georgia" panose="02040502050405020303" pitchFamily="18" charset="0"/>
                          <a:ea typeface="+mn-ea"/>
                          <a:cs typeface="+mn-cs"/>
                        </a:rPr>
                        <a:t>rewarding existing shoppers </a:t>
                      </a:r>
                      <a:r>
                        <a:rPr lang="en-GB" sz="1200" b="0" kern="1200" dirty="0">
                          <a:solidFill>
                            <a:schemeClr val="tx2"/>
                          </a:solidFill>
                          <a:effectLst/>
                          <a:latin typeface="Georgia" panose="02040502050405020303" pitchFamily="18" charset="0"/>
                          <a:ea typeface="+mn-ea"/>
                          <a:cs typeface="+mn-cs"/>
                        </a:rPr>
                        <a:t>with loyalty incentives, </a:t>
                      </a:r>
                      <a:r>
                        <a:rPr lang="en-GB" sz="1200" b="1" kern="1200" dirty="0">
                          <a:solidFill>
                            <a:schemeClr val="tx2"/>
                          </a:solidFill>
                          <a:effectLst/>
                          <a:latin typeface="Georgia" panose="02040502050405020303" pitchFamily="18" charset="0"/>
                          <a:ea typeface="+mn-ea"/>
                          <a:cs typeface="+mn-cs"/>
                        </a:rPr>
                        <a:t>acquiring additional trips</a:t>
                      </a:r>
                      <a:r>
                        <a:rPr lang="en-GB" sz="1200" b="0" kern="1200" dirty="0">
                          <a:solidFill>
                            <a:schemeClr val="tx2"/>
                          </a:solidFill>
                          <a:effectLst/>
                          <a:latin typeface="Georgia" panose="02040502050405020303" pitchFamily="18" charset="0"/>
                          <a:ea typeface="+mn-ea"/>
                          <a:cs typeface="+mn-cs"/>
                        </a:rPr>
                        <a:t> could become the </a:t>
                      </a:r>
                      <a:r>
                        <a:rPr lang="en-GB" sz="1200" b="1" kern="1200" dirty="0">
                          <a:solidFill>
                            <a:schemeClr val="tx2"/>
                          </a:solidFill>
                          <a:effectLst/>
                          <a:latin typeface="Georgia" panose="02040502050405020303" pitchFamily="18" charset="0"/>
                          <a:ea typeface="+mn-ea"/>
                          <a:cs typeface="+mn-cs"/>
                        </a:rPr>
                        <a:t>new battleground</a:t>
                      </a:r>
                      <a:r>
                        <a:rPr lang="en-GB" sz="1200" b="0" kern="1200" dirty="0">
                          <a:solidFill>
                            <a:schemeClr val="tx2"/>
                          </a:solidFill>
                          <a:effectLst/>
                          <a:latin typeface="Georgia" panose="02040502050405020303" pitchFamily="18"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2"/>
                        </a:solidFill>
                        <a:effectLst/>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2"/>
                          </a:solidFill>
                          <a:effectLst/>
                          <a:latin typeface="Georgia" panose="02040502050405020303" pitchFamily="18" charset="0"/>
                          <a:ea typeface="+mn-ea"/>
                          <a:cs typeface="+mn-cs"/>
                        </a:rPr>
                        <a:t>Promotions</a:t>
                      </a:r>
                      <a:r>
                        <a:rPr lang="en-GB" sz="1200" b="0" kern="1200" dirty="0">
                          <a:solidFill>
                            <a:schemeClr val="tx2"/>
                          </a:solidFill>
                          <a:effectLst/>
                          <a:latin typeface="Georgia" panose="02040502050405020303" pitchFamily="18" charset="0"/>
                          <a:ea typeface="+mn-ea"/>
                          <a:cs typeface="+mn-cs"/>
                        </a:rPr>
                        <a:t> and incentives will need to become </a:t>
                      </a:r>
                      <a:r>
                        <a:rPr lang="en-GB" sz="1200" b="1" kern="1200" dirty="0">
                          <a:solidFill>
                            <a:schemeClr val="tx2"/>
                          </a:solidFill>
                          <a:effectLst/>
                          <a:latin typeface="Georgia" panose="02040502050405020303" pitchFamily="18" charset="0"/>
                          <a:ea typeface="+mn-ea"/>
                          <a:cs typeface="+mn-cs"/>
                        </a:rPr>
                        <a:t>more </a:t>
                      </a:r>
                      <a:r>
                        <a:rPr lang="en-GB" sz="1200" b="1" kern="1200" dirty="0" err="1">
                          <a:solidFill>
                            <a:schemeClr val="tx2"/>
                          </a:solidFill>
                          <a:effectLst/>
                          <a:latin typeface="Georgia" panose="02040502050405020303" pitchFamily="18" charset="0"/>
                          <a:ea typeface="+mn-ea"/>
                          <a:cs typeface="+mn-cs"/>
                        </a:rPr>
                        <a:t>targetted</a:t>
                      </a:r>
                      <a:r>
                        <a:rPr lang="en-GB" sz="1200" b="0" kern="1200" dirty="0">
                          <a:solidFill>
                            <a:schemeClr val="tx2"/>
                          </a:solidFill>
                          <a:effectLst/>
                          <a:latin typeface="Georgia" panose="02040502050405020303" pitchFamily="18" charset="0"/>
                          <a:ea typeface="+mn-ea"/>
                          <a:cs typeface="+mn-cs"/>
                        </a:rPr>
                        <a:t> and </a:t>
                      </a:r>
                      <a:r>
                        <a:rPr lang="en-GB" sz="1200" b="1" kern="1200" dirty="0">
                          <a:solidFill>
                            <a:schemeClr val="tx2"/>
                          </a:solidFill>
                          <a:effectLst/>
                          <a:latin typeface="Georgia" panose="02040502050405020303" pitchFamily="18" charset="0"/>
                          <a:ea typeface="+mn-ea"/>
                          <a:cs typeface="+mn-cs"/>
                        </a:rPr>
                        <a:t>sharper </a:t>
                      </a:r>
                      <a:r>
                        <a:rPr lang="en-GB" sz="1200" b="0" kern="1200" dirty="0">
                          <a:solidFill>
                            <a:schemeClr val="tx2"/>
                          </a:solidFill>
                          <a:effectLst/>
                          <a:latin typeface="Georgia" panose="02040502050405020303" pitchFamily="18" charset="0"/>
                          <a:ea typeface="+mn-ea"/>
                          <a:cs typeface="+mn-cs"/>
                        </a:rPr>
                        <a:t>to </a:t>
                      </a:r>
                      <a:r>
                        <a:rPr lang="en-GB" sz="1200" b="1" kern="1200" dirty="0">
                          <a:solidFill>
                            <a:schemeClr val="tx2"/>
                          </a:solidFill>
                          <a:effectLst/>
                          <a:latin typeface="Georgia" panose="02040502050405020303" pitchFamily="18" charset="0"/>
                          <a:ea typeface="+mn-ea"/>
                          <a:cs typeface="+mn-cs"/>
                        </a:rPr>
                        <a:t>woo</a:t>
                      </a:r>
                      <a:r>
                        <a:rPr lang="en-GB" sz="1200" b="0" kern="1200" dirty="0">
                          <a:solidFill>
                            <a:schemeClr val="tx2"/>
                          </a:solidFill>
                          <a:effectLst/>
                          <a:latin typeface="Georgia" panose="02040502050405020303" pitchFamily="18" charset="0"/>
                          <a:ea typeface="+mn-ea"/>
                          <a:cs typeface="+mn-cs"/>
                        </a:rPr>
                        <a:t> the </a:t>
                      </a:r>
                      <a:r>
                        <a:rPr lang="en-GB" sz="1200" b="1" kern="1200" dirty="0">
                          <a:solidFill>
                            <a:schemeClr val="tx2"/>
                          </a:solidFill>
                          <a:effectLst/>
                          <a:latin typeface="Georgia" panose="02040502050405020303" pitchFamily="18" charset="0"/>
                          <a:ea typeface="+mn-ea"/>
                          <a:cs typeface="+mn-cs"/>
                        </a:rPr>
                        <a:t>increasingly savvy </a:t>
                      </a:r>
                      <a:r>
                        <a:rPr lang="en-GB" sz="1200" b="0" kern="1200" dirty="0">
                          <a:solidFill>
                            <a:schemeClr val="tx2"/>
                          </a:solidFill>
                          <a:effectLst/>
                          <a:latin typeface="Georgia" panose="02040502050405020303" pitchFamily="18" charset="0"/>
                          <a:ea typeface="+mn-ea"/>
                          <a:cs typeface="+mn-cs"/>
                        </a:rPr>
                        <a:t>and</a:t>
                      </a:r>
                      <a:r>
                        <a:rPr lang="en-GB" sz="1200" b="1" kern="1200" dirty="0">
                          <a:solidFill>
                            <a:schemeClr val="tx2"/>
                          </a:solidFill>
                          <a:effectLst/>
                          <a:latin typeface="Georgia" panose="02040502050405020303" pitchFamily="18" charset="0"/>
                          <a:ea typeface="+mn-ea"/>
                          <a:cs typeface="+mn-cs"/>
                        </a:rPr>
                        <a:t> reluctant </a:t>
                      </a:r>
                      <a:r>
                        <a:rPr lang="en-GB" sz="1200" b="0" kern="1200" dirty="0">
                          <a:solidFill>
                            <a:schemeClr val="tx2"/>
                          </a:solidFill>
                          <a:effectLst/>
                          <a:latin typeface="Georgia" panose="02040502050405020303" pitchFamily="18" charset="0"/>
                          <a:ea typeface="+mn-ea"/>
                          <a:cs typeface="+mn-cs"/>
                        </a:rPr>
                        <a:t>shopper.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2"/>
                        </a:solidFill>
                        <a:effectLst/>
                        <a:latin typeface="Georgia" panose="02040502050405020303" pitchFamily="18" charset="0"/>
                        <a:ea typeface="+mn-ea"/>
                        <a:cs typeface="+mn-cs"/>
                      </a:endParaRPr>
                    </a:p>
                  </a:txBody>
                  <a:tcPr>
                    <a:solidFill>
                      <a:schemeClr val="tx2">
                        <a:lumMod val="25000"/>
                        <a:lumOff val="75000"/>
                      </a:schemeClr>
                    </a:solidFill>
                  </a:tcPr>
                </a:tc>
                <a:extLst>
                  <a:ext uri="{0D108BD9-81ED-4DB2-BD59-A6C34878D82A}">
                    <a16:rowId xmlns:a16="http://schemas.microsoft.com/office/drawing/2014/main" val="1326169297"/>
                  </a:ext>
                </a:extLst>
              </a:tr>
            </a:tbl>
          </a:graphicData>
        </a:graphic>
      </p:graphicFrame>
    </p:spTree>
    <p:extLst>
      <p:ext uri="{BB962C8B-B14F-4D97-AF65-F5344CB8AC3E}">
        <p14:creationId xmlns:p14="http://schemas.microsoft.com/office/powerpoint/2010/main" val="1361647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44</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Appendix</a:t>
            </a:r>
          </a:p>
        </p:txBody>
      </p:sp>
      <p:sp>
        <p:nvSpPr>
          <p:cNvPr id="9" name="Subtitle 8">
            <a:extLst>
              <a:ext uri="{FF2B5EF4-FFF2-40B4-BE49-F238E27FC236}">
                <a16:creationId xmlns:a16="http://schemas.microsoft.com/office/drawing/2014/main" id="{CF6AED20-99E6-5ADB-54B3-BE858A22AD8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9068723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5D6FEF9-1954-0906-6E3E-D9374C5AF2D2}"/>
              </a:ext>
            </a:extLst>
          </p:cNvPr>
          <p:cNvPicPr>
            <a:picLocks noChangeAspect="1"/>
          </p:cNvPicPr>
          <p:nvPr/>
        </p:nvPicPr>
        <p:blipFill>
          <a:blip r:embed="rId3"/>
          <a:stretch>
            <a:fillRect/>
          </a:stretch>
        </p:blipFill>
        <p:spPr>
          <a:xfrm>
            <a:off x="4854921" y="2096100"/>
            <a:ext cx="6668080" cy="3722122"/>
          </a:xfrm>
          <a:prstGeom prst="rect">
            <a:avLst/>
          </a:prstGeom>
        </p:spPr>
      </p:pic>
      <p:sp>
        <p:nvSpPr>
          <p:cNvPr id="4" name="Slide Number Placeholder 3">
            <a:extLst>
              <a:ext uri="{FF2B5EF4-FFF2-40B4-BE49-F238E27FC236}">
                <a16:creationId xmlns:a16="http://schemas.microsoft.com/office/drawing/2014/main" id="{C499054D-D366-6C49-DBFC-9407E92306F6}"/>
              </a:ext>
            </a:extLst>
          </p:cNvPr>
          <p:cNvSpPr>
            <a:spLocks noGrp="1"/>
          </p:cNvSpPr>
          <p:nvPr>
            <p:ph type="sldNum" sz="quarter" idx="12"/>
          </p:nvPr>
        </p:nvSpPr>
        <p:spPr/>
        <p:txBody>
          <a:bodyPr/>
          <a:lstStyle/>
          <a:p>
            <a:fld id="{403EF4E2-7A7A-0548-85F1-5479B7C9E1B2}" type="slidenum">
              <a:rPr lang="en-US" smtClean="0"/>
              <a:t>45</a:t>
            </a:fld>
            <a:endParaRPr lang="en-US" dirty="0"/>
          </a:p>
        </p:txBody>
      </p:sp>
      <p:sp>
        <p:nvSpPr>
          <p:cNvPr id="2" name="Title 1">
            <a:extLst>
              <a:ext uri="{FF2B5EF4-FFF2-40B4-BE49-F238E27FC236}">
                <a16:creationId xmlns:a16="http://schemas.microsoft.com/office/drawing/2014/main" id="{F6F77B72-907D-DF76-5D78-CA6B9F4160B6}"/>
              </a:ext>
            </a:extLst>
          </p:cNvPr>
          <p:cNvSpPr>
            <a:spLocks noGrp="1"/>
          </p:cNvSpPr>
          <p:nvPr>
            <p:ph type="ctrTitle"/>
          </p:nvPr>
        </p:nvSpPr>
        <p:spPr>
          <a:xfrm>
            <a:off x="240811" y="3347441"/>
            <a:ext cx="3503952" cy="2390972"/>
          </a:xfrm>
        </p:spPr>
        <p:txBody>
          <a:bodyPr/>
          <a:lstStyle/>
          <a:p>
            <a:r>
              <a:rPr lang="en-US" sz="1400" b="0" dirty="0">
                <a:latin typeface="Georgia" panose="02040502050405020303" pitchFamily="18" charset="0"/>
              </a:rPr>
              <a:t>The </a:t>
            </a:r>
            <a:r>
              <a:rPr lang="en-US" sz="1400" i="1" dirty="0">
                <a:solidFill>
                  <a:schemeClr val="tx1">
                    <a:lumMod val="75000"/>
                  </a:schemeClr>
                </a:solidFill>
                <a:latin typeface="Georgia" panose="02040502050405020303" pitchFamily="18" charset="0"/>
              </a:rPr>
              <a:t>disappointing summer </a:t>
            </a:r>
            <a:r>
              <a:rPr lang="en-US" sz="1400" b="0" dirty="0">
                <a:latin typeface="Georgia" panose="02040502050405020303" pitchFamily="18" charset="0"/>
              </a:rPr>
              <a:t>spread across the assortment and </a:t>
            </a:r>
            <a:r>
              <a:rPr lang="en-US" sz="1400" i="1" dirty="0">
                <a:solidFill>
                  <a:schemeClr val="tx1">
                    <a:lumMod val="75000"/>
                  </a:schemeClr>
                </a:solidFill>
                <a:latin typeface="Georgia" panose="02040502050405020303" pitchFamily="18" charset="0"/>
              </a:rPr>
              <a:t>most categories saw growth slow </a:t>
            </a:r>
            <a:r>
              <a:rPr lang="en-US" sz="1400" b="0" dirty="0">
                <a:latin typeface="Georgia" panose="02040502050405020303" pitchFamily="18" charset="0"/>
              </a:rPr>
              <a:t>vs prior period.</a:t>
            </a:r>
            <a:br>
              <a:rPr lang="en-US" sz="1400" b="0" dirty="0">
                <a:latin typeface="Georgia" panose="02040502050405020303" pitchFamily="18" charset="0"/>
              </a:rPr>
            </a:br>
            <a:br>
              <a:rPr lang="en-US" sz="1400" b="0" dirty="0">
                <a:latin typeface="Georgia" panose="02040502050405020303" pitchFamily="18" charset="0"/>
              </a:rPr>
            </a:br>
            <a:r>
              <a:rPr lang="en-US" sz="1400" b="0" dirty="0">
                <a:latin typeface="Georgia" panose="02040502050405020303" pitchFamily="18" charset="0"/>
              </a:rPr>
              <a:t>Shoppers switched alfresco dining and instant refreshments for </a:t>
            </a:r>
            <a:r>
              <a:rPr lang="en-US" sz="1400" i="1" dirty="0">
                <a:solidFill>
                  <a:schemeClr val="tx1">
                    <a:lumMod val="75000"/>
                  </a:schemeClr>
                </a:solidFill>
                <a:latin typeface="Georgia" panose="02040502050405020303" pitchFamily="18" charset="0"/>
              </a:rPr>
              <a:t>comfort foods and ambient snacks</a:t>
            </a:r>
            <a:r>
              <a:rPr lang="en-US" sz="1400" b="0" dirty="0">
                <a:solidFill>
                  <a:schemeClr val="tx1">
                    <a:lumMod val="75000"/>
                  </a:schemeClr>
                </a:solidFill>
                <a:latin typeface="Georgia" panose="02040502050405020303" pitchFamily="18" charset="0"/>
              </a:rPr>
              <a:t>.</a:t>
            </a:r>
            <a:br>
              <a:rPr lang="en-US" sz="1400" b="0" dirty="0">
                <a:solidFill>
                  <a:schemeClr val="tx1">
                    <a:lumMod val="75000"/>
                  </a:schemeClr>
                </a:solidFill>
                <a:latin typeface="Georgia" panose="02040502050405020303" pitchFamily="18" charset="0"/>
              </a:rPr>
            </a:br>
            <a:br>
              <a:rPr lang="en-US" sz="1400" b="0" dirty="0">
                <a:latin typeface="Georgia" panose="02040502050405020303" pitchFamily="18" charset="0"/>
              </a:rPr>
            </a:br>
            <a:r>
              <a:rPr lang="en-US" sz="1400" b="0" dirty="0">
                <a:latin typeface="Georgia" panose="02040502050405020303" pitchFamily="18" charset="0"/>
              </a:rPr>
              <a:t>This </a:t>
            </a:r>
            <a:r>
              <a:rPr lang="en-US" sz="1400" i="1" dirty="0">
                <a:solidFill>
                  <a:schemeClr val="tx1">
                    <a:lumMod val="75000"/>
                  </a:schemeClr>
                </a:solidFill>
                <a:latin typeface="Georgia" panose="02040502050405020303" pitchFamily="18" charset="0"/>
              </a:rPr>
              <a:t>benefited Confectionery </a:t>
            </a:r>
            <a:r>
              <a:rPr lang="en-US" sz="1400" b="0" dirty="0">
                <a:latin typeface="Georgia" panose="02040502050405020303" pitchFamily="18" charset="0"/>
              </a:rPr>
              <a:t>and </a:t>
            </a:r>
            <a:r>
              <a:rPr lang="en-US" sz="1400" i="1" dirty="0">
                <a:solidFill>
                  <a:schemeClr val="tx1">
                    <a:lumMod val="75000"/>
                  </a:schemeClr>
                </a:solidFill>
                <a:latin typeface="Georgia" panose="02040502050405020303" pitchFamily="18" charset="0"/>
              </a:rPr>
              <a:t>Packaged Grocery </a:t>
            </a:r>
            <a:r>
              <a:rPr lang="en-US" sz="1400" b="0" dirty="0">
                <a:latin typeface="Georgia" panose="02040502050405020303" pitchFamily="18" charset="0"/>
              </a:rPr>
              <a:t>who had the best growths.  The former also lifted by soaring commodity prices and the latter demand for more traditional warming foods with performance this year against much softer comparatives.</a:t>
            </a:r>
            <a:br>
              <a:rPr lang="en-US" sz="1400" b="0" dirty="0">
                <a:highlight>
                  <a:srgbClr val="FFFF00"/>
                </a:highlight>
                <a:latin typeface="Georgia" panose="02040502050405020303" pitchFamily="18" charset="0"/>
              </a:rPr>
            </a:br>
            <a:endParaRPr lang="en-US" sz="1400" b="0" dirty="0">
              <a:highlight>
                <a:srgbClr val="FFFF00"/>
              </a:highlight>
              <a:latin typeface="Georgia" panose="02040502050405020303" pitchFamily="18" charset="0"/>
            </a:endParaRPr>
          </a:p>
        </p:txBody>
      </p:sp>
      <p:sp>
        <p:nvSpPr>
          <p:cNvPr id="9" name="Text Placeholder 8">
            <a:extLst>
              <a:ext uri="{FF2B5EF4-FFF2-40B4-BE49-F238E27FC236}">
                <a16:creationId xmlns:a16="http://schemas.microsoft.com/office/drawing/2014/main" id="{C28D2ED4-9A16-815C-6A6E-CDBD0DDE0BD8}"/>
              </a:ext>
            </a:extLst>
          </p:cNvPr>
          <p:cNvSpPr>
            <a:spLocks noGrp="1"/>
          </p:cNvSpPr>
          <p:nvPr>
            <p:ph type="body" sz="quarter" idx="14"/>
          </p:nvPr>
        </p:nvSpPr>
        <p:spPr/>
        <p:txBody>
          <a:bodyPr/>
          <a:lstStyle/>
          <a:p>
            <a:r>
              <a:rPr lang="en-US" dirty="0"/>
              <a:t>Source: NIQ Scantrack Grocery Multiples</a:t>
            </a:r>
          </a:p>
        </p:txBody>
      </p:sp>
      <p:sp>
        <p:nvSpPr>
          <p:cNvPr id="16" name="Google Shape;359;p8">
            <a:extLst>
              <a:ext uri="{FF2B5EF4-FFF2-40B4-BE49-F238E27FC236}">
                <a16:creationId xmlns:a16="http://schemas.microsoft.com/office/drawing/2014/main" id="{4A41054C-D287-9BDA-C41C-A262629AE099}"/>
              </a:ext>
            </a:extLst>
          </p:cNvPr>
          <p:cNvSpPr txBox="1"/>
          <p:nvPr/>
        </p:nvSpPr>
        <p:spPr>
          <a:xfrm>
            <a:off x="4742478" y="1666125"/>
            <a:ext cx="7594600" cy="307736"/>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n-PH" sz="1400" b="1" dirty="0">
                <a:solidFill>
                  <a:schemeClr val="tx2"/>
                </a:solidFill>
                <a:latin typeface="Arial" panose="020B0604020202020204" pitchFamily="34" charset="0"/>
                <a:ea typeface="Montserrat"/>
                <a:cs typeface="Arial" panose="020B0604020202020204" pitchFamily="34" charset="0"/>
                <a:sym typeface="Montserrat"/>
              </a:rPr>
              <a:t>Value sales growth by supercategory</a:t>
            </a:r>
          </a:p>
        </p:txBody>
      </p:sp>
      <p:sp>
        <p:nvSpPr>
          <p:cNvPr id="22" name="Oval 21">
            <a:extLst>
              <a:ext uri="{FF2B5EF4-FFF2-40B4-BE49-F238E27FC236}">
                <a16:creationId xmlns:a16="http://schemas.microsoft.com/office/drawing/2014/main" id="{8DA42560-FE14-15CC-1595-770CF86D40E0}"/>
              </a:ext>
            </a:extLst>
          </p:cNvPr>
          <p:cNvSpPr/>
          <p:nvPr/>
        </p:nvSpPr>
        <p:spPr>
          <a:xfrm>
            <a:off x="10500236" y="4199467"/>
            <a:ext cx="1034750" cy="535093"/>
          </a:xfrm>
          <a:prstGeom prst="ellipse">
            <a:avLst/>
          </a:prstGeom>
          <a:noFill/>
          <a:ln w="9525">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5" name="Oval 4">
            <a:extLst>
              <a:ext uri="{FF2B5EF4-FFF2-40B4-BE49-F238E27FC236}">
                <a16:creationId xmlns:a16="http://schemas.microsoft.com/office/drawing/2014/main" id="{97692201-D3E4-D5D2-4112-F8881A71B80C}"/>
              </a:ext>
            </a:extLst>
          </p:cNvPr>
          <p:cNvSpPr/>
          <p:nvPr/>
        </p:nvSpPr>
        <p:spPr>
          <a:xfrm>
            <a:off x="10415653" y="2860569"/>
            <a:ext cx="1146427" cy="180657"/>
          </a:xfrm>
          <a:prstGeom prst="ellipse">
            <a:avLst/>
          </a:prstGeom>
          <a:noFill/>
          <a:ln w="9525">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Tree>
    <p:extLst>
      <p:ext uri="{BB962C8B-B14F-4D97-AF65-F5344CB8AC3E}">
        <p14:creationId xmlns:p14="http://schemas.microsoft.com/office/powerpoint/2010/main" val="14309439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E6DC14-5DE6-B490-F2EF-53C24EB2DD85}"/>
              </a:ext>
            </a:extLst>
          </p:cNvPr>
          <p:cNvPicPr>
            <a:picLocks noChangeAspect="1"/>
          </p:cNvPicPr>
          <p:nvPr/>
        </p:nvPicPr>
        <p:blipFill>
          <a:blip r:embed="rId3"/>
          <a:stretch>
            <a:fillRect/>
          </a:stretch>
        </p:blipFill>
        <p:spPr>
          <a:xfrm>
            <a:off x="4429553" y="2046713"/>
            <a:ext cx="6668080" cy="3748334"/>
          </a:xfrm>
          <a:prstGeom prst="rect">
            <a:avLst/>
          </a:prstGeom>
        </p:spPr>
      </p:pic>
      <p:sp>
        <p:nvSpPr>
          <p:cNvPr id="4" name="Slide Number Placeholder 3">
            <a:extLst>
              <a:ext uri="{FF2B5EF4-FFF2-40B4-BE49-F238E27FC236}">
                <a16:creationId xmlns:a16="http://schemas.microsoft.com/office/drawing/2014/main" id="{C499054D-D366-6C49-DBFC-9407E92306F6}"/>
              </a:ext>
            </a:extLst>
          </p:cNvPr>
          <p:cNvSpPr>
            <a:spLocks noGrp="1"/>
          </p:cNvSpPr>
          <p:nvPr>
            <p:ph type="sldNum" sz="quarter" idx="12"/>
          </p:nvPr>
        </p:nvSpPr>
        <p:spPr/>
        <p:txBody>
          <a:bodyPr/>
          <a:lstStyle/>
          <a:p>
            <a:fld id="{403EF4E2-7A7A-0548-85F1-5479B7C9E1B2}" type="slidenum">
              <a:rPr lang="en-US" smtClean="0"/>
              <a:t>46</a:t>
            </a:fld>
            <a:endParaRPr lang="en-US" dirty="0"/>
          </a:p>
        </p:txBody>
      </p:sp>
      <p:sp>
        <p:nvSpPr>
          <p:cNvPr id="2" name="Title 1">
            <a:extLst>
              <a:ext uri="{FF2B5EF4-FFF2-40B4-BE49-F238E27FC236}">
                <a16:creationId xmlns:a16="http://schemas.microsoft.com/office/drawing/2014/main" id="{F6F77B72-907D-DF76-5D78-CA6B9F4160B6}"/>
              </a:ext>
            </a:extLst>
          </p:cNvPr>
          <p:cNvSpPr>
            <a:spLocks noGrp="1"/>
          </p:cNvSpPr>
          <p:nvPr>
            <p:ph type="ctrTitle"/>
          </p:nvPr>
        </p:nvSpPr>
        <p:spPr>
          <a:xfrm>
            <a:off x="265828" y="2989216"/>
            <a:ext cx="3503952" cy="2390972"/>
          </a:xfrm>
        </p:spPr>
        <p:txBody>
          <a:bodyPr/>
          <a:lstStyle/>
          <a:p>
            <a:r>
              <a:rPr lang="en-US" sz="1400" b="0" dirty="0">
                <a:solidFill>
                  <a:schemeClr val="tx1">
                    <a:lumMod val="50000"/>
                  </a:schemeClr>
                </a:solidFill>
                <a:latin typeface="Georgia" panose="02040502050405020303" pitchFamily="18" charset="0"/>
              </a:rPr>
              <a:t>With </a:t>
            </a:r>
            <a:r>
              <a:rPr lang="en-US" sz="1400" i="1" dirty="0">
                <a:solidFill>
                  <a:schemeClr val="tx1">
                    <a:lumMod val="50000"/>
                  </a:schemeClr>
                </a:solidFill>
                <a:latin typeface="Georgia" panose="02040502050405020303" pitchFamily="18" charset="0"/>
              </a:rPr>
              <a:t>fewer shopping missions </a:t>
            </a:r>
            <a:r>
              <a:rPr lang="en-US" sz="1400" b="0" dirty="0">
                <a:solidFill>
                  <a:schemeClr val="tx1">
                    <a:lumMod val="50000"/>
                  </a:schemeClr>
                </a:solidFill>
                <a:latin typeface="Georgia" panose="02040502050405020303" pitchFamily="18" charset="0"/>
              </a:rPr>
              <a:t>a result of the poorer weather, shoppers have </a:t>
            </a:r>
            <a:r>
              <a:rPr lang="en-US" sz="1400" i="1" dirty="0">
                <a:solidFill>
                  <a:schemeClr val="tx1">
                    <a:lumMod val="50000"/>
                  </a:schemeClr>
                </a:solidFill>
                <a:latin typeface="Georgia" panose="02040502050405020303" pitchFamily="18" charset="0"/>
              </a:rPr>
              <a:t>overall bought less</a:t>
            </a:r>
            <a:r>
              <a:rPr lang="en-US" sz="1400" b="0" dirty="0">
                <a:solidFill>
                  <a:schemeClr val="tx1">
                    <a:lumMod val="50000"/>
                  </a:schemeClr>
                </a:solidFill>
                <a:latin typeface="Georgia" panose="02040502050405020303" pitchFamily="18" charset="0"/>
              </a:rPr>
              <a:t>.</a:t>
            </a:r>
            <a:br>
              <a:rPr lang="en-US" sz="1400" b="0" dirty="0">
                <a:solidFill>
                  <a:schemeClr val="tx1">
                    <a:lumMod val="50000"/>
                  </a:schemeClr>
                </a:solidFill>
                <a:latin typeface="Georgia" panose="02040502050405020303" pitchFamily="18" charset="0"/>
              </a:rPr>
            </a:br>
            <a:br>
              <a:rPr lang="en-US" sz="1400" b="0" dirty="0">
                <a:solidFill>
                  <a:schemeClr val="tx1">
                    <a:lumMod val="50000"/>
                  </a:schemeClr>
                </a:solidFill>
                <a:latin typeface="Georgia" panose="02040502050405020303" pitchFamily="18" charset="0"/>
              </a:rPr>
            </a:br>
            <a:r>
              <a:rPr lang="en-US" sz="1400" b="0" dirty="0">
                <a:solidFill>
                  <a:schemeClr val="tx1">
                    <a:lumMod val="50000"/>
                  </a:schemeClr>
                </a:solidFill>
                <a:latin typeface="Georgia" panose="02040502050405020303" pitchFamily="18" charset="0"/>
              </a:rPr>
              <a:t>With </a:t>
            </a:r>
            <a:r>
              <a:rPr lang="en-US" sz="1400" i="1" dirty="0">
                <a:solidFill>
                  <a:schemeClr val="tx1">
                    <a:lumMod val="50000"/>
                  </a:schemeClr>
                </a:solidFill>
                <a:latin typeface="Georgia" panose="02040502050405020303" pitchFamily="18" charset="0"/>
              </a:rPr>
              <a:t>less demand </a:t>
            </a:r>
            <a:r>
              <a:rPr lang="en-US" sz="1400" b="0" dirty="0">
                <a:solidFill>
                  <a:schemeClr val="tx1">
                    <a:lumMod val="50000"/>
                  </a:schemeClr>
                </a:solidFill>
                <a:latin typeface="Georgia" panose="02040502050405020303" pitchFamily="18" charset="0"/>
              </a:rPr>
              <a:t>for </a:t>
            </a:r>
            <a:r>
              <a:rPr lang="en-US" sz="1400" i="1" dirty="0">
                <a:solidFill>
                  <a:schemeClr val="tx1">
                    <a:lumMod val="50000"/>
                  </a:schemeClr>
                </a:solidFill>
                <a:latin typeface="Georgia" panose="02040502050405020303" pitchFamily="18" charset="0"/>
              </a:rPr>
              <a:t>alfresco dining, BWS, Frozen and Soft Drinks</a:t>
            </a:r>
            <a:r>
              <a:rPr lang="en-US" sz="1400" b="0" dirty="0">
                <a:solidFill>
                  <a:schemeClr val="tx1">
                    <a:lumMod val="50000"/>
                  </a:schemeClr>
                </a:solidFill>
                <a:latin typeface="Georgia" panose="02040502050405020303" pitchFamily="18" charset="0"/>
              </a:rPr>
              <a:t> have been </a:t>
            </a:r>
            <a:r>
              <a:rPr lang="en-US" sz="1400" i="1" dirty="0">
                <a:solidFill>
                  <a:schemeClr val="tx1">
                    <a:lumMod val="50000"/>
                  </a:schemeClr>
                </a:solidFill>
                <a:latin typeface="Georgia" panose="02040502050405020303" pitchFamily="18" charset="0"/>
              </a:rPr>
              <a:t>hit hardest</a:t>
            </a:r>
            <a:r>
              <a:rPr lang="en-US" sz="1400" b="0" dirty="0">
                <a:solidFill>
                  <a:schemeClr val="tx1">
                    <a:lumMod val="50000"/>
                  </a:schemeClr>
                </a:solidFill>
                <a:latin typeface="Georgia" panose="02040502050405020303" pitchFamily="18" charset="0"/>
              </a:rPr>
              <a:t> with the trend amplified by last years heatwaves.</a:t>
            </a:r>
            <a:br>
              <a:rPr lang="en-US" sz="1400" i="1" dirty="0">
                <a:solidFill>
                  <a:schemeClr val="tx1">
                    <a:lumMod val="50000"/>
                  </a:schemeClr>
                </a:solidFill>
                <a:latin typeface="Georgia" panose="02040502050405020303" pitchFamily="18" charset="0"/>
              </a:rPr>
            </a:br>
            <a:br>
              <a:rPr lang="en-US" sz="1400" b="0" dirty="0">
                <a:solidFill>
                  <a:schemeClr val="tx1">
                    <a:lumMod val="50000"/>
                  </a:schemeClr>
                </a:solidFill>
                <a:latin typeface="Georgia" panose="02040502050405020303" pitchFamily="18" charset="0"/>
              </a:rPr>
            </a:br>
            <a:r>
              <a:rPr lang="en-US" sz="1400" b="0" dirty="0">
                <a:solidFill>
                  <a:schemeClr val="tx1">
                    <a:lumMod val="50000"/>
                  </a:schemeClr>
                </a:solidFill>
                <a:latin typeface="Georgia" panose="02040502050405020303" pitchFamily="18" charset="0"/>
              </a:rPr>
              <a:t>Just two categories saw units improve, </a:t>
            </a:r>
            <a:r>
              <a:rPr lang="en-US" sz="1400" i="1" dirty="0">
                <a:solidFill>
                  <a:schemeClr val="tx1">
                    <a:lumMod val="50000"/>
                  </a:schemeClr>
                </a:solidFill>
                <a:latin typeface="Georgia" panose="02040502050405020303" pitchFamily="18" charset="0"/>
              </a:rPr>
              <a:t>Confectionery</a:t>
            </a:r>
            <a:r>
              <a:rPr lang="en-US" sz="1400" b="0" dirty="0">
                <a:solidFill>
                  <a:schemeClr val="tx1">
                    <a:lumMod val="50000"/>
                  </a:schemeClr>
                </a:solidFill>
                <a:latin typeface="Georgia" panose="02040502050405020303" pitchFamily="18" charset="0"/>
              </a:rPr>
              <a:t> reflecting the preference to </a:t>
            </a:r>
            <a:r>
              <a:rPr lang="en-US" sz="1400" i="1" dirty="0">
                <a:solidFill>
                  <a:schemeClr val="tx1">
                    <a:lumMod val="50000"/>
                  </a:schemeClr>
                </a:solidFill>
                <a:latin typeface="Georgia" panose="02040502050405020303" pitchFamily="18" charset="0"/>
              </a:rPr>
              <a:t>buy more, during the cooler months </a:t>
            </a:r>
            <a:r>
              <a:rPr lang="en-US" sz="1400" b="0" dirty="0">
                <a:solidFill>
                  <a:schemeClr val="tx1">
                    <a:lumMod val="50000"/>
                  </a:schemeClr>
                </a:solidFill>
                <a:latin typeface="Georgia" panose="02040502050405020303" pitchFamily="18" charset="0"/>
              </a:rPr>
              <a:t>and </a:t>
            </a:r>
            <a:r>
              <a:rPr lang="en-US" sz="1400" i="1" dirty="0">
                <a:solidFill>
                  <a:schemeClr val="tx1">
                    <a:lumMod val="50000"/>
                  </a:schemeClr>
                </a:solidFill>
                <a:latin typeface="Georgia" panose="02040502050405020303" pitchFamily="18" charset="0"/>
              </a:rPr>
              <a:t>Packaged Grocery </a:t>
            </a:r>
            <a:r>
              <a:rPr lang="en-US" sz="1400" b="0" dirty="0">
                <a:solidFill>
                  <a:schemeClr val="tx1">
                    <a:lumMod val="50000"/>
                  </a:schemeClr>
                </a:solidFill>
                <a:latin typeface="Georgia" panose="02040502050405020303" pitchFamily="18" charset="0"/>
              </a:rPr>
              <a:t>as shoppers stock up on </a:t>
            </a:r>
            <a:r>
              <a:rPr lang="en-US" sz="1400" i="1" dirty="0">
                <a:solidFill>
                  <a:schemeClr val="tx1">
                    <a:lumMod val="50000"/>
                  </a:schemeClr>
                </a:solidFill>
                <a:latin typeface="Georgia" panose="02040502050405020303" pitchFamily="18" charset="0"/>
              </a:rPr>
              <a:t>autumnal foods</a:t>
            </a:r>
            <a:r>
              <a:rPr lang="en-US" sz="1400" b="0" dirty="0">
                <a:solidFill>
                  <a:schemeClr val="tx1">
                    <a:lumMod val="50000"/>
                  </a:schemeClr>
                </a:solidFill>
                <a:latin typeface="Georgia" panose="02040502050405020303" pitchFamily="18" charset="0"/>
              </a:rPr>
              <a:t>.</a:t>
            </a:r>
            <a:br>
              <a:rPr lang="en-US" sz="1400" b="0" dirty="0">
                <a:solidFill>
                  <a:schemeClr val="tx1">
                    <a:lumMod val="50000"/>
                  </a:schemeClr>
                </a:solidFill>
                <a:latin typeface="Georgia" panose="02040502050405020303" pitchFamily="18" charset="0"/>
              </a:rPr>
            </a:br>
            <a:br>
              <a:rPr lang="en-US" sz="1400" b="0" dirty="0">
                <a:solidFill>
                  <a:schemeClr val="tx1">
                    <a:lumMod val="50000"/>
                  </a:schemeClr>
                </a:solidFill>
                <a:latin typeface="Georgia" panose="02040502050405020303" pitchFamily="18" charset="0"/>
              </a:rPr>
            </a:br>
            <a:endParaRPr lang="en-US" sz="1400" b="0" dirty="0">
              <a:solidFill>
                <a:schemeClr val="tx1">
                  <a:lumMod val="50000"/>
                </a:schemeClr>
              </a:solidFill>
              <a:latin typeface="Georgia" panose="02040502050405020303" pitchFamily="18" charset="0"/>
            </a:endParaRPr>
          </a:p>
        </p:txBody>
      </p:sp>
      <p:sp>
        <p:nvSpPr>
          <p:cNvPr id="9" name="Text Placeholder 8">
            <a:extLst>
              <a:ext uri="{FF2B5EF4-FFF2-40B4-BE49-F238E27FC236}">
                <a16:creationId xmlns:a16="http://schemas.microsoft.com/office/drawing/2014/main" id="{C28D2ED4-9A16-815C-6A6E-CDBD0DDE0BD8}"/>
              </a:ext>
            </a:extLst>
          </p:cNvPr>
          <p:cNvSpPr>
            <a:spLocks noGrp="1"/>
          </p:cNvSpPr>
          <p:nvPr>
            <p:ph type="body" sz="quarter" idx="14"/>
          </p:nvPr>
        </p:nvSpPr>
        <p:spPr/>
        <p:txBody>
          <a:bodyPr/>
          <a:lstStyle/>
          <a:p>
            <a:r>
              <a:rPr lang="en-US" dirty="0"/>
              <a:t>Source: NIQ Scantrack Grocery Multiples</a:t>
            </a:r>
          </a:p>
        </p:txBody>
      </p:sp>
      <p:sp>
        <p:nvSpPr>
          <p:cNvPr id="16" name="Google Shape;359;p8">
            <a:extLst>
              <a:ext uri="{FF2B5EF4-FFF2-40B4-BE49-F238E27FC236}">
                <a16:creationId xmlns:a16="http://schemas.microsoft.com/office/drawing/2014/main" id="{4A41054C-D287-9BDA-C41C-A262629AE099}"/>
              </a:ext>
            </a:extLst>
          </p:cNvPr>
          <p:cNvSpPr txBox="1"/>
          <p:nvPr/>
        </p:nvSpPr>
        <p:spPr>
          <a:xfrm>
            <a:off x="4309748" y="1550646"/>
            <a:ext cx="7594600" cy="307736"/>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n-PH" sz="1400" b="1" dirty="0">
                <a:solidFill>
                  <a:schemeClr val="tx2"/>
                </a:solidFill>
                <a:latin typeface="Arial" panose="020B0604020202020204" pitchFamily="34" charset="0"/>
                <a:ea typeface="Montserrat"/>
                <a:cs typeface="Arial" panose="020B0604020202020204" pitchFamily="34" charset="0"/>
                <a:sym typeface="Montserrat"/>
              </a:rPr>
              <a:t>Unit sales growth by supercategory</a:t>
            </a:r>
          </a:p>
        </p:txBody>
      </p:sp>
      <p:sp>
        <p:nvSpPr>
          <p:cNvPr id="7" name="Rectangle: Rounded Corners 6">
            <a:extLst>
              <a:ext uri="{FF2B5EF4-FFF2-40B4-BE49-F238E27FC236}">
                <a16:creationId xmlns:a16="http://schemas.microsoft.com/office/drawing/2014/main" id="{C5631A4C-1E7C-11DF-7335-F4258CC6E7A0}"/>
              </a:ext>
            </a:extLst>
          </p:cNvPr>
          <p:cNvSpPr/>
          <p:nvPr/>
        </p:nvSpPr>
        <p:spPr>
          <a:xfrm>
            <a:off x="10004215" y="2817707"/>
            <a:ext cx="1110826" cy="16256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GB" sz="1600" dirty="0"/>
          </a:p>
        </p:txBody>
      </p:sp>
      <p:sp>
        <p:nvSpPr>
          <p:cNvPr id="5" name="Rectangle: Rounded Corners 4">
            <a:extLst>
              <a:ext uri="{FF2B5EF4-FFF2-40B4-BE49-F238E27FC236}">
                <a16:creationId xmlns:a16="http://schemas.microsoft.com/office/drawing/2014/main" id="{157E30A3-EA5B-26CC-15EA-7F480C8ACA29}"/>
              </a:ext>
            </a:extLst>
          </p:cNvPr>
          <p:cNvSpPr/>
          <p:nvPr/>
        </p:nvSpPr>
        <p:spPr>
          <a:xfrm>
            <a:off x="10055013" y="4348479"/>
            <a:ext cx="1036320" cy="17949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GB" sz="1600" dirty="0"/>
          </a:p>
        </p:txBody>
      </p:sp>
      <p:sp>
        <p:nvSpPr>
          <p:cNvPr id="8" name="Rectangle: Rounded Corners 7">
            <a:extLst>
              <a:ext uri="{FF2B5EF4-FFF2-40B4-BE49-F238E27FC236}">
                <a16:creationId xmlns:a16="http://schemas.microsoft.com/office/drawing/2014/main" id="{D7A71E6F-5D04-F7E8-5C8F-3220DCF620FE}"/>
              </a:ext>
            </a:extLst>
          </p:cNvPr>
          <p:cNvSpPr/>
          <p:nvPr/>
        </p:nvSpPr>
        <p:spPr>
          <a:xfrm>
            <a:off x="10044853" y="5212079"/>
            <a:ext cx="1036320" cy="17949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GB" sz="1600" dirty="0"/>
          </a:p>
        </p:txBody>
      </p:sp>
    </p:spTree>
    <p:extLst>
      <p:ext uri="{BB962C8B-B14F-4D97-AF65-F5344CB8AC3E}">
        <p14:creationId xmlns:p14="http://schemas.microsoft.com/office/powerpoint/2010/main" val="1565636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24">
            <a:extLst>
              <a:ext uri="{FF2B5EF4-FFF2-40B4-BE49-F238E27FC236}">
                <a16:creationId xmlns:a16="http://schemas.microsoft.com/office/drawing/2014/main" id="{63478A8A-CCAB-145D-7D37-7A3BC3966A27}"/>
              </a:ext>
            </a:extLst>
          </p:cNvPr>
          <p:cNvGraphicFramePr>
            <a:graphicFrameLocks noGrp="1"/>
          </p:cNvGraphicFramePr>
          <p:nvPr>
            <p:extLst>
              <p:ext uri="{D42A27DB-BD31-4B8C-83A1-F6EECF244321}">
                <p14:modId xmlns:p14="http://schemas.microsoft.com/office/powerpoint/2010/main" val="3510953270"/>
              </p:ext>
            </p:extLst>
          </p:nvPr>
        </p:nvGraphicFramePr>
        <p:xfrm>
          <a:off x="5556015" y="1629283"/>
          <a:ext cx="5527626" cy="3505200"/>
        </p:xfrm>
        <a:graphic>
          <a:graphicData uri="http://schemas.openxmlformats.org/drawingml/2006/table">
            <a:tbl>
              <a:tblPr firstRow="1" bandRow="1">
                <a:tableStyleId>{073A0DAA-6AF3-43AB-8588-CEC1D06C72B9}</a:tableStyleId>
              </a:tblPr>
              <a:tblGrid>
                <a:gridCol w="50207">
                  <a:extLst>
                    <a:ext uri="{9D8B030D-6E8A-4147-A177-3AD203B41FA5}">
                      <a16:colId xmlns:a16="http://schemas.microsoft.com/office/drawing/2014/main" val="3338537668"/>
                    </a:ext>
                  </a:extLst>
                </a:gridCol>
                <a:gridCol w="5477419">
                  <a:extLst>
                    <a:ext uri="{9D8B030D-6E8A-4147-A177-3AD203B41FA5}">
                      <a16:colId xmlns:a16="http://schemas.microsoft.com/office/drawing/2014/main" val="1952040229"/>
                    </a:ext>
                  </a:extLst>
                </a:gridCol>
              </a:tblGrid>
              <a:tr h="1197158">
                <a:tc>
                  <a:txBody>
                    <a:bodyPr/>
                    <a:lstStyle/>
                    <a:p>
                      <a:endParaRPr lang="en-US" sz="1600" dirty="0"/>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365760" indent="-304800">
                        <a:spcBef>
                          <a:spcPts val="600"/>
                        </a:spcBef>
                        <a:spcAft>
                          <a:spcPts val="600"/>
                        </a:spcAft>
                        <a:buSzPts val="1200"/>
                        <a:buFont typeface="Montserrat"/>
                        <a:buChar char="■"/>
                      </a:pPr>
                      <a:r>
                        <a:rPr lang="en" sz="1600" i="1" dirty="0">
                          <a:solidFill>
                            <a:srgbClr val="000000"/>
                          </a:solidFill>
                          <a:latin typeface="Georgia" panose="02040502050405020303" pitchFamily="18" charset="0"/>
                          <a:ea typeface="Montserrat"/>
                          <a:cs typeface="Montserrat"/>
                          <a:sym typeface="Montserrat"/>
                        </a:rPr>
                        <a:t>Discounters* </a:t>
                      </a:r>
                      <a:r>
                        <a:rPr lang="en" sz="1600" b="1" i="1" dirty="0">
                          <a:solidFill>
                            <a:srgbClr val="000000"/>
                          </a:solidFill>
                          <a:latin typeface="Georgia" panose="02040502050405020303" pitchFamily="18" charset="0"/>
                          <a:ea typeface="Montserrat"/>
                          <a:cs typeface="Montserrat"/>
                          <a:sym typeface="Montserrat"/>
                        </a:rPr>
                        <a:t>+16.9%</a:t>
                      </a:r>
                    </a:p>
                    <a:p>
                      <a:pPr marL="365760" marR="0" lvl="0" indent="-304800" algn="l" defTabSz="914400" rtl="0" eaLnBrk="1" fontAlgn="auto" latinLnBrk="0" hangingPunct="1">
                        <a:lnSpc>
                          <a:spcPct val="100000"/>
                        </a:lnSpc>
                        <a:spcBef>
                          <a:spcPts val="600"/>
                        </a:spcBef>
                        <a:spcAft>
                          <a:spcPts val="600"/>
                        </a:spcAft>
                        <a:buClrTx/>
                        <a:buSzPts val="1200"/>
                        <a:buFont typeface="Montserrat"/>
                        <a:buChar char="■"/>
                        <a:tabLst/>
                        <a:defRPr/>
                      </a:pPr>
                      <a:r>
                        <a:rPr lang="en" sz="1600" b="1" i="1" dirty="0">
                          <a:solidFill>
                            <a:schemeClr val="tx1"/>
                          </a:solidFill>
                          <a:latin typeface="Georgia" panose="02040502050405020303" pitchFamily="18" charset="0"/>
                          <a:ea typeface="Montserrat"/>
                          <a:cs typeface="Montserrat"/>
                          <a:sym typeface="Montserrat"/>
                        </a:rPr>
                        <a:t>Value R</a:t>
                      </a:r>
                      <a:r>
                        <a:rPr lang="en-GB" sz="1600" b="1" i="1" dirty="0">
                          <a:solidFill>
                            <a:schemeClr val="tx1"/>
                          </a:solidFill>
                          <a:latin typeface="Georgia" panose="02040502050405020303" pitchFamily="18" charset="0"/>
                          <a:ea typeface="Montserrat"/>
                          <a:cs typeface="Montserrat"/>
                          <a:sym typeface="Montserrat"/>
                        </a:rPr>
                        <a:t>e</a:t>
                      </a:r>
                      <a:r>
                        <a:rPr lang="en" sz="1600" b="1" i="1" dirty="0">
                          <a:solidFill>
                            <a:schemeClr val="tx1"/>
                          </a:solidFill>
                          <a:latin typeface="Georgia" panose="02040502050405020303" pitchFamily="18" charset="0"/>
                          <a:ea typeface="Montserrat"/>
                          <a:cs typeface="Montserrat"/>
                          <a:sym typeface="Montserrat"/>
                        </a:rPr>
                        <a:t>tailers** +13.5%</a:t>
                      </a:r>
                    </a:p>
                    <a:p>
                      <a:pPr marL="365760" indent="-304800">
                        <a:spcBef>
                          <a:spcPts val="600"/>
                        </a:spcBef>
                        <a:spcAft>
                          <a:spcPts val="600"/>
                        </a:spcAft>
                        <a:buSzPts val="1200"/>
                        <a:buFont typeface="Montserrat"/>
                        <a:buChar char="■"/>
                      </a:pPr>
                      <a:r>
                        <a:rPr lang="en" sz="1600" i="1" dirty="0">
                          <a:solidFill>
                            <a:schemeClr val="tx1"/>
                          </a:solidFill>
                          <a:latin typeface="Georgia" panose="02040502050405020303" pitchFamily="18" charset="0"/>
                          <a:ea typeface="Montserrat"/>
                          <a:cs typeface="Montserrat"/>
                          <a:sym typeface="Montserrat"/>
                        </a:rPr>
                        <a:t>Instore* +7.9%</a:t>
                      </a:r>
                    </a:p>
                    <a:p>
                      <a:pPr marL="365760" marR="0" lvl="0" indent="-304800" algn="l" defTabSz="914400" rtl="0" eaLnBrk="1" fontAlgn="auto" latinLnBrk="0" hangingPunct="1">
                        <a:lnSpc>
                          <a:spcPct val="100000"/>
                        </a:lnSpc>
                        <a:spcBef>
                          <a:spcPts val="600"/>
                        </a:spcBef>
                        <a:spcAft>
                          <a:spcPts val="600"/>
                        </a:spcAft>
                        <a:buClrTx/>
                        <a:buSzPts val="1200"/>
                        <a:buFont typeface="Montserrat"/>
                        <a:buChar char="■"/>
                        <a:tabLst/>
                        <a:defRPr/>
                      </a:pPr>
                      <a:endParaRPr lang="en" sz="1600" i="1" dirty="0">
                        <a:solidFill>
                          <a:schemeClr val="tx1"/>
                        </a:solidFill>
                        <a:latin typeface="Georgia" panose="02040502050405020303" pitchFamily="18" charset="0"/>
                        <a:ea typeface="Montserrat"/>
                        <a:cs typeface="Montserrat"/>
                        <a:sym typeface="Montserrat"/>
                      </a:endParaRPr>
                    </a:p>
                    <a:p>
                      <a:pPr marL="365760" indent="-304800">
                        <a:spcBef>
                          <a:spcPts val="600"/>
                        </a:spcBef>
                        <a:spcAft>
                          <a:spcPts val="600"/>
                        </a:spcAft>
                        <a:buSzPts val="1200"/>
                        <a:buFont typeface="Montserrat"/>
                        <a:buChar char="■"/>
                      </a:pPr>
                      <a:r>
                        <a:rPr lang="en" sz="1600" b="0" i="1" dirty="0">
                          <a:solidFill>
                            <a:schemeClr val="tx1"/>
                          </a:solidFill>
                          <a:latin typeface="Georgia" panose="02040502050405020303" pitchFamily="18" charset="0"/>
                          <a:ea typeface="Montserrat"/>
                          <a:cs typeface="Montserrat"/>
                          <a:sym typeface="Montserrat"/>
                        </a:rPr>
                        <a:t>Supermarkets +4.4%</a:t>
                      </a:r>
                    </a:p>
                    <a:p>
                      <a:pPr marL="365760" indent="-304800">
                        <a:spcBef>
                          <a:spcPts val="600"/>
                        </a:spcBef>
                        <a:spcAft>
                          <a:spcPts val="600"/>
                        </a:spcAft>
                        <a:buSzPts val="1200"/>
                        <a:buFont typeface="Montserrat"/>
                        <a:buChar char="■"/>
                      </a:pPr>
                      <a:endParaRPr lang="en-GB" sz="1600" b="0" i="1" dirty="0">
                        <a:solidFill>
                          <a:schemeClr val="tx1"/>
                        </a:solidFill>
                        <a:latin typeface="Georgia" panose="02040502050405020303" pitchFamily="18" charset="0"/>
                        <a:ea typeface="Montserrat"/>
                        <a:cs typeface="Montserrat"/>
                        <a:sym typeface="Montserrat"/>
                      </a:endParaRPr>
                    </a:p>
                    <a:p>
                      <a:pPr marL="365760" indent="-304800">
                        <a:spcBef>
                          <a:spcPts val="600"/>
                        </a:spcBef>
                        <a:spcAft>
                          <a:spcPts val="600"/>
                        </a:spcAft>
                        <a:buSzPts val="1200"/>
                        <a:buFont typeface="Montserrat"/>
                        <a:buChar char="■"/>
                      </a:pPr>
                      <a:endParaRPr lang="en-GB" sz="1600" b="0" i="1" dirty="0">
                        <a:solidFill>
                          <a:schemeClr val="tx1"/>
                        </a:solidFill>
                        <a:latin typeface="Georgia" panose="02040502050405020303" pitchFamily="18" charset="0"/>
                        <a:ea typeface="Montserrat"/>
                        <a:cs typeface="Montserrat"/>
                        <a:sym typeface="Montserrat"/>
                      </a:endParaRPr>
                    </a:p>
                    <a:p>
                      <a:pPr marL="365760" indent="-304800">
                        <a:spcBef>
                          <a:spcPts val="600"/>
                        </a:spcBef>
                        <a:spcAft>
                          <a:spcPts val="600"/>
                        </a:spcAft>
                        <a:buSzPts val="1200"/>
                        <a:buFont typeface="Montserrat"/>
                        <a:buChar char="■"/>
                      </a:pPr>
                      <a:endParaRPr lang="en-GB" sz="1600" b="0" i="1" dirty="0">
                        <a:solidFill>
                          <a:srgbClr val="FF0000"/>
                        </a:solidFill>
                        <a:latin typeface="Georgia" panose="02040502050405020303" pitchFamily="18" charset="0"/>
                        <a:ea typeface="Montserrat"/>
                        <a:cs typeface="Montserrat"/>
                        <a:sym typeface="Montserrat"/>
                      </a:endParaRPr>
                    </a:p>
                    <a:p>
                      <a:pPr marL="365760" indent="-304800">
                        <a:spcBef>
                          <a:spcPts val="600"/>
                        </a:spcBef>
                        <a:spcAft>
                          <a:spcPts val="600"/>
                        </a:spcAft>
                        <a:buSzPts val="1200"/>
                        <a:buFont typeface="Montserrat"/>
                        <a:buChar char="■"/>
                      </a:pPr>
                      <a:endParaRPr lang="en" sz="1600" i="1" dirty="0">
                        <a:solidFill>
                          <a:schemeClr val="tx1"/>
                        </a:solidFill>
                        <a:latin typeface="Georgia" panose="02040502050405020303" pitchFamily="18" charset="0"/>
                        <a:ea typeface="Montserrat"/>
                        <a:cs typeface="Montserrat"/>
                        <a:sym typeface="Montserra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06392878"/>
                  </a:ext>
                </a:extLst>
              </a:tr>
            </a:tbl>
          </a:graphicData>
        </a:graphic>
      </p:graphicFrame>
      <p:sp>
        <p:nvSpPr>
          <p:cNvPr id="13" name="TextBox 12">
            <a:extLst>
              <a:ext uri="{FF2B5EF4-FFF2-40B4-BE49-F238E27FC236}">
                <a16:creationId xmlns:a16="http://schemas.microsoft.com/office/drawing/2014/main" id="{4164F3AE-30FE-F00E-4C17-FDD0DC40D793}"/>
              </a:ext>
            </a:extLst>
          </p:cNvPr>
          <p:cNvSpPr txBox="1"/>
          <p:nvPr/>
        </p:nvSpPr>
        <p:spPr>
          <a:xfrm>
            <a:off x="5565864" y="2970292"/>
            <a:ext cx="5862333" cy="1754326"/>
          </a:xfrm>
          <a:prstGeom prst="rect">
            <a:avLst/>
          </a:prstGeom>
          <a:noFill/>
        </p:spPr>
        <p:txBody>
          <a:bodyPr wrap="square">
            <a:spAutoFit/>
          </a:bodyPr>
          <a:lstStyle/>
          <a:p>
            <a:endParaRPr lang="en-US" sz="1800" b="1" dirty="0">
              <a:solidFill>
                <a:schemeClr val="tx1"/>
              </a:solidFill>
            </a:endParaRPr>
          </a:p>
          <a:p>
            <a:endParaRPr lang="en-US" b="1" dirty="0"/>
          </a:p>
          <a:p>
            <a:endParaRPr lang="en-US" b="1" dirty="0"/>
          </a:p>
          <a:p>
            <a:endParaRPr lang="en-US" sz="1800" b="1" dirty="0">
              <a:solidFill>
                <a:schemeClr val="tx1"/>
              </a:solidFill>
            </a:endParaRPr>
          </a:p>
          <a:p>
            <a:r>
              <a:rPr lang="en-US" sz="1800" b="1" dirty="0">
                <a:solidFill>
                  <a:schemeClr val="tx1"/>
                </a:solidFill>
              </a:rPr>
              <a:t>Headwinds</a:t>
            </a:r>
          </a:p>
          <a:p>
            <a:endParaRPr lang="en-US" sz="1800" b="1" dirty="0">
              <a:solidFill>
                <a:schemeClr val="tx1"/>
              </a:solidFill>
            </a:endParaRPr>
          </a:p>
        </p:txBody>
      </p:sp>
      <p:sp>
        <p:nvSpPr>
          <p:cNvPr id="14" name="Title 13">
            <a:extLst>
              <a:ext uri="{FF2B5EF4-FFF2-40B4-BE49-F238E27FC236}">
                <a16:creationId xmlns:a16="http://schemas.microsoft.com/office/drawing/2014/main" id="{D299F24E-B1A2-6E66-D6B7-9AC5E414EEF6}"/>
              </a:ext>
            </a:extLst>
          </p:cNvPr>
          <p:cNvSpPr>
            <a:spLocks noGrp="1"/>
          </p:cNvSpPr>
          <p:nvPr>
            <p:ph type="ctrTitle"/>
          </p:nvPr>
        </p:nvSpPr>
        <p:spPr>
          <a:xfrm>
            <a:off x="121134" y="1664916"/>
            <a:ext cx="4532146" cy="1757645"/>
          </a:xfrm>
        </p:spPr>
        <p:txBody>
          <a:bodyPr/>
          <a:lstStyle/>
          <a:p>
            <a:pPr algn="ctr"/>
            <a:r>
              <a:rPr lang="en-US" sz="2800" b="0" dirty="0"/>
              <a:t>Sales </a:t>
            </a:r>
            <a:r>
              <a:rPr lang="en-US" sz="2800" i="1" dirty="0">
                <a:latin typeface="Georgia" panose="02040502050405020303" pitchFamily="18" charset="0"/>
              </a:rPr>
              <a:t>growth</a:t>
            </a:r>
            <a:r>
              <a:rPr lang="en-US" sz="2800" b="0" dirty="0"/>
              <a:t> slowed again in August</a:t>
            </a:r>
            <a:endParaRPr lang="en-GB" b="0" dirty="0"/>
          </a:p>
        </p:txBody>
      </p:sp>
      <p:sp>
        <p:nvSpPr>
          <p:cNvPr id="9" name="Text Placeholder 8">
            <a:extLst>
              <a:ext uri="{FF2B5EF4-FFF2-40B4-BE49-F238E27FC236}">
                <a16:creationId xmlns:a16="http://schemas.microsoft.com/office/drawing/2014/main" id="{2250C1F2-252A-9F59-5A0C-3E53E54DFC5A}"/>
              </a:ext>
            </a:extLst>
          </p:cNvPr>
          <p:cNvSpPr>
            <a:spLocks noGrp="1"/>
          </p:cNvSpPr>
          <p:nvPr>
            <p:ph type="subTitle" idx="1"/>
          </p:nvPr>
        </p:nvSpPr>
        <p:spPr>
          <a:xfrm>
            <a:off x="140451" y="3260529"/>
            <a:ext cx="4481563" cy="436210"/>
          </a:xfrm>
        </p:spPr>
        <p:txBody>
          <a:bodyPr/>
          <a:lstStyle/>
          <a:p>
            <a:pPr algn="ctr"/>
            <a:r>
              <a:rPr lang="en-GB" sz="4800" b="1" dirty="0"/>
              <a:t>+7.2%</a:t>
            </a:r>
          </a:p>
          <a:p>
            <a:pPr algn="ctr"/>
            <a:r>
              <a:rPr lang="en-GB" sz="2400" b="0" dirty="0"/>
              <a:t>Total Till</a:t>
            </a:r>
          </a:p>
          <a:p>
            <a:pPr algn="ctr"/>
            <a:endParaRPr lang="en-GB" sz="2400" b="0" dirty="0"/>
          </a:p>
        </p:txBody>
      </p:sp>
      <p:sp>
        <p:nvSpPr>
          <p:cNvPr id="2" name="Slide Number Placeholder 1">
            <a:extLst>
              <a:ext uri="{FF2B5EF4-FFF2-40B4-BE49-F238E27FC236}">
                <a16:creationId xmlns:a16="http://schemas.microsoft.com/office/drawing/2014/main" id="{CC12E958-FD8F-61A9-B0AF-E5F9E2F4FD08}"/>
              </a:ext>
            </a:extLst>
          </p:cNvPr>
          <p:cNvSpPr>
            <a:spLocks noGrp="1"/>
          </p:cNvSpPr>
          <p:nvPr>
            <p:ph type="sldNum" sz="quarter" idx="4"/>
          </p:nvPr>
        </p:nvSpPr>
        <p:spPr/>
        <p:txBody>
          <a:bodyPr/>
          <a:lstStyle/>
          <a:p>
            <a:fld id="{403EF4E2-7A7A-0548-85F1-5479B7C9E1B2}" type="slidenum">
              <a:rPr lang="en-US" smtClean="0"/>
              <a:t>5</a:t>
            </a:fld>
            <a:endParaRPr lang="en-US" dirty="0"/>
          </a:p>
        </p:txBody>
      </p:sp>
      <p:graphicFrame>
        <p:nvGraphicFramePr>
          <p:cNvPr id="11" name="Table 24">
            <a:extLst>
              <a:ext uri="{FF2B5EF4-FFF2-40B4-BE49-F238E27FC236}">
                <a16:creationId xmlns:a16="http://schemas.microsoft.com/office/drawing/2014/main" id="{E372020D-37F9-96B4-CCC6-A8B893D32E15}"/>
              </a:ext>
            </a:extLst>
          </p:cNvPr>
          <p:cNvGraphicFramePr>
            <a:graphicFrameLocks noGrp="1"/>
          </p:cNvGraphicFramePr>
          <p:nvPr>
            <p:extLst>
              <p:ext uri="{D42A27DB-BD31-4B8C-83A1-F6EECF244321}">
                <p14:modId xmlns:p14="http://schemas.microsoft.com/office/powerpoint/2010/main" val="824595151"/>
              </p:ext>
            </p:extLst>
          </p:nvPr>
        </p:nvGraphicFramePr>
        <p:xfrm>
          <a:off x="5550913" y="4348820"/>
          <a:ext cx="5527626" cy="1127760"/>
        </p:xfrm>
        <a:graphic>
          <a:graphicData uri="http://schemas.openxmlformats.org/drawingml/2006/table">
            <a:tbl>
              <a:tblPr firstRow="1" bandRow="1">
                <a:tableStyleId>{073A0DAA-6AF3-43AB-8588-CEC1D06C72B9}</a:tableStyleId>
              </a:tblPr>
              <a:tblGrid>
                <a:gridCol w="50207">
                  <a:extLst>
                    <a:ext uri="{9D8B030D-6E8A-4147-A177-3AD203B41FA5}">
                      <a16:colId xmlns:a16="http://schemas.microsoft.com/office/drawing/2014/main" val="3338537668"/>
                    </a:ext>
                  </a:extLst>
                </a:gridCol>
                <a:gridCol w="5477419">
                  <a:extLst>
                    <a:ext uri="{9D8B030D-6E8A-4147-A177-3AD203B41FA5}">
                      <a16:colId xmlns:a16="http://schemas.microsoft.com/office/drawing/2014/main" val="1952040229"/>
                    </a:ext>
                  </a:extLst>
                </a:gridCol>
              </a:tblGrid>
              <a:tr h="396308">
                <a:tc>
                  <a:txBody>
                    <a:bodyPr/>
                    <a:lstStyle/>
                    <a:p>
                      <a:endParaRPr lang="en-US" sz="1600" dirty="0"/>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365760" marR="0" lvl="0" indent="-304800" algn="l" defTabSz="914400" rtl="0" eaLnBrk="1" fontAlgn="auto" latinLnBrk="0" hangingPunct="1">
                        <a:lnSpc>
                          <a:spcPct val="100000"/>
                        </a:lnSpc>
                        <a:spcBef>
                          <a:spcPts val="600"/>
                        </a:spcBef>
                        <a:spcAft>
                          <a:spcPts val="600"/>
                        </a:spcAft>
                        <a:buClrTx/>
                        <a:buSzPts val="1200"/>
                        <a:buFont typeface="Montserrat"/>
                        <a:buChar char="■"/>
                        <a:tabLst/>
                        <a:defRPr/>
                      </a:pPr>
                      <a:r>
                        <a:rPr lang="en-GB" sz="1600" b="0" i="1" dirty="0">
                          <a:solidFill>
                            <a:schemeClr val="tx1"/>
                          </a:solidFill>
                          <a:latin typeface="Georgia" panose="02040502050405020303" pitchFamily="18" charset="0"/>
                          <a:ea typeface="Montserrat"/>
                          <a:cs typeface="Montserrat"/>
                          <a:sym typeface="Montserrat"/>
                        </a:rPr>
                        <a:t>Online</a:t>
                      </a:r>
                      <a:r>
                        <a:rPr lang="en-GB" sz="1600" b="0" i="1" dirty="0">
                          <a:solidFill>
                            <a:srgbClr val="000000"/>
                          </a:solidFill>
                          <a:latin typeface="Georgia" panose="02040502050405020303" pitchFamily="18" charset="0"/>
                          <a:ea typeface="Montserrat"/>
                          <a:cs typeface="Montserrat"/>
                          <a:sym typeface="Montserrat"/>
                        </a:rPr>
                        <a:t>* </a:t>
                      </a:r>
                      <a:r>
                        <a:rPr lang="en-GB" sz="1600" b="0" i="1" dirty="0">
                          <a:solidFill>
                            <a:schemeClr val="tx1"/>
                          </a:solidFill>
                          <a:latin typeface="Georgia" panose="02040502050405020303" pitchFamily="18" charset="0"/>
                          <a:ea typeface="Montserrat"/>
                          <a:cs typeface="Montserrat"/>
                          <a:sym typeface="Montserrat"/>
                        </a:rPr>
                        <a:t>+3.8%</a:t>
                      </a:r>
                      <a:endParaRPr lang="en-US" sz="1600" b="0" i="1" dirty="0">
                        <a:solidFill>
                          <a:schemeClr val="tx1"/>
                        </a:solidFill>
                        <a:latin typeface="Georgia" panose="02040502050405020303" pitchFamily="18" charset="0"/>
                      </a:endParaRPr>
                    </a:p>
                    <a:p>
                      <a:pPr marL="365760" marR="0" lvl="0" indent="-304800" algn="l" defTabSz="914400" rtl="0" eaLnBrk="1" fontAlgn="auto" latinLnBrk="0" hangingPunct="1">
                        <a:lnSpc>
                          <a:spcPct val="100000"/>
                        </a:lnSpc>
                        <a:spcBef>
                          <a:spcPts val="600"/>
                        </a:spcBef>
                        <a:spcAft>
                          <a:spcPts val="600"/>
                        </a:spcAft>
                        <a:buClrTx/>
                        <a:buSzPts val="1200"/>
                        <a:buFont typeface="Montserrat"/>
                        <a:buChar char="■"/>
                        <a:tabLst/>
                        <a:defRPr/>
                      </a:pPr>
                      <a:r>
                        <a:rPr lang="en-GB" sz="1600" b="0" i="1" dirty="0">
                          <a:solidFill>
                            <a:schemeClr val="tx1"/>
                          </a:solidFill>
                          <a:latin typeface="Georgia" panose="02040502050405020303" pitchFamily="18" charset="0"/>
                          <a:ea typeface="Montserrat"/>
                          <a:cs typeface="Montserrat"/>
                          <a:sym typeface="Montserrat"/>
                        </a:rPr>
                        <a:t>Grocery Multiples +3.3%</a:t>
                      </a:r>
                    </a:p>
                    <a:p>
                      <a:pPr marL="365760" marR="0" lvl="0" indent="-304800" algn="l" defTabSz="914400" rtl="0" eaLnBrk="1" fontAlgn="auto" latinLnBrk="0" hangingPunct="1">
                        <a:lnSpc>
                          <a:spcPct val="100000"/>
                        </a:lnSpc>
                        <a:spcBef>
                          <a:spcPts val="600"/>
                        </a:spcBef>
                        <a:spcAft>
                          <a:spcPts val="600"/>
                        </a:spcAft>
                        <a:buClrTx/>
                        <a:buSzPts val="1200"/>
                        <a:buFont typeface="Montserrat"/>
                        <a:buChar char="■"/>
                        <a:tabLst/>
                        <a:defRPr/>
                      </a:pPr>
                      <a:r>
                        <a:rPr lang="en-GB" sz="1600" b="0" i="1" dirty="0">
                          <a:solidFill>
                            <a:schemeClr val="tx1"/>
                          </a:solidFill>
                          <a:latin typeface="Georgia" panose="02040502050405020303" pitchFamily="18" charset="0"/>
                          <a:ea typeface="Montserrat"/>
                          <a:cs typeface="Montserrat"/>
                          <a:sym typeface="Montserrat"/>
                        </a:rPr>
                        <a:t>Convenience +0.6%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954792570"/>
                  </a:ext>
                </a:extLst>
              </a:tr>
            </a:tbl>
          </a:graphicData>
        </a:graphic>
      </p:graphicFrame>
      <p:sp>
        <p:nvSpPr>
          <p:cNvPr id="12" name="TextBox 11">
            <a:extLst>
              <a:ext uri="{FF2B5EF4-FFF2-40B4-BE49-F238E27FC236}">
                <a16:creationId xmlns:a16="http://schemas.microsoft.com/office/drawing/2014/main" id="{976B9622-863A-0514-6AB4-1F1AA1A08A36}"/>
              </a:ext>
            </a:extLst>
          </p:cNvPr>
          <p:cNvSpPr txBox="1"/>
          <p:nvPr/>
        </p:nvSpPr>
        <p:spPr>
          <a:xfrm>
            <a:off x="5475131" y="1273866"/>
            <a:ext cx="6197956" cy="369332"/>
          </a:xfrm>
          <a:prstGeom prst="rect">
            <a:avLst/>
          </a:prstGeom>
          <a:noFill/>
        </p:spPr>
        <p:txBody>
          <a:bodyPr wrap="square">
            <a:spAutoFit/>
          </a:bodyPr>
          <a:lstStyle/>
          <a:p>
            <a:pPr algn="l"/>
            <a:r>
              <a:rPr lang="en-US" sz="1800" b="1" dirty="0">
                <a:solidFill>
                  <a:schemeClr val="tx1"/>
                </a:solidFill>
              </a:rPr>
              <a:t>Tailwinds</a:t>
            </a:r>
          </a:p>
        </p:txBody>
      </p:sp>
      <p:sp>
        <p:nvSpPr>
          <p:cNvPr id="5" name="Text Placeholder 4">
            <a:extLst>
              <a:ext uri="{FF2B5EF4-FFF2-40B4-BE49-F238E27FC236}">
                <a16:creationId xmlns:a16="http://schemas.microsoft.com/office/drawing/2014/main" id="{35E815BB-F50E-D044-D50B-428CE65A397B}"/>
              </a:ext>
            </a:extLst>
          </p:cNvPr>
          <p:cNvSpPr txBox="1">
            <a:spLocks/>
          </p:cNvSpPr>
          <p:nvPr/>
        </p:nvSpPr>
        <p:spPr>
          <a:xfrm>
            <a:off x="164205" y="6164629"/>
            <a:ext cx="11582399" cy="365125"/>
          </a:xfrm>
          <a:prstGeom prst="rect">
            <a:avLst/>
          </a:prstGeom>
        </p:spPr>
        <p:txBody>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PH" sz="800" dirty="0">
                <a:latin typeface="+mj-lt"/>
              </a:rPr>
              <a:t>Source:  NIQ Scantrack Total Store Read, *Homescan FMCG 4w/e 12</a:t>
            </a:r>
            <a:r>
              <a:rPr lang="en-PH" sz="800" baseline="30000" dirty="0">
                <a:latin typeface="+mj-lt"/>
              </a:rPr>
              <a:t>th</a:t>
            </a:r>
            <a:r>
              <a:rPr lang="en-PH" sz="800" dirty="0">
                <a:latin typeface="+mj-lt"/>
              </a:rPr>
              <a:t> August 2023, **Homescan Total FMCG </a:t>
            </a:r>
            <a:endParaRPr lang="en-US" sz="800" dirty="0">
              <a:latin typeface="+mj-lt"/>
            </a:endParaRPr>
          </a:p>
        </p:txBody>
      </p:sp>
    </p:spTree>
    <p:extLst>
      <p:ext uri="{BB962C8B-B14F-4D97-AF65-F5344CB8AC3E}">
        <p14:creationId xmlns:p14="http://schemas.microsoft.com/office/powerpoint/2010/main" val="2374757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AA4603-FC04-F75C-5D34-E0D0290036B4}"/>
              </a:ext>
            </a:extLst>
          </p:cNvPr>
          <p:cNvSpPr>
            <a:spLocks noGrp="1"/>
          </p:cNvSpPr>
          <p:nvPr>
            <p:ph type="sldNum" sz="quarter" idx="12"/>
          </p:nvPr>
        </p:nvSpPr>
        <p:spPr/>
        <p:txBody>
          <a:bodyPr/>
          <a:lstStyle/>
          <a:p>
            <a:fld id="{403EF4E2-7A7A-0548-85F1-5479B7C9E1B2}" type="slidenum">
              <a:rPr lang="en-US" smtClean="0"/>
              <a:t>6</a:t>
            </a:fld>
            <a:endParaRPr lang="en-US" dirty="0"/>
          </a:p>
        </p:txBody>
      </p:sp>
      <p:sp>
        <p:nvSpPr>
          <p:cNvPr id="4" name="Title 3">
            <a:extLst>
              <a:ext uri="{FF2B5EF4-FFF2-40B4-BE49-F238E27FC236}">
                <a16:creationId xmlns:a16="http://schemas.microsoft.com/office/drawing/2014/main" id="{12574253-18E6-DA31-1AC3-4AF8B35314C4}"/>
              </a:ext>
            </a:extLst>
          </p:cNvPr>
          <p:cNvSpPr>
            <a:spLocks noGrp="1"/>
          </p:cNvSpPr>
          <p:nvPr>
            <p:ph type="ctrTitle"/>
          </p:nvPr>
        </p:nvSpPr>
        <p:spPr>
          <a:xfrm>
            <a:off x="203199" y="1990950"/>
            <a:ext cx="3610609" cy="2390972"/>
          </a:xfrm>
        </p:spPr>
        <p:txBody>
          <a:bodyPr/>
          <a:lstStyle/>
          <a:p>
            <a:r>
              <a:rPr lang="en-US" sz="2800" b="0" i="1" dirty="0">
                <a:latin typeface="Georgia" panose="02040502050405020303" pitchFamily="18" charset="0"/>
              </a:rPr>
              <a:t>Month on month value sales </a:t>
            </a:r>
            <a:r>
              <a:rPr lang="en-US" sz="2800" i="1" dirty="0">
                <a:latin typeface="Georgia" panose="02040502050405020303" pitchFamily="18" charset="0"/>
              </a:rPr>
              <a:t>slowed </a:t>
            </a:r>
            <a:r>
              <a:rPr lang="en-US" sz="2800" b="0" i="1" dirty="0">
                <a:latin typeface="Georgia" panose="02040502050405020303" pitchFamily="18" charset="0"/>
              </a:rPr>
              <a:t>for the </a:t>
            </a:r>
            <a:r>
              <a:rPr lang="en-US" sz="2800" i="1" dirty="0">
                <a:latin typeface="Georgia" panose="02040502050405020303" pitchFamily="18" charset="0"/>
              </a:rPr>
              <a:t>second consecutive </a:t>
            </a:r>
            <a:r>
              <a:rPr lang="en-US" sz="2800" b="0" i="1" dirty="0">
                <a:latin typeface="Georgia" panose="02040502050405020303" pitchFamily="18" charset="0"/>
              </a:rPr>
              <a:t>period</a:t>
            </a:r>
          </a:p>
        </p:txBody>
      </p:sp>
      <p:sp>
        <p:nvSpPr>
          <p:cNvPr id="6" name="Text Placeholder 5">
            <a:extLst>
              <a:ext uri="{FF2B5EF4-FFF2-40B4-BE49-F238E27FC236}">
                <a16:creationId xmlns:a16="http://schemas.microsoft.com/office/drawing/2014/main" id="{5F51ABD7-0161-B648-A691-0D512CB327D8}"/>
              </a:ext>
            </a:extLst>
          </p:cNvPr>
          <p:cNvSpPr>
            <a:spLocks noGrp="1"/>
          </p:cNvSpPr>
          <p:nvPr>
            <p:ph type="body" sz="quarter" idx="14"/>
          </p:nvPr>
        </p:nvSpPr>
        <p:spPr/>
        <p:txBody>
          <a:bodyPr/>
          <a:lstStyle/>
          <a:p>
            <a:br>
              <a:rPr lang="en-US" dirty="0"/>
            </a:br>
            <a:r>
              <a:rPr lang="en-US" dirty="0"/>
              <a:t>Source: NIQ Scantrack Total Store Read, Total Coverage and Grocery Multiples 4w/e value growth vs prior period</a:t>
            </a:r>
          </a:p>
        </p:txBody>
      </p:sp>
      <p:graphicFrame>
        <p:nvGraphicFramePr>
          <p:cNvPr id="8" name="Chart 7">
            <a:extLst>
              <a:ext uri="{FF2B5EF4-FFF2-40B4-BE49-F238E27FC236}">
                <a16:creationId xmlns:a16="http://schemas.microsoft.com/office/drawing/2014/main" id="{F29E0D59-E432-F0EA-FC25-9D051EEE305C}"/>
              </a:ext>
            </a:extLst>
          </p:cNvPr>
          <p:cNvGraphicFramePr/>
          <p:nvPr>
            <p:extLst>
              <p:ext uri="{D42A27DB-BD31-4B8C-83A1-F6EECF244321}">
                <p14:modId xmlns:p14="http://schemas.microsoft.com/office/powerpoint/2010/main" val="1685391597"/>
              </p:ext>
            </p:extLst>
          </p:nvPr>
        </p:nvGraphicFramePr>
        <p:xfrm>
          <a:off x="4445512" y="2040054"/>
          <a:ext cx="7260061" cy="3324391"/>
        </p:xfrm>
        <a:graphic>
          <a:graphicData uri="http://schemas.openxmlformats.org/drawingml/2006/chart">
            <c:chart xmlns:c="http://schemas.openxmlformats.org/drawingml/2006/chart" xmlns:r="http://schemas.openxmlformats.org/officeDocument/2006/relationships" r:id="rId3"/>
          </a:graphicData>
        </a:graphic>
      </p:graphicFrame>
      <p:sp>
        <p:nvSpPr>
          <p:cNvPr id="10" name="Google Shape;7492;p856">
            <a:extLst>
              <a:ext uri="{FF2B5EF4-FFF2-40B4-BE49-F238E27FC236}">
                <a16:creationId xmlns:a16="http://schemas.microsoft.com/office/drawing/2014/main" id="{3D55FACF-4C1C-13AA-4184-112EBCE1DD3E}"/>
              </a:ext>
            </a:extLst>
          </p:cNvPr>
          <p:cNvSpPr txBox="1"/>
          <p:nvPr/>
        </p:nvSpPr>
        <p:spPr>
          <a:xfrm flipH="1">
            <a:off x="4535663" y="1433351"/>
            <a:ext cx="6802861" cy="393600"/>
          </a:xfrm>
          <a:prstGeom prst="rect">
            <a:avLst/>
          </a:prstGeom>
          <a:noFill/>
          <a:ln>
            <a:noFill/>
          </a:ln>
        </p:spPr>
        <p:txBody>
          <a:bodyPr spcFirstLastPara="1" wrap="square" lIns="0" tIns="91425" rIns="0" bIns="91425" anchor="t" anchorCtr="0">
            <a:noAutofit/>
          </a:bodyPr>
          <a:lstStyle/>
          <a:p>
            <a:pPr>
              <a:buClr>
                <a:schemeClr val="dk1"/>
              </a:buClr>
              <a:buSzPts val="1100"/>
            </a:pPr>
            <a:r>
              <a:rPr lang="en" sz="2000" b="1" dirty="0">
                <a:latin typeface="Arial" panose="020B0604020202020204" pitchFamily="34" charset="0"/>
                <a:ea typeface="Montserrat Light"/>
                <a:cs typeface="Arial" panose="020B0604020202020204" pitchFamily="34" charset="0"/>
                <a:sym typeface="Montserrat"/>
              </a:rPr>
              <a:t>4 weekly value growth vs prior period</a:t>
            </a:r>
            <a:endParaRPr sz="2000" dirty="0">
              <a:latin typeface="Arial" panose="020B0604020202020204" pitchFamily="34" charset="0"/>
              <a:ea typeface="Montserrat Light"/>
              <a:cs typeface="Arial" panose="020B0604020202020204" pitchFamily="34" charset="0"/>
              <a:sym typeface="Montserrat Light"/>
            </a:endParaRPr>
          </a:p>
        </p:txBody>
      </p:sp>
      <p:sp>
        <p:nvSpPr>
          <p:cNvPr id="2" name="TextBox 1">
            <a:extLst>
              <a:ext uri="{FF2B5EF4-FFF2-40B4-BE49-F238E27FC236}">
                <a16:creationId xmlns:a16="http://schemas.microsoft.com/office/drawing/2014/main" id="{813BBAB1-532A-30F7-8C51-37F6979CA38D}"/>
              </a:ext>
            </a:extLst>
          </p:cNvPr>
          <p:cNvSpPr txBox="1"/>
          <p:nvPr/>
        </p:nvSpPr>
        <p:spPr>
          <a:xfrm>
            <a:off x="4238368" y="1859692"/>
            <a:ext cx="914400" cy="914400"/>
          </a:xfrm>
          <a:prstGeom prst="rect">
            <a:avLst/>
          </a:prstGeom>
          <a:noFill/>
        </p:spPr>
        <p:txBody>
          <a:bodyPr wrap="none" lIns="0" rIns="0" rtlCol="0">
            <a:noAutofit/>
          </a:bodyPr>
          <a:lstStyle/>
          <a:p>
            <a:pPr algn="l">
              <a:spcAft>
                <a:spcPts val="600"/>
              </a:spcAft>
            </a:pPr>
            <a:endParaRPr lang="en-GB" sz="1600" dirty="0"/>
          </a:p>
        </p:txBody>
      </p:sp>
    </p:spTree>
    <p:extLst>
      <p:ext uri="{BB962C8B-B14F-4D97-AF65-F5344CB8AC3E}">
        <p14:creationId xmlns:p14="http://schemas.microsoft.com/office/powerpoint/2010/main" val="1589448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24">
            <a:extLst>
              <a:ext uri="{FF2B5EF4-FFF2-40B4-BE49-F238E27FC236}">
                <a16:creationId xmlns:a16="http://schemas.microsoft.com/office/drawing/2014/main" id="{62FF1D98-FCF9-A901-EA4F-3A6CAC7E7C4C}"/>
              </a:ext>
            </a:extLst>
          </p:cNvPr>
          <p:cNvGraphicFramePr>
            <a:graphicFrameLocks noGrp="1"/>
          </p:cNvGraphicFramePr>
          <p:nvPr>
            <p:extLst>
              <p:ext uri="{D42A27DB-BD31-4B8C-83A1-F6EECF244321}">
                <p14:modId xmlns:p14="http://schemas.microsoft.com/office/powerpoint/2010/main" val="1553106495"/>
              </p:ext>
            </p:extLst>
          </p:nvPr>
        </p:nvGraphicFramePr>
        <p:xfrm>
          <a:off x="288561" y="2202160"/>
          <a:ext cx="2621456" cy="3057639"/>
        </p:xfrm>
        <a:graphic>
          <a:graphicData uri="http://schemas.openxmlformats.org/drawingml/2006/table">
            <a:tbl>
              <a:tblPr firstRow="1" bandRow="1">
                <a:tableStyleId>{073A0DAA-6AF3-43AB-8588-CEC1D06C72B9}</a:tableStyleId>
              </a:tblPr>
              <a:tblGrid>
                <a:gridCol w="2621456">
                  <a:extLst>
                    <a:ext uri="{9D8B030D-6E8A-4147-A177-3AD203B41FA5}">
                      <a16:colId xmlns:a16="http://schemas.microsoft.com/office/drawing/2014/main" val="1952040229"/>
                    </a:ext>
                  </a:extLst>
                </a:gridCol>
              </a:tblGrid>
              <a:tr h="3057639">
                <a:tc>
                  <a:txBody>
                    <a:bodyPr/>
                    <a:lstStyle/>
                    <a:p>
                      <a:endParaRPr lang="en-US" sz="1600" b="0" dirty="0">
                        <a:solidFill>
                          <a:schemeClr val="tx1"/>
                        </a:solidFill>
                      </a:endParaRPr>
                    </a:p>
                  </a:txBody>
                  <a:tcPr anchor="ctr">
                    <a:lnL w="57150" cap="flat" cmpd="sng" algn="ctr">
                      <a:noFill/>
                      <a:prstDash val="solid"/>
                      <a:round/>
                      <a:headEnd type="none" w="med" len="med"/>
                      <a:tailEnd type="none" w="med" len="med"/>
                    </a:lnL>
                    <a:lnR w="12700" cmpd="sng">
                      <a:noFill/>
                    </a:lnR>
                    <a:lnT w="57150"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06392878"/>
                  </a:ext>
                </a:extLst>
              </a:tr>
            </a:tbl>
          </a:graphicData>
        </a:graphic>
      </p:graphicFrame>
      <p:graphicFrame>
        <p:nvGraphicFramePr>
          <p:cNvPr id="15" name="Table 24">
            <a:extLst>
              <a:ext uri="{FF2B5EF4-FFF2-40B4-BE49-F238E27FC236}">
                <a16:creationId xmlns:a16="http://schemas.microsoft.com/office/drawing/2014/main" id="{A4D0A4ED-2047-2E8C-ECF8-470C5EF1C6CA}"/>
              </a:ext>
            </a:extLst>
          </p:cNvPr>
          <p:cNvGraphicFramePr>
            <a:graphicFrameLocks noGrp="1"/>
          </p:cNvGraphicFramePr>
          <p:nvPr>
            <p:extLst>
              <p:ext uri="{D42A27DB-BD31-4B8C-83A1-F6EECF244321}">
                <p14:modId xmlns:p14="http://schemas.microsoft.com/office/powerpoint/2010/main" val="4208071882"/>
              </p:ext>
            </p:extLst>
          </p:nvPr>
        </p:nvGraphicFramePr>
        <p:xfrm>
          <a:off x="3247063" y="2202161"/>
          <a:ext cx="2690359" cy="3039104"/>
        </p:xfrm>
        <a:graphic>
          <a:graphicData uri="http://schemas.openxmlformats.org/drawingml/2006/table">
            <a:tbl>
              <a:tblPr firstRow="1" bandRow="1">
                <a:tableStyleId>{073A0DAA-6AF3-43AB-8588-CEC1D06C72B9}</a:tableStyleId>
              </a:tblPr>
              <a:tblGrid>
                <a:gridCol w="2690359">
                  <a:extLst>
                    <a:ext uri="{9D8B030D-6E8A-4147-A177-3AD203B41FA5}">
                      <a16:colId xmlns:a16="http://schemas.microsoft.com/office/drawing/2014/main" val="1952040229"/>
                    </a:ext>
                  </a:extLst>
                </a:gridCol>
              </a:tblGrid>
              <a:tr h="3039104">
                <a:tc>
                  <a:txBody>
                    <a:bodyPr/>
                    <a:lstStyle/>
                    <a:p>
                      <a:endParaRPr lang="en-US" sz="1600" b="0" dirty="0">
                        <a:solidFill>
                          <a:schemeClr val="tx1"/>
                        </a:solidFill>
                      </a:endParaRPr>
                    </a:p>
                  </a:txBody>
                  <a:tcPr anchor="ctr">
                    <a:lnL w="57150" cap="flat" cmpd="sng" algn="ctr">
                      <a:noFill/>
                      <a:prstDash val="solid"/>
                      <a:round/>
                      <a:headEnd type="none" w="med" len="med"/>
                      <a:tailEnd type="none" w="med" len="med"/>
                    </a:lnL>
                    <a:lnR w="12700" cmpd="sng">
                      <a:noFill/>
                    </a:lnR>
                    <a:lnT w="57150"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06392878"/>
                  </a:ext>
                </a:extLst>
              </a:tr>
            </a:tbl>
          </a:graphicData>
        </a:graphic>
      </p:graphicFrame>
      <p:graphicFrame>
        <p:nvGraphicFramePr>
          <p:cNvPr id="16" name="Table 24">
            <a:extLst>
              <a:ext uri="{FF2B5EF4-FFF2-40B4-BE49-F238E27FC236}">
                <a16:creationId xmlns:a16="http://schemas.microsoft.com/office/drawing/2014/main" id="{023447CE-F922-5C83-7FF2-FA6973D2B1D7}"/>
              </a:ext>
            </a:extLst>
          </p:cNvPr>
          <p:cNvGraphicFramePr>
            <a:graphicFrameLocks noGrp="1"/>
          </p:cNvGraphicFramePr>
          <p:nvPr>
            <p:extLst>
              <p:ext uri="{D42A27DB-BD31-4B8C-83A1-F6EECF244321}">
                <p14:modId xmlns:p14="http://schemas.microsoft.com/office/powerpoint/2010/main" val="2038228946"/>
              </p:ext>
            </p:extLst>
          </p:nvPr>
        </p:nvGraphicFramePr>
        <p:xfrm>
          <a:off x="6205566" y="2202161"/>
          <a:ext cx="2697477" cy="3020569"/>
        </p:xfrm>
        <a:graphic>
          <a:graphicData uri="http://schemas.openxmlformats.org/drawingml/2006/table">
            <a:tbl>
              <a:tblPr firstRow="1" bandRow="1">
                <a:tableStyleId>{073A0DAA-6AF3-43AB-8588-CEC1D06C72B9}</a:tableStyleId>
              </a:tblPr>
              <a:tblGrid>
                <a:gridCol w="2697477">
                  <a:extLst>
                    <a:ext uri="{9D8B030D-6E8A-4147-A177-3AD203B41FA5}">
                      <a16:colId xmlns:a16="http://schemas.microsoft.com/office/drawing/2014/main" val="1952040229"/>
                    </a:ext>
                  </a:extLst>
                </a:gridCol>
              </a:tblGrid>
              <a:tr h="3020569">
                <a:tc>
                  <a:txBody>
                    <a:bodyPr/>
                    <a:lstStyle/>
                    <a:p>
                      <a:endParaRPr lang="en-US" sz="1600" b="0" dirty="0">
                        <a:solidFill>
                          <a:schemeClr val="tx1"/>
                        </a:solidFill>
                      </a:endParaRPr>
                    </a:p>
                  </a:txBody>
                  <a:tcPr anchor="ctr">
                    <a:lnL w="57150" cap="flat" cmpd="sng" algn="ctr">
                      <a:noFill/>
                      <a:prstDash val="solid"/>
                      <a:round/>
                      <a:headEnd type="none" w="med" len="med"/>
                      <a:tailEnd type="none" w="med" len="med"/>
                    </a:lnL>
                    <a:lnR w="12700" cmpd="sng">
                      <a:noFill/>
                    </a:lnR>
                    <a:lnT w="57150"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06392878"/>
                  </a:ext>
                </a:extLst>
              </a:tr>
            </a:tbl>
          </a:graphicData>
        </a:graphic>
      </p:graphicFrame>
      <p:graphicFrame>
        <p:nvGraphicFramePr>
          <p:cNvPr id="17" name="Table 24">
            <a:extLst>
              <a:ext uri="{FF2B5EF4-FFF2-40B4-BE49-F238E27FC236}">
                <a16:creationId xmlns:a16="http://schemas.microsoft.com/office/drawing/2014/main" id="{519AD32B-5957-FE0D-FDAE-D16BA750E331}"/>
              </a:ext>
            </a:extLst>
          </p:cNvPr>
          <p:cNvGraphicFramePr>
            <a:graphicFrameLocks noGrp="1"/>
          </p:cNvGraphicFramePr>
          <p:nvPr>
            <p:extLst>
              <p:ext uri="{D42A27DB-BD31-4B8C-83A1-F6EECF244321}">
                <p14:modId xmlns:p14="http://schemas.microsoft.com/office/powerpoint/2010/main" val="356331508"/>
              </p:ext>
            </p:extLst>
          </p:nvPr>
        </p:nvGraphicFramePr>
        <p:xfrm>
          <a:off x="9157892" y="2183626"/>
          <a:ext cx="2706889" cy="3039104"/>
        </p:xfrm>
        <a:graphic>
          <a:graphicData uri="http://schemas.openxmlformats.org/drawingml/2006/table">
            <a:tbl>
              <a:tblPr firstRow="1" bandRow="1">
                <a:tableStyleId>{073A0DAA-6AF3-43AB-8588-CEC1D06C72B9}</a:tableStyleId>
              </a:tblPr>
              <a:tblGrid>
                <a:gridCol w="2706889">
                  <a:extLst>
                    <a:ext uri="{9D8B030D-6E8A-4147-A177-3AD203B41FA5}">
                      <a16:colId xmlns:a16="http://schemas.microsoft.com/office/drawing/2014/main" val="1952040229"/>
                    </a:ext>
                  </a:extLst>
                </a:gridCol>
              </a:tblGrid>
              <a:tr h="3039104">
                <a:tc>
                  <a:txBody>
                    <a:bodyPr/>
                    <a:lstStyle/>
                    <a:p>
                      <a:endParaRPr lang="en-US" sz="1600" b="0" dirty="0">
                        <a:solidFill>
                          <a:schemeClr val="tx1"/>
                        </a:solidFill>
                      </a:endParaRPr>
                    </a:p>
                  </a:txBody>
                  <a:tcPr anchor="ctr">
                    <a:lnL w="57150" cap="flat" cmpd="sng" algn="ctr">
                      <a:noFill/>
                      <a:prstDash val="solid"/>
                      <a:round/>
                      <a:headEnd type="none" w="med" len="med"/>
                      <a:tailEnd type="none" w="med" len="med"/>
                    </a:lnL>
                    <a:lnR w="12700" cmpd="sng">
                      <a:noFill/>
                    </a:lnR>
                    <a:lnT w="57150"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06392878"/>
                  </a:ext>
                </a:extLst>
              </a:tr>
            </a:tbl>
          </a:graphicData>
        </a:graphic>
      </p:graphicFrame>
      <p:graphicFrame>
        <p:nvGraphicFramePr>
          <p:cNvPr id="4" name="Object 3" hidden="1">
            <a:extLst>
              <a:ext uri="{FF2B5EF4-FFF2-40B4-BE49-F238E27FC236}">
                <a16:creationId xmlns:a16="http://schemas.microsoft.com/office/drawing/2014/main" id="{D24FBE8C-C8AA-4179-B366-3DCC4997E1F2}"/>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4" name="Object 3" hidden="1">
                        <a:extLst>
                          <a:ext uri="{FF2B5EF4-FFF2-40B4-BE49-F238E27FC236}">
                            <a16:creationId xmlns:a16="http://schemas.microsoft.com/office/drawing/2014/main" id="{D24FBE8C-C8AA-4179-B366-3DCC4997E1F2}"/>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1CCB085E-6C8E-2159-E611-A45F388E377A}"/>
              </a:ext>
            </a:extLst>
          </p:cNvPr>
          <p:cNvSpPr>
            <a:spLocks noGrp="1"/>
          </p:cNvSpPr>
          <p:nvPr>
            <p:ph idx="1"/>
          </p:nvPr>
        </p:nvSpPr>
        <p:spPr>
          <a:xfrm>
            <a:off x="301438" y="2191858"/>
            <a:ext cx="2646171" cy="3358936"/>
          </a:xfrm>
        </p:spPr>
        <p:txBody>
          <a:bodyPr lIns="91440" rIns="91440"/>
          <a:lstStyle/>
          <a:p>
            <a:pPr marL="0" indent="0">
              <a:buNone/>
            </a:pPr>
            <a:r>
              <a:rPr lang="en-US" sz="1400" b="1" dirty="0"/>
              <a:t>Against hottest day last year</a:t>
            </a:r>
          </a:p>
          <a:p>
            <a:r>
              <a:rPr lang="en-US" sz="1000" dirty="0"/>
              <a:t>With more mixed weather and against more hot weather in the comparatives both value and unit growth slowed.</a:t>
            </a:r>
          </a:p>
          <a:p>
            <a:r>
              <a:rPr lang="en-US" sz="1000" dirty="0"/>
              <a:t>Shoppers turned to comfort foods, which saw growths rally as these were less popular during last year’s heatwave.</a:t>
            </a:r>
          </a:p>
          <a:p>
            <a:r>
              <a:rPr lang="en-US" sz="1000" dirty="0"/>
              <a:t>With less incentive to spend shoppers also turned to cheaper options which boosted some sectors of Frozen Food.</a:t>
            </a:r>
          </a:p>
          <a:p>
            <a:r>
              <a:rPr lang="en-US" sz="1000" dirty="0"/>
              <a:t>Gravy &amp; Stock, Soup, Frozen Vegetables and Frozen Bakery Products saw some of the highest growth.</a:t>
            </a:r>
          </a:p>
          <a:p>
            <a:pPr marL="0" indent="0">
              <a:buNone/>
            </a:pPr>
            <a:endParaRPr lang="en-US" sz="1400" dirty="0"/>
          </a:p>
          <a:p>
            <a:pPr marL="0" indent="0">
              <a:buNone/>
            </a:pPr>
            <a:endParaRPr lang="pt-BR" sz="1400" dirty="0"/>
          </a:p>
        </p:txBody>
      </p:sp>
      <p:sp>
        <p:nvSpPr>
          <p:cNvPr id="13" name="Text Placeholder 12">
            <a:extLst>
              <a:ext uri="{FF2B5EF4-FFF2-40B4-BE49-F238E27FC236}">
                <a16:creationId xmlns:a16="http://schemas.microsoft.com/office/drawing/2014/main" id="{71A57341-1DE4-C426-2C86-2C7F9521F3D4}"/>
              </a:ext>
            </a:extLst>
          </p:cNvPr>
          <p:cNvSpPr>
            <a:spLocks noGrp="1"/>
          </p:cNvSpPr>
          <p:nvPr>
            <p:ph type="body" sz="quarter" idx="16"/>
          </p:nvPr>
        </p:nvSpPr>
        <p:spPr>
          <a:xfrm>
            <a:off x="300915" y="6319046"/>
            <a:ext cx="11582399" cy="365125"/>
          </a:xfrm>
        </p:spPr>
        <p:txBody>
          <a:bodyPr/>
          <a:lstStyle/>
          <a:p>
            <a:endParaRPr lang="en-GB" sz="800" b="0" dirty="0">
              <a:solidFill>
                <a:schemeClr val="tx2"/>
              </a:solidFill>
            </a:endParaRPr>
          </a:p>
          <a:p>
            <a:endParaRPr lang="en-GB" b="0" dirty="0">
              <a:solidFill>
                <a:schemeClr val="tx2"/>
              </a:solidFill>
            </a:endParaRPr>
          </a:p>
          <a:p>
            <a:r>
              <a:rPr lang="en-GB" sz="800" b="0" dirty="0">
                <a:solidFill>
                  <a:schemeClr val="tx2"/>
                </a:solidFill>
              </a:rPr>
              <a:t>Source:  NIQ Scantrack Grocery Multiples</a:t>
            </a:r>
          </a:p>
          <a:p>
            <a:endParaRPr lang="en-US" b="0" dirty="0">
              <a:solidFill>
                <a:schemeClr val="tx2"/>
              </a:solidFill>
            </a:endParaRPr>
          </a:p>
        </p:txBody>
      </p:sp>
      <p:sp>
        <p:nvSpPr>
          <p:cNvPr id="8" name="Content Placeholder 7">
            <a:extLst>
              <a:ext uri="{FF2B5EF4-FFF2-40B4-BE49-F238E27FC236}">
                <a16:creationId xmlns:a16="http://schemas.microsoft.com/office/drawing/2014/main" id="{2A71F05D-35CD-E476-478D-4F4BF5B8D5C6}"/>
              </a:ext>
            </a:extLst>
          </p:cNvPr>
          <p:cNvSpPr>
            <a:spLocks noGrp="1"/>
          </p:cNvSpPr>
          <p:nvPr>
            <p:ph idx="17"/>
          </p:nvPr>
        </p:nvSpPr>
        <p:spPr>
          <a:xfrm>
            <a:off x="3220278" y="2166884"/>
            <a:ext cx="2774837" cy="3261562"/>
          </a:xfrm>
        </p:spPr>
        <p:txBody>
          <a:bodyPr vert="horz" lIns="91440" tIns="45720" rIns="91440" bIns="45720" rtlCol="0">
            <a:noAutofit/>
          </a:bodyPr>
          <a:lstStyle/>
          <a:p>
            <a:pPr marL="0" indent="0">
              <a:buNone/>
            </a:pPr>
            <a:r>
              <a:rPr lang="en-US" sz="1400" b="1" dirty="0"/>
              <a:t>Mixed weather continues</a:t>
            </a:r>
          </a:p>
          <a:p>
            <a:r>
              <a:rPr lang="en-US" sz="1000" dirty="0"/>
              <a:t>Food inflation slowed for the third consecutive month in July to </a:t>
            </a:r>
            <a:r>
              <a:rPr lang="en-US" sz="1000" b="1" dirty="0"/>
              <a:t>13.4% </a:t>
            </a:r>
            <a:r>
              <a:rPr lang="en-US" sz="1000" dirty="0"/>
              <a:t>from 14.6% in June.</a:t>
            </a:r>
          </a:p>
          <a:p>
            <a:r>
              <a:rPr lang="en-US" sz="1000" dirty="0"/>
              <a:t>Higher commodity prices continue to impact sugar and are reflected in the higher value growth of confectionery.</a:t>
            </a:r>
          </a:p>
          <a:p>
            <a:r>
              <a:rPr lang="en-US" sz="1000" dirty="0"/>
              <a:t>Helped by these inflationary headwinds as well as</a:t>
            </a:r>
            <a:r>
              <a:rPr lang="en-US" sz="1000" b="1" dirty="0"/>
              <a:t> ongoing demand </a:t>
            </a:r>
            <a:r>
              <a:rPr lang="en-US" sz="1000" dirty="0"/>
              <a:t>for </a:t>
            </a:r>
            <a:r>
              <a:rPr lang="en-US" sz="1000" b="1" dirty="0"/>
              <a:t>comfort foods, Ambient Grocery</a:t>
            </a:r>
            <a:r>
              <a:rPr lang="en-US" sz="1000" dirty="0"/>
              <a:t> and</a:t>
            </a:r>
            <a:r>
              <a:rPr lang="en-US" sz="1000" b="1" dirty="0"/>
              <a:t> Impulse categories led the growth </a:t>
            </a:r>
            <a:r>
              <a:rPr lang="en-US" sz="1000" dirty="0"/>
              <a:t>at</a:t>
            </a:r>
            <a:r>
              <a:rPr lang="en-US" sz="1000" b="1" dirty="0"/>
              <a:t>  </a:t>
            </a:r>
            <a:r>
              <a:rPr lang="en-US" sz="1000" b="1" dirty="0" err="1"/>
              <a:t>Supercategory</a:t>
            </a:r>
            <a:r>
              <a:rPr lang="en-US" sz="1000" b="1" dirty="0"/>
              <a:t> </a:t>
            </a:r>
            <a:r>
              <a:rPr lang="en-US" sz="1000" dirty="0"/>
              <a:t>level</a:t>
            </a:r>
            <a:r>
              <a:rPr lang="en-US" sz="1000" b="1" dirty="0"/>
              <a:t>.</a:t>
            </a:r>
          </a:p>
          <a:p>
            <a:endParaRPr lang="en-US" sz="1000" b="1" dirty="0"/>
          </a:p>
          <a:p>
            <a:pPr marL="0" indent="0">
              <a:buNone/>
            </a:pPr>
            <a:endParaRPr lang="pt-BR" sz="1400" b="1" dirty="0"/>
          </a:p>
        </p:txBody>
      </p:sp>
      <p:sp>
        <p:nvSpPr>
          <p:cNvPr id="10" name="Content Placeholder 9">
            <a:extLst>
              <a:ext uri="{FF2B5EF4-FFF2-40B4-BE49-F238E27FC236}">
                <a16:creationId xmlns:a16="http://schemas.microsoft.com/office/drawing/2014/main" id="{BA554FFF-BE21-CBD9-DDD9-D3E0BFD819F1}"/>
              </a:ext>
            </a:extLst>
          </p:cNvPr>
          <p:cNvSpPr>
            <a:spLocks noGrp="1"/>
          </p:cNvSpPr>
          <p:nvPr>
            <p:ph idx="19"/>
          </p:nvPr>
        </p:nvSpPr>
        <p:spPr>
          <a:xfrm>
            <a:off x="6216393" y="2197775"/>
            <a:ext cx="2706889" cy="2845279"/>
          </a:xfrm>
        </p:spPr>
        <p:txBody>
          <a:bodyPr vert="horz" lIns="91440" tIns="45720" rIns="91440" bIns="45720" rtlCol="0">
            <a:noAutofit/>
          </a:bodyPr>
          <a:lstStyle/>
          <a:p>
            <a:pPr marL="0" indent="0">
              <a:buNone/>
            </a:pPr>
            <a:r>
              <a:rPr lang="en-US" sz="1400" b="1" dirty="0"/>
              <a:t>Cool damp weather</a:t>
            </a:r>
          </a:p>
          <a:p>
            <a:r>
              <a:rPr lang="en-US" sz="1000" dirty="0"/>
              <a:t>Shoppers seek warming foods and cough/cold remedies at the start of the summer holidays.</a:t>
            </a:r>
          </a:p>
          <a:p>
            <a:r>
              <a:rPr lang="en-GB" sz="1000" dirty="0"/>
              <a:t>Rather than ice-creams and </a:t>
            </a:r>
            <a:r>
              <a:rPr lang="en-GB" sz="1000" dirty="0" err="1"/>
              <a:t>Sunpreps</a:t>
            </a:r>
            <a:r>
              <a:rPr lang="en-GB" sz="1000" dirty="0"/>
              <a:t>, this summer it is more about Gravy, Soup, Herbs &amp; Spices &amp; Chocolate.</a:t>
            </a:r>
            <a:endParaRPr lang="pt-BR" sz="1000" dirty="0"/>
          </a:p>
        </p:txBody>
      </p:sp>
      <p:sp>
        <p:nvSpPr>
          <p:cNvPr id="12" name="Content Placeholder 11">
            <a:extLst>
              <a:ext uri="{FF2B5EF4-FFF2-40B4-BE49-F238E27FC236}">
                <a16:creationId xmlns:a16="http://schemas.microsoft.com/office/drawing/2014/main" id="{7F4F240E-1796-DC47-1615-54DF42B41853}"/>
              </a:ext>
            </a:extLst>
          </p:cNvPr>
          <p:cNvSpPr>
            <a:spLocks noGrp="1"/>
          </p:cNvSpPr>
          <p:nvPr>
            <p:ph idx="21"/>
          </p:nvPr>
        </p:nvSpPr>
        <p:spPr>
          <a:xfrm>
            <a:off x="9173871" y="2178979"/>
            <a:ext cx="2706889" cy="2845279"/>
          </a:xfrm>
        </p:spPr>
        <p:txBody>
          <a:bodyPr vert="horz" lIns="91440" tIns="45720" rIns="91440" bIns="45720" rtlCol="0">
            <a:noAutofit/>
          </a:bodyPr>
          <a:lstStyle/>
          <a:p>
            <a:pPr marL="0" indent="0">
              <a:buNone/>
            </a:pPr>
            <a:r>
              <a:rPr lang="en-US" sz="1400" b="1" dirty="0"/>
              <a:t>More tough comparatives</a:t>
            </a:r>
          </a:p>
          <a:p>
            <a:r>
              <a:rPr lang="en-US" sz="1000" dirty="0"/>
              <a:t>Against the last of 3 heatwaves in 2022, unit and value growth slumped.</a:t>
            </a:r>
          </a:p>
          <a:p>
            <a:r>
              <a:rPr lang="en-US" sz="1000" dirty="0"/>
              <a:t>Ambient Grocery continues to outperform other super categories.</a:t>
            </a:r>
          </a:p>
          <a:p>
            <a:r>
              <a:rPr lang="en-US" sz="1000" dirty="0"/>
              <a:t>Health, Beauty and Baby outperformed both Fresh Foods and Impulse Categories as demand for Cough/Cold remedies increase.</a:t>
            </a:r>
          </a:p>
          <a:p>
            <a:r>
              <a:rPr lang="en-US" sz="1000" dirty="0"/>
              <a:t>Overall sales growth for the 4 week period slowed as the mixed weather dampened spirits and shoppers reigned in spend.</a:t>
            </a:r>
          </a:p>
          <a:p>
            <a:endParaRPr lang="en-US" sz="1000" dirty="0"/>
          </a:p>
          <a:p>
            <a:pPr marL="0" indent="0">
              <a:buNone/>
            </a:pPr>
            <a:endParaRPr lang="pt-BR" sz="1400" b="1" dirty="0"/>
          </a:p>
        </p:txBody>
      </p:sp>
      <p:sp>
        <p:nvSpPr>
          <p:cNvPr id="3" name="Text Placeholder 2">
            <a:extLst>
              <a:ext uri="{FF2B5EF4-FFF2-40B4-BE49-F238E27FC236}">
                <a16:creationId xmlns:a16="http://schemas.microsoft.com/office/drawing/2014/main" id="{42D6CC38-8713-4C52-9D40-C955E07A4C4A}"/>
              </a:ext>
            </a:extLst>
          </p:cNvPr>
          <p:cNvSpPr>
            <a:spLocks noGrp="1"/>
          </p:cNvSpPr>
          <p:nvPr>
            <p:ph type="body" sz="quarter" idx="13"/>
          </p:nvPr>
        </p:nvSpPr>
        <p:spPr>
          <a:xfrm>
            <a:off x="288558" y="669647"/>
            <a:ext cx="11582400" cy="436542"/>
          </a:xfrm>
          <a:noFill/>
          <a:ln>
            <a:noFill/>
          </a:ln>
        </p:spPr>
        <p:txBody>
          <a:bodyPr spcFirstLastPara="1" wrap="square" lIns="0" tIns="48767" rIns="0" bIns="48767" anchor="ctr" anchorCtr="0">
            <a:noAutofit/>
          </a:bodyPr>
          <a:lstStyle/>
          <a:p>
            <a:pPr algn="l">
              <a:buNone/>
            </a:pPr>
            <a:r>
              <a:rPr lang="en-US" i="1" dirty="0">
                <a:latin typeface="Georgia" panose="02040502050405020303" pitchFamily="18" charset="0"/>
                <a:sym typeface="Montserrat"/>
              </a:rPr>
              <a:t>Mixed weather, inflation and exceptional sun last year continue to influence the weekly trend</a:t>
            </a:r>
          </a:p>
        </p:txBody>
      </p:sp>
      <p:sp>
        <p:nvSpPr>
          <p:cNvPr id="2" name="Title 1">
            <a:extLst>
              <a:ext uri="{FF2B5EF4-FFF2-40B4-BE49-F238E27FC236}">
                <a16:creationId xmlns:a16="http://schemas.microsoft.com/office/drawing/2014/main" id="{C69CD1E1-B68E-4509-841C-B0690BC32AA4}"/>
              </a:ext>
            </a:extLst>
          </p:cNvPr>
          <p:cNvSpPr>
            <a:spLocks noGrp="1"/>
          </p:cNvSpPr>
          <p:nvPr>
            <p:ph type="title"/>
          </p:nvPr>
        </p:nvSpPr>
        <p:spPr>
          <a:xfrm>
            <a:off x="288557" y="160182"/>
            <a:ext cx="12038029" cy="469210"/>
          </a:xfrm>
        </p:spPr>
        <p:txBody>
          <a:bodyPr vert="horz"/>
          <a:lstStyle/>
          <a:p>
            <a:r>
              <a:rPr lang="en-US" dirty="0"/>
              <a:t>This summer couldn’t be more different, triggering demand for warming foods and cold remedies</a:t>
            </a:r>
          </a:p>
        </p:txBody>
      </p:sp>
      <p:sp>
        <p:nvSpPr>
          <p:cNvPr id="6" name="Content Placeholder 17">
            <a:extLst>
              <a:ext uri="{FF2B5EF4-FFF2-40B4-BE49-F238E27FC236}">
                <a16:creationId xmlns:a16="http://schemas.microsoft.com/office/drawing/2014/main" id="{3A93FFD2-3126-A642-8B58-FB3153CE9B70}"/>
              </a:ext>
            </a:extLst>
          </p:cNvPr>
          <p:cNvSpPr txBox="1">
            <a:spLocks/>
          </p:cNvSpPr>
          <p:nvPr/>
        </p:nvSpPr>
        <p:spPr>
          <a:xfrm>
            <a:off x="70903" y="1468227"/>
            <a:ext cx="3301692" cy="690759"/>
          </a:xfrm>
          <a:prstGeom prst="rect">
            <a:avLst/>
          </a:prstGeom>
        </p:spPr>
        <p:txBody>
          <a:bodyPr vert="horz" lIns="0" tIns="45720" rIns="0" bIns="4572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kern="0" dirty="0">
                <a:latin typeface="Georgia" panose="02040502050405020303" pitchFamily="18" charset="0"/>
              </a:rPr>
              <a:t>Wk1: </a:t>
            </a:r>
            <a:r>
              <a:rPr lang="en-GB" sz="2600" b="0" i="1" dirty="0">
                <a:latin typeface="Georgia" panose="02040502050405020303" pitchFamily="18" charset="0"/>
              </a:rPr>
              <a:t> </a:t>
            </a:r>
            <a:r>
              <a:rPr lang="en-GB" b="0" i="1" dirty="0">
                <a:latin typeface="Georgia" panose="02040502050405020303" pitchFamily="18" charset="0"/>
              </a:rPr>
              <a:t>Tougher comparatives</a:t>
            </a:r>
          </a:p>
        </p:txBody>
      </p:sp>
      <p:sp>
        <p:nvSpPr>
          <p:cNvPr id="7" name="Content Placeholder 17">
            <a:extLst>
              <a:ext uri="{FF2B5EF4-FFF2-40B4-BE49-F238E27FC236}">
                <a16:creationId xmlns:a16="http://schemas.microsoft.com/office/drawing/2014/main" id="{D626C69C-82DA-BF2B-2DF5-13970D7E2317}"/>
              </a:ext>
            </a:extLst>
          </p:cNvPr>
          <p:cNvSpPr txBox="1">
            <a:spLocks/>
          </p:cNvSpPr>
          <p:nvPr/>
        </p:nvSpPr>
        <p:spPr>
          <a:xfrm>
            <a:off x="6216393" y="1468227"/>
            <a:ext cx="2820729" cy="690759"/>
          </a:xfrm>
          <a:prstGeom prst="rect">
            <a:avLst/>
          </a:prstGeom>
        </p:spPr>
        <p:txBody>
          <a:bodyPr vert="horz" lIns="0" tIns="45720" rIns="0" bIns="4572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kern="0" dirty="0">
                <a:latin typeface="Georgia" panose="02040502050405020303" pitchFamily="18" charset="0"/>
              </a:rPr>
              <a:t>Wk3: </a:t>
            </a:r>
            <a:r>
              <a:rPr lang="en-GB" sz="2600" b="0" i="1" dirty="0">
                <a:latin typeface="Georgia" panose="02040502050405020303" pitchFamily="18" charset="0"/>
              </a:rPr>
              <a:t> </a:t>
            </a:r>
            <a:r>
              <a:rPr lang="en-GB" i="1" dirty="0">
                <a:latin typeface="Georgia" panose="02040502050405020303" pitchFamily="18" charset="0"/>
              </a:rPr>
              <a:t>Cough/Colds return</a:t>
            </a:r>
            <a:endParaRPr lang="en-US" kern="0" dirty="0">
              <a:latin typeface="Georgia" panose="02040502050405020303" pitchFamily="18" charset="0"/>
            </a:endParaRPr>
          </a:p>
        </p:txBody>
      </p:sp>
      <p:sp>
        <p:nvSpPr>
          <p:cNvPr id="9" name="Content Placeholder 17">
            <a:extLst>
              <a:ext uri="{FF2B5EF4-FFF2-40B4-BE49-F238E27FC236}">
                <a16:creationId xmlns:a16="http://schemas.microsoft.com/office/drawing/2014/main" id="{656FA0E4-B2F5-8C61-26ED-8302B0A58405}"/>
              </a:ext>
            </a:extLst>
          </p:cNvPr>
          <p:cNvSpPr txBox="1">
            <a:spLocks/>
          </p:cNvSpPr>
          <p:nvPr/>
        </p:nvSpPr>
        <p:spPr>
          <a:xfrm>
            <a:off x="3252476" y="1449692"/>
            <a:ext cx="2678403" cy="690759"/>
          </a:xfrm>
          <a:prstGeom prst="rect">
            <a:avLst/>
          </a:prstGeom>
        </p:spPr>
        <p:txBody>
          <a:bodyPr vert="horz" lIns="0" tIns="45720" rIns="0" bIns="4572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kern="0" dirty="0">
                <a:latin typeface="Georgia" panose="02040502050405020303" pitchFamily="18" charset="0"/>
              </a:rPr>
              <a:t>Wk2: </a:t>
            </a:r>
            <a:r>
              <a:rPr lang="en-GB" sz="2600" b="0" i="1" dirty="0">
                <a:latin typeface="Georgia" panose="02040502050405020303" pitchFamily="18" charset="0"/>
              </a:rPr>
              <a:t> </a:t>
            </a:r>
            <a:r>
              <a:rPr lang="en-GB" b="0" i="1" dirty="0">
                <a:latin typeface="Georgia" panose="02040502050405020303" pitchFamily="18" charset="0"/>
              </a:rPr>
              <a:t>Inflation lingers</a:t>
            </a:r>
            <a:endParaRPr lang="en-US" kern="0" dirty="0">
              <a:latin typeface="Georgia" panose="02040502050405020303" pitchFamily="18" charset="0"/>
            </a:endParaRPr>
          </a:p>
        </p:txBody>
      </p:sp>
      <p:sp>
        <p:nvSpPr>
          <p:cNvPr id="11" name="Content Placeholder 17">
            <a:extLst>
              <a:ext uri="{FF2B5EF4-FFF2-40B4-BE49-F238E27FC236}">
                <a16:creationId xmlns:a16="http://schemas.microsoft.com/office/drawing/2014/main" id="{75EE8F46-45B4-FAE3-865C-3117444FDD2D}"/>
              </a:ext>
            </a:extLst>
          </p:cNvPr>
          <p:cNvSpPr txBox="1">
            <a:spLocks/>
          </p:cNvSpPr>
          <p:nvPr/>
        </p:nvSpPr>
        <p:spPr>
          <a:xfrm>
            <a:off x="9180311" y="1468227"/>
            <a:ext cx="2803481" cy="690759"/>
          </a:xfrm>
          <a:prstGeom prst="rect">
            <a:avLst/>
          </a:prstGeom>
        </p:spPr>
        <p:txBody>
          <a:bodyPr vert="horz" lIns="0" tIns="45720" rIns="0" bIns="4572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kern="0" dirty="0">
                <a:latin typeface="Georgia" panose="02040502050405020303" pitchFamily="18" charset="0"/>
              </a:rPr>
              <a:t>Wk4: </a:t>
            </a:r>
            <a:r>
              <a:rPr lang="en-GB" b="0" i="1" dirty="0">
                <a:latin typeface="Georgia" panose="02040502050405020303" pitchFamily="18" charset="0"/>
              </a:rPr>
              <a:t>Value sales slump</a:t>
            </a:r>
            <a:endParaRPr lang="en-US" kern="0" dirty="0">
              <a:latin typeface="Georgia" panose="02040502050405020303" pitchFamily="18" charset="0"/>
            </a:endParaRPr>
          </a:p>
        </p:txBody>
      </p:sp>
      <p:sp>
        <p:nvSpPr>
          <p:cNvPr id="18" name="TextBox 17">
            <a:extLst>
              <a:ext uri="{FF2B5EF4-FFF2-40B4-BE49-F238E27FC236}">
                <a16:creationId xmlns:a16="http://schemas.microsoft.com/office/drawing/2014/main" id="{D8792B85-FD6D-4DFC-D877-31669B5A214C}"/>
              </a:ext>
            </a:extLst>
          </p:cNvPr>
          <p:cNvSpPr txBox="1"/>
          <p:nvPr/>
        </p:nvSpPr>
        <p:spPr>
          <a:xfrm>
            <a:off x="9299787" y="5892800"/>
            <a:ext cx="914400" cy="914400"/>
          </a:xfrm>
          <a:prstGeom prst="rect">
            <a:avLst/>
          </a:prstGeom>
          <a:noFill/>
        </p:spPr>
        <p:txBody>
          <a:bodyPr wrap="none" lIns="0" rIns="0" rtlCol="0">
            <a:noAutofit/>
          </a:bodyPr>
          <a:lstStyle/>
          <a:p>
            <a:pPr algn="l">
              <a:spcAft>
                <a:spcPts val="600"/>
              </a:spcAft>
            </a:pPr>
            <a:r>
              <a:rPr lang="en-GB" sz="900" dirty="0"/>
              <a:t>* BRC-NIQ SPI Food Inflation +13.4% July 2023</a:t>
            </a:r>
          </a:p>
        </p:txBody>
      </p:sp>
    </p:spTree>
    <p:extLst>
      <p:ext uri="{BB962C8B-B14F-4D97-AF65-F5344CB8AC3E}">
        <p14:creationId xmlns:p14="http://schemas.microsoft.com/office/powerpoint/2010/main" val="1904274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759550-C005-77E3-508F-E79DCB606508}"/>
              </a:ext>
            </a:extLst>
          </p:cNvPr>
          <p:cNvSpPr>
            <a:spLocks noGrp="1"/>
          </p:cNvSpPr>
          <p:nvPr>
            <p:ph type="sldNum" sz="quarter" idx="12"/>
          </p:nvPr>
        </p:nvSpPr>
        <p:spPr/>
        <p:txBody>
          <a:bodyPr/>
          <a:lstStyle/>
          <a:p>
            <a:fld id="{403EF4E2-7A7A-0548-85F1-5479B7C9E1B2}" type="slidenum">
              <a:rPr lang="en-US" smtClean="0"/>
              <a:t>8</a:t>
            </a:fld>
            <a:endParaRPr lang="en-US" dirty="0"/>
          </a:p>
        </p:txBody>
      </p:sp>
      <p:sp>
        <p:nvSpPr>
          <p:cNvPr id="5" name="Text Placeholder 4">
            <a:extLst>
              <a:ext uri="{FF2B5EF4-FFF2-40B4-BE49-F238E27FC236}">
                <a16:creationId xmlns:a16="http://schemas.microsoft.com/office/drawing/2014/main" id="{B95D67C1-7CAE-47D2-383F-DD3ED4A5A064}"/>
              </a:ext>
            </a:extLst>
          </p:cNvPr>
          <p:cNvSpPr>
            <a:spLocks noGrp="1"/>
          </p:cNvSpPr>
          <p:nvPr>
            <p:ph type="body" sz="quarter" idx="13"/>
          </p:nvPr>
        </p:nvSpPr>
        <p:spPr>
          <a:xfrm>
            <a:off x="294998" y="6162485"/>
            <a:ext cx="11582400" cy="436542"/>
          </a:xfrm>
        </p:spPr>
        <p:txBody>
          <a:bodyPr/>
          <a:lstStyle/>
          <a:p>
            <a:r>
              <a:rPr lang="en-GB" sz="800" dirty="0"/>
              <a:t>Source:  NIQ Scantrack Total Store Read Grocery Multiples</a:t>
            </a:r>
          </a:p>
        </p:txBody>
      </p:sp>
      <p:sp>
        <p:nvSpPr>
          <p:cNvPr id="6" name="Title 5">
            <a:extLst>
              <a:ext uri="{FF2B5EF4-FFF2-40B4-BE49-F238E27FC236}">
                <a16:creationId xmlns:a16="http://schemas.microsoft.com/office/drawing/2014/main" id="{3079879D-50E0-C236-C051-44447753BEE6}"/>
              </a:ext>
            </a:extLst>
          </p:cNvPr>
          <p:cNvSpPr>
            <a:spLocks noGrp="1"/>
          </p:cNvSpPr>
          <p:nvPr>
            <p:ph type="title"/>
          </p:nvPr>
        </p:nvSpPr>
        <p:spPr>
          <a:xfrm>
            <a:off x="288559" y="239931"/>
            <a:ext cx="11903441" cy="397352"/>
          </a:xfrm>
        </p:spPr>
        <p:txBody>
          <a:bodyPr/>
          <a:lstStyle/>
          <a:p>
            <a:r>
              <a:rPr lang="en-GB" dirty="0"/>
              <a:t>Growth slowed this summer, as autumnal weather replaced last year’s heatwaves</a:t>
            </a:r>
            <a:endParaRPr lang="en-GB" b="0" i="1" dirty="0">
              <a:latin typeface="Georgia" panose="02040502050405020303" pitchFamily="18" charset="0"/>
            </a:endParaRPr>
          </a:p>
        </p:txBody>
      </p:sp>
      <p:sp>
        <p:nvSpPr>
          <p:cNvPr id="7" name="TextBox 6">
            <a:extLst>
              <a:ext uri="{FF2B5EF4-FFF2-40B4-BE49-F238E27FC236}">
                <a16:creationId xmlns:a16="http://schemas.microsoft.com/office/drawing/2014/main" id="{A1613644-49EF-2B74-C7D4-2483E1FF461A}"/>
              </a:ext>
            </a:extLst>
          </p:cNvPr>
          <p:cNvSpPr txBox="1"/>
          <p:nvPr/>
        </p:nvSpPr>
        <p:spPr>
          <a:xfrm>
            <a:off x="315652" y="1064686"/>
            <a:ext cx="4369726" cy="523220"/>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Grocery Multiples</a:t>
            </a:r>
            <a:br>
              <a:rPr lang="en-GB" sz="1400" b="1" dirty="0">
                <a:latin typeface="Arial" panose="020B0604020202020204" pitchFamily="34" charset="0"/>
                <a:cs typeface="Arial" panose="020B0604020202020204" pitchFamily="34" charset="0"/>
              </a:rPr>
            </a:br>
            <a:r>
              <a:rPr lang="en-GB" sz="1400" i="1" dirty="0">
                <a:latin typeface="Arial" panose="020B0604020202020204" pitchFamily="34" charset="0"/>
                <a:cs typeface="Arial" panose="020B0604020202020204" pitchFamily="34" charset="0"/>
              </a:rPr>
              <a:t>Weekly year on year value growth</a:t>
            </a:r>
          </a:p>
        </p:txBody>
      </p:sp>
      <p:graphicFrame>
        <p:nvGraphicFramePr>
          <p:cNvPr id="8" name="Chart 7">
            <a:extLst>
              <a:ext uri="{FF2B5EF4-FFF2-40B4-BE49-F238E27FC236}">
                <a16:creationId xmlns:a16="http://schemas.microsoft.com/office/drawing/2014/main" id="{347A7023-67EB-11A1-4C74-CC9430F4EB2F}"/>
              </a:ext>
            </a:extLst>
          </p:cNvPr>
          <p:cNvGraphicFramePr/>
          <p:nvPr>
            <p:extLst>
              <p:ext uri="{D42A27DB-BD31-4B8C-83A1-F6EECF244321}">
                <p14:modId xmlns:p14="http://schemas.microsoft.com/office/powerpoint/2010/main" val="3703010768"/>
              </p:ext>
            </p:extLst>
          </p:nvPr>
        </p:nvGraphicFramePr>
        <p:xfrm>
          <a:off x="264807" y="1885844"/>
          <a:ext cx="11634270" cy="4153348"/>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a:extLst>
              <a:ext uri="{FF2B5EF4-FFF2-40B4-BE49-F238E27FC236}">
                <a16:creationId xmlns:a16="http://schemas.microsoft.com/office/drawing/2014/main" id="{A049DF98-FE4C-68B9-2C72-EE2F7A878E32}"/>
              </a:ext>
            </a:extLst>
          </p:cNvPr>
          <p:cNvCxnSpPr>
            <a:cxnSpLocks/>
          </p:cNvCxnSpPr>
          <p:nvPr/>
        </p:nvCxnSpPr>
        <p:spPr>
          <a:xfrm>
            <a:off x="4282664" y="1847335"/>
            <a:ext cx="0" cy="371938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3C07975-D46F-09F9-B329-BCD102BAE1B6}"/>
              </a:ext>
            </a:extLst>
          </p:cNvPr>
          <p:cNvCxnSpPr>
            <a:cxnSpLocks/>
          </p:cNvCxnSpPr>
          <p:nvPr/>
        </p:nvCxnSpPr>
        <p:spPr>
          <a:xfrm>
            <a:off x="8190470" y="1847335"/>
            <a:ext cx="0" cy="371938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FADFBF-F889-59C6-433C-6D9664DFAC86}"/>
              </a:ext>
            </a:extLst>
          </p:cNvPr>
          <p:cNvSpPr txBox="1"/>
          <p:nvPr/>
        </p:nvSpPr>
        <p:spPr>
          <a:xfrm>
            <a:off x="11084602" y="5398462"/>
            <a:ext cx="803426" cy="200055"/>
          </a:xfrm>
          <a:prstGeom prst="rect">
            <a:avLst/>
          </a:prstGeom>
          <a:noFill/>
        </p:spPr>
        <p:txBody>
          <a:bodyPr wrap="none" rtlCol="0">
            <a:spAutoFit/>
          </a:bodyPr>
          <a:lstStyle/>
          <a:p>
            <a:pPr algn="ctr"/>
            <a:r>
              <a:rPr lang="en-GB" sz="700" i="1" dirty="0">
                <a:latin typeface="Montserrat" panose="00000500000000000000" pitchFamily="2" charset="0"/>
              </a:rPr>
              <a:t>3</a:t>
            </a:r>
            <a:r>
              <a:rPr lang="en-GB" sz="700" i="1" baseline="30000" dirty="0">
                <a:latin typeface="Montserrat" panose="00000500000000000000" pitchFamily="2" charset="0"/>
              </a:rPr>
              <a:t>rd</a:t>
            </a:r>
            <a:r>
              <a:rPr lang="en-GB" sz="700" i="1" dirty="0">
                <a:latin typeface="Montserrat" panose="00000500000000000000" pitchFamily="2" charset="0"/>
              </a:rPr>
              <a:t>  heatwave</a:t>
            </a:r>
          </a:p>
        </p:txBody>
      </p:sp>
      <p:sp>
        <p:nvSpPr>
          <p:cNvPr id="4" name="TextBox 3">
            <a:extLst>
              <a:ext uri="{FF2B5EF4-FFF2-40B4-BE49-F238E27FC236}">
                <a16:creationId xmlns:a16="http://schemas.microsoft.com/office/drawing/2014/main" id="{3840F585-9B02-3B83-2468-4DFD11BC51BB}"/>
              </a:ext>
            </a:extLst>
          </p:cNvPr>
          <p:cNvSpPr txBox="1"/>
          <p:nvPr/>
        </p:nvSpPr>
        <p:spPr>
          <a:xfrm>
            <a:off x="3244049" y="5025468"/>
            <a:ext cx="857927" cy="200055"/>
          </a:xfrm>
          <a:prstGeom prst="rect">
            <a:avLst/>
          </a:prstGeom>
          <a:noFill/>
        </p:spPr>
        <p:txBody>
          <a:bodyPr wrap="none" rtlCol="0">
            <a:spAutoFit/>
          </a:bodyPr>
          <a:lstStyle/>
          <a:p>
            <a:pPr algn="ctr"/>
            <a:r>
              <a:rPr lang="en-GB" sz="700" i="1" dirty="0">
                <a:latin typeface="Montserrat" panose="00000500000000000000" pitchFamily="2" charset="0"/>
              </a:rPr>
              <a:t>Mini heatwave</a:t>
            </a:r>
          </a:p>
        </p:txBody>
      </p:sp>
    </p:spTree>
    <p:extLst>
      <p:ext uri="{BB962C8B-B14F-4D97-AF65-F5344CB8AC3E}">
        <p14:creationId xmlns:p14="http://schemas.microsoft.com/office/powerpoint/2010/main" val="1146554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3ACBA3-E5DD-2AFB-3411-35526C87682F}"/>
              </a:ext>
            </a:extLst>
          </p:cNvPr>
          <p:cNvSpPr>
            <a:spLocks noGrp="1"/>
          </p:cNvSpPr>
          <p:nvPr>
            <p:ph type="sldNum" sz="quarter" idx="12"/>
          </p:nvPr>
        </p:nvSpPr>
        <p:spPr/>
        <p:txBody>
          <a:bodyPr/>
          <a:lstStyle/>
          <a:p>
            <a:fld id="{403EF4E2-7A7A-0548-85F1-5479B7C9E1B2}" type="slidenum">
              <a:rPr lang="en-US" smtClean="0"/>
              <a:t>9</a:t>
            </a:fld>
            <a:endParaRPr lang="en-US" dirty="0"/>
          </a:p>
        </p:txBody>
      </p:sp>
      <p:sp>
        <p:nvSpPr>
          <p:cNvPr id="11" name="Text Placeholder 10">
            <a:extLst>
              <a:ext uri="{FF2B5EF4-FFF2-40B4-BE49-F238E27FC236}">
                <a16:creationId xmlns:a16="http://schemas.microsoft.com/office/drawing/2014/main" id="{9AB94C65-BB6F-1F0A-A330-20E4339FB457}"/>
              </a:ext>
            </a:extLst>
          </p:cNvPr>
          <p:cNvSpPr>
            <a:spLocks noGrp="1"/>
          </p:cNvSpPr>
          <p:nvPr>
            <p:ph type="body" sz="quarter" idx="13"/>
          </p:nvPr>
        </p:nvSpPr>
        <p:spPr>
          <a:xfrm>
            <a:off x="288558" y="6220441"/>
            <a:ext cx="11582400" cy="436542"/>
          </a:xfrm>
        </p:spPr>
        <p:txBody>
          <a:bodyPr/>
          <a:lstStyle/>
          <a:p>
            <a:r>
              <a:rPr lang="en-GB" sz="800" dirty="0"/>
              <a:t>Source:  BRC-NIQ Shop Price Index</a:t>
            </a:r>
          </a:p>
        </p:txBody>
      </p:sp>
      <p:sp>
        <p:nvSpPr>
          <p:cNvPr id="8" name="Title 7">
            <a:extLst>
              <a:ext uri="{FF2B5EF4-FFF2-40B4-BE49-F238E27FC236}">
                <a16:creationId xmlns:a16="http://schemas.microsoft.com/office/drawing/2014/main" id="{BD2F472E-5BB8-7E66-5A9E-127C75A16F1A}"/>
              </a:ext>
            </a:extLst>
          </p:cNvPr>
          <p:cNvSpPr>
            <a:spLocks noGrp="1"/>
          </p:cNvSpPr>
          <p:nvPr>
            <p:ph type="title"/>
          </p:nvPr>
        </p:nvSpPr>
        <p:spPr/>
        <p:txBody>
          <a:bodyPr/>
          <a:lstStyle/>
          <a:p>
            <a:r>
              <a:rPr lang="en-GB" dirty="0"/>
              <a:t>Food</a:t>
            </a:r>
            <a:r>
              <a:rPr lang="en-GB" b="0" dirty="0"/>
              <a:t> Shop Price Inflation </a:t>
            </a:r>
            <a:r>
              <a:rPr lang="en-GB" i="1" dirty="0"/>
              <a:t>fell to its lowest level in 2023</a:t>
            </a:r>
            <a:endParaRPr lang="en-GB" b="0" dirty="0"/>
          </a:p>
        </p:txBody>
      </p:sp>
      <p:sp>
        <p:nvSpPr>
          <p:cNvPr id="12" name="TextBox 11">
            <a:extLst>
              <a:ext uri="{FF2B5EF4-FFF2-40B4-BE49-F238E27FC236}">
                <a16:creationId xmlns:a16="http://schemas.microsoft.com/office/drawing/2014/main" id="{F0C9BCD9-B1B2-8BC0-11AC-9665B4187B17}"/>
              </a:ext>
            </a:extLst>
          </p:cNvPr>
          <p:cNvSpPr txBox="1"/>
          <p:nvPr/>
        </p:nvSpPr>
        <p:spPr>
          <a:xfrm>
            <a:off x="224163" y="1081715"/>
            <a:ext cx="4369726" cy="523220"/>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BRC-NielsenIQ Shop Price Index</a:t>
            </a:r>
            <a:br>
              <a:rPr lang="en-GB" sz="1400" b="1" dirty="0">
                <a:latin typeface="Arial" panose="020B0604020202020204" pitchFamily="34" charset="0"/>
                <a:cs typeface="Arial" panose="020B0604020202020204" pitchFamily="34" charset="0"/>
              </a:rPr>
            </a:br>
            <a:r>
              <a:rPr lang="en-GB" sz="1400" i="1" dirty="0">
                <a:latin typeface="Arial" panose="020B0604020202020204" pitchFamily="34" charset="0"/>
                <a:cs typeface="Arial" panose="020B0604020202020204" pitchFamily="34" charset="0"/>
              </a:rPr>
              <a:t>Year on year % changes in shop prices</a:t>
            </a:r>
          </a:p>
        </p:txBody>
      </p:sp>
      <p:graphicFrame>
        <p:nvGraphicFramePr>
          <p:cNvPr id="13" name="Chart 12">
            <a:extLst>
              <a:ext uri="{FF2B5EF4-FFF2-40B4-BE49-F238E27FC236}">
                <a16:creationId xmlns:a16="http://schemas.microsoft.com/office/drawing/2014/main" id="{F9AF9CCD-9FBE-03B3-E7DC-CDEB3F56CD87}"/>
              </a:ext>
            </a:extLst>
          </p:cNvPr>
          <p:cNvGraphicFramePr/>
          <p:nvPr>
            <p:extLst>
              <p:ext uri="{D42A27DB-BD31-4B8C-83A1-F6EECF244321}">
                <p14:modId xmlns:p14="http://schemas.microsoft.com/office/powerpoint/2010/main" val="3277986900"/>
              </p:ext>
            </p:extLst>
          </p:nvPr>
        </p:nvGraphicFramePr>
        <p:xfrm>
          <a:off x="274112" y="1905928"/>
          <a:ext cx="11598641" cy="38824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CDEC169-3409-58BF-6BB8-7DD9D36726E9}"/>
              </a:ext>
            </a:extLst>
          </p:cNvPr>
          <p:cNvSpPr txBox="1"/>
          <p:nvPr/>
        </p:nvSpPr>
        <p:spPr>
          <a:xfrm>
            <a:off x="201231" y="571866"/>
            <a:ext cx="11840515" cy="307777"/>
          </a:xfrm>
          <a:prstGeom prst="rect">
            <a:avLst/>
          </a:prstGeom>
          <a:noFill/>
        </p:spPr>
        <p:txBody>
          <a:bodyPr wrap="square">
            <a:spAutoFit/>
          </a:bodyPr>
          <a:lstStyle/>
          <a:p>
            <a:r>
              <a:rPr lang="en-GB" sz="1400" b="0" i="1" dirty="0">
                <a:solidFill>
                  <a:srgbClr val="2D2D2D"/>
                </a:solidFill>
              </a:rPr>
              <a:t>BRC cited falling prices across key staples including oils, fats, fish and breakfast cereals contributing to the fall in food inflation</a:t>
            </a:r>
            <a:endParaRPr lang="en-GB" sz="1400" i="1" dirty="0">
              <a:solidFill>
                <a:srgbClr val="2D2D2D"/>
              </a:solidFill>
            </a:endParaRPr>
          </a:p>
        </p:txBody>
      </p:sp>
      <p:sp>
        <p:nvSpPr>
          <p:cNvPr id="3" name="TextBox 2">
            <a:extLst>
              <a:ext uri="{FF2B5EF4-FFF2-40B4-BE49-F238E27FC236}">
                <a16:creationId xmlns:a16="http://schemas.microsoft.com/office/drawing/2014/main" id="{6CD7C39B-95A3-5058-0AC6-A549122007E9}"/>
              </a:ext>
            </a:extLst>
          </p:cNvPr>
          <p:cNvSpPr txBox="1"/>
          <p:nvPr/>
        </p:nvSpPr>
        <p:spPr>
          <a:xfrm>
            <a:off x="8575040" y="6004560"/>
            <a:ext cx="914400" cy="914400"/>
          </a:xfrm>
          <a:prstGeom prst="rect">
            <a:avLst/>
          </a:prstGeom>
          <a:noFill/>
        </p:spPr>
        <p:txBody>
          <a:bodyPr wrap="none" lIns="0" rIns="0" rtlCol="0">
            <a:noAutofit/>
          </a:bodyPr>
          <a:lstStyle/>
          <a:p>
            <a:pPr algn="l">
              <a:spcAft>
                <a:spcPts val="600"/>
              </a:spcAft>
            </a:pPr>
            <a:r>
              <a:rPr lang="en-GB" sz="1100" dirty="0"/>
              <a:t>NB:  August SPI published on Wednesday 30th August</a:t>
            </a:r>
          </a:p>
        </p:txBody>
      </p:sp>
    </p:spTree>
    <p:extLst>
      <p:ext uri="{BB962C8B-B14F-4D97-AF65-F5344CB8AC3E}">
        <p14:creationId xmlns:p14="http://schemas.microsoft.com/office/powerpoint/2010/main" val="23483658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IQ All Theme Colors">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extLst>
    <a:ext uri="{05A4C25C-085E-4340-85A3-A5531E510DB2}">
      <thm15:themeFamily xmlns:thm15="http://schemas.microsoft.com/office/thememl/2012/main" name="NIQ All Theme Colors" id="{B856E7C0-BDD2-42AD-A5B3-75E97D859AD8}" vid="{B7554A2C-97B1-45AA-BD5A-7BC64D68FE3D}"/>
    </a:ext>
  </a:extLst>
</a:theme>
</file>

<file path=ppt/theme/theme2.xml><?xml version="1.0" encoding="utf-8"?>
<a:theme xmlns:a="http://schemas.openxmlformats.org/drawingml/2006/main" name="1_NIQ All Theme Colors">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extLst>
    <a:ext uri="{05A4C25C-085E-4340-85A3-A5531E510DB2}">
      <thm15:themeFamily xmlns:thm15="http://schemas.microsoft.com/office/thememl/2012/main" name="NIQ All Theme Colors" id="{B856E7C0-BDD2-42AD-A5B3-75E97D859AD8}" vid="{B7554A2C-97B1-45AA-BD5A-7BC64D68FE3D}"/>
    </a:ext>
  </a:extLst>
</a:theme>
</file>

<file path=ppt/theme/theme3.xml><?xml version="1.0" encoding="utf-8"?>
<a:theme xmlns:a="http://schemas.openxmlformats.org/drawingml/2006/main" name="Dividers">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4.xml><?xml version="1.0" encoding="utf-8"?>
<a:theme xmlns:a="http://schemas.openxmlformats.org/drawingml/2006/main" name="Content">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5.xml><?xml version="1.0" encoding="utf-8"?>
<a:theme xmlns:a="http://schemas.openxmlformats.org/drawingml/2006/main" name="Quotes">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6.xml><?xml version="1.0" encoding="utf-8"?>
<a:theme xmlns:a="http://schemas.openxmlformats.org/drawingml/2006/main" name="Thank you">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7.xml><?xml version="1.0" encoding="utf-8"?>
<a:theme xmlns:a="http://schemas.openxmlformats.org/drawingml/2006/main" name="3YP">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8.xml><?xml version="1.0" encoding="utf-8"?>
<a:theme xmlns:a="http://schemas.openxmlformats.org/drawingml/2006/main" name="Cobranded">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9.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Label xmlns="cebd32e3-9ab6-41ee-b1af-b8405a8d4e68" xsi:nil="true"/>
    <DocumentTopic xmlns="cebd32e3-9ab6-41ee-b1af-b8405a8d4e68">
      <Value>Technical Report</Value>
    </DocumentTopic>
    <FreeTextDate xmlns="cebd32e3-9ab6-41ee-b1af-b8405a8d4e68" xsi:nil="true"/>
    <DocumentStatus xmlns="cebd32e3-9ab6-41ee-b1af-b8405a8d4e68">Published</DocumentStatus>
    <ContentEndDate xmlns="cebd32e3-9ab6-41ee-b1af-b8405a8d4e68" xsi:nil="true"/>
    <DocumentSource xmlns="cebd32e3-9ab6-41ee-b1af-b8405a8d4e68">Nielsen</DocumentSource>
    <PublicationDate xmlns="cebd32e3-9ab6-41ee-b1af-b8405a8d4e68">2023-09-02T23:00:00+00:00</PublicationDate>
    <DocumentAdded xmlns="cebd32e3-9ab6-41ee-b1af-b8405a8d4e68">2023-09-02T23:00:00+00:00</DocumentAdded>
    <TaxCatchAll xmlns="cebd32e3-9ab6-41ee-b1af-b8405a8d4e68">
      <Value>1495</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2023</TermName>
          <TermId xmlns="http://schemas.microsoft.com/office/infopath/2007/PartnerControls">b598d96a-031b-4e5a-ac03-a337278769d6</TermId>
        </TermInfo>
      </Terms>
    </j7c1b49d505545c2a69692ae734740bd>
    <DocumentSummary xmlns="cebd32e3-9ab6-41ee-b1af-b8405a8d4e68">August 2023 Grocery Reports</DocumentSummary>
    <ContentStartDate xmlns="cebd32e3-9ab6-41ee-b1af-b8405a8d4e68" xsi:nil="true"/>
  </documentManagement>
</p:properties>
</file>

<file path=customXml/itemProps1.xml><?xml version="1.0" encoding="utf-8"?>
<ds:datastoreItem xmlns:ds="http://schemas.openxmlformats.org/officeDocument/2006/customXml" ds:itemID="{671565C1-CB9A-4A8A-8596-88D25C4A68BF}">
  <ds:schemaRefs>
    <ds:schemaRef ds:uri="http://schemas.microsoft.com/sharepoint/v3/contenttype/forms"/>
  </ds:schemaRefs>
</ds:datastoreItem>
</file>

<file path=customXml/itemProps2.xml><?xml version="1.0" encoding="utf-8"?>
<ds:datastoreItem xmlns:ds="http://schemas.openxmlformats.org/officeDocument/2006/customXml" ds:itemID="{C034E2BF-FBB4-4C27-BD11-2C7F752AC4AF}"/>
</file>

<file path=customXml/itemProps3.xml><?xml version="1.0" encoding="utf-8"?>
<ds:datastoreItem xmlns:ds="http://schemas.openxmlformats.org/officeDocument/2006/customXml" ds:itemID="{D1774B13-B7B5-4170-8A8E-A7A94B308E83}"/>
</file>

<file path=docProps/app.xml><?xml version="1.0" encoding="utf-8"?>
<Properties xmlns="http://schemas.openxmlformats.org/officeDocument/2006/extended-properties" xmlns:vt="http://schemas.openxmlformats.org/officeDocument/2006/docPropsVTypes">
  <Template>NIQ All Theme Colors</Template>
  <TotalTime>16226</TotalTime>
  <Words>4423</Words>
  <Application>Microsoft Office PowerPoint</Application>
  <PresentationFormat>Widescreen</PresentationFormat>
  <Paragraphs>576</Paragraphs>
  <Slides>46</Slides>
  <Notes>15</Notes>
  <HiddenSlides>0</HiddenSlides>
  <MMClips>0</MMClips>
  <ScaleCrop>false</ScaleCrop>
  <HeadingPairs>
    <vt:vector size="8" baseType="variant">
      <vt:variant>
        <vt:lpstr>Fonts Used</vt:lpstr>
      </vt:variant>
      <vt:variant>
        <vt:i4>9</vt:i4>
      </vt:variant>
      <vt:variant>
        <vt:lpstr>Theme</vt:lpstr>
      </vt:variant>
      <vt:variant>
        <vt:i4>8</vt:i4>
      </vt:variant>
      <vt:variant>
        <vt:lpstr>Embedded OLE Servers</vt:lpstr>
      </vt:variant>
      <vt:variant>
        <vt:i4>1</vt:i4>
      </vt:variant>
      <vt:variant>
        <vt:lpstr>Slide Titles</vt:lpstr>
      </vt:variant>
      <vt:variant>
        <vt:i4>46</vt:i4>
      </vt:variant>
    </vt:vector>
  </HeadingPairs>
  <TitlesOfParts>
    <vt:vector size="64" baseType="lpstr">
      <vt:lpstr>Arial</vt:lpstr>
      <vt:lpstr>Avenir Next LT Pro</vt:lpstr>
      <vt:lpstr>Calibri</vt:lpstr>
      <vt:lpstr>Georgia</vt:lpstr>
      <vt:lpstr>Montserrat</vt:lpstr>
      <vt:lpstr>Montserrat Light</vt:lpstr>
      <vt:lpstr>Symbol</vt:lpstr>
      <vt:lpstr>System Font Regular</vt:lpstr>
      <vt:lpstr>Times New Roman</vt:lpstr>
      <vt:lpstr>NIQ All Theme Colors</vt:lpstr>
      <vt:lpstr>1_NIQ All Theme Colors</vt:lpstr>
      <vt:lpstr>Dividers</vt:lpstr>
      <vt:lpstr>Content</vt:lpstr>
      <vt:lpstr>Quotes</vt:lpstr>
      <vt:lpstr>Thank you</vt:lpstr>
      <vt:lpstr>3YP</vt:lpstr>
      <vt:lpstr>Cobranded</vt:lpstr>
      <vt:lpstr>think-cell Slide</vt:lpstr>
      <vt:lpstr>NIQ Total Till Executive Summary</vt:lpstr>
      <vt:lpstr>5 key takeouts</vt:lpstr>
      <vt:lpstr>Market Overview</vt:lpstr>
      <vt:lpstr>Total Till growth slumped to a new low in 2023</vt:lpstr>
      <vt:lpstr>Sales growth slowed again in August</vt:lpstr>
      <vt:lpstr>Month on month value sales slowed for the second consecutive period</vt:lpstr>
      <vt:lpstr>This summer couldn’t be more different, triggering demand for warming foods and cold remedies</vt:lpstr>
      <vt:lpstr>Growth slowed this summer, as autumnal weather replaced last year’s heatwaves</vt:lpstr>
      <vt:lpstr>Food Shop Price Inflation fell to its lowest level in 2023</vt:lpstr>
      <vt:lpstr>Shoppers made 3m fewer shopping trips, spent £1.46 more per occasion but bought, on average, 0.2 fewer FMCG items</vt:lpstr>
      <vt:lpstr>PowerPoint Presentation</vt:lpstr>
      <vt:lpstr>PowerPoint Presentation</vt:lpstr>
      <vt:lpstr>Category</vt:lpstr>
      <vt:lpstr>PowerPoint Presentation</vt:lpstr>
      <vt:lpstr>PowerPoint Presentation</vt:lpstr>
      <vt:lpstr>As the weather turned, shopper demand rose for convenient and warming meal options   There was also an uptick in cough, cold remedies.</vt:lpstr>
      <vt:lpstr>PowerPoint Presentation</vt:lpstr>
      <vt:lpstr>PowerPoint Presentation</vt:lpstr>
      <vt:lpstr>Food inflation continues to impact the regular grocery shop, with Confectionery is now the outlier</vt:lpstr>
      <vt:lpstr>PowerPoint Presentation</vt:lpstr>
      <vt:lpstr>What happened by channel?</vt:lpstr>
      <vt:lpstr>Growth was more subdued across the industry, with Convenience stores and Chemists hit hardest with less demand for seasonal products against tougher comparatives</vt:lpstr>
      <vt:lpstr>YTD growths slowed across the industry, despite lingering double digit food inflation~.  Discounters &amp; Value Retailers are the exceptions fuelled by the ongoing need to stretch budgets further</vt:lpstr>
      <vt:lpstr>With the sun not shining this summer, shoppers have lost their appetite to spend.  Sales have weakened across the industry since the sun shone on June</vt:lpstr>
      <vt:lpstr>Online performance is stabilising, with share just below 11% with growth this month in line with the industry </vt:lpstr>
      <vt:lpstr>   Even online was not immune to the fall in trips in August, indicative that shoppers may be starting to use this channel for smaller basket spends.  The trend in items in basket has steadily improved since the low point at Easter.  The decline in online shoppers slowed slightly in August.</vt:lpstr>
      <vt:lpstr>Convenience stores missed out on incremental impulse sales, which have been emphasised by the exceptional summer last year</vt:lpstr>
      <vt:lpstr>Although being August, there was more focus this month was on indoor living convenient food and entertainment  </vt:lpstr>
      <vt:lpstr>PowerPoint Presentation</vt:lpstr>
      <vt:lpstr>  </vt:lpstr>
      <vt:lpstr>PowerPoint Presentation</vt:lpstr>
      <vt:lpstr>Retailer News</vt:lpstr>
      <vt:lpstr>There were mixed fortunes amongst the retailers and the Discounters &amp; M&amp;S continue to lead. </vt:lpstr>
      <vt:lpstr>Growth slowed for the second consecutive month in August and Discounters continue to gain market share </vt:lpstr>
      <vt:lpstr>Only the Discounters achieved growth from all 3 metrics, which explains their industry leading performance.  Waitrose &amp; M&amp;S led on new shoppers.  Tesco, Co-op and Lidl saw an increase in frequency and Iceland and Aldi both achieved double digit growth for spend per visit. </vt:lpstr>
      <vt:lpstr>All retailers saw fmcg sales slow in August.  Shoppers cut back on ‘food to go’ and gave up on ‘alfresco’ events which resulted in fewer visits than July and for some retailers fewer shoppers too.</vt:lpstr>
      <vt:lpstr>Advertising and Promotions</vt:lpstr>
      <vt:lpstr>Price continues to be the key message, across all retailers, including Aldi, who called out their latest of many ‘cheapest supermarket’ accolades.  Retailers are encouraging new shoppers and more visits with creative incentives including points and preferential prices to loyalty card holders.  As all shoppers enjoy a treat, retailers are also focusing on the ‘dining-in’ experience.</vt:lpstr>
      <vt:lpstr>Promotional activity has risen to a new high in 2023 with more targeted price cuts across most retailers.    Loyalty card savings are gaining momentum across the industry, this month included the launch of the Co op Member prices.   </vt:lpstr>
      <vt:lpstr>Spend on offer remains high  </vt:lpstr>
      <vt:lpstr>What is next?</vt:lpstr>
      <vt:lpstr>      In an environment where shoppers are determined to buy less, encouraging more trips has become a winning strategy to drive performance.  Attracting new shoppers is a catalyst for driving incremental visits.  Whilst spend per buyer continues to be elevated by inflation, this will become less of a lever, as inflation continues to slow. </vt:lpstr>
      <vt:lpstr> Shoppers will be in a holding position until ‘back to school’.</vt:lpstr>
      <vt:lpstr>Appendix</vt:lpstr>
      <vt:lpstr>The disappointing summer spread across the assortment and most categories saw growth slow vs prior period.  Shoppers switched alfresco dining and instant refreshments for comfort foods and ambient snacks.  This benefited Confectionery and Packaged Grocery who had the best growths.  The former also lifted by soaring commodity prices and the latter demand for more traditional warming foods with performance this year against much softer comparatives. </vt:lpstr>
      <vt:lpstr>With fewer shopping missions a result of the poorer weather, shoppers have overall bought less.  With less demand for alfresco dining, BWS, Frozen and Soft Drinks have been hit hardest with the trend amplified by last years heatwaves.  Just two categories saw units improve, Confectionery reflecting the preference to buy more, during the cooler months and Packaged Grocery as shoppers stock up on autumnal foods.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August NIQ Total Till Exec Summary</dc:title>
  <dc:creator>Anni Annunziata</dc:creator>
  <cp:lastModifiedBy>Sally F Cowen</cp:lastModifiedBy>
  <cp:revision>206</cp:revision>
  <dcterms:created xsi:type="dcterms:W3CDTF">2022-11-18T18:35:40Z</dcterms:created>
  <dcterms:modified xsi:type="dcterms:W3CDTF">2023-08-23T12:23:24Z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1495;#2023|b598d96a-031b-4e5a-ac03-a337278769d6</vt:lpwstr>
  </property>
</Properties>
</file>