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ls" ContentType="application/vnd.ms-exce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124" r:id="rId4"/>
    <p:sldMasterId id="2147485136" r:id="rId5"/>
  </p:sldMasterIdLst>
  <p:notesMasterIdLst>
    <p:notesMasterId r:id="rId25"/>
  </p:notesMasterIdLst>
  <p:handoutMasterIdLst>
    <p:handoutMasterId r:id="rId26"/>
  </p:handoutMasterIdLst>
  <p:sldIdLst>
    <p:sldId id="357" r:id="rId6"/>
    <p:sldId id="329" r:id="rId7"/>
    <p:sldId id="347" r:id="rId8"/>
    <p:sldId id="315" r:id="rId9"/>
    <p:sldId id="318" r:id="rId10"/>
    <p:sldId id="317" r:id="rId11"/>
    <p:sldId id="351" r:id="rId12"/>
    <p:sldId id="352" r:id="rId13"/>
    <p:sldId id="353" r:id="rId14"/>
    <p:sldId id="313" r:id="rId15"/>
    <p:sldId id="319" r:id="rId16"/>
    <p:sldId id="320" r:id="rId17"/>
    <p:sldId id="302" r:id="rId18"/>
    <p:sldId id="322" r:id="rId19"/>
    <p:sldId id="321" r:id="rId20"/>
    <p:sldId id="338" r:id="rId21"/>
    <p:sldId id="337" r:id="rId22"/>
    <p:sldId id="355" r:id="rId23"/>
    <p:sldId id="358" r:id="rId24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9D13"/>
    <a:srgbClr val="FF9900"/>
    <a:srgbClr val="FF00FF"/>
    <a:srgbClr val="0000FF"/>
    <a:srgbClr val="00FF00"/>
    <a:srgbClr val="0082D1"/>
    <a:srgbClr val="F62E2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8C113E-21DC-4C8B-BE9D-3AECDA2107BA}" v="30" dt="2024-02-14T11:41:50.489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45" autoAdjust="0"/>
    <p:restoredTop sz="97548" autoAdjust="0"/>
  </p:normalViewPr>
  <p:slideViewPr>
    <p:cSldViewPr>
      <p:cViewPr varScale="1">
        <p:scale>
          <a:sx n="67" d="100"/>
          <a:sy n="67" d="100"/>
        </p:scale>
        <p:origin x="117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F567BF28-C234-48C6-9142-DD4C22337916}" type="datetimeFigureOut">
              <a:rPr lang="en-GB"/>
              <a:pPr>
                <a:defRPr/>
              </a:pPr>
              <a:t>14/02/2024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r>
              <a:rPr lang="en-US"/>
              <a:t>The data is not including meals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0A8BF5E3-2C1D-4E04-B783-77E61A781F9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9533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8975"/>
            <a:ext cx="793908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The data is not including meals</a:t>
            </a: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C583A53-5300-49F6-94C7-560E2D83583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40874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2532" name="Footer Placeholder 1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cs typeface="Geneva"/>
              </a:rPr>
              <a:t>The data is not including meals</a:t>
            </a:r>
            <a:endParaRPr lang="en-GB" altLang="en-US"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360056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34119-F043-4D5F-B0CF-123E1F1FA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200C0-DB0E-4C9E-A6FE-A6EEFA467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DA102-7322-4141-8046-DEA0B0B5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701E6-62FD-4FF2-8896-D0D8A79E2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CC87D-BF06-4791-ABAA-0716E2F3B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6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5A096-1163-486A-9E1B-EE3EA00D0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981F21-14A7-4F9E-B60F-31BF6BC1EC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39B0E-D341-4725-ADAF-B03AB2CBA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19774-62E5-46D8-A7A3-4E888AF07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C9177-237A-471D-A22A-BC56D0A62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4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C1CB4B-5900-49B5-B6EB-4D738EF160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5AC476-ED94-4A4F-8FD6-0B081A533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E8005-2DA6-4AF4-85A3-370D9DA57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E985E-B7E4-4419-A7DB-4DA5D331F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861F6-B1E1-42A1-96BB-CFD9DB00F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91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AF5A4D7-D883-4EBE-8916-FC78C46EA0E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338854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41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97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AF5A4D7-D883-4EBE-8916-FC78C46EA0E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56012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2943235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AF5A4D7-D883-4EBE-8916-FC78C46EA0E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831569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34119-F043-4D5F-B0CF-123E1F1FA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200C0-DB0E-4C9E-A6FE-A6EEFA467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DA102-7322-4141-8046-DEA0B0B5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701E6-62FD-4FF2-8896-D0D8A79E2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CC87D-BF06-4791-ABAA-0716E2F3B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7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51346-79BD-4CDA-85F9-C82A31C7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090C8-7331-486C-B2C2-3D7142848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0A695-C013-42E0-86B3-915558D1A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CF872-17DA-455E-9DBF-E9DAF68FA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E8584-9449-48E4-A07F-9F3A49122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7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2BA80-3330-4947-95DF-CFC8FF856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BD0CD-7864-4229-BAB4-BFB348C1E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E3434-D98B-4409-B8D1-74DCF2307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9505D-6BD3-459B-9448-B1330EF6C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07EA8-AE3F-4A90-84AE-8B7E384E2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8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1036B-4808-42DA-9665-F35DCD759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50346-F0D1-412D-88E0-4CDD3CE3B1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2ED6A9-72B7-4C32-A12F-C58F21E9F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5D644-463D-4A70-8740-44CCF498A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FDA69-DBE7-4F41-BE9A-2D9BF96F2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DA88B7-469B-4FB3-8F93-9095B843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3A830-A148-4925-9E43-842A23575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30C99-1A99-4CA8-BF9D-58214A97A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D95B0D-DDEE-4FDF-8B16-F84216AD2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7505CA-E30D-4B17-9794-1FDA0F509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D897F7-7C0F-4684-89B1-F71E235DCE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65AA75-24A5-4AC3-B135-15D855D8F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865A4D-A570-4ECD-896F-0D1592BF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2FF8B6-488B-4874-A136-AECA71F5D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4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553B0-E250-450B-823F-DB8F692F8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166B3A-A592-424E-8E99-F55D9B0D0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8B9EA2-C06C-4937-8D24-199BAA42A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23F8CA-EFF7-4D74-9CDD-F36D3E0C5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4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9C0AC7-5226-4052-B600-EB89AE209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5C7AB0-0F18-460E-B242-8F8AF0B95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9C1D86-884E-4D94-BBED-38EC84A83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8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8F939-6482-411F-B249-41FE1DB53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F3E56-3344-4023-839C-B0070744C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56701-64F4-4529-8739-FB22B24EB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F4864C-3A5D-4D3F-A26B-E210E0335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E6B0CC-2C3F-40BF-B959-506F31A2E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A6FD9C-AAB5-45B0-87E0-C26CB799E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63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55E7C-28A6-4CAA-B8EE-C0DF5912B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E0BFEA-8A0F-48BA-B979-3549E50695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B89B10-0EF2-4AB1-A864-41F831B29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E667EC-EA0E-4AB4-A17C-C61D1B270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2D3EB-5568-43B6-B224-649243B39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601164-DC9D-4FA9-B832-10D293C83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3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2CE913-59F5-4F19-A76B-9DE62BA23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5B23B-3EF5-4DE7-A6C6-D863EA291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C2C6A-E306-4A23-B275-6029453FF1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5A4D7-D883-4EBE-8916-FC78C46EA0E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F42CC-F764-405C-BF1E-F3FA13C70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D681F-FABC-450D-B6F9-141C654A05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3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25" r:id="rId1"/>
    <p:sldLayoutId id="2147485126" r:id="rId2"/>
    <p:sldLayoutId id="2147485127" r:id="rId3"/>
    <p:sldLayoutId id="2147485128" r:id="rId4"/>
    <p:sldLayoutId id="2147485129" r:id="rId5"/>
    <p:sldLayoutId id="2147485130" r:id="rId6"/>
    <p:sldLayoutId id="2147485131" r:id="rId7"/>
    <p:sldLayoutId id="2147485132" r:id="rId8"/>
    <p:sldLayoutId id="2147485133" r:id="rId9"/>
    <p:sldLayoutId id="2147485134" r:id="rId10"/>
    <p:sldLayoutId id="21474851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5A4D7-D883-4EBE-8916-FC78C46EA0E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263612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37" r:id="rId1"/>
    <p:sldLayoutId id="2147485138" r:id="rId2"/>
    <p:sldLayoutId id="2147485139" r:id="rId3"/>
    <p:sldLayoutId id="2147485140" r:id="rId4"/>
    <p:sldLayoutId id="2147485141" r:id="rId5"/>
    <p:sldLayoutId id="2147485142" r:id="rId6"/>
    <p:sldLayoutId id="214748514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emf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../embeddings/Microsoft_Excel_97-2003_Worksheet1.xls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oleObject" Target="../embeddings/Microsoft_Excel_97-2003_Worksheet2.xls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B2712-2E0D-42A0-AE89-30323FFB3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894" y="1268760"/>
            <a:ext cx="8024555" cy="1152128"/>
          </a:xfrm>
        </p:spPr>
        <p:txBody>
          <a:bodyPr>
            <a:normAutofit/>
          </a:bodyPr>
          <a:lstStyle/>
          <a:p>
            <a:r>
              <a:rPr lang="en-US" dirty="0"/>
              <a:t>UK Haddock Report Data to 27.01.24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22745" y="2274570"/>
            <a:ext cx="8081704" cy="3746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sz="1500" b="0" dirty="0" err="1">
                <a:latin typeface="Roboto Slab Light"/>
              </a:rPr>
              <a:t>ScanTrack</a:t>
            </a:r>
            <a:r>
              <a:rPr lang="en-GB" sz="1500" b="0" dirty="0">
                <a:latin typeface="Roboto Slab Light"/>
              </a:rPr>
              <a:t> data includes GB Total Coverage and the discounters, plus Northern Ireland Total Coverage and Musgraves.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Roboto Slab Light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 err="1">
                <a:latin typeface="Roboto Slab Light"/>
              </a:rPr>
              <a:t>HomeScan</a:t>
            </a:r>
            <a:r>
              <a:rPr lang="en-GB" sz="1500" b="0" dirty="0">
                <a:latin typeface="Roboto Slab Light"/>
              </a:rPr>
              <a:t> data is based upon a GB consumer panel and should only be used for trends, not absolute values.	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Roboto Slab Light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>
                <a:latin typeface="Roboto Slab Light"/>
              </a:rPr>
              <a:t>All data released after w/e 26.03.16 is coded according to refined definitions available from </a:t>
            </a:r>
            <a:r>
              <a:rPr lang="en-GB" sz="1500" b="0" dirty="0" err="1">
                <a:latin typeface="Roboto Slab Light"/>
              </a:rPr>
              <a:t>Seafish</a:t>
            </a:r>
            <a:r>
              <a:rPr lang="en-GB" sz="1500" b="0" dirty="0">
                <a:latin typeface="Roboto Slab Light"/>
              </a:rPr>
              <a:t>.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Roboto Slab Light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>
                <a:latin typeface="Roboto Slab Light"/>
              </a:rPr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2188264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3338" y="548680"/>
            <a:ext cx="8642350" cy="6191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Rolling Purchase KPI’s – Total Haddock</a:t>
            </a:r>
          </a:p>
        </p:txBody>
      </p:sp>
      <p:graphicFrame>
        <p:nvGraphicFramePr>
          <p:cNvPr id="1229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1273247"/>
              </p:ext>
            </p:extLst>
          </p:nvPr>
        </p:nvGraphicFramePr>
        <p:xfrm>
          <a:off x="712788" y="1292225"/>
          <a:ext cx="7640637" cy="461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8731287" imgH="5276719" progId="Excel.Sheet.8">
                  <p:embed/>
                </p:oleObj>
              </mc:Choice>
              <mc:Fallback>
                <p:oleObj name="Worksheet" r:id="rId3" imgW="8731287" imgH="5276719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1292225"/>
                        <a:ext cx="7640637" cy="461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625DA73-84A9-1AD9-868A-71449BAA7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6038" y="504031"/>
            <a:ext cx="864235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Rolling Purchase KPI’s – Chilled Haddock</a:t>
            </a:r>
          </a:p>
        </p:txBody>
      </p:sp>
      <p:graphicFrame>
        <p:nvGraphicFramePr>
          <p:cNvPr id="1331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738738"/>
              </p:ext>
            </p:extLst>
          </p:nvPr>
        </p:nvGraphicFramePr>
        <p:xfrm>
          <a:off x="409575" y="1312863"/>
          <a:ext cx="8318500" cy="473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521774" imgH="4851444" progId="Excel.Sheet.8">
                  <p:embed/>
                </p:oleObj>
              </mc:Choice>
              <mc:Fallback>
                <p:oleObj name="Worksheet" r:id="rId2" imgW="8521774" imgH="4851444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" y="1312863"/>
                        <a:ext cx="8318500" cy="473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8198084-BC48-E7AB-6CA9-BAF24810A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3338" y="548680"/>
            <a:ext cx="8642350" cy="6921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Rolling Purchase KPI’s – Frozen Haddock</a:t>
            </a:r>
          </a:p>
        </p:txBody>
      </p:sp>
      <p:graphicFrame>
        <p:nvGraphicFramePr>
          <p:cNvPr id="1433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540228"/>
              </p:ext>
            </p:extLst>
          </p:nvPr>
        </p:nvGraphicFramePr>
        <p:xfrm>
          <a:off x="593725" y="1349375"/>
          <a:ext cx="7950200" cy="467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264301" imgH="4273638" progId="Excel.Sheet.8">
                  <p:embed/>
                </p:oleObj>
              </mc:Choice>
              <mc:Fallback>
                <p:oleObj name="Worksheet" r:id="rId2" imgW="7264301" imgH="4273638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1349375"/>
                        <a:ext cx="7950200" cy="467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D8C0F57-47C1-931D-EF2A-867A6EBB4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713788" cy="5476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Retailer Share of Trade £ - Total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33C0E20-5895-CFAC-E7EE-8380B6825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600" y="1666875"/>
            <a:ext cx="89408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C18C9A-144A-F743-8DF5-8D928019DB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137525" cy="6524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Retailer Share of Trade £ - Chilled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02B3249-A1A0-A3A4-A905-6B44AD3D2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038" y="1808163"/>
            <a:ext cx="8797925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581375C-DE69-1175-FB7C-DD225AA73C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391525" cy="5762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Retailer Share of Trade £ - Frozen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1D5FD95-92EF-8698-4F2C-89AB9B858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213" y="1668463"/>
            <a:ext cx="8861425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E424D17-540D-0E85-04EB-8CC0F32049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 txBox="1">
            <a:spLocks/>
          </p:cNvSpPr>
          <p:nvPr/>
        </p:nvSpPr>
        <p:spPr bwMode="auto">
          <a:xfrm>
            <a:off x="41275" y="692696"/>
            <a:ext cx="913923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Market Context – Total Fish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9BF867E-C418-24AF-9287-251BDCC42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75" y="1268760"/>
            <a:ext cx="9102725" cy="476774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B1F96B-4F2C-61BD-03AD-BFCAE0FF2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22AADCB-B1AF-FB0A-C9C4-270BEA9053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1196753"/>
            <a:ext cx="9109075" cy="475252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4925" y="692696"/>
            <a:ext cx="8642350" cy="6302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457200" eaLnBrk="1" hangingPunct="1">
              <a:defRPr/>
            </a:pPr>
            <a:r>
              <a:rPr lang="en-GB" altLang="en-US" sz="2800" b="0" dirty="0">
                <a:solidFill>
                  <a:srgbClr val="012E7F"/>
                </a:solidFill>
              </a:rPr>
              <a:t>Market Context – Total Fish continued</a:t>
            </a:r>
          </a:p>
          <a:p>
            <a:pPr>
              <a:defRPr/>
            </a:pPr>
            <a:endParaRPr lang="en-GB" altLang="en-US" sz="2800" kern="0" dirty="0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3A4C1C-05D9-02F8-E559-DEB64070F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76672"/>
            <a:ext cx="6481763" cy="650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046438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 err="1">
                <a:solidFill>
                  <a:srgbClr val="0062AE"/>
                </a:solidFill>
              </a:rPr>
              <a:t>Scantrack</a:t>
            </a:r>
            <a:r>
              <a:rPr lang="en-GB" altLang="en-US" sz="1000" b="0" dirty="0">
                <a:solidFill>
                  <a:srgbClr val="0062AE"/>
                </a:solidFill>
              </a:rPr>
              <a:t> – EPOS from key retailers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212061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5494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3813" y="1014413"/>
            <a:ext cx="6996112" cy="542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/>
              <a:t>Moving Annual Trends -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ECAA1A-3AF8-B6F3-24C8-964480080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468" y="1844824"/>
            <a:ext cx="9156468" cy="395708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936E0D0-BD6A-ECF2-7266-30B26A3E4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8100" y="981075"/>
            <a:ext cx="9142413" cy="542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/>
              <a:t>Moving Annual Trends – Haddock Continued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8B216DE-011B-29C3-792E-E5EDCED5D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1916832"/>
            <a:ext cx="9105900" cy="38164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43B21F-EAF2-AA33-F721-3591BDF9AB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3338" y="1022350"/>
            <a:ext cx="8642350" cy="5349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Long Term Trends – Total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5AAC26-4746-C2D4-E0FC-D15CB5797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3" y="1554163"/>
            <a:ext cx="9150350" cy="466248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D6D163-5142-7314-8DB6-5D307E784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3338" y="965200"/>
            <a:ext cx="8642350" cy="5191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Long Term Trends – Chilled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84BE269-D922-2190-4E63-D09454A94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3" y="1449388"/>
            <a:ext cx="9117012" cy="48482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BBA66F-87AA-444C-CBD7-45505F411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642350" cy="549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Long Term Trends – Frozen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C807D3D-C0F1-4B56-40F1-D9E9AA289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" y="1697038"/>
            <a:ext cx="8969375" cy="4394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3DB9AA-136C-D45A-1BAA-AD92F62D6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 txBox="1">
            <a:spLocks/>
          </p:cNvSpPr>
          <p:nvPr/>
        </p:nvSpPr>
        <p:spPr bwMode="auto">
          <a:xfrm>
            <a:off x="34925" y="404664"/>
            <a:ext cx="86423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Purchase KPI’s – Total Haddock</a:t>
            </a: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CB1CEE-C827-BFCE-278E-0FA3BAE0C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7A02657-A9CC-2096-7539-A4F97D234D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483"/>
          <a:stretch/>
        </p:blipFill>
        <p:spPr>
          <a:xfrm>
            <a:off x="0" y="1021490"/>
            <a:ext cx="9144000" cy="552059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 txBox="1">
            <a:spLocks/>
          </p:cNvSpPr>
          <p:nvPr/>
        </p:nvSpPr>
        <p:spPr bwMode="auto">
          <a:xfrm>
            <a:off x="34925" y="476672"/>
            <a:ext cx="8642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Purchase KPI’s – Frozen Haddock</a:t>
            </a:r>
          </a:p>
        </p:txBody>
      </p:sp>
      <p:sp>
        <p:nvSpPr>
          <p:cNvPr id="10243" name="Text Box 154"/>
          <p:cNvSpPr txBox="1">
            <a:spLocks noChangeArrowheads="1"/>
          </p:cNvSpPr>
          <p:nvPr/>
        </p:nvSpPr>
        <p:spPr bwMode="auto">
          <a:xfrm>
            <a:off x="5181600" y="76200"/>
            <a:ext cx="38100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en-US" altLang="en-US" sz="1200" b="0">
              <a:solidFill>
                <a:srgbClr val="010407"/>
              </a:solidFill>
              <a:latin typeface="Arial Unicode MS" pitchFamily="34" charset="-128"/>
            </a:endParaRPr>
          </a:p>
        </p:txBody>
      </p: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4F2AA3-C6A5-19AC-C6BA-E770C7582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A39DFC4-8A26-DD8C-FEBF-C7CE88E7F8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6598"/>
          <a:stretch/>
        </p:blipFill>
        <p:spPr>
          <a:xfrm>
            <a:off x="0" y="989434"/>
            <a:ext cx="9144000" cy="524787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 txBox="1">
            <a:spLocks/>
          </p:cNvSpPr>
          <p:nvPr/>
        </p:nvSpPr>
        <p:spPr bwMode="auto">
          <a:xfrm>
            <a:off x="34925" y="404664"/>
            <a:ext cx="86423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Purchase KPI’s – Chilled Haddock</a:t>
            </a:r>
          </a:p>
        </p:txBody>
      </p: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B0F32F-3B9B-B89A-9F0F-980919AD9E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60DBAEB-0663-5B42-33B7-D69DD571C9D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483"/>
          <a:stretch/>
        </p:blipFill>
        <p:spPr>
          <a:xfrm>
            <a:off x="19298" y="836712"/>
            <a:ext cx="9144000" cy="54726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Label xmlns="cebd32e3-9ab6-41ee-b1af-b8405a8d4e68" xsi:nil="true"/>
    <DocumentTopic xmlns="cebd32e3-9ab6-41ee-b1af-b8405a8d4e68">
      <Value>Technical Report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NielsenIQ</DocumentSource>
    <PublicationDate xmlns="cebd32e3-9ab6-41ee-b1af-b8405a8d4e68">2024-02-23T00:00:00+00:00</PublicationDate>
    <DocumentAdded xmlns="cebd32e3-9ab6-41ee-b1af-b8405a8d4e68">2024-02-23T00:00:00+00:00</DocumentAdded>
    <TaxCatchAll xmlns="cebd32e3-9ab6-41ee-b1af-b8405a8d4e68">
      <Value>1627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January 2024</TermName>
          <TermId xmlns="http://schemas.microsoft.com/office/infopath/2007/PartnerControls">f4569e12-ec88-4858-9e4e-07b3eb751047</TermId>
        </TermInfo>
      </Terms>
    </j7c1b49d505545c2a69692ae734740bd>
    <DocumentSummary xmlns="cebd32e3-9ab6-41ee-b1af-b8405a8d4e68" xsi:nil="true"/>
    <ContentStartDate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46F8780F-08DC-4451-BF5F-519BE25433D2}"/>
</file>

<file path=customXml/itemProps2.xml><?xml version="1.0" encoding="utf-8"?>
<ds:datastoreItem xmlns:ds="http://schemas.openxmlformats.org/officeDocument/2006/customXml" ds:itemID="{831A5D33-9FC6-4B4A-BCC5-7D951B2E53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2575A5-05F8-42D0-B70E-E772D194C0C5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75273c64-67c2-48b0-b03c-d1ecaed6ba12"/>
    <ds:schemaRef ds:uri="ea93f14d-a10d-453b-a1f0-2633fac0ce0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648</Words>
  <Application>Microsoft Office PowerPoint</Application>
  <PresentationFormat>On-screen Show (4:3)</PresentationFormat>
  <Paragraphs>64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3" baseType="lpstr">
      <vt:lpstr>Arial Unicode MS</vt:lpstr>
      <vt:lpstr>Arial</vt:lpstr>
      <vt:lpstr>Calibri</vt:lpstr>
      <vt:lpstr>Calibri Light</vt:lpstr>
      <vt:lpstr>Geneva</vt:lpstr>
      <vt:lpstr>Poppins</vt:lpstr>
      <vt:lpstr>Poppins Light</vt:lpstr>
      <vt:lpstr>Roboto</vt:lpstr>
      <vt:lpstr>Roboto Light</vt:lpstr>
      <vt:lpstr>Roboto Slab</vt:lpstr>
      <vt:lpstr>Roboto Slab Light</vt:lpstr>
      <vt:lpstr>Custom Design</vt:lpstr>
      <vt:lpstr>Seafish - reduced template for suppliers</vt:lpstr>
      <vt:lpstr>Microsoft Excel 97-2003 Worksheet</vt:lpstr>
      <vt:lpstr>UK Haddock Report Data to 27.01.24 </vt:lpstr>
      <vt:lpstr>Moving Annual Trends - Haddock</vt:lpstr>
      <vt:lpstr>Moving Annual Trends – Haddock Continued</vt:lpstr>
      <vt:lpstr>Long Term Trends – Total Haddock</vt:lpstr>
      <vt:lpstr>Long Term Trends – Chilled Haddock</vt:lpstr>
      <vt:lpstr>Long Term Trends – Frozen Haddock</vt:lpstr>
      <vt:lpstr>PowerPoint Presentation</vt:lpstr>
      <vt:lpstr>PowerPoint Presentation</vt:lpstr>
      <vt:lpstr>PowerPoint Presentation</vt:lpstr>
      <vt:lpstr>Rolling Purchase KPI’s – Total Haddock</vt:lpstr>
      <vt:lpstr>Rolling Purchase KPI’s – Chilled Haddock</vt:lpstr>
      <vt:lpstr>Rolling Purchase KPI’s – Frozen Haddock</vt:lpstr>
      <vt:lpstr>Retailer Share of Trade £ - Total Haddock</vt:lpstr>
      <vt:lpstr>Retailer Share of Trade £ - Chilled Haddock</vt:lpstr>
      <vt:lpstr>Retailer Share of Trade £ - Frozen Haddock</vt:lpstr>
      <vt:lpstr>PowerPoint Presentation</vt:lpstr>
      <vt:lpstr>PowerPoint Presentation</vt:lpstr>
      <vt:lpstr>Glossary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January NIQ Haddock Report</dc:title>
  <dc:creator/>
  <cp:lastModifiedBy/>
  <cp:revision>18</cp:revision>
  <dcterms:created xsi:type="dcterms:W3CDTF">2012-10-25T12:49:19Z</dcterms:created>
  <dcterms:modified xsi:type="dcterms:W3CDTF">2024-02-14T11:41:50Z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0x010100FBC0F8BFD01A91498CA7837A71EEDFDB02005AE5335FCC83EB48B1308B6A764FBC1C</vt:lpwstr>
  </property>
  <property fmtid="{D5CDD505-2E9C-101B-9397-08002B2CF9AE}" pid="3" name="Market Data Document Path">
    <vt:lpwstr>1627;#January 2024|f4569e12-ec88-4858-9e4e-07b3eb751047</vt:lpwstr>
  </property>
</Properties>
</file>