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notesSlides/notesSlide12.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28.xml" ContentType="application/vnd.openxmlformats-officedocument.drawingml.chart+xml"/>
  <Override PartName="/ppt/theme/themeOverride11.xml" ContentType="application/vnd.openxmlformats-officedocument.themeOverride+xml"/>
  <Override PartName="/ppt/charts/chart29.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0.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notesSlides/notesSlide22.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theme/themeOverride14.xml" ContentType="application/vnd.openxmlformats-officedocument.themeOverride+xml"/>
  <Override PartName="/ppt/notesSlides/notesSlide24.xml" ContentType="application/vnd.openxmlformats-officedocument.presentationml.notesSlide+xml"/>
  <Override PartName="/ppt/charts/chart39.xml" ContentType="application/vnd.openxmlformats-officedocument.drawingml.chart+xml"/>
  <Override PartName="/ppt/theme/themeOverride15.xml" ContentType="application/vnd.openxmlformats-officedocument.themeOverride+xml"/>
  <Override PartName="/ppt/charts/chart40.xml" ContentType="application/vnd.openxmlformats-officedocument.drawingml.chart+xml"/>
  <Override PartName="/ppt/theme/themeOverride16.xml" ContentType="application/vnd.openxmlformats-officedocument.themeOverride+xml"/>
  <Override PartName="/ppt/notesSlides/notesSlide25.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6.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27.xml" ContentType="application/vnd.openxmlformats-officedocument.presentationml.notesSlide+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theme/themeOverride17.xml" ContentType="application/vnd.openxmlformats-officedocument.themeOverride+xml"/>
  <Override PartName="/ppt/notesSlides/notesSlide29.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theme/themeOverride18.xml" ContentType="application/vnd.openxmlformats-officedocument.themeOverride+xml"/>
  <Override PartName="/ppt/notesSlides/notesSlide30.xml" ContentType="application/vnd.openxmlformats-officedocument.presentationml.notesSlide+xml"/>
  <Override PartName="/ppt/charts/chart50.xml" ContentType="application/vnd.openxmlformats-officedocument.drawingml.chart+xml"/>
  <Override PartName="/ppt/theme/themeOverride19.xml" ContentType="application/vnd.openxmlformats-officedocument.themeOverride+xml"/>
  <Override PartName="/ppt/charts/chart51.xml" ContentType="application/vnd.openxmlformats-officedocument.drawingml.chart+xml"/>
  <Override PartName="/ppt/theme/themeOverride20.xml" ContentType="application/vnd.openxmlformats-officedocument.themeOverride+xml"/>
  <Override PartName="/ppt/notesSlides/notesSlide3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33.xml" ContentType="application/vnd.openxmlformats-officedocument.presentationml.notesSlide+xml"/>
  <Override PartName="/ppt/charts/chart56.xml" ContentType="application/vnd.openxmlformats-officedocument.drawingml.chart+xml"/>
  <Override PartName="/ppt/notesSlides/notesSlide3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theme/themeOverride21.xml" ContentType="application/vnd.openxmlformats-officedocument.themeOverride+xml"/>
  <Override PartName="/ppt/notesSlides/notesSlide35.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theme/themeOverride22.xml" ContentType="application/vnd.openxmlformats-officedocument.themeOverride+xml"/>
  <Override PartName="/ppt/notesSlides/notesSlide36.xml" ContentType="application/vnd.openxmlformats-officedocument.presentationml.notesSlide+xml"/>
  <Override PartName="/ppt/charts/chart61.xml" ContentType="application/vnd.openxmlformats-officedocument.drawingml.chart+xml"/>
  <Override PartName="/ppt/theme/themeOverride23.xml" ContentType="application/vnd.openxmlformats-officedocument.themeOverride+xml"/>
  <Override PartName="/ppt/charts/chart62.xml" ContentType="application/vnd.openxmlformats-officedocument.drawingml.chart+xml"/>
  <Override PartName="/ppt/theme/themeOverride24.xml" ContentType="application/vnd.openxmlformats-officedocument.themeOverride+xml"/>
  <Override PartName="/ppt/notesSlides/notesSlide37.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8.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9.xml" ContentType="application/vnd.openxmlformats-officedocument.presentationml.notesSlide+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theme/themeOverride25.xml" ContentType="application/vnd.openxmlformats-officedocument.themeOverride+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theme/themeOverride26.xml" ContentType="application/vnd.openxmlformats-officedocument.themeOverride+xml"/>
  <Override PartName="/ppt/notesSlides/notesSlide42.xml" ContentType="application/vnd.openxmlformats-officedocument.presentationml.notesSlide+xml"/>
  <Override PartName="/ppt/charts/chart72.xml" ContentType="application/vnd.openxmlformats-officedocument.drawingml.chart+xml"/>
  <Override PartName="/ppt/theme/themeOverride27.xml" ContentType="application/vnd.openxmlformats-officedocument.themeOverride+xml"/>
  <Override PartName="/ppt/charts/chart73.xml" ContentType="application/vnd.openxmlformats-officedocument.drawingml.chart+xml"/>
  <Override PartName="/ppt/theme/themeOverride28.xml" ContentType="application/vnd.openxmlformats-officedocument.themeOverride+xml"/>
  <Override PartName="/ppt/notesSlides/notesSlide43.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44.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45.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theme/themeOverride29.xml" ContentType="application/vnd.openxmlformats-officedocument.themeOverride+xml"/>
  <Override PartName="/ppt/notesSlides/notesSlide46.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theme/themeOverride30.xml" ContentType="application/vnd.openxmlformats-officedocument.themeOverride+xml"/>
  <Override PartName="/ppt/notesSlides/notesSlide47.xml" ContentType="application/vnd.openxmlformats-officedocument.presentationml.notesSlide+xml"/>
  <Override PartName="/ppt/charts/chart82.xml" ContentType="application/vnd.openxmlformats-officedocument.drawingml.chart+xml"/>
  <Override PartName="/ppt/theme/themeOverride31.xml" ContentType="application/vnd.openxmlformats-officedocument.themeOverride+xml"/>
  <Override PartName="/ppt/charts/chart83.xml" ContentType="application/vnd.openxmlformats-officedocument.drawingml.chart+xml"/>
  <Override PartName="/ppt/theme/themeOverride32.xml" ContentType="application/vnd.openxmlformats-officedocument.themeOverride+xml"/>
  <Override PartName="/ppt/notesSlides/notesSlide48.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86.xml" ContentType="application/vnd.openxmlformats-officedocument.drawingml.chart+xml"/>
  <Override PartName="/ppt/notesSlides/notesSlide52.xml" ContentType="application/vnd.openxmlformats-officedocument.presentationml.notesSlide+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notesSlides/notesSlide53.xml" ContentType="application/vnd.openxmlformats-officedocument.presentationml.notesSlide+xml"/>
  <Override PartName="/ppt/charts/chart90.xml" ContentType="application/vnd.openxmlformats-officedocument.drawingml.chart+xml"/>
  <Override PartName="/ppt/notesSlides/notesSlide54.xml" ContentType="application/vnd.openxmlformats-officedocument.presentationml.notesSlide+xml"/>
  <Override PartName="/ppt/charts/chart91.xml" ContentType="application/vnd.openxmlformats-officedocument.drawingml.chart+xml"/>
  <Override PartName="/ppt/notesSlides/notesSlide55.xml" ContentType="application/vnd.openxmlformats-officedocument.presentationml.notesSlide+xml"/>
  <Override PartName="/ppt/charts/chart92.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93.xml" ContentType="application/vnd.openxmlformats-officedocument.drawingml.chart+xml"/>
  <Override PartName="/ppt/theme/themeOverride33.xml" ContentType="application/vnd.openxmlformats-officedocument.themeOverride+xml"/>
  <Override PartName="/ppt/charts/chart94.xml" ContentType="application/vnd.openxmlformats-officedocument.drawingml.chart+xml"/>
  <Override PartName="/ppt/theme/themeOverride34.xml" ContentType="application/vnd.openxmlformats-officedocument.themeOverride+xml"/>
  <Override PartName="/ppt/charts/chart95.xml" ContentType="application/vnd.openxmlformats-officedocument.drawingml.chart+xml"/>
  <Override PartName="/ppt/theme/themeOverride35.xml" ContentType="application/vnd.openxmlformats-officedocument.themeOverride+xml"/>
  <Override PartName="/ppt/charts/chart96.xml" ContentType="application/vnd.openxmlformats-officedocument.drawingml.chart+xml"/>
  <Override PartName="/ppt/theme/themeOverride3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7" r:id="rId2"/>
  </p:sldMasterIdLst>
  <p:notesMasterIdLst>
    <p:notesMasterId r:id="rId75"/>
  </p:notesMasterIdLst>
  <p:handoutMasterIdLst>
    <p:handoutMasterId r:id="rId76"/>
  </p:handoutMasterIdLst>
  <p:sldIdLst>
    <p:sldId id="279" r:id="rId3"/>
    <p:sldId id="368" r:id="rId4"/>
    <p:sldId id="299" r:id="rId5"/>
    <p:sldId id="300" r:id="rId6"/>
    <p:sldId id="301" r:id="rId7"/>
    <p:sldId id="302" r:id="rId8"/>
    <p:sldId id="303" r:id="rId9"/>
    <p:sldId id="304" r:id="rId10"/>
    <p:sldId id="305" r:id="rId11"/>
    <p:sldId id="307" r:id="rId12"/>
    <p:sldId id="308" r:id="rId13"/>
    <p:sldId id="309" r:id="rId14"/>
    <p:sldId id="36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70" r:id="rId7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A20A1-C94F-4C9A-9542-C0F53D17F0BC}" v="660" dt="2021-11-26T13:57:37.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94660"/>
  </p:normalViewPr>
  <p:slideViewPr>
    <p:cSldViewPr snapToGrid="0" snapToObjects="1">
      <p:cViewPr varScale="1">
        <p:scale>
          <a:sx n="72" d="100"/>
          <a:sy n="72" d="100"/>
        </p:scale>
        <p:origin x="1040"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ustomXml" Target="../customXml/item2.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85"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ey Chekmarev" userId="ecf4f7c8-8817-4c18-82c2-4feb0afcf7b6" providerId="ADAL" clId="{2FCA20A1-C94F-4C9A-9542-C0F53D17F0BC}"/>
    <pc:docChg chg="undo custSel addSld modSld modMainMaster">
      <pc:chgData name="Sergey Chekmarev" userId="ecf4f7c8-8817-4c18-82c2-4feb0afcf7b6" providerId="ADAL" clId="{2FCA20A1-C94F-4C9A-9542-C0F53D17F0BC}" dt="2021-11-26T13:57:55.525" v="6132" actId="20577"/>
      <pc:docMkLst>
        <pc:docMk/>
      </pc:docMkLst>
      <pc:sldChg chg="modSp mod">
        <pc:chgData name="Sergey Chekmarev" userId="ecf4f7c8-8817-4c18-82c2-4feb0afcf7b6" providerId="ADAL" clId="{2FCA20A1-C94F-4C9A-9542-C0F53D17F0BC}" dt="2021-11-12T16:05:56.825" v="4641" actId="207"/>
        <pc:sldMkLst>
          <pc:docMk/>
          <pc:sldMk cId="4127354295" sldId="299"/>
        </pc:sldMkLst>
        <pc:spChg chg="mod">
          <ac:chgData name="Sergey Chekmarev" userId="ecf4f7c8-8817-4c18-82c2-4feb0afcf7b6" providerId="ADAL" clId="{2FCA20A1-C94F-4C9A-9542-C0F53D17F0BC}" dt="2021-11-12T15:55:01.254" v="4063" actId="20577"/>
          <ac:spMkLst>
            <pc:docMk/>
            <pc:sldMk cId="4127354295" sldId="299"/>
            <ac:spMk id="5" creationId="{00000000-0000-0000-0000-000000000000}"/>
          </ac:spMkLst>
        </pc:spChg>
        <pc:spChg chg="mod">
          <ac:chgData name="Sergey Chekmarev" userId="ecf4f7c8-8817-4c18-82c2-4feb0afcf7b6" providerId="ADAL" clId="{2FCA20A1-C94F-4C9A-9542-C0F53D17F0BC}" dt="2021-11-12T15:58:06.730" v="4210" actId="207"/>
          <ac:spMkLst>
            <pc:docMk/>
            <pc:sldMk cId="4127354295" sldId="299"/>
            <ac:spMk id="20" creationId="{00000000-0000-0000-0000-000000000000}"/>
          </ac:spMkLst>
        </pc:spChg>
        <pc:spChg chg="mod">
          <ac:chgData name="Sergey Chekmarev" userId="ecf4f7c8-8817-4c18-82c2-4feb0afcf7b6" providerId="ADAL" clId="{2FCA20A1-C94F-4C9A-9542-C0F53D17F0BC}" dt="2021-11-12T16:00:05.039" v="4377" actId="207"/>
          <ac:spMkLst>
            <pc:docMk/>
            <pc:sldMk cId="4127354295" sldId="299"/>
            <ac:spMk id="25" creationId="{00000000-0000-0000-0000-000000000000}"/>
          </ac:spMkLst>
        </pc:spChg>
        <pc:spChg chg="mod">
          <ac:chgData name="Sergey Chekmarev" userId="ecf4f7c8-8817-4c18-82c2-4feb0afcf7b6" providerId="ADAL" clId="{2FCA20A1-C94F-4C9A-9542-C0F53D17F0BC}" dt="2021-11-12T16:01:35.561" v="4508" actId="313"/>
          <ac:spMkLst>
            <pc:docMk/>
            <pc:sldMk cId="4127354295" sldId="299"/>
            <ac:spMk id="30" creationId="{00000000-0000-0000-0000-000000000000}"/>
          </ac:spMkLst>
        </pc:spChg>
        <pc:spChg chg="mod">
          <ac:chgData name="Sergey Chekmarev" userId="ecf4f7c8-8817-4c18-82c2-4feb0afcf7b6" providerId="ADAL" clId="{2FCA20A1-C94F-4C9A-9542-C0F53D17F0BC}" dt="2021-11-12T16:05:56.825" v="4641" actId="207"/>
          <ac:spMkLst>
            <pc:docMk/>
            <pc:sldMk cId="4127354295" sldId="299"/>
            <ac:spMk id="35" creationId="{00000000-0000-0000-0000-000000000000}"/>
          </ac:spMkLst>
        </pc:spChg>
      </pc:sldChg>
      <pc:sldChg chg="modSp mod">
        <pc:chgData name="Sergey Chekmarev" userId="ecf4f7c8-8817-4c18-82c2-4feb0afcf7b6" providerId="ADAL" clId="{2FCA20A1-C94F-4C9A-9542-C0F53D17F0BC}" dt="2021-11-26T13:36:02.520" v="5980" actId="20577"/>
        <pc:sldMkLst>
          <pc:docMk/>
          <pc:sldMk cId="2322409742" sldId="300"/>
        </pc:sldMkLst>
        <pc:spChg chg="mod">
          <ac:chgData name="Sergey Chekmarev" userId="ecf4f7c8-8817-4c18-82c2-4feb0afcf7b6" providerId="ADAL" clId="{2FCA20A1-C94F-4C9A-9542-C0F53D17F0BC}" dt="2021-11-26T13:36:02.520" v="5980" actId="20577"/>
          <ac:spMkLst>
            <pc:docMk/>
            <pc:sldMk cId="2322409742" sldId="300"/>
            <ac:spMk id="6" creationId="{00000000-0000-0000-0000-000000000000}"/>
          </ac:spMkLst>
        </pc:spChg>
      </pc:sldChg>
      <pc:sldChg chg="addSp delSp modSp mod">
        <pc:chgData name="Sergey Chekmarev" userId="ecf4f7c8-8817-4c18-82c2-4feb0afcf7b6" providerId="ADAL" clId="{2FCA20A1-C94F-4C9A-9542-C0F53D17F0BC}" dt="2021-11-08T12:02:40.180" v="3052" actId="20577"/>
        <pc:sldMkLst>
          <pc:docMk/>
          <pc:sldMk cId="555385582" sldId="301"/>
        </pc:sldMkLst>
        <pc:spChg chg="add del mod">
          <ac:chgData name="Sergey Chekmarev" userId="ecf4f7c8-8817-4c18-82c2-4feb0afcf7b6" providerId="ADAL" clId="{2FCA20A1-C94F-4C9A-9542-C0F53D17F0BC}" dt="2021-11-08T11:58:27.605" v="3003" actId="478"/>
          <ac:spMkLst>
            <pc:docMk/>
            <pc:sldMk cId="555385582" sldId="301"/>
            <ac:spMk id="3" creationId="{881782BC-C97A-4730-8739-23875645188D}"/>
          </ac:spMkLst>
        </pc:spChg>
        <pc:spChg chg="mod">
          <ac:chgData name="Sergey Chekmarev" userId="ecf4f7c8-8817-4c18-82c2-4feb0afcf7b6" providerId="ADAL" clId="{2FCA20A1-C94F-4C9A-9542-C0F53D17F0BC}" dt="2021-11-08T12:02:40.180" v="3052" actId="20577"/>
          <ac:spMkLst>
            <pc:docMk/>
            <pc:sldMk cId="555385582" sldId="301"/>
            <ac:spMk id="5" creationId="{00000000-0000-0000-0000-000000000000}"/>
          </ac:spMkLst>
        </pc:spChg>
        <pc:graphicFrameChg chg="del">
          <ac:chgData name="Sergey Chekmarev" userId="ecf4f7c8-8817-4c18-82c2-4feb0afcf7b6" providerId="ADAL" clId="{2FCA20A1-C94F-4C9A-9542-C0F53D17F0BC}" dt="2021-10-29T14:33:24.748" v="3" actId="478"/>
          <ac:graphicFrameMkLst>
            <pc:docMk/>
            <pc:sldMk cId="555385582" sldId="301"/>
            <ac:graphicFrameMk id="14" creationId="{B304DC4F-172F-4C61-9AF6-F49D2C782214}"/>
          </ac:graphicFrameMkLst>
        </pc:graphicFrameChg>
        <pc:graphicFrameChg chg="add mod">
          <ac:chgData name="Sergey Chekmarev" userId="ecf4f7c8-8817-4c18-82c2-4feb0afcf7b6" providerId="ADAL" clId="{2FCA20A1-C94F-4C9A-9542-C0F53D17F0BC}" dt="2021-11-08T12:02:19.207" v="3048"/>
          <ac:graphicFrameMkLst>
            <pc:docMk/>
            <pc:sldMk cId="555385582" sldId="301"/>
            <ac:graphicFrameMk id="19" creationId="{1FBCC40E-3468-4274-8D15-6EAF74899FDE}"/>
          </ac:graphicFrameMkLst>
        </pc:graphicFrameChg>
        <pc:graphicFrameChg chg="del">
          <ac:chgData name="Sergey Chekmarev" userId="ecf4f7c8-8817-4c18-82c2-4feb0afcf7b6" providerId="ADAL" clId="{2FCA20A1-C94F-4C9A-9542-C0F53D17F0BC}" dt="2021-10-29T14:33:25.597" v="4" actId="478"/>
          <ac:graphicFrameMkLst>
            <pc:docMk/>
            <pc:sldMk cId="555385582" sldId="301"/>
            <ac:graphicFrameMk id="19" creationId="{60C314E7-654D-4477-BAFB-06CBEC2CBBC4}"/>
          </ac:graphicFrameMkLst>
        </pc:graphicFrameChg>
        <pc:graphicFrameChg chg="add del mod">
          <ac:chgData name="Sergey Chekmarev" userId="ecf4f7c8-8817-4c18-82c2-4feb0afcf7b6" providerId="ADAL" clId="{2FCA20A1-C94F-4C9A-9542-C0F53D17F0BC}" dt="2021-11-08T11:59:14.339" v="3004" actId="478"/>
          <ac:graphicFrameMkLst>
            <pc:docMk/>
            <pc:sldMk cId="555385582" sldId="301"/>
            <ac:graphicFrameMk id="20" creationId="{229B946A-6D0A-4E88-B87A-1092E2102724}"/>
          </ac:graphicFrameMkLst>
        </pc:graphicFrameChg>
        <pc:graphicFrameChg chg="add del mod">
          <ac:chgData name="Sergey Chekmarev" userId="ecf4f7c8-8817-4c18-82c2-4feb0afcf7b6" providerId="ADAL" clId="{2FCA20A1-C94F-4C9A-9542-C0F53D17F0BC}" dt="2021-11-08T11:59:15.172" v="3005" actId="478"/>
          <ac:graphicFrameMkLst>
            <pc:docMk/>
            <pc:sldMk cId="555385582" sldId="301"/>
            <ac:graphicFrameMk id="22" creationId="{49B159A4-BED3-478C-91E9-2583B623DB6C}"/>
          </ac:graphicFrameMkLst>
        </pc:graphicFrameChg>
        <pc:graphicFrameChg chg="add del mod">
          <ac:chgData name="Sergey Chekmarev" userId="ecf4f7c8-8817-4c18-82c2-4feb0afcf7b6" providerId="ADAL" clId="{2FCA20A1-C94F-4C9A-9542-C0F53D17F0BC}" dt="2021-11-08T11:59:16.458" v="3007" actId="478"/>
          <ac:graphicFrameMkLst>
            <pc:docMk/>
            <pc:sldMk cId="555385582" sldId="301"/>
            <ac:graphicFrameMk id="23" creationId="{0AB82476-9AD1-4ED8-B4B7-C94C373FCB78}"/>
          </ac:graphicFrameMkLst>
        </pc:graphicFrameChg>
        <pc:graphicFrameChg chg="add del mod">
          <ac:chgData name="Sergey Chekmarev" userId="ecf4f7c8-8817-4c18-82c2-4feb0afcf7b6" providerId="ADAL" clId="{2FCA20A1-C94F-4C9A-9542-C0F53D17F0BC}" dt="2021-11-08T11:59:15.879" v="3006" actId="478"/>
          <ac:graphicFrameMkLst>
            <pc:docMk/>
            <pc:sldMk cId="555385582" sldId="301"/>
            <ac:graphicFrameMk id="24" creationId="{47EDF597-56A3-469A-88EC-17740828B63D}"/>
          </ac:graphicFrameMkLst>
        </pc:graphicFrameChg>
        <pc:graphicFrameChg chg="del">
          <ac:chgData name="Sergey Chekmarev" userId="ecf4f7c8-8817-4c18-82c2-4feb0afcf7b6" providerId="ADAL" clId="{2FCA20A1-C94F-4C9A-9542-C0F53D17F0BC}" dt="2021-10-29T14:34:06.596" v="18" actId="478"/>
          <ac:graphicFrameMkLst>
            <pc:docMk/>
            <pc:sldMk cId="555385582" sldId="301"/>
            <ac:graphicFrameMk id="25" creationId="{54CD1829-518E-461F-BF1D-37A80E907B82}"/>
          </ac:graphicFrameMkLst>
        </pc:graphicFrameChg>
        <pc:graphicFrameChg chg="add mod">
          <ac:chgData name="Sergey Chekmarev" userId="ecf4f7c8-8817-4c18-82c2-4feb0afcf7b6" providerId="ADAL" clId="{2FCA20A1-C94F-4C9A-9542-C0F53D17F0BC}" dt="2021-11-08T11:59:56.332" v="3018" actId="1076"/>
          <ac:graphicFrameMkLst>
            <pc:docMk/>
            <pc:sldMk cId="555385582" sldId="301"/>
            <ac:graphicFrameMk id="25" creationId="{654157CC-184B-45CD-ACEB-0DDF9DC7E6E1}"/>
          </ac:graphicFrameMkLst>
        </pc:graphicFrameChg>
        <pc:graphicFrameChg chg="add mod">
          <ac:chgData name="Sergey Chekmarev" userId="ecf4f7c8-8817-4c18-82c2-4feb0afcf7b6" providerId="ADAL" clId="{2FCA20A1-C94F-4C9A-9542-C0F53D17F0BC}" dt="2021-11-08T11:59:45.377" v="3017" actId="1076"/>
          <ac:graphicFrameMkLst>
            <pc:docMk/>
            <pc:sldMk cId="555385582" sldId="301"/>
            <ac:graphicFrameMk id="26" creationId="{9E69B3D1-D39A-433F-834C-885E898AB795}"/>
          </ac:graphicFrameMkLst>
        </pc:graphicFrameChg>
        <pc:graphicFrameChg chg="del">
          <ac:chgData name="Sergey Chekmarev" userId="ecf4f7c8-8817-4c18-82c2-4feb0afcf7b6" providerId="ADAL" clId="{2FCA20A1-C94F-4C9A-9542-C0F53D17F0BC}" dt="2021-10-29T14:34:06.131" v="17" actId="478"/>
          <ac:graphicFrameMkLst>
            <pc:docMk/>
            <pc:sldMk cId="555385582" sldId="301"/>
            <ac:graphicFrameMk id="26" creationId="{C39134D6-D4F5-4DFF-8DF0-375230673428}"/>
          </ac:graphicFrameMkLst>
        </pc:graphicFrameChg>
        <pc:graphicFrameChg chg="add mod">
          <ac:chgData name="Sergey Chekmarev" userId="ecf4f7c8-8817-4c18-82c2-4feb0afcf7b6" providerId="ADAL" clId="{2FCA20A1-C94F-4C9A-9542-C0F53D17F0BC}" dt="2021-11-08T12:02:11.582" v="3046"/>
          <ac:graphicFrameMkLst>
            <pc:docMk/>
            <pc:sldMk cId="555385582" sldId="301"/>
            <ac:graphicFrameMk id="27" creationId="{3FE88A19-6F8E-4B91-9127-BB13D6B0B593}"/>
          </ac:graphicFrameMkLst>
        </pc:graphicFrameChg>
      </pc:sldChg>
      <pc:sldChg chg="modSp mod">
        <pc:chgData name="Sergey Chekmarev" userId="ecf4f7c8-8817-4c18-82c2-4feb0afcf7b6" providerId="ADAL" clId="{2FCA20A1-C94F-4C9A-9542-C0F53D17F0BC}" dt="2021-10-29T15:12:13.941" v="445" actId="20577"/>
        <pc:sldMkLst>
          <pc:docMk/>
          <pc:sldMk cId="402852761" sldId="302"/>
        </pc:sldMkLst>
        <pc:spChg chg="mod">
          <ac:chgData name="Sergey Chekmarev" userId="ecf4f7c8-8817-4c18-82c2-4feb0afcf7b6" providerId="ADAL" clId="{2FCA20A1-C94F-4C9A-9542-C0F53D17F0BC}" dt="2021-10-29T15:12:13.941" v="445" actId="20577"/>
          <ac:spMkLst>
            <pc:docMk/>
            <pc:sldMk cId="402852761" sldId="302"/>
            <ac:spMk id="3" creationId="{00000000-0000-0000-0000-000000000000}"/>
          </ac:spMkLst>
        </pc:spChg>
      </pc:sldChg>
      <pc:sldChg chg="modSp mod">
        <pc:chgData name="Sergey Chekmarev" userId="ecf4f7c8-8817-4c18-82c2-4feb0afcf7b6" providerId="ADAL" clId="{2FCA20A1-C94F-4C9A-9542-C0F53D17F0BC}" dt="2021-10-29T15:16:47.766" v="727" actId="313"/>
        <pc:sldMkLst>
          <pc:docMk/>
          <pc:sldMk cId="1661468931" sldId="303"/>
        </pc:sldMkLst>
        <pc:spChg chg="mod">
          <ac:chgData name="Sergey Chekmarev" userId="ecf4f7c8-8817-4c18-82c2-4feb0afcf7b6" providerId="ADAL" clId="{2FCA20A1-C94F-4C9A-9542-C0F53D17F0BC}" dt="2021-10-29T15:16:47.766" v="727" actId="313"/>
          <ac:spMkLst>
            <pc:docMk/>
            <pc:sldMk cId="1661468931" sldId="303"/>
            <ac:spMk id="6" creationId="{00000000-0000-0000-0000-000000000000}"/>
          </ac:spMkLst>
        </pc:spChg>
      </pc:sldChg>
      <pc:sldChg chg="modSp mod">
        <pc:chgData name="Sergey Chekmarev" userId="ecf4f7c8-8817-4c18-82c2-4feb0afcf7b6" providerId="ADAL" clId="{2FCA20A1-C94F-4C9A-9542-C0F53D17F0BC}" dt="2021-10-29T15:13:44.258" v="554" actId="20577"/>
        <pc:sldMkLst>
          <pc:docMk/>
          <pc:sldMk cId="3156318850" sldId="304"/>
        </pc:sldMkLst>
        <pc:spChg chg="mod">
          <ac:chgData name="Sergey Chekmarev" userId="ecf4f7c8-8817-4c18-82c2-4feb0afcf7b6" providerId="ADAL" clId="{2FCA20A1-C94F-4C9A-9542-C0F53D17F0BC}" dt="2021-10-29T15:13:44.258" v="554" actId="20577"/>
          <ac:spMkLst>
            <pc:docMk/>
            <pc:sldMk cId="3156318850" sldId="304"/>
            <ac:spMk id="2" creationId="{00000000-0000-0000-0000-000000000000}"/>
          </ac:spMkLst>
        </pc:spChg>
      </pc:sldChg>
      <pc:sldChg chg="modSp mod">
        <pc:chgData name="Sergey Chekmarev" userId="ecf4f7c8-8817-4c18-82c2-4feb0afcf7b6" providerId="ADAL" clId="{2FCA20A1-C94F-4C9A-9542-C0F53D17F0BC}" dt="2021-10-29T15:14:31.337" v="555" actId="1076"/>
        <pc:sldMkLst>
          <pc:docMk/>
          <pc:sldMk cId="2609106520" sldId="307"/>
        </pc:sldMkLst>
        <pc:cxnChg chg="mod">
          <ac:chgData name="Sergey Chekmarev" userId="ecf4f7c8-8817-4c18-82c2-4feb0afcf7b6" providerId="ADAL" clId="{2FCA20A1-C94F-4C9A-9542-C0F53D17F0BC}" dt="2021-10-29T15:14:31.337" v="555" actId="1076"/>
          <ac:cxnSpMkLst>
            <pc:docMk/>
            <pc:sldMk cId="2609106520" sldId="307"/>
            <ac:cxnSpMk id="28" creationId="{00000000-0000-0000-0000-000000000000}"/>
          </ac:cxnSpMkLst>
        </pc:cxnChg>
      </pc:sldChg>
      <pc:sldChg chg="modSp mod">
        <pc:chgData name="Sergey Chekmarev" userId="ecf4f7c8-8817-4c18-82c2-4feb0afcf7b6" providerId="ADAL" clId="{2FCA20A1-C94F-4C9A-9542-C0F53D17F0BC}" dt="2021-10-29T15:15:47.785" v="629" actId="20577"/>
        <pc:sldMkLst>
          <pc:docMk/>
          <pc:sldMk cId="4202189795" sldId="308"/>
        </pc:sldMkLst>
        <pc:spChg chg="mod">
          <ac:chgData name="Sergey Chekmarev" userId="ecf4f7c8-8817-4c18-82c2-4feb0afcf7b6" providerId="ADAL" clId="{2FCA20A1-C94F-4C9A-9542-C0F53D17F0BC}" dt="2021-10-29T15:15:47.785" v="629" actId="20577"/>
          <ac:spMkLst>
            <pc:docMk/>
            <pc:sldMk cId="4202189795" sldId="308"/>
            <ac:spMk id="2" creationId="{00000000-0000-0000-0000-000000000000}"/>
          </ac:spMkLst>
        </pc:spChg>
        <pc:cxnChg chg="mod">
          <ac:chgData name="Sergey Chekmarev" userId="ecf4f7c8-8817-4c18-82c2-4feb0afcf7b6" providerId="ADAL" clId="{2FCA20A1-C94F-4C9A-9542-C0F53D17F0BC}" dt="2021-10-29T15:14:49.443" v="558" actId="1037"/>
          <ac:cxnSpMkLst>
            <pc:docMk/>
            <pc:sldMk cId="4202189795" sldId="308"/>
            <ac:cxnSpMk id="28" creationId="{00000000-0000-0000-0000-000000000000}"/>
          </ac:cxnSpMkLst>
        </pc:cxnChg>
      </pc:sldChg>
      <pc:sldChg chg="modSp mod">
        <pc:chgData name="Sergey Chekmarev" userId="ecf4f7c8-8817-4c18-82c2-4feb0afcf7b6" providerId="ADAL" clId="{2FCA20A1-C94F-4C9A-9542-C0F53D17F0BC}" dt="2021-11-12T15:36:03.056" v="3816" actId="6549"/>
        <pc:sldMkLst>
          <pc:docMk/>
          <pc:sldMk cId="3963056792" sldId="309"/>
        </pc:sldMkLst>
        <pc:spChg chg="mod">
          <ac:chgData name="Sergey Chekmarev" userId="ecf4f7c8-8817-4c18-82c2-4feb0afcf7b6" providerId="ADAL" clId="{2FCA20A1-C94F-4C9A-9542-C0F53D17F0BC}" dt="2021-11-12T15:36:03.056" v="3816" actId="6549"/>
          <ac:spMkLst>
            <pc:docMk/>
            <pc:sldMk cId="3963056792" sldId="309"/>
            <ac:spMk id="6" creationId="{00000000-0000-0000-0000-000000000000}"/>
          </ac:spMkLst>
        </pc:spChg>
      </pc:sldChg>
      <pc:sldChg chg="modSp mod">
        <pc:chgData name="Sergey Chekmarev" userId="ecf4f7c8-8817-4c18-82c2-4feb0afcf7b6" providerId="ADAL" clId="{2FCA20A1-C94F-4C9A-9542-C0F53D17F0BC}" dt="2021-11-12T15:38:39.225" v="3831" actId="20577"/>
        <pc:sldMkLst>
          <pc:docMk/>
          <pc:sldMk cId="2749873506" sldId="310"/>
        </pc:sldMkLst>
        <pc:spChg chg="mod">
          <ac:chgData name="Sergey Chekmarev" userId="ecf4f7c8-8817-4c18-82c2-4feb0afcf7b6" providerId="ADAL" clId="{2FCA20A1-C94F-4C9A-9542-C0F53D17F0BC}" dt="2021-10-29T15:19:45.610" v="844" actId="20577"/>
          <ac:spMkLst>
            <pc:docMk/>
            <pc:sldMk cId="2749873506" sldId="310"/>
            <ac:spMk id="3" creationId="{00000000-0000-0000-0000-000000000000}"/>
          </ac:spMkLst>
        </pc:spChg>
        <pc:graphicFrameChg chg="modGraphic">
          <ac:chgData name="Sergey Chekmarev" userId="ecf4f7c8-8817-4c18-82c2-4feb0afcf7b6" providerId="ADAL" clId="{2FCA20A1-C94F-4C9A-9542-C0F53D17F0BC}" dt="2021-11-12T15:38:39.225" v="3831" actId="20577"/>
          <ac:graphicFrameMkLst>
            <pc:docMk/>
            <pc:sldMk cId="2749873506" sldId="310"/>
            <ac:graphicFrameMk id="10" creationId="{00000000-0000-0000-0000-000000000000}"/>
          </ac:graphicFrameMkLst>
        </pc:graphicFrameChg>
      </pc:sldChg>
      <pc:sldChg chg="modSp mod">
        <pc:chgData name="Sergey Chekmarev" userId="ecf4f7c8-8817-4c18-82c2-4feb0afcf7b6" providerId="ADAL" clId="{2FCA20A1-C94F-4C9A-9542-C0F53D17F0BC}" dt="2021-11-26T13:57:55.525" v="6132" actId="20577"/>
        <pc:sldMkLst>
          <pc:docMk/>
          <pc:sldMk cId="2888849221" sldId="311"/>
        </pc:sldMkLst>
        <pc:spChg chg="mod">
          <ac:chgData name="Sergey Chekmarev" userId="ecf4f7c8-8817-4c18-82c2-4feb0afcf7b6" providerId="ADAL" clId="{2FCA20A1-C94F-4C9A-9542-C0F53D17F0BC}" dt="2021-11-26T13:57:55.525" v="6132" actId="20577"/>
          <ac:spMkLst>
            <pc:docMk/>
            <pc:sldMk cId="2888849221" sldId="311"/>
            <ac:spMk id="3" creationId="{00000000-0000-0000-0000-000000000000}"/>
          </ac:spMkLst>
        </pc:spChg>
        <pc:graphicFrameChg chg="mod">
          <ac:chgData name="Sergey Chekmarev" userId="ecf4f7c8-8817-4c18-82c2-4feb0afcf7b6" providerId="ADAL" clId="{2FCA20A1-C94F-4C9A-9542-C0F53D17F0BC}" dt="2021-11-26T13:57:37.156" v="6130"/>
          <ac:graphicFrameMkLst>
            <pc:docMk/>
            <pc:sldMk cId="2888849221" sldId="311"/>
            <ac:graphicFrameMk id="11" creationId="{00000000-0000-0000-0000-000000000000}"/>
          </ac:graphicFrameMkLst>
        </pc:graphicFrameChg>
      </pc:sldChg>
      <pc:sldChg chg="modSp mod">
        <pc:chgData name="Sergey Chekmarev" userId="ecf4f7c8-8817-4c18-82c2-4feb0afcf7b6" providerId="ADAL" clId="{2FCA20A1-C94F-4C9A-9542-C0F53D17F0BC}" dt="2021-11-12T16:08:36.910" v="4752" actId="20577"/>
        <pc:sldMkLst>
          <pc:docMk/>
          <pc:sldMk cId="3643544907" sldId="314"/>
        </pc:sldMkLst>
        <pc:spChg chg="mod">
          <ac:chgData name="Sergey Chekmarev" userId="ecf4f7c8-8817-4c18-82c2-4feb0afcf7b6" providerId="ADAL" clId="{2FCA20A1-C94F-4C9A-9542-C0F53D17F0BC}" dt="2021-11-12T16:08:36.910" v="4752" actId="20577"/>
          <ac:spMkLst>
            <pc:docMk/>
            <pc:sldMk cId="3643544907" sldId="314"/>
            <ac:spMk id="13" creationId="{00000000-0000-0000-0000-000000000000}"/>
          </ac:spMkLst>
        </pc:spChg>
      </pc:sldChg>
      <pc:sldChg chg="addSp delSp modSp mod">
        <pc:chgData name="Sergey Chekmarev" userId="ecf4f7c8-8817-4c18-82c2-4feb0afcf7b6" providerId="ADAL" clId="{2FCA20A1-C94F-4C9A-9542-C0F53D17F0BC}" dt="2021-11-08T12:06:19.756" v="3092"/>
        <pc:sldMkLst>
          <pc:docMk/>
          <pc:sldMk cId="3661078953" sldId="315"/>
        </pc:sldMkLst>
        <pc:spChg chg="add del mod">
          <ac:chgData name="Sergey Chekmarev" userId="ecf4f7c8-8817-4c18-82c2-4feb0afcf7b6" providerId="ADAL" clId="{2FCA20A1-C94F-4C9A-9542-C0F53D17F0BC}" dt="2021-11-08T12:03:12.790" v="3054" actId="478"/>
          <ac:spMkLst>
            <pc:docMk/>
            <pc:sldMk cId="3661078953" sldId="315"/>
            <ac:spMk id="17" creationId="{3EDE0093-34FB-4733-8C2D-9A47E870D651}"/>
          </ac:spMkLst>
        </pc:spChg>
        <pc:graphicFrameChg chg="del">
          <ac:chgData name="Sergey Chekmarev" userId="ecf4f7c8-8817-4c18-82c2-4feb0afcf7b6" providerId="ADAL" clId="{2FCA20A1-C94F-4C9A-9542-C0F53D17F0BC}" dt="2021-11-08T12:03:50.641" v="3055" actId="478"/>
          <ac:graphicFrameMkLst>
            <pc:docMk/>
            <pc:sldMk cId="3661078953" sldId="315"/>
            <ac:graphicFrameMk id="19" creationId="{65C94845-4D5D-4E4E-A97C-57174BD45475}"/>
          </ac:graphicFrameMkLst>
        </pc:graphicFrameChg>
        <pc:graphicFrameChg chg="add mod">
          <ac:chgData name="Sergey Chekmarev" userId="ecf4f7c8-8817-4c18-82c2-4feb0afcf7b6" providerId="ADAL" clId="{2FCA20A1-C94F-4C9A-9542-C0F53D17F0BC}" dt="2021-11-08T12:05:27.797" v="3082"/>
          <ac:graphicFrameMkLst>
            <pc:docMk/>
            <pc:sldMk cId="3661078953" sldId="315"/>
            <ac:graphicFrameMk id="24" creationId="{669B7930-B997-4E2A-8000-A396A0098486}"/>
          </ac:graphicFrameMkLst>
        </pc:graphicFrameChg>
        <pc:graphicFrameChg chg="add mod">
          <ac:chgData name="Sergey Chekmarev" userId="ecf4f7c8-8817-4c18-82c2-4feb0afcf7b6" providerId="ADAL" clId="{2FCA20A1-C94F-4C9A-9542-C0F53D17F0BC}" dt="2021-11-08T12:04:22.005" v="3066" actId="1076"/>
          <ac:graphicFrameMkLst>
            <pc:docMk/>
            <pc:sldMk cId="3661078953" sldId="315"/>
            <ac:graphicFrameMk id="26" creationId="{E92E06DE-2493-4C9B-BCBA-864B6D4D3338}"/>
          </ac:graphicFrameMkLst>
        </pc:graphicFrameChg>
        <pc:graphicFrameChg chg="add mod">
          <ac:chgData name="Sergey Chekmarev" userId="ecf4f7c8-8817-4c18-82c2-4feb0afcf7b6" providerId="ADAL" clId="{2FCA20A1-C94F-4C9A-9542-C0F53D17F0BC}" dt="2021-11-08T12:04:15.598" v="3065" actId="1076"/>
          <ac:graphicFrameMkLst>
            <pc:docMk/>
            <pc:sldMk cId="3661078953" sldId="315"/>
            <ac:graphicFrameMk id="27" creationId="{12A89EDF-D429-4670-A706-07AAA73142B8}"/>
          </ac:graphicFrameMkLst>
        </pc:graphicFrameChg>
        <pc:graphicFrameChg chg="add mod">
          <ac:chgData name="Sergey Chekmarev" userId="ecf4f7c8-8817-4c18-82c2-4feb0afcf7b6" providerId="ADAL" clId="{2FCA20A1-C94F-4C9A-9542-C0F53D17F0BC}" dt="2021-11-08T12:06:19.756" v="3092"/>
          <ac:graphicFrameMkLst>
            <pc:docMk/>
            <pc:sldMk cId="3661078953" sldId="315"/>
            <ac:graphicFrameMk id="28" creationId="{0D27DBD1-BDE4-493B-A167-9C5C9825BE5F}"/>
          </ac:graphicFrameMkLst>
        </pc:graphicFrameChg>
        <pc:graphicFrameChg chg="del">
          <ac:chgData name="Sergey Chekmarev" userId="ecf4f7c8-8817-4c18-82c2-4feb0afcf7b6" providerId="ADAL" clId="{2FCA20A1-C94F-4C9A-9542-C0F53D17F0BC}" dt="2021-11-08T12:03:51.760" v="3056" actId="478"/>
          <ac:graphicFrameMkLst>
            <pc:docMk/>
            <pc:sldMk cId="3661078953" sldId="315"/>
            <ac:graphicFrameMk id="29" creationId="{06113FCF-292B-4362-A060-24DC4DBC8AC3}"/>
          </ac:graphicFrameMkLst>
        </pc:graphicFrameChg>
        <pc:graphicFrameChg chg="del">
          <ac:chgData name="Sergey Chekmarev" userId="ecf4f7c8-8817-4c18-82c2-4feb0afcf7b6" providerId="ADAL" clId="{2FCA20A1-C94F-4C9A-9542-C0F53D17F0BC}" dt="2021-11-08T12:03:52.793" v="3058" actId="478"/>
          <ac:graphicFrameMkLst>
            <pc:docMk/>
            <pc:sldMk cId="3661078953" sldId="315"/>
            <ac:graphicFrameMk id="30" creationId="{BF56918B-CAFC-45FE-A7ED-F1CF3AE6636E}"/>
          </ac:graphicFrameMkLst>
        </pc:graphicFrameChg>
        <pc:graphicFrameChg chg="del">
          <ac:chgData name="Sergey Chekmarev" userId="ecf4f7c8-8817-4c18-82c2-4feb0afcf7b6" providerId="ADAL" clId="{2FCA20A1-C94F-4C9A-9542-C0F53D17F0BC}" dt="2021-11-08T12:03:52.345" v="3057" actId="478"/>
          <ac:graphicFrameMkLst>
            <pc:docMk/>
            <pc:sldMk cId="3661078953" sldId="315"/>
            <ac:graphicFrameMk id="31" creationId="{04052648-D653-4A57-91E5-F0C94B80D5F6}"/>
          </ac:graphicFrameMkLst>
        </pc:graphicFrameChg>
      </pc:sldChg>
      <pc:sldChg chg="modSp mod">
        <pc:chgData name="Sergey Chekmarev" userId="ecf4f7c8-8817-4c18-82c2-4feb0afcf7b6" providerId="ADAL" clId="{2FCA20A1-C94F-4C9A-9542-C0F53D17F0BC}" dt="2021-10-29T15:23:16.622" v="927"/>
        <pc:sldMkLst>
          <pc:docMk/>
          <pc:sldMk cId="407340734" sldId="316"/>
        </pc:sldMkLst>
        <pc:spChg chg="mod">
          <ac:chgData name="Sergey Chekmarev" userId="ecf4f7c8-8817-4c18-82c2-4feb0afcf7b6" providerId="ADAL" clId="{2FCA20A1-C94F-4C9A-9542-C0F53D17F0BC}" dt="2021-10-29T15:23:11.945" v="926" actId="20577"/>
          <ac:spMkLst>
            <pc:docMk/>
            <pc:sldMk cId="407340734" sldId="316"/>
            <ac:spMk id="2" creationId="{00000000-0000-0000-0000-000000000000}"/>
          </ac:spMkLst>
        </pc:spChg>
        <pc:graphicFrameChg chg="mod">
          <ac:chgData name="Sergey Chekmarev" userId="ecf4f7c8-8817-4c18-82c2-4feb0afcf7b6" providerId="ADAL" clId="{2FCA20A1-C94F-4C9A-9542-C0F53D17F0BC}" dt="2021-10-29T15:23:16.622" v="927"/>
          <ac:graphicFrameMkLst>
            <pc:docMk/>
            <pc:sldMk cId="407340734" sldId="316"/>
            <ac:graphicFrameMk id="14" creationId="{00000000-0000-0000-0000-000000000000}"/>
          </ac:graphicFrameMkLst>
        </pc:graphicFrameChg>
        <pc:graphicFrameChg chg="mod">
          <ac:chgData name="Sergey Chekmarev" userId="ecf4f7c8-8817-4c18-82c2-4feb0afcf7b6" providerId="ADAL" clId="{2FCA20A1-C94F-4C9A-9542-C0F53D17F0BC}" dt="2021-10-29T15:22:39.277" v="852"/>
          <ac:graphicFrameMkLst>
            <pc:docMk/>
            <pc:sldMk cId="407340734" sldId="316"/>
            <ac:graphicFrameMk id="15" creationId="{00000000-0000-0000-0000-000000000000}"/>
          </ac:graphicFrameMkLst>
        </pc:graphicFrameChg>
      </pc:sldChg>
      <pc:sldChg chg="modSp mod">
        <pc:chgData name="Sergey Chekmarev" userId="ecf4f7c8-8817-4c18-82c2-4feb0afcf7b6" providerId="ADAL" clId="{2FCA20A1-C94F-4C9A-9542-C0F53D17F0BC}" dt="2021-10-29T15:24:33.996" v="1024"/>
        <pc:sldMkLst>
          <pc:docMk/>
          <pc:sldMk cId="4069113862" sldId="317"/>
        </pc:sldMkLst>
        <pc:spChg chg="mod">
          <ac:chgData name="Sergey Chekmarev" userId="ecf4f7c8-8817-4c18-82c2-4feb0afcf7b6" providerId="ADAL" clId="{2FCA20A1-C94F-4C9A-9542-C0F53D17F0BC}" dt="2021-10-29T15:24:24.176" v="1023" actId="20577"/>
          <ac:spMkLst>
            <pc:docMk/>
            <pc:sldMk cId="4069113862" sldId="317"/>
            <ac:spMk id="2" creationId="{00000000-0000-0000-0000-000000000000}"/>
          </ac:spMkLst>
        </pc:spChg>
        <pc:graphicFrameChg chg="mod">
          <ac:chgData name="Sergey Chekmarev" userId="ecf4f7c8-8817-4c18-82c2-4feb0afcf7b6" providerId="ADAL" clId="{2FCA20A1-C94F-4C9A-9542-C0F53D17F0BC}" dt="2021-10-29T15:24:33.996" v="1024"/>
          <ac:graphicFrameMkLst>
            <pc:docMk/>
            <pc:sldMk cId="4069113862" sldId="317"/>
            <ac:graphicFrameMk id="15" creationId="{00000000-0000-0000-0000-000000000000}"/>
          </ac:graphicFrameMkLst>
        </pc:graphicFrameChg>
      </pc:sldChg>
      <pc:sldChg chg="modSp mod">
        <pc:chgData name="Sergey Chekmarev" userId="ecf4f7c8-8817-4c18-82c2-4feb0afcf7b6" providerId="ADAL" clId="{2FCA20A1-C94F-4C9A-9542-C0F53D17F0BC}" dt="2021-10-29T15:24:42.302" v="1026" actId="1038"/>
        <pc:sldMkLst>
          <pc:docMk/>
          <pc:sldMk cId="1865008468" sldId="318"/>
        </pc:sldMkLst>
        <pc:cxnChg chg="mod">
          <ac:chgData name="Sergey Chekmarev" userId="ecf4f7c8-8817-4c18-82c2-4feb0afcf7b6" providerId="ADAL" clId="{2FCA20A1-C94F-4C9A-9542-C0F53D17F0BC}" dt="2021-10-29T15:24:42.302" v="1026" actId="1038"/>
          <ac:cxnSpMkLst>
            <pc:docMk/>
            <pc:sldMk cId="1865008468" sldId="318"/>
            <ac:cxnSpMk id="28" creationId="{00000000-0000-0000-0000-000000000000}"/>
          </ac:cxnSpMkLst>
        </pc:cxnChg>
      </pc:sldChg>
      <pc:sldChg chg="addSp delSp modSp mod">
        <pc:chgData name="Sergey Chekmarev" userId="ecf4f7c8-8817-4c18-82c2-4feb0afcf7b6" providerId="ADAL" clId="{2FCA20A1-C94F-4C9A-9542-C0F53D17F0BC}" dt="2021-10-29T16:55:56.339" v="2970" actId="20577"/>
        <pc:sldMkLst>
          <pc:docMk/>
          <pc:sldMk cId="3173845205" sldId="319"/>
        </pc:sldMkLst>
        <pc:spChg chg="mod">
          <ac:chgData name="Sergey Chekmarev" userId="ecf4f7c8-8817-4c18-82c2-4feb0afcf7b6" providerId="ADAL" clId="{2FCA20A1-C94F-4C9A-9542-C0F53D17F0BC}" dt="2021-10-29T16:55:50.749" v="2968" actId="20577"/>
          <ac:spMkLst>
            <pc:docMk/>
            <pc:sldMk cId="3173845205" sldId="319"/>
            <ac:spMk id="6" creationId="{00000000-0000-0000-0000-000000000000}"/>
          </ac:spMkLst>
        </pc:spChg>
        <pc:spChg chg="mod">
          <ac:chgData name="Sergey Chekmarev" userId="ecf4f7c8-8817-4c18-82c2-4feb0afcf7b6" providerId="ADAL" clId="{2FCA20A1-C94F-4C9A-9542-C0F53D17F0BC}" dt="2021-10-29T16:55:56.339" v="2970" actId="20577"/>
          <ac:spMkLst>
            <pc:docMk/>
            <pc:sldMk cId="3173845205" sldId="319"/>
            <ac:spMk id="17" creationId="{00000000-0000-0000-0000-000000000000}"/>
          </ac:spMkLst>
        </pc:spChg>
        <pc:spChg chg="add del mod">
          <ac:chgData name="Sergey Chekmarev" userId="ecf4f7c8-8817-4c18-82c2-4feb0afcf7b6" providerId="ADAL" clId="{2FCA20A1-C94F-4C9A-9542-C0F53D17F0BC}" dt="2021-10-29T16:54:09.167" v="2966" actId="478"/>
          <ac:spMkLst>
            <pc:docMk/>
            <pc:sldMk cId="3173845205" sldId="319"/>
            <ac:spMk id="20" creationId="{883BD300-9143-4521-AC0D-A059090B03F1}"/>
          </ac:spMkLst>
        </pc:spChg>
      </pc:sldChg>
      <pc:sldChg chg="modSp mod">
        <pc:chgData name="Sergey Chekmarev" userId="ecf4f7c8-8817-4c18-82c2-4feb0afcf7b6" providerId="ADAL" clId="{2FCA20A1-C94F-4C9A-9542-C0F53D17F0BC}" dt="2021-10-29T15:25:53.859" v="1103" actId="20577"/>
        <pc:sldMkLst>
          <pc:docMk/>
          <pc:sldMk cId="4043271454" sldId="320"/>
        </pc:sldMkLst>
        <pc:spChg chg="mod">
          <ac:chgData name="Sergey Chekmarev" userId="ecf4f7c8-8817-4c18-82c2-4feb0afcf7b6" providerId="ADAL" clId="{2FCA20A1-C94F-4C9A-9542-C0F53D17F0BC}" dt="2021-10-29T15:25:53.859" v="1103" actId="20577"/>
          <ac:spMkLst>
            <pc:docMk/>
            <pc:sldMk cId="4043271454" sldId="320"/>
            <ac:spMk id="2" creationId="{00000000-0000-0000-0000-000000000000}"/>
          </ac:spMkLst>
        </pc:spChg>
        <pc:cxnChg chg="mod">
          <ac:chgData name="Sergey Chekmarev" userId="ecf4f7c8-8817-4c18-82c2-4feb0afcf7b6" providerId="ADAL" clId="{2FCA20A1-C94F-4C9A-9542-C0F53D17F0BC}" dt="2021-10-29T15:25:11.946" v="1032" actId="1037"/>
          <ac:cxnSpMkLst>
            <pc:docMk/>
            <pc:sldMk cId="4043271454" sldId="320"/>
            <ac:cxnSpMk id="28" creationId="{00000000-0000-0000-0000-000000000000}"/>
          </ac:cxnSpMkLst>
        </pc:cxnChg>
      </pc:sldChg>
      <pc:sldChg chg="modSp mod">
        <pc:chgData name="Sergey Chekmarev" userId="ecf4f7c8-8817-4c18-82c2-4feb0afcf7b6" providerId="ADAL" clId="{2FCA20A1-C94F-4C9A-9542-C0F53D17F0BC}" dt="2021-11-12T16:17:37.091" v="4856" actId="20577"/>
        <pc:sldMkLst>
          <pc:docMk/>
          <pc:sldMk cId="3100971494" sldId="321"/>
        </pc:sldMkLst>
        <pc:spChg chg="mod">
          <ac:chgData name="Sergey Chekmarev" userId="ecf4f7c8-8817-4c18-82c2-4feb0afcf7b6" providerId="ADAL" clId="{2FCA20A1-C94F-4C9A-9542-C0F53D17F0BC}" dt="2021-11-12T16:17:37.091" v="4856" actId="20577"/>
          <ac:spMkLst>
            <pc:docMk/>
            <pc:sldMk cId="3100971494" sldId="321"/>
            <ac:spMk id="6" creationId="{00000000-0000-0000-0000-000000000000}"/>
          </ac:spMkLst>
        </pc:spChg>
      </pc:sldChg>
      <pc:sldChg chg="addSp delSp modSp mod">
        <pc:chgData name="Sergey Chekmarev" userId="ecf4f7c8-8817-4c18-82c2-4feb0afcf7b6" providerId="ADAL" clId="{2FCA20A1-C94F-4C9A-9542-C0F53D17F0BC}" dt="2021-11-12T16:09:55.675" v="4763" actId="20577"/>
        <pc:sldMkLst>
          <pc:docMk/>
          <pc:sldMk cId="4104376079" sldId="322"/>
        </pc:sldMkLst>
        <pc:spChg chg="add del mod">
          <ac:chgData name="Sergey Chekmarev" userId="ecf4f7c8-8817-4c18-82c2-4feb0afcf7b6" providerId="ADAL" clId="{2FCA20A1-C94F-4C9A-9542-C0F53D17F0BC}" dt="2021-10-29T15:34:30.133" v="1239" actId="478"/>
          <ac:spMkLst>
            <pc:docMk/>
            <pc:sldMk cId="4104376079" sldId="322"/>
            <ac:spMk id="2" creationId="{6E0050FA-8686-488E-8185-2A1E472E5D32}"/>
          </ac:spMkLst>
        </pc:spChg>
        <pc:spChg chg="mod">
          <ac:chgData name="Sergey Chekmarev" userId="ecf4f7c8-8817-4c18-82c2-4feb0afcf7b6" providerId="ADAL" clId="{2FCA20A1-C94F-4C9A-9542-C0F53D17F0BC}" dt="2021-11-12T16:09:55.675" v="4763" actId="20577"/>
          <ac:spMkLst>
            <pc:docMk/>
            <pc:sldMk cId="4104376079" sldId="322"/>
            <ac:spMk id="4" creationId="{00000000-0000-0000-0000-000000000000}"/>
          </ac:spMkLst>
        </pc:spChg>
        <pc:graphicFrameChg chg="mod">
          <ac:chgData name="Sergey Chekmarev" userId="ecf4f7c8-8817-4c18-82c2-4feb0afcf7b6" providerId="ADAL" clId="{2FCA20A1-C94F-4C9A-9542-C0F53D17F0BC}" dt="2021-11-12T16:09:38.652" v="4759"/>
          <ac:graphicFrameMkLst>
            <pc:docMk/>
            <pc:sldMk cId="4104376079" sldId="322"/>
            <ac:graphicFrameMk id="15" creationId="{00000000-0000-0000-0000-000000000000}"/>
          </ac:graphicFrameMkLst>
        </pc:graphicFrameChg>
        <pc:graphicFrameChg chg="mod">
          <ac:chgData name="Sergey Chekmarev" userId="ecf4f7c8-8817-4c18-82c2-4feb0afcf7b6" providerId="ADAL" clId="{2FCA20A1-C94F-4C9A-9542-C0F53D17F0BC}" dt="2021-11-12T16:09:23.732" v="4758"/>
          <ac:graphicFrameMkLst>
            <pc:docMk/>
            <pc:sldMk cId="4104376079" sldId="322"/>
            <ac:graphicFrameMk id="23" creationId="{00000000-0000-0000-0000-000000000000}"/>
          </ac:graphicFrameMkLst>
        </pc:graphicFrameChg>
      </pc:sldChg>
      <pc:sldChg chg="modSp mod">
        <pc:chgData name="Sergey Chekmarev" userId="ecf4f7c8-8817-4c18-82c2-4feb0afcf7b6" providerId="ADAL" clId="{2FCA20A1-C94F-4C9A-9542-C0F53D17F0BC}" dt="2021-10-29T15:27:44.034" v="1204" actId="20577"/>
        <pc:sldMkLst>
          <pc:docMk/>
          <pc:sldMk cId="2759225162" sldId="323"/>
        </pc:sldMkLst>
        <pc:spChg chg="mod">
          <ac:chgData name="Sergey Chekmarev" userId="ecf4f7c8-8817-4c18-82c2-4feb0afcf7b6" providerId="ADAL" clId="{2FCA20A1-C94F-4C9A-9542-C0F53D17F0BC}" dt="2021-10-29T15:27:44.034" v="1204" actId="20577"/>
          <ac:spMkLst>
            <pc:docMk/>
            <pc:sldMk cId="2759225162" sldId="323"/>
            <ac:spMk id="2" creationId="{00000000-0000-0000-0000-000000000000}"/>
          </ac:spMkLst>
        </pc:spChg>
      </pc:sldChg>
      <pc:sldChg chg="modSp">
        <pc:chgData name="Sergey Chekmarev" userId="ecf4f7c8-8817-4c18-82c2-4feb0afcf7b6" providerId="ADAL" clId="{2FCA20A1-C94F-4C9A-9542-C0F53D17F0BC}" dt="2021-10-29T15:28:39.445" v="1209"/>
        <pc:sldMkLst>
          <pc:docMk/>
          <pc:sldMk cId="1748641018" sldId="324"/>
        </pc:sldMkLst>
        <pc:graphicFrameChg chg="mod">
          <ac:chgData name="Sergey Chekmarev" userId="ecf4f7c8-8817-4c18-82c2-4feb0afcf7b6" providerId="ADAL" clId="{2FCA20A1-C94F-4C9A-9542-C0F53D17F0BC}" dt="2021-10-29T15:28:39.445" v="1209"/>
          <ac:graphicFrameMkLst>
            <pc:docMk/>
            <pc:sldMk cId="1748641018" sldId="324"/>
            <ac:graphicFrameMk id="15" creationId="{00000000-0000-0000-0000-000000000000}"/>
          </ac:graphicFrameMkLst>
        </pc:graphicFrameChg>
      </pc:sldChg>
      <pc:sldChg chg="addSp delSp modSp mod">
        <pc:chgData name="Sergey Chekmarev" userId="ecf4f7c8-8817-4c18-82c2-4feb0afcf7b6" providerId="ADAL" clId="{2FCA20A1-C94F-4C9A-9542-C0F53D17F0BC}" dt="2021-10-29T16:58:27.166" v="2975" actId="20577"/>
        <pc:sldMkLst>
          <pc:docMk/>
          <pc:sldMk cId="184335508" sldId="325"/>
        </pc:sldMkLst>
        <pc:spChg chg="mod">
          <ac:chgData name="Sergey Chekmarev" userId="ecf4f7c8-8817-4c18-82c2-4feb0afcf7b6" providerId="ADAL" clId="{2FCA20A1-C94F-4C9A-9542-C0F53D17F0BC}" dt="2021-10-29T16:58:21.506" v="2973" actId="20577"/>
          <ac:spMkLst>
            <pc:docMk/>
            <pc:sldMk cId="184335508" sldId="325"/>
            <ac:spMk id="6" creationId="{00000000-0000-0000-0000-000000000000}"/>
          </ac:spMkLst>
        </pc:spChg>
        <pc:spChg chg="mod">
          <ac:chgData name="Sergey Chekmarev" userId="ecf4f7c8-8817-4c18-82c2-4feb0afcf7b6" providerId="ADAL" clId="{2FCA20A1-C94F-4C9A-9542-C0F53D17F0BC}" dt="2021-10-29T16:58:27.166" v="2975" actId="20577"/>
          <ac:spMkLst>
            <pc:docMk/>
            <pc:sldMk cId="184335508" sldId="325"/>
            <ac:spMk id="17" creationId="{00000000-0000-0000-0000-000000000000}"/>
          </ac:spMkLst>
        </pc:spChg>
        <pc:spChg chg="add del mod">
          <ac:chgData name="Sergey Chekmarev" userId="ecf4f7c8-8817-4c18-82c2-4feb0afcf7b6" providerId="ADAL" clId="{2FCA20A1-C94F-4C9A-9542-C0F53D17F0BC}" dt="2021-10-29T16:58:08.480" v="2971" actId="478"/>
          <ac:spMkLst>
            <pc:docMk/>
            <pc:sldMk cId="184335508" sldId="325"/>
            <ac:spMk id="20" creationId="{163AC4C3-B01D-4578-B3DC-FE6402808353}"/>
          </ac:spMkLst>
        </pc:spChg>
      </pc:sldChg>
      <pc:sldChg chg="modSp mod">
        <pc:chgData name="Sergey Chekmarev" userId="ecf4f7c8-8817-4c18-82c2-4feb0afcf7b6" providerId="ADAL" clId="{2FCA20A1-C94F-4C9A-9542-C0F53D17F0BC}" dt="2021-10-29T15:33:33.540" v="1224" actId="6549"/>
        <pc:sldMkLst>
          <pc:docMk/>
          <pc:sldMk cId="3568275886" sldId="326"/>
        </pc:sldMkLst>
        <pc:spChg chg="mod">
          <ac:chgData name="Sergey Chekmarev" userId="ecf4f7c8-8817-4c18-82c2-4feb0afcf7b6" providerId="ADAL" clId="{2FCA20A1-C94F-4C9A-9542-C0F53D17F0BC}" dt="2021-10-29T15:33:33.540" v="1224" actId="6549"/>
          <ac:spMkLst>
            <pc:docMk/>
            <pc:sldMk cId="3568275886" sldId="326"/>
            <ac:spMk id="2" creationId="{00000000-0000-0000-0000-000000000000}"/>
          </ac:spMkLst>
        </pc:spChg>
      </pc:sldChg>
      <pc:sldChg chg="modSp mod">
        <pc:chgData name="Sergey Chekmarev" userId="ecf4f7c8-8817-4c18-82c2-4feb0afcf7b6" providerId="ADAL" clId="{2FCA20A1-C94F-4C9A-9542-C0F53D17F0BC}" dt="2021-11-12T16:11:29.218" v="4767"/>
        <pc:sldMkLst>
          <pc:docMk/>
          <pc:sldMk cId="3673727299" sldId="327"/>
        </pc:sldMkLst>
        <pc:spChg chg="mod">
          <ac:chgData name="Sergey Chekmarev" userId="ecf4f7c8-8817-4c18-82c2-4feb0afcf7b6" providerId="ADAL" clId="{2FCA20A1-C94F-4C9A-9542-C0F53D17F0BC}" dt="2021-10-29T15:34:13.530" v="1236" actId="20577"/>
          <ac:spMkLst>
            <pc:docMk/>
            <pc:sldMk cId="3673727299" sldId="327"/>
            <ac:spMk id="2" creationId="{00000000-0000-0000-0000-000000000000}"/>
          </ac:spMkLst>
        </pc:spChg>
        <pc:graphicFrameChg chg="mod">
          <ac:chgData name="Sergey Chekmarev" userId="ecf4f7c8-8817-4c18-82c2-4feb0afcf7b6" providerId="ADAL" clId="{2FCA20A1-C94F-4C9A-9542-C0F53D17F0BC}" dt="2021-11-12T16:11:29.218" v="4767"/>
          <ac:graphicFrameMkLst>
            <pc:docMk/>
            <pc:sldMk cId="3673727299" sldId="327"/>
            <ac:graphicFrameMk id="5" creationId="{00000000-0000-0000-0000-000000000000}"/>
          </ac:graphicFrameMkLst>
        </pc:graphicFrameChg>
        <pc:cxnChg chg="mod">
          <ac:chgData name="Sergey Chekmarev" userId="ecf4f7c8-8817-4c18-82c2-4feb0afcf7b6" providerId="ADAL" clId="{2FCA20A1-C94F-4C9A-9542-C0F53D17F0BC}" dt="2021-10-29T15:33:50.514" v="1227" actId="1037"/>
          <ac:cxnSpMkLst>
            <pc:docMk/>
            <pc:sldMk cId="3673727299" sldId="327"/>
            <ac:cxnSpMk id="28" creationId="{00000000-0000-0000-0000-000000000000}"/>
          </ac:cxnSpMkLst>
        </pc:cxnChg>
      </pc:sldChg>
      <pc:sldChg chg="modSp mod">
        <pc:chgData name="Sergey Chekmarev" userId="ecf4f7c8-8817-4c18-82c2-4feb0afcf7b6" providerId="ADAL" clId="{2FCA20A1-C94F-4C9A-9542-C0F53D17F0BC}" dt="2021-11-12T16:19:17.306" v="4921" actId="20577"/>
        <pc:sldMkLst>
          <pc:docMk/>
          <pc:sldMk cId="934142463" sldId="328"/>
        </pc:sldMkLst>
        <pc:spChg chg="mod">
          <ac:chgData name="Sergey Chekmarev" userId="ecf4f7c8-8817-4c18-82c2-4feb0afcf7b6" providerId="ADAL" clId="{2FCA20A1-C94F-4C9A-9542-C0F53D17F0BC}" dt="2021-11-12T16:19:17.306" v="4921" actId="20577"/>
          <ac:spMkLst>
            <pc:docMk/>
            <pc:sldMk cId="934142463" sldId="328"/>
            <ac:spMk id="6" creationId="{00000000-0000-0000-0000-000000000000}"/>
          </ac:spMkLst>
        </pc:spChg>
      </pc:sldChg>
      <pc:sldChg chg="modSp mod">
        <pc:chgData name="Sergey Chekmarev" userId="ecf4f7c8-8817-4c18-82c2-4feb0afcf7b6" providerId="ADAL" clId="{2FCA20A1-C94F-4C9A-9542-C0F53D17F0BC}" dt="2021-11-26T13:42:00.288" v="6043" actId="20577"/>
        <pc:sldMkLst>
          <pc:docMk/>
          <pc:sldMk cId="3096947351" sldId="329"/>
        </pc:sldMkLst>
        <pc:spChg chg="mod">
          <ac:chgData name="Sergey Chekmarev" userId="ecf4f7c8-8817-4c18-82c2-4feb0afcf7b6" providerId="ADAL" clId="{2FCA20A1-C94F-4C9A-9542-C0F53D17F0BC}" dt="2021-11-26T13:42:00.288" v="6043" actId="20577"/>
          <ac:spMkLst>
            <pc:docMk/>
            <pc:sldMk cId="3096947351" sldId="329"/>
            <ac:spMk id="4" creationId="{00000000-0000-0000-0000-000000000000}"/>
          </ac:spMkLst>
        </pc:spChg>
        <pc:graphicFrameChg chg="mod">
          <ac:chgData name="Sergey Chekmarev" userId="ecf4f7c8-8817-4c18-82c2-4feb0afcf7b6" providerId="ADAL" clId="{2FCA20A1-C94F-4C9A-9542-C0F53D17F0BC}" dt="2021-10-29T16:08:37.610" v="1668" actId="14100"/>
          <ac:graphicFrameMkLst>
            <pc:docMk/>
            <pc:sldMk cId="3096947351" sldId="329"/>
            <ac:graphicFrameMk id="12" creationId="{00000000-0000-0000-0000-000000000000}"/>
          </ac:graphicFrameMkLst>
        </pc:graphicFrameChg>
        <pc:graphicFrameChg chg="mod">
          <ac:chgData name="Sergey Chekmarev" userId="ecf4f7c8-8817-4c18-82c2-4feb0afcf7b6" providerId="ADAL" clId="{2FCA20A1-C94F-4C9A-9542-C0F53D17F0BC}" dt="2021-10-29T16:08:27.833" v="1666"/>
          <ac:graphicFrameMkLst>
            <pc:docMk/>
            <pc:sldMk cId="3096947351" sldId="329"/>
            <ac:graphicFrameMk id="14" creationId="{00000000-0000-0000-0000-000000000000}"/>
          </ac:graphicFrameMkLst>
        </pc:graphicFrameChg>
        <pc:graphicFrameChg chg="mod">
          <ac:chgData name="Sergey Chekmarev" userId="ecf4f7c8-8817-4c18-82c2-4feb0afcf7b6" providerId="ADAL" clId="{2FCA20A1-C94F-4C9A-9542-C0F53D17F0BC}" dt="2021-10-29T16:07:58.243" v="1657"/>
          <ac:graphicFrameMkLst>
            <pc:docMk/>
            <pc:sldMk cId="3096947351" sldId="329"/>
            <ac:graphicFrameMk id="16" creationId="{00000000-0000-0000-0000-000000000000}"/>
          </ac:graphicFrameMkLst>
        </pc:graphicFrameChg>
      </pc:sldChg>
      <pc:sldChg chg="modSp mod">
        <pc:chgData name="Sergey Chekmarev" userId="ecf4f7c8-8817-4c18-82c2-4feb0afcf7b6" providerId="ADAL" clId="{2FCA20A1-C94F-4C9A-9542-C0F53D17F0BC}" dt="2021-10-29T16:01:53.218" v="1511" actId="20577"/>
        <pc:sldMkLst>
          <pc:docMk/>
          <pc:sldMk cId="3996761955" sldId="330"/>
        </pc:sldMkLst>
        <pc:spChg chg="mod">
          <ac:chgData name="Sergey Chekmarev" userId="ecf4f7c8-8817-4c18-82c2-4feb0afcf7b6" providerId="ADAL" clId="{2FCA20A1-C94F-4C9A-9542-C0F53D17F0BC}" dt="2021-10-29T16:01:53.218" v="1511" actId="20577"/>
          <ac:spMkLst>
            <pc:docMk/>
            <pc:sldMk cId="3996761955" sldId="330"/>
            <ac:spMk id="2" creationId="{00000000-0000-0000-0000-000000000000}"/>
          </ac:spMkLst>
        </pc:spChg>
        <pc:graphicFrameChg chg="mod">
          <ac:chgData name="Sergey Chekmarev" userId="ecf4f7c8-8817-4c18-82c2-4feb0afcf7b6" providerId="ADAL" clId="{2FCA20A1-C94F-4C9A-9542-C0F53D17F0BC}" dt="2021-10-29T15:59:59.344" v="1480"/>
          <ac:graphicFrameMkLst>
            <pc:docMk/>
            <pc:sldMk cId="3996761955" sldId="330"/>
            <ac:graphicFrameMk id="15" creationId="{00000000-0000-0000-0000-000000000000}"/>
          </ac:graphicFrameMkLst>
        </pc:graphicFrameChg>
      </pc:sldChg>
      <pc:sldChg chg="modSp mod">
        <pc:chgData name="Sergey Chekmarev" userId="ecf4f7c8-8817-4c18-82c2-4feb0afcf7b6" providerId="ADAL" clId="{2FCA20A1-C94F-4C9A-9542-C0F53D17F0BC}" dt="2021-10-29T16:03:14.988" v="1551" actId="20577"/>
        <pc:sldMkLst>
          <pc:docMk/>
          <pc:sldMk cId="663521893" sldId="331"/>
        </pc:sldMkLst>
        <pc:spChg chg="mod">
          <ac:chgData name="Sergey Chekmarev" userId="ecf4f7c8-8817-4c18-82c2-4feb0afcf7b6" providerId="ADAL" clId="{2FCA20A1-C94F-4C9A-9542-C0F53D17F0BC}" dt="2021-10-29T16:03:14.988" v="1551" actId="20577"/>
          <ac:spMkLst>
            <pc:docMk/>
            <pc:sldMk cId="663521893" sldId="331"/>
            <ac:spMk id="2" creationId="{00000000-0000-0000-0000-000000000000}"/>
          </ac:spMkLst>
        </pc:spChg>
      </pc:sldChg>
      <pc:sldChg chg="addSp delSp modSp mod">
        <pc:chgData name="Sergey Chekmarev" userId="ecf4f7c8-8817-4c18-82c2-4feb0afcf7b6" providerId="ADAL" clId="{2FCA20A1-C94F-4C9A-9542-C0F53D17F0BC}" dt="2021-10-29T16:59:12.929" v="2990" actId="20577"/>
        <pc:sldMkLst>
          <pc:docMk/>
          <pc:sldMk cId="4261090456" sldId="332"/>
        </pc:sldMkLst>
        <pc:spChg chg="add del mod">
          <ac:chgData name="Sergey Chekmarev" userId="ecf4f7c8-8817-4c18-82c2-4feb0afcf7b6" providerId="ADAL" clId="{2FCA20A1-C94F-4C9A-9542-C0F53D17F0BC}" dt="2021-10-29T16:58:32.085" v="2976" actId="478"/>
          <ac:spMkLst>
            <pc:docMk/>
            <pc:sldMk cId="4261090456" sldId="332"/>
            <ac:spMk id="5" creationId="{12A5913A-FC37-4A9D-B439-A1003704E9F6}"/>
          </ac:spMkLst>
        </pc:spChg>
        <pc:spChg chg="mod">
          <ac:chgData name="Sergey Chekmarev" userId="ecf4f7c8-8817-4c18-82c2-4feb0afcf7b6" providerId="ADAL" clId="{2FCA20A1-C94F-4C9A-9542-C0F53D17F0BC}" dt="2021-10-29T16:59:00.425" v="2983" actId="20577"/>
          <ac:spMkLst>
            <pc:docMk/>
            <pc:sldMk cId="4261090456" sldId="332"/>
            <ac:spMk id="6" creationId="{00000000-0000-0000-0000-000000000000}"/>
          </ac:spMkLst>
        </pc:spChg>
        <pc:spChg chg="mod">
          <ac:chgData name="Sergey Chekmarev" userId="ecf4f7c8-8817-4c18-82c2-4feb0afcf7b6" providerId="ADAL" clId="{2FCA20A1-C94F-4C9A-9542-C0F53D17F0BC}" dt="2021-10-29T16:59:12.929" v="2990" actId="20577"/>
          <ac:spMkLst>
            <pc:docMk/>
            <pc:sldMk cId="4261090456" sldId="332"/>
            <ac:spMk id="17" creationId="{00000000-0000-0000-0000-000000000000}"/>
          </ac:spMkLst>
        </pc:spChg>
      </pc:sldChg>
      <pc:sldChg chg="modSp mod">
        <pc:chgData name="Sergey Chekmarev" userId="ecf4f7c8-8817-4c18-82c2-4feb0afcf7b6" providerId="ADAL" clId="{2FCA20A1-C94F-4C9A-9542-C0F53D17F0BC}" dt="2021-10-29T16:04:28.649" v="1621" actId="20577"/>
        <pc:sldMkLst>
          <pc:docMk/>
          <pc:sldMk cId="2120148067" sldId="333"/>
        </pc:sldMkLst>
        <pc:spChg chg="mod">
          <ac:chgData name="Sergey Chekmarev" userId="ecf4f7c8-8817-4c18-82c2-4feb0afcf7b6" providerId="ADAL" clId="{2FCA20A1-C94F-4C9A-9542-C0F53D17F0BC}" dt="2021-10-29T16:04:28.649" v="1621" actId="20577"/>
          <ac:spMkLst>
            <pc:docMk/>
            <pc:sldMk cId="2120148067" sldId="333"/>
            <ac:spMk id="2" creationId="{00000000-0000-0000-0000-000000000000}"/>
          </ac:spMkLst>
        </pc:spChg>
        <pc:cxnChg chg="mod">
          <ac:chgData name="Sergey Chekmarev" userId="ecf4f7c8-8817-4c18-82c2-4feb0afcf7b6" providerId="ADAL" clId="{2FCA20A1-C94F-4C9A-9542-C0F53D17F0BC}" dt="2021-10-29T16:03:36.301" v="1554" actId="1076"/>
          <ac:cxnSpMkLst>
            <pc:docMk/>
            <pc:sldMk cId="2120148067" sldId="333"/>
            <ac:cxnSpMk id="28" creationId="{00000000-0000-0000-0000-000000000000}"/>
          </ac:cxnSpMkLst>
        </pc:cxnChg>
      </pc:sldChg>
      <pc:sldChg chg="modSp mod">
        <pc:chgData name="Sergey Chekmarev" userId="ecf4f7c8-8817-4c18-82c2-4feb0afcf7b6" providerId="ADAL" clId="{2FCA20A1-C94F-4C9A-9542-C0F53D17F0BC}" dt="2021-10-29T16:06:47.798" v="1646" actId="20577"/>
        <pc:sldMkLst>
          <pc:docMk/>
          <pc:sldMk cId="1410982234" sldId="334"/>
        </pc:sldMkLst>
        <pc:spChg chg="mod">
          <ac:chgData name="Sergey Chekmarev" userId="ecf4f7c8-8817-4c18-82c2-4feb0afcf7b6" providerId="ADAL" clId="{2FCA20A1-C94F-4C9A-9542-C0F53D17F0BC}" dt="2021-10-29T16:06:47.798" v="1646" actId="20577"/>
          <ac:spMkLst>
            <pc:docMk/>
            <pc:sldMk cId="1410982234" sldId="334"/>
            <ac:spMk id="2" creationId="{00000000-0000-0000-0000-000000000000}"/>
          </ac:spMkLst>
        </pc:spChg>
        <pc:graphicFrameChg chg="mod">
          <ac:chgData name="Sergey Chekmarev" userId="ecf4f7c8-8817-4c18-82c2-4feb0afcf7b6" providerId="ADAL" clId="{2FCA20A1-C94F-4C9A-9542-C0F53D17F0BC}" dt="2021-10-29T16:04:38.460" v="1623"/>
          <ac:graphicFrameMkLst>
            <pc:docMk/>
            <pc:sldMk cId="1410982234" sldId="334"/>
            <ac:graphicFrameMk id="5" creationId="{00000000-0000-0000-0000-000000000000}"/>
          </ac:graphicFrameMkLst>
        </pc:graphicFrameChg>
        <pc:cxnChg chg="mod">
          <ac:chgData name="Sergey Chekmarev" userId="ecf4f7c8-8817-4c18-82c2-4feb0afcf7b6" providerId="ADAL" clId="{2FCA20A1-C94F-4C9A-9542-C0F53D17F0BC}" dt="2021-10-29T16:04:34.782" v="1622" actId="1076"/>
          <ac:cxnSpMkLst>
            <pc:docMk/>
            <pc:sldMk cId="1410982234" sldId="334"/>
            <ac:cxnSpMk id="28" creationId="{00000000-0000-0000-0000-000000000000}"/>
          </ac:cxnSpMkLst>
        </pc:cxnChg>
      </pc:sldChg>
      <pc:sldChg chg="delSp modSp mod">
        <pc:chgData name="Sergey Chekmarev" userId="ecf4f7c8-8817-4c18-82c2-4feb0afcf7b6" providerId="ADAL" clId="{2FCA20A1-C94F-4C9A-9542-C0F53D17F0BC}" dt="2021-11-12T16:21:21.764" v="5068" actId="20577"/>
        <pc:sldMkLst>
          <pc:docMk/>
          <pc:sldMk cId="4083319061" sldId="335"/>
        </pc:sldMkLst>
        <pc:spChg chg="mod">
          <ac:chgData name="Sergey Chekmarev" userId="ecf4f7c8-8817-4c18-82c2-4feb0afcf7b6" providerId="ADAL" clId="{2FCA20A1-C94F-4C9A-9542-C0F53D17F0BC}" dt="2021-11-12T16:21:21.764" v="5068" actId="20577"/>
          <ac:spMkLst>
            <pc:docMk/>
            <pc:sldMk cId="4083319061" sldId="335"/>
            <ac:spMk id="6" creationId="{00000000-0000-0000-0000-000000000000}"/>
          </ac:spMkLst>
        </pc:spChg>
        <pc:spChg chg="del mod">
          <ac:chgData name="Sergey Chekmarev" userId="ecf4f7c8-8817-4c18-82c2-4feb0afcf7b6" providerId="ADAL" clId="{2FCA20A1-C94F-4C9A-9542-C0F53D17F0BC}" dt="2021-11-12T16:19:34.156" v="4923" actId="478"/>
          <ac:spMkLst>
            <pc:docMk/>
            <pc:sldMk cId="4083319061" sldId="335"/>
            <ac:spMk id="8" creationId="{00000000-0000-0000-0000-000000000000}"/>
          </ac:spMkLst>
        </pc:spChg>
      </pc:sldChg>
      <pc:sldChg chg="addSp delSp modSp mod">
        <pc:chgData name="Sergey Chekmarev" userId="ecf4f7c8-8817-4c18-82c2-4feb0afcf7b6" providerId="ADAL" clId="{2FCA20A1-C94F-4C9A-9542-C0F53D17F0BC}" dt="2021-11-08T14:36:09.233" v="3173"/>
        <pc:sldMkLst>
          <pc:docMk/>
          <pc:sldMk cId="2497189096" sldId="336"/>
        </pc:sldMkLst>
        <pc:spChg chg="add del mod">
          <ac:chgData name="Sergey Chekmarev" userId="ecf4f7c8-8817-4c18-82c2-4feb0afcf7b6" providerId="ADAL" clId="{2FCA20A1-C94F-4C9A-9542-C0F53D17F0BC}" dt="2021-11-08T14:33:58.053" v="3141" actId="478"/>
          <ac:spMkLst>
            <pc:docMk/>
            <pc:sldMk cId="2497189096" sldId="336"/>
            <ac:spMk id="3" creationId="{0D101D7C-DF9F-411F-A9F0-FE67BAD0654A}"/>
          </ac:spMkLst>
        </pc:spChg>
        <pc:graphicFrameChg chg="add mod">
          <ac:chgData name="Sergey Chekmarev" userId="ecf4f7c8-8817-4c18-82c2-4feb0afcf7b6" providerId="ADAL" clId="{2FCA20A1-C94F-4C9A-9542-C0F53D17F0BC}" dt="2021-11-08T14:35:39.031" v="3166"/>
          <ac:graphicFrameMkLst>
            <pc:docMk/>
            <pc:sldMk cId="2497189096" sldId="336"/>
            <ac:graphicFrameMk id="19" creationId="{0488BD9C-1B62-4851-ABD8-B1F14C3FDDDF}"/>
          </ac:graphicFrameMkLst>
        </pc:graphicFrameChg>
        <pc:graphicFrameChg chg="del">
          <ac:chgData name="Sergey Chekmarev" userId="ecf4f7c8-8817-4c18-82c2-4feb0afcf7b6" providerId="ADAL" clId="{2FCA20A1-C94F-4C9A-9542-C0F53D17F0BC}" dt="2021-11-08T14:34:02.447" v="3142" actId="478"/>
          <ac:graphicFrameMkLst>
            <pc:docMk/>
            <pc:sldMk cId="2497189096" sldId="336"/>
            <ac:graphicFrameMk id="24" creationId="{00000000-0000-0000-0000-000000000000}"/>
          </ac:graphicFrameMkLst>
        </pc:graphicFrameChg>
        <pc:graphicFrameChg chg="del">
          <ac:chgData name="Sergey Chekmarev" userId="ecf4f7c8-8817-4c18-82c2-4feb0afcf7b6" providerId="ADAL" clId="{2FCA20A1-C94F-4C9A-9542-C0F53D17F0BC}" dt="2021-11-08T14:34:02.447" v="3142" actId="478"/>
          <ac:graphicFrameMkLst>
            <pc:docMk/>
            <pc:sldMk cId="2497189096" sldId="336"/>
            <ac:graphicFrameMk id="26" creationId="{00000000-0000-0000-0000-000000000000}"/>
          </ac:graphicFrameMkLst>
        </pc:graphicFrameChg>
        <pc:graphicFrameChg chg="del">
          <ac:chgData name="Sergey Chekmarev" userId="ecf4f7c8-8817-4c18-82c2-4feb0afcf7b6" providerId="ADAL" clId="{2FCA20A1-C94F-4C9A-9542-C0F53D17F0BC}" dt="2021-11-08T14:34:02.447" v="3142" actId="478"/>
          <ac:graphicFrameMkLst>
            <pc:docMk/>
            <pc:sldMk cId="2497189096" sldId="336"/>
            <ac:graphicFrameMk id="27" creationId="{00000000-0000-0000-0000-000000000000}"/>
          </ac:graphicFrameMkLst>
        </pc:graphicFrameChg>
        <pc:graphicFrameChg chg="del">
          <ac:chgData name="Sergey Chekmarev" userId="ecf4f7c8-8817-4c18-82c2-4feb0afcf7b6" providerId="ADAL" clId="{2FCA20A1-C94F-4C9A-9542-C0F53D17F0BC}" dt="2021-11-08T14:34:02.447" v="3142" actId="478"/>
          <ac:graphicFrameMkLst>
            <pc:docMk/>
            <pc:sldMk cId="2497189096" sldId="336"/>
            <ac:graphicFrameMk id="28" creationId="{00000000-0000-0000-0000-000000000000}"/>
          </ac:graphicFrameMkLst>
        </pc:graphicFrameChg>
        <pc:graphicFrameChg chg="add mod">
          <ac:chgData name="Sergey Chekmarev" userId="ecf4f7c8-8817-4c18-82c2-4feb0afcf7b6" providerId="ADAL" clId="{2FCA20A1-C94F-4C9A-9542-C0F53D17F0BC}" dt="2021-11-08T14:34:47.534" v="3156" actId="1076"/>
          <ac:graphicFrameMkLst>
            <pc:docMk/>
            <pc:sldMk cId="2497189096" sldId="336"/>
            <ac:graphicFrameMk id="29" creationId="{6A69D602-F0C1-4F2B-AC90-58553BB072D0}"/>
          </ac:graphicFrameMkLst>
        </pc:graphicFrameChg>
        <pc:graphicFrameChg chg="add mod">
          <ac:chgData name="Sergey Chekmarev" userId="ecf4f7c8-8817-4c18-82c2-4feb0afcf7b6" providerId="ADAL" clId="{2FCA20A1-C94F-4C9A-9542-C0F53D17F0BC}" dt="2021-11-08T14:34:43.752" v="3155" actId="1076"/>
          <ac:graphicFrameMkLst>
            <pc:docMk/>
            <pc:sldMk cId="2497189096" sldId="336"/>
            <ac:graphicFrameMk id="30" creationId="{141394E1-8420-41C5-8631-A88AB679D654}"/>
          </ac:graphicFrameMkLst>
        </pc:graphicFrameChg>
        <pc:graphicFrameChg chg="add mod">
          <ac:chgData name="Sergey Chekmarev" userId="ecf4f7c8-8817-4c18-82c2-4feb0afcf7b6" providerId="ADAL" clId="{2FCA20A1-C94F-4C9A-9542-C0F53D17F0BC}" dt="2021-11-08T14:36:09.233" v="3173"/>
          <ac:graphicFrameMkLst>
            <pc:docMk/>
            <pc:sldMk cId="2497189096" sldId="336"/>
            <ac:graphicFrameMk id="31" creationId="{99C72504-C849-4D7B-ADFC-2C109F05BF38}"/>
          </ac:graphicFrameMkLst>
        </pc:graphicFrameChg>
      </pc:sldChg>
      <pc:sldChg chg="modSp mod">
        <pc:chgData name="Sergey Chekmarev" userId="ecf4f7c8-8817-4c18-82c2-4feb0afcf7b6" providerId="ADAL" clId="{2FCA20A1-C94F-4C9A-9542-C0F53D17F0BC}" dt="2021-10-29T16:10:02.488" v="1781" actId="20577"/>
        <pc:sldMkLst>
          <pc:docMk/>
          <pc:sldMk cId="3723211209" sldId="337"/>
        </pc:sldMkLst>
        <pc:spChg chg="mod">
          <ac:chgData name="Sergey Chekmarev" userId="ecf4f7c8-8817-4c18-82c2-4feb0afcf7b6" providerId="ADAL" clId="{2FCA20A1-C94F-4C9A-9542-C0F53D17F0BC}" dt="2021-10-29T16:10:02.488" v="1781" actId="20577"/>
          <ac:spMkLst>
            <pc:docMk/>
            <pc:sldMk cId="3723211209" sldId="337"/>
            <ac:spMk id="2" creationId="{00000000-0000-0000-0000-000000000000}"/>
          </ac:spMkLst>
        </pc:spChg>
      </pc:sldChg>
      <pc:sldChg chg="modSp mod">
        <pc:chgData name="Sergey Chekmarev" userId="ecf4f7c8-8817-4c18-82c2-4feb0afcf7b6" providerId="ADAL" clId="{2FCA20A1-C94F-4C9A-9542-C0F53D17F0BC}" dt="2021-10-29T16:11:00.733" v="1864" actId="20577"/>
        <pc:sldMkLst>
          <pc:docMk/>
          <pc:sldMk cId="512485207" sldId="338"/>
        </pc:sldMkLst>
        <pc:spChg chg="mod">
          <ac:chgData name="Sergey Chekmarev" userId="ecf4f7c8-8817-4c18-82c2-4feb0afcf7b6" providerId="ADAL" clId="{2FCA20A1-C94F-4C9A-9542-C0F53D17F0BC}" dt="2021-10-29T16:11:00.733" v="1864" actId="20577"/>
          <ac:spMkLst>
            <pc:docMk/>
            <pc:sldMk cId="512485207" sldId="338"/>
            <ac:spMk id="2" creationId="{00000000-0000-0000-0000-000000000000}"/>
          </ac:spMkLst>
        </pc:spChg>
      </pc:sldChg>
      <pc:sldChg chg="addSp delSp modSp mod">
        <pc:chgData name="Sergey Chekmarev" userId="ecf4f7c8-8817-4c18-82c2-4feb0afcf7b6" providerId="ADAL" clId="{2FCA20A1-C94F-4C9A-9542-C0F53D17F0BC}" dt="2021-10-29T16:59:27.829" v="2993"/>
        <pc:sldMkLst>
          <pc:docMk/>
          <pc:sldMk cId="3449822240" sldId="339"/>
        </pc:sldMkLst>
        <pc:spChg chg="add del mod">
          <ac:chgData name="Sergey Chekmarev" userId="ecf4f7c8-8817-4c18-82c2-4feb0afcf7b6" providerId="ADAL" clId="{2FCA20A1-C94F-4C9A-9542-C0F53D17F0BC}" dt="2021-10-29T16:59:25.012" v="2991" actId="478"/>
          <ac:spMkLst>
            <pc:docMk/>
            <pc:sldMk cId="3449822240" sldId="339"/>
            <ac:spMk id="15" creationId="{E1F41355-2547-4DDD-AF1D-A8AF120F9B4F}"/>
          </ac:spMkLst>
        </pc:spChg>
        <pc:spChg chg="mod">
          <ac:chgData name="Sergey Chekmarev" userId="ecf4f7c8-8817-4c18-82c2-4feb0afcf7b6" providerId="ADAL" clId="{2FCA20A1-C94F-4C9A-9542-C0F53D17F0BC}" dt="2021-10-29T16:59:27.829" v="2993"/>
          <ac:spMkLst>
            <pc:docMk/>
            <pc:sldMk cId="3449822240" sldId="339"/>
            <ac:spMk id="23" creationId="{F0B905CE-CE8D-4B67-A014-399EDC29E7B4}"/>
          </ac:spMkLst>
        </pc:spChg>
        <pc:spChg chg="mod">
          <ac:chgData name="Sergey Chekmarev" userId="ecf4f7c8-8817-4c18-82c2-4feb0afcf7b6" providerId="ADAL" clId="{2FCA20A1-C94F-4C9A-9542-C0F53D17F0BC}" dt="2021-10-29T16:59:27.829" v="2993"/>
          <ac:spMkLst>
            <pc:docMk/>
            <pc:sldMk cId="3449822240" sldId="339"/>
            <ac:spMk id="24" creationId="{DBDAEB90-660B-4C81-AA3C-E1FD0F69C589}"/>
          </ac:spMkLst>
        </pc:spChg>
        <pc:spChg chg="mod">
          <ac:chgData name="Sergey Chekmarev" userId="ecf4f7c8-8817-4c18-82c2-4feb0afcf7b6" providerId="ADAL" clId="{2FCA20A1-C94F-4C9A-9542-C0F53D17F0BC}" dt="2021-10-29T16:59:27.829" v="2993"/>
          <ac:spMkLst>
            <pc:docMk/>
            <pc:sldMk cId="3449822240" sldId="339"/>
            <ac:spMk id="25" creationId="{FAB62A98-8139-432A-98A6-45301D30D37A}"/>
          </ac:spMkLst>
        </pc:spChg>
        <pc:spChg chg="mod">
          <ac:chgData name="Sergey Chekmarev" userId="ecf4f7c8-8817-4c18-82c2-4feb0afcf7b6" providerId="ADAL" clId="{2FCA20A1-C94F-4C9A-9542-C0F53D17F0BC}" dt="2021-10-29T16:59:27.829" v="2993"/>
          <ac:spMkLst>
            <pc:docMk/>
            <pc:sldMk cId="3449822240" sldId="339"/>
            <ac:spMk id="26" creationId="{4C581BD0-94A3-4475-AE17-CB9DE39AD965}"/>
          </ac:spMkLst>
        </pc:spChg>
        <pc:grpChg chg="del">
          <ac:chgData name="Sergey Chekmarev" userId="ecf4f7c8-8817-4c18-82c2-4feb0afcf7b6" providerId="ADAL" clId="{2FCA20A1-C94F-4C9A-9542-C0F53D17F0BC}" dt="2021-10-29T16:59:27.220" v="2992" actId="478"/>
          <ac:grpSpMkLst>
            <pc:docMk/>
            <pc:sldMk cId="3449822240" sldId="339"/>
            <ac:grpSpMk id="18" creationId="{00000000-0000-0000-0000-000000000000}"/>
          </ac:grpSpMkLst>
        </pc:grpChg>
        <pc:grpChg chg="add mod">
          <ac:chgData name="Sergey Chekmarev" userId="ecf4f7c8-8817-4c18-82c2-4feb0afcf7b6" providerId="ADAL" clId="{2FCA20A1-C94F-4C9A-9542-C0F53D17F0BC}" dt="2021-10-29T16:59:27.829" v="2993"/>
          <ac:grpSpMkLst>
            <pc:docMk/>
            <pc:sldMk cId="3449822240" sldId="339"/>
            <ac:grpSpMk id="19" creationId="{2CD0C683-7743-413D-9D39-977F7440F56C}"/>
          </ac:grpSpMkLst>
        </pc:grpChg>
      </pc:sldChg>
      <pc:sldChg chg="modSp mod">
        <pc:chgData name="Sergey Chekmarev" userId="ecf4f7c8-8817-4c18-82c2-4feb0afcf7b6" providerId="ADAL" clId="{2FCA20A1-C94F-4C9A-9542-C0F53D17F0BC}" dt="2021-10-29T16:12:14.535" v="1933" actId="20577"/>
        <pc:sldMkLst>
          <pc:docMk/>
          <pc:sldMk cId="103776328" sldId="340"/>
        </pc:sldMkLst>
        <pc:spChg chg="mod">
          <ac:chgData name="Sergey Chekmarev" userId="ecf4f7c8-8817-4c18-82c2-4feb0afcf7b6" providerId="ADAL" clId="{2FCA20A1-C94F-4C9A-9542-C0F53D17F0BC}" dt="2021-10-29T16:12:14.535" v="1933" actId="20577"/>
          <ac:spMkLst>
            <pc:docMk/>
            <pc:sldMk cId="103776328" sldId="340"/>
            <ac:spMk id="2" creationId="{00000000-0000-0000-0000-000000000000}"/>
          </ac:spMkLst>
        </pc:spChg>
        <pc:cxnChg chg="mod">
          <ac:chgData name="Sergey Chekmarev" userId="ecf4f7c8-8817-4c18-82c2-4feb0afcf7b6" providerId="ADAL" clId="{2FCA20A1-C94F-4C9A-9542-C0F53D17F0BC}" dt="2021-10-29T16:11:28.943" v="1868" actId="1037"/>
          <ac:cxnSpMkLst>
            <pc:docMk/>
            <pc:sldMk cId="103776328" sldId="340"/>
            <ac:cxnSpMk id="28" creationId="{00000000-0000-0000-0000-000000000000}"/>
          </ac:cxnSpMkLst>
        </pc:cxnChg>
      </pc:sldChg>
      <pc:sldChg chg="modSp mod">
        <pc:chgData name="Sergey Chekmarev" userId="ecf4f7c8-8817-4c18-82c2-4feb0afcf7b6" providerId="ADAL" clId="{2FCA20A1-C94F-4C9A-9542-C0F53D17F0BC}" dt="2021-10-29T16:12:28.057" v="1944" actId="20577"/>
        <pc:sldMkLst>
          <pc:docMk/>
          <pc:sldMk cId="2650720627" sldId="341"/>
        </pc:sldMkLst>
        <pc:spChg chg="mod">
          <ac:chgData name="Sergey Chekmarev" userId="ecf4f7c8-8817-4c18-82c2-4feb0afcf7b6" providerId="ADAL" clId="{2FCA20A1-C94F-4C9A-9542-C0F53D17F0BC}" dt="2021-10-29T16:12:28.057" v="1944" actId="20577"/>
          <ac:spMkLst>
            <pc:docMk/>
            <pc:sldMk cId="2650720627" sldId="341"/>
            <ac:spMk id="2" creationId="{00000000-0000-0000-0000-000000000000}"/>
          </ac:spMkLst>
        </pc:spChg>
        <pc:cxnChg chg="mod">
          <ac:chgData name="Sergey Chekmarev" userId="ecf4f7c8-8817-4c18-82c2-4feb0afcf7b6" providerId="ADAL" clId="{2FCA20A1-C94F-4C9A-9542-C0F53D17F0BC}" dt="2021-10-29T16:11:33.758" v="1871" actId="1037"/>
          <ac:cxnSpMkLst>
            <pc:docMk/>
            <pc:sldMk cId="2650720627" sldId="341"/>
            <ac:cxnSpMk id="28" creationId="{00000000-0000-0000-0000-000000000000}"/>
          </ac:cxnSpMkLst>
        </pc:cxnChg>
      </pc:sldChg>
      <pc:sldChg chg="modSp mod">
        <pc:chgData name="Sergey Chekmarev" userId="ecf4f7c8-8817-4c18-82c2-4feb0afcf7b6" providerId="ADAL" clId="{2FCA20A1-C94F-4C9A-9542-C0F53D17F0BC}" dt="2021-11-12T16:23:13.049" v="5235" actId="1076"/>
        <pc:sldMkLst>
          <pc:docMk/>
          <pc:sldMk cId="2306476209" sldId="342"/>
        </pc:sldMkLst>
        <pc:spChg chg="mod">
          <ac:chgData name="Sergey Chekmarev" userId="ecf4f7c8-8817-4c18-82c2-4feb0afcf7b6" providerId="ADAL" clId="{2FCA20A1-C94F-4C9A-9542-C0F53D17F0BC}" dt="2021-11-12T16:23:13.049" v="5235" actId="1076"/>
          <ac:spMkLst>
            <pc:docMk/>
            <pc:sldMk cId="2306476209" sldId="342"/>
            <ac:spMk id="6" creationId="{00000000-0000-0000-0000-000000000000}"/>
          </ac:spMkLst>
        </pc:spChg>
      </pc:sldChg>
      <pc:sldChg chg="addSp delSp modSp mod">
        <pc:chgData name="Sergey Chekmarev" userId="ecf4f7c8-8817-4c18-82c2-4feb0afcf7b6" providerId="ADAL" clId="{2FCA20A1-C94F-4C9A-9542-C0F53D17F0BC}" dt="2021-11-26T13:44:02.634" v="6122" actId="20577"/>
        <pc:sldMkLst>
          <pc:docMk/>
          <pc:sldMk cId="3846948846" sldId="343"/>
        </pc:sldMkLst>
        <pc:spChg chg="add del mod">
          <ac:chgData name="Sergey Chekmarev" userId="ecf4f7c8-8817-4c18-82c2-4feb0afcf7b6" providerId="ADAL" clId="{2FCA20A1-C94F-4C9A-9542-C0F53D17F0BC}" dt="2021-11-08T12:07:05.695" v="3093" actId="478"/>
          <ac:spMkLst>
            <pc:docMk/>
            <pc:sldMk cId="3846948846" sldId="343"/>
            <ac:spMk id="3" creationId="{1D166CF5-4D97-43BF-8EE6-D51211562CE2}"/>
          </ac:spMkLst>
        </pc:spChg>
        <pc:spChg chg="mod">
          <ac:chgData name="Sergey Chekmarev" userId="ecf4f7c8-8817-4c18-82c2-4feb0afcf7b6" providerId="ADAL" clId="{2FCA20A1-C94F-4C9A-9542-C0F53D17F0BC}" dt="2021-11-26T13:44:02.634" v="6122" actId="20577"/>
          <ac:spMkLst>
            <pc:docMk/>
            <pc:sldMk cId="3846948846" sldId="343"/>
            <ac:spMk id="5" creationId="{00000000-0000-0000-0000-000000000000}"/>
          </ac:spMkLst>
        </pc:spChg>
        <pc:graphicFrameChg chg="del">
          <ac:chgData name="Sergey Chekmarev" userId="ecf4f7c8-8817-4c18-82c2-4feb0afcf7b6" providerId="ADAL" clId="{2FCA20A1-C94F-4C9A-9542-C0F53D17F0BC}" dt="2021-11-08T12:07:33.305" v="3094" actId="478"/>
          <ac:graphicFrameMkLst>
            <pc:docMk/>
            <pc:sldMk cId="3846948846" sldId="343"/>
            <ac:graphicFrameMk id="17" creationId="{00000000-0000-0000-0000-000000000000}"/>
          </ac:graphicFrameMkLst>
        </pc:graphicFrameChg>
        <pc:graphicFrameChg chg="add del mod">
          <ac:chgData name="Sergey Chekmarev" userId="ecf4f7c8-8817-4c18-82c2-4feb0afcf7b6" providerId="ADAL" clId="{2FCA20A1-C94F-4C9A-9542-C0F53D17F0BC}" dt="2021-11-08T12:09:59.678" v="3101" actId="478"/>
          <ac:graphicFrameMkLst>
            <pc:docMk/>
            <pc:sldMk cId="3846948846" sldId="343"/>
            <ac:graphicFrameMk id="19" creationId="{5A7F0622-39E5-4326-B8C1-5DE16F1CF849}"/>
          </ac:graphicFrameMkLst>
        </pc:graphicFrameChg>
        <pc:graphicFrameChg chg="del">
          <ac:chgData name="Sergey Chekmarev" userId="ecf4f7c8-8817-4c18-82c2-4feb0afcf7b6" providerId="ADAL" clId="{2FCA20A1-C94F-4C9A-9542-C0F53D17F0BC}" dt="2021-11-08T12:09:57.573" v="3100" actId="478"/>
          <ac:graphicFrameMkLst>
            <pc:docMk/>
            <pc:sldMk cId="3846948846" sldId="343"/>
            <ac:graphicFrameMk id="24" creationId="{00000000-0000-0000-0000-000000000000}"/>
          </ac:graphicFrameMkLst>
        </pc:graphicFrameChg>
        <pc:graphicFrameChg chg="del">
          <ac:chgData name="Sergey Chekmarev" userId="ecf4f7c8-8817-4c18-82c2-4feb0afcf7b6" providerId="ADAL" clId="{2FCA20A1-C94F-4C9A-9542-C0F53D17F0BC}" dt="2021-11-08T12:09:55.646" v="3098" actId="478"/>
          <ac:graphicFrameMkLst>
            <pc:docMk/>
            <pc:sldMk cId="3846948846" sldId="343"/>
            <ac:graphicFrameMk id="25" creationId="{00000000-0000-0000-0000-000000000000}"/>
          </ac:graphicFrameMkLst>
        </pc:graphicFrameChg>
        <pc:graphicFrameChg chg="del">
          <ac:chgData name="Sergey Chekmarev" userId="ecf4f7c8-8817-4c18-82c2-4feb0afcf7b6" providerId="ADAL" clId="{2FCA20A1-C94F-4C9A-9542-C0F53D17F0BC}" dt="2021-11-08T12:07:36.744" v="3095" actId="478"/>
          <ac:graphicFrameMkLst>
            <pc:docMk/>
            <pc:sldMk cId="3846948846" sldId="343"/>
            <ac:graphicFrameMk id="26" creationId="{00000000-0000-0000-0000-000000000000}"/>
          </ac:graphicFrameMkLst>
        </pc:graphicFrameChg>
        <pc:graphicFrameChg chg="add del mod">
          <ac:chgData name="Sergey Chekmarev" userId="ecf4f7c8-8817-4c18-82c2-4feb0afcf7b6" providerId="ADAL" clId="{2FCA20A1-C94F-4C9A-9542-C0F53D17F0BC}" dt="2021-11-08T12:10:26.949" v="3103" actId="478"/>
          <ac:graphicFrameMkLst>
            <pc:docMk/>
            <pc:sldMk cId="3846948846" sldId="343"/>
            <ac:graphicFrameMk id="27" creationId="{8F463CAD-7FFF-4321-BB7D-A314D5B88E5F}"/>
          </ac:graphicFrameMkLst>
        </pc:graphicFrameChg>
        <pc:graphicFrameChg chg="add del mod">
          <ac:chgData name="Sergey Chekmarev" userId="ecf4f7c8-8817-4c18-82c2-4feb0afcf7b6" providerId="ADAL" clId="{2FCA20A1-C94F-4C9A-9542-C0F53D17F0BC}" dt="2021-11-08T12:10:13.193" v="3102" actId="478"/>
          <ac:graphicFrameMkLst>
            <pc:docMk/>
            <pc:sldMk cId="3846948846" sldId="343"/>
            <ac:graphicFrameMk id="28" creationId="{55E33CBA-E1A3-4787-85CD-D469BDD6D411}"/>
          </ac:graphicFrameMkLst>
        </pc:graphicFrameChg>
        <pc:graphicFrameChg chg="add del mod">
          <ac:chgData name="Sergey Chekmarev" userId="ecf4f7c8-8817-4c18-82c2-4feb0afcf7b6" providerId="ADAL" clId="{2FCA20A1-C94F-4C9A-9542-C0F53D17F0BC}" dt="2021-11-08T12:09:56.682" v="3099" actId="478"/>
          <ac:graphicFrameMkLst>
            <pc:docMk/>
            <pc:sldMk cId="3846948846" sldId="343"/>
            <ac:graphicFrameMk id="29" creationId="{8B496186-5659-4267-83F3-65BD41DE570D}"/>
          </ac:graphicFrameMkLst>
        </pc:graphicFrameChg>
        <pc:graphicFrameChg chg="add mod">
          <ac:chgData name="Sergey Chekmarev" userId="ecf4f7c8-8817-4c18-82c2-4feb0afcf7b6" providerId="ADAL" clId="{2FCA20A1-C94F-4C9A-9542-C0F53D17F0BC}" dt="2021-11-08T14:31:20.087" v="3127"/>
          <ac:graphicFrameMkLst>
            <pc:docMk/>
            <pc:sldMk cId="3846948846" sldId="343"/>
            <ac:graphicFrameMk id="30" creationId="{D787A1E7-3E0E-49E0-8963-5F2C430B1284}"/>
          </ac:graphicFrameMkLst>
        </pc:graphicFrameChg>
        <pc:graphicFrameChg chg="add mod">
          <ac:chgData name="Sergey Chekmarev" userId="ecf4f7c8-8817-4c18-82c2-4feb0afcf7b6" providerId="ADAL" clId="{2FCA20A1-C94F-4C9A-9542-C0F53D17F0BC}" dt="2021-11-08T14:30:25.363" v="3112" actId="1076"/>
          <ac:graphicFrameMkLst>
            <pc:docMk/>
            <pc:sldMk cId="3846948846" sldId="343"/>
            <ac:graphicFrameMk id="31" creationId="{D33BB3BF-A011-46A5-9724-727186E360BC}"/>
          </ac:graphicFrameMkLst>
        </pc:graphicFrameChg>
        <pc:graphicFrameChg chg="add mod">
          <ac:chgData name="Sergey Chekmarev" userId="ecf4f7c8-8817-4c18-82c2-4feb0afcf7b6" providerId="ADAL" clId="{2FCA20A1-C94F-4C9A-9542-C0F53D17F0BC}" dt="2021-11-08T14:30:17.611" v="3111" actId="1076"/>
          <ac:graphicFrameMkLst>
            <pc:docMk/>
            <pc:sldMk cId="3846948846" sldId="343"/>
            <ac:graphicFrameMk id="32" creationId="{C27769C0-85AD-452D-BF41-50C7D7530B39}"/>
          </ac:graphicFrameMkLst>
        </pc:graphicFrameChg>
        <pc:graphicFrameChg chg="add mod">
          <ac:chgData name="Sergey Chekmarev" userId="ecf4f7c8-8817-4c18-82c2-4feb0afcf7b6" providerId="ADAL" clId="{2FCA20A1-C94F-4C9A-9542-C0F53D17F0BC}" dt="2021-11-08T14:32:17.235" v="3139"/>
          <ac:graphicFrameMkLst>
            <pc:docMk/>
            <pc:sldMk cId="3846948846" sldId="343"/>
            <ac:graphicFrameMk id="33" creationId="{9B84F951-AFDC-4C9F-9DBF-899D8BF8A4DC}"/>
          </ac:graphicFrameMkLst>
        </pc:graphicFrameChg>
      </pc:sldChg>
      <pc:sldChg chg="modSp mod">
        <pc:chgData name="Sergey Chekmarev" userId="ecf4f7c8-8817-4c18-82c2-4feb0afcf7b6" providerId="ADAL" clId="{2FCA20A1-C94F-4C9A-9542-C0F53D17F0BC}" dt="2021-10-29T16:13:58.251" v="2086" actId="1076"/>
        <pc:sldMkLst>
          <pc:docMk/>
          <pc:sldMk cId="2627719072" sldId="344"/>
        </pc:sldMkLst>
        <pc:spChg chg="mod">
          <ac:chgData name="Sergey Chekmarev" userId="ecf4f7c8-8817-4c18-82c2-4feb0afcf7b6" providerId="ADAL" clId="{2FCA20A1-C94F-4C9A-9542-C0F53D17F0BC}" dt="2021-10-29T16:13:58.251" v="2086" actId="1076"/>
          <ac:spMkLst>
            <pc:docMk/>
            <pc:sldMk cId="2627719072" sldId="344"/>
            <ac:spMk id="2" creationId="{00000000-0000-0000-0000-000000000000}"/>
          </ac:spMkLst>
        </pc:spChg>
      </pc:sldChg>
      <pc:sldChg chg="modSp mod">
        <pc:chgData name="Sergey Chekmarev" userId="ecf4f7c8-8817-4c18-82c2-4feb0afcf7b6" providerId="ADAL" clId="{2FCA20A1-C94F-4C9A-9542-C0F53D17F0BC}" dt="2021-10-29T16:15:00.226" v="2184" actId="20577"/>
        <pc:sldMkLst>
          <pc:docMk/>
          <pc:sldMk cId="618513531" sldId="345"/>
        </pc:sldMkLst>
        <pc:spChg chg="mod">
          <ac:chgData name="Sergey Chekmarev" userId="ecf4f7c8-8817-4c18-82c2-4feb0afcf7b6" providerId="ADAL" clId="{2FCA20A1-C94F-4C9A-9542-C0F53D17F0BC}" dt="2021-10-29T16:15:00.226" v="2184" actId="20577"/>
          <ac:spMkLst>
            <pc:docMk/>
            <pc:sldMk cId="618513531" sldId="345"/>
            <ac:spMk id="2" creationId="{00000000-0000-0000-0000-000000000000}"/>
          </ac:spMkLst>
        </pc:spChg>
      </pc:sldChg>
      <pc:sldChg chg="addSp delSp modSp mod">
        <pc:chgData name="Sergey Chekmarev" userId="ecf4f7c8-8817-4c18-82c2-4feb0afcf7b6" providerId="ADAL" clId="{2FCA20A1-C94F-4C9A-9542-C0F53D17F0BC}" dt="2021-10-29T16:59:55.604" v="2996"/>
        <pc:sldMkLst>
          <pc:docMk/>
          <pc:sldMk cId="2060017193" sldId="346"/>
        </pc:sldMkLst>
        <pc:spChg chg="add del mod">
          <ac:chgData name="Sergey Chekmarev" userId="ecf4f7c8-8817-4c18-82c2-4feb0afcf7b6" providerId="ADAL" clId="{2FCA20A1-C94F-4C9A-9542-C0F53D17F0BC}" dt="2021-10-29T16:59:53.030" v="2994" actId="478"/>
          <ac:spMkLst>
            <pc:docMk/>
            <pc:sldMk cId="2060017193" sldId="346"/>
            <ac:spMk id="15" creationId="{F5FD0589-BF8E-45DF-8F4A-883DAE202C2D}"/>
          </ac:spMkLst>
        </pc:spChg>
        <pc:spChg chg="mod">
          <ac:chgData name="Sergey Chekmarev" userId="ecf4f7c8-8817-4c18-82c2-4feb0afcf7b6" providerId="ADAL" clId="{2FCA20A1-C94F-4C9A-9542-C0F53D17F0BC}" dt="2021-10-29T16:59:55.604" v="2996"/>
          <ac:spMkLst>
            <pc:docMk/>
            <pc:sldMk cId="2060017193" sldId="346"/>
            <ac:spMk id="23" creationId="{88F12E52-1CED-4100-BE93-CD80E56B0611}"/>
          </ac:spMkLst>
        </pc:spChg>
        <pc:spChg chg="mod">
          <ac:chgData name="Sergey Chekmarev" userId="ecf4f7c8-8817-4c18-82c2-4feb0afcf7b6" providerId="ADAL" clId="{2FCA20A1-C94F-4C9A-9542-C0F53D17F0BC}" dt="2021-10-29T16:59:55.604" v="2996"/>
          <ac:spMkLst>
            <pc:docMk/>
            <pc:sldMk cId="2060017193" sldId="346"/>
            <ac:spMk id="24" creationId="{902CB54F-BFB3-4616-991F-45C2AE09235B}"/>
          </ac:spMkLst>
        </pc:spChg>
        <pc:spChg chg="mod">
          <ac:chgData name="Sergey Chekmarev" userId="ecf4f7c8-8817-4c18-82c2-4feb0afcf7b6" providerId="ADAL" clId="{2FCA20A1-C94F-4C9A-9542-C0F53D17F0BC}" dt="2021-10-29T16:59:55.604" v="2996"/>
          <ac:spMkLst>
            <pc:docMk/>
            <pc:sldMk cId="2060017193" sldId="346"/>
            <ac:spMk id="25" creationId="{8C776C94-83A6-4F4C-87E4-0AD9D259D4FF}"/>
          </ac:spMkLst>
        </pc:spChg>
        <pc:spChg chg="mod">
          <ac:chgData name="Sergey Chekmarev" userId="ecf4f7c8-8817-4c18-82c2-4feb0afcf7b6" providerId="ADAL" clId="{2FCA20A1-C94F-4C9A-9542-C0F53D17F0BC}" dt="2021-10-29T16:59:55.604" v="2996"/>
          <ac:spMkLst>
            <pc:docMk/>
            <pc:sldMk cId="2060017193" sldId="346"/>
            <ac:spMk id="26" creationId="{8610CCEB-2324-48F9-ACD4-DB8FA1570787}"/>
          </ac:spMkLst>
        </pc:spChg>
        <pc:grpChg chg="del">
          <ac:chgData name="Sergey Chekmarev" userId="ecf4f7c8-8817-4c18-82c2-4feb0afcf7b6" providerId="ADAL" clId="{2FCA20A1-C94F-4C9A-9542-C0F53D17F0BC}" dt="2021-10-29T16:59:55.067" v="2995" actId="478"/>
          <ac:grpSpMkLst>
            <pc:docMk/>
            <pc:sldMk cId="2060017193" sldId="346"/>
            <ac:grpSpMk id="18" creationId="{00000000-0000-0000-0000-000000000000}"/>
          </ac:grpSpMkLst>
        </pc:grpChg>
        <pc:grpChg chg="add mod">
          <ac:chgData name="Sergey Chekmarev" userId="ecf4f7c8-8817-4c18-82c2-4feb0afcf7b6" providerId="ADAL" clId="{2FCA20A1-C94F-4C9A-9542-C0F53D17F0BC}" dt="2021-10-29T16:59:55.604" v="2996"/>
          <ac:grpSpMkLst>
            <pc:docMk/>
            <pc:sldMk cId="2060017193" sldId="346"/>
            <ac:grpSpMk id="19" creationId="{5B7EE525-7F5F-4507-9B24-573E5479334A}"/>
          </ac:grpSpMkLst>
        </pc:grpChg>
      </pc:sldChg>
      <pc:sldChg chg="modSp mod">
        <pc:chgData name="Sergey Chekmarev" userId="ecf4f7c8-8817-4c18-82c2-4feb0afcf7b6" providerId="ADAL" clId="{2FCA20A1-C94F-4C9A-9542-C0F53D17F0BC}" dt="2021-10-29T16:16:29.967" v="2263" actId="20577"/>
        <pc:sldMkLst>
          <pc:docMk/>
          <pc:sldMk cId="1420095927" sldId="347"/>
        </pc:sldMkLst>
        <pc:spChg chg="mod">
          <ac:chgData name="Sergey Chekmarev" userId="ecf4f7c8-8817-4c18-82c2-4feb0afcf7b6" providerId="ADAL" clId="{2FCA20A1-C94F-4C9A-9542-C0F53D17F0BC}" dt="2021-10-29T16:16:29.967" v="2263" actId="20577"/>
          <ac:spMkLst>
            <pc:docMk/>
            <pc:sldMk cId="1420095927" sldId="347"/>
            <ac:spMk id="2" creationId="{00000000-0000-0000-0000-000000000000}"/>
          </ac:spMkLst>
        </pc:spChg>
        <pc:graphicFrameChg chg="mod">
          <ac:chgData name="Sergey Chekmarev" userId="ecf4f7c8-8817-4c18-82c2-4feb0afcf7b6" providerId="ADAL" clId="{2FCA20A1-C94F-4C9A-9542-C0F53D17F0BC}" dt="2021-10-29T16:15:29.097" v="2190"/>
          <ac:graphicFrameMkLst>
            <pc:docMk/>
            <pc:sldMk cId="1420095927" sldId="347"/>
            <ac:graphicFrameMk id="5" creationId="{00000000-0000-0000-0000-000000000000}"/>
          </ac:graphicFrameMkLst>
        </pc:graphicFrameChg>
        <pc:cxnChg chg="mod">
          <ac:chgData name="Sergey Chekmarev" userId="ecf4f7c8-8817-4c18-82c2-4feb0afcf7b6" providerId="ADAL" clId="{2FCA20A1-C94F-4C9A-9542-C0F53D17F0BC}" dt="2021-10-29T16:15:31.693" v="2192" actId="1038"/>
          <ac:cxnSpMkLst>
            <pc:docMk/>
            <pc:sldMk cId="1420095927" sldId="347"/>
            <ac:cxnSpMk id="28" creationId="{00000000-0000-0000-0000-000000000000}"/>
          </ac:cxnSpMkLst>
        </pc:cxnChg>
      </pc:sldChg>
      <pc:sldChg chg="modSp mod">
        <pc:chgData name="Sergey Chekmarev" userId="ecf4f7c8-8817-4c18-82c2-4feb0afcf7b6" providerId="ADAL" clId="{2FCA20A1-C94F-4C9A-9542-C0F53D17F0BC}" dt="2021-10-29T16:16:52.049" v="2284" actId="20577"/>
        <pc:sldMkLst>
          <pc:docMk/>
          <pc:sldMk cId="135570066" sldId="348"/>
        </pc:sldMkLst>
        <pc:spChg chg="mod">
          <ac:chgData name="Sergey Chekmarev" userId="ecf4f7c8-8817-4c18-82c2-4feb0afcf7b6" providerId="ADAL" clId="{2FCA20A1-C94F-4C9A-9542-C0F53D17F0BC}" dt="2021-10-29T16:16:52.049" v="2284" actId="20577"/>
          <ac:spMkLst>
            <pc:docMk/>
            <pc:sldMk cId="135570066" sldId="348"/>
            <ac:spMk id="2" creationId="{00000000-0000-0000-0000-000000000000}"/>
          </ac:spMkLst>
        </pc:spChg>
        <pc:cxnChg chg="mod">
          <ac:chgData name="Sergey Chekmarev" userId="ecf4f7c8-8817-4c18-82c2-4feb0afcf7b6" providerId="ADAL" clId="{2FCA20A1-C94F-4C9A-9542-C0F53D17F0BC}" dt="2021-10-29T16:15:56.206" v="2197" actId="1035"/>
          <ac:cxnSpMkLst>
            <pc:docMk/>
            <pc:sldMk cId="135570066" sldId="348"/>
            <ac:cxnSpMk id="28" creationId="{00000000-0000-0000-0000-000000000000}"/>
          </ac:cxnSpMkLst>
        </pc:cxnChg>
      </pc:sldChg>
      <pc:sldChg chg="modSp mod">
        <pc:chgData name="Sergey Chekmarev" userId="ecf4f7c8-8817-4c18-82c2-4feb0afcf7b6" providerId="ADAL" clId="{2FCA20A1-C94F-4C9A-9542-C0F53D17F0BC}" dt="2021-11-12T16:25:20.380" v="5478" actId="20577"/>
        <pc:sldMkLst>
          <pc:docMk/>
          <pc:sldMk cId="1261521974" sldId="349"/>
        </pc:sldMkLst>
        <pc:spChg chg="mod">
          <ac:chgData name="Sergey Chekmarev" userId="ecf4f7c8-8817-4c18-82c2-4feb0afcf7b6" providerId="ADAL" clId="{2FCA20A1-C94F-4C9A-9542-C0F53D17F0BC}" dt="2021-11-12T16:25:20.380" v="5478" actId="20577"/>
          <ac:spMkLst>
            <pc:docMk/>
            <pc:sldMk cId="1261521974" sldId="349"/>
            <ac:spMk id="13" creationId="{00000000-0000-0000-0000-000000000000}"/>
          </ac:spMkLst>
        </pc:spChg>
      </pc:sldChg>
      <pc:sldChg chg="addSp delSp modSp mod">
        <pc:chgData name="Sergey Chekmarev" userId="ecf4f7c8-8817-4c18-82c2-4feb0afcf7b6" providerId="ADAL" clId="{2FCA20A1-C94F-4C9A-9542-C0F53D17F0BC}" dt="2021-11-08T15:04:18.630" v="3216"/>
        <pc:sldMkLst>
          <pc:docMk/>
          <pc:sldMk cId="3910946133" sldId="350"/>
        </pc:sldMkLst>
        <pc:spChg chg="add del mod">
          <ac:chgData name="Sergey Chekmarev" userId="ecf4f7c8-8817-4c18-82c2-4feb0afcf7b6" providerId="ADAL" clId="{2FCA20A1-C94F-4C9A-9542-C0F53D17F0BC}" dt="2021-11-08T15:00:56.150" v="3175" actId="478"/>
          <ac:spMkLst>
            <pc:docMk/>
            <pc:sldMk cId="3910946133" sldId="350"/>
            <ac:spMk id="19" creationId="{BC3116EE-176A-4B29-8E5F-A8EBE47F34C2}"/>
          </ac:spMkLst>
        </pc:spChg>
        <pc:graphicFrameChg chg="del mod">
          <ac:chgData name="Sergey Chekmarev" userId="ecf4f7c8-8817-4c18-82c2-4feb0afcf7b6" providerId="ADAL" clId="{2FCA20A1-C94F-4C9A-9542-C0F53D17F0BC}" dt="2021-11-08T15:01:04.699" v="3177" actId="478"/>
          <ac:graphicFrameMkLst>
            <pc:docMk/>
            <pc:sldMk cId="3910946133" sldId="350"/>
            <ac:graphicFrameMk id="17" creationId="{00000000-0000-0000-0000-000000000000}"/>
          </ac:graphicFrameMkLst>
        </pc:graphicFrameChg>
        <pc:graphicFrameChg chg="del">
          <ac:chgData name="Sergey Chekmarev" userId="ecf4f7c8-8817-4c18-82c2-4feb0afcf7b6" providerId="ADAL" clId="{2FCA20A1-C94F-4C9A-9542-C0F53D17F0BC}" dt="2021-11-08T15:01:29.372" v="3180" actId="478"/>
          <ac:graphicFrameMkLst>
            <pc:docMk/>
            <pc:sldMk cId="3910946133" sldId="350"/>
            <ac:graphicFrameMk id="25" creationId="{00000000-0000-0000-0000-000000000000}"/>
          </ac:graphicFrameMkLst>
        </pc:graphicFrameChg>
        <pc:graphicFrameChg chg="del">
          <ac:chgData name="Sergey Chekmarev" userId="ecf4f7c8-8817-4c18-82c2-4feb0afcf7b6" providerId="ADAL" clId="{2FCA20A1-C94F-4C9A-9542-C0F53D17F0BC}" dt="2021-11-08T15:01:28.712" v="3179" actId="478"/>
          <ac:graphicFrameMkLst>
            <pc:docMk/>
            <pc:sldMk cId="3910946133" sldId="350"/>
            <ac:graphicFrameMk id="26" creationId="{00000000-0000-0000-0000-000000000000}"/>
          </ac:graphicFrameMkLst>
        </pc:graphicFrameChg>
        <pc:graphicFrameChg chg="del">
          <ac:chgData name="Sergey Chekmarev" userId="ecf4f7c8-8817-4c18-82c2-4feb0afcf7b6" providerId="ADAL" clId="{2FCA20A1-C94F-4C9A-9542-C0F53D17F0BC}" dt="2021-11-08T15:01:27.607" v="3178" actId="478"/>
          <ac:graphicFrameMkLst>
            <pc:docMk/>
            <pc:sldMk cId="3910946133" sldId="350"/>
            <ac:graphicFrameMk id="27" creationId="{00000000-0000-0000-0000-000000000000}"/>
          </ac:graphicFrameMkLst>
        </pc:graphicFrameChg>
        <pc:graphicFrameChg chg="add mod">
          <ac:chgData name="Sergey Chekmarev" userId="ecf4f7c8-8817-4c18-82c2-4feb0afcf7b6" providerId="ADAL" clId="{2FCA20A1-C94F-4C9A-9542-C0F53D17F0BC}" dt="2021-11-08T15:03:42.898" v="3207"/>
          <ac:graphicFrameMkLst>
            <pc:docMk/>
            <pc:sldMk cId="3910946133" sldId="350"/>
            <ac:graphicFrameMk id="28" creationId="{96C029C7-9FA9-4F33-8797-BC9EB5ED928E}"/>
          </ac:graphicFrameMkLst>
        </pc:graphicFrameChg>
        <pc:graphicFrameChg chg="add mod">
          <ac:chgData name="Sergey Chekmarev" userId="ecf4f7c8-8817-4c18-82c2-4feb0afcf7b6" providerId="ADAL" clId="{2FCA20A1-C94F-4C9A-9542-C0F53D17F0BC}" dt="2021-11-08T15:01:59.305" v="3187" actId="1076"/>
          <ac:graphicFrameMkLst>
            <pc:docMk/>
            <pc:sldMk cId="3910946133" sldId="350"/>
            <ac:graphicFrameMk id="29" creationId="{86774312-CCA9-44BF-A712-75C39BCC08FB}"/>
          </ac:graphicFrameMkLst>
        </pc:graphicFrameChg>
        <pc:graphicFrameChg chg="add mod">
          <ac:chgData name="Sergey Chekmarev" userId="ecf4f7c8-8817-4c18-82c2-4feb0afcf7b6" providerId="ADAL" clId="{2FCA20A1-C94F-4C9A-9542-C0F53D17F0BC}" dt="2021-11-08T15:01:56.914" v="3186" actId="1076"/>
          <ac:graphicFrameMkLst>
            <pc:docMk/>
            <pc:sldMk cId="3910946133" sldId="350"/>
            <ac:graphicFrameMk id="30" creationId="{235810CD-5C34-4E04-AC8A-CDA65D8EDB04}"/>
          </ac:graphicFrameMkLst>
        </pc:graphicFrameChg>
        <pc:graphicFrameChg chg="add mod">
          <ac:chgData name="Sergey Chekmarev" userId="ecf4f7c8-8817-4c18-82c2-4feb0afcf7b6" providerId="ADAL" clId="{2FCA20A1-C94F-4C9A-9542-C0F53D17F0BC}" dt="2021-11-08T15:04:18.630" v="3216"/>
          <ac:graphicFrameMkLst>
            <pc:docMk/>
            <pc:sldMk cId="3910946133" sldId="350"/>
            <ac:graphicFrameMk id="31" creationId="{48033575-776F-4626-9CC8-8D843A37ECE1}"/>
          </ac:graphicFrameMkLst>
        </pc:graphicFrameChg>
      </pc:sldChg>
      <pc:sldChg chg="modSp mod">
        <pc:chgData name="Sergey Chekmarev" userId="ecf4f7c8-8817-4c18-82c2-4feb0afcf7b6" providerId="ADAL" clId="{2FCA20A1-C94F-4C9A-9542-C0F53D17F0BC}" dt="2021-10-29T16:17:27.517" v="2320" actId="20577"/>
        <pc:sldMkLst>
          <pc:docMk/>
          <pc:sldMk cId="948821049" sldId="351"/>
        </pc:sldMkLst>
        <pc:spChg chg="mod">
          <ac:chgData name="Sergey Chekmarev" userId="ecf4f7c8-8817-4c18-82c2-4feb0afcf7b6" providerId="ADAL" clId="{2FCA20A1-C94F-4C9A-9542-C0F53D17F0BC}" dt="2021-10-29T16:17:27.517" v="2320" actId="20577"/>
          <ac:spMkLst>
            <pc:docMk/>
            <pc:sldMk cId="948821049" sldId="351"/>
            <ac:spMk id="2" creationId="{00000000-0000-0000-0000-000000000000}"/>
          </ac:spMkLst>
        </pc:spChg>
      </pc:sldChg>
      <pc:sldChg chg="modSp mod">
        <pc:chgData name="Sergey Chekmarev" userId="ecf4f7c8-8817-4c18-82c2-4feb0afcf7b6" providerId="ADAL" clId="{2FCA20A1-C94F-4C9A-9542-C0F53D17F0BC}" dt="2021-10-29T16:21:45.591" v="2398" actId="20577"/>
        <pc:sldMkLst>
          <pc:docMk/>
          <pc:sldMk cId="2927649897" sldId="352"/>
        </pc:sldMkLst>
        <pc:spChg chg="mod">
          <ac:chgData name="Sergey Chekmarev" userId="ecf4f7c8-8817-4c18-82c2-4feb0afcf7b6" providerId="ADAL" clId="{2FCA20A1-C94F-4C9A-9542-C0F53D17F0BC}" dt="2021-10-29T16:21:45.591" v="2398" actId="20577"/>
          <ac:spMkLst>
            <pc:docMk/>
            <pc:sldMk cId="2927649897" sldId="352"/>
            <ac:spMk id="2" creationId="{00000000-0000-0000-0000-000000000000}"/>
          </ac:spMkLst>
        </pc:spChg>
        <pc:graphicFrameChg chg="mod">
          <ac:chgData name="Sergey Chekmarev" userId="ecf4f7c8-8817-4c18-82c2-4feb0afcf7b6" providerId="ADAL" clId="{2FCA20A1-C94F-4C9A-9542-C0F53D17F0BC}" dt="2021-10-29T16:20:54.945" v="2335"/>
          <ac:graphicFrameMkLst>
            <pc:docMk/>
            <pc:sldMk cId="2927649897" sldId="352"/>
            <ac:graphicFrameMk id="14" creationId="{00000000-0000-0000-0000-000000000000}"/>
          </ac:graphicFrameMkLst>
        </pc:graphicFrameChg>
        <pc:graphicFrameChg chg="mod">
          <ac:chgData name="Sergey Chekmarev" userId="ecf4f7c8-8817-4c18-82c2-4feb0afcf7b6" providerId="ADAL" clId="{2FCA20A1-C94F-4C9A-9542-C0F53D17F0BC}" dt="2021-10-29T16:20:31.063" v="2328" actId="207"/>
          <ac:graphicFrameMkLst>
            <pc:docMk/>
            <pc:sldMk cId="2927649897" sldId="352"/>
            <ac:graphicFrameMk id="15" creationId="{00000000-0000-0000-0000-000000000000}"/>
          </ac:graphicFrameMkLst>
        </pc:graphicFrameChg>
      </pc:sldChg>
      <pc:sldChg chg="modSp mod">
        <pc:chgData name="Sergey Chekmarev" userId="ecf4f7c8-8817-4c18-82c2-4feb0afcf7b6" providerId="ADAL" clId="{2FCA20A1-C94F-4C9A-9542-C0F53D17F0BC}" dt="2021-10-29T16:22:39.406" v="2413" actId="20577"/>
        <pc:sldMkLst>
          <pc:docMk/>
          <pc:sldMk cId="3886348832" sldId="353"/>
        </pc:sldMkLst>
        <pc:spChg chg="mod">
          <ac:chgData name="Sergey Chekmarev" userId="ecf4f7c8-8817-4c18-82c2-4feb0afcf7b6" providerId="ADAL" clId="{2FCA20A1-C94F-4C9A-9542-C0F53D17F0BC}" dt="2021-10-29T16:22:39.406" v="2413" actId="20577"/>
          <ac:spMkLst>
            <pc:docMk/>
            <pc:sldMk cId="3886348832" sldId="353"/>
            <ac:spMk id="2" creationId="{00000000-0000-0000-0000-000000000000}"/>
          </ac:spMkLst>
        </pc:spChg>
        <pc:graphicFrameChg chg="mod">
          <ac:chgData name="Sergey Chekmarev" userId="ecf4f7c8-8817-4c18-82c2-4feb0afcf7b6" providerId="ADAL" clId="{2FCA20A1-C94F-4C9A-9542-C0F53D17F0BC}" dt="2021-10-29T16:22:02.675" v="2401"/>
          <ac:graphicFrameMkLst>
            <pc:docMk/>
            <pc:sldMk cId="3886348832" sldId="353"/>
            <ac:graphicFrameMk id="5" creationId="{00000000-0000-0000-0000-000000000000}"/>
          </ac:graphicFrameMkLst>
        </pc:graphicFrameChg>
        <pc:graphicFrameChg chg="mod">
          <ac:chgData name="Sergey Chekmarev" userId="ecf4f7c8-8817-4c18-82c2-4feb0afcf7b6" providerId="ADAL" clId="{2FCA20A1-C94F-4C9A-9542-C0F53D17F0BC}" dt="2021-10-29T16:22:15.208" v="2404"/>
          <ac:graphicFrameMkLst>
            <pc:docMk/>
            <pc:sldMk cId="3886348832" sldId="353"/>
            <ac:graphicFrameMk id="6" creationId="{00000000-0000-0000-0000-000000000000}"/>
          </ac:graphicFrameMkLst>
        </pc:graphicFrameChg>
        <pc:cxnChg chg="mod">
          <ac:chgData name="Sergey Chekmarev" userId="ecf4f7c8-8817-4c18-82c2-4feb0afcf7b6" providerId="ADAL" clId="{2FCA20A1-C94F-4C9A-9542-C0F53D17F0BC}" dt="2021-10-29T16:21:53.135" v="2399" actId="1076"/>
          <ac:cxnSpMkLst>
            <pc:docMk/>
            <pc:sldMk cId="3886348832" sldId="353"/>
            <ac:cxnSpMk id="28" creationId="{00000000-0000-0000-0000-000000000000}"/>
          </ac:cxnSpMkLst>
        </pc:cxnChg>
      </pc:sldChg>
      <pc:sldChg chg="modSp mod">
        <pc:chgData name="Sergey Chekmarev" userId="ecf4f7c8-8817-4c18-82c2-4feb0afcf7b6" providerId="ADAL" clId="{2FCA20A1-C94F-4C9A-9542-C0F53D17F0BC}" dt="2021-10-29T16:23:23.848" v="2440" actId="6549"/>
        <pc:sldMkLst>
          <pc:docMk/>
          <pc:sldMk cId="1342627254" sldId="354"/>
        </pc:sldMkLst>
        <pc:spChg chg="mod">
          <ac:chgData name="Sergey Chekmarev" userId="ecf4f7c8-8817-4c18-82c2-4feb0afcf7b6" providerId="ADAL" clId="{2FCA20A1-C94F-4C9A-9542-C0F53D17F0BC}" dt="2021-10-29T16:23:23.848" v="2440" actId="6549"/>
          <ac:spMkLst>
            <pc:docMk/>
            <pc:sldMk cId="1342627254" sldId="354"/>
            <ac:spMk id="2" creationId="{00000000-0000-0000-0000-000000000000}"/>
          </ac:spMkLst>
        </pc:spChg>
        <pc:cxnChg chg="mod">
          <ac:chgData name="Sergey Chekmarev" userId="ecf4f7c8-8817-4c18-82c2-4feb0afcf7b6" providerId="ADAL" clId="{2FCA20A1-C94F-4C9A-9542-C0F53D17F0BC}" dt="2021-10-29T16:22:59.560" v="2420" actId="1038"/>
          <ac:cxnSpMkLst>
            <pc:docMk/>
            <pc:sldMk cId="1342627254" sldId="354"/>
            <ac:cxnSpMk id="28" creationId="{00000000-0000-0000-0000-000000000000}"/>
          </ac:cxnSpMkLst>
        </pc:cxnChg>
      </pc:sldChg>
      <pc:sldChg chg="modSp mod">
        <pc:chgData name="Sergey Chekmarev" userId="ecf4f7c8-8817-4c18-82c2-4feb0afcf7b6" providerId="ADAL" clId="{2FCA20A1-C94F-4C9A-9542-C0F53D17F0BC}" dt="2021-11-12T16:27:00.433" v="5645" actId="20577"/>
        <pc:sldMkLst>
          <pc:docMk/>
          <pc:sldMk cId="583042609" sldId="355"/>
        </pc:sldMkLst>
        <pc:spChg chg="mod">
          <ac:chgData name="Sergey Chekmarev" userId="ecf4f7c8-8817-4c18-82c2-4feb0afcf7b6" providerId="ADAL" clId="{2FCA20A1-C94F-4C9A-9542-C0F53D17F0BC}" dt="2021-11-12T16:27:00.433" v="5645" actId="20577"/>
          <ac:spMkLst>
            <pc:docMk/>
            <pc:sldMk cId="583042609" sldId="355"/>
            <ac:spMk id="13" creationId="{00000000-0000-0000-0000-000000000000}"/>
          </ac:spMkLst>
        </pc:spChg>
      </pc:sldChg>
      <pc:sldChg chg="modSp mod">
        <pc:chgData name="Sergey Chekmarev" userId="ecf4f7c8-8817-4c18-82c2-4feb0afcf7b6" providerId="ADAL" clId="{2FCA20A1-C94F-4C9A-9542-C0F53D17F0BC}" dt="2021-10-29T16:25:52.749" v="2563" actId="313"/>
        <pc:sldMkLst>
          <pc:docMk/>
          <pc:sldMk cId="561082894" sldId="356"/>
        </pc:sldMkLst>
        <pc:spChg chg="mod">
          <ac:chgData name="Sergey Chekmarev" userId="ecf4f7c8-8817-4c18-82c2-4feb0afcf7b6" providerId="ADAL" clId="{2FCA20A1-C94F-4C9A-9542-C0F53D17F0BC}" dt="2021-10-29T16:25:52.749" v="2563" actId="313"/>
          <ac:spMkLst>
            <pc:docMk/>
            <pc:sldMk cId="561082894" sldId="356"/>
            <ac:spMk id="4" creationId="{00000000-0000-0000-0000-000000000000}"/>
          </ac:spMkLst>
        </pc:spChg>
        <pc:graphicFrameChg chg="mod">
          <ac:chgData name="Sergey Chekmarev" userId="ecf4f7c8-8817-4c18-82c2-4feb0afcf7b6" providerId="ADAL" clId="{2FCA20A1-C94F-4C9A-9542-C0F53D17F0BC}" dt="2021-10-29T16:24:41.226" v="2453"/>
          <ac:graphicFrameMkLst>
            <pc:docMk/>
            <pc:sldMk cId="561082894" sldId="356"/>
            <ac:graphicFrameMk id="8" creationId="{00000000-0000-0000-0000-000000000000}"/>
          </ac:graphicFrameMkLst>
        </pc:graphicFrameChg>
        <pc:graphicFrameChg chg="mod">
          <ac:chgData name="Sergey Chekmarev" userId="ecf4f7c8-8817-4c18-82c2-4feb0afcf7b6" providerId="ADAL" clId="{2FCA20A1-C94F-4C9A-9542-C0F53D17F0BC}" dt="2021-10-29T16:24:59.670" v="2458"/>
          <ac:graphicFrameMkLst>
            <pc:docMk/>
            <pc:sldMk cId="561082894" sldId="356"/>
            <ac:graphicFrameMk id="12" creationId="{00000000-0000-0000-0000-000000000000}"/>
          </ac:graphicFrameMkLst>
        </pc:graphicFrameChg>
      </pc:sldChg>
      <pc:sldChg chg="modSp mod">
        <pc:chgData name="Sergey Chekmarev" userId="ecf4f7c8-8817-4c18-82c2-4feb0afcf7b6" providerId="ADAL" clId="{2FCA20A1-C94F-4C9A-9542-C0F53D17F0BC}" dt="2021-10-29T16:26:19.131" v="2593" actId="20577"/>
        <pc:sldMkLst>
          <pc:docMk/>
          <pc:sldMk cId="1583287792" sldId="357"/>
        </pc:sldMkLst>
        <pc:spChg chg="mod">
          <ac:chgData name="Sergey Chekmarev" userId="ecf4f7c8-8817-4c18-82c2-4feb0afcf7b6" providerId="ADAL" clId="{2FCA20A1-C94F-4C9A-9542-C0F53D17F0BC}" dt="2021-10-29T16:26:19.131" v="2593" actId="20577"/>
          <ac:spMkLst>
            <pc:docMk/>
            <pc:sldMk cId="1583287792" sldId="357"/>
            <ac:spMk id="2" creationId="{00000000-0000-0000-0000-000000000000}"/>
          </ac:spMkLst>
        </pc:spChg>
      </pc:sldChg>
      <pc:sldChg chg="modSp mod">
        <pc:chgData name="Sergey Chekmarev" userId="ecf4f7c8-8817-4c18-82c2-4feb0afcf7b6" providerId="ADAL" clId="{2FCA20A1-C94F-4C9A-9542-C0F53D17F0BC}" dt="2021-10-29T16:26:54.524" v="2613" actId="20577"/>
        <pc:sldMkLst>
          <pc:docMk/>
          <pc:sldMk cId="1351158678" sldId="358"/>
        </pc:sldMkLst>
        <pc:spChg chg="mod">
          <ac:chgData name="Sergey Chekmarev" userId="ecf4f7c8-8817-4c18-82c2-4feb0afcf7b6" providerId="ADAL" clId="{2FCA20A1-C94F-4C9A-9542-C0F53D17F0BC}" dt="2021-10-29T16:26:54.524" v="2613" actId="20577"/>
          <ac:spMkLst>
            <pc:docMk/>
            <pc:sldMk cId="1351158678" sldId="358"/>
            <ac:spMk id="9" creationId="{00000000-0000-0000-0000-000000000000}"/>
          </ac:spMkLst>
        </pc:spChg>
      </pc:sldChg>
      <pc:sldChg chg="modSp mod">
        <pc:chgData name="Sergey Chekmarev" userId="ecf4f7c8-8817-4c18-82c2-4feb0afcf7b6" providerId="ADAL" clId="{2FCA20A1-C94F-4C9A-9542-C0F53D17F0BC}" dt="2021-10-29T16:26:40.997" v="2601" actId="20577"/>
        <pc:sldMkLst>
          <pc:docMk/>
          <pc:sldMk cId="1902484331" sldId="359"/>
        </pc:sldMkLst>
        <pc:spChg chg="mod">
          <ac:chgData name="Sergey Chekmarev" userId="ecf4f7c8-8817-4c18-82c2-4feb0afcf7b6" providerId="ADAL" clId="{2FCA20A1-C94F-4C9A-9542-C0F53D17F0BC}" dt="2021-10-29T16:26:40.997" v="2601" actId="20577"/>
          <ac:spMkLst>
            <pc:docMk/>
            <pc:sldMk cId="1902484331" sldId="359"/>
            <ac:spMk id="2" creationId="{00000000-0000-0000-0000-000000000000}"/>
          </ac:spMkLst>
        </pc:spChg>
      </pc:sldChg>
      <pc:sldChg chg="addSp delSp modSp mod">
        <pc:chgData name="Sergey Chekmarev" userId="ecf4f7c8-8817-4c18-82c2-4feb0afcf7b6" providerId="ADAL" clId="{2FCA20A1-C94F-4C9A-9542-C0F53D17F0BC}" dt="2021-10-29T16:40:36.862" v="2791"/>
        <pc:sldMkLst>
          <pc:docMk/>
          <pc:sldMk cId="1875962476" sldId="360"/>
        </pc:sldMkLst>
        <pc:spChg chg="add del mod">
          <ac:chgData name="Sergey Chekmarev" userId="ecf4f7c8-8817-4c18-82c2-4feb0afcf7b6" providerId="ADAL" clId="{2FCA20A1-C94F-4C9A-9542-C0F53D17F0BC}" dt="2021-10-29T16:37:55.261" v="2713" actId="478"/>
          <ac:spMkLst>
            <pc:docMk/>
            <pc:sldMk cId="1875962476" sldId="360"/>
            <ac:spMk id="4" creationId="{539361EB-2517-4C5A-9658-D7A8A1D7F3CE}"/>
          </ac:spMkLst>
        </pc:spChg>
        <pc:graphicFrameChg chg="mod">
          <ac:chgData name="Sergey Chekmarev" userId="ecf4f7c8-8817-4c18-82c2-4feb0afcf7b6" providerId="ADAL" clId="{2FCA20A1-C94F-4C9A-9542-C0F53D17F0BC}" dt="2021-10-29T16:40:36.862" v="2791"/>
          <ac:graphicFrameMkLst>
            <pc:docMk/>
            <pc:sldMk cId="1875962476" sldId="360"/>
            <ac:graphicFrameMk id="8" creationId="{00000000-0000-0000-0000-000000000000}"/>
          </ac:graphicFrameMkLst>
        </pc:graphicFrameChg>
      </pc:sldChg>
      <pc:sldChg chg="modSp mod">
        <pc:chgData name="Sergey Chekmarev" userId="ecf4f7c8-8817-4c18-82c2-4feb0afcf7b6" providerId="ADAL" clId="{2FCA20A1-C94F-4C9A-9542-C0F53D17F0BC}" dt="2021-10-29T16:33:03.205" v="2707" actId="20577"/>
        <pc:sldMkLst>
          <pc:docMk/>
          <pc:sldMk cId="3247141447" sldId="361"/>
        </pc:sldMkLst>
        <pc:spChg chg="mod">
          <ac:chgData name="Sergey Chekmarev" userId="ecf4f7c8-8817-4c18-82c2-4feb0afcf7b6" providerId="ADAL" clId="{2FCA20A1-C94F-4C9A-9542-C0F53D17F0BC}" dt="2021-10-29T16:33:03.205" v="2707" actId="20577"/>
          <ac:spMkLst>
            <pc:docMk/>
            <pc:sldMk cId="3247141447" sldId="361"/>
            <ac:spMk id="2" creationId="{00000000-0000-0000-0000-000000000000}"/>
          </ac:spMkLst>
        </pc:spChg>
        <pc:grpChg chg="mod">
          <ac:chgData name="Sergey Chekmarev" userId="ecf4f7c8-8817-4c18-82c2-4feb0afcf7b6" providerId="ADAL" clId="{2FCA20A1-C94F-4C9A-9542-C0F53D17F0BC}" dt="2021-10-29T16:27:49.205" v="2621" actId="1076"/>
          <ac:grpSpMkLst>
            <pc:docMk/>
            <pc:sldMk cId="3247141447" sldId="361"/>
            <ac:grpSpMk id="28" creationId="{00000000-0000-0000-0000-000000000000}"/>
          </ac:grpSpMkLst>
        </pc:grpChg>
        <pc:graphicFrameChg chg="mod">
          <ac:chgData name="Sergey Chekmarev" userId="ecf4f7c8-8817-4c18-82c2-4feb0afcf7b6" providerId="ADAL" clId="{2FCA20A1-C94F-4C9A-9542-C0F53D17F0BC}" dt="2021-10-29T16:27:36.108" v="2619" actId="207"/>
          <ac:graphicFrameMkLst>
            <pc:docMk/>
            <pc:sldMk cId="3247141447" sldId="361"/>
            <ac:graphicFrameMk id="18" creationId="{00000000-0000-0000-0000-000000000000}"/>
          </ac:graphicFrameMkLst>
        </pc:graphicFrameChg>
        <pc:graphicFrameChg chg="mod">
          <ac:chgData name="Sergey Chekmarev" userId="ecf4f7c8-8817-4c18-82c2-4feb0afcf7b6" providerId="ADAL" clId="{2FCA20A1-C94F-4C9A-9542-C0F53D17F0BC}" dt="2021-10-29T16:30:54.084" v="2628" actId="207"/>
          <ac:graphicFrameMkLst>
            <pc:docMk/>
            <pc:sldMk cId="3247141447" sldId="361"/>
            <ac:graphicFrameMk id="21" creationId="{00000000-0000-0000-0000-000000000000}"/>
          </ac:graphicFrameMkLst>
        </pc:graphicFrameChg>
      </pc:sldChg>
      <pc:sldChg chg="addSp delSp modSp mod">
        <pc:chgData name="Sergey Chekmarev" userId="ecf4f7c8-8817-4c18-82c2-4feb0afcf7b6" providerId="ADAL" clId="{2FCA20A1-C94F-4C9A-9542-C0F53D17F0BC}" dt="2021-10-29T16:46:43.052" v="2882" actId="20577"/>
        <pc:sldMkLst>
          <pc:docMk/>
          <pc:sldMk cId="3392792290" sldId="362"/>
        </pc:sldMkLst>
        <pc:spChg chg="mod">
          <ac:chgData name="Sergey Chekmarev" userId="ecf4f7c8-8817-4c18-82c2-4feb0afcf7b6" providerId="ADAL" clId="{2FCA20A1-C94F-4C9A-9542-C0F53D17F0BC}" dt="2021-10-29T16:33:37.401" v="2709" actId="1076"/>
          <ac:spMkLst>
            <pc:docMk/>
            <pc:sldMk cId="3392792290" sldId="362"/>
            <ac:spMk id="2" creationId="{00000000-0000-0000-0000-000000000000}"/>
          </ac:spMkLst>
        </pc:spChg>
        <pc:spChg chg="add del">
          <ac:chgData name="Sergey Chekmarev" userId="ecf4f7c8-8817-4c18-82c2-4feb0afcf7b6" providerId="ADAL" clId="{2FCA20A1-C94F-4C9A-9542-C0F53D17F0BC}" dt="2021-10-29T16:42:24.317" v="2792" actId="478"/>
          <ac:spMkLst>
            <pc:docMk/>
            <pc:sldMk cId="3392792290" sldId="362"/>
            <ac:spMk id="4" creationId="{C311DC32-0651-4DAC-B1FC-7D6A1717CC37}"/>
          </ac:spMkLst>
        </pc:spChg>
        <pc:graphicFrameChg chg="mod">
          <ac:chgData name="Sergey Chekmarev" userId="ecf4f7c8-8817-4c18-82c2-4feb0afcf7b6" providerId="ADAL" clId="{2FCA20A1-C94F-4C9A-9542-C0F53D17F0BC}" dt="2021-10-29T16:46:43.052" v="2882" actId="20577"/>
          <ac:graphicFrameMkLst>
            <pc:docMk/>
            <pc:sldMk cId="3392792290" sldId="362"/>
            <ac:graphicFrameMk id="19" creationId="{00000000-0000-0000-0000-000000000000}"/>
          </ac:graphicFrameMkLst>
        </pc:graphicFrameChg>
        <pc:picChg chg="mod">
          <ac:chgData name="Sergey Chekmarev" userId="ecf4f7c8-8817-4c18-82c2-4feb0afcf7b6" providerId="ADAL" clId="{2FCA20A1-C94F-4C9A-9542-C0F53D17F0BC}" dt="2021-10-29T16:45:46.581" v="2881" actId="1076"/>
          <ac:picMkLst>
            <pc:docMk/>
            <pc:sldMk cId="3392792290" sldId="362"/>
            <ac:picMk id="24" creationId="{00000000-0000-0000-0000-000000000000}"/>
          </ac:picMkLst>
        </pc:picChg>
        <pc:picChg chg="mod">
          <ac:chgData name="Sergey Chekmarev" userId="ecf4f7c8-8817-4c18-82c2-4feb0afcf7b6" providerId="ADAL" clId="{2FCA20A1-C94F-4C9A-9542-C0F53D17F0BC}" dt="2021-10-29T16:44:44.644" v="2859" actId="1076"/>
          <ac:picMkLst>
            <pc:docMk/>
            <pc:sldMk cId="3392792290" sldId="362"/>
            <ac:picMk id="25" creationId="{00000000-0000-0000-0000-000000000000}"/>
          </ac:picMkLst>
        </pc:picChg>
        <pc:picChg chg="mod">
          <ac:chgData name="Sergey Chekmarev" userId="ecf4f7c8-8817-4c18-82c2-4feb0afcf7b6" providerId="ADAL" clId="{2FCA20A1-C94F-4C9A-9542-C0F53D17F0BC}" dt="2021-10-29T16:44:51.093" v="2862" actId="1076"/>
          <ac:picMkLst>
            <pc:docMk/>
            <pc:sldMk cId="3392792290" sldId="362"/>
            <ac:picMk id="26" creationId="{00000000-0000-0000-0000-000000000000}"/>
          </ac:picMkLst>
        </pc:picChg>
        <pc:picChg chg="mod">
          <ac:chgData name="Sergey Chekmarev" userId="ecf4f7c8-8817-4c18-82c2-4feb0afcf7b6" providerId="ADAL" clId="{2FCA20A1-C94F-4C9A-9542-C0F53D17F0BC}" dt="2021-10-29T16:44:49.644" v="2861" actId="1076"/>
          <ac:picMkLst>
            <pc:docMk/>
            <pc:sldMk cId="3392792290" sldId="362"/>
            <ac:picMk id="27" creationId="{00000000-0000-0000-0000-000000000000}"/>
          </ac:picMkLst>
        </pc:picChg>
      </pc:sldChg>
      <pc:sldChg chg="addSp delSp modSp mod">
        <pc:chgData name="Sergey Chekmarev" userId="ecf4f7c8-8817-4c18-82c2-4feb0afcf7b6" providerId="ADAL" clId="{2FCA20A1-C94F-4C9A-9542-C0F53D17F0BC}" dt="2021-10-29T16:53:19.533" v="2965" actId="20577"/>
        <pc:sldMkLst>
          <pc:docMk/>
          <pc:sldMk cId="2462688349" sldId="364"/>
        </pc:sldMkLst>
        <pc:spChg chg="mod">
          <ac:chgData name="Sergey Chekmarev" userId="ecf4f7c8-8817-4c18-82c2-4feb0afcf7b6" providerId="ADAL" clId="{2FCA20A1-C94F-4C9A-9542-C0F53D17F0BC}" dt="2021-10-29T16:53:12.723" v="2960" actId="20577"/>
          <ac:spMkLst>
            <pc:docMk/>
            <pc:sldMk cId="2462688349" sldId="364"/>
            <ac:spMk id="13" creationId="{00000000-0000-0000-0000-000000000000}"/>
          </ac:spMkLst>
        </pc:spChg>
        <pc:spChg chg="add del mod">
          <ac:chgData name="Sergey Chekmarev" userId="ecf4f7c8-8817-4c18-82c2-4feb0afcf7b6" providerId="ADAL" clId="{2FCA20A1-C94F-4C9A-9542-C0F53D17F0BC}" dt="2021-10-29T16:47:07.428" v="2883" actId="478"/>
          <ac:spMkLst>
            <pc:docMk/>
            <pc:sldMk cId="2462688349" sldId="364"/>
            <ac:spMk id="15" creationId="{004FE183-0041-4D94-8E15-8506D6679A13}"/>
          </ac:spMkLst>
        </pc:spChg>
        <pc:spChg chg="mod">
          <ac:chgData name="Sergey Chekmarev" userId="ecf4f7c8-8817-4c18-82c2-4feb0afcf7b6" providerId="ADAL" clId="{2FCA20A1-C94F-4C9A-9542-C0F53D17F0BC}" dt="2021-10-29T16:53:19.533" v="2965" actId="20577"/>
          <ac:spMkLst>
            <pc:docMk/>
            <pc:sldMk cId="2462688349" sldId="364"/>
            <ac:spMk id="16" creationId="{00000000-0000-0000-0000-000000000000}"/>
          </ac:spMkLst>
        </pc:spChg>
        <pc:graphicFrameChg chg="mod">
          <ac:chgData name="Sergey Chekmarev" userId="ecf4f7c8-8817-4c18-82c2-4feb0afcf7b6" providerId="ADAL" clId="{2FCA20A1-C94F-4C9A-9542-C0F53D17F0BC}" dt="2021-10-29T16:52:31.015" v="2952"/>
          <ac:graphicFrameMkLst>
            <pc:docMk/>
            <pc:sldMk cId="2462688349" sldId="364"/>
            <ac:graphicFrameMk id="9" creationId="{00000000-0000-0000-0000-000000000000}"/>
          </ac:graphicFrameMkLst>
        </pc:graphicFrameChg>
      </pc:sldChg>
      <pc:sldChg chg="modSp mod">
        <pc:chgData name="Sergey Chekmarev" userId="ecf4f7c8-8817-4c18-82c2-4feb0afcf7b6" providerId="ADAL" clId="{2FCA20A1-C94F-4C9A-9542-C0F53D17F0BC}" dt="2021-11-12T15:49:57.950" v="3869" actId="20577"/>
        <pc:sldMkLst>
          <pc:docMk/>
          <pc:sldMk cId="1000167593" sldId="368"/>
        </pc:sldMkLst>
        <pc:spChg chg="mod">
          <ac:chgData name="Sergey Chekmarev" userId="ecf4f7c8-8817-4c18-82c2-4feb0afcf7b6" providerId="ADAL" clId="{2FCA20A1-C94F-4C9A-9542-C0F53D17F0BC}" dt="2021-10-29T14:24:45.248" v="0" actId="20577"/>
          <ac:spMkLst>
            <pc:docMk/>
            <pc:sldMk cId="1000167593" sldId="368"/>
            <ac:spMk id="2" creationId="{054229B5-AC2F-4F7A-B2D0-32E9DA3492D1}"/>
          </ac:spMkLst>
        </pc:spChg>
        <pc:spChg chg="mod">
          <ac:chgData name="Sergey Chekmarev" userId="ecf4f7c8-8817-4c18-82c2-4feb0afcf7b6" providerId="ADAL" clId="{2FCA20A1-C94F-4C9A-9542-C0F53D17F0BC}" dt="2021-11-12T15:49:57.950" v="3869" actId="20577"/>
          <ac:spMkLst>
            <pc:docMk/>
            <pc:sldMk cId="1000167593" sldId="368"/>
            <ac:spMk id="7" creationId="{00000000-0000-0000-0000-000000000000}"/>
          </ac:spMkLst>
        </pc:spChg>
      </pc:sldChg>
      <pc:sldChg chg="addSp delSp modSp add mod">
        <pc:chgData name="Sergey Chekmarev" userId="ecf4f7c8-8817-4c18-82c2-4feb0afcf7b6" providerId="ADAL" clId="{2FCA20A1-C94F-4C9A-9542-C0F53D17F0BC}" dt="2021-11-12T15:36:18.710" v="3820" actId="20577"/>
        <pc:sldMkLst>
          <pc:docMk/>
          <pc:sldMk cId="3636783028" sldId="369"/>
        </pc:sldMkLst>
        <pc:spChg chg="mod">
          <ac:chgData name="Sergey Chekmarev" userId="ecf4f7c8-8817-4c18-82c2-4feb0afcf7b6" providerId="ADAL" clId="{2FCA20A1-C94F-4C9A-9542-C0F53D17F0BC}" dt="2021-11-12T15:34:56.109" v="3804" actId="20577"/>
          <ac:spMkLst>
            <pc:docMk/>
            <pc:sldMk cId="3636783028" sldId="369"/>
            <ac:spMk id="5" creationId="{00000000-0000-0000-0000-000000000000}"/>
          </ac:spMkLst>
        </pc:spChg>
        <pc:spChg chg="add del mod">
          <ac:chgData name="Sergey Chekmarev" userId="ecf4f7c8-8817-4c18-82c2-4feb0afcf7b6" providerId="ADAL" clId="{2FCA20A1-C94F-4C9A-9542-C0F53D17F0BC}" dt="2021-11-12T15:26:33.179" v="3218" actId="478"/>
          <ac:spMkLst>
            <pc:docMk/>
            <pc:sldMk cId="3636783028" sldId="369"/>
            <ac:spMk id="14" creationId="{ED30F66B-B488-48CC-BF55-480F07DD1B2B}"/>
          </ac:spMkLst>
        </pc:spChg>
        <pc:spChg chg="mod">
          <ac:chgData name="Sergey Chekmarev" userId="ecf4f7c8-8817-4c18-82c2-4feb0afcf7b6" providerId="ADAL" clId="{2FCA20A1-C94F-4C9A-9542-C0F53D17F0BC}" dt="2021-11-12T15:36:18.710" v="3820" actId="20577"/>
          <ac:spMkLst>
            <pc:docMk/>
            <pc:sldMk cId="3636783028" sldId="369"/>
            <ac:spMk id="18" creationId="{00000000-0000-0000-0000-000000000000}"/>
          </ac:spMkLst>
        </pc:spChg>
        <pc:graphicFrameChg chg="mod modGraphic">
          <ac:chgData name="Sergey Chekmarev" userId="ecf4f7c8-8817-4c18-82c2-4feb0afcf7b6" providerId="ADAL" clId="{2FCA20A1-C94F-4C9A-9542-C0F53D17F0BC}" dt="2021-11-12T15:33:02.074" v="3746" actId="20577"/>
          <ac:graphicFrameMkLst>
            <pc:docMk/>
            <pc:sldMk cId="3636783028" sldId="369"/>
            <ac:graphicFrameMk id="6" creationId="{FA5F7C34-174D-4633-BF88-A666DFC0F711}"/>
          </ac:graphicFrameMkLst>
        </pc:graphicFrameChg>
        <pc:graphicFrameChg chg="mod">
          <ac:chgData name="Sergey Chekmarev" userId="ecf4f7c8-8817-4c18-82c2-4feb0afcf7b6" providerId="ADAL" clId="{2FCA20A1-C94F-4C9A-9542-C0F53D17F0BC}" dt="2021-11-12T15:34:01.817" v="3754"/>
          <ac:graphicFrameMkLst>
            <pc:docMk/>
            <pc:sldMk cId="3636783028" sldId="369"/>
            <ac:graphicFrameMk id="20" creationId="{00000000-0000-0000-0000-000000000000}"/>
          </ac:graphicFrameMkLst>
        </pc:graphicFrameChg>
        <pc:graphicFrameChg chg="mod">
          <ac:chgData name="Sergey Chekmarev" userId="ecf4f7c8-8817-4c18-82c2-4feb0afcf7b6" providerId="ADAL" clId="{2FCA20A1-C94F-4C9A-9542-C0F53D17F0BC}" dt="2021-11-12T15:35:25.965" v="3811"/>
          <ac:graphicFrameMkLst>
            <pc:docMk/>
            <pc:sldMk cId="3636783028" sldId="369"/>
            <ac:graphicFrameMk id="24" creationId="{00000000-0000-0000-0000-000000000000}"/>
          </ac:graphicFrameMkLst>
        </pc:graphicFrameChg>
      </pc:sldChg>
      <pc:sldChg chg="addSp delSp modSp add mod">
        <pc:chgData name="Sergey Chekmarev" userId="ecf4f7c8-8817-4c18-82c2-4feb0afcf7b6" providerId="ADAL" clId="{2FCA20A1-C94F-4C9A-9542-C0F53D17F0BC}" dt="2021-11-26T13:25:24.954" v="5797" actId="14100"/>
        <pc:sldMkLst>
          <pc:docMk/>
          <pc:sldMk cId="3259401892" sldId="370"/>
        </pc:sldMkLst>
        <pc:spChg chg="del">
          <ac:chgData name="Sergey Chekmarev" userId="ecf4f7c8-8817-4c18-82c2-4feb0afcf7b6" providerId="ADAL" clId="{2FCA20A1-C94F-4C9A-9542-C0F53D17F0BC}" dt="2021-11-26T13:15:02.554" v="5736" actId="478"/>
          <ac:spMkLst>
            <pc:docMk/>
            <pc:sldMk cId="3259401892" sldId="370"/>
            <ac:spMk id="13" creationId="{00000000-0000-0000-0000-000000000000}"/>
          </ac:spMkLst>
        </pc:spChg>
        <pc:spChg chg="mod">
          <ac:chgData name="Sergey Chekmarev" userId="ecf4f7c8-8817-4c18-82c2-4feb0afcf7b6" providerId="ADAL" clId="{2FCA20A1-C94F-4C9A-9542-C0F53D17F0BC}" dt="2021-11-26T13:14:57.961" v="5735" actId="20577"/>
          <ac:spMkLst>
            <pc:docMk/>
            <pc:sldMk cId="3259401892" sldId="370"/>
            <ac:spMk id="15" creationId="{00000000-0000-0000-0000-000000000000}"/>
          </ac:spMkLst>
        </pc:spChg>
        <pc:spChg chg="mod">
          <ac:chgData name="Sergey Chekmarev" userId="ecf4f7c8-8817-4c18-82c2-4feb0afcf7b6" providerId="ADAL" clId="{2FCA20A1-C94F-4C9A-9542-C0F53D17F0BC}" dt="2021-11-26T13:19:05.773" v="5757" actId="20577"/>
          <ac:spMkLst>
            <pc:docMk/>
            <pc:sldMk cId="3259401892" sldId="370"/>
            <ac:spMk id="21" creationId="{00000000-0000-0000-0000-000000000000}"/>
          </ac:spMkLst>
        </pc:spChg>
        <pc:graphicFrameChg chg="add del mod">
          <ac:chgData name="Sergey Chekmarev" userId="ecf4f7c8-8817-4c18-82c2-4feb0afcf7b6" providerId="ADAL" clId="{2FCA20A1-C94F-4C9A-9542-C0F53D17F0BC}" dt="2021-11-26T13:18:53.872" v="5745"/>
          <ac:graphicFrameMkLst>
            <pc:docMk/>
            <pc:sldMk cId="3259401892" sldId="370"/>
            <ac:graphicFrameMk id="3" creationId="{BCC4D22C-51C0-465B-B5B7-A2531884D840}"/>
          </ac:graphicFrameMkLst>
        </pc:graphicFrameChg>
        <pc:graphicFrameChg chg="add mod modGraphic">
          <ac:chgData name="Sergey Chekmarev" userId="ecf4f7c8-8817-4c18-82c2-4feb0afcf7b6" providerId="ADAL" clId="{2FCA20A1-C94F-4C9A-9542-C0F53D17F0BC}" dt="2021-11-26T13:25:24.954" v="5797" actId="14100"/>
          <ac:graphicFrameMkLst>
            <pc:docMk/>
            <pc:sldMk cId="3259401892" sldId="370"/>
            <ac:graphicFrameMk id="4" creationId="{B838C69B-692C-4052-A8CF-B3CEDC320227}"/>
          </ac:graphicFrameMkLst>
        </pc:graphicFrameChg>
        <pc:graphicFrameChg chg="del">
          <ac:chgData name="Sergey Chekmarev" userId="ecf4f7c8-8817-4c18-82c2-4feb0afcf7b6" providerId="ADAL" clId="{2FCA20A1-C94F-4C9A-9542-C0F53D17F0BC}" dt="2021-11-26T13:18:43.412" v="5743" actId="478"/>
          <ac:graphicFrameMkLst>
            <pc:docMk/>
            <pc:sldMk cId="3259401892" sldId="370"/>
            <ac:graphicFrameMk id="6" creationId="{FA5F7C34-174D-4633-BF88-A666DFC0F711}"/>
          </ac:graphicFrameMkLst>
        </pc:graphicFrameChg>
        <pc:graphicFrameChg chg="add mod">
          <ac:chgData name="Sergey Chekmarev" userId="ecf4f7c8-8817-4c18-82c2-4feb0afcf7b6" providerId="ADAL" clId="{2FCA20A1-C94F-4C9A-9542-C0F53D17F0BC}" dt="2021-11-26T13:23:15.435" v="5775"/>
          <ac:graphicFrameMkLst>
            <pc:docMk/>
            <pc:sldMk cId="3259401892" sldId="370"/>
            <ac:graphicFrameMk id="19" creationId="{B0D43D4E-0E33-4210-8F52-090422A050A9}"/>
          </ac:graphicFrameMkLst>
        </pc:graphicFrameChg>
        <pc:graphicFrameChg chg="mod">
          <ac:chgData name="Sergey Chekmarev" userId="ecf4f7c8-8817-4c18-82c2-4feb0afcf7b6" providerId="ADAL" clId="{2FCA20A1-C94F-4C9A-9542-C0F53D17F0BC}" dt="2021-11-26T13:18:31.112" v="5738" actId="14100"/>
          <ac:graphicFrameMkLst>
            <pc:docMk/>
            <pc:sldMk cId="3259401892" sldId="370"/>
            <ac:graphicFrameMk id="20" creationId="{00000000-0000-0000-0000-000000000000}"/>
          </ac:graphicFrameMkLst>
        </pc:graphicFrameChg>
        <pc:graphicFrameChg chg="add mod">
          <ac:chgData name="Sergey Chekmarev" userId="ecf4f7c8-8817-4c18-82c2-4feb0afcf7b6" providerId="ADAL" clId="{2FCA20A1-C94F-4C9A-9542-C0F53D17F0BC}" dt="2021-11-26T13:24:56.148" v="5794"/>
          <ac:graphicFrameMkLst>
            <pc:docMk/>
            <pc:sldMk cId="3259401892" sldId="370"/>
            <ac:graphicFrameMk id="22" creationId="{DB6A2B55-5765-4F1E-8E66-60BA5E776C98}"/>
          </ac:graphicFrameMkLst>
        </pc:graphicFrameChg>
        <pc:graphicFrameChg chg="mod">
          <ac:chgData name="Sergey Chekmarev" userId="ecf4f7c8-8817-4c18-82c2-4feb0afcf7b6" providerId="ADAL" clId="{2FCA20A1-C94F-4C9A-9542-C0F53D17F0BC}" dt="2021-11-26T13:18:39.674" v="5742" actId="14100"/>
          <ac:graphicFrameMkLst>
            <pc:docMk/>
            <pc:sldMk cId="3259401892" sldId="370"/>
            <ac:graphicFrameMk id="24" creationId="{00000000-0000-0000-0000-000000000000}"/>
          </ac:graphicFrameMkLst>
        </pc:graphicFrameChg>
      </pc:sldChg>
      <pc:sldMasterChg chg="addSp delSp modSp mod">
        <pc:chgData name="Sergey Chekmarev" userId="ecf4f7c8-8817-4c18-82c2-4feb0afcf7b6" providerId="ADAL" clId="{2FCA20A1-C94F-4C9A-9542-C0F53D17F0BC}" dt="2021-11-12T16:27:19.887" v="5685"/>
        <pc:sldMasterMkLst>
          <pc:docMk/>
          <pc:sldMasterMk cId="693301624" sldId="2147483648"/>
        </pc:sldMasterMkLst>
        <pc:spChg chg="add mod ord modVis">
          <ac:chgData name="Sergey Chekmarev" userId="ecf4f7c8-8817-4c18-82c2-4feb0afcf7b6" providerId="ADAL" clId="{2FCA20A1-C94F-4C9A-9542-C0F53D17F0BC}" dt="2021-11-12T16:27:19.870" v="5669"/>
          <ac:spMkLst>
            <pc:docMk/>
            <pc:sldMasterMk cId="693301624" sldId="2147483648"/>
            <ac:spMk id="4" creationId="{58721459-2ADE-4644-8892-7D8A4EF001BF}"/>
          </ac:spMkLst>
        </pc:spChg>
        <pc:spChg chg="add mod ord modVis">
          <ac:chgData name="Sergey Chekmarev" userId="ecf4f7c8-8817-4c18-82c2-4feb0afcf7b6" providerId="ADAL" clId="{2FCA20A1-C94F-4C9A-9542-C0F53D17F0BC}" dt="2021-11-12T16:27:19.887" v="5685"/>
          <ac:spMkLst>
            <pc:docMk/>
            <pc:sldMasterMk cId="693301624" sldId="2147483648"/>
            <ac:spMk id="5" creationId="{56B1F41A-ED65-46D7-9443-182AB4D743C4}"/>
          </ac:spMkLst>
        </pc:spChg>
        <pc:spChg chg="del">
          <ac:chgData name="Sergey Chekmarev" userId="ecf4f7c8-8817-4c18-82c2-4feb0afcf7b6" providerId="ADAL" clId="{2FCA20A1-C94F-4C9A-9542-C0F53D17F0BC}" dt="2021-11-12T16:27:19.769" v="5647"/>
          <ac:spMkLst>
            <pc:docMk/>
            <pc:sldMasterMk cId="693301624" sldId="2147483648"/>
            <ac:spMk id="8" creationId="{00000000-0000-0000-0000-000000000000}"/>
          </ac:spMkLst>
        </pc:spChg>
        <pc:spChg chg="del">
          <ac:chgData name="Sergey Chekmarev" userId="ecf4f7c8-8817-4c18-82c2-4feb0afcf7b6" providerId="ADAL" clId="{2FCA20A1-C94F-4C9A-9542-C0F53D17F0BC}" dt="2021-11-12T16:27:19.771" v="5649"/>
          <ac:spMkLst>
            <pc:docMk/>
            <pc:sldMasterMk cId="693301624" sldId="2147483648"/>
            <ac:spMk id="9" creationId="{00000000-0000-0000-0000-000000000000}"/>
          </ac:spMkLst>
        </pc:spChg>
      </pc:sldMasterChg>
      <pc:sldMasterChg chg="addSp delSp modSp mod">
        <pc:chgData name="Sergey Chekmarev" userId="ecf4f7c8-8817-4c18-82c2-4feb0afcf7b6" providerId="ADAL" clId="{2FCA20A1-C94F-4C9A-9542-C0F53D17F0BC}" dt="2021-11-12T16:27:19.904" v="5717"/>
        <pc:sldMasterMkLst>
          <pc:docMk/>
          <pc:sldMasterMk cId="3961373372" sldId="2147483667"/>
        </pc:sldMasterMkLst>
        <pc:spChg chg="add mod ord modVis">
          <ac:chgData name="Sergey Chekmarev" userId="ecf4f7c8-8817-4c18-82c2-4feb0afcf7b6" providerId="ADAL" clId="{2FCA20A1-C94F-4C9A-9542-C0F53D17F0BC}" dt="2021-11-12T16:27:19.896" v="5701"/>
          <ac:spMkLst>
            <pc:docMk/>
            <pc:sldMasterMk cId="3961373372" sldId="2147483667"/>
            <ac:spMk id="4" creationId="{AED09BCA-405D-4105-900E-BA3B090E627D}"/>
          </ac:spMkLst>
        </pc:spChg>
        <pc:spChg chg="add mod ord modVis">
          <ac:chgData name="Sergey Chekmarev" userId="ecf4f7c8-8817-4c18-82c2-4feb0afcf7b6" providerId="ADAL" clId="{2FCA20A1-C94F-4C9A-9542-C0F53D17F0BC}" dt="2021-11-12T16:27:19.904" v="5717"/>
          <ac:spMkLst>
            <pc:docMk/>
            <pc:sldMasterMk cId="3961373372" sldId="2147483667"/>
            <ac:spMk id="5" creationId="{2987A21F-5840-416D-BD82-E3517E47C2A5}"/>
          </ac:spMkLst>
        </pc:spChg>
        <pc:spChg chg="del">
          <ac:chgData name="Sergey Chekmarev" userId="ecf4f7c8-8817-4c18-82c2-4feb0afcf7b6" providerId="ADAL" clId="{2FCA20A1-C94F-4C9A-9542-C0F53D17F0BC}" dt="2021-11-12T16:27:19.773" v="5651"/>
          <ac:spMkLst>
            <pc:docMk/>
            <pc:sldMasterMk cId="3961373372" sldId="2147483667"/>
            <ac:spMk id="7" creationId="{00000000-0000-0000-0000-000000000000}"/>
          </ac:spMkLst>
        </pc:spChg>
        <pc:spChg chg="del">
          <ac:chgData name="Sergey Chekmarev" userId="ecf4f7c8-8817-4c18-82c2-4feb0afcf7b6" providerId="ADAL" clId="{2FCA20A1-C94F-4C9A-9542-C0F53D17F0BC}" dt="2021-11-12T16:27:19.774" v="5653"/>
          <ac:spMkLst>
            <pc:docMk/>
            <pc:sldMasterMk cId="3961373372" sldId="2147483667"/>
            <ac:spMk id="8" creationId="{00000000-0000-0000-0000-000000000000}"/>
          </ac:spMkLst>
        </pc:sp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3.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14.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5.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16.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17.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1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1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20.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21.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2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23.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24.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2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26.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27.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28.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2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30.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31.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32.xml"/></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33.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34.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themeOverride" Target="../theme/themeOverride35.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3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7"/>
              <c:numFmt formatCode="0.0%" sourceLinked="0"/>
              <c:spPr>
                <a:noFill/>
              </c:spPr>
              <c:txPr>
                <a:bodyPr/>
                <a:lstStyle/>
                <a:p>
                  <a:pPr>
                    <a:defRPr sz="1200" b="0">
                      <a:solidFill>
                        <a:schemeClr val="bg1"/>
                      </a:solidFill>
                      <a:latin typeface="Calibri" pitchFamily="34" charset="0"/>
                      <a:cs typeface="Calibri"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9DFA-40B4-917F-046490515C22}"/>
                </c:ext>
              </c:extLst>
            </c:dLbl>
            <c:dLbl>
              <c:idx val="8"/>
              <c:layout>
                <c:manualLayout>
                  <c:x val="6.568145631476347E-3"/>
                  <c:y val="-4.0076179620145549E-2"/>
                </c:manualLayout>
              </c:layout>
              <c:numFmt formatCode="0.0%" sourceLinked="0"/>
              <c:spPr>
                <a:noFill/>
              </c:spPr>
              <c:txPr>
                <a:bodyPr/>
                <a:lstStyle/>
                <a:p>
                  <a:pPr>
                    <a:defRPr sz="1200" b="0">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FA-40B4-917F-046490515C22}"/>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2.0663999999999998E-2</c:v>
                </c:pt>
                <c:pt idx="1">
                  <c:v>1.8998999999999999E-2</c:v>
                </c:pt>
                <c:pt idx="2">
                  <c:v>1.8616000000000001E-2</c:v>
                </c:pt>
                <c:pt idx="3">
                  <c:v>0.218087</c:v>
                </c:pt>
                <c:pt idx="4">
                  <c:v>0.21843199999999999</c:v>
                </c:pt>
                <c:pt idx="5">
                  <c:v>0.12853700000000001</c:v>
                </c:pt>
                <c:pt idx="6">
                  <c:v>0.16702600000000001</c:v>
                </c:pt>
                <c:pt idx="7">
                  <c:v>6.5532999999999994E-2</c:v>
                </c:pt>
                <c:pt idx="8">
                  <c:v>4.7634999999999997E-2</c:v>
                </c:pt>
              </c:numCache>
            </c:numRef>
          </c:val>
          <c:extLst>
            <c:ext xmlns:c16="http://schemas.microsoft.com/office/drawing/2014/chart" uri="{C3380CC4-5D6E-409C-BE32-E72D297353CC}">
              <c16:uniqueId val="{00000000-9DFA-40B4-917F-046490515C22}"/>
            </c:ext>
          </c:extLst>
        </c:ser>
        <c:ser>
          <c:idx val="2"/>
          <c:order val="1"/>
          <c:tx>
            <c:strRef>
              <c:f>Sheet1!$A$3</c:f>
              <c:strCache>
                <c:ptCount val="1"/>
                <c:pt idx="0">
                  <c:v>Visits</c:v>
                </c:pt>
              </c:strCache>
            </c:strRef>
          </c:tx>
          <c:spPr>
            <a:solidFill>
              <a:srgbClr val="003C69"/>
            </a:solidFill>
          </c:spPr>
          <c:invertIfNegative val="0"/>
          <c:dLbls>
            <c:dLbl>
              <c:idx val="2"/>
              <c:layout>
                <c:manualLayout>
                  <c:x val="-2.1893818771588224E-3"/>
                  <c:y val="-9.77932794965241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FA-40B4-917F-046490515C22}"/>
                </c:ext>
              </c:extLst>
            </c:dLbl>
            <c:dLbl>
              <c:idx val="3"/>
              <c:layout>
                <c:manualLayout>
                  <c:x val="0"/>
                  <c:y val="-0.121504085924831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FA-40B4-917F-046490515C22}"/>
                </c:ext>
              </c:extLst>
            </c:dLbl>
            <c:dLbl>
              <c:idx val="4"/>
              <c:layout>
                <c:manualLayout>
                  <c:x val="-4.3787637543176447E-3"/>
                  <c:y val="-8.98052563135163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FA-40B4-917F-046490515C22}"/>
                </c:ext>
              </c:extLst>
            </c:dLbl>
            <c:dLbl>
              <c:idx val="5"/>
              <c:layout>
                <c:manualLayout>
                  <c:x val="-8.027640813590498E-17"/>
                  <c:y val="-8.25408993851044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FA-40B4-917F-046490515C22}"/>
                </c:ext>
              </c:extLst>
            </c:dLbl>
            <c:dLbl>
              <c:idx val="6"/>
              <c:layout>
                <c:manualLayout>
                  <c:x val="-8.7575275086352097E-3"/>
                  <c:y val="-9.0581903125852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FA-40B4-917F-046490515C22}"/>
                </c:ext>
              </c:extLst>
            </c:dLbl>
            <c:dLbl>
              <c:idx val="7"/>
              <c:layout>
                <c:manualLayout>
                  <c:x val="2.1893818771586216E-3"/>
                  <c:y val="-0.265853227800343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FA-40B4-917F-046490515C22}"/>
                </c:ext>
              </c:extLst>
            </c:dLbl>
            <c:dLbl>
              <c:idx val="8"/>
              <c:layout>
                <c:manualLayout>
                  <c:x val="6.5681456314761865E-3"/>
                  <c:y val="-0.139252974135855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FA-40B4-917F-046490515C22}"/>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5.483E-3</c:v>
                </c:pt>
                <c:pt idx="1">
                  <c:v>4.62E-3</c:v>
                </c:pt>
                <c:pt idx="2">
                  <c:v>-9.9440000000000001E-2</c:v>
                </c:pt>
                <c:pt idx="3">
                  <c:v>-0.77481</c:v>
                </c:pt>
                <c:pt idx="4">
                  <c:v>-0.41769000000000001</c:v>
                </c:pt>
                <c:pt idx="5">
                  <c:v>-0.44613000000000003</c:v>
                </c:pt>
                <c:pt idx="6">
                  <c:v>-0.52417999999999998</c:v>
                </c:pt>
                <c:pt idx="7">
                  <c:v>1.5821130000000001</c:v>
                </c:pt>
                <c:pt idx="8">
                  <c:v>0.35341</c:v>
                </c:pt>
              </c:numCache>
            </c:numRef>
          </c:val>
          <c:extLst>
            <c:ext xmlns:c16="http://schemas.microsoft.com/office/drawing/2014/chart" uri="{C3380CC4-5D6E-409C-BE32-E72D297353CC}">
              <c16:uniqueId val="{00000001-9DFA-40B4-917F-046490515C22}"/>
            </c:ext>
          </c:extLst>
        </c:ser>
        <c:dLbls>
          <c:showLegendKey val="0"/>
          <c:showVal val="0"/>
          <c:showCatName val="0"/>
          <c:showSerName val="0"/>
          <c:showPercent val="0"/>
          <c:showBubbleSize val="0"/>
        </c:dLbls>
        <c:gapWidth val="40"/>
        <c:overlap val="100"/>
        <c:axId val="173329024"/>
        <c:axId val="173339392"/>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2.6259999999999999E-2</c:v>
                </c:pt>
                <c:pt idx="1">
                  <c:v>2.3706999999999999E-2</c:v>
                </c:pt>
                <c:pt idx="2">
                  <c:v>-8.2680000000000003E-2</c:v>
                </c:pt>
                <c:pt idx="3">
                  <c:v>-0.72568999999999995</c:v>
                </c:pt>
                <c:pt idx="4">
                  <c:v>-0.29049000000000003</c:v>
                </c:pt>
                <c:pt idx="5">
                  <c:v>-0.37492999999999999</c:v>
                </c:pt>
                <c:pt idx="6">
                  <c:v>-0.44470999999999999</c:v>
                </c:pt>
                <c:pt idx="7">
                  <c:v>1.7513270000000001</c:v>
                </c:pt>
                <c:pt idx="8">
                  <c:v>0.41787999999999997</c:v>
                </c:pt>
              </c:numCache>
            </c:numRef>
          </c:val>
          <c:smooth val="0"/>
          <c:extLst>
            <c:ext xmlns:c16="http://schemas.microsoft.com/office/drawing/2014/chart" uri="{C3380CC4-5D6E-409C-BE32-E72D297353CC}">
              <c16:uniqueId val="{00000002-9DFA-40B4-917F-046490515C22}"/>
            </c:ext>
          </c:extLst>
        </c:ser>
        <c:dLbls>
          <c:showLegendKey val="0"/>
          <c:showVal val="0"/>
          <c:showCatName val="0"/>
          <c:showSerName val="0"/>
          <c:showPercent val="0"/>
          <c:showBubbleSize val="0"/>
        </c:dLbls>
        <c:marker val="1"/>
        <c:smooth val="0"/>
        <c:axId val="173329024"/>
        <c:axId val="173339392"/>
      </c:lineChart>
      <c:catAx>
        <c:axId val="173329024"/>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173339392"/>
        <c:crosses val="autoZero"/>
        <c:auto val="0"/>
        <c:lblAlgn val="ctr"/>
        <c:lblOffset val="100"/>
        <c:noMultiLvlLbl val="0"/>
      </c:catAx>
      <c:valAx>
        <c:axId val="173339392"/>
        <c:scaling>
          <c:orientation val="minMax"/>
        </c:scaling>
        <c:delete val="0"/>
        <c:axPos val="l"/>
        <c:numFmt formatCode="0.0%" sourceLinked="1"/>
        <c:majorTickMark val="none"/>
        <c:minorTickMark val="none"/>
        <c:tickLblPos val="none"/>
        <c:crossAx val="173329024"/>
        <c:crosses val="autoZero"/>
        <c:crossBetween val="between"/>
      </c:valAx>
    </c:plotArea>
    <c:legend>
      <c:legendPos val="t"/>
      <c:layout>
        <c:manualLayout>
          <c:xMode val="edge"/>
          <c:yMode val="edge"/>
          <c:x val="5.5246207197584302E-2"/>
          <c:y val="6.3244738067333467E-2"/>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7002285374356"/>
          <c:y val="4.6603887638260427E-2"/>
          <c:w val="0.85500134278587947"/>
          <c:h val="0.81358444944695851"/>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78E6-49F9-99E5-5F3555D77B0A}"/>
              </c:ext>
            </c:extLst>
          </c:dPt>
          <c:dPt>
            <c:idx val="6"/>
            <c:invertIfNegative val="0"/>
            <c:bubble3D val="0"/>
            <c:spPr>
              <a:solidFill>
                <a:srgbClr val="0078BE"/>
              </a:solidFill>
            </c:spPr>
            <c:extLst>
              <c:ext xmlns:c16="http://schemas.microsoft.com/office/drawing/2014/chart" uri="{C3380CC4-5D6E-409C-BE32-E72D297353CC}">
                <c16:uniqueId val="{00000003-78E6-49F9-99E5-5F3555D77B0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3.7000000000000026E-2</c:v>
                </c:pt>
                <c:pt idx="1">
                  <c:v>0.04</c:v>
                </c:pt>
                <c:pt idx="2">
                  <c:v>4.4999999999999998E-2</c:v>
                </c:pt>
                <c:pt idx="3">
                  <c:v>0.04</c:v>
                </c:pt>
                <c:pt idx="4">
                  <c:v>-1.4999999999999999E-2</c:v>
                </c:pt>
                <c:pt idx="5">
                  <c:v>5.2999999999999971E-2</c:v>
                </c:pt>
                <c:pt idx="6">
                  <c:v>4.8000000000000043E-2</c:v>
                </c:pt>
              </c:numCache>
            </c:numRef>
          </c:val>
          <c:extLst>
            <c:ext xmlns:c16="http://schemas.microsoft.com/office/drawing/2014/chart" uri="{C3380CC4-5D6E-409C-BE32-E72D297353CC}">
              <c16:uniqueId val="{00000004-78E6-49F9-99E5-5F3555D77B0A}"/>
            </c:ext>
          </c:extLst>
        </c:ser>
        <c:dLbls>
          <c:dLblPos val="outEnd"/>
          <c:showLegendKey val="0"/>
          <c:showVal val="1"/>
          <c:showCatName val="0"/>
          <c:showSerName val="0"/>
          <c:showPercent val="0"/>
          <c:showBubbleSize val="0"/>
        </c:dLbls>
        <c:gapWidth val="75"/>
        <c:axId val="222688768"/>
        <c:axId val="235406464"/>
      </c:barChart>
      <c:catAx>
        <c:axId val="222688768"/>
        <c:scaling>
          <c:orientation val="maxMin"/>
        </c:scaling>
        <c:delete val="0"/>
        <c:axPos val="l"/>
        <c:numFmt formatCode="General" sourceLinked="0"/>
        <c:majorTickMark val="none"/>
        <c:minorTickMark val="none"/>
        <c:tickLblPos val="none"/>
        <c:crossAx val="235406464"/>
        <c:crosses val="autoZero"/>
        <c:auto val="1"/>
        <c:lblAlgn val="ctr"/>
        <c:lblOffset val="100"/>
        <c:noMultiLvlLbl val="0"/>
      </c:catAx>
      <c:valAx>
        <c:axId val="235406464"/>
        <c:scaling>
          <c:orientation val="minMax"/>
        </c:scaling>
        <c:delete val="1"/>
        <c:axPos val="t"/>
        <c:numFmt formatCode="0%" sourceLinked="0"/>
        <c:majorTickMark val="none"/>
        <c:minorTickMark val="none"/>
        <c:tickLblPos val="high"/>
        <c:crossAx val="222688768"/>
        <c:crosses val="autoZero"/>
        <c:crossBetween val="between"/>
      </c:valAx>
      <c:spPr>
        <a:ln>
          <a:noFill/>
        </a:ln>
      </c:spPr>
    </c:plotArea>
    <c:plotVisOnly val="1"/>
    <c:dispBlanksAs val="gap"/>
    <c:showDLblsOverMax val="0"/>
  </c:chart>
  <c:spPr>
    <a:noFill/>
    <a:ln>
      <a:noFill/>
    </a:ln>
  </c:spPr>
  <c:txPr>
    <a:bodyPr/>
    <a:lstStyle/>
    <a:p>
      <a:pPr>
        <a:defRPr sz="1400">
          <a:latin typeface="Calibri" pitchFamily="34" charset="0"/>
          <a:cs typeface="Calibri"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18044076815671E-4"/>
          <c:y val="0.21106341191800879"/>
          <c:w val="0.99945125169951254"/>
          <c:h val="0.5931685436535451"/>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2.1041978913617517E-3"/>
                  <c:y val="-9.40308064175550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79-4280-A23C-941878D5CEB7}"/>
                </c:ext>
              </c:extLst>
            </c:dLbl>
            <c:dLbl>
              <c:idx val="1"/>
              <c:layout>
                <c:manualLayout>
                  <c:x val="0"/>
                  <c:y val="8.3996670318892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EB-491B-ACA9-670C09ABE710}"/>
                </c:ext>
              </c:extLst>
            </c:dLbl>
            <c:dLbl>
              <c:idx val="2"/>
              <c:layout>
                <c:manualLayout>
                  <c:x val="2.1041978913617539E-3"/>
                  <c:y val="-6.06396856200198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EB-491B-ACA9-670C09ABE710}"/>
                </c:ext>
              </c:extLst>
            </c:dLbl>
            <c:dLbl>
              <c:idx val="4"/>
              <c:layout>
                <c:manualLayout>
                  <c:x val="0"/>
                  <c:y val="-8.13538256831370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EB-491B-ACA9-670C09ABE710}"/>
                </c:ext>
              </c:extLst>
            </c:dLbl>
            <c:dLbl>
              <c:idx val="5"/>
              <c:layout>
                <c:manualLayout>
                  <c:x val="-2.1041978913617539E-3"/>
                  <c:y val="6.2462777126779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EB-491B-ACA9-670C09ABE710}"/>
                </c:ext>
              </c:extLst>
            </c:dLbl>
            <c:dLbl>
              <c:idx val="6"/>
              <c:layout>
                <c:manualLayout>
                  <c:x val="-2.1041978913617539E-3"/>
                  <c:y val="-0.12699506070716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EB-491B-ACA9-670C09ABE710}"/>
                </c:ext>
              </c:extLst>
            </c:dLbl>
            <c:dLbl>
              <c:idx val="7"/>
              <c:layout>
                <c:manualLayout>
                  <c:x val="4.2083957827235077E-3"/>
                  <c:y val="-8.98936890099313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EB-491B-ACA9-670C09ABE710}"/>
                </c:ext>
              </c:extLst>
            </c:dLbl>
            <c:dLbl>
              <c:idx val="8"/>
              <c:layout>
                <c:manualLayout>
                  <c:x val="-8.4167915654470155E-3"/>
                  <c:y val="-5.79226765060785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79-4280-A23C-941878D5CEB7}"/>
                </c:ext>
              </c:extLst>
            </c:dLbl>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-0.29388401210398762</c:v>
                </c:pt>
                <c:pt idx="1">
                  <c:v>1.0336915266508706E-2</c:v>
                </c:pt>
                <c:pt idx="2">
                  <c:v>0.11912454579694853</c:v>
                </c:pt>
                <c:pt idx="3">
                  <c:v>0.16904427696961388</c:v>
                </c:pt>
                <c:pt idx="4">
                  <c:v>0.1679010840411117</c:v>
                </c:pt>
                <c:pt idx="5">
                  <c:v>-5.8055915357661192E-2</c:v>
                </c:pt>
                <c:pt idx="6">
                  <c:v>0.58433969517614837</c:v>
                </c:pt>
                <c:pt idx="7">
                  <c:v>-0.15443979122314333</c:v>
                </c:pt>
                <c:pt idx="8">
                  <c:v>-0.17388275653176366</c:v>
                </c:pt>
              </c:numCache>
            </c:numRef>
          </c:val>
          <c:extLst>
            <c:ext xmlns:c16="http://schemas.microsoft.com/office/drawing/2014/chart" uri="{C3380CC4-5D6E-409C-BE32-E72D297353CC}">
              <c16:uniqueId val="{00000000-87D8-4D7D-BA2F-AAE894332CD2}"/>
            </c:ext>
          </c:extLst>
        </c:ser>
        <c:ser>
          <c:idx val="2"/>
          <c:order val="1"/>
          <c:tx>
            <c:strRef>
              <c:f>Sheet1!$A$3</c:f>
              <c:strCache>
                <c:ptCount val="1"/>
                <c:pt idx="0">
                  <c:v>Visits</c:v>
                </c:pt>
              </c:strCache>
            </c:strRef>
          </c:tx>
          <c:spPr>
            <a:solidFill>
              <a:srgbClr val="003C69"/>
            </a:solidFill>
          </c:spPr>
          <c:invertIfNegative val="0"/>
          <c:dLbls>
            <c:dLbl>
              <c:idx val="0"/>
              <c:layout>
                <c:manualLayout>
                  <c:x val="-4.2083957827235077E-3"/>
                  <c:y val="8.5143187934614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79-4280-A23C-941878D5CEB7}"/>
                </c:ext>
              </c:extLst>
            </c:dLbl>
            <c:dLbl>
              <c:idx val="1"/>
              <c:layout>
                <c:manualLayout>
                  <c:x val="0"/>
                  <c:y val="-7.76779343213621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EB-491B-ACA9-670C09ABE710}"/>
                </c:ext>
              </c:extLst>
            </c:dLbl>
            <c:dLbl>
              <c:idx val="2"/>
              <c:layout>
                <c:manualLayout>
                  <c:x val="-3.8576515702430902E-17"/>
                  <c:y val="-6.64763079610603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79-4280-A23C-941878D5CEB7}"/>
                </c:ext>
              </c:extLst>
            </c:dLbl>
            <c:dLbl>
              <c:idx val="3"/>
              <c:layout>
                <c:manualLayout>
                  <c:x val="-1.2625187348170525E-2"/>
                  <c:y val="-0.109998115873406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79-4280-A23C-941878D5CEB7}"/>
                </c:ext>
              </c:extLst>
            </c:dLbl>
            <c:dLbl>
              <c:idx val="4"/>
              <c:layout>
                <c:manualLayout>
                  <c:x val="0"/>
                  <c:y val="-0.1105125544624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68-4130-803C-4D549752F7C3}"/>
                </c:ext>
              </c:extLst>
            </c:dLbl>
            <c:dLbl>
              <c:idx val="5"/>
              <c:layout>
                <c:manualLayout>
                  <c:x val="-2.5028356966072156E-3"/>
                  <c:y val="-0.11554700137651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68-4130-803C-4D549752F7C3}"/>
                </c:ext>
              </c:extLst>
            </c:dLbl>
            <c:dLbl>
              <c:idx val="6"/>
              <c:layout>
                <c:manualLayout>
                  <c:x val="-7.7153031404861805E-17"/>
                  <c:y val="-0.112041843532574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D8-4D7D-BA2F-AAE894332CD2}"/>
                </c:ext>
              </c:extLst>
            </c:dLbl>
            <c:dLbl>
              <c:idx val="7"/>
              <c:layout>
                <c:manualLayout>
                  <c:x val="-5.0948098550688138E-4"/>
                  <c:y val="-0.226853391067723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EB-491B-ACA9-670C09ABE710}"/>
                </c:ext>
              </c:extLst>
            </c:dLbl>
            <c:dLbl>
              <c:idx val="8"/>
              <c:layout>
                <c:manualLayout>
                  <c:x val="-4.2083957827235077E-3"/>
                  <c:y val="-0.135841736398937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48-46C7-94C9-85167C4D11EC}"/>
                </c:ext>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-4.5303507513625663E-2</c:v>
                </c:pt>
                <c:pt idx="1">
                  <c:v>5.7814767048202542E-2</c:v>
                </c:pt>
                <c:pt idx="2">
                  <c:v>-0.11238684219252582</c:v>
                </c:pt>
                <c:pt idx="3">
                  <c:v>-0.81105869632833216</c:v>
                </c:pt>
                <c:pt idx="4">
                  <c:v>-0.34445839714880921</c:v>
                </c:pt>
                <c:pt idx="5">
                  <c:v>-0.40437010649038918</c:v>
                </c:pt>
                <c:pt idx="6">
                  <c:v>-0.45533804671666467</c:v>
                </c:pt>
                <c:pt idx="7">
                  <c:v>2.0311991690673565</c:v>
                </c:pt>
                <c:pt idx="8">
                  <c:v>0.45078727079457881</c:v>
                </c:pt>
              </c:numCache>
            </c:numRef>
          </c:val>
          <c:extLst>
            <c:ext xmlns:c16="http://schemas.microsoft.com/office/drawing/2014/chart" uri="{C3380CC4-5D6E-409C-BE32-E72D297353CC}">
              <c16:uniqueId val="{00000002-87D8-4D7D-BA2F-AAE894332CD2}"/>
            </c:ext>
          </c:extLst>
        </c:ser>
        <c:dLbls>
          <c:showLegendKey val="0"/>
          <c:showVal val="0"/>
          <c:showCatName val="0"/>
          <c:showSerName val="0"/>
          <c:showPercent val="0"/>
          <c:showBubbleSize val="0"/>
        </c:dLbls>
        <c:gapWidth val="40"/>
        <c:overlap val="100"/>
        <c:axId val="212702336"/>
        <c:axId val="212704256"/>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-0.3258735430671259</c:v>
                </c:pt>
                <c:pt idx="1">
                  <c:v>6.8749308662841235E-2</c:v>
                </c:pt>
                <c:pt idx="2">
                  <c:v>-6.6503279253151693E-3</c:v>
                </c:pt>
                <c:pt idx="3">
                  <c:v>-0.77911925025945883</c:v>
                </c:pt>
                <c:pt idx="4">
                  <c:v>-0.23439225139604636</c:v>
                </c:pt>
                <c:pt idx="5">
                  <c:v>-0.43894994517247587</c:v>
                </c:pt>
                <c:pt idx="6">
                  <c:v>-0.13707044696103488</c:v>
                </c:pt>
                <c:pt idx="7">
                  <c:v>1.563061402240828</c:v>
                </c:pt>
                <c:pt idx="8">
                  <c:v>0.19852038100762326</c:v>
                </c:pt>
              </c:numCache>
            </c:numRef>
          </c:val>
          <c:smooth val="0"/>
          <c:extLst>
            <c:ext xmlns:c16="http://schemas.microsoft.com/office/drawing/2014/chart" uri="{C3380CC4-5D6E-409C-BE32-E72D297353CC}">
              <c16:uniqueId val="{00000003-87D8-4D7D-BA2F-AAE894332CD2}"/>
            </c:ext>
          </c:extLst>
        </c:ser>
        <c:dLbls>
          <c:showLegendKey val="0"/>
          <c:showVal val="0"/>
          <c:showCatName val="0"/>
          <c:showSerName val="0"/>
          <c:showPercent val="0"/>
          <c:showBubbleSize val="0"/>
        </c:dLbls>
        <c:marker val="1"/>
        <c:smooth val="0"/>
        <c:axId val="212702336"/>
        <c:axId val="212704256"/>
      </c:lineChart>
      <c:catAx>
        <c:axId val="212702336"/>
        <c:scaling>
          <c:orientation val="minMax"/>
        </c:scaling>
        <c:delete val="0"/>
        <c:axPos val="b"/>
        <c:numFmt formatCode="General" sourceLinked="0"/>
        <c:majorTickMark val="out"/>
        <c:minorTickMark val="none"/>
        <c:tickLblPos val="low"/>
        <c:crossAx val="212704256"/>
        <c:crosses val="autoZero"/>
        <c:auto val="0"/>
        <c:lblAlgn val="ctr"/>
        <c:lblOffset val="100"/>
        <c:noMultiLvlLbl val="0"/>
      </c:catAx>
      <c:valAx>
        <c:axId val="212704256"/>
        <c:scaling>
          <c:orientation val="minMax"/>
        </c:scaling>
        <c:delete val="1"/>
        <c:axPos val="l"/>
        <c:numFmt formatCode="0.0%" sourceLinked="1"/>
        <c:majorTickMark val="out"/>
        <c:minorTickMark val="none"/>
        <c:tickLblPos val="nextTo"/>
        <c:crossAx val="212702336"/>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8981727621003739"/>
          <c:w val="0.95526315789473704"/>
          <c:h val="0.55060856063249031"/>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1.1661165106488481E-2"/>
                  <c:y val="0.10645416947470419"/>
                </c:manualLayout>
              </c:layout>
              <c:showLegendKey val="0"/>
              <c:showVal val="1"/>
              <c:showCatName val="0"/>
              <c:showSerName val="0"/>
              <c:showPercent val="0"/>
              <c:showBubbleSize val="0"/>
              <c:extLst>
                <c:ext xmlns:c15="http://schemas.microsoft.com/office/drawing/2012/chart" uri="{CE6537A1-D6FC-4f65-9D91-7224C49458BB}">
                  <c15:layout>
                    <c:manualLayout>
                      <c:w val="0.28727280239834357"/>
                      <c:h val="0.24990067091141349"/>
                    </c:manualLayout>
                  </c15:layout>
                </c:ext>
                <c:ext xmlns:c16="http://schemas.microsoft.com/office/drawing/2014/chart" uri="{C3380CC4-5D6E-409C-BE32-E72D297353CC}">
                  <c16:uniqueId val="{00000000-8715-441E-AE87-1C0D0F2827D3}"/>
                </c:ext>
              </c:extLst>
            </c:dLbl>
            <c:dLbl>
              <c:idx val="1"/>
              <c:layout>
                <c:manualLayout>
                  <c:x val="5.8305825532442368E-3"/>
                  <c:y val="-0.106452702589429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9-4D0E-B951-EE2539617ADF}"/>
                </c:ext>
              </c:extLst>
            </c:dLbl>
            <c:dLbl>
              <c:idx val="2"/>
              <c:layout>
                <c:manualLayout>
                  <c:x val="1.7491747659732718E-2"/>
                  <c:y val="-0.10645375036462579"/>
                </c:manualLayout>
              </c:layout>
              <c:showLegendKey val="0"/>
              <c:showVal val="1"/>
              <c:showCatName val="0"/>
              <c:showSerName val="0"/>
              <c:showPercent val="0"/>
              <c:showBubbleSize val="0"/>
              <c:extLst>
                <c:ext xmlns:c15="http://schemas.microsoft.com/office/drawing/2012/chart" uri="{CE6537A1-D6FC-4f65-9D91-7224C49458BB}">
                  <c15:layout>
                    <c:manualLayout>
                      <c:w val="0.2289669768659012"/>
                      <c:h val="0.17192314527025893"/>
                    </c:manualLayout>
                  </c15:layout>
                </c:ext>
                <c:ext xmlns:c16="http://schemas.microsoft.com/office/drawing/2014/chart" uri="{C3380CC4-5D6E-409C-BE32-E72D297353CC}">
                  <c16:uniqueId val="{00000006-46D2-4B01-B948-1E76FC35107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Sep 19</c:v>
                </c:pt>
                <c:pt idx="1">
                  <c:v>YE Sep 20</c:v>
                </c:pt>
                <c:pt idx="2">
                  <c:v>YE Sep 21</c:v>
                </c:pt>
              </c:strCache>
            </c:strRef>
          </c:cat>
          <c:val>
            <c:numRef>
              <c:f>Sheet1!$B$2:$D$2</c:f>
              <c:numCache>
                <c:formatCode>0.0%</c:formatCode>
                <c:ptCount val="3"/>
                <c:pt idx="0">
                  <c:v>-0.12754943400445518</c:v>
                </c:pt>
                <c:pt idx="1">
                  <c:v>9.3048420668096821E-2</c:v>
                </c:pt>
                <c:pt idx="2">
                  <c:v>5.4584030942007145E-2</c:v>
                </c:pt>
              </c:numCache>
            </c:numRef>
          </c:val>
          <c:extLst>
            <c:ext xmlns:c16="http://schemas.microsoft.com/office/drawing/2014/chart" uri="{C3380CC4-5D6E-409C-BE32-E72D297353CC}">
              <c16:uniqueId val="{00000000-46D2-4B01-B948-1E76FC351072}"/>
            </c:ext>
          </c:extLst>
        </c:ser>
        <c:ser>
          <c:idx val="2"/>
          <c:order val="1"/>
          <c:tx>
            <c:strRef>
              <c:f>Sheet1!$A$3</c:f>
              <c:strCache>
                <c:ptCount val="1"/>
                <c:pt idx="0">
                  <c:v>Visits</c:v>
                </c:pt>
              </c:strCache>
            </c:strRef>
          </c:tx>
          <c:spPr>
            <a:solidFill>
              <a:srgbClr val="003C69"/>
            </a:solidFill>
          </c:spPr>
          <c:invertIfNegative val="0"/>
          <c:dLbls>
            <c:dLbl>
              <c:idx val="0"/>
              <c:layout>
                <c:manualLayout>
                  <c:x val="2.3322330212976933E-2"/>
                  <c:y val="-7.984005082967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D2-4B01-B948-1E76FC351072}"/>
                </c:ext>
              </c:extLst>
            </c:dLbl>
            <c:dLbl>
              <c:idx val="1"/>
              <c:layout>
                <c:manualLayout>
                  <c:x val="-2.9152912766221722E-3"/>
                  <c:y val="-0.22621361705409201"/>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978105473861086"/>
                      <c:h val="0.13812401299576529"/>
                    </c:manualLayout>
                  </c15:layout>
                </c:ext>
                <c:ext xmlns:c16="http://schemas.microsoft.com/office/drawing/2014/chart" uri="{C3380CC4-5D6E-409C-BE32-E72D297353CC}">
                  <c16:uniqueId val="{00000004-46D2-4B01-B948-1E76FC351072}"/>
                </c:ext>
              </c:extLst>
            </c:dLbl>
            <c:dLbl>
              <c:idx val="2"/>
              <c:layout>
                <c:manualLayout>
                  <c:x val="1.1661165106488368E-2"/>
                  <c:y val="-8.5162539270614346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45872452563392"/>
                      <c:h val="0.17538289896764803"/>
                    </c:manualLayout>
                  </c15:layout>
                </c:ext>
                <c:ext xmlns:c16="http://schemas.microsoft.com/office/drawing/2014/chart" uri="{C3380CC4-5D6E-409C-BE32-E72D297353CC}">
                  <c16:uniqueId val="{00000005-46D2-4B01-B948-1E76FC35107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Sep 19</c:v>
                </c:pt>
                <c:pt idx="1">
                  <c:v>YE Sep 20</c:v>
                </c:pt>
                <c:pt idx="2">
                  <c:v>YE Sep 21</c:v>
                </c:pt>
              </c:strCache>
            </c:strRef>
          </c:cat>
          <c:val>
            <c:numRef>
              <c:f>Sheet1!$B$3:$D$3</c:f>
              <c:numCache>
                <c:formatCode>0.0%</c:formatCode>
                <c:ptCount val="3"/>
                <c:pt idx="0">
                  <c:v>-7.9841282866943697E-4</c:v>
                </c:pt>
                <c:pt idx="1">
                  <c:v>-0.31567820765272303</c:v>
                </c:pt>
                <c:pt idx="2">
                  <c:v>-2.6219259083554269E-2</c:v>
                </c:pt>
              </c:numCache>
            </c:numRef>
          </c:val>
          <c:extLst>
            <c:ext xmlns:c16="http://schemas.microsoft.com/office/drawing/2014/chart" uri="{C3380CC4-5D6E-409C-BE32-E72D297353CC}">
              <c16:uniqueId val="{00000002-46D2-4B01-B948-1E76FC351072}"/>
            </c:ext>
          </c:extLst>
        </c:ser>
        <c:dLbls>
          <c:showLegendKey val="0"/>
          <c:showVal val="0"/>
          <c:showCatName val="0"/>
          <c:showSerName val="0"/>
          <c:showPercent val="0"/>
          <c:showBubbleSize val="0"/>
        </c:dLbls>
        <c:gapWidth val="40"/>
        <c:overlap val="100"/>
        <c:axId val="212919424"/>
        <c:axId val="212921344"/>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-0.12824600972872602</c:v>
                </c:pt>
                <c:pt idx="1">
                  <c:v>-0.25200314564604764</c:v>
                </c:pt>
                <c:pt idx="2">
                  <c:v>2.6933619009359644E-2</c:v>
                </c:pt>
              </c:numCache>
            </c:numRef>
          </c:val>
          <c:smooth val="0"/>
          <c:extLst>
            <c:ext xmlns:c16="http://schemas.microsoft.com/office/drawing/2014/chart" uri="{C3380CC4-5D6E-409C-BE32-E72D297353CC}">
              <c16:uniqueId val="{00000003-46D2-4B01-B948-1E76FC351072}"/>
            </c:ext>
          </c:extLst>
        </c:ser>
        <c:dLbls>
          <c:showLegendKey val="0"/>
          <c:showVal val="0"/>
          <c:showCatName val="0"/>
          <c:showSerName val="0"/>
          <c:showPercent val="0"/>
          <c:showBubbleSize val="0"/>
        </c:dLbls>
        <c:marker val="1"/>
        <c:smooth val="0"/>
        <c:axId val="212919424"/>
        <c:axId val="212921344"/>
      </c:lineChart>
      <c:catAx>
        <c:axId val="212919424"/>
        <c:scaling>
          <c:orientation val="minMax"/>
        </c:scaling>
        <c:delete val="0"/>
        <c:axPos val="b"/>
        <c:numFmt formatCode="General" sourceLinked="0"/>
        <c:majorTickMark val="out"/>
        <c:minorTickMark val="none"/>
        <c:tickLblPos val="low"/>
        <c:crossAx val="212921344"/>
        <c:crosses val="autoZero"/>
        <c:auto val="0"/>
        <c:lblAlgn val="ctr"/>
        <c:lblOffset val="100"/>
        <c:noMultiLvlLbl val="0"/>
      </c:catAx>
      <c:valAx>
        <c:axId val="212921344"/>
        <c:scaling>
          <c:orientation val="minMax"/>
        </c:scaling>
        <c:delete val="0"/>
        <c:axPos val="l"/>
        <c:numFmt formatCode="0.0%" sourceLinked="1"/>
        <c:majorTickMark val="none"/>
        <c:minorTickMark val="none"/>
        <c:tickLblPos val="none"/>
        <c:crossAx val="212919424"/>
        <c:crosses val="autoZero"/>
        <c:crossBetween val="between"/>
      </c:valAx>
    </c:plotArea>
    <c:plotVisOnly val="1"/>
    <c:dispBlanksAs val="gap"/>
    <c:showDLblsOverMax val="0"/>
  </c:chart>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998835848285663E-2"/>
          <c:y val="0"/>
          <c:w val="0.63656700906268004"/>
          <c:h val="0.99970367438499275"/>
        </c:manualLayout>
      </c:layout>
      <c:barChart>
        <c:barDir val="col"/>
        <c:grouping val="stacked"/>
        <c:varyColors val="0"/>
        <c:ser>
          <c:idx val="0"/>
          <c:order val="0"/>
          <c:tx>
            <c:strRef>
              <c:f>Sheet1!$B$1</c:f>
              <c:strCache>
                <c:ptCount val="1"/>
                <c:pt idx="0">
                  <c:v>Pubs</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Sheet1!$B$2:$B$4</c:f>
              <c:numCache>
                <c:formatCode>0.0</c:formatCode>
                <c:ptCount val="3"/>
                <c:pt idx="0">
                  <c:v>13.16</c:v>
                </c:pt>
                <c:pt idx="1">
                  <c:v>7.5</c:v>
                </c:pt>
                <c:pt idx="2">
                  <c:v>9.6999999999999993</c:v>
                </c:pt>
              </c:numCache>
            </c:numRef>
          </c:val>
          <c:extLst>
            <c:ext xmlns:c16="http://schemas.microsoft.com/office/drawing/2014/chart" uri="{C3380CC4-5D6E-409C-BE32-E72D297353CC}">
              <c16:uniqueId val="{00000000-81C9-4668-BACE-C845CE86EC61}"/>
            </c:ext>
          </c:extLst>
        </c:ser>
        <c:ser>
          <c:idx val="1"/>
          <c:order val="1"/>
          <c:tx>
            <c:strRef>
              <c:f>Sheet1!$C$1</c:f>
              <c:strCache>
                <c:ptCount val="1"/>
                <c:pt idx="0">
                  <c:v>FSR</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Sheet1!$C$2:$C$4</c:f>
              <c:numCache>
                <c:formatCode>0.0</c:formatCode>
                <c:ptCount val="3"/>
                <c:pt idx="0">
                  <c:v>20.88</c:v>
                </c:pt>
                <c:pt idx="1">
                  <c:v>10.4</c:v>
                </c:pt>
                <c:pt idx="2">
                  <c:v>13.4</c:v>
                </c:pt>
              </c:numCache>
            </c:numRef>
          </c:val>
          <c:extLst>
            <c:ext xmlns:c16="http://schemas.microsoft.com/office/drawing/2014/chart" uri="{C3380CC4-5D6E-409C-BE32-E72D297353CC}">
              <c16:uniqueId val="{00000001-81C9-4668-BACE-C845CE86EC61}"/>
            </c:ext>
          </c:extLst>
        </c:ser>
        <c:ser>
          <c:idx val="2"/>
          <c:order val="2"/>
          <c:tx>
            <c:strRef>
              <c:f>Sheet1!$D$1</c:f>
              <c:strCache>
                <c:ptCount val="1"/>
                <c:pt idx="0">
                  <c:v>Travel &amp; Leisure</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Sheet1!$D$2:$D$4</c:f>
              <c:numCache>
                <c:formatCode>0.0</c:formatCode>
                <c:ptCount val="3"/>
                <c:pt idx="0">
                  <c:v>8.27</c:v>
                </c:pt>
                <c:pt idx="1">
                  <c:v>6.8</c:v>
                </c:pt>
                <c:pt idx="2">
                  <c:v>9</c:v>
                </c:pt>
              </c:numCache>
            </c:numRef>
          </c:val>
          <c:extLst>
            <c:ext xmlns:c16="http://schemas.microsoft.com/office/drawing/2014/chart" uri="{C3380CC4-5D6E-409C-BE32-E72D297353CC}">
              <c16:uniqueId val="{00000002-81C9-4668-BACE-C845CE86EC61}"/>
            </c:ext>
          </c:extLst>
        </c:ser>
        <c:ser>
          <c:idx val="3"/>
          <c:order val="3"/>
          <c:tx>
            <c:strRef>
              <c:f>Sheet1!$E$1</c:f>
              <c:strCache>
                <c:ptCount val="1"/>
                <c:pt idx="0">
                  <c:v>Workplace/College/Uni</c:v>
                </c:pt>
              </c:strCache>
            </c:strRef>
          </c:tx>
          <c:invertIfNegative val="0"/>
          <c:dLbls>
            <c:dLbl>
              <c:idx val="0"/>
              <c:layout>
                <c:manualLayout>
                  <c:x val="9.434924077233918E-2"/>
                  <c:y val="-6.127325370627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9-4668-BACE-C845CE86EC61}"/>
                </c:ext>
              </c:extLst>
            </c:dLbl>
            <c:dLbl>
              <c:idx val="2"/>
              <c:layout>
                <c:manualLayout>
                  <c:x val="0"/>
                  <c:y val="3.34221608400699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1F-4FFA-AFEB-663027964652}"/>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Sheet1!$E$2:$E$4</c:f>
              <c:numCache>
                <c:formatCode>0.0</c:formatCode>
                <c:ptCount val="3"/>
                <c:pt idx="0">
                  <c:v>0.84</c:v>
                </c:pt>
                <c:pt idx="1">
                  <c:v>7.1</c:v>
                </c:pt>
                <c:pt idx="2">
                  <c:v>8.1999999999999993</c:v>
                </c:pt>
              </c:numCache>
            </c:numRef>
          </c:val>
          <c:extLst>
            <c:ext xmlns:c16="http://schemas.microsoft.com/office/drawing/2014/chart" uri="{C3380CC4-5D6E-409C-BE32-E72D297353CC}">
              <c16:uniqueId val="{00000004-81C9-4668-BACE-C845CE86EC61}"/>
            </c:ext>
          </c:extLst>
        </c:ser>
        <c:ser>
          <c:idx val="4"/>
          <c:order val="4"/>
          <c:tx>
            <c:strRef>
              <c:f>Sheet1!$F$1</c:f>
              <c:strCache>
                <c:ptCount val="1"/>
                <c:pt idx="0">
                  <c:v>Fish &amp; Chips</c:v>
                </c:pt>
              </c:strCache>
            </c:strRef>
          </c:tx>
          <c:invertIfNegative val="0"/>
          <c:dLbls>
            <c:dLbl>
              <c:idx val="0"/>
              <c:layout>
                <c:manualLayout>
                  <c:x val="-9.6356671427069829E-2"/>
                  <c:y val="-6.68443216801405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C9-4668-BACE-C845CE86EC61}"/>
                </c:ext>
              </c:extLst>
            </c:dLbl>
            <c:dLbl>
              <c:idx val="1"/>
              <c:layout>
                <c:manualLayout>
                  <c:x val="9.434924077233918E-2"/>
                  <c:y val="-3.3422160840069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C9-4668-BACE-C845CE86EC61}"/>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Sheet1!$F$2:$F$4</c:f>
              <c:numCache>
                <c:formatCode>0.0</c:formatCode>
                <c:ptCount val="3"/>
                <c:pt idx="0">
                  <c:v>2.33</c:v>
                </c:pt>
                <c:pt idx="1">
                  <c:v>3.8</c:v>
                </c:pt>
                <c:pt idx="2">
                  <c:v>21.4</c:v>
                </c:pt>
              </c:numCache>
            </c:numRef>
          </c:val>
          <c:extLst>
            <c:ext xmlns:c16="http://schemas.microsoft.com/office/drawing/2014/chart" uri="{C3380CC4-5D6E-409C-BE32-E72D297353CC}">
              <c16:uniqueId val="{00000007-81C9-4668-BACE-C845CE86EC61}"/>
            </c:ext>
          </c:extLst>
        </c:ser>
        <c:ser>
          <c:idx val="5"/>
          <c:order val="5"/>
          <c:tx>
            <c:strRef>
              <c:f>Sheet1!$G$1</c:f>
              <c:strCache>
                <c:ptCount val="1"/>
                <c:pt idx="0">
                  <c:v>QSR excl Fish &amp; Chips</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Sheet1!$G$2:$G$4</c:f>
              <c:numCache>
                <c:formatCode>0.0</c:formatCode>
                <c:ptCount val="3"/>
                <c:pt idx="0">
                  <c:v>54.39</c:v>
                </c:pt>
                <c:pt idx="1">
                  <c:v>63.9</c:v>
                </c:pt>
                <c:pt idx="2">
                  <c:v>37.9</c:v>
                </c:pt>
              </c:numCache>
            </c:numRef>
          </c:val>
          <c:extLst>
            <c:ext xmlns:c16="http://schemas.microsoft.com/office/drawing/2014/chart" uri="{C3380CC4-5D6E-409C-BE32-E72D297353CC}">
              <c16:uniqueId val="{00000008-81C9-4668-BACE-C845CE86EC61}"/>
            </c:ext>
          </c:extLst>
        </c:ser>
        <c:dLbls>
          <c:showLegendKey val="0"/>
          <c:showVal val="0"/>
          <c:showCatName val="0"/>
          <c:showSerName val="0"/>
          <c:showPercent val="0"/>
          <c:showBubbleSize val="0"/>
        </c:dLbls>
        <c:gapWidth val="50"/>
        <c:overlap val="100"/>
        <c:axId val="196376832"/>
        <c:axId val="196724224"/>
      </c:barChart>
      <c:catAx>
        <c:axId val="196376832"/>
        <c:scaling>
          <c:orientation val="minMax"/>
        </c:scaling>
        <c:delete val="0"/>
        <c:axPos val="b"/>
        <c:numFmt formatCode="General" sourceLinked="1"/>
        <c:majorTickMark val="out"/>
        <c:minorTickMark val="none"/>
        <c:tickLblPos val="nextTo"/>
        <c:txPr>
          <a:bodyPr rot="0"/>
          <a:lstStyle/>
          <a:p>
            <a:pPr>
              <a:defRPr/>
            </a:pPr>
            <a:endParaRPr lang="en-US"/>
          </a:p>
        </c:txPr>
        <c:crossAx val="196724224"/>
        <c:crosses val="autoZero"/>
        <c:auto val="1"/>
        <c:lblAlgn val="ctr"/>
        <c:lblOffset val="100"/>
        <c:noMultiLvlLbl val="0"/>
      </c:catAx>
      <c:valAx>
        <c:axId val="196724224"/>
        <c:scaling>
          <c:orientation val="minMax"/>
          <c:min val="-40"/>
        </c:scaling>
        <c:delete val="1"/>
        <c:axPos val="l"/>
        <c:numFmt formatCode="0.0" sourceLinked="1"/>
        <c:majorTickMark val="out"/>
        <c:minorTickMark val="none"/>
        <c:tickLblPos val="nextTo"/>
        <c:crossAx val="196376832"/>
        <c:crosses val="autoZero"/>
        <c:crossBetween val="between"/>
      </c:valAx>
    </c:plotArea>
    <c:legend>
      <c:legendPos val="r"/>
      <c:layout>
        <c:manualLayout>
          <c:xMode val="edge"/>
          <c:yMode val="edge"/>
          <c:x val="0.66189893793940047"/>
          <c:y val="0.13562633918914155"/>
          <c:w val="0.31609137554335942"/>
          <c:h val="0.50262035004318562"/>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14129766193734E-2"/>
          <c:y val="4.4885855943070471E-2"/>
          <c:w val="0.90557174046761257"/>
          <c:h val="0.80223285025188473"/>
        </c:manualLayout>
      </c:layout>
      <c:barChart>
        <c:barDir val="col"/>
        <c:grouping val="clustered"/>
        <c:varyColors val="0"/>
        <c:ser>
          <c:idx val="0"/>
          <c:order val="0"/>
          <c:tx>
            <c:strRef>
              <c:f>Sheet1!$B$1</c:f>
              <c:strCache>
                <c:ptCount val="1"/>
                <c:pt idx="0">
                  <c:v>Pubs</c:v>
                </c:pt>
              </c:strCache>
            </c:strRef>
          </c:tx>
          <c:invertIfNegative val="0"/>
          <c:dLbls>
            <c:dLbl>
              <c:idx val="0"/>
              <c:layout>
                <c:manualLayout>
                  <c:x val="-1.71687744604340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70-4C63-9F88-DAF720BCBCA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_(* #,##0.00_);_(* \(#,##0.00\);_(* "-"??_);_(@_)</c:formatCode>
                <c:ptCount val="1"/>
                <c:pt idx="0">
                  <c:v>0.05</c:v>
                </c:pt>
              </c:numCache>
            </c:numRef>
          </c:val>
          <c:extLst>
            <c:ext xmlns:c16="http://schemas.microsoft.com/office/drawing/2014/chart" uri="{C3380CC4-5D6E-409C-BE32-E72D297353CC}">
              <c16:uniqueId val="{00000001-9870-4C63-9F88-DAF720BCBCAB}"/>
            </c:ext>
          </c:extLst>
        </c:ser>
        <c:ser>
          <c:idx val="1"/>
          <c:order val="1"/>
          <c:tx>
            <c:strRef>
              <c:f>Sheet1!$C$1</c:f>
              <c:strCache>
                <c:ptCount val="1"/>
                <c:pt idx="0">
                  <c:v>FSR</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11D-4110-9058-B896B06239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_(* #,##0.00_);_(* \(#,##0.00\);_(* "-"??_);_(@_)</c:formatCode>
                <c:ptCount val="1"/>
                <c:pt idx="0">
                  <c:v>5.2000000000000005E-2</c:v>
                </c:pt>
              </c:numCache>
            </c:numRef>
          </c:val>
          <c:extLst>
            <c:ext xmlns:c16="http://schemas.microsoft.com/office/drawing/2014/chart" uri="{C3380CC4-5D6E-409C-BE32-E72D297353CC}">
              <c16:uniqueId val="{00000003-9870-4C63-9F88-DAF720BCBCAB}"/>
            </c:ext>
          </c:extLst>
        </c:ser>
        <c:ser>
          <c:idx val="2"/>
          <c:order val="2"/>
          <c:tx>
            <c:strRef>
              <c:f>Sheet1!$D$1</c:f>
              <c:strCache>
                <c:ptCount val="1"/>
                <c:pt idx="0">
                  <c:v>Travel &amp; Leisure</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_(* #,##0.00_);_(* \(#,##0.00\);_(* "-"??_);_(@_)</c:formatCode>
                <c:ptCount val="1"/>
                <c:pt idx="0">
                  <c:v>0.06</c:v>
                </c:pt>
              </c:numCache>
            </c:numRef>
          </c:val>
          <c:extLst>
            <c:ext xmlns:c16="http://schemas.microsoft.com/office/drawing/2014/chart" uri="{C3380CC4-5D6E-409C-BE32-E72D297353CC}">
              <c16:uniqueId val="{00000004-9870-4C63-9F88-DAF720BCBCAB}"/>
            </c:ext>
          </c:extLst>
        </c:ser>
        <c:ser>
          <c:idx val="3"/>
          <c:order val="3"/>
          <c:tx>
            <c:strRef>
              <c:f>Sheet1!$E$1</c:f>
              <c:strCache>
                <c:ptCount val="1"/>
                <c:pt idx="0">
                  <c:v>Workplace/College/Uni</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_(* #,##0.00_);_(* \(#,##0.00\);_(* "-"??_);_(@_)</c:formatCode>
                <c:ptCount val="1"/>
                <c:pt idx="0">
                  <c:v>5.2000000000000005E-2</c:v>
                </c:pt>
              </c:numCache>
            </c:numRef>
          </c:val>
          <c:extLst>
            <c:ext xmlns:c16="http://schemas.microsoft.com/office/drawing/2014/chart" uri="{C3380CC4-5D6E-409C-BE32-E72D297353CC}">
              <c16:uniqueId val="{00000005-9870-4C63-9F88-DAF720BCBCAB}"/>
            </c:ext>
          </c:extLst>
        </c:ser>
        <c:ser>
          <c:idx val="4"/>
          <c:order val="4"/>
          <c:tx>
            <c:strRef>
              <c:f>Sheet1!$F$1</c:f>
              <c:strCache>
                <c:ptCount val="1"/>
                <c:pt idx="0">
                  <c:v>Fish &amp; Chips</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11D-4110-9058-B896B06239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_(* #,##0.00_);_(* \(#,##0.00\);_(* "-"??_);_(@_)</c:formatCode>
                <c:ptCount val="1"/>
                <c:pt idx="0">
                  <c:v>0.27600000000000002</c:v>
                </c:pt>
              </c:numCache>
            </c:numRef>
          </c:val>
          <c:extLst>
            <c:ext xmlns:c16="http://schemas.microsoft.com/office/drawing/2014/chart" uri="{C3380CC4-5D6E-409C-BE32-E72D297353CC}">
              <c16:uniqueId val="{00000007-9870-4C63-9F88-DAF720BCBCAB}"/>
            </c:ext>
          </c:extLst>
        </c:ser>
        <c:ser>
          <c:idx val="5"/>
          <c:order val="5"/>
          <c:tx>
            <c:strRef>
              <c:f>Sheet1!$G$1</c:f>
              <c:strCache>
                <c:ptCount val="1"/>
                <c:pt idx="0">
                  <c:v>QSR excl Fish &amp; Chips</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11D-4110-9058-B896B062398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_(* #,##0.00_);_(* \(#,##0.00\);_(* "-"??_);_(@_)</c:formatCode>
                <c:ptCount val="1"/>
                <c:pt idx="0">
                  <c:v>2.8999999999999998E-2</c:v>
                </c:pt>
              </c:numCache>
            </c:numRef>
          </c:val>
          <c:extLst>
            <c:ext xmlns:c16="http://schemas.microsoft.com/office/drawing/2014/chart" uri="{C3380CC4-5D6E-409C-BE32-E72D297353CC}">
              <c16:uniqueId val="{00000009-9870-4C63-9F88-DAF720BCBCAB}"/>
            </c:ext>
          </c:extLst>
        </c:ser>
        <c:dLbls>
          <c:showLegendKey val="0"/>
          <c:showVal val="0"/>
          <c:showCatName val="0"/>
          <c:showSerName val="0"/>
          <c:showPercent val="0"/>
          <c:showBubbleSize val="0"/>
        </c:dLbls>
        <c:gapWidth val="150"/>
        <c:axId val="208279808"/>
        <c:axId val="208429056"/>
      </c:barChart>
      <c:catAx>
        <c:axId val="208279808"/>
        <c:scaling>
          <c:orientation val="minMax"/>
        </c:scaling>
        <c:delete val="0"/>
        <c:axPos val="b"/>
        <c:numFmt formatCode="General" sourceLinked="0"/>
        <c:majorTickMark val="out"/>
        <c:minorTickMark val="none"/>
        <c:tickLblPos val="nextTo"/>
        <c:crossAx val="208429056"/>
        <c:crosses val="autoZero"/>
        <c:auto val="1"/>
        <c:lblAlgn val="ctr"/>
        <c:lblOffset val="100"/>
        <c:noMultiLvlLbl val="0"/>
      </c:catAx>
      <c:valAx>
        <c:axId val="208429056"/>
        <c:scaling>
          <c:orientation val="minMax"/>
        </c:scaling>
        <c:delete val="1"/>
        <c:axPos val="l"/>
        <c:numFmt formatCode="_(* #,##0.00_);_(* \(#,##0.00\);_(* &quot;-&quot;??_);_(@_)" sourceLinked="1"/>
        <c:majorTickMark val="none"/>
        <c:minorTickMark val="none"/>
        <c:tickLblPos val="none"/>
        <c:crossAx val="208279808"/>
        <c:crosses val="autoZero"/>
        <c:crossBetween val="between"/>
      </c:valAx>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6329261711736E-2"/>
          <c:y val="0.11537012069887824"/>
          <c:w val="0.68639342919222024"/>
          <c:h val="0.60598179379357808"/>
        </c:manualLayout>
      </c:layout>
      <c:barChart>
        <c:barDir val="col"/>
        <c:grouping val="stacked"/>
        <c:varyColors val="0"/>
        <c:ser>
          <c:idx val="0"/>
          <c:order val="0"/>
          <c:tx>
            <c:strRef>
              <c:f>Sheet1!$A$2</c:f>
              <c:strCache>
                <c:ptCount val="1"/>
                <c:pt idx="0">
                  <c:v>   Breakfast</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Sheet1!$B$2:$I$2</c:f>
              <c:numCache>
                <c:formatCode>0.0</c:formatCode>
                <c:ptCount val="8"/>
                <c:pt idx="0" formatCode="General">
                  <c:v>13.9</c:v>
                </c:pt>
                <c:pt idx="1">
                  <c:v>15.6</c:v>
                </c:pt>
                <c:pt idx="2">
                  <c:v>18.600000000000001</c:v>
                </c:pt>
                <c:pt idx="3" formatCode="General">
                  <c:v>12</c:v>
                </c:pt>
                <c:pt idx="4" formatCode="General">
                  <c:v>27.9</c:v>
                </c:pt>
                <c:pt idx="5" formatCode="General">
                  <c:v>8.1</c:v>
                </c:pt>
                <c:pt idx="6">
                  <c:v>0.1</c:v>
                </c:pt>
                <c:pt idx="7">
                  <c:v>12.7</c:v>
                </c:pt>
              </c:numCache>
            </c:numRef>
          </c:val>
          <c:extLst>
            <c:ext xmlns:c16="http://schemas.microsoft.com/office/drawing/2014/chart" uri="{C3380CC4-5D6E-409C-BE32-E72D297353CC}">
              <c16:uniqueId val="{00000000-7777-4741-BA89-173790762F4A}"/>
            </c:ext>
          </c:extLst>
        </c:ser>
        <c:ser>
          <c:idx val="1"/>
          <c:order val="1"/>
          <c:tx>
            <c:strRef>
              <c:f>Sheet1!$A$3</c:f>
              <c:strCache>
                <c:ptCount val="1"/>
                <c:pt idx="0">
                  <c:v>   Morning Snack/Drink</c:v>
                </c:pt>
              </c:strCache>
            </c:strRef>
          </c:tx>
          <c:invertIfNegative val="0"/>
          <c:dLbls>
            <c:dLbl>
              <c:idx val="6"/>
              <c:layout>
                <c:manualLayout>
                  <c:x val="3.72623229165091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77-4741-BA89-173790762F4A}"/>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Sheet1!$B$3:$I$3</c:f>
              <c:numCache>
                <c:formatCode>0.0</c:formatCode>
                <c:ptCount val="8"/>
                <c:pt idx="0" formatCode="General">
                  <c:v>6.8</c:v>
                </c:pt>
                <c:pt idx="1">
                  <c:v>2.9</c:v>
                </c:pt>
                <c:pt idx="2">
                  <c:v>7</c:v>
                </c:pt>
                <c:pt idx="3" formatCode="General">
                  <c:v>6.7</c:v>
                </c:pt>
                <c:pt idx="4" formatCode="General">
                  <c:v>11.6</c:v>
                </c:pt>
                <c:pt idx="5" formatCode="General">
                  <c:v>7.6</c:v>
                </c:pt>
                <c:pt idx="6">
                  <c:v>0.1</c:v>
                </c:pt>
                <c:pt idx="7">
                  <c:v>7</c:v>
                </c:pt>
              </c:numCache>
            </c:numRef>
          </c:val>
          <c:extLst>
            <c:ext xmlns:c16="http://schemas.microsoft.com/office/drawing/2014/chart" uri="{C3380CC4-5D6E-409C-BE32-E72D297353CC}">
              <c16:uniqueId val="{00000002-7777-4741-BA89-173790762F4A}"/>
            </c:ext>
          </c:extLst>
        </c:ser>
        <c:ser>
          <c:idx val="2"/>
          <c:order val="2"/>
          <c:tx>
            <c:strRef>
              <c:f>Sheet1!$A$4</c:f>
              <c:strCache>
                <c:ptCount val="1"/>
                <c:pt idx="0">
                  <c:v>   Lunch</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Sheet1!$B$4:$I$4</c:f>
              <c:numCache>
                <c:formatCode>0.0</c:formatCode>
                <c:ptCount val="8"/>
                <c:pt idx="0" formatCode="General">
                  <c:v>29.8</c:v>
                </c:pt>
                <c:pt idx="1">
                  <c:v>40.9</c:v>
                </c:pt>
                <c:pt idx="2">
                  <c:v>31.9</c:v>
                </c:pt>
                <c:pt idx="3" formatCode="General">
                  <c:v>28.7</c:v>
                </c:pt>
                <c:pt idx="4" formatCode="General">
                  <c:v>21.7</c:v>
                </c:pt>
                <c:pt idx="5" formatCode="General">
                  <c:v>31</c:v>
                </c:pt>
                <c:pt idx="6">
                  <c:v>21.4</c:v>
                </c:pt>
                <c:pt idx="7">
                  <c:v>29.2</c:v>
                </c:pt>
              </c:numCache>
            </c:numRef>
          </c:val>
          <c:extLst>
            <c:ext xmlns:c16="http://schemas.microsoft.com/office/drawing/2014/chart" uri="{C3380CC4-5D6E-409C-BE32-E72D297353CC}">
              <c16:uniqueId val="{00000003-7777-4741-BA89-173790762F4A}"/>
            </c:ext>
          </c:extLst>
        </c:ser>
        <c:ser>
          <c:idx val="3"/>
          <c:order val="3"/>
          <c:tx>
            <c:strRef>
              <c:f>Sheet1!$A$5</c:f>
              <c:strCache>
                <c:ptCount val="1"/>
                <c:pt idx="0">
                  <c:v>   Afternoon Snack/Drink</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Sheet1!$B$5:$I$5</c:f>
              <c:numCache>
                <c:formatCode>0.0</c:formatCode>
                <c:ptCount val="8"/>
                <c:pt idx="0" formatCode="General">
                  <c:v>10.1</c:v>
                </c:pt>
                <c:pt idx="1">
                  <c:v>5.4</c:v>
                </c:pt>
                <c:pt idx="2">
                  <c:v>7.2</c:v>
                </c:pt>
                <c:pt idx="3" formatCode="General">
                  <c:v>9.8000000000000007</c:v>
                </c:pt>
                <c:pt idx="4" formatCode="General">
                  <c:v>16.899999999999999</c:v>
                </c:pt>
                <c:pt idx="5" formatCode="General">
                  <c:v>16.600000000000001</c:v>
                </c:pt>
                <c:pt idx="6">
                  <c:v>1.1000000000000001</c:v>
                </c:pt>
                <c:pt idx="7">
                  <c:v>10.3</c:v>
                </c:pt>
              </c:numCache>
            </c:numRef>
          </c:val>
          <c:extLst>
            <c:ext xmlns:c16="http://schemas.microsoft.com/office/drawing/2014/chart" uri="{C3380CC4-5D6E-409C-BE32-E72D297353CC}">
              <c16:uniqueId val="{00000004-7777-4741-BA89-173790762F4A}"/>
            </c:ext>
          </c:extLst>
        </c:ser>
        <c:ser>
          <c:idx val="4"/>
          <c:order val="4"/>
          <c:tx>
            <c:strRef>
              <c:f>Sheet1!$A$6</c:f>
              <c:strCache>
                <c:ptCount val="1"/>
                <c:pt idx="0">
                  <c:v>   Dinner</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Sheet1!$B$6:$I$6</c:f>
              <c:numCache>
                <c:formatCode>0.0</c:formatCode>
                <c:ptCount val="8"/>
                <c:pt idx="0" formatCode="General">
                  <c:v>34.299999999999997</c:v>
                </c:pt>
                <c:pt idx="1">
                  <c:v>32.4</c:v>
                </c:pt>
                <c:pt idx="2">
                  <c:v>33.9</c:v>
                </c:pt>
                <c:pt idx="3" formatCode="General">
                  <c:v>39</c:v>
                </c:pt>
                <c:pt idx="4" formatCode="General">
                  <c:v>16.2</c:v>
                </c:pt>
                <c:pt idx="5" formatCode="General">
                  <c:v>14.8</c:v>
                </c:pt>
                <c:pt idx="6">
                  <c:v>76.2</c:v>
                </c:pt>
                <c:pt idx="7">
                  <c:v>36.799999999999997</c:v>
                </c:pt>
              </c:numCache>
            </c:numRef>
          </c:val>
          <c:extLst>
            <c:ext xmlns:c16="http://schemas.microsoft.com/office/drawing/2014/chart" uri="{C3380CC4-5D6E-409C-BE32-E72D297353CC}">
              <c16:uniqueId val="{00000005-7777-4741-BA89-173790762F4A}"/>
            </c:ext>
          </c:extLst>
        </c:ser>
        <c:ser>
          <c:idx val="5"/>
          <c:order val="5"/>
          <c:tx>
            <c:strRef>
              <c:f>Sheet1!$A$7</c:f>
              <c:strCache>
                <c:ptCount val="1"/>
                <c:pt idx="0">
                  <c:v>   Late Snack/Drink</c:v>
                </c:pt>
              </c:strCache>
            </c:strRef>
          </c:tx>
          <c:invertIfNegative val="0"/>
          <c:dLbls>
            <c:dLbl>
              <c:idx val="0"/>
              <c:layout>
                <c:manualLayout>
                  <c:x val="6.5686028381959131E-18"/>
                  <c:y val="-3.7275243156063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77-4741-BA89-173790762F4A}"/>
                </c:ext>
              </c:extLst>
            </c:dLbl>
            <c:dLbl>
              <c:idx val="4"/>
              <c:layout>
                <c:manualLayout>
                  <c:x val="0"/>
                  <c:y val="-5.36057315071380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77-4741-BA89-173790762F4A}"/>
                </c:ext>
              </c:extLst>
            </c:dLbl>
            <c:dLbl>
              <c:idx val="5"/>
              <c:numFmt formatCode="#,##0.0" sourceLinked="0"/>
              <c:spPr/>
              <c:txPr>
                <a:bodyPr/>
                <a:lstStyle/>
                <a:p>
                  <a:pPr>
                    <a:defRPr>
                      <a:solidFill>
                        <a:schemeClr val="tx1">
                          <a:lumMod val="50000"/>
                        </a:schemeClr>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CC44-4281-9FE7-3CA0614C870B}"/>
                </c:ext>
              </c:extLst>
            </c:dLbl>
            <c:dLbl>
              <c:idx val="7"/>
              <c:layout>
                <c:manualLayout>
                  <c:x val="0"/>
                  <c:y val="-4.349604065984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77-4741-BA89-173790762F4A}"/>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Sheet1!$B$7:$I$7</c:f>
              <c:numCache>
                <c:formatCode>0.0</c:formatCode>
                <c:ptCount val="8"/>
                <c:pt idx="0" formatCode="General">
                  <c:v>5.2</c:v>
                </c:pt>
                <c:pt idx="1">
                  <c:v>2.7</c:v>
                </c:pt>
                <c:pt idx="2">
                  <c:v>1.5</c:v>
                </c:pt>
                <c:pt idx="3" formatCode="General">
                  <c:v>3.9</c:v>
                </c:pt>
                <c:pt idx="4" formatCode="General">
                  <c:v>5.7</c:v>
                </c:pt>
                <c:pt idx="5" formatCode="General">
                  <c:v>21.9</c:v>
                </c:pt>
                <c:pt idx="6">
                  <c:v>1.1000000000000001</c:v>
                </c:pt>
                <c:pt idx="7">
                  <c:v>4.0999999999999996</c:v>
                </c:pt>
              </c:numCache>
            </c:numRef>
          </c:val>
          <c:extLst>
            <c:ext xmlns:c16="http://schemas.microsoft.com/office/drawing/2014/chart" uri="{C3380CC4-5D6E-409C-BE32-E72D297353CC}">
              <c16:uniqueId val="{0000000A-7777-4741-BA89-173790762F4A}"/>
            </c:ext>
          </c:extLst>
        </c:ser>
        <c:dLbls>
          <c:showLegendKey val="0"/>
          <c:showVal val="0"/>
          <c:showCatName val="0"/>
          <c:showSerName val="0"/>
          <c:showPercent val="0"/>
          <c:showBubbleSize val="0"/>
        </c:dLbls>
        <c:gapWidth val="50"/>
        <c:overlap val="100"/>
        <c:axId val="235207680"/>
        <c:axId val="240075520"/>
      </c:barChart>
      <c:catAx>
        <c:axId val="235207680"/>
        <c:scaling>
          <c:orientation val="minMax"/>
        </c:scaling>
        <c:delete val="0"/>
        <c:axPos val="b"/>
        <c:numFmt formatCode="General" sourceLinked="0"/>
        <c:majorTickMark val="out"/>
        <c:minorTickMark val="none"/>
        <c:tickLblPos val="nextTo"/>
        <c:txPr>
          <a:bodyPr rot="-1500000" vert="horz"/>
          <a:lstStyle/>
          <a:p>
            <a:pPr>
              <a:defRPr/>
            </a:pPr>
            <a:endParaRPr lang="en-US"/>
          </a:p>
        </c:txPr>
        <c:crossAx val="240075520"/>
        <c:crosses val="autoZero"/>
        <c:auto val="1"/>
        <c:lblAlgn val="ctr"/>
        <c:lblOffset val="100"/>
        <c:noMultiLvlLbl val="0"/>
      </c:catAx>
      <c:valAx>
        <c:axId val="240075520"/>
        <c:scaling>
          <c:orientation val="minMax"/>
          <c:max val="100"/>
        </c:scaling>
        <c:delete val="1"/>
        <c:axPos val="l"/>
        <c:numFmt formatCode="General" sourceLinked="1"/>
        <c:majorTickMark val="out"/>
        <c:minorTickMark val="none"/>
        <c:tickLblPos val="nextTo"/>
        <c:crossAx val="235207680"/>
        <c:crosses val="autoZero"/>
        <c:crossBetween val="between"/>
      </c:valAx>
    </c:plotArea>
    <c:legend>
      <c:legendPos val="r"/>
      <c:layout>
        <c:manualLayout>
          <c:xMode val="edge"/>
          <c:yMode val="edge"/>
          <c:x val="0.74147361992295213"/>
          <c:y val="0.10228791785557602"/>
          <c:w val="0.25852638007704798"/>
          <c:h val="0.5837784464816110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3.5358543457516281E-2"/>
          <c:w val="0.76941786470673801"/>
          <c:h val="0.68214889059689665"/>
        </c:manualLayout>
      </c:layout>
      <c:barChart>
        <c:barDir val="col"/>
        <c:grouping val="stacked"/>
        <c:varyColors val="0"/>
        <c:ser>
          <c:idx val="0"/>
          <c:order val="0"/>
          <c:tx>
            <c:strRef>
              <c:f>Sheet1!$A$2</c:f>
              <c:strCache>
                <c:ptCount val="1"/>
                <c:pt idx="0">
                  <c:v>Monday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Sheet1!$B$2:$I$2</c:f>
              <c:numCache>
                <c:formatCode>0.0</c:formatCode>
                <c:ptCount val="8"/>
                <c:pt idx="0" formatCode="General">
                  <c:v>12.3</c:v>
                </c:pt>
                <c:pt idx="1">
                  <c:v>13.3</c:v>
                </c:pt>
                <c:pt idx="2">
                  <c:v>12</c:v>
                </c:pt>
                <c:pt idx="3" formatCode="General">
                  <c:v>11.9</c:v>
                </c:pt>
                <c:pt idx="4" formatCode="General">
                  <c:v>11.7</c:v>
                </c:pt>
                <c:pt idx="5" formatCode="General">
                  <c:v>15.4</c:v>
                </c:pt>
                <c:pt idx="6">
                  <c:v>8.8000000000000007</c:v>
                </c:pt>
                <c:pt idx="7" formatCode="General">
                  <c:v>12.1</c:v>
                </c:pt>
              </c:numCache>
            </c:numRef>
          </c:val>
          <c:extLst>
            <c:ext xmlns:c16="http://schemas.microsoft.com/office/drawing/2014/chart" uri="{C3380CC4-5D6E-409C-BE32-E72D297353CC}">
              <c16:uniqueId val="{00000000-8EFD-45D8-998A-F1F3ADC2F81F}"/>
            </c:ext>
          </c:extLst>
        </c:ser>
        <c:ser>
          <c:idx val="1"/>
          <c:order val="1"/>
          <c:tx>
            <c:strRef>
              <c:f>Sheet1!$A$3</c:f>
              <c:strCache>
                <c:ptCount val="1"/>
                <c:pt idx="0">
                  <c:v>Tuesday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Sheet1!$B$3:$I$3</c:f>
              <c:numCache>
                <c:formatCode>0.0</c:formatCode>
                <c:ptCount val="8"/>
                <c:pt idx="0" formatCode="General">
                  <c:v>12.5</c:v>
                </c:pt>
                <c:pt idx="1">
                  <c:v>13.6</c:v>
                </c:pt>
                <c:pt idx="2">
                  <c:v>13.2</c:v>
                </c:pt>
                <c:pt idx="3" formatCode="General">
                  <c:v>12</c:v>
                </c:pt>
                <c:pt idx="4" formatCode="General">
                  <c:v>13.2</c:v>
                </c:pt>
                <c:pt idx="5" formatCode="General">
                  <c:v>14.5</c:v>
                </c:pt>
                <c:pt idx="6">
                  <c:v>11.6</c:v>
                </c:pt>
                <c:pt idx="7" formatCode="General">
                  <c:v>12</c:v>
                </c:pt>
              </c:numCache>
            </c:numRef>
          </c:val>
          <c:extLst>
            <c:ext xmlns:c16="http://schemas.microsoft.com/office/drawing/2014/chart" uri="{C3380CC4-5D6E-409C-BE32-E72D297353CC}">
              <c16:uniqueId val="{00000001-8EFD-45D8-998A-F1F3ADC2F81F}"/>
            </c:ext>
          </c:extLst>
        </c:ser>
        <c:ser>
          <c:idx val="2"/>
          <c:order val="2"/>
          <c:tx>
            <c:strRef>
              <c:f>Sheet1!$A$4</c:f>
              <c:strCache>
                <c:ptCount val="1"/>
                <c:pt idx="0">
                  <c:v>Wednesday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Sheet1!$B$4:$I$4</c:f>
              <c:numCache>
                <c:formatCode>0.0</c:formatCode>
                <c:ptCount val="8"/>
                <c:pt idx="0" formatCode="General">
                  <c:v>13.4</c:v>
                </c:pt>
                <c:pt idx="1">
                  <c:v>15.7</c:v>
                </c:pt>
                <c:pt idx="2">
                  <c:v>14.5</c:v>
                </c:pt>
                <c:pt idx="3" formatCode="General">
                  <c:v>12.4</c:v>
                </c:pt>
                <c:pt idx="4" formatCode="General">
                  <c:v>14.7</c:v>
                </c:pt>
                <c:pt idx="5" formatCode="General">
                  <c:v>16.2</c:v>
                </c:pt>
                <c:pt idx="6">
                  <c:v>11.9</c:v>
                </c:pt>
                <c:pt idx="7" formatCode="General">
                  <c:v>12.4</c:v>
                </c:pt>
              </c:numCache>
            </c:numRef>
          </c:val>
          <c:extLst>
            <c:ext xmlns:c16="http://schemas.microsoft.com/office/drawing/2014/chart" uri="{C3380CC4-5D6E-409C-BE32-E72D297353CC}">
              <c16:uniqueId val="{00000002-8EFD-45D8-998A-F1F3ADC2F81F}"/>
            </c:ext>
          </c:extLst>
        </c:ser>
        <c:ser>
          <c:idx val="3"/>
          <c:order val="3"/>
          <c:tx>
            <c:strRef>
              <c:f>Sheet1!$A$5</c:f>
              <c:strCache>
                <c:ptCount val="1"/>
                <c:pt idx="0">
                  <c:v>Thursday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Sheet1!$B$5:$I$5</c:f>
              <c:numCache>
                <c:formatCode>0.0</c:formatCode>
                <c:ptCount val="8"/>
                <c:pt idx="0" formatCode="General">
                  <c:v>13.6</c:v>
                </c:pt>
                <c:pt idx="1">
                  <c:v>13</c:v>
                </c:pt>
                <c:pt idx="2">
                  <c:v>14.4</c:v>
                </c:pt>
                <c:pt idx="3" formatCode="General">
                  <c:v>13.2</c:v>
                </c:pt>
                <c:pt idx="4" formatCode="General">
                  <c:v>14.5</c:v>
                </c:pt>
                <c:pt idx="5" formatCode="General">
                  <c:v>15.3</c:v>
                </c:pt>
                <c:pt idx="6">
                  <c:v>15.8</c:v>
                </c:pt>
                <c:pt idx="7" formatCode="General">
                  <c:v>13</c:v>
                </c:pt>
              </c:numCache>
            </c:numRef>
          </c:val>
          <c:extLst>
            <c:ext xmlns:c16="http://schemas.microsoft.com/office/drawing/2014/chart" uri="{C3380CC4-5D6E-409C-BE32-E72D297353CC}">
              <c16:uniqueId val="{00000003-8EFD-45D8-998A-F1F3ADC2F81F}"/>
            </c:ext>
          </c:extLst>
        </c:ser>
        <c:ser>
          <c:idx val="4"/>
          <c:order val="4"/>
          <c:tx>
            <c:strRef>
              <c:f>Sheet1!$A$6</c:f>
              <c:strCache>
                <c:ptCount val="1"/>
                <c:pt idx="0">
                  <c:v>Friday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Sheet1!$B$6:$I$6</c:f>
              <c:numCache>
                <c:formatCode>0.0</c:formatCode>
                <c:ptCount val="8"/>
                <c:pt idx="0" formatCode="General">
                  <c:v>16.899999999999999</c:v>
                </c:pt>
                <c:pt idx="1">
                  <c:v>14.6</c:v>
                </c:pt>
                <c:pt idx="2">
                  <c:v>14.4</c:v>
                </c:pt>
                <c:pt idx="3" formatCode="General">
                  <c:v>17.8</c:v>
                </c:pt>
                <c:pt idx="4" formatCode="General">
                  <c:v>13.1</c:v>
                </c:pt>
                <c:pt idx="5" formatCode="General">
                  <c:v>18.8</c:v>
                </c:pt>
                <c:pt idx="6">
                  <c:v>24</c:v>
                </c:pt>
                <c:pt idx="7" formatCode="General">
                  <c:v>17.5</c:v>
                </c:pt>
              </c:numCache>
            </c:numRef>
          </c:val>
          <c:extLst>
            <c:ext xmlns:c16="http://schemas.microsoft.com/office/drawing/2014/chart" uri="{C3380CC4-5D6E-409C-BE32-E72D297353CC}">
              <c16:uniqueId val="{00000004-8EFD-45D8-998A-F1F3ADC2F81F}"/>
            </c:ext>
          </c:extLst>
        </c:ser>
        <c:ser>
          <c:idx val="5"/>
          <c:order val="5"/>
          <c:tx>
            <c:strRef>
              <c:f>Sheet1!$A$7</c:f>
              <c:strCache>
                <c:ptCount val="1"/>
                <c:pt idx="0">
                  <c:v>Saturday</c:v>
                </c:pt>
              </c:strCache>
            </c:strRef>
          </c:tx>
          <c:invertIfNegative val="0"/>
          <c:dLbls>
            <c:numFmt formatCode="#,##0.0" sourceLinked="0"/>
            <c:spPr>
              <a:noFill/>
              <a:ln>
                <a:noFill/>
              </a:ln>
              <a:effectLst/>
            </c:spPr>
            <c:txPr>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Sheet1!$B$7:$I$7</c:f>
              <c:numCache>
                <c:formatCode>0.0</c:formatCode>
                <c:ptCount val="8"/>
                <c:pt idx="0" formatCode="General">
                  <c:v>17.8</c:v>
                </c:pt>
                <c:pt idx="1">
                  <c:v>13.5</c:v>
                </c:pt>
                <c:pt idx="2">
                  <c:v>17.2</c:v>
                </c:pt>
                <c:pt idx="3" formatCode="General">
                  <c:v>19.5</c:v>
                </c:pt>
                <c:pt idx="4" formatCode="General">
                  <c:v>17.2</c:v>
                </c:pt>
                <c:pt idx="5" formatCode="General">
                  <c:v>10.5</c:v>
                </c:pt>
                <c:pt idx="6">
                  <c:v>21.3</c:v>
                </c:pt>
                <c:pt idx="7" formatCode="General">
                  <c:v>19.399999999999999</c:v>
                </c:pt>
              </c:numCache>
            </c:numRef>
          </c:val>
          <c:extLst>
            <c:ext xmlns:c16="http://schemas.microsoft.com/office/drawing/2014/chart" uri="{C3380CC4-5D6E-409C-BE32-E72D297353CC}">
              <c16:uniqueId val="{00000005-8EFD-45D8-998A-F1F3ADC2F81F}"/>
            </c:ext>
          </c:extLst>
        </c:ser>
        <c:ser>
          <c:idx val="6"/>
          <c:order val="6"/>
          <c:tx>
            <c:strRef>
              <c:f>Sheet1!$A$8</c:f>
              <c:strCache>
                <c:ptCount val="1"/>
                <c:pt idx="0">
                  <c:v>Sunday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Sheet1!$B$8:$I$8</c:f>
              <c:numCache>
                <c:formatCode>0.0</c:formatCode>
                <c:ptCount val="8"/>
                <c:pt idx="0" formatCode="General">
                  <c:v>13.5</c:v>
                </c:pt>
                <c:pt idx="1">
                  <c:v>16.3</c:v>
                </c:pt>
                <c:pt idx="2">
                  <c:v>14.3</c:v>
                </c:pt>
                <c:pt idx="3" formatCode="General">
                  <c:v>13.2</c:v>
                </c:pt>
                <c:pt idx="4" formatCode="General">
                  <c:v>15.7</c:v>
                </c:pt>
                <c:pt idx="5" formatCode="General">
                  <c:v>9.4</c:v>
                </c:pt>
                <c:pt idx="6">
                  <c:v>6.5</c:v>
                </c:pt>
                <c:pt idx="7" formatCode="General">
                  <c:v>13.6</c:v>
                </c:pt>
              </c:numCache>
            </c:numRef>
          </c:val>
          <c:extLst>
            <c:ext xmlns:c16="http://schemas.microsoft.com/office/drawing/2014/chart" uri="{C3380CC4-5D6E-409C-BE32-E72D297353CC}">
              <c16:uniqueId val="{00000006-8EFD-45D8-998A-F1F3ADC2F81F}"/>
            </c:ext>
          </c:extLst>
        </c:ser>
        <c:dLbls>
          <c:showLegendKey val="0"/>
          <c:showVal val="0"/>
          <c:showCatName val="0"/>
          <c:showSerName val="0"/>
          <c:showPercent val="0"/>
          <c:showBubbleSize val="0"/>
        </c:dLbls>
        <c:gapWidth val="50"/>
        <c:overlap val="100"/>
        <c:axId val="242877952"/>
        <c:axId val="242879488"/>
      </c:barChart>
      <c:catAx>
        <c:axId val="242877952"/>
        <c:scaling>
          <c:orientation val="minMax"/>
        </c:scaling>
        <c:delete val="0"/>
        <c:axPos val="b"/>
        <c:numFmt formatCode="General" sourceLinked="0"/>
        <c:majorTickMark val="out"/>
        <c:minorTickMark val="none"/>
        <c:tickLblPos val="nextTo"/>
        <c:txPr>
          <a:bodyPr rot="-1560000" vert="horz"/>
          <a:lstStyle/>
          <a:p>
            <a:pPr>
              <a:defRPr/>
            </a:pPr>
            <a:endParaRPr lang="en-US"/>
          </a:p>
        </c:txPr>
        <c:crossAx val="242879488"/>
        <c:crosses val="autoZero"/>
        <c:auto val="1"/>
        <c:lblAlgn val="ctr"/>
        <c:lblOffset val="100"/>
        <c:noMultiLvlLbl val="0"/>
      </c:catAx>
      <c:valAx>
        <c:axId val="242879488"/>
        <c:scaling>
          <c:orientation val="minMax"/>
          <c:max val="100"/>
        </c:scaling>
        <c:delete val="1"/>
        <c:axPos val="l"/>
        <c:numFmt formatCode="General" sourceLinked="1"/>
        <c:majorTickMark val="out"/>
        <c:minorTickMark val="none"/>
        <c:tickLblPos val="nextTo"/>
        <c:crossAx val="242877952"/>
        <c:crosses val="autoZero"/>
        <c:crossBetween val="between"/>
      </c:valAx>
    </c:plotArea>
    <c:legend>
      <c:legendPos val="r"/>
      <c:layout>
        <c:manualLayout>
          <c:xMode val="edge"/>
          <c:yMode val="edge"/>
          <c:x val="0.82148382962499578"/>
          <c:y val="4.3001003091114376E-2"/>
          <c:w val="0.14475171127951506"/>
          <c:h val="0.6500540363389502"/>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3"/>
              <c:layout>
                <c:manualLayout>
                  <c:x val="2.1530653123038187E-3"/>
                  <c:y val="-0.113717337574647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FF-433E-A29F-E55906B8927B}"/>
                </c:ext>
              </c:extLst>
            </c:dLbl>
            <c:dLbl>
              <c:idx val="4"/>
              <c:layout>
                <c:manualLayout>
                  <c:x val="-4.3061306246077163E-3"/>
                  <c:y val="-0.104724584765682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FF-433E-A29F-E55906B8927B}"/>
                </c:ext>
              </c:extLst>
            </c:dLbl>
            <c:dLbl>
              <c:idx val="5"/>
              <c:layout>
                <c:manualLayout>
                  <c:x val="0"/>
                  <c:y val="-9.57069545917604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FF-433E-A29F-E55906B8927B}"/>
                </c:ext>
              </c:extLst>
            </c:dLbl>
            <c:dLbl>
              <c:idx val="6"/>
              <c:layout>
                <c:manualLayout>
                  <c:x val="0"/>
                  <c:y val="-9.10304246027189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FF-433E-A29F-E55906B8927B}"/>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2.7016999999999999E-2</c:v>
                </c:pt>
                <c:pt idx="1">
                  <c:v>2.5094999999999999E-2</c:v>
                </c:pt>
                <c:pt idx="2">
                  <c:v>3.1646000000000001E-2</c:v>
                </c:pt>
                <c:pt idx="3">
                  <c:v>0.47823100000000002</c:v>
                </c:pt>
                <c:pt idx="4">
                  <c:v>0.29543199999999997</c:v>
                </c:pt>
                <c:pt idx="5">
                  <c:v>0.283188</c:v>
                </c:pt>
                <c:pt idx="6">
                  <c:v>0.32101200000000002</c:v>
                </c:pt>
                <c:pt idx="7">
                  <c:v>-0.10743999999999999</c:v>
                </c:pt>
                <c:pt idx="8">
                  <c:v>-1.2700000000000001E-3</c:v>
                </c:pt>
              </c:numCache>
            </c:numRef>
          </c:val>
          <c:extLst>
            <c:ext xmlns:c16="http://schemas.microsoft.com/office/drawing/2014/chart" uri="{C3380CC4-5D6E-409C-BE32-E72D297353CC}">
              <c16:uniqueId val="{00000000-88FF-433E-A29F-E55906B8927B}"/>
            </c:ext>
          </c:extLst>
        </c:ser>
        <c:ser>
          <c:idx val="2"/>
          <c:order val="1"/>
          <c:tx>
            <c:strRef>
              <c:f>Sheet1!$A$3</c:f>
              <c:strCache>
                <c:ptCount val="1"/>
                <c:pt idx="0">
                  <c:v>Visits</c:v>
                </c:pt>
              </c:strCache>
            </c:strRef>
          </c:tx>
          <c:spPr>
            <a:solidFill>
              <a:srgbClr val="003C69"/>
            </a:solidFill>
          </c:spPr>
          <c:invertIfNegative val="0"/>
          <c:dLbls>
            <c:dLbl>
              <c:idx val="2"/>
              <c:layout>
                <c:manualLayout>
                  <c:x val="0"/>
                  <c:y val="-8.17424603962715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FF-433E-A29F-E55906B8927B}"/>
                </c:ext>
              </c:extLst>
            </c:dLbl>
            <c:dLbl>
              <c:idx val="3"/>
              <c:layout>
                <c:manualLayout>
                  <c:x val="-2.1530653123038187E-3"/>
                  <c:y val="-0.120331399671038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FF-433E-A29F-E55906B8927B}"/>
                </c:ext>
              </c:extLst>
            </c:dLbl>
            <c:dLbl>
              <c:idx val="4"/>
              <c:layout>
                <c:manualLayout>
                  <c:x val="-4.3061306246077163E-3"/>
                  <c:y val="-8.76251279629459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FF-433E-A29F-E55906B8927B}"/>
                </c:ext>
              </c:extLst>
            </c:dLbl>
            <c:dLbl>
              <c:idx val="5"/>
              <c:layout>
                <c:manualLayout>
                  <c:x val="-7.8944816140554007E-17"/>
                  <c:y val="-9.27681085449187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FF-433E-A29F-E55906B8927B}"/>
                </c:ext>
              </c:extLst>
            </c:dLbl>
            <c:dLbl>
              <c:idx val="6"/>
              <c:layout>
                <c:manualLayout>
                  <c:x val="-7.8944816140554007E-17"/>
                  <c:y val="-9.31798289349460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FF-433E-A29F-E55906B8927B}"/>
                </c:ext>
              </c:extLst>
            </c:dLbl>
            <c:dLbl>
              <c:idx val="7"/>
              <c:layout>
                <c:manualLayout>
                  <c:x val="0"/>
                  <c:y val="-0.181214604174173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FF-433E-A29F-E55906B8927B}"/>
                </c:ext>
              </c:extLst>
            </c:dLbl>
            <c:dLbl>
              <c:idx val="8"/>
              <c:layout>
                <c:manualLayout>
                  <c:x val="2.1530653123038187E-3"/>
                  <c:y val="-0.113371127579005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FF-433E-A29F-E55906B8927B}"/>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1.0496E-2</c:v>
                </c:pt>
                <c:pt idx="1">
                  <c:v>1.2185E-2</c:v>
                </c:pt>
                <c:pt idx="2">
                  <c:v>-5.7430000000000002E-2</c:v>
                </c:pt>
                <c:pt idx="3">
                  <c:v>-0.66764999999999997</c:v>
                </c:pt>
                <c:pt idx="4">
                  <c:v>-0.31795000000000001</c:v>
                </c:pt>
                <c:pt idx="5">
                  <c:v>-0.27437</c:v>
                </c:pt>
                <c:pt idx="6">
                  <c:v>-0.23511000000000001</c:v>
                </c:pt>
                <c:pt idx="7">
                  <c:v>1.117478</c:v>
                </c:pt>
                <c:pt idx="8">
                  <c:v>0.27065400000000001</c:v>
                </c:pt>
              </c:numCache>
            </c:numRef>
          </c:val>
          <c:extLst>
            <c:ext xmlns:c16="http://schemas.microsoft.com/office/drawing/2014/chart" uri="{C3380CC4-5D6E-409C-BE32-E72D297353CC}">
              <c16:uniqueId val="{00000001-88FF-433E-A29F-E55906B8927B}"/>
            </c:ext>
          </c:extLst>
        </c:ser>
        <c:dLbls>
          <c:showLegendKey val="0"/>
          <c:showVal val="0"/>
          <c:showCatName val="0"/>
          <c:showSerName val="0"/>
          <c:showPercent val="0"/>
          <c:showBubbleSize val="0"/>
        </c:dLbls>
        <c:gapWidth val="40"/>
        <c:overlap val="100"/>
        <c:axId val="386371968"/>
        <c:axId val="386374656"/>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3.7796000000000003E-2</c:v>
                </c:pt>
                <c:pt idx="1">
                  <c:v>3.7587000000000002E-2</c:v>
                </c:pt>
                <c:pt idx="2">
                  <c:v>-2.76E-2</c:v>
                </c:pt>
                <c:pt idx="3">
                  <c:v>-0.50871</c:v>
                </c:pt>
                <c:pt idx="4">
                  <c:v>-0.11645</c:v>
                </c:pt>
                <c:pt idx="5">
                  <c:v>-6.8879999999999997E-2</c:v>
                </c:pt>
                <c:pt idx="6">
                  <c:v>1.0423E-2</c:v>
                </c:pt>
                <c:pt idx="7">
                  <c:v>0.88998600000000005</c:v>
                </c:pt>
                <c:pt idx="8">
                  <c:v>0.269034</c:v>
                </c:pt>
              </c:numCache>
            </c:numRef>
          </c:val>
          <c:smooth val="0"/>
          <c:extLst>
            <c:ext xmlns:c16="http://schemas.microsoft.com/office/drawing/2014/chart" uri="{C3380CC4-5D6E-409C-BE32-E72D297353CC}">
              <c16:uniqueId val="{00000002-88FF-433E-A29F-E55906B8927B}"/>
            </c:ext>
          </c:extLst>
        </c:ser>
        <c:dLbls>
          <c:showLegendKey val="0"/>
          <c:showVal val="0"/>
          <c:showCatName val="0"/>
          <c:showSerName val="0"/>
          <c:showPercent val="0"/>
          <c:showBubbleSize val="0"/>
        </c:dLbls>
        <c:marker val="1"/>
        <c:smooth val="0"/>
        <c:axId val="386371968"/>
        <c:axId val="386374656"/>
      </c:lineChart>
      <c:catAx>
        <c:axId val="386371968"/>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386374656"/>
        <c:crosses val="autoZero"/>
        <c:auto val="0"/>
        <c:lblAlgn val="ctr"/>
        <c:lblOffset val="100"/>
        <c:noMultiLvlLbl val="0"/>
      </c:catAx>
      <c:valAx>
        <c:axId val="386374656"/>
        <c:scaling>
          <c:orientation val="minMax"/>
        </c:scaling>
        <c:delete val="0"/>
        <c:axPos val="l"/>
        <c:numFmt formatCode="0.0%" sourceLinked="1"/>
        <c:majorTickMark val="none"/>
        <c:minorTickMark val="none"/>
        <c:tickLblPos val="none"/>
        <c:crossAx val="386371968"/>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2.5141992924655827E-17"/>
                  <c:y val="5.22588141215640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1B-47D1-9D26-3FACE1A0884C}"/>
                </c:ext>
              </c:extLst>
            </c:dLbl>
            <c:dLbl>
              <c:idx val="1"/>
              <c:layout>
                <c:manualLayout>
                  <c:x val="-2.7427945491385733E-2"/>
                  <c:y val="-0.124823693039053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1B-47D1-9D26-3FACE1A0884C}"/>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2.9127E-2</c:v>
                </c:pt>
                <c:pt idx="1">
                  <c:v>0.13891899999999999</c:v>
                </c:pt>
                <c:pt idx="2">
                  <c:v>0.15820899999999999</c:v>
                </c:pt>
              </c:numCache>
            </c:numRef>
          </c:val>
          <c:extLst>
            <c:ext xmlns:c16="http://schemas.microsoft.com/office/drawing/2014/chart" uri="{C3380CC4-5D6E-409C-BE32-E72D297353CC}">
              <c16:uniqueId val="{00000000-0D1B-47D1-9D26-3FACE1A0884C}"/>
            </c:ext>
          </c:extLst>
        </c:ser>
        <c:ser>
          <c:idx val="2"/>
          <c:order val="1"/>
          <c:tx>
            <c:strRef>
              <c:f>Sheet1!$A$3</c:f>
              <c:strCache>
                <c:ptCount val="1"/>
                <c:pt idx="0">
                  <c:v>Visits</c:v>
                </c:pt>
              </c:strCache>
            </c:strRef>
          </c:tx>
          <c:spPr>
            <a:solidFill>
              <a:srgbClr val="003C69"/>
            </a:solidFill>
          </c:spPr>
          <c:invertIfNegative val="0"/>
          <c:dLbls>
            <c:dLbl>
              <c:idx val="0"/>
              <c:layout>
                <c:manualLayout>
                  <c:x val="-2.5141992924655827E-17"/>
                  <c:y val="-8.37181083704208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1B-47D1-9D26-3FACE1A0884C}"/>
                </c:ext>
              </c:extLst>
            </c:dLbl>
            <c:dLbl>
              <c:idx val="1"/>
              <c:layout>
                <c:manualLayout>
                  <c:x val="-1.0971178196554323E-2"/>
                  <c:y val="-0.1623520350218190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151426015600675"/>
                      <c:h val="0.16770522539081886"/>
                    </c:manualLayout>
                  </c15:layout>
                </c:ext>
                <c:ext xmlns:c16="http://schemas.microsoft.com/office/drawing/2014/chart" uri="{C3380CC4-5D6E-409C-BE32-E72D297353CC}">
                  <c16:uniqueId val="{00000003-0D1B-47D1-9D26-3FACE1A0884C}"/>
                </c:ext>
              </c:extLst>
            </c:dLbl>
            <c:dLbl>
              <c:idx val="2"/>
              <c:layout>
                <c:manualLayout>
                  <c:x val="-5.4855890982771363E-3"/>
                  <c:y val="-7.89847008484811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1B-47D1-9D26-3FACE1A0884C}"/>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9.5650000000000006E-3</c:v>
                </c:pt>
                <c:pt idx="1">
                  <c:v>-0.25618000000000002</c:v>
                </c:pt>
                <c:pt idx="2">
                  <c:v>2.0534E-2</c:v>
                </c:pt>
              </c:numCache>
            </c:numRef>
          </c:val>
          <c:extLst>
            <c:ext xmlns:c16="http://schemas.microsoft.com/office/drawing/2014/chart" uri="{C3380CC4-5D6E-409C-BE32-E72D297353CC}">
              <c16:uniqueId val="{00000001-0D1B-47D1-9D26-3FACE1A0884C}"/>
            </c:ext>
          </c:extLst>
        </c:ser>
        <c:dLbls>
          <c:showLegendKey val="0"/>
          <c:showVal val="0"/>
          <c:showCatName val="0"/>
          <c:showSerName val="0"/>
          <c:showPercent val="0"/>
          <c:showBubbleSize val="0"/>
        </c:dLbls>
        <c:gapWidth val="40"/>
        <c:overlap val="100"/>
        <c:axId val="386996480"/>
        <c:axId val="387215744"/>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3.8969999999999998E-2</c:v>
                </c:pt>
                <c:pt idx="1">
                  <c:v>-0.15285000000000001</c:v>
                </c:pt>
                <c:pt idx="2">
                  <c:v>0.18199199999999999</c:v>
                </c:pt>
              </c:numCache>
            </c:numRef>
          </c:val>
          <c:smooth val="0"/>
          <c:extLst>
            <c:ext xmlns:c16="http://schemas.microsoft.com/office/drawing/2014/chart" uri="{C3380CC4-5D6E-409C-BE32-E72D297353CC}">
              <c16:uniqueId val="{00000002-0D1B-47D1-9D26-3FACE1A0884C}"/>
            </c:ext>
          </c:extLst>
        </c:ser>
        <c:dLbls>
          <c:showLegendKey val="0"/>
          <c:showVal val="0"/>
          <c:showCatName val="0"/>
          <c:showSerName val="0"/>
          <c:showPercent val="0"/>
          <c:showBubbleSize val="0"/>
        </c:dLbls>
        <c:marker val="1"/>
        <c:smooth val="0"/>
        <c:axId val="386996480"/>
        <c:axId val="387215744"/>
      </c:lineChart>
      <c:catAx>
        <c:axId val="386996480"/>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387215744"/>
        <c:crosses val="autoZero"/>
        <c:auto val="0"/>
        <c:lblAlgn val="ctr"/>
        <c:lblOffset val="100"/>
        <c:noMultiLvlLbl val="0"/>
      </c:catAx>
      <c:valAx>
        <c:axId val="387215744"/>
        <c:scaling>
          <c:orientation val="minMax"/>
        </c:scaling>
        <c:delete val="0"/>
        <c:axPos val="l"/>
        <c:numFmt formatCode="0.0%" sourceLinked="1"/>
        <c:majorTickMark val="none"/>
        <c:minorTickMark val="none"/>
        <c:tickLblPos val="none"/>
        <c:crossAx val="3869964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0237498478721581"/>
          <c:y val="1.6746210295141679E-2"/>
          <c:w val="0.54952002932034538"/>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CFD7-4C91-86C0-298CCA20F733}"/>
              </c:ext>
            </c:extLst>
          </c:dPt>
          <c:dPt>
            <c:idx val="1"/>
            <c:invertIfNegative val="1"/>
            <c:bubble3D val="0"/>
            <c:extLst>
              <c:ext xmlns:c16="http://schemas.microsoft.com/office/drawing/2014/chart" uri="{C3380CC4-5D6E-409C-BE32-E72D297353CC}">
                <c16:uniqueId val="{00000001-CFD7-4C91-86C0-298CCA20F733}"/>
              </c:ext>
            </c:extLst>
          </c:dPt>
          <c:dPt>
            <c:idx val="2"/>
            <c:invertIfNegative val="1"/>
            <c:bubble3D val="0"/>
            <c:extLst>
              <c:ext xmlns:c16="http://schemas.microsoft.com/office/drawing/2014/chart" uri="{C3380CC4-5D6E-409C-BE32-E72D297353CC}">
                <c16:uniqueId val="{00000002-CFD7-4C91-86C0-298CCA20F733}"/>
              </c:ext>
            </c:extLst>
          </c:dPt>
          <c:dPt>
            <c:idx val="3"/>
            <c:invertIfNegative val="1"/>
            <c:bubble3D val="0"/>
            <c:extLst>
              <c:ext xmlns:c16="http://schemas.microsoft.com/office/drawing/2014/chart" uri="{C3380CC4-5D6E-409C-BE32-E72D297353CC}">
                <c16:uniqueId val="{00000003-CFD7-4C91-86C0-298CCA20F733}"/>
              </c:ext>
            </c:extLst>
          </c:dPt>
          <c:dPt>
            <c:idx val="4"/>
            <c:invertIfNegative val="1"/>
            <c:bubble3D val="0"/>
            <c:extLst>
              <c:ext xmlns:c16="http://schemas.microsoft.com/office/drawing/2014/chart" uri="{C3380CC4-5D6E-409C-BE32-E72D297353CC}">
                <c16:uniqueId val="{00000004-CFD7-4C91-86C0-298CCA20F733}"/>
              </c:ext>
            </c:extLst>
          </c:dPt>
          <c:dLbls>
            <c:numFmt formatCode="#,##0.000_);[Red]\(#,##0.000\)" sourceLinked="0"/>
            <c:spPr>
              <a:noFill/>
              <a:ln w="25542">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_-* #,##0_-;\-* #,##0_-;_-* "-"??_-;_-@_-</c:formatCode>
                <c:ptCount val="5"/>
                <c:pt idx="0">
                  <c:v>55345.200000000012</c:v>
                </c:pt>
                <c:pt idx="1">
                  <c:v>-20822.900000000023</c:v>
                </c:pt>
                <c:pt idx="2">
                  <c:v>8402.4999999999964</c:v>
                </c:pt>
                <c:pt idx="3">
                  <c:v>74332.400000000023</c:v>
                </c:pt>
                <c:pt idx="4">
                  <c:v>94007</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CFD7-4C91-86C0-298CCA20F733}"/>
            </c:ext>
          </c:extLst>
        </c:ser>
        <c:dLbls>
          <c:showLegendKey val="0"/>
          <c:showVal val="0"/>
          <c:showCatName val="0"/>
          <c:showSerName val="0"/>
          <c:showPercent val="0"/>
          <c:showBubbleSize val="0"/>
        </c:dLbls>
        <c:gapWidth val="20"/>
        <c:axId val="243004160"/>
        <c:axId val="243005696"/>
      </c:barChart>
      <c:catAx>
        <c:axId val="243004160"/>
        <c:scaling>
          <c:orientation val="maxMin"/>
        </c:scaling>
        <c:delete val="0"/>
        <c:axPos val="l"/>
        <c:numFmt formatCode="General" sourceLinked="1"/>
        <c:majorTickMark val="none"/>
        <c:minorTickMark val="none"/>
        <c:tickLblPos val="none"/>
        <c:spPr>
          <a:ln w="9578">
            <a:noFill/>
          </a:ln>
        </c:spPr>
        <c:crossAx val="243005696"/>
        <c:crosses val="autoZero"/>
        <c:auto val="1"/>
        <c:lblAlgn val="ctr"/>
        <c:lblOffset val="100"/>
        <c:tickLblSkip val="1"/>
        <c:tickMarkSkip val="1"/>
        <c:noMultiLvlLbl val="0"/>
      </c:catAx>
      <c:valAx>
        <c:axId val="243005696"/>
        <c:scaling>
          <c:orientation val="minMax"/>
        </c:scaling>
        <c:delete val="0"/>
        <c:axPos val="t"/>
        <c:numFmt formatCode="_-* #,##0_-;\-* #,##0_-;_-* &quot;-&quot;??_-;_-@_-" sourceLinked="1"/>
        <c:majorTickMark val="none"/>
        <c:minorTickMark val="none"/>
        <c:tickLblPos val="none"/>
        <c:spPr>
          <a:ln w="9578">
            <a:noFill/>
          </a:ln>
        </c:spPr>
        <c:crossAx val="243004160"/>
        <c:crosses val="autoZero"/>
        <c:crossBetween val="between"/>
        <c:dispUnits>
          <c:builtInUnit val="thousands"/>
        </c:dispUnits>
      </c:valAx>
      <c:spPr>
        <a:noFill/>
        <a:ln w="25400">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0"/>
                  <c:y val="-9.30362675999807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3C-45F6-94B5-E546F84E3476}"/>
                </c:ext>
              </c:extLst>
            </c:dLbl>
            <c:dLbl>
              <c:idx val="1"/>
              <c:layout>
                <c:manualLayout>
                  <c:x val="-1.646173747806182E-2"/>
                  <c:y val="-8.9560823285757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3C-45F6-94B5-E546F84E3476}"/>
                </c:ext>
              </c:extLst>
            </c:dLbl>
            <c:dLbl>
              <c:idx val="2"/>
              <c:layout>
                <c:manualLayout>
                  <c:x val="5.4872458260206061E-3"/>
                  <c:y val="-0.123909082151973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3C-45F6-94B5-E546F84E3476}"/>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2.546E-2</c:v>
                </c:pt>
                <c:pt idx="1">
                  <c:v>7.1784000000000001E-2</c:v>
                </c:pt>
                <c:pt idx="2">
                  <c:v>0.153527</c:v>
                </c:pt>
              </c:numCache>
            </c:numRef>
          </c:val>
          <c:extLst>
            <c:ext xmlns:c16="http://schemas.microsoft.com/office/drawing/2014/chart" uri="{C3380CC4-5D6E-409C-BE32-E72D297353CC}">
              <c16:uniqueId val="{00000000-963C-45F6-94B5-E546F84E3476}"/>
            </c:ext>
          </c:extLst>
        </c:ser>
        <c:ser>
          <c:idx val="2"/>
          <c:order val="1"/>
          <c:tx>
            <c:strRef>
              <c:f>Sheet1!$A$3</c:f>
              <c:strCache>
                <c:ptCount val="1"/>
                <c:pt idx="0">
                  <c:v>Visits</c:v>
                </c:pt>
              </c:strCache>
            </c:strRef>
          </c:tx>
          <c:spPr>
            <a:solidFill>
              <a:srgbClr val="003C69"/>
            </a:solidFill>
          </c:spPr>
          <c:invertIfNegative val="0"/>
          <c:dLbls>
            <c:dLbl>
              <c:idx val="0"/>
              <c:layout>
                <c:manualLayout>
                  <c:x val="0"/>
                  <c:y val="0.10431229630581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3C-45F6-94B5-E546F84E3476}"/>
                </c:ext>
              </c:extLst>
            </c:dLbl>
            <c:dLbl>
              <c:idx val="1"/>
              <c:layout>
                <c:manualLayout>
                  <c:x val="-1.6461737478061868E-2"/>
                  <c:y val="-0.2246634530479874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902645025314782"/>
                      <c:h val="0.16464511053670908"/>
                    </c:manualLayout>
                  </c15:layout>
                </c:ext>
                <c:ext xmlns:c16="http://schemas.microsoft.com/office/drawing/2014/chart" uri="{C3380CC4-5D6E-409C-BE32-E72D297353CC}">
                  <c16:uniqueId val="{00000006-963C-45F6-94B5-E546F84E3476}"/>
                </c:ext>
              </c:extLst>
            </c:dLbl>
            <c:dLbl>
              <c:idx val="2"/>
              <c:layout>
                <c:manualLayout>
                  <c:x val="9.608729127942698E-3"/>
                  <c:y val="-0.1057501966702523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983318772688896"/>
                      <c:h val="0.16464511053670908"/>
                    </c:manualLayout>
                  </c15:layout>
                </c:ext>
                <c:ext xmlns:c16="http://schemas.microsoft.com/office/drawing/2014/chart" uri="{C3380CC4-5D6E-409C-BE32-E72D297353CC}">
                  <c16:uniqueId val="{00000007-963C-45F6-94B5-E546F84E3476}"/>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3.5729999999999998E-3</c:v>
                </c:pt>
                <c:pt idx="1">
                  <c:v>-0.31884000000000001</c:v>
                </c:pt>
                <c:pt idx="2">
                  <c:v>-0.12759999999999999</c:v>
                </c:pt>
              </c:numCache>
            </c:numRef>
          </c:val>
          <c:extLst>
            <c:ext xmlns:c16="http://schemas.microsoft.com/office/drawing/2014/chart" uri="{C3380CC4-5D6E-409C-BE32-E72D297353CC}">
              <c16:uniqueId val="{00000001-963C-45F6-94B5-E546F84E3476}"/>
            </c:ext>
          </c:extLst>
        </c:ser>
        <c:dLbls>
          <c:showLegendKey val="0"/>
          <c:showVal val="0"/>
          <c:showCatName val="0"/>
          <c:showSerName val="0"/>
          <c:showPercent val="0"/>
          <c:showBubbleSize val="0"/>
        </c:dLbls>
        <c:gapWidth val="40"/>
        <c:overlap val="100"/>
        <c:axId val="183049216"/>
        <c:axId val="183071872"/>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2.9124000000000001E-2</c:v>
                </c:pt>
                <c:pt idx="1">
                  <c:v>-0.26994000000000001</c:v>
                </c:pt>
                <c:pt idx="2">
                  <c:v>6.3340000000000002E-3</c:v>
                </c:pt>
              </c:numCache>
            </c:numRef>
          </c:val>
          <c:smooth val="0"/>
          <c:extLst>
            <c:ext xmlns:c16="http://schemas.microsoft.com/office/drawing/2014/chart" uri="{C3380CC4-5D6E-409C-BE32-E72D297353CC}">
              <c16:uniqueId val="{00000002-963C-45F6-94B5-E546F84E3476}"/>
            </c:ext>
          </c:extLst>
        </c:ser>
        <c:dLbls>
          <c:showLegendKey val="0"/>
          <c:showVal val="0"/>
          <c:showCatName val="0"/>
          <c:showSerName val="0"/>
          <c:showPercent val="0"/>
          <c:showBubbleSize val="0"/>
        </c:dLbls>
        <c:marker val="1"/>
        <c:smooth val="0"/>
        <c:axId val="183049216"/>
        <c:axId val="183071872"/>
      </c:lineChart>
      <c:catAx>
        <c:axId val="183049216"/>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183071872"/>
        <c:crosses val="autoZero"/>
        <c:auto val="0"/>
        <c:lblAlgn val="ctr"/>
        <c:lblOffset val="100"/>
        <c:noMultiLvlLbl val="0"/>
      </c:catAx>
      <c:valAx>
        <c:axId val="183071872"/>
        <c:scaling>
          <c:orientation val="minMax"/>
        </c:scaling>
        <c:delete val="0"/>
        <c:axPos val="l"/>
        <c:numFmt formatCode="0.0%" sourceLinked="1"/>
        <c:majorTickMark val="none"/>
        <c:minorTickMark val="none"/>
        <c:tickLblPos val="none"/>
        <c:crossAx val="1830492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0.0</c:formatCode>
                <c:ptCount val="1"/>
                <c:pt idx="0">
                  <c:v>38.200000000000003</c:v>
                </c:pt>
              </c:numCache>
            </c:numRef>
          </c:val>
          <c:extLst>
            <c:ext xmlns:c16="http://schemas.microsoft.com/office/drawing/2014/chart" uri="{C3380CC4-5D6E-409C-BE32-E72D297353CC}">
              <c16:uniqueId val="{00000000-0717-4471-B0AC-8E9AA1A93EBC}"/>
            </c:ext>
          </c:extLst>
        </c:ser>
        <c:ser>
          <c:idx val="1"/>
          <c:order val="1"/>
          <c:tx>
            <c:strRef>
              <c:f>Sheet1!$A$3</c:f>
              <c:strCache>
                <c:ptCount val="1"/>
                <c:pt idx="0">
                  <c:v>Beef &amp;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22.8</c:v>
                </c:pt>
              </c:numCache>
            </c:numRef>
          </c:val>
          <c:extLst>
            <c:ext xmlns:c16="http://schemas.microsoft.com/office/drawing/2014/chart" uri="{C3380CC4-5D6E-409C-BE32-E72D297353CC}">
              <c16:uniqueId val="{00000001-0717-4471-B0AC-8E9AA1A93EBC}"/>
            </c:ext>
          </c:extLst>
        </c:ser>
        <c:ser>
          <c:idx val="2"/>
          <c:order val="2"/>
          <c:tx>
            <c:strRef>
              <c:f>Sheet1!$A$4</c:f>
              <c:strCache>
                <c:ptCount val="1"/>
                <c:pt idx="0">
                  <c:v>Lamb</c:v>
                </c:pt>
              </c:strCache>
            </c:strRef>
          </c:tx>
          <c:invertIfNegative val="0"/>
          <c:dLbls>
            <c:dLbl>
              <c:idx val="0"/>
              <c:layout>
                <c:manualLayout>
                  <c:x val="-0.18846539316853272"/>
                  <c:y val="7.3548701691678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2-446E-B22D-AC4F9D04DF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1</c:v>
                </c:pt>
              </c:numCache>
            </c:numRef>
          </c:val>
          <c:extLst>
            <c:ext xmlns:c16="http://schemas.microsoft.com/office/drawing/2014/chart" uri="{C3380CC4-5D6E-409C-BE32-E72D297353CC}">
              <c16:uniqueId val="{00000002-0717-4471-B0AC-8E9AA1A93EBC}"/>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20.3</c:v>
                </c:pt>
              </c:numCache>
            </c:numRef>
          </c:val>
          <c:extLst>
            <c:ext xmlns:c16="http://schemas.microsoft.com/office/drawing/2014/chart" uri="{C3380CC4-5D6E-409C-BE32-E72D297353CC}">
              <c16:uniqueId val="{00000003-0717-4471-B0AC-8E9AA1A93EBC}"/>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17-4471-B0AC-8E9AA1A93EB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13.5</c:v>
                </c:pt>
              </c:numCache>
            </c:numRef>
          </c:val>
          <c:extLst>
            <c:ext xmlns:c16="http://schemas.microsoft.com/office/drawing/2014/chart" uri="{C3380CC4-5D6E-409C-BE32-E72D297353CC}">
              <c16:uniqueId val="{00000005-0717-4471-B0AC-8E9AA1A93EBC}"/>
            </c:ext>
          </c:extLst>
        </c:ser>
        <c:dLbls>
          <c:showLegendKey val="0"/>
          <c:showVal val="0"/>
          <c:showCatName val="0"/>
          <c:showSerName val="0"/>
          <c:showPercent val="0"/>
          <c:showBubbleSize val="0"/>
        </c:dLbls>
        <c:gapWidth val="150"/>
        <c:overlap val="100"/>
        <c:axId val="243046656"/>
        <c:axId val="243056640"/>
      </c:barChart>
      <c:catAx>
        <c:axId val="243046656"/>
        <c:scaling>
          <c:orientation val="minMax"/>
        </c:scaling>
        <c:delete val="0"/>
        <c:axPos val="b"/>
        <c:numFmt formatCode="General" sourceLinked="0"/>
        <c:majorTickMark val="out"/>
        <c:minorTickMark val="none"/>
        <c:tickLblPos val="nextTo"/>
        <c:txPr>
          <a:bodyPr/>
          <a:lstStyle/>
          <a:p>
            <a:pPr algn="ctr">
              <a:defRPr/>
            </a:pPr>
            <a:endParaRPr lang="en-US"/>
          </a:p>
        </c:txPr>
        <c:crossAx val="243056640"/>
        <c:crosses val="autoZero"/>
        <c:auto val="1"/>
        <c:lblAlgn val="ctr"/>
        <c:lblOffset val="100"/>
        <c:noMultiLvlLbl val="0"/>
      </c:catAx>
      <c:valAx>
        <c:axId val="243056640"/>
        <c:scaling>
          <c:orientation val="minMax"/>
          <c:max val="100"/>
        </c:scaling>
        <c:delete val="1"/>
        <c:axPos val="l"/>
        <c:numFmt formatCode="0.0" sourceLinked="1"/>
        <c:majorTickMark val="out"/>
        <c:minorTickMark val="none"/>
        <c:tickLblPos val="nextTo"/>
        <c:crossAx val="243046656"/>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2205739094782312E-2"/>
          <c:w val="0.55946427411296085"/>
          <c:h val="0.81688578543470691"/>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General</c:formatCode>
                <c:ptCount val="2"/>
                <c:pt idx="0" formatCode="0.0">
                  <c:v>23.6</c:v>
                </c:pt>
                <c:pt idx="1">
                  <c:v>20.100000000000001</c:v>
                </c:pt>
              </c:numCache>
            </c:numRef>
          </c:val>
          <c:extLst>
            <c:ext xmlns:c16="http://schemas.microsoft.com/office/drawing/2014/chart" uri="{C3380CC4-5D6E-409C-BE32-E72D297353CC}">
              <c16:uniqueId val="{00000000-35B4-40B3-A3F5-2E2EE34020B8}"/>
            </c:ext>
          </c:extLst>
        </c:ser>
        <c:ser>
          <c:idx val="1"/>
          <c:order val="1"/>
          <c:tx>
            <c:strRef>
              <c:f>Sheet1!$A$3</c:f>
              <c:strCache>
                <c:ptCount val="1"/>
                <c:pt idx="0">
                  <c:v>Fried Fish</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General</c:formatCode>
                <c:ptCount val="2"/>
                <c:pt idx="0" formatCode="0.0">
                  <c:v>42.8</c:v>
                </c:pt>
                <c:pt idx="1">
                  <c:v>44.5</c:v>
                </c:pt>
              </c:numCache>
            </c:numRef>
          </c:val>
          <c:extLst>
            <c:ext xmlns:c16="http://schemas.microsoft.com/office/drawing/2014/chart" uri="{C3380CC4-5D6E-409C-BE32-E72D297353CC}">
              <c16:uniqueId val="{00000001-35B4-40B3-A3F5-2E2EE34020B8}"/>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General</c:formatCode>
                <c:ptCount val="2"/>
                <c:pt idx="0" formatCode="0.0">
                  <c:v>5.5</c:v>
                </c:pt>
                <c:pt idx="1">
                  <c:v>6.9</c:v>
                </c:pt>
              </c:numCache>
            </c:numRef>
          </c:val>
          <c:extLst>
            <c:ext xmlns:c16="http://schemas.microsoft.com/office/drawing/2014/chart" uri="{C3380CC4-5D6E-409C-BE32-E72D297353CC}">
              <c16:uniqueId val="{00000002-35B4-40B3-A3F5-2E2EE34020B8}"/>
            </c:ext>
          </c:extLst>
        </c:ser>
        <c:ser>
          <c:idx val="3"/>
          <c:order val="3"/>
          <c:tx>
            <c:strRef>
              <c:f>Sheet1!$A$5</c:f>
              <c:strCache>
                <c:ptCount val="1"/>
                <c:pt idx="0">
                  <c:v>Fish Filling Other</c:v>
                </c:pt>
              </c:strCache>
            </c:strRef>
          </c:tx>
          <c:invertIfNegative val="0"/>
          <c:dLbls>
            <c:dLbl>
              <c:idx val="0"/>
              <c:numFmt formatCode="#,##0" sourceLinked="0"/>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078-47D5-BC4F-1063C15CFD20}"/>
                </c:ext>
              </c:extLst>
            </c:dLbl>
            <c:dLbl>
              <c:idx val="1"/>
              <c:numFmt formatCode="#,##0" sourceLinked="0"/>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078-47D5-BC4F-1063C15CFD20}"/>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General</c:formatCode>
                <c:ptCount val="2"/>
                <c:pt idx="0" formatCode="0.0">
                  <c:v>6.8</c:v>
                </c:pt>
                <c:pt idx="1">
                  <c:v>7.3</c:v>
                </c:pt>
              </c:numCache>
            </c:numRef>
          </c:val>
          <c:extLst>
            <c:ext xmlns:c16="http://schemas.microsoft.com/office/drawing/2014/chart" uri="{C3380CC4-5D6E-409C-BE32-E72D297353CC}">
              <c16:uniqueId val="{00000005-35B4-40B3-A3F5-2E2EE34020B8}"/>
            </c:ext>
          </c:extLst>
        </c:ser>
        <c:ser>
          <c:idx val="4"/>
          <c:order val="4"/>
          <c:tx>
            <c:strRef>
              <c:f>Sheet1!$A$6</c:f>
              <c:strCache>
                <c:ptCount val="1"/>
                <c:pt idx="0">
                  <c:v>Fish Other</c:v>
                </c:pt>
              </c:strCache>
            </c:strRef>
          </c:tx>
          <c:invertIfNegative val="0"/>
          <c:cat>
            <c:strRef>
              <c:f>Sheet1!$B$1:$C$1</c:f>
              <c:strCache>
                <c:ptCount val="2"/>
                <c:pt idx="0">
                  <c:v>YE Sep 20</c:v>
                </c:pt>
                <c:pt idx="1">
                  <c:v>YE Sep 21</c:v>
                </c:pt>
              </c:strCache>
            </c:strRef>
          </c:cat>
          <c:val>
            <c:numRef>
              <c:f>Sheet1!$B$6:$C$6</c:f>
              <c:numCache>
                <c:formatCode>0.0</c:formatCode>
                <c:ptCount val="2"/>
                <c:pt idx="0">
                  <c:v>0</c:v>
                </c:pt>
                <c:pt idx="1">
                  <c:v>0.1</c:v>
                </c:pt>
              </c:numCache>
            </c:numRef>
          </c:val>
          <c:extLst>
            <c:ext xmlns:c16="http://schemas.microsoft.com/office/drawing/2014/chart" uri="{C3380CC4-5D6E-409C-BE32-E72D297353CC}">
              <c16:uniqueId val="{00000006-35B4-40B3-A3F5-2E2EE34020B8}"/>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Sheet1!$B$7:$C$7</c:f>
              <c:numCache>
                <c:formatCode>0.0</c:formatCode>
                <c:ptCount val="2"/>
                <c:pt idx="0">
                  <c:v>17.600000000000001</c:v>
                </c:pt>
                <c:pt idx="1">
                  <c:v>16.899999999999999</c:v>
                </c:pt>
              </c:numCache>
            </c:numRef>
          </c:val>
          <c:extLst>
            <c:ext xmlns:c16="http://schemas.microsoft.com/office/drawing/2014/chart" uri="{C3380CC4-5D6E-409C-BE32-E72D297353CC}">
              <c16:uniqueId val="{00000007-35B4-40B3-A3F5-2E2EE34020B8}"/>
            </c:ext>
          </c:extLst>
        </c:ser>
        <c:ser>
          <c:idx val="6"/>
          <c:order val="6"/>
          <c:tx>
            <c:strRef>
              <c:f>Sheet1!$A$8</c:f>
              <c:strCache>
                <c:ptCount val="1"/>
                <c:pt idx="0">
                  <c:v>Seafood Other</c:v>
                </c:pt>
              </c:strCache>
            </c:strRef>
          </c:tx>
          <c:invertIfNegative val="0"/>
          <c:dLbls>
            <c:dLbl>
              <c:idx val="0"/>
              <c:layout>
                <c:manualLayout>
                  <c:x val="0"/>
                  <c:y val="-6.4583488938647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B4-40B3-A3F5-2E2EE34020B8}"/>
                </c:ext>
              </c:extLst>
            </c:dLbl>
            <c:dLbl>
              <c:idx val="1"/>
              <c:layout>
                <c:manualLayout>
                  <c:x val="3.2104522212663892E-3"/>
                  <c:y val="-4.843761670398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B4-40B3-A3F5-2E2EE34020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Sheet1!$B$8:$C$8</c:f>
              <c:numCache>
                <c:formatCode>0.0</c:formatCode>
                <c:ptCount val="2"/>
                <c:pt idx="0">
                  <c:v>3.8</c:v>
                </c:pt>
                <c:pt idx="1">
                  <c:v>4.0999999999999996</c:v>
                </c:pt>
              </c:numCache>
            </c:numRef>
          </c:val>
          <c:extLst>
            <c:ext xmlns:c16="http://schemas.microsoft.com/office/drawing/2014/chart" uri="{C3380CC4-5D6E-409C-BE32-E72D297353CC}">
              <c16:uniqueId val="{0000000A-35B4-40B3-A3F5-2E2EE34020B8}"/>
            </c:ext>
          </c:extLst>
        </c:ser>
        <c:dLbls>
          <c:showLegendKey val="0"/>
          <c:showVal val="0"/>
          <c:showCatName val="0"/>
          <c:showSerName val="0"/>
          <c:showPercent val="0"/>
          <c:showBubbleSize val="0"/>
        </c:dLbls>
        <c:gapWidth val="82"/>
        <c:overlap val="100"/>
        <c:axId val="244322304"/>
        <c:axId val="244323840"/>
      </c:barChart>
      <c:catAx>
        <c:axId val="244322304"/>
        <c:scaling>
          <c:orientation val="minMax"/>
        </c:scaling>
        <c:delete val="0"/>
        <c:axPos val="b"/>
        <c:numFmt formatCode="General" sourceLinked="0"/>
        <c:majorTickMark val="out"/>
        <c:minorTickMark val="none"/>
        <c:tickLblPos val="nextTo"/>
        <c:txPr>
          <a:bodyPr/>
          <a:lstStyle/>
          <a:p>
            <a:pPr algn="ctr">
              <a:defRPr/>
            </a:pPr>
            <a:endParaRPr lang="en-US"/>
          </a:p>
        </c:txPr>
        <c:crossAx val="244323840"/>
        <c:crosses val="autoZero"/>
        <c:auto val="1"/>
        <c:lblAlgn val="ctr"/>
        <c:lblOffset val="100"/>
        <c:noMultiLvlLbl val="0"/>
      </c:catAx>
      <c:valAx>
        <c:axId val="244323840"/>
        <c:scaling>
          <c:orientation val="minMax"/>
          <c:max val="100"/>
        </c:scaling>
        <c:delete val="1"/>
        <c:axPos val="l"/>
        <c:numFmt formatCode="0.0" sourceLinked="1"/>
        <c:majorTickMark val="out"/>
        <c:minorTickMark val="none"/>
        <c:tickLblPos val="nextTo"/>
        <c:crossAx val="244322304"/>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8118563770071963"/>
          <c:y val="6.595493458220171E-2"/>
          <c:w val="0.40196884142363082"/>
          <c:h val="0.8135339277853616"/>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335795261842324E-2"/>
          <c:y val="0"/>
          <c:w val="0.46636314261239253"/>
          <c:h val="1"/>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0.0</c:formatCode>
                <c:ptCount val="1"/>
                <c:pt idx="0">
                  <c:v>-0.78837969661824636</c:v>
                </c:pt>
              </c:numCache>
            </c:numRef>
          </c:val>
          <c:extLst>
            <c:ext xmlns:c16="http://schemas.microsoft.com/office/drawing/2014/chart" uri="{C3380CC4-5D6E-409C-BE32-E72D297353CC}">
              <c16:uniqueId val="{00000000-3E98-4A3A-8AF7-21C8AFC7CDED}"/>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0.0</c:formatCode>
                <c:ptCount val="1"/>
                <c:pt idx="0">
                  <c:v>7.6785499324867539</c:v>
                </c:pt>
              </c:numCache>
            </c:numRef>
          </c:val>
          <c:extLst>
            <c:ext xmlns:c16="http://schemas.microsoft.com/office/drawing/2014/chart" uri="{C3380CC4-5D6E-409C-BE32-E72D297353CC}">
              <c16:uniqueId val="{00000001-3E98-4A3A-8AF7-21C8AFC7CDED}"/>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0.0</c:formatCode>
                <c:ptCount val="1"/>
                <c:pt idx="0">
                  <c:v>2.2784330352243649</c:v>
                </c:pt>
              </c:numCache>
            </c:numRef>
          </c:val>
          <c:extLst>
            <c:ext xmlns:c16="http://schemas.microsoft.com/office/drawing/2014/chart" uri="{C3380CC4-5D6E-409C-BE32-E72D297353CC}">
              <c16:uniqueId val="{00000002-3E98-4A3A-8AF7-21C8AFC7CDED}"/>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0.0</c:formatCode>
                <c:ptCount val="1"/>
                <c:pt idx="0">
                  <c:v>1.558775199022665</c:v>
                </c:pt>
              </c:numCache>
            </c:numRef>
          </c:val>
          <c:extLst>
            <c:ext xmlns:c16="http://schemas.microsoft.com/office/drawing/2014/chart" uri="{C3380CC4-5D6E-409C-BE32-E72D297353CC}">
              <c16:uniqueId val="{00000003-3E98-4A3A-8AF7-21C8AFC7CDED}"/>
            </c:ext>
          </c:extLst>
        </c:ser>
        <c:ser>
          <c:idx val="4"/>
          <c:order val="4"/>
          <c:tx>
            <c:strRef>
              <c:f>Sheet1!$A$6</c:f>
              <c:strCache>
                <c:ptCount val="1"/>
                <c:pt idx="0">
                  <c:v>Fish Other</c:v>
                </c:pt>
              </c:strCache>
            </c:strRef>
          </c:tx>
          <c:invertIfNegative val="0"/>
          <c:cat>
            <c:strRef>
              <c:f>Sheet1!$B$1</c:f>
              <c:strCache>
                <c:ptCount val="1"/>
                <c:pt idx="0">
                  <c:v>Contribution to Growth %</c:v>
                </c:pt>
              </c:strCache>
            </c:strRef>
          </c:cat>
          <c:val>
            <c:numRef>
              <c:f>Sheet1!$B$6</c:f>
              <c:numCache>
                <c:formatCode>0.0</c:formatCode>
                <c:ptCount val="1"/>
                <c:pt idx="0">
                  <c:v>0.11160352780274241</c:v>
                </c:pt>
              </c:numCache>
            </c:numRef>
          </c:val>
          <c:extLst>
            <c:ext xmlns:c16="http://schemas.microsoft.com/office/drawing/2014/chart" uri="{C3380CC4-5D6E-409C-BE32-E72D297353CC}">
              <c16:uniqueId val="{00000004-3E98-4A3A-8AF7-21C8AFC7CDED}"/>
            </c:ext>
          </c:extLst>
        </c:ser>
        <c:ser>
          <c:idx val="5"/>
          <c:order val="5"/>
          <c:tx>
            <c:strRef>
              <c:f>Sheet1!$A$7</c:f>
              <c:strCache>
                <c:ptCount val="1"/>
                <c:pt idx="0">
                  <c:v>Total Shellfish</c:v>
                </c:pt>
              </c:strCache>
            </c:strRef>
          </c:tx>
          <c:invertIfNegative val="0"/>
          <c:dLbls>
            <c:dLbl>
              <c:idx val="0"/>
              <c:numFmt formatCode="#,##0.0" sourceLinked="0"/>
              <c:spPr/>
              <c:txPr>
                <a:bodyPr/>
                <a:lstStyle/>
                <a:p>
                  <a:pPr algn="ct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B117-4490-9C5E-BCED41ACAB5E}"/>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0.0</c:formatCode>
                <c:ptCount val="1"/>
                <c:pt idx="0">
                  <c:v>1.6159668704069596</c:v>
                </c:pt>
              </c:numCache>
            </c:numRef>
          </c:val>
          <c:extLst>
            <c:ext xmlns:c16="http://schemas.microsoft.com/office/drawing/2014/chart" uri="{C3380CC4-5D6E-409C-BE32-E72D297353CC}">
              <c16:uniqueId val="{00000006-3E98-4A3A-8AF7-21C8AFC7CDED}"/>
            </c:ext>
          </c:extLst>
        </c:ser>
        <c:ser>
          <c:idx val="6"/>
          <c:order val="6"/>
          <c:tx>
            <c:strRef>
              <c:f>Sheet1!$A$8</c:f>
              <c:strCache>
                <c:ptCount val="1"/>
                <c:pt idx="0">
                  <c:v>Seafood Other</c:v>
                </c:pt>
              </c:strCache>
            </c:strRef>
          </c:tx>
          <c:invertIfNegative val="0"/>
          <c:dLbls>
            <c:dLbl>
              <c:idx val="0"/>
              <c:layout>
                <c:manualLayout>
                  <c:x val="-1.0953084360526402E-2"/>
                  <c:y val="-6.6999377486098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98-4A3A-8AF7-21C8AFC7CD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0.0</c:formatCode>
                <c:ptCount val="1"/>
                <c:pt idx="0">
                  <c:v>0.92323698091790007</c:v>
                </c:pt>
              </c:numCache>
            </c:numRef>
          </c:val>
          <c:extLst>
            <c:ext xmlns:c16="http://schemas.microsoft.com/office/drawing/2014/chart" uri="{C3380CC4-5D6E-409C-BE32-E72D297353CC}">
              <c16:uniqueId val="{00000008-3E98-4A3A-8AF7-21C8AFC7CDED}"/>
            </c:ext>
          </c:extLst>
        </c:ser>
        <c:dLbls>
          <c:showLegendKey val="0"/>
          <c:showVal val="0"/>
          <c:showCatName val="0"/>
          <c:showSerName val="0"/>
          <c:showPercent val="0"/>
          <c:showBubbleSize val="0"/>
        </c:dLbls>
        <c:gapWidth val="82"/>
        <c:overlap val="100"/>
        <c:axId val="244393088"/>
        <c:axId val="244394624"/>
      </c:barChart>
      <c:catAx>
        <c:axId val="244393088"/>
        <c:scaling>
          <c:orientation val="minMax"/>
        </c:scaling>
        <c:delete val="1"/>
        <c:axPos val="b"/>
        <c:numFmt formatCode="General" sourceLinked="0"/>
        <c:majorTickMark val="out"/>
        <c:minorTickMark val="none"/>
        <c:tickLblPos val="none"/>
        <c:crossAx val="244394624"/>
        <c:crosses val="autoZero"/>
        <c:auto val="1"/>
        <c:lblAlgn val="ctr"/>
        <c:lblOffset val="100"/>
        <c:noMultiLvlLbl val="0"/>
      </c:catAx>
      <c:valAx>
        <c:axId val="244394624"/>
        <c:scaling>
          <c:orientation val="minMax"/>
        </c:scaling>
        <c:delete val="1"/>
        <c:axPos val="l"/>
        <c:numFmt formatCode="0.0" sourceLinked="1"/>
        <c:majorTickMark val="out"/>
        <c:minorTickMark val="none"/>
        <c:tickLblPos val="none"/>
        <c:crossAx val="244393088"/>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2972350145958469"/>
          <c:y val="5.2987539170895895E-2"/>
          <c:w val="0.34154800286246356"/>
          <c:h val="0.5926897131284643"/>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tx2">
                <a:lumMod val="60000"/>
                <a:lumOff val="40000"/>
              </a:schemeClr>
            </a:solidFill>
          </c:spPr>
          <c:invertIfNegative val="0"/>
          <c:dPt>
            <c:idx val="4"/>
            <c:invertIfNegative val="0"/>
            <c:bubble3D val="0"/>
            <c:extLst>
              <c:ext xmlns:c16="http://schemas.microsoft.com/office/drawing/2014/chart" uri="{C3380CC4-5D6E-409C-BE32-E72D297353CC}">
                <c16:uniqueId val="{00000000-AF8D-4C64-80DC-92A8D1A5003A}"/>
              </c:ext>
            </c:extLst>
          </c:dPt>
          <c:dPt>
            <c:idx val="6"/>
            <c:invertIfNegative val="0"/>
            <c:bubble3D val="0"/>
            <c:spPr>
              <a:solidFill>
                <a:schemeClr val="tx2">
                  <a:lumMod val="50000"/>
                </a:schemeClr>
              </a:solidFill>
            </c:spPr>
            <c:extLst>
              <c:ext xmlns:c16="http://schemas.microsoft.com/office/drawing/2014/chart" uri="{C3380CC4-5D6E-409C-BE32-E72D297353CC}">
                <c16:uniqueId val="{00000002-AF8D-4C64-80DC-92A8D1A5003A}"/>
              </c:ext>
            </c:extLst>
          </c:dPt>
          <c:dLbls>
            <c:dLbl>
              <c:idx val="5"/>
              <c:layout>
                <c:manualLayout>
                  <c:x val="5.3284517679025374E-2"/>
                  <c:y val="-4.2474810788247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8D-4C64-80DC-92A8D1A5003A}"/>
                </c:ext>
              </c:extLst>
            </c:dLbl>
            <c:dLbl>
              <c:idx val="6"/>
              <c:layout>
                <c:manualLayout>
                  <c:x val="3.8060227062719484E-2"/>
                  <c:y val="1.2743446657470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8D-4C64-80DC-92A8D1A5003A}"/>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5.2</c:v>
                </c:pt>
                <c:pt idx="1">
                  <c:v>5.59</c:v>
                </c:pt>
                <c:pt idx="2">
                  <c:v>6.33</c:v>
                </c:pt>
                <c:pt idx="3">
                  <c:v>6.43</c:v>
                </c:pt>
                <c:pt idx="4">
                  <c:v>6.2</c:v>
                </c:pt>
                <c:pt idx="5">
                  <c:v>4.37</c:v>
                </c:pt>
                <c:pt idx="6">
                  <c:v>4.78</c:v>
                </c:pt>
              </c:numCache>
            </c:numRef>
          </c:val>
          <c:extLst>
            <c:ext xmlns:c16="http://schemas.microsoft.com/office/drawing/2014/chart" uri="{C3380CC4-5D6E-409C-BE32-E72D297353CC}">
              <c16:uniqueId val="{00000004-AF8D-4C64-80DC-92A8D1A5003A}"/>
            </c:ext>
          </c:extLst>
        </c:ser>
        <c:dLbls>
          <c:showLegendKey val="0"/>
          <c:showVal val="0"/>
          <c:showCatName val="0"/>
          <c:showSerName val="0"/>
          <c:showPercent val="0"/>
          <c:showBubbleSize val="0"/>
        </c:dLbls>
        <c:gapWidth val="75"/>
        <c:axId val="244488448"/>
        <c:axId val="244490240"/>
      </c:barChart>
      <c:catAx>
        <c:axId val="244488448"/>
        <c:scaling>
          <c:orientation val="maxMin"/>
        </c:scaling>
        <c:delete val="0"/>
        <c:axPos val="r"/>
        <c:numFmt formatCode="General" sourceLinked="0"/>
        <c:majorTickMark val="none"/>
        <c:minorTickMark val="none"/>
        <c:tickLblPos val="low"/>
        <c:crossAx val="244490240"/>
        <c:crosses val="autoZero"/>
        <c:auto val="1"/>
        <c:lblAlgn val="ctr"/>
        <c:lblOffset val="100"/>
        <c:noMultiLvlLbl val="0"/>
      </c:catAx>
      <c:valAx>
        <c:axId val="244490240"/>
        <c:scaling>
          <c:orientation val="maxMin"/>
        </c:scaling>
        <c:delete val="0"/>
        <c:axPos val="t"/>
        <c:numFmt formatCode="[$£-809]#,##0_);[Red]\([$£-809]#,##0\)" sourceLinked="0"/>
        <c:majorTickMark val="none"/>
        <c:minorTickMark val="none"/>
        <c:tickLblPos val="high"/>
        <c:spPr>
          <a:ln>
            <a:noFill/>
          </a:ln>
        </c:spPr>
        <c:crossAx val="244488448"/>
        <c:crosses val="autoZero"/>
        <c:crossBetween val="between"/>
      </c:valAx>
      <c:spPr>
        <a:ln>
          <a:noFill/>
        </a:ln>
      </c:spPr>
    </c:plotArea>
    <c:plotVisOnly val="1"/>
    <c:dispBlanksAs val="gap"/>
    <c:showDLblsOverMax val="0"/>
  </c:chart>
  <c:txPr>
    <a:bodyPr/>
    <a:lstStyle/>
    <a:p>
      <a:pPr>
        <a:defRPr sz="1400">
          <a:solidFill>
            <a:schemeClr val="tx1">
              <a:lumMod val="75000"/>
            </a:schemeClr>
          </a:solidFill>
          <a:latin typeface="+mn-lt"/>
          <a:cs typeface="Calibri"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66535838051082E-2"/>
          <c:y val="3.4952918643766706E-2"/>
          <c:w val="0.8175292578904898"/>
          <c:h val="0.8279575954662457"/>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0EB5-410E-A3BE-AC2B88055111}"/>
              </c:ext>
            </c:extLst>
          </c:dPt>
          <c:dPt>
            <c:idx val="6"/>
            <c:invertIfNegative val="0"/>
            <c:bubble3D val="0"/>
            <c:extLst>
              <c:ext xmlns:c16="http://schemas.microsoft.com/office/drawing/2014/chart" uri="{C3380CC4-5D6E-409C-BE32-E72D297353CC}">
                <c16:uniqueId val="{00000001-0EB5-410E-A3BE-AC2B8805511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0.71</c:v>
                </c:pt>
                <c:pt idx="1">
                  <c:v>0.87000000000000011</c:v>
                </c:pt>
                <c:pt idx="2">
                  <c:v>1.08</c:v>
                </c:pt>
                <c:pt idx="3">
                  <c:v>1.0499999999999998</c:v>
                </c:pt>
                <c:pt idx="4">
                  <c:v>-0.13999999999999968</c:v>
                </c:pt>
                <c:pt idx="5">
                  <c:v>0.77</c:v>
                </c:pt>
                <c:pt idx="6">
                  <c:v>0.39000000000000057</c:v>
                </c:pt>
              </c:numCache>
            </c:numRef>
          </c:val>
          <c:extLst>
            <c:ext xmlns:c16="http://schemas.microsoft.com/office/drawing/2014/chart" uri="{C3380CC4-5D6E-409C-BE32-E72D297353CC}">
              <c16:uniqueId val="{00000002-0EB5-410E-A3BE-AC2B88055111}"/>
            </c:ext>
          </c:extLst>
        </c:ser>
        <c:dLbls>
          <c:showLegendKey val="0"/>
          <c:showVal val="0"/>
          <c:showCatName val="0"/>
          <c:showSerName val="0"/>
          <c:showPercent val="0"/>
          <c:showBubbleSize val="0"/>
        </c:dLbls>
        <c:gapWidth val="75"/>
        <c:axId val="245125888"/>
        <c:axId val="245127424"/>
      </c:barChart>
      <c:catAx>
        <c:axId val="245125888"/>
        <c:scaling>
          <c:orientation val="maxMin"/>
        </c:scaling>
        <c:delete val="0"/>
        <c:axPos val="l"/>
        <c:numFmt formatCode="General" sourceLinked="0"/>
        <c:majorTickMark val="none"/>
        <c:minorTickMark val="none"/>
        <c:tickLblPos val="none"/>
        <c:crossAx val="245127424"/>
        <c:crosses val="autoZero"/>
        <c:auto val="1"/>
        <c:lblAlgn val="ctr"/>
        <c:lblOffset val="100"/>
        <c:noMultiLvlLbl val="0"/>
      </c:catAx>
      <c:valAx>
        <c:axId val="245127424"/>
        <c:scaling>
          <c:orientation val="minMax"/>
        </c:scaling>
        <c:delete val="1"/>
        <c:axPos val="t"/>
        <c:numFmt formatCode="[$£-809]#,##0.00" sourceLinked="0"/>
        <c:majorTickMark val="none"/>
        <c:minorTickMark val="none"/>
        <c:tickLblPos val="high"/>
        <c:crossAx val="24512588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extLst>
              <c:ext xmlns:c16="http://schemas.microsoft.com/office/drawing/2014/chart" uri="{C3380CC4-5D6E-409C-BE32-E72D297353CC}">
                <c16:uniqueId val="{00000001-3756-4567-9D4D-8B3393039F20}"/>
              </c:ext>
            </c:extLst>
          </c:dPt>
          <c:dPt>
            <c:idx val="1"/>
            <c:invertIfNegative val="0"/>
            <c:bubble3D val="0"/>
            <c:extLst>
              <c:ext xmlns:c16="http://schemas.microsoft.com/office/drawing/2014/chart" uri="{C3380CC4-5D6E-409C-BE32-E72D297353CC}">
                <c16:uniqueId val="{00000003-3756-4567-9D4D-8B3393039F20}"/>
              </c:ext>
            </c:extLst>
          </c:dPt>
          <c:dPt>
            <c:idx val="2"/>
            <c:invertIfNegative val="0"/>
            <c:bubble3D val="0"/>
            <c:extLst>
              <c:ext xmlns:c16="http://schemas.microsoft.com/office/drawing/2014/chart" uri="{C3380CC4-5D6E-409C-BE32-E72D297353CC}">
                <c16:uniqueId val="{00000004-3756-4567-9D4D-8B3393039F20}"/>
              </c:ext>
            </c:extLst>
          </c:dPt>
          <c:dPt>
            <c:idx val="3"/>
            <c:invertIfNegative val="0"/>
            <c:bubble3D val="0"/>
            <c:spPr>
              <a:solidFill>
                <a:schemeClr val="bg1">
                  <a:lumMod val="85000"/>
                </a:schemeClr>
              </a:solidFill>
            </c:spPr>
            <c:extLst>
              <c:ext xmlns:c16="http://schemas.microsoft.com/office/drawing/2014/chart" uri="{C3380CC4-5D6E-409C-BE32-E72D297353CC}">
                <c16:uniqueId val="{00000005-3756-4567-9D4D-8B3393039F20}"/>
              </c:ext>
            </c:extLst>
          </c:dPt>
          <c:dPt>
            <c:idx val="4"/>
            <c:invertIfNegative val="0"/>
            <c:bubble3D val="0"/>
            <c:extLst>
              <c:ext xmlns:c16="http://schemas.microsoft.com/office/drawing/2014/chart" uri="{C3380CC4-5D6E-409C-BE32-E72D297353CC}">
                <c16:uniqueId val="{00000007-3756-4567-9D4D-8B3393039F20}"/>
              </c:ext>
            </c:extLst>
          </c:dPt>
          <c:dPt>
            <c:idx val="5"/>
            <c:invertIfNegative val="0"/>
            <c:bubble3D val="0"/>
            <c:extLst>
              <c:ext xmlns:c16="http://schemas.microsoft.com/office/drawing/2014/chart" uri="{C3380CC4-5D6E-409C-BE32-E72D297353CC}">
                <c16:uniqueId val="{00000008-3756-4567-9D4D-8B3393039F20}"/>
              </c:ext>
            </c:extLst>
          </c:dPt>
          <c:dPt>
            <c:idx val="6"/>
            <c:invertIfNegative val="0"/>
            <c:bubble3D val="0"/>
            <c:spPr>
              <a:solidFill>
                <a:schemeClr val="bg1">
                  <a:lumMod val="85000"/>
                </a:schemeClr>
              </a:solidFill>
            </c:spPr>
            <c:extLst>
              <c:ext xmlns:c16="http://schemas.microsoft.com/office/drawing/2014/chart" uri="{C3380CC4-5D6E-409C-BE32-E72D297353CC}">
                <c16:uniqueId val="{00000009-3756-4567-9D4D-8B3393039F20}"/>
              </c:ext>
            </c:extLst>
          </c:dPt>
          <c:dPt>
            <c:idx val="7"/>
            <c:invertIfNegative val="0"/>
            <c:bubble3D val="0"/>
            <c:spPr>
              <a:solidFill>
                <a:srgbClr val="FF0000"/>
              </a:solidFill>
            </c:spPr>
            <c:extLst>
              <c:ext xmlns:c16="http://schemas.microsoft.com/office/drawing/2014/chart" uri="{C3380CC4-5D6E-409C-BE32-E72D297353CC}">
                <c16:uniqueId val="{0000000D-14E6-4AD0-8142-30B61BFE8DC9}"/>
              </c:ext>
            </c:extLst>
          </c:dPt>
          <c:dPt>
            <c:idx val="8"/>
            <c:invertIfNegative val="0"/>
            <c:bubble3D val="0"/>
            <c:extLst>
              <c:ext xmlns:c16="http://schemas.microsoft.com/office/drawing/2014/chart" uri="{C3380CC4-5D6E-409C-BE32-E72D297353CC}">
                <c16:uniqueId val="{0000000B-3756-4567-9D4D-8B3393039F20}"/>
              </c:ext>
            </c:extLst>
          </c:dPt>
          <c:dPt>
            <c:idx val="9"/>
            <c:invertIfNegative val="0"/>
            <c:bubble3D val="0"/>
            <c:extLst>
              <c:ext xmlns:c16="http://schemas.microsoft.com/office/drawing/2014/chart" uri="{C3380CC4-5D6E-409C-BE32-E72D297353CC}">
                <c16:uniqueId val="{0000000C-14E6-4AD0-8142-30B61BFE8DC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Seafood</c:v>
                </c:pt>
                <c:pt idx="1">
                  <c:v>Total Fish</c:v>
                </c:pt>
                <c:pt idx="2">
                  <c:v>Mackerel</c:v>
                </c:pt>
                <c:pt idx="3">
                  <c:v>Fish Fingers</c:v>
                </c:pt>
                <c:pt idx="4">
                  <c:v>Fish Burger</c:v>
                </c:pt>
                <c:pt idx="5">
                  <c:v>Total Shellfish</c:v>
                </c:pt>
                <c:pt idx="6">
                  <c:v>Prawn</c:v>
                </c:pt>
                <c:pt idx="7">
                  <c:v>Seafood Sandwich</c:v>
                </c:pt>
                <c:pt idx="8">
                  <c:v>Total Cod</c:v>
                </c:pt>
                <c:pt idx="9">
                  <c:v>Total Haddock</c:v>
                </c:pt>
              </c:strCache>
            </c:strRef>
          </c:cat>
          <c:val>
            <c:numRef>
              <c:f>Sheet1!$B$2:$B$11</c:f>
              <c:numCache>
                <c:formatCode>General</c:formatCode>
                <c:ptCount val="10"/>
                <c:pt idx="0">
                  <c:v>9.3000000000000007</c:v>
                </c:pt>
                <c:pt idx="1">
                  <c:v>7.6</c:v>
                </c:pt>
                <c:pt idx="2">
                  <c:v>0</c:v>
                </c:pt>
                <c:pt idx="3">
                  <c:v>0.5</c:v>
                </c:pt>
                <c:pt idx="4">
                  <c:v>0.7</c:v>
                </c:pt>
                <c:pt idx="5">
                  <c:v>1.6</c:v>
                </c:pt>
                <c:pt idx="6">
                  <c:v>1.1000000000000001</c:v>
                </c:pt>
                <c:pt idx="7">
                  <c:v>2.6</c:v>
                </c:pt>
                <c:pt idx="8">
                  <c:v>2.8</c:v>
                </c:pt>
                <c:pt idx="9">
                  <c:v>1</c:v>
                </c:pt>
              </c:numCache>
            </c:numRef>
          </c:val>
          <c:extLst>
            <c:ext xmlns:c16="http://schemas.microsoft.com/office/drawing/2014/chart" uri="{C3380CC4-5D6E-409C-BE32-E72D297353CC}">
              <c16:uniqueId val="{0000000C-3756-4567-9D4D-8B3393039F20}"/>
            </c:ext>
          </c:extLst>
        </c:ser>
        <c:dLbls>
          <c:showLegendKey val="0"/>
          <c:showVal val="0"/>
          <c:showCatName val="0"/>
          <c:showSerName val="0"/>
          <c:showPercent val="0"/>
          <c:showBubbleSize val="0"/>
        </c:dLbls>
        <c:gapWidth val="28"/>
        <c:axId val="244892800"/>
        <c:axId val="244894336"/>
      </c:barChart>
      <c:catAx>
        <c:axId val="244892800"/>
        <c:scaling>
          <c:orientation val="maxMin"/>
        </c:scaling>
        <c:delete val="0"/>
        <c:axPos val="l"/>
        <c:numFmt formatCode="General" sourceLinked="0"/>
        <c:majorTickMark val="out"/>
        <c:minorTickMark val="none"/>
        <c:tickLblPos val="low"/>
        <c:crossAx val="244894336"/>
        <c:crosses val="autoZero"/>
        <c:auto val="1"/>
        <c:lblAlgn val="ctr"/>
        <c:lblOffset val="100"/>
        <c:tickLblSkip val="1"/>
        <c:noMultiLvlLbl val="0"/>
      </c:catAx>
      <c:valAx>
        <c:axId val="244894336"/>
        <c:scaling>
          <c:orientation val="minMax"/>
        </c:scaling>
        <c:delete val="1"/>
        <c:axPos val="t"/>
        <c:numFmt formatCode="General" sourceLinked="1"/>
        <c:majorTickMark val="out"/>
        <c:minorTickMark val="none"/>
        <c:tickLblPos val="nextTo"/>
        <c:crossAx val="244892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2"/>
            </a:solidFill>
          </c:spPr>
          <c:invertIfNegative val="0"/>
          <c:dPt>
            <c:idx val="4"/>
            <c:invertIfNegative val="0"/>
            <c:bubble3D val="0"/>
            <c:extLst>
              <c:ext xmlns:c16="http://schemas.microsoft.com/office/drawing/2014/chart" uri="{C3380CC4-5D6E-409C-BE32-E72D297353CC}">
                <c16:uniqueId val="{00000000-2C0D-492D-BDD5-4AE6D8C825EC}"/>
              </c:ext>
            </c:extLst>
          </c:dPt>
          <c:dPt>
            <c:idx val="6"/>
            <c:invertIfNegative val="0"/>
            <c:bubble3D val="0"/>
            <c:extLst>
              <c:ext xmlns:c16="http://schemas.microsoft.com/office/drawing/2014/chart" uri="{C3380CC4-5D6E-409C-BE32-E72D297353CC}">
                <c16:uniqueId val="{00000001-2C0D-492D-BDD5-4AE6D8C825EC}"/>
              </c:ext>
            </c:extLst>
          </c:dPt>
          <c:dLbls>
            <c:dLbl>
              <c:idx val="0"/>
              <c:layout>
                <c:manualLayout>
                  <c:x val="5.53876366155682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0D-492D-BDD5-4AE6D8C825EC}"/>
                </c:ext>
              </c:extLst>
            </c:dLbl>
            <c:dLbl>
              <c:idx val="4"/>
              <c:layout>
                <c:manualLayout>
                  <c:x val="0.13978846782470508"/>
                  <c:y val="-4.2468121314936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0D-492D-BDD5-4AE6D8C825EC}"/>
                </c:ext>
              </c:extLst>
            </c:dLbl>
            <c:dLbl>
              <c:idx val="5"/>
              <c:layout>
                <c:manualLayout>
                  <c:x val="3.1650078066039013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0D-492D-BDD5-4AE6D8C825EC}"/>
                </c:ext>
              </c:extLst>
            </c:dLbl>
            <c:dLbl>
              <c:idx val="6"/>
              <c:layout>
                <c:manualLayout>
                  <c:x val="6.8575376820762118E-2"/>
                  <c:y val="3.34473665550416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0D-492D-BDD5-4AE6D8C825EC}"/>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0.313</c:v>
                </c:pt>
                <c:pt idx="1">
                  <c:v>0.36299999999999999</c:v>
                </c:pt>
                <c:pt idx="2">
                  <c:v>0.40700000000000003</c:v>
                </c:pt>
                <c:pt idx="3">
                  <c:v>0.436</c:v>
                </c:pt>
                <c:pt idx="4">
                  <c:v>0.19399999999999998</c:v>
                </c:pt>
                <c:pt idx="5">
                  <c:v>0.33799999999999997</c:v>
                </c:pt>
                <c:pt idx="6">
                  <c:v>0.29499999999999998</c:v>
                </c:pt>
              </c:numCache>
            </c:numRef>
          </c:val>
          <c:extLst>
            <c:ext xmlns:c16="http://schemas.microsoft.com/office/drawing/2014/chart" uri="{C3380CC4-5D6E-409C-BE32-E72D297353CC}">
              <c16:uniqueId val="{00000002-2C0D-492D-BDD5-4AE6D8C825EC}"/>
            </c:ext>
          </c:extLst>
        </c:ser>
        <c:dLbls>
          <c:showLegendKey val="0"/>
          <c:showVal val="0"/>
          <c:showCatName val="0"/>
          <c:showSerName val="0"/>
          <c:showPercent val="0"/>
          <c:showBubbleSize val="0"/>
        </c:dLbls>
        <c:gapWidth val="75"/>
        <c:axId val="244964352"/>
        <c:axId val="244966144"/>
      </c:barChart>
      <c:catAx>
        <c:axId val="244964352"/>
        <c:scaling>
          <c:orientation val="maxMin"/>
        </c:scaling>
        <c:delete val="0"/>
        <c:axPos val="r"/>
        <c:numFmt formatCode="General" sourceLinked="0"/>
        <c:majorTickMark val="none"/>
        <c:minorTickMark val="none"/>
        <c:tickLblPos val="low"/>
        <c:crossAx val="244966144"/>
        <c:crosses val="autoZero"/>
        <c:auto val="1"/>
        <c:lblAlgn val="ctr"/>
        <c:lblOffset val="100"/>
        <c:noMultiLvlLbl val="0"/>
      </c:catAx>
      <c:valAx>
        <c:axId val="244966144"/>
        <c:scaling>
          <c:orientation val="maxMin"/>
        </c:scaling>
        <c:delete val="0"/>
        <c:axPos val="t"/>
        <c:numFmt formatCode="0%" sourceLinked="0"/>
        <c:majorTickMark val="none"/>
        <c:minorTickMark val="none"/>
        <c:tickLblPos val="high"/>
        <c:spPr>
          <a:ln>
            <a:noFill/>
          </a:ln>
        </c:spPr>
        <c:crossAx val="244964352"/>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14553955078385"/>
          <c:y val="4.6603887638260427E-2"/>
          <c:w val="0.82062586675734406"/>
          <c:h val="0.82205788356300569"/>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extLst>
              <c:ext xmlns:c16="http://schemas.microsoft.com/office/drawing/2014/chart" uri="{C3380CC4-5D6E-409C-BE32-E72D297353CC}">
                <c16:uniqueId val="{00000001-73E1-4701-B7EE-898F0654EF7C}"/>
              </c:ext>
            </c:extLst>
          </c:dPt>
          <c:dPt>
            <c:idx val="6"/>
            <c:invertIfNegative val="0"/>
            <c:bubble3D val="0"/>
            <c:extLst>
              <c:ext xmlns:c16="http://schemas.microsoft.com/office/drawing/2014/chart" uri="{C3380CC4-5D6E-409C-BE32-E72D297353CC}">
                <c16:uniqueId val="{00000003-73E1-4701-B7EE-898F0654EF7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3.1999999999999994E-2</c:v>
                </c:pt>
                <c:pt idx="1">
                  <c:v>3.5000000000000003E-2</c:v>
                </c:pt>
                <c:pt idx="2">
                  <c:v>5.1000000000000018E-2</c:v>
                </c:pt>
                <c:pt idx="3">
                  <c:v>3.1000000000000014E-2</c:v>
                </c:pt>
                <c:pt idx="4">
                  <c:v>-4.7000000000000028E-2</c:v>
                </c:pt>
                <c:pt idx="5">
                  <c:v>3.2999999999999974E-2</c:v>
                </c:pt>
                <c:pt idx="6">
                  <c:v>2.8999999999999984E-2</c:v>
                </c:pt>
              </c:numCache>
            </c:numRef>
          </c:val>
          <c:extLst>
            <c:ext xmlns:c16="http://schemas.microsoft.com/office/drawing/2014/chart" uri="{C3380CC4-5D6E-409C-BE32-E72D297353CC}">
              <c16:uniqueId val="{00000004-73E1-4701-B7EE-898F0654EF7C}"/>
            </c:ext>
          </c:extLst>
        </c:ser>
        <c:dLbls>
          <c:showLegendKey val="0"/>
          <c:showVal val="0"/>
          <c:showCatName val="0"/>
          <c:showSerName val="0"/>
          <c:showPercent val="0"/>
          <c:showBubbleSize val="0"/>
        </c:dLbls>
        <c:gapWidth val="75"/>
        <c:axId val="245175808"/>
        <c:axId val="245177344"/>
      </c:barChart>
      <c:catAx>
        <c:axId val="245175808"/>
        <c:scaling>
          <c:orientation val="maxMin"/>
        </c:scaling>
        <c:delete val="0"/>
        <c:axPos val="l"/>
        <c:numFmt formatCode="General" sourceLinked="0"/>
        <c:majorTickMark val="none"/>
        <c:minorTickMark val="none"/>
        <c:tickLblPos val="none"/>
        <c:crossAx val="245177344"/>
        <c:crosses val="autoZero"/>
        <c:auto val="1"/>
        <c:lblAlgn val="ctr"/>
        <c:lblOffset val="100"/>
        <c:noMultiLvlLbl val="0"/>
      </c:catAx>
      <c:valAx>
        <c:axId val="245177344"/>
        <c:scaling>
          <c:orientation val="minMax"/>
        </c:scaling>
        <c:delete val="1"/>
        <c:axPos val="t"/>
        <c:numFmt formatCode="0%" sourceLinked="0"/>
        <c:majorTickMark val="none"/>
        <c:minorTickMark val="none"/>
        <c:tickLblPos val="high"/>
        <c:crossAx val="24517580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55197489854428472"/>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6"/>
              <c:layout>
                <c:manualLayout>
                  <c:x val="-6.9537158120380436E-3"/>
                  <c:y val="-0.113559991216994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2D-40E5-B136-0FADF9DED141}"/>
                </c:ext>
              </c:extLst>
            </c:dLbl>
            <c:dLbl>
              <c:idx val="7"/>
              <c:layout>
                <c:manualLayout>
                  <c:x val="-1.6997775625227178E-16"/>
                  <c:y val="5.66211817524183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2D-40E5-B136-0FADF9DED141}"/>
                </c:ext>
              </c:extLst>
            </c:dLbl>
            <c:dLbl>
              <c:idx val="8"/>
              <c:layout>
                <c:manualLayout>
                  <c:x val="0"/>
                  <c:y val="5.88810846699514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06-4CBD-A291-A5783252DCF3}"/>
                </c:ext>
              </c:extLst>
            </c:dLbl>
            <c:numFmt formatCode="0.0%" sourceLinked="0"/>
            <c:spPr>
              <a:noFill/>
            </c:spPr>
            <c:txPr>
              <a:bodyPr wrap="square" lIns="38100" tIns="19050" rIns="38100" bIns="19050" anchor="ctr">
                <a:spAutoFit/>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1.5923566878980777E-2</c:v>
                </c:pt>
                <c:pt idx="1">
                  <c:v>2.2408963585434094E-2</c:v>
                </c:pt>
                <c:pt idx="2">
                  <c:v>2.8089887640447841E-3</c:v>
                </c:pt>
                <c:pt idx="3">
                  <c:v>9.5367847411444107E-2</c:v>
                </c:pt>
                <c:pt idx="4">
                  <c:v>6.2695924764890387E-2</c:v>
                </c:pt>
                <c:pt idx="5">
                  <c:v>9.3150684931506911E-2</c:v>
                </c:pt>
                <c:pt idx="6">
                  <c:v>0.10084033613445387</c:v>
                </c:pt>
                <c:pt idx="7">
                  <c:v>2.2388059701492713E-2</c:v>
                </c:pt>
                <c:pt idx="8">
                  <c:v>1.1799410029498469E-2</c:v>
                </c:pt>
              </c:numCache>
            </c:numRef>
          </c:val>
          <c:extLst>
            <c:ext xmlns:c16="http://schemas.microsoft.com/office/drawing/2014/chart" uri="{C3380CC4-5D6E-409C-BE32-E72D297353CC}">
              <c16:uniqueId val="{00000001-4806-4CBD-A291-A5783252DCF3}"/>
            </c:ext>
          </c:extLst>
        </c:ser>
        <c:ser>
          <c:idx val="2"/>
          <c:order val="1"/>
          <c:tx>
            <c:strRef>
              <c:f>Sheet1!$A$3</c:f>
              <c:strCache>
                <c:ptCount val="1"/>
                <c:pt idx="0">
                  <c:v>Visits</c:v>
                </c:pt>
              </c:strCache>
            </c:strRef>
          </c:tx>
          <c:spPr>
            <a:solidFill>
              <a:srgbClr val="003C69"/>
            </a:solidFill>
          </c:spPr>
          <c:invertIfNegative val="0"/>
          <c:dLbls>
            <c:dLbl>
              <c:idx val="3"/>
              <c:layout>
                <c:manualLayout>
                  <c:x val="0"/>
                  <c:y val="-0.143267309536811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2D-40E5-B136-0FADF9DED141}"/>
                </c:ext>
              </c:extLst>
            </c:dLbl>
            <c:dLbl>
              <c:idx val="4"/>
              <c:layout>
                <c:manualLayout>
                  <c:x val="0"/>
                  <c:y val="-0.130019782625816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3E-4EBD-B7BA-7BC4BE169D4D}"/>
                </c:ext>
              </c:extLst>
            </c:dLbl>
            <c:dLbl>
              <c:idx val="7"/>
              <c:layout>
                <c:manualLayout>
                  <c:x val="-6.9537158120381286E-3"/>
                  <c:y val="-0.206697928743951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F3-4A05-91F6-2F92042B4830}"/>
                </c:ext>
              </c:extLst>
            </c:dLbl>
            <c:dLbl>
              <c:idx val="8"/>
              <c:layout>
                <c:manualLayout>
                  <c:x val="2.485816518634042E-3"/>
                  <c:y val="-0.20858439743832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6-4CBD-A291-A5783252DCF3}"/>
                </c:ext>
              </c:extLst>
            </c:dLbl>
            <c:numFmt formatCode="0.0%" sourceLinked="0"/>
            <c:spPr>
              <a:noFill/>
              <a:ln>
                <a:noFill/>
              </a:ln>
              <a:effectLst/>
            </c:spPr>
            <c:txPr>
              <a:bodyPr wrap="square" lIns="38100" tIns="19050" rIns="38100" bIns="19050" anchor="ctr">
                <a:spAutoFit/>
              </a:bodyPr>
              <a:lstStyle/>
              <a:p>
                <a:pPr>
                  <a:defRPr sz="1100">
                    <a:solidFill>
                      <a:schemeClr val="tx1">
                        <a:lumMod val="50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-5.2776808208260251E-3</c:v>
                </c:pt>
                <c:pt idx="1">
                  <c:v>-7.2791816962753941E-3</c:v>
                </c:pt>
                <c:pt idx="2">
                  <c:v>-2.4394476433566625E-2</c:v>
                </c:pt>
                <c:pt idx="3">
                  <c:v>-0.73175324973588718</c:v>
                </c:pt>
                <c:pt idx="4">
                  <c:v>-0.22321369322557749</c:v>
                </c:pt>
                <c:pt idx="5">
                  <c:v>-7.9432976871425143E-2</c:v>
                </c:pt>
                <c:pt idx="6">
                  <c:v>-2.3123476000466159E-3</c:v>
                </c:pt>
                <c:pt idx="7">
                  <c:v>0.89303468846663714</c:v>
                </c:pt>
                <c:pt idx="8">
                  <c:v>3.6494271842523851E-2</c:v>
                </c:pt>
              </c:numCache>
            </c:numRef>
          </c:val>
          <c:extLst>
            <c:ext xmlns:c16="http://schemas.microsoft.com/office/drawing/2014/chart" uri="{C3380CC4-5D6E-409C-BE32-E72D297353CC}">
              <c16:uniqueId val="{00000003-4806-4CBD-A291-A5783252DCF3}"/>
            </c:ext>
          </c:extLst>
        </c:ser>
        <c:dLbls>
          <c:showLegendKey val="0"/>
          <c:showVal val="0"/>
          <c:showCatName val="0"/>
          <c:showSerName val="0"/>
          <c:showPercent val="0"/>
          <c:showBubbleSize val="0"/>
        </c:dLbls>
        <c:gapWidth val="40"/>
        <c:overlap val="100"/>
        <c:axId val="244685440"/>
        <c:axId val="244699904"/>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1.0960322232836939E-2</c:v>
                </c:pt>
                <c:pt idx="1">
                  <c:v>1.7173499765280598E-2</c:v>
                </c:pt>
                <c:pt idx="2">
                  <c:v>-2.0576343425422805E-2</c:v>
                </c:pt>
                <c:pt idx="3">
                  <c:v>-0.7067578431147139</c:v>
                </c:pt>
                <c:pt idx="4">
                  <c:v>-0.17505882841939291</c:v>
                </c:pt>
                <c:pt idx="5">
                  <c:v>4.3940443374588245E-3</c:v>
                </c:pt>
                <c:pt idx="6">
                  <c:v>9.8662282094526876E-2</c:v>
                </c:pt>
                <c:pt idx="7">
                  <c:v>0.93897723630691421</c:v>
                </c:pt>
                <c:pt idx="8">
                  <c:v>4.9584398293620602E-2</c:v>
                </c:pt>
              </c:numCache>
            </c:numRef>
          </c:val>
          <c:smooth val="0"/>
          <c:extLst>
            <c:ext xmlns:c16="http://schemas.microsoft.com/office/drawing/2014/chart" uri="{C3380CC4-5D6E-409C-BE32-E72D297353CC}">
              <c16:uniqueId val="{00000004-4806-4CBD-A291-A5783252DCF3}"/>
            </c:ext>
          </c:extLst>
        </c:ser>
        <c:dLbls>
          <c:showLegendKey val="0"/>
          <c:showVal val="0"/>
          <c:showCatName val="0"/>
          <c:showSerName val="0"/>
          <c:showPercent val="0"/>
          <c:showBubbleSize val="0"/>
        </c:dLbls>
        <c:marker val="1"/>
        <c:smooth val="0"/>
        <c:axId val="244685440"/>
        <c:axId val="244699904"/>
      </c:lineChart>
      <c:catAx>
        <c:axId val="244685440"/>
        <c:scaling>
          <c:orientation val="minMax"/>
        </c:scaling>
        <c:delete val="0"/>
        <c:axPos val="b"/>
        <c:numFmt formatCode="General" sourceLinked="0"/>
        <c:majorTickMark val="out"/>
        <c:minorTickMark val="none"/>
        <c:tickLblPos val="low"/>
        <c:crossAx val="244699904"/>
        <c:crosses val="autoZero"/>
        <c:auto val="0"/>
        <c:lblAlgn val="ctr"/>
        <c:lblOffset val="100"/>
        <c:noMultiLvlLbl val="0"/>
      </c:catAx>
      <c:valAx>
        <c:axId val="244699904"/>
        <c:scaling>
          <c:orientation val="minMax"/>
        </c:scaling>
        <c:delete val="0"/>
        <c:axPos val="l"/>
        <c:numFmt formatCode="0.0%" sourceLinked="1"/>
        <c:majorTickMark val="none"/>
        <c:minorTickMark val="none"/>
        <c:tickLblPos val="none"/>
        <c:crossAx val="244685440"/>
        <c:crosses val="autoZero"/>
        <c:crossBetween val="between"/>
      </c:valAx>
    </c:plotArea>
    <c:legend>
      <c:legendPos val="t"/>
      <c:layout>
        <c:manualLayout>
          <c:xMode val="edge"/>
          <c:yMode val="edge"/>
          <c:x val="7.1600093811284182E-2"/>
          <c:y val="5.00250607743336E-2"/>
          <c:w val="0.92392071447392254"/>
          <c:h val="6.9058296249934675E-2"/>
        </c:manualLayout>
      </c:layout>
      <c:overlay val="0"/>
    </c:legend>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36436379912317451"/>
          <c:w val="0.95526315789473704"/>
          <c:h val="0.46024286878633286"/>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5.0575807560246941E-3"/>
                  <c:y val="-6.38216686921648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0C-4333-87E9-930F610410FD}"/>
                </c:ext>
              </c:extLst>
            </c:dLbl>
            <c:dLbl>
              <c:idx val="1"/>
              <c:layout>
                <c:manualLayout>
                  <c:x val="0"/>
                  <c:y val="-7.23495211257313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0C-4333-87E9-930F610410FD}"/>
                </c:ext>
              </c:extLst>
            </c:dLbl>
            <c:dLbl>
              <c:idx val="2"/>
              <c:layout>
                <c:manualLayout>
                  <c:x val="2.0230323024098777E-2"/>
                  <c:y val="-1.2215269418936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F-4C4F-A377-FDC3B89698D9}"/>
                </c:ext>
              </c:extLst>
            </c:dLbl>
            <c:numFmt formatCode="0.0%" sourceLinked="0"/>
            <c:spPr>
              <a:noFill/>
            </c:spPr>
            <c:txPr>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2.3598820058997161E-2</c:v>
                </c:pt>
                <c:pt idx="1">
                  <c:v>2.8818443804034422E-2</c:v>
                </c:pt>
                <c:pt idx="2">
                  <c:v>7.0028011204481766E-2</c:v>
                </c:pt>
              </c:numCache>
            </c:numRef>
          </c:val>
          <c:extLst>
            <c:ext xmlns:c16="http://schemas.microsoft.com/office/drawing/2014/chart" uri="{C3380CC4-5D6E-409C-BE32-E72D297353CC}">
              <c16:uniqueId val="{00000002-360C-4333-87E9-930F610410FD}"/>
            </c:ext>
          </c:extLst>
        </c:ser>
        <c:ser>
          <c:idx val="2"/>
          <c:order val="1"/>
          <c:tx>
            <c:strRef>
              <c:f>Sheet1!$A$3</c:f>
              <c:strCache>
                <c:ptCount val="1"/>
                <c:pt idx="0">
                  <c:v>Visits</c:v>
                </c:pt>
              </c:strCache>
            </c:strRef>
          </c:tx>
          <c:spPr>
            <a:solidFill>
              <a:srgbClr val="003C69"/>
            </a:solidFill>
          </c:spPr>
          <c:invertIfNegative val="0"/>
          <c:dLbls>
            <c:dLbl>
              <c:idx val="0"/>
              <c:layout>
                <c:manualLayout>
                  <c:x val="1.2062529220471494E-2"/>
                  <c:y val="-8.1376447449221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0C-4333-87E9-930F610410FD}"/>
                </c:ext>
              </c:extLst>
            </c:dLbl>
            <c:dLbl>
              <c:idx val="1"/>
              <c:layout>
                <c:manualLayout>
                  <c:x val="-4.6360621368372205E-17"/>
                  <c:y val="-0.132802233459458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0C-4333-87E9-930F610410FD}"/>
                </c:ext>
              </c:extLst>
            </c:dLbl>
            <c:dLbl>
              <c:idx val="2"/>
              <c:layout>
                <c:manualLayout>
                  <c:x val="-1.9911735259939739E-7"/>
                  <c:y val="-8.7649955718610395E-2"/>
                </c:manualLayout>
              </c:layout>
              <c:numFmt formatCode="0.0%" sourceLinked="0"/>
              <c:spPr>
                <a:noFill/>
                <a:ln>
                  <a:noFill/>
                </a:ln>
                <a:effectLst/>
              </c:spPr>
              <c:txPr>
                <a:bodyPr/>
                <a:lstStyle/>
                <a:p>
                  <a:pPr algn="ctr">
                    <a:defRPr sz="1100">
                      <a:solidFill>
                        <a:schemeClr val="tx1">
                          <a:lumMod val="50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6903780919938092"/>
                      <c:h val="0.14922807552208647"/>
                    </c:manualLayout>
                  </c15:layout>
                </c:ext>
                <c:ext xmlns:c16="http://schemas.microsoft.com/office/drawing/2014/chart" uri="{C3380CC4-5D6E-409C-BE32-E72D297353CC}">
                  <c16:uniqueId val="{00000005-360C-4333-87E9-930F610410FD}"/>
                </c:ext>
              </c:extLst>
            </c:dLbl>
            <c:numFmt formatCode="0.0%" sourceLinked="0"/>
            <c:spPr>
              <a:noFill/>
              <a:ln>
                <a:noFill/>
              </a:ln>
              <a:effectLst/>
            </c:spPr>
            <c:txPr>
              <a:bodyPr/>
              <a:lstStyle/>
              <a:p>
                <a:pPr algn="ct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-1.2696351787677029E-2</c:v>
                </c:pt>
                <c:pt idx="1">
                  <c:v>-0.23315661352668127</c:v>
                </c:pt>
                <c:pt idx="2">
                  <c:v>5.244839939315904E-2</c:v>
                </c:pt>
              </c:numCache>
            </c:numRef>
          </c:val>
          <c:extLst>
            <c:ext xmlns:c16="http://schemas.microsoft.com/office/drawing/2014/chart" uri="{C3380CC4-5D6E-409C-BE32-E72D297353CC}">
              <c16:uniqueId val="{00000006-360C-4333-87E9-930F610410FD}"/>
            </c:ext>
          </c:extLst>
        </c:ser>
        <c:dLbls>
          <c:showLegendKey val="0"/>
          <c:showVal val="0"/>
          <c:showCatName val="0"/>
          <c:showSerName val="0"/>
          <c:showPercent val="0"/>
          <c:showBubbleSize val="0"/>
        </c:dLbls>
        <c:gapWidth val="40"/>
        <c:overlap val="100"/>
        <c:axId val="245803648"/>
        <c:axId val="245818112"/>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9.8794711857934647E-3</c:v>
                </c:pt>
                <c:pt idx="1">
                  <c:v>-0.21035857623766696</c:v>
                </c:pt>
                <c:pt idx="2">
                  <c:v>0.12389575379474671</c:v>
                </c:pt>
              </c:numCache>
            </c:numRef>
          </c:val>
          <c:smooth val="0"/>
          <c:extLst>
            <c:ext xmlns:c16="http://schemas.microsoft.com/office/drawing/2014/chart" uri="{C3380CC4-5D6E-409C-BE32-E72D297353CC}">
              <c16:uniqueId val="{00000007-360C-4333-87E9-930F610410FD}"/>
            </c:ext>
          </c:extLst>
        </c:ser>
        <c:dLbls>
          <c:showLegendKey val="0"/>
          <c:showVal val="0"/>
          <c:showCatName val="0"/>
          <c:showSerName val="0"/>
          <c:showPercent val="0"/>
          <c:showBubbleSize val="0"/>
        </c:dLbls>
        <c:marker val="1"/>
        <c:smooth val="0"/>
        <c:axId val="245803648"/>
        <c:axId val="245818112"/>
      </c:lineChart>
      <c:catAx>
        <c:axId val="245803648"/>
        <c:scaling>
          <c:orientation val="minMax"/>
        </c:scaling>
        <c:delete val="0"/>
        <c:axPos val="b"/>
        <c:numFmt formatCode="General" sourceLinked="0"/>
        <c:majorTickMark val="out"/>
        <c:minorTickMark val="none"/>
        <c:tickLblPos val="low"/>
        <c:crossAx val="245818112"/>
        <c:crosses val="autoZero"/>
        <c:auto val="0"/>
        <c:lblAlgn val="ctr"/>
        <c:lblOffset val="100"/>
        <c:noMultiLvlLbl val="0"/>
      </c:catAx>
      <c:valAx>
        <c:axId val="245818112"/>
        <c:scaling>
          <c:orientation val="minMax"/>
        </c:scaling>
        <c:delete val="0"/>
        <c:axPos val="l"/>
        <c:numFmt formatCode="0.0%" sourceLinked="1"/>
        <c:majorTickMark val="none"/>
        <c:minorTickMark val="none"/>
        <c:tickLblPos val="none"/>
        <c:crossAx val="245803648"/>
        <c:crosses val="autoZero"/>
        <c:crossBetween val="between"/>
      </c:valAx>
    </c:plotArea>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8.6225260195623113E-2"/>
          <c:w val="0.65256739487389159"/>
          <c:h val="0.8104202104240924"/>
        </c:manualLayout>
      </c:layout>
      <c:barChart>
        <c:barDir val="col"/>
        <c:grouping val="stacked"/>
        <c:varyColors val="0"/>
        <c:ser>
          <c:idx val="0"/>
          <c:order val="0"/>
          <c:tx>
            <c:strRef>
              <c:f>Sheet1!$A$2</c:f>
              <c:strCache>
                <c:ptCount val="1"/>
                <c:pt idx="0">
                  <c:v>Protein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0.0</c:formatCode>
                <c:ptCount val="2"/>
                <c:pt idx="0">
                  <c:v>42.614716966247137</c:v>
                </c:pt>
                <c:pt idx="1">
                  <c:v>44.75107334949638</c:v>
                </c:pt>
              </c:numCache>
            </c:numRef>
          </c:val>
          <c:extLst>
            <c:ext xmlns:c16="http://schemas.microsoft.com/office/drawing/2014/chart" uri="{C3380CC4-5D6E-409C-BE32-E72D297353CC}">
              <c16:uniqueId val="{00000000-75FA-4092-A1EE-6DE0C4E3A13E}"/>
            </c:ext>
          </c:extLst>
        </c:ser>
        <c:ser>
          <c:idx val="1"/>
          <c:order val="1"/>
          <c:tx>
            <c:strRef>
              <c:f>Sheet1!$A$3</c:f>
              <c:strCache>
                <c:ptCount val="1"/>
                <c:pt idx="0">
                  <c:v>Non-Protein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0.0</c:formatCode>
                <c:ptCount val="2"/>
                <c:pt idx="0">
                  <c:v>57.385283033752863</c:v>
                </c:pt>
                <c:pt idx="1">
                  <c:v>55.248926650503627</c:v>
                </c:pt>
              </c:numCache>
            </c:numRef>
          </c:val>
          <c:extLst>
            <c:ext xmlns:c16="http://schemas.microsoft.com/office/drawing/2014/chart" uri="{C3380CC4-5D6E-409C-BE32-E72D297353CC}">
              <c16:uniqueId val="{00000001-75FA-4092-A1EE-6DE0C4E3A13E}"/>
            </c:ext>
          </c:extLst>
        </c:ser>
        <c:dLbls>
          <c:showLegendKey val="0"/>
          <c:showVal val="0"/>
          <c:showCatName val="0"/>
          <c:showSerName val="0"/>
          <c:showPercent val="0"/>
          <c:showBubbleSize val="0"/>
        </c:dLbls>
        <c:gapWidth val="82"/>
        <c:overlap val="100"/>
        <c:axId val="33059584"/>
        <c:axId val="33061120"/>
      </c:barChart>
      <c:catAx>
        <c:axId val="33059584"/>
        <c:scaling>
          <c:orientation val="minMax"/>
        </c:scaling>
        <c:delete val="0"/>
        <c:axPos val="b"/>
        <c:numFmt formatCode="General" sourceLinked="0"/>
        <c:majorTickMark val="out"/>
        <c:minorTickMark val="none"/>
        <c:tickLblPos val="nextTo"/>
        <c:crossAx val="33061120"/>
        <c:crosses val="autoZero"/>
        <c:auto val="1"/>
        <c:lblAlgn val="ctr"/>
        <c:lblOffset val="100"/>
        <c:noMultiLvlLbl val="0"/>
      </c:catAx>
      <c:valAx>
        <c:axId val="33061120"/>
        <c:scaling>
          <c:orientation val="minMax"/>
          <c:max val="100"/>
        </c:scaling>
        <c:delete val="1"/>
        <c:axPos val="l"/>
        <c:numFmt formatCode="0.0" sourceLinked="1"/>
        <c:majorTickMark val="out"/>
        <c:minorTickMark val="none"/>
        <c:tickLblPos val="nextTo"/>
        <c:crossAx val="33059584"/>
        <c:crosses val="autoZero"/>
        <c:crossBetween val="between"/>
      </c:valAx>
    </c:plotArea>
    <c:legend>
      <c:legendPos val="r"/>
      <c:layout>
        <c:manualLayout>
          <c:xMode val="edge"/>
          <c:yMode val="edge"/>
          <c:x val="0.63255294620911673"/>
          <c:y val="5.6578933990524785E-2"/>
          <c:w val="0.26259883840177689"/>
          <c:h val="0.84797230577641836"/>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1593596580541761E-2"/>
          <c:y val="1.6746210295141679E-2"/>
          <c:w val="0.88851225339475992"/>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F2F3-4EB2-94FB-7BA282BCC209}"/>
              </c:ext>
            </c:extLst>
          </c:dPt>
          <c:dPt>
            <c:idx val="1"/>
            <c:invertIfNegative val="1"/>
            <c:bubble3D val="0"/>
            <c:extLst>
              <c:ext xmlns:c16="http://schemas.microsoft.com/office/drawing/2014/chart" uri="{C3380CC4-5D6E-409C-BE32-E72D297353CC}">
                <c16:uniqueId val="{00000001-F2F3-4EB2-94FB-7BA282BCC209}"/>
              </c:ext>
            </c:extLst>
          </c:dPt>
          <c:dPt>
            <c:idx val="2"/>
            <c:invertIfNegative val="1"/>
            <c:bubble3D val="0"/>
            <c:extLst>
              <c:ext xmlns:c16="http://schemas.microsoft.com/office/drawing/2014/chart" uri="{C3380CC4-5D6E-409C-BE32-E72D297353CC}">
                <c16:uniqueId val="{00000002-F2F3-4EB2-94FB-7BA282BCC209}"/>
              </c:ext>
            </c:extLst>
          </c:dPt>
          <c:dPt>
            <c:idx val="3"/>
            <c:invertIfNegative val="1"/>
            <c:bubble3D val="0"/>
            <c:extLst>
              <c:ext xmlns:c16="http://schemas.microsoft.com/office/drawing/2014/chart" uri="{C3380CC4-5D6E-409C-BE32-E72D297353CC}">
                <c16:uniqueId val="{00000003-F2F3-4EB2-94FB-7BA282BCC209}"/>
              </c:ext>
            </c:extLst>
          </c:dPt>
          <c:dPt>
            <c:idx val="4"/>
            <c:invertIfNegative val="1"/>
            <c:bubble3D val="0"/>
            <c:extLst>
              <c:ext xmlns:c16="http://schemas.microsoft.com/office/drawing/2014/chart" uri="{C3380CC4-5D6E-409C-BE32-E72D297353CC}">
                <c16:uniqueId val="{00000004-F2F3-4EB2-94FB-7BA282BCC209}"/>
              </c:ext>
            </c:extLst>
          </c:dPt>
          <c:dLbls>
            <c:dLbl>
              <c:idx val="0"/>
              <c:layout>
                <c:manualLayout>
                  <c:x val="-7.5098093188455117E-3"/>
                  <c:y val="-6.4199014924248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3-4EB2-94FB-7BA282BCC209}"/>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20714.400000000023</c:v>
                </c:pt>
                <c:pt idx="1">
                  <c:v>-1119.7999999999993</c:v>
                </c:pt>
                <c:pt idx="2">
                  <c:v>1098.8999999999999</c:v>
                </c:pt>
                <c:pt idx="3">
                  <c:v>-2882</c:v>
                </c:pt>
                <c:pt idx="4">
                  <c:v>765.5</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F2F3-4EB2-94FB-7BA282BCC209}"/>
            </c:ext>
          </c:extLst>
        </c:ser>
        <c:dLbls>
          <c:showLegendKey val="0"/>
          <c:showVal val="0"/>
          <c:showCatName val="0"/>
          <c:showSerName val="0"/>
          <c:showPercent val="0"/>
          <c:showBubbleSize val="0"/>
        </c:dLbls>
        <c:gapWidth val="20"/>
        <c:axId val="245579136"/>
        <c:axId val="245585024"/>
      </c:barChart>
      <c:catAx>
        <c:axId val="245579136"/>
        <c:scaling>
          <c:orientation val="maxMin"/>
        </c:scaling>
        <c:delete val="0"/>
        <c:axPos val="l"/>
        <c:numFmt formatCode="General" sourceLinked="1"/>
        <c:majorTickMark val="none"/>
        <c:minorTickMark val="none"/>
        <c:tickLblPos val="none"/>
        <c:spPr>
          <a:ln w="9578">
            <a:noFill/>
          </a:ln>
        </c:spPr>
        <c:crossAx val="245585024"/>
        <c:crosses val="autoZero"/>
        <c:auto val="1"/>
        <c:lblAlgn val="ctr"/>
        <c:lblOffset val="100"/>
        <c:tickLblSkip val="1"/>
        <c:tickMarkSkip val="1"/>
        <c:noMultiLvlLbl val="0"/>
      </c:catAx>
      <c:valAx>
        <c:axId val="245585024"/>
        <c:scaling>
          <c:orientation val="minMax"/>
        </c:scaling>
        <c:delete val="0"/>
        <c:axPos val="t"/>
        <c:numFmt formatCode="#,##0" sourceLinked="1"/>
        <c:majorTickMark val="none"/>
        <c:minorTickMark val="none"/>
        <c:tickLblPos val="none"/>
        <c:spPr>
          <a:ln w="9578">
            <a:noFill/>
          </a:ln>
        </c:spPr>
        <c:crossAx val="245579136"/>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8.5</c:v>
                </c:pt>
              </c:numCache>
            </c:numRef>
          </c:val>
          <c:extLst>
            <c:ext xmlns:c16="http://schemas.microsoft.com/office/drawing/2014/chart" uri="{C3380CC4-5D6E-409C-BE32-E72D297353CC}">
              <c16:uniqueId val="{00000000-2730-4D65-BA9C-60A0E81A853A}"/>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3.1</c:v>
                </c:pt>
              </c:numCache>
            </c:numRef>
          </c:val>
          <c:extLst>
            <c:ext xmlns:c16="http://schemas.microsoft.com/office/drawing/2014/chart" uri="{C3380CC4-5D6E-409C-BE32-E72D297353CC}">
              <c16:uniqueId val="{00000001-2730-4D65-BA9C-60A0E81A853A}"/>
            </c:ext>
          </c:extLst>
        </c:ser>
        <c:ser>
          <c:idx val="2"/>
          <c:order val="2"/>
          <c:tx>
            <c:strRef>
              <c:f>Sheet1!$A$4</c:f>
              <c:strCache>
                <c:ptCount val="1"/>
                <c:pt idx="0">
                  <c:v>Lamb</c:v>
                </c:pt>
              </c:strCache>
            </c:strRef>
          </c:tx>
          <c:invertIfNegative val="0"/>
          <c:dLbls>
            <c:dLbl>
              <c:idx val="0"/>
              <c:layout>
                <c:manualLayout>
                  <c:x val="8.9763709404008962E-2"/>
                  <c:y val="-1.348377287777941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0-4D65-BA9C-60A0E81A853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0.6</c:v>
                </c:pt>
              </c:numCache>
            </c:numRef>
          </c:val>
          <c:extLst>
            <c:ext xmlns:c16="http://schemas.microsoft.com/office/drawing/2014/chart" uri="{C3380CC4-5D6E-409C-BE32-E72D297353CC}">
              <c16:uniqueId val="{00000003-2730-4D65-BA9C-60A0E81A853A}"/>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13.1</c:v>
                </c:pt>
              </c:numCache>
            </c:numRef>
          </c:val>
          <c:extLst>
            <c:ext xmlns:c16="http://schemas.microsoft.com/office/drawing/2014/chart" uri="{C3380CC4-5D6E-409C-BE32-E72D297353CC}">
              <c16:uniqueId val="{00000004-2730-4D65-BA9C-60A0E81A853A}"/>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30-4D65-BA9C-60A0E81A853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69.7</c:v>
                </c:pt>
              </c:numCache>
            </c:numRef>
          </c:val>
          <c:extLst>
            <c:ext xmlns:c16="http://schemas.microsoft.com/office/drawing/2014/chart" uri="{C3380CC4-5D6E-409C-BE32-E72D297353CC}">
              <c16:uniqueId val="{00000006-2730-4D65-BA9C-60A0E81A853A}"/>
            </c:ext>
          </c:extLst>
        </c:ser>
        <c:dLbls>
          <c:showLegendKey val="0"/>
          <c:showVal val="0"/>
          <c:showCatName val="0"/>
          <c:showSerName val="0"/>
          <c:showPercent val="0"/>
          <c:showBubbleSize val="0"/>
        </c:dLbls>
        <c:gapWidth val="150"/>
        <c:overlap val="100"/>
        <c:axId val="245642368"/>
        <c:axId val="245643904"/>
      </c:barChart>
      <c:catAx>
        <c:axId val="245642368"/>
        <c:scaling>
          <c:orientation val="minMax"/>
        </c:scaling>
        <c:delete val="0"/>
        <c:axPos val="b"/>
        <c:numFmt formatCode="General" sourceLinked="0"/>
        <c:majorTickMark val="out"/>
        <c:minorTickMark val="none"/>
        <c:tickLblPos val="nextTo"/>
        <c:txPr>
          <a:bodyPr/>
          <a:lstStyle/>
          <a:p>
            <a:pPr algn="ctr">
              <a:defRPr/>
            </a:pPr>
            <a:endParaRPr lang="en-US"/>
          </a:p>
        </c:txPr>
        <c:crossAx val="245643904"/>
        <c:crosses val="autoZero"/>
        <c:auto val="1"/>
        <c:lblAlgn val="ctr"/>
        <c:lblOffset val="100"/>
        <c:noMultiLvlLbl val="0"/>
      </c:catAx>
      <c:valAx>
        <c:axId val="245643904"/>
        <c:scaling>
          <c:orientation val="minMax"/>
          <c:max val="100"/>
        </c:scaling>
        <c:delete val="1"/>
        <c:axPos val="l"/>
        <c:numFmt formatCode="General" sourceLinked="1"/>
        <c:majorTickMark val="out"/>
        <c:minorTickMark val="none"/>
        <c:tickLblPos val="nextTo"/>
        <c:crossAx val="245642368"/>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1258481989544501"/>
          <c:w val="0.55946427411296085"/>
          <c:h val="0.72889919600265707"/>
        </c:manualLayout>
      </c:layout>
      <c:barChart>
        <c:barDir val="col"/>
        <c:grouping val="stacked"/>
        <c:varyColors val="0"/>
        <c:ser>
          <c:idx val="0"/>
          <c:order val="0"/>
          <c:tx>
            <c:strRef>
              <c:f>Sheet1!$A$2</c:f>
              <c:strCache>
                <c:ptCount val="1"/>
                <c:pt idx="0">
                  <c:v>Non-Fried Fish</c:v>
                </c:pt>
              </c:strCache>
            </c:strRef>
          </c:tx>
          <c:invertIfNegative val="0"/>
          <c:dLbls>
            <c:dLbl>
              <c:idx val="0"/>
              <c:layout>
                <c:manualLayout>
                  <c:x val="1.2841808885065573E-2"/>
                  <c:y val="-3.309691576125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7C-46A6-B866-985FCD8F97FB}"/>
                </c:ext>
              </c:extLst>
            </c:dLbl>
            <c:dLbl>
              <c:idx val="1"/>
              <c:layout>
                <c:manualLayout>
                  <c:x val="-3.2104522212664482E-3"/>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7C-46A6-B866-985FCD8F97FB}"/>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General</c:formatCode>
                <c:ptCount val="2"/>
                <c:pt idx="0">
                  <c:v>2.7</c:v>
                </c:pt>
                <c:pt idx="1">
                  <c:v>1.9</c:v>
                </c:pt>
              </c:numCache>
            </c:numRef>
          </c:val>
          <c:extLst>
            <c:ext xmlns:c16="http://schemas.microsoft.com/office/drawing/2014/chart" uri="{C3380CC4-5D6E-409C-BE32-E72D297353CC}">
              <c16:uniqueId val="{00000002-E07C-46A6-B866-985FCD8F97FB}"/>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General</c:formatCode>
                <c:ptCount val="2"/>
                <c:pt idx="0">
                  <c:v>92.9</c:v>
                </c:pt>
                <c:pt idx="1">
                  <c:v>92.6</c:v>
                </c:pt>
              </c:numCache>
            </c:numRef>
          </c:val>
          <c:extLst>
            <c:ext xmlns:c16="http://schemas.microsoft.com/office/drawing/2014/chart" uri="{C3380CC4-5D6E-409C-BE32-E72D297353CC}">
              <c16:uniqueId val="{00000003-E07C-46A6-B866-985FCD8F97FB}"/>
            </c:ext>
          </c:extLst>
        </c:ser>
        <c:ser>
          <c:idx val="2"/>
          <c:order val="2"/>
          <c:tx>
            <c:strRef>
              <c:f>Sheet1!$A$4</c:f>
              <c:strCache>
                <c:ptCount val="1"/>
                <c:pt idx="0">
                  <c:v>Fish Burger</c:v>
                </c:pt>
              </c:strCache>
            </c:strRef>
          </c:tx>
          <c:invertIfNegative val="0"/>
          <c:cat>
            <c:strRef>
              <c:f>Sheet1!$B$1:$C$1</c:f>
              <c:strCache>
                <c:ptCount val="2"/>
                <c:pt idx="0">
                  <c:v>YE Sep 20</c:v>
                </c:pt>
                <c:pt idx="1">
                  <c:v>YE Sep 21</c:v>
                </c:pt>
              </c:strCache>
            </c:strRef>
          </c:cat>
          <c:val>
            <c:numRef>
              <c:f>Sheet1!$B$4:$C$4</c:f>
              <c:numCache>
                <c:formatCode>General</c:formatCode>
                <c:ptCount val="2"/>
                <c:pt idx="0">
                  <c:v>0.2</c:v>
                </c:pt>
                <c:pt idx="1">
                  <c:v>0</c:v>
                </c:pt>
              </c:numCache>
            </c:numRef>
          </c:val>
          <c:extLst>
            <c:ext xmlns:c16="http://schemas.microsoft.com/office/drawing/2014/chart" uri="{C3380CC4-5D6E-409C-BE32-E72D297353CC}">
              <c16:uniqueId val="{00000004-E07C-46A6-B866-985FCD8F97FB}"/>
            </c:ext>
          </c:extLst>
        </c:ser>
        <c:ser>
          <c:idx val="3"/>
          <c:order val="3"/>
          <c:tx>
            <c:strRef>
              <c:f>Sheet1!$A$5</c:f>
              <c:strCache>
                <c:ptCount val="1"/>
                <c:pt idx="0">
                  <c:v>Total Shellfish</c:v>
                </c:pt>
              </c:strCache>
            </c:strRef>
          </c:tx>
          <c:invertIfNegative val="0"/>
          <c:dLbls>
            <c:dLbl>
              <c:idx val="0"/>
              <c:layout>
                <c:manualLayout>
                  <c:x val="0"/>
                  <c:y val="2.5742045592087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7C-46A6-B866-985FCD8F97FB}"/>
                </c:ext>
              </c:extLst>
            </c:dLbl>
            <c:dLbl>
              <c:idx val="1"/>
              <c:layout>
                <c:manualLayout>
                  <c:x val="-5.8857610795074721E-17"/>
                  <c:y val="1.1032305253751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7C-46A6-B866-985FCD8F97FB}"/>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General</c:formatCode>
                <c:ptCount val="2"/>
                <c:pt idx="0">
                  <c:v>3</c:v>
                </c:pt>
                <c:pt idx="1">
                  <c:v>3.3</c:v>
                </c:pt>
              </c:numCache>
            </c:numRef>
          </c:val>
          <c:extLst>
            <c:ext xmlns:c16="http://schemas.microsoft.com/office/drawing/2014/chart" uri="{C3380CC4-5D6E-409C-BE32-E72D297353CC}">
              <c16:uniqueId val="{00000007-E07C-46A6-B866-985FCD8F97FB}"/>
            </c:ext>
          </c:extLst>
        </c:ser>
        <c:ser>
          <c:idx val="4"/>
          <c:order val="4"/>
          <c:tx>
            <c:strRef>
              <c:f>Sheet1!$A$6</c:f>
              <c:strCache>
                <c:ptCount val="1"/>
                <c:pt idx="0">
                  <c:v>Seafood Other</c:v>
                </c:pt>
              </c:strCache>
            </c:strRef>
          </c:tx>
          <c:invertIfNegative val="0"/>
          <c:dLbls>
            <c:dLbl>
              <c:idx val="0"/>
              <c:layout>
                <c:manualLayout>
                  <c:x val="0"/>
                  <c:y val="-4.4129221015006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7C-46A6-B866-985FCD8F97FB}"/>
                </c:ext>
              </c:extLst>
            </c:dLbl>
            <c:dLbl>
              <c:idx val="1"/>
              <c:layout>
                <c:manualLayout>
                  <c:x val="-5.8857610795074721E-17"/>
                  <c:y val="-4.4129221015006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7C-46A6-B866-985FCD8F97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Sheet1!$B$6:$C$6</c:f>
              <c:numCache>
                <c:formatCode>General</c:formatCode>
                <c:ptCount val="2"/>
                <c:pt idx="0">
                  <c:v>0.7</c:v>
                </c:pt>
                <c:pt idx="1">
                  <c:v>2.2000000000000002</c:v>
                </c:pt>
              </c:numCache>
            </c:numRef>
          </c:val>
          <c:extLst>
            <c:ext xmlns:c16="http://schemas.microsoft.com/office/drawing/2014/chart" uri="{C3380CC4-5D6E-409C-BE32-E72D297353CC}">
              <c16:uniqueId val="{0000000A-E07C-46A6-B866-985FCD8F97FB}"/>
            </c:ext>
          </c:extLst>
        </c:ser>
        <c:dLbls>
          <c:showLegendKey val="0"/>
          <c:showVal val="0"/>
          <c:showCatName val="0"/>
          <c:showSerName val="0"/>
          <c:showPercent val="0"/>
          <c:showBubbleSize val="0"/>
        </c:dLbls>
        <c:gapWidth val="82"/>
        <c:overlap val="100"/>
        <c:axId val="245334016"/>
        <c:axId val="245335552"/>
      </c:barChart>
      <c:catAx>
        <c:axId val="245334016"/>
        <c:scaling>
          <c:orientation val="minMax"/>
        </c:scaling>
        <c:delete val="0"/>
        <c:axPos val="b"/>
        <c:numFmt formatCode="General" sourceLinked="0"/>
        <c:majorTickMark val="out"/>
        <c:minorTickMark val="none"/>
        <c:tickLblPos val="nextTo"/>
        <c:txPr>
          <a:bodyPr/>
          <a:lstStyle/>
          <a:p>
            <a:pPr algn="ctr">
              <a:defRPr/>
            </a:pPr>
            <a:endParaRPr lang="en-US"/>
          </a:p>
        </c:txPr>
        <c:crossAx val="245335552"/>
        <c:crosses val="autoZero"/>
        <c:auto val="1"/>
        <c:lblAlgn val="ctr"/>
        <c:lblOffset val="100"/>
        <c:noMultiLvlLbl val="0"/>
      </c:catAx>
      <c:valAx>
        <c:axId val="245335552"/>
        <c:scaling>
          <c:orientation val="minMax"/>
          <c:max val="100"/>
        </c:scaling>
        <c:delete val="1"/>
        <c:axPos val="l"/>
        <c:numFmt formatCode="General" sourceLinked="1"/>
        <c:majorTickMark val="out"/>
        <c:minorTickMark val="none"/>
        <c:tickLblPos val="nextTo"/>
        <c:crossAx val="245334016"/>
        <c:crosses val="autoZero"/>
        <c:crossBetween val="between"/>
      </c:valAx>
    </c:plotArea>
    <c:legend>
      <c:legendPos val="r"/>
      <c:legendEntry>
        <c:idx val="3"/>
        <c:txPr>
          <a:bodyPr/>
          <a:lstStyle/>
          <a:p>
            <a:pPr algn="ctr">
              <a:defRPr/>
            </a:pPr>
            <a:endParaRPr lang="en-US"/>
          </a:p>
        </c:txPr>
      </c:legendEntry>
      <c:legendEntry>
        <c:idx val="4"/>
        <c:txPr>
          <a:bodyPr/>
          <a:lstStyle/>
          <a:p>
            <a:pPr algn="ctr">
              <a:defRPr/>
            </a:pPr>
            <a:endParaRPr lang="en-US"/>
          </a:p>
        </c:txPr>
      </c:legendEntry>
      <c:layout>
        <c:manualLayout>
          <c:xMode val="edge"/>
          <c:yMode val="edge"/>
          <c:x val="0.51055568883285907"/>
          <c:y val="9.6880159177945425E-4"/>
          <c:w val="0.48944431116714093"/>
          <c:h val="0.8822231748807404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50608532237102E-2"/>
          <c:y val="3.5358543457516281E-2"/>
          <c:w val="0.41981253408015551"/>
          <c:h val="0.87599659938601315"/>
        </c:manualLayout>
      </c:layout>
      <c:barChart>
        <c:barDir val="col"/>
        <c:grouping val="stacked"/>
        <c:varyColors val="0"/>
        <c:ser>
          <c:idx val="0"/>
          <c:order val="0"/>
          <c:tx>
            <c:strRef>
              <c:f>Sheet1!$A$2</c:f>
              <c:strCache>
                <c:ptCount val="1"/>
                <c:pt idx="0">
                  <c:v>Non-Fried Fish</c:v>
                </c:pt>
              </c:strCache>
            </c:strRef>
          </c:tx>
          <c:invertIfNegative val="0"/>
          <c:dLbls>
            <c:dLbl>
              <c:idx val="0"/>
              <c:layout>
                <c:manualLayout>
                  <c:x val="0.18346416303881677"/>
                  <c:y val="-3.6774061284021345E-2"/>
                </c:manualLayout>
              </c:layout>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-0.4827313848857836</c:v>
                </c:pt>
              </c:numCache>
            </c:numRef>
          </c:val>
          <c:extLst>
            <c:ext xmlns:c16="http://schemas.microsoft.com/office/drawing/2014/chart" uri="{C3380CC4-5D6E-409C-BE32-E72D297353CC}">
              <c16:uniqueId val="{00000001-FD46-4E61-B4A9-B932355C3216}"/>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12.552094284589794</c:v>
                </c:pt>
              </c:numCache>
            </c:numRef>
          </c:val>
          <c:extLst>
            <c:ext xmlns:c16="http://schemas.microsoft.com/office/drawing/2014/chart" uri="{C3380CC4-5D6E-409C-BE32-E72D297353CC}">
              <c16:uniqueId val="{00000002-FD46-4E61-B4A9-B932355C3216}"/>
            </c:ext>
          </c:extLst>
        </c:ser>
        <c:ser>
          <c:idx val="2"/>
          <c:order val="2"/>
          <c:tx>
            <c:strRef>
              <c:f>Sheet1!$A$4</c:f>
              <c:strCache>
                <c:ptCount val="1"/>
                <c:pt idx="0">
                  <c:v>Fish Burger</c:v>
                </c:pt>
              </c:strCache>
            </c:strRef>
          </c:tx>
          <c:invertIfNegative val="0"/>
          <c:dLbls>
            <c:dLbl>
              <c:idx val="0"/>
              <c:layout>
                <c:manualLayout>
                  <c:x val="-2.5100528362760724E-17"/>
                  <c:y val="-5.5160657583305489E-2"/>
                </c:manualLayout>
              </c:layout>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c:formatCode>
                <c:ptCount val="1"/>
                <c:pt idx="0">
                  <c:v>-0.23216663701403381</c:v>
                </c:pt>
              </c:numCache>
            </c:numRef>
          </c:val>
          <c:extLst>
            <c:ext xmlns:c16="http://schemas.microsoft.com/office/drawing/2014/chart" uri="{C3380CC4-5D6E-409C-BE32-E72D297353CC}">
              <c16:uniqueId val="{00000004-FD46-4E61-B4A9-B932355C3216}"/>
            </c:ext>
          </c:extLst>
        </c:ser>
        <c:ser>
          <c:idx val="3"/>
          <c:order val="3"/>
          <c:tx>
            <c:strRef>
              <c:f>Sheet1!$A$5</c:f>
              <c:strCache>
                <c:ptCount val="1"/>
                <c:pt idx="0">
                  <c:v>Total Shellfish</c:v>
                </c:pt>
              </c:strCache>
            </c:strRef>
          </c:tx>
          <c:invertIfNegative val="0"/>
          <c:dLbls>
            <c:dLbl>
              <c:idx val="0"/>
              <c:layout>
                <c:manualLayout>
                  <c:x val="0.1697728075881588"/>
                  <c:y val="3.6777246464015862E-3"/>
                </c:manualLayout>
              </c:layout>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0.7667227370997568</c:v>
                </c:pt>
              </c:numCache>
            </c:numRef>
          </c:val>
          <c:extLst>
            <c:ext xmlns:c16="http://schemas.microsoft.com/office/drawing/2014/chart" uri="{C3380CC4-5D6E-409C-BE32-E72D297353CC}">
              <c16:uniqueId val="{00000006-FD46-4E61-B4A9-B932355C3216}"/>
            </c:ext>
          </c:extLst>
        </c:ser>
        <c:ser>
          <c:idx val="4"/>
          <c:order val="4"/>
          <c:tx>
            <c:strRef>
              <c:f>Sheet1!$A$6</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1.8013974477170169</c:v>
                </c:pt>
              </c:numCache>
            </c:numRef>
          </c:val>
          <c:extLst>
            <c:ext xmlns:c16="http://schemas.microsoft.com/office/drawing/2014/chart" uri="{C3380CC4-5D6E-409C-BE32-E72D297353CC}">
              <c16:uniqueId val="{00000007-FD46-4E61-B4A9-B932355C3216}"/>
            </c:ext>
          </c:extLst>
        </c:ser>
        <c:dLbls>
          <c:showLegendKey val="0"/>
          <c:showVal val="0"/>
          <c:showCatName val="0"/>
          <c:showSerName val="0"/>
          <c:showPercent val="0"/>
          <c:showBubbleSize val="0"/>
        </c:dLbls>
        <c:gapWidth val="82"/>
        <c:overlap val="100"/>
        <c:axId val="245410816"/>
        <c:axId val="245420800"/>
      </c:barChart>
      <c:catAx>
        <c:axId val="245410816"/>
        <c:scaling>
          <c:orientation val="minMax"/>
        </c:scaling>
        <c:delete val="0"/>
        <c:axPos val="b"/>
        <c:numFmt formatCode="General" sourceLinked="0"/>
        <c:majorTickMark val="out"/>
        <c:minorTickMark val="none"/>
        <c:tickLblPos val="none"/>
        <c:crossAx val="245420800"/>
        <c:crosses val="autoZero"/>
        <c:auto val="1"/>
        <c:lblAlgn val="ctr"/>
        <c:lblOffset val="100"/>
        <c:noMultiLvlLbl val="0"/>
      </c:catAx>
      <c:valAx>
        <c:axId val="245420800"/>
        <c:scaling>
          <c:orientation val="minMax"/>
        </c:scaling>
        <c:delete val="1"/>
        <c:axPos val="l"/>
        <c:numFmt formatCode="0" sourceLinked="1"/>
        <c:majorTickMark val="out"/>
        <c:minorTickMark val="none"/>
        <c:tickLblPos val="none"/>
        <c:crossAx val="245410816"/>
        <c:crosses val="autoZero"/>
        <c:crossBetween val="between"/>
      </c:valAx>
    </c:plotArea>
    <c:legend>
      <c:legendPos val="r"/>
      <c:legendEntry>
        <c:idx val="3"/>
        <c:txPr>
          <a:bodyPr/>
          <a:lstStyle/>
          <a:p>
            <a:pPr algn="ctr">
              <a:defRPr/>
            </a:pPr>
            <a:endParaRPr lang="en-US"/>
          </a:p>
        </c:txPr>
      </c:legendEntry>
      <c:legendEntry>
        <c:idx val="4"/>
        <c:txPr>
          <a:bodyPr/>
          <a:lstStyle/>
          <a:p>
            <a:pPr algn="ctr">
              <a:defRPr/>
            </a:pPr>
            <a:endParaRPr lang="en-US"/>
          </a:p>
        </c:txPr>
      </c:legendEntry>
      <c:layout>
        <c:manualLayout>
          <c:xMode val="edge"/>
          <c:yMode val="edge"/>
          <c:x val="0.52698523036945311"/>
          <c:y val="9.6880159177945425E-4"/>
          <c:w val="0.32288916492003061"/>
          <c:h val="0.86240932551342575"/>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extLst>
              <c:ext xmlns:c16="http://schemas.microsoft.com/office/drawing/2014/chart" uri="{C3380CC4-5D6E-409C-BE32-E72D297353CC}">
                <c16:uniqueId val="{00000001-6F2F-49A9-9F09-ED2252D0A168}"/>
              </c:ext>
            </c:extLst>
          </c:dPt>
          <c:dPt>
            <c:idx val="1"/>
            <c:invertIfNegative val="0"/>
            <c:bubble3D val="0"/>
            <c:extLst>
              <c:ext xmlns:c16="http://schemas.microsoft.com/office/drawing/2014/chart" uri="{C3380CC4-5D6E-409C-BE32-E72D297353CC}">
                <c16:uniqueId val="{00000002-6F2F-49A9-9F09-ED2252D0A168}"/>
              </c:ext>
            </c:extLst>
          </c:dPt>
          <c:dPt>
            <c:idx val="2"/>
            <c:invertIfNegative val="0"/>
            <c:bubble3D val="0"/>
            <c:spPr>
              <a:solidFill>
                <a:srgbClr val="FF0000"/>
              </a:solidFill>
            </c:spPr>
            <c:extLst>
              <c:ext xmlns:c16="http://schemas.microsoft.com/office/drawing/2014/chart" uri="{C3380CC4-5D6E-409C-BE32-E72D297353CC}">
                <c16:uniqueId val="{00000004-6F2F-49A9-9F09-ED2252D0A168}"/>
              </c:ext>
            </c:extLst>
          </c:dPt>
          <c:dPt>
            <c:idx val="3"/>
            <c:invertIfNegative val="0"/>
            <c:bubble3D val="0"/>
            <c:spPr>
              <a:solidFill>
                <a:schemeClr val="bg1">
                  <a:lumMod val="85000"/>
                </a:schemeClr>
              </a:solidFill>
            </c:spPr>
            <c:extLst>
              <c:ext xmlns:c16="http://schemas.microsoft.com/office/drawing/2014/chart" uri="{C3380CC4-5D6E-409C-BE32-E72D297353CC}">
                <c16:uniqueId val="{00000005-6F2F-49A9-9F09-ED2252D0A168}"/>
              </c:ext>
            </c:extLst>
          </c:dPt>
          <c:dPt>
            <c:idx val="4"/>
            <c:invertIfNegative val="0"/>
            <c:bubble3D val="0"/>
            <c:extLst>
              <c:ext xmlns:c16="http://schemas.microsoft.com/office/drawing/2014/chart" uri="{C3380CC4-5D6E-409C-BE32-E72D297353CC}">
                <c16:uniqueId val="{00000007-6F2F-49A9-9F09-ED2252D0A168}"/>
              </c:ext>
            </c:extLst>
          </c:dPt>
          <c:dPt>
            <c:idx val="5"/>
            <c:invertIfNegative val="0"/>
            <c:bubble3D val="0"/>
            <c:extLst>
              <c:ext xmlns:c16="http://schemas.microsoft.com/office/drawing/2014/chart" uri="{C3380CC4-5D6E-409C-BE32-E72D297353CC}">
                <c16:uniqueId val="{00000008-6F2F-49A9-9F09-ED2252D0A168}"/>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Seafood</c:v>
                </c:pt>
                <c:pt idx="1">
                  <c:v>Total Fish</c:v>
                </c:pt>
                <c:pt idx="2">
                  <c:v>Fish Fingers</c:v>
                </c:pt>
                <c:pt idx="3">
                  <c:v>Total Shellfish</c:v>
                </c:pt>
                <c:pt idx="4">
                  <c:v>Total Cod</c:v>
                </c:pt>
                <c:pt idx="5">
                  <c:v>Total Haddock</c:v>
                </c:pt>
              </c:strCache>
            </c:strRef>
          </c:cat>
          <c:val>
            <c:numRef>
              <c:f>Sheet1!$B$2:$B$7</c:f>
              <c:numCache>
                <c:formatCode>General</c:formatCode>
                <c:ptCount val="6"/>
                <c:pt idx="0">
                  <c:v>62.4</c:v>
                </c:pt>
                <c:pt idx="1">
                  <c:v>60.4</c:v>
                </c:pt>
                <c:pt idx="2">
                  <c:v>0.3</c:v>
                </c:pt>
                <c:pt idx="3">
                  <c:v>1.6</c:v>
                </c:pt>
                <c:pt idx="4">
                  <c:v>43.3</c:v>
                </c:pt>
                <c:pt idx="5">
                  <c:v>14.1</c:v>
                </c:pt>
              </c:numCache>
            </c:numRef>
          </c:val>
          <c:extLst>
            <c:ext xmlns:c16="http://schemas.microsoft.com/office/drawing/2014/chart" uri="{C3380CC4-5D6E-409C-BE32-E72D297353CC}">
              <c16:uniqueId val="{00000009-6F2F-49A9-9F09-ED2252D0A168}"/>
            </c:ext>
          </c:extLst>
        </c:ser>
        <c:dLbls>
          <c:showLegendKey val="0"/>
          <c:showVal val="0"/>
          <c:showCatName val="0"/>
          <c:showSerName val="0"/>
          <c:showPercent val="0"/>
          <c:showBubbleSize val="0"/>
        </c:dLbls>
        <c:gapWidth val="28"/>
        <c:axId val="245700096"/>
        <c:axId val="245701632"/>
      </c:barChart>
      <c:catAx>
        <c:axId val="245700096"/>
        <c:scaling>
          <c:orientation val="maxMin"/>
        </c:scaling>
        <c:delete val="0"/>
        <c:axPos val="l"/>
        <c:numFmt formatCode="General" sourceLinked="0"/>
        <c:majorTickMark val="out"/>
        <c:minorTickMark val="none"/>
        <c:tickLblPos val="low"/>
        <c:crossAx val="245701632"/>
        <c:crosses val="autoZero"/>
        <c:auto val="1"/>
        <c:lblAlgn val="ctr"/>
        <c:lblOffset val="100"/>
        <c:tickLblSkip val="1"/>
        <c:noMultiLvlLbl val="0"/>
      </c:catAx>
      <c:valAx>
        <c:axId val="245701632"/>
        <c:scaling>
          <c:orientation val="minMax"/>
        </c:scaling>
        <c:delete val="1"/>
        <c:axPos val="t"/>
        <c:numFmt formatCode="General" sourceLinked="1"/>
        <c:majorTickMark val="out"/>
        <c:minorTickMark val="none"/>
        <c:tickLblPos val="nextTo"/>
        <c:crossAx val="245700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28260467811139E-2"/>
          <c:y val="3.5044484168773433E-2"/>
          <c:w val="0.57167759691122777"/>
          <c:h val="0.86634229405156882"/>
        </c:manualLayout>
      </c:layout>
      <c:barChart>
        <c:barDir val="bar"/>
        <c:grouping val="clustered"/>
        <c:varyColors val="0"/>
        <c:ser>
          <c:idx val="0"/>
          <c:order val="0"/>
          <c:tx>
            <c:strRef>
              <c:f>Sheet1!$B$1</c:f>
              <c:strCache>
                <c:ptCount val="1"/>
                <c:pt idx="0">
                  <c:v>Avg Tckts</c:v>
                </c:pt>
              </c:strCache>
            </c:strRef>
          </c:tx>
          <c:invertIfNegative val="0"/>
          <c:dPt>
            <c:idx val="4"/>
            <c:invertIfNegative val="0"/>
            <c:bubble3D val="0"/>
            <c:spPr>
              <a:solidFill>
                <a:schemeClr val="accent1"/>
              </a:solidFill>
            </c:spPr>
            <c:extLst>
              <c:ext xmlns:c16="http://schemas.microsoft.com/office/drawing/2014/chart" uri="{C3380CC4-5D6E-409C-BE32-E72D297353CC}">
                <c16:uniqueId val="{00000001-5EF9-404B-9CFF-D1D63EA589EF}"/>
              </c:ext>
            </c:extLst>
          </c:dPt>
          <c:dPt>
            <c:idx val="6"/>
            <c:invertIfNegative val="0"/>
            <c:bubble3D val="0"/>
            <c:spPr>
              <a:solidFill>
                <a:schemeClr val="tx2"/>
              </a:solidFill>
            </c:spPr>
            <c:extLst>
              <c:ext xmlns:c16="http://schemas.microsoft.com/office/drawing/2014/chart" uri="{C3380CC4-5D6E-409C-BE32-E72D297353CC}">
                <c16:uniqueId val="{00000003-5EF9-404B-9CFF-D1D63EA589EF}"/>
              </c:ext>
            </c:extLst>
          </c:dPt>
          <c:dLbls>
            <c:dLbl>
              <c:idx val="0"/>
              <c:layout>
                <c:manualLayout>
                  <c:x val="4.56722724752633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9-404B-9CFF-D1D63EA589EF}"/>
                </c:ext>
              </c:extLst>
            </c:dLbl>
            <c:dLbl>
              <c:idx val="2"/>
              <c:layout>
                <c:manualLayout>
                  <c:x val="-5.0746969416959279E-3"/>
                  <c:y val="-1.2743446657470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F9-404B-9CFF-D1D63EA589EF}"/>
                </c:ext>
              </c:extLst>
            </c:dLbl>
            <c:dLbl>
              <c:idx val="3"/>
              <c:layout>
                <c:manualLayout>
                  <c:x val="2.5373684499697815E-2"/>
                  <c:y val="4.2481500261557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F9-404B-9CFF-D1D63EA589EF}"/>
                </c:ext>
              </c:extLst>
            </c:dLbl>
            <c:dLbl>
              <c:idx val="4"/>
              <c:layout>
                <c:manualLayout>
                  <c:x val="2.0298787766783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F9-404B-9CFF-D1D63EA589EF}"/>
                </c:ext>
              </c:extLst>
            </c:dLbl>
            <c:dLbl>
              <c:idx val="5"/>
              <c:layout>
                <c:manualLayout>
                  <c:x val="6.5971060242047061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F9-404B-9CFF-D1D63EA589EF}"/>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3.82</c:v>
                </c:pt>
                <c:pt idx="1">
                  <c:v>4.05</c:v>
                </c:pt>
                <c:pt idx="2">
                  <c:v>4.0999999999999996</c:v>
                </c:pt>
                <c:pt idx="3">
                  <c:v>5.28</c:v>
                </c:pt>
                <c:pt idx="4">
                  <c:v>4.03</c:v>
                </c:pt>
                <c:pt idx="5">
                  <c:v>3.29</c:v>
                </c:pt>
                <c:pt idx="6">
                  <c:v>4.12</c:v>
                </c:pt>
              </c:numCache>
            </c:numRef>
          </c:val>
          <c:extLst>
            <c:ext xmlns:c16="http://schemas.microsoft.com/office/drawing/2014/chart" uri="{C3380CC4-5D6E-409C-BE32-E72D297353CC}">
              <c16:uniqueId val="{00000006-5EF9-404B-9CFF-D1D63EA589EF}"/>
            </c:ext>
          </c:extLst>
        </c:ser>
        <c:dLbls>
          <c:showLegendKey val="0"/>
          <c:showVal val="0"/>
          <c:showCatName val="0"/>
          <c:showSerName val="0"/>
          <c:showPercent val="0"/>
          <c:showBubbleSize val="0"/>
        </c:dLbls>
        <c:gapWidth val="75"/>
        <c:axId val="246375168"/>
        <c:axId val="246376704"/>
      </c:barChart>
      <c:catAx>
        <c:axId val="246375168"/>
        <c:scaling>
          <c:orientation val="maxMin"/>
        </c:scaling>
        <c:delete val="0"/>
        <c:axPos val="r"/>
        <c:numFmt formatCode="General" sourceLinked="0"/>
        <c:majorTickMark val="none"/>
        <c:minorTickMark val="none"/>
        <c:tickLblPos val="low"/>
        <c:crossAx val="246376704"/>
        <c:crosses val="autoZero"/>
        <c:auto val="1"/>
        <c:lblAlgn val="ctr"/>
        <c:lblOffset val="100"/>
        <c:noMultiLvlLbl val="0"/>
      </c:catAx>
      <c:valAx>
        <c:axId val="246376704"/>
        <c:scaling>
          <c:orientation val="maxMin"/>
        </c:scaling>
        <c:delete val="0"/>
        <c:axPos val="t"/>
        <c:numFmt formatCode="[$£-809]#,##0_);[Red]\([$£-809]#,##0\)" sourceLinked="0"/>
        <c:majorTickMark val="none"/>
        <c:minorTickMark val="none"/>
        <c:tickLblPos val="high"/>
        <c:spPr>
          <a:ln>
            <a:noFill/>
          </a:ln>
        </c:spPr>
        <c:crossAx val="246375168"/>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997428908575956E-2"/>
          <c:y val="2.5420302348142049E-2"/>
          <c:w val="0.92554281261625604"/>
          <c:h val="0.87289848825928973"/>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DC95-4964-89D0-9A4A0192C773}"/>
              </c:ext>
            </c:extLst>
          </c:dPt>
          <c:dPt>
            <c:idx val="6"/>
            <c:invertIfNegative val="0"/>
            <c:bubble3D val="0"/>
            <c:extLst>
              <c:ext xmlns:c16="http://schemas.microsoft.com/office/drawing/2014/chart" uri="{C3380CC4-5D6E-409C-BE32-E72D297353CC}">
                <c16:uniqueId val="{00000001-DC95-4964-89D0-9A4A0192C77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0.25</c:v>
                </c:pt>
                <c:pt idx="1">
                  <c:v>0.42999999999999972</c:v>
                </c:pt>
                <c:pt idx="2">
                  <c:v>1.2499999999999996</c:v>
                </c:pt>
                <c:pt idx="3">
                  <c:v>2.0200000000000005</c:v>
                </c:pt>
                <c:pt idx="4">
                  <c:v>0.20000000000000018</c:v>
                </c:pt>
                <c:pt idx="5">
                  <c:v>-8.0000000000000071E-2</c:v>
                </c:pt>
                <c:pt idx="6">
                  <c:v>0.24000000000000021</c:v>
                </c:pt>
              </c:numCache>
            </c:numRef>
          </c:val>
          <c:extLst>
            <c:ext xmlns:c16="http://schemas.microsoft.com/office/drawing/2014/chart" uri="{C3380CC4-5D6E-409C-BE32-E72D297353CC}">
              <c16:uniqueId val="{00000002-DC95-4964-89D0-9A4A0192C773}"/>
            </c:ext>
          </c:extLst>
        </c:ser>
        <c:dLbls>
          <c:showLegendKey val="0"/>
          <c:showVal val="0"/>
          <c:showCatName val="0"/>
          <c:showSerName val="0"/>
          <c:showPercent val="0"/>
          <c:showBubbleSize val="0"/>
        </c:dLbls>
        <c:gapWidth val="75"/>
        <c:axId val="246463488"/>
        <c:axId val="246473472"/>
      </c:barChart>
      <c:catAx>
        <c:axId val="246463488"/>
        <c:scaling>
          <c:orientation val="maxMin"/>
        </c:scaling>
        <c:delete val="0"/>
        <c:axPos val="l"/>
        <c:numFmt formatCode="General" sourceLinked="0"/>
        <c:majorTickMark val="none"/>
        <c:minorTickMark val="none"/>
        <c:tickLblPos val="none"/>
        <c:crossAx val="246473472"/>
        <c:crosses val="autoZero"/>
        <c:auto val="1"/>
        <c:lblAlgn val="ctr"/>
        <c:lblOffset val="100"/>
        <c:noMultiLvlLbl val="0"/>
      </c:catAx>
      <c:valAx>
        <c:axId val="246473472"/>
        <c:scaling>
          <c:orientation val="minMax"/>
        </c:scaling>
        <c:delete val="1"/>
        <c:axPos val="t"/>
        <c:numFmt formatCode="[$£-809]#,##0.00" sourceLinked="0"/>
        <c:majorTickMark val="none"/>
        <c:minorTickMark val="none"/>
        <c:tickLblPos val="high"/>
        <c:crossAx val="24646348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13880760615348E-2"/>
          <c:y val="3.5044484168773433E-2"/>
          <c:w val="0.59447299089499528"/>
          <c:h val="0.86148949844494804"/>
        </c:manualLayout>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90D9-4136-9B4E-7E08D0BBE2C0}"/>
              </c:ext>
            </c:extLst>
          </c:dPt>
          <c:dPt>
            <c:idx val="6"/>
            <c:invertIfNegative val="0"/>
            <c:bubble3D val="0"/>
            <c:spPr>
              <a:solidFill>
                <a:schemeClr val="tx2">
                  <a:lumMod val="75000"/>
                </a:schemeClr>
              </a:solidFill>
            </c:spPr>
            <c:extLst>
              <c:ext xmlns:c16="http://schemas.microsoft.com/office/drawing/2014/chart" uri="{C3380CC4-5D6E-409C-BE32-E72D297353CC}">
                <c16:uniqueId val="{00000002-90D9-4136-9B4E-7E08D0BBE2C0}"/>
              </c:ext>
            </c:extLst>
          </c:dPt>
          <c:dLbls>
            <c:dLbl>
              <c:idx val="4"/>
              <c:layout>
                <c:manualLayout>
                  <c:x val="-0.1160502862421430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D9-4136-9B4E-7E08D0BBE2C0}"/>
                </c:ext>
              </c:extLst>
            </c:dLbl>
            <c:dLbl>
              <c:idx val="6"/>
              <c:layout>
                <c:manualLayout>
                  <c:x val="2.6375065055032509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D9-4136-9B4E-7E08D0BBE2C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7.8E-2</c:v>
                </c:pt>
                <c:pt idx="1">
                  <c:v>8.3000000000000004E-2</c:v>
                </c:pt>
                <c:pt idx="2">
                  <c:v>0.122</c:v>
                </c:pt>
                <c:pt idx="3">
                  <c:v>0.10400000000000001</c:v>
                </c:pt>
                <c:pt idx="4">
                  <c:v>0</c:v>
                </c:pt>
                <c:pt idx="5">
                  <c:v>9.5000000000000001E-2</c:v>
                </c:pt>
                <c:pt idx="6">
                  <c:v>7.0999999999999994E-2</c:v>
                </c:pt>
              </c:numCache>
            </c:numRef>
          </c:val>
          <c:extLst>
            <c:ext xmlns:c16="http://schemas.microsoft.com/office/drawing/2014/chart" uri="{C3380CC4-5D6E-409C-BE32-E72D297353CC}">
              <c16:uniqueId val="{00000003-90D9-4136-9B4E-7E08D0BBE2C0}"/>
            </c:ext>
          </c:extLst>
        </c:ser>
        <c:dLbls>
          <c:showLegendKey val="0"/>
          <c:showVal val="0"/>
          <c:showCatName val="0"/>
          <c:showSerName val="0"/>
          <c:showPercent val="0"/>
          <c:showBubbleSize val="0"/>
        </c:dLbls>
        <c:gapWidth val="75"/>
        <c:axId val="245857664"/>
        <c:axId val="245863552"/>
      </c:barChart>
      <c:catAx>
        <c:axId val="245857664"/>
        <c:scaling>
          <c:orientation val="maxMin"/>
        </c:scaling>
        <c:delete val="0"/>
        <c:axPos val="r"/>
        <c:numFmt formatCode="General" sourceLinked="0"/>
        <c:majorTickMark val="none"/>
        <c:minorTickMark val="none"/>
        <c:tickLblPos val="low"/>
        <c:crossAx val="245863552"/>
        <c:crosses val="autoZero"/>
        <c:auto val="1"/>
        <c:lblAlgn val="ctr"/>
        <c:lblOffset val="100"/>
        <c:noMultiLvlLbl val="0"/>
      </c:catAx>
      <c:valAx>
        <c:axId val="245863552"/>
        <c:scaling>
          <c:orientation val="maxMin"/>
        </c:scaling>
        <c:delete val="0"/>
        <c:axPos val="t"/>
        <c:numFmt formatCode="0%" sourceLinked="0"/>
        <c:majorTickMark val="none"/>
        <c:minorTickMark val="none"/>
        <c:tickLblPos val="high"/>
        <c:spPr>
          <a:ln>
            <a:noFill/>
          </a:ln>
        </c:spPr>
        <c:crossAx val="245857664"/>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0934773238893465"/>
        </c:manualLayout>
      </c:layout>
      <c:barChart>
        <c:barDir val="bar"/>
        <c:grouping val="clustered"/>
        <c:varyColors val="0"/>
        <c:ser>
          <c:idx val="0"/>
          <c:order val="0"/>
          <c:tx>
            <c:strRef>
              <c:f>Sheet1!$B$1</c:f>
              <c:strCache>
                <c:ptCount val="1"/>
                <c:pt idx="0">
                  <c:v>Deal Rt Chg</c:v>
                </c:pt>
              </c:strCache>
            </c:strRef>
          </c:tx>
          <c:spPr>
            <a:solidFill>
              <a:srgbClr val="0077C8">
                <a:lumMod val="75000"/>
              </a:srgbClr>
            </a:solidFill>
          </c:spPr>
          <c:invertIfNegative val="0"/>
          <c:dPt>
            <c:idx val="4"/>
            <c:invertIfNegative val="0"/>
            <c:bubble3D val="0"/>
            <c:extLst>
              <c:ext xmlns:c16="http://schemas.microsoft.com/office/drawing/2014/chart" uri="{C3380CC4-5D6E-409C-BE32-E72D297353CC}">
                <c16:uniqueId val="{00000000-F45C-440D-B296-BD0F06AF61C7}"/>
              </c:ext>
            </c:extLst>
          </c:dPt>
          <c:dPt>
            <c:idx val="6"/>
            <c:invertIfNegative val="0"/>
            <c:bubble3D val="0"/>
            <c:extLst>
              <c:ext xmlns:c16="http://schemas.microsoft.com/office/drawing/2014/chart" uri="{C3380CC4-5D6E-409C-BE32-E72D297353CC}">
                <c16:uniqueId val="{00000001-F45C-440D-B296-BD0F06AF61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1.3999999999999995E-2</c:v>
                </c:pt>
                <c:pt idx="1">
                  <c:v>2.5000000000000008E-2</c:v>
                </c:pt>
                <c:pt idx="2">
                  <c:v>6.6000000000000003E-2</c:v>
                </c:pt>
                <c:pt idx="3">
                  <c:v>1.7000000000000012E-2</c:v>
                </c:pt>
                <c:pt idx="4">
                  <c:v>-0.505</c:v>
                </c:pt>
                <c:pt idx="5">
                  <c:v>1.4999999999999999E-2</c:v>
                </c:pt>
                <c:pt idx="6">
                  <c:v>7.9999999999999984E-3</c:v>
                </c:pt>
              </c:numCache>
            </c:numRef>
          </c:val>
          <c:extLst>
            <c:ext xmlns:c16="http://schemas.microsoft.com/office/drawing/2014/chart" uri="{C3380CC4-5D6E-409C-BE32-E72D297353CC}">
              <c16:uniqueId val="{00000002-F45C-440D-B296-BD0F06AF61C7}"/>
            </c:ext>
          </c:extLst>
        </c:ser>
        <c:dLbls>
          <c:showLegendKey val="0"/>
          <c:showVal val="0"/>
          <c:showCatName val="0"/>
          <c:showSerName val="0"/>
          <c:showPercent val="0"/>
          <c:showBubbleSize val="0"/>
        </c:dLbls>
        <c:gapWidth val="75"/>
        <c:axId val="246204288"/>
        <c:axId val="246205824"/>
      </c:barChart>
      <c:catAx>
        <c:axId val="246204288"/>
        <c:scaling>
          <c:orientation val="maxMin"/>
        </c:scaling>
        <c:delete val="0"/>
        <c:axPos val="l"/>
        <c:numFmt formatCode="General" sourceLinked="0"/>
        <c:majorTickMark val="none"/>
        <c:minorTickMark val="none"/>
        <c:tickLblPos val="none"/>
        <c:crossAx val="246205824"/>
        <c:crosses val="autoZero"/>
        <c:auto val="1"/>
        <c:lblAlgn val="ctr"/>
        <c:lblOffset val="100"/>
        <c:noMultiLvlLbl val="0"/>
      </c:catAx>
      <c:valAx>
        <c:axId val="246205824"/>
        <c:scaling>
          <c:orientation val="minMax"/>
        </c:scaling>
        <c:delete val="1"/>
        <c:axPos val="t"/>
        <c:numFmt formatCode="0%" sourceLinked="0"/>
        <c:majorTickMark val="none"/>
        <c:minorTickMark val="none"/>
        <c:tickLblPos val="high"/>
        <c:crossAx val="24620428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3826943916840635"/>
          <c:w val="0.95526315789473704"/>
          <c:h val="0.45597518395689352"/>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2.2056050960758433E-17"/>
                  <c:y val="-0.109053873010976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83-4AAD-A4FE-2A139EC37F54}"/>
                </c:ext>
              </c:extLst>
            </c:dLbl>
            <c:dLbl>
              <c:idx val="1"/>
              <c:layout>
                <c:manualLayout>
                  <c:x val="-4.8122848918127244E-3"/>
                  <c:y val="-0.128828428042060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83-4AAD-A4FE-2A139EC37F54}"/>
                </c:ext>
              </c:extLst>
            </c:dLbl>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2.8497409326424972E-2</c:v>
                </c:pt>
                <c:pt idx="1">
                  <c:v>0.14609571788413089</c:v>
                </c:pt>
                <c:pt idx="2">
                  <c:v>0.16263736263736273</c:v>
                </c:pt>
              </c:numCache>
            </c:numRef>
          </c:val>
          <c:extLst>
            <c:ext xmlns:c16="http://schemas.microsoft.com/office/drawing/2014/chart" uri="{C3380CC4-5D6E-409C-BE32-E72D297353CC}">
              <c16:uniqueId val="{00000002-4D83-4AAD-A4FE-2A139EC37F54}"/>
            </c:ext>
          </c:extLst>
        </c:ser>
        <c:ser>
          <c:idx val="2"/>
          <c:order val="1"/>
          <c:tx>
            <c:strRef>
              <c:f>Sheet1!$A$3</c:f>
              <c:strCache>
                <c:ptCount val="1"/>
                <c:pt idx="0">
                  <c:v>Visits</c:v>
                </c:pt>
              </c:strCache>
            </c:strRef>
          </c:tx>
          <c:spPr>
            <a:solidFill>
              <a:srgbClr val="003C69"/>
            </a:solidFill>
          </c:spPr>
          <c:invertIfNegative val="0"/>
          <c:dLbls>
            <c:dLbl>
              <c:idx val="0"/>
              <c:layout>
                <c:manualLayout>
                  <c:x val="-2.2056050960758433E-17"/>
                  <c:y val="0.12661298443708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83-4AAD-A4FE-2A139EC37F54}"/>
                </c:ext>
              </c:extLst>
            </c:dLbl>
            <c:dLbl>
              <c:idx val="1"/>
              <c:layout>
                <c:manualLayout>
                  <c:x val="1.9263565215479009E-2"/>
                  <c:y val="-0.151496731761284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83-4AAD-A4FE-2A139EC37F54}"/>
                </c:ext>
              </c:extLst>
            </c:dLbl>
            <c:dLbl>
              <c:idx val="2"/>
              <c:layout>
                <c:manualLayout>
                  <c:x val="-3.0331546552478503E-6"/>
                  <c:y val="-8.4785532863871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83-4AAD-A4FE-2A139EC37F54}"/>
                </c:ext>
              </c:extLst>
            </c:dLbl>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1.0830296789114513E-2</c:v>
                </c:pt>
                <c:pt idx="1">
                  <c:v>-0.25746181873206175</c:v>
                </c:pt>
                <c:pt idx="2">
                  <c:v>1.8703262775676688E-2</c:v>
                </c:pt>
              </c:numCache>
            </c:numRef>
          </c:val>
          <c:extLst>
            <c:ext xmlns:c16="http://schemas.microsoft.com/office/drawing/2014/chart" uri="{C3380CC4-5D6E-409C-BE32-E72D297353CC}">
              <c16:uniqueId val="{00000006-4D83-4AAD-A4FE-2A139EC37F54}"/>
            </c:ext>
          </c:extLst>
        </c:ser>
        <c:dLbls>
          <c:showLegendKey val="0"/>
          <c:showVal val="0"/>
          <c:showCatName val="0"/>
          <c:showSerName val="0"/>
          <c:showPercent val="0"/>
          <c:showBubbleSize val="0"/>
        </c:dLbls>
        <c:gapWidth val="40"/>
        <c:overlap val="100"/>
        <c:axId val="245944320"/>
        <c:axId val="245946240"/>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4.0424806629758114E-2</c:v>
                </c:pt>
                <c:pt idx="1">
                  <c:v>-0.15006274975327838</c:v>
                </c:pt>
                <c:pt idx="2">
                  <c:v>0.18461063537810607</c:v>
                </c:pt>
              </c:numCache>
            </c:numRef>
          </c:val>
          <c:smooth val="0"/>
          <c:extLst>
            <c:ext xmlns:c16="http://schemas.microsoft.com/office/drawing/2014/chart" uri="{C3380CC4-5D6E-409C-BE32-E72D297353CC}">
              <c16:uniqueId val="{00000007-4D83-4AAD-A4FE-2A139EC37F54}"/>
            </c:ext>
          </c:extLst>
        </c:ser>
        <c:dLbls>
          <c:showLegendKey val="0"/>
          <c:showVal val="0"/>
          <c:showCatName val="0"/>
          <c:showSerName val="0"/>
          <c:showPercent val="0"/>
          <c:showBubbleSize val="0"/>
        </c:dLbls>
        <c:marker val="1"/>
        <c:smooth val="0"/>
        <c:axId val="245944320"/>
        <c:axId val="245946240"/>
      </c:lineChart>
      <c:catAx>
        <c:axId val="245944320"/>
        <c:scaling>
          <c:orientation val="minMax"/>
        </c:scaling>
        <c:delete val="0"/>
        <c:axPos val="b"/>
        <c:numFmt formatCode="General" sourceLinked="0"/>
        <c:majorTickMark val="out"/>
        <c:minorTickMark val="none"/>
        <c:tickLblPos val="low"/>
        <c:txPr>
          <a:bodyPr/>
          <a:lstStyle/>
          <a:p>
            <a:pPr>
              <a:defRPr sz="1200"/>
            </a:pPr>
            <a:endParaRPr lang="en-US"/>
          </a:p>
        </c:txPr>
        <c:crossAx val="245946240"/>
        <c:crosses val="autoZero"/>
        <c:auto val="0"/>
        <c:lblAlgn val="ctr"/>
        <c:lblOffset val="100"/>
        <c:noMultiLvlLbl val="0"/>
      </c:catAx>
      <c:valAx>
        <c:axId val="245946240"/>
        <c:scaling>
          <c:orientation val="minMax"/>
        </c:scaling>
        <c:delete val="0"/>
        <c:axPos val="l"/>
        <c:numFmt formatCode="0.0%" sourceLinked="1"/>
        <c:majorTickMark val="none"/>
        <c:minorTickMark val="none"/>
        <c:tickLblPos val="none"/>
        <c:crossAx val="245944320"/>
        <c:crosses val="autoZero"/>
        <c:crossBetween val="between"/>
      </c:valAx>
    </c:plotArea>
    <c:plotVisOnly val="1"/>
    <c:dispBlanksAs val="gap"/>
    <c:showDLblsOverMax val="0"/>
  </c:chart>
  <c:txPr>
    <a:bodyPr/>
    <a:lstStyle/>
    <a:p>
      <a:pPr>
        <a:defRPr sz="1050">
          <a:latin typeface="+mn-lt"/>
          <a:cs typeface="Calibri"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7026007547755386"/>
          <c:y val="3.035159604747505E-2"/>
          <c:w val="0.39894371121129474"/>
          <c:h val="0.92341497649290449"/>
        </c:manualLayout>
      </c:layout>
      <c:barChart>
        <c:barDir val="bar"/>
        <c:grouping val="clustered"/>
        <c:varyColors val="0"/>
        <c:ser>
          <c:idx val="0"/>
          <c:order val="0"/>
          <c:spPr>
            <a:solidFill>
              <a:srgbClr val="99CC00"/>
            </a:solidFill>
          </c:spPr>
          <c:invertIfNegative val="1"/>
          <c:dPt>
            <c:idx val="0"/>
            <c:invertIfNegative val="1"/>
            <c:bubble3D val="0"/>
            <c:extLst>
              <c:ext xmlns:c16="http://schemas.microsoft.com/office/drawing/2014/chart" uri="{C3380CC4-5D6E-409C-BE32-E72D297353CC}">
                <c16:uniqueId val="{00000000-67BD-44FF-A1EE-C157CBD79A9A}"/>
              </c:ext>
            </c:extLst>
          </c:dPt>
          <c:dPt>
            <c:idx val="1"/>
            <c:invertIfNegative val="1"/>
            <c:bubble3D val="0"/>
            <c:extLst>
              <c:ext xmlns:c16="http://schemas.microsoft.com/office/drawing/2014/chart" uri="{C3380CC4-5D6E-409C-BE32-E72D297353CC}">
                <c16:uniqueId val="{00000001-67BD-44FF-A1EE-C157CBD79A9A}"/>
              </c:ext>
            </c:extLst>
          </c:dPt>
          <c:dLbls>
            <c:numFmt formatCode="#,##0_);[Red]\(#,##0\)" sourceLinked="0"/>
            <c:spPr>
              <a:noFill/>
              <a:ln>
                <a:noFill/>
              </a:ln>
              <a:effectLst/>
            </c:spPr>
            <c:txPr>
              <a:bodyPr/>
              <a:lstStyle/>
              <a:p>
                <a:pPr>
                  <a:defRPr b="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Sheet1!$A$1:$A$2</c:f>
              <c:numCache>
                <c:formatCode>General</c:formatCode>
                <c:ptCount val="2"/>
              </c:numCache>
            </c:numRef>
          </c:cat>
          <c:val>
            <c:numRef>
              <c:f>Sheet1!$B$1:$B$2</c:f>
              <c:numCache>
                <c:formatCode>General</c:formatCode>
                <c:ptCount val="2"/>
                <c:pt idx="0">
                  <c:v>-1150163</c:v>
                </c:pt>
                <c:pt idx="1">
                  <c:v>-421867</c:v>
                </c:pt>
              </c:numCache>
            </c:numRef>
          </c:val>
          <c:extLst>
            <c:ext xmlns:c14="http://schemas.microsoft.com/office/drawing/2007/8/2/chart" uri="{6F2FDCE9-48DA-4B69-8628-5D25D57E5C99}">
              <c14:invertSolidFillFmt>
                <c14:spPr xmlns:c14="http://schemas.microsoft.com/office/drawing/2007/8/2/chart">
                  <a:solidFill>
                    <a:srgbClr val="C00000"/>
                  </a:solidFill>
                </c14:spPr>
              </c14:invertSolidFillFmt>
            </c:ext>
            <c:ext xmlns:c16="http://schemas.microsoft.com/office/drawing/2014/chart" uri="{C3380CC4-5D6E-409C-BE32-E72D297353CC}">
              <c16:uniqueId val="{00000002-67BD-44FF-A1EE-C157CBD79A9A}"/>
            </c:ext>
          </c:extLst>
        </c:ser>
        <c:dLbls>
          <c:showLegendKey val="0"/>
          <c:showVal val="0"/>
          <c:showCatName val="0"/>
          <c:showSerName val="0"/>
          <c:showPercent val="0"/>
          <c:showBubbleSize val="0"/>
        </c:dLbls>
        <c:gapWidth val="92"/>
        <c:axId val="34782592"/>
        <c:axId val="34784384"/>
      </c:barChart>
      <c:catAx>
        <c:axId val="34782592"/>
        <c:scaling>
          <c:orientation val="maxMin"/>
        </c:scaling>
        <c:delete val="0"/>
        <c:axPos val="l"/>
        <c:numFmt formatCode="General" sourceLinked="1"/>
        <c:majorTickMark val="none"/>
        <c:minorTickMark val="none"/>
        <c:tickLblPos val="none"/>
        <c:spPr>
          <a:ln w="9578">
            <a:noFill/>
          </a:ln>
        </c:spPr>
        <c:crossAx val="34784384"/>
        <c:crosses val="autoZero"/>
        <c:auto val="1"/>
        <c:lblAlgn val="ctr"/>
        <c:lblOffset val="100"/>
        <c:tickLblSkip val="1"/>
        <c:tickMarkSkip val="1"/>
        <c:noMultiLvlLbl val="0"/>
      </c:catAx>
      <c:valAx>
        <c:axId val="34784384"/>
        <c:scaling>
          <c:orientation val="minMax"/>
        </c:scaling>
        <c:delete val="1"/>
        <c:axPos val="t"/>
        <c:numFmt formatCode="General" sourceLinked="1"/>
        <c:majorTickMark val="out"/>
        <c:minorTickMark val="none"/>
        <c:tickLblPos val="nextTo"/>
        <c:crossAx val="34782592"/>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3"/>
              <c:layout>
                <c:manualLayout>
                  <c:x val="-8.7037987626898995E-3"/>
                  <c:y val="-0.114099594685144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7F-4F34-8F04-AA8A6017A536}"/>
                </c:ext>
              </c:extLst>
            </c:dLbl>
            <c:dLbl>
              <c:idx val="4"/>
              <c:layout>
                <c:manualLayout>
                  <c:x val="-2.1759496906724749E-3"/>
                  <c:y val="-0.103994129541839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7F-4F34-8F04-AA8A6017A536}"/>
                </c:ext>
              </c:extLst>
            </c:dLbl>
            <c:dLbl>
              <c:idx val="5"/>
              <c:layout>
                <c:manualLayout>
                  <c:x val="6.527849072017344E-3"/>
                  <c:y val="-9.4956870233386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7F-4F34-8F04-AA8A6017A536}"/>
                </c:ext>
              </c:extLst>
            </c:dLbl>
            <c:dLbl>
              <c:idx val="6"/>
              <c:layout>
                <c:manualLayout>
                  <c:x val="-1.5956780064179867E-16"/>
                  <c:y val="-8.9866533757046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7F-4F34-8F04-AA8A6017A536}"/>
                </c:ext>
              </c:extLst>
            </c:dLbl>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2.6178010471204161E-2</c:v>
                </c:pt>
                <c:pt idx="1">
                  <c:v>2.5380710659898442E-2</c:v>
                </c:pt>
                <c:pt idx="2">
                  <c:v>3.2663316582914659E-2</c:v>
                </c:pt>
                <c:pt idx="3">
                  <c:v>0.49135802469135803</c:v>
                </c:pt>
                <c:pt idx="4">
                  <c:v>0.31122448979591821</c:v>
                </c:pt>
                <c:pt idx="5">
                  <c:v>0.29702970297029707</c:v>
                </c:pt>
                <c:pt idx="6">
                  <c:v>0.33819951338199505</c:v>
                </c:pt>
                <c:pt idx="7">
                  <c:v>-0.11258278145695355</c:v>
                </c:pt>
                <c:pt idx="8">
                  <c:v>-5.8365758754862496E-3</c:v>
                </c:pt>
              </c:numCache>
            </c:numRef>
          </c:val>
          <c:extLst>
            <c:ext xmlns:c16="http://schemas.microsoft.com/office/drawing/2014/chart" uri="{C3380CC4-5D6E-409C-BE32-E72D297353CC}">
              <c16:uniqueId val="{00000000-CF22-4E06-94DC-675A77E7A4CC}"/>
            </c:ext>
          </c:extLst>
        </c:ser>
        <c:ser>
          <c:idx val="2"/>
          <c:order val="1"/>
          <c:tx>
            <c:strRef>
              <c:f>Sheet1!$A$3</c:f>
              <c:strCache>
                <c:ptCount val="1"/>
                <c:pt idx="0">
                  <c:v>Visits</c:v>
                </c:pt>
              </c:strCache>
            </c:strRef>
          </c:tx>
          <c:spPr>
            <a:solidFill>
              <a:srgbClr val="003C69"/>
            </a:solidFill>
          </c:spPr>
          <c:invertIfNegative val="0"/>
          <c:dLbls>
            <c:dLbl>
              <c:idx val="2"/>
              <c:layout>
                <c:manualLayout>
                  <c:x val="-4.3518993813449498E-3"/>
                  <c:y val="-8.06992541679784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7F-4F34-8F04-AA8A6017A536}"/>
                </c:ext>
              </c:extLst>
            </c:dLbl>
            <c:dLbl>
              <c:idx val="3"/>
              <c:layout>
                <c:manualLayout>
                  <c:x val="-2.1759496906724749E-3"/>
                  <c:y val="-0.139351147811388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7F-4F34-8F04-AA8A6017A536}"/>
                </c:ext>
              </c:extLst>
            </c:dLbl>
            <c:dLbl>
              <c:idx val="4"/>
              <c:layout>
                <c:manualLayout>
                  <c:x val="0"/>
                  <c:y val="-8.64796329179057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7F-4F34-8F04-AA8A6017A536}"/>
                </c:ext>
              </c:extLst>
            </c:dLbl>
            <c:dLbl>
              <c:idx val="5"/>
              <c:layout>
                <c:manualLayout>
                  <c:x val="-2.1759496906725547E-3"/>
                  <c:y val="-8.1553308952406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7F-4F34-8F04-AA8A6017A536}"/>
                </c:ext>
              </c:extLst>
            </c:dLbl>
            <c:dLbl>
              <c:idx val="6"/>
              <c:layout>
                <c:manualLayout>
                  <c:x val="-2.1759496906724749E-3"/>
                  <c:y val="-0.10188916068509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9D-4067-8FC2-2A796ACD44E8}"/>
                </c:ext>
              </c:extLst>
            </c:dLbl>
            <c:dLbl>
              <c:idx val="7"/>
              <c:layout>
                <c:manualLayout>
                  <c:x val="0"/>
                  <c:y val="-0.20381783733783054"/>
                </c:manualLayout>
              </c:layout>
              <c:numFmt formatCode="0.0%" sourceLinked="0"/>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22-4E06-94DC-675A77E7A4CC}"/>
                </c:ext>
              </c:extLst>
            </c:dLbl>
            <c:dLbl>
              <c:idx val="8"/>
              <c:layout>
                <c:manualLayout>
                  <c:x val="4.3518993813447902E-3"/>
                  <c:y val="-0.136092142738473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22-4E06-94DC-675A77E7A4CC}"/>
                </c:ext>
              </c:extLst>
            </c:dLbl>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1.1555367510518666E-2</c:v>
                </c:pt>
                <c:pt idx="1">
                  <c:v>1.3203183493880388E-2</c:v>
                </c:pt>
                <c:pt idx="2">
                  <c:v>-5.9230540480261662E-2</c:v>
                </c:pt>
                <c:pt idx="3">
                  <c:v>-0.66453205203091625</c:v>
                </c:pt>
                <c:pt idx="4">
                  <c:v>-0.32420291712117355</c:v>
                </c:pt>
                <c:pt idx="5">
                  <c:v>-0.2843600274932524</c:v>
                </c:pt>
                <c:pt idx="6">
                  <c:v>-0.24824932888372242</c:v>
                </c:pt>
                <c:pt idx="7">
                  <c:v>1.1262120374094393</c:v>
                </c:pt>
                <c:pt idx="8">
                  <c:v>0.28842717260065642</c:v>
                </c:pt>
              </c:numCache>
            </c:numRef>
          </c:val>
          <c:extLst>
            <c:ext xmlns:c16="http://schemas.microsoft.com/office/drawing/2014/chart" uri="{C3380CC4-5D6E-409C-BE32-E72D297353CC}">
              <c16:uniqueId val="{00000003-CF22-4E06-94DC-675A77E7A4CC}"/>
            </c:ext>
          </c:extLst>
        </c:ser>
        <c:dLbls>
          <c:showLegendKey val="0"/>
          <c:showVal val="0"/>
          <c:showCatName val="0"/>
          <c:showSerName val="0"/>
          <c:showPercent val="0"/>
          <c:showBubbleSize val="0"/>
        </c:dLbls>
        <c:gapWidth val="40"/>
        <c:overlap val="100"/>
        <c:axId val="246290688"/>
        <c:axId val="246292864"/>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3.9279654178248302E-2</c:v>
                </c:pt>
                <c:pt idx="1">
                  <c:v>3.8552010180564311E-2</c:v>
                </c:pt>
                <c:pt idx="2">
                  <c:v>-2.7946654155952655E-2</c:v>
                </c:pt>
                <c:pt idx="3">
                  <c:v>-0.49997053294070037</c:v>
                </c:pt>
                <c:pt idx="4">
                  <c:v>-0.11329496664577454</c:v>
                </c:pt>
                <c:pt idx="5">
                  <c:v>-7.2278462777338515E-2</c:v>
                </c:pt>
                <c:pt idx="6">
                  <c:v>6.0990933593201291E-3</c:v>
                </c:pt>
                <c:pt idx="7">
                  <c:v>0.88871793264885945</c:v>
                </c:pt>
                <c:pt idx="8">
                  <c:v>0.28001424001919051</c:v>
                </c:pt>
              </c:numCache>
            </c:numRef>
          </c:val>
          <c:smooth val="0"/>
          <c:extLst>
            <c:ext xmlns:c16="http://schemas.microsoft.com/office/drawing/2014/chart" uri="{C3380CC4-5D6E-409C-BE32-E72D297353CC}">
              <c16:uniqueId val="{00000004-CF22-4E06-94DC-675A77E7A4CC}"/>
            </c:ext>
          </c:extLst>
        </c:ser>
        <c:dLbls>
          <c:showLegendKey val="0"/>
          <c:showVal val="0"/>
          <c:showCatName val="0"/>
          <c:showSerName val="0"/>
          <c:showPercent val="0"/>
          <c:showBubbleSize val="0"/>
        </c:dLbls>
        <c:marker val="1"/>
        <c:smooth val="0"/>
        <c:axId val="246290688"/>
        <c:axId val="246292864"/>
      </c:lineChart>
      <c:catAx>
        <c:axId val="246290688"/>
        <c:scaling>
          <c:orientation val="minMax"/>
        </c:scaling>
        <c:delete val="0"/>
        <c:axPos val="b"/>
        <c:numFmt formatCode="General" sourceLinked="0"/>
        <c:majorTickMark val="out"/>
        <c:minorTickMark val="none"/>
        <c:tickLblPos val="low"/>
        <c:crossAx val="246292864"/>
        <c:crosses val="autoZero"/>
        <c:auto val="0"/>
        <c:lblAlgn val="ctr"/>
        <c:lblOffset val="100"/>
        <c:noMultiLvlLbl val="0"/>
      </c:catAx>
      <c:valAx>
        <c:axId val="246292864"/>
        <c:scaling>
          <c:orientation val="minMax"/>
        </c:scaling>
        <c:delete val="0"/>
        <c:axPos val="l"/>
        <c:numFmt formatCode="0.0%" sourceLinked="1"/>
        <c:majorTickMark val="none"/>
        <c:minorTickMark val="none"/>
        <c:tickLblPos val="none"/>
        <c:crossAx val="246290688"/>
        <c:crosses val="autoZero"/>
        <c:crossBetween val="between"/>
      </c:valAx>
    </c:plotArea>
    <c:legend>
      <c:legendPos val="t"/>
      <c:layout>
        <c:manualLayout>
          <c:xMode val="edge"/>
          <c:yMode val="edge"/>
          <c:x val="5.7408748894035022E-2"/>
          <c:y val="7.015146512885817E-2"/>
          <c:w val="0.92392071447392254"/>
          <c:h val="6.9058296249934675E-2"/>
        </c:manualLayout>
      </c:layout>
      <c:overlay val="0"/>
    </c:legend>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697706580481018"/>
          <c:y val="2.1026274417954158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C9C3-4DEE-93ED-1F81D937817C}"/>
              </c:ext>
            </c:extLst>
          </c:dPt>
          <c:dPt>
            <c:idx val="1"/>
            <c:invertIfNegative val="1"/>
            <c:bubble3D val="0"/>
            <c:extLst>
              <c:ext xmlns:c16="http://schemas.microsoft.com/office/drawing/2014/chart" uri="{C3380CC4-5D6E-409C-BE32-E72D297353CC}">
                <c16:uniqueId val="{00000001-C9C3-4DEE-93ED-1F81D937817C}"/>
              </c:ext>
            </c:extLst>
          </c:dPt>
          <c:dPt>
            <c:idx val="2"/>
            <c:invertIfNegative val="1"/>
            <c:bubble3D val="0"/>
            <c:extLst>
              <c:ext xmlns:c16="http://schemas.microsoft.com/office/drawing/2014/chart" uri="{C3380CC4-5D6E-409C-BE32-E72D297353CC}">
                <c16:uniqueId val="{00000002-C9C3-4DEE-93ED-1F81D937817C}"/>
              </c:ext>
            </c:extLst>
          </c:dPt>
          <c:dPt>
            <c:idx val="3"/>
            <c:invertIfNegative val="1"/>
            <c:bubble3D val="0"/>
            <c:extLst>
              <c:ext xmlns:c16="http://schemas.microsoft.com/office/drawing/2014/chart" uri="{C3380CC4-5D6E-409C-BE32-E72D297353CC}">
                <c16:uniqueId val="{00000003-C9C3-4DEE-93ED-1F81D937817C}"/>
              </c:ext>
            </c:extLst>
          </c:dPt>
          <c:dPt>
            <c:idx val="4"/>
            <c:invertIfNegative val="1"/>
            <c:bubble3D val="0"/>
            <c:extLst>
              <c:ext xmlns:c16="http://schemas.microsoft.com/office/drawing/2014/chart" uri="{C3380CC4-5D6E-409C-BE32-E72D297353CC}">
                <c16:uniqueId val="{00000004-C9C3-4DEE-93ED-1F81D937817C}"/>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9C3-4DEE-93ED-1F81D937817C}"/>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9C3-4DEE-93ED-1F81D937817C}"/>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9C3-4DEE-93ED-1F81D937817C}"/>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9C3-4DEE-93ED-1F81D937817C}"/>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9C3-4DEE-93ED-1F81D937817C}"/>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General</c:formatCode>
                <c:ptCount val="5"/>
                <c:pt idx="0">
                  <c:v>34630.799999999988</c:v>
                </c:pt>
                <c:pt idx="1">
                  <c:v>-19703</c:v>
                </c:pt>
                <c:pt idx="2">
                  <c:v>7303.5999999999985</c:v>
                </c:pt>
                <c:pt idx="3">
                  <c:v>77214.400000000023</c:v>
                </c:pt>
                <c:pt idx="4">
                  <c:v>93242</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C9C3-4DEE-93ED-1F81D937817C}"/>
            </c:ext>
          </c:extLst>
        </c:ser>
        <c:dLbls>
          <c:showLegendKey val="0"/>
          <c:showVal val="0"/>
          <c:showCatName val="0"/>
          <c:showSerName val="0"/>
          <c:showPercent val="0"/>
          <c:showBubbleSize val="0"/>
        </c:dLbls>
        <c:gapWidth val="20"/>
        <c:axId val="247088256"/>
        <c:axId val="247089792"/>
      </c:barChart>
      <c:catAx>
        <c:axId val="247088256"/>
        <c:scaling>
          <c:orientation val="maxMin"/>
        </c:scaling>
        <c:delete val="0"/>
        <c:axPos val="l"/>
        <c:numFmt formatCode="General" sourceLinked="1"/>
        <c:majorTickMark val="none"/>
        <c:minorTickMark val="none"/>
        <c:tickLblPos val="none"/>
        <c:spPr>
          <a:ln w="9578">
            <a:noFill/>
          </a:ln>
        </c:spPr>
        <c:crossAx val="247089792"/>
        <c:crosses val="autoZero"/>
        <c:auto val="1"/>
        <c:lblAlgn val="ctr"/>
        <c:lblOffset val="100"/>
        <c:tickLblSkip val="1"/>
        <c:tickMarkSkip val="1"/>
        <c:noMultiLvlLbl val="0"/>
      </c:catAx>
      <c:valAx>
        <c:axId val="247089792"/>
        <c:scaling>
          <c:orientation val="minMax"/>
        </c:scaling>
        <c:delete val="0"/>
        <c:axPos val="t"/>
        <c:numFmt formatCode="General" sourceLinked="1"/>
        <c:majorTickMark val="none"/>
        <c:minorTickMark val="none"/>
        <c:tickLblPos val="none"/>
        <c:spPr>
          <a:ln w="9578">
            <a:noFill/>
          </a:ln>
        </c:spPr>
        <c:crossAx val="247088256"/>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9.4197644472525502E-2"/>
          <c:w val="0.72666239237006991"/>
          <c:h val="0.80244789769433522"/>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40.5</c:v>
                </c:pt>
              </c:numCache>
            </c:numRef>
          </c:val>
          <c:extLst>
            <c:ext xmlns:c16="http://schemas.microsoft.com/office/drawing/2014/chart" uri="{C3380CC4-5D6E-409C-BE32-E72D297353CC}">
              <c16:uniqueId val="{00000000-FA07-4C4F-BE35-4CA31AA81621}"/>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24.3</c:v>
                </c:pt>
              </c:numCache>
            </c:numRef>
          </c:val>
          <c:extLst>
            <c:ext xmlns:c16="http://schemas.microsoft.com/office/drawing/2014/chart" uri="{C3380CC4-5D6E-409C-BE32-E72D297353CC}">
              <c16:uniqueId val="{00000001-FA07-4C4F-BE35-4CA31AA81621}"/>
            </c:ext>
          </c:extLst>
        </c:ser>
        <c:ser>
          <c:idx val="2"/>
          <c:order val="2"/>
          <c:tx>
            <c:strRef>
              <c:f>Sheet1!$A$4</c:f>
              <c:strCache>
                <c:ptCount val="1"/>
                <c:pt idx="0">
                  <c:v>Lamb</c:v>
                </c:pt>
              </c:strCache>
            </c:strRef>
          </c:tx>
          <c:invertIfNegative val="0"/>
          <c:dLbls>
            <c:dLbl>
              <c:idx val="0"/>
              <c:layout>
                <c:manualLayout>
                  <c:x val="-0.19665954069759939"/>
                  <c:y val="3.67743508458383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3B-4994-9613-79A60192BE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1</c:v>
                </c:pt>
              </c:numCache>
            </c:numRef>
          </c:val>
          <c:extLst>
            <c:ext xmlns:c16="http://schemas.microsoft.com/office/drawing/2014/chart" uri="{C3380CC4-5D6E-409C-BE32-E72D297353CC}">
              <c16:uniqueId val="{00000002-FA07-4C4F-BE35-4CA31AA81621}"/>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20.9</c:v>
                </c:pt>
              </c:numCache>
            </c:numRef>
          </c:val>
          <c:extLst>
            <c:ext xmlns:c16="http://schemas.microsoft.com/office/drawing/2014/chart" uri="{C3380CC4-5D6E-409C-BE32-E72D297353CC}">
              <c16:uniqueId val="{00000003-FA07-4C4F-BE35-4CA31AA81621}"/>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07-4C4F-BE35-4CA31AA816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9.3000000000000007</c:v>
                </c:pt>
              </c:numCache>
            </c:numRef>
          </c:val>
          <c:extLst>
            <c:ext xmlns:c16="http://schemas.microsoft.com/office/drawing/2014/chart" uri="{C3380CC4-5D6E-409C-BE32-E72D297353CC}">
              <c16:uniqueId val="{00000005-FA07-4C4F-BE35-4CA31AA81621}"/>
            </c:ext>
          </c:extLst>
        </c:ser>
        <c:dLbls>
          <c:showLegendKey val="0"/>
          <c:showVal val="0"/>
          <c:showCatName val="0"/>
          <c:showSerName val="0"/>
          <c:showPercent val="0"/>
          <c:showBubbleSize val="0"/>
        </c:dLbls>
        <c:gapWidth val="150"/>
        <c:overlap val="100"/>
        <c:axId val="246860032"/>
        <c:axId val="246874112"/>
      </c:barChart>
      <c:catAx>
        <c:axId val="246860032"/>
        <c:scaling>
          <c:orientation val="minMax"/>
        </c:scaling>
        <c:delete val="0"/>
        <c:axPos val="b"/>
        <c:numFmt formatCode="General" sourceLinked="0"/>
        <c:majorTickMark val="out"/>
        <c:minorTickMark val="none"/>
        <c:tickLblPos val="nextTo"/>
        <c:txPr>
          <a:bodyPr/>
          <a:lstStyle/>
          <a:p>
            <a:pPr algn="ctr">
              <a:defRPr/>
            </a:pPr>
            <a:endParaRPr lang="en-US"/>
          </a:p>
        </c:txPr>
        <c:crossAx val="246874112"/>
        <c:crosses val="autoZero"/>
        <c:auto val="1"/>
        <c:lblAlgn val="ctr"/>
        <c:lblOffset val="100"/>
        <c:noMultiLvlLbl val="0"/>
      </c:catAx>
      <c:valAx>
        <c:axId val="246874112"/>
        <c:scaling>
          <c:orientation val="minMax"/>
          <c:max val="100"/>
        </c:scaling>
        <c:delete val="1"/>
        <c:axPos val="l"/>
        <c:numFmt formatCode="General" sourceLinked="1"/>
        <c:majorTickMark val="out"/>
        <c:minorTickMark val="none"/>
        <c:tickLblPos val="nextTo"/>
        <c:crossAx val="246860032"/>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4197644472525502E-2"/>
          <c:w val="0.55946427411296085"/>
          <c:h val="0.75464124159474433"/>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General</c:formatCode>
                <c:ptCount val="2"/>
                <c:pt idx="0">
                  <c:v>35.299999999999997</c:v>
                </c:pt>
                <c:pt idx="1">
                  <c:v>30.4</c:v>
                </c:pt>
              </c:numCache>
            </c:numRef>
          </c:val>
          <c:extLst>
            <c:ext xmlns:c16="http://schemas.microsoft.com/office/drawing/2014/chart" uri="{C3380CC4-5D6E-409C-BE32-E72D297353CC}">
              <c16:uniqueId val="{00000000-DFF1-40F2-BA6D-5FA5894DB855}"/>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General</c:formatCode>
                <c:ptCount val="2"/>
                <c:pt idx="0">
                  <c:v>14.7</c:v>
                </c:pt>
                <c:pt idx="1">
                  <c:v>17.399999999999999</c:v>
                </c:pt>
              </c:numCache>
            </c:numRef>
          </c:val>
          <c:extLst>
            <c:ext xmlns:c16="http://schemas.microsoft.com/office/drawing/2014/chart" uri="{C3380CC4-5D6E-409C-BE32-E72D297353CC}">
              <c16:uniqueId val="{00000001-DFF1-40F2-BA6D-5FA5894DB855}"/>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General</c:formatCode>
                <c:ptCount val="2"/>
                <c:pt idx="0">
                  <c:v>8.5</c:v>
                </c:pt>
                <c:pt idx="1">
                  <c:v>10.8</c:v>
                </c:pt>
              </c:numCache>
            </c:numRef>
          </c:val>
          <c:extLst>
            <c:ext xmlns:c16="http://schemas.microsoft.com/office/drawing/2014/chart" uri="{C3380CC4-5D6E-409C-BE32-E72D297353CC}">
              <c16:uniqueId val="{00000002-DFF1-40F2-BA6D-5FA5894DB855}"/>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General</c:formatCode>
                <c:ptCount val="2"/>
                <c:pt idx="0">
                  <c:v>10.3</c:v>
                </c:pt>
                <c:pt idx="1">
                  <c:v>11.4</c:v>
                </c:pt>
              </c:numCache>
            </c:numRef>
          </c:val>
          <c:extLst>
            <c:ext xmlns:c16="http://schemas.microsoft.com/office/drawing/2014/chart" uri="{C3380CC4-5D6E-409C-BE32-E72D297353CC}">
              <c16:uniqueId val="{00000003-DFF1-40F2-BA6D-5FA5894DB855}"/>
            </c:ext>
          </c:extLst>
        </c:ser>
        <c:ser>
          <c:idx val="4"/>
          <c:order val="4"/>
          <c:tx>
            <c:strRef>
              <c:f>Sheet1!$A$6</c:f>
              <c:strCache>
                <c:ptCount val="1"/>
                <c:pt idx="0">
                  <c:v>Fish Other</c:v>
                </c:pt>
              </c:strCache>
            </c:strRef>
          </c:tx>
          <c:invertIfNegative val="0"/>
          <c:cat>
            <c:strRef>
              <c:f>Sheet1!$B$1:$C$1</c:f>
              <c:strCache>
                <c:ptCount val="2"/>
                <c:pt idx="0">
                  <c:v>YE Sep 20</c:v>
                </c:pt>
                <c:pt idx="1">
                  <c:v>YE Sep 21</c:v>
                </c:pt>
              </c:strCache>
            </c:strRef>
          </c:cat>
          <c:val>
            <c:numRef>
              <c:f>Sheet1!$B$6:$C$6</c:f>
              <c:numCache>
                <c:formatCode>General</c:formatCode>
                <c:ptCount val="2"/>
                <c:pt idx="0">
                  <c:v>0</c:v>
                </c:pt>
                <c:pt idx="1">
                  <c:v>0.2</c:v>
                </c:pt>
              </c:numCache>
            </c:numRef>
          </c:val>
          <c:extLst>
            <c:ext xmlns:c16="http://schemas.microsoft.com/office/drawing/2014/chart" uri="{C3380CC4-5D6E-409C-BE32-E72D297353CC}">
              <c16:uniqueId val="{00000004-DFF1-40F2-BA6D-5FA5894DB855}"/>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Sheet1!$B$7:$C$7</c:f>
              <c:numCache>
                <c:formatCode>0.0</c:formatCode>
                <c:ptCount val="2"/>
                <c:pt idx="0">
                  <c:v>25.7</c:v>
                </c:pt>
                <c:pt idx="1">
                  <c:v>24.6</c:v>
                </c:pt>
              </c:numCache>
            </c:numRef>
          </c:val>
          <c:extLst>
            <c:ext xmlns:c16="http://schemas.microsoft.com/office/drawing/2014/chart" uri="{C3380CC4-5D6E-409C-BE32-E72D297353CC}">
              <c16:uniqueId val="{00000005-DFF1-40F2-BA6D-5FA5894DB855}"/>
            </c:ext>
          </c:extLst>
        </c:ser>
        <c:ser>
          <c:idx val="6"/>
          <c:order val="6"/>
          <c:tx>
            <c:strRef>
              <c:f>Sheet1!$A$8</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Sheet1!$B$8:$C$8</c:f>
              <c:numCache>
                <c:formatCode>0.0</c:formatCode>
                <c:ptCount val="2"/>
                <c:pt idx="0">
                  <c:v>5.5</c:v>
                </c:pt>
                <c:pt idx="1">
                  <c:v>5.2</c:v>
                </c:pt>
              </c:numCache>
            </c:numRef>
          </c:val>
          <c:extLst>
            <c:ext xmlns:c16="http://schemas.microsoft.com/office/drawing/2014/chart" uri="{C3380CC4-5D6E-409C-BE32-E72D297353CC}">
              <c16:uniqueId val="{00000006-DFF1-40F2-BA6D-5FA5894DB855}"/>
            </c:ext>
          </c:extLst>
        </c:ser>
        <c:dLbls>
          <c:showLegendKey val="0"/>
          <c:showVal val="0"/>
          <c:showCatName val="0"/>
          <c:showSerName val="0"/>
          <c:showPercent val="0"/>
          <c:showBubbleSize val="0"/>
        </c:dLbls>
        <c:gapWidth val="82"/>
        <c:overlap val="100"/>
        <c:axId val="246941952"/>
        <c:axId val="246956032"/>
      </c:barChart>
      <c:catAx>
        <c:axId val="246941952"/>
        <c:scaling>
          <c:orientation val="minMax"/>
        </c:scaling>
        <c:delete val="0"/>
        <c:axPos val="b"/>
        <c:numFmt formatCode="General" sourceLinked="0"/>
        <c:majorTickMark val="out"/>
        <c:minorTickMark val="none"/>
        <c:tickLblPos val="nextTo"/>
        <c:txPr>
          <a:bodyPr/>
          <a:lstStyle/>
          <a:p>
            <a:pPr algn="ctr">
              <a:defRPr/>
            </a:pPr>
            <a:endParaRPr lang="en-US"/>
          </a:p>
        </c:txPr>
        <c:crossAx val="246956032"/>
        <c:crosses val="autoZero"/>
        <c:auto val="1"/>
        <c:lblAlgn val="ctr"/>
        <c:lblOffset val="100"/>
        <c:noMultiLvlLbl val="0"/>
      </c:catAx>
      <c:valAx>
        <c:axId val="246956032"/>
        <c:scaling>
          <c:orientation val="minMax"/>
          <c:max val="100"/>
        </c:scaling>
        <c:delete val="1"/>
        <c:axPos val="l"/>
        <c:numFmt formatCode="General" sourceLinked="1"/>
        <c:majorTickMark val="out"/>
        <c:minorTickMark val="none"/>
        <c:tickLblPos val="nextTo"/>
        <c:crossAx val="246941952"/>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1055568883285907"/>
          <c:y val="6.7162705364480144E-2"/>
          <c:w val="0.41481065030869635"/>
          <c:h val="0.8132621628993709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1568159893742379E-2"/>
          <c:w val="0.46636314261239253"/>
          <c:h val="0.8769159581571592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-0.9593617773502735</c:v>
                </c:pt>
              </c:numCache>
            </c:numRef>
          </c:val>
          <c:extLst>
            <c:ext xmlns:c16="http://schemas.microsoft.com/office/drawing/2014/chart" uri="{C3380CC4-5D6E-409C-BE32-E72D297353CC}">
              <c16:uniqueId val="{00000000-FA11-4B6D-9A6D-180D7FE498AB}"/>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4.9528517012812845</c:v>
                </c:pt>
              </c:numCache>
            </c:numRef>
          </c:val>
          <c:extLst>
            <c:ext xmlns:c16="http://schemas.microsoft.com/office/drawing/2014/chart" uri="{C3380CC4-5D6E-409C-BE32-E72D297353CC}">
              <c16:uniqueId val="{00000001-FA11-4B6D-9A6D-180D7FE498AB}"/>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c:formatCode>
                <c:ptCount val="1"/>
                <c:pt idx="0">
                  <c:v>3.6825727314050862</c:v>
                </c:pt>
              </c:numCache>
            </c:numRef>
          </c:val>
          <c:extLst>
            <c:ext xmlns:c16="http://schemas.microsoft.com/office/drawing/2014/chart" uri="{C3380CC4-5D6E-409C-BE32-E72D297353CC}">
              <c16:uniqueId val="{00000002-FA11-4B6D-9A6D-180D7FE498AB}"/>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2.6797903447943137</c:v>
                </c:pt>
              </c:numCache>
            </c:numRef>
          </c:val>
          <c:extLst>
            <c:ext xmlns:c16="http://schemas.microsoft.com/office/drawing/2014/chart" uri="{C3380CC4-5D6E-409C-BE32-E72D297353CC}">
              <c16:uniqueId val="{00000003-FA11-4B6D-9A6D-180D7FE498AB}"/>
            </c:ext>
          </c:extLst>
        </c:ser>
        <c:ser>
          <c:idx val="4"/>
          <c:order val="4"/>
          <c:tx>
            <c:strRef>
              <c:f>Sheet1!$A$6</c:f>
              <c:strCache>
                <c:ptCount val="1"/>
                <c:pt idx="0">
                  <c:v>Fish Other</c:v>
                </c:pt>
              </c:strCache>
            </c:strRef>
          </c:tx>
          <c:invertIfNegative val="0"/>
          <c:cat>
            <c:strRef>
              <c:f>Sheet1!$B$1</c:f>
              <c:strCache>
                <c:ptCount val="1"/>
                <c:pt idx="0">
                  <c:v>Contribution to Growth %</c:v>
                </c:pt>
              </c:strCache>
            </c:strRef>
          </c:cat>
          <c:val>
            <c:numRef>
              <c:f>Sheet1!$B$6</c:f>
              <c:numCache>
                <c:formatCode>0</c:formatCode>
                <c:ptCount val="1"/>
                <c:pt idx="0">
                  <c:v>0.17402166055184881</c:v>
                </c:pt>
              </c:numCache>
            </c:numRef>
          </c:val>
          <c:extLst>
            <c:ext xmlns:c16="http://schemas.microsoft.com/office/drawing/2014/chart" uri="{C3380CC4-5D6E-409C-BE32-E72D297353CC}">
              <c16:uniqueId val="{00000004-FA11-4B6D-9A6D-180D7FE498AB}"/>
            </c:ext>
          </c:extLst>
        </c:ser>
        <c:ser>
          <c:idx val="5"/>
          <c:order val="5"/>
          <c:tx>
            <c:strRef>
              <c:f>Sheet1!$A$7</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2.0909360231998728</c:v>
                </c:pt>
              </c:numCache>
            </c:numRef>
          </c:val>
          <c:extLst>
            <c:ext xmlns:c16="http://schemas.microsoft.com/office/drawing/2014/chart" uri="{C3380CC4-5D6E-409C-BE32-E72D297353CC}">
              <c16:uniqueId val="{00000005-FA11-4B6D-9A6D-180D7FE498AB}"/>
            </c:ext>
          </c:extLst>
        </c:ser>
        <c:ser>
          <c:idx val="6"/>
          <c:order val="6"/>
          <c:tx>
            <c:strRef>
              <c:f>Sheet1!$A$8</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c:formatCode>
                <c:ptCount val="1"/>
                <c:pt idx="0">
                  <c:v>0.43205767704263415</c:v>
                </c:pt>
              </c:numCache>
            </c:numRef>
          </c:val>
          <c:extLst>
            <c:ext xmlns:c16="http://schemas.microsoft.com/office/drawing/2014/chart" uri="{C3380CC4-5D6E-409C-BE32-E72D297353CC}">
              <c16:uniqueId val="{00000006-FA11-4B6D-9A6D-180D7FE498AB}"/>
            </c:ext>
          </c:extLst>
        </c:ser>
        <c:dLbls>
          <c:showLegendKey val="0"/>
          <c:showVal val="0"/>
          <c:showCatName val="0"/>
          <c:showSerName val="0"/>
          <c:showPercent val="0"/>
          <c:showBubbleSize val="0"/>
        </c:dLbls>
        <c:gapWidth val="82"/>
        <c:overlap val="100"/>
        <c:axId val="247171328"/>
        <c:axId val="247177216"/>
      </c:barChart>
      <c:catAx>
        <c:axId val="247171328"/>
        <c:scaling>
          <c:orientation val="minMax"/>
        </c:scaling>
        <c:delete val="0"/>
        <c:axPos val="b"/>
        <c:numFmt formatCode="General" sourceLinked="0"/>
        <c:majorTickMark val="out"/>
        <c:minorTickMark val="none"/>
        <c:tickLblPos val="none"/>
        <c:crossAx val="247177216"/>
        <c:crosses val="autoZero"/>
        <c:auto val="1"/>
        <c:lblAlgn val="ctr"/>
        <c:lblOffset val="100"/>
        <c:noMultiLvlLbl val="0"/>
      </c:catAx>
      <c:valAx>
        <c:axId val="247177216"/>
        <c:scaling>
          <c:orientation val="minMax"/>
        </c:scaling>
        <c:delete val="0"/>
        <c:axPos val="l"/>
        <c:numFmt formatCode="0" sourceLinked="1"/>
        <c:majorTickMark val="out"/>
        <c:minorTickMark val="none"/>
        <c:tickLblPos val="none"/>
        <c:crossAx val="247171328"/>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4341485691024272"/>
          <c:y val="0"/>
          <c:w val="0.40688379790869394"/>
          <c:h val="0.83010585571880424"/>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extLst>
              <c:ext xmlns:c16="http://schemas.microsoft.com/office/drawing/2014/chart" uri="{C3380CC4-5D6E-409C-BE32-E72D297353CC}">
                <c16:uniqueId val="{00000001-84A9-4DCA-9C00-543BD00D8AF7}"/>
              </c:ext>
            </c:extLst>
          </c:dPt>
          <c:dPt>
            <c:idx val="1"/>
            <c:invertIfNegative val="0"/>
            <c:bubble3D val="0"/>
            <c:extLst>
              <c:ext xmlns:c16="http://schemas.microsoft.com/office/drawing/2014/chart" uri="{C3380CC4-5D6E-409C-BE32-E72D297353CC}">
                <c16:uniqueId val="{00000003-84A9-4DCA-9C00-543BD00D8AF7}"/>
              </c:ext>
            </c:extLst>
          </c:dPt>
          <c:dPt>
            <c:idx val="2"/>
            <c:invertIfNegative val="0"/>
            <c:bubble3D val="0"/>
            <c:extLst>
              <c:ext xmlns:c16="http://schemas.microsoft.com/office/drawing/2014/chart" uri="{C3380CC4-5D6E-409C-BE32-E72D297353CC}">
                <c16:uniqueId val="{00000004-84A9-4DCA-9C00-543BD00D8AF7}"/>
              </c:ext>
            </c:extLst>
          </c:dPt>
          <c:dPt>
            <c:idx val="3"/>
            <c:invertIfNegative val="0"/>
            <c:bubble3D val="0"/>
            <c:extLst>
              <c:ext xmlns:c16="http://schemas.microsoft.com/office/drawing/2014/chart" uri="{C3380CC4-5D6E-409C-BE32-E72D297353CC}">
                <c16:uniqueId val="{00000006-84A9-4DCA-9C00-543BD00D8AF7}"/>
              </c:ext>
            </c:extLst>
          </c:dPt>
          <c:dPt>
            <c:idx val="4"/>
            <c:invertIfNegative val="0"/>
            <c:bubble3D val="0"/>
            <c:extLst>
              <c:ext xmlns:c16="http://schemas.microsoft.com/office/drawing/2014/chart" uri="{C3380CC4-5D6E-409C-BE32-E72D297353CC}">
                <c16:uniqueId val="{00000007-84A9-4DCA-9C00-543BD00D8AF7}"/>
              </c:ext>
            </c:extLst>
          </c:dPt>
          <c:dPt>
            <c:idx val="5"/>
            <c:invertIfNegative val="0"/>
            <c:bubble3D val="0"/>
            <c:extLst>
              <c:ext xmlns:c16="http://schemas.microsoft.com/office/drawing/2014/chart" uri="{C3380CC4-5D6E-409C-BE32-E72D297353CC}">
                <c16:uniqueId val="{00000008-84A9-4DCA-9C00-543BD00D8AF7}"/>
              </c:ext>
            </c:extLst>
          </c:dPt>
          <c:dPt>
            <c:idx val="6"/>
            <c:invertIfNegative val="0"/>
            <c:bubble3D val="0"/>
            <c:spPr>
              <a:solidFill>
                <a:srgbClr val="FF0000"/>
              </a:solidFill>
            </c:spPr>
            <c:extLst>
              <c:ext xmlns:c16="http://schemas.microsoft.com/office/drawing/2014/chart" uri="{C3380CC4-5D6E-409C-BE32-E72D297353CC}">
                <c16:uniqueId val="{00000009-84A9-4DCA-9C00-543BD00D8AF7}"/>
              </c:ext>
            </c:extLst>
          </c:dPt>
          <c:dPt>
            <c:idx val="7"/>
            <c:invertIfNegative val="0"/>
            <c:bubble3D val="0"/>
            <c:extLst>
              <c:ext xmlns:c16="http://schemas.microsoft.com/office/drawing/2014/chart" uri="{C3380CC4-5D6E-409C-BE32-E72D297353CC}">
                <c16:uniqueId val="{0000000B-84A9-4DCA-9C00-543BD00D8AF7}"/>
              </c:ext>
            </c:extLst>
          </c:dPt>
          <c:dPt>
            <c:idx val="8"/>
            <c:invertIfNegative val="0"/>
            <c:bubble3D val="0"/>
            <c:spPr>
              <a:solidFill>
                <a:schemeClr val="bg1">
                  <a:lumMod val="85000"/>
                </a:schemeClr>
              </a:solidFill>
            </c:spPr>
            <c:extLst>
              <c:ext xmlns:c16="http://schemas.microsoft.com/office/drawing/2014/chart" uri="{C3380CC4-5D6E-409C-BE32-E72D297353CC}">
                <c16:uniqueId val="{0000000C-84A9-4DCA-9C00-543BD00D8AF7}"/>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Seafood</c:v>
                </c:pt>
                <c:pt idx="1">
                  <c:v>Total Fish</c:v>
                </c:pt>
                <c:pt idx="2">
                  <c:v>Fish Fingers</c:v>
                </c:pt>
                <c:pt idx="3">
                  <c:v>Fish Burger</c:v>
                </c:pt>
                <c:pt idx="4">
                  <c:v>Total Shellfish</c:v>
                </c:pt>
                <c:pt idx="5">
                  <c:v>Prawn</c:v>
                </c:pt>
                <c:pt idx="6">
                  <c:v>Seafood Sandwich</c:v>
                </c:pt>
                <c:pt idx="7">
                  <c:v>Total Cod</c:v>
                </c:pt>
                <c:pt idx="8">
                  <c:v>Total Haddock</c:v>
                </c:pt>
              </c:strCache>
            </c:strRef>
          </c:cat>
          <c:val>
            <c:numRef>
              <c:f>Sheet1!$B$2:$B$11</c:f>
              <c:numCache>
                <c:formatCode>General</c:formatCode>
                <c:ptCount val="9"/>
                <c:pt idx="0">
                  <c:v>6.1</c:v>
                </c:pt>
                <c:pt idx="1">
                  <c:v>4.4000000000000004</c:v>
                </c:pt>
                <c:pt idx="2">
                  <c:v>0.5</c:v>
                </c:pt>
                <c:pt idx="3">
                  <c:v>0.7</c:v>
                </c:pt>
                <c:pt idx="4">
                  <c:v>1.6</c:v>
                </c:pt>
                <c:pt idx="5">
                  <c:v>1.2</c:v>
                </c:pt>
                <c:pt idx="6">
                  <c:v>2.7</c:v>
                </c:pt>
                <c:pt idx="7">
                  <c:v>0.4</c:v>
                </c:pt>
                <c:pt idx="8">
                  <c:v>0.2</c:v>
                </c:pt>
              </c:numCache>
            </c:numRef>
          </c:val>
          <c:extLst>
            <c:ext xmlns:c16="http://schemas.microsoft.com/office/drawing/2014/chart" uri="{C3380CC4-5D6E-409C-BE32-E72D297353CC}">
              <c16:uniqueId val="{0000000D-84A9-4DCA-9C00-543BD00D8AF7}"/>
            </c:ext>
          </c:extLst>
        </c:ser>
        <c:dLbls>
          <c:showLegendKey val="0"/>
          <c:showVal val="0"/>
          <c:showCatName val="0"/>
          <c:showSerName val="0"/>
          <c:showPercent val="0"/>
          <c:showBubbleSize val="0"/>
        </c:dLbls>
        <c:gapWidth val="28"/>
        <c:axId val="246520064"/>
        <c:axId val="246530048"/>
      </c:barChart>
      <c:catAx>
        <c:axId val="246520064"/>
        <c:scaling>
          <c:orientation val="maxMin"/>
        </c:scaling>
        <c:delete val="0"/>
        <c:axPos val="l"/>
        <c:numFmt formatCode="General" sourceLinked="0"/>
        <c:majorTickMark val="out"/>
        <c:minorTickMark val="none"/>
        <c:tickLblPos val="low"/>
        <c:crossAx val="246530048"/>
        <c:crosses val="autoZero"/>
        <c:auto val="1"/>
        <c:lblAlgn val="ctr"/>
        <c:lblOffset val="100"/>
        <c:tickLblSkip val="1"/>
        <c:noMultiLvlLbl val="0"/>
      </c:catAx>
      <c:valAx>
        <c:axId val="246530048"/>
        <c:scaling>
          <c:orientation val="minMax"/>
        </c:scaling>
        <c:delete val="1"/>
        <c:axPos val="t"/>
        <c:numFmt formatCode="General" sourceLinked="1"/>
        <c:majorTickMark val="out"/>
        <c:minorTickMark val="none"/>
        <c:tickLblPos val="nextTo"/>
        <c:crossAx val="246520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6301-4076-B6F1-73634851026D}"/>
              </c:ext>
            </c:extLst>
          </c:dPt>
          <c:dPt>
            <c:idx val="6"/>
            <c:invertIfNegative val="0"/>
            <c:bubble3D val="0"/>
            <c:spPr>
              <a:solidFill>
                <a:schemeClr val="tx2">
                  <a:lumMod val="50000"/>
                </a:schemeClr>
              </a:solidFill>
            </c:spPr>
            <c:extLst>
              <c:ext xmlns:c16="http://schemas.microsoft.com/office/drawing/2014/chart" uri="{C3380CC4-5D6E-409C-BE32-E72D297353CC}">
                <c16:uniqueId val="{00000002-6301-4076-B6F1-73634851026D}"/>
              </c:ext>
            </c:extLst>
          </c:dPt>
          <c:dLbls>
            <c:dLbl>
              <c:idx val="5"/>
              <c:layout>
                <c:manualLayout>
                  <c:x val="6.8508408712895069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1-4076-B6F1-73634851026D}"/>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5.28</c:v>
                </c:pt>
                <c:pt idx="1">
                  <c:v>5.73</c:v>
                </c:pt>
                <c:pt idx="2">
                  <c:v>6.37</c:v>
                </c:pt>
                <c:pt idx="3">
                  <c:v>6.45</c:v>
                </c:pt>
                <c:pt idx="4">
                  <c:v>6.29</c:v>
                </c:pt>
                <c:pt idx="5">
                  <c:v>4.42</c:v>
                </c:pt>
                <c:pt idx="6">
                  <c:v>5.18</c:v>
                </c:pt>
              </c:numCache>
            </c:numRef>
          </c:val>
          <c:extLst>
            <c:ext xmlns:c16="http://schemas.microsoft.com/office/drawing/2014/chart" uri="{C3380CC4-5D6E-409C-BE32-E72D297353CC}">
              <c16:uniqueId val="{00000004-6301-4076-B6F1-73634851026D}"/>
            </c:ext>
          </c:extLst>
        </c:ser>
        <c:dLbls>
          <c:showLegendKey val="0"/>
          <c:showVal val="0"/>
          <c:showCatName val="0"/>
          <c:showSerName val="0"/>
          <c:showPercent val="0"/>
          <c:showBubbleSize val="0"/>
        </c:dLbls>
        <c:gapWidth val="75"/>
        <c:axId val="246599040"/>
        <c:axId val="246600832"/>
      </c:barChart>
      <c:catAx>
        <c:axId val="246599040"/>
        <c:scaling>
          <c:orientation val="maxMin"/>
        </c:scaling>
        <c:delete val="0"/>
        <c:axPos val="r"/>
        <c:numFmt formatCode="General" sourceLinked="0"/>
        <c:majorTickMark val="none"/>
        <c:minorTickMark val="none"/>
        <c:tickLblPos val="low"/>
        <c:crossAx val="246600832"/>
        <c:crosses val="autoZero"/>
        <c:auto val="1"/>
        <c:lblAlgn val="ctr"/>
        <c:lblOffset val="100"/>
        <c:noMultiLvlLbl val="0"/>
      </c:catAx>
      <c:valAx>
        <c:axId val="246600832"/>
        <c:scaling>
          <c:orientation val="maxMin"/>
        </c:scaling>
        <c:delete val="0"/>
        <c:axPos val="t"/>
        <c:numFmt formatCode="[$£-809]#,##0_);[Red]\([$£-809]#,##0\)" sourceLinked="0"/>
        <c:majorTickMark val="none"/>
        <c:minorTickMark val="none"/>
        <c:tickLblPos val="high"/>
        <c:spPr>
          <a:ln>
            <a:noFill/>
          </a:ln>
        </c:spPr>
        <c:crossAx val="246599040"/>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2205788356300569"/>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29BD-439D-8F35-5675370D97B9}"/>
              </c:ext>
            </c:extLst>
          </c:dPt>
          <c:dPt>
            <c:idx val="6"/>
            <c:invertIfNegative val="0"/>
            <c:bubble3D val="0"/>
            <c:spPr>
              <a:solidFill>
                <a:srgbClr val="0078BE"/>
              </a:solidFill>
            </c:spPr>
            <c:extLst>
              <c:ext xmlns:c16="http://schemas.microsoft.com/office/drawing/2014/chart" uri="{C3380CC4-5D6E-409C-BE32-E72D297353CC}">
                <c16:uniqueId val="{00000002-29BD-439D-8F35-5675370D97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0.73000000000000043</c:v>
                </c:pt>
                <c:pt idx="1">
                  <c:v>0.92000000000000082</c:v>
                </c:pt>
                <c:pt idx="2">
                  <c:v>1.0700000000000003</c:v>
                </c:pt>
                <c:pt idx="3">
                  <c:v>1.0300000000000002</c:v>
                </c:pt>
                <c:pt idx="4">
                  <c:v>-8.0000000000000071E-2</c:v>
                </c:pt>
                <c:pt idx="5">
                  <c:v>0.81</c:v>
                </c:pt>
                <c:pt idx="6">
                  <c:v>0.46999999999999975</c:v>
                </c:pt>
              </c:numCache>
            </c:numRef>
          </c:val>
          <c:extLst>
            <c:ext xmlns:c16="http://schemas.microsoft.com/office/drawing/2014/chart" uri="{C3380CC4-5D6E-409C-BE32-E72D297353CC}">
              <c16:uniqueId val="{00000003-29BD-439D-8F35-5675370D97B9}"/>
            </c:ext>
          </c:extLst>
        </c:ser>
        <c:dLbls>
          <c:showLegendKey val="0"/>
          <c:showVal val="0"/>
          <c:showCatName val="0"/>
          <c:showSerName val="0"/>
          <c:showPercent val="0"/>
          <c:showBubbleSize val="0"/>
        </c:dLbls>
        <c:gapWidth val="75"/>
        <c:axId val="246659328"/>
        <c:axId val="246669312"/>
      </c:barChart>
      <c:catAx>
        <c:axId val="246659328"/>
        <c:scaling>
          <c:orientation val="maxMin"/>
        </c:scaling>
        <c:delete val="0"/>
        <c:axPos val="l"/>
        <c:numFmt formatCode="General" sourceLinked="0"/>
        <c:majorTickMark val="none"/>
        <c:minorTickMark val="none"/>
        <c:tickLblPos val="none"/>
        <c:crossAx val="246669312"/>
        <c:crosses val="autoZero"/>
        <c:auto val="1"/>
        <c:lblAlgn val="ctr"/>
        <c:lblOffset val="100"/>
        <c:noMultiLvlLbl val="0"/>
      </c:catAx>
      <c:valAx>
        <c:axId val="246669312"/>
        <c:scaling>
          <c:orientation val="minMax"/>
        </c:scaling>
        <c:delete val="1"/>
        <c:axPos val="t"/>
        <c:numFmt formatCode="[$£-809]#,##0.00" sourceLinked="0"/>
        <c:majorTickMark val="none"/>
        <c:minorTickMark val="none"/>
        <c:tickLblPos val="high"/>
        <c:crossAx val="246659328"/>
        <c:crosses val="autoZero"/>
        <c:crossBetween val="between"/>
      </c:valAx>
      <c:spPr>
        <a:noFill/>
        <a:ln w="25400">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A2FD-4DE9-92CF-A78D4ABF7B8F}"/>
              </c:ext>
            </c:extLst>
          </c:dPt>
          <c:dPt>
            <c:idx val="6"/>
            <c:invertIfNegative val="0"/>
            <c:bubble3D val="0"/>
            <c:extLst>
              <c:ext xmlns:c16="http://schemas.microsoft.com/office/drawing/2014/chart" uri="{C3380CC4-5D6E-409C-BE32-E72D297353CC}">
                <c16:uniqueId val="{00000001-A2FD-4DE9-92CF-A78D4ABF7B8F}"/>
              </c:ext>
            </c:extLst>
          </c:dPt>
          <c:dLbls>
            <c:dLbl>
              <c:idx val="4"/>
              <c:layout>
                <c:manualLayout>
                  <c:x val="-5.2748053333289031E-3"/>
                  <c:y val="-8.49529663131503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FD-4DE9-92CF-A78D4ABF7B8F}"/>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0.32700000000000001</c:v>
                </c:pt>
                <c:pt idx="1">
                  <c:v>0.38799999999999996</c:v>
                </c:pt>
                <c:pt idx="2">
                  <c:v>0.41200000000000003</c:v>
                </c:pt>
                <c:pt idx="3">
                  <c:v>0.44</c:v>
                </c:pt>
                <c:pt idx="4">
                  <c:v>0.20199999999999999</c:v>
                </c:pt>
                <c:pt idx="5">
                  <c:v>0.35100000000000003</c:v>
                </c:pt>
                <c:pt idx="6">
                  <c:v>0.43</c:v>
                </c:pt>
              </c:numCache>
            </c:numRef>
          </c:val>
          <c:extLst>
            <c:ext xmlns:c16="http://schemas.microsoft.com/office/drawing/2014/chart" uri="{C3380CC4-5D6E-409C-BE32-E72D297353CC}">
              <c16:uniqueId val="{00000002-A2FD-4DE9-92CF-A78D4ABF7B8F}"/>
            </c:ext>
          </c:extLst>
        </c:ser>
        <c:dLbls>
          <c:showLegendKey val="0"/>
          <c:showVal val="0"/>
          <c:showCatName val="0"/>
          <c:showSerName val="0"/>
          <c:showPercent val="0"/>
          <c:showBubbleSize val="0"/>
        </c:dLbls>
        <c:gapWidth val="75"/>
        <c:axId val="247745152"/>
        <c:axId val="247751040"/>
      </c:barChart>
      <c:catAx>
        <c:axId val="247745152"/>
        <c:scaling>
          <c:orientation val="maxMin"/>
        </c:scaling>
        <c:delete val="0"/>
        <c:axPos val="r"/>
        <c:numFmt formatCode="General" sourceLinked="0"/>
        <c:majorTickMark val="none"/>
        <c:minorTickMark val="none"/>
        <c:tickLblPos val="low"/>
        <c:crossAx val="247751040"/>
        <c:crosses val="autoZero"/>
        <c:auto val="1"/>
        <c:lblAlgn val="ctr"/>
        <c:lblOffset val="100"/>
        <c:noMultiLvlLbl val="0"/>
      </c:catAx>
      <c:valAx>
        <c:axId val="247751040"/>
        <c:scaling>
          <c:orientation val="maxMin"/>
        </c:scaling>
        <c:delete val="0"/>
        <c:axPos val="t"/>
        <c:numFmt formatCode="0%" sourceLinked="0"/>
        <c:majorTickMark val="none"/>
        <c:minorTickMark val="none"/>
        <c:tickLblPos val="high"/>
        <c:spPr>
          <a:ln>
            <a:noFill/>
          </a:ln>
        </c:spPr>
        <c:crossAx val="247745152"/>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71553943352835E-2"/>
          <c:y val="3.4952918643766706E-2"/>
          <c:w val="0.86040130132189485"/>
          <c:h val="0.8194841613501983"/>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3A88-43E9-9DB9-8F8B8F29E28D}"/>
              </c:ext>
            </c:extLst>
          </c:dPt>
          <c:dPt>
            <c:idx val="6"/>
            <c:invertIfNegative val="0"/>
            <c:bubble3D val="0"/>
            <c:spPr>
              <a:solidFill>
                <a:srgbClr val="00517D"/>
              </a:solidFill>
            </c:spPr>
            <c:extLst>
              <c:ext xmlns:c16="http://schemas.microsoft.com/office/drawing/2014/chart" uri="{C3380CC4-5D6E-409C-BE32-E72D297353CC}">
                <c16:uniqueId val="{00000003-3A88-43E9-9DB9-8F8B8F29E28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3.3000000000000043E-2</c:v>
                </c:pt>
                <c:pt idx="1">
                  <c:v>3.6999999999999957E-2</c:v>
                </c:pt>
                <c:pt idx="2">
                  <c:v>0.05</c:v>
                </c:pt>
                <c:pt idx="3">
                  <c:v>0.03</c:v>
                </c:pt>
                <c:pt idx="4">
                  <c:v>-3.6000000000000011E-2</c:v>
                </c:pt>
                <c:pt idx="5">
                  <c:v>3.4000000000000023E-2</c:v>
                </c:pt>
                <c:pt idx="6">
                  <c:v>3.8999999999999986E-2</c:v>
                </c:pt>
              </c:numCache>
            </c:numRef>
          </c:val>
          <c:extLst>
            <c:ext xmlns:c16="http://schemas.microsoft.com/office/drawing/2014/chart" uri="{C3380CC4-5D6E-409C-BE32-E72D297353CC}">
              <c16:uniqueId val="{00000004-3A88-43E9-9DB9-8F8B8F29E28D}"/>
            </c:ext>
          </c:extLst>
        </c:ser>
        <c:dLbls>
          <c:showLegendKey val="0"/>
          <c:showVal val="0"/>
          <c:showCatName val="0"/>
          <c:showSerName val="0"/>
          <c:showPercent val="0"/>
          <c:showBubbleSize val="0"/>
        </c:dLbls>
        <c:gapWidth val="75"/>
        <c:axId val="247510912"/>
        <c:axId val="247512448"/>
      </c:barChart>
      <c:catAx>
        <c:axId val="247510912"/>
        <c:scaling>
          <c:orientation val="maxMin"/>
        </c:scaling>
        <c:delete val="0"/>
        <c:axPos val="l"/>
        <c:numFmt formatCode="General" sourceLinked="0"/>
        <c:majorTickMark val="none"/>
        <c:minorTickMark val="none"/>
        <c:tickLblPos val="none"/>
        <c:crossAx val="247512448"/>
        <c:crosses val="autoZero"/>
        <c:auto val="1"/>
        <c:lblAlgn val="ctr"/>
        <c:lblOffset val="100"/>
        <c:noMultiLvlLbl val="0"/>
      </c:catAx>
      <c:valAx>
        <c:axId val="247512448"/>
        <c:scaling>
          <c:orientation val="minMax"/>
        </c:scaling>
        <c:delete val="1"/>
        <c:axPos val="t"/>
        <c:numFmt formatCode="0%" sourceLinked="0"/>
        <c:majorTickMark val="none"/>
        <c:minorTickMark val="none"/>
        <c:tickLblPos val="high"/>
        <c:crossAx val="247510912"/>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2709952764685145"/>
          <c:y val="2.0147570839359367E-2"/>
          <c:w val="0.83189370208530367"/>
          <c:h val="0.94651775670898297"/>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9AF8-4C3E-9562-0A94E1667652}"/>
              </c:ext>
            </c:extLst>
          </c:dPt>
          <c:dPt>
            <c:idx val="1"/>
            <c:invertIfNegative val="1"/>
            <c:bubble3D val="0"/>
            <c:extLst>
              <c:ext xmlns:c16="http://schemas.microsoft.com/office/drawing/2014/chart" uri="{C3380CC4-5D6E-409C-BE32-E72D297353CC}">
                <c16:uniqueId val="{00000001-9AF8-4C3E-9562-0A94E1667652}"/>
              </c:ext>
            </c:extLst>
          </c:dPt>
          <c:dPt>
            <c:idx val="2"/>
            <c:invertIfNegative val="1"/>
            <c:bubble3D val="0"/>
            <c:extLst>
              <c:ext xmlns:c16="http://schemas.microsoft.com/office/drawing/2014/chart" uri="{C3380CC4-5D6E-409C-BE32-E72D297353CC}">
                <c16:uniqueId val="{00000002-9AF8-4C3E-9562-0A94E1667652}"/>
              </c:ext>
            </c:extLst>
          </c:dPt>
          <c:dPt>
            <c:idx val="3"/>
            <c:invertIfNegative val="1"/>
            <c:bubble3D val="0"/>
            <c:extLst>
              <c:ext xmlns:c16="http://schemas.microsoft.com/office/drawing/2014/chart" uri="{C3380CC4-5D6E-409C-BE32-E72D297353CC}">
                <c16:uniqueId val="{00000003-9AF8-4C3E-9562-0A94E1667652}"/>
              </c:ext>
            </c:extLst>
          </c:dPt>
          <c:dPt>
            <c:idx val="4"/>
            <c:invertIfNegative val="1"/>
            <c:bubble3D val="0"/>
            <c:extLst>
              <c:ext xmlns:c16="http://schemas.microsoft.com/office/drawing/2014/chart" uri="{C3380CC4-5D6E-409C-BE32-E72D297353CC}">
                <c16:uniqueId val="{00000004-9AF8-4C3E-9562-0A94E1667652}"/>
              </c:ext>
            </c:extLst>
          </c:dPt>
          <c:dLbls>
            <c:dLbl>
              <c:idx val="0"/>
              <c:layout>
                <c:manualLayout>
                  <c:x val="0"/>
                  <c:y val="-6.8027210884353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8-4C3E-9562-0A94E1667652}"/>
                </c:ext>
              </c:extLst>
            </c:dLbl>
            <c:dLbl>
              <c:idx val="2"/>
              <c:layout>
                <c:manualLayout>
                  <c:x val="0"/>
                  <c:y val="-3.40136054421768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8-4C3E-9562-0A94E1667652}"/>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&amp; Veal</c:v>
                </c:pt>
                <c:pt idx="4">
                  <c:v>Poultry</c:v>
                </c:pt>
              </c:strCache>
            </c:strRef>
          </c:cat>
          <c:val>
            <c:numRef>
              <c:f>Sheet1!$B$2:$B$6</c:f>
              <c:numCache>
                <c:formatCode>General</c:formatCode>
                <c:ptCount val="5"/>
                <c:pt idx="0">
                  <c:v>-39628.300000000047</c:v>
                </c:pt>
                <c:pt idx="1">
                  <c:v>-252413</c:v>
                </c:pt>
                <c:pt idx="2">
                  <c:v>-477.19999999999709</c:v>
                </c:pt>
                <c:pt idx="3">
                  <c:v>-61205</c:v>
                </c:pt>
                <c:pt idx="4">
                  <c:v>-79185</c:v>
                </c:pt>
              </c:numCache>
            </c:numRef>
          </c:val>
          <c:extLst>
            <c:ext xmlns:c14="http://schemas.microsoft.com/office/drawing/2007/8/2/chart" uri="{6F2FDCE9-48DA-4B69-8628-5D25D57E5C99}">
              <c14:invertSolidFillFmt>
                <c14:spPr xmlns:c14="http://schemas.microsoft.com/office/drawing/2007/8/2/chart">
                  <a:solidFill>
                    <a:srgbClr val="004684"/>
                  </a:solidFill>
                </c14:spPr>
              </c14:invertSolidFillFmt>
            </c:ext>
            <c:ext xmlns:c16="http://schemas.microsoft.com/office/drawing/2014/chart" uri="{C3380CC4-5D6E-409C-BE32-E72D297353CC}">
              <c16:uniqueId val="{00000005-9AF8-4C3E-9562-0A94E1667652}"/>
            </c:ext>
          </c:extLst>
        </c:ser>
        <c:dLbls>
          <c:showLegendKey val="0"/>
          <c:showVal val="0"/>
          <c:showCatName val="0"/>
          <c:showSerName val="0"/>
          <c:showPercent val="0"/>
          <c:showBubbleSize val="0"/>
        </c:dLbls>
        <c:gapWidth val="20"/>
        <c:axId val="34390400"/>
        <c:axId val="34391936"/>
      </c:barChart>
      <c:catAx>
        <c:axId val="34390400"/>
        <c:scaling>
          <c:orientation val="maxMin"/>
        </c:scaling>
        <c:delete val="0"/>
        <c:axPos val="l"/>
        <c:numFmt formatCode="General" sourceLinked="1"/>
        <c:majorTickMark val="none"/>
        <c:minorTickMark val="none"/>
        <c:tickLblPos val="none"/>
        <c:spPr>
          <a:ln w="9578">
            <a:noFill/>
          </a:ln>
        </c:spPr>
        <c:crossAx val="34391936"/>
        <c:crosses val="autoZero"/>
        <c:auto val="1"/>
        <c:lblAlgn val="ctr"/>
        <c:lblOffset val="100"/>
        <c:tickLblSkip val="1"/>
        <c:tickMarkSkip val="1"/>
        <c:noMultiLvlLbl val="0"/>
      </c:catAx>
      <c:valAx>
        <c:axId val="34391936"/>
        <c:scaling>
          <c:orientation val="minMax"/>
        </c:scaling>
        <c:delete val="0"/>
        <c:axPos val="t"/>
        <c:numFmt formatCode="General" sourceLinked="1"/>
        <c:majorTickMark val="none"/>
        <c:minorTickMark val="none"/>
        <c:tickLblPos val="none"/>
        <c:spPr>
          <a:ln w="9578">
            <a:noFill/>
          </a:ln>
        </c:spPr>
        <c:crossAx val="34390400"/>
        <c:crosses val="autoZero"/>
        <c:crossBetween val="between"/>
      </c:valAx>
      <c:spPr>
        <a:noFill/>
        <a:ln w="25405">
          <a:noFill/>
        </a:ln>
      </c:spPr>
    </c:plotArea>
    <c:plotVisOnly val="1"/>
    <c:dispBlanksAs val="gap"/>
    <c:showDLblsOverMax val="0"/>
  </c:chart>
  <c:spPr>
    <a:noFill/>
    <a:ln>
      <a:noFill/>
    </a:ln>
  </c:spPr>
  <c:txPr>
    <a:bodyPr/>
    <a:lstStyle/>
    <a:p>
      <a:pPr>
        <a:defRPr sz="1400" b="0"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7"/>
              <c:numFmt formatCode="0.0%" sourceLinked="0"/>
              <c:spPr>
                <a:noFill/>
              </c:spPr>
              <c:txPr>
                <a:bodyPr/>
                <a:lstStyle/>
                <a:p>
                  <a:pPr>
                    <a:defRPr sz="1200" b="0">
                      <a:solidFill>
                        <a:schemeClr val="bg1"/>
                      </a:solidFill>
                      <a:latin typeface="Calibri" pitchFamily="34" charset="0"/>
                      <a:cs typeface="Calibri"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AEE9-4F90-A198-82FCA830FD8E}"/>
                </c:ext>
              </c:extLst>
            </c:dLbl>
            <c:dLbl>
              <c:idx val="8"/>
              <c:layout>
                <c:manualLayout>
                  <c:x val="1.6228748685207798E-2"/>
                  <c:y val="-0.150296571733845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E9-4F90-A198-82FCA830FD8E}"/>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1.8636E-2</c:v>
                </c:pt>
                <c:pt idx="1">
                  <c:v>1.2104999999999999E-2</c:v>
                </c:pt>
                <c:pt idx="2">
                  <c:v>1.055E-2</c:v>
                </c:pt>
                <c:pt idx="3">
                  <c:v>0.47951199999999999</c:v>
                </c:pt>
                <c:pt idx="4">
                  <c:v>7.8734999999999999E-2</c:v>
                </c:pt>
                <c:pt idx="5">
                  <c:v>2.0944999999999998E-2</c:v>
                </c:pt>
                <c:pt idx="6">
                  <c:v>0.11613</c:v>
                </c:pt>
                <c:pt idx="7">
                  <c:v>5.9791999999999998E-2</c:v>
                </c:pt>
                <c:pt idx="8">
                  <c:v>0.15327499999999999</c:v>
                </c:pt>
              </c:numCache>
            </c:numRef>
          </c:val>
          <c:extLst>
            <c:ext xmlns:c16="http://schemas.microsoft.com/office/drawing/2014/chart" uri="{C3380CC4-5D6E-409C-BE32-E72D297353CC}">
              <c16:uniqueId val="{00000000-AEE9-4F90-A198-82FCA830FD8E}"/>
            </c:ext>
          </c:extLst>
        </c:ser>
        <c:ser>
          <c:idx val="2"/>
          <c:order val="1"/>
          <c:tx>
            <c:strRef>
              <c:f>Sheet1!$A$3</c:f>
              <c:strCache>
                <c:ptCount val="1"/>
                <c:pt idx="0">
                  <c:v>Visits</c:v>
                </c:pt>
              </c:strCache>
            </c:strRef>
          </c:tx>
          <c:spPr>
            <a:solidFill>
              <a:srgbClr val="003C69"/>
            </a:solidFill>
          </c:spPr>
          <c:invertIfNegative val="0"/>
          <c:dLbls>
            <c:dLbl>
              <c:idx val="2"/>
              <c:layout>
                <c:manualLayout>
                  <c:x val="0"/>
                  <c:y val="-0.1124616971331318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E9-4F90-A198-82FCA830FD8E}"/>
                </c:ext>
              </c:extLst>
            </c:dLbl>
            <c:dLbl>
              <c:idx val="3"/>
              <c:layout>
                <c:manualLayout>
                  <c:x val="0"/>
                  <c:y val="-0.102929877271857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E9-4F90-A198-82FCA830FD8E}"/>
                </c:ext>
              </c:extLst>
            </c:dLbl>
            <c:dLbl>
              <c:idx val="4"/>
              <c:layout>
                <c:manualLayout>
                  <c:x val="-2.0285935856510493E-3"/>
                  <c:y val="-9.00404597741014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E9-4F90-A198-82FCA830FD8E}"/>
                </c:ext>
              </c:extLst>
            </c:dLbl>
            <c:dLbl>
              <c:idx val="5"/>
              <c:layout>
                <c:manualLayout>
                  <c:x val="-2.0285935856509747E-3"/>
                  <c:y val="-9.2982813628281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E9-4F90-A198-82FCA830FD8E}"/>
                </c:ext>
              </c:extLst>
            </c:dLbl>
            <c:dLbl>
              <c:idx val="6"/>
              <c:layout>
                <c:manualLayout>
                  <c:x val="-2.0285935856511235E-3"/>
                  <c:y val="-9.69637586595429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E9-4F90-A198-82FCA830FD8E}"/>
                </c:ext>
              </c:extLst>
            </c:dLbl>
            <c:dLbl>
              <c:idx val="7"/>
              <c:layout>
                <c:manualLayout>
                  <c:x val="6.4914994740831053E-2"/>
                  <c:y val="-0.221147180798202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E9-4F90-A198-82FCA830FD8E}"/>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1.1540000000000001E-3</c:v>
                </c:pt>
                <c:pt idx="1">
                  <c:v>3.6380000000000002E-3</c:v>
                </c:pt>
                <c:pt idx="2">
                  <c:v>-0.12323000000000001</c:v>
                </c:pt>
                <c:pt idx="3">
                  <c:v>-0.97941999999999996</c:v>
                </c:pt>
                <c:pt idx="4">
                  <c:v>-0.32219999999999999</c:v>
                </c:pt>
                <c:pt idx="5">
                  <c:v>-0.60780000000000001</c:v>
                </c:pt>
                <c:pt idx="6">
                  <c:v>-0.99412</c:v>
                </c:pt>
                <c:pt idx="7">
                  <c:v>16.015460000000001</c:v>
                </c:pt>
                <c:pt idx="8">
                  <c:v>0.242509</c:v>
                </c:pt>
              </c:numCache>
            </c:numRef>
          </c:val>
          <c:extLst>
            <c:ext xmlns:c16="http://schemas.microsoft.com/office/drawing/2014/chart" uri="{C3380CC4-5D6E-409C-BE32-E72D297353CC}">
              <c16:uniqueId val="{00000001-AEE9-4F90-A198-82FCA830FD8E}"/>
            </c:ext>
          </c:extLst>
        </c:ser>
        <c:dLbls>
          <c:showLegendKey val="0"/>
          <c:showVal val="0"/>
          <c:showCatName val="0"/>
          <c:showSerName val="0"/>
          <c:showPercent val="0"/>
          <c:showBubbleSize val="0"/>
        </c:dLbls>
        <c:gapWidth val="40"/>
        <c:overlap val="100"/>
        <c:axId val="575521152"/>
        <c:axId val="575523072"/>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1.9810999999999999E-2</c:v>
                </c:pt>
                <c:pt idx="1">
                  <c:v>1.5786999999999999E-2</c:v>
                </c:pt>
                <c:pt idx="2">
                  <c:v>-0.11398</c:v>
                </c:pt>
                <c:pt idx="3">
                  <c:v>-0.96955000000000002</c:v>
                </c:pt>
                <c:pt idx="4">
                  <c:v>-0.26883000000000001</c:v>
                </c:pt>
                <c:pt idx="5">
                  <c:v>-0.59958999999999996</c:v>
                </c:pt>
                <c:pt idx="6">
                  <c:v>-0.99343999999999999</c:v>
                </c:pt>
                <c:pt idx="7">
                  <c:v>17.03285</c:v>
                </c:pt>
                <c:pt idx="8">
                  <c:v>0.43295400000000001</c:v>
                </c:pt>
              </c:numCache>
            </c:numRef>
          </c:val>
          <c:smooth val="0"/>
          <c:extLst>
            <c:ext xmlns:c16="http://schemas.microsoft.com/office/drawing/2014/chart" uri="{C3380CC4-5D6E-409C-BE32-E72D297353CC}">
              <c16:uniqueId val="{00000002-AEE9-4F90-A198-82FCA830FD8E}"/>
            </c:ext>
          </c:extLst>
        </c:ser>
        <c:dLbls>
          <c:showLegendKey val="0"/>
          <c:showVal val="0"/>
          <c:showCatName val="0"/>
          <c:showSerName val="0"/>
          <c:showPercent val="0"/>
          <c:showBubbleSize val="0"/>
        </c:dLbls>
        <c:marker val="1"/>
        <c:smooth val="0"/>
        <c:axId val="575521152"/>
        <c:axId val="575523072"/>
      </c:lineChart>
      <c:catAx>
        <c:axId val="575521152"/>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575523072"/>
        <c:crosses val="autoZero"/>
        <c:auto val="0"/>
        <c:lblAlgn val="ctr"/>
        <c:lblOffset val="100"/>
        <c:noMultiLvlLbl val="0"/>
      </c:catAx>
      <c:valAx>
        <c:axId val="575523072"/>
        <c:scaling>
          <c:orientation val="minMax"/>
        </c:scaling>
        <c:delete val="0"/>
        <c:axPos val="l"/>
        <c:numFmt formatCode="0.0%" sourceLinked="1"/>
        <c:majorTickMark val="none"/>
        <c:minorTickMark val="none"/>
        <c:tickLblPos val="none"/>
        <c:crossAx val="57552115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40336970734374628"/>
          <c:w val="0.95526315789473704"/>
          <c:h val="0.43705584480422222"/>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2"/>
              <c:layout>
                <c:manualLayout>
                  <c:x val="-1.0157828903852296E-16"/>
                  <c:y val="-0.120106031429046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88-4488-BD46-1F5B4D33B1EC}"/>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1.9569E-2</c:v>
                </c:pt>
                <c:pt idx="1">
                  <c:v>1.9380999999999999E-2</c:v>
                </c:pt>
                <c:pt idx="2">
                  <c:v>0.24173500000000001</c:v>
                </c:pt>
              </c:numCache>
            </c:numRef>
          </c:val>
          <c:extLst>
            <c:ext xmlns:c16="http://schemas.microsoft.com/office/drawing/2014/chart" uri="{C3380CC4-5D6E-409C-BE32-E72D297353CC}">
              <c16:uniqueId val="{00000000-D888-4488-BD46-1F5B4D33B1EC}"/>
            </c:ext>
          </c:extLst>
        </c:ser>
        <c:ser>
          <c:idx val="2"/>
          <c:order val="1"/>
          <c:tx>
            <c:strRef>
              <c:f>Sheet1!$A$3</c:f>
              <c:strCache>
                <c:ptCount val="1"/>
                <c:pt idx="0">
                  <c:v>Visits</c:v>
                </c:pt>
              </c:strCache>
            </c:strRef>
          </c:tx>
          <c:spPr>
            <a:solidFill>
              <a:srgbClr val="003C69"/>
            </a:solidFill>
          </c:spPr>
          <c:invertIfNegative val="0"/>
          <c:dLbls>
            <c:dLbl>
              <c:idx val="0"/>
              <c:layout>
                <c:manualLayout>
                  <c:x val="2.7703489767159778E-2"/>
                  <c:y val="-7.99072819342415E-2"/>
                </c:manualLayout>
              </c:layout>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88-4488-BD46-1F5B4D33B1EC}"/>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2817444909320152"/>
                      <c:h val="0.19504552694767369"/>
                    </c:manualLayout>
                  </c15:layout>
                </c:ext>
                <c:ext xmlns:c16="http://schemas.microsoft.com/office/drawing/2014/chart" uri="{C3380CC4-5D6E-409C-BE32-E72D297353CC}">
                  <c16:uniqueId val="{00000004-D888-4488-BD46-1F5B4D33B1EC}"/>
                </c:ext>
              </c:extLst>
            </c:dLbl>
            <c:dLbl>
              <c:idx val="2"/>
              <c:layout>
                <c:manualLayout>
                  <c:x val="1.1081395906863922E-2"/>
                  <c:y val="4.771438080973777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374189073045595"/>
                      <c:h val="0.19504552694767369"/>
                    </c:manualLayout>
                  </c15:layout>
                </c:ext>
                <c:ext xmlns:c16="http://schemas.microsoft.com/office/drawing/2014/chart" uri="{C3380CC4-5D6E-409C-BE32-E72D297353CC}">
                  <c16:uniqueId val="{00000005-D888-4488-BD46-1F5B4D33B1EC}"/>
                </c:ext>
              </c:extLst>
            </c:dLbl>
            <c:numFmt formatCode="0.0%" sourceLinked="0"/>
            <c:spPr>
              <a:noFill/>
              <a:ln>
                <a:noFill/>
              </a:ln>
              <a:effectLst/>
            </c:spPr>
            <c:txPr>
              <a:bodyPr/>
              <a:lstStyle/>
              <a:p>
                <a:pPr>
                  <a:defRPr sz="1200" b="0">
                    <a:solidFill>
                      <a:schemeClr val="bg1"/>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-1.2800000000000001E-3</c:v>
                </c:pt>
                <c:pt idx="1">
                  <c:v>-0.36325000000000002</c:v>
                </c:pt>
                <c:pt idx="2">
                  <c:v>-0.35919000000000001</c:v>
                </c:pt>
              </c:numCache>
            </c:numRef>
          </c:val>
          <c:extLst>
            <c:ext xmlns:c16="http://schemas.microsoft.com/office/drawing/2014/chart" uri="{C3380CC4-5D6E-409C-BE32-E72D297353CC}">
              <c16:uniqueId val="{00000001-D888-4488-BD46-1F5B4D33B1EC}"/>
            </c:ext>
          </c:extLst>
        </c:ser>
        <c:dLbls>
          <c:showLegendKey val="0"/>
          <c:showVal val="0"/>
          <c:showCatName val="0"/>
          <c:showSerName val="0"/>
          <c:showPercent val="0"/>
          <c:showBubbleSize val="0"/>
        </c:dLbls>
        <c:gapWidth val="40"/>
        <c:overlap val="100"/>
        <c:axId val="575494016"/>
        <c:axId val="575606784"/>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1.8263999999999999E-2</c:v>
                </c:pt>
                <c:pt idx="1">
                  <c:v>-0.35089999999999999</c:v>
                </c:pt>
                <c:pt idx="2">
                  <c:v>-0.20427999999999999</c:v>
                </c:pt>
              </c:numCache>
            </c:numRef>
          </c:val>
          <c:smooth val="0"/>
          <c:extLst>
            <c:ext xmlns:c16="http://schemas.microsoft.com/office/drawing/2014/chart" uri="{C3380CC4-5D6E-409C-BE32-E72D297353CC}">
              <c16:uniqueId val="{00000002-D888-4488-BD46-1F5B4D33B1EC}"/>
            </c:ext>
          </c:extLst>
        </c:ser>
        <c:dLbls>
          <c:showLegendKey val="0"/>
          <c:showVal val="0"/>
          <c:showCatName val="0"/>
          <c:showSerName val="0"/>
          <c:showPercent val="0"/>
          <c:showBubbleSize val="0"/>
        </c:dLbls>
        <c:marker val="1"/>
        <c:smooth val="0"/>
        <c:axId val="575494016"/>
        <c:axId val="575606784"/>
      </c:lineChart>
      <c:catAx>
        <c:axId val="575494016"/>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575606784"/>
        <c:crosses val="autoZero"/>
        <c:auto val="0"/>
        <c:lblAlgn val="ctr"/>
        <c:lblOffset val="100"/>
        <c:noMultiLvlLbl val="0"/>
      </c:catAx>
      <c:valAx>
        <c:axId val="575606784"/>
        <c:scaling>
          <c:orientation val="minMax"/>
        </c:scaling>
        <c:delete val="0"/>
        <c:axPos val="l"/>
        <c:numFmt formatCode="0.0%" sourceLinked="1"/>
        <c:majorTickMark val="none"/>
        <c:minorTickMark val="none"/>
        <c:tickLblPos val="none"/>
        <c:crossAx val="5754940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98D4-422A-BDEC-4E7A066C6055}"/>
              </c:ext>
            </c:extLst>
          </c:dPt>
          <c:dPt>
            <c:idx val="1"/>
            <c:invertIfNegative val="1"/>
            <c:bubble3D val="0"/>
            <c:extLst>
              <c:ext xmlns:c16="http://schemas.microsoft.com/office/drawing/2014/chart" uri="{C3380CC4-5D6E-409C-BE32-E72D297353CC}">
                <c16:uniqueId val="{00000001-98D4-422A-BDEC-4E7A066C6055}"/>
              </c:ext>
            </c:extLst>
          </c:dPt>
          <c:dPt>
            <c:idx val="2"/>
            <c:invertIfNegative val="1"/>
            <c:bubble3D val="0"/>
            <c:extLst>
              <c:ext xmlns:c16="http://schemas.microsoft.com/office/drawing/2014/chart" uri="{C3380CC4-5D6E-409C-BE32-E72D297353CC}">
                <c16:uniqueId val="{00000002-98D4-422A-BDEC-4E7A066C6055}"/>
              </c:ext>
            </c:extLst>
          </c:dPt>
          <c:dPt>
            <c:idx val="3"/>
            <c:invertIfNegative val="1"/>
            <c:bubble3D val="0"/>
            <c:extLst>
              <c:ext xmlns:c16="http://schemas.microsoft.com/office/drawing/2014/chart" uri="{C3380CC4-5D6E-409C-BE32-E72D297353CC}">
                <c16:uniqueId val="{00000003-98D4-422A-BDEC-4E7A066C6055}"/>
              </c:ext>
            </c:extLst>
          </c:dPt>
          <c:dPt>
            <c:idx val="4"/>
            <c:invertIfNegative val="1"/>
            <c:bubble3D val="0"/>
            <c:extLst>
              <c:ext xmlns:c16="http://schemas.microsoft.com/office/drawing/2014/chart" uri="{C3380CC4-5D6E-409C-BE32-E72D297353CC}">
                <c16:uniqueId val="{00000004-98D4-422A-BDEC-4E7A066C6055}"/>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D4-422A-BDEC-4E7A066C6055}"/>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8D4-422A-BDEC-4E7A066C6055}"/>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8D4-422A-BDEC-4E7A066C6055}"/>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D4-422A-BDEC-4E7A066C6055}"/>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D4-422A-BDEC-4E7A066C6055}"/>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-29328</c:v>
                </c:pt>
                <c:pt idx="1">
                  <c:v>-98610.5</c:v>
                </c:pt>
                <c:pt idx="2">
                  <c:v>-446.39999999999964</c:v>
                </c:pt>
                <c:pt idx="3">
                  <c:v>-57538.200000000012</c:v>
                </c:pt>
                <c:pt idx="4">
                  <c:v>-54480</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98D4-422A-BDEC-4E7A066C6055}"/>
            </c:ext>
          </c:extLst>
        </c:ser>
        <c:dLbls>
          <c:showLegendKey val="0"/>
          <c:showVal val="0"/>
          <c:showCatName val="0"/>
          <c:showSerName val="0"/>
          <c:showPercent val="0"/>
          <c:showBubbleSize val="0"/>
        </c:dLbls>
        <c:gapWidth val="20"/>
        <c:axId val="248124544"/>
        <c:axId val="248126080"/>
      </c:barChart>
      <c:catAx>
        <c:axId val="248124544"/>
        <c:scaling>
          <c:orientation val="maxMin"/>
        </c:scaling>
        <c:delete val="0"/>
        <c:axPos val="l"/>
        <c:numFmt formatCode="General" sourceLinked="1"/>
        <c:majorTickMark val="none"/>
        <c:minorTickMark val="none"/>
        <c:tickLblPos val="none"/>
        <c:spPr>
          <a:ln w="9578">
            <a:noFill/>
          </a:ln>
        </c:spPr>
        <c:crossAx val="248126080"/>
        <c:crosses val="autoZero"/>
        <c:auto val="1"/>
        <c:lblAlgn val="ctr"/>
        <c:lblOffset val="100"/>
        <c:tickLblSkip val="1"/>
        <c:tickMarkSkip val="1"/>
        <c:noMultiLvlLbl val="0"/>
      </c:catAx>
      <c:valAx>
        <c:axId val="248126080"/>
        <c:scaling>
          <c:orientation val="minMax"/>
        </c:scaling>
        <c:delete val="0"/>
        <c:axPos val="t"/>
        <c:numFmt formatCode="#,##0" sourceLinked="1"/>
        <c:majorTickMark val="none"/>
        <c:minorTickMark val="none"/>
        <c:tickLblPos val="none"/>
        <c:spPr>
          <a:ln w="9578">
            <a:noFill/>
          </a:ln>
        </c:spPr>
        <c:crossAx val="248124544"/>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22.6</c:v>
                </c:pt>
              </c:numCache>
            </c:numRef>
          </c:val>
          <c:extLst>
            <c:ext xmlns:c16="http://schemas.microsoft.com/office/drawing/2014/chart" uri="{C3380CC4-5D6E-409C-BE32-E72D297353CC}">
              <c16:uniqueId val="{00000000-E5BE-4F54-93DD-35D7513663CF}"/>
            </c:ext>
          </c:extLst>
        </c:ser>
        <c:ser>
          <c:idx val="1"/>
          <c:order val="1"/>
          <c:tx>
            <c:strRef>
              <c:f>Sheet1!$A$3</c:f>
              <c:strCache>
                <c:ptCount val="1"/>
                <c:pt idx="0">
                  <c:v>Beef and Veal</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28.8</c:v>
                </c:pt>
              </c:numCache>
            </c:numRef>
          </c:val>
          <c:extLst>
            <c:ext xmlns:c16="http://schemas.microsoft.com/office/drawing/2014/chart" uri="{C3380CC4-5D6E-409C-BE32-E72D297353CC}">
              <c16:uniqueId val="{00000001-E5BE-4F54-93DD-35D7513663CF}"/>
            </c:ext>
          </c:extLst>
        </c:ser>
        <c:ser>
          <c:idx val="2"/>
          <c:order val="2"/>
          <c:tx>
            <c:strRef>
              <c:f>Sheet1!$A$4</c:f>
              <c:strCache>
                <c:ptCount val="1"/>
                <c:pt idx="0">
                  <c:v>Lamb</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1.4</c:v>
                </c:pt>
              </c:numCache>
            </c:numRef>
          </c:val>
          <c:extLst>
            <c:ext xmlns:c16="http://schemas.microsoft.com/office/drawing/2014/chart" uri="{C3380CC4-5D6E-409C-BE32-E72D297353CC}">
              <c16:uniqueId val="{00000002-E5BE-4F54-93DD-35D7513663CF}"/>
            </c:ext>
          </c:extLst>
        </c:ser>
        <c:ser>
          <c:idx val="3"/>
          <c:order val="3"/>
          <c:tx>
            <c:strRef>
              <c:f>Sheet1!$A$5</c:f>
              <c:strCache>
                <c:ptCount val="1"/>
                <c:pt idx="0">
                  <c:v>Pork</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27.2</c:v>
                </c:pt>
              </c:numCache>
            </c:numRef>
          </c:val>
          <c:extLst>
            <c:ext xmlns:c16="http://schemas.microsoft.com/office/drawing/2014/chart" uri="{C3380CC4-5D6E-409C-BE32-E72D297353CC}">
              <c16:uniqueId val="{00000003-E5BE-4F54-93DD-35D7513663CF}"/>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BE-4F54-93DD-35D7513663CF}"/>
                </c:ext>
              </c:extLst>
            </c:dLbl>
            <c:spPr>
              <a:noFill/>
              <a:ln>
                <a:noFill/>
              </a:ln>
              <a:effectLst/>
            </c:spPr>
            <c:txPr>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16.5</c:v>
                </c:pt>
              </c:numCache>
            </c:numRef>
          </c:val>
          <c:extLst>
            <c:ext xmlns:c16="http://schemas.microsoft.com/office/drawing/2014/chart" uri="{C3380CC4-5D6E-409C-BE32-E72D297353CC}">
              <c16:uniqueId val="{00000005-E5BE-4F54-93DD-35D7513663CF}"/>
            </c:ext>
          </c:extLst>
        </c:ser>
        <c:dLbls>
          <c:showLegendKey val="0"/>
          <c:showVal val="0"/>
          <c:showCatName val="0"/>
          <c:showSerName val="0"/>
          <c:showPercent val="0"/>
          <c:showBubbleSize val="0"/>
        </c:dLbls>
        <c:gapWidth val="150"/>
        <c:overlap val="100"/>
        <c:axId val="248183040"/>
        <c:axId val="248262656"/>
      </c:barChart>
      <c:catAx>
        <c:axId val="248183040"/>
        <c:scaling>
          <c:orientation val="minMax"/>
        </c:scaling>
        <c:delete val="0"/>
        <c:axPos val="b"/>
        <c:numFmt formatCode="General" sourceLinked="0"/>
        <c:majorTickMark val="out"/>
        <c:minorTickMark val="none"/>
        <c:tickLblPos val="nextTo"/>
        <c:txPr>
          <a:bodyPr/>
          <a:lstStyle/>
          <a:p>
            <a:pPr algn="ctr">
              <a:defRPr/>
            </a:pPr>
            <a:endParaRPr lang="en-US"/>
          </a:p>
        </c:txPr>
        <c:crossAx val="248262656"/>
        <c:crosses val="autoZero"/>
        <c:auto val="1"/>
        <c:lblAlgn val="ctr"/>
        <c:lblOffset val="100"/>
        <c:noMultiLvlLbl val="0"/>
      </c:catAx>
      <c:valAx>
        <c:axId val="248262656"/>
        <c:scaling>
          <c:orientation val="minMax"/>
          <c:max val="100"/>
        </c:scaling>
        <c:delete val="1"/>
        <c:axPos val="l"/>
        <c:numFmt formatCode="General" sourceLinked="1"/>
        <c:majorTickMark val="out"/>
        <c:minorTickMark val="none"/>
        <c:tickLblPos val="nextTo"/>
        <c:crossAx val="248183040"/>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2617673579279421E-3"/>
          <c:w val="0.55946427411296085"/>
          <c:h val="0.84289968362475798"/>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General</c:formatCode>
                <c:ptCount val="2"/>
                <c:pt idx="0">
                  <c:v>22.4</c:v>
                </c:pt>
                <c:pt idx="1">
                  <c:v>17.600000000000001</c:v>
                </c:pt>
              </c:numCache>
            </c:numRef>
          </c:val>
          <c:extLst>
            <c:ext xmlns:c16="http://schemas.microsoft.com/office/drawing/2014/chart" uri="{C3380CC4-5D6E-409C-BE32-E72D297353CC}">
              <c16:uniqueId val="{00000000-3876-44EA-8F68-75768543874F}"/>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General</c:formatCode>
                <c:ptCount val="2"/>
                <c:pt idx="0">
                  <c:v>49.7</c:v>
                </c:pt>
                <c:pt idx="1">
                  <c:v>48</c:v>
                </c:pt>
              </c:numCache>
            </c:numRef>
          </c:val>
          <c:extLst>
            <c:ext xmlns:c16="http://schemas.microsoft.com/office/drawing/2014/chart" uri="{C3380CC4-5D6E-409C-BE32-E72D297353CC}">
              <c16:uniqueId val="{00000001-3876-44EA-8F68-75768543874F}"/>
            </c:ext>
          </c:extLst>
        </c:ser>
        <c:ser>
          <c:idx val="2"/>
          <c:order val="2"/>
          <c:tx>
            <c:strRef>
              <c:f>Sheet1!$A$4</c:f>
              <c:strCache>
                <c:ptCount val="1"/>
                <c:pt idx="0">
                  <c:v>Fish Burger</c:v>
                </c:pt>
              </c:strCache>
            </c:strRef>
          </c:tx>
          <c:invertIfNegative val="0"/>
          <c:dLbls>
            <c:dLbl>
              <c:idx val="0"/>
              <c:layout>
                <c:manualLayout>
                  <c:x val="-9.631356663799169E-2"/>
                  <c:y val="-3.6774350845839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76-44EA-8F68-75768543874F}"/>
                </c:ext>
              </c:extLst>
            </c:dLbl>
            <c:dLbl>
              <c:idx val="1"/>
              <c:layout>
                <c:manualLayout>
                  <c:x val="-0.10273447108052453"/>
                  <c:y val="7.3548701691678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76-44EA-8F68-75768543874F}"/>
                </c:ext>
              </c:extLst>
            </c:dLbl>
            <c:numFmt formatCode="#,##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General</c:formatCode>
                <c:ptCount val="2"/>
                <c:pt idx="0">
                  <c:v>1.3</c:v>
                </c:pt>
                <c:pt idx="1">
                  <c:v>0.2</c:v>
                </c:pt>
              </c:numCache>
            </c:numRef>
          </c:val>
          <c:extLst>
            <c:ext xmlns:c16="http://schemas.microsoft.com/office/drawing/2014/chart" uri="{C3380CC4-5D6E-409C-BE32-E72D297353CC}">
              <c16:uniqueId val="{00000002-3876-44EA-8F68-75768543874F}"/>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General</c:formatCode>
                <c:ptCount val="2"/>
                <c:pt idx="0">
                  <c:v>2.7</c:v>
                </c:pt>
                <c:pt idx="1">
                  <c:v>6.8</c:v>
                </c:pt>
              </c:numCache>
            </c:numRef>
          </c:val>
          <c:extLst>
            <c:ext xmlns:c16="http://schemas.microsoft.com/office/drawing/2014/chart" uri="{C3380CC4-5D6E-409C-BE32-E72D297353CC}">
              <c16:uniqueId val="{00000003-3876-44EA-8F68-75768543874F}"/>
            </c:ext>
          </c:extLst>
        </c:ser>
        <c:ser>
          <c:idx val="4"/>
          <c:order val="4"/>
          <c:tx>
            <c:strRef>
              <c:f>Sheet1!$A$6</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Sheet1!$B$6:$C$6</c:f>
              <c:numCache>
                <c:formatCode>General</c:formatCode>
                <c:ptCount val="2"/>
                <c:pt idx="0">
                  <c:v>20.8</c:v>
                </c:pt>
                <c:pt idx="1">
                  <c:v>23.2</c:v>
                </c:pt>
              </c:numCache>
            </c:numRef>
          </c:val>
          <c:extLst>
            <c:ext xmlns:c16="http://schemas.microsoft.com/office/drawing/2014/chart" uri="{C3380CC4-5D6E-409C-BE32-E72D297353CC}">
              <c16:uniqueId val="{00000004-3876-44EA-8F68-75768543874F}"/>
            </c:ext>
          </c:extLst>
        </c:ser>
        <c:ser>
          <c:idx val="5"/>
          <c:order val="5"/>
          <c:tx>
            <c:strRef>
              <c:f>Sheet1!$A$7</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Sheet1!$B$7:$C$7</c:f>
              <c:numCache>
                <c:formatCode>0.0</c:formatCode>
                <c:ptCount val="2"/>
                <c:pt idx="0">
                  <c:v>3.2</c:v>
                </c:pt>
                <c:pt idx="1">
                  <c:v>4.2</c:v>
                </c:pt>
              </c:numCache>
            </c:numRef>
          </c:val>
          <c:extLst>
            <c:ext xmlns:c16="http://schemas.microsoft.com/office/drawing/2014/chart" uri="{C3380CC4-5D6E-409C-BE32-E72D297353CC}">
              <c16:uniqueId val="{00000005-3876-44EA-8F68-75768543874F}"/>
            </c:ext>
          </c:extLst>
        </c:ser>
        <c:dLbls>
          <c:showLegendKey val="0"/>
          <c:showVal val="0"/>
          <c:showCatName val="0"/>
          <c:showSerName val="0"/>
          <c:showPercent val="0"/>
          <c:showBubbleSize val="0"/>
        </c:dLbls>
        <c:gapWidth val="82"/>
        <c:overlap val="100"/>
        <c:axId val="248403840"/>
        <c:axId val="248405376"/>
      </c:barChart>
      <c:catAx>
        <c:axId val="248403840"/>
        <c:scaling>
          <c:orientation val="minMax"/>
        </c:scaling>
        <c:delete val="0"/>
        <c:axPos val="b"/>
        <c:numFmt formatCode="General" sourceLinked="0"/>
        <c:majorTickMark val="out"/>
        <c:minorTickMark val="none"/>
        <c:tickLblPos val="nextTo"/>
        <c:txPr>
          <a:bodyPr/>
          <a:lstStyle/>
          <a:p>
            <a:pPr algn="ctr">
              <a:defRPr/>
            </a:pPr>
            <a:endParaRPr lang="en-US"/>
          </a:p>
        </c:txPr>
        <c:crossAx val="248405376"/>
        <c:crosses val="autoZero"/>
        <c:auto val="1"/>
        <c:lblAlgn val="ctr"/>
        <c:lblOffset val="100"/>
        <c:noMultiLvlLbl val="0"/>
      </c:catAx>
      <c:valAx>
        <c:axId val="248405376"/>
        <c:scaling>
          <c:orientation val="minMax"/>
          <c:max val="100"/>
        </c:scaling>
        <c:delete val="1"/>
        <c:axPos val="l"/>
        <c:numFmt formatCode="General" sourceLinked="1"/>
        <c:majorTickMark val="out"/>
        <c:minorTickMark val="none"/>
        <c:tickLblPos val="nextTo"/>
        <c:crossAx val="248403840"/>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1055568883285907"/>
          <c:y val="9.6880159177945425E-4"/>
          <c:w val="0.41481065030869635"/>
          <c:h val="0.8794559769694079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46636314261239253"/>
          <c:h val="0.95046465984883732"/>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-9.6052886505438924</c:v>
                </c:pt>
              </c:numCache>
            </c:numRef>
          </c:val>
          <c:extLst>
            <c:ext xmlns:c16="http://schemas.microsoft.com/office/drawing/2014/chart" uri="{C3380CC4-5D6E-409C-BE32-E72D297353CC}">
              <c16:uniqueId val="{00000000-EE62-49DE-BD4D-1055D641494C}"/>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-14.936167891518332</c:v>
                </c:pt>
              </c:numCache>
            </c:numRef>
          </c:val>
          <c:extLst>
            <c:ext xmlns:c16="http://schemas.microsoft.com/office/drawing/2014/chart" uri="{C3380CC4-5D6E-409C-BE32-E72D297353CC}">
              <c16:uniqueId val="{00000001-EE62-49DE-BD4D-1055D641494C}"/>
            </c:ext>
          </c:extLst>
        </c:ser>
        <c:ser>
          <c:idx val="2"/>
          <c:order val="2"/>
          <c:tx>
            <c:strRef>
              <c:f>Sheet1!$A$4</c:f>
              <c:strCache>
                <c:ptCount val="1"/>
                <c:pt idx="0">
                  <c:v>Fish Burger</c:v>
                </c:pt>
              </c:strCache>
            </c:strRef>
          </c:tx>
          <c:invertIfNegative val="0"/>
          <c:cat>
            <c:strRef>
              <c:f>Sheet1!$B$1</c:f>
              <c:strCache>
                <c:ptCount val="1"/>
                <c:pt idx="0">
                  <c:v>Contribution to Growth %</c:v>
                </c:pt>
              </c:strCache>
            </c:strRef>
          </c:cat>
          <c:val>
            <c:numRef>
              <c:f>Sheet1!$B$4</c:f>
              <c:numCache>
                <c:formatCode>0</c:formatCode>
                <c:ptCount val="1"/>
                <c:pt idx="0">
                  <c:v>-1.1903978150176158</c:v>
                </c:pt>
              </c:numCache>
            </c:numRef>
          </c:val>
          <c:extLst>
            <c:ext xmlns:c16="http://schemas.microsoft.com/office/drawing/2014/chart" uri="{C3380CC4-5D6E-409C-BE32-E72D297353CC}">
              <c16:uniqueId val="{00000002-EE62-49DE-BD4D-1055D641494C}"/>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2.2700040817938825</c:v>
                </c:pt>
              </c:numCache>
            </c:numRef>
          </c:val>
          <c:extLst>
            <c:ext xmlns:c16="http://schemas.microsoft.com/office/drawing/2014/chart" uri="{C3380CC4-5D6E-409C-BE32-E72D297353CC}">
              <c16:uniqueId val="{00000003-EE62-49DE-BD4D-1055D641494C}"/>
            </c:ext>
          </c:extLst>
        </c:ser>
        <c:ser>
          <c:idx val="4"/>
          <c:order val="4"/>
          <c:tx>
            <c:strRef>
              <c:f>Sheet1!$A$6</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-3.9362976812777326</c:v>
                </c:pt>
              </c:numCache>
            </c:numRef>
          </c:val>
          <c:extLst>
            <c:ext xmlns:c16="http://schemas.microsoft.com/office/drawing/2014/chart" uri="{C3380CC4-5D6E-409C-BE32-E72D297353CC}">
              <c16:uniqueId val="{00000004-EE62-49DE-BD4D-1055D641494C}"/>
            </c:ext>
          </c:extLst>
        </c:ser>
        <c:ser>
          <c:idx val="5"/>
          <c:order val="5"/>
          <c:tx>
            <c:strRef>
              <c:f>Sheet1!$A$7</c:f>
              <c:strCache>
                <c:ptCount val="1"/>
                <c:pt idx="0">
                  <c:v>Seafood Other</c:v>
                </c:pt>
              </c:strCache>
            </c:strRef>
          </c:tx>
          <c:invertIfNegative val="0"/>
          <c:dLbls>
            <c:dLbl>
              <c:idx val="0"/>
              <c:numFmt formatCode="#,##0.0" sourceLinked="0"/>
              <c:spPr/>
              <c:txPr>
                <a:bodyPr/>
                <a:lstStyle/>
                <a:p>
                  <a:pPr algn="ct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A7E-4E58-8855-F5FF8310D5B3}"/>
                </c:ext>
              </c:extLst>
            </c:dLbl>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-0.18490338186968724</c:v>
                </c:pt>
              </c:numCache>
            </c:numRef>
          </c:val>
          <c:extLst>
            <c:ext xmlns:c16="http://schemas.microsoft.com/office/drawing/2014/chart" uri="{C3380CC4-5D6E-409C-BE32-E72D297353CC}">
              <c16:uniqueId val="{00000006-EE62-49DE-BD4D-1055D641494C}"/>
            </c:ext>
          </c:extLst>
        </c:ser>
        <c:dLbls>
          <c:showLegendKey val="0"/>
          <c:showVal val="0"/>
          <c:showCatName val="0"/>
          <c:showSerName val="0"/>
          <c:showPercent val="0"/>
          <c:showBubbleSize val="0"/>
        </c:dLbls>
        <c:gapWidth val="82"/>
        <c:overlap val="100"/>
        <c:axId val="248562432"/>
        <c:axId val="248563968"/>
      </c:barChart>
      <c:catAx>
        <c:axId val="248562432"/>
        <c:scaling>
          <c:orientation val="minMax"/>
        </c:scaling>
        <c:delete val="0"/>
        <c:axPos val="b"/>
        <c:numFmt formatCode="General" sourceLinked="0"/>
        <c:majorTickMark val="out"/>
        <c:minorTickMark val="none"/>
        <c:tickLblPos val="none"/>
        <c:crossAx val="248563968"/>
        <c:crosses val="autoZero"/>
        <c:auto val="1"/>
        <c:lblAlgn val="ctr"/>
        <c:lblOffset val="100"/>
        <c:noMultiLvlLbl val="0"/>
      </c:catAx>
      <c:valAx>
        <c:axId val="248563968"/>
        <c:scaling>
          <c:orientation val="minMax"/>
        </c:scaling>
        <c:delete val="0"/>
        <c:axPos val="l"/>
        <c:numFmt formatCode="0" sourceLinked="1"/>
        <c:majorTickMark val="out"/>
        <c:minorTickMark val="none"/>
        <c:tickLblPos val="none"/>
        <c:crossAx val="248562432"/>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3520004363984797"/>
          <c:y val="0"/>
          <c:w val="0.31925912302448295"/>
          <c:h val="0.88102026252546872"/>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8056477183754156"/>
          <c:y val="0.13460526612334198"/>
          <c:w val="0.57473966535433074"/>
          <c:h val="0.82551550196850398"/>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tLst>
              <c:ext xmlns:c16="http://schemas.microsoft.com/office/drawing/2014/chart" uri="{C3380CC4-5D6E-409C-BE32-E72D297353CC}">
                <c16:uniqueId val="{00000000-865F-4115-AD1D-77E16325431F}"/>
              </c:ext>
            </c:extLst>
          </c:dPt>
          <c:dPt>
            <c:idx val="1"/>
            <c:invertIfNegative val="0"/>
            <c:bubble3D val="0"/>
            <c:extLst>
              <c:ext xmlns:c16="http://schemas.microsoft.com/office/drawing/2014/chart" uri="{C3380CC4-5D6E-409C-BE32-E72D297353CC}">
                <c16:uniqueId val="{00000001-865F-4115-AD1D-77E16325431F}"/>
              </c:ext>
            </c:extLst>
          </c:dPt>
          <c:dPt>
            <c:idx val="2"/>
            <c:invertIfNegative val="0"/>
            <c:bubble3D val="0"/>
            <c:spPr>
              <a:solidFill>
                <a:srgbClr val="FF0000"/>
              </a:solidFill>
            </c:spPr>
            <c:extLst>
              <c:ext xmlns:c16="http://schemas.microsoft.com/office/drawing/2014/chart" uri="{C3380CC4-5D6E-409C-BE32-E72D297353CC}">
                <c16:uniqueId val="{00000002-865F-4115-AD1D-77E16325431F}"/>
              </c:ext>
            </c:extLst>
          </c:dPt>
          <c:dPt>
            <c:idx val="3"/>
            <c:invertIfNegative val="0"/>
            <c:bubble3D val="0"/>
            <c:extLst>
              <c:ext xmlns:c16="http://schemas.microsoft.com/office/drawing/2014/chart" uri="{C3380CC4-5D6E-409C-BE32-E72D297353CC}">
                <c16:uniqueId val="{00000003-865F-4115-AD1D-77E16325431F}"/>
              </c:ext>
            </c:extLst>
          </c:dPt>
          <c:dPt>
            <c:idx val="4"/>
            <c:invertIfNegative val="0"/>
            <c:bubble3D val="0"/>
            <c:extLst>
              <c:ext xmlns:c16="http://schemas.microsoft.com/office/drawing/2014/chart" uri="{C3380CC4-5D6E-409C-BE32-E72D297353CC}">
                <c16:uniqueId val="{00000004-865F-4115-AD1D-77E16325431F}"/>
              </c:ext>
            </c:extLst>
          </c:dPt>
          <c:dPt>
            <c:idx val="5"/>
            <c:invertIfNegative val="0"/>
            <c:bubble3D val="0"/>
            <c:spPr>
              <a:solidFill>
                <a:srgbClr val="FF0000"/>
              </a:solidFill>
            </c:spPr>
            <c:extLst>
              <c:ext xmlns:c16="http://schemas.microsoft.com/office/drawing/2014/chart" uri="{C3380CC4-5D6E-409C-BE32-E72D297353CC}">
                <c16:uniqueId val="{00000005-865F-4115-AD1D-77E16325431F}"/>
              </c:ext>
            </c:extLst>
          </c:dPt>
          <c:dPt>
            <c:idx val="6"/>
            <c:invertIfNegative val="0"/>
            <c:bubble3D val="0"/>
            <c:extLst>
              <c:ext xmlns:c16="http://schemas.microsoft.com/office/drawing/2014/chart" uri="{C3380CC4-5D6E-409C-BE32-E72D297353CC}">
                <c16:uniqueId val="{00000006-865F-4115-AD1D-77E16325431F}"/>
              </c:ext>
            </c:extLst>
          </c:dPt>
          <c:dPt>
            <c:idx val="7"/>
            <c:invertIfNegative val="0"/>
            <c:bubble3D val="0"/>
            <c:extLst>
              <c:ext xmlns:c16="http://schemas.microsoft.com/office/drawing/2014/chart" uri="{C3380CC4-5D6E-409C-BE32-E72D297353CC}">
                <c16:uniqueId val="{00000007-865F-4115-AD1D-77E16325431F}"/>
              </c:ext>
            </c:extLst>
          </c:dPt>
          <c:dPt>
            <c:idx val="8"/>
            <c:invertIfNegative val="0"/>
            <c:bubble3D val="0"/>
            <c:spPr>
              <a:solidFill>
                <a:srgbClr val="FF0000"/>
              </a:solidFill>
            </c:spPr>
            <c:extLst>
              <c:ext xmlns:c16="http://schemas.microsoft.com/office/drawing/2014/chart" uri="{C3380CC4-5D6E-409C-BE32-E72D297353CC}">
                <c16:uniqueId val="{00000008-865F-4115-AD1D-77E16325431F}"/>
              </c:ext>
            </c:extLst>
          </c:dPt>
          <c:dPt>
            <c:idx val="9"/>
            <c:invertIfNegative val="0"/>
            <c:bubble3D val="0"/>
            <c:extLst>
              <c:ext xmlns:c16="http://schemas.microsoft.com/office/drawing/2014/chart" uri="{C3380CC4-5D6E-409C-BE32-E72D297353CC}">
                <c16:uniqueId val="{00000009-865F-4115-AD1D-77E16325431F}"/>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Seafood</c:v>
                </c:pt>
                <c:pt idx="1">
                  <c:v>Total Fish</c:v>
                </c:pt>
                <c:pt idx="2">
                  <c:v>Salmon</c:v>
                </c:pt>
                <c:pt idx="3">
                  <c:v>Fish Fingers</c:v>
                </c:pt>
                <c:pt idx="4">
                  <c:v>Total Shellfish</c:v>
                </c:pt>
                <c:pt idx="5">
                  <c:v>Scampi</c:v>
                </c:pt>
                <c:pt idx="6">
                  <c:v>Prawn</c:v>
                </c:pt>
                <c:pt idx="7">
                  <c:v>Seafood Sandwich</c:v>
                </c:pt>
                <c:pt idx="8">
                  <c:v>Total Cod</c:v>
                </c:pt>
                <c:pt idx="9">
                  <c:v>Total Haddock</c:v>
                </c:pt>
              </c:strCache>
            </c:strRef>
          </c:cat>
          <c:val>
            <c:numRef>
              <c:f>Sheet1!$B$2:$B$11</c:f>
              <c:numCache>
                <c:formatCode>General</c:formatCode>
                <c:ptCount val="10"/>
                <c:pt idx="0">
                  <c:v>13.4</c:v>
                </c:pt>
                <c:pt idx="1">
                  <c:v>10.1</c:v>
                </c:pt>
                <c:pt idx="2">
                  <c:v>0.3</c:v>
                </c:pt>
                <c:pt idx="3" formatCode="[$£-809]#,##0.00">
                  <c:v>0.9</c:v>
                </c:pt>
                <c:pt idx="4">
                  <c:v>3.3</c:v>
                </c:pt>
                <c:pt idx="5" formatCode="[$£-809]#,##0.00">
                  <c:v>1.4</c:v>
                </c:pt>
                <c:pt idx="6" formatCode="[$£-809]#,##0.00">
                  <c:v>1.1000000000000001</c:v>
                </c:pt>
                <c:pt idx="7">
                  <c:v>2.9</c:v>
                </c:pt>
                <c:pt idx="8">
                  <c:v>4</c:v>
                </c:pt>
                <c:pt idx="9">
                  <c:v>2.1</c:v>
                </c:pt>
              </c:numCache>
            </c:numRef>
          </c:val>
          <c:extLst>
            <c:ext xmlns:c16="http://schemas.microsoft.com/office/drawing/2014/chart" uri="{C3380CC4-5D6E-409C-BE32-E72D297353CC}">
              <c16:uniqueId val="{0000000A-865F-4115-AD1D-77E16325431F}"/>
            </c:ext>
          </c:extLst>
        </c:ser>
        <c:dLbls>
          <c:showLegendKey val="0"/>
          <c:showVal val="0"/>
          <c:showCatName val="0"/>
          <c:showSerName val="0"/>
          <c:showPercent val="0"/>
          <c:showBubbleSize val="0"/>
        </c:dLbls>
        <c:gapWidth val="28"/>
        <c:axId val="248677504"/>
        <c:axId val="248679040"/>
      </c:barChart>
      <c:catAx>
        <c:axId val="248677504"/>
        <c:scaling>
          <c:orientation val="maxMin"/>
        </c:scaling>
        <c:delete val="0"/>
        <c:axPos val="l"/>
        <c:numFmt formatCode="General" sourceLinked="0"/>
        <c:majorTickMark val="out"/>
        <c:minorTickMark val="none"/>
        <c:tickLblPos val="low"/>
        <c:crossAx val="248679040"/>
        <c:crosses val="autoZero"/>
        <c:auto val="1"/>
        <c:lblAlgn val="ctr"/>
        <c:lblOffset val="100"/>
        <c:tickLblSkip val="1"/>
        <c:noMultiLvlLbl val="0"/>
      </c:catAx>
      <c:valAx>
        <c:axId val="248679040"/>
        <c:scaling>
          <c:orientation val="minMax"/>
        </c:scaling>
        <c:delete val="1"/>
        <c:axPos val="t"/>
        <c:numFmt formatCode="General" sourceLinked="1"/>
        <c:majorTickMark val="out"/>
        <c:minorTickMark val="none"/>
        <c:tickLblPos val="nextTo"/>
        <c:crossAx val="24867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468C-48A0-A078-B23DF879C5CD}"/>
              </c:ext>
            </c:extLst>
          </c:dPt>
          <c:dPt>
            <c:idx val="6"/>
            <c:invertIfNegative val="0"/>
            <c:bubble3D val="0"/>
            <c:spPr>
              <a:solidFill>
                <a:schemeClr val="tx2">
                  <a:lumMod val="50000"/>
                </a:schemeClr>
              </a:solidFill>
            </c:spPr>
            <c:extLst>
              <c:ext xmlns:c16="http://schemas.microsoft.com/office/drawing/2014/chart" uri="{C3380CC4-5D6E-409C-BE32-E72D297353CC}">
                <c16:uniqueId val="{00000002-468C-48A0-A078-B23DF879C5CD}"/>
              </c:ext>
            </c:extLst>
          </c:dPt>
          <c:dLbls>
            <c:dLbl>
              <c:idx val="2"/>
              <c:layout>
                <c:manualLayout>
                  <c:x val="5.3284317887807242E-2"/>
                  <c:y val="-3.89378594176863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8C-48A0-A078-B23DF879C5CD}"/>
                </c:ext>
              </c:extLst>
            </c:dLbl>
            <c:dLbl>
              <c:idx val="5"/>
              <c:layout>
                <c:manualLayout>
                  <c:x val="2.0298787766783757E-2"/>
                  <c:y val="8.49563110498065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8C-48A0-A078-B23DF879C5CD}"/>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10.85</c:v>
                </c:pt>
                <c:pt idx="1">
                  <c:v>11.51</c:v>
                </c:pt>
                <c:pt idx="2">
                  <c:v>10.84</c:v>
                </c:pt>
                <c:pt idx="3">
                  <c:v>12.24</c:v>
                </c:pt>
                <c:pt idx="4">
                  <c:v>17.52</c:v>
                </c:pt>
                <c:pt idx="5">
                  <c:v>10.37</c:v>
                </c:pt>
                <c:pt idx="6">
                  <c:v>11.88</c:v>
                </c:pt>
              </c:numCache>
            </c:numRef>
          </c:val>
          <c:extLst>
            <c:ext xmlns:c16="http://schemas.microsoft.com/office/drawing/2014/chart" uri="{C3380CC4-5D6E-409C-BE32-E72D297353CC}">
              <c16:uniqueId val="{00000004-468C-48A0-A078-B23DF879C5CD}"/>
            </c:ext>
          </c:extLst>
        </c:ser>
        <c:dLbls>
          <c:showLegendKey val="0"/>
          <c:showVal val="0"/>
          <c:showCatName val="0"/>
          <c:showSerName val="0"/>
          <c:showPercent val="0"/>
          <c:showBubbleSize val="0"/>
        </c:dLbls>
        <c:gapWidth val="75"/>
        <c:axId val="247880320"/>
        <c:axId val="247886208"/>
      </c:barChart>
      <c:catAx>
        <c:axId val="247880320"/>
        <c:scaling>
          <c:orientation val="maxMin"/>
        </c:scaling>
        <c:delete val="0"/>
        <c:axPos val="r"/>
        <c:numFmt formatCode="General" sourceLinked="0"/>
        <c:majorTickMark val="none"/>
        <c:minorTickMark val="none"/>
        <c:tickLblPos val="low"/>
        <c:crossAx val="247886208"/>
        <c:crosses val="autoZero"/>
        <c:auto val="1"/>
        <c:lblAlgn val="ctr"/>
        <c:lblOffset val="100"/>
        <c:noMultiLvlLbl val="0"/>
      </c:catAx>
      <c:valAx>
        <c:axId val="247886208"/>
        <c:scaling>
          <c:orientation val="maxMin"/>
        </c:scaling>
        <c:delete val="0"/>
        <c:axPos val="t"/>
        <c:numFmt formatCode="[$£-809]#,##0_);[Red]\([$£-809]#,##0\)" sourceLinked="0"/>
        <c:majorTickMark val="none"/>
        <c:minorTickMark val="none"/>
        <c:tickLblPos val="high"/>
        <c:spPr>
          <a:ln>
            <a:noFill/>
          </a:ln>
        </c:spPr>
        <c:crossAx val="247880320"/>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7816096609932803"/>
          <c:h val="0.80934773238893465"/>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F805-4A1A-B0A5-9C559A740289}"/>
              </c:ext>
            </c:extLst>
          </c:dPt>
          <c:dPt>
            <c:idx val="6"/>
            <c:invertIfNegative val="0"/>
            <c:bubble3D val="0"/>
            <c:extLst>
              <c:ext xmlns:c16="http://schemas.microsoft.com/office/drawing/2014/chart" uri="{C3380CC4-5D6E-409C-BE32-E72D297353CC}">
                <c16:uniqueId val="{00000001-F805-4A1A-B0A5-9C559A74028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2.1199999999999992</c:v>
                </c:pt>
                <c:pt idx="1">
                  <c:v>2.0999999999999996</c:v>
                </c:pt>
                <c:pt idx="2">
                  <c:v>1.1899999999999995</c:v>
                </c:pt>
                <c:pt idx="3">
                  <c:v>2.2100000000000009</c:v>
                </c:pt>
                <c:pt idx="4">
                  <c:v>3.16</c:v>
                </c:pt>
                <c:pt idx="5">
                  <c:v>2.0599999999999987</c:v>
                </c:pt>
                <c:pt idx="6">
                  <c:v>1.42</c:v>
                </c:pt>
              </c:numCache>
            </c:numRef>
          </c:val>
          <c:extLst>
            <c:ext xmlns:c16="http://schemas.microsoft.com/office/drawing/2014/chart" uri="{C3380CC4-5D6E-409C-BE32-E72D297353CC}">
              <c16:uniqueId val="{00000002-F805-4A1A-B0A5-9C559A740289}"/>
            </c:ext>
          </c:extLst>
        </c:ser>
        <c:dLbls>
          <c:showLegendKey val="0"/>
          <c:showVal val="0"/>
          <c:showCatName val="0"/>
          <c:showSerName val="0"/>
          <c:showPercent val="0"/>
          <c:showBubbleSize val="0"/>
        </c:dLbls>
        <c:gapWidth val="75"/>
        <c:axId val="247968896"/>
        <c:axId val="247970432"/>
      </c:barChart>
      <c:catAx>
        <c:axId val="247968896"/>
        <c:scaling>
          <c:orientation val="maxMin"/>
        </c:scaling>
        <c:delete val="0"/>
        <c:axPos val="l"/>
        <c:numFmt formatCode="General" sourceLinked="0"/>
        <c:majorTickMark val="none"/>
        <c:minorTickMark val="none"/>
        <c:tickLblPos val="none"/>
        <c:crossAx val="247970432"/>
        <c:crosses val="autoZero"/>
        <c:auto val="1"/>
        <c:lblAlgn val="ctr"/>
        <c:lblOffset val="100"/>
        <c:noMultiLvlLbl val="0"/>
      </c:catAx>
      <c:valAx>
        <c:axId val="247970432"/>
        <c:scaling>
          <c:orientation val="minMax"/>
        </c:scaling>
        <c:delete val="1"/>
        <c:axPos val="t"/>
        <c:numFmt formatCode="[$£-809]#,##0.00" sourceLinked="0"/>
        <c:majorTickMark val="none"/>
        <c:minorTickMark val="none"/>
        <c:tickLblPos val="high"/>
        <c:crossAx val="247968896"/>
        <c:crosses val="autoZero"/>
        <c:crossBetween val="between"/>
      </c:valAx>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F6E7-4F2E-A0BB-411CB0CBDC6D}"/>
              </c:ext>
            </c:extLst>
          </c:dPt>
          <c:dPt>
            <c:idx val="6"/>
            <c:invertIfNegative val="0"/>
            <c:bubble3D val="0"/>
            <c:spPr>
              <a:solidFill>
                <a:schemeClr val="tx2">
                  <a:lumMod val="50000"/>
                </a:schemeClr>
              </a:solidFill>
            </c:spPr>
            <c:extLst>
              <c:ext xmlns:c16="http://schemas.microsoft.com/office/drawing/2014/chart" uri="{C3380CC4-5D6E-409C-BE32-E72D297353CC}">
                <c16:uniqueId val="{00000002-F6E7-4F2E-A0BB-411CB0CBDC6D}"/>
              </c:ext>
            </c:extLst>
          </c:dPt>
          <c:dLbls>
            <c:dLbl>
              <c:idx val="6"/>
              <c:layout>
                <c:manualLayout>
                  <c:x val="3.6925091077045537E-2"/>
                  <c:y val="1.557514376707452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E7-4F2E-A0BB-411CB0CBDC6D}"/>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0.27399999999999997</c:v>
                </c:pt>
                <c:pt idx="1">
                  <c:v>0.318</c:v>
                </c:pt>
                <c:pt idx="2">
                  <c:v>0.32899999999999996</c:v>
                </c:pt>
                <c:pt idx="3">
                  <c:v>0.29899999999999999</c:v>
                </c:pt>
                <c:pt idx="4">
                  <c:v>0.17100000000000001</c:v>
                </c:pt>
                <c:pt idx="5">
                  <c:v>0.35600000000000004</c:v>
                </c:pt>
                <c:pt idx="6">
                  <c:v>0.36399999999999999</c:v>
                </c:pt>
              </c:numCache>
            </c:numRef>
          </c:val>
          <c:extLst>
            <c:ext xmlns:c16="http://schemas.microsoft.com/office/drawing/2014/chart" uri="{C3380CC4-5D6E-409C-BE32-E72D297353CC}">
              <c16:uniqueId val="{00000003-F6E7-4F2E-A0BB-411CB0CBDC6D}"/>
            </c:ext>
          </c:extLst>
        </c:ser>
        <c:dLbls>
          <c:showLegendKey val="0"/>
          <c:showVal val="0"/>
          <c:showCatName val="0"/>
          <c:showSerName val="0"/>
          <c:showPercent val="0"/>
          <c:showBubbleSize val="0"/>
        </c:dLbls>
        <c:gapWidth val="75"/>
        <c:axId val="248980992"/>
        <c:axId val="248982528"/>
      </c:barChart>
      <c:catAx>
        <c:axId val="248980992"/>
        <c:scaling>
          <c:orientation val="maxMin"/>
        </c:scaling>
        <c:delete val="0"/>
        <c:axPos val="r"/>
        <c:numFmt formatCode="General" sourceLinked="0"/>
        <c:majorTickMark val="none"/>
        <c:minorTickMark val="none"/>
        <c:tickLblPos val="low"/>
        <c:crossAx val="248982528"/>
        <c:crosses val="autoZero"/>
        <c:auto val="1"/>
        <c:lblAlgn val="ctr"/>
        <c:lblOffset val="100"/>
        <c:noMultiLvlLbl val="0"/>
      </c:catAx>
      <c:valAx>
        <c:axId val="248982528"/>
        <c:scaling>
          <c:orientation val="maxMin"/>
        </c:scaling>
        <c:delete val="0"/>
        <c:axPos val="t"/>
        <c:numFmt formatCode="0%" sourceLinked="0"/>
        <c:majorTickMark val="none"/>
        <c:minorTickMark val="none"/>
        <c:tickLblPos val="high"/>
        <c:spPr>
          <a:ln>
            <a:noFill/>
          </a:ln>
        </c:spPr>
        <c:crossAx val="248980992"/>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17012220924764"/>
          <c:y val="3.5358543457516281E-2"/>
          <c:w val="0.61295425564700579"/>
          <c:h val="0.86128698374558976"/>
        </c:manualLayout>
      </c:layout>
      <c:barChart>
        <c:barDir val="col"/>
        <c:grouping val="stacked"/>
        <c:varyColors val="0"/>
        <c:ser>
          <c:idx val="0"/>
          <c:order val="0"/>
          <c:tx>
            <c:strRef>
              <c:f>Sheet1!$A$2</c:f>
              <c:strCache>
                <c:ptCount val="1"/>
                <c:pt idx="0">
                  <c:v>Poultry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33.9</c:v>
                </c:pt>
              </c:numCache>
            </c:numRef>
          </c:val>
          <c:extLst>
            <c:ext xmlns:c16="http://schemas.microsoft.com/office/drawing/2014/chart" uri="{C3380CC4-5D6E-409C-BE32-E72D297353CC}">
              <c16:uniqueId val="{00000000-CA2B-4927-ABF2-115F0BF1BFD5}"/>
            </c:ext>
          </c:extLst>
        </c:ser>
        <c:ser>
          <c:idx val="1"/>
          <c:order val="1"/>
          <c:tx>
            <c:strRef>
              <c:f>Sheet1!$A$3</c:f>
              <c:strCache>
                <c:ptCount val="1"/>
                <c:pt idx="0">
                  <c:v>Beef &amp;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General</c:formatCode>
                <c:ptCount val="1"/>
                <c:pt idx="0">
                  <c:v>22.6</c:v>
                </c:pt>
              </c:numCache>
            </c:numRef>
          </c:val>
          <c:extLst>
            <c:ext xmlns:c16="http://schemas.microsoft.com/office/drawing/2014/chart" uri="{C3380CC4-5D6E-409C-BE32-E72D297353CC}">
              <c16:uniqueId val="{00000001-CA2B-4927-ABF2-115F0BF1BFD5}"/>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General</c:formatCode>
                <c:ptCount val="1"/>
                <c:pt idx="0">
                  <c:v>1</c:v>
                </c:pt>
              </c:numCache>
            </c:numRef>
          </c:val>
          <c:extLst>
            <c:ext xmlns:c16="http://schemas.microsoft.com/office/drawing/2014/chart" uri="{C3380CC4-5D6E-409C-BE32-E72D297353CC}">
              <c16:uniqueId val="{00000002-CA2B-4927-ABF2-115F0BF1BFD5}"/>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General</c:formatCode>
                <c:ptCount val="1"/>
                <c:pt idx="0">
                  <c:v>23.4</c:v>
                </c:pt>
              </c:numCache>
            </c:numRef>
          </c:val>
          <c:extLst>
            <c:ext xmlns:c16="http://schemas.microsoft.com/office/drawing/2014/chart" uri="{C3380CC4-5D6E-409C-BE32-E72D297353CC}">
              <c16:uniqueId val="{00000003-CA2B-4927-ABF2-115F0BF1BFD5}"/>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2B-4927-ABF2-115F0BF1BF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General</c:formatCode>
                <c:ptCount val="1"/>
                <c:pt idx="0">
                  <c:v>15.2</c:v>
                </c:pt>
              </c:numCache>
            </c:numRef>
          </c:val>
          <c:extLst>
            <c:ext xmlns:c16="http://schemas.microsoft.com/office/drawing/2014/chart" uri="{C3380CC4-5D6E-409C-BE32-E72D297353CC}">
              <c16:uniqueId val="{00000005-CA2B-4927-ABF2-115F0BF1BFD5}"/>
            </c:ext>
          </c:extLst>
        </c:ser>
        <c:dLbls>
          <c:showLegendKey val="0"/>
          <c:showVal val="0"/>
          <c:showCatName val="0"/>
          <c:showSerName val="0"/>
          <c:showPercent val="0"/>
          <c:showBubbleSize val="0"/>
        </c:dLbls>
        <c:gapWidth val="150"/>
        <c:overlap val="100"/>
        <c:axId val="196716032"/>
        <c:axId val="196717568"/>
      </c:barChart>
      <c:catAx>
        <c:axId val="196716032"/>
        <c:scaling>
          <c:orientation val="minMax"/>
        </c:scaling>
        <c:delete val="0"/>
        <c:axPos val="b"/>
        <c:numFmt formatCode="General" sourceLinked="0"/>
        <c:majorTickMark val="out"/>
        <c:minorTickMark val="none"/>
        <c:tickLblPos val="nextTo"/>
        <c:crossAx val="196717568"/>
        <c:crosses val="autoZero"/>
        <c:auto val="1"/>
        <c:lblAlgn val="ctr"/>
        <c:lblOffset val="100"/>
        <c:noMultiLvlLbl val="0"/>
      </c:catAx>
      <c:valAx>
        <c:axId val="196717568"/>
        <c:scaling>
          <c:orientation val="minMax"/>
          <c:max val="100"/>
        </c:scaling>
        <c:delete val="1"/>
        <c:axPos val="l"/>
        <c:numFmt formatCode="General" sourceLinked="1"/>
        <c:majorTickMark val="out"/>
        <c:minorTickMark val="none"/>
        <c:tickLblPos val="nextTo"/>
        <c:crossAx val="196716032"/>
        <c:crosses val="autoZero"/>
        <c:crossBetween val="between"/>
      </c:valAx>
    </c:plotArea>
    <c:legend>
      <c:legendPos val="r"/>
      <c:layout>
        <c:manualLayout>
          <c:xMode val="edge"/>
          <c:yMode val="edge"/>
          <c:x val="0.61070185777024555"/>
          <c:y val="7.5436872836158519E-2"/>
          <c:w val="0.31963297642238953"/>
          <c:h val="0.80099545561683327"/>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1358444944695851"/>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8483-4C7D-9AAE-B96F25B373A0}"/>
              </c:ext>
            </c:extLst>
          </c:dPt>
          <c:dPt>
            <c:idx val="6"/>
            <c:invertIfNegative val="0"/>
            <c:bubble3D val="0"/>
            <c:spPr>
              <a:solidFill>
                <a:srgbClr val="0078BE"/>
              </a:solidFill>
            </c:spPr>
            <c:extLst>
              <c:ext xmlns:c16="http://schemas.microsoft.com/office/drawing/2014/chart" uri="{C3380CC4-5D6E-409C-BE32-E72D297353CC}">
                <c16:uniqueId val="{00000003-8483-4C7D-9AAE-B96F25B373A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-1.0000000000000141E-3</c:v>
                </c:pt>
                <c:pt idx="1">
                  <c:v>2.4000000000000021E-2</c:v>
                </c:pt>
                <c:pt idx="2">
                  <c:v>-1.0000000000000141E-3</c:v>
                </c:pt>
                <c:pt idx="3">
                  <c:v>2.5000000000000001E-2</c:v>
                </c:pt>
                <c:pt idx="4">
                  <c:v>9.0000000000000219E-3</c:v>
                </c:pt>
                <c:pt idx="5">
                  <c:v>3.6000000000000011E-2</c:v>
                </c:pt>
                <c:pt idx="6">
                  <c:v>8.7999999999999967E-2</c:v>
                </c:pt>
              </c:numCache>
            </c:numRef>
          </c:val>
          <c:extLst>
            <c:ext xmlns:c16="http://schemas.microsoft.com/office/drawing/2014/chart" uri="{C3380CC4-5D6E-409C-BE32-E72D297353CC}">
              <c16:uniqueId val="{00000004-8483-4C7D-9AAE-B96F25B373A0}"/>
            </c:ext>
          </c:extLst>
        </c:ser>
        <c:dLbls>
          <c:showLegendKey val="0"/>
          <c:showVal val="0"/>
          <c:showCatName val="0"/>
          <c:showSerName val="0"/>
          <c:showPercent val="0"/>
          <c:showBubbleSize val="0"/>
        </c:dLbls>
        <c:gapWidth val="75"/>
        <c:axId val="249037568"/>
        <c:axId val="249039104"/>
      </c:barChart>
      <c:catAx>
        <c:axId val="249037568"/>
        <c:scaling>
          <c:orientation val="maxMin"/>
        </c:scaling>
        <c:delete val="0"/>
        <c:axPos val="l"/>
        <c:numFmt formatCode="General" sourceLinked="0"/>
        <c:majorTickMark val="none"/>
        <c:minorTickMark val="none"/>
        <c:tickLblPos val="none"/>
        <c:crossAx val="249039104"/>
        <c:crosses val="autoZero"/>
        <c:auto val="1"/>
        <c:lblAlgn val="ctr"/>
        <c:lblOffset val="100"/>
        <c:noMultiLvlLbl val="0"/>
      </c:catAx>
      <c:valAx>
        <c:axId val="249039104"/>
        <c:scaling>
          <c:orientation val="minMax"/>
        </c:scaling>
        <c:delete val="1"/>
        <c:axPos val="t"/>
        <c:numFmt formatCode="0%" sourceLinked="0"/>
        <c:majorTickMark val="none"/>
        <c:minorTickMark val="none"/>
        <c:tickLblPos val="high"/>
        <c:crossAx val="249037568"/>
        <c:crosses val="autoZero"/>
        <c:crossBetween val="between"/>
      </c:valAx>
      <c:spPr>
        <a:noFill/>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7016944850258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6"/>
              <c:layout>
                <c:manualLayout>
                  <c:x val="0"/>
                  <c:y val="-9.85417671396300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91-455A-8227-F7B75860C98D}"/>
                </c:ext>
              </c:extLst>
            </c:dLbl>
            <c:dLbl>
              <c:idx val="8"/>
              <c:layout>
                <c:manualLayout>
                  <c:x val="-1.0432095763681981E-2"/>
                  <c:y val="5.55211479723497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91-455A-8227-F7B75860C98D}"/>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2.3050000000000001E-2</c:v>
                </c:pt>
                <c:pt idx="1">
                  <c:v>2.2124000000000001E-2</c:v>
                </c:pt>
                <c:pt idx="2">
                  <c:v>3.1952000000000001E-2</c:v>
                </c:pt>
                <c:pt idx="3">
                  <c:v>0.21255499999999999</c:v>
                </c:pt>
                <c:pt idx="4">
                  <c:v>7.2258000000000003E-2</c:v>
                </c:pt>
                <c:pt idx="5">
                  <c:v>3.0171E-2</c:v>
                </c:pt>
                <c:pt idx="6">
                  <c:v>0.52030299999999996</c:v>
                </c:pt>
                <c:pt idx="7">
                  <c:v>-6.8330000000000002E-2</c:v>
                </c:pt>
                <c:pt idx="8">
                  <c:v>0.15010599999999999</c:v>
                </c:pt>
              </c:numCache>
            </c:numRef>
          </c:val>
          <c:extLst>
            <c:ext xmlns:c16="http://schemas.microsoft.com/office/drawing/2014/chart" uri="{C3380CC4-5D6E-409C-BE32-E72D297353CC}">
              <c16:uniqueId val="{00000000-8A91-455A-8227-F7B75860C98D}"/>
            </c:ext>
          </c:extLst>
        </c:ser>
        <c:ser>
          <c:idx val="2"/>
          <c:order val="1"/>
          <c:tx>
            <c:strRef>
              <c:f>Sheet1!$A$3</c:f>
              <c:strCache>
                <c:ptCount val="1"/>
                <c:pt idx="0">
                  <c:v>Visits</c:v>
                </c:pt>
              </c:strCache>
            </c:strRef>
          </c:tx>
          <c:spPr>
            <a:solidFill>
              <a:srgbClr val="003C69"/>
            </a:solidFill>
          </c:spPr>
          <c:invertIfNegative val="0"/>
          <c:dLbls>
            <c:dLbl>
              <c:idx val="0"/>
              <c:layout>
                <c:manualLayout>
                  <c:x val="0"/>
                  <c:y val="-6.57097410124289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91-455A-8227-F7B75860C98D}"/>
                </c:ext>
              </c:extLst>
            </c:dLbl>
            <c:dLbl>
              <c:idx val="1"/>
              <c:layout>
                <c:manualLayout>
                  <c:x val="-2.0864191527364155E-3"/>
                  <c:y val="-6.08015838769448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91-455A-8227-F7B75860C98D}"/>
                </c:ext>
              </c:extLst>
            </c:dLbl>
            <c:dLbl>
              <c:idx val="2"/>
              <c:layout>
                <c:manualLayout>
                  <c:x val="-2.0864191527363964E-3"/>
                  <c:y val="-9.24647392779483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91-455A-8227-F7B75860C98D}"/>
                </c:ext>
              </c:extLst>
            </c:dLbl>
            <c:dLbl>
              <c:idx val="3"/>
              <c:layout>
                <c:manualLayout>
                  <c:x val="2.0864191527363196E-3"/>
                  <c:y val="-9.36429169733735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91-455A-8227-F7B75860C98D}"/>
                </c:ext>
              </c:extLst>
            </c:dLbl>
            <c:dLbl>
              <c:idx val="4"/>
              <c:layout>
                <c:manualLayout>
                  <c:x val="1.25185149164183E-2"/>
                  <c:y val="-7.38068042405936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91-455A-8227-F7B75860C98D}"/>
                </c:ext>
              </c:extLst>
            </c:dLbl>
            <c:dLbl>
              <c:idx val="5"/>
              <c:layout>
                <c:manualLayout>
                  <c:x val="0"/>
                  <c:y val="-0.107594486889864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91-455A-8227-F7B75860C98D}"/>
                </c:ext>
              </c:extLst>
            </c:dLbl>
            <c:dLbl>
              <c:idx val="6"/>
              <c:layout>
                <c:manualLayout>
                  <c:x val="-4.1728383054727928E-3"/>
                  <c:y val="-9.92571346380011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91-455A-8227-F7B75860C98D}"/>
                </c:ext>
              </c:extLst>
            </c:dLbl>
            <c:dLbl>
              <c:idx val="7"/>
              <c:layout>
                <c:manualLayout>
                  <c:x val="0"/>
                  <c:y val="-0.259678401908774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91-455A-8227-F7B75860C98D}"/>
                </c:ext>
              </c:extLst>
            </c:dLbl>
            <c:dLbl>
              <c:idx val="8"/>
              <c:layout>
                <c:manualLayout>
                  <c:x val="6.2592574582091883E-3"/>
                  <c:y val="-0.147446506079143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91-455A-8227-F7B75860C98D}"/>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-3.8500000000000001E-3</c:v>
                </c:pt>
                <c:pt idx="1">
                  <c:v>-9.8600000000000007E-3</c:v>
                </c:pt>
                <c:pt idx="2">
                  <c:v>-0.14149999999999999</c:v>
                </c:pt>
                <c:pt idx="3">
                  <c:v>-0.78247</c:v>
                </c:pt>
                <c:pt idx="4">
                  <c:v>-0.38673000000000002</c:v>
                </c:pt>
                <c:pt idx="5">
                  <c:v>-0.54586000000000001</c:v>
                </c:pt>
                <c:pt idx="6">
                  <c:v>-0.71606999999999998</c:v>
                </c:pt>
                <c:pt idx="7">
                  <c:v>2.3748619999999998</c:v>
                </c:pt>
                <c:pt idx="8">
                  <c:v>0.36631799999999998</c:v>
                </c:pt>
              </c:numCache>
            </c:numRef>
          </c:val>
          <c:extLst>
            <c:ext xmlns:c16="http://schemas.microsoft.com/office/drawing/2014/chart" uri="{C3380CC4-5D6E-409C-BE32-E72D297353CC}">
              <c16:uniqueId val="{00000001-8A91-455A-8227-F7B75860C98D}"/>
            </c:ext>
          </c:extLst>
        </c:ser>
        <c:dLbls>
          <c:showLegendKey val="0"/>
          <c:showVal val="0"/>
          <c:showCatName val="0"/>
          <c:showSerName val="0"/>
          <c:showPercent val="0"/>
          <c:showBubbleSize val="0"/>
        </c:dLbls>
        <c:gapWidth val="40"/>
        <c:overlap val="100"/>
        <c:axId val="568817152"/>
        <c:axId val="568819072"/>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1.9108E-2</c:v>
                </c:pt>
                <c:pt idx="1">
                  <c:v>1.2041E-2</c:v>
                </c:pt>
                <c:pt idx="2">
                  <c:v>-0.11407</c:v>
                </c:pt>
                <c:pt idx="3">
                  <c:v>-0.73624000000000001</c:v>
                </c:pt>
                <c:pt idx="4">
                  <c:v>-0.34242</c:v>
                </c:pt>
                <c:pt idx="5">
                  <c:v>-0.53215000000000001</c:v>
                </c:pt>
                <c:pt idx="6">
                  <c:v>-0.56833</c:v>
                </c:pt>
                <c:pt idx="7">
                  <c:v>2.1442749999999999</c:v>
                </c:pt>
                <c:pt idx="8">
                  <c:v>0.57140999999999997</c:v>
                </c:pt>
              </c:numCache>
            </c:numRef>
          </c:val>
          <c:smooth val="0"/>
          <c:extLst>
            <c:ext xmlns:c16="http://schemas.microsoft.com/office/drawing/2014/chart" uri="{C3380CC4-5D6E-409C-BE32-E72D297353CC}">
              <c16:uniqueId val="{00000002-8A91-455A-8227-F7B75860C98D}"/>
            </c:ext>
          </c:extLst>
        </c:ser>
        <c:dLbls>
          <c:showLegendKey val="0"/>
          <c:showVal val="0"/>
          <c:showCatName val="0"/>
          <c:showSerName val="0"/>
          <c:showPercent val="0"/>
          <c:showBubbleSize val="0"/>
        </c:dLbls>
        <c:marker val="1"/>
        <c:smooth val="0"/>
        <c:axId val="568817152"/>
        <c:axId val="568819072"/>
      </c:lineChart>
      <c:catAx>
        <c:axId val="568817152"/>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568819072"/>
        <c:crosses val="autoZero"/>
        <c:auto val="0"/>
        <c:lblAlgn val="ctr"/>
        <c:lblOffset val="100"/>
        <c:noMultiLvlLbl val="0"/>
      </c:catAx>
      <c:valAx>
        <c:axId val="568819072"/>
        <c:scaling>
          <c:orientation val="minMax"/>
        </c:scaling>
        <c:delete val="0"/>
        <c:axPos val="l"/>
        <c:numFmt formatCode="0.0%" sourceLinked="1"/>
        <c:majorTickMark val="none"/>
        <c:minorTickMark val="none"/>
        <c:tickLblPos val="none"/>
        <c:crossAx val="56881715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1.1067620108732806E-2"/>
                  <c:y val="-9.25937677149698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89-42FB-A167-C1E3AE753583}"/>
                </c:ext>
              </c:extLst>
            </c:dLbl>
            <c:dLbl>
              <c:idx val="1"/>
              <c:layout>
                <c:manualLayout>
                  <c:x val="5.533810054366416E-3"/>
                  <c:y val="-8.0727804993612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89-42FB-A167-C1E3AE753583}"/>
                </c:ext>
              </c:extLst>
            </c:dLbl>
            <c:dLbl>
              <c:idx val="2"/>
              <c:layout>
                <c:manualLayout>
                  <c:x val="0"/>
                  <c:y val="-0.124980328451404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89-42FB-A167-C1E3AE753583}"/>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2.7018E-2</c:v>
                </c:pt>
                <c:pt idx="1">
                  <c:v>5.0050999999999998E-2</c:v>
                </c:pt>
                <c:pt idx="2">
                  <c:v>0.14144200000000001</c:v>
                </c:pt>
              </c:numCache>
            </c:numRef>
          </c:val>
          <c:extLst>
            <c:ext xmlns:c16="http://schemas.microsoft.com/office/drawing/2014/chart" uri="{C3380CC4-5D6E-409C-BE32-E72D297353CC}">
              <c16:uniqueId val="{00000000-9589-42FB-A167-C1E3AE753583}"/>
            </c:ext>
          </c:extLst>
        </c:ser>
        <c:ser>
          <c:idx val="2"/>
          <c:order val="1"/>
          <c:tx>
            <c:strRef>
              <c:f>Sheet1!$A$3</c:f>
              <c:strCache>
                <c:ptCount val="1"/>
                <c:pt idx="0">
                  <c:v>Visits</c:v>
                </c:pt>
              </c:strCache>
            </c:strRef>
          </c:tx>
          <c:spPr>
            <a:solidFill>
              <a:srgbClr val="003C69"/>
            </a:solidFill>
          </c:spPr>
          <c:invertIfNegative val="0"/>
          <c:dLbls>
            <c:dLbl>
              <c:idx val="0"/>
              <c:layout>
                <c:manualLayout>
                  <c:x val="-5.5338100543664281E-3"/>
                  <c:y val="-7.63171476677581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89-42FB-A167-C1E3AE753583}"/>
                </c:ext>
              </c:extLst>
            </c:dLbl>
            <c:dLbl>
              <c:idx val="1"/>
              <c:layout>
                <c:manualLayout>
                  <c:x val="-2.766905027183208E-3"/>
                  <c:y val="-0.2274769229467556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9246186137326508"/>
                      <c:h val="0.17353690213298811"/>
                    </c:manualLayout>
                  </c15:layout>
                </c:ext>
                <c:ext xmlns:c16="http://schemas.microsoft.com/office/drawing/2014/chart" uri="{C3380CC4-5D6E-409C-BE32-E72D297353CC}">
                  <c16:uniqueId val="{00000003-9589-42FB-A167-C1E3AE753583}"/>
                </c:ext>
              </c:extLst>
            </c:dLbl>
            <c:dLbl>
              <c:idx val="2"/>
              <c:layout>
                <c:manualLayout>
                  <c:x val="-7.0610544827565168E-3"/>
                  <c:y val="-0.11988370518905839"/>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6173788651157764"/>
                      <c:h val="0.17353690213298811"/>
                    </c:manualLayout>
                  </c15:layout>
                </c:ext>
                <c:ext xmlns:c16="http://schemas.microsoft.com/office/drawing/2014/chart" uri="{C3380CC4-5D6E-409C-BE32-E72D297353CC}">
                  <c16:uniqueId val="{00000004-9589-42FB-A167-C1E3AE753583}"/>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-3.1E-4</c:v>
                </c:pt>
                <c:pt idx="1">
                  <c:v>-0.32840000000000003</c:v>
                </c:pt>
                <c:pt idx="2">
                  <c:v>-0.14041000000000001</c:v>
                </c:pt>
              </c:numCache>
            </c:numRef>
          </c:val>
          <c:extLst>
            <c:ext xmlns:c16="http://schemas.microsoft.com/office/drawing/2014/chart" uri="{C3380CC4-5D6E-409C-BE32-E72D297353CC}">
              <c16:uniqueId val="{00000001-9589-42FB-A167-C1E3AE753583}"/>
            </c:ext>
          </c:extLst>
        </c:ser>
        <c:dLbls>
          <c:showLegendKey val="0"/>
          <c:showVal val="0"/>
          <c:showCatName val="0"/>
          <c:showSerName val="0"/>
          <c:showPercent val="0"/>
          <c:showBubbleSize val="0"/>
        </c:dLbls>
        <c:gapWidth val="40"/>
        <c:overlap val="100"/>
        <c:axId val="569007488"/>
        <c:axId val="569021952"/>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2.6699000000000001E-2</c:v>
                </c:pt>
                <c:pt idx="1">
                  <c:v>-0.29477999999999999</c:v>
                </c:pt>
                <c:pt idx="2">
                  <c:v>-1.883E-2</c:v>
                </c:pt>
              </c:numCache>
            </c:numRef>
          </c:val>
          <c:smooth val="0"/>
          <c:extLst>
            <c:ext xmlns:c16="http://schemas.microsoft.com/office/drawing/2014/chart" uri="{C3380CC4-5D6E-409C-BE32-E72D297353CC}">
              <c16:uniqueId val="{00000002-9589-42FB-A167-C1E3AE753583}"/>
            </c:ext>
          </c:extLst>
        </c:ser>
        <c:dLbls>
          <c:showLegendKey val="0"/>
          <c:showVal val="0"/>
          <c:showCatName val="0"/>
          <c:showSerName val="0"/>
          <c:showPercent val="0"/>
          <c:showBubbleSize val="0"/>
        </c:dLbls>
        <c:marker val="1"/>
        <c:smooth val="0"/>
        <c:axId val="569007488"/>
        <c:axId val="569021952"/>
      </c:lineChart>
      <c:catAx>
        <c:axId val="569007488"/>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569021952"/>
        <c:crosses val="autoZero"/>
        <c:auto val="0"/>
        <c:lblAlgn val="ctr"/>
        <c:lblOffset val="100"/>
        <c:noMultiLvlLbl val="0"/>
      </c:catAx>
      <c:valAx>
        <c:axId val="569021952"/>
        <c:scaling>
          <c:orientation val="minMax"/>
        </c:scaling>
        <c:delete val="0"/>
        <c:axPos val="l"/>
        <c:numFmt formatCode="0.0%" sourceLinked="1"/>
        <c:majorTickMark val="none"/>
        <c:minorTickMark val="none"/>
        <c:tickLblPos val="none"/>
        <c:crossAx val="5690074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7AC2-4819-A65D-470E1C459C12}"/>
              </c:ext>
            </c:extLst>
          </c:dPt>
          <c:dPt>
            <c:idx val="1"/>
            <c:invertIfNegative val="1"/>
            <c:bubble3D val="0"/>
            <c:extLst>
              <c:ext xmlns:c16="http://schemas.microsoft.com/office/drawing/2014/chart" uri="{C3380CC4-5D6E-409C-BE32-E72D297353CC}">
                <c16:uniqueId val="{00000001-7AC2-4819-A65D-470E1C459C12}"/>
              </c:ext>
            </c:extLst>
          </c:dPt>
          <c:dPt>
            <c:idx val="2"/>
            <c:invertIfNegative val="1"/>
            <c:bubble3D val="0"/>
            <c:extLst>
              <c:ext xmlns:c16="http://schemas.microsoft.com/office/drawing/2014/chart" uri="{C3380CC4-5D6E-409C-BE32-E72D297353CC}">
                <c16:uniqueId val="{00000002-7AC2-4819-A65D-470E1C459C12}"/>
              </c:ext>
            </c:extLst>
          </c:dPt>
          <c:dPt>
            <c:idx val="3"/>
            <c:invertIfNegative val="1"/>
            <c:bubble3D val="0"/>
            <c:extLst>
              <c:ext xmlns:c16="http://schemas.microsoft.com/office/drawing/2014/chart" uri="{C3380CC4-5D6E-409C-BE32-E72D297353CC}">
                <c16:uniqueId val="{00000003-7AC2-4819-A65D-470E1C459C12}"/>
              </c:ext>
            </c:extLst>
          </c:dPt>
          <c:dPt>
            <c:idx val="4"/>
            <c:invertIfNegative val="1"/>
            <c:bubble3D val="0"/>
            <c:extLst>
              <c:ext xmlns:c16="http://schemas.microsoft.com/office/drawing/2014/chart" uri="{C3380CC4-5D6E-409C-BE32-E72D297353CC}">
                <c16:uniqueId val="{00000004-7AC2-4819-A65D-470E1C459C12}"/>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AC2-4819-A65D-470E1C459C12}"/>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AC2-4819-A65D-470E1C459C12}"/>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AC2-4819-A65D-470E1C459C12}"/>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AC2-4819-A65D-470E1C459C12}"/>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AC2-4819-A65D-470E1C459C12}"/>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-37014.100000000006</c:v>
                </c:pt>
                <c:pt idx="1">
                  <c:v>-35612.700000000012</c:v>
                </c:pt>
                <c:pt idx="2">
                  <c:v>-4932.0999999999985</c:v>
                </c:pt>
                <c:pt idx="3">
                  <c:v>-27150</c:v>
                </c:pt>
                <c:pt idx="4">
                  <c:v>-18133.899999999994</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7AC2-4819-A65D-470E1C459C12}"/>
            </c:ext>
          </c:extLst>
        </c:ser>
        <c:dLbls>
          <c:showLegendKey val="0"/>
          <c:showVal val="0"/>
          <c:showCatName val="0"/>
          <c:showSerName val="0"/>
          <c:showPercent val="0"/>
          <c:showBubbleSize val="0"/>
        </c:dLbls>
        <c:gapWidth val="20"/>
        <c:axId val="250194560"/>
        <c:axId val="250208640"/>
      </c:barChart>
      <c:catAx>
        <c:axId val="250194560"/>
        <c:scaling>
          <c:orientation val="maxMin"/>
        </c:scaling>
        <c:delete val="0"/>
        <c:axPos val="l"/>
        <c:numFmt formatCode="General" sourceLinked="1"/>
        <c:majorTickMark val="none"/>
        <c:minorTickMark val="none"/>
        <c:tickLblPos val="none"/>
        <c:spPr>
          <a:ln w="9578">
            <a:noFill/>
          </a:ln>
        </c:spPr>
        <c:crossAx val="250208640"/>
        <c:crosses val="autoZero"/>
        <c:auto val="1"/>
        <c:lblAlgn val="ctr"/>
        <c:lblOffset val="100"/>
        <c:tickLblSkip val="1"/>
        <c:tickMarkSkip val="1"/>
        <c:noMultiLvlLbl val="0"/>
      </c:catAx>
      <c:valAx>
        <c:axId val="250208640"/>
        <c:scaling>
          <c:orientation val="minMax"/>
        </c:scaling>
        <c:delete val="0"/>
        <c:axPos val="t"/>
        <c:numFmt formatCode="#,##0" sourceLinked="1"/>
        <c:majorTickMark val="none"/>
        <c:minorTickMark val="none"/>
        <c:tickLblPos val="none"/>
        <c:spPr>
          <a:ln w="9578">
            <a:noFill/>
          </a:ln>
        </c:spPr>
        <c:crossAx val="250194560"/>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29.7</c:v>
                </c:pt>
              </c:numCache>
            </c:numRef>
          </c:val>
          <c:extLst>
            <c:ext xmlns:c16="http://schemas.microsoft.com/office/drawing/2014/chart" uri="{C3380CC4-5D6E-409C-BE32-E72D297353CC}">
              <c16:uniqueId val="{00000000-3553-4610-BBD0-E67E4FC8D2F5}"/>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19.5</c:v>
                </c:pt>
              </c:numCache>
            </c:numRef>
          </c:val>
          <c:extLst>
            <c:ext xmlns:c16="http://schemas.microsoft.com/office/drawing/2014/chart" uri="{C3380CC4-5D6E-409C-BE32-E72D297353CC}">
              <c16:uniqueId val="{00000001-3553-4610-BBD0-E67E4FC8D2F5}"/>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2.2000000000000002</c:v>
                </c:pt>
              </c:numCache>
            </c:numRef>
          </c:val>
          <c:extLst>
            <c:ext xmlns:c16="http://schemas.microsoft.com/office/drawing/2014/chart" uri="{C3380CC4-5D6E-409C-BE32-E72D297353CC}">
              <c16:uniqueId val="{00000002-3553-4610-BBD0-E67E4FC8D2F5}"/>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27.3</c:v>
                </c:pt>
              </c:numCache>
            </c:numRef>
          </c:val>
          <c:extLst>
            <c:ext xmlns:c16="http://schemas.microsoft.com/office/drawing/2014/chart" uri="{C3380CC4-5D6E-409C-BE32-E72D297353CC}">
              <c16:uniqueId val="{00000003-3553-4610-BBD0-E67E4FC8D2F5}"/>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53-4610-BBD0-E67E4FC8D2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18.399999999999999</c:v>
                </c:pt>
              </c:numCache>
            </c:numRef>
          </c:val>
          <c:extLst>
            <c:ext xmlns:c16="http://schemas.microsoft.com/office/drawing/2014/chart" uri="{C3380CC4-5D6E-409C-BE32-E72D297353CC}">
              <c16:uniqueId val="{00000005-3553-4610-BBD0-E67E4FC8D2F5}"/>
            </c:ext>
          </c:extLst>
        </c:ser>
        <c:dLbls>
          <c:showLegendKey val="0"/>
          <c:showVal val="0"/>
          <c:showCatName val="0"/>
          <c:showSerName val="0"/>
          <c:showPercent val="0"/>
          <c:showBubbleSize val="0"/>
        </c:dLbls>
        <c:gapWidth val="150"/>
        <c:overlap val="100"/>
        <c:axId val="250314752"/>
        <c:axId val="250316288"/>
      </c:barChart>
      <c:catAx>
        <c:axId val="250314752"/>
        <c:scaling>
          <c:orientation val="minMax"/>
        </c:scaling>
        <c:delete val="0"/>
        <c:axPos val="b"/>
        <c:numFmt formatCode="General" sourceLinked="0"/>
        <c:majorTickMark val="out"/>
        <c:minorTickMark val="none"/>
        <c:tickLblPos val="nextTo"/>
        <c:txPr>
          <a:bodyPr/>
          <a:lstStyle/>
          <a:p>
            <a:pPr algn="ctr">
              <a:defRPr/>
            </a:pPr>
            <a:endParaRPr lang="en-US"/>
          </a:p>
        </c:txPr>
        <c:crossAx val="250316288"/>
        <c:crosses val="autoZero"/>
        <c:auto val="1"/>
        <c:lblAlgn val="ctr"/>
        <c:lblOffset val="100"/>
        <c:noMultiLvlLbl val="0"/>
      </c:catAx>
      <c:valAx>
        <c:axId val="250316288"/>
        <c:scaling>
          <c:orientation val="minMax"/>
          <c:max val="100"/>
        </c:scaling>
        <c:delete val="1"/>
        <c:axPos val="l"/>
        <c:numFmt formatCode="General" sourceLinked="1"/>
        <c:majorTickMark val="out"/>
        <c:minorTickMark val="none"/>
        <c:tickLblPos val="nextTo"/>
        <c:crossAx val="250314752"/>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5358543457516281E-2"/>
          <c:w val="0.55946427411296085"/>
          <c:h val="0.80980276786350291"/>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General</c:formatCode>
                <c:ptCount val="2"/>
                <c:pt idx="0">
                  <c:v>28.3</c:v>
                </c:pt>
                <c:pt idx="1">
                  <c:v>25.9</c:v>
                </c:pt>
              </c:numCache>
            </c:numRef>
          </c:val>
          <c:extLst>
            <c:ext xmlns:c16="http://schemas.microsoft.com/office/drawing/2014/chart" uri="{C3380CC4-5D6E-409C-BE32-E72D297353CC}">
              <c16:uniqueId val="{00000000-19D4-4A04-A2F7-0E8E07AFEF38}"/>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General</c:formatCode>
                <c:ptCount val="2"/>
                <c:pt idx="0">
                  <c:v>27</c:v>
                </c:pt>
                <c:pt idx="1">
                  <c:v>28.7</c:v>
                </c:pt>
              </c:numCache>
            </c:numRef>
          </c:val>
          <c:extLst>
            <c:ext xmlns:c16="http://schemas.microsoft.com/office/drawing/2014/chart" uri="{C3380CC4-5D6E-409C-BE32-E72D297353CC}">
              <c16:uniqueId val="{00000001-19D4-4A04-A2F7-0E8E07AFEF38}"/>
            </c:ext>
          </c:extLst>
        </c:ser>
        <c:ser>
          <c:idx val="2"/>
          <c:order val="2"/>
          <c:tx>
            <c:strRef>
              <c:f>Sheet1!$A$4</c:f>
              <c:strCache>
                <c:ptCount val="1"/>
                <c:pt idx="0">
                  <c:v>Fish Burger</c:v>
                </c:pt>
              </c:strCache>
            </c:strRef>
          </c:tx>
          <c:invertIfNegative val="0"/>
          <c:dLbls>
            <c:dLbl>
              <c:idx val="0"/>
              <c:layout>
                <c:manualLayout>
                  <c:x val="3.2104522212663745E-3"/>
                  <c:y val="2.574204559208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D4-4A04-A2F7-0E8E07AFEF38}"/>
                </c:ext>
              </c:extLst>
            </c:dLbl>
            <c:dLbl>
              <c:idx val="1"/>
              <c:layout>
                <c:manualLayout>
                  <c:x val="0"/>
                  <c:y val="2.574204559208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4-4A04-A2F7-0E8E07AFEF38}"/>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General</c:formatCode>
                <c:ptCount val="2"/>
                <c:pt idx="0">
                  <c:v>0.5</c:v>
                </c:pt>
                <c:pt idx="1">
                  <c:v>1.9</c:v>
                </c:pt>
              </c:numCache>
            </c:numRef>
          </c:val>
          <c:extLst>
            <c:ext xmlns:c16="http://schemas.microsoft.com/office/drawing/2014/chart" uri="{C3380CC4-5D6E-409C-BE32-E72D297353CC}">
              <c16:uniqueId val="{00000004-19D4-4A04-A2F7-0E8E07AFEF38}"/>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General</c:formatCode>
                <c:ptCount val="2"/>
                <c:pt idx="0">
                  <c:v>5.9</c:v>
                </c:pt>
                <c:pt idx="1">
                  <c:v>12.1</c:v>
                </c:pt>
              </c:numCache>
            </c:numRef>
          </c:val>
          <c:extLst>
            <c:ext xmlns:c16="http://schemas.microsoft.com/office/drawing/2014/chart" uri="{C3380CC4-5D6E-409C-BE32-E72D297353CC}">
              <c16:uniqueId val="{00000005-19D4-4A04-A2F7-0E8E07AFEF38}"/>
            </c:ext>
          </c:extLst>
        </c:ser>
        <c:ser>
          <c:idx val="4"/>
          <c:order val="4"/>
          <c:tx>
            <c:strRef>
              <c:f>Sheet1!$A$6</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Sheet1!$B$6:$C$6</c:f>
              <c:numCache>
                <c:formatCode>General</c:formatCode>
                <c:ptCount val="2"/>
                <c:pt idx="0">
                  <c:v>31.3</c:v>
                </c:pt>
                <c:pt idx="1">
                  <c:v>25.1</c:v>
                </c:pt>
              </c:numCache>
            </c:numRef>
          </c:val>
          <c:extLst>
            <c:ext xmlns:c16="http://schemas.microsoft.com/office/drawing/2014/chart" uri="{C3380CC4-5D6E-409C-BE32-E72D297353CC}">
              <c16:uniqueId val="{00000006-19D4-4A04-A2F7-0E8E07AFEF38}"/>
            </c:ext>
          </c:extLst>
        </c:ser>
        <c:ser>
          <c:idx val="5"/>
          <c:order val="5"/>
          <c:tx>
            <c:strRef>
              <c:f>Sheet1!$A$7</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Sheet1!$B$7:$C$7</c:f>
              <c:numCache>
                <c:formatCode>0.0</c:formatCode>
                <c:ptCount val="2"/>
                <c:pt idx="0">
                  <c:v>6.9</c:v>
                </c:pt>
                <c:pt idx="1">
                  <c:v>6.4</c:v>
                </c:pt>
              </c:numCache>
            </c:numRef>
          </c:val>
          <c:extLst>
            <c:ext xmlns:c16="http://schemas.microsoft.com/office/drawing/2014/chart" uri="{C3380CC4-5D6E-409C-BE32-E72D297353CC}">
              <c16:uniqueId val="{00000007-19D4-4A04-A2F7-0E8E07AFEF38}"/>
            </c:ext>
          </c:extLst>
        </c:ser>
        <c:dLbls>
          <c:showLegendKey val="0"/>
          <c:showVal val="0"/>
          <c:showCatName val="0"/>
          <c:showSerName val="0"/>
          <c:showPercent val="0"/>
          <c:showBubbleSize val="0"/>
        </c:dLbls>
        <c:gapWidth val="82"/>
        <c:overlap val="100"/>
        <c:axId val="250469760"/>
        <c:axId val="250365056"/>
      </c:barChart>
      <c:catAx>
        <c:axId val="250469760"/>
        <c:scaling>
          <c:orientation val="minMax"/>
        </c:scaling>
        <c:delete val="0"/>
        <c:axPos val="b"/>
        <c:numFmt formatCode="General" sourceLinked="0"/>
        <c:majorTickMark val="out"/>
        <c:minorTickMark val="none"/>
        <c:tickLblPos val="nextTo"/>
        <c:txPr>
          <a:bodyPr/>
          <a:lstStyle/>
          <a:p>
            <a:pPr algn="ctr">
              <a:defRPr/>
            </a:pPr>
            <a:endParaRPr lang="en-US"/>
          </a:p>
        </c:txPr>
        <c:crossAx val="250365056"/>
        <c:crosses val="autoZero"/>
        <c:auto val="1"/>
        <c:lblAlgn val="ctr"/>
        <c:lblOffset val="100"/>
        <c:noMultiLvlLbl val="0"/>
      </c:catAx>
      <c:valAx>
        <c:axId val="250365056"/>
        <c:scaling>
          <c:orientation val="minMax"/>
          <c:max val="100"/>
        </c:scaling>
        <c:delete val="1"/>
        <c:axPos val="l"/>
        <c:numFmt formatCode="General" sourceLinked="1"/>
        <c:majorTickMark val="out"/>
        <c:minorTickMark val="none"/>
        <c:tickLblPos val="nextTo"/>
        <c:crossAx val="250469760"/>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1055568883285907"/>
          <c:y val="9.6880159177945425E-4"/>
          <c:w val="0.34296452146945683"/>
          <c:h val="0.81566784248068769"/>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8.7762000999857107E-2"/>
          <c:w val="0.46636314261239253"/>
          <c:h val="0.8143996796287584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-9.1608803189439509</c:v>
                </c:pt>
              </c:numCache>
            </c:numRef>
          </c:val>
          <c:extLst>
            <c:ext xmlns:c16="http://schemas.microsoft.com/office/drawing/2014/chart" uri="{C3380CC4-5D6E-409C-BE32-E72D297353CC}">
              <c16:uniqueId val="{00000000-F9E3-423D-9B24-6FB0C1876137}"/>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-5.7461761058288525</c:v>
                </c:pt>
              </c:numCache>
            </c:numRef>
          </c:val>
          <c:extLst>
            <c:ext xmlns:c16="http://schemas.microsoft.com/office/drawing/2014/chart" uri="{C3380CC4-5D6E-409C-BE32-E72D297353CC}">
              <c16:uniqueId val="{00000001-F9E3-423D-9B24-6FB0C1876137}"/>
            </c:ext>
          </c:extLst>
        </c:ser>
        <c:ser>
          <c:idx val="2"/>
          <c:order val="2"/>
          <c:tx>
            <c:strRef>
              <c:f>Sheet1!$A$4</c:f>
              <c:strCache>
                <c:ptCount val="1"/>
                <c:pt idx="0">
                  <c:v>Fish Burger</c:v>
                </c:pt>
              </c:strCache>
            </c:strRef>
          </c:tx>
          <c:invertIfNegative val="0"/>
          <c:cat>
            <c:strRef>
              <c:f>Sheet1!$B$1</c:f>
              <c:strCache>
                <c:ptCount val="1"/>
                <c:pt idx="0">
                  <c:v>Contribution to Growth %</c:v>
                </c:pt>
              </c:strCache>
            </c:strRef>
          </c:cat>
          <c:val>
            <c:numRef>
              <c:f>Sheet1!$B$4</c:f>
              <c:numCache>
                <c:formatCode>0</c:formatCode>
                <c:ptCount val="1"/>
                <c:pt idx="0">
                  <c:v>0.91128845790037893</c:v>
                </c:pt>
              </c:numCache>
            </c:numRef>
          </c:val>
          <c:extLst>
            <c:ext xmlns:c16="http://schemas.microsoft.com/office/drawing/2014/chart" uri="{C3380CC4-5D6E-409C-BE32-E72D297353CC}">
              <c16:uniqueId val="{00000002-F9E3-423D-9B24-6FB0C1876137}"/>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3.0336810980864772</c:v>
                </c:pt>
              </c:numCache>
            </c:numRef>
          </c:val>
          <c:extLst>
            <c:ext xmlns:c16="http://schemas.microsoft.com/office/drawing/2014/chart" uri="{C3380CC4-5D6E-409C-BE32-E72D297353CC}">
              <c16:uniqueId val="{00000003-F9E3-423D-9B24-6FB0C1876137}"/>
            </c:ext>
          </c:extLst>
        </c:ser>
        <c:ser>
          <c:idx val="4"/>
          <c:order val="4"/>
          <c:tx>
            <c:strRef>
              <c:f>Sheet1!$A$6</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-12.75607654094352</c:v>
                </c:pt>
              </c:numCache>
            </c:numRef>
          </c:val>
          <c:extLst>
            <c:ext xmlns:c16="http://schemas.microsoft.com/office/drawing/2014/chart" uri="{C3380CC4-5D6E-409C-BE32-E72D297353CC}">
              <c16:uniqueId val="{00000004-F9E3-423D-9B24-6FB0C1876137}"/>
            </c:ext>
          </c:extLst>
        </c:ser>
        <c:ser>
          <c:idx val="5"/>
          <c:order val="5"/>
          <c:tx>
            <c:strRef>
              <c:f>Sheet1!$A$7</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-2.216632450725541</c:v>
                </c:pt>
              </c:numCache>
            </c:numRef>
          </c:val>
          <c:extLst>
            <c:ext xmlns:c16="http://schemas.microsoft.com/office/drawing/2014/chart" uri="{C3380CC4-5D6E-409C-BE32-E72D297353CC}">
              <c16:uniqueId val="{00000005-F9E3-423D-9B24-6FB0C1876137}"/>
            </c:ext>
          </c:extLst>
        </c:ser>
        <c:dLbls>
          <c:showLegendKey val="0"/>
          <c:showVal val="0"/>
          <c:showCatName val="0"/>
          <c:showSerName val="0"/>
          <c:showPercent val="0"/>
          <c:showBubbleSize val="0"/>
        </c:dLbls>
        <c:gapWidth val="82"/>
        <c:overlap val="100"/>
        <c:axId val="250533760"/>
        <c:axId val="250535296"/>
      </c:barChart>
      <c:catAx>
        <c:axId val="250533760"/>
        <c:scaling>
          <c:orientation val="minMax"/>
        </c:scaling>
        <c:delete val="0"/>
        <c:axPos val="b"/>
        <c:numFmt formatCode="General" sourceLinked="0"/>
        <c:majorTickMark val="out"/>
        <c:minorTickMark val="none"/>
        <c:tickLblPos val="none"/>
        <c:crossAx val="250535296"/>
        <c:crosses val="autoZero"/>
        <c:auto val="1"/>
        <c:lblAlgn val="ctr"/>
        <c:lblOffset val="100"/>
        <c:noMultiLvlLbl val="0"/>
      </c:catAx>
      <c:valAx>
        <c:axId val="250535296"/>
        <c:scaling>
          <c:orientation val="minMax"/>
        </c:scaling>
        <c:delete val="0"/>
        <c:axPos val="l"/>
        <c:numFmt formatCode="0" sourceLinked="1"/>
        <c:majorTickMark val="out"/>
        <c:minorTickMark val="none"/>
        <c:tickLblPos val="none"/>
        <c:crossAx val="250533760"/>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3520004363984797"/>
          <c:y val="0"/>
          <c:w val="0.34154800286246356"/>
          <c:h val="0.47402775276285403"/>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0-1E00-4A73-87D2-3592FDF8AAAA}"/>
              </c:ext>
            </c:extLst>
          </c:dPt>
          <c:dPt>
            <c:idx val="1"/>
            <c:invertIfNegative val="0"/>
            <c:bubble3D val="0"/>
            <c:spPr>
              <a:solidFill>
                <a:schemeClr val="bg1">
                  <a:lumMod val="85000"/>
                </a:schemeClr>
              </a:solidFill>
            </c:spPr>
            <c:extLst>
              <c:ext xmlns:c16="http://schemas.microsoft.com/office/drawing/2014/chart" uri="{C3380CC4-5D6E-409C-BE32-E72D297353CC}">
                <c16:uniqueId val="{00000001-1E00-4A73-87D2-3592FDF8AAAA}"/>
              </c:ext>
            </c:extLst>
          </c:dPt>
          <c:dPt>
            <c:idx val="2"/>
            <c:invertIfNegative val="0"/>
            <c:bubble3D val="0"/>
            <c:spPr>
              <a:solidFill>
                <a:srgbClr val="FF0000"/>
              </a:solidFill>
            </c:spPr>
            <c:extLst>
              <c:ext xmlns:c16="http://schemas.microsoft.com/office/drawing/2014/chart" uri="{C3380CC4-5D6E-409C-BE32-E72D297353CC}">
                <c16:uniqueId val="{00000002-1E00-4A73-87D2-3592FDF8AAAA}"/>
              </c:ext>
            </c:extLst>
          </c:dPt>
          <c:dPt>
            <c:idx val="3"/>
            <c:invertIfNegative val="0"/>
            <c:bubble3D val="0"/>
            <c:spPr>
              <a:solidFill>
                <a:srgbClr val="FF0000"/>
              </a:solidFill>
            </c:spPr>
            <c:extLst>
              <c:ext xmlns:c16="http://schemas.microsoft.com/office/drawing/2014/chart" uri="{C3380CC4-5D6E-409C-BE32-E72D297353CC}">
                <c16:uniqueId val="{00000003-1E00-4A73-87D2-3592FDF8AAAA}"/>
              </c:ext>
            </c:extLst>
          </c:dPt>
          <c:dPt>
            <c:idx val="4"/>
            <c:invertIfNegative val="0"/>
            <c:bubble3D val="0"/>
            <c:spPr>
              <a:solidFill>
                <a:srgbClr val="FF0000"/>
              </a:solidFill>
            </c:spPr>
            <c:extLst>
              <c:ext xmlns:c16="http://schemas.microsoft.com/office/drawing/2014/chart" uri="{C3380CC4-5D6E-409C-BE32-E72D297353CC}">
                <c16:uniqueId val="{00000004-1E00-4A73-87D2-3592FDF8AAAA}"/>
              </c:ext>
            </c:extLst>
          </c:dPt>
          <c:dPt>
            <c:idx val="5"/>
            <c:invertIfNegative val="0"/>
            <c:bubble3D val="0"/>
            <c:extLst>
              <c:ext xmlns:c16="http://schemas.microsoft.com/office/drawing/2014/chart" uri="{C3380CC4-5D6E-409C-BE32-E72D297353CC}">
                <c16:uniqueId val="{00000005-1E00-4A73-87D2-3592FDF8AAAA}"/>
              </c:ext>
            </c:extLst>
          </c:dPt>
          <c:dPt>
            <c:idx val="6"/>
            <c:invertIfNegative val="0"/>
            <c:bubble3D val="0"/>
            <c:spPr>
              <a:solidFill>
                <a:srgbClr val="FF0000"/>
              </a:solidFill>
            </c:spPr>
            <c:extLst>
              <c:ext xmlns:c16="http://schemas.microsoft.com/office/drawing/2014/chart" uri="{C3380CC4-5D6E-409C-BE32-E72D297353CC}">
                <c16:uniqueId val="{00000006-1E00-4A73-87D2-3592FDF8AAAA}"/>
              </c:ext>
            </c:extLst>
          </c:dPt>
          <c:dPt>
            <c:idx val="7"/>
            <c:invertIfNegative val="0"/>
            <c:bubble3D val="0"/>
            <c:spPr>
              <a:solidFill>
                <a:srgbClr val="FF0000"/>
              </a:solidFill>
            </c:spPr>
            <c:extLst>
              <c:ext xmlns:c16="http://schemas.microsoft.com/office/drawing/2014/chart" uri="{C3380CC4-5D6E-409C-BE32-E72D297353CC}">
                <c16:uniqueId val="{00000007-1E00-4A73-87D2-3592FDF8AAAA}"/>
              </c:ext>
            </c:extLst>
          </c:dPt>
          <c:dPt>
            <c:idx val="8"/>
            <c:invertIfNegative val="0"/>
            <c:bubble3D val="0"/>
            <c:spPr>
              <a:solidFill>
                <a:srgbClr val="FF0000"/>
              </a:solidFill>
            </c:spPr>
            <c:extLst>
              <c:ext xmlns:c16="http://schemas.microsoft.com/office/drawing/2014/chart" uri="{C3380CC4-5D6E-409C-BE32-E72D297353CC}">
                <c16:uniqueId val="{00000008-1E00-4A73-87D2-3592FDF8AAAA}"/>
              </c:ext>
            </c:extLst>
          </c:dPt>
          <c:dPt>
            <c:idx val="9"/>
            <c:invertIfNegative val="0"/>
            <c:bubble3D val="0"/>
            <c:extLst>
              <c:ext xmlns:c16="http://schemas.microsoft.com/office/drawing/2014/chart" uri="{C3380CC4-5D6E-409C-BE32-E72D297353CC}">
                <c16:uniqueId val="{00000009-1E00-4A73-87D2-3592FDF8AAAA}"/>
              </c:ext>
            </c:extLst>
          </c:dPt>
          <c:dPt>
            <c:idx val="10"/>
            <c:invertIfNegative val="0"/>
            <c:bubble3D val="0"/>
            <c:spPr>
              <a:solidFill>
                <a:srgbClr val="FF0000"/>
              </a:solidFill>
            </c:spPr>
            <c:extLst>
              <c:ext xmlns:c16="http://schemas.microsoft.com/office/drawing/2014/chart" uri="{C3380CC4-5D6E-409C-BE32-E72D297353CC}">
                <c16:uniqueId val="{0000000A-1E00-4A73-87D2-3592FDF8AAAA}"/>
              </c:ext>
            </c:extLst>
          </c:dPt>
          <c:dPt>
            <c:idx val="11"/>
            <c:invertIfNegative val="0"/>
            <c:bubble3D val="0"/>
            <c:spPr>
              <a:solidFill>
                <a:srgbClr val="FF0000"/>
              </a:solidFill>
            </c:spPr>
            <c:extLst>
              <c:ext xmlns:c16="http://schemas.microsoft.com/office/drawing/2014/chart" uri="{C3380CC4-5D6E-409C-BE32-E72D297353CC}">
                <c16:uniqueId val="{0000000B-1E00-4A73-87D2-3592FDF8AAAA}"/>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Seafood</c:v>
                </c:pt>
                <c:pt idx="1">
                  <c:v>Total Fish</c:v>
                </c:pt>
                <c:pt idx="2">
                  <c:v>Salmon</c:v>
                </c:pt>
                <c:pt idx="3">
                  <c:v>Fish Fingers</c:v>
                </c:pt>
                <c:pt idx="4">
                  <c:v>Total Shellfish</c:v>
                </c:pt>
                <c:pt idx="5">
                  <c:v>Mussels</c:v>
                </c:pt>
                <c:pt idx="6">
                  <c:v>Calamari</c:v>
                </c:pt>
                <c:pt idx="7">
                  <c:v>Scampi</c:v>
                </c:pt>
                <c:pt idx="8">
                  <c:v>Prawn</c:v>
                </c:pt>
                <c:pt idx="9">
                  <c:v>Seafood Sandwich</c:v>
                </c:pt>
                <c:pt idx="10">
                  <c:v>Total Cod</c:v>
                </c:pt>
                <c:pt idx="11">
                  <c:v>Total Haddock</c:v>
                </c:pt>
              </c:strCache>
            </c:strRef>
          </c:cat>
          <c:val>
            <c:numRef>
              <c:f>Sheet1!$B$2:$B$13</c:f>
              <c:numCache>
                <c:formatCode>General</c:formatCode>
                <c:ptCount val="12"/>
                <c:pt idx="0">
                  <c:v>12.6</c:v>
                </c:pt>
                <c:pt idx="1">
                  <c:v>9.3000000000000007</c:v>
                </c:pt>
                <c:pt idx="2">
                  <c:v>1.5</c:v>
                </c:pt>
                <c:pt idx="3">
                  <c:v>0.6</c:v>
                </c:pt>
                <c:pt idx="4" formatCode="0.00">
                  <c:v>3.6</c:v>
                </c:pt>
                <c:pt idx="5" formatCode="0.00">
                  <c:v>0.4</c:v>
                </c:pt>
                <c:pt idx="6">
                  <c:v>0.5</c:v>
                </c:pt>
                <c:pt idx="7" formatCode="0.00">
                  <c:v>0.3</c:v>
                </c:pt>
                <c:pt idx="8">
                  <c:v>1.8</c:v>
                </c:pt>
                <c:pt idx="9">
                  <c:v>3.7</c:v>
                </c:pt>
                <c:pt idx="10">
                  <c:v>2.2000000000000002</c:v>
                </c:pt>
                <c:pt idx="11">
                  <c:v>1.4</c:v>
                </c:pt>
              </c:numCache>
            </c:numRef>
          </c:val>
          <c:extLst>
            <c:ext xmlns:c16="http://schemas.microsoft.com/office/drawing/2014/chart" uri="{C3380CC4-5D6E-409C-BE32-E72D297353CC}">
              <c16:uniqueId val="{0000000C-1E00-4A73-87D2-3592FDF8AAAA}"/>
            </c:ext>
          </c:extLst>
        </c:ser>
        <c:dLbls>
          <c:showLegendKey val="0"/>
          <c:showVal val="0"/>
          <c:showCatName val="0"/>
          <c:showSerName val="0"/>
          <c:showPercent val="0"/>
          <c:showBubbleSize val="0"/>
        </c:dLbls>
        <c:gapWidth val="28"/>
        <c:axId val="250599296"/>
        <c:axId val="250600832"/>
      </c:barChart>
      <c:catAx>
        <c:axId val="250599296"/>
        <c:scaling>
          <c:orientation val="maxMin"/>
        </c:scaling>
        <c:delete val="0"/>
        <c:axPos val="l"/>
        <c:numFmt formatCode="General" sourceLinked="1"/>
        <c:majorTickMark val="out"/>
        <c:minorTickMark val="none"/>
        <c:tickLblPos val="low"/>
        <c:crossAx val="250600832"/>
        <c:crosses val="autoZero"/>
        <c:auto val="1"/>
        <c:lblAlgn val="ctr"/>
        <c:lblOffset val="100"/>
        <c:tickLblSkip val="1"/>
        <c:noMultiLvlLbl val="0"/>
      </c:catAx>
      <c:valAx>
        <c:axId val="250600832"/>
        <c:scaling>
          <c:orientation val="minMax"/>
        </c:scaling>
        <c:delete val="1"/>
        <c:axPos val="t"/>
        <c:numFmt formatCode="General" sourceLinked="1"/>
        <c:majorTickMark val="out"/>
        <c:minorTickMark val="none"/>
        <c:tickLblPos val="nextTo"/>
        <c:crossAx val="250599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87958083802429E-2"/>
          <c:y val="4.6725971077393194E-2"/>
          <c:w val="0.56693115694099661"/>
          <c:h val="0.82333335117192885"/>
        </c:manualLayout>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8C4E-4B37-858B-2991A0383536}"/>
              </c:ext>
            </c:extLst>
          </c:dPt>
          <c:dPt>
            <c:idx val="6"/>
            <c:invertIfNegative val="0"/>
            <c:bubble3D val="0"/>
            <c:spPr>
              <a:solidFill>
                <a:schemeClr val="tx2">
                  <a:lumMod val="50000"/>
                </a:schemeClr>
              </a:solidFill>
            </c:spPr>
            <c:extLst>
              <c:ext xmlns:c16="http://schemas.microsoft.com/office/drawing/2014/chart" uri="{C3380CC4-5D6E-409C-BE32-E72D297353CC}">
                <c16:uniqueId val="{00000002-8C4E-4B37-858B-2991A0383536}"/>
              </c:ext>
            </c:extLst>
          </c:dPt>
          <c:dLbls>
            <c:dLbl>
              <c:idx val="4"/>
              <c:layout>
                <c:manualLayout>
                  <c:x val="0.10403148709598474"/>
                  <c:y val="3.344736656282922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E-4B37-858B-2991A0383536}"/>
                </c:ext>
              </c:extLst>
            </c:dLbl>
            <c:dLbl>
              <c:idx val="5"/>
              <c:layout>
                <c:manualLayout>
                  <c:x val="5.5821866149873382E-2"/>
                  <c:y val="3.34473665550416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A-44B9-B3B4-8B5598394274}"/>
                </c:ext>
              </c:extLst>
            </c:dLbl>
            <c:dLbl>
              <c:idx val="6"/>
              <c:layout>
                <c:manualLayout>
                  <c:x val="9.8956590363070585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4E-4B37-858B-2991A0383536}"/>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12.5</c:v>
                </c:pt>
                <c:pt idx="1">
                  <c:v>13.08</c:v>
                </c:pt>
                <c:pt idx="2">
                  <c:v>13.17</c:v>
                </c:pt>
                <c:pt idx="3">
                  <c:v>14.96</c:v>
                </c:pt>
                <c:pt idx="4">
                  <c:v>18.12</c:v>
                </c:pt>
                <c:pt idx="5">
                  <c:v>10.86</c:v>
                </c:pt>
                <c:pt idx="6">
                  <c:v>15</c:v>
                </c:pt>
              </c:numCache>
            </c:numRef>
          </c:val>
          <c:extLst>
            <c:ext xmlns:c16="http://schemas.microsoft.com/office/drawing/2014/chart" uri="{C3380CC4-5D6E-409C-BE32-E72D297353CC}">
              <c16:uniqueId val="{00000003-8C4E-4B37-858B-2991A0383536}"/>
            </c:ext>
          </c:extLst>
        </c:ser>
        <c:dLbls>
          <c:showLegendKey val="0"/>
          <c:showVal val="0"/>
          <c:showCatName val="0"/>
          <c:showSerName val="0"/>
          <c:showPercent val="0"/>
          <c:showBubbleSize val="0"/>
        </c:dLbls>
        <c:gapWidth val="75"/>
        <c:axId val="250719616"/>
        <c:axId val="250721408"/>
      </c:barChart>
      <c:catAx>
        <c:axId val="250719616"/>
        <c:scaling>
          <c:orientation val="maxMin"/>
        </c:scaling>
        <c:delete val="0"/>
        <c:axPos val="r"/>
        <c:numFmt formatCode="General" sourceLinked="0"/>
        <c:majorTickMark val="none"/>
        <c:minorTickMark val="none"/>
        <c:tickLblPos val="low"/>
        <c:crossAx val="250721408"/>
        <c:crosses val="autoZero"/>
        <c:auto val="1"/>
        <c:lblAlgn val="ctr"/>
        <c:lblOffset val="100"/>
        <c:noMultiLvlLbl val="0"/>
      </c:catAx>
      <c:valAx>
        <c:axId val="250721408"/>
        <c:scaling>
          <c:orientation val="maxMin"/>
        </c:scaling>
        <c:delete val="0"/>
        <c:axPos val="t"/>
        <c:numFmt formatCode="[$£-809]#,##0_);[Red]\([$£-809]#,##0\)" sourceLinked="0"/>
        <c:majorTickMark val="none"/>
        <c:minorTickMark val="none"/>
        <c:tickLblPos val="high"/>
        <c:spPr>
          <a:ln>
            <a:noFill/>
          </a:ln>
        </c:spPr>
        <c:crossAx val="250719616"/>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3754795479910416"/>
          <c:h val="0.78816414709881621"/>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1E14-419B-B8B6-BE45CF12BCBD}"/>
              </c:ext>
            </c:extLst>
          </c:dPt>
          <c:dPt>
            <c:idx val="6"/>
            <c:invertIfNegative val="0"/>
            <c:bubble3D val="0"/>
            <c:spPr>
              <a:solidFill>
                <a:srgbClr val="0078BE"/>
              </a:solidFill>
            </c:spPr>
            <c:extLst>
              <c:ext xmlns:c16="http://schemas.microsoft.com/office/drawing/2014/chart" uri="{C3380CC4-5D6E-409C-BE32-E72D297353CC}">
                <c16:uniqueId val="{00000002-1E14-419B-B8B6-BE45CF12BCB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1.5500000000000007</c:v>
                </c:pt>
                <c:pt idx="1">
                  <c:v>1.5199999999999996</c:v>
                </c:pt>
                <c:pt idx="2">
                  <c:v>1.3499999999999996</c:v>
                </c:pt>
                <c:pt idx="3">
                  <c:v>0.96000000000000085</c:v>
                </c:pt>
                <c:pt idx="4">
                  <c:v>1.6799999999999997</c:v>
                </c:pt>
                <c:pt idx="5">
                  <c:v>2.08</c:v>
                </c:pt>
                <c:pt idx="6">
                  <c:v>2.33</c:v>
                </c:pt>
              </c:numCache>
            </c:numRef>
          </c:val>
          <c:extLst>
            <c:ext xmlns:c16="http://schemas.microsoft.com/office/drawing/2014/chart" uri="{C3380CC4-5D6E-409C-BE32-E72D297353CC}">
              <c16:uniqueId val="{00000003-1E14-419B-B8B6-BE45CF12BCBD}"/>
            </c:ext>
          </c:extLst>
        </c:ser>
        <c:dLbls>
          <c:showLegendKey val="0"/>
          <c:showVal val="0"/>
          <c:showCatName val="0"/>
          <c:showSerName val="0"/>
          <c:showPercent val="0"/>
          <c:showBubbleSize val="0"/>
        </c:dLbls>
        <c:gapWidth val="75"/>
        <c:axId val="250849536"/>
        <c:axId val="250855424"/>
      </c:barChart>
      <c:catAx>
        <c:axId val="250849536"/>
        <c:scaling>
          <c:orientation val="maxMin"/>
        </c:scaling>
        <c:delete val="0"/>
        <c:axPos val="l"/>
        <c:numFmt formatCode="General" sourceLinked="0"/>
        <c:majorTickMark val="none"/>
        <c:minorTickMark val="none"/>
        <c:tickLblPos val="none"/>
        <c:crossAx val="250855424"/>
        <c:crosses val="autoZero"/>
        <c:auto val="1"/>
        <c:lblAlgn val="ctr"/>
        <c:lblOffset val="100"/>
        <c:noMultiLvlLbl val="0"/>
      </c:catAx>
      <c:valAx>
        <c:axId val="250855424"/>
        <c:scaling>
          <c:orientation val="minMax"/>
        </c:scaling>
        <c:delete val="1"/>
        <c:axPos val="t"/>
        <c:numFmt formatCode="[$£-809]#,##0.00" sourceLinked="0"/>
        <c:majorTickMark val="none"/>
        <c:minorTickMark val="none"/>
        <c:tickLblPos val="high"/>
        <c:crossAx val="250849536"/>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2"/>
            </a:solidFill>
          </c:spPr>
          <c:invertIfNegative val="0"/>
          <c:dPt>
            <c:idx val="4"/>
            <c:invertIfNegative val="0"/>
            <c:bubble3D val="0"/>
            <c:extLst>
              <c:ext xmlns:c16="http://schemas.microsoft.com/office/drawing/2014/chart" uri="{C3380CC4-5D6E-409C-BE32-E72D297353CC}">
                <c16:uniqueId val="{00000000-B493-4E54-8667-4F6159F4ED3D}"/>
              </c:ext>
            </c:extLst>
          </c:dPt>
          <c:dPt>
            <c:idx val="6"/>
            <c:invertIfNegative val="0"/>
            <c:bubble3D val="0"/>
            <c:extLst>
              <c:ext xmlns:c16="http://schemas.microsoft.com/office/drawing/2014/chart" uri="{C3380CC4-5D6E-409C-BE32-E72D297353CC}">
                <c16:uniqueId val="{00000001-B493-4E54-8667-4F6159F4ED3D}"/>
              </c:ext>
            </c:extLst>
          </c:dPt>
          <c:dLbls>
            <c:dLbl>
              <c:idx val="4"/>
              <c:layout>
                <c:manualLayout>
                  <c:x val="2.7910833179327649E-2"/>
                  <c:y val="4.1150383265597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93-4E54-8667-4F6159F4ED3D}"/>
                </c:ext>
              </c:extLst>
            </c:dLbl>
            <c:dLbl>
              <c:idx val="5"/>
              <c:layout>
                <c:manualLayout>
                  <c:x val="1.7761439295935794E-2"/>
                  <c:y val="7.544149781364113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93-4E54-8667-4F6159F4ED3D}"/>
                </c:ext>
              </c:extLst>
            </c:dLbl>
            <c:numFmt formatCode="[$£-809]#,##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Visits</c:v>
                </c:pt>
                <c:pt idx="1">
                  <c:v>Total Protein</c:v>
                </c:pt>
                <c:pt idx="2">
                  <c:v>Total Poultry</c:v>
                </c:pt>
                <c:pt idx="3">
                  <c:v>Total Beef &amp; Veal</c:v>
                </c:pt>
                <c:pt idx="4">
                  <c:v>Total Lamb</c:v>
                </c:pt>
                <c:pt idx="5">
                  <c:v>Total Pork</c:v>
                </c:pt>
                <c:pt idx="6">
                  <c:v>Total Seafood</c:v>
                </c:pt>
              </c:strCache>
            </c:strRef>
          </c:cat>
          <c:val>
            <c:numRef>
              <c:f>Sheet1!$B$2:$B$8</c:f>
              <c:numCache>
                <c:formatCode>General</c:formatCode>
                <c:ptCount val="7"/>
                <c:pt idx="0">
                  <c:v>6.23</c:v>
                </c:pt>
                <c:pt idx="1">
                  <c:v>6.82</c:v>
                </c:pt>
                <c:pt idx="2">
                  <c:v>7.07</c:v>
                </c:pt>
                <c:pt idx="3">
                  <c:v>7.76</c:v>
                </c:pt>
                <c:pt idx="4">
                  <c:v>10.29</c:v>
                </c:pt>
                <c:pt idx="5">
                  <c:v>5.8</c:v>
                </c:pt>
                <c:pt idx="6">
                  <c:v>6.71</c:v>
                </c:pt>
              </c:numCache>
            </c:numRef>
          </c:val>
          <c:extLst>
            <c:ext xmlns:c16="http://schemas.microsoft.com/office/drawing/2014/chart" uri="{C3380CC4-5D6E-409C-BE32-E72D297353CC}">
              <c16:uniqueId val="{00000003-B493-4E54-8667-4F6159F4ED3D}"/>
            </c:ext>
          </c:extLst>
        </c:ser>
        <c:dLbls>
          <c:dLblPos val="outEnd"/>
          <c:showLegendKey val="0"/>
          <c:showVal val="1"/>
          <c:showCatName val="0"/>
          <c:showSerName val="0"/>
          <c:showPercent val="0"/>
          <c:showBubbleSize val="0"/>
        </c:dLbls>
        <c:gapWidth val="75"/>
        <c:axId val="34571008"/>
        <c:axId val="34573696"/>
      </c:barChart>
      <c:catAx>
        <c:axId val="34571008"/>
        <c:scaling>
          <c:orientation val="maxMin"/>
        </c:scaling>
        <c:delete val="0"/>
        <c:axPos val="r"/>
        <c:numFmt formatCode="General" sourceLinked="0"/>
        <c:majorTickMark val="none"/>
        <c:minorTickMark val="none"/>
        <c:tickLblPos val="low"/>
        <c:crossAx val="34573696"/>
        <c:crosses val="autoZero"/>
        <c:auto val="1"/>
        <c:lblAlgn val="ctr"/>
        <c:lblOffset val="100"/>
        <c:noMultiLvlLbl val="0"/>
      </c:catAx>
      <c:valAx>
        <c:axId val="34573696"/>
        <c:scaling>
          <c:orientation val="maxMin"/>
        </c:scaling>
        <c:delete val="0"/>
        <c:axPos val="t"/>
        <c:numFmt formatCode="[$£-809]#,##0_);[Red]\([$£-809]#,##0\)" sourceLinked="0"/>
        <c:majorTickMark val="none"/>
        <c:minorTickMark val="none"/>
        <c:tickLblPos val="high"/>
        <c:spPr>
          <a:ln>
            <a:noFill/>
          </a:ln>
        </c:spPr>
        <c:crossAx val="34571008"/>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2009-4372-9656-F49F0C6E8ECD}"/>
              </c:ext>
            </c:extLst>
          </c:dPt>
          <c:dPt>
            <c:idx val="6"/>
            <c:invertIfNegative val="0"/>
            <c:bubble3D val="0"/>
            <c:extLst>
              <c:ext xmlns:c16="http://schemas.microsoft.com/office/drawing/2014/chart" uri="{C3380CC4-5D6E-409C-BE32-E72D297353CC}">
                <c16:uniqueId val="{00000001-2009-4372-9656-F49F0C6E8ECD}"/>
              </c:ext>
            </c:extLst>
          </c:dPt>
          <c:dLbls>
            <c:dLbl>
              <c:idx val="0"/>
              <c:layout>
                <c:manualLayout>
                  <c:x val="1.0550233699690614E-2"/>
                  <c:y val="4.2481500261558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09-4372-9656-F49F0C6E8ECD}"/>
                </c:ext>
              </c:extLst>
            </c:dLbl>
            <c:dLbl>
              <c:idx val="1"/>
              <c:layout>
                <c:manualLayout>
                  <c:x val="7.9127271941873516E-3"/>
                  <c:y val="3.34473665550416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09-4372-9656-F49F0C6E8ECD}"/>
                </c:ext>
              </c:extLst>
            </c:dLbl>
            <c:dLbl>
              <c:idx val="2"/>
              <c:layout>
                <c:manualLayout>
                  <c:x val="5.275220688684106E-3"/>
                  <c:y val="-8.4952966313149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09-4372-9656-F49F0C6E8ECD}"/>
                </c:ext>
              </c:extLst>
            </c:dLbl>
            <c:dLbl>
              <c:idx val="4"/>
              <c:layout>
                <c:manualLayout>
                  <c:x val="-1.0550026022013003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09-4372-9656-F49F0C6E8ECD}"/>
                </c:ext>
              </c:extLst>
            </c:dLbl>
            <c:dLbl>
              <c:idx val="5"/>
              <c:layout>
                <c:manualLayout>
                  <c:x val="2.6375065055032509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09-4372-9656-F49F0C6E8ECD}"/>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0.33200000000000002</c:v>
                </c:pt>
                <c:pt idx="1">
                  <c:v>0.36899999999999999</c:v>
                </c:pt>
                <c:pt idx="2">
                  <c:v>0.33899999999999997</c:v>
                </c:pt>
                <c:pt idx="3">
                  <c:v>0.442</c:v>
                </c:pt>
                <c:pt idx="4">
                  <c:v>0.191</c:v>
                </c:pt>
                <c:pt idx="5">
                  <c:v>0.39700000000000002</c:v>
                </c:pt>
                <c:pt idx="6">
                  <c:v>0.44700000000000001</c:v>
                </c:pt>
              </c:numCache>
            </c:numRef>
          </c:val>
          <c:extLst>
            <c:ext xmlns:c16="http://schemas.microsoft.com/office/drawing/2014/chart" uri="{C3380CC4-5D6E-409C-BE32-E72D297353CC}">
              <c16:uniqueId val="{00000002-2009-4372-9656-F49F0C6E8ECD}"/>
            </c:ext>
          </c:extLst>
        </c:ser>
        <c:dLbls>
          <c:showLegendKey val="0"/>
          <c:showVal val="0"/>
          <c:showCatName val="0"/>
          <c:showSerName val="0"/>
          <c:showPercent val="0"/>
          <c:showBubbleSize val="0"/>
        </c:dLbls>
        <c:gapWidth val="75"/>
        <c:axId val="250934016"/>
        <c:axId val="250935552"/>
      </c:barChart>
      <c:catAx>
        <c:axId val="250934016"/>
        <c:scaling>
          <c:orientation val="maxMin"/>
        </c:scaling>
        <c:delete val="0"/>
        <c:axPos val="r"/>
        <c:numFmt formatCode="General" sourceLinked="0"/>
        <c:majorTickMark val="none"/>
        <c:minorTickMark val="none"/>
        <c:tickLblPos val="low"/>
        <c:crossAx val="250935552"/>
        <c:crosses val="autoZero"/>
        <c:auto val="1"/>
        <c:lblAlgn val="ctr"/>
        <c:lblOffset val="100"/>
        <c:noMultiLvlLbl val="0"/>
      </c:catAx>
      <c:valAx>
        <c:axId val="250935552"/>
        <c:scaling>
          <c:orientation val="maxMin"/>
        </c:scaling>
        <c:delete val="0"/>
        <c:axPos val="t"/>
        <c:numFmt formatCode="0%" sourceLinked="0"/>
        <c:majorTickMark val="none"/>
        <c:minorTickMark val="none"/>
        <c:tickLblPos val="high"/>
        <c:spPr>
          <a:ln>
            <a:noFill/>
          </a:ln>
        </c:spPr>
        <c:crossAx val="250934016"/>
        <c:crosses val="autoZero"/>
        <c:crossBetween val="between"/>
      </c:valAx>
      <c:spPr>
        <a:ln>
          <a:noFill/>
        </a:ln>
      </c:spPr>
    </c:plotArea>
    <c:plotVisOnly val="1"/>
    <c:dispBlanksAs val="gap"/>
    <c:showDLblsOverMax val="0"/>
  </c:chart>
  <c:txPr>
    <a:bodyPr/>
    <a:lstStyle/>
    <a:p>
      <a:pPr>
        <a:defRPr sz="1400">
          <a:latin typeface="+mn-lt"/>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7816096609932803"/>
          <c:h val="0.80934773238893465"/>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C989-4D41-876E-093D4F58D93B}"/>
              </c:ext>
            </c:extLst>
          </c:dPt>
          <c:dPt>
            <c:idx val="6"/>
            <c:invertIfNegative val="0"/>
            <c:bubble3D val="0"/>
            <c:spPr>
              <a:solidFill>
                <a:srgbClr val="0078BE"/>
              </a:solidFill>
            </c:spPr>
            <c:extLst>
              <c:ext xmlns:c16="http://schemas.microsoft.com/office/drawing/2014/chart" uri="{C3380CC4-5D6E-409C-BE32-E72D297353CC}">
                <c16:uniqueId val="{00000003-C989-4D41-876E-093D4F58D9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4.6000000000000013E-2</c:v>
                </c:pt>
                <c:pt idx="1">
                  <c:v>5.599999999999998E-2</c:v>
                </c:pt>
                <c:pt idx="2">
                  <c:v>2.3999999999999987E-2</c:v>
                </c:pt>
                <c:pt idx="3">
                  <c:v>0.10200000000000004</c:v>
                </c:pt>
                <c:pt idx="4">
                  <c:v>-1.0999999999999979E-2</c:v>
                </c:pt>
                <c:pt idx="5">
                  <c:v>7.4000000000000052E-2</c:v>
                </c:pt>
                <c:pt idx="6">
                  <c:v>9.6000000000000016E-2</c:v>
                </c:pt>
              </c:numCache>
            </c:numRef>
          </c:val>
          <c:extLst>
            <c:ext xmlns:c16="http://schemas.microsoft.com/office/drawing/2014/chart" uri="{C3380CC4-5D6E-409C-BE32-E72D297353CC}">
              <c16:uniqueId val="{00000004-C989-4D41-876E-093D4F58D93B}"/>
            </c:ext>
          </c:extLst>
        </c:ser>
        <c:dLbls>
          <c:showLegendKey val="0"/>
          <c:showVal val="0"/>
          <c:showCatName val="0"/>
          <c:showSerName val="0"/>
          <c:showPercent val="0"/>
          <c:showBubbleSize val="0"/>
        </c:dLbls>
        <c:gapWidth val="75"/>
        <c:axId val="249974784"/>
        <c:axId val="249976320"/>
      </c:barChart>
      <c:catAx>
        <c:axId val="249974784"/>
        <c:scaling>
          <c:orientation val="maxMin"/>
        </c:scaling>
        <c:delete val="0"/>
        <c:axPos val="l"/>
        <c:numFmt formatCode="General" sourceLinked="0"/>
        <c:majorTickMark val="none"/>
        <c:minorTickMark val="none"/>
        <c:tickLblPos val="none"/>
        <c:crossAx val="249976320"/>
        <c:crosses val="autoZero"/>
        <c:auto val="1"/>
        <c:lblAlgn val="ctr"/>
        <c:lblOffset val="100"/>
        <c:noMultiLvlLbl val="0"/>
      </c:catAx>
      <c:valAx>
        <c:axId val="249976320"/>
        <c:scaling>
          <c:orientation val="minMax"/>
        </c:scaling>
        <c:delete val="1"/>
        <c:axPos val="t"/>
        <c:numFmt formatCode="0%" sourceLinked="0"/>
        <c:majorTickMark val="none"/>
        <c:minorTickMark val="none"/>
        <c:tickLblPos val="high"/>
        <c:crossAx val="249974784"/>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3.5677227694625689E-2"/>
          <c:w val="0.95526315789473704"/>
          <c:h val="0.80474796147048933"/>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3"/>
              <c:layout>
                <c:manualLayout>
                  <c:x val="0"/>
                  <c:y val="6.24578909214958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3D-4059-A17F-671881391228}"/>
                </c:ext>
              </c:extLst>
            </c:dLbl>
            <c:dLbl>
              <c:idx val="6"/>
              <c:layout>
                <c:manualLayout>
                  <c:x val="-1.7052656454766151E-2"/>
                  <c:y val="9.15525990362884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3D-4059-A17F-671881391228}"/>
                </c:ext>
              </c:extLst>
            </c:dLbl>
            <c:dLbl>
              <c:idx val="7"/>
              <c:layout>
                <c:manualLayout>
                  <c:x val="0"/>
                  <c:y val="7.39286171165408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3D-4059-A17F-671881391228}"/>
                </c:ext>
              </c:extLst>
            </c:dLbl>
            <c:dLbl>
              <c:idx val="8"/>
              <c:layout>
                <c:manualLayout>
                  <c:x val="1.4921074397920226E-2"/>
                  <c:y val="-0.177113508545004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3D-4059-A17F-671881391228}"/>
                </c:ext>
              </c:extLst>
            </c:dLbl>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1.2654E-2</c:v>
                </c:pt>
                <c:pt idx="1">
                  <c:v>3.4619999999999998E-3</c:v>
                </c:pt>
                <c:pt idx="2">
                  <c:v>1.5782999999999998E-2</c:v>
                </c:pt>
                <c:pt idx="3">
                  <c:v>-0.36033999999999999</c:v>
                </c:pt>
                <c:pt idx="4">
                  <c:v>6.3932000000000003E-2</c:v>
                </c:pt>
                <c:pt idx="5">
                  <c:v>1.6521999999999998E-2</c:v>
                </c:pt>
                <c:pt idx="6">
                  <c:v>-0.31103999999999998</c:v>
                </c:pt>
                <c:pt idx="7">
                  <c:v>1.229571</c:v>
                </c:pt>
                <c:pt idx="8">
                  <c:v>0.116894</c:v>
                </c:pt>
              </c:numCache>
            </c:numRef>
          </c:val>
          <c:extLst>
            <c:ext xmlns:c16="http://schemas.microsoft.com/office/drawing/2014/chart" uri="{C3380CC4-5D6E-409C-BE32-E72D297353CC}">
              <c16:uniqueId val="{00000000-343D-4059-A17F-671881391228}"/>
            </c:ext>
          </c:extLst>
        </c:ser>
        <c:ser>
          <c:idx val="2"/>
          <c:order val="1"/>
          <c:tx>
            <c:strRef>
              <c:f>Sheet1!$A$3</c:f>
              <c:strCache>
                <c:ptCount val="1"/>
                <c:pt idx="0">
                  <c:v>Visits</c:v>
                </c:pt>
              </c:strCache>
            </c:strRef>
          </c:tx>
          <c:spPr>
            <a:solidFill>
              <a:srgbClr val="003C69"/>
            </a:solidFill>
          </c:spPr>
          <c:invertIfNegative val="0"/>
          <c:dLbls>
            <c:dLbl>
              <c:idx val="2"/>
              <c:layout>
                <c:manualLayout>
                  <c:x val="-3.9078552936727535E-17"/>
                  <c:y val="-7.65544231707720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3D-4059-A17F-671881391228}"/>
                </c:ext>
              </c:extLst>
            </c:dLbl>
            <c:dLbl>
              <c:idx val="3"/>
              <c:layout>
                <c:manualLayout>
                  <c:x val="0"/>
                  <c:y val="-9.19273757574896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3D-4059-A17F-671881391228}"/>
                </c:ext>
              </c:extLst>
            </c:dLbl>
            <c:dLbl>
              <c:idx val="4"/>
              <c:layout>
                <c:manualLayout>
                  <c:x val="-8.5263282273830756E-3"/>
                  <c:y val="-0.109985359544013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3D-4059-A17F-671881391228}"/>
                </c:ext>
              </c:extLst>
            </c:dLbl>
            <c:dLbl>
              <c:idx val="5"/>
              <c:layout>
                <c:manualLayout>
                  <c:x val="4.2631641136914597E-3"/>
                  <c:y val="-6.91740224297471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3D-4059-A17F-671881391228}"/>
                </c:ext>
              </c:extLst>
            </c:dLbl>
            <c:dLbl>
              <c:idx val="6"/>
              <c:layout>
                <c:manualLayout>
                  <c:x val="-2.1315820568457689E-3"/>
                  <c:y val="-9.73959887993404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3D-4059-A17F-671881391228}"/>
                </c:ext>
              </c:extLst>
            </c:dLbl>
            <c:dLbl>
              <c:idx val="7"/>
              <c:numFmt formatCode="0.0%" sourceLinked="0"/>
              <c:spPr>
                <a:noFill/>
                <a:ln>
                  <a:noFill/>
                </a:ln>
                <a:effectLst/>
              </c:spPr>
              <c:txPr>
                <a:bodyPr/>
                <a:lstStyle/>
                <a:p>
                  <a:pPr>
                    <a:defRPr sz="1200" b="0">
                      <a:solidFill>
                        <a:schemeClr val="bg1"/>
                      </a:solidFill>
                      <a:latin typeface="Calibri" pitchFamily="34" charset="0"/>
                      <a:cs typeface="Calibri"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343D-4059-A17F-671881391228}"/>
                </c:ext>
              </c:extLst>
            </c:dLbl>
            <c:dLbl>
              <c:idx val="8"/>
              <c:layout>
                <c:manualLayout>
                  <c:x val="0"/>
                  <c:y val="6.3496936875470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3D-4059-A17F-671881391228}"/>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2.9290000000000002E-3</c:v>
                </c:pt>
                <c:pt idx="1">
                  <c:v>1.0007E-2</c:v>
                </c:pt>
                <c:pt idx="2">
                  <c:v>-0.16372</c:v>
                </c:pt>
                <c:pt idx="3">
                  <c:v>-0.92784999999999995</c:v>
                </c:pt>
                <c:pt idx="4">
                  <c:v>-0.62905</c:v>
                </c:pt>
                <c:pt idx="5">
                  <c:v>-0.69416</c:v>
                </c:pt>
                <c:pt idx="6">
                  <c:v>-0.90059999999999996</c:v>
                </c:pt>
                <c:pt idx="7">
                  <c:v>4.5089410000000001</c:v>
                </c:pt>
                <c:pt idx="8">
                  <c:v>0.67968899999999999</c:v>
                </c:pt>
              </c:numCache>
            </c:numRef>
          </c:val>
          <c:extLst>
            <c:ext xmlns:c16="http://schemas.microsoft.com/office/drawing/2014/chart" uri="{C3380CC4-5D6E-409C-BE32-E72D297353CC}">
              <c16:uniqueId val="{00000001-343D-4059-A17F-671881391228}"/>
            </c:ext>
          </c:extLst>
        </c:ser>
        <c:dLbls>
          <c:showLegendKey val="0"/>
          <c:showVal val="0"/>
          <c:showCatName val="0"/>
          <c:showSerName val="0"/>
          <c:showPercent val="0"/>
          <c:showBubbleSize val="0"/>
        </c:dLbls>
        <c:gapWidth val="40"/>
        <c:overlap val="100"/>
        <c:axId val="227210368"/>
        <c:axId val="227212288"/>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1.562E-2</c:v>
                </c:pt>
                <c:pt idx="1">
                  <c:v>1.3502999999999999E-2</c:v>
                </c:pt>
                <c:pt idx="2">
                  <c:v>-0.15051999999999999</c:v>
                </c:pt>
                <c:pt idx="3">
                  <c:v>-0.95384999999999998</c:v>
                </c:pt>
                <c:pt idx="4">
                  <c:v>-0.60533000000000003</c:v>
                </c:pt>
                <c:pt idx="5">
                  <c:v>-0.68911</c:v>
                </c:pt>
                <c:pt idx="6">
                  <c:v>-0.93152000000000001</c:v>
                </c:pt>
                <c:pt idx="7">
                  <c:v>11.28257</c:v>
                </c:pt>
                <c:pt idx="8">
                  <c:v>0.87603500000000001</c:v>
                </c:pt>
              </c:numCache>
            </c:numRef>
          </c:val>
          <c:smooth val="0"/>
          <c:extLst>
            <c:ext xmlns:c16="http://schemas.microsoft.com/office/drawing/2014/chart" uri="{C3380CC4-5D6E-409C-BE32-E72D297353CC}">
              <c16:uniqueId val="{00000002-343D-4059-A17F-671881391228}"/>
            </c:ext>
          </c:extLst>
        </c:ser>
        <c:dLbls>
          <c:showLegendKey val="0"/>
          <c:showVal val="0"/>
          <c:showCatName val="0"/>
          <c:showSerName val="0"/>
          <c:showPercent val="0"/>
          <c:showBubbleSize val="0"/>
        </c:dLbls>
        <c:marker val="1"/>
        <c:smooth val="0"/>
        <c:axId val="227210368"/>
        <c:axId val="227212288"/>
      </c:lineChart>
      <c:catAx>
        <c:axId val="227210368"/>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27212288"/>
        <c:crosses val="autoZero"/>
        <c:auto val="0"/>
        <c:lblAlgn val="ctr"/>
        <c:lblOffset val="100"/>
        <c:noMultiLvlLbl val="0"/>
      </c:catAx>
      <c:valAx>
        <c:axId val="227212288"/>
        <c:scaling>
          <c:orientation val="minMax"/>
        </c:scaling>
        <c:delete val="0"/>
        <c:axPos val="l"/>
        <c:numFmt formatCode="0.0%" sourceLinked="1"/>
        <c:majorTickMark val="none"/>
        <c:minorTickMark val="none"/>
        <c:tickLblPos val="none"/>
        <c:crossAx val="227210368"/>
        <c:crosses val="autoZero"/>
        <c:crossBetween val="between"/>
      </c:valAx>
    </c:plotArea>
    <c:legend>
      <c:legendPos val="t"/>
      <c:layout>
        <c:manualLayout>
          <c:xMode val="edge"/>
          <c:yMode val="edge"/>
          <c:x val="5.0925173749113789E-2"/>
          <c:y val="4.5268384669689528E-2"/>
          <c:w val="0.92392071447392254"/>
          <c:h val="6.9058296249934675E-2"/>
        </c:manualLayout>
      </c:layout>
      <c:overlay val="0"/>
      <c:txPr>
        <a:bodyPr/>
        <a:lstStyle/>
        <a:p>
          <a:pPr>
            <a:defRPr sz="12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38351220460909674"/>
          <c:w val="0.95526315789473704"/>
          <c:h val="0.44072907974702774"/>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numFmt formatCode="0.0%" sourceLinked="0"/>
            <c:spPr>
              <a:noFill/>
            </c:spPr>
            <c:txPr>
              <a:bodyPr/>
              <a:lstStyle/>
              <a:p>
                <a:pPr>
                  <a:defRPr sz="1200" b="0">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1.8488000000000001E-2</c:v>
                </c:pt>
                <c:pt idx="1">
                  <c:v>2.9977E-2</c:v>
                </c:pt>
                <c:pt idx="2">
                  <c:v>0.11901200000000001</c:v>
                </c:pt>
              </c:numCache>
            </c:numRef>
          </c:val>
          <c:extLst>
            <c:ext xmlns:c16="http://schemas.microsoft.com/office/drawing/2014/chart" uri="{C3380CC4-5D6E-409C-BE32-E72D297353CC}">
              <c16:uniqueId val="{00000000-FDE0-4F90-974A-2FBF92944174}"/>
            </c:ext>
          </c:extLst>
        </c:ser>
        <c:ser>
          <c:idx val="2"/>
          <c:order val="1"/>
          <c:tx>
            <c:strRef>
              <c:f>Sheet1!$A$3</c:f>
              <c:strCache>
                <c:ptCount val="1"/>
                <c:pt idx="0">
                  <c:v>Visits</c:v>
                </c:pt>
              </c:strCache>
            </c:strRef>
          </c:tx>
          <c:spPr>
            <a:solidFill>
              <a:srgbClr val="003C69"/>
            </a:solidFill>
          </c:spPr>
          <c:invertIfNegative val="0"/>
          <c:dLbls>
            <c:dLbl>
              <c:idx val="1"/>
              <c:layout>
                <c:manualLayout>
                  <c:x val="-4.7734047210687253E-17"/>
                  <c:y val="2.9265848464750489E-2"/>
                </c:manualLayout>
              </c:layout>
              <c:numFmt formatCode="0.0%" sourceLinked="0"/>
              <c:spPr>
                <a:noFill/>
                <a:ln>
                  <a:noFill/>
                </a:ln>
                <a:effectLst/>
              </c:spPr>
              <c:txPr>
                <a:bodyPr/>
                <a:lstStyle/>
                <a:p>
                  <a:pPr>
                    <a:defRPr sz="1200" b="0">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8041906945619871"/>
                      <c:h val="0.23886317410092214"/>
                    </c:manualLayout>
                  </c15:layout>
                </c:ext>
                <c:ext xmlns:c16="http://schemas.microsoft.com/office/drawing/2014/chart" uri="{C3380CC4-5D6E-409C-BE32-E72D297353CC}">
                  <c16:uniqueId val="{00000004-FDE0-4F90-974A-2FBF92944174}"/>
                </c:ext>
              </c:extLst>
            </c:dLbl>
            <c:dLbl>
              <c:idx val="2"/>
              <c:layout>
                <c:manualLayout>
                  <c:x val="-9.5468094421374506E-17"/>
                  <c:y val="1.0658616246143093E-2"/>
                </c:manualLayout>
              </c:layout>
              <c:numFmt formatCode="0.0%" sourceLinked="0"/>
              <c:spPr>
                <a:noFill/>
                <a:ln>
                  <a:noFill/>
                </a:ln>
                <a:effectLst/>
              </c:spPr>
              <c:txPr>
                <a:bodyPr/>
                <a:lstStyle/>
                <a:p>
                  <a:pPr>
                    <a:defRPr sz="1200" b="0">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52992006009434"/>
                      <c:h val="0.23886317410092214"/>
                    </c:manualLayout>
                  </c15:layout>
                </c:ext>
                <c:ext xmlns:c16="http://schemas.microsoft.com/office/drawing/2014/chart" uri="{C3380CC4-5D6E-409C-BE32-E72D297353CC}">
                  <c16:uniqueId val="{00000005-FDE0-4F90-974A-2FBF92944174}"/>
                </c:ext>
              </c:extLst>
            </c:dLbl>
            <c:numFmt formatCode="0.0%" sourceLinked="0"/>
            <c:spPr>
              <a:noFill/>
              <a:ln>
                <a:noFill/>
              </a:ln>
              <a:effectLst/>
            </c:spPr>
            <c:txPr>
              <a:bodyPr/>
              <a:lstStyle/>
              <a:p>
                <a:pPr>
                  <a:defRPr sz="1200" b="0">
                    <a:solidFill>
                      <a:schemeClr val="tx1">
                        <a:lumMod val="50000"/>
                      </a:schemeClr>
                    </a:solidFill>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5.0220000000000004E-3</c:v>
                </c:pt>
                <c:pt idx="1">
                  <c:v>-0.44272</c:v>
                </c:pt>
                <c:pt idx="2">
                  <c:v>-0.32580999999999999</c:v>
                </c:pt>
              </c:numCache>
            </c:numRef>
          </c:val>
          <c:extLst>
            <c:ext xmlns:c16="http://schemas.microsoft.com/office/drawing/2014/chart" uri="{C3380CC4-5D6E-409C-BE32-E72D297353CC}">
              <c16:uniqueId val="{00000001-FDE0-4F90-974A-2FBF92944174}"/>
            </c:ext>
          </c:extLst>
        </c:ser>
        <c:dLbls>
          <c:showLegendKey val="0"/>
          <c:showVal val="0"/>
          <c:showCatName val="0"/>
          <c:showSerName val="0"/>
          <c:showPercent val="0"/>
          <c:showBubbleSize val="0"/>
        </c:dLbls>
        <c:gapWidth val="40"/>
        <c:overlap val="100"/>
        <c:axId val="227590912"/>
        <c:axId val="227592832"/>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2.3604E-2</c:v>
                </c:pt>
                <c:pt idx="1">
                  <c:v>-0.42601</c:v>
                </c:pt>
                <c:pt idx="2">
                  <c:v>-0.24557000000000001</c:v>
                </c:pt>
              </c:numCache>
            </c:numRef>
          </c:val>
          <c:smooth val="0"/>
          <c:extLst>
            <c:ext xmlns:c16="http://schemas.microsoft.com/office/drawing/2014/chart" uri="{C3380CC4-5D6E-409C-BE32-E72D297353CC}">
              <c16:uniqueId val="{00000002-FDE0-4F90-974A-2FBF92944174}"/>
            </c:ext>
          </c:extLst>
        </c:ser>
        <c:dLbls>
          <c:showLegendKey val="0"/>
          <c:showVal val="0"/>
          <c:showCatName val="0"/>
          <c:showSerName val="0"/>
          <c:showPercent val="0"/>
          <c:showBubbleSize val="0"/>
        </c:dLbls>
        <c:marker val="1"/>
        <c:smooth val="0"/>
        <c:axId val="227590912"/>
        <c:axId val="227592832"/>
      </c:lineChart>
      <c:catAx>
        <c:axId val="227590912"/>
        <c:scaling>
          <c:orientation val="minMax"/>
        </c:scaling>
        <c:delete val="0"/>
        <c:axPos val="b"/>
        <c:numFmt formatCode="General" sourceLinked="0"/>
        <c:majorTickMark val="out"/>
        <c:minorTickMark val="none"/>
        <c:tickLblPos val="low"/>
        <c:txPr>
          <a:bodyPr/>
          <a:lstStyle/>
          <a:p>
            <a:pPr>
              <a:defRPr sz="1200">
                <a:latin typeface="Calibri" pitchFamily="34" charset="0"/>
                <a:cs typeface="Calibri" pitchFamily="34" charset="0"/>
              </a:defRPr>
            </a:pPr>
            <a:endParaRPr lang="en-US"/>
          </a:p>
        </c:txPr>
        <c:crossAx val="227592832"/>
        <c:crosses val="autoZero"/>
        <c:auto val="0"/>
        <c:lblAlgn val="ctr"/>
        <c:lblOffset val="100"/>
        <c:noMultiLvlLbl val="0"/>
      </c:catAx>
      <c:valAx>
        <c:axId val="227592832"/>
        <c:scaling>
          <c:orientation val="minMax"/>
        </c:scaling>
        <c:delete val="0"/>
        <c:axPos val="l"/>
        <c:numFmt formatCode="0.0%" sourceLinked="1"/>
        <c:majorTickMark val="none"/>
        <c:minorTickMark val="none"/>
        <c:tickLblPos val="none"/>
        <c:crossAx val="2275909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6015-4F0E-AF05-34A515336118}"/>
              </c:ext>
            </c:extLst>
          </c:dPt>
          <c:dPt>
            <c:idx val="1"/>
            <c:invertIfNegative val="1"/>
            <c:bubble3D val="0"/>
            <c:extLst>
              <c:ext xmlns:c16="http://schemas.microsoft.com/office/drawing/2014/chart" uri="{C3380CC4-5D6E-409C-BE32-E72D297353CC}">
                <c16:uniqueId val="{00000001-6015-4F0E-AF05-34A515336118}"/>
              </c:ext>
            </c:extLst>
          </c:dPt>
          <c:dPt>
            <c:idx val="2"/>
            <c:invertIfNegative val="1"/>
            <c:bubble3D val="0"/>
            <c:extLst>
              <c:ext xmlns:c16="http://schemas.microsoft.com/office/drawing/2014/chart" uri="{C3380CC4-5D6E-409C-BE32-E72D297353CC}">
                <c16:uniqueId val="{00000002-6015-4F0E-AF05-34A515336118}"/>
              </c:ext>
            </c:extLst>
          </c:dPt>
          <c:dPt>
            <c:idx val="3"/>
            <c:invertIfNegative val="1"/>
            <c:bubble3D val="0"/>
            <c:extLst>
              <c:ext xmlns:c16="http://schemas.microsoft.com/office/drawing/2014/chart" uri="{C3380CC4-5D6E-409C-BE32-E72D297353CC}">
                <c16:uniqueId val="{00000003-6015-4F0E-AF05-34A515336118}"/>
              </c:ext>
            </c:extLst>
          </c:dPt>
          <c:dPt>
            <c:idx val="4"/>
            <c:invertIfNegative val="1"/>
            <c:bubble3D val="0"/>
            <c:extLst>
              <c:ext xmlns:c16="http://schemas.microsoft.com/office/drawing/2014/chart" uri="{C3380CC4-5D6E-409C-BE32-E72D297353CC}">
                <c16:uniqueId val="{00000004-6015-4F0E-AF05-34A515336118}"/>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015-4F0E-AF05-34A515336118}"/>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015-4F0E-AF05-34A515336118}"/>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015-4F0E-AF05-34A515336118}"/>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015-4F0E-AF05-34A515336118}"/>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015-4F0E-AF05-34A515336118}"/>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-47785.2</c:v>
                </c:pt>
                <c:pt idx="1">
                  <c:v>-30098.499999999985</c:v>
                </c:pt>
                <c:pt idx="2">
                  <c:v>-1303</c:v>
                </c:pt>
                <c:pt idx="3">
                  <c:v>-36391.199999999997</c:v>
                </c:pt>
                <c:pt idx="4">
                  <c:v>-50205.5</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6015-4F0E-AF05-34A515336118}"/>
            </c:ext>
          </c:extLst>
        </c:ser>
        <c:dLbls>
          <c:showLegendKey val="0"/>
          <c:showVal val="0"/>
          <c:showCatName val="0"/>
          <c:showSerName val="0"/>
          <c:showPercent val="0"/>
          <c:showBubbleSize val="0"/>
        </c:dLbls>
        <c:gapWidth val="20"/>
        <c:axId val="251001472"/>
        <c:axId val="251400576"/>
      </c:barChart>
      <c:catAx>
        <c:axId val="251001472"/>
        <c:scaling>
          <c:orientation val="maxMin"/>
        </c:scaling>
        <c:delete val="0"/>
        <c:axPos val="l"/>
        <c:numFmt formatCode="General" sourceLinked="1"/>
        <c:majorTickMark val="none"/>
        <c:minorTickMark val="none"/>
        <c:tickLblPos val="none"/>
        <c:spPr>
          <a:ln w="9578">
            <a:noFill/>
          </a:ln>
        </c:spPr>
        <c:crossAx val="251400576"/>
        <c:crosses val="autoZero"/>
        <c:auto val="1"/>
        <c:lblAlgn val="ctr"/>
        <c:lblOffset val="100"/>
        <c:tickLblSkip val="1"/>
        <c:tickMarkSkip val="1"/>
        <c:noMultiLvlLbl val="0"/>
      </c:catAx>
      <c:valAx>
        <c:axId val="251400576"/>
        <c:scaling>
          <c:orientation val="minMax"/>
        </c:scaling>
        <c:delete val="0"/>
        <c:axPos val="t"/>
        <c:numFmt formatCode="#,##0" sourceLinked="1"/>
        <c:majorTickMark val="none"/>
        <c:minorTickMark val="none"/>
        <c:tickLblPos val="none"/>
        <c:spPr>
          <a:ln w="9578">
            <a:noFill/>
          </a:ln>
        </c:spPr>
        <c:crossAx val="251001472"/>
        <c:crosses val="autoZero"/>
        <c:crossBetween val="between"/>
      </c:valAx>
      <c:spPr>
        <a:noFill/>
        <a:ln w="25400">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22</c:v>
                </c:pt>
              </c:numCache>
            </c:numRef>
          </c:val>
          <c:extLst>
            <c:ext xmlns:c16="http://schemas.microsoft.com/office/drawing/2014/chart" uri="{C3380CC4-5D6E-409C-BE32-E72D297353CC}">
              <c16:uniqueId val="{00000000-124B-47B8-AC6D-7E5BCAA3356F}"/>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21</c:v>
                </c:pt>
              </c:numCache>
            </c:numRef>
          </c:val>
          <c:extLst>
            <c:ext xmlns:c16="http://schemas.microsoft.com/office/drawing/2014/chart" uri="{C3380CC4-5D6E-409C-BE32-E72D297353CC}">
              <c16:uniqueId val="{00000001-124B-47B8-AC6D-7E5BCAA3356F}"/>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0.3</c:v>
                </c:pt>
              </c:numCache>
            </c:numRef>
          </c:val>
          <c:extLst>
            <c:ext xmlns:c16="http://schemas.microsoft.com/office/drawing/2014/chart" uri="{C3380CC4-5D6E-409C-BE32-E72D297353CC}">
              <c16:uniqueId val="{00000002-124B-47B8-AC6D-7E5BCAA3356F}"/>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33.5</c:v>
                </c:pt>
              </c:numCache>
            </c:numRef>
          </c:val>
          <c:extLst>
            <c:ext xmlns:c16="http://schemas.microsoft.com/office/drawing/2014/chart" uri="{C3380CC4-5D6E-409C-BE32-E72D297353CC}">
              <c16:uniqueId val="{00000003-124B-47B8-AC6D-7E5BCAA3356F}"/>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4B-47B8-AC6D-7E5BCAA335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19.899999999999999</c:v>
                </c:pt>
              </c:numCache>
            </c:numRef>
          </c:val>
          <c:extLst>
            <c:ext xmlns:c16="http://schemas.microsoft.com/office/drawing/2014/chart" uri="{C3380CC4-5D6E-409C-BE32-E72D297353CC}">
              <c16:uniqueId val="{00000005-124B-47B8-AC6D-7E5BCAA3356F}"/>
            </c:ext>
          </c:extLst>
        </c:ser>
        <c:dLbls>
          <c:showLegendKey val="0"/>
          <c:showVal val="0"/>
          <c:showCatName val="0"/>
          <c:showSerName val="0"/>
          <c:showPercent val="0"/>
          <c:showBubbleSize val="0"/>
        </c:dLbls>
        <c:gapWidth val="150"/>
        <c:overlap val="100"/>
        <c:axId val="251469824"/>
        <c:axId val="251471360"/>
      </c:barChart>
      <c:catAx>
        <c:axId val="251469824"/>
        <c:scaling>
          <c:orientation val="minMax"/>
        </c:scaling>
        <c:delete val="0"/>
        <c:axPos val="b"/>
        <c:numFmt formatCode="General" sourceLinked="0"/>
        <c:majorTickMark val="out"/>
        <c:minorTickMark val="none"/>
        <c:tickLblPos val="nextTo"/>
        <c:txPr>
          <a:bodyPr/>
          <a:lstStyle/>
          <a:p>
            <a:pPr algn="ctr">
              <a:defRPr/>
            </a:pPr>
            <a:endParaRPr lang="en-US"/>
          </a:p>
        </c:txPr>
        <c:crossAx val="251471360"/>
        <c:crosses val="autoZero"/>
        <c:auto val="1"/>
        <c:lblAlgn val="ctr"/>
        <c:lblOffset val="100"/>
        <c:noMultiLvlLbl val="0"/>
      </c:catAx>
      <c:valAx>
        <c:axId val="251471360"/>
        <c:scaling>
          <c:orientation val="minMax"/>
          <c:max val="100"/>
        </c:scaling>
        <c:delete val="1"/>
        <c:axPos val="l"/>
        <c:numFmt formatCode="General" sourceLinked="1"/>
        <c:majorTickMark val="out"/>
        <c:minorTickMark val="none"/>
        <c:tickLblPos val="nextTo"/>
        <c:crossAx val="251469824"/>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7423293626686481E-2"/>
          <c:w val="0.55946427411296085"/>
          <c:h val="0.7877381573559995"/>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General</c:formatCode>
                <c:ptCount val="2"/>
                <c:pt idx="0">
                  <c:v>31.7</c:v>
                </c:pt>
                <c:pt idx="1">
                  <c:v>30.4</c:v>
                </c:pt>
              </c:numCache>
            </c:numRef>
          </c:val>
          <c:extLst>
            <c:ext xmlns:c16="http://schemas.microsoft.com/office/drawing/2014/chart" uri="{C3380CC4-5D6E-409C-BE32-E72D297353CC}">
              <c16:uniqueId val="{00000000-0CDD-49AE-991E-8FB1B1B37E8F}"/>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General</c:formatCode>
                <c:ptCount val="2"/>
                <c:pt idx="0">
                  <c:v>25.6</c:v>
                </c:pt>
                <c:pt idx="1">
                  <c:v>17.100000000000001</c:v>
                </c:pt>
              </c:numCache>
            </c:numRef>
          </c:val>
          <c:extLst>
            <c:ext xmlns:c16="http://schemas.microsoft.com/office/drawing/2014/chart" uri="{C3380CC4-5D6E-409C-BE32-E72D297353CC}">
              <c16:uniqueId val="{00000001-0CDD-49AE-991E-8FB1B1B37E8F}"/>
            </c:ext>
          </c:extLst>
        </c:ser>
        <c:ser>
          <c:idx val="2"/>
          <c:order val="2"/>
          <c:tx>
            <c:strRef>
              <c:f>Sheet1!$A$4</c:f>
              <c:strCache>
                <c:ptCount val="1"/>
                <c:pt idx="0">
                  <c:v>Fish Burger</c:v>
                </c:pt>
              </c:strCache>
            </c:strRef>
          </c:tx>
          <c:invertIfNegative val="0"/>
          <c:dLbls>
            <c:dLbl>
              <c:idx val="0"/>
              <c:layout>
                <c:manualLayout>
                  <c:x val="9.3103114416725294E-2"/>
                  <c:y val="0"/>
                </c:manualLayout>
              </c:layout>
              <c:numFmt formatCode="#,##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9C-429E-AAF2-E74D5A436880}"/>
                </c:ext>
              </c:extLst>
            </c:dLbl>
            <c:dLbl>
              <c:idx val="1"/>
              <c:layout>
                <c:manualLayout>
                  <c:x val="0.1027344710805244"/>
                  <c:y val="-6.7418864388897056E-17"/>
                </c:manualLayout>
              </c:layout>
              <c:numFmt formatCode="#,##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9C-429E-AAF2-E74D5A436880}"/>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General</c:formatCode>
                <c:ptCount val="2"/>
                <c:pt idx="0">
                  <c:v>1.6</c:v>
                </c:pt>
                <c:pt idx="1">
                  <c:v>2.1</c:v>
                </c:pt>
              </c:numCache>
            </c:numRef>
          </c:val>
          <c:extLst>
            <c:ext xmlns:c16="http://schemas.microsoft.com/office/drawing/2014/chart" uri="{C3380CC4-5D6E-409C-BE32-E72D297353CC}">
              <c16:uniqueId val="{00000002-0CDD-49AE-991E-8FB1B1B37E8F}"/>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General</c:formatCode>
                <c:ptCount val="2"/>
                <c:pt idx="0">
                  <c:v>14.9</c:v>
                </c:pt>
                <c:pt idx="1">
                  <c:v>16.3</c:v>
                </c:pt>
              </c:numCache>
            </c:numRef>
          </c:val>
          <c:extLst>
            <c:ext xmlns:c16="http://schemas.microsoft.com/office/drawing/2014/chart" uri="{C3380CC4-5D6E-409C-BE32-E72D297353CC}">
              <c16:uniqueId val="{00000003-0CDD-49AE-991E-8FB1B1B37E8F}"/>
            </c:ext>
          </c:extLst>
        </c:ser>
        <c:ser>
          <c:idx val="4"/>
          <c:order val="4"/>
          <c:tx>
            <c:strRef>
              <c:f>Sheet1!$A$6</c:f>
              <c:strCache>
                <c:ptCount val="1"/>
                <c:pt idx="0">
                  <c:v>Fish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Sheet1!$B$6:$C$6</c:f>
              <c:numCache>
                <c:formatCode>General</c:formatCode>
                <c:ptCount val="2"/>
                <c:pt idx="0">
                  <c:v>2.7</c:v>
                </c:pt>
                <c:pt idx="1">
                  <c:v>4.0999999999999996</c:v>
                </c:pt>
              </c:numCache>
            </c:numRef>
          </c:val>
          <c:extLst>
            <c:ext xmlns:c16="http://schemas.microsoft.com/office/drawing/2014/chart" uri="{C3380CC4-5D6E-409C-BE32-E72D297353CC}">
              <c16:uniqueId val="{00000004-0CDD-49AE-991E-8FB1B1B37E8F}"/>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Sheet1!$B$7:$C$7</c:f>
              <c:numCache>
                <c:formatCode>0.0</c:formatCode>
                <c:ptCount val="2"/>
                <c:pt idx="0">
                  <c:v>19.8</c:v>
                </c:pt>
                <c:pt idx="1">
                  <c:v>27.5</c:v>
                </c:pt>
              </c:numCache>
            </c:numRef>
          </c:val>
          <c:extLst>
            <c:ext xmlns:c16="http://schemas.microsoft.com/office/drawing/2014/chart" uri="{C3380CC4-5D6E-409C-BE32-E72D297353CC}">
              <c16:uniqueId val="{00000005-0CDD-49AE-991E-8FB1B1B37E8F}"/>
            </c:ext>
          </c:extLst>
        </c:ser>
        <c:ser>
          <c:idx val="6"/>
          <c:order val="6"/>
          <c:tx>
            <c:strRef>
              <c:f>Sheet1!$A$8</c:f>
              <c:strCache>
                <c:ptCount val="1"/>
                <c:pt idx="0">
                  <c:v>Seafood Other</c:v>
                </c:pt>
              </c:strCache>
            </c:strRef>
          </c:tx>
          <c:invertIfNegative val="0"/>
          <c:dLbls>
            <c:dLbl>
              <c:idx val="0"/>
              <c:layout>
                <c:manualLayout>
                  <c:x val="9.3103114416725294E-2"/>
                  <c:y val="-3.67743508458390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9C-429E-AAF2-E74D5A436880}"/>
                </c:ext>
              </c:extLst>
            </c:dLbl>
            <c:dLbl>
              <c:idx val="1"/>
              <c:layout>
                <c:manualLayout>
                  <c:x val="9.3103114416725294E-2"/>
                  <c:y val="-4.213679024306066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9C-429E-AAF2-E74D5A436880}"/>
                </c:ext>
              </c:extLst>
            </c:dLbl>
            <c:numFmt formatCode="#,##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Sheet1!$B$8:$C$8</c:f>
              <c:numCache>
                <c:formatCode>0.0</c:formatCode>
                <c:ptCount val="2"/>
                <c:pt idx="0">
                  <c:v>3.7</c:v>
                </c:pt>
                <c:pt idx="1">
                  <c:v>2.6</c:v>
                </c:pt>
              </c:numCache>
            </c:numRef>
          </c:val>
          <c:extLst>
            <c:ext xmlns:c16="http://schemas.microsoft.com/office/drawing/2014/chart" uri="{C3380CC4-5D6E-409C-BE32-E72D297353CC}">
              <c16:uniqueId val="{00000006-0CDD-49AE-991E-8FB1B1B37E8F}"/>
            </c:ext>
          </c:extLst>
        </c:ser>
        <c:dLbls>
          <c:showLegendKey val="0"/>
          <c:showVal val="0"/>
          <c:showCatName val="0"/>
          <c:showSerName val="0"/>
          <c:showPercent val="0"/>
          <c:showBubbleSize val="0"/>
        </c:dLbls>
        <c:gapWidth val="82"/>
        <c:overlap val="100"/>
        <c:axId val="251765120"/>
        <c:axId val="251766656"/>
      </c:barChart>
      <c:catAx>
        <c:axId val="251765120"/>
        <c:scaling>
          <c:orientation val="minMax"/>
        </c:scaling>
        <c:delete val="0"/>
        <c:axPos val="b"/>
        <c:numFmt formatCode="General" sourceLinked="0"/>
        <c:majorTickMark val="out"/>
        <c:minorTickMark val="none"/>
        <c:tickLblPos val="nextTo"/>
        <c:txPr>
          <a:bodyPr/>
          <a:lstStyle/>
          <a:p>
            <a:pPr algn="ctr">
              <a:defRPr/>
            </a:pPr>
            <a:endParaRPr lang="en-US"/>
          </a:p>
        </c:txPr>
        <c:crossAx val="251766656"/>
        <c:crosses val="autoZero"/>
        <c:auto val="1"/>
        <c:lblAlgn val="ctr"/>
        <c:lblOffset val="100"/>
        <c:noMultiLvlLbl val="0"/>
      </c:catAx>
      <c:valAx>
        <c:axId val="251766656"/>
        <c:scaling>
          <c:orientation val="minMax"/>
          <c:max val="100"/>
        </c:scaling>
        <c:delete val="1"/>
        <c:axPos val="l"/>
        <c:numFmt formatCode="General" sourceLinked="1"/>
        <c:majorTickMark val="out"/>
        <c:minorTickMark val="none"/>
        <c:tickLblPos val="nextTo"/>
        <c:crossAx val="251765120"/>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2660794993919102"/>
          <c:y val="2.0275338581062913E-2"/>
          <c:w val="0.44691517252136026"/>
          <c:h val="0.84360097970359582"/>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8.7762000999857107E-2"/>
          <c:w val="0.46636314261239253"/>
          <c:h val="0.8143996796287584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-13.457248133505312</c:v>
                </c:pt>
              </c:numCache>
            </c:numRef>
          </c:val>
          <c:extLst>
            <c:ext xmlns:c16="http://schemas.microsoft.com/office/drawing/2014/chart" uri="{C3380CC4-5D6E-409C-BE32-E72D297353CC}">
              <c16:uniqueId val="{00000000-79F8-4856-9963-888EFDA4188E}"/>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-15.381512774512315</c:v>
                </c:pt>
              </c:numCache>
            </c:numRef>
          </c:val>
          <c:extLst>
            <c:ext xmlns:c16="http://schemas.microsoft.com/office/drawing/2014/chart" uri="{C3380CC4-5D6E-409C-BE32-E72D297353CC}">
              <c16:uniqueId val="{00000001-79F8-4856-9963-888EFDA4188E}"/>
            </c:ext>
          </c:extLst>
        </c:ser>
        <c:ser>
          <c:idx val="2"/>
          <c:order val="2"/>
          <c:tx>
            <c:strRef>
              <c:f>Sheet1!$A$4</c:f>
              <c:strCache>
                <c:ptCount val="1"/>
                <c:pt idx="0">
                  <c:v>Fish Burger</c:v>
                </c:pt>
              </c:strCache>
            </c:strRef>
          </c:tx>
          <c:invertIfNegative val="0"/>
          <c:dLbls>
            <c:dLbl>
              <c:idx val="0"/>
              <c:layout>
                <c:manualLayout>
                  <c:x val="0.18346416303881671"/>
                  <c:y val="-7.35458060735005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F8-4856-9963-888EFDA4188E}"/>
                </c:ext>
              </c:extLst>
            </c:dLbl>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c:formatCode>
                <c:ptCount val="1"/>
                <c:pt idx="0">
                  <c:v>-0.33830084911328384</c:v>
                </c:pt>
              </c:numCache>
            </c:numRef>
          </c:val>
          <c:extLst>
            <c:ext xmlns:c16="http://schemas.microsoft.com/office/drawing/2014/chart" uri="{C3380CC4-5D6E-409C-BE32-E72D297353CC}">
              <c16:uniqueId val="{00000003-79F8-4856-9963-888EFDA4188E}"/>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-5.1845907576476922</c:v>
                </c:pt>
              </c:numCache>
            </c:numRef>
          </c:val>
          <c:extLst>
            <c:ext xmlns:c16="http://schemas.microsoft.com/office/drawing/2014/chart" uri="{C3380CC4-5D6E-409C-BE32-E72D297353CC}">
              <c16:uniqueId val="{00000004-79F8-4856-9963-888EFDA4188E}"/>
            </c:ext>
          </c:extLst>
        </c:ser>
        <c:ser>
          <c:idx val="4"/>
          <c:order val="4"/>
          <c:tx>
            <c:strRef>
              <c:f>Sheet1!$A$6</c:f>
              <c:strCache>
                <c:ptCount val="1"/>
                <c:pt idx="0">
                  <c:v>Fish Other</c:v>
                </c:pt>
              </c:strCache>
            </c:strRef>
          </c:tx>
          <c:invertIfNegative val="0"/>
          <c:dLbls>
            <c:dLbl>
              <c:idx val="0"/>
              <c:layout>
                <c:manualLayout>
                  <c:x val="0.18620243412894841"/>
                  <c:y val="-3.6768559609485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B4-4C1B-B6BF-953C549CEDE7}"/>
                </c:ext>
              </c:extLst>
            </c:dLbl>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-0.26864078852835754</c:v>
                </c:pt>
              </c:numCache>
            </c:numRef>
          </c:val>
          <c:extLst>
            <c:ext xmlns:c16="http://schemas.microsoft.com/office/drawing/2014/chart" uri="{C3380CC4-5D6E-409C-BE32-E72D297353CC}">
              <c16:uniqueId val="{00000005-79F8-4856-9963-888EFDA4188E}"/>
            </c:ext>
          </c:extLst>
        </c:ser>
        <c:ser>
          <c:idx val="5"/>
          <c:order val="5"/>
          <c:tx>
            <c:strRef>
              <c:f>Sheet1!$A$7</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-3.3666228315260089</c:v>
                </c:pt>
              </c:numCache>
            </c:numRef>
          </c:val>
          <c:extLst>
            <c:ext xmlns:c16="http://schemas.microsoft.com/office/drawing/2014/chart" uri="{C3380CC4-5D6E-409C-BE32-E72D297353CC}">
              <c16:uniqueId val="{00000006-79F8-4856-9963-888EFDA4188E}"/>
            </c:ext>
          </c:extLst>
        </c:ser>
        <c:ser>
          <c:idx val="6"/>
          <c:order val="6"/>
          <c:tx>
            <c:strRef>
              <c:f>Sheet1!$A$8</c:f>
              <c:strCache>
                <c:ptCount val="1"/>
                <c:pt idx="0">
                  <c:v>Seafood Other</c:v>
                </c:pt>
              </c:strCache>
            </c:strRef>
          </c:tx>
          <c:invertIfNegative val="0"/>
          <c:dLbls>
            <c:dLbl>
              <c:idx val="0"/>
              <c:layout>
                <c:manualLayout>
                  <c:x val="2.7382710901315693E-3"/>
                  <c:y val="-5.148351206053927E-2"/>
                </c:manualLayout>
              </c:layout>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F8-4856-9963-888EFDA4188E}"/>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c:formatCode>
                <c:ptCount val="1"/>
                <c:pt idx="0">
                  <c:v>-2.1566048913294651</c:v>
                </c:pt>
              </c:numCache>
            </c:numRef>
          </c:val>
          <c:extLst>
            <c:ext xmlns:c16="http://schemas.microsoft.com/office/drawing/2014/chart" uri="{C3380CC4-5D6E-409C-BE32-E72D297353CC}">
              <c16:uniqueId val="{00000008-79F8-4856-9963-888EFDA4188E}"/>
            </c:ext>
          </c:extLst>
        </c:ser>
        <c:dLbls>
          <c:showLegendKey val="0"/>
          <c:showVal val="0"/>
          <c:showCatName val="0"/>
          <c:showSerName val="0"/>
          <c:showPercent val="0"/>
          <c:showBubbleSize val="0"/>
        </c:dLbls>
        <c:gapWidth val="82"/>
        <c:overlap val="100"/>
        <c:axId val="251639296"/>
        <c:axId val="251640832"/>
      </c:barChart>
      <c:catAx>
        <c:axId val="251639296"/>
        <c:scaling>
          <c:orientation val="minMax"/>
        </c:scaling>
        <c:delete val="0"/>
        <c:axPos val="b"/>
        <c:numFmt formatCode="General" sourceLinked="0"/>
        <c:majorTickMark val="out"/>
        <c:minorTickMark val="none"/>
        <c:tickLblPos val="none"/>
        <c:crossAx val="251640832"/>
        <c:crosses val="autoZero"/>
        <c:auto val="1"/>
        <c:lblAlgn val="ctr"/>
        <c:lblOffset val="100"/>
        <c:noMultiLvlLbl val="0"/>
      </c:catAx>
      <c:valAx>
        <c:axId val="251640832"/>
        <c:scaling>
          <c:orientation val="minMax"/>
        </c:scaling>
        <c:delete val="0"/>
        <c:axPos val="l"/>
        <c:numFmt formatCode="0" sourceLinked="1"/>
        <c:majorTickMark val="out"/>
        <c:minorTickMark val="none"/>
        <c:tickLblPos val="none"/>
        <c:crossAx val="251639296"/>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3520004363984797"/>
          <c:y val="2.5742045592087318E-2"/>
          <c:w val="0.39866898463829914"/>
          <c:h val="0.82493932232110434"/>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tx2">
                <a:lumMod val="60000"/>
                <a:lumOff val="40000"/>
              </a:schemeClr>
            </a:solidFill>
          </c:spPr>
          <c:invertIfNegative val="0"/>
          <c:dPt>
            <c:idx val="4"/>
            <c:invertIfNegative val="0"/>
            <c:bubble3D val="0"/>
            <c:extLst>
              <c:ext xmlns:c16="http://schemas.microsoft.com/office/drawing/2014/chart" uri="{C3380CC4-5D6E-409C-BE32-E72D297353CC}">
                <c16:uniqueId val="{00000000-069C-4114-892C-12EAAD5181F2}"/>
              </c:ext>
            </c:extLst>
          </c:dPt>
          <c:dPt>
            <c:idx val="6"/>
            <c:invertIfNegative val="0"/>
            <c:bubble3D val="0"/>
            <c:spPr>
              <a:solidFill>
                <a:schemeClr val="tx2">
                  <a:lumMod val="75000"/>
                </a:schemeClr>
              </a:solidFill>
            </c:spPr>
            <c:extLst>
              <c:ext xmlns:c16="http://schemas.microsoft.com/office/drawing/2014/chart" uri="{C3380CC4-5D6E-409C-BE32-E72D297353CC}">
                <c16:uniqueId val="{00000002-069C-4114-892C-12EAAD5181F2}"/>
              </c:ext>
            </c:extLst>
          </c:dPt>
          <c:dLbls>
            <c:dLbl>
              <c:idx val="2"/>
              <c:layout>
                <c:manualLayout>
                  <c:x val="2.2836136237631675E-2"/>
                  <c:y val="-3.89378594176863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EB-4B32-8094-619CFAB76391}"/>
                </c:ext>
              </c:extLst>
            </c:dLbl>
            <c:dLbl>
              <c:idx val="4"/>
              <c:layout>
                <c:manualLayout>
                  <c:x val="8.6269848008830793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9C-4114-892C-12EAAD5181F2}"/>
                </c:ext>
              </c:extLst>
            </c:dLbl>
            <c:dLbl>
              <c:idx val="6"/>
              <c:layout>
                <c:manualLayout>
                  <c:x val="4.0597575533567423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9C-4114-892C-12EAAD5181F2}"/>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6.91</c:v>
                </c:pt>
                <c:pt idx="1">
                  <c:v>7.85</c:v>
                </c:pt>
                <c:pt idx="2">
                  <c:v>6.32</c:v>
                </c:pt>
                <c:pt idx="3">
                  <c:v>8.61</c:v>
                </c:pt>
                <c:pt idx="4">
                  <c:v>5.24</c:v>
                </c:pt>
                <c:pt idx="5">
                  <c:v>8.2799999999999994</c:v>
                </c:pt>
                <c:pt idx="6">
                  <c:v>7.53</c:v>
                </c:pt>
              </c:numCache>
            </c:numRef>
          </c:val>
          <c:extLst>
            <c:ext xmlns:c16="http://schemas.microsoft.com/office/drawing/2014/chart" uri="{C3380CC4-5D6E-409C-BE32-E72D297353CC}">
              <c16:uniqueId val="{00000003-069C-4114-892C-12EAAD5181F2}"/>
            </c:ext>
          </c:extLst>
        </c:ser>
        <c:dLbls>
          <c:showLegendKey val="0"/>
          <c:showVal val="0"/>
          <c:showCatName val="0"/>
          <c:showSerName val="0"/>
          <c:showPercent val="0"/>
          <c:showBubbleSize val="0"/>
        </c:dLbls>
        <c:gapWidth val="75"/>
        <c:axId val="251931264"/>
        <c:axId val="251937152"/>
      </c:barChart>
      <c:catAx>
        <c:axId val="251931264"/>
        <c:scaling>
          <c:orientation val="maxMin"/>
        </c:scaling>
        <c:delete val="0"/>
        <c:axPos val="r"/>
        <c:numFmt formatCode="General" sourceLinked="0"/>
        <c:majorTickMark val="none"/>
        <c:minorTickMark val="none"/>
        <c:tickLblPos val="low"/>
        <c:crossAx val="251937152"/>
        <c:crosses val="autoZero"/>
        <c:auto val="1"/>
        <c:lblAlgn val="ctr"/>
        <c:lblOffset val="100"/>
        <c:noMultiLvlLbl val="0"/>
      </c:catAx>
      <c:valAx>
        <c:axId val="251937152"/>
        <c:scaling>
          <c:orientation val="maxMin"/>
        </c:scaling>
        <c:delete val="0"/>
        <c:axPos val="t"/>
        <c:numFmt formatCode="[$£-809]#,##0_);[Red]\([$£-809]#,##0\)" sourceLinked="0"/>
        <c:majorTickMark val="none"/>
        <c:minorTickMark val="none"/>
        <c:tickLblPos val="high"/>
        <c:spPr>
          <a:ln>
            <a:noFill/>
          </a:ln>
        </c:spPr>
        <c:crossAx val="251931264"/>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72769775391925E-2"/>
          <c:y val="4.6603887638260427E-2"/>
          <c:w val="0.88492980131603227"/>
          <c:h val="0.81782116650498193"/>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3C93-438E-BA0A-BA31326FE4FB}"/>
              </c:ext>
            </c:extLst>
          </c:dPt>
          <c:dPt>
            <c:idx val="6"/>
            <c:invertIfNegative val="0"/>
            <c:bubble3D val="0"/>
            <c:spPr>
              <a:solidFill>
                <a:srgbClr val="0078BE"/>
              </a:solidFill>
            </c:spPr>
            <c:extLst>
              <c:ext xmlns:c16="http://schemas.microsoft.com/office/drawing/2014/chart" uri="{C3380CC4-5D6E-409C-BE32-E72D297353CC}">
                <c16:uniqueId val="{00000002-3C93-438E-BA0A-BA31326FE4F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0.58999999999999986</c:v>
                </c:pt>
                <c:pt idx="1">
                  <c:v>0.71999999999999975</c:v>
                </c:pt>
                <c:pt idx="2">
                  <c:v>-0.58000000000000007</c:v>
                </c:pt>
                <c:pt idx="3">
                  <c:v>9.9999999999997868E-3</c:v>
                </c:pt>
                <c:pt idx="4">
                  <c:v>-5.5600000000000005</c:v>
                </c:pt>
                <c:pt idx="5">
                  <c:v>1.8999999999999995</c:v>
                </c:pt>
                <c:pt idx="6">
                  <c:v>0.58000000000000007</c:v>
                </c:pt>
              </c:numCache>
            </c:numRef>
          </c:val>
          <c:extLst>
            <c:ext xmlns:c16="http://schemas.microsoft.com/office/drawing/2014/chart" uri="{C3380CC4-5D6E-409C-BE32-E72D297353CC}">
              <c16:uniqueId val="{00000003-3C93-438E-BA0A-BA31326FE4FB}"/>
            </c:ext>
          </c:extLst>
        </c:ser>
        <c:dLbls>
          <c:showLegendKey val="0"/>
          <c:showVal val="0"/>
          <c:showCatName val="0"/>
          <c:showSerName val="0"/>
          <c:showPercent val="0"/>
          <c:showBubbleSize val="0"/>
        </c:dLbls>
        <c:gapWidth val="75"/>
        <c:axId val="251794944"/>
        <c:axId val="251796480"/>
      </c:barChart>
      <c:catAx>
        <c:axId val="251794944"/>
        <c:scaling>
          <c:orientation val="maxMin"/>
        </c:scaling>
        <c:delete val="0"/>
        <c:axPos val="l"/>
        <c:numFmt formatCode="General" sourceLinked="0"/>
        <c:majorTickMark val="none"/>
        <c:minorTickMark val="none"/>
        <c:tickLblPos val="none"/>
        <c:crossAx val="251796480"/>
        <c:crosses val="autoZero"/>
        <c:auto val="1"/>
        <c:lblAlgn val="ctr"/>
        <c:lblOffset val="100"/>
        <c:noMultiLvlLbl val="0"/>
      </c:catAx>
      <c:valAx>
        <c:axId val="251796480"/>
        <c:scaling>
          <c:orientation val="minMax"/>
        </c:scaling>
        <c:delete val="1"/>
        <c:axPos val="t"/>
        <c:numFmt formatCode="[$£-809]#,##0.00" sourceLinked="0"/>
        <c:majorTickMark val="none"/>
        <c:minorTickMark val="none"/>
        <c:tickLblPos val="high"/>
        <c:crossAx val="251794944"/>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80397559808256E-2"/>
          <c:y val="3.4952918643766706E-2"/>
          <c:w val="0.7767552868866876"/>
          <c:h val="0.86185140380879233"/>
        </c:manualLayout>
      </c:layout>
      <c:barChart>
        <c:barDir val="bar"/>
        <c:grouping val="clustered"/>
        <c:varyColors val="0"/>
        <c:ser>
          <c:idx val="0"/>
          <c:order val="0"/>
          <c:tx>
            <c:strRef>
              <c:f>Sheet1!$B$1</c:f>
              <c:strCache>
                <c:ptCount val="1"/>
                <c:pt idx="0">
                  <c:v>Spd Chg</c:v>
                </c:pt>
              </c:strCache>
            </c:strRef>
          </c:tx>
          <c:invertIfNegative val="0"/>
          <c:dPt>
            <c:idx val="4"/>
            <c:invertIfNegative val="0"/>
            <c:bubble3D val="0"/>
            <c:spPr>
              <a:solidFill>
                <a:srgbClr val="0078BE"/>
              </a:solidFill>
            </c:spPr>
            <c:extLst>
              <c:ext xmlns:c16="http://schemas.microsoft.com/office/drawing/2014/chart" uri="{C3380CC4-5D6E-409C-BE32-E72D297353CC}">
                <c16:uniqueId val="{00000001-71C2-43B4-AF10-04F2C0FBAE1B}"/>
              </c:ext>
            </c:extLst>
          </c:dPt>
          <c:dPt>
            <c:idx val="6"/>
            <c:invertIfNegative val="0"/>
            <c:bubble3D val="0"/>
            <c:spPr>
              <a:solidFill>
                <a:srgbClr val="00517D"/>
              </a:solidFill>
            </c:spPr>
            <c:extLst>
              <c:ext xmlns:c16="http://schemas.microsoft.com/office/drawing/2014/chart" uri="{C3380CC4-5D6E-409C-BE32-E72D297353CC}">
                <c16:uniqueId val="{00000003-71C2-43B4-AF10-04F2C0FBAE1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[$£-809]#,##0.00</c:formatCode>
                <c:ptCount val="7"/>
                <c:pt idx="0">
                  <c:v>0.77000000000000046</c:v>
                </c:pt>
                <c:pt idx="1">
                  <c:v>0.78000000000000025</c:v>
                </c:pt>
                <c:pt idx="2">
                  <c:v>0.87999999999999989</c:v>
                </c:pt>
                <c:pt idx="3">
                  <c:v>0.58999999999999986</c:v>
                </c:pt>
                <c:pt idx="4">
                  <c:v>-0.27000000000000135</c:v>
                </c:pt>
                <c:pt idx="5">
                  <c:v>0.95000000000000018</c:v>
                </c:pt>
                <c:pt idx="6">
                  <c:v>9.9999999999999645E-2</c:v>
                </c:pt>
              </c:numCache>
            </c:numRef>
          </c:val>
          <c:extLst>
            <c:ext xmlns:c16="http://schemas.microsoft.com/office/drawing/2014/chart" uri="{C3380CC4-5D6E-409C-BE32-E72D297353CC}">
              <c16:uniqueId val="{00000004-71C2-43B4-AF10-04F2C0FBAE1B}"/>
            </c:ext>
          </c:extLst>
        </c:ser>
        <c:dLbls>
          <c:dLblPos val="outEnd"/>
          <c:showLegendKey val="0"/>
          <c:showVal val="1"/>
          <c:showCatName val="0"/>
          <c:showSerName val="0"/>
          <c:showPercent val="0"/>
          <c:showBubbleSize val="0"/>
        </c:dLbls>
        <c:gapWidth val="75"/>
        <c:axId val="197054848"/>
        <c:axId val="197059328"/>
      </c:barChart>
      <c:catAx>
        <c:axId val="197054848"/>
        <c:scaling>
          <c:orientation val="maxMin"/>
        </c:scaling>
        <c:delete val="0"/>
        <c:axPos val="l"/>
        <c:numFmt formatCode="General" sourceLinked="0"/>
        <c:majorTickMark val="none"/>
        <c:minorTickMark val="none"/>
        <c:tickLblPos val="none"/>
        <c:crossAx val="197059328"/>
        <c:crosses val="autoZero"/>
        <c:auto val="1"/>
        <c:lblAlgn val="ctr"/>
        <c:lblOffset val="100"/>
        <c:noMultiLvlLbl val="0"/>
      </c:catAx>
      <c:valAx>
        <c:axId val="197059328"/>
        <c:scaling>
          <c:orientation val="minMax"/>
        </c:scaling>
        <c:delete val="1"/>
        <c:axPos val="t"/>
        <c:numFmt formatCode="[$£-809]#,##0.0" sourceLinked="0"/>
        <c:majorTickMark val="none"/>
        <c:minorTickMark val="none"/>
        <c:tickLblPos val="high"/>
        <c:crossAx val="19705484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38867749608845E-2"/>
          <c:y val="3.5044484168773433E-2"/>
          <c:w val="0.59447299089499528"/>
          <c:h val="0.86148949844494804"/>
        </c:manualLayout>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6708-4C06-8BDD-1F5621CE3AE9}"/>
              </c:ext>
            </c:extLst>
          </c:dPt>
          <c:dPt>
            <c:idx val="6"/>
            <c:invertIfNegative val="0"/>
            <c:bubble3D val="0"/>
            <c:spPr>
              <a:solidFill>
                <a:schemeClr val="tx2">
                  <a:lumMod val="75000"/>
                </a:schemeClr>
              </a:solidFill>
            </c:spPr>
            <c:extLst>
              <c:ext xmlns:c16="http://schemas.microsoft.com/office/drawing/2014/chart" uri="{C3380CC4-5D6E-409C-BE32-E72D297353CC}">
                <c16:uniqueId val="{00000002-6708-4C06-8BDD-1F5621CE3AE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0.626</c:v>
                </c:pt>
                <c:pt idx="1">
                  <c:v>0.72099999999999997</c:v>
                </c:pt>
                <c:pt idx="2">
                  <c:v>0.72499999999999998</c:v>
                </c:pt>
                <c:pt idx="3">
                  <c:v>0.72400000000000009</c:v>
                </c:pt>
                <c:pt idx="4">
                  <c:v>0.28600000000000003</c:v>
                </c:pt>
                <c:pt idx="5">
                  <c:v>0.748</c:v>
                </c:pt>
                <c:pt idx="6">
                  <c:v>0.76500000000000001</c:v>
                </c:pt>
              </c:numCache>
            </c:numRef>
          </c:val>
          <c:extLst>
            <c:ext xmlns:c16="http://schemas.microsoft.com/office/drawing/2014/chart" uri="{C3380CC4-5D6E-409C-BE32-E72D297353CC}">
              <c16:uniqueId val="{00000003-6708-4C06-8BDD-1F5621CE3AE9}"/>
            </c:ext>
          </c:extLst>
        </c:ser>
        <c:dLbls>
          <c:showLegendKey val="0"/>
          <c:showVal val="0"/>
          <c:showCatName val="0"/>
          <c:showSerName val="0"/>
          <c:showPercent val="0"/>
          <c:showBubbleSize val="0"/>
        </c:dLbls>
        <c:gapWidth val="75"/>
        <c:axId val="14382592"/>
        <c:axId val="14384128"/>
      </c:barChart>
      <c:catAx>
        <c:axId val="14382592"/>
        <c:scaling>
          <c:orientation val="maxMin"/>
        </c:scaling>
        <c:delete val="0"/>
        <c:axPos val="r"/>
        <c:numFmt formatCode="General" sourceLinked="0"/>
        <c:majorTickMark val="none"/>
        <c:minorTickMark val="none"/>
        <c:tickLblPos val="low"/>
        <c:crossAx val="14384128"/>
        <c:crosses val="autoZero"/>
        <c:auto val="1"/>
        <c:lblAlgn val="ctr"/>
        <c:lblOffset val="100"/>
        <c:noMultiLvlLbl val="0"/>
      </c:catAx>
      <c:valAx>
        <c:axId val="14384128"/>
        <c:scaling>
          <c:orientation val="maxMin"/>
        </c:scaling>
        <c:delete val="0"/>
        <c:axPos val="t"/>
        <c:numFmt formatCode="0%" sourceLinked="0"/>
        <c:majorTickMark val="none"/>
        <c:minorTickMark val="none"/>
        <c:tickLblPos val="high"/>
        <c:spPr>
          <a:ln>
            <a:noFill/>
          </a:ln>
        </c:spPr>
        <c:crossAx val="14382592"/>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62392884515139E-2"/>
          <c:y val="3.4952918643766706E-2"/>
          <c:w val="0.83638872514584972"/>
          <c:h val="0.86185140380879233"/>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781C-46F6-B659-E29820287744}"/>
              </c:ext>
            </c:extLst>
          </c:dPt>
          <c:dPt>
            <c:idx val="6"/>
            <c:invertIfNegative val="0"/>
            <c:bubble3D val="0"/>
            <c:spPr>
              <a:solidFill>
                <a:srgbClr val="0078BE"/>
              </a:solidFill>
            </c:spPr>
            <c:extLst>
              <c:ext xmlns:c16="http://schemas.microsoft.com/office/drawing/2014/chart" uri="{C3380CC4-5D6E-409C-BE32-E72D297353CC}">
                <c16:uniqueId val="{00000003-781C-46F6-B659-E2982028774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0.11899999999999998</c:v>
                </c:pt>
                <c:pt idx="1">
                  <c:v>0.11999999999999993</c:v>
                </c:pt>
                <c:pt idx="2">
                  <c:v>0.12399999999999999</c:v>
                </c:pt>
                <c:pt idx="3">
                  <c:v>7.9000000000000056E-2</c:v>
                </c:pt>
                <c:pt idx="4">
                  <c:v>9.4000000000000028E-2</c:v>
                </c:pt>
                <c:pt idx="5">
                  <c:v>0.15699999999999995</c:v>
                </c:pt>
                <c:pt idx="6">
                  <c:v>0.11299999999999998</c:v>
                </c:pt>
              </c:numCache>
            </c:numRef>
          </c:val>
          <c:extLst>
            <c:ext xmlns:c16="http://schemas.microsoft.com/office/drawing/2014/chart" uri="{C3380CC4-5D6E-409C-BE32-E72D297353CC}">
              <c16:uniqueId val="{00000004-781C-46F6-B659-E29820287744}"/>
            </c:ext>
          </c:extLst>
        </c:ser>
        <c:dLbls>
          <c:showLegendKey val="0"/>
          <c:showVal val="0"/>
          <c:showCatName val="0"/>
          <c:showSerName val="0"/>
          <c:showPercent val="0"/>
          <c:showBubbleSize val="0"/>
        </c:dLbls>
        <c:gapWidth val="75"/>
        <c:axId val="251912960"/>
        <c:axId val="251914496"/>
      </c:barChart>
      <c:catAx>
        <c:axId val="251912960"/>
        <c:scaling>
          <c:orientation val="maxMin"/>
        </c:scaling>
        <c:delete val="0"/>
        <c:axPos val="l"/>
        <c:numFmt formatCode="General" sourceLinked="0"/>
        <c:majorTickMark val="none"/>
        <c:minorTickMark val="none"/>
        <c:tickLblPos val="none"/>
        <c:crossAx val="251914496"/>
        <c:crosses val="autoZero"/>
        <c:auto val="1"/>
        <c:lblAlgn val="ctr"/>
        <c:lblOffset val="100"/>
        <c:noMultiLvlLbl val="0"/>
      </c:catAx>
      <c:valAx>
        <c:axId val="251914496"/>
        <c:scaling>
          <c:orientation val="minMax"/>
        </c:scaling>
        <c:delete val="1"/>
        <c:axPos val="t"/>
        <c:numFmt formatCode="0%" sourceLinked="0"/>
        <c:majorTickMark val="none"/>
        <c:minorTickMark val="none"/>
        <c:tickLblPos val="high"/>
        <c:crossAx val="251912960"/>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0"/>
                  <c:y val="-8.70295940210335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0A-463D-84FB-D350001D4173}"/>
                </c:ext>
              </c:extLst>
            </c:dLbl>
            <c:dLbl>
              <c:idx val="3"/>
              <c:layout>
                <c:manualLayout>
                  <c:x val="-2.2900638098331434E-3"/>
                  <c:y val="0.107677871730131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0A-463D-84FB-D350001D4173}"/>
                </c:ext>
              </c:extLst>
            </c:dLbl>
            <c:dLbl>
              <c:idx val="4"/>
              <c:layout>
                <c:manualLayout>
                  <c:x val="2.2900638098331014E-3"/>
                  <c:y val="9.08562063216974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0A-463D-84FB-D350001D4173}"/>
                </c:ext>
              </c:extLst>
            </c:dLbl>
            <c:dLbl>
              <c:idx val="7"/>
              <c:layout>
                <c:manualLayout>
                  <c:x val="-1.6793607270925161E-16"/>
                  <c:y val="-0.107807899889961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0A-463D-84FB-D350001D4173}"/>
                </c:ext>
              </c:extLst>
            </c:dLbl>
            <c:dLbl>
              <c:idx val="8"/>
              <c:layout>
                <c:manualLayout>
                  <c:x val="-4.5801276196662027E-3"/>
                  <c:y val="6.05809929881829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0A-463D-84FB-D350001D4173}"/>
                </c:ext>
              </c:extLst>
            </c:dLbl>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1.8867924528301883E-2</c:v>
                </c:pt>
                <c:pt idx="1">
                  <c:v>2.8037383177570208E-2</c:v>
                </c:pt>
                <c:pt idx="2">
                  <c:v>4.4247787610619538E-2</c:v>
                </c:pt>
                <c:pt idx="3">
                  <c:v>-0.60169491525423724</c:v>
                </c:pt>
                <c:pt idx="4">
                  <c:v>-0.41666666666666674</c:v>
                </c:pt>
                <c:pt idx="5">
                  <c:v>6.3636363636363491E-2</c:v>
                </c:pt>
                <c:pt idx="6">
                  <c:v>0</c:v>
                </c:pt>
                <c:pt idx="7">
                  <c:v>-0.46808510638297873</c:v>
                </c:pt>
                <c:pt idx="8">
                  <c:v>1.5873015873015817E-2</c:v>
                </c:pt>
              </c:numCache>
            </c:numRef>
          </c:val>
          <c:extLst>
            <c:ext xmlns:c16="http://schemas.microsoft.com/office/drawing/2014/chart" uri="{C3380CC4-5D6E-409C-BE32-E72D297353CC}">
              <c16:uniqueId val="{00000000-938E-4877-881D-E2C97F145BF0}"/>
            </c:ext>
          </c:extLst>
        </c:ser>
        <c:ser>
          <c:idx val="2"/>
          <c:order val="1"/>
          <c:tx>
            <c:strRef>
              <c:f>Sheet1!$A$3</c:f>
              <c:strCache>
                <c:ptCount val="1"/>
                <c:pt idx="0">
                  <c:v>Visits</c:v>
                </c:pt>
              </c:strCache>
            </c:strRef>
          </c:tx>
          <c:spPr>
            <a:solidFill>
              <a:srgbClr val="003C69"/>
            </a:solidFill>
          </c:spPr>
          <c:invertIfNegative val="0"/>
          <c:dLbls>
            <c:dLbl>
              <c:idx val="0"/>
              <c:layout>
                <c:manualLayout>
                  <c:x val="-2.2900638098331014E-3"/>
                  <c:y val="5.29971490840777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0A-463D-84FB-D350001D4173}"/>
                </c:ext>
              </c:extLst>
            </c:dLbl>
            <c:dLbl>
              <c:idx val="3"/>
              <c:layout>
                <c:manualLayout>
                  <c:x val="-2.2900638098331434E-3"/>
                  <c:y val="-0.130331882322574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0A-463D-84FB-D350001D4173}"/>
                </c:ext>
              </c:extLst>
            </c:dLbl>
            <c:dLbl>
              <c:idx val="4"/>
              <c:layout>
                <c:manualLayout>
                  <c:x val="-6.8701914294993036E-3"/>
                  <c:y val="-0.10103915788329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A8-4BAE-916E-8ECFC5E27C07}"/>
                </c:ext>
              </c:extLst>
            </c:dLbl>
            <c:dLbl>
              <c:idx val="5"/>
              <c:layout>
                <c:manualLayout>
                  <c:x val="-9.1602552393324887E-3"/>
                  <c:y val="-0.12568483114776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8E-4877-881D-E2C97F145BF0}"/>
                </c:ext>
              </c:extLst>
            </c:dLbl>
            <c:dLbl>
              <c:idx val="6"/>
              <c:layout>
                <c:manualLayout>
                  <c:x val="-8.3968036354625804E-17"/>
                  <c:y val="-0.136970110989708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A8-4BAE-916E-8ECFC5E27C07}"/>
                </c:ext>
              </c:extLst>
            </c:dLbl>
            <c:dLbl>
              <c:idx val="7"/>
              <c:layout>
                <c:manualLayout>
                  <c:x val="-4.5801276196662027E-3"/>
                  <c:y val="-0.143131408010899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8E-4877-881D-E2C97F145BF0}"/>
                </c:ext>
              </c:extLst>
            </c:dLbl>
            <c:dLbl>
              <c:idx val="8"/>
              <c:layout>
                <c:manualLayout>
                  <c:x val="2.2900638098331014E-3"/>
                  <c:y val="-0.174879626916217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8E-4877-881D-E2C97F145BF0}"/>
                </c:ext>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2.329733371495557E-4</c:v>
                </c:pt>
                <c:pt idx="1">
                  <c:v>-1.627271821783205E-2</c:v>
                </c:pt>
                <c:pt idx="2">
                  <c:v>-0.15815829787151414</c:v>
                </c:pt>
                <c:pt idx="3">
                  <c:v>-0.89809622383144316</c:v>
                </c:pt>
                <c:pt idx="4">
                  <c:v>-0.7132335165612731</c:v>
                </c:pt>
                <c:pt idx="5">
                  <c:v>-0.70735166474313305</c:v>
                </c:pt>
                <c:pt idx="6">
                  <c:v>-0.88173930243595533</c:v>
                </c:pt>
                <c:pt idx="7">
                  <c:v>2.0129757188824144</c:v>
                </c:pt>
                <c:pt idx="8">
                  <c:v>0.95537467866382086</c:v>
                </c:pt>
              </c:numCache>
            </c:numRef>
          </c:val>
          <c:extLst>
            <c:ext xmlns:c16="http://schemas.microsoft.com/office/drawing/2014/chart" uri="{C3380CC4-5D6E-409C-BE32-E72D297353CC}">
              <c16:uniqueId val="{00000004-938E-4877-881D-E2C97F145BF0}"/>
            </c:ext>
          </c:extLst>
        </c:ser>
        <c:dLbls>
          <c:showLegendKey val="0"/>
          <c:showVal val="0"/>
          <c:showCatName val="0"/>
          <c:showSerName val="0"/>
          <c:showPercent val="0"/>
          <c:showBubbleSize val="0"/>
        </c:dLbls>
        <c:gapWidth val="40"/>
        <c:overlap val="100"/>
        <c:axId val="251156352"/>
        <c:axId val="251174912"/>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1.8736832230400458E-2</c:v>
                </c:pt>
                <c:pt idx="1">
                  <c:v>1.3941958901188434E-2</c:v>
                </c:pt>
                <c:pt idx="2">
                  <c:v>-0.11611036504477368</c:v>
                </c:pt>
                <c:pt idx="3">
                  <c:v>-0.95963209165606989</c:v>
                </c:pt>
                <c:pt idx="4">
                  <c:v>-0.83228465831371712</c:v>
                </c:pt>
                <c:pt idx="5">
                  <c:v>-0.68942240434032986</c:v>
                </c:pt>
                <c:pt idx="6">
                  <c:v>-0.88267458414962097</c:v>
                </c:pt>
                <c:pt idx="7">
                  <c:v>0.6236101208255449</c:v>
                </c:pt>
                <c:pt idx="8">
                  <c:v>0.98132766733821675</c:v>
                </c:pt>
              </c:numCache>
            </c:numRef>
          </c:val>
          <c:smooth val="0"/>
          <c:extLst>
            <c:ext xmlns:c16="http://schemas.microsoft.com/office/drawing/2014/chart" uri="{C3380CC4-5D6E-409C-BE32-E72D297353CC}">
              <c16:uniqueId val="{00000005-938E-4877-881D-E2C97F145BF0}"/>
            </c:ext>
          </c:extLst>
        </c:ser>
        <c:dLbls>
          <c:showLegendKey val="0"/>
          <c:showVal val="0"/>
          <c:showCatName val="0"/>
          <c:showSerName val="0"/>
          <c:showPercent val="0"/>
          <c:showBubbleSize val="0"/>
        </c:dLbls>
        <c:marker val="1"/>
        <c:smooth val="0"/>
        <c:axId val="251156352"/>
        <c:axId val="251174912"/>
      </c:lineChart>
      <c:catAx>
        <c:axId val="251156352"/>
        <c:scaling>
          <c:orientation val="minMax"/>
        </c:scaling>
        <c:delete val="0"/>
        <c:axPos val="b"/>
        <c:numFmt formatCode="General" sourceLinked="0"/>
        <c:majorTickMark val="out"/>
        <c:minorTickMark val="none"/>
        <c:tickLblPos val="low"/>
        <c:crossAx val="251174912"/>
        <c:crosses val="autoZero"/>
        <c:auto val="0"/>
        <c:lblAlgn val="ctr"/>
        <c:lblOffset val="100"/>
        <c:noMultiLvlLbl val="0"/>
      </c:catAx>
      <c:valAx>
        <c:axId val="251174912"/>
        <c:scaling>
          <c:orientation val="minMax"/>
          <c:max val="1.5"/>
          <c:min val="-1.9000000000000001"/>
        </c:scaling>
        <c:delete val="0"/>
        <c:axPos val="l"/>
        <c:numFmt formatCode="0.0%" sourceLinked="1"/>
        <c:majorTickMark val="none"/>
        <c:minorTickMark val="none"/>
        <c:tickLblPos val="none"/>
        <c:crossAx val="251156352"/>
        <c:crosses val="autoZero"/>
        <c:crossBetween val="between"/>
      </c:valAx>
    </c:plotArea>
    <c:legend>
      <c:legendPos val="t"/>
      <c:layout>
        <c:manualLayout>
          <c:xMode val="edge"/>
          <c:yMode val="edge"/>
          <c:x val="5.0766747624329277E-2"/>
          <c:y val="5.5569086678323922E-2"/>
          <c:w val="0.92392071447392254"/>
          <c:h val="6.9058296249934675E-2"/>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131961684649312E-2"/>
          <c:y val="0.33477605603816618"/>
          <c:w val="0.95526315789473704"/>
          <c:h val="0.49498378459185588"/>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1.3936446147706576E-2"/>
                  <c:y val="-6.9524900929168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D8-454B-9E44-30E6B4A1297E}"/>
                </c:ext>
              </c:extLst>
            </c:dLbl>
            <c:dLbl>
              <c:idx val="1"/>
              <c:layout>
                <c:manualLayout>
                  <c:x val="-2.7872892295413239E-2"/>
                  <c:y val="7.9239448436765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D8-454B-9E44-30E6B4A1297E}"/>
                </c:ext>
              </c:extLst>
            </c:dLbl>
            <c:dLbl>
              <c:idx val="2"/>
              <c:layout>
                <c:manualLayout>
                  <c:x val="-9.2909640984710513E-3"/>
                  <c:y val="0.135297351070410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D8-454B-9E44-30E6B4A1297E}"/>
                </c:ext>
              </c:extLst>
            </c:dLbl>
            <c:numFmt formatCode="0.0%" sourceLinked="0"/>
            <c:spPr>
              <a:noFill/>
            </c:spPr>
            <c:txPr>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Sheet1!$B$2:$D$2</c:f>
              <c:numCache>
                <c:formatCode>0.0%</c:formatCode>
                <c:ptCount val="3"/>
                <c:pt idx="0">
                  <c:v>1.8348623853211121E-2</c:v>
                </c:pt>
                <c:pt idx="1">
                  <c:v>-5.4054054054054057E-2</c:v>
                </c:pt>
                <c:pt idx="2">
                  <c:v>-0.2952380952380953</c:v>
                </c:pt>
              </c:numCache>
            </c:numRef>
          </c:val>
          <c:extLst>
            <c:ext xmlns:c16="http://schemas.microsoft.com/office/drawing/2014/chart" uri="{C3380CC4-5D6E-409C-BE32-E72D297353CC}">
              <c16:uniqueId val="{00000003-71D8-454B-9E44-30E6B4A1297E}"/>
            </c:ext>
          </c:extLst>
        </c:ser>
        <c:ser>
          <c:idx val="2"/>
          <c:order val="1"/>
          <c:tx>
            <c:strRef>
              <c:f>Sheet1!$A$3</c:f>
              <c:strCache>
                <c:ptCount val="1"/>
                <c:pt idx="0">
                  <c:v>Visits</c:v>
                </c:pt>
              </c:strCache>
            </c:strRef>
          </c:tx>
          <c:spPr>
            <a:solidFill>
              <a:srgbClr val="003C69"/>
            </a:solidFill>
          </c:spPr>
          <c:invertIfNegative val="0"/>
          <c:dLbls>
            <c:dLbl>
              <c:idx val="0"/>
              <c:layout>
                <c:manualLayout>
                  <c:x val="-1.3936446147706576E-2"/>
                  <c:y val="-8.13588104697407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0-4B56-AD29-E41F8AF2337F}"/>
                </c:ext>
              </c:extLst>
            </c:dLbl>
            <c:dLbl>
              <c:idx val="1"/>
              <c:layout>
                <c:manualLayout>
                  <c:x val="-2.7872892295413239E-2"/>
                  <c:y val="-0.164662294126465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19-4008-BC1E-9C8C6AFEA7F4}"/>
                </c:ext>
              </c:extLst>
            </c:dLbl>
            <c:dLbl>
              <c:idx val="2"/>
              <c:layout>
                <c:manualLayout>
                  <c:x val="1.8581196624965844E-2"/>
                  <c:y val="-0.174999170647906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D8-454B-9E44-30E6B4A1297E}"/>
                </c:ext>
              </c:extLst>
            </c:dLbl>
            <c:numFmt formatCode="0.0%" sourceLinked="0"/>
            <c:spPr>
              <a:noFill/>
              <a:ln>
                <a:noFill/>
              </a:ln>
              <a:effectLst/>
            </c:spPr>
            <c:txPr>
              <a:bodyPr/>
              <a:lstStyle/>
              <a:p>
                <a:pPr>
                  <a:defRPr sz="11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Sep 19</c:v>
                </c:pt>
                <c:pt idx="1">
                  <c:v>YE Sep 20</c:v>
                </c:pt>
                <c:pt idx="2">
                  <c:v>YE Sep 21</c:v>
                </c:pt>
              </c:strCache>
            </c:strRef>
          </c:cat>
          <c:val>
            <c:numRef>
              <c:f>Sheet1!$B$3:$D$3</c:f>
              <c:numCache>
                <c:formatCode>0.0%</c:formatCode>
                <c:ptCount val="3"/>
                <c:pt idx="0">
                  <c:v>-1.2270556437119384E-2</c:v>
                </c:pt>
                <c:pt idx="1">
                  <c:v>-0.41590982144422572</c:v>
                </c:pt>
                <c:pt idx="2">
                  <c:v>-0.46959008297686788</c:v>
                </c:pt>
              </c:numCache>
            </c:numRef>
          </c:val>
          <c:extLst>
            <c:ext xmlns:c16="http://schemas.microsoft.com/office/drawing/2014/chart" uri="{C3380CC4-5D6E-409C-BE32-E72D297353CC}">
              <c16:uniqueId val="{00000005-71D8-454B-9E44-30E6B4A1297E}"/>
            </c:ext>
          </c:extLst>
        </c:ser>
        <c:dLbls>
          <c:showLegendKey val="0"/>
          <c:showVal val="0"/>
          <c:showCatName val="0"/>
          <c:showSerName val="0"/>
          <c:showPercent val="0"/>
          <c:showBubbleSize val="0"/>
        </c:dLbls>
        <c:gapWidth val="40"/>
        <c:overlap val="100"/>
        <c:axId val="252920576"/>
        <c:axId val="252922496"/>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1.0677567360307894E-2</c:v>
                </c:pt>
                <c:pt idx="1">
                  <c:v>-0.44715754547734332</c:v>
                </c:pt>
                <c:pt idx="2">
                  <c:v>-0.62822038690532844</c:v>
                </c:pt>
              </c:numCache>
            </c:numRef>
          </c:val>
          <c:smooth val="0"/>
          <c:extLst>
            <c:ext xmlns:c16="http://schemas.microsoft.com/office/drawing/2014/chart" uri="{C3380CC4-5D6E-409C-BE32-E72D297353CC}">
              <c16:uniqueId val="{00000006-71D8-454B-9E44-30E6B4A1297E}"/>
            </c:ext>
          </c:extLst>
        </c:ser>
        <c:dLbls>
          <c:showLegendKey val="0"/>
          <c:showVal val="0"/>
          <c:showCatName val="0"/>
          <c:showSerName val="0"/>
          <c:showPercent val="0"/>
          <c:showBubbleSize val="0"/>
        </c:dLbls>
        <c:marker val="1"/>
        <c:smooth val="0"/>
        <c:axId val="252920576"/>
        <c:axId val="252922496"/>
      </c:lineChart>
      <c:catAx>
        <c:axId val="252920576"/>
        <c:scaling>
          <c:orientation val="minMax"/>
        </c:scaling>
        <c:delete val="0"/>
        <c:axPos val="b"/>
        <c:numFmt formatCode="General" sourceLinked="0"/>
        <c:majorTickMark val="out"/>
        <c:minorTickMark val="none"/>
        <c:tickLblPos val="low"/>
        <c:crossAx val="252922496"/>
        <c:crosses val="autoZero"/>
        <c:auto val="0"/>
        <c:lblAlgn val="ctr"/>
        <c:lblOffset val="100"/>
        <c:noMultiLvlLbl val="0"/>
      </c:catAx>
      <c:valAx>
        <c:axId val="252922496"/>
        <c:scaling>
          <c:orientation val="minMax"/>
        </c:scaling>
        <c:delete val="0"/>
        <c:axPos val="l"/>
        <c:numFmt formatCode="0.0%" sourceLinked="1"/>
        <c:majorTickMark val="none"/>
        <c:minorTickMark val="none"/>
        <c:tickLblPos val="none"/>
        <c:crossAx val="252920576"/>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F757-4804-B31F-075FF578C549}"/>
              </c:ext>
            </c:extLst>
          </c:dPt>
          <c:dPt>
            <c:idx val="1"/>
            <c:invertIfNegative val="1"/>
            <c:bubble3D val="0"/>
            <c:extLst>
              <c:ext xmlns:c16="http://schemas.microsoft.com/office/drawing/2014/chart" uri="{C3380CC4-5D6E-409C-BE32-E72D297353CC}">
                <c16:uniqueId val="{00000001-F757-4804-B31F-075FF578C549}"/>
              </c:ext>
            </c:extLst>
          </c:dPt>
          <c:dPt>
            <c:idx val="2"/>
            <c:invertIfNegative val="1"/>
            <c:bubble3D val="0"/>
            <c:extLst>
              <c:ext xmlns:c16="http://schemas.microsoft.com/office/drawing/2014/chart" uri="{C3380CC4-5D6E-409C-BE32-E72D297353CC}">
                <c16:uniqueId val="{00000002-F757-4804-B31F-075FF578C549}"/>
              </c:ext>
            </c:extLst>
          </c:dPt>
          <c:dPt>
            <c:idx val="3"/>
            <c:invertIfNegative val="1"/>
            <c:bubble3D val="0"/>
            <c:extLst>
              <c:ext xmlns:c16="http://schemas.microsoft.com/office/drawing/2014/chart" uri="{C3380CC4-5D6E-409C-BE32-E72D297353CC}">
                <c16:uniqueId val="{00000003-F757-4804-B31F-075FF578C549}"/>
              </c:ext>
            </c:extLst>
          </c:dPt>
          <c:dPt>
            <c:idx val="4"/>
            <c:invertIfNegative val="1"/>
            <c:bubble3D val="0"/>
            <c:extLst>
              <c:ext xmlns:c16="http://schemas.microsoft.com/office/drawing/2014/chart" uri="{C3380CC4-5D6E-409C-BE32-E72D297353CC}">
                <c16:uniqueId val="{00000004-F757-4804-B31F-075FF578C549}"/>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757-4804-B31F-075FF578C549}"/>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757-4804-B31F-075FF578C549}"/>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757-4804-B31F-075FF578C549}"/>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757-4804-B31F-075FF578C549}"/>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757-4804-B31F-075FF578C549}"/>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17902.300000000003</c:v>
                </c:pt>
                <c:pt idx="1">
                  <c:v>-67623.300000000017</c:v>
                </c:pt>
                <c:pt idx="2">
                  <c:v>-2207.6999999999998</c:v>
                </c:pt>
                <c:pt idx="3">
                  <c:v>-15683.299999999996</c:v>
                </c:pt>
                <c:pt idx="4">
                  <c:v>-51174.700000000012</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F757-4804-B31F-075FF578C549}"/>
            </c:ext>
          </c:extLst>
        </c:ser>
        <c:dLbls>
          <c:showLegendKey val="0"/>
          <c:showVal val="0"/>
          <c:showCatName val="0"/>
          <c:showSerName val="0"/>
          <c:showPercent val="0"/>
          <c:showBubbleSize val="0"/>
        </c:dLbls>
        <c:gapWidth val="20"/>
        <c:axId val="252595200"/>
        <c:axId val="252605184"/>
      </c:barChart>
      <c:catAx>
        <c:axId val="252595200"/>
        <c:scaling>
          <c:orientation val="maxMin"/>
        </c:scaling>
        <c:delete val="0"/>
        <c:axPos val="l"/>
        <c:numFmt formatCode="General" sourceLinked="1"/>
        <c:majorTickMark val="none"/>
        <c:minorTickMark val="none"/>
        <c:tickLblPos val="none"/>
        <c:spPr>
          <a:ln w="9578">
            <a:noFill/>
          </a:ln>
        </c:spPr>
        <c:crossAx val="252605184"/>
        <c:crosses val="autoZero"/>
        <c:auto val="1"/>
        <c:lblAlgn val="ctr"/>
        <c:lblOffset val="100"/>
        <c:tickLblSkip val="1"/>
        <c:tickMarkSkip val="1"/>
        <c:noMultiLvlLbl val="0"/>
      </c:catAx>
      <c:valAx>
        <c:axId val="252605184"/>
        <c:scaling>
          <c:orientation val="minMax"/>
        </c:scaling>
        <c:delete val="0"/>
        <c:axPos val="t"/>
        <c:numFmt formatCode="#,##0" sourceLinked="1"/>
        <c:majorTickMark val="none"/>
        <c:minorTickMark val="none"/>
        <c:tickLblPos val="none"/>
        <c:spPr>
          <a:ln w="9578">
            <a:noFill/>
          </a:ln>
        </c:spPr>
        <c:crossAx val="252595200"/>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25.4</c:v>
                </c:pt>
              </c:numCache>
            </c:numRef>
          </c:val>
          <c:extLst>
            <c:ext xmlns:c16="http://schemas.microsoft.com/office/drawing/2014/chart" uri="{C3380CC4-5D6E-409C-BE32-E72D297353CC}">
              <c16:uniqueId val="{00000000-921F-4473-AAE3-C36920B50517}"/>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18.8</c:v>
                </c:pt>
              </c:numCache>
            </c:numRef>
          </c:val>
          <c:extLst>
            <c:ext xmlns:c16="http://schemas.microsoft.com/office/drawing/2014/chart" uri="{C3380CC4-5D6E-409C-BE32-E72D297353CC}">
              <c16:uniqueId val="{00000001-921F-4473-AAE3-C36920B50517}"/>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0.1</c:v>
                </c:pt>
              </c:numCache>
            </c:numRef>
          </c:val>
          <c:extLst>
            <c:ext xmlns:c16="http://schemas.microsoft.com/office/drawing/2014/chart" uri="{C3380CC4-5D6E-409C-BE32-E72D297353CC}">
              <c16:uniqueId val="{00000002-921F-4473-AAE3-C36920B50517}"/>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31.6</c:v>
                </c:pt>
              </c:numCache>
            </c:numRef>
          </c:val>
          <c:extLst>
            <c:ext xmlns:c16="http://schemas.microsoft.com/office/drawing/2014/chart" uri="{C3380CC4-5D6E-409C-BE32-E72D297353CC}">
              <c16:uniqueId val="{00000003-921F-4473-AAE3-C36920B50517}"/>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1F-4473-AAE3-C36920B505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20.399999999999999</c:v>
                </c:pt>
              </c:numCache>
            </c:numRef>
          </c:val>
          <c:extLst>
            <c:ext xmlns:c16="http://schemas.microsoft.com/office/drawing/2014/chart" uri="{C3380CC4-5D6E-409C-BE32-E72D297353CC}">
              <c16:uniqueId val="{00000005-921F-4473-AAE3-C36920B50517}"/>
            </c:ext>
          </c:extLst>
        </c:ser>
        <c:dLbls>
          <c:showLegendKey val="0"/>
          <c:showVal val="0"/>
          <c:showCatName val="0"/>
          <c:showSerName val="0"/>
          <c:showPercent val="0"/>
          <c:showBubbleSize val="0"/>
        </c:dLbls>
        <c:gapWidth val="150"/>
        <c:overlap val="100"/>
        <c:axId val="251384192"/>
        <c:axId val="251385728"/>
      </c:barChart>
      <c:catAx>
        <c:axId val="251384192"/>
        <c:scaling>
          <c:orientation val="minMax"/>
        </c:scaling>
        <c:delete val="0"/>
        <c:axPos val="b"/>
        <c:numFmt formatCode="General" sourceLinked="0"/>
        <c:majorTickMark val="out"/>
        <c:minorTickMark val="none"/>
        <c:tickLblPos val="nextTo"/>
        <c:txPr>
          <a:bodyPr/>
          <a:lstStyle/>
          <a:p>
            <a:pPr algn="ctr">
              <a:defRPr/>
            </a:pPr>
            <a:endParaRPr lang="en-US"/>
          </a:p>
        </c:txPr>
        <c:crossAx val="251385728"/>
        <c:crosses val="autoZero"/>
        <c:auto val="1"/>
        <c:lblAlgn val="ctr"/>
        <c:lblOffset val="100"/>
        <c:noMultiLvlLbl val="0"/>
      </c:catAx>
      <c:valAx>
        <c:axId val="251385728"/>
        <c:scaling>
          <c:orientation val="minMax"/>
          <c:max val="100"/>
        </c:scaling>
        <c:delete val="1"/>
        <c:axPos val="l"/>
        <c:numFmt formatCode="General" sourceLinked="1"/>
        <c:majorTickMark val="out"/>
        <c:minorTickMark val="none"/>
        <c:tickLblPos val="nextTo"/>
        <c:crossAx val="251384192"/>
        <c:crosses val="autoZero"/>
        <c:crossBetween val="between"/>
      </c:valAx>
    </c:plotArea>
    <c:legend>
      <c:legendPos val="r"/>
      <c:layout>
        <c:manualLayout>
          <c:xMode val="edge"/>
          <c:yMode val="edge"/>
          <c:x val="0.60523909275086785"/>
          <c:y val="8.9227256399932398E-2"/>
          <c:w val="0.35150581194722691"/>
          <c:h val="0.81803143686241198"/>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16652604149587E-2"/>
          <c:y val="2.5286873428896708E-2"/>
          <c:w val="0.90281323884116904"/>
          <c:h val="0.89254187317174494"/>
        </c:manualLayout>
      </c:layout>
      <c:bubbleChart>
        <c:varyColors val="0"/>
        <c:ser>
          <c:idx val="0"/>
          <c:order val="0"/>
          <c:tx>
            <c:strRef>
              <c:f>Sheet1!$B$1</c:f>
              <c:strCache>
                <c:ptCount val="1"/>
                <c:pt idx="0">
                  <c:v>%Over/Under Performance vs. Channel OOH Growth</c:v>
                </c:pt>
              </c:strCache>
            </c:strRef>
          </c:tx>
          <c:spPr>
            <a:solidFill>
              <a:schemeClr val="bg1">
                <a:lumMod val="50000"/>
              </a:schemeClr>
            </a:solidFill>
          </c:spPr>
          <c:invertIfNegative val="0"/>
          <c:dPt>
            <c:idx val="0"/>
            <c:invertIfNegative val="0"/>
            <c:bubble3D val="1"/>
            <c:spPr>
              <a:solidFill>
                <a:srgbClr val="92D050"/>
              </a:solidFill>
            </c:spPr>
            <c:extLst>
              <c:ext xmlns:c16="http://schemas.microsoft.com/office/drawing/2014/chart" uri="{C3380CC4-5D6E-409C-BE32-E72D297353CC}">
                <c16:uniqueId val="{00000001-27B0-44FE-B1C5-7DD403C67970}"/>
              </c:ext>
            </c:extLst>
          </c:dPt>
          <c:dPt>
            <c:idx val="1"/>
            <c:invertIfNegative val="0"/>
            <c:bubble3D val="1"/>
            <c:spPr>
              <a:solidFill>
                <a:srgbClr val="002060"/>
              </a:solidFill>
            </c:spPr>
            <c:extLst>
              <c:ext xmlns:c16="http://schemas.microsoft.com/office/drawing/2014/chart" uri="{C3380CC4-5D6E-409C-BE32-E72D297353CC}">
                <c16:uniqueId val="{00000003-27B0-44FE-B1C5-7DD403C67970}"/>
              </c:ext>
            </c:extLst>
          </c:dPt>
          <c:dPt>
            <c:idx val="2"/>
            <c:invertIfNegative val="0"/>
            <c:bubble3D val="1"/>
            <c:spPr>
              <a:solidFill>
                <a:srgbClr val="7030A0"/>
              </a:solidFill>
            </c:spPr>
            <c:extLst>
              <c:ext xmlns:c16="http://schemas.microsoft.com/office/drawing/2014/chart" uri="{C3380CC4-5D6E-409C-BE32-E72D297353CC}">
                <c16:uniqueId val="{00000005-27B0-44FE-B1C5-7DD403C67970}"/>
              </c:ext>
            </c:extLst>
          </c:dPt>
          <c:dPt>
            <c:idx val="3"/>
            <c:invertIfNegative val="0"/>
            <c:bubble3D val="1"/>
            <c:spPr>
              <a:solidFill>
                <a:srgbClr val="00B0F0"/>
              </a:solidFill>
            </c:spPr>
            <c:extLst>
              <c:ext xmlns:c16="http://schemas.microsoft.com/office/drawing/2014/chart" uri="{C3380CC4-5D6E-409C-BE32-E72D297353CC}">
                <c16:uniqueId val="{00000007-27B0-44FE-B1C5-7DD403C67970}"/>
              </c:ext>
            </c:extLst>
          </c:dPt>
          <c:dPt>
            <c:idx val="4"/>
            <c:invertIfNegative val="0"/>
            <c:bubble3D val="1"/>
            <c:spPr>
              <a:solidFill>
                <a:srgbClr val="F0AB00"/>
              </a:solidFill>
            </c:spPr>
            <c:extLst>
              <c:ext xmlns:c16="http://schemas.microsoft.com/office/drawing/2014/chart" uri="{C3380CC4-5D6E-409C-BE32-E72D297353CC}">
                <c16:uniqueId val="{00000009-27B0-44FE-B1C5-7DD403C67970}"/>
              </c:ext>
            </c:extLst>
          </c:dPt>
          <c:dPt>
            <c:idx val="5"/>
            <c:invertIfNegative val="0"/>
            <c:bubble3D val="1"/>
            <c:spPr>
              <a:solidFill>
                <a:srgbClr val="C00000"/>
              </a:solidFill>
            </c:spPr>
            <c:extLst>
              <c:ext xmlns:c16="http://schemas.microsoft.com/office/drawing/2014/chart" uri="{C3380CC4-5D6E-409C-BE32-E72D297353CC}">
                <c16:uniqueId val="{0000000B-27B0-44FE-B1C5-7DD403C67970}"/>
              </c:ext>
            </c:extLst>
          </c:dPt>
          <c:dPt>
            <c:idx val="6"/>
            <c:invertIfNegative val="0"/>
            <c:bubble3D val="1"/>
            <c:spPr>
              <a:solidFill>
                <a:srgbClr val="E17000"/>
              </a:solidFill>
            </c:spPr>
            <c:extLst>
              <c:ext xmlns:c16="http://schemas.microsoft.com/office/drawing/2014/chart" uri="{C3380CC4-5D6E-409C-BE32-E72D297353CC}">
                <c16:uniqueId val="{0000000D-27B0-44FE-B1C5-7DD403C67970}"/>
              </c:ext>
            </c:extLst>
          </c:dPt>
          <c:dLbls>
            <c:dLbl>
              <c:idx val="0"/>
              <c:layout>
                <c:manualLayout>
                  <c:x val="-0.23627330377720202"/>
                  <c:y val="0.1603476515287211"/>
                </c:manualLayout>
              </c:layout>
              <c:tx>
                <c:rich>
                  <a:bodyPr/>
                  <a:lstStyle/>
                  <a:p>
                    <a:pPr>
                      <a:defRPr/>
                    </a:pPr>
                    <a:r>
                      <a:rPr lang="en-US" dirty="0"/>
                      <a:t>Travel &amp; Leisure</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B0-44FE-B1C5-7DD403C67970}"/>
                </c:ext>
              </c:extLst>
            </c:dLbl>
            <c:dLbl>
              <c:idx val="1"/>
              <c:layout>
                <c:manualLayout>
                  <c:x val="-6.0580727295495842E-3"/>
                  <c:y val="3.9286365521436953E-2"/>
                </c:manualLayout>
              </c:layout>
              <c:tx>
                <c:rich>
                  <a:bodyPr/>
                  <a:lstStyle/>
                  <a:p>
                    <a:pPr>
                      <a:defRPr/>
                    </a:pPr>
                    <a:r>
                      <a:rPr lang="en-US"/>
                      <a:t>FSR</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B0-44FE-B1C5-7DD403C67970}"/>
                </c:ext>
              </c:extLst>
            </c:dLbl>
            <c:dLbl>
              <c:idx val="2"/>
              <c:layout>
                <c:manualLayout>
                  <c:x val="6.0583112457402496E-3"/>
                  <c:y val="-0.17241379310344834"/>
                </c:manualLayout>
              </c:layout>
              <c:tx>
                <c:rich>
                  <a:bodyPr/>
                  <a:lstStyle/>
                  <a:p>
                    <a:pPr>
                      <a:defRPr/>
                    </a:pPr>
                    <a:r>
                      <a:rPr lang="en-US" dirty="0"/>
                      <a:t>Pubs</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7B0-44FE-B1C5-7DD403C67970}"/>
                </c:ext>
              </c:extLst>
            </c:dLbl>
            <c:dLbl>
              <c:idx val="3"/>
              <c:layout>
                <c:manualLayout>
                  <c:x val="-2.9818817138580887E-2"/>
                  <c:y val="-9.2389878344556489E-2"/>
                </c:manualLayout>
              </c:layout>
              <c:tx>
                <c:rich>
                  <a:bodyPr/>
                  <a:lstStyle/>
                  <a:p>
                    <a:pPr>
                      <a:defRPr/>
                    </a:pPr>
                    <a:r>
                      <a:rPr lang="en-US" dirty="0"/>
                      <a:t>Workplace/Education</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layout>
                    <c:manualLayout>
                      <c:w val="0.25026883756152973"/>
                      <c:h val="0.14427602989183491"/>
                    </c:manualLayout>
                  </c15:layout>
                  <c15:showDataLabelsRange val="0"/>
                </c:ext>
                <c:ext xmlns:c16="http://schemas.microsoft.com/office/drawing/2014/chart" uri="{C3380CC4-5D6E-409C-BE32-E72D297353CC}">
                  <c16:uniqueId val="{00000007-27B0-44FE-B1C5-7DD403C67970}"/>
                </c:ext>
              </c:extLst>
            </c:dLbl>
            <c:dLbl>
              <c:idx val="4"/>
              <c:layout>
                <c:manualLayout>
                  <c:x val="-9.9961897038523345E-2"/>
                  <c:y val="0.14517323677063615"/>
                </c:manualLayout>
              </c:layout>
              <c:tx>
                <c:rich>
                  <a:bodyPr/>
                  <a:lstStyle/>
                  <a:p>
                    <a:pPr>
                      <a:defRPr/>
                    </a:pPr>
                    <a:r>
                      <a:rPr lang="en-US" dirty="0"/>
                      <a:t>Fish &amp; Chips Shops </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7B0-44FE-B1C5-7DD403C67970}"/>
                </c:ext>
              </c:extLst>
            </c:dLbl>
            <c:dLbl>
              <c:idx val="5"/>
              <c:layout>
                <c:manualLayout>
                  <c:x val="-7.875721138795555E-2"/>
                  <c:y val="-0.20075584838494692"/>
                </c:manualLayout>
              </c:layout>
              <c:tx>
                <c:rich>
                  <a:bodyPr/>
                  <a:lstStyle/>
                  <a:p>
                    <a:pPr>
                      <a:defRPr/>
                    </a:pPr>
                    <a:r>
                      <a:rPr lang="en-US" dirty="0"/>
                      <a:t>Other QSR</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7B0-44FE-B1C5-7DD403C67970}"/>
                </c:ext>
              </c:extLst>
            </c:dLbl>
            <c:dLbl>
              <c:idx val="6"/>
              <c:layout>
                <c:manualLayout>
                  <c:x val="-0.11965105081289301"/>
                  <c:y val="0.18026295456160515"/>
                </c:manualLayout>
              </c:layout>
              <c:tx>
                <c:rich>
                  <a:bodyPr/>
                  <a:lstStyle/>
                  <a:p>
                    <a:pPr>
                      <a:defRPr/>
                    </a:pPr>
                    <a:r>
                      <a:rPr lang="en-US"/>
                      <a:t>QSR excl. Fish &amp; Chips </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7B0-44FE-B1C5-7DD403C67970}"/>
                </c:ext>
              </c:extLst>
            </c:dLbl>
            <c:dLbl>
              <c:idx val="7"/>
              <c:layout>
                <c:manualLayout>
                  <c:x val="-0.15789299819850161"/>
                  <c:y val="8.0495836305046836E-2"/>
                </c:manualLayout>
              </c:layout>
              <c:tx>
                <c:rich>
                  <a:bodyPr/>
                  <a:lstStyle/>
                  <a:p>
                    <a:pPr>
                      <a:defRPr/>
                    </a:pPr>
                    <a:r>
                      <a:rPr lang="en-US"/>
                      <a:t>T&amp;L excl Hotel</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7B0-44FE-B1C5-7DD403C67970}"/>
                </c:ext>
              </c:extLst>
            </c:dLbl>
            <c:dLbl>
              <c:idx val="8"/>
              <c:tx>
                <c:rich>
                  <a:bodyPr/>
                  <a:lstStyle/>
                  <a:p>
                    <a:pPr>
                      <a:defRPr/>
                    </a:pPr>
                    <a:r>
                      <a:rPr lang="en-US"/>
                      <a:t>Hotel</a:t>
                    </a:r>
                  </a:p>
                </c:rich>
              </c:tx>
              <c:numFmt formatCode="#,##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7B0-44FE-B1C5-7DD403C67970}"/>
                </c:ext>
              </c:extLst>
            </c:dLbl>
            <c:dLbl>
              <c:idx val="9"/>
              <c:layout>
                <c:manualLayout>
                  <c:x val="-5.1048019842480398E-3"/>
                  <c:y val="5.279823126914103E-2"/>
                </c:manualLayout>
              </c:layout>
              <c:tx>
                <c:rich>
                  <a:bodyPr/>
                  <a:lstStyle/>
                  <a:p>
                    <a:pPr>
                      <a:defRPr/>
                    </a:pPr>
                    <a:r>
                      <a:rPr lang="en-US"/>
                      <a:t>Workplace</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7B0-44FE-B1C5-7DD403C67970}"/>
                </c:ext>
              </c:extLst>
            </c:dLbl>
            <c:dLbl>
              <c:idx val="10"/>
              <c:layout>
                <c:manualLayout>
                  <c:x val="-4.5692300830435184E-2"/>
                  <c:y val="-6.3225082620843157E-2"/>
                </c:manualLayout>
              </c:layout>
              <c:tx>
                <c:rich>
                  <a:bodyPr/>
                  <a:lstStyle/>
                  <a:p>
                    <a:pPr>
                      <a:defRPr/>
                    </a:pPr>
                    <a:r>
                      <a:rPr lang="en-US"/>
                      <a:t>College/Uni</a:t>
                    </a:r>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7B0-44FE-B1C5-7DD403C679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Sheet1!$A$2:$A$8</c:f>
              <c:numCache>
                <c:formatCode>0.0</c:formatCode>
                <c:ptCount val="7"/>
                <c:pt idx="0">
                  <c:v>2.4000000000000004</c:v>
                </c:pt>
                <c:pt idx="1">
                  <c:v>2.4000000000000004</c:v>
                </c:pt>
                <c:pt idx="2">
                  <c:v>1</c:v>
                </c:pt>
                <c:pt idx="3">
                  <c:v>0.60000000000000053</c:v>
                </c:pt>
                <c:pt idx="4">
                  <c:v>19.399999999999999</c:v>
                </c:pt>
                <c:pt idx="5">
                  <c:v>-25.6</c:v>
                </c:pt>
              </c:numCache>
            </c:numRef>
          </c:xVal>
          <c:yVal>
            <c:numRef>
              <c:f>Sheet1!$B$2:$B$8</c:f>
              <c:numCache>
                <c:formatCode>0.0</c:formatCode>
                <c:ptCount val="7"/>
                <c:pt idx="0">
                  <c:v>7.4994804906557988</c:v>
                </c:pt>
                <c:pt idx="1">
                  <c:v>-4.1391600022721242</c:v>
                </c:pt>
                <c:pt idx="2">
                  <c:v>-5.9828167190088308</c:v>
                </c:pt>
                <c:pt idx="3">
                  <c:v>70.427130987694568</c:v>
                </c:pt>
                <c:pt idx="4">
                  <c:v>7.8811933849031615</c:v>
                </c:pt>
                <c:pt idx="5">
                  <c:v>12.276649007834338</c:v>
                </c:pt>
              </c:numCache>
            </c:numRef>
          </c:yVal>
          <c:bubbleSize>
            <c:numRef>
              <c:f>Sheet1!$C$2:$C$8</c:f>
              <c:numCache>
                <c:formatCode>0.0</c:formatCode>
                <c:ptCount val="7"/>
                <c:pt idx="0">
                  <c:v>9.9</c:v>
                </c:pt>
                <c:pt idx="1">
                  <c:v>12.8</c:v>
                </c:pt>
                <c:pt idx="2">
                  <c:v>7.8</c:v>
                </c:pt>
                <c:pt idx="3">
                  <c:v>7.7</c:v>
                </c:pt>
                <c:pt idx="4">
                  <c:v>23.2</c:v>
                </c:pt>
                <c:pt idx="5">
                  <c:v>38.299999999999997</c:v>
                </c:pt>
              </c:numCache>
            </c:numRef>
          </c:bubbleSize>
          <c:bubble3D val="1"/>
          <c:extLst>
            <c:ext xmlns:c16="http://schemas.microsoft.com/office/drawing/2014/chart" uri="{C3380CC4-5D6E-409C-BE32-E72D297353CC}">
              <c16:uniqueId val="{00000012-27B0-44FE-B1C5-7DD403C67970}"/>
            </c:ext>
          </c:extLst>
        </c:ser>
        <c:dLbls>
          <c:showLegendKey val="0"/>
          <c:showVal val="0"/>
          <c:showCatName val="0"/>
          <c:showSerName val="0"/>
          <c:showPercent val="0"/>
          <c:showBubbleSize val="0"/>
        </c:dLbls>
        <c:bubbleScale val="100"/>
        <c:showNegBubbles val="0"/>
        <c:axId val="252187392"/>
        <c:axId val="252188928"/>
      </c:bubbleChart>
      <c:valAx>
        <c:axId val="252187392"/>
        <c:scaling>
          <c:orientation val="minMax"/>
        </c:scaling>
        <c:delete val="0"/>
        <c:axPos val="b"/>
        <c:numFmt formatCode="0.0" sourceLinked="1"/>
        <c:majorTickMark val="out"/>
        <c:minorTickMark val="none"/>
        <c:tickLblPos val="low"/>
        <c:txPr>
          <a:bodyPr rot="0" vert="horz"/>
          <a:lstStyle/>
          <a:p>
            <a:pPr>
              <a:defRPr sz="1200"/>
            </a:pPr>
            <a:endParaRPr lang="en-US"/>
          </a:p>
        </c:txPr>
        <c:crossAx val="252188928"/>
        <c:crosses val="autoZero"/>
        <c:crossBetween val="midCat"/>
      </c:valAx>
      <c:valAx>
        <c:axId val="252188928"/>
        <c:scaling>
          <c:orientation val="minMax"/>
        </c:scaling>
        <c:delete val="0"/>
        <c:axPos val="l"/>
        <c:numFmt formatCode="0.0" sourceLinked="1"/>
        <c:majorTickMark val="out"/>
        <c:minorTickMark val="none"/>
        <c:tickLblPos val="low"/>
        <c:txPr>
          <a:bodyPr/>
          <a:lstStyle/>
          <a:p>
            <a:pPr algn="ctr">
              <a:defRPr sz="1200"/>
            </a:pPr>
            <a:endParaRPr lang="en-US"/>
          </a:p>
        </c:txPr>
        <c:crossAx val="252187392"/>
        <c:crosses val="autoZero"/>
        <c:crossBetween val="midCat"/>
      </c:valAx>
      <c:spPr>
        <a:noFill/>
        <a:ln w="25400">
          <a:noFill/>
        </a:ln>
      </c:spPr>
    </c:plotArea>
    <c:plotVisOnly val="1"/>
    <c:dispBlanksAs val="gap"/>
    <c:showDLblsOverMax val="0"/>
  </c:chart>
  <c:txPr>
    <a:bodyPr/>
    <a:lstStyle/>
    <a:p>
      <a:pPr>
        <a:defRPr sz="14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97579013848593E-2"/>
          <c:y val="0"/>
          <c:w val="0.51296662661110326"/>
          <c:h val="0.89806120989351668"/>
        </c:manualLayout>
      </c:layout>
      <c:barChart>
        <c:barDir val="col"/>
        <c:grouping val="stacked"/>
        <c:varyColors val="0"/>
        <c:ser>
          <c:idx val="0"/>
          <c:order val="0"/>
          <c:tx>
            <c:strRef>
              <c:f>Sheet1!$A$2</c:f>
              <c:strCache>
                <c:ptCount val="1"/>
                <c:pt idx="0">
                  <c:v>Fried Fish</c:v>
                </c:pt>
              </c:strCache>
            </c:strRef>
          </c:tx>
          <c:invertIfNegative val="0"/>
          <c:dLbls>
            <c:dLbl>
              <c:idx val="0"/>
              <c:layout>
                <c:manualLayout>
                  <c:x val="0"/>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51-4C62-A090-1E48FC68FA68}"/>
                </c:ext>
              </c:extLst>
            </c:dLbl>
            <c:dLbl>
              <c:idx val="1"/>
              <c:layout>
                <c:manualLayout>
                  <c:x val="0"/>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51-4C62-A090-1E48FC68FA68}"/>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0.0</c:formatCode>
                <c:ptCount val="2"/>
                <c:pt idx="0">
                  <c:v>37.995562655520743</c:v>
                </c:pt>
                <c:pt idx="1">
                  <c:v>38.354756161030288</c:v>
                </c:pt>
              </c:numCache>
            </c:numRef>
          </c:val>
          <c:extLst>
            <c:ext xmlns:c16="http://schemas.microsoft.com/office/drawing/2014/chart" uri="{C3380CC4-5D6E-409C-BE32-E72D297353CC}">
              <c16:uniqueId val="{00000002-A151-4C62-A090-1E48FC68FA68}"/>
            </c:ext>
          </c:extLst>
        </c:ser>
        <c:ser>
          <c:idx val="1"/>
          <c:order val="1"/>
          <c:tx>
            <c:strRef>
              <c:f>Sheet1!$A$3</c:f>
              <c:strCache>
                <c:ptCount val="1"/>
                <c:pt idx="0">
                  <c:v>Non-Fried Fish</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0.0</c:formatCode>
                <c:ptCount val="2"/>
                <c:pt idx="0">
                  <c:v>26.301318081516644</c:v>
                </c:pt>
                <c:pt idx="1">
                  <c:v>22.835762197700348</c:v>
                </c:pt>
              </c:numCache>
            </c:numRef>
          </c:val>
          <c:extLst>
            <c:ext xmlns:c16="http://schemas.microsoft.com/office/drawing/2014/chart" uri="{C3380CC4-5D6E-409C-BE32-E72D297353CC}">
              <c16:uniqueId val="{00000003-A151-4C62-A090-1E48FC68FA68}"/>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0.0</c:formatCode>
                <c:ptCount val="2"/>
                <c:pt idx="0">
                  <c:v>3.2442694332454134</c:v>
                </c:pt>
                <c:pt idx="1">
                  <c:v>4.7114545539358073</c:v>
                </c:pt>
              </c:numCache>
            </c:numRef>
          </c:val>
          <c:extLst>
            <c:ext xmlns:c16="http://schemas.microsoft.com/office/drawing/2014/chart" uri="{C3380CC4-5D6E-409C-BE32-E72D297353CC}">
              <c16:uniqueId val="{00000004-A151-4C62-A090-1E48FC68FA68}"/>
            </c:ext>
          </c:extLst>
        </c:ser>
        <c:ser>
          <c:idx val="3"/>
          <c:order val="3"/>
          <c:tx>
            <c:strRef>
              <c:f>Sheet1!$A$5</c:f>
              <c:strCache>
                <c:ptCount val="1"/>
                <c:pt idx="0">
                  <c:v>Fish Other</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0.0</c:formatCode>
                <c:ptCount val="2"/>
                <c:pt idx="0">
                  <c:v>8.0713081017049948</c:v>
                </c:pt>
                <c:pt idx="1">
                  <c:v>9.9074051951542295</c:v>
                </c:pt>
              </c:numCache>
            </c:numRef>
          </c:val>
          <c:extLst>
            <c:ext xmlns:c16="http://schemas.microsoft.com/office/drawing/2014/chart" uri="{C3380CC4-5D6E-409C-BE32-E72D297353CC}">
              <c16:uniqueId val="{00000005-A151-4C62-A090-1E48FC68FA68}"/>
            </c:ext>
          </c:extLst>
        </c:ser>
        <c:ser>
          <c:idx val="4"/>
          <c:order val="4"/>
          <c:tx>
            <c:strRef>
              <c:f>Sheet1!$A$6</c:f>
              <c:strCache>
                <c:ptCount val="1"/>
                <c:pt idx="0">
                  <c:v>Total Shellfish</c:v>
                </c:pt>
              </c:strCache>
            </c:strRef>
          </c:tx>
          <c:invertIfNegative val="0"/>
          <c:dLbls>
            <c:spPr>
              <a:noFill/>
              <a:ln>
                <a:noFill/>
              </a:ln>
              <a:effectLst/>
            </c:spPr>
            <c:txPr>
              <a:bodyPr wrap="square" lIns="38100" tIns="19050" rIns="38100" bIns="19050" anchor="ctr">
                <a:spAutoFit/>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Sep 20</c:v>
                </c:pt>
                <c:pt idx="1">
                  <c:v>YE Sep 21</c:v>
                </c:pt>
              </c:strCache>
            </c:strRef>
          </c:cat>
          <c:val>
            <c:numRef>
              <c:f>Sheet1!$B$6:$C$6</c:f>
              <c:numCache>
                <c:formatCode>0.0</c:formatCode>
                <c:ptCount val="2"/>
                <c:pt idx="0">
                  <c:v>20.295289264058113</c:v>
                </c:pt>
                <c:pt idx="1">
                  <c:v>20.105854418318369</c:v>
                </c:pt>
              </c:numCache>
            </c:numRef>
          </c:val>
          <c:extLst>
            <c:ext xmlns:c16="http://schemas.microsoft.com/office/drawing/2014/chart" uri="{C3380CC4-5D6E-409C-BE32-E72D297353CC}">
              <c16:uniqueId val="{00000008-A151-4C62-A090-1E48FC68FA68}"/>
            </c:ext>
          </c:extLst>
        </c:ser>
        <c:ser>
          <c:idx val="5"/>
          <c:order val="5"/>
          <c:tx>
            <c:strRef>
              <c:f>Sheet1!$A$7</c:f>
              <c:strCache>
                <c:ptCount val="1"/>
                <c:pt idx="0">
                  <c:v>  Shellfish Filling</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Sheet1!$B$7:$C$7</c:f>
              <c:numCache>
                <c:formatCode>0.0</c:formatCode>
                <c:ptCount val="2"/>
                <c:pt idx="0">
                  <c:v>4.0922645023276196</c:v>
                </c:pt>
                <c:pt idx="1">
                  <c:v>4.0847674738609649</c:v>
                </c:pt>
              </c:numCache>
            </c:numRef>
          </c:val>
          <c:extLst>
            <c:ext xmlns:c16="http://schemas.microsoft.com/office/drawing/2014/chart" uri="{C3380CC4-5D6E-409C-BE32-E72D297353CC}">
              <c16:uniqueId val="{00000009-A151-4C62-A090-1E48FC68FA68}"/>
            </c:ext>
          </c:extLst>
        </c:ser>
        <c:dLbls>
          <c:showLegendKey val="0"/>
          <c:showVal val="0"/>
          <c:showCatName val="0"/>
          <c:showSerName val="0"/>
          <c:showPercent val="0"/>
          <c:showBubbleSize val="0"/>
        </c:dLbls>
        <c:gapWidth val="82"/>
        <c:overlap val="100"/>
        <c:axId val="252991744"/>
        <c:axId val="253005824"/>
      </c:barChart>
      <c:catAx>
        <c:axId val="252991744"/>
        <c:scaling>
          <c:orientation val="minMax"/>
        </c:scaling>
        <c:delete val="0"/>
        <c:axPos val="b"/>
        <c:numFmt formatCode="General" sourceLinked="0"/>
        <c:majorTickMark val="out"/>
        <c:minorTickMark val="none"/>
        <c:tickLblPos val="nextTo"/>
        <c:txPr>
          <a:bodyPr/>
          <a:lstStyle/>
          <a:p>
            <a:pPr algn="ctr">
              <a:defRPr/>
            </a:pPr>
            <a:endParaRPr lang="en-US"/>
          </a:p>
        </c:txPr>
        <c:crossAx val="253005824"/>
        <c:crosses val="autoZero"/>
        <c:auto val="1"/>
        <c:lblAlgn val="ctr"/>
        <c:lblOffset val="100"/>
        <c:noMultiLvlLbl val="0"/>
      </c:catAx>
      <c:valAx>
        <c:axId val="253005824"/>
        <c:scaling>
          <c:orientation val="minMax"/>
        </c:scaling>
        <c:delete val="1"/>
        <c:axPos val="l"/>
        <c:numFmt formatCode="0.0" sourceLinked="1"/>
        <c:majorTickMark val="out"/>
        <c:minorTickMark val="none"/>
        <c:tickLblPos val="nextTo"/>
        <c:crossAx val="252991744"/>
        <c:crosses val="autoZero"/>
        <c:crossBetween val="between"/>
      </c:valAx>
    </c:plotArea>
    <c:legend>
      <c:legendPos val="r"/>
      <c:legendEntry>
        <c:idx val="4"/>
        <c:txPr>
          <a:bodyPr/>
          <a:lstStyle/>
          <a:p>
            <a:pPr algn="ctr">
              <a:defRPr sz="1200"/>
            </a:pPr>
            <a:endParaRPr lang="en-US"/>
          </a:p>
        </c:txPr>
      </c:legendEntry>
      <c:legendEntry>
        <c:idx val="5"/>
        <c:txPr>
          <a:bodyPr/>
          <a:lstStyle/>
          <a:p>
            <a:pPr algn="ctr">
              <a:defRPr sz="1200"/>
            </a:pPr>
            <a:endParaRPr lang="en-US"/>
          </a:p>
        </c:txPr>
      </c:legendEntry>
      <c:layout>
        <c:manualLayout>
          <c:xMode val="edge"/>
          <c:yMode val="edge"/>
          <c:x val="0.56037454349079663"/>
          <c:y val="0.18116319298658115"/>
          <c:w val="0.34329701309280819"/>
          <c:h val="0.4253153472975485"/>
        </c:manualLayout>
      </c:layout>
      <c:overlay val="0"/>
      <c:txPr>
        <a:bodyPr/>
        <a:lstStyle/>
        <a:p>
          <a:pPr algn="ct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0869922262393216E-2"/>
          <c:y val="5.1739831260165729E-2"/>
          <c:w val="0.61848702603170236"/>
          <c:h val="0.71707215346579412"/>
        </c:manualLayout>
      </c:layout>
      <c:barChart>
        <c:barDir val="col"/>
        <c:grouping val="stacked"/>
        <c:varyColors val="0"/>
        <c:ser>
          <c:idx val="0"/>
          <c:order val="0"/>
          <c:tx>
            <c:strRef>
              <c:f>Sheet1!$A$2</c:f>
              <c:strCache>
                <c:ptCount val="1"/>
                <c:pt idx="0">
                  <c:v>Fried Cod</c:v>
                </c:pt>
              </c:strCache>
            </c:strRef>
          </c:tx>
          <c:invertIfNegative val="0"/>
          <c:dLbls>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Sheet1!$B$2:$C$2</c:f>
              <c:numCache>
                <c:formatCode>0.0</c:formatCode>
                <c:ptCount val="2"/>
                <c:pt idx="0">
                  <c:v>57.113893778729128</c:v>
                </c:pt>
                <c:pt idx="1">
                  <c:v>56.605202027126801</c:v>
                </c:pt>
              </c:numCache>
            </c:numRef>
          </c:val>
          <c:extLst>
            <c:ext xmlns:c16="http://schemas.microsoft.com/office/drawing/2014/chart" uri="{C3380CC4-5D6E-409C-BE32-E72D297353CC}">
              <c16:uniqueId val="{00000000-9952-4F6C-9CE6-D9FFAA9CAC87}"/>
            </c:ext>
          </c:extLst>
        </c:ser>
        <c:ser>
          <c:idx val="1"/>
          <c:order val="1"/>
          <c:tx>
            <c:strRef>
              <c:f>Sheet1!$A$3</c:f>
              <c:strCache>
                <c:ptCount val="1"/>
                <c:pt idx="0">
                  <c:v>Fried Haddock</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Sheet1!$B$3:$C$3</c:f>
              <c:numCache>
                <c:formatCode>0.0</c:formatCode>
                <c:ptCount val="2"/>
                <c:pt idx="0">
                  <c:v>15.444882523436378</c:v>
                </c:pt>
                <c:pt idx="1">
                  <c:v>20.590808055772357</c:v>
                </c:pt>
              </c:numCache>
            </c:numRef>
          </c:val>
          <c:extLst>
            <c:ext xmlns:c16="http://schemas.microsoft.com/office/drawing/2014/chart" uri="{C3380CC4-5D6E-409C-BE32-E72D297353CC}">
              <c16:uniqueId val="{00000001-9952-4F6C-9CE6-D9FFAA9CAC87}"/>
            </c:ext>
          </c:extLst>
        </c:ser>
        <c:ser>
          <c:idx val="2"/>
          <c:order val="2"/>
          <c:tx>
            <c:strRef>
              <c:f>Sheet1!$A$4</c:f>
              <c:strCache>
                <c:ptCount val="1"/>
                <c:pt idx="0">
                  <c:v>Fish Fingers</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0.0</c:formatCode>
                <c:ptCount val="2"/>
                <c:pt idx="0">
                  <c:v>14.88772588844067</c:v>
                </c:pt>
                <c:pt idx="1">
                  <c:v>12.117178106608728</c:v>
                </c:pt>
              </c:numCache>
            </c:numRef>
          </c:val>
          <c:extLst>
            <c:ext xmlns:c16="http://schemas.microsoft.com/office/drawing/2014/chart" uri="{C3380CC4-5D6E-409C-BE32-E72D297353CC}">
              <c16:uniqueId val="{00000002-9952-4F6C-9CE6-D9FFAA9CAC87}"/>
            </c:ext>
          </c:extLst>
        </c:ser>
        <c:ser>
          <c:idx val="3"/>
          <c:order val="3"/>
          <c:tx>
            <c:strRef>
              <c:f>Sheet1!$A$5</c:f>
              <c:strCache>
                <c:ptCount val="1"/>
                <c:pt idx="0">
                  <c:v>Crab/Fishcake</c:v>
                </c:pt>
              </c:strCache>
            </c:strRef>
          </c:tx>
          <c:invertIfNegative val="0"/>
          <c:dLbls>
            <c:dLbl>
              <c:idx val="0"/>
              <c:layout>
                <c:manualLayout>
                  <c:x val="-4.2742969286390597E-2"/>
                  <c:y val="-7.6544849857578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52-4F6C-9CE6-D9FFAA9CAC87}"/>
                </c:ext>
              </c:extLst>
            </c:dLbl>
            <c:dLbl>
              <c:idx val="1"/>
              <c:layout>
                <c:manualLayout>
                  <c:x val="-4.2742969286390611E-2"/>
                  <c:y val="-1.75413254534732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52-4F6C-9CE6-D9FFAA9CAC87}"/>
                </c:ext>
              </c:extLst>
            </c:dLbl>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0.0</c:formatCode>
                <c:ptCount val="2"/>
                <c:pt idx="0">
                  <c:v>5.1723526109212203</c:v>
                </c:pt>
                <c:pt idx="1">
                  <c:v>5.2185067606049751</c:v>
                </c:pt>
              </c:numCache>
            </c:numRef>
          </c:val>
          <c:extLst>
            <c:ext xmlns:c16="http://schemas.microsoft.com/office/drawing/2014/chart" uri="{C3380CC4-5D6E-409C-BE32-E72D297353CC}">
              <c16:uniqueId val="{00000005-9952-4F6C-9CE6-D9FFAA9CAC87}"/>
            </c:ext>
          </c:extLst>
        </c:ser>
        <c:ser>
          <c:idx val="4"/>
          <c:order val="4"/>
          <c:tx>
            <c:strRef>
              <c:f>Sheet1!$A$6</c:f>
              <c:strCache>
                <c:ptCount val="1"/>
                <c:pt idx="0">
                  <c:v>Other F.F</c:v>
                </c:pt>
              </c:strCache>
            </c:strRef>
          </c:tx>
          <c:invertIfNegative val="0"/>
          <c:dLbls>
            <c:dLbl>
              <c:idx val="0"/>
              <c:layout>
                <c:manualLayout>
                  <c:x val="0"/>
                  <c:y val="-4.592690991454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52-4F6C-9CE6-D9FFAA9CAC87}"/>
                </c:ext>
              </c:extLst>
            </c:dLbl>
            <c:dLbl>
              <c:idx val="1"/>
              <c:layout>
                <c:manualLayout>
                  <c:x val="0"/>
                  <c:y val="-5.358139490030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52-4F6C-9CE6-D9FFAA9CAC87}"/>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Sheet1!$B$6:$C$6</c:f>
              <c:numCache>
                <c:formatCode>0.0</c:formatCode>
                <c:ptCount val="2"/>
                <c:pt idx="0">
                  <c:v>7.3811451984725958</c:v>
                </c:pt>
                <c:pt idx="1">
                  <c:v>5.4683050498871468</c:v>
                </c:pt>
              </c:numCache>
            </c:numRef>
          </c:val>
          <c:extLst>
            <c:ext xmlns:c16="http://schemas.microsoft.com/office/drawing/2014/chart" uri="{C3380CC4-5D6E-409C-BE32-E72D297353CC}">
              <c16:uniqueId val="{00000008-9952-4F6C-9CE6-D9FFAA9CAC87}"/>
            </c:ext>
          </c:extLst>
        </c:ser>
        <c:dLbls>
          <c:showLegendKey val="0"/>
          <c:showVal val="0"/>
          <c:showCatName val="0"/>
          <c:showSerName val="0"/>
          <c:showPercent val="0"/>
          <c:showBubbleSize val="0"/>
        </c:dLbls>
        <c:gapWidth val="82"/>
        <c:overlap val="100"/>
        <c:axId val="253326464"/>
        <c:axId val="253328000"/>
      </c:barChart>
      <c:catAx>
        <c:axId val="253326464"/>
        <c:scaling>
          <c:orientation val="minMax"/>
        </c:scaling>
        <c:delete val="0"/>
        <c:axPos val="b"/>
        <c:numFmt formatCode="General" sourceLinked="0"/>
        <c:majorTickMark val="out"/>
        <c:minorTickMark val="none"/>
        <c:tickLblPos val="nextTo"/>
        <c:txPr>
          <a:bodyPr/>
          <a:lstStyle/>
          <a:p>
            <a:pPr algn="ctr">
              <a:defRPr/>
            </a:pPr>
            <a:endParaRPr lang="en-US"/>
          </a:p>
        </c:txPr>
        <c:crossAx val="253328000"/>
        <c:crosses val="autoZero"/>
        <c:auto val="1"/>
        <c:lblAlgn val="ctr"/>
        <c:lblOffset val="100"/>
        <c:noMultiLvlLbl val="0"/>
      </c:catAx>
      <c:valAx>
        <c:axId val="253328000"/>
        <c:scaling>
          <c:orientation val="minMax"/>
        </c:scaling>
        <c:delete val="1"/>
        <c:axPos val="l"/>
        <c:numFmt formatCode="0.0" sourceLinked="1"/>
        <c:majorTickMark val="out"/>
        <c:minorTickMark val="none"/>
        <c:tickLblPos val="nextTo"/>
        <c:crossAx val="253326464"/>
        <c:crosses val="autoZero"/>
        <c:crossBetween val="between"/>
      </c:valAx>
    </c:plotArea>
    <c:legend>
      <c:legendPos val="r"/>
      <c:layout>
        <c:manualLayout>
          <c:xMode val="edge"/>
          <c:yMode val="edge"/>
          <c:x val="0.60316556001142807"/>
          <c:y val="5.3483725587736675E-2"/>
          <c:w val="0.37156392149354328"/>
          <c:h val="0.7380370760461258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
          <c:y val="3.5358543457516281E-2"/>
          <c:w val="0.64935693630841984"/>
          <c:h val="0.81695677032301406"/>
        </c:manualLayout>
      </c:layout>
      <c:barChart>
        <c:barDir val="col"/>
        <c:grouping val="stacked"/>
        <c:varyColors val="0"/>
        <c:ser>
          <c:idx val="0"/>
          <c:order val="0"/>
          <c:tx>
            <c:strRef>
              <c:f>Sheet1!$A$2</c:f>
              <c:strCache>
                <c:ptCount val="1"/>
                <c:pt idx="0">
                  <c:v>Trout N.F</c:v>
                </c:pt>
              </c:strCache>
            </c:strRef>
          </c:tx>
          <c:invertIfNegative val="0"/>
          <c:cat>
            <c:strRef>
              <c:f>Sheet1!$B$1:$C$1</c:f>
              <c:strCache>
                <c:ptCount val="2"/>
                <c:pt idx="0">
                  <c:v>YE Sep 20</c:v>
                </c:pt>
                <c:pt idx="1">
                  <c:v>YE Sep 21</c:v>
                </c:pt>
              </c:strCache>
            </c:strRef>
          </c:cat>
          <c:val>
            <c:numRef>
              <c:f>Sheet1!$B$2:$C$2</c:f>
              <c:numCache>
                <c:formatCode>0.0</c:formatCode>
                <c:ptCount val="2"/>
                <c:pt idx="0">
                  <c:v>1.4206857409636624</c:v>
                </c:pt>
                <c:pt idx="1">
                  <c:v>1.5620398356971246</c:v>
                </c:pt>
              </c:numCache>
            </c:numRef>
          </c:val>
          <c:extLst>
            <c:ext xmlns:c16="http://schemas.microsoft.com/office/drawing/2014/chart" uri="{C3380CC4-5D6E-409C-BE32-E72D297353CC}">
              <c16:uniqueId val="{00000000-F219-4DFE-BBE9-54C28BBDAB8F}"/>
            </c:ext>
          </c:extLst>
        </c:ser>
        <c:ser>
          <c:idx val="1"/>
          <c:order val="1"/>
          <c:tx>
            <c:strRef>
              <c:f>Sheet1!$A$3</c:f>
              <c:strCache>
                <c:ptCount val="1"/>
                <c:pt idx="0">
                  <c:v>Tuna N.F</c:v>
                </c:pt>
              </c:strCache>
            </c:strRef>
          </c:tx>
          <c:invertIfNegative val="0"/>
          <c:dLbls>
            <c:numFmt formatCode="0" sourceLinked="0"/>
            <c:spPr>
              <a:noFill/>
              <a:ln>
                <a:noFill/>
              </a:ln>
              <a:effectLst/>
            </c:spPr>
            <c:txPr>
              <a:bodyPr wrap="square" lIns="38100" tIns="19050" rIns="38100" bIns="19050" anchor="ctr">
                <a:spAutoFit/>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Sep 20</c:v>
                </c:pt>
                <c:pt idx="1">
                  <c:v>YE Sep 21</c:v>
                </c:pt>
              </c:strCache>
            </c:strRef>
          </c:cat>
          <c:val>
            <c:numRef>
              <c:f>Sheet1!$B$3:$C$3</c:f>
              <c:numCache>
                <c:formatCode>0.0</c:formatCode>
                <c:ptCount val="2"/>
                <c:pt idx="0">
                  <c:v>41.391575391685237</c:v>
                </c:pt>
                <c:pt idx="1">
                  <c:v>48.791089558352986</c:v>
                </c:pt>
              </c:numCache>
            </c:numRef>
          </c:val>
          <c:extLst>
            <c:ext xmlns:c16="http://schemas.microsoft.com/office/drawing/2014/chart" uri="{C3380CC4-5D6E-409C-BE32-E72D297353CC}">
              <c16:uniqueId val="{00000001-F219-4DFE-BBE9-54C28BBDAB8F}"/>
            </c:ext>
          </c:extLst>
        </c:ser>
        <c:ser>
          <c:idx val="2"/>
          <c:order val="2"/>
          <c:tx>
            <c:strRef>
              <c:f>Sheet1!$A$4</c:f>
              <c:strCache>
                <c:ptCount val="1"/>
                <c:pt idx="0">
                  <c:v>Cod N.F</c:v>
                </c:pt>
              </c:strCache>
            </c:strRef>
          </c:tx>
          <c:invertIfNegative val="0"/>
          <c:dLbls>
            <c:dLbl>
              <c:idx val="0"/>
              <c:layout>
                <c:manualLayout>
                  <c:x val="5.88426076078395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B1-4420-A28D-D9C102B22AB3}"/>
                </c:ext>
              </c:extLst>
            </c:dLbl>
            <c:dLbl>
              <c:idx val="1"/>
              <c:layout>
                <c:manualLayout>
                  <c:x val="5.8842607607839416E-2"/>
                  <c:y val="1.1203236412106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B1-4420-A28D-D9C102B22AB3}"/>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Sheet1!$B$4:$C$4</c:f>
              <c:numCache>
                <c:formatCode>0.0</c:formatCode>
                <c:ptCount val="2"/>
                <c:pt idx="0">
                  <c:v>8.3592931128392198</c:v>
                </c:pt>
                <c:pt idx="1">
                  <c:v>6.0945405830316313</c:v>
                </c:pt>
              </c:numCache>
            </c:numRef>
          </c:val>
          <c:extLst>
            <c:ext xmlns:c16="http://schemas.microsoft.com/office/drawing/2014/chart" uri="{C3380CC4-5D6E-409C-BE32-E72D297353CC}">
              <c16:uniqueId val="{00000002-F219-4DFE-BBE9-54C28BBDAB8F}"/>
            </c:ext>
          </c:extLst>
        </c:ser>
        <c:ser>
          <c:idx val="3"/>
          <c:order val="3"/>
          <c:tx>
            <c:strRef>
              <c:f>Sheet1!$A$5</c:f>
              <c:strCache>
                <c:ptCount val="1"/>
                <c:pt idx="0">
                  <c:v>Haddock N.F</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Sheet1!$B$5:$C$5</c:f>
              <c:numCache>
                <c:formatCode>0.0</c:formatCode>
                <c:ptCount val="2"/>
                <c:pt idx="0">
                  <c:v>7.4966015040347127</c:v>
                </c:pt>
                <c:pt idx="1">
                  <c:v>6.1874314943368658</c:v>
                </c:pt>
              </c:numCache>
            </c:numRef>
          </c:val>
          <c:extLst>
            <c:ext xmlns:c16="http://schemas.microsoft.com/office/drawing/2014/chart" uri="{C3380CC4-5D6E-409C-BE32-E72D297353CC}">
              <c16:uniqueId val="{00000003-F219-4DFE-BBE9-54C28BBDAB8F}"/>
            </c:ext>
          </c:extLst>
        </c:ser>
        <c:ser>
          <c:idx val="4"/>
          <c:order val="4"/>
          <c:tx>
            <c:strRef>
              <c:f>Sheet1!$A$6</c:f>
              <c:strCache>
                <c:ptCount val="1"/>
                <c:pt idx="0">
                  <c:v>Mackerel N.F</c:v>
                </c:pt>
              </c:strCache>
            </c:strRef>
          </c:tx>
          <c:invertIfNegative val="0"/>
          <c:dLbls>
            <c:dLbl>
              <c:idx val="0"/>
              <c:layout>
                <c:manualLayout>
                  <c:x val="-6.8257424825093824E-2"/>
                  <c:y val="-1.6804854618159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B1-4420-A28D-D9C102B22AB3}"/>
                </c:ext>
              </c:extLst>
            </c:dLbl>
            <c:dLbl>
              <c:idx val="1"/>
              <c:layout>
                <c:manualLayout>
                  <c:x val="-6.82574248250939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B1-4420-A28D-D9C102B22AB3}"/>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Sheet1!$B$6:$C$6</c:f>
              <c:numCache>
                <c:formatCode>0.0</c:formatCode>
                <c:ptCount val="2"/>
                <c:pt idx="0">
                  <c:v>5.3862842653069629</c:v>
                </c:pt>
                <c:pt idx="1">
                  <c:v>3.5758018622468746</c:v>
                </c:pt>
              </c:numCache>
            </c:numRef>
          </c:val>
          <c:extLst>
            <c:ext xmlns:c16="http://schemas.microsoft.com/office/drawing/2014/chart" uri="{C3380CC4-5D6E-409C-BE32-E72D297353CC}">
              <c16:uniqueId val="{00000004-F219-4DFE-BBE9-54C28BBDAB8F}"/>
            </c:ext>
          </c:extLst>
        </c:ser>
        <c:ser>
          <c:idx val="5"/>
          <c:order val="5"/>
          <c:tx>
            <c:strRef>
              <c:f>Sheet1!$A$7</c:f>
              <c:strCache>
                <c:ptCount val="1"/>
                <c:pt idx="0">
                  <c:v>Salmon</c:v>
                </c:pt>
              </c:strCache>
            </c:strRef>
          </c:tx>
          <c:invertIfNegative val="0"/>
          <c:dLbls>
            <c:numFmt formatCode="0" sourceLinked="0"/>
            <c:spPr>
              <a:noFill/>
              <a:ln>
                <a:noFill/>
              </a:ln>
              <a:effectLst/>
            </c:spPr>
            <c:txPr>
              <a:bodyPr wrap="square" lIns="38100" tIns="19050" rIns="38100" bIns="19050" anchor="ctr">
                <a:spAutoFit/>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Sep 20</c:v>
                </c:pt>
                <c:pt idx="1">
                  <c:v>YE Sep 21</c:v>
                </c:pt>
              </c:strCache>
            </c:strRef>
          </c:cat>
          <c:val>
            <c:numRef>
              <c:f>Sheet1!$B$7:$C$7</c:f>
              <c:numCache>
                <c:formatCode>0.0</c:formatCode>
                <c:ptCount val="2"/>
                <c:pt idx="0">
                  <c:v>29.348404194453469</c:v>
                </c:pt>
                <c:pt idx="1">
                  <c:v>26.09431915058514</c:v>
                </c:pt>
              </c:numCache>
            </c:numRef>
          </c:val>
          <c:extLst>
            <c:ext xmlns:c16="http://schemas.microsoft.com/office/drawing/2014/chart" uri="{C3380CC4-5D6E-409C-BE32-E72D297353CC}">
              <c16:uniqueId val="{00000005-F219-4DFE-BBE9-54C28BBDAB8F}"/>
            </c:ext>
          </c:extLst>
        </c:ser>
        <c:ser>
          <c:idx val="6"/>
          <c:order val="6"/>
          <c:tx>
            <c:strRef>
              <c:f>Sheet1!$A$8</c:f>
              <c:strCache>
                <c:ptCount val="1"/>
                <c:pt idx="0">
                  <c:v>Other N.F</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Sep 20</c:v>
                </c:pt>
                <c:pt idx="1">
                  <c:v>YE Sep 21</c:v>
                </c:pt>
              </c:strCache>
            </c:strRef>
          </c:cat>
          <c:val>
            <c:numRef>
              <c:f>Sheet1!$B$8:$C$8</c:f>
              <c:numCache>
                <c:formatCode>0.0</c:formatCode>
                <c:ptCount val="2"/>
                <c:pt idx="0">
                  <c:v>6.597201561706159</c:v>
                </c:pt>
                <c:pt idx="1">
                  <c:v>7.6948882319726311</c:v>
                </c:pt>
              </c:numCache>
            </c:numRef>
          </c:val>
          <c:extLst>
            <c:ext xmlns:c16="http://schemas.microsoft.com/office/drawing/2014/chart" uri="{C3380CC4-5D6E-409C-BE32-E72D297353CC}">
              <c16:uniqueId val="{00000006-F219-4DFE-BBE9-54C28BBDAB8F}"/>
            </c:ext>
          </c:extLst>
        </c:ser>
        <c:dLbls>
          <c:showLegendKey val="0"/>
          <c:showVal val="0"/>
          <c:showCatName val="0"/>
          <c:showSerName val="0"/>
          <c:showPercent val="0"/>
          <c:showBubbleSize val="0"/>
        </c:dLbls>
        <c:gapWidth val="82"/>
        <c:overlap val="100"/>
        <c:axId val="253422976"/>
        <c:axId val="253428864"/>
      </c:barChart>
      <c:catAx>
        <c:axId val="253422976"/>
        <c:scaling>
          <c:orientation val="minMax"/>
        </c:scaling>
        <c:delete val="0"/>
        <c:axPos val="b"/>
        <c:numFmt formatCode="General" sourceLinked="0"/>
        <c:majorTickMark val="out"/>
        <c:minorTickMark val="none"/>
        <c:tickLblPos val="nextTo"/>
        <c:txPr>
          <a:bodyPr/>
          <a:lstStyle/>
          <a:p>
            <a:pPr algn="ctr">
              <a:defRPr/>
            </a:pPr>
            <a:endParaRPr lang="en-US"/>
          </a:p>
        </c:txPr>
        <c:crossAx val="253428864"/>
        <c:crosses val="autoZero"/>
        <c:auto val="1"/>
        <c:lblAlgn val="ctr"/>
        <c:lblOffset val="100"/>
        <c:noMultiLvlLbl val="0"/>
      </c:catAx>
      <c:valAx>
        <c:axId val="253428864"/>
        <c:scaling>
          <c:orientation val="minMax"/>
        </c:scaling>
        <c:delete val="1"/>
        <c:axPos val="l"/>
        <c:numFmt formatCode="0.0" sourceLinked="1"/>
        <c:majorTickMark val="out"/>
        <c:minorTickMark val="none"/>
        <c:tickLblPos val="nextTo"/>
        <c:crossAx val="253422976"/>
        <c:crosses val="autoZero"/>
        <c:crossBetween val="between"/>
      </c:valAx>
    </c:plotArea>
    <c:legend>
      <c:legendPos val="r"/>
      <c:layout>
        <c:manualLayout>
          <c:xMode val="edge"/>
          <c:yMode val="edge"/>
          <c:x val="0.6447168604920539"/>
          <c:y val="3.6405400134353248E-4"/>
          <c:w val="0.3309087707918269"/>
          <c:h val="0.8468100780576884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DF3C-4069-994F-2D112276CCE2}"/>
              </c:ext>
            </c:extLst>
          </c:dPt>
          <c:dPt>
            <c:idx val="6"/>
            <c:invertIfNegative val="0"/>
            <c:bubble3D val="0"/>
            <c:extLst>
              <c:ext xmlns:c16="http://schemas.microsoft.com/office/drawing/2014/chart" uri="{C3380CC4-5D6E-409C-BE32-E72D297353CC}">
                <c16:uniqueId val="{00000001-DF3C-4069-994F-2D112276CCE2}"/>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0.34200000000000003</c:v>
                </c:pt>
                <c:pt idx="1">
                  <c:v>0.38900000000000001</c:v>
                </c:pt>
                <c:pt idx="2">
                  <c:v>0.41600000000000004</c:v>
                </c:pt>
                <c:pt idx="3">
                  <c:v>0.44400000000000001</c:v>
                </c:pt>
                <c:pt idx="4">
                  <c:v>0.192</c:v>
                </c:pt>
                <c:pt idx="5">
                  <c:v>0.39899999999999997</c:v>
                </c:pt>
                <c:pt idx="6">
                  <c:v>0.38700000000000001</c:v>
                </c:pt>
              </c:numCache>
            </c:numRef>
          </c:val>
          <c:extLst>
            <c:ext xmlns:c16="http://schemas.microsoft.com/office/drawing/2014/chart" uri="{C3380CC4-5D6E-409C-BE32-E72D297353CC}">
              <c16:uniqueId val="{00000002-DF3C-4069-994F-2D112276CCE2}"/>
            </c:ext>
          </c:extLst>
        </c:ser>
        <c:dLbls>
          <c:dLblPos val="outEnd"/>
          <c:showLegendKey val="0"/>
          <c:showVal val="1"/>
          <c:showCatName val="0"/>
          <c:showSerName val="0"/>
          <c:showPercent val="0"/>
          <c:showBubbleSize val="0"/>
        </c:dLbls>
        <c:gapWidth val="75"/>
        <c:axId val="221321856"/>
        <c:axId val="222631424"/>
      </c:barChart>
      <c:catAx>
        <c:axId val="221321856"/>
        <c:scaling>
          <c:orientation val="maxMin"/>
        </c:scaling>
        <c:delete val="0"/>
        <c:axPos val="r"/>
        <c:numFmt formatCode="General" sourceLinked="0"/>
        <c:majorTickMark val="none"/>
        <c:minorTickMark val="none"/>
        <c:tickLblPos val="low"/>
        <c:crossAx val="222631424"/>
        <c:crosses val="autoZero"/>
        <c:auto val="1"/>
        <c:lblAlgn val="ctr"/>
        <c:lblOffset val="100"/>
        <c:noMultiLvlLbl val="0"/>
      </c:catAx>
      <c:valAx>
        <c:axId val="222631424"/>
        <c:scaling>
          <c:orientation val="maxMin"/>
        </c:scaling>
        <c:delete val="0"/>
        <c:axPos val="t"/>
        <c:numFmt formatCode="0%" sourceLinked="0"/>
        <c:majorTickMark val="none"/>
        <c:minorTickMark val="none"/>
        <c:tickLblPos val="high"/>
        <c:spPr>
          <a:ln>
            <a:noFill/>
          </a:ln>
        </c:spPr>
        <c:crossAx val="221321856"/>
        <c:crosses val="autoZero"/>
        <c:crossBetween val="between"/>
      </c:valAx>
    </c:plotArea>
    <c:plotVisOnly val="1"/>
    <c:dispBlanksAs val="gap"/>
    <c:showDLblsOverMax val="0"/>
  </c:chart>
  <c:txPr>
    <a:bodyPr/>
    <a:lstStyle/>
    <a:p>
      <a:pPr>
        <a:defRPr sz="1400">
          <a:latin typeface="Calibri" pitchFamily="34" charset="0"/>
          <a:cs typeface="Calibri" pitchFamily="34" charset="0"/>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77273372176339E-2"/>
          <c:y val="2.35178393260073E-2"/>
          <c:w val="0.92536761829618397"/>
          <c:h val="0.90117117873522401"/>
        </c:manualLayout>
      </c:layout>
      <c:scatterChart>
        <c:scatterStyle val="lineMarker"/>
        <c:varyColors val="0"/>
        <c:ser>
          <c:idx val="0"/>
          <c:order val="0"/>
          <c:tx>
            <c:strRef>
              <c:f>Sheet1!$C$1</c:f>
              <c:strCache>
                <c:ptCount val="1"/>
                <c:pt idx="0">
                  <c:v>% Servings Aged Over 35</c:v>
                </c:pt>
              </c:strCache>
            </c:strRef>
          </c:tx>
          <c:spPr>
            <a:ln w="28575">
              <a:noFill/>
            </a:ln>
          </c:spPr>
          <c:marker>
            <c:symbol val="circle"/>
            <c:size val="5"/>
            <c:spPr>
              <a:solidFill>
                <a:schemeClr val="tx1"/>
              </a:solidFill>
              <a:ln>
                <a:noFill/>
              </a:ln>
            </c:spPr>
          </c:marker>
          <c:dPt>
            <c:idx val="0"/>
            <c:bubble3D val="0"/>
            <c:extLst>
              <c:ext xmlns:c16="http://schemas.microsoft.com/office/drawing/2014/chart" uri="{C3380CC4-5D6E-409C-BE32-E72D297353CC}">
                <c16:uniqueId val="{00000000-039F-4C3E-A169-75633112D37A}"/>
              </c:ext>
            </c:extLst>
          </c:dPt>
          <c:dPt>
            <c:idx val="2"/>
            <c:bubble3D val="0"/>
            <c:extLst>
              <c:ext xmlns:c16="http://schemas.microsoft.com/office/drawing/2014/chart" uri="{C3380CC4-5D6E-409C-BE32-E72D297353CC}">
                <c16:uniqueId val="{00000001-039F-4C3E-A169-75633112D37A}"/>
              </c:ext>
            </c:extLst>
          </c:dPt>
          <c:dPt>
            <c:idx val="3"/>
            <c:bubble3D val="0"/>
            <c:extLst>
              <c:ext xmlns:c16="http://schemas.microsoft.com/office/drawing/2014/chart" uri="{C3380CC4-5D6E-409C-BE32-E72D297353CC}">
                <c16:uniqueId val="{00000002-039F-4C3E-A169-75633112D37A}"/>
              </c:ext>
            </c:extLst>
          </c:dPt>
          <c:dPt>
            <c:idx val="4"/>
            <c:bubble3D val="0"/>
            <c:extLst>
              <c:ext xmlns:c16="http://schemas.microsoft.com/office/drawing/2014/chart" uri="{C3380CC4-5D6E-409C-BE32-E72D297353CC}">
                <c16:uniqueId val="{00000003-039F-4C3E-A169-75633112D37A}"/>
              </c:ext>
            </c:extLst>
          </c:dPt>
          <c:dPt>
            <c:idx val="5"/>
            <c:bubble3D val="0"/>
            <c:extLst>
              <c:ext xmlns:c16="http://schemas.microsoft.com/office/drawing/2014/chart" uri="{C3380CC4-5D6E-409C-BE32-E72D297353CC}">
                <c16:uniqueId val="{00000004-039F-4C3E-A169-75633112D37A}"/>
              </c:ext>
            </c:extLst>
          </c:dPt>
          <c:dPt>
            <c:idx val="6"/>
            <c:bubble3D val="0"/>
            <c:extLst>
              <c:ext xmlns:c16="http://schemas.microsoft.com/office/drawing/2014/chart" uri="{C3380CC4-5D6E-409C-BE32-E72D297353CC}">
                <c16:uniqueId val="{00000005-039F-4C3E-A169-75633112D37A}"/>
              </c:ext>
            </c:extLst>
          </c:dPt>
          <c:dPt>
            <c:idx val="7"/>
            <c:bubble3D val="0"/>
            <c:extLst>
              <c:ext xmlns:c16="http://schemas.microsoft.com/office/drawing/2014/chart" uri="{C3380CC4-5D6E-409C-BE32-E72D297353CC}">
                <c16:uniqueId val="{00000006-039F-4C3E-A169-75633112D37A}"/>
              </c:ext>
            </c:extLst>
          </c:dPt>
          <c:dPt>
            <c:idx val="8"/>
            <c:bubble3D val="0"/>
            <c:extLst>
              <c:ext xmlns:c16="http://schemas.microsoft.com/office/drawing/2014/chart" uri="{C3380CC4-5D6E-409C-BE32-E72D297353CC}">
                <c16:uniqueId val="{00000007-039F-4C3E-A169-75633112D37A}"/>
              </c:ext>
            </c:extLst>
          </c:dPt>
          <c:dPt>
            <c:idx val="9"/>
            <c:bubble3D val="0"/>
            <c:extLst>
              <c:ext xmlns:c16="http://schemas.microsoft.com/office/drawing/2014/chart" uri="{C3380CC4-5D6E-409C-BE32-E72D297353CC}">
                <c16:uniqueId val="{00000008-039F-4C3E-A169-75633112D37A}"/>
              </c:ext>
            </c:extLst>
          </c:dPt>
          <c:dPt>
            <c:idx val="10"/>
            <c:bubble3D val="0"/>
            <c:extLst>
              <c:ext xmlns:c16="http://schemas.microsoft.com/office/drawing/2014/chart" uri="{C3380CC4-5D6E-409C-BE32-E72D297353CC}">
                <c16:uniqueId val="{00000009-039F-4C3E-A169-75633112D37A}"/>
              </c:ext>
            </c:extLst>
          </c:dPt>
          <c:dPt>
            <c:idx val="11"/>
            <c:bubble3D val="0"/>
            <c:extLst>
              <c:ext xmlns:c16="http://schemas.microsoft.com/office/drawing/2014/chart" uri="{C3380CC4-5D6E-409C-BE32-E72D297353CC}">
                <c16:uniqueId val="{0000000A-039F-4C3E-A169-75633112D37A}"/>
              </c:ext>
            </c:extLst>
          </c:dPt>
          <c:dPt>
            <c:idx val="12"/>
            <c:bubble3D val="0"/>
            <c:extLst>
              <c:ext xmlns:c16="http://schemas.microsoft.com/office/drawing/2014/chart" uri="{C3380CC4-5D6E-409C-BE32-E72D297353CC}">
                <c16:uniqueId val="{0000000B-039F-4C3E-A169-75633112D37A}"/>
              </c:ext>
            </c:extLst>
          </c:dPt>
          <c:dPt>
            <c:idx val="13"/>
            <c:bubble3D val="0"/>
            <c:extLst>
              <c:ext xmlns:c16="http://schemas.microsoft.com/office/drawing/2014/chart" uri="{C3380CC4-5D6E-409C-BE32-E72D297353CC}">
                <c16:uniqueId val="{0000000C-039F-4C3E-A169-75633112D37A}"/>
              </c:ext>
            </c:extLst>
          </c:dPt>
          <c:dPt>
            <c:idx val="14"/>
            <c:bubble3D val="0"/>
            <c:extLst>
              <c:ext xmlns:c16="http://schemas.microsoft.com/office/drawing/2014/chart" uri="{C3380CC4-5D6E-409C-BE32-E72D297353CC}">
                <c16:uniqueId val="{0000000D-039F-4C3E-A169-75633112D37A}"/>
              </c:ext>
            </c:extLst>
          </c:dPt>
          <c:dPt>
            <c:idx val="16"/>
            <c:bubble3D val="0"/>
            <c:extLst>
              <c:ext xmlns:c16="http://schemas.microsoft.com/office/drawing/2014/chart" uri="{C3380CC4-5D6E-409C-BE32-E72D297353CC}">
                <c16:uniqueId val="{0000000E-039F-4C3E-A169-75633112D37A}"/>
              </c:ext>
            </c:extLst>
          </c:dPt>
          <c:dPt>
            <c:idx val="17"/>
            <c:bubble3D val="0"/>
            <c:extLst>
              <c:ext xmlns:c16="http://schemas.microsoft.com/office/drawing/2014/chart" uri="{C3380CC4-5D6E-409C-BE32-E72D297353CC}">
                <c16:uniqueId val="{0000000F-039F-4C3E-A169-75633112D37A}"/>
              </c:ext>
            </c:extLst>
          </c:dPt>
          <c:dPt>
            <c:idx val="19"/>
            <c:bubble3D val="0"/>
            <c:extLst>
              <c:ext xmlns:c16="http://schemas.microsoft.com/office/drawing/2014/chart" uri="{C3380CC4-5D6E-409C-BE32-E72D297353CC}">
                <c16:uniqueId val="{00000010-039F-4C3E-A169-75633112D37A}"/>
              </c:ext>
            </c:extLst>
          </c:dPt>
          <c:dPt>
            <c:idx val="20"/>
            <c:bubble3D val="0"/>
            <c:extLst>
              <c:ext xmlns:c16="http://schemas.microsoft.com/office/drawing/2014/chart" uri="{C3380CC4-5D6E-409C-BE32-E72D297353CC}">
                <c16:uniqueId val="{00000011-039F-4C3E-A169-75633112D37A}"/>
              </c:ext>
            </c:extLst>
          </c:dPt>
          <c:dPt>
            <c:idx val="21"/>
            <c:bubble3D val="0"/>
            <c:extLst>
              <c:ext xmlns:c16="http://schemas.microsoft.com/office/drawing/2014/chart" uri="{C3380CC4-5D6E-409C-BE32-E72D297353CC}">
                <c16:uniqueId val="{00000012-039F-4C3E-A169-75633112D37A}"/>
              </c:ext>
            </c:extLst>
          </c:dPt>
          <c:dPt>
            <c:idx val="23"/>
            <c:bubble3D val="0"/>
            <c:extLst>
              <c:ext xmlns:c16="http://schemas.microsoft.com/office/drawing/2014/chart" uri="{C3380CC4-5D6E-409C-BE32-E72D297353CC}">
                <c16:uniqueId val="{00000013-039F-4C3E-A169-75633112D37A}"/>
              </c:ext>
            </c:extLst>
          </c:dPt>
          <c:dPt>
            <c:idx val="24"/>
            <c:bubble3D val="0"/>
            <c:extLst>
              <c:ext xmlns:c16="http://schemas.microsoft.com/office/drawing/2014/chart" uri="{C3380CC4-5D6E-409C-BE32-E72D297353CC}">
                <c16:uniqueId val="{00000014-039F-4C3E-A169-75633112D37A}"/>
              </c:ext>
            </c:extLst>
          </c:dPt>
          <c:dPt>
            <c:idx val="25"/>
            <c:bubble3D val="0"/>
            <c:extLst>
              <c:ext xmlns:c16="http://schemas.microsoft.com/office/drawing/2014/chart" uri="{C3380CC4-5D6E-409C-BE32-E72D297353CC}">
                <c16:uniqueId val="{00000015-039F-4C3E-A169-75633112D37A}"/>
              </c:ext>
            </c:extLst>
          </c:dPt>
          <c:dPt>
            <c:idx val="26"/>
            <c:bubble3D val="0"/>
            <c:extLst>
              <c:ext xmlns:c16="http://schemas.microsoft.com/office/drawing/2014/chart" uri="{C3380CC4-5D6E-409C-BE32-E72D297353CC}">
                <c16:uniqueId val="{00000016-039F-4C3E-A169-75633112D37A}"/>
              </c:ext>
            </c:extLst>
          </c:dPt>
          <c:dPt>
            <c:idx val="27"/>
            <c:bubble3D val="0"/>
            <c:extLst>
              <c:ext xmlns:c16="http://schemas.microsoft.com/office/drawing/2014/chart" uri="{C3380CC4-5D6E-409C-BE32-E72D297353CC}">
                <c16:uniqueId val="{00000017-039F-4C3E-A169-75633112D37A}"/>
              </c:ext>
            </c:extLst>
          </c:dPt>
          <c:dLbls>
            <c:dLbl>
              <c:idx val="0"/>
              <c:layout>
                <c:manualLayout>
                  <c:x val="-5.8359860455599807E-3"/>
                  <c:y val="1.9265726597451637E-2"/>
                </c:manualLayout>
              </c:layout>
              <c:tx>
                <c:rich>
                  <a:bodyPr/>
                  <a:lstStyle/>
                  <a:p>
                    <a:r>
                      <a:rPr lang="en-US" sz="1200" dirty="0">
                        <a:latin typeface="Calibri" pitchFamily="34" charset="0"/>
                        <a:cs typeface="Calibri" pitchFamily="34" charset="0"/>
                      </a:rPr>
                      <a:t>Pubs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9F-4C3E-A169-75633112D37A}"/>
                </c:ext>
              </c:extLst>
            </c:dLbl>
            <c:dLbl>
              <c:idx val="1"/>
              <c:layout>
                <c:manualLayout>
                  <c:x val="5.8358711639449109E-3"/>
                  <c:y val="2.2935388806489976E-2"/>
                </c:manualLayout>
              </c:layout>
              <c:tx>
                <c:rich>
                  <a:bodyPr/>
                  <a:lstStyle/>
                  <a:p>
                    <a:r>
                      <a:rPr lang="en-US" sz="1200" dirty="0">
                        <a:latin typeface="Calibri" pitchFamily="34" charset="0"/>
                        <a:cs typeface="Calibri" pitchFamily="34" charset="0"/>
                      </a:rPr>
                      <a:t>FSR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039F-4C3E-A169-75633112D37A}"/>
                </c:ext>
              </c:extLst>
            </c:dLbl>
            <c:dLbl>
              <c:idx val="2"/>
              <c:layout>
                <c:manualLayout>
                  <c:x val="5.690086394420981E-2"/>
                  <c:y val="0"/>
                </c:manualLayout>
              </c:layout>
              <c:tx>
                <c:rich>
                  <a:bodyPr/>
                  <a:lstStyle/>
                  <a:p>
                    <a:r>
                      <a:rPr lang="en-US" sz="1200" dirty="0">
                        <a:latin typeface="Calibri" pitchFamily="34" charset="0"/>
                        <a:cs typeface="Calibri" pitchFamily="34" charset="0"/>
                      </a:rPr>
                      <a:t>Travel &amp; Leisure</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39F-4C3E-A169-75633112D37A}"/>
                </c:ext>
              </c:extLst>
            </c:dLbl>
            <c:dLbl>
              <c:idx val="3"/>
              <c:tx>
                <c:rich>
                  <a:bodyPr/>
                  <a:lstStyle/>
                  <a:p>
                    <a:r>
                      <a:rPr lang="en-US" sz="1200" dirty="0">
                        <a:latin typeface="Calibri" pitchFamily="34" charset="0"/>
                        <a:cs typeface="Calibri" pitchFamily="34" charset="0"/>
                      </a:rPr>
                      <a:t>Work/Education</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39F-4C3E-A169-75633112D37A}"/>
                </c:ext>
              </c:extLst>
            </c:dLbl>
            <c:dLbl>
              <c:idx val="4"/>
              <c:layout>
                <c:manualLayout>
                  <c:x val="1.4589965113899952E-3"/>
                  <c:y val="4.5870777612980154E-2"/>
                </c:manualLayout>
              </c:layout>
              <c:tx>
                <c:rich>
                  <a:bodyPr/>
                  <a:lstStyle/>
                  <a:p>
                    <a:r>
                      <a:rPr lang="en-US" sz="1200" dirty="0">
                        <a:latin typeface="Calibri" pitchFamily="34" charset="0"/>
                        <a:cs typeface="Calibri" pitchFamily="34" charset="0"/>
                      </a:rPr>
                      <a:t>Fish &amp; Chip</a:t>
                    </a:r>
                    <a:r>
                      <a:rPr lang="en-US" sz="1200" baseline="0" dirty="0">
                        <a:latin typeface="Calibri" pitchFamily="34" charset="0"/>
                        <a:cs typeface="Calibri" pitchFamily="34" charset="0"/>
                      </a:rPr>
                      <a:t> Shops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9F-4C3E-A169-75633112D37A}"/>
                </c:ext>
              </c:extLst>
            </c:dLbl>
            <c:dLbl>
              <c:idx val="5"/>
              <c:layout>
                <c:manualLayout>
                  <c:x val="-5.8359860455599807E-3"/>
                  <c:y val="3.761403764264367E-2"/>
                </c:manualLayout>
              </c:layout>
              <c:tx>
                <c:rich>
                  <a:bodyPr/>
                  <a:lstStyle/>
                  <a:p>
                    <a:r>
                      <a:rPr lang="en-US" sz="1200" dirty="0">
                        <a:latin typeface="Calibri" pitchFamily="34" charset="0"/>
                        <a:cs typeface="Calibri" pitchFamily="34" charset="0"/>
                      </a:rPr>
                      <a:t>Other QSR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9F-4C3E-A169-75633112D37A}"/>
                </c:ext>
              </c:extLst>
            </c:dLbl>
            <c:dLbl>
              <c:idx val="6"/>
              <c:layout>
                <c:manualLayout>
                  <c:x val="-0.14589965113899953"/>
                  <c:y val="-1.8348311045192035E-3"/>
                </c:manualLayout>
              </c:layout>
              <c:tx>
                <c:rich>
                  <a:bodyPr/>
                  <a:lstStyle/>
                  <a:p>
                    <a:r>
                      <a:rPr lang="en-US" sz="1200" dirty="0">
                        <a:latin typeface="Calibri" pitchFamily="34" charset="0"/>
                        <a:cs typeface="Calibri" pitchFamily="34" charset="0"/>
                      </a:rPr>
                      <a:t>Total Fish n Chips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39F-4C3E-A169-75633112D37A}"/>
                </c:ext>
              </c:extLst>
            </c:dLbl>
            <c:dLbl>
              <c:idx val="7"/>
              <c:layout>
                <c:manualLayout>
                  <c:x val="-1.6048961625289945E-2"/>
                  <c:y val="-4.4035946508460849E-2"/>
                </c:manualLayout>
              </c:layout>
              <c:tx>
                <c:rich>
                  <a:bodyPr/>
                  <a:lstStyle/>
                  <a:p>
                    <a:r>
                      <a:rPr lang="en-US" sz="1200">
                        <a:latin typeface="Calibri" pitchFamily="34" charset="0"/>
                        <a:cs typeface="Calibri" pitchFamily="34" charset="0"/>
                      </a:rPr>
                      <a:t>Seafood OOH</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39F-4C3E-A169-75633112D37A}"/>
                </c:ext>
              </c:extLst>
            </c:dLbl>
            <c:dLbl>
              <c:idx val="8"/>
              <c:layout>
                <c:manualLayout>
                  <c:x val="1.0699184152304973E-16"/>
                  <c:y val="3.669662209038407E-3"/>
                </c:manualLayout>
              </c:layout>
              <c:tx>
                <c:rich>
                  <a:bodyPr/>
                  <a:lstStyle/>
                  <a:p>
                    <a:r>
                      <a:rPr lang="en-US" sz="1200" dirty="0">
                        <a:latin typeface="Calibri" pitchFamily="34" charset="0"/>
                        <a:cs typeface="Calibri" pitchFamily="34" charset="0"/>
                      </a:rPr>
                      <a:t>Seafood Pubs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39F-4C3E-A169-75633112D37A}"/>
                </c:ext>
              </c:extLst>
            </c:dLbl>
            <c:dLbl>
              <c:idx val="9"/>
              <c:layout>
                <c:manualLayout>
                  <c:x val="-0.12109682532698467"/>
                  <c:y val="-9.3576386330479377E-2"/>
                </c:manualLayout>
              </c:layout>
              <c:tx>
                <c:rich>
                  <a:bodyPr/>
                  <a:lstStyle/>
                  <a:p>
                    <a:r>
                      <a:rPr lang="en-US" sz="1200">
                        <a:latin typeface="Calibri" pitchFamily="34" charset="0"/>
                        <a:cs typeface="Calibri" pitchFamily="34" charset="0"/>
                      </a:rPr>
                      <a:t>Seafood FSR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39F-4C3E-A169-75633112D37A}"/>
                </c:ext>
              </c:extLst>
            </c:dLbl>
            <c:dLbl>
              <c:idx val="10"/>
              <c:layout>
                <c:manualLayout>
                  <c:x val="-0.12839192276554973"/>
                  <c:y val="8.0732279649064709E-2"/>
                </c:manualLayout>
              </c:layout>
              <c:tx>
                <c:rich>
                  <a:bodyPr/>
                  <a:lstStyle/>
                  <a:p>
                    <a:r>
                      <a:rPr lang="en-US" sz="1200" dirty="0">
                        <a:latin typeface="Calibri" pitchFamily="34" charset="0"/>
                        <a:cs typeface="Calibri" pitchFamily="34" charset="0"/>
                      </a:rPr>
                      <a:t>Seafood QSR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39F-4C3E-A169-75633112D37A}"/>
                </c:ext>
              </c:extLst>
            </c:dLbl>
            <c:dLbl>
              <c:idx val="11"/>
              <c:layout>
                <c:manualLayout>
                  <c:x val="-5.690086394420981E-2"/>
                  <c:y val="-4.4035946508460884E-2"/>
                </c:manualLayout>
              </c:layout>
              <c:tx>
                <c:rich>
                  <a:bodyPr/>
                  <a:lstStyle/>
                  <a:p>
                    <a:r>
                      <a:rPr lang="en-US" sz="1200" dirty="0">
                        <a:latin typeface="Calibri" pitchFamily="34" charset="0"/>
                        <a:cs typeface="Calibri" pitchFamily="34" charset="0"/>
                      </a:rPr>
                      <a:t>Seafood T&amp;L</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39F-4C3E-A169-75633112D37A}"/>
                </c:ext>
              </c:extLst>
            </c:dLbl>
            <c:dLbl>
              <c:idx val="12"/>
              <c:layout>
                <c:manualLayout>
                  <c:x val="5.690086394420981E-2"/>
                  <c:y val="1.4678648836153628E-2"/>
                </c:manualLayout>
              </c:layout>
              <c:tx>
                <c:rich>
                  <a:bodyPr/>
                  <a:lstStyle/>
                  <a:p>
                    <a:r>
                      <a:rPr lang="en-US" sz="1200" dirty="0">
                        <a:latin typeface="Calibri" pitchFamily="34" charset="0"/>
                        <a:cs typeface="Calibri" pitchFamily="34" charset="0"/>
                      </a:rPr>
                      <a:t>Seafood Work/Education</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39F-4C3E-A169-75633112D37A}"/>
                </c:ext>
              </c:extLst>
            </c:dLbl>
            <c:dLbl>
              <c:idx val="13"/>
              <c:layout>
                <c:manualLayout>
                  <c:x val="-0.14881764416177945"/>
                  <c:y val="3.5779206538124463E-2"/>
                </c:manualLayout>
              </c:layout>
              <c:tx>
                <c:rich>
                  <a:bodyPr/>
                  <a:lstStyle/>
                  <a:p>
                    <a:r>
                      <a:rPr lang="en-US" sz="1200" dirty="0">
                        <a:latin typeface="Calibri" pitchFamily="34" charset="0"/>
                        <a:cs typeface="Calibri" pitchFamily="34" charset="0"/>
                      </a:rPr>
                      <a:t>Seafood Fish n Chips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39F-4C3E-A169-75633112D37A}"/>
                </c:ext>
              </c:extLst>
            </c:dLbl>
            <c:dLbl>
              <c:idx val="14"/>
              <c:layout>
                <c:manualLayout>
                  <c:x val="-0.1181787174225896"/>
                  <c:y val="5.2292469766462117E-2"/>
                </c:manualLayout>
              </c:layout>
              <c:tx>
                <c:rich>
                  <a:bodyPr/>
                  <a:lstStyle/>
                  <a:p>
                    <a:r>
                      <a:rPr lang="en-US" sz="1200">
                        <a:latin typeface="Calibri" pitchFamily="34" charset="0"/>
                        <a:cs typeface="Calibri" pitchFamily="34" charset="0"/>
                      </a:rPr>
                      <a:t>Fish OOH</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39F-4C3E-A169-75633112D37A}"/>
                </c:ext>
              </c:extLst>
            </c:dLbl>
            <c:dLbl>
              <c:idx val="15"/>
              <c:layout>
                <c:manualLayout>
                  <c:x val="1.4589850232284882E-2"/>
                  <c:y val="2.4769642011448764E-2"/>
                </c:manualLayout>
              </c:layout>
              <c:tx>
                <c:rich>
                  <a:bodyPr/>
                  <a:lstStyle/>
                  <a:p>
                    <a:r>
                      <a:rPr lang="en-US" sz="1200" dirty="0">
                        <a:latin typeface="Calibri" pitchFamily="34" charset="0"/>
                        <a:cs typeface="Calibri" pitchFamily="34" charset="0"/>
                      </a:rPr>
                      <a:t>Fish</a:t>
                    </a:r>
                    <a:r>
                      <a:rPr lang="en-US" sz="1200" baseline="0" dirty="0">
                        <a:latin typeface="Calibri" pitchFamily="34" charset="0"/>
                        <a:cs typeface="Calibri" pitchFamily="34" charset="0"/>
                      </a:rPr>
                      <a:t> Pubs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039F-4C3E-A169-75633112D37A}"/>
                </c:ext>
              </c:extLst>
            </c:dLbl>
            <c:dLbl>
              <c:idx val="16"/>
              <c:layout>
                <c:manualLayout>
                  <c:x val="-7.4408822080889753E-2"/>
                  <c:y val="-1.3761233283894026E-2"/>
                </c:manualLayout>
              </c:layout>
              <c:tx>
                <c:rich>
                  <a:bodyPr/>
                  <a:lstStyle/>
                  <a:p>
                    <a:r>
                      <a:rPr lang="en-US" sz="1200" dirty="0">
                        <a:latin typeface="Calibri" pitchFamily="34" charset="0"/>
                        <a:cs typeface="Calibri" pitchFamily="34" charset="0"/>
                      </a:rPr>
                      <a:t>Fish FSR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39F-4C3E-A169-75633112D37A}"/>
                </c:ext>
              </c:extLst>
            </c:dLbl>
            <c:dLbl>
              <c:idx val="17"/>
              <c:layout>
                <c:manualLayout>
                  <c:x val="-7.8785811615059737E-2"/>
                  <c:y val="-1.6513479940672832E-2"/>
                </c:manualLayout>
              </c:layout>
              <c:tx>
                <c:rich>
                  <a:bodyPr/>
                  <a:lstStyle/>
                  <a:p>
                    <a:r>
                      <a:rPr lang="en-US" sz="1200" dirty="0">
                        <a:latin typeface="Calibri" pitchFamily="34" charset="0"/>
                        <a:cs typeface="Calibri" pitchFamily="34" charset="0"/>
                      </a:rPr>
                      <a:t>Fish QSR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39F-4C3E-A169-75633112D37A}"/>
                </c:ext>
              </c:extLst>
            </c:dLbl>
            <c:dLbl>
              <c:idx val="18"/>
              <c:tx>
                <c:rich>
                  <a:bodyPr/>
                  <a:lstStyle/>
                  <a:p>
                    <a:r>
                      <a:rPr lang="en-US" sz="1200" dirty="0">
                        <a:latin typeface="Calibri" pitchFamily="34" charset="0"/>
                        <a:cs typeface="Calibri" pitchFamily="34" charset="0"/>
                      </a:rPr>
                      <a:t>Fish T&amp;L</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039F-4C3E-A169-75633112D37A}"/>
                </c:ext>
              </c:extLst>
            </c:dLbl>
            <c:dLbl>
              <c:idx val="19"/>
              <c:layout>
                <c:manualLayout>
                  <c:x val="-8.7539790683400787E-3"/>
                  <c:y val="-6.4219088658172795E-3"/>
                </c:manualLayout>
              </c:layout>
              <c:tx>
                <c:rich>
                  <a:bodyPr/>
                  <a:lstStyle/>
                  <a:p>
                    <a:r>
                      <a:rPr lang="en-US" sz="1200" dirty="0">
                        <a:latin typeface="Calibri" pitchFamily="34" charset="0"/>
                        <a:cs typeface="Calibri" pitchFamily="34" charset="0"/>
                      </a:rPr>
                      <a:t>Fish Work/Education</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39F-4C3E-A169-75633112D37A}"/>
                </c:ext>
              </c:extLst>
            </c:dLbl>
            <c:dLbl>
              <c:idx val="20"/>
              <c:layout>
                <c:manualLayout>
                  <c:x val="1.3130968602509957E-2"/>
                  <c:y val="1.1008986627115186E-2"/>
                </c:manualLayout>
              </c:layout>
              <c:tx>
                <c:rich>
                  <a:bodyPr/>
                  <a:lstStyle/>
                  <a:p>
                    <a:r>
                      <a:rPr lang="en-US" sz="1200" dirty="0">
                        <a:latin typeface="Calibri" pitchFamily="34" charset="0"/>
                        <a:cs typeface="Calibri" pitchFamily="34" charset="0"/>
                      </a:rPr>
                      <a:t>Fish n Chips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039F-4C3E-A169-75633112D37A}"/>
                </c:ext>
              </c:extLst>
            </c:dLbl>
            <c:dLbl>
              <c:idx val="21"/>
              <c:layout>
                <c:manualLayout>
                  <c:x val="-7.2949825569499763E-2"/>
                  <c:y val="0.1045853729575946"/>
                </c:manualLayout>
              </c:layout>
              <c:tx>
                <c:rich>
                  <a:bodyPr/>
                  <a:lstStyle/>
                  <a:p>
                    <a:r>
                      <a:rPr lang="en-US" sz="1200" dirty="0">
                        <a:latin typeface="Calibri" pitchFamily="34" charset="0"/>
                        <a:cs typeface="Calibri" pitchFamily="34" charset="0"/>
                      </a:rPr>
                      <a:t>Shellfish OOH</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039F-4C3E-A169-75633112D37A}"/>
                </c:ext>
              </c:extLst>
            </c:dLbl>
            <c:dLbl>
              <c:idx val="22"/>
              <c:layout>
                <c:manualLayout>
                  <c:x val="-8.4621797660619724E-2"/>
                  <c:y val="4.9540439822018494E-2"/>
                </c:manualLayout>
              </c:layout>
              <c:tx>
                <c:rich>
                  <a:bodyPr/>
                  <a:lstStyle/>
                  <a:p>
                    <a:r>
                      <a:rPr lang="en-US" sz="1200" dirty="0">
                        <a:latin typeface="Calibri" pitchFamily="34" charset="0"/>
                        <a:cs typeface="Calibri" pitchFamily="34" charset="0"/>
                      </a:rPr>
                      <a:t>Shellfish Pubs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039F-4C3E-A169-75633112D37A}"/>
                </c:ext>
              </c:extLst>
            </c:dLbl>
            <c:dLbl>
              <c:idx val="23"/>
              <c:layout>
                <c:manualLayout>
                  <c:x val="5.8359860455600874E-3"/>
                  <c:y val="4.4035946508460884E-2"/>
                </c:manualLayout>
              </c:layout>
              <c:tx>
                <c:rich>
                  <a:bodyPr/>
                  <a:lstStyle/>
                  <a:p>
                    <a:r>
                      <a:rPr lang="en-US" sz="1200" dirty="0">
                        <a:latin typeface="Calibri" pitchFamily="34" charset="0"/>
                        <a:cs typeface="Calibri" pitchFamily="34" charset="0"/>
                      </a:rPr>
                      <a:t>Shellfish FSR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39F-4C3E-A169-75633112D37A}"/>
                </c:ext>
              </c:extLst>
            </c:dLbl>
            <c:dLbl>
              <c:idx val="24"/>
              <c:layout>
                <c:manualLayout>
                  <c:x val="7.2949825569499763E-2"/>
                  <c:y val="4.5870777612979753E-3"/>
                </c:manualLayout>
              </c:layout>
              <c:tx>
                <c:rich>
                  <a:bodyPr/>
                  <a:lstStyle/>
                  <a:p>
                    <a:r>
                      <a:rPr lang="en-US" sz="1200" dirty="0">
                        <a:latin typeface="Calibri" pitchFamily="34" charset="0"/>
                        <a:cs typeface="Calibri" pitchFamily="34" charset="0"/>
                      </a:rPr>
                      <a:t>Shellfish QSR</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039F-4C3E-A169-75633112D37A}"/>
                </c:ext>
              </c:extLst>
            </c:dLbl>
            <c:dLbl>
              <c:idx val="25"/>
              <c:layout>
                <c:manualLayout>
                  <c:x val="2.4802940693629916E-2"/>
                  <c:y val="4.4035946508460884E-2"/>
                </c:manualLayout>
              </c:layout>
              <c:tx>
                <c:rich>
                  <a:bodyPr/>
                  <a:lstStyle/>
                  <a:p>
                    <a:r>
                      <a:rPr lang="en-US" sz="1200" dirty="0">
                        <a:latin typeface="Calibri" pitchFamily="34" charset="0"/>
                        <a:cs typeface="Calibri" pitchFamily="34" charset="0"/>
                      </a:rPr>
                      <a:t>Shellfish T&amp;L</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039F-4C3E-A169-75633112D37A}"/>
                </c:ext>
              </c:extLst>
            </c:dLbl>
            <c:dLbl>
              <c:idx val="26"/>
              <c:tx>
                <c:rich>
                  <a:bodyPr/>
                  <a:lstStyle/>
                  <a:p>
                    <a:r>
                      <a:rPr lang="en-US" sz="1200" dirty="0">
                        <a:latin typeface="Calibri" pitchFamily="34" charset="0"/>
                        <a:cs typeface="Calibri" pitchFamily="34" charset="0"/>
                      </a:rPr>
                      <a:t>Shellfish Work/Education</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039F-4C3E-A169-75633112D37A}"/>
                </c:ext>
              </c:extLst>
            </c:dLbl>
            <c:dLbl>
              <c:idx val="27"/>
              <c:layout>
                <c:manualLayout>
                  <c:x val="-0.11088384974725475"/>
                  <c:y val="2.5687635463268847E-2"/>
                </c:manualLayout>
              </c:layout>
              <c:tx>
                <c:rich>
                  <a:bodyPr/>
                  <a:lstStyle/>
                  <a:p>
                    <a:r>
                      <a:rPr lang="en-US" sz="1200" dirty="0">
                        <a:latin typeface="Calibri" pitchFamily="34" charset="0"/>
                        <a:cs typeface="Calibri" pitchFamily="34" charset="0"/>
                      </a:rPr>
                      <a:t>Shellfish Fish n Chips</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039F-4C3E-A169-75633112D37A}"/>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Sheet1!$B$2:$B$29</c:f>
              <c:numCache>
                <c:formatCode>General</c:formatCode>
                <c:ptCount val="28"/>
                <c:pt idx="0">
                  <c:v>73.599999999999994</c:v>
                </c:pt>
                <c:pt idx="1">
                  <c:v>71.900000000000006</c:v>
                </c:pt>
                <c:pt idx="2">
                  <c:v>68.5</c:v>
                </c:pt>
                <c:pt idx="3">
                  <c:v>77.5</c:v>
                </c:pt>
                <c:pt idx="4">
                  <c:v>64.400000000000006</c:v>
                </c:pt>
                <c:pt idx="5">
                  <c:v>61.6</c:v>
                </c:pt>
              </c:numCache>
            </c:numRef>
          </c:xVal>
          <c:yVal>
            <c:numRef>
              <c:f>Sheet1!$C$2:$C$29</c:f>
              <c:numCache>
                <c:formatCode>General</c:formatCode>
                <c:ptCount val="28"/>
                <c:pt idx="0">
                  <c:v>66.3</c:v>
                </c:pt>
                <c:pt idx="1">
                  <c:v>50.8</c:v>
                </c:pt>
                <c:pt idx="2">
                  <c:v>22.7</c:v>
                </c:pt>
                <c:pt idx="3">
                  <c:v>36.299999999999997</c:v>
                </c:pt>
                <c:pt idx="4">
                  <c:v>75.2</c:v>
                </c:pt>
                <c:pt idx="5">
                  <c:v>43.9</c:v>
                </c:pt>
              </c:numCache>
            </c:numRef>
          </c:yVal>
          <c:smooth val="0"/>
          <c:extLst>
            <c:ext xmlns:c16="http://schemas.microsoft.com/office/drawing/2014/chart" uri="{C3380CC4-5D6E-409C-BE32-E72D297353CC}">
              <c16:uniqueId val="{0000001C-039F-4C3E-A169-75633112D37A}"/>
            </c:ext>
          </c:extLst>
        </c:ser>
        <c:dLbls>
          <c:showLegendKey val="0"/>
          <c:showVal val="0"/>
          <c:showCatName val="0"/>
          <c:showSerName val="0"/>
          <c:showPercent val="0"/>
          <c:showBubbleSize val="0"/>
        </c:dLbls>
        <c:axId val="253529472"/>
        <c:axId val="253588608"/>
      </c:scatterChart>
      <c:valAx>
        <c:axId val="253529472"/>
        <c:scaling>
          <c:orientation val="minMax"/>
          <c:max val="90"/>
          <c:min val="58"/>
        </c:scaling>
        <c:delete val="0"/>
        <c:axPos val="b"/>
        <c:numFmt formatCode="General" sourceLinked="1"/>
        <c:majorTickMark val="out"/>
        <c:minorTickMark val="none"/>
        <c:tickLblPos val="low"/>
        <c:crossAx val="253588608"/>
        <c:crossesAt val="55"/>
        <c:crossBetween val="midCat"/>
      </c:valAx>
      <c:valAx>
        <c:axId val="253588608"/>
        <c:scaling>
          <c:orientation val="minMax"/>
          <c:max val="77"/>
          <c:min val="20"/>
        </c:scaling>
        <c:delete val="0"/>
        <c:axPos val="l"/>
        <c:numFmt formatCode="General" sourceLinked="1"/>
        <c:majorTickMark val="out"/>
        <c:minorTickMark val="none"/>
        <c:tickLblPos val="low"/>
        <c:crossAx val="253529472"/>
        <c:crossesAt val="60.7"/>
        <c:crossBetween val="midCat"/>
      </c:valAx>
    </c:plotArea>
    <c:plotVisOnly val="1"/>
    <c:dispBlanksAs val="gap"/>
    <c:showDLblsOverMax val="0"/>
  </c:chart>
  <c:txPr>
    <a:bodyPr/>
    <a:lstStyle/>
    <a:p>
      <a:pPr>
        <a:defRPr sz="12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4606084153312E-2"/>
          <c:y val="8.5064750666771619E-2"/>
          <c:w val="0.97985539391584664"/>
          <c:h val="0.51587879694526628"/>
        </c:manualLayout>
      </c:layout>
      <c:barChart>
        <c:barDir val="col"/>
        <c:grouping val="stacked"/>
        <c:varyColors val="0"/>
        <c:ser>
          <c:idx val="0"/>
          <c:order val="0"/>
          <c:tx>
            <c:strRef>
              <c:f>Sheet1!$B$1</c:f>
              <c:strCache>
                <c:ptCount val="1"/>
                <c:pt idx="0">
                  <c:v>% Parties With Kids</c:v>
                </c:pt>
              </c:strCache>
            </c:strRef>
          </c:tx>
          <c:spPr>
            <a:solidFill>
              <a:schemeClr val="tx1"/>
            </a:solidFill>
          </c:spPr>
          <c:invertIfNegative val="0"/>
          <c:dPt>
            <c:idx val="0"/>
            <c:invertIfNegative val="0"/>
            <c:bubble3D val="0"/>
            <c:spPr>
              <a:solidFill>
                <a:schemeClr val="accent1">
                  <a:lumMod val="20000"/>
                  <a:lumOff val="80000"/>
                </a:schemeClr>
              </a:solidFill>
            </c:spPr>
            <c:extLst>
              <c:ext xmlns:c16="http://schemas.microsoft.com/office/drawing/2014/chart" uri="{C3380CC4-5D6E-409C-BE32-E72D297353CC}">
                <c16:uniqueId val="{00000001-A959-4F06-8E5A-9CE38CC49D5C}"/>
              </c:ext>
            </c:extLst>
          </c:dPt>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3-A959-4F06-8E5A-9CE38CC49D5C}"/>
              </c:ext>
            </c:extLst>
          </c:dPt>
          <c:dPt>
            <c:idx val="2"/>
            <c:invertIfNegative val="0"/>
            <c:bubble3D val="0"/>
            <c:spPr>
              <a:solidFill>
                <a:schemeClr val="accent5">
                  <a:lumMod val="40000"/>
                  <a:lumOff val="60000"/>
                </a:schemeClr>
              </a:solidFill>
            </c:spPr>
            <c:extLst>
              <c:ext xmlns:c16="http://schemas.microsoft.com/office/drawing/2014/chart" uri="{C3380CC4-5D6E-409C-BE32-E72D297353CC}">
                <c16:uniqueId val="{00000005-A959-4F06-8E5A-9CE38CC49D5C}"/>
              </c:ext>
            </c:extLst>
          </c:dPt>
          <c:dPt>
            <c:idx val="3"/>
            <c:invertIfNegative val="0"/>
            <c:bubble3D val="0"/>
            <c:spPr>
              <a:solidFill>
                <a:srgbClr val="EC7A08"/>
              </a:solidFill>
            </c:spPr>
            <c:extLst>
              <c:ext xmlns:c16="http://schemas.microsoft.com/office/drawing/2014/chart" uri="{C3380CC4-5D6E-409C-BE32-E72D297353CC}">
                <c16:uniqueId val="{00000007-A959-4F06-8E5A-9CE38CC49D5C}"/>
              </c:ext>
            </c:extLst>
          </c:dPt>
          <c:dPt>
            <c:idx val="4"/>
            <c:invertIfNegative val="0"/>
            <c:bubble3D val="0"/>
            <c:spPr>
              <a:solidFill>
                <a:schemeClr val="accent2">
                  <a:lumMod val="60000"/>
                  <a:lumOff val="40000"/>
                </a:schemeClr>
              </a:solidFill>
            </c:spPr>
            <c:extLst>
              <c:ext xmlns:c16="http://schemas.microsoft.com/office/drawing/2014/chart" uri="{C3380CC4-5D6E-409C-BE32-E72D297353CC}">
                <c16:uniqueId val="{00000009-A959-4F06-8E5A-9CE38CC49D5C}"/>
              </c:ext>
            </c:extLst>
          </c:dPt>
          <c:dPt>
            <c:idx val="5"/>
            <c:invertIfNegative val="0"/>
            <c:bubble3D val="0"/>
            <c:spPr>
              <a:solidFill>
                <a:srgbClr val="8E908F"/>
              </a:solidFill>
            </c:spPr>
            <c:extLst>
              <c:ext xmlns:c16="http://schemas.microsoft.com/office/drawing/2014/chart" uri="{C3380CC4-5D6E-409C-BE32-E72D297353CC}">
                <c16:uniqueId val="{0000000B-A959-4F06-8E5A-9CE38CC49D5C}"/>
              </c:ext>
            </c:extLst>
          </c:dPt>
          <c:dPt>
            <c:idx val="6"/>
            <c:invertIfNegative val="0"/>
            <c:bubble3D val="0"/>
            <c:spPr>
              <a:solidFill>
                <a:schemeClr val="accent6">
                  <a:lumMod val="40000"/>
                  <a:lumOff val="60000"/>
                </a:schemeClr>
              </a:solidFill>
            </c:spPr>
            <c:extLst>
              <c:ext xmlns:c16="http://schemas.microsoft.com/office/drawing/2014/chart" uri="{C3380CC4-5D6E-409C-BE32-E72D297353CC}">
                <c16:uniqueId val="{0000000D-A959-4F06-8E5A-9CE38CC49D5C}"/>
              </c:ext>
            </c:extLst>
          </c:dPt>
          <c:dPt>
            <c:idx val="7"/>
            <c:invertIfNegative val="0"/>
            <c:bubble3D val="0"/>
            <c:spPr>
              <a:solidFill>
                <a:schemeClr val="accent1">
                  <a:lumMod val="20000"/>
                  <a:lumOff val="80000"/>
                </a:schemeClr>
              </a:solidFill>
            </c:spPr>
            <c:extLst>
              <c:ext xmlns:c16="http://schemas.microsoft.com/office/drawing/2014/chart" uri="{C3380CC4-5D6E-409C-BE32-E72D297353CC}">
                <c16:uniqueId val="{0000000F-A959-4F06-8E5A-9CE38CC49D5C}"/>
              </c:ext>
            </c:extLst>
          </c:dPt>
          <c:dPt>
            <c:idx val="8"/>
            <c:invertIfNegative val="0"/>
            <c:bubble3D val="0"/>
            <c:spPr>
              <a:solidFill>
                <a:schemeClr val="accent1">
                  <a:lumMod val="60000"/>
                  <a:lumOff val="40000"/>
                </a:schemeClr>
              </a:solidFill>
            </c:spPr>
            <c:extLst>
              <c:ext xmlns:c16="http://schemas.microsoft.com/office/drawing/2014/chart" uri="{C3380CC4-5D6E-409C-BE32-E72D297353CC}">
                <c16:uniqueId val="{00000011-A959-4F06-8E5A-9CE38CC49D5C}"/>
              </c:ext>
            </c:extLst>
          </c:dPt>
          <c:dPt>
            <c:idx val="9"/>
            <c:invertIfNegative val="0"/>
            <c:bubble3D val="0"/>
            <c:spPr>
              <a:solidFill>
                <a:schemeClr val="accent5">
                  <a:lumMod val="40000"/>
                  <a:lumOff val="60000"/>
                </a:schemeClr>
              </a:solidFill>
            </c:spPr>
            <c:extLst>
              <c:ext xmlns:c16="http://schemas.microsoft.com/office/drawing/2014/chart" uri="{C3380CC4-5D6E-409C-BE32-E72D297353CC}">
                <c16:uniqueId val="{00000013-A959-4F06-8E5A-9CE38CC49D5C}"/>
              </c:ext>
            </c:extLst>
          </c:dPt>
          <c:dPt>
            <c:idx val="10"/>
            <c:invertIfNegative val="0"/>
            <c:bubble3D val="0"/>
            <c:spPr>
              <a:solidFill>
                <a:srgbClr val="EC7A08"/>
              </a:solidFill>
            </c:spPr>
            <c:extLst>
              <c:ext xmlns:c16="http://schemas.microsoft.com/office/drawing/2014/chart" uri="{C3380CC4-5D6E-409C-BE32-E72D297353CC}">
                <c16:uniqueId val="{00000015-A959-4F06-8E5A-9CE38CC49D5C}"/>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7-A959-4F06-8E5A-9CE38CC49D5C}"/>
              </c:ext>
            </c:extLst>
          </c:dPt>
          <c:dPt>
            <c:idx val="12"/>
            <c:invertIfNegative val="0"/>
            <c:bubble3D val="0"/>
            <c:spPr>
              <a:solidFill>
                <a:srgbClr val="8E908F"/>
              </a:solidFill>
            </c:spPr>
            <c:extLst>
              <c:ext xmlns:c16="http://schemas.microsoft.com/office/drawing/2014/chart" uri="{C3380CC4-5D6E-409C-BE32-E72D297353CC}">
                <c16:uniqueId val="{00000019-A959-4F06-8E5A-9CE38CC49D5C}"/>
              </c:ext>
            </c:extLst>
          </c:dPt>
          <c:dPt>
            <c:idx val="13"/>
            <c:invertIfNegative val="0"/>
            <c:bubble3D val="0"/>
            <c:spPr>
              <a:solidFill>
                <a:schemeClr val="accent6">
                  <a:lumMod val="40000"/>
                  <a:lumOff val="60000"/>
                </a:schemeClr>
              </a:solidFill>
            </c:spPr>
            <c:extLst>
              <c:ext xmlns:c16="http://schemas.microsoft.com/office/drawing/2014/chart" uri="{C3380CC4-5D6E-409C-BE32-E72D297353CC}">
                <c16:uniqueId val="{0000001B-A959-4F06-8E5A-9CE38CC49D5C}"/>
              </c:ext>
            </c:extLst>
          </c:dPt>
          <c:dPt>
            <c:idx val="14"/>
            <c:invertIfNegative val="0"/>
            <c:bubble3D val="0"/>
            <c:spPr>
              <a:solidFill>
                <a:schemeClr val="accent1">
                  <a:lumMod val="20000"/>
                  <a:lumOff val="80000"/>
                </a:schemeClr>
              </a:solidFill>
            </c:spPr>
            <c:extLst>
              <c:ext xmlns:c16="http://schemas.microsoft.com/office/drawing/2014/chart" uri="{C3380CC4-5D6E-409C-BE32-E72D297353CC}">
                <c16:uniqueId val="{0000001D-A959-4F06-8E5A-9CE38CC49D5C}"/>
              </c:ext>
            </c:extLst>
          </c:dPt>
          <c:dPt>
            <c:idx val="15"/>
            <c:invertIfNegative val="0"/>
            <c:bubble3D val="0"/>
            <c:spPr>
              <a:solidFill>
                <a:schemeClr val="bg2">
                  <a:lumMod val="60000"/>
                  <a:lumOff val="40000"/>
                </a:schemeClr>
              </a:solidFill>
            </c:spPr>
            <c:extLst>
              <c:ext xmlns:c16="http://schemas.microsoft.com/office/drawing/2014/chart" uri="{C3380CC4-5D6E-409C-BE32-E72D297353CC}">
                <c16:uniqueId val="{0000001F-A959-4F06-8E5A-9CE38CC49D5C}"/>
              </c:ext>
            </c:extLst>
          </c:dPt>
          <c:dPt>
            <c:idx val="16"/>
            <c:invertIfNegative val="0"/>
            <c:bubble3D val="0"/>
            <c:spPr>
              <a:solidFill>
                <a:schemeClr val="accent5">
                  <a:lumMod val="40000"/>
                  <a:lumOff val="60000"/>
                </a:schemeClr>
              </a:solidFill>
            </c:spPr>
            <c:extLst>
              <c:ext xmlns:c16="http://schemas.microsoft.com/office/drawing/2014/chart" uri="{C3380CC4-5D6E-409C-BE32-E72D297353CC}">
                <c16:uniqueId val="{00000021-A959-4F06-8E5A-9CE38CC49D5C}"/>
              </c:ext>
            </c:extLst>
          </c:dPt>
          <c:dPt>
            <c:idx val="17"/>
            <c:invertIfNegative val="0"/>
            <c:bubble3D val="0"/>
            <c:spPr>
              <a:solidFill>
                <a:srgbClr val="EC7A08"/>
              </a:solidFill>
            </c:spPr>
            <c:extLst>
              <c:ext xmlns:c16="http://schemas.microsoft.com/office/drawing/2014/chart" uri="{C3380CC4-5D6E-409C-BE32-E72D297353CC}">
                <c16:uniqueId val="{00000023-A959-4F06-8E5A-9CE38CC49D5C}"/>
              </c:ext>
            </c:extLst>
          </c:dPt>
          <c:dPt>
            <c:idx val="18"/>
            <c:invertIfNegative val="0"/>
            <c:bubble3D val="0"/>
            <c:spPr>
              <a:solidFill>
                <a:schemeClr val="accent2">
                  <a:lumMod val="60000"/>
                  <a:lumOff val="40000"/>
                </a:schemeClr>
              </a:solidFill>
            </c:spPr>
            <c:extLst>
              <c:ext xmlns:c16="http://schemas.microsoft.com/office/drawing/2014/chart" uri="{C3380CC4-5D6E-409C-BE32-E72D297353CC}">
                <c16:uniqueId val="{00000025-A959-4F06-8E5A-9CE38CC49D5C}"/>
              </c:ext>
            </c:extLst>
          </c:dPt>
          <c:dPt>
            <c:idx val="19"/>
            <c:invertIfNegative val="0"/>
            <c:bubble3D val="0"/>
            <c:spPr>
              <a:solidFill>
                <a:srgbClr val="8E908F"/>
              </a:solidFill>
              <a:ln>
                <a:noFill/>
              </a:ln>
            </c:spPr>
            <c:extLst>
              <c:ext xmlns:c16="http://schemas.microsoft.com/office/drawing/2014/chart" uri="{C3380CC4-5D6E-409C-BE32-E72D297353CC}">
                <c16:uniqueId val="{00000027-A959-4F06-8E5A-9CE38CC49D5C}"/>
              </c:ext>
            </c:extLst>
          </c:dPt>
          <c:dPt>
            <c:idx val="20"/>
            <c:invertIfNegative val="0"/>
            <c:bubble3D val="0"/>
            <c:spPr>
              <a:solidFill>
                <a:schemeClr val="accent6">
                  <a:lumMod val="40000"/>
                  <a:lumOff val="60000"/>
                </a:schemeClr>
              </a:solidFill>
            </c:spPr>
            <c:extLst>
              <c:ext xmlns:c16="http://schemas.microsoft.com/office/drawing/2014/chart" uri="{C3380CC4-5D6E-409C-BE32-E72D297353CC}">
                <c16:uniqueId val="{00000029-A959-4F06-8E5A-9CE38CC49D5C}"/>
              </c:ext>
            </c:extLst>
          </c:dPt>
          <c:dPt>
            <c:idx val="21"/>
            <c:invertIfNegative val="0"/>
            <c:bubble3D val="0"/>
            <c:spPr>
              <a:solidFill>
                <a:schemeClr val="accent1">
                  <a:lumMod val="20000"/>
                  <a:lumOff val="80000"/>
                </a:schemeClr>
              </a:solidFill>
            </c:spPr>
            <c:extLst>
              <c:ext xmlns:c16="http://schemas.microsoft.com/office/drawing/2014/chart" uri="{C3380CC4-5D6E-409C-BE32-E72D297353CC}">
                <c16:uniqueId val="{0000002B-A959-4F06-8E5A-9CE38CC49D5C}"/>
              </c:ext>
            </c:extLst>
          </c:dPt>
          <c:dPt>
            <c:idx val="22"/>
            <c:invertIfNegative val="0"/>
            <c:bubble3D val="0"/>
            <c:spPr>
              <a:solidFill>
                <a:schemeClr val="bg2">
                  <a:lumMod val="60000"/>
                  <a:lumOff val="40000"/>
                </a:schemeClr>
              </a:solidFill>
            </c:spPr>
            <c:extLst>
              <c:ext xmlns:c16="http://schemas.microsoft.com/office/drawing/2014/chart" uri="{C3380CC4-5D6E-409C-BE32-E72D297353CC}">
                <c16:uniqueId val="{0000002D-A959-4F06-8E5A-9CE38CC49D5C}"/>
              </c:ext>
            </c:extLst>
          </c:dPt>
          <c:dPt>
            <c:idx val="23"/>
            <c:invertIfNegative val="0"/>
            <c:bubble3D val="0"/>
            <c:spPr>
              <a:solidFill>
                <a:schemeClr val="accent5">
                  <a:lumMod val="40000"/>
                  <a:lumOff val="60000"/>
                </a:schemeClr>
              </a:solidFill>
            </c:spPr>
            <c:extLst>
              <c:ext xmlns:c16="http://schemas.microsoft.com/office/drawing/2014/chart" uri="{C3380CC4-5D6E-409C-BE32-E72D297353CC}">
                <c16:uniqueId val="{0000002F-A959-4F06-8E5A-9CE38CC49D5C}"/>
              </c:ext>
            </c:extLst>
          </c:dPt>
          <c:dPt>
            <c:idx val="24"/>
            <c:invertIfNegative val="0"/>
            <c:bubble3D val="0"/>
            <c:spPr>
              <a:solidFill>
                <a:srgbClr val="EC7A08"/>
              </a:solidFill>
            </c:spPr>
            <c:extLst>
              <c:ext xmlns:c16="http://schemas.microsoft.com/office/drawing/2014/chart" uri="{C3380CC4-5D6E-409C-BE32-E72D297353CC}">
                <c16:uniqueId val="{00000031-A959-4F06-8E5A-9CE38CC49D5C}"/>
              </c:ext>
            </c:extLst>
          </c:dPt>
          <c:dPt>
            <c:idx val="25"/>
            <c:invertIfNegative val="0"/>
            <c:bubble3D val="0"/>
            <c:spPr>
              <a:solidFill>
                <a:schemeClr val="accent2">
                  <a:lumMod val="60000"/>
                  <a:lumOff val="40000"/>
                </a:schemeClr>
              </a:solidFill>
            </c:spPr>
            <c:extLst>
              <c:ext xmlns:c16="http://schemas.microsoft.com/office/drawing/2014/chart" uri="{C3380CC4-5D6E-409C-BE32-E72D297353CC}">
                <c16:uniqueId val="{00000033-A959-4F06-8E5A-9CE38CC49D5C}"/>
              </c:ext>
            </c:extLst>
          </c:dPt>
          <c:dPt>
            <c:idx val="26"/>
            <c:invertIfNegative val="0"/>
            <c:bubble3D val="0"/>
            <c:spPr>
              <a:solidFill>
                <a:srgbClr val="8E908F"/>
              </a:solidFill>
            </c:spPr>
            <c:extLst>
              <c:ext xmlns:c16="http://schemas.microsoft.com/office/drawing/2014/chart" uri="{C3380CC4-5D6E-409C-BE32-E72D297353CC}">
                <c16:uniqueId val="{00000035-A959-4F06-8E5A-9CE38CC49D5C}"/>
              </c:ext>
            </c:extLst>
          </c:dPt>
          <c:dPt>
            <c:idx val="27"/>
            <c:invertIfNegative val="0"/>
            <c:bubble3D val="0"/>
            <c:spPr>
              <a:solidFill>
                <a:schemeClr val="accent6">
                  <a:lumMod val="40000"/>
                  <a:lumOff val="60000"/>
                </a:schemeClr>
              </a:solidFill>
            </c:spPr>
            <c:extLst>
              <c:ext xmlns:c16="http://schemas.microsoft.com/office/drawing/2014/chart" uri="{C3380CC4-5D6E-409C-BE32-E72D297353CC}">
                <c16:uniqueId val="{00000037-A959-4F06-8E5A-9CE38CC49D5C}"/>
              </c:ext>
            </c:extLst>
          </c:dPt>
          <c:dLbls>
            <c:dLbl>
              <c:idx val="0"/>
              <c:layout>
                <c:manualLayout>
                  <c:x val="-1.4357233192394837E-3"/>
                  <c:y val="4.7211246536757673E-3"/>
                </c:manualLayout>
              </c:layout>
              <c:numFmt formatCode="#,##0" sourceLinked="0"/>
              <c:spPr>
                <a:noFill/>
              </c:spPr>
              <c:txPr>
                <a:bodyPr rot="0"/>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9-4F06-8E5A-9CE38CC49D5C}"/>
                </c:ext>
              </c:extLst>
            </c:dLbl>
            <c:dLbl>
              <c:idx val="16"/>
              <c:layout>
                <c:manualLayout>
                  <c:x val="-1.4356102790600302E-3"/>
                  <c:y val="-7.081686980513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59-4F06-8E5A-9CE38CC49D5C}"/>
                </c:ext>
              </c:extLst>
            </c:dLbl>
            <c:dLbl>
              <c:idx val="26"/>
              <c:layout>
                <c:manualLayout>
                  <c:x val="-1.4356102790600302E-3"/>
                  <c:y val="1.1802811634189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A959-4F06-8E5A-9CE38CC49D5C}"/>
                </c:ext>
              </c:extLst>
            </c:dLbl>
            <c:dLbl>
              <c:idx val="27"/>
              <c:layout>
                <c:manualLayout>
                  <c:x val="0"/>
                  <c:y val="7.081686980513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A959-4F06-8E5A-9CE38CC49D5C}"/>
                </c:ext>
              </c:extLst>
            </c:dLbl>
            <c:numFmt formatCode="#,##0" sourceLinked="0"/>
            <c:spPr>
              <a:noFill/>
              <a:ln>
                <a:noFill/>
              </a:ln>
              <a:effectLst/>
            </c:spPr>
            <c:txPr>
              <a:bodyPr rot="0"/>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Total OOH</c:v>
                </c:pt>
                <c:pt idx="1">
                  <c:v>Total Pubs</c:v>
                </c:pt>
                <c:pt idx="2">
                  <c:v>Total FSR</c:v>
                </c:pt>
                <c:pt idx="3">
                  <c:v>Total QSR</c:v>
                </c:pt>
                <c:pt idx="4">
                  <c:v>Total T&amp;L</c:v>
                </c:pt>
                <c:pt idx="5">
                  <c:v>Total Work/Edu</c:v>
                </c:pt>
                <c:pt idx="6">
                  <c:v>Total Fish &amp; Chips</c:v>
                </c:pt>
                <c:pt idx="7">
                  <c:v>Seafood OOH</c:v>
                </c:pt>
                <c:pt idx="8">
                  <c:v>Seafood Pubs</c:v>
                </c:pt>
                <c:pt idx="9">
                  <c:v>Seafood FSR</c:v>
                </c:pt>
                <c:pt idx="10">
                  <c:v>Seafood QSR</c:v>
                </c:pt>
                <c:pt idx="11">
                  <c:v>Seafood T&amp;L</c:v>
                </c:pt>
                <c:pt idx="12">
                  <c:v>Seafood Work/Edu</c:v>
                </c:pt>
                <c:pt idx="13">
                  <c:v>Seafood Fish &amp; Chips</c:v>
                </c:pt>
                <c:pt idx="14">
                  <c:v>Fish OOH</c:v>
                </c:pt>
                <c:pt idx="15">
                  <c:v>Fish Pubs</c:v>
                </c:pt>
                <c:pt idx="16">
                  <c:v>Fish FSR</c:v>
                </c:pt>
                <c:pt idx="17">
                  <c:v>FIsh QSR</c:v>
                </c:pt>
                <c:pt idx="18">
                  <c:v>Fish T&amp;L</c:v>
                </c:pt>
                <c:pt idx="19">
                  <c:v>FIsh Work/Edu</c:v>
                </c:pt>
                <c:pt idx="20">
                  <c:v>FIsh Fish &amp; Chips</c:v>
                </c:pt>
                <c:pt idx="21">
                  <c:v>Shellfish OOH</c:v>
                </c:pt>
                <c:pt idx="22">
                  <c:v>Shellfish Pubs</c:v>
                </c:pt>
                <c:pt idx="23">
                  <c:v>Shellfish FSR</c:v>
                </c:pt>
                <c:pt idx="24">
                  <c:v>Shellfish QSR</c:v>
                </c:pt>
                <c:pt idx="25">
                  <c:v>Shellfish T&amp;L</c:v>
                </c:pt>
                <c:pt idx="26">
                  <c:v>Shellfish Work/Edu</c:v>
                </c:pt>
                <c:pt idx="27">
                  <c:v>Shellfish Fish &amp; Chips</c:v>
                </c:pt>
              </c:strCache>
            </c:strRef>
          </c:cat>
          <c:val>
            <c:numRef>
              <c:f>Sheet1!$B$2:$B$29</c:f>
              <c:numCache>
                <c:formatCode>0.0</c:formatCode>
                <c:ptCount val="28"/>
                <c:pt idx="0">
                  <c:v>38.200000000000003</c:v>
                </c:pt>
                <c:pt idx="1">
                  <c:v>30.9</c:v>
                </c:pt>
                <c:pt idx="2">
                  <c:v>39.299999999999997</c:v>
                </c:pt>
                <c:pt idx="3">
                  <c:v>40.5</c:v>
                </c:pt>
                <c:pt idx="4">
                  <c:v>44.1</c:v>
                </c:pt>
                <c:pt idx="5">
                  <c:v>20.3</c:v>
                </c:pt>
                <c:pt idx="6">
                  <c:v>40.9</c:v>
                </c:pt>
                <c:pt idx="7">
                  <c:v>35.9</c:v>
                </c:pt>
                <c:pt idx="8">
                  <c:v>27.9</c:v>
                </c:pt>
                <c:pt idx="9">
                  <c:v>38.5</c:v>
                </c:pt>
                <c:pt idx="10">
                  <c:v>34.700000000000003</c:v>
                </c:pt>
                <c:pt idx="11">
                  <c:v>54.9</c:v>
                </c:pt>
                <c:pt idx="12">
                  <c:v>28.6</c:v>
                </c:pt>
                <c:pt idx="13">
                  <c:v>30.1</c:v>
                </c:pt>
                <c:pt idx="14">
                  <c:v>36</c:v>
                </c:pt>
                <c:pt idx="15">
                  <c:v>29.8</c:v>
                </c:pt>
                <c:pt idx="16">
                  <c:v>39.5</c:v>
                </c:pt>
                <c:pt idx="17">
                  <c:v>35.200000000000003</c:v>
                </c:pt>
                <c:pt idx="18">
                  <c:v>54.4</c:v>
                </c:pt>
                <c:pt idx="19">
                  <c:v>24.9</c:v>
                </c:pt>
                <c:pt idx="20">
                  <c:v>29.6</c:v>
                </c:pt>
                <c:pt idx="21">
                  <c:v>37.1</c:v>
                </c:pt>
                <c:pt idx="22">
                  <c:v>22</c:v>
                </c:pt>
                <c:pt idx="23">
                  <c:v>39.1</c:v>
                </c:pt>
                <c:pt idx="24">
                  <c:v>34.1</c:v>
                </c:pt>
                <c:pt idx="25">
                  <c:v>58.4</c:v>
                </c:pt>
                <c:pt idx="26">
                  <c:v>40.9</c:v>
                </c:pt>
                <c:pt idx="27">
                  <c:v>43.6</c:v>
                </c:pt>
              </c:numCache>
            </c:numRef>
          </c:val>
          <c:extLst>
            <c:ext xmlns:c16="http://schemas.microsoft.com/office/drawing/2014/chart" uri="{C3380CC4-5D6E-409C-BE32-E72D297353CC}">
              <c16:uniqueId val="{00000038-A959-4F06-8E5A-9CE38CC49D5C}"/>
            </c:ext>
          </c:extLst>
        </c:ser>
        <c:dLbls>
          <c:showLegendKey val="0"/>
          <c:showVal val="0"/>
          <c:showCatName val="0"/>
          <c:showSerName val="0"/>
          <c:showPercent val="0"/>
          <c:showBubbleSize val="0"/>
        </c:dLbls>
        <c:gapWidth val="82"/>
        <c:overlap val="100"/>
        <c:axId val="253736832"/>
        <c:axId val="253738368"/>
      </c:barChart>
      <c:catAx>
        <c:axId val="253736832"/>
        <c:scaling>
          <c:orientation val="minMax"/>
        </c:scaling>
        <c:delete val="0"/>
        <c:axPos val="b"/>
        <c:numFmt formatCode="General" sourceLinked="0"/>
        <c:majorTickMark val="out"/>
        <c:minorTickMark val="none"/>
        <c:tickLblPos val="nextTo"/>
        <c:txPr>
          <a:bodyPr rot="-4140000"/>
          <a:lstStyle/>
          <a:p>
            <a:pPr>
              <a:defRPr/>
            </a:pPr>
            <a:endParaRPr lang="en-US"/>
          </a:p>
        </c:txPr>
        <c:crossAx val="253738368"/>
        <c:crosses val="autoZero"/>
        <c:auto val="1"/>
        <c:lblAlgn val="ctr"/>
        <c:lblOffset val="100"/>
        <c:noMultiLvlLbl val="0"/>
      </c:catAx>
      <c:valAx>
        <c:axId val="253738368"/>
        <c:scaling>
          <c:orientation val="minMax"/>
        </c:scaling>
        <c:delete val="0"/>
        <c:axPos val="l"/>
        <c:numFmt formatCode="0.0" sourceLinked="1"/>
        <c:majorTickMark val="none"/>
        <c:minorTickMark val="none"/>
        <c:tickLblPos val="none"/>
        <c:crossAx val="2537368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4045389183183E-2"/>
          <c:y val="2.6615498963247646E-2"/>
          <c:w val="0.87181558455643482"/>
          <c:h val="0.6393395790604155"/>
        </c:manualLayout>
      </c:layout>
      <c:scatterChart>
        <c:scatterStyle val="lineMarker"/>
        <c:varyColors val="0"/>
        <c:ser>
          <c:idx val="0"/>
          <c:order val="0"/>
          <c:tx>
            <c:strRef>
              <c:f>Sheet1!$C$1</c:f>
              <c:strCache>
                <c:ptCount val="1"/>
                <c:pt idx="0">
                  <c:v>%pt Change</c:v>
                </c:pt>
              </c:strCache>
            </c:strRef>
          </c:tx>
          <c:spPr>
            <a:ln w="28575">
              <a:noFill/>
            </a:ln>
          </c:spPr>
          <c:marker>
            <c:symbol val="circle"/>
            <c:size val="7"/>
            <c:spPr>
              <a:solidFill>
                <a:schemeClr val="tx1"/>
              </a:solidFill>
            </c:spPr>
          </c:marker>
          <c:dPt>
            <c:idx val="23"/>
            <c:bubble3D val="0"/>
            <c:extLst>
              <c:ext xmlns:c16="http://schemas.microsoft.com/office/drawing/2014/chart" uri="{C3380CC4-5D6E-409C-BE32-E72D297353CC}">
                <c16:uniqueId val="{00000000-2BAE-4565-93AD-80BD86901891}"/>
              </c:ext>
            </c:extLst>
          </c:dPt>
          <c:dLbls>
            <c:dLbl>
              <c:idx val="0"/>
              <c:tx>
                <c:rich>
                  <a:bodyPr/>
                  <a:lstStyle/>
                  <a:p>
                    <a:fld id="{1BB4F962-9B46-4C7F-8F0A-327F75D0982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BAE-4565-93AD-80BD86901891}"/>
                </c:ext>
              </c:extLst>
            </c:dLbl>
            <c:dLbl>
              <c:idx val="1"/>
              <c:layout>
                <c:manualLayout>
                  <c:x val="-0.17446094756997996"/>
                  <c:y val="-4.366424601505154E-2"/>
                </c:manualLayout>
              </c:layout>
              <c:tx>
                <c:rich>
                  <a:bodyPr/>
                  <a:lstStyle/>
                  <a:p>
                    <a:fld id="{10E8E346-E12C-430E-ACEA-2F5AE4849F4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BAE-4565-93AD-80BD86901891}"/>
                </c:ext>
              </c:extLst>
            </c:dLbl>
            <c:dLbl>
              <c:idx val="2"/>
              <c:layout>
                <c:manualLayout>
                  <c:x val="2.6612686917454571E-2"/>
                  <c:y val="-3.9694769104592275E-3"/>
                </c:manualLayout>
              </c:layout>
              <c:tx>
                <c:rich>
                  <a:bodyPr/>
                  <a:lstStyle/>
                  <a:p>
                    <a:fld id="{52AC53C3-5038-49A8-9FD6-BB7E8DE9B40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BAE-4565-93AD-80BD86901891}"/>
                </c:ext>
              </c:extLst>
            </c:dLbl>
            <c:dLbl>
              <c:idx val="3"/>
              <c:layout>
                <c:manualLayout>
                  <c:x val="-0.18481032581565673"/>
                  <c:y val="0.21435175316479824"/>
                </c:manualLayout>
              </c:layout>
              <c:tx>
                <c:rich>
                  <a:bodyPr/>
                  <a:lstStyle/>
                  <a:p>
                    <a:fld id="{96602883-C5EC-4205-9CCB-F9769849717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BAE-4565-93AD-80BD86901891}"/>
                </c:ext>
              </c:extLst>
            </c:dLbl>
            <c:dLbl>
              <c:idx val="4"/>
              <c:layout>
                <c:manualLayout>
                  <c:x val="-0.19220273884828301"/>
                  <c:y val="3.1755815283673751E-2"/>
                </c:manualLayout>
              </c:layout>
              <c:tx>
                <c:rich>
                  <a:bodyPr/>
                  <a:lstStyle/>
                  <a:p>
                    <a:fld id="{95B53DCA-C9C1-434D-B306-204EAA1D69E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BAE-4565-93AD-80BD86901891}"/>
                </c:ext>
              </c:extLst>
            </c:dLbl>
            <c:dLbl>
              <c:idx val="5"/>
              <c:layout>
                <c:manualLayout>
                  <c:x val="-0.18185336060260623"/>
                  <c:y val="0.16274855332882834"/>
                </c:manualLayout>
              </c:layout>
              <c:tx>
                <c:rich>
                  <a:bodyPr/>
                  <a:lstStyle/>
                  <a:p>
                    <a:fld id="{67B4A362-7EE9-49AB-B064-E787AB8CFD5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BAE-4565-93AD-80BD86901891}"/>
                </c:ext>
              </c:extLst>
            </c:dLbl>
            <c:dLbl>
              <c:idx val="6"/>
              <c:tx>
                <c:rich>
                  <a:bodyPr/>
                  <a:lstStyle/>
                  <a:p>
                    <a:fld id="{81F4BCFD-78FC-48BA-A698-55B1B257388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BAE-4565-93AD-80BD86901891}"/>
                </c:ext>
              </c:extLst>
            </c:dLbl>
            <c:dLbl>
              <c:idx val="7"/>
              <c:layout>
                <c:manualLayout>
                  <c:x val="-8.8708956391514958E-3"/>
                  <c:y val="0.30168024519490139"/>
                </c:manualLayout>
              </c:layout>
              <c:tx>
                <c:rich>
                  <a:bodyPr/>
                  <a:lstStyle/>
                  <a:p>
                    <a:fld id="{C49C14D3-3233-45E3-8BED-F79F52680D3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AE-4565-93AD-80BD86901891}"/>
                </c:ext>
              </c:extLst>
            </c:dLbl>
            <c:dLbl>
              <c:idx val="8"/>
              <c:tx>
                <c:rich>
                  <a:bodyPr/>
                  <a:lstStyle/>
                  <a:p>
                    <a:fld id="{6E43BE34-F34F-4B51-B635-FD11A9063A3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BAE-4565-93AD-80BD86901891}"/>
                </c:ext>
              </c:extLst>
            </c:dLbl>
            <c:dLbl>
              <c:idx val="9"/>
              <c:tx>
                <c:rich>
                  <a:bodyPr/>
                  <a:lstStyle/>
                  <a:p>
                    <a:fld id="{CFA4513E-9016-474E-9A1C-7ABEE766231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BAE-4565-93AD-80BD86901891}"/>
                </c:ext>
              </c:extLst>
            </c:dLbl>
            <c:dLbl>
              <c:idx val="10"/>
              <c:layout>
                <c:manualLayout>
                  <c:x val="-1.0349378245676831E-2"/>
                  <c:y val="-3.9694769104592277E-2"/>
                </c:manualLayout>
              </c:layout>
              <c:tx>
                <c:rich>
                  <a:bodyPr/>
                  <a:lstStyle/>
                  <a:p>
                    <a:fld id="{653E2F54-F9A1-4FE3-A759-AF0AF9B1F29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AE-4565-93AD-80BD86901891}"/>
                </c:ext>
              </c:extLst>
            </c:dLbl>
            <c:dLbl>
              <c:idx val="11"/>
              <c:tx>
                <c:rich>
                  <a:bodyPr/>
                  <a:lstStyle/>
                  <a:p>
                    <a:fld id="{35FEA22C-A202-4D61-9A7F-C31BF907D5F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BAE-4565-93AD-80BD86901891}"/>
                </c:ext>
              </c:extLst>
            </c:dLbl>
            <c:dLbl>
              <c:idx val="12"/>
              <c:layout>
                <c:manualLayout>
                  <c:x val="-0.12567102155464657"/>
                  <c:y val="-0.13893169186607299"/>
                </c:manualLayout>
              </c:layout>
              <c:tx>
                <c:rich>
                  <a:bodyPr/>
                  <a:lstStyle/>
                  <a:p>
                    <a:fld id="{0645FD52-24C4-47FC-86E7-9B5F2A2EEDF3}" type="CELLRANGE">
                      <a:rPr lang="en-US" dirty="0"/>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BAE-4565-93AD-80BD86901891}"/>
                </c:ext>
              </c:extLst>
            </c:dLbl>
            <c:dLbl>
              <c:idx val="13"/>
              <c:layout>
                <c:manualLayout>
                  <c:x val="-9.0187438998040506E-2"/>
                  <c:y val="0.33343606047857499"/>
                </c:manualLayout>
              </c:layout>
              <c:tx>
                <c:rich>
                  <a:bodyPr/>
                  <a:lstStyle/>
                  <a:p>
                    <a:fld id="{EC19A9A5-9D15-4C8F-A7FE-BEAC051F719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BAE-4565-93AD-80BD86901891}"/>
                </c:ext>
              </c:extLst>
            </c:dLbl>
            <c:dLbl>
              <c:idx val="14"/>
              <c:tx>
                <c:rich>
                  <a:bodyPr/>
                  <a:lstStyle/>
                  <a:p>
                    <a:fld id="{D610FAB1-502C-4B62-9665-F3C8FAF98C5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BAE-4565-93AD-80BD86901891}"/>
                </c:ext>
              </c:extLst>
            </c:dLbl>
            <c:dLbl>
              <c:idx val="15"/>
              <c:layout>
                <c:manualLayout>
                  <c:x val="-8.8708956391515235E-3"/>
                  <c:y val="-3.969476910459264E-3"/>
                </c:manualLayout>
              </c:layout>
              <c:tx>
                <c:rich>
                  <a:bodyPr/>
                  <a:lstStyle/>
                  <a:p>
                    <a:fld id="{6904F5D5-37D4-4698-B43F-CC17EA14874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AE-4565-93AD-80BD86901891}"/>
                </c:ext>
              </c:extLst>
            </c:dLbl>
            <c:dLbl>
              <c:idx val="16"/>
              <c:layout>
                <c:manualLayout>
                  <c:x val="2.9569652130505076E-3"/>
                  <c:y val="0"/>
                </c:manualLayout>
              </c:layout>
              <c:tx>
                <c:rich>
                  <a:bodyPr/>
                  <a:lstStyle/>
                  <a:p>
                    <a:fld id="{1D5AC674-9DDC-411F-B05A-04B84A36B81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2BAE-4565-93AD-80BD86901891}"/>
                </c:ext>
              </c:extLst>
            </c:dLbl>
            <c:dLbl>
              <c:idx val="17"/>
              <c:layout>
                <c:manualLayout>
                  <c:x val="-0.17593943017650521"/>
                  <c:y val="7.9389538209184186E-3"/>
                </c:manualLayout>
              </c:layout>
              <c:tx>
                <c:rich>
                  <a:bodyPr/>
                  <a:lstStyle/>
                  <a:p>
                    <a:fld id="{24997A1E-7A9C-414D-BF11-815DD713239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BAE-4565-93AD-80BD86901891}"/>
                </c:ext>
              </c:extLst>
            </c:dLbl>
            <c:dLbl>
              <c:idx val="18"/>
              <c:layout>
                <c:manualLayout>
                  <c:x val="-1.4784826065252538E-3"/>
                  <c:y val="4.7633722925510665E-2"/>
                </c:manualLayout>
              </c:layout>
              <c:tx>
                <c:rich>
                  <a:bodyPr/>
                  <a:lstStyle/>
                  <a:p>
                    <a:fld id="{C2F3345F-37A2-4945-8209-9D93D13DCE0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BAE-4565-93AD-80BD86901891}"/>
                </c:ext>
              </c:extLst>
            </c:dLbl>
            <c:dLbl>
              <c:idx val="19"/>
              <c:layout>
                <c:manualLayout>
                  <c:x val="-0.18628880842218198"/>
                  <c:y val="-9.5267445851021468E-2"/>
                </c:manualLayout>
              </c:layout>
              <c:tx>
                <c:rich>
                  <a:bodyPr/>
                  <a:lstStyle/>
                  <a:p>
                    <a:fld id="{D79EBDD1-0970-49C1-A2D0-188A2568DF3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BAE-4565-93AD-80BD86901891}"/>
                </c:ext>
              </c:extLst>
            </c:dLbl>
            <c:dLbl>
              <c:idx val="20"/>
              <c:layout>
                <c:manualLayout>
                  <c:x val="-0.19959515188090926"/>
                  <c:y val="0.11114535349285838"/>
                </c:manualLayout>
              </c:layout>
              <c:tx>
                <c:rich>
                  <a:bodyPr/>
                  <a:lstStyle/>
                  <a:p>
                    <a:fld id="{6B443146-E585-4005-8C98-8EA994BCF80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2BAE-4565-93AD-80BD86901891}"/>
                </c:ext>
              </c:extLst>
            </c:dLbl>
            <c:dLbl>
              <c:idx val="21"/>
              <c:layout>
                <c:manualLayout>
                  <c:x val="-0.18481032581565673"/>
                  <c:y val="0.31358867592627898"/>
                </c:manualLayout>
              </c:layout>
              <c:tx>
                <c:rich>
                  <a:bodyPr/>
                  <a:lstStyle/>
                  <a:p>
                    <a:fld id="{99209EA3-3A6F-45B7-A6D8-9883B288DE3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BAE-4565-93AD-80BD86901891}"/>
                </c:ext>
              </c:extLst>
            </c:dLbl>
            <c:dLbl>
              <c:idx val="22"/>
              <c:layout>
                <c:manualLayout>
                  <c:x val="7.3924130326262156E-3"/>
                  <c:y val="9.1297968940562246E-2"/>
                </c:manualLayout>
              </c:layout>
              <c:tx>
                <c:rich>
                  <a:bodyPr/>
                  <a:lstStyle/>
                  <a:p>
                    <a:fld id="{591C3C0D-F845-45DD-8DE2-FB5791ADFB0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2BAE-4565-93AD-80BD86901891}"/>
                </c:ext>
              </c:extLst>
            </c:dLbl>
            <c:dLbl>
              <c:idx val="23"/>
              <c:layout>
                <c:manualLayout>
                  <c:x val="0"/>
                  <c:y val="7.9389538209184551E-3"/>
                </c:manualLayout>
              </c:layout>
              <c:tx>
                <c:rich>
                  <a:bodyPr/>
                  <a:lstStyle/>
                  <a:p>
                    <a:fld id="{EB57A410-E7D0-414D-A45A-BA9056C38D5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AE-4565-93AD-80BD86901891}"/>
                </c:ext>
              </c:extLst>
            </c:dLbl>
            <c:dLbl>
              <c:idx val="24"/>
              <c:layout>
                <c:manualLayout>
                  <c:x val="-8.8708956391515235E-3"/>
                  <c:y val="-3.9694769104592275E-3"/>
                </c:manualLayout>
              </c:layout>
              <c:tx>
                <c:rich>
                  <a:bodyPr/>
                  <a:lstStyle/>
                  <a:p>
                    <a:fld id="{A38166C7-E26A-45A0-81B9-CEA19EE70B3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AE-4565-93AD-80BD86901891}"/>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Sheet1!$B$2:$B$26</c:f>
              <c:numCache>
                <c:formatCode>0.00</c:formatCode>
                <c:ptCount val="25"/>
                <c:pt idx="0">
                  <c:v>22.835762197700348</c:v>
                </c:pt>
                <c:pt idx="1">
                  <c:v>0.35670370231314452</c:v>
                </c:pt>
                <c:pt idx="2">
                  <c:v>11.14181718521249</c:v>
                </c:pt>
                <c:pt idx="3">
                  <c:v>1.3917347945834435</c:v>
                </c:pt>
                <c:pt idx="4">
                  <c:v>1.4129471421923836</c:v>
                </c:pt>
                <c:pt idx="5">
                  <c:v>0.8165616099236368</c:v>
                </c:pt>
                <c:pt idx="6">
                  <c:v>5.9588366683366027</c:v>
                </c:pt>
                <c:pt idx="7">
                  <c:v>1.7571863780320984</c:v>
                </c:pt>
                <c:pt idx="8">
                  <c:v>38.354756161030288</c:v>
                </c:pt>
                <c:pt idx="9">
                  <c:v>21.710787211963055</c:v>
                </c:pt>
                <c:pt idx="10">
                  <c:v>7.8975542213772689</c:v>
                </c:pt>
                <c:pt idx="11">
                  <c:v>4.6475141163875247</c:v>
                </c:pt>
                <c:pt idx="12">
                  <c:v>2.0015455432769187</c:v>
                </c:pt>
                <c:pt idx="13">
                  <c:v>2.0973550680255211</c:v>
                </c:pt>
                <c:pt idx="14">
                  <c:v>14.195851658690547</c:v>
                </c:pt>
                <c:pt idx="15">
                  <c:v>4.7114545539358073</c:v>
                </c:pt>
                <c:pt idx="16">
                  <c:v>9.4843971047547395</c:v>
                </c:pt>
                <c:pt idx="17">
                  <c:v>0.42300809039949117</c:v>
                </c:pt>
                <c:pt idx="18">
                  <c:v>20.105854418318369</c:v>
                </c:pt>
                <c:pt idx="19">
                  <c:v>1.0649281137811111</c:v>
                </c:pt>
                <c:pt idx="20">
                  <c:v>1.7863754785261643</c:v>
                </c:pt>
                <c:pt idx="21">
                  <c:v>2.0286488050609277</c:v>
                </c:pt>
                <c:pt idx="22">
                  <c:v>11.397983461700905</c:v>
                </c:pt>
                <c:pt idx="23">
                  <c:v>3.8279185592492606</c:v>
                </c:pt>
                <c:pt idx="24">
                  <c:v>4.0847674738609649</c:v>
                </c:pt>
              </c:numCache>
            </c:numRef>
          </c:xVal>
          <c:yVal>
            <c:numRef>
              <c:f>Sheet1!$C$2:$C$26</c:f>
              <c:numCache>
                <c:formatCode>0.00</c:formatCode>
                <c:ptCount val="25"/>
                <c:pt idx="0">
                  <c:v>-3.4655558838162968</c:v>
                </c:pt>
                <c:pt idx="1">
                  <c:v>-1.6955373356459913E-2</c:v>
                </c:pt>
                <c:pt idx="2">
                  <c:v>0.25528728249458688</c:v>
                </c:pt>
                <c:pt idx="3">
                  <c:v>-0.80686947639071382</c:v>
                </c:pt>
                <c:pt idx="4">
                  <c:v>-0.55875786468754707</c:v>
                </c:pt>
                <c:pt idx="5">
                  <c:v>-0.60010214746942925</c:v>
                </c:pt>
                <c:pt idx="6">
                  <c:v>-1.7601804706957758</c:v>
                </c:pt>
                <c:pt idx="7">
                  <c:v>2.2035410808977751E-2</c:v>
                </c:pt>
                <c:pt idx="8">
                  <c:v>0.35919350550954476</c:v>
                </c:pt>
                <c:pt idx="9">
                  <c:v>1.0041916258465733E-2</c:v>
                </c:pt>
                <c:pt idx="10">
                  <c:v>2.0291842051134266</c:v>
                </c:pt>
                <c:pt idx="11">
                  <c:v>-1.0091611015371313</c:v>
                </c:pt>
                <c:pt idx="12">
                  <c:v>3.6281066229883585E-2</c:v>
                </c:pt>
                <c:pt idx="13">
                  <c:v>-0.70715258055509489</c:v>
                </c:pt>
                <c:pt idx="14">
                  <c:v>3.2660076880497328</c:v>
                </c:pt>
                <c:pt idx="15">
                  <c:v>1.4671851206903939</c:v>
                </c:pt>
                <c:pt idx="16">
                  <c:v>1.7988225673593368</c:v>
                </c:pt>
                <c:pt idx="17">
                  <c:v>3.7274526089897952E-2</c:v>
                </c:pt>
                <c:pt idx="18">
                  <c:v>-0.18943484573974345</c:v>
                </c:pt>
                <c:pt idx="19">
                  <c:v>0.2127918442082205</c:v>
                </c:pt>
                <c:pt idx="20">
                  <c:v>-0.33632684740798324</c:v>
                </c:pt>
                <c:pt idx="21">
                  <c:v>-0.97864524545449516</c:v>
                </c:pt>
                <c:pt idx="22">
                  <c:v>-3.2259581022078265E-2</c:v>
                </c:pt>
                <c:pt idx="23">
                  <c:v>0.94499294556307456</c:v>
                </c:pt>
                <c:pt idx="24">
                  <c:v>-7.497028466654676E-3</c:v>
                </c:pt>
              </c:numCache>
            </c:numRef>
          </c:yVal>
          <c:smooth val="0"/>
          <c:extLst>
            <c:ext xmlns:c15="http://schemas.microsoft.com/office/drawing/2012/chart" uri="{02D57815-91ED-43cb-92C2-25804820EDAC}">
              <c15:datalabelsRange>
                <c15:f>Sheet1!$A$2:$A$26</c15:f>
                <c15:dlblRangeCache>
                  <c:ptCount val="25"/>
                  <c:pt idx="0">
                    <c:v>Non-Fried Fish</c:v>
                  </c:pt>
                  <c:pt idx="1">
                    <c:v>Trout</c:v>
                  </c:pt>
                  <c:pt idx="2">
                    <c:v>Tuna</c:v>
                  </c:pt>
                  <c:pt idx="3">
                    <c:v>Cod-Non Fried</c:v>
                  </c:pt>
                  <c:pt idx="4">
                    <c:v>Haddock-Non Fried</c:v>
                  </c:pt>
                  <c:pt idx="5">
                    <c:v>Mackerel</c:v>
                  </c:pt>
                  <c:pt idx="6">
                    <c:v>Salmon</c:v>
                  </c:pt>
                  <c:pt idx="7">
                    <c:v>Non Fried Fish Other</c:v>
                  </c:pt>
                  <c:pt idx="8">
                    <c:v>Fried Fish</c:v>
                  </c:pt>
                  <c:pt idx="9">
                    <c:v>Cod-Fried</c:v>
                  </c:pt>
                  <c:pt idx="10">
                    <c:v>Haddock-Fried</c:v>
                  </c:pt>
                  <c:pt idx="11">
                    <c:v>Fish Fingers</c:v>
                  </c:pt>
                  <c:pt idx="12">
                    <c:v>Crabcake / Fishcake</c:v>
                  </c:pt>
                  <c:pt idx="13">
                    <c:v>Fried Fish Other</c:v>
                  </c:pt>
                  <c:pt idx="14">
                    <c:v>Fish Filling</c:v>
                  </c:pt>
                  <c:pt idx="15">
                    <c:v>Fish Burger</c:v>
                  </c:pt>
                  <c:pt idx="16">
                    <c:v>Fish Filling Other</c:v>
                  </c:pt>
                  <c:pt idx="17">
                    <c:v>Fish Other</c:v>
                  </c:pt>
                  <c:pt idx="18">
                    <c:v>Total Shellfish</c:v>
                  </c:pt>
                  <c:pt idx="19">
                    <c:v>Mussels</c:v>
                  </c:pt>
                  <c:pt idx="20">
                    <c:v>Calamari</c:v>
                  </c:pt>
                  <c:pt idx="21">
                    <c:v>Scampi</c:v>
                  </c:pt>
                  <c:pt idx="22">
                    <c:v>Prawn</c:v>
                  </c:pt>
                  <c:pt idx="23">
                    <c:v>Shellfish Filling</c:v>
                  </c:pt>
                  <c:pt idx="24">
                    <c:v>Seafood Other</c:v>
                  </c:pt>
                </c15:dlblRangeCache>
              </c15:datalabelsRange>
            </c:ext>
            <c:ext xmlns:c16="http://schemas.microsoft.com/office/drawing/2014/chart" uri="{C3380CC4-5D6E-409C-BE32-E72D297353CC}">
              <c16:uniqueId val="{00000019-2BAE-4565-93AD-80BD86901891}"/>
            </c:ext>
          </c:extLst>
        </c:ser>
        <c:dLbls>
          <c:showLegendKey val="0"/>
          <c:showVal val="0"/>
          <c:showCatName val="0"/>
          <c:showSerName val="0"/>
          <c:showPercent val="0"/>
          <c:showBubbleSize val="0"/>
        </c:dLbls>
        <c:axId val="254203392"/>
        <c:axId val="254204928"/>
      </c:scatterChart>
      <c:valAx>
        <c:axId val="254203392"/>
        <c:scaling>
          <c:orientation val="minMax"/>
          <c:max val="45"/>
          <c:min val="-5"/>
        </c:scaling>
        <c:delete val="1"/>
        <c:axPos val="b"/>
        <c:numFmt formatCode="0.00" sourceLinked="1"/>
        <c:majorTickMark val="out"/>
        <c:minorTickMark val="none"/>
        <c:tickLblPos val="low"/>
        <c:crossAx val="254204928"/>
        <c:crossesAt val="0"/>
        <c:crossBetween val="midCat"/>
        <c:majorUnit val="10"/>
      </c:valAx>
      <c:valAx>
        <c:axId val="254204928"/>
        <c:scaling>
          <c:orientation val="minMax"/>
          <c:max val="5"/>
          <c:min val="-5"/>
        </c:scaling>
        <c:delete val="1"/>
        <c:axPos val="l"/>
        <c:numFmt formatCode="0.00" sourceLinked="1"/>
        <c:majorTickMark val="out"/>
        <c:minorTickMark val="none"/>
        <c:tickLblPos val="low"/>
        <c:crossAx val="254203392"/>
        <c:crossesAt val="0"/>
        <c:crossBetween val="midCat"/>
      </c:valAx>
    </c:plotArea>
    <c:plotVisOnly val="1"/>
    <c:dispBlanksAs val="gap"/>
    <c:showDLblsOverMax val="0"/>
  </c:chart>
  <c:txPr>
    <a:bodyPr/>
    <a:lstStyle/>
    <a:p>
      <a:pPr>
        <a:defRPr sz="12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18044076815671E-4"/>
          <c:y val="0.21106341191800879"/>
          <c:w val="0.99945125169951254"/>
          <c:h val="0.5931685436535451"/>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2.1041978913617517E-3"/>
                  <c:y val="-9.40308064175550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79-4280-A23C-941878D5CEB7}"/>
                </c:ext>
              </c:extLst>
            </c:dLbl>
            <c:dLbl>
              <c:idx val="1"/>
              <c:layout>
                <c:manualLayout>
                  <c:x val="0"/>
                  <c:y val="8.3996670318892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EB-491B-ACA9-670C09ABE710}"/>
                </c:ext>
              </c:extLst>
            </c:dLbl>
            <c:dLbl>
              <c:idx val="2"/>
              <c:layout>
                <c:manualLayout>
                  <c:x val="2.1041978913617539E-3"/>
                  <c:y val="-6.06396856200198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EB-491B-ACA9-670C09ABE710}"/>
                </c:ext>
              </c:extLst>
            </c:dLbl>
            <c:dLbl>
              <c:idx val="4"/>
              <c:layout>
                <c:manualLayout>
                  <c:x val="0"/>
                  <c:y val="-8.13538256831370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EB-491B-ACA9-670C09ABE710}"/>
                </c:ext>
              </c:extLst>
            </c:dLbl>
            <c:dLbl>
              <c:idx val="5"/>
              <c:layout>
                <c:manualLayout>
                  <c:x val="-2.1041978913617539E-3"/>
                  <c:y val="6.2462777126779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EB-491B-ACA9-670C09ABE710}"/>
                </c:ext>
              </c:extLst>
            </c:dLbl>
            <c:dLbl>
              <c:idx val="6"/>
              <c:layout>
                <c:manualLayout>
                  <c:x val="-2.1041978913617539E-3"/>
                  <c:y val="-0.12699506070716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EB-491B-ACA9-670C09ABE710}"/>
                </c:ext>
              </c:extLst>
            </c:dLbl>
            <c:dLbl>
              <c:idx val="7"/>
              <c:layout>
                <c:manualLayout>
                  <c:x val="4.2083957827235077E-3"/>
                  <c:y val="-8.98936890099313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EB-491B-ACA9-670C09ABE710}"/>
                </c:ext>
              </c:extLst>
            </c:dLbl>
            <c:dLbl>
              <c:idx val="8"/>
              <c:layout>
                <c:manualLayout>
                  <c:x val="-8.4167915654470155E-3"/>
                  <c:y val="-5.79226765060785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79-4280-A23C-941878D5CEB7}"/>
                </c:ext>
              </c:extLst>
            </c:dLbl>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-0.29388401210398762</c:v>
                </c:pt>
                <c:pt idx="1">
                  <c:v>1.0336915266508706E-2</c:v>
                </c:pt>
                <c:pt idx="2">
                  <c:v>0.11912454579694853</c:v>
                </c:pt>
                <c:pt idx="3">
                  <c:v>0.16904427696961388</c:v>
                </c:pt>
                <c:pt idx="4">
                  <c:v>0.1679010840411117</c:v>
                </c:pt>
                <c:pt idx="5">
                  <c:v>-5.8055915357661192E-2</c:v>
                </c:pt>
                <c:pt idx="6">
                  <c:v>0.58433969517614837</c:v>
                </c:pt>
                <c:pt idx="7">
                  <c:v>-0.15443979122314333</c:v>
                </c:pt>
                <c:pt idx="8">
                  <c:v>-0.17388275653176366</c:v>
                </c:pt>
              </c:numCache>
            </c:numRef>
          </c:val>
          <c:extLst>
            <c:ext xmlns:c16="http://schemas.microsoft.com/office/drawing/2014/chart" uri="{C3380CC4-5D6E-409C-BE32-E72D297353CC}">
              <c16:uniqueId val="{00000000-87D8-4D7D-BA2F-AAE894332CD2}"/>
            </c:ext>
          </c:extLst>
        </c:ser>
        <c:ser>
          <c:idx val="2"/>
          <c:order val="1"/>
          <c:tx>
            <c:strRef>
              <c:f>Sheet1!$A$3</c:f>
              <c:strCache>
                <c:ptCount val="1"/>
                <c:pt idx="0">
                  <c:v>Visits</c:v>
                </c:pt>
              </c:strCache>
            </c:strRef>
          </c:tx>
          <c:spPr>
            <a:solidFill>
              <a:srgbClr val="003C69"/>
            </a:solidFill>
          </c:spPr>
          <c:invertIfNegative val="0"/>
          <c:dLbls>
            <c:dLbl>
              <c:idx val="0"/>
              <c:layout>
                <c:manualLayout>
                  <c:x val="-4.2083957827235077E-3"/>
                  <c:y val="8.5143187934614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79-4280-A23C-941878D5CEB7}"/>
                </c:ext>
              </c:extLst>
            </c:dLbl>
            <c:dLbl>
              <c:idx val="1"/>
              <c:layout>
                <c:manualLayout>
                  <c:x val="0"/>
                  <c:y val="-7.76779343213621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EB-491B-ACA9-670C09ABE710}"/>
                </c:ext>
              </c:extLst>
            </c:dLbl>
            <c:dLbl>
              <c:idx val="2"/>
              <c:layout>
                <c:manualLayout>
                  <c:x val="-3.8576515702430902E-17"/>
                  <c:y val="-6.64763079610603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79-4280-A23C-941878D5CEB7}"/>
                </c:ext>
              </c:extLst>
            </c:dLbl>
            <c:dLbl>
              <c:idx val="3"/>
              <c:layout>
                <c:manualLayout>
                  <c:x val="-1.2625187348170525E-2"/>
                  <c:y val="-0.109998115873406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79-4280-A23C-941878D5CEB7}"/>
                </c:ext>
              </c:extLst>
            </c:dLbl>
            <c:dLbl>
              <c:idx val="4"/>
              <c:layout>
                <c:manualLayout>
                  <c:x val="0"/>
                  <c:y val="-0.11051255446244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68-4130-803C-4D549752F7C3}"/>
                </c:ext>
              </c:extLst>
            </c:dLbl>
            <c:dLbl>
              <c:idx val="5"/>
              <c:layout>
                <c:manualLayout>
                  <c:x val="-2.5028356966072156E-3"/>
                  <c:y val="-0.11554700137651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68-4130-803C-4D549752F7C3}"/>
                </c:ext>
              </c:extLst>
            </c:dLbl>
            <c:dLbl>
              <c:idx val="6"/>
              <c:layout>
                <c:manualLayout>
                  <c:x val="-7.7153031404861805E-17"/>
                  <c:y val="-0.112041843532574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D8-4D7D-BA2F-AAE894332CD2}"/>
                </c:ext>
              </c:extLst>
            </c:dLbl>
            <c:dLbl>
              <c:idx val="7"/>
              <c:layout>
                <c:manualLayout>
                  <c:x val="-5.0948098550688138E-4"/>
                  <c:y val="-0.226853391067723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EB-491B-ACA9-670C09ABE710}"/>
                </c:ext>
              </c:extLst>
            </c:dLbl>
            <c:dLbl>
              <c:idx val="8"/>
              <c:layout>
                <c:manualLayout>
                  <c:x val="-4.2083957827235077E-3"/>
                  <c:y val="-0.135841736398937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48-46C7-94C9-85167C4D11EC}"/>
                </c:ext>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Sheet1!$B$3:$J$3</c:f>
              <c:numCache>
                <c:formatCode>0.0%</c:formatCode>
                <c:ptCount val="9"/>
                <c:pt idx="0">
                  <c:v>-4.5303507513625663E-2</c:v>
                </c:pt>
                <c:pt idx="1">
                  <c:v>5.7814767048202542E-2</c:v>
                </c:pt>
                <c:pt idx="2">
                  <c:v>-0.11238684219252582</c:v>
                </c:pt>
                <c:pt idx="3">
                  <c:v>-0.81105869632833216</c:v>
                </c:pt>
                <c:pt idx="4">
                  <c:v>-0.34445839714880921</c:v>
                </c:pt>
                <c:pt idx="5">
                  <c:v>-0.40437010649038918</c:v>
                </c:pt>
                <c:pt idx="6">
                  <c:v>-0.45533804671666467</c:v>
                </c:pt>
                <c:pt idx="7">
                  <c:v>2.0311991690673565</c:v>
                </c:pt>
                <c:pt idx="8">
                  <c:v>0.45078727079457881</c:v>
                </c:pt>
              </c:numCache>
            </c:numRef>
          </c:val>
          <c:extLst>
            <c:ext xmlns:c16="http://schemas.microsoft.com/office/drawing/2014/chart" uri="{C3380CC4-5D6E-409C-BE32-E72D297353CC}">
              <c16:uniqueId val="{00000002-87D8-4D7D-BA2F-AAE894332CD2}"/>
            </c:ext>
          </c:extLst>
        </c:ser>
        <c:dLbls>
          <c:showLegendKey val="0"/>
          <c:showVal val="0"/>
          <c:showCatName val="0"/>
          <c:showSerName val="0"/>
          <c:showPercent val="0"/>
          <c:showBubbleSize val="0"/>
        </c:dLbls>
        <c:gapWidth val="40"/>
        <c:overlap val="100"/>
        <c:axId val="212702336"/>
        <c:axId val="212704256"/>
      </c:barChart>
      <c:lineChart>
        <c:grouping val="standard"/>
        <c:varyColors val="0"/>
        <c:ser>
          <c:idx val="3"/>
          <c:order val="2"/>
          <c:tx>
            <c:strRef>
              <c:f>Sheet1!$A$4</c:f>
              <c:strCache>
                <c:ptCount val="1"/>
                <c:pt idx="0">
                  <c:v>Total Spend</c:v>
                </c:pt>
              </c:strCache>
            </c:strRef>
          </c:tx>
          <c:marker>
            <c:spPr>
              <a:ln cap="rnd">
                <a:round/>
              </a:ln>
            </c:spPr>
          </c:marker>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Sheet1!$B$4:$J$4</c:f>
              <c:numCache>
                <c:formatCode>0.0%</c:formatCode>
                <c:ptCount val="9"/>
                <c:pt idx="0">
                  <c:v>-0.3258735430671259</c:v>
                </c:pt>
                <c:pt idx="1">
                  <c:v>6.8749308662841235E-2</c:v>
                </c:pt>
                <c:pt idx="2">
                  <c:v>-6.6503279253151693E-3</c:v>
                </c:pt>
                <c:pt idx="3">
                  <c:v>-0.77911925025945883</c:v>
                </c:pt>
                <c:pt idx="4">
                  <c:v>-0.23439225139604636</c:v>
                </c:pt>
                <c:pt idx="5">
                  <c:v>-0.43894994517247587</c:v>
                </c:pt>
                <c:pt idx="6">
                  <c:v>-0.13707044696103488</c:v>
                </c:pt>
                <c:pt idx="7">
                  <c:v>1.563061402240828</c:v>
                </c:pt>
                <c:pt idx="8">
                  <c:v>0.19852038100762326</c:v>
                </c:pt>
              </c:numCache>
            </c:numRef>
          </c:val>
          <c:smooth val="0"/>
          <c:extLst>
            <c:ext xmlns:c16="http://schemas.microsoft.com/office/drawing/2014/chart" uri="{C3380CC4-5D6E-409C-BE32-E72D297353CC}">
              <c16:uniqueId val="{00000003-87D8-4D7D-BA2F-AAE894332CD2}"/>
            </c:ext>
          </c:extLst>
        </c:ser>
        <c:dLbls>
          <c:showLegendKey val="0"/>
          <c:showVal val="0"/>
          <c:showCatName val="0"/>
          <c:showSerName val="0"/>
          <c:showPercent val="0"/>
          <c:showBubbleSize val="0"/>
        </c:dLbls>
        <c:marker val="1"/>
        <c:smooth val="0"/>
        <c:axId val="212702336"/>
        <c:axId val="212704256"/>
      </c:lineChart>
      <c:catAx>
        <c:axId val="212702336"/>
        <c:scaling>
          <c:orientation val="minMax"/>
        </c:scaling>
        <c:delete val="0"/>
        <c:axPos val="b"/>
        <c:numFmt formatCode="General" sourceLinked="0"/>
        <c:majorTickMark val="out"/>
        <c:minorTickMark val="none"/>
        <c:tickLblPos val="low"/>
        <c:crossAx val="212704256"/>
        <c:crosses val="autoZero"/>
        <c:auto val="0"/>
        <c:lblAlgn val="ctr"/>
        <c:lblOffset val="100"/>
        <c:noMultiLvlLbl val="0"/>
      </c:catAx>
      <c:valAx>
        <c:axId val="212704256"/>
        <c:scaling>
          <c:orientation val="minMax"/>
        </c:scaling>
        <c:delete val="1"/>
        <c:axPos val="l"/>
        <c:numFmt formatCode="0.0%" sourceLinked="1"/>
        <c:majorTickMark val="out"/>
        <c:minorTickMark val="none"/>
        <c:tickLblPos val="nextTo"/>
        <c:crossAx val="212702336"/>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8981727621003739"/>
          <c:w val="0.95526315789473704"/>
          <c:h val="0.55060856063249031"/>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dLbls>
            <c:dLbl>
              <c:idx val="0"/>
              <c:layout>
                <c:manualLayout>
                  <c:x val="-1.1661165106488481E-2"/>
                  <c:y val="0.10645416947470419"/>
                </c:manualLayout>
              </c:layout>
              <c:showLegendKey val="0"/>
              <c:showVal val="1"/>
              <c:showCatName val="0"/>
              <c:showSerName val="0"/>
              <c:showPercent val="0"/>
              <c:showBubbleSize val="0"/>
              <c:extLst>
                <c:ext xmlns:c15="http://schemas.microsoft.com/office/drawing/2012/chart" uri="{CE6537A1-D6FC-4f65-9D91-7224C49458BB}">
                  <c15:layout>
                    <c:manualLayout>
                      <c:w val="0.28727280239834357"/>
                      <c:h val="0.24990067091141349"/>
                    </c:manualLayout>
                  </c15:layout>
                </c:ext>
                <c:ext xmlns:c16="http://schemas.microsoft.com/office/drawing/2014/chart" uri="{C3380CC4-5D6E-409C-BE32-E72D297353CC}">
                  <c16:uniqueId val="{00000000-8715-441E-AE87-1C0D0F2827D3}"/>
                </c:ext>
              </c:extLst>
            </c:dLbl>
            <c:dLbl>
              <c:idx val="1"/>
              <c:layout>
                <c:manualLayout>
                  <c:x val="5.8305825532442368E-3"/>
                  <c:y val="-0.106452702589429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9-4D0E-B951-EE2539617ADF}"/>
                </c:ext>
              </c:extLst>
            </c:dLbl>
            <c:dLbl>
              <c:idx val="2"/>
              <c:layout>
                <c:manualLayout>
                  <c:x val="1.7491747659732718E-2"/>
                  <c:y val="-0.10645375036462579"/>
                </c:manualLayout>
              </c:layout>
              <c:showLegendKey val="0"/>
              <c:showVal val="1"/>
              <c:showCatName val="0"/>
              <c:showSerName val="0"/>
              <c:showPercent val="0"/>
              <c:showBubbleSize val="0"/>
              <c:extLst>
                <c:ext xmlns:c15="http://schemas.microsoft.com/office/drawing/2012/chart" uri="{CE6537A1-D6FC-4f65-9D91-7224C49458BB}">
                  <c15:layout>
                    <c:manualLayout>
                      <c:w val="0.2289669768659012"/>
                      <c:h val="0.17192314527025893"/>
                    </c:manualLayout>
                  </c15:layout>
                </c:ext>
                <c:ext xmlns:c16="http://schemas.microsoft.com/office/drawing/2014/chart" uri="{C3380CC4-5D6E-409C-BE32-E72D297353CC}">
                  <c16:uniqueId val="{00000006-46D2-4B01-B948-1E76FC35107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Sep 19</c:v>
                </c:pt>
                <c:pt idx="1">
                  <c:v>YE Sep 20</c:v>
                </c:pt>
                <c:pt idx="2">
                  <c:v>YE Sep 21</c:v>
                </c:pt>
              </c:strCache>
            </c:strRef>
          </c:cat>
          <c:val>
            <c:numRef>
              <c:f>Sheet1!$B$2:$D$2</c:f>
              <c:numCache>
                <c:formatCode>0.0%</c:formatCode>
                <c:ptCount val="3"/>
                <c:pt idx="0">
                  <c:v>-0.12754943400445518</c:v>
                </c:pt>
                <c:pt idx="1">
                  <c:v>9.3048420668096821E-2</c:v>
                </c:pt>
                <c:pt idx="2">
                  <c:v>5.4584030942007145E-2</c:v>
                </c:pt>
              </c:numCache>
            </c:numRef>
          </c:val>
          <c:extLst>
            <c:ext xmlns:c16="http://schemas.microsoft.com/office/drawing/2014/chart" uri="{C3380CC4-5D6E-409C-BE32-E72D297353CC}">
              <c16:uniqueId val="{00000000-46D2-4B01-B948-1E76FC351072}"/>
            </c:ext>
          </c:extLst>
        </c:ser>
        <c:ser>
          <c:idx val="2"/>
          <c:order val="1"/>
          <c:tx>
            <c:strRef>
              <c:f>Sheet1!$A$3</c:f>
              <c:strCache>
                <c:ptCount val="1"/>
                <c:pt idx="0">
                  <c:v>Visits</c:v>
                </c:pt>
              </c:strCache>
            </c:strRef>
          </c:tx>
          <c:spPr>
            <a:solidFill>
              <a:srgbClr val="003C69"/>
            </a:solidFill>
          </c:spPr>
          <c:invertIfNegative val="0"/>
          <c:dLbls>
            <c:dLbl>
              <c:idx val="0"/>
              <c:layout>
                <c:manualLayout>
                  <c:x val="2.3322330212976933E-2"/>
                  <c:y val="-7.984005082967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D2-4B01-B948-1E76FC351072}"/>
                </c:ext>
              </c:extLst>
            </c:dLbl>
            <c:dLbl>
              <c:idx val="1"/>
              <c:layout>
                <c:manualLayout>
                  <c:x val="-2.9152912766221722E-3"/>
                  <c:y val="-0.22621361705409201"/>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978105473861086"/>
                      <c:h val="0.13812401299576529"/>
                    </c:manualLayout>
                  </c15:layout>
                </c:ext>
                <c:ext xmlns:c16="http://schemas.microsoft.com/office/drawing/2014/chart" uri="{C3380CC4-5D6E-409C-BE32-E72D297353CC}">
                  <c16:uniqueId val="{00000004-46D2-4B01-B948-1E76FC351072}"/>
                </c:ext>
              </c:extLst>
            </c:dLbl>
            <c:dLbl>
              <c:idx val="2"/>
              <c:layout>
                <c:manualLayout>
                  <c:x val="1.1661165106488368E-2"/>
                  <c:y val="-8.5162539270614346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645872452563392"/>
                      <c:h val="0.17538289896764803"/>
                    </c:manualLayout>
                  </c15:layout>
                </c:ext>
                <c:ext xmlns:c16="http://schemas.microsoft.com/office/drawing/2014/chart" uri="{C3380CC4-5D6E-409C-BE32-E72D297353CC}">
                  <c16:uniqueId val="{00000005-46D2-4B01-B948-1E76FC35107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Sep 19</c:v>
                </c:pt>
                <c:pt idx="1">
                  <c:v>YE Sep 20</c:v>
                </c:pt>
                <c:pt idx="2">
                  <c:v>YE Sep 21</c:v>
                </c:pt>
              </c:strCache>
            </c:strRef>
          </c:cat>
          <c:val>
            <c:numRef>
              <c:f>Sheet1!$B$3:$D$3</c:f>
              <c:numCache>
                <c:formatCode>0.0%</c:formatCode>
                <c:ptCount val="3"/>
                <c:pt idx="0">
                  <c:v>-7.9841282866943697E-4</c:v>
                </c:pt>
                <c:pt idx="1">
                  <c:v>-0.31567820765272303</c:v>
                </c:pt>
                <c:pt idx="2">
                  <c:v>-2.6219259083554269E-2</c:v>
                </c:pt>
              </c:numCache>
            </c:numRef>
          </c:val>
          <c:extLst>
            <c:ext xmlns:c16="http://schemas.microsoft.com/office/drawing/2014/chart" uri="{C3380CC4-5D6E-409C-BE32-E72D297353CC}">
              <c16:uniqueId val="{00000002-46D2-4B01-B948-1E76FC351072}"/>
            </c:ext>
          </c:extLst>
        </c:ser>
        <c:dLbls>
          <c:showLegendKey val="0"/>
          <c:showVal val="0"/>
          <c:showCatName val="0"/>
          <c:showSerName val="0"/>
          <c:showPercent val="0"/>
          <c:showBubbleSize val="0"/>
        </c:dLbls>
        <c:gapWidth val="40"/>
        <c:overlap val="100"/>
        <c:axId val="212919424"/>
        <c:axId val="212921344"/>
      </c:barChart>
      <c:lineChart>
        <c:grouping val="standard"/>
        <c:varyColors val="0"/>
        <c:ser>
          <c:idx val="3"/>
          <c:order val="2"/>
          <c:tx>
            <c:strRef>
              <c:f>Sheet1!$A$4</c:f>
              <c:strCache>
                <c:ptCount val="1"/>
                <c:pt idx="0">
                  <c:v>Total Spend</c:v>
                </c:pt>
              </c:strCache>
            </c:strRef>
          </c:tx>
          <c:marker>
            <c:spPr>
              <a:ln cap="rnd">
                <a:round/>
              </a:ln>
            </c:spPr>
          </c:marker>
          <c:cat>
            <c:strRef>
              <c:f>Sheet1!$B$1:$D$1</c:f>
              <c:strCache>
                <c:ptCount val="3"/>
                <c:pt idx="0">
                  <c:v>YE Sep 19</c:v>
                </c:pt>
                <c:pt idx="1">
                  <c:v>YE Sep 20</c:v>
                </c:pt>
                <c:pt idx="2">
                  <c:v>YE Sep 21</c:v>
                </c:pt>
              </c:strCache>
            </c:strRef>
          </c:cat>
          <c:val>
            <c:numRef>
              <c:f>Sheet1!$B$4:$D$4</c:f>
              <c:numCache>
                <c:formatCode>0.0%</c:formatCode>
                <c:ptCount val="3"/>
                <c:pt idx="0">
                  <c:v>-0.12824600972872602</c:v>
                </c:pt>
                <c:pt idx="1">
                  <c:v>-0.25200314564604764</c:v>
                </c:pt>
                <c:pt idx="2">
                  <c:v>2.6933619009359644E-2</c:v>
                </c:pt>
              </c:numCache>
            </c:numRef>
          </c:val>
          <c:smooth val="0"/>
          <c:extLst>
            <c:ext xmlns:c16="http://schemas.microsoft.com/office/drawing/2014/chart" uri="{C3380CC4-5D6E-409C-BE32-E72D297353CC}">
              <c16:uniqueId val="{00000003-46D2-4B01-B948-1E76FC351072}"/>
            </c:ext>
          </c:extLst>
        </c:ser>
        <c:dLbls>
          <c:showLegendKey val="0"/>
          <c:showVal val="0"/>
          <c:showCatName val="0"/>
          <c:showSerName val="0"/>
          <c:showPercent val="0"/>
          <c:showBubbleSize val="0"/>
        </c:dLbls>
        <c:marker val="1"/>
        <c:smooth val="0"/>
        <c:axId val="212919424"/>
        <c:axId val="212921344"/>
      </c:lineChart>
      <c:catAx>
        <c:axId val="212919424"/>
        <c:scaling>
          <c:orientation val="minMax"/>
        </c:scaling>
        <c:delete val="0"/>
        <c:axPos val="b"/>
        <c:numFmt formatCode="General" sourceLinked="0"/>
        <c:majorTickMark val="out"/>
        <c:minorTickMark val="none"/>
        <c:tickLblPos val="low"/>
        <c:crossAx val="212921344"/>
        <c:crosses val="autoZero"/>
        <c:auto val="0"/>
        <c:lblAlgn val="ctr"/>
        <c:lblOffset val="100"/>
        <c:noMultiLvlLbl val="0"/>
      </c:catAx>
      <c:valAx>
        <c:axId val="212921344"/>
        <c:scaling>
          <c:orientation val="minMax"/>
        </c:scaling>
        <c:delete val="0"/>
        <c:axPos val="l"/>
        <c:numFmt formatCode="0.0%" sourceLinked="1"/>
        <c:majorTickMark val="none"/>
        <c:minorTickMark val="none"/>
        <c:tickLblPos val="none"/>
        <c:crossAx val="212919424"/>
        <c:crosses val="autoZero"/>
        <c:crossBetween val="between"/>
      </c:valAx>
    </c:plotArea>
    <c:plotVisOnly val="1"/>
    <c:dispBlanksAs val="gap"/>
    <c:showDLblsOverMax val="0"/>
  </c:chart>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18044076815671E-4"/>
          <c:y val="0.21106341191800879"/>
          <c:w val="0.99945125169951254"/>
          <c:h val="0.27945267742068952"/>
        </c:manualLayout>
      </c:layout>
      <c:barChart>
        <c:barDir val="col"/>
        <c:grouping val="stacked"/>
        <c:varyColors val="0"/>
        <c:ser>
          <c:idx val="1"/>
          <c:order val="0"/>
          <c:tx>
            <c:strRef>
              <c:f>Sheet1!$A$2</c:f>
              <c:strCache>
                <c:ptCount val="1"/>
                <c:pt idx="0">
                  <c:v>Servings</c:v>
                </c:pt>
              </c:strCache>
            </c:strRef>
          </c:tx>
          <c:spPr>
            <a:solidFill>
              <a:srgbClr val="009CA6"/>
            </a:solidFill>
          </c:spPr>
          <c:invertIfNegative val="0"/>
          <c:dLbls>
            <c:dLbl>
              <c:idx val="0"/>
              <c:layout>
                <c:manualLayout>
                  <c:x val="2.1041978913617517E-3"/>
                  <c:y val="-9.40308064175550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3-4EA3-A743-E1D6EFDAA1F8}"/>
                </c:ext>
              </c:extLst>
            </c:dLbl>
            <c:dLbl>
              <c:idx val="1"/>
              <c:layout>
                <c:manualLayout>
                  <c:x val="0"/>
                  <c:y val="8.3996670318892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63-4EA3-A743-E1D6EFDAA1F8}"/>
                </c:ext>
              </c:extLst>
            </c:dLbl>
            <c:dLbl>
              <c:idx val="2"/>
              <c:layout>
                <c:manualLayout>
                  <c:x val="2.1041978913617539E-3"/>
                  <c:y val="-6.06396856200198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63-4EA3-A743-E1D6EFDAA1F8}"/>
                </c:ext>
              </c:extLst>
            </c:dLbl>
            <c:dLbl>
              <c:idx val="4"/>
              <c:layout>
                <c:manualLayout>
                  <c:x val="0"/>
                  <c:y val="-8.13538256831370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63-4EA3-A743-E1D6EFDAA1F8}"/>
                </c:ext>
              </c:extLst>
            </c:dLbl>
            <c:dLbl>
              <c:idx val="5"/>
              <c:layout>
                <c:manualLayout>
                  <c:x val="-2.1041978913617539E-3"/>
                  <c:y val="6.2462777126779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63-4EA3-A743-E1D6EFDAA1F8}"/>
                </c:ext>
              </c:extLst>
            </c:dLbl>
            <c:dLbl>
              <c:idx val="6"/>
              <c:layout>
                <c:manualLayout>
                  <c:x val="-2.1041978913617539E-3"/>
                  <c:y val="-0.12699506070716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63-4EA3-A743-E1D6EFDAA1F8}"/>
                </c:ext>
              </c:extLst>
            </c:dLbl>
            <c:dLbl>
              <c:idx val="7"/>
              <c:layout>
                <c:manualLayout>
                  <c:x val="4.2083957827235077E-3"/>
                  <c:y val="-8.98936890099313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63-4EA3-A743-E1D6EFDAA1F8}"/>
                </c:ext>
              </c:extLst>
            </c:dLbl>
            <c:dLbl>
              <c:idx val="8"/>
              <c:layout>
                <c:manualLayout>
                  <c:x val="-8.4167915654470155E-3"/>
                  <c:y val="-5.79226765060785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63-4EA3-A743-E1D6EFDAA1F8}"/>
                </c:ext>
              </c:extLst>
            </c:dLbl>
            <c:numFmt formatCode="0.0%" sourceLinked="0"/>
            <c:spPr>
              <a:noFill/>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Q3 19</c:v>
                </c:pt>
                <c:pt idx="1">
                  <c:v>Q4 19</c:v>
                </c:pt>
                <c:pt idx="2">
                  <c:v>Q1 20</c:v>
                </c:pt>
                <c:pt idx="3">
                  <c:v>Q2 20</c:v>
                </c:pt>
                <c:pt idx="4">
                  <c:v>Q3 20</c:v>
                </c:pt>
                <c:pt idx="5">
                  <c:v>Q4 20</c:v>
                </c:pt>
                <c:pt idx="6">
                  <c:v>Q1 21</c:v>
                </c:pt>
                <c:pt idx="7">
                  <c:v>Q2 21</c:v>
                </c:pt>
                <c:pt idx="8">
                  <c:v>Q3 21</c:v>
                </c:pt>
              </c:strCache>
            </c:strRef>
          </c:cat>
          <c:val>
            <c:numRef>
              <c:f>Sheet1!$B$2:$J$2</c:f>
              <c:numCache>
                <c:formatCode>0.0%</c:formatCode>
                <c:ptCount val="9"/>
                <c:pt idx="0">
                  <c:v>-2.8099893378985108E-2</c:v>
                </c:pt>
                <c:pt idx="1">
                  <c:v>5.4228258273400387E-2</c:v>
                </c:pt>
                <c:pt idx="2">
                  <c:v>-0.13968823043531753</c:v>
                </c:pt>
                <c:pt idx="3">
                  <c:v>-0.78697278802801141</c:v>
                </c:pt>
                <c:pt idx="4">
                  <c:v>-0.35673163390492557</c:v>
                </c:pt>
                <c:pt idx="5">
                  <c:v>-0.45523371985084726</c:v>
                </c:pt>
                <c:pt idx="6">
                  <c:v>-0.4709045076257441</c:v>
                </c:pt>
                <c:pt idx="7">
                  <c:v>1.9880249507988927</c:v>
                </c:pt>
                <c:pt idx="8">
                  <c:v>0.48570577581775654</c:v>
                </c:pt>
              </c:numCache>
            </c:numRef>
          </c:val>
          <c:extLst>
            <c:ext xmlns:c16="http://schemas.microsoft.com/office/drawing/2014/chart" uri="{C3380CC4-5D6E-409C-BE32-E72D297353CC}">
              <c16:uniqueId val="{00000008-D663-4EA3-A743-E1D6EFDAA1F8}"/>
            </c:ext>
          </c:extLst>
        </c:ser>
        <c:dLbls>
          <c:showLegendKey val="0"/>
          <c:showVal val="0"/>
          <c:showCatName val="0"/>
          <c:showSerName val="0"/>
          <c:showPercent val="0"/>
          <c:showBubbleSize val="0"/>
        </c:dLbls>
        <c:gapWidth val="40"/>
        <c:overlap val="100"/>
        <c:axId val="212702336"/>
        <c:axId val="212704256"/>
      </c:barChart>
      <c:catAx>
        <c:axId val="212702336"/>
        <c:scaling>
          <c:orientation val="minMax"/>
        </c:scaling>
        <c:delete val="1"/>
        <c:axPos val="b"/>
        <c:numFmt formatCode="General" sourceLinked="0"/>
        <c:majorTickMark val="out"/>
        <c:minorTickMark val="none"/>
        <c:tickLblPos val="low"/>
        <c:crossAx val="212704256"/>
        <c:crosses val="autoZero"/>
        <c:auto val="0"/>
        <c:lblAlgn val="ctr"/>
        <c:lblOffset val="100"/>
        <c:noMultiLvlLbl val="0"/>
      </c:catAx>
      <c:valAx>
        <c:axId val="212704256"/>
        <c:scaling>
          <c:orientation val="minMax"/>
        </c:scaling>
        <c:delete val="1"/>
        <c:axPos val="l"/>
        <c:numFmt formatCode="0.0%" sourceLinked="1"/>
        <c:majorTickMark val="out"/>
        <c:minorTickMark val="none"/>
        <c:tickLblPos val="nextTo"/>
        <c:crossAx val="212702336"/>
        <c:crosses val="autoZero"/>
        <c:crossBetween val="between"/>
      </c:valAx>
    </c:plotArea>
    <c:legend>
      <c:legendPos val="t"/>
      <c:layout>
        <c:manualLayout>
          <c:xMode val="edge"/>
          <c:yMode val="edge"/>
          <c:x val="8.461973830405628E-2"/>
          <c:y val="0.12951020224158449"/>
          <c:w val="0.26530671418067009"/>
          <c:h val="0.12395842403605012"/>
        </c:manualLayout>
      </c:layout>
      <c:overlay val="0"/>
    </c:legend>
    <c:plotVisOnly val="1"/>
    <c:dispBlanksAs val="gap"/>
    <c:showDLblsOverMax val="0"/>
  </c:chart>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8981727621003739"/>
          <c:w val="0.95526315789473704"/>
          <c:h val="0.55060856063249031"/>
        </c:manualLayout>
      </c:layout>
      <c:barChart>
        <c:barDir val="col"/>
        <c:grouping val="stacked"/>
        <c:varyColors val="0"/>
        <c:ser>
          <c:idx val="1"/>
          <c:order val="0"/>
          <c:tx>
            <c:strRef>
              <c:f>Sheet1!$A$2</c:f>
              <c:strCache>
                <c:ptCount val="1"/>
                <c:pt idx="0">
                  <c:v>Servings</c:v>
                </c:pt>
              </c:strCache>
            </c:strRef>
          </c:tx>
          <c:spPr>
            <a:solidFill>
              <a:srgbClr val="009CA6"/>
            </a:solidFill>
          </c:spPr>
          <c:invertIfNegative val="0"/>
          <c:dLbls>
            <c:dLbl>
              <c:idx val="0"/>
              <c:layout>
                <c:manualLayout>
                  <c:x val="-1.1661165106488481E-2"/>
                  <c:y val="0.10645416947470419"/>
                </c:manualLayout>
              </c:layout>
              <c:showLegendKey val="0"/>
              <c:showVal val="1"/>
              <c:showCatName val="0"/>
              <c:showSerName val="0"/>
              <c:showPercent val="0"/>
              <c:showBubbleSize val="0"/>
              <c:extLst>
                <c:ext xmlns:c15="http://schemas.microsoft.com/office/drawing/2012/chart" uri="{CE6537A1-D6FC-4f65-9D91-7224C49458BB}">
                  <c15:layout>
                    <c:manualLayout>
                      <c:w val="0.28727280239834357"/>
                      <c:h val="0.24990067091141349"/>
                    </c:manualLayout>
                  </c15:layout>
                </c:ext>
                <c:ext xmlns:c16="http://schemas.microsoft.com/office/drawing/2014/chart" uri="{C3380CC4-5D6E-409C-BE32-E72D297353CC}">
                  <c16:uniqueId val="{00000000-381D-4937-AA54-390E7422BA81}"/>
                </c:ext>
              </c:extLst>
            </c:dLbl>
            <c:dLbl>
              <c:idx val="1"/>
              <c:layout>
                <c:manualLayout>
                  <c:x val="-5.3446389320821983E-17"/>
                  <c:y val="-0.23179328562772797"/>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18228604746186"/>
                      <c:h val="0.29755355723728588"/>
                    </c:manualLayout>
                  </c15:layout>
                </c:ext>
                <c:ext xmlns:c16="http://schemas.microsoft.com/office/drawing/2014/chart" uri="{C3380CC4-5D6E-409C-BE32-E72D297353CC}">
                  <c16:uniqueId val="{00000001-381D-4937-AA54-390E7422BA81}"/>
                </c:ext>
              </c:extLst>
            </c:dLbl>
            <c:dLbl>
              <c:idx val="2"/>
              <c:layout>
                <c:manualLayout>
                  <c:x val="1.7491747659732718E-2"/>
                  <c:y val="-0.10645375036462579"/>
                </c:manualLayout>
              </c:layout>
              <c:showLegendKey val="0"/>
              <c:showVal val="1"/>
              <c:showCatName val="0"/>
              <c:showSerName val="0"/>
              <c:showPercent val="0"/>
              <c:showBubbleSize val="0"/>
              <c:extLst>
                <c:ext xmlns:c15="http://schemas.microsoft.com/office/drawing/2012/chart" uri="{CE6537A1-D6FC-4f65-9D91-7224C49458BB}">
                  <c15:layout>
                    <c:manualLayout>
                      <c:w val="0.2289669768659012"/>
                      <c:h val="0.17192314527025893"/>
                    </c:manualLayout>
                  </c15:layout>
                </c:ext>
                <c:ext xmlns:c16="http://schemas.microsoft.com/office/drawing/2014/chart" uri="{C3380CC4-5D6E-409C-BE32-E72D297353CC}">
                  <c16:uniqueId val="{00000002-381D-4937-AA54-390E7422BA8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Sheet1!$B$2:$D$2</c:f>
              <c:numCache>
                <c:formatCode>0.0%</c:formatCode>
                <c:ptCount val="3"/>
                <c:pt idx="0">
                  <c:v>1.0729264082636414E-2</c:v>
                </c:pt>
                <c:pt idx="1">
                  <c:v>-0.30254347364293632</c:v>
                </c:pt>
                <c:pt idx="2">
                  <c:v>-4.7705666582799289E-2</c:v>
                </c:pt>
              </c:numCache>
            </c:numRef>
          </c:val>
          <c:extLst>
            <c:ext xmlns:c16="http://schemas.microsoft.com/office/drawing/2014/chart" uri="{C3380CC4-5D6E-409C-BE32-E72D297353CC}">
              <c16:uniqueId val="{00000003-381D-4937-AA54-390E7422BA81}"/>
            </c:ext>
          </c:extLst>
        </c:ser>
        <c:dLbls>
          <c:showLegendKey val="0"/>
          <c:showVal val="0"/>
          <c:showCatName val="0"/>
          <c:showSerName val="0"/>
          <c:showPercent val="0"/>
          <c:showBubbleSize val="0"/>
        </c:dLbls>
        <c:gapWidth val="40"/>
        <c:overlap val="100"/>
        <c:axId val="212919424"/>
        <c:axId val="212921344"/>
      </c:barChart>
      <c:catAx>
        <c:axId val="212919424"/>
        <c:scaling>
          <c:orientation val="minMax"/>
        </c:scaling>
        <c:delete val="1"/>
        <c:axPos val="b"/>
        <c:numFmt formatCode="General" sourceLinked="0"/>
        <c:majorTickMark val="out"/>
        <c:minorTickMark val="none"/>
        <c:tickLblPos val="low"/>
        <c:crossAx val="212921344"/>
        <c:crosses val="autoZero"/>
        <c:auto val="0"/>
        <c:lblAlgn val="ctr"/>
        <c:lblOffset val="100"/>
        <c:noMultiLvlLbl val="0"/>
      </c:catAx>
      <c:valAx>
        <c:axId val="212921344"/>
        <c:scaling>
          <c:orientation val="minMax"/>
        </c:scaling>
        <c:delete val="0"/>
        <c:axPos val="l"/>
        <c:numFmt formatCode="0.0%" sourceLinked="1"/>
        <c:majorTickMark val="none"/>
        <c:minorTickMark val="none"/>
        <c:tickLblPos val="none"/>
        <c:crossAx val="212919424"/>
        <c:crosses val="autoZero"/>
        <c:crossBetween val="between"/>
      </c:valAx>
    </c:plotArea>
    <c:plotVisOnly val="1"/>
    <c:dispBlanksAs val="gap"/>
    <c:showDLblsOverMax val="0"/>
  </c:chart>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8A5CB-2663-5A4A-BE9C-39A408ABEECC}" type="datetimeFigureOut">
              <a:rPr lang="en-US" smtClean="0"/>
              <a:t>11/26/2021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ACE7A-4043-F74B-B682-A8614A7C2CDE}" type="slidenum">
              <a:rPr lang="en-US" smtClean="0"/>
              <a:t>‹#›</a:t>
            </a:fld>
            <a:endParaRPr lang="en-US"/>
          </a:p>
        </p:txBody>
      </p:sp>
    </p:spTree>
    <p:extLst>
      <p:ext uri="{BB962C8B-B14F-4D97-AF65-F5344CB8AC3E}">
        <p14:creationId xmlns:p14="http://schemas.microsoft.com/office/powerpoint/2010/main" val="1031948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73DC6-A49E-434F-AA3E-D5D735FBC95E}" type="datetimeFigureOut">
              <a:rPr lang="en-US" smtClean="0"/>
              <a:t>11/26/2021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321A9-4476-1542-A90B-349471577E30}" type="slidenum">
              <a:rPr lang="en-US" smtClean="0"/>
              <a:t>‹#›</a:t>
            </a:fld>
            <a:endParaRPr lang="en-US"/>
          </a:p>
        </p:txBody>
      </p:sp>
    </p:spTree>
    <p:extLst>
      <p:ext uri="{BB962C8B-B14F-4D97-AF65-F5344CB8AC3E}">
        <p14:creationId xmlns:p14="http://schemas.microsoft.com/office/powerpoint/2010/main" val="3732885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a:t>
            </a:fld>
            <a:endParaRPr lang="en-US"/>
          </a:p>
        </p:txBody>
      </p:sp>
    </p:spTree>
    <p:extLst>
      <p:ext uri="{BB962C8B-B14F-4D97-AF65-F5344CB8AC3E}">
        <p14:creationId xmlns:p14="http://schemas.microsoft.com/office/powerpoint/2010/main" val="304668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16</a:t>
            </a:fld>
            <a:endParaRPr lang="en-US"/>
          </a:p>
        </p:txBody>
      </p:sp>
    </p:spTree>
    <p:extLst>
      <p:ext uri="{BB962C8B-B14F-4D97-AF65-F5344CB8AC3E}">
        <p14:creationId xmlns:p14="http://schemas.microsoft.com/office/powerpoint/2010/main" val="416819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17</a:t>
            </a:fld>
            <a:endParaRPr lang="en-US"/>
          </a:p>
        </p:txBody>
      </p:sp>
    </p:spTree>
    <p:extLst>
      <p:ext uri="{BB962C8B-B14F-4D97-AF65-F5344CB8AC3E}">
        <p14:creationId xmlns:p14="http://schemas.microsoft.com/office/powerpoint/2010/main" val="416819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22</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23</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24</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26</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27</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28</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29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33</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34</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35</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36</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37</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38</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a:t>
            </a:fld>
            <a:endParaRPr lang="en-US"/>
          </a:p>
        </p:txBody>
      </p:sp>
    </p:spTree>
    <p:extLst>
      <p:ext uri="{BB962C8B-B14F-4D97-AF65-F5344CB8AC3E}">
        <p14:creationId xmlns:p14="http://schemas.microsoft.com/office/powerpoint/2010/main" val="2040750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42</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43</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44</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45</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48</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50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52</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55</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56</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57</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58</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7321A9-4476-1542-A90B-349471577E30}" type="slidenum">
              <a:rPr lang="en-US" smtClean="0"/>
              <a:t>62</a:t>
            </a:fld>
            <a:endParaRPr lang="en-US"/>
          </a:p>
        </p:txBody>
      </p:sp>
    </p:spTree>
    <p:extLst>
      <p:ext uri="{BB962C8B-B14F-4D97-AF65-F5344CB8AC3E}">
        <p14:creationId xmlns:p14="http://schemas.microsoft.com/office/powerpoint/2010/main" val="216659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70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71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61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14</a:t>
            </a:fld>
            <a:endParaRPr lang="en-US"/>
          </a:p>
        </p:txBody>
      </p:sp>
    </p:spTree>
    <p:extLst>
      <p:ext uri="{BB962C8B-B14F-4D97-AF65-F5344CB8AC3E}">
        <p14:creationId xmlns:p14="http://schemas.microsoft.com/office/powerpoint/2010/main" val="275945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15</a:t>
            </a:fld>
            <a:endParaRPr lang="en-US"/>
          </a:p>
        </p:txBody>
      </p:sp>
    </p:spTree>
    <p:extLst>
      <p:ext uri="{BB962C8B-B14F-4D97-AF65-F5344CB8AC3E}">
        <p14:creationId xmlns:p14="http://schemas.microsoft.com/office/powerpoint/2010/main" val="4168198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
            <a:ext cx="9143390" cy="5142899"/>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40624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99744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 Oilskin Yellow">
    <p:bg>
      <p:bgPr>
        <a:solidFill>
          <a:schemeClr val="accent3"/>
        </a:solidFill>
        <a:effectLst/>
      </p:bgPr>
    </p:bg>
    <p:spTree>
      <p:nvGrpSpPr>
        <p:cNvPr id="1" name=""/>
        <p:cNvGrpSpPr/>
        <p:nvPr/>
      </p:nvGrpSpPr>
      <p:grpSpPr>
        <a:xfrm>
          <a:off x="0" y="0"/>
          <a:ext cx="0" cy="0"/>
          <a:chOff x="0" y="0"/>
          <a:chExt cx="0" cy="0"/>
        </a:xfrm>
      </p:grpSpPr>
      <p:sp>
        <p:nvSpPr>
          <p:cNvPr id="6" name="Rectangle 5"/>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403729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86257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38537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782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523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7" y="1038103"/>
            <a:ext cx="8387999" cy="3779992"/>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397329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a:ln>
            <a:noFill/>
          </a:ln>
        </p:spPr>
        <p:txBody>
          <a:bodyPr anchor="ct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r>
              <a:rPr lang="en-US" dirty="0"/>
              <a:t>Click to add a picture</a:t>
            </a:r>
          </a:p>
        </p:txBody>
      </p:sp>
      <p:sp>
        <p:nvSpPr>
          <p:cNvPr id="3" name="Subtitle 2"/>
          <p:cNvSpPr>
            <a:spLocks noGrp="1"/>
          </p:cNvSpPr>
          <p:nvPr>
            <p:ph type="subTitle" idx="1" hasCustomPrompt="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53312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7" y="1016000"/>
            <a:ext cx="8387999" cy="3505680"/>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7" y="4521680"/>
            <a:ext cx="8387999"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274230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29430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4870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7" y="686"/>
            <a:ext cx="9142017" cy="5142128"/>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22283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338571" y="518144"/>
            <a:ext cx="8458200" cy="468146"/>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3515" y="4835409"/>
            <a:ext cx="544410" cy="279244"/>
          </a:xfrm>
          <a:prstGeom prst="rect">
            <a:avLst/>
          </a:prstGeom>
        </p:spPr>
        <p:txBody>
          <a:bodyPr/>
          <a:lstStyle/>
          <a:p>
            <a:fld id="{35A454EE-6717-4973-901E-6A90AD009CF4}" type="slidenum">
              <a:rPr lang="en-US" smtClean="0"/>
              <a:pPr/>
              <a:t>‹#›</a:t>
            </a:fld>
            <a:endParaRPr lang="en-US" dirty="0"/>
          </a:p>
        </p:txBody>
      </p:sp>
      <p:pic>
        <p:nvPicPr>
          <p:cNvPr id="5" name="Picture Placeholder 6" descr="n-flutter-smal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10" name="Text Placeholder 9"/>
          <p:cNvSpPr>
            <a:spLocks noGrp="1"/>
          </p:cNvSpPr>
          <p:nvPr>
            <p:ph type="body" sz="quarter" idx="13"/>
          </p:nvPr>
        </p:nvSpPr>
        <p:spPr>
          <a:xfrm>
            <a:off x="335590" y="993162"/>
            <a:ext cx="8462335" cy="404552"/>
          </a:xfrm>
          <a:prstGeom prst="rect">
            <a:avLst/>
          </a:prstGeom>
        </p:spPr>
        <p:txBody>
          <a:bodyPr vert="horz"/>
          <a:lstStyle>
            <a:lvl1pPr marL="0" indent="0">
              <a:lnSpc>
                <a:spcPct val="90000"/>
              </a:lnSpc>
              <a:spcAft>
                <a:spcPts val="0"/>
              </a:spcAft>
              <a:buNone/>
              <a:defRPr sz="1600">
                <a:solidFill>
                  <a:schemeClr val="tx2"/>
                </a:solidFill>
              </a:defRPr>
            </a:lvl1pPr>
            <a:lvl2pPr marL="341313" indent="0">
              <a:buNone/>
              <a:defRPr sz="1600">
                <a:solidFill>
                  <a:schemeClr val="tx2"/>
                </a:solidFill>
              </a:defRPr>
            </a:lvl2pPr>
            <a:lvl3pPr marL="627062" indent="0">
              <a:buNone/>
              <a:defRPr sz="16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Click to edit Master text styles</a:t>
            </a:r>
          </a:p>
        </p:txBody>
      </p:sp>
      <p:sp>
        <p:nvSpPr>
          <p:cNvPr id="8" name="Content Placeholder 7"/>
          <p:cNvSpPr>
            <a:spLocks noGrp="1"/>
          </p:cNvSpPr>
          <p:nvPr>
            <p:ph sz="quarter" idx="14"/>
          </p:nvPr>
        </p:nvSpPr>
        <p:spPr>
          <a:xfrm>
            <a:off x="337827" y="1408985"/>
            <a:ext cx="8458181" cy="3081168"/>
          </a:xfrm>
          <a:prstGeom prst="rect">
            <a:avLst/>
          </a:prstGeom>
        </p:spPr>
        <p:txBody>
          <a:bodyPr vert="horz"/>
          <a:lstStyle>
            <a:lvl1pPr marL="168275" indent="-168275">
              <a:lnSpc>
                <a:spcPct val="110000"/>
              </a:lnSpc>
              <a:spcAft>
                <a:spcPts val="600"/>
              </a:spcAft>
              <a:defRPr sz="1100"/>
            </a:lvl1pPr>
            <a:lvl2pPr marL="512763" indent="-171450">
              <a:lnSpc>
                <a:spcPct val="110000"/>
              </a:lnSpc>
              <a:spcAft>
                <a:spcPts val="600"/>
              </a:spcAft>
              <a:defRPr sz="1100"/>
            </a:lvl2pPr>
            <a:lvl3pPr marL="744538" indent="-117475">
              <a:lnSpc>
                <a:spcPct val="110000"/>
              </a:lnSpc>
              <a:spcAft>
                <a:spcPts val="600"/>
              </a:spcAft>
              <a:defRPr sz="1050"/>
            </a:lvl3pPr>
            <a:lvl4pPr marL="1489075" indent="-174625">
              <a:lnSpc>
                <a:spcPct val="110000"/>
              </a:lnSpc>
              <a:spcAft>
                <a:spcPts val="600"/>
              </a:spcAft>
              <a:defRPr sz="900"/>
            </a:lvl4pPr>
            <a:lvl5pPr marL="1946275" indent="-117475">
              <a:lnSpc>
                <a:spcPct val="110000"/>
              </a:lnSpc>
              <a:spcAft>
                <a:spcPts val="6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12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with Corporate Image">
    <p:spTree>
      <p:nvGrpSpPr>
        <p:cNvPr id="1" name=""/>
        <p:cNvGrpSpPr/>
        <p:nvPr/>
      </p:nvGrpSpPr>
      <p:grpSpPr>
        <a:xfrm>
          <a:off x="0" y="0"/>
          <a:ext cx="0" cy="0"/>
          <a:chOff x="0" y="0"/>
          <a:chExt cx="0" cy="0"/>
        </a:xfrm>
      </p:grpSpPr>
      <p:sp>
        <p:nvSpPr>
          <p:cNvPr id="2" name="Title 1"/>
          <p:cNvSpPr>
            <a:spLocks noGrp="1"/>
          </p:cNvSpPr>
          <p:nvPr>
            <p:ph type="title"/>
          </p:nvPr>
        </p:nvSpPr>
        <p:spPr>
          <a:xfrm>
            <a:off x="338571" y="1552885"/>
            <a:ext cx="8458200" cy="712279"/>
          </a:xfrm>
          <a:prstGeom prst="rect">
            <a:avLst/>
          </a:prstGeom>
        </p:spPr>
        <p:txBody>
          <a:bodyPr vert="horz"/>
          <a:lstStyle>
            <a:lvl1pPr>
              <a:defRPr sz="2800" b="1">
                <a:solidFill>
                  <a:schemeClr val="tx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2361" y="4836120"/>
            <a:ext cx="544410" cy="279244"/>
          </a:xfrm>
          <a:prstGeom prst="rect">
            <a:avLst/>
          </a:prstGeom>
        </p:spPr>
        <p:txBody>
          <a:bodyPr/>
          <a:lstStyle/>
          <a:p>
            <a:fld id="{35A454EE-6717-4973-901E-6A90AD009CF4}" type="slidenum">
              <a:rPr lang="en-US" smtClean="0"/>
              <a:pPr/>
              <a:t>‹#›</a:t>
            </a:fld>
            <a:endParaRPr lang="en-US" dirty="0"/>
          </a:p>
        </p:txBody>
      </p:sp>
    </p:spTree>
    <p:extLst>
      <p:ext uri="{BB962C8B-B14F-4D97-AF65-F5344CB8AC3E}">
        <p14:creationId xmlns:p14="http://schemas.microsoft.com/office/powerpoint/2010/main" val="19600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Title 1"/>
          <p:cNvSpPr>
            <a:spLocks noGrp="1"/>
          </p:cNvSpPr>
          <p:nvPr>
            <p:ph type="title"/>
          </p:nvPr>
        </p:nvSpPr>
        <p:spPr>
          <a:xfrm>
            <a:off x="338572" y="518144"/>
            <a:ext cx="6976629" cy="327248"/>
          </a:xfrm>
          <a:prstGeom prst="rect">
            <a:avLst/>
          </a:prstGeom>
        </p:spPr>
        <p:txBody>
          <a:bodyPr vert="horz"/>
          <a:lstStyle>
            <a:lvl1pPr>
              <a:defRPr sz="2000" b="0"/>
            </a:lvl1pPr>
          </a:lstStyle>
          <a:p>
            <a:r>
              <a:rPr lang="en-US"/>
              <a:t>Click to edit Master title style</a:t>
            </a:r>
            <a:endParaRPr lang="en-US" dirty="0"/>
          </a:p>
        </p:txBody>
      </p:sp>
      <p:sp>
        <p:nvSpPr>
          <p:cNvPr id="12" name="Slide Number Placeholder 2"/>
          <p:cNvSpPr>
            <a:spLocks noGrp="1"/>
          </p:cNvSpPr>
          <p:nvPr>
            <p:ph type="sldNum" sz="quarter" idx="10"/>
          </p:nvPr>
        </p:nvSpPr>
        <p:spPr>
          <a:xfrm>
            <a:off x="8252362" y="4816075"/>
            <a:ext cx="544410" cy="279244"/>
          </a:xfrm>
          <a:prstGeom prst="rect">
            <a:avLst/>
          </a:prstGeom>
        </p:spPr>
        <p:txBody>
          <a:bodyPr/>
          <a:lstStyle/>
          <a:p>
            <a:fld id="{65119A0C-3940-4F90-866A-BE9151D0B6AA}" type="slidenum">
              <a:rPr lang="en-US" smtClean="0">
                <a:solidFill>
                  <a:srgbClr val="00A1DE"/>
                </a:solidFill>
              </a:rPr>
              <a:pPr/>
              <a:t>‹#›</a:t>
            </a:fld>
            <a:endParaRPr lang="en-US">
              <a:solidFill>
                <a:srgbClr val="00A1DE"/>
              </a:solidFill>
            </a:endParaRPr>
          </a:p>
        </p:txBody>
      </p:sp>
      <p:sp>
        <p:nvSpPr>
          <p:cNvPr id="14" name="Text Placeholder 10"/>
          <p:cNvSpPr>
            <a:spLocks noGrp="1"/>
          </p:cNvSpPr>
          <p:nvPr>
            <p:ph type="body" sz="quarter" idx="12"/>
          </p:nvPr>
        </p:nvSpPr>
        <p:spPr>
          <a:xfrm>
            <a:off x="338572" y="845392"/>
            <a:ext cx="8458200" cy="3645194"/>
          </a:xfrm>
          <a:prstGeom prst="rect">
            <a:avLst/>
          </a:prstGeom>
        </p:spPr>
        <p:txBody>
          <a:bodyPr vert="horz"/>
          <a:lstStyle>
            <a:lvl1pPr marL="0" indent="0">
              <a:lnSpc>
                <a:spcPct val="100000"/>
              </a:lnSpc>
              <a:spcAft>
                <a:spcPts val="600"/>
              </a:spcAft>
              <a:buNone/>
              <a:defRPr sz="1600">
                <a:solidFill>
                  <a:srgbClr val="0078BE"/>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205704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6900429" cy="327248"/>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317523" y="4800600"/>
            <a:ext cx="544410" cy="279244"/>
          </a:xfrm>
          <a:prstGeom prst="rect">
            <a:avLst/>
          </a:prstGeom>
        </p:spPr>
        <p:txBody>
          <a:bodyPr/>
          <a:lstStyle/>
          <a:p>
            <a:fld id="{35A454EE-6717-4973-901E-6A90AD009CF4}" type="slidenum">
              <a:rPr lang="en-US" smtClean="0"/>
              <a:pPr/>
              <a:t>‹#›</a:t>
            </a:fld>
            <a:endParaRPr lang="en-US" dirty="0"/>
          </a:p>
        </p:txBody>
      </p:sp>
      <p:sp>
        <p:nvSpPr>
          <p:cNvPr id="11" name="Text Placeholder 10"/>
          <p:cNvSpPr>
            <a:spLocks noGrp="1"/>
          </p:cNvSpPr>
          <p:nvPr>
            <p:ph type="body" sz="quarter" idx="12"/>
          </p:nvPr>
        </p:nvSpPr>
        <p:spPr>
          <a:xfrm>
            <a:off x="338572" y="845392"/>
            <a:ext cx="8458200" cy="3645194"/>
          </a:xfrm>
          <a:prstGeom prst="rect">
            <a:avLst/>
          </a:prstGeom>
        </p:spPr>
        <p:txBody>
          <a:bodyPr vert="horz"/>
          <a:lstStyle>
            <a:lvl1pPr marL="0" indent="0">
              <a:lnSpc>
                <a:spcPct val="100000"/>
              </a:lnSpc>
              <a:spcAft>
                <a:spcPts val="600"/>
              </a:spcAft>
              <a:buNone/>
              <a:defRPr sz="1600">
                <a:solidFill>
                  <a:srgbClr val="0078BE"/>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300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with Chart and Subhea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337827" y="1775322"/>
            <a:ext cx="8458181" cy="2724215"/>
          </a:xfrm>
          <a:prstGeom prst="rect">
            <a:avLst/>
          </a:prstGeom>
        </p:spPr>
        <p:txBody>
          <a:bodyPr vert="horz"/>
          <a:lstStyle>
            <a:lvl1pPr marL="168275" indent="-168275">
              <a:lnSpc>
                <a:spcPct val="110000"/>
              </a:lnSpc>
              <a:spcAft>
                <a:spcPts val="600"/>
              </a:spcAft>
              <a:defRPr sz="1100"/>
            </a:lvl1pPr>
            <a:lvl2pPr marL="512763" indent="-171450">
              <a:lnSpc>
                <a:spcPct val="110000"/>
              </a:lnSpc>
              <a:spcAft>
                <a:spcPts val="600"/>
              </a:spcAft>
              <a:defRPr sz="1100"/>
            </a:lvl2pPr>
            <a:lvl3pPr marL="744538" indent="-117475">
              <a:lnSpc>
                <a:spcPct val="110000"/>
              </a:lnSpc>
              <a:spcAft>
                <a:spcPts val="600"/>
              </a:spcAft>
              <a:defRPr sz="1050"/>
            </a:lvl3pPr>
            <a:lvl4pPr marL="1489075" indent="-174625">
              <a:lnSpc>
                <a:spcPct val="110000"/>
              </a:lnSpc>
              <a:spcAft>
                <a:spcPts val="600"/>
              </a:spcAft>
              <a:defRPr sz="900"/>
            </a:lvl4pPr>
            <a:lvl5pPr marL="1946275" indent="-117475">
              <a:lnSpc>
                <a:spcPct val="110000"/>
              </a:lnSpc>
              <a:spcAft>
                <a:spcPts val="6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38572" y="518144"/>
            <a:ext cx="6976629" cy="462509"/>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3515" y="4800600"/>
            <a:ext cx="544410" cy="279244"/>
          </a:xfrm>
          <a:prstGeom prst="rect">
            <a:avLst/>
          </a:prstGeom>
        </p:spPr>
        <p:txBody>
          <a:bodyPr/>
          <a:lstStyle/>
          <a:p>
            <a:fld id="{35A454EE-6717-4973-901E-6A90AD009CF4}" type="slidenum">
              <a:rPr lang="en-US" smtClean="0"/>
              <a:pPr/>
              <a:t>‹#›</a:t>
            </a:fld>
            <a:endParaRPr lang="en-US" dirty="0"/>
          </a:p>
        </p:txBody>
      </p:sp>
      <p:sp>
        <p:nvSpPr>
          <p:cNvPr id="10" name="Text Placeholder 9"/>
          <p:cNvSpPr>
            <a:spLocks noGrp="1"/>
          </p:cNvSpPr>
          <p:nvPr>
            <p:ph type="body" sz="quarter" idx="13"/>
          </p:nvPr>
        </p:nvSpPr>
        <p:spPr>
          <a:xfrm>
            <a:off x="335590" y="981887"/>
            <a:ext cx="8462335" cy="410190"/>
          </a:xfrm>
          <a:prstGeom prst="rect">
            <a:avLst/>
          </a:prstGeom>
        </p:spPr>
        <p:txBody>
          <a:bodyPr vert="horz"/>
          <a:lstStyle>
            <a:lvl1pPr marL="0" indent="0">
              <a:lnSpc>
                <a:spcPct val="90000"/>
              </a:lnSpc>
              <a:spcAft>
                <a:spcPts val="0"/>
              </a:spcAft>
              <a:buNone/>
              <a:defRPr sz="1600">
                <a:solidFill>
                  <a:schemeClr val="tx2"/>
                </a:solidFill>
              </a:defRPr>
            </a:lvl1pPr>
            <a:lvl2pPr marL="341313" indent="0">
              <a:buNone/>
              <a:defRPr sz="1600">
                <a:solidFill>
                  <a:schemeClr val="tx2"/>
                </a:solidFill>
              </a:defRPr>
            </a:lvl2pPr>
            <a:lvl3pPr marL="627062" indent="0">
              <a:buNone/>
              <a:defRPr sz="16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Click to edit Master text styles</a:t>
            </a:r>
          </a:p>
        </p:txBody>
      </p:sp>
      <p:sp>
        <p:nvSpPr>
          <p:cNvPr id="9" name="Text Placeholder 10"/>
          <p:cNvSpPr>
            <a:spLocks noGrp="1"/>
          </p:cNvSpPr>
          <p:nvPr>
            <p:ph type="body" sz="quarter" idx="15"/>
          </p:nvPr>
        </p:nvSpPr>
        <p:spPr>
          <a:xfrm>
            <a:off x="338572" y="1392077"/>
            <a:ext cx="8458200" cy="358173"/>
          </a:xfrm>
          <a:prstGeom prst="rect">
            <a:avLst/>
          </a:prstGeom>
        </p:spPr>
        <p:txBody>
          <a:bodyPr vert="horz"/>
          <a:lstStyle>
            <a:lvl1pPr marL="0" indent="0">
              <a:lnSpc>
                <a:spcPct val="110000"/>
              </a:lnSpc>
              <a:spcAft>
                <a:spcPts val="0"/>
              </a:spcAft>
              <a:buNone/>
              <a:defRPr sz="1100">
                <a:solidFill>
                  <a:schemeClr val="tx1"/>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16264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
            <a:ext cx="9143390" cy="5142899"/>
          </a:xfrm>
          <a:prstGeom prst="rect">
            <a:avLst/>
          </a:prstGeom>
        </p:spPr>
      </p:pic>
      <p:sp>
        <p:nvSpPr>
          <p:cNvPr id="7"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rgbClr val="FECC0C"/>
                </a:solidFill>
              </a:defRPr>
            </a:lvl1pPr>
          </a:lstStyle>
          <a:p>
            <a:r>
              <a:rPr lang="en-GB" dirty="0"/>
              <a:t>Presentation title to go here, up to a maximum of two lines of text.</a:t>
            </a:r>
            <a:endParaRPr lang="en-US" dirty="0"/>
          </a:p>
        </p:txBody>
      </p:sp>
      <p:sp>
        <p:nvSpPr>
          <p:cNvPr id="9"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4687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3186954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6" name="Rectangle 5"/>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3418726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8433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22729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828361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a:ln>
            <a:noFill/>
          </a:ln>
        </p:spPr>
        <p:txBody>
          <a:bodyPr anchor="ctr"/>
          <a:lstStyle>
            <a:lvl1pPr marL="0" indent="0" algn="ctr">
              <a:buNone/>
              <a:defRPr baseline="0"/>
            </a:lvl1pPr>
          </a:lstStyle>
          <a:p>
            <a:r>
              <a:rPr lang="en-US" dirty="0"/>
              <a:t>Click to add a picture</a:t>
            </a:r>
          </a:p>
        </p:txBody>
      </p:sp>
      <p:sp>
        <p:nvSpPr>
          <p:cNvPr id="3" name="Subtitle 2"/>
          <p:cNvSpPr>
            <a:spLocks noGrp="1"/>
          </p:cNvSpPr>
          <p:nvPr>
            <p:ph type="subTitle" idx="1" hasCustomPrompt="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2816343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flip="none" rotWithShape="1">
          <a:gsLst>
            <a:gs pos="0">
              <a:schemeClr val="tx2"/>
            </a:gs>
            <a:gs pos="99000">
              <a:schemeClr val="accent1"/>
            </a:gs>
          </a:gsLst>
          <a:lin ang="16200000" scaled="0"/>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7" y="1016001"/>
            <a:ext cx="8387999" cy="3527996"/>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7" y="4543997"/>
            <a:ext cx="8387999" cy="36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05980"/>
            <a:ext cx="8388000" cy="647999"/>
          </a:xfrm>
        </p:spPr>
        <p:txBody>
          <a:bodyPr/>
          <a:lstStyle>
            <a:lvl1pPr>
              <a:defRPr>
                <a:solidFill>
                  <a:schemeClr val="tx1"/>
                </a:solidFill>
              </a:defRPr>
            </a:lvl1pPr>
          </a:lstStyle>
          <a:p>
            <a:r>
              <a:rPr lang="en-GB" dirty="0"/>
              <a:t>Click to edit slide heading</a:t>
            </a:r>
            <a:endParaRPr lang="en-US" dirty="0"/>
          </a:p>
        </p:txBody>
      </p:sp>
    </p:spTree>
    <p:extLst>
      <p:ext uri="{BB962C8B-B14F-4D97-AF65-F5344CB8AC3E}">
        <p14:creationId xmlns:p14="http://schemas.microsoft.com/office/powerpoint/2010/main" val="4052660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7" y="1018151"/>
            <a:ext cx="8387999" cy="3779996"/>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white.</a:t>
            </a:r>
          </a:p>
        </p:txBody>
      </p:sp>
      <p:sp>
        <p:nvSpPr>
          <p:cNvPr id="5"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2608780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7" y="686"/>
            <a:ext cx="9142017" cy="5142128"/>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1251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6426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Tree>
    <p:extLst>
      <p:ext uri="{BB962C8B-B14F-4D97-AF65-F5344CB8AC3E}">
        <p14:creationId xmlns:p14="http://schemas.microsoft.com/office/powerpoint/2010/main" val="408533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96493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74837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05980"/>
            <a:ext cx="8388000" cy="647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038154"/>
            <a:ext cx="8388000" cy="37799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CA8AAB-E870-42D1-8D7B-462EB2ACF688}" type="slidenum">
              <a:rPr lang="en-GB" smtClean="0"/>
              <a:t>‹#›</a:t>
            </a:fld>
            <a:endParaRPr lang="en-GB" dirty="0"/>
          </a:p>
        </p:txBody>
      </p:sp>
      <p:sp>
        <p:nvSpPr>
          <p:cNvPr id="4" name="hl">
            <a:extLst>
              <a:ext uri="{FF2B5EF4-FFF2-40B4-BE49-F238E27FC236}">
                <a16:creationId xmlns:a16="http://schemas.microsoft.com/office/drawing/2014/main" id="{58721459-2ADE-4644-8892-7D8A4EF001BF}"/>
              </a:ext>
            </a:extLst>
          </p:cNvPr>
          <p:cNvSpPr txBox="1"/>
          <p:nvPr userDrawn="1"/>
        </p:nvSpPr>
        <p:spPr>
          <a:xfrm>
            <a:off x="0" y="0"/>
            <a:ext cx="9144000" cy="369332"/>
          </a:xfrm>
          <a:prstGeom prst="rect">
            <a:avLst/>
          </a:prstGeom>
          <a:noFill/>
        </p:spPr>
        <p:txBody>
          <a:bodyPr vert="horz" rtlCol="0">
            <a:spAutoFit/>
          </a:bodyPr>
          <a:lstStyle/>
          <a:p>
            <a:endParaRPr lang="en-GB">
              <a:solidFill>
                <a:schemeClr val="tx1"/>
              </a:solidFill>
            </a:endParaRPr>
          </a:p>
        </p:txBody>
      </p:sp>
      <p:sp>
        <p:nvSpPr>
          <p:cNvPr id="5" name="fl">
            <a:extLst>
              <a:ext uri="{FF2B5EF4-FFF2-40B4-BE49-F238E27FC236}">
                <a16:creationId xmlns:a16="http://schemas.microsoft.com/office/drawing/2014/main" id="{56B1F41A-ED65-46D7-9443-182AB4D743C4}"/>
              </a:ext>
            </a:extLst>
          </p:cNvPr>
          <p:cNvSpPr txBox="1"/>
          <p:nvPr userDrawn="1"/>
        </p:nvSpPr>
        <p:spPr>
          <a:xfrm>
            <a:off x="0" y="4805680"/>
            <a:ext cx="9144000" cy="369332"/>
          </a:xfrm>
          <a:prstGeom prst="rect">
            <a:avLst/>
          </a:prstGeom>
          <a:noFill/>
        </p:spPr>
        <p:txBody>
          <a:bodyPr vert="horz" rtlCol="0">
            <a:spAutoFit/>
          </a:bodyPr>
          <a:lstStyle/>
          <a:p>
            <a:endParaRPr lang="en-GB">
              <a:solidFill>
                <a:schemeClr val="tx1"/>
              </a:solidFill>
            </a:endParaRPr>
          </a:p>
        </p:txBody>
      </p:sp>
    </p:spTree>
    <p:extLst>
      <p:ext uri="{BB962C8B-B14F-4D97-AF65-F5344CB8AC3E}">
        <p14:creationId xmlns:p14="http://schemas.microsoft.com/office/powerpoint/2010/main" val="6933016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2" r:id="rId4"/>
    <p:sldLayoutId id="2147483683" r:id="rId5"/>
    <p:sldLayoutId id="2147483697" r:id="rId6"/>
    <p:sldLayoutId id="2147483704" r:id="rId7"/>
    <p:sldLayoutId id="2147483706" r:id="rId8"/>
    <p:sldLayoutId id="2147483707" r:id="rId9"/>
    <p:sldLayoutId id="2147483708" r:id="rId10"/>
    <p:sldLayoutId id="2147483709" r:id="rId11"/>
    <p:sldLayoutId id="2147483710" r:id="rId12"/>
    <p:sldLayoutId id="2147483711" r:id="rId13"/>
    <p:sldLayoutId id="2147483650" r:id="rId14"/>
    <p:sldLayoutId id="2147483652" r:id="rId15"/>
    <p:sldLayoutId id="2147483662" r:id="rId16"/>
    <p:sldLayoutId id="2147483685" r:id="rId17"/>
    <p:sldLayoutId id="2147483657" r:id="rId18"/>
    <p:sldLayoutId id="2147483654" r:id="rId19"/>
    <p:sldLayoutId id="2147483686" r:id="rId20"/>
    <p:sldLayoutId id="2147483699" r:id="rId21"/>
    <p:sldLayoutId id="2147483700" r:id="rId22"/>
    <p:sldLayoutId id="2147483701" r:id="rId23"/>
    <p:sldLayoutId id="2147483702" r:id="rId24"/>
    <p:sldLayoutId id="2147483703" r:id="rId25"/>
  </p:sldLayoutIdLst>
  <p:hf hdr="0" ftr="0" dt="0"/>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05980"/>
            <a:ext cx="8388000" cy="647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038154"/>
            <a:ext cx="8388000" cy="37799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hl">
            <a:extLst>
              <a:ext uri="{FF2B5EF4-FFF2-40B4-BE49-F238E27FC236}">
                <a16:creationId xmlns:a16="http://schemas.microsoft.com/office/drawing/2014/main" id="{AED09BCA-405D-4105-900E-BA3B090E627D}"/>
              </a:ext>
            </a:extLst>
          </p:cNvPr>
          <p:cNvSpPr txBox="1"/>
          <p:nvPr userDrawn="1"/>
        </p:nvSpPr>
        <p:spPr>
          <a:xfrm>
            <a:off x="0" y="0"/>
            <a:ext cx="9144000" cy="369332"/>
          </a:xfrm>
          <a:prstGeom prst="rect">
            <a:avLst/>
          </a:prstGeom>
          <a:noFill/>
        </p:spPr>
        <p:txBody>
          <a:bodyPr vert="horz" rtlCol="0">
            <a:spAutoFit/>
          </a:bodyPr>
          <a:lstStyle/>
          <a:p>
            <a:endParaRPr lang="en-GB">
              <a:solidFill>
                <a:schemeClr val="tx1"/>
              </a:solidFill>
            </a:endParaRPr>
          </a:p>
        </p:txBody>
      </p:sp>
      <p:sp>
        <p:nvSpPr>
          <p:cNvPr id="5" name="fl">
            <a:extLst>
              <a:ext uri="{FF2B5EF4-FFF2-40B4-BE49-F238E27FC236}">
                <a16:creationId xmlns:a16="http://schemas.microsoft.com/office/drawing/2014/main" id="{2987A21F-5840-416D-BD82-E3517E47C2A5}"/>
              </a:ext>
            </a:extLst>
          </p:cNvPr>
          <p:cNvSpPr txBox="1"/>
          <p:nvPr userDrawn="1"/>
        </p:nvSpPr>
        <p:spPr>
          <a:xfrm>
            <a:off x="0" y="4805680"/>
            <a:ext cx="9144000" cy="369332"/>
          </a:xfrm>
          <a:prstGeom prst="rect">
            <a:avLst/>
          </a:prstGeom>
          <a:noFill/>
        </p:spPr>
        <p:txBody>
          <a:bodyPr vert="horz" rtlCol="0">
            <a:spAutoFit/>
          </a:bodyPr>
          <a:lstStyle/>
          <a:p>
            <a:endParaRPr lang="en-GB">
              <a:solidFill>
                <a:schemeClr val="tx1"/>
              </a:solidFill>
            </a:endParaRPr>
          </a:p>
        </p:txBody>
      </p:sp>
    </p:spTree>
    <p:extLst>
      <p:ext uri="{BB962C8B-B14F-4D97-AF65-F5344CB8AC3E}">
        <p14:creationId xmlns:p14="http://schemas.microsoft.com/office/powerpoint/2010/main" val="3961373372"/>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90" r:id="rId3"/>
    <p:sldLayoutId id="2147483691" r:id="rId4"/>
    <p:sldLayoutId id="2147483692" r:id="rId5"/>
    <p:sldLayoutId id="2147483698" r:id="rId6"/>
    <p:sldLayoutId id="2147483671" r:id="rId7"/>
    <p:sldLayoutId id="2147483673" r:id="rId8"/>
    <p:sldLayoutId id="2147483675" r:id="rId9"/>
    <p:sldLayoutId id="2147483694" r:id="rId10"/>
    <p:sldLayoutId id="2147483678" r:id="rId11"/>
    <p:sldLayoutId id="2147483679" r:id="rId12"/>
    <p:sldLayoutId id="2147483695" r:id="rId13"/>
  </p:sldLayoutIdLst>
  <p:hf hdr="0" ft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chemeClr val="bg1"/>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chemeClr val="bg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6.PNG"/><Relationship Id="rId7" Type="http://schemas.openxmlformats.org/officeDocument/2006/relationships/package" Target="../embeddings/Microsoft_Excel_Worksheet20.xlsx"/><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7.emf"/><Relationship Id="rId5" Type="http://schemas.openxmlformats.org/officeDocument/2006/relationships/package" Target="../embeddings/Microsoft_Excel_Worksheet19.xlsx"/><Relationship Id="rId4" Type="http://schemas.openxmlformats.org/officeDocument/2006/relationships/chart" Target="../charts/chart17.xml"/><Relationship Id="rId9"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arget="../charts/chart29.xml" Type="http://schemas.openxmlformats.org/officeDocument/2006/relationships/chart"/><Relationship Id="rId3" Target="../charts/chart28.xml" Type="http://schemas.openxmlformats.org/officeDocument/2006/relationships/chart"/><Relationship Id="rId7" Target="../media/image21.emf" Type="http://schemas.openxmlformats.org/officeDocument/2006/relationships/image"/><Relationship Id="rId2" Target="../notesSlides/notesSlide18.xml" Type="http://schemas.openxmlformats.org/officeDocument/2006/relationships/notesSlide"/><Relationship Id="rId1" Target="../slideLayouts/slideLayout24.xml" Type="http://schemas.openxmlformats.org/officeDocument/2006/relationships/slideLayout"/><Relationship Id="rId6" Target="../embeddings/Microsoft_Excel_Worksheet33.xlsx" Type="http://schemas.openxmlformats.org/officeDocument/2006/relationships/package"/><Relationship Id="rId5" Target="../media/image20.emf" Type="http://schemas.openxmlformats.org/officeDocument/2006/relationships/image"/><Relationship Id="rId4" Target="../embeddings/Microsoft_Excel_Worksheet32.xlsx" Type="http://schemas.openxmlformats.org/officeDocument/2006/relationships/package"/><Relationship Id="rId9" Target="../media/image22.jpeg" Type="http://schemas.openxmlformats.org/officeDocument/2006/relationships/image"/></Relationships>
</file>

<file path=ppt/slides/_rels/slide27.xml.rels><?xml version="1.0" encoding="UTF-8" standalone="yes" ?><Relationships xmlns="http://schemas.openxmlformats.org/package/2006/relationships"><Relationship Id="rId3" Target="../charts/chart30.xml" Type="http://schemas.openxmlformats.org/officeDocument/2006/relationships/chart"/><Relationship Id="rId2" Target="../notesSlides/notesSlide19.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31.xml" Type="http://schemas.openxmlformats.org/officeDocument/2006/relationships/chart"/></Relationships>
</file>

<file path=ppt/slides/_rels/slide28.xml.rels><?xml version="1.0" encoding="UTF-8" standalone="yes" ?><Relationships xmlns="http://schemas.openxmlformats.org/package/2006/relationships"><Relationship Id="rId3" Target="../charts/chart32.xml" Type="http://schemas.openxmlformats.org/officeDocument/2006/relationships/chart"/><Relationship Id="rId2" Target="../notesSlides/notesSlide20.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33.xml" Type="http://schemas.openxmlformats.org/officeDocument/2006/relationships/chart"/></Relationships>
</file>

<file path=ppt/slides/_rels/slide29.xml.rels><?xml version="1.0" encoding="UTF-8" standalone="yes" ?><Relationships xmlns="http://schemas.openxmlformats.org/package/2006/relationships"><Relationship Id="rId3" Target="../charts/chart34.xml" Type="http://schemas.openxmlformats.org/officeDocument/2006/relationships/chart"/><Relationship Id="rId2" Target="../notesSlides/notesSlide21.xml" Type="http://schemas.openxmlformats.org/officeDocument/2006/relationships/notesSlide"/><Relationship Id="rId1" Target="../slideLayouts/slideLayout24.xml" Type="http://schemas.openxmlformats.org/officeDocument/2006/relationships/slideLayout"/><Relationship Id="rId4" Target="../media/image22.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arget="../charts/chart35.xml" Type="http://schemas.openxmlformats.org/officeDocument/2006/relationships/chart"/><Relationship Id="rId2" Target="../notesSlides/notesSlide22.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36.xml" Type="http://schemas.openxmlformats.org/officeDocument/2006/relationships/chart"/></Relationships>
</file>

<file path=ppt/slides/_rels/slide31.xml.rels><?xml version="1.0" encoding="UTF-8" standalone="yes" ?><Relationships xmlns="http://schemas.openxmlformats.org/package/2006/relationships"><Relationship Id="rId3" Target="../charts/chart37.xml" Type="http://schemas.openxmlformats.org/officeDocument/2006/relationships/chart"/><Relationship Id="rId2" Target="../notesSlides/notesSlide23.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38.xml" Type="http://schemas.openxmlformats.org/officeDocument/2006/relationships/chart"/></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package" Target="../embeddings/Microsoft_Excel_Worksheet44.xlsx"/><Relationship Id="rId7"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24.emf"/><Relationship Id="rId5" Type="http://schemas.openxmlformats.org/officeDocument/2006/relationships/package" Target="../embeddings/Microsoft_Excel_Worksheet45.xlsx"/><Relationship Id="rId4" Type="http://schemas.openxmlformats.org/officeDocument/2006/relationships/image" Target="../media/image23.emf"/><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44.xml"/></Relationships>
</file>

<file path=ppt/slides/_rels/slide3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49.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6.PNG"/><Relationship Id="rId7" Type="http://schemas.openxmlformats.org/officeDocument/2006/relationships/package" Target="../embeddings/Microsoft_Excel_Worksheet59.xlsx"/><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27.emf"/><Relationship Id="rId5" Type="http://schemas.openxmlformats.org/officeDocument/2006/relationships/package" Target="../embeddings/Microsoft_Excel_Worksheet58.xlsx"/><Relationship Id="rId4" Type="http://schemas.openxmlformats.org/officeDocument/2006/relationships/chart" Target="../charts/chart50.xml"/><Relationship Id="rId9" Type="http://schemas.openxmlformats.org/officeDocument/2006/relationships/chart" Target="../charts/chart51.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chart" Target="../charts/chart53.xml"/></Relationships>
</file>

<file path=ppt/slides/_rels/slide4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chart" Target="../charts/chart55.xml"/></Relationships>
</file>

<file path=ppt/slides/_rels/slide4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chart" Target="../charts/chart58.xml"/></Relationships>
</file>

<file path=ppt/slides/_rels/slide4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5.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chart" Target="../charts/chart60.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arget="../media/image32.emf" Type="http://schemas.openxmlformats.org/officeDocument/2006/relationships/image"/><Relationship Id="rId3" Target="../media/image30.jpeg" Type="http://schemas.openxmlformats.org/officeDocument/2006/relationships/image"/><Relationship Id="rId7" Target="../embeddings/Microsoft_Excel_Worksheet72.xlsx" Type="http://schemas.openxmlformats.org/officeDocument/2006/relationships/package"/><Relationship Id="rId2" Target="../notesSlides/notesSlide36.xml" Type="http://schemas.openxmlformats.org/officeDocument/2006/relationships/notesSlide"/><Relationship Id="rId1" Target="../slideLayouts/slideLayout19.xml" Type="http://schemas.openxmlformats.org/officeDocument/2006/relationships/slideLayout"/><Relationship Id="rId6" Target="../media/image31.emf" Type="http://schemas.openxmlformats.org/officeDocument/2006/relationships/image"/><Relationship Id="rId5" Target="../embeddings/Microsoft_Excel_Worksheet71.xlsx" Type="http://schemas.openxmlformats.org/officeDocument/2006/relationships/package"/><Relationship Id="rId4" Target="../charts/chart61.xml" Type="http://schemas.openxmlformats.org/officeDocument/2006/relationships/chart"/><Relationship Id="rId9" Target="../charts/chart62.xml" Type="http://schemas.openxmlformats.org/officeDocument/2006/relationships/chart"/></Relationships>
</file>

<file path=ppt/slides/_rels/slide48.xml.rels><?xml version="1.0" encoding="UTF-8" standalone="yes" ?><Relationships xmlns="http://schemas.openxmlformats.org/package/2006/relationships"><Relationship Id="rId3" Target="../charts/chart63.xml" Type="http://schemas.openxmlformats.org/officeDocument/2006/relationships/chart"/><Relationship Id="rId2" Target="../notesSlides/notesSlide37.xml" Type="http://schemas.openxmlformats.org/officeDocument/2006/relationships/notesSlide"/><Relationship Id="rId1" Target="../slideLayouts/slideLayout24.xml" Type="http://schemas.openxmlformats.org/officeDocument/2006/relationships/slideLayout"/><Relationship Id="rId5" Target="../media/image30.jpeg" Type="http://schemas.openxmlformats.org/officeDocument/2006/relationships/image"/><Relationship Id="rId4" Target="../charts/chart64.xml" Type="http://schemas.openxmlformats.org/officeDocument/2006/relationships/chart"/></Relationships>
</file>

<file path=ppt/slides/_rels/slide49.xml.rels><?xml version="1.0" encoding="UTF-8" standalone="yes" ?><Relationships xmlns="http://schemas.openxmlformats.org/package/2006/relationships"><Relationship Id="rId3" Target="../charts/chart65.xml" Type="http://schemas.openxmlformats.org/officeDocument/2006/relationships/chart"/><Relationship Id="rId2" Target="../notesSlides/notesSlide38.xml" Type="http://schemas.openxmlformats.org/officeDocument/2006/relationships/notesSlide"/><Relationship Id="rId1" Target="../slideLayouts/slideLayout24.xml" Type="http://schemas.openxmlformats.org/officeDocument/2006/relationships/slideLayout"/><Relationship Id="rId5" Target="../media/image30.jpeg" Type="http://schemas.openxmlformats.org/officeDocument/2006/relationships/image"/><Relationship Id="rId4" Target="../charts/chart66.xml" Type="http://schemas.openxmlformats.org/officeDocument/2006/relationships/chart"/></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package" Target="../embeddings/Microsoft_Excel_Worksheet2.xlsx"/><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50.xml.rels><?xml version="1.0" encoding="UTF-8" standalone="yes" ?><Relationships xmlns="http://schemas.openxmlformats.org/package/2006/relationships"><Relationship Id="rId3" Target="../charts/chart67.xml" Type="http://schemas.openxmlformats.org/officeDocument/2006/relationships/chart"/><Relationship Id="rId2" Target="../notesSlides/notesSlide39.xml" Type="http://schemas.openxmlformats.org/officeDocument/2006/relationships/notesSlide"/><Relationship Id="rId1" Target="../slideLayouts/slideLayout24.xml" Type="http://schemas.openxmlformats.org/officeDocument/2006/relationships/slideLayout"/><Relationship Id="rId4" Target="../media/image30.jpeg" Type="http://schemas.openxmlformats.org/officeDocument/2006/relationships/image"/></Relationships>
</file>

<file path=ppt/slides/_rels/slide51.xml.rels><?xml version="1.0" encoding="UTF-8" standalone="yes" ?><Relationships xmlns="http://schemas.openxmlformats.org/package/2006/relationships"><Relationship Id="rId3" Target="../charts/chart68.xml" Type="http://schemas.openxmlformats.org/officeDocument/2006/relationships/chart"/><Relationship Id="rId2" Target="../notesSlides/notesSlide40.xml" Type="http://schemas.openxmlformats.org/officeDocument/2006/relationships/notesSlide"/><Relationship Id="rId1" Target="../slideLayouts/slideLayout24.xml" Type="http://schemas.openxmlformats.org/officeDocument/2006/relationships/slideLayout"/><Relationship Id="rId5" Target="../media/image30.jpeg" Type="http://schemas.openxmlformats.org/officeDocument/2006/relationships/image"/><Relationship Id="rId4" Target="../charts/chart69.xml" Type="http://schemas.openxmlformats.org/officeDocument/2006/relationships/chart"/></Relationships>
</file>

<file path=ppt/slides/_rels/slide52.xml.rels><?xml version="1.0" encoding="UTF-8" standalone="yes" ?><Relationships xmlns="http://schemas.openxmlformats.org/package/2006/relationships"><Relationship Id="rId3" Target="../charts/chart70.xml" Type="http://schemas.openxmlformats.org/officeDocument/2006/relationships/chart"/><Relationship Id="rId2" Target="../notesSlides/notesSlide41.xml" Type="http://schemas.openxmlformats.org/officeDocument/2006/relationships/notesSlide"/><Relationship Id="rId1" Target="../slideLayouts/slideLayout24.xml" Type="http://schemas.openxmlformats.org/officeDocument/2006/relationships/slideLayout"/><Relationship Id="rId5" Target="../media/image30.jpeg" Type="http://schemas.openxmlformats.org/officeDocument/2006/relationships/image"/><Relationship Id="rId4" Target="../charts/chart71.xml" Type="http://schemas.openxmlformats.org/officeDocument/2006/relationships/chart"/></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arget="../media/image35.emf" Type="http://schemas.openxmlformats.org/officeDocument/2006/relationships/image"/><Relationship Id="rId3" Target="../media/image22.jpeg" Type="http://schemas.openxmlformats.org/officeDocument/2006/relationships/image"/><Relationship Id="rId7" Target="../embeddings/Microsoft_Excel_Worksheet85.xlsx" Type="http://schemas.openxmlformats.org/officeDocument/2006/relationships/package"/><Relationship Id="rId2" Target="../notesSlides/notesSlide42.xml" Type="http://schemas.openxmlformats.org/officeDocument/2006/relationships/notesSlide"/><Relationship Id="rId1" Target="../slideLayouts/slideLayout19.xml" Type="http://schemas.openxmlformats.org/officeDocument/2006/relationships/slideLayout"/><Relationship Id="rId6" Target="../media/image34.emf" Type="http://schemas.openxmlformats.org/officeDocument/2006/relationships/image"/><Relationship Id="rId5" Target="../embeddings/Microsoft_Excel_Worksheet84.xlsx" Type="http://schemas.openxmlformats.org/officeDocument/2006/relationships/package"/><Relationship Id="rId4" Target="../charts/chart72.xml" Type="http://schemas.openxmlformats.org/officeDocument/2006/relationships/chart"/><Relationship Id="rId9" Target="../charts/chart73.xml" Type="http://schemas.openxmlformats.org/officeDocument/2006/relationships/chart"/></Relationships>
</file>

<file path=ppt/slides/_rels/slide55.xml.rels><?xml version="1.0" encoding="UTF-8" standalone="yes" ?><Relationships xmlns="http://schemas.openxmlformats.org/package/2006/relationships"><Relationship Id="rId3" Target="../charts/chart74.xml" Type="http://schemas.openxmlformats.org/officeDocument/2006/relationships/chart"/><Relationship Id="rId2" Target="../notesSlides/notesSlide43.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75.xml" Type="http://schemas.openxmlformats.org/officeDocument/2006/relationships/chart"/></Relationships>
</file>

<file path=ppt/slides/_rels/slide56.xml.rels><?xml version="1.0" encoding="UTF-8" standalone="yes" ?><Relationships xmlns="http://schemas.openxmlformats.org/package/2006/relationships"><Relationship Id="rId3" Target="../charts/chart76.xml" Type="http://schemas.openxmlformats.org/officeDocument/2006/relationships/chart"/><Relationship Id="rId2" Target="../notesSlides/notesSlide44.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77.xml" Type="http://schemas.openxmlformats.org/officeDocument/2006/relationships/chart"/></Relationships>
</file>

<file path=ppt/slides/_rels/slide57.xml.rels><?xml version="1.0" encoding="UTF-8" standalone="yes" ?><Relationships xmlns="http://schemas.openxmlformats.org/package/2006/relationships"><Relationship Id="rId3" Target="../charts/chart78.xml" Type="http://schemas.openxmlformats.org/officeDocument/2006/relationships/chart"/><Relationship Id="rId2" Target="../notesSlides/notesSlide45.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79.xml" Type="http://schemas.openxmlformats.org/officeDocument/2006/relationships/chart"/></Relationships>
</file>

<file path=ppt/slides/_rels/slide58.xml.rels><?xml version="1.0" encoding="UTF-8" standalone="yes" ?><Relationships xmlns="http://schemas.openxmlformats.org/package/2006/relationships"><Relationship Id="rId3" Target="../charts/chart80.xml" Type="http://schemas.openxmlformats.org/officeDocument/2006/relationships/chart"/><Relationship Id="rId2" Target="../notesSlides/notesSlide46.xml" Type="http://schemas.openxmlformats.org/officeDocument/2006/relationships/notesSlide"/><Relationship Id="rId1" Target="../slideLayouts/slideLayout24.xml" Type="http://schemas.openxmlformats.org/officeDocument/2006/relationships/slideLayout"/><Relationship Id="rId5" Target="../media/image22.jpeg" Type="http://schemas.openxmlformats.org/officeDocument/2006/relationships/image"/><Relationship Id="rId4" Target="../charts/chart81.xml" Type="http://schemas.openxmlformats.org/officeDocument/2006/relationships/chart"/></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8" Type="http://schemas.openxmlformats.org/officeDocument/2006/relationships/chart" Target="../charts/chart83.xml"/><Relationship Id="rId3" Type="http://schemas.openxmlformats.org/officeDocument/2006/relationships/chart" Target="../charts/chart82.xml"/><Relationship Id="rId7" Type="http://schemas.openxmlformats.org/officeDocument/2006/relationships/image" Target="../media/image38.emf"/><Relationship Id="rId2" Type="http://schemas.openxmlformats.org/officeDocument/2006/relationships/notesSlide" Target="../notesSlides/notesSlide47.xml"/><Relationship Id="rId1" Type="http://schemas.openxmlformats.org/officeDocument/2006/relationships/slideLayout" Target="../slideLayouts/slideLayout19.xml"/><Relationship Id="rId6" Type="http://schemas.openxmlformats.org/officeDocument/2006/relationships/package" Target="../embeddings/Microsoft_Excel_Worksheet97.xlsx"/><Relationship Id="rId5" Type="http://schemas.openxmlformats.org/officeDocument/2006/relationships/image" Target="../media/image37.emf"/><Relationship Id="rId4" Type="http://schemas.openxmlformats.org/officeDocument/2006/relationships/package" Target="../embeddings/Microsoft_Excel_Worksheet96.xlsx"/><Relationship Id="rId9"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48.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chart" Target="../charts/chart8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2.xml"/><Relationship Id="rId1" Type="http://schemas.openxmlformats.org/officeDocument/2006/relationships/slideLayout" Target="../slideLayouts/slideLayout24.xml"/><Relationship Id="rId5" Type="http://schemas.openxmlformats.org/officeDocument/2006/relationships/chart" Target="../charts/chart89.xml"/><Relationship Id="rId4" Type="http://schemas.openxmlformats.org/officeDocument/2006/relationships/chart" Target="../charts/chart88.xml"/></Relationships>
</file>

<file path=ppt/slides/_rels/slide66.xml.rels><?xml version="1.0" encoding="UTF-8" standalone="yes"?>
<Relationships xmlns="http://schemas.openxmlformats.org/package/2006/relationships"><Relationship Id="rId3" Type="http://schemas.openxmlformats.org/officeDocument/2006/relationships/chart" Target="../charts/chart90.xml"/><Relationship Id="rId7"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59.xml"/><Relationship Id="rId1" Type="http://schemas.openxmlformats.org/officeDocument/2006/relationships/slideLayout" Target="../slideLayouts/slideLayout18.xml"/><Relationship Id="rId6" Type="http://schemas.openxmlformats.org/officeDocument/2006/relationships/chart" Target="../charts/chart96.xml"/><Relationship Id="rId5" Type="http://schemas.openxmlformats.org/officeDocument/2006/relationships/chart" Target="../charts/chart95.xml"/><Relationship Id="rId4" Type="http://schemas.openxmlformats.org/officeDocument/2006/relationships/chart" Target="../charts/chart9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Quarterly CREST Report </a:t>
            </a:r>
          </a:p>
        </p:txBody>
      </p:sp>
      <p:sp>
        <p:nvSpPr>
          <p:cNvPr id="3" name="Subtitle 2"/>
          <p:cNvSpPr>
            <a:spLocks noGrp="1"/>
          </p:cNvSpPr>
          <p:nvPr>
            <p:ph type="subTitle" idx="1"/>
          </p:nvPr>
        </p:nvSpPr>
        <p:spPr/>
        <p:txBody>
          <a:bodyPr>
            <a:normAutofit lnSpcReduction="10000"/>
          </a:bodyPr>
          <a:lstStyle/>
          <a:p>
            <a:r>
              <a:rPr lang="en-US" dirty="0"/>
              <a:t>Data to September 2021</a:t>
            </a:r>
          </a:p>
        </p:txBody>
      </p:sp>
      <p:pic>
        <p:nvPicPr>
          <p:cNvPr id="4" name="Picture 3" descr="NPD_Logo_RGB_Positiv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503" y="4217170"/>
            <a:ext cx="898497" cy="898497"/>
          </a:xfrm>
          <a:prstGeom prst="rect">
            <a:avLst/>
          </a:prstGeom>
        </p:spPr>
      </p:pic>
    </p:spTree>
    <p:extLst>
      <p:ext uri="{BB962C8B-B14F-4D97-AF65-F5344CB8AC3E}">
        <p14:creationId xmlns:p14="http://schemas.microsoft.com/office/powerpoint/2010/main" val="171280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32836800"/>
              </p:ext>
            </p:extLst>
          </p:nvPr>
        </p:nvGraphicFramePr>
        <p:xfrm>
          <a:off x="213757" y="1570165"/>
          <a:ext cx="5005225" cy="30862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rgbClr val="00517D"/>
                </a:solidFill>
                <a:latin typeface="+mn-lt"/>
                <a:cs typeface="Calibri" pitchFamily="34" charset="0"/>
              </a:rPr>
              <a:t>All proteins but lamb have increased average spend over the last 12 months</a:t>
            </a:r>
            <a:endParaRPr lang="en-GB" sz="2400" dirty="0">
              <a:solidFill>
                <a:srgbClr val="00517D"/>
              </a:solidFill>
              <a:latin typeface="+mn-lt"/>
              <a:cs typeface="Calibri" pitchFamily="34" charset="0"/>
            </a:endParaRP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10</a:t>
            </a:fld>
            <a:endParaRPr lang="en-US" dirty="0"/>
          </a:p>
        </p:txBody>
      </p:sp>
      <p:sp>
        <p:nvSpPr>
          <p:cNvPr id="14" name="Text Placeholder 4"/>
          <p:cNvSpPr>
            <a:spLocks noGrp="1"/>
          </p:cNvSpPr>
          <p:nvPr>
            <p:ph type="body" sz="quarter" idx="4294967295"/>
          </p:nvPr>
        </p:nvSpPr>
        <p:spPr>
          <a:xfrm>
            <a:off x="6292312" y="4812395"/>
            <a:ext cx="2682875" cy="277813"/>
          </a:xfrm>
        </p:spPr>
        <p:txBody>
          <a:bodyPr>
            <a:normAutofit fontScale="92500"/>
          </a:bodyPr>
          <a:lstStyle/>
          <a:p>
            <a:pPr marL="0" indent="0">
              <a:buNone/>
            </a:pPr>
            <a:r>
              <a:rPr lang="en-US" sz="1100" dirty="0">
                <a:solidFill>
                  <a:schemeClr val="tx1">
                    <a:lumMod val="65000"/>
                    <a:lumOff val="35000"/>
                  </a:schemeClr>
                </a:solidFill>
                <a:latin typeface="Calibri" pitchFamily="34" charset="0"/>
                <a:cs typeface="Calibri" pitchFamily="34" charset="0"/>
              </a:rPr>
              <a:t>Source: The NPD Group/CREST®, YE Sept '21</a:t>
            </a:r>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Sept'21</a:t>
            </a:r>
          </a:p>
        </p:txBody>
      </p:sp>
      <p:cxnSp>
        <p:nvCxnSpPr>
          <p:cNvPr id="28" name="Straight Connector 5"/>
          <p:cNvCxnSpPr>
            <a:cxnSpLocks noChangeShapeType="1"/>
          </p:cNvCxnSpPr>
          <p:nvPr/>
        </p:nvCxnSpPr>
        <p:spPr bwMode="auto">
          <a:xfrm>
            <a:off x="2005242"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956911"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Sept'21 vs. '20</a:t>
            </a:r>
          </a:p>
        </p:txBody>
      </p:sp>
      <p:graphicFrame>
        <p:nvGraphicFramePr>
          <p:cNvPr id="6" name="Chart 5"/>
          <p:cNvGraphicFramePr/>
          <p:nvPr>
            <p:extLst>
              <p:ext uri="{D42A27DB-BD31-4B8C-83A1-F6EECF244321}">
                <p14:modId xmlns:p14="http://schemas.microsoft.com/office/powerpoint/2010/main" val="2820692636"/>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620618" y="834690"/>
            <a:ext cx="1897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 </a:t>
            </a:r>
          </a:p>
        </p:txBody>
      </p:sp>
      <p:cxnSp>
        <p:nvCxnSpPr>
          <p:cNvPr id="15" name="Straight Connector 14"/>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spTree>
    <p:extLst>
      <p:ext uri="{BB962C8B-B14F-4D97-AF65-F5344CB8AC3E}">
        <p14:creationId xmlns:p14="http://schemas.microsoft.com/office/powerpoint/2010/main" val="260910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03003048"/>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GB" sz="2400" dirty="0">
                <a:solidFill>
                  <a:srgbClr val="00517D"/>
                </a:solidFill>
                <a:latin typeface="+mn-lt"/>
                <a:cs typeface="Calibri" pitchFamily="34" charset="0"/>
              </a:rPr>
              <a:t>Alost 40% of Seafood visits were on deal; all proteins showed deal share growth</a:t>
            </a: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11</a:t>
            </a:fld>
            <a:endParaRPr lang="en-US" dirty="0"/>
          </a:p>
        </p:txBody>
      </p:sp>
      <p:sp>
        <p:nvSpPr>
          <p:cNvPr id="12" name="Text Placeholder 4"/>
          <p:cNvSpPr>
            <a:spLocks noGrp="1"/>
          </p:cNvSpPr>
          <p:nvPr>
            <p:ph type="body" sz="quarter" idx="4294967295"/>
          </p:nvPr>
        </p:nvSpPr>
        <p:spPr>
          <a:xfrm>
            <a:off x="6210960" y="4802187"/>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
        <p:nvSpPr>
          <p:cNvPr id="26" name="TextBox 25"/>
          <p:cNvSpPr txBox="1"/>
          <p:nvPr/>
        </p:nvSpPr>
        <p:spPr>
          <a:xfrm>
            <a:off x="403828" y="1224049"/>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Sept '21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603180" y="1685714"/>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pts</a:t>
            </a:r>
            <a:r>
              <a:rPr lang="en-US" sz="1200" b="1" dirty="0"/>
              <a:t> Change</a:t>
            </a:r>
          </a:p>
          <a:p>
            <a:pPr algn="r">
              <a:defRPr/>
            </a:pPr>
            <a:r>
              <a:rPr lang="en-US" sz="1200" b="1" dirty="0"/>
              <a:t>YE Sept '21 vs. '20</a:t>
            </a:r>
          </a:p>
        </p:txBody>
      </p:sp>
      <p:graphicFrame>
        <p:nvGraphicFramePr>
          <p:cNvPr id="6" name="Chart 5"/>
          <p:cNvGraphicFramePr/>
          <p:nvPr>
            <p:extLst>
              <p:ext uri="{D42A27DB-BD31-4B8C-83A1-F6EECF244321}">
                <p14:modId xmlns:p14="http://schemas.microsoft.com/office/powerpoint/2010/main" val="2901750989"/>
              </p:ext>
            </p:extLst>
          </p:nvPr>
        </p:nvGraphicFramePr>
        <p:xfrm>
          <a:off x="5218982" y="1576562"/>
          <a:ext cx="3674854"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637596" y="1110842"/>
            <a:ext cx="18402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p:txBody>
      </p:sp>
    </p:spTree>
    <p:extLst>
      <p:ext uri="{BB962C8B-B14F-4D97-AF65-F5344CB8AC3E}">
        <p14:creationId xmlns:p14="http://schemas.microsoft.com/office/powerpoint/2010/main" val="420218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a:prstGeom prst="rect">
            <a:avLst/>
          </a:prstGeom>
        </p:spPr>
        <p:txBody>
          <a:bodyPr/>
          <a:lstStyle/>
          <a:p>
            <a:fld id="{35A454EE-6717-4973-901E-6A90AD009CF4}" type="slidenum">
              <a:rPr lang="en-US" smtClean="0">
                <a:solidFill>
                  <a:srgbClr val="0078BE"/>
                </a:solidFill>
              </a:rPr>
              <a:pPr/>
              <a:t>12</a:t>
            </a:fld>
            <a:endParaRPr lang="en-US" dirty="0">
              <a:solidFill>
                <a:srgbClr val="0078BE"/>
              </a:solidFill>
            </a:endParaRPr>
          </a:p>
        </p:txBody>
      </p:sp>
      <p:sp>
        <p:nvSpPr>
          <p:cNvPr id="12" name="Title 3"/>
          <p:cNvSpPr txBox="1">
            <a:spLocks/>
          </p:cNvSpPr>
          <p:nvPr/>
        </p:nvSpPr>
        <p:spPr>
          <a:xfrm>
            <a:off x="176831" y="2345053"/>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defRPr/>
            </a:pPr>
            <a:r>
              <a:rPr lang="en-US" sz="3600" dirty="0">
                <a:solidFill>
                  <a:schemeClr val="bg1"/>
                </a:solidFill>
                <a:cs typeface="Calibri" pitchFamily="34" charset="0"/>
              </a:rPr>
              <a:t>Topline Seafood Performance</a:t>
            </a:r>
            <a:endParaRPr lang="en-US" sz="3600" dirty="0">
              <a:solidFill>
                <a:schemeClr val="bg1"/>
              </a:solidFill>
            </a:endParaRPr>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211703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346869" y="2985027"/>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sz="2400" dirty="0">
                <a:solidFill>
                  <a:schemeClr val="bg2"/>
                </a:solidFill>
                <a:latin typeface="+mn-lt"/>
                <a:cs typeface="Calibri" pitchFamily="34" charset="0"/>
              </a:rPr>
              <a:t>Q3 2021 Seafood visits have bounced back further to reach 95% of pre-pandemic level</a:t>
            </a:r>
            <a:endParaRPr lang="en-US" dirty="0">
              <a:solidFill>
                <a:schemeClr val="bg2"/>
              </a:solidFill>
              <a:cs typeface="Calibri" pitchFamily="34" charset="0"/>
            </a:endParaRPr>
          </a:p>
          <a:p>
            <a:pPr>
              <a:buFont typeface="Arial" panose="020B0604020202020204" pitchFamily="34" charset="0"/>
              <a:buChar char="•"/>
            </a:pPr>
            <a:r>
              <a:rPr lang="en-US" dirty="0">
                <a:solidFill>
                  <a:schemeClr val="bg2"/>
                </a:solidFill>
                <a:cs typeface="Calibri" pitchFamily="34" charset="0"/>
              </a:rPr>
              <a:t>Workplace and Travel segments are still heavily in decline</a:t>
            </a:r>
          </a:p>
        </p:txBody>
      </p:sp>
    </p:spTree>
    <p:extLst>
      <p:ext uri="{BB962C8B-B14F-4D97-AF65-F5344CB8AC3E}">
        <p14:creationId xmlns:p14="http://schemas.microsoft.com/office/powerpoint/2010/main" val="396305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400" dirty="0">
                <a:solidFill>
                  <a:srgbClr val="00517D"/>
                </a:solidFill>
                <a:latin typeface="+mn-lt"/>
                <a:cs typeface="Calibri" pitchFamily="34" charset="0"/>
              </a:rPr>
              <a:t>Q3 2021 Seafood visits have bounced back further to reach 95% of pre-pandemic level</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13</a:t>
            </a:fld>
            <a:endParaRPr lang="en-US" sz="1100" dirty="0">
              <a:cs typeface="Calibri" pitchFamily="34" charset="0"/>
            </a:endParaRPr>
          </a:p>
        </p:txBody>
      </p:sp>
      <p:sp>
        <p:nvSpPr>
          <p:cNvPr id="13" name="Loop_1"/>
          <p:cNvSpPr>
            <a:spLocks noGrp="1"/>
          </p:cNvSpPr>
          <p:nvPr>
            <p:ph type="body" sz="quarter" idx="4294967295"/>
          </p:nvPr>
        </p:nvSpPr>
        <p:spPr>
          <a:xfrm>
            <a:off x="465138" y="897340"/>
            <a:ext cx="8678862" cy="220662"/>
          </a:xfrm>
          <a:prstGeom prst="rect">
            <a:avLst/>
          </a:prstGeom>
        </p:spPr>
        <p:txBody>
          <a:bodyPr>
            <a:normAutofit fontScale="55000" lnSpcReduction="20000"/>
          </a:bodyPr>
          <a:lstStyle/>
          <a:p>
            <a:pPr marL="0" indent="0">
              <a:buNone/>
              <a:defRPr/>
            </a:pPr>
            <a:r>
              <a:rPr lang="en-GB" sz="1700" dirty="0">
                <a:cs typeface="Calibri" pitchFamily="34" charset="0"/>
              </a:rPr>
              <a:t>Seafood Only</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Text Placeholder 3"/>
          <p:cNvSpPr txBox="1">
            <a:spLocks/>
          </p:cNvSpPr>
          <p:nvPr/>
        </p:nvSpPr>
        <p:spPr>
          <a:xfrm>
            <a:off x="6362963" y="4871416"/>
            <a:ext cx="2699205" cy="27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900" dirty="0">
                <a:solidFill>
                  <a:schemeClr val="tx1">
                    <a:lumMod val="65000"/>
                    <a:lumOff val="35000"/>
                  </a:schemeClr>
                </a:solidFill>
                <a:cs typeface="Calibri" pitchFamily="34" charset="0"/>
              </a:rPr>
              <a:t>Source: The NPD Group/CREST®, YE Sep 21</a:t>
            </a:r>
          </a:p>
        </p:txBody>
      </p:sp>
      <p:graphicFrame>
        <p:nvGraphicFramePr>
          <p:cNvPr id="20" name="Graph_1"/>
          <p:cNvGraphicFramePr>
            <a:graphicFrameLocks noGrp="1" noChangeAspect="1"/>
          </p:cNvGraphicFramePr>
          <p:nvPr>
            <p:extLst>
              <p:ext uri="{D42A27DB-BD31-4B8C-83A1-F6EECF244321}">
                <p14:modId xmlns:p14="http://schemas.microsoft.com/office/powerpoint/2010/main" val="3278158398"/>
              </p:ext>
            </p:extLst>
          </p:nvPr>
        </p:nvGraphicFramePr>
        <p:xfrm>
          <a:off x="465138" y="1165320"/>
          <a:ext cx="6035554" cy="2637827"/>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re_3"/>
          <p:cNvSpPr txBox="1">
            <a:spLocks/>
          </p:cNvSpPr>
          <p:nvPr/>
        </p:nvSpPr>
        <p:spPr>
          <a:xfrm>
            <a:off x="0" y="371734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Calibri" pitchFamily="34" charset="0"/>
                <a:cs typeface="Calibri" pitchFamily="34" charset="0"/>
              </a:rPr>
              <a:t>Total Spend, Visits and  Avg. Eater Check</a:t>
            </a:r>
            <a:endParaRPr lang="en-US" sz="1700" dirty="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24" name="Graph_2"/>
          <p:cNvGraphicFramePr>
            <a:graphicFrameLocks noGrp="1" noChangeAspect="1"/>
          </p:cNvGraphicFramePr>
          <p:nvPr>
            <p:extLst>
              <p:ext uri="{D42A27DB-BD31-4B8C-83A1-F6EECF244321}">
                <p14:modId xmlns:p14="http://schemas.microsoft.com/office/powerpoint/2010/main" val="2066775129"/>
              </p:ext>
            </p:extLst>
          </p:nvPr>
        </p:nvGraphicFramePr>
        <p:xfrm>
          <a:off x="6500692" y="1286460"/>
          <a:ext cx="2178170" cy="2386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FA5F7C34-174D-4633-BF88-A666DFC0F711}"/>
              </a:ext>
            </a:extLst>
          </p:cNvPr>
          <p:cNvGraphicFramePr>
            <a:graphicFrameLocks noGrp="1"/>
          </p:cNvGraphicFramePr>
          <p:nvPr>
            <p:extLst>
              <p:ext uri="{D42A27DB-BD31-4B8C-83A1-F6EECF244321}">
                <p14:modId xmlns:p14="http://schemas.microsoft.com/office/powerpoint/2010/main" val="1131728402"/>
              </p:ext>
            </p:extLst>
          </p:nvPr>
        </p:nvGraphicFramePr>
        <p:xfrm>
          <a:off x="465138" y="3959430"/>
          <a:ext cx="8232592" cy="706967"/>
        </p:xfrm>
        <a:graphic>
          <a:graphicData uri="http://schemas.openxmlformats.org/drawingml/2006/table">
            <a:tbl>
              <a:tblPr/>
              <a:tblGrid>
                <a:gridCol w="1121739">
                  <a:extLst>
                    <a:ext uri="{9D8B030D-6E8A-4147-A177-3AD203B41FA5}">
                      <a16:colId xmlns:a16="http://schemas.microsoft.com/office/drawing/2014/main" val="4068812545"/>
                    </a:ext>
                  </a:extLst>
                </a:gridCol>
                <a:gridCol w="559244">
                  <a:extLst>
                    <a:ext uri="{9D8B030D-6E8A-4147-A177-3AD203B41FA5}">
                      <a16:colId xmlns:a16="http://schemas.microsoft.com/office/drawing/2014/main" val="3526536416"/>
                    </a:ext>
                  </a:extLst>
                </a:gridCol>
                <a:gridCol w="559244">
                  <a:extLst>
                    <a:ext uri="{9D8B030D-6E8A-4147-A177-3AD203B41FA5}">
                      <a16:colId xmlns:a16="http://schemas.microsoft.com/office/drawing/2014/main" val="1130011450"/>
                    </a:ext>
                  </a:extLst>
                </a:gridCol>
                <a:gridCol w="559244">
                  <a:extLst>
                    <a:ext uri="{9D8B030D-6E8A-4147-A177-3AD203B41FA5}">
                      <a16:colId xmlns:a16="http://schemas.microsoft.com/office/drawing/2014/main" val="246674160"/>
                    </a:ext>
                  </a:extLst>
                </a:gridCol>
                <a:gridCol w="559244">
                  <a:extLst>
                    <a:ext uri="{9D8B030D-6E8A-4147-A177-3AD203B41FA5}">
                      <a16:colId xmlns:a16="http://schemas.microsoft.com/office/drawing/2014/main" val="2957561522"/>
                    </a:ext>
                  </a:extLst>
                </a:gridCol>
                <a:gridCol w="559244">
                  <a:extLst>
                    <a:ext uri="{9D8B030D-6E8A-4147-A177-3AD203B41FA5}">
                      <a16:colId xmlns:a16="http://schemas.microsoft.com/office/drawing/2014/main" val="3889533668"/>
                    </a:ext>
                  </a:extLst>
                </a:gridCol>
                <a:gridCol w="559244">
                  <a:extLst>
                    <a:ext uri="{9D8B030D-6E8A-4147-A177-3AD203B41FA5}">
                      <a16:colId xmlns:a16="http://schemas.microsoft.com/office/drawing/2014/main" val="586218594"/>
                    </a:ext>
                  </a:extLst>
                </a:gridCol>
                <a:gridCol w="559244">
                  <a:extLst>
                    <a:ext uri="{9D8B030D-6E8A-4147-A177-3AD203B41FA5}">
                      <a16:colId xmlns:a16="http://schemas.microsoft.com/office/drawing/2014/main" val="1211242484"/>
                    </a:ext>
                  </a:extLst>
                </a:gridCol>
                <a:gridCol w="559244">
                  <a:extLst>
                    <a:ext uri="{9D8B030D-6E8A-4147-A177-3AD203B41FA5}">
                      <a16:colId xmlns:a16="http://schemas.microsoft.com/office/drawing/2014/main" val="3240676014"/>
                    </a:ext>
                  </a:extLst>
                </a:gridCol>
                <a:gridCol w="559244">
                  <a:extLst>
                    <a:ext uri="{9D8B030D-6E8A-4147-A177-3AD203B41FA5}">
                      <a16:colId xmlns:a16="http://schemas.microsoft.com/office/drawing/2014/main" val="3152428468"/>
                    </a:ext>
                  </a:extLst>
                </a:gridCol>
                <a:gridCol w="497467">
                  <a:extLst>
                    <a:ext uri="{9D8B030D-6E8A-4147-A177-3AD203B41FA5}">
                      <a16:colId xmlns:a16="http://schemas.microsoft.com/office/drawing/2014/main" val="3707773189"/>
                    </a:ext>
                  </a:extLst>
                </a:gridCol>
                <a:gridCol w="526730">
                  <a:extLst>
                    <a:ext uri="{9D8B030D-6E8A-4147-A177-3AD203B41FA5}">
                      <a16:colId xmlns:a16="http://schemas.microsoft.com/office/drawing/2014/main" val="2614829906"/>
                    </a:ext>
                  </a:extLst>
                </a:gridCol>
                <a:gridCol w="526730">
                  <a:extLst>
                    <a:ext uri="{9D8B030D-6E8A-4147-A177-3AD203B41FA5}">
                      <a16:colId xmlns:a16="http://schemas.microsoft.com/office/drawing/2014/main" val="950523546"/>
                    </a:ext>
                  </a:extLst>
                </a:gridCol>
                <a:gridCol w="526730">
                  <a:extLst>
                    <a:ext uri="{9D8B030D-6E8A-4147-A177-3AD203B41FA5}">
                      <a16:colId xmlns:a16="http://schemas.microsoft.com/office/drawing/2014/main" val="2072610668"/>
                    </a:ext>
                  </a:extLst>
                </a:gridCol>
              </a:tblGrid>
              <a:tr h="96034">
                <a:tc>
                  <a:txBody>
                    <a:bodyPr/>
                    <a:lstStyle/>
                    <a:p>
                      <a:pPr algn="l" fontAlgn="b"/>
                      <a:r>
                        <a:rPr lang="en-GB" sz="900" b="0" i="0" u="none" strike="noStrike">
                          <a:solidFill>
                            <a:srgbClr val="FFFFFF"/>
                          </a:solidFill>
                          <a:effectLst/>
                          <a:latin typeface="Calibri" panose="020F0502020204030204" pitchFamily="34" charset="0"/>
                        </a:rPr>
                        <a:t> </a:t>
                      </a:r>
                    </a:p>
                  </a:txBody>
                  <a:tcPr marL="4969" marR="4969" marT="496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Q3 19</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Q4 19</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Q1 20</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Q2 20</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Q3 20</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Q4 20</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Q1 21</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Q2 21</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Q3 21</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4969" marR="4969" marT="496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900" b="1" i="0" u="none" strike="noStrike" dirty="0">
                          <a:solidFill>
                            <a:srgbClr val="FFFFFF"/>
                          </a:solidFill>
                          <a:effectLst/>
                          <a:latin typeface="Calibri" panose="020F0502020204030204" pitchFamily="34" charset="0"/>
                        </a:rPr>
                        <a:t>YE Sep 19</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YE Sep 20</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YE Sep 21</a:t>
                      </a:r>
                    </a:p>
                  </a:txBody>
                  <a:tcPr marL="6350" marR="6350" marT="635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4101272632"/>
                  </a:ext>
                </a:extLst>
              </a:tr>
              <a:tr h="187819">
                <a:tc>
                  <a:txBody>
                    <a:bodyPr/>
                    <a:lstStyle/>
                    <a:p>
                      <a:pPr algn="l" rtl="0" fontAlgn="b"/>
                      <a:r>
                        <a:rPr lang="en-GB" sz="900" b="1" i="0" u="none" strike="noStrike" dirty="0">
                          <a:solidFill>
                            <a:srgbClr val="000000"/>
                          </a:solidFill>
                          <a:effectLst/>
                          <a:latin typeface="Calibri" panose="020F0502020204030204" pitchFamily="34" charset="0"/>
                        </a:rPr>
                        <a:t> Visits, m</a:t>
                      </a:r>
                    </a:p>
                  </a:txBody>
                  <a:tcPr marL="4969" marR="4969" marT="496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276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262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214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51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181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156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117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155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262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1,035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708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690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26592665"/>
                  </a:ext>
                </a:extLst>
              </a:tr>
              <a:tr h="187819">
                <a:tc>
                  <a:txBody>
                    <a:bodyPr/>
                    <a:lstStyle/>
                    <a:p>
                      <a:pPr algn="l" rtl="0" fontAlgn="b"/>
                      <a:r>
                        <a:rPr lang="en-GB" sz="900" b="1" i="0" u="none" strike="noStrike" dirty="0">
                          <a:solidFill>
                            <a:srgbClr val="000000"/>
                          </a:solidFill>
                          <a:effectLst/>
                          <a:latin typeface="Calibri" panose="020F0502020204030204" pitchFamily="34" charset="0"/>
                        </a:rPr>
                        <a:t> Total Spend, £m</a:t>
                      </a:r>
                    </a:p>
                  </a:txBody>
                  <a:tcPr marL="4969" marR="4969" marT="496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1,055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1,169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822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270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808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656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710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692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968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endParaRPr lang="en-GB" sz="900" b="0"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4,109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3,074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3,156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18462758"/>
                  </a:ext>
                </a:extLst>
              </a:tr>
              <a:tr h="187819">
                <a:tc>
                  <a:txBody>
                    <a:bodyPr/>
                    <a:lstStyle/>
                    <a:p>
                      <a:pPr algn="l" rtl="0" fontAlgn="b"/>
                      <a:r>
                        <a:rPr lang="en-GB" sz="900" b="1" i="0" u="none" strike="noStrike" dirty="0">
                          <a:solidFill>
                            <a:srgbClr val="000000"/>
                          </a:solidFill>
                          <a:effectLst/>
                          <a:latin typeface="Calibri" panose="020F0502020204030204" pitchFamily="34" charset="0"/>
                        </a:rPr>
                        <a:t> Avg. Eater Check, £</a:t>
                      </a:r>
                    </a:p>
                  </a:txBody>
                  <a:tcPr marL="4969" marR="4969" marT="496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3.83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4.46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3.84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5.29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4.47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4.20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6.08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4.47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3.69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4969" marR="4969" marT="496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900" b="0" i="0" u="none" strike="noStrike" dirty="0">
                          <a:solidFill>
                            <a:srgbClr val="000000"/>
                          </a:solidFill>
                          <a:effectLst/>
                          <a:latin typeface="Calibri" panose="020F0502020204030204" pitchFamily="34" charset="0"/>
                        </a:rPr>
                        <a:t>3.97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4.34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900" b="0" i="0" u="none" strike="noStrike" dirty="0">
                          <a:solidFill>
                            <a:srgbClr val="000000"/>
                          </a:solidFill>
                          <a:effectLst/>
                          <a:latin typeface="Calibri" panose="020F0502020204030204" pitchFamily="34" charset="0"/>
                        </a:rPr>
                        <a:t>4.58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81270734"/>
                  </a:ext>
                </a:extLst>
              </a:tr>
            </a:tbl>
          </a:graphicData>
        </a:graphic>
      </p:graphicFrame>
    </p:spTree>
    <p:extLst>
      <p:ext uri="{BB962C8B-B14F-4D97-AF65-F5344CB8AC3E}">
        <p14:creationId xmlns:p14="http://schemas.microsoft.com/office/powerpoint/2010/main" val="363678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572" y="352511"/>
            <a:ext cx="8460433" cy="462509"/>
          </a:xfrm>
        </p:spPr>
        <p:txBody>
          <a:bodyPr>
            <a:noAutofit/>
          </a:bodyPr>
          <a:lstStyle/>
          <a:p>
            <a:pPr>
              <a:spcAft>
                <a:spcPts val="600"/>
              </a:spcAft>
            </a:pPr>
            <a:r>
              <a:rPr lang="en-US" sz="2400" dirty="0">
                <a:solidFill>
                  <a:srgbClr val="00517D"/>
                </a:solidFill>
                <a:latin typeface="+mn-lt"/>
                <a:cs typeface="Calibri" pitchFamily="34" charset="0"/>
              </a:rPr>
              <a:t>QSR shows marked recovery in seafood; the rest of the market is still lower than year ago</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14</a:t>
            </a:fld>
            <a:endParaRPr lang="en-US" dirty="0"/>
          </a:p>
        </p:txBody>
      </p:sp>
      <p:sp>
        <p:nvSpPr>
          <p:cNvPr id="57" name="TextBox 56"/>
          <p:cNvSpPr txBox="1"/>
          <p:nvPr/>
        </p:nvSpPr>
        <p:spPr>
          <a:xfrm>
            <a:off x="3550457" y="1728000"/>
            <a:ext cx="2038630" cy="307777"/>
          </a:xfrm>
          <a:prstGeom prst="rect">
            <a:avLst/>
          </a:prstGeom>
          <a:noFill/>
        </p:spPr>
        <p:txBody>
          <a:bodyPr wrap="square" rtlCol="0">
            <a:spAutoFit/>
          </a:bodyPr>
          <a:lstStyle/>
          <a:p>
            <a:pPr algn="ctr"/>
            <a:r>
              <a:rPr lang="en-GB" sz="1400" b="1" dirty="0">
                <a:cs typeface="Calibri" pitchFamily="34" charset="0"/>
              </a:rPr>
              <a:t>Seafood Visits (bn)</a:t>
            </a:r>
          </a:p>
        </p:txBody>
      </p:sp>
      <p:sp>
        <p:nvSpPr>
          <p:cNvPr id="59" name="TextBox 58"/>
          <p:cNvSpPr txBox="1"/>
          <p:nvPr/>
        </p:nvSpPr>
        <p:spPr>
          <a:xfrm>
            <a:off x="5954310" y="1728000"/>
            <a:ext cx="2424372" cy="307777"/>
          </a:xfrm>
          <a:prstGeom prst="rect">
            <a:avLst/>
          </a:prstGeom>
          <a:noFill/>
        </p:spPr>
        <p:txBody>
          <a:bodyPr wrap="square" rtlCol="0">
            <a:spAutoFit/>
          </a:bodyPr>
          <a:lstStyle/>
          <a:p>
            <a:pPr algn="ctr"/>
            <a:r>
              <a:rPr lang="en-GB" sz="1400" b="1" dirty="0">
                <a:cs typeface="Calibri" pitchFamily="34" charset="0"/>
              </a:rPr>
              <a:t>Seafood Servings (bn</a:t>
            </a:r>
            <a:r>
              <a:rPr lang="en-GB" sz="1400" dirty="0"/>
              <a:t>)</a:t>
            </a:r>
          </a:p>
        </p:txBody>
      </p:sp>
      <p:cxnSp>
        <p:nvCxnSpPr>
          <p:cNvPr id="82" name="Straight Connector 81"/>
          <p:cNvCxnSpPr/>
          <p:nvPr/>
        </p:nvCxnSpPr>
        <p:spPr>
          <a:xfrm>
            <a:off x="5638800" y="1731039"/>
            <a:ext cx="0" cy="2942984"/>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193817" y="3685682"/>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225475" y="3379465"/>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196707" y="3053839"/>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6" name="Freeform 16"/>
          <p:cNvSpPr>
            <a:spLocks noEditPoints="1"/>
          </p:cNvSpPr>
          <p:nvPr/>
        </p:nvSpPr>
        <p:spPr bwMode="auto">
          <a:xfrm>
            <a:off x="3970844" y="1045321"/>
            <a:ext cx="1115400" cy="694591"/>
          </a:xfrm>
          <a:custGeom>
            <a:avLst/>
            <a:gdLst>
              <a:gd name="T0" fmla="*/ 288 w 309"/>
              <a:gd name="T1" fmla="*/ 55 h 259"/>
              <a:gd name="T2" fmla="*/ 288 w 309"/>
              <a:gd name="T3" fmla="*/ 49 h 259"/>
              <a:gd name="T4" fmla="*/ 285 w 309"/>
              <a:gd name="T5" fmla="*/ 43 h 259"/>
              <a:gd name="T6" fmla="*/ 261 w 309"/>
              <a:gd name="T7" fmla="*/ 47 h 259"/>
              <a:gd name="T8" fmla="*/ 262 w 309"/>
              <a:gd name="T9" fmla="*/ 51 h 259"/>
              <a:gd name="T10" fmla="*/ 251 w 309"/>
              <a:gd name="T11" fmla="*/ 60 h 259"/>
              <a:gd name="T12" fmla="*/ 227 w 309"/>
              <a:gd name="T13" fmla="*/ 26 h 259"/>
              <a:gd name="T14" fmla="*/ 216 w 309"/>
              <a:gd name="T15" fmla="*/ 0 h 259"/>
              <a:gd name="T16" fmla="*/ 206 w 309"/>
              <a:gd name="T17" fmla="*/ 26 h 259"/>
              <a:gd name="T18" fmla="*/ 185 w 309"/>
              <a:gd name="T19" fmla="*/ 57 h 259"/>
              <a:gd name="T20" fmla="*/ 141 w 309"/>
              <a:gd name="T21" fmla="*/ 47 h 259"/>
              <a:gd name="T22" fmla="*/ 110 w 309"/>
              <a:gd name="T23" fmla="*/ 44 h 259"/>
              <a:gd name="T24" fmla="*/ 113 w 309"/>
              <a:gd name="T25" fmla="*/ 26 h 259"/>
              <a:gd name="T26" fmla="*/ 88 w 309"/>
              <a:gd name="T27" fmla="*/ 21 h 259"/>
              <a:gd name="T28" fmla="*/ 75 w 309"/>
              <a:gd name="T29" fmla="*/ 53 h 259"/>
              <a:gd name="T30" fmla="*/ 65 w 309"/>
              <a:gd name="T31" fmla="*/ 51 h 259"/>
              <a:gd name="T32" fmla="*/ 65 w 309"/>
              <a:gd name="T33" fmla="*/ 24 h 259"/>
              <a:gd name="T34" fmla="*/ 36 w 309"/>
              <a:gd name="T35" fmla="*/ 46 h 259"/>
              <a:gd name="T36" fmla="*/ 29 w 309"/>
              <a:gd name="T37" fmla="*/ 51 h 259"/>
              <a:gd name="T38" fmla="*/ 4 w 309"/>
              <a:gd name="T39" fmla="*/ 137 h 259"/>
              <a:gd name="T40" fmla="*/ 14 w 309"/>
              <a:gd name="T41" fmla="*/ 135 h 259"/>
              <a:gd name="T42" fmla="*/ 29 w 309"/>
              <a:gd name="T43" fmla="*/ 108 h 259"/>
              <a:gd name="T44" fmla="*/ 32 w 309"/>
              <a:gd name="T45" fmla="*/ 217 h 259"/>
              <a:gd name="T46" fmla="*/ 44 w 309"/>
              <a:gd name="T47" fmla="*/ 237 h 259"/>
              <a:gd name="T48" fmla="*/ 50 w 309"/>
              <a:gd name="T49" fmla="*/ 216 h 259"/>
              <a:gd name="T50" fmla="*/ 65 w 309"/>
              <a:gd name="T51" fmla="*/ 241 h 259"/>
              <a:gd name="T52" fmla="*/ 72 w 309"/>
              <a:gd name="T53" fmla="*/ 139 h 259"/>
              <a:gd name="T54" fmla="*/ 75 w 309"/>
              <a:gd name="T55" fmla="*/ 145 h 259"/>
              <a:gd name="T56" fmla="*/ 77 w 309"/>
              <a:gd name="T57" fmla="*/ 149 h 259"/>
              <a:gd name="T58" fmla="*/ 78 w 309"/>
              <a:gd name="T59" fmla="*/ 242 h 259"/>
              <a:gd name="T60" fmla="*/ 96 w 309"/>
              <a:gd name="T61" fmla="*/ 239 h 259"/>
              <a:gd name="T62" fmla="*/ 115 w 309"/>
              <a:gd name="T63" fmla="*/ 183 h 259"/>
              <a:gd name="T64" fmla="*/ 126 w 309"/>
              <a:gd name="T65" fmla="*/ 257 h 259"/>
              <a:gd name="T66" fmla="*/ 144 w 309"/>
              <a:gd name="T67" fmla="*/ 250 h 259"/>
              <a:gd name="T68" fmla="*/ 155 w 309"/>
              <a:gd name="T69" fmla="*/ 180 h 259"/>
              <a:gd name="T70" fmla="*/ 165 w 309"/>
              <a:gd name="T71" fmla="*/ 239 h 259"/>
              <a:gd name="T72" fmla="*/ 174 w 309"/>
              <a:gd name="T73" fmla="*/ 258 h 259"/>
              <a:gd name="T74" fmla="*/ 188 w 309"/>
              <a:gd name="T75" fmla="*/ 230 h 259"/>
              <a:gd name="T76" fmla="*/ 222 w 309"/>
              <a:gd name="T77" fmla="*/ 183 h 259"/>
              <a:gd name="T78" fmla="*/ 245 w 309"/>
              <a:gd name="T79" fmla="*/ 238 h 259"/>
              <a:gd name="T80" fmla="*/ 264 w 309"/>
              <a:gd name="T81" fmla="*/ 259 h 259"/>
              <a:gd name="T82" fmla="*/ 268 w 309"/>
              <a:gd name="T83" fmla="*/ 233 h 259"/>
              <a:gd name="T84" fmla="*/ 270 w 309"/>
              <a:gd name="T85" fmla="*/ 240 h 259"/>
              <a:gd name="T86" fmla="*/ 281 w 309"/>
              <a:gd name="T87" fmla="*/ 238 h 259"/>
              <a:gd name="T88" fmla="*/ 290 w 309"/>
              <a:gd name="T89" fmla="*/ 194 h 259"/>
              <a:gd name="T90" fmla="*/ 300 w 309"/>
              <a:gd name="T91" fmla="*/ 151 h 259"/>
              <a:gd name="T92" fmla="*/ 308 w 309"/>
              <a:gd name="T93" fmla="*/ 139 h 259"/>
              <a:gd name="T94" fmla="*/ 141 w 309"/>
              <a:gd name="T95" fmla="*/ 98 h 259"/>
              <a:gd name="T96" fmla="*/ 140 w 309"/>
              <a:gd name="T97" fmla="*/ 113 h 259"/>
              <a:gd name="T98" fmla="*/ 191 w 309"/>
              <a:gd name="T99" fmla="*/ 99 h 259"/>
              <a:gd name="T100" fmla="*/ 175 w 309"/>
              <a:gd name="T101" fmla="*/ 80 h 259"/>
              <a:gd name="T102" fmla="*/ 181 w 309"/>
              <a:gd name="T103" fmla="*/ 102 h 259"/>
              <a:gd name="T104" fmla="*/ 178 w 309"/>
              <a:gd name="T105" fmla="*/ 103 h 259"/>
              <a:gd name="T106" fmla="*/ 182 w 309"/>
              <a:gd name="T107" fmla="*/ 180 h 259"/>
              <a:gd name="T108" fmla="*/ 254 w 309"/>
              <a:gd name="T109" fmla="*/ 97 h 259"/>
              <a:gd name="T110" fmla="*/ 246 w 309"/>
              <a:gd name="T111" fmla="*/ 120 h 259"/>
              <a:gd name="T112" fmla="*/ 258 w 309"/>
              <a:gd name="T113" fmla="*/ 195 h 259"/>
              <a:gd name="T114" fmla="*/ 260 w 309"/>
              <a:gd name="T115" fmla="*/ 2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259">
                <a:moveTo>
                  <a:pt x="308" y="139"/>
                </a:moveTo>
                <a:cubicBezTo>
                  <a:pt x="304" y="117"/>
                  <a:pt x="302" y="95"/>
                  <a:pt x="302" y="93"/>
                </a:cubicBezTo>
                <a:cubicBezTo>
                  <a:pt x="302" y="92"/>
                  <a:pt x="301" y="87"/>
                  <a:pt x="301" y="85"/>
                </a:cubicBezTo>
                <a:cubicBezTo>
                  <a:pt x="301" y="83"/>
                  <a:pt x="300" y="78"/>
                  <a:pt x="300" y="74"/>
                </a:cubicBezTo>
                <a:cubicBezTo>
                  <a:pt x="300" y="70"/>
                  <a:pt x="298" y="61"/>
                  <a:pt x="290" y="56"/>
                </a:cubicBezTo>
                <a:cubicBezTo>
                  <a:pt x="289" y="56"/>
                  <a:pt x="287" y="55"/>
                  <a:pt x="286" y="55"/>
                </a:cubicBezTo>
                <a:cubicBezTo>
                  <a:pt x="286" y="55"/>
                  <a:pt x="287" y="55"/>
                  <a:pt x="288" y="55"/>
                </a:cubicBezTo>
                <a:cubicBezTo>
                  <a:pt x="289" y="55"/>
                  <a:pt x="287" y="54"/>
                  <a:pt x="286" y="53"/>
                </a:cubicBezTo>
                <a:cubicBezTo>
                  <a:pt x="285" y="52"/>
                  <a:pt x="284" y="50"/>
                  <a:pt x="285" y="50"/>
                </a:cubicBezTo>
                <a:cubicBezTo>
                  <a:pt x="285" y="51"/>
                  <a:pt x="286" y="52"/>
                  <a:pt x="287" y="52"/>
                </a:cubicBezTo>
                <a:cubicBezTo>
                  <a:pt x="289" y="53"/>
                  <a:pt x="287" y="51"/>
                  <a:pt x="286" y="51"/>
                </a:cubicBezTo>
                <a:cubicBezTo>
                  <a:pt x="286" y="51"/>
                  <a:pt x="285" y="49"/>
                  <a:pt x="284" y="48"/>
                </a:cubicBezTo>
                <a:cubicBezTo>
                  <a:pt x="284" y="48"/>
                  <a:pt x="284" y="47"/>
                  <a:pt x="284" y="48"/>
                </a:cubicBezTo>
                <a:cubicBezTo>
                  <a:pt x="285" y="48"/>
                  <a:pt x="286" y="50"/>
                  <a:pt x="288" y="49"/>
                </a:cubicBezTo>
                <a:cubicBezTo>
                  <a:pt x="289" y="49"/>
                  <a:pt x="288" y="49"/>
                  <a:pt x="288" y="49"/>
                </a:cubicBezTo>
                <a:cubicBezTo>
                  <a:pt x="287" y="49"/>
                  <a:pt x="286" y="48"/>
                  <a:pt x="285" y="46"/>
                </a:cubicBezTo>
                <a:cubicBezTo>
                  <a:pt x="284" y="44"/>
                  <a:pt x="285" y="45"/>
                  <a:pt x="285" y="45"/>
                </a:cubicBezTo>
                <a:cubicBezTo>
                  <a:pt x="285" y="45"/>
                  <a:pt x="285" y="45"/>
                  <a:pt x="286" y="47"/>
                </a:cubicBezTo>
                <a:cubicBezTo>
                  <a:pt x="287" y="48"/>
                  <a:pt x="287" y="47"/>
                  <a:pt x="287" y="47"/>
                </a:cubicBezTo>
                <a:cubicBezTo>
                  <a:pt x="287" y="46"/>
                  <a:pt x="286" y="46"/>
                  <a:pt x="285" y="44"/>
                </a:cubicBezTo>
                <a:cubicBezTo>
                  <a:pt x="285" y="43"/>
                  <a:pt x="285" y="42"/>
                  <a:pt x="285" y="43"/>
                </a:cubicBezTo>
                <a:cubicBezTo>
                  <a:pt x="286" y="44"/>
                  <a:pt x="286" y="46"/>
                  <a:pt x="288" y="46"/>
                </a:cubicBezTo>
                <a:cubicBezTo>
                  <a:pt x="287" y="46"/>
                  <a:pt x="286" y="43"/>
                  <a:pt x="286" y="43"/>
                </a:cubicBezTo>
                <a:cubicBezTo>
                  <a:pt x="286" y="43"/>
                  <a:pt x="287" y="39"/>
                  <a:pt x="287" y="36"/>
                </a:cubicBezTo>
                <a:cubicBezTo>
                  <a:pt x="288" y="7"/>
                  <a:pt x="265" y="16"/>
                  <a:pt x="263" y="23"/>
                </a:cubicBezTo>
                <a:cubicBezTo>
                  <a:pt x="260" y="29"/>
                  <a:pt x="261" y="34"/>
                  <a:pt x="261" y="36"/>
                </a:cubicBezTo>
                <a:cubicBezTo>
                  <a:pt x="261" y="38"/>
                  <a:pt x="262" y="43"/>
                  <a:pt x="262" y="44"/>
                </a:cubicBezTo>
                <a:cubicBezTo>
                  <a:pt x="262" y="45"/>
                  <a:pt x="261" y="46"/>
                  <a:pt x="261" y="47"/>
                </a:cubicBezTo>
                <a:cubicBezTo>
                  <a:pt x="260" y="48"/>
                  <a:pt x="260" y="48"/>
                  <a:pt x="261" y="48"/>
                </a:cubicBezTo>
                <a:cubicBezTo>
                  <a:pt x="261" y="48"/>
                  <a:pt x="262" y="46"/>
                  <a:pt x="262" y="46"/>
                </a:cubicBezTo>
                <a:cubicBezTo>
                  <a:pt x="262" y="47"/>
                  <a:pt x="262" y="48"/>
                  <a:pt x="262" y="48"/>
                </a:cubicBezTo>
                <a:cubicBezTo>
                  <a:pt x="261" y="49"/>
                  <a:pt x="259" y="50"/>
                  <a:pt x="260" y="50"/>
                </a:cubicBezTo>
                <a:cubicBezTo>
                  <a:pt x="260" y="50"/>
                  <a:pt x="261" y="50"/>
                  <a:pt x="261" y="51"/>
                </a:cubicBezTo>
                <a:cubicBezTo>
                  <a:pt x="260" y="51"/>
                  <a:pt x="260" y="52"/>
                  <a:pt x="261" y="51"/>
                </a:cubicBezTo>
                <a:cubicBezTo>
                  <a:pt x="262" y="51"/>
                  <a:pt x="262" y="51"/>
                  <a:pt x="262" y="51"/>
                </a:cubicBezTo>
                <a:cubicBezTo>
                  <a:pt x="262" y="51"/>
                  <a:pt x="262" y="51"/>
                  <a:pt x="261" y="52"/>
                </a:cubicBezTo>
                <a:cubicBezTo>
                  <a:pt x="259" y="53"/>
                  <a:pt x="262" y="52"/>
                  <a:pt x="262" y="52"/>
                </a:cubicBezTo>
                <a:cubicBezTo>
                  <a:pt x="261" y="53"/>
                  <a:pt x="261" y="53"/>
                  <a:pt x="260" y="53"/>
                </a:cubicBezTo>
                <a:cubicBezTo>
                  <a:pt x="259" y="54"/>
                  <a:pt x="260" y="54"/>
                  <a:pt x="261" y="53"/>
                </a:cubicBezTo>
                <a:cubicBezTo>
                  <a:pt x="262" y="53"/>
                  <a:pt x="262" y="54"/>
                  <a:pt x="260" y="55"/>
                </a:cubicBezTo>
                <a:cubicBezTo>
                  <a:pt x="258" y="55"/>
                  <a:pt x="255" y="57"/>
                  <a:pt x="251" y="59"/>
                </a:cubicBezTo>
                <a:cubicBezTo>
                  <a:pt x="251" y="60"/>
                  <a:pt x="251" y="60"/>
                  <a:pt x="251" y="60"/>
                </a:cubicBezTo>
                <a:cubicBezTo>
                  <a:pt x="251" y="59"/>
                  <a:pt x="251" y="58"/>
                  <a:pt x="251" y="56"/>
                </a:cubicBezTo>
                <a:cubicBezTo>
                  <a:pt x="251" y="52"/>
                  <a:pt x="248" y="48"/>
                  <a:pt x="247" y="48"/>
                </a:cubicBezTo>
                <a:cubicBezTo>
                  <a:pt x="246" y="47"/>
                  <a:pt x="242" y="45"/>
                  <a:pt x="238" y="44"/>
                </a:cubicBezTo>
                <a:cubicBezTo>
                  <a:pt x="234" y="43"/>
                  <a:pt x="230" y="42"/>
                  <a:pt x="228" y="41"/>
                </a:cubicBezTo>
                <a:cubicBezTo>
                  <a:pt x="227" y="39"/>
                  <a:pt x="227" y="39"/>
                  <a:pt x="226" y="37"/>
                </a:cubicBezTo>
                <a:cubicBezTo>
                  <a:pt x="226" y="36"/>
                  <a:pt x="227" y="27"/>
                  <a:pt x="227" y="27"/>
                </a:cubicBezTo>
                <a:cubicBezTo>
                  <a:pt x="227" y="27"/>
                  <a:pt x="227" y="26"/>
                  <a:pt x="227" y="26"/>
                </a:cubicBezTo>
                <a:cubicBezTo>
                  <a:pt x="228" y="26"/>
                  <a:pt x="229" y="26"/>
                  <a:pt x="230" y="25"/>
                </a:cubicBezTo>
                <a:cubicBezTo>
                  <a:pt x="231" y="23"/>
                  <a:pt x="231" y="20"/>
                  <a:pt x="231" y="19"/>
                </a:cubicBezTo>
                <a:cubicBezTo>
                  <a:pt x="231" y="18"/>
                  <a:pt x="230" y="18"/>
                  <a:pt x="230" y="18"/>
                </a:cubicBezTo>
                <a:cubicBezTo>
                  <a:pt x="230" y="18"/>
                  <a:pt x="229" y="18"/>
                  <a:pt x="229" y="18"/>
                </a:cubicBezTo>
                <a:cubicBezTo>
                  <a:pt x="229" y="18"/>
                  <a:pt x="230" y="14"/>
                  <a:pt x="230" y="11"/>
                </a:cubicBezTo>
                <a:cubicBezTo>
                  <a:pt x="230" y="8"/>
                  <a:pt x="227" y="5"/>
                  <a:pt x="226" y="3"/>
                </a:cubicBezTo>
                <a:cubicBezTo>
                  <a:pt x="224" y="1"/>
                  <a:pt x="219" y="0"/>
                  <a:pt x="216" y="0"/>
                </a:cubicBezTo>
                <a:cubicBezTo>
                  <a:pt x="213" y="0"/>
                  <a:pt x="208" y="3"/>
                  <a:pt x="206" y="6"/>
                </a:cubicBezTo>
                <a:cubicBezTo>
                  <a:pt x="204" y="10"/>
                  <a:pt x="205" y="15"/>
                  <a:pt x="205" y="16"/>
                </a:cubicBezTo>
                <a:cubicBezTo>
                  <a:pt x="205" y="17"/>
                  <a:pt x="206" y="18"/>
                  <a:pt x="206" y="18"/>
                </a:cubicBezTo>
                <a:cubicBezTo>
                  <a:pt x="206" y="18"/>
                  <a:pt x="205" y="18"/>
                  <a:pt x="205" y="18"/>
                </a:cubicBezTo>
                <a:cubicBezTo>
                  <a:pt x="205" y="18"/>
                  <a:pt x="204" y="19"/>
                  <a:pt x="204" y="20"/>
                </a:cubicBezTo>
                <a:cubicBezTo>
                  <a:pt x="204" y="21"/>
                  <a:pt x="205" y="24"/>
                  <a:pt x="205" y="25"/>
                </a:cubicBezTo>
                <a:cubicBezTo>
                  <a:pt x="205" y="25"/>
                  <a:pt x="206" y="26"/>
                  <a:pt x="206" y="26"/>
                </a:cubicBezTo>
                <a:cubicBezTo>
                  <a:pt x="207" y="26"/>
                  <a:pt x="207" y="25"/>
                  <a:pt x="207" y="25"/>
                </a:cubicBezTo>
                <a:cubicBezTo>
                  <a:pt x="207" y="25"/>
                  <a:pt x="208" y="27"/>
                  <a:pt x="208" y="28"/>
                </a:cubicBezTo>
                <a:cubicBezTo>
                  <a:pt x="209" y="29"/>
                  <a:pt x="209" y="39"/>
                  <a:pt x="209" y="39"/>
                </a:cubicBezTo>
                <a:cubicBezTo>
                  <a:pt x="206" y="41"/>
                  <a:pt x="206" y="41"/>
                  <a:pt x="206" y="41"/>
                </a:cubicBezTo>
                <a:cubicBezTo>
                  <a:pt x="206" y="41"/>
                  <a:pt x="202" y="42"/>
                  <a:pt x="199" y="43"/>
                </a:cubicBezTo>
                <a:cubicBezTo>
                  <a:pt x="196" y="43"/>
                  <a:pt x="190" y="44"/>
                  <a:pt x="188" y="46"/>
                </a:cubicBezTo>
                <a:cubicBezTo>
                  <a:pt x="186" y="48"/>
                  <a:pt x="185" y="54"/>
                  <a:pt x="185" y="57"/>
                </a:cubicBezTo>
                <a:cubicBezTo>
                  <a:pt x="185" y="58"/>
                  <a:pt x="184" y="59"/>
                  <a:pt x="184" y="60"/>
                </a:cubicBezTo>
                <a:cubicBezTo>
                  <a:pt x="184" y="60"/>
                  <a:pt x="184" y="59"/>
                  <a:pt x="183" y="59"/>
                </a:cubicBezTo>
                <a:cubicBezTo>
                  <a:pt x="182" y="56"/>
                  <a:pt x="176" y="53"/>
                  <a:pt x="175" y="50"/>
                </a:cubicBezTo>
                <a:cubicBezTo>
                  <a:pt x="174" y="48"/>
                  <a:pt x="174" y="40"/>
                  <a:pt x="174" y="38"/>
                </a:cubicBezTo>
                <a:cubicBezTo>
                  <a:pt x="172" y="5"/>
                  <a:pt x="155" y="7"/>
                  <a:pt x="155" y="7"/>
                </a:cubicBezTo>
                <a:cubicBezTo>
                  <a:pt x="155" y="7"/>
                  <a:pt x="142" y="3"/>
                  <a:pt x="139" y="37"/>
                </a:cubicBezTo>
                <a:cubicBezTo>
                  <a:pt x="139" y="40"/>
                  <a:pt x="139" y="44"/>
                  <a:pt x="141" y="47"/>
                </a:cubicBezTo>
                <a:cubicBezTo>
                  <a:pt x="142" y="50"/>
                  <a:pt x="143" y="49"/>
                  <a:pt x="142" y="50"/>
                </a:cubicBezTo>
                <a:cubicBezTo>
                  <a:pt x="141" y="51"/>
                  <a:pt x="141" y="52"/>
                  <a:pt x="141" y="52"/>
                </a:cubicBezTo>
                <a:cubicBezTo>
                  <a:pt x="135" y="53"/>
                  <a:pt x="135" y="53"/>
                  <a:pt x="135" y="53"/>
                </a:cubicBezTo>
                <a:cubicBezTo>
                  <a:pt x="135" y="53"/>
                  <a:pt x="133" y="54"/>
                  <a:pt x="131" y="55"/>
                </a:cubicBezTo>
                <a:cubicBezTo>
                  <a:pt x="130" y="54"/>
                  <a:pt x="129" y="53"/>
                  <a:pt x="128" y="53"/>
                </a:cubicBezTo>
                <a:cubicBezTo>
                  <a:pt x="125" y="51"/>
                  <a:pt x="118" y="48"/>
                  <a:pt x="115" y="47"/>
                </a:cubicBezTo>
                <a:cubicBezTo>
                  <a:pt x="112" y="46"/>
                  <a:pt x="110" y="46"/>
                  <a:pt x="110" y="44"/>
                </a:cubicBezTo>
                <a:cubicBezTo>
                  <a:pt x="110" y="43"/>
                  <a:pt x="110" y="41"/>
                  <a:pt x="110" y="41"/>
                </a:cubicBezTo>
                <a:cubicBezTo>
                  <a:pt x="110" y="41"/>
                  <a:pt x="110" y="37"/>
                  <a:pt x="111" y="36"/>
                </a:cubicBezTo>
                <a:cubicBezTo>
                  <a:pt x="111" y="36"/>
                  <a:pt x="112" y="33"/>
                  <a:pt x="112" y="32"/>
                </a:cubicBezTo>
                <a:cubicBezTo>
                  <a:pt x="112" y="31"/>
                  <a:pt x="113" y="32"/>
                  <a:pt x="113" y="31"/>
                </a:cubicBezTo>
                <a:cubicBezTo>
                  <a:pt x="113" y="31"/>
                  <a:pt x="113" y="31"/>
                  <a:pt x="113" y="30"/>
                </a:cubicBezTo>
                <a:cubicBezTo>
                  <a:pt x="113" y="30"/>
                  <a:pt x="113" y="29"/>
                  <a:pt x="113" y="29"/>
                </a:cubicBezTo>
                <a:cubicBezTo>
                  <a:pt x="113" y="28"/>
                  <a:pt x="113" y="26"/>
                  <a:pt x="113" y="26"/>
                </a:cubicBezTo>
                <a:cubicBezTo>
                  <a:pt x="113" y="25"/>
                  <a:pt x="113" y="22"/>
                  <a:pt x="113" y="21"/>
                </a:cubicBezTo>
                <a:cubicBezTo>
                  <a:pt x="113" y="21"/>
                  <a:pt x="113" y="18"/>
                  <a:pt x="113" y="17"/>
                </a:cubicBezTo>
                <a:cubicBezTo>
                  <a:pt x="113" y="17"/>
                  <a:pt x="113" y="13"/>
                  <a:pt x="112" y="11"/>
                </a:cubicBezTo>
                <a:cubicBezTo>
                  <a:pt x="111" y="8"/>
                  <a:pt x="109" y="4"/>
                  <a:pt x="105" y="4"/>
                </a:cubicBezTo>
                <a:cubicBezTo>
                  <a:pt x="100" y="3"/>
                  <a:pt x="96" y="4"/>
                  <a:pt x="94" y="5"/>
                </a:cubicBezTo>
                <a:cubicBezTo>
                  <a:pt x="93" y="6"/>
                  <a:pt x="89" y="10"/>
                  <a:pt x="88" y="12"/>
                </a:cubicBezTo>
                <a:cubicBezTo>
                  <a:pt x="88" y="15"/>
                  <a:pt x="88" y="21"/>
                  <a:pt x="88" y="21"/>
                </a:cubicBezTo>
                <a:cubicBezTo>
                  <a:pt x="88" y="22"/>
                  <a:pt x="88" y="26"/>
                  <a:pt x="88" y="27"/>
                </a:cubicBezTo>
                <a:cubicBezTo>
                  <a:pt x="88" y="28"/>
                  <a:pt x="89" y="30"/>
                  <a:pt x="90" y="30"/>
                </a:cubicBezTo>
                <a:cubicBezTo>
                  <a:pt x="92" y="30"/>
                  <a:pt x="91" y="30"/>
                  <a:pt x="91" y="30"/>
                </a:cubicBezTo>
                <a:cubicBezTo>
                  <a:pt x="91" y="30"/>
                  <a:pt x="92" y="33"/>
                  <a:pt x="92" y="36"/>
                </a:cubicBezTo>
                <a:cubicBezTo>
                  <a:pt x="93" y="39"/>
                  <a:pt x="93" y="39"/>
                  <a:pt x="93" y="39"/>
                </a:cubicBezTo>
                <a:cubicBezTo>
                  <a:pt x="93" y="39"/>
                  <a:pt x="93" y="43"/>
                  <a:pt x="91" y="44"/>
                </a:cubicBezTo>
                <a:cubicBezTo>
                  <a:pt x="89" y="45"/>
                  <a:pt x="75" y="53"/>
                  <a:pt x="75" y="53"/>
                </a:cubicBezTo>
                <a:cubicBezTo>
                  <a:pt x="75" y="53"/>
                  <a:pt x="71" y="55"/>
                  <a:pt x="69" y="58"/>
                </a:cubicBezTo>
                <a:cubicBezTo>
                  <a:pt x="67" y="57"/>
                  <a:pt x="62" y="55"/>
                  <a:pt x="62" y="55"/>
                </a:cubicBezTo>
                <a:cubicBezTo>
                  <a:pt x="62" y="55"/>
                  <a:pt x="63" y="54"/>
                  <a:pt x="64" y="54"/>
                </a:cubicBezTo>
                <a:cubicBezTo>
                  <a:pt x="64" y="54"/>
                  <a:pt x="65" y="54"/>
                  <a:pt x="65" y="54"/>
                </a:cubicBezTo>
                <a:cubicBezTo>
                  <a:pt x="65" y="54"/>
                  <a:pt x="63" y="53"/>
                  <a:pt x="63" y="52"/>
                </a:cubicBezTo>
                <a:cubicBezTo>
                  <a:pt x="63" y="52"/>
                  <a:pt x="64" y="50"/>
                  <a:pt x="64" y="50"/>
                </a:cubicBezTo>
                <a:cubicBezTo>
                  <a:pt x="65" y="51"/>
                  <a:pt x="65" y="51"/>
                  <a:pt x="65" y="51"/>
                </a:cubicBezTo>
                <a:cubicBezTo>
                  <a:pt x="65" y="50"/>
                  <a:pt x="64" y="49"/>
                  <a:pt x="64" y="49"/>
                </a:cubicBezTo>
                <a:cubicBezTo>
                  <a:pt x="63" y="48"/>
                  <a:pt x="62" y="45"/>
                  <a:pt x="63" y="45"/>
                </a:cubicBezTo>
                <a:cubicBezTo>
                  <a:pt x="64" y="45"/>
                  <a:pt x="65" y="44"/>
                  <a:pt x="64" y="44"/>
                </a:cubicBezTo>
                <a:cubicBezTo>
                  <a:pt x="64" y="44"/>
                  <a:pt x="64" y="44"/>
                  <a:pt x="63" y="43"/>
                </a:cubicBezTo>
                <a:cubicBezTo>
                  <a:pt x="63" y="43"/>
                  <a:pt x="64" y="39"/>
                  <a:pt x="65" y="39"/>
                </a:cubicBezTo>
                <a:cubicBezTo>
                  <a:pt x="65" y="38"/>
                  <a:pt x="66" y="34"/>
                  <a:pt x="66" y="34"/>
                </a:cubicBezTo>
                <a:cubicBezTo>
                  <a:pt x="66" y="33"/>
                  <a:pt x="66" y="25"/>
                  <a:pt x="65" y="24"/>
                </a:cubicBezTo>
                <a:cubicBezTo>
                  <a:pt x="65" y="23"/>
                  <a:pt x="62" y="17"/>
                  <a:pt x="61" y="15"/>
                </a:cubicBezTo>
                <a:cubicBezTo>
                  <a:pt x="60" y="13"/>
                  <a:pt x="58" y="12"/>
                  <a:pt x="55" y="11"/>
                </a:cubicBezTo>
                <a:cubicBezTo>
                  <a:pt x="53" y="10"/>
                  <a:pt x="49" y="10"/>
                  <a:pt x="45" y="13"/>
                </a:cubicBezTo>
                <a:cubicBezTo>
                  <a:pt x="41" y="15"/>
                  <a:pt x="39" y="23"/>
                  <a:pt x="39" y="25"/>
                </a:cubicBezTo>
                <a:cubicBezTo>
                  <a:pt x="39" y="27"/>
                  <a:pt x="38" y="38"/>
                  <a:pt x="37" y="40"/>
                </a:cubicBezTo>
                <a:cubicBezTo>
                  <a:pt x="36" y="42"/>
                  <a:pt x="35" y="44"/>
                  <a:pt x="35" y="45"/>
                </a:cubicBezTo>
                <a:cubicBezTo>
                  <a:pt x="35" y="47"/>
                  <a:pt x="35" y="46"/>
                  <a:pt x="36" y="46"/>
                </a:cubicBezTo>
                <a:cubicBezTo>
                  <a:pt x="36" y="46"/>
                  <a:pt x="36" y="45"/>
                  <a:pt x="36" y="45"/>
                </a:cubicBezTo>
                <a:cubicBezTo>
                  <a:pt x="36" y="45"/>
                  <a:pt x="36" y="48"/>
                  <a:pt x="36" y="49"/>
                </a:cubicBezTo>
                <a:cubicBezTo>
                  <a:pt x="36" y="50"/>
                  <a:pt x="34" y="51"/>
                  <a:pt x="35" y="51"/>
                </a:cubicBezTo>
                <a:cubicBezTo>
                  <a:pt x="35" y="51"/>
                  <a:pt x="35" y="50"/>
                  <a:pt x="36" y="50"/>
                </a:cubicBezTo>
                <a:cubicBezTo>
                  <a:pt x="37" y="50"/>
                  <a:pt x="37" y="50"/>
                  <a:pt x="37" y="50"/>
                </a:cubicBezTo>
                <a:cubicBezTo>
                  <a:pt x="37" y="50"/>
                  <a:pt x="37" y="50"/>
                  <a:pt x="36" y="51"/>
                </a:cubicBezTo>
                <a:cubicBezTo>
                  <a:pt x="35" y="51"/>
                  <a:pt x="32" y="51"/>
                  <a:pt x="29" y="51"/>
                </a:cubicBezTo>
                <a:cubicBezTo>
                  <a:pt x="26" y="51"/>
                  <a:pt x="24" y="54"/>
                  <a:pt x="24" y="54"/>
                </a:cubicBezTo>
                <a:cubicBezTo>
                  <a:pt x="21" y="65"/>
                  <a:pt x="21" y="65"/>
                  <a:pt x="21" y="65"/>
                </a:cubicBezTo>
                <a:cubicBezTo>
                  <a:pt x="21" y="65"/>
                  <a:pt x="19" y="84"/>
                  <a:pt x="18" y="89"/>
                </a:cubicBezTo>
                <a:cubicBezTo>
                  <a:pt x="17" y="93"/>
                  <a:pt x="14" y="99"/>
                  <a:pt x="13" y="102"/>
                </a:cubicBezTo>
                <a:cubicBezTo>
                  <a:pt x="13" y="105"/>
                  <a:pt x="10" y="124"/>
                  <a:pt x="9" y="127"/>
                </a:cubicBezTo>
                <a:cubicBezTo>
                  <a:pt x="9" y="129"/>
                  <a:pt x="4" y="134"/>
                  <a:pt x="4" y="135"/>
                </a:cubicBezTo>
                <a:cubicBezTo>
                  <a:pt x="3" y="135"/>
                  <a:pt x="4" y="137"/>
                  <a:pt x="4" y="137"/>
                </a:cubicBezTo>
                <a:cubicBezTo>
                  <a:pt x="0" y="138"/>
                  <a:pt x="0" y="138"/>
                  <a:pt x="0" y="138"/>
                </a:cubicBezTo>
                <a:cubicBezTo>
                  <a:pt x="0" y="138"/>
                  <a:pt x="2" y="173"/>
                  <a:pt x="2" y="175"/>
                </a:cubicBezTo>
                <a:cubicBezTo>
                  <a:pt x="2" y="176"/>
                  <a:pt x="5" y="177"/>
                  <a:pt x="5" y="177"/>
                </a:cubicBezTo>
                <a:cubicBezTo>
                  <a:pt x="20" y="170"/>
                  <a:pt x="20" y="170"/>
                  <a:pt x="20" y="170"/>
                </a:cubicBezTo>
                <a:cubicBezTo>
                  <a:pt x="17" y="137"/>
                  <a:pt x="17" y="137"/>
                  <a:pt x="17" y="137"/>
                </a:cubicBezTo>
                <a:cubicBezTo>
                  <a:pt x="14" y="138"/>
                  <a:pt x="14" y="138"/>
                  <a:pt x="14" y="138"/>
                </a:cubicBezTo>
                <a:cubicBezTo>
                  <a:pt x="14" y="138"/>
                  <a:pt x="13" y="137"/>
                  <a:pt x="14" y="135"/>
                </a:cubicBezTo>
                <a:cubicBezTo>
                  <a:pt x="15" y="134"/>
                  <a:pt x="15" y="129"/>
                  <a:pt x="15" y="127"/>
                </a:cubicBezTo>
                <a:cubicBezTo>
                  <a:pt x="15" y="124"/>
                  <a:pt x="18" y="116"/>
                  <a:pt x="18" y="115"/>
                </a:cubicBezTo>
                <a:cubicBezTo>
                  <a:pt x="18" y="114"/>
                  <a:pt x="24" y="102"/>
                  <a:pt x="25" y="99"/>
                </a:cubicBezTo>
                <a:cubicBezTo>
                  <a:pt x="27" y="96"/>
                  <a:pt x="29" y="84"/>
                  <a:pt x="29" y="84"/>
                </a:cubicBezTo>
                <a:cubicBezTo>
                  <a:pt x="31" y="73"/>
                  <a:pt x="31" y="73"/>
                  <a:pt x="31" y="73"/>
                </a:cubicBezTo>
                <a:cubicBezTo>
                  <a:pt x="31" y="73"/>
                  <a:pt x="33" y="80"/>
                  <a:pt x="33" y="83"/>
                </a:cubicBezTo>
                <a:cubicBezTo>
                  <a:pt x="33" y="86"/>
                  <a:pt x="30" y="103"/>
                  <a:pt x="29" y="108"/>
                </a:cubicBezTo>
                <a:cubicBezTo>
                  <a:pt x="27" y="114"/>
                  <a:pt x="25" y="132"/>
                  <a:pt x="25" y="135"/>
                </a:cubicBezTo>
                <a:cubicBezTo>
                  <a:pt x="25" y="138"/>
                  <a:pt x="28" y="163"/>
                  <a:pt x="28" y="163"/>
                </a:cubicBezTo>
                <a:cubicBezTo>
                  <a:pt x="30" y="189"/>
                  <a:pt x="30" y="189"/>
                  <a:pt x="30" y="189"/>
                </a:cubicBezTo>
                <a:cubicBezTo>
                  <a:pt x="30" y="196"/>
                  <a:pt x="30" y="196"/>
                  <a:pt x="30" y="196"/>
                </a:cubicBezTo>
                <a:cubicBezTo>
                  <a:pt x="30" y="196"/>
                  <a:pt x="31" y="196"/>
                  <a:pt x="31" y="196"/>
                </a:cubicBezTo>
                <a:cubicBezTo>
                  <a:pt x="30" y="196"/>
                  <a:pt x="31" y="203"/>
                  <a:pt x="31" y="205"/>
                </a:cubicBezTo>
                <a:cubicBezTo>
                  <a:pt x="31" y="206"/>
                  <a:pt x="32" y="216"/>
                  <a:pt x="32" y="217"/>
                </a:cubicBezTo>
                <a:cubicBezTo>
                  <a:pt x="32" y="217"/>
                  <a:pt x="35" y="230"/>
                  <a:pt x="35" y="230"/>
                </a:cubicBezTo>
                <a:cubicBezTo>
                  <a:pt x="35" y="230"/>
                  <a:pt x="36" y="236"/>
                  <a:pt x="35" y="241"/>
                </a:cubicBezTo>
                <a:cubicBezTo>
                  <a:pt x="34" y="242"/>
                  <a:pt x="34" y="248"/>
                  <a:pt x="33" y="250"/>
                </a:cubicBezTo>
                <a:cubicBezTo>
                  <a:pt x="32" y="252"/>
                  <a:pt x="32" y="257"/>
                  <a:pt x="33" y="258"/>
                </a:cubicBezTo>
                <a:cubicBezTo>
                  <a:pt x="35" y="259"/>
                  <a:pt x="38" y="259"/>
                  <a:pt x="40" y="258"/>
                </a:cubicBezTo>
                <a:cubicBezTo>
                  <a:pt x="41" y="258"/>
                  <a:pt x="42" y="249"/>
                  <a:pt x="42" y="248"/>
                </a:cubicBezTo>
                <a:cubicBezTo>
                  <a:pt x="42" y="247"/>
                  <a:pt x="45" y="240"/>
                  <a:pt x="44" y="237"/>
                </a:cubicBezTo>
                <a:cubicBezTo>
                  <a:pt x="44" y="236"/>
                  <a:pt x="43" y="229"/>
                  <a:pt x="43" y="227"/>
                </a:cubicBezTo>
                <a:cubicBezTo>
                  <a:pt x="43" y="226"/>
                  <a:pt x="44" y="216"/>
                  <a:pt x="45" y="215"/>
                </a:cubicBezTo>
                <a:cubicBezTo>
                  <a:pt x="45" y="213"/>
                  <a:pt x="46" y="199"/>
                  <a:pt x="46" y="199"/>
                </a:cubicBezTo>
                <a:cubicBezTo>
                  <a:pt x="46" y="198"/>
                  <a:pt x="46" y="197"/>
                  <a:pt x="46" y="197"/>
                </a:cubicBezTo>
                <a:cubicBezTo>
                  <a:pt x="50" y="196"/>
                  <a:pt x="50" y="196"/>
                  <a:pt x="50" y="196"/>
                </a:cubicBezTo>
                <a:cubicBezTo>
                  <a:pt x="50" y="205"/>
                  <a:pt x="50" y="205"/>
                  <a:pt x="50" y="205"/>
                </a:cubicBezTo>
                <a:cubicBezTo>
                  <a:pt x="50" y="216"/>
                  <a:pt x="50" y="216"/>
                  <a:pt x="50" y="216"/>
                </a:cubicBezTo>
                <a:cubicBezTo>
                  <a:pt x="50" y="225"/>
                  <a:pt x="50" y="225"/>
                  <a:pt x="50" y="225"/>
                </a:cubicBezTo>
                <a:cubicBezTo>
                  <a:pt x="50" y="225"/>
                  <a:pt x="49" y="230"/>
                  <a:pt x="48" y="232"/>
                </a:cubicBezTo>
                <a:cubicBezTo>
                  <a:pt x="47" y="234"/>
                  <a:pt x="48" y="235"/>
                  <a:pt x="48" y="235"/>
                </a:cubicBezTo>
                <a:cubicBezTo>
                  <a:pt x="48" y="236"/>
                  <a:pt x="52" y="238"/>
                  <a:pt x="53" y="239"/>
                </a:cubicBezTo>
                <a:cubicBezTo>
                  <a:pt x="54" y="240"/>
                  <a:pt x="58" y="243"/>
                  <a:pt x="59" y="244"/>
                </a:cubicBezTo>
                <a:cubicBezTo>
                  <a:pt x="59" y="244"/>
                  <a:pt x="62" y="245"/>
                  <a:pt x="64" y="245"/>
                </a:cubicBezTo>
                <a:cubicBezTo>
                  <a:pt x="65" y="244"/>
                  <a:pt x="65" y="242"/>
                  <a:pt x="65" y="241"/>
                </a:cubicBezTo>
                <a:cubicBezTo>
                  <a:pt x="65" y="241"/>
                  <a:pt x="62" y="238"/>
                  <a:pt x="61" y="237"/>
                </a:cubicBezTo>
                <a:cubicBezTo>
                  <a:pt x="60" y="236"/>
                  <a:pt x="58" y="231"/>
                  <a:pt x="57" y="228"/>
                </a:cubicBezTo>
                <a:cubicBezTo>
                  <a:pt x="56" y="225"/>
                  <a:pt x="60" y="214"/>
                  <a:pt x="60" y="214"/>
                </a:cubicBezTo>
                <a:cubicBezTo>
                  <a:pt x="64" y="196"/>
                  <a:pt x="64" y="196"/>
                  <a:pt x="64" y="196"/>
                </a:cubicBezTo>
                <a:cubicBezTo>
                  <a:pt x="64" y="196"/>
                  <a:pt x="70" y="195"/>
                  <a:pt x="70" y="194"/>
                </a:cubicBezTo>
                <a:cubicBezTo>
                  <a:pt x="70" y="194"/>
                  <a:pt x="71" y="155"/>
                  <a:pt x="71" y="155"/>
                </a:cubicBezTo>
                <a:cubicBezTo>
                  <a:pt x="72" y="139"/>
                  <a:pt x="72" y="139"/>
                  <a:pt x="72" y="139"/>
                </a:cubicBezTo>
                <a:cubicBezTo>
                  <a:pt x="72" y="139"/>
                  <a:pt x="72" y="128"/>
                  <a:pt x="72" y="127"/>
                </a:cubicBezTo>
                <a:cubicBezTo>
                  <a:pt x="72" y="126"/>
                  <a:pt x="72" y="121"/>
                  <a:pt x="72" y="119"/>
                </a:cubicBezTo>
                <a:cubicBezTo>
                  <a:pt x="72" y="119"/>
                  <a:pt x="72" y="119"/>
                  <a:pt x="72" y="120"/>
                </a:cubicBezTo>
                <a:cubicBezTo>
                  <a:pt x="72" y="121"/>
                  <a:pt x="73" y="122"/>
                  <a:pt x="73" y="122"/>
                </a:cubicBezTo>
                <a:cubicBezTo>
                  <a:pt x="73" y="122"/>
                  <a:pt x="75" y="130"/>
                  <a:pt x="75" y="133"/>
                </a:cubicBezTo>
                <a:cubicBezTo>
                  <a:pt x="75" y="135"/>
                  <a:pt x="76" y="140"/>
                  <a:pt x="76" y="140"/>
                </a:cubicBezTo>
                <a:cubicBezTo>
                  <a:pt x="76" y="140"/>
                  <a:pt x="76" y="145"/>
                  <a:pt x="75" y="145"/>
                </a:cubicBezTo>
                <a:cubicBezTo>
                  <a:pt x="75" y="145"/>
                  <a:pt x="74" y="146"/>
                  <a:pt x="75" y="146"/>
                </a:cubicBezTo>
                <a:cubicBezTo>
                  <a:pt x="75" y="147"/>
                  <a:pt x="75" y="147"/>
                  <a:pt x="74" y="147"/>
                </a:cubicBezTo>
                <a:cubicBezTo>
                  <a:pt x="74" y="147"/>
                  <a:pt x="74" y="147"/>
                  <a:pt x="74" y="148"/>
                </a:cubicBezTo>
                <a:cubicBezTo>
                  <a:pt x="74" y="148"/>
                  <a:pt x="74" y="148"/>
                  <a:pt x="74" y="148"/>
                </a:cubicBezTo>
                <a:cubicBezTo>
                  <a:pt x="74" y="148"/>
                  <a:pt x="74" y="149"/>
                  <a:pt x="74" y="149"/>
                </a:cubicBezTo>
                <a:cubicBezTo>
                  <a:pt x="74" y="149"/>
                  <a:pt x="75" y="149"/>
                  <a:pt x="75" y="149"/>
                </a:cubicBezTo>
                <a:cubicBezTo>
                  <a:pt x="75" y="149"/>
                  <a:pt x="77" y="149"/>
                  <a:pt x="77" y="149"/>
                </a:cubicBezTo>
                <a:cubicBezTo>
                  <a:pt x="77" y="149"/>
                  <a:pt x="76" y="150"/>
                  <a:pt x="76" y="151"/>
                </a:cubicBezTo>
                <a:cubicBezTo>
                  <a:pt x="76" y="151"/>
                  <a:pt x="76" y="151"/>
                  <a:pt x="77" y="151"/>
                </a:cubicBezTo>
                <a:cubicBezTo>
                  <a:pt x="76" y="156"/>
                  <a:pt x="75" y="164"/>
                  <a:pt x="76" y="174"/>
                </a:cubicBezTo>
                <a:cubicBezTo>
                  <a:pt x="77" y="194"/>
                  <a:pt x="78" y="219"/>
                  <a:pt x="78" y="222"/>
                </a:cubicBezTo>
                <a:cubicBezTo>
                  <a:pt x="77" y="225"/>
                  <a:pt x="79" y="229"/>
                  <a:pt x="79" y="229"/>
                </a:cubicBezTo>
                <a:cubicBezTo>
                  <a:pt x="79" y="230"/>
                  <a:pt x="77" y="234"/>
                  <a:pt x="76" y="236"/>
                </a:cubicBezTo>
                <a:cubicBezTo>
                  <a:pt x="76" y="237"/>
                  <a:pt x="78" y="240"/>
                  <a:pt x="78" y="242"/>
                </a:cubicBezTo>
                <a:cubicBezTo>
                  <a:pt x="79" y="244"/>
                  <a:pt x="79" y="251"/>
                  <a:pt x="79" y="252"/>
                </a:cubicBezTo>
                <a:cubicBezTo>
                  <a:pt x="79" y="252"/>
                  <a:pt x="81" y="256"/>
                  <a:pt x="83" y="258"/>
                </a:cubicBezTo>
                <a:cubicBezTo>
                  <a:pt x="86" y="259"/>
                  <a:pt x="96" y="259"/>
                  <a:pt x="96" y="257"/>
                </a:cubicBezTo>
                <a:cubicBezTo>
                  <a:pt x="96" y="256"/>
                  <a:pt x="97" y="253"/>
                  <a:pt x="95" y="250"/>
                </a:cubicBezTo>
                <a:cubicBezTo>
                  <a:pt x="94" y="247"/>
                  <a:pt x="94" y="244"/>
                  <a:pt x="94" y="244"/>
                </a:cubicBezTo>
                <a:cubicBezTo>
                  <a:pt x="96" y="242"/>
                  <a:pt x="96" y="242"/>
                  <a:pt x="96" y="242"/>
                </a:cubicBezTo>
                <a:cubicBezTo>
                  <a:pt x="96" y="242"/>
                  <a:pt x="97" y="242"/>
                  <a:pt x="96" y="239"/>
                </a:cubicBezTo>
                <a:cubicBezTo>
                  <a:pt x="95" y="236"/>
                  <a:pt x="96" y="235"/>
                  <a:pt x="96" y="233"/>
                </a:cubicBezTo>
                <a:cubicBezTo>
                  <a:pt x="97" y="231"/>
                  <a:pt x="98" y="229"/>
                  <a:pt x="97" y="226"/>
                </a:cubicBezTo>
                <a:cubicBezTo>
                  <a:pt x="96" y="223"/>
                  <a:pt x="96" y="208"/>
                  <a:pt x="96" y="208"/>
                </a:cubicBezTo>
                <a:cubicBezTo>
                  <a:pt x="96" y="208"/>
                  <a:pt x="96" y="196"/>
                  <a:pt x="98" y="186"/>
                </a:cubicBezTo>
                <a:cubicBezTo>
                  <a:pt x="100" y="177"/>
                  <a:pt x="106" y="161"/>
                  <a:pt x="106" y="160"/>
                </a:cubicBezTo>
                <a:cubicBezTo>
                  <a:pt x="107" y="159"/>
                  <a:pt x="107" y="157"/>
                  <a:pt x="109" y="161"/>
                </a:cubicBezTo>
                <a:cubicBezTo>
                  <a:pt x="111" y="165"/>
                  <a:pt x="115" y="183"/>
                  <a:pt x="115" y="183"/>
                </a:cubicBezTo>
                <a:cubicBezTo>
                  <a:pt x="115" y="183"/>
                  <a:pt x="118" y="199"/>
                  <a:pt x="118" y="202"/>
                </a:cubicBezTo>
                <a:cubicBezTo>
                  <a:pt x="118" y="205"/>
                  <a:pt x="123" y="227"/>
                  <a:pt x="124" y="227"/>
                </a:cubicBezTo>
                <a:cubicBezTo>
                  <a:pt x="124" y="228"/>
                  <a:pt x="125" y="228"/>
                  <a:pt x="125" y="228"/>
                </a:cubicBezTo>
                <a:cubicBezTo>
                  <a:pt x="122" y="237"/>
                  <a:pt x="121" y="244"/>
                  <a:pt x="121" y="244"/>
                </a:cubicBezTo>
                <a:cubicBezTo>
                  <a:pt x="121" y="244"/>
                  <a:pt x="122" y="244"/>
                  <a:pt x="124" y="245"/>
                </a:cubicBezTo>
                <a:cubicBezTo>
                  <a:pt x="124" y="245"/>
                  <a:pt x="123" y="252"/>
                  <a:pt x="123" y="253"/>
                </a:cubicBezTo>
                <a:cubicBezTo>
                  <a:pt x="123" y="254"/>
                  <a:pt x="124" y="255"/>
                  <a:pt x="126" y="257"/>
                </a:cubicBezTo>
                <a:cubicBezTo>
                  <a:pt x="128" y="258"/>
                  <a:pt x="132" y="259"/>
                  <a:pt x="134" y="259"/>
                </a:cubicBezTo>
                <a:cubicBezTo>
                  <a:pt x="135" y="258"/>
                  <a:pt x="135" y="257"/>
                  <a:pt x="135" y="256"/>
                </a:cubicBezTo>
                <a:cubicBezTo>
                  <a:pt x="135" y="255"/>
                  <a:pt x="135" y="247"/>
                  <a:pt x="135" y="247"/>
                </a:cubicBezTo>
                <a:cubicBezTo>
                  <a:pt x="135" y="246"/>
                  <a:pt x="135" y="246"/>
                  <a:pt x="135" y="246"/>
                </a:cubicBezTo>
                <a:cubicBezTo>
                  <a:pt x="136" y="246"/>
                  <a:pt x="136" y="246"/>
                  <a:pt x="136" y="246"/>
                </a:cubicBezTo>
                <a:cubicBezTo>
                  <a:pt x="137" y="246"/>
                  <a:pt x="137" y="246"/>
                  <a:pt x="137" y="246"/>
                </a:cubicBezTo>
                <a:cubicBezTo>
                  <a:pt x="139" y="248"/>
                  <a:pt x="143" y="250"/>
                  <a:pt x="144" y="250"/>
                </a:cubicBezTo>
                <a:cubicBezTo>
                  <a:pt x="146" y="251"/>
                  <a:pt x="151" y="251"/>
                  <a:pt x="152" y="250"/>
                </a:cubicBezTo>
                <a:cubicBezTo>
                  <a:pt x="153" y="248"/>
                  <a:pt x="153" y="247"/>
                  <a:pt x="151" y="244"/>
                </a:cubicBezTo>
                <a:cubicBezTo>
                  <a:pt x="148" y="241"/>
                  <a:pt x="145" y="238"/>
                  <a:pt x="143" y="235"/>
                </a:cubicBezTo>
                <a:cubicBezTo>
                  <a:pt x="142" y="234"/>
                  <a:pt x="142" y="232"/>
                  <a:pt x="141" y="230"/>
                </a:cubicBezTo>
                <a:cubicBezTo>
                  <a:pt x="141" y="229"/>
                  <a:pt x="141" y="229"/>
                  <a:pt x="142" y="228"/>
                </a:cubicBezTo>
                <a:cubicBezTo>
                  <a:pt x="142" y="224"/>
                  <a:pt x="146" y="212"/>
                  <a:pt x="147" y="209"/>
                </a:cubicBezTo>
                <a:cubicBezTo>
                  <a:pt x="148" y="205"/>
                  <a:pt x="154" y="184"/>
                  <a:pt x="155" y="180"/>
                </a:cubicBezTo>
                <a:cubicBezTo>
                  <a:pt x="156" y="175"/>
                  <a:pt x="160" y="150"/>
                  <a:pt x="161" y="146"/>
                </a:cubicBezTo>
                <a:cubicBezTo>
                  <a:pt x="161" y="143"/>
                  <a:pt x="162" y="142"/>
                  <a:pt x="162" y="141"/>
                </a:cubicBezTo>
                <a:cubicBezTo>
                  <a:pt x="162" y="141"/>
                  <a:pt x="163" y="140"/>
                  <a:pt x="163" y="141"/>
                </a:cubicBezTo>
                <a:cubicBezTo>
                  <a:pt x="163" y="142"/>
                  <a:pt x="163" y="142"/>
                  <a:pt x="164" y="150"/>
                </a:cubicBezTo>
                <a:cubicBezTo>
                  <a:pt x="164" y="158"/>
                  <a:pt x="166" y="180"/>
                  <a:pt x="166" y="183"/>
                </a:cubicBezTo>
                <a:cubicBezTo>
                  <a:pt x="166" y="186"/>
                  <a:pt x="165" y="217"/>
                  <a:pt x="165" y="220"/>
                </a:cubicBezTo>
                <a:cubicBezTo>
                  <a:pt x="165" y="222"/>
                  <a:pt x="165" y="237"/>
                  <a:pt x="165" y="239"/>
                </a:cubicBezTo>
                <a:cubicBezTo>
                  <a:pt x="165" y="242"/>
                  <a:pt x="164" y="246"/>
                  <a:pt x="164" y="247"/>
                </a:cubicBezTo>
                <a:cubicBezTo>
                  <a:pt x="164" y="247"/>
                  <a:pt x="165" y="247"/>
                  <a:pt x="165" y="247"/>
                </a:cubicBezTo>
                <a:cubicBezTo>
                  <a:pt x="162" y="249"/>
                  <a:pt x="160" y="254"/>
                  <a:pt x="160" y="255"/>
                </a:cubicBezTo>
                <a:cubicBezTo>
                  <a:pt x="160" y="256"/>
                  <a:pt x="161" y="256"/>
                  <a:pt x="163" y="257"/>
                </a:cubicBezTo>
                <a:cubicBezTo>
                  <a:pt x="164" y="257"/>
                  <a:pt x="165" y="257"/>
                  <a:pt x="167" y="257"/>
                </a:cubicBezTo>
                <a:cubicBezTo>
                  <a:pt x="167" y="257"/>
                  <a:pt x="167" y="258"/>
                  <a:pt x="167" y="258"/>
                </a:cubicBezTo>
                <a:cubicBezTo>
                  <a:pt x="167" y="259"/>
                  <a:pt x="172" y="259"/>
                  <a:pt x="174" y="258"/>
                </a:cubicBezTo>
                <a:cubicBezTo>
                  <a:pt x="177" y="257"/>
                  <a:pt x="178" y="256"/>
                  <a:pt x="178" y="255"/>
                </a:cubicBezTo>
                <a:cubicBezTo>
                  <a:pt x="178" y="255"/>
                  <a:pt x="178" y="253"/>
                  <a:pt x="178" y="252"/>
                </a:cubicBezTo>
                <a:cubicBezTo>
                  <a:pt x="179" y="251"/>
                  <a:pt x="180" y="250"/>
                  <a:pt x="180" y="250"/>
                </a:cubicBezTo>
                <a:cubicBezTo>
                  <a:pt x="181" y="249"/>
                  <a:pt x="186" y="247"/>
                  <a:pt x="188" y="246"/>
                </a:cubicBezTo>
                <a:cubicBezTo>
                  <a:pt x="190" y="246"/>
                  <a:pt x="189" y="240"/>
                  <a:pt x="189" y="238"/>
                </a:cubicBezTo>
                <a:cubicBezTo>
                  <a:pt x="188" y="235"/>
                  <a:pt x="187" y="233"/>
                  <a:pt x="187" y="233"/>
                </a:cubicBezTo>
                <a:cubicBezTo>
                  <a:pt x="187" y="233"/>
                  <a:pt x="188" y="232"/>
                  <a:pt x="188" y="230"/>
                </a:cubicBezTo>
                <a:cubicBezTo>
                  <a:pt x="189" y="228"/>
                  <a:pt x="194" y="210"/>
                  <a:pt x="196" y="206"/>
                </a:cubicBezTo>
                <a:cubicBezTo>
                  <a:pt x="198" y="202"/>
                  <a:pt x="199" y="189"/>
                  <a:pt x="199" y="189"/>
                </a:cubicBezTo>
                <a:cubicBezTo>
                  <a:pt x="199" y="189"/>
                  <a:pt x="206" y="187"/>
                  <a:pt x="207" y="186"/>
                </a:cubicBezTo>
                <a:cubicBezTo>
                  <a:pt x="209" y="185"/>
                  <a:pt x="209" y="185"/>
                  <a:pt x="209" y="183"/>
                </a:cubicBezTo>
                <a:cubicBezTo>
                  <a:pt x="209" y="181"/>
                  <a:pt x="213" y="162"/>
                  <a:pt x="214" y="159"/>
                </a:cubicBezTo>
                <a:cubicBezTo>
                  <a:pt x="215" y="156"/>
                  <a:pt x="216" y="156"/>
                  <a:pt x="217" y="157"/>
                </a:cubicBezTo>
                <a:cubicBezTo>
                  <a:pt x="218" y="158"/>
                  <a:pt x="222" y="183"/>
                  <a:pt x="222" y="183"/>
                </a:cubicBezTo>
                <a:cubicBezTo>
                  <a:pt x="222" y="183"/>
                  <a:pt x="222" y="186"/>
                  <a:pt x="222" y="186"/>
                </a:cubicBezTo>
                <a:cubicBezTo>
                  <a:pt x="223" y="186"/>
                  <a:pt x="227" y="187"/>
                  <a:pt x="229" y="187"/>
                </a:cubicBezTo>
                <a:cubicBezTo>
                  <a:pt x="231" y="188"/>
                  <a:pt x="235" y="187"/>
                  <a:pt x="235" y="187"/>
                </a:cubicBezTo>
                <a:cubicBezTo>
                  <a:pt x="235" y="188"/>
                  <a:pt x="236" y="198"/>
                  <a:pt x="237" y="201"/>
                </a:cubicBezTo>
                <a:cubicBezTo>
                  <a:pt x="237" y="203"/>
                  <a:pt x="241" y="212"/>
                  <a:pt x="241" y="213"/>
                </a:cubicBezTo>
                <a:cubicBezTo>
                  <a:pt x="242" y="215"/>
                  <a:pt x="247" y="233"/>
                  <a:pt x="247" y="235"/>
                </a:cubicBezTo>
                <a:cubicBezTo>
                  <a:pt x="247" y="236"/>
                  <a:pt x="246" y="236"/>
                  <a:pt x="245" y="238"/>
                </a:cubicBezTo>
                <a:cubicBezTo>
                  <a:pt x="245" y="239"/>
                  <a:pt x="245" y="241"/>
                  <a:pt x="244" y="243"/>
                </a:cubicBezTo>
                <a:cubicBezTo>
                  <a:pt x="244" y="245"/>
                  <a:pt x="244" y="247"/>
                  <a:pt x="245" y="248"/>
                </a:cubicBezTo>
                <a:cubicBezTo>
                  <a:pt x="245" y="249"/>
                  <a:pt x="249" y="250"/>
                  <a:pt x="251" y="251"/>
                </a:cubicBezTo>
                <a:cubicBezTo>
                  <a:pt x="252" y="251"/>
                  <a:pt x="253" y="252"/>
                  <a:pt x="253" y="253"/>
                </a:cubicBezTo>
                <a:cubicBezTo>
                  <a:pt x="253" y="254"/>
                  <a:pt x="253" y="255"/>
                  <a:pt x="254" y="256"/>
                </a:cubicBezTo>
                <a:cubicBezTo>
                  <a:pt x="254" y="256"/>
                  <a:pt x="256" y="257"/>
                  <a:pt x="259" y="257"/>
                </a:cubicBezTo>
                <a:cubicBezTo>
                  <a:pt x="260" y="258"/>
                  <a:pt x="262" y="258"/>
                  <a:pt x="264" y="259"/>
                </a:cubicBezTo>
                <a:cubicBezTo>
                  <a:pt x="266" y="259"/>
                  <a:pt x="270" y="259"/>
                  <a:pt x="271" y="258"/>
                </a:cubicBezTo>
                <a:cubicBezTo>
                  <a:pt x="272" y="257"/>
                  <a:pt x="273" y="256"/>
                  <a:pt x="272" y="254"/>
                </a:cubicBezTo>
                <a:cubicBezTo>
                  <a:pt x="272" y="253"/>
                  <a:pt x="269" y="250"/>
                  <a:pt x="266" y="247"/>
                </a:cubicBezTo>
                <a:cubicBezTo>
                  <a:pt x="266" y="246"/>
                  <a:pt x="266" y="245"/>
                  <a:pt x="266" y="245"/>
                </a:cubicBezTo>
                <a:cubicBezTo>
                  <a:pt x="266" y="244"/>
                  <a:pt x="268" y="244"/>
                  <a:pt x="268" y="241"/>
                </a:cubicBezTo>
                <a:cubicBezTo>
                  <a:pt x="269" y="239"/>
                  <a:pt x="268" y="237"/>
                  <a:pt x="268" y="236"/>
                </a:cubicBezTo>
                <a:cubicBezTo>
                  <a:pt x="268" y="234"/>
                  <a:pt x="268" y="235"/>
                  <a:pt x="268" y="233"/>
                </a:cubicBezTo>
                <a:cubicBezTo>
                  <a:pt x="268" y="232"/>
                  <a:pt x="268" y="231"/>
                  <a:pt x="268" y="229"/>
                </a:cubicBezTo>
                <a:cubicBezTo>
                  <a:pt x="268" y="228"/>
                  <a:pt x="270" y="218"/>
                  <a:pt x="270" y="218"/>
                </a:cubicBezTo>
                <a:cubicBezTo>
                  <a:pt x="270" y="218"/>
                  <a:pt x="270" y="217"/>
                  <a:pt x="272" y="217"/>
                </a:cubicBezTo>
                <a:cubicBezTo>
                  <a:pt x="273" y="216"/>
                  <a:pt x="275" y="211"/>
                  <a:pt x="275" y="212"/>
                </a:cubicBezTo>
                <a:cubicBezTo>
                  <a:pt x="275" y="213"/>
                  <a:pt x="273" y="232"/>
                  <a:pt x="273" y="232"/>
                </a:cubicBezTo>
                <a:cubicBezTo>
                  <a:pt x="273" y="232"/>
                  <a:pt x="273" y="232"/>
                  <a:pt x="272" y="233"/>
                </a:cubicBezTo>
                <a:cubicBezTo>
                  <a:pt x="272" y="233"/>
                  <a:pt x="270" y="239"/>
                  <a:pt x="270" y="240"/>
                </a:cubicBezTo>
                <a:cubicBezTo>
                  <a:pt x="270" y="242"/>
                  <a:pt x="270" y="242"/>
                  <a:pt x="272" y="245"/>
                </a:cubicBezTo>
                <a:cubicBezTo>
                  <a:pt x="275" y="247"/>
                  <a:pt x="276" y="246"/>
                  <a:pt x="277" y="248"/>
                </a:cubicBezTo>
                <a:cubicBezTo>
                  <a:pt x="278" y="249"/>
                  <a:pt x="278" y="250"/>
                  <a:pt x="280" y="253"/>
                </a:cubicBezTo>
                <a:cubicBezTo>
                  <a:pt x="281" y="257"/>
                  <a:pt x="283" y="258"/>
                  <a:pt x="284" y="259"/>
                </a:cubicBezTo>
                <a:cubicBezTo>
                  <a:pt x="286" y="259"/>
                  <a:pt x="292" y="258"/>
                  <a:pt x="292" y="255"/>
                </a:cubicBezTo>
                <a:cubicBezTo>
                  <a:pt x="292" y="252"/>
                  <a:pt x="290" y="249"/>
                  <a:pt x="288" y="247"/>
                </a:cubicBezTo>
                <a:cubicBezTo>
                  <a:pt x="287" y="245"/>
                  <a:pt x="283" y="241"/>
                  <a:pt x="281" y="238"/>
                </a:cubicBezTo>
                <a:cubicBezTo>
                  <a:pt x="280" y="235"/>
                  <a:pt x="281" y="229"/>
                  <a:pt x="282" y="226"/>
                </a:cubicBezTo>
                <a:cubicBezTo>
                  <a:pt x="283" y="223"/>
                  <a:pt x="286" y="211"/>
                  <a:pt x="286" y="211"/>
                </a:cubicBezTo>
                <a:cubicBezTo>
                  <a:pt x="286" y="211"/>
                  <a:pt x="286" y="211"/>
                  <a:pt x="288" y="211"/>
                </a:cubicBezTo>
                <a:cubicBezTo>
                  <a:pt x="289" y="211"/>
                  <a:pt x="289" y="209"/>
                  <a:pt x="289" y="209"/>
                </a:cubicBezTo>
                <a:cubicBezTo>
                  <a:pt x="289" y="209"/>
                  <a:pt x="291" y="203"/>
                  <a:pt x="292" y="200"/>
                </a:cubicBezTo>
                <a:cubicBezTo>
                  <a:pt x="293" y="196"/>
                  <a:pt x="292" y="197"/>
                  <a:pt x="291" y="196"/>
                </a:cubicBezTo>
                <a:cubicBezTo>
                  <a:pt x="290" y="195"/>
                  <a:pt x="289" y="195"/>
                  <a:pt x="290" y="194"/>
                </a:cubicBezTo>
                <a:cubicBezTo>
                  <a:pt x="290" y="194"/>
                  <a:pt x="291" y="183"/>
                  <a:pt x="292" y="181"/>
                </a:cubicBezTo>
                <a:cubicBezTo>
                  <a:pt x="292" y="179"/>
                  <a:pt x="294" y="165"/>
                  <a:pt x="295" y="164"/>
                </a:cubicBezTo>
                <a:cubicBezTo>
                  <a:pt x="295" y="163"/>
                  <a:pt x="298" y="148"/>
                  <a:pt x="298" y="149"/>
                </a:cubicBezTo>
                <a:cubicBezTo>
                  <a:pt x="298" y="151"/>
                  <a:pt x="299" y="151"/>
                  <a:pt x="300" y="150"/>
                </a:cubicBezTo>
                <a:cubicBezTo>
                  <a:pt x="301" y="150"/>
                  <a:pt x="301" y="148"/>
                  <a:pt x="301" y="146"/>
                </a:cubicBezTo>
                <a:cubicBezTo>
                  <a:pt x="301" y="144"/>
                  <a:pt x="302" y="145"/>
                  <a:pt x="302" y="146"/>
                </a:cubicBezTo>
                <a:cubicBezTo>
                  <a:pt x="302" y="148"/>
                  <a:pt x="301" y="151"/>
                  <a:pt x="300" y="151"/>
                </a:cubicBezTo>
                <a:cubicBezTo>
                  <a:pt x="299" y="152"/>
                  <a:pt x="298" y="152"/>
                  <a:pt x="298" y="153"/>
                </a:cubicBezTo>
                <a:cubicBezTo>
                  <a:pt x="298" y="154"/>
                  <a:pt x="299" y="155"/>
                  <a:pt x="300" y="155"/>
                </a:cubicBezTo>
                <a:cubicBezTo>
                  <a:pt x="301" y="155"/>
                  <a:pt x="302" y="154"/>
                  <a:pt x="301" y="154"/>
                </a:cubicBezTo>
                <a:cubicBezTo>
                  <a:pt x="301" y="154"/>
                  <a:pt x="301" y="154"/>
                  <a:pt x="302" y="154"/>
                </a:cubicBezTo>
                <a:cubicBezTo>
                  <a:pt x="302" y="154"/>
                  <a:pt x="306" y="152"/>
                  <a:pt x="307" y="151"/>
                </a:cubicBezTo>
                <a:cubicBezTo>
                  <a:pt x="308" y="150"/>
                  <a:pt x="308" y="148"/>
                  <a:pt x="308" y="146"/>
                </a:cubicBezTo>
                <a:cubicBezTo>
                  <a:pt x="309" y="144"/>
                  <a:pt x="309" y="142"/>
                  <a:pt x="308" y="139"/>
                </a:cubicBezTo>
                <a:close/>
                <a:moveTo>
                  <a:pt x="81" y="132"/>
                </a:moveTo>
                <a:cubicBezTo>
                  <a:pt x="80" y="130"/>
                  <a:pt x="80" y="129"/>
                  <a:pt x="80" y="129"/>
                </a:cubicBezTo>
                <a:cubicBezTo>
                  <a:pt x="80" y="129"/>
                  <a:pt x="80" y="129"/>
                  <a:pt x="80" y="129"/>
                </a:cubicBezTo>
                <a:cubicBezTo>
                  <a:pt x="81" y="129"/>
                  <a:pt x="81" y="129"/>
                  <a:pt x="81" y="129"/>
                </a:cubicBezTo>
                <a:cubicBezTo>
                  <a:pt x="81" y="129"/>
                  <a:pt x="81" y="130"/>
                  <a:pt x="81" y="132"/>
                </a:cubicBezTo>
                <a:close/>
                <a:moveTo>
                  <a:pt x="140" y="94"/>
                </a:moveTo>
                <a:cubicBezTo>
                  <a:pt x="141" y="95"/>
                  <a:pt x="141" y="97"/>
                  <a:pt x="141" y="98"/>
                </a:cubicBezTo>
                <a:cubicBezTo>
                  <a:pt x="141" y="99"/>
                  <a:pt x="141" y="99"/>
                  <a:pt x="141" y="100"/>
                </a:cubicBezTo>
                <a:cubicBezTo>
                  <a:pt x="141" y="98"/>
                  <a:pt x="140" y="96"/>
                  <a:pt x="140" y="94"/>
                </a:cubicBezTo>
                <a:close/>
                <a:moveTo>
                  <a:pt x="136" y="173"/>
                </a:moveTo>
                <a:cubicBezTo>
                  <a:pt x="135" y="158"/>
                  <a:pt x="132" y="136"/>
                  <a:pt x="133" y="132"/>
                </a:cubicBezTo>
                <a:cubicBezTo>
                  <a:pt x="134" y="130"/>
                  <a:pt x="138" y="119"/>
                  <a:pt x="140" y="112"/>
                </a:cubicBezTo>
                <a:cubicBezTo>
                  <a:pt x="140" y="112"/>
                  <a:pt x="140" y="113"/>
                  <a:pt x="140" y="113"/>
                </a:cubicBezTo>
                <a:cubicBezTo>
                  <a:pt x="140" y="113"/>
                  <a:pt x="140" y="113"/>
                  <a:pt x="140" y="113"/>
                </a:cubicBezTo>
                <a:cubicBezTo>
                  <a:pt x="139" y="129"/>
                  <a:pt x="139" y="129"/>
                  <a:pt x="138" y="145"/>
                </a:cubicBezTo>
                <a:cubicBezTo>
                  <a:pt x="136" y="160"/>
                  <a:pt x="138" y="179"/>
                  <a:pt x="137" y="183"/>
                </a:cubicBezTo>
                <a:cubicBezTo>
                  <a:pt x="137" y="183"/>
                  <a:pt x="137" y="184"/>
                  <a:pt x="136" y="186"/>
                </a:cubicBezTo>
                <a:cubicBezTo>
                  <a:pt x="136" y="182"/>
                  <a:pt x="136" y="177"/>
                  <a:pt x="136" y="173"/>
                </a:cubicBezTo>
                <a:close/>
                <a:moveTo>
                  <a:pt x="192" y="80"/>
                </a:moveTo>
                <a:cubicBezTo>
                  <a:pt x="192" y="80"/>
                  <a:pt x="193" y="82"/>
                  <a:pt x="193" y="84"/>
                </a:cubicBezTo>
                <a:cubicBezTo>
                  <a:pt x="193" y="84"/>
                  <a:pt x="192" y="92"/>
                  <a:pt x="191" y="99"/>
                </a:cubicBezTo>
                <a:cubicBezTo>
                  <a:pt x="191" y="97"/>
                  <a:pt x="190" y="96"/>
                  <a:pt x="190" y="95"/>
                </a:cubicBezTo>
                <a:cubicBezTo>
                  <a:pt x="190" y="94"/>
                  <a:pt x="189" y="89"/>
                  <a:pt x="188" y="84"/>
                </a:cubicBezTo>
                <a:cubicBezTo>
                  <a:pt x="188" y="83"/>
                  <a:pt x="187" y="81"/>
                  <a:pt x="187" y="79"/>
                </a:cubicBezTo>
                <a:cubicBezTo>
                  <a:pt x="189" y="80"/>
                  <a:pt x="192" y="80"/>
                  <a:pt x="192" y="80"/>
                </a:cubicBezTo>
                <a:close/>
                <a:moveTo>
                  <a:pt x="175" y="80"/>
                </a:moveTo>
                <a:cubicBezTo>
                  <a:pt x="175" y="81"/>
                  <a:pt x="175" y="81"/>
                  <a:pt x="174" y="82"/>
                </a:cubicBezTo>
                <a:cubicBezTo>
                  <a:pt x="175" y="81"/>
                  <a:pt x="175" y="80"/>
                  <a:pt x="175" y="80"/>
                </a:cubicBezTo>
                <a:cubicBezTo>
                  <a:pt x="174" y="76"/>
                  <a:pt x="174" y="76"/>
                  <a:pt x="174" y="76"/>
                </a:cubicBezTo>
                <a:cubicBezTo>
                  <a:pt x="175" y="78"/>
                  <a:pt x="175" y="79"/>
                  <a:pt x="175" y="80"/>
                </a:cubicBezTo>
                <a:close/>
                <a:moveTo>
                  <a:pt x="174" y="88"/>
                </a:moveTo>
                <a:cubicBezTo>
                  <a:pt x="174" y="86"/>
                  <a:pt x="174" y="84"/>
                  <a:pt x="174" y="83"/>
                </a:cubicBezTo>
                <a:cubicBezTo>
                  <a:pt x="175" y="83"/>
                  <a:pt x="177" y="82"/>
                  <a:pt x="178" y="79"/>
                </a:cubicBezTo>
                <a:cubicBezTo>
                  <a:pt x="179" y="84"/>
                  <a:pt x="179" y="88"/>
                  <a:pt x="179" y="89"/>
                </a:cubicBezTo>
                <a:cubicBezTo>
                  <a:pt x="179" y="91"/>
                  <a:pt x="179" y="96"/>
                  <a:pt x="181" y="102"/>
                </a:cubicBezTo>
                <a:cubicBezTo>
                  <a:pt x="182" y="109"/>
                  <a:pt x="185" y="120"/>
                  <a:pt x="186" y="123"/>
                </a:cubicBezTo>
                <a:cubicBezTo>
                  <a:pt x="186" y="124"/>
                  <a:pt x="186" y="125"/>
                  <a:pt x="187" y="125"/>
                </a:cubicBezTo>
                <a:cubicBezTo>
                  <a:pt x="186" y="127"/>
                  <a:pt x="186" y="129"/>
                  <a:pt x="185" y="130"/>
                </a:cubicBezTo>
                <a:cubicBezTo>
                  <a:pt x="185" y="130"/>
                  <a:pt x="185" y="131"/>
                  <a:pt x="185" y="131"/>
                </a:cubicBezTo>
                <a:cubicBezTo>
                  <a:pt x="184" y="124"/>
                  <a:pt x="184" y="118"/>
                  <a:pt x="183" y="114"/>
                </a:cubicBezTo>
                <a:cubicBezTo>
                  <a:pt x="182" y="112"/>
                  <a:pt x="182" y="110"/>
                  <a:pt x="181" y="110"/>
                </a:cubicBezTo>
                <a:cubicBezTo>
                  <a:pt x="181" y="110"/>
                  <a:pt x="178" y="103"/>
                  <a:pt x="178" y="103"/>
                </a:cubicBezTo>
                <a:cubicBezTo>
                  <a:pt x="179" y="103"/>
                  <a:pt x="179" y="102"/>
                  <a:pt x="179" y="102"/>
                </a:cubicBezTo>
                <a:cubicBezTo>
                  <a:pt x="179" y="102"/>
                  <a:pt x="175" y="99"/>
                  <a:pt x="175" y="97"/>
                </a:cubicBezTo>
                <a:cubicBezTo>
                  <a:pt x="174" y="95"/>
                  <a:pt x="173" y="91"/>
                  <a:pt x="174" y="88"/>
                </a:cubicBezTo>
                <a:close/>
                <a:moveTo>
                  <a:pt x="182" y="186"/>
                </a:moveTo>
                <a:cubicBezTo>
                  <a:pt x="182" y="186"/>
                  <a:pt x="182" y="186"/>
                  <a:pt x="182" y="187"/>
                </a:cubicBezTo>
                <a:cubicBezTo>
                  <a:pt x="182" y="185"/>
                  <a:pt x="182" y="183"/>
                  <a:pt x="182" y="183"/>
                </a:cubicBezTo>
                <a:cubicBezTo>
                  <a:pt x="182" y="183"/>
                  <a:pt x="182" y="181"/>
                  <a:pt x="182" y="180"/>
                </a:cubicBezTo>
                <a:cubicBezTo>
                  <a:pt x="183" y="182"/>
                  <a:pt x="183" y="183"/>
                  <a:pt x="183" y="183"/>
                </a:cubicBezTo>
                <a:cubicBezTo>
                  <a:pt x="183" y="183"/>
                  <a:pt x="183" y="184"/>
                  <a:pt x="182" y="186"/>
                </a:cubicBezTo>
                <a:close/>
                <a:moveTo>
                  <a:pt x="254" y="97"/>
                </a:moveTo>
                <a:cubicBezTo>
                  <a:pt x="254" y="95"/>
                  <a:pt x="254" y="91"/>
                  <a:pt x="254" y="92"/>
                </a:cubicBezTo>
                <a:cubicBezTo>
                  <a:pt x="254" y="93"/>
                  <a:pt x="256" y="101"/>
                  <a:pt x="256" y="104"/>
                </a:cubicBezTo>
                <a:cubicBezTo>
                  <a:pt x="256" y="105"/>
                  <a:pt x="256" y="107"/>
                  <a:pt x="255" y="109"/>
                </a:cubicBezTo>
                <a:cubicBezTo>
                  <a:pt x="255" y="107"/>
                  <a:pt x="253" y="106"/>
                  <a:pt x="254" y="97"/>
                </a:cubicBezTo>
                <a:close/>
                <a:moveTo>
                  <a:pt x="245" y="86"/>
                </a:moveTo>
                <a:cubicBezTo>
                  <a:pt x="245" y="88"/>
                  <a:pt x="244" y="91"/>
                  <a:pt x="244" y="94"/>
                </a:cubicBezTo>
                <a:cubicBezTo>
                  <a:pt x="244" y="90"/>
                  <a:pt x="243" y="86"/>
                  <a:pt x="243" y="86"/>
                </a:cubicBezTo>
                <a:cubicBezTo>
                  <a:pt x="243" y="86"/>
                  <a:pt x="244" y="86"/>
                  <a:pt x="245" y="86"/>
                </a:cubicBezTo>
                <a:close/>
                <a:moveTo>
                  <a:pt x="251" y="184"/>
                </a:moveTo>
                <a:cubicBezTo>
                  <a:pt x="252" y="183"/>
                  <a:pt x="254" y="179"/>
                  <a:pt x="253" y="174"/>
                </a:cubicBezTo>
                <a:cubicBezTo>
                  <a:pt x="252" y="168"/>
                  <a:pt x="246" y="124"/>
                  <a:pt x="246" y="120"/>
                </a:cubicBezTo>
                <a:cubicBezTo>
                  <a:pt x="246" y="119"/>
                  <a:pt x="246" y="117"/>
                  <a:pt x="246" y="114"/>
                </a:cubicBezTo>
                <a:cubicBezTo>
                  <a:pt x="248" y="121"/>
                  <a:pt x="252" y="123"/>
                  <a:pt x="255" y="125"/>
                </a:cubicBezTo>
                <a:cubicBezTo>
                  <a:pt x="255" y="129"/>
                  <a:pt x="255" y="132"/>
                  <a:pt x="255" y="135"/>
                </a:cubicBezTo>
                <a:cubicBezTo>
                  <a:pt x="256" y="140"/>
                  <a:pt x="257" y="158"/>
                  <a:pt x="258" y="160"/>
                </a:cubicBezTo>
                <a:cubicBezTo>
                  <a:pt x="258" y="162"/>
                  <a:pt x="259" y="179"/>
                  <a:pt x="259" y="180"/>
                </a:cubicBezTo>
                <a:cubicBezTo>
                  <a:pt x="259" y="182"/>
                  <a:pt x="260" y="189"/>
                  <a:pt x="260" y="189"/>
                </a:cubicBezTo>
                <a:cubicBezTo>
                  <a:pt x="259" y="190"/>
                  <a:pt x="259" y="194"/>
                  <a:pt x="258" y="195"/>
                </a:cubicBezTo>
                <a:cubicBezTo>
                  <a:pt x="257" y="196"/>
                  <a:pt x="255" y="198"/>
                  <a:pt x="255" y="200"/>
                </a:cubicBezTo>
                <a:cubicBezTo>
                  <a:pt x="255" y="202"/>
                  <a:pt x="256" y="203"/>
                  <a:pt x="256" y="205"/>
                </a:cubicBezTo>
                <a:cubicBezTo>
                  <a:pt x="257" y="206"/>
                  <a:pt x="256" y="209"/>
                  <a:pt x="256" y="211"/>
                </a:cubicBezTo>
                <a:cubicBezTo>
                  <a:pt x="257" y="213"/>
                  <a:pt x="259" y="214"/>
                  <a:pt x="259" y="215"/>
                </a:cubicBezTo>
                <a:cubicBezTo>
                  <a:pt x="260" y="215"/>
                  <a:pt x="261" y="227"/>
                  <a:pt x="261" y="229"/>
                </a:cubicBezTo>
                <a:cubicBezTo>
                  <a:pt x="261" y="230"/>
                  <a:pt x="261" y="231"/>
                  <a:pt x="261" y="233"/>
                </a:cubicBezTo>
                <a:cubicBezTo>
                  <a:pt x="261" y="234"/>
                  <a:pt x="260" y="236"/>
                  <a:pt x="260" y="236"/>
                </a:cubicBezTo>
                <a:cubicBezTo>
                  <a:pt x="260" y="237"/>
                  <a:pt x="259" y="237"/>
                  <a:pt x="259" y="238"/>
                </a:cubicBezTo>
                <a:cubicBezTo>
                  <a:pt x="259" y="238"/>
                  <a:pt x="259" y="237"/>
                  <a:pt x="258" y="237"/>
                </a:cubicBezTo>
                <a:cubicBezTo>
                  <a:pt x="258" y="237"/>
                  <a:pt x="257" y="230"/>
                  <a:pt x="256" y="227"/>
                </a:cubicBezTo>
                <a:cubicBezTo>
                  <a:pt x="256" y="224"/>
                  <a:pt x="254" y="202"/>
                  <a:pt x="254" y="198"/>
                </a:cubicBezTo>
                <a:cubicBezTo>
                  <a:pt x="253" y="193"/>
                  <a:pt x="250" y="184"/>
                  <a:pt x="251" y="184"/>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p:cNvGrpSpPr/>
          <p:nvPr/>
        </p:nvGrpSpPr>
        <p:grpSpPr>
          <a:xfrm>
            <a:off x="6459961" y="1037430"/>
            <a:ext cx="1364613" cy="674552"/>
            <a:chOff x="7400605" y="1520201"/>
            <a:chExt cx="1364613" cy="899402"/>
          </a:xfrm>
        </p:grpSpPr>
        <p:grpSp>
          <p:nvGrpSpPr>
            <p:cNvPr id="35" name="Group 117"/>
            <p:cNvGrpSpPr>
              <a:grpSpLocks noChangeAspect="1"/>
            </p:cNvGrpSpPr>
            <p:nvPr/>
          </p:nvGrpSpPr>
          <p:grpSpPr bwMode="auto">
            <a:xfrm>
              <a:off x="7400605" y="1520201"/>
              <a:ext cx="1364613" cy="899402"/>
              <a:chOff x="2528" y="1927"/>
              <a:chExt cx="704" cy="464"/>
            </a:xfrm>
            <a:solidFill>
              <a:srgbClr val="0078BE"/>
            </a:solidFill>
          </p:grpSpPr>
          <p:sp>
            <p:nvSpPr>
              <p:cNvPr id="37" name="Freeform 118"/>
              <p:cNvSpPr>
                <a:spLocks/>
              </p:cNvSpPr>
              <p:nvPr/>
            </p:nvSpPr>
            <p:spPr bwMode="auto">
              <a:xfrm>
                <a:off x="3172" y="1929"/>
                <a:ext cx="60" cy="462"/>
              </a:xfrm>
              <a:custGeom>
                <a:avLst/>
                <a:gdLst>
                  <a:gd name="T0" fmla="*/ 29 w 29"/>
                  <a:gd name="T1" fmla="*/ 9 h 222"/>
                  <a:gd name="T2" fmla="*/ 29 w 29"/>
                  <a:gd name="T3" fmla="*/ 208 h 222"/>
                  <a:gd name="T4" fmla="*/ 15 w 29"/>
                  <a:gd name="T5" fmla="*/ 222 h 222"/>
                  <a:gd name="T6" fmla="*/ 2 w 29"/>
                  <a:gd name="T7" fmla="*/ 208 h 222"/>
                  <a:gd name="T8" fmla="*/ 9 w 29"/>
                  <a:gd name="T9" fmla="*/ 127 h 222"/>
                  <a:gd name="T10" fmla="*/ 6 w 29"/>
                  <a:gd name="T11" fmla="*/ 118 h 222"/>
                  <a:gd name="T12" fmla="*/ 2 w 29"/>
                  <a:gd name="T13" fmla="*/ 109 h 222"/>
                  <a:gd name="T14" fmla="*/ 2 w 29"/>
                  <a:gd name="T15" fmla="*/ 53 h 222"/>
                  <a:gd name="T16" fmla="*/ 20 w 29"/>
                  <a:gd name="T17" fmla="*/ 0 h 222"/>
                  <a:gd name="T18" fmla="*/ 29 w 29"/>
                  <a:gd name="T19"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2">
                    <a:moveTo>
                      <a:pt x="29" y="9"/>
                    </a:moveTo>
                    <a:cubicBezTo>
                      <a:pt x="29" y="208"/>
                      <a:pt x="29" y="208"/>
                      <a:pt x="29" y="208"/>
                    </a:cubicBezTo>
                    <a:cubicBezTo>
                      <a:pt x="29" y="215"/>
                      <a:pt x="23" y="222"/>
                      <a:pt x="15" y="222"/>
                    </a:cubicBezTo>
                    <a:cubicBezTo>
                      <a:pt x="8" y="222"/>
                      <a:pt x="2" y="215"/>
                      <a:pt x="2" y="208"/>
                    </a:cubicBezTo>
                    <a:cubicBezTo>
                      <a:pt x="9" y="127"/>
                      <a:pt x="9" y="127"/>
                      <a:pt x="9" y="127"/>
                    </a:cubicBezTo>
                    <a:cubicBezTo>
                      <a:pt x="9" y="124"/>
                      <a:pt x="8" y="121"/>
                      <a:pt x="6" y="118"/>
                    </a:cubicBezTo>
                    <a:cubicBezTo>
                      <a:pt x="3" y="116"/>
                      <a:pt x="2" y="112"/>
                      <a:pt x="2" y="109"/>
                    </a:cubicBezTo>
                    <a:cubicBezTo>
                      <a:pt x="2" y="53"/>
                      <a:pt x="2" y="53"/>
                      <a:pt x="2" y="53"/>
                    </a:cubicBezTo>
                    <a:cubicBezTo>
                      <a:pt x="2" y="53"/>
                      <a:pt x="0" y="0"/>
                      <a:pt x="20" y="0"/>
                    </a:cubicBezTo>
                    <a:cubicBezTo>
                      <a:pt x="25" y="0"/>
                      <a:pt x="29" y="4"/>
                      <a:pt x="2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9"/>
              <p:cNvSpPr>
                <a:spLocks/>
              </p:cNvSpPr>
              <p:nvPr/>
            </p:nvSpPr>
            <p:spPr bwMode="auto">
              <a:xfrm>
                <a:off x="2528" y="1929"/>
                <a:ext cx="93" cy="460"/>
              </a:xfrm>
              <a:custGeom>
                <a:avLst/>
                <a:gdLst>
                  <a:gd name="T0" fmla="*/ 45 w 45"/>
                  <a:gd name="T1" fmla="*/ 68 h 221"/>
                  <a:gd name="T2" fmla="*/ 39 w 45"/>
                  <a:gd name="T3" fmla="*/ 1 h 221"/>
                  <a:gd name="T4" fmla="*/ 37 w 45"/>
                  <a:gd name="T5" fmla="*/ 0 h 221"/>
                  <a:gd name="T6" fmla="*/ 35 w 45"/>
                  <a:gd name="T7" fmla="*/ 2 h 221"/>
                  <a:gd name="T8" fmla="*/ 36 w 45"/>
                  <a:gd name="T9" fmla="*/ 64 h 221"/>
                  <a:gd name="T10" fmla="*/ 33 w 45"/>
                  <a:gd name="T11" fmla="*/ 66 h 221"/>
                  <a:gd name="T12" fmla="*/ 30 w 45"/>
                  <a:gd name="T13" fmla="*/ 64 h 221"/>
                  <a:gd name="T14" fmla="*/ 29 w 45"/>
                  <a:gd name="T15" fmla="*/ 2 h 221"/>
                  <a:gd name="T16" fmla="*/ 27 w 45"/>
                  <a:gd name="T17" fmla="*/ 0 h 221"/>
                  <a:gd name="T18" fmla="*/ 25 w 45"/>
                  <a:gd name="T19" fmla="*/ 2 h 221"/>
                  <a:gd name="T20" fmla="*/ 25 w 45"/>
                  <a:gd name="T21" fmla="*/ 64 h 221"/>
                  <a:gd name="T22" fmla="*/ 23 w 45"/>
                  <a:gd name="T23" fmla="*/ 66 h 221"/>
                  <a:gd name="T24" fmla="*/ 20 w 45"/>
                  <a:gd name="T25" fmla="*/ 64 h 221"/>
                  <a:gd name="T26" fmla="*/ 20 w 45"/>
                  <a:gd name="T27" fmla="*/ 2 h 221"/>
                  <a:gd name="T28" fmla="*/ 18 w 45"/>
                  <a:gd name="T29" fmla="*/ 0 h 221"/>
                  <a:gd name="T30" fmla="*/ 16 w 45"/>
                  <a:gd name="T31" fmla="*/ 2 h 221"/>
                  <a:gd name="T32" fmla="*/ 15 w 45"/>
                  <a:gd name="T33" fmla="*/ 64 h 221"/>
                  <a:gd name="T34" fmla="*/ 12 w 45"/>
                  <a:gd name="T35" fmla="*/ 66 h 221"/>
                  <a:gd name="T36" fmla="*/ 9 w 45"/>
                  <a:gd name="T37" fmla="*/ 64 h 221"/>
                  <a:gd name="T38" fmla="*/ 10 w 45"/>
                  <a:gd name="T39" fmla="*/ 2 h 221"/>
                  <a:gd name="T40" fmla="*/ 8 w 45"/>
                  <a:gd name="T41" fmla="*/ 0 h 221"/>
                  <a:gd name="T42" fmla="*/ 6 w 45"/>
                  <a:gd name="T43" fmla="*/ 1 h 221"/>
                  <a:gd name="T44" fmla="*/ 0 w 45"/>
                  <a:gd name="T45" fmla="*/ 68 h 221"/>
                  <a:gd name="T46" fmla="*/ 0 w 45"/>
                  <a:gd name="T47" fmla="*/ 71 h 221"/>
                  <a:gd name="T48" fmla="*/ 3 w 45"/>
                  <a:gd name="T49" fmla="*/ 83 h 221"/>
                  <a:gd name="T50" fmla="*/ 3 w 45"/>
                  <a:gd name="T51" fmla="*/ 83 h 221"/>
                  <a:gd name="T52" fmla="*/ 12 w 45"/>
                  <a:gd name="T53" fmla="*/ 97 h 221"/>
                  <a:gd name="T54" fmla="*/ 15 w 45"/>
                  <a:gd name="T55" fmla="*/ 108 h 221"/>
                  <a:gd name="T56" fmla="*/ 9 w 45"/>
                  <a:gd name="T57" fmla="*/ 208 h 221"/>
                  <a:gd name="T58" fmla="*/ 23 w 45"/>
                  <a:gd name="T59" fmla="*/ 221 h 221"/>
                  <a:gd name="T60" fmla="*/ 36 w 45"/>
                  <a:gd name="T61" fmla="*/ 208 h 221"/>
                  <a:gd name="T62" fmla="*/ 30 w 45"/>
                  <a:gd name="T63" fmla="*/ 108 h 221"/>
                  <a:gd name="T64" fmla="*/ 33 w 45"/>
                  <a:gd name="T65" fmla="*/ 97 h 221"/>
                  <a:gd name="T66" fmla="*/ 42 w 45"/>
                  <a:gd name="T67" fmla="*/ 83 h 221"/>
                  <a:gd name="T68" fmla="*/ 42 w 45"/>
                  <a:gd name="T69" fmla="*/ 83 h 221"/>
                  <a:gd name="T70" fmla="*/ 45 w 45"/>
                  <a:gd name="T71" fmla="*/ 71 h 221"/>
                  <a:gd name="T72" fmla="*/ 45 w 45"/>
                  <a:gd name="T73"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221">
                    <a:moveTo>
                      <a:pt x="45" y="68"/>
                    </a:moveTo>
                    <a:cubicBezTo>
                      <a:pt x="39" y="1"/>
                      <a:pt x="39" y="1"/>
                      <a:pt x="39" y="1"/>
                    </a:cubicBezTo>
                    <a:cubicBezTo>
                      <a:pt x="39" y="0"/>
                      <a:pt x="38" y="0"/>
                      <a:pt x="37" y="0"/>
                    </a:cubicBezTo>
                    <a:cubicBezTo>
                      <a:pt x="36" y="0"/>
                      <a:pt x="35" y="0"/>
                      <a:pt x="35" y="2"/>
                    </a:cubicBezTo>
                    <a:cubicBezTo>
                      <a:pt x="36" y="64"/>
                      <a:pt x="36" y="64"/>
                      <a:pt x="36" y="64"/>
                    </a:cubicBezTo>
                    <a:cubicBezTo>
                      <a:pt x="36" y="65"/>
                      <a:pt x="35" y="66"/>
                      <a:pt x="33" y="66"/>
                    </a:cubicBezTo>
                    <a:cubicBezTo>
                      <a:pt x="32" y="66"/>
                      <a:pt x="30" y="65"/>
                      <a:pt x="30" y="64"/>
                    </a:cubicBezTo>
                    <a:cubicBezTo>
                      <a:pt x="29" y="2"/>
                      <a:pt x="29" y="2"/>
                      <a:pt x="29" y="2"/>
                    </a:cubicBezTo>
                    <a:cubicBezTo>
                      <a:pt x="29" y="0"/>
                      <a:pt x="28" y="0"/>
                      <a:pt x="27" y="0"/>
                    </a:cubicBezTo>
                    <a:cubicBezTo>
                      <a:pt x="26" y="0"/>
                      <a:pt x="25" y="0"/>
                      <a:pt x="25" y="2"/>
                    </a:cubicBezTo>
                    <a:cubicBezTo>
                      <a:pt x="25" y="64"/>
                      <a:pt x="25" y="64"/>
                      <a:pt x="25" y="64"/>
                    </a:cubicBezTo>
                    <a:cubicBezTo>
                      <a:pt x="25" y="65"/>
                      <a:pt x="24" y="66"/>
                      <a:pt x="23" y="66"/>
                    </a:cubicBezTo>
                    <a:cubicBezTo>
                      <a:pt x="21" y="66"/>
                      <a:pt x="20" y="65"/>
                      <a:pt x="20" y="64"/>
                    </a:cubicBezTo>
                    <a:cubicBezTo>
                      <a:pt x="20" y="2"/>
                      <a:pt x="20" y="2"/>
                      <a:pt x="20" y="2"/>
                    </a:cubicBezTo>
                    <a:cubicBezTo>
                      <a:pt x="20" y="0"/>
                      <a:pt x="19" y="0"/>
                      <a:pt x="18" y="0"/>
                    </a:cubicBezTo>
                    <a:cubicBezTo>
                      <a:pt x="17" y="0"/>
                      <a:pt x="16" y="0"/>
                      <a:pt x="16" y="2"/>
                    </a:cubicBezTo>
                    <a:cubicBezTo>
                      <a:pt x="15" y="64"/>
                      <a:pt x="15" y="64"/>
                      <a:pt x="15" y="64"/>
                    </a:cubicBezTo>
                    <a:cubicBezTo>
                      <a:pt x="15" y="65"/>
                      <a:pt x="13" y="66"/>
                      <a:pt x="12" y="66"/>
                    </a:cubicBezTo>
                    <a:cubicBezTo>
                      <a:pt x="10" y="66"/>
                      <a:pt x="9" y="65"/>
                      <a:pt x="9" y="64"/>
                    </a:cubicBezTo>
                    <a:cubicBezTo>
                      <a:pt x="10" y="2"/>
                      <a:pt x="10" y="2"/>
                      <a:pt x="10" y="2"/>
                    </a:cubicBezTo>
                    <a:cubicBezTo>
                      <a:pt x="10" y="0"/>
                      <a:pt x="9" y="0"/>
                      <a:pt x="8" y="0"/>
                    </a:cubicBezTo>
                    <a:cubicBezTo>
                      <a:pt x="7" y="0"/>
                      <a:pt x="6" y="0"/>
                      <a:pt x="6" y="1"/>
                    </a:cubicBezTo>
                    <a:cubicBezTo>
                      <a:pt x="0" y="68"/>
                      <a:pt x="0" y="68"/>
                      <a:pt x="0" y="68"/>
                    </a:cubicBezTo>
                    <a:cubicBezTo>
                      <a:pt x="0" y="69"/>
                      <a:pt x="0" y="70"/>
                      <a:pt x="0" y="71"/>
                    </a:cubicBezTo>
                    <a:cubicBezTo>
                      <a:pt x="0" y="75"/>
                      <a:pt x="1" y="79"/>
                      <a:pt x="3" y="83"/>
                    </a:cubicBezTo>
                    <a:cubicBezTo>
                      <a:pt x="3" y="83"/>
                      <a:pt x="3" y="83"/>
                      <a:pt x="3" y="83"/>
                    </a:cubicBezTo>
                    <a:cubicBezTo>
                      <a:pt x="12" y="97"/>
                      <a:pt x="12" y="97"/>
                      <a:pt x="12" y="97"/>
                    </a:cubicBezTo>
                    <a:cubicBezTo>
                      <a:pt x="14" y="100"/>
                      <a:pt x="15" y="104"/>
                      <a:pt x="15" y="108"/>
                    </a:cubicBezTo>
                    <a:cubicBezTo>
                      <a:pt x="9" y="208"/>
                      <a:pt x="9" y="208"/>
                      <a:pt x="9" y="208"/>
                    </a:cubicBezTo>
                    <a:cubicBezTo>
                      <a:pt x="9" y="215"/>
                      <a:pt x="15" y="221"/>
                      <a:pt x="23" y="221"/>
                    </a:cubicBezTo>
                    <a:cubicBezTo>
                      <a:pt x="30" y="221"/>
                      <a:pt x="36" y="215"/>
                      <a:pt x="36" y="208"/>
                    </a:cubicBezTo>
                    <a:cubicBezTo>
                      <a:pt x="30" y="108"/>
                      <a:pt x="30" y="108"/>
                      <a:pt x="30" y="108"/>
                    </a:cubicBezTo>
                    <a:cubicBezTo>
                      <a:pt x="30" y="104"/>
                      <a:pt x="31" y="100"/>
                      <a:pt x="33" y="97"/>
                    </a:cubicBezTo>
                    <a:cubicBezTo>
                      <a:pt x="42" y="83"/>
                      <a:pt x="42" y="83"/>
                      <a:pt x="42" y="83"/>
                    </a:cubicBezTo>
                    <a:cubicBezTo>
                      <a:pt x="42" y="83"/>
                      <a:pt x="42" y="83"/>
                      <a:pt x="42" y="83"/>
                    </a:cubicBezTo>
                    <a:cubicBezTo>
                      <a:pt x="44" y="79"/>
                      <a:pt x="45" y="75"/>
                      <a:pt x="45" y="71"/>
                    </a:cubicBezTo>
                    <a:cubicBezTo>
                      <a:pt x="45" y="70"/>
                      <a:pt x="45" y="69"/>
                      <a:pt x="4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p:cNvSpPr>
                <a:spLocks noEditPoints="1"/>
              </p:cNvSpPr>
              <p:nvPr/>
            </p:nvSpPr>
            <p:spPr bwMode="auto">
              <a:xfrm>
                <a:off x="2663" y="1927"/>
                <a:ext cx="459" cy="462"/>
              </a:xfrm>
              <a:custGeom>
                <a:avLst/>
                <a:gdLst>
                  <a:gd name="T0" fmla="*/ 111 w 222"/>
                  <a:gd name="T1" fmla="*/ 0 h 222"/>
                  <a:gd name="T2" fmla="*/ 0 w 222"/>
                  <a:gd name="T3" fmla="*/ 111 h 222"/>
                  <a:gd name="T4" fmla="*/ 111 w 222"/>
                  <a:gd name="T5" fmla="*/ 222 h 222"/>
                  <a:gd name="T6" fmla="*/ 222 w 222"/>
                  <a:gd name="T7" fmla="*/ 111 h 222"/>
                  <a:gd name="T8" fmla="*/ 111 w 222"/>
                  <a:gd name="T9" fmla="*/ 0 h 222"/>
                  <a:gd name="T10" fmla="*/ 152 w 222"/>
                  <a:gd name="T11" fmla="*/ 70 h 222"/>
                  <a:gd name="T12" fmla="*/ 161 w 222"/>
                  <a:gd name="T13" fmla="*/ 71 h 222"/>
                  <a:gd name="T14" fmla="*/ 160 w 222"/>
                  <a:gd name="T15" fmla="*/ 79 h 222"/>
                  <a:gd name="T16" fmla="*/ 151 w 222"/>
                  <a:gd name="T17" fmla="*/ 79 h 222"/>
                  <a:gd name="T18" fmla="*/ 152 w 222"/>
                  <a:gd name="T19" fmla="*/ 70 h 222"/>
                  <a:gd name="T20" fmla="*/ 156 w 222"/>
                  <a:gd name="T21" fmla="*/ 157 h 222"/>
                  <a:gd name="T22" fmla="*/ 156 w 222"/>
                  <a:gd name="T23" fmla="*/ 157 h 222"/>
                  <a:gd name="T24" fmla="*/ 70 w 222"/>
                  <a:gd name="T25" fmla="*/ 161 h 222"/>
                  <a:gd name="T26" fmla="*/ 69 w 222"/>
                  <a:gd name="T27" fmla="*/ 153 h 222"/>
                  <a:gd name="T28" fmla="*/ 78 w 222"/>
                  <a:gd name="T29" fmla="*/ 152 h 222"/>
                  <a:gd name="T30" fmla="*/ 148 w 222"/>
                  <a:gd name="T31" fmla="*/ 148 h 222"/>
                  <a:gd name="T32" fmla="*/ 148 w 222"/>
                  <a:gd name="T33" fmla="*/ 148 h 222"/>
                  <a:gd name="T34" fmla="*/ 161 w 222"/>
                  <a:gd name="T35" fmla="*/ 97 h 222"/>
                  <a:gd name="T36" fmla="*/ 165 w 222"/>
                  <a:gd name="T37" fmla="*/ 89 h 222"/>
                  <a:gd name="T38" fmla="*/ 172 w 222"/>
                  <a:gd name="T39" fmla="*/ 93 h 222"/>
                  <a:gd name="T40" fmla="*/ 156 w 222"/>
                  <a:gd name="T41" fmla="*/ 15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222">
                    <a:moveTo>
                      <a:pt x="111" y="0"/>
                    </a:moveTo>
                    <a:cubicBezTo>
                      <a:pt x="50" y="0"/>
                      <a:pt x="0" y="50"/>
                      <a:pt x="0" y="111"/>
                    </a:cubicBezTo>
                    <a:cubicBezTo>
                      <a:pt x="0" y="173"/>
                      <a:pt x="50" y="222"/>
                      <a:pt x="111" y="222"/>
                    </a:cubicBezTo>
                    <a:cubicBezTo>
                      <a:pt x="172" y="222"/>
                      <a:pt x="222" y="173"/>
                      <a:pt x="222" y="111"/>
                    </a:cubicBezTo>
                    <a:cubicBezTo>
                      <a:pt x="222" y="50"/>
                      <a:pt x="172" y="0"/>
                      <a:pt x="111" y="0"/>
                    </a:cubicBezTo>
                    <a:close/>
                    <a:moveTo>
                      <a:pt x="152" y="70"/>
                    </a:moveTo>
                    <a:cubicBezTo>
                      <a:pt x="155" y="68"/>
                      <a:pt x="158" y="68"/>
                      <a:pt x="161" y="71"/>
                    </a:cubicBezTo>
                    <a:cubicBezTo>
                      <a:pt x="163" y="74"/>
                      <a:pt x="162" y="77"/>
                      <a:pt x="160" y="79"/>
                    </a:cubicBezTo>
                    <a:cubicBezTo>
                      <a:pt x="157" y="81"/>
                      <a:pt x="153" y="81"/>
                      <a:pt x="151" y="79"/>
                    </a:cubicBezTo>
                    <a:cubicBezTo>
                      <a:pt x="149" y="76"/>
                      <a:pt x="150" y="72"/>
                      <a:pt x="152" y="70"/>
                    </a:cubicBezTo>
                    <a:close/>
                    <a:moveTo>
                      <a:pt x="156" y="157"/>
                    </a:moveTo>
                    <a:cubicBezTo>
                      <a:pt x="156" y="157"/>
                      <a:pt x="156" y="157"/>
                      <a:pt x="156" y="157"/>
                    </a:cubicBezTo>
                    <a:cubicBezTo>
                      <a:pt x="133" y="180"/>
                      <a:pt x="96" y="182"/>
                      <a:pt x="70" y="161"/>
                    </a:cubicBezTo>
                    <a:cubicBezTo>
                      <a:pt x="68" y="159"/>
                      <a:pt x="67" y="155"/>
                      <a:pt x="69" y="153"/>
                    </a:cubicBezTo>
                    <a:cubicBezTo>
                      <a:pt x="72" y="150"/>
                      <a:pt x="75" y="150"/>
                      <a:pt x="78" y="152"/>
                    </a:cubicBezTo>
                    <a:cubicBezTo>
                      <a:pt x="99" y="169"/>
                      <a:pt x="129" y="167"/>
                      <a:pt x="148" y="148"/>
                    </a:cubicBezTo>
                    <a:cubicBezTo>
                      <a:pt x="148" y="148"/>
                      <a:pt x="148" y="148"/>
                      <a:pt x="148" y="148"/>
                    </a:cubicBezTo>
                    <a:cubicBezTo>
                      <a:pt x="161" y="135"/>
                      <a:pt x="166" y="116"/>
                      <a:pt x="161" y="97"/>
                    </a:cubicBezTo>
                    <a:cubicBezTo>
                      <a:pt x="160" y="93"/>
                      <a:pt x="162" y="90"/>
                      <a:pt x="165" y="89"/>
                    </a:cubicBezTo>
                    <a:cubicBezTo>
                      <a:pt x="168" y="88"/>
                      <a:pt x="171" y="90"/>
                      <a:pt x="172" y="93"/>
                    </a:cubicBezTo>
                    <a:cubicBezTo>
                      <a:pt x="179" y="116"/>
                      <a:pt x="172" y="141"/>
                      <a:pt x="15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6" name="Picture 12" descr="http://etc-mysitemyway.s3.amazonaws.com/icons/legacy-previews/icons/glossy-black-icons-animals/012617-glossy-black-icon-animals-animal-fish7-sc37.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Effect>
                        <a14:artisticPhotocopy trans="6000" detail="1"/>
                      </a14:imgEffect>
                    </a14:imgLayer>
                  </a14:imgProps>
                </a:ext>
                <a:ext uri="{28A0092B-C50C-407E-A947-70E740481C1C}">
                  <a14:useLocalDpi xmlns:a14="http://schemas.microsoft.com/office/drawing/2010/main"/>
                </a:ext>
              </a:extLst>
            </a:blip>
            <a:srcRect/>
            <a:stretch>
              <a:fillRect/>
            </a:stretch>
          </p:blipFill>
          <p:spPr bwMode="auto">
            <a:xfrm>
              <a:off x="7711840" y="1648450"/>
              <a:ext cx="664439" cy="66443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e 9"/>
          <p:cNvGraphicFramePr>
            <a:graphicFrameLocks noGrp="1"/>
          </p:cNvGraphicFramePr>
          <p:nvPr>
            <p:extLst>
              <p:ext uri="{D42A27DB-BD31-4B8C-83A1-F6EECF244321}">
                <p14:modId xmlns:p14="http://schemas.microsoft.com/office/powerpoint/2010/main" val="3134206546"/>
              </p:ext>
            </p:extLst>
          </p:nvPr>
        </p:nvGraphicFramePr>
        <p:xfrm>
          <a:off x="338572" y="2140688"/>
          <a:ext cx="8100443" cy="2403176"/>
        </p:xfrm>
        <a:graphic>
          <a:graphicData uri="http://schemas.openxmlformats.org/drawingml/2006/table">
            <a:tbl>
              <a:tblPr/>
              <a:tblGrid>
                <a:gridCol w="2843243">
                  <a:extLst>
                    <a:ext uri="{9D8B030D-6E8A-4147-A177-3AD203B41FA5}">
                      <a16:colId xmlns:a16="http://schemas.microsoft.com/office/drawing/2014/main" val="20000"/>
                    </a:ext>
                  </a:extLst>
                </a:gridCol>
                <a:gridCol w="1314300">
                  <a:extLst>
                    <a:ext uri="{9D8B030D-6E8A-4147-A177-3AD203B41FA5}">
                      <a16:colId xmlns:a16="http://schemas.microsoft.com/office/drawing/2014/main" val="20001"/>
                    </a:ext>
                  </a:extLst>
                </a:gridCol>
                <a:gridCol w="1314300">
                  <a:extLst>
                    <a:ext uri="{9D8B030D-6E8A-4147-A177-3AD203B41FA5}">
                      <a16:colId xmlns:a16="http://schemas.microsoft.com/office/drawing/2014/main" val="20002"/>
                    </a:ext>
                  </a:extLst>
                </a:gridCol>
                <a:gridCol w="1314300">
                  <a:extLst>
                    <a:ext uri="{9D8B030D-6E8A-4147-A177-3AD203B41FA5}">
                      <a16:colId xmlns:a16="http://schemas.microsoft.com/office/drawing/2014/main" val="20003"/>
                    </a:ext>
                  </a:extLst>
                </a:gridCol>
                <a:gridCol w="1314300">
                  <a:extLst>
                    <a:ext uri="{9D8B030D-6E8A-4147-A177-3AD203B41FA5}">
                      <a16:colId xmlns:a16="http://schemas.microsoft.com/office/drawing/2014/main" val="20004"/>
                    </a:ext>
                  </a:extLst>
                </a:gridCol>
              </a:tblGrid>
              <a:tr h="300397">
                <a:tc>
                  <a:txBody>
                    <a:bodyPr/>
                    <a:lstStyle/>
                    <a:p>
                      <a:pPr algn="l" fontAlgn="b"/>
                      <a:r>
                        <a:rPr lang="en-GB" sz="1400" b="0" i="0" u="none" strike="noStrike" dirty="0">
                          <a:solidFill>
                            <a:schemeClr val="tx1"/>
                          </a:solidFill>
                          <a:effectLst/>
                          <a:latin typeface="+mn-lt"/>
                        </a:rPr>
                        <a:t>Total OOH</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0397">
                <a:tc>
                  <a:txBody>
                    <a:bodyPr/>
                    <a:lstStyle/>
                    <a:p>
                      <a:pPr algn="l" fontAlgn="b"/>
                      <a:r>
                        <a:rPr lang="en-GB" sz="1400" b="0" i="0" u="none" strike="noStrike" dirty="0">
                          <a:solidFill>
                            <a:schemeClr val="tx1"/>
                          </a:solidFill>
                          <a:effectLst/>
                          <a:latin typeface="+mn-lt"/>
                        </a:rPr>
                        <a:t>Total QSR</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0397">
                <a:tc>
                  <a:txBody>
                    <a:bodyPr/>
                    <a:lstStyle/>
                    <a:p>
                      <a:pPr marL="0" marR="0" lvl="1"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    QSR excl. Fish &amp; Chip Shops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14.1%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0397">
                <a:tc>
                  <a:txBody>
                    <a:bodyPr/>
                    <a:lstStyle/>
                    <a:p>
                      <a:pPr marL="0" marR="0" lvl="1"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    QSR Fish &amp; Chip Shops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0397">
                <a:tc>
                  <a:txBody>
                    <a:bodyPr/>
                    <a:lstStyle/>
                    <a:p>
                      <a:pPr algn="l" fontAlgn="b"/>
                      <a:r>
                        <a:rPr lang="en-GB" sz="1400" b="0" i="0" u="none" strike="noStrike" dirty="0">
                          <a:solidFill>
                            <a:schemeClr val="tx1"/>
                          </a:solidFill>
                          <a:effectLst/>
                          <a:latin typeface="+mn-lt"/>
                        </a:rPr>
                        <a:t>Pubs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-28.4%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-27.6%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0397">
                <a:tc>
                  <a:txBody>
                    <a:bodyPr/>
                    <a:lstStyle/>
                    <a:p>
                      <a:pPr algn="l" fontAlgn="b"/>
                      <a:r>
                        <a:rPr lang="en-GB" sz="1400" b="0" dirty="0">
                          <a:solidFill>
                            <a:schemeClr val="tx1"/>
                          </a:solidFill>
                          <a:latin typeface="+mn-lt"/>
                        </a:rPr>
                        <a:t>Full Service(incl. Cafe/Bistro) </a:t>
                      </a:r>
                      <a:endParaRPr lang="en-GB" sz="1400" b="0" i="0" u="none" strike="noStrike" dirty="0">
                        <a:solidFill>
                          <a:schemeClr val="tx1"/>
                        </a:solidFill>
                        <a:effectLst/>
                        <a:latin typeface="+mn-lt"/>
                      </a:endParaRP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-18.2%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-25.9%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039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Workplace/Education</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23.5%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Arial"/>
                        </a:rPr>
                        <a:t>38.1%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039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Travel &amp; Leisure</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Arial"/>
                        </a:rPr>
                        <a:t>-38.6%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Arial"/>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9C0006"/>
                          </a:solidFill>
                          <a:effectLst/>
                          <a:latin typeface="Arial"/>
                        </a:rPr>
                        <a:t>-40.2%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4" name="Text Placeholder 4"/>
          <p:cNvSpPr>
            <a:spLocks noGrp="1"/>
          </p:cNvSpPr>
          <p:nvPr>
            <p:ph type="body" sz="quarter" idx="4294967295"/>
          </p:nvPr>
        </p:nvSpPr>
        <p:spPr>
          <a:xfrm>
            <a:off x="5907915" y="4866109"/>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27498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03023"/>
            <a:ext cx="8619978" cy="462509"/>
          </a:xfrm>
        </p:spPr>
        <p:txBody>
          <a:bodyPr>
            <a:noAutofit/>
          </a:bodyPr>
          <a:lstStyle/>
          <a:p>
            <a:r>
              <a:rPr lang="en-GB" sz="2400" dirty="0">
                <a:solidFill>
                  <a:srgbClr val="00517D"/>
                </a:solidFill>
                <a:latin typeface="+mn-lt"/>
                <a:cs typeface="Calibri" pitchFamily="34" charset="0"/>
              </a:rPr>
              <a:t>38% of all Seafood is served in QSR (excluding F&amp;C Shops), but it only accounts for 3% of the segment</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15</a:t>
            </a:fld>
            <a:endParaRPr lang="en-US" dirty="0"/>
          </a:p>
        </p:txBody>
      </p:sp>
      <p:sp>
        <p:nvSpPr>
          <p:cNvPr id="6" name="Text Placeholder 5"/>
          <p:cNvSpPr>
            <a:spLocks noGrp="1"/>
          </p:cNvSpPr>
          <p:nvPr>
            <p:ph type="body" sz="quarter" idx="13"/>
          </p:nvPr>
        </p:nvSpPr>
        <p:spPr>
          <a:xfrm>
            <a:off x="304801" y="1158274"/>
            <a:ext cx="8462335" cy="410190"/>
          </a:xfrm>
        </p:spPr>
        <p:txBody>
          <a:bodyPr>
            <a:normAutofit fontScale="77500" lnSpcReduction="20000"/>
          </a:bodyPr>
          <a:lstStyle/>
          <a:p>
            <a:pPr algn="ctr"/>
            <a:r>
              <a:rPr lang="en-US" dirty="0">
                <a:solidFill>
                  <a:srgbClr val="008AC0"/>
                </a:solidFill>
                <a:cs typeface="Calibri" pitchFamily="34" charset="0"/>
              </a:rPr>
              <a:t>Total Out of Home</a:t>
            </a:r>
          </a:p>
          <a:p>
            <a:pPr algn="ctr"/>
            <a:r>
              <a:rPr lang="en-US" dirty="0">
                <a:solidFill>
                  <a:srgbClr val="008AC0"/>
                </a:solidFill>
                <a:cs typeface="Calibri" pitchFamily="34" charset="0"/>
              </a:rPr>
              <a:t>Channel Shares &amp; Incidence</a:t>
            </a:r>
          </a:p>
        </p:txBody>
      </p:sp>
      <p:graphicFrame>
        <p:nvGraphicFramePr>
          <p:cNvPr id="11" name="Chart 10"/>
          <p:cNvGraphicFramePr/>
          <p:nvPr>
            <p:extLst>
              <p:ext uri="{D42A27DB-BD31-4B8C-83A1-F6EECF244321}">
                <p14:modId xmlns:p14="http://schemas.microsoft.com/office/powerpoint/2010/main" val="2213220017"/>
              </p:ext>
            </p:extLst>
          </p:nvPr>
        </p:nvGraphicFramePr>
        <p:xfrm>
          <a:off x="74305" y="1274554"/>
          <a:ext cx="6527217" cy="3799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083548590"/>
              </p:ext>
            </p:extLst>
          </p:nvPr>
        </p:nvGraphicFramePr>
        <p:xfrm>
          <a:off x="6021238" y="1174652"/>
          <a:ext cx="2958860" cy="3457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288884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059357072"/>
              </p:ext>
            </p:extLst>
          </p:nvPr>
        </p:nvGraphicFramePr>
        <p:xfrm>
          <a:off x="74305" y="1462177"/>
          <a:ext cx="8861498" cy="349199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799" y="342901"/>
            <a:ext cx="8631003" cy="462509"/>
          </a:xfrm>
        </p:spPr>
        <p:txBody>
          <a:bodyPr>
            <a:noAutofit/>
          </a:bodyPr>
          <a:lstStyle/>
          <a:p>
            <a:r>
              <a:rPr lang="en-GB" sz="2400" dirty="0">
                <a:solidFill>
                  <a:srgbClr val="00517D"/>
                </a:solidFill>
                <a:latin typeface="+mn-lt"/>
                <a:cs typeface="Calibri" pitchFamily="34" charset="0"/>
              </a:rPr>
              <a:t>Fish &amp; Chips Shops are more reliant on dinner than any other day part; lunch is under-represented</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16</a:t>
            </a:fld>
            <a:endParaRPr lang="en-US" dirty="0"/>
          </a:p>
        </p:txBody>
      </p:sp>
      <p:sp>
        <p:nvSpPr>
          <p:cNvPr id="6" name="Text Placeholder 5"/>
          <p:cNvSpPr>
            <a:spLocks noGrp="1"/>
          </p:cNvSpPr>
          <p:nvPr>
            <p:ph type="body" sz="quarter" idx="13"/>
          </p:nvPr>
        </p:nvSpPr>
        <p:spPr>
          <a:xfrm>
            <a:off x="335590" y="1030261"/>
            <a:ext cx="8462335" cy="410190"/>
          </a:xfrm>
        </p:spPr>
        <p:txBody>
          <a:bodyPr>
            <a:normAutofit fontScale="77500" lnSpcReduction="20000"/>
          </a:bodyPr>
          <a:lstStyle/>
          <a:p>
            <a:pPr algn="ctr"/>
            <a:r>
              <a:rPr lang="en-US" dirty="0">
                <a:solidFill>
                  <a:srgbClr val="008AC0"/>
                </a:solidFill>
                <a:cs typeface="Calibri" pitchFamily="34" charset="0"/>
              </a:rPr>
              <a:t>Total Out of Home </a:t>
            </a:r>
          </a:p>
          <a:p>
            <a:pPr algn="ctr"/>
            <a:r>
              <a:rPr lang="en-US" dirty="0">
                <a:solidFill>
                  <a:srgbClr val="008AC0"/>
                </a:solidFill>
                <a:cs typeface="Calibri" pitchFamily="34" charset="0"/>
              </a:rPr>
              <a:t>Servings % by </a:t>
            </a:r>
            <a:r>
              <a:rPr lang="en-US" dirty="0" err="1">
                <a:solidFill>
                  <a:srgbClr val="008AC0"/>
                </a:solidFill>
                <a:cs typeface="Calibri" pitchFamily="34" charset="0"/>
              </a:rPr>
              <a:t>Daypart</a:t>
            </a:r>
            <a:endParaRPr lang="en-US" dirty="0">
              <a:solidFill>
                <a:srgbClr val="008AC0"/>
              </a:solidFill>
              <a:cs typeface="Calibri" pitchFamily="34" charset="0"/>
            </a:endParaRPr>
          </a:p>
        </p:txBody>
      </p:sp>
      <p:sp>
        <p:nvSpPr>
          <p:cNvPr id="7"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38089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17844374"/>
              </p:ext>
            </p:extLst>
          </p:nvPr>
        </p:nvGraphicFramePr>
        <p:xfrm>
          <a:off x="74305" y="1397479"/>
          <a:ext cx="8923046" cy="371451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800" y="285751"/>
            <a:ext cx="8839199" cy="462509"/>
          </a:xfrm>
        </p:spPr>
        <p:txBody>
          <a:bodyPr>
            <a:noAutofit/>
          </a:bodyPr>
          <a:lstStyle/>
          <a:p>
            <a:r>
              <a:rPr lang="en-GB" sz="2400" dirty="0">
                <a:solidFill>
                  <a:srgbClr val="00517D"/>
                </a:solidFill>
                <a:latin typeface="+mn-lt"/>
                <a:cs typeface="Calibri" pitchFamily="34" charset="0"/>
              </a:rPr>
              <a:t>Fish and Chip Shops are heavily reliant on Friday and Saturday visitors </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17</a:t>
            </a:fld>
            <a:endParaRPr lang="en-US" dirty="0"/>
          </a:p>
        </p:txBody>
      </p:sp>
      <p:sp>
        <p:nvSpPr>
          <p:cNvPr id="6" name="Text Placeholder 5"/>
          <p:cNvSpPr>
            <a:spLocks noGrp="1"/>
          </p:cNvSpPr>
          <p:nvPr>
            <p:ph type="body" sz="quarter" idx="13"/>
          </p:nvPr>
        </p:nvSpPr>
        <p:spPr/>
        <p:txBody>
          <a:bodyPr>
            <a:normAutofit fontScale="77500" lnSpcReduction="20000"/>
          </a:bodyPr>
          <a:lstStyle/>
          <a:p>
            <a:pPr algn="ctr"/>
            <a:r>
              <a:rPr lang="en-US" dirty="0">
                <a:solidFill>
                  <a:srgbClr val="008AC0"/>
                </a:solidFill>
                <a:cs typeface="Calibri" pitchFamily="34" charset="0"/>
              </a:rPr>
              <a:t>Total Out of Home </a:t>
            </a:r>
          </a:p>
          <a:p>
            <a:pPr algn="ctr"/>
            <a:r>
              <a:rPr lang="en-US" dirty="0">
                <a:solidFill>
                  <a:srgbClr val="008AC0"/>
                </a:solidFill>
                <a:cs typeface="Calibri" pitchFamily="34" charset="0"/>
              </a:rPr>
              <a:t>Servings % by Day of the Week</a:t>
            </a:r>
          </a:p>
        </p:txBody>
      </p:sp>
      <p:sp>
        <p:nvSpPr>
          <p:cNvPr id="7"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7442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2823247"/>
            <a:ext cx="8450262" cy="2012277"/>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dirty="0">
                <a:solidFill>
                  <a:schemeClr val="bg2"/>
                </a:solidFill>
                <a:cs typeface="Calibri" pitchFamily="34" charset="0"/>
              </a:rPr>
              <a:t>QSR visits in Q3’21 are at 87% of 2019 level</a:t>
            </a:r>
          </a:p>
          <a:p>
            <a:pPr marL="342900" indent="-342900">
              <a:buFont typeface="Arial" pitchFamily="34" charset="0"/>
              <a:buChar char="•"/>
            </a:pPr>
            <a:r>
              <a:rPr lang="en-US" dirty="0">
                <a:solidFill>
                  <a:schemeClr val="bg2"/>
                </a:solidFill>
                <a:cs typeface="Calibri" pitchFamily="34" charset="0"/>
              </a:rPr>
              <a:t>12-month Sales at QSR are higher than pre-pandemic </a:t>
            </a:r>
          </a:p>
          <a:p>
            <a:pPr marL="342900" indent="-342900">
              <a:buFont typeface="Arial" pitchFamily="34" charset="0"/>
              <a:buChar char="•"/>
            </a:pPr>
            <a:r>
              <a:rPr lang="en-US" dirty="0">
                <a:solidFill>
                  <a:schemeClr val="bg2"/>
                </a:solidFill>
                <a:cs typeface="Calibri" pitchFamily="34" charset="0"/>
              </a:rPr>
              <a:t>Seafood increased servings vs year ago along with other proteins but pork</a:t>
            </a:r>
            <a:endParaRPr lang="en-GB" dirty="0">
              <a:solidFill>
                <a:schemeClr val="bg2"/>
              </a:solidFill>
              <a:cs typeface="Calibri" pitchFamily="34" charset="0"/>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18</a:t>
            </a:fld>
            <a:endParaRPr lang="en-US" dirty="0"/>
          </a:p>
        </p:txBody>
      </p:sp>
      <p:sp>
        <p:nvSpPr>
          <p:cNvPr id="12" name="Title 3"/>
          <p:cNvSpPr txBox="1">
            <a:spLocks/>
          </p:cNvSpPr>
          <p:nvPr/>
        </p:nvSpPr>
        <p:spPr>
          <a:xfrm>
            <a:off x="414338" y="2219806"/>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1"/>
                </a:solidFill>
                <a:latin typeface="+mn-lt"/>
              </a:rPr>
              <a:t>Quick Service</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8812"/>
          <a:stretch/>
        </p:blipFill>
        <p:spPr>
          <a:xfrm>
            <a:off x="-2" y="0"/>
            <a:ext cx="9144001" cy="2118512"/>
          </a:xfrm>
          <a:prstGeom prst="rect">
            <a:avLst/>
          </a:prstGeom>
        </p:spPr>
      </p:pic>
    </p:spTree>
    <p:extLst>
      <p:ext uri="{BB962C8B-B14F-4D97-AF65-F5344CB8AC3E}">
        <p14:creationId xmlns:p14="http://schemas.microsoft.com/office/powerpoint/2010/main" val="364354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400">
                <a:solidFill>
                  <a:srgbClr val="00517D"/>
                </a:solidFill>
                <a:latin typeface="+mn-lt"/>
                <a:cs typeface="Calibri" pitchFamily="34" charset="0"/>
              </a:rPr>
              <a:t>QSR visit recovery is ahead of the rest of the market </a:t>
            </a:r>
            <a:endParaRPr lang="en-GB" sz="240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19</a:t>
            </a:fld>
            <a:endParaRPr lang="en-US" sz="1100" dirty="0">
              <a:cs typeface="Calibri" pitchFamily="34" charset="0"/>
            </a:endParaRPr>
          </a:p>
        </p:txBody>
      </p:sp>
      <p:sp>
        <p:nvSpPr>
          <p:cNvPr id="13" name="Loop_1"/>
          <p:cNvSpPr>
            <a:spLocks noGrp="1"/>
          </p:cNvSpPr>
          <p:nvPr>
            <p:ph type="body" sz="quarter" idx="4294967295"/>
          </p:nvPr>
        </p:nvSpPr>
        <p:spPr>
          <a:xfrm>
            <a:off x="465138" y="788988"/>
            <a:ext cx="8678862" cy="220662"/>
          </a:xfrm>
          <a:prstGeom prst="rect">
            <a:avLst/>
          </a:prstGeom>
        </p:spPr>
        <p:txBody>
          <a:bodyPr>
            <a:normAutofit fontScale="55000" lnSpcReduction="20000"/>
          </a:bodyPr>
          <a:lstStyle/>
          <a:p>
            <a:pPr marL="0" indent="0">
              <a:buNone/>
              <a:defRPr/>
            </a:pPr>
            <a:r>
              <a:rPr lang="fr-FR" sz="1700" dirty="0">
                <a:cs typeface="Calibri" pitchFamily="34" charset="0"/>
              </a:rPr>
              <a:t>Total Quick Service</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148379" y="4832717"/>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140</a:t>
            </a:r>
            <a:endParaRPr lang="fr-FR" sz="800" dirty="0">
              <a:solidFill>
                <a:schemeClr val="bg1"/>
              </a:solidFill>
            </a:endParaRPr>
          </a:p>
        </p:txBody>
      </p:sp>
      <p:sp>
        <p:nvSpPr>
          <p:cNvPr id="18" name="ID"/>
          <p:cNvSpPr txBox="1"/>
          <p:nvPr/>
        </p:nvSpPr>
        <p:spPr>
          <a:xfrm>
            <a:off x="8534538" y="4981917"/>
            <a:ext cx="593432" cy="261610"/>
          </a:xfrm>
          <a:prstGeom prst="rect">
            <a:avLst/>
          </a:prstGeom>
          <a:noFill/>
        </p:spPr>
        <p:txBody>
          <a:bodyPr wrap="none" rtlCol="0">
            <a:spAutoFit/>
          </a:bodyPr>
          <a:lstStyle/>
          <a:p>
            <a:r>
              <a:rPr lang="fr-FR" sz="1100" dirty="0">
                <a:solidFill>
                  <a:schemeClr val="bg1"/>
                </a:solidFill>
                <a:cs typeface="Calibri" pitchFamily="34" charset="0"/>
              </a:rPr>
              <a:t>slide 4</a:t>
            </a: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3"/>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
        <p:nvSpPr>
          <p:cNvPr id="25" name="Titre_3"/>
          <p:cNvSpPr txBox="1">
            <a:spLocks/>
          </p:cNvSpPr>
          <p:nvPr/>
        </p:nvSpPr>
        <p:spPr>
          <a:xfrm>
            <a:off x="232569" y="3447947"/>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Calibri" pitchFamily="34" charset="0"/>
                <a:cs typeface="Calibri" pitchFamily="34" charset="0"/>
              </a:rPr>
              <a:t>Total Spend, Visits and  Avg. Eater Check</a:t>
            </a:r>
            <a:endParaRPr lang="en-US" sz="1700" dirty="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24" name="Graph_1">
            <a:extLst>
              <a:ext uri="{FF2B5EF4-FFF2-40B4-BE49-F238E27FC236}">
                <a16:creationId xmlns:a16="http://schemas.microsoft.com/office/drawing/2014/main" id="{669B7930-B997-4E2A-8000-A396A0098486}"/>
              </a:ext>
            </a:extLst>
          </p:cNvPr>
          <p:cNvGraphicFramePr>
            <a:graphicFrameLocks noGrp="1" noChangeAspect="1"/>
          </p:cNvGraphicFramePr>
          <p:nvPr>
            <p:extLst>
              <p:ext uri="{D42A27DB-BD31-4B8C-83A1-F6EECF244321}">
                <p14:modId xmlns:p14="http://schemas.microsoft.com/office/powerpoint/2010/main" val="1406210228"/>
              </p:ext>
            </p:extLst>
          </p:nvPr>
        </p:nvGraphicFramePr>
        <p:xfrm>
          <a:off x="367296" y="1036116"/>
          <a:ext cx="5898567" cy="24118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Excel_2">
            <a:extLst>
              <a:ext uri="{FF2B5EF4-FFF2-40B4-BE49-F238E27FC236}">
                <a16:creationId xmlns:a16="http://schemas.microsoft.com/office/drawing/2014/main" id="{E92E06DE-2493-4C9B-BCBA-864B6D4D3338}"/>
              </a:ext>
            </a:extLst>
          </p:cNvPr>
          <p:cNvGraphicFramePr>
            <a:graphicFrameLocks/>
          </p:cNvGraphicFramePr>
          <p:nvPr>
            <p:extLst>
              <p:ext uri="{D42A27DB-BD31-4B8C-83A1-F6EECF244321}">
                <p14:modId xmlns:p14="http://schemas.microsoft.com/office/powerpoint/2010/main" val="2993644312"/>
              </p:ext>
            </p:extLst>
          </p:nvPr>
        </p:nvGraphicFramePr>
        <p:xfrm>
          <a:off x="6924813" y="3783732"/>
          <a:ext cx="1609725" cy="781050"/>
        </p:xfrm>
        <a:graphic>
          <a:graphicData uri="http://schemas.openxmlformats.org/presentationml/2006/ole">
            <mc:AlternateContent xmlns:mc="http://schemas.openxmlformats.org/markup-compatibility/2006">
              <mc:Choice xmlns:v="urn:schemas-microsoft-com:vml" Requires="v">
                <p:oleObj name="Worksheet" r:id="rId5" imgW="1609804" imgH="781018" progId="Excel.Sheet.12">
                  <p:embed/>
                </p:oleObj>
              </mc:Choice>
              <mc:Fallback>
                <p:oleObj name="Worksheet" r:id="rId5" imgW="1609804" imgH="781018" progId="Excel.Sheet.12">
                  <p:embed/>
                  <p:pic>
                    <p:nvPicPr>
                      <p:cNvPr id="26" name="Excel_2">
                        <a:extLst>
                          <a:ext uri="{FF2B5EF4-FFF2-40B4-BE49-F238E27FC236}">
                            <a16:creationId xmlns:a16="http://schemas.microsoft.com/office/drawing/2014/main" id="{E92E06DE-2493-4C9B-BCBA-864B6D4D3338}"/>
                          </a:ext>
                        </a:extLst>
                      </p:cNvPr>
                      <p:cNvPicPr>
                        <a:picLocks noChangeArrowheads="1"/>
                      </p:cNvPicPr>
                      <p:nvPr/>
                    </p:nvPicPr>
                    <p:blipFill>
                      <a:blip r:embed="rId6"/>
                      <a:srcRect/>
                      <a:stretch>
                        <a:fillRect/>
                      </a:stretch>
                    </p:blipFill>
                    <p:spPr bwMode="auto">
                      <a:xfrm>
                        <a:off x="6924813" y="3783732"/>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Excel_1">
            <a:extLst>
              <a:ext uri="{FF2B5EF4-FFF2-40B4-BE49-F238E27FC236}">
                <a16:creationId xmlns:a16="http://schemas.microsoft.com/office/drawing/2014/main" id="{12A89EDF-D429-4670-A706-07AAA73142B8}"/>
              </a:ext>
            </a:extLst>
          </p:cNvPr>
          <p:cNvGraphicFramePr>
            <a:graphicFrameLocks/>
          </p:cNvGraphicFramePr>
          <p:nvPr>
            <p:extLst>
              <p:ext uri="{D42A27DB-BD31-4B8C-83A1-F6EECF244321}">
                <p14:modId xmlns:p14="http://schemas.microsoft.com/office/powerpoint/2010/main" val="3915248781"/>
              </p:ext>
            </p:extLst>
          </p:nvPr>
        </p:nvGraphicFramePr>
        <p:xfrm>
          <a:off x="465138" y="3797609"/>
          <a:ext cx="5800725" cy="781050"/>
        </p:xfrm>
        <a:graphic>
          <a:graphicData uri="http://schemas.openxmlformats.org/presentationml/2006/ole">
            <mc:AlternateContent xmlns:mc="http://schemas.openxmlformats.org/markup-compatibility/2006">
              <mc:Choice xmlns:v="urn:schemas-microsoft-com:vml" Requires="v">
                <p:oleObj name="Worksheet" r:id="rId7" imgW="5800693" imgH="781018" progId="Excel.Sheet.12">
                  <p:embed/>
                </p:oleObj>
              </mc:Choice>
              <mc:Fallback>
                <p:oleObj name="Worksheet" r:id="rId7" imgW="5800693" imgH="781018" progId="Excel.Sheet.12">
                  <p:embed/>
                  <p:pic>
                    <p:nvPicPr>
                      <p:cNvPr id="27" name="Excel_1">
                        <a:extLst>
                          <a:ext uri="{FF2B5EF4-FFF2-40B4-BE49-F238E27FC236}">
                            <a16:creationId xmlns:a16="http://schemas.microsoft.com/office/drawing/2014/main" id="{12A89EDF-D429-4670-A706-07AAA73142B8}"/>
                          </a:ext>
                        </a:extLst>
                      </p:cNvPr>
                      <p:cNvPicPr preferRelativeResize="0"/>
                      <p:nvPr/>
                    </p:nvPicPr>
                    <p:blipFill>
                      <a:blip r:embed="rId8"/>
                      <a:stretch>
                        <a:fillRect/>
                      </a:stretch>
                    </p:blipFill>
                    <p:spPr>
                      <a:xfrm>
                        <a:off x="465138" y="3797609"/>
                        <a:ext cx="5800725" cy="781050"/>
                      </a:xfrm>
                      <a:prstGeom prst="rect">
                        <a:avLst/>
                      </a:prstGeom>
                      <a:solidFill>
                        <a:schemeClr val="bg1"/>
                      </a:solidFill>
                    </p:spPr>
                  </p:pic>
                </p:oleObj>
              </mc:Fallback>
            </mc:AlternateContent>
          </a:graphicData>
        </a:graphic>
      </p:graphicFrame>
      <p:graphicFrame>
        <p:nvGraphicFramePr>
          <p:cNvPr id="28" name="Graph_2">
            <a:extLst>
              <a:ext uri="{FF2B5EF4-FFF2-40B4-BE49-F238E27FC236}">
                <a16:creationId xmlns:a16="http://schemas.microsoft.com/office/drawing/2014/main" id="{0D27DBD1-BDE4-493B-A167-9C5C9825BE5F}"/>
              </a:ext>
            </a:extLst>
          </p:cNvPr>
          <p:cNvGraphicFramePr>
            <a:graphicFrameLocks noGrp="1" noChangeAspect="1"/>
          </p:cNvGraphicFramePr>
          <p:nvPr>
            <p:extLst>
              <p:ext uri="{D42A27DB-BD31-4B8C-83A1-F6EECF244321}">
                <p14:modId xmlns:p14="http://schemas.microsoft.com/office/powerpoint/2010/main" val="1326629073"/>
              </p:ext>
            </p:extLst>
          </p:nvPr>
        </p:nvGraphicFramePr>
        <p:xfrm>
          <a:off x="6363705" y="998387"/>
          <a:ext cx="2315157" cy="244601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6107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29B5-AC2F-4F7A-B2D0-32E9DA3492D1}"/>
              </a:ext>
            </a:extLst>
          </p:cNvPr>
          <p:cNvSpPr>
            <a:spLocks noGrp="1"/>
          </p:cNvSpPr>
          <p:nvPr>
            <p:ph type="title"/>
          </p:nvPr>
        </p:nvSpPr>
        <p:spPr/>
        <p:txBody>
          <a:bodyPr/>
          <a:lstStyle/>
          <a:p>
            <a:r>
              <a:rPr lang="en-US" dirty="0">
                <a:solidFill>
                  <a:schemeClr val="bg1"/>
                </a:solidFill>
              </a:rPr>
              <a:t>Executive Summary – GB – Q3 2021</a:t>
            </a:r>
            <a:endParaRPr lang="en-GB" dirty="0">
              <a:solidFill>
                <a:schemeClr val="bg1"/>
              </a:solidFill>
            </a:endParaRPr>
          </a:p>
        </p:txBody>
      </p:sp>
      <p:sp>
        <p:nvSpPr>
          <p:cNvPr id="7" name="Content Placeholder 6"/>
          <p:cNvSpPr>
            <a:spLocks noGrp="1"/>
          </p:cNvSpPr>
          <p:nvPr>
            <p:ph type="subTitle" idx="4294967295"/>
          </p:nvPr>
        </p:nvSpPr>
        <p:spPr>
          <a:xfrm>
            <a:off x="367296" y="853979"/>
            <a:ext cx="8388000" cy="4034544"/>
          </a:xfrm>
        </p:spPr>
        <p:txBody>
          <a:bodyPr>
            <a:noAutofit/>
          </a:bodyPr>
          <a:lstStyle/>
          <a:p>
            <a:pPr>
              <a:lnSpc>
                <a:spcPct val="115000"/>
              </a:lnSpc>
              <a:spcBef>
                <a:spcPts val="200"/>
              </a:spcBef>
              <a:spcAft>
                <a:spcPts val="1200"/>
              </a:spcAft>
            </a:pPr>
            <a:r>
              <a:rPr lang="en-US"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UK GDP has grown by 1.3% in Q3 2021 and </a:t>
            </a:r>
            <a:r>
              <a:rPr lang="en-US" sz="1000" b="0" i="0" dirty="0">
                <a:solidFill>
                  <a:schemeClr val="bg2"/>
                </a:solidFill>
                <a:effectLst/>
                <a:latin typeface="Calibri" panose="020F0502020204030204" pitchFamily="34" charset="0"/>
                <a:cs typeface="Calibri" panose="020F0502020204030204" pitchFamily="34" charset="0"/>
              </a:rPr>
              <a:t>2.1% below where it was before the coronavirus pandemic at Quarter 4 (Oct to Dec) 2019</a:t>
            </a:r>
            <a:r>
              <a:rPr lang="en-US"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19</a:t>
            </a:r>
            <a:r>
              <a:rPr lang="en-US" sz="1000" baseline="30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th</a:t>
            </a:r>
            <a:r>
              <a:rPr lang="en-US"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July, dubbed ‘Freedom Day’, saw the lifting of virtually all restrictions affecting the restaurant industry. This, coupled with the UEFA European Football Championship running in July, meant Q3 2021 was off to a good start for the foodservice industry. August was another strong month, benefitting from a high number of staycations during the school holidays. However, in September consumer confidence dipped again, down to -13 from -8 in August, driven by concerns around fuel and food shortages, surging inflation squeezing household budgets, and climbing Covid rates.  </a:t>
            </a:r>
            <a:endParaRPr lang="en-GB"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200"/>
              </a:spcBef>
              <a:spcAft>
                <a:spcPts val="1200"/>
              </a:spcAft>
            </a:pPr>
            <a:r>
              <a:rPr lang="en-US"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CREST data showed traffic was up +35% in the foodservice industry in Q3 2021 vs Q3 2020, when the industry was still affected by restrictions. However, comparing Q3 2021 to Q3 2019 shows that traffic is still down -21% compared to pre-pandemic level. Onsite has been making the slowest recovery, with traffic down -38% compared to Q3 2019, while QSR is faring best, with traffic down -13% compared to Q3 2019. </a:t>
            </a:r>
            <a:endParaRPr lang="en-GB"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200"/>
              </a:spcBef>
              <a:spcAft>
                <a:spcPts val="1200"/>
              </a:spcAft>
            </a:pPr>
            <a:r>
              <a:rPr lang="en-US"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All dayparts have seen a strong recovery when compared to Q3 2020 but are still behind 2019 levels. Dinner is the best performing daypart, driven by the continuing popularity of deliveries, with traffic down -5% compared to Q3 2019. PM Snacking and Lunch are currently seeing the slowest recovery, down -26% and -25% on 2019 levels, respectively. These dayparts are still heavily affected by a large share of the population working from home more than in 2019.</a:t>
            </a:r>
            <a:endParaRPr lang="en-GB"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200"/>
              </a:spcBef>
              <a:spcAft>
                <a:spcPts val="1200"/>
              </a:spcAft>
            </a:pPr>
            <a:r>
              <a:rPr lang="en-US"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QSR was the best performing segment, with an -13% decline in visits compared to Q3 2019, but individual QS segments saw different performances. Out of major categories, QS Pizza is performing best, with traffic up +11% on Q3 2019. QS Chicken and Traditional Domestic Cuisines are also seeing positive traffic growth. In contrast, Coffee Bars continue to see decline, with traffic down -22% vs Q3 2019.</a:t>
            </a:r>
            <a:endParaRPr lang="en-GB"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200"/>
              </a:spcBef>
              <a:spcAft>
                <a:spcPts val="1200"/>
              </a:spcAft>
            </a:pPr>
            <a:r>
              <a:rPr lang="en-US"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Traffic is still below pre-pandemic levels for all demographics. Families with young children are performing best, with traffic down -2% compared to Q3 2019. Older consumers are taking longer to return to their pre-pandemic dining habits, with traffic from 35-49s down -35%, and the 50+ down -27% compared to Q3 2019. Social occasions are making the biggest recovery, fueled by families and younger consumers dining out together, while more functional visits are still far below 2019 levels.</a:t>
            </a:r>
            <a:endParaRPr lang="en-GB" sz="10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Slide Number Placeholder 2"/>
          <p:cNvSpPr txBox="1">
            <a:spLocks/>
          </p:cNvSpPr>
          <p:nvPr/>
        </p:nvSpPr>
        <p:spPr>
          <a:xfrm>
            <a:off x="8599488" y="4835525"/>
            <a:ext cx="544512"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5A454EE-6717-4973-901E-6A90AD009CF4}" type="slidenum">
              <a:rPr lang="en-US" sz="1200" smtClean="0"/>
              <a:pPr algn="r"/>
              <a:t>2</a:t>
            </a:fld>
            <a:endParaRPr lang="en-US" sz="1200" dirty="0"/>
          </a:p>
        </p:txBody>
      </p:sp>
    </p:spTree>
    <p:extLst>
      <p:ext uri="{BB962C8B-B14F-4D97-AF65-F5344CB8AC3E}">
        <p14:creationId xmlns:p14="http://schemas.microsoft.com/office/powerpoint/2010/main" val="100016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673745" cy="327248"/>
          </a:xfrm>
        </p:spPr>
        <p:txBody>
          <a:bodyPr>
            <a:noAutofit/>
          </a:bodyPr>
          <a:lstStyle/>
          <a:p>
            <a:r>
              <a:rPr lang="en-GB" sz="2400" dirty="0">
                <a:solidFill>
                  <a:srgbClr val="00517D"/>
                </a:solidFill>
                <a:latin typeface="+mn-lt"/>
                <a:cs typeface="Calibri" pitchFamily="34" charset="0"/>
              </a:rPr>
              <a:t>Servings of all proteins but pork increased in QSR</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20</a:t>
            </a:fld>
            <a:endParaRPr lang="en-US" dirty="0"/>
          </a:p>
        </p:txBody>
      </p:sp>
      <p:sp>
        <p:nvSpPr>
          <p:cNvPr id="10" name="Text Box 3"/>
          <p:cNvSpPr txBox="1">
            <a:spLocks noChangeArrowheads="1"/>
          </p:cNvSpPr>
          <p:nvPr/>
        </p:nvSpPr>
        <p:spPr bwMode="auto">
          <a:xfrm>
            <a:off x="2707471" y="1078135"/>
            <a:ext cx="4612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2067922153"/>
              </p:ext>
            </p:extLst>
          </p:nvPr>
        </p:nvGraphicFramePr>
        <p:xfrm>
          <a:off x="4458796" y="1656139"/>
          <a:ext cx="4267344"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072858089"/>
              </p:ext>
            </p:extLst>
          </p:nvPr>
        </p:nvGraphicFramePr>
        <p:xfrm>
          <a:off x="74305" y="1267362"/>
          <a:ext cx="464966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09974112"/>
              </p:ext>
            </p:extLst>
          </p:nvPr>
        </p:nvGraphicFramePr>
        <p:xfrm>
          <a:off x="4459118" y="1633950"/>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1.30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-1.90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Arial"/>
                        </a:rPr>
                        <a:t>0.30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Arial"/>
                        </a:rPr>
                        <a:t>1.60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0.30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583222" y="1438878"/>
            <a:ext cx="2492310" cy="307777"/>
          </a:xfrm>
          <a:prstGeom prst="rect">
            <a:avLst/>
          </a:prstGeom>
          <a:noFill/>
        </p:spPr>
        <p:txBody>
          <a:bodyPr wrap="square" rtlCol="0">
            <a:spAutoFit/>
          </a:bodyPr>
          <a:lstStyle/>
          <a:p>
            <a:pPr algn="ctr"/>
            <a:r>
              <a:rPr lang="en-GB" sz="14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73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872921" cy="327248"/>
          </a:xfrm>
        </p:spPr>
        <p:txBody>
          <a:bodyPr>
            <a:noAutofit/>
          </a:bodyPr>
          <a:lstStyle/>
          <a:p>
            <a:r>
              <a:rPr lang="en-US" sz="2400" dirty="0">
                <a:solidFill>
                  <a:srgbClr val="00517D"/>
                </a:solidFill>
                <a:latin typeface="+mn-lt"/>
                <a:cs typeface="Calibri" pitchFamily="34" charset="0"/>
              </a:rPr>
              <a:t>Fried Fish is more important than year ago with 45% of all seafood servings</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21</a:t>
            </a:fld>
            <a:endParaRPr lang="en-US" dirty="0"/>
          </a:p>
        </p:txBody>
      </p:sp>
      <p:graphicFrame>
        <p:nvGraphicFramePr>
          <p:cNvPr id="14" name="Chart 13"/>
          <p:cNvGraphicFramePr/>
          <p:nvPr>
            <p:extLst>
              <p:ext uri="{D42A27DB-BD31-4B8C-83A1-F6EECF244321}">
                <p14:modId xmlns:p14="http://schemas.microsoft.com/office/powerpoint/2010/main" val="4017111569"/>
              </p:ext>
            </p:extLst>
          </p:nvPr>
        </p:nvGraphicFramePr>
        <p:xfrm>
          <a:off x="249376" y="1659987"/>
          <a:ext cx="3955829" cy="3146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55913400"/>
              </p:ext>
            </p:extLst>
          </p:nvPr>
        </p:nvGraphicFramePr>
        <p:xfrm>
          <a:off x="4537597" y="1723292"/>
          <a:ext cx="4637963" cy="322241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593854" y="126518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657767" y="1268656"/>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691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939894285"/>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427614"/>
            <a:ext cx="7537943" cy="327248"/>
          </a:xfrm>
        </p:spPr>
        <p:txBody>
          <a:bodyPr>
            <a:noAutofit/>
          </a:bodyPr>
          <a:lstStyle/>
          <a:p>
            <a:r>
              <a:rPr lang="en-GB" sz="2400" dirty="0">
                <a:solidFill>
                  <a:srgbClr val="00517D"/>
                </a:solidFill>
                <a:latin typeface="+mn-lt"/>
                <a:cs typeface="Calibri" pitchFamily="34" charset="0"/>
              </a:rPr>
              <a:t>Poultry has the largest increase in individual spend; Seafood spend increased but lower than average</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22</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Sept'21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505753"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422342" y="1199073"/>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Sept'21 vs. '20</a:t>
            </a:r>
          </a:p>
        </p:txBody>
      </p:sp>
      <p:graphicFrame>
        <p:nvGraphicFramePr>
          <p:cNvPr id="6" name="Chart 5"/>
          <p:cNvGraphicFramePr/>
          <p:nvPr>
            <p:extLst>
              <p:ext uri="{D42A27DB-BD31-4B8C-83A1-F6EECF244321}">
                <p14:modId xmlns:p14="http://schemas.microsoft.com/office/powerpoint/2010/main" val="2140943274"/>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54918"/>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4" name="Group 13"/>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1865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844254149"/>
              </p:ext>
            </p:extLst>
          </p:nvPr>
        </p:nvGraphicFramePr>
        <p:xfrm>
          <a:off x="244528" y="1185814"/>
          <a:ext cx="7941540" cy="3363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6606" y="202876"/>
            <a:ext cx="7757384" cy="657626"/>
          </a:xfrm>
        </p:spPr>
        <p:txBody>
          <a:bodyPr>
            <a:noAutofit/>
          </a:bodyPr>
          <a:lstStyle/>
          <a:p>
            <a:r>
              <a:rPr lang="en-US" sz="2400" dirty="0">
                <a:solidFill>
                  <a:srgbClr val="00517D"/>
                </a:solidFill>
                <a:latin typeface="+mn-lt"/>
                <a:cs typeface="Calibri" pitchFamily="34" charset="0"/>
              </a:rPr>
              <a:t>Seafood Sandwiches are the largest sub-type in QSR, but lost some share due to closures and less commute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23</a:t>
            </a:fld>
            <a:endParaRPr lang="en-US" dirty="0"/>
          </a:p>
        </p:txBody>
      </p:sp>
      <p:sp>
        <p:nvSpPr>
          <p:cNvPr id="10" name="Text Box 3"/>
          <p:cNvSpPr txBox="1">
            <a:spLocks noChangeArrowheads="1"/>
          </p:cNvSpPr>
          <p:nvPr/>
        </p:nvSpPr>
        <p:spPr bwMode="auto">
          <a:xfrm>
            <a:off x="2940802" y="845392"/>
            <a:ext cx="3439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Sept '21</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Sept 21 vs. 20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Sept 21 vs. 20 Negative</a:t>
              </a:r>
              <a:endParaRPr lang="en-US" sz="900" b="1" i="1" dirty="0">
                <a:solidFill>
                  <a:schemeClr val="tx1">
                    <a:lumMod val="65000"/>
                    <a:lumOff val="35000"/>
                  </a:schemeClr>
                </a:solidFill>
                <a:cs typeface="Calibri" pitchFamily="34" charset="0"/>
              </a:endParaRPr>
            </a:p>
          </p:txBody>
        </p:sp>
      </p:grpSp>
      <p:sp>
        <p:nvSpPr>
          <p:cNvPr id="15"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4"/>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31738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76268558"/>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8287" y="457200"/>
            <a:ext cx="6900429" cy="327248"/>
          </a:xfrm>
        </p:spPr>
        <p:txBody>
          <a:bodyPr>
            <a:noAutofit/>
          </a:bodyPr>
          <a:lstStyle/>
          <a:p>
            <a:r>
              <a:rPr lang="en-GB" sz="2400" dirty="0">
                <a:solidFill>
                  <a:srgbClr val="00517D"/>
                </a:solidFill>
                <a:latin typeface="+mn-lt"/>
                <a:cs typeface="Calibri" pitchFamily="34" charset="0"/>
              </a:rPr>
              <a:t>Deal rates have increased in QSR, including for seafood</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24</a:t>
            </a:fld>
            <a:endParaRPr lang="en-US" dirty="0"/>
          </a:p>
        </p:txBody>
      </p:sp>
      <p:sp>
        <p:nvSpPr>
          <p:cNvPr id="26" name="TextBox 25"/>
          <p:cNvSpPr txBox="1"/>
          <p:nvPr/>
        </p:nvSpPr>
        <p:spPr>
          <a:xfrm>
            <a:off x="403827"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Sept '21</a:t>
            </a:r>
          </a:p>
        </p:txBody>
      </p:sp>
      <p:cxnSp>
        <p:nvCxnSpPr>
          <p:cNvPr id="27" name="Straight Connector 26"/>
          <p:cNvCxnSpPr/>
          <p:nvPr/>
        </p:nvCxnSpPr>
        <p:spPr bwMode="auto">
          <a:xfrm>
            <a:off x="403827" y="2421936"/>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727894" y="1649395"/>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927555" y="1187730"/>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defRPr/>
            </a:pPr>
            <a:r>
              <a:rPr lang="en-US" sz="1200" b="1" dirty="0"/>
              <a:t>Deal Rate </a:t>
            </a:r>
            <a:r>
              <a:rPr lang="en-US" sz="1200" b="1" dirty="0" err="1"/>
              <a:t>Ppt</a:t>
            </a:r>
            <a:r>
              <a:rPr lang="en-US" sz="1200" b="1" dirty="0"/>
              <a:t> Change</a:t>
            </a:r>
          </a:p>
          <a:p>
            <a:pPr>
              <a:defRPr/>
            </a:pPr>
            <a:r>
              <a:rPr lang="en-US" sz="1200" b="1" dirty="0"/>
              <a:t>YE Sept '21 vs. '20</a:t>
            </a:r>
          </a:p>
        </p:txBody>
      </p:sp>
      <p:graphicFrame>
        <p:nvGraphicFramePr>
          <p:cNvPr id="6" name="Chart 5"/>
          <p:cNvGraphicFramePr/>
          <p:nvPr>
            <p:extLst>
              <p:ext uri="{D42A27DB-BD31-4B8C-83A1-F6EECF244321}">
                <p14:modId xmlns:p14="http://schemas.microsoft.com/office/powerpoint/2010/main" val="64016936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5" name="Group 14"/>
          <p:cNvGrpSpPr/>
          <p:nvPr/>
        </p:nvGrpSpPr>
        <p:grpSpPr>
          <a:xfrm>
            <a:off x="7943565" y="148981"/>
            <a:ext cx="1104313" cy="779487"/>
            <a:chOff x="7943565" y="148981"/>
            <a:chExt cx="1104313" cy="779487"/>
          </a:xfrm>
        </p:grpSpPr>
        <p:sp>
          <p:nvSpPr>
            <p:cNvPr id="16" name="Oval 15"/>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4327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5585"/>
          <a:stretch/>
        </p:blipFill>
        <p:spPr>
          <a:xfrm>
            <a:off x="-5031" y="-14003"/>
            <a:ext cx="9149031" cy="2168728"/>
          </a:xfrm>
          <a:prstGeom prst="rect">
            <a:avLst/>
          </a:prstGeom>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25</a:t>
            </a:fld>
            <a:endParaRPr lang="en-US" dirty="0">
              <a:solidFill>
                <a:srgbClr val="0078BE"/>
              </a:solidFill>
            </a:endParaRPr>
          </a:p>
        </p:txBody>
      </p:sp>
      <p:sp>
        <p:nvSpPr>
          <p:cNvPr id="12" name="Title 3"/>
          <p:cNvSpPr txBox="1">
            <a:spLocks/>
          </p:cNvSpPr>
          <p:nvPr/>
        </p:nvSpPr>
        <p:spPr>
          <a:xfrm>
            <a:off x="346869" y="238445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1"/>
                </a:solidFill>
              </a:rPr>
              <a:t>Fish &amp; Chip Shops</a:t>
            </a:r>
          </a:p>
        </p:txBody>
      </p:sp>
      <p:sp>
        <p:nvSpPr>
          <p:cNvPr id="6" name="Content Placeholder 4"/>
          <p:cNvSpPr txBox="1">
            <a:spLocks/>
          </p:cNvSpPr>
          <p:nvPr/>
        </p:nvSpPr>
        <p:spPr>
          <a:xfrm>
            <a:off x="344353" y="2993468"/>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dirty="0">
                <a:solidFill>
                  <a:schemeClr val="bg2"/>
                </a:solidFill>
                <a:latin typeface="+mn-lt"/>
                <a:cs typeface="Calibri" pitchFamily="34" charset="0"/>
              </a:rPr>
              <a:t>Visit recovery to Fish &amp; Chip shops has slowed down in Q3, thus visits were above last year’s but still below 2019 levels</a:t>
            </a:r>
          </a:p>
          <a:p>
            <a:pPr marL="342900" indent="-342900">
              <a:buFont typeface="Arial" pitchFamily="34" charset="0"/>
              <a:buChar char="•"/>
            </a:pPr>
            <a:r>
              <a:rPr lang="en-GB" dirty="0">
                <a:solidFill>
                  <a:schemeClr val="bg2"/>
                </a:solidFill>
                <a:cs typeface="Calibri" pitchFamily="34" charset="0"/>
              </a:rPr>
              <a:t>Total spend is in Q3 is 14% below Q3 2019</a:t>
            </a:r>
          </a:p>
        </p:txBody>
      </p:sp>
    </p:spTree>
    <p:extLst>
      <p:ext uri="{BB962C8B-B14F-4D97-AF65-F5344CB8AC3E}">
        <p14:creationId xmlns:p14="http://schemas.microsoft.com/office/powerpoint/2010/main" val="310097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26</a:t>
            </a:fld>
            <a:endParaRPr lang="en-US" dirty="0"/>
          </a:p>
        </p:txBody>
      </p:sp>
      <p:sp>
        <p:nvSpPr>
          <p:cNvPr id="11" name="Text Box 3"/>
          <p:cNvSpPr txBox="1">
            <a:spLocks noChangeArrowheads="1"/>
          </p:cNvSpPr>
          <p:nvPr/>
        </p:nvSpPr>
        <p:spPr bwMode="auto">
          <a:xfrm>
            <a:off x="2752580" y="1139927"/>
            <a:ext cx="41280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sp>
        <p:nvSpPr>
          <p:cNvPr id="4" name="Title 3"/>
          <p:cNvSpPr>
            <a:spLocks noGrp="1"/>
          </p:cNvSpPr>
          <p:nvPr>
            <p:ph type="title"/>
          </p:nvPr>
        </p:nvSpPr>
        <p:spPr>
          <a:xfrm>
            <a:off x="338572" y="418976"/>
            <a:ext cx="6900429" cy="327248"/>
          </a:xfrm>
        </p:spPr>
        <p:txBody>
          <a:bodyPr>
            <a:normAutofit fontScale="90000"/>
          </a:bodyPr>
          <a:lstStyle/>
          <a:p>
            <a:pPr>
              <a:spcAft>
                <a:spcPts val="600"/>
              </a:spcAft>
            </a:pPr>
            <a:r>
              <a:rPr lang="en-US" dirty="0">
                <a:solidFill>
                  <a:srgbClr val="00517D"/>
                </a:solidFill>
                <a:latin typeface="+mn-lt"/>
                <a:cs typeface="Calibri" pitchFamily="34" charset="0"/>
              </a:rPr>
              <a:t>Visit to Fish &amp; Chip shops have bounced back in Q3 and were above last year’s but still below 2019 levels</a:t>
            </a:r>
          </a:p>
        </p:txBody>
      </p:sp>
      <p:graphicFrame>
        <p:nvGraphicFramePr>
          <p:cNvPr id="15" name="Graph_1"/>
          <p:cNvGraphicFramePr>
            <a:graphicFrameLocks noGrp="1" noChangeAspect="1"/>
          </p:cNvGraphicFramePr>
          <p:nvPr>
            <p:extLst>
              <p:ext uri="{D42A27DB-BD31-4B8C-83A1-F6EECF244321}">
                <p14:modId xmlns:p14="http://schemas.microsoft.com/office/powerpoint/2010/main" val="1556515737"/>
              </p:ext>
            </p:extLst>
          </p:nvPr>
        </p:nvGraphicFramePr>
        <p:xfrm>
          <a:off x="422031" y="1734354"/>
          <a:ext cx="5479085" cy="1917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re_3"/>
          <p:cNvSpPr txBox="1">
            <a:spLocks noGrp="1"/>
          </p:cNvSpPr>
          <p:nvPr>
            <p:ph type="body" sz="quarter" idx="4294967295"/>
          </p:nvPr>
        </p:nvSpPr>
        <p:spPr>
          <a:xfrm>
            <a:off x="-35625" y="3637329"/>
            <a:ext cx="9144000" cy="251839"/>
          </a:xfrm>
          <a:prstGeom prst="rect">
            <a:avLst/>
          </a:prstGeom>
        </p:spPr>
        <p:txBody>
          <a:bodyPr>
            <a:normAutofit fontScale="925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Eater Check</a:t>
            </a:r>
            <a:endParaRPr lang="en-US" sz="1600" dirty="0">
              <a:solidFill>
                <a:srgbClr val="008AC0"/>
              </a:solidFill>
              <a:ea typeface="+mn-ea"/>
              <a:cs typeface="Calibri" pitchFamily="34" charset="0"/>
            </a:endParaRPr>
          </a:p>
        </p:txBody>
      </p:sp>
      <p:graphicFrame>
        <p:nvGraphicFramePr>
          <p:cNvPr id="21" name="Excel_2"/>
          <p:cNvGraphicFramePr>
            <a:graphicFrameLocks/>
          </p:cNvGraphicFramePr>
          <p:nvPr>
            <p:extLst>
              <p:ext uri="{D42A27DB-BD31-4B8C-83A1-F6EECF244321}">
                <p14:modId xmlns:p14="http://schemas.microsoft.com/office/powerpoint/2010/main" val="2294685376"/>
              </p:ext>
            </p:extLst>
          </p:nvPr>
        </p:nvGraphicFramePr>
        <p:xfrm>
          <a:off x="6676986" y="3958938"/>
          <a:ext cx="1609725" cy="665099"/>
        </p:xfrm>
        <a:graphic>
          <a:graphicData uri="http://schemas.openxmlformats.org/presentationml/2006/ole">
            <mc:AlternateContent xmlns:mc="http://schemas.openxmlformats.org/markup-compatibility/2006">
              <mc:Choice xmlns:v="urn:schemas-microsoft-com:vml" Requires="v">
                <p:oleObj name="Worksheet" r:id="rId4" imgW="1609722" imgH="781110" progId="Excel.Sheet.12">
                  <p:embed/>
                </p:oleObj>
              </mc:Choice>
              <mc:Fallback>
                <p:oleObj name="Worksheet" r:id="rId4" imgW="1609722" imgH="781110" progId="Excel.Sheet.12">
                  <p:embed/>
                  <p:pic>
                    <p:nvPicPr>
                      <p:cNvPr id="21" name="Excel_2"/>
                      <p:cNvPicPr>
                        <a:picLocks noChangeArrowheads="1"/>
                      </p:cNvPicPr>
                      <p:nvPr/>
                    </p:nvPicPr>
                    <p:blipFill>
                      <a:blip r:embed="rId5"/>
                      <a:srcRect/>
                      <a:stretch>
                        <a:fillRect/>
                      </a:stretch>
                    </p:blipFill>
                    <p:spPr bwMode="auto">
                      <a:xfrm>
                        <a:off x="6676986" y="3958938"/>
                        <a:ext cx="1609725" cy="665099"/>
                      </a:xfrm>
                      <a:prstGeom prst="rect">
                        <a:avLst/>
                      </a:prstGeom>
                      <a:solidFill>
                        <a:schemeClr val="bg1"/>
                      </a:solidFill>
                      <a:ln>
                        <a:noFill/>
                      </a:ln>
                    </p:spPr>
                  </p:pic>
                </p:oleObj>
              </mc:Fallback>
            </mc:AlternateContent>
          </a:graphicData>
        </a:graphic>
      </p:graphicFrame>
      <p:graphicFrame>
        <p:nvGraphicFramePr>
          <p:cNvPr id="22" name="Excel_1"/>
          <p:cNvGraphicFramePr>
            <a:graphicFrameLocks/>
          </p:cNvGraphicFramePr>
          <p:nvPr>
            <p:extLst>
              <p:ext uri="{D42A27DB-BD31-4B8C-83A1-F6EECF244321}">
                <p14:modId xmlns:p14="http://schemas.microsoft.com/office/powerpoint/2010/main" val="2789481863"/>
              </p:ext>
            </p:extLst>
          </p:nvPr>
        </p:nvGraphicFramePr>
        <p:xfrm>
          <a:off x="652463" y="3959225"/>
          <a:ext cx="5800725" cy="665163"/>
        </p:xfrm>
        <a:graphic>
          <a:graphicData uri="http://schemas.openxmlformats.org/presentationml/2006/ole">
            <mc:AlternateContent xmlns:mc="http://schemas.openxmlformats.org/markup-compatibility/2006">
              <mc:Choice xmlns:v="urn:schemas-microsoft-com:vml" Requires="v">
                <p:oleObj name="Worksheet" r:id="rId6" imgW="5800835" imgH="781110" progId="Excel.Sheet.12">
                  <p:embed/>
                </p:oleObj>
              </mc:Choice>
              <mc:Fallback>
                <p:oleObj name="Worksheet" r:id="rId6" imgW="5800835" imgH="781110" progId="Excel.Sheet.12">
                  <p:embed/>
                  <p:pic>
                    <p:nvPicPr>
                      <p:cNvPr id="22" name="Excel_1"/>
                      <p:cNvPicPr preferRelativeResize="0"/>
                      <p:nvPr/>
                    </p:nvPicPr>
                    <p:blipFill>
                      <a:blip r:embed="rId7"/>
                      <a:stretch>
                        <a:fillRect/>
                      </a:stretch>
                    </p:blipFill>
                    <p:spPr>
                      <a:xfrm>
                        <a:off x="652463" y="3959225"/>
                        <a:ext cx="5800725" cy="665163"/>
                      </a:xfrm>
                      <a:prstGeom prst="rect">
                        <a:avLst/>
                      </a:prstGeom>
                      <a:solidFill>
                        <a:schemeClr val="bg1"/>
                      </a:solidFill>
                    </p:spPr>
                  </p:pic>
                </p:oleObj>
              </mc:Fallback>
            </mc:AlternateContent>
          </a:graphicData>
        </a:graphic>
      </p:graphicFrame>
      <p:graphicFrame>
        <p:nvGraphicFramePr>
          <p:cNvPr id="23" name="Graph_2"/>
          <p:cNvGraphicFramePr>
            <a:graphicFrameLocks noGrp="1" noChangeAspect="1"/>
          </p:cNvGraphicFramePr>
          <p:nvPr>
            <p:extLst>
              <p:ext uri="{D42A27DB-BD31-4B8C-83A1-F6EECF244321}">
                <p14:modId xmlns:p14="http://schemas.microsoft.com/office/powerpoint/2010/main" val="3714393644"/>
              </p:ext>
            </p:extLst>
          </p:nvPr>
        </p:nvGraphicFramePr>
        <p:xfrm>
          <a:off x="6182752" y="1201940"/>
          <a:ext cx="2511082" cy="2408461"/>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410437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23" y="351311"/>
            <a:ext cx="7741802" cy="478513"/>
          </a:xfrm>
        </p:spPr>
        <p:txBody>
          <a:bodyPr>
            <a:noAutofit/>
          </a:bodyPr>
          <a:lstStyle/>
          <a:p>
            <a:r>
              <a:rPr lang="en-GB" sz="2400" dirty="0">
                <a:solidFill>
                  <a:srgbClr val="00517D"/>
                </a:solidFill>
                <a:latin typeface="+mn-lt"/>
                <a:cs typeface="Calibri" pitchFamily="34" charset="0"/>
              </a:rPr>
              <a:t>Seafood is the largest protein for Fish &amp; Chip shops, servings showed growth over the last 12 months</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27</a:t>
            </a:fld>
            <a:endParaRPr lang="en-US" dirty="0"/>
          </a:p>
        </p:txBody>
      </p:sp>
      <p:sp>
        <p:nvSpPr>
          <p:cNvPr id="10" name="Text Box 3"/>
          <p:cNvSpPr txBox="1">
            <a:spLocks noChangeArrowheads="1"/>
          </p:cNvSpPr>
          <p:nvPr/>
        </p:nvSpPr>
        <p:spPr bwMode="auto">
          <a:xfrm>
            <a:off x="2417759" y="996658"/>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367837754"/>
              </p:ext>
            </p:extLst>
          </p:nvPr>
        </p:nvGraphicFramePr>
        <p:xfrm>
          <a:off x="5043269" y="1594263"/>
          <a:ext cx="3967880"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681893134"/>
              </p:ext>
            </p:extLst>
          </p:nvPr>
        </p:nvGraphicFramePr>
        <p:xfrm>
          <a:off x="74305" y="1267362"/>
          <a:ext cx="4244477"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3438888"/>
              </p:ext>
            </p:extLst>
          </p:nvPr>
        </p:nvGraphicFramePr>
        <p:xfrm>
          <a:off x="4158053" y="1662185"/>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2.60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-1.80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Arial"/>
                        </a:rPr>
                        <a:t>0.50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Arial"/>
                        </a:rPr>
                        <a:t>-1.80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9C0006"/>
                          </a:solidFill>
                          <a:effectLst/>
                          <a:latin typeface="Arial"/>
                        </a:rPr>
                        <a:t>-0.50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629465" y="1452855"/>
            <a:ext cx="1890895"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275922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68870"/>
            <a:ext cx="7604993" cy="327248"/>
          </a:xfrm>
        </p:spPr>
        <p:txBody>
          <a:bodyPr>
            <a:noAutofit/>
          </a:bodyPr>
          <a:lstStyle/>
          <a:p>
            <a:r>
              <a:rPr lang="en-GB" altLang="en-US" sz="2400" dirty="0">
                <a:solidFill>
                  <a:srgbClr val="00517D"/>
                </a:solidFill>
                <a:latin typeface="+mn-lt"/>
                <a:cs typeface="Calibri" pitchFamily="34" charset="0"/>
              </a:rPr>
              <a:t>Fried Fish is the largest product group for Fish &amp; Chip Shops and the biggest growth contributor</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28</a:t>
            </a:fld>
            <a:endParaRPr lang="en-US" dirty="0"/>
          </a:p>
        </p:txBody>
      </p:sp>
      <p:graphicFrame>
        <p:nvGraphicFramePr>
          <p:cNvPr id="14" name="Chart 13"/>
          <p:cNvGraphicFramePr/>
          <p:nvPr>
            <p:extLst>
              <p:ext uri="{D42A27DB-BD31-4B8C-83A1-F6EECF244321}">
                <p14:modId xmlns:p14="http://schemas.microsoft.com/office/powerpoint/2010/main" val="1312677404"/>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0430330"/>
              </p:ext>
            </p:extLst>
          </p:nvPr>
        </p:nvGraphicFramePr>
        <p:xfrm>
          <a:off x="4506038" y="1557305"/>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942005" y="1275254"/>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319303" y="1275254"/>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174864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704410684"/>
              </p:ext>
            </p:extLst>
          </p:nvPr>
        </p:nvGraphicFramePr>
        <p:xfrm>
          <a:off x="74304" y="1379530"/>
          <a:ext cx="7941540" cy="3363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32135" y="300857"/>
            <a:ext cx="7783710" cy="576482"/>
          </a:xfrm>
        </p:spPr>
        <p:txBody>
          <a:bodyPr>
            <a:noAutofit/>
          </a:bodyPr>
          <a:lstStyle/>
          <a:p>
            <a:r>
              <a:rPr lang="en-US" sz="2400" dirty="0">
                <a:solidFill>
                  <a:srgbClr val="00517D"/>
                </a:solidFill>
                <a:latin typeface="+mn-lt"/>
                <a:cs typeface="Calibri" pitchFamily="34" charset="0"/>
              </a:rPr>
              <a:t>Cod is the most popular of at Fish and Chip Shops; haddock losing its share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29</a:t>
            </a:fld>
            <a:endParaRPr lang="en-US" dirty="0"/>
          </a:p>
        </p:txBody>
      </p:sp>
      <p:sp>
        <p:nvSpPr>
          <p:cNvPr id="10" name="Text Box 3"/>
          <p:cNvSpPr txBox="1">
            <a:spLocks noChangeArrowheads="1"/>
          </p:cNvSpPr>
          <p:nvPr/>
        </p:nvSpPr>
        <p:spPr bwMode="auto">
          <a:xfrm>
            <a:off x="2607322" y="1087142"/>
            <a:ext cx="44921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Sept '21</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Sept 21 vs. 20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Sept 21 vs. 20 Negative</a:t>
              </a:r>
              <a:endParaRPr lang="en-US" sz="900" b="1" i="1" dirty="0">
                <a:solidFill>
                  <a:schemeClr val="tx1">
                    <a:lumMod val="65000"/>
                    <a:lumOff val="35000"/>
                  </a:schemeClr>
                </a:solidFill>
                <a:cs typeface="Calibri" pitchFamily="34" charset="0"/>
              </a:endParaRPr>
            </a:p>
          </p:txBody>
        </p:sp>
      </p:grpSp>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3" name="Group 12"/>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1843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kern="0" dirty="0" err="1">
                <a:solidFill>
                  <a:srgbClr val="00517D"/>
                </a:solidFill>
                <a:latin typeface="+mn-lt"/>
                <a:cs typeface="Calibri" pitchFamily="34" charset="0"/>
              </a:rPr>
              <a:t>Executive</a:t>
            </a:r>
            <a:r>
              <a:rPr lang="fr-FR" sz="2400" kern="0" dirty="0">
                <a:solidFill>
                  <a:srgbClr val="00517D"/>
                </a:solidFill>
                <a:latin typeface="+mn-lt"/>
                <a:cs typeface="Calibri" pitchFamily="34" charset="0"/>
              </a:rPr>
              <a:t> </a:t>
            </a:r>
            <a:r>
              <a:rPr lang="fr-FR" sz="2400" kern="0" dirty="0" err="1">
                <a:solidFill>
                  <a:srgbClr val="00517D"/>
                </a:solidFill>
                <a:latin typeface="+mn-lt"/>
                <a:cs typeface="Calibri" pitchFamily="34" charset="0"/>
              </a:rPr>
              <a:t>Summary</a:t>
            </a:r>
            <a:r>
              <a:rPr lang="fr-FR" sz="2400" kern="0" dirty="0">
                <a:solidFill>
                  <a:srgbClr val="00517D"/>
                </a:solidFill>
                <a:latin typeface="+mn-lt"/>
                <a:cs typeface="Calibri" pitchFamily="34" charset="0"/>
              </a:rPr>
              <a:t> - </a:t>
            </a:r>
            <a:r>
              <a:rPr lang="fr-FR" sz="2400" kern="0" dirty="0" err="1">
                <a:solidFill>
                  <a:srgbClr val="00517D"/>
                </a:solidFill>
                <a:latin typeface="+mn-lt"/>
                <a:cs typeface="Calibri" pitchFamily="34" charset="0"/>
              </a:rPr>
              <a:t>Seafood</a:t>
            </a:r>
            <a:r>
              <a:rPr lang="fr-FR" sz="2400" kern="0" dirty="0">
                <a:solidFill>
                  <a:srgbClr val="00517D"/>
                </a:solidFill>
                <a:latin typeface="+mn-lt"/>
                <a:cs typeface="Calibri" pitchFamily="34" charset="0"/>
              </a:rPr>
              <a:t> Q3 2021</a:t>
            </a:r>
            <a:endParaRPr lang="en-US" sz="2400" dirty="0">
              <a:latin typeface="+mn-lt"/>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3</a:t>
            </a:fld>
            <a:endParaRPr lang="en-US" dirty="0"/>
          </a:p>
        </p:txBody>
      </p:sp>
      <p:sp>
        <p:nvSpPr>
          <p:cNvPr id="5" name="Text Placeholder 4"/>
          <p:cNvSpPr>
            <a:spLocks noGrp="1"/>
          </p:cNvSpPr>
          <p:nvPr>
            <p:ph type="body" sz="quarter" idx="4294967295"/>
          </p:nvPr>
        </p:nvSpPr>
        <p:spPr>
          <a:xfrm>
            <a:off x="367296" y="836613"/>
            <a:ext cx="8095667" cy="1042987"/>
          </a:xfrm>
        </p:spPr>
        <p:txBody>
          <a:bodyPr anchor="ctr">
            <a:normAutofit fontScale="55000" lnSpcReduction="20000"/>
          </a:bodyPr>
          <a:lstStyle/>
          <a:p>
            <a:r>
              <a:rPr lang="en-GB" sz="2500" dirty="0">
                <a:solidFill>
                  <a:schemeClr val="tx2">
                    <a:lumMod val="50000"/>
                  </a:schemeClr>
                </a:solidFill>
              </a:rPr>
              <a:t>Q3 2021 Seafood visits have bounced back further to reach 95% of pre-pandemic level</a:t>
            </a:r>
            <a:endParaRPr lang="en-US" sz="2500" dirty="0">
              <a:solidFill>
                <a:schemeClr val="tx2">
                  <a:lumMod val="50000"/>
                </a:schemeClr>
              </a:solidFill>
            </a:endParaRPr>
          </a:p>
          <a:p>
            <a:r>
              <a:rPr lang="en-GB" dirty="0">
                <a:solidFill>
                  <a:schemeClr val="tx2">
                    <a:lumMod val="50000"/>
                  </a:schemeClr>
                </a:solidFill>
              </a:rPr>
              <a:t>QSR and Fish and Shops showed the best recovery rates; </a:t>
            </a:r>
          </a:p>
          <a:p>
            <a:r>
              <a:rPr lang="en-GB" dirty="0">
                <a:solidFill>
                  <a:schemeClr val="tx2">
                    <a:lumMod val="50000"/>
                  </a:schemeClr>
                </a:solidFill>
              </a:rPr>
              <a:t>Workplace and Education started to recover after a nearly zero activity a year ago; </a:t>
            </a:r>
          </a:p>
          <a:p>
            <a:r>
              <a:rPr lang="en-GB" dirty="0">
                <a:solidFill>
                  <a:schemeClr val="tx2">
                    <a:lumMod val="50000"/>
                  </a:schemeClr>
                </a:solidFill>
              </a:rPr>
              <a:t>Quick value on-the go occasions will be instrumental in growing the market post pandemic. </a:t>
            </a:r>
          </a:p>
        </p:txBody>
      </p:sp>
      <p:sp>
        <p:nvSpPr>
          <p:cNvPr id="43" name="Text Placeholder 3"/>
          <p:cNvSpPr>
            <a:spLocks noGrp="1"/>
          </p:cNvSpPr>
          <p:nvPr>
            <p:ph type="body" sz="quarter" idx="4294967295"/>
          </p:nvPr>
        </p:nvSpPr>
        <p:spPr>
          <a:xfrm>
            <a:off x="6362963" y="4871416"/>
            <a:ext cx="2699205" cy="270668"/>
          </a:xfrm>
        </p:spPr>
        <p:txBody>
          <a:bodyPr>
            <a:normAutofit/>
          </a:bodyPr>
          <a:lstStyle/>
          <a:p>
            <a:pPr marL="0" indent="0">
              <a:buNone/>
            </a:pPr>
            <a:r>
              <a:rPr lang="en-US" sz="900" dirty="0">
                <a:solidFill>
                  <a:schemeClr val="tx1">
                    <a:lumMod val="65000"/>
                    <a:lumOff val="35000"/>
                  </a:schemeClr>
                </a:solidFill>
                <a:cs typeface="Calibri" pitchFamily="34" charset="0"/>
              </a:rPr>
              <a:t>Source: The NPD Group/CREST®, YE Sept 21</a:t>
            </a:r>
          </a:p>
        </p:txBody>
      </p:sp>
      <p:grpSp>
        <p:nvGrpSpPr>
          <p:cNvPr id="18" name="Group 17"/>
          <p:cNvGrpSpPr/>
          <p:nvPr/>
        </p:nvGrpSpPr>
        <p:grpSpPr>
          <a:xfrm>
            <a:off x="870552" y="2031636"/>
            <a:ext cx="6748033" cy="508330"/>
            <a:chOff x="777624" y="1872796"/>
            <a:chExt cx="6748033" cy="677773"/>
          </a:xfrm>
        </p:grpSpPr>
        <p:grpSp>
          <p:nvGrpSpPr>
            <p:cNvPr id="19" name="Group 18"/>
            <p:cNvGrpSpPr/>
            <p:nvPr/>
          </p:nvGrpSpPr>
          <p:grpSpPr>
            <a:xfrm>
              <a:off x="777624" y="1872796"/>
              <a:ext cx="1530387" cy="677773"/>
              <a:chOff x="777624" y="1872796"/>
              <a:chExt cx="1530387" cy="677773"/>
            </a:xfrm>
          </p:grpSpPr>
          <p:sp>
            <p:nvSpPr>
              <p:cNvPr id="21" name="Rounded Rectangle 20"/>
              <p:cNvSpPr/>
              <p:nvPr/>
            </p:nvSpPr>
            <p:spPr>
              <a:xfrm>
                <a:off x="777624" y="1872796"/>
                <a:ext cx="1391265" cy="677773"/>
              </a:xfrm>
              <a:prstGeom prst="roundRect">
                <a:avLst>
                  <a:gd name="adj" fmla="val 1140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SERVINGS AFFECTED BY LOCKDOWN</a:t>
                </a:r>
                <a:endParaRPr lang="en-US" sz="1000" b="1" dirty="0"/>
              </a:p>
            </p:txBody>
          </p:sp>
          <p:sp>
            <p:nvSpPr>
              <p:cNvPr id="22" name="Isosceles Triangle 21"/>
              <p:cNvSpPr/>
              <p:nvPr/>
            </p:nvSpPr>
            <p:spPr>
              <a:xfrm rot="5400000">
                <a:off x="2126079" y="2140338"/>
                <a:ext cx="221175" cy="14268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20" name="Rectangle 19"/>
            <p:cNvSpPr/>
            <p:nvPr/>
          </p:nvSpPr>
          <p:spPr>
            <a:xfrm>
              <a:off x="2404334" y="1872796"/>
              <a:ext cx="5121323" cy="677773"/>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r>
                <a:rPr lang="en-GB" sz="1200" b="1" dirty="0">
                  <a:solidFill>
                    <a:schemeClr val="accent2"/>
                  </a:solidFill>
                </a:rPr>
                <a:t>TTM seafood servings are recovering but still lower than previous 12-months period, affected by slower recovery at Pubs and FSR</a:t>
              </a:r>
            </a:p>
          </p:txBody>
        </p:sp>
      </p:grpSp>
      <p:grpSp>
        <p:nvGrpSpPr>
          <p:cNvPr id="23" name="Group 22"/>
          <p:cNvGrpSpPr/>
          <p:nvPr/>
        </p:nvGrpSpPr>
        <p:grpSpPr>
          <a:xfrm>
            <a:off x="1558871" y="2673734"/>
            <a:ext cx="6713533" cy="517384"/>
            <a:chOff x="1465943" y="2728931"/>
            <a:chExt cx="6713533" cy="689846"/>
          </a:xfrm>
        </p:grpSpPr>
        <p:grpSp>
          <p:nvGrpSpPr>
            <p:cNvPr id="24" name="Group 23"/>
            <p:cNvGrpSpPr/>
            <p:nvPr/>
          </p:nvGrpSpPr>
          <p:grpSpPr>
            <a:xfrm>
              <a:off x="6652779" y="2728931"/>
              <a:ext cx="1526697" cy="677773"/>
              <a:chOff x="6652779" y="2728931"/>
              <a:chExt cx="1526697" cy="677773"/>
            </a:xfrm>
          </p:grpSpPr>
          <p:sp>
            <p:nvSpPr>
              <p:cNvPr id="26" name="Rounded Rectangle 25"/>
              <p:cNvSpPr/>
              <p:nvPr/>
            </p:nvSpPr>
            <p:spPr>
              <a:xfrm>
                <a:off x="6788211" y="2728931"/>
                <a:ext cx="1391265" cy="677773"/>
              </a:xfrm>
              <a:prstGeom prst="roundRect">
                <a:avLst>
                  <a:gd name="adj" fmla="val 1140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r>
                  <a:rPr lang="en-GB" sz="1000" b="1" dirty="0"/>
                  <a:t>ALL CHANNELS IN DECLINE</a:t>
                </a:r>
                <a:endParaRPr lang="en-US" sz="1000" b="1" dirty="0"/>
              </a:p>
            </p:txBody>
          </p:sp>
          <p:sp>
            <p:nvSpPr>
              <p:cNvPr id="27" name="Isosceles Triangle 26"/>
              <p:cNvSpPr/>
              <p:nvPr/>
            </p:nvSpPr>
            <p:spPr>
              <a:xfrm rot="16200000">
                <a:off x="6613536" y="2996473"/>
                <a:ext cx="221175" cy="142689"/>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endParaRPr lang="en-US" dirty="0"/>
              </a:p>
            </p:txBody>
          </p:sp>
        </p:grpSp>
        <p:sp>
          <p:nvSpPr>
            <p:cNvPr id="25" name="Rectangle 24"/>
            <p:cNvSpPr/>
            <p:nvPr/>
          </p:nvSpPr>
          <p:spPr>
            <a:xfrm>
              <a:off x="1465943" y="2741002"/>
              <a:ext cx="5086823" cy="67777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r>
                <a:rPr lang="en-GB" sz="1200" b="1" dirty="0">
                  <a:solidFill>
                    <a:schemeClr val="accent1"/>
                  </a:solidFill>
                </a:rPr>
                <a:t>In TTM, QSR and Workplace/Education show growth vs last year while Pubs, FSR and Travel locations are still negative </a:t>
              </a:r>
            </a:p>
          </p:txBody>
        </p:sp>
      </p:grpSp>
      <p:grpSp>
        <p:nvGrpSpPr>
          <p:cNvPr id="28" name="Group 27"/>
          <p:cNvGrpSpPr/>
          <p:nvPr/>
        </p:nvGrpSpPr>
        <p:grpSpPr>
          <a:xfrm>
            <a:off x="870551" y="3294196"/>
            <a:ext cx="7204670" cy="578648"/>
            <a:chOff x="777624" y="3498443"/>
            <a:chExt cx="7204670" cy="771531"/>
          </a:xfrm>
        </p:grpSpPr>
        <p:grpSp>
          <p:nvGrpSpPr>
            <p:cNvPr id="29" name="Group 28"/>
            <p:cNvGrpSpPr/>
            <p:nvPr/>
          </p:nvGrpSpPr>
          <p:grpSpPr>
            <a:xfrm>
              <a:off x="777624" y="3592201"/>
              <a:ext cx="1530387" cy="677773"/>
              <a:chOff x="777624" y="3592201"/>
              <a:chExt cx="1530387" cy="677773"/>
            </a:xfrm>
          </p:grpSpPr>
          <p:sp>
            <p:nvSpPr>
              <p:cNvPr id="31" name="Rounded Rectangle 30"/>
              <p:cNvSpPr/>
              <p:nvPr/>
            </p:nvSpPr>
            <p:spPr>
              <a:xfrm>
                <a:off x="777624" y="3592201"/>
                <a:ext cx="1391265" cy="677773"/>
              </a:xfrm>
              <a:prstGeom prst="roundRect">
                <a:avLst>
                  <a:gd name="adj" fmla="val 1140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ENGAGING WITH YOUGER CONSUMERS</a:t>
                </a:r>
                <a:endParaRPr lang="en-US" sz="1000" b="1" dirty="0"/>
              </a:p>
            </p:txBody>
          </p:sp>
          <p:sp>
            <p:nvSpPr>
              <p:cNvPr id="32" name="Isosceles Triangle 31"/>
              <p:cNvSpPr/>
              <p:nvPr/>
            </p:nvSpPr>
            <p:spPr>
              <a:xfrm rot="5400000">
                <a:off x="2126079" y="3859743"/>
                <a:ext cx="221175" cy="14268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30" name="Rectangle 29"/>
            <p:cNvSpPr/>
            <p:nvPr/>
          </p:nvSpPr>
          <p:spPr>
            <a:xfrm>
              <a:off x="2404334" y="3498443"/>
              <a:ext cx="5577960" cy="771531"/>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r>
                <a:rPr lang="en-GB" sz="1200" b="1" dirty="0">
                  <a:solidFill>
                    <a:schemeClr val="accent3"/>
                  </a:solidFill>
                </a:rPr>
                <a:t>Better engagement with younger customers will be beneficial as they are bouncing back to pre-pandemic behaviour faster than older generations.</a:t>
              </a:r>
            </a:p>
          </p:txBody>
        </p:sp>
      </p:grpSp>
      <p:grpSp>
        <p:nvGrpSpPr>
          <p:cNvPr id="33" name="Group 32"/>
          <p:cNvGrpSpPr/>
          <p:nvPr/>
        </p:nvGrpSpPr>
        <p:grpSpPr>
          <a:xfrm>
            <a:off x="870553" y="3963291"/>
            <a:ext cx="7401851" cy="508330"/>
            <a:chOff x="777625" y="4448336"/>
            <a:chExt cx="7401851" cy="677773"/>
          </a:xfrm>
        </p:grpSpPr>
        <p:grpSp>
          <p:nvGrpSpPr>
            <p:cNvPr id="34" name="Group 33"/>
            <p:cNvGrpSpPr/>
            <p:nvPr/>
          </p:nvGrpSpPr>
          <p:grpSpPr>
            <a:xfrm>
              <a:off x="6652779" y="4448336"/>
              <a:ext cx="1526697" cy="677773"/>
              <a:chOff x="6652779" y="4448336"/>
              <a:chExt cx="1526697" cy="677773"/>
            </a:xfrm>
          </p:grpSpPr>
          <p:sp>
            <p:nvSpPr>
              <p:cNvPr id="36" name="Rounded Rectangle 35"/>
              <p:cNvSpPr/>
              <p:nvPr/>
            </p:nvSpPr>
            <p:spPr>
              <a:xfrm>
                <a:off x="6788211" y="4448336"/>
                <a:ext cx="1391265" cy="677773"/>
              </a:xfrm>
              <a:prstGeom prst="roundRect">
                <a:avLst>
                  <a:gd name="adj" fmla="val 11404"/>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DEAL RATES &amp; PRICE</a:t>
                </a:r>
                <a:endParaRPr lang="en-US" sz="1000" b="1" dirty="0"/>
              </a:p>
            </p:txBody>
          </p:sp>
          <p:sp>
            <p:nvSpPr>
              <p:cNvPr id="37" name="Isosceles Triangle 36"/>
              <p:cNvSpPr/>
              <p:nvPr/>
            </p:nvSpPr>
            <p:spPr>
              <a:xfrm rot="16200000">
                <a:off x="6613536" y="4715878"/>
                <a:ext cx="221175" cy="142689"/>
              </a:xfrm>
              <a:prstGeom prst="triangle">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35" name="Rectangle 34"/>
            <p:cNvSpPr/>
            <p:nvPr/>
          </p:nvSpPr>
          <p:spPr>
            <a:xfrm>
              <a:off x="777625" y="4448336"/>
              <a:ext cx="5775142" cy="677773"/>
            </a:xfrm>
            <a:prstGeom prst="rect">
              <a:avLst/>
            </a:prstGeom>
            <a:noFill/>
            <a:ln>
              <a:solidFill>
                <a:srgbClr val="F0AB00"/>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r>
                <a:rPr lang="en-GB" sz="1200" b="1" dirty="0">
                  <a:solidFill>
                    <a:schemeClr val="accent3">
                      <a:lumMod val="50000"/>
                    </a:schemeClr>
                  </a:solidFill>
                </a:rPr>
                <a:t>Seafood deal rates are similar to protein on average. Average seafood price is slightly below protein average, and below beef and poultry products.</a:t>
              </a:r>
            </a:p>
          </p:txBody>
        </p:sp>
      </p:grpSp>
    </p:spTree>
    <p:extLst>
      <p:ext uri="{BB962C8B-B14F-4D97-AF65-F5344CB8AC3E}">
        <p14:creationId xmlns:p14="http://schemas.microsoft.com/office/powerpoint/2010/main" val="4127354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40389388"/>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GB" sz="2400" dirty="0">
                <a:solidFill>
                  <a:srgbClr val="00517D"/>
                </a:solidFill>
                <a:latin typeface="+mn-lt"/>
                <a:cs typeface="Calibri" pitchFamily="34" charset="0"/>
              </a:rPr>
              <a:t>Seafood’s average spend has been growing in the past year to September 2021</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30</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Sept'21</a:t>
            </a:r>
          </a:p>
        </p:txBody>
      </p:sp>
      <p:cxnSp>
        <p:nvCxnSpPr>
          <p:cNvPr id="27" name="Straight Connector 26"/>
          <p:cNvCxnSpPr/>
          <p:nvPr/>
        </p:nvCxnSpPr>
        <p:spPr bwMode="auto">
          <a:xfrm>
            <a:off x="403827" y="2354846"/>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645008" y="1647568"/>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464545" y="1185903"/>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Sept'21 vs. '20</a:t>
            </a:r>
          </a:p>
        </p:txBody>
      </p:sp>
      <p:graphicFrame>
        <p:nvGraphicFramePr>
          <p:cNvPr id="6" name="Chart 5"/>
          <p:cNvGraphicFramePr/>
          <p:nvPr>
            <p:extLst>
              <p:ext uri="{D42A27DB-BD31-4B8C-83A1-F6EECF244321}">
                <p14:modId xmlns:p14="http://schemas.microsoft.com/office/powerpoint/2010/main" val="3710882794"/>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35682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32319449"/>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5643" y="518144"/>
            <a:ext cx="7893235" cy="327248"/>
          </a:xfrm>
        </p:spPr>
        <p:txBody>
          <a:bodyPr>
            <a:noAutofit/>
          </a:bodyPr>
          <a:lstStyle/>
          <a:p>
            <a:r>
              <a:rPr lang="en-GB" sz="2400" dirty="0">
                <a:solidFill>
                  <a:srgbClr val="00517D"/>
                </a:solidFill>
                <a:latin typeface="+mn-lt"/>
                <a:cs typeface="Calibri" pitchFamily="34" charset="0"/>
              </a:rPr>
              <a:t>Seafood deal rate within the Fish &amp; Chip Shops has not changed much over the last 12 months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31</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Sept '21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2025246" y="1652373"/>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897139"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defRPr/>
            </a:pPr>
            <a:r>
              <a:rPr lang="en-US" sz="1200" b="1" dirty="0"/>
              <a:t>Deal Rate </a:t>
            </a:r>
            <a:r>
              <a:rPr lang="en-US" sz="1200" b="1" dirty="0" err="1"/>
              <a:t>Ppt</a:t>
            </a:r>
            <a:r>
              <a:rPr lang="en-US" sz="1200" b="1" dirty="0"/>
              <a:t> Change</a:t>
            </a:r>
          </a:p>
          <a:p>
            <a:pPr>
              <a:defRPr/>
            </a:pPr>
            <a:r>
              <a:rPr lang="en-US" sz="1200" b="1" dirty="0"/>
              <a:t>YE Sept '21 vs. '20</a:t>
            </a:r>
          </a:p>
        </p:txBody>
      </p:sp>
      <p:graphicFrame>
        <p:nvGraphicFramePr>
          <p:cNvPr id="6" name="Chart 5"/>
          <p:cNvGraphicFramePr/>
          <p:nvPr>
            <p:extLst>
              <p:ext uri="{D42A27DB-BD31-4B8C-83A1-F6EECF244321}">
                <p14:modId xmlns:p14="http://schemas.microsoft.com/office/powerpoint/2010/main" val="332428542"/>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36737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32</a:t>
            </a:fld>
            <a:endParaRPr lang="en-US" dirty="0">
              <a:solidFill>
                <a:srgbClr val="0078BE"/>
              </a:solidFill>
            </a:endParaRPr>
          </a:p>
        </p:txBody>
      </p:sp>
      <p:sp>
        <p:nvSpPr>
          <p:cNvPr id="12" name="Title 3"/>
          <p:cNvSpPr txBox="1">
            <a:spLocks/>
          </p:cNvSpPr>
          <p:nvPr/>
        </p:nvSpPr>
        <p:spPr>
          <a:xfrm>
            <a:off x="217283" y="2349109"/>
            <a:ext cx="8926717"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2"/>
                </a:solidFill>
                <a:latin typeface="+mn-lt"/>
              </a:rPr>
              <a:t>Quick Service </a:t>
            </a:r>
            <a:r>
              <a:rPr lang="en-GB" sz="3600" dirty="0">
                <a:solidFill>
                  <a:schemeClr val="bg2"/>
                </a:solidFill>
                <a:latin typeface="+mn-lt"/>
              </a:rPr>
              <a:t>excl. Fish &amp; Chip Shops</a:t>
            </a:r>
            <a:endParaRPr lang="en-US" altLang="en-US" sz="3600" dirty="0">
              <a:solidFill>
                <a:schemeClr val="bg2"/>
              </a:solidFill>
              <a:latin typeface="+mn-lt"/>
            </a:endParaRPr>
          </a:p>
        </p:txBody>
      </p:sp>
      <p:sp>
        <p:nvSpPr>
          <p:cNvPr id="6" name="Content Placeholder 4"/>
          <p:cNvSpPr txBox="1">
            <a:spLocks/>
          </p:cNvSpPr>
          <p:nvPr/>
        </p:nvSpPr>
        <p:spPr>
          <a:xfrm>
            <a:off x="346870" y="2943964"/>
            <a:ext cx="8450262" cy="1620601"/>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QSR is the leader of the recovery – growing in spend above 2019 levels </a:t>
            </a:r>
          </a:p>
          <a:p>
            <a:pPr marL="342900" indent="-342900">
              <a:buFont typeface="Arial" pitchFamily="34" charset="0"/>
              <a:buChar char="•"/>
            </a:pPr>
            <a:r>
              <a:rPr lang="en-GB" dirty="0">
                <a:solidFill>
                  <a:schemeClr val="bg1"/>
                </a:solidFill>
                <a:cs typeface="Calibri" pitchFamily="34" charset="0"/>
              </a:rPr>
              <a:t>Visits in Q3’21 are still below pre-pandemic at 87%</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8812"/>
          <a:stretch/>
        </p:blipFill>
        <p:spPr>
          <a:xfrm>
            <a:off x="-2" y="0"/>
            <a:ext cx="9144001" cy="2118512"/>
          </a:xfrm>
          <a:prstGeom prst="rect">
            <a:avLst/>
          </a:prstGeom>
        </p:spPr>
      </p:pic>
    </p:spTree>
    <p:extLst>
      <p:ext uri="{BB962C8B-B14F-4D97-AF65-F5344CB8AC3E}">
        <p14:creationId xmlns:p14="http://schemas.microsoft.com/office/powerpoint/2010/main" val="934142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33</a:t>
            </a:fld>
            <a:endParaRPr lang="en-US" dirty="0"/>
          </a:p>
        </p:txBody>
      </p:sp>
      <p:sp>
        <p:nvSpPr>
          <p:cNvPr id="11" name="Text Box 3"/>
          <p:cNvSpPr txBox="1">
            <a:spLocks noChangeArrowheads="1"/>
          </p:cNvSpPr>
          <p:nvPr/>
        </p:nvSpPr>
        <p:spPr bwMode="auto">
          <a:xfrm>
            <a:off x="2435725" y="970651"/>
            <a:ext cx="41280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sp>
        <p:nvSpPr>
          <p:cNvPr id="4" name="Title 3"/>
          <p:cNvSpPr>
            <a:spLocks noGrp="1"/>
          </p:cNvSpPr>
          <p:nvPr>
            <p:ph type="title"/>
          </p:nvPr>
        </p:nvSpPr>
        <p:spPr>
          <a:xfrm>
            <a:off x="313464" y="444378"/>
            <a:ext cx="7077936" cy="327248"/>
          </a:xfrm>
        </p:spPr>
        <p:txBody>
          <a:bodyPr>
            <a:noAutofit/>
          </a:bodyPr>
          <a:lstStyle/>
          <a:p>
            <a:r>
              <a:rPr lang="en-US" sz="2400" dirty="0">
                <a:solidFill>
                  <a:srgbClr val="00517D"/>
                </a:solidFill>
                <a:latin typeface="+mn-lt"/>
                <a:cs typeface="Calibri" pitchFamily="34" charset="0"/>
              </a:rPr>
              <a:t>Visits to QSR excl. Fish and Chip Shops increased by 28.8% in Q3 2021, still lower than in Q3 2019</a:t>
            </a:r>
          </a:p>
        </p:txBody>
      </p:sp>
      <p:sp>
        <p:nvSpPr>
          <p:cNvPr id="19" name="Titre_3"/>
          <p:cNvSpPr txBox="1">
            <a:spLocks noGrp="1"/>
          </p:cNvSpPr>
          <p:nvPr>
            <p:ph type="body" sz="quarter" idx="4294967295"/>
          </p:nvPr>
        </p:nvSpPr>
        <p:spPr>
          <a:xfrm>
            <a:off x="-35625" y="3637329"/>
            <a:ext cx="9144000" cy="251839"/>
          </a:xfrm>
          <a:prstGeom prst="rect">
            <a:avLst/>
          </a:prstGeom>
        </p:spPr>
        <p:txBody>
          <a:bodyPr>
            <a:normAutofit fontScale="925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Eater Check</a:t>
            </a:r>
            <a:endParaRPr lang="en-US" sz="1600" dirty="0">
              <a:solidFill>
                <a:srgbClr val="008AC0"/>
              </a:solidFill>
              <a:ea typeface="+mn-ea"/>
              <a:cs typeface="Calibri" pitchFamily="34" charset="0"/>
            </a:endParaRPr>
          </a:p>
        </p:txBody>
      </p:sp>
      <p:graphicFrame>
        <p:nvGraphicFramePr>
          <p:cNvPr id="12" name="Excel_2"/>
          <p:cNvGraphicFramePr>
            <a:graphicFrameLocks/>
          </p:cNvGraphicFramePr>
          <p:nvPr>
            <p:extLst>
              <p:ext uri="{D42A27DB-BD31-4B8C-83A1-F6EECF244321}">
                <p14:modId xmlns:p14="http://schemas.microsoft.com/office/powerpoint/2010/main" val="638852496"/>
              </p:ext>
            </p:extLst>
          </p:nvPr>
        </p:nvGraphicFramePr>
        <p:xfrm>
          <a:off x="6664452" y="3959072"/>
          <a:ext cx="1609725" cy="585788"/>
        </p:xfrm>
        <a:graphic>
          <a:graphicData uri="http://schemas.openxmlformats.org/presentationml/2006/ole">
            <mc:AlternateContent xmlns:mc="http://schemas.openxmlformats.org/markup-compatibility/2006">
              <mc:Choice xmlns:v="urn:schemas-microsoft-com:vml" Requires="v">
                <p:oleObj name="Worksheet" r:id="rId3" imgW="1609722" imgH="781110" progId="Excel.Sheet.12">
                  <p:embed/>
                </p:oleObj>
              </mc:Choice>
              <mc:Fallback>
                <p:oleObj name="Worksheet" r:id="rId3" imgW="1609722" imgH="781110" progId="Excel.Sheet.12">
                  <p:embed/>
                  <p:pic>
                    <p:nvPicPr>
                      <p:cNvPr id="12" name="Excel_2"/>
                      <p:cNvPicPr>
                        <a:picLocks noChangeArrowheads="1"/>
                      </p:cNvPicPr>
                      <p:nvPr/>
                    </p:nvPicPr>
                    <p:blipFill>
                      <a:blip r:embed="rId4"/>
                      <a:srcRect/>
                      <a:stretch>
                        <a:fillRect/>
                      </a:stretch>
                    </p:blipFill>
                    <p:spPr bwMode="auto">
                      <a:xfrm>
                        <a:off x="6664452" y="3959072"/>
                        <a:ext cx="1609725" cy="585788"/>
                      </a:xfrm>
                      <a:prstGeom prst="rect">
                        <a:avLst/>
                      </a:prstGeom>
                      <a:solidFill>
                        <a:schemeClr val="bg1"/>
                      </a:solidFill>
                      <a:ln>
                        <a:noFill/>
                      </a:ln>
                    </p:spPr>
                  </p:pic>
                </p:oleObj>
              </mc:Fallback>
            </mc:AlternateContent>
          </a:graphicData>
        </a:graphic>
      </p:graphicFrame>
      <p:graphicFrame>
        <p:nvGraphicFramePr>
          <p:cNvPr id="13" name="Excel_1"/>
          <p:cNvGraphicFramePr>
            <a:graphicFrameLocks/>
          </p:cNvGraphicFramePr>
          <p:nvPr>
            <p:extLst>
              <p:ext uri="{D42A27DB-BD31-4B8C-83A1-F6EECF244321}">
                <p14:modId xmlns:p14="http://schemas.microsoft.com/office/powerpoint/2010/main" val="3667830895"/>
              </p:ext>
            </p:extLst>
          </p:nvPr>
        </p:nvGraphicFramePr>
        <p:xfrm>
          <a:off x="525329" y="3949710"/>
          <a:ext cx="5800725" cy="585788"/>
        </p:xfrm>
        <a:graphic>
          <a:graphicData uri="http://schemas.openxmlformats.org/presentationml/2006/ole">
            <mc:AlternateContent xmlns:mc="http://schemas.openxmlformats.org/markup-compatibility/2006">
              <mc:Choice xmlns:v="urn:schemas-microsoft-com:vml" Requires="v">
                <p:oleObj name="Worksheet" r:id="rId5" imgW="5800835" imgH="781110" progId="Excel.Sheet.12">
                  <p:embed/>
                </p:oleObj>
              </mc:Choice>
              <mc:Fallback>
                <p:oleObj name="Worksheet" r:id="rId5" imgW="5800835" imgH="781110" progId="Excel.Sheet.12">
                  <p:embed/>
                  <p:pic>
                    <p:nvPicPr>
                      <p:cNvPr id="13" name="Excel_1"/>
                      <p:cNvPicPr preferRelativeResize="0"/>
                      <p:nvPr/>
                    </p:nvPicPr>
                    <p:blipFill>
                      <a:blip r:embed="rId6"/>
                      <a:stretch>
                        <a:fillRect/>
                      </a:stretch>
                    </p:blipFill>
                    <p:spPr>
                      <a:xfrm>
                        <a:off x="525329" y="3949710"/>
                        <a:ext cx="5800725" cy="585788"/>
                      </a:xfrm>
                      <a:prstGeom prst="rect">
                        <a:avLst/>
                      </a:prstGeom>
                      <a:solidFill>
                        <a:schemeClr val="bg1"/>
                      </a:solidFill>
                    </p:spPr>
                  </p:pic>
                </p:oleObj>
              </mc:Fallback>
            </mc:AlternateContent>
          </a:graphicData>
        </a:graphic>
      </p:graphicFrame>
      <p:graphicFrame>
        <p:nvGraphicFramePr>
          <p:cNvPr id="14" name="Graph_2"/>
          <p:cNvGraphicFramePr>
            <a:graphicFrameLocks noGrp="1" noChangeAspect="1"/>
          </p:cNvGraphicFramePr>
          <p:nvPr>
            <p:extLst>
              <p:ext uri="{D42A27DB-BD31-4B8C-83A1-F6EECF244321}">
                <p14:modId xmlns:p14="http://schemas.microsoft.com/office/powerpoint/2010/main" val="1442481404"/>
              </p:ext>
            </p:extLst>
          </p:nvPr>
        </p:nvGraphicFramePr>
        <p:xfrm>
          <a:off x="6222855" y="1237717"/>
          <a:ext cx="2637518" cy="229496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_1"/>
          <p:cNvGraphicFramePr>
            <a:graphicFrameLocks noGrp="1" noChangeAspect="1"/>
          </p:cNvGraphicFramePr>
          <p:nvPr>
            <p:extLst>
              <p:ext uri="{D42A27DB-BD31-4B8C-83A1-F6EECF244321}">
                <p14:modId xmlns:p14="http://schemas.microsoft.com/office/powerpoint/2010/main" val="1230750157"/>
              </p:ext>
            </p:extLst>
          </p:nvPr>
        </p:nvGraphicFramePr>
        <p:xfrm>
          <a:off x="147711" y="1219961"/>
          <a:ext cx="5836532" cy="2353479"/>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21" name="Group 20"/>
          <p:cNvGrpSpPr/>
          <p:nvPr/>
        </p:nvGrpSpPr>
        <p:grpSpPr>
          <a:xfrm>
            <a:off x="7922516" y="191164"/>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9"/>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30969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3" y="518144"/>
            <a:ext cx="7583944" cy="327248"/>
          </a:xfrm>
        </p:spPr>
        <p:txBody>
          <a:bodyPr>
            <a:noAutofit/>
          </a:bodyPr>
          <a:lstStyle/>
          <a:p>
            <a:r>
              <a:rPr lang="en-GB" sz="2400" dirty="0">
                <a:solidFill>
                  <a:srgbClr val="00517D"/>
                </a:solidFill>
                <a:latin typeface="+mn-lt"/>
                <a:cs typeface="Calibri" pitchFamily="34" charset="0"/>
              </a:rPr>
              <a:t>Poultry has the largest servings share in QSR excl. Fish &amp; Chips shops; seafood’s share improved</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34</a:t>
            </a:fld>
            <a:endParaRPr lang="en-US" dirty="0"/>
          </a:p>
        </p:txBody>
      </p:sp>
      <p:sp>
        <p:nvSpPr>
          <p:cNvPr id="10" name="Text Box 3"/>
          <p:cNvSpPr txBox="1">
            <a:spLocks noChangeArrowheads="1"/>
          </p:cNvSpPr>
          <p:nvPr/>
        </p:nvSpPr>
        <p:spPr bwMode="auto">
          <a:xfrm>
            <a:off x="2417759" y="1078135"/>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3742204029"/>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632485357"/>
              </p:ext>
            </p:extLst>
          </p:nvPr>
        </p:nvGraphicFramePr>
        <p:xfrm>
          <a:off x="74305" y="1267362"/>
          <a:ext cx="464966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45152300"/>
              </p:ext>
            </p:extLst>
          </p:nvPr>
        </p:nvGraphicFramePr>
        <p:xfrm>
          <a:off x="4458795" y="1663777"/>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0.90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-1.80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Arial"/>
                        </a:rPr>
                        <a:t>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Arial"/>
                        </a:rPr>
                        <a:t>2.00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0.50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28092" y="1525278"/>
            <a:ext cx="1987584"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22516" y="191164"/>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39967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680966" cy="327248"/>
          </a:xfrm>
        </p:spPr>
        <p:txBody>
          <a:bodyPr>
            <a:noAutofit/>
          </a:bodyPr>
          <a:lstStyle/>
          <a:p>
            <a:r>
              <a:rPr lang="en-GB" sz="2400" dirty="0">
                <a:solidFill>
                  <a:srgbClr val="00517D"/>
                </a:solidFill>
                <a:latin typeface="+mn-lt"/>
              </a:rPr>
              <a:t>Non-fried Fish is the largest category in QSR excl. Fish &amp; Chip Shops, but it lost share to Fried Fish</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35</a:t>
            </a:fld>
            <a:endParaRPr lang="en-US" dirty="0"/>
          </a:p>
        </p:txBody>
      </p:sp>
      <p:graphicFrame>
        <p:nvGraphicFramePr>
          <p:cNvPr id="14" name="Chart 13"/>
          <p:cNvGraphicFramePr/>
          <p:nvPr>
            <p:extLst>
              <p:ext uri="{D42A27DB-BD31-4B8C-83A1-F6EECF244321}">
                <p14:modId xmlns:p14="http://schemas.microsoft.com/office/powerpoint/2010/main" val="740912119"/>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751094060"/>
              </p:ext>
            </p:extLst>
          </p:nvPr>
        </p:nvGraphicFramePr>
        <p:xfrm>
          <a:off x="4537597" y="1724722"/>
          <a:ext cx="4637963" cy="322098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123074" y="1312296"/>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540974" y="1312296"/>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22516" y="191164"/>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66352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583944" cy="327248"/>
          </a:xfrm>
        </p:spPr>
        <p:txBody>
          <a:bodyPr>
            <a:noAutofit/>
          </a:bodyPr>
          <a:lstStyle/>
          <a:p>
            <a:r>
              <a:rPr lang="en-US" sz="2400" dirty="0">
                <a:latin typeface="+mn-lt"/>
                <a:cs typeface="Calibri" pitchFamily="34" charset="0"/>
              </a:rPr>
              <a:t>Seafood Sandwiches is the most important sub-category in QSR, but its share declined</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36</a:t>
            </a:fld>
            <a:endParaRPr lang="en-US" dirty="0"/>
          </a:p>
        </p:txBody>
      </p:sp>
      <p:sp>
        <p:nvSpPr>
          <p:cNvPr id="10" name="Text Box 3"/>
          <p:cNvSpPr txBox="1">
            <a:spLocks noChangeArrowheads="1"/>
          </p:cNvSpPr>
          <p:nvPr/>
        </p:nvSpPr>
        <p:spPr bwMode="auto">
          <a:xfrm>
            <a:off x="3004107" y="1094626"/>
            <a:ext cx="3439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Sept '21</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 21 vs. 20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 21 vs. 20 Negative</a:t>
              </a:r>
              <a:endParaRPr lang="en-US" sz="900" b="1" i="1" dirty="0">
                <a:solidFill>
                  <a:schemeClr val="tx1">
                    <a:lumMod val="65000"/>
                    <a:lumOff val="35000"/>
                  </a:schemeClr>
                </a:solidFill>
                <a:cs typeface="Calibri" pitchFamily="34" charset="0"/>
              </a:endParaRPr>
            </a:p>
          </p:txBody>
        </p:sp>
      </p:grpSp>
      <p:graphicFrame>
        <p:nvGraphicFramePr>
          <p:cNvPr id="13" name="Chart 12"/>
          <p:cNvGraphicFramePr/>
          <p:nvPr>
            <p:extLst>
              <p:ext uri="{D42A27DB-BD31-4B8C-83A1-F6EECF244321}">
                <p14:modId xmlns:p14="http://schemas.microsoft.com/office/powerpoint/2010/main" val="2667987945"/>
              </p:ext>
            </p:extLst>
          </p:nvPr>
        </p:nvGraphicFramePr>
        <p:xfrm>
          <a:off x="633863" y="1406249"/>
          <a:ext cx="7120725" cy="33107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4" name="Group 13"/>
          <p:cNvGrpSpPr/>
          <p:nvPr/>
        </p:nvGrpSpPr>
        <p:grpSpPr>
          <a:xfrm>
            <a:off x="7922516" y="191164"/>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4"/>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42610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5009120"/>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3" y="419670"/>
            <a:ext cx="7583944" cy="327248"/>
          </a:xfrm>
        </p:spPr>
        <p:txBody>
          <a:bodyPr>
            <a:noAutofit/>
          </a:bodyPr>
          <a:lstStyle/>
          <a:p>
            <a:r>
              <a:rPr lang="en-GB" sz="2400" dirty="0">
                <a:solidFill>
                  <a:srgbClr val="00517D"/>
                </a:solidFill>
                <a:latin typeface="+mn-lt"/>
                <a:cs typeface="Calibri" pitchFamily="34" charset="0"/>
              </a:rPr>
              <a:t>Seafood products are cheaper than other proteins in QSR, except pork</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37</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Sept'21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84122"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Sept'21 vs. '20</a:t>
            </a:r>
          </a:p>
        </p:txBody>
      </p:sp>
      <p:graphicFrame>
        <p:nvGraphicFramePr>
          <p:cNvPr id="6" name="Chart 5"/>
          <p:cNvGraphicFramePr/>
          <p:nvPr>
            <p:extLst>
              <p:ext uri="{D42A27DB-BD31-4B8C-83A1-F6EECF244321}">
                <p14:modId xmlns:p14="http://schemas.microsoft.com/office/powerpoint/2010/main" val="374559748"/>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3" name="Group 12"/>
          <p:cNvGrpSpPr/>
          <p:nvPr/>
        </p:nvGrpSpPr>
        <p:grpSpPr>
          <a:xfrm>
            <a:off x="7922516" y="191164"/>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212014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841034788"/>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83628" y="300078"/>
            <a:ext cx="7492676" cy="682690"/>
          </a:xfrm>
        </p:spPr>
        <p:txBody>
          <a:bodyPr>
            <a:noAutofit/>
          </a:bodyPr>
          <a:lstStyle/>
          <a:p>
            <a:r>
              <a:rPr lang="en-GB" sz="2400" dirty="0">
                <a:solidFill>
                  <a:srgbClr val="00517D"/>
                </a:solidFill>
                <a:latin typeface="+mn-lt"/>
                <a:cs typeface="Calibri" pitchFamily="34" charset="0"/>
              </a:rPr>
              <a:t>All proteins with the exception of lamb and pork are seeing deal rates increasing in the last 12 months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38</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Sept '21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663615" y="1631290"/>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PPT Change</a:t>
            </a:r>
          </a:p>
          <a:p>
            <a:pPr algn="r">
              <a:defRPr/>
            </a:pPr>
            <a:r>
              <a:rPr lang="en-US" sz="1200" b="1" dirty="0"/>
              <a:t>YE Sept '21 vs. '20</a:t>
            </a:r>
          </a:p>
        </p:txBody>
      </p:sp>
      <p:graphicFrame>
        <p:nvGraphicFramePr>
          <p:cNvPr id="6" name="Chart 5"/>
          <p:cNvGraphicFramePr/>
          <p:nvPr>
            <p:extLst>
              <p:ext uri="{D42A27DB-BD31-4B8C-83A1-F6EECF244321}">
                <p14:modId xmlns:p14="http://schemas.microsoft.com/office/powerpoint/2010/main" val="53341157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22516" y="191164"/>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14109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39</a:t>
            </a:fld>
            <a:endParaRPr lang="en-US" dirty="0">
              <a:solidFill>
                <a:srgbClr val="0078BE"/>
              </a:solidFill>
            </a:endParaRPr>
          </a:p>
        </p:txBody>
      </p:sp>
      <p:sp>
        <p:nvSpPr>
          <p:cNvPr id="12" name="Title 3"/>
          <p:cNvSpPr txBox="1">
            <a:spLocks/>
          </p:cNvSpPr>
          <p:nvPr/>
        </p:nvSpPr>
        <p:spPr>
          <a:xfrm>
            <a:off x="414338" y="234398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Pubs</a:t>
            </a:r>
            <a:endParaRPr lang="en-US" altLang="en-US" sz="3600" dirty="0">
              <a:solidFill>
                <a:schemeClr val="bg1"/>
              </a:solidFill>
              <a:latin typeface="+mn-lt"/>
            </a:endParaRPr>
          </a:p>
        </p:txBody>
      </p:sp>
      <p:sp>
        <p:nvSpPr>
          <p:cNvPr id="6" name="Content Placeholder 4"/>
          <p:cNvSpPr txBox="1">
            <a:spLocks/>
          </p:cNvSpPr>
          <p:nvPr/>
        </p:nvSpPr>
        <p:spPr>
          <a:xfrm>
            <a:off x="422276" y="2896608"/>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Pubs continue to recover post lockdown with Q3’21 sales above 2019 level</a:t>
            </a:r>
          </a:p>
          <a:p>
            <a:pPr marL="342900" indent="-342900">
              <a:buFont typeface="Arial" pitchFamily="34" charset="0"/>
              <a:buChar char="•"/>
            </a:pPr>
            <a:r>
              <a:rPr lang="en-GB" dirty="0">
                <a:solidFill>
                  <a:schemeClr val="bg1"/>
                </a:solidFill>
                <a:cs typeface="Calibri" pitchFamily="34" charset="0"/>
              </a:rPr>
              <a:t>Visits however are still down at 84% of pre-pandemic</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8822" r="1367" b="29845"/>
          <a:stretch/>
        </p:blipFill>
        <p:spPr>
          <a:xfrm>
            <a:off x="1" y="8"/>
            <a:ext cx="9143999" cy="2124000"/>
          </a:xfrm>
          <a:prstGeom prst="rect">
            <a:avLst/>
          </a:prstGeom>
        </p:spPr>
      </p:pic>
    </p:spTree>
    <p:extLst>
      <p:ext uri="{BB962C8B-B14F-4D97-AF65-F5344CB8AC3E}">
        <p14:creationId xmlns:p14="http://schemas.microsoft.com/office/powerpoint/2010/main" val="408331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4</a:t>
            </a:fld>
            <a:endParaRPr lang="en-US" dirty="0"/>
          </a:p>
        </p:txBody>
      </p:sp>
      <p:sp>
        <p:nvSpPr>
          <p:cNvPr id="12" name="Title 3"/>
          <p:cNvSpPr txBox="1">
            <a:spLocks/>
          </p:cNvSpPr>
          <p:nvPr/>
        </p:nvSpPr>
        <p:spPr>
          <a:xfrm>
            <a:off x="3600173" y="271809"/>
            <a:ext cx="5196598"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defRPr/>
            </a:pPr>
            <a:r>
              <a:rPr lang="en-US" sz="3600" dirty="0">
                <a:latin typeface="+mn-lt"/>
                <a:cs typeface="Calibri" pitchFamily="34" charset="0"/>
              </a:rPr>
              <a:t>Topline Industry</a:t>
            </a:r>
          </a:p>
          <a:p>
            <a:pPr>
              <a:defRPr/>
            </a:pPr>
            <a:r>
              <a:rPr lang="en-US" sz="3600" dirty="0">
                <a:latin typeface="+mn-lt"/>
                <a:cs typeface="Calibri" pitchFamily="34" charset="0"/>
              </a:rPr>
              <a:t>&amp; Protein Performance</a:t>
            </a:r>
            <a:endParaRPr lang="en-US" sz="3600" dirty="0">
              <a:latin typeface="+mn-lt"/>
            </a:endParaRPr>
          </a:p>
        </p:txBody>
      </p:sp>
      <p:sp>
        <p:nvSpPr>
          <p:cNvPr id="6" name="Content Placeholder 4"/>
          <p:cNvSpPr txBox="1">
            <a:spLocks/>
          </p:cNvSpPr>
          <p:nvPr/>
        </p:nvSpPr>
        <p:spPr>
          <a:xfrm>
            <a:off x="3600173" y="1575302"/>
            <a:ext cx="5062145" cy="3260817"/>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Font typeface="Wingdings" pitchFamily="2" charset="2"/>
              <a:buChar char="§"/>
            </a:pPr>
            <a:r>
              <a:rPr lang="en-US" dirty="0">
                <a:cs typeface="Calibri" pitchFamily="34" charset="0"/>
              </a:rPr>
              <a:t>Visits bounced back in Q3 2021 but still below 2019 levels</a:t>
            </a:r>
          </a:p>
          <a:p>
            <a:pPr>
              <a:buClr>
                <a:schemeClr val="tx2"/>
              </a:buClr>
              <a:buFont typeface="Wingdings" pitchFamily="2" charset="2"/>
              <a:buChar char="§"/>
            </a:pPr>
            <a:r>
              <a:rPr lang="en-GB" dirty="0">
                <a:cs typeface="Calibri" pitchFamily="34" charset="0"/>
              </a:rPr>
              <a:t>Annual Spend is above the pre-pandemic level thanks to increases in average check</a:t>
            </a:r>
          </a:p>
          <a:p>
            <a:pPr>
              <a:buClr>
                <a:schemeClr val="tx2"/>
              </a:buClr>
              <a:buFont typeface="Wingdings" pitchFamily="2" charset="2"/>
              <a:buChar char="§"/>
            </a:pPr>
            <a:r>
              <a:rPr lang="en-GB" dirty="0">
                <a:cs typeface="Calibri" pitchFamily="34" charset="0"/>
              </a:rPr>
              <a:t>All spend increase is coming from QSR, including Fish and Chip Shops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6" y="-10030"/>
            <a:ext cx="3429000" cy="5143500"/>
          </a:xfrm>
          <a:prstGeom prst="rect">
            <a:avLst/>
          </a:prstGeom>
        </p:spPr>
      </p:pic>
    </p:spTree>
    <p:extLst>
      <p:ext uri="{BB962C8B-B14F-4D97-AF65-F5344CB8AC3E}">
        <p14:creationId xmlns:p14="http://schemas.microsoft.com/office/powerpoint/2010/main" val="23224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728660" cy="647999"/>
          </a:xfrm>
        </p:spPr>
        <p:txBody>
          <a:bodyPr>
            <a:noAutofit/>
          </a:bodyPr>
          <a:lstStyle/>
          <a:p>
            <a:r>
              <a:rPr lang="en-GB" sz="2400" dirty="0">
                <a:solidFill>
                  <a:srgbClr val="00517D"/>
                </a:solidFill>
                <a:latin typeface="+mn-lt"/>
                <a:cs typeface="Calibri" pitchFamily="34" charset="0"/>
              </a:rPr>
              <a:t>Pub visits partially recovered since they were allowed to reopened in early July</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latin typeface="Calibri" pitchFamily="34" charset="0"/>
                <a:cs typeface="Calibri" pitchFamily="34" charset="0"/>
              </a:rPr>
              <a:pPr>
                <a:defRPr/>
              </a:pPr>
              <a:t>40</a:t>
            </a:fld>
            <a:endParaRPr lang="en-US" sz="1100" dirty="0">
              <a:latin typeface="Calibri" pitchFamily="34" charset="0"/>
              <a:cs typeface="Calibri" pitchFamily="34" charset="0"/>
            </a:endParaRPr>
          </a:p>
        </p:txBody>
      </p:sp>
      <p:sp>
        <p:nvSpPr>
          <p:cNvPr id="15" name="Titre_1"/>
          <p:cNvSpPr>
            <a:spLocks noGrp="1"/>
          </p:cNvSpPr>
          <p:nvPr>
            <p:ph type="body" sz="quarter" idx="4294967295"/>
          </p:nvPr>
        </p:nvSpPr>
        <p:spPr>
          <a:xfrm>
            <a:off x="0" y="1141328"/>
            <a:ext cx="9144000" cy="220663"/>
          </a:xfrm>
          <a:prstGeom prst="rect">
            <a:avLst/>
          </a:prstGeom>
        </p:spPr>
        <p:txBody>
          <a:bodyPr>
            <a:normAutofit fontScale="55000" lnSpcReduction="20000"/>
          </a:bodyPr>
          <a:lstStyle/>
          <a:p>
            <a:pPr marL="0" indent="0" algn="ctr">
              <a:buNone/>
              <a:defRPr/>
            </a:pPr>
            <a:r>
              <a:rPr lang="en-US" sz="1700" dirty="0">
                <a:latin typeface="Calibri" pitchFamily="34" charset="0"/>
                <a:cs typeface="Calibri" pitchFamily="34" charset="0"/>
              </a:rPr>
              <a:t>Components of Spending vs. Year Ago</a:t>
            </a:r>
            <a:endParaRPr lang="fr-FR" sz="1700" dirty="0">
              <a:latin typeface="Calibri" pitchFamily="34" charset="0"/>
              <a:cs typeface="Calibri" pitchFamily="34" charset="0"/>
            </a:endParaRPr>
          </a:p>
        </p:txBody>
      </p:sp>
      <p:sp>
        <p:nvSpPr>
          <p:cNvPr id="20" name="Text Placeholder 4"/>
          <p:cNvSpPr>
            <a:spLocks noGrp="1"/>
          </p:cNvSpPr>
          <p:nvPr>
            <p:ph type="body" sz="quarter" idx="4294967295"/>
          </p:nvPr>
        </p:nvSpPr>
        <p:spPr>
          <a:xfrm>
            <a:off x="6299343" y="4800600"/>
            <a:ext cx="2682875" cy="277813"/>
          </a:xfrm>
        </p:spPr>
        <p:txBody>
          <a:bodyPr>
            <a:normAutofit fontScale="92500"/>
          </a:bodyPr>
          <a:lstStyle/>
          <a:p>
            <a:pPr marL="0" indent="0">
              <a:buNone/>
            </a:pPr>
            <a:r>
              <a:rPr lang="en-US" sz="1100" dirty="0">
                <a:solidFill>
                  <a:schemeClr val="tx1">
                    <a:lumMod val="65000"/>
                    <a:lumOff val="35000"/>
                  </a:schemeClr>
                </a:solidFill>
                <a:latin typeface="Calibri" pitchFamily="34" charset="0"/>
                <a:cs typeface="Calibri" pitchFamily="34" charset="0"/>
              </a:rPr>
              <a:t>Source: The NPD Group/CREST®, YE Sept '21</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228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ID"/>
          <p:cNvSpPr txBox="1"/>
          <p:nvPr/>
        </p:nvSpPr>
        <p:spPr>
          <a:xfrm>
            <a:off x="8534538" y="4981917"/>
            <a:ext cx="551754" cy="261610"/>
          </a:xfrm>
          <a:prstGeom prst="rect">
            <a:avLst/>
          </a:prstGeom>
          <a:noFill/>
        </p:spPr>
        <p:txBody>
          <a:bodyPr wrap="none" rtlCol="0">
            <a:spAutoFit/>
          </a:bodyPr>
          <a:lstStyle/>
          <a:p>
            <a:r>
              <a:rPr lang="fr-FR" sz="1100" dirty="0">
                <a:solidFill>
                  <a:schemeClr val="bg1"/>
                </a:solidFill>
                <a:latin typeface="Calibri" pitchFamily="34" charset="0"/>
                <a:cs typeface="Calibri" pitchFamily="34" charset="0"/>
              </a:rPr>
              <a:t>slide 4</a:t>
            </a:r>
          </a:p>
        </p:txBody>
      </p:sp>
      <p:grpSp>
        <p:nvGrpSpPr>
          <p:cNvPr id="21" name="Group 20"/>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2" name="Oval 21"/>
            <p:cNvSpPr/>
            <p:nvPr/>
          </p:nvSpPr>
          <p:spPr>
            <a:xfrm>
              <a:off x="8095956" y="148981"/>
              <a:ext cx="785465" cy="77948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
        <p:nvSpPr>
          <p:cNvPr id="25" name="Titre_3"/>
          <p:cNvSpPr txBox="1">
            <a:spLocks/>
          </p:cNvSpPr>
          <p:nvPr/>
        </p:nvSpPr>
        <p:spPr>
          <a:xfrm>
            <a:off x="148683" y="3500797"/>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19" name="Graph_1">
            <a:extLst>
              <a:ext uri="{FF2B5EF4-FFF2-40B4-BE49-F238E27FC236}">
                <a16:creationId xmlns:a16="http://schemas.microsoft.com/office/drawing/2014/main" id="{0488BD9C-1B62-4851-ABD8-B1F14C3FDDDF}"/>
              </a:ext>
            </a:extLst>
          </p:cNvPr>
          <p:cNvGraphicFramePr>
            <a:graphicFrameLocks noGrp="1" noChangeAspect="1"/>
          </p:cNvGraphicFramePr>
          <p:nvPr>
            <p:extLst>
              <p:ext uri="{D42A27DB-BD31-4B8C-83A1-F6EECF244321}">
                <p14:modId xmlns:p14="http://schemas.microsoft.com/office/powerpoint/2010/main" val="2663722996"/>
              </p:ext>
            </p:extLst>
          </p:nvPr>
        </p:nvGraphicFramePr>
        <p:xfrm>
          <a:off x="148683" y="1326534"/>
          <a:ext cx="6260495" cy="20758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Excel_2">
            <a:extLst>
              <a:ext uri="{FF2B5EF4-FFF2-40B4-BE49-F238E27FC236}">
                <a16:creationId xmlns:a16="http://schemas.microsoft.com/office/drawing/2014/main" id="{6A69D602-F0C1-4F2B-AC90-58553BB072D0}"/>
              </a:ext>
            </a:extLst>
          </p:cNvPr>
          <p:cNvGraphicFramePr>
            <a:graphicFrameLocks/>
          </p:cNvGraphicFramePr>
          <p:nvPr>
            <p:extLst>
              <p:ext uri="{D42A27DB-BD31-4B8C-83A1-F6EECF244321}">
                <p14:modId xmlns:p14="http://schemas.microsoft.com/office/powerpoint/2010/main" val="2247615367"/>
              </p:ext>
            </p:extLst>
          </p:nvPr>
        </p:nvGraphicFramePr>
        <p:xfrm>
          <a:off x="6878963" y="3830485"/>
          <a:ext cx="1609725" cy="781050"/>
        </p:xfrm>
        <a:graphic>
          <a:graphicData uri="http://schemas.openxmlformats.org/presentationml/2006/ole">
            <mc:AlternateContent xmlns:mc="http://schemas.openxmlformats.org/markup-compatibility/2006">
              <mc:Choice xmlns:v="urn:schemas-microsoft-com:vml" Requires="v">
                <p:oleObj name="Worksheet" r:id="rId5" imgW="1609665" imgH="781018" progId="Excel.Sheet.12">
                  <p:embed/>
                </p:oleObj>
              </mc:Choice>
              <mc:Fallback>
                <p:oleObj name="Worksheet" r:id="rId5" imgW="1609665" imgH="781018" progId="Excel.Sheet.12">
                  <p:embed/>
                  <p:pic>
                    <p:nvPicPr>
                      <p:cNvPr id="29" name="Excel_2">
                        <a:extLst>
                          <a:ext uri="{FF2B5EF4-FFF2-40B4-BE49-F238E27FC236}">
                            <a16:creationId xmlns:a16="http://schemas.microsoft.com/office/drawing/2014/main" id="{6A69D602-F0C1-4F2B-AC90-58553BB072D0}"/>
                          </a:ext>
                        </a:extLst>
                      </p:cNvPr>
                      <p:cNvPicPr>
                        <a:picLocks noChangeArrowheads="1"/>
                      </p:cNvPicPr>
                      <p:nvPr/>
                    </p:nvPicPr>
                    <p:blipFill>
                      <a:blip r:embed="rId6"/>
                      <a:srcRect/>
                      <a:stretch>
                        <a:fillRect/>
                      </a:stretch>
                    </p:blipFill>
                    <p:spPr bwMode="auto">
                      <a:xfrm>
                        <a:off x="6878963" y="3830485"/>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Excel_1">
            <a:extLst>
              <a:ext uri="{FF2B5EF4-FFF2-40B4-BE49-F238E27FC236}">
                <a16:creationId xmlns:a16="http://schemas.microsoft.com/office/drawing/2014/main" id="{141394E1-8420-41C5-8631-A88AB679D654}"/>
              </a:ext>
            </a:extLst>
          </p:cNvPr>
          <p:cNvGraphicFramePr>
            <a:graphicFrameLocks/>
          </p:cNvGraphicFramePr>
          <p:nvPr>
            <p:extLst>
              <p:ext uri="{D42A27DB-BD31-4B8C-83A1-F6EECF244321}">
                <p14:modId xmlns:p14="http://schemas.microsoft.com/office/powerpoint/2010/main" val="2520967043"/>
              </p:ext>
            </p:extLst>
          </p:nvPr>
        </p:nvGraphicFramePr>
        <p:xfrm>
          <a:off x="498618" y="3842284"/>
          <a:ext cx="5800725" cy="781050"/>
        </p:xfrm>
        <a:graphic>
          <a:graphicData uri="http://schemas.openxmlformats.org/presentationml/2006/ole">
            <mc:AlternateContent xmlns:mc="http://schemas.openxmlformats.org/markup-compatibility/2006">
              <mc:Choice xmlns:v="urn:schemas-microsoft-com:vml" Requires="v">
                <p:oleObj name="Worksheet" r:id="rId7" imgW="5800729" imgH="781018" progId="Excel.Sheet.12">
                  <p:embed/>
                </p:oleObj>
              </mc:Choice>
              <mc:Fallback>
                <p:oleObj name="Worksheet" r:id="rId7" imgW="5800729" imgH="781018" progId="Excel.Sheet.12">
                  <p:embed/>
                  <p:pic>
                    <p:nvPicPr>
                      <p:cNvPr id="30" name="Excel_1">
                        <a:extLst>
                          <a:ext uri="{FF2B5EF4-FFF2-40B4-BE49-F238E27FC236}">
                            <a16:creationId xmlns:a16="http://schemas.microsoft.com/office/drawing/2014/main" id="{141394E1-8420-41C5-8631-A88AB679D654}"/>
                          </a:ext>
                        </a:extLst>
                      </p:cNvPr>
                      <p:cNvPicPr preferRelativeResize="0"/>
                      <p:nvPr/>
                    </p:nvPicPr>
                    <p:blipFill>
                      <a:blip r:embed="rId8"/>
                      <a:stretch>
                        <a:fillRect/>
                      </a:stretch>
                    </p:blipFill>
                    <p:spPr>
                      <a:xfrm>
                        <a:off x="498618" y="3842284"/>
                        <a:ext cx="5800725" cy="781050"/>
                      </a:xfrm>
                      <a:prstGeom prst="rect">
                        <a:avLst/>
                      </a:prstGeom>
                      <a:solidFill>
                        <a:schemeClr val="bg1"/>
                      </a:solidFill>
                    </p:spPr>
                  </p:pic>
                </p:oleObj>
              </mc:Fallback>
            </mc:AlternateContent>
          </a:graphicData>
        </a:graphic>
      </p:graphicFrame>
      <p:graphicFrame>
        <p:nvGraphicFramePr>
          <p:cNvPr id="31" name="Graph_2">
            <a:extLst>
              <a:ext uri="{FF2B5EF4-FFF2-40B4-BE49-F238E27FC236}">
                <a16:creationId xmlns:a16="http://schemas.microsoft.com/office/drawing/2014/main" id="{99C72504-C849-4D7B-ADFC-2C109F05BF38}"/>
              </a:ext>
            </a:extLst>
          </p:cNvPr>
          <p:cNvGraphicFramePr>
            <a:graphicFrameLocks noGrp="1" noChangeAspect="1"/>
          </p:cNvGraphicFramePr>
          <p:nvPr>
            <p:extLst>
              <p:ext uri="{D42A27DB-BD31-4B8C-83A1-F6EECF244321}">
                <p14:modId xmlns:p14="http://schemas.microsoft.com/office/powerpoint/2010/main" val="3813106613"/>
              </p:ext>
            </p:extLst>
          </p:nvPr>
        </p:nvGraphicFramePr>
        <p:xfrm>
          <a:off x="6487886" y="1307275"/>
          <a:ext cx="2292130" cy="21031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497189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1" y="410371"/>
            <a:ext cx="7604994" cy="327248"/>
          </a:xfrm>
        </p:spPr>
        <p:txBody>
          <a:bodyPr>
            <a:noAutofit/>
          </a:bodyPr>
          <a:lstStyle/>
          <a:p>
            <a:r>
              <a:rPr lang="en-GB" sz="2400" dirty="0">
                <a:solidFill>
                  <a:srgbClr val="00517D"/>
                </a:solidFill>
                <a:latin typeface="+mn-lt"/>
                <a:cs typeface="Calibri" pitchFamily="34" charset="0"/>
              </a:rPr>
              <a:t>Because of the prolonged period of almost full closure Pubs servings are still down vs year ago </a:t>
            </a:r>
            <a:endParaRPr lang="en-GB" sz="2400" dirty="0">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41</a:t>
            </a:fld>
            <a:endParaRPr lang="en-US" dirty="0"/>
          </a:p>
        </p:txBody>
      </p:sp>
      <p:sp>
        <p:nvSpPr>
          <p:cNvPr id="10" name="Text Box 3"/>
          <p:cNvSpPr txBox="1">
            <a:spLocks noChangeArrowheads="1"/>
          </p:cNvSpPr>
          <p:nvPr/>
        </p:nvSpPr>
        <p:spPr bwMode="auto">
          <a:xfrm>
            <a:off x="2417756" y="914852"/>
            <a:ext cx="4612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006386676"/>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931314518"/>
              </p:ext>
            </p:extLst>
          </p:nvPr>
        </p:nvGraphicFramePr>
        <p:xfrm>
          <a:off x="74305" y="1267362"/>
          <a:ext cx="419524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0972331"/>
              </p:ext>
            </p:extLst>
          </p:nvPr>
        </p:nvGraphicFramePr>
        <p:xfrm>
          <a:off x="4458795" y="1658358"/>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2.10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-3.80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Arial"/>
                        </a:rPr>
                        <a:t>0.50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Arial"/>
                        </a:rPr>
                        <a:t>2.00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0.50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4000995" y="1519859"/>
            <a:ext cx="1896144" cy="276999"/>
          </a:xfrm>
          <a:prstGeom prst="rect">
            <a:avLst/>
          </a:prstGeom>
          <a:noFill/>
        </p:spPr>
        <p:txBody>
          <a:bodyPr wrap="square" rtlCol="0">
            <a:spAutoFit/>
          </a:bodyPr>
          <a:lstStyle/>
          <a:p>
            <a:pPr algn="ctr"/>
            <a:r>
              <a:rPr lang="en-GB" sz="1200" b="1" dirty="0">
                <a:latin typeface="Calibri" pitchFamily="34" charset="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5" name="Group 4"/>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2" name="Oval 11"/>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4" name="TextBox 3"/>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37232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1" y="375100"/>
            <a:ext cx="6900429" cy="327248"/>
          </a:xfrm>
        </p:spPr>
        <p:txBody>
          <a:bodyPr>
            <a:noAutofit/>
          </a:bodyPr>
          <a:lstStyle/>
          <a:p>
            <a:r>
              <a:rPr lang="en-GB" altLang="en-US" sz="2400" dirty="0">
                <a:solidFill>
                  <a:srgbClr val="00517D"/>
                </a:solidFill>
                <a:latin typeface="+mn-lt"/>
                <a:cs typeface="Calibri" pitchFamily="34" charset="0"/>
              </a:rPr>
              <a:t>Shellfish and products with fish fillings have stolen share from fish</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42</a:t>
            </a:fld>
            <a:endParaRPr lang="en-US" dirty="0"/>
          </a:p>
        </p:txBody>
      </p:sp>
      <p:graphicFrame>
        <p:nvGraphicFramePr>
          <p:cNvPr id="14" name="Chart 13"/>
          <p:cNvGraphicFramePr/>
          <p:nvPr>
            <p:extLst>
              <p:ext uri="{D42A27DB-BD31-4B8C-83A1-F6EECF244321}">
                <p14:modId xmlns:p14="http://schemas.microsoft.com/office/powerpoint/2010/main" val="248095888"/>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077367354"/>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416904" y="103610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4957164" y="1045009"/>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60929"/>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9" name="Group 18"/>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5124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849472" cy="327248"/>
          </a:xfrm>
        </p:spPr>
        <p:txBody>
          <a:bodyPr>
            <a:noAutofit/>
          </a:bodyPr>
          <a:lstStyle/>
          <a:p>
            <a:r>
              <a:rPr lang="en-GB" sz="2400" dirty="0">
                <a:solidFill>
                  <a:srgbClr val="00517D"/>
                </a:solidFill>
                <a:latin typeface="+mn-lt"/>
                <a:cs typeface="Calibri" pitchFamily="34" charset="0"/>
              </a:rPr>
              <a:t>Salmon and Cod are the most popular fish species in Pubs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43</a:t>
            </a:fld>
            <a:endParaRPr lang="en-US" dirty="0"/>
          </a:p>
        </p:txBody>
      </p:sp>
      <p:sp>
        <p:nvSpPr>
          <p:cNvPr id="10" name="Text Box 3"/>
          <p:cNvSpPr txBox="1">
            <a:spLocks noChangeArrowheads="1"/>
          </p:cNvSpPr>
          <p:nvPr/>
        </p:nvSpPr>
        <p:spPr bwMode="auto">
          <a:xfrm>
            <a:off x="2975253" y="1094626"/>
            <a:ext cx="34974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r>
              <a:rPr lang="en-GB" sz="1600" dirty="0">
                <a:solidFill>
                  <a:srgbClr val="008AC0"/>
                </a:solidFill>
                <a:latin typeface="+mn-lt"/>
                <a:cs typeface="Calibri" pitchFamily="34" charset="0"/>
              </a:rPr>
              <a:t> </a:t>
            </a:r>
          </a:p>
          <a:p>
            <a:pPr algn="ctr">
              <a:defRPr/>
            </a:pPr>
            <a:r>
              <a:rPr lang="en-US" sz="1600" dirty="0">
                <a:solidFill>
                  <a:srgbClr val="008AC0"/>
                </a:solidFill>
                <a:latin typeface="+mn-lt"/>
                <a:cs typeface="Calibri" pitchFamily="34" charset="0"/>
              </a:rPr>
              <a:t>YE Sept '21</a:t>
            </a:r>
          </a:p>
        </p:txBody>
      </p:sp>
      <p:graphicFrame>
        <p:nvGraphicFramePr>
          <p:cNvPr id="12" name="Chart 11"/>
          <p:cNvGraphicFramePr/>
          <p:nvPr>
            <p:extLst>
              <p:ext uri="{D42A27DB-BD31-4B8C-83A1-F6EECF244321}">
                <p14:modId xmlns:p14="http://schemas.microsoft.com/office/powerpoint/2010/main" val="796474886"/>
              </p:ext>
            </p:extLst>
          </p:nvPr>
        </p:nvGraphicFramePr>
        <p:xfrm>
          <a:off x="712519" y="1282536"/>
          <a:ext cx="6935190" cy="346091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20" name="Group 19"/>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1" name="Oval 20"/>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2" name="TextBox 21"/>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grpSp>
        <p:nvGrpSpPr>
          <p:cNvPr id="19" name="Group 18">
            <a:extLst>
              <a:ext uri="{FF2B5EF4-FFF2-40B4-BE49-F238E27FC236}">
                <a16:creationId xmlns:a16="http://schemas.microsoft.com/office/drawing/2014/main" id="{2CD0C683-7743-413D-9D39-977F7440F56C}"/>
              </a:ext>
            </a:extLst>
          </p:cNvPr>
          <p:cNvGrpSpPr/>
          <p:nvPr/>
        </p:nvGrpSpPr>
        <p:grpSpPr>
          <a:xfrm>
            <a:off x="7099484" y="4057381"/>
            <a:ext cx="2044517" cy="351601"/>
            <a:chOff x="7099483" y="5409847"/>
            <a:chExt cx="2044517" cy="468801"/>
          </a:xfrm>
        </p:grpSpPr>
        <p:sp>
          <p:nvSpPr>
            <p:cNvPr id="23" name="Rectangle 22">
              <a:extLst>
                <a:ext uri="{FF2B5EF4-FFF2-40B4-BE49-F238E27FC236}">
                  <a16:creationId xmlns:a16="http://schemas.microsoft.com/office/drawing/2014/main" id="{F0B905CE-CE8D-4B67-A014-399EDC29E7B4}"/>
                </a:ext>
              </a:extLst>
            </p:cNvPr>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DBDAEB90-660B-4C81-AA3C-E1FD0F69C589}"/>
                </a:ext>
              </a:extLst>
            </p:cNvPr>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5" name="TextBox 24">
              <a:extLst>
                <a:ext uri="{FF2B5EF4-FFF2-40B4-BE49-F238E27FC236}">
                  <a16:creationId xmlns:a16="http://schemas.microsoft.com/office/drawing/2014/main" id="{FAB62A98-8139-432A-98A6-45301D30D37A}"/>
                </a:ext>
              </a:extLst>
            </p:cNvPr>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 21 vs. 20 Positive</a:t>
              </a:r>
              <a:endParaRPr lang="en-US" sz="900" b="1" i="1" dirty="0">
                <a:solidFill>
                  <a:schemeClr val="tx1">
                    <a:lumMod val="65000"/>
                    <a:lumOff val="35000"/>
                  </a:schemeClr>
                </a:solidFill>
                <a:cs typeface="Calibri" pitchFamily="34" charset="0"/>
              </a:endParaRPr>
            </a:p>
          </p:txBody>
        </p:sp>
        <p:sp>
          <p:nvSpPr>
            <p:cNvPr id="26" name="TextBox 25">
              <a:extLst>
                <a:ext uri="{FF2B5EF4-FFF2-40B4-BE49-F238E27FC236}">
                  <a16:creationId xmlns:a16="http://schemas.microsoft.com/office/drawing/2014/main" id="{4C581BD0-94A3-4475-AE17-CB9DE39AD965}"/>
                </a:ext>
              </a:extLst>
            </p:cNvPr>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 21 vs. 20 Negative</a:t>
              </a:r>
              <a:endParaRPr lang="en-US" sz="900" b="1" i="1" dirty="0">
                <a:solidFill>
                  <a:schemeClr val="tx1">
                    <a:lumMod val="65000"/>
                    <a:lumOff val="35000"/>
                  </a:schemeClr>
                </a:solidFill>
                <a:cs typeface="Calibri" pitchFamily="34" charset="0"/>
              </a:endParaRPr>
            </a:p>
          </p:txBody>
        </p:sp>
      </p:grpSp>
    </p:spTree>
    <p:extLst>
      <p:ext uri="{BB962C8B-B14F-4D97-AF65-F5344CB8AC3E}">
        <p14:creationId xmlns:p14="http://schemas.microsoft.com/office/powerpoint/2010/main" val="34498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541739241"/>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13757" y="466566"/>
            <a:ext cx="7757384" cy="327248"/>
          </a:xfrm>
        </p:spPr>
        <p:txBody>
          <a:bodyPr>
            <a:noAutofit/>
          </a:bodyPr>
          <a:lstStyle/>
          <a:p>
            <a:r>
              <a:rPr lang="en-GB" sz="2400" dirty="0">
                <a:solidFill>
                  <a:srgbClr val="00517D"/>
                </a:solidFill>
                <a:latin typeface="+mn-lt"/>
                <a:cs typeface="Calibri" pitchFamily="34" charset="0"/>
              </a:rPr>
              <a:t>Average cheque in Pubs has increased across all proteins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44</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Sept'21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850479"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Sept'21 vs. '20</a:t>
            </a:r>
          </a:p>
        </p:txBody>
      </p:sp>
      <p:graphicFrame>
        <p:nvGraphicFramePr>
          <p:cNvPr id="6" name="Chart 5"/>
          <p:cNvGraphicFramePr/>
          <p:nvPr>
            <p:extLst>
              <p:ext uri="{D42A27DB-BD31-4B8C-83A1-F6EECF244321}">
                <p14:modId xmlns:p14="http://schemas.microsoft.com/office/powerpoint/2010/main" val="144206340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6" name="Group 15"/>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1037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497986335"/>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has seen the largest increase in the percentage of deal/promotions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45</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Sept '21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569219"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Sept '21 vs. '20</a:t>
            </a:r>
          </a:p>
        </p:txBody>
      </p:sp>
      <p:graphicFrame>
        <p:nvGraphicFramePr>
          <p:cNvPr id="6" name="Chart 5"/>
          <p:cNvGraphicFramePr/>
          <p:nvPr>
            <p:extLst>
              <p:ext uri="{D42A27DB-BD31-4B8C-83A1-F6EECF244321}">
                <p14:modId xmlns:p14="http://schemas.microsoft.com/office/powerpoint/2010/main" val="1943848531"/>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92500"/>
          </a:bodyPr>
          <a:lstStyle/>
          <a:p>
            <a:pPr marL="0" indent="0">
              <a:buNone/>
            </a:pPr>
            <a:r>
              <a:rPr lang="en-US" sz="1100" dirty="0">
                <a:solidFill>
                  <a:schemeClr val="tx1">
                    <a:lumMod val="65000"/>
                    <a:lumOff val="35000"/>
                  </a:schemeClr>
                </a:solidFill>
                <a:latin typeface="Calibri" pitchFamily="34" charset="0"/>
                <a:cs typeface="Calibri" pitchFamily="34" charset="0"/>
              </a:rPr>
              <a:t>Source: The NPD Group/CREST®, YE Sept '21</a:t>
            </a:r>
          </a:p>
        </p:txBody>
      </p:sp>
      <p:grpSp>
        <p:nvGrpSpPr>
          <p:cNvPr id="16" name="Group 15"/>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26507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risdc2\European Photo Library\FOODSERVICE\chef preparing vegetables in his kitche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 y="0"/>
            <a:ext cx="9143996" cy="212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46</a:t>
            </a:fld>
            <a:endParaRPr lang="en-US" dirty="0">
              <a:solidFill>
                <a:srgbClr val="0078BE"/>
              </a:solidFill>
            </a:endParaRPr>
          </a:p>
        </p:txBody>
      </p:sp>
      <p:sp>
        <p:nvSpPr>
          <p:cNvPr id="12" name="Title 3"/>
          <p:cNvSpPr txBox="1">
            <a:spLocks/>
          </p:cNvSpPr>
          <p:nvPr/>
        </p:nvSpPr>
        <p:spPr>
          <a:xfrm>
            <a:off x="342900" y="2588419"/>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rPr>
              <a:t>Full Service </a:t>
            </a:r>
            <a:r>
              <a:rPr lang="en-GB" altLang="en-US" sz="2000" dirty="0">
                <a:solidFill>
                  <a:schemeClr val="bg1"/>
                </a:solidFill>
              </a:rPr>
              <a:t>(Including Café/Bistro) </a:t>
            </a:r>
            <a:endParaRPr lang="en-US" altLang="en-US" sz="2000" dirty="0">
              <a:solidFill>
                <a:schemeClr val="bg1"/>
              </a:solidFill>
            </a:endParaRPr>
          </a:p>
        </p:txBody>
      </p:sp>
      <p:sp>
        <p:nvSpPr>
          <p:cNvPr id="6" name="Content Placeholder 4"/>
          <p:cNvSpPr txBox="1">
            <a:spLocks/>
          </p:cNvSpPr>
          <p:nvPr/>
        </p:nvSpPr>
        <p:spPr>
          <a:xfrm>
            <a:off x="350838" y="3358356"/>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Recovery continues with visits in Q3’21 at 84% of 2019</a:t>
            </a:r>
          </a:p>
          <a:p>
            <a:pPr marL="342900" indent="-342900">
              <a:buFont typeface="Arial" pitchFamily="34" charset="0"/>
              <a:buChar char="•"/>
            </a:pPr>
            <a:r>
              <a:rPr lang="en-GB" dirty="0">
                <a:solidFill>
                  <a:schemeClr val="bg1"/>
                </a:solidFill>
                <a:cs typeface="Calibri" pitchFamily="34" charset="0"/>
              </a:rPr>
              <a:t>Sales are well above pre-pandemic levels thanks to increases in average check</a:t>
            </a:r>
          </a:p>
        </p:txBody>
      </p:sp>
    </p:spTree>
    <p:extLst>
      <p:ext uri="{BB962C8B-B14F-4D97-AF65-F5344CB8AC3E}">
        <p14:creationId xmlns:p14="http://schemas.microsoft.com/office/powerpoint/2010/main" val="2306476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653077" cy="647999"/>
          </a:xfrm>
        </p:spPr>
        <p:txBody>
          <a:bodyPr>
            <a:noAutofit/>
          </a:bodyPr>
          <a:lstStyle/>
          <a:p>
            <a:r>
              <a:rPr lang="en-GB" sz="2400" dirty="0">
                <a:solidFill>
                  <a:srgbClr val="00517D"/>
                </a:solidFill>
                <a:latin typeface="+mn-lt"/>
                <a:cs typeface="Calibri" pitchFamily="34" charset="0"/>
              </a:rPr>
              <a:t>In Q3 visits to Full Service Restaurants recovered to 84% of pre-pandemic levels </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47</a:t>
            </a:fld>
            <a:endParaRPr lang="en-US" sz="1100" dirty="0">
              <a:cs typeface="Calibri" pitchFamily="34" charset="0"/>
            </a:endParaRP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072421" y="4821678"/>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185</a:t>
            </a:r>
            <a:endParaRPr lang="fr-FR" sz="800" dirty="0">
              <a:solidFill>
                <a:schemeClr val="bg1"/>
              </a:solidFill>
            </a:endParaRP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
        <p:nvSpPr>
          <p:cNvPr id="18" name="Titre_3"/>
          <p:cNvSpPr txBox="1">
            <a:spLocks/>
          </p:cNvSpPr>
          <p:nvPr/>
        </p:nvSpPr>
        <p:spPr>
          <a:xfrm>
            <a:off x="453358" y="3444164"/>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Calibri" pitchFamily="34" charset="0"/>
                <a:cs typeface="Calibri" pitchFamily="34" charset="0"/>
              </a:rPr>
              <a:t>Total Spend, Visits and  Avg. Eater Check</a:t>
            </a:r>
            <a:endParaRPr lang="en-US" sz="1700" dirty="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30" name="Graph_1">
            <a:extLst>
              <a:ext uri="{FF2B5EF4-FFF2-40B4-BE49-F238E27FC236}">
                <a16:creationId xmlns:a16="http://schemas.microsoft.com/office/drawing/2014/main" id="{D787A1E7-3E0E-49E0-8963-5F2C430B1284}"/>
              </a:ext>
            </a:extLst>
          </p:cNvPr>
          <p:cNvGraphicFramePr>
            <a:graphicFrameLocks noGrp="1" noChangeAspect="1"/>
          </p:cNvGraphicFramePr>
          <p:nvPr>
            <p:extLst>
              <p:ext uri="{D42A27DB-BD31-4B8C-83A1-F6EECF244321}">
                <p14:modId xmlns:p14="http://schemas.microsoft.com/office/powerpoint/2010/main" val="608271888"/>
              </p:ext>
            </p:extLst>
          </p:nvPr>
        </p:nvGraphicFramePr>
        <p:xfrm>
          <a:off x="251672" y="1080344"/>
          <a:ext cx="6086984" cy="23638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Excel_2">
            <a:extLst>
              <a:ext uri="{FF2B5EF4-FFF2-40B4-BE49-F238E27FC236}">
                <a16:creationId xmlns:a16="http://schemas.microsoft.com/office/drawing/2014/main" id="{D33BB3BF-A011-46A5-9724-727186E360BC}"/>
              </a:ext>
            </a:extLst>
          </p:cNvPr>
          <p:cNvGraphicFramePr>
            <a:graphicFrameLocks/>
          </p:cNvGraphicFramePr>
          <p:nvPr>
            <p:extLst>
              <p:ext uri="{D42A27DB-BD31-4B8C-83A1-F6EECF244321}">
                <p14:modId xmlns:p14="http://schemas.microsoft.com/office/powerpoint/2010/main" val="3357027085"/>
              </p:ext>
            </p:extLst>
          </p:nvPr>
        </p:nvGraphicFramePr>
        <p:xfrm>
          <a:off x="6878963" y="3851827"/>
          <a:ext cx="1609725" cy="781050"/>
        </p:xfrm>
        <a:graphic>
          <a:graphicData uri="http://schemas.openxmlformats.org/presentationml/2006/ole">
            <mc:AlternateContent xmlns:mc="http://schemas.openxmlformats.org/markup-compatibility/2006">
              <mc:Choice xmlns:v="urn:schemas-microsoft-com:vml" Requires="v">
                <p:oleObj name="Worksheet" r:id="rId5" imgW="1609665" imgH="781018" progId="Excel.Sheet.12">
                  <p:embed/>
                </p:oleObj>
              </mc:Choice>
              <mc:Fallback>
                <p:oleObj name="Worksheet" r:id="rId5" imgW="1609665" imgH="781018" progId="Excel.Sheet.12">
                  <p:embed/>
                  <p:pic>
                    <p:nvPicPr>
                      <p:cNvPr id="31" name="Excel_2">
                        <a:extLst>
                          <a:ext uri="{FF2B5EF4-FFF2-40B4-BE49-F238E27FC236}">
                            <a16:creationId xmlns:a16="http://schemas.microsoft.com/office/drawing/2014/main" id="{D33BB3BF-A011-46A5-9724-727186E360BC}"/>
                          </a:ext>
                        </a:extLst>
                      </p:cNvPr>
                      <p:cNvPicPr>
                        <a:picLocks noChangeArrowheads="1"/>
                      </p:cNvPicPr>
                      <p:nvPr/>
                    </p:nvPicPr>
                    <p:blipFill>
                      <a:blip r:embed="rId6"/>
                      <a:srcRect/>
                      <a:stretch>
                        <a:fillRect/>
                      </a:stretch>
                    </p:blipFill>
                    <p:spPr bwMode="auto">
                      <a:xfrm>
                        <a:off x="6878963" y="3851827"/>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Excel_1">
            <a:extLst>
              <a:ext uri="{FF2B5EF4-FFF2-40B4-BE49-F238E27FC236}">
                <a16:creationId xmlns:a16="http://schemas.microsoft.com/office/drawing/2014/main" id="{C27769C0-85AD-452D-BF41-50C7D7530B39}"/>
              </a:ext>
            </a:extLst>
          </p:cNvPr>
          <p:cNvGraphicFramePr>
            <a:graphicFrameLocks/>
          </p:cNvGraphicFramePr>
          <p:nvPr>
            <p:extLst>
              <p:ext uri="{D42A27DB-BD31-4B8C-83A1-F6EECF244321}">
                <p14:modId xmlns:p14="http://schemas.microsoft.com/office/powerpoint/2010/main" val="1682625065"/>
              </p:ext>
            </p:extLst>
          </p:nvPr>
        </p:nvGraphicFramePr>
        <p:xfrm>
          <a:off x="367296" y="3842564"/>
          <a:ext cx="5800725" cy="781050"/>
        </p:xfrm>
        <a:graphic>
          <a:graphicData uri="http://schemas.openxmlformats.org/presentationml/2006/ole">
            <mc:AlternateContent xmlns:mc="http://schemas.openxmlformats.org/markup-compatibility/2006">
              <mc:Choice xmlns:v="urn:schemas-microsoft-com:vml" Requires="v">
                <p:oleObj name="Worksheet" r:id="rId7" imgW="5800729" imgH="781018" progId="Excel.Sheet.12">
                  <p:embed/>
                </p:oleObj>
              </mc:Choice>
              <mc:Fallback>
                <p:oleObj name="Worksheet" r:id="rId7" imgW="5800729" imgH="781018" progId="Excel.Sheet.12">
                  <p:embed/>
                  <p:pic>
                    <p:nvPicPr>
                      <p:cNvPr id="32" name="Excel_1">
                        <a:extLst>
                          <a:ext uri="{FF2B5EF4-FFF2-40B4-BE49-F238E27FC236}">
                            <a16:creationId xmlns:a16="http://schemas.microsoft.com/office/drawing/2014/main" id="{C27769C0-85AD-452D-BF41-50C7D7530B39}"/>
                          </a:ext>
                        </a:extLst>
                      </p:cNvPr>
                      <p:cNvPicPr preferRelativeResize="0"/>
                      <p:nvPr/>
                    </p:nvPicPr>
                    <p:blipFill>
                      <a:blip r:embed="rId8"/>
                      <a:stretch>
                        <a:fillRect/>
                      </a:stretch>
                    </p:blipFill>
                    <p:spPr>
                      <a:xfrm>
                        <a:off x="367296" y="3842564"/>
                        <a:ext cx="5800725" cy="781050"/>
                      </a:xfrm>
                      <a:prstGeom prst="rect">
                        <a:avLst/>
                      </a:prstGeom>
                      <a:solidFill>
                        <a:schemeClr val="bg1"/>
                      </a:solidFill>
                    </p:spPr>
                  </p:pic>
                </p:oleObj>
              </mc:Fallback>
            </mc:AlternateContent>
          </a:graphicData>
        </a:graphic>
      </p:graphicFrame>
      <p:graphicFrame>
        <p:nvGraphicFramePr>
          <p:cNvPr id="33" name="Graph_2">
            <a:extLst>
              <a:ext uri="{FF2B5EF4-FFF2-40B4-BE49-F238E27FC236}">
                <a16:creationId xmlns:a16="http://schemas.microsoft.com/office/drawing/2014/main" id="{9B84F951-AFDC-4C9F-9DBF-899D8BF8A4DC}"/>
              </a:ext>
            </a:extLst>
          </p:cNvPr>
          <p:cNvGraphicFramePr>
            <a:graphicFrameLocks noGrp="1" noChangeAspect="1"/>
          </p:cNvGraphicFramePr>
          <p:nvPr>
            <p:extLst>
              <p:ext uri="{D42A27DB-BD31-4B8C-83A1-F6EECF244321}">
                <p14:modId xmlns:p14="http://schemas.microsoft.com/office/powerpoint/2010/main" val="4173511244"/>
              </p:ext>
            </p:extLst>
          </p:nvPr>
        </p:nvGraphicFramePr>
        <p:xfrm>
          <a:off x="6338656" y="1096706"/>
          <a:ext cx="2294983" cy="236382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846948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21728"/>
            <a:ext cx="7757384" cy="327248"/>
          </a:xfrm>
        </p:spPr>
        <p:txBody>
          <a:bodyPr>
            <a:noAutofit/>
          </a:bodyPr>
          <a:lstStyle/>
          <a:p>
            <a:r>
              <a:rPr lang="en-GB" sz="2400" dirty="0">
                <a:solidFill>
                  <a:srgbClr val="00517D"/>
                </a:solidFill>
                <a:latin typeface="+mn-lt"/>
                <a:cs typeface="Calibri" pitchFamily="34" charset="0"/>
              </a:rPr>
              <a:t>Similarly to Pubs, 12-month visits to Full-Service Restaurants were still lower than a year ago</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48</a:t>
            </a:fld>
            <a:endParaRPr lang="en-US" dirty="0"/>
          </a:p>
        </p:txBody>
      </p:sp>
      <p:sp>
        <p:nvSpPr>
          <p:cNvPr id="10" name="Text Box 3"/>
          <p:cNvSpPr txBox="1">
            <a:spLocks noChangeArrowheads="1"/>
          </p:cNvSpPr>
          <p:nvPr/>
        </p:nvSpPr>
        <p:spPr bwMode="auto">
          <a:xfrm>
            <a:off x="2697996" y="996658"/>
            <a:ext cx="4051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411563694"/>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16863580"/>
              </p:ext>
            </p:extLst>
          </p:nvPr>
        </p:nvGraphicFramePr>
        <p:xfrm>
          <a:off x="74305" y="1267362"/>
          <a:ext cx="4039231"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77367031"/>
              </p:ext>
            </p:extLst>
          </p:nvPr>
        </p:nvGraphicFramePr>
        <p:xfrm>
          <a:off x="4480498" y="1595374"/>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Arial"/>
                        </a:rPr>
                        <a:t>-1.40</a:t>
                      </a:r>
                    </a:p>
                  </a:txBody>
                  <a:tcPr marL="9525" marR="9525" marT="9525" marB="0" anchor="c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Arial"/>
                        </a:rPr>
                        <a:t>1.30</a:t>
                      </a:r>
                    </a:p>
                  </a:txBody>
                  <a:tcPr marL="9525" marR="9525" marT="9525" marB="0" anchor="c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Arial"/>
                        </a:rPr>
                        <a:t>-0.60</a:t>
                      </a:r>
                    </a:p>
                  </a:txBody>
                  <a:tcPr marL="9525" marR="9525" marT="9525" marB="0" anchor="c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Arial"/>
                        </a:rPr>
                        <a:t>-1.80</a:t>
                      </a:r>
                    </a:p>
                  </a:txBody>
                  <a:tcPr marL="9525" marR="9525" marT="9525" marB="0" anchor="c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Arial"/>
                        </a:rPr>
                        <a:t>1.50</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86927" y="1318375"/>
            <a:ext cx="1783603"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9" name="Group 18"/>
          <p:cNvGrpSpPr/>
          <p:nvPr/>
        </p:nvGrpSpPr>
        <p:grpSpPr>
          <a:xfrm>
            <a:off x="7906835" y="135435"/>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26277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22655"/>
            <a:ext cx="7720654" cy="327248"/>
          </a:xfrm>
        </p:spPr>
        <p:txBody>
          <a:bodyPr>
            <a:noAutofit/>
          </a:bodyPr>
          <a:lstStyle/>
          <a:p>
            <a:r>
              <a:rPr lang="en-GB" altLang="en-US" sz="2400" dirty="0">
                <a:solidFill>
                  <a:srgbClr val="00517D"/>
                </a:solidFill>
                <a:latin typeface="+mn-lt"/>
                <a:cs typeface="Calibri" pitchFamily="34" charset="0"/>
              </a:rPr>
              <a:t>Fried fish and products with fish fillings gained share in the last 12 months.</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49</a:t>
            </a:fld>
            <a:endParaRPr lang="en-US" dirty="0"/>
          </a:p>
        </p:txBody>
      </p:sp>
      <p:graphicFrame>
        <p:nvGraphicFramePr>
          <p:cNvPr id="14" name="Chart 13"/>
          <p:cNvGraphicFramePr/>
          <p:nvPr>
            <p:extLst>
              <p:ext uri="{D42A27DB-BD31-4B8C-83A1-F6EECF244321}">
                <p14:modId xmlns:p14="http://schemas.microsoft.com/office/powerpoint/2010/main" val="3054478292"/>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753427615"/>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364358" y="1080000"/>
            <a:ext cx="16193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764067" y="1080000"/>
            <a:ext cx="21852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9" name="Group 18"/>
          <p:cNvGrpSpPr/>
          <p:nvPr/>
        </p:nvGrpSpPr>
        <p:grpSpPr>
          <a:xfrm>
            <a:off x="7906835" y="135435"/>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6185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400" dirty="0">
                <a:solidFill>
                  <a:srgbClr val="00517D"/>
                </a:solidFill>
                <a:latin typeface="+mn-lt"/>
                <a:cs typeface="Calibri" pitchFamily="34" charset="0"/>
              </a:rPr>
              <a:t>Markets continued to recover in Q3 2021</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5</a:t>
            </a:fld>
            <a:endParaRPr lang="en-US" sz="1100" dirty="0">
              <a:cs typeface="Calibri" pitchFamily="34" charset="0"/>
            </a:endParaRPr>
          </a:p>
        </p:txBody>
      </p:sp>
      <p:sp>
        <p:nvSpPr>
          <p:cNvPr id="13" name="Loop_1"/>
          <p:cNvSpPr>
            <a:spLocks noGrp="1"/>
          </p:cNvSpPr>
          <p:nvPr>
            <p:ph type="body" sz="quarter" idx="4294967295"/>
          </p:nvPr>
        </p:nvSpPr>
        <p:spPr>
          <a:xfrm>
            <a:off x="465138" y="876237"/>
            <a:ext cx="8678862" cy="220662"/>
          </a:xfrm>
          <a:prstGeom prst="rect">
            <a:avLst/>
          </a:prstGeom>
        </p:spPr>
        <p:txBody>
          <a:bodyPr>
            <a:normAutofit fontScale="55000" lnSpcReduction="20000"/>
          </a:bodyPr>
          <a:lstStyle/>
          <a:p>
            <a:pPr marL="0" indent="0">
              <a:buNone/>
              <a:defRPr/>
            </a:pPr>
            <a:r>
              <a:rPr lang="fr-FR" sz="1700" dirty="0">
                <a:cs typeface="Calibri" pitchFamily="34" charset="0"/>
              </a:rPr>
              <a:t>Total Out of Home</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Text Placeholder 3"/>
          <p:cNvSpPr txBox="1">
            <a:spLocks/>
          </p:cNvSpPr>
          <p:nvPr/>
        </p:nvSpPr>
        <p:spPr>
          <a:xfrm>
            <a:off x="6362963" y="4871416"/>
            <a:ext cx="2699205" cy="27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900" dirty="0">
                <a:solidFill>
                  <a:schemeClr val="tx1">
                    <a:lumMod val="65000"/>
                    <a:lumOff val="35000"/>
                  </a:schemeClr>
                </a:solidFill>
                <a:cs typeface="Calibri" pitchFamily="34" charset="0"/>
              </a:rPr>
              <a:t>Source: The NPD Group/CREST®, YE Sept 21</a:t>
            </a:r>
          </a:p>
        </p:txBody>
      </p:sp>
      <p:sp>
        <p:nvSpPr>
          <p:cNvPr id="21" name="Titre_3"/>
          <p:cNvSpPr txBox="1">
            <a:spLocks/>
          </p:cNvSpPr>
          <p:nvPr/>
        </p:nvSpPr>
        <p:spPr>
          <a:xfrm>
            <a:off x="0" y="371734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19" name="Graph_1">
            <a:extLst>
              <a:ext uri="{FF2B5EF4-FFF2-40B4-BE49-F238E27FC236}">
                <a16:creationId xmlns:a16="http://schemas.microsoft.com/office/drawing/2014/main" id="{1FBCC40E-3468-4274-8D15-6EAF74899FDE}"/>
              </a:ext>
            </a:extLst>
          </p:cNvPr>
          <p:cNvGraphicFramePr>
            <a:graphicFrameLocks noGrp="1" noChangeAspect="1"/>
          </p:cNvGraphicFramePr>
          <p:nvPr>
            <p:extLst>
              <p:ext uri="{D42A27DB-BD31-4B8C-83A1-F6EECF244321}">
                <p14:modId xmlns:p14="http://schemas.microsoft.com/office/powerpoint/2010/main" val="3486223499"/>
              </p:ext>
            </p:extLst>
          </p:nvPr>
        </p:nvGraphicFramePr>
        <p:xfrm>
          <a:off x="367297" y="1225861"/>
          <a:ext cx="5800724" cy="2491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Excel_2">
            <a:extLst>
              <a:ext uri="{FF2B5EF4-FFF2-40B4-BE49-F238E27FC236}">
                <a16:creationId xmlns:a16="http://schemas.microsoft.com/office/drawing/2014/main" id="{654157CC-184B-45CD-ACEB-0DDF9DC7E6E1}"/>
              </a:ext>
            </a:extLst>
          </p:cNvPr>
          <p:cNvGraphicFramePr>
            <a:graphicFrameLocks/>
          </p:cNvGraphicFramePr>
          <p:nvPr>
            <p:extLst>
              <p:ext uri="{D42A27DB-BD31-4B8C-83A1-F6EECF244321}">
                <p14:modId xmlns:p14="http://schemas.microsoft.com/office/powerpoint/2010/main" val="364112431"/>
              </p:ext>
            </p:extLst>
          </p:nvPr>
        </p:nvGraphicFramePr>
        <p:xfrm>
          <a:off x="6715329" y="4010938"/>
          <a:ext cx="1609725" cy="781050"/>
        </p:xfrm>
        <a:graphic>
          <a:graphicData uri="http://schemas.openxmlformats.org/presentationml/2006/ole">
            <mc:AlternateContent xmlns:mc="http://schemas.openxmlformats.org/markup-compatibility/2006">
              <mc:Choice xmlns:v="urn:schemas-microsoft-com:vml" Requires="v">
                <p:oleObj name="Worksheet" r:id="rId4" imgW="1609804" imgH="781018" progId="Excel.Sheet.12">
                  <p:embed/>
                </p:oleObj>
              </mc:Choice>
              <mc:Fallback>
                <p:oleObj name="Worksheet" r:id="rId4" imgW="1609804" imgH="781018" progId="Excel.Sheet.12">
                  <p:embed/>
                  <p:pic>
                    <p:nvPicPr>
                      <p:cNvPr id="25" name="Excel_2">
                        <a:extLst>
                          <a:ext uri="{FF2B5EF4-FFF2-40B4-BE49-F238E27FC236}">
                            <a16:creationId xmlns:a16="http://schemas.microsoft.com/office/drawing/2014/main" id="{654157CC-184B-45CD-ACEB-0DDF9DC7E6E1}"/>
                          </a:ext>
                        </a:extLst>
                      </p:cNvPr>
                      <p:cNvPicPr>
                        <a:picLocks noChangeArrowheads="1"/>
                      </p:cNvPicPr>
                      <p:nvPr/>
                    </p:nvPicPr>
                    <p:blipFill>
                      <a:blip r:embed="rId5"/>
                      <a:srcRect/>
                      <a:stretch>
                        <a:fillRect/>
                      </a:stretch>
                    </p:blipFill>
                    <p:spPr bwMode="auto">
                      <a:xfrm>
                        <a:off x="6715329" y="4010938"/>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Excel_1">
            <a:extLst>
              <a:ext uri="{FF2B5EF4-FFF2-40B4-BE49-F238E27FC236}">
                <a16:creationId xmlns:a16="http://schemas.microsoft.com/office/drawing/2014/main" id="{9E69B3D1-D39A-433F-834C-885E898AB795}"/>
              </a:ext>
            </a:extLst>
          </p:cNvPr>
          <p:cNvGraphicFramePr>
            <a:graphicFrameLocks/>
          </p:cNvGraphicFramePr>
          <p:nvPr>
            <p:extLst>
              <p:ext uri="{D42A27DB-BD31-4B8C-83A1-F6EECF244321}">
                <p14:modId xmlns:p14="http://schemas.microsoft.com/office/powerpoint/2010/main" val="4156685238"/>
              </p:ext>
            </p:extLst>
          </p:nvPr>
        </p:nvGraphicFramePr>
        <p:xfrm>
          <a:off x="367296" y="4010938"/>
          <a:ext cx="5800725" cy="781050"/>
        </p:xfrm>
        <a:graphic>
          <a:graphicData uri="http://schemas.openxmlformats.org/presentationml/2006/ole">
            <mc:AlternateContent xmlns:mc="http://schemas.openxmlformats.org/markup-compatibility/2006">
              <mc:Choice xmlns:v="urn:schemas-microsoft-com:vml" Requires="v">
                <p:oleObj name="Worksheet" r:id="rId6" imgW="5800693" imgH="781018" progId="Excel.Sheet.12">
                  <p:embed/>
                </p:oleObj>
              </mc:Choice>
              <mc:Fallback>
                <p:oleObj name="Worksheet" r:id="rId6" imgW="5800693" imgH="781018" progId="Excel.Sheet.12">
                  <p:embed/>
                  <p:pic>
                    <p:nvPicPr>
                      <p:cNvPr id="26" name="Excel_1">
                        <a:extLst>
                          <a:ext uri="{FF2B5EF4-FFF2-40B4-BE49-F238E27FC236}">
                            <a16:creationId xmlns:a16="http://schemas.microsoft.com/office/drawing/2014/main" id="{9E69B3D1-D39A-433F-834C-885E898AB795}"/>
                          </a:ext>
                        </a:extLst>
                      </p:cNvPr>
                      <p:cNvPicPr preferRelativeResize="0"/>
                      <p:nvPr/>
                    </p:nvPicPr>
                    <p:blipFill>
                      <a:blip r:embed="rId7"/>
                      <a:stretch>
                        <a:fillRect/>
                      </a:stretch>
                    </p:blipFill>
                    <p:spPr>
                      <a:xfrm>
                        <a:off x="367296" y="4010938"/>
                        <a:ext cx="5800725" cy="781050"/>
                      </a:xfrm>
                      <a:prstGeom prst="rect">
                        <a:avLst/>
                      </a:prstGeom>
                      <a:solidFill>
                        <a:schemeClr val="bg1"/>
                      </a:solidFill>
                    </p:spPr>
                  </p:pic>
                </p:oleObj>
              </mc:Fallback>
            </mc:AlternateContent>
          </a:graphicData>
        </a:graphic>
      </p:graphicFrame>
      <p:graphicFrame>
        <p:nvGraphicFramePr>
          <p:cNvPr id="27" name="Graph_2">
            <a:extLst>
              <a:ext uri="{FF2B5EF4-FFF2-40B4-BE49-F238E27FC236}">
                <a16:creationId xmlns:a16="http://schemas.microsoft.com/office/drawing/2014/main" id="{3FE88A19-6F8E-4B91-9127-BB13D6B0B593}"/>
              </a:ext>
            </a:extLst>
          </p:cNvPr>
          <p:cNvGraphicFramePr>
            <a:graphicFrameLocks noGrp="1" noChangeAspect="1"/>
          </p:cNvGraphicFramePr>
          <p:nvPr>
            <p:extLst>
              <p:ext uri="{D42A27DB-BD31-4B8C-83A1-F6EECF244321}">
                <p14:modId xmlns:p14="http://schemas.microsoft.com/office/powerpoint/2010/main" val="2151803570"/>
              </p:ext>
            </p:extLst>
          </p:nvPr>
        </p:nvGraphicFramePr>
        <p:xfrm>
          <a:off x="6362963" y="1225861"/>
          <a:ext cx="2314458" cy="249148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553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471802357"/>
              </p:ext>
            </p:extLst>
          </p:nvPr>
        </p:nvGraphicFramePr>
        <p:xfrm>
          <a:off x="736271" y="1309254"/>
          <a:ext cx="7267699" cy="34520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Salmon is the most important species in full service restaurants, followed by shellfish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50</a:t>
            </a:fld>
            <a:endParaRPr lang="en-US" dirty="0"/>
          </a:p>
        </p:txBody>
      </p:sp>
      <p:sp>
        <p:nvSpPr>
          <p:cNvPr id="10" name="Text Box 3"/>
          <p:cNvSpPr txBox="1">
            <a:spLocks noChangeArrowheads="1"/>
          </p:cNvSpPr>
          <p:nvPr/>
        </p:nvSpPr>
        <p:spPr bwMode="auto">
          <a:xfrm>
            <a:off x="3209933" y="1094626"/>
            <a:ext cx="30280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solidFill>
                  <a:srgbClr val="008AC0"/>
                </a:solidFill>
                <a:latin typeface="+mn-lt"/>
                <a:cs typeface="Calibri" pitchFamily="34" charset="0"/>
              </a:rPr>
              <a:t>Incidence by Seafood Type/Species</a:t>
            </a:r>
          </a:p>
          <a:p>
            <a:pPr algn="ctr">
              <a:defRPr/>
            </a:pPr>
            <a:r>
              <a:rPr lang="en-US" sz="1400" dirty="0">
                <a:solidFill>
                  <a:srgbClr val="008AC0"/>
                </a:solidFill>
                <a:latin typeface="+mn-lt"/>
                <a:cs typeface="Calibri" pitchFamily="34" charset="0"/>
              </a:rPr>
              <a:t>YE Sept '21</a:t>
            </a:r>
          </a:p>
        </p:txBody>
      </p:sp>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20" name="Group 19"/>
          <p:cNvGrpSpPr/>
          <p:nvPr/>
        </p:nvGrpSpPr>
        <p:grpSpPr>
          <a:xfrm>
            <a:off x="7906835" y="135435"/>
            <a:ext cx="1104313" cy="779487"/>
            <a:chOff x="7943565" y="148981"/>
            <a:chExt cx="1104313" cy="779487"/>
          </a:xfrm>
        </p:grpSpPr>
        <p:sp>
          <p:nvSpPr>
            <p:cNvPr id="21" name="Oval 20"/>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2" name="TextBox 21"/>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grpSp>
        <p:nvGrpSpPr>
          <p:cNvPr id="19" name="Group 18">
            <a:extLst>
              <a:ext uri="{FF2B5EF4-FFF2-40B4-BE49-F238E27FC236}">
                <a16:creationId xmlns:a16="http://schemas.microsoft.com/office/drawing/2014/main" id="{5B7EE525-7F5F-4507-9B24-573E5479334A}"/>
              </a:ext>
            </a:extLst>
          </p:cNvPr>
          <p:cNvGrpSpPr/>
          <p:nvPr/>
        </p:nvGrpSpPr>
        <p:grpSpPr>
          <a:xfrm>
            <a:off x="7099484" y="4057381"/>
            <a:ext cx="2044517" cy="351601"/>
            <a:chOff x="7099483" y="5409847"/>
            <a:chExt cx="2044517" cy="468801"/>
          </a:xfrm>
        </p:grpSpPr>
        <p:sp>
          <p:nvSpPr>
            <p:cNvPr id="23" name="Rectangle 22">
              <a:extLst>
                <a:ext uri="{FF2B5EF4-FFF2-40B4-BE49-F238E27FC236}">
                  <a16:creationId xmlns:a16="http://schemas.microsoft.com/office/drawing/2014/main" id="{88F12E52-1CED-4100-BE93-CD80E56B0611}"/>
                </a:ext>
              </a:extLst>
            </p:cNvPr>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902CB54F-BFB3-4616-991F-45C2AE09235B}"/>
                </a:ext>
              </a:extLst>
            </p:cNvPr>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5" name="TextBox 24">
              <a:extLst>
                <a:ext uri="{FF2B5EF4-FFF2-40B4-BE49-F238E27FC236}">
                  <a16:creationId xmlns:a16="http://schemas.microsoft.com/office/drawing/2014/main" id="{8C776C94-83A6-4F4C-87E4-0AD9D259D4FF}"/>
                </a:ext>
              </a:extLst>
            </p:cNvPr>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 21 vs. 20 Positive</a:t>
              </a:r>
              <a:endParaRPr lang="en-US" sz="900" b="1" i="1" dirty="0">
                <a:solidFill>
                  <a:schemeClr val="tx1">
                    <a:lumMod val="65000"/>
                    <a:lumOff val="35000"/>
                  </a:schemeClr>
                </a:solidFill>
                <a:cs typeface="Calibri" pitchFamily="34" charset="0"/>
              </a:endParaRPr>
            </a:p>
          </p:txBody>
        </p:sp>
        <p:sp>
          <p:nvSpPr>
            <p:cNvPr id="26" name="TextBox 25">
              <a:extLst>
                <a:ext uri="{FF2B5EF4-FFF2-40B4-BE49-F238E27FC236}">
                  <a16:creationId xmlns:a16="http://schemas.microsoft.com/office/drawing/2014/main" id="{8610CCEB-2324-48F9-ACD4-DB8FA1570787}"/>
                </a:ext>
              </a:extLst>
            </p:cNvPr>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Sep 21 vs. 20 Negative</a:t>
              </a:r>
              <a:endParaRPr lang="en-US" sz="900" b="1" i="1" dirty="0">
                <a:solidFill>
                  <a:schemeClr val="tx1">
                    <a:lumMod val="65000"/>
                    <a:lumOff val="35000"/>
                  </a:schemeClr>
                </a:solidFill>
                <a:cs typeface="Calibri" pitchFamily="34" charset="0"/>
              </a:endParaRPr>
            </a:p>
          </p:txBody>
        </p:sp>
      </p:grpSp>
    </p:spTree>
    <p:extLst>
      <p:ext uri="{BB962C8B-B14F-4D97-AF65-F5344CB8AC3E}">
        <p14:creationId xmlns:p14="http://schemas.microsoft.com/office/powerpoint/2010/main" val="20600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633538682"/>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individual spend showed the largest £ increase over the last 12 months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51</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Sept'21</a:t>
            </a:r>
          </a:p>
        </p:txBody>
      </p:sp>
      <p:cxnSp>
        <p:nvCxnSpPr>
          <p:cNvPr id="27" name="Straight Connector 26"/>
          <p:cNvCxnSpPr/>
          <p:nvPr/>
        </p:nvCxnSpPr>
        <p:spPr bwMode="auto">
          <a:xfrm>
            <a:off x="378595"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637020"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Sept'21 vs. '20</a:t>
            </a:r>
          </a:p>
        </p:txBody>
      </p:sp>
      <p:graphicFrame>
        <p:nvGraphicFramePr>
          <p:cNvPr id="6" name="Chart 5"/>
          <p:cNvGraphicFramePr/>
          <p:nvPr>
            <p:extLst>
              <p:ext uri="{D42A27DB-BD31-4B8C-83A1-F6EECF244321}">
                <p14:modId xmlns:p14="http://schemas.microsoft.com/office/powerpoint/2010/main" val="233327715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nvGrpSpPr>
          <p:cNvPr id="16" name="Group 15"/>
          <p:cNvGrpSpPr/>
          <p:nvPr/>
        </p:nvGrpSpPr>
        <p:grpSpPr>
          <a:xfrm>
            <a:off x="7906835" y="135435"/>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142009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489672057"/>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672979" cy="443757"/>
          </a:xfrm>
        </p:spPr>
        <p:txBody>
          <a:bodyPr>
            <a:noAutofit/>
          </a:bodyPr>
          <a:lstStyle/>
          <a:p>
            <a:r>
              <a:rPr lang="en-GB" sz="2400" dirty="0">
                <a:solidFill>
                  <a:srgbClr val="00517D"/>
                </a:solidFill>
                <a:latin typeface="+mn-lt"/>
                <a:cs typeface="Calibri" pitchFamily="34" charset="0"/>
              </a:rPr>
              <a:t>Seafood deal rates are ahead of all other proteins and growing faster than average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52</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Sept '21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633124" y="1626987"/>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Sept '21 vs. '20</a:t>
            </a:r>
          </a:p>
        </p:txBody>
      </p:sp>
      <p:graphicFrame>
        <p:nvGraphicFramePr>
          <p:cNvPr id="6" name="Chart 5"/>
          <p:cNvGraphicFramePr/>
          <p:nvPr>
            <p:extLst>
              <p:ext uri="{D42A27DB-BD31-4B8C-83A1-F6EECF244321}">
                <p14:modId xmlns:p14="http://schemas.microsoft.com/office/powerpoint/2010/main" val="89432066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348899" y="1110842"/>
            <a:ext cx="2417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GB" sz="1600" dirty="0">
                <a:solidFill>
                  <a:srgbClr val="008AC0"/>
                </a:solidFill>
                <a:latin typeface="+mn-lt"/>
                <a:cs typeface="Calibri" pitchFamily="34" charset="0"/>
              </a:rPr>
              <a:t>Full Service Restaurants</a:t>
            </a:r>
          </a:p>
        </p:txBody>
      </p:sp>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6" name="Group 15"/>
          <p:cNvGrpSpPr/>
          <p:nvPr/>
        </p:nvGrpSpPr>
        <p:grpSpPr>
          <a:xfrm>
            <a:off x="7906835" y="135435"/>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1355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2868513"/>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dirty="0">
                <a:solidFill>
                  <a:schemeClr val="bg1"/>
                </a:solidFill>
                <a:cs typeface="Calibri" pitchFamily="34" charset="0"/>
              </a:rPr>
              <a:t>Travel and Leisure recovery is the slowest as the industry still suffers from lower international traffic levels  </a:t>
            </a:r>
          </a:p>
          <a:p>
            <a:pPr marL="342900" indent="-342900">
              <a:buFont typeface="Arial" pitchFamily="34" charset="0"/>
              <a:buChar char="•"/>
            </a:pPr>
            <a:r>
              <a:rPr lang="en-US" dirty="0">
                <a:solidFill>
                  <a:schemeClr val="bg1"/>
                </a:solidFill>
                <a:cs typeface="Calibri" pitchFamily="34" charset="0"/>
              </a:rPr>
              <a:t>Consumption of all proteins is down within the segment, only pork showed positive incidence change</a:t>
            </a:r>
          </a:p>
          <a:p>
            <a:pPr marL="0" indent="0">
              <a:buNone/>
            </a:pPr>
            <a:endParaRPr lang="en-GB" dirty="0">
              <a:solidFill>
                <a:schemeClr val="bg1"/>
              </a:solidFill>
              <a:cs typeface="Calibri" pitchFamily="34" charset="0"/>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53</a:t>
            </a:fld>
            <a:endParaRPr lang="en-US" dirty="0"/>
          </a:p>
        </p:txBody>
      </p:sp>
      <p:sp>
        <p:nvSpPr>
          <p:cNvPr id="12" name="Title 3"/>
          <p:cNvSpPr txBox="1">
            <a:spLocks/>
          </p:cNvSpPr>
          <p:nvPr/>
        </p:nvSpPr>
        <p:spPr>
          <a:xfrm>
            <a:off x="414338" y="2337495"/>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Travel &amp; Leisure </a:t>
            </a:r>
            <a:endParaRPr lang="en-US" altLang="en-US" sz="2000" dirty="0">
              <a:solidFill>
                <a:schemeClr val="bg1"/>
              </a:solidFill>
              <a:latin typeface="+mn-l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711" b="44154"/>
          <a:stretch/>
        </p:blipFill>
        <p:spPr>
          <a:xfrm>
            <a:off x="0" y="0"/>
            <a:ext cx="9144000" cy="2124000"/>
          </a:xfrm>
          <a:prstGeom prst="rect">
            <a:avLst/>
          </a:prstGeom>
        </p:spPr>
      </p:pic>
    </p:spTree>
    <p:extLst>
      <p:ext uri="{BB962C8B-B14F-4D97-AF65-F5344CB8AC3E}">
        <p14:creationId xmlns:p14="http://schemas.microsoft.com/office/powerpoint/2010/main" val="1261521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728660" cy="647999"/>
          </a:xfrm>
        </p:spPr>
        <p:txBody>
          <a:bodyPr>
            <a:normAutofit fontScale="90000"/>
          </a:bodyPr>
          <a:lstStyle/>
          <a:p>
            <a:r>
              <a:rPr lang="en-GB" dirty="0">
                <a:solidFill>
                  <a:srgbClr val="00517D"/>
                </a:solidFill>
                <a:latin typeface="+mn-lt"/>
                <a:cs typeface="Calibri" pitchFamily="34" charset="0"/>
              </a:rPr>
              <a:t>Travel &amp; Leisure visits are the slowest to recover with tourism still at historically low level</a:t>
            </a:r>
            <a:endParaRPr lang="en-GB"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54</a:t>
            </a:fld>
            <a:endParaRPr lang="en-US" sz="1100" dirty="0">
              <a:cs typeface="Calibri" pitchFamily="34" charset="0"/>
            </a:endParaRP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323428" y="4825870"/>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77</a:t>
            </a:r>
            <a:endParaRPr lang="fr-FR" sz="800" dirty="0">
              <a:solidFill>
                <a:schemeClr val="bg1"/>
              </a:solidFill>
            </a:endParaRPr>
          </a:p>
        </p:txBody>
      </p:sp>
      <p:sp>
        <p:nvSpPr>
          <p:cNvPr id="18" name="ID"/>
          <p:cNvSpPr txBox="1"/>
          <p:nvPr/>
        </p:nvSpPr>
        <p:spPr>
          <a:xfrm>
            <a:off x="8534538" y="4981917"/>
            <a:ext cx="593432" cy="261610"/>
          </a:xfrm>
          <a:prstGeom prst="rect">
            <a:avLst/>
          </a:prstGeom>
          <a:noFill/>
        </p:spPr>
        <p:txBody>
          <a:bodyPr wrap="none" rtlCol="0">
            <a:spAutoFit/>
          </a:bodyPr>
          <a:lstStyle/>
          <a:p>
            <a:r>
              <a:rPr lang="fr-FR" sz="1100" dirty="0">
                <a:solidFill>
                  <a:schemeClr val="bg1"/>
                </a:solidFill>
                <a:cs typeface="Calibri" pitchFamily="34" charset="0"/>
              </a:rPr>
              <a:t>slide 4</a:t>
            </a: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
        <p:nvSpPr>
          <p:cNvPr id="24" name="Titre_3"/>
          <p:cNvSpPr txBox="1">
            <a:spLocks/>
          </p:cNvSpPr>
          <p:nvPr/>
        </p:nvSpPr>
        <p:spPr>
          <a:xfrm>
            <a:off x="-16030" y="326808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28" name="Graph_1">
            <a:extLst>
              <a:ext uri="{FF2B5EF4-FFF2-40B4-BE49-F238E27FC236}">
                <a16:creationId xmlns:a16="http://schemas.microsoft.com/office/drawing/2014/main" id="{96C029C7-9FA9-4F33-8797-BC9EB5ED928E}"/>
              </a:ext>
            </a:extLst>
          </p:cNvPr>
          <p:cNvGraphicFramePr>
            <a:graphicFrameLocks noGrp="1" noChangeAspect="1"/>
          </p:cNvGraphicFramePr>
          <p:nvPr>
            <p:extLst>
              <p:ext uri="{D42A27DB-BD31-4B8C-83A1-F6EECF244321}">
                <p14:modId xmlns:p14="http://schemas.microsoft.com/office/powerpoint/2010/main" val="3660574370"/>
              </p:ext>
            </p:extLst>
          </p:nvPr>
        </p:nvGraphicFramePr>
        <p:xfrm>
          <a:off x="211965" y="1157491"/>
          <a:ext cx="5958016" cy="2110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Excel_2">
            <a:extLst>
              <a:ext uri="{FF2B5EF4-FFF2-40B4-BE49-F238E27FC236}">
                <a16:creationId xmlns:a16="http://schemas.microsoft.com/office/drawing/2014/main" id="{86774312-CCA9-44BF-A712-75C39BCC08FB}"/>
              </a:ext>
            </a:extLst>
          </p:cNvPr>
          <p:cNvGraphicFramePr>
            <a:graphicFrameLocks/>
          </p:cNvGraphicFramePr>
          <p:nvPr>
            <p:extLst>
              <p:ext uri="{D42A27DB-BD31-4B8C-83A1-F6EECF244321}">
                <p14:modId xmlns:p14="http://schemas.microsoft.com/office/powerpoint/2010/main" val="3536091765"/>
              </p:ext>
            </p:extLst>
          </p:nvPr>
        </p:nvGraphicFramePr>
        <p:xfrm>
          <a:off x="6910494" y="3666905"/>
          <a:ext cx="1609725" cy="781050"/>
        </p:xfrm>
        <a:graphic>
          <a:graphicData uri="http://schemas.openxmlformats.org/presentationml/2006/ole">
            <mc:AlternateContent xmlns:mc="http://schemas.openxmlformats.org/markup-compatibility/2006">
              <mc:Choice xmlns:v="urn:schemas-microsoft-com:vml" Requires="v">
                <p:oleObj name="Worksheet" r:id="rId5" imgW="1609804" imgH="781123" progId="Excel.Sheet.12">
                  <p:embed/>
                </p:oleObj>
              </mc:Choice>
              <mc:Fallback>
                <p:oleObj name="Worksheet" r:id="rId5" imgW="1609804" imgH="781123" progId="Excel.Sheet.12">
                  <p:embed/>
                  <p:pic>
                    <p:nvPicPr>
                      <p:cNvPr id="29" name="Excel_2">
                        <a:extLst>
                          <a:ext uri="{FF2B5EF4-FFF2-40B4-BE49-F238E27FC236}">
                            <a16:creationId xmlns:a16="http://schemas.microsoft.com/office/drawing/2014/main" id="{86774312-CCA9-44BF-A712-75C39BCC08FB}"/>
                          </a:ext>
                        </a:extLst>
                      </p:cNvPr>
                      <p:cNvPicPr>
                        <a:picLocks noChangeArrowheads="1"/>
                      </p:cNvPicPr>
                      <p:nvPr/>
                    </p:nvPicPr>
                    <p:blipFill>
                      <a:blip r:embed="rId6"/>
                      <a:srcRect/>
                      <a:stretch>
                        <a:fillRect/>
                      </a:stretch>
                    </p:blipFill>
                    <p:spPr bwMode="auto">
                      <a:xfrm>
                        <a:off x="6910494" y="3666905"/>
                        <a:ext cx="16097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Excel_1">
            <a:extLst>
              <a:ext uri="{FF2B5EF4-FFF2-40B4-BE49-F238E27FC236}">
                <a16:creationId xmlns:a16="http://schemas.microsoft.com/office/drawing/2014/main" id="{235810CD-5C34-4E04-AC8A-CDA65D8EDB04}"/>
              </a:ext>
            </a:extLst>
          </p:cNvPr>
          <p:cNvGraphicFramePr>
            <a:graphicFrameLocks/>
          </p:cNvGraphicFramePr>
          <p:nvPr>
            <p:extLst>
              <p:ext uri="{D42A27DB-BD31-4B8C-83A1-F6EECF244321}">
                <p14:modId xmlns:p14="http://schemas.microsoft.com/office/powerpoint/2010/main" val="326356667"/>
              </p:ext>
            </p:extLst>
          </p:nvPr>
        </p:nvGraphicFramePr>
        <p:xfrm>
          <a:off x="369256" y="3694239"/>
          <a:ext cx="5800725" cy="781050"/>
        </p:xfrm>
        <a:graphic>
          <a:graphicData uri="http://schemas.openxmlformats.org/presentationml/2006/ole">
            <mc:AlternateContent xmlns:mc="http://schemas.openxmlformats.org/markup-compatibility/2006">
              <mc:Choice xmlns:v="urn:schemas-microsoft-com:vml" Requires="v">
                <p:oleObj name="Worksheet" r:id="rId7" imgW="5800693" imgH="781123" progId="Excel.Sheet.12">
                  <p:embed/>
                </p:oleObj>
              </mc:Choice>
              <mc:Fallback>
                <p:oleObj name="Worksheet" r:id="rId7" imgW="5800693" imgH="781123" progId="Excel.Sheet.12">
                  <p:embed/>
                  <p:pic>
                    <p:nvPicPr>
                      <p:cNvPr id="30" name="Excel_1">
                        <a:extLst>
                          <a:ext uri="{FF2B5EF4-FFF2-40B4-BE49-F238E27FC236}">
                            <a16:creationId xmlns:a16="http://schemas.microsoft.com/office/drawing/2014/main" id="{235810CD-5C34-4E04-AC8A-CDA65D8EDB04}"/>
                          </a:ext>
                        </a:extLst>
                      </p:cNvPr>
                      <p:cNvPicPr preferRelativeResize="0"/>
                      <p:nvPr/>
                    </p:nvPicPr>
                    <p:blipFill>
                      <a:blip r:embed="rId8"/>
                      <a:stretch>
                        <a:fillRect/>
                      </a:stretch>
                    </p:blipFill>
                    <p:spPr>
                      <a:xfrm>
                        <a:off x="369256" y="3694239"/>
                        <a:ext cx="5800725" cy="781050"/>
                      </a:xfrm>
                      <a:prstGeom prst="rect">
                        <a:avLst/>
                      </a:prstGeom>
                      <a:solidFill>
                        <a:schemeClr val="bg1"/>
                      </a:solidFill>
                    </p:spPr>
                  </p:pic>
                </p:oleObj>
              </mc:Fallback>
            </mc:AlternateContent>
          </a:graphicData>
        </a:graphic>
      </p:graphicFrame>
      <p:graphicFrame>
        <p:nvGraphicFramePr>
          <p:cNvPr id="31" name="Graph_2">
            <a:extLst>
              <a:ext uri="{FF2B5EF4-FFF2-40B4-BE49-F238E27FC236}">
                <a16:creationId xmlns:a16="http://schemas.microsoft.com/office/drawing/2014/main" id="{48033575-776F-4626-9CC8-8D843A37ECE1}"/>
              </a:ext>
            </a:extLst>
          </p:cNvPr>
          <p:cNvGraphicFramePr>
            <a:graphicFrameLocks noGrp="1" noChangeAspect="1"/>
          </p:cNvGraphicFramePr>
          <p:nvPr>
            <p:extLst>
              <p:ext uri="{D42A27DB-BD31-4B8C-83A1-F6EECF244321}">
                <p14:modId xmlns:p14="http://schemas.microsoft.com/office/powerpoint/2010/main" val="722261711"/>
              </p:ext>
            </p:extLst>
          </p:nvPr>
        </p:nvGraphicFramePr>
        <p:xfrm>
          <a:off x="6323428" y="1460365"/>
          <a:ext cx="2438832" cy="17173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910946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680013" cy="478513"/>
          </a:xfrm>
        </p:spPr>
        <p:txBody>
          <a:bodyPr>
            <a:noAutofit/>
          </a:bodyPr>
          <a:lstStyle/>
          <a:p>
            <a:r>
              <a:rPr lang="en-US" sz="2400" dirty="0">
                <a:solidFill>
                  <a:srgbClr val="00517D"/>
                </a:solidFill>
                <a:latin typeface="+mn-lt"/>
                <a:cs typeface="Calibri" pitchFamily="34" charset="0"/>
              </a:rPr>
              <a:t>Seafood servings in Travel and Leisure are still heavily depressed</a:t>
            </a:r>
            <a:endParaRPr lang="en-GB" sz="2400" dirty="0">
              <a:solidFill>
                <a:srgbClr val="00517D"/>
              </a:solidFill>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z="1400" smtClean="0"/>
              <a:pPr/>
              <a:t>55</a:t>
            </a:fld>
            <a:endParaRPr lang="en-US" sz="1400" dirty="0"/>
          </a:p>
        </p:txBody>
      </p:sp>
      <p:sp>
        <p:nvSpPr>
          <p:cNvPr id="10" name="Text Box 3"/>
          <p:cNvSpPr txBox="1">
            <a:spLocks noChangeArrowheads="1"/>
          </p:cNvSpPr>
          <p:nvPr/>
        </p:nvSpPr>
        <p:spPr bwMode="auto">
          <a:xfrm>
            <a:off x="2697996" y="996658"/>
            <a:ext cx="4051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3177621136"/>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968406498"/>
              </p:ext>
            </p:extLst>
          </p:nvPr>
        </p:nvGraphicFramePr>
        <p:xfrm>
          <a:off x="74305" y="1267362"/>
          <a:ext cx="3752107"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468449769"/>
              </p:ext>
            </p:extLst>
          </p:nvPr>
        </p:nvGraphicFramePr>
        <p:xfrm>
          <a:off x="4458795" y="1594263"/>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Arial"/>
                        </a:rPr>
                        <a:t>-2.20</a:t>
                      </a:r>
                    </a:p>
                  </a:txBody>
                  <a:tcPr marL="9525" marR="9525" marT="9525" marB="0" anchor="c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Arial"/>
                        </a:rPr>
                        <a:t>6.50</a:t>
                      </a:r>
                    </a:p>
                  </a:txBody>
                  <a:tcPr marL="9525" marR="9525" marT="9525" marB="0" anchor="c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Arial"/>
                        </a:rPr>
                        <a:t>-0.20</a:t>
                      </a:r>
                    </a:p>
                  </a:txBody>
                  <a:tcPr marL="9525" marR="9525" marT="9525" marB="0" anchor="c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Arial"/>
                        </a:rPr>
                        <a:t>-0.50</a:t>
                      </a:r>
                    </a:p>
                  </a:txBody>
                  <a:tcPr marL="9525" marR="9525" marT="9525" marB="0" anchor="c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9C0006"/>
                          </a:solidFill>
                          <a:effectLst/>
                          <a:latin typeface="Arial"/>
                        </a:rPr>
                        <a:t>-2.60</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772684" y="1456250"/>
            <a:ext cx="2219490"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11998" y="4800599"/>
            <a:ext cx="2683723" cy="277391"/>
          </a:xfrm>
        </p:spPr>
        <p:txBody>
          <a:bodyPr>
            <a:noAutofit/>
          </a:bodyPr>
          <a:lstStyle/>
          <a:p>
            <a:pPr marL="0" indent="0">
              <a:buNone/>
            </a:pPr>
            <a:r>
              <a:rPr lang="en-US" sz="900" dirty="0">
                <a:solidFill>
                  <a:schemeClr val="tx1">
                    <a:lumMod val="65000"/>
                    <a:lumOff val="35000"/>
                  </a:schemeClr>
                </a:solidFill>
                <a:cs typeface="Calibri" pitchFamily="34" charset="0"/>
              </a:rPr>
              <a:t>Source: The NPD Group/CREST®, YE Sept '21</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9488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00517D"/>
                </a:solidFill>
                <a:latin typeface="+mn-lt"/>
                <a:cs typeface="Calibri" pitchFamily="34" charset="0"/>
              </a:rPr>
              <a:t>Shellfish and other fish-filled products grew share</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56</a:t>
            </a:fld>
            <a:endParaRPr lang="en-US" dirty="0"/>
          </a:p>
        </p:txBody>
      </p:sp>
      <p:graphicFrame>
        <p:nvGraphicFramePr>
          <p:cNvPr id="14" name="Chart 13"/>
          <p:cNvGraphicFramePr/>
          <p:nvPr>
            <p:extLst>
              <p:ext uri="{D42A27DB-BD31-4B8C-83A1-F6EECF244321}">
                <p14:modId xmlns:p14="http://schemas.microsoft.com/office/powerpoint/2010/main" val="2160313429"/>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076571261"/>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183593" y="105204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4957164" y="1052043"/>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9" name="Group 18"/>
          <p:cNvGrpSpPr/>
          <p:nvPr/>
        </p:nvGrpSpPr>
        <p:grpSpPr>
          <a:xfrm>
            <a:off x="7943565" y="148981"/>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29276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25988636"/>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individual spend has increased only slightly in Travel and Leisure over last 12 months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57</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Sept'21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24224" y="1714501"/>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Sept'21 vs. '20</a:t>
            </a:r>
          </a:p>
        </p:txBody>
      </p:sp>
      <p:graphicFrame>
        <p:nvGraphicFramePr>
          <p:cNvPr id="6" name="Chart 5"/>
          <p:cNvGraphicFramePr/>
          <p:nvPr>
            <p:extLst>
              <p:ext uri="{D42A27DB-BD31-4B8C-83A1-F6EECF244321}">
                <p14:modId xmlns:p14="http://schemas.microsoft.com/office/powerpoint/2010/main" val="1007641955"/>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6" name="Group 15"/>
          <p:cNvGrpSpPr/>
          <p:nvPr/>
        </p:nvGrpSpPr>
        <p:grpSpPr>
          <a:xfrm>
            <a:off x="7943565" y="148981"/>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38863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12631950"/>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604993" cy="327248"/>
          </a:xfrm>
        </p:spPr>
        <p:txBody>
          <a:bodyPr>
            <a:noAutofit/>
          </a:bodyPr>
          <a:lstStyle/>
          <a:p>
            <a:r>
              <a:rPr lang="en-GB" sz="2400" dirty="0">
                <a:solidFill>
                  <a:srgbClr val="00517D"/>
                </a:solidFill>
                <a:latin typeface="+mn-lt"/>
                <a:cs typeface="Calibri" pitchFamily="34" charset="0"/>
              </a:rPr>
              <a:t>Deal rates for Seafood are above average and were growing in importance</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58</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Sept '21</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750919" y="1649397"/>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Sept '21 vs. '20</a:t>
            </a:r>
          </a:p>
        </p:txBody>
      </p:sp>
      <p:graphicFrame>
        <p:nvGraphicFramePr>
          <p:cNvPr id="6" name="Chart 5"/>
          <p:cNvGraphicFramePr/>
          <p:nvPr>
            <p:extLst>
              <p:ext uri="{D42A27DB-BD31-4B8C-83A1-F6EECF244321}">
                <p14:modId xmlns:p14="http://schemas.microsoft.com/office/powerpoint/2010/main" val="3415068848"/>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6" name="Group 15"/>
          <p:cNvGrpSpPr/>
          <p:nvPr/>
        </p:nvGrpSpPr>
        <p:grpSpPr>
          <a:xfrm>
            <a:off x="7943565" y="148981"/>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13426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3166538"/>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chemeClr val="tx1"/>
              </a:buClr>
              <a:buFont typeface="Arial" pitchFamily="34" charset="0"/>
              <a:buChar char="•"/>
            </a:pPr>
            <a:r>
              <a:rPr lang="en-GB" dirty="0">
                <a:solidFill>
                  <a:schemeClr val="bg1"/>
                </a:solidFill>
                <a:cs typeface="Calibri" pitchFamily="34" charset="0"/>
              </a:rPr>
              <a:t>Work and Education showed the largest year on year increase in visits once workers started to return to offices in September</a:t>
            </a:r>
          </a:p>
          <a:p>
            <a:pPr marL="342900" indent="-342900">
              <a:buClr>
                <a:schemeClr val="tx1"/>
              </a:buClr>
              <a:buFont typeface="Arial" pitchFamily="34" charset="0"/>
              <a:buChar char="•"/>
            </a:pPr>
            <a:r>
              <a:rPr lang="en-GB" dirty="0">
                <a:solidFill>
                  <a:schemeClr val="bg1"/>
                </a:solidFill>
                <a:cs typeface="Calibri" pitchFamily="34" charset="0"/>
              </a:rPr>
              <a:t>Still only at 56% of pre-pandemic level</a:t>
            </a: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59</a:t>
            </a:fld>
            <a:endParaRPr lang="en-US" dirty="0"/>
          </a:p>
        </p:txBody>
      </p:sp>
      <p:sp>
        <p:nvSpPr>
          <p:cNvPr id="12" name="Title 3"/>
          <p:cNvSpPr txBox="1">
            <a:spLocks/>
          </p:cNvSpPr>
          <p:nvPr/>
        </p:nvSpPr>
        <p:spPr>
          <a:xfrm>
            <a:off x="414338" y="2337495"/>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Workplace &amp; Education </a:t>
            </a:r>
            <a:endParaRPr lang="en-US" altLang="en-US" sz="2000" dirty="0">
              <a:solidFill>
                <a:schemeClr val="bg1"/>
              </a:solidFill>
              <a:latin typeface="+mn-l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9890" b="38394"/>
          <a:stretch/>
        </p:blipFill>
        <p:spPr>
          <a:xfrm>
            <a:off x="0" y="0"/>
            <a:ext cx="9144000" cy="2145671"/>
          </a:xfrm>
          <a:prstGeom prst="rect">
            <a:avLst/>
          </a:prstGeom>
        </p:spPr>
      </p:pic>
    </p:spTree>
    <p:extLst>
      <p:ext uri="{BB962C8B-B14F-4D97-AF65-F5344CB8AC3E}">
        <p14:creationId xmlns:p14="http://schemas.microsoft.com/office/powerpoint/2010/main" val="58304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 72"/>
          <p:cNvGraphicFramePr>
            <a:graphicFrameLocks noGrp="1"/>
          </p:cNvGraphicFramePr>
          <p:nvPr>
            <p:extLst>
              <p:ext uri="{D42A27DB-BD31-4B8C-83A1-F6EECF244321}">
                <p14:modId xmlns:p14="http://schemas.microsoft.com/office/powerpoint/2010/main" val="221928475"/>
              </p:ext>
            </p:extLst>
          </p:nvPr>
        </p:nvGraphicFramePr>
        <p:xfrm>
          <a:off x="367300" y="2335235"/>
          <a:ext cx="8397915" cy="2186448"/>
        </p:xfrm>
        <a:graphic>
          <a:graphicData uri="http://schemas.openxmlformats.org/drawingml/2006/table">
            <a:tbl>
              <a:tblPr>
                <a:tableStyleId>{5C22544A-7EE6-4342-B048-85BDC9FD1C3A}</a:tableStyleId>
              </a:tblPr>
              <a:tblGrid>
                <a:gridCol w="1733104">
                  <a:extLst>
                    <a:ext uri="{9D8B030D-6E8A-4147-A177-3AD203B41FA5}">
                      <a16:colId xmlns:a16="http://schemas.microsoft.com/office/drawing/2014/main" val="20000"/>
                    </a:ext>
                  </a:extLst>
                </a:gridCol>
                <a:gridCol w="780086">
                  <a:extLst>
                    <a:ext uri="{9D8B030D-6E8A-4147-A177-3AD203B41FA5}">
                      <a16:colId xmlns:a16="http://schemas.microsoft.com/office/drawing/2014/main" val="20001"/>
                    </a:ext>
                  </a:extLst>
                </a:gridCol>
                <a:gridCol w="840675">
                  <a:extLst>
                    <a:ext uri="{9D8B030D-6E8A-4147-A177-3AD203B41FA5}">
                      <a16:colId xmlns:a16="http://schemas.microsoft.com/office/drawing/2014/main" val="20002"/>
                    </a:ext>
                  </a:extLst>
                </a:gridCol>
                <a:gridCol w="840675">
                  <a:extLst>
                    <a:ext uri="{9D8B030D-6E8A-4147-A177-3AD203B41FA5}">
                      <a16:colId xmlns:a16="http://schemas.microsoft.com/office/drawing/2014/main" val="20003"/>
                    </a:ext>
                  </a:extLst>
                </a:gridCol>
                <a:gridCol w="840675">
                  <a:extLst>
                    <a:ext uri="{9D8B030D-6E8A-4147-A177-3AD203B41FA5}">
                      <a16:colId xmlns:a16="http://schemas.microsoft.com/office/drawing/2014/main" val="20004"/>
                    </a:ext>
                  </a:extLst>
                </a:gridCol>
                <a:gridCol w="840675">
                  <a:extLst>
                    <a:ext uri="{9D8B030D-6E8A-4147-A177-3AD203B41FA5}">
                      <a16:colId xmlns:a16="http://schemas.microsoft.com/office/drawing/2014/main" val="20005"/>
                    </a:ext>
                  </a:extLst>
                </a:gridCol>
                <a:gridCol w="840675">
                  <a:extLst>
                    <a:ext uri="{9D8B030D-6E8A-4147-A177-3AD203B41FA5}">
                      <a16:colId xmlns:a16="http://schemas.microsoft.com/office/drawing/2014/main" val="20006"/>
                    </a:ext>
                  </a:extLst>
                </a:gridCol>
                <a:gridCol w="840675">
                  <a:extLst>
                    <a:ext uri="{9D8B030D-6E8A-4147-A177-3AD203B41FA5}">
                      <a16:colId xmlns:a16="http://schemas.microsoft.com/office/drawing/2014/main" val="20007"/>
                    </a:ext>
                  </a:extLst>
                </a:gridCol>
                <a:gridCol w="840675">
                  <a:extLst>
                    <a:ext uri="{9D8B030D-6E8A-4147-A177-3AD203B41FA5}">
                      <a16:colId xmlns:a16="http://schemas.microsoft.com/office/drawing/2014/main" val="20008"/>
                    </a:ext>
                  </a:extLst>
                </a:gridCol>
              </a:tblGrid>
              <a:tr h="273306">
                <a:tc>
                  <a:txBody>
                    <a:bodyPr/>
                    <a:lstStyle/>
                    <a:p>
                      <a:pPr algn="l" fontAlgn="b"/>
                      <a:r>
                        <a:rPr lang="en-US" sz="1200" b="1" i="0" u="none" strike="noStrike" dirty="0">
                          <a:solidFill>
                            <a:schemeClr val="tx1"/>
                          </a:solidFill>
                          <a:effectLst/>
                          <a:latin typeface="+mn-lt"/>
                        </a:rPr>
                        <a:t>Total OOH</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£42.0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-12.8%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17,184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-12.7%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3306">
                <a:tc>
                  <a:txBody>
                    <a:bodyPr/>
                    <a:lstStyle/>
                    <a:p>
                      <a:pPr algn="l" fontAlgn="b"/>
                      <a:r>
                        <a:rPr lang="en-US" sz="1200" b="1" i="0" u="none" strike="noStrike" dirty="0">
                          <a:solidFill>
                            <a:schemeClr val="tx1"/>
                          </a:solidFill>
                          <a:effectLst/>
                          <a:latin typeface="+mn-lt"/>
                        </a:rPr>
                        <a:t>Pubs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-20.4%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£10.8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24.2%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1,537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06">
                <a:tc>
                  <a:txBody>
                    <a:bodyPr/>
                    <a:lstStyle/>
                    <a:p>
                      <a:pPr algn="l" fontAlgn="b"/>
                      <a:r>
                        <a:rPr lang="en-US" sz="1200" b="1" i="0" u="none" strike="noStrike" dirty="0">
                          <a:solidFill>
                            <a:schemeClr val="tx1"/>
                          </a:solidFill>
                          <a:effectLst/>
                          <a:latin typeface="+mn-lt"/>
                        </a:rPr>
                        <a:t>FSR*</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-14.0%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£12.5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2,045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-20.6%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3306">
                <a:tc>
                  <a:txBody>
                    <a:bodyPr/>
                    <a:lstStyle/>
                    <a:p>
                      <a:pPr algn="l" fontAlgn="b"/>
                      <a:r>
                        <a:rPr lang="en-US" sz="1200" b="1" i="0" u="none" strike="noStrike" dirty="0">
                          <a:solidFill>
                            <a:schemeClr val="tx1"/>
                          </a:solidFill>
                          <a:effectLst/>
                          <a:latin typeface="+mn-lt"/>
                        </a:rPr>
                        <a:t>QSR**</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£23.8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11,073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3306">
                <a:tc>
                  <a:txBody>
                    <a:bodyPr/>
                    <a:lstStyle/>
                    <a:p>
                      <a:pPr algn="l" fontAlgn="b"/>
                      <a:r>
                        <a:rPr lang="en-US" sz="1200" b="1" i="0" u="none" strike="noStrike" dirty="0">
                          <a:solidFill>
                            <a:schemeClr val="tx1"/>
                          </a:solidFill>
                          <a:effectLst/>
                          <a:latin typeface="+mn-lt"/>
                        </a:rPr>
                        <a:t>Travel &amp; Leisure</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-24.6%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1,189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Work/Education</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-62.8%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-47.0%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-29.5%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1,236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Arial"/>
                        </a:rPr>
                        <a:t>-39.8%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Fish &amp; Chips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612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QSR excl. Fish &amp; Chips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£22.8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Arial"/>
                        </a:rPr>
                        <a:t>16.3%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Arial"/>
                        </a:rPr>
                        <a:t>     10,461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B050"/>
                          </a:solidFill>
                          <a:effectLst/>
                          <a:latin typeface="Arial"/>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noAutofit/>
          </a:bodyPr>
          <a:lstStyle/>
          <a:p>
            <a:pPr>
              <a:spcAft>
                <a:spcPts val="600"/>
              </a:spcAft>
            </a:pPr>
            <a:r>
              <a:rPr lang="en-US" sz="2400" dirty="0">
                <a:solidFill>
                  <a:srgbClr val="00517D"/>
                </a:solidFill>
                <a:latin typeface="+mn-lt"/>
                <a:cs typeface="Calibri" pitchFamily="34" charset="0"/>
              </a:rPr>
              <a:t>The market continued to recover in Q3 with 12-month spend growing above previous year; visits are still down</a:t>
            </a:r>
          </a:p>
        </p:txBody>
      </p:sp>
      <p:sp>
        <p:nvSpPr>
          <p:cNvPr id="4" name="Slide Number Placeholder 3"/>
          <p:cNvSpPr>
            <a:spLocks noGrp="1"/>
          </p:cNvSpPr>
          <p:nvPr>
            <p:ph type="sldNum" sz="quarter" idx="4294967295"/>
          </p:nvPr>
        </p:nvSpPr>
        <p:spPr>
          <a:xfrm>
            <a:off x="8577038" y="4790840"/>
            <a:ext cx="544513" cy="279400"/>
          </a:xfrm>
          <a:prstGeom prst="rect">
            <a:avLst/>
          </a:prstGeom>
        </p:spPr>
        <p:txBody>
          <a:bodyPr/>
          <a:lstStyle/>
          <a:p>
            <a:fld id="{35A454EE-6717-4973-901E-6A90AD009CF4}" type="slidenum">
              <a:rPr lang="en-US" sz="1100" smtClean="0">
                <a:latin typeface="Calibri" pitchFamily="34" charset="0"/>
                <a:cs typeface="Calibri" pitchFamily="34" charset="0"/>
              </a:rPr>
              <a:pPr/>
              <a:t>6</a:t>
            </a:fld>
            <a:endParaRPr lang="en-US" sz="1100" dirty="0">
              <a:latin typeface="Calibri" pitchFamily="34" charset="0"/>
              <a:cs typeface="Calibri" pitchFamily="34" charset="0"/>
            </a:endParaRPr>
          </a:p>
        </p:txBody>
      </p:sp>
      <p:sp>
        <p:nvSpPr>
          <p:cNvPr id="56" name="TextBox 55"/>
          <p:cNvSpPr txBox="1"/>
          <p:nvPr/>
        </p:nvSpPr>
        <p:spPr>
          <a:xfrm>
            <a:off x="2270334" y="1865603"/>
            <a:ext cx="1195894" cy="276999"/>
          </a:xfrm>
          <a:prstGeom prst="rect">
            <a:avLst/>
          </a:prstGeom>
          <a:noFill/>
        </p:spPr>
        <p:txBody>
          <a:bodyPr wrap="square" rtlCol="0">
            <a:spAutoFit/>
          </a:bodyPr>
          <a:lstStyle/>
          <a:p>
            <a:pPr algn="ctr"/>
            <a:r>
              <a:rPr lang="en-GB" sz="1200" b="1" dirty="0">
                <a:cs typeface="Calibri" pitchFamily="34" charset="0"/>
              </a:rPr>
              <a:t>Spend(£</a:t>
            </a:r>
            <a:r>
              <a:rPr lang="en-GB" sz="1200" b="1" dirty="0" err="1">
                <a:cs typeface="Calibri" pitchFamily="34" charset="0"/>
              </a:rPr>
              <a:t>bn</a:t>
            </a:r>
            <a:r>
              <a:rPr lang="en-GB" sz="1200" b="1" dirty="0">
                <a:cs typeface="Calibri" pitchFamily="34" charset="0"/>
              </a:rPr>
              <a:t>)</a:t>
            </a:r>
          </a:p>
        </p:txBody>
      </p:sp>
      <p:sp>
        <p:nvSpPr>
          <p:cNvPr id="57" name="TextBox 56"/>
          <p:cNvSpPr txBox="1"/>
          <p:nvPr/>
        </p:nvSpPr>
        <p:spPr>
          <a:xfrm>
            <a:off x="3926836" y="1864135"/>
            <a:ext cx="1137684" cy="276999"/>
          </a:xfrm>
          <a:prstGeom prst="rect">
            <a:avLst/>
          </a:prstGeom>
          <a:noFill/>
        </p:spPr>
        <p:txBody>
          <a:bodyPr wrap="square" rtlCol="0">
            <a:spAutoFit/>
          </a:bodyPr>
          <a:lstStyle/>
          <a:p>
            <a:pPr algn="ctr"/>
            <a:r>
              <a:rPr lang="en-GB" sz="1200" b="1" dirty="0">
                <a:cs typeface="Calibri" pitchFamily="34" charset="0"/>
              </a:rPr>
              <a:t>Visits(</a:t>
            </a:r>
            <a:r>
              <a:rPr lang="en-GB" sz="1200" b="1" dirty="0" err="1">
                <a:cs typeface="Calibri" pitchFamily="34" charset="0"/>
              </a:rPr>
              <a:t>bn</a:t>
            </a:r>
            <a:r>
              <a:rPr lang="en-GB" sz="1200" b="1" dirty="0">
                <a:cs typeface="Calibri" pitchFamily="34" charset="0"/>
              </a:rPr>
              <a:t>)</a:t>
            </a:r>
          </a:p>
        </p:txBody>
      </p:sp>
      <p:sp>
        <p:nvSpPr>
          <p:cNvPr id="58" name="TextBox 57"/>
          <p:cNvSpPr txBox="1"/>
          <p:nvPr/>
        </p:nvSpPr>
        <p:spPr>
          <a:xfrm>
            <a:off x="5310313" y="1818846"/>
            <a:ext cx="1841073" cy="369332"/>
          </a:xfrm>
          <a:prstGeom prst="rect">
            <a:avLst/>
          </a:prstGeom>
          <a:noFill/>
        </p:spPr>
        <p:txBody>
          <a:bodyPr wrap="square" rtlCol="0">
            <a:spAutoFit/>
          </a:bodyPr>
          <a:lstStyle/>
          <a:p>
            <a:pPr algn="ctr"/>
            <a:r>
              <a:rPr lang="en-GB" sz="1200" b="1" dirty="0">
                <a:cs typeface="Calibri" pitchFamily="34" charset="0"/>
              </a:rPr>
              <a:t>Av</a:t>
            </a:r>
            <a:r>
              <a:rPr lang="en-GB" dirty="0"/>
              <a:t>. </a:t>
            </a:r>
            <a:r>
              <a:rPr lang="en-GB" sz="1200" b="1" dirty="0">
                <a:cs typeface="Calibri" pitchFamily="34" charset="0"/>
              </a:rPr>
              <a:t>Ind</a:t>
            </a:r>
            <a:r>
              <a:rPr lang="en-GB" dirty="0"/>
              <a:t>. </a:t>
            </a:r>
            <a:r>
              <a:rPr lang="en-GB" sz="1200" b="1" dirty="0">
                <a:cs typeface="Calibri" pitchFamily="34" charset="0"/>
              </a:rPr>
              <a:t>Spend</a:t>
            </a:r>
          </a:p>
        </p:txBody>
      </p:sp>
      <p:sp>
        <p:nvSpPr>
          <p:cNvPr id="75" name="Rectangle 74"/>
          <p:cNvSpPr/>
          <p:nvPr/>
        </p:nvSpPr>
        <p:spPr>
          <a:xfrm>
            <a:off x="3869513" y="4740861"/>
            <a:ext cx="1882725" cy="369332"/>
          </a:xfrm>
          <a:prstGeom prst="rect">
            <a:avLst/>
          </a:prstGeom>
        </p:spPr>
        <p:txBody>
          <a:bodyPr wrap="square">
            <a:spAutoFit/>
          </a:bodyPr>
          <a:lstStyle/>
          <a:p>
            <a:r>
              <a:rPr lang="en-GB" sz="900" b="1" i="1" dirty="0">
                <a:solidFill>
                  <a:schemeClr val="tx1">
                    <a:lumMod val="65000"/>
                    <a:lumOff val="35000"/>
                  </a:schemeClr>
                </a:solidFill>
                <a:cs typeface="Calibri" pitchFamily="34" charset="0"/>
              </a:rPr>
              <a:t>*FSR includes Café/Bistro</a:t>
            </a:r>
          </a:p>
          <a:p>
            <a:r>
              <a:rPr lang="en-GB" sz="900" b="1" i="1" dirty="0">
                <a:solidFill>
                  <a:schemeClr val="tx1">
                    <a:lumMod val="65000"/>
                    <a:lumOff val="35000"/>
                  </a:schemeClr>
                </a:solidFill>
                <a:cs typeface="Calibri" pitchFamily="34" charset="0"/>
              </a:rPr>
              <a:t>**QSR includes Fish &amp; Chips</a:t>
            </a:r>
          </a:p>
        </p:txBody>
      </p:sp>
      <p:cxnSp>
        <p:nvCxnSpPr>
          <p:cNvPr id="76" name="Straight Connector 75"/>
          <p:cNvCxnSpPr/>
          <p:nvPr/>
        </p:nvCxnSpPr>
        <p:spPr>
          <a:xfrm>
            <a:off x="5436270" y="1754099"/>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049242" y="1739009"/>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780394" y="1764887"/>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2341418" y="1121063"/>
            <a:ext cx="969542" cy="732181"/>
            <a:chOff x="719469" y="2900492"/>
            <a:chExt cx="749643" cy="749643"/>
          </a:xfrm>
        </p:grpSpPr>
        <p:sp>
          <p:nvSpPr>
            <p:cNvPr id="93" name="Money - oval"/>
            <p:cNvSpPr/>
            <p:nvPr/>
          </p:nvSpPr>
          <p:spPr>
            <a:xfrm>
              <a:off x="719469" y="2900492"/>
              <a:ext cx="749643" cy="74964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40"/>
            <p:cNvSpPr>
              <a:spLocks noEditPoints="1"/>
            </p:cNvSpPr>
            <p:nvPr/>
          </p:nvSpPr>
          <p:spPr bwMode="auto">
            <a:xfrm>
              <a:off x="836887" y="3118138"/>
              <a:ext cx="587831" cy="450058"/>
            </a:xfrm>
            <a:custGeom>
              <a:avLst/>
              <a:gdLst>
                <a:gd name="T0" fmla="*/ 707 w 931"/>
                <a:gd name="T1" fmla="*/ 0 h 712"/>
                <a:gd name="T2" fmla="*/ 0 w 931"/>
                <a:gd name="T3" fmla="*/ 385 h 712"/>
                <a:gd name="T4" fmla="*/ 304 w 931"/>
                <a:gd name="T5" fmla="*/ 226 h 712"/>
                <a:gd name="T6" fmla="*/ 311 w 931"/>
                <a:gd name="T7" fmla="*/ 289 h 712"/>
                <a:gd name="T8" fmla="*/ 346 w 931"/>
                <a:gd name="T9" fmla="*/ 318 h 712"/>
                <a:gd name="T10" fmla="*/ 364 w 931"/>
                <a:gd name="T11" fmla="*/ 318 h 712"/>
                <a:gd name="T12" fmla="*/ 372 w 931"/>
                <a:gd name="T13" fmla="*/ 294 h 712"/>
                <a:gd name="T14" fmla="*/ 428 w 931"/>
                <a:gd name="T15" fmla="*/ 226 h 712"/>
                <a:gd name="T16" fmla="*/ 413 w 931"/>
                <a:gd name="T17" fmla="*/ 185 h 712"/>
                <a:gd name="T18" fmla="*/ 367 w 931"/>
                <a:gd name="T19" fmla="*/ 165 h 712"/>
                <a:gd name="T20" fmla="*/ 341 w 931"/>
                <a:gd name="T21" fmla="*/ 144 h 712"/>
                <a:gd name="T22" fmla="*/ 363 w 931"/>
                <a:gd name="T23" fmla="*/ 127 h 712"/>
                <a:gd name="T24" fmla="*/ 401 w 931"/>
                <a:gd name="T25" fmla="*/ 143 h 712"/>
                <a:gd name="T26" fmla="*/ 396 w 931"/>
                <a:gd name="T27" fmla="*/ 92 h 712"/>
                <a:gd name="T28" fmla="*/ 372 w 931"/>
                <a:gd name="T29" fmla="*/ 67 h 712"/>
                <a:gd name="T30" fmla="*/ 346 w 931"/>
                <a:gd name="T31" fmla="*/ 67 h 712"/>
                <a:gd name="T32" fmla="*/ 306 w 931"/>
                <a:gd name="T33" fmla="*/ 107 h 712"/>
                <a:gd name="T34" fmla="*/ 302 w 931"/>
                <a:gd name="T35" fmla="*/ 186 h 712"/>
                <a:gd name="T36" fmla="*/ 371 w 931"/>
                <a:gd name="T37" fmla="*/ 218 h 712"/>
                <a:gd name="T38" fmla="*/ 370 w 931"/>
                <a:gd name="T39" fmla="*/ 248 h 712"/>
                <a:gd name="T40" fmla="*/ 328 w 931"/>
                <a:gd name="T41" fmla="*/ 247 h 712"/>
                <a:gd name="T42" fmla="*/ 124 w 931"/>
                <a:gd name="T43" fmla="*/ 162 h 712"/>
                <a:gd name="T44" fmla="*/ 124 w 931"/>
                <a:gd name="T45" fmla="*/ 223 h 712"/>
                <a:gd name="T46" fmla="*/ 124 w 931"/>
                <a:gd name="T47" fmla="*/ 162 h 712"/>
                <a:gd name="T48" fmla="*/ 552 w 931"/>
                <a:gd name="T49" fmla="*/ 193 h 712"/>
                <a:gd name="T50" fmla="*/ 614 w 931"/>
                <a:gd name="T51" fmla="*/ 193 h 712"/>
                <a:gd name="T52" fmla="*/ 405 w 931"/>
                <a:gd name="T53" fmla="*/ 42 h 712"/>
                <a:gd name="T54" fmla="*/ 405 w 931"/>
                <a:gd name="T55" fmla="*/ 344 h 712"/>
                <a:gd name="T56" fmla="*/ 665 w 931"/>
                <a:gd name="T57" fmla="*/ 299 h 712"/>
                <a:gd name="T58" fmla="*/ 620 w 931"/>
                <a:gd name="T59" fmla="*/ 42 h 712"/>
                <a:gd name="T60" fmla="*/ 301 w 931"/>
                <a:gd name="T61" fmla="*/ 344 h 712"/>
                <a:gd name="T62" fmla="*/ 301 w 931"/>
                <a:gd name="T63" fmla="*/ 42 h 712"/>
                <a:gd name="T64" fmla="*/ 42 w 931"/>
                <a:gd name="T65" fmla="*/ 87 h 712"/>
                <a:gd name="T66" fmla="*/ 87 w 931"/>
                <a:gd name="T67" fmla="*/ 344 h 712"/>
                <a:gd name="T68" fmla="*/ 728 w 931"/>
                <a:gd name="T69" fmla="*/ 54 h 712"/>
                <a:gd name="T70" fmla="*/ 728 w 931"/>
                <a:gd name="T71" fmla="*/ 379 h 712"/>
                <a:gd name="T72" fmla="*/ 737 w 931"/>
                <a:gd name="T73" fmla="*/ 331 h 712"/>
                <a:gd name="T74" fmla="*/ 728 w 931"/>
                <a:gd name="T75" fmla="*/ 177 h 712"/>
                <a:gd name="T76" fmla="*/ 653 w 931"/>
                <a:gd name="T77" fmla="*/ 406 h 712"/>
                <a:gd name="T78" fmla="*/ 103 w 931"/>
                <a:gd name="T79" fmla="*/ 406 h 712"/>
                <a:gd name="T80" fmla="*/ 177 w 931"/>
                <a:gd name="T81" fmla="*/ 487 h 712"/>
                <a:gd name="T82" fmla="*/ 437 w 931"/>
                <a:gd name="T83" fmla="*/ 441 h 712"/>
                <a:gd name="T84" fmla="*/ 653 w 931"/>
                <a:gd name="T85" fmla="*/ 406 h 712"/>
                <a:gd name="T86" fmla="*/ 784 w 931"/>
                <a:gd name="T87" fmla="*/ 148 h 712"/>
                <a:gd name="T88" fmla="*/ 837 w 931"/>
                <a:gd name="T89" fmla="*/ 281 h 712"/>
                <a:gd name="T90" fmla="*/ 849 w 931"/>
                <a:gd name="T91" fmla="*/ 325 h 712"/>
                <a:gd name="T92" fmla="*/ 743 w 931"/>
                <a:gd name="T93" fmla="*/ 33 h 712"/>
                <a:gd name="T94" fmla="*/ 503 w 931"/>
                <a:gd name="T95" fmla="*/ 483 h 712"/>
                <a:gd name="T96" fmla="*/ 428 w 931"/>
                <a:gd name="T97" fmla="*/ 624 h 712"/>
                <a:gd name="T98" fmla="*/ 311 w 931"/>
                <a:gd name="T99" fmla="*/ 553 h 712"/>
                <a:gd name="T100" fmla="*/ 389 w 931"/>
                <a:gd name="T10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712">
                  <a:moveTo>
                    <a:pt x="0" y="0"/>
                  </a:moveTo>
                  <a:cubicBezTo>
                    <a:pt x="707" y="0"/>
                    <a:pt x="707" y="0"/>
                    <a:pt x="707" y="0"/>
                  </a:cubicBezTo>
                  <a:cubicBezTo>
                    <a:pt x="707" y="385"/>
                    <a:pt x="707" y="385"/>
                    <a:pt x="707" y="385"/>
                  </a:cubicBezTo>
                  <a:cubicBezTo>
                    <a:pt x="0" y="385"/>
                    <a:pt x="0" y="385"/>
                    <a:pt x="0" y="385"/>
                  </a:cubicBezTo>
                  <a:cubicBezTo>
                    <a:pt x="0" y="0"/>
                    <a:pt x="0" y="0"/>
                    <a:pt x="0" y="0"/>
                  </a:cubicBezTo>
                  <a:close/>
                  <a:moveTo>
                    <a:pt x="304" y="226"/>
                  </a:moveTo>
                  <a:cubicBezTo>
                    <a:pt x="279" y="267"/>
                    <a:pt x="279" y="267"/>
                    <a:pt x="279" y="267"/>
                  </a:cubicBezTo>
                  <a:cubicBezTo>
                    <a:pt x="289" y="277"/>
                    <a:pt x="300" y="284"/>
                    <a:pt x="311" y="289"/>
                  </a:cubicBezTo>
                  <a:cubicBezTo>
                    <a:pt x="321" y="293"/>
                    <a:pt x="333" y="296"/>
                    <a:pt x="346" y="296"/>
                  </a:cubicBezTo>
                  <a:cubicBezTo>
                    <a:pt x="346" y="318"/>
                    <a:pt x="346" y="318"/>
                    <a:pt x="346" y="318"/>
                  </a:cubicBezTo>
                  <a:cubicBezTo>
                    <a:pt x="346" y="318"/>
                    <a:pt x="346" y="318"/>
                    <a:pt x="346" y="318"/>
                  </a:cubicBezTo>
                  <a:cubicBezTo>
                    <a:pt x="364" y="318"/>
                    <a:pt x="364" y="318"/>
                    <a:pt x="364" y="318"/>
                  </a:cubicBezTo>
                  <a:cubicBezTo>
                    <a:pt x="372" y="318"/>
                    <a:pt x="372" y="318"/>
                    <a:pt x="372" y="318"/>
                  </a:cubicBezTo>
                  <a:cubicBezTo>
                    <a:pt x="372" y="294"/>
                    <a:pt x="372" y="294"/>
                    <a:pt x="372" y="294"/>
                  </a:cubicBezTo>
                  <a:cubicBezTo>
                    <a:pt x="388" y="291"/>
                    <a:pt x="401" y="284"/>
                    <a:pt x="411" y="273"/>
                  </a:cubicBezTo>
                  <a:cubicBezTo>
                    <a:pt x="422" y="261"/>
                    <a:pt x="428" y="245"/>
                    <a:pt x="428" y="226"/>
                  </a:cubicBezTo>
                  <a:cubicBezTo>
                    <a:pt x="428" y="218"/>
                    <a:pt x="427" y="210"/>
                    <a:pt x="424" y="203"/>
                  </a:cubicBezTo>
                  <a:cubicBezTo>
                    <a:pt x="422" y="196"/>
                    <a:pt x="418" y="190"/>
                    <a:pt x="413" y="185"/>
                  </a:cubicBezTo>
                  <a:cubicBezTo>
                    <a:pt x="406" y="178"/>
                    <a:pt x="391" y="171"/>
                    <a:pt x="369" y="165"/>
                  </a:cubicBezTo>
                  <a:cubicBezTo>
                    <a:pt x="367" y="165"/>
                    <a:pt x="367" y="165"/>
                    <a:pt x="367" y="165"/>
                  </a:cubicBezTo>
                  <a:cubicBezTo>
                    <a:pt x="357" y="162"/>
                    <a:pt x="349" y="159"/>
                    <a:pt x="346" y="156"/>
                  </a:cubicBezTo>
                  <a:cubicBezTo>
                    <a:pt x="342" y="153"/>
                    <a:pt x="341" y="149"/>
                    <a:pt x="341" y="144"/>
                  </a:cubicBezTo>
                  <a:cubicBezTo>
                    <a:pt x="341" y="139"/>
                    <a:pt x="343" y="135"/>
                    <a:pt x="347" y="132"/>
                  </a:cubicBezTo>
                  <a:cubicBezTo>
                    <a:pt x="351" y="129"/>
                    <a:pt x="356" y="127"/>
                    <a:pt x="363" y="127"/>
                  </a:cubicBezTo>
                  <a:cubicBezTo>
                    <a:pt x="369" y="127"/>
                    <a:pt x="376" y="129"/>
                    <a:pt x="382" y="131"/>
                  </a:cubicBezTo>
                  <a:cubicBezTo>
                    <a:pt x="389" y="134"/>
                    <a:pt x="395" y="138"/>
                    <a:pt x="401" y="143"/>
                  </a:cubicBezTo>
                  <a:cubicBezTo>
                    <a:pt x="419" y="104"/>
                    <a:pt x="419" y="104"/>
                    <a:pt x="419" y="104"/>
                  </a:cubicBezTo>
                  <a:cubicBezTo>
                    <a:pt x="411" y="99"/>
                    <a:pt x="403" y="95"/>
                    <a:pt x="396" y="92"/>
                  </a:cubicBezTo>
                  <a:cubicBezTo>
                    <a:pt x="388" y="89"/>
                    <a:pt x="380" y="87"/>
                    <a:pt x="372" y="86"/>
                  </a:cubicBezTo>
                  <a:cubicBezTo>
                    <a:pt x="372" y="67"/>
                    <a:pt x="372" y="67"/>
                    <a:pt x="372" y="67"/>
                  </a:cubicBezTo>
                  <a:cubicBezTo>
                    <a:pt x="354" y="67"/>
                    <a:pt x="354" y="67"/>
                    <a:pt x="354" y="67"/>
                  </a:cubicBezTo>
                  <a:cubicBezTo>
                    <a:pt x="346" y="67"/>
                    <a:pt x="346" y="67"/>
                    <a:pt x="346" y="67"/>
                  </a:cubicBezTo>
                  <a:cubicBezTo>
                    <a:pt x="346" y="88"/>
                    <a:pt x="346" y="88"/>
                    <a:pt x="346" y="88"/>
                  </a:cubicBezTo>
                  <a:cubicBezTo>
                    <a:pt x="330" y="91"/>
                    <a:pt x="316" y="97"/>
                    <a:pt x="306" y="107"/>
                  </a:cubicBezTo>
                  <a:cubicBezTo>
                    <a:pt x="295" y="118"/>
                    <a:pt x="289" y="133"/>
                    <a:pt x="289" y="151"/>
                  </a:cubicBezTo>
                  <a:cubicBezTo>
                    <a:pt x="289" y="166"/>
                    <a:pt x="293" y="177"/>
                    <a:pt x="302" y="186"/>
                  </a:cubicBezTo>
                  <a:cubicBezTo>
                    <a:pt x="310" y="194"/>
                    <a:pt x="324" y="201"/>
                    <a:pt x="345" y="207"/>
                  </a:cubicBezTo>
                  <a:cubicBezTo>
                    <a:pt x="359" y="211"/>
                    <a:pt x="367" y="214"/>
                    <a:pt x="371" y="218"/>
                  </a:cubicBezTo>
                  <a:cubicBezTo>
                    <a:pt x="375" y="221"/>
                    <a:pt x="377" y="226"/>
                    <a:pt x="377" y="233"/>
                  </a:cubicBezTo>
                  <a:cubicBezTo>
                    <a:pt x="377" y="239"/>
                    <a:pt x="375" y="244"/>
                    <a:pt x="370" y="248"/>
                  </a:cubicBezTo>
                  <a:cubicBezTo>
                    <a:pt x="366" y="252"/>
                    <a:pt x="360" y="254"/>
                    <a:pt x="353" y="254"/>
                  </a:cubicBezTo>
                  <a:cubicBezTo>
                    <a:pt x="344" y="254"/>
                    <a:pt x="336" y="252"/>
                    <a:pt x="328" y="247"/>
                  </a:cubicBezTo>
                  <a:cubicBezTo>
                    <a:pt x="320" y="242"/>
                    <a:pt x="312" y="236"/>
                    <a:pt x="304" y="226"/>
                  </a:cubicBezTo>
                  <a:close/>
                  <a:moveTo>
                    <a:pt x="124" y="162"/>
                  </a:moveTo>
                  <a:cubicBezTo>
                    <a:pt x="107" y="162"/>
                    <a:pt x="93" y="176"/>
                    <a:pt x="93" y="193"/>
                  </a:cubicBezTo>
                  <a:cubicBezTo>
                    <a:pt x="93" y="210"/>
                    <a:pt x="107" y="223"/>
                    <a:pt x="124" y="223"/>
                  </a:cubicBezTo>
                  <a:cubicBezTo>
                    <a:pt x="141" y="223"/>
                    <a:pt x="155" y="210"/>
                    <a:pt x="155" y="193"/>
                  </a:cubicBezTo>
                  <a:cubicBezTo>
                    <a:pt x="155" y="176"/>
                    <a:pt x="141" y="162"/>
                    <a:pt x="124" y="162"/>
                  </a:cubicBezTo>
                  <a:close/>
                  <a:moveTo>
                    <a:pt x="583" y="162"/>
                  </a:moveTo>
                  <a:cubicBezTo>
                    <a:pt x="566" y="162"/>
                    <a:pt x="552" y="176"/>
                    <a:pt x="552" y="193"/>
                  </a:cubicBezTo>
                  <a:cubicBezTo>
                    <a:pt x="552" y="210"/>
                    <a:pt x="566" y="223"/>
                    <a:pt x="583" y="223"/>
                  </a:cubicBezTo>
                  <a:cubicBezTo>
                    <a:pt x="600" y="223"/>
                    <a:pt x="614" y="210"/>
                    <a:pt x="614" y="193"/>
                  </a:cubicBezTo>
                  <a:cubicBezTo>
                    <a:pt x="614" y="176"/>
                    <a:pt x="600" y="162"/>
                    <a:pt x="583" y="162"/>
                  </a:cubicBezTo>
                  <a:close/>
                  <a:moveTo>
                    <a:pt x="405" y="42"/>
                  </a:moveTo>
                  <a:cubicBezTo>
                    <a:pt x="460" y="65"/>
                    <a:pt x="498" y="124"/>
                    <a:pt x="498" y="193"/>
                  </a:cubicBezTo>
                  <a:cubicBezTo>
                    <a:pt x="498" y="261"/>
                    <a:pt x="460" y="320"/>
                    <a:pt x="405" y="344"/>
                  </a:cubicBezTo>
                  <a:cubicBezTo>
                    <a:pt x="620" y="344"/>
                    <a:pt x="620" y="344"/>
                    <a:pt x="620" y="344"/>
                  </a:cubicBezTo>
                  <a:cubicBezTo>
                    <a:pt x="620" y="319"/>
                    <a:pt x="641" y="299"/>
                    <a:pt x="665" y="299"/>
                  </a:cubicBezTo>
                  <a:cubicBezTo>
                    <a:pt x="665" y="87"/>
                    <a:pt x="665" y="87"/>
                    <a:pt x="665" y="87"/>
                  </a:cubicBezTo>
                  <a:cubicBezTo>
                    <a:pt x="641" y="87"/>
                    <a:pt x="620" y="66"/>
                    <a:pt x="620" y="42"/>
                  </a:cubicBezTo>
                  <a:cubicBezTo>
                    <a:pt x="405" y="42"/>
                    <a:pt x="405" y="42"/>
                    <a:pt x="405" y="42"/>
                  </a:cubicBezTo>
                  <a:close/>
                  <a:moveTo>
                    <a:pt x="301" y="344"/>
                  </a:moveTo>
                  <a:cubicBezTo>
                    <a:pt x="247" y="320"/>
                    <a:pt x="209" y="261"/>
                    <a:pt x="209" y="193"/>
                  </a:cubicBezTo>
                  <a:cubicBezTo>
                    <a:pt x="209" y="124"/>
                    <a:pt x="247" y="65"/>
                    <a:pt x="301" y="42"/>
                  </a:cubicBezTo>
                  <a:cubicBezTo>
                    <a:pt x="87" y="42"/>
                    <a:pt x="87" y="42"/>
                    <a:pt x="87" y="42"/>
                  </a:cubicBezTo>
                  <a:cubicBezTo>
                    <a:pt x="87" y="66"/>
                    <a:pt x="66" y="87"/>
                    <a:pt x="42" y="87"/>
                  </a:cubicBezTo>
                  <a:cubicBezTo>
                    <a:pt x="42" y="299"/>
                    <a:pt x="42" y="299"/>
                    <a:pt x="42" y="299"/>
                  </a:cubicBezTo>
                  <a:cubicBezTo>
                    <a:pt x="66" y="299"/>
                    <a:pt x="87" y="319"/>
                    <a:pt x="87" y="344"/>
                  </a:cubicBezTo>
                  <a:cubicBezTo>
                    <a:pt x="301" y="344"/>
                    <a:pt x="301" y="344"/>
                    <a:pt x="301" y="344"/>
                  </a:cubicBezTo>
                  <a:close/>
                  <a:moveTo>
                    <a:pt x="728" y="54"/>
                  </a:moveTo>
                  <a:cubicBezTo>
                    <a:pt x="833" y="341"/>
                    <a:pt x="833" y="341"/>
                    <a:pt x="833" y="341"/>
                  </a:cubicBezTo>
                  <a:cubicBezTo>
                    <a:pt x="728" y="379"/>
                    <a:pt x="728" y="379"/>
                    <a:pt x="728" y="379"/>
                  </a:cubicBezTo>
                  <a:cubicBezTo>
                    <a:pt x="728" y="334"/>
                    <a:pt x="728" y="334"/>
                    <a:pt x="728" y="334"/>
                  </a:cubicBezTo>
                  <a:cubicBezTo>
                    <a:pt x="737" y="331"/>
                    <a:pt x="737" y="331"/>
                    <a:pt x="737" y="331"/>
                  </a:cubicBezTo>
                  <a:cubicBezTo>
                    <a:pt x="728" y="308"/>
                    <a:pt x="740" y="282"/>
                    <a:pt x="763" y="274"/>
                  </a:cubicBezTo>
                  <a:cubicBezTo>
                    <a:pt x="728" y="177"/>
                    <a:pt x="728" y="177"/>
                    <a:pt x="728" y="177"/>
                  </a:cubicBezTo>
                  <a:cubicBezTo>
                    <a:pt x="728" y="54"/>
                    <a:pt x="728" y="54"/>
                    <a:pt x="728" y="54"/>
                  </a:cubicBezTo>
                  <a:close/>
                  <a:moveTo>
                    <a:pt x="653" y="406"/>
                  </a:moveTo>
                  <a:cubicBezTo>
                    <a:pt x="168" y="583"/>
                    <a:pt x="168" y="583"/>
                    <a:pt x="168" y="583"/>
                  </a:cubicBezTo>
                  <a:cubicBezTo>
                    <a:pt x="103" y="406"/>
                    <a:pt x="103" y="406"/>
                    <a:pt x="103" y="406"/>
                  </a:cubicBezTo>
                  <a:cubicBezTo>
                    <a:pt x="148" y="406"/>
                    <a:pt x="148" y="406"/>
                    <a:pt x="148" y="406"/>
                  </a:cubicBezTo>
                  <a:cubicBezTo>
                    <a:pt x="177" y="487"/>
                    <a:pt x="177" y="487"/>
                    <a:pt x="177" y="487"/>
                  </a:cubicBezTo>
                  <a:cubicBezTo>
                    <a:pt x="201" y="479"/>
                    <a:pt x="227" y="491"/>
                    <a:pt x="235" y="514"/>
                  </a:cubicBezTo>
                  <a:cubicBezTo>
                    <a:pt x="437" y="441"/>
                    <a:pt x="437" y="441"/>
                    <a:pt x="437" y="441"/>
                  </a:cubicBezTo>
                  <a:cubicBezTo>
                    <a:pt x="406" y="439"/>
                    <a:pt x="377" y="427"/>
                    <a:pt x="352" y="406"/>
                  </a:cubicBezTo>
                  <a:cubicBezTo>
                    <a:pt x="653" y="406"/>
                    <a:pt x="653" y="406"/>
                    <a:pt x="653" y="406"/>
                  </a:cubicBezTo>
                  <a:close/>
                  <a:moveTo>
                    <a:pt x="743" y="33"/>
                  </a:moveTo>
                  <a:cubicBezTo>
                    <a:pt x="784" y="148"/>
                    <a:pt x="784" y="148"/>
                    <a:pt x="784" y="148"/>
                  </a:cubicBezTo>
                  <a:cubicBezTo>
                    <a:pt x="843" y="217"/>
                    <a:pt x="843" y="217"/>
                    <a:pt x="843" y="217"/>
                  </a:cubicBezTo>
                  <a:cubicBezTo>
                    <a:pt x="824" y="233"/>
                    <a:pt x="821" y="262"/>
                    <a:pt x="837" y="281"/>
                  </a:cubicBezTo>
                  <a:cubicBezTo>
                    <a:pt x="834" y="284"/>
                    <a:pt x="834" y="284"/>
                    <a:pt x="834" y="284"/>
                  </a:cubicBezTo>
                  <a:cubicBezTo>
                    <a:pt x="849" y="325"/>
                    <a:pt x="849" y="325"/>
                    <a:pt x="849" y="325"/>
                  </a:cubicBezTo>
                  <a:cubicBezTo>
                    <a:pt x="931" y="257"/>
                    <a:pt x="931" y="257"/>
                    <a:pt x="931" y="257"/>
                  </a:cubicBezTo>
                  <a:cubicBezTo>
                    <a:pt x="743" y="33"/>
                    <a:pt x="743" y="33"/>
                    <a:pt x="743" y="33"/>
                  </a:cubicBezTo>
                  <a:close/>
                  <a:moveTo>
                    <a:pt x="782" y="382"/>
                  </a:moveTo>
                  <a:cubicBezTo>
                    <a:pt x="503" y="483"/>
                    <a:pt x="503" y="483"/>
                    <a:pt x="503" y="483"/>
                  </a:cubicBezTo>
                  <a:cubicBezTo>
                    <a:pt x="533" y="493"/>
                    <a:pt x="564" y="494"/>
                    <a:pt x="593" y="486"/>
                  </a:cubicBezTo>
                  <a:cubicBezTo>
                    <a:pt x="428" y="624"/>
                    <a:pt x="428" y="624"/>
                    <a:pt x="428" y="624"/>
                  </a:cubicBezTo>
                  <a:cubicBezTo>
                    <a:pt x="413" y="605"/>
                    <a:pt x="384" y="602"/>
                    <a:pt x="365" y="618"/>
                  </a:cubicBezTo>
                  <a:cubicBezTo>
                    <a:pt x="311" y="553"/>
                    <a:pt x="311" y="553"/>
                    <a:pt x="311" y="553"/>
                  </a:cubicBezTo>
                  <a:cubicBezTo>
                    <a:pt x="269" y="569"/>
                    <a:pt x="269" y="569"/>
                    <a:pt x="269" y="569"/>
                  </a:cubicBezTo>
                  <a:cubicBezTo>
                    <a:pt x="389" y="712"/>
                    <a:pt x="389" y="712"/>
                    <a:pt x="389" y="712"/>
                  </a:cubicBezTo>
                  <a:lnTo>
                    <a:pt x="782" y="3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6" name="Freeform 16"/>
          <p:cNvSpPr>
            <a:spLocks noEditPoints="1"/>
          </p:cNvSpPr>
          <p:nvPr/>
        </p:nvSpPr>
        <p:spPr bwMode="auto">
          <a:xfrm>
            <a:off x="3926836" y="1120112"/>
            <a:ext cx="1115400" cy="694591"/>
          </a:xfrm>
          <a:custGeom>
            <a:avLst/>
            <a:gdLst>
              <a:gd name="T0" fmla="*/ 288 w 309"/>
              <a:gd name="T1" fmla="*/ 55 h 259"/>
              <a:gd name="T2" fmla="*/ 288 w 309"/>
              <a:gd name="T3" fmla="*/ 49 h 259"/>
              <a:gd name="T4" fmla="*/ 285 w 309"/>
              <a:gd name="T5" fmla="*/ 43 h 259"/>
              <a:gd name="T6" fmla="*/ 261 w 309"/>
              <a:gd name="T7" fmla="*/ 47 h 259"/>
              <a:gd name="T8" fmla="*/ 262 w 309"/>
              <a:gd name="T9" fmla="*/ 51 h 259"/>
              <a:gd name="T10" fmla="*/ 251 w 309"/>
              <a:gd name="T11" fmla="*/ 60 h 259"/>
              <a:gd name="T12" fmla="*/ 227 w 309"/>
              <a:gd name="T13" fmla="*/ 26 h 259"/>
              <a:gd name="T14" fmla="*/ 216 w 309"/>
              <a:gd name="T15" fmla="*/ 0 h 259"/>
              <a:gd name="T16" fmla="*/ 206 w 309"/>
              <a:gd name="T17" fmla="*/ 26 h 259"/>
              <a:gd name="T18" fmla="*/ 185 w 309"/>
              <a:gd name="T19" fmla="*/ 57 h 259"/>
              <a:gd name="T20" fmla="*/ 141 w 309"/>
              <a:gd name="T21" fmla="*/ 47 h 259"/>
              <a:gd name="T22" fmla="*/ 110 w 309"/>
              <a:gd name="T23" fmla="*/ 44 h 259"/>
              <a:gd name="T24" fmla="*/ 113 w 309"/>
              <a:gd name="T25" fmla="*/ 26 h 259"/>
              <a:gd name="T26" fmla="*/ 88 w 309"/>
              <a:gd name="T27" fmla="*/ 21 h 259"/>
              <a:gd name="T28" fmla="*/ 75 w 309"/>
              <a:gd name="T29" fmla="*/ 53 h 259"/>
              <a:gd name="T30" fmla="*/ 65 w 309"/>
              <a:gd name="T31" fmla="*/ 51 h 259"/>
              <a:gd name="T32" fmla="*/ 65 w 309"/>
              <a:gd name="T33" fmla="*/ 24 h 259"/>
              <a:gd name="T34" fmla="*/ 36 w 309"/>
              <a:gd name="T35" fmla="*/ 46 h 259"/>
              <a:gd name="T36" fmla="*/ 29 w 309"/>
              <a:gd name="T37" fmla="*/ 51 h 259"/>
              <a:gd name="T38" fmla="*/ 4 w 309"/>
              <a:gd name="T39" fmla="*/ 137 h 259"/>
              <a:gd name="T40" fmla="*/ 14 w 309"/>
              <a:gd name="T41" fmla="*/ 135 h 259"/>
              <a:gd name="T42" fmla="*/ 29 w 309"/>
              <a:gd name="T43" fmla="*/ 108 h 259"/>
              <a:gd name="T44" fmla="*/ 32 w 309"/>
              <a:gd name="T45" fmla="*/ 217 h 259"/>
              <a:gd name="T46" fmla="*/ 44 w 309"/>
              <a:gd name="T47" fmla="*/ 237 h 259"/>
              <a:gd name="T48" fmla="*/ 50 w 309"/>
              <a:gd name="T49" fmla="*/ 216 h 259"/>
              <a:gd name="T50" fmla="*/ 65 w 309"/>
              <a:gd name="T51" fmla="*/ 241 h 259"/>
              <a:gd name="T52" fmla="*/ 72 w 309"/>
              <a:gd name="T53" fmla="*/ 139 h 259"/>
              <a:gd name="T54" fmla="*/ 75 w 309"/>
              <a:gd name="T55" fmla="*/ 145 h 259"/>
              <a:gd name="T56" fmla="*/ 77 w 309"/>
              <a:gd name="T57" fmla="*/ 149 h 259"/>
              <a:gd name="T58" fmla="*/ 78 w 309"/>
              <a:gd name="T59" fmla="*/ 242 h 259"/>
              <a:gd name="T60" fmla="*/ 96 w 309"/>
              <a:gd name="T61" fmla="*/ 239 h 259"/>
              <a:gd name="T62" fmla="*/ 115 w 309"/>
              <a:gd name="T63" fmla="*/ 183 h 259"/>
              <a:gd name="T64" fmla="*/ 126 w 309"/>
              <a:gd name="T65" fmla="*/ 257 h 259"/>
              <a:gd name="T66" fmla="*/ 144 w 309"/>
              <a:gd name="T67" fmla="*/ 250 h 259"/>
              <a:gd name="T68" fmla="*/ 155 w 309"/>
              <a:gd name="T69" fmla="*/ 180 h 259"/>
              <a:gd name="T70" fmla="*/ 165 w 309"/>
              <a:gd name="T71" fmla="*/ 239 h 259"/>
              <a:gd name="T72" fmla="*/ 174 w 309"/>
              <a:gd name="T73" fmla="*/ 258 h 259"/>
              <a:gd name="T74" fmla="*/ 188 w 309"/>
              <a:gd name="T75" fmla="*/ 230 h 259"/>
              <a:gd name="T76" fmla="*/ 222 w 309"/>
              <a:gd name="T77" fmla="*/ 183 h 259"/>
              <a:gd name="T78" fmla="*/ 245 w 309"/>
              <a:gd name="T79" fmla="*/ 238 h 259"/>
              <a:gd name="T80" fmla="*/ 264 w 309"/>
              <a:gd name="T81" fmla="*/ 259 h 259"/>
              <a:gd name="T82" fmla="*/ 268 w 309"/>
              <a:gd name="T83" fmla="*/ 233 h 259"/>
              <a:gd name="T84" fmla="*/ 270 w 309"/>
              <a:gd name="T85" fmla="*/ 240 h 259"/>
              <a:gd name="T86" fmla="*/ 281 w 309"/>
              <a:gd name="T87" fmla="*/ 238 h 259"/>
              <a:gd name="T88" fmla="*/ 290 w 309"/>
              <a:gd name="T89" fmla="*/ 194 h 259"/>
              <a:gd name="T90" fmla="*/ 300 w 309"/>
              <a:gd name="T91" fmla="*/ 151 h 259"/>
              <a:gd name="T92" fmla="*/ 308 w 309"/>
              <a:gd name="T93" fmla="*/ 139 h 259"/>
              <a:gd name="T94" fmla="*/ 141 w 309"/>
              <a:gd name="T95" fmla="*/ 98 h 259"/>
              <a:gd name="T96" fmla="*/ 140 w 309"/>
              <a:gd name="T97" fmla="*/ 113 h 259"/>
              <a:gd name="T98" fmla="*/ 191 w 309"/>
              <a:gd name="T99" fmla="*/ 99 h 259"/>
              <a:gd name="T100" fmla="*/ 175 w 309"/>
              <a:gd name="T101" fmla="*/ 80 h 259"/>
              <a:gd name="T102" fmla="*/ 181 w 309"/>
              <a:gd name="T103" fmla="*/ 102 h 259"/>
              <a:gd name="T104" fmla="*/ 178 w 309"/>
              <a:gd name="T105" fmla="*/ 103 h 259"/>
              <a:gd name="T106" fmla="*/ 182 w 309"/>
              <a:gd name="T107" fmla="*/ 180 h 259"/>
              <a:gd name="T108" fmla="*/ 254 w 309"/>
              <a:gd name="T109" fmla="*/ 97 h 259"/>
              <a:gd name="T110" fmla="*/ 246 w 309"/>
              <a:gd name="T111" fmla="*/ 120 h 259"/>
              <a:gd name="T112" fmla="*/ 258 w 309"/>
              <a:gd name="T113" fmla="*/ 195 h 259"/>
              <a:gd name="T114" fmla="*/ 260 w 309"/>
              <a:gd name="T115" fmla="*/ 2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259">
                <a:moveTo>
                  <a:pt x="308" y="139"/>
                </a:moveTo>
                <a:cubicBezTo>
                  <a:pt x="304" y="117"/>
                  <a:pt x="302" y="95"/>
                  <a:pt x="302" y="93"/>
                </a:cubicBezTo>
                <a:cubicBezTo>
                  <a:pt x="302" y="92"/>
                  <a:pt x="301" y="87"/>
                  <a:pt x="301" y="85"/>
                </a:cubicBezTo>
                <a:cubicBezTo>
                  <a:pt x="301" y="83"/>
                  <a:pt x="300" y="78"/>
                  <a:pt x="300" y="74"/>
                </a:cubicBezTo>
                <a:cubicBezTo>
                  <a:pt x="300" y="70"/>
                  <a:pt x="298" y="61"/>
                  <a:pt x="290" y="56"/>
                </a:cubicBezTo>
                <a:cubicBezTo>
                  <a:pt x="289" y="56"/>
                  <a:pt x="287" y="55"/>
                  <a:pt x="286" y="55"/>
                </a:cubicBezTo>
                <a:cubicBezTo>
                  <a:pt x="286" y="55"/>
                  <a:pt x="287" y="55"/>
                  <a:pt x="288" y="55"/>
                </a:cubicBezTo>
                <a:cubicBezTo>
                  <a:pt x="289" y="55"/>
                  <a:pt x="287" y="54"/>
                  <a:pt x="286" y="53"/>
                </a:cubicBezTo>
                <a:cubicBezTo>
                  <a:pt x="285" y="52"/>
                  <a:pt x="284" y="50"/>
                  <a:pt x="285" y="50"/>
                </a:cubicBezTo>
                <a:cubicBezTo>
                  <a:pt x="285" y="51"/>
                  <a:pt x="286" y="52"/>
                  <a:pt x="287" y="52"/>
                </a:cubicBezTo>
                <a:cubicBezTo>
                  <a:pt x="289" y="53"/>
                  <a:pt x="287" y="51"/>
                  <a:pt x="286" y="51"/>
                </a:cubicBezTo>
                <a:cubicBezTo>
                  <a:pt x="286" y="51"/>
                  <a:pt x="285" y="49"/>
                  <a:pt x="284" y="48"/>
                </a:cubicBezTo>
                <a:cubicBezTo>
                  <a:pt x="284" y="48"/>
                  <a:pt x="284" y="47"/>
                  <a:pt x="284" y="48"/>
                </a:cubicBezTo>
                <a:cubicBezTo>
                  <a:pt x="285" y="48"/>
                  <a:pt x="286" y="50"/>
                  <a:pt x="288" y="49"/>
                </a:cubicBezTo>
                <a:cubicBezTo>
                  <a:pt x="289" y="49"/>
                  <a:pt x="288" y="49"/>
                  <a:pt x="288" y="49"/>
                </a:cubicBezTo>
                <a:cubicBezTo>
                  <a:pt x="287" y="49"/>
                  <a:pt x="286" y="48"/>
                  <a:pt x="285" y="46"/>
                </a:cubicBezTo>
                <a:cubicBezTo>
                  <a:pt x="284" y="44"/>
                  <a:pt x="285" y="45"/>
                  <a:pt x="285" y="45"/>
                </a:cubicBezTo>
                <a:cubicBezTo>
                  <a:pt x="285" y="45"/>
                  <a:pt x="285" y="45"/>
                  <a:pt x="286" y="47"/>
                </a:cubicBezTo>
                <a:cubicBezTo>
                  <a:pt x="287" y="48"/>
                  <a:pt x="287" y="47"/>
                  <a:pt x="287" y="47"/>
                </a:cubicBezTo>
                <a:cubicBezTo>
                  <a:pt x="287" y="46"/>
                  <a:pt x="286" y="46"/>
                  <a:pt x="285" y="44"/>
                </a:cubicBezTo>
                <a:cubicBezTo>
                  <a:pt x="285" y="43"/>
                  <a:pt x="285" y="42"/>
                  <a:pt x="285" y="43"/>
                </a:cubicBezTo>
                <a:cubicBezTo>
                  <a:pt x="286" y="44"/>
                  <a:pt x="286" y="46"/>
                  <a:pt x="288" y="46"/>
                </a:cubicBezTo>
                <a:cubicBezTo>
                  <a:pt x="287" y="46"/>
                  <a:pt x="286" y="43"/>
                  <a:pt x="286" y="43"/>
                </a:cubicBezTo>
                <a:cubicBezTo>
                  <a:pt x="286" y="43"/>
                  <a:pt x="287" y="39"/>
                  <a:pt x="287" y="36"/>
                </a:cubicBezTo>
                <a:cubicBezTo>
                  <a:pt x="288" y="7"/>
                  <a:pt x="265" y="16"/>
                  <a:pt x="263" y="23"/>
                </a:cubicBezTo>
                <a:cubicBezTo>
                  <a:pt x="260" y="29"/>
                  <a:pt x="261" y="34"/>
                  <a:pt x="261" y="36"/>
                </a:cubicBezTo>
                <a:cubicBezTo>
                  <a:pt x="261" y="38"/>
                  <a:pt x="262" y="43"/>
                  <a:pt x="262" y="44"/>
                </a:cubicBezTo>
                <a:cubicBezTo>
                  <a:pt x="262" y="45"/>
                  <a:pt x="261" y="46"/>
                  <a:pt x="261" y="47"/>
                </a:cubicBezTo>
                <a:cubicBezTo>
                  <a:pt x="260" y="48"/>
                  <a:pt x="260" y="48"/>
                  <a:pt x="261" y="48"/>
                </a:cubicBezTo>
                <a:cubicBezTo>
                  <a:pt x="261" y="48"/>
                  <a:pt x="262" y="46"/>
                  <a:pt x="262" y="46"/>
                </a:cubicBezTo>
                <a:cubicBezTo>
                  <a:pt x="262" y="47"/>
                  <a:pt x="262" y="48"/>
                  <a:pt x="262" y="48"/>
                </a:cubicBezTo>
                <a:cubicBezTo>
                  <a:pt x="261" y="49"/>
                  <a:pt x="259" y="50"/>
                  <a:pt x="260" y="50"/>
                </a:cubicBezTo>
                <a:cubicBezTo>
                  <a:pt x="260" y="50"/>
                  <a:pt x="261" y="50"/>
                  <a:pt x="261" y="51"/>
                </a:cubicBezTo>
                <a:cubicBezTo>
                  <a:pt x="260" y="51"/>
                  <a:pt x="260" y="52"/>
                  <a:pt x="261" y="51"/>
                </a:cubicBezTo>
                <a:cubicBezTo>
                  <a:pt x="262" y="51"/>
                  <a:pt x="262" y="51"/>
                  <a:pt x="262" y="51"/>
                </a:cubicBezTo>
                <a:cubicBezTo>
                  <a:pt x="262" y="51"/>
                  <a:pt x="262" y="51"/>
                  <a:pt x="261" y="52"/>
                </a:cubicBezTo>
                <a:cubicBezTo>
                  <a:pt x="259" y="53"/>
                  <a:pt x="262" y="52"/>
                  <a:pt x="262" y="52"/>
                </a:cubicBezTo>
                <a:cubicBezTo>
                  <a:pt x="261" y="53"/>
                  <a:pt x="261" y="53"/>
                  <a:pt x="260" y="53"/>
                </a:cubicBezTo>
                <a:cubicBezTo>
                  <a:pt x="259" y="54"/>
                  <a:pt x="260" y="54"/>
                  <a:pt x="261" y="53"/>
                </a:cubicBezTo>
                <a:cubicBezTo>
                  <a:pt x="262" y="53"/>
                  <a:pt x="262" y="54"/>
                  <a:pt x="260" y="55"/>
                </a:cubicBezTo>
                <a:cubicBezTo>
                  <a:pt x="258" y="55"/>
                  <a:pt x="255" y="57"/>
                  <a:pt x="251" y="59"/>
                </a:cubicBezTo>
                <a:cubicBezTo>
                  <a:pt x="251" y="60"/>
                  <a:pt x="251" y="60"/>
                  <a:pt x="251" y="60"/>
                </a:cubicBezTo>
                <a:cubicBezTo>
                  <a:pt x="251" y="59"/>
                  <a:pt x="251" y="58"/>
                  <a:pt x="251" y="56"/>
                </a:cubicBezTo>
                <a:cubicBezTo>
                  <a:pt x="251" y="52"/>
                  <a:pt x="248" y="48"/>
                  <a:pt x="247" y="48"/>
                </a:cubicBezTo>
                <a:cubicBezTo>
                  <a:pt x="246" y="47"/>
                  <a:pt x="242" y="45"/>
                  <a:pt x="238" y="44"/>
                </a:cubicBezTo>
                <a:cubicBezTo>
                  <a:pt x="234" y="43"/>
                  <a:pt x="230" y="42"/>
                  <a:pt x="228" y="41"/>
                </a:cubicBezTo>
                <a:cubicBezTo>
                  <a:pt x="227" y="39"/>
                  <a:pt x="227" y="39"/>
                  <a:pt x="226" y="37"/>
                </a:cubicBezTo>
                <a:cubicBezTo>
                  <a:pt x="226" y="36"/>
                  <a:pt x="227" y="27"/>
                  <a:pt x="227" y="27"/>
                </a:cubicBezTo>
                <a:cubicBezTo>
                  <a:pt x="227" y="27"/>
                  <a:pt x="227" y="26"/>
                  <a:pt x="227" y="26"/>
                </a:cubicBezTo>
                <a:cubicBezTo>
                  <a:pt x="228" y="26"/>
                  <a:pt x="229" y="26"/>
                  <a:pt x="230" y="25"/>
                </a:cubicBezTo>
                <a:cubicBezTo>
                  <a:pt x="231" y="23"/>
                  <a:pt x="231" y="20"/>
                  <a:pt x="231" y="19"/>
                </a:cubicBezTo>
                <a:cubicBezTo>
                  <a:pt x="231" y="18"/>
                  <a:pt x="230" y="18"/>
                  <a:pt x="230" y="18"/>
                </a:cubicBezTo>
                <a:cubicBezTo>
                  <a:pt x="230" y="18"/>
                  <a:pt x="229" y="18"/>
                  <a:pt x="229" y="18"/>
                </a:cubicBezTo>
                <a:cubicBezTo>
                  <a:pt x="229" y="18"/>
                  <a:pt x="230" y="14"/>
                  <a:pt x="230" y="11"/>
                </a:cubicBezTo>
                <a:cubicBezTo>
                  <a:pt x="230" y="8"/>
                  <a:pt x="227" y="5"/>
                  <a:pt x="226" y="3"/>
                </a:cubicBezTo>
                <a:cubicBezTo>
                  <a:pt x="224" y="1"/>
                  <a:pt x="219" y="0"/>
                  <a:pt x="216" y="0"/>
                </a:cubicBezTo>
                <a:cubicBezTo>
                  <a:pt x="213" y="0"/>
                  <a:pt x="208" y="3"/>
                  <a:pt x="206" y="6"/>
                </a:cubicBezTo>
                <a:cubicBezTo>
                  <a:pt x="204" y="10"/>
                  <a:pt x="205" y="15"/>
                  <a:pt x="205" y="16"/>
                </a:cubicBezTo>
                <a:cubicBezTo>
                  <a:pt x="205" y="17"/>
                  <a:pt x="206" y="18"/>
                  <a:pt x="206" y="18"/>
                </a:cubicBezTo>
                <a:cubicBezTo>
                  <a:pt x="206" y="18"/>
                  <a:pt x="205" y="18"/>
                  <a:pt x="205" y="18"/>
                </a:cubicBezTo>
                <a:cubicBezTo>
                  <a:pt x="205" y="18"/>
                  <a:pt x="204" y="19"/>
                  <a:pt x="204" y="20"/>
                </a:cubicBezTo>
                <a:cubicBezTo>
                  <a:pt x="204" y="21"/>
                  <a:pt x="205" y="24"/>
                  <a:pt x="205" y="25"/>
                </a:cubicBezTo>
                <a:cubicBezTo>
                  <a:pt x="205" y="25"/>
                  <a:pt x="206" y="26"/>
                  <a:pt x="206" y="26"/>
                </a:cubicBezTo>
                <a:cubicBezTo>
                  <a:pt x="207" y="26"/>
                  <a:pt x="207" y="25"/>
                  <a:pt x="207" y="25"/>
                </a:cubicBezTo>
                <a:cubicBezTo>
                  <a:pt x="207" y="25"/>
                  <a:pt x="208" y="27"/>
                  <a:pt x="208" y="28"/>
                </a:cubicBezTo>
                <a:cubicBezTo>
                  <a:pt x="209" y="29"/>
                  <a:pt x="209" y="39"/>
                  <a:pt x="209" y="39"/>
                </a:cubicBezTo>
                <a:cubicBezTo>
                  <a:pt x="206" y="41"/>
                  <a:pt x="206" y="41"/>
                  <a:pt x="206" y="41"/>
                </a:cubicBezTo>
                <a:cubicBezTo>
                  <a:pt x="206" y="41"/>
                  <a:pt x="202" y="42"/>
                  <a:pt x="199" y="43"/>
                </a:cubicBezTo>
                <a:cubicBezTo>
                  <a:pt x="196" y="43"/>
                  <a:pt x="190" y="44"/>
                  <a:pt x="188" y="46"/>
                </a:cubicBezTo>
                <a:cubicBezTo>
                  <a:pt x="186" y="48"/>
                  <a:pt x="185" y="54"/>
                  <a:pt x="185" y="57"/>
                </a:cubicBezTo>
                <a:cubicBezTo>
                  <a:pt x="185" y="58"/>
                  <a:pt x="184" y="59"/>
                  <a:pt x="184" y="60"/>
                </a:cubicBezTo>
                <a:cubicBezTo>
                  <a:pt x="184" y="60"/>
                  <a:pt x="184" y="59"/>
                  <a:pt x="183" y="59"/>
                </a:cubicBezTo>
                <a:cubicBezTo>
                  <a:pt x="182" y="56"/>
                  <a:pt x="176" y="53"/>
                  <a:pt x="175" y="50"/>
                </a:cubicBezTo>
                <a:cubicBezTo>
                  <a:pt x="174" y="48"/>
                  <a:pt x="174" y="40"/>
                  <a:pt x="174" y="38"/>
                </a:cubicBezTo>
                <a:cubicBezTo>
                  <a:pt x="172" y="5"/>
                  <a:pt x="155" y="7"/>
                  <a:pt x="155" y="7"/>
                </a:cubicBezTo>
                <a:cubicBezTo>
                  <a:pt x="155" y="7"/>
                  <a:pt x="142" y="3"/>
                  <a:pt x="139" y="37"/>
                </a:cubicBezTo>
                <a:cubicBezTo>
                  <a:pt x="139" y="40"/>
                  <a:pt x="139" y="44"/>
                  <a:pt x="141" y="47"/>
                </a:cubicBezTo>
                <a:cubicBezTo>
                  <a:pt x="142" y="50"/>
                  <a:pt x="143" y="49"/>
                  <a:pt x="142" y="50"/>
                </a:cubicBezTo>
                <a:cubicBezTo>
                  <a:pt x="141" y="51"/>
                  <a:pt x="141" y="52"/>
                  <a:pt x="141" y="52"/>
                </a:cubicBezTo>
                <a:cubicBezTo>
                  <a:pt x="135" y="53"/>
                  <a:pt x="135" y="53"/>
                  <a:pt x="135" y="53"/>
                </a:cubicBezTo>
                <a:cubicBezTo>
                  <a:pt x="135" y="53"/>
                  <a:pt x="133" y="54"/>
                  <a:pt x="131" y="55"/>
                </a:cubicBezTo>
                <a:cubicBezTo>
                  <a:pt x="130" y="54"/>
                  <a:pt x="129" y="53"/>
                  <a:pt x="128" y="53"/>
                </a:cubicBezTo>
                <a:cubicBezTo>
                  <a:pt x="125" y="51"/>
                  <a:pt x="118" y="48"/>
                  <a:pt x="115" y="47"/>
                </a:cubicBezTo>
                <a:cubicBezTo>
                  <a:pt x="112" y="46"/>
                  <a:pt x="110" y="46"/>
                  <a:pt x="110" y="44"/>
                </a:cubicBezTo>
                <a:cubicBezTo>
                  <a:pt x="110" y="43"/>
                  <a:pt x="110" y="41"/>
                  <a:pt x="110" y="41"/>
                </a:cubicBezTo>
                <a:cubicBezTo>
                  <a:pt x="110" y="41"/>
                  <a:pt x="110" y="37"/>
                  <a:pt x="111" y="36"/>
                </a:cubicBezTo>
                <a:cubicBezTo>
                  <a:pt x="111" y="36"/>
                  <a:pt x="112" y="33"/>
                  <a:pt x="112" y="32"/>
                </a:cubicBezTo>
                <a:cubicBezTo>
                  <a:pt x="112" y="31"/>
                  <a:pt x="113" y="32"/>
                  <a:pt x="113" y="31"/>
                </a:cubicBezTo>
                <a:cubicBezTo>
                  <a:pt x="113" y="31"/>
                  <a:pt x="113" y="31"/>
                  <a:pt x="113" y="30"/>
                </a:cubicBezTo>
                <a:cubicBezTo>
                  <a:pt x="113" y="30"/>
                  <a:pt x="113" y="29"/>
                  <a:pt x="113" y="29"/>
                </a:cubicBezTo>
                <a:cubicBezTo>
                  <a:pt x="113" y="28"/>
                  <a:pt x="113" y="26"/>
                  <a:pt x="113" y="26"/>
                </a:cubicBezTo>
                <a:cubicBezTo>
                  <a:pt x="113" y="25"/>
                  <a:pt x="113" y="22"/>
                  <a:pt x="113" y="21"/>
                </a:cubicBezTo>
                <a:cubicBezTo>
                  <a:pt x="113" y="21"/>
                  <a:pt x="113" y="18"/>
                  <a:pt x="113" y="17"/>
                </a:cubicBezTo>
                <a:cubicBezTo>
                  <a:pt x="113" y="17"/>
                  <a:pt x="113" y="13"/>
                  <a:pt x="112" y="11"/>
                </a:cubicBezTo>
                <a:cubicBezTo>
                  <a:pt x="111" y="8"/>
                  <a:pt x="109" y="4"/>
                  <a:pt x="105" y="4"/>
                </a:cubicBezTo>
                <a:cubicBezTo>
                  <a:pt x="100" y="3"/>
                  <a:pt x="96" y="4"/>
                  <a:pt x="94" y="5"/>
                </a:cubicBezTo>
                <a:cubicBezTo>
                  <a:pt x="93" y="6"/>
                  <a:pt x="89" y="10"/>
                  <a:pt x="88" y="12"/>
                </a:cubicBezTo>
                <a:cubicBezTo>
                  <a:pt x="88" y="15"/>
                  <a:pt x="88" y="21"/>
                  <a:pt x="88" y="21"/>
                </a:cubicBezTo>
                <a:cubicBezTo>
                  <a:pt x="88" y="22"/>
                  <a:pt x="88" y="26"/>
                  <a:pt x="88" y="27"/>
                </a:cubicBezTo>
                <a:cubicBezTo>
                  <a:pt x="88" y="28"/>
                  <a:pt x="89" y="30"/>
                  <a:pt x="90" y="30"/>
                </a:cubicBezTo>
                <a:cubicBezTo>
                  <a:pt x="92" y="30"/>
                  <a:pt x="91" y="30"/>
                  <a:pt x="91" y="30"/>
                </a:cubicBezTo>
                <a:cubicBezTo>
                  <a:pt x="91" y="30"/>
                  <a:pt x="92" y="33"/>
                  <a:pt x="92" y="36"/>
                </a:cubicBezTo>
                <a:cubicBezTo>
                  <a:pt x="93" y="39"/>
                  <a:pt x="93" y="39"/>
                  <a:pt x="93" y="39"/>
                </a:cubicBezTo>
                <a:cubicBezTo>
                  <a:pt x="93" y="39"/>
                  <a:pt x="93" y="43"/>
                  <a:pt x="91" y="44"/>
                </a:cubicBezTo>
                <a:cubicBezTo>
                  <a:pt x="89" y="45"/>
                  <a:pt x="75" y="53"/>
                  <a:pt x="75" y="53"/>
                </a:cubicBezTo>
                <a:cubicBezTo>
                  <a:pt x="75" y="53"/>
                  <a:pt x="71" y="55"/>
                  <a:pt x="69" y="58"/>
                </a:cubicBezTo>
                <a:cubicBezTo>
                  <a:pt x="67" y="57"/>
                  <a:pt x="62" y="55"/>
                  <a:pt x="62" y="55"/>
                </a:cubicBezTo>
                <a:cubicBezTo>
                  <a:pt x="62" y="55"/>
                  <a:pt x="63" y="54"/>
                  <a:pt x="64" y="54"/>
                </a:cubicBezTo>
                <a:cubicBezTo>
                  <a:pt x="64" y="54"/>
                  <a:pt x="65" y="54"/>
                  <a:pt x="65" y="54"/>
                </a:cubicBezTo>
                <a:cubicBezTo>
                  <a:pt x="65" y="54"/>
                  <a:pt x="63" y="53"/>
                  <a:pt x="63" y="52"/>
                </a:cubicBezTo>
                <a:cubicBezTo>
                  <a:pt x="63" y="52"/>
                  <a:pt x="64" y="50"/>
                  <a:pt x="64" y="50"/>
                </a:cubicBezTo>
                <a:cubicBezTo>
                  <a:pt x="65" y="51"/>
                  <a:pt x="65" y="51"/>
                  <a:pt x="65" y="51"/>
                </a:cubicBezTo>
                <a:cubicBezTo>
                  <a:pt x="65" y="50"/>
                  <a:pt x="64" y="49"/>
                  <a:pt x="64" y="49"/>
                </a:cubicBezTo>
                <a:cubicBezTo>
                  <a:pt x="63" y="48"/>
                  <a:pt x="62" y="45"/>
                  <a:pt x="63" y="45"/>
                </a:cubicBezTo>
                <a:cubicBezTo>
                  <a:pt x="64" y="45"/>
                  <a:pt x="65" y="44"/>
                  <a:pt x="64" y="44"/>
                </a:cubicBezTo>
                <a:cubicBezTo>
                  <a:pt x="64" y="44"/>
                  <a:pt x="64" y="44"/>
                  <a:pt x="63" y="43"/>
                </a:cubicBezTo>
                <a:cubicBezTo>
                  <a:pt x="63" y="43"/>
                  <a:pt x="64" y="39"/>
                  <a:pt x="65" y="39"/>
                </a:cubicBezTo>
                <a:cubicBezTo>
                  <a:pt x="65" y="38"/>
                  <a:pt x="66" y="34"/>
                  <a:pt x="66" y="34"/>
                </a:cubicBezTo>
                <a:cubicBezTo>
                  <a:pt x="66" y="33"/>
                  <a:pt x="66" y="25"/>
                  <a:pt x="65" y="24"/>
                </a:cubicBezTo>
                <a:cubicBezTo>
                  <a:pt x="65" y="23"/>
                  <a:pt x="62" y="17"/>
                  <a:pt x="61" y="15"/>
                </a:cubicBezTo>
                <a:cubicBezTo>
                  <a:pt x="60" y="13"/>
                  <a:pt x="58" y="12"/>
                  <a:pt x="55" y="11"/>
                </a:cubicBezTo>
                <a:cubicBezTo>
                  <a:pt x="53" y="10"/>
                  <a:pt x="49" y="10"/>
                  <a:pt x="45" y="13"/>
                </a:cubicBezTo>
                <a:cubicBezTo>
                  <a:pt x="41" y="15"/>
                  <a:pt x="39" y="23"/>
                  <a:pt x="39" y="25"/>
                </a:cubicBezTo>
                <a:cubicBezTo>
                  <a:pt x="39" y="27"/>
                  <a:pt x="38" y="38"/>
                  <a:pt x="37" y="40"/>
                </a:cubicBezTo>
                <a:cubicBezTo>
                  <a:pt x="36" y="42"/>
                  <a:pt x="35" y="44"/>
                  <a:pt x="35" y="45"/>
                </a:cubicBezTo>
                <a:cubicBezTo>
                  <a:pt x="35" y="47"/>
                  <a:pt x="35" y="46"/>
                  <a:pt x="36" y="46"/>
                </a:cubicBezTo>
                <a:cubicBezTo>
                  <a:pt x="36" y="46"/>
                  <a:pt x="36" y="45"/>
                  <a:pt x="36" y="45"/>
                </a:cubicBezTo>
                <a:cubicBezTo>
                  <a:pt x="36" y="45"/>
                  <a:pt x="36" y="48"/>
                  <a:pt x="36" y="49"/>
                </a:cubicBezTo>
                <a:cubicBezTo>
                  <a:pt x="36" y="50"/>
                  <a:pt x="34" y="51"/>
                  <a:pt x="35" y="51"/>
                </a:cubicBezTo>
                <a:cubicBezTo>
                  <a:pt x="35" y="51"/>
                  <a:pt x="35" y="50"/>
                  <a:pt x="36" y="50"/>
                </a:cubicBezTo>
                <a:cubicBezTo>
                  <a:pt x="37" y="50"/>
                  <a:pt x="37" y="50"/>
                  <a:pt x="37" y="50"/>
                </a:cubicBezTo>
                <a:cubicBezTo>
                  <a:pt x="37" y="50"/>
                  <a:pt x="37" y="50"/>
                  <a:pt x="36" y="51"/>
                </a:cubicBezTo>
                <a:cubicBezTo>
                  <a:pt x="35" y="51"/>
                  <a:pt x="32" y="51"/>
                  <a:pt x="29" y="51"/>
                </a:cubicBezTo>
                <a:cubicBezTo>
                  <a:pt x="26" y="51"/>
                  <a:pt x="24" y="54"/>
                  <a:pt x="24" y="54"/>
                </a:cubicBezTo>
                <a:cubicBezTo>
                  <a:pt x="21" y="65"/>
                  <a:pt x="21" y="65"/>
                  <a:pt x="21" y="65"/>
                </a:cubicBezTo>
                <a:cubicBezTo>
                  <a:pt x="21" y="65"/>
                  <a:pt x="19" y="84"/>
                  <a:pt x="18" y="89"/>
                </a:cubicBezTo>
                <a:cubicBezTo>
                  <a:pt x="17" y="93"/>
                  <a:pt x="14" y="99"/>
                  <a:pt x="13" y="102"/>
                </a:cubicBezTo>
                <a:cubicBezTo>
                  <a:pt x="13" y="105"/>
                  <a:pt x="10" y="124"/>
                  <a:pt x="9" y="127"/>
                </a:cubicBezTo>
                <a:cubicBezTo>
                  <a:pt x="9" y="129"/>
                  <a:pt x="4" y="134"/>
                  <a:pt x="4" y="135"/>
                </a:cubicBezTo>
                <a:cubicBezTo>
                  <a:pt x="3" y="135"/>
                  <a:pt x="4" y="137"/>
                  <a:pt x="4" y="137"/>
                </a:cubicBezTo>
                <a:cubicBezTo>
                  <a:pt x="0" y="138"/>
                  <a:pt x="0" y="138"/>
                  <a:pt x="0" y="138"/>
                </a:cubicBezTo>
                <a:cubicBezTo>
                  <a:pt x="0" y="138"/>
                  <a:pt x="2" y="173"/>
                  <a:pt x="2" y="175"/>
                </a:cubicBezTo>
                <a:cubicBezTo>
                  <a:pt x="2" y="176"/>
                  <a:pt x="5" y="177"/>
                  <a:pt x="5" y="177"/>
                </a:cubicBezTo>
                <a:cubicBezTo>
                  <a:pt x="20" y="170"/>
                  <a:pt x="20" y="170"/>
                  <a:pt x="20" y="170"/>
                </a:cubicBezTo>
                <a:cubicBezTo>
                  <a:pt x="17" y="137"/>
                  <a:pt x="17" y="137"/>
                  <a:pt x="17" y="137"/>
                </a:cubicBezTo>
                <a:cubicBezTo>
                  <a:pt x="14" y="138"/>
                  <a:pt x="14" y="138"/>
                  <a:pt x="14" y="138"/>
                </a:cubicBezTo>
                <a:cubicBezTo>
                  <a:pt x="14" y="138"/>
                  <a:pt x="13" y="137"/>
                  <a:pt x="14" y="135"/>
                </a:cubicBezTo>
                <a:cubicBezTo>
                  <a:pt x="15" y="134"/>
                  <a:pt x="15" y="129"/>
                  <a:pt x="15" y="127"/>
                </a:cubicBezTo>
                <a:cubicBezTo>
                  <a:pt x="15" y="124"/>
                  <a:pt x="18" y="116"/>
                  <a:pt x="18" y="115"/>
                </a:cubicBezTo>
                <a:cubicBezTo>
                  <a:pt x="18" y="114"/>
                  <a:pt x="24" y="102"/>
                  <a:pt x="25" y="99"/>
                </a:cubicBezTo>
                <a:cubicBezTo>
                  <a:pt x="27" y="96"/>
                  <a:pt x="29" y="84"/>
                  <a:pt x="29" y="84"/>
                </a:cubicBezTo>
                <a:cubicBezTo>
                  <a:pt x="31" y="73"/>
                  <a:pt x="31" y="73"/>
                  <a:pt x="31" y="73"/>
                </a:cubicBezTo>
                <a:cubicBezTo>
                  <a:pt x="31" y="73"/>
                  <a:pt x="33" y="80"/>
                  <a:pt x="33" y="83"/>
                </a:cubicBezTo>
                <a:cubicBezTo>
                  <a:pt x="33" y="86"/>
                  <a:pt x="30" y="103"/>
                  <a:pt x="29" y="108"/>
                </a:cubicBezTo>
                <a:cubicBezTo>
                  <a:pt x="27" y="114"/>
                  <a:pt x="25" y="132"/>
                  <a:pt x="25" y="135"/>
                </a:cubicBezTo>
                <a:cubicBezTo>
                  <a:pt x="25" y="138"/>
                  <a:pt x="28" y="163"/>
                  <a:pt x="28" y="163"/>
                </a:cubicBezTo>
                <a:cubicBezTo>
                  <a:pt x="30" y="189"/>
                  <a:pt x="30" y="189"/>
                  <a:pt x="30" y="189"/>
                </a:cubicBezTo>
                <a:cubicBezTo>
                  <a:pt x="30" y="196"/>
                  <a:pt x="30" y="196"/>
                  <a:pt x="30" y="196"/>
                </a:cubicBezTo>
                <a:cubicBezTo>
                  <a:pt x="30" y="196"/>
                  <a:pt x="31" y="196"/>
                  <a:pt x="31" y="196"/>
                </a:cubicBezTo>
                <a:cubicBezTo>
                  <a:pt x="30" y="196"/>
                  <a:pt x="31" y="203"/>
                  <a:pt x="31" y="205"/>
                </a:cubicBezTo>
                <a:cubicBezTo>
                  <a:pt x="31" y="206"/>
                  <a:pt x="32" y="216"/>
                  <a:pt x="32" y="217"/>
                </a:cubicBezTo>
                <a:cubicBezTo>
                  <a:pt x="32" y="217"/>
                  <a:pt x="35" y="230"/>
                  <a:pt x="35" y="230"/>
                </a:cubicBezTo>
                <a:cubicBezTo>
                  <a:pt x="35" y="230"/>
                  <a:pt x="36" y="236"/>
                  <a:pt x="35" y="241"/>
                </a:cubicBezTo>
                <a:cubicBezTo>
                  <a:pt x="34" y="242"/>
                  <a:pt x="34" y="248"/>
                  <a:pt x="33" y="250"/>
                </a:cubicBezTo>
                <a:cubicBezTo>
                  <a:pt x="32" y="252"/>
                  <a:pt x="32" y="257"/>
                  <a:pt x="33" y="258"/>
                </a:cubicBezTo>
                <a:cubicBezTo>
                  <a:pt x="35" y="259"/>
                  <a:pt x="38" y="259"/>
                  <a:pt x="40" y="258"/>
                </a:cubicBezTo>
                <a:cubicBezTo>
                  <a:pt x="41" y="258"/>
                  <a:pt x="42" y="249"/>
                  <a:pt x="42" y="248"/>
                </a:cubicBezTo>
                <a:cubicBezTo>
                  <a:pt x="42" y="247"/>
                  <a:pt x="45" y="240"/>
                  <a:pt x="44" y="237"/>
                </a:cubicBezTo>
                <a:cubicBezTo>
                  <a:pt x="44" y="236"/>
                  <a:pt x="43" y="229"/>
                  <a:pt x="43" y="227"/>
                </a:cubicBezTo>
                <a:cubicBezTo>
                  <a:pt x="43" y="226"/>
                  <a:pt x="44" y="216"/>
                  <a:pt x="45" y="215"/>
                </a:cubicBezTo>
                <a:cubicBezTo>
                  <a:pt x="45" y="213"/>
                  <a:pt x="46" y="199"/>
                  <a:pt x="46" y="199"/>
                </a:cubicBezTo>
                <a:cubicBezTo>
                  <a:pt x="46" y="198"/>
                  <a:pt x="46" y="197"/>
                  <a:pt x="46" y="197"/>
                </a:cubicBezTo>
                <a:cubicBezTo>
                  <a:pt x="50" y="196"/>
                  <a:pt x="50" y="196"/>
                  <a:pt x="50" y="196"/>
                </a:cubicBezTo>
                <a:cubicBezTo>
                  <a:pt x="50" y="205"/>
                  <a:pt x="50" y="205"/>
                  <a:pt x="50" y="205"/>
                </a:cubicBezTo>
                <a:cubicBezTo>
                  <a:pt x="50" y="216"/>
                  <a:pt x="50" y="216"/>
                  <a:pt x="50" y="216"/>
                </a:cubicBezTo>
                <a:cubicBezTo>
                  <a:pt x="50" y="225"/>
                  <a:pt x="50" y="225"/>
                  <a:pt x="50" y="225"/>
                </a:cubicBezTo>
                <a:cubicBezTo>
                  <a:pt x="50" y="225"/>
                  <a:pt x="49" y="230"/>
                  <a:pt x="48" y="232"/>
                </a:cubicBezTo>
                <a:cubicBezTo>
                  <a:pt x="47" y="234"/>
                  <a:pt x="48" y="235"/>
                  <a:pt x="48" y="235"/>
                </a:cubicBezTo>
                <a:cubicBezTo>
                  <a:pt x="48" y="236"/>
                  <a:pt x="52" y="238"/>
                  <a:pt x="53" y="239"/>
                </a:cubicBezTo>
                <a:cubicBezTo>
                  <a:pt x="54" y="240"/>
                  <a:pt x="58" y="243"/>
                  <a:pt x="59" y="244"/>
                </a:cubicBezTo>
                <a:cubicBezTo>
                  <a:pt x="59" y="244"/>
                  <a:pt x="62" y="245"/>
                  <a:pt x="64" y="245"/>
                </a:cubicBezTo>
                <a:cubicBezTo>
                  <a:pt x="65" y="244"/>
                  <a:pt x="65" y="242"/>
                  <a:pt x="65" y="241"/>
                </a:cubicBezTo>
                <a:cubicBezTo>
                  <a:pt x="65" y="241"/>
                  <a:pt x="62" y="238"/>
                  <a:pt x="61" y="237"/>
                </a:cubicBezTo>
                <a:cubicBezTo>
                  <a:pt x="60" y="236"/>
                  <a:pt x="58" y="231"/>
                  <a:pt x="57" y="228"/>
                </a:cubicBezTo>
                <a:cubicBezTo>
                  <a:pt x="56" y="225"/>
                  <a:pt x="60" y="214"/>
                  <a:pt x="60" y="214"/>
                </a:cubicBezTo>
                <a:cubicBezTo>
                  <a:pt x="64" y="196"/>
                  <a:pt x="64" y="196"/>
                  <a:pt x="64" y="196"/>
                </a:cubicBezTo>
                <a:cubicBezTo>
                  <a:pt x="64" y="196"/>
                  <a:pt x="70" y="195"/>
                  <a:pt x="70" y="194"/>
                </a:cubicBezTo>
                <a:cubicBezTo>
                  <a:pt x="70" y="194"/>
                  <a:pt x="71" y="155"/>
                  <a:pt x="71" y="155"/>
                </a:cubicBezTo>
                <a:cubicBezTo>
                  <a:pt x="72" y="139"/>
                  <a:pt x="72" y="139"/>
                  <a:pt x="72" y="139"/>
                </a:cubicBezTo>
                <a:cubicBezTo>
                  <a:pt x="72" y="139"/>
                  <a:pt x="72" y="128"/>
                  <a:pt x="72" y="127"/>
                </a:cubicBezTo>
                <a:cubicBezTo>
                  <a:pt x="72" y="126"/>
                  <a:pt x="72" y="121"/>
                  <a:pt x="72" y="119"/>
                </a:cubicBezTo>
                <a:cubicBezTo>
                  <a:pt x="72" y="119"/>
                  <a:pt x="72" y="119"/>
                  <a:pt x="72" y="120"/>
                </a:cubicBezTo>
                <a:cubicBezTo>
                  <a:pt x="72" y="121"/>
                  <a:pt x="73" y="122"/>
                  <a:pt x="73" y="122"/>
                </a:cubicBezTo>
                <a:cubicBezTo>
                  <a:pt x="73" y="122"/>
                  <a:pt x="75" y="130"/>
                  <a:pt x="75" y="133"/>
                </a:cubicBezTo>
                <a:cubicBezTo>
                  <a:pt x="75" y="135"/>
                  <a:pt x="76" y="140"/>
                  <a:pt x="76" y="140"/>
                </a:cubicBezTo>
                <a:cubicBezTo>
                  <a:pt x="76" y="140"/>
                  <a:pt x="76" y="145"/>
                  <a:pt x="75" y="145"/>
                </a:cubicBezTo>
                <a:cubicBezTo>
                  <a:pt x="75" y="145"/>
                  <a:pt x="74" y="146"/>
                  <a:pt x="75" y="146"/>
                </a:cubicBezTo>
                <a:cubicBezTo>
                  <a:pt x="75" y="147"/>
                  <a:pt x="75" y="147"/>
                  <a:pt x="74" y="147"/>
                </a:cubicBezTo>
                <a:cubicBezTo>
                  <a:pt x="74" y="147"/>
                  <a:pt x="74" y="147"/>
                  <a:pt x="74" y="148"/>
                </a:cubicBezTo>
                <a:cubicBezTo>
                  <a:pt x="74" y="148"/>
                  <a:pt x="74" y="148"/>
                  <a:pt x="74" y="148"/>
                </a:cubicBezTo>
                <a:cubicBezTo>
                  <a:pt x="74" y="148"/>
                  <a:pt x="74" y="149"/>
                  <a:pt x="74" y="149"/>
                </a:cubicBezTo>
                <a:cubicBezTo>
                  <a:pt x="74" y="149"/>
                  <a:pt x="75" y="149"/>
                  <a:pt x="75" y="149"/>
                </a:cubicBezTo>
                <a:cubicBezTo>
                  <a:pt x="75" y="149"/>
                  <a:pt x="77" y="149"/>
                  <a:pt x="77" y="149"/>
                </a:cubicBezTo>
                <a:cubicBezTo>
                  <a:pt x="77" y="149"/>
                  <a:pt x="76" y="150"/>
                  <a:pt x="76" y="151"/>
                </a:cubicBezTo>
                <a:cubicBezTo>
                  <a:pt x="76" y="151"/>
                  <a:pt x="76" y="151"/>
                  <a:pt x="77" y="151"/>
                </a:cubicBezTo>
                <a:cubicBezTo>
                  <a:pt x="76" y="156"/>
                  <a:pt x="75" y="164"/>
                  <a:pt x="76" y="174"/>
                </a:cubicBezTo>
                <a:cubicBezTo>
                  <a:pt x="77" y="194"/>
                  <a:pt x="78" y="219"/>
                  <a:pt x="78" y="222"/>
                </a:cubicBezTo>
                <a:cubicBezTo>
                  <a:pt x="77" y="225"/>
                  <a:pt x="79" y="229"/>
                  <a:pt x="79" y="229"/>
                </a:cubicBezTo>
                <a:cubicBezTo>
                  <a:pt x="79" y="230"/>
                  <a:pt x="77" y="234"/>
                  <a:pt x="76" y="236"/>
                </a:cubicBezTo>
                <a:cubicBezTo>
                  <a:pt x="76" y="237"/>
                  <a:pt x="78" y="240"/>
                  <a:pt x="78" y="242"/>
                </a:cubicBezTo>
                <a:cubicBezTo>
                  <a:pt x="79" y="244"/>
                  <a:pt x="79" y="251"/>
                  <a:pt x="79" y="252"/>
                </a:cubicBezTo>
                <a:cubicBezTo>
                  <a:pt x="79" y="252"/>
                  <a:pt x="81" y="256"/>
                  <a:pt x="83" y="258"/>
                </a:cubicBezTo>
                <a:cubicBezTo>
                  <a:pt x="86" y="259"/>
                  <a:pt x="96" y="259"/>
                  <a:pt x="96" y="257"/>
                </a:cubicBezTo>
                <a:cubicBezTo>
                  <a:pt x="96" y="256"/>
                  <a:pt x="97" y="253"/>
                  <a:pt x="95" y="250"/>
                </a:cubicBezTo>
                <a:cubicBezTo>
                  <a:pt x="94" y="247"/>
                  <a:pt x="94" y="244"/>
                  <a:pt x="94" y="244"/>
                </a:cubicBezTo>
                <a:cubicBezTo>
                  <a:pt x="96" y="242"/>
                  <a:pt x="96" y="242"/>
                  <a:pt x="96" y="242"/>
                </a:cubicBezTo>
                <a:cubicBezTo>
                  <a:pt x="96" y="242"/>
                  <a:pt x="97" y="242"/>
                  <a:pt x="96" y="239"/>
                </a:cubicBezTo>
                <a:cubicBezTo>
                  <a:pt x="95" y="236"/>
                  <a:pt x="96" y="235"/>
                  <a:pt x="96" y="233"/>
                </a:cubicBezTo>
                <a:cubicBezTo>
                  <a:pt x="97" y="231"/>
                  <a:pt x="98" y="229"/>
                  <a:pt x="97" y="226"/>
                </a:cubicBezTo>
                <a:cubicBezTo>
                  <a:pt x="96" y="223"/>
                  <a:pt x="96" y="208"/>
                  <a:pt x="96" y="208"/>
                </a:cubicBezTo>
                <a:cubicBezTo>
                  <a:pt x="96" y="208"/>
                  <a:pt x="96" y="196"/>
                  <a:pt x="98" y="186"/>
                </a:cubicBezTo>
                <a:cubicBezTo>
                  <a:pt x="100" y="177"/>
                  <a:pt x="106" y="161"/>
                  <a:pt x="106" y="160"/>
                </a:cubicBezTo>
                <a:cubicBezTo>
                  <a:pt x="107" y="159"/>
                  <a:pt x="107" y="157"/>
                  <a:pt x="109" y="161"/>
                </a:cubicBezTo>
                <a:cubicBezTo>
                  <a:pt x="111" y="165"/>
                  <a:pt x="115" y="183"/>
                  <a:pt x="115" y="183"/>
                </a:cubicBezTo>
                <a:cubicBezTo>
                  <a:pt x="115" y="183"/>
                  <a:pt x="118" y="199"/>
                  <a:pt x="118" y="202"/>
                </a:cubicBezTo>
                <a:cubicBezTo>
                  <a:pt x="118" y="205"/>
                  <a:pt x="123" y="227"/>
                  <a:pt x="124" y="227"/>
                </a:cubicBezTo>
                <a:cubicBezTo>
                  <a:pt x="124" y="228"/>
                  <a:pt x="125" y="228"/>
                  <a:pt x="125" y="228"/>
                </a:cubicBezTo>
                <a:cubicBezTo>
                  <a:pt x="122" y="237"/>
                  <a:pt x="121" y="244"/>
                  <a:pt x="121" y="244"/>
                </a:cubicBezTo>
                <a:cubicBezTo>
                  <a:pt x="121" y="244"/>
                  <a:pt x="122" y="244"/>
                  <a:pt x="124" y="245"/>
                </a:cubicBezTo>
                <a:cubicBezTo>
                  <a:pt x="124" y="245"/>
                  <a:pt x="123" y="252"/>
                  <a:pt x="123" y="253"/>
                </a:cubicBezTo>
                <a:cubicBezTo>
                  <a:pt x="123" y="254"/>
                  <a:pt x="124" y="255"/>
                  <a:pt x="126" y="257"/>
                </a:cubicBezTo>
                <a:cubicBezTo>
                  <a:pt x="128" y="258"/>
                  <a:pt x="132" y="259"/>
                  <a:pt x="134" y="259"/>
                </a:cubicBezTo>
                <a:cubicBezTo>
                  <a:pt x="135" y="258"/>
                  <a:pt x="135" y="257"/>
                  <a:pt x="135" y="256"/>
                </a:cubicBezTo>
                <a:cubicBezTo>
                  <a:pt x="135" y="255"/>
                  <a:pt x="135" y="247"/>
                  <a:pt x="135" y="247"/>
                </a:cubicBezTo>
                <a:cubicBezTo>
                  <a:pt x="135" y="246"/>
                  <a:pt x="135" y="246"/>
                  <a:pt x="135" y="246"/>
                </a:cubicBezTo>
                <a:cubicBezTo>
                  <a:pt x="136" y="246"/>
                  <a:pt x="136" y="246"/>
                  <a:pt x="136" y="246"/>
                </a:cubicBezTo>
                <a:cubicBezTo>
                  <a:pt x="137" y="246"/>
                  <a:pt x="137" y="246"/>
                  <a:pt x="137" y="246"/>
                </a:cubicBezTo>
                <a:cubicBezTo>
                  <a:pt x="139" y="248"/>
                  <a:pt x="143" y="250"/>
                  <a:pt x="144" y="250"/>
                </a:cubicBezTo>
                <a:cubicBezTo>
                  <a:pt x="146" y="251"/>
                  <a:pt x="151" y="251"/>
                  <a:pt x="152" y="250"/>
                </a:cubicBezTo>
                <a:cubicBezTo>
                  <a:pt x="153" y="248"/>
                  <a:pt x="153" y="247"/>
                  <a:pt x="151" y="244"/>
                </a:cubicBezTo>
                <a:cubicBezTo>
                  <a:pt x="148" y="241"/>
                  <a:pt x="145" y="238"/>
                  <a:pt x="143" y="235"/>
                </a:cubicBezTo>
                <a:cubicBezTo>
                  <a:pt x="142" y="234"/>
                  <a:pt x="142" y="232"/>
                  <a:pt x="141" y="230"/>
                </a:cubicBezTo>
                <a:cubicBezTo>
                  <a:pt x="141" y="229"/>
                  <a:pt x="141" y="229"/>
                  <a:pt x="142" y="228"/>
                </a:cubicBezTo>
                <a:cubicBezTo>
                  <a:pt x="142" y="224"/>
                  <a:pt x="146" y="212"/>
                  <a:pt x="147" y="209"/>
                </a:cubicBezTo>
                <a:cubicBezTo>
                  <a:pt x="148" y="205"/>
                  <a:pt x="154" y="184"/>
                  <a:pt x="155" y="180"/>
                </a:cubicBezTo>
                <a:cubicBezTo>
                  <a:pt x="156" y="175"/>
                  <a:pt x="160" y="150"/>
                  <a:pt x="161" y="146"/>
                </a:cubicBezTo>
                <a:cubicBezTo>
                  <a:pt x="161" y="143"/>
                  <a:pt x="162" y="142"/>
                  <a:pt x="162" y="141"/>
                </a:cubicBezTo>
                <a:cubicBezTo>
                  <a:pt x="162" y="141"/>
                  <a:pt x="163" y="140"/>
                  <a:pt x="163" y="141"/>
                </a:cubicBezTo>
                <a:cubicBezTo>
                  <a:pt x="163" y="142"/>
                  <a:pt x="163" y="142"/>
                  <a:pt x="164" y="150"/>
                </a:cubicBezTo>
                <a:cubicBezTo>
                  <a:pt x="164" y="158"/>
                  <a:pt x="166" y="180"/>
                  <a:pt x="166" y="183"/>
                </a:cubicBezTo>
                <a:cubicBezTo>
                  <a:pt x="166" y="186"/>
                  <a:pt x="165" y="217"/>
                  <a:pt x="165" y="220"/>
                </a:cubicBezTo>
                <a:cubicBezTo>
                  <a:pt x="165" y="222"/>
                  <a:pt x="165" y="237"/>
                  <a:pt x="165" y="239"/>
                </a:cubicBezTo>
                <a:cubicBezTo>
                  <a:pt x="165" y="242"/>
                  <a:pt x="164" y="246"/>
                  <a:pt x="164" y="247"/>
                </a:cubicBezTo>
                <a:cubicBezTo>
                  <a:pt x="164" y="247"/>
                  <a:pt x="165" y="247"/>
                  <a:pt x="165" y="247"/>
                </a:cubicBezTo>
                <a:cubicBezTo>
                  <a:pt x="162" y="249"/>
                  <a:pt x="160" y="254"/>
                  <a:pt x="160" y="255"/>
                </a:cubicBezTo>
                <a:cubicBezTo>
                  <a:pt x="160" y="256"/>
                  <a:pt x="161" y="256"/>
                  <a:pt x="163" y="257"/>
                </a:cubicBezTo>
                <a:cubicBezTo>
                  <a:pt x="164" y="257"/>
                  <a:pt x="165" y="257"/>
                  <a:pt x="167" y="257"/>
                </a:cubicBezTo>
                <a:cubicBezTo>
                  <a:pt x="167" y="257"/>
                  <a:pt x="167" y="258"/>
                  <a:pt x="167" y="258"/>
                </a:cubicBezTo>
                <a:cubicBezTo>
                  <a:pt x="167" y="259"/>
                  <a:pt x="172" y="259"/>
                  <a:pt x="174" y="258"/>
                </a:cubicBezTo>
                <a:cubicBezTo>
                  <a:pt x="177" y="257"/>
                  <a:pt x="178" y="256"/>
                  <a:pt x="178" y="255"/>
                </a:cubicBezTo>
                <a:cubicBezTo>
                  <a:pt x="178" y="255"/>
                  <a:pt x="178" y="253"/>
                  <a:pt x="178" y="252"/>
                </a:cubicBezTo>
                <a:cubicBezTo>
                  <a:pt x="179" y="251"/>
                  <a:pt x="180" y="250"/>
                  <a:pt x="180" y="250"/>
                </a:cubicBezTo>
                <a:cubicBezTo>
                  <a:pt x="181" y="249"/>
                  <a:pt x="186" y="247"/>
                  <a:pt x="188" y="246"/>
                </a:cubicBezTo>
                <a:cubicBezTo>
                  <a:pt x="190" y="246"/>
                  <a:pt x="189" y="240"/>
                  <a:pt x="189" y="238"/>
                </a:cubicBezTo>
                <a:cubicBezTo>
                  <a:pt x="188" y="235"/>
                  <a:pt x="187" y="233"/>
                  <a:pt x="187" y="233"/>
                </a:cubicBezTo>
                <a:cubicBezTo>
                  <a:pt x="187" y="233"/>
                  <a:pt x="188" y="232"/>
                  <a:pt x="188" y="230"/>
                </a:cubicBezTo>
                <a:cubicBezTo>
                  <a:pt x="189" y="228"/>
                  <a:pt x="194" y="210"/>
                  <a:pt x="196" y="206"/>
                </a:cubicBezTo>
                <a:cubicBezTo>
                  <a:pt x="198" y="202"/>
                  <a:pt x="199" y="189"/>
                  <a:pt x="199" y="189"/>
                </a:cubicBezTo>
                <a:cubicBezTo>
                  <a:pt x="199" y="189"/>
                  <a:pt x="206" y="187"/>
                  <a:pt x="207" y="186"/>
                </a:cubicBezTo>
                <a:cubicBezTo>
                  <a:pt x="209" y="185"/>
                  <a:pt x="209" y="185"/>
                  <a:pt x="209" y="183"/>
                </a:cubicBezTo>
                <a:cubicBezTo>
                  <a:pt x="209" y="181"/>
                  <a:pt x="213" y="162"/>
                  <a:pt x="214" y="159"/>
                </a:cubicBezTo>
                <a:cubicBezTo>
                  <a:pt x="215" y="156"/>
                  <a:pt x="216" y="156"/>
                  <a:pt x="217" y="157"/>
                </a:cubicBezTo>
                <a:cubicBezTo>
                  <a:pt x="218" y="158"/>
                  <a:pt x="222" y="183"/>
                  <a:pt x="222" y="183"/>
                </a:cubicBezTo>
                <a:cubicBezTo>
                  <a:pt x="222" y="183"/>
                  <a:pt x="222" y="186"/>
                  <a:pt x="222" y="186"/>
                </a:cubicBezTo>
                <a:cubicBezTo>
                  <a:pt x="223" y="186"/>
                  <a:pt x="227" y="187"/>
                  <a:pt x="229" y="187"/>
                </a:cubicBezTo>
                <a:cubicBezTo>
                  <a:pt x="231" y="188"/>
                  <a:pt x="235" y="187"/>
                  <a:pt x="235" y="187"/>
                </a:cubicBezTo>
                <a:cubicBezTo>
                  <a:pt x="235" y="188"/>
                  <a:pt x="236" y="198"/>
                  <a:pt x="237" y="201"/>
                </a:cubicBezTo>
                <a:cubicBezTo>
                  <a:pt x="237" y="203"/>
                  <a:pt x="241" y="212"/>
                  <a:pt x="241" y="213"/>
                </a:cubicBezTo>
                <a:cubicBezTo>
                  <a:pt x="242" y="215"/>
                  <a:pt x="247" y="233"/>
                  <a:pt x="247" y="235"/>
                </a:cubicBezTo>
                <a:cubicBezTo>
                  <a:pt x="247" y="236"/>
                  <a:pt x="246" y="236"/>
                  <a:pt x="245" y="238"/>
                </a:cubicBezTo>
                <a:cubicBezTo>
                  <a:pt x="245" y="239"/>
                  <a:pt x="245" y="241"/>
                  <a:pt x="244" y="243"/>
                </a:cubicBezTo>
                <a:cubicBezTo>
                  <a:pt x="244" y="245"/>
                  <a:pt x="244" y="247"/>
                  <a:pt x="245" y="248"/>
                </a:cubicBezTo>
                <a:cubicBezTo>
                  <a:pt x="245" y="249"/>
                  <a:pt x="249" y="250"/>
                  <a:pt x="251" y="251"/>
                </a:cubicBezTo>
                <a:cubicBezTo>
                  <a:pt x="252" y="251"/>
                  <a:pt x="253" y="252"/>
                  <a:pt x="253" y="253"/>
                </a:cubicBezTo>
                <a:cubicBezTo>
                  <a:pt x="253" y="254"/>
                  <a:pt x="253" y="255"/>
                  <a:pt x="254" y="256"/>
                </a:cubicBezTo>
                <a:cubicBezTo>
                  <a:pt x="254" y="256"/>
                  <a:pt x="256" y="257"/>
                  <a:pt x="259" y="257"/>
                </a:cubicBezTo>
                <a:cubicBezTo>
                  <a:pt x="260" y="258"/>
                  <a:pt x="262" y="258"/>
                  <a:pt x="264" y="259"/>
                </a:cubicBezTo>
                <a:cubicBezTo>
                  <a:pt x="266" y="259"/>
                  <a:pt x="270" y="259"/>
                  <a:pt x="271" y="258"/>
                </a:cubicBezTo>
                <a:cubicBezTo>
                  <a:pt x="272" y="257"/>
                  <a:pt x="273" y="256"/>
                  <a:pt x="272" y="254"/>
                </a:cubicBezTo>
                <a:cubicBezTo>
                  <a:pt x="272" y="253"/>
                  <a:pt x="269" y="250"/>
                  <a:pt x="266" y="247"/>
                </a:cubicBezTo>
                <a:cubicBezTo>
                  <a:pt x="266" y="246"/>
                  <a:pt x="266" y="245"/>
                  <a:pt x="266" y="245"/>
                </a:cubicBezTo>
                <a:cubicBezTo>
                  <a:pt x="266" y="244"/>
                  <a:pt x="268" y="244"/>
                  <a:pt x="268" y="241"/>
                </a:cubicBezTo>
                <a:cubicBezTo>
                  <a:pt x="269" y="239"/>
                  <a:pt x="268" y="237"/>
                  <a:pt x="268" y="236"/>
                </a:cubicBezTo>
                <a:cubicBezTo>
                  <a:pt x="268" y="234"/>
                  <a:pt x="268" y="235"/>
                  <a:pt x="268" y="233"/>
                </a:cubicBezTo>
                <a:cubicBezTo>
                  <a:pt x="268" y="232"/>
                  <a:pt x="268" y="231"/>
                  <a:pt x="268" y="229"/>
                </a:cubicBezTo>
                <a:cubicBezTo>
                  <a:pt x="268" y="228"/>
                  <a:pt x="270" y="218"/>
                  <a:pt x="270" y="218"/>
                </a:cubicBezTo>
                <a:cubicBezTo>
                  <a:pt x="270" y="218"/>
                  <a:pt x="270" y="217"/>
                  <a:pt x="272" y="217"/>
                </a:cubicBezTo>
                <a:cubicBezTo>
                  <a:pt x="273" y="216"/>
                  <a:pt x="275" y="211"/>
                  <a:pt x="275" y="212"/>
                </a:cubicBezTo>
                <a:cubicBezTo>
                  <a:pt x="275" y="213"/>
                  <a:pt x="273" y="232"/>
                  <a:pt x="273" y="232"/>
                </a:cubicBezTo>
                <a:cubicBezTo>
                  <a:pt x="273" y="232"/>
                  <a:pt x="273" y="232"/>
                  <a:pt x="272" y="233"/>
                </a:cubicBezTo>
                <a:cubicBezTo>
                  <a:pt x="272" y="233"/>
                  <a:pt x="270" y="239"/>
                  <a:pt x="270" y="240"/>
                </a:cubicBezTo>
                <a:cubicBezTo>
                  <a:pt x="270" y="242"/>
                  <a:pt x="270" y="242"/>
                  <a:pt x="272" y="245"/>
                </a:cubicBezTo>
                <a:cubicBezTo>
                  <a:pt x="275" y="247"/>
                  <a:pt x="276" y="246"/>
                  <a:pt x="277" y="248"/>
                </a:cubicBezTo>
                <a:cubicBezTo>
                  <a:pt x="278" y="249"/>
                  <a:pt x="278" y="250"/>
                  <a:pt x="280" y="253"/>
                </a:cubicBezTo>
                <a:cubicBezTo>
                  <a:pt x="281" y="257"/>
                  <a:pt x="283" y="258"/>
                  <a:pt x="284" y="259"/>
                </a:cubicBezTo>
                <a:cubicBezTo>
                  <a:pt x="286" y="259"/>
                  <a:pt x="292" y="258"/>
                  <a:pt x="292" y="255"/>
                </a:cubicBezTo>
                <a:cubicBezTo>
                  <a:pt x="292" y="252"/>
                  <a:pt x="290" y="249"/>
                  <a:pt x="288" y="247"/>
                </a:cubicBezTo>
                <a:cubicBezTo>
                  <a:pt x="287" y="245"/>
                  <a:pt x="283" y="241"/>
                  <a:pt x="281" y="238"/>
                </a:cubicBezTo>
                <a:cubicBezTo>
                  <a:pt x="280" y="235"/>
                  <a:pt x="281" y="229"/>
                  <a:pt x="282" y="226"/>
                </a:cubicBezTo>
                <a:cubicBezTo>
                  <a:pt x="283" y="223"/>
                  <a:pt x="286" y="211"/>
                  <a:pt x="286" y="211"/>
                </a:cubicBezTo>
                <a:cubicBezTo>
                  <a:pt x="286" y="211"/>
                  <a:pt x="286" y="211"/>
                  <a:pt x="288" y="211"/>
                </a:cubicBezTo>
                <a:cubicBezTo>
                  <a:pt x="289" y="211"/>
                  <a:pt x="289" y="209"/>
                  <a:pt x="289" y="209"/>
                </a:cubicBezTo>
                <a:cubicBezTo>
                  <a:pt x="289" y="209"/>
                  <a:pt x="291" y="203"/>
                  <a:pt x="292" y="200"/>
                </a:cubicBezTo>
                <a:cubicBezTo>
                  <a:pt x="293" y="196"/>
                  <a:pt x="292" y="197"/>
                  <a:pt x="291" y="196"/>
                </a:cubicBezTo>
                <a:cubicBezTo>
                  <a:pt x="290" y="195"/>
                  <a:pt x="289" y="195"/>
                  <a:pt x="290" y="194"/>
                </a:cubicBezTo>
                <a:cubicBezTo>
                  <a:pt x="290" y="194"/>
                  <a:pt x="291" y="183"/>
                  <a:pt x="292" y="181"/>
                </a:cubicBezTo>
                <a:cubicBezTo>
                  <a:pt x="292" y="179"/>
                  <a:pt x="294" y="165"/>
                  <a:pt x="295" y="164"/>
                </a:cubicBezTo>
                <a:cubicBezTo>
                  <a:pt x="295" y="163"/>
                  <a:pt x="298" y="148"/>
                  <a:pt x="298" y="149"/>
                </a:cubicBezTo>
                <a:cubicBezTo>
                  <a:pt x="298" y="151"/>
                  <a:pt x="299" y="151"/>
                  <a:pt x="300" y="150"/>
                </a:cubicBezTo>
                <a:cubicBezTo>
                  <a:pt x="301" y="150"/>
                  <a:pt x="301" y="148"/>
                  <a:pt x="301" y="146"/>
                </a:cubicBezTo>
                <a:cubicBezTo>
                  <a:pt x="301" y="144"/>
                  <a:pt x="302" y="145"/>
                  <a:pt x="302" y="146"/>
                </a:cubicBezTo>
                <a:cubicBezTo>
                  <a:pt x="302" y="148"/>
                  <a:pt x="301" y="151"/>
                  <a:pt x="300" y="151"/>
                </a:cubicBezTo>
                <a:cubicBezTo>
                  <a:pt x="299" y="152"/>
                  <a:pt x="298" y="152"/>
                  <a:pt x="298" y="153"/>
                </a:cubicBezTo>
                <a:cubicBezTo>
                  <a:pt x="298" y="154"/>
                  <a:pt x="299" y="155"/>
                  <a:pt x="300" y="155"/>
                </a:cubicBezTo>
                <a:cubicBezTo>
                  <a:pt x="301" y="155"/>
                  <a:pt x="302" y="154"/>
                  <a:pt x="301" y="154"/>
                </a:cubicBezTo>
                <a:cubicBezTo>
                  <a:pt x="301" y="154"/>
                  <a:pt x="301" y="154"/>
                  <a:pt x="302" y="154"/>
                </a:cubicBezTo>
                <a:cubicBezTo>
                  <a:pt x="302" y="154"/>
                  <a:pt x="306" y="152"/>
                  <a:pt x="307" y="151"/>
                </a:cubicBezTo>
                <a:cubicBezTo>
                  <a:pt x="308" y="150"/>
                  <a:pt x="308" y="148"/>
                  <a:pt x="308" y="146"/>
                </a:cubicBezTo>
                <a:cubicBezTo>
                  <a:pt x="309" y="144"/>
                  <a:pt x="309" y="142"/>
                  <a:pt x="308" y="139"/>
                </a:cubicBezTo>
                <a:close/>
                <a:moveTo>
                  <a:pt x="81" y="132"/>
                </a:moveTo>
                <a:cubicBezTo>
                  <a:pt x="80" y="130"/>
                  <a:pt x="80" y="129"/>
                  <a:pt x="80" y="129"/>
                </a:cubicBezTo>
                <a:cubicBezTo>
                  <a:pt x="80" y="129"/>
                  <a:pt x="80" y="129"/>
                  <a:pt x="80" y="129"/>
                </a:cubicBezTo>
                <a:cubicBezTo>
                  <a:pt x="81" y="129"/>
                  <a:pt x="81" y="129"/>
                  <a:pt x="81" y="129"/>
                </a:cubicBezTo>
                <a:cubicBezTo>
                  <a:pt x="81" y="129"/>
                  <a:pt x="81" y="130"/>
                  <a:pt x="81" y="132"/>
                </a:cubicBezTo>
                <a:close/>
                <a:moveTo>
                  <a:pt x="140" y="94"/>
                </a:moveTo>
                <a:cubicBezTo>
                  <a:pt x="141" y="95"/>
                  <a:pt x="141" y="97"/>
                  <a:pt x="141" y="98"/>
                </a:cubicBezTo>
                <a:cubicBezTo>
                  <a:pt x="141" y="99"/>
                  <a:pt x="141" y="99"/>
                  <a:pt x="141" y="100"/>
                </a:cubicBezTo>
                <a:cubicBezTo>
                  <a:pt x="141" y="98"/>
                  <a:pt x="140" y="96"/>
                  <a:pt x="140" y="94"/>
                </a:cubicBezTo>
                <a:close/>
                <a:moveTo>
                  <a:pt x="136" y="173"/>
                </a:moveTo>
                <a:cubicBezTo>
                  <a:pt x="135" y="158"/>
                  <a:pt x="132" y="136"/>
                  <a:pt x="133" y="132"/>
                </a:cubicBezTo>
                <a:cubicBezTo>
                  <a:pt x="134" y="130"/>
                  <a:pt x="138" y="119"/>
                  <a:pt x="140" y="112"/>
                </a:cubicBezTo>
                <a:cubicBezTo>
                  <a:pt x="140" y="112"/>
                  <a:pt x="140" y="113"/>
                  <a:pt x="140" y="113"/>
                </a:cubicBezTo>
                <a:cubicBezTo>
                  <a:pt x="140" y="113"/>
                  <a:pt x="140" y="113"/>
                  <a:pt x="140" y="113"/>
                </a:cubicBezTo>
                <a:cubicBezTo>
                  <a:pt x="139" y="129"/>
                  <a:pt x="139" y="129"/>
                  <a:pt x="138" y="145"/>
                </a:cubicBezTo>
                <a:cubicBezTo>
                  <a:pt x="136" y="160"/>
                  <a:pt x="138" y="179"/>
                  <a:pt x="137" y="183"/>
                </a:cubicBezTo>
                <a:cubicBezTo>
                  <a:pt x="137" y="183"/>
                  <a:pt x="137" y="184"/>
                  <a:pt x="136" y="186"/>
                </a:cubicBezTo>
                <a:cubicBezTo>
                  <a:pt x="136" y="182"/>
                  <a:pt x="136" y="177"/>
                  <a:pt x="136" y="173"/>
                </a:cubicBezTo>
                <a:close/>
                <a:moveTo>
                  <a:pt x="192" y="80"/>
                </a:moveTo>
                <a:cubicBezTo>
                  <a:pt x="192" y="80"/>
                  <a:pt x="193" y="82"/>
                  <a:pt x="193" y="84"/>
                </a:cubicBezTo>
                <a:cubicBezTo>
                  <a:pt x="193" y="84"/>
                  <a:pt x="192" y="92"/>
                  <a:pt x="191" y="99"/>
                </a:cubicBezTo>
                <a:cubicBezTo>
                  <a:pt x="191" y="97"/>
                  <a:pt x="190" y="96"/>
                  <a:pt x="190" y="95"/>
                </a:cubicBezTo>
                <a:cubicBezTo>
                  <a:pt x="190" y="94"/>
                  <a:pt x="189" y="89"/>
                  <a:pt x="188" y="84"/>
                </a:cubicBezTo>
                <a:cubicBezTo>
                  <a:pt x="188" y="83"/>
                  <a:pt x="187" y="81"/>
                  <a:pt x="187" y="79"/>
                </a:cubicBezTo>
                <a:cubicBezTo>
                  <a:pt x="189" y="80"/>
                  <a:pt x="192" y="80"/>
                  <a:pt x="192" y="80"/>
                </a:cubicBezTo>
                <a:close/>
                <a:moveTo>
                  <a:pt x="175" y="80"/>
                </a:moveTo>
                <a:cubicBezTo>
                  <a:pt x="175" y="81"/>
                  <a:pt x="175" y="81"/>
                  <a:pt x="174" y="82"/>
                </a:cubicBezTo>
                <a:cubicBezTo>
                  <a:pt x="175" y="81"/>
                  <a:pt x="175" y="80"/>
                  <a:pt x="175" y="80"/>
                </a:cubicBezTo>
                <a:cubicBezTo>
                  <a:pt x="174" y="76"/>
                  <a:pt x="174" y="76"/>
                  <a:pt x="174" y="76"/>
                </a:cubicBezTo>
                <a:cubicBezTo>
                  <a:pt x="175" y="78"/>
                  <a:pt x="175" y="79"/>
                  <a:pt x="175" y="80"/>
                </a:cubicBezTo>
                <a:close/>
                <a:moveTo>
                  <a:pt x="174" y="88"/>
                </a:moveTo>
                <a:cubicBezTo>
                  <a:pt x="174" y="86"/>
                  <a:pt x="174" y="84"/>
                  <a:pt x="174" y="83"/>
                </a:cubicBezTo>
                <a:cubicBezTo>
                  <a:pt x="175" y="83"/>
                  <a:pt x="177" y="82"/>
                  <a:pt x="178" y="79"/>
                </a:cubicBezTo>
                <a:cubicBezTo>
                  <a:pt x="179" y="84"/>
                  <a:pt x="179" y="88"/>
                  <a:pt x="179" y="89"/>
                </a:cubicBezTo>
                <a:cubicBezTo>
                  <a:pt x="179" y="91"/>
                  <a:pt x="179" y="96"/>
                  <a:pt x="181" y="102"/>
                </a:cubicBezTo>
                <a:cubicBezTo>
                  <a:pt x="182" y="109"/>
                  <a:pt x="185" y="120"/>
                  <a:pt x="186" y="123"/>
                </a:cubicBezTo>
                <a:cubicBezTo>
                  <a:pt x="186" y="124"/>
                  <a:pt x="186" y="125"/>
                  <a:pt x="187" y="125"/>
                </a:cubicBezTo>
                <a:cubicBezTo>
                  <a:pt x="186" y="127"/>
                  <a:pt x="186" y="129"/>
                  <a:pt x="185" y="130"/>
                </a:cubicBezTo>
                <a:cubicBezTo>
                  <a:pt x="185" y="130"/>
                  <a:pt x="185" y="131"/>
                  <a:pt x="185" y="131"/>
                </a:cubicBezTo>
                <a:cubicBezTo>
                  <a:pt x="184" y="124"/>
                  <a:pt x="184" y="118"/>
                  <a:pt x="183" y="114"/>
                </a:cubicBezTo>
                <a:cubicBezTo>
                  <a:pt x="182" y="112"/>
                  <a:pt x="182" y="110"/>
                  <a:pt x="181" y="110"/>
                </a:cubicBezTo>
                <a:cubicBezTo>
                  <a:pt x="181" y="110"/>
                  <a:pt x="178" y="103"/>
                  <a:pt x="178" y="103"/>
                </a:cubicBezTo>
                <a:cubicBezTo>
                  <a:pt x="179" y="103"/>
                  <a:pt x="179" y="102"/>
                  <a:pt x="179" y="102"/>
                </a:cubicBezTo>
                <a:cubicBezTo>
                  <a:pt x="179" y="102"/>
                  <a:pt x="175" y="99"/>
                  <a:pt x="175" y="97"/>
                </a:cubicBezTo>
                <a:cubicBezTo>
                  <a:pt x="174" y="95"/>
                  <a:pt x="173" y="91"/>
                  <a:pt x="174" y="88"/>
                </a:cubicBezTo>
                <a:close/>
                <a:moveTo>
                  <a:pt x="182" y="186"/>
                </a:moveTo>
                <a:cubicBezTo>
                  <a:pt x="182" y="186"/>
                  <a:pt x="182" y="186"/>
                  <a:pt x="182" y="187"/>
                </a:cubicBezTo>
                <a:cubicBezTo>
                  <a:pt x="182" y="185"/>
                  <a:pt x="182" y="183"/>
                  <a:pt x="182" y="183"/>
                </a:cubicBezTo>
                <a:cubicBezTo>
                  <a:pt x="182" y="183"/>
                  <a:pt x="182" y="181"/>
                  <a:pt x="182" y="180"/>
                </a:cubicBezTo>
                <a:cubicBezTo>
                  <a:pt x="183" y="182"/>
                  <a:pt x="183" y="183"/>
                  <a:pt x="183" y="183"/>
                </a:cubicBezTo>
                <a:cubicBezTo>
                  <a:pt x="183" y="183"/>
                  <a:pt x="183" y="184"/>
                  <a:pt x="182" y="186"/>
                </a:cubicBezTo>
                <a:close/>
                <a:moveTo>
                  <a:pt x="254" y="97"/>
                </a:moveTo>
                <a:cubicBezTo>
                  <a:pt x="254" y="95"/>
                  <a:pt x="254" y="91"/>
                  <a:pt x="254" y="92"/>
                </a:cubicBezTo>
                <a:cubicBezTo>
                  <a:pt x="254" y="93"/>
                  <a:pt x="256" y="101"/>
                  <a:pt x="256" y="104"/>
                </a:cubicBezTo>
                <a:cubicBezTo>
                  <a:pt x="256" y="105"/>
                  <a:pt x="256" y="107"/>
                  <a:pt x="255" y="109"/>
                </a:cubicBezTo>
                <a:cubicBezTo>
                  <a:pt x="255" y="107"/>
                  <a:pt x="253" y="106"/>
                  <a:pt x="254" y="97"/>
                </a:cubicBezTo>
                <a:close/>
                <a:moveTo>
                  <a:pt x="245" y="86"/>
                </a:moveTo>
                <a:cubicBezTo>
                  <a:pt x="245" y="88"/>
                  <a:pt x="244" y="91"/>
                  <a:pt x="244" y="94"/>
                </a:cubicBezTo>
                <a:cubicBezTo>
                  <a:pt x="244" y="90"/>
                  <a:pt x="243" y="86"/>
                  <a:pt x="243" y="86"/>
                </a:cubicBezTo>
                <a:cubicBezTo>
                  <a:pt x="243" y="86"/>
                  <a:pt x="244" y="86"/>
                  <a:pt x="245" y="86"/>
                </a:cubicBezTo>
                <a:close/>
                <a:moveTo>
                  <a:pt x="251" y="184"/>
                </a:moveTo>
                <a:cubicBezTo>
                  <a:pt x="252" y="183"/>
                  <a:pt x="254" y="179"/>
                  <a:pt x="253" y="174"/>
                </a:cubicBezTo>
                <a:cubicBezTo>
                  <a:pt x="252" y="168"/>
                  <a:pt x="246" y="124"/>
                  <a:pt x="246" y="120"/>
                </a:cubicBezTo>
                <a:cubicBezTo>
                  <a:pt x="246" y="119"/>
                  <a:pt x="246" y="117"/>
                  <a:pt x="246" y="114"/>
                </a:cubicBezTo>
                <a:cubicBezTo>
                  <a:pt x="248" y="121"/>
                  <a:pt x="252" y="123"/>
                  <a:pt x="255" y="125"/>
                </a:cubicBezTo>
                <a:cubicBezTo>
                  <a:pt x="255" y="129"/>
                  <a:pt x="255" y="132"/>
                  <a:pt x="255" y="135"/>
                </a:cubicBezTo>
                <a:cubicBezTo>
                  <a:pt x="256" y="140"/>
                  <a:pt x="257" y="158"/>
                  <a:pt x="258" y="160"/>
                </a:cubicBezTo>
                <a:cubicBezTo>
                  <a:pt x="258" y="162"/>
                  <a:pt x="259" y="179"/>
                  <a:pt x="259" y="180"/>
                </a:cubicBezTo>
                <a:cubicBezTo>
                  <a:pt x="259" y="182"/>
                  <a:pt x="260" y="189"/>
                  <a:pt x="260" y="189"/>
                </a:cubicBezTo>
                <a:cubicBezTo>
                  <a:pt x="259" y="190"/>
                  <a:pt x="259" y="194"/>
                  <a:pt x="258" y="195"/>
                </a:cubicBezTo>
                <a:cubicBezTo>
                  <a:pt x="257" y="196"/>
                  <a:pt x="255" y="198"/>
                  <a:pt x="255" y="200"/>
                </a:cubicBezTo>
                <a:cubicBezTo>
                  <a:pt x="255" y="202"/>
                  <a:pt x="256" y="203"/>
                  <a:pt x="256" y="205"/>
                </a:cubicBezTo>
                <a:cubicBezTo>
                  <a:pt x="257" y="206"/>
                  <a:pt x="256" y="209"/>
                  <a:pt x="256" y="211"/>
                </a:cubicBezTo>
                <a:cubicBezTo>
                  <a:pt x="257" y="213"/>
                  <a:pt x="259" y="214"/>
                  <a:pt x="259" y="215"/>
                </a:cubicBezTo>
                <a:cubicBezTo>
                  <a:pt x="260" y="215"/>
                  <a:pt x="261" y="227"/>
                  <a:pt x="261" y="229"/>
                </a:cubicBezTo>
                <a:cubicBezTo>
                  <a:pt x="261" y="230"/>
                  <a:pt x="261" y="231"/>
                  <a:pt x="261" y="233"/>
                </a:cubicBezTo>
                <a:cubicBezTo>
                  <a:pt x="261" y="234"/>
                  <a:pt x="260" y="236"/>
                  <a:pt x="260" y="236"/>
                </a:cubicBezTo>
                <a:cubicBezTo>
                  <a:pt x="260" y="237"/>
                  <a:pt x="259" y="237"/>
                  <a:pt x="259" y="238"/>
                </a:cubicBezTo>
                <a:cubicBezTo>
                  <a:pt x="259" y="238"/>
                  <a:pt x="259" y="237"/>
                  <a:pt x="258" y="237"/>
                </a:cubicBezTo>
                <a:cubicBezTo>
                  <a:pt x="258" y="237"/>
                  <a:pt x="257" y="230"/>
                  <a:pt x="256" y="227"/>
                </a:cubicBezTo>
                <a:cubicBezTo>
                  <a:pt x="256" y="224"/>
                  <a:pt x="254" y="202"/>
                  <a:pt x="254" y="198"/>
                </a:cubicBezTo>
                <a:cubicBezTo>
                  <a:pt x="253" y="193"/>
                  <a:pt x="250" y="184"/>
                  <a:pt x="251" y="184"/>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noEditPoints="1"/>
          </p:cNvSpPr>
          <p:nvPr/>
        </p:nvSpPr>
        <p:spPr bwMode="auto">
          <a:xfrm>
            <a:off x="5825228" y="1145765"/>
            <a:ext cx="367355" cy="694591"/>
          </a:xfrm>
          <a:custGeom>
            <a:avLst/>
            <a:gdLst>
              <a:gd name="T0" fmla="*/ 118 w 121"/>
              <a:gd name="T1" fmla="*/ 92 h 292"/>
              <a:gd name="T2" fmla="*/ 111 w 121"/>
              <a:gd name="T3" fmla="*/ 77 h 292"/>
              <a:gd name="T4" fmla="*/ 104 w 121"/>
              <a:gd name="T5" fmla="*/ 61 h 292"/>
              <a:gd name="T6" fmla="*/ 81 w 121"/>
              <a:gd name="T7" fmla="*/ 47 h 292"/>
              <a:gd name="T8" fmla="*/ 78 w 121"/>
              <a:gd name="T9" fmla="*/ 36 h 292"/>
              <a:gd name="T10" fmla="*/ 83 w 121"/>
              <a:gd name="T11" fmla="*/ 23 h 292"/>
              <a:gd name="T12" fmla="*/ 83 w 121"/>
              <a:gd name="T13" fmla="*/ 9 h 292"/>
              <a:gd name="T14" fmla="*/ 78 w 121"/>
              <a:gd name="T15" fmla="*/ 3 h 292"/>
              <a:gd name="T16" fmla="*/ 75 w 121"/>
              <a:gd name="T17" fmla="*/ 1 h 292"/>
              <a:gd name="T18" fmla="*/ 68 w 121"/>
              <a:gd name="T19" fmla="*/ 0 h 292"/>
              <a:gd name="T20" fmla="*/ 65 w 121"/>
              <a:gd name="T21" fmla="*/ 1 h 292"/>
              <a:gd name="T22" fmla="*/ 57 w 121"/>
              <a:gd name="T23" fmla="*/ 5 h 292"/>
              <a:gd name="T24" fmla="*/ 53 w 121"/>
              <a:gd name="T25" fmla="*/ 19 h 292"/>
              <a:gd name="T26" fmla="*/ 54 w 121"/>
              <a:gd name="T27" fmla="*/ 31 h 292"/>
              <a:gd name="T28" fmla="*/ 57 w 121"/>
              <a:gd name="T29" fmla="*/ 42 h 292"/>
              <a:gd name="T30" fmla="*/ 39 w 121"/>
              <a:gd name="T31" fmla="*/ 48 h 292"/>
              <a:gd name="T32" fmla="*/ 7 w 121"/>
              <a:gd name="T33" fmla="*/ 72 h 292"/>
              <a:gd name="T34" fmla="*/ 3 w 121"/>
              <a:gd name="T35" fmla="*/ 93 h 292"/>
              <a:gd name="T36" fmla="*/ 22 w 121"/>
              <a:gd name="T37" fmla="*/ 123 h 292"/>
              <a:gd name="T38" fmla="*/ 28 w 121"/>
              <a:gd name="T39" fmla="*/ 129 h 292"/>
              <a:gd name="T40" fmla="*/ 32 w 121"/>
              <a:gd name="T41" fmla="*/ 129 h 292"/>
              <a:gd name="T42" fmla="*/ 30 w 121"/>
              <a:gd name="T43" fmla="*/ 143 h 292"/>
              <a:gd name="T44" fmla="*/ 30 w 121"/>
              <a:gd name="T45" fmla="*/ 145 h 292"/>
              <a:gd name="T46" fmla="*/ 28 w 121"/>
              <a:gd name="T47" fmla="*/ 152 h 292"/>
              <a:gd name="T48" fmla="*/ 26 w 121"/>
              <a:gd name="T49" fmla="*/ 187 h 292"/>
              <a:gd name="T50" fmla="*/ 24 w 121"/>
              <a:gd name="T51" fmla="*/ 236 h 292"/>
              <a:gd name="T52" fmla="*/ 23 w 121"/>
              <a:gd name="T53" fmla="*/ 277 h 292"/>
              <a:gd name="T54" fmla="*/ 6 w 121"/>
              <a:gd name="T55" fmla="*/ 286 h 292"/>
              <a:gd name="T56" fmla="*/ 46 w 121"/>
              <a:gd name="T57" fmla="*/ 280 h 292"/>
              <a:gd name="T58" fmla="*/ 49 w 121"/>
              <a:gd name="T59" fmla="*/ 233 h 292"/>
              <a:gd name="T60" fmla="*/ 52 w 121"/>
              <a:gd name="T61" fmla="*/ 195 h 292"/>
              <a:gd name="T62" fmla="*/ 55 w 121"/>
              <a:gd name="T63" fmla="*/ 185 h 292"/>
              <a:gd name="T64" fmla="*/ 60 w 121"/>
              <a:gd name="T65" fmla="*/ 231 h 292"/>
              <a:gd name="T66" fmla="*/ 58 w 121"/>
              <a:gd name="T67" fmla="*/ 275 h 292"/>
              <a:gd name="T68" fmla="*/ 58 w 121"/>
              <a:gd name="T69" fmla="*/ 282 h 292"/>
              <a:gd name="T70" fmla="*/ 79 w 121"/>
              <a:gd name="T71" fmla="*/ 291 h 292"/>
              <a:gd name="T72" fmla="*/ 76 w 121"/>
              <a:gd name="T73" fmla="*/ 277 h 292"/>
              <a:gd name="T74" fmla="*/ 84 w 121"/>
              <a:gd name="T75" fmla="*/ 210 h 292"/>
              <a:gd name="T76" fmla="*/ 89 w 121"/>
              <a:gd name="T77" fmla="*/ 158 h 292"/>
              <a:gd name="T78" fmla="*/ 101 w 121"/>
              <a:gd name="T79" fmla="*/ 137 h 292"/>
              <a:gd name="T80" fmla="*/ 121 w 121"/>
              <a:gd name="T81" fmla="*/ 106 h 292"/>
              <a:gd name="T82" fmla="*/ 17 w 121"/>
              <a:gd name="T83" fmla="*/ 96 h 292"/>
              <a:gd name="T84" fmla="*/ 16 w 121"/>
              <a:gd name="T85" fmla="*/ 85 h 292"/>
              <a:gd name="T86" fmla="*/ 25 w 121"/>
              <a:gd name="T87" fmla="*/ 80 h 292"/>
              <a:gd name="T88" fmla="*/ 32 w 121"/>
              <a:gd name="T89" fmla="*/ 87 h 292"/>
              <a:gd name="T90" fmla="*/ 33 w 121"/>
              <a:gd name="T91" fmla="*/ 109 h 292"/>
              <a:gd name="T92" fmla="*/ 106 w 121"/>
              <a:gd name="T93" fmla="*/ 114 h 292"/>
              <a:gd name="T94" fmla="*/ 91 w 121"/>
              <a:gd name="T95" fmla="*/ 135 h 292"/>
              <a:gd name="T96" fmla="*/ 90 w 121"/>
              <a:gd name="T97" fmla="*/ 121 h 292"/>
              <a:gd name="T98" fmla="*/ 91 w 121"/>
              <a:gd name="T99" fmla="*/ 103 h 292"/>
              <a:gd name="T100" fmla="*/ 95 w 121"/>
              <a:gd name="T101" fmla="*/ 93 h 292"/>
              <a:gd name="T102" fmla="*/ 97 w 121"/>
              <a:gd name="T103" fmla="*/ 91 h 292"/>
              <a:gd name="T104" fmla="*/ 104 w 121"/>
              <a:gd name="T105" fmla="*/ 99 h 292"/>
              <a:gd name="T106" fmla="*/ 106 w 121"/>
              <a:gd name="T107" fmla="*/ 114 h 292"/>
              <a:gd name="T108" fmla="*/ 107 w 121"/>
              <a:gd name="T10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92">
                <a:moveTo>
                  <a:pt x="121" y="106"/>
                </a:moveTo>
                <a:cubicBezTo>
                  <a:pt x="121" y="103"/>
                  <a:pt x="117" y="94"/>
                  <a:pt x="117" y="93"/>
                </a:cubicBezTo>
                <a:cubicBezTo>
                  <a:pt x="117" y="93"/>
                  <a:pt x="118" y="92"/>
                  <a:pt x="118" y="92"/>
                </a:cubicBezTo>
                <a:cubicBezTo>
                  <a:pt x="118" y="92"/>
                  <a:pt x="118" y="90"/>
                  <a:pt x="116" y="88"/>
                </a:cubicBezTo>
                <a:cubicBezTo>
                  <a:pt x="115" y="86"/>
                  <a:pt x="114" y="84"/>
                  <a:pt x="113" y="82"/>
                </a:cubicBezTo>
                <a:cubicBezTo>
                  <a:pt x="112" y="80"/>
                  <a:pt x="111" y="77"/>
                  <a:pt x="111" y="77"/>
                </a:cubicBezTo>
                <a:cubicBezTo>
                  <a:pt x="109" y="73"/>
                  <a:pt x="109" y="73"/>
                  <a:pt x="109" y="73"/>
                </a:cubicBezTo>
                <a:cubicBezTo>
                  <a:pt x="107" y="67"/>
                  <a:pt x="107" y="67"/>
                  <a:pt x="107" y="67"/>
                </a:cubicBezTo>
                <a:cubicBezTo>
                  <a:pt x="107" y="67"/>
                  <a:pt x="106" y="64"/>
                  <a:pt x="104" y="61"/>
                </a:cubicBezTo>
                <a:cubicBezTo>
                  <a:pt x="102" y="58"/>
                  <a:pt x="94" y="55"/>
                  <a:pt x="92" y="54"/>
                </a:cubicBezTo>
                <a:cubicBezTo>
                  <a:pt x="91" y="52"/>
                  <a:pt x="87" y="50"/>
                  <a:pt x="85" y="49"/>
                </a:cubicBezTo>
                <a:cubicBezTo>
                  <a:pt x="83" y="48"/>
                  <a:pt x="81" y="47"/>
                  <a:pt x="81" y="47"/>
                </a:cubicBezTo>
                <a:cubicBezTo>
                  <a:pt x="81" y="47"/>
                  <a:pt x="80" y="47"/>
                  <a:pt x="79" y="46"/>
                </a:cubicBezTo>
                <a:cubicBezTo>
                  <a:pt x="78" y="46"/>
                  <a:pt x="77" y="45"/>
                  <a:pt x="76" y="43"/>
                </a:cubicBezTo>
                <a:cubicBezTo>
                  <a:pt x="75" y="40"/>
                  <a:pt x="77" y="37"/>
                  <a:pt x="78" y="36"/>
                </a:cubicBezTo>
                <a:cubicBezTo>
                  <a:pt x="79" y="35"/>
                  <a:pt x="80" y="36"/>
                  <a:pt x="81" y="33"/>
                </a:cubicBezTo>
                <a:cubicBezTo>
                  <a:pt x="82" y="31"/>
                  <a:pt x="84" y="26"/>
                  <a:pt x="84" y="25"/>
                </a:cubicBezTo>
                <a:cubicBezTo>
                  <a:pt x="84" y="24"/>
                  <a:pt x="83" y="23"/>
                  <a:pt x="83" y="23"/>
                </a:cubicBezTo>
                <a:cubicBezTo>
                  <a:pt x="83" y="23"/>
                  <a:pt x="84" y="19"/>
                  <a:pt x="84" y="18"/>
                </a:cubicBezTo>
                <a:cubicBezTo>
                  <a:pt x="84" y="18"/>
                  <a:pt x="85" y="17"/>
                  <a:pt x="85" y="15"/>
                </a:cubicBezTo>
                <a:cubicBezTo>
                  <a:pt x="85" y="13"/>
                  <a:pt x="85" y="12"/>
                  <a:pt x="83" y="9"/>
                </a:cubicBezTo>
                <a:cubicBezTo>
                  <a:pt x="81" y="6"/>
                  <a:pt x="81" y="5"/>
                  <a:pt x="80" y="5"/>
                </a:cubicBezTo>
                <a:cubicBezTo>
                  <a:pt x="80" y="5"/>
                  <a:pt x="80" y="5"/>
                  <a:pt x="80" y="6"/>
                </a:cubicBezTo>
                <a:cubicBezTo>
                  <a:pt x="80" y="6"/>
                  <a:pt x="78" y="3"/>
                  <a:pt x="78" y="3"/>
                </a:cubicBezTo>
                <a:cubicBezTo>
                  <a:pt x="78" y="4"/>
                  <a:pt x="78" y="3"/>
                  <a:pt x="78" y="3"/>
                </a:cubicBezTo>
                <a:cubicBezTo>
                  <a:pt x="78" y="3"/>
                  <a:pt x="76" y="1"/>
                  <a:pt x="75" y="0"/>
                </a:cubicBezTo>
                <a:cubicBezTo>
                  <a:pt x="75" y="1"/>
                  <a:pt x="75" y="1"/>
                  <a:pt x="75" y="1"/>
                </a:cubicBezTo>
                <a:cubicBezTo>
                  <a:pt x="75" y="1"/>
                  <a:pt x="73" y="0"/>
                  <a:pt x="72" y="0"/>
                </a:cubicBezTo>
                <a:cubicBezTo>
                  <a:pt x="72" y="0"/>
                  <a:pt x="73" y="1"/>
                  <a:pt x="73" y="1"/>
                </a:cubicBezTo>
                <a:cubicBezTo>
                  <a:pt x="68" y="0"/>
                  <a:pt x="68" y="0"/>
                  <a:pt x="68" y="0"/>
                </a:cubicBezTo>
                <a:cubicBezTo>
                  <a:pt x="68" y="0"/>
                  <a:pt x="68" y="0"/>
                  <a:pt x="68" y="0"/>
                </a:cubicBezTo>
                <a:cubicBezTo>
                  <a:pt x="68" y="0"/>
                  <a:pt x="64" y="0"/>
                  <a:pt x="64" y="0"/>
                </a:cubicBezTo>
                <a:cubicBezTo>
                  <a:pt x="64" y="0"/>
                  <a:pt x="65" y="1"/>
                  <a:pt x="65" y="1"/>
                </a:cubicBezTo>
                <a:cubicBezTo>
                  <a:pt x="65" y="1"/>
                  <a:pt x="61" y="1"/>
                  <a:pt x="60" y="1"/>
                </a:cubicBezTo>
                <a:cubicBezTo>
                  <a:pt x="59" y="0"/>
                  <a:pt x="60" y="2"/>
                  <a:pt x="60" y="2"/>
                </a:cubicBezTo>
                <a:cubicBezTo>
                  <a:pt x="60" y="2"/>
                  <a:pt x="59" y="2"/>
                  <a:pt x="57" y="5"/>
                </a:cubicBezTo>
                <a:cubicBezTo>
                  <a:pt x="55" y="8"/>
                  <a:pt x="55" y="12"/>
                  <a:pt x="55" y="13"/>
                </a:cubicBezTo>
                <a:cubicBezTo>
                  <a:pt x="54" y="14"/>
                  <a:pt x="53" y="15"/>
                  <a:pt x="53" y="16"/>
                </a:cubicBezTo>
                <a:cubicBezTo>
                  <a:pt x="53" y="18"/>
                  <a:pt x="53" y="19"/>
                  <a:pt x="53" y="19"/>
                </a:cubicBezTo>
                <a:cubicBezTo>
                  <a:pt x="53" y="19"/>
                  <a:pt x="52" y="19"/>
                  <a:pt x="51" y="21"/>
                </a:cubicBezTo>
                <a:cubicBezTo>
                  <a:pt x="51" y="23"/>
                  <a:pt x="52" y="27"/>
                  <a:pt x="52" y="28"/>
                </a:cubicBezTo>
                <a:cubicBezTo>
                  <a:pt x="52" y="30"/>
                  <a:pt x="53" y="31"/>
                  <a:pt x="54" y="31"/>
                </a:cubicBezTo>
                <a:cubicBezTo>
                  <a:pt x="55" y="31"/>
                  <a:pt x="55" y="31"/>
                  <a:pt x="55" y="31"/>
                </a:cubicBezTo>
                <a:cubicBezTo>
                  <a:pt x="55" y="31"/>
                  <a:pt x="56" y="35"/>
                  <a:pt x="56" y="38"/>
                </a:cubicBezTo>
                <a:cubicBezTo>
                  <a:pt x="56" y="40"/>
                  <a:pt x="57" y="41"/>
                  <a:pt x="57" y="42"/>
                </a:cubicBezTo>
                <a:cubicBezTo>
                  <a:pt x="56" y="43"/>
                  <a:pt x="56" y="43"/>
                  <a:pt x="55" y="44"/>
                </a:cubicBezTo>
                <a:cubicBezTo>
                  <a:pt x="54" y="44"/>
                  <a:pt x="52" y="44"/>
                  <a:pt x="51" y="44"/>
                </a:cubicBezTo>
                <a:cubicBezTo>
                  <a:pt x="51" y="44"/>
                  <a:pt x="43" y="47"/>
                  <a:pt x="39" y="48"/>
                </a:cubicBezTo>
                <a:cubicBezTo>
                  <a:pt x="35" y="49"/>
                  <a:pt x="28" y="52"/>
                  <a:pt x="27" y="54"/>
                </a:cubicBezTo>
                <a:cubicBezTo>
                  <a:pt x="25" y="55"/>
                  <a:pt x="12" y="67"/>
                  <a:pt x="11" y="70"/>
                </a:cubicBezTo>
                <a:cubicBezTo>
                  <a:pt x="9" y="72"/>
                  <a:pt x="7" y="72"/>
                  <a:pt x="7" y="72"/>
                </a:cubicBezTo>
                <a:cubicBezTo>
                  <a:pt x="7" y="72"/>
                  <a:pt x="7" y="73"/>
                  <a:pt x="8" y="73"/>
                </a:cubicBezTo>
                <a:cubicBezTo>
                  <a:pt x="7" y="74"/>
                  <a:pt x="3" y="78"/>
                  <a:pt x="2" y="81"/>
                </a:cubicBezTo>
                <a:cubicBezTo>
                  <a:pt x="1" y="83"/>
                  <a:pt x="0" y="86"/>
                  <a:pt x="3" y="93"/>
                </a:cubicBezTo>
                <a:cubicBezTo>
                  <a:pt x="7" y="100"/>
                  <a:pt x="12" y="108"/>
                  <a:pt x="14" y="110"/>
                </a:cubicBezTo>
                <a:cubicBezTo>
                  <a:pt x="16" y="113"/>
                  <a:pt x="17" y="115"/>
                  <a:pt x="17" y="116"/>
                </a:cubicBezTo>
                <a:cubicBezTo>
                  <a:pt x="18" y="118"/>
                  <a:pt x="21" y="121"/>
                  <a:pt x="22" y="123"/>
                </a:cubicBezTo>
                <a:cubicBezTo>
                  <a:pt x="23" y="125"/>
                  <a:pt x="25" y="125"/>
                  <a:pt x="25" y="126"/>
                </a:cubicBezTo>
                <a:cubicBezTo>
                  <a:pt x="25" y="127"/>
                  <a:pt x="25" y="127"/>
                  <a:pt x="25" y="128"/>
                </a:cubicBezTo>
                <a:cubicBezTo>
                  <a:pt x="26" y="128"/>
                  <a:pt x="27" y="129"/>
                  <a:pt x="28" y="129"/>
                </a:cubicBezTo>
                <a:cubicBezTo>
                  <a:pt x="28" y="129"/>
                  <a:pt x="29" y="128"/>
                  <a:pt x="29" y="128"/>
                </a:cubicBezTo>
                <a:cubicBezTo>
                  <a:pt x="29" y="128"/>
                  <a:pt x="30" y="129"/>
                  <a:pt x="30" y="129"/>
                </a:cubicBezTo>
                <a:cubicBezTo>
                  <a:pt x="31" y="129"/>
                  <a:pt x="31" y="129"/>
                  <a:pt x="32" y="129"/>
                </a:cubicBezTo>
                <a:cubicBezTo>
                  <a:pt x="32" y="129"/>
                  <a:pt x="32" y="129"/>
                  <a:pt x="32" y="128"/>
                </a:cubicBezTo>
                <a:cubicBezTo>
                  <a:pt x="32" y="130"/>
                  <a:pt x="32" y="131"/>
                  <a:pt x="32" y="132"/>
                </a:cubicBezTo>
                <a:cubicBezTo>
                  <a:pt x="32" y="135"/>
                  <a:pt x="30" y="143"/>
                  <a:pt x="30" y="143"/>
                </a:cubicBezTo>
                <a:cubicBezTo>
                  <a:pt x="30" y="143"/>
                  <a:pt x="29"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29" y="147"/>
                  <a:pt x="28" y="150"/>
                  <a:pt x="28" y="152"/>
                </a:cubicBezTo>
                <a:cubicBezTo>
                  <a:pt x="28" y="155"/>
                  <a:pt x="27" y="158"/>
                  <a:pt x="26" y="161"/>
                </a:cubicBezTo>
                <a:cubicBezTo>
                  <a:pt x="26" y="164"/>
                  <a:pt x="24" y="171"/>
                  <a:pt x="24" y="175"/>
                </a:cubicBezTo>
                <a:cubicBezTo>
                  <a:pt x="25" y="179"/>
                  <a:pt x="26" y="182"/>
                  <a:pt x="26" y="187"/>
                </a:cubicBezTo>
                <a:cubicBezTo>
                  <a:pt x="25" y="191"/>
                  <a:pt x="26" y="191"/>
                  <a:pt x="25" y="200"/>
                </a:cubicBezTo>
                <a:cubicBezTo>
                  <a:pt x="25" y="210"/>
                  <a:pt x="25" y="212"/>
                  <a:pt x="24" y="217"/>
                </a:cubicBezTo>
                <a:cubicBezTo>
                  <a:pt x="22" y="223"/>
                  <a:pt x="24" y="231"/>
                  <a:pt x="24" y="236"/>
                </a:cubicBezTo>
                <a:cubicBezTo>
                  <a:pt x="25" y="241"/>
                  <a:pt x="26" y="242"/>
                  <a:pt x="25" y="250"/>
                </a:cubicBezTo>
                <a:cubicBezTo>
                  <a:pt x="24" y="258"/>
                  <a:pt x="23" y="268"/>
                  <a:pt x="23" y="271"/>
                </a:cubicBezTo>
                <a:cubicBezTo>
                  <a:pt x="23" y="274"/>
                  <a:pt x="23" y="277"/>
                  <a:pt x="23" y="277"/>
                </a:cubicBezTo>
                <a:cubicBezTo>
                  <a:pt x="23" y="277"/>
                  <a:pt x="24" y="278"/>
                  <a:pt x="25" y="278"/>
                </a:cubicBezTo>
                <a:cubicBezTo>
                  <a:pt x="24" y="279"/>
                  <a:pt x="21" y="281"/>
                  <a:pt x="17" y="281"/>
                </a:cubicBezTo>
                <a:cubicBezTo>
                  <a:pt x="13" y="282"/>
                  <a:pt x="6" y="282"/>
                  <a:pt x="6" y="286"/>
                </a:cubicBezTo>
                <a:cubicBezTo>
                  <a:pt x="7" y="291"/>
                  <a:pt x="9" y="291"/>
                  <a:pt x="15" y="291"/>
                </a:cubicBezTo>
                <a:cubicBezTo>
                  <a:pt x="21" y="291"/>
                  <a:pt x="45" y="291"/>
                  <a:pt x="45" y="291"/>
                </a:cubicBezTo>
                <a:cubicBezTo>
                  <a:pt x="45" y="291"/>
                  <a:pt x="48" y="283"/>
                  <a:pt x="46" y="280"/>
                </a:cubicBezTo>
                <a:cubicBezTo>
                  <a:pt x="45" y="277"/>
                  <a:pt x="46" y="275"/>
                  <a:pt x="46" y="275"/>
                </a:cubicBezTo>
                <a:cubicBezTo>
                  <a:pt x="47" y="274"/>
                  <a:pt x="49" y="261"/>
                  <a:pt x="48" y="256"/>
                </a:cubicBezTo>
                <a:cubicBezTo>
                  <a:pt x="48" y="251"/>
                  <a:pt x="49" y="237"/>
                  <a:pt x="49" y="233"/>
                </a:cubicBezTo>
                <a:cubicBezTo>
                  <a:pt x="49" y="229"/>
                  <a:pt x="50" y="219"/>
                  <a:pt x="49" y="215"/>
                </a:cubicBezTo>
                <a:cubicBezTo>
                  <a:pt x="49" y="211"/>
                  <a:pt x="50" y="198"/>
                  <a:pt x="50" y="198"/>
                </a:cubicBezTo>
                <a:cubicBezTo>
                  <a:pt x="50" y="198"/>
                  <a:pt x="51" y="197"/>
                  <a:pt x="52" y="195"/>
                </a:cubicBezTo>
                <a:cubicBezTo>
                  <a:pt x="52" y="195"/>
                  <a:pt x="52" y="195"/>
                  <a:pt x="52" y="195"/>
                </a:cubicBezTo>
                <a:cubicBezTo>
                  <a:pt x="52" y="195"/>
                  <a:pt x="52" y="194"/>
                  <a:pt x="52" y="194"/>
                </a:cubicBezTo>
                <a:cubicBezTo>
                  <a:pt x="53" y="191"/>
                  <a:pt x="55" y="186"/>
                  <a:pt x="55" y="185"/>
                </a:cubicBezTo>
                <a:cubicBezTo>
                  <a:pt x="55" y="185"/>
                  <a:pt x="55" y="185"/>
                  <a:pt x="55" y="185"/>
                </a:cubicBezTo>
                <a:cubicBezTo>
                  <a:pt x="55" y="186"/>
                  <a:pt x="58" y="206"/>
                  <a:pt x="58" y="212"/>
                </a:cubicBezTo>
                <a:cubicBezTo>
                  <a:pt x="58" y="217"/>
                  <a:pt x="59" y="226"/>
                  <a:pt x="60" y="231"/>
                </a:cubicBezTo>
                <a:cubicBezTo>
                  <a:pt x="60" y="237"/>
                  <a:pt x="59" y="239"/>
                  <a:pt x="59" y="244"/>
                </a:cubicBezTo>
                <a:cubicBezTo>
                  <a:pt x="59" y="249"/>
                  <a:pt x="56" y="256"/>
                  <a:pt x="56" y="261"/>
                </a:cubicBezTo>
                <a:cubicBezTo>
                  <a:pt x="57" y="267"/>
                  <a:pt x="58" y="275"/>
                  <a:pt x="58" y="275"/>
                </a:cubicBezTo>
                <a:cubicBezTo>
                  <a:pt x="58" y="275"/>
                  <a:pt x="59" y="276"/>
                  <a:pt x="60" y="276"/>
                </a:cubicBezTo>
                <a:cubicBezTo>
                  <a:pt x="60" y="276"/>
                  <a:pt x="60" y="276"/>
                  <a:pt x="60" y="276"/>
                </a:cubicBezTo>
                <a:cubicBezTo>
                  <a:pt x="60" y="276"/>
                  <a:pt x="59" y="281"/>
                  <a:pt x="58" y="282"/>
                </a:cubicBezTo>
                <a:cubicBezTo>
                  <a:pt x="57" y="283"/>
                  <a:pt x="57" y="283"/>
                  <a:pt x="56" y="286"/>
                </a:cubicBezTo>
                <a:cubicBezTo>
                  <a:pt x="55" y="289"/>
                  <a:pt x="56" y="290"/>
                  <a:pt x="57" y="291"/>
                </a:cubicBezTo>
                <a:cubicBezTo>
                  <a:pt x="58" y="292"/>
                  <a:pt x="79" y="291"/>
                  <a:pt x="79" y="291"/>
                </a:cubicBezTo>
                <a:cubicBezTo>
                  <a:pt x="79" y="291"/>
                  <a:pt x="81" y="288"/>
                  <a:pt x="79" y="284"/>
                </a:cubicBezTo>
                <a:cubicBezTo>
                  <a:pt x="77" y="280"/>
                  <a:pt x="77" y="279"/>
                  <a:pt x="76" y="278"/>
                </a:cubicBezTo>
                <a:cubicBezTo>
                  <a:pt x="76" y="277"/>
                  <a:pt x="76" y="277"/>
                  <a:pt x="76" y="277"/>
                </a:cubicBezTo>
                <a:cubicBezTo>
                  <a:pt x="78" y="274"/>
                  <a:pt x="79" y="271"/>
                  <a:pt x="79" y="271"/>
                </a:cubicBezTo>
                <a:cubicBezTo>
                  <a:pt x="79" y="271"/>
                  <a:pt x="80" y="259"/>
                  <a:pt x="80" y="252"/>
                </a:cubicBezTo>
                <a:cubicBezTo>
                  <a:pt x="80" y="246"/>
                  <a:pt x="84" y="218"/>
                  <a:pt x="84" y="210"/>
                </a:cubicBezTo>
                <a:cubicBezTo>
                  <a:pt x="83" y="203"/>
                  <a:pt x="84" y="191"/>
                  <a:pt x="84" y="191"/>
                </a:cubicBezTo>
                <a:cubicBezTo>
                  <a:pt x="85" y="175"/>
                  <a:pt x="85" y="175"/>
                  <a:pt x="85" y="175"/>
                </a:cubicBezTo>
                <a:cubicBezTo>
                  <a:pt x="89" y="158"/>
                  <a:pt x="89" y="158"/>
                  <a:pt x="89" y="158"/>
                </a:cubicBezTo>
                <a:cubicBezTo>
                  <a:pt x="89" y="150"/>
                  <a:pt x="89" y="150"/>
                  <a:pt x="89" y="150"/>
                </a:cubicBezTo>
                <a:cubicBezTo>
                  <a:pt x="90" y="149"/>
                  <a:pt x="93" y="146"/>
                  <a:pt x="94" y="145"/>
                </a:cubicBezTo>
                <a:cubicBezTo>
                  <a:pt x="96" y="144"/>
                  <a:pt x="100" y="139"/>
                  <a:pt x="101" y="137"/>
                </a:cubicBezTo>
                <a:cubicBezTo>
                  <a:pt x="102" y="136"/>
                  <a:pt x="111" y="127"/>
                  <a:pt x="112" y="124"/>
                </a:cubicBezTo>
                <a:cubicBezTo>
                  <a:pt x="114" y="121"/>
                  <a:pt x="118" y="116"/>
                  <a:pt x="119" y="114"/>
                </a:cubicBezTo>
                <a:cubicBezTo>
                  <a:pt x="120" y="112"/>
                  <a:pt x="121" y="109"/>
                  <a:pt x="121" y="106"/>
                </a:cubicBezTo>
                <a:close/>
                <a:moveTo>
                  <a:pt x="28" y="115"/>
                </a:moveTo>
                <a:cubicBezTo>
                  <a:pt x="28" y="114"/>
                  <a:pt x="25" y="111"/>
                  <a:pt x="24" y="110"/>
                </a:cubicBezTo>
                <a:cubicBezTo>
                  <a:pt x="23" y="108"/>
                  <a:pt x="17" y="97"/>
                  <a:pt x="17" y="96"/>
                </a:cubicBezTo>
                <a:cubicBezTo>
                  <a:pt x="16" y="94"/>
                  <a:pt x="15" y="88"/>
                  <a:pt x="14" y="87"/>
                </a:cubicBezTo>
                <a:cubicBezTo>
                  <a:pt x="13" y="86"/>
                  <a:pt x="15" y="86"/>
                  <a:pt x="15" y="86"/>
                </a:cubicBezTo>
                <a:cubicBezTo>
                  <a:pt x="16" y="85"/>
                  <a:pt x="16" y="85"/>
                  <a:pt x="16" y="85"/>
                </a:cubicBezTo>
                <a:cubicBezTo>
                  <a:pt x="17" y="86"/>
                  <a:pt x="17" y="85"/>
                  <a:pt x="18" y="85"/>
                </a:cubicBezTo>
                <a:cubicBezTo>
                  <a:pt x="20" y="85"/>
                  <a:pt x="21" y="84"/>
                  <a:pt x="21" y="84"/>
                </a:cubicBezTo>
                <a:cubicBezTo>
                  <a:pt x="25" y="80"/>
                  <a:pt x="25" y="80"/>
                  <a:pt x="25" y="80"/>
                </a:cubicBezTo>
                <a:cubicBezTo>
                  <a:pt x="25" y="80"/>
                  <a:pt x="27" y="81"/>
                  <a:pt x="29" y="81"/>
                </a:cubicBezTo>
                <a:cubicBezTo>
                  <a:pt x="30" y="81"/>
                  <a:pt x="30" y="82"/>
                  <a:pt x="31" y="82"/>
                </a:cubicBezTo>
                <a:cubicBezTo>
                  <a:pt x="32" y="83"/>
                  <a:pt x="31" y="85"/>
                  <a:pt x="32" y="87"/>
                </a:cubicBezTo>
                <a:cubicBezTo>
                  <a:pt x="33" y="89"/>
                  <a:pt x="33" y="93"/>
                  <a:pt x="33" y="95"/>
                </a:cubicBezTo>
                <a:cubicBezTo>
                  <a:pt x="34" y="97"/>
                  <a:pt x="34" y="99"/>
                  <a:pt x="34" y="103"/>
                </a:cubicBezTo>
                <a:cubicBezTo>
                  <a:pt x="33" y="106"/>
                  <a:pt x="33" y="106"/>
                  <a:pt x="33" y="109"/>
                </a:cubicBezTo>
                <a:cubicBezTo>
                  <a:pt x="33" y="111"/>
                  <a:pt x="33" y="114"/>
                  <a:pt x="32" y="116"/>
                </a:cubicBezTo>
                <a:cubicBezTo>
                  <a:pt x="31" y="116"/>
                  <a:pt x="29" y="115"/>
                  <a:pt x="28" y="115"/>
                </a:cubicBezTo>
                <a:close/>
                <a:moveTo>
                  <a:pt x="106" y="114"/>
                </a:moveTo>
                <a:cubicBezTo>
                  <a:pt x="104" y="116"/>
                  <a:pt x="102" y="124"/>
                  <a:pt x="99" y="127"/>
                </a:cubicBezTo>
                <a:cubicBezTo>
                  <a:pt x="97" y="131"/>
                  <a:pt x="95" y="135"/>
                  <a:pt x="93" y="135"/>
                </a:cubicBezTo>
                <a:cubicBezTo>
                  <a:pt x="92" y="135"/>
                  <a:pt x="91" y="135"/>
                  <a:pt x="91" y="135"/>
                </a:cubicBezTo>
                <a:cubicBezTo>
                  <a:pt x="91" y="135"/>
                  <a:pt x="91" y="135"/>
                  <a:pt x="91" y="135"/>
                </a:cubicBezTo>
                <a:cubicBezTo>
                  <a:pt x="91" y="135"/>
                  <a:pt x="91" y="128"/>
                  <a:pt x="91" y="126"/>
                </a:cubicBezTo>
                <a:cubicBezTo>
                  <a:pt x="90" y="125"/>
                  <a:pt x="90" y="123"/>
                  <a:pt x="90" y="121"/>
                </a:cubicBezTo>
                <a:cubicBezTo>
                  <a:pt x="90" y="119"/>
                  <a:pt x="90" y="115"/>
                  <a:pt x="90" y="115"/>
                </a:cubicBezTo>
                <a:cubicBezTo>
                  <a:pt x="90" y="115"/>
                  <a:pt x="89" y="112"/>
                  <a:pt x="90" y="108"/>
                </a:cubicBezTo>
                <a:cubicBezTo>
                  <a:pt x="90" y="105"/>
                  <a:pt x="91" y="103"/>
                  <a:pt x="91" y="103"/>
                </a:cubicBezTo>
                <a:cubicBezTo>
                  <a:pt x="91" y="101"/>
                  <a:pt x="91" y="101"/>
                  <a:pt x="91" y="101"/>
                </a:cubicBezTo>
                <a:cubicBezTo>
                  <a:pt x="91" y="101"/>
                  <a:pt x="94" y="97"/>
                  <a:pt x="94" y="96"/>
                </a:cubicBezTo>
                <a:cubicBezTo>
                  <a:pt x="95" y="95"/>
                  <a:pt x="95" y="94"/>
                  <a:pt x="95" y="93"/>
                </a:cubicBezTo>
                <a:cubicBezTo>
                  <a:pt x="95" y="93"/>
                  <a:pt x="95" y="93"/>
                  <a:pt x="95" y="92"/>
                </a:cubicBezTo>
                <a:cubicBezTo>
                  <a:pt x="95" y="92"/>
                  <a:pt x="95" y="92"/>
                  <a:pt x="95" y="92"/>
                </a:cubicBezTo>
                <a:cubicBezTo>
                  <a:pt x="95" y="91"/>
                  <a:pt x="97" y="91"/>
                  <a:pt x="97" y="91"/>
                </a:cubicBezTo>
                <a:cubicBezTo>
                  <a:pt x="97" y="91"/>
                  <a:pt x="98" y="94"/>
                  <a:pt x="99" y="95"/>
                </a:cubicBezTo>
                <a:cubicBezTo>
                  <a:pt x="100" y="97"/>
                  <a:pt x="101" y="97"/>
                  <a:pt x="101" y="98"/>
                </a:cubicBezTo>
                <a:cubicBezTo>
                  <a:pt x="102" y="100"/>
                  <a:pt x="104" y="99"/>
                  <a:pt x="104" y="99"/>
                </a:cubicBezTo>
                <a:cubicBezTo>
                  <a:pt x="104" y="99"/>
                  <a:pt x="104" y="99"/>
                  <a:pt x="105" y="99"/>
                </a:cubicBezTo>
                <a:cubicBezTo>
                  <a:pt x="105" y="100"/>
                  <a:pt x="107" y="105"/>
                  <a:pt x="108" y="106"/>
                </a:cubicBezTo>
                <a:cubicBezTo>
                  <a:pt x="108" y="108"/>
                  <a:pt x="108" y="111"/>
                  <a:pt x="106" y="114"/>
                </a:cubicBezTo>
                <a:close/>
                <a:moveTo>
                  <a:pt x="107" y="98"/>
                </a:moveTo>
                <a:cubicBezTo>
                  <a:pt x="109" y="97"/>
                  <a:pt x="113" y="96"/>
                  <a:pt x="115" y="94"/>
                </a:cubicBezTo>
                <a:cubicBezTo>
                  <a:pt x="114" y="95"/>
                  <a:pt x="111" y="97"/>
                  <a:pt x="107" y="98"/>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nvSpPr>
        <p:spPr bwMode="auto">
          <a:xfrm>
            <a:off x="6230849" y="1442974"/>
            <a:ext cx="587831" cy="337544"/>
          </a:xfrm>
          <a:custGeom>
            <a:avLst/>
            <a:gdLst>
              <a:gd name="T0" fmla="*/ 707 w 931"/>
              <a:gd name="T1" fmla="*/ 0 h 712"/>
              <a:gd name="T2" fmla="*/ 0 w 931"/>
              <a:gd name="T3" fmla="*/ 385 h 712"/>
              <a:gd name="T4" fmla="*/ 304 w 931"/>
              <a:gd name="T5" fmla="*/ 226 h 712"/>
              <a:gd name="T6" fmla="*/ 311 w 931"/>
              <a:gd name="T7" fmla="*/ 289 h 712"/>
              <a:gd name="T8" fmla="*/ 346 w 931"/>
              <a:gd name="T9" fmla="*/ 318 h 712"/>
              <a:gd name="T10" fmla="*/ 364 w 931"/>
              <a:gd name="T11" fmla="*/ 318 h 712"/>
              <a:gd name="T12" fmla="*/ 372 w 931"/>
              <a:gd name="T13" fmla="*/ 294 h 712"/>
              <a:gd name="T14" fmla="*/ 428 w 931"/>
              <a:gd name="T15" fmla="*/ 226 h 712"/>
              <a:gd name="T16" fmla="*/ 413 w 931"/>
              <a:gd name="T17" fmla="*/ 185 h 712"/>
              <a:gd name="T18" fmla="*/ 367 w 931"/>
              <a:gd name="T19" fmla="*/ 165 h 712"/>
              <a:gd name="T20" fmla="*/ 341 w 931"/>
              <a:gd name="T21" fmla="*/ 144 h 712"/>
              <a:gd name="T22" fmla="*/ 363 w 931"/>
              <a:gd name="T23" fmla="*/ 127 h 712"/>
              <a:gd name="T24" fmla="*/ 401 w 931"/>
              <a:gd name="T25" fmla="*/ 143 h 712"/>
              <a:gd name="T26" fmla="*/ 396 w 931"/>
              <a:gd name="T27" fmla="*/ 92 h 712"/>
              <a:gd name="T28" fmla="*/ 372 w 931"/>
              <a:gd name="T29" fmla="*/ 67 h 712"/>
              <a:gd name="T30" fmla="*/ 346 w 931"/>
              <a:gd name="T31" fmla="*/ 67 h 712"/>
              <a:gd name="T32" fmla="*/ 306 w 931"/>
              <a:gd name="T33" fmla="*/ 107 h 712"/>
              <a:gd name="T34" fmla="*/ 302 w 931"/>
              <a:gd name="T35" fmla="*/ 186 h 712"/>
              <a:gd name="T36" fmla="*/ 371 w 931"/>
              <a:gd name="T37" fmla="*/ 218 h 712"/>
              <a:gd name="T38" fmla="*/ 370 w 931"/>
              <a:gd name="T39" fmla="*/ 248 h 712"/>
              <a:gd name="T40" fmla="*/ 328 w 931"/>
              <a:gd name="T41" fmla="*/ 247 h 712"/>
              <a:gd name="T42" fmla="*/ 124 w 931"/>
              <a:gd name="T43" fmla="*/ 162 h 712"/>
              <a:gd name="T44" fmla="*/ 124 w 931"/>
              <a:gd name="T45" fmla="*/ 223 h 712"/>
              <a:gd name="T46" fmla="*/ 124 w 931"/>
              <a:gd name="T47" fmla="*/ 162 h 712"/>
              <a:gd name="T48" fmla="*/ 552 w 931"/>
              <a:gd name="T49" fmla="*/ 193 h 712"/>
              <a:gd name="T50" fmla="*/ 614 w 931"/>
              <a:gd name="T51" fmla="*/ 193 h 712"/>
              <a:gd name="T52" fmla="*/ 405 w 931"/>
              <a:gd name="T53" fmla="*/ 42 h 712"/>
              <a:gd name="T54" fmla="*/ 405 w 931"/>
              <a:gd name="T55" fmla="*/ 344 h 712"/>
              <a:gd name="T56" fmla="*/ 665 w 931"/>
              <a:gd name="T57" fmla="*/ 299 h 712"/>
              <a:gd name="T58" fmla="*/ 620 w 931"/>
              <a:gd name="T59" fmla="*/ 42 h 712"/>
              <a:gd name="T60" fmla="*/ 301 w 931"/>
              <a:gd name="T61" fmla="*/ 344 h 712"/>
              <a:gd name="T62" fmla="*/ 301 w 931"/>
              <a:gd name="T63" fmla="*/ 42 h 712"/>
              <a:gd name="T64" fmla="*/ 42 w 931"/>
              <a:gd name="T65" fmla="*/ 87 h 712"/>
              <a:gd name="T66" fmla="*/ 87 w 931"/>
              <a:gd name="T67" fmla="*/ 344 h 712"/>
              <a:gd name="T68" fmla="*/ 728 w 931"/>
              <a:gd name="T69" fmla="*/ 54 h 712"/>
              <a:gd name="T70" fmla="*/ 728 w 931"/>
              <a:gd name="T71" fmla="*/ 379 h 712"/>
              <a:gd name="T72" fmla="*/ 737 w 931"/>
              <a:gd name="T73" fmla="*/ 331 h 712"/>
              <a:gd name="T74" fmla="*/ 728 w 931"/>
              <a:gd name="T75" fmla="*/ 177 h 712"/>
              <a:gd name="T76" fmla="*/ 653 w 931"/>
              <a:gd name="T77" fmla="*/ 406 h 712"/>
              <a:gd name="T78" fmla="*/ 103 w 931"/>
              <a:gd name="T79" fmla="*/ 406 h 712"/>
              <a:gd name="T80" fmla="*/ 177 w 931"/>
              <a:gd name="T81" fmla="*/ 487 h 712"/>
              <a:gd name="T82" fmla="*/ 437 w 931"/>
              <a:gd name="T83" fmla="*/ 441 h 712"/>
              <a:gd name="T84" fmla="*/ 653 w 931"/>
              <a:gd name="T85" fmla="*/ 406 h 712"/>
              <a:gd name="T86" fmla="*/ 784 w 931"/>
              <a:gd name="T87" fmla="*/ 148 h 712"/>
              <a:gd name="T88" fmla="*/ 837 w 931"/>
              <a:gd name="T89" fmla="*/ 281 h 712"/>
              <a:gd name="T90" fmla="*/ 849 w 931"/>
              <a:gd name="T91" fmla="*/ 325 h 712"/>
              <a:gd name="T92" fmla="*/ 743 w 931"/>
              <a:gd name="T93" fmla="*/ 33 h 712"/>
              <a:gd name="T94" fmla="*/ 503 w 931"/>
              <a:gd name="T95" fmla="*/ 483 h 712"/>
              <a:gd name="T96" fmla="*/ 428 w 931"/>
              <a:gd name="T97" fmla="*/ 624 h 712"/>
              <a:gd name="T98" fmla="*/ 311 w 931"/>
              <a:gd name="T99" fmla="*/ 553 h 712"/>
              <a:gd name="T100" fmla="*/ 389 w 931"/>
              <a:gd name="T10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712">
                <a:moveTo>
                  <a:pt x="0" y="0"/>
                </a:moveTo>
                <a:cubicBezTo>
                  <a:pt x="707" y="0"/>
                  <a:pt x="707" y="0"/>
                  <a:pt x="707" y="0"/>
                </a:cubicBezTo>
                <a:cubicBezTo>
                  <a:pt x="707" y="385"/>
                  <a:pt x="707" y="385"/>
                  <a:pt x="707" y="385"/>
                </a:cubicBezTo>
                <a:cubicBezTo>
                  <a:pt x="0" y="385"/>
                  <a:pt x="0" y="385"/>
                  <a:pt x="0" y="385"/>
                </a:cubicBezTo>
                <a:cubicBezTo>
                  <a:pt x="0" y="0"/>
                  <a:pt x="0" y="0"/>
                  <a:pt x="0" y="0"/>
                </a:cubicBezTo>
                <a:close/>
                <a:moveTo>
                  <a:pt x="304" y="226"/>
                </a:moveTo>
                <a:cubicBezTo>
                  <a:pt x="279" y="267"/>
                  <a:pt x="279" y="267"/>
                  <a:pt x="279" y="267"/>
                </a:cubicBezTo>
                <a:cubicBezTo>
                  <a:pt x="289" y="277"/>
                  <a:pt x="300" y="284"/>
                  <a:pt x="311" y="289"/>
                </a:cubicBezTo>
                <a:cubicBezTo>
                  <a:pt x="321" y="293"/>
                  <a:pt x="333" y="296"/>
                  <a:pt x="346" y="296"/>
                </a:cubicBezTo>
                <a:cubicBezTo>
                  <a:pt x="346" y="318"/>
                  <a:pt x="346" y="318"/>
                  <a:pt x="346" y="318"/>
                </a:cubicBezTo>
                <a:cubicBezTo>
                  <a:pt x="346" y="318"/>
                  <a:pt x="346" y="318"/>
                  <a:pt x="346" y="318"/>
                </a:cubicBezTo>
                <a:cubicBezTo>
                  <a:pt x="364" y="318"/>
                  <a:pt x="364" y="318"/>
                  <a:pt x="364" y="318"/>
                </a:cubicBezTo>
                <a:cubicBezTo>
                  <a:pt x="372" y="318"/>
                  <a:pt x="372" y="318"/>
                  <a:pt x="372" y="318"/>
                </a:cubicBezTo>
                <a:cubicBezTo>
                  <a:pt x="372" y="294"/>
                  <a:pt x="372" y="294"/>
                  <a:pt x="372" y="294"/>
                </a:cubicBezTo>
                <a:cubicBezTo>
                  <a:pt x="388" y="291"/>
                  <a:pt x="401" y="284"/>
                  <a:pt x="411" y="273"/>
                </a:cubicBezTo>
                <a:cubicBezTo>
                  <a:pt x="422" y="261"/>
                  <a:pt x="428" y="245"/>
                  <a:pt x="428" y="226"/>
                </a:cubicBezTo>
                <a:cubicBezTo>
                  <a:pt x="428" y="218"/>
                  <a:pt x="427" y="210"/>
                  <a:pt x="424" y="203"/>
                </a:cubicBezTo>
                <a:cubicBezTo>
                  <a:pt x="422" y="196"/>
                  <a:pt x="418" y="190"/>
                  <a:pt x="413" y="185"/>
                </a:cubicBezTo>
                <a:cubicBezTo>
                  <a:pt x="406" y="178"/>
                  <a:pt x="391" y="171"/>
                  <a:pt x="369" y="165"/>
                </a:cubicBezTo>
                <a:cubicBezTo>
                  <a:pt x="367" y="165"/>
                  <a:pt x="367" y="165"/>
                  <a:pt x="367" y="165"/>
                </a:cubicBezTo>
                <a:cubicBezTo>
                  <a:pt x="357" y="162"/>
                  <a:pt x="349" y="159"/>
                  <a:pt x="346" y="156"/>
                </a:cubicBezTo>
                <a:cubicBezTo>
                  <a:pt x="342" y="153"/>
                  <a:pt x="341" y="149"/>
                  <a:pt x="341" y="144"/>
                </a:cubicBezTo>
                <a:cubicBezTo>
                  <a:pt x="341" y="139"/>
                  <a:pt x="343" y="135"/>
                  <a:pt x="347" y="132"/>
                </a:cubicBezTo>
                <a:cubicBezTo>
                  <a:pt x="351" y="129"/>
                  <a:pt x="356" y="127"/>
                  <a:pt x="363" y="127"/>
                </a:cubicBezTo>
                <a:cubicBezTo>
                  <a:pt x="369" y="127"/>
                  <a:pt x="376" y="129"/>
                  <a:pt x="382" y="131"/>
                </a:cubicBezTo>
                <a:cubicBezTo>
                  <a:pt x="389" y="134"/>
                  <a:pt x="395" y="138"/>
                  <a:pt x="401" y="143"/>
                </a:cubicBezTo>
                <a:cubicBezTo>
                  <a:pt x="419" y="104"/>
                  <a:pt x="419" y="104"/>
                  <a:pt x="419" y="104"/>
                </a:cubicBezTo>
                <a:cubicBezTo>
                  <a:pt x="411" y="99"/>
                  <a:pt x="403" y="95"/>
                  <a:pt x="396" y="92"/>
                </a:cubicBezTo>
                <a:cubicBezTo>
                  <a:pt x="388" y="89"/>
                  <a:pt x="380" y="87"/>
                  <a:pt x="372" y="86"/>
                </a:cubicBezTo>
                <a:cubicBezTo>
                  <a:pt x="372" y="67"/>
                  <a:pt x="372" y="67"/>
                  <a:pt x="372" y="67"/>
                </a:cubicBezTo>
                <a:cubicBezTo>
                  <a:pt x="354" y="67"/>
                  <a:pt x="354" y="67"/>
                  <a:pt x="354" y="67"/>
                </a:cubicBezTo>
                <a:cubicBezTo>
                  <a:pt x="346" y="67"/>
                  <a:pt x="346" y="67"/>
                  <a:pt x="346" y="67"/>
                </a:cubicBezTo>
                <a:cubicBezTo>
                  <a:pt x="346" y="88"/>
                  <a:pt x="346" y="88"/>
                  <a:pt x="346" y="88"/>
                </a:cubicBezTo>
                <a:cubicBezTo>
                  <a:pt x="330" y="91"/>
                  <a:pt x="316" y="97"/>
                  <a:pt x="306" y="107"/>
                </a:cubicBezTo>
                <a:cubicBezTo>
                  <a:pt x="295" y="118"/>
                  <a:pt x="289" y="133"/>
                  <a:pt x="289" y="151"/>
                </a:cubicBezTo>
                <a:cubicBezTo>
                  <a:pt x="289" y="166"/>
                  <a:pt x="293" y="177"/>
                  <a:pt x="302" y="186"/>
                </a:cubicBezTo>
                <a:cubicBezTo>
                  <a:pt x="310" y="194"/>
                  <a:pt x="324" y="201"/>
                  <a:pt x="345" y="207"/>
                </a:cubicBezTo>
                <a:cubicBezTo>
                  <a:pt x="359" y="211"/>
                  <a:pt x="367" y="214"/>
                  <a:pt x="371" y="218"/>
                </a:cubicBezTo>
                <a:cubicBezTo>
                  <a:pt x="375" y="221"/>
                  <a:pt x="377" y="226"/>
                  <a:pt x="377" y="233"/>
                </a:cubicBezTo>
                <a:cubicBezTo>
                  <a:pt x="377" y="239"/>
                  <a:pt x="375" y="244"/>
                  <a:pt x="370" y="248"/>
                </a:cubicBezTo>
                <a:cubicBezTo>
                  <a:pt x="366" y="252"/>
                  <a:pt x="360" y="254"/>
                  <a:pt x="353" y="254"/>
                </a:cubicBezTo>
                <a:cubicBezTo>
                  <a:pt x="344" y="254"/>
                  <a:pt x="336" y="252"/>
                  <a:pt x="328" y="247"/>
                </a:cubicBezTo>
                <a:cubicBezTo>
                  <a:pt x="320" y="242"/>
                  <a:pt x="312" y="236"/>
                  <a:pt x="304" y="226"/>
                </a:cubicBezTo>
                <a:close/>
                <a:moveTo>
                  <a:pt x="124" y="162"/>
                </a:moveTo>
                <a:cubicBezTo>
                  <a:pt x="107" y="162"/>
                  <a:pt x="93" y="176"/>
                  <a:pt x="93" y="193"/>
                </a:cubicBezTo>
                <a:cubicBezTo>
                  <a:pt x="93" y="210"/>
                  <a:pt x="107" y="223"/>
                  <a:pt x="124" y="223"/>
                </a:cubicBezTo>
                <a:cubicBezTo>
                  <a:pt x="141" y="223"/>
                  <a:pt x="155" y="210"/>
                  <a:pt x="155" y="193"/>
                </a:cubicBezTo>
                <a:cubicBezTo>
                  <a:pt x="155" y="176"/>
                  <a:pt x="141" y="162"/>
                  <a:pt x="124" y="162"/>
                </a:cubicBezTo>
                <a:close/>
                <a:moveTo>
                  <a:pt x="583" y="162"/>
                </a:moveTo>
                <a:cubicBezTo>
                  <a:pt x="566" y="162"/>
                  <a:pt x="552" y="176"/>
                  <a:pt x="552" y="193"/>
                </a:cubicBezTo>
                <a:cubicBezTo>
                  <a:pt x="552" y="210"/>
                  <a:pt x="566" y="223"/>
                  <a:pt x="583" y="223"/>
                </a:cubicBezTo>
                <a:cubicBezTo>
                  <a:pt x="600" y="223"/>
                  <a:pt x="614" y="210"/>
                  <a:pt x="614" y="193"/>
                </a:cubicBezTo>
                <a:cubicBezTo>
                  <a:pt x="614" y="176"/>
                  <a:pt x="600" y="162"/>
                  <a:pt x="583" y="162"/>
                </a:cubicBezTo>
                <a:close/>
                <a:moveTo>
                  <a:pt x="405" y="42"/>
                </a:moveTo>
                <a:cubicBezTo>
                  <a:pt x="460" y="65"/>
                  <a:pt x="498" y="124"/>
                  <a:pt x="498" y="193"/>
                </a:cubicBezTo>
                <a:cubicBezTo>
                  <a:pt x="498" y="261"/>
                  <a:pt x="460" y="320"/>
                  <a:pt x="405" y="344"/>
                </a:cubicBezTo>
                <a:cubicBezTo>
                  <a:pt x="620" y="344"/>
                  <a:pt x="620" y="344"/>
                  <a:pt x="620" y="344"/>
                </a:cubicBezTo>
                <a:cubicBezTo>
                  <a:pt x="620" y="319"/>
                  <a:pt x="641" y="299"/>
                  <a:pt x="665" y="299"/>
                </a:cubicBezTo>
                <a:cubicBezTo>
                  <a:pt x="665" y="87"/>
                  <a:pt x="665" y="87"/>
                  <a:pt x="665" y="87"/>
                </a:cubicBezTo>
                <a:cubicBezTo>
                  <a:pt x="641" y="87"/>
                  <a:pt x="620" y="66"/>
                  <a:pt x="620" y="42"/>
                </a:cubicBezTo>
                <a:cubicBezTo>
                  <a:pt x="405" y="42"/>
                  <a:pt x="405" y="42"/>
                  <a:pt x="405" y="42"/>
                </a:cubicBezTo>
                <a:close/>
                <a:moveTo>
                  <a:pt x="301" y="344"/>
                </a:moveTo>
                <a:cubicBezTo>
                  <a:pt x="247" y="320"/>
                  <a:pt x="209" y="261"/>
                  <a:pt x="209" y="193"/>
                </a:cubicBezTo>
                <a:cubicBezTo>
                  <a:pt x="209" y="124"/>
                  <a:pt x="247" y="65"/>
                  <a:pt x="301" y="42"/>
                </a:cubicBezTo>
                <a:cubicBezTo>
                  <a:pt x="87" y="42"/>
                  <a:pt x="87" y="42"/>
                  <a:pt x="87" y="42"/>
                </a:cubicBezTo>
                <a:cubicBezTo>
                  <a:pt x="87" y="66"/>
                  <a:pt x="66" y="87"/>
                  <a:pt x="42" y="87"/>
                </a:cubicBezTo>
                <a:cubicBezTo>
                  <a:pt x="42" y="299"/>
                  <a:pt x="42" y="299"/>
                  <a:pt x="42" y="299"/>
                </a:cubicBezTo>
                <a:cubicBezTo>
                  <a:pt x="66" y="299"/>
                  <a:pt x="87" y="319"/>
                  <a:pt x="87" y="344"/>
                </a:cubicBezTo>
                <a:cubicBezTo>
                  <a:pt x="301" y="344"/>
                  <a:pt x="301" y="344"/>
                  <a:pt x="301" y="344"/>
                </a:cubicBezTo>
                <a:close/>
                <a:moveTo>
                  <a:pt x="728" y="54"/>
                </a:moveTo>
                <a:cubicBezTo>
                  <a:pt x="833" y="341"/>
                  <a:pt x="833" y="341"/>
                  <a:pt x="833" y="341"/>
                </a:cubicBezTo>
                <a:cubicBezTo>
                  <a:pt x="728" y="379"/>
                  <a:pt x="728" y="379"/>
                  <a:pt x="728" y="379"/>
                </a:cubicBezTo>
                <a:cubicBezTo>
                  <a:pt x="728" y="334"/>
                  <a:pt x="728" y="334"/>
                  <a:pt x="728" y="334"/>
                </a:cubicBezTo>
                <a:cubicBezTo>
                  <a:pt x="737" y="331"/>
                  <a:pt x="737" y="331"/>
                  <a:pt x="737" y="331"/>
                </a:cubicBezTo>
                <a:cubicBezTo>
                  <a:pt x="728" y="308"/>
                  <a:pt x="740" y="282"/>
                  <a:pt x="763" y="274"/>
                </a:cubicBezTo>
                <a:cubicBezTo>
                  <a:pt x="728" y="177"/>
                  <a:pt x="728" y="177"/>
                  <a:pt x="728" y="177"/>
                </a:cubicBezTo>
                <a:cubicBezTo>
                  <a:pt x="728" y="54"/>
                  <a:pt x="728" y="54"/>
                  <a:pt x="728" y="54"/>
                </a:cubicBezTo>
                <a:close/>
                <a:moveTo>
                  <a:pt x="653" y="406"/>
                </a:moveTo>
                <a:cubicBezTo>
                  <a:pt x="168" y="583"/>
                  <a:pt x="168" y="583"/>
                  <a:pt x="168" y="583"/>
                </a:cubicBezTo>
                <a:cubicBezTo>
                  <a:pt x="103" y="406"/>
                  <a:pt x="103" y="406"/>
                  <a:pt x="103" y="406"/>
                </a:cubicBezTo>
                <a:cubicBezTo>
                  <a:pt x="148" y="406"/>
                  <a:pt x="148" y="406"/>
                  <a:pt x="148" y="406"/>
                </a:cubicBezTo>
                <a:cubicBezTo>
                  <a:pt x="177" y="487"/>
                  <a:pt x="177" y="487"/>
                  <a:pt x="177" y="487"/>
                </a:cubicBezTo>
                <a:cubicBezTo>
                  <a:pt x="201" y="479"/>
                  <a:pt x="227" y="491"/>
                  <a:pt x="235" y="514"/>
                </a:cubicBezTo>
                <a:cubicBezTo>
                  <a:pt x="437" y="441"/>
                  <a:pt x="437" y="441"/>
                  <a:pt x="437" y="441"/>
                </a:cubicBezTo>
                <a:cubicBezTo>
                  <a:pt x="406" y="439"/>
                  <a:pt x="377" y="427"/>
                  <a:pt x="352" y="406"/>
                </a:cubicBezTo>
                <a:cubicBezTo>
                  <a:pt x="653" y="406"/>
                  <a:pt x="653" y="406"/>
                  <a:pt x="653" y="406"/>
                </a:cubicBezTo>
                <a:close/>
                <a:moveTo>
                  <a:pt x="743" y="33"/>
                </a:moveTo>
                <a:cubicBezTo>
                  <a:pt x="784" y="148"/>
                  <a:pt x="784" y="148"/>
                  <a:pt x="784" y="148"/>
                </a:cubicBezTo>
                <a:cubicBezTo>
                  <a:pt x="843" y="217"/>
                  <a:pt x="843" y="217"/>
                  <a:pt x="843" y="217"/>
                </a:cubicBezTo>
                <a:cubicBezTo>
                  <a:pt x="824" y="233"/>
                  <a:pt x="821" y="262"/>
                  <a:pt x="837" y="281"/>
                </a:cubicBezTo>
                <a:cubicBezTo>
                  <a:pt x="834" y="284"/>
                  <a:pt x="834" y="284"/>
                  <a:pt x="834" y="284"/>
                </a:cubicBezTo>
                <a:cubicBezTo>
                  <a:pt x="849" y="325"/>
                  <a:pt x="849" y="325"/>
                  <a:pt x="849" y="325"/>
                </a:cubicBezTo>
                <a:cubicBezTo>
                  <a:pt x="931" y="257"/>
                  <a:pt x="931" y="257"/>
                  <a:pt x="931" y="257"/>
                </a:cubicBezTo>
                <a:cubicBezTo>
                  <a:pt x="743" y="33"/>
                  <a:pt x="743" y="33"/>
                  <a:pt x="743" y="33"/>
                </a:cubicBezTo>
                <a:close/>
                <a:moveTo>
                  <a:pt x="782" y="382"/>
                </a:moveTo>
                <a:cubicBezTo>
                  <a:pt x="503" y="483"/>
                  <a:pt x="503" y="483"/>
                  <a:pt x="503" y="483"/>
                </a:cubicBezTo>
                <a:cubicBezTo>
                  <a:pt x="533" y="493"/>
                  <a:pt x="564" y="494"/>
                  <a:pt x="593" y="486"/>
                </a:cubicBezTo>
                <a:cubicBezTo>
                  <a:pt x="428" y="624"/>
                  <a:pt x="428" y="624"/>
                  <a:pt x="428" y="624"/>
                </a:cubicBezTo>
                <a:cubicBezTo>
                  <a:pt x="413" y="605"/>
                  <a:pt x="384" y="602"/>
                  <a:pt x="365" y="618"/>
                </a:cubicBezTo>
                <a:cubicBezTo>
                  <a:pt x="311" y="553"/>
                  <a:pt x="311" y="553"/>
                  <a:pt x="311" y="553"/>
                </a:cubicBezTo>
                <a:cubicBezTo>
                  <a:pt x="269" y="569"/>
                  <a:pt x="269" y="569"/>
                  <a:pt x="269" y="569"/>
                </a:cubicBezTo>
                <a:cubicBezTo>
                  <a:pt x="389" y="712"/>
                  <a:pt x="389" y="712"/>
                  <a:pt x="389" y="712"/>
                </a:cubicBezTo>
                <a:lnTo>
                  <a:pt x="782" y="382"/>
                </a:lnTo>
                <a:close/>
              </a:path>
            </a:pathLst>
          </a:custGeom>
          <a:solidFill>
            <a:srgbClr val="0078BE"/>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8"/>
          <p:cNvSpPr>
            <a:spLocks/>
          </p:cNvSpPr>
          <p:nvPr/>
        </p:nvSpPr>
        <p:spPr bwMode="auto">
          <a:xfrm>
            <a:off x="8473066" y="1150093"/>
            <a:ext cx="116302" cy="671644"/>
          </a:xfrm>
          <a:custGeom>
            <a:avLst/>
            <a:gdLst>
              <a:gd name="T0" fmla="*/ 29 w 29"/>
              <a:gd name="T1" fmla="*/ 9 h 222"/>
              <a:gd name="T2" fmla="*/ 29 w 29"/>
              <a:gd name="T3" fmla="*/ 208 h 222"/>
              <a:gd name="T4" fmla="*/ 15 w 29"/>
              <a:gd name="T5" fmla="*/ 222 h 222"/>
              <a:gd name="T6" fmla="*/ 2 w 29"/>
              <a:gd name="T7" fmla="*/ 208 h 222"/>
              <a:gd name="T8" fmla="*/ 9 w 29"/>
              <a:gd name="T9" fmla="*/ 127 h 222"/>
              <a:gd name="T10" fmla="*/ 6 w 29"/>
              <a:gd name="T11" fmla="*/ 118 h 222"/>
              <a:gd name="T12" fmla="*/ 2 w 29"/>
              <a:gd name="T13" fmla="*/ 109 h 222"/>
              <a:gd name="T14" fmla="*/ 2 w 29"/>
              <a:gd name="T15" fmla="*/ 53 h 222"/>
              <a:gd name="T16" fmla="*/ 20 w 29"/>
              <a:gd name="T17" fmla="*/ 0 h 222"/>
              <a:gd name="T18" fmla="*/ 29 w 29"/>
              <a:gd name="T19"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2">
                <a:moveTo>
                  <a:pt x="29" y="9"/>
                </a:moveTo>
                <a:cubicBezTo>
                  <a:pt x="29" y="208"/>
                  <a:pt x="29" y="208"/>
                  <a:pt x="29" y="208"/>
                </a:cubicBezTo>
                <a:cubicBezTo>
                  <a:pt x="29" y="215"/>
                  <a:pt x="23" y="222"/>
                  <a:pt x="15" y="222"/>
                </a:cubicBezTo>
                <a:cubicBezTo>
                  <a:pt x="8" y="222"/>
                  <a:pt x="2" y="215"/>
                  <a:pt x="2" y="208"/>
                </a:cubicBezTo>
                <a:cubicBezTo>
                  <a:pt x="9" y="127"/>
                  <a:pt x="9" y="127"/>
                  <a:pt x="9" y="127"/>
                </a:cubicBezTo>
                <a:cubicBezTo>
                  <a:pt x="9" y="124"/>
                  <a:pt x="8" y="121"/>
                  <a:pt x="6" y="118"/>
                </a:cubicBezTo>
                <a:cubicBezTo>
                  <a:pt x="3" y="116"/>
                  <a:pt x="2" y="112"/>
                  <a:pt x="2" y="109"/>
                </a:cubicBezTo>
                <a:cubicBezTo>
                  <a:pt x="2" y="53"/>
                  <a:pt x="2" y="53"/>
                  <a:pt x="2" y="53"/>
                </a:cubicBezTo>
                <a:cubicBezTo>
                  <a:pt x="2" y="53"/>
                  <a:pt x="0" y="0"/>
                  <a:pt x="20" y="0"/>
                </a:cubicBezTo>
                <a:cubicBezTo>
                  <a:pt x="25" y="0"/>
                  <a:pt x="29" y="4"/>
                  <a:pt x="29" y="9"/>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9"/>
          <p:cNvSpPr>
            <a:spLocks/>
          </p:cNvSpPr>
          <p:nvPr/>
        </p:nvSpPr>
        <p:spPr bwMode="auto">
          <a:xfrm>
            <a:off x="7224755" y="1150093"/>
            <a:ext cx="180268" cy="668737"/>
          </a:xfrm>
          <a:custGeom>
            <a:avLst/>
            <a:gdLst>
              <a:gd name="T0" fmla="*/ 45 w 45"/>
              <a:gd name="T1" fmla="*/ 68 h 221"/>
              <a:gd name="T2" fmla="*/ 39 w 45"/>
              <a:gd name="T3" fmla="*/ 1 h 221"/>
              <a:gd name="T4" fmla="*/ 37 w 45"/>
              <a:gd name="T5" fmla="*/ 0 h 221"/>
              <a:gd name="T6" fmla="*/ 35 w 45"/>
              <a:gd name="T7" fmla="*/ 2 h 221"/>
              <a:gd name="T8" fmla="*/ 36 w 45"/>
              <a:gd name="T9" fmla="*/ 64 h 221"/>
              <a:gd name="T10" fmla="*/ 33 w 45"/>
              <a:gd name="T11" fmla="*/ 66 h 221"/>
              <a:gd name="T12" fmla="*/ 30 w 45"/>
              <a:gd name="T13" fmla="*/ 64 h 221"/>
              <a:gd name="T14" fmla="*/ 29 w 45"/>
              <a:gd name="T15" fmla="*/ 2 h 221"/>
              <a:gd name="T16" fmla="*/ 27 w 45"/>
              <a:gd name="T17" fmla="*/ 0 h 221"/>
              <a:gd name="T18" fmla="*/ 25 w 45"/>
              <a:gd name="T19" fmla="*/ 2 h 221"/>
              <a:gd name="T20" fmla="*/ 25 w 45"/>
              <a:gd name="T21" fmla="*/ 64 h 221"/>
              <a:gd name="T22" fmla="*/ 23 w 45"/>
              <a:gd name="T23" fmla="*/ 66 h 221"/>
              <a:gd name="T24" fmla="*/ 20 w 45"/>
              <a:gd name="T25" fmla="*/ 64 h 221"/>
              <a:gd name="T26" fmla="*/ 20 w 45"/>
              <a:gd name="T27" fmla="*/ 2 h 221"/>
              <a:gd name="T28" fmla="*/ 18 w 45"/>
              <a:gd name="T29" fmla="*/ 0 h 221"/>
              <a:gd name="T30" fmla="*/ 16 w 45"/>
              <a:gd name="T31" fmla="*/ 2 h 221"/>
              <a:gd name="T32" fmla="*/ 15 w 45"/>
              <a:gd name="T33" fmla="*/ 64 h 221"/>
              <a:gd name="T34" fmla="*/ 12 w 45"/>
              <a:gd name="T35" fmla="*/ 66 h 221"/>
              <a:gd name="T36" fmla="*/ 9 w 45"/>
              <a:gd name="T37" fmla="*/ 64 h 221"/>
              <a:gd name="T38" fmla="*/ 10 w 45"/>
              <a:gd name="T39" fmla="*/ 2 h 221"/>
              <a:gd name="T40" fmla="*/ 8 w 45"/>
              <a:gd name="T41" fmla="*/ 0 h 221"/>
              <a:gd name="T42" fmla="*/ 6 w 45"/>
              <a:gd name="T43" fmla="*/ 1 h 221"/>
              <a:gd name="T44" fmla="*/ 0 w 45"/>
              <a:gd name="T45" fmla="*/ 68 h 221"/>
              <a:gd name="T46" fmla="*/ 0 w 45"/>
              <a:gd name="T47" fmla="*/ 71 h 221"/>
              <a:gd name="T48" fmla="*/ 3 w 45"/>
              <a:gd name="T49" fmla="*/ 83 h 221"/>
              <a:gd name="T50" fmla="*/ 3 w 45"/>
              <a:gd name="T51" fmla="*/ 83 h 221"/>
              <a:gd name="T52" fmla="*/ 12 w 45"/>
              <a:gd name="T53" fmla="*/ 97 h 221"/>
              <a:gd name="T54" fmla="*/ 15 w 45"/>
              <a:gd name="T55" fmla="*/ 108 h 221"/>
              <a:gd name="T56" fmla="*/ 9 w 45"/>
              <a:gd name="T57" fmla="*/ 208 h 221"/>
              <a:gd name="T58" fmla="*/ 23 w 45"/>
              <a:gd name="T59" fmla="*/ 221 h 221"/>
              <a:gd name="T60" fmla="*/ 36 w 45"/>
              <a:gd name="T61" fmla="*/ 208 h 221"/>
              <a:gd name="T62" fmla="*/ 30 w 45"/>
              <a:gd name="T63" fmla="*/ 108 h 221"/>
              <a:gd name="T64" fmla="*/ 33 w 45"/>
              <a:gd name="T65" fmla="*/ 97 h 221"/>
              <a:gd name="T66" fmla="*/ 42 w 45"/>
              <a:gd name="T67" fmla="*/ 83 h 221"/>
              <a:gd name="T68" fmla="*/ 42 w 45"/>
              <a:gd name="T69" fmla="*/ 83 h 221"/>
              <a:gd name="T70" fmla="*/ 45 w 45"/>
              <a:gd name="T71" fmla="*/ 71 h 221"/>
              <a:gd name="T72" fmla="*/ 45 w 45"/>
              <a:gd name="T73"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221">
                <a:moveTo>
                  <a:pt x="45" y="68"/>
                </a:moveTo>
                <a:cubicBezTo>
                  <a:pt x="39" y="1"/>
                  <a:pt x="39" y="1"/>
                  <a:pt x="39" y="1"/>
                </a:cubicBezTo>
                <a:cubicBezTo>
                  <a:pt x="39" y="0"/>
                  <a:pt x="38" y="0"/>
                  <a:pt x="37" y="0"/>
                </a:cubicBezTo>
                <a:cubicBezTo>
                  <a:pt x="36" y="0"/>
                  <a:pt x="35" y="0"/>
                  <a:pt x="35" y="2"/>
                </a:cubicBezTo>
                <a:cubicBezTo>
                  <a:pt x="36" y="64"/>
                  <a:pt x="36" y="64"/>
                  <a:pt x="36" y="64"/>
                </a:cubicBezTo>
                <a:cubicBezTo>
                  <a:pt x="36" y="65"/>
                  <a:pt x="35" y="66"/>
                  <a:pt x="33" y="66"/>
                </a:cubicBezTo>
                <a:cubicBezTo>
                  <a:pt x="32" y="66"/>
                  <a:pt x="30" y="65"/>
                  <a:pt x="30" y="64"/>
                </a:cubicBezTo>
                <a:cubicBezTo>
                  <a:pt x="29" y="2"/>
                  <a:pt x="29" y="2"/>
                  <a:pt x="29" y="2"/>
                </a:cubicBezTo>
                <a:cubicBezTo>
                  <a:pt x="29" y="0"/>
                  <a:pt x="28" y="0"/>
                  <a:pt x="27" y="0"/>
                </a:cubicBezTo>
                <a:cubicBezTo>
                  <a:pt x="26" y="0"/>
                  <a:pt x="25" y="0"/>
                  <a:pt x="25" y="2"/>
                </a:cubicBezTo>
                <a:cubicBezTo>
                  <a:pt x="25" y="64"/>
                  <a:pt x="25" y="64"/>
                  <a:pt x="25" y="64"/>
                </a:cubicBezTo>
                <a:cubicBezTo>
                  <a:pt x="25" y="65"/>
                  <a:pt x="24" y="66"/>
                  <a:pt x="23" y="66"/>
                </a:cubicBezTo>
                <a:cubicBezTo>
                  <a:pt x="21" y="66"/>
                  <a:pt x="20" y="65"/>
                  <a:pt x="20" y="64"/>
                </a:cubicBezTo>
                <a:cubicBezTo>
                  <a:pt x="20" y="2"/>
                  <a:pt x="20" y="2"/>
                  <a:pt x="20" y="2"/>
                </a:cubicBezTo>
                <a:cubicBezTo>
                  <a:pt x="20" y="0"/>
                  <a:pt x="19" y="0"/>
                  <a:pt x="18" y="0"/>
                </a:cubicBezTo>
                <a:cubicBezTo>
                  <a:pt x="17" y="0"/>
                  <a:pt x="16" y="0"/>
                  <a:pt x="16" y="2"/>
                </a:cubicBezTo>
                <a:cubicBezTo>
                  <a:pt x="15" y="64"/>
                  <a:pt x="15" y="64"/>
                  <a:pt x="15" y="64"/>
                </a:cubicBezTo>
                <a:cubicBezTo>
                  <a:pt x="15" y="65"/>
                  <a:pt x="13" y="66"/>
                  <a:pt x="12" y="66"/>
                </a:cubicBezTo>
                <a:cubicBezTo>
                  <a:pt x="10" y="66"/>
                  <a:pt x="9" y="65"/>
                  <a:pt x="9" y="64"/>
                </a:cubicBezTo>
                <a:cubicBezTo>
                  <a:pt x="10" y="2"/>
                  <a:pt x="10" y="2"/>
                  <a:pt x="10" y="2"/>
                </a:cubicBezTo>
                <a:cubicBezTo>
                  <a:pt x="10" y="0"/>
                  <a:pt x="9" y="0"/>
                  <a:pt x="8" y="0"/>
                </a:cubicBezTo>
                <a:cubicBezTo>
                  <a:pt x="7" y="0"/>
                  <a:pt x="6" y="0"/>
                  <a:pt x="6" y="1"/>
                </a:cubicBezTo>
                <a:cubicBezTo>
                  <a:pt x="0" y="68"/>
                  <a:pt x="0" y="68"/>
                  <a:pt x="0" y="68"/>
                </a:cubicBezTo>
                <a:cubicBezTo>
                  <a:pt x="0" y="69"/>
                  <a:pt x="0" y="70"/>
                  <a:pt x="0" y="71"/>
                </a:cubicBezTo>
                <a:cubicBezTo>
                  <a:pt x="0" y="75"/>
                  <a:pt x="1" y="79"/>
                  <a:pt x="3" y="83"/>
                </a:cubicBezTo>
                <a:cubicBezTo>
                  <a:pt x="3" y="83"/>
                  <a:pt x="3" y="83"/>
                  <a:pt x="3" y="83"/>
                </a:cubicBezTo>
                <a:cubicBezTo>
                  <a:pt x="12" y="97"/>
                  <a:pt x="12" y="97"/>
                  <a:pt x="12" y="97"/>
                </a:cubicBezTo>
                <a:cubicBezTo>
                  <a:pt x="14" y="100"/>
                  <a:pt x="15" y="104"/>
                  <a:pt x="15" y="108"/>
                </a:cubicBezTo>
                <a:cubicBezTo>
                  <a:pt x="9" y="208"/>
                  <a:pt x="9" y="208"/>
                  <a:pt x="9" y="208"/>
                </a:cubicBezTo>
                <a:cubicBezTo>
                  <a:pt x="9" y="215"/>
                  <a:pt x="15" y="221"/>
                  <a:pt x="23" y="221"/>
                </a:cubicBezTo>
                <a:cubicBezTo>
                  <a:pt x="30" y="221"/>
                  <a:pt x="36" y="215"/>
                  <a:pt x="36" y="208"/>
                </a:cubicBezTo>
                <a:cubicBezTo>
                  <a:pt x="30" y="108"/>
                  <a:pt x="30" y="108"/>
                  <a:pt x="30" y="108"/>
                </a:cubicBezTo>
                <a:cubicBezTo>
                  <a:pt x="30" y="104"/>
                  <a:pt x="31" y="100"/>
                  <a:pt x="33" y="97"/>
                </a:cubicBezTo>
                <a:cubicBezTo>
                  <a:pt x="42" y="83"/>
                  <a:pt x="42" y="83"/>
                  <a:pt x="42" y="83"/>
                </a:cubicBezTo>
                <a:cubicBezTo>
                  <a:pt x="42" y="83"/>
                  <a:pt x="42" y="83"/>
                  <a:pt x="42" y="83"/>
                </a:cubicBezTo>
                <a:cubicBezTo>
                  <a:pt x="44" y="79"/>
                  <a:pt x="45" y="75"/>
                  <a:pt x="45" y="71"/>
                </a:cubicBezTo>
                <a:cubicBezTo>
                  <a:pt x="45" y="70"/>
                  <a:pt x="45" y="69"/>
                  <a:pt x="45" y="68"/>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5"/>
          <p:cNvSpPr/>
          <p:nvPr/>
        </p:nvSpPr>
        <p:spPr>
          <a:xfrm>
            <a:off x="7509324" y="1172114"/>
            <a:ext cx="882454" cy="627600"/>
          </a:xfrm>
          <a:prstGeom prst="ellipse">
            <a:avLst/>
          </a:prstGeom>
          <a:solidFill>
            <a:srgbClr val="0078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59" name="TextBox 58"/>
          <p:cNvSpPr txBox="1"/>
          <p:nvPr/>
        </p:nvSpPr>
        <p:spPr>
          <a:xfrm>
            <a:off x="7030869" y="1818830"/>
            <a:ext cx="1842429" cy="461665"/>
          </a:xfrm>
          <a:prstGeom prst="rect">
            <a:avLst/>
          </a:prstGeom>
          <a:noFill/>
        </p:spPr>
        <p:txBody>
          <a:bodyPr wrap="square" rtlCol="0">
            <a:spAutoFit/>
          </a:bodyPr>
          <a:lstStyle/>
          <a:p>
            <a:pPr algn="ctr"/>
            <a:r>
              <a:rPr lang="en-GB" sz="1200" b="1" dirty="0">
                <a:cs typeface="Calibri" pitchFamily="34" charset="0"/>
              </a:rPr>
              <a:t>Total Food &amp; Drink Servings (m</a:t>
            </a:r>
            <a:r>
              <a:rPr lang="en-GB" sz="1100" dirty="0"/>
              <a:t>)</a:t>
            </a:r>
          </a:p>
        </p:txBody>
      </p:sp>
      <p:sp>
        <p:nvSpPr>
          <p:cNvPr id="26" name="Source_1"/>
          <p:cNvSpPr txBox="1"/>
          <p:nvPr/>
        </p:nvSpPr>
        <p:spPr>
          <a:xfrm>
            <a:off x="5777579" y="4830421"/>
            <a:ext cx="3134191" cy="261610"/>
          </a:xfrm>
          <a:prstGeom prst="rect">
            <a:avLst/>
          </a:prstGeom>
          <a:noFill/>
        </p:spPr>
        <p:txBody>
          <a:bodyPr wrap="none" rtlCol="0">
            <a:spAutoFit/>
          </a:bodyPr>
          <a:lstStyle/>
          <a:p>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402852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_1"/>
          <p:cNvGraphicFramePr>
            <a:graphicFrameLocks noGrp="1" noChangeAspect="1"/>
          </p:cNvGraphicFramePr>
          <p:nvPr>
            <p:extLst>
              <p:ext uri="{D42A27DB-BD31-4B8C-83A1-F6EECF244321}">
                <p14:modId xmlns:p14="http://schemas.microsoft.com/office/powerpoint/2010/main" val="3891440718"/>
              </p:ext>
            </p:extLst>
          </p:nvPr>
        </p:nvGraphicFramePr>
        <p:xfrm>
          <a:off x="367296" y="1547973"/>
          <a:ext cx="5545697" cy="206109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67296" y="205980"/>
            <a:ext cx="7576269" cy="647999"/>
          </a:xfrm>
        </p:spPr>
        <p:txBody>
          <a:bodyPr>
            <a:noAutofit/>
          </a:bodyPr>
          <a:lstStyle/>
          <a:p>
            <a:r>
              <a:rPr lang="en-US" sz="2400" dirty="0">
                <a:solidFill>
                  <a:srgbClr val="00517D"/>
                </a:solidFill>
                <a:latin typeface="+mn-lt"/>
                <a:cs typeface="Calibri" pitchFamily="34" charset="0"/>
              </a:rPr>
              <a:t>Traffic has been recovering over the last two quarters but still less than half of 2019 level</a:t>
            </a: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60</a:t>
            </a:fld>
            <a:endParaRPr lang="en-US" dirty="0"/>
          </a:p>
        </p:txBody>
      </p:sp>
      <p:sp>
        <p:nvSpPr>
          <p:cNvPr id="19" name="Titre_3"/>
          <p:cNvSpPr txBox="1">
            <a:spLocks noGrp="1"/>
          </p:cNvSpPr>
          <p:nvPr>
            <p:ph type="body" sz="quarter" idx="4294967295"/>
          </p:nvPr>
        </p:nvSpPr>
        <p:spPr>
          <a:xfrm>
            <a:off x="-10704" y="3660364"/>
            <a:ext cx="9144000" cy="252412"/>
          </a:xfrm>
          <a:prstGeom prst="rect">
            <a:avLst/>
          </a:prstGeom>
        </p:spPr>
        <p:txBody>
          <a:bodyPr>
            <a:normAutofit fontScale="550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Eater</a:t>
            </a:r>
            <a:r>
              <a:rPr lang="de-DE" sz="1600" dirty="0">
                <a:solidFill>
                  <a:srgbClr val="008AC0"/>
                </a:solidFill>
                <a:ea typeface="+mn-ea"/>
                <a:cs typeface="Calibri" pitchFamily="34" charset="0"/>
              </a:rPr>
              <a:t> Check</a:t>
            </a:r>
            <a:endParaRPr lang="en-US" sz="1600" dirty="0">
              <a:solidFill>
                <a:srgbClr val="008AC0"/>
              </a:solidFill>
              <a:ea typeface="+mn-ea"/>
              <a:cs typeface="Calibri" pitchFamily="34" charset="0"/>
            </a:endParaRPr>
          </a:p>
          <a:p>
            <a:pPr marL="0" indent="0" algn="ctr">
              <a:buNone/>
              <a:defRPr/>
            </a:pPr>
            <a:endParaRPr lang="fr-FR" sz="1600" dirty="0">
              <a:solidFill>
                <a:srgbClr val="008AC0"/>
              </a:solidFill>
              <a:ea typeface="+mn-ea"/>
              <a:cs typeface="Calibri" pitchFamily="34" charset="0"/>
            </a:endParaRPr>
          </a:p>
        </p:txBody>
      </p:sp>
      <p:sp>
        <p:nvSpPr>
          <p:cNvPr id="13" name="Text Placeholder 4"/>
          <p:cNvSpPr>
            <a:spLocks noGrp="1"/>
          </p:cNvSpPr>
          <p:nvPr>
            <p:ph type="body" sz="quarter" idx="4294967295"/>
          </p:nvPr>
        </p:nvSpPr>
        <p:spPr>
          <a:xfrm>
            <a:off x="6147582" y="4809197"/>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
        <p:nvSpPr>
          <p:cNvPr id="11" name="Text Box 3"/>
          <p:cNvSpPr txBox="1">
            <a:spLocks noChangeArrowheads="1"/>
          </p:cNvSpPr>
          <p:nvPr/>
        </p:nvSpPr>
        <p:spPr bwMode="auto">
          <a:xfrm>
            <a:off x="2379786" y="963198"/>
            <a:ext cx="43797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Workplace &amp; Education</a:t>
            </a:r>
          </a:p>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graphicFrame>
        <p:nvGraphicFramePr>
          <p:cNvPr id="9" name="Excel_2"/>
          <p:cNvGraphicFramePr>
            <a:graphicFrameLocks/>
          </p:cNvGraphicFramePr>
          <p:nvPr>
            <p:extLst>
              <p:ext uri="{D42A27DB-BD31-4B8C-83A1-F6EECF244321}">
                <p14:modId xmlns:p14="http://schemas.microsoft.com/office/powerpoint/2010/main" val="1581620995"/>
              </p:ext>
            </p:extLst>
          </p:nvPr>
        </p:nvGraphicFramePr>
        <p:xfrm>
          <a:off x="6877542" y="3958615"/>
          <a:ext cx="1609725" cy="612830"/>
        </p:xfrm>
        <a:graphic>
          <a:graphicData uri="http://schemas.openxmlformats.org/presentationml/2006/ole">
            <mc:AlternateContent xmlns:mc="http://schemas.openxmlformats.org/markup-compatibility/2006">
              <mc:Choice xmlns:v="urn:schemas-microsoft-com:vml" Requires="v">
                <p:oleObj name="Worksheet" r:id="rId4" imgW="1609722" imgH="781110" progId="Excel.Sheet.12">
                  <p:embed/>
                </p:oleObj>
              </mc:Choice>
              <mc:Fallback>
                <p:oleObj name="Worksheet" r:id="rId4" imgW="1609722" imgH="781110" progId="Excel.Sheet.12">
                  <p:embed/>
                  <p:pic>
                    <p:nvPicPr>
                      <p:cNvPr id="9" name="Excel_2"/>
                      <p:cNvPicPr>
                        <a:picLocks noChangeArrowheads="1"/>
                      </p:cNvPicPr>
                      <p:nvPr/>
                    </p:nvPicPr>
                    <p:blipFill>
                      <a:blip r:embed="rId5"/>
                      <a:srcRect/>
                      <a:stretch>
                        <a:fillRect/>
                      </a:stretch>
                    </p:blipFill>
                    <p:spPr bwMode="auto">
                      <a:xfrm>
                        <a:off x="6877542" y="3958615"/>
                        <a:ext cx="1609725" cy="612830"/>
                      </a:xfrm>
                      <a:prstGeom prst="rect">
                        <a:avLst/>
                      </a:prstGeom>
                      <a:solidFill>
                        <a:schemeClr val="bg1"/>
                      </a:solidFill>
                      <a:ln>
                        <a:noFill/>
                      </a:ln>
                    </p:spPr>
                  </p:pic>
                </p:oleObj>
              </mc:Fallback>
            </mc:AlternateContent>
          </a:graphicData>
        </a:graphic>
      </p:graphicFrame>
      <p:graphicFrame>
        <p:nvGraphicFramePr>
          <p:cNvPr id="10" name="Excel_1"/>
          <p:cNvGraphicFramePr>
            <a:graphicFrameLocks/>
          </p:cNvGraphicFramePr>
          <p:nvPr>
            <p:extLst>
              <p:ext uri="{D42A27DB-BD31-4B8C-83A1-F6EECF244321}">
                <p14:modId xmlns:p14="http://schemas.microsoft.com/office/powerpoint/2010/main" val="1772960855"/>
              </p:ext>
            </p:extLst>
          </p:nvPr>
        </p:nvGraphicFramePr>
        <p:xfrm>
          <a:off x="531823" y="3958615"/>
          <a:ext cx="5800725" cy="612830"/>
        </p:xfrm>
        <a:graphic>
          <a:graphicData uri="http://schemas.openxmlformats.org/presentationml/2006/ole">
            <mc:AlternateContent xmlns:mc="http://schemas.openxmlformats.org/markup-compatibility/2006">
              <mc:Choice xmlns:v="urn:schemas-microsoft-com:vml" Requires="v">
                <p:oleObj name="Worksheet" r:id="rId6" imgW="5800835" imgH="781110" progId="Excel.Sheet.12">
                  <p:embed/>
                </p:oleObj>
              </mc:Choice>
              <mc:Fallback>
                <p:oleObj name="Worksheet" r:id="rId6" imgW="5800835" imgH="781110" progId="Excel.Sheet.12">
                  <p:embed/>
                  <p:pic>
                    <p:nvPicPr>
                      <p:cNvPr id="10" name="Excel_1"/>
                      <p:cNvPicPr preferRelativeResize="0"/>
                      <p:nvPr/>
                    </p:nvPicPr>
                    <p:blipFill>
                      <a:blip r:embed="rId7"/>
                      <a:stretch>
                        <a:fillRect/>
                      </a:stretch>
                    </p:blipFill>
                    <p:spPr>
                      <a:xfrm>
                        <a:off x="531823" y="3958615"/>
                        <a:ext cx="5800725" cy="612830"/>
                      </a:xfrm>
                      <a:prstGeom prst="rect">
                        <a:avLst/>
                      </a:prstGeom>
                      <a:solidFill>
                        <a:schemeClr val="bg1"/>
                      </a:solidFill>
                    </p:spPr>
                  </p:pic>
                </p:oleObj>
              </mc:Fallback>
            </mc:AlternateContent>
          </a:graphicData>
        </a:graphic>
      </p:graphicFrame>
      <p:graphicFrame>
        <p:nvGraphicFramePr>
          <p:cNvPr id="12" name="Graph_2"/>
          <p:cNvGraphicFramePr>
            <a:graphicFrameLocks noGrp="1" noChangeAspect="1"/>
          </p:cNvGraphicFramePr>
          <p:nvPr>
            <p:extLst>
              <p:ext uri="{D42A27DB-BD31-4B8C-83A1-F6EECF244321}">
                <p14:modId xmlns:p14="http://schemas.microsoft.com/office/powerpoint/2010/main" val="3975440161"/>
              </p:ext>
            </p:extLst>
          </p:nvPr>
        </p:nvGraphicFramePr>
        <p:xfrm>
          <a:off x="6147582" y="1255586"/>
          <a:ext cx="2733839" cy="2381377"/>
        </p:xfrm>
        <a:graphic>
          <a:graphicData uri="http://schemas.openxmlformats.org/drawingml/2006/chart">
            <c:chart xmlns:c="http://schemas.openxmlformats.org/drawingml/2006/chart" xmlns:r="http://schemas.openxmlformats.org/officeDocument/2006/relationships" r:id="rId8"/>
          </a:graphicData>
        </a:graphic>
      </p:graphicFrame>
      <p:grpSp>
        <p:nvGrpSpPr>
          <p:cNvPr id="14" name="Group 13"/>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W&amp;E</a:t>
              </a:r>
            </a:p>
          </p:txBody>
        </p:sp>
      </p:grpSp>
    </p:spTree>
    <p:extLst>
      <p:ext uri="{BB962C8B-B14F-4D97-AF65-F5344CB8AC3E}">
        <p14:creationId xmlns:p14="http://schemas.microsoft.com/office/powerpoint/2010/main" val="561082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10359"/>
            <a:ext cx="6900429" cy="327248"/>
          </a:xfrm>
        </p:spPr>
        <p:txBody>
          <a:bodyPr>
            <a:noAutofit/>
          </a:bodyPr>
          <a:lstStyle/>
          <a:p>
            <a:r>
              <a:rPr lang="en-GB" sz="2400" dirty="0">
                <a:solidFill>
                  <a:srgbClr val="00517D"/>
                </a:solidFill>
                <a:latin typeface="+mn-lt"/>
                <a:cs typeface="Calibri" pitchFamily="34" charset="0"/>
              </a:rPr>
              <a:t>Seafood re-gained incidence and gained servings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61</a:t>
            </a:fld>
            <a:endParaRPr lang="en-US" dirty="0"/>
          </a:p>
        </p:txBody>
      </p:sp>
      <p:sp>
        <p:nvSpPr>
          <p:cNvPr id="10" name="Text Box 3"/>
          <p:cNvSpPr txBox="1">
            <a:spLocks noChangeArrowheads="1"/>
          </p:cNvSpPr>
          <p:nvPr/>
        </p:nvSpPr>
        <p:spPr bwMode="auto">
          <a:xfrm>
            <a:off x="2417759" y="996658"/>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471215334"/>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33785149"/>
              </p:ext>
            </p:extLst>
          </p:nvPr>
        </p:nvGraphicFramePr>
        <p:xfrm>
          <a:off x="74305" y="1456250"/>
          <a:ext cx="4019393" cy="3264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16257641"/>
              </p:ext>
            </p:extLst>
          </p:nvPr>
        </p:nvGraphicFramePr>
        <p:xfrm>
          <a:off x="4458795" y="1662185"/>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Arial"/>
                        </a:rPr>
                        <a:t>12.40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Arial"/>
                        </a:rPr>
                        <a:t>-4.00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Arial"/>
                        </a:rPr>
                        <a:t>-0.60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Arial"/>
                        </a:rPr>
                        <a:t>6.00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9C0006"/>
                          </a:solidFill>
                          <a:effectLst/>
                          <a:latin typeface="Arial"/>
                        </a:rPr>
                        <a:t>-1.90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28092" y="1355260"/>
            <a:ext cx="2001653"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grpSp>
        <p:nvGrpSpPr>
          <p:cNvPr id="19" name="Group 18"/>
          <p:cNvGrpSpPr/>
          <p:nvPr/>
        </p:nvGrpSpPr>
        <p:grpSpPr>
          <a:xfrm>
            <a:off x="7943565" y="148981"/>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W&amp;E</a:t>
              </a:r>
            </a:p>
          </p:txBody>
        </p:sp>
      </p:grpSp>
    </p:spTree>
    <p:extLst>
      <p:ext uri="{BB962C8B-B14F-4D97-AF65-F5344CB8AC3E}">
        <p14:creationId xmlns:p14="http://schemas.microsoft.com/office/powerpoint/2010/main" val="15832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chemeClr val="bg1"/>
                </a:solidFill>
              </a:rPr>
              <a:pPr/>
              <a:t>62</a:t>
            </a:fld>
            <a:endParaRPr lang="en-US" dirty="0">
              <a:solidFill>
                <a:schemeClr val="bg1"/>
              </a:solidFill>
            </a:endParaRPr>
          </a:p>
        </p:txBody>
      </p:sp>
      <p:sp>
        <p:nvSpPr>
          <p:cNvPr id="12" name="Title 3"/>
          <p:cNvSpPr txBox="1">
            <a:spLocks/>
          </p:cNvSpPr>
          <p:nvPr/>
        </p:nvSpPr>
        <p:spPr>
          <a:xfrm>
            <a:off x="224333" y="33320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3600" dirty="0">
                <a:solidFill>
                  <a:schemeClr val="bg1"/>
                </a:solidFill>
                <a:latin typeface="+mn-lt"/>
                <a:cs typeface="Calibri" pitchFamily="34" charset="0"/>
              </a:rPr>
              <a:t>Seafood Performance</a:t>
            </a:r>
          </a:p>
          <a:p>
            <a:r>
              <a:rPr lang="en-US" sz="3600" dirty="0">
                <a:solidFill>
                  <a:schemeClr val="bg1"/>
                </a:solidFill>
                <a:latin typeface="+mn-lt"/>
                <a:cs typeface="Calibri" pitchFamily="34" charset="0"/>
              </a:rPr>
              <a:t>&amp; Demographics by Type</a:t>
            </a:r>
          </a:p>
        </p:txBody>
      </p:sp>
      <p:sp>
        <p:nvSpPr>
          <p:cNvPr id="9" name="Rectangle 8"/>
          <p:cNvSpPr/>
          <p:nvPr/>
        </p:nvSpPr>
        <p:spPr>
          <a:xfrm>
            <a:off x="224333" y="1706347"/>
            <a:ext cx="8288296" cy="2862322"/>
          </a:xfrm>
          <a:prstGeom prst="rect">
            <a:avLst/>
          </a:prstGeom>
        </p:spPr>
        <p:txBody>
          <a:bodyPr wrap="square">
            <a:spAutoFit/>
          </a:bodyPr>
          <a:lstStyle/>
          <a:p>
            <a:pPr marL="342900" lvl="0" indent="-342900">
              <a:buClr>
                <a:schemeClr val="accent3"/>
              </a:buClr>
              <a:buFont typeface="Arial" panose="020B0604020202020204" pitchFamily="34" charset="0"/>
              <a:buChar char="•"/>
            </a:pPr>
            <a:r>
              <a:rPr lang="en-GB" sz="2000" dirty="0">
                <a:solidFill>
                  <a:schemeClr val="bg1"/>
                </a:solidFill>
                <a:ea typeface="MS PGothic" pitchFamily="34" charset="-128"/>
                <a:cs typeface="Calibri" pitchFamily="34" charset="0"/>
              </a:rPr>
              <a:t>Socialising is by far the most important motivation when choosing Seafood while eating out;</a:t>
            </a:r>
          </a:p>
          <a:p>
            <a:pPr marL="342900" lvl="0" indent="-342900">
              <a:buClr>
                <a:schemeClr val="accent3"/>
              </a:buClr>
              <a:buFont typeface="Arial" panose="020B0604020202020204" pitchFamily="34" charset="0"/>
              <a:buChar char="•"/>
            </a:pPr>
            <a:r>
              <a:rPr lang="en-GB" sz="2000" dirty="0">
                <a:solidFill>
                  <a:schemeClr val="bg1"/>
                </a:solidFill>
                <a:cs typeface="Calibri" pitchFamily="34" charset="0"/>
              </a:rPr>
              <a:t>QSR is by far the major opportunity to improve the appeal of seafood;</a:t>
            </a:r>
          </a:p>
          <a:p>
            <a:pPr marL="342900" lvl="0" indent="-342900">
              <a:buClr>
                <a:schemeClr val="accent3"/>
              </a:buClr>
              <a:buFont typeface="Arial" panose="020B0604020202020204" pitchFamily="34" charset="0"/>
              <a:buChar char="•"/>
            </a:pPr>
            <a:r>
              <a:rPr lang="en-GB" altLang="en-US" sz="2000" dirty="0">
                <a:solidFill>
                  <a:schemeClr val="bg1"/>
                </a:solidFill>
                <a:cs typeface="Calibri" pitchFamily="34" charset="0"/>
              </a:rPr>
              <a:t>Non-Fried Fish has increased its share so far this year due to growths in Haddock and Cod; Fried variety of the same species also grew</a:t>
            </a:r>
            <a:endParaRPr lang="en-GB" sz="2000" dirty="0">
              <a:solidFill>
                <a:schemeClr val="bg1"/>
              </a:solidFill>
              <a:cs typeface="Calibri" pitchFamily="34" charset="0"/>
            </a:endParaRPr>
          </a:p>
          <a:p>
            <a:pPr marL="342900" lvl="0" indent="-342900">
              <a:buClr>
                <a:schemeClr val="accent3"/>
              </a:buClr>
              <a:buFont typeface="Arial" panose="020B0604020202020204" pitchFamily="34" charset="0"/>
              <a:buChar char="•"/>
            </a:pPr>
            <a:r>
              <a:rPr lang="en-GB" sz="2000" dirty="0">
                <a:solidFill>
                  <a:schemeClr val="bg1"/>
                </a:solidFill>
                <a:cs typeface="Calibri" pitchFamily="34" charset="0"/>
              </a:rPr>
              <a:t>Seafood doesn’t attract its fare share of younger consumers and lower social classes outside of Fish and Chip Shops </a:t>
            </a:r>
          </a:p>
        </p:txBody>
      </p:sp>
    </p:spTree>
    <p:extLst>
      <p:ext uri="{BB962C8B-B14F-4D97-AF65-F5344CB8AC3E}">
        <p14:creationId xmlns:p14="http://schemas.microsoft.com/office/powerpoint/2010/main" val="1351158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8721022" cy="327248"/>
          </a:xfrm>
        </p:spPr>
        <p:txBody>
          <a:bodyPr>
            <a:noAutofit/>
          </a:bodyPr>
          <a:lstStyle/>
          <a:p>
            <a:pPr>
              <a:spcAft>
                <a:spcPts val="600"/>
              </a:spcAft>
            </a:pPr>
            <a:r>
              <a:rPr lang="en-US" sz="2400" dirty="0" err="1">
                <a:solidFill>
                  <a:srgbClr val="00517D"/>
                </a:solidFill>
                <a:latin typeface="+mn-lt"/>
                <a:ea typeface="MS PGothic" pitchFamily="34" charset="-128"/>
                <a:cs typeface="Calibri" pitchFamily="34" charset="0"/>
              </a:rPr>
              <a:t>Socialising</a:t>
            </a:r>
            <a:r>
              <a:rPr lang="en-US" sz="2400" dirty="0">
                <a:solidFill>
                  <a:srgbClr val="00517D"/>
                </a:solidFill>
                <a:latin typeface="+mn-lt"/>
                <a:ea typeface="MS PGothic" pitchFamily="34" charset="-128"/>
                <a:cs typeface="Calibri" pitchFamily="34" charset="0"/>
              </a:rPr>
              <a:t> is by far the most important motivation when choosing Seafood while eating out</a:t>
            </a: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63</a:t>
            </a:fld>
            <a:endParaRPr lang="en-US" dirty="0">
              <a:solidFill>
                <a:srgbClr val="0078B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036107505"/>
              </p:ext>
            </p:extLst>
          </p:nvPr>
        </p:nvGraphicFramePr>
        <p:xfrm>
          <a:off x="279516" y="1405920"/>
          <a:ext cx="8387410" cy="3302292"/>
        </p:xfrm>
        <a:graphic>
          <a:graphicData uri="http://schemas.openxmlformats.org/drawingml/2006/table">
            <a:tbl>
              <a:tblPr>
                <a:tableStyleId>{5C22544A-7EE6-4342-B048-85BDC9FD1C3A}</a:tableStyleId>
              </a:tblPr>
              <a:tblGrid>
                <a:gridCol w="1955188">
                  <a:extLst>
                    <a:ext uri="{9D8B030D-6E8A-4147-A177-3AD203B41FA5}">
                      <a16:colId xmlns:a16="http://schemas.microsoft.com/office/drawing/2014/main" val="20000"/>
                    </a:ext>
                  </a:extLst>
                </a:gridCol>
                <a:gridCol w="1072037">
                  <a:extLst>
                    <a:ext uri="{9D8B030D-6E8A-4147-A177-3AD203B41FA5}">
                      <a16:colId xmlns:a16="http://schemas.microsoft.com/office/drawing/2014/main" val="20001"/>
                    </a:ext>
                  </a:extLst>
                </a:gridCol>
                <a:gridCol w="1072037">
                  <a:extLst>
                    <a:ext uri="{9D8B030D-6E8A-4147-A177-3AD203B41FA5}">
                      <a16:colId xmlns:a16="http://schemas.microsoft.com/office/drawing/2014/main" val="20002"/>
                    </a:ext>
                  </a:extLst>
                </a:gridCol>
                <a:gridCol w="1072037">
                  <a:extLst>
                    <a:ext uri="{9D8B030D-6E8A-4147-A177-3AD203B41FA5}">
                      <a16:colId xmlns:a16="http://schemas.microsoft.com/office/drawing/2014/main" val="20003"/>
                    </a:ext>
                  </a:extLst>
                </a:gridCol>
                <a:gridCol w="1072037">
                  <a:extLst>
                    <a:ext uri="{9D8B030D-6E8A-4147-A177-3AD203B41FA5}">
                      <a16:colId xmlns:a16="http://schemas.microsoft.com/office/drawing/2014/main" val="20004"/>
                    </a:ext>
                  </a:extLst>
                </a:gridCol>
                <a:gridCol w="1072037">
                  <a:extLst>
                    <a:ext uri="{9D8B030D-6E8A-4147-A177-3AD203B41FA5}">
                      <a16:colId xmlns:a16="http://schemas.microsoft.com/office/drawing/2014/main" val="20005"/>
                    </a:ext>
                  </a:extLst>
                </a:gridCol>
                <a:gridCol w="1072037">
                  <a:extLst>
                    <a:ext uri="{9D8B030D-6E8A-4147-A177-3AD203B41FA5}">
                      <a16:colId xmlns:a16="http://schemas.microsoft.com/office/drawing/2014/main" val="20006"/>
                    </a:ext>
                  </a:extLst>
                </a:gridCol>
              </a:tblGrid>
              <a:tr h="408812">
                <a:tc>
                  <a:txBody>
                    <a:bodyPr/>
                    <a:lstStyle/>
                    <a:p>
                      <a:pPr algn="ctr" fontAlgn="b"/>
                      <a:endParaRPr lang="en-GB" sz="1400" b="0" i="0" u="none" strike="noStrike" dirty="0">
                        <a:solidFill>
                          <a:srgbClr val="000000"/>
                        </a:solidFill>
                        <a:effectLst/>
                        <a:latin typeface="+mn-lt"/>
                      </a:endParaRPr>
                    </a:p>
                  </a:txBody>
                  <a:tcPr marL="9525" marR="9525" marT="7144" marB="0" anchor="ctr">
                    <a:lnR w="28575" cap="flat" cmpd="sng" algn="ctr">
                      <a:solidFill>
                        <a:schemeClr val="tx1"/>
                      </a:solidFill>
                      <a:prstDash val="sysDot"/>
                      <a:round/>
                      <a:headEnd type="none" w="med" len="med"/>
                      <a:tailEnd type="none" w="med" len="med"/>
                    </a:ln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Total OOH</a:t>
                      </a:r>
                    </a:p>
                  </a:txBody>
                  <a:tcPr marL="9525" marR="9525" marT="7144" marB="0" anchor="ctr">
                    <a:lnL w="28575" cap="flat" cmpd="sng" algn="ctr">
                      <a:solidFill>
                        <a:schemeClr val="tx1"/>
                      </a:solidFill>
                      <a:prstDash val="sysDot"/>
                      <a:round/>
                      <a:headEnd type="none" w="med" len="med"/>
                      <a:tailEnd type="none" w="med" len="med"/>
                    </a:lnL>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Pubs</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FSR</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QSR</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Fish &amp; Chips</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QSR excl. Fish &amp; Chips</a:t>
                      </a:r>
                    </a:p>
                  </a:txBody>
                  <a:tcPr marL="9525" marR="9525" marT="7144" marB="0" anchor="ctr">
                    <a:lnB w="285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0"/>
                  </a:ext>
                </a:extLst>
              </a:tr>
              <a:tr h="663767">
                <a:tc>
                  <a:txBody>
                    <a:bodyPr/>
                    <a:lstStyle/>
                    <a:p>
                      <a:pPr algn="ctr" fontAlgn="b"/>
                      <a:r>
                        <a:rPr lang="en-GB" sz="1400" b="1" i="0" u="none" strike="noStrike" kern="1200" dirty="0">
                          <a:solidFill>
                            <a:srgbClr val="000000"/>
                          </a:solidFill>
                          <a:effectLst/>
                          <a:latin typeface="+mn-lt"/>
                          <a:ea typeface="+mn-ea"/>
                          <a:cs typeface="+mn-cs"/>
                        </a:rPr>
                        <a:t>Convenience</a:t>
                      </a:r>
                    </a:p>
                  </a:txBody>
                  <a:tcPr marL="9525" marR="9525" marT="7144" marB="0" anchor="ctr">
                    <a:lnR w="28575" cap="flat" cmpd="sng" algn="ctr">
                      <a:solidFill>
                        <a:schemeClr val="tx1"/>
                      </a:solidFill>
                      <a:prstDash val="sysDot"/>
                      <a:round/>
                      <a:headEnd type="none" w="med" len="med"/>
                      <a:tailEnd type="none" w="med" len="med"/>
                    </a:ln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Calibri"/>
                        </a:rPr>
                        <a:t>94</a:t>
                      </a:r>
                    </a:p>
                  </a:txBody>
                  <a:tcPr marL="9525" marR="9525" marT="9525" marB="0" anchor="ctr">
                    <a:lnL w="28575" cap="flat" cmpd="sng" algn="ctr">
                      <a:solidFill>
                        <a:schemeClr val="tx1"/>
                      </a:solidFill>
                      <a:prstDash val="sysDot"/>
                      <a:round/>
                      <a:headEnd type="none" w="med" len="med"/>
                      <a:tailEnd type="none" w="med" len="med"/>
                    </a:lnL>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92D050"/>
                          </a:solidFill>
                          <a:effectLst/>
                          <a:latin typeface="Calibri"/>
                        </a:rPr>
                        <a:t>112</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Calibri"/>
                        </a:rPr>
                        <a:t>94</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Calibri"/>
                        </a:rPr>
                        <a:t>85</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Calibri"/>
                        </a:rPr>
                        <a:t>98</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92D050"/>
                          </a:solidFill>
                          <a:effectLst/>
                          <a:latin typeface="Calibri"/>
                        </a:rPr>
                        <a:t>111</a:t>
                      </a:r>
                    </a:p>
                  </a:txBody>
                  <a:tcPr marL="9525" marR="9525" marT="9525" marB="0"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0001"/>
                  </a:ext>
                </a:extLst>
              </a:tr>
              <a:tr h="663767">
                <a:tc>
                  <a:txBody>
                    <a:bodyPr/>
                    <a:lstStyle/>
                    <a:p>
                      <a:pPr algn="ctr" fontAlgn="b"/>
                      <a:r>
                        <a:rPr lang="en-GB" sz="1400" b="1" i="0" u="none" strike="noStrike" kern="1200" dirty="0">
                          <a:solidFill>
                            <a:srgbClr val="000000"/>
                          </a:solidFill>
                          <a:effectLst/>
                          <a:latin typeface="+mn-lt"/>
                          <a:ea typeface="+mn-ea"/>
                          <a:cs typeface="+mn-cs"/>
                        </a:rPr>
                        <a:t>Functional</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FF0000"/>
                          </a:solidFill>
                          <a:effectLst/>
                          <a:latin typeface="Calibri"/>
                        </a:rPr>
                        <a:t>98</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FF0000"/>
                          </a:solidFill>
                          <a:effectLst/>
                          <a:latin typeface="Calibri"/>
                        </a:rPr>
                        <a:t>81</a:t>
                      </a:r>
                    </a:p>
                  </a:txBody>
                  <a:tcPr marL="9525" marR="9525" marT="9525" marB="0" anchor="ctr">
                    <a:noFill/>
                  </a:tcPr>
                </a:tc>
                <a:tc>
                  <a:txBody>
                    <a:bodyPr/>
                    <a:lstStyle/>
                    <a:p>
                      <a:pPr algn="ctr" fontAlgn="ctr"/>
                      <a:r>
                        <a:rPr lang="en-US" sz="1400" b="1" i="0" u="none" strike="noStrike">
                          <a:solidFill>
                            <a:srgbClr val="FF0000"/>
                          </a:solidFill>
                          <a:effectLst/>
                          <a:latin typeface="Calibri"/>
                        </a:rPr>
                        <a:t>91</a:t>
                      </a:r>
                    </a:p>
                  </a:txBody>
                  <a:tcPr marL="9525" marR="9525" marT="9525" marB="0" anchor="ctr">
                    <a:noFill/>
                  </a:tcPr>
                </a:tc>
                <a:tc>
                  <a:txBody>
                    <a:bodyPr/>
                    <a:lstStyle/>
                    <a:p>
                      <a:pPr algn="ctr" fontAlgn="ctr"/>
                      <a:r>
                        <a:rPr lang="en-US" sz="1400" b="1" i="0" u="none" strike="noStrike">
                          <a:solidFill>
                            <a:srgbClr val="FF0000"/>
                          </a:solidFill>
                          <a:effectLst/>
                          <a:latin typeface="Calibri"/>
                        </a:rPr>
                        <a:t>99</a:t>
                      </a:r>
                    </a:p>
                  </a:txBody>
                  <a:tcPr marL="9525" marR="9525" marT="9525" marB="0" anchor="ctr">
                    <a:noFill/>
                  </a:tcPr>
                </a:tc>
                <a:tc>
                  <a:txBody>
                    <a:bodyPr/>
                    <a:lstStyle/>
                    <a:p>
                      <a:pPr algn="ctr" fontAlgn="ctr"/>
                      <a:r>
                        <a:rPr lang="en-US" sz="1400" b="1" i="0" u="none" strike="noStrike">
                          <a:solidFill>
                            <a:srgbClr val="FF0000"/>
                          </a:solidFill>
                          <a:effectLst/>
                          <a:latin typeface="Calibri"/>
                        </a:rPr>
                        <a:t>94</a:t>
                      </a:r>
                    </a:p>
                  </a:txBody>
                  <a:tcPr marL="9525" marR="9525" marT="9525" marB="0" anchor="ctr">
                    <a:noFill/>
                  </a:tcPr>
                </a:tc>
                <a:tc>
                  <a:txBody>
                    <a:bodyPr/>
                    <a:lstStyle/>
                    <a:p>
                      <a:pPr algn="ctr" fontAlgn="ctr"/>
                      <a:r>
                        <a:rPr lang="en-US" sz="1400" b="1" i="0" u="none" strike="noStrike">
                          <a:solidFill>
                            <a:srgbClr val="FF0000"/>
                          </a:solidFill>
                          <a:effectLst/>
                          <a:latin typeface="Calibri"/>
                        </a:rPr>
                        <a:t>95</a:t>
                      </a:r>
                    </a:p>
                  </a:txBody>
                  <a:tcPr marL="9525" marR="9525" marT="9525" marB="0" anchor="ctr">
                    <a:noFill/>
                  </a:tcPr>
                </a:tc>
                <a:extLst>
                  <a:ext uri="{0D108BD9-81ED-4DB2-BD59-A6C34878D82A}">
                    <a16:rowId xmlns:a16="http://schemas.microsoft.com/office/drawing/2014/main" val="10002"/>
                  </a:ext>
                </a:extLst>
              </a:tr>
              <a:tr h="663767">
                <a:tc>
                  <a:txBody>
                    <a:bodyPr/>
                    <a:lstStyle/>
                    <a:p>
                      <a:pPr algn="ctr" fontAlgn="b"/>
                      <a:r>
                        <a:rPr lang="en-GB" sz="1400" b="1" i="0" u="none" strike="noStrike" kern="1200" dirty="0">
                          <a:solidFill>
                            <a:srgbClr val="000000"/>
                          </a:solidFill>
                          <a:effectLst/>
                          <a:latin typeface="+mn-lt"/>
                          <a:ea typeface="+mn-ea"/>
                          <a:cs typeface="+mn-cs"/>
                        </a:rPr>
                        <a:t>Socialising</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92D050"/>
                          </a:solidFill>
                          <a:effectLst/>
                          <a:latin typeface="Calibri"/>
                        </a:rPr>
                        <a:t>128</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92D050"/>
                          </a:solidFill>
                          <a:effectLst/>
                          <a:latin typeface="Calibri"/>
                        </a:rPr>
                        <a:t>110</a:t>
                      </a:r>
                    </a:p>
                  </a:txBody>
                  <a:tcPr marL="9525" marR="9525" marT="9525" marB="0" anchor="ctr">
                    <a:noFill/>
                  </a:tcPr>
                </a:tc>
                <a:tc>
                  <a:txBody>
                    <a:bodyPr/>
                    <a:lstStyle/>
                    <a:p>
                      <a:pPr algn="ctr" fontAlgn="ctr"/>
                      <a:r>
                        <a:rPr lang="en-US" sz="1400" b="1" i="0" u="none" strike="noStrike">
                          <a:solidFill>
                            <a:srgbClr val="92D050"/>
                          </a:solidFill>
                          <a:effectLst/>
                          <a:latin typeface="Calibri"/>
                        </a:rPr>
                        <a:t>121</a:t>
                      </a:r>
                    </a:p>
                  </a:txBody>
                  <a:tcPr marL="9525" marR="9525" marT="9525" marB="0" anchor="ctr">
                    <a:noFill/>
                  </a:tcPr>
                </a:tc>
                <a:tc>
                  <a:txBody>
                    <a:bodyPr/>
                    <a:lstStyle/>
                    <a:p>
                      <a:pPr algn="ctr" fontAlgn="ctr"/>
                      <a:r>
                        <a:rPr lang="en-US" sz="1400" b="1" i="0" u="none" strike="noStrike">
                          <a:solidFill>
                            <a:srgbClr val="92D050"/>
                          </a:solidFill>
                          <a:effectLst/>
                          <a:latin typeface="Calibri"/>
                        </a:rPr>
                        <a:t>125</a:t>
                      </a:r>
                    </a:p>
                  </a:txBody>
                  <a:tcPr marL="9525" marR="9525" marT="9525" marB="0" anchor="ctr">
                    <a:noFill/>
                  </a:tcPr>
                </a:tc>
                <a:tc>
                  <a:txBody>
                    <a:bodyPr/>
                    <a:lstStyle/>
                    <a:p>
                      <a:pPr algn="ctr" fontAlgn="ctr"/>
                      <a:r>
                        <a:rPr lang="en-US" sz="1400" b="1" i="0" u="none" strike="noStrike">
                          <a:solidFill>
                            <a:srgbClr val="92D050"/>
                          </a:solidFill>
                          <a:effectLst/>
                          <a:latin typeface="Calibri"/>
                        </a:rPr>
                        <a:t>108</a:t>
                      </a:r>
                    </a:p>
                  </a:txBody>
                  <a:tcPr marL="9525" marR="9525" marT="9525" marB="0" anchor="ctr">
                    <a:noFill/>
                  </a:tcPr>
                </a:tc>
                <a:tc>
                  <a:txBody>
                    <a:bodyPr/>
                    <a:lstStyle/>
                    <a:p>
                      <a:pPr algn="ctr" fontAlgn="ctr"/>
                      <a:r>
                        <a:rPr lang="en-US" sz="1400" b="1" i="0" u="none" strike="noStrike">
                          <a:solidFill>
                            <a:srgbClr val="92D050"/>
                          </a:solidFill>
                          <a:effectLst/>
                          <a:latin typeface="Calibri"/>
                        </a:rPr>
                        <a:t>110</a:t>
                      </a:r>
                    </a:p>
                  </a:txBody>
                  <a:tcPr marL="9525" marR="9525" marT="9525" marB="0" anchor="ctr">
                    <a:noFill/>
                  </a:tcPr>
                </a:tc>
                <a:extLst>
                  <a:ext uri="{0D108BD9-81ED-4DB2-BD59-A6C34878D82A}">
                    <a16:rowId xmlns:a16="http://schemas.microsoft.com/office/drawing/2014/main" val="10003"/>
                  </a:ext>
                </a:extLst>
              </a:tr>
              <a:tr h="663767">
                <a:tc>
                  <a:txBody>
                    <a:bodyPr/>
                    <a:lstStyle/>
                    <a:p>
                      <a:pPr algn="ctr" fontAlgn="b"/>
                      <a:r>
                        <a:rPr lang="en-GB" sz="1400" b="1" i="0" u="none" strike="noStrike" kern="1200" dirty="0">
                          <a:solidFill>
                            <a:srgbClr val="000000"/>
                          </a:solidFill>
                          <a:effectLst/>
                          <a:latin typeface="+mn-lt"/>
                          <a:ea typeface="+mn-ea"/>
                          <a:cs typeface="+mn-cs"/>
                        </a:rPr>
                        <a:t>Treating</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FF0000"/>
                          </a:solidFill>
                          <a:effectLst/>
                          <a:latin typeface="Calibri"/>
                        </a:rPr>
                        <a:t>100</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FF0000"/>
                          </a:solidFill>
                          <a:effectLst/>
                          <a:latin typeface="Calibri"/>
                        </a:rPr>
                        <a:t>82</a:t>
                      </a:r>
                    </a:p>
                  </a:txBody>
                  <a:tcPr marL="9525" marR="9525" marT="9525" marB="0" anchor="ctr">
                    <a:noFill/>
                  </a:tcPr>
                </a:tc>
                <a:tc>
                  <a:txBody>
                    <a:bodyPr/>
                    <a:lstStyle/>
                    <a:p>
                      <a:pPr algn="ctr" fontAlgn="ctr"/>
                      <a:r>
                        <a:rPr lang="en-US" sz="1400" b="1" i="0" u="none" strike="noStrike">
                          <a:solidFill>
                            <a:srgbClr val="FF0000"/>
                          </a:solidFill>
                          <a:effectLst/>
                          <a:latin typeface="Calibri"/>
                        </a:rPr>
                        <a:t>100</a:t>
                      </a:r>
                    </a:p>
                  </a:txBody>
                  <a:tcPr marL="9525" marR="9525" marT="9525" marB="0" anchor="ctr">
                    <a:noFill/>
                  </a:tcPr>
                </a:tc>
                <a:tc>
                  <a:txBody>
                    <a:bodyPr/>
                    <a:lstStyle/>
                    <a:p>
                      <a:pPr algn="ctr" fontAlgn="ctr"/>
                      <a:r>
                        <a:rPr lang="en-US" sz="1400" b="1" i="0" u="none" strike="noStrike">
                          <a:solidFill>
                            <a:srgbClr val="92D050"/>
                          </a:solidFill>
                          <a:effectLst/>
                          <a:latin typeface="Calibri"/>
                        </a:rPr>
                        <a:t>105</a:t>
                      </a:r>
                    </a:p>
                  </a:txBody>
                  <a:tcPr marL="9525" marR="9525" marT="9525" marB="0" anchor="ctr">
                    <a:noFill/>
                  </a:tcPr>
                </a:tc>
                <a:tc>
                  <a:txBody>
                    <a:bodyPr/>
                    <a:lstStyle/>
                    <a:p>
                      <a:pPr algn="ctr" fontAlgn="ctr"/>
                      <a:r>
                        <a:rPr lang="en-US" sz="1400" b="1" i="0" u="none" strike="noStrike">
                          <a:solidFill>
                            <a:srgbClr val="FF0000"/>
                          </a:solidFill>
                          <a:effectLst/>
                          <a:latin typeface="Calibri"/>
                        </a:rPr>
                        <a:t>98</a:t>
                      </a:r>
                    </a:p>
                  </a:txBody>
                  <a:tcPr marL="9525" marR="9525" marT="9525" marB="0" anchor="ctr">
                    <a:noFill/>
                  </a:tcPr>
                </a:tc>
                <a:tc>
                  <a:txBody>
                    <a:bodyPr/>
                    <a:lstStyle/>
                    <a:p>
                      <a:pPr algn="ctr" fontAlgn="ctr"/>
                      <a:r>
                        <a:rPr lang="en-US" sz="1400" b="1" i="0" u="none" strike="noStrike" dirty="0">
                          <a:solidFill>
                            <a:srgbClr val="FF0000"/>
                          </a:solidFill>
                          <a:effectLst/>
                          <a:latin typeface="Calibri"/>
                        </a:rPr>
                        <a:t>88</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1" name="Text Box 3"/>
          <p:cNvSpPr txBox="1">
            <a:spLocks noChangeArrowheads="1"/>
          </p:cNvSpPr>
          <p:nvPr/>
        </p:nvSpPr>
        <p:spPr bwMode="auto">
          <a:xfrm>
            <a:off x="3103969" y="1085850"/>
            <a:ext cx="29134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ea typeface="MS PGothic" pitchFamily="34" charset="-128"/>
                <a:cs typeface="Calibri" pitchFamily="34" charset="0"/>
              </a:rPr>
              <a:t>Index – Seafood vs. Total Food/Drink</a:t>
            </a:r>
          </a:p>
          <a:p>
            <a:pPr algn="ctr"/>
            <a:r>
              <a:rPr lang="en-US" sz="1200" dirty="0">
                <a:solidFill>
                  <a:srgbClr val="008AC0"/>
                </a:solidFill>
                <a:latin typeface="+mn-lt"/>
                <a:ea typeface="MS PGothic" pitchFamily="34" charset="-128"/>
                <a:cs typeface="Calibri" pitchFamily="34" charset="0"/>
              </a:rPr>
              <a:t>Motivation for Eating/Drinking Visit OOH</a:t>
            </a:r>
          </a:p>
        </p:txBody>
      </p:sp>
      <p:sp>
        <p:nvSpPr>
          <p:cNvPr id="8"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190248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01" y="334402"/>
            <a:ext cx="8523361" cy="327248"/>
          </a:xfrm>
        </p:spPr>
        <p:txBody>
          <a:bodyPr>
            <a:noAutofit/>
          </a:bodyPr>
          <a:lstStyle/>
          <a:p>
            <a:pPr>
              <a:spcAft>
                <a:spcPts val="600"/>
              </a:spcAft>
            </a:pPr>
            <a:r>
              <a:rPr lang="en-US" sz="2400" dirty="0">
                <a:solidFill>
                  <a:srgbClr val="00517D"/>
                </a:solidFill>
                <a:latin typeface="+mn-lt"/>
                <a:ea typeface="MS PGothic" pitchFamily="34" charset="-128"/>
                <a:cs typeface="Calibri" pitchFamily="34" charset="0"/>
              </a:rPr>
              <a:t>QSR is still the major opportunity to improve the appeal of seafood</a:t>
            </a: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64</a:t>
            </a:fld>
            <a:endParaRPr lang="en-US" dirty="0">
              <a:solidFill>
                <a:srgbClr val="0078BE"/>
              </a:solidFill>
            </a:endParaRPr>
          </a:p>
        </p:txBody>
      </p:sp>
      <p:sp>
        <p:nvSpPr>
          <p:cNvPr id="11" name="Text Box 3"/>
          <p:cNvSpPr txBox="1">
            <a:spLocks noChangeArrowheads="1"/>
          </p:cNvSpPr>
          <p:nvPr/>
        </p:nvSpPr>
        <p:spPr bwMode="auto">
          <a:xfrm>
            <a:off x="3731545" y="919024"/>
            <a:ext cx="1658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ea typeface="MS PGothic" pitchFamily="34" charset="-128"/>
                <a:cs typeface="Calibri" pitchFamily="34" charset="0"/>
              </a:rPr>
              <a:t>Total Seafood</a:t>
            </a:r>
          </a:p>
          <a:p>
            <a:pPr algn="ctr"/>
            <a:r>
              <a:rPr lang="en-US" sz="1200" dirty="0">
                <a:solidFill>
                  <a:srgbClr val="008AC0"/>
                </a:solidFill>
                <a:latin typeface="+mn-lt"/>
                <a:ea typeface="MS PGothic" pitchFamily="34" charset="-128"/>
                <a:cs typeface="Calibri" pitchFamily="34" charset="0"/>
              </a:rPr>
              <a:t>Visits SWOT Analysis</a:t>
            </a:r>
          </a:p>
        </p:txBody>
      </p:sp>
      <p:graphicFrame>
        <p:nvGraphicFramePr>
          <p:cNvPr id="8" name="Chart 7"/>
          <p:cNvGraphicFramePr>
            <a:graphicFrameLocks/>
          </p:cNvGraphicFramePr>
          <p:nvPr>
            <p:extLst>
              <p:ext uri="{D42A27DB-BD31-4B8C-83A1-F6EECF244321}">
                <p14:modId xmlns:p14="http://schemas.microsoft.com/office/powerpoint/2010/main" val="4194727613"/>
              </p:ext>
            </p:extLst>
          </p:nvPr>
        </p:nvGraphicFramePr>
        <p:xfrm>
          <a:off x="584201" y="1249402"/>
          <a:ext cx="8385175" cy="30985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
          <p:cNvSpPr txBox="1">
            <a:spLocks noChangeArrowheads="1"/>
          </p:cNvSpPr>
          <p:nvPr/>
        </p:nvSpPr>
        <p:spPr bwMode="auto">
          <a:xfrm rot="-5400000">
            <a:off x="-1194396" y="2528622"/>
            <a:ext cx="3058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1400" b="1" dirty="0">
                <a:solidFill>
                  <a:prstClr val="black"/>
                </a:solidFill>
                <a:latin typeface="+mn-lt"/>
              </a:rPr>
              <a:t>Over/Under-Perform </a:t>
            </a:r>
            <a:r>
              <a:rPr lang="en-GB" sz="1400" b="1" dirty="0" err="1">
                <a:solidFill>
                  <a:prstClr val="black"/>
                </a:solidFill>
                <a:latin typeface="+mn-lt"/>
              </a:rPr>
              <a:t>vs</a:t>
            </a:r>
            <a:r>
              <a:rPr lang="en-GB" sz="1400" b="1" dirty="0">
                <a:solidFill>
                  <a:prstClr val="black"/>
                </a:solidFill>
                <a:latin typeface="+mn-lt"/>
              </a:rPr>
              <a:t> Total Channel Growth</a:t>
            </a:r>
          </a:p>
        </p:txBody>
      </p:sp>
      <p:sp>
        <p:nvSpPr>
          <p:cNvPr id="10" name="TextBox 6"/>
          <p:cNvSpPr txBox="1">
            <a:spLocks noChangeArrowheads="1"/>
          </p:cNvSpPr>
          <p:nvPr/>
        </p:nvSpPr>
        <p:spPr bwMode="auto">
          <a:xfrm>
            <a:off x="2225876" y="4521103"/>
            <a:ext cx="5407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b="1" dirty="0">
                <a:solidFill>
                  <a:prstClr val="black"/>
                </a:solidFill>
                <a:latin typeface="+mn-lt"/>
              </a:rPr>
              <a:t>Over/Under-Trade </a:t>
            </a:r>
            <a:r>
              <a:rPr lang="en-GB" b="1" dirty="0" err="1">
                <a:solidFill>
                  <a:prstClr val="black"/>
                </a:solidFill>
                <a:latin typeface="+mn-lt"/>
              </a:rPr>
              <a:t>vs</a:t>
            </a:r>
            <a:r>
              <a:rPr lang="en-GB" b="1" dirty="0">
                <a:solidFill>
                  <a:prstClr val="black"/>
                </a:solidFill>
                <a:latin typeface="+mn-lt"/>
              </a:rPr>
              <a:t> Channel Share of OOH</a:t>
            </a:r>
          </a:p>
        </p:txBody>
      </p:sp>
      <p:sp>
        <p:nvSpPr>
          <p:cNvPr id="13" name="TextBox 12"/>
          <p:cNvSpPr txBox="1"/>
          <p:nvPr/>
        </p:nvSpPr>
        <p:spPr>
          <a:xfrm>
            <a:off x="6647148" y="4430090"/>
            <a:ext cx="2214785" cy="430887"/>
          </a:xfrm>
          <a:prstGeom prst="rect">
            <a:avLst/>
          </a:prstGeom>
          <a:noFill/>
        </p:spPr>
        <p:txBody>
          <a:bodyPr wrap="square" rtlCol="0">
            <a:spAutoFit/>
          </a:bodyPr>
          <a:lstStyle/>
          <a:p>
            <a:pPr algn="ctr"/>
            <a:r>
              <a:rPr lang="en-GB" sz="1100" i="1" dirty="0">
                <a:solidFill>
                  <a:prstClr val="black"/>
                </a:solidFill>
              </a:rPr>
              <a:t>Bubble Size Represents Channel % Share of Seafood</a:t>
            </a:r>
          </a:p>
        </p:txBody>
      </p:sp>
      <p:sp>
        <p:nvSpPr>
          <p:cNvPr id="14" name="TextBox 2"/>
          <p:cNvSpPr txBox="1">
            <a:spLocks noChangeArrowheads="1"/>
          </p:cNvSpPr>
          <p:nvPr/>
        </p:nvSpPr>
        <p:spPr bwMode="auto">
          <a:xfrm>
            <a:off x="7880351" y="120211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S</a:t>
            </a:r>
          </a:p>
        </p:txBody>
      </p:sp>
      <p:sp>
        <p:nvSpPr>
          <p:cNvPr id="15" name="TextBox 8"/>
          <p:cNvSpPr txBox="1">
            <a:spLocks noChangeArrowheads="1"/>
          </p:cNvSpPr>
          <p:nvPr/>
        </p:nvSpPr>
        <p:spPr bwMode="auto">
          <a:xfrm>
            <a:off x="877880" y="120211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O</a:t>
            </a:r>
          </a:p>
        </p:txBody>
      </p:sp>
      <p:sp>
        <p:nvSpPr>
          <p:cNvPr id="16" name="TextBox 9"/>
          <p:cNvSpPr txBox="1">
            <a:spLocks noChangeArrowheads="1"/>
          </p:cNvSpPr>
          <p:nvPr/>
        </p:nvSpPr>
        <p:spPr bwMode="auto">
          <a:xfrm>
            <a:off x="886469" y="3571683"/>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W</a:t>
            </a:r>
          </a:p>
        </p:txBody>
      </p:sp>
      <p:sp>
        <p:nvSpPr>
          <p:cNvPr id="17" name="TextBox 10"/>
          <p:cNvSpPr txBox="1">
            <a:spLocks noChangeArrowheads="1"/>
          </p:cNvSpPr>
          <p:nvPr/>
        </p:nvSpPr>
        <p:spPr bwMode="auto">
          <a:xfrm>
            <a:off x="7880350" y="3574778"/>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T</a:t>
            </a:r>
          </a:p>
        </p:txBody>
      </p:sp>
      <p:sp>
        <p:nvSpPr>
          <p:cNvPr id="18"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187596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174815819"/>
              </p:ext>
            </p:extLst>
          </p:nvPr>
        </p:nvGraphicFramePr>
        <p:xfrm>
          <a:off x="1" y="1340809"/>
          <a:ext cx="3823855" cy="345349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291936" y="3369827"/>
            <a:ext cx="6526876" cy="1525636"/>
            <a:chOff x="2291936" y="3364767"/>
            <a:chExt cx="6526876" cy="1525636"/>
          </a:xfrm>
        </p:grpSpPr>
        <p:cxnSp>
          <p:nvCxnSpPr>
            <p:cNvPr id="17" name="Elbow Connector 16"/>
            <p:cNvCxnSpPr/>
            <p:nvPr/>
          </p:nvCxnSpPr>
          <p:spPr>
            <a:xfrm>
              <a:off x="2291936" y="4226581"/>
              <a:ext cx="1258785" cy="113302"/>
            </a:xfrm>
            <a:prstGeom prst="bentConnector3">
              <a:avLst>
                <a:gd name="adj1" fmla="val 88556"/>
              </a:avLst>
            </a:prstGeom>
            <a:ln w="19050">
              <a:solidFill>
                <a:schemeClr val="accent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550722" y="3364767"/>
              <a:ext cx="5106391" cy="1435833"/>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solidFill>
                  <a:prstClr val="white"/>
                </a:solidFill>
              </a:endParaRPr>
            </a:p>
          </p:txBody>
        </p:sp>
        <p:graphicFrame>
          <p:nvGraphicFramePr>
            <p:cNvPr id="19" name="Chart 18"/>
            <p:cNvGraphicFramePr/>
            <p:nvPr>
              <p:extLst>
                <p:ext uri="{D42A27DB-BD31-4B8C-83A1-F6EECF244321}">
                  <p14:modId xmlns:p14="http://schemas.microsoft.com/office/powerpoint/2010/main" val="253167910"/>
                </p:ext>
              </p:extLst>
            </p:nvPr>
          </p:nvGraphicFramePr>
          <p:xfrm>
            <a:off x="3470564" y="3364767"/>
            <a:ext cx="5348248" cy="1525636"/>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le 1"/>
          <p:cNvSpPr>
            <a:spLocks noGrp="1"/>
          </p:cNvSpPr>
          <p:nvPr>
            <p:ph type="title"/>
          </p:nvPr>
        </p:nvSpPr>
        <p:spPr>
          <a:xfrm>
            <a:off x="338571" y="382842"/>
            <a:ext cx="8458200" cy="327248"/>
          </a:xfrm>
        </p:spPr>
        <p:txBody>
          <a:bodyPr>
            <a:noAutofit/>
          </a:bodyPr>
          <a:lstStyle/>
          <a:p>
            <a:pPr>
              <a:spcAft>
                <a:spcPts val="600"/>
              </a:spcAft>
            </a:pPr>
            <a:r>
              <a:rPr lang="en-GB" altLang="en-US" sz="2400" dirty="0">
                <a:solidFill>
                  <a:srgbClr val="00517D"/>
                </a:solidFill>
                <a:latin typeface="+mn-lt"/>
                <a:cs typeface="Calibri" pitchFamily="34" charset="0"/>
              </a:rPr>
              <a:t>Fish has increased its share with Haddock growing in importance; Tuna increased share in non-fried category</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a:xfrm>
            <a:off x="8580862" y="4864256"/>
            <a:ext cx="544410" cy="279244"/>
          </a:xfrm>
        </p:spPr>
        <p:txBody>
          <a:bodyPr/>
          <a:lstStyle/>
          <a:p>
            <a:fld id="{35A454EE-6717-4973-901E-6A90AD009CF4}" type="slidenum">
              <a:rPr lang="en-US" smtClean="0">
                <a:solidFill>
                  <a:srgbClr val="0078BE"/>
                </a:solidFill>
              </a:rPr>
              <a:pPr/>
              <a:t>65</a:t>
            </a:fld>
            <a:endParaRPr lang="en-US" dirty="0">
              <a:solidFill>
                <a:srgbClr val="0078BE"/>
              </a:solidFill>
            </a:endParaRPr>
          </a:p>
        </p:txBody>
      </p:sp>
      <p:sp>
        <p:nvSpPr>
          <p:cNvPr id="11" name="Text Box 3"/>
          <p:cNvSpPr txBox="1">
            <a:spLocks noChangeArrowheads="1"/>
          </p:cNvSpPr>
          <p:nvPr/>
        </p:nvSpPr>
        <p:spPr bwMode="auto">
          <a:xfrm>
            <a:off x="338571" y="1180634"/>
            <a:ext cx="1676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Total Out of Home </a:t>
            </a:r>
          </a:p>
          <a:p>
            <a:pPr algn="ctr"/>
            <a:r>
              <a:rPr lang="en-US" sz="1400" dirty="0">
                <a:solidFill>
                  <a:srgbClr val="008AC0"/>
                </a:solidFill>
                <a:latin typeface="+mn-lt"/>
                <a:cs typeface="Calibri" pitchFamily="34" charset="0"/>
              </a:rPr>
              <a:t>Servings % Share</a:t>
            </a:r>
          </a:p>
        </p:txBody>
      </p:sp>
      <p:grpSp>
        <p:nvGrpSpPr>
          <p:cNvPr id="28" name="Group 27"/>
          <p:cNvGrpSpPr/>
          <p:nvPr/>
        </p:nvGrpSpPr>
        <p:grpSpPr>
          <a:xfrm>
            <a:off x="2291936" y="997527"/>
            <a:ext cx="6745186" cy="2778827"/>
            <a:chOff x="2291936" y="1810139"/>
            <a:chExt cx="6745186" cy="3224999"/>
          </a:xfrm>
        </p:grpSpPr>
        <p:graphicFrame>
          <p:nvGraphicFramePr>
            <p:cNvPr id="21" name="Chart 20"/>
            <p:cNvGraphicFramePr/>
            <p:nvPr>
              <p:extLst>
                <p:ext uri="{D42A27DB-BD31-4B8C-83A1-F6EECF244321}">
                  <p14:modId xmlns:p14="http://schemas.microsoft.com/office/powerpoint/2010/main" val="2085823798"/>
                </p:ext>
              </p:extLst>
            </p:nvPr>
          </p:nvGraphicFramePr>
          <p:xfrm>
            <a:off x="3641372" y="1810140"/>
            <a:ext cx="5395750" cy="2631227"/>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2"/>
            <p:cNvSpPr/>
            <p:nvPr/>
          </p:nvSpPr>
          <p:spPr>
            <a:xfrm>
              <a:off x="3550721" y="1810139"/>
              <a:ext cx="5106391" cy="2631227"/>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solidFill>
                  <a:prstClr val="white"/>
                </a:solidFill>
              </a:endParaRPr>
            </a:p>
          </p:txBody>
        </p:sp>
        <p:cxnSp>
          <p:nvCxnSpPr>
            <p:cNvPr id="26" name="Elbow Connector 25"/>
            <p:cNvCxnSpPr/>
            <p:nvPr/>
          </p:nvCxnSpPr>
          <p:spPr>
            <a:xfrm flipV="1">
              <a:off x="2291936" y="3990108"/>
              <a:ext cx="1258786" cy="1045030"/>
            </a:xfrm>
            <a:prstGeom prst="bentConnector3">
              <a:avLst>
                <a:gd name="adj1" fmla="val 89623"/>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 name="Text Placeholder 4"/>
          <p:cNvSpPr>
            <a:spLocks noGrp="1"/>
          </p:cNvSpPr>
          <p:nvPr>
            <p:ph type="body" sz="quarter" idx="4294967295"/>
          </p:nvPr>
        </p:nvSpPr>
        <p:spPr>
          <a:xfrm>
            <a:off x="6135089" y="4864256"/>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324714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78" y="365320"/>
            <a:ext cx="8764741" cy="327248"/>
          </a:xfrm>
        </p:spPr>
        <p:txBody>
          <a:bodyPr>
            <a:noAutofit/>
          </a:bodyPr>
          <a:lstStyle/>
          <a:p>
            <a:pPr>
              <a:spcAft>
                <a:spcPts val="600"/>
              </a:spcAft>
            </a:pPr>
            <a:r>
              <a:rPr lang="en-GB" altLang="en-US" sz="2400" dirty="0">
                <a:solidFill>
                  <a:srgbClr val="00517D"/>
                </a:solidFill>
                <a:latin typeface="+mn-lt"/>
                <a:cs typeface="Calibri" pitchFamily="34" charset="0"/>
              </a:rPr>
              <a:t>The youngest seafood customers are at Travel &amp; Leisure, Work/Education and QSR segments of the market</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66</a:t>
            </a:fld>
            <a:endParaRPr lang="en-US" dirty="0">
              <a:solidFill>
                <a:srgbClr val="0078BE"/>
              </a:solidFill>
            </a:endParaRPr>
          </a:p>
        </p:txBody>
      </p:sp>
      <p:sp>
        <p:nvSpPr>
          <p:cNvPr id="11" name="Text Box 3"/>
          <p:cNvSpPr txBox="1">
            <a:spLocks noChangeArrowheads="1"/>
          </p:cNvSpPr>
          <p:nvPr/>
        </p:nvSpPr>
        <p:spPr bwMode="auto">
          <a:xfrm>
            <a:off x="2419873" y="1025898"/>
            <a:ext cx="42816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Demographic Map – Servings by Channels &amp; Types</a:t>
            </a:r>
          </a:p>
        </p:txBody>
      </p:sp>
      <p:graphicFrame>
        <p:nvGraphicFramePr>
          <p:cNvPr id="19" name="Chart 18"/>
          <p:cNvGraphicFramePr/>
          <p:nvPr>
            <p:extLst>
              <p:ext uri="{D42A27DB-BD31-4B8C-83A1-F6EECF244321}">
                <p14:modId xmlns:p14="http://schemas.microsoft.com/office/powerpoint/2010/main" val="2264836249"/>
              </p:ext>
            </p:extLst>
          </p:nvPr>
        </p:nvGraphicFramePr>
        <p:xfrm>
          <a:off x="420667" y="1232164"/>
          <a:ext cx="8704613" cy="346080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rot="16200000">
            <a:off x="-1221584" y="2824070"/>
            <a:ext cx="2976725" cy="276999"/>
          </a:xfrm>
          <a:prstGeom prst="rect">
            <a:avLst/>
          </a:prstGeom>
          <a:noFill/>
        </p:spPr>
        <p:txBody>
          <a:bodyPr wrap="square" rtlCol="0">
            <a:spAutoFit/>
          </a:bodyPr>
          <a:lstStyle/>
          <a:p>
            <a:pPr algn="ctr"/>
            <a:r>
              <a:rPr lang="en-GB" sz="1200" b="1" dirty="0">
                <a:solidFill>
                  <a:prstClr val="black"/>
                </a:solidFill>
                <a:cs typeface="Calibri" pitchFamily="34" charset="0"/>
              </a:rPr>
              <a:t>% Servings Aged Over 35</a:t>
            </a:r>
          </a:p>
        </p:txBody>
      </p:sp>
      <p:sp>
        <p:nvSpPr>
          <p:cNvPr id="22" name="TextBox 21"/>
          <p:cNvSpPr txBox="1"/>
          <p:nvPr/>
        </p:nvSpPr>
        <p:spPr>
          <a:xfrm>
            <a:off x="2167438" y="4692973"/>
            <a:ext cx="4786489" cy="276999"/>
          </a:xfrm>
          <a:prstGeom prst="rect">
            <a:avLst/>
          </a:prstGeom>
          <a:noFill/>
        </p:spPr>
        <p:txBody>
          <a:bodyPr wrap="square" rtlCol="0">
            <a:spAutoFit/>
          </a:bodyPr>
          <a:lstStyle/>
          <a:p>
            <a:pPr algn="ctr"/>
            <a:r>
              <a:rPr lang="en-GB" sz="1200" b="1" dirty="0">
                <a:solidFill>
                  <a:prstClr val="black"/>
                </a:solidFill>
                <a:cs typeface="Calibri" pitchFamily="34" charset="0"/>
              </a:rPr>
              <a:t>% Servings Social Class ABC1</a:t>
            </a:r>
          </a:p>
        </p:txBody>
      </p:sp>
      <p:pic>
        <p:nvPicPr>
          <p:cNvPr id="24" name="Picture 4" descr="http://2.bp.blogspot.com/_3813PjwgDYE/S8m2ptTwHiI/AAAAAAAAF30/t4xO1wvYOOk/s1600/dot+cott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100" y="1474207"/>
            <a:ext cx="846179" cy="862145"/>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pic>
        <p:nvPicPr>
          <p:cNvPr id="25" name="Picture 10" descr="http://img.thesun.co.uk/aidemitlum/archive/00398/vicky_pollard_398833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528" y="3585310"/>
            <a:ext cx="843751" cy="859041"/>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pic>
        <p:nvPicPr>
          <p:cNvPr id="26" name="chart"/>
          <p:cNvPicPr>
            <a:picLocks noChangeAspect="1"/>
          </p:cNvPicPr>
          <p:nvPr/>
        </p:nvPicPr>
        <p:blipFill>
          <a:blip r:embed="rId6"/>
          <a:stretch>
            <a:fillRect/>
          </a:stretch>
        </p:blipFill>
        <p:spPr>
          <a:xfrm>
            <a:off x="7809927" y="3449545"/>
            <a:ext cx="913406" cy="914897"/>
          </a:xfrm>
          <a:prstGeom prst="rect">
            <a:avLst/>
          </a:prstGeom>
          <a:ln w="25400">
            <a:solidFill>
              <a:schemeClr val="bg2"/>
            </a:solidFill>
          </a:ln>
        </p:spPr>
      </p:pic>
      <p:pic>
        <p:nvPicPr>
          <p:cNvPr id="27" name="Picture 6" descr="http://www.handtomouth.co.uk/wordpress/wp-content/uploads/2012/07/quee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118" r="4881"/>
          <a:stretch/>
        </p:blipFill>
        <p:spPr bwMode="auto">
          <a:xfrm>
            <a:off x="7876798" y="1334403"/>
            <a:ext cx="881449" cy="883547"/>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sp>
        <p:nvSpPr>
          <p:cNvPr id="13"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339279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8453736" cy="327248"/>
          </a:xfrm>
        </p:spPr>
        <p:txBody>
          <a:bodyPr>
            <a:noAutofit/>
          </a:bodyPr>
          <a:lstStyle/>
          <a:p>
            <a:pPr>
              <a:spcAft>
                <a:spcPts val="600"/>
              </a:spcAft>
            </a:pPr>
            <a:r>
              <a:rPr lang="en-GB" altLang="en-US" sz="2400" dirty="0">
                <a:solidFill>
                  <a:srgbClr val="00517D"/>
                </a:solidFill>
                <a:latin typeface="+mn-lt"/>
                <a:cs typeface="Calibri" pitchFamily="34" charset="0"/>
              </a:rPr>
              <a:t>Travel &amp; Leisure, and Fish &amp; Chip Shops are performing very well with kids </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67</a:t>
            </a:fld>
            <a:endParaRPr lang="en-US" dirty="0">
              <a:solidFill>
                <a:srgbClr val="0078BE"/>
              </a:solidFill>
            </a:endParaRPr>
          </a:p>
        </p:txBody>
      </p:sp>
      <p:sp>
        <p:nvSpPr>
          <p:cNvPr id="11" name="Text Box 3"/>
          <p:cNvSpPr txBox="1">
            <a:spLocks noChangeArrowheads="1"/>
          </p:cNvSpPr>
          <p:nvPr/>
        </p:nvSpPr>
        <p:spPr bwMode="auto">
          <a:xfrm>
            <a:off x="3436818" y="1025898"/>
            <a:ext cx="2247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 Servings Involving Kids</a:t>
            </a:r>
          </a:p>
        </p:txBody>
      </p:sp>
      <p:graphicFrame>
        <p:nvGraphicFramePr>
          <p:cNvPr id="14" name="Chart 13"/>
          <p:cNvGraphicFramePr/>
          <p:nvPr>
            <p:extLst>
              <p:ext uri="{D42A27DB-BD31-4B8C-83A1-F6EECF244321}">
                <p14:modId xmlns:p14="http://schemas.microsoft.com/office/powerpoint/2010/main" val="1922366783"/>
              </p:ext>
            </p:extLst>
          </p:nvPr>
        </p:nvGraphicFramePr>
        <p:xfrm>
          <a:off x="178130" y="1279813"/>
          <a:ext cx="8704613" cy="344927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0"/>
          <p:cNvSpPr txBox="1"/>
          <p:nvPr/>
        </p:nvSpPr>
        <p:spPr>
          <a:xfrm>
            <a:off x="0" y="4764253"/>
            <a:ext cx="628787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tx1">
                    <a:lumMod val="60000"/>
                    <a:lumOff val="40000"/>
                  </a:schemeClr>
                </a:solidFill>
                <a:cs typeface="Calibri" pitchFamily="34" charset="0"/>
              </a:rPr>
              <a:t>Note: Low Sample sizes - use data cautiously: Work/</a:t>
            </a:r>
            <a:r>
              <a:rPr lang="en-US" dirty="0" err="1">
                <a:solidFill>
                  <a:schemeClr val="tx1">
                    <a:lumMod val="60000"/>
                    <a:lumOff val="40000"/>
                  </a:schemeClr>
                </a:solidFill>
                <a:cs typeface="Calibri" pitchFamily="34" charset="0"/>
              </a:rPr>
              <a:t>Edu</a:t>
            </a:r>
            <a:r>
              <a:rPr lang="en-US" dirty="0">
                <a:solidFill>
                  <a:schemeClr val="tx1">
                    <a:lumMod val="60000"/>
                    <a:lumOff val="40000"/>
                  </a:schemeClr>
                </a:solidFill>
                <a:cs typeface="Calibri" pitchFamily="34" charset="0"/>
              </a:rPr>
              <a:t>; Shellfish Fish &amp; Chips.</a:t>
            </a:r>
          </a:p>
        </p:txBody>
      </p:sp>
      <p:sp>
        <p:nvSpPr>
          <p:cNvPr id="8"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39379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cs typeface="Calibri" pitchFamily="34" charset="0"/>
              </a:rPr>
              <a:pPr/>
              <a:t>68</a:t>
            </a:fld>
            <a:endParaRPr lang="en-US" dirty="0">
              <a:solidFill>
                <a:srgbClr val="0078BE"/>
              </a:solidFill>
              <a:cs typeface="Calibri" pitchFamily="34" charset="0"/>
            </a:endParaRPr>
          </a:p>
        </p:txBody>
      </p:sp>
      <p:sp>
        <p:nvSpPr>
          <p:cNvPr id="11" name="Text Box 3"/>
          <p:cNvSpPr txBox="1">
            <a:spLocks noChangeArrowheads="1"/>
          </p:cNvSpPr>
          <p:nvPr/>
        </p:nvSpPr>
        <p:spPr bwMode="auto">
          <a:xfrm>
            <a:off x="2752581" y="970651"/>
            <a:ext cx="3579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cs typeface="Calibri" pitchFamily="34" charset="0"/>
              </a:rPr>
              <a:t>Total Seafood</a:t>
            </a:r>
          </a:p>
          <a:p>
            <a:pPr algn="ctr"/>
            <a:r>
              <a:rPr lang="en-US" sz="1200" dirty="0">
                <a:solidFill>
                  <a:srgbClr val="008AC0"/>
                </a:solidFill>
                <a:latin typeface="+mn-lt"/>
                <a:cs typeface="Calibri" pitchFamily="34" charset="0"/>
              </a:rPr>
              <a:t>Incidence and %</a:t>
            </a:r>
            <a:r>
              <a:rPr lang="en-US" sz="1200" dirty="0" err="1">
                <a:solidFill>
                  <a:srgbClr val="008AC0"/>
                </a:solidFill>
                <a:latin typeface="+mn-lt"/>
                <a:cs typeface="Calibri" pitchFamily="34" charset="0"/>
              </a:rPr>
              <a:t>pt</a:t>
            </a:r>
            <a:r>
              <a:rPr lang="en-US" sz="1200" dirty="0">
                <a:solidFill>
                  <a:srgbClr val="008AC0"/>
                </a:solidFill>
                <a:latin typeface="+mn-lt"/>
                <a:cs typeface="Calibri" pitchFamily="34" charset="0"/>
              </a:rPr>
              <a:t> Change by Type</a:t>
            </a:r>
          </a:p>
        </p:txBody>
      </p:sp>
      <p:graphicFrame>
        <p:nvGraphicFramePr>
          <p:cNvPr id="9" name="Chart 8"/>
          <p:cNvGraphicFramePr/>
          <p:nvPr>
            <p:extLst>
              <p:ext uri="{D42A27DB-BD31-4B8C-83A1-F6EECF244321}">
                <p14:modId xmlns:p14="http://schemas.microsoft.com/office/powerpoint/2010/main" val="1736109068"/>
              </p:ext>
            </p:extLst>
          </p:nvPr>
        </p:nvGraphicFramePr>
        <p:xfrm>
          <a:off x="554112" y="1475805"/>
          <a:ext cx="8589888" cy="31994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1330565" y="2640625"/>
            <a:ext cx="3213219" cy="276999"/>
          </a:xfrm>
          <a:prstGeom prst="rect">
            <a:avLst/>
          </a:prstGeom>
          <a:noFill/>
        </p:spPr>
        <p:txBody>
          <a:bodyPr wrap="square" rtlCol="0">
            <a:spAutoFit/>
          </a:bodyPr>
          <a:lstStyle/>
          <a:p>
            <a:pPr algn="ctr"/>
            <a:r>
              <a:rPr lang="en-GB" sz="1200" b="1" dirty="0">
                <a:solidFill>
                  <a:prstClr val="black"/>
                </a:solidFill>
                <a:cs typeface="Calibri" pitchFamily="34" charset="0"/>
              </a:rPr>
              <a:t>% </a:t>
            </a:r>
            <a:r>
              <a:rPr lang="en-GB" sz="1200" b="1" dirty="0" err="1">
                <a:solidFill>
                  <a:prstClr val="black"/>
                </a:solidFill>
                <a:cs typeface="Calibri" pitchFamily="34" charset="0"/>
              </a:rPr>
              <a:t>pt</a:t>
            </a:r>
            <a:r>
              <a:rPr lang="en-GB" sz="1200" b="1" dirty="0">
                <a:solidFill>
                  <a:prstClr val="black"/>
                </a:solidFill>
                <a:cs typeface="Calibri" pitchFamily="34" charset="0"/>
              </a:rPr>
              <a:t> Incidence Change</a:t>
            </a:r>
          </a:p>
        </p:txBody>
      </p:sp>
      <p:sp>
        <p:nvSpPr>
          <p:cNvPr id="12" name="TextBox 11"/>
          <p:cNvSpPr txBox="1"/>
          <p:nvPr/>
        </p:nvSpPr>
        <p:spPr>
          <a:xfrm>
            <a:off x="2280338" y="4709571"/>
            <a:ext cx="4524452" cy="276999"/>
          </a:xfrm>
          <a:prstGeom prst="rect">
            <a:avLst/>
          </a:prstGeom>
          <a:noFill/>
        </p:spPr>
        <p:txBody>
          <a:bodyPr wrap="square" rtlCol="0">
            <a:spAutoFit/>
          </a:bodyPr>
          <a:lstStyle/>
          <a:p>
            <a:pPr algn="ctr"/>
            <a:r>
              <a:rPr lang="en-GB" sz="1200" b="1" dirty="0">
                <a:solidFill>
                  <a:prstClr val="black"/>
                </a:solidFill>
                <a:cs typeface="Calibri" pitchFamily="34" charset="0"/>
              </a:rPr>
              <a:t>% Incidence</a:t>
            </a:r>
          </a:p>
        </p:txBody>
      </p:sp>
      <p:sp>
        <p:nvSpPr>
          <p:cNvPr id="13" name="TextBox 12"/>
          <p:cNvSpPr txBox="1"/>
          <p:nvPr/>
        </p:nvSpPr>
        <p:spPr>
          <a:xfrm>
            <a:off x="1159421" y="1375321"/>
            <a:ext cx="1696669"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Growing Importance but less Important overall</a:t>
            </a:r>
          </a:p>
        </p:txBody>
      </p:sp>
      <p:sp>
        <p:nvSpPr>
          <p:cNvPr id="16" name="TextBox 15"/>
          <p:cNvSpPr txBox="1"/>
          <p:nvPr/>
        </p:nvSpPr>
        <p:spPr>
          <a:xfrm>
            <a:off x="7105634" y="1384483"/>
            <a:ext cx="1696669"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Growing Importance and more Important overall</a:t>
            </a:r>
          </a:p>
        </p:txBody>
      </p:sp>
      <p:sp>
        <p:nvSpPr>
          <p:cNvPr id="17" name="TextBox 16"/>
          <p:cNvSpPr txBox="1"/>
          <p:nvPr/>
        </p:nvSpPr>
        <p:spPr>
          <a:xfrm>
            <a:off x="7091659" y="4075055"/>
            <a:ext cx="1724617"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Lessening Importance but more Important overall</a:t>
            </a:r>
          </a:p>
        </p:txBody>
      </p:sp>
      <p:sp>
        <p:nvSpPr>
          <p:cNvPr id="18" name="TextBox 17"/>
          <p:cNvSpPr txBox="1"/>
          <p:nvPr/>
        </p:nvSpPr>
        <p:spPr>
          <a:xfrm>
            <a:off x="1163415" y="4028888"/>
            <a:ext cx="1765635"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Lessening Importance and less Important overall</a:t>
            </a:r>
          </a:p>
        </p:txBody>
      </p:sp>
      <p:sp>
        <p:nvSpPr>
          <p:cNvPr id="4" name="Title 3"/>
          <p:cNvSpPr>
            <a:spLocks noGrp="1"/>
          </p:cNvSpPr>
          <p:nvPr>
            <p:ph type="title"/>
          </p:nvPr>
        </p:nvSpPr>
        <p:spPr>
          <a:xfrm>
            <a:off x="338572" y="518144"/>
            <a:ext cx="8692886" cy="327248"/>
          </a:xfrm>
        </p:spPr>
        <p:txBody>
          <a:bodyPr>
            <a:noAutofit/>
          </a:bodyPr>
          <a:lstStyle/>
          <a:p>
            <a:r>
              <a:rPr lang="en-GB" altLang="en-US" sz="2400" dirty="0">
                <a:solidFill>
                  <a:srgbClr val="00517D"/>
                </a:solidFill>
                <a:latin typeface="+mn-lt"/>
                <a:cs typeface="Calibri" pitchFamily="34" charset="0"/>
              </a:rPr>
              <a:t>Scampi are growing importance as does shellfish overall, while Fish Burgers are getting less important, however still important overall </a:t>
            </a:r>
            <a:endParaRPr lang="en-US" sz="2400" dirty="0">
              <a:latin typeface="+mn-lt"/>
              <a:cs typeface="Calibri" pitchFamily="34" charset="0"/>
            </a:endParaRPr>
          </a:p>
        </p:txBody>
      </p:sp>
      <p:sp>
        <p:nvSpPr>
          <p:cNvPr id="14"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24626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69</a:t>
            </a:fld>
            <a:endParaRPr lang="en-US" dirty="0"/>
          </a:p>
        </p:txBody>
      </p:sp>
      <p:pic>
        <p:nvPicPr>
          <p:cNvPr id="6" name="Picture 5" descr="Screen Shot 2017-03-02 at 9.59.34 AM.png"/>
          <p:cNvPicPr>
            <a:picLocks noChangeAspect="1"/>
          </p:cNvPicPr>
          <p:nvPr/>
        </p:nvPicPr>
        <p:blipFill rotWithShape="1">
          <a:blip r:embed="rId3" cstate="email">
            <a:extLst>
              <a:ext uri="{28A0092B-C50C-407E-A947-70E740481C1C}">
                <a14:useLocalDpi xmlns:a14="http://schemas.microsoft.com/office/drawing/2010/main" val="0"/>
              </a:ext>
            </a:extLst>
          </a:blip>
          <a:srcRect b="6247"/>
          <a:stretch/>
        </p:blipFill>
        <p:spPr>
          <a:xfrm>
            <a:off x="0" y="885084"/>
            <a:ext cx="9141244" cy="3616642"/>
          </a:xfrm>
          <a:prstGeom prst="rect">
            <a:avLst/>
          </a:prstGeom>
        </p:spPr>
      </p:pic>
    </p:spTree>
    <p:extLst>
      <p:ext uri="{BB962C8B-B14F-4D97-AF65-F5344CB8AC3E}">
        <p14:creationId xmlns:p14="http://schemas.microsoft.com/office/powerpoint/2010/main" val="421741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835" t="8024" r="3426" b="8191"/>
          <a:stretch/>
        </p:blipFill>
        <p:spPr>
          <a:xfrm>
            <a:off x="3168673" y="0"/>
            <a:ext cx="3485813" cy="2124000"/>
          </a:xfrm>
          <a:prstGeom prst="rect">
            <a:avLst/>
          </a:prstGeom>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7</a:t>
            </a:fld>
            <a:endParaRPr lang="en-US" dirty="0"/>
          </a:p>
        </p:txBody>
      </p:sp>
      <p:sp>
        <p:nvSpPr>
          <p:cNvPr id="12" name="Title 3"/>
          <p:cNvSpPr txBox="1">
            <a:spLocks/>
          </p:cNvSpPr>
          <p:nvPr/>
        </p:nvSpPr>
        <p:spPr>
          <a:xfrm>
            <a:off x="216395" y="2379070"/>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3600" dirty="0">
                <a:solidFill>
                  <a:schemeClr val="bg1"/>
                </a:solidFill>
                <a:latin typeface="+mn-lt"/>
                <a:cs typeface="Calibri" pitchFamily="34" charset="0"/>
              </a:rPr>
              <a:t>Topline Protein Performance</a:t>
            </a:r>
          </a:p>
        </p:txBody>
      </p:sp>
      <p:sp>
        <p:nvSpPr>
          <p:cNvPr id="6" name="Content Placeholder 4"/>
          <p:cNvSpPr txBox="1">
            <a:spLocks/>
          </p:cNvSpPr>
          <p:nvPr/>
        </p:nvSpPr>
        <p:spPr>
          <a:xfrm>
            <a:off x="414338" y="3191208"/>
            <a:ext cx="7952827"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dirty="0">
                <a:solidFill>
                  <a:schemeClr val="bg1"/>
                </a:solidFill>
                <a:cs typeface="Calibri" pitchFamily="34" charset="0"/>
              </a:rPr>
              <a:t>Protein servings recover faster than non-protein</a:t>
            </a:r>
          </a:p>
          <a:p>
            <a:pPr>
              <a:buFont typeface="Wingdings" panose="05000000000000000000" pitchFamily="2" charset="2"/>
              <a:buChar char="§"/>
            </a:pPr>
            <a:r>
              <a:rPr lang="en-GB" dirty="0">
                <a:solidFill>
                  <a:schemeClr val="bg1"/>
                </a:solidFill>
                <a:cs typeface="Calibri" pitchFamily="34" charset="0"/>
              </a:rPr>
              <a:t>Pork is the protein with the largest losses </a:t>
            </a:r>
          </a:p>
          <a:p>
            <a:pPr>
              <a:buFont typeface="Wingdings" panose="05000000000000000000" pitchFamily="2" charset="2"/>
              <a:buChar char="§"/>
            </a:pPr>
            <a:r>
              <a:rPr lang="en-GB" dirty="0">
                <a:solidFill>
                  <a:schemeClr val="bg1"/>
                </a:solidFill>
                <a:cs typeface="Calibri" pitchFamily="34" charset="0"/>
              </a:rPr>
              <a:t>Seafood’s incidence improved in the last 12 months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3"/>
            <a:ext cx="3183513" cy="2124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01377" y="4243"/>
            <a:ext cx="2654999" cy="2124000"/>
          </a:xfrm>
          <a:prstGeom prst="rect">
            <a:avLst/>
          </a:prstGeom>
        </p:spPr>
      </p:pic>
    </p:spTree>
    <p:extLst>
      <p:ext uri="{BB962C8B-B14F-4D97-AF65-F5344CB8AC3E}">
        <p14:creationId xmlns:p14="http://schemas.microsoft.com/office/powerpoint/2010/main" val="1661468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70</a:t>
            </a:fld>
            <a:endParaRPr lang="en-US" dirty="0"/>
          </a:p>
        </p:txBody>
      </p:sp>
      <p:sp>
        <p:nvSpPr>
          <p:cNvPr id="12" name="Title 2"/>
          <p:cNvSpPr>
            <a:spLocks noGrp="1"/>
          </p:cNvSpPr>
          <p:nvPr>
            <p:ph type="title"/>
          </p:nvPr>
        </p:nvSpPr>
        <p:spPr>
          <a:xfrm>
            <a:off x="366385" y="957329"/>
            <a:ext cx="8458745" cy="342900"/>
          </a:xfrm>
        </p:spPr>
        <p:txBody>
          <a:bodyPr>
            <a:normAutofit fontScale="90000"/>
          </a:bodyPr>
          <a:lstStyle/>
          <a:p>
            <a:r>
              <a:rPr lang="en-US" sz="3600" b="1" dirty="0"/>
              <a:t>CREST Measures</a:t>
            </a:r>
          </a:p>
        </p:txBody>
      </p:sp>
      <p:graphicFrame>
        <p:nvGraphicFramePr>
          <p:cNvPr id="13" name="Content Placeholder 4"/>
          <p:cNvGraphicFramePr>
            <a:graphicFrameLocks/>
          </p:cNvGraphicFramePr>
          <p:nvPr>
            <p:extLst>
              <p:ext uri="{D42A27DB-BD31-4B8C-83A1-F6EECF244321}">
                <p14:modId xmlns:p14="http://schemas.microsoft.com/office/powerpoint/2010/main" val="2214916143"/>
              </p:ext>
            </p:extLst>
          </p:nvPr>
        </p:nvGraphicFramePr>
        <p:xfrm>
          <a:off x="366835" y="1497668"/>
          <a:ext cx="8467726" cy="2980765"/>
        </p:xfrm>
        <a:graphic>
          <a:graphicData uri="http://schemas.openxmlformats.org/drawingml/2006/table">
            <a:tbl>
              <a:tblPr firstRow="1" bandRow="1">
                <a:tableStyleId>{69012ECD-51FC-41F1-AA8D-1B2483CD663E}</a:tableStyleId>
              </a:tblPr>
              <a:tblGrid>
                <a:gridCol w="2313624">
                  <a:extLst>
                    <a:ext uri="{9D8B030D-6E8A-4147-A177-3AD203B41FA5}">
                      <a16:colId xmlns:a16="http://schemas.microsoft.com/office/drawing/2014/main" val="20000"/>
                    </a:ext>
                  </a:extLst>
                </a:gridCol>
                <a:gridCol w="6154102">
                  <a:extLst>
                    <a:ext uri="{9D8B030D-6E8A-4147-A177-3AD203B41FA5}">
                      <a16:colId xmlns:a16="http://schemas.microsoft.com/office/drawing/2014/main" val="20001"/>
                    </a:ext>
                  </a:extLst>
                </a:gridCol>
              </a:tblGrid>
              <a:tr h="335549">
                <a:tc>
                  <a:txBody>
                    <a:bodyPr/>
                    <a:lstStyle/>
                    <a:p>
                      <a:pPr algn="l"/>
                      <a:r>
                        <a:rPr lang="en-US" sz="1200" dirty="0"/>
                        <a:t>Measure</a:t>
                      </a:r>
                    </a:p>
                  </a:txBody>
                  <a:tcPr marT="34290" marB="3429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tc>
                  <a:txBody>
                    <a:bodyPr/>
                    <a:lstStyle/>
                    <a:p>
                      <a:pPr algn="l"/>
                      <a:r>
                        <a:rPr lang="en-US" sz="1200" dirty="0"/>
                        <a:t>Question answered</a:t>
                      </a:r>
                      <a:endParaRPr lang="en-US" sz="1200" b="0" dirty="0"/>
                    </a:p>
                  </a:txBody>
                  <a:tcPr marT="34290" marB="3429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extLst>
                  <a:ext uri="{0D108BD9-81ED-4DB2-BD59-A6C34878D82A}">
                    <a16:rowId xmlns:a16="http://schemas.microsoft.com/office/drawing/2014/main" val="10000"/>
                  </a:ext>
                </a:extLst>
              </a:tr>
              <a:tr h="434340">
                <a:tc>
                  <a:txBody>
                    <a:bodyPr/>
                    <a:lstStyle/>
                    <a:p>
                      <a:pPr algn="l"/>
                      <a:r>
                        <a:rPr lang="en-US" sz="1200" b="1" dirty="0">
                          <a:solidFill>
                            <a:srgbClr val="00517D"/>
                          </a:solidFill>
                        </a:rPr>
                        <a:t>Sales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much did the guests spend overall in the foodservice Market?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335549">
                <a:tc>
                  <a:txBody>
                    <a:bodyPr/>
                    <a:lstStyle/>
                    <a:p>
                      <a:pPr algn="l"/>
                      <a:r>
                        <a:rPr lang="en-US" sz="1200" b="1" dirty="0">
                          <a:solidFill>
                            <a:srgbClr val="00517D"/>
                          </a:solidFill>
                        </a:rPr>
                        <a:t>Visits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guests went to the restaurants?</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35549">
                <a:tc>
                  <a:txBody>
                    <a:bodyPr/>
                    <a:lstStyle/>
                    <a:p>
                      <a:pPr algn="l"/>
                      <a:r>
                        <a:rPr lang="en-US" sz="1200" b="1" dirty="0">
                          <a:solidFill>
                            <a:srgbClr val="00517D"/>
                          </a:solidFill>
                        </a:rPr>
                        <a:t>Average Eater Check</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did the guests spend on average during a restaurant visit?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34340">
                <a:tc>
                  <a:txBody>
                    <a:bodyPr/>
                    <a:lstStyle/>
                    <a:p>
                      <a:pPr algn="l"/>
                      <a:r>
                        <a:rPr lang="en-US" sz="1200" b="1" dirty="0">
                          <a:solidFill>
                            <a:srgbClr val="00517D"/>
                          </a:solidFill>
                        </a:rPr>
                        <a:t>Average number of items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items did the guests order on average?</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434340">
                <a:tc>
                  <a:txBody>
                    <a:bodyPr/>
                    <a:lstStyle/>
                    <a:p>
                      <a:pPr algn="l"/>
                      <a:r>
                        <a:rPr lang="en-US" sz="1200" b="1" dirty="0">
                          <a:solidFill>
                            <a:srgbClr val="00517D"/>
                          </a:solidFill>
                        </a:rPr>
                        <a:t>Average price per item</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was the average price of each product?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35549">
                <a:tc>
                  <a:txBody>
                    <a:bodyPr/>
                    <a:lstStyle/>
                    <a:p>
                      <a:pPr algn="l"/>
                      <a:r>
                        <a:rPr lang="en-US" sz="1200" b="1" dirty="0">
                          <a:solidFill>
                            <a:srgbClr val="00517D"/>
                          </a:solidFill>
                        </a:rPr>
                        <a:t>Servings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portions of a product were sold?</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335549">
                <a:tc>
                  <a:txBody>
                    <a:bodyPr/>
                    <a:lstStyle/>
                    <a:p>
                      <a:pPr algn="l"/>
                      <a:r>
                        <a:rPr lang="en-US" sz="1200" b="1" dirty="0">
                          <a:solidFill>
                            <a:srgbClr val="00517D"/>
                          </a:solidFill>
                        </a:rPr>
                        <a:t>Incidence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is the importance of a product in the Market?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335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71</a:t>
            </a:fld>
            <a:endParaRPr lang="en-US" dirty="0"/>
          </a:p>
        </p:txBody>
      </p:sp>
      <p:sp>
        <p:nvSpPr>
          <p:cNvPr id="12" name="Title 2"/>
          <p:cNvSpPr>
            <a:spLocks noGrp="1"/>
          </p:cNvSpPr>
          <p:nvPr>
            <p:ph type="title"/>
          </p:nvPr>
        </p:nvSpPr>
        <p:spPr>
          <a:xfrm>
            <a:off x="366385" y="957329"/>
            <a:ext cx="8458745" cy="342900"/>
          </a:xfrm>
        </p:spPr>
        <p:txBody>
          <a:bodyPr>
            <a:normAutofit fontScale="90000"/>
          </a:bodyPr>
          <a:lstStyle/>
          <a:p>
            <a:r>
              <a:rPr lang="en-US" sz="3600" b="1" dirty="0"/>
              <a:t>CREST Calculations</a:t>
            </a:r>
          </a:p>
        </p:txBody>
      </p:sp>
      <p:graphicFrame>
        <p:nvGraphicFramePr>
          <p:cNvPr id="13" name="Content Placeholder 4"/>
          <p:cNvGraphicFramePr>
            <a:graphicFrameLocks/>
          </p:cNvGraphicFramePr>
          <p:nvPr>
            <p:extLst>
              <p:ext uri="{D42A27DB-BD31-4B8C-83A1-F6EECF244321}">
                <p14:modId xmlns:p14="http://schemas.microsoft.com/office/powerpoint/2010/main" val="575814539"/>
              </p:ext>
            </p:extLst>
          </p:nvPr>
        </p:nvGraphicFramePr>
        <p:xfrm>
          <a:off x="366835" y="1497668"/>
          <a:ext cx="8467726" cy="2957098"/>
        </p:xfrm>
        <a:graphic>
          <a:graphicData uri="http://schemas.openxmlformats.org/drawingml/2006/table">
            <a:tbl>
              <a:tblPr firstRow="1" bandRow="1">
                <a:tableStyleId>{69012ECD-51FC-41F1-AA8D-1B2483CD663E}</a:tableStyleId>
              </a:tblPr>
              <a:tblGrid>
                <a:gridCol w="3267014">
                  <a:extLst>
                    <a:ext uri="{9D8B030D-6E8A-4147-A177-3AD203B41FA5}">
                      <a16:colId xmlns:a16="http://schemas.microsoft.com/office/drawing/2014/main" val="20000"/>
                    </a:ext>
                  </a:extLst>
                </a:gridCol>
                <a:gridCol w="5200712">
                  <a:extLst>
                    <a:ext uri="{9D8B030D-6E8A-4147-A177-3AD203B41FA5}">
                      <a16:colId xmlns:a16="http://schemas.microsoft.com/office/drawing/2014/main" val="20001"/>
                    </a:ext>
                  </a:extLst>
                </a:gridCol>
              </a:tblGrid>
              <a:tr h="335549">
                <a:tc>
                  <a:txBody>
                    <a:bodyPr/>
                    <a:lstStyle/>
                    <a:p>
                      <a:pPr algn="l"/>
                      <a:r>
                        <a:rPr lang="en-US" sz="1200" dirty="0"/>
                        <a:t>Measure</a:t>
                      </a:r>
                    </a:p>
                  </a:txBody>
                  <a:tcPr marT="34290" marB="3429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tc>
                  <a:txBody>
                    <a:bodyPr/>
                    <a:lstStyle/>
                    <a:p>
                      <a:pPr algn="l"/>
                      <a:r>
                        <a:rPr lang="en-US" sz="1200" dirty="0"/>
                        <a:t>Question answered</a:t>
                      </a:r>
                      <a:endParaRPr lang="en-US" sz="1200" b="0" dirty="0"/>
                    </a:p>
                  </a:txBody>
                  <a:tcPr marT="34290" marB="3429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extLst>
                  <a:ext uri="{0D108BD9-81ED-4DB2-BD59-A6C34878D82A}">
                    <a16:rowId xmlns:a16="http://schemas.microsoft.com/office/drawing/2014/main" val="10000"/>
                  </a:ext>
                </a:extLst>
              </a:tr>
              <a:tr h="3355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00517D"/>
                          </a:solidFill>
                          <a:latin typeface="+mn-lt"/>
                          <a:ea typeface="+mn-ea"/>
                          <a:cs typeface="+mn-cs"/>
                        </a:rPr>
                        <a:t>Average Price Per Item</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eaLnBrk="1" hangingPunct="1"/>
                      <a:r>
                        <a:rPr lang="en-US" sz="1200" dirty="0">
                          <a:latin typeface="Calibri" pitchFamily="34" charset="0"/>
                          <a:cs typeface="Calibri" pitchFamily="34" charset="0"/>
                        </a:rPr>
                        <a:t>Average Individual Spend divided by Items per Eater </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8001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00517D"/>
                          </a:solidFill>
                          <a:latin typeface="+mn-lt"/>
                          <a:ea typeface="+mn-ea"/>
                          <a:cs typeface="+mn-cs"/>
                        </a:rPr>
                        <a:t>Incidence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Simply stated, the %of orders (or visits) that include a specific food or beverage item, group of items, or category of items.  A pure measure of item importance (e.g. on a scale from 1-100 how important is this item)</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34340">
                <a:tc>
                  <a:txBody>
                    <a:bodyPr/>
                    <a:lstStyle/>
                    <a:p>
                      <a:pPr algn="l"/>
                      <a:r>
                        <a:rPr lang="en-US" sz="1200" b="1" kern="1200" dirty="0">
                          <a:solidFill>
                            <a:srgbClr val="00517D"/>
                          </a:solidFill>
                          <a:latin typeface="+mn-lt"/>
                          <a:ea typeface="+mn-ea"/>
                          <a:cs typeface="+mn-cs"/>
                        </a:rPr>
                        <a:t>Index</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Reflects the relative importance of a specific variable (e.g. demo, occasion segment, etc.)</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algn="l" eaLnBrk="1" hangingPunct="1"/>
                      <a:r>
                        <a:rPr lang="en-US" sz="1200" b="1" kern="1200" dirty="0">
                          <a:solidFill>
                            <a:srgbClr val="00517D"/>
                          </a:solidFill>
                          <a:latin typeface="+mn-lt"/>
                          <a:ea typeface="+mn-ea"/>
                          <a:cs typeface="+mn-cs"/>
                        </a:rPr>
                        <a:t>Contribution to Growth/Marline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CTG and/or CTD = % of visit or servings growth/Marline sourced to a specific variable (e.g. demo, occasion segment, etc.)</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434340">
                <a:tc>
                  <a:txBody>
                    <a:bodyPr/>
                    <a:lstStyle/>
                    <a:p>
                      <a:pPr algn="l" eaLnBrk="1" hangingPunct="1"/>
                      <a:r>
                        <a:rPr lang="en-US" sz="1200" b="1" kern="1200" dirty="0">
                          <a:solidFill>
                            <a:srgbClr val="00517D"/>
                          </a:solidFill>
                          <a:latin typeface="+mn-lt"/>
                          <a:ea typeface="+mn-ea"/>
                          <a:cs typeface="+mn-cs"/>
                        </a:rPr>
                        <a:t>% Change vs. Same Period Year Ago</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YOY or PCYA the % change vs. same time period year ago (e.g. annual, quarter, month, etc.).</a:t>
                      </a:r>
                      <a:endParaRPr lang="en-US" sz="1200" u="sng" dirty="0">
                        <a:latin typeface="Calibri" pitchFamily="34" charset="0"/>
                        <a:cs typeface="Calibri" pitchFamily="34" charset="0"/>
                      </a:endParaRP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60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400" dirty="0">
                <a:solidFill>
                  <a:srgbClr val="00517D"/>
                </a:solidFill>
                <a:latin typeface="+mn-lt"/>
                <a:cs typeface="Calibri" pitchFamily="34" charset="0"/>
              </a:rPr>
              <a:t>Q3 2021 Seafood visits have bounced back further to reach 95% of pre-pandemic level</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72</a:t>
            </a:fld>
            <a:endParaRPr lang="en-US" sz="1100" dirty="0">
              <a:cs typeface="Calibri" pitchFamily="34" charset="0"/>
            </a:endParaRP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Seafood Servings vs. Year Ago</a:t>
            </a:r>
            <a:endParaRPr lang="fr-FR" sz="1700" dirty="0">
              <a:cs typeface="Calibri" pitchFamily="34" charset="0"/>
            </a:endParaRP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Text Placeholder 3"/>
          <p:cNvSpPr txBox="1">
            <a:spLocks/>
          </p:cNvSpPr>
          <p:nvPr/>
        </p:nvSpPr>
        <p:spPr>
          <a:xfrm>
            <a:off x="6362963" y="4871416"/>
            <a:ext cx="2699205" cy="27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900" dirty="0">
                <a:solidFill>
                  <a:schemeClr val="tx1">
                    <a:lumMod val="65000"/>
                    <a:lumOff val="35000"/>
                  </a:schemeClr>
                </a:solidFill>
                <a:cs typeface="Calibri" pitchFamily="34" charset="0"/>
              </a:rPr>
              <a:t>Source: The NPD Group/CREST®, YE Sep 21</a:t>
            </a:r>
          </a:p>
        </p:txBody>
      </p:sp>
      <p:graphicFrame>
        <p:nvGraphicFramePr>
          <p:cNvPr id="20" name="Graph_1"/>
          <p:cNvGraphicFramePr>
            <a:graphicFrameLocks noGrp="1" noChangeAspect="1"/>
          </p:cNvGraphicFramePr>
          <p:nvPr>
            <p:extLst>
              <p:ext uri="{D42A27DB-BD31-4B8C-83A1-F6EECF244321}">
                <p14:modId xmlns:p14="http://schemas.microsoft.com/office/powerpoint/2010/main" val="1943667110"/>
              </p:ext>
            </p:extLst>
          </p:nvPr>
        </p:nvGraphicFramePr>
        <p:xfrm>
          <a:off x="465138" y="1165320"/>
          <a:ext cx="6035554" cy="1619301"/>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re_3"/>
          <p:cNvSpPr txBox="1">
            <a:spLocks/>
          </p:cNvSpPr>
          <p:nvPr/>
        </p:nvSpPr>
        <p:spPr>
          <a:xfrm>
            <a:off x="0" y="371734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Calibri" pitchFamily="34" charset="0"/>
                <a:cs typeface="Calibri" pitchFamily="34" charset="0"/>
              </a:rPr>
              <a:t>Total Spend, Visits, Servings and  Avg. Eater Check</a:t>
            </a:r>
            <a:endParaRPr lang="en-US" sz="1700" dirty="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24" name="Graph_2"/>
          <p:cNvGraphicFramePr>
            <a:graphicFrameLocks noGrp="1" noChangeAspect="1"/>
          </p:cNvGraphicFramePr>
          <p:nvPr>
            <p:extLst>
              <p:ext uri="{D42A27DB-BD31-4B8C-83A1-F6EECF244321}">
                <p14:modId xmlns:p14="http://schemas.microsoft.com/office/powerpoint/2010/main" val="2174233086"/>
              </p:ext>
            </p:extLst>
          </p:nvPr>
        </p:nvGraphicFramePr>
        <p:xfrm>
          <a:off x="6500692" y="1286461"/>
          <a:ext cx="2178170" cy="1412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B838C69B-692C-4052-A8CF-B3CEDC320227}"/>
              </a:ext>
            </a:extLst>
          </p:cNvPr>
          <p:cNvGraphicFramePr>
            <a:graphicFrameLocks noGrp="1"/>
          </p:cNvGraphicFramePr>
          <p:nvPr>
            <p:extLst>
              <p:ext uri="{D42A27DB-BD31-4B8C-83A1-F6EECF244321}">
                <p14:modId xmlns:p14="http://schemas.microsoft.com/office/powerpoint/2010/main" val="2127894731"/>
              </p:ext>
            </p:extLst>
          </p:nvPr>
        </p:nvGraphicFramePr>
        <p:xfrm>
          <a:off x="465138" y="4044798"/>
          <a:ext cx="8213729" cy="713795"/>
        </p:xfrm>
        <a:graphic>
          <a:graphicData uri="http://schemas.openxmlformats.org/drawingml/2006/table">
            <a:tbl>
              <a:tblPr/>
              <a:tblGrid>
                <a:gridCol w="1108660">
                  <a:extLst>
                    <a:ext uri="{9D8B030D-6E8A-4147-A177-3AD203B41FA5}">
                      <a16:colId xmlns:a16="http://schemas.microsoft.com/office/drawing/2014/main" val="2877311091"/>
                    </a:ext>
                  </a:extLst>
                </a:gridCol>
                <a:gridCol w="482026">
                  <a:extLst>
                    <a:ext uri="{9D8B030D-6E8A-4147-A177-3AD203B41FA5}">
                      <a16:colId xmlns:a16="http://schemas.microsoft.com/office/drawing/2014/main" val="2354250528"/>
                    </a:ext>
                  </a:extLst>
                </a:gridCol>
                <a:gridCol w="559151">
                  <a:extLst>
                    <a:ext uri="{9D8B030D-6E8A-4147-A177-3AD203B41FA5}">
                      <a16:colId xmlns:a16="http://schemas.microsoft.com/office/drawing/2014/main" val="857539926"/>
                    </a:ext>
                  </a:extLst>
                </a:gridCol>
                <a:gridCol w="559151">
                  <a:extLst>
                    <a:ext uri="{9D8B030D-6E8A-4147-A177-3AD203B41FA5}">
                      <a16:colId xmlns:a16="http://schemas.microsoft.com/office/drawing/2014/main" val="1788217203"/>
                    </a:ext>
                  </a:extLst>
                </a:gridCol>
                <a:gridCol w="482026">
                  <a:extLst>
                    <a:ext uri="{9D8B030D-6E8A-4147-A177-3AD203B41FA5}">
                      <a16:colId xmlns:a16="http://schemas.microsoft.com/office/drawing/2014/main" val="2699378495"/>
                    </a:ext>
                  </a:extLst>
                </a:gridCol>
                <a:gridCol w="559151">
                  <a:extLst>
                    <a:ext uri="{9D8B030D-6E8A-4147-A177-3AD203B41FA5}">
                      <a16:colId xmlns:a16="http://schemas.microsoft.com/office/drawing/2014/main" val="948347097"/>
                    </a:ext>
                  </a:extLst>
                </a:gridCol>
                <a:gridCol w="559151">
                  <a:extLst>
                    <a:ext uri="{9D8B030D-6E8A-4147-A177-3AD203B41FA5}">
                      <a16:colId xmlns:a16="http://schemas.microsoft.com/office/drawing/2014/main" val="672810725"/>
                    </a:ext>
                  </a:extLst>
                </a:gridCol>
                <a:gridCol w="559151">
                  <a:extLst>
                    <a:ext uri="{9D8B030D-6E8A-4147-A177-3AD203B41FA5}">
                      <a16:colId xmlns:a16="http://schemas.microsoft.com/office/drawing/2014/main" val="3666154718"/>
                    </a:ext>
                  </a:extLst>
                </a:gridCol>
                <a:gridCol w="559151">
                  <a:extLst>
                    <a:ext uri="{9D8B030D-6E8A-4147-A177-3AD203B41FA5}">
                      <a16:colId xmlns:a16="http://schemas.microsoft.com/office/drawing/2014/main" val="3367970940"/>
                    </a:ext>
                  </a:extLst>
                </a:gridCol>
                <a:gridCol w="732679">
                  <a:extLst>
                    <a:ext uri="{9D8B030D-6E8A-4147-A177-3AD203B41FA5}">
                      <a16:colId xmlns:a16="http://schemas.microsoft.com/office/drawing/2014/main" val="1020916243"/>
                    </a:ext>
                  </a:extLst>
                </a:gridCol>
                <a:gridCol w="491667">
                  <a:extLst>
                    <a:ext uri="{9D8B030D-6E8A-4147-A177-3AD203B41FA5}">
                      <a16:colId xmlns:a16="http://schemas.microsoft.com/office/drawing/2014/main" val="2430858686"/>
                    </a:ext>
                  </a:extLst>
                </a:gridCol>
                <a:gridCol w="491667">
                  <a:extLst>
                    <a:ext uri="{9D8B030D-6E8A-4147-A177-3AD203B41FA5}">
                      <a16:colId xmlns:a16="http://schemas.microsoft.com/office/drawing/2014/main" val="2479873899"/>
                    </a:ext>
                  </a:extLst>
                </a:gridCol>
                <a:gridCol w="510947">
                  <a:extLst>
                    <a:ext uri="{9D8B030D-6E8A-4147-A177-3AD203B41FA5}">
                      <a16:colId xmlns:a16="http://schemas.microsoft.com/office/drawing/2014/main" val="3235400092"/>
                    </a:ext>
                  </a:extLst>
                </a:gridCol>
                <a:gridCol w="559151">
                  <a:extLst>
                    <a:ext uri="{9D8B030D-6E8A-4147-A177-3AD203B41FA5}">
                      <a16:colId xmlns:a16="http://schemas.microsoft.com/office/drawing/2014/main" val="6007587"/>
                    </a:ext>
                  </a:extLst>
                </a:gridCol>
              </a:tblGrid>
              <a:tr h="142759">
                <a:tc>
                  <a:txBody>
                    <a:bodyPr/>
                    <a:lstStyle/>
                    <a:p>
                      <a:pPr algn="l" fontAlgn="b"/>
                      <a:r>
                        <a:rPr lang="en-GB" sz="900" b="0" i="0" u="none" strike="noStrike">
                          <a:solidFill>
                            <a:srgbClr val="FFFFFF"/>
                          </a:solidFill>
                          <a:effectLst/>
                          <a:latin typeface="Calibri" panose="020F0502020204030204" pitchFamily="34" charset="0"/>
                        </a:rPr>
                        <a:t>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Q3 19</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Q4 19</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Q1 20</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Q2 20</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Q3 20</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Q4 20</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Q1 21</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Q2 21</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Q3 21</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900" b="1" i="0" u="none" strike="noStrike">
                          <a:solidFill>
                            <a:srgbClr val="FFFFFF"/>
                          </a:solidFill>
                          <a:effectLst/>
                          <a:latin typeface="Calibri" panose="020F0502020204030204" pitchFamily="34" charset="0"/>
                        </a:rPr>
                        <a:t>0.0%</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0.0%</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0.0%</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1561682119"/>
                  </a:ext>
                </a:extLst>
              </a:tr>
              <a:tr h="142759">
                <a:tc>
                  <a:txBody>
                    <a:bodyPr/>
                    <a:lstStyle/>
                    <a:p>
                      <a:pPr algn="l" rtl="0" fontAlgn="b"/>
                      <a:r>
                        <a:rPr lang="en-GB" sz="900" b="1" i="0" u="none" strike="noStrike">
                          <a:solidFill>
                            <a:srgbClr val="000000"/>
                          </a:solidFill>
                          <a:effectLst/>
                          <a:latin typeface="Calibri" panose="020F0502020204030204" pitchFamily="34" charset="0"/>
                        </a:rPr>
                        <a:t>Visits, m</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276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262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214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51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181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156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117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155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262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1,035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708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690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55036491"/>
                  </a:ext>
                </a:extLst>
              </a:tr>
              <a:tr h="142759">
                <a:tc>
                  <a:txBody>
                    <a:bodyPr/>
                    <a:lstStyle/>
                    <a:p>
                      <a:pPr algn="l" rtl="0" fontAlgn="b"/>
                      <a:r>
                        <a:rPr lang="en-GB" sz="900" b="1" i="0" u="none" strike="noStrike">
                          <a:solidFill>
                            <a:srgbClr val="000000"/>
                          </a:solidFill>
                          <a:effectLst/>
                          <a:latin typeface="Calibri" panose="020F0502020204030204" pitchFamily="34" charset="0"/>
                        </a:rPr>
                        <a:t>Servings, m</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324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318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245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60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208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173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130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179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309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1,178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1,191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831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25069311"/>
                  </a:ext>
                </a:extLst>
              </a:tr>
              <a:tr h="142759">
                <a:tc>
                  <a:txBody>
                    <a:bodyPr/>
                    <a:lstStyle/>
                    <a:p>
                      <a:pPr algn="l" rtl="0" fontAlgn="b"/>
                      <a:r>
                        <a:rPr lang="en-GB" sz="900" b="1" i="0" u="none" strike="noStrike">
                          <a:solidFill>
                            <a:srgbClr val="000000"/>
                          </a:solidFill>
                          <a:effectLst/>
                          <a:latin typeface="Calibri" panose="020F0502020204030204" pitchFamily="34" charset="0"/>
                        </a:rPr>
                        <a:t>Total Spend, £m</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1,055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1,169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822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270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808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656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710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692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968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4,109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3,074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3,156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34920487"/>
                  </a:ext>
                </a:extLst>
              </a:tr>
              <a:tr h="142759">
                <a:tc>
                  <a:txBody>
                    <a:bodyPr/>
                    <a:lstStyle/>
                    <a:p>
                      <a:pPr algn="l" rtl="0" fontAlgn="b"/>
                      <a:r>
                        <a:rPr lang="en-GB" sz="900" b="1" i="0" u="none" strike="noStrike" dirty="0">
                          <a:solidFill>
                            <a:srgbClr val="000000"/>
                          </a:solidFill>
                          <a:effectLst/>
                          <a:latin typeface="Calibri" panose="020F0502020204030204" pitchFamily="34" charset="0"/>
                        </a:rPr>
                        <a:t>Avg. Eater Check,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3.83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4.46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3.84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         5.29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            4.47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4.20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6.08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4.47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3.69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3.97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4.34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            4.58 </a:t>
                      </a:r>
                    </a:p>
                  </a:txBody>
                  <a:tcPr marL="4923" marR="4923" marT="4923"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4816441"/>
                  </a:ext>
                </a:extLst>
              </a:tr>
            </a:tbl>
          </a:graphicData>
        </a:graphic>
      </p:graphicFrame>
      <p:graphicFrame>
        <p:nvGraphicFramePr>
          <p:cNvPr id="19" name="Graph_1">
            <a:extLst>
              <a:ext uri="{FF2B5EF4-FFF2-40B4-BE49-F238E27FC236}">
                <a16:creationId xmlns:a16="http://schemas.microsoft.com/office/drawing/2014/main" id="{B0D43D4E-0E33-4210-8F52-090422A050A9}"/>
              </a:ext>
            </a:extLst>
          </p:cNvPr>
          <p:cNvGraphicFramePr>
            <a:graphicFrameLocks noGrp="1" noChangeAspect="1"/>
          </p:cNvGraphicFramePr>
          <p:nvPr>
            <p:extLst>
              <p:ext uri="{D42A27DB-BD31-4B8C-83A1-F6EECF244321}">
                <p14:modId xmlns:p14="http://schemas.microsoft.com/office/powerpoint/2010/main" val="891242216"/>
              </p:ext>
            </p:extLst>
          </p:nvPr>
        </p:nvGraphicFramePr>
        <p:xfrm>
          <a:off x="465138" y="2698813"/>
          <a:ext cx="6035554" cy="1619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aph_2">
            <a:extLst>
              <a:ext uri="{FF2B5EF4-FFF2-40B4-BE49-F238E27FC236}">
                <a16:creationId xmlns:a16="http://schemas.microsoft.com/office/drawing/2014/main" id="{DB6A2B55-5765-4F1E-8E66-60BA5E776C98}"/>
              </a:ext>
            </a:extLst>
          </p:cNvPr>
          <p:cNvGraphicFramePr>
            <a:graphicFrameLocks noGrp="1" noChangeAspect="1"/>
          </p:cNvGraphicFramePr>
          <p:nvPr>
            <p:extLst>
              <p:ext uri="{D42A27DB-BD31-4B8C-83A1-F6EECF244321}">
                <p14:modId xmlns:p14="http://schemas.microsoft.com/office/powerpoint/2010/main" val="1772499706"/>
              </p:ext>
            </p:extLst>
          </p:nvPr>
        </p:nvGraphicFramePr>
        <p:xfrm>
          <a:off x="6500692" y="2637085"/>
          <a:ext cx="2178170" cy="11652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5940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53231797"/>
              </p:ext>
            </p:extLst>
          </p:nvPr>
        </p:nvGraphicFramePr>
        <p:xfrm>
          <a:off x="76201" y="1497868"/>
          <a:ext cx="4997425" cy="324573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sz="2400" dirty="0">
                <a:solidFill>
                  <a:srgbClr val="00517D"/>
                </a:solidFill>
                <a:latin typeface="+mn-lt"/>
                <a:cs typeface="Calibri" pitchFamily="34" charset="0"/>
              </a:rPr>
              <a:t>Protein servings recover faster than non-protein</a:t>
            </a:r>
            <a:endParaRPr lang="en-US" sz="2400" dirty="0">
              <a:latin typeface="+mn-lt"/>
            </a:endParaRPr>
          </a:p>
        </p:txBody>
      </p:sp>
      <p:sp>
        <p:nvSpPr>
          <p:cNvPr id="3" name="Slide Number Placeholder 2"/>
          <p:cNvSpPr>
            <a:spLocks noGrp="1"/>
          </p:cNvSpPr>
          <p:nvPr>
            <p:ph type="sldNum" sz="quarter" idx="4294967295"/>
          </p:nvPr>
        </p:nvSpPr>
        <p:spPr>
          <a:xfrm>
            <a:off x="8327232" y="4798591"/>
            <a:ext cx="544512" cy="279400"/>
          </a:xfrm>
        </p:spPr>
        <p:txBody>
          <a:bodyPr/>
          <a:lstStyle/>
          <a:p>
            <a:fld id="{35A454EE-6717-4973-901E-6A90AD009CF4}" type="slidenum">
              <a:rPr lang="en-US" smtClean="0"/>
              <a:pPr/>
              <a:t>8</a:t>
            </a:fld>
            <a:endParaRPr lang="en-US" dirty="0"/>
          </a:p>
        </p:txBody>
      </p:sp>
      <p:sp>
        <p:nvSpPr>
          <p:cNvPr id="7" name="TextBox 6"/>
          <p:cNvSpPr txBox="1"/>
          <p:nvPr/>
        </p:nvSpPr>
        <p:spPr>
          <a:xfrm>
            <a:off x="898516" y="1368000"/>
            <a:ext cx="2116301" cy="307777"/>
          </a:xfrm>
          <a:prstGeom prst="rect">
            <a:avLst/>
          </a:prstGeom>
          <a:noFill/>
        </p:spPr>
        <p:txBody>
          <a:bodyPr wrap="square" rtlCol="0">
            <a:spAutoFit/>
          </a:bodyPr>
          <a:lstStyle/>
          <a:p>
            <a:pPr algn="ctr"/>
            <a:r>
              <a:rPr lang="en-GB" sz="1400" b="1" dirty="0">
                <a:cs typeface="Calibri" pitchFamily="34" charset="0"/>
              </a:rPr>
              <a:t>% Servings Share</a:t>
            </a:r>
          </a:p>
        </p:txBody>
      </p:sp>
      <p:graphicFrame>
        <p:nvGraphicFramePr>
          <p:cNvPr id="8" name="Object 1"/>
          <p:cNvGraphicFramePr>
            <a:graphicFrameLocks noChangeAspect="1"/>
          </p:cNvGraphicFramePr>
          <p:nvPr>
            <p:extLst>
              <p:ext uri="{D42A27DB-BD31-4B8C-83A1-F6EECF244321}">
                <p14:modId xmlns:p14="http://schemas.microsoft.com/office/powerpoint/2010/main" val="1667000977"/>
              </p:ext>
            </p:extLst>
          </p:nvPr>
        </p:nvGraphicFramePr>
        <p:xfrm>
          <a:off x="3644630" y="1597494"/>
          <a:ext cx="5210983" cy="29537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51451" y="1368000"/>
            <a:ext cx="2096053" cy="307777"/>
          </a:xfrm>
          <a:prstGeom prst="rect">
            <a:avLst/>
          </a:prstGeom>
          <a:noFill/>
        </p:spPr>
        <p:txBody>
          <a:bodyPr wrap="square" rtlCol="0">
            <a:spAutoFit/>
          </a:bodyPr>
          <a:lstStyle/>
          <a:p>
            <a:pPr algn="ctr"/>
            <a:r>
              <a:rPr lang="en-GB" sz="1400" b="1" dirty="0">
                <a:cs typeface="Calibri" pitchFamily="34" charset="0"/>
              </a:rPr>
              <a:t>YOY Servings (000s)</a:t>
            </a:r>
          </a:p>
        </p:txBody>
      </p:sp>
      <p:sp>
        <p:nvSpPr>
          <p:cNvPr id="10" name="TextBox 9"/>
          <p:cNvSpPr txBox="1"/>
          <p:nvPr/>
        </p:nvSpPr>
        <p:spPr>
          <a:xfrm>
            <a:off x="4917121" y="2212435"/>
            <a:ext cx="825201" cy="307777"/>
          </a:xfrm>
          <a:prstGeom prst="rect">
            <a:avLst/>
          </a:prstGeom>
          <a:solidFill>
            <a:schemeClr val="bg1"/>
          </a:solidFill>
        </p:spPr>
        <p:txBody>
          <a:bodyPr wrap="square" rtlCol="0">
            <a:spAutoFit/>
          </a:bodyPr>
          <a:lstStyle/>
          <a:p>
            <a:pPr algn="ctr"/>
            <a:r>
              <a:rPr lang="en-GB" sz="1400" dirty="0">
                <a:solidFill>
                  <a:srgbClr val="FF0000"/>
                </a:solidFill>
                <a:cs typeface="Calibri" pitchFamily="34" charset="0"/>
              </a:rPr>
              <a:t>-15.2%</a:t>
            </a:r>
          </a:p>
        </p:txBody>
      </p:sp>
      <p:sp>
        <p:nvSpPr>
          <p:cNvPr id="11" name="TextBox 10"/>
          <p:cNvSpPr txBox="1"/>
          <p:nvPr/>
        </p:nvSpPr>
        <p:spPr>
          <a:xfrm>
            <a:off x="4494846" y="1368000"/>
            <a:ext cx="1790429" cy="307777"/>
          </a:xfrm>
          <a:prstGeom prst="rect">
            <a:avLst/>
          </a:prstGeom>
          <a:noFill/>
        </p:spPr>
        <p:txBody>
          <a:bodyPr wrap="square" rtlCol="0">
            <a:spAutoFit/>
          </a:bodyPr>
          <a:lstStyle/>
          <a:p>
            <a:pPr algn="ctr"/>
            <a:r>
              <a:rPr lang="en-GB" sz="1400" b="1" dirty="0">
                <a:cs typeface="Calibri" pitchFamily="34" charset="0"/>
              </a:rPr>
              <a:t>YOY Servings (%)</a:t>
            </a:r>
          </a:p>
        </p:txBody>
      </p:sp>
      <p:sp>
        <p:nvSpPr>
          <p:cNvPr id="12" name="TextBox 11"/>
          <p:cNvSpPr txBox="1"/>
          <p:nvPr/>
        </p:nvSpPr>
        <p:spPr>
          <a:xfrm>
            <a:off x="4914157" y="3603701"/>
            <a:ext cx="825201" cy="307777"/>
          </a:xfrm>
          <a:prstGeom prst="rect">
            <a:avLst/>
          </a:prstGeom>
          <a:noFill/>
        </p:spPr>
        <p:txBody>
          <a:bodyPr wrap="square" rtlCol="0">
            <a:spAutoFit/>
          </a:bodyPr>
          <a:lstStyle/>
          <a:p>
            <a:pPr algn="ctr"/>
            <a:r>
              <a:rPr lang="en-GB" sz="1400" dirty="0">
                <a:solidFill>
                  <a:srgbClr val="FF0000"/>
                </a:solidFill>
                <a:cs typeface="Calibri" pitchFamily="34" charset="0"/>
              </a:rPr>
              <a:t>-7.5%</a:t>
            </a:r>
          </a:p>
        </p:txBody>
      </p:sp>
      <p:sp>
        <p:nvSpPr>
          <p:cNvPr id="13" name="Text Box 3"/>
          <p:cNvSpPr txBox="1">
            <a:spLocks noChangeArrowheads="1"/>
          </p:cNvSpPr>
          <p:nvPr/>
        </p:nvSpPr>
        <p:spPr bwMode="auto">
          <a:xfrm>
            <a:off x="3162640" y="747507"/>
            <a:ext cx="2839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a:p>
            <a:pPr algn="ctr"/>
            <a:r>
              <a:rPr lang="en-US" sz="1600" dirty="0">
                <a:solidFill>
                  <a:srgbClr val="008AC0"/>
                </a:solidFill>
                <a:latin typeface="+mn-lt"/>
                <a:cs typeface="Calibri" pitchFamily="34" charset="0"/>
              </a:rPr>
              <a:t>Protein/Non-Protein Servings</a:t>
            </a:r>
          </a:p>
        </p:txBody>
      </p:sp>
      <p:sp>
        <p:nvSpPr>
          <p:cNvPr id="15" name="Text Placeholder 4"/>
          <p:cNvSpPr txBox="1">
            <a:spLocks/>
          </p:cNvSpPr>
          <p:nvPr/>
        </p:nvSpPr>
        <p:spPr>
          <a:xfrm>
            <a:off x="5897139" y="4800600"/>
            <a:ext cx="2683723" cy="27739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315631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8" y="354520"/>
            <a:ext cx="8640765" cy="327248"/>
          </a:xfrm>
        </p:spPr>
        <p:txBody>
          <a:bodyPr>
            <a:noAutofit/>
          </a:bodyPr>
          <a:lstStyle/>
          <a:p>
            <a:r>
              <a:rPr lang="en-US" sz="2400" dirty="0">
                <a:solidFill>
                  <a:srgbClr val="00517D"/>
                </a:solidFill>
                <a:latin typeface="+mn-lt"/>
                <a:cs typeface="Calibri" pitchFamily="34" charset="0"/>
              </a:rPr>
              <a:t>Each protein group saw servings decline in the last 12 months to September 2021</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9</a:t>
            </a:fld>
            <a:endParaRPr lang="en-US" dirty="0"/>
          </a:p>
        </p:txBody>
      </p:sp>
      <p:graphicFrame>
        <p:nvGraphicFramePr>
          <p:cNvPr id="8" name="Object 1"/>
          <p:cNvGraphicFramePr>
            <a:graphicFrameLocks noChangeAspect="1"/>
          </p:cNvGraphicFramePr>
          <p:nvPr>
            <p:extLst>
              <p:ext uri="{D42A27DB-BD31-4B8C-83A1-F6EECF244321}">
                <p14:modId xmlns:p14="http://schemas.microsoft.com/office/powerpoint/2010/main" val="2213049083"/>
              </p:ext>
            </p:extLst>
          </p:nvPr>
        </p:nvGraphicFramePr>
        <p:xfrm>
          <a:off x="4372824" y="1806617"/>
          <a:ext cx="4598649" cy="2727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10734197"/>
              </p:ext>
            </p:extLst>
          </p:nvPr>
        </p:nvGraphicFramePr>
        <p:xfrm>
          <a:off x="3906571" y="1869104"/>
          <a:ext cx="833718" cy="2602164"/>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04956">
                <a:tc>
                  <a:txBody>
                    <a:bodyPr/>
                    <a:lstStyle/>
                    <a:p>
                      <a:pPr algn="ctr" fontAlgn="ctr"/>
                      <a:r>
                        <a:rPr lang="en-US" sz="1400" b="1" i="0" u="none" strike="noStrike">
                          <a:solidFill>
                            <a:srgbClr val="00B050"/>
                          </a:solidFill>
                          <a:effectLst/>
                          <a:latin typeface="Arial"/>
                        </a:rPr>
                        <a:t>1.06</a:t>
                      </a:r>
                    </a:p>
                  </a:txBody>
                  <a:tcPr marL="9525" marR="9525" marT="9525" marB="0" anchor="ctr">
                    <a:noFill/>
                  </a:tcPr>
                </a:tc>
                <a:extLst>
                  <a:ext uri="{0D108BD9-81ED-4DB2-BD59-A6C34878D82A}">
                    <a16:rowId xmlns:a16="http://schemas.microsoft.com/office/drawing/2014/main" val="10000"/>
                  </a:ext>
                </a:extLst>
              </a:tr>
              <a:tr h="524302">
                <a:tc>
                  <a:txBody>
                    <a:bodyPr/>
                    <a:lstStyle/>
                    <a:p>
                      <a:pPr algn="ctr" fontAlgn="ctr"/>
                      <a:r>
                        <a:rPr lang="en-US" sz="1400" b="1" i="0" u="none" strike="noStrike">
                          <a:solidFill>
                            <a:srgbClr val="9C0006"/>
                          </a:solidFill>
                          <a:effectLst/>
                          <a:latin typeface="Arial"/>
                        </a:rPr>
                        <a:t>-0.53</a:t>
                      </a:r>
                    </a:p>
                  </a:txBody>
                  <a:tcPr marL="9525" marR="9525" marT="9525" marB="0" anchor="ctr">
                    <a:noFill/>
                  </a:tcPr>
                </a:tc>
                <a:extLst>
                  <a:ext uri="{0D108BD9-81ED-4DB2-BD59-A6C34878D82A}">
                    <a16:rowId xmlns:a16="http://schemas.microsoft.com/office/drawing/2014/main" val="10001"/>
                  </a:ext>
                </a:extLst>
              </a:tr>
              <a:tr h="524302">
                <a:tc>
                  <a:txBody>
                    <a:bodyPr/>
                    <a:lstStyle/>
                    <a:p>
                      <a:pPr algn="ctr" fontAlgn="ctr"/>
                      <a:r>
                        <a:rPr lang="en-US" sz="1400" b="1" i="0" u="none" strike="noStrike">
                          <a:solidFill>
                            <a:srgbClr val="00B050"/>
                          </a:solidFill>
                          <a:effectLst/>
                          <a:latin typeface="Arial"/>
                        </a:rPr>
                        <a:t>0.10</a:t>
                      </a:r>
                    </a:p>
                  </a:txBody>
                  <a:tcPr marL="9525" marR="9525" marT="9525" marB="0" anchor="ctr">
                    <a:noFill/>
                  </a:tcPr>
                </a:tc>
                <a:extLst>
                  <a:ext uri="{0D108BD9-81ED-4DB2-BD59-A6C34878D82A}">
                    <a16:rowId xmlns:a16="http://schemas.microsoft.com/office/drawing/2014/main" val="10002"/>
                  </a:ext>
                </a:extLst>
              </a:tr>
              <a:tr h="524302">
                <a:tc>
                  <a:txBody>
                    <a:bodyPr/>
                    <a:lstStyle/>
                    <a:p>
                      <a:pPr algn="ctr" fontAlgn="ctr"/>
                      <a:r>
                        <a:rPr lang="en-US" sz="1400" b="1" i="0" u="none" strike="noStrike">
                          <a:solidFill>
                            <a:srgbClr val="00B050"/>
                          </a:solidFill>
                          <a:effectLst/>
                          <a:latin typeface="Arial"/>
                        </a:rPr>
                        <a:t>1.29</a:t>
                      </a:r>
                    </a:p>
                  </a:txBody>
                  <a:tcPr marL="9525" marR="9525" marT="9525" marB="0" anchor="ctr">
                    <a:noFill/>
                  </a:tcPr>
                </a:tc>
                <a:extLst>
                  <a:ext uri="{0D108BD9-81ED-4DB2-BD59-A6C34878D82A}">
                    <a16:rowId xmlns:a16="http://schemas.microsoft.com/office/drawing/2014/main" val="10003"/>
                  </a:ext>
                </a:extLst>
              </a:tr>
              <a:tr h="524302">
                <a:tc>
                  <a:txBody>
                    <a:bodyPr/>
                    <a:lstStyle/>
                    <a:p>
                      <a:pPr algn="ctr" fontAlgn="ctr"/>
                      <a:r>
                        <a:rPr lang="en-US" sz="1400" b="1" i="0" u="none" strike="noStrike" dirty="0">
                          <a:solidFill>
                            <a:srgbClr val="00B050"/>
                          </a:solidFill>
                          <a:effectLst/>
                          <a:latin typeface="Arial"/>
                        </a:rPr>
                        <a:t>1.47</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0" name="Text Box 3"/>
          <p:cNvSpPr txBox="1">
            <a:spLocks noChangeArrowheads="1"/>
          </p:cNvSpPr>
          <p:nvPr/>
        </p:nvSpPr>
        <p:spPr bwMode="auto">
          <a:xfrm>
            <a:off x="2417759" y="848704"/>
            <a:ext cx="46124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a:p>
            <a:pPr algn="ctr"/>
            <a:r>
              <a:rPr lang="en-US" sz="1600" dirty="0">
                <a:solidFill>
                  <a:srgbClr val="008AC0"/>
                </a:solidFill>
                <a:latin typeface="+mn-lt"/>
                <a:cs typeface="Calibri" pitchFamily="34" charset="0"/>
              </a:rPr>
              <a:t>Servings Share &amp; YOY, and Incidence by Protein</a:t>
            </a:r>
          </a:p>
        </p:txBody>
      </p:sp>
      <p:graphicFrame>
        <p:nvGraphicFramePr>
          <p:cNvPr id="11" name="Chart 10"/>
          <p:cNvGraphicFramePr/>
          <p:nvPr>
            <p:extLst>
              <p:ext uri="{D42A27DB-BD31-4B8C-83A1-F6EECF244321}">
                <p14:modId xmlns:p14="http://schemas.microsoft.com/office/powerpoint/2010/main" val="3963422474"/>
              </p:ext>
            </p:extLst>
          </p:nvPr>
        </p:nvGraphicFramePr>
        <p:xfrm>
          <a:off x="-337625" y="1652728"/>
          <a:ext cx="4244196" cy="323424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225696" y="1498839"/>
            <a:ext cx="2468939" cy="307777"/>
          </a:xfrm>
          <a:prstGeom prst="rect">
            <a:avLst/>
          </a:prstGeom>
          <a:noFill/>
        </p:spPr>
        <p:txBody>
          <a:bodyPr wrap="square" rtlCol="0">
            <a:spAutoFit/>
          </a:bodyPr>
          <a:lstStyle/>
          <a:p>
            <a:pPr algn="ctr"/>
            <a:r>
              <a:rPr lang="en-GB" sz="1400" b="1" dirty="0">
                <a:cs typeface="Calibri" pitchFamily="34" charset="0"/>
              </a:rPr>
              <a:t>% Incidence Change</a:t>
            </a:r>
          </a:p>
        </p:txBody>
      </p:sp>
      <p:sp>
        <p:nvSpPr>
          <p:cNvPr id="13" name="TextBox 12"/>
          <p:cNvSpPr txBox="1"/>
          <p:nvPr/>
        </p:nvSpPr>
        <p:spPr>
          <a:xfrm>
            <a:off x="6375499" y="1498840"/>
            <a:ext cx="2486434" cy="307777"/>
          </a:xfrm>
          <a:prstGeom prst="rect">
            <a:avLst/>
          </a:prstGeom>
          <a:noFill/>
        </p:spPr>
        <p:txBody>
          <a:bodyPr wrap="square" rtlCol="0">
            <a:spAutoFit/>
          </a:bodyPr>
          <a:lstStyle/>
          <a:p>
            <a:r>
              <a:rPr lang="en-GB" sz="1400" b="1" dirty="0">
                <a:cs typeface="Calibri" pitchFamily="34" charset="0"/>
              </a:rPr>
              <a:t>Servings Change (000s)</a:t>
            </a:r>
          </a:p>
        </p:txBody>
      </p:sp>
      <p:sp>
        <p:nvSpPr>
          <p:cNvPr id="14"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'21</a:t>
            </a:r>
          </a:p>
        </p:txBody>
      </p:sp>
    </p:spTree>
    <p:extLst>
      <p:ext uri="{BB962C8B-B14F-4D97-AF65-F5344CB8AC3E}">
        <p14:creationId xmlns:p14="http://schemas.microsoft.com/office/powerpoint/2010/main" val="10773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2021-09-29T23:00:00+00:00</ContentEndDate>
    <DocumentSource xmlns="cebd32e3-9ab6-41ee-b1af-b8405a8d4e68">NPD</DocumentSource>
    <PublicationDate xmlns="cebd32e3-9ab6-41ee-b1af-b8405a8d4e68">2021-11-12T00:00:00+00:00</PublicationDate>
    <DocumentAdded xmlns="cebd32e3-9ab6-41ee-b1af-b8405a8d4e68">2021-11-29T00:00:00+00:00</DocumentAdded>
    <TaxCatchAll xmlns="cebd32e3-9ab6-41ee-b1af-b8405a8d4e68">
      <Value>1474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NPD Quarterly Food Service Reports</TermName>
          <TermId xmlns="http://schemas.microsoft.com/office/infopath/2007/PartnerControls">f46e9fdf-d3ac-458f-9a75-4afdaa2faa79</TermId>
        </TermInfo>
      </Terms>
    </j7c1b49d505545c2a69692ae734740bd>
    <DocumentSummary xmlns="cebd32e3-9ab6-41ee-b1af-b8405a8d4e68">Seafood in foodservice report to year ending September 2021 </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BF5D87BF-C05E-42B2-B40B-35ED391A3698}"/>
</file>

<file path=customXml/itemProps2.xml><?xml version="1.0" encoding="utf-8"?>
<ds:datastoreItem xmlns:ds="http://schemas.openxmlformats.org/officeDocument/2006/customXml" ds:itemID="{CD0A26C8-F616-47B0-94EE-D0DA4632A494}"/>
</file>

<file path=customXml/itemProps3.xml><?xml version="1.0" encoding="utf-8"?>
<ds:datastoreItem xmlns:ds="http://schemas.openxmlformats.org/officeDocument/2006/customXml" ds:itemID="{FDCC42A0-BE14-4C7D-8120-864BB7C0BE7F}"/>
</file>

<file path=docProps/app.xml><?xml version="1.0" encoding="utf-8"?>
<Properties xmlns="http://schemas.openxmlformats.org/officeDocument/2006/extended-properties" xmlns:vt="http://schemas.openxmlformats.org/officeDocument/2006/docPropsVTypes">
  <TotalTime>9336</TotalTime>
  <Words>4787</Words>
  <Application>Microsoft Office PowerPoint</Application>
  <PresentationFormat>On-screen Show (16:9)</PresentationFormat>
  <Paragraphs>1056</Paragraphs>
  <Slides>72</Slides>
  <Notes>59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72</vt:i4>
      </vt:variant>
    </vt:vector>
  </HeadingPairs>
  <TitlesOfParts>
    <vt:vector size="79" baseType="lpstr">
      <vt:lpstr>Arial</vt:lpstr>
      <vt:lpstr>Calibri</vt:lpstr>
      <vt:lpstr>Lucida Grande</vt:lpstr>
      <vt:lpstr>Wingdings</vt:lpstr>
      <vt:lpstr>Seafish - Light</vt:lpstr>
      <vt:lpstr>Seafish – Dark</vt:lpstr>
      <vt:lpstr>Worksheet</vt:lpstr>
      <vt:lpstr>Quarterly CREST Report </vt:lpstr>
      <vt:lpstr>Executive Summary – GB – Q3 2021</vt:lpstr>
      <vt:lpstr>Executive Summary - Seafood Q3 2021</vt:lpstr>
      <vt:lpstr>PowerPoint Presentation</vt:lpstr>
      <vt:lpstr>Markets continued to recover in Q3 2021</vt:lpstr>
      <vt:lpstr>The market continued to recover in Q3 with 12-month spend growing above previous year; visits are still down</vt:lpstr>
      <vt:lpstr>PowerPoint Presentation</vt:lpstr>
      <vt:lpstr>Protein servings recover faster than non-protein</vt:lpstr>
      <vt:lpstr>Each protein group saw servings decline in the last 12 months to September 2021</vt:lpstr>
      <vt:lpstr>All proteins but lamb have increased average spend over the last 12 months</vt:lpstr>
      <vt:lpstr>Alost 40% of Seafood visits were on deal; all proteins showed deal share growth</vt:lpstr>
      <vt:lpstr>PowerPoint Presentation</vt:lpstr>
      <vt:lpstr>Q3 2021 Seafood visits have bounced back further to reach 95% of pre-pandemic level</vt:lpstr>
      <vt:lpstr>QSR shows marked recovery in seafood; the rest of the market is still lower than year ago</vt:lpstr>
      <vt:lpstr>38% of all Seafood is served in QSR (excluding F&amp;C Shops), but it only accounts for 3% of the segment</vt:lpstr>
      <vt:lpstr>Fish &amp; Chips Shops are more reliant on dinner than any other day part; lunch is under-represented</vt:lpstr>
      <vt:lpstr>Fish and Chip Shops are heavily reliant on Friday and Saturday visitors </vt:lpstr>
      <vt:lpstr>PowerPoint Presentation</vt:lpstr>
      <vt:lpstr>QSR visit recovery is ahead of the rest of the market </vt:lpstr>
      <vt:lpstr>Servings of all proteins but pork increased in QSR</vt:lpstr>
      <vt:lpstr>Fried Fish is more important than year ago with 45% of all seafood servings</vt:lpstr>
      <vt:lpstr>Poultry has the largest increase in individual spend; Seafood spend increased but lower than average</vt:lpstr>
      <vt:lpstr>Seafood Sandwiches are the largest sub-type in QSR, but lost some share due to closures and less commute </vt:lpstr>
      <vt:lpstr>Deal rates have increased in QSR, including for seafood</vt:lpstr>
      <vt:lpstr>PowerPoint Presentation</vt:lpstr>
      <vt:lpstr>Visit to Fish &amp; Chip shops have bounced back in Q3 and were above last year’s but still below 2019 levels</vt:lpstr>
      <vt:lpstr>Seafood is the largest protein for Fish &amp; Chip shops, servings showed growth over the last 12 months</vt:lpstr>
      <vt:lpstr>Fried Fish is the largest product group for Fish &amp; Chip Shops and the biggest growth contributor</vt:lpstr>
      <vt:lpstr>Cod is the most popular of at Fish and Chip Shops; haddock losing its share  </vt:lpstr>
      <vt:lpstr>Seafood’s average spend has been growing in the past year to September 2021</vt:lpstr>
      <vt:lpstr>Seafood deal rate within the Fish &amp; Chip Shops has not changed much over the last 12 months</vt:lpstr>
      <vt:lpstr>PowerPoint Presentation</vt:lpstr>
      <vt:lpstr>Visits to QSR excl. Fish and Chip Shops increased by 28.8% in Q3 2021, still lower than in Q3 2019</vt:lpstr>
      <vt:lpstr>Poultry has the largest servings share in QSR excl. Fish &amp; Chips shops; seafood’s share improved</vt:lpstr>
      <vt:lpstr>Non-fried Fish is the largest category in QSR excl. Fish &amp; Chip Shops, but it lost share to Fried Fish</vt:lpstr>
      <vt:lpstr>Seafood Sandwiches is the most important sub-category in QSR, but its share declined</vt:lpstr>
      <vt:lpstr>Seafood products are cheaper than other proteins in QSR, except pork</vt:lpstr>
      <vt:lpstr>All proteins with the exception of lamb and pork are seeing deal rates increasing in the last 12 months</vt:lpstr>
      <vt:lpstr>PowerPoint Presentation</vt:lpstr>
      <vt:lpstr>Pub visits partially recovered since they were allowed to reopened in early July</vt:lpstr>
      <vt:lpstr>Because of the prolonged period of almost full closure Pubs servings are still down vs year ago </vt:lpstr>
      <vt:lpstr>Shellfish and products with fish fillings have stolen share from fish</vt:lpstr>
      <vt:lpstr>Salmon and Cod are the most popular fish species in Pubs </vt:lpstr>
      <vt:lpstr>Average cheque in Pubs has increased across all proteins</vt:lpstr>
      <vt:lpstr>Seafood has seen the largest increase in the percentage of deal/promotions</vt:lpstr>
      <vt:lpstr>PowerPoint Presentation</vt:lpstr>
      <vt:lpstr>In Q3 visits to Full Service Restaurants recovered to 84% of pre-pandemic levels </vt:lpstr>
      <vt:lpstr>Similarly to Pubs, 12-month visits to Full-Service Restaurants were still lower than a year ago</vt:lpstr>
      <vt:lpstr>Fried fish and products with fish fillings gained share in the last 12 months.</vt:lpstr>
      <vt:lpstr>Salmon is the most important species in full service restaurants, followed by shellfish </vt:lpstr>
      <vt:lpstr>Seafood individual spend showed the largest £ increase over the last 12 months</vt:lpstr>
      <vt:lpstr>Seafood deal rates are ahead of all other proteins and growing faster than average </vt:lpstr>
      <vt:lpstr>PowerPoint Presentation</vt:lpstr>
      <vt:lpstr>Travel &amp; Leisure visits are the slowest to recover with tourism still at historically low level</vt:lpstr>
      <vt:lpstr>Seafood servings in Travel and Leisure are still heavily depressed</vt:lpstr>
      <vt:lpstr>Shellfish and other fish-filled products grew share</vt:lpstr>
      <vt:lpstr>Seafood individual spend has increased only slightly in Travel and Leisure over last 12 months</vt:lpstr>
      <vt:lpstr>Deal rates for Seafood are above average and were growing in importance</vt:lpstr>
      <vt:lpstr>PowerPoint Presentation</vt:lpstr>
      <vt:lpstr>Traffic has been recovering over the last two quarters but still less than half of 2019 level</vt:lpstr>
      <vt:lpstr>Seafood re-gained incidence and gained servings</vt:lpstr>
      <vt:lpstr>PowerPoint Presentation</vt:lpstr>
      <vt:lpstr>Socialising is by far the most important motivation when choosing Seafood while eating out</vt:lpstr>
      <vt:lpstr>QSR is still the major opportunity to improve the appeal of seafood</vt:lpstr>
      <vt:lpstr>Fish has increased its share with Haddock growing in importance; Tuna increased share in non-fried category</vt:lpstr>
      <vt:lpstr>The youngest seafood customers are at Travel &amp; Leisure, Work/Education and QSR segments of the market</vt:lpstr>
      <vt:lpstr>Travel &amp; Leisure, and Fish &amp; Chip Shops are performing very well with kids </vt:lpstr>
      <vt:lpstr>Scampi are growing importance as does shellfish overall, while Fish Burgers are getting less important, however still important overall </vt:lpstr>
      <vt:lpstr>PowerPoint Presentation</vt:lpstr>
      <vt:lpstr>CREST Measures</vt:lpstr>
      <vt:lpstr>CREST Calculations</vt:lpstr>
      <vt:lpstr>Q3 2021 Seafood visits have bounced back further to reach 95% of pre-pandemic level</vt:lpstr>
    </vt:vector>
  </TitlesOfParts>
  <Company>StudioLR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Q3 NPD Quarterly Report</dc:title>
  <dc:creator>Rhona Cruickshank</dc:creator>
  <cp:lastModifiedBy>Sergey Chekmarev</cp:lastModifiedBy>
  <cp:revision>357</cp:revision>
  <dcterms:created xsi:type="dcterms:W3CDTF">2020-03-26T10:08:15Z</dcterms:created>
  <dcterms:modified xsi:type="dcterms:W3CDTF">2021-11-26T13:58:03Z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Client Third Party Confidential</vt:lpwstr>
  </property>
  <property fmtid="{D5CDD505-2E9C-101B-9397-08002B2CF9AE}" pid="3" name="HeaderFooterSelection">
    <vt:lpwstr>NoHeaderFooter</vt:lpwstr>
  </property>
  <property fmtid="{D5CDD505-2E9C-101B-9397-08002B2CF9AE}" pid="4" name="NXPowerLiteLastOptimized">
    <vt:lpwstr>2830200</vt:lpwstr>
  </property>
  <property fmtid="{D5CDD505-2E9C-101B-9397-08002B2CF9AE}" pid="5" name="NXPowerLiteSettings">
    <vt:lpwstr>C700052003A000</vt:lpwstr>
  </property>
  <property fmtid="{D5CDD505-2E9C-101B-9397-08002B2CF9AE}" pid="6" name="NXPowerLiteVersion">
    <vt:lpwstr>D8.0.11</vt:lpwstr>
  </property>
  <property fmtid="{D5CDD505-2E9C-101B-9397-08002B2CF9AE}" pid="7" name="TitusGUID">
    <vt:lpwstr>6c365e70-c82f-4f90-a3a8-d9fb77955f8d</vt:lpwstr>
  </property>
  <property fmtid="{D5CDD505-2E9C-101B-9397-08002B2CF9AE}" pid="8" name="ContentTypeId">
    <vt:lpwstr>0x010100FBC0F8BFD01A91498CA7837A71EEDFDB02005AE5335FCC83EB48B1308B6A764FBC1C</vt:lpwstr>
  </property>
  <property fmtid="{D5CDD505-2E9C-101B-9397-08002B2CF9AE}" pid="9" name="Market Data Document Path">
    <vt:lpwstr>1474;#NPD Quarterly Food Service Reports|f46e9fdf-d3ac-458f-9a75-4afdaa2faa79</vt:lpwstr>
  </property>
</Properties>
</file>