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241" r:id="rId1"/>
  </p:sldMasterIdLst>
  <p:notesMasterIdLst>
    <p:notesMasterId r:id="rId37"/>
  </p:notesMasterIdLst>
  <p:sldIdLst>
    <p:sldId id="408" r:id="rId2"/>
    <p:sldId id="260" r:id="rId3"/>
    <p:sldId id="299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396" r:id="rId13"/>
    <p:sldId id="397" r:id="rId14"/>
    <p:sldId id="39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99" r:id="rId24"/>
    <p:sldId id="400" r:id="rId25"/>
    <p:sldId id="401" r:id="rId26"/>
    <p:sldId id="402" r:id="rId27"/>
    <p:sldId id="403" r:id="rId28"/>
    <p:sldId id="404" r:id="rId29"/>
    <p:sldId id="406" r:id="rId30"/>
    <p:sldId id="405" r:id="rId31"/>
    <p:sldId id="407" r:id="rId32"/>
    <p:sldId id="286" r:id="rId33"/>
    <p:sldId id="314" r:id="rId34"/>
    <p:sldId id="409" r:id="rId35"/>
    <p:sldId id="28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88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5488" indent="-277813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6013" indent="-22225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3688" indent="-22225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9775" indent="-22225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6975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4175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1375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8575" indent="-22225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D1192-1CA7-44CE-8EDD-B2CD9EB14CAA}" type="slidenum">
              <a:rPr lang="en-GB" alt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31 July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90018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338973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05847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27840294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830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479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7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355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31 July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563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0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932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015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144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4053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0819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862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31 July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2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2" r:id="rId1"/>
    <p:sldLayoutId id="2147488243" r:id="rId2"/>
    <p:sldLayoutId id="2147488244" r:id="rId3"/>
    <p:sldLayoutId id="2147488245" r:id="rId4"/>
    <p:sldLayoutId id="2147488246" r:id="rId5"/>
    <p:sldLayoutId id="2147488247" r:id="rId6"/>
    <p:sldLayoutId id="2147488248" r:id="rId7"/>
    <p:sldLayoutId id="2147488249" r:id="rId8"/>
    <p:sldLayoutId id="2147488250" r:id="rId9"/>
    <p:sldLayoutId id="2147488251" r:id="rId10"/>
    <p:sldLayoutId id="2147488252" r:id="rId11"/>
    <p:sldLayoutId id="2147488253" r:id="rId12"/>
    <p:sldLayoutId id="2147488254" r:id="rId13"/>
    <p:sldLayoutId id="2147488255" r:id="rId14"/>
    <p:sldLayoutId id="2147488256" r:id="rId15"/>
    <p:sldLayoutId id="2147488257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Shellfish Report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323" y="219638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profitable, sustainable and socially responsible future for the seafood industry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2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</a:rPr>
              <a:t>ScanTrack data does not include the discounters and Species specific data now includes Meals.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</a:rPr>
              <a:t>HomeScan data is based upon a consumer panel and should only be used for trends, not absolute values.	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110732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5961063"/>
            <a:ext cx="30670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  <p:extLst>
      <p:ext uri="{BB962C8B-B14F-4D97-AF65-F5344CB8AC3E}">
        <p14:creationId xmlns:p14="http://schemas.microsoft.com/office/powerpoint/2010/main" val="333643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r>
              <a:rPr lang="en-GB" altLang="en-US" sz="35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551250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4825840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600" kern="0" dirty="0" smtClean="0">
                <a:solidFill>
                  <a:srgbClr val="012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384117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125"/>
            <a:ext cx="9144000" cy="47205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7823880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369"/>
            <a:ext cx="9144000" cy="43161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765065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292"/>
            <a:ext cx="9144000" cy="46738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044622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732"/>
            <a:ext cx="9144000" cy="46275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081270"/>
              </p:ext>
            </p:extLst>
          </p:nvPr>
        </p:nvGraphicFramePr>
        <p:xfrm>
          <a:off x="420688" y="1311549"/>
          <a:ext cx="838993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6" name="Worksheet" r:id="rId3" imgW="8763135" imgH="4810065" progId="Excel.Sheet.8">
                  <p:embed/>
                </p:oleObj>
              </mc:Choice>
              <mc:Fallback>
                <p:oleObj name="Worksheet" r:id="rId3" imgW="8763135" imgH="48100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311549"/>
                        <a:ext cx="8389937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9230375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3300" dirty="0"/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45837"/>
              </p:ext>
            </p:extLst>
          </p:nvPr>
        </p:nvGraphicFramePr>
        <p:xfrm>
          <a:off x="60325" y="1688728"/>
          <a:ext cx="8777288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0" name="Worksheet" r:id="rId3" imgW="8534400" imgH="4495842" progId="Excel.Sheet.8">
                  <p:embed/>
                </p:oleObj>
              </mc:Choice>
              <mc:Fallback>
                <p:oleObj name="Worksheet" r:id="rId3" imgW="8534400" imgH="4495842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688728"/>
                        <a:ext cx="8777288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5389167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/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65280"/>
              </p:ext>
            </p:extLst>
          </p:nvPr>
        </p:nvGraphicFramePr>
        <p:xfrm>
          <a:off x="49213" y="1660525"/>
          <a:ext cx="8856662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4" name="Worksheet" r:id="rId3" imgW="8524959" imgH="4505299" progId="Excel.Sheet.8">
                  <p:embed/>
                </p:oleObj>
              </mc:Choice>
              <mc:Fallback>
                <p:oleObj name="Worksheet" r:id="rId3" imgW="8524959" imgH="450529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3" y="1660525"/>
                        <a:ext cx="8856662" cy="445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1443419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32856"/>
              </p:ext>
            </p:extLst>
          </p:nvPr>
        </p:nvGraphicFramePr>
        <p:xfrm>
          <a:off x="15875" y="1708150"/>
          <a:ext cx="8859838" cy="445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0" name="Worksheet" r:id="rId3" imgW="8524959" imgH="4505299" progId="Excel.Sheet.8">
                  <p:embed/>
                </p:oleObj>
              </mc:Choice>
              <mc:Fallback>
                <p:oleObj name="Worksheet" r:id="rId3" imgW="8524959" imgH="450529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1708150"/>
                        <a:ext cx="8859838" cy="445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6585313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61081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29569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9422296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400" kern="0" dirty="0" smtClean="0"/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400" kern="0" dirty="0" smtClean="0"/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400" kern="0" dirty="0" smtClean="0"/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400" kern="0" dirty="0" smtClean="0"/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400" kern="0" dirty="0" smtClean="0"/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400" kern="0" dirty="0" smtClean="0"/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eaLnBrk="1" hangingPunct="1"/>
            <a:r>
              <a:rPr lang="en-GB" altLang="en-US" dirty="0" smtClean="0"/>
              <a:t>Notes</a:t>
            </a:r>
            <a:endParaRPr lang="en-US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89874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975"/>
            <a:ext cx="82010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3200" dirty="0"/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805318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altLang="en-US" sz="3100" kern="0" dirty="0">
                <a:latin typeface="Arial" panose="020B0604020202020204" pitchFamily="34" charset="0"/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260346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6792"/>
            <a:ext cx="81819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3140891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40710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808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6011805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129956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656"/>
            <a:ext cx="9144000" cy="49122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1388727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952"/>
            <a:ext cx="9144000" cy="52665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803457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19"/>
            <a:ext cx="9144000" cy="52665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619590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087"/>
            <a:ext cx="9144000" cy="5319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895173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662"/>
            <a:ext cx="9144000" cy="51116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727742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939"/>
            <a:ext cx="9144000" cy="51627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251420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Total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686"/>
            <a:ext cx="9144000" cy="52665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92791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492896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6923504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395164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Ambient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087"/>
            <a:ext cx="9144000" cy="5319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003154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dirty="0"/>
              <a:t>Purchase KPI’s – Chilled Crab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306"/>
            <a:ext cx="9144000" cy="51627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31955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733507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GB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19333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1871908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r>
              <a:rPr lang="en-GB" altLang="en-US" sz="3200" dirty="0" smtClean="0"/>
              <a:t>Executive Overview – Total Shellfish</a:t>
            </a:r>
            <a:r>
              <a:rPr lang="en-GB" altLang="en-US" sz="3200" i="1" dirty="0" smtClean="0"/>
              <a:t> continued</a:t>
            </a:r>
            <a:endParaRPr lang="en-GB" altLang="en-US" sz="32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48734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461096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5258454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98392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234084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7148730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Moving Annual Trends</a:t>
            </a:r>
            <a:r>
              <a:rPr lang="en-GB" altLang="en-US" i="1" dirty="0" smtClean="0"/>
              <a:t> continued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14536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284413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3903454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02930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8169349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42168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3112681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1574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4439060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07 - July 2019</TermName>
          <TermId xmlns="http://schemas.microsoft.com/office/infopath/2007/PartnerControls">ae61a6f9-c070-44d8-928a-251c3d237656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53953FF-BF9B-4189-8776-17BB8868FA77}"/>
</file>

<file path=customXml/itemProps2.xml><?xml version="1.0" encoding="utf-8"?>
<ds:datastoreItem xmlns:ds="http://schemas.openxmlformats.org/officeDocument/2006/customXml" ds:itemID="{249EAAA5-6FA3-4B8D-8285-5BDB6B420B11}"/>
</file>

<file path=customXml/itemProps3.xml><?xml version="1.0" encoding="utf-8"?>
<ds:datastoreItem xmlns:ds="http://schemas.openxmlformats.org/officeDocument/2006/customXml" ds:itemID="{E98AB939-9C49-4C16-9BE8-C415E72D5EDF}"/>
</file>

<file path=docProps/app.xml><?xml version="1.0" encoding="utf-8"?>
<Properties xmlns="http://schemas.openxmlformats.org/officeDocument/2006/extended-properties" xmlns:vt="http://schemas.openxmlformats.org/officeDocument/2006/docPropsVTypes">
  <TotalTime>11154</TotalTime>
  <Words>839</Words>
  <Application>Microsoft Office PowerPoint</Application>
  <PresentationFormat>On-screen Show (4:3)</PresentationFormat>
  <Paragraphs>99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Seafish-PowerPoint-template</vt:lpstr>
      <vt:lpstr>Microsoft Excel 97-2003 Worksheet</vt:lpstr>
      <vt:lpstr>Shellfish Report</vt:lpstr>
      <vt:lpstr>Notes</vt:lpstr>
      <vt:lpstr>Executive Overview – Total Shellfish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July Nielsen Shellfish Report.pptx</dc:title>
  <dc:creator>Shrimali, Ruchita Jayanti</dc:creator>
  <cp:lastModifiedBy>Bhatt, Ashutosh Rashmikant</cp:lastModifiedBy>
  <cp:revision>548</cp:revision>
  <dcterms:created xsi:type="dcterms:W3CDTF">2014-08-19T10:17:11Z</dcterms:created>
  <dcterms:modified xsi:type="dcterms:W3CDTF">2019-07-31T11:35:20Z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1606;#07 - July 2019|ae61a6f9-c070-44d8-928a-251c3d237656</vt:lpwstr>
  </property>
</Properties>
</file>