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124" r:id="rId4"/>
    <p:sldMasterId id="2147485136" r:id="rId5"/>
  </p:sldMasterIdLst>
  <p:notesMasterIdLst>
    <p:notesMasterId r:id="rId25"/>
  </p:notesMasterIdLst>
  <p:handoutMasterIdLst>
    <p:handoutMasterId r:id="rId26"/>
  </p:handoutMasterIdLst>
  <p:sldIdLst>
    <p:sldId id="357" r:id="rId6"/>
    <p:sldId id="329" r:id="rId7"/>
    <p:sldId id="347" r:id="rId8"/>
    <p:sldId id="315" r:id="rId9"/>
    <p:sldId id="318" r:id="rId10"/>
    <p:sldId id="317" r:id="rId11"/>
    <p:sldId id="351" r:id="rId12"/>
    <p:sldId id="352" r:id="rId13"/>
    <p:sldId id="353" r:id="rId14"/>
    <p:sldId id="313" r:id="rId15"/>
    <p:sldId id="319" r:id="rId16"/>
    <p:sldId id="320" r:id="rId17"/>
    <p:sldId id="302" r:id="rId18"/>
    <p:sldId id="322" r:id="rId19"/>
    <p:sldId id="321" r:id="rId20"/>
    <p:sldId id="338" r:id="rId21"/>
    <p:sldId id="337" r:id="rId22"/>
    <p:sldId id="355" r:id="rId23"/>
    <p:sldId id="358" r:id="rId24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D13"/>
    <a:srgbClr val="FF9900"/>
    <a:srgbClr val="FF00FF"/>
    <a:srgbClr val="0000FF"/>
    <a:srgbClr val="00FF00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34E2E-97CA-45FA-95FA-1483DE7F0AA9}" v="30" dt="2024-07-03T10:43:03.5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7548" autoAdjust="0"/>
  </p:normalViewPr>
  <p:slideViewPr>
    <p:cSldViewPr>
      <p:cViewPr varScale="1">
        <p:scale>
          <a:sx n="64" d="100"/>
          <a:sy n="64" d="100"/>
        </p:scale>
        <p:origin x="140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F567BF28-C234-48C6-9142-DD4C22337916}" type="datetimeFigureOut">
              <a:rPr lang="en-GB"/>
              <a:pPr>
                <a:defRPr/>
              </a:pPr>
              <a:t>03/07/2024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0A8BF5E3-2C1D-4E04-B783-77E61A781F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953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583A53-5300-49F6-94C7-560E2D8358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087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cs typeface="Geneva"/>
              </a:rPr>
              <a:t>The data is not including meals</a:t>
            </a:r>
            <a:endParaRPr lang="en-GB" altLang="en-US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6005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A096-1163-486A-9E1B-EE3EA00D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81F21-14A7-4F9E-B60F-31BF6BC1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9B0E-D341-4725-ADAF-B03AB2CB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9774-62E5-46D8-A7A3-4E888AF0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C9177-237A-471D-A22A-BC56D0A6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1CB4B-5900-49B5-B6EB-4D738EF16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C476-ED94-4A4F-8FD6-0B081A533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8005-2DA6-4AF4-85A3-370D9DA5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985E-B7E4-4419-A7DB-4DA5D331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61F6-B1E1-42A1-96BB-CFD9DB00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9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38854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5601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94323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3156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1346-79BD-4CDA-85F9-C82A31C7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90C8-7331-486C-B2C2-3D714284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A695-C013-42E0-86B3-915558D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F872-17DA-455E-9DBF-E9DAF68F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8584-9449-48E4-A07F-9F3A4912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BA80-3330-4947-95DF-CFC8FF85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BD0CD-7864-4229-BAB4-BFB348C1E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3434-D98B-4409-B8D1-74DCF230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505D-6BD3-459B-9448-B1330E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7EA8-AE3F-4A90-84AE-8B7E384E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36B-4808-42DA-9665-F35DCD75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0346-F0D1-412D-88E0-4CDD3CE3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ED6A9-72B7-4C32-A12F-C58F21E9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D644-463D-4A70-8740-44CCF498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DA69-DBE7-4F41-BE9A-2D9BF96F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88B7-469B-4FB3-8F93-9095B843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A830-A148-4925-9E43-842A2357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0C99-1A99-4CA8-BF9D-58214A97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95B0D-DDEE-4FDF-8B16-F84216AD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505CA-E30D-4B17-9794-1FDA0F509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897F7-7C0F-4684-89B1-F71E235DC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5AA75-24A5-4AC3-B135-15D855D8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65A4D-A570-4ECD-896F-0D1592BF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FF8B6-488B-4874-A136-AECA71F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53B0-E250-450B-823F-DB8F692F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6B3A-A592-424E-8E99-F55D9B0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B9EA2-C06C-4937-8D24-199BAA42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3F8CA-EFF7-4D74-9CDD-F36D3E0C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C0AC7-5226-4052-B600-EB89AE20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C7AB0-0F18-460E-B242-8F8AF0B9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C1D86-884E-4D94-BBED-38EC84A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F939-6482-411F-B249-41FE1DB5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3E56-3344-4023-839C-B0070744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56701-64F4-4529-8739-FB22B24E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4864C-3A5D-4D3F-A26B-E210E033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6B0CC-2C3F-40BF-B959-506F31A2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FD9C-AAB5-45B0-87E0-C26CB799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5E7C-28A6-4CAA-B8EE-C0DF5912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0BFEA-8A0F-48BA-B979-3549E5069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89B10-0EF2-4AB1-A864-41F831B2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67EC-EA0E-4AB4-A17C-C61D1B27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2D3EB-5568-43B6-B224-649243B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1164-DC9D-4FA9-B832-10D293C8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CE913-59F5-4F19-A76B-9DE62BA2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5B23B-3EF5-4DE7-A6C6-D863EA291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2C6A-E306-4A23-B275-6029453FF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F42CC-F764-405C-BF1E-F3FA13C7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681F-FABC-450D-B6F9-141C654A0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8" r:id="rId4"/>
    <p:sldLayoutId id="2147485129" r:id="rId5"/>
    <p:sldLayoutId id="2147485130" r:id="rId6"/>
    <p:sldLayoutId id="2147485131" r:id="rId7"/>
    <p:sldLayoutId id="2147485132" r:id="rId8"/>
    <p:sldLayoutId id="2147485133" r:id="rId9"/>
    <p:sldLayoutId id="2147485134" r:id="rId10"/>
    <p:sldLayoutId id="21474851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63612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7" r:id="rId1"/>
    <p:sldLayoutId id="2147485138" r:id="rId2"/>
    <p:sldLayoutId id="2147485139" r:id="rId3"/>
    <p:sldLayoutId id="2147485140" r:id="rId4"/>
    <p:sldLayoutId id="2147485141" r:id="rId5"/>
    <p:sldLayoutId id="2147485142" r:id="rId6"/>
    <p:sldLayoutId id="214748514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Microsoft_Excel_97-2003_Worksheet1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Microsoft_Excel_97-2003_Worksheet2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2712-2E0D-42A0-AE89-30323FFB3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894" y="1268760"/>
            <a:ext cx="8024555" cy="1152128"/>
          </a:xfrm>
        </p:spPr>
        <p:txBody>
          <a:bodyPr>
            <a:normAutofit/>
          </a:bodyPr>
          <a:lstStyle/>
          <a:p>
            <a:r>
              <a:rPr lang="en-US" dirty="0"/>
              <a:t>UK Haddock Report Data to 15.06.24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2745" y="2274570"/>
            <a:ext cx="8081704" cy="3746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ScanTrack</a:t>
            </a:r>
            <a:r>
              <a:rPr lang="en-GB" sz="1500" b="0" dirty="0">
                <a:latin typeface="Roboto Slab Light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HomeScan</a:t>
            </a:r>
            <a:r>
              <a:rPr lang="en-GB" sz="1500" b="0" dirty="0">
                <a:latin typeface="Roboto Slab Light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Roboto Slab Light"/>
              </a:rPr>
              <a:t>Seafish</a:t>
            </a:r>
            <a:r>
              <a:rPr lang="en-GB" sz="1500" b="0" dirty="0">
                <a:latin typeface="Roboto Slab Light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18826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19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Total Haddock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420645"/>
              </p:ext>
            </p:extLst>
          </p:nvPr>
        </p:nvGraphicFramePr>
        <p:xfrm>
          <a:off x="717550" y="1296988"/>
          <a:ext cx="7631113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737600" imgH="5276719" progId="Excel.Sheet.8">
                  <p:embed/>
                </p:oleObj>
              </mc:Choice>
              <mc:Fallback>
                <p:oleObj name="Worksheet" r:id="rId3" imgW="8737600" imgH="52767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1296988"/>
                        <a:ext cx="7631113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8E45D8-B211-075B-127E-21B1C75F9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038" y="504031"/>
            <a:ext cx="864235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Chilled Haddock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262885"/>
              </p:ext>
            </p:extLst>
          </p:nvPr>
        </p:nvGraphicFramePr>
        <p:xfrm>
          <a:off x="409575" y="1316038"/>
          <a:ext cx="8318500" cy="472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21774" imgH="4845138" progId="Excel.Sheet.8">
                  <p:embed/>
                </p:oleObj>
              </mc:Choice>
              <mc:Fallback>
                <p:oleObj name="Worksheet" r:id="rId2" imgW="8521774" imgH="48451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16038"/>
                        <a:ext cx="8318500" cy="472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7A1100-8AEB-E825-EE7C-50D7040DA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Frozen Haddock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634598"/>
              </p:ext>
            </p:extLst>
          </p:nvPr>
        </p:nvGraphicFramePr>
        <p:xfrm>
          <a:off x="593725" y="1349375"/>
          <a:ext cx="7950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264301" imgH="4273638" progId="Excel.Sheet.8">
                  <p:embed/>
                </p:oleObj>
              </mc:Choice>
              <mc:Fallback>
                <p:oleObj name="Worksheet" r:id="rId2" imgW="7264301" imgH="42736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349375"/>
                        <a:ext cx="7950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2454AB-786B-4FF0-925B-9504D5740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713788" cy="5476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8AE903-B90D-3458-71B2-3037FE700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" y="1666875"/>
            <a:ext cx="8940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776FD5-3DE5-1105-9FD5-335105705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137525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Retailer Share of Trade £ -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7CB862-1B51-F215-9ECC-B43C61839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038" y="1808163"/>
            <a:ext cx="87979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9281F7-8AB4-3CA5-C3DB-A3C0F7AE7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391525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B2820C-ADAA-8603-0D67-25DE9A7CE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668463"/>
            <a:ext cx="8861425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78FE45-DAC7-73B3-9AF7-17CD9B6CF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41275" y="692696"/>
            <a:ext cx="9139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B45182-7B1E-AFF0-B484-BF5217D9E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1268760"/>
            <a:ext cx="9102725" cy="47677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4CE052-12A1-E75C-8051-1E5839E10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269FC3-BD44-6D57-1D05-3E3F04F8A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196753"/>
            <a:ext cx="9109075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925" y="692696"/>
            <a:ext cx="8642350" cy="6302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hangingPunct="1">
              <a:defRPr/>
            </a:pPr>
            <a:r>
              <a:rPr lang="en-GB" altLang="en-US" sz="2800" b="0" dirty="0">
                <a:solidFill>
                  <a:srgbClr val="012E7F"/>
                </a:solidFill>
              </a:rPr>
              <a:t>Market Context – Total Fish continued</a:t>
            </a:r>
          </a:p>
          <a:p>
            <a:pPr>
              <a:defRPr/>
            </a:pPr>
            <a:endParaRPr lang="en-GB" altLang="en-US" sz="2800" kern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AD7BA4-D8DA-7ABC-26F3-D805F9FE7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b="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206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813" y="1014413"/>
            <a:ext cx="6996112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-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938E63-3A78-8012-B9AA-09EEC42B9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468" y="1844824"/>
            <a:ext cx="9156468" cy="3957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976DE9-06F4-2004-FFDB-D33F46C6D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" y="981075"/>
            <a:ext cx="9142413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– Haddock Continued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65A628-9B3D-ECC9-6020-8063E7933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8840"/>
            <a:ext cx="9105900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EA2618-AA2E-B71C-6E76-758A5BE56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338" y="1022350"/>
            <a:ext cx="8642350" cy="534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057D9D-AAEA-F5F6-9562-F73BCB485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554163"/>
            <a:ext cx="9150350" cy="46624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D1DC17-AFED-FB03-C685-A5F28E7A9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3338" y="965200"/>
            <a:ext cx="8642350" cy="519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B2847B-5C49-7191-05C9-654A5EC54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449388"/>
            <a:ext cx="9117012" cy="48482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FBD06F-8D06-1F0D-C8B3-7179622B0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64235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D1DB05-FC05-8BA6-5D27-D98783FDE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1697038"/>
            <a:ext cx="8969375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FCF4A7-8700-2399-0644-5864E5974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34925" y="404664"/>
            <a:ext cx="8642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Total Haddock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9FAD46-827D-CCFB-29E0-408876A97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930749-9CEB-4AF4-9055-1BA4FFE484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-32454" y="836712"/>
            <a:ext cx="9144000" cy="56166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4925" y="476672"/>
            <a:ext cx="8642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Frozen Haddock</a:t>
            </a:r>
          </a:p>
        </p:txBody>
      </p:sp>
      <p:sp>
        <p:nvSpPr>
          <p:cNvPr id="10243" name="Text Box 154"/>
          <p:cNvSpPr txBox="1">
            <a:spLocks noChangeArrowheads="1"/>
          </p:cNvSpPr>
          <p:nvPr/>
        </p:nvSpPr>
        <p:spPr bwMode="auto">
          <a:xfrm>
            <a:off x="5181600" y="76200"/>
            <a:ext cx="3810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>
              <a:solidFill>
                <a:srgbClr val="010407"/>
              </a:solidFill>
              <a:latin typeface="Arial Unicode MS" pitchFamily="34" charset="-128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251022-A294-06A2-7A25-9307A616D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6F1423-046F-AEF7-31DE-3B28DE0FF7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5039" y="836712"/>
            <a:ext cx="9144000" cy="570537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34925" y="404664"/>
            <a:ext cx="8642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Chilled Haddock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9D164C-A5AC-0890-F297-C1988976B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DEA9E96-A423-38D6-C6A4-F2C6BBB4FB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34925" y="966638"/>
            <a:ext cx="9144000" cy="54866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Factsheet/Datasheet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2024-07-18T23:00:00+00:00</PublicationDate>
    <DocumentAdded xmlns="cebd32e3-9ab6-41ee-b1af-b8405a8d4e68">2024-07-18T23:00:00+00:00</DocumentAdded>
    <TaxCatchAll xmlns="cebd32e3-9ab6-41ee-b1af-b8405a8d4e68">
      <Value>1660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June 2024</TermName>
          <TermId xmlns="http://schemas.microsoft.com/office/infopath/2007/PartnerControls">e0eef741-7447-48b1-a71f-7b555193b6c5</TermId>
        </TermInfo>
      </Terms>
    </j7c1b49d505545c2a69692ae734740bd>
    <DocumentSummary xmlns="cebd32e3-9ab6-41ee-b1af-b8405a8d4e68">2024 June Monthly Nielsen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A778BC5E-FEB1-4AC1-8A1F-3BF726F5BBA4}"/>
</file>

<file path=customXml/itemProps2.xml><?xml version="1.0" encoding="utf-8"?>
<ds:datastoreItem xmlns:ds="http://schemas.openxmlformats.org/officeDocument/2006/customXml" ds:itemID="{A192E564-EB40-49EF-A4BD-A4B7910DC2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01C182-CF00-4FD7-95FA-ABCAA0F0C21E}">
  <ds:schemaRefs>
    <ds:schemaRef ds:uri="http://schemas.microsoft.com/office/infopath/2007/PartnerControls"/>
    <ds:schemaRef ds:uri="75273c64-67c2-48b0-b03c-d1ecaed6ba12"/>
    <ds:schemaRef ds:uri="http://purl.org/dc/elements/1.1/"/>
    <ds:schemaRef ds:uri="http://schemas.microsoft.com/office/2006/metadata/properties"/>
    <ds:schemaRef ds:uri="http://purl.org/dc/terms/"/>
    <ds:schemaRef ds:uri="ea93f14d-a10d-453b-a1f0-2633fac0ce05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648</Words>
  <Application>Microsoft Office PowerPoint</Application>
  <PresentationFormat>On-screen Show (4:3)</PresentationFormat>
  <Paragraphs>64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Geneva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Haddock Report Data to 15.06.24 </vt:lpstr>
      <vt:lpstr>Moving Annual Trends - Haddock</vt:lpstr>
      <vt:lpstr>Moving Annual Trends – Haddock Continued</vt:lpstr>
      <vt:lpstr>Long Term Trends – Total Haddock</vt:lpstr>
      <vt:lpstr>Long Term Trends – Chilled Haddock</vt:lpstr>
      <vt:lpstr>Long Term Trends – Frozen Haddock</vt:lpstr>
      <vt:lpstr>PowerPoint Presentation</vt:lpstr>
      <vt:lpstr>PowerPoint Presentation</vt:lpstr>
      <vt:lpstr>PowerPoint Presentation</vt:lpstr>
      <vt:lpstr>Rolling Purchase KPI’s – Total Haddock</vt:lpstr>
      <vt:lpstr>Rolling Purchase KPI’s – Chilled Haddock</vt:lpstr>
      <vt:lpstr>Rolling Purchase KPI’s – Frozen Haddock</vt:lpstr>
      <vt:lpstr>Retailer Share of Trade £ - Total Haddock</vt:lpstr>
      <vt:lpstr>Retailer Share of Trade £ - Chilled Haddock</vt:lpstr>
      <vt:lpstr>Retailer Share of Trade £ - Frozen Haddock</vt:lpstr>
      <vt:lpstr>PowerPoint Presentation</vt:lpstr>
      <vt:lpstr>PowerPoint Presentation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June NIQ Haddock Report</dc:title>
  <dc:creator/>
  <cp:lastModifiedBy/>
  <cp:revision>18</cp:revision>
  <dcterms:created xsi:type="dcterms:W3CDTF">2012-10-25T12:49:19Z</dcterms:created>
  <dcterms:modified xsi:type="dcterms:W3CDTF">2024-07-03T10:43:03Z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1660;#June 2024|e0eef741-7447-48b1-a71f-7b555193b6c5</vt:lpwstr>
  </property>
</Properties>
</file>