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10" r:id="rId1"/>
  </p:sldMasterIdLst>
  <p:notesMasterIdLst>
    <p:notesMasterId r:id="rId31"/>
  </p:notesMasterIdLst>
  <p:handoutMasterIdLst>
    <p:handoutMasterId r:id="rId32"/>
  </p:handoutMasterIdLst>
  <p:sldIdLst>
    <p:sldId id="572" r:id="rId2"/>
    <p:sldId id="543" r:id="rId3"/>
    <p:sldId id="518" r:id="rId4"/>
    <p:sldId id="520" r:id="rId5"/>
    <p:sldId id="521" r:id="rId6"/>
    <p:sldId id="565" r:id="rId7"/>
    <p:sldId id="523" r:id="rId8"/>
    <p:sldId id="486" r:id="rId9"/>
    <p:sldId id="524" r:id="rId10"/>
    <p:sldId id="525" r:id="rId11"/>
    <p:sldId id="566" r:id="rId12"/>
    <p:sldId id="527" r:id="rId13"/>
    <p:sldId id="528" r:id="rId14"/>
    <p:sldId id="529" r:id="rId15"/>
    <p:sldId id="567" r:id="rId16"/>
    <p:sldId id="530" r:id="rId17"/>
    <p:sldId id="490" r:id="rId18"/>
    <p:sldId id="531" r:id="rId19"/>
    <p:sldId id="568" r:id="rId20"/>
    <p:sldId id="533" r:id="rId21"/>
    <p:sldId id="488" r:id="rId22"/>
    <p:sldId id="534" r:id="rId23"/>
    <p:sldId id="569" r:id="rId24"/>
    <p:sldId id="536" r:id="rId25"/>
    <p:sldId id="537" r:id="rId26"/>
    <p:sldId id="544" r:id="rId27"/>
    <p:sldId id="545" r:id="rId28"/>
    <p:sldId id="570" r:id="rId29"/>
    <p:sldId id="573" r:id="rId3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8" autoAdjust="0"/>
  </p:normalViewPr>
  <p:slideViewPr>
    <p:cSldViewPr snapToGrid="0">
      <p:cViewPr>
        <p:scale>
          <a:sx n="80" d="100"/>
          <a:sy n="80" d="100"/>
        </p:scale>
        <p:origin x="-108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2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0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65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7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2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6643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509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801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13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6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33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53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303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277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21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323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549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951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440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670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59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9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852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97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112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12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844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64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497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93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5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2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1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5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7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4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11" r:id="rId1"/>
    <p:sldLayoutId id="2147486212" r:id="rId2"/>
    <p:sldLayoutId id="2147486213" r:id="rId3"/>
    <p:sldLayoutId id="2147486214" r:id="rId4"/>
    <p:sldLayoutId id="2147486215" r:id="rId5"/>
    <p:sldLayoutId id="2147486216" r:id="rId6"/>
    <p:sldLayoutId id="2147486217" r:id="rId7"/>
    <p:sldLayoutId id="2147486218" r:id="rId8"/>
    <p:sldLayoutId id="2147486219" r:id="rId9"/>
    <p:sldLayoutId id="2147486220" r:id="rId10"/>
    <p:sldLayoutId id="2147486221" r:id="rId11"/>
    <p:sldLayoutId id="2147486222" r:id="rId12"/>
    <p:sldLayoutId id="2147486223" r:id="rId13"/>
    <p:sldLayoutId id="2147486224" r:id="rId14"/>
    <p:sldLayoutId id="2147486225" r:id="rId15"/>
    <p:sldLayoutId id="2147486184" r:id="rId16"/>
    <p:sldLayoutId id="2147486185" r:id="rId17"/>
    <p:sldLayoutId id="2147486186" r:id="rId18"/>
    <p:sldLayoutId id="2147486187" r:id="rId19"/>
    <p:sldLayoutId id="2147486188" r:id="rId20"/>
    <p:sldLayoutId id="2147486189" r:id="rId21"/>
    <p:sldLayoutId id="2147486190" r:id="rId22"/>
    <p:sldLayoutId id="2147486191" r:id="rId23"/>
    <p:sldLayoutId id="2147486192" r:id="rId24"/>
    <p:sldLayoutId id="2147486193" r:id="rId25"/>
    <p:sldLayoutId id="2147486194" r:id="rId26"/>
    <p:sldLayoutId id="2147486195" r:id="rId27"/>
    <p:sldLayoutId id="2147486196" r:id="rId28"/>
    <p:sldLayoutId id="2147486197" r:id="rId29"/>
    <p:sldLayoutId id="2147486198" r:id="rId30"/>
    <p:sldLayoutId id="2147486199" r:id="rId31"/>
    <p:sldLayoutId id="2147486200" r:id="rId32"/>
    <p:sldLayoutId id="2147486201" r:id="rId33"/>
    <p:sldLayoutId id="2147486202" r:id="rId34"/>
    <p:sldLayoutId id="2147486203" r:id="rId35"/>
    <p:sldLayoutId id="2147486204" r:id="rId36"/>
    <p:sldLayoutId id="2147486205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emf"/><Relationship Id="rId4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emf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emf"/><Relationship Id="rId4" Type="http://schemas.openxmlformats.org/officeDocument/2006/relationships/image" Target="../media/image5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emf"/><Relationship Id="rId4" Type="http://schemas.openxmlformats.org/officeDocument/2006/relationships/image" Target="../media/image3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emf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2743" y="486748"/>
            <a:ext cx="8387999" cy="1225639"/>
          </a:xfrm>
        </p:spPr>
        <p:txBody>
          <a:bodyPr>
            <a:normAutofit/>
          </a:bodyPr>
          <a:lstStyle/>
          <a:p>
            <a:r>
              <a:rPr lang="en-GB" sz="2500" dirty="0"/>
              <a:t>UK Scampi and Langoustine </a:t>
            </a:r>
            <a:r>
              <a:rPr lang="en-GB" sz="2500" dirty="0" smtClean="0"/>
              <a:t>Report Data </a:t>
            </a:r>
            <a:r>
              <a:rPr lang="en-GB" sz="2500" dirty="0"/>
              <a:t>to </a:t>
            </a:r>
            <a:r>
              <a:rPr lang="en-GB" sz="2500" dirty="0" smtClean="0"/>
              <a:t>28.11.20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1990725"/>
            <a:ext cx="8387999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+mj-lt"/>
              </a:rPr>
              <a:t>ScanTrack data includes GB Total Coverage and the discounters, plus Northern Ireland Total Coverage and Musgraves.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err="1" smtClean="0">
                <a:latin typeface="+mj-lt"/>
              </a:rPr>
              <a:t>HomeScan</a:t>
            </a:r>
            <a:r>
              <a:rPr lang="en-GB" sz="1500" dirty="0" smtClean="0">
                <a:latin typeface="+mj-lt"/>
              </a:rPr>
              <a:t> </a:t>
            </a:r>
            <a:r>
              <a:rPr lang="en-GB" sz="1500" dirty="0">
                <a:latin typeface="+mj-lt"/>
              </a:rPr>
              <a:t>data is based upon a GB consumer panel and should only be used for trends, not absolute values.	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All </a:t>
            </a:r>
            <a:r>
              <a:rPr lang="en-GB" sz="1500" dirty="0">
                <a:latin typeface="+mj-lt"/>
              </a:rPr>
              <a:t>data released after w/e 26.03.16 is coded according to refined definitions available from Seafish.</a:t>
            </a:r>
          </a:p>
          <a:p>
            <a:endParaRPr lang="en-GB" sz="1500" dirty="0" smtClean="0">
              <a:latin typeface="+mj-lt"/>
            </a:endParaRPr>
          </a:p>
          <a:p>
            <a:r>
              <a:rPr lang="en-GB" sz="1500" dirty="0" smtClean="0">
                <a:latin typeface="+mj-lt"/>
              </a:rPr>
              <a:t>Species </a:t>
            </a:r>
            <a:r>
              <a:rPr lang="en-GB" sz="1500" dirty="0">
                <a:latin typeface="+mj-lt"/>
              </a:rPr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020588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763" y="1436688"/>
            <a:ext cx="86614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6047002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440236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5" y="904434"/>
            <a:ext cx="8608210" cy="528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384407"/>
              </p:ext>
            </p:extLst>
          </p:nvPr>
        </p:nvGraphicFramePr>
        <p:xfrm>
          <a:off x="285750" y="1359178"/>
          <a:ext cx="8531225" cy="4838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8" name="Worksheet" r:id="rId3" imgW="7934365" imgH="4010133" progId="Excel.Sheet.8">
                  <p:embed/>
                </p:oleObj>
              </mc:Choice>
              <mc:Fallback>
                <p:oleObj name="Worksheet" r:id="rId3" imgW="7934365" imgH="401013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359178"/>
                        <a:ext cx="8531225" cy="4838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7334167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Scampi</a:t>
            </a:r>
            <a:r>
              <a:rPr lang="en-GB" altLang="en-US" dirty="0" smtClean="0"/>
              <a:t>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5838926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473200"/>
            <a:ext cx="8991600" cy="49815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2052354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Frozen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2713442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3" y="1235450"/>
            <a:ext cx="8791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1569573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4658670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86" y="992759"/>
            <a:ext cx="8441178" cy="52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Frozen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093248"/>
              </p:ext>
            </p:extLst>
          </p:nvPr>
        </p:nvGraphicFramePr>
        <p:xfrm>
          <a:off x="130175" y="1409700"/>
          <a:ext cx="8861425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" name="Worksheet" r:id="rId3" imgW="7324735" imgH="3210050" progId="Excel.Sheet.8">
                  <p:embed/>
                </p:oleObj>
              </mc:Choice>
              <mc:Fallback>
                <p:oleObj name="Worksheet" r:id="rId3" imgW="7324735" imgH="321005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409700"/>
                        <a:ext cx="8861425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7042813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4449377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63" y="1460500"/>
            <a:ext cx="89423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590137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Scampi Chilled </a:t>
            </a:r>
            <a:br>
              <a:rPr lang="en-GB" altLang="en-US" sz="3100" dirty="0" smtClean="0"/>
            </a:br>
            <a:endParaRPr lang="en-GB" altLang="en-US" sz="31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398034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43038"/>
            <a:ext cx="8748712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9479732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0874877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0052" y="63380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0" y="880684"/>
            <a:ext cx="8658921" cy="528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0857038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4642114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63" y="1895475"/>
            <a:ext cx="8982075" cy="4138613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Scampi Chilled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037990"/>
              </p:ext>
            </p:extLst>
          </p:nvPr>
        </p:nvGraphicFramePr>
        <p:xfrm>
          <a:off x="203200" y="1597025"/>
          <a:ext cx="8672513" cy="454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0" name="Worksheet" r:id="rId3" imgW="8524816" imgH="4467131" progId="Excel.Sheet.8">
                  <p:embed/>
                </p:oleObj>
              </mc:Choice>
              <mc:Fallback>
                <p:oleObj name="Worksheet" r:id="rId3" imgW="8524816" imgH="446713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597025"/>
                        <a:ext cx="8672513" cy="454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8092061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7757366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775" y="1468438"/>
            <a:ext cx="89265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5504676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4264857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775" y="1345238"/>
            <a:ext cx="86423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632154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6987730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</a:t>
            </a: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2" y="873542"/>
            <a:ext cx="8684277" cy="53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Rolling KPI’s – Langoustine</a:t>
            </a:r>
            <a:r>
              <a:rPr lang="en-GB" altLang="en-US" sz="3100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816978"/>
              </p:ext>
            </p:extLst>
          </p:nvPr>
        </p:nvGraphicFramePr>
        <p:xfrm>
          <a:off x="273050" y="1423988"/>
          <a:ext cx="8494713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2" name="Worksheet" r:id="rId3" imgW="6743737" imgH="3771782" progId="Excel.Sheet.8">
                  <p:embed/>
                </p:oleObj>
              </mc:Choice>
              <mc:Fallback>
                <p:oleObj name="Worksheet" r:id="rId3" imgW="6743737" imgH="3771782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423988"/>
                        <a:ext cx="8494713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2619068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Retailer Share of Trade £ – Langoustine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1137670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1" y="1476376"/>
            <a:ext cx="8787234" cy="474629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1992317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1135341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700213"/>
            <a:ext cx="90773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366066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Market Context – Total Fish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8499307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676400"/>
            <a:ext cx="90773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84758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3100" dirty="0" smtClean="0"/>
              <a:t>Long Term Trends – Total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2195617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375" y="1498600"/>
            <a:ext cx="8732838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768281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Long Term Trends – Total Scampi Frozen </a:t>
            </a:r>
            <a:r>
              <a:rPr lang="en-GB" altLang="en-US" sz="2800" dirty="0" smtClean="0">
                <a:latin typeface="Arial" pitchFamily="34" charset="0"/>
              </a:rPr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9347911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1474788"/>
            <a:ext cx="88296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3722444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4086253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" y="1554163"/>
            <a:ext cx="86772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7773849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3365174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 smtClean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0" y="766667"/>
            <a:ext cx="8773020" cy="53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446264"/>
              </p:ext>
            </p:extLst>
          </p:nvPr>
        </p:nvGraphicFramePr>
        <p:xfrm>
          <a:off x="55050" y="1437474"/>
          <a:ext cx="8935476" cy="479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0" name="Worksheet" r:id="rId3" imgW="8496185" imgH="4467131" progId="Excel.Sheet.8">
                  <p:embed/>
                </p:oleObj>
              </mc:Choice>
              <mc:Fallback>
                <p:oleObj name="Worksheet" r:id="rId3" imgW="8496185" imgH="446713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0" y="1437474"/>
                        <a:ext cx="8935476" cy="4792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– 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294301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 smtClean="0"/>
              <a:t>Retailer Share of Trade £ – Total Scampi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2836735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502088"/>
            <a:ext cx="896302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1991618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008221"/>
              </p:ext>
            </p:extLst>
          </p:nvPr>
        </p:nvGraphicFramePr>
        <p:xfrm>
          <a:off x="168275" y="1347788"/>
          <a:ext cx="8948738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4" name="Worksheet" r:id="rId3" imgW="8610710" imgH="4105150" progId="Excel.Sheet.8">
                  <p:embed/>
                </p:oleObj>
              </mc:Choice>
              <mc:Fallback>
                <p:oleObj name="Worksheet" r:id="rId3" imgW="8610710" imgH="4105150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1347788"/>
                        <a:ext cx="8948738" cy="498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4332931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>2020-11-28T00:00:00+00:00</ContentEndDate>
    <DocumentSource xmlns="cebd32e3-9ab6-41ee-b1af-b8405a8d4e68">Nielsen</DocumentSource>
    <PublicationDate xmlns="cebd32e3-9ab6-41ee-b1af-b8405a8d4e68">2020-12-21T00:00:00+00:00</PublicationDate>
    <DocumentAdded xmlns="cebd32e3-9ab6-41ee-b1af-b8405a8d4e68">2020-12-22T00:00:00+00:00</DocumentAdded>
    <TaxCatchAll xmlns="cebd32e3-9ab6-41ee-b1af-b8405a8d4e68">
      <Value>1613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12 - December 2020</TermName>
          <TermId xmlns="http://schemas.microsoft.com/office/infopath/2007/PartnerControls">41d4356f-7fef-4eea-9cda-a31f57837d60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E4E06E34-15B5-4987-A2D4-E50938BB9B6F}"/>
</file>

<file path=customXml/itemProps2.xml><?xml version="1.0" encoding="utf-8"?>
<ds:datastoreItem xmlns:ds="http://schemas.openxmlformats.org/officeDocument/2006/customXml" ds:itemID="{4AB6E37E-6D19-4F47-8B78-433920DF7AD8}"/>
</file>

<file path=customXml/itemProps3.xml><?xml version="1.0" encoding="utf-8"?>
<ds:datastoreItem xmlns:ds="http://schemas.openxmlformats.org/officeDocument/2006/customXml" ds:itemID="{27557B6E-6C36-4A1E-9F34-FE00057EA2A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9999</TotalTime>
  <Words>636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Seafish - Light</vt:lpstr>
      <vt:lpstr>Worksheet</vt:lpstr>
      <vt:lpstr>UK Scampi and Langoustine Report Data to 28.11.20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December Nielsen Scampi and Langoustine Report</dc:title>
  <dc:creator>anderi01</dc:creator>
  <cp:lastModifiedBy>Zala, Urmila</cp:lastModifiedBy>
  <cp:revision>1189</cp:revision>
  <dcterms:created xsi:type="dcterms:W3CDTF">2009-04-16T08:15:59Z</dcterms:created>
  <dcterms:modified xsi:type="dcterms:W3CDTF">2020-12-21T12:55:34Z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1613;#12 - December 2020|41d4356f-7fef-4eea-9cda-a31f57837d60</vt:lpwstr>
  </property>
</Properties>
</file>