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06" r:id="rId1"/>
    <p:sldMasterId id="2147485718" r:id="rId2"/>
  </p:sldMasterIdLst>
  <p:notesMasterIdLst>
    <p:notesMasterId r:id="rId21"/>
  </p:notesMasterIdLst>
  <p:handoutMasterIdLst>
    <p:handoutMasterId r:id="rId22"/>
  </p:handoutMasterIdLst>
  <p:sldIdLst>
    <p:sldId id="586" r:id="rId3"/>
    <p:sldId id="522" r:id="rId4"/>
    <p:sldId id="513" r:id="rId5"/>
    <p:sldId id="514" r:id="rId6"/>
    <p:sldId id="515" r:id="rId7"/>
    <p:sldId id="580" r:id="rId8"/>
    <p:sldId id="579" r:id="rId9"/>
    <p:sldId id="578" r:id="rId10"/>
    <p:sldId id="519" r:id="rId11"/>
    <p:sldId id="542" r:id="rId12"/>
    <p:sldId id="543" r:id="rId13"/>
    <p:sldId id="483" r:id="rId14"/>
    <p:sldId id="485" r:id="rId15"/>
    <p:sldId id="484" r:id="rId16"/>
    <p:sldId id="523" r:id="rId17"/>
    <p:sldId id="530" r:id="rId18"/>
    <p:sldId id="581" r:id="rId19"/>
    <p:sldId id="584" r:id="rId2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87443" autoAdjust="0"/>
  </p:normalViewPr>
  <p:slideViewPr>
    <p:cSldViewPr snapToGrid="0">
      <p:cViewPr varScale="1">
        <p:scale>
          <a:sx n="70" d="100"/>
          <a:sy n="70" d="100"/>
        </p:scale>
        <p:origin x="57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E4828AD-8253-46B2-9720-03567FE56B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0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4CDBD46-C62E-4ED8-A32B-46431E346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1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CDBD46-C62E-4ED8-A32B-46431E346F0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63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B59654-2428-42B6-AE10-3D4F53D17B7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33646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5FB37D-3631-4949-A85E-C982750C522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92586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5D8BF7-DBA1-41CC-9353-AC16B79DDF3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93583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B592A-AFA9-4FDE-99B9-CE4BD6C292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97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8A464D-628F-42BD-B74B-5013454E60E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17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AB35CB-2FA7-4492-856A-66F67CE3F75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5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6FD1-6608-4A88-BB22-96E06C739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9A656-0AB4-4D12-93A8-C71AB2D28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3D607-2033-4F4F-AE58-5D9BF9756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BBFFD-FC1F-4E59-9F83-298A0EF5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00C60-86F4-432F-AA9B-6DDB95A0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7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7203F-4B4F-4FC5-BA0F-80B09D66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2FC5D-05DE-4AB1-838D-4C1E63FC6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81C02-EE98-404B-930D-DB0F62197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5558-8F91-4658-A358-CDB4DAA1F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11E03-FF52-4F60-837A-A1119333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4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56B500-ECCA-49CA-975E-CC2E3C1B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A9285-93BF-418A-ABD4-C83C3F6A7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44411-54E3-4D93-9E1F-59751126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D53DD-F69F-4630-859D-AD5B8895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51983-F1A7-497C-B3EB-1B706C9F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5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38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76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33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09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564F3BE6-59E1-42AA-A980-00B9E7F4A2A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1167777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09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94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564F3BE6-59E1-42AA-A980-00B9E7F4A2A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9160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C745-9B24-4815-BDD5-6EABCD7D3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E362-404B-43C4-A904-1D72E6AA2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B7BD1-E4CA-46DD-8244-564C1029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78055-7F24-4E18-AC2B-7A88780F3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2C740-2B8B-45A7-A3BC-521438E1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15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991281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564F3BE6-59E1-42AA-A980-00B9E7F4A2A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710093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6FD1-6608-4A88-BB22-96E06C739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9A656-0AB4-4D12-93A8-C71AB2D28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3D607-2033-4F4F-AE58-5D9BF9756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BBFFD-FC1F-4E59-9F83-298A0EF5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00C60-86F4-432F-AA9B-6DDB95A0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23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B536-D51E-491D-82E1-03D02BF4B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6E551F-C1CD-4824-8C30-76A1A1B1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5ED3C-5132-42C5-88DD-D59A136C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1ECCC-DF69-49AE-A582-292CBCE8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1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A9A5E-F55C-457E-964B-4DC69CF8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F2963-EE3E-4B37-8443-9271C8E03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F721F-E492-4A3F-B213-FA7A4D0E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6B03A-3BC9-4ED5-A909-57D1E07C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9D92A-D298-4D45-8C94-3384E2FA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1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335B8-C739-46CB-9DDA-007CC8CA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E82BA-20C2-4F00-BB6E-DC99B357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9123B-436E-48E1-882C-4CF3570FA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0B88D-B013-4358-A7DC-4D0626449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01136-392F-47EF-9B9A-429D5F211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1D0A7-F885-4789-ACFF-1D7015D75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9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9EEA7-1C5A-4EBE-A803-1B298E73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AF8D9-7BD7-464D-B58C-8B8B81173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BAA6C-3D6B-443B-A187-7EE6C92D2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CF1B6-BB35-4BF6-A07E-1365CABDB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7B525F-6D8B-46BC-9EF2-D2FC4D7BA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3A68DD-7FBA-4B55-8D76-76559CBEE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696D1-349A-4316-A212-8F483EEA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AA532B-40E0-4190-851D-D1331782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B536-D51E-491D-82E1-03D02BF4B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6E551F-C1CD-4824-8C30-76A1A1B1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5ED3C-5132-42C5-88DD-D59A136C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1ECCC-DF69-49AE-A582-292CBCE8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1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A8B7B-5C6A-4136-901E-AE55B358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F4694-B9F4-4A27-A2AB-7B59F29E5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EB530-EC13-4D3C-AB92-5B254B8C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F461-5662-4427-9A7F-9BCEF407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DC28E-FA9F-4BE2-BEED-F322B760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8CEC6-3B27-43D7-92CB-561D1F8B1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8E2A8-4DD1-46AE-AA84-FC9EBFB86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59B00-C51E-4BFC-8F17-73DC2B6F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94151-68F7-47E5-A7C1-3802B724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8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D081A-9874-49A7-AABA-6DC30C7A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C0F5D5-431A-4278-834D-66A9F9FEA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F8E79-B733-4733-9626-549C567C2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6366F-B21E-4339-A4BB-0939C6A52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6C5BC-BAAC-4439-BFE1-73EFF152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3C41C-5E02-4169-967F-BAC862584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4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305C4C-BDE7-462D-8DFD-D31156AD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4FD5C-7FA0-40DA-B75B-63015D5D7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3BAAC-550A-453B-9552-601247623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F3BE6-59E1-42AA-A980-00B9E7F4A2A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DA7E8-EB70-444A-8935-FD2C2ECD6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52BC5-07F0-40D4-8862-E37E53A8B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07" r:id="rId1"/>
    <p:sldLayoutId id="2147485708" r:id="rId2"/>
    <p:sldLayoutId id="2147485709" r:id="rId3"/>
    <p:sldLayoutId id="2147485710" r:id="rId4"/>
    <p:sldLayoutId id="2147485711" r:id="rId5"/>
    <p:sldLayoutId id="2147485712" r:id="rId6"/>
    <p:sldLayoutId id="2147485713" r:id="rId7"/>
    <p:sldLayoutId id="2147485714" r:id="rId8"/>
    <p:sldLayoutId id="2147485715" r:id="rId9"/>
    <p:sldLayoutId id="2147485716" r:id="rId10"/>
    <p:sldLayoutId id="2147485717" r:id="rId11"/>
    <p:sldLayoutId id="2147485686" r:id="rId12"/>
    <p:sldLayoutId id="2147485689" r:id="rId13"/>
    <p:sldLayoutId id="2147485690" r:id="rId14"/>
    <p:sldLayoutId id="2147485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F3BE6-59E1-42AA-A980-00B9E7F4A2A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421291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9" r:id="rId1"/>
    <p:sldLayoutId id="2147485720" r:id="rId2"/>
    <p:sldLayoutId id="2147485721" r:id="rId3"/>
    <p:sldLayoutId id="2147485722" r:id="rId4"/>
    <p:sldLayoutId id="2147485723" r:id="rId5"/>
    <p:sldLayoutId id="2147485724" r:id="rId6"/>
    <p:sldLayoutId id="2147485725" r:id="rId7"/>
    <p:sldLayoutId id="214748572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903" y="1043590"/>
            <a:ext cx="7255424" cy="785210"/>
          </a:xfrm>
        </p:spPr>
        <p:txBody>
          <a:bodyPr/>
          <a:lstStyle/>
          <a:p>
            <a:r>
              <a:rPr lang="en-GB" dirty="0"/>
              <a:t>UK Cod Report Data to 08.10.22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39" y="2171701"/>
            <a:ext cx="7932421" cy="389763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/>
          </a:p>
          <a:p>
            <a:r>
              <a:rPr lang="en-GB" sz="1500" dirty="0" err="1"/>
              <a:t>HomeScan</a:t>
            </a:r>
            <a:r>
              <a:rPr lang="en-GB" sz="1500" dirty="0"/>
              <a:t> data is based upon a GB consumer panel and should only be used for trends, not absolute values.	</a:t>
            </a:r>
          </a:p>
          <a:p>
            <a:endParaRPr lang="en-GB" sz="1500" dirty="0"/>
          </a:p>
          <a:p>
            <a:r>
              <a:rPr lang="en-GB" sz="1500" dirty="0"/>
              <a:t>All data released after w/e 26.03.16 is coded according to refined definitions available from Seafish.</a:t>
            </a:r>
          </a:p>
          <a:p>
            <a:endParaRPr lang="en-GB" sz="1500" dirty="0"/>
          </a:p>
          <a:p>
            <a:r>
              <a:rPr lang="en-GB" sz="1500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140110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Rolling Purchase KPI’s – Frozen Cod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80481575"/>
              </p:ext>
            </p:extLst>
          </p:nvPr>
        </p:nvGraphicFramePr>
        <p:xfrm>
          <a:off x="3175" y="1847850"/>
          <a:ext cx="87391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11" name="Worksheet" r:id="rId4" imgW="6716402" imgH="3189665" progId="Excel.Sheet.8">
                  <p:embed/>
                </p:oleObj>
              </mc:Choice>
              <mc:Fallback>
                <p:oleObj name="Worksheet" r:id="rId4" imgW="6716402" imgH="318966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1847850"/>
                        <a:ext cx="87391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E0E5E02-6746-4C2B-8660-607B1462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6559550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Rolling Purchase KPI’s – Chilled Cod</a:t>
            </a:r>
          </a:p>
        </p:txBody>
      </p:sp>
      <p:graphicFrame>
        <p:nvGraphicFramePr>
          <p:cNvPr id="15363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51345731"/>
              </p:ext>
            </p:extLst>
          </p:nvPr>
        </p:nvGraphicFramePr>
        <p:xfrm>
          <a:off x="0" y="1958975"/>
          <a:ext cx="8964613" cy="410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5" name="Worksheet" r:id="rId4" imgW="7903086" imgH="3614181" progId="Excel.Sheet.8">
                  <p:embed/>
                </p:oleObj>
              </mc:Choice>
              <mc:Fallback>
                <p:oleObj name="Worksheet" r:id="rId4" imgW="7903086" imgH="361418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58975"/>
                        <a:ext cx="8964613" cy="410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E7BEE8E-50CC-4BD1-8DC7-9F020BB39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2838" y="6546850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  Share of Trade – Total Cod</a:t>
            </a:r>
            <a:endParaRPr lang="en-US" altLang="en-US" sz="3200">
              <a:latin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4D41C2-2932-4EEC-9918-A9FAD6BF256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75" y="1395413"/>
            <a:ext cx="8410575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6061C5-DFD9-49A7-BD3D-8EC43BD9A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75" y="6556375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Share of Trade – Frozen Cod</a:t>
            </a:r>
            <a:endParaRPr lang="en-US" altLang="en-US" sz="3200">
              <a:latin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6A1228-4F57-4B8F-80BF-C3D58572711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88" y="1439863"/>
            <a:ext cx="841375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06CC8F-D40B-4FF9-BF11-ED6137630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9663" y="6546850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Share of Trade – Chilled Cod</a:t>
            </a:r>
            <a:endParaRPr lang="en-US" altLang="en-US" sz="3200">
              <a:latin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DB3DCC-4711-4853-8445-2E268DDCD1B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88" y="1457325"/>
            <a:ext cx="8323262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E9E948-279D-4677-80A3-2EA746589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3788" y="6548438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-1588" y="849313"/>
            <a:ext cx="864235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6BEE85-FE09-4D18-BAAA-38E91D48B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" y="1587291"/>
            <a:ext cx="9013827" cy="448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82DD00-B824-47E7-95E4-E962FE03B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2513" y="6561138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960152"/>
            <a:ext cx="864235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012E7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4A859-6937-4744-ACBA-BD80C4415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87" y="1572276"/>
            <a:ext cx="9069626" cy="448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BE15BC-9DF0-4491-8F48-A0D0A7FD5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2513" y="6561138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2289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1072358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7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3200" dirty="0">
                <a:latin typeface="Arial" pitchFamily="34" charset="0"/>
              </a:rPr>
              <a:t>Moving Annual Trends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3925B5-0058-4D64-B523-139AF677C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25" y="6564313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-11875" y="651668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5F54BA-2B89-4614-9462-271F6710F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26" y="1442366"/>
            <a:ext cx="9043249" cy="450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Total Cod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C8ECE2-F46F-4B45-A9FE-231B2B73C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0" y="1196975"/>
            <a:ext cx="9205913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03EE12-0F6D-407A-B07A-4411BD4CB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2513" y="6569075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      Long Term Trends – Frozen Cod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0BCD4C-358E-4D95-9F92-2CBF049BA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9550" y="1177925"/>
            <a:ext cx="9297988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A79D21-3574-4D3B-A9E6-1367914F0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3625" y="6567488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   Long Term Trends – Chilled Cod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8DA079-CD5D-441A-BA0C-5E15642E9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4938" y="1089025"/>
            <a:ext cx="9464676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5A4580-182B-4CE1-9B75-3E3AB838B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567488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DFC03C-3E8D-49AD-85F6-621C376EF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0138" y="6556375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281639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Total Cod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7CADCC-832C-4FB2-9D69-0ADDF626A6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802"/>
          <a:stretch/>
        </p:blipFill>
        <p:spPr>
          <a:xfrm>
            <a:off x="0" y="810276"/>
            <a:ext cx="9144000" cy="5628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75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890E03-66C5-436D-B220-0957961AE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0138" y="6556375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89735"/>
            <a:ext cx="5761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Purchase KPI’s - Frozen Cod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8D52BD-5944-4DB8-99EC-07ED7D4999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952"/>
          <a:stretch/>
        </p:blipFill>
        <p:spPr>
          <a:xfrm>
            <a:off x="20638" y="792519"/>
            <a:ext cx="9144000" cy="56448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007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0006B5-DECB-4869-9B45-0D2E6787B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0138" y="6556375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40214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Chilled Cod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65EADC-9828-4F1E-BAE7-10F0C0A5AC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934"/>
          <a:stretch/>
        </p:blipFill>
        <p:spPr>
          <a:xfrm>
            <a:off x="0" y="682791"/>
            <a:ext cx="9144000" cy="58735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46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Rolling Purchase KPI’s – Total Cod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56959788"/>
              </p:ext>
            </p:extLst>
          </p:nvPr>
        </p:nvGraphicFramePr>
        <p:xfrm>
          <a:off x="3175" y="1771650"/>
          <a:ext cx="8469313" cy="447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8" name="Worksheet" r:id="rId4" imgW="7951942" imgH="4201807" progId="Excel.Sheet.8">
                  <p:embed/>
                </p:oleObj>
              </mc:Choice>
              <mc:Fallback>
                <p:oleObj name="Worksheet" r:id="rId4" imgW="7951942" imgH="4201807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1771650"/>
                        <a:ext cx="8469313" cy="447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770D69E-7564-471C-812D-88F5807DD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0138" y="6556375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0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2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Factsheet/Datasheet</Value>
      <Value>Corporate Document</Value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 xsi:nil="true"/>
    <DocumentAdded xmlns="cebd32e3-9ab6-41ee-b1af-b8405a8d4e68">2022-10-27T23:00:00+00:00</DocumentAdded>
    <TaxCatchAll xmlns="cebd32e3-9ab6-41ee-b1af-b8405a8d4e68">
      <Value>1593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10 October 2022</TermName>
          <TermId xmlns="http://schemas.microsoft.com/office/infopath/2007/PartnerControls">9c88f806-2aa6-441f-bbee-f7eaf21af8ff</TermId>
        </TermInfo>
      </Terms>
    </j7c1b49d505545c2a69692ae734740bd>
    <DocumentSummary xmlns="cebd32e3-9ab6-41ee-b1af-b8405a8d4e68">October 2022 Nielsen retail reports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34392344-5838-489E-8185-5A98981E58D0}"/>
</file>

<file path=customXml/itemProps2.xml><?xml version="1.0" encoding="utf-8"?>
<ds:datastoreItem xmlns:ds="http://schemas.openxmlformats.org/officeDocument/2006/customXml" ds:itemID="{6C39BC31-CC36-48FF-A61C-6A997C5CE5D8}"/>
</file>

<file path=customXml/itemProps3.xml><?xml version="1.0" encoding="utf-8"?>
<ds:datastoreItem xmlns:ds="http://schemas.openxmlformats.org/officeDocument/2006/customXml" ds:itemID="{D5AFE5CD-5E13-48C0-9A16-A07AE2EDEEF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5024</TotalTime>
  <Words>633</Words>
  <Application>Microsoft Office PowerPoint</Application>
  <PresentationFormat>On-screen Show (4:3)</PresentationFormat>
  <Paragraphs>68</Paragraphs>
  <Slides>18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Arial Unicode MS</vt:lpstr>
      <vt:lpstr>Calibri</vt:lpstr>
      <vt:lpstr>Calibri Light</vt:lpstr>
      <vt:lpstr>Lucida Grande</vt:lpstr>
      <vt:lpstr>Poppins</vt:lpstr>
      <vt:lpstr>Poppins Light</vt:lpstr>
      <vt:lpstr>Roboto</vt:lpstr>
      <vt:lpstr>Roboto Light</vt:lpstr>
      <vt:lpstr>Roboto Slab</vt:lpstr>
      <vt:lpstr>Roboto Slab Light</vt:lpstr>
      <vt:lpstr>1_Custom Design</vt:lpstr>
      <vt:lpstr>Seafish - reduced template for suppliers</vt:lpstr>
      <vt:lpstr>Worksheet</vt:lpstr>
      <vt:lpstr>UK Cod Report Data to 08.10.22</vt:lpstr>
      <vt:lpstr>Moving Annual Trends</vt:lpstr>
      <vt:lpstr>Long Term Trends – Total Cod</vt:lpstr>
      <vt:lpstr>      Long Term Trends – Frozen Cod</vt:lpstr>
      <vt:lpstr>   Long Term Trends – Chilled Cod</vt:lpstr>
      <vt:lpstr>PowerPoint Presentation</vt:lpstr>
      <vt:lpstr>PowerPoint Presentation</vt:lpstr>
      <vt:lpstr>PowerPoint Presentation</vt:lpstr>
      <vt:lpstr>Rolling Purchase KPI’s – Total Cod</vt:lpstr>
      <vt:lpstr>Rolling Purchase KPI’s – Frozen Cod</vt:lpstr>
      <vt:lpstr>Rolling Purchase KPI’s – Chilled Cod</vt:lpstr>
      <vt:lpstr>  Share of Trade – Total Cod</vt:lpstr>
      <vt:lpstr>Share of Trade – Frozen Cod</vt:lpstr>
      <vt:lpstr>Share of Trade – Chilled Cod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October NielsenIQ Cod Report</dc:title>
  <dc:creator>anderi01</dc:creator>
  <cp:lastModifiedBy>deeksha jain</cp:lastModifiedBy>
  <cp:revision>812</cp:revision>
  <dcterms:created xsi:type="dcterms:W3CDTF">2009-04-16T08:15:59Z</dcterms:created>
  <dcterms:modified xsi:type="dcterms:W3CDTF">2022-10-28T08:37:44Z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1593;#10 October 2022|9c88f806-2aa6-441f-bbee-f7eaf21af8ff</vt:lpwstr>
  </property>
</Properties>
</file>