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10" r:id="rId1"/>
  </p:sldMasterIdLst>
  <p:notesMasterIdLst>
    <p:notesMasterId r:id="rId31"/>
  </p:notesMasterIdLst>
  <p:handoutMasterIdLst>
    <p:handoutMasterId r:id="rId32"/>
  </p:handoutMasterIdLst>
  <p:sldIdLst>
    <p:sldId id="572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73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108" d="100"/>
          <a:sy n="108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74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80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0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3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4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9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44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5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5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11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1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84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49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9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  <p:sldLayoutId id="2147486222" r:id="rId12"/>
    <p:sldLayoutId id="2147486223" r:id="rId13"/>
    <p:sldLayoutId id="2147486224" r:id="rId14"/>
    <p:sldLayoutId id="2147486225" r:id="rId15"/>
    <p:sldLayoutId id="2147486184" r:id="rId16"/>
    <p:sldLayoutId id="2147486185" r:id="rId17"/>
    <p:sldLayoutId id="2147486186" r:id="rId18"/>
    <p:sldLayoutId id="2147486187" r:id="rId19"/>
    <p:sldLayoutId id="2147486188" r:id="rId20"/>
    <p:sldLayoutId id="2147486189" r:id="rId21"/>
    <p:sldLayoutId id="2147486190" r:id="rId22"/>
    <p:sldLayoutId id="2147486191" r:id="rId23"/>
    <p:sldLayoutId id="2147486192" r:id="rId24"/>
    <p:sldLayoutId id="2147486193" r:id="rId25"/>
    <p:sldLayoutId id="2147486194" r:id="rId26"/>
    <p:sldLayoutId id="2147486195" r:id="rId27"/>
    <p:sldLayoutId id="2147486196" r:id="rId28"/>
    <p:sldLayoutId id="2147486197" r:id="rId29"/>
    <p:sldLayoutId id="2147486198" r:id="rId30"/>
    <p:sldLayoutId id="2147486199" r:id="rId31"/>
    <p:sldLayoutId id="2147486200" r:id="rId32"/>
    <p:sldLayoutId id="2147486201" r:id="rId33"/>
    <p:sldLayoutId id="2147486202" r:id="rId34"/>
    <p:sldLayoutId id="2147486203" r:id="rId35"/>
    <p:sldLayoutId id="2147486204" r:id="rId36"/>
    <p:sldLayoutId id="2147486205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emf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Excel_97-2003_Worksheet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Excel_97-2003_Worksheet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Relationship Id="rId5" Type="http://schemas.openxmlformats.org/officeDocument/2006/relationships/image" Target="../media/image49.emf"/><Relationship Id="rId4" Type="http://schemas.openxmlformats.org/officeDocument/2006/relationships/oleObject" Target="../embeddings/Microsoft_Excel_97-2003_Worksheet5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5" Type="http://schemas.openxmlformats.org/officeDocument/2006/relationships/image" Target="../media/image53.emf"/><Relationship Id="rId4" Type="http://schemas.openxmlformats.org/officeDocument/2006/relationships/oleObject" Target="../embeddings/Microsoft_Excel_97-2003_Worksheet6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2743" y="486748"/>
            <a:ext cx="8387999" cy="1225639"/>
          </a:xfrm>
        </p:spPr>
        <p:txBody>
          <a:bodyPr>
            <a:normAutofit/>
          </a:bodyPr>
          <a:lstStyle/>
          <a:p>
            <a:r>
              <a:rPr lang="en-GB" sz="2500" dirty="0"/>
              <a:t>UK Scampi and Langoustine </a:t>
            </a:r>
            <a:r>
              <a:rPr lang="en-GB" sz="2500" dirty="0" smtClean="0"/>
              <a:t>Report Data </a:t>
            </a:r>
            <a:r>
              <a:rPr lang="en-GB" sz="2500" dirty="0"/>
              <a:t>to </a:t>
            </a:r>
            <a:r>
              <a:rPr lang="en-GB" sz="2500" dirty="0" smtClean="0"/>
              <a:t>27.02.21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1990725"/>
            <a:ext cx="8387999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+mj-lt"/>
              </a:rPr>
              <a:t>ScanTrack data includes GB Total Coverage and the discounters, plus Northern Ireland Total Coverage and Musgraves.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err="1" smtClean="0">
                <a:latin typeface="+mj-lt"/>
              </a:rPr>
              <a:t>HomeScan</a:t>
            </a:r>
            <a:r>
              <a:rPr lang="en-GB" sz="1500" dirty="0" smtClean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data is based upon a GB consumer panel and should only be used for trends, not absolute values.	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All </a:t>
            </a:r>
            <a:r>
              <a:rPr lang="en-GB" sz="1500" dirty="0">
                <a:latin typeface="+mj-lt"/>
              </a:rPr>
              <a:t>data released after w/e 26.03.16 is coded according to refined definitions available from Seafish.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Species </a:t>
            </a:r>
            <a:r>
              <a:rPr lang="en-GB" sz="1500" dirty="0">
                <a:latin typeface="+mj-lt"/>
              </a:rPr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90792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97103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87086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32263" name="Picture 5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7"/>
          <a:stretch/>
        </p:blipFill>
        <p:spPr bwMode="auto">
          <a:xfrm>
            <a:off x="-274638" y="691925"/>
            <a:ext cx="9694863" cy="537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492190"/>
              </p:ext>
            </p:extLst>
          </p:nvPr>
        </p:nvGraphicFramePr>
        <p:xfrm>
          <a:off x="285750" y="1359178"/>
          <a:ext cx="8531225" cy="483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5" name="Worksheet" r:id="rId4" imgW="7934275" imgH="4009829" progId="Excel.Sheet.8">
                  <p:embed/>
                </p:oleObj>
              </mc:Choice>
              <mc:Fallback>
                <p:oleObj name="Worksheet" r:id="rId4" imgW="7934275" imgH="400982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359178"/>
                        <a:ext cx="8531225" cy="4838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6246538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Scampi</a:t>
            </a:r>
            <a:r>
              <a:rPr lang="en-GB" altLang="en-US" dirty="0" smtClean="0"/>
              <a:t>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875244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238236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Frozen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752496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101344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97106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33285" name="Picture 5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6"/>
          <a:stretch/>
        </p:blipFill>
        <p:spPr bwMode="auto">
          <a:xfrm>
            <a:off x="-274638" y="786925"/>
            <a:ext cx="9694863" cy="534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912856"/>
              </p:ext>
            </p:extLst>
          </p:nvPr>
        </p:nvGraphicFramePr>
        <p:xfrm>
          <a:off x="130175" y="1409700"/>
          <a:ext cx="8861425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5" name="Worksheet" r:id="rId4" imgW="7324562" imgH="3209808" progId="Excel.Sheet.8">
                  <p:embed/>
                </p:oleObj>
              </mc:Choice>
              <mc:Fallback>
                <p:oleObj name="Worksheet" r:id="rId4" imgW="7324562" imgH="320980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409700"/>
                        <a:ext cx="8861425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019677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46838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274732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4678960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Chilled 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974691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505488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561244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34309" name="Picture 5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6"/>
          <a:stretch/>
        </p:blipFill>
        <p:spPr bwMode="auto">
          <a:xfrm>
            <a:off x="-274638" y="715675"/>
            <a:ext cx="9694863" cy="534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542320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004146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895475"/>
            <a:ext cx="8982075" cy="413861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484879"/>
              </p:ext>
            </p:extLst>
          </p:nvPr>
        </p:nvGraphicFramePr>
        <p:xfrm>
          <a:off x="203200" y="1597025"/>
          <a:ext cx="8672513" cy="45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7" name="Worksheet" r:id="rId4" imgW="8525040" imgH="4467346" progId="Excel.Sheet.8">
                  <p:embed/>
                </p:oleObj>
              </mc:Choice>
              <mc:Fallback>
                <p:oleObj name="Worksheet" r:id="rId4" imgW="8525040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597025"/>
                        <a:ext cx="8672513" cy="454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1604433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085639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875737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05234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56596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44167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</a:t>
            </a: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331" name="Picture 5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0"/>
          <a:stretch/>
        </p:blipFill>
        <p:spPr bwMode="auto">
          <a:xfrm>
            <a:off x="-274638" y="727551"/>
            <a:ext cx="9694863" cy="536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522075"/>
              </p:ext>
            </p:extLst>
          </p:nvPr>
        </p:nvGraphicFramePr>
        <p:xfrm>
          <a:off x="273050" y="1423988"/>
          <a:ext cx="849471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9" name="Worksheet" r:id="rId4" imgW="6743902" imgH="3771768" progId="Excel.Sheet.8">
                  <p:embed/>
                </p:oleObj>
              </mc:Choice>
              <mc:Fallback>
                <p:oleObj name="Worksheet" r:id="rId4" imgW="6743902" imgH="377176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23988"/>
                        <a:ext cx="8494713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8444800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719029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5856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798904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466019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64469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08539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91001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35047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077353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92465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24859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723851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70580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237" name="Picture 5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7"/>
          <a:stretch/>
        </p:blipFill>
        <p:spPr bwMode="auto">
          <a:xfrm>
            <a:off x="-274638" y="739425"/>
            <a:ext cx="9694863" cy="537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407598"/>
              </p:ext>
            </p:extLst>
          </p:nvPr>
        </p:nvGraphicFramePr>
        <p:xfrm>
          <a:off x="55050" y="1437474"/>
          <a:ext cx="8935476" cy="479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" name="Worksheet" r:id="rId4" imgW="8496407" imgH="4467346" progId="Excel.Sheet.8">
                  <p:embed/>
                </p:oleObj>
              </mc:Choice>
              <mc:Fallback>
                <p:oleObj name="Worksheet" r:id="rId4" imgW="8496407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0" y="1437474"/>
                        <a:ext cx="8935476" cy="4792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5522812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193946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6249584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Retailer Share of Trade £ by Species/Sector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24283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28832"/>
              </p:ext>
            </p:extLst>
          </p:nvPr>
        </p:nvGraphicFramePr>
        <p:xfrm>
          <a:off x="96838" y="1347788"/>
          <a:ext cx="8948737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3" name="Worksheet" r:id="rId5" imgW="8610518" imgH="4105392" progId="Excel.Sheet.8">
                  <p:embed/>
                </p:oleObj>
              </mc:Choice>
              <mc:Fallback>
                <p:oleObj name="Worksheet" r:id="rId5" imgW="8610518" imgH="4105392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1347788"/>
                        <a:ext cx="8948737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2021-02-27T00:00:00+00:00</ContentEndDate>
    <DocumentSource xmlns="cebd32e3-9ab6-41ee-b1af-b8405a8d4e68">Nielsen</DocumentSource>
    <PublicationDate xmlns="cebd32e3-9ab6-41ee-b1af-b8405a8d4e68">2021-03-18T00:00:00+00:00</PublicationDate>
    <DocumentAdded xmlns="cebd32e3-9ab6-41ee-b1af-b8405a8d4e68">2021-03-22T00:00:00+00:00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>Nielsen Monthly Reports to 27.2.21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95EC825D-E4B5-4520-87E0-AE80DC7D732E}"/>
</file>

<file path=customXml/itemProps2.xml><?xml version="1.0" encoding="utf-8"?>
<ds:datastoreItem xmlns:ds="http://schemas.openxmlformats.org/officeDocument/2006/customXml" ds:itemID="{41F3DAE8-12FF-4969-B3FB-AA9973088A13}"/>
</file>

<file path=customXml/itemProps3.xml><?xml version="1.0" encoding="utf-8"?>
<ds:datastoreItem xmlns:ds="http://schemas.openxmlformats.org/officeDocument/2006/customXml" ds:itemID="{6DC3AA4C-F991-4621-9312-4348BAFAAF7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9952</TotalTime>
  <Words>636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Seafish - Light</vt:lpstr>
      <vt:lpstr>Worksheet</vt:lpstr>
      <vt:lpstr>UK Scampi and Langoustine Report Data to 27.02.21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February NielsenIQ Scampi and Langoustine Report</dc:title>
  <dc:creator>anderi01</dc:creator>
  <cp:lastModifiedBy>Julia Brooks</cp:lastModifiedBy>
  <cp:revision>1209</cp:revision>
  <dcterms:created xsi:type="dcterms:W3CDTF">2009-04-16T08:15:59Z</dcterms:created>
  <dcterms:modified xsi:type="dcterms:W3CDTF">2021-03-22T13:16:16Z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