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35" r:id="rId1"/>
    <p:sldMasterId id="2147485547" r:id="rId2"/>
  </p:sldMasterIdLst>
  <p:notesMasterIdLst>
    <p:notesMasterId r:id="rId22"/>
  </p:notesMasterIdLst>
  <p:handoutMasterIdLst>
    <p:handoutMasterId r:id="rId23"/>
  </p:handoutMasterIdLst>
  <p:sldIdLst>
    <p:sldId id="505" r:id="rId3"/>
    <p:sldId id="479" r:id="rId4"/>
    <p:sldId id="494" r:id="rId5"/>
    <p:sldId id="449" r:id="rId6"/>
    <p:sldId id="471" r:id="rId7"/>
    <p:sldId id="472" r:id="rId8"/>
    <p:sldId id="501" r:id="rId9"/>
    <p:sldId id="499" r:id="rId10"/>
    <p:sldId id="500" r:id="rId11"/>
    <p:sldId id="470" r:id="rId12"/>
    <p:sldId id="473" r:id="rId13"/>
    <p:sldId id="474" r:id="rId14"/>
    <p:sldId id="450" r:id="rId15"/>
    <p:sldId id="455" r:id="rId16"/>
    <p:sldId id="453" r:id="rId17"/>
    <p:sldId id="475" r:id="rId18"/>
    <p:sldId id="480" r:id="rId19"/>
    <p:sldId id="503" r:id="rId20"/>
    <p:sldId id="506" r:id="rId21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C38"/>
    <a:srgbClr val="ED8000"/>
    <a:srgbClr val="63B1E5"/>
    <a:srgbClr val="477F80"/>
    <a:srgbClr val="A8B400"/>
    <a:srgbClr val="007C92"/>
    <a:srgbClr val="0082D2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5" autoAdjust="0"/>
    <p:restoredTop sz="90421" autoAdjust="0"/>
  </p:normalViewPr>
  <p:slideViewPr>
    <p:cSldViewPr snapToGrid="0">
      <p:cViewPr varScale="1">
        <p:scale>
          <a:sx n="58" d="100"/>
          <a:sy n="58" d="100"/>
        </p:scale>
        <p:origin x="166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0651194-EF1D-4CE1-8686-89CC46BE55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987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87D5CAD-AB5C-441F-9141-7981B33109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570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431EA8-21BA-4B9B-BE20-5298E49D4DA9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8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7FC9FE-EFCC-4565-B02E-8B6BF2260FC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0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85457B-2281-4233-8C21-9E1EC0506AC0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E717DB-EBD2-456F-BE3B-FE60AB9D04F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7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D5CAD-AB5C-441F-9141-7981B331097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254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76115B-1701-445F-9A6D-5C65B501519D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185907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A20074-DC9B-4625-84CA-72FD4BFFF403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765480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6D5A80-FCEA-4399-A2A4-C364D83D7A31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843450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637067-9457-4616-A709-BA8F156A1D3B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77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BEBC01-F556-4AFA-81FF-6619EA77BF66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9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6844-5958-485A-95FF-F1777FB7F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18C0B-78CF-4937-83A9-51A50DC99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36751-BE14-4CCE-BB60-4493DA1B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B51E-043E-47DF-80A5-EB501478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F707-8008-4889-AD23-362E365B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11DD1-6718-4C6D-9128-D50B7CA3B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76BED-9D99-4B1E-9C5A-7FF8CA22E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14087-6D36-4A41-A598-82A09BE0A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07C5-98E0-4405-BEAE-8FBDAD56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5EE01-A87B-4727-9A90-3CDEE361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1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B69274-8410-4DDE-B0BE-5F7420871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3302C-99F4-4A48-95BC-6FCC951F3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D4B50-3210-4A50-BC20-AA2402D3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8E6B8-A418-4A3B-A42E-07C88E7A9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94C41-D609-4578-A65B-2898EC0E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6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108636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62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408044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602315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893688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6844-5958-485A-95FF-F1777FB7F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18C0B-78CF-4937-83A9-51A50DC99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36751-BE14-4CCE-BB60-4493DA1B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B51E-043E-47DF-80A5-EB501478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F707-8008-4889-AD23-362E365B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A1B2-D0A3-4758-825F-FC723EB0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E8897-A492-4570-8240-CE748B0E4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C183C-B5FF-439D-B855-7AD377B7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47A7A-4B58-4673-9173-D86E01EF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2240A-E317-4303-A688-9EA67C03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629EF-D35F-42F4-A924-5A71BC03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D4D0A-34B4-45E6-8C03-40BBA1DA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7DCA-3C72-470E-8B81-5B4517909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181EB-4310-4E21-AA41-DFDEDFE1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39C30-7FF0-44A7-A117-512AE58F9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CA891-7B92-4173-B548-451548F4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0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08E00-6B11-407C-A834-6E7DBB79D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C4EF9-1D5E-4201-B3F5-A7167E202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EC4E7-EBA8-4A42-B66B-260A33058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D0B89-109C-4E1C-BF9F-F0F8C0F0F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BCAC9-29E8-4FE8-A395-A9C13A4D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7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A1B2-D0A3-4758-825F-FC723EB0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E8897-A492-4570-8240-CE748B0E4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C183C-B5FF-439D-B855-7AD377B7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47A7A-4B58-4673-9173-D86E01EF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2240A-E317-4303-A688-9EA67C03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629EF-D35F-42F4-A924-5A71BC03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2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659EC-976D-4054-B40B-CA38B6029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20BF4-01F8-47EC-9FAD-537117BA4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474C0-B997-4DDD-8016-758C0E615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35140-2AD0-4197-85B5-0F092E179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9439F1-2F79-4AFD-B5F9-6303B93A8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B021AA-7F4C-44C2-8A6C-B273AE0B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AE128-406F-4572-9333-E2A3C87B8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EF25C5-680D-4248-9B86-CD0F239A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B73B2-0A6D-4C94-A204-890D54427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CED78D-D592-4AE1-B42C-F9A5D8FE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8F2D5F-F474-4602-894A-97D68483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CBF9C-97AE-45EE-AA04-FFEB79A8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8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6F8699-5523-43CD-94EF-CF18AF4F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0EF26-BBDC-4036-A3B4-3659AD49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32EF0-7DE9-4D12-9558-20977370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3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C6A7-D813-454E-BC78-80E643FF3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78064-125E-413D-BA03-22305B4BA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FF0844-EBBC-46C3-8238-BD5B37ED3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85CC4-0EEC-4C0A-A7BD-F40FBECB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FFF5E-9B95-46A2-A646-1C8BD8A2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0AAEE-44DC-46D4-9378-49F01D4C8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D2C3-3BA8-401B-A28D-980D43710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D427C3-6F3D-4C2C-BA1A-1855978F7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1D999-4B97-494F-981E-9976908A6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23101-9AE0-4749-ACEA-F85D2F58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FCB6A-B038-4913-AA5E-A7E73312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0EBE8-AE3E-48BE-9F00-C0D0DEAEC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2861D3-9AD0-4CD8-95D6-D99962F6A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13B8-7FAB-44E0-AA10-CFCDF03CF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E0104-316A-4AFF-8A3E-6FD15DCB1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6DC4F-1334-49E0-9FED-F51CFCB4B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5E45E-B0D1-4FE0-87E0-7003D5C29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5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36" r:id="rId1"/>
    <p:sldLayoutId id="2147485537" r:id="rId2"/>
    <p:sldLayoutId id="2147485538" r:id="rId3"/>
    <p:sldLayoutId id="2147485539" r:id="rId4"/>
    <p:sldLayoutId id="2147485540" r:id="rId5"/>
    <p:sldLayoutId id="2147485541" r:id="rId6"/>
    <p:sldLayoutId id="2147485542" r:id="rId7"/>
    <p:sldLayoutId id="2147485543" r:id="rId8"/>
    <p:sldLayoutId id="2147485544" r:id="rId9"/>
    <p:sldLayoutId id="2147485545" r:id="rId10"/>
    <p:sldLayoutId id="21474855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8785-FF46-46EA-B2A6-2ED2291C9C45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50163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  <p:sldLayoutId id="2147485549" r:id="rId2"/>
    <p:sldLayoutId id="2147485550" r:id="rId3"/>
    <p:sldLayoutId id="2147485551" r:id="rId4"/>
    <p:sldLayoutId id="2147485552" r:id="rId5"/>
    <p:sldLayoutId id="2147485553" r:id="rId6"/>
    <p:sldLayoutId id="2147485554" r:id="rId7"/>
    <p:sldLayoutId id="21474855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emf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2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291B7-C942-40CA-BA67-EB5B83919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49" y="1337310"/>
            <a:ext cx="7206867" cy="1280160"/>
          </a:xfrm>
        </p:spPr>
        <p:txBody>
          <a:bodyPr>
            <a:normAutofit/>
          </a:bodyPr>
          <a:lstStyle/>
          <a:p>
            <a:r>
              <a:rPr lang="en-US" dirty="0"/>
              <a:t>UK Pollock Report Data to 13.07.24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22745" y="2468880"/>
            <a:ext cx="7992606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ScanTrack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 data includes GB Total Coverage and the discounters, plus Northern Ireland Total Coverage and Musgraves.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HomeScan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 data is based upon a GB consumer panel and should only be used for trends, not absolute values.	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All data released after w/e 26.03.16 is coded according to refined definitions available from </a:t>
            </a: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Seafish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44905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175" y="981068"/>
            <a:ext cx="9140825" cy="5254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Total Pollock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6656"/>
              </p:ext>
            </p:extLst>
          </p:nvPr>
        </p:nvGraphicFramePr>
        <p:xfrm>
          <a:off x="655638" y="1828800"/>
          <a:ext cx="7832725" cy="434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43739" imgH="4406856" progId="Excel.Sheet.8">
                  <p:embed/>
                </p:oleObj>
              </mc:Choice>
              <mc:Fallback>
                <p:oleObj name="Worksheet" r:id="rId3" imgW="7943739" imgH="440685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1828800"/>
                        <a:ext cx="7832725" cy="434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683ABC-7B86-DB19-1A18-B7D842F57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175" y="793412"/>
            <a:ext cx="9140825" cy="506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Frozen Pollock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554716"/>
              </p:ext>
            </p:extLst>
          </p:nvPr>
        </p:nvGraphicFramePr>
        <p:xfrm>
          <a:off x="1077913" y="1835150"/>
          <a:ext cx="6986587" cy="433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50052" imgH="4927512" progId="Excel.Sheet.8">
                  <p:embed/>
                </p:oleObj>
              </mc:Choice>
              <mc:Fallback>
                <p:oleObj name="Worksheet" r:id="rId3" imgW="7950052" imgH="4927512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1835150"/>
                        <a:ext cx="6986587" cy="433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3ED119-EF74-75B4-765A-8AB93D0B3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175" y="557637"/>
            <a:ext cx="9140825" cy="4206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Chilled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CBF5F26-F50B-B077-30EE-66F472504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2238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611508"/>
              </p:ext>
            </p:extLst>
          </p:nvPr>
        </p:nvGraphicFramePr>
        <p:xfrm>
          <a:off x="415925" y="1330325"/>
          <a:ext cx="8012113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6674035" imgH="4330788" progId="Excel.Sheet.8">
                  <p:embed/>
                </p:oleObj>
              </mc:Choice>
              <mc:Fallback>
                <p:oleObj name="Worksheet" r:id="rId4" imgW="6674035" imgH="433078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1330325"/>
                        <a:ext cx="8012113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3175" y="932450"/>
            <a:ext cx="914082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Total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04BD49-33F5-1FCE-93F7-DF79A9755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15F1A5-A8A6-4568-0089-AC60FCD41CD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1319213"/>
            <a:ext cx="9163050" cy="5270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 txBox="1">
            <a:spLocks/>
          </p:cNvSpPr>
          <p:nvPr/>
        </p:nvSpPr>
        <p:spPr bwMode="auto">
          <a:xfrm>
            <a:off x="3175" y="955623"/>
            <a:ext cx="91408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Frozen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F9F04E-6B0A-C6F4-CC18-CF8F79EAF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390048-0877-8F8A-8BCF-48F3623F6DCB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175" y="1182688"/>
            <a:ext cx="9140825" cy="541496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3175" y="967212"/>
            <a:ext cx="91408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Chilled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6C6147-1A72-9875-C536-0FD9AA9CB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11C45D-6636-F297-9730-1D82EF0F941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-130175" y="1519238"/>
            <a:ext cx="9274175" cy="49561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1588" y="825163"/>
            <a:ext cx="9145588" cy="53340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Market Context – Total Fish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C1A2F0-1209-109B-0D75-A2F68C1BB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648" y="1358563"/>
            <a:ext cx="9157648" cy="48576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288EA5-08FB-5159-176E-1E6BD5EE0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588" y="710223"/>
            <a:ext cx="91455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Market Context – Total Fish continued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4B70DF-419C-5587-30A2-693E17983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3" y="1287187"/>
            <a:ext cx="9109807" cy="49593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42CF5A-C56F-E240-C711-76F9DBEBB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28627"/>
            <a:ext cx="6481763" cy="650875"/>
          </a:xfrm>
        </p:spPr>
        <p:txBody>
          <a:bodyPr>
            <a:normAutofit fontScale="90000"/>
          </a:bodyPr>
          <a:lstStyle/>
          <a:p>
            <a:pPr eaLnBrk="1" fontAlgn="base" hangingPunct="1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983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85680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06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-1588" y="966450"/>
            <a:ext cx="91455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US" altLang="en-US" sz="2800" dirty="0">
                <a:latin typeface="+mj-lt"/>
              </a:rPr>
              <a:t>Moving Annual Trends – Total Pollock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4340D-5A9D-8415-4C55-B043D6F0498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18088" y="6577013"/>
            <a:ext cx="1384300" cy="241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B8E1DB-BE4D-0FB6-8A7A-C9672789662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3647" y="1689283"/>
            <a:ext cx="9157648" cy="47236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/>
          </p:cNvSpPr>
          <p:nvPr/>
        </p:nvSpPr>
        <p:spPr bwMode="auto">
          <a:xfrm>
            <a:off x="-1588" y="1029311"/>
            <a:ext cx="9145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US" altLang="en-US" sz="2800" dirty="0">
                <a:latin typeface="+mj-lt"/>
              </a:rPr>
              <a:t>Moving Annual Trends – Total Pollock Continued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AD29BA-D275-4528-C79E-A03ED603F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C6BB3C8-D14F-04E2-7EE4-A84AD1FF9F9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588" y="1773238"/>
            <a:ext cx="9145588" cy="46164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175" y="768960"/>
            <a:ext cx="9140825" cy="4778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Total Pollock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DA7735-3EA9-0A9F-EB08-B9131C177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413" y="1243013"/>
            <a:ext cx="8893175" cy="505936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F31CBD-E1A6-7676-185B-E9004D52A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175" y="868333"/>
            <a:ext cx="9140825" cy="4778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Frozen Pollock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02F458-B3C3-2C7D-2C0A-B606092A0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75" y="1343025"/>
            <a:ext cx="8832850" cy="47196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A054AD-DC3A-7A14-F88A-370E16F98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-10473" y="877858"/>
            <a:ext cx="9140825" cy="506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Chilled Pollock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C9DF56-4161-D90F-2524-838C12355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1357313"/>
            <a:ext cx="9142412" cy="51466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BEDDF8-B181-A0CC-9616-9FE562570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763" y="523207"/>
            <a:ext cx="913923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Total Pollock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48C6DC-F808-7FD3-0110-1980B97C514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991100" y="6477000"/>
            <a:ext cx="1384300" cy="241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86E200-CF4A-99B9-F97F-3C676DDAB6F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6514"/>
          <a:stretch/>
        </p:blipFill>
        <p:spPr>
          <a:xfrm>
            <a:off x="0" y="969294"/>
            <a:ext cx="9144000" cy="53654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0" y="535267"/>
            <a:ext cx="9144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Frozen Pollock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F048E3-4F01-1024-5E91-8CECAF5F9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73A1ACC-62A8-4335-B64A-B483E3F09B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685"/>
          <a:stretch/>
        </p:blipFill>
        <p:spPr>
          <a:xfrm>
            <a:off x="0" y="992696"/>
            <a:ext cx="9144000" cy="546399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1588" y="521619"/>
            <a:ext cx="914558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Chilled Pollock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BCB5F6-507E-5507-5D1D-B97FD8867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146560-FAAE-E910-3F4D-751514BAAE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514"/>
          <a:stretch/>
        </p:blipFill>
        <p:spPr>
          <a:xfrm>
            <a:off x="0" y="987534"/>
            <a:ext cx="9144000" cy="54691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NielsenIQ</DocumentSource>
    <PublicationDate xmlns="cebd32e3-9ab6-41ee-b1af-b8405a8d4e68">2024-08-08T23:00:00+00:00</PublicationDate>
    <DocumentAdded xmlns="cebd32e3-9ab6-41ee-b1af-b8405a8d4e68">2024-08-08T23:00:00+00:00</DocumentAdded>
    <TaxCatchAll xmlns="cebd32e3-9ab6-41ee-b1af-b8405a8d4e68">
      <Value>1661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July 2024</TermName>
          <TermId xmlns="http://schemas.microsoft.com/office/infopath/2007/PartnerControls">8dc28c85-19a5-461a-b615-eda8e00d2d13</TermId>
        </TermInfo>
      </Terms>
    </j7c1b49d505545c2a69692ae734740bd>
    <DocumentSummary xmlns="cebd32e3-9ab6-41ee-b1af-b8405a8d4e68">2024 Monthly Species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E521F781-CF29-49A5-B6CC-202C073F0A22}"/>
</file>

<file path=customXml/itemProps2.xml><?xml version="1.0" encoding="utf-8"?>
<ds:datastoreItem xmlns:ds="http://schemas.openxmlformats.org/officeDocument/2006/customXml" ds:itemID="{B7FA2635-3A79-45F6-9036-565A285408EC}"/>
</file>

<file path=customXml/itemProps3.xml><?xml version="1.0" encoding="utf-8"?>
<ds:datastoreItem xmlns:ds="http://schemas.openxmlformats.org/officeDocument/2006/customXml" ds:itemID="{7EE64D50-9B9D-4999-BF7B-3232E0130E3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9489</TotalTime>
  <Words>654</Words>
  <Application>Microsoft Office PowerPoint</Application>
  <PresentationFormat>On-screen Show (4:3)</PresentationFormat>
  <Paragraphs>73</Paragraphs>
  <Slides>19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4" baseType="lpstr">
      <vt:lpstr>Arial Unicode MS</vt:lpstr>
      <vt:lpstr>ＭＳ Ｐゴシック</vt:lpstr>
      <vt:lpstr>Arial</vt:lpstr>
      <vt:lpstr>Calibri</vt:lpstr>
      <vt:lpstr>Calibri Light</vt:lpstr>
      <vt:lpstr>Geneva</vt:lpstr>
      <vt:lpstr>Poppins</vt:lpstr>
      <vt:lpstr>Poppins Light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Pollock Report Data to 13.07.24 </vt:lpstr>
      <vt:lpstr>PowerPoint Presentation</vt:lpstr>
      <vt:lpstr>PowerPoint Presentation</vt:lpstr>
      <vt:lpstr>Long Term Trends – Total Pollock</vt:lpstr>
      <vt:lpstr>Long Term Trends – Frozen Pollock</vt:lpstr>
      <vt:lpstr>Long Term Trends – Chilled Pollock</vt:lpstr>
      <vt:lpstr>PowerPoint Presentation</vt:lpstr>
      <vt:lpstr>PowerPoint Presentation</vt:lpstr>
      <vt:lpstr>PowerPoint Presentation</vt:lpstr>
      <vt:lpstr>Rolling Purchase KPI’s – Total Pollock</vt:lpstr>
      <vt:lpstr>Rolling Purchase KPI’s – Frozen Pollock</vt:lpstr>
      <vt:lpstr>Rolling Purchase KPI’s – Chilled Pollock</vt:lpstr>
      <vt:lpstr>PowerPoint Presentation</vt:lpstr>
      <vt:lpstr>PowerPoint Presentation</vt:lpstr>
      <vt:lpstr>PowerPoint Presentation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July NIQ Pollock Report</dc:title>
  <dc:creator>anderi01</dc:creator>
  <cp:lastModifiedBy>deeksha jain</cp:lastModifiedBy>
  <cp:revision>913</cp:revision>
  <dcterms:created xsi:type="dcterms:W3CDTF">2009-04-16T08:15:59Z</dcterms:created>
  <dcterms:modified xsi:type="dcterms:W3CDTF">2024-07-31T10:32:33Z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1661;#July 2024|8dc28c85-19a5-461a-b615-eda8e00d2d13</vt:lpwstr>
  </property>
</Properties>
</file>