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5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5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media/image25.jpg" ContentType="image/gif"/>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3.xml" ContentType="application/vnd.openxmlformats-officedocument.drawingml.chart+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57"/>
  </p:notesMasterIdLst>
  <p:handoutMasterIdLst>
    <p:handoutMasterId r:id="rId58"/>
  </p:handoutMasterIdLst>
  <p:sldIdLst>
    <p:sldId id="279" r:id="rId3"/>
    <p:sldId id="302" r:id="rId4"/>
    <p:sldId id="301" r:id="rId5"/>
    <p:sldId id="280" r:id="rId6"/>
    <p:sldId id="307" r:id="rId7"/>
    <p:sldId id="303" r:id="rId8"/>
    <p:sldId id="353" r:id="rId9"/>
    <p:sldId id="354" r:id="rId10"/>
    <p:sldId id="281" r:id="rId11"/>
    <p:sldId id="308" r:id="rId12"/>
    <p:sldId id="355" r:id="rId13"/>
    <p:sldId id="356" r:id="rId14"/>
    <p:sldId id="358" r:id="rId15"/>
    <p:sldId id="360" r:id="rId16"/>
    <p:sldId id="361" r:id="rId17"/>
    <p:sldId id="365" r:id="rId18"/>
    <p:sldId id="373" r:id="rId19"/>
    <p:sldId id="374" r:id="rId20"/>
    <p:sldId id="375" r:id="rId21"/>
    <p:sldId id="376" r:id="rId22"/>
    <p:sldId id="367" r:id="rId23"/>
    <p:sldId id="370" r:id="rId24"/>
    <p:sldId id="382" r:id="rId25"/>
    <p:sldId id="383" r:id="rId26"/>
    <p:sldId id="385" r:id="rId27"/>
    <p:sldId id="395" r:id="rId28"/>
    <p:sldId id="384" r:id="rId29"/>
    <p:sldId id="386" r:id="rId30"/>
    <p:sldId id="282" r:id="rId31"/>
    <p:sldId id="393" r:id="rId32"/>
    <p:sldId id="394" r:id="rId33"/>
    <p:sldId id="372" r:id="rId34"/>
    <p:sldId id="362" r:id="rId35"/>
    <p:sldId id="363" r:id="rId36"/>
    <p:sldId id="364" r:id="rId37"/>
    <p:sldId id="366" r:id="rId38"/>
    <p:sldId id="379" r:id="rId39"/>
    <p:sldId id="380" r:id="rId40"/>
    <p:sldId id="381" r:id="rId41"/>
    <p:sldId id="378" r:id="rId42"/>
    <p:sldId id="368" r:id="rId43"/>
    <p:sldId id="371" r:id="rId44"/>
    <p:sldId id="387" r:id="rId45"/>
    <p:sldId id="388" r:id="rId46"/>
    <p:sldId id="389" r:id="rId47"/>
    <p:sldId id="390" r:id="rId48"/>
    <p:sldId id="391" r:id="rId49"/>
    <p:sldId id="392" r:id="rId50"/>
    <p:sldId id="400" r:id="rId51"/>
    <p:sldId id="401" r:id="rId52"/>
    <p:sldId id="402" r:id="rId53"/>
    <p:sldId id="403" r:id="rId54"/>
    <p:sldId id="404" r:id="rId55"/>
    <p:sldId id="29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0F9"/>
    <a:srgbClr val="FFFFFF"/>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1" autoAdjust="0"/>
    <p:restoredTop sz="66434" autoAdjust="0"/>
  </p:normalViewPr>
  <p:slideViewPr>
    <p:cSldViewPr snapToGrid="0" snapToObjects="1">
      <p:cViewPr varScale="1">
        <p:scale>
          <a:sx n="104" d="100"/>
          <a:sy n="104" d="100"/>
        </p:scale>
        <p:origin x="-84"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39488814913227"/>
          <c:y val="3.0398798317403823E-2"/>
          <c:w val="0.78038502485086025"/>
          <c:h val="0.84000796368148878"/>
        </c:manualLayout>
      </c:layout>
      <c:barChart>
        <c:barDir val="col"/>
        <c:grouping val="stacked"/>
        <c:varyColors val="0"/>
        <c:ser>
          <c:idx val="0"/>
          <c:order val="0"/>
          <c:tx>
            <c:strRef>
              <c:f>Sheet1!$A$2</c:f>
              <c:strCache>
                <c:ptCount val="1"/>
                <c:pt idx="0">
                  <c:v>Import £m</c:v>
                </c:pt>
              </c:strCache>
            </c:strRef>
          </c:tx>
          <c:invertIfNegative val="0"/>
          <c:dLbls>
            <c:numFmt formatCode="&quot;£&quot;#,##0" sourceLinked="0"/>
            <c:txPr>
              <a:bodyPr rot="-5400000" vert="horz"/>
              <a:lstStyle/>
              <a:p>
                <a:pPr>
                  <a:defRPr b="1">
                    <a:solidFill>
                      <a:schemeClr val="bg1"/>
                    </a:solidFill>
                  </a:defRPr>
                </a:pPr>
                <a:endParaRPr lang="en-US"/>
              </a:p>
            </c:txPr>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2231.222303</c:v>
                </c:pt>
                <c:pt idx="1">
                  <c:v>2539.8177409999998</c:v>
                </c:pt>
                <c:pt idx="2">
                  <c:v>2553.5031349999999</c:v>
                </c:pt>
                <c:pt idx="3">
                  <c:v>2740.2359580000002</c:v>
                </c:pt>
                <c:pt idx="4">
                  <c:v>2721.1918519999999</c:v>
                </c:pt>
                <c:pt idx="5">
                  <c:v>2655.2535760000001</c:v>
                </c:pt>
                <c:pt idx="6">
                  <c:v>3052.1448759999998</c:v>
                </c:pt>
                <c:pt idx="7">
                  <c:v>3171.5086080000001</c:v>
                </c:pt>
                <c:pt idx="8">
                  <c:v>3076.972937</c:v>
                </c:pt>
                <c:pt idx="9">
                  <c:v>3457.6244419999998</c:v>
                </c:pt>
              </c:numCache>
            </c:numRef>
          </c:val>
          <c:extLst xmlns:c16r2="http://schemas.microsoft.com/office/drawing/2015/06/chart">
            <c:ext xmlns:c16="http://schemas.microsoft.com/office/drawing/2014/chart" uri="{C3380CC4-5D6E-409C-BE32-E72D297353CC}">
              <c16:uniqueId val="{00000000-C231-41C9-9B73-4D5AC2CF43FE}"/>
            </c:ext>
          </c:extLst>
        </c:ser>
        <c:ser>
          <c:idx val="1"/>
          <c:order val="1"/>
          <c:tx>
            <c:strRef>
              <c:f>Sheet1!$A$3</c:f>
              <c:strCache>
                <c:ptCount val="1"/>
                <c:pt idx="0">
                  <c:v>Export £m</c:v>
                </c:pt>
              </c:strCache>
            </c:strRef>
          </c:tx>
          <c:invertIfNegative val="0"/>
          <c:dLbls>
            <c:numFmt formatCode="&quot;£&quot;#,##0" sourceLinked="0"/>
            <c:txPr>
              <a:bodyPr rot="-5400000" vert="horz"/>
              <a:lstStyle/>
              <a:p>
                <a:pPr>
                  <a:defRPr b="1">
                    <a:solidFill>
                      <a:schemeClr val="bg1"/>
                    </a:solidFill>
                  </a:defRPr>
                </a:pPr>
                <a:endParaRPr lang="en-US"/>
              </a:p>
            </c:txPr>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1336.73576</c:v>
                </c:pt>
                <c:pt idx="1">
                  <c:v>1456.6101839999999</c:v>
                </c:pt>
                <c:pt idx="2">
                  <c:v>1341.584601</c:v>
                </c:pt>
                <c:pt idx="3">
                  <c:v>1458.1707469999999</c:v>
                </c:pt>
                <c:pt idx="4">
                  <c:v>1562.721851</c:v>
                </c:pt>
                <c:pt idx="5">
                  <c:v>1334.9604320000001</c:v>
                </c:pt>
                <c:pt idx="6">
                  <c:v>1637.9082900000001</c:v>
                </c:pt>
                <c:pt idx="7">
                  <c:v>1901.9746680000001</c:v>
                </c:pt>
                <c:pt idx="8">
                  <c:v>1786.122468</c:v>
                </c:pt>
                <c:pt idx="9">
                  <c:v>2004.4675460000001</c:v>
                </c:pt>
              </c:numCache>
            </c:numRef>
          </c:val>
          <c:extLst xmlns:c16r2="http://schemas.microsoft.com/office/drawing/2015/06/chart">
            <c:ext xmlns:c16="http://schemas.microsoft.com/office/drawing/2014/chart" uri="{C3380CC4-5D6E-409C-BE32-E72D297353CC}">
              <c16:uniqueId val="{00000001-C231-41C9-9B73-4D5AC2CF43FE}"/>
            </c:ext>
          </c:extLst>
        </c:ser>
        <c:dLbls>
          <c:showLegendKey val="0"/>
          <c:showVal val="1"/>
          <c:showCatName val="0"/>
          <c:showSerName val="0"/>
          <c:showPercent val="0"/>
          <c:showBubbleSize val="0"/>
        </c:dLbls>
        <c:gapWidth val="100"/>
        <c:overlap val="100"/>
        <c:axId val="44762624"/>
        <c:axId val="44764160"/>
      </c:barChart>
      <c:catAx>
        <c:axId val="44762624"/>
        <c:scaling>
          <c:orientation val="minMax"/>
        </c:scaling>
        <c:delete val="0"/>
        <c:axPos val="b"/>
        <c:numFmt formatCode="General" sourceLinked="0"/>
        <c:majorTickMark val="out"/>
        <c:minorTickMark val="none"/>
        <c:tickLblPos val="nextTo"/>
        <c:crossAx val="44764160"/>
        <c:crosses val="autoZero"/>
        <c:auto val="1"/>
        <c:lblAlgn val="ctr"/>
        <c:lblOffset val="100"/>
        <c:noMultiLvlLbl val="0"/>
      </c:catAx>
      <c:valAx>
        <c:axId val="44764160"/>
        <c:scaling>
          <c:orientation val="minMax"/>
        </c:scaling>
        <c:delete val="0"/>
        <c:axPos val="l"/>
        <c:majorGridlines/>
        <c:title>
          <c:tx>
            <c:rich>
              <a:bodyPr rot="-5400000" vert="horz"/>
              <a:lstStyle/>
              <a:p>
                <a:pPr>
                  <a:defRPr/>
                </a:pPr>
                <a:r>
                  <a:rPr lang="en-GB"/>
                  <a:t>Trade £m</a:t>
                </a:r>
              </a:p>
            </c:rich>
          </c:tx>
          <c:layout>
            <c:manualLayout>
              <c:xMode val="edge"/>
              <c:yMode val="edge"/>
              <c:x val="3.0200079090915793E-3"/>
              <c:y val="0.32019476226864407"/>
            </c:manualLayout>
          </c:layout>
          <c:overlay val="0"/>
        </c:title>
        <c:numFmt formatCode="&quot;£&quot;#,##0" sourceLinked="0"/>
        <c:majorTickMark val="out"/>
        <c:minorTickMark val="none"/>
        <c:tickLblPos val="nextTo"/>
        <c:crossAx val="44762624"/>
        <c:crosses val="autoZero"/>
        <c:crossBetween val="between"/>
      </c:valAx>
    </c:plotArea>
    <c:legend>
      <c:legendPos val="b"/>
      <c:layout/>
      <c:overlay val="0"/>
    </c:legend>
    <c:plotVisOnly val="1"/>
    <c:dispBlanksAs val="gap"/>
    <c:showDLblsOverMax val="0"/>
  </c:chart>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Volume 2019</c:v>
                </c:pt>
              </c:strCache>
            </c:strRef>
          </c:tx>
          <c:dLbls>
            <c:dLbl>
              <c:idx val="13"/>
              <c:delete val="1"/>
            </c:dLbl>
            <c:dLbl>
              <c:idx val="14"/>
              <c:delete val="1"/>
            </c:dLbl>
            <c:dLbl>
              <c:idx val="15"/>
              <c:delete val="1"/>
            </c:dLbl>
            <c:dLbl>
              <c:idx val="16"/>
              <c:delete val="1"/>
            </c:dLbl>
            <c:dLbl>
              <c:idx val="17"/>
              <c:delete val="1"/>
            </c:dLbl>
            <c:dLbl>
              <c:idx val="18"/>
              <c:delete val="1"/>
            </c:dLbl>
            <c:dLbl>
              <c:idx val="19"/>
              <c:delete val="1"/>
            </c:dLbl>
            <c:numFmt formatCode="0.0%" sourceLinked="0"/>
            <c:spPr>
              <a:solidFill>
                <a:srgbClr val="FFFFFF">
                  <a:alpha val="50196"/>
                </a:srgbClr>
              </a:solidFill>
            </c:spPr>
            <c:txPr>
              <a:bodyPr/>
              <a:lstStyle/>
              <a:p>
                <a:pPr>
                  <a:defRPr sz="1400"/>
                </a:pPr>
                <a:endParaRPr lang="en-US"/>
              </a:p>
            </c:txPr>
            <c:showLegendKey val="0"/>
            <c:showVal val="1"/>
            <c:showCatName val="0"/>
            <c:showSerName val="0"/>
            <c:showPercent val="0"/>
            <c:showBubbleSize val="0"/>
            <c:showLeaderLines val="1"/>
          </c:dLbls>
          <c:cat>
            <c:strRef>
              <c:f>Sheet1!$A$2:$A$22</c:f>
              <c:strCache>
                <c:ptCount val="21"/>
                <c:pt idx="0">
                  <c:v>Salmon</c:v>
                </c:pt>
                <c:pt idx="1">
                  <c:v>Mackerel</c:v>
                </c:pt>
                <c:pt idx="2">
                  <c:v>Herring</c:v>
                </c:pt>
                <c:pt idx="3">
                  <c:v>Blue Whiting</c:v>
                </c:pt>
                <c:pt idx="4">
                  <c:v>Crabs</c:v>
                </c:pt>
                <c:pt idx="5">
                  <c:v>Nephrops</c:v>
                </c:pt>
                <c:pt idx="6">
                  <c:v>Cod</c:v>
                </c:pt>
                <c:pt idx="7">
                  <c:v>Trout</c:v>
                </c:pt>
                <c:pt idx="8">
                  <c:v>Horse mackerel</c:v>
                </c:pt>
                <c:pt idx="9">
                  <c:v>P&amp;P shrimps &amp; prawns</c:v>
                </c:pt>
                <c:pt idx="10">
                  <c:v>Coley</c:v>
                </c:pt>
                <c:pt idx="11">
                  <c:v>Sardine</c:v>
                </c:pt>
                <c:pt idx="12">
                  <c:v>Clam</c:v>
                </c:pt>
                <c:pt idx="13">
                  <c:v>Scallops</c:v>
                </c:pt>
                <c:pt idx="14">
                  <c:v>Hake</c:v>
                </c:pt>
                <c:pt idx="15">
                  <c:v>Cuttlefish</c:v>
                </c:pt>
                <c:pt idx="16">
                  <c:v>Tuna</c:v>
                </c:pt>
                <c:pt idx="17">
                  <c:v>Megrim</c:v>
                </c:pt>
                <c:pt idx="18">
                  <c:v>Monkfish</c:v>
                </c:pt>
                <c:pt idx="19">
                  <c:v>Squid</c:v>
                </c:pt>
                <c:pt idx="20">
                  <c:v>All Others</c:v>
                </c:pt>
              </c:strCache>
            </c:strRef>
          </c:cat>
          <c:val>
            <c:numRef>
              <c:f>Sheet1!$B$2:$B$22</c:f>
              <c:numCache>
                <c:formatCode>General</c:formatCode>
                <c:ptCount val="21"/>
                <c:pt idx="0">
                  <c:v>0.27686912394267588</c:v>
                </c:pt>
                <c:pt idx="1">
                  <c:v>0.13749190567577849</c:v>
                </c:pt>
                <c:pt idx="2">
                  <c:v>7.6782015028119446E-2</c:v>
                </c:pt>
                <c:pt idx="3">
                  <c:v>4.8022143566291531E-2</c:v>
                </c:pt>
                <c:pt idx="4">
                  <c:v>3.7563541238226784E-2</c:v>
                </c:pt>
                <c:pt idx="5">
                  <c:v>3.1183835020058916E-2</c:v>
                </c:pt>
                <c:pt idx="6">
                  <c:v>2.6703521117241565E-2</c:v>
                </c:pt>
                <c:pt idx="7">
                  <c:v>2.3988643532774943E-2</c:v>
                </c:pt>
                <c:pt idx="8">
                  <c:v>1.8843040591480828E-2</c:v>
                </c:pt>
                <c:pt idx="9">
                  <c:v>1.7644277863799081E-2</c:v>
                </c:pt>
                <c:pt idx="10">
                  <c:v>1.6901250209995888E-2</c:v>
                </c:pt>
                <c:pt idx="11">
                  <c:v>1.594735551386442E-2</c:v>
                </c:pt>
                <c:pt idx="12">
                  <c:v>1.5506821245708015E-2</c:v>
                </c:pt>
                <c:pt idx="13">
                  <c:v>1.547661825106322E-2</c:v>
                </c:pt>
                <c:pt idx="14">
                  <c:v>1.1428128166317294E-2</c:v>
                </c:pt>
                <c:pt idx="15">
                  <c:v>1.1193599242607937E-2</c:v>
                </c:pt>
                <c:pt idx="16">
                  <c:v>1.0788893238228989E-2</c:v>
                </c:pt>
                <c:pt idx="17">
                  <c:v>9.1133839861343401E-3</c:v>
                </c:pt>
                <c:pt idx="18">
                  <c:v>8.7169470611748023E-3</c:v>
                </c:pt>
                <c:pt idx="19">
                  <c:v>7.9742570559307672E-3</c:v>
                </c:pt>
                <c:pt idx="20">
                  <c:v>0.18186069845252686</c:v>
                </c:pt>
              </c:numCache>
            </c:numRef>
          </c:val>
          <c:extLst xmlns:c16r2="http://schemas.microsoft.com/office/drawing/2015/06/chart">
            <c:ext xmlns:c16="http://schemas.microsoft.com/office/drawing/2014/chart" uri="{C3380CC4-5D6E-409C-BE32-E72D297353CC}">
              <c16:uniqueId val="{00000000-5FCA-4E72-AD06-DACC05556A4E}"/>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8932757932132069"/>
          <c:y val="7.4433560050046353E-4"/>
          <c:w val="0.2015883934265976"/>
          <c:h val="0.92764860812776528"/>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39488814913227"/>
          <c:y val="3.0398798317403823E-2"/>
          <c:w val="0.78038502485086025"/>
          <c:h val="0.84000796368148878"/>
        </c:manualLayout>
      </c:layout>
      <c:barChart>
        <c:barDir val="col"/>
        <c:grouping val="stacked"/>
        <c:varyColors val="0"/>
        <c:ser>
          <c:idx val="0"/>
          <c:order val="0"/>
          <c:tx>
            <c:strRef>
              <c:f>Sheet1!$A$2</c:f>
              <c:strCache>
                <c:ptCount val="1"/>
                <c:pt idx="0">
                  <c:v>Import k t</c:v>
                </c:pt>
              </c:strCache>
            </c:strRef>
          </c:tx>
          <c:invertIfNegative val="0"/>
          <c:dLbls>
            <c:numFmt formatCode="#,##0" sourceLinked="0"/>
            <c:txPr>
              <a:bodyPr rot="-5400000" vert="horz"/>
              <a:lstStyle/>
              <a:p>
                <a:pPr>
                  <a:defRPr b="1">
                    <a:solidFill>
                      <a:schemeClr val="bg1"/>
                    </a:solidFill>
                  </a:defRPr>
                </a:pPr>
                <a:endParaRPr lang="en-US"/>
              </a:p>
            </c:txPr>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701.00289299999997</c:v>
                </c:pt>
                <c:pt idx="1">
                  <c:v>718.42514100000005</c:v>
                </c:pt>
                <c:pt idx="2">
                  <c:v>753.20665899999995</c:v>
                </c:pt>
                <c:pt idx="3">
                  <c:v>737.96255199999996</c:v>
                </c:pt>
                <c:pt idx="4">
                  <c:v>720.49547800000005</c:v>
                </c:pt>
                <c:pt idx="5">
                  <c:v>679.11916199999996</c:v>
                </c:pt>
                <c:pt idx="6">
                  <c:v>725.63804800000003</c:v>
                </c:pt>
                <c:pt idx="7">
                  <c:v>704.26396199999999</c:v>
                </c:pt>
                <c:pt idx="8">
                  <c:v>654.49134100000003</c:v>
                </c:pt>
                <c:pt idx="9">
                  <c:v>725.02760599999999</c:v>
                </c:pt>
              </c:numCache>
            </c:numRef>
          </c:val>
          <c:extLst xmlns:c16r2="http://schemas.microsoft.com/office/drawing/2015/06/chart">
            <c:ext xmlns:c16="http://schemas.microsoft.com/office/drawing/2014/chart" uri="{C3380CC4-5D6E-409C-BE32-E72D297353CC}">
              <c16:uniqueId val="{00000000-C231-41C9-9B73-4D5AC2CF43FE}"/>
            </c:ext>
          </c:extLst>
        </c:ser>
        <c:ser>
          <c:idx val="1"/>
          <c:order val="1"/>
          <c:tx>
            <c:strRef>
              <c:f>Sheet1!$A$3</c:f>
              <c:strCache>
                <c:ptCount val="1"/>
                <c:pt idx="0">
                  <c:v>Export k t</c:v>
                </c:pt>
              </c:strCache>
            </c:strRef>
          </c:tx>
          <c:invertIfNegative val="0"/>
          <c:dLbls>
            <c:numFmt formatCode="#,##0" sourceLinked="0"/>
            <c:txPr>
              <a:bodyPr rot="-5400000" vert="horz"/>
              <a:lstStyle/>
              <a:p>
                <a:pPr>
                  <a:defRPr b="1">
                    <a:solidFill>
                      <a:schemeClr val="bg1"/>
                    </a:solidFill>
                  </a:defRPr>
                </a:pPr>
                <a:endParaRPr lang="en-US"/>
              </a:p>
            </c:txPr>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514.53192100000001</c:v>
                </c:pt>
                <c:pt idx="1">
                  <c:v>434.48721999999998</c:v>
                </c:pt>
                <c:pt idx="2">
                  <c:v>465.59150199999999</c:v>
                </c:pt>
                <c:pt idx="3">
                  <c:v>452.04994299999998</c:v>
                </c:pt>
                <c:pt idx="4">
                  <c:v>501.30937299999999</c:v>
                </c:pt>
                <c:pt idx="5">
                  <c:v>441.974333</c:v>
                </c:pt>
                <c:pt idx="6">
                  <c:v>440.277849</c:v>
                </c:pt>
                <c:pt idx="7">
                  <c:v>459.21269799999999</c:v>
                </c:pt>
                <c:pt idx="8">
                  <c:v>447.00943599999999</c:v>
                </c:pt>
                <c:pt idx="9">
                  <c:v>453.13387499999999</c:v>
                </c:pt>
              </c:numCache>
            </c:numRef>
          </c:val>
          <c:extLst xmlns:c16r2="http://schemas.microsoft.com/office/drawing/2015/06/chart">
            <c:ext xmlns:c16="http://schemas.microsoft.com/office/drawing/2014/chart" uri="{C3380CC4-5D6E-409C-BE32-E72D297353CC}">
              <c16:uniqueId val="{00000001-C231-41C9-9B73-4D5AC2CF43FE}"/>
            </c:ext>
          </c:extLst>
        </c:ser>
        <c:dLbls>
          <c:showLegendKey val="0"/>
          <c:showVal val="1"/>
          <c:showCatName val="0"/>
          <c:showSerName val="0"/>
          <c:showPercent val="0"/>
          <c:showBubbleSize val="0"/>
        </c:dLbls>
        <c:gapWidth val="100"/>
        <c:overlap val="100"/>
        <c:axId val="44807680"/>
        <c:axId val="44809216"/>
      </c:barChart>
      <c:catAx>
        <c:axId val="44807680"/>
        <c:scaling>
          <c:orientation val="minMax"/>
        </c:scaling>
        <c:delete val="0"/>
        <c:axPos val="b"/>
        <c:numFmt formatCode="General" sourceLinked="0"/>
        <c:majorTickMark val="out"/>
        <c:minorTickMark val="none"/>
        <c:tickLblPos val="nextTo"/>
        <c:crossAx val="44809216"/>
        <c:crosses val="autoZero"/>
        <c:auto val="1"/>
        <c:lblAlgn val="ctr"/>
        <c:lblOffset val="100"/>
        <c:noMultiLvlLbl val="0"/>
      </c:catAx>
      <c:valAx>
        <c:axId val="44809216"/>
        <c:scaling>
          <c:orientation val="minMax"/>
        </c:scaling>
        <c:delete val="0"/>
        <c:axPos val="l"/>
        <c:majorGridlines/>
        <c:title>
          <c:tx>
            <c:rich>
              <a:bodyPr rot="-5400000" vert="horz"/>
              <a:lstStyle/>
              <a:p>
                <a:pPr>
                  <a:defRPr/>
                </a:pPr>
                <a:r>
                  <a:rPr lang="en-GB" dirty="0"/>
                  <a:t>Trade </a:t>
                </a:r>
                <a:r>
                  <a:rPr lang="en-GB" dirty="0" smtClean="0"/>
                  <a:t>k</a:t>
                </a:r>
                <a:r>
                  <a:rPr lang="en-GB" baseline="0" dirty="0" smtClean="0"/>
                  <a:t> t</a:t>
                </a:r>
                <a:endParaRPr lang="en-GB" dirty="0"/>
              </a:p>
            </c:rich>
          </c:tx>
          <c:layout>
            <c:manualLayout>
              <c:xMode val="edge"/>
              <c:yMode val="edge"/>
              <c:x val="3.0200079090915793E-3"/>
              <c:y val="0.32019476226864407"/>
            </c:manualLayout>
          </c:layout>
          <c:overlay val="0"/>
        </c:title>
        <c:numFmt formatCode="#,##0" sourceLinked="0"/>
        <c:majorTickMark val="out"/>
        <c:minorTickMark val="none"/>
        <c:tickLblPos val="nextTo"/>
        <c:crossAx val="44807680"/>
        <c:crosses val="autoZero"/>
        <c:crossBetween val="between"/>
      </c:valAx>
    </c:plotArea>
    <c:legend>
      <c:legendPos val="b"/>
      <c:layout/>
      <c:overlay val="0"/>
    </c:legend>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9464972253185"/>
          <c:y val="3.8697304856871832E-2"/>
          <c:w val="0.7680897911985074"/>
          <c:h val="0.78506235633589283"/>
        </c:manualLayout>
      </c:layout>
      <c:barChart>
        <c:barDir val="col"/>
        <c:grouping val="clustered"/>
        <c:varyColors val="0"/>
        <c:ser>
          <c:idx val="0"/>
          <c:order val="0"/>
          <c:tx>
            <c:strRef>
              <c:f>Sheet1!$A$2</c:f>
              <c:strCache>
                <c:ptCount val="1"/>
                <c:pt idx="0">
                  <c:v>Value £m</c:v>
                </c:pt>
              </c:strCache>
            </c:strRef>
          </c:tx>
          <c:invertIfNegative val="0"/>
          <c:dLbls>
            <c:numFmt formatCode="&quot;£&quot;#,##0" sourceLinked="0"/>
            <c:txPr>
              <a:bodyPr rot="-5400000" vert="horz"/>
              <a:lstStyle/>
              <a:p>
                <a:pPr>
                  <a:defRPr b="1"/>
                </a:pPr>
                <a:endParaRPr lang="en-US"/>
              </a:p>
            </c:txPr>
            <c:dLblPos val="outEnd"/>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2231.222303</c:v>
                </c:pt>
                <c:pt idx="1">
                  <c:v>2539.8177409999998</c:v>
                </c:pt>
                <c:pt idx="2">
                  <c:v>2553.5031349999999</c:v>
                </c:pt>
                <c:pt idx="3">
                  <c:v>2740.2359580000002</c:v>
                </c:pt>
                <c:pt idx="4">
                  <c:v>2721.1918519999999</c:v>
                </c:pt>
                <c:pt idx="5">
                  <c:v>2655.2535760000001</c:v>
                </c:pt>
                <c:pt idx="6">
                  <c:v>3052.1448759999998</c:v>
                </c:pt>
                <c:pt idx="7">
                  <c:v>3171.5086080000001</c:v>
                </c:pt>
                <c:pt idx="8">
                  <c:v>3076.972937</c:v>
                </c:pt>
                <c:pt idx="9">
                  <c:v>3457.6244419999998</c:v>
                </c:pt>
              </c:numCache>
            </c:numRef>
          </c:val>
          <c:extLst xmlns:c16r2="http://schemas.microsoft.com/office/drawing/2015/06/chart">
            <c:ext xmlns:c16="http://schemas.microsoft.com/office/drawing/2014/chart" uri="{C3380CC4-5D6E-409C-BE32-E72D297353CC}">
              <c16:uniqueId val="{00000000-C231-41C9-9B73-4D5AC2CF43FE}"/>
            </c:ext>
          </c:extLst>
        </c:ser>
        <c:ser>
          <c:idx val="1"/>
          <c:order val="1"/>
          <c:tx>
            <c:strRef>
              <c:f>Sheet1!$A$3</c:f>
              <c:strCache>
                <c:ptCount val="1"/>
                <c:pt idx="0">
                  <c:v>Volume k t</c:v>
                </c:pt>
              </c:strCache>
            </c:strRef>
          </c:tx>
          <c:invertIfNegative val="0"/>
          <c:dLbls>
            <c:numFmt formatCode="#,##0" sourceLinked="0"/>
            <c:txPr>
              <a:bodyPr rot="-5400000" vert="horz"/>
              <a:lstStyle/>
              <a:p>
                <a:pPr>
                  <a:defRPr b="1">
                    <a:solidFill>
                      <a:schemeClr val="bg1"/>
                    </a:solidFill>
                  </a:defRPr>
                </a:pPr>
                <a:endParaRPr lang="en-US"/>
              </a:p>
            </c:txPr>
            <c:dLblPos val="inBase"/>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701.00289299999997</c:v>
                </c:pt>
                <c:pt idx="1">
                  <c:v>718.42514100000005</c:v>
                </c:pt>
                <c:pt idx="2">
                  <c:v>753.20665899999995</c:v>
                </c:pt>
                <c:pt idx="3">
                  <c:v>737.96255199999996</c:v>
                </c:pt>
                <c:pt idx="4">
                  <c:v>720.49547800000005</c:v>
                </c:pt>
                <c:pt idx="5">
                  <c:v>679.11916199999996</c:v>
                </c:pt>
                <c:pt idx="6">
                  <c:v>725.63804800000003</c:v>
                </c:pt>
                <c:pt idx="7">
                  <c:v>704.26396199999999</c:v>
                </c:pt>
                <c:pt idx="8">
                  <c:v>654.49134100000003</c:v>
                </c:pt>
                <c:pt idx="9">
                  <c:v>725.02760599999999</c:v>
                </c:pt>
              </c:numCache>
            </c:numRef>
          </c:val>
          <c:extLst xmlns:c16r2="http://schemas.microsoft.com/office/drawing/2015/06/chart">
            <c:ext xmlns:c16="http://schemas.microsoft.com/office/drawing/2014/chart" uri="{C3380CC4-5D6E-409C-BE32-E72D297353CC}">
              <c16:uniqueId val="{00000001-C231-41C9-9B73-4D5AC2CF43FE}"/>
            </c:ext>
          </c:extLst>
        </c:ser>
        <c:dLbls>
          <c:showLegendKey val="0"/>
          <c:showVal val="0"/>
          <c:showCatName val="0"/>
          <c:showSerName val="0"/>
          <c:showPercent val="0"/>
          <c:showBubbleSize val="0"/>
        </c:dLbls>
        <c:gapWidth val="100"/>
        <c:axId val="45152512"/>
        <c:axId val="45686784"/>
      </c:barChart>
      <c:lineChart>
        <c:grouping val="standard"/>
        <c:varyColors val="0"/>
        <c:ser>
          <c:idx val="2"/>
          <c:order val="2"/>
          <c:tx>
            <c:strRef>
              <c:f>Sheet1!$A$4</c:f>
              <c:strCache>
                <c:ptCount val="1"/>
                <c:pt idx="0">
                  <c:v>£/kg</c:v>
                </c:pt>
              </c:strCache>
            </c:strRef>
          </c:tx>
          <c:marker>
            <c:symbol val="none"/>
          </c:marker>
          <c:dLbls>
            <c:numFmt formatCode="&quot;£&quot;#,##0.00" sourceLinked="0"/>
            <c:spPr>
              <a:solidFill>
                <a:srgbClr val="FFFFFF">
                  <a:alpha val="50196"/>
                </a:srgbClr>
              </a:solidFill>
            </c:spPr>
            <c:txPr>
              <a:bodyPr/>
              <a:lstStyle/>
              <a:p>
                <a:pPr>
                  <a:defRPr b="1"/>
                </a:pPr>
                <a:endParaRPr lang="en-US"/>
              </a:p>
            </c:txPr>
            <c:dLblPos val="b"/>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Sheet1!$B$4:$K$4</c:f>
              <c:numCache>
                <c:formatCode>General</c:formatCode>
                <c:ptCount val="10"/>
                <c:pt idx="0">
                  <c:v>3.1829002779878688</c:v>
                </c:pt>
                <c:pt idx="1">
                  <c:v>3.5352573233513827</c:v>
                </c:pt>
                <c:pt idx="2">
                  <c:v>3.3901759955098858</c:v>
                </c:pt>
                <c:pt idx="3">
                  <c:v>3.7132452731829142</c:v>
                </c:pt>
                <c:pt idx="4">
                  <c:v>3.7768340469723252</c:v>
                </c:pt>
                <c:pt idx="5">
                  <c:v>3.9253356960655315</c:v>
                </c:pt>
                <c:pt idx="6">
                  <c:v>4.2219033338611176</c:v>
                </c:pt>
                <c:pt idx="7">
                  <c:v>4.5195850955584413</c:v>
                </c:pt>
                <c:pt idx="8">
                  <c:v>4.7013195503834782</c:v>
                </c:pt>
                <c:pt idx="9">
                  <c:v>4.7689555727068411</c:v>
                </c:pt>
              </c:numCache>
            </c:numRef>
          </c:val>
          <c:smooth val="0"/>
          <c:extLst xmlns:c16r2="http://schemas.microsoft.com/office/drawing/2015/06/chart">
            <c:ext xmlns:c16="http://schemas.microsoft.com/office/drawing/2014/chart" uri="{C3380CC4-5D6E-409C-BE32-E72D297353CC}">
              <c16:uniqueId val="{00000002-C231-41C9-9B73-4D5AC2CF43FE}"/>
            </c:ext>
          </c:extLst>
        </c:ser>
        <c:dLbls>
          <c:showLegendKey val="0"/>
          <c:showVal val="0"/>
          <c:showCatName val="0"/>
          <c:showSerName val="0"/>
          <c:showPercent val="0"/>
          <c:showBubbleSize val="0"/>
        </c:dLbls>
        <c:marker val="1"/>
        <c:smooth val="0"/>
        <c:axId val="45699072"/>
        <c:axId val="45688704"/>
      </c:lineChart>
      <c:catAx>
        <c:axId val="45152512"/>
        <c:scaling>
          <c:orientation val="minMax"/>
        </c:scaling>
        <c:delete val="0"/>
        <c:axPos val="b"/>
        <c:numFmt formatCode="General" sourceLinked="0"/>
        <c:majorTickMark val="out"/>
        <c:minorTickMark val="none"/>
        <c:tickLblPos val="nextTo"/>
        <c:crossAx val="45686784"/>
        <c:crosses val="autoZero"/>
        <c:auto val="1"/>
        <c:lblAlgn val="ctr"/>
        <c:lblOffset val="100"/>
        <c:noMultiLvlLbl val="0"/>
      </c:catAx>
      <c:valAx>
        <c:axId val="45686784"/>
        <c:scaling>
          <c:orientation val="minMax"/>
        </c:scaling>
        <c:delete val="0"/>
        <c:axPos val="l"/>
        <c:majorGridlines/>
        <c:title>
          <c:tx>
            <c:rich>
              <a:bodyPr rot="-5400000" vert="horz"/>
              <a:lstStyle/>
              <a:p>
                <a:pPr>
                  <a:defRPr/>
                </a:pPr>
                <a:r>
                  <a:rPr lang="en-GB" dirty="0" smtClean="0"/>
                  <a:t>Import £m and k t</a:t>
                </a:r>
                <a:endParaRPr lang="en-GB" dirty="0"/>
              </a:p>
            </c:rich>
          </c:tx>
          <c:layout/>
          <c:overlay val="0"/>
        </c:title>
        <c:numFmt formatCode="#,##0" sourceLinked="0"/>
        <c:majorTickMark val="out"/>
        <c:minorTickMark val="none"/>
        <c:tickLblPos val="nextTo"/>
        <c:crossAx val="45152512"/>
        <c:crosses val="autoZero"/>
        <c:crossBetween val="between"/>
      </c:valAx>
      <c:valAx>
        <c:axId val="45688704"/>
        <c:scaling>
          <c:orientation val="minMax"/>
        </c:scaling>
        <c:delete val="0"/>
        <c:axPos val="r"/>
        <c:title>
          <c:tx>
            <c:rich>
              <a:bodyPr rot="-5400000" vert="horz"/>
              <a:lstStyle/>
              <a:p>
                <a:pPr>
                  <a:defRPr/>
                </a:pPr>
                <a:r>
                  <a:rPr lang="en-GB" dirty="0" smtClean="0"/>
                  <a:t>Average £/kg</a:t>
                </a:r>
                <a:endParaRPr lang="en-GB" dirty="0"/>
              </a:p>
            </c:rich>
          </c:tx>
          <c:layout/>
          <c:overlay val="0"/>
        </c:title>
        <c:numFmt formatCode="&quot;£&quot;#,##0" sourceLinked="0"/>
        <c:majorTickMark val="out"/>
        <c:minorTickMark val="none"/>
        <c:tickLblPos val="nextTo"/>
        <c:crossAx val="45699072"/>
        <c:crosses val="max"/>
        <c:crossBetween val="between"/>
      </c:valAx>
      <c:catAx>
        <c:axId val="45699072"/>
        <c:scaling>
          <c:orientation val="minMax"/>
        </c:scaling>
        <c:delete val="1"/>
        <c:axPos val="b"/>
        <c:majorTickMark val="out"/>
        <c:minorTickMark val="none"/>
        <c:tickLblPos val="nextTo"/>
        <c:crossAx val="45688704"/>
        <c:crosses val="autoZero"/>
        <c:auto val="1"/>
        <c:lblAlgn val="ctr"/>
        <c:lblOffset val="100"/>
        <c:noMultiLvlLbl val="0"/>
      </c:cat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Volume 2019</c:v>
                </c:pt>
              </c:strCache>
            </c:strRef>
          </c:tx>
          <c:dLbls>
            <c:numFmt formatCode="0.0%" sourceLinked="0"/>
            <c:spPr>
              <a:solidFill>
                <a:srgbClr val="FFFFFF">
                  <a:alpha val="50196"/>
                </a:srgbClr>
              </a:solidFill>
            </c:spPr>
            <c:txPr>
              <a:bodyPr/>
              <a:lstStyle/>
              <a:p>
                <a:pPr>
                  <a:defRPr sz="1400"/>
                </a:pPr>
                <a:endParaRPr lang="en-US"/>
              </a:p>
            </c:txPr>
            <c:showLegendKey val="0"/>
            <c:showVal val="1"/>
            <c:showCatName val="0"/>
            <c:showSerName val="0"/>
            <c:showPercent val="0"/>
            <c:showBubbleSize val="0"/>
            <c:showLeaderLines val="1"/>
          </c:dLbls>
          <c:cat>
            <c:strRef>
              <c:f>Sheet1!$A$2:$A$22</c:f>
              <c:strCache>
                <c:ptCount val="21"/>
                <c:pt idx="0">
                  <c:v>China</c:v>
                </c:pt>
                <c:pt idx="1">
                  <c:v>Germany</c:v>
                </c:pt>
                <c:pt idx="2">
                  <c:v>Iceland</c:v>
                </c:pt>
                <c:pt idx="3">
                  <c:v>Sweden</c:v>
                </c:pt>
                <c:pt idx="4">
                  <c:v>Faroe Islands</c:v>
                </c:pt>
                <c:pt idx="5">
                  <c:v>Denmark</c:v>
                </c:pt>
                <c:pt idx="6">
                  <c:v>Vietnam</c:v>
                </c:pt>
                <c:pt idx="7">
                  <c:v>Norway</c:v>
                </c:pt>
                <c:pt idx="8">
                  <c:v>Spain</c:v>
                </c:pt>
                <c:pt idx="9">
                  <c:v>Netherlands</c:v>
                </c:pt>
                <c:pt idx="10">
                  <c:v>India</c:v>
                </c:pt>
                <c:pt idx="11">
                  <c:v>Poland</c:v>
                </c:pt>
                <c:pt idx="12">
                  <c:v>Russia</c:v>
                </c:pt>
                <c:pt idx="13">
                  <c:v>Ecuador</c:v>
                </c:pt>
                <c:pt idx="14">
                  <c:v>Mauritius</c:v>
                </c:pt>
                <c:pt idx="15">
                  <c:v>Seychelles</c:v>
                </c:pt>
                <c:pt idx="16">
                  <c:v>Irish Republic</c:v>
                </c:pt>
                <c:pt idx="17">
                  <c:v>U.S.A.</c:v>
                </c:pt>
                <c:pt idx="18">
                  <c:v>Thailand</c:v>
                </c:pt>
                <c:pt idx="19">
                  <c:v>Philippines</c:v>
                </c:pt>
                <c:pt idx="20">
                  <c:v>All Others</c:v>
                </c:pt>
              </c:strCache>
            </c:strRef>
          </c:cat>
          <c:val>
            <c:numRef>
              <c:f>Sheet1!$B$2:$B$22</c:f>
              <c:numCache>
                <c:formatCode>General</c:formatCode>
                <c:ptCount val="21"/>
                <c:pt idx="0">
                  <c:v>0.10220082571586936</c:v>
                </c:pt>
                <c:pt idx="1">
                  <c:v>8.0590586505198528E-2</c:v>
                </c:pt>
                <c:pt idx="2">
                  <c:v>7.6634672307912099E-2</c:v>
                </c:pt>
                <c:pt idx="3">
                  <c:v>5.9305831452712988E-2</c:v>
                </c:pt>
                <c:pt idx="4">
                  <c:v>5.7420923914447475E-2</c:v>
                </c:pt>
                <c:pt idx="5">
                  <c:v>5.459103304819541E-2</c:v>
                </c:pt>
                <c:pt idx="6">
                  <c:v>5.3613755777459318E-2</c:v>
                </c:pt>
                <c:pt idx="7">
                  <c:v>4.9073561758971145E-2</c:v>
                </c:pt>
                <c:pt idx="8">
                  <c:v>4.5888197531612336E-2</c:v>
                </c:pt>
                <c:pt idx="9">
                  <c:v>3.7960619391918714E-2</c:v>
                </c:pt>
                <c:pt idx="10">
                  <c:v>2.3863749265293492E-2</c:v>
                </c:pt>
                <c:pt idx="11">
                  <c:v>2.338215794778992E-2</c:v>
                </c:pt>
                <c:pt idx="12">
                  <c:v>2.2799755296490049E-2</c:v>
                </c:pt>
                <c:pt idx="13">
                  <c:v>2.2067668689569869E-2</c:v>
                </c:pt>
                <c:pt idx="14">
                  <c:v>2.1346883721279988E-2</c:v>
                </c:pt>
                <c:pt idx="15">
                  <c:v>1.9428367807556281E-2</c:v>
                </c:pt>
                <c:pt idx="16">
                  <c:v>1.8851360812873655E-2</c:v>
                </c:pt>
                <c:pt idx="17">
                  <c:v>1.8113620628122676E-2</c:v>
                </c:pt>
                <c:pt idx="18">
                  <c:v>1.697226408783116E-2</c:v>
                </c:pt>
                <c:pt idx="19">
                  <c:v>1.6164805178466541E-2</c:v>
                </c:pt>
                <c:pt idx="20">
                  <c:v>0.17972935916042898</c:v>
                </c:pt>
              </c:numCache>
            </c:numRef>
          </c:val>
          <c:extLst xmlns:c16r2="http://schemas.microsoft.com/office/drawing/2015/06/chart">
            <c:ext xmlns:c16="http://schemas.microsoft.com/office/drawing/2014/chart" uri="{C3380CC4-5D6E-409C-BE32-E72D297353CC}">
              <c16:uniqueId val="{00000000-5FCA-4E72-AD06-DACC05556A4E}"/>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8932757932132069"/>
          <c:y val="7.4433560050046353E-4"/>
          <c:w val="0.2015883934265976"/>
          <c:h val="0.92764860812776528"/>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Value</c:v>
                </c:pt>
              </c:strCache>
            </c:strRef>
          </c:tx>
          <c:invertIfNegative val="0"/>
          <c:dLbls>
            <c:numFmt formatCode="0.0%" sourceLinked="0"/>
            <c:txPr>
              <a:bodyPr rot="-5400000" vert="horz"/>
              <a:lstStyle/>
              <a:p>
                <a:pPr>
                  <a:defRPr>
                    <a:solidFill>
                      <a:schemeClr val="bg1"/>
                    </a:solidFill>
                  </a:defRPr>
                </a:pPr>
                <a:endParaRPr lang="en-US"/>
              </a:p>
            </c:txPr>
            <c:dLblPos val="inBase"/>
            <c:showLegendKey val="0"/>
            <c:showVal val="1"/>
            <c:showCatName val="0"/>
            <c:showSerName val="0"/>
            <c:showPercent val="0"/>
            <c:showBubbleSize val="0"/>
            <c:showLeaderLines val="0"/>
          </c:dLbls>
          <c:cat>
            <c:strRef>
              <c:f>Sheet1!$A$2:$A$5</c:f>
              <c:strCache>
                <c:ptCount val="4"/>
                <c:pt idx="0">
                  <c:v>Demersal</c:v>
                </c:pt>
                <c:pt idx="1">
                  <c:v>Shellfish</c:v>
                </c:pt>
                <c:pt idx="2">
                  <c:v>Pelagic</c:v>
                </c:pt>
                <c:pt idx="3">
                  <c:v>All Others</c:v>
                </c:pt>
              </c:strCache>
            </c:strRef>
          </c:cat>
          <c:val>
            <c:numRef>
              <c:f>Sheet1!$B$2:$B$5</c:f>
              <c:numCache>
                <c:formatCode>General</c:formatCode>
                <c:ptCount val="4"/>
                <c:pt idx="0">
                  <c:v>0.29011834680916454</c:v>
                </c:pt>
                <c:pt idx="1">
                  <c:v>0.24236972379662511</c:v>
                </c:pt>
                <c:pt idx="2">
                  <c:v>0.16565480739969851</c:v>
                </c:pt>
                <c:pt idx="3">
                  <c:v>0.30185712199451187</c:v>
                </c:pt>
              </c:numCache>
            </c:numRef>
          </c:val>
          <c:extLst xmlns:c16r2="http://schemas.microsoft.com/office/drawing/2015/06/chart">
            <c:ext xmlns:c16="http://schemas.microsoft.com/office/drawing/2014/chart" uri="{C3380CC4-5D6E-409C-BE32-E72D297353CC}">
              <c16:uniqueId val="{00000000-C231-41C9-9B73-4D5AC2CF43FE}"/>
            </c:ext>
          </c:extLst>
        </c:ser>
        <c:ser>
          <c:idx val="1"/>
          <c:order val="1"/>
          <c:tx>
            <c:strRef>
              <c:f>Sheet1!$C$1</c:f>
              <c:strCache>
                <c:ptCount val="1"/>
                <c:pt idx="0">
                  <c:v>% Volume</c:v>
                </c:pt>
              </c:strCache>
            </c:strRef>
          </c:tx>
          <c:invertIfNegative val="0"/>
          <c:dLbls>
            <c:numFmt formatCode="0.0%" sourceLinked="0"/>
            <c:txPr>
              <a:bodyPr rot="-5400000" vert="horz"/>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Sheet1!$A$2:$A$5</c:f>
              <c:strCache>
                <c:ptCount val="4"/>
                <c:pt idx="0">
                  <c:v>Demersal</c:v>
                </c:pt>
                <c:pt idx="1">
                  <c:v>Shellfish</c:v>
                </c:pt>
                <c:pt idx="2">
                  <c:v>Pelagic</c:v>
                </c:pt>
                <c:pt idx="3">
                  <c:v>All Others</c:v>
                </c:pt>
              </c:strCache>
            </c:strRef>
          </c:cat>
          <c:val>
            <c:numRef>
              <c:f>Sheet1!$C$2:$C$5</c:f>
              <c:numCache>
                <c:formatCode>General</c:formatCode>
                <c:ptCount val="4"/>
                <c:pt idx="0">
                  <c:v>0.32010430924198491</c:v>
                </c:pt>
                <c:pt idx="1">
                  <c:v>0.18048106570993105</c:v>
                </c:pt>
                <c:pt idx="2">
                  <c:v>0.21712018783461329</c:v>
                </c:pt>
                <c:pt idx="3">
                  <c:v>0.28229443721347075</c:v>
                </c:pt>
              </c:numCache>
            </c:numRef>
          </c:val>
          <c:extLst xmlns:c16r2="http://schemas.microsoft.com/office/drawing/2015/06/chart">
            <c:ext xmlns:c16="http://schemas.microsoft.com/office/drawing/2014/chart" uri="{C3380CC4-5D6E-409C-BE32-E72D297353CC}">
              <c16:uniqueId val="{00000001-C231-41C9-9B73-4D5AC2CF43FE}"/>
            </c:ext>
          </c:extLst>
        </c:ser>
        <c:dLbls>
          <c:showLegendKey val="0"/>
          <c:showVal val="1"/>
          <c:showCatName val="0"/>
          <c:showSerName val="0"/>
          <c:showPercent val="0"/>
          <c:showBubbleSize val="0"/>
        </c:dLbls>
        <c:gapWidth val="100"/>
        <c:axId val="82747392"/>
        <c:axId val="82748928"/>
      </c:barChart>
      <c:catAx>
        <c:axId val="82747392"/>
        <c:scaling>
          <c:orientation val="minMax"/>
        </c:scaling>
        <c:delete val="0"/>
        <c:axPos val="b"/>
        <c:numFmt formatCode="General" sourceLinked="0"/>
        <c:majorTickMark val="out"/>
        <c:minorTickMark val="none"/>
        <c:tickLblPos val="nextTo"/>
        <c:crossAx val="82748928"/>
        <c:crosses val="autoZero"/>
        <c:auto val="1"/>
        <c:lblAlgn val="ctr"/>
        <c:lblOffset val="100"/>
        <c:noMultiLvlLbl val="0"/>
      </c:catAx>
      <c:valAx>
        <c:axId val="82748928"/>
        <c:scaling>
          <c:orientation val="minMax"/>
        </c:scaling>
        <c:delete val="0"/>
        <c:axPos val="l"/>
        <c:majorGridlines/>
        <c:title>
          <c:tx>
            <c:rich>
              <a:bodyPr rot="-5400000" vert="horz"/>
              <a:lstStyle/>
              <a:p>
                <a:pPr>
                  <a:defRPr/>
                </a:pPr>
                <a:r>
                  <a:rPr lang="en-GB" dirty="0" smtClean="0"/>
                  <a:t>% of total imports</a:t>
                </a:r>
                <a:endParaRPr lang="en-GB" dirty="0"/>
              </a:p>
            </c:rich>
          </c:tx>
          <c:overlay val="0"/>
        </c:title>
        <c:numFmt formatCode="0%" sourceLinked="0"/>
        <c:majorTickMark val="out"/>
        <c:minorTickMark val="none"/>
        <c:tickLblPos val="nextTo"/>
        <c:crossAx val="827473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Volume 2019</c:v>
                </c:pt>
              </c:strCache>
            </c:strRef>
          </c:tx>
          <c:dLbls>
            <c:dLbl>
              <c:idx val="13"/>
              <c:delete val="1"/>
            </c:dLbl>
            <c:dLbl>
              <c:idx val="14"/>
              <c:delete val="1"/>
            </c:dLbl>
            <c:dLbl>
              <c:idx val="15"/>
              <c:delete val="1"/>
            </c:dLbl>
            <c:dLbl>
              <c:idx val="16"/>
              <c:delete val="1"/>
            </c:dLbl>
            <c:dLbl>
              <c:idx val="17"/>
              <c:delete val="1"/>
            </c:dLbl>
            <c:dLbl>
              <c:idx val="18"/>
              <c:delete val="1"/>
            </c:dLbl>
            <c:dLbl>
              <c:idx val="19"/>
              <c:delete val="1"/>
            </c:dLbl>
            <c:numFmt formatCode="0.0%" sourceLinked="0"/>
            <c:spPr>
              <a:solidFill>
                <a:srgbClr val="FFFFFF">
                  <a:alpha val="50196"/>
                </a:srgbClr>
              </a:solidFill>
            </c:spPr>
            <c:txPr>
              <a:bodyPr/>
              <a:lstStyle/>
              <a:p>
                <a:pPr>
                  <a:defRPr sz="1400"/>
                </a:pPr>
                <a:endParaRPr lang="en-US"/>
              </a:p>
            </c:txPr>
            <c:showLegendKey val="0"/>
            <c:showVal val="1"/>
            <c:showCatName val="0"/>
            <c:showSerName val="0"/>
            <c:showPercent val="0"/>
            <c:showBubbleSize val="0"/>
            <c:showLeaderLines val="1"/>
          </c:dLbls>
          <c:cat>
            <c:strRef>
              <c:f>Sheet1!$A$2:$A$22</c:f>
              <c:strCache>
                <c:ptCount val="21"/>
                <c:pt idx="0">
                  <c:v>Tuna</c:v>
                </c:pt>
                <c:pt idx="1">
                  <c:v>Cod</c:v>
                </c:pt>
                <c:pt idx="2">
                  <c:v>Salmon</c:v>
                </c:pt>
                <c:pt idx="3">
                  <c:v>Haddock</c:v>
                </c:pt>
                <c:pt idx="4">
                  <c:v>P&amp;P shrimps &amp; prawns</c:v>
                </c:pt>
                <c:pt idx="5">
                  <c:v>Pollack</c:v>
                </c:pt>
                <c:pt idx="6">
                  <c:v>WW Shrimps &amp; Prawns</c:v>
                </c:pt>
                <c:pt idx="7">
                  <c:v>Squid</c:v>
                </c:pt>
                <c:pt idx="8">
                  <c:v>Mackerel</c:v>
                </c:pt>
                <c:pt idx="9">
                  <c:v>Catfish</c:v>
                </c:pt>
                <c:pt idx="10">
                  <c:v>Sardine</c:v>
                </c:pt>
                <c:pt idx="11">
                  <c:v>Surimi</c:v>
                </c:pt>
                <c:pt idx="12">
                  <c:v>Seabass</c:v>
                </c:pt>
                <c:pt idx="13">
                  <c:v>Mussels</c:v>
                </c:pt>
                <c:pt idx="14">
                  <c:v>Herring</c:v>
                </c:pt>
                <c:pt idx="15">
                  <c:v>SeaBream</c:v>
                </c:pt>
                <c:pt idx="16">
                  <c:v>Carp</c:v>
                </c:pt>
                <c:pt idx="17">
                  <c:v>Tilapia</c:v>
                </c:pt>
                <c:pt idx="18">
                  <c:v>Sprat</c:v>
                </c:pt>
                <c:pt idx="19">
                  <c:v>Redfish</c:v>
                </c:pt>
                <c:pt idx="20">
                  <c:v>All Others</c:v>
                </c:pt>
              </c:strCache>
            </c:strRef>
          </c:cat>
          <c:val>
            <c:numRef>
              <c:f>Sheet1!$B$2:$B$22</c:f>
              <c:numCache>
                <c:formatCode>General</c:formatCode>
                <c:ptCount val="21"/>
                <c:pt idx="0">
                  <c:v>0.15264205539781889</c:v>
                </c:pt>
                <c:pt idx="1">
                  <c:v>0.14592988615112126</c:v>
                </c:pt>
                <c:pt idx="2">
                  <c:v>0.13947833594628672</c:v>
                </c:pt>
                <c:pt idx="3">
                  <c:v>7.0805655640097109E-2</c:v>
                </c:pt>
                <c:pt idx="4">
                  <c:v>5.6487853236308359E-2</c:v>
                </c:pt>
                <c:pt idx="5">
                  <c:v>5.5290811919787783E-2</c:v>
                </c:pt>
                <c:pt idx="6">
                  <c:v>4.8154755365273638E-2</c:v>
                </c:pt>
                <c:pt idx="7">
                  <c:v>2.9422031414345896E-2</c:v>
                </c:pt>
                <c:pt idx="8">
                  <c:v>2.7803894407849625E-2</c:v>
                </c:pt>
                <c:pt idx="9">
                  <c:v>2.1005990494657109E-2</c:v>
                </c:pt>
                <c:pt idx="10">
                  <c:v>1.8481187321852128E-2</c:v>
                </c:pt>
                <c:pt idx="11">
                  <c:v>1.5274432184862213E-2</c:v>
                </c:pt>
                <c:pt idx="12">
                  <c:v>1.3698461848637527E-2</c:v>
                </c:pt>
                <c:pt idx="13">
                  <c:v>7.8732684835175776E-3</c:v>
                </c:pt>
                <c:pt idx="14">
                  <c:v>7.7560370852968593E-3</c:v>
                </c:pt>
                <c:pt idx="15">
                  <c:v>6.5004876517763934E-3</c:v>
                </c:pt>
                <c:pt idx="16">
                  <c:v>6.1637570252738765E-3</c:v>
                </c:pt>
                <c:pt idx="17">
                  <c:v>5.3301446290032715E-3</c:v>
                </c:pt>
                <c:pt idx="18">
                  <c:v>4.7683742955299275E-3</c:v>
                </c:pt>
                <c:pt idx="19">
                  <c:v>4.5740810040273139E-3</c:v>
                </c:pt>
                <c:pt idx="20">
                  <c:v>0.16255849849667656</c:v>
                </c:pt>
              </c:numCache>
            </c:numRef>
          </c:val>
          <c:extLst xmlns:c16r2="http://schemas.microsoft.com/office/drawing/2015/06/chart">
            <c:ext xmlns:c16="http://schemas.microsoft.com/office/drawing/2014/chart" uri="{C3380CC4-5D6E-409C-BE32-E72D297353CC}">
              <c16:uniqueId val="{00000000-5FCA-4E72-AD06-DACC05556A4E}"/>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8932757932132069"/>
          <c:y val="7.4433560050046353E-4"/>
          <c:w val="0.2015883934265976"/>
          <c:h val="0.92764860812776528"/>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Value £m</c:v>
                </c:pt>
              </c:strCache>
            </c:strRef>
          </c:tx>
          <c:invertIfNegative val="0"/>
          <c:dLbls>
            <c:numFmt formatCode="&quot;£&quot;#,##0" sourceLinked="0"/>
            <c:txPr>
              <a:bodyPr rot="-5400000" vert="horz"/>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1336.73576</c:v>
                </c:pt>
                <c:pt idx="1">
                  <c:v>1456.6101839999999</c:v>
                </c:pt>
                <c:pt idx="2">
                  <c:v>1341.584601</c:v>
                </c:pt>
                <c:pt idx="3">
                  <c:v>1458.1707469999999</c:v>
                </c:pt>
                <c:pt idx="4">
                  <c:v>1562.721851</c:v>
                </c:pt>
                <c:pt idx="5">
                  <c:v>1334.9604320000001</c:v>
                </c:pt>
                <c:pt idx="6">
                  <c:v>1637.9082900000001</c:v>
                </c:pt>
                <c:pt idx="7">
                  <c:v>1901.9746680000001</c:v>
                </c:pt>
                <c:pt idx="8">
                  <c:v>1786.122468</c:v>
                </c:pt>
                <c:pt idx="9">
                  <c:v>2004.4675460000001</c:v>
                </c:pt>
              </c:numCache>
            </c:numRef>
          </c:val>
          <c:extLst xmlns:c16r2="http://schemas.microsoft.com/office/drawing/2015/06/chart">
            <c:ext xmlns:c16="http://schemas.microsoft.com/office/drawing/2014/chart" uri="{C3380CC4-5D6E-409C-BE32-E72D297353CC}">
              <c16:uniqueId val="{00000000-C231-41C9-9B73-4D5AC2CF43FE}"/>
            </c:ext>
          </c:extLst>
        </c:ser>
        <c:ser>
          <c:idx val="1"/>
          <c:order val="1"/>
          <c:tx>
            <c:strRef>
              <c:f>Sheet1!$A$3</c:f>
              <c:strCache>
                <c:ptCount val="1"/>
                <c:pt idx="0">
                  <c:v>Volume k t</c:v>
                </c:pt>
              </c:strCache>
            </c:strRef>
          </c:tx>
          <c:invertIfNegative val="0"/>
          <c:dLbls>
            <c:numFmt formatCode="#,##0" sourceLinked="0"/>
            <c:txPr>
              <a:bodyPr rot="-5400000" vert="horz"/>
              <a:lstStyle/>
              <a:p>
                <a:pPr>
                  <a:defRPr b="1">
                    <a:solidFill>
                      <a:schemeClr val="bg1"/>
                    </a:solidFill>
                  </a:defRPr>
                </a:pPr>
                <a:endParaRPr lang="en-US"/>
              </a:p>
            </c:txPr>
            <c:dLblPos val="inBase"/>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514.53192100000001</c:v>
                </c:pt>
                <c:pt idx="1">
                  <c:v>434.48721999999998</c:v>
                </c:pt>
                <c:pt idx="2">
                  <c:v>465.59150199999999</c:v>
                </c:pt>
                <c:pt idx="3">
                  <c:v>452.04994299999998</c:v>
                </c:pt>
                <c:pt idx="4">
                  <c:v>501.30937299999999</c:v>
                </c:pt>
                <c:pt idx="5">
                  <c:v>441.974333</c:v>
                </c:pt>
                <c:pt idx="6">
                  <c:v>440.277849</c:v>
                </c:pt>
                <c:pt idx="7">
                  <c:v>459.21269799999999</c:v>
                </c:pt>
                <c:pt idx="8">
                  <c:v>447.00943599999999</c:v>
                </c:pt>
                <c:pt idx="9">
                  <c:v>453.13387499999999</c:v>
                </c:pt>
              </c:numCache>
            </c:numRef>
          </c:val>
          <c:extLst xmlns:c16r2="http://schemas.microsoft.com/office/drawing/2015/06/chart">
            <c:ext xmlns:c16="http://schemas.microsoft.com/office/drawing/2014/chart" uri="{C3380CC4-5D6E-409C-BE32-E72D297353CC}">
              <c16:uniqueId val="{00000001-C231-41C9-9B73-4D5AC2CF43FE}"/>
            </c:ext>
          </c:extLst>
        </c:ser>
        <c:dLbls>
          <c:showLegendKey val="0"/>
          <c:showVal val="0"/>
          <c:showCatName val="0"/>
          <c:showSerName val="0"/>
          <c:showPercent val="0"/>
          <c:showBubbleSize val="0"/>
        </c:dLbls>
        <c:gapWidth val="100"/>
        <c:axId val="101000704"/>
        <c:axId val="101054720"/>
      </c:barChart>
      <c:lineChart>
        <c:grouping val="standard"/>
        <c:varyColors val="0"/>
        <c:ser>
          <c:idx val="2"/>
          <c:order val="2"/>
          <c:tx>
            <c:strRef>
              <c:f>Sheet1!$A$4</c:f>
              <c:strCache>
                <c:ptCount val="1"/>
                <c:pt idx="0">
                  <c:v>£/kg</c:v>
                </c:pt>
              </c:strCache>
            </c:strRef>
          </c:tx>
          <c:marker>
            <c:symbol val="none"/>
          </c:marker>
          <c:dLbls>
            <c:numFmt formatCode="&quot;£&quot;#,##0.00" sourceLinked="0"/>
            <c:spPr>
              <a:solidFill>
                <a:srgbClr val="FFFFFF">
                  <a:alpha val="50196"/>
                </a:srgbClr>
              </a:solidFill>
            </c:spPr>
            <c:txPr>
              <a:bodyPr/>
              <a:lstStyle/>
              <a:p>
                <a:pPr>
                  <a:defRPr b="1"/>
                </a:pPr>
                <a:endParaRPr lang="en-US"/>
              </a:p>
            </c:txPr>
            <c:dLblPos val="t"/>
            <c:showLegendKey val="0"/>
            <c:showVal val="1"/>
            <c:showCatName val="0"/>
            <c:showSerName val="0"/>
            <c:showPercent val="0"/>
            <c:showBubbleSize val="0"/>
            <c:showLeaderLines val="0"/>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Sheet1!$B$4:$K$4</c:f>
              <c:numCache>
                <c:formatCode>General</c:formatCode>
                <c:ptCount val="10"/>
                <c:pt idx="0">
                  <c:v>2.5979646848771507</c:v>
                </c:pt>
                <c:pt idx="1">
                  <c:v>3.3524810787300026</c:v>
                </c:pt>
                <c:pt idx="2">
                  <c:v>2.8814628171628445</c:v>
                </c:pt>
                <c:pt idx="3">
                  <c:v>3.225685058874125</c:v>
                </c:pt>
                <c:pt idx="4">
                  <c:v>3.1172803365876822</c:v>
                </c:pt>
                <c:pt idx="5">
                  <c:v>3.0204478684059692</c:v>
                </c:pt>
                <c:pt idx="6">
                  <c:v>3.7201696467813896</c:v>
                </c:pt>
                <c:pt idx="7">
                  <c:v>4.1418163658880358</c:v>
                </c:pt>
                <c:pt idx="8">
                  <c:v>3.9957153566664307</c:v>
                </c:pt>
                <c:pt idx="9">
                  <c:v>4.4235658744339084</c:v>
                </c:pt>
              </c:numCache>
            </c:numRef>
          </c:val>
          <c:smooth val="0"/>
          <c:extLst xmlns:c16r2="http://schemas.microsoft.com/office/drawing/2015/06/chart">
            <c:ext xmlns:c16="http://schemas.microsoft.com/office/drawing/2014/chart" uri="{C3380CC4-5D6E-409C-BE32-E72D297353CC}">
              <c16:uniqueId val="{00000002-C231-41C9-9B73-4D5AC2CF43FE}"/>
            </c:ext>
          </c:extLst>
        </c:ser>
        <c:dLbls>
          <c:showLegendKey val="0"/>
          <c:showVal val="0"/>
          <c:showCatName val="0"/>
          <c:showSerName val="0"/>
          <c:showPercent val="0"/>
          <c:showBubbleSize val="0"/>
        </c:dLbls>
        <c:marker val="1"/>
        <c:smooth val="0"/>
        <c:axId val="103697408"/>
        <c:axId val="103694720"/>
      </c:lineChart>
      <c:catAx>
        <c:axId val="101000704"/>
        <c:scaling>
          <c:orientation val="minMax"/>
        </c:scaling>
        <c:delete val="0"/>
        <c:axPos val="b"/>
        <c:numFmt formatCode="General" sourceLinked="0"/>
        <c:majorTickMark val="out"/>
        <c:minorTickMark val="none"/>
        <c:tickLblPos val="nextTo"/>
        <c:crossAx val="101054720"/>
        <c:crosses val="autoZero"/>
        <c:auto val="1"/>
        <c:lblAlgn val="ctr"/>
        <c:lblOffset val="100"/>
        <c:noMultiLvlLbl val="0"/>
      </c:catAx>
      <c:valAx>
        <c:axId val="101054720"/>
        <c:scaling>
          <c:orientation val="minMax"/>
        </c:scaling>
        <c:delete val="0"/>
        <c:axPos val="l"/>
        <c:majorGridlines/>
        <c:title>
          <c:tx>
            <c:rich>
              <a:bodyPr rot="-5400000" vert="horz"/>
              <a:lstStyle/>
              <a:p>
                <a:pPr>
                  <a:defRPr/>
                </a:pPr>
                <a:r>
                  <a:rPr lang="en-GB" dirty="0" smtClean="0"/>
                  <a:t>Import £m and k t</a:t>
                </a:r>
                <a:endParaRPr lang="en-GB" dirty="0"/>
              </a:p>
            </c:rich>
          </c:tx>
          <c:overlay val="0"/>
        </c:title>
        <c:numFmt formatCode="#,##0" sourceLinked="0"/>
        <c:majorTickMark val="out"/>
        <c:minorTickMark val="none"/>
        <c:tickLblPos val="nextTo"/>
        <c:crossAx val="101000704"/>
        <c:crosses val="autoZero"/>
        <c:crossBetween val="between"/>
      </c:valAx>
      <c:valAx>
        <c:axId val="103694720"/>
        <c:scaling>
          <c:orientation val="minMax"/>
        </c:scaling>
        <c:delete val="0"/>
        <c:axPos val="r"/>
        <c:title>
          <c:tx>
            <c:rich>
              <a:bodyPr rot="-5400000" vert="horz"/>
              <a:lstStyle/>
              <a:p>
                <a:pPr>
                  <a:defRPr/>
                </a:pPr>
                <a:r>
                  <a:rPr lang="en-GB" dirty="0" smtClean="0"/>
                  <a:t>Average £/kg</a:t>
                </a:r>
                <a:endParaRPr lang="en-GB" dirty="0"/>
              </a:p>
            </c:rich>
          </c:tx>
          <c:overlay val="0"/>
        </c:title>
        <c:numFmt formatCode="&quot;£&quot;#,##0" sourceLinked="0"/>
        <c:majorTickMark val="out"/>
        <c:minorTickMark val="none"/>
        <c:tickLblPos val="nextTo"/>
        <c:crossAx val="103697408"/>
        <c:crosses val="max"/>
        <c:crossBetween val="between"/>
      </c:valAx>
      <c:catAx>
        <c:axId val="103697408"/>
        <c:scaling>
          <c:orientation val="minMax"/>
        </c:scaling>
        <c:delete val="1"/>
        <c:axPos val="b"/>
        <c:majorTickMark val="out"/>
        <c:minorTickMark val="none"/>
        <c:tickLblPos val="nextTo"/>
        <c:crossAx val="103694720"/>
        <c:crosses val="autoZero"/>
        <c:auto val="1"/>
        <c:lblAlgn val="ctr"/>
        <c:lblOffset val="100"/>
        <c:noMultiLvlLbl val="0"/>
      </c:cat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Volume 2019</c:v>
                </c:pt>
              </c:strCache>
            </c:strRef>
          </c:tx>
          <c:dLbls>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numFmt formatCode="0.0%" sourceLinked="0"/>
            <c:spPr>
              <a:solidFill>
                <a:srgbClr val="FFFFFF">
                  <a:alpha val="50196"/>
                </a:srgbClr>
              </a:solidFill>
            </c:spPr>
            <c:txPr>
              <a:bodyPr/>
              <a:lstStyle/>
              <a:p>
                <a:pPr>
                  <a:defRPr sz="1400"/>
                </a:pPr>
                <a:endParaRPr lang="en-US"/>
              </a:p>
            </c:txPr>
            <c:showLegendKey val="0"/>
            <c:showVal val="1"/>
            <c:showCatName val="0"/>
            <c:showSerName val="0"/>
            <c:showPercent val="0"/>
            <c:showBubbleSize val="0"/>
            <c:showLeaderLines val="1"/>
          </c:dLbls>
          <c:cat>
            <c:strRef>
              <c:f>Sheet1!$A$2:$A$22</c:f>
              <c:strCache>
                <c:ptCount val="21"/>
                <c:pt idx="0">
                  <c:v>France</c:v>
                </c:pt>
                <c:pt idx="1">
                  <c:v>Netherlands</c:v>
                </c:pt>
                <c:pt idx="2">
                  <c:v>Irish Republic</c:v>
                </c:pt>
                <c:pt idx="3">
                  <c:v>U.S.A.</c:v>
                </c:pt>
                <c:pt idx="4">
                  <c:v>Spain</c:v>
                </c:pt>
                <c:pt idx="5">
                  <c:v>China</c:v>
                </c:pt>
                <c:pt idx="6">
                  <c:v>Denmark</c:v>
                </c:pt>
                <c:pt idx="7">
                  <c:v>Germany</c:v>
                </c:pt>
                <c:pt idx="8">
                  <c:v>Italy</c:v>
                </c:pt>
                <c:pt idx="9">
                  <c:v>Poland</c:v>
                </c:pt>
                <c:pt idx="10">
                  <c:v>South Korea</c:v>
                </c:pt>
                <c:pt idx="11">
                  <c:v>Vietnam</c:v>
                </c:pt>
                <c:pt idx="12">
                  <c:v>Philippines</c:v>
                </c:pt>
                <c:pt idx="13">
                  <c:v>Belgium</c:v>
                </c:pt>
                <c:pt idx="14">
                  <c:v>Taiwan</c:v>
                </c:pt>
                <c:pt idx="15">
                  <c:v>Romania</c:v>
                </c:pt>
                <c:pt idx="16">
                  <c:v>Ukraine</c:v>
                </c:pt>
                <c:pt idx="17">
                  <c:v>Lithuania</c:v>
                </c:pt>
                <c:pt idx="18">
                  <c:v>Portugal</c:v>
                </c:pt>
                <c:pt idx="19">
                  <c:v>Estonia</c:v>
                </c:pt>
                <c:pt idx="20">
                  <c:v>All Others</c:v>
                </c:pt>
              </c:strCache>
            </c:strRef>
          </c:cat>
          <c:val>
            <c:numRef>
              <c:f>Sheet1!$B$2:$B$22</c:f>
              <c:numCache>
                <c:formatCode>General</c:formatCode>
                <c:ptCount val="21"/>
                <c:pt idx="0">
                  <c:v>0.20878152179640067</c:v>
                </c:pt>
                <c:pt idx="1">
                  <c:v>0.12762802604417955</c:v>
                </c:pt>
                <c:pt idx="2">
                  <c:v>0.11314576735186704</c:v>
                </c:pt>
                <c:pt idx="3">
                  <c:v>8.7405283924094176E-2</c:v>
                </c:pt>
                <c:pt idx="4">
                  <c:v>8.3131626387455582E-2</c:v>
                </c:pt>
                <c:pt idx="5">
                  <c:v>5.4954236206683951E-2</c:v>
                </c:pt>
                <c:pt idx="6">
                  <c:v>3.8555625531196493E-2</c:v>
                </c:pt>
                <c:pt idx="7">
                  <c:v>3.8276407827598412E-2</c:v>
                </c:pt>
                <c:pt idx="8">
                  <c:v>3.7605361108789315E-2</c:v>
                </c:pt>
                <c:pt idx="9">
                  <c:v>1.6249407528845641E-2</c:v>
                </c:pt>
                <c:pt idx="10">
                  <c:v>1.5576277540495068E-2</c:v>
                </c:pt>
                <c:pt idx="11">
                  <c:v>1.4169589505971055E-2</c:v>
                </c:pt>
                <c:pt idx="12">
                  <c:v>1.368923256951381E-2</c:v>
                </c:pt>
                <c:pt idx="13">
                  <c:v>1.2112047460587668E-2</c:v>
                </c:pt>
                <c:pt idx="14">
                  <c:v>1.1398247372258363E-2</c:v>
                </c:pt>
                <c:pt idx="15">
                  <c:v>1.0425945312519396E-2</c:v>
                </c:pt>
                <c:pt idx="16">
                  <c:v>9.9270839109082271E-3</c:v>
                </c:pt>
                <c:pt idx="17">
                  <c:v>8.9713641470746362E-3</c:v>
                </c:pt>
                <c:pt idx="18">
                  <c:v>8.9469784178020234E-3</c:v>
                </c:pt>
                <c:pt idx="19">
                  <c:v>7.0987564105640969E-3</c:v>
                </c:pt>
                <c:pt idx="20">
                  <c:v>8.1951213645194809E-2</c:v>
                </c:pt>
              </c:numCache>
            </c:numRef>
          </c:val>
          <c:extLst xmlns:c16r2="http://schemas.microsoft.com/office/drawing/2015/06/chart">
            <c:ext xmlns:c16="http://schemas.microsoft.com/office/drawing/2014/chart" uri="{C3380CC4-5D6E-409C-BE32-E72D297353CC}">
              <c16:uniqueId val="{00000000-5FCA-4E72-AD06-DACC05556A4E}"/>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8932757932132069"/>
          <c:y val="7.4433560050046353E-4"/>
          <c:w val="0.2015883934265976"/>
          <c:h val="0.92764860812776528"/>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Value</c:v>
                </c:pt>
              </c:strCache>
            </c:strRef>
          </c:tx>
          <c:invertIfNegative val="0"/>
          <c:dLbls>
            <c:numFmt formatCode="0.0%" sourceLinked="0"/>
            <c:txPr>
              <a:bodyPr rot="-5400000" vert="horz"/>
              <a:lstStyle/>
              <a:p>
                <a:pPr>
                  <a:defRPr>
                    <a:solidFill>
                      <a:schemeClr val="bg1"/>
                    </a:solidFill>
                  </a:defRPr>
                </a:pPr>
                <a:endParaRPr lang="en-US"/>
              </a:p>
            </c:txPr>
            <c:dLblPos val="inBase"/>
            <c:showLegendKey val="0"/>
            <c:showVal val="1"/>
            <c:showCatName val="0"/>
            <c:showSerName val="0"/>
            <c:showPercent val="0"/>
            <c:showBubbleSize val="0"/>
            <c:showLeaderLines val="0"/>
          </c:dLbls>
          <c:cat>
            <c:strRef>
              <c:f>Sheet1!$A$2:$A$5</c:f>
              <c:strCache>
                <c:ptCount val="4"/>
                <c:pt idx="0">
                  <c:v>Shellfish</c:v>
                </c:pt>
                <c:pt idx="1">
                  <c:v>Demersal</c:v>
                </c:pt>
                <c:pt idx="2">
                  <c:v>Pelagic</c:v>
                </c:pt>
                <c:pt idx="3">
                  <c:v>All Others</c:v>
                </c:pt>
              </c:strCache>
            </c:strRef>
          </c:cat>
          <c:val>
            <c:numRef>
              <c:f>Sheet1!$B$2:$B$5</c:f>
              <c:numCache>
                <c:formatCode>General</c:formatCode>
                <c:ptCount val="4"/>
                <c:pt idx="0">
                  <c:v>0.2820129610619298</c:v>
                </c:pt>
                <c:pt idx="1">
                  <c:v>0.10859812394288572</c:v>
                </c:pt>
                <c:pt idx="2">
                  <c:v>8.5642426260564647E-2</c:v>
                </c:pt>
                <c:pt idx="3">
                  <c:v>0.52374648873461971</c:v>
                </c:pt>
              </c:numCache>
            </c:numRef>
          </c:val>
          <c:extLst xmlns:c16r2="http://schemas.microsoft.com/office/drawing/2015/06/chart">
            <c:ext xmlns:c16="http://schemas.microsoft.com/office/drawing/2014/chart" uri="{C3380CC4-5D6E-409C-BE32-E72D297353CC}">
              <c16:uniqueId val="{00000000-C231-41C9-9B73-4D5AC2CF43FE}"/>
            </c:ext>
          </c:extLst>
        </c:ser>
        <c:ser>
          <c:idx val="1"/>
          <c:order val="1"/>
          <c:tx>
            <c:strRef>
              <c:f>Sheet1!$C$1</c:f>
              <c:strCache>
                <c:ptCount val="1"/>
                <c:pt idx="0">
                  <c:v>% Volume</c:v>
                </c:pt>
              </c:strCache>
            </c:strRef>
          </c:tx>
          <c:invertIfNegative val="0"/>
          <c:dLbls>
            <c:numFmt formatCode="0.0%" sourceLinked="0"/>
            <c:txPr>
              <a:bodyPr rot="-5400000" vert="horz"/>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Sheet1!$A$2:$A$5</c:f>
              <c:strCache>
                <c:ptCount val="4"/>
                <c:pt idx="0">
                  <c:v>Shellfish</c:v>
                </c:pt>
                <c:pt idx="1">
                  <c:v>Demersal</c:v>
                </c:pt>
                <c:pt idx="2">
                  <c:v>Pelagic</c:v>
                </c:pt>
                <c:pt idx="3">
                  <c:v>All Others</c:v>
                </c:pt>
              </c:strCache>
            </c:strRef>
          </c:cat>
          <c:val>
            <c:numRef>
              <c:f>Sheet1!$C$2:$C$5</c:f>
              <c:numCache>
                <c:formatCode>General</c:formatCode>
                <c:ptCount val="4"/>
                <c:pt idx="0">
                  <c:v>0.18148803375161482</c:v>
                </c:pt>
                <c:pt idx="1">
                  <c:v>0.11242474643944905</c:v>
                </c:pt>
                <c:pt idx="2">
                  <c:v>0.31404154015190328</c:v>
                </c:pt>
                <c:pt idx="3">
                  <c:v>0.39204567965703296</c:v>
                </c:pt>
              </c:numCache>
            </c:numRef>
          </c:val>
          <c:extLst xmlns:c16r2="http://schemas.microsoft.com/office/drawing/2015/06/chart">
            <c:ext xmlns:c16="http://schemas.microsoft.com/office/drawing/2014/chart" uri="{C3380CC4-5D6E-409C-BE32-E72D297353CC}">
              <c16:uniqueId val="{00000001-C231-41C9-9B73-4D5AC2CF43FE}"/>
            </c:ext>
          </c:extLst>
        </c:ser>
        <c:dLbls>
          <c:showLegendKey val="0"/>
          <c:showVal val="1"/>
          <c:showCatName val="0"/>
          <c:showSerName val="0"/>
          <c:showPercent val="0"/>
          <c:showBubbleSize val="0"/>
        </c:dLbls>
        <c:gapWidth val="100"/>
        <c:axId val="125475456"/>
        <c:axId val="125481344"/>
      </c:barChart>
      <c:catAx>
        <c:axId val="125475456"/>
        <c:scaling>
          <c:orientation val="minMax"/>
        </c:scaling>
        <c:delete val="0"/>
        <c:axPos val="b"/>
        <c:numFmt formatCode="General" sourceLinked="0"/>
        <c:majorTickMark val="out"/>
        <c:minorTickMark val="none"/>
        <c:tickLblPos val="nextTo"/>
        <c:crossAx val="125481344"/>
        <c:crosses val="autoZero"/>
        <c:auto val="1"/>
        <c:lblAlgn val="ctr"/>
        <c:lblOffset val="100"/>
        <c:noMultiLvlLbl val="0"/>
      </c:catAx>
      <c:valAx>
        <c:axId val="125481344"/>
        <c:scaling>
          <c:orientation val="minMax"/>
        </c:scaling>
        <c:delete val="0"/>
        <c:axPos val="l"/>
        <c:majorGridlines/>
        <c:title>
          <c:tx>
            <c:rich>
              <a:bodyPr rot="-5400000" vert="horz"/>
              <a:lstStyle/>
              <a:p>
                <a:pPr>
                  <a:defRPr/>
                </a:pPr>
                <a:r>
                  <a:rPr lang="en-GB" dirty="0" smtClean="0"/>
                  <a:t>% of total exports</a:t>
                </a:r>
                <a:endParaRPr lang="en-GB" dirty="0"/>
              </a:p>
            </c:rich>
          </c:tx>
          <c:overlay val="0"/>
        </c:title>
        <c:numFmt formatCode="0%" sourceLinked="0"/>
        <c:majorTickMark val="out"/>
        <c:minorTickMark val="none"/>
        <c:tickLblPos val="nextTo"/>
        <c:crossAx val="1254754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88A5CB-2663-5A4A-BE9C-39A408ABEECC}" type="datetimeFigureOut">
              <a:rPr lang="en-US" smtClean="0"/>
              <a:t>11/25/2020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ACE7A-4043-F74B-B682-A8614A7C2CDE}" type="slidenum">
              <a:rPr lang="en-US" smtClean="0"/>
              <a:t>‹#›</a:t>
            </a:fld>
            <a:endParaRPr lang="en-US"/>
          </a:p>
        </p:txBody>
      </p:sp>
    </p:spTree>
    <p:extLst>
      <p:ext uri="{BB962C8B-B14F-4D97-AF65-F5344CB8AC3E}">
        <p14:creationId xmlns:p14="http://schemas.microsoft.com/office/powerpoint/2010/main" val="1031948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73DC6-A49E-434F-AA3E-D5D735FBC95E}" type="datetimeFigureOut">
              <a:rPr lang="en-US" smtClean="0"/>
              <a:t>11/25/2020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321A9-4476-1542-A90B-349471577E30}" type="slidenum">
              <a:rPr lang="en-US" smtClean="0"/>
              <a:t>‹#›</a:t>
            </a:fld>
            <a:endParaRPr lang="en-US"/>
          </a:p>
        </p:txBody>
      </p:sp>
    </p:spTree>
    <p:extLst>
      <p:ext uri="{BB962C8B-B14F-4D97-AF65-F5344CB8AC3E}">
        <p14:creationId xmlns:p14="http://schemas.microsoft.com/office/powerpoint/2010/main" val="37328858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 y="401"/>
            <a:ext cx="9141916" cy="6857199"/>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40624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8" y="1384137"/>
            <a:ext cx="8387999" cy="4656000"/>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tx2"/>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grey.</a:t>
            </a:r>
          </a:p>
        </p:txBody>
      </p:sp>
      <p:sp>
        <p:nvSpPr>
          <p:cNvPr id="5"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397329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uture with caption (full bleed)">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6858000"/>
          </a:xfrm>
          <a:ln>
            <a:noFill/>
          </a:ln>
        </p:spPr>
        <p:txBody>
          <a:bodyPr anchor="ctr"/>
          <a:lstStyle>
            <a:lvl1pPr marL="0" marR="0" indent="0" algn="ctr" defTabSz="457200" rtl="0" eaLnBrk="1" fontAlgn="auto" latinLnBrk="0" hangingPunct="1">
              <a:lnSpc>
                <a:spcPct val="100000"/>
              </a:lnSpc>
              <a:spcBef>
                <a:spcPct val="20000"/>
              </a:spcBef>
              <a:spcAft>
                <a:spcPts val="0"/>
              </a:spcAft>
              <a:buClrTx/>
              <a:buSzTx/>
              <a:buFont typeface="Lucida Grande"/>
              <a:buNone/>
              <a:tabLst/>
              <a:defRPr/>
            </a:lvl1pPr>
          </a:lstStyle>
          <a:p>
            <a:r>
              <a:rPr lang="en-US" dirty="0"/>
              <a:t>Click to add a picture</a:t>
            </a:r>
          </a:p>
        </p:txBody>
      </p:sp>
      <p:sp>
        <p:nvSpPr>
          <p:cNvPr id="3" name="Subtitle 2"/>
          <p:cNvSpPr>
            <a:spLocks noGrp="1"/>
          </p:cNvSpPr>
          <p:nvPr>
            <p:ph type="subTitle" idx="1" hasCustomPrompt="1"/>
          </p:nvPr>
        </p:nvSpPr>
        <p:spPr>
          <a:xfrm>
            <a:off x="1" y="-1"/>
            <a:ext cx="2659063" cy="68580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53312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8" y="1354667"/>
            <a:ext cx="8387999" cy="4176000"/>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8" y="5530667"/>
            <a:ext cx="8387999" cy="48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274230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29430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Hold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 y="915"/>
            <a:ext cx="9141560" cy="6856170"/>
          </a:xfrm>
          <a:prstGeom prst="rect">
            <a:avLst/>
          </a:prstGeom>
        </p:spPr>
      </p:pic>
      <p:sp>
        <p:nvSpPr>
          <p:cNvPr id="2" name="Title 1"/>
          <p:cNvSpPr>
            <a:spLocks noGrp="1"/>
          </p:cNvSpPr>
          <p:nvPr>
            <p:ph type="title" hasCustomPrompt="1"/>
          </p:nvPr>
        </p:nvSpPr>
        <p:spPr>
          <a:xfrm>
            <a:off x="367296" y="2644866"/>
            <a:ext cx="8388000" cy="863999"/>
          </a:xfrm>
        </p:spPr>
        <p:txBody>
          <a:bodyPr/>
          <a:lstStyle>
            <a:lvl1pPr algn="ctr">
              <a:defRPr b="1" baseline="0">
                <a:solidFill>
                  <a:schemeClr val="bg1"/>
                </a:solidFill>
              </a:defRPr>
            </a:lvl1pPr>
          </a:lstStyle>
          <a:p>
            <a:r>
              <a:rPr lang="en-GB" dirty="0" smtClean="0"/>
              <a:t>Click to add your holding text</a:t>
            </a:r>
            <a:endParaRPr lang="en-US" dirty="0"/>
          </a:p>
        </p:txBody>
      </p:sp>
    </p:spTree>
    <p:extLst>
      <p:ext uri="{BB962C8B-B14F-4D97-AF65-F5344CB8AC3E}">
        <p14:creationId xmlns:p14="http://schemas.microsoft.com/office/powerpoint/2010/main" val="63557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 y="915"/>
            <a:ext cx="9140546" cy="6856171"/>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222831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 y="401"/>
            <a:ext cx="9141916" cy="6857199"/>
          </a:xfrm>
          <a:prstGeom prst="rect">
            <a:avLst/>
          </a:prstGeom>
        </p:spPr>
      </p:pic>
      <p:sp>
        <p:nvSpPr>
          <p:cNvPr id="7" name="Title 1"/>
          <p:cNvSpPr>
            <a:spLocks noGrp="1"/>
          </p:cNvSpPr>
          <p:nvPr>
            <p:ph type="ctrTitle" hasCustomPrompt="1"/>
          </p:nvPr>
        </p:nvSpPr>
        <p:spPr>
          <a:xfrm>
            <a:off x="522744" y="848698"/>
            <a:ext cx="8387999" cy="1225639"/>
          </a:xfrm>
        </p:spPr>
        <p:txBody>
          <a:bodyPr anchor="b">
            <a:normAutofit/>
          </a:bodyPr>
          <a:lstStyle>
            <a:lvl1pPr algn="l">
              <a:defRPr sz="3000" b="1" baseline="0">
                <a:solidFill>
                  <a:srgbClr val="FECC0C"/>
                </a:solidFill>
              </a:defRPr>
            </a:lvl1pPr>
          </a:lstStyle>
          <a:p>
            <a:r>
              <a:rPr lang="en-GB" dirty="0"/>
              <a:t>Presentation title to go here, up to a maximum of two lines of text.</a:t>
            </a:r>
            <a:endParaRPr lang="en-US" dirty="0"/>
          </a:p>
        </p:txBody>
      </p:sp>
      <p:sp>
        <p:nvSpPr>
          <p:cNvPr id="9" name="Subtitle 2"/>
          <p:cNvSpPr>
            <a:spLocks noGrp="1"/>
          </p:cNvSpPr>
          <p:nvPr>
            <p:ph type="subTitle" idx="1" hasCustomPrompt="1"/>
          </p:nvPr>
        </p:nvSpPr>
        <p:spPr>
          <a:xfrm>
            <a:off x="522744" y="2195084"/>
            <a:ext cx="8387999" cy="59875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468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3186954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4870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341872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Pictur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DC2554E4-8B5E-445A-BB8A-87BE2A431638}"/>
              </a:ext>
            </a:extLst>
          </p:cNvPr>
          <p:cNvSpPr>
            <a:spLocks noGrp="1"/>
          </p:cNvSpPr>
          <p:nvPr>
            <p:ph type="pic" sz="quarter" idx="10" hasCustomPrompt="1"/>
          </p:nvPr>
        </p:nvSpPr>
        <p:spPr>
          <a:xfrm>
            <a:off x="0" y="-9307"/>
            <a:ext cx="9144000" cy="6867307"/>
          </a:xfrm>
        </p:spPr>
        <p:txBody>
          <a:bodyPr anchor="ctr"/>
          <a:lstStyle>
            <a:lvl1pPr marL="0" indent="0" algn="ctr">
              <a:buNone/>
              <a:defRPr>
                <a:solidFill>
                  <a:schemeClr val="tx1"/>
                </a:solidFill>
              </a:defRPr>
            </a:lvl1pPr>
          </a:lstStyle>
          <a:p>
            <a:r>
              <a:rPr lang="en-GB" dirty="0"/>
              <a:t>Click to add picture</a:t>
            </a:r>
          </a:p>
        </p:txBody>
      </p:sp>
      <p:sp>
        <p:nvSpPr>
          <p:cNvPr id="2" name="Title 1"/>
          <p:cNvSpPr>
            <a:spLocks noGrp="1"/>
          </p:cNvSpPr>
          <p:nvPr>
            <p:ph type="ctrTitle" hasCustomPrompt="1"/>
          </p:nvPr>
        </p:nvSpPr>
        <p:spPr>
          <a:xfrm>
            <a:off x="522758" y="1617947"/>
            <a:ext cx="5573261" cy="707886"/>
          </a:xfrm>
          <a:solidFill>
            <a:schemeClr val="tx2">
              <a:alpha val="85000"/>
            </a:schemeClr>
          </a:solidFill>
        </p:spPr>
        <p:txBody>
          <a:bodyPr wrap="none" anchor="t">
            <a:sp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9740" y="879178"/>
            <a:ext cx="5279560" cy="461665"/>
          </a:xfrm>
          <a:solidFill>
            <a:schemeClr val="tx2">
              <a:alpha val="85000"/>
            </a:schemeClr>
          </a:solidFill>
        </p:spPr>
        <p:txBody>
          <a:bodyPr wrap="none">
            <a:sp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Add sub heading or delete this shape</a:t>
            </a:r>
            <a:endParaRPr lang="en-US" dirty="0"/>
          </a:p>
        </p:txBody>
      </p:sp>
    </p:spTree>
    <p:extLst>
      <p:ext uri="{BB962C8B-B14F-4D97-AF65-F5344CB8AC3E}">
        <p14:creationId xmlns:p14="http://schemas.microsoft.com/office/powerpoint/2010/main" val="237018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8433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2272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828361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full bleed) (Dar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6858000"/>
          </a:xfrm>
          <a:ln>
            <a:noFill/>
          </a:ln>
        </p:spPr>
        <p:txBody>
          <a:bodyPr anchor="ctr"/>
          <a:lstStyle>
            <a:lvl1pPr marL="0" indent="0" algn="ctr">
              <a:buNone/>
              <a:defRPr baseline="0"/>
            </a:lvl1pPr>
          </a:lstStyle>
          <a:p>
            <a:r>
              <a:rPr lang="en-US" dirty="0"/>
              <a:t>Click to add a picture</a:t>
            </a:r>
          </a:p>
        </p:txBody>
      </p:sp>
      <p:sp>
        <p:nvSpPr>
          <p:cNvPr id="3" name="Subtitle 2"/>
          <p:cNvSpPr>
            <a:spLocks noGrp="1"/>
          </p:cNvSpPr>
          <p:nvPr>
            <p:ph type="subTitle" idx="1" hasCustomPrompt="1"/>
          </p:nvPr>
        </p:nvSpPr>
        <p:spPr>
          <a:xfrm>
            <a:off x="1" y="-1"/>
            <a:ext cx="2659063" cy="68580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2816343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gradFill flip="none" rotWithShape="1">
          <a:gsLst>
            <a:gs pos="0">
              <a:schemeClr val="tx2"/>
            </a:gs>
            <a:gs pos="99000">
              <a:schemeClr val="accent1"/>
            </a:gs>
          </a:gsLst>
          <a:lin ang="16200000" scaled="0"/>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8" y="1354668"/>
            <a:ext cx="8387999" cy="4703995"/>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8" y="6058663"/>
            <a:ext cx="8387999" cy="480000"/>
          </a:xfrm>
          <a:solidFill>
            <a:schemeClr val="accent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74641"/>
            <a:ext cx="8388000" cy="863999"/>
          </a:xfrm>
        </p:spPr>
        <p:txBody>
          <a:bodyPr/>
          <a:lstStyle>
            <a:lvl1pPr>
              <a:defRPr>
                <a:solidFill>
                  <a:schemeClr val="tx1"/>
                </a:solidFill>
              </a:defRPr>
            </a:lvl1pPr>
          </a:lstStyle>
          <a:p>
            <a:r>
              <a:rPr lang="en-GB" dirty="0"/>
              <a:t>Click to edit slide heading</a:t>
            </a:r>
            <a:endParaRPr lang="en-US" dirty="0"/>
          </a:p>
        </p:txBody>
      </p:sp>
    </p:spTree>
    <p:extLst>
      <p:ext uri="{BB962C8B-B14F-4D97-AF65-F5344CB8AC3E}">
        <p14:creationId xmlns:p14="http://schemas.microsoft.com/office/powerpoint/2010/main" val="4052660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Quote (Dark)">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8" y="1357535"/>
            <a:ext cx="8387999" cy="4656000"/>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accent3"/>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white.</a:t>
            </a:r>
          </a:p>
        </p:txBody>
      </p:sp>
      <p:sp>
        <p:nvSpPr>
          <p:cNvPr id="5"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2608780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Hold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 y="915"/>
            <a:ext cx="9141560" cy="6856170"/>
          </a:xfrm>
          <a:prstGeom prst="rect">
            <a:avLst/>
          </a:prstGeom>
        </p:spPr>
      </p:pic>
      <p:sp>
        <p:nvSpPr>
          <p:cNvPr id="2" name="Title 1"/>
          <p:cNvSpPr>
            <a:spLocks noGrp="1"/>
          </p:cNvSpPr>
          <p:nvPr>
            <p:ph type="title" hasCustomPrompt="1"/>
          </p:nvPr>
        </p:nvSpPr>
        <p:spPr>
          <a:xfrm>
            <a:off x="367296" y="2644866"/>
            <a:ext cx="8388000" cy="863999"/>
          </a:xfrm>
        </p:spPr>
        <p:txBody>
          <a:bodyPr/>
          <a:lstStyle>
            <a:lvl1pPr algn="ctr">
              <a:defRPr b="1" baseline="0">
                <a:solidFill>
                  <a:schemeClr val="bg1"/>
                </a:solidFill>
              </a:defRPr>
            </a:lvl1pPr>
          </a:lstStyle>
          <a:p>
            <a:r>
              <a:rPr lang="en-GB" dirty="0" smtClean="0"/>
              <a:t>Click to add your holding text</a:t>
            </a:r>
            <a:endParaRPr lang="en-US" dirty="0"/>
          </a:p>
        </p:txBody>
      </p:sp>
    </p:spTree>
    <p:extLst>
      <p:ext uri="{BB962C8B-B14F-4D97-AF65-F5344CB8AC3E}">
        <p14:creationId xmlns:p14="http://schemas.microsoft.com/office/powerpoint/2010/main" val="47019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sp>
        <p:nvSpPr>
          <p:cNvPr id="7" name="Rectangle 6"/>
          <p:cNvSpPr/>
          <p:nvPr userDrawn="1"/>
        </p:nvSpPr>
        <p:spPr>
          <a:xfrm>
            <a:off x="7519737" y="5810807"/>
            <a:ext cx="1463842" cy="8382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 y="915"/>
            <a:ext cx="9140546" cy="6856171"/>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1251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164260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Pictur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DC2554E4-8B5E-445A-BB8A-87BE2A431638}"/>
              </a:ext>
            </a:extLst>
          </p:cNvPr>
          <p:cNvSpPr>
            <a:spLocks noGrp="1"/>
          </p:cNvSpPr>
          <p:nvPr>
            <p:ph type="pic" sz="quarter" idx="10" hasCustomPrompt="1"/>
          </p:nvPr>
        </p:nvSpPr>
        <p:spPr>
          <a:xfrm>
            <a:off x="0" y="-9307"/>
            <a:ext cx="9144000" cy="6867307"/>
          </a:xfrm>
          <a:ln>
            <a:noFill/>
          </a:ln>
        </p:spPr>
        <p:txBody>
          <a:bodyPr anchor="ctr"/>
          <a:lstStyle>
            <a:lvl1pPr marL="0" indent="0" algn="ctr">
              <a:buNone/>
              <a:defRPr/>
            </a:lvl1pPr>
          </a:lstStyle>
          <a:p>
            <a:r>
              <a:rPr lang="en-GB" dirty="0"/>
              <a:t>Click to add picture</a:t>
            </a:r>
          </a:p>
        </p:txBody>
      </p:sp>
      <p:sp>
        <p:nvSpPr>
          <p:cNvPr id="2" name="Title 1"/>
          <p:cNvSpPr>
            <a:spLocks noGrp="1"/>
          </p:cNvSpPr>
          <p:nvPr>
            <p:ph type="ctrTitle" hasCustomPrompt="1"/>
          </p:nvPr>
        </p:nvSpPr>
        <p:spPr>
          <a:xfrm>
            <a:off x="522758" y="1617947"/>
            <a:ext cx="5573261" cy="707886"/>
          </a:xfrm>
          <a:solidFill>
            <a:schemeClr val="tx2">
              <a:alpha val="85000"/>
            </a:schemeClr>
          </a:solidFill>
        </p:spPr>
        <p:txBody>
          <a:bodyPr wrap="none" anchor="t">
            <a:sp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9740" y="879178"/>
            <a:ext cx="5279560" cy="461665"/>
          </a:xfrm>
          <a:solidFill>
            <a:schemeClr val="tx2">
              <a:alpha val="85000"/>
            </a:schemeClr>
          </a:solidFill>
        </p:spPr>
        <p:txBody>
          <a:bodyPr wrap="none">
            <a:sp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Add sub heading or delete this shape</a:t>
            </a:r>
            <a:endParaRPr lang="en-US" dirty="0"/>
          </a:p>
        </p:txBody>
      </p:sp>
    </p:spTree>
    <p:extLst>
      <p:ext uri="{BB962C8B-B14F-4D97-AF65-F5344CB8AC3E}">
        <p14:creationId xmlns:p14="http://schemas.microsoft.com/office/powerpoint/2010/main" val="308167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782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523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5.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74641"/>
            <a:ext cx="8388000" cy="863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384205"/>
            <a:ext cx="8388000" cy="4656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 xmlns:a16="http://schemas.microsoft.com/office/drawing/2014/main" id="{5F4D6AC0-E236-44CD-AA44-B333F2F3E1A2}"/>
              </a:ext>
            </a:extLst>
          </p:cNvPr>
          <p:cNvPicPr>
            <a:picLocks noChangeAspect="1"/>
          </p:cNvPicPr>
          <p:nvPr/>
        </p:nvPicPr>
        <p:blipFill>
          <a:blip r:embed="rId17"/>
          <a:srcRect/>
          <a:stretch/>
        </p:blipFill>
        <p:spPr>
          <a:xfrm>
            <a:off x="8122394" y="6334364"/>
            <a:ext cx="740786" cy="253472"/>
          </a:xfrm>
          <a:prstGeom prst="rect">
            <a:avLst/>
          </a:prstGeom>
        </p:spPr>
      </p:pic>
    </p:spTree>
    <p:extLst>
      <p:ext uri="{BB962C8B-B14F-4D97-AF65-F5344CB8AC3E}">
        <p14:creationId xmlns:p14="http://schemas.microsoft.com/office/powerpoint/2010/main" val="6933016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1" r:id="rId3"/>
    <p:sldLayoutId id="2147483682" r:id="rId4"/>
    <p:sldLayoutId id="2147483683" r:id="rId5"/>
    <p:sldLayoutId id="2147483697" r:id="rId6"/>
    <p:sldLayoutId id="2147483699" r:id="rId7"/>
    <p:sldLayoutId id="2147483650" r:id="rId8"/>
    <p:sldLayoutId id="2147483652" r:id="rId9"/>
    <p:sldLayoutId id="2147483662" r:id="rId10"/>
    <p:sldLayoutId id="2147483685" r:id="rId11"/>
    <p:sldLayoutId id="2147483657" r:id="rId12"/>
    <p:sldLayoutId id="2147483654" r:id="rId13"/>
    <p:sldLayoutId id="2147483701" r:id="rId14"/>
    <p:sldLayoutId id="2147483686" r:id="rId15"/>
  </p:sldLayoutIdLst>
  <p:hf hdr="0" dt="0"/>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74641"/>
            <a:ext cx="8388000" cy="863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384205"/>
            <a:ext cx="8388000" cy="4656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 xmlns:a16="http://schemas.microsoft.com/office/drawing/2014/main" id="{6CBF24C4-D15A-44A4-B355-0C94D571653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122395" y="6332469"/>
            <a:ext cx="744820" cy="255367"/>
          </a:xfrm>
          <a:prstGeom prst="rect">
            <a:avLst/>
          </a:prstGeom>
        </p:spPr>
      </p:pic>
    </p:spTree>
    <p:extLst>
      <p:ext uri="{BB962C8B-B14F-4D97-AF65-F5344CB8AC3E}">
        <p14:creationId xmlns:p14="http://schemas.microsoft.com/office/powerpoint/2010/main" val="3961373372"/>
      </p:ext>
    </p:extLst>
  </p:cSld>
  <p:clrMap bg1="lt1" tx1="dk1" bg2="lt2" tx2="dk2" accent1="accent1" accent2="accent2" accent3="accent3" accent4="accent4" accent5="accent5" accent6="accent6" hlink="hlink" folHlink="folHlink"/>
  <p:sldLayoutIdLst>
    <p:sldLayoutId id="2147483668" r:id="rId1"/>
    <p:sldLayoutId id="2147483689" r:id="rId2"/>
    <p:sldLayoutId id="2147483690" r:id="rId3"/>
    <p:sldLayoutId id="2147483691" r:id="rId4"/>
    <p:sldLayoutId id="2147483692" r:id="rId5"/>
    <p:sldLayoutId id="2147483698" r:id="rId6"/>
    <p:sldLayoutId id="2147483700" r:id="rId7"/>
    <p:sldLayoutId id="2147483671" r:id="rId8"/>
    <p:sldLayoutId id="2147483673" r:id="rId9"/>
    <p:sldLayoutId id="2147483675" r:id="rId10"/>
    <p:sldLayoutId id="2147483694" r:id="rId11"/>
    <p:sldLayoutId id="2147483678" r:id="rId12"/>
    <p:sldLayoutId id="2147483679" r:id="rId13"/>
    <p:sldLayoutId id="2147483702" r:id="rId14"/>
    <p:sldLayoutId id="2147483695"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chemeClr val="bg1"/>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chemeClr val="bg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slide" Target="slide41.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9.xml"/><Relationship Id="rId17" Type="http://schemas.openxmlformats.org/officeDocument/2006/relationships/slide" Target="slide37.xml"/><Relationship Id="rId2" Type="http://schemas.openxmlformats.org/officeDocument/2006/relationships/slide" Target="slide3.xml"/><Relationship Id="rId16" Type="http://schemas.openxmlformats.org/officeDocument/2006/relationships/slide" Target="slide35.xml"/><Relationship Id="rId20" Type="http://schemas.openxmlformats.org/officeDocument/2006/relationships/slide" Target="slide49.xml"/><Relationship Id="rId1" Type="http://schemas.openxmlformats.org/officeDocument/2006/relationships/slideLayout" Target="../slideLayouts/slideLayout8.xml"/><Relationship Id="rId6" Type="http://schemas.openxmlformats.org/officeDocument/2006/relationships/slide" Target="slide11.xml"/><Relationship Id="rId11" Type="http://schemas.openxmlformats.org/officeDocument/2006/relationships/slide" Target="slide23.xml"/><Relationship Id="rId5" Type="http://schemas.openxmlformats.org/officeDocument/2006/relationships/slide" Target="slide10.xml"/><Relationship Id="rId15" Type="http://schemas.openxmlformats.org/officeDocument/2006/relationships/slide" Target="slide33.xml"/><Relationship Id="rId10" Type="http://schemas.openxmlformats.org/officeDocument/2006/relationships/slide" Target="slide17.xml"/><Relationship Id="rId19" Type="http://schemas.openxmlformats.org/officeDocument/2006/relationships/slide" Target="slide43.xml"/><Relationship Id="rId4" Type="http://schemas.openxmlformats.org/officeDocument/2006/relationships/slide" Target="slide9.xml"/><Relationship Id="rId9" Type="http://schemas.openxmlformats.org/officeDocument/2006/relationships/slide" Target="slide21.xml"/><Relationship Id="rId14" Type="http://schemas.openxmlformats.org/officeDocument/2006/relationships/slide" Target="slide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5.png"/><Relationship Id="rId7" Type="http://schemas.openxmlformats.org/officeDocument/2006/relationships/image" Target="../media/image25.jp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11.jpe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2019 </a:t>
            </a:r>
            <a:r>
              <a:rPr lang="en-GB" dirty="0" smtClean="0"/>
              <a:t>UK </a:t>
            </a:r>
            <a:r>
              <a:rPr lang="en-GB" dirty="0"/>
              <a:t>Seafood </a:t>
            </a:r>
            <a:r>
              <a:rPr lang="en-GB" dirty="0" smtClean="0"/>
              <a:t>Import and Export Summary Report Finalised Data</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Source: HMRC data via BTS</a:t>
            </a:r>
          </a:p>
          <a:p>
            <a:r>
              <a:rPr lang="en-US" dirty="0" smtClean="0"/>
              <a:t>Published: </a:t>
            </a:r>
            <a:r>
              <a:rPr lang="en-US" dirty="0" smtClean="0"/>
              <a:t>November </a:t>
            </a:r>
            <a:r>
              <a:rPr lang="en-US" dirty="0" smtClean="0"/>
              <a:t>2020</a:t>
            </a:r>
            <a:endParaRPr lang="en-US" dirty="0"/>
          </a:p>
        </p:txBody>
      </p:sp>
    </p:spTree>
    <p:extLst>
      <p:ext uri="{BB962C8B-B14F-4D97-AF65-F5344CB8AC3E}">
        <p14:creationId xmlns:p14="http://schemas.microsoft.com/office/powerpoint/2010/main" val="1712805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2"/>
          </p:nvPr>
        </p:nvSpPr>
        <p:spPr/>
        <p:txBody>
          <a:bodyPr>
            <a:normAutofit fontScale="70000" lnSpcReduction="20000"/>
          </a:bodyPr>
          <a:lstStyle/>
          <a:p>
            <a:r>
              <a:rPr lang="en-GB" dirty="0"/>
              <a:t>This section contains key facts relating to the UK’s seafood imports, including key countries and species.</a:t>
            </a:r>
          </a:p>
          <a:p>
            <a:pPr marL="355600" indent="-355600">
              <a:buFont typeface="Arial" panose="020B0604020202020204" pitchFamily="34" charset="0"/>
              <a:buChar char="•"/>
            </a:pPr>
            <a:r>
              <a:rPr lang="en-GB" dirty="0"/>
              <a:t>Seafood imports </a:t>
            </a:r>
            <a:r>
              <a:rPr lang="en-GB" dirty="0" smtClean="0"/>
              <a:t>increased </a:t>
            </a:r>
            <a:r>
              <a:rPr lang="en-GB" dirty="0"/>
              <a:t>in value and volume, whilst experiencing inflation</a:t>
            </a:r>
          </a:p>
          <a:p>
            <a:pPr marL="355600" indent="-355600">
              <a:buFont typeface="Arial" panose="020B0604020202020204" pitchFamily="34" charset="0"/>
              <a:buChar char="•"/>
            </a:pPr>
            <a:r>
              <a:rPr lang="en-GB" dirty="0"/>
              <a:t>The countries that import the largest value of seafood into the UK are Iceland, China, and Germany</a:t>
            </a:r>
          </a:p>
          <a:p>
            <a:pPr marL="355600" indent="-355600">
              <a:buFont typeface="Arial" panose="020B0604020202020204" pitchFamily="34" charset="0"/>
              <a:buChar char="•"/>
            </a:pPr>
            <a:r>
              <a:rPr lang="en-GB" dirty="0"/>
              <a:t>The import value and volume of all species groups increased, whilst the average £/kg fell for shellfish and pelagic fish</a:t>
            </a:r>
          </a:p>
          <a:p>
            <a:pPr marL="355600" indent="-355600">
              <a:buFont typeface="Arial" panose="020B0604020202020204" pitchFamily="34" charset="0"/>
              <a:buChar char="•"/>
            </a:pPr>
            <a:r>
              <a:rPr lang="en-GB" dirty="0" smtClean="0"/>
              <a:t>The </a:t>
            </a:r>
            <a:r>
              <a:rPr lang="en-GB" dirty="0"/>
              <a:t>species with the greatest import value are salmon, cod, tuna, </a:t>
            </a:r>
            <a:r>
              <a:rPr lang="en-GB" dirty="0" smtClean="0"/>
              <a:t>p&amp;p </a:t>
            </a:r>
            <a:r>
              <a:rPr lang="en-GB" dirty="0"/>
              <a:t>shrimps &amp; prawns, </a:t>
            </a:r>
            <a:r>
              <a:rPr lang="en-GB" dirty="0" err="1" smtClean="0"/>
              <a:t>ww</a:t>
            </a:r>
            <a:r>
              <a:rPr lang="en-GB" dirty="0" smtClean="0"/>
              <a:t> </a:t>
            </a:r>
            <a:r>
              <a:rPr lang="en-GB" dirty="0"/>
              <a:t>shrimps &amp; prawns, and </a:t>
            </a:r>
            <a:r>
              <a:rPr lang="en-GB" dirty="0" smtClean="0"/>
              <a:t>haddock</a:t>
            </a:r>
            <a:endParaRPr lang="en-GB" dirty="0"/>
          </a:p>
          <a:p>
            <a:pPr marL="355600" indent="-355600">
              <a:buFont typeface="Arial" panose="020B0604020202020204" pitchFamily="34" charset="0"/>
              <a:buChar char="•"/>
            </a:pPr>
            <a:r>
              <a:rPr lang="en-GB" dirty="0" smtClean="0"/>
              <a:t>A </a:t>
            </a:r>
            <a:r>
              <a:rPr lang="en-GB" dirty="0"/>
              <a:t>breakdown of the top 20 importing countries is provided for </a:t>
            </a:r>
            <a:r>
              <a:rPr lang="en-GB" dirty="0" smtClean="0"/>
              <a:t>the key species groups, and the </a:t>
            </a:r>
            <a:r>
              <a:rPr lang="en-GB" dirty="0"/>
              <a:t>top 6 </a:t>
            </a:r>
            <a:r>
              <a:rPr lang="en-GB" dirty="0" smtClean="0"/>
              <a:t>species</a:t>
            </a:r>
            <a:endParaRPr lang="en-GB" dirty="0"/>
          </a:p>
        </p:txBody>
      </p:sp>
      <p:sp>
        <p:nvSpPr>
          <p:cNvPr id="6" name="Title 5"/>
          <p:cNvSpPr>
            <a:spLocks noGrp="1"/>
          </p:cNvSpPr>
          <p:nvPr>
            <p:ph type="title"/>
          </p:nvPr>
        </p:nvSpPr>
        <p:spPr/>
        <p:txBody>
          <a:bodyPr/>
          <a:lstStyle/>
          <a:p>
            <a:r>
              <a:rPr lang="en-GB" dirty="0" smtClean="0"/>
              <a:t>Imports introduction</a:t>
            </a:r>
            <a:endParaRPr lang="en-GB" dirty="0"/>
          </a:p>
        </p:txBody>
      </p:sp>
    </p:spTree>
    <p:extLst>
      <p:ext uri="{BB962C8B-B14F-4D97-AF65-F5344CB8AC3E}">
        <p14:creationId xmlns:p14="http://schemas.microsoft.com/office/powerpoint/2010/main" val="1109438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Imports dashboard </a:t>
            </a:r>
            <a:r>
              <a:rPr lang="en-GB" dirty="0"/>
              <a:t>2019</a:t>
            </a:r>
          </a:p>
        </p:txBody>
      </p:sp>
      <p:pic>
        <p:nvPicPr>
          <p:cNvPr id="4" name="Picture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87080" y="-3145"/>
            <a:ext cx="1443716" cy="1443716"/>
          </a:xfrm>
          <a:prstGeom prst="rect">
            <a:avLst/>
          </a:prstGeom>
        </p:spPr>
      </p:pic>
      <p:grpSp>
        <p:nvGrpSpPr>
          <p:cNvPr id="5" name="Group 4"/>
          <p:cNvGrpSpPr/>
          <p:nvPr/>
        </p:nvGrpSpPr>
        <p:grpSpPr>
          <a:xfrm>
            <a:off x="1009867" y="1340863"/>
            <a:ext cx="1535714" cy="749300"/>
            <a:chOff x="5103602" y="2870200"/>
            <a:chExt cx="1535714" cy="749300"/>
          </a:xfrm>
        </p:grpSpPr>
        <p:sp>
          <p:nvSpPr>
            <p:cNvPr id="6" name="Up Arrow 5"/>
            <p:cNvSpPr/>
            <p:nvPr/>
          </p:nvSpPr>
          <p:spPr>
            <a:xfrm>
              <a:off x="5103602" y="2870200"/>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p:cNvSpPr txBox="1"/>
            <p:nvPr/>
          </p:nvSpPr>
          <p:spPr>
            <a:xfrm>
              <a:off x="5278828" y="2921683"/>
              <a:ext cx="1360488" cy="646331"/>
            </a:xfrm>
            <a:prstGeom prst="rect">
              <a:avLst/>
            </a:prstGeom>
            <a:noFill/>
          </p:spPr>
          <p:txBody>
            <a:bodyPr wrap="square" rtlCol="0">
              <a:spAutoFit/>
            </a:bodyPr>
            <a:lstStyle/>
            <a:p>
              <a:pPr algn="ctr"/>
              <a:r>
                <a:rPr lang="en-GB" b="1" dirty="0"/>
                <a:t>£</a:t>
              </a:r>
              <a:r>
                <a:rPr lang="en-GB" b="1" dirty="0" smtClean="0"/>
                <a:t>3,458m</a:t>
              </a:r>
            </a:p>
            <a:p>
              <a:pPr algn="ctr"/>
              <a:r>
                <a:rPr lang="en-GB" b="1" dirty="0" smtClean="0"/>
                <a:t>(</a:t>
              </a:r>
              <a:r>
                <a:rPr lang="en-GB" b="1" dirty="0" smtClean="0">
                  <a:solidFill>
                    <a:srgbClr val="00B050"/>
                  </a:solidFill>
                </a:rPr>
                <a:t>+12.4%</a:t>
              </a:r>
              <a:r>
                <a:rPr lang="en-GB" b="1" dirty="0" smtClean="0"/>
                <a:t>)</a:t>
              </a:r>
              <a:endParaRPr lang="en-GB" b="1" dirty="0"/>
            </a:p>
          </p:txBody>
        </p:sp>
      </p:grpSp>
      <p:grpSp>
        <p:nvGrpSpPr>
          <p:cNvPr id="8" name="Group 7"/>
          <p:cNvGrpSpPr/>
          <p:nvPr/>
        </p:nvGrpSpPr>
        <p:grpSpPr>
          <a:xfrm>
            <a:off x="3798249" y="1346626"/>
            <a:ext cx="1535714" cy="749300"/>
            <a:chOff x="5103602" y="3998196"/>
            <a:chExt cx="1535714" cy="749300"/>
          </a:xfrm>
        </p:grpSpPr>
        <p:sp>
          <p:nvSpPr>
            <p:cNvPr id="9" name="Up Arrow 8"/>
            <p:cNvSpPr/>
            <p:nvPr/>
          </p:nvSpPr>
          <p:spPr>
            <a:xfrm>
              <a:off x="5103602" y="399819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a:xfrm>
              <a:off x="5278828" y="4049679"/>
              <a:ext cx="1360488" cy="646331"/>
            </a:xfrm>
            <a:prstGeom prst="rect">
              <a:avLst/>
            </a:prstGeom>
            <a:noFill/>
          </p:spPr>
          <p:txBody>
            <a:bodyPr wrap="square" rtlCol="0">
              <a:spAutoFit/>
            </a:bodyPr>
            <a:lstStyle/>
            <a:p>
              <a:pPr algn="ctr"/>
              <a:r>
                <a:rPr lang="en-GB" b="1" dirty="0" smtClean="0"/>
                <a:t>725k t </a:t>
              </a:r>
            </a:p>
            <a:p>
              <a:pPr algn="ctr"/>
              <a:r>
                <a:rPr lang="en-GB" b="1" dirty="0" smtClean="0"/>
                <a:t>(</a:t>
              </a:r>
              <a:r>
                <a:rPr lang="en-GB" b="1" dirty="0" smtClean="0">
                  <a:solidFill>
                    <a:srgbClr val="00B050"/>
                  </a:solidFill>
                </a:rPr>
                <a:t>+10.8%</a:t>
              </a:r>
              <a:r>
                <a:rPr lang="en-GB" b="1" dirty="0" smtClean="0"/>
                <a:t>)</a:t>
              </a:r>
              <a:endParaRPr lang="en-GB" b="1" dirty="0"/>
            </a:p>
          </p:txBody>
        </p:sp>
      </p:grpSp>
      <p:grpSp>
        <p:nvGrpSpPr>
          <p:cNvPr id="11" name="Group 10"/>
          <p:cNvGrpSpPr/>
          <p:nvPr/>
        </p:nvGrpSpPr>
        <p:grpSpPr>
          <a:xfrm>
            <a:off x="6589760" y="1344241"/>
            <a:ext cx="1535714" cy="749300"/>
            <a:chOff x="5103602" y="5319219"/>
            <a:chExt cx="1535714" cy="749300"/>
          </a:xfrm>
        </p:grpSpPr>
        <p:sp>
          <p:nvSpPr>
            <p:cNvPr id="12" name="Up Arrow 11"/>
            <p:cNvSpPr/>
            <p:nvPr/>
          </p:nvSpPr>
          <p:spPr>
            <a:xfrm>
              <a:off x="5103602" y="5319219"/>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p:cNvSpPr txBox="1"/>
            <p:nvPr/>
          </p:nvSpPr>
          <p:spPr>
            <a:xfrm>
              <a:off x="5278828" y="5370702"/>
              <a:ext cx="1360488" cy="646331"/>
            </a:xfrm>
            <a:prstGeom prst="rect">
              <a:avLst/>
            </a:prstGeom>
            <a:noFill/>
            <a:ln>
              <a:noFill/>
            </a:ln>
          </p:spPr>
          <p:txBody>
            <a:bodyPr wrap="square" rtlCol="0">
              <a:spAutoFit/>
            </a:bodyPr>
            <a:lstStyle/>
            <a:p>
              <a:pPr algn="ctr"/>
              <a:r>
                <a:rPr lang="en-GB" b="1" dirty="0"/>
                <a:t>£</a:t>
              </a:r>
              <a:r>
                <a:rPr lang="en-GB" b="1" dirty="0" smtClean="0"/>
                <a:t>4.77/kg (</a:t>
              </a:r>
              <a:r>
                <a:rPr lang="en-GB" b="1" dirty="0" smtClean="0">
                  <a:solidFill>
                    <a:srgbClr val="00B050"/>
                  </a:solidFill>
                </a:rPr>
                <a:t>+1.4%</a:t>
              </a:r>
              <a:r>
                <a:rPr lang="en-GB" b="1" dirty="0" smtClean="0"/>
                <a:t>)</a:t>
              </a:r>
              <a:endParaRPr lang="en-GB" b="1" dirty="0"/>
            </a:p>
          </p:txBody>
        </p:sp>
      </p:grpSp>
      <p:grpSp>
        <p:nvGrpSpPr>
          <p:cNvPr id="18" name="Group 17"/>
          <p:cNvGrpSpPr/>
          <p:nvPr/>
        </p:nvGrpSpPr>
        <p:grpSpPr>
          <a:xfrm>
            <a:off x="1042377" y="2339047"/>
            <a:ext cx="2743200" cy="1459745"/>
            <a:chOff x="1005801" y="2402547"/>
            <a:chExt cx="2743200" cy="1459745"/>
          </a:xfrm>
        </p:grpSpPr>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01" y="2402547"/>
              <a:ext cx="2743200" cy="1459745"/>
            </a:xfrm>
            <a:prstGeom prst="rect">
              <a:avLst/>
            </a:prstGeom>
          </p:spPr>
        </p:pic>
        <p:sp>
          <p:nvSpPr>
            <p:cNvPr id="17" name="TextBox 16"/>
            <p:cNvSpPr txBox="1"/>
            <p:nvPr/>
          </p:nvSpPr>
          <p:spPr>
            <a:xfrm>
              <a:off x="2146446" y="3031836"/>
              <a:ext cx="461910" cy="369332"/>
            </a:xfrm>
            <a:prstGeom prst="rect">
              <a:avLst/>
            </a:prstGeom>
            <a:noFill/>
          </p:spPr>
          <p:txBody>
            <a:bodyPr wrap="square" rtlCol="0">
              <a:spAutoFit/>
            </a:bodyPr>
            <a:lstStyle/>
            <a:p>
              <a:pPr algn="ctr"/>
              <a:r>
                <a:rPr lang="en-GB" dirty="0" smtClean="0"/>
                <a:t>£</a:t>
              </a:r>
              <a:endParaRPr lang="en-GB" dirty="0"/>
            </a:p>
          </p:txBody>
        </p:sp>
      </p:grpSp>
      <p:grpSp>
        <p:nvGrpSpPr>
          <p:cNvPr id="19" name="Group 18"/>
          <p:cNvGrpSpPr/>
          <p:nvPr/>
        </p:nvGrpSpPr>
        <p:grpSpPr>
          <a:xfrm>
            <a:off x="5355297" y="2339046"/>
            <a:ext cx="2743200" cy="1459745"/>
            <a:chOff x="1005801" y="2402547"/>
            <a:chExt cx="2743200" cy="1459745"/>
          </a:xfrm>
        </p:grpSpPr>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01" y="2402547"/>
              <a:ext cx="2743200" cy="1459745"/>
            </a:xfrm>
            <a:prstGeom prst="rect">
              <a:avLst/>
            </a:prstGeom>
          </p:spPr>
        </p:pic>
        <p:sp>
          <p:nvSpPr>
            <p:cNvPr id="21" name="TextBox 20"/>
            <p:cNvSpPr txBox="1"/>
            <p:nvPr/>
          </p:nvSpPr>
          <p:spPr>
            <a:xfrm>
              <a:off x="2146446" y="3031836"/>
              <a:ext cx="461910" cy="369332"/>
            </a:xfrm>
            <a:prstGeom prst="rect">
              <a:avLst/>
            </a:prstGeom>
            <a:noFill/>
          </p:spPr>
          <p:txBody>
            <a:bodyPr wrap="square" rtlCol="0">
              <a:spAutoFit/>
            </a:bodyPr>
            <a:lstStyle/>
            <a:p>
              <a:pPr algn="ctr"/>
              <a:r>
                <a:rPr lang="en-GB" dirty="0" smtClean="0"/>
                <a:t>£</a:t>
              </a:r>
              <a:endParaRPr lang="en-GB" dirty="0"/>
            </a:p>
          </p:txBody>
        </p:sp>
      </p:grpSp>
      <p:graphicFrame>
        <p:nvGraphicFramePr>
          <p:cNvPr id="22" name="Table 21"/>
          <p:cNvGraphicFramePr>
            <a:graphicFrameLocks noGrp="1"/>
          </p:cNvGraphicFramePr>
          <p:nvPr>
            <p:extLst>
              <p:ext uri="{D42A27DB-BD31-4B8C-83A1-F6EECF244321}">
                <p14:modId xmlns:p14="http://schemas.microsoft.com/office/powerpoint/2010/main" val="1936210369"/>
              </p:ext>
            </p:extLst>
          </p:nvPr>
        </p:nvGraphicFramePr>
        <p:xfrm>
          <a:off x="245092" y="3597053"/>
          <a:ext cx="8648536" cy="2971800"/>
        </p:xfrm>
        <a:graphic>
          <a:graphicData uri="http://schemas.openxmlformats.org/drawingml/2006/table">
            <a:tbl>
              <a:tblPr firstRow="1" bandRow="1">
                <a:tableStyleId>{5C22544A-7EE6-4342-B048-85BDC9FD1C3A}</a:tableStyleId>
              </a:tblPr>
              <a:tblGrid>
                <a:gridCol w="1081067"/>
                <a:gridCol w="1213841"/>
                <a:gridCol w="948293"/>
                <a:gridCol w="1081067"/>
                <a:gridCol w="1081067"/>
                <a:gridCol w="1576236"/>
                <a:gridCol w="208280"/>
                <a:gridCol w="1458685"/>
              </a:tblGrid>
              <a:tr h="2316480">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solidFill>
                            <a:srgbClr val="00B050"/>
                          </a:solidFill>
                        </a:rPr>
                        <a:t>China</a:t>
                      </a:r>
                    </a:p>
                    <a:p>
                      <a:r>
                        <a:rPr lang="en-GB" sz="1100" dirty="0" smtClean="0">
                          <a:solidFill>
                            <a:srgbClr val="00B050"/>
                          </a:solidFill>
                        </a:rPr>
                        <a:t>Germany</a:t>
                      </a:r>
                    </a:p>
                    <a:p>
                      <a:r>
                        <a:rPr lang="en-GB" sz="1100" dirty="0" smtClean="0">
                          <a:solidFill>
                            <a:srgbClr val="00B050"/>
                          </a:solidFill>
                        </a:rPr>
                        <a:t>Faroe Islands</a:t>
                      </a:r>
                    </a:p>
                    <a:p>
                      <a:r>
                        <a:rPr lang="en-GB" sz="1100" dirty="0" smtClean="0">
                          <a:solidFill>
                            <a:srgbClr val="00B050"/>
                          </a:solidFill>
                        </a:rPr>
                        <a:t>Vietnam</a:t>
                      </a:r>
                    </a:p>
                    <a:p>
                      <a:r>
                        <a:rPr lang="en-GB" sz="1100" dirty="0" smtClean="0">
                          <a:solidFill>
                            <a:srgbClr val="00B050"/>
                          </a:solidFill>
                        </a:rPr>
                        <a:t>Sweden</a:t>
                      </a:r>
                    </a:p>
                    <a:p>
                      <a:r>
                        <a:rPr lang="en-GB" sz="1100" dirty="0" smtClean="0">
                          <a:solidFill>
                            <a:srgbClr val="00B050"/>
                          </a:solidFill>
                        </a:rPr>
                        <a:t>Norway</a:t>
                      </a:r>
                    </a:p>
                    <a:p>
                      <a:r>
                        <a:rPr lang="en-GB" sz="1100" dirty="0" smtClean="0">
                          <a:solidFill>
                            <a:srgbClr val="00B050"/>
                          </a:solidFill>
                        </a:rPr>
                        <a:t>India</a:t>
                      </a:r>
                    </a:p>
                    <a:p>
                      <a:r>
                        <a:rPr lang="en-GB" sz="1100" dirty="0" smtClean="0">
                          <a:solidFill>
                            <a:srgbClr val="00B050"/>
                          </a:solidFill>
                        </a:rPr>
                        <a:t>Spain</a:t>
                      </a:r>
                    </a:p>
                    <a:p>
                      <a:r>
                        <a:rPr lang="en-GB" sz="1100" dirty="0" smtClean="0">
                          <a:solidFill>
                            <a:srgbClr val="00B050"/>
                          </a:solidFill>
                        </a:rPr>
                        <a:t>Russia</a:t>
                      </a:r>
                    </a:p>
                    <a:p>
                      <a:r>
                        <a:rPr lang="en-GB" sz="1100" dirty="0" smtClean="0">
                          <a:solidFill>
                            <a:srgbClr val="00B050"/>
                          </a:solidFill>
                        </a:rPr>
                        <a:t>France</a:t>
                      </a:r>
                    </a:p>
                    <a:p>
                      <a:r>
                        <a:rPr lang="en-GB" sz="1100" dirty="0" smtClean="0">
                          <a:solidFill>
                            <a:srgbClr val="00B050"/>
                          </a:solidFill>
                        </a:rPr>
                        <a:t>Thailand</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1100" dirty="0" err="1" smtClean="0">
                          <a:solidFill>
                            <a:srgbClr val="FF3300"/>
                          </a:solidFill>
                        </a:rPr>
                        <a:t>Denmark</a:t>
                      </a:r>
                      <a:endParaRPr lang="es-ES" sz="1100" dirty="0" smtClean="0">
                        <a:solidFill>
                          <a:srgbClr val="FF3300"/>
                        </a:solidFill>
                      </a:endParaRPr>
                    </a:p>
                    <a:p>
                      <a:r>
                        <a:rPr lang="es-ES" sz="1100" dirty="0" err="1" smtClean="0">
                          <a:solidFill>
                            <a:srgbClr val="FF3300"/>
                          </a:solidFill>
                        </a:rPr>
                        <a:t>Canada</a:t>
                      </a:r>
                      <a:endParaRPr lang="es-ES" sz="1100" dirty="0" smtClean="0">
                        <a:solidFill>
                          <a:srgbClr val="FF3300"/>
                        </a:solidFill>
                      </a:endParaRPr>
                    </a:p>
                    <a:p>
                      <a:r>
                        <a:rPr lang="es-ES" sz="1100" dirty="0" err="1" smtClean="0">
                          <a:solidFill>
                            <a:srgbClr val="FF3300"/>
                          </a:solidFill>
                        </a:rPr>
                        <a:t>Poland</a:t>
                      </a:r>
                      <a:endParaRPr lang="es-ES" sz="1100" dirty="0" smtClean="0">
                        <a:solidFill>
                          <a:srgbClr val="FF3300"/>
                        </a:solidFill>
                      </a:endParaRPr>
                    </a:p>
                    <a:p>
                      <a:r>
                        <a:rPr lang="es-ES" sz="1100" dirty="0" smtClean="0">
                          <a:solidFill>
                            <a:srgbClr val="FF3300"/>
                          </a:solidFill>
                        </a:rPr>
                        <a:t>Ecuador</a:t>
                      </a:r>
                    </a:p>
                    <a:p>
                      <a:r>
                        <a:rPr lang="es-ES" sz="1100" dirty="0" smtClean="0">
                          <a:solidFill>
                            <a:srgbClr val="FF3300"/>
                          </a:solidFill>
                        </a:rPr>
                        <a:t>Seychelles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solidFill>
                            <a:srgbClr val="00B050"/>
                          </a:solidFill>
                        </a:rPr>
                        <a:t>Salmon</a:t>
                      </a:r>
                    </a:p>
                    <a:p>
                      <a:r>
                        <a:rPr lang="en-GB" sz="1100" dirty="0" smtClean="0">
                          <a:solidFill>
                            <a:srgbClr val="00B050"/>
                          </a:solidFill>
                        </a:rPr>
                        <a:t>Cod</a:t>
                      </a:r>
                    </a:p>
                    <a:p>
                      <a:r>
                        <a:rPr lang="en-GB" sz="1100" dirty="0" smtClean="0">
                          <a:solidFill>
                            <a:srgbClr val="00B050"/>
                          </a:solidFill>
                        </a:rPr>
                        <a:t>Tuna</a:t>
                      </a:r>
                    </a:p>
                    <a:p>
                      <a:r>
                        <a:rPr lang="en-GB" sz="1100" dirty="0" smtClean="0">
                          <a:solidFill>
                            <a:srgbClr val="00B050"/>
                          </a:solidFill>
                        </a:rPr>
                        <a:t>WW Shrimps &amp; Prawns</a:t>
                      </a:r>
                    </a:p>
                    <a:p>
                      <a:r>
                        <a:rPr lang="en-GB" sz="1100" dirty="0" smtClean="0">
                          <a:solidFill>
                            <a:srgbClr val="00B050"/>
                          </a:solidFill>
                        </a:rPr>
                        <a:t>Haddock</a:t>
                      </a:r>
                    </a:p>
                    <a:p>
                      <a:r>
                        <a:rPr lang="en-GB" sz="1100" dirty="0" smtClean="0">
                          <a:solidFill>
                            <a:srgbClr val="00B050"/>
                          </a:solidFill>
                        </a:rPr>
                        <a:t>Pollack</a:t>
                      </a:r>
                    </a:p>
                    <a:p>
                      <a:r>
                        <a:rPr lang="en-GB" sz="1100" dirty="0" smtClean="0">
                          <a:solidFill>
                            <a:srgbClr val="00B050"/>
                          </a:solidFill>
                        </a:rPr>
                        <a:t>Mackerel</a:t>
                      </a:r>
                    </a:p>
                    <a:p>
                      <a:r>
                        <a:rPr lang="en-GB" sz="1100" dirty="0" smtClean="0">
                          <a:solidFill>
                            <a:srgbClr val="00B050"/>
                          </a:solidFill>
                        </a:rPr>
                        <a:t>Catfish</a:t>
                      </a:r>
                    </a:p>
                    <a:p>
                      <a:r>
                        <a:rPr lang="en-GB" sz="1100" dirty="0" smtClean="0">
                          <a:solidFill>
                            <a:srgbClr val="00B050"/>
                          </a:solidFill>
                        </a:rPr>
                        <a:t>Seabass</a:t>
                      </a:r>
                    </a:p>
                    <a:p>
                      <a:r>
                        <a:rPr lang="en-GB" sz="1100" dirty="0" smtClean="0">
                          <a:solidFill>
                            <a:srgbClr val="00B050"/>
                          </a:solidFill>
                        </a:rPr>
                        <a:t>Sardine</a:t>
                      </a:r>
                    </a:p>
                    <a:p>
                      <a:r>
                        <a:rPr lang="en-GB" sz="1100" dirty="0" smtClean="0">
                          <a:solidFill>
                            <a:srgbClr val="00B050"/>
                          </a:solidFill>
                        </a:rPr>
                        <a:t>Lobster</a:t>
                      </a:r>
                    </a:p>
                    <a:p>
                      <a:r>
                        <a:rPr lang="en-GB" sz="1100" dirty="0" smtClean="0">
                          <a:solidFill>
                            <a:srgbClr val="00B050"/>
                          </a:solidFill>
                        </a:rPr>
                        <a:t>Surimi</a:t>
                      </a:r>
                    </a:p>
                    <a:p>
                      <a:r>
                        <a:rPr lang="en-GB" sz="1100" dirty="0" smtClean="0">
                          <a:solidFill>
                            <a:srgbClr val="00B050"/>
                          </a:solidFill>
                        </a:rPr>
                        <a:t>Nephrops</a:t>
                      </a:r>
                    </a:p>
                    <a:p>
                      <a:r>
                        <a:rPr lang="en-GB" sz="1100" dirty="0" smtClean="0">
                          <a:solidFill>
                            <a:srgbClr val="00B050"/>
                          </a:solidFill>
                        </a:rPr>
                        <a:t>Seabream</a:t>
                      </a:r>
                    </a:p>
                    <a:p>
                      <a:r>
                        <a:rPr lang="en-GB" sz="1100" dirty="0" smtClean="0">
                          <a:solidFill>
                            <a:srgbClr val="00B050"/>
                          </a:solidFill>
                        </a:rPr>
                        <a:t>Squid</a:t>
                      </a:r>
                    </a:p>
                    <a:p>
                      <a:r>
                        <a:rPr lang="en-GB" sz="1100" dirty="0" smtClean="0">
                          <a:solidFill>
                            <a:srgbClr val="00B050"/>
                          </a:solidFill>
                        </a:rPr>
                        <a:t>Anchovy</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solidFill>
                            <a:srgbClr val="FF3300"/>
                          </a:solidFill>
                        </a:rPr>
                        <a:t>Scallops</a:t>
                      </a:r>
                    </a:p>
                    <a:p>
                      <a:r>
                        <a:rPr lang="en-GB" sz="1100" dirty="0" smtClean="0">
                          <a:solidFill>
                            <a:srgbClr val="FF3300"/>
                          </a:solidFill>
                        </a:rPr>
                        <a:t>CW Shrimps &amp; Prawns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3" name="Picture 3" descr="C:\Users\j_brooks\AppData\Local\Microsoft\Windows\Temporary Internet Files\Content.IE5\M3C7Y2L1\chwM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83" y="4499667"/>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j_brooks\AppData\Local\Microsoft\Windows\Temporary Internet Files\Content.IE5\0B6MHSJA\5MByj[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16" y="4632355"/>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j_brooks\AppData\Local\Microsoft\Windows\Temporary Internet Files\Content.IE5\M3C7Y2L1\chwM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298" y="4516242"/>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j_brooks\AppData\Local\Microsoft\Windows\Temporary Internet Files\Content.IE5\0B6MHSJA\5MByj[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0178" y="4632357"/>
            <a:ext cx="482069" cy="642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26"/>
          <p:cNvGraphicFramePr>
            <a:graphicFrameLocks noGrp="1"/>
          </p:cNvGraphicFramePr>
          <p:nvPr>
            <p:extLst>
              <p:ext uri="{D42A27DB-BD31-4B8C-83A1-F6EECF244321}">
                <p14:modId xmlns:p14="http://schemas.microsoft.com/office/powerpoint/2010/main" val="3878896332"/>
              </p:ext>
            </p:extLst>
          </p:nvPr>
        </p:nvGraphicFramePr>
        <p:xfrm>
          <a:off x="495312" y="3427952"/>
          <a:ext cx="3820059" cy="259080"/>
        </p:xfrm>
        <a:graphic>
          <a:graphicData uri="http://schemas.openxmlformats.org/drawingml/2006/table">
            <a:tbl>
              <a:tblPr firstRow="1" bandRow="1">
                <a:tableStyleId>{5C22544A-7EE6-4342-B048-85BDC9FD1C3A}</a:tableStyleId>
              </a:tblPr>
              <a:tblGrid>
                <a:gridCol w="1571232"/>
                <a:gridCol w="676656"/>
                <a:gridCol w="1572171"/>
              </a:tblGrid>
              <a:tr h="175292">
                <a:tc>
                  <a:txBody>
                    <a:bodyPr/>
                    <a:lstStyle/>
                    <a:p>
                      <a:pPr algn="r"/>
                      <a:r>
                        <a:rPr lang="en-GB" sz="1100" dirty="0" smtClean="0">
                          <a:solidFill>
                            <a:srgbClr val="00B050"/>
                          </a:solidFill>
                        </a:rPr>
                        <a:t>China</a:t>
                      </a:r>
                      <a:endParaRPr lang="en-GB" sz="1100" dirty="0">
                        <a:solidFill>
                          <a:srgbClr val="00B050"/>
                        </a:solidFill>
                      </a:endParaRPr>
                    </a:p>
                  </a:txBody>
                  <a:tcPr>
                    <a:noFill/>
                  </a:tcPr>
                </a:tc>
                <a:tc>
                  <a:txBody>
                    <a:bodyPr/>
                    <a:lstStyle/>
                    <a:p>
                      <a:pPr algn="ctr"/>
                      <a:r>
                        <a:rPr lang="en-GB" sz="1100" b="1" kern="1200" dirty="0" smtClean="0">
                          <a:solidFill>
                            <a:schemeClr val="tx1"/>
                          </a:solidFill>
                          <a:latin typeface="+mn-lt"/>
                          <a:ea typeface="+mn-ea"/>
                          <a:cs typeface="+mn-cs"/>
                        </a:rPr>
                        <a:t>Iceland</a:t>
                      </a:r>
                      <a:endParaRPr lang="en-GB" sz="1100" b="1" kern="1200" dirty="0">
                        <a:solidFill>
                          <a:schemeClr val="tx1"/>
                        </a:solidFill>
                        <a:latin typeface="+mn-lt"/>
                        <a:ea typeface="+mn-ea"/>
                        <a:cs typeface="+mn-cs"/>
                      </a:endParaRPr>
                    </a:p>
                  </a:txBody>
                  <a:tcPr>
                    <a:noFill/>
                  </a:tcPr>
                </a:tc>
                <a:tc>
                  <a:txBody>
                    <a:bodyPr/>
                    <a:lstStyle/>
                    <a:p>
                      <a:pPr algn="l"/>
                      <a:r>
                        <a:rPr lang="en-GB" sz="1100" dirty="0" smtClean="0">
                          <a:solidFill>
                            <a:srgbClr val="00B050"/>
                          </a:solidFill>
                        </a:rPr>
                        <a:t>Germany</a:t>
                      </a:r>
                      <a:endParaRPr lang="en-GB" sz="1100" dirty="0">
                        <a:solidFill>
                          <a:srgbClr val="00B050"/>
                        </a:solidFill>
                      </a:endParaRPr>
                    </a:p>
                  </a:txBody>
                  <a:tcPr>
                    <a:no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367491054"/>
              </p:ext>
            </p:extLst>
          </p:nvPr>
        </p:nvGraphicFramePr>
        <p:xfrm>
          <a:off x="4800600" y="3424904"/>
          <a:ext cx="3820059" cy="259080"/>
        </p:xfrm>
        <a:graphic>
          <a:graphicData uri="http://schemas.openxmlformats.org/drawingml/2006/table">
            <a:tbl>
              <a:tblPr firstRow="1" bandRow="1">
                <a:tableStyleId>{5C22544A-7EE6-4342-B048-85BDC9FD1C3A}</a:tableStyleId>
              </a:tblPr>
              <a:tblGrid>
                <a:gridCol w="1571232"/>
                <a:gridCol w="733056"/>
                <a:gridCol w="1515771"/>
              </a:tblGrid>
              <a:tr h="175292">
                <a:tc>
                  <a:txBody>
                    <a:bodyPr/>
                    <a:lstStyle/>
                    <a:p>
                      <a:pPr algn="r"/>
                      <a:r>
                        <a:rPr lang="en-GB" sz="1100" dirty="0" smtClean="0">
                          <a:solidFill>
                            <a:srgbClr val="00B050"/>
                          </a:solidFill>
                        </a:rPr>
                        <a:t>Cod</a:t>
                      </a:r>
                      <a:endParaRPr lang="en-GB" sz="1100" dirty="0">
                        <a:solidFill>
                          <a:srgbClr val="00B050"/>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kern="1200" dirty="0" smtClean="0">
                          <a:solidFill>
                            <a:srgbClr val="00B050"/>
                          </a:solidFill>
                          <a:latin typeface="+mn-lt"/>
                          <a:ea typeface="+mn-ea"/>
                          <a:cs typeface="+mn-cs"/>
                        </a:rPr>
                        <a:t>Salmon</a:t>
                      </a:r>
                      <a:endParaRPr lang="en-GB" sz="1100" b="1" kern="1200" dirty="0">
                        <a:solidFill>
                          <a:srgbClr val="00B050"/>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dirty="0" smtClean="0">
                          <a:solidFill>
                            <a:srgbClr val="00B050"/>
                          </a:solidFill>
                        </a:rPr>
                        <a:t>Tuna</a:t>
                      </a:r>
                      <a:endParaRPr lang="en-GB" sz="1100" dirty="0">
                        <a:solidFill>
                          <a:srgbClr val="00B050"/>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219" y="2779250"/>
            <a:ext cx="446193" cy="29746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3613" y="2396259"/>
            <a:ext cx="431319" cy="29746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3096" y="2577559"/>
            <a:ext cx="446193" cy="297462"/>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8287" y="2410475"/>
            <a:ext cx="634859" cy="634859"/>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5172" y="2130904"/>
            <a:ext cx="714806" cy="714806"/>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674357">
            <a:off x="6872973" y="2418060"/>
            <a:ext cx="807137" cy="807137"/>
          </a:xfrm>
          <a:prstGeom prst="rect">
            <a:avLst/>
          </a:prstGeom>
        </p:spPr>
      </p:pic>
      <p:sp>
        <p:nvSpPr>
          <p:cNvPr id="32" name="TextBox 31"/>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a:t>
            </a:r>
            <a:r>
              <a:rPr lang="en-GB" sz="1100" dirty="0" smtClean="0"/>
              <a:t>top 20 countries &amp; species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 </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747425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seafood imports into the UK</a:t>
            </a:r>
          </a:p>
        </p:txBody>
      </p:sp>
      <p:graphicFrame>
        <p:nvGraphicFramePr>
          <p:cNvPr id="3" name="Content Placeholder 4"/>
          <p:cNvGraphicFramePr>
            <a:graphicFrameLocks/>
          </p:cNvGraphicFramePr>
          <p:nvPr>
            <p:extLst>
              <p:ext uri="{D42A27DB-BD31-4B8C-83A1-F6EECF244321}">
                <p14:modId xmlns:p14="http://schemas.microsoft.com/office/powerpoint/2010/main" val="818597380"/>
              </p:ext>
            </p:extLst>
          </p:nvPr>
        </p:nvGraphicFramePr>
        <p:xfrm>
          <a:off x="366713" y="1384300"/>
          <a:ext cx="8388350" cy="408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292408972"/>
              </p:ext>
            </p:extLst>
          </p:nvPr>
        </p:nvGraphicFramePr>
        <p:xfrm>
          <a:off x="820273" y="5602778"/>
          <a:ext cx="7073146" cy="959387"/>
        </p:xfrm>
        <a:graphic>
          <a:graphicData uri="http://schemas.openxmlformats.org/drawingml/2006/table">
            <a:tbl>
              <a:tblPr firstRow="1" bandRow="1">
                <a:tableStyleId>{69012ECD-51FC-41F1-AA8D-1B2483CD663E}</a:tableStyleId>
              </a:tblPr>
              <a:tblGrid>
                <a:gridCol w="1304362">
                  <a:extLst>
                    <a:ext uri="{9D8B030D-6E8A-4147-A177-3AD203B41FA5}">
                      <a16:colId xmlns="" xmlns:a16="http://schemas.microsoft.com/office/drawing/2014/main" val="20000"/>
                    </a:ext>
                  </a:extLst>
                </a:gridCol>
                <a:gridCol w="640976"/>
                <a:gridCol w="640976"/>
                <a:gridCol w="640976"/>
                <a:gridCol w="640976"/>
                <a:gridCol w="640976"/>
                <a:gridCol w="640976"/>
                <a:gridCol w="640976">
                  <a:extLst>
                    <a:ext uri="{9D8B030D-6E8A-4147-A177-3AD203B41FA5}">
                      <a16:colId xmlns="" xmlns:a16="http://schemas.microsoft.com/office/drawing/2014/main" val="20001"/>
                    </a:ext>
                  </a:extLst>
                </a:gridCol>
                <a:gridCol w="640976">
                  <a:extLst>
                    <a:ext uri="{9D8B030D-6E8A-4147-A177-3AD203B41FA5}">
                      <a16:colId xmlns="" xmlns:a16="http://schemas.microsoft.com/office/drawing/2014/main" val="20002"/>
                    </a:ext>
                  </a:extLst>
                </a:gridCol>
                <a:gridCol w="640976">
                  <a:extLst>
                    <a:ext uri="{9D8B030D-6E8A-4147-A177-3AD203B41FA5}">
                      <a16:colId xmlns="" xmlns:a16="http://schemas.microsoft.com/office/drawing/2014/main" val="20003"/>
                    </a:ext>
                  </a:extLst>
                </a:gridCol>
              </a:tblGrid>
              <a:tr h="282230">
                <a:tc>
                  <a:txBody>
                    <a:bodyPr/>
                    <a:lstStyle/>
                    <a:p>
                      <a:pPr algn="l" fontAlgn="ctr"/>
                      <a:r>
                        <a:rPr lang="en-GB" sz="1000" b="1" i="0" u="none" strike="noStrike" dirty="0">
                          <a:solidFill>
                            <a:schemeClr val="bg1"/>
                          </a:solidFill>
                          <a:effectLst/>
                          <a:latin typeface="Arial"/>
                        </a:rPr>
                        <a:t>% Change v YA</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2011</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2012</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2013</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2014</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2015</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2016</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2017</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2018</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2019</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225719">
                <a:tc>
                  <a:txBody>
                    <a:bodyPr/>
                    <a:lstStyle/>
                    <a:p>
                      <a:pPr algn="l" fontAlgn="ctr"/>
                      <a:r>
                        <a:rPr lang="en-GB" sz="1000" b="1" i="0" u="none" strike="noStrike" dirty="0">
                          <a:solidFill>
                            <a:srgbClr val="000000"/>
                          </a:solidFill>
                          <a:effectLst/>
                          <a:latin typeface="Arial"/>
                        </a:rPr>
                        <a:t>Value £m</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3.9%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12.4%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25719">
                <a:tc>
                  <a:txBody>
                    <a:bodyPr/>
                    <a:lstStyle/>
                    <a:p>
                      <a:pPr algn="l" fontAlgn="ctr"/>
                      <a:r>
                        <a:rPr lang="en-GB" sz="1000" b="1" i="0" u="none" strike="noStrike" dirty="0">
                          <a:solidFill>
                            <a:srgbClr val="000000"/>
                          </a:solidFill>
                          <a:effectLst/>
                          <a:latin typeface="Arial"/>
                        </a:rPr>
                        <a:t>Volume k 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FF000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FF0000"/>
                          </a:solidFill>
                          <a:effectLst/>
                          <a:latin typeface="Arial"/>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25719">
                <a:tc>
                  <a:txBody>
                    <a:bodyPr/>
                    <a:lstStyle/>
                    <a:p>
                      <a:pPr algn="l" fontAlgn="ctr"/>
                      <a:r>
                        <a:rPr lang="en-GB" sz="1000" b="1" i="0" u="none" strike="noStrike">
                          <a:solidFill>
                            <a:srgbClr val="000000"/>
                          </a:solidFill>
                          <a:effectLst/>
                          <a:latin typeface="Arial"/>
                        </a:rPr>
                        <a:t>£/kg</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4.0%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1.4%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231638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seafood into 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2661996703"/>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smtClean="0">
                          <a:solidFill>
                            <a:srgbClr val="000000"/>
                          </a:solidFill>
                          <a:effectLst/>
                          <a:latin typeface="+mn-lt"/>
                        </a:rPr>
                        <a:t> Iceland</a:t>
                      </a:r>
                      <a:endParaRPr lang="en-GB" sz="1100" b="0" i="0" u="none" strike="noStrike" dirty="0">
                        <a:solidFill>
                          <a:srgbClr val="00000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£292.1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China</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£191.5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59.8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£285.6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74.1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49.2%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23.8%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Germany</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£186.9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19.0%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Faroe </a:t>
                      </a:r>
                      <a:r>
                        <a:rPr lang="en-GB" sz="1100" b="0" i="0" u="none" strike="noStrike" dirty="0">
                          <a:solidFill>
                            <a:srgbClr val="00B050"/>
                          </a:solidFill>
                          <a:effectLst/>
                          <a:latin typeface="+mn-lt"/>
                        </a:rPr>
                        <a:t>Islands</a:t>
                      </a: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£197.5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£5.80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Vietnam</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£205.3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£6.00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Sweden</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£201.1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£233.0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 Denmark</a:t>
                      </a:r>
                      <a:endParaRPr lang="en-GB" sz="1100" b="0" i="0" u="none" strike="noStrike" dirty="0">
                        <a:solidFill>
                          <a:srgbClr val="FF000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£192.3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Norway</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 Netherlands</a:t>
                      </a:r>
                      <a:endParaRPr lang="en-GB" sz="1100" b="0" i="0" u="none" strike="noStrike" dirty="0">
                        <a:solidFill>
                          <a:srgbClr val="00000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India</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£103.6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£6.12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£6.04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Spain</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Russia</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£83.2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£5.03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47.1%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 Canada</a:t>
                      </a:r>
                      <a:endParaRPr lang="en-GB" sz="1100" b="0" i="0" u="none" strike="noStrike" dirty="0">
                        <a:solidFill>
                          <a:srgbClr val="FF000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£10.01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-12.0%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 U.S.A</a:t>
                      </a:r>
                      <a:r>
                        <a:rPr lang="en-GB" sz="1100" b="0" i="0" u="none" strike="noStrike" dirty="0">
                          <a:solidFill>
                            <a:srgbClr val="000000"/>
                          </a:solidFill>
                          <a:effectLst/>
                          <a:latin typeface="+mn-lt"/>
                        </a:rPr>
                        <a:t>.</a:t>
                      </a: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£5.94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France</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£6.42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8.5%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 Poland</a:t>
                      </a:r>
                      <a:endParaRPr lang="en-GB" sz="1100" b="0" i="0" u="none" strike="noStrike" dirty="0">
                        <a:solidFill>
                          <a:srgbClr val="FF000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 Ecuador</a:t>
                      </a:r>
                      <a:endParaRPr lang="en-GB" sz="1100" b="0" i="0" u="none" strike="noStrike" dirty="0">
                        <a:solidFill>
                          <a:srgbClr val="FF000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£78.5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£67.9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-13.6%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 Bangladesh</a:t>
                      </a:r>
                      <a:endParaRPr lang="en-GB" sz="1100" b="0" i="0" u="none" strike="noStrike" dirty="0">
                        <a:solidFill>
                          <a:srgbClr val="00000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£7.60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£9.88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22.0%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 Thailand</a:t>
                      </a:r>
                      <a:endParaRPr lang="en-GB" sz="1100" b="0" i="0" u="none" strike="noStrike" dirty="0">
                        <a:solidFill>
                          <a:srgbClr val="00B05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23.7%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smtClean="0">
                          <a:solidFill>
                            <a:srgbClr val="FF0000"/>
                          </a:solidFill>
                          <a:effectLst/>
                          <a:latin typeface="+mn-lt"/>
                        </a:rPr>
                        <a:t> Seychelles</a:t>
                      </a:r>
                      <a:endParaRPr lang="en-GB" sz="1100" b="0" i="0" u="none" strike="noStrike" dirty="0">
                        <a:solidFill>
                          <a:srgbClr val="FF0000"/>
                        </a:solidFill>
                        <a:effectLst/>
                        <a:latin typeface="+mn-lt"/>
                      </a:endParaRP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smtClean="0">
                          <a:solidFill>
                            <a:srgbClr val="FF0000"/>
                          </a:solidFill>
                          <a:effectLst/>
                          <a:latin typeface="+mn-lt"/>
                        </a:rPr>
                        <a:t> All </a:t>
                      </a:r>
                      <a:r>
                        <a:rPr lang="en-GB" sz="1100" b="0" i="0" u="none" strike="noStrike" dirty="0">
                          <a:solidFill>
                            <a:srgbClr val="FF0000"/>
                          </a:solidFill>
                          <a:effectLst/>
                          <a:latin typeface="+mn-lt"/>
                        </a:rPr>
                        <a:t>Others</a:t>
                      </a: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11.6%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smtClean="0">
                          <a:solidFill>
                            <a:srgbClr val="00B050"/>
                          </a:solidFill>
                          <a:effectLst/>
                          <a:latin typeface="+mn-lt"/>
                        </a:rPr>
                        <a:t> Grand </a:t>
                      </a:r>
                      <a:r>
                        <a:rPr lang="en-GB" sz="1100" b="1" i="0" u="none" strike="noStrike" dirty="0">
                          <a:solidFill>
                            <a:srgbClr val="00B050"/>
                          </a:solidFill>
                          <a:effectLst/>
                          <a:latin typeface="+mn-lt"/>
                        </a:rPr>
                        <a:t>Total</a:t>
                      </a:r>
                    </a:p>
                  </a:txBody>
                  <a:tcPr marL="36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£3,077.0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654.5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£4.70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£3,457.6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725.0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£4.77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372541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Top 20 countries importing seafood into the UK ranked by volume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5473519"/>
              </p:ext>
            </p:extLst>
          </p:nvPr>
        </p:nvGraphicFramePr>
        <p:xfrm>
          <a:off x="366713" y="1238251"/>
          <a:ext cx="8388350" cy="537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122575" y="3595209"/>
            <a:ext cx="1360488" cy="646331"/>
          </a:xfrm>
          <a:prstGeom prst="rect">
            <a:avLst/>
          </a:prstGeom>
          <a:noFill/>
        </p:spPr>
        <p:txBody>
          <a:bodyPr wrap="square" rtlCol="0">
            <a:spAutoFit/>
          </a:bodyPr>
          <a:lstStyle/>
          <a:p>
            <a:pPr algn="ctr"/>
            <a:r>
              <a:rPr lang="en-GB" b="1" dirty="0" smtClean="0"/>
              <a:t>725k t </a:t>
            </a:r>
          </a:p>
          <a:p>
            <a:pPr algn="ctr"/>
            <a:r>
              <a:rPr lang="en-GB" b="1" dirty="0" smtClean="0"/>
              <a:t>(</a:t>
            </a:r>
            <a:r>
              <a:rPr lang="en-GB" b="1" dirty="0" smtClean="0">
                <a:solidFill>
                  <a:srgbClr val="00B050"/>
                </a:solidFill>
              </a:rPr>
              <a:t>+10.8%</a:t>
            </a:r>
            <a:r>
              <a:rPr lang="en-GB" b="1" dirty="0" smtClean="0"/>
              <a:t>)</a:t>
            </a:r>
            <a:endParaRPr lang="en-GB" b="1" dirty="0"/>
          </a:p>
        </p:txBody>
      </p:sp>
    </p:spTree>
    <p:extLst>
      <p:ext uri="{BB962C8B-B14F-4D97-AF65-F5344CB8AC3E}">
        <p14:creationId xmlns:p14="http://schemas.microsoft.com/office/powerpoint/2010/main" val="171659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Imports by species group</a:t>
            </a:r>
          </a:p>
        </p:txBody>
      </p:sp>
      <p:graphicFrame>
        <p:nvGraphicFramePr>
          <p:cNvPr id="3" name="Content Placeholder 5"/>
          <p:cNvGraphicFramePr>
            <a:graphicFrameLocks/>
          </p:cNvGraphicFramePr>
          <p:nvPr>
            <p:extLst>
              <p:ext uri="{D42A27DB-BD31-4B8C-83A1-F6EECF244321}">
                <p14:modId xmlns:p14="http://schemas.microsoft.com/office/powerpoint/2010/main" val="2049560417"/>
              </p:ext>
            </p:extLst>
          </p:nvPr>
        </p:nvGraphicFramePr>
        <p:xfrm>
          <a:off x="367296" y="1340061"/>
          <a:ext cx="8387996" cy="2101498"/>
        </p:xfrm>
        <a:graphic>
          <a:graphicData uri="http://schemas.openxmlformats.org/drawingml/2006/table">
            <a:tbl>
              <a:tblPr firstRow="1" bandRow="1">
                <a:tableStyleId>{69012ECD-51FC-41F1-AA8D-1B2483CD663E}</a:tableStyleId>
              </a:tblPr>
              <a:tblGrid>
                <a:gridCol w="1341023">
                  <a:extLst>
                    <a:ext uri="{9D8B030D-6E8A-4147-A177-3AD203B41FA5}">
                      <a16:colId xmlns="" xmlns:a16="http://schemas.microsoft.com/office/drawing/2014/main" val="20000"/>
                    </a:ext>
                  </a:extLst>
                </a:gridCol>
                <a:gridCol w="782997"/>
                <a:gridCol w="782997"/>
                <a:gridCol w="782997"/>
                <a:gridCol w="782997"/>
                <a:gridCol w="782997"/>
                <a:gridCol w="782997"/>
                <a:gridCol w="782997">
                  <a:extLst>
                    <a:ext uri="{9D8B030D-6E8A-4147-A177-3AD203B41FA5}">
                      <a16:colId xmlns="" xmlns:a16="http://schemas.microsoft.com/office/drawing/2014/main" val="20001"/>
                    </a:ext>
                  </a:extLst>
                </a:gridCol>
                <a:gridCol w="782997">
                  <a:extLst>
                    <a:ext uri="{9D8B030D-6E8A-4147-A177-3AD203B41FA5}">
                      <a16:colId xmlns="" xmlns:a16="http://schemas.microsoft.com/office/drawing/2014/main" val="20002"/>
                    </a:ext>
                  </a:extLst>
                </a:gridCol>
                <a:gridCol w="782997">
                  <a:extLst>
                    <a:ext uri="{9D8B030D-6E8A-4147-A177-3AD203B41FA5}">
                      <a16:colId xmlns="" xmlns:a16="http://schemas.microsoft.com/office/drawing/2014/main" val="20003"/>
                    </a:ext>
                  </a:extLst>
                </a:gridCol>
              </a:tblGrid>
              <a:tr h="248944">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248944">
                <a:tc>
                  <a:txBody>
                    <a:bodyPr/>
                    <a:lstStyle/>
                    <a:p>
                      <a:pPr algn="l" fontAlgn="ctr"/>
                      <a:r>
                        <a:rPr lang="en-GB" sz="1100" b="0" i="0" u="none" strike="noStrike">
                          <a:solidFill>
                            <a:schemeClr val="bg1"/>
                          </a:solidFill>
                          <a:effectLst/>
                          <a:latin typeface="+mn-lt"/>
                        </a:rPr>
                        <a:t>* Species group</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20722">
                <a:tc>
                  <a:txBody>
                    <a:bodyPr/>
                    <a:lstStyle/>
                    <a:p>
                      <a:pPr algn="l" fontAlgn="ctr"/>
                      <a:r>
                        <a:rPr lang="en-GB" sz="1100" b="0" i="0" u="none" strike="noStrike" dirty="0" smtClean="0">
                          <a:solidFill>
                            <a:srgbClr val="00B050"/>
                          </a:solidFill>
                          <a:effectLst/>
                          <a:latin typeface="+mn-lt"/>
                        </a:rPr>
                        <a:t> Demersal</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£830.3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£1,003.1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20.8%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722">
                <a:tc>
                  <a:txBody>
                    <a:bodyPr/>
                    <a:lstStyle/>
                    <a:p>
                      <a:pPr algn="l" fontAlgn="ctr"/>
                      <a:r>
                        <a:rPr lang="en-GB" sz="1100" b="0" i="0" u="none" strike="noStrike" dirty="0" smtClean="0">
                          <a:solidFill>
                            <a:srgbClr val="00B050"/>
                          </a:solidFill>
                          <a:effectLst/>
                          <a:latin typeface="+mn-lt"/>
                        </a:rPr>
                        <a:t> Shellfish</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130.9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£6.40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722">
                <a:tc>
                  <a:txBody>
                    <a:bodyPr/>
                    <a:lstStyle/>
                    <a:p>
                      <a:pPr algn="l" fontAlgn="ctr"/>
                      <a:r>
                        <a:rPr lang="en-GB" sz="1100" b="0" i="0" u="none" strike="noStrike" dirty="0" smtClean="0">
                          <a:solidFill>
                            <a:srgbClr val="00B050"/>
                          </a:solidFill>
                          <a:effectLst/>
                          <a:latin typeface="+mn-lt"/>
                        </a:rPr>
                        <a:t> Pelagic</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£572.77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722">
                <a:tc>
                  <a:txBody>
                    <a:bodyPr/>
                    <a:lstStyle/>
                    <a:p>
                      <a:pPr algn="l" fontAlgn="ctr"/>
                      <a:r>
                        <a:rPr lang="en-GB" sz="1100" b="0" i="0" u="none" strike="noStrike" dirty="0" smtClean="0">
                          <a:solidFill>
                            <a:srgbClr val="00B050"/>
                          </a:solidFill>
                          <a:effectLst/>
                          <a:latin typeface="+mn-lt"/>
                        </a:rPr>
                        <a:t> All </a:t>
                      </a:r>
                      <a:r>
                        <a:rPr lang="en-GB" sz="1100" b="0" i="0" u="none" strike="noStrike" dirty="0">
                          <a:solidFill>
                            <a:srgbClr val="00B050"/>
                          </a:solidFill>
                          <a:effectLst/>
                          <a:latin typeface="+mn-lt"/>
                        </a:rPr>
                        <a:t>Others</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£914.7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£1,043.7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14.1%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722">
                <a:tc>
                  <a:txBody>
                    <a:bodyPr/>
                    <a:lstStyle/>
                    <a:p>
                      <a:pPr algn="l" fontAlgn="ctr"/>
                      <a:r>
                        <a:rPr lang="en-GB" sz="1100" b="1" i="0" u="none" strike="noStrike" dirty="0" smtClean="0">
                          <a:solidFill>
                            <a:srgbClr val="00B050"/>
                          </a:solidFill>
                          <a:effectLst/>
                          <a:latin typeface="+mn-lt"/>
                        </a:rPr>
                        <a:t> Grand </a:t>
                      </a:r>
                      <a:r>
                        <a:rPr lang="en-GB" sz="1100" b="1" i="0" u="none" strike="noStrike" dirty="0">
                          <a:solidFill>
                            <a:srgbClr val="00B050"/>
                          </a:solidFill>
                          <a:effectLst/>
                          <a:latin typeface="+mn-lt"/>
                        </a:rPr>
                        <a:t>Total</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£3,077.0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654.5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£4.70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£3,457.6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725.0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£4.77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rgbClr val="00B050"/>
                          </a:solidFill>
                          <a:effectLst/>
                          <a:latin typeface="+mn-lt"/>
                        </a:rPr>
                        <a:t>12.4%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rgbClr val="00B050"/>
                          </a:solidFill>
                          <a:effectLst/>
                          <a:latin typeface="+mn-lt"/>
                        </a:rPr>
                        <a:t>10.8%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0" y="6309677"/>
            <a:ext cx="9144000" cy="430887"/>
          </a:xfrm>
          <a:prstGeom prst="rect">
            <a:avLst/>
          </a:prstGeom>
          <a:noFill/>
        </p:spPr>
        <p:txBody>
          <a:bodyPr wrap="square" rtlCol="0">
            <a:spAutoFit/>
          </a:bodyPr>
          <a:lstStyle/>
          <a:p>
            <a:pPr algn="ctr"/>
            <a:r>
              <a:rPr lang="en-GB" sz="1100" dirty="0"/>
              <a:t>Key: * </a:t>
            </a:r>
            <a:r>
              <a:rPr lang="en-GB" sz="1100" dirty="0" smtClean="0"/>
              <a:t>Species group: </a:t>
            </a:r>
            <a:r>
              <a:rPr lang="en-GB" sz="1100" dirty="0">
                <a:solidFill>
                  <a:srgbClr val="339933"/>
                </a:solidFill>
              </a:rPr>
              <a:t>value &amp; volume increase</a:t>
            </a:r>
            <a:r>
              <a:rPr lang="en-GB" sz="1100" dirty="0"/>
              <a:t>, </a:t>
            </a:r>
            <a:r>
              <a:rPr lang="en-GB" sz="1100" dirty="0">
                <a:solidFill>
                  <a:srgbClr val="FF3300"/>
                </a:solidFill>
              </a:rPr>
              <a:t>value &amp; volume </a:t>
            </a:r>
            <a:r>
              <a:rPr lang="en-GB" sz="1100" dirty="0" smtClean="0">
                <a:solidFill>
                  <a:srgbClr val="FF3300"/>
                </a:solidFill>
              </a:rPr>
              <a:t>decline</a:t>
            </a:r>
          </a:p>
          <a:p>
            <a:pPr algn="ctr"/>
            <a:r>
              <a:rPr lang="en-GB" sz="1100" dirty="0"/>
              <a:t>See glossary for details of the species within each group</a:t>
            </a:r>
          </a:p>
        </p:txBody>
      </p:sp>
    </p:spTree>
    <p:extLst>
      <p:ext uri="{BB962C8B-B14F-4D97-AF65-F5344CB8AC3E}">
        <p14:creationId xmlns:p14="http://schemas.microsoft.com/office/powerpoint/2010/main" val="2633413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2019 % imports by species group</a:t>
            </a:r>
            <a:endParaRPr lang="en-GB" dirty="0"/>
          </a:p>
        </p:txBody>
      </p:sp>
      <p:graphicFrame>
        <p:nvGraphicFramePr>
          <p:cNvPr id="3" name="Content Placeholder 4"/>
          <p:cNvGraphicFramePr>
            <a:graphicFrameLocks/>
          </p:cNvGraphicFramePr>
          <p:nvPr>
            <p:extLst>
              <p:ext uri="{D42A27DB-BD31-4B8C-83A1-F6EECF244321}">
                <p14:modId xmlns:p14="http://schemas.microsoft.com/office/powerpoint/2010/main" val="273599736"/>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486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smtClean="0"/>
              <a:t>demersal fish </a:t>
            </a:r>
            <a:r>
              <a:rPr lang="en-GB" dirty="0"/>
              <a:t>into 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3306170354"/>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FF000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Russia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Faroe Islands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Turkey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38377.4%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28973.9%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FF0000"/>
                          </a:solidFill>
                          <a:effectLst/>
                          <a:latin typeface="+mn-lt"/>
                        </a:rPr>
                        <a:t>South Africa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£830.3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217.2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£3.82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£1,003.1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232.1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20.8%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4752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smtClean="0"/>
              <a:t>shellfish into </a:t>
            </a:r>
            <a:r>
              <a:rPr lang="en-GB" dirty="0"/>
              <a:t>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189380899"/>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B05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India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Bangladesh</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Honduras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Thailand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Indonesia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Ecuador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FF0000"/>
                          </a:solidFill>
                          <a:effectLst/>
                          <a:latin typeface="+mn-lt"/>
                        </a:rPr>
                        <a:t>Nicaragua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£790.8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£7.17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£838.0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130.9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804499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smtClean="0"/>
              <a:t>pelagic fish </a:t>
            </a:r>
            <a:r>
              <a:rPr lang="en-GB" dirty="0"/>
              <a:t>into 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3209590393"/>
              </p:ext>
            </p:extLst>
          </p:nvPr>
        </p:nvGraphicFramePr>
        <p:xfrm>
          <a:off x="367296" y="1340061"/>
          <a:ext cx="8388003" cy="4942174"/>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4757">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0960">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4757">
                <a:tc>
                  <a:txBody>
                    <a:bodyPr/>
                    <a:lstStyle/>
                    <a:p>
                      <a:pPr algn="l" fontAlgn="ctr"/>
                      <a:r>
                        <a:rPr lang="en-GB" sz="1100" b="0" i="0" u="none" strike="noStrike" dirty="0">
                          <a:solidFill>
                            <a:srgbClr val="FF0000"/>
                          </a:solidFill>
                          <a:effectLst/>
                          <a:latin typeface="+mn-lt"/>
                        </a:rPr>
                        <a:t>Seychelles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FF0000"/>
                          </a:solidFill>
                          <a:effectLst/>
                          <a:latin typeface="+mn-lt"/>
                        </a:rPr>
                        <a:t>Mauritius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FF0000"/>
                          </a:solidFill>
                          <a:effectLst/>
                          <a:latin typeface="+mn-lt"/>
                        </a:rPr>
                        <a:t>Ghana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a:solidFill>
                            <a:srgbClr val="FF0000"/>
                          </a:solidFill>
                          <a:effectLst/>
                          <a:latin typeface="+mn-lt"/>
                        </a:rPr>
                        <a:t>Ecuador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FF0000"/>
                          </a:solidFill>
                          <a:effectLst/>
                          <a:latin typeface="+mn-lt"/>
                        </a:rPr>
                        <a:t>Philippines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00B05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a:solidFill>
                            <a:srgbClr val="FF0000"/>
                          </a:solidFill>
                          <a:effectLst/>
                          <a:latin typeface="+mn-lt"/>
                        </a:rPr>
                        <a:t>Morocco</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a:solidFill>
                            <a:srgbClr val="00B05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00B050"/>
                          </a:solidFill>
                          <a:effectLst/>
                          <a:latin typeface="+mn-lt"/>
                        </a:rPr>
                        <a:t>Thailand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945">
                <a:tc>
                  <a:txBody>
                    <a:bodyPr/>
                    <a:lstStyle/>
                    <a:p>
                      <a:pPr algn="l" fontAlgn="ctr"/>
                      <a:r>
                        <a:rPr lang="en-GB" sz="1100" b="0" i="0" u="none" strike="noStrike" dirty="0">
                          <a:solidFill>
                            <a:srgbClr val="00B050"/>
                          </a:solidFill>
                          <a:effectLst/>
                          <a:latin typeface="+mn-lt"/>
                        </a:rPr>
                        <a:t>Papua New Guinea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FF0000"/>
                          </a:solidFill>
                          <a:effectLst/>
                          <a:latin typeface="+mn-lt"/>
                        </a:rPr>
                        <a:t>Indonesia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00B050"/>
                          </a:solidFill>
                          <a:effectLst/>
                          <a:latin typeface="+mn-lt"/>
                        </a:rPr>
                        <a:t>Peru</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00B05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FF0000"/>
                          </a:solidFill>
                          <a:effectLst/>
                          <a:latin typeface="+mn-lt"/>
                        </a:rPr>
                        <a:t>Maldives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57">
                <a:tc>
                  <a:txBody>
                    <a:bodyPr/>
                    <a:lstStyle/>
                    <a:p>
                      <a:pPr algn="l" fontAlgn="ctr"/>
                      <a:r>
                        <a:rPr lang="en-GB" sz="1100" b="0" i="0" u="none" strike="noStrike" dirty="0">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1347">
                <a:tc>
                  <a:txBody>
                    <a:bodyPr/>
                    <a:lstStyle/>
                    <a:p>
                      <a:pPr algn="l" fontAlgn="ctr"/>
                      <a:r>
                        <a:rPr lang="en-GB" sz="1100" b="0" i="0" u="none" strike="noStrike" dirty="0">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1347">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81347">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£541.2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143.9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£3.76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£572.8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157.4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£3.64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smtClean="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smtClean="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80449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Contents</a:t>
            </a:r>
            <a:endParaRPr lang="en-GB" dirty="0"/>
          </a:p>
        </p:txBody>
      </p:sp>
      <p:sp>
        <p:nvSpPr>
          <p:cNvPr id="5" name="Content Placeholder 4"/>
          <p:cNvSpPr>
            <a:spLocks noGrp="1"/>
          </p:cNvSpPr>
          <p:nvPr>
            <p:ph idx="1"/>
          </p:nvPr>
        </p:nvSpPr>
        <p:spPr/>
        <p:txBody>
          <a:bodyPr>
            <a:normAutofit fontScale="62500" lnSpcReduction="20000"/>
          </a:bodyPr>
          <a:lstStyle/>
          <a:p>
            <a:r>
              <a:rPr lang="en-GB" dirty="0">
                <a:hlinkClick r:id="rId2" action="ppaction://hlinksldjump"/>
              </a:rPr>
              <a:t>Data context</a:t>
            </a:r>
            <a:endParaRPr lang="en-GB" dirty="0"/>
          </a:p>
          <a:p>
            <a:r>
              <a:rPr lang="en-GB" dirty="0" smtClean="0">
                <a:hlinkClick r:id="rId3" action="ppaction://hlinksldjump"/>
              </a:rPr>
              <a:t>Import and export </a:t>
            </a:r>
            <a:r>
              <a:rPr lang="en-GB" dirty="0">
                <a:hlinkClick r:id="rId3" action="ppaction://hlinksldjump"/>
              </a:rPr>
              <a:t>summary</a:t>
            </a:r>
            <a:endParaRPr lang="en-GB" dirty="0"/>
          </a:p>
          <a:p>
            <a:r>
              <a:rPr lang="en-GB" dirty="0">
                <a:hlinkClick r:id="rId4" action="ppaction://hlinksldjump"/>
              </a:rPr>
              <a:t>Imports</a:t>
            </a:r>
            <a:endParaRPr lang="en-GB" dirty="0"/>
          </a:p>
          <a:p>
            <a:pPr lvl="1"/>
            <a:r>
              <a:rPr lang="en-GB" dirty="0" smtClean="0">
                <a:hlinkClick r:id="rId5" action="ppaction://hlinksldjump"/>
              </a:rPr>
              <a:t>Imports introduction</a:t>
            </a:r>
            <a:endParaRPr lang="en-GB" dirty="0" smtClean="0"/>
          </a:p>
          <a:p>
            <a:pPr lvl="1"/>
            <a:r>
              <a:rPr lang="en-GB" dirty="0" smtClean="0">
                <a:hlinkClick r:id="rId6" action="ppaction://hlinksldjump"/>
              </a:rPr>
              <a:t>Imports dashboard</a:t>
            </a:r>
            <a:endParaRPr lang="en-GB" dirty="0" smtClean="0"/>
          </a:p>
          <a:p>
            <a:pPr lvl="1"/>
            <a:r>
              <a:rPr lang="en-GB" dirty="0" smtClean="0">
                <a:hlinkClick r:id="rId7" action="ppaction://hlinksldjump"/>
              </a:rPr>
              <a:t>Top </a:t>
            </a:r>
            <a:r>
              <a:rPr lang="en-GB" dirty="0">
                <a:hlinkClick r:id="rId7" action="ppaction://hlinksldjump"/>
              </a:rPr>
              <a:t>20 </a:t>
            </a:r>
            <a:r>
              <a:rPr lang="en-GB" dirty="0" smtClean="0">
                <a:hlinkClick r:id="rId7" action="ppaction://hlinksldjump"/>
              </a:rPr>
              <a:t>importing countries</a:t>
            </a:r>
            <a:endParaRPr lang="en-GB" dirty="0"/>
          </a:p>
          <a:p>
            <a:pPr lvl="1"/>
            <a:r>
              <a:rPr lang="en-GB" dirty="0" smtClean="0">
                <a:hlinkClick r:id="rId8" action="ppaction://hlinksldjump"/>
              </a:rPr>
              <a:t>Imports by species group</a:t>
            </a:r>
            <a:endParaRPr lang="en-GB" dirty="0" smtClean="0">
              <a:hlinkClick r:id="rId9" action="ppaction://hlinksldjump"/>
            </a:endParaRPr>
          </a:p>
          <a:p>
            <a:pPr lvl="1"/>
            <a:r>
              <a:rPr lang="en-GB" dirty="0" smtClean="0">
                <a:hlinkClick r:id="rId10" action="ppaction://hlinksldjump"/>
              </a:rPr>
              <a:t>Top 20 importing countries by species group</a:t>
            </a:r>
            <a:endParaRPr lang="en-GB" dirty="0" smtClean="0">
              <a:hlinkClick r:id="rId9" action="ppaction://hlinksldjump"/>
            </a:endParaRPr>
          </a:p>
          <a:p>
            <a:pPr lvl="1"/>
            <a:r>
              <a:rPr lang="en-GB" dirty="0" smtClean="0">
                <a:hlinkClick r:id="rId9" action="ppaction://hlinksldjump"/>
              </a:rPr>
              <a:t>Top 20 </a:t>
            </a:r>
            <a:r>
              <a:rPr lang="en-GB" dirty="0">
                <a:hlinkClick r:id="rId9" action="ppaction://hlinksldjump"/>
              </a:rPr>
              <a:t>import species</a:t>
            </a:r>
            <a:endParaRPr lang="en-GB" dirty="0"/>
          </a:p>
          <a:p>
            <a:pPr lvl="1"/>
            <a:r>
              <a:rPr lang="en-GB" dirty="0" smtClean="0">
                <a:hlinkClick r:id="rId11" action="ppaction://hlinksldjump"/>
              </a:rPr>
              <a:t>Top 20 importing countries for top </a:t>
            </a:r>
            <a:r>
              <a:rPr lang="en-GB" dirty="0">
                <a:hlinkClick r:id="rId11" action="ppaction://hlinksldjump"/>
              </a:rPr>
              <a:t>6 </a:t>
            </a:r>
            <a:r>
              <a:rPr lang="en-GB" dirty="0" smtClean="0">
                <a:hlinkClick r:id="rId11" action="ppaction://hlinksldjump"/>
              </a:rPr>
              <a:t>species</a:t>
            </a:r>
            <a:r>
              <a:rPr lang="en-GB" dirty="0" smtClean="0"/>
              <a:t> </a:t>
            </a:r>
            <a:endParaRPr lang="en-GB" dirty="0"/>
          </a:p>
          <a:p>
            <a:r>
              <a:rPr lang="en-GB" dirty="0">
                <a:hlinkClick r:id="rId12" action="ppaction://hlinksldjump"/>
              </a:rPr>
              <a:t>Exports</a:t>
            </a:r>
            <a:endParaRPr lang="en-GB" dirty="0"/>
          </a:p>
          <a:p>
            <a:pPr lvl="1"/>
            <a:r>
              <a:rPr lang="en-GB" dirty="0" smtClean="0">
                <a:hlinkClick r:id="rId13" action="ppaction://hlinksldjump"/>
              </a:rPr>
              <a:t>Exports </a:t>
            </a:r>
            <a:r>
              <a:rPr lang="en-GB" dirty="0">
                <a:hlinkClick r:id="rId13" action="ppaction://hlinksldjump"/>
              </a:rPr>
              <a:t>introduction</a:t>
            </a:r>
            <a:endParaRPr lang="en-GB" dirty="0"/>
          </a:p>
          <a:p>
            <a:pPr lvl="1"/>
            <a:r>
              <a:rPr lang="en-GB" dirty="0" smtClean="0">
                <a:hlinkClick r:id="rId14" action="ppaction://hlinksldjump"/>
              </a:rPr>
              <a:t>Exports </a:t>
            </a:r>
            <a:r>
              <a:rPr lang="en-GB" dirty="0">
                <a:hlinkClick r:id="rId14" action="ppaction://hlinksldjump"/>
              </a:rPr>
              <a:t>dashboard</a:t>
            </a:r>
            <a:endParaRPr lang="en-GB" dirty="0"/>
          </a:p>
          <a:p>
            <a:pPr lvl="1"/>
            <a:r>
              <a:rPr lang="en-GB" dirty="0">
                <a:hlinkClick r:id="rId15" action="ppaction://hlinksldjump"/>
              </a:rPr>
              <a:t>Top 20 </a:t>
            </a:r>
            <a:r>
              <a:rPr lang="en-GB" dirty="0" smtClean="0">
                <a:hlinkClick r:id="rId15" action="ppaction://hlinksldjump"/>
              </a:rPr>
              <a:t>export destination countries</a:t>
            </a:r>
            <a:endParaRPr lang="en-GB" dirty="0"/>
          </a:p>
          <a:p>
            <a:pPr lvl="1"/>
            <a:r>
              <a:rPr lang="en-GB" dirty="0" smtClean="0">
                <a:hlinkClick r:id="rId16" action="ppaction://hlinksldjump"/>
              </a:rPr>
              <a:t>Exports </a:t>
            </a:r>
            <a:r>
              <a:rPr lang="en-GB" dirty="0">
                <a:hlinkClick r:id="rId16" action="ppaction://hlinksldjump"/>
              </a:rPr>
              <a:t>by species group</a:t>
            </a:r>
            <a:endParaRPr lang="en-GB" dirty="0"/>
          </a:p>
          <a:p>
            <a:pPr lvl="1"/>
            <a:r>
              <a:rPr lang="en-GB" dirty="0">
                <a:hlinkClick r:id="rId17" action="ppaction://hlinksldjump"/>
              </a:rPr>
              <a:t>Top 20 </a:t>
            </a:r>
            <a:r>
              <a:rPr lang="en-GB" dirty="0" smtClean="0">
                <a:hlinkClick r:id="rId17" action="ppaction://hlinksldjump"/>
              </a:rPr>
              <a:t>exporting </a:t>
            </a:r>
            <a:r>
              <a:rPr lang="en-GB" dirty="0">
                <a:hlinkClick r:id="rId17" action="ppaction://hlinksldjump"/>
              </a:rPr>
              <a:t>countries by species group</a:t>
            </a:r>
            <a:endParaRPr lang="en-GB" dirty="0"/>
          </a:p>
          <a:p>
            <a:pPr lvl="1"/>
            <a:r>
              <a:rPr lang="en-GB" dirty="0">
                <a:hlinkClick r:id="rId18" action="ppaction://hlinksldjump"/>
              </a:rPr>
              <a:t>Top 20 </a:t>
            </a:r>
            <a:r>
              <a:rPr lang="en-GB" dirty="0" smtClean="0">
                <a:hlinkClick r:id="rId18" action="ppaction://hlinksldjump"/>
              </a:rPr>
              <a:t>export </a:t>
            </a:r>
            <a:r>
              <a:rPr lang="en-GB" dirty="0">
                <a:hlinkClick r:id="rId18" action="ppaction://hlinksldjump"/>
              </a:rPr>
              <a:t>species</a:t>
            </a:r>
            <a:endParaRPr lang="en-GB" dirty="0"/>
          </a:p>
          <a:p>
            <a:pPr lvl="1"/>
            <a:r>
              <a:rPr lang="en-GB" dirty="0">
                <a:hlinkClick r:id="rId19" action="ppaction://hlinksldjump"/>
              </a:rPr>
              <a:t>Top 20 </a:t>
            </a:r>
            <a:r>
              <a:rPr lang="en-GB" dirty="0" smtClean="0">
                <a:hlinkClick r:id="rId19" action="ppaction://hlinksldjump"/>
              </a:rPr>
              <a:t>exporting </a:t>
            </a:r>
            <a:r>
              <a:rPr lang="en-GB" dirty="0">
                <a:hlinkClick r:id="rId19" action="ppaction://hlinksldjump"/>
              </a:rPr>
              <a:t>countries for top 6 species </a:t>
            </a:r>
            <a:endParaRPr lang="en-GB" dirty="0">
              <a:hlinkClick r:id="rId20" action="ppaction://hlinksldjump"/>
            </a:endParaRPr>
          </a:p>
          <a:p>
            <a:r>
              <a:rPr lang="en-GB" dirty="0" smtClean="0">
                <a:hlinkClick r:id="rId20" action="ppaction://hlinksldjump"/>
              </a:rPr>
              <a:t>Glossary</a:t>
            </a:r>
            <a:endParaRPr lang="en-GB" dirty="0"/>
          </a:p>
          <a:p>
            <a:endParaRPr lang="en-GB" dirty="0"/>
          </a:p>
        </p:txBody>
      </p:sp>
    </p:spTree>
    <p:extLst>
      <p:ext uri="{BB962C8B-B14F-4D97-AF65-F5344CB8AC3E}">
        <p14:creationId xmlns:p14="http://schemas.microsoft.com/office/powerpoint/2010/main" val="987035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smtClean="0"/>
              <a:t>“all other” seafood </a:t>
            </a:r>
            <a:r>
              <a:rPr lang="en-GB" dirty="0"/>
              <a:t>into 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846593136"/>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Faroe Islands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Turkey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690.6%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Burma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85.2%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a:solidFill>
                            <a:srgbClr val="00B050"/>
                          </a:solidFill>
                          <a:effectLst/>
                          <a:latin typeface="+mn-lt"/>
                        </a:rPr>
                        <a:t>Chile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£914.7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183.0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£1,043.7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204.7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804499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species imported into </a:t>
            </a:r>
            <a:r>
              <a:rPr lang="en-GB" dirty="0"/>
              <a:t>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1475803300"/>
              </p:ext>
            </p:extLst>
          </p:nvPr>
        </p:nvGraphicFramePr>
        <p:xfrm>
          <a:off x="367296" y="1340061"/>
          <a:ext cx="8388003" cy="4936936"/>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78013">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284224">
                <a:tc>
                  <a:txBody>
                    <a:bodyPr/>
                    <a:lstStyle/>
                    <a:p>
                      <a:pPr algn="l" fontAlgn="ctr"/>
                      <a:r>
                        <a:rPr lang="en-GB" sz="1100" b="0" i="0" u="none" strike="noStrike" dirty="0">
                          <a:solidFill>
                            <a:schemeClr val="bg1"/>
                          </a:solidFill>
                          <a:effectLst/>
                          <a:latin typeface="+mn-lt"/>
                        </a:rPr>
                        <a:t>* </a:t>
                      </a:r>
                      <a:r>
                        <a:rPr lang="en-GB" sz="1100" b="0" i="0" u="none" strike="noStrike" dirty="0" smtClean="0">
                          <a:solidFill>
                            <a:schemeClr val="bg1"/>
                          </a:solidFill>
                          <a:effectLst/>
                          <a:latin typeface="+mn-lt"/>
                        </a:rPr>
                        <a:t>Species</a:t>
                      </a: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78013">
                <a:tc>
                  <a:txBody>
                    <a:bodyPr/>
                    <a:lstStyle/>
                    <a:p>
                      <a:pPr algn="l" fontAlgn="ctr"/>
                      <a:r>
                        <a:rPr lang="en-GB" sz="1100" b="0" i="0" u="none" strike="noStrike" dirty="0" smtClean="0">
                          <a:solidFill>
                            <a:srgbClr val="00B050"/>
                          </a:solidFill>
                          <a:effectLst/>
                          <a:latin typeface="+mn-lt"/>
                        </a:rPr>
                        <a:t> Salmon</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Cod</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Tuna</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7082">
                <a:tc>
                  <a:txBody>
                    <a:bodyPr/>
                    <a:lstStyle/>
                    <a:p>
                      <a:pPr algn="l" fontAlgn="ctr"/>
                      <a:r>
                        <a:rPr lang="en-GB" sz="1100" b="0" i="0" u="none" strike="noStrike" dirty="0" smtClean="0">
                          <a:solidFill>
                            <a:srgbClr val="000000"/>
                          </a:solidFill>
                          <a:effectLst/>
                          <a:latin typeface="+mn-lt"/>
                        </a:rPr>
                        <a:t> P&amp;P </a:t>
                      </a:r>
                      <a:r>
                        <a:rPr lang="en-GB" sz="1100" b="0" i="0" u="none" strike="noStrike" dirty="0">
                          <a:solidFill>
                            <a:srgbClr val="000000"/>
                          </a:solidFill>
                          <a:effectLst/>
                          <a:latin typeface="+mn-lt"/>
                        </a:rPr>
                        <a:t>Shrimps </a:t>
                      </a:r>
                      <a:r>
                        <a:rPr lang="en-GB" sz="1100" b="0" i="0" u="none" strike="noStrike" dirty="0" smtClean="0">
                          <a:solidFill>
                            <a:srgbClr val="000000"/>
                          </a:solidFill>
                          <a:effectLst/>
                          <a:latin typeface="+mn-lt"/>
                        </a:rPr>
                        <a:t>&amp;</a:t>
                      </a:r>
                      <a:r>
                        <a:rPr lang="en-GB" sz="1100" b="0" i="0" u="none" strike="noStrike" baseline="0" dirty="0" smtClean="0">
                          <a:solidFill>
                            <a:srgbClr val="000000"/>
                          </a:solidFill>
                          <a:effectLst/>
                          <a:latin typeface="+mn-lt"/>
                        </a:rPr>
                        <a:t>   </a:t>
                      </a:r>
                    </a:p>
                    <a:p>
                      <a:pPr algn="l" fontAlgn="ctr"/>
                      <a:r>
                        <a:rPr lang="en-GB" sz="1100" b="0" i="0" u="none" strike="noStrike" baseline="0" dirty="0" smtClean="0">
                          <a:solidFill>
                            <a:srgbClr val="000000"/>
                          </a:solidFill>
                          <a:effectLst/>
                          <a:latin typeface="+mn-lt"/>
                        </a:rPr>
                        <a:t> P</a:t>
                      </a:r>
                      <a:r>
                        <a:rPr lang="en-GB" sz="1100" b="0" i="0" u="none" strike="noStrike" dirty="0" smtClean="0">
                          <a:solidFill>
                            <a:srgbClr val="000000"/>
                          </a:solidFill>
                          <a:effectLst/>
                          <a:latin typeface="+mn-lt"/>
                        </a:rPr>
                        <a:t>rawns</a:t>
                      </a:r>
                      <a:endParaRPr lang="en-GB" sz="1100" b="0" i="0" u="none" strike="noStrike" dirty="0">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7082">
                <a:tc>
                  <a:txBody>
                    <a:bodyPr/>
                    <a:lstStyle/>
                    <a:p>
                      <a:pPr algn="l" fontAlgn="ctr"/>
                      <a:r>
                        <a:rPr lang="en-GB" sz="1100" b="0" i="0" u="none" strike="noStrike" dirty="0" smtClean="0">
                          <a:solidFill>
                            <a:srgbClr val="00B050"/>
                          </a:solidFill>
                          <a:effectLst/>
                          <a:latin typeface="+mn-lt"/>
                        </a:rPr>
                        <a:t> WW </a:t>
                      </a:r>
                      <a:r>
                        <a:rPr lang="en-GB" sz="1100" b="0" i="0" u="none" strike="noStrike" dirty="0">
                          <a:solidFill>
                            <a:srgbClr val="00B050"/>
                          </a:solidFill>
                          <a:effectLst/>
                          <a:latin typeface="+mn-lt"/>
                        </a:rPr>
                        <a:t>Shrimps </a:t>
                      </a:r>
                      <a:r>
                        <a:rPr lang="en-GB" sz="1100" b="0" i="0" u="none" strike="noStrike" dirty="0" smtClean="0">
                          <a:solidFill>
                            <a:srgbClr val="00B050"/>
                          </a:solidFill>
                          <a:effectLst/>
                          <a:latin typeface="+mn-lt"/>
                        </a:rPr>
                        <a:t>&amp;</a:t>
                      </a:r>
                      <a:endParaRPr lang="en-GB" sz="1100" b="0" i="0" u="none" strike="noStrike" baseline="0" dirty="0" smtClean="0">
                        <a:solidFill>
                          <a:srgbClr val="00B050"/>
                        </a:solidFill>
                        <a:effectLst/>
                        <a:latin typeface="+mn-lt"/>
                      </a:endParaRPr>
                    </a:p>
                    <a:p>
                      <a:pPr algn="l" fontAlgn="ctr"/>
                      <a:r>
                        <a:rPr lang="en-GB" sz="1100" b="0" i="0" u="none" strike="noStrike" baseline="0" dirty="0" smtClean="0">
                          <a:solidFill>
                            <a:srgbClr val="00B050"/>
                          </a:solidFill>
                          <a:effectLst/>
                          <a:latin typeface="+mn-lt"/>
                        </a:rPr>
                        <a:t> </a:t>
                      </a:r>
                      <a:r>
                        <a:rPr lang="en-GB" sz="1100" b="0" i="0" u="none" strike="noStrike" dirty="0" smtClean="0">
                          <a:solidFill>
                            <a:srgbClr val="00B050"/>
                          </a:solidFill>
                          <a:effectLst/>
                          <a:latin typeface="+mn-lt"/>
                        </a:rPr>
                        <a:t>Prawns</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Haddock</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51.3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Pollack</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Mackerel</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Catfish</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Seabass</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Sardine</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Lobster</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0000"/>
                          </a:solidFill>
                          <a:effectLst/>
                          <a:latin typeface="+mn-lt"/>
                        </a:rPr>
                        <a:t> Crabs</a:t>
                      </a:r>
                      <a:endParaRPr lang="en-GB" sz="1100" b="0" i="0" u="none" strike="noStrike" dirty="0">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Surimi</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FF0000"/>
                          </a:solidFill>
                          <a:effectLst/>
                          <a:latin typeface="+mn-lt"/>
                        </a:rPr>
                        <a:t> Scallops</a:t>
                      </a:r>
                      <a:endParaRPr lang="en-GB" sz="1100" b="0" i="0" u="none" strike="noStrike" dirty="0">
                        <a:solidFill>
                          <a:srgbClr val="FF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Nephrops</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7082">
                <a:tc>
                  <a:txBody>
                    <a:bodyPr/>
                    <a:lstStyle/>
                    <a:p>
                      <a:pPr algn="l" fontAlgn="ctr"/>
                      <a:r>
                        <a:rPr lang="en-GB" sz="1100" b="0" i="0" u="none" strike="noStrike" dirty="0" smtClean="0">
                          <a:solidFill>
                            <a:srgbClr val="FF0000"/>
                          </a:solidFill>
                          <a:effectLst/>
                          <a:latin typeface="+mn-lt"/>
                        </a:rPr>
                        <a:t> CW </a:t>
                      </a:r>
                      <a:r>
                        <a:rPr lang="en-GB" sz="1100" b="0" i="0" u="none" strike="noStrike" dirty="0">
                          <a:solidFill>
                            <a:srgbClr val="FF0000"/>
                          </a:solidFill>
                          <a:effectLst/>
                          <a:latin typeface="+mn-lt"/>
                        </a:rPr>
                        <a:t>Shrimps &amp; </a:t>
                      </a:r>
                      <a:endParaRPr lang="en-GB" sz="1100" b="0" i="0" u="none" strike="noStrike" dirty="0" smtClean="0">
                        <a:solidFill>
                          <a:srgbClr val="FF0000"/>
                        </a:solidFill>
                        <a:effectLst/>
                        <a:latin typeface="+mn-lt"/>
                      </a:endParaRPr>
                    </a:p>
                    <a:p>
                      <a:pPr algn="l" fontAlgn="ctr"/>
                      <a:r>
                        <a:rPr lang="en-GB" sz="1100" b="0" i="0" u="none" strike="noStrike" dirty="0" smtClean="0">
                          <a:solidFill>
                            <a:srgbClr val="FF0000"/>
                          </a:solidFill>
                          <a:effectLst/>
                          <a:latin typeface="+mn-lt"/>
                        </a:rPr>
                        <a:t> Prawns</a:t>
                      </a:r>
                      <a:endParaRPr lang="en-GB" sz="1100" b="0" i="0" u="none" strike="noStrike" dirty="0">
                        <a:solidFill>
                          <a:srgbClr val="FF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Seabream</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013">
                <a:tc>
                  <a:txBody>
                    <a:bodyPr/>
                    <a:lstStyle/>
                    <a:p>
                      <a:pPr algn="l" fontAlgn="ctr"/>
                      <a:r>
                        <a:rPr lang="en-GB" sz="1100" b="0" i="0" u="none" strike="noStrike" dirty="0" smtClean="0">
                          <a:solidFill>
                            <a:srgbClr val="00B050"/>
                          </a:solidFill>
                          <a:effectLst/>
                          <a:latin typeface="+mn-lt"/>
                        </a:rPr>
                        <a:t> Squid</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537.9%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3197">
                <a:tc>
                  <a:txBody>
                    <a:bodyPr/>
                    <a:lstStyle/>
                    <a:p>
                      <a:pPr algn="l" fontAlgn="ctr"/>
                      <a:r>
                        <a:rPr lang="en-GB" sz="1100" b="0" i="0" u="none" strike="noStrike" dirty="0" smtClean="0">
                          <a:solidFill>
                            <a:srgbClr val="00B050"/>
                          </a:solidFill>
                          <a:effectLst/>
                          <a:latin typeface="+mn-lt"/>
                        </a:rPr>
                        <a:t> Anchovy</a:t>
                      </a:r>
                      <a:endParaRPr lang="en-GB" sz="1100" b="0" i="0" u="none" strike="noStrike" dirty="0">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73197">
                <a:tc>
                  <a:txBody>
                    <a:bodyPr/>
                    <a:lstStyle/>
                    <a:p>
                      <a:pPr algn="l" fontAlgn="ctr"/>
                      <a:r>
                        <a:rPr lang="en-GB" sz="1100" b="0" i="0" u="none" strike="noStrike" dirty="0" smtClean="0">
                          <a:solidFill>
                            <a:srgbClr val="00B050"/>
                          </a:solidFill>
                          <a:effectLst/>
                          <a:latin typeface="+mn-lt"/>
                        </a:rPr>
                        <a:t> All </a:t>
                      </a:r>
                      <a:r>
                        <a:rPr lang="en-GB" sz="1100" b="0" i="0" u="none" strike="noStrike" dirty="0">
                          <a:solidFill>
                            <a:srgbClr val="00B050"/>
                          </a:solidFill>
                          <a:effectLst/>
                          <a:latin typeface="+mn-lt"/>
                        </a:rPr>
                        <a:t>Others</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73197">
                <a:tc>
                  <a:txBody>
                    <a:bodyPr/>
                    <a:lstStyle/>
                    <a:p>
                      <a:pPr algn="l" fontAlgn="ctr"/>
                      <a:r>
                        <a:rPr lang="en-GB" sz="1100" b="1" i="0" u="none" strike="noStrike" dirty="0" smtClean="0">
                          <a:solidFill>
                            <a:srgbClr val="00B050"/>
                          </a:solidFill>
                          <a:effectLst/>
                          <a:latin typeface="+mn-lt"/>
                        </a:rPr>
                        <a:t> Grand </a:t>
                      </a:r>
                      <a:r>
                        <a:rPr lang="en-GB" sz="1100" b="1" i="0" u="none" strike="noStrike" dirty="0">
                          <a:solidFill>
                            <a:srgbClr val="00B050"/>
                          </a:solidFill>
                          <a:effectLst/>
                          <a:latin typeface="+mn-lt"/>
                        </a:rPr>
                        <a:t>Total</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£3,077.0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654.5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£4.70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£3,457.6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725.0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£4.77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a:t>
            </a:r>
            <a:r>
              <a:rPr lang="en-GB" sz="1100" dirty="0" smtClean="0"/>
              <a:t>Species: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45215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Top 20 species imports into the UK ranked by volume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6756473"/>
              </p:ext>
            </p:extLst>
          </p:nvPr>
        </p:nvGraphicFramePr>
        <p:xfrm>
          <a:off x="366713" y="1238251"/>
          <a:ext cx="8388350" cy="537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33675" y="3595209"/>
            <a:ext cx="1360488" cy="646331"/>
          </a:xfrm>
          <a:prstGeom prst="rect">
            <a:avLst/>
          </a:prstGeom>
          <a:noFill/>
        </p:spPr>
        <p:txBody>
          <a:bodyPr wrap="square" rtlCol="0">
            <a:spAutoFit/>
          </a:bodyPr>
          <a:lstStyle/>
          <a:p>
            <a:pPr algn="ctr"/>
            <a:r>
              <a:rPr lang="en-GB" b="1" dirty="0" smtClean="0"/>
              <a:t>725k t </a:t>
            </a:r>
          </a:p>
          <a:p>
            <a:pPr algn="ctr"/>
            <a:r>
              <a:rPr lang="en-GB" b="1" dirty="0" smtClean="0"/>
              <a:t>(</a:t>
            </a:r>
            <a:r>
              <a:rPr lang="en-GB" b="1" dirty="0" smtClean="0">
                <a:solidFill>
                  <a:srgbClr val="00B050"/>
                </a:solidFill>
              </a:rPr>
              <a:t>+10.8%</a:t>
            </a:r>
            <a:r>
              <a:rPr lang="en-GB" b="1" dirty="0" smtClean="0"/>
              <a:t>)</a:t>
            </a:r>
            <a:endParaRPr lang="en-GB" b="1" dirty="0"/>
          </a:p>
        </p:txBody>
      </p:sp>
    </p:spTree>
    <p:extLst>
      <p:ext uri="{BB962C8B-B14F-4D97-AF65-F5344CB8AC3E}">
        <p14:creationId xmlns:p14="http://schemas.microsoft.com/office/powerpoint/2010/main" val="3335286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smtClean="0"/>
              <a:t>salmon into </a:t>
            </a:r>
            <a:r>
              <a:rPr lang="en-GB" dirty="0"/>
              <a:t>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2318662509"/>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Faroe Islands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692.4%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Chile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Switzerland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10065.1%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20867.2%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£577.3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85.2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£671.6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212781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smtClean="0"/>
              <a:t>cod into </a:t>
            </a:r>
            <a:r>
              <a:rPr lang="en-GB" dirty="0"/>
              <a:t>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4290656118"/>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FF000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66.1%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Russia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58.9%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Faroe Islands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-35.0%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44186.3%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29591.4%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Greenland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00B050"/>
                          </a:solidFill>
                          <a:effectLst/>
                          <a:latin typeface="+mn-lt"/>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249.2%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£463.8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96.5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£572.9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23.5%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941338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smtClean="0"/>
              <a:t>tuna into </a:t>
            </a:r>
            <a:r>
              <a:rPr lang="en-GB" dirty="0"/>
              <a:t>the </a:t>
            </a:r>
            <a:r>
              <a:rPr lang="en-GB" dirty="0" smtClean="0"/>
              <a:t>UK ranked </a:t>
            </a:r>
            <a:r>
              <a:rPr lang="en-GB" dirty="0"/>
              <a:t>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752613697"/>
              </p:ext>
            </p:extLst>
          </p:nvPr>
        </p:nvGraphicFramePr>
        <p:xfrm>
          <a:off x="367296" y="1340061"/>
          <a:ext cx="8388003" cy="5005506"/>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FF0000"/>
                          </a:solidFill>
                          <a:effectLst/>
                          <a:latin typeface="+mn-lt"/>
                        </a:rPr>
                        <a:t>Seychelles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Mauritius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Ghana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Ecuador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Philippines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218.8%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Thailand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146.9%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Papua New Guinea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Indonesia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Peru</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Maldives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South Korea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Sri Lanka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FF0000"/>
                          </a:solidFill>
                          <a:effectLst/>
                          <a:latin typeface="+mn-lt"/>
                        </a:rPr>
                        <a:t>Ivory Coast</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£433.8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£442.1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£3.99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41338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smtClean="0"/>
              <a:t>p&amp;p shrimps &amp; prawns into </a:t>
            </a:r>
            <a:r>
              <a:rPr lang="en-GB" dirty="0"/>
              <a:t>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4114566255"/>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FF000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Bangladesh</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India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Honduras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Indonesia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Thailand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Russia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398.7%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Argentina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-43.9%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a:solidFill>
                            <a:srgbClr val="FF0000"/>
                          </a:solidFill>
                          <a:effectLst/>
                          <a:latin typeface="+mn-lt"/>
                        </a:rPr>
                        <a:t>Greenland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000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£340.5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£8.17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£352.4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£8.60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750749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countries importing </a:t>
            </a:r>
            <a:r>
              <a:rPr lang="en-GB" dirty="0" err="1" smtClean="0"/>
              <a:t>ww</a:t>
            </a:r>
            <a:r>
              <a:rPr lang="en-GB" dirty="0" smtClean="0"/>
              <a:t> shrimps &amp; prawns into </a:t>
            </a:r>
            <a:r>
              <a:rPr lang="en-GB" dirty="0"/>
              <a:t>the </a:t>
            </a:r>
            <a:r>
              <a:rPr lang="en-GB" dirty="0" smtClean="0"/>
              <a:t>UK ranked </a:t>
            </a:r>
            <a:r>
              <a:rPr lang="en-GB" dirty="0"/>
              <a:t>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161478316"/>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B05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India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Ecuador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Thailand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Honduras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Bangladesh</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Nicaragua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Indonesia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-43.4%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Senegal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Philippines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Mexico</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a:solidFill>
                            <a:srgbClr val="00B050"/>
                          </a:solidFill>
                          <a:effectLst/>
                          <a:latin typeface="+mn-lt"/>
                        </a:rPr>
                        <a:t>Sri Lanka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548.6%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-58.7%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£241.3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31.4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£7.69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£265.7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34.9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£7.61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41338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a:t>
            </a:r>
            <a:r>
              <a:rPr lang="en-GB" dirty="0" smtClean="0"/>
              <a:t>19 </a:t>
            </a:r>
            <a:r>
              <a:rPr lang="en-GB" dirty="0"/>
              <a:t>countries importing </a:t>
            </a:r>
            <a:r>
              <a:rPr lang="en-GB" dirty="0" smtClean="0"/>
              <a:t>haddock into </a:t>
            </a:r>
            <a:r>
              <a:rPr lang="en-GB" dirty="0"/>
              <a:t>the </a:t>
            </a:r>
            <a:r>
              <a:rPr lang="en-GB" dirty="0" smtClean="0"/>
              <a:t>UK ranked </a:t>
            </a:r>
            <a:r>
              <a:rPr lang="en-GB" dirty="0"/>
              <a:t>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454330291"/>
              </p:ext>
            </p:extLst>
          </p:nvPr>
        </p:nvGraphicFramePr>
        <p:xfrm>
          <a:off x="367296" y="1340061"/>
          <a:ext cx="8388003" cy="4894211"/>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208890">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33525">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08890">
                <a:tc>
                  <a:txBody>
                    <a:bodyPr/>
                    <a:lstStyle/>
                    <a:p>
                      <a:pPr algn="l" fontAlgn="ctr"/>
                      <a:r>
                        <a:rPr lang="en-GB" sz="1100" b="0" i="0" u="none" strike="noStrike" dirty="0">
                          <a:solidFill>
                            <a:srgbClr val="00B05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34.4%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FF000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a:solidFill>
                            <a:srgbClr val="00B050"/>
                          </a:solidFill>
                          <a:effectLst/>
                          <a:latin typeface="+mn-lt"/>
                        </a:rPr>
                        <a:t>Faroe Islands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a:solidFill>
                            <a:srgbClr val="00B05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FF0000"/>
                          </a:solidFill>
                          <a:effectLst/>
                          <a:latin typeface="+mn-lt"/>
                        </a:rPr>
                        <a:t>Russia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a:solidFill>
                            <a:srgbClr val="FF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98.8%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00000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173.6%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00B05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153.4%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a:solidFill>
                            <a:srgbClr val="00000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00B050"/>
                          </a:solidFill>
                          <a:effectLst/>
                          <a:latin typeface="+mn-lt"/>
                        </a:rPr>
                        <a:t>Greenland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00B050"/>
                          </a:solidFill>
                          <a:effectLst/>
                          <a:latin typeface="+mn-lt"/>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FF000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00B05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FF000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-65.2%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890">
                <a:tc>
                  <a:txBody>
                    <a:bodyPr/>
                    <a:lstStyle/>
                    <a:p>
                      <a:pPr algn="l" fontAlgn="ctr"/>
                      <a:r>
                        <a:rPr lang="en-GB" sz="1100" b="0" i="0" u="none" strike="noStrike" dirty="0">
                          <a:solidFill>
                            <a:srgbClr val="00B050"/>
                          </a:solidFill>
                          <a:effectLst/>
                          <a:latin typeface="+mn-lt"/>
                        </a:rPr>
                        <a:t>Turkey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803">
                <a:tc>
                  <a:txBody>
                    <a:bodyPr/>
                    <a:lstStyle/>
                    <a:p>
                      <a:pPr algn="l" fontAlgn="ctr"/>
                      <a:r>
                        <a:rPr lang="en-GB" sz="1100" b="0" i="0" u="none" strike="noStrike" dirty="0">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5803">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£154.9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48.7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£3.18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£180.3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51.3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£3.51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rgbClr val="00B050"/>
                          </a:solidFill>
                          <a:effectLst/>
                          <a:latin typeface="+mn-lt"/>
                        </a:rPr>
                        <a:t>16.4%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rgbClr val="00B05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55124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Exports</a:t>
            </a:r>
            <a:endParaRPr lang="en-US" dirty="0"/>
          </a:p>
        </p:txBody>
      </p:sp>
      <p:sp>
        <p:nvSpPr>
          <p:cNvPr id="3" name="Subtitle 2"/>
          <p:cNvSpPr>
            <a:spLocks noGrp="1"/>
          </p:cNvSpPr>
          <p:nvPr>
            <p:ph type="subTitle" idx="1"/>
          </p:nvPr>
        </p:nvSpPr>
        <p:spPr/>
        <p:txBody>
          <a:bodyPr>
            <a:normAutofit/>
          </a:bodyPr>
          <a:lstStyle/>
          <a:p>
            <a:endParaRPr lang="en-US"/>
          </a:p>
        </p:txBody>
      </p:sp>
    </p:spTree>
    <p:extLst>
      <p:ext uri="{BB962C8B-B14F-4D97-AF65-F5344CB8AC3E}">
        <p14:creationId xmlns:p14="http://schemas.microsoft.com/office/powerpoint/2010/main" val="376502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Data context</a:t>
            </a:r>
            <a:endParaRPr lang="en-GB" dirty="0"/>
          </a:p>
        </p:txBody>
      </p:sp>
      <p:sp>
        <p:nvSpPr>
          <p:cNvPr id="8" name="Content Placeholder 7"/>
          <p:cNvSpPr>
            <a:spLocks noGrp="1"/>
          </p:cNvSpPr>
          <p:nvPr>
            <p:ph idx="1"/>
          </p:nvPr>
        </p:nvSpPr>
        <p:spPr/>
        <p:txBody>
          <a:bodyPr>
            <a:noAutofit/>
          </a:bodyPr>
          <a:lstStyle/>
          <a:p>
            <a:r>
              <a:rPr lang="en-GB" sz="1400" dirty="0" smtClean="0"/>
              <a:t>No </a:t>
            </a:r>
            <a:r>
              <a:rPr lang="en-GB" sz="1400" dirty="0"/>
              <a:t>traceability is implied to the country of origin or geographic catch area of the seafood i.e. the named country may be part of a complex distribution chain.</a:t>
            </a:r>
          </a:p>
          <a:p>
            <a:r>
              <a:rPr lang="en-GB" sz="1400" dirty="0"/>
              <a:t>The values quoted are based on Cost, Insurance and Freight (CIF) delivery terms value for imports to the UK and the Free on Board (FOB) delivery terms value for exports from the UK.</a:t>
            </a:r>
          </a:p>
          <a:p>
            <a:r>
              <a:rPr lang="en-GB" sz="1400" dirty="0"/>
              <a:t>The volumes quoted are based on the actual product weight of the "goods" themselves without any packaging</a:t>
            </a:r>
            <a:r>
              <a:rPr lang="en-GB" sz="1400" dirty="0" smtClean="0"/>
              <a:t>.</a:t>
            </a:r>
          </a:p>
          <a:p>
            <a:r>
              <a:rPr lang="en-GB" sz="1400" dirty="0" smtClean="0"/>
              <a:t>% </a:t>
            </a:r>
            <a:r>
              <a:rPr lang="en-GB" sz="1400" dirty="0"/>
              <a:t>figures represent the change against previous year unless stated otherwise.</a:t>
            </a:r>
          </a:p>
          <a:p>
            <a:r>
              <a:rPr lang="en-GB" sz="1400" dirty="0"/>
              <a:t>Data excludes “non-food use” commodity codes.</a:t>
            </a:r>
          </a:p>
          <a:p>
            <a:r>
              <a:rPr lang="en-GB" sz="1400" dirty="0" smtClean="0"/>
              <a:t>Detail of the species grouping can be found in the glossary</a:t>
            </a:r>
            <a:endParaRPr lang="en-GB" sz="1400" dirty="0"/>
          </a:p>
          <a:p>
            <a:r>
              <a:rPr lang="en-GB" sz="1400" dirty="0"/>
              <a:t>All calculations in this report were performed on the source data which may include many decimal places. For presentation purposes, the data in this report has been rounded at the end to reduce decimal places as far as possible. Therefore, manual calculations may provide slightly different results to those shown; please contact Seafish for the source data if you require further information.</a:t>
            </a:r>
          </a:p>
          <a:p>
            <a:endParaRPr lang="en-GB" sz="1400" dirty="0"/>
          </a:p>
          <a:p>
            <a:r>
              <a:rPr lang="en-GB" sz="1400" dirty="0"/>
              <a:t>Key:</a:t>
            </a:r>
          </a:p>
          <a:p>
            <a:pPr lvl="1"/>
            <a:r>
              <a:rPr lang="en-GB" sz="1200" dirty="0"/>
              <a:t>k t = thousand tonnes</a:t>
            </a:r>
          </a:p>
          <a:p>
            <a:pPr lvl="1"/>
            <a:r>
              <a:rPr lang="en-GB" sz="1200" dirty="0"/>
              <a:t>YA = Year Ago</a:t>
            </a:r>
          </a:p>
          <a:p>
            <a:pPr lvl="1"/>
            <a:r>
              <a:rPr lang="en-GB" sz="1200" dirty="0"/>
              <a:t>Unless stated otherwise: green text = positive change v YA, red text = negative change v YA</a:t>
            </a:r>
          </a:p>
          <a:p>
            <a:pPr lvl="1"/>
            <a:r>
              <a:rPr lang="en-GB" sz="1200" dirty="0"/>
              <a:t>CW = Cold Water, P&amp;P = Prepared &amp; Preserved, WW = Warm Water</a:t>
            </a:r>
          </a:p>
          <a:p>
            <a:endParaRPr lang="en-GB" sz="1400" dirty="0"/>
          </a:p>
          <a:p>
            <a:endParaRPr lang="en-GB" sz="1400" dirty="0"/>
          </a:p>
        </p:txBody>
      </p:sp>
    </p:spTree>
    <p:extLst>
      <p:ext uri="{BB962C8B-B14F-4D97-AF65-F5344CB8AC3E}">
        <p14:creationId xmlns:p14="http://schemas.microsoft.com/office/powerpoint/2010/main" val="885790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2"/>
          </p:nvPr>
        </p:nvSpPr>
        <p:spPr/>
        <p:txBody>
          <a:bodyPr>
            <a:normAutofit fontScale="70000" lnSpcReduction="20000"/>
          </a:bodyPr>
          <a:lstStyle/>
          <a:p>
            <a:r>
              <a:rPr lang="en-GB" dirty="0"/>
              <a:t>This section contains key facts relating to the UK’s seafood </a:t>
            </a:r>
            <a:r>
              <a:rPr lang="en-GB" dirty="0" smtClean="0"/>
              <a:t>exports</a:t>
            </a:r>
            <a:r>
              <a:rPr lang="en-GB" dirty="0"/>
              <a:t>, including key countries and species.</a:t>
            </a:r>
          </a:p>
          <a:p>
            <a:pPr marL="355600" indent="-355600">
              <a:buFont typeface="Arial" panose="020B0604020202020204" pitchFamily="34" charset="0"/>
              <a:buChar char="•"/>
            </a:pPr>
            <a:r>
              <a:rPr lang="en-GB" dirty="0"/>
              <a:t>Seafood </a:t>
            </a:r>
            <a:r>
              <a:rPr lang="en-GB" dirty="0" smtClean="0"/>
              <a:t>imports </a:t>
            </a:r>
            <a:r>
              <a:rPr lang="en-GB" dirty="0"/>
              <a:t>increased in value and volume, whilst experiencing inflation</a:t>
            </a:r>
          </a:p>
          <a:p>
            <a:pPr marL="355600" indent="-355600">
              <a:buFont typeface="Arial" panose="020B0604020202020204" pitchFamily="34" charset="0"/>
              <a:buChar char="•"/>
            </a:pPr>
            <a:r>
              <a:rPr lang="en-GB" dirty="0"/>
              <a:t>The countries that import the largest value of seafood into the UK are </a:t>
            </a:r>
            <a:r>
              <a:rPr lang="en-GB" dirty="0" smtClean="0"/>
              <a:t>France, U.S.A., and Spain</a:t>
            </a:r>
          </a:p>
          <a:p>
            <a:pPr marL="355600" indent="-355600">
              <a:buFont typeface="Arial" panose="020B0604020202020204" pitchFamily="34" charset="0"/>
              <a:buChar char="•"/>
            </a:pPr>
            <a:r>
              <a:rPr lang="en-GB" dirty="0"/>
              <a:t>The export value of shellfish decreased, whilst volume increased </a:t>
            </a:r>
          </a:p>
          <a:p>
            <a:pPr marL="355600" indent="-355600">
              <a:buFont typeface="Arial" panose="020B0604020202020204" pitchFamily="34" charset="0"/>
              <a:buChar char="•"/>
            </a:pPr>
            <a:r>
              <a:rPr lang="en-GB" dirty="0"/>
              <a:t>Demersal and pelagic exports decreased in terms of value and volume</a:t>
            </a:r>
          </a:p>
          <a:p>
            <a:pPr marL="355600" indent="-355600">
              <a:buFont typeface="Arial" panose="020B0604020202020204" pitchFamily="34" charset="0"/>
              <a:buChar char="•"/>
            </a:pPr>
            <a:r>
              <a:rPr lang="en-GB" dirty="0" smtClean="0"/>
              <a:t>The </a:t>
            </a:r>
            <a:r>
              <a:rPr lang="en-GB" dirty="0"/>
              <a:t>species with the greatest import value are </a:t>
            </a:r>
            <a:r>
              <a:rPr lang="en-GB" dirty="0" smtClean="0"/>
              <a:t>salmon, nephrops, crabs, mackerel, scallops, and trout</a:t>
            </a:r>
          </a:p>
          <a:p>
            <a:pPr marL="355600" indent="-355600">
              <a:buFont typeface="Arial" panose="020B0604020202020204" pitchFamily="34" charset="0"/>
              <a:buChar char="•"/>
            </a:pPr>
            <a:r>
              <a:rPr lang="en-GB" dirty="0" smtClean="0"/>
              <a:t>A </a:t>
            </a:r>
            <a:r>
              <a:rPr lang="en-GB" dirty="0"/>
              <a:t>breakdown of the top 20 importing countries is provided for </a:t>
            </a:r>
            <a:r>
              <a:rPr lang="en-GB" dirty="0" smtClean="0"/>
              <a:t>the key species groups, and the </a:t>
            </a:r>
            <a:r>
              <a:rPr lang="en-GB" dirty="0"/>
              <a:t>top 6 </a:t>
            </a:r>
            <a:r>
              <a:rPr lang="en-GB" dirty="0" smtClean="0"/>
              <a:t>species</a:t>
            </a:r>
            <a:endParaRPr lang="en-GB" dirty="0"/>
          </a:p>
        </p:txBody>
      </p:sp>
      <p:sp>
        <p:nvSpPr>
          <p:cNvPr id="6" name="Title 5"/>
          <p:cNvSpPr>
            <a:spLocks noGrp="1"/>
          </p:cNvSpPr>
          <p:nvPr>
            <p:ph type="title"/>
          </p:nvPr>
        </p:nvSpPr>
        <p:spPr/>
        <p:txBody>
          <a:bodyPr/>
          <a:lstStyle/>
          <a:p>
            <a:r>
              <a:rPr lang="en-GB" dirty="0" smtClean="0"/>
              <a:t>Exports introduction</a:t>
            </a:r>
            <a:endParaRPr lang="en-GB" dirty="0"/>
          </a:p>
        </p:txBody>
      </p:sp>
    </p:spTree>
    <p:extLst>
      <p:ext uri="{BB962C8B-B14F-4D97-AF65-F5344CB8AC3E}">
        <p14:creationId xmlns:p14="http://schemas.microsoft.com/office/powerpoint/2010/main" val="2913585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Exports dashboard </a:t>
            </a:r>
            <a:r>
              <a:rPr lang="en-GB" dirty="0"/>
              <a:t>2019</a:t>
            </a:r>
          </a:p>
        </p:txBody>
      </p:sp>
      <p:grpSp>
        <p:nvGrpSpPr>
          <p:cNvPr id="5" name="Group 4"/>
          <p:cNvGrpSpPr/>
          <p:nvPr/>
        </p:nvGrpSpPr>
        <p:grpSpPr>
          <a:xfrm>
            <a:off x="1009867" y="1340863"/>
            <a:ext cx="1535714" cy="749300"/>
            <a:chOff x="5103602" y="2870200"/>
            <a:chExt cx="1535714" cy="749300"/>
          </a:xfrm>
        </p:grpSpPr>
        <p:sp>
          <p:nvSpPr>
            <p:cNvPr id="6" name="Up Arrow 5"/>
            <p:cNvSpPr/>
            <p:nvPr/>
          </p:nvSpPr>
          <p:spPr>
            <a:xfrm>
              <a:off x="5103602" y="2870200"/>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p:cNvSpPr txBox="1"/>
            <p:nvPr/>
          </p:nvSpPr>
          <p:spPr>
            <a:xfrm>
              <a:off x="5278828" y="2921683"/>
              <a:ext cx="1360488" cy="646331"/>
            </a:xfrm>
            <a:prstGeom prst="rect">
              <a:avLst/>
            </a:prstGeom>
            <a:noFill/>
          </p:spPr>
          <p:txBody>
            <a:bodyPr wrap="square" rtlCol="0">
              <a:spAutoFit/>
            </a:bodyPr>
            <a:lstStyle/>
            <a:p>
              <a:pPr algn="ctr"/>
              <a:r>
                <a:rPr lang="en-GB" b="1" dirty="0"/>
                <a:t>£2,004m</a:t>
              </a:r>
            </a:p>
            <a:p>
              <a:pPr algn="ctr"/>
              <a:r>
                <a:rPr lang="en-GB" b="1" dirty="0"/>
                <a:t>(</a:t>
              </a:r>
              <a:r>
                <a:rPr lang="en-GB" b="1" dirty="0">
                  <a:solidFill>
                    <a:srgbClr val="00B050"/>
                  </a:solidFill>
                </a:rPr>
                <a:t>+12.2%</a:t>
              </a:r>
              <a:r>
                <a:rPr lang="en-GB" b="1" dirty="0"/>
                <a:t>)</a:t>
              </a:r>
            </a:p>
          </p:txBody>
        </p:sp>
      </p:grpSp>
      <p:grpSp>
        <p:nvGrpSpPr>
          <p:cNvPr id="8" name="Group 7"/>
          <p:cNvGrpSpPr/>
          <p:nvPr/>
        </p:nvGrpSpPr>
        <p:grpSpPr>
          <a:xfrm>
            <a:off x="3798249" y="1346626"/>
            <a:ext cx="1535714" cy="749300"/>
            <a:chOff x="5103602" y="3998196"/>
            <a:chExt cx="1535714" cy="749300"/>
          </a:xfrm>
        </p:grpSpPr>
        <p:sp>
          <p:nvSpPr>
            <p:cNvPr id="9" name="Up Arrow 8"/>
            <p:cNvSpPr/>
            <p:nvPr/>
          </p:nvSpPr>
          <p:spPr>
            <a:xfrm>
              <a:off x="5103602" y="399819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a:xfrm>
              <a:off x="5278828" y="4049679"/>
              <a:ext cx="1360488" cy="646331"/>
            </a:xfrm>
            <a:prstGeom prst="rect">
              <a:avLst/>
            </a:prstGeom>
            <a:noFill/>
          </p:spPr>
          <p:txBody>
            <a:bodyPr wrap="square" rtlCol="0">
              <a:spAutoFit/>
            </a:bodyPr>
            <a:lstStyle/>
            <a:p>
              <a:pPr algn="ctr"/>
              <a:r>
                <a:rPr lang="en-GB" b="1" dirty="0"/>
                <a:t>453k t (</a:t>
              </a:r>
              <a:r>
                <a:rPr lang="en-GB" b="1" dirty="0">
                  <a:solidFill>
                    <a:srgbClr val="00B050"/>
                  </a:solidFill>
                </a:rPr>
                <a:t>+1.4%</a:t>
              </a:r>
              <a:r>
                <a:rPr lang="en-GB" b="1" dirty="0"/>
                <a:t>)</a:t>
              </a:r>
            </a:p>
          </p:txBody>
        </p:sp>
      </p:grpSp>
      <p:grpSp>
        <p:nvGrpSpPr>
          <p:cNvPr id="11" name="Group 10"/>
          <p:cNvGrpSpPr/>
          <p:nvPr/>
        </p:nvGrpSpPr>
        <p:grpSpPr>
          <a:xfrm>
            <a:off x="6589760" y="1344241"/>
            <a:ext cx="1535714" cy="749300"/>
            <a:chOff x="5103602" y="5319219"/>
            <a:chExt cx="1535714" cy="749300"/>
          </a:xfrm>
        </p:grpSpPr>
        <p:sp>
          <p:nvSpPr>
            <p:cNvPr id="12" name="Up Arrow 11"/>
            <p:cNvSpPr/>
            <p:nvPr/>
          </p:nvSpPr>
          <p:spPr>
            <a:xfrm>
              <a:off x="5103602" y="5319219"/>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p:cNvSpPr txBox="1"/>
            <p:nvPr/>
          </p:nvSpPr>
          <p:spPr>
            <a:xfrm>
              <a:off x="5278828" y="5370702"/>
              <a:ext cx="1360488" cy="646331"/>
            </a:xfrm>
            <a:prstGeom prst="rect">
              <a:avLst/>
            </a:prstGeom>
            <a:noFill/>
            <a:ln>
              <a:noFill/>
            </a:ln>
          </p:spPr>
          <p:txBody>
            <a:bodyPr wrap="square" rtlCol="0">
              <a:spAutoFit/>
            </a:bodyPr>
            <a:lstStyle/>
            <a:p>
              <a:pPr algn="ctr"/>
              <a:r>
                <a:rPr lang="en-GB" b="1" dirty="0"/>
                <a:t>£4.42/kg </a:t>
              </a:r>
            </a:p>
            <a:p>
              <a:pPr algn="ctr"/>
              <a:r>
                <a:rPr lang="en-GB" b="1" dirty="0"/>
                <a:t>(</a:t>
              </a:r>
              <a:r>
                <a:rPr lang="en-GB" b="1" dirty="0">
                  <a:solidFill>
                    <a:srgbClr val="00B050"/>
                  </a:solidFill>
                </a:rPr>
                <a:t>+10.7%</a:t>
              </a:r>
              <a:r>
                <a:rPr lang="en-GB" b="1" dirty="0"/>
                <a:t>)</a:t>
              </a:r>
            </a:p>
          </p:txBody>
        </p:sp>
      </p:grpSp>
      <p:grpSp>
        <p:nvGrpSpPr>
          <p:cNvPr id="18" name="Group 17"/>
          <p:cNvGrpSpPr/>
          <p:nvPr/>
        </p:nvGrpSpPr>
        <p:grpSpPr>
          <a:xfrm>
            <a:off x="1042377" y="2402547"/>
            <a:ext cx="2743200" cy="1459745"/>
            <a:chOff x="1005801" y="2402547"/>
            <a:chExt cx="2743200" cy="1459745"/>
          </a:xfrm>
        </p:grpSpPr>
        <p:pic>
          <p:nvPicPr>
            <p:cNvPr id="16" name="Picture 15"/>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01" y="2402547"/>
              <a:ext cx="2743200" cy="1459745"/>
            </a:xfrm>
            <a:prstGeom prst="rect">
              <a:avLst/>
            </a:prstGeom>
          </p:spPr>
        </p:pic>
        <p:sp>
          <p:nvSpPr>
            <p:cNvPr id="17" name="TextBox 16"/>
            <p:cNvSpPr txBox="1"/>
            <p:nvPr/>
          </p:nvSpPr>
          <p:spPr>
            <a:xfrm>
              <a:off x="2146446" y="3031836"/>
              <a:ext cx="461910" cy="369332"/>
            </a:xfrm>
            <a:prstGeom prst="rect">
              <a:avLst/>
            </a:prstGeom>
            <a:noFill/>
          </p:spPr>
          <p:txBody>
            <a:bodyPr wrap="square" rtlCol="0">
              <a:spAutoFit/>
            </a:bodyPr>
            <a:lstStyle/>
            <a:p>
              <a:pPr algn="ctr"/>
              <a:r>
                <a:rPr lang="en-GB" dirty="0" smtClean="0"/>
                <a:t>£</a:t>
              </a:r>
              <a:endParaRPr lang="en-GB" dirty="0"/>
            </a:p>
          </p:txBody>
        </p:sp>
      </p:grpSp>
      <p:grpSp>
        <p:nvGrpSpPr>
          <p:cNvPr id="19" name="Group 18"/>
          <p:cNvGrpSpPr/>
          <p:nvPr/>
        </p:nvGrpSpPr>
        <p:grpSpPr>
          <a:xfrm>
            <a:off x="5355297" y="2402546"/>
            <a:ext cx="2743200" cy="1459745"/>
            <a:chOff x="1005801" y="2402547"/>
            <a:chExt cx="2743200" cy="1459745"/>
          </a:xfrm>
        </p:grpSpPr>
        <p:pic>
          <p:nvPicPr>
            <p:cNvPr id="20" name="Picture 19"/>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01" y="2402547"/>
              <a:ext cx="2743200" cy="1459745"/>
            </a:xfrm>
            <a:prstGeom prst="rect">
              <a:avLst/>
            </a:prstGeom>
          </p:spPr>
        </p:pic>
        <p:sp>
          <p:nvSpPr>
            <p:cNvPr id="21" name="TextBox 20"/>
            <p:cNvSpPr txBox="1"/>
            <p:nvPr/>
          </p:nvSpPr>
          <p:spPr>
            <a:xfrm>
              <a:off x="2146446" y="3031836"/>
              <a:ext cx="461910" cy="369332"/>
            </a:xfrm>
            <a:prstGeom prst="rect">
              <a:avLst/>
            </a:prstGeom>
            <a:noFill/>
          </p:spPr>
          <p:txBody>
            <a:bodyPr wrap="square" rtlCol="0">
              <a:spAutoFit/>
            </a:bodyPr>
            <a:lstStyle/>
            <a:p>
              <a:pPr algn="ctr"/>
              <a:r>
                <a:rPr lang="en-GB" dirty="0" smtClean="0"/>
                <a:t>£</a:t>
              </a:r>
              <a:endParaRPr lang="en-GB" dirty="0"/>
            </a:p>
          </p:txBody>
        </p:sp>
      </p:grpSp>
      <p:graphicFrame>
        <p:nvGraphicFramePr>
          <p:cNvPr id="22" name="Table 21"/>
          <p:cNvGraphicFramePr>
            <a:graphicFrameLocks noGrp="1"/>
          </p:cNvGraphicFramePr>
          <p:nvPr>
            <p:extLst>
              <p:ext uri="{D42A27DB-BD31-4B8C-83A1-F6EECF244321}">
                <p14:modId xmlns:p14="http://schemas.microsoft.com/office/powerpoint/2010/main" val="2269527242"/>
              </p:ext>
            </p:extLst>
          </p:nvPr>
        </p:nvGraphicFramePr>
        <p:xfrm>
          <a:off x="245092" y="3774853"/>
          <a:ext cx="8648536" cy="2316480"/>
        </p:xfrm>
        <a:graphic>
          <a:graphicData uri="http://schemas.openxmlformats.org/drawingml/2006/table">
            <a:tbl>
              <a:tblPr firstRow="1" bandRow="1">
                <a:tableStyleId>{5C22544A-7EE6-4342-B048-85BDC9FD1C3A}</a:tableStyleId>
              </a:tblPr>
              <a:tblGrid>
                <a:gridCol w="1081067"/>
                <a:gridCol w="1709141"/>
                <a:gridCol w="452993"/>
                <a:gridCol w="1081067"/>
                <a:gridCol w="1081067"/>
                <a:gridCol w="1576236"/>
                <a:gridCol w="208280"/>
                <a:gridCol w="1458685"/>
              </a:tblGrid>
              <a:tr h="2316480">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smtClean="0">
                        <a:solidFill>
                          <a:srgbClr val="00B050"/>
                        </a:solidFill>
                      </a:endParaRPr>
                    </a:p>
                    <a:p>
                      <a:r>
                        <a:rPr lang="en-GB" sz="1100" dirty="0" smtClean="0">
                          <a:solidFill>
                            <a:srgbClr val="00B050"/>
                          </a:solidFill>
                        </a:rPr>
                        <a:t>France</a:t>
                      </a:r>
                    </a:p>
                    <a:p>
                      <a:r>
                        <a:rPr lang="en-GB" sz="1100" dirty="0" smtClean="0">
                          <a:solidFill>
                            <a:srgbClr val="00B050"/>
                          </a:solidFill>
                        </a:rPr>
                        <a:t>U.S.A.</a:t>
                      </a:r>
                    </a:p>
                    <a:p>
                      <a:r>
                        <a:rPr lang="en-GB" sz="1100" dirty="0" smtClean="0">
                          <a:solidFill>
                            <a:srgbClr val="00B050"/>
                          </a:solidFill>
                        </a:rPr>
                        <a:t>Belgium</a:t>
                      </a:r>
                    </a:p>
                    <a:p>
                      <a:r>
                        <a:rPr lang="en-GB" sz="1100" dirty="0" smtClean="0">
                          <a:solidFill>
                            <a:srgbClr val="00B050"/>
                          </a:solidFill>
                        </a:rPr>
                        <a:t>South Korea</a:t>
                      </a:r>
                    </a:p>
                    <a:p>
                      <a:r>
                        <a:rPr lang="en-GB" sz="1100" dirty="0" smtClean="0">
                          <a:solidFill>
                            <a:srgbClr val="00B050"/>
                          </a:solidFill>
                        </a:rPr>
                        <a:t>Taiwan</a:t>
                      </a:r>
                    </a:p>
                    <a:p>
                      <a:r>
                        <a:rPr lang="en-GB" sz="1100" dirty="0" smtClean="0">
                          <a:solidFill>
                            <a:srgbClr val="00B050"/>
                          </a:solidFill>
                        </a:rPr>
                        <a:t>Canada</a:t>
                      </a:r>
                    </a:p>
                    <a:p>
                      <a:r>
                        <a:rPr lang="en-GB" sz="1100" dirty="0" smtClean="0">
                          <a:solidFill>
                            <a:srgbClr val="00B050"/>
                          </a:solidFill>
                        </a:rPr>
                        <a:t>Hong Kong</a:t>
                      </a:r>
                    </a:p>
                    <a:p>
                      <a:r>
                        <a:rPr lang="en-GB" sz="1100" dirty="0" smtClean="0">
                          <a:solidFill>
                            <a:srgbClr val="00B050"/>
                          </a:solidFill>
                        </a:rPr>
                        <a:t>United Arab Emirates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solidFill>
                            <a:srgbClr val="FF3300"/>
                          </a:solidFill>
                        </a:rPr>
                        <a:t>Spain</a:t>
                      </a:r>
                    </a:p>
                    <a:p>
                      <a:r>
                        <a:rPr lang="en-GB" sz="1100" dirty="0" smtClean="0">
                          <a:solidFill>
                            <a:srgbClr val="FF3300"/>
                          </a:solidFill>
                        </a:rPr>
                        <a:t>Irish Republic</a:t>
                      </a:r>
                    </a:p>
                    <a:p>
                      <a:r>
                        <a:rPr lang="en-GB" sz="1100" dirty="0" smtClean="0">
                          <a:solidFill>
                            <a:srgbClr val="FF3300"/>
                          </a:solidFill>
                        </a:rPr>
                        <a:t>Italy</a:t>
                      </a:r>
                    </a:p>
                    <a:p>
                      <a:r>
                        <a:rPr lang="en-GB" sz="1100" dirty="0" smtClean="0">
                          <a:solidFill>
                            <a:srgbClr val="FF3300"/>
                          </a:solidFill>
                        </a:rPr>
                        <a:t>Netherlands</a:t>
                      </a:r>
                    </a:p>
                    <a:p>
                      <a:r>
                        <a:rPr lang="en-GB" sz="1100" dirty="0" smtClean="0">
                          <a:solidFill>
                            <a:srgbClr val="FF3300"/>
                          </a:solidFill>
                        </a:rPr>
                        <a:t>Denmark</a:t>
                      </a:r>
                    </a:p>
                    <a:p>
                      <a:r>
                        <a:rPr lang="en-GB" sz="1100" dirty="0" smtClean="0">
                          <a:solidFill>
                            <a:srgbClr val="FF3300"/>
                          </a:solidFill>
                        </a:rPr>
                        <a:t>Vietnam</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solidFill>
                            <a:srgbClr val="00B050"/>
                          </a:solidFill>
                        </a:rPr>
                        <a:t>Salmon</a:t>
                      </a:r>
                    </a:p>
                    <a:p>
                      <a:r>
                        <a:rPr lang="en-GB" sz="1100" dirty="0" smtClean="0">
                          <a:solidFill>
                            <a:srgbClr val="00B050"/>
                          </a:solidFill>
                        </a:rPr>
                        <a:t>Nephrops</a:t>
                      </a:r>
                    </a:p>
                    <a:p>
                      <a:r>
                        <a:rPr lang="en-GB" sz="1100" dirty="0" smtClean="0">
                          <a:solidFill>
                            <a:srgbClr val="00B050"/>
                          </a:solidFill>
                        </a:rPr>
                        <a:t>Crabs</a:t>
                      </a:r>
                    </a:p>
                    <a:p>
                      <a:r>
                        <a:rPr lang="en-GB" sz="1100" dirty="0" smtClean="0">
                          <a:solidFill>
                            <a:srgbClr val="00B050"/>
                          </a:solidFill>
                        </a:rPr>
                        <a:t>Trout</a:t>
                      </a:r>
                    </a:p>
                    <a:p>
                      <a:r>
                        <a:rPr lang="en-GB" sz="1100" dirty="0" smtClean="0">
                          <a:solidFill>
                            <a:srgbClr val="00B050"/>
                          </a:solidFill>
                        </a:rPr>
                        <a:t>Lobster</a:t>
                      </a:r>
                    </a:p>
                    <a:p>
                      <a:r>
                        <a:rPr lang="en-GB" sz="1100" dirty="0" smtClean="0">
                          <a:solidFill>
                            <a:srgbClr val="00B050"/>
                          </a:solidFill>
                        </a:rPr>
                        <a:t>Clam</a:t>
                      </a:r>
                    </a:p>
                    <a:p>
                      <a:r>
                        <a:rPr lang="en-GB" sz="1100" dirty="0" smtClean="0">
                          <a:solidFill>
                            <a:srgbClr val="00B050"/>
                          </a:solidFill>
                        </a:rPr>
                        <a:t>Squid</a:t>
                      </a:r>
                    </a:p>
                    <a:p>
                      <a:r>
                        <a:rPr lang="en-GB" sz="1100" dirty="0" smtClean="0">
                          <a:solidFill>
                            <a:srgbClr val="00B050"/>
                          </a:solidFill>
                        </a:rPr>
                        <a:t>Coley</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smtClean="0">
                          <a:solidFill>
                            <a:srgbClr val="FF3300"/>
                          </a:solidFill>
                        </a:rPr>
                        <a:t>Scallops</a:t>
                      </a:r>
                    </a:p>
                    <a:p>
                      <a:r>
                        <a:rPr lang="en-GB" sz="1100" dirty="0" smtClean="0">
                          <a:solidFill>
                            <a:srgbClr val="FF3300"/>
                          </a:solidFill>
                        </a:rPr>
                        <a:t>Cod</a:t>
                      </a:r>
                    </a:p>
                    <a:p>
                      <a:r>
                        <a:rPr lang="en-GB" sz="1100" dirty="0" smtClean="0">
                          <a:solidFill>
                            <a:srgbClr val="FF3300"/>
                          </a:solidFill>
                        </a:rPr>
                        <a:t>P&amp;P Shrimps &amp; Prawns</a:t>
                      </a:r>
                    </a:p>
                    <a:p>
                      <a:r>
                        <a:rPr lang="en-GB" sz="1100" dirty="0" smtClean="0">
                          <a:solidFill>
                            <a:srgbClr val="FF3300"/>
                          </a:solidFill>
                        </a:rPr>
                        <a:t>Monkfish</a:t>
                      </a:r>
                    </a:p>
                    <a:p>
                      <a:r>
                        <a:rPr lang="en-GB" sz="1100" dirty="0" smtClean="0">
                          <a:solidFill>
                            <a:srgbClr val="FF3300"/>
                          </a:solidFill>
                        </a:rPr>
                        <a:t>Herring</a:t>
                      </a:r>
                    </a:p>
                    <a:p>
                      <a:r>
                        <a:rPr lang="en-GB" sz="1100" dirty="0" smtClean="0">
                          <a:solidFill>
                            <a:srgbClr val="FF3300"/>
                          </a:solidFill>
                        </a:rPr>
                        <a:t>Tuna</a:t>
                      </a:r>
                    </a:p>
                    <a:p>
                      <a:r>
                        <a:rPr lang="en-GB" sz="1100" dirty="0" smtClean="0">
                          <a:solidFill>
                            <a:srgbClr val="FF3300"/>
                          </a:solidFill>
                        </a:rPr>
                        <a:t>Hake</a:t>
                      </a:r>
                    </a:p>
                    <a:p>
                      <a:r>
                        <a:rPr lang="en-GB" sz="1100" dirty="0" smtClean="0">
                          <a:solidFill>
                            <a:srgbClr val="FF3300"/>
                          </a:solidFill>
                        </a:rPr>
                        <a:t>Rock Lobster And Sea Crawfish</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3" name="Picture 3" descr="C:\Users\j_brooks\AppData\Local\Microsoft\Windows\Temporary Internet Files\Content.IE5\M3C7Y2L1\chwM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83" y="4677467"/>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j_brooks\AppData\Local\Microsoft\Windows\Temporary Internet Files\Content.IE5\0B6MHSJA\5MByj[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16" y="4810155"/>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j_brooks\AppData\Local\Microsoft\Windows\Temporary Internet Files\Content.IE5\M3C7Y2L1\chwM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298" y="4694042"/>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j_brooks\AppData\Local\Microsoft\Windows\Temporary Internet Files\Content.IE5\0B6MHSJA\5MByj[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178" y="4810157"/>
            <a:ext cx="482069" cy="642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26"/>
          <p:cNvGraphicFramePr>
            <a:graphicFrameLocks noGrp="1"/>
          </p:cNvGraphicFramePr>
          <p:nvPr>
            <p:extLst>
              <p:ext uri="{D42A27DB-BD31-4B8C-83A1-F6EECF244321}">
                <p14:modId xmlns:p14="http://schemas.microsoft.com/office/powerpoint/2010/main" val="3339805165"/>
              </p:ext>
            </p:extLst>
          </p:nvPr>
        </p:nvGraphicFramePr>
        <p:xfrm>
          <a:off x="495312" y="3491452"/>
          <a:ext cx="3820059" cy="259080"/>
        </p:xfrm>
        <a:graphic>
          <a:graphicData uri="http://schemas.openxmlformats.org/drawingml/2006/table">
            <a:tbl>
              <a:tblPr firstRow="1" bandRow="1">
                <a:tableStyleId>{5C22544A-7EE6-4342-B048-85BDC9FD1C3A}</a:tableStyleId>
              </a:tblPr>
              <a:tblGrid>
                <a:gridCol w="1571232"/>
                <a:gridCol w="676656"/>
                <a:gridCol w="1572171"/>
              </a:tblGrid>
              <a:tr h="175292">
                <a:tc>
                  <a:txBody>
                    <a:bodyPr/>
                    <a:lstStyle/>
                    <a:p>
                      <a:pPr algn="r"/>
                      <a:r>
                        <a:rPr lang="en-GB" sz="1100" dirty="0" smtClean="0">
                          <a:solidFill>
                            <a:srgbClr val="00B050"/>
                          </a:solidFill>
                        </a:rPr>
                        <a:t>U.S.A</a:t>
                      </a:r>
                      <a:endParaRPr lang="en-GB" sz="1100" dirty="0">
                        <a:solidFill>
                          <a:srgbClr val="00B050"/>
                        </a:solidFill>
                      </a:endParaRPr>
                    </a:p>
                  </a:txBody>
                  <a:tcPr>
                    <a:noFill/>
                  </a:tcPr>
                </a:tc>
                <a:tc>
                  <a:txBody>
                    <a:bodyPr/>
                    <a:lstStyle/>
                    <a:p>
                      <a:pPr algn="ctr"/>
                      <a:r>
                        <a:rPr lang="en-GB" sz="1100" b="1" kern="1200" dirty="0" smtClean="0">
                          <a:solidFill>
                            <a:srgbClr val="00B050"/>
                          </a:solidFill>
                          <a:latin typeface="+mn-lt"/>
                          <a:ea typeface="+mn-ea"/>
                          <a:cs typeface="+mn-cs"/>
                        </a:rPr>
                        <a:t>France</a:t>
                      </a:r>
                      <a:endParaRPr lang="en-GB" sz="1100" b="1" kern="1200" dirty="0">
                        <a:solidFill>
                          <a:srgbClr val="00B050"/>
                        </a:solidFill>
                        <a:latin typeface="+mn-lt"/>
                        <a:ea typeface="+mn-ea"/>
                        <a:cs typeface="+mn-cs"/>
                      </a:endParaRPr>
                    </a:p>
                  </a:txBody>
                  <a:tcPr>
                    <a:noFill/>
                  </a:tcPr>
                </a:tc>
                <a:tc>
                  <a:txBody>
                    <a:bodyPr/>
                    <a:lstStyle/>
                    <a:p>
                      <a:pPr algn="l"/>
                      <a:r>
                        <a:rPr lang="en-GB" sz="1100" dirty="0" smtClean="0">
                          <a:solidFill>
                            <a:srgbClr val="FF0000"/>
                          </a:solidFill>
                        </a:rPr>
                        <a:t>Spain</a:t>
                      </a:r>
                      <a:endParaRPr lang="en-GB" sz="1100" dirty="0">
                        <a:solidFill>
                          <a:srgbClr val="FF0000"/>
                        </a:solidFill>
                      </a:endParaRPr>
                    </a:p>
                  </a:txBody>
                  <a:tcPr>
                    <a:no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744547481"/>
              </p:ext>
            </p:extLst>
          </p:nvPr>
        </p:nvGraphicFramePr>
        <p:xfrm>
          <a:off x="4800600" y="3488404"/>
          <a:ext cx="3820059" cy="259080"/>
        </p:xfrm>
        <a:graphic>
          <a:graphicData uri="http://schemas.openxmlformats.org/drawingml/2006/table">
            <a:tbl>
              <a:tblPr firstRow="1" bandRow="1">
                <a:tableStyleId>{5C22544A-7EE6-4342-B048-85BDC9FD1C3A}</a:tableStyleId>
              </a:tblPr>
              <a:tblGrid>
                <a:gridCol w="1571232"/>
                <a:gridCol w="733056"/>
                <a:gridCol w="1515771"/>
              </a:tblGrid>
              <a:tr h="175292">
                <a:tc>
                  <a:txBody>
                    <a:bodyPr/>
                    <a:lstStyle/>
                    <a:p>
                      <a:pPr algn="r"/>
                      <a:r>
                        <a:rPr lang="en-GB" sz="1100" dirty="0" smtClean="0">
                          <a:solidFill>
                            <a:srgbClr val="00B050"/>
                          </a:solidFill>
                        </a:rPr>
                        <a:t>Nephrops</a:t>
                      </a:r>
                      <a:endParaRPr lang="en-GB" sz="1100" dirty="0">
                        <a:solidFill>
                          <a:srgbClr val="00B050"/>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kern="1200" dirty="0" smtClean="0">
                          <a:solidFill>
                            <a:srgbClr val="00B050"/>
                          </a:solidFill>
                          <a:latin typeface="+mn-lt"/>
                          <a:ea typeface="+mn-ea"/>
                          <a:cs typeface="+mn-cs"/>
                        </a:rPr>
                        <a:t>Salmon</a:t>
                      </a:r>
                      <a:endParaRPr lang="en-GB" sz="1100" b="1" kern="1200" dirty="0">
                        <a:solidFill>
                          <a:srgbClr val="00B050"/>
                        </a:solidFill>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dirty="0" smtClean="0">
                          <a:solidFill>
                            <a:srgbClr val="00B050"/>
                          </a:solidFill>
                        </a:rPr>
                        <a:t>Crabs</a:t>
                      </a:r>
                      <a:endParaRPr lang="en-GB" sz="1100" dirty="0">
                        <a:solidFill>
                          <a:srgbClr val="00B050"/>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844" y="2722449"/>
            <a:ext cx="472906" cy="249351"/>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6004" y="2904602"/>
            <a:ext cx="379824" cy="253216"/>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8113" y="2526166"/>
            <a:ext cx="391728" cy="259079"/>
          </a:xfrm>
          <a:prstGeom prst="rect">
            <a:avLst/>
          </a:prstGeom>
        </p:spPr>
      </p:pic>
      <p:pic>
        <p:nvPicPr>
          <p:cNvPr id="38" name="Picture 3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420851" flipV="1">
            <a:off x="5744452" y="2521338"/>
            <a:ext cx="688898" cy="373806"/>
          </a:xfrm>
          <a:prstGeom prst="rect">
            <a:avLst/>
          </a:prstGeom>
        </p:spPr>
      </p:pic>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8212" y="2143425"/>
            <a:ext cx="751199" cy="751199"/>
          </a:xfrm>
          <a:prstGeom prst="rect">
            <a:avLst/>
          </a:prstGeom>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08105" y="2715080"/>
            <a:ext cx="581070" cy="581070"/>
          </a:xfrm>
          <a:prstGeom prst="rect">
            <a:avLst/>
          </a:prstGeom>
        </p:spPr>
      </p:pic>
      <p:sp>
        <p:nvSpPr>
          <p:cNvPr id="32" name="TextBox 31"/>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top 20 countries &amp; species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pic>
        <p:nvPicPr>
          <p:cNvPr id="33" name="Picture 32"/>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0284" y="-2529"/>
            <a:ext cx="1443716" cy="1443716"/>
          </a:xfrm>
          <a:prstGeom prst="rect">
            <a:avLst/>
          </a:prstGeom>
        </p:spPr>
      </p:pic>
    </p:spTree>
    <p:extLst>
      <p:ext uri="{BB962C8B-B14F-4D97-AF65-F5344CB8AC3E}">
        <p14:creationId xmlns:p14="http://schemas.microsoft.com/office/powerpoint/2010/main" val="3641478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seafood </a:t>
            </a:r>
            <a:r>
              <a:rPr lang="en-GB" dirty="0" smtClean="0"/>
              <a:t>exports from </a:t>
            </a:r>
            <a:r>
              <a:rPr lang="en-GB" dirty="0"/>
              <a:t>the UK</a:t>
            </a:r>
          </a:p>
        </p:txBody>
      </p:sp>
      <p:graphicFrame>
        <p:nvGraphicFramePr>
          <p:cNvPr id="3" name="Content Placeholder 4"/>
          <p:cNvGraphicFramePr>
            <a:graphicFrameLocks/>
          </p:cNvGraphicFramePr>
          <p:nvPr>
            <p:extLst>
              <p:ext uri="{D42A27DB-BD31-4B8C-83A1-F6EECF244321}">
                <p14:modId xmlns:p14="http://schemas.microsoft.com/office/powerpoint/2010/main" val="32290324"/>
              </p:ext>
            </p:extLst>
          </p:nvPr>
        </p:nvGraphicFramePr>
        <p:xfrm>
          <a:off x="366713" y="1384301"/>
          <a:ext cx="8388350" cy="4218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1915821788"/>
              </p:ext>
            </p:extLst>
          </p:nvPr>
        </p:nvGraphicFramePr>
        <p:xfrm>
          <a:off x="820273" y="5602778"/>
          <a:ext cx="7073146" cy="959387"/>
        </p:xfrm>
        <a:graphic>
          <a:graphicData uri="http://schemas.openxmlformats.org/drawingml/2006/table">
            <a:tbl>
              <a:tblPr firstRow="1" bandRow="1">
                <a:tableStyleId>{69012ECD-51FC-41F1-AA8D-1B2483CD663E}</a:tableStyleId>
              </a:tblPr>
              <a:tblGrid>
                <a:gridCol w="1304362">
                  <a:extLst>
                    <a:ext uri="{9D8B030D-6E8A-4147-A177-3AD203B41FA5}">
                      <a16:colId xmlns="" xmlns:a16="http://schemas.microsoft.com/office/drawing/2014/main" val="20000"/>
                    </a:ext>
                  </a:extLst>
                </a:gridCol>
                <a:gridCol w="640976"/>
                <a:gridCol w="640976"/>
                <a:gridCol w="640976"/>
                <a:gridCol w="640976"/>
                <a:gridCol w="640976"/>
                <a:gridCol w="640976"/>
                <a:gridCol w="640976">
                  <a:extLst>
                    <a:ext uri="{9D8B030D-6E8A-4147-A177-3AD203B41FA5}">
                      <a16:colId xmlns="" xmlns:a16="http://schemas.microsoft.com/office/drawing/2014/main" val="20001"/>
                    </a:ext>
                  </a:extLst>
                </a:gridCol>
                <a:gridCol w="640976">
                  <a:extLst>
                    <a:ext uri="{9D8B030D-6E8A-4147-A177-3AD203B41FA5}">
                      <a16:colId xmlns="" xmlns:a16="http://schemas.microsoft.com/office/drawing/2014/main" val="20002"/>
                    </a:ext>
                  </a:extLst>
                </a:gridCol>
                <a:gridCol w="640976">
                  <a:extLst>
                    <a:ext uri="{9D8B030D-6E8A-4147-A177-3AD203B41FA5}">
                      <a16:colId xmlns="" xmlns:a16="http://schemas.microsoft.com/office/drawing/2014/main" val="20003"/>
                    </a:ext>
                  </a:extLst>
                </a:gridCol>
              </a:tblGrid>
              <a:tr h="282230">
                <a:tc>
                  <a:txBody>
                    <a:bodyPr/>
                    <a:lstStyle/>
                    <a:p>
                      <a:pPr algn="l" fontAlgn="ctr"/>
                      <a:r>
                        <a:rPr lang="en-GB" sz="1000" b="1" i="0" u="none" strike="noStrike" dirty="0">
                          <a:solidFill>
                            <a:schemeClr val="bg1"/>
                          </a:solidFill>
                          <a:effectLst/>
                          <a:latin typeface="Arial"/>
                        </a:rPr>
                        <a:t>% Change v YA</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2011</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2012</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2013</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2014</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2015</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2016</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2017</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2018</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2019</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225719">
                <a:tc>
                  <a:txBody>
                    <a:bodyPr/>
                    <a:lstStyle/>
                    <a:p>
                      <a:pPr algn="l" fontAlgn="ctr"/>
                      <a:r>
                        <a:rPr lang="en-GB" sz="1000" b="1" i="0" u="none" strike="noStrike" dirty="0">
                          <a:solidFill>
                            <a:srgbClr val="000000"/>
                          </a:solidFill>
                          <a:effectLst/>
                          <a:latin typeface="Arial"/>
                        </a:rPr>
                        <a:t>Value £m</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-14.6%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22.7%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25719">
                <a:tc>
                  <a:txBody>
                    <a:bodyPr/>
                    <a:lstStyle/>
                    <a:p>
                      <a:pPr algn="l" fontAlgn="ctr"/>
                      <a:r>
                        <a:rPr lang="en-GB" sz="1000" b="1" i="0" u="none" strike="noStrike" dirty="0">
                          <a:solidFill>
                            <a:srgbClr val="000000"/>
                          </a:solidFill>
                          <a:effectLst/>
                          <a:latin typeface="Arial"/>
                        </a:rPr>
                        <a:t>Volume k 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-15.6%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10.9%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4.3%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-2.7%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25719">
                <a:tc>
                  <a:txBody>
                    <a:bodyPr/>
                    <a:lstStyle/>
                    <a:p>
                      <a:pPr algn="l" fontAlgn="ctr"/>
                      <a:r>
                        <a:rPr lang="en-GB" sz="1000" b="1" i="0" u="none" strike="noStrike">
                          <a:solidFill>
                            <a:srgbClr val="000000"/>
                          </a:solidFill>
                          <a:effectLst/>
                          <a:latin typeface="Arial"/>
                        </a:rPr>
                        <a:t>£/kg</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29.0%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23.2%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Arial"/>
                        </a:rPr>
                        <a:t>11.3%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Arial"/>
                        </a:rPr>
                        <a:t>-3.5%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Arial"/>
                        </a:rPr>
                        <a:t>10.7%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988326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seafood export destinations from the UK 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3523930195"/>
              </p:ext>
            </p:extLst>
          </p:nvPr>
        </p:nvGraphicFramePr>
        <p:xfrm>
          <a:off x="367296" y="1340061"/>
          <a:ext cx="8388005" cy="4859880"/>
        </p:xfrm>
        <a:graphic>
          <a:graphicData uri="http://schemas.openxmlformats.org/drawingml/2006/table">
            <a:tbl>
              <a:tblPr firstRow="1" bandRow="1">
                <a:tableStyleId>{69012ECD-51FC-41F1-AA8D-1B2483CD663E}</a:tableStyleId>
              </a:tblPr>
              <a:tblGrid>
                <a:gridCol w="1324344">
                  <a:extLst>
                    <a:ext uri="{9D8B030D-6E8A-4147-A177-3AD203B41FA5}">
                      <a16:colId xmlns="" xmlns:a16="http://schemas.microsoft.com/office/drawing/2014/main" val="20000"/>
                    </a:ext>
                  </a:extLst>
                </a:gridCol>
                <a:gridCol w="642151"/>
                <a:gridCol w="642151"/>
                <a:gridCol w="642151"/>
                <a:gridCol w="642151"/>
                <a:gridCol w="642151"/>
                <a:gridCol w="642151"/>
                <a:gridCol w="642151"/>
                <a:gridCol w="642151"/>
                <a:gridCol w="642151">
                  <a:extLst>
                    <a:ext uri="{9D8B030D-6E8A-4147-A177-3AD203B41FA5}">
                      <a16:colId xmlns="" xmlns:a16="http://schemas.microsoft.com/office/drawing/2014/main" val="20001"/>
                    </a:ext>
                  </a:extLst>
                </a:gridCol>
                <a:gridCol w="642151">
                  <a:extLst>
                    <a:ext uri="{9D8B030D-6E8A-4147-A177-3AD203B41FA5}">
                      <a16:colId xmlns="" xmlns:a16="http://schemas.microsoft.com/office/drawing/2014/main" val="20002"/>
                    </a:ext>
                  </a:extLst>
                </a:gridCol>
                <a:gridCol w="642151">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smtClean="0">
                          <a:solidFill>
                            <a:srgbClr val="00B050"/>
                          </a:solidFill>
                          <a:effectLst/>
                          <a:latin typeface="+mn-lt"/>
                        </a:rPr>
                        <a:t>France</a:t>
                      </a:r>
                      <a:endParaRPr lang="en-GB" sz="11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£488.5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U.S.A</a:t>
                      </a:r>
                      <a:r>
                        <a:rPr lang="en-GB" sz="1100" b="0" i="0" u="none" strike="noStrike" dirty="0">
                          <a:solidFill>
                            <a:srgbClr val="00B050"/>
                          </a:solidFill>
                          <a:effectLst/>
                          <a:latin typeface="+mn-lt"/>
                        </a:rPr>
                        <a:t>.</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Spain</a:t>
                      </a:r>
                      <a:endParaRPr lang="en-GB" sz="11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42.2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Irish </a:t>
                      </a:r>
                      <a:r>
                        <a:rPr lang="en-GB" sz="1100" b="0" i="0" u="none" strike="noStrike" dirty="0">
                          <a:solidFill>
                            <a:srgbClr val="FF0000"/>
                          </a:solidFill>
                          <a:effectLst/>
                          <a:latin typeface="+mn-lt"/>
                        </a:rPr>
                        <a:t>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China</a:t>
                      </a:r>
                      <a:endParaRPr lang="en-GB" sz="11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Italy</a:t>
                      </a:r>
                      <a:endParaRPr lang="en-GB" sz="11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Netherlands</a:t>
                      </a:r>
                      <a:endParaRPr lang="en-GB" sz="11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Germany</a:t>
                      </a:r>
                      <a:endParaRPr lang="en-GB" sz="11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£66.1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Belgium</a:t>
                      </a:r>
                      <a:endParaRPr lang="en-GB" sz="11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South </a:t>
                      </a:r>
                      <a:r>
                        <a:rPr lang="en-GB" sz="1100" b="0" i="0" u="none" strike="noStrike" dirty="0">
                          <a:solidFill>
                            <a:srgbClr val="00B050"/>
                          </a:solidFill>
                          <a:effectLst/>
                          <a:latin typeface="+mn-lt"/>
                        </a:rPr>
                        <a:t>Korea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Taiwan</a:t>
                      </a:r>
                      <a:endParaRPr lang="en-GB" sz="11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FF0000"/>
                          </a:solidFill>
                          <a:effectLst/>
                          <a:latin typeface="+mn-lt"/>
                        </a:rPr>
                        <a:t>Denmark</a:t>
                      </a:r>
                      <a:endParaRPr lang="en-GB" sz="11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Poland</a:t>
                      </a:r>
                      <a:endParaRPr lang="en-GB" sz="11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£3.49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Japan</a:t>
                      </a:r>
                      <a:endParaRPr lang="en-GB" sz="11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£8.29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65.4%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Canada</a:t>
                      </a:r>
                      <a:endParaRPr lang="en-GB" sz="11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Hong </a:t>
                      </a:r>
                      <a:r>
                        <a:rPr lang="en-GB" sz="1100" b="0" i="0" u="none" strike="noStrike" dirty="0">
                          <a:solidFill>
                            <a:srgbClr val="00B050"/>
                          </a:solidFill>
                          <a:effectLst/>
                          <a:latin typeface="+mn-lt"/>
                        </a:rPr>
                        <a:t>Kong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Portugal</a:t>
                      </a:r>
                      <a:endParaRPr lang="en-GB" sz="11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B050"/>
                          </a:solidFill>
                          <a:effectLst/>
                          <a:latin typeface="+mn-lt"/>
                        </a:rPr>
                        <a:t>UAE</a:t>
                      </a:r>
                      <a:endParaRPr lang="en-GB" sz="11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32.3%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Lithuania</a:t>
                      </a:r>
                      <a:endParaRPr lang="en-GB" sz="11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-22.2%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smtClean="0">
                          <a:solidFill>
                            <a:srgbClr val="FF0000"/>
                          </a:solidFill>
                          <a:effectLst/>
                          <a:latin typeface="+mn-lt"/>
                        </a:rPr>
                        <a:t>Vietnam</a:t>
                      </a:r>
                      <a:endParaRPr lang="en-GB" sz="11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FF0000"/>
                          </a:solidFill>
                          <a:effectLst/>
                          <a:latin typeface="+mn-lt"/>
                        </a:rPr>
                        <a:t>-21.0%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kern="1200" dirty="0" smtClean="0">
                          <a:solidFill>
                            <a:srgbClr val="000000"/>
                          </a:solidFill>
                          <a:effectLst/>
                          <a:latin typeface="+mn-lt"/>
                          <a:ea typeface="+mn-ea"/>
                          <a:cs typeface="+mn-cs"/>
                        </a:rPr>
                        <a:t>All Others</a:t>
                      </a:r>
                      <a:endParaRPr lang="en-GB" sz="1100" b="0" i="0" u="none" strike="noStrike" kern="1200" dirty="0">
                        <a:solidFill>
                          <a:srgbClr val="000000"/>
                        </a:solidFill>
                        <a:effectLst/>
                        <a:latin typeface="+mn-lt"/>
                        <a:ea typeface="+mn-ea"/>
                        <a:cs typeface="+mn-cs"/>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smtClean="0">
                          <a:solidFill>
                            <a:srgbClr val="00B050"/>
                          </a:solidFill>
                          <a:effectLst/>
                          <a:latin typeface="+mn-lt"/>
                        </a:rPr>
                        <a:t>Grand </a:t>
                      </a:r>
                      <a:r>
                        <a:rPr lang="en-GB" sz="1100" b="1" i="0" u="none" strike="noStrike" dirty="0">
                          <a:solidFill>
                            <a:srgbClr val="00B050"/>
                          </a:solidFill>
                          <a:effectLst/>
                          <a:latin typeface="+mn-lt"/>
                        </a:rPr>
                        <a:t>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£1,786.1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447.0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£2,004.5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453.1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933461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seafood export destinations from the UK ranked by </a:t>
            </a:r>
            <a:r>
              <a:rPr lang="en-GB" dirty="0" smtClean="0"/>
              <a:t>volume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231208"/>
              </p:ext>
            </p:extLst>
          </p:nvPr>
        </p:nvGraphicFramePr>
        <p:xfrm>
          <a:off x="366713" y="1238251"/>
          <a:ext cx="8388350" cy="537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84475" y="3595209"/>
            <a:ext cx="1360488" cy="646331"/>
          </a:xfrm>
          <a:prstGeom prst="rect">
            <a:avLst/>
          </a:prstGeom>
          <a:noFill/>
        </p:spPr>
        <p:txBody>
          <a:bodyPr wrap="square" rtlCol="0">
            <a:spAutoFit/>
          </a:bodyPr>
          <a:lstStyle/>
          <a:p>
            <a:pPr algn="ctr"/>
            <a:r>
              <a:rPr lang="en-GB" b="1" dirty="0"/>
              <a:t>453k t (</a:t>
            </a:r>
            <a:r>
              <a:rPr lang="en-GB" b="1" dirty="0">
                <a:solidFill>
                  <a:srgbClr val="00B050"/>
                </a:solidFill>
              </a:rPr>
              <a:t>+1.4%</a:t>
            </a:r>
            <a:r>
              <a:rPr lang="en-GB" b="1" dirty="0"/>
              <a:t>)</a:t>
            </a:r>
          </a:p>
        </p:txBody>
      </p:sp>
    </p:spTree>
    <p:extLst>
      <p:ext uri="{BB962C8B-B14F-4D97-AF65-F5344CB8AC3E}">
        <p14:creationId xmlns:p14="http://schemas.microsoft.com/office/powerpoint/2010/main" val="283826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Exports </a:t>
            </a:r>
            <a:r>
              <a:rPr lang="en-GB" dirty="0"/>
              <a:t>by species group</a:t>
            </a:r>
          </a:p>
        </p:txBody>
      </p:sp>
      <p:graphicFrame>
        <p:nvGraphicFramePr>
          <p:cNvPr id="3" name="Content Placeholder 5"/>
          <p:cNvGraphicFramePr>
            <a:graphicFrameLocks/>
          </p:cNvGraphicFramePr>
          <p:nvPr>
            <p:extLst>
              <p:ext uri="{D42A27DB-BD31-4B8C-83A1-F6EECF244321}">
                <p14:modId xmlns:p14="http://schemas.microsoft.com/office/powerpoint/2010/main" val="466066341"/>
              </p:ext>
            </p:extLst>
          </p:nvPr>
        </p:nvGraphicFramePr>
        <p:xfrm>
          <a:off x="367296" y="1340061"/>
          <a:ext cx="8387996" cy="2101498"/>
        </p:xfrm>
        <a:graphic>
          <a:graphicData uri="http://schemas.openxmlformats.org/drawingml/2006/table">
            <a:tbl>
              <a:tblPr firstRow="1" bandRow="1">
                <a:tableStyleId>{69012ECD-51FC-41F1-AA8D-1B2483CD663E}</a:tableStyleId>
              </a:tblPr>
              <a:tblGrid>
                <a:gridCol w="1341023">
                  <a:extLst>
                    <a:ext uri="{9D8B030D-6E8A-4147-A177-3AD203B41FA5}">
                      <a16:colId xmlns="" xmlns:a16="http://schemas.microsoft.com/office/drawing/2014/main" val="20000"/>
                    </a:ext>
                  </a:extLst>
                </a:gridCol>
                <a:gridCol w="782997"/>
                <a:gridCol w="782997"/>
                <a:gridCol w="782997"/>
                <a:gridCol w="782997"/>
                <a:gridCol w="782997"/>
                <a:gridCol w="782997"/>
                <a:gridCol w="782997">
                  <a:extLst>
                    <a:ext uri="{9D8B030D-6E8A-4147-A177-3AD203B41FA5}">
                      <a16:colId xmlns="" xmlns:a16="http://schemas.microsoft.com/office/drawing/2014/main" val="20001"/>
                    </a:ext>
                  </a:extLst>
                </a:gridCol>
                <a:gridCol w="782997">
                  <a:extLst>
                    <a:ext uri="{9D8B030D-6E8A-4147-A177-3AD203B41FA5}">
                      <a16:colId xmlns="" xmlns:a16="http://schemas.microsoft.com/office/drawing/2014/main" val="20002"/>
                    </a:ext>
                  </a:extLst>
                </a:gridCol>
                <a:gridCol w="782997">
                  <a:extLst>
                    <a:ext uri="{9D8B030D-6E8A-4147-A177-3AD203B41FA5}">
                      <a16:colId xmlns="" xmlns:a16="http://schemas.microsoft.com/office/drawing/2014/main" val="20003"/>
                    </a:ext>
                  </a:extLst>
                </a:gridCol>
              </a:tblGrid>
              <a:tr h="248944">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248944">
                <a:tc>
                  <a:txBody>
                    <a:bodyPr/>
                    <a:lstStyle/>
                    <a:p>
                      <a:pPr algn="l" fontAlgn="ctr"/>
                      <a:r>
                        <a:rPr lang="en-GB" sz="1100" b="0" i="0" u="none" strike="noStrike">
                          <a:solidFill>
                            <a:schemeClr val="bg1"/>
                          </a:solidFill>
                          <a:effectLst/>
                          <a:latin typeface="+mn-lt"/>
                        </a:rPr>
                        <a:t>* Species group</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20722">
                <a:tc>
                  <a:txBody>
                    <a:bodyPr/>
                    <a:lstStyle/>
                    <a:p>
                      <a:pPr algn="l" fontAlgn="ctr"/>
                      <a:r>
                        <a:rPr lang="en-GB" sz="1100" b="0" i="0" u="none" strike="noStrike" dirty="0" smtClean="0">
                          <a:solidFill>
                            <a:srgbClr val="000000"/>
                          </a:solidFill>
                          <a:effectLst/>
                          <a:latin typeface="+mn-lt"/>
                        </a:rPr>
                        <a:t> Shellfish</a:t>
                      </a:r>
                      <a:endParaRPr lang="en-GB" sz="1100" b="0" i="0" u="none" strike="noStrike" dirty="0">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£575.9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£565.3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722">
                <a:tc>
                  <a:txBody>
                    <a:bodyPr/>
                    <a:lstStyle/>
                    <a:p>
                      <a:pPr algn="l" fontAlgn="ctr"/>
                      <a:r>
                        <a:rPr lang="en-GB" sz="1100" b="0" i="0" u="none" strike="noStrike" dirty="0" smtClean="0">
                          <a:solidFill>
                            <a:srgbClr val="FF0000"/>
                          </a:solidFill>
                          <a:effectLst/>
                          <a:latin typeface="+mn-lt"/>
                        </a:rPr>
                        <a:t> Demersal</a:t>
                      </a:r>
                      <a:endParaRPr lang="en-GB" sz="1100" b="0" i="0" u="none" strike="noStrike" dirty="0">
                        <a:solidFill>
                          <a:srgbClr val="FF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£217.68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722">
                <a:tc>
                  <a:txBody>
                    <a:bodyPr/>
                    <a:lstStyle/>
                    <a:p>
                      <a:pPr algn="l" fontAlgn="ctr"/>
                      <a:r>
                        <a:rPr lang="en-GB" sz="1100" b="0" i="0" u="none" strike="noStrike" dirty="0" smtClean="0">
                          <a:solidFill>
                            <a:srgbClr val="FF0000"/>
                          </a:solidFill>
                          <a:effectLst/>
                          <a:latin typeface="+mn-lt"/>
                        </a:rPr>
                        <a:t> Pelagic</a:t>
                      </a:r>
                      <a:endParaRPr lang="en-GB" sz="1100" b="0" i="0" u="none" strike="noStrike" dirty="0">
                        <a:solidFill>
                          <a:srgbClr val="FF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722">
                <a:tc>
                  <a:txBody>
                    <a:bodyPr/>
                    <a:lstStyle/>
                    <a:p>
                      <a:pPr algn="l" fontAlgn="ctr"/>
                      <a:r>
                        <a:rPr lang="en-GB" sz="1100" b="0" i="0" u="none" strike="noStrike" dirty="0" smtClean="0">
                          <a:solidFill>
                            <a:srgbClr val="00B050"/>
                          </a:solidFill>
                          <a:effectLst/>
                          <a:latin typeface="+mn-lt"/>
                        </a:rPr>
                        <a:t> All </a:t>
                      </a:r>
                      <a:r>
                        <a:rPr lang="en-GB" sz="1100" b="0" i="0" u="none" strike="noStrike" dirty="0">
                          <a:solidFill>
                            <a:srgbClr val="00B050"/>
                          </a:solidFill>
                          <a:effectLst/>
                          <a:latin typeface="+mn-lt"/>
                        </a:rPr>
                        <a:t>Others</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£795.3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£1,049.8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722">
                <a:tc>
                  <a:txBody>
                    <a:bodyPr/>
                    <a:lstStyle/>
                    <a:p>
                      <a:pPr algn="l" fontAlgn="ctr"/>
                      <a:r>
                        <a:rPr lang="en-GB" sz="1100" b="1" i="0" u="none" strike="noStrike" dirty="0" smtClean="0">
                          <a:solidFill>
                            <a:srgbClr val="000000"/>
                          </a:solidFill>
                          <a:effectLst/>
                          <a:latin typeface="+mn-lt"/>
                        </a:rPr>
                        <a:t> Grand </a:t>
                      </a:r>
                      <a:r>
                        <a:rPr lang="en-GB" sz="1100" b="1" i="0" u="none" strike="noStrike" dirty="0">
                          <a:solidFill>
                            <a:srgbClr val="000000"/>
                          </a:solidFill>
                          <a:effectLst/>
                          <a:latin typeface="+mn-lt"/>
                        </a:rPr>
                        <a:t>Total</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mn-lt"/>
                        </a:rPr>
                        <a:t>£1,786.1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mn-lt"/>
                        </a:rPr>
                        <a:t>447.0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mn-lt"/>
                        </a:rPr>
                        <a:t>£4.00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£2,004.5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mn-lt"/>
                        </a:rPr>
                        <a:t>453.1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mn-lt"/>
                        </a:rPr>
                        <a:t>12.2%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0" y="6309677"/>
            <a:ext cx="9144000" cy="430887"/>
          </a:xfrm>
          <a:prstGeom prst="rect">
            <a:avLst/>
          </a:prstGeom>
          <a:noFill/>
        </p:spPr>
        <p:txBody>
          <a:bodyPr wrap="square" rtlCol="0">
            <a:spAutoFit/>
          </a:bodyPr>
          <a:lstStyle/>
          <a:p>
            <a:pPr algn="ctr"/>
            <a:r>
              <a:rPr lang="en-GB" sz="1100" dirty="0"/>
              <a:t>Key: * </a:t>
            </a:r>
            <a:r>
              <a:rPr lang="en-GB" sz="1100" dirty="0" smtClean="0"/>
              <a:t>Species group: </a:t>
            </a:r>
            <a:r>
              <a:rPr lang="en-GB" sz="1100" dirty="0">
                <a:solidFill>
                  <a:srgbClr val="339933"/>
                </a:solidFill>
              </a:rPr>
              <a:t>value &amp; volume increase</a:t>
            </a:r>
            <a:r>
              <a:rPr lang="en-GB" sz="1100" dirty="0"/>
              <a:t>, </a:t>
            </a:r>
            <a:r>
              <a:rPr lang="en-GB" sz="1100" dirty="0">
                <a:solidFill>
                  <a:srgbClr val="FF3300"/>
                </a:solidFill>
              </a:rPr>
              <a:t>value &amp; volume </a:t>
            </a:r>
            <a:r>
              <a:rPr lang="en-GB" sz="1100" dirty="0" smtClean="0">
                <a:solidFill>
                  <a:srgbClr val="FF3300"/>
                </a:solidFill>
              </a:rPr>
              <a:t>decline</a:t>
            </a:r>
          </a:p>
          <a:p>
            <a:pPr algn="ctr"/>
            <a:r>
              <a:rPr lang="en-GB" sz="1100" dirty="0"/>
              <a:t>See glossary for details of the species within each group</a:t>
            </a:r>
          </a:p>
        </p:txBody>
      </p:sp>
    </p:spTree>
    <p:extLst>
      <p:ext uri="{BB962C8B-B14F-4D97-AF65-F5344CB8AC3E}">
        <p14:creationId xmlns:p14="http://schemas.microsoft.com/office/powerpoint/2010/main" val="1219947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2019 % exports by species group</a:t>
            </a:r>
            <a:endParaRPr lang="en-GB" dirty="0"/>
          </a:p>
        </p:txBody>
      </p:sp>
      <p:graphicFrame>
        <p:nvGraphicFramePr>
          <p:cNvPr id="3" name="Content Placeholder 4"/>
          <p:cNvGraphicFramePr>
            <a:graphicFrameLocks/>
          </p:cNvGraphicFramePr>
          <p:nvPr>
            <p:extLst>
              <p:ext uri="{D42A27DB-BD31-4B8C-83A1-F6EECF244321}">
                <p14:modId xmlns:p14="http://schemas.microsoft.com/office/powerpoint/2010/main" val="1408608038"/>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4989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shellfish </a:t>
            </a:r>
            <a:r>
              <a:rPr lang="en-GB" dirty="0"/>
              <a:t>export destinations from the UK 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1487534729"/>
              </p:ext>
            </p:extLst>
          </p:nvPr>
        </p:nvGraphicFramePr>
        <p:xfrm>
          <a:off x="367296" y="1340061"/>
          <a:ext cx="8388005" cy="4859880"/>
        </p:xfrm>
        <a:graphic>
          <a:graphicData uri="http://schemas.openxmlformats.org/drawingml/2006/table">
            <a:tbl>
              <a:tblPr firstRow="1" bandRow="1">
                <a:tableStyleId>{69012ECD-51FC-41F1-AA8D-1B2483CD663E}</a:tableStyleId>
              </a:tblPr>
              <a:tblGrid>
                <a:gridCol w="1324344">
                  <a:extLst>
                    <a:ext uri="{9D8B030D-6E8A-4147-A177-3AD203B41FA5}">
                      <a16:colId xmlns="" xmlns:a16="http://schemas.microsoft.com/office/drawing/2014/main" val="20000"/>
                    </a:ext>
                  </a:extLst>
                </a:gridCol>
                <a:gridCol w="642151"/>
                <a:gridCol w="642151"/>
                <a:gridCol w="642151"/>
                <a:gridCol w="642151"/>
                <a:gridCol w="642151"/>
                <a:gridCol w="642151"/>
                <a:gridCol w="642151"/>
                <a:gridCol w="642151"/>
                <a:gridCol w="642151">
                  <a:extLst>
                    <a:ext uri="{9D8B030D-6E8A-4147-A177-3AD203B41FA5}">
                      <a16:colId xmlns="" xmlns:a16="http://schemas.microsoft.com/office/drawing/2014/main" val="20001"/>
                    </a:ext>
                  </a:extLst>
                </a:gridCol>
                <a:gridCol w="642151">
                  <a:extLst>
                    <a:ext uri="{9D8B030D-6E8A-4147-A177-3AD203B41FA5}">
                      <a16:colId xmlns="" xmlns:a16="http://schemas.microsoft.com/office/drawing/2014/main" val="20002"/>
                    </a:ext>
                  </a:extLst>
                </a:gridCol>
                <a:gridCol w="642151">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South Korea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Hong Kong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Singapore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Japan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00B05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000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£575.9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79.6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£7.24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£565.3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82.2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3494311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demersal fish export </a:t>
            </a:r>
            <a:r>
              <a:rPr lang="en-GB" dirty="0"/>
              <a:t>destinations from the UK 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1363024043"/>
              </p:ext>
            </p:extLst>
          </p:nvPr>
        </p:nvGraphicFramePr>
        <p:xfrm>
          <a:off x="367296" y="1340061"/>
          <a:ext cx="8388005" cy="5005506"/>
        </p:xfrm>
        <a:graphic>
          <a:graphicData uri="http://schemas.openxmlformats.org/drawingml/2006/table">
            <a:tbl>
              <a:tblPr firstRow="1" bandRow="1">
                <a:tableStyleId>{69012ECD-51FC-41F1-AA8D-1B2483CD663E}</a:tableStyleId>
              </a:tblPr>
              <a:tblGrid>
                <a:gridCol w="1324344">
                  <a:extLst>
                    <a:ext uri="{9D8B030D-6E8A-4147-A177-3AD203B41FA5}">
                      <a16:colId xmlns="" xmlns:a16="http://schemas.microsoft.com/office/drawing/2014/main" val="20000"/>
                    </a:ext>
                  </a:extLst>
                </a:gridCol>
                <a:gridCol w="642151"/>
                <a:gridCol w="642151"/>
                <a:gridCol w="642151"/>
                <a:gridCol w="642151"/>
                <a:gridCol w="642151"/>
                <a:gridCol w="642151"/>
                <a:gridCol w="642151"/>
                <a:gridCol w="642151"/>
                <a:gridCol w="642151">
                  <a:extLst>
                    <a:ext uri="{9D8B030D-6E8A-4147-A177-3AD203B41FA5}">
                      <a16:colId xmlns="" xmlns:a16="http://schemas.microsoft.com/office/drawing/2014/main" val="20001"/>
                    </a:ext>
                  </a:extLst>
                </a:gridCol>
                <a:gridCol w="642151">
                  <a:extLst>
                    <a:ext uri="{9D8B030D-6E8A-4147-A177-3AD203B41FA5}">
                      <a16:colId xmlns="" xmlns:a16="http://schemas.microsoft.com/office/drawing/2014/main" val="20002"/>
                    </a:ext>
                  </a:extLst>
                </a:gridCol>
                <a:gridCol w="642151">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000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-44.4%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United Arab Emirates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53.9%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Australia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Cyprus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Nigeria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Malaysia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179.3%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FF000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£238.0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£217.7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mn-lt"/>
                        </a:rPr>
                        <a:t>-8.5%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3494311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pelagic fish </a:t>
            </a:r>
            <a:r>
              <a:rPr lang="en-GB" dirty="0"/>
              <a:t>export destinations from the UK 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892166149"/>
              </p:ext>
            </p:extLst>
          </p:nvPr>
        </p:nvGraphicFramePr>
        <p:xfrm>
          <a:off x="367296" y="1340061"/>
          <a:ext cx="8388005" cy="4859880"/>
        </p:xfrm>
        <a:graphic>
          <a:graphicData uri="http://schemas.openxmlformats.org/drawingml/2006/table">
            <a:tbl>
              <a:tblPr firstRow="1" bandRow="1">
                <a:tableStyleId>{69012ECD-51FC-41F1-AA8D-1B2483CD663E}</a:tableStyleId>
              </a:tblPr>
              <a:tblGrid>
                <a:gridCol w="1324344">
                  <a:extLst>
                    <a:ext uri="{9D8B030D-6E8A-4147-A177-3AD203B41FA5}">
                      <a16:colId xmlns="" xmlns:a16="http://schemas.microsoft.com/office/drawing/2014/main" val="20000"/>
                    </a:ext>
                  </a:extLst>
                </a:gridCol>
                <a:gridCol w="642151"/>
                <a:gridCol w="642151"/>
                <a:gridCol w="642151"/>
                <a:gridCol w="642151"/>
                <a:gridCol w="642151"/>
                <a:gridCol w="642151"/>
                <a:gridCol w="642151"/>
                <a:gridCol w="642151"/>
                <a:gridCol w="642151">
                  <a:extLst>
                    <a:ext uri="{9D8B030D-6E8A-4147-A177-3AD203B41FA5}">
                      <a16:colId xmlns="" xmlns:a16="http://schemas.microsoft.com/office/drawing/2014/main" val="20001"/>
                    </a:ext>
                  </a:extLst>
                </a:gridCol>
                <a:gridCol w="642151">
                  <a:extLst>
                    <a:ext uri="{9D8B030D-6E8A-4147-A177-3AD203B41FA5}">
                      <a16:colId xmlns="" xmlns:a16="http://schemas.microsoft.com/office/drawing/2014/main" val="20002"/>
                    </a:ext>
                  </a:extLst>
                </a:gridCol>
                <a:gridCol w="642151">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FF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-39.7%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Australia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Ukraine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-49.6%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FF000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£177.0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168.8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£171.7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142.3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mn-lt"/>
                        </a:rPr>
                        <a:t>-3.0%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349431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 and export </a:t>
            </a:r>
            <a:r>
              <a:rPr lang="en-US" dirty="0"/>
              <a:t>s</a:t>
            </a:r>
            <a:r>
              <a:rPr lang="en-US" dirty="0" smtClean="0"/>
              <a:t>ummary</a:t>
            </a:r>
            <a:endParaRPr lang="en-US"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20033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“all other” seafood </a:t>
            </a:r>
            <a:r>
              <a:rPr lang="en-GB" dirty="0"/>
              <a:t>export destinations from the UK 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008984459"/>
              </p:ext>
            </p:extLst>
          </p:nvPr>
        </p:nvGraphicFramePr>
        <p:xfrm>
          <a:off x="367296" y="1340061"/>
          <a:ext cx="8388005" cy="5005506"/>
        </p:xfrm>
        <a:graphic>
          <a:graphicData uri="http://schemas.openxmlformats.org/drawingml/2006/table">
            <a:tbl>
              <a:tblPr firstRow="1" bandRow="1">
                <a:tableStyleId>{69012ECD-51FC-41F1-AA8D-1B2483CD663E}</a:tableStyleId>
              </a:tblPr>
              <a:tblGrid>
                <a:gridCol w="1324344">
                  <a:extLst>
                    <a:ext uri="{9D8B030D-6E8A-4147-A177-3AD203B41FA5}">
                      <a16:colId xmlns="" xmlns:a16="http://schemas.microsoft.com/office/drawing/2014/main" val="20000"/>
                    </a:ext>
                  </a:extLst>
                </a:gridCol>
                <a:gridCol w="642151"/>
                <a:gridCol w="642151"/>
                <a:gridCol w="642151"/>
                <a:gridCol w="642151"/>
                <a:gridCol w="642151"/>
                <a:gridCol w="642151"/>
                <a:gridCol w="642151"/>
                <a:gridCol w="642151"/>
                <a:gridCol w="642151">
                  <a:extLst>
                    <a:ext uri="{9D8B030D-6E8A-4147-A177-3AD203B41FA5}">
                      <a16:colId xmlns="" xmlns:a16="http://schemas.microsoft.com/office/drawing/2014/main" val="20001"/>
                    </a:ext>
                  </a:extLst>
                </a:gridCol>
                <a:gridCol w="642151">
                  <a:extLst>
                    <a:ext uri="{9D8B030D-6E8A-4147-A177-3AD203B41FA5}">
                      <a16:colId xmlns="" xmlns:a16="http://schemas.microsoft.com/office/drawing/2014/main" val="20002"/>
                    </a:ext>
                  </a:extLst>
                </a:gridCol>
                <a:gridCol w="642151">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B05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Taiwan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Japan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United Arab Emirates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Philippines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Lebanon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a:solidFill>
                            <a:srgbClr val="00B05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£795.3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144.0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£1,049.8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177.6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32.0%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23.4%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3656497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species exported from </a:t>
            </a:r>
            <a:r>
              <a:rPr lang="en-GB" dirty="0"/>
              <a:t>the </a:t>
            </a:r>
            <a:r>
              <a:rPr lang="en-GB" dirty="0" smtClean="0"/>
              <a:t>UK ranked </a:t>
            </a:r>
            <a:r>
              <a:rPr lang="en-GB" dirty="0"/>
              <a:t>by value</a:t>
            </a:r>
          </a:p>
        </p:txBody>
      </p:sp>
      <p:graphicFrame>
        <p:nvGraphicFramePr>
          <p:cNvPr id="3" name="Content Placeholder 5"/>
          <p:cNvGraphicFramePr>
            <a:graphicFrameLocks/>
          </p:cNvGraphicFramePr>
          <p:nvPr>
            <p:extLst>
              <p:ext uri="{D42A27DB-BD31-4B8C-83A1-F6EECF244321}">
                <p14:modId xmlns:p14="http://schemas.microsoft.com/office/powerpoint/2010/main" val="1824944371"/>
              </p:ext>
            </p:extLst>
          </p:nvPr>
        </p:nvGraphicFramePr>
        <p:xfrm>
          <a:off x="367296" y="1340061"/>
          <a:ext cx="8388003" cy="489097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65817">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22719">
                <a:tc>
                  <a:txBody>
                    <a:bodyPr/>
                    <a:lstStyle/>
                    <a:p>
                      <a:pPr algn="l" fontAlgn="ctr"/>
                      <a:r>
                        <a:rPr lang="en-GB" sz="1100" b="0" i="0" u="none" strike="noStrike" dirty="0">
                          <a:solidFill>
                            <a:schemeClr val="bg1"/>
                          </a:solidFill>
                          <a:effectLst/>
                          <a:latin typeface="+mn-lt"/>
                        </a:rPr>
                        <a:t>* </a:t>
                      </a:r>
                      <a:r>
                        <a:rPr lang="en-GB" sz="1100" b="0" i="0" u="none" strike="noStrike" dirty="0" smtClean="0">
                          <a:solidFill>
                            <a:schemeClr val="bg1"/>
                          </a:solidFill>
                          <a:effectLst/>
                          <a:latin typeface="+mn-lt"/>
                        </a:rPr>
                        <a:t>Species</a:t>
                      </a: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65817">
                <a:tc>
                  <a:txBody>
                    <a:bodyPr/>
                    <a:lstStyle/>
                    <a:p>
                      <a:pPr algn="l" fontAlgn="ctr"/>
                      <a:r>
                        <a:rPr lang="en-GB" sz="900" b="0" i="0" u="none" strike="noStrike" dirty="0" smtClean="0">
                          <a:solidFill>
                            <a:srgbClr val="00B050"/>
                          </a:solidFill>
                          <a:effectLst/>
                          <a:latin typeface="+mn-lt"/>
                        </a:rPr>
                        <a:t> Salmon</a:t>
                      </a:r>
                      <a:endParaRPr lang="en-GB" sz="9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£644.6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29.6%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00B050"/>
                          </a:solidFill>
                          <a:effectLst/>
                          <a:latin typeface="+mn-lt"/>
                        </a:rPr>
                        <a:t> Nephrops</a:t>
                      </a:r>
                      <a:endParaRPr lang="en-GB" sz="9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00B050"/>
                          </a:solidFill>
                          <a:effectLst/>
                          <a:latin typeface="+mn-lt"/>
                        </a:rPr>
                        <a:t> Crabs</a:t>
                      </a:r>
                      <a:endParaRPr lang="en-GB" sz="9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956">
                <a:tc>
                  <a:txBody>
                    <a:bodyPr/>
                    <a:lstStyle/>
                    <a:p>
                      <a:pPr algn="l" fontAlgn="ctr"/>
                      <a:r>
                        <a:rPr lang="en-GB" sz="900" b="0" i="0" u="none" strike="noStrike" dirty="0" smtClean="0">
                          <a:solidFill>
                            <a:srgbClr val="000000"/>
                          </a:solidFill>
                          <a:effectLst/>
                          <a:latin typeface="+mn-lt"/>
                        </a:rPr>
                        <a:t> Mackerel</a:t>
                      </a:r>
                      <a:endParaRPr lang="en-GB" sz="9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956">
                <a:tc>
                  <a:txBody>
                    <a:bodyPr/>
                    <a:lstStyle/>
                    <a:p>
                      <a:pPr algn="l" fontAlgn="ctr"/>
                      <a:r>
                        <a:rPr lang="en-GB" sz="900" b="0" i="0" u="none" strike="noStrike" dirty="0" smtClean="0">
                          <a:solidFill>
                            <a:srgbClr val="FF0000"/>
                          </a:solidFill>
                          <a:effectLst/>
                          <a:latin typeface="+mn-lt"/>
                        </a:rPr>
                        <a:t> Scallops</a:t>
                      </a:r>
                      <a:endParaRPr lang="en-GB" sz="9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00B050"/>
                          </a:solidFill>
                          <a:effectLst/>
                          <a:latin typeface="+mn-lt"/>
                        </a:rPr>
                        <a:t> Trout</a:t>
                      </a:r>
                      <a:endParaRPr lang="en-GB" sz="9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£36.1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FF0000"/>
                          </a:solidFill>
                          <a:effectLst/>
                          <a:latin typeface="+mn-lt"/>
                        </a:rPr>
                        <a:t> Cod</a:t>
                      </a:r>
                      <a:endParaRPr lang="en-GB" sz="9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2719">
                <a:tc>
                  <a:txBody>
                    <a:bodyPr/>
                    <a:lstStyle/>
                    <a:p>
                      <a:pPr algn="l" fontAlgn="ctr"/>
                      <a:r>
                        <a:rPr lang="en-GB" sz="900" b="0" i="0" u="none" strike="noStrike" dirty="0" smtClean="0">
                          <a:solidFill>
                            <a:srgbClr val="FF0000"/>
                          </a:solidFill>
                          <a:effectLst/>
                          <a:latin typeface="+mn-lt"/>
                        </a:rPr>
                        <a:t> P&amp;P </a:t>
                      </a:r>
                      <a:r>
                        <a:rPr lang="en-GB" sz="900" b="0" i="0" u="none" strike="noStrike" dirty="0">
                          <a:solidFill>
                            <a:srgbClr val="FF0000"/>
                          </a:solidFill>
                          <a:effectLst/>
                          <a:latin typeface="+mn-lt"/>
                        </a:rPr>
                        <a:t>Shrimps &amp; </a:t>
                      </a:r>
                      <a:r>
                        <a:rPr lang="en-GB" sz="900" b="0" i="0" u="none" strike="noStrike" dirty="0" smtClean="0">
                          <a:solidFill>
                            <a:srgbClr val="FF0000"/>
                          </a:solidFill>
                          <a:effectLst/>
                          <a:latin typeface="+mn-lt"/>
                        </a:rPr>
                        <a:t>   </a:t>
                      </a:r>
                    </a:p>
                    <a:p>
                      <a:pPr algn="l" fontAlgn="ctr"/>
                      <a:r>
                        <a:rPr lang="en-GB" sz="900" b="0" i="0" u="none" strike="noStrike" dirty="0" smtClean="0">
                          <a:solidFill>
                            <a:srgbClr val="FF0000"/>
                          </a:solidFill>
                          <a:effectLst/>
                          <a:latin typeface="+mn-lt"/>
                        </a:rPr>
                        <a:t> Prawns</a:t>
                      </a:r>
                      <a:endParaRPr lang="en-GB" sz="9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00B050"/>
                          </a:solidFill>
                          <a:effectLst/>
                          <a:latin typeface="+mn-lt"/>
                        </a:rPr>
                        <a:t> Lobster</a:t>
                      </a:r>
                      <a:endParaRPr lang="en-GB" sz="9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FF0000"/>
                          </a:solidFill>
                          <a:effectLst/>
                          <a:latin typeface="+mn-lt"/>
                        </a:rPr>
                        <a:t> Monkfish</a:t>
                      </a:r>
                      <a:endParaRPr lang="en-GB" sz="9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00B050"/>
                          </a:solidFill>
                          <a:effectLst/>
                          <a:latin typeface="+mn-lt"/>
                        </a:rPr>
                        <a:t> Clam</a:t>
                      </a:r>
                      <a:endParaRPr lang="en-GB" sz="9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FF0000"/>
                          </a:solidFill>
                          <a:effectLst/>
                          <a:latin typeface="+mn-lt"/>
                        </a:rPr>
                        <a:t> Herring</a:t>
                      </a:r>
                      <a:endParaRPr lang="en-GB" sz="9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FF0000"/>
                          </a:solidFill>
                          <a:effectLst/>
                          <a:latin typeface="+mn-lt"/>
                        </a:rPr>
                        <a:t> Tuna</a:t>
                      </a:r>
                      <a:endParaRPr lang="en-GB" sz="9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FF0000"/>
                          </a:solidFill>
                          <a:effectLst/>
                          <a:latin typeface="+mn-lt"/>
                        </a:rPr>
                        <a:t> Hake</a:t>
                      </a:r>
                      <a:endParaRPr lang="en-GB" sz="9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£23.4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622">
                <a:tc>
                  <a:txBody>
                    <a:bodyPr/>
                    <a:lstStyle/>
                    <a:p>
                      <a:pPr algn="l" fontAlgn="ctr"/>
                      <a:r>
                        <a:rPr lang="en-GB" sz="900" b="0" i="0" u="none" strike="noStrike" dirty="0" smtClean="0">
                          <a:solidFill>
                            <a:srgbClr val="FF0000"/>
                          </a:solidFill>
                          <a:effectLst/>
                          <a:latin typeface="+mn-lt"/>
                        </a:rPr>
                        <a:t> Rock </a:t>
                      </a:r>
                      <a:r>
                        <a:rPr lang="en-GB" sz="900" b="0" i="0" u="none" strike="noStrike" dirty="0">
                          <a:solidFill>
                            <a:srgbClr val="FF0000"/>
                          </a:solidFill>
                          <a:effectLst/>
                          <a:latin typeface="+mn-lt"/>
                        </a:rPr>
                        <a:t>Lobster </a:t>
                      </a:r>
                      <a:r>
                        <a:rPr lang="en-GB" sz="900" b="0" i="0" u="none" strike="noStrike" dirty="0" smtClean="0">
                          <a:solidFill>
                            <a:srgbClr val="FF0000"/>
                          </a:solidFill>
                          <a:effectLst/>
                          <a:latin typeface="+mn-lt"/>
                        </a:rPr>
                        <a:t>And</a:t>
                      </a:r>
                    </a:p>
                    <a:p>
                      <a:pPr algn="l" fontAlgn="ctr"/>
                      <a:r>
                        <a:rPr lang="en-GB" sz="900" b="0" i="0" u="none" strike="noStrike" baseline="0" dirty="0" smtClean="0">
                          <a:solidFill>
                            <a:srgbClr val="FF0000"/>
                          </a:solidFill>
                          <a:effectLst/>
                          <a:latin typeface="+mn-lt"/>
                        </a:rPr>
                        <a:t> </a:t>
                      </a:r>
                      <a:r>
                        <a:rPr lang="en-GB" sz="900" b="0" i="0" u="none" strike="noStrike" dirty="0" smtClean="0">
                          <a:solidFill>
                            <a:srgbClr val="FF0000"/>
                          </a:solidFill>
                          <a:effectLst/>
                          <a:latin typeface="+mn-lt"/>
                        </a:rPr>
                        <a:t>Sea </a:t>
                      </a:r>
                      <a:r>
                        <a:rPr lang="en-GB" sz="900" b="0" i="0" u="none" strike="noStrike" dirty="0">
                          <a:solidFill>
                            <a:srgbClr val="FF0000"/>
                          </a:solidFill>
                          <a:effectLst/>
                          <a:latin typeface="+mn-lt"/>
                        </a:rPr>
                        <a:t>Crawfish</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00B050"/>
                          </a:solidFill>
                          <a:effectLst/>
                          <a:latin typeface="+mn-lt"/>
                        </a:rPr>
                        <a:t> Squid</a:t>
                      </a:r>
                      <a:endParaRPr lang="en-GB" sz="9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16.1%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956">
                <a:tc>
                  <a:txBody>
                    <a:bodyPr/>
                    <a:lstStyle/>
                    <a:p>
                      <a:pPr algn="l" fontAlgn="ctr"/>
                      <a:r>
                        <a:rPr lang="en-GB" sz="900" b="0" i="0" u="none" strike="noStrike" dirty="0" smtClean="0">
                          <a:solidFill>
                            <a:srgbClr val="000000"/>
                          </a:solidFill>
                          <a:effectLst/>
                          <a:latin typeface="+mn-lt"/>
                        </a:rPr>
                        <a:t> Megrim</a:t>
                      </a:r>
                      <a:endParaRPr lang="en-GB" sz="9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000000"/>
                          </a:solidFill>
                          <a:effectLst/>
                          <a:latin typeface="+mn-lt"/>
                        </a:rPr>
                        <a:t> Cuttlefish</a:t>
                      </a:r>
                      <a:endParaRPr lang="en-GB" sz="9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£3.53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5817">
                <a:tc>
                  <a:txBody>
                    <a:bodyPr/>
                    <a:lstStyle/>
                    <a:p>
                      <a:pPr algn="l" fontAlgn="ctr"/>
                      <a:r>
                        <a:rPr lang="en-GB" sz="900" b="0" i="0" u="none" strike="noStrike" dirty="0" smtClean="0">
                          <a:solidFill>
                            <a:srgbClr val="00B050"/>
                          </a:solidFill>
                          <a:effectLst/>
                          <a:latin typeface="+mn-lt"/>
                        </a:rPr>
                        <a:t> Coley</a:t>
                      </a:r>
                      <a:endParaRPr lang="en-GB" sz="900" b="0" i="0" u="none" strike="noStrike" dirty="0">
                        <a:solidFill>
                          <a:srgbClr val="00B05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2719">
                <a:tc>
                  <a:txBody>
                    <a:bodyPr/>
                    <a:lstStyle/>
                    <a:p>
                      <a:pPr algn="l" fontAlgn="ctr"/>
                      <a:r>
                        <a:rPr lang="en-GB" sz="900" b="0" i="0" u="none" strike="noStrike" dirty="0" smtClean="0">
                          <a:solidFill>
                            <a:srgbClr val="000000"/>
                          </a:solidFill>
                          <a:effectLst/>
                          <a:latin typeface="+mn-lt"/>
                        </a:rPr>
                        <a:t> WW </a:t>
                      </a:r>
                      <a:r>
                        <a:rPr lang="en-GB" sz="900" b="0" i="0" u="none" strike="noStrike" dirty="0">
                          <a:solidFill>
                            <a:srgbClr val="000000"/>
                          </a:solidFill>
                          <a:effectLst/>
                          <a:latin typeface="+mn-lt"/>
                        </a:rPr>
                        <a:t>Shrimps </a:t>
                      </a:r>
                      <a:r>
                        <a:rPr lang="en-GB" sz="900" b="0" i="0" u="none" strike="noStrike" dirty="0" smtClean="0">
                          <a:solidFill>
                            <a:srgbClr val="000000"/>
                          </a:solidFill>
                          <a:effectLst/>
                          <a:latin typeface="+mn-lt"/>
                        </a:rPr>
                        <a:t>&amp;</a:t>
                      </a:r>
                    </a:p>
                    <a:p>
                      <a:pPr algn="l" fontAlgn="ctr"/>
                      <a:r>
                        <a:rPr lang="en-GB" sz="900" b="0" i="0" u="none" strike="noStrike" baseline="0" dirty="0" smtClean="0">
                          <a:solidFill>
                            <a:srgbClr val="000000"/>
                          </a:solidFill>
                          <a:effectLst/>
                          <a:latin typeface="+mn-lt"/>
                        </a:rPr>
                        <a:t> </a:t>
                      </a:r>
                      <a:r>
                        <a:rPr lang="en-GB" sz="900" b="0" i="0" u="none" strike="noStrike" dirty="0" smtClean="0">
                          <a:solidFill>
                            <a:srgbClr val="000000"/>
                          </a:solidFill>
                          <a:effectLst/>
                          <a:latin typeface="+mn-lt"/>
                        </a:rPr>
                        <a:t>Prawns</a:t>
                      </a:r>
                      <a:endParaRPr lang="en-GB" sz="9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£15.4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£6.56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5817">
                <a:tc>
                  <a:txBody>
                    <a:bodyPr/>
                    <a:lstStyle/>
                    <a:p>
                      <a:pPr algn="l" fontAlgn="ctr"/>
                      <a:r>
                        <a:rPr lang="en-GB" sz="900" b="0" i="0" u="none" strike="noStrike" dirty="0" smtClean="0">
                          <a:solidFill>
                            <a:srgbClr val="000000"/>
                          </a:solidFill>
                          <a:effectLst/>
                          <a:latin typeface="+mn-lt"/>
                        </a:rPr>
                        <a:t> All </a:t>
                      </a:r>
                      <a:r>
                        <a:rPr lang="en-GB" sz="900" b="0" i="0" u="none" strike="noStrike" dirty="0">
                          <a:solidFill>
                            <a:srgbClr val="000000"/>
                          </a:solidFill>
                          <a:effectLst/>
                          <a:latin typeface="+mn-lt"/>
                        </a:rPr>
                        <a:t>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£308.8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5817">
                <a:tc>
                  <a:txBody>
                    <a:bodyPr/>
                    <a:lstStyle/>
                    <a:p>
                      <a:pPr algn="l" fontAlgn="ctr"/>
                      <a:r>
                        <a:rPr lang="en-GB" sz="900" b="1" i="0" u="none" strike="noStrike" dirty="0" smtClean="0">
                          <a:solidFill>
                            <a:srgbClr val="00B050"/>
                          </a:solidFill>
                          <a:effectLst/>
                          <a:latin typeface="+mn-lt"/>
                        </a:rPr>
                        <a:t> Grand </a:t>
                      </a:r>
                      <a:r>
                        <a:rPr lang="en-GB" sz="900" b="1" i="0" u="none" strike="noStrike" dirty="0">
                          <a:solidFill>
                            <a:srgbClr val="00B050"/>
                          </a:solidFill>
                          <a:effectLst/>
                          <a:latin typeface="+mn-lt"/>
                        </a:rPr>
                        <a:t>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£1,786.1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447.0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£4.00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£2,004.5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453.1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mn-lt"/>
                        </a:rPr>
                        <a:t>12.2%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a:t>
            </a:r>
            <a:r>
              <a:rPr lang="en-GB" sz="1100" dirty="0" smtClean="0"/>
              <a:t>Species: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142175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Top 20 species exported from the UK ranked by volume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8531287"/>
              </p:ext>
            </p:extLst>
          </p:nvPr>
        </p:nvGraphicFramePr>
        <p:xfrm>
          <a:off x="366713" y="1238251"/>
          <a:ext cx="8388350" cy="537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33675" y="3569809"/>
            <a:ext cx="1360488" cy="646331"/>
          </a:xfrm>
          <a:prstGeom prst="rect">
            <a:avLst/>
          </a:prstGeom>
          <a:noFill/>
        </p:spPr>
        <p:txBody>
          <a:bodyPr wrap="square" rtlCol="0">
            <a:spAutoFit/>
          </a:bodyPr>
          <a:lstStyle/>
          <a:p>
            <a:pPr algn="ctr"/>
            <a:r>
              <a:rPr lang="en-GB" b="1" dirty="0"/>
              <a:t>453k t (</a:t>
            </a:r>
            <a:r>
              <a:rPr lang="en-GB" b="1" dirty="0">
                <a:solidFill>
                  <a:srgbClr val="00B050"/>
                </a:solidFill>
              </a:rPr>
              <a:t>+1.4%</a:t>
            </a:r>
            <a:r>
              <a:rPr lang="en-GB" b="1" dirty="0"/>
              <a:t>)</a:t>
            </a:r>
          </a:p>
        </p:txBody>
      </p:sp>
    </p:spTree>
    <p:extLst>
      <p:ext uri="{BB962C8B-B14F-4D97-AF65-F5344CB8AC3E}">
        <p14:creationId xmlns:p14="http://schemas.microsoft.com/office/powerpoint/2010/main" val="895601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salmon export </a:t>
            </a:r>
            <a:r>
              <a:rPr lang="en-GB" dirty="0"/>
              <a:t>destinations from the UK ranked 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2802373372"/>
              </p:ext>
            </p:extLst>
          </p:nvPr>
        </p:nvGraphicFramePr>
        <p:xfrm>
          <a:off x="367296" y="1340066"/>
          <a:ext cx="8388003" cy="4946433"/>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3810">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5692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3810">
                <a:tc>
                  <a:txBody>
                    <a:bodyPr/>
                    <a:lstStyle/>
                    <a:p>
                      <a:pPr algn="l" fontAlgn="ctr"/>
                      <a:r>
                        <a:rPr lang="en-GB" sz="11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FF000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a:solidFill>
                            <a:srgbClr val="FF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a:solidFill>
                            <a:srgbClr val="00B050"/>
                          </a:solidFill>
                          <a:effectLst/>
                          <a:latin typeface="+mn-lt"/>
                        </a:rPr>
                        <a:t>Taiwan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a:solidFill>
                            <a:srgbClr val="00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a:solidFill>
                            <a:srgbClr val="00B050"/>
                          </a:solidFill>
                          <a:effectLst/>
                          <a:latin typeface="+mn-lt"/>
                        </a:rPr>
                        <a:t>Japan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a:solidFill>
                            <a:srgbClr val="00B05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68.9%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29">
                <a:tc>
                  <a:txBody>
                    <a:bodyPr/>
                    <a:lstStyle/>
                    <a:p>
                      <a:pPr algn="l" fontAlgn="ctr"/>
                      <a:r>
                        <a:rPr lang="en-GB" sz="1100" b="0" i="0" u="none" strike="noStrike" dirty="0">
                          <a:solidFill>
                            <a:srgbClr val="00B050"/>
                          </a:solidFill>
                          <a:effectLst/>
                          <a:latin typeface="+mn-lt"/>
                        </a:rPr>
                        <a:t>United Arab Emirates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59.7%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Lebanon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00B05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3810">
                <a:tc>
                  <a:txBody>
                    <a:bodyPr/>
                    <a:lstStyle/>
                    <a:p>
                      <a:pPr algn="l" fontAlgn="ctr"/>
                      <a:r>
                        <a:rPr lang="en-GB" sz="1100" b="0" i="0" u="none" strike="noStrike" dirty="0">
                          <a:solidFill>
                            <a:srgbClr val="FF0000"/>
                          </a:solidFill>
                          <a:effectLst/>
                          <a:latin typeface="+mn-lt"/>
                        </a:rPr>
                        <a:t>Hong Kong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3395">
                <a:tc>
                  <a:txBody>
                    <a:bodyPr/>
                    <a:lstStyle/>
                    <a:p>
                      <a:pPr algn="l" fontAlgn="ctr"/>
                      <a:r>
                        <a:rPr lang="en-GB" sz="1100" b="0" i="0" u="none" strike="noStrike">
                          <a:solidFill>
                            <a:srgbClr val="00B050"/>
                          </a:solidFill>
                          <a:effectLst/>
                          <a:latin typeface="+mn-lt"/>
                        </a:rPr>
                        <a:t>Switzerland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3395">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83395">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£644.6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£835.6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dirty="0">
                          <a:solidFill>
                            <a:srgbClr val="404040"/>
                          </a:solidFill>
                          <a:effectLst/>
                          <a:latin typeface="+mn-lt"/>
                        </a:rPr>
                        <a:t>125.5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29.6%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25.1%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6175878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err="1" smtClean="0"/>
              <a:t>nephrop</a:t>
            </a:r>
            <a:r>
              <a:rPr lang="en-GB" dirty="0" smtClean="0"/>
              <a:t> export </a:t>
            </a:r>
            <a:r>
              <a:rPr lang="en-GB" dirty="0"/>
              <a:t>destinations from the UK ranked 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2115372169"/>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j-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j-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j-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j-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j-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j-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B050"/>
                          </a:solidFill>
                          <a:effectLst/>
                          <a:latin typeface="+mj-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£9.35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j-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£40.2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£8.26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j-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£9.46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j-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£9.05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20.9%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j-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j-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£6.72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j-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£4.29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£8.41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-44.7%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95.9%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j-lt"/>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£8.39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£8.07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28.1%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33.2%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j-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£6.74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j-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£6.25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-18.7%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j-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£9.41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£8.28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27.9%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45.4%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j-lt"/>
                        </a:rPr>
                        <a:t>India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£6.50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£6.50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j-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£16.25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£14.45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363.2%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420.7%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j-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£17.51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j-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£15.74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-13.8%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j-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-89.5%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-90.0%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j-lt"/>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-24.0%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j-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£5.59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£4.47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124.2%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180.5%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-20.1%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j-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£9.18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93.5%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153.7%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-23.7%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j-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£8.28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£10.70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87.3%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45.0%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29.1%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j-lt"/>
                        </a:rPr>
                        <a:t>Macao</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j-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j-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j-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j-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£6.69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j-lt"/>
                        </a:rPr>
                        <a:t>Japan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£10.53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£9.91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-9.9%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j-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£9.62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j-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£11.28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151.1%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114.3%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j-lt"/>
                        </a:rPr>
                        <a:t>Australia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-65.8%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-67.6%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00B050"/>
                          </a:solidFill>
                          <a:effectLst/>
                          <a:latin typeface="+mj-lt"/>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£8.73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£7.21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191.6%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252.9%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-17.4%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000000"/>
                          </a:solidFill>
                          <a:effectLst/>
                          <a:latin typeface="+mj-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j-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£6.09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j-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j-lt"/>
                        </a:rPr>
                        <a:t>£1.92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-56.8%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j-lt"/>
                        </a:rPr>
                        <a:t>37.1%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j-lt"/>
                        </a:rPr>
                        <a:t>-68.5%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j-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j-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j-lt"/>
                        </a:rPr>
                        <a:t>£107.9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j-lt"/>
                        </a:rPr>
                        <a:t>12.9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j-lt"/>
                        </a:rPr>
                        <a:t>£8.34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j-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j-lt"/>
                        </a:rPr>
                        <a:t>£113.7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j-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j-lt"/>
                        </a:rPr>
                        <a:t>£8.05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j-lt"/>
                        </a:rPr>
                        <a:t>5.4%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j-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j-lt"/>
                        </a:rPr>
                        <a:t>-3.5%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11463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crab export </a:t>
            </a:r>
            <a:r>
              <a:rPr lang="en-GB" dirty="0"/>
              <a:t>destinations from the UK ranked 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465730266"/>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FF000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000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mn-lt"/>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Hong Kong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567.6%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Taiwan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56.1%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Singapore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1786.0%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3092.1%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574.3%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Japan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90.2%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1752.6%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Australia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00B050"/>
                          </a:solidFill>
                          <a:effectLst/>
                          <a:latin typeface="+mn-lt"/>
                        </a:rPr>
                        <a:t>Malaysia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365.2%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£99.6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£6.05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3.3%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114633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mackerel export </a:t>
            </a:r>
            <a:r>
              <a:rPr lang="en-GB" dirty="0"/>
              <a:t>destinations from the UK ranked 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1961676334"/>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68.9%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000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Vietnam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197.1%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South Korea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502.7%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1527.9%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Norway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Cyprus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Nigeria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299.9%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347.8%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FF0000"/>
                          </a:solidFill>
                          <a:effectLst/>
                          <a:latin typeface="+mn-lt"/>
                        </a:rPr>
                        <a:t>Australia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FF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a:solidFill>
                            <a:srgbClr val="FF000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0" i="0" u="none" strike="noStrike" dirty="0">
                          <a:solidFill>
                            <a:srgbClr val="00000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£81.0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67.3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£86.7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62.3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mn-lt"/>
                        </a:rPr>
                        <a:t>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mn-lt"/>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11463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scallop export </a:t>
            </a:r>
            <a:r>
              <a:rPr lang="en-GB" dirty="0"/>
              <a:t>destinations from the UK ranked 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544592145"/>
              </p:ext>
            </p:extLst>
          </p:nvPr>
        </p:nvGraphicFramePr>
        <p:xfrm>
          <a:off x="367296" y="1340061"/>
          <a:ext cx="8388003" cy="4907722"/>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2478">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07320">
                <a:tc>
                  <a:txBody>
                    <a:bodyPr/>
                    <a:lstStyle/>
                    <a:p>
                      <a:pPr algn="l" fontAlgn="ctr"/>
                      <a:r>
                        <a:rPr lang="en-GB" sz="1100" b="0" i="0" u="none" strike="noStrike" dirty="0">
                          <a:solidFill>
                            <a:schemeClr val="bg1"/>
                          </a:solidFill>
                          <a:effectLst/>
                          <a:latin typeface="+mn-lt"/>
                        </a:rPr>
                        <a:t>*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2478">
                <a:tc>
                  <a:txBody>
                    <a:bodyPr/>
                    <a:lstStyle/>
                    <a:p>
                      <a:pPr algn="l" fontAlgn="ctr"/>
                      <a:r>
                        <a:rPr lang="en-GB" sz="1100" b="0" i="0" u="none" strike="noStrike" dirty="0">
                          <a:solidFill>
                            <a:srgbClr val="00000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dirty="0">
                          <a:solidFill>
                            <a:srgbClr val="FF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dirty="0">
                          <a:solidFill>
                            <a:srgbClr val="00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dirty="0">
                          <a:solidFill>
                            <a:srgbClr val="00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00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00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dirty="0">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00B050"/>
                          </a:solidFill>
                          <a:effectLst/>
                          <a:latin typeface="+mn-lt"/>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00B050"/>
                          </a:solidFill>
                          <a:effectLst/>
                          <a:latin typeface="+mn-lt"/>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FF000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000000"/>
                          </a:solidFill>
                          <a:effectLst/>
                          <a:latin typeface="+mn-lt"/>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FF000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dirty="0" smtClean="0">
                          <a:solidFill>
                            <a:srgbClr val="000000"/>
                          </a:solidFill>
                          <a:effectLst/>
                          <a:latin typeface="+mn-lt"/>
                        </a:rPr>
                        <a:t>UAE</a:t>
                      </a:r>
                      <a:endParaRPr lang="en-GB" sz="11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00B050"/>
                          </a:solidFill>
                          <a:effectLst/>
                          <a:latin typeface="+mn-lt"/>
                        </a:rPr>
                        <a:t>Iceland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427">
                <a:tc>
                  <a:txBody>
                    <a:bodyPr/>
                    <a:lstStyle/>
                    <a:p>
                      <a:pPr algn="l" fontAlgn="ctr"/>
                      <a:r>
                        <a:rPr lang="en-GB" sz="1100" b="0" i="0" u="none" strike="noStrike" dirty="0">
                          <a:solidFill>
                            <a:srgbClr val="FF0000"/>
                          </a:solidFill>
                          <a:effectLst/>
                          <a:latin typeface="+mn-lt"/>
                        </a:rPr>
                        <a:t>Non-</a:t>
                      </a:r>
                      <a:r>
                        <a:rPr lang="en-GB" sz="1100" b="0" i="0" u="none" strike="noStrike" dirty="0" err="1">
                          <a:solidFill>
                            <a:srgbClr val="FF0000"/>
                          </a:solidFill>
                          <a:effectLst/>
                          <a:latin typeface="+mn-lt"/>
                        </a:rPr>
                        <a:t>Eu</a:t>
                      </a:r>
                      <a:r>
                        <a:rPr lang="en-GB" sz="1100" b="0" i="0" u="none" strike="noStrike" dirty="0">
                          <a:solidFill>
                            <a:srgbClr val="FF0000"/>
                          </a:solidFill>
                          <a:effectLst/>
                          <a:latin typeface="+mn-lt"/>
                        </a:rPr>
                        <a:t> Ships &amp; Aircraft</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00B050"/>
                          </a:solidFill>
                          <a:effectLst/>
                          <a:latin typeface="+mn-lt"/>
                        </a:rPr>
                        <a:t>Cyprus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dirty="0">
                          <a:solidFill>
                            <a:srgbClr val="FF000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478">
                <a:tc>
                  <a:txBody>
                    <a:bodyPr/>
                    <a:lstStyle/>
                    <a:p>
                      <a:pPr algn="l" fontAlgn="ctr"/>
                      <a:r>
                        <a:rPr lang="en-GB" sz="1100" b="0" i="0" u="none" strike="noStrike">
                          <a:solidFill>
                            <a:srgbClr val="FF0000"/>
                          </a:solidFill>
                          <a:effectLst/>
                          <a:latin typeface="+mn-lt"/>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3136">
                <a:tc>
                  <a:txBody>
                    <a:bodyPr/>
                    <a:lstStyle/>
                    <a:p>
                      <a:pPr algn="l" fontAlgn="ctr"/>
                      <a:r>
                        <a:rPr lang="en-GB" sz="1100" b="0" i="0" u="none" strike="noStrike" dirty="0">
                          <a:solidFill>
                            <a:srgbClr val="FF0000"/>
                          </a:solidFill>
                          <a:effectLst/>
                          <a:latin typeface="+mn-lt"/>
                        </a:rPr>
                        <a:t>Switzerland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3136">
                <a:tc>
                  <a:txBody>
                    <a:bodyPr/>
                    <a:lstStyle/>
                    <a:p>
                      <a:pPr algn="l" fontAlgn="ctr"/>
                      <a:r>
                        <a:rPr lang="en-GB" sz="1100" b="0" i="0" u="none" strike="noStrike" dirty="0">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83136">
                <a:tc>
                  <a:txBody>
                    <a:bodyPr/>
                    <a:lstStyle/>
                    <a:p>
                      <a:pPr algn="l" fontAlgn="ctr"/>
                      <a:r>
                        <a:rPr lang="en-GB" sz="1100" b="0" i="0" u="none" strike="noStrike" dirty="0">
                          <a:solidFill>
                            <a:srgbClr val="FF000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£90.0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dirty="0">
                          <a:solidFill>
                            <a:srgbClr val="404040"/>
                          </a:solidFill>
                          <a:effectLst/>
                          <a:latin typeface="+mn-lt"/>
                        </a:rPr>
                        <a:t>£11.78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£84.8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£12.10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mn-lt"/>
                        </a:rPr>
                        <a:t>-5.8%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FF000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B05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11463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a:t>
            </a:r>
            <a:r>
              <a:rPr lang="en-GB" dirty="0" smtClean="0"/>
              <a:t>trout export </a:t>
            </a:r>
            <a:r>
              <a:rPr lang="en-GB" dirty="0"/>
              <a:t>destinations from the UK ranked by value</a:t>
            </a:r>
          </a:p>
        </p:txBody>
      </p:sp>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smtClean="0">
                <a:solidFill>
                  <a:srgbClr val="00B050"/>
                </a:solidFill>
                <a:cs typeface="Helvetica" panose="020B0604020202020204" pitchFamily="34" charset="0"/>
              </a:rPr>
              <a:t>value &amp; volume increase</a:t>
            </a:r>
            <a:r>
              <a:rPr lang="en-GB" sz="1100" dirty="0" smtClean="0">
                <a:solidFill>
                  <a:schemeClr val="tx1">
                    <a:lumMod val="75000"/>
                    <a:lumOff val="25000"/>
                  </a:schemeClr>
                </a:solidFill>
                <a:cs typeface="Helvetica" panose="020B0604020202020204" pitchFamily="34" charset="0"/>
              </a:rPr>
              <a:t>, </a:t>
            </a:r>
            <a:r>
              <a:rPr lang="en-GB" sz="1100" dirty="0" smtClean="0">
                <a:solidFill>
                  <a:srgbClr val="FF0000"/>
                </a:solidFill>
                <a:cs typeface="Helvetica" panose="020B0604020202020204" pitchFamily="34" charset="0"/>
              </a:rPr>
              <a:t>value &amp; volume decline</a:t>
            </a:r>
            <a:endParaRPr lang="en-GB" sz="1100" dirty="0">
              <a:solidFill>
                <a:srgbClr val="FF0000"/>
              </a:solidFill>
              <a:cs typeface="Helvetica" panose="020B0604020202020204" pitchFamily="34" charset="0"/>
            </a:endParaRPr>
          </a:p>
          <a:p>
            <a:endParaRPr lang="en-GB" sz="1100" dirty="0" smtClean="0">
              <a:solidFill>
                <a:schemeClr val="tx1">
                  <a:lumMod val="75000"/>
                  <a:lumOff val="25000"/>
                </a:schemeClr>
              </a:solidFill>
              <a:cs typeface="Helvetica"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582854917"/>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 xmlns:a16="http://schemas.microsoft.com/office/drawing/2014/main" val="20000"/>
                    </a:ext>
                  </a:extLst>
                </a:gridCol>
                <a:gridCol w="659814"/>
                <a:gridCol w="659814"/>
                <a:gridCol w="659814"/>
                <a:gridCol w="659814"/>
                <a:gridCol w="659814"/>
                <a:gridCol w="659814"/>
                <a:gridCol w="659814"/>
                <a:gridCol w="659814"/>
                <a:gridCol w="659814">
                  <a:extLst>
                    <a:ext uri="{9D8B030D-6E8A-4147-A177-3AD203B41FA5}">
                      <a16:colId xmlns="" xmlns:a16="http://schemas.microsoft.com/office/drawing/2014/main" val="20001"/>
                    </a:ext>
                  </a:extLst>
                </a:gridCol>
                <a:gridCol w="659814">
                  <a:extLst>
                    <a:ext uri="{9D8B030D-6E8A-4147-A177-3AD203B41FA5}">
                      <a16:colId xmlns="" xmlns:a16="http://schemas.microsoft.com/office/drawing/2014/main" val="20002"/>
                    </a:ext>
                  </a:extLst>
                </a:gridCol>
                <a:gridCol w="659814">
                  <a:extLst>
                    <a:ext uri="{9D8B030D-6E8A-4147-A177-3AD203B41FA5}">
                      <a16:colId xmlns=""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Country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99179">
                <a:tc>
                  <a:txBody>
                    <a:bodyPr/>
                    <a:lstStyle/>
                    <a:p>
                      <a:pPr algn="l" fontAlgn="ctr"/>
                      <a:r>
                        <a:rPr lang="en-GB" sz="1100" b="0" i="0" u="none" strike="noStrike" dirty="0">
                          <a:solidFill>
                            <a:srgbClr val="00B050"/>
                          </a:solidFill>
                          <a:effectLst/>
                          <a:latin typeface="+mn-lt"/>
                        </a:rPr>
                        <a:t>U.S.A.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China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733.8%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Taiwan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1648.3%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1976.6%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1407.9%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1567.4%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Canada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smtClean="0">
                          <a:solidFill>
                            <a:srgbClr val="000000"/>
                          </a:solidFill>
                          <a:effectLst/>
                          <a:latin typeface="+mn-lt"/>
                        </a:rPr>
                        <a:t>UAE</a:t>
                      </a:r>
                      <a:endParaRPr lang="en-GB" sz="1100" b="0" i="0" u="none" strike="noStrike" dirty="0">
                        <a:solidFill>
                          <a:srgbClr val="00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189.6%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184.2%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6279.5%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12927.3%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Malaysia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1184.5%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6102.4%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Belarus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117.8%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a:solidFill>
                            <a:srgbClr val="00B050"/>
                          </a:solidFill>
                          <a:effectLst/>
                          <a:latin typeface="+mn-lt"/>
                        </a:rPr>
                        <a:t>Costa Rica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Singapore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529.3%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Ukraine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179">
                <a:tc>
                  <a:txBody>
                    <a:bodyPr/>
                    <a:lstStyle/>
                    <a:p>
                      <a:pPr algn="l" fontAlgn="ctr"/>
                      <a:r>
                        <a:rPr lang="en-GB" sz="1100" b="0" i="0" u="none" strike="noStrike" dirty="0">
                          <a:solidFill>
                            <a:srgbClr val="00B050"/>
                          </a:solidFill>
                          <a:effectLst/>
                          <a:latin typeface="+mn-lt"/>
                        </a:rPr>
                        <a:t>Australia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£95.05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199.8%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18006.7%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3402">
                <a:tc>
                  <a:txBody>
                    <a:bodyPr/>
                    <a:lstStyle/>
                    <a:p>
                      <a:pPr algn="l" fontAlgn="ctr"/>
                      <a:r>
                        <a:rPr lang="en-GB" sz="1100" b="0" i="0" u="none" strike="noStrike" dirty="0">
                          <a:solidFill>
                            <a:srgbClr val="FF0000"/>
                          </a:solidFill>
                          <a:effectLst/>
                          <a:latin typeface="+mn-lt"/>
                        </a:rPr>
                        <a:t>Japan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3402">
                <a:tc>
                  <a:txBody>
                    <a:bodyPr/>
                    <a:lstStyle/>
                    <a:p>
                      <a:pPr algn="l" fontAlgn="ctr"/>
                      <a:r>
                        <a:rPr lang="en-GB" sz="1100" b="0" i="0" u="none" strike="noStrike" dirty="0">
                          <a:solidFill>
                            <a:srgbClr val="FF000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3402">
                <a:tc>
                  <a:txBody>
                    <a:bodyPr/>
                    <a:lstStyle/>
                    <a:p>
                      <a:pPr algn="l" fontAlgn="ctr"/>
                      <a:r>
                        <a:rPr lang="en-GB" sz="1100" b="0"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0"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£36.1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£7.11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£71.7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10.9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£6.59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mn-lt"/>
                        </a:rPr>
                        <a:t>98.3%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mn-lt"/>
                        </a:rPr>
                        <a:t>114.0%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FF000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114633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Glossary</a:t>
            </a:r>
            <a:endParaRPr lang="en-US" dirty="0"/>
          </a:p>
        </p:txBody>
      </p:sp>
      <p:sp>
        <p:nvSpPr>
          <p:cNvPr id="3" name="Subtitle 2"/>
          <p:cNvSpPr>
            <a:spLocks noGrp="1"/>
          </p:cNvSpPr>
          <p:nvPr>
            <p:ph type="subTitle" idx="1"/>
          </p:nvPr>
        </p:nvSpPr>
        <p:spPr/>
        <p:txBody>
          <a:bodyPr>
            <a:normAutofit/>
          </a:bodyPr>
          <a:lstStyle/>
          <a:p>
            <a:endParaRPr lang="en-US"/>
          </a:p>
        </p:txBody>
      </p:sp>
    </p:spTree>
    <p:extLst>
      <p:ext uri="{BB962C8B-B14F-4D97-AF65-F5344CB8AC3E}">
        <p14:creationId xmlns:p14="http://schemas.microsoft.com/office/powerpoint/2010/main" val="31920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Import and export </a:t>
            </a:r>
            <a:r>
              <a:rPr lang="en-GB" dirty="0" smtClean="0"/>
              <a:t>summary introduction</a:t>
            </a:r>
            <a:endParaRPr lang="en-GB" dirty="0"/>
          </a:p>
        </p:txBody>
      </p:sp>
      <p:sp>
        <p:nvSpPr>
          <p:cNvPr id="5" name="Content Placeholder 4"/>
          <p:cNvSpPr>
            <a:spLocks noGrp="1"/>
          </p:cNvSpPr>
          <p:nvPr>
            <p:ph idx="1"/>
          </p:nvPr>
        </p:nvSpPr>
        <p:spPr>
          <a:solidFill>
            <a:schemeClr val="bg1"/>
          </a:solidFill>
        </p:spPr>
        <p:txBody>
          <a:bodyPr/>
          <a:lstStyle/>
          <a:p>
            <a:r>
              <a:rPr lang="en-GB" dirty="0"/>
              <a:t>This section contains key facts relating to the UK’s overall </a:t>
            </a:r>
            <a:r>
              <a:rPr lang="en-GB" dirty="0" smtClean="0"/>
              <a:t>imports and exports </a:t>
            </a:r>
            <a:r>
              <a:rPr lang="en-GB" dirty="0"/>
              <a:t>of </a:t>
            </a:r>
            <a:r>
              <a:rPr lang="en-GB" dirty="0" smtClean="0"/>
              <a:t>seafood</a:t>
            </a:r>
            <a:endParaRPr lang="en-GB" dirty="0"/>
          </a:p>
          <a:p>
            <a:r>
              <a:rPr lang="en-GB" dirty="0"/>
              <a:t>The UK’s total seafood trade </a:t>
            </a:r>
            <a:r>
              <a:rPr lang="en-GB" dirty="0" smtClean="0"/>
              <a:t>increased </a:t>
            </a:r>
            <a:r>
              <a:rPr lang="en-GB" dirty="0"/>
              <a:t>in 2019 in terms of value and volume, whilst the average £/kg has continued to </a:t>
            </a:r>
            <a:r>
              <a:rPr lang="en-GB" dirty="0" smtClean="0"/>
              <a:t>rise</a:t>
            </a:r>
            <a:endParaRPr lang="en-GB" dirty="0"/>
          </a:p>
          <a:p>
            <a:r>
              <a:rPr lang="en-GB" dirty="0"/>
              <a:t>Both seafood imports and exports </a:t>
            </a:r>
            <a:r>
              <a:rPr lang="en-GB" dirty="0" smtClean="0"/>
              <a:t>increased </a:t>
            </a:r>
            <a:r>
              <a:rPr lang="en-GB" dirty="0"/>
              <a:t>in value and volume, whilst experiencing inflation</a:t>
            </a:r>
          </a:p>
          <a:p>
            <a:r>
              <a:rPr lang="en-GB" dirty="0" smtClean="0"/>
              <a:t>Imports</a:t>
            </a:r>
            <a:r>
              <a:rPr lang="en-GB" dirty="0"/>
              <a:t>’ share of value trade </a:t>
            </a:r>
            <a:r>
              <a:rPr lang="en-GB" dirty="0" smtClean="0"/>
              <a:t>maintained </a:t>
            </a:r>
            <a:r>
              <a:rPr lang="en-GB" dirty="0"/>
              <a:t>its level </a:t>
            </a:r>
            <a:r>
              <a:rPr lang="en-GB" dirty="0" smtClean="0"/>
              <a:t>and </a:t>
            </a:r>
            <a:r>
              <a:rPr lang="en-GB" dirty="0"/>
              <a:t>increased share of volume </a:t>
            </a:r>
            <a:r>
              <a:rPr lang="en-GB" dirty="0" smtClean="0"/>
              <a:t>trade</a:t>
            </a:r>
            <a:endParaRPr lang="en-GB" dirty="0"/>
          </a:p>
        </p:txBody>
      </p:sp>
    </p:spTree>
    <p:extLst>
      <p:ext uri="{BB962C8B-B14F-4D97-AF65-F5344CB8AC3E}">
        <p14:creationId xmlns:p14="http://schemas.microsoft.com/office/powerpoint/2010/main" val="4223359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Species groups: Demersal</a:t>
            </a:r>
            <a:endParaRPr lang="en-GB" dirty="0"/>
          </a:p>
        </p:txBody>
      </p:sp>
      <p:graphicFrame>
        <p:nvGraphicFramePr>
          <p:cNvPr id="3" name="Content Placeholder 5"/>
          <p:cNvGraphicFramePr>
            <a:graphicFrameLocks/>
          </p:cNvGraphicFramePr>
          <p:nvPr>
            <p:extLst>
              <p:ext uri="{D42A27DB-BD31-4B8C-83A1-F6EECF244321}">
                <p14:modId xmlns:p14="http://schemas.microsoft.com/office/powerpoint/2010/main" val="999784254"/>
              </p:ext>
            </p:extLst>
          </p:nvPr>
        </p:nvGraphicFramePr>
        <p:xfrm>
          <a:off x="366714" y="1203646"/>
          <a:ext cx="8393239" cy="5137126"/>
        </p:xfrm>
        <a:graphic>
          <a:graphicData uri="http://schemas.openxmlformats.org/drawingml/2006/table">
            <a:tbl>
              <a:tblPr firstRow="1" bandRow="1">
                <a:tableStyleId>{B301B821-A1FF-4177-AEE7-76D212191A09}</a:tableStyleId>
              </a:tblPr>
              <a:tblGrid>
                <a:gridCol w="821064">
                  <a:extLst>
                    <a:ext uri="{9D8B030D-6E8A-4147-A177-3AD203B41FA5}">
                      <a16:colId xmlns:a16="http://schemas.microsoft.com/office/drawing/2014/main" xmlns="" val="20000"/>
                    </a:ext>
                  </a:extLst>
                </a:gridCol>
                <a:gridCol w="1820599"/>
                <a:gridCol w="1527048"/>
                <a:gridCol w="4224528"/>
              </a:tblGrid>
              <a:tr h="192107">
                <a:tc>
                  <a:txBody>
                    <a:bodyPr/>
                    <a:lstStyle/>
                    <a:p>
                      <a:pPr algn="ctr" fontAlgn="ctr"/>
                      <a:r>
                        <a:rPr lang="en-GB" sz="1100" b="1" i="0" u="none" strike="noStrike" dirty="0">
                          <a:solidFill>
                            <a:schemeClr val="bg1"/>
                          </a:solidFill>
                          <a:effectLst/>
                          <a:latin typeface="+mn-lt"/>
                        </a:rPr>
                        <a:t>Level 1</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Level 2</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Level 3</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Notes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r>
              <a:tr h="192107">
                <a:tc rowSpan="24">
                  <a:txBody>
                    <a:bodyPr/>
                    <a:lstStyle/>
                    <a:p>
                      <a:pPr algn="l" fontAlgn="ctr"/>
                      <a:r>
                        <a:rPr lang="en-GB" sz="1100" b="0" i="0" u="none" strike="noStrike" dirty="0">
                          <a:solidFill>
                            <a:srgbClr val="000000"/>
                          </a:solidFill>
                          <a:effectLst/>
                          <a:latin typeface="+mn-lt"/>
                        </a:rPr>
                        <a:t>Demersal</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l" fontAlgn="ctr"/>
                      <a:r>
                        <a:rPr lang="en-GB" sz="1100" b="0" i="0" u="none" strike="noStrike" dirty="0">
                          <a:solidFill>
                            <a:srgbClr val="000000"/>
                          </a:solidFill>
                          <a:effectLst/>
                          <a:latin typeface="+mn-lt"/>
                        </a:rPr>
                        <a:t>Flatfish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Flounder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Platichthys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flesus</a:t>
                      </a:r>
                      <a:r>
                        <a:rPr lang="en-GB" sz="1100" b="0" i="0" u="none" strike="noStrike" dirty="0">
                          <a:solidFill>
                            <a:srgbClr val="000000"/>
                          </a:solidFill>
                          <a:effectLst/>
                          <a:latin typeface="+mn-lt"/>
                        </a:rPr>
                        <a:t> , Fish of the genus </a:t>
                      </a:r>
                      <a:r>
                        <a:rPr lang="en-GB" sz="1100" b="0" i="0" u="none" strike="noStrike" dirty="0" err="1">
                          <a:solidFill>
                            <a:srgbClr val="000000"/>
                          </a:solidFill>
                          <a:effectLst/>
                          <a:latin typeface="+mn-lt"/>
                        </a:rPr>
                        <a:t>Rhombosolea</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6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Halibut</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Hippoglossus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hippoglossus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Reinhardtius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hippoglossoides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Hippoglossus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stenolepis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Megrim</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Lepidorhombus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Other flatfish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Plaice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Pleuronectes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platessa</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Sole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Pelotreis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flavilatus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Peltorhamphus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novaezelandiae</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Solea</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Turbot</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Psetta</a:t>
                      </a:r>
                      <a:r>
                        <a:rPr lang="en-GB" sz="1100" b="0" i="0" u="none" strike="noStrike" dirty="0">
                          <a:solidFill>
                            <a:srgbClr val="000000"/>
                          </a:solidFill>
                          <a:effectLst/>
                          <a:latin typeface="+mn-lt"/>
                        </a:rPr>
                        <a:t> maxima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17">
                  <a:txBody>
                    <a:bodyPr/>
                    <a:lstStyle/>
                    <a:p>
                      <a:pPr algn="l" fontAlgn="ctr"/>
                      <a:r>
                        <a:rPr lang="en-GB" sz="1100" b="0" i="0" u="none" strike="noStrike" kern="1200" dirty="0" err="1">
                          <a:solidFill>
                            <a:srgbClr val="000000"/>
                          </a:solidFill>
                          <a:effectLst/>
                          <a:latin typeface="+mn-lt"/>
                          <a:ea typeface="+mn-ea"/>
                          <a:cs typeface="+mn-cs"/>
                        </a:rPr>
                        <a:t>Groundfish</a:t>
                      </a:r>
                      <a:endParaRPr lang="en-GB" sz="1100" b="0" i="0" u="none" strike="noStrike" kern="1200" dirty="0">
                        <a:solidFill>
                          <a:srgbClr val="000000"/>
                        </a:solidFill>
                        <a:effectLst/>
                        <a:latin typeface="+mn-lt"/>
                        <a:ea typeface="+mn-ea"/>
                        <a:cs typeface="+mn-cs"/>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9"/>
                    </a:solidFill>
                  </a:tcPr>
                </a:tc>
                <a:tc>
                  <a:txBody>
                    <a:bodyPr/>
                    <a:lstStyle/>
                    <a:p>
                      <a:pPr algn="l" fontAlgn="ctr"/>
                      <a:r>
                        <a:rPr lang="en-GB" sz="1100" b="0" i="0" u="none" strike="noStrike">
                          <a:solidFill>
                            <a:srgbClr val="000000"/>
                          </a:solidFill>
                          <a:effectLst/>
                          <a:latin typeface="+mn-lt"/>
                        </a:rPr>
                        <a:t>Cod</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Gadus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morhua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Gadus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ogac</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Gadus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macrocephalus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Boreogadus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saida</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Coley</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Pollachius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virens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Dogfish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Squalus </a:t>
                      </a:r>
                      <a:r>
                        <a:rPr lang="en-GB" sz="1100" b="0" i="0" u="none" strike="noStrike" dirty="0" err="1">
                          <a:solidFill>
                            <a:srgbClr val="000000"/>
                          </a:solidFill>
                          <a:effectLst/>
                          <a:latin typeface="+mn-lt"/>
                        </a:rPr>
                        <a:t>acanthias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Scyliorhinus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Grenadier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Macruronus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novaezelandiae</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Haddock</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Melanogrammus aeglefinus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Hake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genus </a:t>
                      </a:r>
                      <a:r>
                        <a:rPr lang="en-GB" sz="1100" b="0" i="0" u="none" strike="noStrike" dirty="0" err="1">
                          <a:solidFill>
                            <a:srgbClr val="000000"/>
                          </a:solidFill>
                          <a:effectLst/>
                          <a:latin typeface="+mn-lt"/>
                        </a:rPr>
                        <a:t>Merluccius</a:t>
                      </a:r>
                      <a:r>
                        <a:rPr lang="en-GB" sz="1100" b="0" i="0" u="none" strike="noStrike" dirty="0">
                          <a:solidFill>
                            <a:srgbClr val="000000"/>
                          </a:solidFill>
                          <a:effectLst/>
                          <a:latin typeface="+mn-lt"/>
                        </a:rPr>
                        <a:t>, genus </a:t>
                      </a:r>
                      <a:r>
                        <a:rPr lang="en-GB" sz="1100" b="0" i="0" u="none" strike="noStrike" dirty="0" err="1">
                          <a:solidFill>
                            <a:srgbClr val="000000"/>
                          </a:solidFill>
                          <a:effectLst/>
                          <a:latin typeface="+mn-lt"/>
                        </a:rPr>
                        <a:t>Urophycis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Ling</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Molva</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Monkfish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Lophius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Other groundfish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Pollack</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Theragra chalcogramma, Pollachius pollachius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Ray</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Rajidae</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Redfish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Sebastes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Seabass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Dicentrarchus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SeaBream</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Sparidae</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Sparus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aurata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Dentex</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dentex</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Pagellus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Shark</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Prionace</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glauca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Lamna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nasus</a:t>
                      </a:r>
                      <a:r>
                        <a:rPr lang="en-GB" sz="11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Toothfish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Dissostichus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Whiting</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Merlangius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merlangus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9350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Species groups</a:t>
            </a:r>
            <a:r>
              <a:rPr lang="en-GB" dirty="0" smtClean="0"/>
              <a:t>: Pelagic</a:t>
            </a:r>
            <a:endParaRPr lang="en-GB" dirty="0"/>
          </a:p>
        </p:txBody>
      </p:sp>
      <p:graphicFrame>
        <p:nvGraphicFramePr>
          <p:cNvPr id="3" name="Content Placeholder 5"/>
          <p:cNvGraphicFramePr>
            <a:graphicFrameLocks/>
          </p:cNvGraphicFramePr>
          <p:nvPr>
            <p:extLst>
              <p:ext uri="{D42A27DB-BD31-4B8C-83A1-F6EECF244321}">
                <p14:modId xmlns:p14="http://schemas.microsoft.com/office/powerpoint/2010/main" val="3898816613"/>
              </p:ext>
            </p:extLst>
          </p:nvPr>
        </p:nvGraphicFramePr>
        <p:xfrm>
          <a:off x="366714" y="1203645"/>
          <a:ext cx="8393239" cy="3208432"/>
        </p:xfrm>
        <a:graphic>
          <a:graphicData uri="http://schemas.openxmlformats.org/drawingml/2006/table">
            <a:tbl>
              <a:tblPr firstRow="1" bandRow="1">
                <a:tableStyleId>{B301B821-A1FF-4177-AEE7-76D212191A09}</a:tableStyleId>
              </a:tblPr>
              <a:tblGrid>
                <a:gridCol w="821064">
                  <a:extLst>
                    <a:ext uri="{9D8B030D-6E8A-4147-A177-3AD203B41FA5}">
                      <a16:colId xmlns:a16="http://schemas.microsoft.com/office/drawing/2014/main" xmlns="" val="20000"/>
                    </a:ext>
                  </a:extLst>
                </a:gridCol>
                <a:gridCol w="1820599"/>
                <a:gridCol w="1527048"/>
                <a:gridCol w="4224528"/>
              </a:tblGrid>
              <a:tr h="241202">
                <a:tc>
                  <a:txBody>
                    <a:bodyPr/>
                    <a:lstStyle/>
                    <a:p>
                      <a:pPr algn="ctr" fontAlgn="ctr"/>
                      <a:r>
                        <a:rPr lang="en-GB" sz="1100" b="1" i="0" u="none" strike="noStrike" dirty="0">
                          <a:solidFill>
                            <a:schemeClr val="bg1"/>
                          </a:solidFill>
                          <a:effectLst/>
                          <a:latin typeface="+mn-lt"/>
                        </a:rPr>
                        <a:t>Level 1</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Level 2</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Level 3</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Notes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r>
              <a:tr h="241202">
                <a:tc rowSpan="10">
                  <a:txBody>
                    <a:bodyPr/>
                    <a:lstStyle/>
                    <a:p>
                      <a:pPr algn="l" fontAlgn="ctr"/>
                      <a:r>
                        <a:rPr lang="en-GB" sz="1100" b="0" i="0" u="none" strike="noStrike" dirty="0">
                          <a:solidFill>
                            <a:srgbClr val="000000"/>
                          </a:solidFill>
                          <a:effectLst/>
                          <a:latin typeface="+mn-lt"/>
                        </a:rPr>
                        <a:t>Pelagic</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8">
                  <a:txBody>
                    <a:bodyPr/>
                    <a:lstStyle/>
                    <a:p>
                      <a:pPr algn="l" fontAlgn="ctr"/>
                      <a:r>
                        <a:rPr lang="en-GB" sz="1100" b="0" i="0" u="none" strike="noStrike" dirty="0">
                          <a:solidFill>
                            <a:srgbClr val="000000"/>
                          </a:solidFill>
                          <a:effectLst/>
                          <a:latin typeface="+mn-lt"/>
                        </a:rPr>
                        <a:t>Small pelagic</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Anchovy</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Engraulis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Blue Whiting</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pt-BR" sz="1100" b="0" i="0" u="none" strike="noStrike">
                          <a:solidFill>
                            <a:srgbClr val="000000"/>
                          </a:solidFill>
                          <a:effectLst/>
                          <a:latin typeface="+mn-lt"/>
                        </a:rPr>
                        <a:t>Micromesistius poutassou, Gadus poutassou, Micromesistius australis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Herring</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Clupea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harengus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Clupea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pallasii</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46541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Horse mackerel</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spp., </a:t>
                      </a:r>
                      <a:r>
                        <a:rPr lang="en-GB" sz="1100" b="0" i="0" u="none" strike="noStrike" dirty="0" err="1">
                          <a:solidFill>
                            <a:srgbClr val="000000"/>
                          </a:solidFill>
                          <a:effectLst/>
                          <a:latin typeface="+mn-lt"/>
                        </a:rPr>
                        <a:t>Caranx</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murphyi</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6541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Mackerel</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100" b="0" i="0" u="none" strike="noStrike" dirty="0" err="1">
                          <a:solidFill>
                            <a:srgbClr val="000000"/>
                          </a:solidFill>
                          <a:effectLst/>
                          <a:latin typeface="+mn-lt"/>
                        </a:rPr>
                        <a:t>Scomber</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scombrus</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Scomber</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australasicus</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Scomber</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japonicus</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Orcynopsis</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unicolor</a:t>
                      </a:r>
                      <a:endParaRPr lang="fr-FR"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Misc pelagic</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Sardine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Sardina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pilchardus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Sardinella</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Sprat</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Sprattus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sprattus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2">
                  <a:txBody>
                    <a:bodyPr/>
                    <a:lstStyle/>
                    <a:p>
                      <a:pPr algn="l" fontAlgn="ctr"/>
                      <a:r>
                        <a:rPr lang="en-GB" sz="1100" b="0" i="0" u="none" strike="noStrike">
                          <a:solidFill>
                            <a:srgbClr val="000000"/>
                          </a:solidFill>
                          <a:effectLst/>
                          <a:latin typeface="+mn-lt"/>
                        </a:rPr>
                        <a:t>Tuna and tuna-like species</a:t>
                      </a:r>
                    </a:p>
                  </a:txBody>
                  <a:tcPr marL="72000" marR="9525" marT="127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Swordfish</a:t>
                      </a:r>
                    </a:p>
                  </a:txBody>
                  <a:tcPr marL="72000" marR="9525" marT="127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Xiphias gladius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Tuna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Fish of the genus </a:t>
                      </a:r>
                      <a:r>
                        <a:rPr lang="en-GB" sz="1100" b="0" i="0" u="none" strike="noStrike" dirty="0" err="1">
                          <a:solidFill>
                            <a:srgbClr val="000000"/>
                          </a:solidFill>
                          <a:effectLst/>
                          <a:latin typeface="+mn-lt"/>
                        </a:rPr>
                        <a:t>Euthynnus</a:t>
                      </a:r>
                      <a:r>
                        <a:rPr lang="en-GB" sz="1100" b="0" i="0" u="none" strike="noStrike" dirty="0">
                          <a:solidFill>
                            <a:srgbClr val="000000"/>
                          </a:solidFill>
                          <a:effectLst/>
                          <a:latin typeface="+mn-lt"/>
                        </a:rPr>
                        <a:t>, or </a:t>
                      </a:r>
                      <a:r>
                        <a:rPr lang="en-GB" sz="1100" b="0" i="0" u="none" strike="noStrike" dirty="0" err="1">
                          <a:solidFill>
                            <a:srgbClr val="000000"/>
                          </a:solidFill>
                          <a:effectLst/>
                          <a:latin typeface="+mn-lt"/>
                        </a:rPr>
                        <a:t>Thunnus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51989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Species groups</a:t>
            </a:r>
            <a:r>
              <a:rPr lang="en-GB" dirty="0" smtClean="0"/>
              <a:t>: Shellfish</a:t>
            </a:r>
            <a:endParaRPr lang="en-GB" dirty="0"/>
          </a:p>
        </p:txBody>
      </p:sp>
      <p:graphicFrame>
        <p:nvGraphicFramePr>
          <p:cNvPr id="3" name="Content Placeholder 5"/>
          <p:cNvGraphicFramePr>
            <a:graphicFrameLocks/>
          </p:cNvGraphicFramePr>
          <p:nvPr>
            <p:extLst>
              <p:ext uri="{D42A27DB-BD31-4B8C-83A1-F6EECF244321}">
                <p14:modId xmlns:p14="http://schemas.microsoft.com/office/powerpoint/2010/main" val="2029477396"/>
              </p:ext>
            </p:extLst>
          </p:nvPr>
        </p:nvGraphicFramePr>
        <p:xfrm>
          <a:off x="366714" y="1203645"/>
          <a:ext cx="8393239" cy="4978400"/>
        </p:xfrm>
        <a:graphic>
          <a:graphicData uri="http://schemas.openxmlformats.org/drawingml/2006/table">
            <a:tbl>
              <a:tblPr firstRow="1" bandRow="1">
                <a:tableStyleId>{B301B821-A1FF-4177-AEE7-76D212191A09}</a:tableStyleId>
              </a:tblPr>
              <a:tblGrid>
                <a:gridCol w="821064">
                  <a:extLst>
                    <a:ext uri="{9D8B030D-6E8A-4147-A177-3AD203B41FA5}">
                      <a16:colId xmlns:a16="http://schemas.microsoft.com/office/drawing/2014/main" xmlns="" val="20000"/>
                    </a:ext>
                  </a:extLst>
                </a:gridCol>
                <a:gridCol w="1530022"/>
                <a:gridCol w="1511300"/>
                <a:gridCol w="4530853"/>
              </a:tblGrid>
              <a:tr h="156998">
                <a:tc>
                  <a:txBody>
                    <a:bodyPr/>
                    <a:lstStyle/>
                    <a:p>
                      <a:pPr algn="ctr" fontAlgn="ctr"/>
                      <a:r>
                        <a:rPr lang="en-GB" sz="1000" b="1" i="0" u="none" strike="noStrike" dirty="0" smtClean="0">
                          <a:solidFill>
                            <a:schemeClr val="bg1"/>
                          </a:solidFill>
                          <a:effectLst/>
                          <a:latin typeface="+mn-lt"/>
                        </a:rPr>
                        <a:t>Level 1</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smtClean="0">
                          <a:solidFill>
                            <a:schemeClr val="bg1"/>
                          </a:solidFill>
                          <a:effectLst/>
                          <a:latin typeface="+mn-lt"/>
                        </a:rPr>
                        <a:t>Level 2</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dirty="0" smtClean="0">
                          <a:solidFill>
                            <a:schemeClr val="bg1"/>
                          </a:solidFill>
                          <a:effectLst/>
                          <a:latin typeface="+mn-lt"/>
                        </a:rPr>
                        <a:t>Level 3</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smtClean="0">
                          <a:solidFill>
                            <a:schemeClr val="bg1"/>
                          </a:solidFill>
                          <a:effectLst/>
                          <a:latin typeface="+mn-lt"/>
                        </a:rPr>
                        <a:t>Notes</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r>
              <a:tr h="447906">
                <a:tc rowSpan="19">
                  <a:txBody>
                    <a:bodyPr/>
                    <a:lstStyle/>
                    <a:p>
                      <a:pPr algn="l" fontAlgn="ctr"/>
                      <a:r>
                        <a:rPr lang="en-GB" sz="1000" b="0" i="0" u="none" strike="noStrike" dirty="0">
                          <a:solidFill>
                            <a:srgbClr val="000000"/>
                          </a:solidFill>
                          <a:effectLst/>
                          <a:latin typeface="+mn-lt"/>
                        </a:rPr>
                        <a:t>Shellfish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pPr algn="l" fontAlgn="ctr"/>
                      <a:r>
                        <a:rPr lang="en-GB" sz="1000" b="0" i="0" u="none" strike="noStrike" dirty="0">
                          <a:solidFill>
                            <a:srgbClr val="000000"/>
                          </a:solidFill>
                          <a:effectLst/>
                          <a:latin typeface="+mn-lt"/>
                        </a:rPr>
                        <a:t>Bivalves and other molluscs and aquatic invertebrates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Clam</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families Arcidae, Arcticidae, Cardiidae, Donacidae, Hiatellidae, Mactridae, Mesodesmatidae, Myidae, Semelidae, Solecurtidae, Solenidae, Tridacnidae and Veneridae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Mussels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Mytilus spp., Perna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Other molluscs and aquatic invertebrates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Oyster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of the genus Ostrea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Scallops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Pecten maximus, genera Pecten, Chlamys or Placopecten</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47906">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Sea cucumber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Haliotis spp., Stichopus japonicus, Holothurioidea,Strongylocentrotus spp., Paracentrotus lividus, Loxechinus albus, Echichinus esculentus, Rhopilema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l" fontAlgn="ctr"/>
                      <a:r>
                        <a:rPr lang="en-GB" sz="1000" b="0" i="0" u="none" strike="noStrike" dirty="0">
                          <a:solidFill>
                            <a:srgbClr val="000000"/>
                          </a:solidFill>
                          <a:effectLst/>
                          <a:latin typeface="+mn-lt"/>
                        </a:rPr>
                        <a:t>Cephalopods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Cuttlefish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it-IT" sz="1000" b="0" i="0" u="none" strike="noStrike">
                          <a:solidFill>
                            <a:srgbClr val="000000"/>
                          </a:solidFill>
                          <a:effectLst/>
                          <a:latin typeface="+mn-lt"/>
                        </a:rPr>
                        <a:t>Sepia officinalis, Rossia macrosoma, Seriola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Octopus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Octopus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Other cephalopods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Squid</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Todarodes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sagittatus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Illex</a:t>
                      </a:r>
                      <a:r>
                        <a:rPr lang="en-GB" sz="1000" b="0" i="0" u="none" strike="noStrike" dirty="0">
                          <a:solidFill>
                            <a:srgbClr val="000000"/>
                          </a:solidFill>
                          <a:effectLst/>
                          <a:latin typeface="+mn-lt"/>
                        </a:rPr>
                        <a:t> spp., </a:t>
                      </a:r>
                      <a:r>
                        <a:rPr lang="en-GB" sz="1000" b="0" i="0" u="none" strike="noStrike" dirty="0" err="1">
                          <a:solidFill>
                            <a:srgbClr val="000000"/>
                          </a:solidFill>
                          <a:effectLst/>
                          <a:latin typeface="+mn-lt"/>
                        </a:rPr>
                        <a:t>Ommastrephes</a:t>
                      </a:r>
                      <a:r>
                        <a:rPr lang="en-GB" sz="1000" b="0" i="0" u="none" strike="noStrike" dirty="0">
                          <a:solidFill>
                            <a:srgbClr val="000000"/>
                          </a:solidFill>
                          <a:effectLst/>
                          <a:latin typeface="+mn-lt"/>
                        </a:rPr>
                        <a:t> spp., </a:t>
                      </a:r>
                      <a:r>
                        <a:rPr lang="en-GB" sz="1000" b="0" i="0" u="none" strike="noStrike" dirty="0" err="1">
                          <a:solidFill>
                            <a:srgbClr val="000000"/>
                          </a:solidFill>
                          <a:effectLst/>
                          <a:latin typeface="+mn-lt"/>
                        </a:rPr>
                        <a:t>Loligo</a:t>
                      </a:r>
                      <a:r>
                        <a:rPr lang="en-GB" sz="1000" b="0" i="0" u="none" strike="noStrike" dirty="0">
                          <a:solidFill>
                            <a:srgbClr val="000000"/>
                          </a:solidFill>
                          <a:effectLst/>
                          <a:latin typeface="+mn-lt"/>
                        </a:rPr>
                        <a:t> spp., </a:t>
                      </a:r>
                      <a:r>
                        <a:rPr lang="en-GB" sz="1000" b="0" i="0" u="none" strike="noStrike" dirty="0" err="1">
                          <a:solidFill>
                            <a:srgbClr val="000000"/>
                          </a:solidFill>
                          <a:effectLst/>
                          <a:latin typeface="+mn-lt"/>
                        </a:rPr>
                        <a:t>Nototodarus</a:t>
                      </a:r>
                      <a:r>
                        <a:rPr lang="en-GB" sz="1000" b="0" i="0" u="none" strike="noStrike" dirty="0">
                          <a:solidFill>
                            <a:srgbClr val="000000"/>
                          </a:solidFill>
                          <a:effectLst/>
                          <a:latin typeface="+mn-lt"/>
                        </a:rPr>
                        <a:t> spp., </a:t>
                      </a:r>
                      <a:r>
                        <a:rPr lang="en-GB" sz="1000" b="0" i="0" u="none" strike="noStrike" dirty="0" err="1">
                          <a:solidFill>
                            <a:srgbClr val="000000"/>
                          </a:solidFill>
                          <a:effectLst/>
                          <a:latin typeface="+mn-lt"/>
                        </a:rPr>
                        <a:t>Sepioteuthis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spp</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9">
                  <a:txBody>
                    <a:bodyPr/>
                    <a:lstStyle/>
                    <a:p>
                      <a:pPr algn="l" fontAlgn="ctr"/>
                      <a:r>
                        <a:rPr lang="en-GB" sz="1000" b="0" i="0" u="none" strike="noStrike">
                          <a:solidFill>
                            <a:srgbClr val="000000"/>
                          </a:solidFill>
                          <a:effectLst/>
                          <a:latin typeface="+mn-lt"/>
                        </a:rPr>
                        <a:t>Crustaceans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Cold Water Shrimps &amp; Prawns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Pandalus spp., and genus Crangon</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Crabs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Cancer pagurus, Paralithodes camchaticus, Chionoecetes spp., Callinectes sapidus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Crayfish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Freshwater crayfish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Lobster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Homarus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Nephrops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Nephrops norvegicus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Other crustaceans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Prepared and preserved shrimps &amp; prawns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Rock lobster and sea crawfish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Palinurus spp., Panulirus spp., Jasus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Warm Water Shrimps &amp; Prawns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genus </a:t>
                      </a:r>
                      <a:r>
                        <a:rPr lang="en-GB" sz="1000" b="0" i="0" u="none" strike="noStrike" dirty="0" err="1">
                          <a:solidFill>
                            <a:srgbClr val="000000"/>
                          </a:solidFill>
                          <a:effectLst/>
                          <a:latin typeface="+mn-lt"/>
                        </a:rPr>
                        <a:t>Penaeus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Parapenaeus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longirostris</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022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Species groups</a:t>
            </a:r>
            <a:r>
              <a:rPr lang="en-GB" dirty="0" smtClean="0"/>
              <a:t>: All Others</a:t>
            </a:r>
            <a:endParaRPr lang="en-GB" dirty="0"/>
          </a:p>
        </p:txBody>
      </p:sp>
      <p:graphicFrame>
        <p:nvGraphicFramePr>
          <p:cNvPr id="3" name="Content Placeholder 5"/>
          <p:cNvGraphicFramePr>
            <a:graphicFrameLocks/>
          </p:cNvGraphicFramePr>
          <p:nvPr>
            <p:extLst>
              <p:ext uri="{D42A27DB-BD31-4B8C-83A1-F6EECF244321}">
                <p14:modId xmlns:p14="http://schemas.microsoft.com/office/powerpoint/2010/main" val="3324760179"/>
              </p:ext>
            </p:extLst>
          </p:nvPr>
        </p:nvGraphicFramePr>
        <p:xfrm>
          <a:off x="366714" y="1203647"/>
          <a:ext cx="8393239" cy="4930452"/>
        </p:xfrm>
        <a:graphic>
          <a:graphicData uri="http://schemas.openxmlformats.org/drawingml/2006/table">
            <a:tbl>
              <a:tblPr firstRow="1" bandRow="1">
                <a:tableStyleId>{B301B821-A1FF-4177-AEE7-76D212191A09}</a:tableStyleId>
              </a:tblPr>
              <a:tblGrid>
                <a:gridCol w="821064">
                  <a:extLst>
                    <a:ext uri="{9D8B030D-6E8A-4147-A177-3AD203B41FA5}">
                      <a16:colId xmlns:a16="http://schemas.microsoft.com/office/drawing/2014/main" xmlns="" val="20000"/>
                    </a:ext>
                  </a:extLst>
                </a:gridCol>
                <a:gridCol w="1820599"/>
                <a:gridCol w="1527048"/>
                <a:gridCol w="4224528"/>
              </a:tblGrid>
              <a:tr h="201185">
                <a:tc>
                  <a:txBody>
                    <a:bodyPr/>
                    <a:lstStyle/>
                    <a:p>
                      <a:pPr algn="ctr" fontAlgn="ctr"/>
                      <a:r>
                        <a:rPr lang="en-GB" sz="1000" b="1" i="0" u="none" strike="noStrike" dirty="0" smtClean="0">
                          <a:solidFill>
                            <a:schemeClr val="bg1"/>
                          </a:solidFill>
                          <a:effectLst/>
                          <a:latin typeface="+mn-lt"/>
                        </a:rPr>
                        <a:t>Level 1</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dirty="0" smtClean="0">
                          <a:solidFill>
                            <a:schemeClr val="bg1"/>
                          </a:solidFill>
                          <a:effectLst/>
                          <a:latin typeface="+mn-lt"/>
                        </a:rPr>
                        <a:t>Level 2</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dirty="0" smtClean="0">
                          <a:solidFill>
                            <a:schemeClr val="bg1"/>
                          </a:solidFill>
                          <a:effectLst/>
                          <a:latin typeface="+mn-lt"/>
                        </a:rPr>
                        <a:t>Level 3</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smtClean="0">
                          <a:solidFill>
                            <a:schemeClr val="bg1"/>
                          </a:solidFill>
                          <a:effectLst/>
                          <a:latin typeface="+mn-lt"/>
                        </a:rPr>
                        <a:t>Notes</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C8"/>
                    </a:solidFill>
                  </a:tcPr>
                </a:tc>
              </a:tr>
              <a:tr h="762237">
                <a:tc rowSpan="17">
                  <a:txBody>
                    <a:bodyPr/>
                    <a:lstStyle/>
                    <a:p>
                      <a:pPr algn="l" fontAlgn="ctr"/>
                      <a:r>
                        <a:rPr lang="en-GB" sz="1000" b="0" i="0" u="none" strike="noStrike" dirty="0">
                          <a:solidFill>
                            <a:srgbClr val="000000"/>
                          </a:solidFill>
                          <a:effectLst/>
                          <a:latin typeface="+mn-lt"/>
                        </a:rPr>
                        <a:t>All Others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l" fontAlgn="ctr"/>
                      <a:r>
                        <a:rPr lang="en-GB" sz="1000" b="0" i="0" u="none" strike="noStrike" dirty="0">
                          <a:solidFill>
                            <a:srgbClr val="000000"/>
                          </a:solidFill>
                          <a:effectLst/>
                          <a:latin typeface="+mn-lt"/>
                        </a:rPr>
                        <a:t>Freshwater 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Carp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Cyprinus spp., Carassius spp., Ctenopharyngodon idellus, Hypophthalmichthys</a:t>
                      </a:r>
                      <a:br>
                        <a:rPr lang="en-GB" sz="1000" b="0" i="0" u="none" strike="noStrike">
                          <a:solidFill>
                            <a:srgbClr val="000000"/>
                          </a:solidFill>
                          <a:effectLst/>
                          <a:latin typeface="+mn-lt"/>
                        </a:rPr>
                      </a:br>
                      <a:r>
                        <a:rPr lang="en-GB" sz="1000" b="0" i="0" u="none" strike="noStrike">
                          <a:solidFill>
                            <a:srgbClr val="000000"/>
                          </a:solidFill>
                          <a:effectLst/>
                          <a:latin typeface="+mn-lt"/>
                        </a:rPr>
                        <a:t>spp., Cirrhinus spp., Mylopharyngodon piceus, Catla catla, Labeo spp., Osteochilus hasselti, Leptobarbus hoeveni, Megalobrama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Catfish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Pangasius spp., Silurus spp., Clarias spp., Ictalurus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Eels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Anguilla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Nile Perch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Lates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niloticus</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Other freshwater 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Pangasius</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Pangasius</a:t>
                      </a:r>
                      <a:r>
                        <a:rPr lang="en-GB" sz="10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Tilapia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Oreochromis</a:t>
                      </a:r>
                      <a:r>
                        <a:rPr lang="en-GB" sz="10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l" fontAlgn="ctr"/>
                      <a:r>
                        <a:rPr lang="en-GB" sz="1000" b="0" i="0" u="none" strike="noStrike" dirty="0">
                          <a:solidFill>
                            <a:srgbClr val="000000"/>
                          </a:solidFill>
                          <a:effectLst/>
                          <a:latin typeface="+mn-lt"/>
                        </a:rPr>
                        <a:t>Miscellaneous aquatic products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9"/>
                    </a:solidFill>
                  </a:tcPr>
                </a:tc>
                <a:tc>
                  <a:txBody>
                    <a:bodyPr/>
                    <a:lstStyle/>
                    <a:p>
                      <a:pPr algn="l" fontAlgn="ctr"/>
                      <a:r>
                        <a:rPr lang="en-GB" sz="1000" b="0" i="0" u="none" strike="noStrike">
                          <a:solidFill>
                            <a:srgbClr val="000000"/>
                          </a:solidFill>
                          <a:effectLst/>
                          <a:latin typeface="+mn-lt"/>
                        </a:rPr>
                        <a:t>Caviar, livers and roes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Other products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Surimi</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ctr"/>
                      <a:r>
                        <a:rPr lang="en-GB" sz="1000" b="0" i="0" u="none" strike="noStrike">
                          <a:solidFill>
                            <a:srgbClr val="000000"/>
                          </a:solidFill>
                          <a:effectLst/>
                          <a:latin typeface="+mn-lt"/>
                        </a:rPr>
                        <a:t>Other marine 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Cobia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Rachycentron</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canadum</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Other marine 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Pink cusk-eel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Genypterus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blacodes</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Ray's Bream</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Brama</a:t>
                      </a:r>
                      <a:r>
                        <a:rPr lang="en-GB" sz="10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fontAlgn="ctr"/>
                      <a:r>
                        <a:rPr lang="en-GB" sz="1000" b="0" i="0" u="none" strike="noStrike">
                          <a:solidFill>
                            <a:srgbClr val="000000"/>
                          </a:solidFill>
                          <a:effectLst/>
                          <a:latin typeface="+mn-lt"/>
                        </a:rPr>
                        <a:t>Salmonids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Other salmonids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5220">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Salmon</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nerka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gorbuscha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keta,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tschawytscha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kisutch</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masou</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rhodurus</a:t>
                      </a:r>
                      <a:r>
                        <a:rPr lang="en-GB" sz="1000" b="0" i="0" u="none" strike="noStrike" dirty="0">
                          <a:solidFill>
                            <a:srgbClr val="000000"/>
                          </a:solidFill>
                          <a:effectLst/>
                          <a:latin typeface="+mn-lt"/>
                        </a:rPr>
                        <a:t>, Salmo </a:t>
                      </a:r>
                      <a:r>
                        <a:rPr lang="en-GB" sz="1000" b="0" i="0" u="none" strike="noStrike" dirty="0" err="1">
                          <a:solidFill>
                            <a:srgbClr val="000000"/>
                          </a:solidFill>
                          <a:effectLst/>
                          <a:latin typeface="+mn-lt"/>
                        </a:rPr>
                        <a:t>salar</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hucho</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hucho</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5220">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Trout</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Salmo </a:t>
                      </a:r>
                      <a:r>
                        <a:rPr lang="en-GB" sz="1000" b="0" i="0" u="none" strike="noStrike" dirty="0" err="1">
                          <a:solidFill>
                            <a:srgbClr val="000000"/>
                          </a:solidFill>
                          <a:effectLst/>
                          <a:latin typeface="+mn-lt"/>
                        </a:rPr>
                        <a:t>trutta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mykiss,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clarki</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aguabonita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gilae</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apache and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chrysogaster</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167872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bodyPr>
          <a:lstStyle/>
          <a:p>
            <a:endParaRPr lang="en-US"/>
          </a:p>
        </p:txBody>
      </p:sp>
    </p:spTree>
    <p:extLst>
      <p:ext uri="{BB962C8B-B14F-4D97-AF65-F5344CB8AC3E}">
        <p14:creationId xmlns:p14="http://schemas.microsoft.com/office/powerpoint/2010/main" val="527869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 and export </a:t>
            </a:r>
            <a:r>
              <a:rPr lang="en-GB" dirty="0" smtClean="0"/>
              <a:t>summary dashboard 2019</a:t>
            </a:r>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4196" y="-82891"/>
            <a:ext cx="1531961" cy="15319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862" y="2652594"/>
            <a:ext cx="1146411" cy="114641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71" y="3693751"/>
            <a:ext cx="1358191" cy="1358191"/>
          </a:xfrm>
          <a:prstGeom prst="rect">
            <a:avLst/>
          </a:prstGeom>
        </p:spPr>
      </p:pic>
      <p:pic>
        <p:nvPicPr>
          <p:cNvPr id="9" name="Picture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9139" y="4886842"/>
            <a:ext cx="1283855" cy="1283855"/>
          </a:xfrm>
          <a:prstGeom prst="rect">
            <a:avLst/>
          </a:prstGeom>
        </p:spPr>
      </p:pic>
      <p:sp>
        <p:nvSpPr>
          <p:cNvPr id="10" name="Up Arrow 9"/>
          <p:cNvSpPr/>
          <p:nvPr/>
        </p:nvSpPr>
        <p:spPr>
          <a:xfrm>
            <a:off x="2714347" y="2805677"/>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Up Arrow 10"/>
          <p:cNvSpPr/>
          <p:nvPr/>
        </p:nvSpPr>
        <p:spPr>
          <a:xfrm>
            <a:off x="2714347" y="3933673"/>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p:cNvSpPr txBox="1"/>
          <p:nvPr/>
        </p:nvSpPr>
        <p:spPr>
          <a:xfrm>
            <a:off x="2904847" y="2857161"/>
            <a:ext cx="1360488" cy="646331"/>
          </a:xfrm>
          <a:prstGeom prst="rect">
            <a:avLst/>
          </a:prstGeom>
          <a:noFill/>
          <a:ln>
            <a:noFill/>
          </a:ln>
        </p:spPr>
        <p:txBody>
          <a:bodyPr wrap="square" rtlCol="0">
            <a:spAutoFit/>
          </a:bodyPr>
          <a:lstStyle/>
          <a:p>
            <a:pPr algn="ctr"/>
            <a:r>
              <a:rPr lang="en-GB" b="1" dirty="0"/>
              <a:t>£</a:t>
            </a:r>
            <a:r>
              <a:rPr lang="en-GB" b="1" dirty="0" smtClean="0"/>
              <a:t>5,462m (</a:t>
            </a:r>
            <a:r>
              <a:rPr lang="en-GB" b="1" dirty="0" smtClean="0">
                <a:solidFill>
                  <a:srgbClr val="00B050"/>
                </a:solidFill>
              </a:rPr>
              <a:t>+12.3%</a:t>
            </a:r>
            <a:r>
              <a:rPr lang="en-GB" b="1" dirty="0" smtClean="0"/>
              <a:t>)</a:t>
            </a:r>
            <a:endParaRPr lang="en-GB" b="1" dirty="0"/>
          </a:p>
        </p:txBody>
      </p:sp>
      <p:sp>
        <p:nvSpPr>
          <p:cNvPr id="13" name="TextBox 12"/>
          <p:cNvSpPr txBox="1"/>
          <p:nvPr/>
        </p:nvSpPr>
        <p:spPr>
          <a:xfrm>
            <a:off x="2904847" y="3985157"/>
            <a:ext cx="1360488" cy="646331"/>
          </a:xfrm>
          <a:prstGeom prst="rect">
            <a:avLst/>
          </a:prstGeom>
          <a:noFill/>
          <a:ln>
            <a:noFill/>
          </a:ln>
        </p:spPr>
        <p:txBody>
          <a:bodyPr wrap="square" rtlCol="0">
            <a:spAutoFit/>
          </a:bodyPr>
          <a:lstStyle/>
          <a:p>
            <a:pPr algn="ctr"/>
            <a:r>
              <a:rPr lang="en-GB" b="1" dirty="0" smtClean="0"/>
              <a:t>1,178k t (</a:t>
            </a:r>
            <a:r>
              <a:rPr lang="en-GB" b="1" dirty="0" smtClean="0">
                <a:solidFill>
                  <a:srgbClr val="00B050"/>
                </a:solidFill>
              </a:rPr>
              <a:t>+7.0%</a:t>
            </a:r>
            <a:r>
              <a:rPr lang="en-GB" b="1" dirty="0" smtClean="0"/>
              <a:t>)</a:t>
            </a:r>
            <a:endParaRPr lang="en-GB" b="1" dirty="0"/>
          </a:p>
        </p:txBody>
      </p:sp>
      <p:grpSp>
        <p:nvGrpSpPr>
          <p:cNvPr id="14" name="Group 13"/>
          <p:cNvGrpSpPr/>
          <p:nvPr/>
        </p:nvGrpSpPr>
        <p:grpSpPr>
          <a:xfrm>
            <a:off x="2714347" y="5089596"/>
            <a:ext cx="1550988" cy="749300"/>
            <a:chOff x="2714347" y="5254696"/>
            <a:chExt cx="1550988" cy="749300"/>
          </a:xfrm>
        </p:grpSpPr>
        <p:sp>
          <p:nvSpPr>
            <p:cNvPr id="15" name="Up Arrow 14"/>
            <p:cNvSpPr/>
            <p:nvPr/>
          </p:nvSpPr>
          <p:spPr>
            <a:xfrm>
              <a:off x="2714347" y="525469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Box 15"/>
            <p:cNvSpPr txBox="1"/>
            <p:nvPr/>
          </p:nvSpPr>
          <p:spPr>
            <a:xfrm>
              <a:off x="2904847" y="5306180"/>
              <a:ext cx="1360488" cy="646331"/>
            </a:xfrm>
            <a:prstGeom prst="rect">
              <a:avLst/>
            </a:prstGeom>
            <a:noFill/>
            <a:ln>
              <a:noFill/>
            </a:ln>
          </p:spPr>
          <p:txBody>
            <a:bodyPr wrap="square" rtlCol="0">
              <a:spAutoFit/>
            </a:bodyPr>
            <a:lstStyle/>
            <a:p>
              <a:pPr algn="ctr"/>
              <a:r>
                <a:rPr lang="en-GB" b="1" dirty="0"/>
                <a:t>£</a:t>
              </a:r>
              <a:r>
                <a:rPr lang="en-GB" b="1" dirty="0" smtClean="0"/>
                <a:t>4.64/kg (</a:t>
              </a:r>
              <a:r>
                <a:rPr lang="en-GB" b="1" dirty="0" smtClean="0">
                  <a:solidFill>
                    <a:srgbClr val="00B050"/>
                  </a:solidFill>
                </a:rPr>
                <a:t>+5.0%</a:t>
              </a:r>
              <a:r>
                <a:rPr lang="en-GB" b="1" dirty="0" smtClean="0"/>
                <a:t>)</a:t>
              </a:r>
              <a:endParaRPr lang="en-GB" b="1" dirty="0"/>
            </a:p>
          </p:txBody>
        </p:sp>
      </p:grpSp>
      <p:grpSp>
        <p:nvGrpSpPr>
          <p:cNvPr id="17" name="Group 16"/>
          <p:cNvGrpSpPr/>
          <p:nvPr/>
        </p:nvGrpSpPr>
        <p:grpSpPr>
          <a:xfrm>
            <a:off x="4877779" y="2813047"/>
            <a:ext cx="1535714" cy="749300"/>
            <a:chOff x="5103602" y="2870200"/>
            <a:chExt cx="1535714" cy="749300"/>
          </a:xfrm>
        </p:grpSpPr>
        <p:sp>
          <p:nvSpPr>
            <p:cNvPr id="18" name="Up Arrow 17"/>
            <p:cNvSpPr/>
            <p:nvPr/>
          </p:nvSpPr>
          <p:spPr>
            <a:xfrm>
              <a:off x="5103602" y="2870200"/>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p:cNvSpPr txBox="1"/>
            <p:nvPr/>
          </p:nvSpPr>
          <p:spPr>
            <a:xfrm>
              <a:off x="5278828" y="2921683"/>
              <a:ext cx="1360488" cy="646331"/>
            </a:xfrm>
            <a:prstGeom prst="rect">
              <a:avLst/>
            </a:prstGeom>
            <a:noFill/>
          </p:spPr>
          <p:txBody>
            <a:bodyPr wrap="square" rtlCol="0">
              <a:spAutoFit/>
            </a:bodyPr>
            <a:lstStyle/>
            <a:p>
              <a:pPr algn="ctr"/>
              <a:r>
                <a:rPr lang="en-GB" b="1" dirty="0"/>
                <a:t>£</a:t>
              </a:r>
              <a:r>
                <a:rPr lang="en-GB" b="1" dirty="0" smtClean="0"/>
                <a:t>3,458m</a:t>
              </a:r>
            </a:p>
            <a:p>
              <a:pPr algn="ctr"/>
              <a:r>
                <a:rPr lang="en-GB" b="1" dirty="0" smtClean="0"/>
                <a:t>(</a:t>
              </a:r>
              <a:r>
                <a:rPr lang="en-GB" b="1" dirty="0" smtClean="0">
                  <a:solidFill>
                    <a:srgbClr val="00B050"/>
                  </a:solidFill>
                </a:rPr>
                <a:t>+12.4%</a:t>
              </a:r>
              <a:r>
                <a:rPr lang="en-GB" b="1" dirty="0" smtClean="0"/>
                <a:t>)</a:t>
              </a:r>
              <a:endParaRPr lang="en-GB" b="1" dirty="0"/>
            </a:p>
          </p:txBody>
        </p:sp>
      </p:grpSp>
      <p:grpSp>
        <p:nvGrpSpPr>
          <p:cNvPr id="20" name="Group 19"/>
          <p:cNvGrpSpPr/>
          <p:nvPr/>
        </p:nvGrpSpPr>
        <p:grpSpPr>
          <a:xfrm>
            <a:off x="4877779" y="3941043"/>
            <a:ext cx="1535714" cy="749300"/>
            <a:chOff x="5103602" y="3998196"/>
            <a:chExt cx="1535714" cy="749300"/>
          </a:xfrm>
        </p:grpSpPr>
        <p:sp>
          <p:nvSpPr>
            <p:cNvPr id="21" name="Up Arrow 20"/>
            <p:cNvSpPr/>
            <p:nvPr/>
          </p:nvSpPr>
          <p:spPr>
            <a:xfrm>
              <a:off x="5103602" y="399819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TextBox 21"/>
            <p:cNvSpPr txBox="1"/>
            <p:nvPr/>
          </p:nvSpPr>
          <p:spPr>
            <a:xfrm>
              <a:off x="5278828" y="4049679"/>
              <a:ext cx="1360488" cy="646331"/>
            </a:xfrm>
            <a:prstGeom prst="rect">
              <a:avLst/>
            </a:prstGeom>
            <a:noFill/>
          </p:spPr>
          <p:txBody>
            <a:bodyPr wrap="square" rtlCol="0">
              <a:spAutoFit/>
            </a:bodyPr>
            <a:lstStyle/>
            <a:p>
              <a:pPr algn="ctr"/>
              <a:r>
                <a:rPr lang="en-GB" b="1" dirty="0" smtClean="0"/>
                <a:t>725k t </a:t>
              </a:r>
            </a:p>
            <a:p>
              <a:pPr algn="ctr"/>
              <a:r>
                <a:rPr lang="en-GB" b="1" dirty="0" smtClean="0"/>
                <a:t>(</a:t>
              </a:r>
              <a:r>
                <a:rPr lang="en-GB" b="1" dirty="0" smtClean="0">
                  <a:solidFill>
                    <a:srgbClr val="00B050"/>
                  </a:solidFill>
                </a:rPr>
                <a:t>+10.8%</a:t>
              </a:r>
              <a:r>
                <a:rPr lang="en-GB" b="1" dirty="0" smtClean="0"/>
                <a:t>)</a:t>
              </a:r>
              <a:endParaRPr lang="en-GB" b="1" dirty="0"/>
            </a:p>
          </p:txBody>
        </p:sp>
      </p:grpSp>
      <p:grpSp>
        <p:nvGrpSpPr>
          <p:cNvPr id="23" name="Group 22"/>
          <p:cNvGrpSpPr/>
          <p:nvPr/>
        </p:nvGrpSpPr>
        <p:grpSpPr>
          <a:xfrm>
            <a:off x="4877779" y="5096966"/>
            <a:ext cx="1535714" cy="749300"/>
            <a:chOff x="5103602" y="5319219"/>
            <a:chExt cx="1535714" cy="749300"/>
          </a:xfrm>
        </p:grpSpPr>
        <p:sp>
          <p:nvSpPr>
            <p:cNvPr id="24" name="Up Arrow 23"/>
            <p:cNvSpPr/>
            <p:nvPr/>
          </p:nvSpPr>
          <p:spPr>
            <a:xfrm>
              <a:off x="5103602" y="5319219"/>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TextBox 24"/>
            <p:cNvSpPr txBox="1"/>
            <p:nvPr/>
          </p:nvSpPr>
          <p:spPr>
            <a:xfrm>
              <a:off x="5278828" y="5370702"/>
              <a:ext cx="1360488" cy="646331"/>
            </a:xfrm>
            <a:prstGeom prst="rect">
              <a:avLst/>
            </a:prstGeom>
            <a:noFill/>
            <a:ln>
              <a:noFill/>
            </a:ln>
          </p:spPr>
          <p:txBody>
            <a:bodyPr wrap="square" rtlCol="0">
              <a:spAutoFit/>
            </a:bodyPr>
            <a:lstStyle/>
            <a:p>
              <a:pPr algn="ctr"/>
              <a:r>
                <a:rPr lang="en-GB" b="1" dirty="0"/>
                <a:t>£</a:t>
              </a:r>
              <a:r>
                <a:rPr lang="en-GB" b="1" dirty="0" smtClean="0"/>
                <a:t>4.77/kg (</a:t>
              </a:r>
              <a:r>
                <a:rPr lang="en-GB" b="1" dirty="0" smtClean="0">
                  <a:solidFill>
                    <a:srgbClr val="00B050"/>
                  </a:solidFill>
                </a:rPr>
                <a:t>+1.4%</a:t>
              </a:r>
              <a:r>
                <a:rPr lang="en-GB" b="1" dirty="0" smtClean="0"/>
                <a:t>)</a:t>
              </a:r>
              <a:endParaRPr lang="en-GB" b="1" dirty="0"/>
            </a:p>
          </p:txBody>
        </p:sp>
      </p:grpSp>
      <p:sp>
        <p:nvSpPr>
          <p:cNvPr id="26" name="Up Arrow 25"/>
          <p:cNvSpPr/>
          <p:nvPr/>
        </p:nvSpPr>
        <p:spPr>
          <a:xfrm>
            <a:off x="7060287" y="281202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Up Arrow 26"/>
          <p:cNvSpPr/>
          <p:nvPr/>
        </p:nvSpPr>
        <p:spPr>
          <a:xfrm>
            <a:off x="7060287" y="3959073"/>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p:cNvSpPr txBox="1"/>
          <p:nvPr/>
        </p:nvSpPr>
        <p:spPr>
          <a:xfrm>
            <a:off x="7210873" y="2882561"/>
            <a:ext cx="1360488" cy="646331"/>
          </a:xfrm>
          <a:prstGeom prst="rect">
            <a:avLst/>
          </a:prstGeom>
          <a:noFill/>
        </p:spPr>
        <p:txBody>
          <a:bodyPr wrap="square" rtlCol="0">
            <a:spAutoFit/>
          </a:bodyPr>
          <a:lstStyle/>
          <a:p>
            <a:pPr algn="ctr"/>
            <a:r>
              <a:rPr lang="en-GB" b="1" dirty="0"/>
              <a:t>£</a:t>
            </a:r>
            <a:r>
              <a:rPr lang="en-GB" b="1" dirty="0" smtClean="0"/>
              <a:t>2,004m</a:t>
            </a:r>
          </a:p>
          <a:p>
            <a:pPr algn="ctr"/>
            <a:r>
              <a:rPr lang="en-GB" b="1" dirty="0" smtClean="0"/>
              <a:t>(</a:t>
            </a:r>
            <a:r>
              <a:rPr lang="en-GB" b="1" dirty="0" smtClean="0">
                <a:solidFill>
                  <a:srgbClr val="00B050"/>
                </a:solidFill>
              </a:rPr>
              <a:t>+12.2%</a:t>
            </a:r>
            <a:r>
              <a:rPr lang="en-GB" b="1" dirty="0" smtClean="0"/>
              <a:t>)</a:t>
            </a:r>
            <a:endParaRPr lang="en-GB" b="1" dirty="0"/>
          </a:p>
        </p:txBody>
      </p:sp>
      <p:sp>
        <p:nvSpPr>
          <p:cNvPr id="29" name="TextBox 28"/>
          <p:cNvSpPr txBox="1"/>
          <p:nvPr/>
        </p:nvSpPr>
        <p:spPr>
          <a:xfrm>
            <a:off x="7210873" y="4010557"/>
            <a:ext cx="1360488" cy="646331"/>
          </a:xfrm>
          <a:prstGeom prst="rect">
            <a:avLst/>
          </a:prstGeom>
          <a:noFill/>
        </p:spPr>
        <p:txBody>
          <a:bodyPr wrap="square" rtlCol="0">
            <a:spAutoFit/>
          </a:bodyPr>
          <a:lstStyle/>
          <a:p>
            <a:pPr algn="ctr"/>
            <a:r>
              <a:rPr lang="en-GB" b="1" dirty="0" smtClean="0"/>
              <a:t>453k t (</a:t>
            </a:r>
            <a:r>
              <a:rPr lang="en-GB" b="1" dirty="0" smtClean="0">
                <a:solidFill>
                  <a:srgbClr val="00B050"/>
                </a:solidFill>
              </a:rPr>
              <a:t>+1.4%</a:t>
            </a:r>
            <a:r>
              <a:rPr lang="en-GB" b="1" dirty="0" smtClean="0"/>
              <a:t>)</a:t>
            </a:r>
            <a:endParaRPr lang="en-GB" b="1" dirty="0"/>
          </a:p>
        </p:txBody>
      </p:sp>
      <p:grpSp>
        <p:nvGrpSpPr>
          <p:cNvPr id="30" name="Group 29"/>
          <p:cNvGrpSpPr/>
          <p:nvPr/>
        </p:nvGrpSpPr>
        <p:grpSpPr>
          <a:xfrm>
            <a:off x="7060287" y="5114996"/>
            <a:ext cx="1511074" cy="749300"/>
            <a:chOff x="7060287" y="5280096"/>
            <a:chExt cx="1511074" cy="749300"/>
          </a:xfrm>
        </p:grpSpPr>
        <p:sp>
          <p:nvSpPr>
            <p:cNvPr id="31" name="Up Arrow 30"/>
            <p:cNvSpPr/>
            <p:nvPr/>
          </p:nvSpPr>
          <p:spPr>
            <a:xfrm>
              <a:off x="7060287" y="528009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TextBox 31"/>
            <p:cNvSpPr txBox="1"/>
            <p:nvPr/>
          </p:nvSpPr>
          <p:spPr>
            <a:xfrm>
              <a:off x="7210873" y="5331580"/>
              <a:ext cx="1360488" cy="646331"/>
            </a:xfrm>
            <a:prstGeom prst="rect">
              <a:avLst/>
            </a:prstGeom>
            <a:noFill/>
          </p:spPr>
          <p:txBody>
            <a:bodyPr wrap="square" rtlCol="0">
              <a:spAutoFit/>
            </a:bodyPr>
            <a:lstStyle/>
            <a:p>
              <a:pPr algn="ctr"/>
              <a:r>
                <a:rPr lang="en-GB" b="1" dirty="0"/>
                <a:t>£</a:t>
              </a:r>
              <a:r>
                <a:rPr lang="en-GB" b="1" dirty="0" smtClean="0"/>
                <a:t>4.42/kg </a:t>
              </a:r>
            </a:p>
            <a:p>
              <a:pPr algn="ctr"/>
              <a:r>
                <a:rPr lang="en-GB" b="1" dirty="0" smtClean="0"/>
                <a:t>(</a:t>
              </a:r>
              <a:r>
                <a:rPr lang="en-GB" b="1" dirty="0" smtClean="0">
                  <a:solidFill>
                    <a:srgbClr val="00B050"/>
                  </a:solidFill>
                </a:rPr>
                <a:t>+10.7%</a:t>
              </a:r>
              <a:r>
                <a:rPr lang="en-GB" b="1" dirty="0" smtClean="0"/>
                <a:t>)</a:t>
              </a:r>
              <a:endParaRPr lang="en-GB" b="1" dirty="0"/>
            </a:p>
          </p:txBody>
        </p:sp>
      </p:grpSp>
      <p:pic>
        <p:nvPicPr>
          <p:cNvPr id="34" name="Picture 33"/>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47885" y="1369331"/>
            <a:ext cx="1443716" cy="1443716"/>
          </a:xfrm>
          <a:prstGeom prst="rect">
            <a:avLst/>
          </a:prstGeom>
        </p:spPr>
      </p:pic>
      <p:pic>
        <p:nvPicPr>
          <p:cNvPr id="35" name="Picture 34"/>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7779" y="1369331"/>
            <a:ext cx="1443716" cy="1443716"/>
          </a:xfrm>
          <a:prstGeom prst="rect">
            <a:avLst/>
          </a:prstGeom>
        </p:spPr>
      </p:pic>
      <p:pic>
        <p:nvPicPr>
          <p:cNvPr id="36" name="Picture 35"/>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14347" y="1369331"/>
            <a:ext cx="1443716" cy="1443716"/>
          </a:xfrm>
          <a:prstGeom prst="rect">
            <a:avLst/>
          </a:prstGeom>
        </p:spPr>
      </p:pic>
    </p:spTree>
    <p:extLst>
      <p:ext uri="{BB962C8B-B14F-4D97-AF65-F5344CB8AC3E}">
        <p14:creationId xmlns:p14="http://schemas.microsoft.com/office/powerpoint/2010/main" val="198966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UK seafood </a:t>
            </a:r>
            <a:r>
              <a:rPr lang="en-US" dirty="0" smtClean="0"/>
              <a:t>import </a:t>
            </a:r>
            <a:r>
              <a:rPr lang="en-US" dirty="0"/>
              <a:t>and export</a:t>
            </a:r>
            <a:r>
              <a:rPr lang="en-GB" dirty="0" smtClean="0"/>
              <a:t> </a:t>
            </a:r>
            <a:r>
              <a:rPr lang="en-GB" dirty="0"/>
              <a:t>overview</a:t>
            </a:r>
          </a:p>
        </p:txBody>
      </p:sp>
      <p:sp>
        <p:nvSpPr>
          <p:cNvPr id="3" name="Content Placeholder 2"/>
          <p:cNvSpPr>
            <a:spLocks noGrp="1"/>
          </p:cNvSpPr>
          <p:nvPr>
            <p:ph idx="1"/>
          </p:nvPr>
        </p:nvSpPr>
        <p:spPr>
          <a:xfrm>
            <a:off x="367296" y="1384205"/>
            <a:ext cx="8388000" cy="3119556"/>
          </a:xfrm>
        </p:spPr>
        <p:txBody>
          <a:bodyPr>
            <a:normAutofit/>
          </a:bodyPr>
          <a:lstStyle/>
          <a:p>
            <a:r>
              <a:rPr lang="en-GB" sz="1600" dirty="0"/>
              <a:t>The UK’s total seafood trade </a:t>
            </a:r>
            <a:r>
              <a:rPr lang="en-GB" sz="1600" dirty="0" smtClean="0"/>
              <a:t>increased </a:t>
            </a:r>
            <a:r>
              <a:rPr lang="en-GB" sz="1600" dirty="0"/>
              <a:t>in 2019 in terms of value and volume, whilst the average £/kg </a:t>
            </a:r>
            <a:r>
              <a:rPr lang="en-GB" sz="1600" dirty="0" smtClean="0"/>
              <a:t>continued </a:t>
            </a:r>
            <a:r>
              <a:rPr lang="en-GB" sz="1600" dirty="0"/>
              <a:t>to rise.</a:t>
            </a:r>
          </a:p>
          <a:p>
            <a:pPr lvl="1"/>
            <a:r>
              <a:rPr lang="en-GB" sz="1600" dirty="0"/>
              <a:t>£</a:t>
            </a:r>
            <a:r>
              <a:rPr lang="en-GB" sz="1600" dirty="0" smtClean="0"/>
              <a:t>5,462m (</a:t>
            </a:r>
            <a:r>
              <a:rPr lang="en-GB" sz="1600" dirty="0" smtClean="0">
                <a:solidFill>
                  <a:srgbClr val="00B050"/>
                </a:solidFill>
              </a:rPr>
              <a:t>+</a:t>
            </a:r>
            <a:r>
              <a:rPr lang="en-GB" sz="1600" dirty="0">
                <a:solidFill>
                  <a:srgbClr val="00B050"/>
                </a:solidFill>
              </a:rPr>
              <a:t>12.3%</a:t>
            </a:r>
            <a:r>
              <a:rPr lang="en-GB" sz="1600" dirty="0"/>
              <a:t>), </a:t>
            </a:r>
            <a:r>
              <a:rPr lang="en-GB" sz="1600" dirty="0" smtClean="0"/>
              <a:t>1,178k t </a:t>
            </a:r>
            <a:r>
              <a:rPr lang="en-GB" sz="1600" dirty="0"/>
              <a:t>(</a:t>
            </a:r>
            <a:r>
              <a:rPr lang="en-GB" sz="1600" dirty="0">
                <a:solidFill>
                  <a:srgbClr val="00B050"/>
                </a:solidFill>
              </a:rPr>
              <a:t>+7.0%</a:t>
            </a:r>
            <a:r>
              <a:rPr lang="en-GB" sz="1600" dirty="0"/>
              <a:t>), £</a:t>
            </a:r>
            <a:r>
              <a:rPr lang="en-GB" sz="1600" dirty="0" smtClean="0"/>
              <a:t>4.64/kg (</a:t>
            </a:r>
            <a:r>
              <a:rPr lang="en-GB" sz="1600" dirty="0" smtClean="0">
                <a:solidFill>
                  <a:srgbClr val="00B050"/>
                </a:solidFill>
              </a:rPr>
              <a:t>+5.0%</a:t>
            </a:r>
            <a:r>
              <a:rPr lang="en-GB" sz="1600" dirty="0" smtClean="0"/>
              <a:t>)</a:t>
            </a:r>
            <a:endParaRPr lang="en-GB" sz="1600" dirty="0"/>
          </a:p>
          <a:p>
            <a:r>
              <a:rPr lang="en-GB" sz="1600" dirty="0" smtClean="0"/>
              <a:t>Seafood </a:t>
            </a:r>
            <a:r>
              <a:rPr lang="en-GB" sz="1600" dirty="0"/>
              <a:t>import value and volume increased, whilst experiencing inflation:</a:t>
            </a:r>
          </a:p>
          <a:p>
            <a:pPr lvl="1"/>
            <a:r>
              <a:rPr lang="en-GB" sz="1600" dirty="0"/>
              <a:t>£</a:t>
            </a:r>
            <a:r>
              <a:rPr lang="en-GB" sz="1600" dirty="0" smtClean="0"/>
              <a:t>3,458m (</a:t>
            </a:r>
            <a:r>
              <a:rPr lang="en-GB" sz="1600" dirty="0" smtClean="0">
                <a:solidFill>
                  <a:srgbClr val="00B050"/>
                </a:solidFill>
              </a:rPr>
              <a:t>+12.4%</a:t>
            </a:r>
            <a:r>
              <a:rPr lang="en-GB" sz="1600" dirty="0" smtClean="0"/>
              <a:t>), 725k t  (</a:t>
            </a:r>
            <a:r>
              <a:rPr lang="en-GB" sz="1600" dirty="0" smtClean="0">
                <a:solidFill>
                  <a:srgbClr val="00B050"/>
                </a:solidFill>
              </a:rPr>
              <a:t>+10.8%</a:t>
            </a:r>
            <a:r>
              <a:rPr lang="en-GB" sz="1600" dirty="0" smtClean="0"/>
              <a:t>), £4.77/kg (</a:t>
            </a:r>
            <a:r>
              <a:rPr lang="en-GB" sz="1600" dirty="0" smtClean="0">
                <a:solidFill>
                  <a:srgbClr val="00B050"/>
                </a:solidFill>
              </a:rPr>
              <a:t>+1.4%</a:t>
            </a:r>
            <a:r>
              <a:rPr lang="en-GB" sz="1600" dirty="0" smtClean="0"/>
              <a:t>)</a:t>
            </a:r>
            <a:endParaRPr lang="en-GB" sz="1600" dirty="0"/>
          </a:p>
          <a:p>
            <a:r>
              <a:rPr lang="en-GB" sz="1600" dirty="0" smtClean="0"/>
              <a:t>Seafood </a:t>
            </a:r>
            <a:r>
              <a:rPr lang="en-GB" sz="1600" dirty="0"/>
              <a:t>exports </a:t>
            </a:r>
            <a:r>
              <a:rPr lang="en-GB" sz="1600" dirty="0" smtClean="0"/>
              <a:t>increased </a:t>
            </a:r>
            <a:r>
              <a:rPr lang="en-GB" sz="1600" dirty="0"/>
              <a:t>across all measures despite high inflation:</a:t>
            </a:r>
          </a:p>
          <a:p>
            <a:pPr lvl="1"/>
            <a:r>
              <a:rPr lang="en-GB" sz="1600" dirty="0"/>
              <a:t>£</a:t>
            </a:r>
            <a:r>
              <a:rPr lang="en-GB" sz="1600" dirty="0" smtClean="0"/>
              <a:t>2,004m (</a:t>
            </a:r>
            <a:r>
              <a:rPr lang="en-GB" sz="1600" dirty="0" smtClean="0">
                <a:solidFill>
                  <a:srgbClr val="00B050"/>
                </a:solidFill>
              </a:rPr>
              <a:t>+12.2%</a:t>
            </a:r>
            <a:r>
              <a:rPr lang="en-GB" sz="1600" dirty="0" smtClean="0"/>
              <a:t>), 453k t (</a:t>
            </a:r>
            <a:r>
              <a:rPr lang="en-GB" sz="1600" dirty="0" smtClean="0">
                <a:solidFill>
                  <a:srgbClr val="00B050"/>
                </a:solidFill>
              </a:rPr>
              <a:t>+1.4%</a:t>
            </a:r>
            <a:r>
              <a:rPr lang="en-GB" sz="1600" dirty="0" smtClean="0"/>
              <a:t>), £4.42 (</a:t>
            </a:r>
            <a:r>
              <a:rPr lang="en-GB" sz="1600" dirty="0" smtClean="0">
                <a:solidFill>
                  <a:srgbClr val="00B050"/>
                </a:solidFill>
              </a:rPr>
              <a:t>+10.7%</a:t>
            </a:r>
            <a:r>
              <a:rPr lang="en-GB" sz="1600" dirty="0" smtClean="0"/>
              <a:t>)</a:t>
            </a:r>
            <a:endParaRPr lang="en-GB" sz="1600" dirty="0"/>
          </a:p>
          <a:p>
            <a:r>
              <a:rPr lang="en-GB" sz="1600" dirty="0" smtClean="0"/>
              <a:t>With </a:t>
            </a:r>
            <a:r>
              <a:rPr lang="en-GB" sz="1600" dirty="0"/>
              <a:t>this changing performance imports’ share of value trade </a:t>
            </a:r>
            <a:r>
              <a:rPr lang="en-GB" sz="1600" dirty="0" smtClean="0"/>
              <a:t>maintained its level at 63.3% and increased share of volume trade to 61.5%</a:t>
            </a:r>
            <a:endParaRPr lang="en-GB" sz="1600" dirty="0"/>
          </a:p>
          <a:p>
            <a:endParaRPr lang="en-GB" sz="1600" dirty="0"/>
          </a:p>
        </p:txBody>
      </p:sp>
      <p:graphicFrame>
        <p:nvGraphicFramePr>
          <p:cNvPr id="4" name="Content Placeholder 5"/>
          <p:cNvGraphicFramePr>
            <a:graphicFrameLocks/>
          </p:cNvGraphicFramePr>
          <p:nvPr>
            <p:extLst>
              <p:ext uri="{D42A27DB-BD31-4B8C-83A1-F6EECF244321}">
                <p14:modId xmlns:p14="http://schemas.microsoft.com/office/powerpoint/2010/main" val="4109979945"/>
              </p:ext>
            </p:extLst>
          </p:nvPr>
        </p:nvGraphicFramePr>
        <p:xfrm>
          <a:off x="366713" y="3962244"/>
          <a:ext cx="8388347" cy="2320120"/>
        </p:xfrm>
        <a:graphic>
          <a:graphicData uri="http://schemas.openxmlformats.org/drawingml/2006/table">
            <a:tbl>
              <a:tblPr firstRow="1" bandRow="1">
                <a:tableStyleId>{69012ECD-51FC-41F1-AA8D-1B2483CD663E}</a:tableStyleId>
              </a:tblPr>
              <a:tblGrid>
                <a:gridCol w="762577">
                  <a:extLst>
                    <a:ext uri="{9D8B030D-6E8A-4147-A177-3AD203B41FA5}">
                      <a16:colId xmlns="" xmlns:a16="http://schemas.microsoft.com/office/drawing/2014/main" val="20000"/>
                    </a:ext>
                  </a:extLst>
                </a:gridCol>
                <a:gridCol w="762577"/>
                <a:gridCol w="762577"/>
                <a:gridCol w="762577"/>
                <a:gridCol w="762577"/>
                <a:gridCol w="762577"/>
                <a:gridCol w="762577"/>
                <a:gridCol w="762577"/>
                <a:gridCol w="762577">
                  <a:extLst>
                    <a:ext uri="{9D8B030D-6E8A-4147-A177-3AD203B41FA5}">
                      <a16:colId xmlns="" xmlns:a16="http://schemas.microsoft.com/office/drawing/2014/main" val="20001"/>
                    </a:ext>
                  </a:extLst>
                </a:gridCol>
                <a:gridCol w="762577">
                  <a:extLst>
                    <a:ext uri="{9D8B030D-6E8A-4147-A177-3AD203B41FA5}">
                      <a16:colId xmlns="" xmlns:a16="http://schemas.microsoft.com/office/drawing/2014/main" val="20002"/>
                    </a:ext>
                  </a:extLst>
                </a:gridCol>
                <a:gridCol w="762577">
                  <a:extLst>
                    <a:ext uri="{9D8B030D-6E8A-4147-A177-3AD203B41FA5}">
                      <a16:colId xmlns="" xmlns:a16="http://schemas.microsoft.com/office/drawing/2014/main" val="20003"/>
                    </a:ext>
                  </a:extLst>
                </a:gridCol>
              </a:tblGrid>
              <a:tr h="290015">
                <a:tc>
                  <a:txBody>
                    <a:bodyPr/>
                    <a:lstStyle/>
                    <a:p>
                      <a:pPr algn="l" fontAlgn="ctr"/>
                      <a:r>
                        <a:rPr lang="en-GB" sz="900" b="1" i="0" u="none" strike="noStrike" dirty="0">
                          <a:solidFill>
                            <a:schemeClr val="bg1"/>
                          </a:solidFill>
                          <a:effectLst/>
                          <a:latin typeface="Arial"/>
                        </a:rPr>
                        <a:t>Share of trade</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2010</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2011</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2012</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2013</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2014</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a:solidFill>
                            <a:schemeClr val="bg1"/>
                          </a:solidFill>
                          <a:effectLst/>
                          <a:latin typeface="Arial"/>
                        </a:rPr>
                        <a:t>2015</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2016</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2017</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2018</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2019</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290015">
                <a:tc>
                  <a:txBody>
                    <a:bodyPr/>
                    <a:lstStyle/>
                    <a:p>
                      <a:pPr algn="l" fontAlgn="ctr"/>
                      <a:r>
                        <a:rPr lang="en-GB" sz="900" b="1" i="0" u="none" strike="noStrike">
                          <a:solidFill>
                            <a:srgbClr val="000000"/>
                          </a:solidFill>
                          <a:effectLst/>
                          <a:latin typeface="Arial"/>
                        </a:rPr>
                        <a:t>Trade Value £m</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£3,568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£3,996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£3,895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£4,198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0000"/>
                          </a:solidFill>
                          <a:effectLst/>
                          <a:latin typeface="Arial"/>
                        </a:rPr>
                        <a:t>£4,284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0000"/>
                          </a:solidFill>
                          <a:effectLst/>
                          <a:latin typeface="Arial"/>
                        </a:rPr>
                        <a:t>£3,990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0000"/>
                          </a:solidFill>
                          <a:effectLst/>
                          <a:latin typeface="Arial"/>
                        </a:rPr>
                        <a:t>£4,690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£5,073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£4,863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£5,462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90015">
                <a:tc>
                  <a:txBody>
                    <a:bodyPr/>
                    <a:lstStyle/>
                    <a:p>
                      <a:pPr algn="l" fontAlgn="ctr"/>
                      <a:r>
                        <a:rPr lang="en-GB" sz="900" b="0" i="0" u="none" strike="noStrike">
                          <a:solidFill>
                            <a:srgbClr val="000000"/>
                          </a:solidFill>
                          <a:effectLst/>
                          <a:latin typeface="Arial"/>
                        </a:rPr>
                        <a:t>Import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0000"/>
                          </a:solidFill>
                          <a:effectLst/>
                          <a:latin typeface="Arial"/>
                        </a:rPr>
                        <a:t>62.5%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dirty="0">
                          <a:solidFill>
                            <a:srgbClr val="00B050"/>
                          </a:solidFill>
                          <a:effectLst/>
                          <a:latin typeface="Arial"/>
                        </a:rPr>
                        <a:t>63.6%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65.3%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63.5%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65.1%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62.5%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63.3%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90015">
                <a:tc>
                  <a:txBody>
                    <a:bodyPr/>
                    <a:lstStyle/>
                    <a:p>
                      <a:pPr algn="l" fontAlgn="ctr"/>
                      <a:r>
                        <a:rPr lang="en-GB" sz="900" b="0" i="0" u="none" strike="noStrike">
                          <a:solidFill>
                            <a:srgbClr val="000000"/>
                          </a:solidFill>
                          <a:effectLst/>
                          <a:latin typeface="Arial"/>
                        </a:rPr>
                        <a:t>Exports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0000"/>
                          </a:solidFill>
                          <a:effectLst/>
                          <a:latin typeface="Arial"/>
                        </a:rPr>
                        <a:t>37.5%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dirty="0">
                          <a:solidFill>
                            <a:srgbClr val="FF0000"/>
                          </a:solidFill>
                          <a:effectLst/>
                          <a:latin typeface="Arial"/>
                        </a:rPr>
                        <a:t>34.4%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34.7%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36.5%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dirty="0">
                          <a:solidFill>
                            <a:srgbClr val="00B050"/>
                          </a:solidFill>
                          <a:effectLst/>
                          <a:latin typeface="Arial"/>
                        </a:rPr>
                        <a:t>34.9%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37.5%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36.7%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36.7%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90015">
                <a:tc>
                  <a:txBody>
                    <a:bodyPr/>
                    <a:lstStyle/>
                    <a:p>
                      <a:pPr algn="l" fontAlgn="ctr"/>
                      <a:r>
                        <a:rPr lang="en-GB" sz="900" b="1" i="0" u="none" strike="noStrike">
                          <a:solidFill>
                            <a:srgbClr val="000000"/>
                          </a:solidFill>
                          <a:effectLst/>
                          <a:latin typeface="Arial"/>
                        </a:rPr>
                        <a:t>Trade Volume k 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1,216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1,219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1,190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1,222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1,121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1,163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1,102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1,178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90015">
                <a:tc>
                  <a:txBody>
                    <a:bodyPr/>
                    <a:lstStyle/>
                    <a:p>
                      <a:pPr algn="l" fontAlgn="ctr"/>
                      <a:r>
                        <a:rPr lang="en-GB" sz="900" b="0" i="0" u="none" strike="noStrike">
                          <a:solidFill>
                            <a:srgbClr val="000000"/>
                          </a:solidFill>
                          <a:effectLst/>
                          <a:latin typeface="Arial"/>
                        </a:rPr>
                        <a:t>Import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0000"/>
                          </a:solidFill>
                          <a:effectLst/>
                          <a:latin typeface="Arial"/>
                        </a:rPr>
                        <a:t>57.7%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61.8%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59.0%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60.5%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59.4%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61.5%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90015">
                <a:tc>
                  <a:txBody>
                    <a:bodyPr/>
                    <a:lstStyle/>
                    <a:p>
                      <a:pPr algn="l" fontAlgn="ctr"/>
                      <a:r>
                        <a:rPr lang="en-GB" sz="900" b="0" i="0" u="none" strike="noStrike">
                          <a:solidFill>
                            <a:srgbClr val="000000"/>
                          </a:solidFill>
                          <a:effectLst/>
                          <a:latin typeface="Arial"/>
                        </a:rPr>
                        <a:t>Exports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0000"/>
                          </a:solidFill>
                          <a:effectLst/>
                          <a:latin typeface="Arial"/>
                        </a:rPr>
                        <a:t>42.3%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38.2%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41.0%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39.5%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40.6%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38.5%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90015">
                <a:tc>
                  <a:txBody>
                    <a:bodyPr/>
                    <a:lstStyle/>
                    <a:p>
                      <a:pPr algn="l" fontAlgn="ctr"/>
                      <a:r>
                        <a:rPr lang="en-GB" sz="900" b="1" i="0" u="none" strike="noStrike">
                          <a:solidFill>
                            <a:srgbClr val="000000"/>
                          </a:solidFill>
                          <a:effectLst/>
                          <a:latin typeface="Arial"/>
                        </a:rPr>
                        <a:t>£/kg</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£2.94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£3.47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0000"/>
                          </a:solidFill>
                          <a:effectLst/>
                          <a:latin typeface="Arial"/>
                        </a:rPr>
                        <a:t>£3.20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£3.53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£3.51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£3.56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£4.02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£4.36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0000"/>
                          </a:solidFill>
                          <a:effectLst/>
                          <a:latin typeface="Arial"/>
                        </a:rPr>
                        <a:t>£4.41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0000"/>
                          </a:solidFill>
                          <a:effectLst/>
                          <a:latin typeface="Arial"/>
                        </a:rPr>
                        <a:t>£4.64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32979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UK seafood </a:t>
            </a:r>
            <a:r>
              <a:rPr lang="en-GB" dirty="0" smtClean="0"/>
              <a:t>import </a:t>
            </a:r>
            <a:r>
              <a:rPr lang="en-GB" dirty="0"/>
              <a:t>and export summary</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008204982"/>
              </p:ext>
            </p:extLst>
          </p:nvPr>
        </p:nvGraphicFramePr>
        <p:xfrm>
          <a:off x="366713" y="1384300"/>
          <a:ext cx="4205287" cy="4656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3711504783"/>
              </p:ext>
            </p:extLst>
          </p:nvPr>
        </p:nvGraphicFramePr>
        <p:xfrm>
          <a:off x="4572000" y="1384300"/>
          <a:ext cx="4205287" cy="4656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19481164"/>
              </p:ext>
            </p:extLst>
          </p:nvPr>
        </p:nvGraphicFramePr>
        <p:xfrm>
          <a:off x="450977" y="1256285"/>
          <a:ext cx="3983863" cy="540322"/>
        </p:xfrm>
        <a:graphic>
          <a:graphicData uri="http://schemas.openxmlformats.org/drawingml/2006/table">
            <a:tbl>
              <a:tblPr>
                <a:tableStyleId>{5C22544A-7EE6-4342-B048-85BDC9FD1C3A}</a:tableStyleId>
              </a:tblPr>
              <a:tblGrid>
                <a:gridCol w="1039495"/>
                <a:gridCol w="327152"/>
                <a:gridCol w="327152"/>
                <a:gridCol w="327152"/>
                <a:gridCol w="327152"/>
                <a:gridCol w="327152"/>
                <a:gridCol w="327152"/>
                <a:gridCol w="327152"/>
                <a:gridCol w="327152"/>
                <a:gridCol w="327152"/>
              </a:tblGrid>
              <a:tr h="540322">
                <a:tc>
                  <a:txBody>
                    <a:bodyPr/>
                    <a:lstStyle/>
                    <a:p>
                      <a:pPr algn="r" fontAlgn="ctr"/>
                      <a:r>
                        <a:rPr lang="en-GB" sz="1000" b="0" i="0" u="none" strike="noStrike" dirty="0">
                          <a:solidFill>
                            <a:srgbClr val="000000"/>
                          </a:solidFill>
                          <a:effectLst/>
                          <a:latin typeface="Arial"/>
                        </a:rPr>
                        <a:t>Trade </a:t>
                      </a:r>
                      <a:r>
                        <a:rPr lang="en-GB" sz="1000" b="0" i="0" u="none" strike="noStrike" dirty="0" smtClean="0">
                          <a:solidFill>
                            <a:srgbClr val="000000"/>
                          </a:solidFill>
                          <a:effectLst/>
                          <a:latin typeface="Arial"/>
                        </a:rPr>
                        <a:t>Value</a:t>
                      </a:r>
                    </a:p>
                    <a:p>
                      <a:pPr algn="r" fontAlgn="ctr"/>
                      <a:r>
                        <a:rPr lang="en-GB" sz="1000" b="0" i="0" u="none" strike="noStrike" dirty="0" smtClean="0">
                          <a:solidFill>
                            <a:srgbClr val="000000"/>
                          </a:solidFill>
                          <a:effectLst/>
                          <a:latin typeface="Arial"/>
                        </a:rPr>
                        <a:t> v YA</a:t>
                      </a:r>
                      <a:endParaRPr lang="en-GB" sz="1000" b="0" i="0" u="none" strike="noStrike" dirty="0">
                        <a:solidFill>
                          <a:srgbClr val="000000"/>
                        </a:solidFill>
                        <a:effectLst/>
                        <a:latin typeface="Arial"/>
                      </a:endParaRPr>
                    </a:p>
                  </a:txBody>
                  <a:tcPr marL="9525" marR="9525" marT="9525" marB="0" anchor="b">
                    <a:solidFill>
                      <a:schemeClr val="bg1"/>
                    </a:solidFill>
                  </a:tcPr>
                </a:tc>
                <a:tc>
                  <a:txBody>
                    <a:bodyPr/>
                    <a:lstStyle/>
                    <a:p>
                      <a:pPr algn="l" fontAlgn="ctr"/>
                      <a:r>
                        <a:rPr lang="en-GB" sz="1000" b="0" i="0" u="none" strike="noStrike" dirty="0" smtClean="0">
                          <a:solidFill>
                            <a:srgbClr val="00B050"/>
                          </a:solidFill>
                          <a:effectLst/>
                          <a:latin typeface="Arial"/>
                        </a:rPr>
                        <a:t>+12.0</a:t>
                      </a:r>
                      <a:r>
                        <a:rPr lang="en-GB" sz="1000" b="0" i="0" u="none" strike="noStrike" dirty="0">
                          <a:solidFill>
                            <a:srgbClr val="00B050"/>
                          </a:solidFill>
                          <a:effectLst/>
                          <a:latin typeface="Arial"/>
                        </a:rPr>
                        <a:t>%</a:t>
                      </a:r>
                    </a:p>
                  </a:txBody>
                  <a:tcPr marL="9525" marR="9525" marT="9525" marB="0" vert="vert270" anchor="ctr">
                    <a:solidFill>
                      <a:schemeClr val="bg1"/>
                    </a:solidFill>
                  </a:tcPr>
                </a:tc>
                <a:tc>
                  <a:txBody>
                    <a:bodyPr/>
                    <a:lstStyle/>
                    <a:p>
                      <a:pPr algn="l" fontAlgn="ctr"/>
                      <a:r>
                        <a:rPr lang="en-GB" sz="1000" b="0" i="0" u="none" strike="noStrike" dirty="0">
                          <a:solidFill>
                            <a:srgbClr val="FF0000"/>
                          </a:solidFill>
                          <a:effectLst/>
                          <a:latin typeface="Arial"/>
                        </a:rPr>
                        <a:t>-2.5%</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+7.8</a:t>
                      </a:r>
                      <a:r>
                        <a:rPr lang="en-GB" sz="1000" b="0" i="0" u="none" strike="noStrike" dirty="0">
                          <a:solidFill>
                            <a:srgbClr val="00B050"/>
                          </a:solidFill>
                          <a:effectLst/>
                          <a:latin typeface="Arial"/>
                        </a:rPr>
                        <a:t>%</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+2.0</a:t>
                      </a:r>
                      <a:r>
                        <a:rPr lang="en-GB" sz="1000" b="0" i="0" u="none" strike="noStrike" dirty="0">
                          <a:solidFill>
                            <a:srgbClr val="00B050"/>
                          </a:solidFill>
                          <a:effectLst/>
                          <a:latin typeface="Arial"/>
                        </a:rPr>
                        <a:t>%</a:t>
                      </a:r>
                    </a:p>
                  </a:txBody>
                  <a:tcPr marL="9525" marR="9525" marT="9525" marB="0" vert="vert270" anchor="ctr">
                    <a:solidFill>
                      <a:schemeClr val="bg1"/>
                    </a:solidFill>
                  </a:tcPr>
                </a:tc>
                <a:tc>
                  <a:txBody>
                    <a:bodyPr/>
                    <a:lstStyle/>
                    <a:p>
                      <a:pPr algn="l" fontAlgn="ctr"/>
                      <a:r>
                        <a:rPr lang="en-GB" sz="1000" b="0" i="0" u="none" strike="noStrike" dirty="0">
                          <a:solidFill>
                            <a:srgbClr val="FF0000"/>
                          </a:solidFill>
                          <a:effectLst/>
                          <a:latin typeface="Arial"/>
                        </a:rPr>
                        <a:t>-6.9%</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+17.5</a:t>
                      </a:r>
                      <a:r>
                        <a:rPr lang="en-GB" sz="1000" b="0" i="0" u="none" strike="noStrike" dirty="0">
                          <a:solidFill>
                            <a:srgbClr val="00B050"/>
                          </a:solidFill>
                          <a:effectLst/>
                          <a:latin typeface="Arial"/>
                        </a:rPr>
                        <a:t>%</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+8.2</a:t>
                      </a:r>
                      <a:r>
                        <a:rPr lang="en-GB" sz="1000" b="0" i="0" u="none" strike="noStrike" dirty="0">
                          <a:solidFill>
                            <a:srgbClr val="00B050"/>
                          </a:solidFill>
                          <a:effectLst/>
                          <a:latin typeface="Arial"/>
                        </a:rPr>
                        <a:t>%</a:t>
                      </a:r>
                    </a:p>
                  </a:txBody>
                  <a:tcPr marL="9525" marR="9525" marT="9525" marB="0" vert="vert270" anchor="ctr">
                    <a:solidFill>
                      <a:schemeClr val="bg1"/>
                    </a:solidFill>
                  </a:tcPr>
                </a:tc>
                <a:tc>
                  <a:txBody>
                    <a:bodyPr/>
                    <a:lstStyle/>
                    <a:p>
                      <a:pPr algn="l" fontAlgn="ctr"/>
                      <a:r>
                        <a:rPr lang="en-GB" sz="1000" b="0" i="0" u="none" strike="noStrike" dirty="0">
                          <a:solidFill>
                            <a:srgbClr val="FF0000"/>
                          </a:solidFill>
                          <a:effectLst/>
                          <a:latin typeface="Arial"/>
                        </a:rPr>
                        <a:t>-4.1%</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+12.3</a:t>
                      </a:r>
                      <a:r>
                        <a:rPr lang="en-GB" sz="1000" b="0" i="0" u="none" strike="noStrike" dirty="0">
                          <a:solidFill>
                            <a:srgbClr val="00B050"/>
                          </a:solidFill>
                          <a:effectLst/>
                          <a:latin typeface="Arial"/>
                        </a:rPr>
                        <a:t>%</a:t>
                      </a:r>
                    </a:p>
                  </a:txBody>
                  <a:tcPr marL="9525" marR="9525" marT="9525" marB="0" vert="vert270"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33492735"/>
              </p:ext>
            </p:extLst>
          </p:nvPr>
        </p:nvGraphicFramePr>
        <p:xfrm>
          <a:off x="4645025" y="1253237"/>
          <a:ext cx="3983863" cy="540322"/>
        </p:xfrm>
        <a:graphic>
          <a:graphicData uri="http://schemas.openxmlformats.org/drawingml/2006/table">
            <a:tbl>
              <a:tblPr>
                <a:tableStyleId>{5C22544A-7EE6-4342-B048-85BDC9FD1C3A}</a:tableStyleId>
              </a:tblPr>
              <a:tblGrid>
                <a:gridCol w="1039495"/>
                <a:gridCol w="327152"/>
                <a:gridCol w="327152"/>
                <a:gridCol w="327152"/>
                <a:gridCol w="327152"/>
                <a:gridCol w="327152"/>
                <a:gridCol w="327152"/>
                <a:gridCol w="327152"/>
                <a:gridCol w="327152"/>
                <a:gridCol w="327152"/>
              </a:tblGrid>
              <a:tr h="540322">
                <a:tc>
                  <a:txBody>
                    <a:bodyPr/>
                    <a:lstStyle/>
                    <a:p>
                      <a:pPr algn="r" fontAlgn="ctr"/>
                      <a:r>
                        <a:rPr lang="en-GB" sz="1000" b="0" i="0" u="none" strike="noStrike" dirty="0">
                          <a:solidFill>
                            <a:srgbClr val="000000"/>
                          </a:solidFill>
                          <a:effectLst/>
                          <a:latin typeface="Arial"/>
                        </a:rPr>
                        <a:t>Trade </a:t>
                      </a:r>
                      <a:r>
                        <a:rPr lang="en-GB" sz="1000" b="0" i="0" u="none" strike="noStrike" dirty="0" smtClean="0">
                          <a:solidFill>
                            <a:srgbClr val="000000"/>
                          </a:solidFill>
                          <a:effectLst/>
                          <a:latin typeface="Arial"/>
                        </a:rPr>
                        <a:t>Volume</a:t>
                      </a:r>
                    </a:p>
                    <a:p>
                      <a:pPr algn="r" fontAlgn="ctr"/>
                      <a:r>
                        <a:rPr lang="en-GB" sz="1000" b="0" i="0" u="none" strike="noStrike" dirty="0" smtClean="0">
                          <a:solidFill>
                            <a:srgbClr val="000000"/>
                          </a:solidFill>
                          <a:effectLst/>
                          <a:latin typeface="Arial"/>
                        </a:rPr>
                        <a:t> v YA</a:t>
                      </a:r>
                      <a:endParaRPr lang="en-GB" sz="1000" b="0" i="0" u="none" strike="noStrike" dirty="0">
                        <a:solidFill>
                          <a:srgbClr val="000000"/>
                        </a:solidFill>
                        <a:effectLst/>
                        <a:latin typeface="Arial"/>
                      </a:endParaRPr>
                    </a:p>
                  </a:txBody>
                  <a:tcPr marL="9525" marR="9525" marT="9525" marB="0" anchor="b">
                    <a:solidFill>
                      <a:schemeClr val="bg1"/>
                    </a:solidFill>
                  </a:tcPr>
                </a:tc>
                <a:tc>
                  <a:txBody>
                    <a:bodyPr/>
                    <a:lstStyle/>
                    <a:p>
                      <a:pPr algn="l" fontAlgn="ctr"/>
                      <a:r>
                        <a:rPr lang="en-GB" sz="1000" b="0" i="0" u="none" strike="noStrike" dirty="0">
                          <a:solidFill>
                            <a:srgbClr val="FF0000"/>
                          </a:solidFill>
                          <a:effectLst/>
                          <a:latin typeface="Arial"/>
                        </a:rPr>
                        <a:t>-5.2%</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+5.7</a:t>
                      </a:r>
                      <a:r>
                        <a:rPr lang="en-GB" sz="1000" b="0" i="0" u="none" strike="noStrike" dirty="0">
                          <a:solidFill>
                            <a:srgbClr val="00B050"/>
                          </a:solidFill>
                          <a:effectLst/>
                          <a:latin typeface="Arial"/>
                        </a:rPr>
                        <a:t>%</a:t>
                      </a:r>
                    </a:p>
                  </a:txBody>
                  <a:tcPr marL="9525" marR="9525" marT="9525" marB="0" vert="vert270" anchor="ctr">
                    <a:solidFill>
                      <a:schemeClr val="bg1"/>
                    </a:solidFill>
                  </a:tcPr>
                </a:tc>
                <a:tc>
                  <a:txBody>
                    <a:bodyPr/>
                    <a:lstStyle/>
                    <a:p>
                      <a:pPr algn="l" fontAlgn="ctr"/>
                      <a:r>
                        <a:rPr lang="en-GB" sz="1000" b="0" i="0" u="none" strike="noStrike" dirty="0">
                          <a:solidFill>
                            <a:srgbClr val="FF0000"/>
                          </a:solidFill>
                          <a:effectLst/>
                          <a:latin typeface="Arial"/>
                        </a:rPr>
                        <a:t>-2.4%</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+2.7</a:t>
                      </a:r>
                      <a:r>
                        <a:rPr lang="en-GB" sz="1000" b="0" i="0" u="none" strike="noStrike" dirty="0">
                          <a:solidFill>
                            <a:srgbClr val="00B050"/>
                          </a:solidFill>
                          <a:effectLst/>
                          <a:latin typeface="Arial"/>
                        </a:rPr>
                        <a:t>%</a:t>
                      </a:r>
                    </a:p>
                  </a:txBody>
                  <a:tcPr marL="9525" marR="9525" marT="9525" marB="0" vert="vert270" anchor="ctr">
                    <a:solidFill>
                      <a:schemeClr val="bg1"/>
                    </a:solidFill>
                  </a:tcPr>
                </a:tc>
                <a:tc>
                  <a:txBody>
                    <a:bodyPr/>
                    <a:lstStyle/>
                    <a:p>
                      <a:pPr algn="l" fontAlgn="ctr"/>
                      <a:r>
                        <a:rPr lang="en-GB" sz="1000" b="0" i="0" u="none" strike="noStrike" dirty="0">
                          <a:solidFill>
                            <a:srgbClr val="FF0000"/>
                          </a:solidFill>
                          <a:effectLst/>
                          <a:latin typeface="Arial"/>
                        </a:rPr>
                        <a:t>-8.2%</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+4.0</a:t>
                      </a:r>
                      <a:r>
                        <a:rPr lang="en-GB" sz="1000" b="0" i="0" u="none" strike="noStrike" dirty="0">
                          <a:solidFill>
                            <a:srgbClr val="00B050"/>
                          </a:solidFill>
                          <a:effectLst/>
                          <a:latin typeface="Arial"/>
                        </a:rPr>
                        <a:t>%</a:t>
                      </a:r>
                    </a:p>
                  </a:txBody>
                  <a:tcPr marL="9525" marR="9525" marT="9525" marB="0" vert="vert270" anchor="ctr">
                    <a:solidFill>
                      <a:schemeClr val="bg1"/>
                    </a:solidFill>
                  </a:tcPr>
                </a:tc>
                <a:tc>
                  <a:txBody>
                    <a:bodyPr/>
                    <a:lstStyle/>
                    <a:p>
                      <a:pPr algn="l" fontAlgn="ctr"/>
                      <a:r>
                        <a:rPr lang="en-GB" sz="1000" b="0" i="0" u="none" strike="noStrike" dirty="0">
                          <a:solidFill>
                            <a:srgbClr val="FF0000"/>
                          </a:solidFill>
                          <a:effectLst/>
                          <a:latin typeface="Arial"/>
                        </a:rPr>
                        <a:t>-0.2%</a:t>
                      </a:r>
                    </a:p>
                  </a:txBody>
                  <a:tcPr marL="9525" marR="9525" marT="9525" marB="0" vert="vert270" anchor="ctr">
                    <a:solidFill>
                      <a:schemeClr val="bg1"/>
                    </a:solidFill>
                  </a:tcPr>
                </a:tc>
                <a:tc>
                  <a:txBody>
                    <a:bodyPr/>
                    <a:lstStyle/>
                    <a:p>
                      <a:pPr algn="l" fontAlgn="ctr"/>
                      <a:r>
                        <a:rPr lang="en-GB" sz="1000" b="0" i="0" u="none" strike="noStrike" dirty="0">
                          <a:solidFill>
                            <a:srgbClr val="FF0000"/>
                          </a:solidFill>
                          <a:effectLst/>
                          <a:latin typeface="Arial"/>
                        </a:rPr>
                        <a:t>-5.3%</a:t>
                      </a:r>
                    </a:p>
                  </a:txBody>
                  <a:tcPr marL="9525" marR="9525" marT="9525" marB="0" vert="vert270" anchor="ctr">
                    <a:solidFill>
                      <a:schemeClr val="bg1"/>
                    </a:solidFill>
                  </a:tcPr>
                </a:tc>
                <a:tc>
                  <a:txBody>
                    <a:bodyPr/>
                    <a:lstStyle/>
                    <a:p>
                      <a:pPr algn="l" fontAlgn="ctr"/>
                      <a:r>
                        <a:rPr lang="en-GB" sz="1000" b="0" i="0" u="none" strike="noStrike" dirty="0" smtClean="0">
                          <a:solidFill>
                            <a:srgbClr val="00B050"/>
                          </a:solidFill>
                          <a:effectLst/>
                          <a:latin typeface="Arial"/>
                        </a:rPr>
                        <a:t>+7.0</a:t>
                      </a:r>
                      <a:r>
                        <a:rPr lang="en-GB" sz="1000" b="0" i="0" u="none" strike="noStrike" dirty="0">
                          <a:solidFill>
                            <a:srgbClr val="00B050"/>
                          </a:solidFill>
                          <a:effectLst/>
                          <a:latin typeface="Arial"/>
                        </a:rPr>
                        <a:t>%</a:t>
                      </a:r>
                    </a:p>
                  </a:txBody>
                  <a:tcPr marL="9525" marR="9525" marT="9525" marB="0" vert="vert270" anchor="ctr">
                    <a:solidFill>
                      <a:schemeClr val="bg1"/>
                    </a:solidFill>
                  </a:tcPr>
                </a:tc>
              </a:tr>
            </a:tbl>
          </a:graphicData>
        </a:graphic>
      </p:graphicFrame>
    </p:spTree>
    <p:extLst>
      <p:ext uri="{BB962C8B-B14F-4D97-AF65-F5344CB8AC3E}">
        <p14:creationId xmlns:p14="http://schemas.microsoft.com/office/powerpoint/2010/main" val="276871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Imports</a:t>
            </a:r>
            <a:endParaRPr lang="en-US" dirty="0"/>
          </a:p>
        </p:txBody>
      </p:sp>
      <p:sp>
        <p:nvSpPr>
          <p:cNvPr id="3" name="Subtitle 2"/>
          <p:cNvSpPr>
            <a:spLocks noGrp="1"/>
          </p:cNvSpPr>
          <p:nvPr>
            <p:ph type="subTitle" idx="1"/>
          </p:nvPr>
        </p:nvSpPr>
        <p:spPr/>
        <p:txBody>
          <a:bodyPr>
            <a:normAutofit/>
          </a:bodyPr>
          <a:lstStyle/>
          <a:p>
            <a:endParaRPr lang="en-US"/>
          </a:p>
        </p:txBody>
      </p:sp>
    </p:spTree>
    <p:extLst>
      <p:ext uri="{BB962C8B-B14F-4D97-AF65-F5344CB8AC3E}">
        <p14:creationId xmlns:p14="http://schemas.microsoft.com/office/powerpoint/2010/main" val="1785336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afish - Light">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afish – Dark">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HMRC via BTS</DocumentSource>
    <PublicationDate xmlns="cebd32e3-9ab6-41ee-b1af-b8405a8d4e68" xsi:nil="true"/>
    <DocumentAdded xmlns="cebd32e3-9ab6-41ee-b1af-b8405a8d4e68">2020-12-10T00:00:00+00:00</DocumentAdded>
    <TaxCatchAll xmlns="cebd32e3-9ab6-41ee-b1af-b8405a8d4e68">
      <Value>1484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fe195c28-88bf-4820-aaa2-b464522e8c00</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BCB8033E-0C8A-403E-876F-352E0518B7DD}"/>
</file>

<file path=customXml/itemProps2.xml><?xml version="1.0" encoding="utf-8"?>
<ds:datastoreItem xmlns:ds="http://schemas.openxmlformats.org/officeDocument/2006/customXml" ds:itemID="{156E9873-B24A-4E18-AF61-A089A9A6B0EE}"/>
</file>

<file path=customXml/itemProps3.xml><?xml version="1.0" encoding="utf-8"?>
<ds:datastoreItem xmlns:ds="http://schemas.openxmlformats.org/officeDocument/2006/customXml" ds:itemID="{DF228B5B-9740-420F-A965-7B5B89396218}"/>
</file>

<file path=docProps/app.xml><?xml version="1.0" encoding="utf-8"?>
<Properties xmlns="http://schemas.openxmlformats.org/officeDocument/2006/extended-properties" xmlns:vt="http://schemas.openxmlformats.org/officeDocument/2006/docPropsVTypes">
  <TotalTime>3571</TotalTime>
  <Words>14571</Words>
  <Application>Microsoft Office PowerPoint</Application>
  <PresentationFormat>On-screen Show (4:3)</PresentationFormat>
  <Paragraphs>7315</Paragraphs>
  <Slides>54</Slides>
  <Notes>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Seafish - Light</vt:lpstr>
      <vt:lpstr>Seafish – Dark</vt:lpstr>
      <vt:lpstr>2019 UK Seafood Import and Export Summary Report Finalised Data</vt:lpstr>
      <vt:lpstr>Contents</vt:lpstr>
      <vt:lpstr>Data context</vt:lpstr>
      <vt:lpstr>Import and export summary</vt:lpstr>
      <vt:lpstr>Import and export summary introduction</vt:lpstr>
      <vt:lpstr>Import and export summary dashboard 2019</vt:lpstr>
      <vt:lpstr>Total UK seafood import and export overview</vt:lpstr>
      <vt:lpstr>Total UK seafood import and export summary</vt:lpstr>
      <vt:lpstr>Imports</vt:lpstr>
      <vt:lpstr>Imports introduction</vt:lpstr>
      <vt:lpstr>Imports dashboard 2019</vt:lpstr>
      <vt:lpstr>Total seafood imports into the UK</vt:lpstr>
      <vt:lpstr>Top 20 countries importing seafood into the UK ranked by value</vt:lpstr>
      <vt:lpstr>Top 20 countries importing seafood into the UK ranked by volume</vt:lpstr>
      <vt:lpstr>Imports by species group</vt:lpstr>
      <vt:lpstr>2019 % imports by species group</vt:lpstr>
      <vt:lpstr>Top 20 countries importing demersal fish into the UK ranked by value</vt:lpstr>
      <vt:lpstr>Top 20 countries importing shellfish into the UK ranked by value</vt:lpstr>
      <vt:lpstr>Top 20 countries importing pelagic fish into the UK ranked by value</vt:lpstr>
      <vt:lpstr>Top 20 countries importing “all other” seafood into the UK ranked by value</vt:lpstr>
      <vt:lpstr>Top 20 species imported into the UK ranked by value</vt:lpstr>
      <vt:lpstr>Top 20 species imports into the UK ranked by volume</vt:lpstr>
      <vt:lpstr>Top 20 countries importing salmon into the UK ranked by value</vt:lpstr>
      <vt:lpstr>Top 20 countries importing cod into the UK ranked by value</vt:lpstr>
      <vt:lpstr>Top 20 countries importing tuna into the UK ranked by value</vt:lpstr>
      <vt:lpstr>Top 20 countries importing p&amp;p shrimps &amp; prawns into the UK ranked by value</vt:lpstr>
      <vt:lpstr>Top 20 countries importing ww shrimps &amp; prawns into the UK ranked by value</vt:lpstr>
      <vt:lpstr>Top 19 countries importing haddock into the UK ranked by value</vt:lpstr>
      <vt:lpstr>Exports</vt:lpstr>
      <vt:lpstr>Exports introduction</vt:lpstr>
      <vt:lpstr>Exports dashboard 2019</vt:lpstr>
      <vt:lpstr>Total seafood exports from the UK</vt:lpstr>
      <vt:lpstr>Top 20 seafood export destinations from the UK ranked by value</vt:lpstr>
      <vt:lpstr>Top 20 seafood export destinations from the UK ranked by volume</vt:lpstr>
      <vt:lpstr>Exports by species group</vt:lpstr>
      <vt:lpstr>2019 % exports by species group</vt:lpstr>
      <vt:lpstr>Top 20 shellfish export destinations from the UK ranked by value</vt:lpstr>
      <vt:lpstr>Top 20 demersal fish export destinations from the UK ranked by value</vt:lpstr>
      <vt:lpstr>Top 20 pelagic fish export destinations from the UK ranked by value</vt:lpstr>
      <vt:lpstr>Top 20 “all other” seafood export destinations from the UK ranked by value</vt:lpstr>
      <vt:lpstr>Top 20 species exported from the UK ranked by value</vt:lpstr>
      <vt:lpstr>Top 20 species exported from the UK ranked by volume</vt:lpstr>
      <vt:lpstr>Top 20 salmon export destinations from the UK ranked by value</vt:lpstr>
      <vt:lpstr>Top 20 nephrop export destinations from the UK ranked by value</vt:lpstr>
      <vt:lpstr>Top 20 crab export destinations from the UK ranked by value</vt:lpstr>
      <vt:lpstr>Top 20 mackerel export destinations from the UK ranked by value</vt:lpstr>
      <vt:lpstr>Top 20 scallop export destinations from the UK ranked by value</vt:lpstr>
      <vt:lpstr>Top 20 trout export destinations from the UK ranked by value</vt:lpstr>
      <vt:lpstr>Glossary</vt:lpstr>
      <vt:lpstr>Species groups: Demersal</vt:lpstr>
      <vt:lpstr>Species groups: Pelagic</vt:lpstr>
      <vt:lpstr>Species groups: Shellfish</vt:lpstr>
      <vt:lpstr>Species groups: All Others</vt:lpstr>
      <vt:lpstr>PowerPoint Presentation</vt:lpstr>
    </vt:vector>
  </TitlesOfParts>
  <Company>StudioLR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Seafish UK Seafood Import and Export Summary Report Finalised Data</dc:title>
  <dc:creator>Rhona Cruickshank</dc:creator>
  <cp:lastModifiedBy>Julia Brooks</cp:lastModifiedBy>
  <cp:revision>149</cp:revision>
  <dcterms:created xsi:type="dcterms:W3CDTF">2020-03-26T10:08:15Z</dcterms:created>
  <dcterms:modified xsi:type="dcterms:W3CDTF">2020-11-25T16:14:44Z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1484;#2019|fe195c28-88bf-4820-aaa2-b464522e8c00</vt:lpwstr>
  </property>
</Properties>
</file>