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21" r:id="rId1"/>
  </p:sldMasterIdLst>
  <p:notesMasterIdLst>
    <p:notesMasterId r:id="rId23"/>
  </p:notesMasterIdLst>
  <p:handoutMasterIdLst>
    <p:handoutMasterId r:id="rId24"/>
  </p:handoutMasterIdLst>
  <p:sldIdLst>
    <p:sldId id="544" r:id="rId2"/>
    <p:sldId id="477" r:id="rId3"/>
    <p:sldId id="448" r:id="rId4"/>
    <p:sldId id="449" r:id="rId5"/>
    <p:sldId id="545" r:id="rId6"/>
    <p:sldId id="470" r:id="rId7"/>
    <p:sldId id="450" r:id="rId8"/>
    <p:sldId id="546" r:id="rId9"/>
    <p:sldId id="455" r:id="rId10"/>
    <p:sldId id="547" r:id="rId11"/>
    <p:sldId id="453" r:id="rId12"/>
    <p:sldId id="538" r:id="rId13"/>
    <p:sldId id="451" r:id="rId14"/>
    <p:sldId id="539" r:id="rId15"/>
    <p:sldId id="454" r:id="rId16"/>
    <p:sldId id="540" r:id="rId17"/>
    <p:sldId id="452" r:id="rId18"/>
    <p:sldId id="496" r:id="rId19"/>
    <p:sldId id="497" r:id="rId20"/>
    <p:sldId id="548" r:id="rId21"/>
    <p:sldId id="498" r:id="rId22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12E7F"/>
    <a:srgbClr val="0082D2"/>
    <a:srgbClr val="D6BC38"/>
    <a:srgbClr val="ED8000"/>
    <a:srgbClr val="63B1E5"/>
    <a:srgbClr val="477F80"/>
    <a:srgbClr val="A8B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74" autoAdjust="0"/>
    <p:restoredTop sz="97680" autoAdjust="0"/>
  </p:normalViewPr>
  <p:slideViewPr>
    <p:cSldViewPr snapToGrid="0">
      <p:cViewPr>
        <p:scale>
          <a:sx n="70" d="100"/>
          <a:sy n="70" d="100"/>
        </p:scale>
        <p:origin x="-152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4C1BBD8-D509-49BE-93B8-063FA90AEB9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515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00682EC-FB34-49AE-974A-05CB4C0D89A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434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D4A1DDA-8527-433F-BFB4-B6A9C5553236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CBBC2D-3B25-4704-8FDC-F247192ABCA8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7D7AED0-4667-476F-A4C6-BF53ED1A5CBF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ECF1278-75BF-43C0-8C69-78A6A95545E7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6</a:t>
            </a:fld>
            <a:endParaRPr lang="en-GB" altLang="en-US" smtClean="0">
              <a:ea typeface="Geneva"/>
              <a:cs typeface="Genev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67AD65A-3C50-4B89-828A-F69D379AF828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0A254C6-1D68-4133-B9BD-3F2D1C34B907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1D4CC7B-68E4-400E-BFEB-A9DA4E6B1DD5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963501-7D8C-4F07-9B18-096F0220F948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770DD1-0343-4529-B64C-69C88B6385EF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F0C7E7-D98B-453B-8D97-27268C1BD2F9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863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7A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2703546"/>
            <a:ext cx="9144000" cy="4154454"/>
          </a:xfrm>
          <a:prstGeom prst="rect">
            <a:avLst/>
          </a:prstGeom>
          <a:solidFill>
            <a:srgbClr val="5185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7A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354320" y="3078480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endParaRPr lang="en-US" sz="2800" dirty="0" smtClean="0">
              <a:solidFill>
                <a:srgbClr val="18A2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06" y="286042"/>
            <a:ext cx="1592708" cy="31693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2747" y="1789477"/>
            <a:ext cx="6400800" cy="548973"/>
          </a:xfr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rgbClr val="62626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2747" y="644999"/>
            <a:ext cx="83943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92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217488"/>
            <a:ext cx="8629650" cy="8683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295400"/>
            <a:ext cx="8648700" cy="4038600"/>
          </a:xfrm>
        </p:spPr>
        <p:txBody>
          <a:bodyPr rtlCol="0">
            <a:normAutofit/>
          </a:bodyPr>
          <a:lstStyle/>
          <a:p>
            <a:pPr lvl="0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299414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800" y="2245001"/>
            <a:ext cx="7772400" cy="1182803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5185BC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800" y="3438134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rgbClr val="62626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64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747" y="862644"/>
            <a:ext cx="8394376" cy="1143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747" y="2005645"/>
            <a:ext cx="8394376" cy="445865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7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2747" y="2005644"/>
            <a:ext cx="4038600" cy="4420556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8523" y="2005644"/>
            <a:ext cx="4038600" cy="4420556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72747" y="862644"/>
            <a:ext cx="8394376" cy="1143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32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747" y="849944"/>
            <a:ext cx="8394376" cy="1143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0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850900"/>
            <a:ext cx="9144000" cy="6007100"/>
          </a:xfrm>
          <a:solidFill>
            <a:srgbClr val="5185BC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Add Picture for divider page </a:t>
            </a:r>
            <a:br>
              <a:rPr lang="en-US" dirty="0" smtClean="0"/>
            </a:br>
            <a:r>
              <a:rPr lang="en-US" dirty="0" smtClean="0"/>
              <a:t>or page stays blue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0360" y="5172563"/>
            <a:ext cx="7772400" cy="749868"/>
          </a:xfrm>
        </p:spPr>
        <p:txBody>
          <a:bodyPr anchor="t">
            <a:normAutofit/>
          </a:bodyPr>
          <a:lstStyle>
            <a:lvl1pPr algn="l">
              <a:defRPr sz="2800" b="1" cap="none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0360" y="5922430"/>
            <a:ext cx="6894512" cy="65628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51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863600"/>
            <a:ext cx="9144000" cy="5994400"/>
          </a:xfrm>
        </p:spPr>
        <p:txBody>
          <a:bodyPr anchor="ctr"/>
          <a:lstStyle>
            <a:lvl1pPr marL="0" indent="0" algn="ctr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Add Picture for divider page </a:t>
            </a:r>
            <a:br>
              <a:rPr lang="en-US" dirty="0" smtClean="0"/>
            </a:br>
            <a:r>
              <a:rPr lang="en-US" dirty="0" smtClean="0"/>
              <a:t>or page stays white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72254" y="5172563"/>
            <a:ext cx="7772400" cy="749868"/>
          </a:xfrm>
        </p:spPr>
        <p:txBody>
          <a:bodyPr anchor="t">
            <a:normAutofit/>
          </a:bodyPr>
          <a:lstStyle>
            <a:lvl1pPr algn="l">
              <a:defRPr sz="2800" b="1" cap="none">
                <a:solidFill>
                  <a:srgbClr val="417AB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800" y="5922431"/>
            <a:ext cx="6400800" cy="548973"/>
          </a:xfr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rgbClr val="62626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768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863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7A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2703546"/>
            <a:ext cx="9144000" cy="4154454"/>
          </a:xfrm>
          <a:prstGeom prst="rect">
            <a:avLst/>
          </a:prstGeom>
          <a:solidFill>
            <a:srgbClr val="5185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7A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354320" y="3078480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endParaRPr lang="en-US" sz="2800" dirty="0" smtClean="0">
              <a:solidFill>
                <a:srgbClr val="18A2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06" y="286042"/>
            <a:ext cx="1592708" cy="31693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800" y="1789477"/>
            <a:ext cx="6400800" cy="548973"/>
          </a:xfrm>
        </p:spPr>
        <p:txBody>
          <a:bodyPr>
            <a:normAutofit/>
          </a:bodyPr>
          <a:lstStyle>
            <a:lvl1pPr marL="0" indent="0" algn="l">
              <a:buNone/>
              <a:defRPr sz="1600" b="0" baseline="0">
                <a:solidFill>
                  <a:srgbClr val="62626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Please visit </a:t>
            </a:r>
            <a:r>
              <a:rPr lang="en-GB" dirty="0" err="1" smtClean="0"/>
              <a:t>www.seafish.org</a:t>
            </a:r>
            <a:r>
              <a:rPr lang="en-GB" dirty="0" smtClean="0"/>
              <a:t> for more information</a:t>
            </a:r>
            <a:endParaRPr lang="en-US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81800" y="644999"/>
            <a:ext cx="6400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Thank you</a:t>
            </a:r>
            <a:endParaRPr lang="en-US" dirty="0"/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7201574" y="5346701"/>
            <a:ext cx="1764626" cy="12953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0" kern="1200" baseline="0">
                <a:solidFill>
                  <a:srgbClr val="626262"/>
                </a:solidFill>
                <a:latin typeface="Apercu" charset="0"/>
                <a:ea typeface="Apercu" charset="0"/>
                <a:cs typeface="Apercu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percu" charset="0"/>
                <a:ea typeface="Apercu" charset="0"/>
                <a:cs typeface="Apercu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percu" charset="0"/>
                <a:ea typeface="Apercu" charset="0"/>
                <a:cs typeface="Apercu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percu" charset="0"/>
                <a:ea typeface="Apercu" charset="0"/>
                <a:cs typeface="Apercu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percu" charset="0"/>
                <a:ea typeface="Apercu" charset="0"/>
                <a:cs typeface="Apercu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n-GB" sz="1400" b="0" i="0" u="none" strike="noStrike" kern="12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Apercu" charset="0"/>
                <a:cs typeface="Arial" panose="020B0604020202020204" pitchFamily="34" charset="0"/>
              </a:rPr>
              <a:t>Origin Way</a:t>
            </a:r>
          </a:p>
          <a:p>
            <a:pPr rtl="0"/>
            <a:r>
              <a:rPr lang="en-GB" sz="1400" b="0" i="0" u="none" strike="noStrike" kern="1200" baseline="30000" dirty="0" err="1" smtClean="0">
                <a:solidFill>
                  <a:schemeClr val="bg1"/>
                </a:solidFill>
                <a:latin typeface="Arial" panose="020B0604020202020204" pitchFamily="34" charset="0"/>
                <a:ea typeface="Apercu" charset="0"/>
                <a:cs typeface="Arial" panose="020B0604020202020204" pitchFamily="34" charset="0"/>
              </a:rPr>
              <a:t>Europarc</a:t>
            </a:r>
            <a:endParaRPr lang="en-GB" sz="1400" b="0" i="0" u="none" strike="noStrike" kern="1200" baseline="30000" dirty="0" smtClean="0">
              <a:solidFill>
                <a:schemeClr val="bg1"/>
              </a:solidFill>
              <a:latin typeface="Arial" panose="020B0604020202020204" pitchFamily="34" charset="0"/>
              <a:ea typeface="Apercu" charset="0"/>
              <a:cs typeface="Arial" panose="020B0604020202020204" pitchFamily="34" charset="0"/>
            </a:endParaRPr>
          </a:p>
          <a:p>
            <a:pPr rtl="0"/>
            <a:r>
              <a:rPr lang="en-GB" sz="1400" b="0" i="0" u="none" strike="noStrike" kern="12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Apercu" charset="0"/>
                <a:cs typeface="Arial" panose="020B0604020202020204" pitchFamily="34" charset="0"/>
              </a:rPr>
              <a:t>Grimsby DN37 9TZ</a:t>
            </a:r>
          </a:p>
          <a:p>
            <a:pPr rtl="0"/>
            <a:endParaRPr lang="en-GB" sz="1400" b="0" i="0" u="none" strike="noStrike" kern="1200" baseline="30000" dirty="0" smtClean="0">
              <a:solidFill>
                <a:schemeClr val="bg1"/>
              </a:solidFill>
              <a:latin typeface="Arial" panose="020B0604020202020204" pitchFamily="34" charset="0"/>
              <a:ea typeface="Apercu" charset="0"/>
              <a:cs typeface="Arial" panose="020B0604020202020204" pitchFamily="34" charset="0"/>
            </a:endParaRPr>
          </a:p>
          <a:p>
            <a:pPr rtl="0"/>
            <a:r>
              <a:rPr lang="de-DE" sz="1400" b="0" i="0" u="none" strike="noStrike" kern="12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Apercu" charset="0"/>
                <a:cs typeface="Arial" panose="020B0604020202020204" pitchFamily="34" charset="0"/>
              </a:rPr>
              <a:t>T: +44 (0)1472 252 300</a:t>
            </a:r>
          </a:p>
          <a:p>
            <a:pPr rtl="0"/>
            <a:r>
              <a:rPr lang="is-IS" sz="1400" b="0" i="0" u="none" strike="noStrike" kern="12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Apercu" charset="0"/>
                <a:cs typeface="Arial" panose="020B0604020202020204" pitchFamily="34" charset="0"/>
              </a:rPr>
              <a:t>F: +44 (0)1472 268 792</a:t>
            </a:r>
          </a:p>
          <a:p>
            <a:pPr rtl="0"/>
            <a:r>
              <a:rPr lang="en-US" sz="1400" b="0" i="0" u="none" strike="noStrike" kern="12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Apercu" charset="0"/>
                <a:cs typeface="Arial" panose="020B0604020202020204" pitchFamily="34" charset="0"/>
              </a:rPr>
              <a:t>E: </a:t>
            </a:r>
            <a:r>
              <a:rPr lang="en-US" sz="1400" b="0" i="0" u="none" strike="noStrike" kern="1200" baseline="30000" dirty="0" err="1" smtClean="0">
                <a:solidFill>
                  <a:schemeClr val="bg1"/>
                </a:solidFill>
                <a:latin typeface="Arial" panose="020B0604020202020204" pitchFamily="34" charset="0"/>
                <a:ea typeface="Apercu" charset="0"/>
                <a:cs typeface="Arial" panose="020B0604020202020204" pitchFamily="34" charset="0"/>
              </a:rPr>
              <a:t>seafish@seafish.co.uk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981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203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2747" y="697544"/>
            <a:ext cx="83943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747" y="1840544"/>
            <a:ext cx="8394376" cy="47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863600"/>
          </a:xfrm>
          <a:prstGeom prst="rect">
            <a:avLst/>
          </a:prstGeom>
          <a:solidFill>
            <a:srgbClr val="5185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7A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06" y="286042"/>
            <a:ext cx="1592708" cy="316930"/>
          </a:xfrm>
          <a:prstGeom prst="rect">
            <a:avLst/>
          </a:prstGeom>
        </p:spPr>
      </p:pic>
      <p:sp>
        <p:nvSpPr>
          <p:cNvPr id="7" name="Text Placeholder 6"/>
          <p:cNvSpPr txBox="1">
            <a:spLocks/>
          </p:cNvSpPr>
          <p:nvPr userDrawn="1"/>
        </p:nvSpPr>
        <p:spPr>
          <a:xfrm>
            <a:off x="4622188" y="152405"/>
            <a:ext cx="4172094" cy="58420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62626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62626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62626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rgbClr val="62626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1878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22" r:id="rId1"/>
    <p:sldLayoutId id="2147485423" r:id="rId2"/>
    <p:sldLayoutId id="2147485424" r:id="rId3"/>
    <p:sldLayoutId id="2147485425" r:id="rId4"/>
    <p:sldLayoutId id="2147485426" r:id="rId5"/>
    <p:sldLayoutId id="2147485427" r:id="rId6"/>
    <p:sldLayoutId id="2147485428" r:id="rId7"/>
    <p:sldLayoutId id="2147485429" r:id="rId8"/>
    <p:sldLayoutId id="2147485430" r:id="rId9"/>
    <p:sldLayoutId id="2147485431" r:id="rId10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5185BC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626262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626262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rgbClr val="626262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626262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rgbClr val="626262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Arial" pitchFamily="34" charset="0"/>
                <a:cs typeface="Arial" pitchFamily="34" charset="0"/>
              </a:rPr>
              <a:t>Ambient Report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52425" y="2197100"/>
            <a:ext cx="685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i="1">
                <a:solidFill>
                  <a:schemeClr val="bg1"/>
                </a:solidFill>
              </a:rPr>
              <a:t>supporting a profitable, sustainable and socially responsible future for the seafood industry</a:t>
            </a:r>
            <a:endParaRPr lang="en-GB" altLang="en-US" sz="120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5351463"/>
            <a:ext cx="4572000" cy="1385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altLang="en-US" sz="1400" kern="0" dirty="0">
                <a:solidFill>
                  <a:schemeClr val="bg1"/>
                </a:solidFill>
                <a:cs typeface="Arial"/>
              </a:rPr>
              <a:t>ScanTrack data does not include the discounters and Species specific data now includes Meals.</a:t>
            </a:r>
          </a:p>
          <a:p>
            <a:pPr>
              <a:defRPr/>
            </a:pPr>
            <a:endParaRPr lang="en-GB" altLang="en-US" sz="1400" kern="0" dirty="0">
              <a:solidFill>
                <a:schemeClr val="bg1"/>
              </a:solidFill>
              <a:cs typeface="Arial"/>
            </a:endParaRPr>
          </a:p>
          <a:p>
            <a:pPr>
              <a:defRPr/>
            </a:pPr>
            <a:r>
              <a:rPr lang="en-GB" altLang="en-US" sz="1400" kern="0" dirty="0">
                <a:solidFill>
                  <a:schemeClr val="bg1"/>
                </a:solidFill>
                <a:cs typeface="Arial"/>
              </a:rPr>
              <a:t>HomeScan data is based upon a consumer panel and should only be used for trends, not absolute values.	</a:t>
            </a:r>
            <a:endParaRPr lang="en-GB" kern="0" dirty="0">
              <a:solidFill>
                <a:schemeClr val="bg1"/>
              </a:solidFill>
              <a:cs typeface="+mn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2508078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1938" y="5878513"/>
            <a:ext cx="33718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6571046"/>
            <a:ext cx="9143999" cy="2869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 defTabSz="457200"/>
            <a:r>
              <a:rPr lang="en-US" sz="1400" b="1" kern="0" dirty="0">
                <a:solidFill>
                  <a:schemeClr val="bg1"/>
                </a:solidFill>
                <a:cs typeface="Arial"/>
              </a:rPr>
              <a:t>All data released after w/e 26.03.16 is coded according to refined definitions available from Seafish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-1588" y="912813"/>
            <a:ext cx="9145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>
              <a:defRPr/>
            </a:pPr>
            <a:r>
              <a:rPr lang="en-GB" altLang="en-US" sz="2800" dirty="0">
                <a:solidFill>
                  <a:srgbClr val="012E7F"/>
                </a:solidFill>
                <a:ea typeface="+mj-ea"/>
                <a:cs typeface="+mj-cs"/>
              </a:rPr>
              <a:t>Purchase KPI’s – Ambient Total Salmon</a:t>
            </a:r>
            <a:endParaRPr lang="en-US" altLang="en-US" sz="2800" dirty="0">
              <a:solidFill>
                <a:srgbClr val="012E7F"/>
              </a:solidFill>
              <a:ea typeface="+mj-ea"/>
              <a:cs typeface="+mj-cs"/>
            </a:endParaRP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4423401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29213" y="6535738"/>
            <a:ext cx="1000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1354"/>
            <a:ext cx="9144000" cy="5310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 noChangeArrowheads="1"/>
          </p:cNvPicPr>
          <p:nvPr>
            <p:ph idx="1"/>
            <p:extLst>
              <p:ext uri="{D42A27DB-BD31-4B8C-83A1-F6EECF244321}">
                <p14:modId xmlns:p14="http://schemas.microsoft.com/office/powerpoint/2010/main" val="2958515835"/>
              </p:ext>
            </p:extLst>
          </p:nvPr>
        </p:nvPicPr>
        <p:blipFill>
          <a:blip r:embed="rId3"/>
          <a:srcRect t="1768" r="1134"/>
          <a:stretch>
            <a:fillRect/>
          </a:stretch>
        </p:blipFill>
        <p:spPr bwMode="auto">
          <a:xfrm>
            <a:off x="186057" y="1439047"/>
            <a:ext cx="8663936" cy="530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1"/>
          <p:cNvSpPr txBox="1">
            <a:spLocks/>
          </p:cNvSpPr>
          <p:nvPr/>
        </p:nvSpPr>
        <p:spPr bwMode="auto">
          <a:xfrm>
            <a:off x="12700" y="939800"/>
            <a:ext cx="914082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012E7F"/>
                </a:solidFill>
              </a:rPr>
              <a:t>Retailer Share of Trade £ - Ambient Total Salmon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04148855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129213" y="6535738"/>
            <a:ext cx="1000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-3175" y="933450"/>
            <a:ext cx="9147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>
              <a:defRPr/>
            </a:pPr>
            <a:r>
              <a:rPr lang="en-GB" altLang="en-US" sz="2800" dirty="0">
                <a:solidFill>
                  <a:srgbClr val="012E7F"/>
                </a:solidFill>
                <a:ea typeface="+mj-ea"/>
                <a:cs typeface="+mj-cs"/>
              </a:rPr>
              <a:t>Purchase KPI’s – Ambient Mackerel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7390424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29213" y="6535738"/>
            <a:ext cx="1000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650"/>
            <a:ext cx="9144000" cy="5310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 noChangeArrowheads="1"/>
          </p:cNvPicPr>
          <p:nvPr>
            <p:ph idx="1"/>
            <p:extLst>
              <p:ext uri="{D42A27DB-BD31-4B8C-83A1-F6EECF244321}">
                <p14:modId xmlns:p14="http://schemas.microsoft.com/office/powerpoint/2010/main" val="1160137543"/>
              </p:ext>
            </p:extLst>
          </p:nvPr>
        </p:nvPicPr>
        <p:blipFill>
          <a:blip r:embed="rId3"/>
          <a:srcRect t="1794"/>
          <a:stretch>
            <a:fillRect/>
          </a:stretch>
        </p:blipFill>
        <p:spPr bwMode="auto">
          <a:xfrm>
            <a:off x="219797" y="1472159"/>
            <a:ext cx="8699644" cy="533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1"/>
          <p:cNvSpPr txBox="1">
            <a:spLocks/>
          </p:cNvSpPr>
          <p:nvPr/>
        </p:nvSpPr>
        <p:spPr bwMode="auto">
          <a:xfrm>
            <a:off x="3175" y="927100"/>
            <a:ext cx="914082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012E7F"/>
                </a:solidFill>
              </a:rPr>
              <a:t>Retailer Share of Trade £ - Ambient Mackerel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13264085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129213" y="6535738"/>
            <a:ext cx="1000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"/>
          <p:cNvSpPr>
            <a:spLocks noChangeArrowheads="1"/>
          </p:cNvSpPr>
          <p:nvPr/>
        </p:nvSpPr>
        <p:spPr bwMode="auto">
          <a:xfrm>
            <a:off x="4763" y="933450"/>
            <a:ext cx="91392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>
              <a:defRPr/>
            </a:pPr>
            <a:r>
              <a:rPr lang="en-GB" altLang="en-US" sz="2800" dirty="0">
                <a:solidFill>
                  <a:srgbClr val="012E7F"/>
                </a:solidFill>
                <a:ea typeface="+mj-ea"/>
                <a:cs typeface="+mj-cs"/>
              </a:rPr>
              <a:t>Purchase KPI’s – Ambient Sardines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5656286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29213" y="6535738"/>
            <a:ext cx="1000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650"/>
            <a:ext cx="9144000" cy="5310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 noChangeArrowheads="1"/>
          </p:cNvPicPr>
          <p:nvPr>
            <p:ph idx="1"/>
            <p:extLst>
              <p:ext uri="{D42A27DB-BD31-4B8C-83A1-F6EECF244321}">
                <p14:modId xmlns:p14="http://schemas.microsoft.com/office/powerpoint/2010/main" val="253625757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8583" y="1451524"/>
            <a:ext cx="8678573" cy="5317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1"/>
          <p:cNvSpPr txBox="1">
            <a:spLocks/>
          </p:cNvSpPr>
          <p:nvPr/>
        </p:nvSpPr>
        <p:spPr bwMode="auto">
          <a:xfrm>
            <a:off x="3175" y="939800"/>
            <a:ext cx="914082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012E7F"/>
                </a:solidFill>
              </a:rPr>
              <a:t>Retailer Share of Trade £ - Ambient Sardines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49628044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129213" y="6535738"/>
            <a:ext cx="1000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"/>
          <p:cNvSpPr>
            <a:spLocks noChangeArrowheads="1"/>
          </p:cNvSpPr>
          <p:nvPr/>
        </p:nvSpPr>
        <p:spPr bwMode="auto">
          <a:xfrm>
            <a:off x="0" y="931863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>
              <a:defRPr/>
            </a:pPr>
            <a:r>
              <a:rPr lang="en-GB" altLang="en-US" sz="2800" dirty="0">
                <a:solidFill>
                  <a:srgbClr val="012E7F"/>
                </a:solidFill>
                <a:ea typeface="+mj-ea"/>
                <a:cs typeface="+mj-cs"/>
              </a:rPr>
              <a:t>Purchase KPI’s – Ambient Pilchards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9088667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29213" y="6535738"/>
            <a:ext cx="1000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650"/>
            <a:ext cx="9144000" cy="5310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 noChangeArrowheads="1"/>
          </p:cNvPicPr>
          <p:nvPr>
            <p:ph idx="1"/>
            <p:extLst>
              <p:ext uri="{D42A27DB-BD31-4B8C-83A1-F6EECF244321}">
                <p14:modId xmlns:p14="http://schemas.microsoft.com/office/powerpoint/2010/main" val="299487768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6908" y="1414809"/>
            <a:ext cx="8699372" cy="5329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1"/>
          <p:cNvSpPr txBox="1">
            <a:spLocks/>
          </p:cNvSpPr>
          <p:nvPr/>
        </p:nvSpPr>
        <p:spPr bwMode="auto">
          <a:xfrm>
            <a:off x="3175" y="939800"/>
            <a:ext cx="914082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012E7F"/>
                </a:solidFill>
              </a:rPr>
              <a:t>Retailer Share of Trade £ - Ambient Pilchards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589982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129213" y="6535738"/>
            <a:ext cx="1000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 txBox="1">
            <a:spLocks/>
          </p:cNvSpPr>
          <p:nvPr/>
        </p:nvSpPr>
        <p:spPr bwMode="auto">
          <a:xfrm>
            <a:off x="-1588" y="958850"/>
            <a:ext cx="914558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012E7F"/>
                </a:solidFill>
              </a:rPr>
              <a:t>Market Context – Total Fish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9078661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925" y="1754188"/>
            <a:ext cx="9072563" cy="471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2084740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29213" y="6535738"/>
            <a:ext cx="1000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/>
          </p:cNvSpPr>
          <p:nvPr/>
        </p:nvSpPr>
        <p:spPr bwMode="auto">
          <a:xfrm>
            <a:off x="-1588" y="1211263"/>
            <a:ext cx="914558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012E7F"/>
                </a:solidFill>
              </a:rPr>
              <a:t>Market Context – Total Fish continued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>
              <a:solidFill>
                <a:srgbClr val="012E7F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5660368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13" y="1665288"/>
            <a:ext cx="9072562" cy="468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5283029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29213" y="6535738"/>
            <a:ext cx="1000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3175" y="927100"/>
            <a:ext cx="864235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012E7F"/>
                </a:solidFill>
              </a:rPr>
              <a:t>Executive Overview – Ambient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6761876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088" y="1719263"/>
            <a:ext cx="8985250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910856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29213" y="6535738"/>
            <a:ext cx="1000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904877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474643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(excluding discounters)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16760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5"/>
          <p:cNvSpPr txBox="1">
            <a:spLocks noChangeArrowheads="1"/>
          </p:cNvSpPr>
          <p:nvPr/>
        </p:nvSpPr>
        <p:spPr bwMode="auto">
          <a:xfrm>
            <a:off x="1625600" y="2293938"/>
            <a:ext cx="50657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6" tIns="45713" rIns="91426" bIns="45713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>
                <a:solidFill>
                  <a:srgbClr val="012E7F"/>
                </a:solidFill>
              </a:rPr>
              <a:t>Thank you</a:t>
            </a:r>
            <a:endParaRPr lang="en-US" altLang="en-US" sz="3600" b="1">
              <a:solidFill>
                <a:srgbClr val="012E7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/>
          </p:cNvSpPr>
          <p:nvPr/>
        </p:nvSpPr>
        <p:spPr bwMode="auto">
          <a:xfrm>
            <a:off x="3175" y="912813"/>
            <a:ext cx="8642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012E7F"/>
                </a:solidFill>
              </a:rPr>
              <a:t>Moving Annual Trends - Ambient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201589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3338" y="1647825"/>
            <a:ext cx="9077325" cy="472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16264964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129213" y="6535738"/>
            <a:ext cx="1000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175" y="912813"/>
            <a:ext cx="6656388" cy="601662"/>
          </a:xfrm>
        </p:spPr>
        <p:txBody>
          <a:bodyPr/>
          <a:lstStyle/>
          <a:p>
            <a:pPr eaLnBrk="1" hangingPunct="1"/>
            <a:r>
              <a:rPr lang="en-GB" altLang="en-US" sz="2800" smtClean="0">
                <a:latin typeface="Arial" pitchFamily="34" charset="0"/>
              </a:rPr>
              <a:t>Long Term Trends – Total Ambient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2527476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1288" y="1565275"/>
            <a:ext cx="8858250" cy="469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62116107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129213" y="6535738"/>
            <a:ext cx="1000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3175" y="915508"/>
            <a:ext cx="9147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>
              <a:defRPr/>
            </a:pPr>
            <a:r>
              <a:rPr lang="en-GB" altLang="en-US" sz="2800" dirty="0">
                <a:solidFill>
                  <a:srgbClr val="012E7F"/>
                </a:solidFill>
                <a:ea typeface="+mj-ea"/>
                <a:cs typeface="+mj-cs"/>
              </a:rPr>
              <a:t>Purchase KPI’s – Total Ambient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9560042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29213" y="6546850"/>
            <a:ext cx="1000125" cy="24765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0" y="65166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5002"/>
            <a:ext cx="9144000" cy="5310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175" y="939800"/>
            <a:ext cx="9140825" cy="595313"/>
          </a:xfrm>
        </p:spPr>
        <p:txBody>
          <a:bodyPr/>
          <a:lstStyle/>
          <a:p>
            <a:pPr eaLnBrk="1" hangingPunct="1"/>
            <a:r>
              <a:rPr lang="en-GB" altLang="en-US" sz="2800" smtClean="0">
                <a:latin typeface="Arial" pitchFamily="34" charset="0"/>
              </a:rPr>
              <a:t>Rolling Purchase KPI’s – Total Ambient</a:t>
            </a:r>
          </a:p>
        </p:txBody>
      </p:sp>
      <p:graphicFrame>
        <p:nvGraphicFramePr>
          <p:cNvPr id="819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310861"/>
              </p:ext>
            </p:extLst>
          </p:nvPr>
        </p:nvGraphicFramePr>
        <p:xfrm>
          <a:off x="271463" y="1744663"/>
          <a:ext cx="8434387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66" name="Worksheet" r:id="rId5" imgW="7981903" imgH="4314888" progId="Excel.Sheet.8">
                  <p:embed/>
                </p:oleObj>
              </mc:Choice>
              <mc:Fallback>
                <p:oleObj name="Worksheet" r:id="rId5" imgW="7981903" imgH="4314888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1744663"/>
                        <a:ext cx="8434387" cy="455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89426558"/>
              </p:ext>
            </p:ext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5129213" y="6535738"/>
            <a:ext cx="1000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Grp="1" noChangeAspect="1" noChangeArrowheads="1"/>
          </p:cNvPicPr>
          <p:nvPr>
            <p:ph idx="1"/>
            <p:extLst>
              <p:ext uri="{D42A27DB-BD31-4B8C-83A1-F6EECF244321}">
                <p14:modId xmlns:p14="http://schemas.microsoft.com/office/powerpoint/2010/main" val="20003825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6330" y="1432416"/>
            <a:ext cx="8624665" cy="529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1"/>
          <p:cNvSpPr txBox="1">
            <a:spLocks/>
          </p:cNvSpPr>
          <p:nvPr/>
        </p:nvSpPr>
        <p:spPr bwMode="auto">
          <a:xfrm>
            <a:off x="3175" y="923925"/>
            <a:ext cx="914082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012E7F"/>
                </a:solidFill>
              </a:rPr>
              <a:t>Retailer Share of Trade £ - Total Ambient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51416326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129213" y="6535738"/>
            <a:ext cx="1000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69850" y="923925"/>
            <a:ext cx="91424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>
              <a:defRPr/>
            </a:pPr>
            <a:r>
              <a:rPr lang="en-GB" altLang="en-US" sz="2800" dirty="0">
                <a:solidFill>
                  <a:srgbClr val="012E7F"/>
                </a:solidFill>
                <a:ea typeface="+mj-ea"/>
                <a:cs typeface="+mj-cs"/>
              </a:rPr>
              <a:t>Purchase KPI’s – Ambient Tuna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0806546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29213" y="6535738"/>
            <a:ext cx="1000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650"/>
            <a:ext cx="9144000" cy="5310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 noChangeArrowheads="1"/>
          </p:cNvPicPr>
          <p:nvPr>
            <p:ph idx="1"/>
            <p:extLst>
              <p:ext uri="{D42A27DB-BD31-4B8C-83A1-F6EECF244321}">
                <p14:modId xmlns:p14="http://schemas.microsoft.com/office/powerpoint/2010/main" val="3546755022"/>
              </p:ext>
            </p:extLst>
          </p:nvPr>
        </p:nvPicPr>
        <p:blipFill>
          <a:blip r:embed="rId3"/>
          <a:srcRect l="816" t="1833" r="966"/>
          <a:stretch>
            <a:fillRect/>
          </a:stretch>
        </p:blipFill>
        <p:spPr bwMode="auto">
          <a:xfrm>
            <a:off x="353679" y="1524961"/>
            <a:ext cx="8354092" cy="5118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1"/>
          <p:cNvSpPr txBox="1">
            <a:spLocks/>
          </p:cNvSpPr>
          <p:nvPr/>
        </p:nvSpPr>
        <p:spPr bwMode="auto">
          <a:xfrm>
            <a:off x="3175" y="954088"/>
            <a:ext cx="9140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012E7F"/>
                </a:solidFill>
              </a:rPr>
              <a:t>Retailer Share of Trade £ - Ambient Tuna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0306234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129213" y="6535738"/>
            <a:ext cx="1000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3">
      <a:dk1>
        <a:sysClr val="windowText" lastClr="000000"/>
      </a:dk1>
      <a:lt1>
        <a:sysClr val="window" lastClr="FFFFFF"/>
      </a:lt1>
      <a:dk2>
        <a:srgbClr val="011F55"/>
      </a:dk2>
      <a:lt2>
        <a:srgbClr val="EEECE1"/>
      </a:lt2>
      <a:accent1>
        <a:srgbClr val="158DDE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>
        <a:normAutofit/>
      </a:bodyPr>
      <a:lstStyle>
        <a:defPPr>
          <a:defRPr sz="2800" dirty="0" smtClean="0">
            <a:solidFill>
              <a:srgbClr val="18A2FF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>
      <Value>Retail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 xsi:nil="true"/>
    <PublicationDate xmlns="cebd32e3-9ab6-41ee-b1af-b8405a8d4e68" xsi:nil="true"/>
    <DocumentAdded xmlns="cebd32e3-9ab6-41ee-b1af-b8405a8d4e68">2000-01-01T00:00:00+00:00</DocumentAdded>
    <TaxCatchAll xmlns="cebd32e3-9ab6-41ee-b1af-b8405a8d4e68">
      <Value>1611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02 - February 2019</TermName>
          <TermId xmlns="http://schemas.microsoft.com/office/infopath/2007/PartnerControls">b937f860-2fd8-4c8c-a8f0-30cd6ecdbe84</TermId>
        </TermInfo>
      </Terms>
    </j7c1b49d505545c2a69692ae734740bd>
    <DocumentSummary xmlns="cebd32e3-9ab6-41ee-b1af-b8405a8d4e68" xsi:nil="true"/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02A5262A-E212-417F-BED5-9074153A3718}"/>
</file>

<file path=customXml/itemProps2.xml><?xml version="1.0" encoding="utf-8"?>
<ds:datastoreItem xmlns:ds="http://schemas.openxmlformats.org/officeDocument/2006/customXml" ds:itemID="{AFE9585B-65E7-4368-8496-957719834566}"/>
</file>

<file path=customXml/itemProps3.xml><?xml version="1.0" encoding="utf-8"?>
<ds:datastoreItem xmlns:ds="http://schemas.openxmlformats.org/officeDocument/2006/customXml" ds:itemID="{0455BC64-7C3B-4983-8683-9CEC4C17CB3E}"/>
</file>

<file path=docProps/app.xml><?xml version="1.0" encoding="utf-8"?>
<Properties xmlns="http://schemas.openxmlformats.org/officeDocument/2006/extended-properties" xmlns:vt="http://schemas.openxmlformats.org/officeDocument/2006/docPropsVTypes">
  <Template>Nielsen New Template Final</Template>
  <TotalTime>5900</TotalTime>
  <Words>655</Words>
  <Application>Microsoft Office PowerPoint</Application>
  <PresentationFormat>On-screen Show (4:3)</PresentationFormat>
  <Paragraphs>76</Paragraphs>
  <Slides>21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1_Office Theme</vt:lpstr>
      <vt:lpstr>Worksheet</vt:lpstr>
      <vt:lpstr>Ambient Report</vt:lpstr>
      <vt:lpstr>PowerPoint Presentation</vt:lpstr>
      <vt:lpstr>PowerPoint Presentation</vt:lpstr>
      <vt:lpstr>Long Term Trends – Total Ambient</vt:lpstr>
      <vt:lpstr>PowerPoint Presentation</vt:lpstr>
      <vt:lpstr>Rolling Purchase KPI’s – Total Ambient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February Nielsen Ambient Report.pptx</dc:title>
  <dc:creator>anderi01</dc:creator>
  <cp:lastModifiedBy>Puri, Sandeep Rakeshpal</cp:lastModifiedBy>
  <cp:revision>684</cp:revision>
  <dcterms:created xsi:type="dcterms:W3CDTF">2009-04-16T08:15:59Z</dcterms:created>
  <dcterms:modified xsi:type="dcterms:W3CDTF">2019-03-13T10:34:01Z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1611;#02 - February 2019|b937f860-2fd8-4c8c-a8f0-30cd6ecdbe84</vt:lpwstr>
  </property>
</Properties>
</file>