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5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93.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64"/>
  </p:notesMasterIdLst>
  <p:sldIdLst>
    <p:sldId id="679" r:id="rId2"/>
    <p:sldId id="605" r:id="rId3"/>
    <p:sldId id="606" r:id="rId4"/>
    <p:sldId id="607" r:id="rId5"/>
    <p:sldId id="608" r:id="rId6"/>
    <p:sldId id="609" r:id="rId7"/>
    <p:sldId id="610" r:id="rId8"/>
    <p:sldId id="681" r:id="rId9"/>
    <p:sldId id="682" r:id="rId10"/>
    <p:sldId id="683" r:id="rId11"/>
    <p:sldId id="684" r:id="rId12"/>
    <p:sldId id="685" r:id="rId13"/>
    <p:sldId id="686" r:id="rId14"/>
    <p:sldId id="617" r:id="rId15"/>
    <p:sldId id="618" r:id="rId16"/>
    <p:sldId id="619" r:id="rId17"/>
    <p:sldId id="620" r:id="rId18"/>
    <p:sldId id="621" r:id="rId19"/>
    <p:sldId id="622" r:id="rId20"/>
    <p:sldId id="623" r:id="rId21"/>
    <p:sldId id="624" r:id="rId22"/>
    <p:sldId id="625" r:id="rId23"/>
    <p:sldId id="667" r:id="rId24"/>
    <p:sldId id="668" r:id="rId25"/>
    <p:sldId id="669" r:id="rId26"/>
    <p:sldId id="670" r:id="rId27"/>
    <p:sldId id="671" r:id="rId28"/>
    <p:sldId id="672" r:id="rId29"/>
    <p:sldId id="673" r:id="rId30"/>
    <p:sldId id="674" r:id="rId31"/>
    <p:sldId id="675" r:id="rId32"/>
    <p:sldId id="676" r:id="rId33"/>
    <p:sldId id="677" r:id="rId34"/>
    <p:sldId id="678" r:id="rId35"/>
    <p:sldId id="638" r:id="rId36"/>
    <p:sldId id="639" r:id="rId37"/>
    <p:sldId id="640" r:id="rId38"/>
    <p:sldId id="641" r:id="rId39"/>
    <p:sldId id="642" r:id="rId40"/>
    <p:sldId id="643" r:id="rId41"/>
    <p:sldId id="644" r:id="rId42"/>
    <p:sldId id="645" r:id="rId43"/>
    <p:sldId id="646" r:id="rId44"/>
    <p:sldId id="647" r:id="rId45"/>
    <p:sldId id="648" r:id="rId46"/>
    <p:sldId id="649" r:id="rId47"/>
    <p:sldId id="650" r:id="rId48"/>
    <p:sldId id="651" r:id="rId49"/>
    <p:sldId id="652" r:id="rId50"/>
    <p:sldId id="653" r:id="rId51"/>
    <p:sldId id="654" r:id="rId52"/>
    <p:sldId id="655" r:id="rId53"/>
    <p:sldId id="656" r:id="rId54"/>
    <p:sldId id="657" r:id="rId55"/>
    <p:sldId id="658" r:id="rId56"/>
    <p:sldId id="659" r:id="rId57"/>
    <p:sldId id="660" r:id="rId58"/>
    <p:sldId id="661" r:id="rId59"/>
    <p:sldId id="662" r:id="rId60"/>
    <p:sldId id="663" r:id="rId61"/>
    <p:sldId id="664" r:id="rId62"/>
    <p:sldId id="680" r:id="rId63"/>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1040">
          <p15:clr>
            <a:srgbClr val="A4A3A4"/>
          </p15:clr>
        </p15:guide>
        <p15:guide id="2" orient="horz" pos="3421">
          <p15:clr>
            <a:srgbClr val="A4A3A4"/>
          </p15:clr>
        </p15:guide>
        <p15:guide id="3" orient="horz" pos="3528">
          <p15:clr>
            <a:srgbClr val="A4A3A4"/>
          </p15:clr>
        </p15:guide>
        <p15:guide id="4" orient="horz" pos="760">
          <p15:clr>
            <a:srgbClr val="A4A3A4"/>
          </p15:clr>
        </p15:guide>
        <p15:guide id="5" pos="438">
          <p15:clr>
            <a:srgbClr val="A4A3A4"/>
          </p15:clr>
        </p15:guide>
        <p15:guide id="6" pos="3120">
          <p15:clr>
            <a:srgbClr val="A4A3A4"/>
          </p15:clr>
        </p15:guide>
        <p15:guide id="7" pos="5304">
          <p15:clr>
            <a:srgbClr val="A4A3A4"/>
          </p15:clr>
        </p15:guide>
        <p15:guide id="8" pos="38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8934" autoAdjust="0"/>
  </p:normalViewPr>
  <p:slideViewPr>
    <p:cSldViewPr>
      <p:cViewPr>
        <p:scale>
          <a:sx n="90" d="100"/>
          <a:sy n="90" d="100"/>
        </p:scale>
        <p:origin x="-1062" y="-444"/>
      </p:cViewPr>
      <p:guideLst>
        <p:guide orient="horz" pos="1040"/>
        <p:guide orient="horz" pos="3421"/>
        <p:guide orient="horz" pos="3528"/>
        <p:guide orient="horz" pos="760"/>
        <p:guide pos="438"/>
        <p:guide pos="3120"/>
        <p:guide pos="5304"/>
        <p:guide pos="385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E5D3E-67FF-4E76-BEAC-A808349301B8}" type="datetimeFigureOut">
              <a:rPr lang="en-US"/>
              <a:pPr>
                <a:defRPr/>
              </a:pPr>
              <a:t>9/1/2020</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2FC8F9-A1F2-4492-BB10-35B07EC9E5FF}" type="slidenum">
              <a:rPr lang="en-US"/>
              <a:pPr>
                <a:defRPr/>
              </a:pPr>
              <a:t>‹#›</a:t>
            </a:fld>
            <a:endParaRPr lang="en-US" dirty="0"/>
          </a:p>
        </p:txBody>
      </p:sp>
    </p:spTree>
    <p:extLst>
      <p:ext uri="{BB962C8B-B14F-4D97-AF65-F5344CB8AC3E}">
        <p14:creationId xmlns:p14="http://schemas.microsoft.com/office/powerpoint/2010/main" val="2595846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2239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164271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407073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153075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35449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354229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367170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46120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12273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166796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latin typeface="Arial" pitchFamily="34" charset="0"/>
                <a:ea typeface="ＭＳ Ｐゴシック" pitchFamily="34" charset="-128"/>
                <a:cs typeface="Times New Roman" pitchFamily="18" charset="0"/>
              </a:rPr>
              <a:t>Sources of Volume/Value/Packs Gains/Losses </a:t>
            </a:r>
            <a:r>
              <a:rPr lang="en-GB" altLang="en-US" dirty="0" smtClean="0">
                <a:latin typeface="Arial" pitchFamily="34" charset="0"/>
                <a:ea typeface="ＭＳ Ｐゴシック" pitchFamily="34" charset="-128"/>
                <a:cs typeface="Times New Roman" pitchFamily="18" charset="0"/>
              </a:rPr>
              <a:t>period 1 to period 2</a:t>
            </a:r>
          </a:p>
          <a:p>
            <a:pPr eaLnBrk="1" hangingPunct="1"/>
            <a:r>
              <a:rPr lang="en-GB" altLang="en-US" b="1" dirty="0"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dirty="0" smtClean="0">
              <a:ea typeface="ＭＳ Ｐゴシック" pitchFamily="34" charset="-128"/>
              <a:cs typeface="Times New Roman" pitchFamily="18" charset="0"/>
            </a:endParaRPr>
          </a:p>
          <a:p>
            <a:pPr eaLnBrk="1" hangingPunct="1"/>
            <a:r>
              <a:rPr lang="en-GB" altLang="en-US" b="1" dirty="0" smtClean="0">
                <a:ea typeface="ＭＳ Ｐゴシック" pitchFamily="34" charset="-128"/>
                <a:cs typeface="Times New Roman" pitchFamily="18" charset="0"/>
              </a:rPr>
              <a:t>Mkt Penetration </a:t>
            </a:r>
            <a:r>
              <a:rPr lang="en-GB" altLang="en-US" dirty="0" smtClean="0">
                <a:ea typeface="ＭＳ Ｐゴシック" pitchFamily="34" charset="-128"/>
                <a:cs typeface="Times New Roman" pitchFamily="18" charset="0"/>
              </a:rPr>
              <a:t>volume</a:t>
            </a:r>
            <a:r>
              <a:rPr lang="en-GB" altLang="en-US" b="1" dirty="0" smtClean="0">
                <a:ea typeface="ＭＳ Ｐゴシック" pitchFamily="34" charset="-128"/>
                <a:cs typeface="Times New Roman" pitchFamily="18" charset="0"/>
              </a:rPr>
              <a:t> </a:t>
            </a:r>
            <a:r>
              <a:rPr lang="en-GB" altLang="en-US" dirty="0"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dirty="0" err="1" smtClean="0">
                <a:ea typeface="ＭＳ Ｐゴシック" pitchFamily="34" charset="-128"/>
                <a:cs typeface="Times New Roman" pitchFamily="18" charset="0"/>
              </a:rPr>
              <a:t>AWoP</a:t>
            </a:r>
            <a:r>
              <a:rPr lang="en-GB" altLang="en-US" dirty="0"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dirty="0" smtClean="0">
                <a:ea typeface="ＭＳ Ｐゴシック" pitchFamily="34" charset="-128"/>
                <a:cs typeface="Times New Roman" pitchFamily="18" charset="0"/>
              </a:rPr>
              <a:t>Repertoire</a:t>
            </a:r>
            <a:r>
              <a:rPr lang="en-GB" altLang="en-US" dirty="0"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dirty="0" smtClean="0">
                <a:ea typeface="ＭＳ Ｐゴシック" pitchFamily="34" charset="-128"/>
                <a:cs typeface="Times New Roman" pitchFamily="18" charset="0"/>
              </a:rPr>
              <a:t>Shifting</a:t>
            </a:r>
            <a:r>
              <a:rPr lang="en-GB" altLang="en-US" dirty="0"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a:t>
            </a:r>
            <a:r>
              <a:rPr lang="en-GB" altLang="en-US" dirty="0" err="1" smtClean="0">
                <a:ea typeface="ＭＳ Ｐゴシック" pitchFamily="34" charset="-128"/>
                <a:cs typeface="Times New Roman" pitchFamily="18" charset="0"/>
              </a:rPr>
              <a:t>ie</a:t>
            </a:r>
            <a:r>
              <a:rPr lang="en-GB" altLang="en-US" dirty="0" smtClean="0">
                <a:ea typeface="ＭＳ Ｐゴシック" pitchFamily="34" charset="-128"/>
                <a:cs typeface="Times New Roman" pitchFamily="18" charset="0"/>
              </a:rPr>
              <a:t> purchased a competitive product.  When the data is positive, the focus brand gained that amount of volume because consumers shifted purchases to the focus brand in period 2.</a:t>
            </a:r>
          </a:p>
          <a:p>
            <a:pPr eaLnBrk="1" hangingPunct="1"/>
            <a:endParaRPr lang="en-GB" altLang="en-US" dirty="0" smtClean="0">
              <a:ea typeface="ＭＳ Ｐゴシック" pitchFamily="34" charset="-128"/>
              <a:cs typeface="Times New Roman" pitchFamily="18" charset="0"/>
            </a:endParaRPr>
          </a:p>
          <a:p>
            <a:pPr eaLnBrk="1" hangingPunct="1"/>
            <a:endParaRPr lang="en-GB" altLang="en-US"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11978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latin typeface="Arial" pitchFamily="34" charset="0"/>
                <a:ea typeface="ＭＳ Ｐゴシック" pitchFamily="34" charset="-128"/>
                <a:cs typeface="Times New Roman" pitchFamily="18" charset="0"/>
              </a:rPr>
              <a:t>Sources of Volume/Value/Packs Gains/Losses </a:t>
            </a:r>
            <a:r>
              <a:rPr lang="en-GB" altLang="en-US" smtClean="0">
                <a:latin typeface="Arial" pitchFamily="34" charset="0"/>
                <a:ea typeface="ＭＳ Ｐゴシック" pitchFamily="34" charset="-128"/>
                <a:cs typeface="Times New Roman" pitchFamily="18" charset="0"/>
              </a:rPr>
              <a:t>period 1 to period 2</a:t>
            </a:r>
          </a:p>
          <a:p>
            <a:pPr eaLnBrk="1" hangingPunct="1"/>
            <a:r>
              <a:rPr lang="en-GB" altLang="en-US" b="1"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smtClean="0">
              <a:ea typeface="ＭＳ Ｐゴシック" pitchFamily="34" charset="-128"/>
              <a:cs typeface="Times New Roman" pitchFamily="18" charset="0"/>
            </a:endParaRPr>
          </a:p>
          <a:p>
            <a:pPr eaLnBrk="1" hangingPunct="1"/>
            <a:r>
              <a:rPr lang="en-GB" altLang="en-US" b="1" smtClean="0">
                <a:ea typeface="ＭＳ Ｐゴシック" pitchFamily="34" charset="-128"/>
                <a:cs typeface="Times New Roman" pitchFamily="18" charset="0"/>
              </a:rPr>
              <a:t>Mkt Penetration </a:t>
            </a:r>
            <a:r>
              <a:rPr lang="en-GB" altLang="en-US" smtClean="0">
                <a:ea typeface="ＭＳ Ｐゴシック" pitchFamily="34" charset="-128"/>
                <a:cs typeface="Times New Roman" pitchFamily="18" charset="0"/>
              </a:rPr>
              <a:t>volume</a:t>
            </a:r>
            <a:r>
              <a:rPr lang="en-GB" altLang="en-US" b="1" smtClean="0">
                <a:ea typeface="ＭＳ Ｐゴシック" pitchFamily="34" charset="-128"/>
                <a:cs typeface="Times New Roman" pitchFamily="18" charset="0"/>
              </a:rPr>
              <a:t> </a:t>
            </a:r>
            <a:r>
              <a:rPr lang="en-GB" altLang="en-US"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smtClean="0">
                <a:ea typeface="ＭＳ Ｐゴシック" pitchFamily="34" charset="-128"/>
                <a:cs typeface="Times New Roman" pitchFamily="18" charset="0"/>
              </a:rPr>
              <a:t>AWoP</a:t>
            </a:r>
            <a:r>
              <a:rPr lang="en-GB" altLang="en-US"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smtClean="0">
                <a:ea typeface="ＭＳ Ｐゴシック" pitchFamily="34" charset="-128"/>
                <a:cs typeface="Times New Roman" pitchFamily="18" charset="0"/>
              </a:rPr>
              <a:t>Repertoire</a:t>
            </a:r>
            <a:r>
              <a:rPr lang="en-GB" altLang="en-US"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smtClean="0">
                <a:ea typeface="ＭＳ Ｐゴシック" pitchFamily="34" charset="-128"/>
                <a:cs typeface="Times New Roman" pitchFamily="18" charset="0"/>
              </a:rPr>
              <a:t>Shifting</a:t>
            </a:r>
            <a:r>
              <a:rPr lang="en-GB" altLang="en-US"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smtClean="0">
              <a:ea typeface="ＭＳ Ｐゴシック" pitchFamily="34" charset="-128"/>
              <a:cs typeface="Times New Roman" pitchFamily="18" charset="0"/>
            </a:endParaRPr>
          </a:p>
          <a:p>
            <a:pPr eaLnBrk="1" hangingPunct="1"/>
            <a:endParaRPr lang="en-GB" altLang="en-US" smtClean="0">
              <a:ea typeface="ＭＳ Ｐゴシック" pitchFamily="34" charset="-128"/>
              <a:cs typeface="Times New Roman" pitchFamily="18" charset="0"/>
            </a:endParaRPr>
          </a:p>
        </p:txBody>
      </p:sp>
    </p:spTree>
    <p:extLst>
      <p:ext uri="{BB962C8B-B14F-4D97-AF65-F5344CB8AC3E}">
        <p14:creationId xmlns:p14="http://schemas.microsoft.com/office/powerpoint/2010/main" val="992559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8" name="Subtitle 2"/>
          <p:cNvSpPr>
            <a:spLocks noGrp="1"/>
          </p:cNvSpPr>
          <p:nvPr>
            <p:ph type="subTitle" idx="1" hasCustomPrompt="1"/>
          </p:nvPr>
        </p:nvSpPr>
        <p:spPr>
          <a:xfrm>
            <a:off x="287935" y="335536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264844"/>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13" name="Picture 1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Tree>
    <p:extLst>
      <p:ext uri="{BB962C8B-B14F-4D97-AF65-F5344CB8AC3E}">
        <p14:creationId xmlns:p14="http://schemas.microsoft.com/office/powerpoint/2010/main" val="193272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1868911"/>
            <a:ext cx="7616952" cy="2885282"/>
          </a:xfrm>
        </p:spPr>
        <p:txBody>
          <a:bodyPr/>
          <a:lstStyle>
            <a:lvl1pPr marL="0" indent="0">
              <a:buFontTx/>
              <a:buNone/>
              <a:defRPr>
                <a:solidFill>
                  <a:schemeClr val="tx2"/>
                </a:solidFill>
              </a:defRPr>
            </a:lvl1pPr>
          </a:lstStyle>
          <a:p>
            <a:r>
              <a:rPr lang="en-US" smtClean="0"/>
              <a:t>Click icon to add table</a:t>
            </a:r>
            <a:endParaRPr lang="en-US" dirty="0"/>
          </a:p>
        </p:txBody>
      </p:sp>
      <p:sp>
        <p:nvSpPr>
          <p:cNvPr id="4" name="Title 3"/>
          <p:cNvSpPr>
            <a:spLocks noGrp="1"/>
          </p:cNvSpPr>
          <p:nvPr>
            <p:ph type="title" hasCustomPrompt="1"/>
          </p:nvPr>
        </p:nvSpPr>
        <p:spPr>
          <a:xfrm>
            <a:off x="594360" y="393569"/>
            <a:ext cx="8155940" cy="47625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45552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199274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3" name="Title 1"/>
          <p:cNvSpPr>
            <a:spLocks noGrp="1"/>
          </p:cNvSpPr>
          <p:nvPr>
            <p:ph type="title"/>
          </p:nvPr>
        </p:nvSpPr>
        <p:spPr>
          <a:xfrm>
            <a:off x="1979453" y="2208389"/>
            <a:ext cx="6978810" cy="487680"/>
          </a:xfrm>
        </p:spPr>
        <p:txBody>
          <a:bodyPr wrap="square" anchor="t">
            <a:no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67635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2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12" name="Picture 11" descr="Blu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7"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1"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defRPr/>
            </a:pPr>
            <a:fld id="{0D7D805D-F6E5-43ED-9D8A-77676030D49C}" type="slidenum">
              <a:rPr lang="en-US" sz="700" kern="0">
                <a:solidFill>
                  <a:srgbClr val="FFFFFF"/>
                </a:solidFill>
                <a:latin typeface="Arial"/>
                <a:cs typeface="+mn-cs"/>
              </a:rPr>
              <a:pPr algn="ctr" defTabSz="732617" fontAlgn="auto">
                <a:spcBef>
                  <a:spcPts val="0"/>
                </a:spcBef>
                <a:spcAft>
                  <a:spcPts val="0"/>
                </a:spcAft>
                <a:defRPr/>
              </a:pPr>
              <a:t>‹#›</a:t>
            </a:fld>
            <a:endParaRPr lang="en-US" sz="700" kern="0" dirty="0">
              <a:solidFill>
                <a:srgbClr val="FFFFFF"/>
              </a:solidFill>
              <a:latin typeface="Arial"/>
              <a:cs typeface="+mn-cs"/>
            </a:endParaRPr>
          </a:p>
        </p:txBody>
      </p:sp>
      <p:sp>
        <p:nvSpPr>
          <p:cNvPr id="8" name="Title 1"/>
          <p:cNvSpPr>
            <a:spLocks noGrp="1"/>
          </p:cNvSpPr>
          <p:nvPr>
            <p:ph type="title"/>
          </p:nvPr>
        </p:nvSpPr>
        <p:spPr>
          <a:xfrm>
            <a:off x="335280" y="576247"/>
            <a:ext cx="8046720" cy="487680"/>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3500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294093"/>
            <a:ext cx="8046720" cy="487680"/>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74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pic>
        <p:nvPicPr>
          <p:cNvPr id="3" name="Picture 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4"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510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pic>
        <p:nvPicPr>
          <p:cNvPr id="3" name="Picture 2" descr="N-Element-Tab-Square-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722" y="1964381"/>
            <a:ext cx="1606563" cy="1785867"/>
          </a:xfrm>
          <a:prstGeom prst="rect">
            <a:avLst/>
          </a:prstGeom>
        </p:spPr>
      </p:pic>
      <p:sp>
        <p:nvSpPr>
          <p:cNvPr id="4"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28206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pic>
        <p:nvPicPr>
          <p:cNvPr id="3" name="Picture 2" descr="Nielsen-Wordmark-White-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4" y="1967224"/>
            <a:ext cx="3752296" cy="1471627"/>
          </a:xfrm>
          <a:prstGeom prst="rect">
            <a:avLst/>
          </a:prstGeom>
        </p:spPr>
      </p:pic>
      <p:sp>
        <p:nvSpPr>
          <p:cNvPr id="4"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07059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8" name="Picture 7"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12"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687" y="2263518"/>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287935" y="335536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6161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
        <p:nvSpPr>
          <p:cNvPr id="12"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831" y="2346960"/>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pic>
        <p:nvPicPr>
          <p:cNvPr id="14" name="Picture 13" descr="Nielsen_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364069" y="1581308"/>
            <a:ext cx="952280" cy="374172"/>
          </a:xfrm>
          <a:prstGeom prst="rect">
            <a:avLst/>
          </a:prstGeom>
        </p:spPr>
      </p:pic>
      <p:sp>
        <p:nvSpPr>
          <p:cNvPr id="10" name="Subtitle 2"/>
          <p:cNvSpPr>
            <a:spLocks noGrp="1"/>
          </p:cNvSpPr>
          <p:nvPr>
            <p:ph type="subTitle" idx="1" hasCustomPrompt="1"/>
          </p:nvPr>
        </p:nvSpPr>
        <p:spPr>
          <a:xfrm>
            <a:off x="287935" y="348488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711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3" name="Subtitle 2"/>
          <p:cNvSpPr>
            <a:spLocks noGrp="1"/>
          </p:cNvSpPr>
          <p:nvPr>
            <p:ph type="subTitle" idx="1" hasCustomPrompt="1"/>
          </p:nvPr>
        </p:nvSpPr>
        <p:spPr>
          <a:xfrm>
            <a:off x="287935" y="348488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346960"/>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364069" y="1581308"/>
            <a:ext cx="952280" cy="374172"/>
          </a:xfrm>
          <a:prstGeom prst="rect">
            <a:avLst/>
          </a:prstGeom>
        </p:spPr>
      </p:pic>
    </p:spTree>
    <p:extLst>
      <p:ext uri="{BB962C8B-B14F-4D97-AF65-F5344CB8AC3E}">
        <p14:creationId xmlns:p14="http://schemas.microsoft.com/office/powerpoint/2010/main" val="1354608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10" name="Picture 9" descr="Purpl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5"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2" name="Title 4"/>
          <p:cNvSpPr>
            <a:spLocks noGrp="1"/>
          </p:cNvSpPr>
          <p:nvPr>
            <p:ph type="ctrTitle"/>
          </p:nvPr>
        </p:nvSpPr>
        <p:spPr>
          <a:xfrm>
            <a:off x="296541" y="541104"/>
            <a:ext cx="7880978" cy="721344"/>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378794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9"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8" y="1533616"/>
            <a:ext cx="378801" cy="421077"/>
          </a:xfrm>
          <a:prstGeom prst="rect">
            <a:avLst/>
          </a:prstGeom>
        </p:spPr>
      </p:pic>
    </p:spTree>
    <p:extLst>
      <p:ext uri="{BB962C8B-B14F-4D97-AF65-F5344CB8AC3E}">
        <p14:creationId xmlns:p14="http://schemas.microsoft.com/office/powerpoint/2010/main" val="3974391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32823" y="3528099"/>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4" y="1569273"/>
            <a:ext cx="980037" cy="384363"/>
          </a:xfrm>
          <a:prstGeom prst="rect">
            <a:avLst/>
          </a:prstGeom>
        </p:spPr>
      </p:pic>
    </p:spTree>
    <p:extLst>
      <p:ext uri="{BB962C8B-B14F-4D97-AF65-F5344CB8AC3E}">
        <p14:creationId xmlns:p14="http://schemas.microsoft.com/office/powerpoint/2010/main" val="338341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393349"/>
            <a:ext cx="8165592" cy="47625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656084"/>
            <a:ext cx="8165592" cy="3399896"/>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998535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392759"/>
            <a:ext cx="8166672" cy="482130"/>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8"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70823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475208"/>
            <a:ext cx="7876478" cy="209682"/>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240395"/>
            <a:ext cx="7882288" cy="2698962"/>
          </a:xfrm>
        </p:spPr>
        <p:txBody>
          <a:bodyPr wrap="none"/>
          <a:lstStyle>
            <a:lvl1pPr>
              <a:buFontTx/>
              <a:buNone/>
              <a:defRPr>
                <a:solidFill>
                  <a:schemeClr val="tx2"/>
                </a:solidFill>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663208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6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135581"/>
            <a:ext cx="3970338" cy="2698962"/>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135581"/>
            <a:ext cx="3970338" cy="2698962"/>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761669"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294500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1868911"/>
            <a:ext cx="7616952" cy="2885282"/>
          </a:xfrm>
        </p:spPr>
        <p:txBody>
          <a:bodyPr/>
          <a:lstStyle>
            <a:lvl1pPr marL="0" indent="0">
              <a:buFontTx/>
              <a:buNone/>
              <a:defRPr>
                <a:solidFill>
                  <a:schemeClr val="tx2"/>
                </a:solidFill>
              </a:defRPr>
            </a:lvl1pPr>
          </a:lstStyle>
          <a:p>
            <a:r>
              <a:rPr lang="en-US" smtClean="0"/>
              <a:t>Click icon to add table</a:t>
            </a:r>
            <a:endParaRPr lang="en-US" dirty="0"/>
          </a:p>
        </p:txBody>
      </p:sp>
      <p:sp>
        <p:nvSpPr>
          <p:cNvPr id="4" name="Title 3"/>
          <p:cNvSpPr>
            <a:spLocks noGrp="1"/>
          </p:cNvSpPr>
          <p:nvPr>
            <p:ph type="title" hasCustomPrompt="1"/>
          </p:nvPr>
        </p:nvSpPr>
        <p:spPr>
          <a:xfrm>
            <a:off x="594360" y="393569"/>
            <a:ext cx="8155940" cy="47625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8"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899121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5"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162427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8" name="Picture 7"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10"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11"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135435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sp>
        <p:nvSpPr>
          <p:cNvPr id="5"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Blu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0" name="Title 4"/>
          <p:cNvSpPr>
            <a:spLocks noGrp="1"/>
          </p:cNvSpPr>
          <p:nvPr>
            <p:ph type="ctrTitle"/>
          </p:nvPr>
        </p:nvSpPr>
        <p:spPr>
          <a:xfrm>
            <a:off x="296541" y="541104"/>
            <a:ext cx="7880978" cy="721344"/>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707067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0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8" name="Picture 7" descr="Purpl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7"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1"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defRPr/>
            </a:pPr>
            <a:fld id="{0D7D805D-F6E5-43ED-9D8A-77676030D49C}" type="slidenum">
              <a:rPr lang="en-US" sz="700" kern="0">
                <a:solidFill>
                  <a:srgbClr val="FFFFFF"/>
                </a:solidFill>
                <a:latin typeface="Arial"/>
                <a:cs typeface="+mn-cs"/>
              </a:rPr>
              <a:pPr algn="ctr" defTabSz="732617" fontAlgn="auto">
                <a:spcBef>
                  <a:spcPts val="0"/>
                </a:spcBef>
                <a:spcAft>
                  <a:spcPts val="0"/>
                </a:spcAft>
                <a:defRPr/>
              </a:pPr>
              <a:t>‹#›</a:t>
            </a:fld>
            <a:endParaRPr lang="en-US" sz="700" kern="0" dirty="0">
              <a:solidFill>
                <a:srgbClr val="FFFFFF"/>
              </a:solidFill>
              <a:latin typeface="Arial"/>
              <a:cs typeface="+mn-cs"/>
            </a:endParaRPr>
          </a:p>
        </p:txBody>
      </p:sp>
      <p:sp>
        <p:nvSpPr>
          <p:cNvPr id="9" name="Title 1"/>
          <p:cNvSpPr>
            <a:spLocks noGrp="1"/>
          </p:cNvSpPr>
          <p:nvPr>
            <p:ph type="title"/>
          </p:nvPr>
        </p:nvSpPr>
        <p:spPr>
          <a:xfrm>
            <a:off x="335280" y="576247"/>
            <a:ext cx="8046720" cy="487680"/>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650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5"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2515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8" name="Picture 7"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10" name="Title 1"/>
          <p:cNvSpPr>
            <a:spLocks noGrp="1"/>
          </p:cNvSpPr>
          <p:nvPr>
            <p:ph type="title"/>
          </p:nvPr>
        </p:nvSpPr>
        <p:spPr>
          <a:xfrm>
            <a:off x="304800" y="2294093"/>
            <a:ext cx="8046720" cy="487680"/>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54365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 y="0"/>
            <a:ext cx="9141291" cy="5715000"/>
          </a:xfrm>
          <a:prstGeom prst="rect">
            <a:avLst/>
          </a:prstGeom>
        </p:spPr>
      </p:pic>
      <p:pic>
        <p:nvPicPr>
          <p:cNvPr id="5" name="Picture 4" descr="N-Element-Tab-Square-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722" y="1964381"/>
            <a:ext cx="1606563" cy="1785867"/>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769007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7" name="Picture 6" descr="Nielsen-Wordmark-White-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4" y="1967224"/>
            <a:ext cx="3752296" cy="1471627"/>
          </a:xfrm>
          <a:prstGeom prst="rect">
            <a:avLst/>
          </a:prstGeom>
        </p:spPr>
      </p:pic>
      <p:sp>
        <p:nvSpPr>
          <p:cNvPr id="9"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226787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10"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264844"/>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13" name="Picture 1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14" name="Subtitle 2"/>
          <p:cNvSpPr>
            <a:spLocks noGrp="1"/>
          </p:cNvSpPr>
          <p:nvPr>
            <p:ph type="subTitle" idx="1" hasCustomPrompt="1"/>
          </p:nvPr>
        </p:nvSpPr>
        <p:spPr>
          <a:xfrm>
            <a:off x="287935" y="335536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53590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4"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346960"/>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364069" y="1581308"/>
            <a:ext cx="952280" cy="374172"/>
          </a:xfrm>
          <a:prstGeom prst="rect">
            <a:avLst/>
          </a:prstGeom>
        </p:spPr>
      </p:pic>
      <p:sp>
        <p:nvSpPr>
          <p:cNvPr id="8" name="Subtitle 2"/>
          <p:cNvSpPr>
            <a:spLocks noGrp="1"/>
          </p:cNvSpPr>
          <p:nvPr>
            <p:ph type="subTitle" idx="1" hasCustomPrompt="1"/>
          </p:nvPr>
        </p:nvSpPr>
        <p:spPr>
          <a:xfrm>
            <a:off x="287935" y="348488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87308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sp>
        <p:nvSpPr>
          <p:cNvPr id="5"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2"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4" name="Title 4"/>
          <p:cNvSpPr>
            <a:spLocks noGrp="1"/>
          </p:cNvSpPr>
          <p:nvPr>
            <p:ph type="ctrTitle"/>
          </p:nvPr>
        </p:nvSpPr>
        <p:spPr>
          <a:xfrm>
            <a:off x="296541" y="541104"/>
            <a:ext cx="7880978" cy="721344"/>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1187622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9"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2" name="Picture 11" descr="N Element Tab Square-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8" y="1533616"/>
            <a:ext cx="378801" cy="421077"/>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423002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4" name="Picture 13" descr="Nielsen-Wordmark-Color-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4" y="1569273"/>
            <a:ext cx="980037" cy="384363"/>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11674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9"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8" y="1533616"/>
            <a:ext cx="378801" cy="421077"/>
          </a:xfrm>
          <a:prstGeom prst="rect">
            <a:avLst/>
          </a:prstGeom>
        </p:spPr>
      </p:pic>
    </p:spTree>
    <p:extLst>
      <p:ext uri="{BB962C8B-B14F-4D97-AF65-F5344CB8AC3E}">
        <p14:creationId xmlns:p14="http://schemas.microsoft.com/office/powerpoint/2010/main" val="3248059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393349"/>
            <a:ext cx="8165592" cy="47625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656084"/>
            <a:ext cx="8165592" cy="3399896"/>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11"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943750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392759"/>
            <a:ext cx="8166672" cy="482130"/>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855686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475208"/>
            <a:ext cx="7876478" cy="209682"/>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240395"/>
            <a:ext cx="7882288" cy="2698962"/>
          </a:xfrm>
        </p:spPr>
        <p:txBody>
          <a:bodyPr wrap="none"/>
          <a:lstStyle>
            <a:lvl1pPr>
              <a:buFontTx/>
              <a:buNone/>
              <a:defRPr>
                <a:solidFill>
                  <a:schemeClr val="tx2"/>
                </a:solidFill>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365547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135581"/>
            <a:ext cx="3970338" cy="2698962"/>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135581"/>
            <a:ext cx="3970338" cy="2698962"/>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761669"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11"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748062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1868911"/>
            <a:ext cx="7616952" cy="2885282"/>
          </a:xfrm>
        </p:spPr>
        <p:txBody>
          <a:bodyPr/>
          <a:lstStyle>
            <a:lvl1pPr marL="0" indent="0">
              <a:buFontTx/>
              <a:buNone/>
              <a:defRPr>
                <a:solidFill>
                  <a:schemeClr val="tx2"/>
                </a:solidFill>
              </a:defRPr>
            </a:lvl1pPr>
          </a:lstStyle>
          <a:p>
            <a:r>
              <a:rPr lang="en-US" smtClean="0"/>
              <a:t>Click icon to add table</a:t>
            </a:r>
            <a:endParaRPr lang="en-US" dirty="0"/>
          </a:p>
        </p:txBody>
      </p:sp>
      <p:sp>
        <p:nvSpPr>
          <p:cNvPr id="4" name="Title 3"/>
          <p:cNvSpPr>
            <a:spLocks noGrp="1"/>
          </p:cNvSpPr>
          <p:nvPr>
            <p:ph type="title" hasCustomPrompt="1"/>
          </p:nvPr>
        </p:nvSpPr>
        <p:spPr>
          <a:xfrm>
            <a:off x="594360" y="393569"/>
            <a:ext cx="8155940" cy="47625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995246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619550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566499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48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8" name="Picture 7" descr="Green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7"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1"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defRPr/>
            </a:pPr>
            <a:fld id="{0D7D805D-F6E5-43ED-9D8A-77676030D49C}" type="slidenum">
              <a:rPr lang="en-US" sz="700" kern="0">
                <a:solidFill>
                  <a:srgbClr val="FFFFFF"/>
                </a:solidFill>
                <a:latin typeface="Arial"/>
                <a:cs typeface="+mn-cs"/>
              </a:rPr>
              <a:pPr algn="ctr" defTabSz="732617" fontAlgn="auto">
                <a:spcBef>
                  <a:spcPts val="0"/>
                </a:spcBef>
                <a:spcAft>
                  <a:spcPts val="0"/>
                </a:spcAft>
                <a:defRPr/>
              </a:pPr>
              <a:t>‹#›</a:t>
            </a:fld>
            <a:endParaRPr lang="en-US" sz="700" kern="0" dirty="0">
              <a:solidFill>
                <a:srgbClr val="FFFFFF"/>
              </a:solidFill>
              <a:latin typeface="Arial"/>
              <a:cs typeface="+mn-cs"/>
            </a:endParaRPr>
          </a:p>
        </p:txBody>
      </p:sp>
      <p:sp>
        <p:nvSpPr>
          <p:cNvPr id="10" name="Title 1"/>
          <p:cNvSpPr>
            <a:spLocks noGrp="1"/>
          </p:cNvSpPr>
          <p:nvPr>
            <p:ph type="title"/>
          </p:nvPr>
        </p:nvSpPr>
        <p:spPr>
          <a:xfrm>
            <a:off x="335280" y="576247"/>
            <a:ext cx="8046720" cy="487680"/>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4946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176731" cy="5715000"/>
          </a:xfrm>
          <a:prstGeom prst="rect">
            <a:avLst/>
          </a:prstGeom>
        </p:spPr>
      </p:pic>
      <p:sp>
        <p:nvSpPr>
          <p:cNvPr id="5"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08348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 y="0"/>
            <a:ext cx="9141291" cy="5715000"/>
          </a:xfrm>
          <a:prstGeom prst="rect">
            <a:avLst/>
          </a:prstGeom>
        </p:spPr>
      </p:pic>
      <p:pic>
        <p:nvPicPr>
          <p:cNvPr id="3" name="Picture 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4" name="Rectangle 10"/>
          <p:cNvSpPr>
            <a:spLocks noChangeArrowheads="1"/>
          </p:cNvSpPr>
          <p:nvPr/>
        </p:nvSpPr>
        <p:spPr bwMode="gray">
          <a:xfrm>
            <a:off x="259530"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423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4" y="1569273"/>
            <a:ext cx="980037" cy="384363"/>
          </a:xfrm>
          <a:prstGeom prst="rect">
            <a:avLst/>
          </a:prstGeom>
        </p:spPr>
      </p:pic>
    </p:spTree>
    <p:extLst>
      <p:ext uri="{BB962C8B-B14F-4D97-AF65-F5344CB8AC3E}">
        <p14:creationId xmlns:p14="http://schemas.microsoft.com/office/powerpoint/2010/main" val="871105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5" name="Picture 4" descr="N-Element-Tab-Square-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722" y="1964381"/>
            <a:ext cx="1606563" cy="1785867"/>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824518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7" name="Picture 6" descr="Nielsen-Wordmark-White-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4" y="1967224"/>
            <a:ext cx="3752296" cy="1471627"/>
          </a:xfrm>
          <a:prstGeom prst="rect">
            <a:avLst/>
          </a:prstGeom>
        </p:spPr>
      </p:pic>
      <p:sp>
        <p:nvSpPr>
          <p:cNvPr id="9"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876048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16"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264844"/>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19" name="Picture 18"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8" name="Subtitle 2"/>
          <p:cNvSpPr>
            <a:spLocks noGrp="1"/>
          </p:cNvSpPr>
          <p:nvPr>
            <p:ph type="subTitle" idx="1" hasCustomPrompt="1"/>
          </p:nvPr>
        </p:nvSpPr>
        <p:spPr>
          <a:xfrm>
            <a:off x="287935" y="335536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4913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4"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346960"/>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364069" y="1581308"/>
            <a:ext cx="952280" cy="374172"/>
          </a:xfrm>
          <a:prstGeom prst="rect">
            <a:avLst/>
          </a:prstGeom>
        </p:spPr>
      </p:pic>
      <p:sp>
        <p:nvSpPr>
          <p:cNvPr id="8" name="Subtitle 2"/>
          <p:cNvSpPr>
            <a:spLocks noGrp="1"/>
          </p:cNvSpPr>
          <p:nvPr>
            <p:ph type="subTitle" idx="1" hasCustomPrompt="1"/>
          </p:nvPr>
        </p:nvSpPr>
        <p:spPr>
          <a:xfrm>
            <a:off x="287935" y="348488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85489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sp>
        <p:nvSpPr>
          <p:cNvPr id="5"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4" name="Title 4"/>
          <p:cNvSpPr>
            <a:spLocks noGrp="1"/>
          </p:cNvSpPr>
          <p:nvPr>
            <p:ph type="ctrTitle"/>
          </p:nvPr>
        </p:nvSpPr>
        <p:spPr>
          <a:xfrm>
            <a:off x="296541" y="541104"/>
            <a:ext cx="7880978" cy="721344"/>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1430417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9"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8" y="1533616"/>
            <a:ext cx="378801" cy="421077"/>
          </a:xfrm>
          <a:prstGeom prst="rect">
            <a:avLst/>
          </a:prstGeom>
        </p:spPr>
      </p:pic>
    </p:spTree>
    <p:extLst>
      <p:ext uri="{BB962C8B-B14F-4D97-AF65-F5344CB8AC3E}">
        <p14:creationId xmlns:p14="http://schemas.microsoft.com/office/powerpoint/2010/main" val="3962813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96543" y="3447468"/>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4774561"/>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4" y="1569273"/>
            <a:ext cx="980037" cy="384363"/>
          </a:xfrm>
          <a:prstGeom prst="rect">
            <a:avLst/>
          </a:prstGeom>
        </p:spPr>
      </p:pic>
    </p:spTree>
    <p:extLst>
      <p:ext uri="{BB962C8B-B14F-4D97-AF65-F5344CB8AC3E}">
        <p14:creationId xmlns:p14="http://schemas.microsoft.com/office/powerpoint/2010/main" val="1912424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393349"/>
            <a:ext cx="8165592" cy="47625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656084"/>
            <a:ext cx="8165592" cy="3399896"/>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890061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392759"/>
            <a:ext cx="8166672" cy="482130"/>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891299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61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475208"/>
            <a:ext cx="7876478" cy="209682"/>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240395"/>
            <a:ext cx="7882288" cy="2698962"/>
          </a:xfrm>
        </p:spPr>
        <p:txBody>
          <a:bodyPr wrap="none"/>
          <a:lstStyle>
            <a:lvl1pPr>
              <a:buFontTx/>
              <a:buNone/>
              <a:defRPr>
                <a:solidFill>
                  <a:schemeClr val="tx2"/>
                </a:solidFill>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92781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393349"/>
            <a:ext cx="8165592" cy="47625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656084"/>
            <a:ext cx="8165592" cy="3399896"/>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2741265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2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135581"/>
            <a:ext cx="3970338" cy="2698962"/>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135581"/>
            <a:ext cx="3970338" cy="2698962"/>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761669"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1"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965823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1868911"/>
            <a:ext cx="7616952" cy="2885282"/>
          </a:xfrm>
        </p:spPr>
        <p:txBody>
          <a:bodyPr/>
          <a:lstStyle>
            <a:lvl1pPr marL="0" indent="0">
              <a:buFontTx/>
              <a:buNone/>
              <a:defRPr>
                <a:solidFill>
                  <a:schemeClr val="tx2"/>
                </a:solidFill>
              </a:defRPr>
            </a:lvl1pPr>
          </a:lstStyle>
          <a:p>
            <a:r>
              <a:rPr lang="en-US" smtClean="0"/>
              <a:t>Click icon to add table</a:t>
            </a:r>
            <a:endParaRPr lang="en-US" dirty="0"/>
          </a:p>
        </p:txBody>
      </p:sp>
      <p:sp>
        <p:nvSpPr>
          <p:cNvPr id="4" name="Title 3"/>
          <p:cNvSpPr>
            <a:spLocks noGrp="1"/>
          </p:cNvSpPr>
          <p:nvPr>
            <p:ph type="title" hasCustomPrompt="1"/>
          </p:nvPr>
        </p:nvSpPr>
        <p:spPr>
          <a:xfrm>
            <a:off x="594360" y="393569"/>
            <a:ext cx="8155940" cy="47625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4261136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734603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796509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66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8" name="Picture 7" descr="Orang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7"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1"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defRPr/>
            </a:pPr>
            <a:fld id="{0D7D805D-F6E5-43ED-9D8A-77676030D49C}" type="slidenum">
              <a:rPr lang="en-US" sz="700" kern="0">
                <a:solidFill>
                  <a:srgbClr val="FFFFFF"/>
                </a:solidFill>
                <a:latin typeface="Arial"/>
                <a:cs typeface="+mn-cs"/>
              </a:rPr>
              <a:pPr algn="ctr" defTabSz="732617" fontAlgn="auto">
                <a:spcBef>
                  <a:spcPts val="0"/>
                </a:spcBef>
                <a:spcAft>
                  <a:spcPts val="0"/>
                </a:spcAft>
                <a:defRPr/>
              </a:pPr>
              <a:t>‹#›</a:t>
            </a:fld>
            <a:endParaRPr lang="en-US" sz="700" kern="0" dirty="0">
              <a:solidFill>
                <a:srgbClr val="FFFFFF"/>
              </a:solidFill>
              <a:latin typeface="Arial"/>
              <a:cs typeface="+mn-cs"/>
            </a:endParaRPr>
          </a:p>
        </p:txBody>
      </p:sp>
      <p:sp>
        <p:nvSpPr>
          <p:cNvPr id="9" name="Title 1"/>
          <p:cNvSpPr>
            <a:spLocks noGrp="1"/>
          </p:cNvSpPr>
          <p:nvPr>
            <p:ph type="title"/>
          </p:nvPr>
        </p:nvSpPr>
        <p:spPr>
          <a:xfrm>
            <a:off x="335280" y="576247"/>
            <a:ext cx="8046720" cy="487680"/>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0049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5"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0133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3" name="Picture 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4"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37947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5" name="Picture 4" descr="N-Element-Tab-Square-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722" y="1964381"/>
            <a:ext cx="1606563" cy="1785867"/>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04731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7" name="Picture 6" descr="Nielsen-Wordmark-White-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4" y="1967224"/>
            <a:ext cx="3752296" cy="1471627"/>
          </a:xfrm>
          <a:prstGeom prst="rect">
            <a:avLst/>
          </a:prstGeom>
        </p:spPr>
      </p:pic>
      <p:sp>
        <p:nvSpPr>
          <p:cNvPr id="9"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755611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16"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264844"/>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19" name="Picture 18"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8" name="Subtitle 2"/>
          <p:cNvSpPr>
            <a:spLocks noGrp="1"/>
          </p:cNvSpPr>
          <p:nvPr>
            <p:ph type="subTitle" idx="1" hasCustomPrompt="1"/>
          </p:nvPr>
        </p:nvSpPr>
        <p:spPr>
          <a:xfrm>
            <a:off x="287935" y="335536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0297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392759"/>
            <a:ext cx="8166672" cy="482130"/>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Tree>
    <p:extLst>
      <p:ext uri="{BB962C8B-B14F-4D97-AF65-F5344CB8AC3E}">
        <p14:creationId xmlns:p14="http://schemas.microsoft.com/office/powerpoint/2010/main" val="2031340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4" name="Text Placeholder 2"/>
          <p:cNvSpPr>
            <a:spLocks noGrp="1"/>
          </p:cNvSpPr>
          <p:nvPr>
            <p:ph type="body" idx="17"/>
          </p:nvPr>
        </p:nvSpPr>
        <p:spPr>
          <a:xfrm>
            <a:off x="247433" y="4689268"/>
            <a:ext cx="2891063" cy="581162"/>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346960"/>
            <a:ext cx="6919972" cy="109184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364069" y="1581308"/>
            <a:ext cx="952280" cy="374172"/>
          </a:xfrm>
          <a:prstGeom prst="rect">
            <a:avLst/>
          </a:prstGeom>
        </p:spPr>
      </p:pic>
      <p:sp>
        <p:nvSpPr>
          <p:cNvPr id="8" name="Subtitle 2"/>
          <p:cNvSpPr>
            <a:spLocks noGrp="1"/>
          </p:cNvSpPr>
          <p:nvPr>
            <p:ph type="subTitle" idx="1" hasCustomPrompt="1"/>
          </p:nvPr>
        </p:nvSpPr>
        <p:spPr>
          <a:xfrm>
            <a:off x="287935" y="3484882"/>
            <a:ext cx="6919293" cy="55430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5973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1693"/>
            <a:ext cx="9141291" cy="5713307"/>
          </a:xfrm>
          <a:prstGeom prst="rect">
            <a:avLst/>
          </a:prstGeom>
        </p:spPr>
      </p:pic>
      <p:sp>
        <p:nvSpPr>
          <p:cNvPr id="5"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2"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4" name="Title 4"/>
          <p:cNvSpPr>
            <a:spLocks noGrp="1"/>
          </p:cNvSpPr>
          <p:nvPr>
            <p:ph type="ctrTitle"/>
          </p:nvPr>
        </p:nvSpPr>
        <p:spPr>
          <a:xfrm>
            <a:off x="296541" y="541104"/>
            <a:ext cx="7880978" cy="721344"/>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363243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9"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48" y="1533616"/>
            <a:ext cx="378801" cy="421077"/>
          </a:xfrm>
          <a:prstGeom prst="rect">
            <a:avLst/>
          </a:prstGeom>
        </p:spPr>
      </p:pic>
    </p:spTree>
    <p:extLst>
      <p:ext uri="{BB962C8B-B14F-4D97-AF65-F5344CB8AC3E}">
        <p14:creationId xmlns:p14="http://schemas.microsoft.com/office/powerpoint/2010/main" val="3511553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Title 1"/>
          <p:cNvSpPr>
            <a:spLocks noGrp="1"/>
          </p:cNvSpPr>
          <p:nvPr>
            <p:ph type="ctrTitle" hasCustomPrompt="1"/>
          </p:nvPr>
        </p:nvSpPr>
        <p:spPr>
          <a:xfrm>
            <a:off x="296543" y="2348116"/>
            <a:ext cx="7020153" cy="109184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3487784"/>
            <a:ext cx="7020153" cy="474913"/>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4996298"/>
            <a:ext cx="2891063" cy="581162"/>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4" y="1569273"/>
            <a:ext cx="980037" cy="384363"/>
          </a:xfrm>
          <a:prstGeom prst="rect">
            <a:avLst/>
          </a:prstGeom>
        </p:spPr>
      </p:pic>
    </p:spTree>
    <p:extLst>
      <p:ext uri="{BB962C8B-B14F-4D97-AF65-F5344CB8AC3E}">
        <p14:creationId xmlns:p14="http://schemas.microsoft.com/office/powerpoint/2010/main" val="952421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393349"/>
            <a:ext cx="8165592" cy="47625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656084"/>
            <a:ext cx="8165592" cy="3399896"/>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0"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586539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392759"/>
            <a:ext cx="8166672" cy="482130"/>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910179"/>
            <a:ext cx="8165592" cy="26259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8"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608475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9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475208"/>
            <a:ext cx="7876478" cy="209682"/>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240395"/>
            <a:ext cx="7882288" cy="2698962"/>
          </a:xfrm>
        </p:spPr>
        <p:txBody>
          <a:bodyPr wrap="none"/>
          <a:lstStyle>
            <a:lvl1pPr>
              <a:buFontTx/>
              <a:buNone/>
              <a:defRPr>
                <a:solidFill>
                  <a:schemeClr val="tx2"/>
                </a:solidFill>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3991900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80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135581"/>
            <a:ext cx="3970338" cy="2698962"/>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135581"/>
            <a:ext cx="3970338" cy="2698962"/>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761669"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11"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641834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1868911"/>
            <a:ext cx="7616952" cy="2885282"/>
          </a:xfrm>
        </p:spPr>
        <p:txBody>
          <a:bodyPr/>
          <a:lstStyle>
            <a:lvl1pPr marL="0" indent="0">
              <a:buFontTx/>
              <a:buNone/>
              <a:defRPr>
                <a:solidFill>
                  <a:schemeClr val="tx2"/>
                </a:solidFill>
              </a:defRPr>
            </a:lvl1pPr>
          </a:lstStyle>
          <a:p>
            <a:r>
              <a:rPr lang="en-US" smtClean="0"/>
              <a:t>Click icon to add table</a:t>
            </a:r>
            <a:endParaRPr lang="en-US" dirty="0"/>
          </a:p>
        </p:txBody>
      </p:sp>
      <p:sp>
        <p:nvSpPr>
          <p:cNvPr id="4" name="Title 3"/>
          <p:cNvSpPr>
            <a:spLocks noGrp="1"/>
          </p:cNvSpPr>
          <p:nvPr>
            <p:ph type="title" hasCustomPrompt="1"/>
          </p:nvPr>
        </p:nvSpPr>
        <p:spPr>
          <a:xfrm>
            <a:off x="594360" y="393569"/>
            <a:ext cx="8155940" cy="47625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9"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2109860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6"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94944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475208"/>
            <a:ext cx="7876478" cy="209682"/>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240395"/>
            <a:ext cx="7882288" cy="2698962"/>
          </a:xfrm>
        </p:spPr>
        <p:txBody>
          <a:bodyPr wrap="none"/>
          <a:lstStyle>
            <a:lvl1pPr>
              <a:buFontTx/>
              <a:buNone/>
              <a:defRPr>
                <a:solidFill>
                  <a:schemeClr val="tx2"/>
                </a:solidFill>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980944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3430267"/>
            <a:ext cx="6976873" cy="592667"/>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6"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087177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84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47"/>
            <a:ext cx="9141291" cy="5713307"/>
          </a:xfrm>
          <a:prstGeom prst="rect">
            <a:avLst/>
          </a:prstGeom>
        </p:spPr>
      </p:pic>
      <p:pic>
        <p:nvPicPr>
          <p:cNvPr id="8" name="Picture 7" descr="Red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7"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11"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defRPr/>
            </a:pPr>
            <a:fld id="{0D7D805D-F6E5-43ED-9D8A-77676030D49C}" type="slidenum">
              <a:rPr lang="en-US" sz="700" kern="0">
                <a:solidFill>
                  <a:srgbClr val="FFFFFF"/>
                </a:solidFill>
                <a:latin typeface="Arial"/>
                <a:cs typeface="+mn-cs"/>
              </a:rPr>
              <a:pPr algn="ctr" defTabSz="732617" fontAlgn="auto">
                <a:spcBef>
                  <a:spcPts val="0"/>
                </a:spcBef>
                <a:spcAft>
                  <a:spcPts val="0"/>
                </a:spcAft>
                <a:defRPr/>
              </a:pPr>
              <a:t>‹#›</a:t>
            </a:fld>
            <a:endParaRPr lang="en-US" sz="700" kern="0" dirty="0">
              <a:solidFill>
                <a:srgbClr val="FFFFFF"/>
              </a:solidFill>
              <a:latin typeface="Arial"/>
              <a:cs typeface="+mn-cs"/>
            </a:endParaRPr>
          </a:p>
        </p:txBody>
      </p:sp>
      <p:sp>
        <p:nvSpPr>
          <p:cNvPr id="13" name="Title 1"/>
          <p:cNvSpPr>
            <a:spLocks noGrp="1"/>
          </p:cNvSpPr>
          <p:nvPr>
            <p:ph type="title"/>
          </p:nvPr>
        </p:nvSpPr>
        <p:spPr>
          <a:xfrm>
            <a:off x="335280" y="576247"/>
            <a:ext cx="8046720" cy="487680"/>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77144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5"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sp>
        <p:nvSpPr>
          <p:cNvPr id="6" name="Title 1"/>
          <p:cNvSpPr>
            <a:spLocks noGrp="1"/>
          </p:cNvSpPr>
          <p:nvPr>
            <p:ph type="title"/>
          </p:nvPr>
        </p:nvSpPr>
        <p:spPr>
          <a:xfrm>
            <a:off x="304800" y="2294093"/>
            <a:ext cx="8046720" cy="487680"/>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49606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3" name="Picture 2" descr="N-Element-Tab-White_RGB.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0606" y="0"/>
            <a:ext cx="237743" cy="375920"/>
          </a:xfrm>
          <a:prstGeom prst="rect">
            <a:avLst/>
          </a:prstGeom>
          <a:noFill/>
          <a:ln>
            <a:noFill/>
          </a:ln>
        </p:spPr>
      </p:pic>
      <p:sp>
        <p:nvSpPr>
          <p:cNvPr id="4" name="Rectangle 10"/>
          <p:cNvSpPr>
            <a:spLocks noChangeArrowheads="1"/>
          </p:cNvSpPr>
          <p:nvPr/>
        </p:nvSpPr>
        <p:spPr bwMode="gray">
          <a:xfrm>
            <a:off x="256821"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
        <p:nvSpPr>
          <p:cNvPr id="5" name="Title 1"/>
          <p:cNvSpPr>
            <a:spLocks noGrp="1"/>
          </p:cNvSpPr>
          <p:nvPr>
            <p:ph type="title"/>
          </p:nvPr>
        </p:nvSpPr>
        <p:spPr>
          <a:xfrm>
            <a:off x="304800" y="2294093"/>
            <a:ext cx="8046720" cy="487680"/>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0574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5" name="Picture 4" descr="N-Element-Tab-Square-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722" y="1964381"/>
            <a:ext cx="1606563" cy="1785867"/>
          </a:xfrm>
          <a:prstGeom prst="rect">
            <a:avLst/>
          </a:prstGeom>
        </p:spPr>
      </p:pic>
      <p:sp>
        <p:nvSpPr>
          <p:cNvPr id="7"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1794778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291" cy="5715000"/>
          </a:xfrm>
          <a:prstGeom prst="rect">
            <a:avLst/>
          </a:prstGeom>
        </p:spPr>
      </p:pic>
      <p:pic>
        <p:nvPicPr>
          <p:cNvPr id="7" name="Picture 6" descr="Nielsen-Wordmark-White-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4" y="1967224"/>
            <a:ext cx="3752296" cy="1471627"/>
          </a:xfrm>
          <a:prstGeom prst="rect">
            <a:avLst/>
          </a:prstGeom>
        </p:spPr>
      </p:pic>
      <p:sp>
        <p:nvSpPr>
          <p:cNvPr id="9" name="Rectangle 10"/>
          <p:cNvSpPr>
            <a:spLocks noChangeArrowheads="1"/>
          </p:cNvSpPr>
          <p:nvPr/>
        </p:nvSpPr>
        <p:spPr bwMode="gray">
          <a:xfrm>
            <a:off x="466332" y="5446316"/>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fontAlgn="auto">
              <a:spcBef>
                <a:spcPct val="50000"/>
              </a:spcBef>
              <a:spcAft>
                <a:spcPts val="0"/>
              </a:spcAft>
              <a:defRPr/>
            </a:pPr>
            <a:r>
              <a:rPr lang="en-US" sz="500" kern="0" dirty="0">
                <a:solidFill>
                  <a:srgbClr val="FFFFFF"/>
                </a:solidFill>
                <a:latin typeface="Arial"/>
                <a:cs typeface="Calibri" charset="0"/>
              </a:rPr>
              <a:t>Copyright © 2017 The Nielsen Company. Confidential and proprietary.</a:t>
            </a:r>
          </a:p>
        </p:txBody>
      </p:sp>
    </p:spTree>
    <p:extLst>
      <p:ext uri="{BB962C8B-B14F-4D97-AF65-F5344CB8AC3E}">
        <p14:creationId xmlns:p14="http://schemas.microsoft.com/office/powerpoint/2010/main" val="31969806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204280"/>
            <a:ext cx="8229600" cy="3808492"/>
          </a:xfrm>
          <a:prstGeom prst="rect">
            <a:avLst/>
          </a:prstGeom>
        </p:spPr>
        <p:txBody>
          <a:bodyPr/>
          <a:lstStyle>
            <a:lvl1pPr>
              <a:defRPr sz="2200" kern="1200" spc="24">
                <a:solidFill>
                  <a:schemeClr val="tx1"/>
                </a:solidFill>
                <a:latin typeface="Corbel"/>
              </a:defRPr>
            </a:lvl1pPr>
            <a:lvl2pPr>
              <a:defRPr sz="1600" kern="1200" spc="24">
                <a:solidFill>
                  <a:schemeClr val="tx1"/>
                </a:solidFill>
                <a:latin typeface="Corbel"/>
              </a:defRPr>
            </a:lvl2pPr>
            <a:lvl3pPr>
              <a:defRPr sz="1600" kern="1200" spc="24">
                <a:solidFill>
                  <a:schemeClr val="tx1"/>
                </a:solidFill>
                <a:latin typeface="Corbel"/>
              </a:defRPr>
            </a:lvl3pPr>
            <a:lvl4pPr>
              <a:defRPr sz="1600" kern="1200" spc="24">
                <a:solidFill>
                  <a:schemeClr val="tx1"/>
                </a:solidFill>
                <a:latin typeface="Corbel"/>
              </a:defRPr>
            </a:lvl4pPr>
            <a:lvl5pPr>
              <a:defRPr sz="1600" kern="1200" spc="24">
                <a:solidFill>
                  <a:schemeClr val="tx1"/>
                </a:solidFill>
                <a:latin typeface="Corbe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3" y="312867"/>
            <a:ext cx="8229600" cy="732272"/>
          </a:xfrm>
          <a:prstGeom prst="rect">
            <a:avLst/>
          </a:prstGeom>
          <a:ln>
            <a:noFill/>
          </a:ln>
        </p:spPr>
        <p:txBody>
          <a:bodyPr/>
          <a:lstStyle>
            <a:lvl1pPr algn="l">
              <a:defRPr sz="3200" b="0" i="0" kern="1200" spc="8">
                <a:solidFill>
                  <a:schemeClr val="accent6"/>
                </a:solidFill>
                <a:latin typeface="Corbel"/>
              </a:defRPr>
            </a:lvl1pPr>
          </a:lstStyle>
          <a:p>
            <a:r>
              <a:rPr lang="en-US" dirty="0" smtClean="0"/>
              <a:t>Click to edit Master title style</a:t>
            </a:r>
            <a:endParaRPr lang="en-US" dirty="0"/>
          </a:p>
        </p:txBody>
      </p:sp>
      <p:cxnSp>
        <p:nvCxnSpPr>
          <p:cNvPr id="5" name="Straight Connector 4"/>
          <p:cNvCxnSpPr/>
          <p:nvPr userDrawn="1"/>
        </p:nvCxnSpPr>
        <p:spPr>
          <a:xfrm>
            <a:off x="381008" y="1045136"/>
            <a:ext cx="8386763" cy="0"/>
          </a:xfrm>
          <a:prstGeom prst="line">
            <a:avLst/>
          </a:prstGeom>
          <a:ln w="28575" cmpd="sng">
            <a:gradFill flip="none" rotWithShape="1">
              <a:gsLst>
                <a:gs pos="0">
                  <a:schemeClr val="accent1"/>
                </a:gs>
                <a:gs pos="100000">
                  <a:schemeClr val="bg1"/>
                </a:gs>
                <a:gs pos="5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1293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1609506" y="5447773"/>
            <a:ext cx="13033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a:r>
              <a:rPr lang="en-GB" altLang="en-US" sz="1400" b="1" i="1" dirty="0">
                <a:solidFill>
                  <a:prstClr val="white"/>
                </a:solidFill>
                <a:latin typeface="Ubuntu Light" pitchFamily="34" charset="0"/>
                <a:cs typeface="Arial" pitchFamily="34" charset="0"/>
              </a:rPr>
              <a:t>INSIGHT</a:t>
            </a:r>
          </a:p>
        </p:txBody>
      </p:sp>
      <p:sp>
        <p:nvSpPr>
          <p:cNvPr id="6" name="TextBox 10"/>
          <p:cNvSpPr txBox="1">
            <a:spLocks noChangeArrowheads="1"/>
          </p:cNvSpPr>
          <p:nvPr/>
        </p:nvSpPr>
        <p:spPr bwMode="auto">
          <a:xfrm>
            <a:off x="3198821" y="5458356"/>
            <a:ext cx="17351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a:r>
              <a:rPr lang="en-GB" altLang="en-US" sz="1400" b="1" i="1">
                <a:solidFill>
                  <a:prstClr val="white"/>
                </a:solidFill>
                <a:latin typeface="Ubuntu Light" pitchFamily="34" charset="0"/>
                <a:cs typeface="Arial" pitchFamily="34" charset="0"/>
              </a:rPr>
              <a:t>ACTIVATION</a:t>
            </a:r>
          </a:p>
        </p:txBody>
      </p:sp>
      <p:sp>
        <p:nvSpPr>
          <p:cNvPr id="7" name="TextBox 11"/>
          <p:cNvSpPr txBox="1">
            <a:spLocks noChangeArrowheads="1"/>
          </p:cNvSpPr>
          <p:nvPr/>
        </p:nvSpPr>
        <p:spPr bwMode="auto">
          <a:xfrm>
            <a:off x="-90487" y="5438517"/>
            <a:ext cx="161290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a:r>
              <a:rPr lang="en-GB" altLang="en-US" sz="1400" b="1" i="1" dirty="0">
                <a:solidFill>
                  <a:prstClr val="white"/>
                </a:solidFill>
                <a:latin typeface="Ubuntu Light" pitchFamily="34" charset="0"/>
                <a:cs typeface="Arial" pitchFamily="34" charset="0"/>
              </a:rPr>
              <a:t>CATEGORY</a:t>
            </a:r>
          </a:p>
        </p:txBody>
      </p:sp>
      <p:sp>
        <p:nvSpPr>
          <p:cNvPr id="2" name="Title 1"/>
          <p:cNvSpPr>
            <a:spLocks noGrp="1"/>
          </p:cNvSpPr>
          <p:nvPr>
            <p:ph type="ctrTitle"/>
          </p:nvPr>
        </p:nvSpPr>
        <p:spPr>
          <a:xfrm>
            <a:off x="914401" y="662348"/>
            <a:ext cx="7547212" cy="1989667"/>
          </a:xfrm>
        </p:spPr>
        <p:txBody>
          <a:bodyPr anchor="b">
            <a:normAutofit/>
          </a:bodyPr>
          <a:lstStyle>
            <a:lvl1pPr algn="l">
              <a:defRPr sz="3500"/>
            </a:lvl1pPr>
          </a:lstStyle>
          <a:p>
            <a:r>
              <a:rPr lang="en-US" smtClean="0"/>
              <a:t>Click to edit Master title style</a:t>
            </a:r>
            <a:endParaRPr lang="en-US" dirty="0"/>
          </a:p>
        </p:txBody>
      </p:sp>
      <p:sp>
        <p:nvSpPr>
          <p:cNvPr id="3" name="Subtitle 2"/>
          <p:cNvSpPr>
            <a:spLocks noGrp="1"/>
          </p:cNvSpPr>
          <p:nvPr>
            <p:ph type="subTitle" idx="1"/>
          </p:nvPr>
        </p:nvSpPr>
        <p:spPr>
          <a:xfrm>
            <a:off x="914401" y="2751490"/>
            <a:ext cx="7588156" cy="1379802"/>
          </a:xfrm>
        </p:spPr>
        <p:txBody>
          <a:bodyPr>
            <a:normAutofit/>
          </a:bodyPr>
          <a:lstStyle>
            <a:lvl1pPr marL="0" indent="0" algn="l">
              <a:buNone/>
              <a:defRPr sz="2200" b="1">
                <a:solidFill>
                  <a:schemeClr val="bg1">
                    <a:lumMod val="50000"/>
                  </a:schemeClr>
                </a:solidFill>
                <a:latin typeface="Calibri" panose="020F0502020204030204" pitchFamily="34" charset="0"/>
              </a:defRPr>
            </a:lvl1pPr>
            <a:lvl2pPr marL="366309" indent="0" algn="ctr">
              <a:buNone/>
              <a:defRPr sz="1600"/>
            </a:lvl2pPr>
            <a:lvl3pPr marL="732617" indent="0" algn="ctr">
              <a:buNone/>
              <a:defRPr sz="1400"/>
            </a:lvl3pPr>
            <a:lvl4pPr marL="1098926" indent="0" algn="ctr">
              <a:buNone/>
              <a:defRPr sz="1300"/>
            </a:lvl4pPr>
            <a:lvl5pPr marL="1465235" indent="0" algn="ctr">
              <a:buNone/>
              <a:defRPr sz="1300"/>
            </a:lvl5pPr>
            <a:lvl6pPr marL="1831543" indent="0" algn="ctr">
              <a:buNone/>
              <a:defRPr sz="1300"/>
            </a:lvl6pPr>
            <a:lvl7pPr marL="2197852" indent="0" algn="ctr">
              <a:buNone/>
              <a:defRPr sz="1300"/>
            </a:lvl7pPr>
            <a:lvl8pPr marL="2564160" indent="0" algn="ctr">
              <a:buNone/>
              <a:defRPr sz="1300"/>
            </a:lvl8pPr>
            <a:lvl9pPr marL="2930469" indent="0" algn="ctr">
              <a:buNone/>
              <a:defRPr sz="1300"/>
            </a:lvl9pPr>
          </a:lstStyle>
          <a:p>
            <a:r>
              <a:rPr lang="en-US" smtClean="0"/>
              <a:t>Click to edit Master subtitle style</a:t>
            </a:r>
            <a:endParaRPr lang="en-US" dirty="0"/>
          </a:p>
        </p:txBody>
      </p:sp>
    </p:spTree>
    <p:extLst>
      <p:ext uri="{BB962C8B-B14F-4D97-AF65-F5344CB8AC3E}">
        <p14:creationId xmlns:p14="http://schemas.microsoft.com/office/powerpoint/2010/main" val="971436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17"/>
          <p:cNvSpPr>
            <a:spLocks noGrp="1"/>
          </p:cNvSpPr>
          <p:nvPr>
            <p:ph type="body" sz="quarter" idx="15" hasCustomPrompt="1"/>
          </p:nvPr>
        </p:nvSpPr>
        <p:spPr>
          <a:xfrm>
            <a:off x="4572008" y="5327924"/>
            <a:ext cx="3503083" cy="164827"/>
          </a:xfrm>
          <a:prstGeom prst="rect">
            <a:avLst/>
          </a:prstGeom>
        </p:spPr>
        <p:txBody>
          <a:bodyPr anchor="ctr">
            <a:noAutofit/>
          </a:bodyPr>
          <a:lstStyle>
            <a:lvl1pPr>
              <a:spcBef>
                <a:spcPts val="481"/>
              </a:spcBef>
              <a:defRPr sz="600">
                <a:solidFill>
                  <a:schemeClr val="tx2"/>
                </a:solidFill>
              </a:defRPr>
            </a:lvl1pPr>
          </a:lstStyle>
          <a:p>
            <a:pPr lvl="0"/>
            <a:r>
              <a:rPr lang="en-GB" noProof="0" dirty="0" smtClean="0"/>
              <a:t>Click to add footer text</a:t>
            </a:r>
          </a:p>
        </p:txBody>
      </p:sp>
      <p:sp>
        <p:nvSpPr>
          <p:cNvPr id="11" name="Title Placeholder 1"/>
          <p:cNvSpPr>
            <a:spLocks noGrp="1"/>
          </p:cNvSpPr>
          <p:nvPr>
            <p:ph type="title" hasCustomPrompt="1"/>
          </p:nvPr>
        </p:nvSpPr>
        <p:spPr>
          <a:xfrm>
            <a:off x="266701" y="216057"/>
            <a:ext cx="8600157" cy="336766"/>
          </a:xfrm>
          <a:prstGeom prst="rect">
            <a:avLst/>
          </a:prstGeom>
        </p:spPr>
        <p:txBody>
          <a:bodyPr vert="horz" lIns="72108" tIns="37496" rIns="72108" bIns="37496" rtlCol="0" anchor="t">
            <a:noAutofit/>
          </a:bodyPr>
          <a:lstStyle/>
          <a:p>
            <a:r>
              <a:rPr lang="en-GB" dirty="0" smtClean="0"/>
              <a:t>Heading runs here 20pt</a:t>
            </a:r>
            <a:endParaRPr lang="en-GB" dirty="0"/>
          </a:p>
        </p:txBody>
      </p:sp>
      <p:sp>
        <p:nvSpPr>
          <p:cNvPr id="14" name="Text Placeholder 2"/>
          <p:cNvSpPr>
            <a:spLocks noGrp="1"/>
          </p:cNvSpPr>
          <p:nvPr>
            <p:ph type="body" sz="quarter" idx="16" hasCustomPrompt="1"/>
          </p:nvPr>
        </p:nvSpPr>
        <p:spPr>
          <a:xfrm>
            <a:off x="266700" y="615154"/>
            <a:ext cx="8607998" cy="330729"/>
          </a:xfrm>
          <a:prstGeom prst="rect">
            <a:avLst/>
          </a:prstGeom>
        </p:spPr>
        <p:txBody>
          <a:bodyPr/>
          <a:lstStyle>
            <a:lvl1pPr>
              <a:defRPr sz="1400"/>
            </a:lvl1pPr>
          </a:lstStyle>
          <a:p>
            <a:r>
              <a:rPr lang="en-GB" dirty="0" smtClean="0"/>
              <a:t>Sub-heading here 18pt</a:t>
            </a:r>
            <a:endParaRPr lang="en-GB" dirty="0"/>
          </a:p>
        </p:txBody>
      </p:sp>
      <p:sp>
        <p:nvSpPr>
          <p:cNvPr id="15" name="Slide Number Placeholder 5"/>
          <p:cNvSpPr>
            <a:spLocks noGrp="1"/>
          </p:cNvSpPr>
          <p:nvPr>
            <p:ph type="sldNum" sz="quarter" idx="4"/>
          </p:nvPr>
        </p:nvSpPr>
        <p:spPr>
          <a:xfrm>
            <a:off x="8142687" y="5328575"/>
            <a:ext cx="727472" cy="164042"/>
          </a:xfrm>
          <a:prstGeom prst="rect">
            <a:avLst/>
          </a:prstGeom>
        </p:spPr>
        <p:txBody>
          <a:bodyPr vert="horz" lIns="0" tIns="0" rIns="0" bIns="0" rtlCol="0" anchor="ctr"/>
          <a:lstStyle>
            <a:lvl1pPr algn="r">
              <a:defRPr sz="800">
                <a:solidFill>
                  <a:schemeClr val="tx2"/>
                </a:solidFill>
              </a:defRPr>
            </a:lvl1pPr>
          </a:lstStyle>
          <a:p>
            <a:pPr defTabSz="366309"/>
            <a:fld id="{4034BEE3-566C-4068-A777-C3A4762E861B}" type="slidenum">
              <a:rPr lang="en-GB" smtClean="0">
                <a:solidFill>
                  <a:srgbClr val="44546A"/>
                </a:solidFill>
                <a:latin typeface="Arial"/>
                <a:cs typeface="Arial" pitchFamily="34" charset="0"/>
              </a:rPr>
              <a:pPr defTabSz="366309"/>
              <a:t>‹#›</a:t>
            </a:fld>
            <a:endParaRPr lang="en-GB" dirty="0">
              <a:solidFill>
                <a:srgbClr val="44546A"/>
              </a:solidFill>
              <a:latin typeface="Arial"/>
              <a:cs typeface="Arial" pitchFamily="34" charset="0"/>
            </a:endParaRPr>
          </a:p>
        </p:txBody>
      </p:sp>
      <p:sp>
        <p:nvSpPr>
          <p:cNvPr id="4" name="Text Placeholder 3"/>
          <p:cNvSpPr>
            <a:spLocks noGrp="1"/>
          </p:cNvSpPr>
          <p:nvPr>
            <p:ph type="body" sz="quarter" idx="17" hasCustomPrompt="1"/>
          </p:nvPr>
        </p:nvSpPr>
        <p:spPr>
          <a:xfrm>
            <a:off x="266704" y="1420820"/>
            <a:ext cx="8593931" cy="3349626"/>
          </a:xfrm>
          <a:prstGeom prst="rect">
            <a:avLst/>
          </a:prstGeom>
        </p:spPr>
        <p:txBody>
          <a:bodyPr/>
          <a:lstStyle/>
          <a:p>
            <a:r>
              <a:rPr lang="en-GB" dirty="0" smtClean="0"/>
              <a:t>14pt body copy. This content holder can be used to place text, pictures, charts, multimedia etc.</a:t>
            </a:r>
            <a:br>
              <a:rPr lang="en-GB" dirty="0" smtClean="0"/>
            </a:br>
            <a:r>
              <a:rPr lang="en-GB" dirty="0" smtClean="0"/>
              <a:t>Level 1 text 14pt</a:t>
            </a:r>
            <a:br>
              <a:rPr lang="en-GB" dirty="0" smtClean="0"/>
            </a:br>
            <a:r>
              <a:rPr lang="en-GB" dirty="0" smtClean="0"/>
              <a:t>▪  Level 2 text 14pt</a:t>
            </a:r>
            <a:br>
              <a:rPr lang="en-GB" dirty="0" smtClean="0"/>
            </a:br>
            <a:r>
              <a:rPr lang="en-GB" dirty="0" smtClean="0"/>
              <a:t>    ▪  Level 3 text 14pt</a:t>
            </a:r>
            <a:br>
              <a:rPr lang="en-GB" dirty="0" smtClean="0"/>
            </a:br>
            <a:r>
              <a:rPr lang="en-GB" dirty="0" smtClean="0"/>
              <a:t>        ▪  Level 4 text 14pt</a:t>
            </a:r>
            <a:br>
              <a:rPr lang="en-GB" dirty="0" smtClean="0"/>
            </a:br>
            <a:r>
              <a:rPr lang="en-GB" dirty="0" smtClean="0"/>
              <a:t>            ▪  Level 5 text 14pt</a:t>
            </a:r>
            <a:endParaRPr lang="en-GB" dirty="0"/>
          </a:p>
        </p:txBody>
      </p:sp>
    </p:spTree>
    <p:extLst>
      <p:ext uri="{BB962C8B-B14F-4D97-AF65-F5344CB8AC3E}">
        <p14:creationId xmlns:p14="http://schemas.microsoft.com/office/powerpoint/2010/main" val="27696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424786"/>
            <a:ext cx="7886701" cy="2377281"/>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23889" y="3824564"/>
            <a:ext cx="7886701" cy="1250156"/>
          </a:xfrm>
        </p:spPr>
        <p:txBody>
          <a:bodyPr/>
          <a:lstStyle>
            <a:lvl1pPr marL="0" indent="0">
              <a:buNone/>
              <a:defRPr sz="1900">
                <a:solidFill>
                  <a:schemeClr val="tx1"/>
                </a:solidFill>
              </a:defRPr>
            </a:lvl1pPr>
            <a:lvl2pPr marL="366309" indent="0">
              <a:buNone/>
              <a:defRPr sz="1600">
                <a:solidFill>
                  <a:schemeClr val="tx1">
                    <a:tint val="75000"/>
                  </a:schemeClr>
                </a:solidFill>
              </a:defRPr>
            </a:lvl2pPr>
            <a:lvl3pPr marL="732617" indent="0">
              <a:buNone/>
              <a:defRPr sz="1400">
                <a:solidFill>
                  <a:schemeClr val="tx1">
                    <a:tint val="75000"/>
                  </a:schemeClr>
                </a:solidFill>
              </a:defRPr>
            </a:lvl3pPr>
            <a:lvl4pPr marL="1098926" indent="0">
              <a:buNone/>
              <a:defRPr sz="1300">
                <a:solidFill>
                  <a:schemeClr val="tx1">
                    <a:tint val="75000"/>
                  </a:schemeClr>
                </a:solidFill>
              </a:defRPr>
            </a:lvl4pPr>
            <a:lvl5pPr marL="1465235" indent="0">
              <a:buNone/>
              <a:defRPr sz="1300">
                <a:solidFill>
                  <a:schemeClr val="tx1">
                    <a:tint val="75000"/>
                  </a:schemeClr>
                </a:solidFill>
              </a:defRPr>
            </a:lvl5pPr>
            <a:lvl6pPr marL="1831543" indent="0">
              <a:buNone/>
              <a:defRPr sz="1300">
                <a:solidFill>
                  <a:schemeClr val="tx1">
                    <a:tint val="75000"/>
                  </a:schemeClr>
                </a:solidFill>
              </a:defRPr>
            </a:lvl6pPr>
            <a:lvl7pPr marL="2197852" indent="0">
              <a:buNone/>
              <a:defRPr sz="1300">
                <a:solidFill>
                  <a:schemeClr val="tx1">
                    <a:tint val="75000"/>
                  </a:schemeClr>
                </a:solidFill>
              </a:defRPr>
            </a:lvl7pPr>
            <a:lvl8pPr marL="2564160" indent="0">
              <a:buNone/>
              <a:defRPr sz="1300">
                <a:solidFill>
                  <a:schemeClr val="tx1">
                    <a:tint val="75000"/>
                  </a:schemeClr>
                </a:solidFill>
              </a:defRPr>
            </a:lvl8pPr>
            <a:lvl9pPr marL="293046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7" y="5296970"/>
            <a:ext cx="2057399" cy="304271"/>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3AD5B666-8BC8-4C17-A723-16967E11BAE1}" type="datetimeFigureOut">
              <a:rPr lang="en-GB" sz="1400" smtClean="0">
                <a:solidFill>
                  <a:prstClr val="black"/>
                </a:solidFill>
              </a:rPr>
              <a:pPr defTabSz="366309">
                <a:defRPr/>
              </a:pPr>
              <a:t>09/01/2020</a:t>
            </a:fld>
            <a:endParaRPr lang="en-GB" sz="1400">
              <a:solidFill>
                <a:prstClr val="black"/>
              </a:solidFill>
            </a:endParaRPr>
          </a:p>
        </p:txBody>
      </p:sp>
      <p:sp>
        <p:nvSpPr>
          <p:cNvPr id="5" name="Footer Placeholder 4"/>
          <p:cNvSpPr>
            <a:spLocks noGrp="1"/>
          </p:cNvSpPr>
          <p:nvPr>
            <p:ph type="ftr" sz="quarter" idx="11"/>
          </p:nvPr>
        </p:nvSpPr>
        <p:spPr>
          <a:xfrm>
            <a:off x="3028956" y="5296970"/>
            <a:ext cx="3086099" cy="304271"/>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endParaRPr lang="en-GB" sz="1400">
              <a:solidFill>
                <a:prstClr val="black"/>
              </a:solidFill>
            </a:endParaRPr>
          </a:p>
        </p:txBody>
      </p:sp>
      <p:sp>
        <p:nvSpPr>
          <p:cNvPr id="6" name="Slide Number Placeholder 5"/>
          <p:cNvSpPr>
            <a:spLocks noGrp="1"/>
          </p:cNvSpPr>
          <p:nvPr>
            <p:ph type="sldNum" sz="quarter" idx="12"/>
          </p:nvPr>
        </p:nvSpPr>
        <p:spPr>
          <a:xfrm>
            <a:off x="6457960" y="5296970"/>
            <a:ext cx="2057399" cy="304271"/>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F00B3213-FF89-4DB4-986C-BD298B4A7FD9}" type="slidenum">
              <a:rPr lang="en-GB" sz="1400" smtClean="0">
                <a:solidFill>
                  <a:prstClr val="black"/>
                </a:solidFill>
              </a:rPr>
              <a:pPr defTabSz="366309">
                <a:defRPr/>
              </a:pPr>
              <a:t>‹#›</a:t>
            </a:fld>
            <a:endParaRPr lang="en-GB" sz="1400">
              <a:solidFill>
                <a:prstClr val="black"/>
              </a:solidFill>
            </a:endParaRPr>
          </a:p>
        </p:txBody>
      </p:sp>
    </p:spTree>
    <p:extLst>
      <p:ext uri="{BB962C8B-B14F-4D97-AF65-F5344CB8AC3E}">
        <p14:creationId xmlns:p14="http://schemas.microsoft.com/office/powerpoint/2010/main" val="11190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135581"/>
            <a:ext cx="3970338" cy="2698962"/>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a:xfrm>
            <a:off x="594360" y="393569"/>
            <a:ext cx="8155940" cy="47625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910988"/>
            <a:ext cx="8160323" cy="26259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135581"/>
            <a:ext cx="3970338" cy="2698962"/>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761669" y="1463046"/>
            <a:ext cx="4087178" cy="147506"/>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5311140"/>
            <a:ext cx="8165592" cy="30480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017099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able Slide">
    <p:bg>
      <p:bgPr>
        <a:solidFill>
          <a:schemeClr val="dk2"/>
        </a:solidFill>
        <a:effectLst/>
      </p:bgPr>
    </p:bg>
    <p:spTree>
      <p:nvGrpSpPr>
        <p:cNvPr id="1" name="Shape 462"/>
        <p:cNvGrpSpPr/>
        <p:nvPr/>
      </p:nvGrpSpPr>
      <p:grpSpPr>
        <a:xfrm>
          <a:off x="0" y="0"/>
          <a:ext cx="0" cy="0"/>
          <a:chOff x="0" y="0"/>
          <a:chExt cx="0" cy="0"/>
        </a:xfrm>
      </p:grpSpPr>
    </p:spTree>
    <p:extLst>
      <p:ext uri="{BB962C8B-B14F-4D97-AF65-F5344CB8AC3E}">
        <p14:creationId xmlns:p14="http://schemas.microsoft.com/office/powerpoint/2010/main" val="397034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Only Dark">
    <p:bg>
      <p:bgPr>
        <a:solidFill>
          <a:schemeClr val="accent6"/>
        </a:solidFill>
        <a:effectLst/>
      </p:bgPr>
    </p:bg>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594365" y="528319"/>
            <a:ext cx="8166601" cy="476333"/>
          </a:xfrm>
          <a:prstGeom prst="rect">
            <a:avLst/>
          </a:prstGeom>
          <a:noFill/>
          <a:ln>
            <a:noFill/>
          </a:ln>
        </p:spPr>
        <p:txBody>
          <a:bodyPr lIns="73250" tIns="73250" rIns="73250" bIns="73250" anchor="b" anchorCtr="0"/>
          <a:lstStyle>
            <a:lvl1pPr marL="0" marR="0" lvl="0" indent="0" algn="l" rtl="0">
              <a:lnSpc>
                <a:spcPct val="100000"/>
              </a:lnSpc>
              <a:spcBef>
                <a:spcPts val="0"/>
              </a:spcBef>
              <a:spcAft>
                <a:spcPts val="0"/>
              </a:spcAft>
              <a:buClr>
                <a:srgbClr val="009DD9"/>
              </a:buClr>
              <a:buFont typeface="Calibri"/>
              <a:buNone/>
              <a:defRPr sz="2400" b="0" i="0" u="none" strike="noStrike" cap="none">
                <a:solidFill>
                  <a:srgbClr val="009DD9"/>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667" name="Shape 667"/>
          <p:cNvSpPr txBox="1">
            <a:spLocks noGrp="1"/>
          </p:cNvSpPr>
          <p:nvPr>
            <p:ph type="body" idx="1"/>
          </p:nvPr>
        </p:nvSpPr>
        <p:spPr>
          <a:xfrm>
            <a:off x="594365" y="1036319"/>
            <a:ext cx="8160301" cy="262667"/>
          </a:xfrm>
          <a:prstGeom prst="rect">
            <a:avLst/>
          </a:prstGeom>
          <a:noFill/>
          <a:ln>
            <a:noFill/>
          </a:ln>
        </p:spPr>
        <p:txBody>
          <a:bodyPr lIns="73250" tIns="73250" rIns="73250" bIns="73250" anchor="t" anchorCtr="0"/>
          <a:lstStyle>
            <a:lvl1pPr marL="0" marR="0" lvl="0" indent="0" algn="l" rtl="0">
              <a:lnSpc>
                <a:spcPct val="100000"/>
              </a:lnSpc>
              <a:spcBef>
                <a:spcPts val="0"/>
              </a:spcBef>
              <a:spcAft>
                <a:spcPts val="0"/>
              </a:spcAft>
              <a:buClr>
                <a:srgbClr val="5F5F5F"/>
              </a:buClr>
              <a:buFont typeface="Arial"/>
              <a:buNone/>
              <a:defRPr sz="1400" b="0" i="0" u="none" strike="noStrike" cap="none">
                <a:solidFill>
                  <a:schemeClr val="lt1"/>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669" name="Shape 669"/>
          <p:cNvSpPr txBox="1">
            <a:spLocks noGrp="1"/>
          </p:cNvSpPr>
          <p:nvPr>
            <p:ph type="body" idx="2"/>
          </p:nvPr>
        </p:nvSpPr>
        <p:spPr>
          <a:xfrm>
            <a:off x="594360" y="5311140"/>
            <a:ext cx="8165700" cy="304667"/>
          </a:xfrm>
          <a:prstGeom prst="rect">
            <a:avLst/>
          </a:prstGeom>
          <a:noFill/>
          <a:ln>
            <a:noFill/>
          </a:ln>
        </p:spPr>
        <p:txBody>
          <a:bodyPr lIns="73250" tIns="73250" rIns="73250" bIns="73250" anchor="b" anchorCtr="0"/>
          <a:lstStyle>
            <a:lvl1pPr marL="0" marR="0" lvl="0" indent="0" algn="l" rtl="0">
              <a:lnSpc>
                <a:spcPct val="100000"/>
              </a:lnSpc>
              <a:spcBef>
                <a:spcPts val="48"/>
              </a:spcBef>
              <a:spcAft>
                <a:spcPts val="0"/>
              </a:spcAft>
              <a:buClr>
                <a:srgbClr val="5F5F5F"/>
              </a:buClr>
              <a:buFont typeface="Arial"/>
              <a:buNone/>
              <a:defRPr sz="600" b="0" i="0" u="none" strike="noStrike" cap="none">
                <a:solidFill>
                  <a:srgbClr val="A8A9AC"/>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51821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only 2">
    <p:spTree>
      <p:nvGrpSpPr>
        <p:cNvPr id="1" name="Shape 176"/>
        <p:cNvGrpSpPr/>
        <p:nvPr/>
      </p:nvGrpSpPr>
      <p:grpSpPr>
        <a:xfrm>
          <a:off x="0" y="0"/>
          <a:ext cx="0" cy="0"/>
          <a:chOff x="0" y="0"/>
          <a:chExt cx="0" cy="0"/>
        </a:xfrm>
      </p:grpSpPr>
      <p:sp>
        <p:nvSpPr>
          <p:cNvPr id="179" name="Shape 179"/>
          <p:cNvSpPr txBox="1">
            <a:spLocks noGrp="1"/>
          </p:cNvSpPr>
          <p:nvPr>
            <p:ph type="title"/>
          </p:nvPr>
        </p:nvSpPr>
        <p:spPr>
          <a:xfrm>
            <a:off x="594365" y="563880"/>
            <a:ext cx="8166601" cy="476333"/>
          </a:xfrm>
          <a:prstGeom prst="rect">
            <a:avLst/>
          </a:prstGeom>
          <a:noFill/>
          <a:ln>
            <a:noFill/>
          </a:ln>
        </p:spPr>
        <p:txBody>
          <a:bodyPr lIns="73250" tIns="73250" rIns="73250" bIns="73250" anchor="b" anchorCtr="0"/>
          <a:lstStyle>
            <a:lvl1pPr marL="0" marR="0" lvl="0" indent="0" algn="l" rtl="0">
              <a:spcBef>
                <a:spcPts val="0"/>
              </a:spcBef>
              <a:buClr>
                <a:srgbClr val="009DD9"/>
              </a:buClr>
              <a:buFont typeface="Calibri"/>
              <a:buNone/>
              <a:defRPr sz="1400" b="0" i="0" u="none" strike="noStrike" cap="none">
                <a:solidFill>
                  <a:srgbClr val="009DD9"/>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0" name="Shape 180"/>
          <p:cNvSpPr txBox="1">
            <a:spLocks noGrp="1"/>
          </p:cNvSpPr>
          <p:nvPr>
            <p:ph type="body" idx="1"/>
          </p:nvPr>
        </p:nvSpPr>
        <p:spPr>
          <a:xfrm>
            <a:off x="594365" y="1066799"/>
            <a:ext cx="8160301" cy="262667"/>
          </a:xfrm>
          <a:prstGeom prst="rect">
            <a:avLst/>
          </a:prstGeom>
          <a:noFill/>
          <a:ln>
            <a:noFill/>
          </a:ln>
        </p:spPr>
        <p:txBody>
          <a:bodyPr lIns="73250" tIns="73250" rIns="73250" bIns="73250" anchor="t" anchorCtr="0"/>
          <a:lstStyle>
            <a:lvl1pPr marL="0" marR="0" lvl="0" indent="0" algn="l" rtl="0">
              <a:lnSpc>
                <a:spcPct val="100000"/>
              </a:lnSpc>
              <a:spcBef>
                <a:spcPts val="0"/>
              </a:spcBef>
              <a:buClr>
                <a:srgbClr val="5F5F5F"/>
              </a:buClr>
              <a:buFont typeface="Arial"/>
              <a:buNone/>
              <a:defRPr sz="13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94361" y="5311139"/>
            <a:ext cx="8165400" cy="304667"/>
          </a:xfrm>
          <a:prstGeom prst="rect">
            <a:avLst/>
          </a:prstGeom>
          <a:noFill/>
          <a:ln>
            <a:noFill/>
          </a:ln>
        </p:spPr>
        <p:txBody>
          <a:bodyPr lIns="73250" tIns="73250" rIns="73250" bIns="73250" anchor="b" anchorCtr="0"/>
          <a:lstStyle>
            <a:lvl1pPr marL="0" marR="0" lvl="0" indent="0" algn="l" rtl="0">
              <a:lnSpc>
                <a:spcPct val="100000"/>
              </a:lnSpc>
              <a:spcBef>
                <a:spcPts val="48"/>
              </a:spcBef>
              <a:buClr>
                <a:srgbClr val="5F5F5F"/>
              </a:buClr>
              <a:buFont typeface="Arial"/>
              <a:buNone/>
              <a:defRPr sz="6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28869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563882"/>
            <a:ext cx="8166672" cy="47625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1" y="1066802"/>
            <a:ext cx="8160323" cy="262599"/>
          </a:xfrm>
        </p:spPr>
        <p:txBody>
          <a:bodyPr wrap="square" tIns="0" bIns="0" anchor="t" anchorCtr="0"/>
          <a:lstStyle>
            <a:lvl1pPr marL="0" indent="0">
              <a:spcBef>
                <a:spcPts val="0"/>
              </a:spcBef>
              <a:buNone/>
              <a:defRPr sz="14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ext Placeholder 2"/>
          <p:cNvSpPr>
            <a:spLocks noGrp="1"/>
          </p:cNvSpPr>
          <p:nvPr>
            <p:ph type="body" idx="15"/>
          </p:nvPr>
        </p:nvSpPr>
        <p:spPr>
          <a:xfrm>
            <a:off x="594361" y="5311140"/>
            <a:ext cx="8165467" cy="304800"/>
          </a:xfrm>
        </p:spPr>
        <p:txBody>
          <a:bodyPr wrap="square" tIns="0" bIns="0" anchor="b" anchorCtr="0"/>
          <a:lstStyle>
            <a:lvl1pPr marL="0" indent="0">
              <a:spcBef>
                <a:spcPts val="48"/>
              </a:spcBef>
              <a:buNone/>
              <a:defRPr sz="6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42390821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8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gray">
          <a:xfrm rot="16200000">
            <a:off x="-1077600" y="4637095"/>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50000"/>
              </a:spcBef>
              <a:spcAft>
                <a:spcPct val="0"/>
              </a:spcAft>
              <a:defRPr/>
            </a:pPr>
            <a:r>
              <a:rPr lang="en-US" altLang="en-US" sz="600" smtClean="0">
                <a:solidFill>
                  <a:srgbClr val="5F5F5F"/>
                </a:solidFill>
              </a:rPr>
              <a:t>Copyright ©2012 The Nielsen Company. Confidential and proprietary.</a:t>
            </a:r>
          </a:p>
        </p:txBody>
      </p:sp>
      <p:sp>
        <p:nvSpPr>
          <p:cNvPr id="10" name="Text Box 17"/>
          <p:cNvSpPr txBox="1">
            <a:spLocks noChangeArrowheads="1"/>
          </p:cNvSpPr>
          <p:nvPr/>
        </p:nvSpPr>
        <p:spPr bwMode="auto">
          <a:xfrm>
            <a:off x="8880618" y="5488986"/>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EC99F3C6-5E57-4C19-A2AC-0EBC9DCCBF27}" type="slidenum">
              <a:rPr lang="en-US" sz="900" smtClean="0">
                <a:solidFill>
                  <a:srgbClr val="009DD9"/>
                </a:solidFill>
                <a:cs typeface="Arial" pitchFamily="34" charset="0"/>
              </a:rPr>
              <a:pPr algn="ctr" fontAlgn="base">
                <a:spcBef>
                  <a:spcPct val="0"/>
                </a:spcBef>
                <a:spcAft>
                  <a:spcPct val="0"/>
                </a:spcAft>
                <a:defRPr/>
              </a:pPr>
              <a:t>‹#›</a:t>
            </a:fld>
            <a:endParaRPr lang="en-US" sz="900" smtClean="0">
              <a:solidFill>
                <a:srgbClr val="009DD9"/>
              </a:solidFill>
              <a:cs typeface="Arial" pitchFamily="34" charset="0"/>
            </a:endParaRPr>
          </a:p>
        </p:txBody>
      </p:sp>
      <p:sp>
        <p:nvSpPr>
          <p:cNvPr id="6" name="Table Placeholder 5"/>
          <p:cNvSpPr>
            <a:spLocks noGrp="1"/>
          </p:cNvSpPr>
          <p:nvPr>
            <p:ph type="tbl" sz="quarter" idx="13"/>
          </p:nvPr>
        </p:nvSpPr>
        <p:spPr>
          <a:xfrm>
            <a:off x="776657" y="1623060"/>
            <a:ext cx="7614868" cy="2885282"/>
          </a:xfrm>
        </p:spPr>
        <p:txBody>
          <a:bodyPr rtlCol="0">
            <a:noAutofit/>
          </a:bodyPr>
          <a:lstStyle>
            <a:lvl1pPr marL="0" indent="0">
              <a:buFontTx/>
              <a:buNone/>
              <a:defRPr/>
            </a:lvl1pPr>
          </a:lstStyle>
          <a:p>
            <a:pPr lvl="0"/>
            <a:r>
              <a:rPr lang="en-US" noProof="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066800"/>
            <a:ext cx="8160322" cy="26259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5311140"/>
            <a:ext cx="8165465" cy="30480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5314378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1.jp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4" y="0"/>
            <a:ext cx="176731" cy="5715000"/>
          </a:xfrm>
          <a:prstGeom prst="rect">
            <a:avLst/>
          </a:prstGeom>
        </p:spPr>
      </p:pic>
      <p:sp>
        <p:nvSpPr>
          <p:cNvPr id="2" name="Title Placeholder 1"/>
          <p:cNvSpPr>
            <a:spLocks noGrp="1"/>
          </p:cNvSpPr>
          <p:nvPr>
            <p:ph type="title"/>
          </p:nvPr>
        </p:nvSpPr>
        <p:spPr>
          <a:xfrm>
            <a:off x="594360" y="402169"/>
            <a:ext cx="8155940" cy="476250"/>
          </a:xfrm>
          <a:prstGeom prst="rect">
            <a:avLst/>
          </a:prstGeom>
        </p:spPr>
        <p:txBody>
          <a:bodyPr vert="horz" wrap="square" lIns="73262" tIns="0" rIns="73262"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656080"/>
            <a:ext cx="8155940" cy="3398520"/>
          </a:xfrm>
          <a:prstGeom prst="rect">
            <a:avLst/>
          </a:prstGeom>
        </p:spPr>
        <p:txBody>
          <a:bodyPr vert="horz" lIns="73262" tIns="36631" rIns="73262" bIns="3663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92784" y="5504144"/>
            <a:ext cx="110608" cy="107722"/>
          </a:xfrm>
          <a:prstGeom prst="rect">
            <a:avLst/>
          </a:prstGeom>
          <a:noFill/>
          <a:ln w="9525">
            <a:noFill/>
            <a:miter lim="800000"/>
            <a:headEnd/>
            <a:tailEnd/>
          </a:ln>
          <a:effectLst/>
        </p:spPr>
        <p:txBody>
          <a:bodyPr wrap="none" lIns="0" tIns="0" rIns="0" bIns="0" anchor="ctr" anchorCtr="0">
            <a:spAutoFit/>
          </a:bodyPr>
          <a:lstStyle/>
          <a:p>
            <a:pPr algn="ctr" defTabSz="732617" fontAlgn="auto">
              <a:spcBef>
                <a:spcPts val="0"/>
              </a:spcBef>
              <a:spcAft>
                <a:spcPts val="0"/>
              </a:spcAft>
            </a:pPr>
            <a:fld id="{0D7D805D-F6E5-43ED-9D8A-77676030D49C}" type="slidenum">
              <a:rPr lang="en-US" sz="700">
                <a:solidFill>
                  <a:srgbClr val="000000"/>
                </a:solidFill>
                <a:latin typeface="Arial"/>
                <a:cs typeface="+mn-cs"/>
              </a:rPr>
              <a:pPr algn="ctr" defTabSz="732617" fontAlgn="auto">
                <a:spcBef>
                  <a:spcPts val="0"/>
                </a:spcBef>
                <a:spcAft>
                  <a:spcPts val="0"/>
                </a:spcAft>
              </a:pPr>
              <a:t>‹#›</a:t>
            </a:fld>
            <a:endParaRPr lang="en-US" sz="700" dirty="0">
              <a:solidFill>
                <a:srgbClr val="000000"/>
              </a:solidFill>
              <a:latin typeface="Arial"/>
              <a:cs typeface="+mn-cs"/>
            </a:endParaRPr>
          </a:p>
        </p:txBody>
      </p:sp>
      <p:sp>
        <p:nvSpPr>
          <p:cNvPr id="12" name="Rectangle 10"/>
          <p:cNvSpPr>
            <a:spLocks noChangeArrowheads="1"/>
          </p:cNvSpPr>
          <p:nvPr/>
        </p:nvSpPr>
        <p:spPr bwMode="gray">
          <a:xfrm rot="16200000">
            <a:off x="-983899" y="41615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fontAlgn="auto">
              <a:spcBef>
                <a:spcPct val="50000"/>
              </a:spcBef>
              <a:spcAft>
                <a:spcPts val="0"/>
              </a:spcAft>
            </a:pPr>
            <a:r>
              <a:rPr lang="en-US" sz="500" dirty="0">
                <a:solidFill>
                  <a:srgbClr val="FFFFFF"/>
                </a:solidFill>
                <a:latin typeface="Arial"/>
                <a:cs typeface="Calibri" charset="0"/>
              </a:rPr>
              <a:t>Copyright © 2017 The Nielsen Company. Confidential and proprietary.</a:t>
            </a:r>
          </a:p>
        </p:txBody>
      </p:sp>
      <p:pic>
        <p:nvPicPr>
          <p:cNvPr id="13" name="Picture 12" descr="N-Element-Tab-Blue_RGB.png"/>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8610605" y="0"/>
            <a:ext cx="236416" cy="377680"/>
          </a:xfrm>
          <a:prstGeom prst="rect">
            <a:avLst/>
          </a:prstGeom>
        </p:spPr>
      </p:pic>
    </p:spTree>
    <p:extLst>
      <p:ext uri="{BB962C8B-B14F-4D97-AF65-F5344CB8AC3E}">
        <p14:creationId xmlns:p14="http://schemas.microsoft.com/office/powerpoint/2010/main" val="114310616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 id="2147484220" r:id="rId16"/>
    <p:sldLayoutId id="2147484221" r:id="rId17"/>
    <p:sldLayoutId id="2147484222" r:id="rId18"/>
    <p:sldLayoutId id="2147484223" r:id="rId19"/>
    <p:sldLayoutId id="2147484224" r:id="rId20"/>
    <p:sldLayoutId id="2147484225" r:id="rId21"/>
    <p:sldLayoutId id="2147484226" r:id="rId22"/>
    <p:sldLayoutId id="2147484227" r:id="rId23"/>
    <p:sldLayoutId id="2147484228" r:id="rId24"/>
    <p:sldLayoutId id="2147484229" r:id="rId25"/>
    <p:sldLayoutId id="2147484230" r:id="rId26"/>
    <p:sldLayoutId id="2147484231" r:id="rId27"/>
    <p:sldLayoutId id="2147484232" r:id="rId28"/>
    <p:sldLayoutId id="2147484233" r:id="rId29"/>
    <p:sldLayoutId id="2147484234" r:id="rId30"/>
    <p:sldLayoutId id="2147484235" r:id="rId31"/>
    <p:sldLayoutId id="2147484236" r:id="rId32"/>
    <p:sldLayoutId id="2147484237" r:id="rId33"/>
    <p:sldLayoutId id="2147484238" r:id="rId34"/>
    <p:sldLayoutId id="2147484239" r:id="rId35"/>
    <p:sldLayoutId id="2147484240" r:id="rId36"/>
    <p:sldLayoutId id="2147484241" r:id="rId37"/>
    <p:sldLayoutId id="2147484242" r:id="rId38"/>
    <p:sldLayoutId id="2147484243" r:id="rId39"/>
    <p:sldLayoutId id="2147484244" r:id="rId40"/>
    <p:sldLayoutId id="2147484245" r:id="rId41"/>
    <p:sldLayoutId id="2147484246" r:id="rId42"/>
    <p:sldLayoutId id="2147484247" r:id="rId43"/>
    <p:sldLayoutId id="2147484248" r:id="rId44"/>
    <p:sldLayoutId id="2147484249" r:id="rId45"/>
    <p:sldLayoutId id="2147484250" r:id="rId46"/>
    <p:sldLayoutId id="2147484251" r:id="rId47"/>
    <p:sldLayoutId id="2147484252" r:id="rId48"/>
    <p:sldLayoutId id="2147484253" r:id="rId49"/>
    <p:sldLayoutId id="2147484254" r:id="rId50"/>
    <p:sldLayoutId id="2147484255" r:id="rId51"/>
    <p:sldLayoutId id="2147484256" r:id="rId52"/>
    <p:sldLayoutId id="2147484257" r:id="rId53"/>
    <p:sldLayoutId id="2147484258" r:id="rId54"/>
    <p:sldLayoutId id="2147484259" r:id="rId55"/>
    <p:sldLayoutId id="2147484260" r:id="rId56"/>
    <p:sldLayoutId id="2147484261" r:id="rId57"/>
    <p:sldLayoutId id="2147484262" r:id="rId58"/>
    <p:sldLayoutId id="2147484263" r:id="rId59"/>
    <p:sldLayoutId id="2147484264" r:id="rId60"/>
    <p:sldLayoutId id="2147484265" r:id="rId61"/>
    <p:sldLayoutId id="2147484266" r:id="rId62"/>
    <p:sldLayoutId id="2147484267" r:id="rId63"/>
    <p:sldLayoutId id="2147484268" r:id="rId64"/>
    <p:sldLayoutId id="2147484269" r:id="rId65"/>
    <p:sldLayoutId id="2147484270" r:id="rId66"/>
    <p:sldLayoutId id="2147484271" r:id="rId67"/>
    <p:sldLayoutId id="2147484272" r:id="rId68"/>
    <p:sldLayoutId id="2147484273" r:id="rId69"/>
    <p:sldLayoutId id="2147484274" r:id="rId70"/>
    <p:sldLayoutId id="2147484275" r:id="rId71"/>
    <p:sldLayoutId id="2147484276" r:id="rId72"/>
    <p:sldLayoutId id="2147484277" r:id="rId73"/>
    <p:sldLayoutId id="2147484278" r:id="rId74"/>
    <p:sldLayoutId id="2147484279" r:id="rId75"/>
    <p:sldLayoutId id="2147484280" r:id="rId76"/>
    <p:sldLayoutId id="2147484281" r:id="rId77"/>
    <p:sldLayoutId id="2147484282" r:id="rId78"/>
    <p:sldLayoutId id="2147484283" r:id="rId79"/>
    <p:sldLayoutId id="2147484284" r:id="rId80"/>
    <p:sldLayoutId id="2147484285" r:id="rId81"/>
    <p:sldLayoutId id="2147484286" r:id="rId82"/>
    <p:sldLayoutId id="2147484287" r:id="rId83"/>
    <p:sldLayoutId id="2147484288" r:id="rId84"/>
    <p:sldLayoutId id="2147484289" r:id="rId85"/>
    <p:sldLayoutId id="2147484291" r:id="rId86"/>
    <p:sldLayoutId id="2147484292" r:id="rId87"/>
    <p:sldLayoutId id="2147484293" r:id="rId88"/>
    <p:sldLayoutId id="2147484294" r:id="rId89"/>
    <p:sldLayoutId id="2147484295" r:id="rId90"/>
    <p:sldLayoutId id="2147484296" r:id="rId91"/>
    <p:sldLayoutId id="2147484297" r:id="rId92"/>
    <p:sldLayoutId id="2147484299" r:id="rId93"/>
    <p:sldLayoutId id="2147484301" r:id="rId94"/>
    <p:sldLayoutId id="2147484304" r:id="rId95"/>
  </p:sldLayoutIdLst>
  <p:txStyles>
    <p:titleStyle>
      <a:lvl1pPr algn="l" defTabSz="366309" rtl="0" eaLnBrk="1" latinLnBrk="0" hangingPunct="1">
        <a:spcBef>
          <a:spcPct val="0"/>
        </a:spcBef>
        <a:buNone/>
        <a:defRPr sz="2400" kern="1200" cap="all" baseline="0">
          <a:solidFill>
            <a:schemeClr val="tx2"/>
          </a:solidFill>
          <a:latin typeface="+mj-lt"/>
          <a:ea typeface="+mj-ea"/>
          <a:cs typeface="+mj-cs"/>
        </a:defRPr>
      </a:lvl1pPr>
    </p:titleStyle>
    <p:bodyStyle>
      <a:lvl1pPr marL="181883" indent="-181883" algn="l" defTabSz="366309" rtl="0" eaLnBrk="1" latinLnBrk="0" hangingPunct="1">
        <a:lnSpc>
          <a:spcPct val="100000"/>
        </a:lnSpc>
        <a:spcBef>
          <a:spcPts val="641"/>
        </a:spcBef>
        <a:buClr>
          <a:schemeClr val="tx2"/>
        </a:buClr>
        <a:buFont typeface="Arial"/>
        <a:buChar char="•"/>
        <a:defRPr sz="1400" kern="1200" baseline="0">
          <a:solidFill>
            <a:schemeClr val="tx2"/>
          </a:solidFill>
          <a:latin typeface="+mn-lt"/>
          <a:ea typeface="+mn-ea"/>
          <a:cs typeface="+mn-cs"/>
        </a:defRPr>
      </a:lvl1pPr>
      <a:lvl2pPr marL="363765" indent="-176795" algn="l" defTabSz="230215" rtl="0" eaLnBrk="1" latinLnBrk="0" hangingPunct="1">
        <a:lnSpc>
          <a:spcPct val="100000"/>
        </a:lnSpc>
        <a:spcBef>
          <a:spcPts val="641"/>
        </a:spcBef>
        <a:buClr>
          <a:schemeClr val="tx2"/>
        </a:buClr>
        <a:buFont typeface="Arial" pitchFamily="34" charset="0"/>
        <a:buChar char="•"/>
        <a:defRPr sz="1300" kern="1200" baseline="0">
          <a:solidFill>
            <a:schemeClr val="tx2"/>
          </a:solidFill>
          <a:latin typeface="+mn-lt"/>
          <a:ea typeface="+mn-ea"/>
          <a:cs typeface="+mn-cs"/>
        </a:defRPr>
      </a:lvl2pPr>
      <a:lvl3pPr marL="552007" indent="-183154" algn="l" defTabSz="366309" rtl="0" eaLnBrk="1" latinLnBrk="0" hangingPunct="1">
        <a:lnSpc>
          <a:spcPct val="100000"/>
        </a:lnSpc>
        <a:spcBef>
          <a:spcPts val="561"/>
        </a:spcBef>
        <a:buClr>
          <a:schemeClr val="tx2"/>
        </a:buClr>
        <a:buFont typeface="Arial"/>
        <a:buChar char="•"/>
        <a:tabLst/>
        <a:defRPr sz="1100" kern="1200" baseline="0">
          <a:solidFill>
            <a:schemeClr val="tx2"/>
          </a:solidFill>
          <a:latin typeface="+mn-lt"/>
          <a:ea typeface="+mn-ea"/>
          <a:cs typeface="+mn-cs"/>
        </a:defRPr>
      </a:lvl3pPr>
      <a:lvl4pPr marL="733890" indent="-180611" algn="l" defTabSz="181883" rtl="0" eaLnBrk="1" latinLnBrk="0" hangingPunct="1">
        <a:lnSpc>
          <a:spcPct val="100000"/>
        </a:lnSpc>
        <a:spcBef>
          <a:spcPts val="561"/>
        </a:spcBef>
        <a:buClr>
          <a:schemeClr val="tx2"/>
        </a:buClr>
        <a:buFont typeface="Arial" pitchFamily="34" charset="0"/>
        <a:buChar char="•"/>
        <a:defRPr sz="1000" kern="1200" baseline="0">
          <a:solidFill>
            <a:schemeClr val="tx2"/>
          </a:solidFill>
          <a:latin typeface="+mn-lt"/>
          <a:ea typeface="+mn-ea"/>
          <a:cs typeface="+mn-cs"/>
        </a:defRPr>
      </a:lvl4pPr>
      <a:lvl5pPr marL="915772" indent="-184427" algn="l" defTabSz="366309" rtl="0" eaLnBrk="1" latinLnBrk="0" hangingPunct="1">
        <a:lnSpc>
          <a:spcPct val="100000"/>
        </a:lnSpc>
        <a:spcBef>
          <a:spcPts val="561"/>
        </a:spcBef>
        <a:buClr>
          <a:schemeClr val="tx2"/>
        </a:buClr>
        <a:buFont typeface="Arial" pitchFamily="34" charset="0"/>
        <a:buChar char="•"/>
        <a:defRPr sz="800" kern="1200" baseline="0">
          <a:solidFill>
            <a:schemeClr val="tx2"/>
          </a:solidFill>
          <a:latin typeface="+mn-lt"/>
          <a:ea typeface="+mn-ea"/>
          <a:cs typeface="+mn-cs"/>
        </a:defRPr>
      </a:lvl5pPr>
      <a:lvl6pPr marL="2014698" indent="-183154" algn="l" defTabSz="366309" rtl="0" eaLnBrk="1" latinLnBrk="0" hangingPunct="1">
        <a:spcBef>
          <a:spcPct val="20000"/>
        </a:spcBef>
        <a:buFont typeface="Arial"/>
        <a:buChar char="•"/>
        <a:defRPr sz="1600" kern="1200">
          <a:solidFill>
            <a:schemeClr val="tx1"/>
          </a:solidFill>
          <a:latin typeface="+mn-lt"/>
          <a:ea typeface="+mn-ea"/>
          <a:cs typeface="+mn-cs"/>
        </a:defRPr>
      </a:lvl6pPr>
      <a:lvl7pPr marL="2381006" indent="-183154" algn="l" defTabSz="366309" rtl="0" eaLnBrk="1" latinLnBrk="0" hangingPunct="1">
        <a:spcBef>
          <a:spcPct val="20000"/>
        </a:spcBef>
        <a:buFont typeface="Arial"/>
        <a:buChar char="•"/>
        <a:defRPr sz="1600" kern="1200">
          <a:solidFill>
            <a:schemeClr val="tx1"/>
          </a:solidFill>
          <a:latin typeface="+mn-lt"/>
          <a:ea typeface="+mn-ea"/>
          <a:cs typeface="+mn-cs"/>
        </a:defRPr>
      </a:lvl7pPr>
      <a:lvl8pPr marL="2747315" indent="-183154" algn="l" defTabSz="366309" rtl="0" eaLnBrk="1" latinLnBrk="0" hangingPunct="1">
        <a:spcBef>
          <a:spcPct val="20000"/>
        </a:spcBef>
        <a:buFont typeface="Arial"/>
        <a:buChar char="•"/>
        <a:defRPr sz="1600" kern="1200">
          <a:solidFill>
            <a:schemeClr val="tx1"/>
          </a:solidFill>
          <a:latin typeface="+mn-lt"/>
          <a:ea typeface="+mn-ea"/>
          <a:cs typeface="+mn-cs"/>
        </a:defRPr>
      </a:lvl8pPr>
      <a:lvl9pPr marL="3113623" indent="-183154" algn="l" defTabSz="366309"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309" rtl="0" eaLnBrk="1" latinLnBrk="0" hangingPunct="1">
        <a:defRPr sz="1400" kern="1200">
          <a:solidFill>
            <a:schemeClr val="tx1"/>
          </a:solidFill>
          <a:latin typeface="+mn-lt"/>
          <a:ea typeface="+mn-ea"/>
          <a:cs typeface="+mn-cs"/>
        </a:defRPr>
      </a:lvl1pPr>
      <a:lvl2pPr marL="366309" algn="l" defTabSz="366309" rtl="0" eaLnBrk="1" latinLnBrk="0" hangingPunct="1">
        <a:defRPr sz="1400" kern="1200">
          <a:solidFill>
            <a:schemeClr val="tx1"/>
          </a:solidFill>
          <a:latin typeface="+mn-lt"/>
          <a:ea typeface="+mn-ea"/>
          <a:cs typeface="+mn-cs"/>
        </a:defRPr>
      </a:lvl2pPr>
      <a:lvl3pPr marL="732617" algn="l" defTabSz="366309" rtl="0" eaLnBrk="1" latinLnBrk="0" hangingPunct="1">
        <a:defRPr sz="1400" kern="1200">
          <a:solidFill>
            <a:schemeClr val="tx1"/>
          </a:solidFill>
          <a:latin typeface="+mn-lt"/>
          <a:ea typeface="+mn-ea"/>
          <a:cs typeface="+mn-cs"/>
        </a:defRPr>
      </a:lvl3pPr>
      <a:lvl4pPr marL="1098926" algn="l" defTabSz="366309" rtl="0" eaLnBrk="1" latinLnBrk="0" hangingPunct="1">
        <a:defRPr sz="1400" kern="1200">
          <a:solidFill>
            <a:schemeClr val="tx1"/>
          </a:solidFill>
          <a:latin typeface="+mn-lt"/>
          <a:ea typeface="+mn-ea"/>
          <a:cs typeface="+mn-cs"/>
        </a:defRPr>
      </a:lvl4pPr>
      <a:lvl5pPr marL="1465235" algn="l" defTabSz="366309" rtl="0" eaLnBrk="1" latinLnBrk="0" hangingPunct="1">
        <a:defRPr sz="1400" kern="1200">
          <a:solidFill>
            <a:schemeClr val="tx1"/>
          </a:solidFill>
          <a:latin typeface="+mn-lt"/>
          <a:ea typeface="+mn-ea"/>
          <a:cs typeface="+mn-cs"/>
        </a:defRPr>
      </a:lvl5pPr>
      <a:lvl6pPr marL="1831543" algn="l" defTabSz="366309" rtl="0" eaLnBrk="1" latinLnBrk="0" hangingPunct="1">
        <a:defRPr sz="1400" kern="1200">
          <a:solidFill>
            <a:schemeClr val="tx1"/>
          </a:solidFill>
          <a:latin typeface="+mn-lt"/>
          <a:ea typeface="+mn-ea"/>
          <a:cs typeface="+mn-cs"/>
        </a:defRPr>
      </a:lvl6pPr>
      <a:lvl7pPr marL="2197852" algn="l" defTabSz="366309" rtl="0" eaLnBrk="1" latinLnBrk="0" hangingPunct="1">
        <a:defRPr sz="1400" kern="1200">
          <a:solidFill>
            <a:schemeClr val="tx1"/>
          </a:solidFill>
          <a:latin typeface="+mn-lt"/>
          <a:ea typeface="+mn-ea"/>
          <a:cs typeface="+mn-cs"/>
        </a:defRPr>
      </a:lvl7pPr>
      <a:lvl8pPr marL="2564160" algn="l" defTabSz="366309" rtl="0" eaLnBrk="1" latinLnBrk="0" hangingPunct="1">
        <a:defRPr sz="1400" kern="1200">
          <a:solidFill>
            <a:schemeClr val="tx1"/>
          </a:solidFill>
          <a:latin typeface="+mn-lt"/>
          <a:ea typeface="+mn-ea"/>
          <a:cs typeface="+mn-cs"/>
        </a:defRPr>
      </a:lvl8pPr>
      <a:lvl9pPr marL="2930469" algn="l" defTabSz="3663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4.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image" Target="../media/image25.emf"/></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4.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oleObject4.bin"/><Relationship Id="rId4" Type="http://schemas.openxmlformats.org/officeDocument/2006/relationships/image" Target="../media/image27.emf"/></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4.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6.bin"/><Relationship Id="rId4" Type="http://schemas.openxmlformats.org/officeDocument/2006/relationships/image" Target="../media/image29.emf"/></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4.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4.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4.xml"/><Relationship Id="rId1" Type="http://schemas.openxmlformats.org/officeDocument/2006/relationships/vmlDrawing" Target="../drawings/vmlDrawing4.vml"/><Relationship Id="rId4" Type="http://schemas.openxmlformats.org/officeDocument/2006/relationships/image" Target="../media/image31.emf"/></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4.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9.emf"/><Relationship Id="rId1" Type="http://schemas.openxmlformats.org/officeDocument/2006/relationships/slideLayout" Target="../slideLayouts/slideLayout9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Sea Fish – Frozen fish by species</a:t>
            </a:r>
            <a:br>
              <a:rPr lang="en-US" sz="3600" dirty="0"/>
            </a:br>
            <a:r>
              <a:rPr lang="en-US" sz="1200" cap="none" dirty="0"/>
              <a:t>Data to WE </a:t>
            </a:r>
            <a:r>
              <a:rPr lang="en-US" sz="1200" cap="none" dirty="0" smtClean="0"/>
              <a:t>28.12.19</a:t>
            </a:r>
            <a:endParaRPr lang="en-US" dirty="0"/>
          </a:p>
        </p:txBody>
      </p:sp>
    </p:spTree>
    <p:extLst>
      <p:ext uri="{BB962C8B-B14F-4D97-AF65-F5344CB8AC3E}">
        <p14:creationId xmlns:p14="http://schemas.microsoft.com/office/powerpoint/2010/main" val="170905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b="4784"/>
          <a:stretch>
            <a:fillRect/>
          </a:stretch>
        </p:blipFill>
        <p:spPr bwMode="auto">
          <a:xfrm>
            <a:off x="251520" y="846360"/>
            <a:ext cx="8856984" cy="432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527248" y="193204"/>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Price inflation is the major cause for Frozen Code sales to go down also repelled shoppers.</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25252"/>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Cod</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20357225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b="9072"/>
          <a:stretch>
            <a:fillRect/>
          </a:stretch>
        </p:blipFill>
        <p:spPr bwMode="auto">
          <a:xfrm>
            <a:off x="256440" y="904454"/>
            <a:ext cx="8852064" cy="434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49188"/>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Pollock has seen growth during MAT TY. </a:t>
            </a:r>
            <a:r>
              <a:rPr lang="en-GB" altLang="en-US" sz="1600" b="1" dirty="0">
                <a:solidFill>
                  <a:srgbClr val="0099FF"/>
                </a:solidFill>
              </a:rPr>
              <a:t>More shoppers buying Frozen Pollock more often helped growth.</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67792"/>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Pollock</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28985020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Warm Water Prawns lost shoppers at increased price.</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Warm Water Prawns</a:t>
            </a:r>
            <a:endParaRPr lang="en-GB" sz="2000" b="1" dirty="0">
              <a:solidFill>
                <a:schemeClr val="accent1"/>
              </a:solidFill>
              <a:latin typeface="+mj-lt"/>
              <a:cs typeface="+mn-cs"/>
            </a:endParaRPr>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b="3195"/>
          <a:stretch>
            <a:fillRect/>
          </a:stretch>
        </p:blipFill>
        <p:spPr bwMode="auto">
          <a:xfrm>
            <a:off x="251520" y="985292"/>
            <a:ext cx="8858265" cy="437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9571698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b="6214"/>
          <a:stretch>
            <a:fillRect/>
          </a:stretch>
        </p:blipFill>
        <p:spPr bwMode="auto">
          <a:xfrm>
            <a:off x="196183" y="841276"/>
            <a:ext cx="891232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Losing shoppers triggered Frozen Haddock decline in MAT TY.</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Haddock</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29716078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b="3294"/>
          <a:stretch>
            <a:fillRect/>
          </a:stretch>
        </p:blipFill>
        <p:spPr bwMode="auto">
          <a:xfrm>
            <a:off x="179512" y="853692"/>
            <a:ext cx="8910302" cy="427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9"/>
          <p:cNvSpPr txBox="1">
            <a:spLocks noChangeArrowheads="1"/>
          </p:cNvSpPr>
          <p:nvPr/>
        </p:nvSpPr>
        <p:spPr bwMode="auto">
          <a:xfrm>
            <a:off x="498975" y="138870"/>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Cold Water Prawns has seen growth with increased </a:t>
            </a:r>
            <a:r>
              <a:rPr lang="en-GB" altLang="en-US" sz="1600" b="1" dirty="0">
                <a:solidFill>
                  <a:srgbClr val="0099FF"/>
                </a:solidFill>
                <a:latin typeface="+mj-lt"/>
              </a:rPr>
              <a:t>H</a:t>
            </a:r>
            <a:r>
              <a:rPr lang="en-GB" altLang="en-US" sz="1600" b="1" dirty="0" smtClean="0">
                <a:solidFill>
                  <a:srgbClr val="0099FF"/>
                </a:solidFill>
                <a:latin typeface="+mj-lt"/>
              </a:rPr>
              <a:t>ouseholds and Price.</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595784"/>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Cold Water Prawns</a:t>
            </a:r>
            <a:endParaRPr lang="en-GB" sz="2000" b="1" dirty="0">
              <a:solidFill>
                <a:schemeClr val="accent1"/>
              </a:solidFill>
              <a:latin typeface="+mj-lt"/>
              <a:cs typeface="+mn-cs"/>
            </a:endParaRPr>
          </a:p>
        </p:txBody>
      </p:sp>
      <p:sp>
        <p:nvSpPr>
          <p:cNvPr id="6"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2267683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b="6327"/>
          <a:stretch>
            <a:fillRect/>
          </a:stretch>
        </p:blipFill>
        <p:spPr bwMode="auto">
          <a:xfrm>
            <a:off x="188913" y="913284"/>
            <a:ext cx="8991599" cy="435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Losing shoppers caused Frozen Salmon decline during MAT TY.</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Salmon</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6080985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b="4874"/>
          <a:stretch>
            <a:fillRect/>
          </a:stretch>
        </p:blipFill>
        <p:spPr bwMode="auto">
          <a:xfrm>
            <a:off x="179512" y="841276"/>
            <a:ext cx="8991600" cy="43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a:solidFill>
                  <a:srgbClr val="0099FF"/>
                </a:solidFill>
              </a:rPr>
              <a:t>Losing shoppers caused Frozen </a:t>
            </a:r>
            <a:r>
              <a:rPr lang="en-GB" altLang="en-US" sz="1600" b="1" dirty="0" smtClean="0">
                <a:solidFill>
                  <a:srgbClr val="0099FF"/>
                </a:solidFill>
              </a:rPr>
              <a:t>Scampi decline </a:t>
            </a:r>
            <a:r>
              <a:rPr lang="en-GB" altLang="en-US" sz="1600" b="1" dirty="0">
                <a:solidFill>
                  <a:srgbClr val="0099FF"/>
                </a:solidFill>
              </a:rPr>
              <a:t>during MAT TY.</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25252"/>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Scampi</a:t>
            </a:r>
            <a:endParaRPr lang="en-GB" sz="2000" b="1" dirty="0">
              <a:solidFill>
                <a:schemeClr val="accent1"/>
              </a:solidFill>
              <a:latin typeface="+mj-lt"/>
              <a:cs typeface="+mn-cs"/>
            </a:endParaRP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6839889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r="-814"/>
          <a:stretch>
            <a:fillRect/>
          </a:stretch>
        </p:blipFill>
        <p:spPr bwMode="auto">
          <a:xfrm>
            <a:off x="216225" y="894976"/>
            <a:ext cx="8927775" cy="437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49188"/>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None/>
            </a:pPr>
            <a:r>
              <a:rPr lang="en-US" altLang="en-US" sz="1600" b="1" dirty="0" smtClean="0">
                <a:solidFill>
                  <a:srgbClr val="0099FF"/>
                </a:solidFill>
                <a:latin typeface="+mj-lt"/>
              </a:rPr>
              <a:t>Less Shoppers and reduction in frequency of shopping caused Frozen </a:t>
            </a:r>
            <a:r>
              <a:rPr lang="en-US" altLang="en-US" sz="1600" b="1" dirty="0" err="1" smtClean="0">
                <a:solidFill>
                  <a:srgbClr val="0099FF"/>
                </a:solidFill>
                <a:latin typeface="+mj-lt"/>
              </a:rPr>
              <a:t>Basa</a:t>
            </a:r>
            <a:r>
              <a:rPr lang="en-US" altLang="en-US" sz="1600" b="1" dirty="0" smtClean="0">
                <a:solidFill>
                  <a:srgbClr val="0099FF"/>
                </a:solidFill>
                <a:latin typeface="+mj-lt"/>
              </a:rPr>
              <a:t> decline during MAT TY</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Basa</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7441626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47145"/>
            <a:ext cx="8936181" cy="434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49188"/>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Mixed Seafood gains considerably with increasing shoppers and their more frequent purchase. </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553244"/>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Mixed Seafood</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7143849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b="1653"/>
          <a:stretch>
            <a:fillRect/>
          </a:stretch>
        </p:blipFill>
        <p:spPr bwMode="auto">
          <a:xfrm>
            <a:off x="251520" y="841276"/>
            <a:ext cx="8836070" cy="429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21196"/>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Sole’s growth mainly due to increased shoppers and their frequent purchase.</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Sole</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0714227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idx="4294967295"/>
          </p:nvPr>
        </p:nvSpPr>
        <p:spPr bwMode="gray">
          <a:xfrm>
            <a:off x="1979613" y="2651125"/>
            <a:ext cx="6978650" cy="488157"/>
          </a:xfrm>
        </p:spPr>
        <p:txBody>
          <a:bodyPr anchor="t"/>
          <a:lstStyle/>
          <a:p>
            <a:pPr algn="ctr" eaLnBrk="1" hangingPunct="1"/>
            <a:r>
              <a:rPr lang="en-US" altLang="en-US" sz="2900" dirty="0" smtClean="0"/>
              <a:t>CATEGORY OVERVIEW</a:t>
            </a:r>
          </a:p>
        </p:txBody>
      </p:sp>
    </p:spTree>
    <p:extLst>
      <p:ext uri="{BB962C8B-B14F-4D97-AF65-F5344CB8AC3E}">
        <p14:creationId xmlns:p14="http://schemas.microsoft.com/office/powerpoint/2010/main" val="3501328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41276"/>
            <a:ext cx="8856984" cy="439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Enormous lose of shoppers triggered Frozen Plaice decline during latest MAT  </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50118"/>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Plaice</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0298133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extLst>
              <a:ext uri="{28A0092B-C50C-407E-A947-70E740481C1C}">
                <a14:useLocalDpi xmlns:a14="http://schemas.microsoft.com/office/drawing/2010/main" val="0"/>
              </a:ext>
            </a:extLst>
          </a:blip>
          <a:srcRect b="4793"/>
          <a:stretch>
            <a:fillRect/>
          </a:stretch>
        </p:blipFill>
        <p:spPr bwMode="auto">
          <a:xfrm>
            <a:off x="188912" y="787064"/>
            <a:ext cx="8955088" cy="436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193204"/>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a:solidFill>
                  <a:srgbClr val="0099FF"/>
                </a:solidFill>
              </a:rPr>
              <a:t>Losing shoppers caused Frozen </a:t>
            </a:r>
            <a:r>
              <a:rPr lang="en-GB" altLang="en-US" sz="1600" b="1" dirty="0" smtClean="0">
                <a:solidFill>
                  <a:srgbClr val="0099FF"/>
                </a:solidFill>
              </a:rPr>
              <a:t>Tuna decline </a:t>
            </a:r>
            <a:r>
              <a:rPr lang="en-GB" altLang="en-US" sz="1600" b="1" dirty="0">
                <a:solidFill>
                  <a:srgbClr val="0099FF"/>
                </a:solidFill>
              </a:rPr>
              <a:t>during MAT TY.</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553244"/>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Frozen Tuna</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850759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idx="4294967295"/>
          </p:nvPr>
        </p:nvSpPr>
        <p:spPr bwMode="gray">
          <a:xfrm>
            <a:off x="1979613" y="2651125"/>
            <a:ext cx="6978650" cy="488157"/>
          </a:xfrm>
        </p:spPr>
        <p:txBody>
          <a:bodyPr anchor="t"/>
          <a:lstStyle/>
          <a:p>
            <a:pPr algn="ctr" eaLnBrk="1" hangingPunct="1"/>
            <a:r>
              <a:rPr lang="en-US" altLang="en-US" dirty="0" smtClean="0"/>
              <a:t>SPECIES SHIFTING – FROZEN FISH</a:t>
            </a:r>
          </a:p>
        </p:txBody>
      </p:sp>
    </p:spTree>
    <p:extLst>
      <p:ext uri="{BB962C8B-B14F-4D97-AF65-F5344CB8AC3E}">
        <p14:creationId xmlns:p14="http://schemas.microsoft.com/office/powerpoint/2010/main" val="659536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539552" y="193204"/>
            <a:ext cx="8147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Cod’s decline is driven by shifting TY, mainly losing to Frozen Pollock &amp; Frozen Sole.</a:t>
            </a:r>
            <a:endParaRPr lang="en-US" altLang="en-US" sz="1600" b="1" dirty="0">
              <a:solidFill>
                <a:srgbClr val="0099FF"/>
              </a:solidFill>
              <a:latin typeface="+mj-lt"/>
            </a:endParaRPr>
          </a:p>
        </p:txBody>
      </p:sp>
      <p:sp>
        <p:nvSpPr>
          <p:cNvPr id="9"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
        <p:nvSpPr>
          <p:cNvPr id="3074" name="Rectangle 2"/>
          <p:cNvSpPr>
            <a:spLocks noChangeArrowheads="1"/>
          </p:cNvSpPr>
          <p:nvPr/>
        </p:nvSpPr>
        <p:spPr bwMode="auto">
          <a:xfrm>
            <a:off x="0" y="91328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Cod</a:t>
            </a:r>
            <a:endParaRPr lang="en-GB" altLang="en-US" sz="2000" b="1" dirty="0">
              <a:solidFill>
                <a:schemeClr val="accent1"/>
              </a:solidFill>
              <a:latin typeface="+mj-lt"/>
            </a:endParaRPr>
          </a:p>
        </p:txBody>
      </p:sp>
      <p:pic>
        <p:nvPicPr>
          <p:cNvPr id="163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895697"/>
            <a:ext cx="7666037"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1242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016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Pollock</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539552" y="112485"/>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Pollock has seen growth in all terms &amp; shifting gain is mainly from Frozen COD and Frozen Salmon.</a:t>
            </a:r>
            <a:endParaRPr lang="en-US" altLang="en-US" sz="1600" b="1" dirty="0">
              <a:solidFill>
                <a:srgbClr val="0099FF"/>
              </a:solidFill>
              <a:latin typeface="+mj-lt"/>
            </a:endParaRPr>
          </a:p>
        </p:txBody>
      </p:sp>
      <p:pic>
        <p:nvPicPr>
          <p:cNvPr id="164866" name="Picture 2"/>
          <p:cNvPicPr>
            <a:picLocks noChangeAspect="1" noChangeArrowheads="1"/>
          </p:cNvPicPr>
          <p:nvPr/>
        </p:nvPicPr>
        <p:blipFill>
          <a:blip r:embed="rId3">
            <a:extLst>
              <a:ext uri="{28A0092B-C50C-407E-A947-70E740481C1C}">
                <a14:useLocalDpi xmlns:a14="http://schemas.microsoft.com/office/drawing/2010/main" val="0"/>
              </a:ext>
            </a:extLst>
          </a:blip>
          <a:srcRect l="1175" t="1913" r="3526" b="9563"/>
          <a:stretch>
            <a:fillRect/>
          </a:stretch>
        </p:blipFill>
        <p:spPr bwMode="auto">
          <a:xfrm>
            <a:off x="459146" y="793546"/>
            <a:ext cx="8155989" cy="465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9057601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l="2281" t="2000" r="4561" b="4000"/>
          <a:stretch>
            <a:fillRect/>
          </a:stretch>
        </p:blipFill>
        <p:spPr bwMode="auto">
          <a:xfrm>
            <a:off x="440483" y="841276"/>
            <a:ext cx="8091957" cy="465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625252"/>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Warm Water Prawns</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None/>
            </a:pPr>
            <a:r>
              <a:rPr lang="en-US" altLang="en-US" sz="1600" b="1" dirty="0" smtClean="0">
                <a:solidFill>
                  <a:srgbClr val="0099FF"/>
                </a:solidFill>
                <a:latin typeface="+mj-lt"/>
              </a:rPr>
              <a:t>Warm Water Prawns </a:t>
            </a:r>
            <a:r>
              <a:rPr lang="en-US" sz="1600" b="1" dirty="0" smtClean="0">
                <a:solidFill>
                  <a:srgbClr val="0099FF"/>
                </a:solidFill>
                <a:latin typeface="+mj-lt"/>
              </a:rPr>
              <a:t>losing majorly to Pollock in terms of shifting.</a:t>
            </a:r>
            <a:endParaRPr lang="en-US" sz="1600" b="1" dirty="0">
              <a:solidFill>
                <a:srgbClr val="0099FF"/>
              </a:solidFill>
              <a:latin typeface="+mj-lt"/>
            </a:endParaRPr>
          </a:p>
          <a:p>
            <a:pPr eaLnBrk="1" hangingPunct="1">
              <a:buClrTx/>
              <a:buFontTx/>
              <a:buNone/>
            </a:pP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42574283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395536"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Haddock has seen decline in all measures. Losing majorly to Frozen Pollock and Frozen Warm Water Prawns in terms of shifting.</a:t>
            </a:r>
            <a:endParaRPr lang="en-US" altLang="en-US" sz="1600" b="1" dirty="0">
              <a:solidFill>
                <a:srgbClr val="0099FF"/>
              </a:solidFill>
              <a:latin typeface="+mj-lt"/>
            </a:endParaRPr>
          </a:p>
        </p:txBody>
      </p:sp>
      <p:sp>
        <p:nvSpPr>
          <p:cNvPr id="3074" name="Rectangle 2"/>
          <p:cNvSpPr>
            <a:spLocks noChangeArrowheads="1"/>
          </p:cNvSpPr>
          <p:nvPr/>
        </p:nvSpPr>
        <p:spPr bwMode="auto">
          <a:xfrm>
            <a:off x="0" y="76926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Haddock</a:t>
            </a:r>
            <a:endParaRPr lang="en-GB" altLang="en-US" sz="2000" b="1" dirty="0">
              <a:solidFill>
                <a:schemeClr val="accent1"/>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val="0"/>
              </a:ext>
            </a:extLst>
          </a:blip>
          <a:srcRect l="1155" t="2000" r="5777" b="4000"/>
          <a:stretch>
            <a:fillRect/>
          </a:stretch>
        </p:blipFill>
        <p:spPr bwMode="auto">
          <a:xfrm>
            <a:off x="503134" y="650443"/>
            <a:ext cx="8101314" cy="47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285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a:extLst>
              <a:ext uri="{28A0092B-C50C-407E-A947-70E740481C1C}">
                <a14:useLocalDpi xmlns:a14="http://schemas.microsoft.com/office/drawing/2010/main" val="0"/>
              </a:ext>
            </a:extLst>
          </a:blip>
          <a:srcRect t="1920" r="4701" b="9601"/>
          <a:stretch>
            <a:fillRect/>
          </a:stretch>
        </p:blipFill>
        <p:spPr bwMode="auto">
          <a:xfrm>
            <a:off x="467544" y="926465"/>
            <a:ext cx="8086412" cy="45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9"/>
          <p:cNvSpPr txBox="1">
            <a:spLocks noChangeArrowheads="1"/>
          </p:cNvSpPr>
          <p:nvPr/>
        </p:nvSpPr>
        <p:spPr bwMode="auto">
          <a:xfrm>
            <a:off x="467544" y="-22820"/>
            <a:ext cx="8147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Increased volume of purchase by existing buyers helped Cold Water Prawns growth, however seen shifting lose and losing Majorly to Pollock followed by Scampi and </a:t>
            </a:r>
            <a:r>
              <a:rPr lang="en-US" altLang="en-US" sz="1600" b="1" smtClean="0">
                <a:solidFill>
                  <a:srgbClr val="0099FF"/>
                </a:solidFill>
                <a:latin typeface="+mj-lt"/>
              </a:rPr>
              <a:t>Mixed Seafood.</a:t>
            </a:r>
            <a:endParaRPr lang="en-US" altLang="en-US" sz="1600" b="1" dirty="0" smtClean="0">
              <a:solidFill>
                <a:srgbClr val="0099FF"/>
              </a:solidFill>
              <a:latin typeface="+mj-lt"/>
            </a:endParaRPr>
          </a:p>
        </p:txBody>
      </p:sp>
      <p:sp>
        <p:nvSpPr>
          <p:cNvPr id="3074" name="Rectangle 2"/>
          <p:cNvSpPr>
            <a:spLocks noChangeArrowheads="1"/>
          </p:cNvSpPr>
          <p:nvPr/>
        </p:nvSpPr>
        <p:spPr bwMode="auto">
          <a:xfrm>
            <a:off x="76200" y="767715"/>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Cold Water Prawns</a:t>
            </a:r>
            <a:endParaRPr lang="en-GB" altLang="en-US" sz="2000" b="1" dirty="0">
              <a:solidFill>
                <a:schemeClr val="accent1"/>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7613782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l="1194" t="2043" r="3583" b="2043"/>
          <a:stretch>
            <a:fillRect/>
          </a:stretch>
        </p:blipFill>
        <p:spPr bwMode="auto">
          <a:xfrm>
            <a:off x="611560" y="839832"/>
            <a:ext cx="7949376" cy="468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625252"/>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Salmon</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539552"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Shifting is the major driver for Frozen Salmon decline during latest MAT. Losing majorly to Pollock, Haddock and COD.</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4165543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91328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Scampi</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179512" y="184493"/>
            <a:ext cx="85455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Scampi decline is mainly due to shifting, losing majorly to Frozen Pollock followed by COD &amp; Frozen Sole. </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r="4638" b="18150"/>
          <a:stretch>
            <a:fillRect/>
          </a:stretch>
        </p:blipFill>
        <p:spPr bwMode="auto">
          <a:xfrm>
            <a:off x="332408" y="841276"/>
            <a:ext cx="8272040" cy="453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7398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Scampi</a:t>
            </a:r>
            <a:endParaRPr lang="en-GB" altLang="en-US" sz="2000" b="1" dirty="0">
              <a:solidFill>
                <a:schemeClr val="accent1"/>
              </a:solidFill>
              <a:latin typeface="+mj-lt"/>
            </a:endParaRPr>
          </a:p>
        </p:txBody>
      </p:sp>
    </p:spTree>
    <p:extLst>
      <p:ext uri="{BB962C8B-B14F-4D97-AF65-F5344CB8AC3E}">
        <p14:creationId xmlns:p14="http://schemas.microsoft.com/office/powerpoint/2010/main" val="19228763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3266318470"/>
              </p:ext>
            </p:extLst>
          </p:nvPr>
        </p:nvGraphicFramePr>
        <p:xfrm>
          <a:off x="179388" y="2024799"/>
          <a:ext cx="8988425" cy="3280973"/>
        </p:xfrm>
        <a:graphic>
          <a:graphicData uri="http://schemas.openxmlformats.org/presentationml/2006/ole">
            <mc:AlternateContent xmlns:mc="http://schemas.openxmlformats.org/markup-compatibility/2006">
              <mc:Choice xmlns:v="urn:schemas-microsoft-com:vml" Requires="v">
                <p:oleObj spid="_x0000_s145606" name="Nielsen Report" r:id="rId3" imgW="10692000" imgH="7560000" progId="WSPReport.Document">
                  <p:embed/>
                </p:oleObj>
              </mc:Choice>
              <mc:Fallback>
                <p:oleObj name="Nielsen Report" r:id="rId3" imgW="10692000" imgH="7560000" progId="WSPReport.Document">
                  <p:embed/>
                  <p:pic>
                    <p:nvPicPr>
                      <p:cNvPr id="0" name=""/>
                      <p:cNvPicPr>
                        <a:picLocks noChangeAspect="1" noChangeArrowheads="1"/>
                      </p:cNvPicPr>
                      <p:nvPr/>
                    </p:nvPicPr>
                    <p:blipFill>
                      <a:blip r:embed="rId4"/>
                      <a:srcRect t="29023" b="13302"/>
                      <a:stretch>
                        <a:fillRect/>
                      </a:stretch>
                    </p:blipFill>
                    <p:spPr bwMode="auto">
                      <a:xfrm>
                        <a:off x="179388" y="2024799"/>
                        <a:ext cx="8988425" cy="3280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Text Box 2"/>
          <p:cNvSpPr txBox="1">
            <a:spLocks noChangeArrowheads="1"/>
          </p:cNvSpPr>
          <p:nvPr/>
        </p:nvSpPr>
        <p:spPr bwMode="auto">
          <a:xfrm>
            <a:off x="0" y="937949"/>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ctr">
              <a:spcBef>
                <a:spcPct val="50000"/>
              </a:spcBef>
              <a:buClrTx/>
              <a:buFontTx/>
              <a:buNone/>
            </a:pPr>
            <a:r>
              <a:rPr lang="en-GB" altLang="en-US" sz="1600" b="1" dirty="0">
                <a:latin typeface="+mj-lt"/>
              </a:rPr>
              <a:t>What are the Segment Trends?</a:t>
            </a:r>
            <a:r>
              <a:rPr lang="en-GB" altLang="en-US" sz="1600" dirty="0">
                <a:latin typeface="+mj-lt"/>
              </a:rPr>
              <a:t/>
            </a:r>
            <a:br>
              <a:rPr lang="en-GB" altLang="en-US" sz="1600" dirty="0">
                <a:latin typeface="+mj-lt"/>
              </a:rPr>
            </a:br>
            <a:r>
              <a:rPr lang="en-GB" altLang="en-US" sz="1600" dirty="0">
                <a:latin typeface="+mj-lt"/>
              </a:rPr>
              <a:t>Total Coverage – MAT TY – Data to WE </a:t>
            </a:r>
            <a:r>
              <a:rPr lang="en-GB" altLang="en-US" sz="1600" dirty="0" smtClean="0">
                <a:latin typeface="+mj-lt"/>
              </a:rPr>
              <a:t>28.12.2019</a:t>
            </a:r>
            <a:endParaRPr lang="en-GB" altLang="en-US" sz="1600" dirty="0">
              <a:latin typeface="+mj-lt"/>
            </a:endParaRPr>
          </a:p>
        </p:txBody>
      </p:sp>
      <p:graphicFrame>
        <p:nvGraphicFramePr>
          <p:cNvPr id="4100" name="Object 2"/>
          <p:cNvGraphicFramePr>
            <a:graphicFrameLocks noChangeAspect="1"/>
          </p:cNvGraphicFramePr>
          <p:nvPr>
            <p:extLst>
              <p:ext uri="{D42A27DB-BD31-4B8C-83A1-F6EECF244321}">
                <p14:modId xmlns:p14="http://schemas.microsoft.com/office/powerpoint/2010/main" val="1791243210"/>
              </p:ext>
            </p:extLst>
          </p:nvPr>
        </p:nvGraphicFramePr>
        <p:xfrm>
          <a:off x="590550" y="1500708"/>
          <a:ext cx="8189913" cy="420688"/>
        </p:xfrm>
        <a:graphic>
          <a:graphicData uri="http://schemas.openxmlformats.org/presentationml/2006/ole">
            <mc:AlternateContent xmlns:mc="http://schemas.openxmlformats.org/markup-compatibility/2006">
              <mc:Choice xmlns:v="urn:schemas-microsoft-com:vml" Requires="v">
                <p:oleObj spid="_x0000_s145607" name="Nielsen Report" r:id="rId5" imgW="10692000" imgH="7560000" progId="WSPReport.Document">
                  <p:embed/>
                </p:oleObj>
              </mc:Choice>
              <mc:Fallback>
                <p:oleObj name="Nielsen Report" r:id="rId5" imgW="10692000" imgH="7560000" progId="WSPReport.Document">
                  <p:embed/>
                  <p:pic>
                    <p:nvPicPr>
                      <p:cNvPr id="0" name=""/>
                      <p:cNvPicPr>
                        <a:picLocks noChangeAspect="1" noChangeArrowheads="1"/>
                      </p:cNvPicPr>
                      <p:nvPr/>
                    </p:nvPicPr>
                    <p:blipFill>
                      <a:blip r:embed="rId6"/>
                      <a:srcRect t="8087" b="83830"/>
                      <a:stretch>
                        <a:fillRect/>
                      </a:stretch>
                    </p:blipFill>
                    <p:spPr bwMode="auto">
                      <a:xfrm>
                        <a:off x="590550" y="1500708"/>
                        <a:ext cx="8189913"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 Box 9"/>
          <p:cNvSpPr txBox="1">
            <a:spLocks noChangeArrowheads="1"/>
          </p:cNvSpPr>
          <p:nvPr/>
        </p:nvSpPr>
        <p:spPr bwMode="auto">
          <a:xfrm>
            <a:off x="827584" y="72919"/>
            <a:ext cx="7848600" cy="62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None/>
            </a:pPr>
            <a:r>
              <a:rPr lang="en-US" sz="1600" b="1" dirty="0" smtClean="0">
                <a:solidFill>
                  <a:srgbClr val="0099FF"/>
                </a:solidFill>
                <a:latin typeface="+mj-lt"/>
              </a:rPr>
              <a:t>Frozen loses </a:t>
            </a:r>
            <a:r>
              <a:rPr lang="en-US" sz="1600" b="1" dirty="0">
                <a:solidFill>
                  <a:srgbClr val="0099FF"/>
                </a:solidFill>
                <a:latin typeface="+mj-lt"/>
              </a:rPr>
              <a:t>considerable volume </a:t>
            </a:r>
            <a:r>
              <a:rPr lang="en-US" sz="1600" b="1" dirty="0" smtClean="0">
                <a:solidFill>
                  <a:srgbClr val="0099FF"/>
                </a:solidFill>
                <a:latin typeface="+mj-lt"/>
              </a:rPr>
              <a:t>during latest MAT followed by Ambient, however Chilled has seen slight growth during this period.</a:t>
            </a:r>
            <a:endParaRPr lang="en-US" sz="1600" b="1" dirty="0">
              <a:solidFill>
                <a:srgbClr val="0099FF"/>
              </a:solidFill>
              <a:latin typeface="+mj-lt"/>
            </a:endParaRPr>
          </a:p>
          <a:p>
            <a:pPr eaLnBrk="1" hangingPunct="1">
              <a:buClrTx/>
              <a:buFontTx/>
              <a:buNone/>
            </a:pPr>
            <a:endParaRPr lang="en-US" altLang="en-US" sz="1600" b="1" dirty="0">
              <a:solidFill>
                <a:srgbClr val="0099FF"/>
              </a:solidFill>
              <a:latin typeface="+mj-lt"/>
            </a:endParaRPr>
          </a:p>
        </p:txBody>
      </p:sp>
      <p:sp>
        <p:nvSpPr>
          <p:cNvPr id="4102" name="Text Box 18"/>
          <p:cNvSpPr txBox="1">
            <a:spLocks noChangeArrowheads="1"/>
          </p:cNvSpPr>
          <p:nvPr/>
        </p:nvSpPr>
        <p:spPr bwMode="auto">
          <a:xfrm>
            <a:off x="3347864" y="5511924"/>
            <a:ext cx="53101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r">
              <a:spcBef>
                <a:spcPct val="50000"/>
              </a:spcBef>
              <a:buClrTx/>
              <a:buFontTx/>
              <a:buNone/>
            </a:pPr>
            <a:r>
              <a:rPr lang="en-GB" altLang="en-US" sz="1000" b="1" dirty="0"/>
              <a:t>Source: Nielsen </a:t>
            </a:r>
            <a:r>
              <a:rPr lang="en-GB" altLang="en-US" sz="1000" b="1" dirty="0" err="1"/>
              <a:t>ScanTrack</a:t>
            </a:r>
            <a:r>
              <a:rPr lang="en-GB" altLang="en-US" sz="1000" b="1" dirty="0"/>
              <a:t> w/e </a:t>
            </a:r>
            <a:r>
              <a:rPr lang="en-GB" altLang="en-US" sz="1000" b="1" dirty="0" smtClean="0"/>
              <a:t>28.12.19</a:t>
            </a:r>
            <a:endParaRPr lang="en-GB" altLang="en-US" sz="1000" b="1" dirty="0"/>
          </a:p>
        </p:txBody>
      </p:sp>
    </p:spTree>
    <p:extLst>
      <p:ext uri="{BB962C8B-B14F-4D97-AF65-F5344CB8AC3E}">
        <p14:creationId xmlns:p14="http://schemas.microsoft.com/office/powerpoint/2010/main" val="417072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l="1168" t="3765" r="3504" b="7530"/>
          <a:stretch>
            <a:fillRect/>
          </a:stretch>
        </p:blipFill>
        <p:spPr bwMode="auto">
          <a:xfrm>
            <a:off x="664509" y="985292"/>
            <a:ext cx="7723915" cy="446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81180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Basa</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683568"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err="1" smtClean="0">
                <a:solidFill>
                  <a:srgbClr val="0099FF"/>
                </a:solidFill>
              </a:rPr>
              <a:t>Basa</a:t>
            </a:r>
            <a:r>
              <a:rPr lang="en-US" altLang="en-US" sz="1600" b="1" dirty="0" smtClean="0">
                <a:solidFill>
                  <a:srgbClr val="0099FF"/>
                </a:solidFill>
              </a:rPr>
              <a:t> decline </a:t>
            </a:r>
            <a:r>
              <a:rPr lang="en-US" altLang="en-US" sz="1600" b="1" dirty="0">
                <a:solidFill>
                  <a:srgbClr val="0099FF"/>
                </a:solidFill>
              </a:rPr>
              <a:t>is mainly due to shifting, losing majorly to Frozen Pollock followed </a:t>
            </a:r>
            <a:r>
              <a:rPr lang="en-US" altLang="en-US" sz="1600" b="1" dirty="0" smtClean="0">
                <a:solidFill>
                  <a:srgbClr val="0099FF"/>
                </a:solidFill>
              </a:rPr>
              <a:t>by Warm Water Prawns &amp; Sole.</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8055480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3">
            <a:extLst>
              <a:ext uri="{28A0092B-C50C-407E-A947-70E740481C1C}">
                <a14:useLocalDpi xmlns:a14="http://schemas.microsoft.com/office/drawing/2010/main" val="0"/>
              </a:ext>
            </a:extLst>
          </a:blip>
          <a:srcRect t="2078" b="2078"/>
          <a:stretch>
            <a:fillRect/>
          </a:stretch>
        </p:blipFill>
        <p:spPr bwMode="auto">
          <a:xfrm>
            <a:off x="612589" y="977230"/>
            <a:ext cx="8063867" cy="453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69726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Mixed Seafood</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611560" y="19320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None/>
            </a:pPr>
            <a:r>
              <a:rPr lang="en-US" altLang="en-US" sz="1600" b="1" dirty="0" smtClean="0">
                <a:solidFill>
                  <a:srgbClr val="0099FF"/>
                </a:solidFill>
                <a:latin typeface="+mj-lt"/>
              </a:rPr>
              <a:t>Mixed Seafood is </a:t>
            </a:r>
            <a:r>
              <a:rPr lang="en-US" altLang="en-US" sz="1600" b="1" dirty="0" smtClean="0">
                <a:solidFill>
                  <a:srgbClr val="0099FF"/>
                </a:solidFill>
              </a:rPr>
              <a:t>gaining </a:t>
            </a:r>
            <a:r>
              <a:rPr lang="en-US" altLang="en-US" sz="1600" b="1" dirty="0">
                <a:solidFill>
                  <a:srgbClr val="0099FF"/>
                </a:solidFill>
              </a:rPr>
              <a:t>in all the </a:t>
            </a:r>
            <a:r>
              <a:rPr lang="en-US" altLang="en-US" sz="1600" b="1" dirty="0" smtClean="0">
                <a:solidFill>
                  <a:srgbClr val="0099FF"/>
                </a:solidFill>
              </a:rPr>
              <a:t>measures, Shifting gains majorly from Salmon &amp; Cold Water Prawns.</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22347469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a:extLst>
              <a:ext uri="{28A0092B-C50C-407E-A947-70E740481C1C}">
                <a14:useLocalDpi xmlns:a14="http://schemas.microsoft.com/office/drawing/2010/main" val="0"/>
              </a:ext>
            </a:extLst>
          </a:blip>
          <a:srcRect l="1220" t="2056" r="1220" b="2056"/>
          <a:stretch>
            <a:fillRect/>
          </a:stretch>
        </p:blipFill>
        <p:spPr bwMode="auto">
          <a:xfrm>
            <a:off x="611560" y="817140"/>
            <a:ext cx="7992888" cy="46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55324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Sole</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Sole growth is mainly from Shifting,  gains majorly from Frozen Salmon &amp; Salmon.</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6670556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b="2083"/>
          <a:stretch>
            <a:fillRect/>
          </a:stretch>
        </p:blipFill>
        <p:spPr bwMode="auto">
          <a:xfrm>
            <a:off x="519072" y="733996"/>
            <a:ext cx="8157384" cy="471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55324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Plaice</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467544" y="112485"/>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Shifting caused Frozen Plaice value decline. Losing majorly to Pollock and Warm Water Prawns. </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26844444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28" y="834579"/>
            <a:ext cx="8085020" cy="468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55324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Tuna</a:t>
            </a:r>
            <a:endParaRPr lang="en-GB" altLang="en-US" sz="2000" b="1" dirty="0">
              <a:solidFill>
                <a:schemeClr val="accent1"/>
              </a:solidFill>
              <a:latin typeface="+mj-lt"/>
            </a:endParaRPr>
          </a:p>
        </p:txBody>
      </p:sp>
      <p:sp>
        <p:nvSpPr>
          <p:cNvPr id="8" name="Text Box 9"/>
          <p:cNvSpPr txBox="1">
            <a:spLocks noChangeArrowheads="1"/>
          </p:cNvSpPr>
          <p:nvPr/>
        </p:nvSpPr>
        <p:spPr bwMode="auto">
          <a:xfrm>
            <a:off x="683568" y="49188"/>
            <a:ext cx="792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a:solidFill>
                  <a:srgbClr val="0099FF"/>
                </a:solidFill>
              </a:rPr>
              <a:t>Shifting caused Frozen </a:t>
            </a:r>
            <a:r>
              <a:rPr lang="en-US" altLang="en-US" sz="1600" b="1" dirty="0" smtClean="0">
                <a:solidFill>
                  <a:srgbClr val="0099FF"/>
                </a:solidFill>
              </a:rPr>
              <a:t>Tuna value </a:t>
            </a:r>
            <a:r>
              <a:rPr lang="en-US" altLang="en-US" sz="1600" b="1" dirty="0">
                <a:solidFill>
                  <a:srgbClr val="0099FF"/>
                </a:solidFill>
              </a:rPr>
              <a:t>decline. Losing majorly </a:t>
            </a:r>
            <a:r>
              <a:rPr lang="en-US" altLang="en-US" sz="1600" b="1" dirty="0" smtClean="0">
                <a:solidFill>
                  <a:srgbClr val="0099FF"/>
                </a:solidFill>
              </a:rPr>
              <a:t>to </a:t>
            </a:r>
            <a:r>
              <a:rPr lang="en-US" altLang="en-US" sz="1600" b="1" dirty="0" err="1" smtClean="0">
                <a:solidFill>
                  <a:srgbClr val="0099FF"/>
                </a:solidFill>
              </a:rPr>
              <a:t>Pallock</a:t>
            </a:r>
            <a:r>
              <a:rPr lang="en-US" altLang="en-US" sz="1600" b="1" dirty="0" smtClean="0">
                <a:solidFill>
                  <a:srgbClr val="0099FF"/>
                </a:solidFill>
              </a:rPr>
              <a:t> &amp; COD.</a:t>
            </a:r>
            <a:endParaRPr lang="en-US" altLang="en-US" sz="1600" b="1" dirty="0">
              <a:solidFill>
                <a:srgbClr val="0099FF"/>
              </a:solidFill>
              <a:latin typeface="+mj-lt"/>
            </a:endParaRPr>
          </a:p>
        </p:txBody>
      </p:sp>
      <p:sp>
        <p:nvSpPr>
          <p:cNvPr id="11"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11325567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idx="4294967295"/>
          </p:nvPr>
        </p:nvSpPr>
        <p:spPr bwMode="gray">
          <a:xfrm>
            <a:off x="1979613" y="2651125"/>
            <a:ext cx="6978650" cy="488157"/>
          </a:xfrm>
        </p:spPr>
        <p:txBody>
          <a:bodyPr anchor="t"/>
          <a:lstStyle/>
          <a:p>
            <a:pPr algn="ctr" eaLnBrk="1" hangingPunct="1"/>
            <a:r>
              <a:rPr lang="en-US" altLang="en-US" dirty="0" smtClean="0"/>
              <a:t>DEMOGRAPHICS – FROZEN FISH SPECIES</a:t>
            </a:r>
          </a:p>
        </p:txBody>
      </p:sp>
    </p:spTree>
    <p:extLst>
      <p:ext uri="{BB962C8B-B14F-4D97-AF65-F5344CB8AC3E}">
        <p14:creationId xmlns:p14="http://schemas.microsoft.com/office/powerpoint/2010/main" val="246565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1520" y="76926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Total Frozen Fish</a:t>
            </a:r>
            <a:endParaRPr lang="en-GB" altLang="en-US" sz="2000" b="1" dirty="0">
              <a:solidFill>
                <a:schemeClr val="accent1"/>
              </a:solidFill>
              <a:latin typeface="+mj-lt"/>
            </a:endParaRPr>
          </a:p>
        </p:txBody>
      </p:sp>
      <p:sp>
        <p:nvSpPr>
          <p:cNvPr id="4"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sp>
        <p:nvSpPr>
          <p:cNvPr id="5"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fish majority of sales comes from Affluent Older couples aged 45+ with 2 members in family, Located at London, Central and Lancashire/Borders</a:t>
            </a:r>
            <a:endParaRPr lang="en-US" altLang="en-US" sz="1600" b="1" dirty="0">
              <a:solidFill>
                <a:srgbClr val="0099FF"/>
              </a:solidFill>
              <a:latin typeface="+mj-lt"/>
            </a:endParaRPr>
          </a:p>
        </p:txBody>
      </p:sp>
      <p:pic>
        <p:nvPicPr>
          <p:cNvPr id="176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2" y="1129308"/>
            <a:ext cx="8887072" cy="428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588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762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Total Frozen Fish</a:t>
            </a:r>
            <a:endParaRPr lang="en-GB" altLang="en-US" sz="2000" b="1" dirty="0">
              <a:solidFill>
                <a:schemeClr val="accent1"/>
              </a:solidFill>
              <a:latin typeface="+mj-lt"/>
            </a:endParaRPr>
          </a:p>
        </p:txBody>
      </p:sp>
      <p:sp>
        <p:nvSpPr>
          <p:cNvPr id="6"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fish not very popular amongst younger group, majority living in South and South East.</a:t>
            </a:r>
            <a:endParaRPr lang="en-US" altLang="en-US" sz="1600" b="1" dirty="0">
              <a:solidFill>
                <a:srgbClr val="0099FF"/>
              </a:solidFill>
              <a:latin typeface="+mj-lt"/>
            </a:endParaRPr>
          </a:p>
        </p:txBody>
      </p:sp>
      <p:pic>
        <p:nvPicPr>
          <p:cNvPr id="2" name="Picture 1"/>
          <p:cNvPicPr>
            <a:picLocks noChangeAspect="1"/>
          </p:cNvPicPr>
          <p:nvPr/>
        </p:nvPicPr>
        <p:blipFill rotWithShape="1">
          <a:blip r:embed="rId2"/>
          <a:srcRect l="67533" t="2421" r="9923" b="88064"/>
          <a:stretch/>
        </p:blipFill>
        <p:spPr>
          <a:xfrm>
            <a:off x="7380312" y="769268"/>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a:t>
            </a:r>
            <a:r>
              <a:rPr lang="en-US" altLang="en-US" sz="1000" b="1" dirty="0">
                <a:cs typeface="Arial" pitchFamily="34" charset="0"/>
              </a:rPr>
              <a:t> </a:t>
            </a:r>
            <a:r>
              <a:rPr lang="en-US" altLang="en-US" sz="1000" b="1" dirty="0" smtClean="0">
                <a:cs typeface="Arial" pitchFamily="34" charset="0"/>
              </a:rPr>
              <a:t>28.12.19</a:t>
            </a:r>
            <a:endParaRPr lang="en-GB" altLang="en-US" sz="1000" b="1" dirty="0">
              <a:solidFill>
                <a:schemeClr val="tx1"/>
              </a:solidFill>
            </a:endParaRPr>
          </a:p>
        </p:txBody>
      </p:sp>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9308"/>
            <a:ext cx="8856984" cy="430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244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9726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Cod</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112485"/>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Cod majority of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t="1616"/>
          <a:stretch>
            <a:fillRect/>
          </a:stretch>
        </p:blipFill>
        <p:spPr bwMode="auto">
          <a:xfrm>
            <a:off x="216024" y="1057300"/>
            <a:ext cx="8892480" cy="424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231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4127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Cod</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Cod not very popular amongst singles, </a:t>
            </a:r>
            <a:r>
              <a:rPr lang="en-US" altLang="en-US" sz="1600" b="1" dirty="0">
                <a:solidFill>
                  <a:srgbClr val="0099FF"/>
                </a:solidFill>
              </a:rPr>
              <a:t>majority living in South and South East.</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89" y="1201316"/>
            <a:ext cx="8686799" cy="418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14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94698380"/>
              </p:ext>
            </p:extLst>
          </p:nvPr>
        </p:nvGraphicFramePr>
        <p:xfrm>
          <a:off x="122238" y="2064460"/>
          <a:ext cx="8798701" cy="3529344"/>
        </p:xfrm>
        <a:graphic>
          <a:graphicData uri="http://schemas.openxmlformats.org/presentationml/2006/ole">
            <mc:AlternateContent xmlns:mc="http://schemas.openxmlformats.org/markup-compatibility/2006">
              <mc:Choice xmlns:v="urn:schemas-microsoft-com:vml" Requires="v">
                <p:oleObj spid="_x0000_s146630" name="Nielsen Report" r:id="rId3" imgW="10692000" imgH="7560000" progId="WSPReport.Document">
                  <p:embed/>
                </p:oleObj>
              </mc:Choice>
              <mc:Fallback>
                <p:oleObj name="Nielsen Report" r:id="rId3" imgW="10692000" imgH="7560000" progId="WSPReport.Document">
                  <p:embed/>
                  <p:pic>
                    <p:nvPicPr>
                      <p:cNvPr id="0" name=""/>
                      <p:cNvPicPr>
                        <a:picLocks noChangeAspect="1" noChangeArrowheads="1"/>
                      </p:cNvPicPr>
                      <p:nvPr/>
                    </p:nvPicPr>
                    <p:blipFill>
                      <a:blip r:embed="rId4"/>
                      <a:srcRect l="855" t="29023" r="4275" b="10884"/>
                      <a:stretch>
                        <a:fillRect/>
                      </a:stretch>
                    </p:blipFill>
                    <p:spPr bwMode="auto">
                      <a:xfrm>
                        <a:off x="122238" y="2064460"/>
                        <a:ext cx="8798701" cy="3529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 name="Text Box 2"/>
          <p:cNvSpPr txBox="1">
            <a:spLocks noChangeArrowheads="1"/>
          </p:cNvSpPr>
          <p:nvPr/>
        </p:nvSpPr>
        <p:spPr bwMode="auto">
          <a:xfrm>
            <a:off x="0" y="769268"/>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ctr">
              <a:spcBef>
                <a:spcPct val="50000"/>
              </a:spcBef>
              <a:buClrTx/>
              <a:buFontTx/>
              <a:buNone/>
            </a:pPr>
            <a:r>
              <a:rPr lang="en-GB" altLang="en-US" sz="1600" b="1" dirty="0">
                <a:latin typeface="+mj-lt"/>
              </a:rPr>
              <a:t>What are the Segment Trends?</a:t>
            </a:r>
            <a:r>
              <a:rPr lang="en-GB" altLang="en-US" sz="1600" dirty="0">
                <a:latin typeface="+mj-lt"/>
              </a:rPr>
              <a:t/>
            </a:r>
            <a:br>
              <a:rPr lang="en-GB" altLang="en-US" sz="1600" dirty="0">
                <a:latin typeface="+mj-lt"/>
              </a:rPr>
            </a:br>
            <a:r>
              <a:rPr lang="en-GB" altLang="en-US" sz="1600" dirty="0">
                <a:latin typeface="+mj-lt"/>
              </a:rPr>
              <a:t>Total Coverage – MAT TY – Data to WE </a:t>
            </a:r>
            <a:r>
              <a:rPr lang="en-GB" altLang="en-US" sz="1600" dirty="0" smtClean="0">
                <a:latin typeface="+mj-lt"/>
              </a:rPr>
              <a:t>28.12.2019</a:t>
            </a:r>
            <a:endParaRPr lang="en-GB" altLang="en-US" sz="1600" dirty="0">
              <a:latin typeface="+mj-lt"/>
            </a:endParaRPr>
          </a:p>
        </p:txBody>
      </p:sp>
      <p:graphicFrame>
        <p:nvGraphicFramePr>
          <p:cNvPr id="5124" name="Object 2"/>
          <p:cNvGraphicFramePr>
            <a:graphicFrameLocks noChangeAspect="1"/>
          </p:cNvGraphicFramePr>
          <p:nvPr>
            <p:extLst>
              <p:ext uri="{D42A27DB-BD31-4B8C-83A1-F6EECF244321}">
                <p14:modId xmlns:p14="http://schemas.microsoft.com/office/powerpoint/2010/main" val="3330262235"/>
              </p:ext>
            </p:extLst>
          </p:nvPr>
        </p:nvGraphicFramePr>
        <p:xfrm>
          <a:off x="631825" y="1603375"/>
          <a:ext cx="8440052" cy="304788"/>
        </p:xfrm>
        <a:graphic>
          <a:graphicData uri="http://schemas.openxmlformats.org/presentationml/2006/ole">
            <mc:AlternateContent xmlns:mc="http://schemas.openxmlformats.org/markup-compatibility/2006">
              <mc:Choice xmlns:v="urn:schemas-microsoft-com:vml" Requires="v">
                <p:oleObj spid="_x0000_s146631" name="Nielsen Report" r:id="rId5" imgW="10692000" imgH="7560000" progId="WSPReport.Document">
                  <p:embed/>
                </p:oleObj>
              </mc:Choice>
              <mc:Fallback>
                <p:oleObj name="Nielsen Report" r:id="rId5" imgW="10692000" imgH="7560000" progId="WSPReport.Document">
                  <p:embed/>
                  <p:pic>
                    <p:nvPicPr>
                      <p:cNvPr id="0" name=""/>
                      <p:cNvPicPr>
                        <a:picLocks noChangeAspect="1" noChangeArrowheads="1"/>
                      </p:cNvPicPr>
                      <p:nvPr/>
                    </p:nvPicPr>
                    <p:blipFill>
                      <a:blip r:embed="rId6"/>
                      <a:srcRect t="9674" b="84650"/>
                      <a:stretch>
                        <a:fillRect/>
                      </a:stretch>
                    </p:blipFill>
                    <p:spPr bwMode="auto">
                      <a:xfrm>
                        <a:off x="631825" y="1603375"/>
                        <a:ext cx="8440052" cy="3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9"/>
          <p:cNvSpPr txBox="1">
            <a:spLocks noChangeArrowheads="1"/>
          </p:cNvSpPr>
          <p:nvPr/>
        </p:nvSpPr>
        <p:spPr bwMode="auto">
          <a:xfrm>
            <a:off x="683840" y="121196"/>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Total Fish decline has been driven by Chilled and Frozen segments during MAT TY.</a:t>
            </a:r>
            <a:endParaRPr lang="en-US" altLang="en-US" sz="1600" b="1" dirty="0">
              <a:solidFill>
                <a:srgbClr val="0099FF"/>
              </a:solidFill>
              <a:latin typeface="+mj-lt"/>
            </a:endParaRPr>
          </a:p>
        </p:txBody>
      </p:sp>
      <p:sp>
        <p:nvSpPr>
          <p:cNvPr id="9" name="Text Box 18"/>
          <p:cNvSpPr txBox="1">
            <a:spLocks noChangeArrowheads="1"/>
          </p:cNvSpPr>
          <p:nvPr/>
        </p:nvSpPr>
        <p:spPr bwMode="auto">
          <a:xfrm>
            <a:off x="3347864" y="5511924"/>
            <a:ext cx="53101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r">
              <a:spcBef>
                <a:spcPct val="50000"/>
              </a:spcBef>
              <a:buClrTx/>
              <a:buFontTx/>
              <a:buNone/>
            </a:pPr>
            <a:r>
              <a:rPr lang="en-GB" altLang="en-US" sz="1000" b="1" dirty="0"/>
              <a:t>Source: Nielsen </a:t>
            </a:r>
            <a:r>
              <a:rPr lang="en-GB" altLang="en-US" sz="1000" b="1" dirty="0" err="1"/>
              <a:t>ScanTrack</a:t>
            </a:r>
            <a:r>
              <a:rPr lang="en-GB" altLang="en-US" sz="1000" b="1" dirty="0"/>
              <a:t> w/e </a:t>
            </a:r>
            <a:r>
              <a:rPr lang="en-GB" altLang="en-US" sz="1000" b="1" dirty="0" smtClean="0"/>
              <a:t>28.12.19</a:t>
            </a:r>
            <a:endParaRPr lang="en-GB" altLang="en-US" sz="1000" b="1" dirty="0"/>
          </a:p>
        </p:txBody>
      </p:sp>
    </p:spTree>
    <p:extLst>
      <p:ext uri="{BB962C8B-B14F-4D97-AF65-F5344CB8AC3E}">
        <p14:creationId xmlns:p14="http://schemas.microsoft.com/office/powerpoint/2010/main" val="8915845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8381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Pollock</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Pollock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t="1598"/>
          <a:stretch>
            <a:fillRect/>
          </a:stretch>
        </p:blipFill>
        <p:spPr bwMode="auto">
          <a:xfrm>
            <a:off x="216024" y="1201316"/>
            <a:ext cx="8820472" cy="426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611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89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Pollock</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Pollock not very popular amongst singles, majority living in South West and Central.</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89" y="1201316"/>
            <a:ext cx="8686799" cy="420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893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8381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Warm Water Prawns</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Warm Water Prawns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a:t>
            </a:r>
            <a:r>
              <a:rPr lang="en-US" altLang="en-US" sz="1600" b="1" dirty="0" smtClean="0">
                <a:solidFill>
                  <a:srgbClr val="0099FF"/>
                </a:solidFill>
              </a:rPr>
              <a:t>Central </a:t>
            </a:r>
            <a:r>
              <a:rPr lang="en-US" altLang="en-US" sz="1600" b="1" dirty="0">
                <a:solidFill>
                  <a:srgbClr val="0099FF"/>
                </a:solidFill>
              </a:rPr>
              <a:t>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79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1201316"/>
            <a:ext cx="8748464" cy="419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010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5582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Warm Water Prawns</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Warm Water Prawns not very popular amongst singles, majority living in London &amp; East of England.</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t="1625"/>
          <a:stretch>
            <a:fillRect/>
          </a:stretch>
        </p:blipFill>
        <p:spPr bwMode="auto">
          <a:xfrm>
            <a:off x="314293" y="1273324"/>
            <a:ext cx="8578187" cy="409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579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8381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Haddock</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61156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Haddock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03" y="1201316"/>
            <a:ext cx="8829301" cy="424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932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255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Haddock</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Frozen Haddock not very popular amongst singles, majority living in Central &amp; North Scotland.</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t="1638"/>
          <a:stretch>
            <a:fillRect/>
          </a:stretch>
        </p:blipFill>
        <p:spPr bwMode="auto">
          <a:xfrm>
            <a:off x="216024" y="1201316"/>
            <a:ext cx="8892480" cy="420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957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8381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Cold Water Prawns</a:t>
            </a:r>
            <a:endParaRPr lang="en-GB" altLang="en-US" sz="2000" b="1" dirty="0">
              <a:solidFill>
                <a:schemeClr val="accent1"/>
              </a:solidFill>
              <a:latin typeface="+mj-lt"/>
            </a:endParaRPr>
          </a:p>
        </p:txBody>
      </p:sp>
      <p:sp>
        <p:nvSpPr>
          <p:cNvPr id="4"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sp>
        <p:nvSpPr>
          <p:cNvPr id="5" name="Text Box 9"/>
          <p:cNvSpPr txBox="1">
            <a:spLocks noChangeArrowheads="1"/>
          </p:cNvSpPr>
          <p:nvPr/>
        </p:nvSpPr>
        <p:spPr bwMode="auto">
          <a:xfrm>
            <a:off x="61156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Cold Water Prawns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5" y="1201316"/>
            <a:ext cx="8892479" cy="429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591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89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Cold Water Prawns</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Cold Water Prawns not very popular amongst singles, majority living in South West and South &amp; South East.</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4626" name="Picture 2"/>
          <p:cNvPicPr>
            <a:picLocks noChangeAspect="1" noChangeArrowheads="1"/>
          </p:cNvPicPr>
          <p:nvPr/>
        </p:nvPicPr>
        <p:blipFill>
          <a:blip r:embed="rId3">
            <a:extLst>
              <a:ext uri="{28A0092B-C50C-407E-A947-70E740481C1C}">
                <a14:useLocalDpi xmlns:a14="http://schemas.microsoft.com/office/drawing/2010/main" val="0"/>
              </a:ext>
            </a:extLst>
          </a:blip>
          <a:srcRect t="1650"/>
          <a:stretch>
            <a:fillRect/>
          </a:stretch>
        </p:blipFill>
        <p:spPr bwMode="auto">
          <a:xfrm>
            <a:off x="216025" y="1273324"/>
            <a:ext cx="8820471" cy="410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57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1180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Salmon</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Salmon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15.06.19</a:t>
            </a:r>
            <a:endParaRPr lang="en-GB" altLang="en-US" sz="1000" b="1" dirty="0">
              <a:solidFill>
                <a:schemeClr val="tx1"/>
              </a:solidFill>
            </a:endParaRPr>
          </a:p>
        </p:txBody>
      </p:sp>
      <p:pic>
        <p:nvPicPr>
          <p:cNvPr id="182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93946"/>
            <a:ext cx="8910083" cy="428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841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1328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Salmon</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Salmon not very popular amongst singles, majority living in South &amp; South East and Central.</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5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05" y="1273324"/>
            <a:ext cx="8822999" cy="42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159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3384059815"/>
              </p:ext>
            </p:extLst>
          </p:nvPr>
        </p:nvGraphicFramePr>
        <p:xfrm>
          <a:off x="168275" y="2209428"/>
          <a:ext cx="9017000" cy="3043237"/>
        </p:xfrm>
        <a:graphic>
          <a:graphicData uri="http://schemas.openxmlformats.org/presentationml/2006/ole">
            <mc:AlternateContent xmlns:mc="http://schemas.openxmlformats.org/markup-compatibility/2006">
              <mc:Choice xmlns:v="urn:schemas-microsoft-com:vml" Requires="v">
                <p:oleObj spid="_x0000_s147652" name="Nielsen Report" r:id="rId3" imgW="10692000" imgH="7560000" progId="WSPReport.Document">
                  <p:embed/>
                </p:oleObj>
              </mc:Choice>
              <mc:Fallback>
                <p:oleObj name="Nielsen Report" r:id="rId3" imgW="10692000" imgH="7560000" progId="WSPReport.Document">
                  <p:embed/>
                  <p:pic>
                    <p:nvPicPr>
                      <p:cNvPr id="0" name=""/>
                      <p:cNvPicPr>
                        <a:picLocks noChangeAspect="1" noChangeArrowheads="1"/>
                      </p:cNvPicPr>
                      <p:nvPr/>
                    </p:nvPicPr>
                    <p:blipFill>
                      <a:blip r:embed="rId4"/>
                      <a:srcRect l="882" t="32227" r="882" b="15469"/>
                      <a:stretch>
                        <a:fillRect/>
                      </a:stretch>
                    </p:blipFill>
                    <p:spPr bwMode="auto">
                      <a:xfrm>
                        <a:off x="168275" y="2209428"/>
                        <a:ext cx="9017000" cy="304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Text Box 2"/>
          <p:cNvSpPr txBox="1">
            <a:spLocks noChangeArrowheads="1"/>
          </p:cNvSpPr>
          <p:nvPr/>
        </p:nvSpPr>
        <p:spPr bwMode="auto">
          <a:xfrm>
            <a:off x="0" y="937949"/>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ctr">
              <a:spcBef>
                <a:spcPct val="50000"/>
              </a:spcBef>
              <a:buClrTx/>
              <a:buFontTx/>
              <a:buNone/>
            </a:pPr>
            <a:r>
              <a:rPr lang="en-GB" altLang="en-US" sz="1600" b="1" dirty="0">
                <a:latin typeface="+mj-lt"/>
              </a:rPr>
              <a:t>What are the Segment Trends?</a:t>
            </a:r>
            <a:r>
              <a:rPr lang="en-GB" altLang="en-US" sz="1600" dirty="0">
                <a:latin typeface="+mj-lt"/>
              </a:rPr>
              <a:t/>
            </a:r>
            <a:br>
              <a:rPr lang="en-GB" altLang="en-US" sz="1600" dirty="0">
                <a:latin typeface="+mj-lt"/>
              </a:rPr>
            </a:br>
            <a:r>
              <a:rPr lang="en-GB" altLang="en-US" sz="1600" dirty="0">
                <a:latin typeface="+mj-lt"/>
              </a:rPr>
              <a:t>Total Coverage – MAT TY – Data to WE </a:t>
            </a:r>
            <a:r>
              <a:rPr lang="en-GB" altLang="en-US" sz="1600" dirty="0" smtClean="0">
                <a:latin typeface="+mj-lt"/>
              </a:rPr>
              <a:t>28.12.2019</a:t>
            </a:r>
            <a:endParaRPr lang="en-GB" altLang="en-US" sz="1600" dirty="0">
              <a:latin typeface="+mj-lt"/>
            </a:endParaRPr>
          </a:p>
        </p:txBody>
      </p:sp>
      <p:graphicFrame>
        <p:nvGraphicFramePr>
          <p:cNvPr id="6148" name="Object 2"/>
          <p:cNvGraphicFramePr>
            <a:graphicFrameLocks noChangeAspect="1"/>
          </p:cNvGraphicFramePr>
          <p:nvPr>
            <p:extLst>
              <p:ext uri="{D42A27DB-BD31-4B8C-83A1-F6EECF244321}">
                <p14:modId xmlns:p14="http://schemas.microsoft.com/office/powerpoint/2010/main" val="1547540472"/>
              </p:ext>
            </p:extLst>
          </p:nvPr>
        </p:nvGraphicFramePr>
        <p:xfrm>
          <a:off x="467544" y="1805037"/>
          <a:ext cx="8607518" cy="374224"/>
        </p:xfrm>
        <a:graphic>
          <a:graphicData uri="http://schemas.openxmlformats.org/presentationml/2006/ole">
            <mc:AlternateContent xmlns:mc="http://schemas.openxmlformats.org/markup-compatibility/2006">
              <mc:Choice xmlns:v="urn:schemas-microsoft-com:vml" Requires="v">
                <p:oleObj spid="_x0000_s147653" name="Nielsen Report" r:id="rId5" imgW="10692000" imgH="7560000" progId="WSPReport.Document">
                  <p:embed/>
                </p:oleObj>
              </mc:Choice>
              <mc:Fallback>
                <p:oleObj name="Nielsen Report" r:id="rId5" imgW="10692000" imgH="7560000" progId="WSPReport.Document">
                  <p:embed/>
                  <p:pic>
                    <p:nvPicPr>
                      <p:cNvPr id="0" name=""/>
                      <p:cNvPicPr>
                        <a:picLocks noChangeAspect="1" noChangeArrowheads="1"/>
                      </p:cNvPicPr>
                      <p:nvPr/>
                    </p:nvPicPr>
                    <p:blipFill>
                      <a:blip r:embed="rId6"/>
                      <a:srcRect t="9674" b="83440"/>
                      <a:stretch>
                        <a:fillRect/>
                      </a:stretch>
                    </p:blipFill>
                    <p:spPr bwMode="auto">
                      <a:xfrm>
                        <a:off x="467544" y="1805037"/>
                        <a:ext cx="8607518" cy="374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9"/>
          <p:cNvSpPr txBox="1">
            <a:spLocks noChangeArrowheads="1"/>
          </p:cNvSpPr>
          <p:nvPr/>
        </p:nvSpPr>
        <p:spPr bwMode="auto">
          <a:xfrm>
            <a:off x="899592" y="184493"/>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Chilled Fish is the only segment growing in terms of unit sales. Frozen and Ambient played major parts in category unit decline. </a:t>
            </a:r>
            <a:endParaRPr lang="en-US" altLang="en-US" sz="1600" b="1" dirty="0">
              <a:solidFill>
                <a:srgbClr val="0099FF"/>
              </a:solidFill>
              <a:latin typeface="+mj-lt"/>
            </a:endParaRPr>
          </a:p>
        </p:txBody>
      </p:sp>
      <p:sp>
        <p:nvSpPr>
          <p:cNvPr id="9" name="Text Box 18"/>
          <p:cNvSpPr txBox="1">
            <a:spLocks noChangeArrowheads="1"/>
          </p:cNvSpPr>
          <p:nvPr/>
        </p:nvSpPr>
        <p:spPr bwMode="auto">
          <a:xfrm>
            <a:off x="3347864" y="5511924"/>
            <a:ext cx="53101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r">
              <a:spcBef>
                <a:spcPct val="50000"/>
              </a:spcBef>
              <a:buClrTx/>
              <a:buFontTx/>
              <a:buNone/>
            </a:pPr>
            <a:r>
              <a:rPr lang="en-GB" altLang="en-US" sz="1000" b="1" dirty="0"/>
              <a:t>Source: Nielsen </a:t>
            </a:r>
            <a:r>
              <a:rPr lang="en-GB" altLang="en-US" sz="1000" b="1" dirty="0" err="1"/>
              <a:t>ScanTrack</a:t>
            </a:r>
            <a:r>
              <a:rPr lang="en-GB" altLang="en-US" sz="1000" b="1" dirty="0"/>
              <a:t> w/e </a:t>
            </a:r>
            <a:r>
              <a:rPr lang="en-GB" altLang="en-US" sz="1000" b="1" dirty="0" smtClean="0"/>
              <a:t>28.12.19</a:t>
            </a:r>
            <a:endParaRPr lang="en-GB" altLang="en-US" sz="1000" b="1" dirty="0"/>
          </a:p>
        </p:txBody>
      </p:sp>
    </p:spTree>
    <p:extLst>
      <p:ext uri="{BB962C8B-B14F-4D97-AF65-F5344CB8AC3E}">
        <p14:creationId xmlns:p14="http://schemas.microsoft.com/office/powerpoint/2010/main" val="38956696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6" y="1201316"/>
            <a:ext cx="8892478" cy="426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84127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Scampi</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Scampi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spTree>
    <p:extLst>
      <p:ext uri="{BB962C8B-B14F-4D97-AF65-F5344CB8AC3E}">
        <p14:creationId xmlns:p14="http://schemas.microsoft.com/office/powerpoint/2010/main" val="7220920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55824"/>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Scampi</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Scampi not very popular amongst singles, majority living in South &amp; South East and East of England.</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73324"/>
            <a:ext cx="8812616" cy="420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851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4127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Basa</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err="1" smtClean="0">
                <a:solidFill>
                  <a:srgbClr val="0099FF"/>
                </a:solidFill>
                <a:latin typeface="+mj-lt"/>
              </a:rPr>
              <a:t>Basa</a:t>
            </a:r>
            <a:r>
              <a:rPr lang="en-US" altLang="en-US" sz="1600" b="1" dirty="0" smtClean="0">
                <a:solidFill>
                  <a:srgbClr val="0099FF"/>
                </a:solidFill>
                <a:latin typeface="+mj-lt"/>
              </a:rPr>
              <a:t>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4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1" y="1124594"/>
            <a:ext cx="8794235" cy="425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978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883816"/>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Basa</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err="1" smtClean="0">
                <a:solidFill>
                  <a:srgbClr val="0099FF"/>
                </a:solidFill>
                <a:latin typeface="+mj-lt"/>
              </a:rPr>
              <a:t>Basa</a:t>
            </a:r>
            <a:r>
              <a:rPr lang="en-US" altLang="en-US" sz="1600" b="1" dirty="0" smtClean="0">
                <a:solidFill>
                  <a:srgbClr val="0099FF"/>
                </a:solidFill>
                <a:latin typeface="+mj-lt"/>
              </a:rPr>
              <a:t> not very popular amongst singles, majority living in Central and Lancashire/Borders.</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04" y="1201316"/>
            <a:ext cx="8839200" cy="421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417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1180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Mixed Seafood</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Mixed Seafood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a:t>
            </a:r>
            <a:r>
              <a:rPr lang="en-US" altLang="en-US" sz="1600" b="1" dirty="0" smtClean="0">
                <a:solidFill>
                  <a:srgbClr val="0099FF"/>
                </a:solidFill>
              </a:rPr>
              <a:t>Lancashire/Borders.</a:t>
            </a:r>
            <a:endParaRPr lang="en-US" altLang="en-US" sz="1600" b="1" dirty="0">
              <a:solidFill>
                <a:srgbClr val="0099FF"/>
              </a:solidFill>
            </a:endParaRP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5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3" y="1201316"/>
            <a:ext cx="8820471" cy="42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556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2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Mixed Seafood</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Mixed Seafood not very popular amongst singles, majority living in South &amp; South East and East of England.</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8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82" y="1201316"/>
            <a:ext cx="8848822" cy="420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387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8255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Sole</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467544"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Sole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a:t>
            </a:r>
            <a:r>
              <a:rPr lang="en-US" altLang="en-US" sz="1600" b="1" dirty="0" smtClean="0">
                <a:solidFill>
                  <a:srgbClr val="0099FF"/>
                </a:solidFill>
              </a:rPr>
              <a:t>Lancashire/Borders.</a:t>
            </a:r>
            <a:endParaRPr lang="en-US" altLang="en-US" sz="1600" b="1" dirty="0">
              <a:solidFill>
                <a:srgbClr val="0099FF"/>
              </a:solidFill>
            </a:endParaRP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1" y="1129308"/>
            <a:ext cx="8771545" cy="417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590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2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Sole</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762000" y="26248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Sole is popular among older couples with 2 members in the family, majority lives in East of England.</a:t>
            </a:r>
            <a:endParaRPr lang="en-US" altLang="en-US" sz="1600" b="1" dirty="0">
              <a:solidFill>
                <a:srgbClr val="0099FF"/>
              </a:solidFill>
              <a:latin typeface="+mj-lt"/>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t="1644"/>
          <a:stretch>
            <a:fillRect/>
          </a:stretch>
        </p:blipFill>
        <p:spPr bwMode="auto">
          <a:xfrm>
            <a:off x="251520" y="1201316"/>
            <a:ext cx="887063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8960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985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Plaice</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611560" y="49188"/>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Plaice sales comes majorly from Older couple aged 65+ with the household size of </a:t>
            </a:r>
            <a:r>
              <a:rPr lang="en-US" altLang="en-US" sz="1600" b="1" dirty="0">
                <a:solidFill>
                  <a:srgbClr val="0099FF"/>
                </a:solidFill>
                <a:latin typeface="+mj-lt"/>
              </a:rPr>
              <a:t>2</a:t>
            </a:r>
            <a:r>
              <a:rPr lang="en-US" altLang="en-US" sz="1600" b="1" dirty="0" smtClean="0">
                <a:solidFill>
                  <a:srgbClr val="0099FF"/>
                </a:solidFill>
                <a:latin typeface="+mj-lt"/>
              </a:rPr>
              <a:t> members, mainly from London and Central</a:t>
            </a:r>
            <a:endParaRPr lang="en-US" altLang="en-US" sz="1600" b="1" dirty="0">
              <a:solidFill>
                <a:srgbClr val="0099FF"/>
              </a:solidFill>
              <a:latin typeface="+mj-lt"/>
            </a:endParaRP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5292"/>
            <a:ext cx="8957075" cy="431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755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2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Plaice</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rPr>
              <a:t>Plaice is popular </a:t>
            </a:r>
            <a:r>
              <a:rPr lang="en-US" altLang="en-US" sz="1600" b="1" dirty="0">
                <a:solidFill>
                  <a:srgbClr val="0099FF"/>
                </a:solidFill>
              </a:rPr>
              <a:t>among older couples with 2 members in the family, majority lives in </a:t>
            </a:r>
            <a:r>
              <a:rPr lang="en-US" altLang="en-US" sz="1600" b="1" dirty="0" smtClean="0">
                <a:solidFill>
                  <a:srgbClr val="0099FF"/>
                </a:solidFill>
              </a:rPr>
              <a:t>South West and Wales &amp; West.</a:t>
            </a:r>
            <a:endParaRPr lang="en-US" altLang="en-US" sz="1600" b="1" dirty="0">
              <a:solidFill>
                <a:srgbClr val="0099FF"/>
              </a:solidFill>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60770" name="Picture 2"/>
          <p:cNvPicPr>
            <a:picLocks noChangeAspect="1" noChangeArrowheads="1"/>
          </p:cNvPicPr>
          <p:nvPr/>
        </p:nvPicPr>
        <p:blipFill>
          <a:blip r:embed="rId3">
            <a:extLst>
              <a:ext uri="{28A0092B-C50C-407E-A947-70E740481C1C}">
                <a14:useLocalDpi xmlns:a14="http://schemas.microsoft.com/office/drawing/2010/main" val="0"/>
              </a:ext>
            </a:extLst>
          </a:blip>
          <a:srcRect r="1554"/>
          <a:stretch>
            <a:fillRect/>
          </a:stretch>
        </p:blipFill>
        <p:spPr bwMode="auto">
          <a:xfrm>
            <a:off x="207594" y="1176653"/>
            <a:ext cx="8828902" cy="420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75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44416799"/>
              </p:ext>
            </p:extLst>
          </p:nvPr>
        </p:nvGraphicFramePr>
        <p:xfrm>
          <a:off x="263146" y="1464955"/>
          <a:ext cx="8739166" cy="4056841"/>
        </p:xfrm>
        <a:graphic>
          <a:graphicData uri="http://schemas.openxmlformats.org/presentationml/2006/ole">
            <mc:AlternateContent xmlns:mc="http://schemas.openxmlformats.org/markup-compatibility/2006">
              <mc:Choice xmlns:v="urn:schemas-microsoft-com:vml" Requires="v">
                <p:oleObj spid="_x0000_s148581" name="Nielsen Report" r:id="rId3" imgW="10692000" imgH="7560000" progId="WSPReport.Document">
                  <p:embed/>
                </p:oleObj>
              </mc:Choice>
              <mc:Fallback>
                <p:oleObj name="Nielsen Report" r:id="rId3" imgW="10692000" imgH="7560000" progId="WSPReport.Document">
                  <p:embed/>
                  <p:pic>
                    <p:nvPicPr>
                      <p:cNvPr id="0" name=""/>
                      <p:cNvPicPr/>
                      <p:nvPr/>
                    </p:nvPicPr>
                    <p:blipFill>
                      <a:blip r:embed="rId4"/>
                      <a:srcRect l="3420" t="10884" r="3420" b="15721"/>
                      <a:stretch>
                        <a:fillRect/>
                      </a:stretch>
                    </p:blipFill>
                    <p:spPr>
                      <a:xfrm>
                        <a:off x="263146" y="1464955"/>
                        <a:ext cx="8739166" cy="4056841"/>
                      </a:xfrm>
                      <a:prstGeom prst="rect">
                        <a:avLst/>
                      </a:prstGeom>
                    </p:spPr>
                  </p:pic>
                </p:oleObj>
              </mc:Fallback>
            </mc:AlternateContent>
          </a:graphicData>
        </a:graphic>
      </p:graphicFrame>
      <p:sp>
        <p:nvSpPr>
          <p:cNvPr id="4" name="Text Box 9"/>
          <p:cNvSpPr txBox="1">
            <a:spLocks noChangeArrowheads="1"/>
          </p:cNvSpPr>
          <p:nvPr/>
        </p:nvSpPr>
        <p:spPr bwMode="auto">
          <a:xfrm>
            <a:off x="827584" y="112485"/>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Fish sees decline in terms of Value, Volume &amp; Unit Sales with increase in Price.</a:t>
            </a:r>
            <a:endParaRPr lang="en-US" altLang="en-US" sz="1600" b="1" dirty="0">
              <a:solidFill>
                <a:srgbClr val="0099FF"/>
              </a:solidFill>
              <a:latin typeface="+mj-lt"/>
            </a:endParaRPr>
          </a:p>
        </p:txBody>
      </p:sp>
      <p:sp>
        <p:nvSpPr>
          <p:cNvPr id="5" name="Text Box 2"/>
          <p:cNvSpPr txBox="1">
            <a:spLocks noChangeArrowheads="1"/>
          </p:cNvSpPr>
          <p:nvPr/>
        </p:nvSpPr>
        <p:spPr bwMode="auto">
          <a:xfrm>
            <a:off x="0" y="825501"/>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ctr">
              <a:spcBef>
                <a:spcPct val="50000"/>
              </a:spcBef>
              <a:buClrTx/>
              <a:buFontTx/>
              <a:buNone/>
            </a:pPr>
            <a:r>
              <a:rPr lang="en-GB" altLang="en-US" sz="1600" b="1" dirty="0">
                <a:latin typeface="+mj-lt"/>
              </a:rPr>
              <a:t>What are the Category Trends?</a:t>
            </a:r>
            <a:r>
              <a:rPr lang="en-GB" altLang="en-US" sz="1600" dirty="0">
                <a:latin typeface="+mj-lt"/>
              </a:rPr>
              <a:t/>
            </a:r>
            <a:br>
              <a:rPr lang="en-GB" altLang="en-US" sz="1600" dirty="0">
                <a:latin typeface="+mj-lt"/>
              </a:rPr>
            </a:br>
            <a:r>
              <a:rPr lang="en-GB" altLang="en-US" sz="1600" dirty="0">
                <a:latin typeface="+mj-lt"/>
              </a:rPr>
              <a:t>Total Coverage – TOTAL </a:t>
            </a:r>
            <a:r>
              <a:rPr lang="en-GB" altLang="en-US" sz="1600" dirty="0" smtClean="0">
                <a:latin typeface="+mj-lt"/>
              </a:rPr>
              <a:t>FROZEN </a:t>
            </a:r>
            <a:r>
              <a:rPr lang="en-GB" altLang="en-US" sz="1600" dirty="0">
                <a:latin typeface="+mj-lt"/>
              </a:rPr>
              <a:t>– Data to WE </a:t>
            </a:r>
            <a:r>
              <a:rPr lang="en-GB" altLang="en-US" sz="1600" dirty="0" smtClean="0">
                <a:latin typeface="+mj-lt"/>
              </a:rPr>
              <a:t>28.12.2019</a:t>
            </a:r>
            <a:endParaRPr lang="en-GB" altLang="en-US" sz="1600" dirty="0">
              <a:latin typeface="+mj-lt"/>
            </a:endParaRPr>
          </a:p>
        </p:txBody>
      </p:sp>
      <p:sp>
        <p:nvSpPr>
          <p:cNvPr id="8" name="Text Box 18"/>
          <p:cNvSpPr txBox="1">
            <a:spLocks noChangeArrowheads="1"/>
          </p:cNvSpPr>
          <p:nvPr/>
        </p:nvSpPr>
        <p:spPr bwMode="auto">
          <a:xfrm>
            <a:off x="3347864" y="5511924"/>
            <a:ext cx="53101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algn="r">
              <a:spcBef>
                <a:spcPct val="50000"/>
              </a:spcBef>
              <a:buClrTx/>
              <a:buFontTx/>
              <a:buNone/>
            </a:pPr>
            <a:r>
              <a:rPr lang="en-GB" altLang="en-US" sz="1000" b="1" dirty="0"/>
              <a:t>Source: Nielsen </a:t>
            </a:r>
            <a:r>
              <a:rPr lang="en-GB" altLang="en-US" sz="1000" b="1" dirty="0" err="1"/>
              <a:t>ScanTrack</a:t>
            </a:r>
            <a:r>
              <a:rPr lang="en-GB" altLang="en-US" sz="1000" b="1" dirty="0"/>
              <a:t> w/e </a:t>
            </a:r>
            <a:r>
              <a:rPr lang="en-GB" altLang="en-US" sz="1000" b="1" dirty="0" smtClean="0"/>
              <a:t>28.12.19</a:t>
            </a:r>
            <a:endParaRPr lang="en-GB" altLang="en-US" sz="1000" b="1" dirty="0"/>
          </a:p>
        </p:txBody>
      </p:sp>
    </p:spTree>
    <p:extLst>
      <p:ext uri="{BB962C8B-B14F-4D97-AF65-F5344CB8AC3E}">
        <p14:creationId xmlns:p14="http://schemas.microsoft.com/office/powerpoint/2010/main" val="1434897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762000"/>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Tuna</a:t>
            </a:r>
            <a:endParaRPr lang="en-GB" altLang="en-US" sz="2000" b="1" dirty="0">
              <a:solidFill>
                <a:schemeClr val="accent1"/>
              </a:solidFill>
              <a:latin typeface="+mj-lt"/>
            </a:endParaRPr>
          </a:p>
        </p:txBody>
      </p:sp>
      <p:sp>
        <p:nvSpPr>
          <p:cNvPr id="5" name="Text Box 9"/>
          <p:cNvSpPr txBox="1">
            <a:spLocks noChangeArrowheads="1"/>
          </p:cNvSpPr>
          <p:nvPr/>
        </p:nvSpPr>
        <p:spPr bwMode="auto">
          <a:xfrm>
            <a:off x="611560" y="121196"/>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latin typeface="+mj-lt"/>
              </a:rPr>
              <a:t>Tuna sales comes from </a:t>
            </a:r>
            <a:r>
              <a:rPr lang="en-US" altLang="en-US" sz="1600" b="1" dirty="0">
                <a:solidFill>
                  <a:srgbClr val="0099FF"/>
                </a:solidFill>
              </a:rPr>
              <a:t>Affluent Older couples aged 45+ with </a:t>
            </a:r>
            <a:r>
              <a:rPr lang="en-US" altLang="en-US" sz="1600" b="1" dirty="0" smtClean="0">
                <a:solidFill>
                  <a:srgbClr val="0099FF"/>
                </a:solidFill>
              </a:rPr>
              <a:t>2 </a:t>
            </a:r>
            <a:r>
              <a:rPr lang="en-US" altLang="en-US" sz="1600" b="1" dirty="0">
                <a:solidFill>
                  <a:srgbClr val="0099FF"/>
                </a:solidFill>
              </a:rPr>
              <a:t>members in family, Located at London, Central and Lancashire/Borders</a:t>
            </a:r>
          </a:p>
        </p:txBody>
      </p:sp>
      <p:sp>
        <p:nvSpPr>
          <p:cNvPr id="7"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9308"/>
            <a:ext cx="8831198" cy="421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5853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11808"/>
            <a:ext cx="914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chemeClr val="accent1"/>
                </a:solidFill>
                <a:latin typeface="+mj-lt"/>
              </a:rPr>
              <a:t>Frozen Tuna</a:t>
            </a:r>
            <a:endParaRPr lang="en-GB" altLang="en-US" sz="2000" b="1" dirty="0">
              <a:solidFill>
                <a:schemeClr val="accent1"/>
              </a:solidFill>
              <a:latin typeface="+mj-lt"/>
            </a:endParaRPr>
          </a:p>
        </p:txBody>
      </p:sp>
      <p:sp>
        <p:nvSpPr>
          <p:cNvPr id="6" name="Text Box 9"/>
          <p:cNvSpPr txBox="1">
            <a:spLocks noChangeArrowheads="1"/>
          </p:cNvSpPr>
          <p:nvPr/>
        </p:nvSpPr>
        <p:spPr bwMode="auto">
          <a:xfrm>
            <a:off x="611560" y="19320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US" altLang="en-US" sz="1600" b="1" dirty="0" smtClean="0">
                <a:solidFill>
                  <a:srgbClr val="0099FF"/>
                </a:solidFill>
              </a:rPr>
              <a:t>Tuna is popular </a:t>
            </a:r>
            <a:r>
              <a:rPr lang="en-US" altLang="en-US" sz="1600" b="1" dirty="0">
                <a:solidFill>
                  <a:srgbClr val="0099FF"/>
                </a:solidFill>
              </a:rPr>
              <a:t>among </a:t>
            </a:r>
            <a:r>
              <a:rPr lang="en-US" altLang="en-US" sz="1600" b="1" dirty="0" smtClean="0">
                <a:solidFill>
                  <a:srgbClr val="0099FF"/>
                </a:solidFill>
              </a:rPr>
              <a:t>Established families with 3-4 members </a:t>
            </a:r>
            <a:r>
              <a:rPr lang="en-US" altLang="en-US" sz="1600" b="1" dirty="0">
                <a:solidFill>
                  <a:srgbClr val="0099FF"/>
                </a:solidFill>
              </a:rPr>
              <a:t>in the family, majority lives in East of </a:t>
            </a:r>
            <a:r>
              <a:rPr lang="en-US" altLang="en-US" sz="1600" b="1" dirty="0" smtClean="0">
                <a:solidFill>
                  <a:srgbClr val="0099FF"/>
                </a:solidFill>
              </a:rPr>
              <a:t>England &amp; Yorkshire.</a:t>
            </a:r>
            <a:endParaRPr lang="en-US" altLang="en-US" sz="1600" b="1" dirty="0">
              <a:solidFill>
                <a:srgbClr val="0099FF"/>
              </a:solidFill>
            </a:endParaRPr>
          </a:p>
        </p:txBody>
      </p:sp>
      <p:pic>
        <p:nvPicPr>
          <p:cNvPr id="7" name="Picture 6"/>
          <p:cNvPicPr>
            <a:picLocks noChangeAspect="1"/>
          </p:cNvPicPr>
          <p:nvPr/>
        </p:nvPicPr>
        <p:blipFill rotWithShape="1">
          <a:blip r:embed="rId2"/>
          <a:srcRect l="67533" t="2421" r="9923" b="88064"/>
          <a:stretch/>
        </p:blipFill>
        <p:spPr>
          <a:xfrm>
            <a:off x="7380312" y="841276"/>
            <a:ext cx="1725170" cy="383371"/>
          </a:xfrm>
          <a:prstGeom prst="rect">
            <a:avLst/>
          </a:prstGeom>
        </p:spPr>
      </p:pic>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cs typeface="Arial" pitchFamily="34" charset="0"/>
              </a:rPr>
              <a:t>Basis = Buyers	Source: Homescan, Total GB, 52 w/e 28.12.19</a:t>
            </a:r>
            <a:endParaRPr lang="en-GB" altLang="en-US" sz="1000" b="1" dirty="0">
              <a:solidFill>
                <a:schemeClr val="tx1"/>
              </a:solidFill>
            </a:endParaRPr>
          </a:p>
        </p:txBody>
      </p:sp>
      <p:pic>
        <p:nvPicPr>
          <p:cNvPr id="161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29" y="1201316"/>
            <a:ext cx="8802267" cy="421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443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798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idx="4294967295"/>
          </p:nvPr>
        </p:nvSpPr>
        <p:spPr bwMode="gray">
          <a:xfrm>
            <a:off x="1979613" y="2651125"/>
            <a:ext cx="6978650" cy="488157"/>
          </a:xfrm>
        </p:spPr>
        <p:txBody>
          <a:bodyPr anchor="t"/>
          <a:lstStyle/>
          <a:p>
            <a:pPr algn="ctr" eaLnBrk="1" hangingPunct="1"/>
            <a:r>
              <a:rPr lang="en-US" altLang="en-US" dirty="0" smtClean="0"/>
              <a:t>KPI TREES – FRESH FISH TYPES</a:t>
            </a:r>
          </a:p>
        </p:txBody>
      </p:sp>
    </p:spTree>
    <p:extLst>
      <p:ext uri="{BB962C8B-B14F-4D97-AF65-F5344CB8AC3E}">
        <p14:creationId xmlns:p14="http://schemas.microsoft.com/office/powerpoint/2010/main" val="209002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92138" y="913284"/>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a:solidFill>
                  <a:schemeClr val="accent1"/>
                </a:solidFill>
                <a:latin typeface="+mj-lt"/>
                <a:cs typeface="+mn-cs"/>
              </a:rPr>
              <a:t>Sources of Value Change</a:t>
            </a:r>
          </a:p>
        </p:txBody>
      </p:sp>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2055"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
        <p:nvSpPr>
          <p:cNvPr id="10" name="Text Box 9"/>
          <p:cNvSpPr txBox="1">
            <a:spLocks noChangeArrowheads="1"/>
          </p:cNvSpPr>
          <p:nvPr/>
        </p:nvSpPr>
        <p:spPr bwMode="auto">
          <a:xfrm>
            <a:off x="533400" y="121196"/>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Frozen Pollock is growing  among Frozen Fish species during MAT TY. More shoppers buying Frozen Pollock more often helped growth.</a:t>
            </a:r>
            <a:endParaRPr lang="en-US" altLang="en-US" sz="1600" b="1" dirty="0">
              <a:solidFill>
                <a:srgbClr val="0099FF"/>
              </a:solidFill>
              <a:latin typeface="+mj-lt"/>
            </a:endParaRPr>
          </a:p>
        </p:txBody>
      </p:sp>
      <p:pic>
        <p:nvPicPr>
          <p:cNvPr id="149508" name="Picture 4"/>
          <p:cNvPicPr>
            <a:picLocks noChangeAspect="1" noChangeArrowheads="1"/>
          </p:cNvPicPr>
          <p:nvPr/>
        </p:nvPicPr>
        <p:blipFill>
          <a:blip r:embed="rId2">
            <a:extLst>
              <a:ext uri="{28A0092B-C50C-407E-A947-70E740481C1C}">
                <a14:useLocalDpi xmlns:a14="http://schemas.microsoft.com/office/drawing/2010/main" val="0"/>
              </a:ext>
            </a:extLst>
          </a:blip>
          <a:srcRect l="777" t="4653" b="4653"/>
          <a:stretch>
            <a:fillRect/>
          </a:stretch>
        </p:blipFill>
        <p:spPr bwMode="auto">
          <a:xfrm>
            <a:off x="231829" y="1281879"/>
            <a:ext cx="8948683" cy="409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0273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rrowheads="1"/>
          </p:cNvPicPr>
          <p:nvPr/>
        </p:nvPicPr>
        <p:blipFill>
          <a:blip r:embed="rId2">
            <a:extLst>
              <a:ext uri="{28A0092B-C50C-407E-A947-70E740481C1C}">
                <a14:useLocalDpi xmlns:a14="http://schemas.microsoft.com/office/drawing/2010/main" val="0"/>
              </a:ext>
            </a:extLst>
          </a:blip>
          <a:srcRect b="7595"/>
          <a:stretch>
            <a:fillRect/>
          </a:stretch>
        </p:blipFill>
        <p:spPr bwMode="auto">
          <a:xfrm>
            <a:off x="370272" y="769022"/>
            <a:ext cx="8522208" cy="4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337344"/>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endParaRPr lang="en-GB" altLang="en-US" sz="1200">
              <a:solidFill>
                <a:srgbClr val="010407"/>
              </a:solidFill>
            </a:endParaRPr>
          </a:p>
        </p:txBody>
      </p:sp>
      <p:sp>
        <p:nvSpPr>
          <p:cNvPr id="10" name="Text Box 9"/>
          <p:cNvSpPr txBox="1">
            <a:spLocks noChangeArrowheads="1"/>
          </p:cNvSpPr>
          <p:nvPr/>
        </p:nvSpPr>
        <p:spPr bwMode="auto">
          <a:xfrm>
            <a:off x="498975" y="286698"/>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eaLnBrk="1" hangingPunct="1">
              <a:buClrTx/>
              <a:buFontTx/>
              <a:buNone/>
            </a:pPr>
            <a:r>
              <a:rPr lang="en-GB" altLang="en-US" sz="1600" b="1" dirty="0" smtClean="0">
                <a:solidFill>
                  <a:srgbClr val="0099FF"/>
                </a:solidFill>
                <a:latin typeface="+mj-lt"/>
              </a:rPr>
              <a:t>Price inflation and reduced volume per buyer caused Total Frozen Fish decline.</a:t>
            </a:r>
            <a:endParaRPr lang="en-US" altLang="en-US" sz="1600" b="1" dirty="0">
              <a:solidFill>
                <a:srgbClr val="0099FF"/>
              </a:solidFill>
              <a:latin typeface="+mj-lt"/>
            </a:endParaRPr>
          </a:p>
        </p:txBody>
      </p:sp>
      <p:sp>
        <p:nvSpPr>
          <p:cNvPr id="18434" name="Rectangle 2"/>
          <p:cNvSpPr>
            <a:spLocks noChangeArrowheads="1"/>
          </p:cNvSpPr>
          <p:nvPr/>
        </p:nvSpPr>
        <p:spPr bwMode="auto">
          <a:xfrm>
            <a:off x="536720" y="625252"/>
            <a:ext cx="83994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fontAlgn="auto">
              <a:spcBef>
                <a:spcPts val="0"/>
              </a:spcBef>
              <a:spcAft>
                <a:spcPts val="0"/>
              </a:spcAft>
              <a:defRPr/>
            </a:pPr>
            <a:r>
              <a:rPr lang="en-GB" sz="2000" b="1" dirty="0" smtClean="0">
                <a:solidFill>
                  <a:schemeClr val="accent1"/>
                </a:solidFill>
                <a:latin typeface="+mj-lt"/>
                <a:cs typeface="+mn-cs"/>
              </a:rPr>
              <a:t>Total Frozen Fish</a:t>
            </a:r>
            <a:endParaRPr lang="en-GB" sz="2000" b="1" dirty="0">
              <a:solidFill>
                <a:schemeClr val="accent1"/>
              </a:solidFill>
              <a:latin typeface="+mj-lt"/>
              <a:cs typeface="+mn-cs"/>
            </a:endParaRPr>
          </a:p>
        </p:txBody>
      </p:sp>
      <p:sp>
        <p:nvSpPr>
          <p:cNvPr id="8" name="Text Box 11"/>
          <p:cNvSpPr txBox="1">
            <a:spLocks noChangeArrowheads="1"/>
          </p:cNvSpPr>
          <p:nvPr/>
        </p:nvSpPr>
        <p:spPr bwMode="auto">
          <a:xfrm>
            <a:off x="4648200" y="5515240"/>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eaLnBrk="1" hangingPunct="1">
              <a:spcBef>
                <a:spcPct val="50000"/>
              </a:spcBef>
              <a:buClrTx/>
              <a:buFontTx/>
              <a:buNone/>
            </a:pPr>
            <a:r>
              <a:rPr lang="en-US" altLang="en-US" sz="1000" b="1" dirty="0" smtClean="0">
                <a:solidFill>
                  <a:schemeClr val="tx1"/>
                </a:solidFill>
              </a:rPr>
              <a:t>Source: Homescan, Total GB, 52 w/e  28.12.19 vs YA</a:t>
            </a:r>
            <a:endParaRPr lang="en-GB" altLang="en-US" sz="1000" b="1" dirty="0">
              <a:solidFill>
                <a:schemeClr val="tx1"/>
              </a:solidFill>
            </a:endParaRPr>
          </a:p>
        </p:txBody>
      </p:sp>
    </p:spTree>
    <p:extLst>
      <p:ext uri="{BB962C8B-B14F-4D97-AF65-F5344CB8AC3E}">
        <p14:creationId xmlns:p14="http://schemas.microsoft.com/office/powerpoint/2010/main" val="39967082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1501</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94ea4188-1175-4a3e-86cb-db9bd2315860</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BF7EF155-5C16-4780-B794-A87A1F23659B}"/>
</file>

<file path=customXml/itemProps2.xml><?xml version="1.0" encoding="utf-8"?>
<ds:datastoreItem xmlns:ds="http://schemas.openxmlformats.org/officeDocument/2006/customXml" ds:itemID="{6A0D1EC2-735A-4027-A667-72BC37AB5EBC}"/>
</file>

<file path=customXml/itemProps3.xml><?xml version="1.0" encoding="utf-8"?>
<ds:datastoreItem xmlns:ds="http://schemas.openxmlformats.org/officeDocument/2006/customXml" ds:itemID="{06FB8AF1-4D72-49B7-86C4-936E153CAFA6}"/>
</file>

<file path=docProps/app.xml><?xml version="1.0" encoding="utf-8"?>
<Properties xmlns="http://schemas.openxmlformats.org/officeDocument/2006/extended-properties" xmlns:vt="http://schemas.openxmlformats.org/officeDocument/2006/docPropsVTypes">
  <Template>blank</Template>
  <TotalTime>7262</TotalTime>
  <Words>3860</Words>
  <Application>Microsoft Office PowerPoint</Application>
  <PresentationFormat>On-screen Show (16:10)</PresentationFormat>
  <Paragraphs>258</Paragraphs>
  <Slides>62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Theme1</vt:lpstr>
      <vt:lpstr>Nielsen Report</vt:lpstr>
      <vt:lpstr>Sea Fish – Frozen fish by species Data to WE 28.12.19</vt:lpstr>
      <vt:lpstr>CATEGORY OVERVIEW</vt:lpstr>
      <vt:lpstr>PowerPoint Presentation</vt:lpstr>
      <vt:lpstr>PowerPoint Presentation</vt:lpstr>
      <vt:lpstr>PowerPoint Presentation</vt:lpstr>
      <vt:lpstr>PowerPoint Presentation</vt:lpstr>
      <vt:lpstr>KPI TREES – FRESH FISH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SPECIES SHIFTING – FROZEN 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DEMOGRAPHICS – FROZEN FISH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Q4 Nielsen Frozen by Species Switching Report.pptx</dc:title>
  <dc:creator>Richard Anderson</dc:creator>
  <cp:lastModifiedBy>Balakrishnan, Vaishnavi</cp:lastModifiedBy>
  <cp:revision>309</cp:revision>
  <dcterms:created xsi:type="dcterms:W3CDTF">2013-02-01T22:28:51Z</dcterms:created>
  <dcterms:modified xsi:type="dcterms:W3CDTF">2020-01-09T14:50:40Z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TopicTitle1">
    <vt:lpwstr>Presentations</vt:lpwstr>
  </property>
  <property fmtid="{D5CDD505-2E9C-101B-9397-08002B2CF9AE}" pid="4" name="Details">
    <vt:lpwstr/>
  </property>
  <property fmtid="{D5CDD505-2E9C-101B-9397-08002B2CF9AE}" pid="5" name="PublishingRollupImage">
    <vt:lpwstr>&lt;img alt="" border="0" src="https://intranet.nielsen.com/ourcompany/insidenielsen/mktg/MktgImages/PowerPoint%20Template%202003.jpg" style="BORDER: 0px solid; "&gt;</vt:lpwstr>
  </property>
  <property fmtid="{D5CDD505-2E9C-101B-9397-08002B2CF9AE}" pid="6" name="Country">
    <vt:lpwstr>*Global</vt:lpwstr>
  </property>
  <property fmtid="{D5CDD505-2E9C-101B-9397-08002B2CF9AE}" pid="7" name="FreshnessDate">
    <vt:lpwstr>2013-01-03T05:00:00Z</vt:lpwstr>
  </property>
  <property fmtid="{D5CDD505-2E9C-101B-9397-08002B2CF9AE}" pid="8" name="Region">
    <vt:lpwstr>*Global</vt:lpwstr>
  </property>
  <property fmtid="{D5CDD505-2E9C-101B-9397-08002B2CF9AE}" pid="9" name="PrimaryContact">
    <vt:lpwstr>60253;#Jantsch, Ellen</vt:lpwstr>
  </property>
  <property fmtid="{D5CDD505-2E9C-101B-9397-08002B2CF9AE}" pid="10" name="Market Data Document Path">
    <vt:lpwstr>1501;#2019|94ea4188-1175-4a3e-86cb-db9bd2315860</vt:lpwstr>
  </property>
</Properties>
</file>