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372" r:id="rId1"/>
    <p:sldMasterId id="2147486384" r:id="rId2"/>
  </p:sldMasterIdLst>
  <p:notesMasterIdLst>
    <p:notesMasterId r:id="rId44"/>
  </p:notesMasterIdLst>
  <p:handoutMasterIdLst>
    <p:handoutMasterId r:id="rId45"/>
  </p:handoutMasterIdLst>
  <p:sldIdLst>
    <p:sldId id="528" r:id="rId3"/>
    <p:sldId id="448" r:id="rId4"/>
    <p:sldId id="470" r:id="rId5"/>
    <p:sldId id="458" r:id="rId6"/>
    <p:sldId id="459" r:id="rId7"/>
    <p:sldId id="471" r:id="rId8"/>
    <p:sldId id="472" r:id="rId9"/>
    <p:sldId id="505" r:id="rId10"/>
    <p:sldId id="473" r:id="rId11"/>
    <p:sldId id="460" r:id="rId12"/>
    <p:sldId id="474" r:id="rId13"/>
    <p:sldId id="483" r:id="rId14"/>
    <p:sldId id="506" r:id="rId15"/>
    <p:sldId id="482" r:id="rId16"/>
    <p:sldId id="461" r:id="rId17"/>
    <p:sldId id="518" r:id="rId18"/>
    <p:sldId id="464" r:id="rId19"/>
    <p:sldId id="519" r:id="rId20"/>
    <p:sldId id="465" r:id="rId21"/>
    <p:sldId id="521" r:id="rId22"/>
    <p:sldId id="467" r:id="rId23"/>
    <p:sldId id="520" r:id="rId24"/>
    <p:sldId id="466" r:id="rId25"/>
    <p:sldId id="449" r:id="rId26"/>
    <p:sldId id="496" r:id="rId27"/>
    <p:sldId id="450" r:id="rId28"/>
    <p:sldId id="451" r:id="rId29"/>
    <p:sldId id="452" r:id="rId30"/>
    <p:sldId id="453" r:id="rId31"/>
    <p:sldId id="477" r:id="rId32"/>
    <p:sldId id="478" r:id="rId33"/>
    <p:sldId id="479" r:id="rId34"/>
    <p:sldId id="517" r:id="rId35"/>
    <p:sldId id="480" r:id="rId36"/>
    <p:sldId id="481" r:id="rId37"/>
    <p:sldId id="454" r:id="rId38"/>
    <p:sldId id="455" r:id="rId39"/>
    <p:sldId id="456" r:id="rId40"/>
    <p:sldId id="457" r:id="rId41"/>
    <p:sldId id="524" r:id="rId42"/>
    <p:sldId id="527" r:id="rId43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0">
          <p15:clr>
            <a:srgbClr val="A4A3A4"/>
          </p15:clr>
        </p15:guide>
        <p15:guide id="2" pos="22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3" autoAdjust="0"/>
    <p:restoredTop sz="88480" autoAdjust="0"/>
  </p:normalViewPr>
  <p:slideViewPr>
    <p:cSldViewPr snapToGrid="0">
      <p:cViewPr>
        <p:scale>
          <a:sx n="150" d="100"/>
          <a:sy n="150" d="100"/>
        </p:scale>
        <p:origin x="396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944" y="-84"/>
      </p:cViewPr>
      <p:guideLst>
        <p:guide orient="horz" pos="2940"/>
        <p:guide pos="22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52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customXml" Target="../customXml/item2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B20A192-BC7F-4F69-AC27-F0AE8D43DC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115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CC46D75-3D9F-43B9-BCAD-80D6E1DB1D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0597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E9B555-1F41-47DC-BC3F-72A53C60E06C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947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4A869A-ABC7-4604-8B9B-30AA4F9E976E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457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AD3ACD-800B-4688-BE55-09DE28BC39FE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028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5A4422-C75A-41F6-8664-7C987754BF94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942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53333A-011B-4305-A813-8362F48193F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613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CD17CF-59C6-4EB8-9BAB-9A9EAEB28F4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119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CDF6CD-CEDD-4EC5-BFF4-E2963688552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34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C55E9F-70A0-496C-A919-DA3A2E08C46D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961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5243E1-45BC-494A-A050-7DD4D161B2D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130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F2E0C-BA03-4B5F-B7A0-80656EBEB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7699F-D8B8-472A-A31B-407D980FC6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806E8-6429-41B8-9439-B6A1FDBF1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CFE50-1139-4320-B45A-8C602CB3B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10B76-C22D-4A14-B3EB-2381A6351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81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4F8AA-850D-4611-B472-EA46E775F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6995B8-7C34-4923-9CB0-321BBCCFE6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B5238-285E-4634-A88E-46E5D70EC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B8097-BA96-43BD-81B7-6D5565A3A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D89D1-E1AC-42BE-88A9-9DAAD9C08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5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830837-469C-4F04-AC7E-6580C628C5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E607E-DC1D-46BC-84B2-E7DC3E3F5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7F4F1-CFF7-4B83-BDFE-B7488D083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4A7F9-F4E6-4AFE-BBAC-11FAA742B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21E5D-C400-47CB-AD55-9981BC195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79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2" y="879180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196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300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248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634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300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300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474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A42ECB2-3207-6F48-9DDA-785BF4B735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260648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Click to add deck heading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2816165"/>
            <a:ext cx="6858000" cy="785210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master subtitle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1F7A57F6-4130-4069-A47D-F3B3CCA64F7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C0645E0-1D34-274A-B562-F1E288E0F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573" y="4077073"/>
            <a:ext cx="6858000" cy="384175"/>
          </a:xfrm>
        </p:spPr>
        <p:txBody>
          <a:bodyPr lIns="0">
            <a:noAutofit/>
          </a:bodyPr>
          <a:lstStyle>
            <a:lvl1pPr marL="0" indent="0" algn="l">
              <a:buNone/>
              <a:defRPr sz="11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71F9C13C-78EB-8A48-BEE6-DD022B5297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573" y="3607368"/>
            <a:ext cx="6858000" cy="469704"/>
          </a:xfr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Presentation to:</a:t>
            </a:r>
          </a:p>
        </p:txBody>
      </p:sp>
      <p:pic>
        <p:nvPicPr>
          <p:cNvPr id="44" name="Graphic 43" hidden="1">
            <a:extLst>
              <a:ext uri="{FF2B5EF4-FFF2-40B4-BE49-F238E27FC236}">
                <a16:creationId xmlns:a16="http://schemas.microsoft.com/office/drawing/2014/main" id="{0E40D33D-4666-8F49-A8B0-B844FC69EC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11A3E66-655F-6A40-94BA-DB0D4265420F}"/>
              </a:ext>
            </a:extLst>
          </p:cNvPr>
          <p:cNvGrpSpPr/>
          <p:nvPr/>
        </p:nvGrpSpPr>
        <p:grpSpPr>
          <a:xfrm>
            <a:off x="296573" y="291132"/>
            <a:ext cx="1201915" cy="545580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1A97ED6-5C32-CF47-9CE5-1C29DFB5DB00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FDC4591-ECE0-BF48-AC50-26F739F7138B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66FF38A-80A1-554C-B397-04631BBF6CE0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2D590B0-24E5-E243-A823-130681904CB5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F92560D-7945-814C-B65A-38713A75E848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9B38B0A-C492-4C44-9692-31F9F4433048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E4F21A6-DCD8-0E41-8227-2AA52E29D89E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90FAF5A-783B-4043-861A-EF5DC216EE5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3DA2A93-532D-F747-B8BF-3A455251F346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103F525-6967-7E4B-AAE8-E4A29DF2075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9414F69-2208-D54B-B3DB-73B3B50761B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28B16DA-2F51-064B-AF10-7592296AA04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C92904F-9B0E-844D-BE26-D82B9614ED90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0B336F3A-EA30-D64C-BD14-2A7DBFC9C8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73510" y="5557837"/>
            <a:ext cx="873919" cy="11636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client logo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8623D75-3C0C-B440-8100-5B9A1841E9E6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Secondary title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When including a third-party logo please go to ‘picture format/crop/fit to resize the logo to fit the image placeholder. </a:t>
            </a:r>
          </a:p>
        </p:txBody>
      </p:sp>
    </p:spTree>
    <p:extLst>
      <p:ext uri="{BB962C8B-B14F-4D97-AF65-F5344CB8AC3E}">
        <p14:creationId xmlns:p14="http://schemas.microsoft.com/office/powerpoint/2010/main" val="2597485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13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17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B688-3EC8-A945-9D8B-486DC934AE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000" y="819737"/>
            <a:ext cx="7829846" cy="589869"/>
          </a:xfrm>
        </p:spPr>
        <p:txBody>
          <a:bodyPr lIns="0" anchor="t">
            <a:normAutofit/>
          </a:bodyPr>
          <a:lstStyle>
            <a:lvl1pPr>
              <a:lnSpc>
                <a:spcPct val="100000"/>
              </a:lnSpc>
              <a:defRPr sz="1800" b="0" i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GB" dirty="0"/>
              <a:t>Sub heading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79B8-A0E9-CD48-B766-97BEAFFF52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6572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B13C9-915C-E843-8DF1-3552102B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1F7A57F6-4130-4069-A47D-F3B3CCA64F7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4156A-790B-EF48-B819-FFF7984F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27DB8B-FB38-4844-81F6-5AC72BBD82EF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5FF8648-C03B-0344-A3F3-392AEDA2DA93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D85D80C-3D9A-B546-BA16-9AA3F30336CC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53857AE-94A7-4643-BF8C-6BAE77BE201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4F47DD0-C6F3-0F46-935F-6E958BF12507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09CB379-36AF-1B41-9D54-570D4E491D5D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8838EEB-87F9-CB44-8F5D-AC1014936322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B1D2D24-C025-1842-A0B0-FEA354DE810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BF23D6D-3930-8E45-BFF1-31F98EF94CB2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2D9698C-09A0-904B-BCE8-90E194CB175C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EF929D5-4FCE-3A43-8847-5815D3F2B44D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CE368FB-32A5-D94A-8BE6-2FB5F5E2243E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1E63F82-DBE6-1D4C-BC58-6F076A4236AD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B410430-28B2-2E45-8876-844B073A7C4F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B3FA29B-00AE-E446-BDD0-664D2A52415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7574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AE73EB7-1237-414D-93BB-E74BF2597C4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63358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9FED0D8-423D-8E4C-8A31-4526757D426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04360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90A684F-44AB-0646-B2D1-F689461E749B}"/>
              </a:ext>
            </a:extLst>
          </p:cNvPr>
          <p:cNvSpPr txBox="1">
            <a:spLocks/>
          </p:cNvSpPr>
          <p:nvPr/>
        </p:nvSpPr>
        <p:spPr>
          <a:xfrm>
            <a:off x="297000" y="360002"/>
            <a:ext cx="3943350" cy="58986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>
                <a:solidFill>
                  <a:schemeClr val="accent2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sz="2400" dirty="0"/>
              <a:t>Agenda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C27FE43-8986-D549-B124-FDAD65D0BC53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Standard agenda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You can add another element by simply adding a hard return and typing.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B0C555-1671-B145-BFBC-B19FD53A418A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76415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BDA23-3AA8-4426-8FF2-73EEAB809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9AA08-7D5F-4170-952C-A3673E5A5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05326-C03F-43DD-BAF9-32B72B14D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A19D6-5D8D-4FCB-B08E-A4989F5ED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8BBC4-BC8E-4538-9FB1-40CC1F24A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01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A6C8948-C48C-BD45-AA08-42FCD53781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6EC86-0A88-CE4A-90F3-F99E0AA2C3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6573" y="3393803"/>
            <a:ext cx="7886700" cy="1500187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 heading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398D8-B5B5-9F4A-B62E-0044E609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40F2D-F77F-9442-BBD8-E9910534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D7F155-B051-D546-83FC-ED3393382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573" y="443866"/>
            <a:ext cx="7886700" cy="2852737"/>
          </a:xfrm>
        </p:spPr>
        <p:txBody>
          <a:bodyPr lIns="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 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E19109-318E-D448-911A-EB3D591861A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ED5C6B9-DE33-6C46-BB12-0A80AAFFFA71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4D01146-A78C-0E42-A382-6723ED8B6997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2CE6755-C55A-DD44-B8A3-E1575B6D3FE2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54B2DF2-1FFA-9B44-B6E3-6427615F2C94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A858AC5-6CEE-D04B-A85C-B0EB3BE60754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CAEC928-01CF-3A4B-A3D1-5918512F23D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7489577-7207-3649-A7AF-1A87A42F1E19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6039528-2BD9-374F-AE5B-CF82FBEB398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D3C901F-1A67-4E48-B550-C439B5D679F0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466A2C1-B10E-674B-93DF-8B849E23211F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C60A523-EF99-7B49-953D-D41BDA191064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5445870-9909-C543-943D-B36864F5F10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30613EC-301F-DA4A-831C-8D89491EB86D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BA57A8F-B586-FF47-BE12-E4D5E460EFE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Section divider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Feel free to use any of the section dividers to punctuate your presentation.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5DC3E4-248B-8F4F-82C9-F90D1200F573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1342718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4687F56E-A5E5-274E-B6BC-9396DCA1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909003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Thank you or similar sign-off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3464520"/>
            <a:ext cx="6858000" cy="2305857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contact details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1F7A57F6-4130-4069-A47D-F3B3CCA64F7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42" name="Graphic 41" hidden="1">
            <a:extLst>
              <a:ext uri="{FF2B5EF4-FFF2-40B4-BE49-F238E27FC236}">
                <a16:creationId xmlns:a16="http://schemas.microsoft.com/office/drawing/2014/main" id="{92856788-B400-5B45-8DEF-A029206768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A28C200-00F5-CF4B-92D3-307A378D85E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0E28408-8D4E-4344-8BF4-CD5DA4DEDCE9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898F521-BBCE-B945-8E05-6842B450C945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618D403-97DC-6A44-A60F-17BED50A6C6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C1E9C99-6351-564F-9D37-A5DA72845FA8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6AF373B-77F9-AC44-A45B-B3CFA2CC5ABB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68BD73D-4D48-044C-B445-4F371FD34CB5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CD02F10-7A8E-A04E-908C-D3BF88104B66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A7A4469-74B3-664D-9132-50A94F14B46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BAFA495-2475-D646-8479-BE5CFD7D0355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397CE15-1104-2147-B5FC-3E8953E6AF51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B2B5A4A-D808-744B-A478-AC01A95253D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01F86AB-60A2-524B-8716-88B1A098C69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9739BC6-7BBE-FB4E-833B-9B95DB8C29B9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2973B89-9345-8948-8C1C-D7237D8B9EC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Thank you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Please enter your contact details.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D89FDE-EC8C-514A-8704-22D2D3F67CCC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526714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F2E0C-BA03-4B5F-B7A0-80656EBEB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7699F-D8B8-472A-A31B-407D980FC6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806E8-6429-41B8-9439-B6A1FDBF1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CFE50-1139-4320-B45A-8C602CB3B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10B76-C22D-4A14-B3EB-2381A6351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01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E25F9-A0E9-4585-88EC-009A7F5B9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703504-F632-4C93-ADE0-661644744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A7C532-3560-4561-BF3C-10138896D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C3F01B-07CD-414F-AE6F-E16DEC06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10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2B8CB-B82C-4647-9AB7-8309F4612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73154-A506-45FD-8C53-108F31F02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2C82F-66B9-4606-8407-B6EF20CC0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7FB8A-420A-40CA-8690-71849504C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16AF6-7BBE-4746-A71E-80E28ED9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16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DA4C3-196F-440C-BFBB-E24436C7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1DCE6-1419-4E49-91CE-8C5DC9EAD8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823954-168B-4DE4-A383-6E7CD8B65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85D410-B02C-4081-9D9B-F87A47544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4846C-5B22-45BE-80B2-7A0B71895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81D4B-B045-43A7-AA91-D55030CB8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63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A8902-C74E-46E5-A301-C761EFC50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80970-37B6-44DC-960C-47C8C2531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82A847-D4A0-41BB-B3A1-991D3F07B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303856-D3A5-4078-A1F8-F4E4831D18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6D1B68-0CEF-4FEF-A468-547A60E0AE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83C7BD-F517-40DB-B8BE-371CA2D17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4D6374-CD9B-4FAC-9B59-37EA89E76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DC989C-CD87-4566-A40F-E5413AC89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56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E25F9-A0E9-4585-88EC-009A7F5B9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703504-F632-4C93-ADE0-661644744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A7C532-3560-4561-BF3C-10138896D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C3F01B-07CD-414F-AE6F-E16DEC06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0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5417B-64FA-426A-94FB-A085AF317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D4DC44-9AA9-4C85-BDBD-763883533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17E19-8D7C-46E8-9D70-09684689D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84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EF0FE-4CE4-4BCB-9EDB-B3419DC10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FCEF2-07DD-4BD0-87A4-DD19206BE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6F92B0-DD38-46F6-8F62-48AC7FC09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F8F628-601A-41E2-82C5-4CD9FDF44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25771-58DA-45F3-8193-8D1969160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83E18D-7A93-46A9-88A5-380C96D8D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32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06A49-34DC-4256-AA60-A6E36C540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21E7E0-F53B-4E0D-B194-8D0A058CF0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C4113F-8F5D-4A29-B537-FE1EE7675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CBFCD8-2BEA-4595-BCD4-F6BB3890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8FF455-C416-4CE7-AB1E-7E27D98C2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47496-AE04-4980-A065-439428ED1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31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14FB83-C376-49CD-9211-93F0132B0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5AC24-2E76-4F34-9C67-30EAEBA5D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0EF60-78BE-4250-91E7-6293AD4AF9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A57F6-4130-4069-A47D-F3B3CCA64F7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01CA5-6460-4AAA-A0A5-2F4CDF947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50E4F-17C2-4473-8FB7-88633A4EC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2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73" r:id="rId1"/>
    <p:sldLayoutId id="2147486374" r:id="rId2"/>
    <p:sldLayoutId id="2147486375" r:id="rId3"/>
    <p:sldLayoutId id="2147486376" r:id="rId4"/>
    <p:sldLayoutId id="2147486377" r:id="rId5"/>
    <p:sldLayoutId id="2147486378" r:id="rId6"/>
    <p:sldLayoutId id="2147486379" r:id="rId7"/>
    <p:sldLayoutId id="2147486380" r:id="rId8"/>
    <p:sldLayoutId id="2147486381" r:id="rId9"/>
    <p:sldLayoutId id="2147486382" r:id="rId10"/>
    <p:sldLayoutId id="2147486383" r:id="rId11"/>
    <p:sldLayoutId id="2147486364" r:id="rId12"/>
    <p:sldLayoutId id="2147486367" r:id="rId13"/>
    <p:sldLayoutId id="2147486368" r:id="rId14"/>
    <p:sldLayoutId id="214748636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A57F6-4130-4069-A47D-F3B3CCA64F7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718C21-D33F-4186-BFC3-CA8677BE0024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3FDD681D-9FBF-4325-BEAA-D301B78A9885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907B811-9065-4E73-8C9E-942E82BE07E6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2AEB1179-D3D1-40D1-887C-C7EB77B0D96F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BCC7CF1-E986-4993-98C2-BEBD6307F8AE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CFDAB5D-C9BB-4D65-A0C6-CD7979298297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3FEEA05-EC24-4591-A49C-8F356C87F47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48CC66E6-552C-48B8-AE1D-3935330C627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E8CF68F4-DB46-41E1-BC4A-EFD2F372AD1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263439C4-0478-473E-A0B9-D594AF3DFA58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E528B9C-5C17-4F05-B01C-F3DF6FBA98B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C7CEB79D-DB89-4278-ABEC-81F24A86C38C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C2BD4A0F-9225-4512-8563-E714F425D30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9186958-B2AE-486C-8298-A66A8F602E62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310480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85" r:id="rId1"/>
    <p:sldLayoutId id="2147486386" r:id="rId2"/>
    <p:sldLayoutId id="2147486387" r:id="rId3"/>
    <p:sldLayoutId id="2147486388" r:id="rId4"/>
    <p:sldLayoutId id="2147486389" r:id="rId5"/>
    <p:sldLayoutId id="2147486390" r:id="rId6"/>
    <p:sldLayoutId id="2147486391" r:id="rId7"/>
    <p:sldLayoutId id="214748639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1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emf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image" Target="../media/image3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image" Target="../media/image3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image" Target="../media/image3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image" Target="../media/image4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939" y="1657350"/>
            <a:ext cx="7498081" cy="602278"/>
          </a:xfrm>
        </p:spPr>
        <p:txBody>
          <a:bodyPr/>
          <a:lstStyle/>
          <a:p>
            <a:r>
              <a:rPr lang="en-GB" dirty="0"/>
              <a:t>UK Context Report Data to 13.08.22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939" y="2548890"/>
            <a:ext cx="8069581" cy="3497580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/>
              <a:t>ScanTrack</a:t>
            </a:r>
            <a:r>
              <a:rPr lang="en-GB" dirty="0"/>
              <a:t> data includes GB Total Coverage and the discounters, plus Northern Ireland Total Coverage and Musgraves.</a:t>
            </a:r>
          </a:p>
          <a:p>
            <a:endParaRPr lang="en-GB" dirty="0"/>
          </a:p>
          <a:p>
            <a:r>
              <a:rPr lang="en-GB" dirty="0" err="1"/>
              <a:t>HomeScan</a:t>
            </a:r>
            <a:r>
              <a:rPr lang="en-GB" dirty="0"/>
              <a:t> data is based upon a GB consumer panel and should only be used for trends, not absolute values.	</a:t>
            </a:r>
          </a:p>
          <a:p>
            <a:endParaRPr lang="en-GB" dirty="0"/>
          </a:p>
          <a:p>
            <a:r>
              <a:rPr lang="en-GB" dirty="0"/>
              <a:t>All data released after w/e 26.03.16 is coded according to refined definitions available from Seafish.</a:t>
            </a:r>
          </a:p>
          <a:p>
            <a:endParaRPr lang="en-GB" dirty="0"/>
          </a:p>
          <a:p>
            <a:r>
              <a:rPr lang="en-GB" dirty="0"/>
              <a:t>Species 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853373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813377" y="-96693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Long Term Trends –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75" y="1035050"/>
            <a:ext cx="9266238" cy="546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" y="885825"/>
            <a:ext cx="4157663" cy="2659063"/>
          </a:xfrm>
          <a:prstGeom prst="rect">
            <a:avLst/>
          </a:prstGeom>
          <a:noFill/>
          <a:ln>
            <a:noFill/>
          </a:ln>
        </p:spPr>
      </p:pic>
      <p:sp>
        <p:nvSpPr>
          <p:cNvPr id="13315" name="Title 3"/>
          <p:cNvSpPr>
            <a:spLocks noGrp="1"/>
          </p:cNvSpPr>
          <p:nvPr>
            <p:ph type="title"/>
          </p:nvPr>
        </p:nvSpPr>
        <p:spPr>
          <a:xfrm>
            <a:off x="636588" y="99813"/>
            <a:ext cx="7886700" cy="785436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Long Term Trends – Frozen Segments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9938" y="803275"/>
            <a:ext cx="4149725" cy="284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350" y="3486150"/>
            <a:ext cx="4151313" cy="293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16450" y="3544888"/>
            <a:ext cx="4149725" cy="27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 txBox="1">
            <a:spLocks/>
          </p:cNvSpPr>
          <p:nvPr/>
        </p:nvSpPr>
        <p:spPr bwMode="auto">
          <a:xfrm>
            <a:off x="1590" y="1"/>
            <a:ext cx="8988425" cy="93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Long Term Trends – Frozen Segments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8" y="933450"/>
            <a:ext cx="4149725" cy="280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7875" y="933450"/>
            <a:ext cx="4148138" cy="275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338" y="3740150"/>
            <a:ext cx="4149725" cy="2557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 txBox="1">
            <a:spLocks/>
          </p:cNvSpPr>
          <p:nvPr/>
        </p:nvSpPr>
        <p:spPr bwMode="auto">
          <a:xfrm>
            <a:off x="168275" y="412751"/>
            <a:ext cx="897572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Long Term Trends – Frozen Segments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88" y="1833563"/>
            <a:ext cx="4481512" cy="3052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2950" y="1824038"/>
            <a:ext cx="4479925" cy="3062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6"/>
          <p:cNvSpPr txBox="1">
            <a:spLocks/>
          </p:cNvSpPr>
          <p:nvPr/>
        </p:nvSpPr>
        <p:spPr bwMode="auto">
          <a:xfrm>
            <a:off x="84138" y="767177"/>
            <a:ext cx="864235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MAT KPI’s – Frozen Segments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5875" y="1603375"/>
            <a:ext cx="9132888" cy="475138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74832" y="0"/>
            <a:ext cx="7886700" cy="1325563"/>
          </a:xfrm>
        </p:spPr>
        <p:txBody>
          <a:bodyPr/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Long Term Trends –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1006475"/>
            <a:ext cx="9091613" cy="5402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130175" y="170344"/>
            <a:ext cx="864235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Total Fish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1350" y="6591300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110675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24387"/>
          <a:stretch/>
        </p:blipFill>
        <p:spPr>
          <a:xfrm>
            <a:off x="0" y="609638"/>
            <a:ext cx="9144000" cy="580944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603029"/>
              </p:ext>
            </p:extLst>
          </p:nvPr>
        </p:nvGraphicFramePr>
        <p:xfrm>
          <a:off x="141288" y="950913"/>
          <a:ext cx="8936037" cy="526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9" name="Worksheet" r:id="rId3" imgW="7918487" imgH="5245188" progId="Excel.Sheet.8">
                  <p:embed/>
                </p:oleObj>
              </mc:Choice>
              <mc:Fallback>
                <p:oleObj name="Worksheet" r:id="rId3" imgW="7918487" imgH="5245188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8" y="950913"/>
                        <a:ext cx="8936037" cy="526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Title 1"/>
          <p:cNvSpPr txBox="1">
            <a:spLocks/>
          </p:cNvSpPr>
          <p:nvPr/>
        </p:nvSpPr>
        <p:spPr bwMode="auto">
          <a:xfrm>
            <a:off x="0" y="196057"/>
            <a:ext cx="8642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Rolling Purchase KPI’s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 txBox="1">
            <a:spLocks/>
          </p:cNvSpPr>
          <p:nvPr/>
        </p:nvSpPr>
        <p:spPr bwMode="auto">
          <a:xfrm>
            <a:off x="261504" y="206591"/>
            <a:ext cx="86423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Chilled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</a:t>
            </a:r>
            <a:r>
              <a:rPr lang="en-GB" altLang="en-US" sz="1100" dirty="0" err="1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24103"/>
          <a:stretch/>
        </p:blipFill>
        <p:spPr>
          <a:xfrm>
            <a:off x="10679" y="825716"/>
            <a:ext cx="9144000" cy="559337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919304"/>
              </p:ext>
            </p:extLst>
          </p:nvPr>
        </p:nvGraphicFramePr>
        <p:xfrm>
          <a:off x="261938" y="863601"/>
          <a:ext cx="8734280" cy="531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57" name="Worksheet" r:id="rId3" imgW="7912174" imgH="4737144" progId="Excel.Sheet.8">
                  <p:embed/>
                </p:oleObj>
              </mc:Choice>
              <mc:Fallback>
                <p:oleObj name="Worksheet" r:id="rId3" imgW="7912174" imgH="4737144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863601"/>
                        <a:ext cx="8734280" cy="531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Title 1"/>
          <p:cNvSpPr txBox="1">
            <a:spLocks/>
          </p:cNvSpPr>
          <p:nvPr/>
        </p:nvSpPr>
        <p:spPr bwMode="auto">
          <a:xfrm>
            <a:off x="307903" y="225425"/>
            <a:ext cx="86423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Rolling Purchase KPI’s –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Executive Overview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114891" y="1566207"/>
            <a:ext cx="8841193" cy="430026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 txBox="1">
            <a:spLocks/>
          </p:cNvSpPr>
          <p:nvPr/>
        </p:nvSpPr>
        <p:spPr bwMode="auto">
          <a:xfrm>
            <a:off x="119063" y="166541"/>
            <a:ext cx="8642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Frozen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0238" y="6629400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3098800" y="6592242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</a:t>
            </a:r>
            <a:r>
              <a:rPr lang="en-GB" altLang="en-US" sz="1100" dirty="0" err="1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25236"/>
          <a:stretch/>
        </p:blipFill>
        <p:spPr>
          <a:xfrm>
            <a:off x="0" y="627926"/>
            <a:ext cx="9144000" cy="565400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26254"/>
              </p:ext>
            </p:extLst>
          </p:nvPr>
        </p:nvGraphicFramePr>
        <p:xfrm>
          <a:off x="83128" y="785091"/>
          <a:ext cx="8950036" cy="5390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05" name="Worksheet" r:id="rId3" imgW="7918487" imgH="5149806" progId="Excel.Sheet.8">
                  <p:embed/>
                </p:oleObj>
              </mc:Choice>
              <mc:Fallback>
                <p:oleObj name="Worksheet" r:id="rId3" imgW="7918487" imgH="5149806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28" y="785091"/>
                        <a:ext cx="8950036" cy="53902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Title 1"/>
          <p:cNvSpPr txBox="1">
            <a:spLocks/>
          </p:cNvSpPr>
          <p:nvPr/>
        </p:nvSpPr>
        <p:spPr bwMode="auto">
          <a:xfrm>
            <a:off x="501650" y="90486"/>
            <a:ext cx="8642350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Rolling Purchase KPI’s –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 txBox="1">
            <a:spLocks/>
          </p:cNvSpPr>
          <p:nvPr/>
        </p:nvSpPr>
        <p:spPr bwMode="auto">
          <a:xfrm>
            <a:off x="119062" y="67145"/>
            <a:ext cx="8642351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Ambient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24528"/>
          <a:stretch/>
        </p:blipFill>
        <p:spPr>
          <a:xfrm>
            <a:off x="0" y="686269"/>
            <a:ext cx="9144000" cy="584979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847074"/>
              </p:ext>
            </p:extLst>
          </p:nvPr>
        </p:nvGraphicFramePr>
        <p:xfrm>
          <a:off x="203200" y="968389"/>
          <a:ext cx="8661400" cy="528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51" name="Worksheet" r:id="rId3" imgW="7931113" imgH="4990969" progId="Excel.Sheet.8">
                  <p:embed/>
                </p:oleObj>
              </mc:Choice>
              <mc:Fallback>
                <p:oleObj name="Worksheet" r:id="rId3" imgW="7931113" imgH="4990969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968389"/>
                        <a:ext cx="8661400" cy="528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Title 1"/>
          <p:cNvSpPr txBox="1">
            <a:spLocks/>
          </p:cNvSpPr>
          <p:nvPr/>
        </p:nvSpPr>
        <p:spPr bwMode="auto">
          <a:xfrm>
            <a:off x="119063" y="238558"/>
            <a:ext cx="86423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Rolling Purchase KPI’s –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28650" y="83128"/>
            <a:ext cx="7886700" cy="11083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Top Species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138" y="1203325"/>
            <a:ext cx="8813800" cy="4716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711778" y="182780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Top Species – Total Fish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37" y="1209964"/>
            <a:ext cx="8979339" cy="4655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767196" y="16158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Total Species – Chilled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560" y="1062182"/>
            <a:ext cx="8850155" cy="4888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84068" y="151834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Top Species – Frozen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578" y="1052945"/>
            <a:ext cx="8875857" cy="4942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28650" y="88035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Top Species -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894" y="1173018"/>
            <a:ext cx="8906212" cy="4796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MAT KPI’s – Top 6 Species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350" y="1965325"/>
            <a:ext cx="8624888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Moving Annual Trends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205509" y="1553473"/>
            <a:ext cx="8732981" cy="43384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636F78-C57D-4D55-8F01-76C5A0AE2551}"/>
              </a:ext>
            </a:extLst>
          </p:cNvPr>
          <p:cNvSpPr txBox="1"/>
          <p:nvPr/>
        </p:nvSpPr>
        <p:spPr>
          <a:xfrm>
            <a:off x="148359" y="2641600"/>
            <a:ext cx="1076326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600" dirty="0"/>
              <a:t>Ambient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 txBox="1">
            <a:spLocks/>
          </p:cNvSpPr>
          <p:nvPr/>
        </p:nvSpPr>
        <p:spPr bwMode="auto">
          <a:xfrm>
            <a:off x="578444" y="236080"/>
            <a:ext cx="8642350" cy="65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Salmon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638" y="822325"/>
            <a:ext cx="9240838" cy="5494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 txBox="1">
            <a:spLocks/>
          </p:cNvSpPr>
          <p:nvPr/>
        </p:nvSpPr>
        <p:spPr bwMode="auto">
          <a:xfrm>
            <a:off x="501650" y="278147"/>
            <a:ext cx="864235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0" y="969963"/>
            <a:ext cx="8869363" cy="5294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 txBox="1">
            <a:spLocks/>
          </p:cNvSpPr>
          <p:nvPr/>
        </p:nvSpPr>
        <p:spPr bwMode="auto">
          <a:xfrm>
            <a:off x="3175" y="707853"/>
            <a:ext cx="8642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Tuna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5088" y="1323975"/>
            <a:ext cx="9297988" cy="523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 txBox="1">
            <a:spLocks/>
          </p:cNvSpPr>
          <p:nvPr/>
        </p:nvSpPr>
        <p:spPr bwMode="auto">
          <a:xfrm>
            <a:off x="119062" y="270164"/>
            <a:ext cx="864235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Cold Water Prawns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3663" y="852488"/>
            <a:ext cx="9297988" cy="5586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1025525"/>
            <a:ext cx="9166225" cy="5356225"/>
          </a:xfrm>
          <a:prstGeom prst="rect">
            <a:avLst/>
          </a:prstGeom>
          <a:noFill/>
          <a:ln>
            <a:noFill/>
          </a:ln>
        </p:spPr>
      </p:pic>
      <p:sp>
        <p:nvSpPr>
          <p:cNvPr id="36867" name="Title 1"/>
          <p:cNvSpPr txBox="1">
            <a:spLocks/>
          </p:cNvSpPr>
          <p:nvPr/>
        </p:nvSpPr>
        <p:spPr bwMode="auto">
          <a:xfrm>
            <a:off x="258762" y="179980"/>
            <a:ext cx="864235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Haddock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3025" y="1047750"/>
            <a:ext cx="8756650" cy="543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891" name="Title 1"/>
          <p:cNvSpPr txBox="1">
            <a:spLocks/>
          </p:cNvSpPr>
          <p:nvPr/>
        </p:nvSpPr>
        <p:spPr bwMode="auto">
          <a:xfrm>
            <a:off x="-103358" y="90813"/>
            <a:ext cx="86423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Warm Water Prawns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13" y="1571625"/>
            <a:ext cx="9094787" cy="4545013"/>
          </a:xfrm>
          <a:prstGeom prst="rect">
            <a:avLst/>
          </a:prstGeom>
          <a:noFill/>
          <a:ln>
            <a:noFill/>
          </a:ln>
        </p:spPr>
      </p:pic>
      <p:sp>
        <p:nvSpPr>
          <p:cNvPr id="38915" name="Title 1"/>
          <p:cNvSpPr txBox="1">
            <a:spLocks/>
          </p:cNvSpPr>
          <p:nvPr/>
        </p:nvSpPr>
        <p:spPr bwMode="auto">
          <a:xfrm>
            <a:off x="1588" y="526591"/>
            <a:ext cx="8642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Total Fish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1284288"/>
            <a:ext cx="91821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9939" name="Title 1"/>
          <p:cNvSpPr txBox="1">
            <a:spLocks/>
          </p:cNvSpPr>
          <p:nvPr/>
        </p:nvSpPr>
        <p:spPr bwMode="auto">
          <a:xfrm>
            <a:off x="1588" y="570099"/>
            <a:ext cx="8642350" cy="56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Chilled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 txBox="1">
            <a:spLocks/>
          </p:cNvSpPr>
          <p:nvPr/>
        </p:nvSpPr>
        <p:spPr bwMode="auto">
          <a:xfrm>
            <a:off x="1588" y="478379"/>
            <a:ext cx="8642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Frozen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1169988"/>
            <a:ext cx="9142412" cy="4878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67296" y="284167"/>
            <a:ext cx="8388000" cy="863999"/>
          </a:xfrm>
        </p:spPr>
        <p:txBody>
          <a:bodyPr/>
          <a:lstStyle/>
          <a:p>
            <a:pPr eaLnBrk="1" hangingPunct="1"/>
            <a:r>
              <a:rPr lang="en-GB" altLang="en-US" sz="2800">
                <a:latin typeface="Arial" pitchFamily="34" charset="0"/>
              </a:rPr>
              <a:t>Retailer Share of Trade £ -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25" y="895350"/>
            <a:ext cx="8845550" cy="509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Long Term Trends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0488" y="1573213"/>
            <a:ext cx="9256713" cy="473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1137279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29039779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484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Long Term Trends –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4613" y="1466850"/>
            <a:ext cx="9283701" cy="49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5" y="923925"/>
            <a:ext cx="4371975" cy="267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625" y="923925"/>
            <a:ext cx="4375150" cy="2633663"/>
          </a:xfrm>
          <a:prstGeom prst="rect">
            <a:avLst/>
          </a:prstGeom>
          <a:noFill/>
          <a:ln>
            <a:noFill/>
          </a:ln>
        </p:spPr>
      </p:pic>
      <p:sp>
        <p:nvSpPr>
          <p:cNvPr id="8196" name="Title 3"/>
          <p:cNvSpPr>
            <a:spLocks noGrp="1"/>
          </p:cNvSpPr>
          <p:nvPr>
            <p:ph type="title"/>
          </p:nvPr>
        </p:nvSpPr>
        <p:spPr>
          <a:xfrm>
            <a:off x="785668" y="-95250"/>
            <a:ext cx="7886700" cy="1325563"/>
          </a:xfrm>
        </p:spPr>
        <p:txBody>
          <a:bodyPr/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Long Term Trends – Chilled Segments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0188" y="3557588"/>
            <a:ext cx="4368800" cy="2659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4388" y="3568700"/>
            <a:ext cx="4370387" cy="27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1127125"/>
            <a:ext cx="4157662" cy="2509838"/>
          </a:xfrm>
          <a:prstGeom prst="rect">
            <a:avLst/>
          </a:prstGeom>
          <a:noFill/>
          <a:ln>
            <a:noFill/>
          </a:ln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720436" y="166256"/>
            <a:ext cx="7794914" cy="1080653"/>
          </a:xfrm>
        </p:spPr>
        <p:txBody>
          <a:bodyPr/>
          <a:lstStyle/>
          <a:p>
            <a:pPr eaLnBrk="1" hangingPunct="1"/>
            <a:r>
              <a:rPr lang="en-GB" altLang="en-US" sz="2800" dirty="0">
                <a:latin typeface="Arial" pitchFamily="34" charset="0"/>
              </a:rPr>
              <a:t>Long Term Trends – Chilled Segments </a:t>
            </a:r>
            <a:r>
              <a:rPr lang="en-GB" altLang="en-US" sz="2800" i="1" dirty="0">
                <a:latin typeface="Arial" pitchFamily="34" charset="0"/>
              </a:rPr>
              <a:t>continued</a:t>
            </a:r>
            <a:endParaRPr lang="en-GB" altLang="en-US" sz="2800" dirty="0"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2938" y="1019175"/>
            <a:ext cx="4595812" cy="274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4150" y="3806825"/>
            <a:ext cx="4151313" cy="2519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97400" y="3703638"/>
            <a:ext cx="4151313" cy="262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Long Term Trends – Chilled Segments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2054225"/>
            <a:ext cx="4711701" cy="271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3100" y="2054225"/>
            <a:ext cx="4660900" cy="271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MAT KPI’s – Chilled Segments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9213" y="1698625"/>
            <a:ext cx="9072562" cy="46815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afish - reduced template for supplier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Factsheet/Datasheet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</DocumentSource>
    <PublicationDate xmlns="cebd32e3-9ab6-41ee-b1af-b8405a8d4e68">2022-09-21T23:00:00+00:00</PublicationDate>
    <DocumentAdded xmlns="cebd32e3-9ab6-41ee-b1af-b8405a8d4e68">2022-09-29T23:00:00+00:00</DocumentAdded>
    <TaxCatchAll xmlns="cebd32e3-9ab6-41ee-b1af-b8405a8d4e68">
      <Value>1595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08 August 2022</TermName>
          <TermId xmlns="http://schemas.microsoft.com/office/infopath/2007/PartnerControls">355d85e5-07c3-4c0d-979c-cdc2633e4798</TermId>
        </TermInfo>
      </Terms>
    </j7c1b49d505545c2a69692ae734740bd>
    <DocumentSummary xmlns="cebd32e3-9ab6-41ee-b1af-b8405a8d4e68">Monthly retail reports</DocumentSummary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548AC32A-74E7-41DD-9FD3-88040ECDD157}"/>
</file>

<file path=customXml/itemProps2.xml><?xml version="1.0" encoding="utf-8"?>
<ds:datastoreItem xmlns:ds="http://schemas.openxmlformats.org/officeDocument/2006/customXml" ds:itemID="{00CF062D-475F-4C7A-B2B8-803D2A50850C}"/>
</file>

<file path=customXml/itemProps3.xml><?xml version="1.0" encoding="utf-8"?>
<ds:datastoreItem xmlns:ds="http://schemas.openxmlformats.org/officeDocument/2006/customXml" ds:itemID="{8C88B17C-03B7-4C17-8269-09542333567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7655</TotalTime>
  <Words>848</Words>
  <Application>Microsoft Office PowerPoint</Application>
  <PresentationFormat>On-screen Show (4:3)</PresentationFormat>
  <Paragraphs>117</Paragraphs>
  <Slides>41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5" baseType="lpstr">
      <vt:lpstr>Arial</vt:lpstr>
      <vt:lpstr>Arial Unicode MS</vt:lpstr>
      <vt:lpstr>Calibri</vt:lpstr>
      <vt:lpstr>Calibri Light</vt:lpstr>
      <vt:lpstr>Lucida Grande</vt:lpstr>
      <vt:lpstr>Poppins</vt:lpstr>
      <vt:lpstr>Poppins Light</vt:lpstr>
      <vt:lpstr>Roboto</vt:lpstr>
      <vt:lpstr>Roboto Light</vt:lpstr>
      <vt:lpstr>Roboto Slab</vt:lpstr>
      <vt:lpstr>Roboto Slab Light</vt:lpstr>
      <vt:lpstr>Custom Design</vt:lpstr>
      <vt:lpstr>Seafish - reduced template for suppliers</vt:lpstr>
      <vt:lpstr>Worksheet</vt:lpstr>
      <vt:lpstr>UK Context Report Data to 13.08.22</vt:lpstr>
      <vt:lpstr>Executive Overview</vt:lpstr>
      <vt:lpstr>Moving Annual Trends</vt:lpstr>
      <vt:lpstr>Long Term Trends – Total Fish</vt:lpstr>
      <vt:lpstr>Long Term Trends – Chilled</vt:lpstr>
      <vt:lpstr>Long Term Trends – Chilled Segments</vt:lpstr>
      <vt:lpstr>Long Term Trends – Chilled Segments continued</vt:lpstr>
      <vt:lpstr>Long Term Trends – Chilled Segments continued</vt:lpstr>
      <vt:lpstr>MAT KPI’s – Chilled Segments</vt:lpstr>
      <vt:lpstr>Long Term Trends – Frozen</vt:lpstr>
      <vt:lpstr>Long Term Trends – Frozen Segments</vt:lpstr>
      <vt:lpstr>PowerPoint Presentation</vt:lpstr>
      <vt:lpstr>PowerPoint Presentation</vt:lpstr>
      <vt:lpstr>PowerPoint Presentation</vt:lpstr>
      <vt:lpstr>Long Term Trends – Ambient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Species – Total Fish</vt:lpstr>
      <vt:lpstr>Top Species – Total Fish continued</vt:lpstr>
      <vt:lpstr>Total Species – Chilled </vt:lpstr>
      <vt:lpstr>Top Species – Frozen </vt:lpstr>
      <vt:lpstr>Top Species - Ambient</vt:lpstr>
      <vt:lpstr>MAT KPI’s – Top 6 Species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Retailer Share of Trade £ - Ambient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August NielsenIQ Context Report</dc:title>
  <dc:creator>anderi01</dc:creator>
  <cp:lastModifiedBy>Richard Watson</cp:lastModifiedBy>
  <cp:revision>745</cp:revision>
  <dcterms:created xsi:type="dcterms:W3CDTF">2009-04-16T08:15:59Z</dcterms:created>
  <dcterms:modified xsi:type="dcterms:W3CDTF">2022-09-22T21:33:05Z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1595;#08 August 2022|355d85e5-07c3-4c0d-979c-cdc2633e4798</vt:lpwstr>
  </property>
</Properties>
</file>