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882" r:id="rId1"/>
    <p:sldMasterId id="2147487898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7548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17/02/2021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7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1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1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>
                <a:solidFill>
                  <a:srgbClr val="0075BF"/>
                </a:solidFill>
              </a:rPr>
              <a:pPr/>
              <a:t>‹#›</a:t>
            </a:fld>
            <a:endParaRPr lang="en-GB">
              <a:solidFill>
                <a:srgbClr val="0075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2964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21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40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5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9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15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14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3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77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67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0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full bleed)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53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Dark)">
    <p:bg>
      <p:bgPr>
        <a:gradFill flip="none" rotWithShape="1">
          <a:gsLst>
            <a:gs pos="0">
              <a:schemeClr val="tx2"/>
            </a:gs>
            <a:gs pos="99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8"/>
            <a:ext cx="8387999" cy="470399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6058663"/>
            <a:ext cx="8387999" cy="480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1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57535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accent3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white.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3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8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26322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9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8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83" r:id="rId1"/>
    <p:sldLayoutId id="2147487884" r:id="rId2"/>
    <p:sldLayoutId id="2147487885" r:id="rId3"/>
    <p:sldLayoutId id="2147487886" r:id="rId4"/>
    <p:sldLayoutId id="2147487887" r:id="rId5"/>
    <p:sldLayoutId id="2147487888" r:id="rId6"/>
    <p:sldLayoutId id="2147487889" r:id="rId7"/>
    <p:sldLayoutId id="2147487890" r:id="rId8"/>
    <p:sldLayoutId id="2147487891" r:id="rId9"/>
    <p:sldLayoutId id="2147487892" r:id="rId10"/>
    <p:sldLayoutId id="2147487893" r:id="rId11"/>
    <p:sldLayoutId id="2147487894" r:id="rId12"/>
    <p:sldLayoutId id="2147487895" r:id="rId13"/>
    <p:sldLayoutId id="2147487896" r:id="rId14"/>
    <p:sldLayoutId id="2147487897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CBF24C4-D15A-44A4-B355-0C94D571653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395" y="6207628"/>
            <a:ext cx="744853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99" r:id="rId1"/>
    <p:sldLayoutId id="2147487900" r:id="rId2"/>
    <p:sldLayoutId id="2147487901" r:id="rId3"/>
    <p:sldLayoutId id="2147487902" r:id="rId4"/>
    <p:sldLayoutId id="2147487903" r:id="rId5"/>
    <p:sldLayoutId id="2147487904" r:id="rId6"/>
    <p:sldLayoutId id="2147487905" r:id="rId7"/>
    <p:sldLayoutId id="2147487906" r:id="rId8"/>
    <p:sldLayoutId id="2147487907" r:id="rId9"/>
    <p:sldLayoutId id="2147487908" r:id="rId10"/>
    <p:sldLayoutId id="2147487909" r:id="rId11"/>
    <p:sldLayoutId id="2147487910" r:id="rId12"/>
    <p:sldLayoutId id="2147487911" r:id="rId13"/>
    <p:sldLayoutId id="2147487912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Prawn </a:t>
            </a:r>
            <a:r>
              <a:rPr lang="en-GB" dirty="0"/>
              <a:t>Report Data to </a:t>
            </a:r>
            <a:r>
              <a:rPr lang="en-GB" dirty="0" smtClean="0"/>
              <a:t>30</a:t>
            </a:r>
            <a:r>
              <a:rPr lang="en-GB" dirty="0" smtClean="0"/>
              <a:t>.01.21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503563"/>
            <a:ext cx="8387999" cy="2276463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8904515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2260" y="692696"/>
            <a:ext cx="914174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smtClean="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484684"/>
              </p:ext>
            </p:extLst>
          </p:nvPr>
        </p:nvGraphicFramePr>
        <p:xfrm>
          <a:off x="-26988" y="1090613"/>
          <a:ext cx="9140826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32" name="Worksheet" r:id="rId3" imgW="8467774" imgH="5486400" progId="Excel.Sheet.8">
                  <p:embed/>
                </p:oleObj>
              </mc:Choice>
              <mc:Fallback>
                <p:oleObj name="Worksheet" r:id="rId3" imgW="8467774" imgH="54864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0826" cy="507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9518904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439437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-5353" y="720080"/>
            <a:ext cx="9149353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1428763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-3141" y="648072"/>
            <a:ext cx="9147141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6099539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297353"/>
            <a:ext cx="8961438" cy="527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3412365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0045189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7876"/>
            <a:ext cx="8888413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3455959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2484534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6573"/>
            <a:ext cx="9142412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1075577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5494825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2125" y="692696"/>
            <a:ext cx="9141875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569248"/>
              </p:ext>
            </p:extLst>
          </p:nvPr>
        </p:nvGraphicFramePr>
        <p:xfrm>
          <a:off x="26988" y="1236800"/>
          <a:ext cx="9009062" cy="472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30" name="Worksheet" r:id="rId3" imgW="8496407" imgH="4276644" progId="Excel.Sheet.8">
                  <p:embed/>
                </p:oleObj>
              </mc:Choice>
              <mc:Fallback>
                <p:oleObj name="Worksheet" r:id="rId3" imgW="8496407" imgH="427664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236800"/>
                        <a:ext cx="9009062" cy="472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74028925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7716687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-5488" y="692696"/>
            <a:ext cx="9149488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 smtClean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3486359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88267216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5496" y="998113"/>
            <a:ext cx="9108504" cy="51671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3251049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2125" y="576064"/>
            <a:ext cx="9141875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 smtClean="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0673128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1438"/>
            <a:ext cx="8816975" cy="528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9115524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5792879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7338"/>
            <a:ext cx="88900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1229492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7902308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604963"/>
            <a:ext cx="8961438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6442535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4218002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4042374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Market Context – Total Fish </a:t>
            </a:r>
            <a:r>
              <a:rPr lang="en-GB" altLang="en-US" sz="2800" i="1" dirty="0" smtClean="0"/>
              <a:t>continued</a:t>
            </a:r>
            <a:endParaRPr lang="en-GB" altLang="en-US" sz="2800" dirty="0" smtClean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6013414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5996678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b="0" dirty="0" smtClean="0">
                <a:solidFill>
                  <a:srgbClr val="0062AE"/>
                </a:solidFill>
              </a:rPr>
              <a:t>and </a:t>
            </a:r>
            <a:r>
              <a:rPr lang="en-GB" altLang="en-US" sz="1000" b="0" dirty="0">
                <a:solidFill>
                  <a:srgbClr val="0062AE"/>
                </a:solidFill>
              </a:rPr>
              <a:t>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 smtClean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8501346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3877782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267" y="1190610"/>
            <a:ext cx="9165377" cy="48460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8540206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8822"/>
            <a:ext cx="8566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2797585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3834342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78988"/>
            <a:ext cx="8820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0109236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 smtClean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5050301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16" y="1153781"/>
            <a:ext cx="8820472" cy="50403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7751605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3992547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2259" y="692696"/>
            <a:ext cx="9141741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406072"/>
              </p:ext>
            </p:extLst>
          </p:nvPr>
        </p:nvGraphicFramePr>
        <p:xfrm>
          <a:off x="198438" y="1376363"/>
          <a:ext cx="8672512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6" name="Worksheet" r:id="rId3" imgW="8467774" imgH="4457621" progId="Excel.Sheet.8">
                  <p:embed/>
                </p:oleObj>
              </mc:Choice>
              <mc:Fallback>
                <p:oleObj name="Worksheet" r:id="rId3" imgW="8467774" imgH="4457621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376363"/>
                        <a:ext cx="8672512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1016953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2828471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4150" y="1133475"/>
            <a:ext cx="87264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6589201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afish – Dark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 xsi:nil="true"/>
    <DocumentAdded xmlns="cebd32e3-9ab6-41ee-b1af-b8405a8d4e68" xsi:nil="true"/>
    <TaxCatchAll xmlns="cebd32e3-9ab6-41ee-b1af-b8405a8d4e68">
      <Value>1498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2f5cdc6c-21ca-4298-b615-999752473790</TermId>
        </TermInfo>
      </Terms>
    </j7c1b49d505545c2a69692ae734740bd>
    <DocumentSummary xmlns="cebd32e3-9ab6-41ee-b1af-b8405a8d4e68">Nielsen monthly reports January 2021</DocumentSummary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B9E4ACAB-06CC-4A41-9BF6-35B4AAF5A7C8}"/>
</file>

<file path=customXml/itemProps2.xml><?xml version="1.0" encoding="utf-8"?>
<ds:datastoreItem xmlns:ds="http://schemas.openxmlformats.org/officeDocument/2006/customXml" ds:itemID="{395FB392-E39A-4D40-846F-429781E61DD4}"/>
</file>

<file path=customXml/itemProps3.xml><?xml version="1.0" encoding="utf-8"?>
<ds:datastoreItem xmlns:ds="http://schemas.openxmlformats.org/officeDocument/2006/customXml" ds:itemID="{07BB78E5-0D66-425A-AE87-50BE07C7002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706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Arial</vt:lpstr>
      <vt:lpstr>Geneva</vt:lpstr>
      <vt:lpstr>Lucida Grande</vt:lpstr>
      <vt:lpstr>Mangal</vt:lpstr>
      <vt:lpstr>Seafish - Light</vt:lpstr>
      <vt:lpstr>Seafish – Dark</vt:lpstr>
      <vt:lpstr>Microsoft Excel 97-2003 Worksheet</vt:lpstr>
      <vt:lpstr>UK Prawn Report Data to 30.01.21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January NielsenIQ Prawn Report</dc:title>
  <dc:creator/>
  <cp:lastModifiedBy/>
  <cp:revision>18</cp:revision>
  <dcterms:created xsi:type="dcterms:W3CDTF">2012-10-25T12:49:19Z</dcterms:created>
  <dcterms:modified xsi:type="dcterms:W3CDTF">2021-02-17T15:44:50Z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1498;#2021|2f5cdc6c-21ca-4298-b615-999752473790</vt:lpwstr>
  </property>
</Properties>
</file>