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harts/colors5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style4.xml" ContentType="application/vnd.ms-office.chartstyle+xml"/>
  <Override PartName="/ppt/charts/chart5.xml" ContentType="application/vnd.openxmlformats-officedocument.drawingml.chart+xml"/>
  <Override PartName="/ppt/charts/chart11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86" r:id="rId2"/>
  </p:sldMasterIdLst>
  <p:notesMasterIdLst>
    <p:notesMasterId r:id="rId39"/>
  </p:notesMasterIdLst>
  <p:sldIdLst>
    <p:sldId id="256" r:id="rId3"/>
    <p:sldId id="1696" r:id="rId4"/>
    <p:sldId id="406" r:id="rId5"/>
    <p:sldId id="368" r:id="rId6"/>
    <p:sldId id="370" r:id="rId7"/>
    <p:sldId id="374" r:id="rId8"/>
    <p:sldId id="366" r:id="rId9"/>
    <p:sldId id="394" r:id="rId10"/>
    <p:sldId id="395" r:id="rId11"/>
    <p:sldId id="396" r:id="rId12"/>
    <p:sldId id="1540" r:id="rId13"/>
    <p:sldId id="404" r:id="rId14"/>
    <p:sldId id="384" r:id="rId15"/>
    <p:sldId id="1588" r:id="rId16"/>
    <p:sldId id="1635" r:id="rId17"/>
    <p:sldId id="407" r:id="rId18"/>
    <p:sldId id="1587" r:id="rId19"/>
    <p:sldId id="1638" r:id="rId20"/>
    <p:sldId id="1637" r:id="rId21"/>
    <p:sldId id="1648" r:id="rId22"/>
    <p:sldId id="386" r:id="rId23"/>
    <p:sldId id="388" r:id="rId24"/>
    <p:sldId id="1695" r:id="rId25"/>
    <p:sldId id="1541" r:id="rId26"/>
    <p:sldId id="408" r:id="rId27"/>
    <p:sldId id="1699" r:id="rId28"/>
    <p:sldId id="1692" r:id="rId29"/>
    <p:sldId id="1640" r:id="rId30"/>
    <p:sldId id="369" r:id="rId31"/>
    <p:sldId id="1574" r:id="rId32"/>
    <p:sldId id="397" r:id="rId33"/>
    <p:sldId id="401" r:id="rId34"/>
    <p:sldId id="382" r:id="rId35"/>
    <p:sldId id="1700" r:id="rId36"/>
    <p:sldId id="1701" r:id="rId37"/>
    <p:sldId id="364" r:id="rId38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Montserrat" panose="00000500000000000000" pitchFamily="2" charset="0"/>
      <p:regular r:id="rId48"/>
      <p:bold r:id="rId49"/>
      <p:italic r:id="rId50"/>
      <p:boldItalic r:id="rId51"/>
    </p:embeddedFont>
    <p:embeddedFont>
      <p:font typeface="Montserrat Light" panose="000004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wen, Sally F." initials="CSF" lastIdx="1" clrIdx="0">
    <p:extLst>
      <p:ext uri="{19B8F6BF-5375-455C-9EA6-DF929625EA0E}">
        <p15:presenceInfo xmlns:p15="http://schemas.microsoft.com/office/powerpoint/2012/main" userId="S::Sally.F.Cowen@nielseniq.com::3ac635c9-9221-46bb-aba3-3155d450bf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2FC"/>
    <a:srgbClr val="0B3FDC"/>
    <a:srgbClr val="C65017"/>
    <a:srgbClr val="6529EC"/>
    <a:srgbClr val="0C6A6B"/>
    <a:srgbClr val="870A36"/>
    <a:srgbClr val="267DFB"/>
    <a:srgbClr val="D00B46"/>
    <a:srgbClr val="12119A"/>
    <a:srgbClr val="17A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BE4ED3-A11A-413B-A309-AE78DBB60736}">
  <a:tblStyle styleId="{0DBE4ED3-A11A-413B-A309-AE78DBB607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FAB3DE-05D3-4ADE-B967-B5961B6925EA}" styleName="Table_1">
    <a:wholeTbl>
      <a:tcTxStyle b="off" i="off">
        <a:font>
          <a:latin typeface="Calibri"/>
          <a:ea typeface="Calibri"/>
          <a:cs typeface="Calibri"/>
        </a:font>
        <a:srgbClr val="5F5F5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8"/>
          </a:solidFill>
        </a:fill>
      </a:tcStyle>
    </a:wholeTbl>
    <a:band1H>
      <a:tcTxStyle/>
      <a:tcStyle>
        <a:tcBdr/>
        <a:fill>
          <a:solidFill>
            <a:srgbClr val="CADE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9DD9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9DD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9DD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9DD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6EBBFE-2F77-4B1B-A800-991F91E3888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58" autoAdjust="0"/>
    <p:restoredTop sz="86388" autoAdjust="0"/>
  </p:normalViewPr>
  <p:slideViewPr>
    <p:cSldViewPr snapToGrid="0">
      <p:cViewPr varScale="1">
        <p:scale>
          <a:sx n="88" d="100"/>
          <a:sy n="88" d="100"/>
        </p:scale>
        <p:origin x="13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12"/>
    </p:cViewPr>
  </p:sorterViewPr>
  <p:notesViewPr>
    <p:cSldViewPr snapToGrid="0">
      <p:cViewPr varScale="1">
        <p:scale>
          <a:sx n="51" d="100"/>
          <a:sy n="51" d="100"/>
        </p:scale>
        <p:origin x="183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customXml" Target="../customXml/item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5.0961189324794931E-2"/>
          <c:w val="0.97294397998183768"/>
          <c:h val="0.831570430826277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Store Value Sales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2778292704378396E-2"/>
                  <c:y val="-5.281693046592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6F-480A-817D-AC37DCD21D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Montserrat" panose="00000500000000000000" pitchFamily="2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Sheet1!$A$2:$A$282</c:f>
              <c:strCache>
                <c:ptCount val="12"/>
                <c:pt idx="0">
                  <c:v>29-May-21</c:v>
                </c:pt>
                <c:pt idx="1">
                  <c:v>05-Jun-21</c:v>
                </c:pt>
                <c:pt idx="2">
                  <c:v>12-Jun-21</c:v>
                </c:pt>
                <c:pt idx="3">
                  <c:v> 19-Jun-21</c:v>
                </c:pt>
                <c:pt idx="4">
                  <c:v>26-Jun-21</c:v>
                </c:pt>
                <c:pt idx="5">
                  <c:v>03-Jul-21</c:v>
                </c:pt>
                <c:pt idx="6">
                  <c:v>10-Jul-21</c:v>
                </c:pt>
                <c:pt idx="7">
                  <c:v>17-Jul-21</c:v>
                </c:pt>
                <c:pt idx="8">
                  <c:v>24-Jul-21</c:v>
                </c:pt>
                <c:pt idx="9">
                  <c:v>31-Jul-21</c:v>
                </c:pt>
                <c:pt idx="10">
                  <c:v>07-Aug-21</c:v>
                </c:pt>
                <c:pt idx="11">
                  <c:v>14-Aug-21</c:v>
                </c:pt>
              </c:strCache>
            </c:strRef>
          </c:cat>
          <c:val>
            <c:numRef>
              <c:f>Sheet1!$B$2:$B$282</c:f>
              <c:numCache>
                <c:formatCode>0.0%</c:formatCode>
                <c:ptCount val="12"/>
                <c:pt idx="0">
                  <c:v>-3.0399473590884574E-2</c:v>
                </c:pt>
                <c:pt idx="1">
                  <c:v>9.7499723884655332E-3</c:v>
                </c:pt>
                <c:pt idx="2">
                  <c:v>3.1952109589251654E-2</c:v>
                </c:pt>
                <c:pt idx="3">
                  <c:v>-3.9115641787190736E-3</c:v>
                </c:pt>
                <c:pt idx="4">
                  <c:v>-5.1073085592499345E-2</c:v>
                </c:pt>
                <c:pt idx="5">
                  <c:v>-2.092634499721413E-3</c:v>
                </c:pt>
                <c:pt idx="6">
                  <c:v>2.0496294849190466E-3</c:v>
                </c:pt>
                <c:pt idx="7">
                  <c:v>1.607868404660806E-2</c:v>
                </c:pt>
                <c:pt idx="8">
                  <c:v>6.1766192939671782E-2</c:v>
                </c:pt>
                <c:pt idx="9">
                  <c:v>-7.4838165437743909E-3</c:v>
                </c:pt>
                <c:pt idx="10">
                  <c:v>-1.3095125384166351E-2</c:v>
                </c:pt>
                <c:pt idx="11">
                  <c:v>-9.8971144874467898E-3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Store Unit Sales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Montserrat" panose="00000500000000000000" pitchFamily="2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Sheet1!$A$2:$A$282</c:f>
              <c:strCache>
                <c:ptCount val="12"/>
                <c:pt idx="0">
                  <c:v>29-May-21</c:v>
                </c:pt>
                <c:pt idx="1">
                  <c:v>05-Jun-21</c:v>
                </c:pt>
                <c:pt idx="2">
                  <c:v>12-Jun-21</c:v>
                </c:pt>
                <c:pt idx="3">
                  <c:v> 19-Jun-21</c:v>
                </c:pt>
                <c:pt idx="4">
                  <c:v>26-Jun-21</c:v>
                </c:pt>
                <c:pt idx="5">
                  <c:v>03-Jul-21</c:v>
                </c:pt>
                <c:pt idx="6">
                  <c:v>10-Jul-21</c:v>
                </c:pt>
                <c:pt idx="7">
                  <c:v>17-Jul-21</c:v>
                </c:pt>
                <c:pt idx="8">
                  <c:v>24-Jul-21</c:v>
                </c:pt>
                <c:pt idx="9">
                  <c:v>31-Jul-21</c:v>
                </c:pt>
                <c:pt idx="10">
                  <c:v>07-Aug-21</c:v>
                </c:pt>
                <c:pt idx="11">
                  <c:v>14-Aug-21</c:v>
                </c:pt>
              </c:strCache>
            </c:strRef>
          </c:cat>
          <c:val>
            <c:numRef>
              <c:f>Sheet1!$C$2:$C$282</c:f>
              <c:numCache>
                <c:formatCode>0.0%</c:formatCode>
                <c:ptCount val="12"/>
                <c:pt idx="0">
                  <c:v>-2.6366183747460248E-2</c:v>
                </c:pt>
                <c:pt idx="1">
                  <c:v>-1.6477798289971646E-2</c:v>
                </c:pt>
                <c:pt idx="2">
                  <c:v>1.3991034817073755E-2</c:v>
                </c:pt>
                <c:pt idx="3">
                  <c:v>-1.4403089577671335E-2</c:v>
                </c:pt>
                <c:pt idx="4">
                  <c:v>-4.7814577446709139E-2</c:v>
                </c:pt>
                <c:pt idx="5">
                  <c:v>-9.6136688892206612E-3</c:v>
                </c:pt>
                <c:pt idx="6">
                  <c:v>-3.4704021233972204E-3</c:v>
                </c:pt>
                <c:pt idx="7">
                  <c:v>3.9627022105159782E-3</c:v>
                </c:pt>
                <c:pt idx="8">
                  <c:v>4.0076343651525459E-2</c:v>
                </c:pt>
                <c:pt idx="9">
                  <c:v>-1.0316007634203928E-2</c:v>
                </c:pt>
                <c:pt idx="10">
                  <c:v>-1.6950237102445032E-2</c:v>
                </c:pt>
                <c:pt idx="11">
                  <c:v>-1.8845732445655017E-2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898368"/>
        <c:axId val="45912448"/>
      </c:lineChart>
      <c:catAx>
        <c:axId val="458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912448"/>
        <c:crosses val="autoZero"/>
        <c:auto val="1"/>
        <c:lblAlgn val="ctr"/>
        <c:lblOffset val="100"/>
        <c:noMultiLvlLbl val="0"/>
      </c:catAx>
      <c:valAx>
        <c:axId val="45912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58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77178457021947033"/>
          <c:y val="4.9916926614842067E-2"/>
          <c:w val="0.21564746213983871"/>
          <c:h val="0.15780092095925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% 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14"/>
                <c:pt idx="0">
                  <c:v>15-Aug-20</c:v>
                </c:pt>
                <c:pt idx="1">
                  <c:v>12-Sep-20</c:v>
                </c:pt>
                <c:pt idx="2">
                  <c:v>10-Oct-20</c:v>
                </c:pt>
                <c:pt idx="3">
                  <c:v>07-Nov-20</c:v>
                </c:pt>
                <c:pt idx="4">
                  <c:v>05-Dec-20</c:v>
                </c:pt>
                <c:pt idx="5">
                  <c:v>02-Jan-21</c:v>
                </c:pt>
                <c:pt idx="6">
                  <c:v>30-Jan-21</c:v>
                </c:pt>
                <c:pt idx="7">
                  <c:v> 27-Feb-21</c:v>
                </c:pt>
                <c:pt idx="8">
                  <c:v>27-Mar-21</c:v>
                </c:pt>
                <c:pt idx="9">
                  <c:v>24-Apr-21</c:v>
                </c:pt>
                <c:pt idx="10">
                  <c:v>22-May-21</c:v>
                </c:pt>
                <c:pt idx="11">
                  <c:v>19-Jun-21</c:v>
                </c:pt>
                <c:pt idx="12">
                  <c:v> 17-Jul-21</c:v>
                </c:pt>
                <c:pt idx="13">
                  <c:v>14-Aug-21</c:v>
                </c:pt>
              </c:strCache>
            </c:strRef>
          </c:cat>
          <c:val>
            <c:numRef>
              <c:f>Sheet1!$B$2:$B$22</c:f>
              <c:numCache>
                <c:formatCode>0.0%</c:formatCode>
                <c:ptCount val="14"/>
                <c:pt idx="0">
                  <c:v>0.13991782431443106</c:v>
                </c:pt>
                <c:pt idx="1">
                  <c:v>0.130022030639148</c:v>
                </c:pt>
                <c:pt idx="2">
                  <c:v>0.12936985923564115</c:v>
                </c:pt>
                <c:pt idx="3">
                  <c:v>0.13017817644235846</c:v>
                </c:pt>
                <c:pt idx="4">
                  <c:v>0.14053868202564962</c:v>
                </c:pt>
                <c:pt idx="5">
                  <c:v>0.12138329215061502</c:v>
                </c:pt>
                <c:pt idx="6">
                  <c:v>0.16058610604146295</c:v>
                </c:pt>
                <c:pt idx="7">
                  <c:v>0.15488570915711988</c:v>
                </c:pt>
                <c:pt idx="8">
                  <c:v>0.14796291150555685</c:v>
                </c:pt>
                <c:pt idx="9">
                  <c:v>0.14188839497012629</c:v>
                </c:pt>
                <c:pt idx="10">
                  <c:v>0.13759992050490594</c:v>
                </c:pt>
                <c:pt idx="11">
                  <c:v>0.13114575684548016</c:v>
                </c:pt>
                <c:pt idx="12">
                  <c:v>0.13351896411999756</c:v>
                </c:pt>
                <c:pt idx="13">
                  <c:v>0.12677551967041506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A-4848-BCD9-6A098ECFF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234192"/>
        <c:axId val="5592338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F6-47D5-9F8C-E99AE87A683A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9B-4E19-9F84-00239FD8E77D}"/>
              </c:ext>
            </c:extLst>
          </c:dPt>
          <c:cat>
            <c:strRef>
              <c:f>Sheet1!$A$2:$A$22</c:f>
              <c:strCache>
                <c:ptCount val="14"/>
                <c:pt idx="0">
                  <c:v>15-Aug-20</c:v>
                </c:pt>
                <c:pt idx="1">
                  <c:v>12-Sep-20</c:v>
                </c:pt>
                <c:pt idx="2">
                  <c:v>10-Oct-20</c:v>
                </c:pt>
                <c:pt idx="3">
                  <c:v>07-Nov-20</c:v>
                </c:pt>
                <c:pt idx="4">
                  <c:v>05-Dec-20</c:v>
                </c:pt>
                <c:pt idx="5">
                  <c:v>02-Jan-21</c:v>
                </c:pt>
                <c:pt idx="6">
                  <c:v>30-Jan-21</c:v>
                </c:pt>
                <c:pt idx="7">
                  <c:v> 27-Feb-21</c:v>
                </c:pt>
                <c:pt idx="8">
                  <c:v>27-Mar-21</c:v>
                </c:pt>
                <c:pt idx="9">
                  <c:v>24-Apr-21</c:v>
                </c:pt>
                <c:pt idx="10">
                  <c:v>22-May-21</c:v>
                </c:pt>
                <c:pt idx="11">
                  <c:v>19-Jun-21</c:v>
                </c:pt>
                <c:pt idx="12">
                  <c:v> 17-Jul-21</c:v>
                </c:pt>
                <c:pt idx="13">
                  <c:v>14-Aug-21</c:v>
                </c:pt>
              </c:strCache>
            </c:strRef>
          </c:cat>
          <c:val>
            <c:numRef>
              <c:f>Sheet1!$C$2:$C$22</c:f>
              <c:numCache>
                <c:formatCode>0.0%</c:formatCode>
                <c:ptCount val="14"/>
                <c:pt idx="0">
                  <c:v>1.1522624130517274</c:v>
                </c:pt>
                <c:pt idx="1">
                  <c:v>0.89080068597537587</c:v>
                </c:pt>
                <c:pt idx="2">
                  <c:v>0.85969865227761799</c:v>
                </c:pt>
                <c:pt idx="3">
                  <c:v>0.89358511372875493</c:v>
                </c:pt>
                <c:pt idx="4">
                  <c:v>1.0055592639915787</c:v>
                </c:pt>
                <c:pt idx="5">
                  <c:v>0.86593742434408649</c:v>
                </c:pt>
                <c:pt idx="6">
                  <c:v>1.1983085352906926</c:v>
                </c:pt>
                <c:pt idx="7">
                  <c:v>1.1352700296796057</c:v>
                </c:pt>
                <c:pt idx="8">
                  <c:v>0.91808666534486361</c:v>
                </c:pt>
                <c:pt idx="9">
                  <c:v>0.25358775314111415</c:v>
                </c:pt>
                <c:pt idx="10">
                  <c:v>4.1721508961807263E-3</c:v>
                </c:pt>
                <c:pt idx="11">
                  <c:v>-6.7572378033473934E-2</c:v>
                </c:pt>
                <c:pt idx="12">
                  <c:v>-3.5258458302226847E-2</c:v>
                </c:pt>
                <c:pt idx="13">
                  <c:v>-9.7805390181016638E-2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DA-4848-BCD9-6A098ECFF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67584"/>
        <c:axId val="214566272"/>
      </c:lineChart>
      <c:catAx>
        <c:axId val="5592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9233864"/>
        <c:crosses val="autoZero"/>
        <c:auto val="1"/>
        <c:lblAlgn val="ctr"/>
        <c:lblOffset val="100"/>
        <c:noMultiLvlLbl val="0"/>
      </c:catAx>
      <c:valAx>
        <c:axId val="55923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sz="1000" dirty="0">
                    <a:solidFill>
                      <a:schemeClr val="bg1"/>
                    </a:solidFill>
                  </a:rPr>
                  <a:t>Online % GB</a:t>
                </a:r>
              </a:p>
            </c:rich>
          </c:tx>
          <c:layout>
            <c:manualLayout>
              <c:xMode val="edge"/>
              <c:yMode val="edge"/>
              <c:x val="1.8296293343846901E-2"/>
              <c:y val="0.31440554009690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9234192"/>
        <c:crosses val="autoZero"/>
        <c:crossBetween val="between"/>
      </c:valAx>
      <c:valAx>
        <c:axId val="214566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sz="1000" dirty="0">
                    <a:solidFill>
                      <a:schemeClr val="bg1"/>
                    </a:solidFill>
                  </a:rPr>
                  <a:t>Online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14567584"/>
        <c:crosses val="max"/>
        <c:crossBetween val="between"/>
      </c:valAx>
      <c:catAx>
        <c:axId val="21456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566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v last year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GB</c:v>
                </c:pt>
                <c:pt idx="1">
                  <c:v>Supermarkets</c:v>
                </c:pt>
                <c:pt idx="2">
                  <c:v>Convenience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2.7701391948415921E-3</c:v>
                </c:pt>
                <c:pt idx="1">
                  <c:v>4.9005343624732856E-3</c:v>
                </c:pt>
                <c:pt idx="2">
                  <c:v>-2.5504398841595943E-3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4-4466-BC10-F066DD93ED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 v 2 years ago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GB</c:v>
                </c:pt>
                <c:pt idx="1">
                  <c:v>Supermarkets</c:v>
                </c:pt>
                <c:pt idx="2">
                  <c:v>Convenience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7.2304664775187044E-2</c:v>
                </c:pt>
                <c:pt idx="1">
                  <c:v>6.6379971588635955E-2</c:v>
                </c:pt>
                <c:pt idx="2">
                  <c:v>8.7507231103084004E-2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4-4466-BC10-F066DD93ED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603520"/>
        <c:axId val="218605056"/>
      </c:barChart>
      <c:catAx>
        <c:axId val="2186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18605056"/>
        <c:crosses val="autoZero"/>
        <c:auto val="1"/>
        <c:lblAlgn val="ctr"/>
        <c:lblOffset val="100"/>
        <c:noMultiLvlLbl val="0"/>
      </c:catAx>
      <c:valAx>
        <c:axId val="218605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21860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Supermarkets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24-Jul-21</c:v>
                </c:pt>
                <c:pt idx="1">
                  <c:v>31-Jul-21</c:v>
                </c:pt>
                <c:pt idx="2">
                  <c:v>07-Aug-21</c:v>
                </c:pt>
                <c:pt idx="3">
                  <c:v> 14-Aug-21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5.4816388245205294E-2</c:v>
                </c:pt>
                <c:pt idx="1">
                  <c:v>-9.0033541219415314E-3</c:v>
                </c:pt>
                <c:pt idx="2">
                  <c:v>-1.4421810895395515E-2</c:v>
                </c:pt>
                <c:pt idx="3">
                  <c:v>-1.1882139989873308E-2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3-4A27-9641-28355ACACC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Convenience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24-Jul-21</c:v>
                </c:pt>
                <c:pt idx="1">
                  <c:v>31-Jul-21</c:v>
                </c:pt>
                <c:pt idx="2">
                  <c:v>07-Aug-21</c:v>
                </c:pt>
                <c:pt idx="3">
                  <c:v> 14-Aug-21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6.7294297448583063E-2</c:v>
                </c:pt>
                <c:pt idx="1">
                  <c:v>-1.6307221568640617E-2</c:v>
                </c:pt>
                <c:pt idx="2">
                  <c:v>-2.9436544385849861E-2</c:v>
                </c:pt>
                <c:pt idx="3">
                  <c:v>-3.1101155733692987E-2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3-4A27-9641-28355ACACC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603520"/>
        <c:axId val="218605056"/>
      </c:barChart>
      <c:catAx>
        <c:axId val="2186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18605056"/>
        <c:crosses val="autoZero"/>
        <c:auto val="1"/>
        <c:lblAlgn val="ctr"/>
        <c:lblOffset val="100"/>
        <c:noMultiLvlLbl val="0"/>
      </c:catAx>
      <c:valAx>
        <c:axId val="218605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21860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67942334139514E-2"/>
          <c:y val="2.7415725738052874E-2"/>
          <c:w val="0.96687532603025561"/>
          <c:h val="0.64750450736586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Shoppers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Lidl</c:v>
                </c:pt>
                <c:pt idx="1">
                  <c:v>Aldi </c:v>
                </c:pt>
                <c:pt idx="2">
                  <c:v>Waitrose</c:v>
                </c:pt>
                <c:pt idx="3">
                  <c:v>Iceland</c:v>
                </c:pt>
                <c:pt idx="4">
                  <c:v>Marks and Spencer</c:v>
                </c:pt>
                <c:pt idx="5">
                  <c:v>Tesco</c:v>
                </c:pt>
                <c:pt idx="6">
                  <c:v>Morrisons</c:v>
                </c:pt>
                <c:pt idx="7">
                  <c:v>Sainsburys</c:v>
                </c:pt>
                <c:pt idx="8">
                  <c:v>ASDA</c:v>
                </c:pt>
                <c:pt idx="9">
                  <c:v>Co-op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-1.2728617310805435E-3</c:v>
                </c:pt>
                <c:pt idx="1">
                  <c:v>7.7109292568751098E-3</c:v>
                </c:pt>
                <c:pt idx="2">
                  <c:v>-4.8892271505813989E-2</c:v>
                </c:pt>
                <c:pt idx="3">
                  <c:v>-4.464760931245737E-2</c:v>
                </c:pt>
                <c:pt idx="4">
                  <c:v>6.035809492335531E-2</c:v>
                </c:pt>
                <c:pt idx="5">
                  <c:v>-6.7162673985715626E-3</c:v>
                </c:pt>
                <c:pt idx="6">
                  <c:v>-1.924572086181775E-2</c:v>
                </c:pt>
                <c:pt idx="7">
                  <c:v>-4.858829575564183E-2</c:v>
                </c:pt>
                <c:pt idx="8">
                  <c:v>-2.6252666429471216E-2</c:v>
                </c:pt>
                <c:pt idx="9">
                  <c:v>3.4636710533085147E-2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4-4466-BC10-F066DD93ED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Lidl</c:v>
                </c:pt>
                <c:pt idx="1">
                  <c:v>Aldi </c:v>
                </c:pt>
                <c:pt idx="2">
                  <c:v>Waitrose</c:v>
                </c:pt>
                <c:pt idx="3">
                  <c:v>Iceland</c:v>
                </c:pt>
                <c:pt idx="4">
                  <c:v>Marks and Spencer</c:v>
                </c:pt>
                <c:pt idx="5">
                  <c:v>Tesco</c:v>
                </c:pt>
                <c:pt idx="6">
                  <c:v>Morrisons</c:v>
                </c:pt>
                <c:pt idx="7">
                  <c:v>Sainsburys</c:v>
                </c:pt>
                <c:pt idx="8">
                  <c:v>ASDA</c:v>
                </c:pt>
                <c:pt idx="9">
                  <c:v>Co-op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10"/>
                <c:pt idx="0">
                  <c:v>5.0439287092853613E-2</c:v>
                </c:pt>
                <c:pt idx="1">
                  <c:v>6.1864918385106327E-2</c:v>
                </c:pt>
                <c:pt idx="2">
                  <c:v>-1.359108972939016E-2</c:v>
                </c:pt>
                <c:pt idx="3">
                  <c:v>-0.12996590535148955</c:v>
                </c:pt>
                <c:pt idx="4">
                  <c:v>-1.503843515711456E-2</c:v>
                </c:pt>
                <c:pt idx="5">
                  <c:v>-1.8195141521355485E-3</c:v>
                </c:pt>
                <c:pt idx="6">
                  <c:v>-9.4672742491325623E-2</c:v>
                </c:pt>
                <c:pt idx="7">
                  <c:v>-6.2933203942493909E-2</c:v>
                </c:pt>
                <c:pt idx="8">
                  <c:v>-7.1201109699702836E-2</c:v>
                </c:pt>
                <c:pt idx="9">
                  <c:v>-5.7492833519360964E-2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4-4466-BC10-F066DD93ED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Spend Per Visit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Sheet1!$A$2:$A$11</c:f>
              <c:strCache>
                <c:ptCount val="10"/>
                <c:pt idx="0">
                  <c:v>Lidl</c:v>
                </c:pt>
                <c:pt idx="1">
                  <c:v>Aldi </c:v>
                </c:pt>
                <c:pt idx="2">
                  <c:v>Waitrose</c:v>
                </c:pt>
                <c:pt idx="3">
                  <c:v>Iceland</c:v>
                </c:pt>
                <c:pt idx="4">
                  <c:v>Marks and Spencer</c:v>
                </c:pt>
                <c:pt idx="5">
                  <c:v>Tesco</c:v>
                </c:pt>
                <c:pt idx="6">
                  <c:v>Morrisons</c:v>
                </c:pt>
                <c:pt idx="7">
                  <c:v>Sainsburys</c:v>
                </c:pt>
                <c:pt idx="8">
                  <c:v>ASDA</c:v>
                </c:pt>
                <c:pt idx="9">
                  <c:v>Co-op</c:v>
                </c:pt>
              </c:strCache>
            </c:strRef>
          </c:cat>
          <c:val>
            <c:numRef>
              <c:f>Sheet1!$D$2:$D$11</c:f>
              <c:numCache>
                <c:formatCode>0.0%</c:formatCode>
                <c:ptCount val="10"/>
                <c:pt idx="0">
                  <c:v>0.13606911447084236</c:v>
                </c:pt>
                <c:pt idx="1">
                  <c:v>8.4450402144772063E-2</c:v>
                </c:pt>
                <c:pt idx="2">
                  <c:v>0.14669318746892079</c:v>
                </c:pt>
                <c:pt idx="3">
                  <c:v>0.29685452162516368</c:v>
                </c:pt>
                <c:pt idx="4">
                  <c:v>0.13911742707554242</c:v>
                </c:pt>
                <c:pt idx="5">
                  <c:v>0.10016906170752327</c:v>
                </c:pt>
                <c:pt idx="6">
                  <c:v>0.16495306213679028</c:v>
                </c:pt>
                <c:pt idx="7">
                  <c:v>0.11732605729877221</c:v>
                </c:pt>
                <c:pt idx="8">
                  <c:v>0.12143439282803592</c:v>
                </c:pt>
                <c:pt idx="9">
                  <c:v>7.6560659599528957E-2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4-4BCC-9B4F-7C0E2B6397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603520"/>
        <c:axId val="218605056"/>
      </c:barChart>
      <c:catAx>
        <c:axId val="2186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18605056"/>
        <c:crosses val="autoZero"/>
        <c:auto val="1"/>
        <c:lblAlgn val="ctr"/>
        <c:lblOffset val="100"/>
        <c:noMultiLvlLbl val="0"/>
      </c:catAx>
      <c:valAx>
        <c:axId val="218605056"/>
        <c:scaling>
          <c:orientation val="minMax"/>
          <c:max val="0.5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186035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513444302176696"/>
          <c:y val="1.9993380144605662E-2"/>
          <c:w val="0.4147824489021672"/>
          <c:h val="9.6347233061809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51460970687542E-2"/>
          <c:y val="5.122148193014335E-2"/>
          <c:w val="0.9085414728063852"/>
          <c:h val="0.57238493153864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on Offer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Sheet1!$A$2:$A$170</c:f>
              <c:numCache>
                <c:formatCode>d\-mmm\-yy</c:formatCode>
                <c:ptCount val="28"/>
                <c:pt idx="0">
                  <c:v>43666</c:v>
                </c:pt>
                <c:pt idx="1">
                  <c:v>43694</c:v>
                </c:pt>
                <c:pt idx="2">
                  <c:v>43722</c:v>
                </c:pt>
                <c:pt idx="3">
                  <c:v>43750</c:v>
                </c:pt>
                <c:pt idx="4">
                  <c:v>43778</c:v>
                </c:pt>
                <c:pt idx="5">
                  <c:v>43806</c:v>
                </c:pt>
                <c:pt idx="6">
                  <c:v>43834</c:v>
                </c:pt>
                <c:pt idx="7">
                  <c:v>43862</c:v>
                </c:pt>
                <c:pt idx="8">
                  <c:v>43890</c:v>
                </c:pt>
                <c:pt idx="9">
                  <c:v>43918</c:v>
                </c:pt>
                <c:pt idx="10">
                  <c:v>43946</c:v>
                </c:pt>
                <c:pt idx="11">
                  <c:v>43974</c:v>
                </c:pt>
                <c:pt idx="12">
                  <c:v>44002</c:v>
                </c:pt>
                <c:pt idx="13">
                  <c:v>44030</c:v>
                </c:pt>
                <c:pt idx="14">
                  <c:v>44058</c:v>
                </c:pt>
                <c:pt idx="15">
                  <c:v>44086</c:v>
                </c:pt>
                <c:pt idx="16">
                  <c:v>44114</c:v>
                </c:pt>
                <c:pt idx="17">
                  <c:v>44142</c:v>
                </c:pt>
                <c:pt idx="18">
                  <c:v>44170</c:v>
                </c:pt>
                <c:pt idx="19">
                  <c:v>44198</c:v>
                </c:pt>
                <c:pt idx="20">
                  <c:v>44226</c:v>
                </c:pt>
                <c:pt idx="21">
                  <c:v>44254</c:v>
                </c:pt>
                <c:pt idx="22">
                  <c:v>44282</c:v>
                </c:pt>
                <c:pt idx="23">
                  <c:v>44310</c:v>
                </c:pt>
                <c:pt idx="24">
                  <c:v>44338</c:v>
                </c:pt>
                <c:pt idx="25">
                  <c:v>44366</c:v>
                </c:pt>
                <c:pt idx="26">
                  <c:v>44394</c:v>
                </c:pt>
                <c:pt idx="27">
                  <c:v>44422</c:v>
                </c:pt>
              </c:numCache>
            </c:numRef>
          </c:cat>
          <c:val>
            <c:numRef>
              <c:f>Sheet1!$B$2:$B$170</c:f>
              <c:numCache>
                <c:formatCode>0.0%</c:formatCode>
                <c:ptCount val="28"/>
                <c:pt idx="0">
                  <c:v>0.25534973293128077</c:v>
                </c:pt>
                <c:pt idx="1">
                  <c:v>0.24941835990807881</c:v>
                </c:pt>
                <c:pt idx="2">
                  <c:v>0.25707965675000966</c:v>
                </c:pt>
                <c:pt idx="3">
                  <c:v>0.25930361538504892</c:v>
                </c:pt>
                <c:pt idx="4">
                  <c:v>0.26019250309156167</c:v>
                </c:pt>
                <c:pt idx="5">
                  <c:v>0.26719726019892681</c:v>
                </c:pt>
                <c:pt idx="6">
                  <c:v>0.26027653630519926</c:v>
                </c:pt>
                <c:pt idx="7">
                  <c:v>0.24935139687902197</c:v>
                </c:pt>
                <c:pt idx="8">
                  <c:v>0.25071579986412745</c:v>
                </c:pt>
                <c:pt idx="9">
                  <c:v>0.20264596545169855</c:v>
                </c:pt>
                <c:pt idx="10">
                  <c:v>0.16067121455801192</c:v>
                </c:pt>
                <c:pt idx="11">
                  <c:v>0.16515736226810898</c:v>
                </c:pt>
                <c:pt idx="12">
                  <c:v>0.18800072253949787</c:v>
                </c:pt>
                <c:pt idx="13">
                  <c:v>0.20023853306102332</c:v>
                </c:pt>
                <c:pt idx="14">
                  <c:v>0.20422627436079036</c:v>
                </c:pt>
                <c:pt idx="15">
                  <c:v>0.21636714185502476</c:v>
                </c:pt>
                <c:pt idx="16">
                  <c:v>0.21561998282273565</c:v>
                </c:pt>
                <c:pt idx="17">
                  <c:v>0.21600022011719194</c:v>
                </c:pt>
                <c:pt idx="18">
                  <c:v>0.23019641124563575</c:v>
                </c:pt>
                <c:pt idx="19">
                  <c:v>0.2205709434935656</c:v>
                </c:pt>
                <c:pt idx="20">
                  <c:v>0.1928176196722394</c:v>
                </c:pt>
                <c:pt idx="21">
                  <c:v>0.20168651991255868</c:v>
                </c:pt>
                <c:pt idx="22">
                  <c:v>0.20571746287933335</c:v>
                </c:pt>
                <c:pt idx="23">
                  <c:v>0.21309876720291776</c:v>
                </c:pt>
                <c:pt idx="24">
                  <c:v>0.20679934218718915</c:v>
                </c:pt>
                <c:pt idx="25">
                  <c:v>0.21376787486096194</c:v>
                </c:pt>
                <c:pt idx="26">
                  <c:v>0.20845381744682881</c:v>
                </c:pt>
                <c:pt idx="27">
                  <c:v>0.19544116035547995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609-4901-B44B-2F88843737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Sheet1!$A$2:$A$170</c:f>
              <c:numCache>
                <c:formatCode>d\-mmm\-yy</c:formatCode>
                <c:ptCount val="28"/>
                <c:pt idx="0">
                  <c:v>43666</c:v>
                </c:pt>
                <c:pt idx="1">
                  <c:v>43694</c:v>
                </c:pt>
                <c:pt idx="2">
                  <c:v>43722</c:v>
                </c:pt>
                <c:pt idx="3">
                  <c:v>43750</c:v>
                </c:pt>
                <c:pt idx="4">
                  <c:v>43778</c:v>
                </c:pt>
                <c:pt idx="5">
                  <c:v>43806</c:v>
                </c:pt>
                <c:pt idx="6">
                  <c:v>43834</c:v>
                </c:pt>
                <c:pt idx="7">
                  <c:v>43862</c:v>
                </c:pt>
                <c:pt idx="8">
                  <c:v>43890</c:v>
                </c:pt>
                <c:pt idx="9">
                  <c:v>43918</c:v>
                </c:pt>
                <c:pt idx="10">
                  <c:v>43946</c:v>
                </c:pt>
                <c:pt idx="11">
                  <c:v>43974</c:v>
                </c:pt>
                <c:pt idx="12">
                  <c:v>44002</c:v>
                </c:pt>
                <c:pt idx="13">
                  <c:v>44030</c:v>
                </c:pt>
                <c:pt idx="14">
                  <c:v>44058</c:v>
                </c:pt>
                <c:pt idx="15">
                  <c:v>44086</c:v>
                </c:pt>
                <c:pt idx="16">
                  <c:v>44114</c:v>
                </c:pt>
                <c:pt idx="17">
                  <c:v>44142</c:v>
                </c:pt>
                <c:pt idx="18">
                  <c:v>44170</c:v>
                </c:pt>
                <c:pt idx="19">
                  <c:v>44198</c:v>
                </c:pt>
                <c:pt idx="20">
                  <c:v>44226</c:v>
                </c:pt>
                <c:pt idx="21">
                  <c:v>44254</c:v>
                </c:pt>
                <c:pt idx="22">
                  <c:v>44282</c:v>
                </c:pt>
                <c:pt idx="23">
                  <c:v>44310</c:v>
                </c:pt>
                <c:pt idx="24">
                  <c:v>44338</c:v>
                </c:pt>
                <c:pt idx="25">
                  <c:v>44366</c:v>
                </c:pt>
                <c:pt idx="26">
                  <c:v>44394</c:v>
                </c:pt>
                <c:pt idx="27">
                  <c:v>44422</c:v>
                </c:pt>
              </c:numCache>
            </c:numRef>
          </c:cat>
          <c:val>
            <c:numRef>
              <c:f>Sheet1!$C$2:$C$170</c:f>
              <c:numCache>
                <c:formatCode>0.0%</c:formatCode>
                <c:ptCount val="28"/>
                <c:pt idx="0">
                  <c:v>0.25444545137812558</c:v>
                </c:pt>
                <c:pt idx="1">
                  <c:v>0.25444545137812558</c:v>
                </c:pt>
                <c:pt idx="2">
                  <c:v>0.25444545137812558</c:v>
                </c:pt>
                <c:pt idx="3">
                  <c:v>0.25444545137812558</c:v>
                </c:pt>
                <c:pt idx="4">
                  <c:v>0.25444545137812558</c:v>
                </c:pt>
                <c:pt idx="5">
                  <c:v>0.25444545137812558</c:v>
                </c:pt>
                <c:pt idx="6">
                  <c:v>0.20825243545141056</c:v>
                </c:pt>
                <c:pt idx="7">
                  <c:v>0.20825243545141056</c:v>
                </c:pt>
                <c:pt idx="8">
                  <c:v>0.20825243545141056</c:v>
                </c:pt>
                <c:pt idx="9">
                  <c:v>0.20825243545141056</c:v>
                </c:pt>
                <c:pt idx="10">
                  <c:v>0.20825243545141056</c:v>
                </c:pt>
                <c:pt idx="11">
                  <c:v>0.20825243545141056</c:v>
                </c:pt>
                <c:pt idx="12">
                  <c:v>0.20825243545141056</c:v>
                </c:pt>
                <c:pt idx="13">
                  <c:v>0.20825243545141056</c:v>
                </c:pt>
                <c:pt idx="14">
                  <c:v>0.20825243545141056</c:v>
                </c:pt>
                <c:pt idx="15">
                  <c:v>0.20825243545141056</c:v>
                </c:pt>
                <c:pt idx="16">
                  <c:v>0.20825243545141056</c:v>
                </c:pt>
                <c:pt idx="17">
                  <c:v>0.20825243545141056</c:v>
                </c:pt>
                <c:pt idx="18">
                  <c:v>0.20825243545141056</c:v>
                </c:pt>
                <c:pt idx="19">
                  <c:v>0.20825243545141056</c:v>
                </c:pt>
                <c:pt idx="20">
                  <c:v>0.2046404198814526</c:v>
                </c:pt>
                <c:pt idx="21">
                  <c:v>0.2046404198814526</c:v>
                </c:pt>
                <c:pt idx="22">
                  <c:v>0.2046404198814526</c:v>
                </c:pt>
                <c:pt idx="23">
                  <c:v>0.2046404198814526</c:v>
                </c:pt>
                <c:pt idx="24">
                  <c:v>0.2046404198814526</c:v>
                </c:pt>
                <c:pt idx="25">
                  <c:v>0.2046404198814526</c:v>
                </c:pt>
                <c:pt idx="26">
                  <c:v>0.2046404198814526</c:v>
                </c:pt>
                <c:pt idx="27">
                  <c:v>0.2046404198814526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09-4901-B44B-2F8884373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551744"/>
        <c:axId val="394552136"/>
      </c:lineChart>
      <c:catAx>
        <c:axId val="394551744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low"/>
        <c:txPr>
          <a:bodyPr/>
          <a:lstStyle/>
          <a:p>
            <a:pPr>
              <a:defRPr sz="900">
                <a:latin typeface="Montserrat" panose="00000500000000000000" pitchFamily="2" charset="0"/>
              </a:defRPr>
            </a:pPr>
            <a:endParaRPr lang="en-US"/>
          </a:p>
        </c:txPr>
        <c:crossAx val="394552136"/>
        <c:crosses val="autoZero"/>
        <c:auto val="0"/>
        <c:lblAlgn val="ctr"/>
        <c:lblOffset val="100"/>
        <c:noMultiLvlLbl val="1"/>
      </c:catAx>
      <c:valAx>
        <c:axId val="394552136"/>
        <c:scaling>
          <c:orientation val="minMax"/>
          <c:min val="0.1400000000000000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enir Next LT Pro" panose="020B0604020202020204" charset="0"/>
              </a:defRPr>
            </a:pPr>
            <a:endParaRPr lang="en-US"/>
          </a:p>
        </c:txPr>
        <c:crossAx val="394551744"/>
        <c:crosses val="autoZero"/>
        <c:crossBetween val="between"/>
        <c:majorUnit val="2.0000000000000004E-2"/>
      </c:valAx>
    </c:plotArea>
    <c:legend>
      <c:legendPos val="r"/>
      <c:layout>
        <c:manualLayout>
          <c:xMode val="edge"/>
          <c:yMode val="edge"/>
          <c:x val="0.59430730761939732"/>
          <c:y val="3.9030217376674068E-3"/>
          <c:w val="0.33612394369848397"/>
          <c:h val="0.13142421218227704"/>
        </c:manualLayout>
      </c:layout>
      <c:overlay val="0"/>
      <c:txPr>
        <a:bodyPr/>
        <a:lstStyle/>
        <a:p>
          <a:pPr>
            <a:defRPr sz="1000">
              <a:latin typeface="Montserrat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Average Weekly Spend 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Sheet1!$A$2:$A$60</c:f>
              <c:strCache>
                <c:ptCount val="14"/>
                <c:pt idx="0">
                  <c:v>15-Aug-20</c:v>
                </c:pt>
                <c:pt idx="1">
                  <c:v>12-Sep-20</c:v>
                </c:pt>
                <c:pt idx="2">
                  <c:v>10-Oct-20</c:v>
                </c:pt>
                <c:pt idx="3">
                  <c:v>07-Nov-20</c:v>
                </c:pt>
                <c:pt idx="4">
                  <c:v>05-Dec-20</c:v>
                </c:pt>
                <c:pt idx="5">
                  <c:v>02-Jan-21</c:v>
                </c:pt>
                <c:pt idx="6">
                  <c:v>30-Jan-21</c:v>
                </c:pt>
                <c:pt idx="7">
                  <c:v>27-Feb-21</c:v>
                </c:pt>
                <c:pt idx="8">
                  <c:v>27-Mar-21</c:v>
                </c:pt>
                <c:pt idx="9">
                  <c:v>24-Apr-21</c:v>
                </c:pt>
                <c:pt idx="10">
                  <c:v>22-May-21</c:v>
                </c:pt>
                <c:pt idx="11">
                  <c:v>19-Jun-21</c:v>
                </c:pt>
                <c:pt idx="12">
                  <c:v> 17-Jul-21</c:v>
                </c:pt>
                <c:pt idx="13">
                  <c:v>14-Aug-21</c:v>
                </c:pt>
              </c:strCache>
            </c:strRef>
          </c:cat>
          <c:val>
            <c:numRef>
              <c:f>Sheet1!$B$2:$B$60</c:f>
              <c:numCache>
                <c:formatCode>0.00</c:formatCode>
                <c:ptCount val="14"/>
                <c:pt idx="0">
                  <c:v>81.536666666666676</c:v>
                </c:pt>
                <c:pt idx="1">
                  <c:v>79.123333333333335</c:v>
                </c:pt>
                <c:pt idx="2">
                  <c:v>78.202500000000001</c:v>
                </c:pt>
                <c:pt idx="3">
                  <c:v>79.023333333333326</c:v>
                </c:pt>
                <c:pt idx="4">
                  <c:v>81.210833333333326</c:v>
                </c:pt>
                <c:pt idx="5">
                  <c:v>84.965833333333336</c:v>
                </c:pt>
                <c:pt idx="6">
                  <c:v>83.410833333333329</c:v>
                </c:pt>
                <c:pt idx="7">
                  <c:v>82.19916666666667</c:v>
                </c:pt>
                <c:pt idx="8">
                  <c:v>79.533333333333331</c:v>
                </c:pt>
                <c:pt idx="9">
                  <c:v>81.432500000000005</c:v>
                </c:pt>
                <c:pt idx="10">
                  <c:v>81.523333333333326</c:v>
                </c:pt>
                <c:pt idx="11">
                  <c:v>81.14</c:v>
                </c:pt>
                <c:pt idx="12">
                  <c:v>80.270833333333329</c:v>
                </c:pt>
                <c:pt idx="13">
                  <c:v>79.427499999999995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238912"/>
        <c:axId val="452448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Year on Year Growth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Sheet1!$A$2:$A$60</c:f>
              <c:strCache>
                <c:ptCount val="14"/>
                <c:pt idx="0">
                  <c:v>15-Aug-20</c:v>
                </c:pt>
                <c:pt idx="1">
                  <c:v>12-Sep-20</c:v>
                </c:pt>
                <c:pt idx="2">
                  <c:v>10-Oct-20</c:v>
                </c:pt>
                <c:pt idx="3">
                  <c:v>07-Nov-20</c:v>
                </c:pt>
                <c:pt idx="4">
                  <c:v>05-Dec-20</c:v>
                </c:pt>
                <c:pt idx="5">
                  <c:v>02-Jan-21</c:v>
                </c:pt>
                <c:pt idx="6">
                  <c:v>30-Jan-21</c:v>
                </c:pt>
                <c:pt idx="7">
                  <c:v>27-Feb-21</c:v>
                </c:pt>
                <c:pt idx="8">
                  <c:v>27-Mar-21</c:v>
                </c:pt>
                <c:pt idx="9">
                  <c:v>24-Apr-21</c:v>
                </c:pt>
                <c:pt idx="10">
                  <c:v>22-May-21</c:v>
                </c:pt>
                <c:pt idx="11">
                  <c:v>19-Jun-21</c:v>
                </c:pt>
                <c:pt idx="12">
                  <c:v> 17-Jul-21</c:v>
                </c:pt>
                <c:pt idx="13">
                  <c:v>14-Aug-21</c:v>
                </c:pt>
              </c:strCache>
            </c:strRef>
          </c:cat>
          <c:val>
            <c:numRef>
              <c:f>Sheet1!$C$2:$C$60</c:f>
              <c:numCache>
                <c:formatCode>0.0%</c:formatCode>
                <c:ptCount val="14"/>
                <c:pt idx="0">
                  <c:v>0.10238065730026924</c:v>
                </c:pt>
                <c:pt idx="1">
                  <c:v>7.2422517394054475E-2</c:v>
                </c:pt>
                <c:pt idx="2">
                  <c:v>7.1756509821836456E-2</c:v>
                </c:pt>
                <c:pt idx="3">
                  <c:v>7.7897129866439263E-2</c:v>
                </c:pt>
                <c:pt idx="4">
                  <c:v>8.6371997101610809E-2</c:v>
                </c:pt>
                <c:pt idx="5">
                  <c:v>8.0497652681665421E-2</c:v>
                </c:pt>
                <c:pt idx="6">
                  <c:v>7.8948786771442903E-2</c:v>
                </c:pt>
                <c:pt idx="7">
                  <c:v>8.4493260329397302E-2</c:v>
                </c:pt>
                <c:pt idx="8">
                  <c:v>2.9524395111269364E-2</c:v>
                </c:pt>
                <c:pt idx="9">
                  <c:v>8.2231072408740502E-3</c:v>
                </c:pt>
                <c:pt idx="10">
                  <c:v>-2.8742193937829508E-2</c:v>
                </c:pt>
                <c:pt idx="11">
                  <c:v>-1.6097250431988397E-2</c:v>
                </c:pt>
                <c:pt idx="12">
                  <c:v>-3.1091574796813348E-2</c:v>
                </c:pt>
                <c:pt idx="13">
                  <c:v>-2.586770777973102E-2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years ago growth</c:v>
                </c:pt>
              </c:strCache>
            </c:strRef>
          </c:tx>
          <c:spPr>
            <a:ln w="19050">
              <a:solidFill>
                <a:schemeClr val="bg1">
                  <a:lumMod val="50000"/>
                  <a:alpha val="76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Sheet1!$A$2:$A$60</c:f>
              <c:strCache>
                <c:ptCount val="14"/>
                <c:pt idx="0">
                  <c:v>15-Aug-20</c:v>
                </c:pt>
                <c:pt idx="1">
                  <c:v>12-Sep-20</c:v>
                </c:pt>
                <c:pt idx="2">
                  <c:v>10-Oct-20</c:v>
                </c:pt>
                <c:pt idx="3">
                  <c:v>07-Nov-20</c:v>
                </c:pt>
                <c:pt idx="4">
                  <c:v>05-Dec-20</c:v>
                </c:pt>
                <c:pt idx="5">
                  <c:v>02-Jan-21</c:v>
                </c:pt>
                <c:pt idx="6">
                  <c:v>30-Jan-21</c:v>
                </c:pt>
                <c:pt idx="7">
                  <c:v>27-Feb-21</c:v>
                </c:pt>
                <c:pt idx="8">
                  <c:v>27-Mar-21</c:v>
                </c:pt>
                <c:pt idx="9">
                  <c:v>24-Apr-21</c:v>
                </c:pt>
                <c:pt idx="10">
                  <c:v>22-May-21</c:v>
                </c:pt>
                <c:pt idx="11">
                  <c:v>19-Jun-21</c:v>
                </c:pt>
                <c:pt idx="12">
                  <c:v> 17-Jul-21</c:v>
                </c:pt>
                <c:pt idx="13">
                  <c:v>14-Aug-21</c:v>
                </c:pt>
              </c:strCache>
            </c:strRef>
          </c:cat>
          <c:val>
            <c:numRef>
              <c:f>Sheet1!$D$2:$D$60</c:f>
              <c:numCache>
                <c:formatCode>0.0%</c:formatCode>
                <c:ptCount val="14"/>
                <c:pt idx="0">
                  <c:v>9.9439256537324772E-2</c:v>
                </c:pt>
                <c:pt idx="1">
                  <c:v>7.4023799828062176E-2</c:v>
                </c:pt>
                <c:pt idx="2">
                  <c:v>8.3424731865569202E-2</c:v>
                </c:pt>
                <c:pt idx="3">
                  <c:v>9.1884672070744244E-2</c:v>
                </c:pt>
                <c:pt idx="4">
                  <c:v>9.2534669671184622E-2</c:v>
                </c:pt>
                <c:pt idx="5">
                  <c:v>8.6565923526152E-2</c:v>
                </c:pt>
                <c:pt idx="6">
                  <c:v>8.421976212656257E-2</c:v>
                </c:pt>
                <c:pt idx="7">
                  <c:v>9.5708874398764854E-2</c:v>
                </c:pt>
                <c:pt idx="8">
                  <c:v>0.11034843813623407</c:v>
                </c:pt>
                <c:pt idx="9">
                  <c:v>0.10934644158615914</c:v>
                </c:pt>
                <c:pt idx="10">
                  <c:v>0.10280921675609855</c:v>
                </c:pt>
                <c:pt idx="11">
                  <c:v>9.4231482417989954E-2</c:v>
                </c:pt>
                <c:pt idx="12">
                  <c:v>8.2558806010406993E-2</c:v>
                </c:pt>
                <c:pt idx="13">
                  <c:v>7.3864596595198062E-2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41-4D41-A3C0-A88729B5B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52992"/>
        <c:axId val="45246720"/>
      </c:lineChart>
      <c:catAx>
        <c:axId val="452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244800"/>
        <c:crosses val="autoZero"/>
        <c:auto val="1"/>
        <c:lblAlgn val="ctr"/>
        <c:lblOffset val="100"/>
        <c:noMultiLvlLbl val="0"/>
      </c:catAx>
      <c:valAx>
        <c:axId val="4524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1000">
                    <a:latin typeface="Montserrat" panose="00000500000000000000" pitchFamily="2" charset="0"/>
                  </a:defRPr>
                </a:pPr>
                <a:r>
                  <a:rPr lang="en-GB" sz="1000" dirty="0">
                    <a:latin typeface="Montserrat" panose="00000500000000000000" pitchFamily="2" charset="0"/>
                  </a:rPr>
                  <a:t>GB Average</a:t>
                </a:r>
                <a:r>
                  <a:rPr lang="en-GB" sz="1000" baseline="0" dirty="0">
                    <a:latin typeface="Montserrat" panose="00000500000000000000" pitchFamily="2" charset="0"/>
                  </a:rPr>
                  <a:t> weekly Basket £Spend</a:t>
                </a:r>
                <a:endParaRPr lang="en-GB" sz="1000" dirty="0">
                  <a:latin typeface="Montserrat" panose="000005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2.083679239465082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ontserrat" panose="00000500000000000000" pitchFamily="2" charset="0"/>
              </a:defRPr>
            </a:pPr>
            <a:endParaRPr lang="en-US"/>
          </a:p>
        </c:txPr>
        <c:crossAx val="45238912"/>
        <c:crosses val="autoZero"/>
        <c:crossBetween val="between"/>
      </c:valAx>
      <c:valAx>
        <c:axId val="4524672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000">
                    <a:latin typeface="Montserrat" panose="00000500000000000000" pitchFamily="2" charset="0"/>
                  </a:defRPr>
                </a:pPr>
                <a:r>
                  <a:rPr lang="en-GB" sz="1000" dirty="0">
                    <a:latin typeface="Montserrat" panose="00000500000000000000" pitchFamily="2" charset="0"/>
                  </a:rPr>
                  <a:t>12w/e Growth</a:t>
                </a:r>
              </a:p>
            </c:rich>
          </c:tx>
          <c:layout>
            <c:manualLayout>
              <c:xMode val="edge"/>
              <c:yMode val="edge"/>
              <c:x val="0.92092222938727841"/>
              <c:y val="2.4602238030005438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ontserrat" panose="00000500000000000000" pitchFamily="2" charset="0"/>
              </a:defRPr>
            </a:pPr>
            <a:endParaRPr lang="en-US"/>
          </a:p>
        </c:txPr>
        <c:crossAx val="45252992"/>
        <c:crosses val="max"/>
        <c:crossBetween val="between"/>
      </c:valAx>
      <c:catAx>
        <c:axId val="4525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24672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1222891132251742E-2"/>
          <c:y val="0.79931059919639091"/>
          <c:w val="0.7506267248211278"/>
          <c:h val="6.8034003956375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Average Weekly Trips 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Sheet1!$A$2:$A$57</c:f>
              <c:strCache>
                <c:ptCount val="14"/>
                <c:pt idx="0">
                  <c:v>15-Aug-20</c:v>
                </c:pt>
                <c:pt idx="1">
                  <c:v>12-Sep-20</c:v>
                </c:pt>
                <c:pt idx="2">
                  <c:v>10-Oct-20</c:v>
                </c:pt>
                <c:pt idx="3">
                  <c:v>07-Nov-20</c:v>
                </c:pt>
                <c:pt idx="4">
                  <c:v>05-Dec-20</c:v>
                </c:pt>
                <c:pt idx="5">
                  <c:v>02-Jan-21</c:v>
                </c:pt>
                <c:pt idx="6">
                  <c:v> 30-Jan-21</c:v>
                </c:pt>
                <c:pt idx="7">
                  <c:v>27-Feb-21</c:v>
                </c:pt>
                <c:pt idx="8">
                  <c:v>27-Mar-21</c:v>
                </c:pt>
                <c:pt idx="9">
                  <c:v>24-Apr-21</c:v>
                </c:pt>
                <c:pt idx="10">
                  <c:v>22-May-21</c:v>
                </c:pt>
                <c:pt idx="11">
                  <c:v>19-Jun-21</c:v>
                </c:pt>
                <c:pt idx="12">
                  <c:v> 17-Jul-21</c:v>
                </c:pt>
                <c:pt idx="13">
                  <c:v>14-Aug-21</c:v>
                </c:pt>
              </c:strCache>
            </c:strRef>
          </c:cat>
          <c:val>
            <c:numRef>
              <c:f>Sheet1!$B$2:$B$57</c:f>
              <c:numCache>
                <c:formatCode>0.0%</c:formatCode>
                <c:ptCount val="14"/>
                <c:pt idx="0">
                  <c:v>-0.15349094939046914</c:v>
                </c:pt>
                <c:pt idx="1">
                  <c:v>-0.14776695460393308</c:v>
                </c:pt>
                <c:pt idx="2">
                  <c:v>-0.12842846553002218</c:v>
                </c:pt>
                <c:pt idx="3">
                  <c:v>-0.11604158930560715</c:v>
                </c:pt>
                <c:pt idx="4">
                  <c:v>-0.10310813325888701</c:v>
                </c:pt>
                <c:pt idx="5">
                  <c:v>-0.10421697937952812</c:v>
                </c:pt>
                <c:pt idx="6">
                  <c:v>-0.12110986126734158</c:v>
                </c:pt>
                <c:pt idx="7">
                  <c:v>-0.13304397056048323</c:v>
                </c:pt>
                <c:pt idx="8">
                  <c:v>-0.15813528336380267</c:v>
                </c:pt>
                <c:pt idx="9">
                  <c:v>-5.563200314527228E-2</c:v>
                </c:pt>
                <c:pt idx="10">
                  <c:v>4.7397376216673726E-2</c:v>
                </c:pt>
                <c:pt idx="11">
                  <c:v>0.18327067669172914</c:v>
                </c:pt>
                <c:pt idx="12">
                  <c:v>0.13905792201938261</c:v>
                </c:pt>
                <c:pt idx="13">
                  <c:v>0.11259000654593065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 Items in Basket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Sheet1!$A$2:$A$57</c:f>
              <c:strCache>
                <c:ptCount val="14"/>
                <c:pt idx="0">
                  <c:v>15-Aug-20</c:v>
                </c:pt>
                <c:pt idx="1">
                  <c:v>12-Sep-20</c:v>
                </c:pt>
                <c:pt idx="2">
                  <c:v>10-Oct-20</c:v>
                </c:pt>
                <c:pt idx="3">
                  <c:v>07-Nov-20</c:v>
                </c:pt>
                <c:pt idx="4">
                  <c:v>05-Dec-20</c:v>
                </c:pt>
                <c:pt idx="5">
                  <c:v>02-Jan-21</c:v>
                </c:pt>
                <c:pt idx="6">
                  <c:v> 30-Jan-21</c:v>
                </c:pt>
                <c:pt idx="7">
                  <c:v>27-Feb-21</c:v>
                </c:pt>
                <c:pt idx="8">
                  <c:v>27-Mar-21</c:v>
                </c:pt>
                <c:pt idx="9">
                  <c:v>24-Apr-21</c:v>
                </c:pt>
                <c:pt idx="10">
                  <c:v>22-May-21</c:v>
                </c:pt>
                <c:pt idx="11">
                  <c:v>19-Jun-21</c:v>
                </c:pt>
                <c:pt idx="12">
                  <c:v> 17-Jul-21</c:v>
                </c:pt>
                <c:pt idx="13">
                  <c:v>14-Aug-21</c:v>
                </c:pt>
              </c:strCache>
            </c:strRef>
          </c:cat>
          <c:val>
            <c:numRef>
              <c:f>Sheet1!$C$2:$C$57</c:f>
              <c:numCache>
                <c:formatCode>0.0%</c:formatCode>
                <c:ptCount val="14"/>
                <c:pt idx="0">
                  <c:v>0.23970037453183535</c:v>
                </c:pt>
                <c:pt idx="1">
                  <c:v>0.20679886685552407</c:v>
                </c:pt>
                <c:pt idx="2">
                  <c:v>0.18602455146364494</c:v>
                </c:pt>
                <c:pt idx="3">
                  <c:v>0.18250235183443086</c:v>
                </c:pt>
                <c:pt idx="4">
                  <c:v>0.18071161048689133</c:v>
                </c:pt>
                <c:pt idx="5">
                  <c:v>0.18122676579925656</c:v>
                </c:pt>
                <c:pt idx="6">
                  <c:v>0.20167286245353155</c:v>
                </c:pt>
                <c:pt idx="7">
                  <c:v>0.22109158186864009</c:v>
                </c:pt>
                <c:pt idx="8">
                  <c:v>0.18828828828828836</c:v>
                </c:pt>
                <c:pt idx="9">
                  <c:v>4.6606704824202705E-2</c:v>
                </c:pt>
                <c:pt idx="10">
                  <c:v>-7.7951002227171551E-2</c:v>
                </c:pt>
                <c:pt idx="11">
                  <c:v>-0.16204986149584488</c:v>
                </c:pt>
                <c:pt idx="12">
                  <c:v>-0.14048991354466867</c:v>
                </c:pt>
                <c:pt idx="13">
                  <c:v>-0.11933534743202412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16704"/>
        <c:axId val="51524736"/>
      </c:lineChart>
      <c:catAx>
        <c:axId val="46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1524736"/>
        <c:crosses val="autoZero"/>
        <c:auto val="1"/>
        <c:lblAlgn val="ctr"/>
        <c:lblOffset val="100"/>
        <c:noMultiLvlLbl val="0"/>
      </c:catAx>
      <c:valAx>
        <c:axId val="5152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900">
                    <a:latin typeface="Montserrat" panose="00000500000000000000" pitchFamily="2" charset="0"/>
                  </a:defRPr>
                </a:pPr>
                <a:r>
                  <a:rPr lang="en-GB" sz="900" dirty="0">
                    <a:effectLst/>
                    <a:latin typeface="Montserrat" panose="00000500000000000000" pitchFamily="2" charset="0"/>
                  </a:rPr>
                  <a:t>12w/e % Growth</a:t>
                </a:r>
              </a:p>
            </c:rich>
          </c:tx>
          <c:layout>
            <c:manualLayout>
              <c:xMode val="edge"/>
              <c:yMode val="edge"/>
              <c:x val="1.8088700864518834E-2"/>
              <c:y val="2.0836792394650829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ontserrat" panose="00000500000000000000" pitchFamily="2" charset="0"/>
              </a:defRPr>
            </a:pPr>
            <a:endParaRPr lang="en-US"/>
          </a:p>
        </c:txPr>
        <c:crossAx val="462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49478044839325"/>
          <c:y val="0.17424833609267593"/>
          <c:w val="0.41352574298685996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vs year ago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STORE</c:v>
                </c:pt>
                <c:pt idx="1">
                  <c:v>TSR excl GM# &amp; Tobacco</c:v>
                </c:pt>
                <c:pt idx="2">
                  <c:v>Food &amp; Drink</c:v>
                </c:pt>
                <c:pt idx="3">
                  <c:v>Household/Pet/Health &amp; Beauty</c:v>
                </c:pt>
                <c:pt idx="4">
                  <c:v>Non Food/Tobacco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7.8228688050103745E-3</c:v>
                </c:pt>
                <c:pt idx="1">
                  <c:v>-6.2197559753007781E-5</c:v>
                </c:pt>
                <c:pt idx="2">
                  <c:v>-4.5649663585328737E-3</c:v>
                </c:pt>
                <c:pt idx="3">
                  <c:v>2.5162383164873958E-2</c:v>
                </c:pt>
                <c:pt idx="4">
                  <c:v>5.9468318118637953E-2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B-4F84-BFC8-078DAC5BA2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 2 years ago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STORE</c:v>
                </c:pt>
                <c:pt idx="1">
                  <c:v>TSR excl GM# &amp; Tobacco</c:v>
                </c:pt>
                <c:pt idx="2">
                  <c:v>Food &amp; Drink</c:v>
                </c:pt>
                <c:pt idx="3">
                  <c:v>Household/Pet/Health &amp; Beauty</c:v>
                </c:pt>
                <c:pt idx="4">
                  <c:v>Non Food/Tobacco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6.512435017612983E-2</c:v>
                </c:pt>
                <c:pt idx="1">
                  <c:v>6.9720482295994257E-2</c:v>
                </c:pt>
                <c:pt idx="2">
                  <c:v>7.542045805633002E-2</c:v>
                </c:pt>
                <c:pt idx="3">
                  <c:v>3.9743662020068848E-2</c:v>
                </c:pt>
                <c:pt idx="4">
                  <c:v>3.7566220640347092E-2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B-4F84-BFC8-078DAC5BA2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vs last month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44580328211567E-2"/>
                      <c:h val="9.0683674800147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2CB-4C0B-86C2-8D808F70F9D7}"/>
                </c:ext>
              </c:extLst>
            </c:dLbl>
            <c:dLbl>
              <c:idx val="2"/>
              <c:layout>
                <c:manualLayout>
                  <c:x val="1.3274798787498633E-2"/>
                  <c:y val="2.04634922948211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CB-4C0B-86C2-8D808F70F9D7}"/>
                </c:ext>
              </c:extLst>
            </c:dLbl>
            <c:dLbl>
              <c:idx val="3"/>
              <c:layout>
                <c:manualLayout>
                  <c:x val="0"/>
                  <c:y val="1.5414103352945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CB-4C0B-86C2-8D808F70F9D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STORE</c:v>
                </c:pt>
                <c:pt idx="1">
                  <c:v>TSR excl GM# &amp; Tobacco</c:v>
                </c:pt>
                <c:pt idx="2">
                  <c:v>Food &amp; Drink</c:v>
                </c:pt>
                <c:pt idx="3">
                  <c:v>Household/Pet/Health &amp; Beauty</c:v>
                </c:pt>
                <c:pt idx="4">
                  <c:v>Non Food/Tobacco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-1.5333561328379597E-2</c:v>
                </c:pt>
                <c:pt idx="1">
                  <c:v>-2.1492644557204232E-2</c:v>
                </c:pt>
                <c:pt idx="2">
                  <c:v>-2.7526100967679601E-2</c:v>
                </c:pt>
                <c:pt idx="3">
                  <c:v>1.2683781723900722E-2</c:v>
                </c:pt>
                <c:pt idx="4">
                  <c:v>2.4531173107938953E-2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CB-4C0B-86C2-8D808F70F9D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556417247"/>
        <c:axId val="556403935"/>
      </c:barChart>
      <c:catAx>
        <c:axId val="55641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6403935"/>
        <c:crosses val="autoZero"/>
        <c:auto val="1"/>
        <c:lblAlgn val="ctr"/>
        <c:lblOffset val="100"/>
        <c:noMultiLvlLbl val="0"/>
      </c:catAx>
      <c:valAx>
        <c:axId val="556403935"/>
        <c:scaling>
          <c:orientation val="minMax"/>
          <c:min val="-0.1"/>
        </c:scaling>
        <c:delete val="1"/>
        <c:axPos val="l"/>
        <c:numFmt formatCode="0.0%" sourceLinked="1"/>
        <c:majorTickMark val="out"/>
        <c:minorTickMark val="none"/>
        <c:tickLblPos val="nextTo"/>
        <c:crossAx val="556417247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983223581059892"/>
          <c:y val="6.0542272160327378E-2"/>
          <c:w val="0.77016776418940103"/>
          <c:h val="7.2911214996232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41742447998329"/>
          <c:y val="3.2193983160531341E-2"/>
          <c:w val="0.68612077976377128"/>
          <c:h val="0.920237088713497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vs year ago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Tobacco</c:v>
                </c:pt>
                <c:pt idx="1">
                  <c:v>Soft Drinks</c:v>
                </c:pt>
                <c:pt idx="2">
                  <c:v>BWS</c:v>
                </c:pt>
                <c:pt idx="3">
                  <c:v>Impulse*</c:v>
                </c:pt>
                <c:pt idx="4">
                  <c:v>Frozen</c:v>
                </c:pt>
                <c:pt idx="5">
                  <c:v>Pet</c:v>
                </c:pt>
                <c:pt idx="6">
                  <c:v>Dairy</c:v>
                </c:pt>
                <c:pt idx="7">
                  <c:v>Household</c:v>
                </c:pt>
                <c:pt idx="8">
                  <c:v>Packaged Grocery</c:v>
                </c:pt>
                <c:pt idx="9">
                  <c:v>Meat, Fish &amp; Poultry</c:v>
                </c:pt>
                <c:pt idx="10">
                  <c:v>Bakery</c:v>
                </c:pt>
                <c:pt idx="11">
                  <c:v>Convenience</c:v>
                </c:pt>
                <c:pt idx="12">
                  <c:v>Produce </c:v>
                </c:pt>
                <c:pt idx="13">
                  <c:v>HBA~</c:v>
                </c:pt>
                <c:pt idx="14">
                  <c:v>Non Food#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3.8572398021993193E-2</c:v>
                </c:pt>
                <c:pt idx="1">
                  <c:v>5.5250856410885119E-2</c:v>
                </c:pt>
                <c:pt idx="2">
                  <c:v>-6.1561977544413726E-2</c:v>
                </c:pt>
                <c:pt idx="3">
                  <c:v>8.4723912119574862E-2</c:v>
                </c:pt>
                <c:pt idx="4">
                  <c:v>-3.9306782479370583E-2</c:v>
                </c:pt>
                <c:pt idx="5">
                  <c:v>0.108021751924952</c:v>
                </c:pt>
                <c:pt idx="6">
                  <c:v>2.737040573023819E-3</c:v>
                </c:pt>
                <c:pt idx="7">
                  <c:v>-2.2837486768085058E-2</c:v>
                </c:pt>
                <c:pt idx="8">
                  <c:v>-4.3447940296777343E-2</c:v>
                </c:pt>
                <c:pt idx="9">
                  <c:v>-4.6974137252605574E-2</c:v>
                </c:pt>
                <c:pt idx="10">
                  <c:v>8.0575121658976956E-2</c:v>
                </c:pt>
                <c:pt idx="11">
                  <c:v>9.4977364362164973E-2</c:v>
                </c:pt>
                <c:pt idx="12">
                  <c:v>-2.8808222744976186E-2</c:v>
                </c:pt>
                <c:pt idx="13">
                  <c:v>3.8204515250839233E-2</c:v>
                </c:pt>
                <c:pt idx="14">
                  <c:v>7.5321232183429565E-2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E-4612-908A-DE664A6E66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 2 years ago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Tobacco</c:v>
                </c:pt>
                <c:pt idx="1">
                  <c:v>Soft Drinks</c:v>
                </c:pt>
                <c:pt idx="2">
                  <c:v>BWS</c:v>
                </c:pt>
                <c:pt idx="3">
                  <c:v>Impulse*</c:v>
                </c:pt>
                <c:pt idx="4">
                  <c:v>Frozen</c:v>
                </c:pt>
                <c:pt idx="5">
                  <c:v>Pet</c:v>
                </c:pt>
                <c:pt idx="6">
                  <c:v>Dairy</c:v>
                </c:pt>
                <c:pt idx="7">
                  <c:v>Household</c:v>
                </c:pt>
                <c:pt idx="8">
                  <c:v>Packaged Grocery</c:v>
                </c:pt>
                <c:pt idx="9">
                  <c:v>Meat, Fish &amp; Poultry</c:v>
                </c:pt>
                <c:pt idx="10">
                  <c:v>Bakery</c:v>
                </c:pt>
                <c:pt idx="11">
                  <c:v>Convenience</c:v>
                </c:pt>
                <c:pt idx="12">
                  <c:v>Produce </c:v>
                </c:pt>
                <c:pt idx="13">
                  <c:v>HBA~</c:v>
                </c:pt>
                <c:pt idx="14">
                  <c:v>Non Food#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0.18155062083609019</c:v>
                </c:pt>
                <c:pt idx="1">
                  <c:v>0.14230795842221844</c:v>
                </c:pt>
                <c:pt idx="2">
                  <c:v>0.12783162649654667</c:v>
                </c:pt>
                <c:pt idx="3">
                  <c:v>0.1016685592776041</c:v>
                </c:pt>
                <c:pt idx="4">
                  <c:v>9.5641917894590867E-2</c:v>
                </c:pt>
                <c:pt idx="5">
                  <c:v>9.4430819355185269E-2</c:v>
                </c:pt>
                <c:pt idx="6">
                  <c:v>7.7463653900786911E-2</c:v>
                </c:pt>
                <c:pt idx="7">
                  <c:v>7.1388595314249903E-2</c:v>
                </c:pt>
                <c:pt idx="8">
                  <c:v>6.1200135192704508E-2</c:v>
                </c:pt>
                <c:pt idx="9">
                  <c:v>5.5530615239008041E-2</c:v>
                </c:pt>
                <c:pt idx="10">
                  <c:v>4.9903532837101583E-2</c:v>
                </c:pt>
                <c:pt idx="11">
                  <c:v>4.9604379951927458E-2</c:v>
                </c:pt>
                <c:pt idx="12">
                  <c:v>2.5181597563456837E-2</c:v>
                </c:pt>
                <c:pt idx="13">
                  <c:v>1.1717014586254626E-2</c:v>
                </c:pt>
                <c:pt idx="14">
                  <c:v>-4.7485097664503595E-2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E-4612-908A-DE664A6E66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556417247"/>
        <c:axId val="556403935"/>
      </c:barChart>
      <c:catAx>
        <c:axId val="5564172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6403935"/>
        <c:crosses val="autoZero"/>
        <c:auto val="1"/>
        <c:lblAlgn val="ctr"/>
        <c:lblOffset val="100"/>
        <c:noMultiLvlLbl val="0"/>
      </c:catAx>
      <c:valAx>
        <c:axId val="556403935"/>
        <c:scaling>
          <c:orientation val="minMax"/>
          <c:max val="0.2"/>
          <c:min val="-0.15000000000000002"/>
        </c:scaling>
        <c:delete val="1"/>
        <c:axPos val="t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556417247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741768579492009"/>
          <c:y val="0.83894291422167933"/>
          <c:w val="0.20603271663008257"/>
          <c:h val="0.12493023848139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9523224503754E-3"/>
          <c:y val="6.3148087548359405E-2"/>
          <c:w val="0.96107340978121836"/>
          <c:h val="0.58483022580724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GB</c:v>
                </c:pt>
              </c:strCache>
            </c:strRef>
          </c:tx>
          <c:spPr>
            <a:solidFill>
              <a:srgbClr val="00F0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B65-4B0C-BC93-826B78D99838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6B65-4B0C-BC93-826B78D9983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6B65-4B0C-BC93-826B78D9983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6B65-4B0C-BC93-826B78D99838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6B65-4B0C-BC93-826B78D99838}"/>
              </c:ext>
            </c:extLst>
          </c:dPt>
          <c:dPt>
            <c:idx val="5"/>
            <c:invertIfNegative val="1"/>
            <c:bubble3D val="0"/>
            <c:spPr>
              <a:solidFill>
                <a:srgbClr val="00F000"/>
              </a:solidFill>
            </c:spPr>
            <c:extLst>
              <c:ext xmlns:c16="http://schemas.microsoft.com/office/drawing/2014/chart" uri="{C3380CC4-5D6E-409C-BE32-E72D297353CC}">
                <c16:uniqueId val="{0000000B-6B65-4B0C-BC93-826B78D99838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6B65-4B0C-BC93-826B78D99838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6B65-4B0C-BC93-826B78D99838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6B65-4B0C-BC93-826B78D99838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3-6B65-4B0C-BC93-826B78D99838}"/>
              </c:ext>
            </c:extLst>
          </c:dPt>
          <c:dPt>
            <c:idx val="10"/>
            <c:invertIfNegative val="1"/>
            <c:bubble3D val="0"/>
            <c:spPr>
              <a:solidFill>
                <a:srgbClr val="00F000"/>
              </a:solidFill>
            </c:spPr>
            <c:extLst>
              <c:ext xmlns:c16="http://schemas.microsoft.com/office/drawing/2014/chart" uri="{C3380CC4-5D6E-409C-BE32-E72D297353CC}">
                <c16:uniqueId val="{00000015-812A-480B-B333-94C132AA3928}"/>
              </c:ext>
            </c:extLst>
          </c:dPt>
          <c:dPt>
            <c:idx val="12"/>
            <c:invertIfNegative val="1"/>
            <c:bubble3D val="0"/>
            <c:spPr>
              <a:solidFill>
                <a:srgbClr val="00F000"/>
              </a:solidFill>
            </c:spPr>
            <c:extLst>
              <c:ext xmlns:c16="http://schemas.microsoft.com/office/drawing/2014/chart" uri="{C3380CC4-5D6E-409C-BE32-E72D297353CC}">
                <c16:uniqueId val="{0000000E-B289-473F-BFAB-6E51048588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GB</c:v>
                </c:pt>
                <c:pt idx="1">
                  <c:v>Supermarkets</c:v>
                </c:pt>
                <c:pt idx="2">
                  <c:v>Convenience</c:v>
                </c:pt>
                <c:pt idx="4">
                  <c:v>Grocery Multiples</c:v>
                </c:pt>
                <c:pt idx="5">
                  <c:v>Chemists</c:v>
                </c:pt>
                <c:pt idx="7">
                  <c:v>Independents</c:v>
                </c:pt>
                <c:pt idx="8">
                  <c:v>Symbols</c:v>
                </c:pt>
                <c:pt idx="9">
                  <c:v>Convenience Multiples</c:v>
                </c:pt>
                <c:pt idx="10">
                  <c:v>Multiple Forecourts</c:v>
                </c:pt>
                <c:pt idx="12">
                  <c:v>*Discounters</c:v>
                </c:pt>
                <c:pt idx="13">
                  <c:v>*Value Retailers</c:v>
                </c:pt>
                <c:pt idx="14">
                  <c:v>*Online</c:v>
                </c:pt>
                <c:pt idx="15">
                  <c:v>*Bricks &amp; Mortar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2.7701391948415921E-3</c:v>
                </c:pt>
                <c:pt idx="1">
                  <c:v>4.9005343624732856E-3</c:v>
                </c:pt>
                <c:pt idx="2">
                  <c:v>-2.5504398841595943E-3</c:v>
                </c:pt>
                <c:pt idx="4">
                  <c:v>7.8228990948852051E-3</c:v>
                </c:pt>
                <c:pt idx="5">
                  <c:v>0.18216855993403214</c:v>
                </c:pt>
                <c:pt idx="7">
                  <c:v>-3.660211314358075E-2</c:v>
                </c:pt>
                <c:pt idx="8">
                  <c:v>-4.0546959480160405E-2</c:v>
                </c:pt>
                <c:pt idx="9">
                  <c:v>-5.8829326863320763E-2</c:v>
                </c:pt>
                <c:pt idx="10">
                  <c:v>4.1484165574910747E-2</c:v>
                </c:pt>
                <c:pt idx="12">
                  <c:v>8.4481158298513215E-2</c:v>
                </c:pt>
                <c:pt idx="13">
                  <c:v>-8.5328995409208241E-2</c:v>
                </c:pt>
                <c:pt idx="14">
                  <c:v>-9.7805390181016638E-2</c:v>
                </c:pt>
                <c:pt idx="15">
                  <c:v>1.0936382773511388E-2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66666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14-6B65-4B0C-BC93-826B78D99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45143296"/>
        <c:axId val="145151104"/>
      </c:barChart>
      <c:catAx>
        <c:axId val="1451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45151104"/>
        <c:crosses val="autoZero"/>
        <c:auto val="1"/>
        <c:lblAlgn val="ctr"/>
        <c:lblOffset val="100"/>
        <c:noMultiLvlLbl val="0"/>
      </c:catAx>
      <c:valAx>
        <c:axId val="145151104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451432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75618579602996E-3"/>
          <c:y val="3.0579585702551999E-2"/>
          <c:w val="0.96107340978121836"/>
          <c:h val="0.58483022580724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00F000"/>
            </a:solidFill>
            <a:ln>
              <a:noFill/>
            </a:ln>
            <a:effectLst/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B65-4B0C-BC93-826B78D99838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6B65-4B0C-BC93-826B78D99838}"/>
              </c:ext>
            </c:extLst>
          </c:dPt>
          <c:dPt>
            <c:idx val="2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5-4B0C-BC93-826B78D9983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6B65-4B0C-BC93-826B78D99838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6B65-4B0C-BC93-826B78D99838}"/>
              </c:ext>
            </c:extLst>
          </c:dPt>
          <c:dPt>
            <c:idx val="5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65-4B0C-BC93-826B78D99838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6B65-4B0C-BC93-826B78D99838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6B65-4B0C-BC93-826B78D99838}"/>
              </c:ext>
            </c:extLst>
          </c:dPt>
          <c:dPt>
            <c:idx val="8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65-4B0C-BC93-826B78D99838}"/>
              </c:ext>
            </c:extLst>
          </c:dPt>
          <c:dPt>
            <c:idx val="9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65-4B0C-BC93-826B78D99838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812A-480B-B333-94C132AA3928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6AB0-4945-8308-219870CA889A}"/>
              </c:ext>
            </c:extLst>
          </c:dPt>
          <c:dPt>
            <c:idx val="13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F0-4755-AB65-8F2F3B6CE5B2}"/>
              </c:ext>
            </c:extLst>
          </c:dPt>
          <c:dPt>
            <c:idx val="1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4FF0-4755-AB65-8F2F3B6CE5B2}"/>
              </c:ext>
            </c:extLst>
          </c:dPt>
          <c:dPt>
            <c:idx val="15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DC9-4137-9BDB-B15A818FADC8}"/>
              </c:ext>
            </c:extLst>
          </c:dPt>
          <c:dLbls>
            <c:dLbl>
              <c:idx val="1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FF0-4755-AB65-8F2F3B6CE5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6"/>
                <c:pt idx="0">
                  <c:v>GB</c:v>
                </c:pt>
                <c:pt idx="1">
                  <c:v>Supermarkets</c:v>
                </c:pt>
                <c:pt idx="2">
                  <c:v>Convenience</c:v>
                </c:pt>
                <c:pt idx="3">
                  <c:v> </c:v>
                </c:pt>
                <c:pt idx="4">
                  <c:v>Grocery Multiples</c:v>
                </c:pt>
                <c:pt idx="5">
                  <c:v>Chemists</c:v>
                </c:pt>
                <c:pt idx="7">
                  <c:v>Independents</c:v>
                </c:pt>
                <c:pt idx="8">
                  <c:v>Symbols</c:v>
                </c:pt>
                <c:pt idx="9">
                  <c:v>Convenience Multiples</c:v>
                </c:pt>
                <c:pt idx="10">
                  <c:v>Multiple Forecourts</c:v>
                </c:pt>
                <c:pt idx="12">
                  <c:v>*Discounters</c:v>
                </c:pt>
                <c:pt idx="13">
                  <c:v>*Value Retailers</c:v>
                </c:pt>
                <c:pt idx="14">
                  <c:v>*Online</c:v>
                </c:pt>
                <c:pt idx="15">
                  <c:v>*Bricks &amp; Mortar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1.8386213796073525E-2</c:v>
                </c:pt>
                <c:pt idx="1">
                  <c:v>3.3521124694012361E-2</c:v>
                </c:pt>
                <c:pt idx="2">
                  <c:v>-2.0617380531138374E-2</c:v>
                </c:pt>
                <c:pt idx="4">
                  <c:v>2.7333182660622235E-2</c:v>
                </c:pt>
                <c:pt idx="5">
                  <c:v>-2.0708866992081743E-2</c:v>
                </c:pt>
                <c:pt idx="7">
                  <c:v>-1.6012388394532895E-3</c:v>
                </c:pt>
                <c:pt idx="8">
                  <c:v>-3.9318544070677031E-2</c:v>
                </c:pt>
                <c:pt idx="9">
                  <c:v>-8.7775577462132603E-2</c:v>
                </c:pt>
                <c:pt idx="10">
                  <c:v>8.8038674657588967E-2</c:v>
                </c:pt>
                <c:pt idx="12">
                  <c:v>0.10241535540165159</c:v>
                </c:pt>
                <c:pt idx="13">
                  <c:v>-8.8952344172647635E-2</c:v>
                </c:pt>
                <c:pt idx="14">
                  <c:v>0.2702505262643593</c:v>
                </c:pt>
                <c:pt idx="15">
                  <c:v>-2.4997214828025749E-2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66666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14-6B65-4B0C-BC93-826B78D99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45143296"/>
        <c:axId val="145151104"/>
      </c:barChart>
      <c:catAx>
        <c:axId val="1451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5151104"/>
        <c:crosses val="autoZero"/>
        <c:auto val="1"/>
        <c:lblAlgn val="ctr"/>
        <c:lblOffset val="100"/>
        <c:noMultiLvlLbl val="0"/>
      </c:catAx>
      <c:valAx>
        <c:axId val="145151104"/>
        <c:scaling>
          <c:orientation val="minMax"/>
          <c:min val="-0.25"/>
        </c:scaling>
        <c:delete val="1"/>
        <c:axPos val="r"/>
        <c:numFmt formatCode="0.0%" sourceLinked="1"/>
        <c:majorTickMark val="out"/>
        <c:minorTickMark val="none"/>
        <c:tickLblPos val="nextTo"/>
        <c:crossAx val="1451432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9523224503754E-3"/>
          <c:y val="6.3148087548359405E-2"/>
          <c:w val="0.96107340978121836"/>
          <c:h val="0.58483022580724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00F000"/>
            </a:solidFill>
            <a:ln>
              <a:noFill/>
            </a:ln>
            <a:effectLst/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B65-4B0C-BC93-826B78D99838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6B65-4B0C-BC93-826B78D9983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6B65-4B0C-BC93-826B78D9983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6B65-4B0C-BC93-826B78D99838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6B65-4B0C-BC93-826B78D99838}"/>
              </c:ext>
            </c:extLst>
          </c:dPt>
          <c:dPt>
            <c:idx val="5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65-4B0C-BC93-826B78D99838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D-6B65-4B0C-BC93-826B78D99838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F-6B65-4B0C-BC93-826B78D99838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1-6B65-4B0C-BC93-826B78D99838}"/>
              </c:ext>
            </c:extLst>
          </c:dPt>
          <c:dPt>
            <c:idx val="9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65-4B0C-BC93-826B78D99838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15-812A-480B-B333-94C132AA3928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6AB0-4945-8308-219870CA889A}"/>
              </c:ext>
            </c:extLst>
          </c:dPt>
          <c:dPt>
            <c:idx val="13"/>
            <c:invertIfNegative val="1"/>
            <c:bubble3D val="0"/>
            <c:spPr>
              <a:solidFill>
                <a:srgbClr val="6666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A5B-4B01-AD77-9BB57C16BE01}"/>
              </c:ext>
            </c:extLst>
          </c:dPt>
          <c:dLbls>
            <c:dLbl>
              <c:idx val="1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5B-4B01-AD77-9BB57C16BE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GB</c:v>
                </c:pt>
                <c:pt idx="1">
                  <c:v>Supermarkets</c:v>
                </c:pt>
                <c:pt idx="2">
                  <c:v>Convenience</c:v>
                </c:pt>
                <c:pt idx="3">
                  <c:v> </c:v>
                </c:pt>
                <c:pt idx="4">
                  <c:v>Grocery Multiples</c:v>
                </c:pt>
                <c:pt idx="5">
                  <c:v>Chemists</c:v>
                </c:pt>
                <c:pt idx="7">
                  <c:v>Independents</c:v>
                </c:pt>
                <c:pt idx="8">
                  <c:v>Symbols</c:v>
                </c:pt>
                <c:pt idx="9">
                  <c:v>Convenience Multiples</c:v>
                </c:pt>
                <c:pt idx="10">
                  <c:v>Multiple Forecourts</c:v>
                </c:pt>
                <c:pt idx="12">
                  <c:v>*Discounters</c:v>
                </c:pt>
                <c:pt idx="13">
                  <c:v>*Value Retailers</c:v>
                </c:pt>
                <c:pt idx="14">
                  <c:v>*Online</c:v>
                </c:pt>
                <c:pt idx="15">
                  <c:v>*Bricks &amp; Mortar</c:v>
                </c:pt>
              </c:strCache>
            </c:strRef>
          </c:cat>
          <c:val>
            <c:numRef>
              <c:f>Sheet1!$B$2:$B$17</c:f>
              <c:numCache>
                <c:formatCode>0.0%</c:formatCode>
                <c:ptCount val="16"/>
                <c:pt idx="0">
                  <c:v>8.6902460924364267E-2</c:v>
                </c:pt>
                <c:pt idx="1">
                  <c:v>9.4812528303935606E-2</c:v>
                </c:pt>
                <c:pt idx="2">
                  <c:v>6.5957855349438432E-2</c:v>
                </c:pt>
                <c:pt idx="4">
                  <c:v>8.6860343706895105E-2</c:v>
                </c:pt>
                <c:pt idx="5">
                  <c:v>-7.4071336161096069E-2</c:v>
                </c:pt>
                <c:pt idx="7">
                  <c:v>0.16206750887939791</c:v>
                </c:pt>
                <c:pt idx="8">
                  <c:v>0.12389557898067816</c:v>
                </c:pt>
                <c:pt idx="9">
                  <c:v>-0.10848744420099932</c:v>
                </c:pt>
                <c:pt idx="10">
                  <c:v>0.23482545683867895</c:v>
                </c:pt>
                <c:pt idx="12">
                  <c:v>0.21812393316675238</c:v>
                </c:pt>
                <c:pt idx="13">
                  <c:v>-4.3398721687493258E-2</c:v>
                </c:pt>
                <c:pt idx="14">
                  <c:v>1.1131006054600925</c:v>
                </c:pt>
                <c:pt idx="15">
                  <c:v>3.0504945687284568E-2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66666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14-6B65-4B0C-BC93-826B78D99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45143296"/>
        <c:axId val="145151104"/>
      </c:barChart>
      <c:catAx>
        <c:axId val="1451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5151104"/>
        <c:crosses val="autoZero"/>
        <c:auto val="1"/>
        <c:lblAlgn val="ctr"/>
        <c:lblOffset val="100"/>
        <c:noMultiLvlLbl val="0"/>
      </c:catAx>
      <c:valAx>
        <c:axId val="145151104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451432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90239527773143E-2"/>
          <c:y val="0.15053309773546641"/>
          <c:w val="0.87967786038055329"/>
          <c:h val="0.55233791678840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Sheet1!$A$2:$A$33</c:f>
              <c:strCache>
                <c:ptCount val="32"/>
                <c:pt idx="0">
                  <c:v>09-Jan-21</c:v>
                </c:pt>
                <c:pt idx="1">
                  <c:v>16-Jan-21</c:v>
                </c:pt>
                <c:pt idx="2">
                  <c:v>23-Jan-21</c:v>
                </c:pt>
                <c:pt idx="3">
                  <c:v>30-Jan-21</c:v>
                </c:pt>
                <c:pt idx="4">
                  <c:v>06-Feb-21</c:v>
                </c:pt>
                <c:pt idx="5">
                  <c:v>13-Feb-21</c:v>
                </c:pt>
                <c:pt idx="6">
                  <c:v>20-Feb-21</c:v>
                </c:pt>
                <c:pt idx="7">
                  <c:v>27-Feb-21</c:v>
                </c:pt>
                <c:pt idx="8">
                  <c:v>06-Mar-21</c:v>
                </c:pt>
                <c:pt idx="9">
                  <c:v>13-Mar-21</c:v>
                </c:pt>
                <c:pt idx="10">
                  <c:v>20-Mar-21</c:v>
                </c:pt>
                <c:pt idx="11">
                  <c:v>27-Mar-21</c:v>
                </c:pt>
                <c:pt idx="12">
                  <c:v>03-Apr-21</c:v>
                </c:pt>
                <c:pt idx="13">
                  <c:v>10-Apr-21</c:v>
                </c:pt>
                <c:pt idx="14">
                  <c:v>17-Apr-21</c:v>
                </c:pt>
                <c:pt idx="15">
                  <c:v>24-Apr-21</c:v>
                </c:pt>
                <c:pt idx="16">
                  <c:v>01-May-21</c:v>
                </c:pt>
                <c:pt idx="17">
                  <c:v>08-May-21</c:v>
                </c:pt>
                <c:pt idx="18">
                  <c:v>15-May-21</c:v>
                </c:pt>
                <c:pt idx="19">
                  <c:v>22-May-21</c:v>
                </c:pt>
                <c:pt idx="20">
                  <c:v>29-May-21</c:v>
                </c:pt>
                <c:pt idx="21">
                  <c:v>05-Jun-21</c:v>
                </c:pt>
                <c:pt idx="22">
                  <c:v>12-Jun-21</c:v>
                </c:pt>
                <c:pt idx="23">
                  <c:v>19-Jun-21</c:v>
                </c:pt>
                <c:pt idx="24">
                  <c:v>26-Jun-21</c:v>
                </c:pt>
                <c:pt idx="25">
                  <c:v>03-Jul-21</c:v>
                </c:pt>
                <c:pt idx="26">
                  <c:v>10-Jul-21</c:v>
                </c:pt>
                <c:pt idx="27">
                  <c:v>17-Jul-21</c:v>
                </c:pt>
                <c:pt idx="28">
                  <c:v>24-Jul-21</c:v>
                </c:pt>
                <c:pt idx="29">
                  <c:v>31-Jul-21</c:v>
                </c:pt>
                <c:pt idx="30">
                  <c:v>07-Aug-21</c:v>
                </c:pt>
                <c:pt idx="31">
                  <c:v> 14-Aug-21</c:v>
                </c:pt>
              </c:strCache>
            </c:strRef>
          </c:cat>
          <c:val>
            <c:numRef>
              <c:f>Sheet1!$B$2:$B$33</c:f>
              <c:numCache>
                <c:formatCode>0.0%</c:formatCode>
                <c:ptCount val="32"/>
                <c:pt idx="0">
                  <c:v>6.1797506606739105E-2</c:v>
                </c:pt>
                <c:pt idx="1">
                  <c:v>6.4375206221574555E-2</c:v>
                </c:pt>
                <c:pt idx="2">
                  <c:v>6.5414196850048789E-2</c:v>
                </c:pt>
                <c:pt idx="3">
                  <c:v>6.1333316576712704E-2</c:v>
                </c:pt>
                <c:pt idx="4">
                  <c:v>6.4711633826269432E-2</c:v>
                </c:pt>
                <c:pt idx="5">
                  <c:v>6.7612676313382858E-2</c:v>
                </c:pt>
                <c:pt idx="6">
                  <c:v>7.0714200342417266E-2</c:v>
                </c:pt>
                <c:pt idx="7">
                  <c:v>7.2433595069574919E-2</c:v>
                </c:pt>
                <c:pt idx="8">
                  <c:v>8.0575975856342463E-2</c:v>
                </c:pt>
                <c:pt idx="9">
                  <c:v>0.11413479841905283</c:v>
                </c:pt>
                <c:pt idx="10">
                  <c:v>9.1871067947068452E-2</c:v>
                </c:pt>
                <c:pt idx="11">
                  <c:v>9.4039686814076262E-2</c:v>
                </c:pt>
                <c:pt idx="12">
                  <c:v>0.10977409110206082</c:v>
                </c:pt>
                <c:pt idx="13">
                  <c:v>0.10709134861692005</c:v>
                </c:pt>
                <c:pt idx="14">
                  <c:v>0.13557210157913224</c:v>
                </c:pt>
                <c:pt idx="15">
                  <c:v>6.390904737098535E-2</c:v>
                </c:pt>
                <c:pt idx="16">
                  <c:v>9.792362192799664E-2</c:v>
                </c:pt>
                <c:pt idx="17">
                  <c:v>9.8656543744541247E-2</c:v>
                </c:pt>
                <c:pt idx="18">
                  <c:v>0.1448361957899249</c:v>
                </c:pt>
                <c:pt idx="19">
                  <c:v>5.5722216096875554E-2</c:v>
                </c:pt>
                <c:pt idx="20">
                  <c:v>8.9981392564403961E-2</c:v>
                </c:pt>
                <c:pt idx="21">
                  <c:v>8.5666453173898871E-2</c:v>
                </c:pt>
                <c:pt idx="22">
                  <c:v>8.7591279850834036E-2</c:v>
                </c:pt>
                <c:pt idx="23">
                  <c:v>9.442859322174435E-2</c:v>
                </c:pt>
                <c:pt idx="24">
                  <c:v>7.3419860871895004E-2</c:v>
                </c:pt>
                <c:pt idx="25">
                  <c:v>7.5036990650498847E-2</c:v>
                </c:pt>
                <c:pt idx="26">
                  <c:v>8.7483813067588789E-2</c:v>
                </c:pt>
                <c:pt idx="27">
                  <c:v>8.445610285568983E-2</c:v>
                </c:pt>
                <c:pt idx="28">
                  <c:v>8.357480121048888E-2</c:v>
                </c:pt>
                <c:pt idx="29">
                  <c:v>8.0230940543649432E-2</c:v>
                </c:pt>
                <c:pt idx="30">
                  <c:v>7.960651864068824E-2</c:v>
                </c:pt>
                <c:pt idx="31">
                  <c:v>8.3322728681393565E-2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08-460B-B70D-3027C22FF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9234192"/>
        <c:axId val="5592338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Grocery Multiples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Sheet1!$A$2:$A$33</c:f>
              <c:strCache>
                <c:ptCount val="32"/>
                <c:pt idx="0">
                  <c:v>09-Jan-21</c:v>
                </c:pt>
                <c:pt idx="1">
                  <c:v>16-Jan-21</c:v>
                </c:pt>
                <c:pt idx="2">
                  <c:v>23-Jan-21</c:v>
                </c:pt>
                <c:pt idx="3">
                  <c:v>30-Jan-21</c:v>
                </c:pt>
                <c:pt idx="4">
                  <c:v>06-Feb-21</c:v>
                </c:pt>
                <c:pt idx="5">
                  <c:v>13-Feb-21</c:v>
                </c:pt>
                <c:pt idx="6">
                  <c:v>20-Feb-21</c:v>
                </c:pt>
                <c:pt idx="7">
                  <c:v>27-Feb-21</c:v>
                </c:pt>
                <c:pt idx="8">
                  <c:v>06-Mar-21</c:v>
                </c:pt>
                <c:pt idx="9">
                  <c:v>13-Mar-21</c:v>
                </c:pt>
                <c:pt idx="10">
                  <c:v>20-Mar-21</c:v>
                </c:pt>
                <c:pt idx="11">
                  <c:v>27-Mar-21</c:v>
                </c:pt>
                <c:pt idx="12">
                  <c:v>03-Apr-21</c:v>
                </c:pt>
                <c:pt idx="13">
                  <c:v>10-Apr-21</c:v>
                </c:pt>
                <c:pt idx="14">
                  <c:v>17-Apr-21</c:v>
                </c:pt>
                <c:pt idx="15">
                  <c:v>24-Apr-21</c:v>
                </c:pt>
                <c:pt idx="16">
                  <c:v>01-May-21</c:v>
                </c:pt>
                <c:pt idx="17">
                  <c:v>08-May-21</c:v>
                </c:pt>
                <c:pt idx="18">
                  <c:v>15-May-21</c:v>
                </c:pt>
                <c:pt idx="19">
                  <c:v>22-May-21</c:v>
                </c:pt>
                <c:pt idx="20">
                  <c:v>29-May-21</c:v>
                </c:pt>
                <c:pt idx="21">
                  <c:v>05-Jun-21</c:v>
                </c:pt>
                <c:pt idx="22">
                  <c:v>12-Jun-21</c:v>
                </c:pt>
                <c:pt idx="23">
                  <c:v>19-Jun-21</c:v>
                </c:pt>
                <c:pt idx="24">
                  <c:v>26-Jun-21</c:v>
                </c:pt>
                <c:pt idx="25">
                  <c:v>03-Jul-21</c:v>
                </c:pt>
                <c:pt idx="26">
                  <c:v>10-Jul-21</c:v>
                </c:pt>
                <c:pt idx="27">
                  <c:v>17-Jul-21</c:v>
                </c:pt>
                <c:pt idx="28">
                  <c:v>24-Jul-21</c:v>
                </c:pt>
                <c:pt idx="29">
                  <c:v>31-Jul-21</c:v>
                </c:pt>
                <c:pt idx="30">
                  <c:v>07-Aug-21</c:v>
                </c:pt>
                <c:pt idx="31">
                  <c:v> 14-Aug-21</c:v>
                </c:pt>
              </c:strCache>
            </c:strRef>
          </c:cat>
          <c:val>
            <c:numRef>
              <c:f>Sheet1!$C$2:$C$33</c:f>
              <c:numCache>
                <c:formatCode>0.0%</c:formatCode>
                <c:ptCount val="32"/>
                <c:pt idx="0">
                  <c:v>6.1838155853755072E-2</c:v>
                </c:pt>
                <c:pt idx="1">
                  <c:v>6.4878403200694379E-2</c:v>
                </c:pt>
                <c:pt idx="2">
                  <c:v>6.6339446171741923E-2</c:v>
                </c:pt>
                <c:pt idx="3">
                  <c:v>6.1980123606423687E-2</c:v>
                </c:pt>
                <c:pt idx="4">
                  <c:v>6.5787949234778376E-2</c:v>
                </c:pt>
                <c:pt idx="5">
                  <c:v>6.9304578335962708E-2</c:v>
                </c:pt>
                <c:pt idx="6">
                  <c:v>7.3306816958553345E-2</c:v>
                </c:pt>
                <c:pt idx="7">
                  <c:v>7.5643737675363365E-2</c:v>
                </c:pt>
                <c:pt idx="8">
                  <c:v>8.4896769896047442E-2</c:v>
                </c:pt>
                <c:pt idx="9">
                  <c:v>0.12391344773898738</c:v>
                </c:pt>
                <c:pt idx="10">
                  <c:v>9.8900121229612559E-2</c:v>
                </c:pt>
                <c:pt idx="11">
                  <c:v>0.10195326044751019</c:v>
                </c:pt>
                <c:pt idx="12">
                  <c:v>0.11943810388452669</c:v>
                </c:pt>
                <c:pt idx="13">
                  <c:v>0.11556419500214044</c:v>
                </c:pt>
                <c:pt idx="14">
                  <c:v>0.14133962667592614</c:v>
                </c:pt>
                <c:pt idx="15">
                  <c:v>7.3138427034397324E-2</c:v>
                </c:pt>
                <c:pt idx="16">
                  <c:v>0.10352390811339673</c:v>
                </c:pt>
                <c:pt idx="17">
                  <c:v>0.10339313680136542</c:v>
                </c:pt>
                <c:pt idx="18">
                  <c:v>0.14537448526267283</c:v>
                </c:pt>
                <c:pt idx="19">
                  <c:v>6.5562334286691781E-2</c:v>
                </c:pt>
                <c:pt idx="20">
                  <c:v>9.1843252912162221E-2</c:v>
                </c:pt>
                <c:pt idx="21">
                  <c:v>8.4945506593409714E-2</c:v>
                </c:pt>
                <c:pt idx="22">
                  <c:v>8.5120356781724915E-2</c:v>
                </c:pt>
                <c:pt idx="23">
                  <c:v>9.1124211790885701E-2</c:v>
                </c:pt>
                <c:pt idx="24">
                  <c:v>6.6978144094727243E-2</c:v>
                </c:pt>
                <c:pt idx="25">
                  <c:v>6.9278826289596918E-2</c:v>
                </c:pt>
                <c:pt idx="26">
                  <c:v>8.3547943792515289E-2</c:v>
                </c:pt>
                <c:pt idx="27">
                  <c:v>7.9040351964960287E-2</c:v>
                </c:pt>
                <c:pt idx="28">
                  <c:v>7.7392941816888161E-2</c:v>
                </c:pt>
                <c:pt idx="29">
                  <c:v>7.3631044416144764E-2</c:v>
                </c:pt>
                <c:pt idx="30">
                  <c:v>7.2882370814527864E-2</c:v>
                </c:pt>
                <c:pt idx="31">
                  <c:v>7.602380166511602E-2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08-460B-B70D-3027C22FF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67584"/>
        <c:axId val="214566272"/>
      </c:lineChart>
      <c:catAx>
        <c:axId val="5592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9233864"/>
        <c:crosses val="autoZero"/>
        <c:auto val="1"/>
        <c:lblAlgn val="ctr"/>
        <c:lblOffset val="100"/>
        <c:noMultiLvlLbl val="0"/>
      </c:catAx>
      <c:valAx>
        <c:axId val="55923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sz="1000" dirty="0">
                    <a:solidFill>
                      <a:schemeClr val="tx1"/>
                    </a:solidFill>
                  </a:rPr>
                  <a:t>12 w/e growth vs 2 years ago</a:t>
                </a:r>
              </a:p>
            </c:rich>
          </c:tx>
          <c:layout>
            <c:manualLayout>
              <c:xMode val="edge"/>
              <c:yMode val="edge"/>
              <c:x val="4.5740733359617251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9234192"/>
        <c:crosses val="autoZero"/>
        <c:crossBetween val="between"/>
      </c:valAx>
      <c:valAx>
        <c:axId val="214566272"/>
        <c:scaling>
          <c:orientation val="minMax"/>
          <c:max val="0.12000000000000001"/>
        </c:scaling>
        <c:delete val="1"/>
        <c:axPos val="r"/>
        <c:numFmt formatCode="0%" sourceLinked="0"/>
        <c:majorTickMark val="out"/>
        <c:minorTickMark val="none"/>
        <c:tickLblPos val="nextTo"/>
        <c:crossAx val="214567584"/>
        <c:crosses val="max"/>
        <c:crossBetween val="between"/>
      </c:valAx>
      <c:catAx>
        <c:axId val="21456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566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0.13769</cdr:x>
      <cdr:y>0.36004</cdr:y>
    </cdr:from>
    <cdr:to>
      <cdr:x>0.15962</cdr:x>
      <cdr:y>0.43304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160063" y="1214328"/>
          <a:ext cx="1847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endParaRPr lang="en-GB" sz="1000" dirty="0">
            <a:latin typeface="Montserrat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52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2d54ef91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b2d54ef91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ac14597a3a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ac14597a3a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ac14597a3a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ac14597a3a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b2d54ef9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b2d54ef9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c14597a3a_1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c14597a3a_1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b97f635908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13" name="Google Shape;713;gb97f635908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623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b663873c2b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b663873c2b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b663873c2b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b663873c2b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b663873c2b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b663873c2b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ac2a4770c2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ac2a4770c2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65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c2a4770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c2a4770c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c5b0c2243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c5b0c2243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972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ac14597a3a_1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ac14597a3a_1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ac14597a3a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ac14597a3a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080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ac14597a3a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ac14597a3a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0816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ac14597a3a_1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ac14597a3a_1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185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b2d54ef91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b2d54ef91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112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b2d54ef9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b2d54ef9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d54ef91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d54ef91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ac14597a3a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ac14597a3a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89090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l">
              <a:buSzTx/>
            </a:pPr>
            <a:fld id="{60AFAAE2-04A4-46AA-A99F-57B5849D2A03}" type="slidenum">
              <a:rPr lang="en-US" altLang="en-US"/>
              <a:pPr algn="l">
                <a:buSzTx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043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91138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31863"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Numbers in this slide may change due to NDH00TSR data later</a:t>
            </a:r>
            <a:endParaRPr lang="de-DE" altLang="en-US" b="1">
              <a:solidFill>
                <a:schemeClr val="tx2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defTabSz="931863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C270FAEE-4491-4526-9BF0-ACB85CDB9DFA}" type="slidenum">
              <a:rPr lang="en-US" altLang="en-US" sz="1200">
                <a:latin typeface="Calibri" pitchFamily="34" charset="0"/>
                <a:cs typeface="Calibri" pitchFamily="34" charset="0"/>
                <a:sym typeface="Calibri" pitchFamily="34" charset="0"/>
              </a:rPr>
              <a:pPr/>
              <a:t>35</a:t>
            </a:fld>
            <a:endParaRPr lang="en-US" altLang="en-US" sz="12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4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d54ef91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d54ef91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a10676d58a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a10676d58a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b663873c2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b663873c2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b84a955b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b84a955b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ac90507b2d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ac90507b2d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Black">
  <p:cSld name="TITLE_AND_BODY_1_2_2_1">
    <p:bg>
      <p:bgPr>
        <a:solidFill>
          <a:srgbClr val="00000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/>
          <p:nvPr/>
        </p:nvSpPr>
        <p:spPr>
          <a:xfrm>
            <a:off x="-19050" y="2514600"/>
            <a:ext cx="2618100" cy="2644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3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5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5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7" name="Google Shape;287;p32"/>
          <p:cNvSpPr/>
          <p:nvPr/>
        </p:nvSpPr>
        <p:spPr>
          <a:xfrm rot="10800000">
            <a:off x="6525900" y="-19050"/>
            <a:ext cx="2618100" cy="2644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32"/>
          <p:cNvSpPr txBox="1"/>
          <p:nvPr/>
        </p:nvSpPr>
        <p:spPr>
          <a:xfrm>
            <a:off x="1308261" y="500178"/>
            <a:ext cx="6453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1"/>
                </a:solidFill>
              </a:rPr>
              <a:t>“</a:t>
            </a:r>
            <a:endParaRPr sz="15000" dirty="0">
              <a:solidFill>
                <a:schemeClr val="accent1"/>
              </a:solidFill>
            </a:endParaRPr>
          </a:p>
        </p:txBody>
      </p:sp>
      <p:sp>
        <p:nvSpPr>
          <p:cNvPr id="290" name="Google Shape;290;p32"/>
          <p:cNvSpPr txBox="1">
            <a:spLocks noGrp="1"/>
          </p:cNvSpPr>
          <p:nvPr>
            <p:ph type="ctrTitle"/>
          </p:nvPr>
        </p:nvSpPr>
        <p:spPr>
          <a:xfrm>
            <a:off x="1444900" y="1565050"/>
            <a:ext cx="5081100" cy="1389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1"/>
          </p:nvPr>
        </p:nvSpPr>
        <p:spPr>
          <a:xfrm>
            <a:off x="1444900" y="2801950"/>
            <a:ext cx="50640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2A62E47-4F2A-4A75-BED7-E049CB341766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 photo">
  <p:cSld name="BLANK_2_2_2">
    <p:bg>
      <p:bgPr>
        <a:solidFill>
          <a:srgbClr val="00000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6057900" y="125"/>
            <a:ext cx="3086100" cy="515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Image placeholder</a:t>
            </a:r>
            <a:endParaRPr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2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3A6C3C2-8F25-4D70-BE37-ABC872FD2E11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side bar">
  <p:cSld name="BLANK_2_2_1"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6057900" y="-17575"/>
            <a:ext cx="3132900" cy="517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9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9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64" name="Google Shape;164;p19"/>
          <p:cNvSpPr txBox="1">
            <a:spLocks noGrp="1"/>
          </p:cNvSpPr>
          <p:nvPr>
            <p:ph type="ctrTitle" idx="2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3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B582BA4-F360-4537-A40A-0711DBD16365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 bar">
  <p:cSld name="BLANK_2_2_2_1">
    <p:bg>
      <p:bgPr>
        <a:solidFill>
          <a:srgbClr val="00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6057900" y="-17575"/>
            <a:ext cx="3132900" cy="51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0"/>
          <p:cNvSpPr txBox="1">
            <a:spLocks noGrp="1"/>
          </p:cNvSpPr>
          <p:nvPr>
            <p:ph type="ctrTitle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2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2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3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202D4FC-7AA1-4922-84F2-0C7B80786EE5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Black">
  <p:cSld name="TITLE_AND_BODY_1_1_1">
    <p:bg>
      <p:bgPr>
        <a:solidFill>
          <a:srgbClr val="0000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3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354650" y="1959975"/>
            <a:ext cx="2952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Thank you.</a:t>
            </a:r>
            <a:endParaRPr sz="1900"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24DAB37-606E-4530-933E-05066D5CC8E8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black">
  <p:cSld name="TITLE_AND_BODY_1_1_1_2">
    <p:bg>
      <p:bgPr>
        <a:solidFill>
          <a:srgbClr val="00000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3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1FCCCF3-68C9-4439-B4FE-3FEEACB3E5CA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white">
  <p:cSld name="TITLE_AND_BODY_1_1_1_1_1">
    <p:bg>
      <p:bgPr>
        <a:solidFill>
          <a:srgbClr val="FFFFF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3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 dirty="0"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4325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 dirty="0"/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12DD23D-F10A-4D50-90AE-90BE016AC95D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 userDrawn="1">
  <p:cSld name="1_Inside - White/title/body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US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39625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5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 userDrawn="1">
  <p:cSld name="TITLE_AND_BOD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3995" cy="51422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Montserrat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Montserrat" panose="00000500000000000000" pitchFamily="2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97" name="Google Shape;97;p1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1" name="Google Shape;10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6F27154-6590-4E08-9603-09EDBFC939DB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/grid 1">
  <p:cSld name="TITLE_2_2_1_1_2">
    <p:bg>
      <p:bgPr>
        <a:solidFill>
          <a:srgbClr val="000000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8"/>
          <p:cNvSpPr/>
          <p:nvPr/>
        </p:nvSpPr>
        <p:spPr>
          <a:xfrm>
            <a:off x="4009290" y="2573712"/>
            <a:ext cx="2574000" cy="25743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38"/>
          <p:cNvSpPr/>
          <p:nvPr/>
        </p:nvSpPr>
        <p:spPr>
          <a:xfrm>
            <a:off x="6583326" y="2573712"/>
            <a:ext cx="2574000" cy="2574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38"/>
          <p:cNvSpPr/>
          <p:nvPr/>
        </p:nvSpPr>
        <p:spPr>
          <a:xfrm rot="10800000">
            <a:off x="6583362" y="-49"/>
            <a:ext cx="2574000" cy="2574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38"/>
          <p:cNvSpPr/>
          <p:nvPr/>
        </p:nvSpPr>
        <p:spPr>
          <a:xfrm rot="10800000">
            <a:off x="4009326" y="-49"/>
            <a:ext cx="2574000" cy="2574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38"/>
          <p:cNvSpPr txBox="1">
            <a:spLocks noGrp="1"/>
          </p:cNvSpPr>
          <p:nvPr>
            <p:ph type="ctrTitle"/>
          </p:nvPr>
        </p:nvSpPr>
        <p:spPr>
          <a:xfrm>
            <a:off x="354650" y="826025"/>
            <a:ext cx="4126200" cy="123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1"/>
          </p:nvPr>
        </p:nvSpPr>
        <p:spPr>
          <a:xfrm>
            <a:off x="354650" y="1984625"/>
            <a:ext cx="4126200" cy="792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2"/>
          </p:nvPr>
        </p:nvSpPr>
        <p:spPr>
          <a:xfrm>
            <a:off x="354650" y="3059300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42" name="Google Shape;342;p38"/>
          <p:cNvSpPr txBox="1">
            <a:spLocks noGrp="1"/>
          </p:cNvSpPr>
          <p:nvPr>
            <p:ph type="subTitle" idx="3"/>
          </p:nvPr>
        </p:nvSpPr>
        <p:spPr>
          <a:xfrm>
            <a:off x="354650" y="3214400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43" name="Google Shape;343;p38"/>
          <p:cNvSpPr txBox="1">
            <a:spLocks noGrp="1"/>
          </p:cNvSpPr>
          <p:nvPr>
            <p:ph type="subTitle" idx="4"/>
          </p:nvPr>
        </p:nvSpPr>
        <p:spPr>
          <a:xfrm>
            <a:off x="354650" y="3642975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000"/>
              <a:buNone/>
              <a:defRPr sz="10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>
  <p:cSld name="TITLE_AND_BODY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68" name="Google Shape;68;p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tabLst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ECBD0CE-CBB5-47E2-9811-68DFF5D91F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 only">
  <p:cSld name="TITLE_AND_BODY_1_1"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pic>
        <p:nvPicPr>
          <p:cNvPr id="95" name="Google Shape;9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00BDBC4-3F02-409D-A9BB-6FD11DAF8D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 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0" name="Google Shape;10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3E4119A-B785-460B-BC0C-F9FD211E8203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 blank">
  <p:cSld name="BLANK_1"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5" name="Google Shape;10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0FC1E01-1A19-40E0-83DC-22E58F25880F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grey right">
  <p:cSld name="BLANK_2_4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3007550" y="-13750"/>
            <a:ext cx="6139500" cy="5172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89B1D6C-AC39-4A74-97AF-C59CE0CB9D4C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photo right">
  <p:cSld name="BLANK_2_3"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 l="16719" t="12617" r="16852"/>
          <a:stretch/>
        </p:blipFill>
        <p:spPr>
          <a:xfrm>
            <a:off x="3017125" y="50"/>
            <a:ext cx="6126880" cy="51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5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3007548" y="3047807"/>
            <a:ext cx="2100000" cy="21003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D4D6193-60F0-4B02-AEB1-A7B8FA391640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grey right">
  <p:cSld name="BLANK_2_3_1">
    <p:bg>
      <p:bgPr>
        <a:solidFill>
          <a:srgbClr val="0000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>
            <a:off x="3007550" y="-13750"/>
            <a:ext cx="6139500" cy="517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9A55D93-D9A9-46FE-93F7-6FE686D9D0AC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■"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⎼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81B9E8-2535-494E-9603-AC1AFAAF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53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  <p:sldLayoutId id="2147483664" r:id="rId10"/>
    <p:sldLayoutId id="2147483665" r:id="rId11"/>
    <p:sldLayoutId id="2147483666" r:id="rId12"/>
    <p:sldLayoutId id="2147483680" r:id="rId13"/>
    <p:sldLayoutId id="2147483682" r:id="rId14"/>
    <p:sldLayoutId id="2147483683" r:id="rId15"/>
    <p:sldLayoutId id="214748369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Avenir Next" panose="020B0503020202020204" pitchFamily="34" charset="0"/>
          <a:ea typeface="Avenir Next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00ABD-D4CE-FC48-9417-78854425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650" y="1370013"/>
            <a:ext cx="8434800" cy="32623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Click to edit Master text styles</a:t>
            </a:r>
          </a:p>
          <a:p>
            <a:pPr marL="466725" marR="0" lvl="1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Second level</a:t>
            </a:r>
          </a:p>
          <a:p>
            <a:pPr marL="690563" marR="0" lvl="2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Third level</a:t>
            </a:r>
          </a:p>
          <a:p>
            <a:pPr marL="923925" marR="0" lvl="3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Fourth level</a:t>
            </a:r>
          </a:p>
          <a:p>
            <a:pPr marL="1146175" marR="0" lvl="4" indent="-222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Fifth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anose="00000500000000000000" pitchFamily="2" charset="0"/>
          <a:ea typeface="Montserrat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74320" marR="0" lvl="0" indent="-27432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anose="00000500000000000000" pitchFamily="2" charset="0"/>
          <a:ea typeface="Montserrat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ctrTitle"/>
          </p:nvPr>
        </p:nvSpPr>
        <p:spPr>
          <a:xfrm>
            <a:off x="354650" y="826025"/>
            <a:ext cx="4126200" cy="1234800"/>
          </a:xfrm>
        </p:spPr>
        <p:txBody>
          <a:bodyPr spcFirstLastPara="1" wrap="square" lIns="0" tIns="91425" rIns="0" bIns="91425" anchor="b" anchorCtr="0">
            <a:noAutofit/>
          </a:bodyPr>
          <a:lstStyle/>
          <a:p>
            <a:pPr lvl="0"/>
            <a:r>
              <a:rPr lang="en-US" dirty="0">
                <a:latin typeface="Montserrat" panose="00000500000000000000" pitchFamily="2" charset="0"/>
              </a:rPr>
              <a:t>NielsenIQ Total Till Executive Summary</a:t>
            </a:r>
            <a:endParaRPr lang="en-PH" dirty="0">
              <a:latin typeface="Montserrat" panose="00000500000000000000" pitchFamily="2" charset="0"/>
            </a:endParaRPr>
          </a:p>
        </p:txBody>
      </p:sp>
      <p:sp>
        <p:nvSpPr>
          <p:cNvPr id="401" name="Google Shape;401;p44"/>
          <p:cNvSpPr txBox="1">
            <a:spLocks noGrp="1"/>
          </p:cNvSpPr>
          <p:nvPr>
            <p:ph type="subTitle" idx="1"/>
          </p:nvPr>
        </p:nvSpPr>
        <p:spPr>
          <a:xfrm>
            <a:off x="354650" y="1984625"/>
            <a:ext cx="4126200" cy="792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endParaRPr lang="en-PH" dirty="0">
              <a:latin typeface="Montserrat" panose="00000500000000000000" pitchFamily="2" charset="0"/>
            </a:endParaRPr>
          </a:p>
          <a:p>
            <a:pPr lvl="0"/>
            <a:r>
              <a:rPr lang="en-PH" dirty="0">
                <a:latin typeface="Montserrat" panose="00000500000000000000" pitchFamily="2" charset="0"/>
              </a:rPr>
              <a:t>4 weeks ending 14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August 2021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5EC88A-CB7A-4ED5-8EEA-1D285F661B2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54650" y="3417109"/>
            <a:ext cx="4126200" cy="307500"/>
          </a:xfrm>
        </p:spPr>
        <p:txBody>
          <a:bodyPr/>
          <a:lstStyle/>
          <a:p>
            <a:r>
              <a:rPr lang="en-GB" altLang="en-US" dirty="0">
                <a:latin typeface="Montserrat" panose="00000500000000000000" pitchFamily="2" charset="0"/>
                <a:cs typeface="Calibri" pitchFamily="34" charset="0"/>
                <a:sym typeface="Arial" pitchFamily="34" charset="0"/>
              </a:rPr>
              <a:t>Retailer &amp; Business Insights Team</a:t>
            </a:r>
            <a:endParaRPr lang="en-PH" dirty="0">
              <a:latin typeface="Montserrat" panose="00000500000000000000" pitchFamily="2" charset="0"/>
            </a:endParaRPr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4"/>
          </p:nvPr>
        </p:nvSpPr>
        <p:spPr>
          <a:xfrm>
            <a:off x="354650" y="3642975"/>
            <a:ext cx="4126200" cy="3075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26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August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67BC22-39C7-40AC-AB2D-174013CD64A7}"/>
              </a:ext>
            </a:extLst>
          </p:cNvPr>
          <p:cNvCxnSpPr>
            <a:cxnSpLocks/>
          </p:cNvCxnSpPr>
          <p:nvPr/>
        </p:nvCxnSpPr>
        <p:spPr>
          <a:xfrm>
            <a:off x="1987310" y="682171"/>
            <a:ext cx="6034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41086" y="351788"/>
            <a:ext cx="8802914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The return to more and smaller shopper trips continues as shopping behaviour continues to normalise</a:t>
            </a:r>
            <a:endParaRPr lang="en-PH" sz="1800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GB FMCG, based on rolling 12w/e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2161857"/>
              </p:ext>
            </p:extLst>
          </p:nvPr>
        </p:nvGraphicFramePr>
        <p:xfrm>
          <a:off x="35465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081021-41CC-48D9-A308-E2034CE736CF}"/>
              </a:ext>
            </a:extLst>
          </p:cNvPr>
          <p:cNvCxnSpPr>
            <a:cxnSpLocks/>
          </p:cNvCxnSpPr>
          <p:nvPr/>
        </p:nvCxnSpPr>
        <p:spPr>
          <a:xfrm>
            <a:off x="3198680" y="682171"/>
            <a:ext cx="8574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25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49"/>
          <p:cNvSpPr txBox="1">
            <a:spLocks noGrp="1"/>
          </p:cNvSpPr>
          <p:nvPr>
            <p:ph type="ctrTitle"/>
          </p:nvPr>
        </p:nvSpPr>
        <p:spPr>
          <a:xfrm>
            <a:off x="1444899" y="1565050"/>
            <a:ext cx="6196872" cy="1389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Continued </a:t>
            </a:r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hot</a:t>
            </a:r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 weather </a:t>
            </a:r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boosted</a:t>
            </a:r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 sales at the end of July … but </a:t>
            </a:r>
            <a:r>
              <a:rPr lang="en-PH" sz="1800" dirty="0">
                <a:solidFill>
                  <a:schemeClr val="bg1"/>
                </a:solidFill>
                <a:latin typeface="Montserrat" panose="00000500000000000000" pitchFamily="2" charset="0"/>
              </a:rPr>
              <a:t>wet</a:t>
            </a:r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 and </a:t>
            </a:r>
            <a:r>
              <a:rPr lang="en-PH" sz="1800" dirty="0">
                <a:solidFill>
                  <a:schemeClr val="bg1"/>
                </a:solidFill>
                <a:latin typeface="Montserrat" panose="00000500000000000000" pitchFamily="2" charset="0"/>
              </a:rPr>
              <a:t>changeable weather </a:t>
            </a:r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dampened</a:t>
            </a:r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PH" sz="1800" dirty="0">
                <a:solidFill>
                  <a:schemeClr val="bg1"/>
                </a:solidFill>
                <a:latin typeface="Montserrat" panose="00000500000000000000" pitchFamily="2" charset="0"/>
              </a:rPr>
              <a:t>growth in August </a:t>
            </a:r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and the nation chose convenience and comfort foods</a:t>
            </a:r>
          </a:p>
        </p:txBody>
      </p:sp>
    </p:spTree>
    <p:extLst>
      <p:ext uri="{BB962C8B-B14F-4D97-AF65-F5344CB8AC3E}">
        <p14:creationId xmlns:p14="http://schemas.microsoft.com/office/powerpoint/2010/main" val="109060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C707617-7992-4F16-8E24-45B02DF50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*NielsenIQ Scantrack GB Total Store Read/Homescan FMCG 4w/e 14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August 2021</a:t>
            </a:r>
          </a:p>
        </p:txBody>
      </p:sp>
      <p:sp>
        <p:nvSpPr>
          <p:cNvPr id="2337" name="Google Shape;2337;p143"/>
          <p:cNvSpPr txBox="1">
            <a:spLocks noGrp="1"/>
          </p:cNvSpPr>
          <p:nvPr>
            <p:ph type="title"/>
          </p:nvPr>
        </p:nvSpPr>
        <p:spPr>
          <a:xfrm>
            <a:off x="354650" y="292624"/>
            <a:ext cx="8644570" cy="774531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solidFill>
                  <a:schemeClr val="accent1"/>
                </a:solidFill>
                <a:latin typeface="Montserrat" panose="00000500000000000000" pitchFamily="2" charset="0"/>
              </a:rPr>
              <a:t>Convenience stores </a:t>
            </a:r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benefited as shoppers made additional trips for soft drinks and ice-cream</a:t>
            </a:r>
          </a:p>
        </p:txBody>
      </p:sp>
      <p:cxnSp>
        <p:nvCxnSpPr>
          <p:cNvPr id="2338" name="Google Shape;2338;p143"/>
          <p:cNvCxnSpPr/>
          <p:nvPr/>
        </p:nvCxnSpPr>
        <p:spPr>
          <a:xfrm>
            <a:off x="354650" y="3284119"/>
            <a:ext cx="84054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9" name="Google Shape;2339;p143"/>
          <p:cNvSpPr txBox="1"/>
          <p:nvPr/>
        </p:nvSpPr>
        <p:spPr>
          <a:xfrm>
            <a:off x="5124932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1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"/>
              </a:rPr>
              <a:t>Online</a:t>
            </a:r>
            <a:endParaRPr dirty="0">
              <a:solidFill>
                <a:schemeClr val="accent1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0" name="Google Shape;2340;p143"/>
          <p:cNvSpPr txBox="1"/>
          <p:nvPr/>
        </p:nvSpPr>
        <p:spPr>
          <a:xfrm>
            <a:off x="2695553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Basket spend</a:t>
            </a:r>
          </a:p>
        </p:txBody>
      </p:sp>
      <p:sp>
        <p:nvSpPr>
          <p:cNvPr id="2341" name="Google Shape;2341;p143"/>
          <p:cNvSpPr txBox="1"/>
          <p:nvPr/>
        </p:nvSpPr>
        <p:spPr>
          <a:xfrm>
            <a:off x="3935827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Trips</a:t>
            </a:r>
            <a:endParaRPr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2" name="Google Shape;2342;p143"/>
          <p:cNvSpPr txBox="1"/>
          <p:nvPr/>
        </p:nvSpPr>
        <p:spPr>
          <a:xfrm>
            <a:off x="6475862" y="2313875"/>
            <a:ext cx="1296537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Convenience Stores*</a:t>
            </a:r>
            <a:endParaRPr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3" name="Google Shape;2343;p143"/>
          <p:cNvSpPr txBox="1"/>
          <p:nvPr/>
        </p:nvSpPr>
        <p:spPr>
          <a:xfrm>
            <a:off x="7902561" y="2313875"/>
            <a:ext cx="887893" cy="38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Offer Spend</a:t>
            </a:r>
            <a:endParaRPr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4" name="Google Shape;2344;p143"/>
          <p:cNvSpPr txBox="1"/>
          <p:nvPr/>
        </p:nvSpPr>
        <p:spPr>
          <a:xfrm>
            <a:off x="284027" y="1027218"/>
            <a:ext cx="6767439" cy="118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1DAC"/>
              </a:buClr>
              <a:buSzPts val="6000"/>
              <a:buFont typeface="Arial"/>
              <a:buNone/>
            </a:pP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£12.1b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1DAC"/>
              </a:buClr>
              <a:buSzPts val="60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was spent in GB food &amp; drink retailers</a:t>
            </a:r>
            <a:r>
              <a:rPr lang="en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(</a:t>
            </a:r>
            <a:r>
              <a:rPr lang="en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+0.3% </a:t>
            </a:r>
            <a:r>
              <a:rPr lang="en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vs last year) </a:t>
            </a:r>
            <a:endParaRPr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5" name="Google Shape;2345;p143"/>
          <p:cNvSpPr txBox="1"/>
          <p:nvPr/>
        </p:nvSpPr>
        <p:spPr>
          <a:xfrm>
            <a:off x="5079069" y="2783950"/>
            <a:ext cx="91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-10%</a:t>
            </a:r>
            <a:endParaRPr sz="2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6" name="Google Shape;2346;p143"/>
          <p:cNvSpPr txBox="1"/>
          <p:nvPr/>
        </p:nvSpPr>
        <p:spPr>
          <a:xfrm>
            <a:off x="2695553" y="2783950"/>
            <a:ext cx="835278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-11%</a:t>
            </a:r>
            <a:endParaRPr sz="2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7" name="Google Shape;2347;p143"/>
          <p:cNvSpPr txBox="1"/>
          <p:nvPr/>
        </p:nvSpPr>
        <p:spPr>
          <a:xfrm>
            <a:off x="3981690" y="2783950"/>
            <a:ext cx="83034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+11%</a:t>
            </a:r>
            <a:endParaRPr sz="200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8" name="Google Shape;2348;p143"/>
          <p:cNvSpPr txBox="1"/>
          <p:nvPr/>
        </p:nvSpPr>
        <p:spPr>
          <a:xfrm>
            <a:off x="6524985" y="2783950"/>
            <a:ext cx="105296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-0.3%</a:t>
            </a:r>
            <a:endParaRPr sz="2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9" name="Google Shape;2349;p143"/>
          <p:cNvSpPr txBox="1"/>
          <p:nvPr/>
        </p:nvSpPr>
        <p:spPr>
          <a:xfrm>
            <a:off x="7902561" y="2783950"/>
            <a:ext cx="887893" cy="38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20%</a:t>
            </a:r>
            <a:endParaRPr sz="200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0" name="Google Shape;2350;p143"/>
          <p:cNvSpPr txBox="1"/>
          <p:nvPr/>
        </p:nvSpPr>
        <p:spPr>
          <a:xfrm>
            <a:off x="5124932" y="3345953"/>
            <a:ext cx="1156771" cy="9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28%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shoppers bought groceries online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12.7%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share of GB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1" name="Google Shape;2351;p143"/>
          <p:cNvSpPr txBox="1"/>
          <p:nvPr/>
        </p:nvSpPr>
        <p:spPr>
          <a:xfrm>
            <a:off x="2695554" y="3345953"/>
            <a:ext cx="1021814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Continues to shrink and remains the lowest average basket spend since Mar20</a:t>
            </a:r>
          </a:p>
        </p:txBody>
      </p:sp>
      <p:sp>
        <p:nvSpPr>
          <p:cNvPr id="2352" name="Google Shape;2352;p143"/>
          <p:cNvSpPr txBox="1"/>
          <p:nvPr/>
        </p:nvSpPr>
        <p:spPr>
          <a:xfrm>
            <a:off x="3981691" y="3345953"/>
            <a:ext cx="967500" cy="127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50m more</a:t>
            </a: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GB trips than last year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6m more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trips than last month (July)</a:t>
            </a:r>
          </a:p>
        </p:txBody>
      </p:sp>
      <p:sp>
        <p:nvSpPr>
          <p:cNvPr id="2353" name="Google Shape;2353;p143"/>
          <p:cNvSpPr txBox="1"/>
          <p:nvPr/>
        </p:nvSpPr>
        <p:spPr>
          <a:xfrm>
            <a:off x="6570847" y="3345953"/>
            <a:ext cx="1050796" cy="29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Against tough year ago comparatives (+9.0%)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2 years ago 4w/e 17Aug19 </a:t>
            </a:r>
            <a:r>
              <a:rPr lang="en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+8.8%</a:t>
            </a:r>
            <a:endParaRPr sz="110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4" name="Google Shape;2354;p143"/>
          <p:cNvSpPr txBox="1"/>
          <p:nvPr/>
        </p:nvSpPr>
        <p:spPr>
          <a:xfrm>
            <a:off x="7948423" y="3345952"/>
            <a:ext cx="1156771" cy="139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This is the lowest level since January and an indication that spend on offer is 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unlikely</a:t>
            </a: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to 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return 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pre-Covid levels.</a:t>
            </a:r>
            <a:endParaRPr sz="110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5" name="Google Shape;2355;p143"/>
          <p:cNvSpPr txBox="1"/>
          <p:nvPr/>
        </p:nvSpPr>
        <p:spPr>
          <a:xfrm>
            <a:off x="377024" y="3499916"/>
            <a:ext cx="1306633" cy="820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Sales in Bricks &amp; Mortar stores improved +1.1%.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6" name="Google Shape;2356;p143"/>
          <p:cNvCxnSpPr>
            <a:cxnSpLocks/>
          </p:cNvCxnSpPr>
          <p:nvPr/>
        </p:nvCxnSpPr>
        <p:spPr>
          <a:xfrm>
            <a:off x="308787" y="1575444"/>
            <a:ext cx="137487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506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GB FMCG</a:t>
            </a:r>
          </a:p>
        </p:txBody>
      </p:sp>
      <p:sp>
        <p:nvSpPr>
          <p:cNvPr id="1292" name="Google Shape;1292;p9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670404" cy="675538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Easing of lockdown rules and better weather encouraged more trips to stores but compared to last month Discounter trips slowed</a:t>
            </a:r>
            <a:endParaRPr lang="en-PH" dirty="0">
              <a:latin typeface="Montserrat" panose="00000500000000000000" pitchFamily="2" charset="0"/>
            </a:endParaRPr>
          </a:p>
        </p:txBody>
      </p:sp>
      <p:graphicFrame>
        <p:nvGraphicFramePr>
          <p:cNvPr id="1293" name="Google Shape;1293;p93"/>
          <p:cNvGraphicFramePr/>
          <p:nvPr>
            <p:extLst>
              <p:ext uri="{D42A27DB-BD31-4B8C-83A1-F6EECF244321}">
                <p14:modId xmlns:p14="http://schemas.microsoft.com/office/powerpoint/2010/main" val="3175140957"/>
              </p:ext>
            </p:extLst>
          </p:nvPr>
        </p:nvGraphicFramePr>
        <p:xfrm>
          <a:off x="184759" y="1024064"/>
          <a:ext cx="8774482" cy="3646385"/>
        </p:xfrm>
        <a:graphic>
          <a:graphicData uri="http://schemas.openxmlformats.org/drawingml/2006/table">
            <a:tbl>
              <a:tblPr>
                <a:noFill/>
                <a:tableStyleId>{0DBE4ED3-A11A-413B-A309-AE78DBB60736}</a:tableStyleId>
              </a:tblPr>
              <a:tblGrid>
                <a:gridCol w="147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1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Changing meal occasions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4w/e 17</a:t>
                      </a:r>
                      <a:r>
                        <a:rPr lang="en-GB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th</a:t>
                      </a: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 July</a:t>
                      </a: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Variable weather dulled growth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4w/e 14</a:t>
                      </a:r>
                      <a:r>
                        <a:rPr lang="en-GB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th</a:t>
                      </a: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 August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Basket Size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£18.85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-£2.39/</a:t>
                      </a: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-11%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year and </a:t>
                      </a:r>
                      <a:r>
                        <a:rPr lang="en-GB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-0.7%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month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£18.20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-£2.16/</a:t>
                      </a: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-11%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year and </a:t>
                      </a:r>
                      <a:r>
                        <a:rPr lang="en-GB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-3.6%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month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Bricks</a:t>
                      </a:r>
                      <a:r>
                        <a:rPr lang="en" sz="1200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 &amp; mortar shopping trips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459m shopping occasions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+11%/44m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more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than last year and </a:t>
                      </a:r>
                      <a:r>
                        <a:rPr lang="en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-1.3% decline </a:t>
                      </a:r>
                      <a:r>
                        <a:rPr lang="en" sz="1000" b="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month.</a:t>
                      </a:r>
                      <a:endParaRPr sz="1000" b="0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467m shopping occasions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+12%/50m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more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than last year and </a:t>
                      </a:r>
                      <a:r>
                        <a:rPr lang="en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+1.5% increase </a:t>
                      </a:r>
                      <a:r>
                        <a:rPr lang="en" sz="1000" b="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month.</a:t>
                      </a:r>
                      <a:endParaRPr sz="1000" b="0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Online Penetration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28%</a:t>
                      </a: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of GB shoppers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+1%/+141k more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shoppers v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28%</a:t>
                      </a: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of GB shoppers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-2%/-170k </a:t>
                      </a: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fewer</a:t>
                      </a: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shoppers vs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11913"/>
                  </a:ext>
                </a:extLst>
              </a:tr>
              <a:tr h="6153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Growth of the Discounters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56%</a:t>
                      </a: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of GB shoppers, +10%/+1.4m v last year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+24%/+12m more</a:t>
                      </a: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shopping occasions v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56%</a:t>
                      </a: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of GB shoppers, +9%/+1.3m v last year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+19%/+10m more</a:t>
                      </a: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shopping occasions v last year and </a:t>
                      </a:r>
                      <a:r>
                        <a:rPr lang="en-GB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2.6% fewer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trips than last month.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53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85619-D48D-45C2-92DC-5F9CAF2053CC}"/>
              </a:ext>
            </a:extLst>
          </p:cNvPr>
          <p:cNvCxnSpPr>
            <a:cxnSpLocks/>
          </p:cNvCxnSpPr>
          <p:nvPr/>
        </p:nvCxnSpPr>
        <p:spPr>
          <a:xfrm>
            <a:off x="87086" y="896997"/>
            <a:ext cx="275771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2" name="Google Shape;1592;p116"/>
          <p:cNvSpPr txBox="1">
            <a:spLocks noGrp="1"/>
          </p:cNvSpPr>
          <p:nvPr>
            <p:ph type="title"/>
          </p:nvPr>
        </p:nvSpPr>
        <p:spPr>
          <a:xfrm>
            <a:off x="87086" y="292625"/>
            <a:ext cx="9056913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Compared to last month shoppers spent less but Food &amp; Drink sales are still significantly higher than they were 2 years ago</a:t>
            </a:r>
            <a:endParaRPr sz="1800" dirty="0"/>
          </a:p>
        </p:txBody>
      </p:sp>
      <p:cxnSp>
        <p:nvCxnSpPr>
          <p:cNvPr id="1593" name="Google Shape;1593;p116"/>
          <p:cNvCxnSpPr/>
          <p:nvPr/>
        </p:nvCxnSpPr>
        <p:spPr>
          <a:xfrm>
            <a:off x="354650" y="1745725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4" name="Google Shape;1594;p116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Catgory overview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4w/e 14</a:t>
            </a:r>
            <a:r>
              <a:rPr lang="en" sz="1000" baseline="30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August 2021 Value Growth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595" name="Google Shape;1595;p116"/>
          <p:cNvCxnSpPr/>
          <p:nvPr/>
        </p:nvCxnSpPr>
        <p:spPr>
          <a:xfrm>
            <a:off x="4962650" y="1745725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6" name="Google Shape;1596;p116"/>
          <p:cNvSpPr txBox="1"/>
          <p:nvPr/>
        </p:nvSpPr>
        <p:spPr>
          <a:xfrm>
            <a:off x="4962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Supercategory performance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4w/e 14</a:t>
            </a:r>
            <a:r>
              <a:rPr lang="en" sz="1000" baseline="30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August 2021 Value Growth</a:t>
            </a:r>
            <a:endParaRPr sz="1800" b="1" dirty="0">
              <a:solidFill>
                <a:srgbClr val="1A1A1A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308796-EFA1-4CF1-A796-04F1B1A07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93789"/>
              </p:ext>
            </p:extLst>
          </p:nvPr>
        </p:nvGraphicFramePr>
        <p:xfrm>
          <a:off x="365060" y="1745725"/>
          <a:ext cx="3826800" cy="293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FE8725C-6F38-4B00-8214-542CE7F9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599305"/>
              </p:ext>
            </p:extLst>
          </p:nvPr>
        </p:nvGraphicFramePr>
        <p:xfrm>
          <a:off x="4962650" y="1750779"/>
          <a:ext cx="3826800" cy="293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ubtitle 4">
            <a:extLst>
              <a:ext uri="{FF2B5EF4-FFF2-40B4-BE49-F238E27FC236}">
                <a16:creationId xmlns:a16="http://schemas.microsoft.com/office/drawing/2014/main" id="{76EB4B21-28D2-4A8E-B462-913ED964F9FB}"/>
              </a:ext>
            </a:extLst>
          </p:cNvPr>
          <p:cNvSpPr txBox="1">
            <a:spLocks/>
          </p:cNvSpPr>
          <p:nvPr/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vert="horz" wrap="square" lIns="0" tIns="91425" rIns="0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dirty="0"/>
              <a:t>Source:  NielsenIQ Scantrack Grocery Multiples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5118C-152A-48D7-A8B5-3C6825450201}"/>
              </a:ext>
            </a:extLst>
          </p:cNvPr>
          <p:cNvSpPr txBox="1"/>
          <p:nvPr/>
        </p:nvSpPr>
        <p:spPr>
          <a:xfrm>
            <a:off x="5117021" y="4700194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" dirty="0">
                <a:latin typeface="Montserrat" panose="00000500000000000000" pitchFamily="2" charset="0"/>
              </a:rPr>
              <a:t>~Health, Beauty, Toiletries &amp; Baby</a:t>
            </a:r>
          </a:p>
          <a:p>
            <a:pPr algn="r"/>
            <a:r>
              <a:rPr lang="en-GB" sz="600" dirty="0">
                <a:latin typeface="Montserrat" panose="00000500000000000000" pitchFamily="2" charset="0"/>
              </a:rPr>
              <a:t>*Confectionery, Crisps &amp; Snacks, Nuts &amp; Seeds</a:t>
            </a:r>
          </a:p>
          <a:p>
            <a:pPr algn="r"/>
            <a:r>
              <a:rPr lang="en-GB" sz="600" dirty="0">
                <a:latin typeface="Montserrat" panose="00000500000000000000" pitchFamily="2" charset="0"/>
              </a:rPr>
              <a:t>#Clothing, Entertainment, Electrical, Home, Sports &amp; Leisure, Seasonal, Stationery, Toys</a:t>
            </a:r>
          </a:p>
        </p:txBody>
      </p:sp>
    </p:spTree>
    <p:extLst>
      <p:ext uri="{BB962C8B-B14F-4D97-AF65-F5344CB8AC3E}">
        <p14:creationId xmlns:p14="http://schemas.microsoft.com/office/powerpoint/2010/main" val="125182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7"/>
          <p:cNvSpPr txBox="1">
            <a:spLocks noGrp="1"/>
          </p:cNvSpPr>
          <p:nvPr>
            <p:ph type="title"/>
          </p:nvPr>
        </p:nvSpPr>
        <p:spPr>
          <a:xfrm>
            <a:off x="326179" y="521251"/>
            <a:ext cx="881782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800" dirty="0">
                <a:latin typeface="Montserrat" panose="00000500000000000000" pitchFamily="2" charset="0"/>
              </a:rPr>
              <a:t>With the summer of ‘staycations’ and kids at home, shoppers focussed on convenience foods, treats and leisure</a:t>
            </a:r>
            <a:endParaRPr sz="1800" dirty="0">
              <a:latin typeface="Montserrat" panose="00000500000000000000" pitchFamily="2" charset="0"/>
            </a:endParaRPr>
          </a:p>
        </p:txBody>
      </p:sp>
      <p:sp>
        <p:nvSpPr>
          <p:cNvPr id="716" name="Google Shape;716;p47"/>
          <p:cNvSpPr/>
          <p:nvPr/>
        </p:nvSpPr>
        <p:spPr>
          <a:xfrm>
            <a:off x="359773" y="1531008"/>
            <a:ext cx="2103168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900" i="0" u="none" strike="noStrike" cap="none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900" i="0" u="none" strike="noStrike" cap="none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900" i="0" u="none" strike="noStrike" cap="none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i="0" u="none" strike="noStrike" cap="none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i="0" u="none" strike="noStrike" cap="none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Sushi +59%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Sandwiches +26%</a:t>
            </a:r>
          </a:p>
          <a:p>
            <a:pP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Rotisserie +26%</a:t>
            </a:r>
          </a:p>
          <a:p>
            <a:pP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Meat Subs +24%</a:t>
            </a:r>
          </a:p>
          <a:p>
            <a:pP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Prep Fruit +17%</a:t>
            </a:r>
          </a:p>
          <a:p>
            <a:pP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Plastic Food/Storage +16%</a:t>
            </a:r>
          </a:p>
          <a:p>
            <a:pP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Morning Goods &amp; Speciality Breads +14%</a:t>
            </a:r>
          </a:p>
          <a:p>
            <a:pP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Prep Salad +13%</a:t>
            </a:r>
          </a:p>
          <a:p>
            <a:pP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Meal Accomp +13%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Savoury Snacks +12%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Baby Food +12%</a:t>
            </a:r>
            <a:b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endParaRPr lang="en-GB"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endParaRPr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17" name="Google Shape;717;p47"/>
          <p:cNvSpPr/>
          <p:nvPr/>
        </p:nvSpPr>
        <p:spPr>
          <a:xfrm>
            <a:off x="2546716" y="1515568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Cough/Cold &amp; Flu +89%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Children’s Medicine +73%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Throatcare +38%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Anti Smoking +28%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Stomach +15%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Vitamins &amp; Dietary Health +12%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Family Planning +12%</a:t>
            </a:r>
          </a:p>
          <a:p>
            <a:pPr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18" name="Google Shape;718;p47"/>
          <p:cNvSpPr/>
          <p:nvPr/>
        </p:nvSpPr>
        <p:spPr>
          <a:xfrm>
            <a:off x="6664492" y="1515569"/>
            <a:ext cx="2000100" cy="241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9DD9"/>
              </a:buClr>
              <a:buSzPts val="1350"/>
            </a:pPr>
            <a:endParaRPr lang="en-GB" sz="900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Frozen Desserts &amp; Cakes +25%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Wine Miniatures +17%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Champagne +11%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Cake Ambient +10%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Chocolate Confectionery +10%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Pre Mixed Alcoholic Drinks +9%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Crisps &amp; Snacks +8%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Sugar Confectionery +8%</a:t>
            </a: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47"/>
          <p:cNvSpPr/>
          <p:nvPr/>
        </p:nvSpPr>
        <p:spPr>
          <a:xfrm>
            <a:off x="359772" y="1094055"/>
            <a:ext cx="2055181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Convenience</a:t>
            </a:r>
            <a:endParaRPr sz="1200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47"/>
          <p:cNvSpPr/>
          <p:nvPr/>
        </p:nvSpPr>
        <p:spPr>
          <a:xfrm>
            <a:off x="403589" y="4157043"/>
            <a:ext cx="8523879" cy="5119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FFFF"/>
              </a:buClr>
              <a:buSzPts val="1600"/>
            </a:pPr>
            <a:r>
              <a:rPr lang="en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For those impacted, Covid remains a ‘disruptor’ and continues to fuel growth of Cough/Cold remedies and Children’s Medicines ..</a:t>
            </a:r>
            <a:endParaRPr sz="105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47"/>
          <p:cNvSpPr/>
          <p:nvPr/>
        </p:nvSpPr>
        <p:spPr>
          <a:xfrm>
            <a:off x="4643368" y="1515568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Umbrellas +141%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Pools &amp; Inflatables +97%</a:t>
            </a:r>
            <a:endParaRPr lang="en-GB" sz="900" dirty="0">
              <a:latin typeface="Montserrat" panose="00000500000000000000" pitchFamily="2" charset="0"/>
            </a:endParaRP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latin typeface="Montserrat" panose="00000500000000000000" pitchFamily="2" charset="0"/>
              </a:rPr>
              <a:t>Party Accessories +35%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latin typeface="Montserrat" panose="00000500000000000000" pitchFamily="2" charset="0"/>
              </a:rPr>
              <a:t>Suncare +33%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latin typeface="Montserrat" panose="00000500000000000000" pitchFamily="2" charset="0"/>
              </a:rPr>
              <a:t>Travel &amp; Accessories +32%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latin typeface="Montserrat" panose="00000500000000000000" pitchFamily="2" charset="0"/>
              </a:rPr>
              <a:t>Bags &amp; Luggage +29%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latin typeface="Montserrat" panose="00000500000000000000" pitchFamily="2" charset="0"/>
              </a:rPr>
              <a:t>Greeting Cards +28%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Fragrances +27%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Books +23%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Furniture +20%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Gift Wrap +20%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Cosmetics +19%</a:t>
            </a:r>
          </a:p>
          <a:p>
            <a:pPr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6" name="Google Shape;726;p47"/>
          <p:cNvSpPr/>
          <p:nvPr/>
        </p:nvSpPr>
        <p:spPr>
          <a:xfrm>
            <a:off x="4636997" y="1078615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endParaRPr lang="en" sz="1200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Leisure &amp; Personal	</a:t>
            </a:r>
            <a:endParaRPr sz="1200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p47"/>
          <p:cNvSpPr/>
          <p:nvPr/>
        </p:nvSpPr>
        <p:spPr>
          <a:xfrm>
            <a:off x="6685834" y="1078616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Treats &amp; Indulgence	</a:t>
            </a:r>
            <a:r>
              <a:rPr lang="en" sz="1200" i="0" u="none" strike="noStrike" cap="none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	</a:t>
            </a:r>
            <a:endParaRPr sz="1200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47"/>
          <p:cNvSpPr/>
          <p:nvPr/>
        </p:nvSpPr>
        <p:spPr>
          <a:xfrm>
            <a:off x="2545624" y="1078615"/>
            <a:ext cx="1997100" cy="332400"/>
          </a:xfrm>
          <a:prstGeom prst="rect">
            <a:avLst/>
          </a:prstGeom>
          <a:noFill/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-GB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Health</a:t>
            </a:r>
            <a:endParaRPr lang="en-GB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ubtitle 4">
            <a:extLst>
              <a:ext uri="{FF2B5EF4-FFF2-40B4-BE49-F238E27FC236}">
                <a16:creationId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26179" y="4852949"/>
            <a:ext cx="8159100" cy="138851"/>
          </a:xfrm>
        </p:spPr>
        <p:txBody>
          <a:bodyPr/>
          <a:lstStyle/>
          <a:p>
            <a:endParaRPr lang="en-PH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r>
              <a:rPr lang="en-PH" dirty="0">
                <a:latin typeface="Montserrat" panose="00000500000000000000" pitchFamily="2" charset="0"/>
              </a:rPr>
              <a:t>Source:  NielsenIQ Scantrack Grocery Multiples 4w/e 14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August 2021 vs year ago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CDE57-422E-4A13-A1D7-59979383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34" y="1537014"/>
            <a:ext cx="58578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DB09129-91AD-47A2-A7EC-0E25A8AD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61" y="1503474"/>
            <a:ext cx="6096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FE85371-A8BD-4A92-8415-861EA6E6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9" y="1515569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3D13626-BC47-44BC-A0A9-C7DF3AB9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01" y="1531008"/>
            <a:ext cx="5715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11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3228307" cy="1174200"/>
          </a:xfrm>
        </p:spPr>
        <p:txBody>
          <a:bodyPr/>
          <a:lstStyle/>
          <a:p>
            <a:r>
              <a:rPr lang="en-GB" sz="2800" dirty="0">
                <a:latin typeface="Montserrat" panose="00000500000000000000" pitchFamily="2" charset="0"/>
              </a:rPr>
              <a:t>What happened by channel? </a:t>
            </a:r>
          </a:p>
        </p:txBody>
      </p:sp>
    </p:spTree>
    <p:extLst>
      <p:ext uri="{BB962C8B-B14F-4D97-AF65-F5344CB8AC3E}">
        <p14:creationId xmlns:p14="http://schemas.microsoft.com/office/powerpoint/2010/main" val="220212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30"/>
          <p:cNvSpPr txBox="1"/>
          <p:nvPr/>
        </p:nvSpPr>
        <p:spPr>
          <a:xfrm>
            <a:off x="376421" y="1288924"/>
            <a:ext cx="3804300" cy="45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Total Store Channel growth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4w/e 14</a:t>
            </a:r>
            <a:r>
              <a:rPr lang="en" sz="1000" baseline="30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August 2021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54" name="Google Shape;1754;p130"/>
          <p:cNvSpPr txBox="1">
            <a:spLocks noGrp="1"/>
          </p:cNvSpPr>
          <p:nvPr>
            <p:ph type="title"/>
          </p:nvPr>
        </p:nvSpPr>
        <p:spPr>
          <a:xfrm>
            <a:off x="99974" y="165526"/>
            <a:ext cx="8993833" cy="372012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700" dirty="0">
                <a:latin typeface="Montserrat" panose="00000500000000000000" pitchFamily="2" charset="0"/>
              </a:rPr>
              <a:t>Most stores with a ‘convenience’ offering saw sales improve vs last year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6B6279-8719-40AD-9D86-C28AD0E6FF8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4650" y="4850775"/>
            <a:ext cx="8159100" cy="184800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Total Store Read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33BE65-B630-40B7-AEBE-1B7217527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716436"/>
              </p:ext>
            </p:extLst>
          </p:nvPr>
        </p:nvGraphicFramePr>
        <p:xfrm>
          <a:off x="753025" y="1559230"/>
          <a:ext cx="7177613" cy="321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99472" y="4863066"/>
            <a:ext cx="3714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>
                <a:latin typeface="Montserrat" panose="00000500000000000000" pitchFamily="2" charset="0"/>
                <a:cs typeface="Calibri" panose="020F0502020204030204" pitchFamily="34" charset="0"/>
              </a:rPr>
              <a:t>Nb.  Supermarkets include Dark Stores and Pick stores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1F9EF-B79E-49AE-926C-81657E1F0CFA}"/>
              </a:ext>
            </a:extLst>
          </p:cNvPr>
          <p:cNvSpPr txBox="1"/>
          <p:nvPr/>
        </p:nvSpPr>
        <p:spPr>
          <a:xfrm>
            <a:off x="0" y="672691"/>
            <a:ext cx="89938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00" dirty="0">
                <a:latin typeface="Montserrat" panose="00000500000000000000" pitchFamily="2" charset="0"/>
              </a:rPr>
              <a:t>Growth remains buoyant at Chemists and sales were ahead of 2019 in August, a constant need for lateral flow tests may also be boosting this channel.  More travel and  some hot weather will have benefited Forecourts, whilst economic uncertainty provides a fertile environment for the discounters to grow.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9104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30"/>
          <p:cNvSpPr txBox="1"/>
          <p:nvPr/>
        </p:nvSpPr>
        <p:spPr>
          <a:xfrm>
            <a:off x="354650" y="1288924"/>
            <a:ext cx="3804300" cy="45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Total Store Channel growth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YTD 32w/e 14</a:t>
            </a:r>
            <a:r>
              <a:rPr lang="en" sz="1000" baseline="30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August 2021 vs Last Year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54" name="Google Shape;1754;p130"/>
          <p:cNvSpPr txBox="1">
            <a:spLocks noGrp="1"/>
          </p:cNvSpPr>
          <p:nvPr>
            <p:ph type="title"/>
          </p:nvPr>
        </p:nvSpPr>
        <p:spPr>
          <a:xfrm>
            <a:off x="354650" y="288388"/>
            <a:ext cx="8719012" cy="397837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700" dirty="0">
                <a:latin typeface="Montserrat" panose="00000500000000000000" pitchFamily="2" charset="0"/>
              </a:rPr>
              <a:t>YTD shoppers are spending more in Larger Formats, Online &amp; Discounters staycations and a return to work are providing a boost to Forecourts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6B6279-8719-40AD-9D86-C28AD0E6FF8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4650" y="4850775"/>
            <a:ext cx="8159100" cy="184800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Total Store Read, *Homescan FMCG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33BE65-B630-40B7-AEBE-1B7217527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707451"/>
              </p:ext>
            </p:extLst>
          </p:nvPr>
        </p:nvGraphicFramePr>
        <p:xfrm>
          <a:off x="753025" y="1522493"/>
          <a:ext cx="7177613" cy="321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47657" y="4927853"/>
            <a:ext cx="2988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>
                <a:latin typeface="Montserrat" panose="00000500000000000000" pitchFamily="2" charset="0"/>
                <a:cs typeface="Calibri" panose="020F0502020204030204" pitchFamily="34" charset="0"/>
              </a:rPr>
              <a:t>Nb.  Supermarkets include Dark Stores and Pick stores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033C9-897C-4BAF-906D-39B415DB9362}"/>
              </a:ext>
            </a:extLst>
          </p:cNvPr>
          <p:cNvSpPr txBox="1"/>
          <p:nvPr/>
        </p:nvSpPr>
        <p:spPr>
          <a:xfrm>
            <a:off x="8135257" y="1190171"/>
            <a:ext cx="7986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Montserrat" panose="00000500000000000000" pitchFamily="2" charset="0"/>
              </a:rPr>
              <a:t>Vs last year</a:t>
            </a:r>
          </a:p>
        </p:txBody>
      </p:sp>
    </p:spTree>
    <p:extLst>
      <p:ext uri="{BB962C8B-B14F-4D97-AF65-F5344CB8AC3E}">
        <p14:creationId xmlns:p14="http://schemas.microsoft.com/office/powerpoint/2010/main" val="7302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30"/>
          <p:cNvSpPr txBox="1"/>
          <p:nvPr/>
        </p:nvSpPr>
        <p:spPr>
          <a:xfrm>
            <a:off x="354650" y="1288924"/>
            <a:ext cx="3804300" cy="45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Total Store Channel growth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YTD 32w/e 14</a:t>
            </a:r>
            <a:r>
              <a:rPr lang="en" sz="1000" baseline="30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August 2021 vs 2 years ago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54" name="Google Shape;1754;p130"/>
          <p:cNvSpPr txBox="1">
            <a:spLocks noGrp="1"/>
          </p:cNvSpPr>
          <p:nvPr>
            <p:ph type="title"/>
          </p:nvPr>
        </p:nvSpPr>
        <p:spPr>
          <a:xfrm>
            <a:off x="354650" y="288388"/>
            <a:ext cx="8719012" cy="397837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700" dirty="0">
                <a:latin typeface="Montserrat" panose="00000500000000000000" pitchFamily="2" charset="0"/>
              </a:rPr>
              <a:t>Against 2 years ago, growths remain upbeat, the next 20 weeks are expected to see sales ‘normalise’ as spend shifts back to hospitality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6B6279-8719-40AD-9D86-C28AD0E6FF8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4650" y="4850775"/>
            <a:ext cx="8159100" cy="184800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Total Store Read, *Homescan FMCG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33BE65-B630-40B7-AEBE-1B7217527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215657"/>
              </p:ext>
            </p:extLst>
          </p:nvPr>
        </p:nvGraphicFramePr>
        <p:xfrm>
          <a:off x="753025" y="1500722"/>
          <a:ext cx="7177613" cy="321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47657" y="4927853"/>
            <a:ext cx="2988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00" dirty="0">
                <a:latin typeface="Montserrat" panose="00000500000000000000" pitchFamily="2" charset="0"/>
                <a:cs typeface="Calibri" panose="020F0502020204030204" pitchFamily="34" charset="0"/>
              </a:rPr>
              <a:t>Nb.  Supermarkets include Dark Stores and Pick stores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C6D79-CFE2-4009-B154-A638AAB33519}"/>
              </a:ext>
            </a:extLst>
          </p:cNvPr>
          <p:cNvSpPr txBox="1"/>
          <p:nvPr/>
        </p:nvSpPr>
        <p:spPr>
          <a:xfrm>
            <a:off x="8135257" y="1190171"/>
            <a:ext cx="9525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Montserrat" panose="00000500000000000000" pitchFamily="2" charset="0"/>
              </a:rPr>
              <a:t>Vs 2 years ago</a:t>
            </a:r>
          </a:p>
        </p:txBody>
      </p:sp>
    </p:spTree>
    <p:extLst>
      <p:ext uri="{BB962C8B-B14F-4D97-AF65-F5344CB8AC3E}">
        <p14:creationId xmlns:p14="http://schemas.microsoft.com/office/powerpoint/2010/main" val="255750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25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Five take outs from Total Till for the 4 weeks to 14</a:t>
            </a:r>
            <a:r>
              <a:rPr lang="en" baseline="30000" dirty="0"/>
              <a:t>th</a:t>
            </a:r>
            <a:r>
              <a:rPr lang="en" dirty="0"/>
              <a:t> August 2021</a:t>
            </a:r>
            <a:endParaRPr dirty="0"/>
          </a:p>
        </p:txBody>
      </p:sp>
      <p:sp>
        <p:nvSpPr>
          <p:cNvPr id="1130" name="Google Shape;1130;p125"/>
          <p:cNvSpPr txBox="1"/>
          <p:nvPr/>
        </p:nvSpPr>
        <p:spPr>
          <a:xfrm>
            <a:off x="354646" y="1836675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1" name="Google Shape;1131;p125"/>
          <p:cNvSpPr txBox="1"/>
          <p:nvPr/>
        </p:nvSpPr>
        <p:spPr>
          <a:xfrm>
            <a:off x="925771" y="3152931"/>
            <a:ext cx="750105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2" name="Google Shape;1132;p125"/>
          <p:cNvSpPr txBox="1"/>
          <p:nvPr/>
        </p:nvSpPr>
        <p:spPr>
          <a:xfrm>
            <a:off x="354646" y="2503425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3" name="Google Shape;1133;p125"/>
          <p:cNvSpPr txBox="1"/>
          <p:nvPr/>
        </p:nvSpPr>
        <p:spPr>
          <a:xfrm>
            <a:off x="880921" y="1039294"/>
            <a:ext cx="75459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Sustained sunny weather 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remains a key catalyst for growth</a:t>
            </a: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4" name="Google Shape;1134;p125"/>
          <p:cNvSpPr txBox="1"/>
          <p:nvPr/>
        </p:nvSpPr>
        <p:spPr>
          <a:xfrm>
            <a:off x="332221" y="3228007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5" name="Google Shape;1135;p125"/>
          <p:cNvSpPr txBox="1"/>
          <p:nvPr/>
        </p:nvSpPr>
        <p:spPr>
          <a:xfrm>
            <a:off x="932375" y="4079775"/>
            <a:ext cx="7775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Wavering </a:t>
            </a:r>
            <a:r>
              <a:rPr lang="en-GB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consumer confidence is likely to provide a </a:t>
            </a:r>
            <a:r>
              <a:rPr lang="en-GB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fertile environment for growth at the Discounters</a:t>
            </a:r>
            <a:r>
              <a:rPr lang="en-GB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.. </a:t>
            </a:r>
            <a:endParaRPr lang="en-GB"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6" name="Google Shape;1136;p125"/>
          <p:cNvSpPr txBox="1"/>
          <p:nvPr/>
        </p:nvSpPr>
        <p:spPr>
          <a:xfrm>
            <a:off x="354646" y="4011525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7" name="Google Shape;1137;p125"/>
          <p:cNvSpPr txBox="1"/>
          <p:nvPr/>
        </p:nvSpPr>
        <p:spPr>
          <a:xfrm>
            <a:off x="880921" y="1788513"/>
            <a:ext cx="750105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were 10% more shopping trips </a:t>
            </a:r>
            <a:r>
              <a:rPr lang="en-GB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 last August and a </a:t>
            </a:r>
            <a:r>
              <a:rPr lang="en-GB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fifth</a:t>
            </a:r>
            <a:r>
              <a:rPr lang="en-GB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these were at the Discounters.</a:t>
            </a:r>
            <a:endParaRPr lang="en-GB"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8" name="Google Shape;1138;p125"/>
          <p:cNvSpPr txBox="1"/>
          <p:nvPr/>
        </p:nvSpPr>
        <p:spPr>
          <a:xfrm>
            <a:off x="354659" y="1120344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37;p125">
            <a:extLst>
              <a:ext uri="{FF2B5EF4-FFF2-40B4-BE49-F238E27FC236}">
                <a16:creationId xmlns:a16="http://schemas.microsoft.com/office/drawing/2014/main" id="{E5683DC5-CA79-45CF-9547-EDE013695E52}"/>
              </a:ext>
            </a:extLst>
          </p:cNvPr>
          <p:cNvSpPr txBox="1"/>
          <p:nvPr/>
        </p:nvSpPr>
        <p:spPr>
          <a:xfrm>
            <a:off x="932375" y="3261227"/>
            <a:ext cx="8060624" cy="617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Shoppers are looking to treat themselves and </a:t>
            </a:r>
            <a:r>
              <a:rPr lang="en" sz="1500" b="1" dirty="0">
                <a:latin typeface="Montserrat"/>
                <a:ea typeface="Montserrat"/>
                <a:cs typeface="Montserrat"/>
                <a:sym typeface="Montserrat"/>
              </a:rPr>
              <a:t>General Merchandise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is an important category whi</a:t>
            </a:r>
            <a:r>
              <a:rPr lang="en-GB" sz="1500" dirty="0">
                <a:latin typeface="Montserrat"/>
                <a:ea typeface="Montserrat"/>
                <a:cs typeface="Montserrat"/>
                <a:sym typeface="Montserrat"/>
              </a:rPr>
              <a:t>ch</a:t>
            </a:r>
            <a:r>
              <a:rPr lang="en" sz="1500" dirty="0">
                <a:latin typeface="Montserrat"/>
                <a:ea typeface="Montserrat"/>
                <a:cs typeface="Montserrat"/>
                <a:sym typeface="Montserrat"/>
              </a:rPr>
              <a:t> could help to bridge the sales gap caused by BWS.</a:t>
            </a: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137;p125">
            <a:extLst>
              <a:ext uri="{FF2B5EF4-FFF2-40B4-BE49-F238E27FC236}">
                <a16:creationId xmlns:a16="http://schemas.microsoft.com/office/drawing/2014/main" id="{E5ED1709-57FC-4D2A-A2DF-306E7A06A208}"/>
              </a:ext>
            </a:extLst>
          </p:cNvPr>
          <p:cNvSpPr txBox="1"/>
          <p:nvPr/>
        </p:nvSpPr>
        <p:spPr>
          <a:xfrm>
            <a:off x="903346" y="2542563"/>
            <a:ext cx="750105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Summer Holidays </a:t>
            </a:r>
            <a:r>
              <a:rPr lang="en-GB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GB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Staycations </a:t>
            </a:r>
            <a:r>
              <a:rPr lang="en-GB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helped to lift sales of Convenience foods as well as retailers with ‘convenient’ offerings.</a:t>
            </a:r>
            <a:endParaRPr lang="en-GB"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4403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135"/>
          <p:cNvSpPr txBox="1"/>
          <p:nvPr/>
        </p:nvSpPr>
        <p:spPr>
          <a:xfrm>
            <a:off x="6277641" y="1664742"/>
            <a:ext cx="2866350" cy="31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endParaRPr lang="en-GB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r>
              <a:rPr lang="en-GB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New</a:t>
            </a: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for next month will be the </a:t>
            </a:r>
            <a:r>
              <a:rPr lang="en-GB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change in self isolation rules</a:t>
            </a: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, which may give shoppers more confidence to consume more meals out of home and </a:t>
            </a:r>
            <a:r>
              <a:rPr lang="en-GB" sz="1600" b="1" dirty="0">
                <a:solidFill>
                  <a:schemeClr val="accent1"/>
                </a:solidFill>
                <a:latin typeface="Montserrat" panose="00000500000000000000" pitchFamily="2" charset="0"/>
              </a:rPr>
              <a:t>less reason to cancel planned visits</a:t>
            </a: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…</a:t>
            </a:r>
            <a:endParaRPr lang="en-GB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grpSp>
        <p:nvGrpSpPr>
          <p:cNvPr id="2190" name="Google Shape;2190;p135"/>
          <p:cNvGrpSpPr/>
          <p:nvPr/>
        </p:nvGrpSpPr>
        <p:grpSpPr>
          <a:xfrm rot="5400000">
            <a:off x="6094527" y="1112027"/>
            <a:ext cx="674029" cy="307800"/>
            <a:chOff x="3272277" y="2468249"/>
            <a:chExt cx="674029" cy="307800"/>
          </a:xfrm>
        </p:grpSpPr>
        <p:sp>
          <p:nvSpPr>
            <p:cNvPr id="2191" name="Google Shape;2191;p135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  <p:sp>
          <p:nvSpPr>
            <p:cNvPr id="2192" name="Google Shape;2192;p135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  <p:sp>
          <p:nvSpPr>
            <p:cNvPr id="2193" name="Google Shape;2193;p135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</p:grpSp>
      <p:sp>
        <p:nvSpPr>
          <p:cNvPr id="2195" name="Google Shape;2195;p135"/>
          <p:cNvSpPr txBox="1">
            <a:spLocks noGrp="1"/>
          </p:cNvSpPr>
          <p:nvPr>
            <p:ph type="title"/>
          </p:nvPr>
        </p:nvSpPr>
        <p:spPr>
          <a:xfrm>
            <a:off x="351200" y="311844"/>
            <a:ext cx="5869316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400" dirty="0">
                <a:latin typeface="Montserrat" panose="00000500000000000000" pitchFamily="2" charset="0"/>
              </a:rPr>
              <a:t>Sales are proving slow, to return to hospitality with food &amp; drink sales boosted by summer staycations</a:t>
            </a:r>
            <a:endParaRPr lang="da-DK" sz="1400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1FEDF8-4128-4E76-8DE8-CFD67FD3101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1200" y="4828425"/>
            <a:ext cx="5550900" cy="184800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*Nielsen Scantrack Total GB and Grocery Multiples 12w/e growth vs 2019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5DDBC3D-4297-4717-9B97-36DEB14B4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802575"/>
              </p:ext>
            </p:extLst>
          </p:nvPr>
        </p:nvGraphicFramePr>
        <p:xfrm>
          <a:off x="404125" y="1419828"/>
          <a:ext cx="5111304" cy="321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02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9"/>
          <p:cNvSpPr txBox="1">
            <a:spLocks noGrp="1"/>
          </p:cNvSpPr>
          <p:nvPr>
            <p:ph type="title"/>
          </p:nvPr>
        </p:nvSpPr>
        <p:spPr>
          <a:xfrm>
            <a:off x="438691" y="181671"/>
            <a:ext cx="8906307" cy="803384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Online share continues to normalise around 13%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solidFill>
                  <a:schemeClr val="bg1"/>
                </a:solidFill>
              </a:rPr>
              <a:t>Source:  NielsenIQ </a:t>
            </a:r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Homescan</a:t>
            </a:r>
            <a:r>
              <a:rPr lang="en-PH" dirty="0">
                <a:solidFill>
                  <a:schemeClr val="bg1"/>
                </a:solidFill>
              </a:rPr>
              <a:t> </a:t>
            </a:r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Online</a:t>
            </a:r>
            <a:r>
              <a:rPr lang="en-PH" dirty="0">
                <a:solidFill>
                  <a:schemeClr val="bg1"/>
                </a:solidFill>
              </a:rPr>
              <a:t> FMCG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BD8321-2FE8-47BC-BAAD-A89C45F2B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956394"/>
              </p:ext>
            </p:extLst>
          </p:nvPr>
        </p:nvGraphicFramePr>
        <p:xfrm>
          <a:off x="621839" y="1420905"/>
          <a:ext cx="8329556" cy="321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1FFF317-43D7-48AB-89FB-6AAE60EF9C8C}"/>
              </a:ext>
            </a:extLst>
          </p:cNvPr>
          <p:cNvSpPr txBox="1"/>
          <p:nvPr/>
        </p:nvSpPr>
        <p:spPr>
          <a:xfrm>
            <a:off x="823613" y="4135564"/>
            <a:ext cx="437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Montserrat" panose="00000500000000000000" pitchFamily="2" charset="0"/>
              </a:rPr>
              <a:t>4w/e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0450C7-4C7C-4BEF-8342-A47B0495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87" y="24111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4900DB-8D69-4E51-9162-73AC4C78B203}"/>
              </a:ext>
            </a:extLst>
          </p:cNvPr>
          <p:cNvSpPr txBox="1"/>
          <p:nvPr/>
        </p:nvSpPr>
        <p:spPr>
          <a:xfrm>
            <a:off x="320687" y="583363"/>
            <a:ext cx="815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Whilst </a:t>
            </a:r>
            <a:r>
              <a:rPr lang="en-GB" sz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shopper penetration </a:t>
            </a:r>
            <a:r>
              <a:rPr lang="en-GB" sz="12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onl</a:t>
            </a:r>
            <a:r>
              <a:rPr lang="en-GB" sz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ine is broadly unchanged, there is less need for shoppers to ‘stock up’ so it is this change of spend towards smaller ‘baskets’ that is leading to lower sales</a:t>
            </a:r>
            <a:endParaRPr lang="en-GB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9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2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Convenience stores in ‘convenient’ locations benefit from hot sunny weather and outperformed larger formats w/e 24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July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(FMCG = Total Store Read excluding General Merchandise, Tobacco and Medicines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2559" y="4659498"/>
            <a:ext cx="3595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  <a:cs typeface="Calibri" panose="020F0502020204030204" pitchFamily="34" charset="0"/>
              </a:rPr>
              <a:t>*Supermarkets include Online Dark Stores, Depots and Picking stores</a:t>
            </a:r>
            <a:endParaRPr lang="en-GB" sz="800" dirty="0">
              <a:latin typeface="Montserrat" panose="00000500000000000000" pitchFamily="2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B1D449C-293B-433D-AF8B-B19CAAF83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371787"/>
              </p:ext>
            </p:extLst>
          </p:nvPr>
        </p:nvGraphicFramePr>
        <p:xfrm>
          <a:off x="4852559" y="1233081"/>
          <a:ext cx="3804300" cy="148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Google Shape;1719;p127">
            <a:extLst>
              <a:ext uri="{FF2B5EF4-FFF2-40B4-BE49-F238E27FC236}">
                <a16:creationId xmlns:a16="http://schemas.microsoft.com/office/drawing/2014/main" id="{52778CA0-66FA-4AEE-9999-1A82D1F83488}"/>
              </a:ext>
            </a:extLst>
          </p:cNvPr>
          <p:cNvCxnSpPr/>
          <p:nvPr/>
        </p:nvCxnSpPr>
        <p:spPr>
          <a:xfrm>
            <a:off x="354650" y="1745725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20;p127">
            <a:extLst>
              <a:ext uri="{FF2B5EF4-FFF2-40B4-BE49-F238E27FC236}">
                <a16:creationId xmlns:a16="http://schemas.microsoft.com/office/drawing/2014/main" id="{970C9709-0DA1-4983-A412-AA8DDFFC7BC0}"/>
              </a:ext>
            </a:extLst>
          </p:cNvPr>
          <p:cNvSpPr txBox="1"/>
          <p:nvPr/>
        </p:nvSpPr>
        <p:spPr>
          <a:xfrm>
            <a:off x="354650" y="1462675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GB Total Coverage </a:t>
            </a:r>
            <a:r>
              <a:rPr lang="en" sz="13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FMCG</a:t>
            </a:r>
            <a:r>
              <a:rPr lang="en" sz="1300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Sales, 4w/e 14</a:t>
            </a:r>
            <a:r>
              <a:rPr lang="en" sz="1300" baseline="30000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</a:t>
            </a:r>
            <a:r>
              <a:rPr lang="en" sz="1300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August</a:t>
            </a:r>
            <a:br>
              <a:rPr lang="en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endParaRPr sz="10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721;p127">
            <a:extLst>
              <a:ext uri="{FF2B5EF4-FFF2-40B4-BE49-F238E27FC236}">
                <a16:creationId xmlns:a16="http://schemas.microsoft.com/office/drawing/2014/main" id="{783BCF4E-61B1-440E-962B-DCF8AA5882D1}"/>
              </a:ext>
            </a:extLst>
          </p:cNvPr>
          <p:cNvSpPr txBox="1"/>
          <p:nvPr/>
        </p:nvSpPr>
        <p:spPr>
          <a:xfrm>
            <a:off x="397946" y="2253903"/>
            <a:ext cx="2775125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+£33m</a:t>
            </a:r>
            <a:b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Shoppers </a:t>
            </a:r>
            <a:r>
              <a:rPr lang="en" sz="12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spent</a:t>
            </a: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more on groceries than last year</a:t>
            </a:r>
            <a:endParaRPr sz="1500" b="1" dirty="0">
              <a:solidFill>
                <a:srgbClr val="1A1A1A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722;p127">
            <a:extLst>
              <a:ext uri="{FF2B5EF4-FFF2-40B4-BE49-F238E27FC236}">
                <a16:creationId xmlns:a16="http://schemas.microsoft.com/office/drawing/2014/main" id="{87F335D8-9F32-45A3-96D6-8D5D9FC1CE48}"/>
              </a:ext>
            </a:extLst>
          </p:cNvPr>
          <p:cNvSpPr txBox="1"/>
          <p:nvPr/>
        </p:nvSpPr>
        <p:spPr>
          <a:xfrm>
            <a:off x="407498" y="3318318"/>
            <a:ext cx="2639402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+£814m</a:t>
            </a:r>
            <a:br>
              <a:rPr lang="en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-GB" sz="12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more than 4w/e 17</a:t>
            </a:r>
            <a:r>
              <a:rPr lang="en-GB" sz="1200" b="1" baseline="300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-GB" sz="12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August 2019</a:t>
            </a:r>
            <a:endParaRPr sz="1500" b="1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1A1A1A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0" name="Google Shape;1725;p127">
            <a:extLst>
              <a:ext uri="{FF2B5EF4-FFF2-40B4-BE49-F238E27FC236}">
                <a16:creationId xmlns:a16="http://schemas.microsoft.com/office/drawing/2014/main" id="{550B18CA-63BA-4A9F-9EFB-D34F54E5CE9F}"/>
              </a:ext>
            </a:extLst>
          </p:cNvPr>
          <p:cNvCxnSpPr>
            <a:cxnSpLocks/>
          </p:cNvCxnSpPr>
          <p:nvPr/>
        </p:nvCxnSpPr>
        <p:spPr>
          <a:xfrm>
            <a:off x="472811" y="3582578"/>
            <a:ext cx="1191121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892376-BA68-4A43-B304-A47FCA48628A}"/>
              </a:ext>
            </a:extLst>
          </p:cNvPr>
          <p:cNvSpPr txBox="1"/>
          <p:nvPr/>
        </p:nvSpPr>
        <p:spPr>
          <a:xfrm>
            <a:off x="5998900" y="4864180"/>
            <a:ext cx="271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dirty="0">
                <a:latin typeface="Montserrat" panose="00000500000000000000" pitchFamily="2" charset="0"/>
              </a:rPr>
              <a:t>Supermarkets &gt; 3,000sqft</a:t>
            </a:r>
          </a:p>
          <a:p>
            <a:pPr algn="r"/>
            <a:r>
              <a:rPr lang="en-GB" sz="700" dirty="0">
                <a:latin typeface="Montserrat" panose="00000500000000000000" pitchFamily="2" charset="0"/>
              </a:rPr>
              <a:t>Convenience &lt; 3,000sqft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02411-4C7C-4F4B-B0BE-BC8E2D2A120E}"/>
              </a:ext>
            </a:extLst>
          </p:cNvPr>
          <p:cNvCxnSpPr>
            <a:cxnSpLocks/>
          </p:cNvCxnSpPr>
          <p:nvPr/>
        </p:nvCxnSpPr>
        <p:spPr>
          <a:xfrm>
            <a:off x="602344" y="2510971"/>
            <a:ext cx="87085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524A74A-DA7B-4CDD-B780-4378126F8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290989"/>
              </p:ext>
            </p:extLst>
          </p:nvPr>
        </p:nvGraphicFramePr>
        <p:xfrm>
          <a:off x="4852559" y="3132330"/>
          <a:ext cx="3804300" cy="148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6FB403D-D181-47EF-941B-6F66CD7B70D4}"/>
              </a:ext>
            </a:extLst>
          </p:cNvPr>
          <p:cNvSpPr txBox="1"/>
          <p:nvPr/>
        </p:nvSpPr>
        <p:spPr>
          <a:xfrm>
            <a:off x="4737655" y="3055148"/>
            <a:ext cx="1622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Montserrat" panose="00000500000000000000" pitchFamily="2" charset="0"/>
              </a:rPr>
              <a:t>Weekly value growth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6C26E-B1F5-49D0-BA0E-0B623F897C4A}"/>
              </a:ext>
            </a:extLst>
          </p:cNvPr>
          <p:cNvSpPr txBox="1"/>
          <p:nvPr/>
        </p:nvSpPr>
        <p:spPr>
          <a:xfrm>
            <a:off x="4671131" y="1112244"/>
            <a:ext cx="1184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Montserrat" panose="00000500000000000000" pitchFamily="2" charset="0"/>
              </a:rPr>
              <a:t>4 week ending</a:t>
            </a:r>
          </a:p>
        </p:txBody>
      </p:sp>
    </p:spTree>
    <p:extLst>
      <p:ext uri="{BB962C8B-B14F-4D97-AF65-F5344CB8AC3E}">
        <p14:creationId xmlns:p14="http://schemas.microsoft.com/office/powerpoint/2010/main" val="700481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1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Montserrat" panose="00000500000000000000" pitchFamily="2" charset="0"/>
              </a:rPr>
              <a:t>T</a:t>
            </a:r>
            <a:r>
              <a:rPr lang="en" sz="1600" dirty="0">
                <a:latin typeface="Montserrat" panose="00000500000000000000" pitchFamily="2" charset="0"/>
              </a:rPr>
              <a:t>he July heatwave (w/e 24</a:t>
            </a:r>
            <a:r>
              <a:rPr lang="en" sz="1600" baseline="30000" dirty="0">
                <a:latin typeface="Montserrat" panose="00000500000000000000" pitchFamily="2" charset="0"/>
              </a:rPr>
              <a:t>th</a:t>
            </a:r>
            <a:r>
              <a:rPr lang="en" sz="1600" dirty="0">
                <a:latin typeface="Montserrat" panose="00000500000000000000" pitchFamily="2" charset="0"/>
              </a:rPr>
              <a:t> July) sparked an increase in sales for seasonal merchandise in larger stores and emergency seasonal items in smaller formats</a:t>
            </a:r>
            <a:endParaRPr sz="1600" dirty="0">
              <a:latin typeface="Montserrat" panose="00000500000000000000" pitchFamily="2" charset="0"/>
            </a:endParaRPr>
          </a:p>
        </p:txBody>
      </p:sp>
      <p:cxnSp>
        <p:nvCxnSpPr>
          <p:cNvPr id="1606" name="Google Shape;1606;p117"/>
          <p:cNvCxnSpPr/>
          <p:nvPr/>
        </p:nvCxnSpPr>
        <p:spPr>
          <a:xfrm>
            <a:off x="354650" y="1745725"/>
            <a:ext cx="3241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7" name="Google Shape;1607;p117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Value Growths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w/e 24</a:t>
            </a:r>
            <a:r>
              <a:rPr lang="en" sz="1000" baseline="30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July 2021 vs 25</a:t>
            </a:r>
            <a:r>
              <a:rPr lang="en" sz="1000" baseline="30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July 2020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609" name="Google Shape;1609;p117"/>
          <p:cNvGrpSpPr/>
          <p:nvPr/>
        </p:nvGrpSpPr>
        <p:grpSpPr>
          <a:xfrm>
            <a:off x="204577" y="2134849"/>
            <a:ext cx="674029" cy="307800"/>
            <a:chOff x="3272277" y="2468249"/>
            <a:chExt cx="674029" cy="307800"/>
          </a:xfrm>
        </p:grpSpPr>
        <p:sp>
          <p:nvSpPr>
            <p:cNvPr id="1610" name="Google Shape;1610;p117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  <p:sp>
          <p:nvSpPr>
            <p:cNvPr id="1611" name="Google Shape;1611;p117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  <p:sp>
          <p:nvSpPr>
            <p:cNvPr id="1612" name="Google Shape;1612;p117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</p:grpSp>
      <p:sp>
        <p:nvSpPr>
          <p:cNvPr id="1613" name="Google Shape;1613;p117"/>
          <p:cNvSpPr txBox="1"/>
          <p:nvPr/>
        </p:nvSpPr>
        <p:spPr>
          <a:xfrm>
            <a:off x="1061550" y="2205414"/>
            <a:ext cx="2632336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Larger store formats typically benefit from impulsive sales of higher ticket items such as paddling pools and garden furniture as well as seasonal foods, when the sunshines, putting pre-planned orders online at a disadvantage.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With less space convenience stores will need to rely on volume to help push sales so availablity of suncare, soft drinks and ice-creams will be crucial. </a:t>
            </a:r>
            <a:endParaRPr sz="1200" b="1" dirty="0">
              <a:solidFill>
                <a:srgbClr val="1A1A1A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716;p47">
            <a:extLst>
              <a:ext uri="{FF2B5EF4-FFF2-40B4-BE49-F238E27FC236}">
                <a16:creationId xmlns:a16="http://schemas.microsoft.com/office/drawing/2014/main" id="{01775745-36DD-4B2B-90F9-C9B960F4B5A7}"/>
              </a:ext>
            </a:extLst>
          </p:cNvPr>
          <p:cNvSpPr/>
          <p:nvPr/>
        </p:nvSpPr>
        <p:spPr>
          <a:xfrm>
            <a:off x="6542689" y="1764614"/>
            <a:ext cx="2103168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900" i="0" u="none" strike="noStrike" cap="none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i="0" u="none" strike="noStrike" cap="none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i="0" u="none" strike="noStrike" cap="none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Suncare +237%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Toys +125%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Ice-cream +99%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Greeting Cards +98%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Ice Cubes +98%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Mineral Water +88%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Cough/Cold &amp; Flu +79%</a:t>
            </a:r>
            <a:b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Hayfever +67%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Flavoured Non Carbs +56%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Squash &amp; Cordials +43%</a:t>
            </a:r>
            <a:endParaRPr lang="en-GB"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Prep Fruit +43%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Prep Salad +42%</a:t>
            </a:r>
            <a:endParaRPr sz="900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717;p47">
            <a:extLst>
              <a:ext uri="{FF2B5EF4-FFF2-40B4-BE49-F238E27FC236}">
                <a16:creationId xmlns:a16="http://schemas.microsoft.com/office/drawing/2014/main" id="{C0172188-CFF4-4C41-B2D0-8DC65C01FCB4}"/>
              </a:ext>
            </a:extLst>
          </p:cNvPr>
          <p:cNvSpPr/>
          <p:nvPr/>
        </p:nvSpPr>
        <p:spPr>
          <a:xfrm>
            <a:off x="4478022" y="1764614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Pools &amp; Inflatables +816%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Suncare +221%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Ice Cubes +130%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Small HH Electrical +122%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Furniture (including outdoor) +91%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Sushi +82%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Fire Lighters +74%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Ice Cream +69%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Insect Control +69%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Mineral Water +64%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Cough/Cold &amp; Flu +60%</a:t>
            </a:r>
          </a:p>
        </p:txBody>
      </p:sp>
      <p:sp>
        <p:nvSpPr>
          <p:cNvPr id="16" name="Google Shape;721;p47">
            <a:extLst>
              <a:ext uri="{FF2B5EF4-FFF2-40B4-BE49-F238E27FC236}">
                <a16:creationId xmlns:a16="http://schemas.microsoft.com/office/drawing/2014/main" id="{F41552FB-BAB6-4328-A672-140303BE8979}"/>
              </a:ext>
            </a:extLst>
          </p:cNvPr>
          <p:cNvSpPr/>
          <p:nvPr/>
        </p:nvSpPr>
        <p:spPr>
          <a:xfrm>
            <a:off x="6542688" y="1327661"/>
            <a:ext cx="2055181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Convenience</a:t>
            </a:r>
            <a:endParaRPr sz="1200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728;p47">
            <a:extLst>
              <a:ext uri="{FF2B5EF4-FFF2-40B4-BE49-F238E27FC236}">
                <a16:creationId xmlns:a16="http://schemas.microsoft.com/office/drawing/2014/main" id="{194572A7-9713-449E-A7E7-820BA55C07C0}"/>
              </a:ext>
            </a:extLst>
          </p:cNvPr>
          <p:cNvSpPr/>
          <p:nvPr/>
        </p:nvSpPr>
        <p:spPr>
          <a:xfrm>
            <a:off x="4476930" y="1327661"/>
            <a:ext cx="1997100" cy="332400"/>
          </a:xfrm>
          <a:prstGeom prst="rect">
            <a:avLst/>
          </a:prstGeom>
          <a:noFill/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-GB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Supermarkets</a:t>
            </a:r>
            <a:endParaRPr lang="en-GB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030CB6-21D5-4802-947A-A4A16395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30" y="1745725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4">
            <a:extLst>
              <a:ext uri="{FF2B5EF4-FFF2-40B4-BE49-F238E27FC236}">
                <a16:creationId xmlns:a16="http://schemas.microsoft.com/office/drawing/2014/main" id="{316CDDDF-5FE9-4A3E-A6E4-6C23D5082DB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4650" y="4873852"/>
            <a:ext cx="8159100" cy="138851"/>
          </a:xfrm>
        </p:spPr>
        <p:txBody>
          <a:bodyPr/>
          <a:lstStyle/>
          <a:p>
            <a:endParaRPr lang="en-PH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r>
              <a:rPr lang="en-PH" dirty="0">
                <a:latin typeface="Montserrat" panose="00000500000000000000" pitchFamily="2" charset="0"/>
              </a:rPr>
              <a:t>Source:  NielsenIQ Scantrack w/e 24</a:t>
            </a:r>
            <a:r>
              <a:rPr lang="en-PH" baseline="30000" dirty="0">
                <a:latin typeface="Montserrat" panose="00000500000000000000" pitchFamily="2" charset="0"/>
              </a:rPr>
              <a:t>h</a:t>
            </a:r>
            <a:r>
              <a:rPr lang="en-PH" dirty="0">
                <a:latin typeface="Montserrat" panose="00000500000000000000" pitchFamily="2" charset="0"/>
              </a:rPr>
              <a:t> July 2021 vs year ago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FED45E-6DE8-4F2F-894F-399D7B5E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28" y="1757580"/>
            <a:ext cx="48006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6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49"/>
          <p:cNvSpPr txBox="1">
            <a:spLocks noGrp="1"/>
          </p:cNvSpPr>
          <p:nvPr>
            <p:ph type="ctrTitle"/>
          </p:nvPr>
        </p:nvSpPr>
        <p:spPr>
          <a:xfrm>
            <a:off x="1466671" y="1594079"/>
            <a:ext cx="6719386" cy="1389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After a mixed summer </a:t>
            </a:r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shoppers will be in need of some better weather to enjoy the Bank Holiday weekend at the end of August</a:t>
            </a:r>
            <a:endParaRPr lang="en-P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3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3228307" cy="1174200"/>
          </a:xfrm>
        </p:spPr>
        <p:txBody>
          <a:bodyPr/>
          <a:lstStyle/>
          <a:p>
            <a:r>
              <a:rPr lang="en-GB" sz="2800" dirty="0">
                <a:latin typeface="Montserrat" panose="00000500000000000000" pitchFamily="2" charset="0"/>
              </a:rPr>
              <a:t>Retailer News</a:t>
            </a:r>
          </a:p>
        </p:txBody>
      </p:sp>
    </p:spTree>
    <p:extLst>
      <p:ext uri="{BB962C8B-B14F-4D97-AF65-F5344CB8AC3E}">
        <p14:creationId xmlns:p14="http://schemas.microsoft.com/office/powerpoint/2010/main" val="3406894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/>
        </p:nvSpPr>
        <p:spPr>
          <a:xfrm>
            <a:off x="229046" y="483791"/>
            <a:ext cx="8708615" cy="575791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800" b="1" cap="none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Tesco, M&amp;S, Waitrose and the Discounters all gained market share </a:t>
            </a:r>
            <a:endParaRPr lang="en-GB" sz="2000" b="1" cap="none" dirty="0"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D4133-DD22-4832-BF7C-3A4C25EBABC7}"/>
              </a:ext>
            </a:extLst>
          </p:cNvPr>
          <p:cNvSpPr txBox="1"/>
          <p:nvPr/>
        </p:nvSpPr>
        <p:spPr>
          <a:xfrm>
            <a:off x="6905169" y="4812600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Montserrat" panose="00000500000000000000" pitchFamily="2" charset="0"/>
              </a:rPr>
              <a:t>Ocado FMCG 12w/e growth -11%,</a:t>
            </a:r>
          </a:p>
          <a:p>
            <a:r>
              <a:rPr lang="en-GB" sz="700" dirty="0">
                <a:latin typeface="Montserrat" panose="00000500000000000000" pitchFamily="2" charset="0"/>
              </a:rPr>
              <a:t>fire at Erith will have exaggerated this trend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BF053-0CB7-4B14-B20C-C08AEDB6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2" y="1131590"/>
            <a:ext cx="6511636" cy="3550227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1FDC742-721B-424C-A2DB-47ED7E311193}"/>
              </a:ext>
            </a:extLst>
          </p:cNvPr>
          <p:cNvSpPr txBox="1">
            <a:spLocks/>
          </p:cNvSpPr>
          <p:nvPr/>
        </p:nvSpPr>
        <p:spPr>
          <a:xfrm>
            <a:off x="167253" y="4753825"/>
            <a:ext cx="3526634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Montserrat"/>
              <a:buChar char="■"/>
              <a:defRPr sz="1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⎼"/>
              <a:def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■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⎼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Montserrat"/>
              <a:buChar char="○"/>
              <a:defRPr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46050" indent="0">
              <a:spcBef>
                <a:spcPts val="63"/>
              </a:spcBef>
              <a:buNone/>
            </a:pPr>
            <a:r>
              <a:rPr lang="en-GB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Source:  NielsenIQ Homescan Total Till 4 weeks ending 14th Aug 2021</a:t>
            </a:r>
          </a:p>
        </p:txBody>
      </p:sp>
    </p:spTree>
    <p:extLst>
      <p:ext uri="{BB962C8B-B14F-4D97-AF65-F5344CB8AC3E}">
        <p14:creationId xmlns:p14="http://schemas.microsoft.com/office/powerpoint/2010/main" val="157984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217568" y="339502"/>
            <a:ext cx="8846603" cy="6699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9pPr>
          </a:lstStyle>
          <a:p>
            <a:pPr>
              <a:tabLst>
                <a:tab pos="8339138" algn="l"/>
              </a:tabLst>
            </a:pPr>
            <a:r>
              <a:rPr lang="en-PH" sz="1900" b="1" cap="none" dirty="0">
                <a:solidFill>
                  <a:schemeClr val="tx1"/>
                </a:solidFill>
                <a:latin typeface="Montserrat" panose="00000500000000000000" pitchFamily="2" charset="0"/>
              </a:rPr>
              <a:t>The summer of staycations is benefiting M&amp;S and Waitrose with the former attracting more shoppers and the latter more visits</a:t>
            </a: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160418" y="4707607"/>
            <a:ext cx="8166100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7013" marR="0" lvl="0" indent="-11271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4025" marR="0" lvl="1" indent="-1238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8975" marR="0" lvl="2" indent="-1428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5988" marR="0" lvl="3" indent="-1539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0" marR="0" lvl="4" indent="-177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spcBef>
                <a:spcPts val="63"/>
              </a:spcBef>
              <a:buFont typeface="Arial"/>
              <a:buNone/>
            </a:pPr>
            <a:r>
              <a:rPr lang="en-GB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Source:  NielsenIQ Total Till and Homescan FMCG 4 weeks ending 14th Aug 2021</a:t>
            </a:r>
          </a:p>
        </p:txBody>
      </p:sp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4EAA4024-38E6-4F16-9704-A9397BCB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9" y="1164310"/>
            <a:ext cx="7617506" cy="33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3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C25BD2-26CE-4E9F-910B-7B53539B25BB}"/>
              </a:ext>
            </a:extLst>
          </p:cNvPr>
          <p:cNvSpPr/>
          <p:nvPr/>
        </p:nvSpPr>
        <p:spPr>
          <a:xfrm>
            <a:off x="1778986" y="1821541"/>
            <a:ext cx="592468" cy="2360799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23" name="Google Shape;1723;p12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651464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Aldi was the only retailer to report stronger growth driven by more shoppers, visits and bigger basket spends than pre-pandemic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4650" y="4850875"/>
            <a:ext cx="8159100" cy="184800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FMCG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B1D449C-293B-433D-AF8B-B19CAAF83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974092"/>
              </p:ext>
            </p:extLst>
          </p:nvPr>
        </p:nvGraphicFramePr>
        <p:xfrm>
          <a:off x="462982" y="1731519"/>
          <a:ext cx="8434800" cy="254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93E350-3E23-4555-AA6E-38E4E3A60613}"/>
              </a:ext>
            </a:extLst>
          </p:cNvPr>
          <p:cNvSpPr txBox="1"/>
          <p:nvPr/>
        </p:nvSpPr>
        <p:spPr>
          <a:xfrm>
            <a:off x="0" y="3819672"/>
            <a:ext cx="8836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>
                <a:latin typeface="Montserrat" panose="00000500000000000000" pitchFamily="2" charset="0"/>
              </a:rPr>
              <a:t>FMCG Growth         19%                +15%                 +13%                 +13%                +12%                 +10%                +5%                  +5%                  +4%                  +1%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7A4C8-02CC-4676-BF71-F603FAC00A54}"/>
              </a:ext>
            </a:extLst>
          </p:cNvPr>
          <p:cNvSpPr txBox="1"/>
          <p:nvPr/>
        </p:nvSpPr>
        <p:spPr>
          <a:xfrm>
            <a:off x="306467" y="1233281"/>
            <a:ext cx="3147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Montserrat" panose="00000500000000000000" pitchFamily="2" charset="0"/>
              </a:rPr>
              <a:t>4w/e 14</a:t>
            </a:r>
            <a:r>
              <a:rPr lang="en-GB" sz="1000" baseline="30000" dirty="0">
                <a:latin typeface="Montserrat" panose="00000500000000000000" pitchFamily="2" charset="0"/>
              </a:rPr>
              <a:t>th</a:t>
            </a:r>
            <a:r>
              <a:rPr lang="en-GB" sz="1000" dirty="0">
                <a:latin typeface="Montserrat" panose="00000500000000000000" pitchFamily="2" charset="0"/>
              </a:rPr>
              <a:t> August 2021 vs 4w/e 15</a:t>
            </a:r>
            <a:r>
              <a:rPr lang="en-GB" sz="1000" baseline="30000" dirty="0">
                <a:latin typeface="Montserrat" panose="00000500000000000000" pitchFamily="2" charset="0"/>
              </a:rPr>
              <a:t>th</a:t>
            </a:r>
            <a:r>
              <a:rPr lang="en-GB" sz="1000" dirty="0">
                <a:latin typeface="Montserrat" panose="00000500000000000000" pitchFamily="2" charset="0"/>
              </a:rPr>
              <a:t> August 2019</a:t>
            </a:r>
          </a:p>
        </p:txBody>
      </p:sp>
    </p:spTree>
    <p:extLst>
      <p:ext uri="{BB962C8B-B14F-4D97-AF65-F5344CB8AC3E}">
        <p14:creationId xmlns:p14="http://schemas.microsoft.com/office/powerpoint/2010/main" val="2535970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B4B6071-1F84-44FE-937A-8587A5B87DA1}"/>
              </a:ext>
            </a:extLst>
          </p:cNvPr>
          <p:cNvSpPr txBox="1"/>
          <p:nvPr/>
        </p:nvSpPr>
        <p:spPr>
          <a:xfrm>
            <a:off x="4617739" y="1146742"/>
            <a:ext cx="43318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shopping behaviour now returning to a `new normal`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the strongest recovery is at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M&amp;S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(+7.9%)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 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Waitrose (+5.7%)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who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are also re gaining some of the market share lost during the lockdown a year ago and both retailers will have been helped by a boost to sales during the July heatwave.</a:t>
            </a:r>
            <a:endParaRPr lang="en-GB" sz="1100" spc="1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75" name="Google Shape;575;p57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Two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6" name="Google Shape;576;p57"/>
          <p:cNvGrpSpPr/>
          <p:nvPr/>
        </p:nvGrpSpPr>
        <p:grpSpPr>
          <a:xfrm>
            <a:off x="274680" y="938581"/>
            <a:ext cx="3853350" cy="2515816"/>
            <a:chOff x="4364315" y="1174794"/>
            <a:chExt cx="3682800" cy="2805711"/>
          </a:xfrm>
        </p:grpSpPr>
        <p:grpSp>
          <p:nvGrpSpPr>
            <p:cNvPr id="577" name="Google Shape;577;p57"/>
            <p:cNvGrpSpPr/>
            <p:nvPr/>
          </p:nvGrpSpPr>
          <p:grpSpPr>
            <a:xfrm>
              <a:off x="4364315" y="1174794"/>
              <a:ext cx="3682800" cy="1381388"/>
              <a:chOff x="4364165" y="1667294"/>
              <a:chExt cx="3682800" cy="1381388"/>
            </a:xfrm>
          </p:grpSpPr>
          <p:sp>
            <p:nvSpPr>
              <p:cNvPr id="578" name="Google Shape;578;p57"/>
              <p:cNvSpPr txBox="1"/>
              <p:nvPr/>
            </p:nvSpPr>
            <p:spPr>
              <a:xfrm>
                <a:off x="4364165" y="1667294"/>
                <a:ext cx="3682800" cy="1381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Tesco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(+2.4%) gained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market share and has held sales over the full 12 weeks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. Summer holidays at home will be helping Tesco with close to 2,700 stores nationwide and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62%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of all households shopping at Tesco every 4 weeks</a:t>
                </a:r>
                <a:endParaRPr lang="en-GB" sz="1100" spc="1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79" name="Google Shape;579;p57"/>
              <p:cNvSpPr txBox="1"/>
              <p:nvPr/>
            </p:nvSpPr>
            <p:spPr>
              <a:xfrm>
                <a:off x="4455450" y="1766806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rPr>
                  <a:t>1</a:t>
                </a:r>
                <a:endParaRPr sz="1200" b="1" i="0" u="none" strike="noStrike" cap="none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80" name="Google Shape;580;p57"/>
            <p:cNvGrpSpPr/>
            <p:nvPr/>
          </p:nvGrpSpPr>
          <p:grpSpPr>
            <a:xfrm>
              <a:off x="4382615" y="2255011"/>
              <a:ext cx="3646200" cy="1725494"/>
              <a:chOff x="4382465" y="1866719"/>
              <a:chExt cx="3646200" cy="1725494"/>
            </a:xfrm>
          </p:grpSpPr>
          <p:sp>
            <p:nvSpPr>
              <p:cNvPr id="581" name="Google Shape;581;p57"/>
              <p:cNvSpPr txBox="1"/>
              <p:nvPr/>
            </p:nvSpPr>
            <p:spPr>
              <a:xfrm>
                <a:off x="4382465" y="2326303"/>
                <a:ext cx="3646200" cy="12659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en-GB" sz="1100" b="1" spc="1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ASDA (-0.6%)</a:t>
                </a:r>
                <a:r>
                  <a:rPr lang="en-GB" sz="1100" spc="1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and</a:t>
                </a:r>
                <a:r>
                  <a:rPr lang="en-GB" sz="1100" b="1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GB" sz="1100" b="1" spc="1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Sainsbury (-0.7%) 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now</a:t>
                </a:r>
                <a:r>
                  <a:rPr lang="en-GB" sz="1100" b="1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have a similar growth trajectory.  Whilst </a:t>
                </a:r>
                <a:r>
                  <a:rPr lang="en-GB" sz="1100" b="1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ASDA’s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performance normalises after the distorted 2020 comparatives, </a:t>
                </a:r>
                <a:r>
                  <a:rPr lang="en-GB" sz="1100" b="1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Sainsbury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are </a:t>
                </a:r>
                <a:r>
                  <a:rPr lang="en-GB" sz="1100" b="1" spc="1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still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gaining </a:t>
                </a:r>
                <a:r>
                  <a:rPr lang="en-GB" sz="1100" b="1" spc="1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more</a:t>
                </a:r>
                <a:r>
                  <a:rPr lang="en-GB" sz="1100" b="1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new shoppers than ASDA. </a:t>
                </a:r>
                <a:endParaRPr lang="en-GB" sz="1100" spc="1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</a:endParaRPr>
              </a:p>
              <a:p>
                <a:pPr marL="342900" indent="-342900">
                  <a:buFont typeface="Symbol" panose="05050102010706020507" pitchFamily="18" charset="2"/>
                  <a:buChar char=""/>
                </a:pPr>
                <a:endParaRPr lang="en-GB" sz="1100" spc="10" dirty="0">
                  <a:solidFill>
                    <a:schemeClr val="bg1"/>
                  </a:solidFill>
                  <a:latin typeface="Montserrat" panose="00000500000000000000" pitchFamily="2" charset="0"/>
                  <a:ea typeface="Times New Roman" panose="02020603050405020304" pitchFamily="18" charset="0"/>
                </a:endParaRPr>
              </a:p>
              <a:p>
                <a:endParaRPr lang="en-GB" sz="1100" spc="1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82" name="Google Shape;582;p57"/>
              <p:cNvSpPr txBox="1"/>
              <p:nvPr/>
            </p:nvSpPr>
            <p:spPr>
              <a:xfrm>
                <a:off x="4440596" y="1866719"/>
                <a:ext cx="548700" cy="53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b="1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b="1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b="1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rPr>
                  <a:t>2</a:t>
                </a:r>
                <a:endParaRPr sz="1200" b="1" i="0" u="none" strike="noStrike" cap="none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589" name="Google Shape;589;p57"/>
          <p:cNvGrpSpPr/>
          <p:nvPr/>
        </p:nvGrpSpPr>
        <p:grpSpPr>
          <a:xfrm>
            <a:off x="4455885" y="2319285"/>
            <a:ext cx="4057865" cy="1616903"/>
            <a:chOff x="4353245" y="2409802"/>
            <a:chExt cx="3915463" cy="1068159"/>
          </a:xfrm>
        </p:grpSpPr>
        <p:grpSp>
          <p:nvGrpSpPr>
            <p:cNvPr id="590" name="Google Shape;590;p57"/>
            <p:cNvGrpSpPr/>
            <p:nvPr/>
          </p:nvGrpSpPr>
          <p:grpSpPr>
            <a:xfrm>
              <a:off x="4622508" y="2409802"/>
              <a:ext cx="3646200" cy="1023035"/>
              <a:chOff x="4622358" y="2902302"/>
              <a:chExt cx="3646200" cy="1023035"/>
            </a:xfrm>
          </p:grpSpPr>
          <p:sp>
            <p:nvSpPr>
              <p:cNvPr id="591" name="Google Shape;591;p57"/>
              <p:cNvSpPr txBox="1"/>
              <p:nvPr/>
            </p:nvSpPr>
            <p:spPr>
              <a:xfrm>
                <a:off x="4622358" y="3014228"/>
                <a:ext cx="3646200" cy="911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342900" lvl="0" indent="-342900">
                  <a:buFont typeface="Symbol" panose="05050102010706020507" pitchFamily="18" charset="2"/>
                  <a:buChar char=""/>
                </a:pP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With new advertising from </a:t>
                </a:r>
                <a:r>
                  <a:rPr lang="en-GB" sz="1100" b="1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Lidl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over the summer including a ‘£5 voucher off a £25 shop’ and </a:t>
                </a:r>
                <a:r>
                  <a:rPr lang="en-GB" sz="1100" b="1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73%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of all Lidl spend being made by shoppers using the Lidl Plus App, this is having a big impact on </a:t>
                </a:r>
                <a:r>
                  <a:rPr lang="en-GB" sz="1100" b="1" spc="1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Lidl sales (+15.6%)</a:t>
                </a:r>
                <a:r>
                  <a:rPr lang="en-GB" sz="1100" spc="1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; still ahead of (an improving) </a:t>
                </a:r>
                <a:r>
                  <a:rPr lang="en-GB" sz="1100" b="1" spc="1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Aldi growth of +10%.</a:t>
                </a:r>
                <a:endParaRPr lang="en-GB" sz="1100" spc="10" dirty="0">
                  <a:solidFill>
                    <a:schemeClr val="accent1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</a:endParaRPr>
              </a:p>
              <a:p>
                <a:r>
                  <a:rPr lang="en-GB" sz="1100" b="1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 </a:t>
                </a:r>
                <a:endParaRPr lang="en-GB" sz="110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92" name="Google Shape;592;p57"/>
              <p:cNvSpPr txBox="1"/>
              <p:nvPr/>
            </p:nvSpPr>
            <p:spPr>
              <a:xfrm>
                <a:off x="4642263" y="2902302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rPr>
                  <a:t>5</a:t>
                </a:r>
                <a:endParaRPr sz="1200" b="1" i="0" u="none" strike="noStrike" cap="none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598" name="Google Shape;598;p57"/>
            <p:cNvSpPr txBox="1"/>
            <p:nvPr/>
          </p:nvSpPr>
          <p:spPr>
            <a:xfrm>
              <a:off x="4353245" y="2947861"/>
              <a:ext cx="5487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 strike="noStrike" cap="none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55941BB-AF8A-4FCF-A8A7-509773052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Total Till, Nielsen Homescan FMCG</a:t>
            </a:r>
          </a:p>
        </p:txBody>
      </p:sp>
      <p:sp>
        <p:nvSpPr>
          <p:cNvPr id="603" name="Google Shape;603;p5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698516" cy="48484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800" b="1" cap="none" dirty="0">
                <a:solidFill>
                  <a:schemeClr val="bg1"/>
                </a:solidFill>
                <a:latin typeface="Montserrat" panose="00000500000000000000" pitchFamily="2" charset="0"/>
              </a:rPr>
              <a:t>Retailer growths have improved but supply chain challenges will be a concern and may disproportionately impact smaller stores</a:t>
            </a:r>
            <a:endParaRPr lang="en-P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Google Shape;592;p57">
            <a:extLst>
              <a:ext uri="{FF2B5EF4-FFF2-40B4-BE49-F238E27FC236}">
                <a16:creationId xmlns:a16="http://schemas.microsoft.com/office/drawing/2014/main" id="{DB4E6097-C9C7-4EF9-8DDE-F9829733CCAA}"/>
              </a:ext>
            </a:extLst>
          </p:cNvPr>
          <p:cNvSpPr txBox="1"/>
          <p:nvPr/>
        </p:nvSpPr>
        <p:spPr>
          <a:xfrm>
            <a:off x="4805526" y="1027811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</a:t>
            </a:r>
            <a:endParaRPr sz="12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582;p57">
            <a:extLst>
              <a:ext uri="{FF2B5EF4-FFF2-40B4-BE49-F238E27FC236}">
                <a16:creationId xmlns:a16="http://schemas.microsoft.com/office/drawing/2014/main" id="{26EFAD80-7A6D-4D86-BC8B-1BE069962A25}"/>
              </a:ext>
            </a:extLst>
          </p:cNvPr>
          <p:cNvSpPr txBox="1"/>
          <p:nvPr/>
        </p:nvSpPr>
        <p:spPr>
          <a:xfrm>
            <a:off x="354650" y="3078786"/>
            <a:ext cx="574110" cy="475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3</a:t>
            </a:r>
            <a:endParaRPr sz="12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0C08E-9BAB-4BB3-BD24-434EBA6E55B0}"/>
              </a:ext>
            </a:extLst>
          </p:cNvPr>
          <p:cNvSpPr txBox="1"/>
          <p:nvPr/>
        </p:nvSpPr>
        <p:spPr>
          <a:xfrm>
            <a:off x="501476" y="3429723"/>
            <a:ext cx="39070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Morrison’s (-4%)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and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Co-op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(-5.2%)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are still trading against some of the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toughest comparatives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shopper penetration has however, improved at both retailers so sales growths will start to stabilise over the next few months. This is a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trend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also being seen at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Iceland (-1.1%)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  <a:endParaRPr lang="en-GB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9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4124045" cy="1174200"/>
          </a:xfrm>
        </p:spPr>
        <p:txBody>
          <a:bodyPr/>
          <a:lstStyle/>
          <a:p>
            <a:r>
              <a:rPr lang="en-GB" sz="2800" dirty="0"/>
              <a:t>What happened? Overview</a:t>
            </a:r>
          </a:p>
        </p:txBody>
      </p:sp>
    </p:spTree>
    <p:extLst>
      <p:ext uri="{BB962C8B-B14F-4D97-AF65-F5344CB8AC3E}">
        <p14:creationId xmlns:p14="http://schemas.microsoft.com/office/powerpoint/2010/main" val="280272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8"/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647049678"/>
              </p:ext>
            </p:extLst>
          </p:nvPr>
        </p:nvGraphicFramePr>
        <p:xfrm>
          <a:off x="293563" y="1707654"/>
          <a:ext cx="8640762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Placeholder 6"/>
          <p:cNvSpPr>
            <a:spLocks noGrp="1"/>
          </p:cNvSpPr>
          <p:nvPr>
            <p:ph type="body" idx="4294967295"/>
          </p:nvPr>
        </p:nvSpPr>
        <p:spPr>
          <a:xfrm>
            <a:off x="197858" y="4710504"/>
            <a:ext cx="4572000" cy="522287"/>
          </a:xfrm>
        </p:spPr>
        <p:txBody>
          <a:bodyPr/>
          <a:lstStyle/>
          <a:p>
            <a:pPr marL="114300" indent="0" eaLnBrk="1" hangingPunct="1">
              <a:spcBef>
                <a:spcPct val="0"/>
              </a:spcBef>
              <a:buNone/>
            </a:pPr>
            <a:r>
              <a:rPr lang="en-GB" altLang="en-US" sz="600" dirty="0">
                <a:latin typeface="Montserrat" panose="00000500000000000000" pitchFamily="2" charset="0"/>
                <a:ea typeface="ＭＳ Ｐゴシック" pitchFamily="34" charset="-128"/>
              </a:rPr>
              <a:t>Source:  Nielsen Homescan Grocery Multiples 4w/e</a:t>
            </a:r>
          </a:p>
        </p:txBody>
      </p:sp>
      <p:sp>
        <p:nvSpPr>
          <p:cNvPr id="17" name="Title 27"/>
          <p:cNvSpPr>
            <a:spLocks noGrp="1"/>
          </p:cNvSpPr>
          <p:nvPr>
            <p:ph type="title" idx="4294967295"/>
          </p:nvPr>
        </p:nvSpPr>
        <p:spPr>
          <a:xfrm>
            <a:off x="120637" y="339502"/>
            <a:ext cx="9061028" cy="633412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>
                <a:solidFill>
                  <a:schemeClr val="tx1"/>
                </a:solidFill>
                <a:latin typeface="Montserrat" panose="00000500000000000000" pitchFamily="2" charset="0"/>
                <a:ea typeface="ＭＳ Ｐゴシック"/>
                <a:cs typeface="ＭＳ Ｐゴシック"/>
              </a:rPr>
              <a:t>Having held at 21% for 5 months, spend on offer slowed further in August and is now on a par with last year</a:t>
            </a:r>
            <a:endParaRPr lang="en-GB" b="0" dirty="0">
              <a:solidFill>
                <a:schemeClr val="tx1"/>
              </a:solidFill>
              <a:latin typeface="Montserrat" panose="00000500000000000000" pitchFamily="2" charset="0"/>
              <a:ea typeface="ＭＳ Ｐゴシック"/>
              <a:cs typeface="ＭＳ Ｐゴシック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111407" y="1991029"/>
            <a:ext cx="203200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8180809" y="1936042"/>
            <a:ext cx="514350" cy="519351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b="1" dirty="0">
                <a:solidFill>
                  <a:srgbClr val="00F000"/>
                </a:solidFill>
                <a:latin typeface="Montserrat" panose="00000500000000000000" pitchFamily="2" charset="0"/>
              </a:rPr>
              <a:t>20%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955832" y="1465574"/>
            <a:ext cx="514350" cy="470468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dirty="0">
                <a:solidFill>
                  <a:srgbClr val="FFFFFF"/>
                </a:solidFill>
                <a:latin typeface="Montserrat" panose="00000500000000000000" pitchFamily="2" charset="0"/>
              </a:rPr>
              <a:t>25%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651151" y="2643758"/>
            <a:ext cx="188912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489698" y="2139702"/>
            <a:ext cx="514350" cy="497818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dirty="0">
                <a:solidFill>
                  <a:srgbClr val="FFFFFF"/>
                </a:solidFill>
                <a:latin typeface="Montserrat" panose="00000500000000000000" pitchFamily="2" charset="0"/>
              </a:rPr>
              <a:t>20%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3444" y="1116714"/>
            <a:ext cx="18133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rgbClr val="000000"/>
                </a:solidFill>
                <a:latin typeface="Montserrat" panose="00000500000000000000" pitchFamily="2" charset="0"/>
                <a:ea typeface="ＭＳ Ｐゴシック" pitchFamily="34" charset="-128"/>
              </a:rPr>
              <a:t>% Exp On Offer: FMCG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11560" y="4363642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Montserrat" panose="00000500000000000000" pitchFamily="2" charset="0"/>
                <a:ea typeface="Arial Unicode MS" pitchFamily="34" charset="-128"/>
                <a:cs typeface="Calibri" pitchFamily="34" charset="0"/>
              </a:rPr>
              <a:t>2019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211960" y="4363642"/>
            <a:ext cx="69121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Montserrat" panose="00000500000000000000" pitchFamily="2" charset="0"/>
                <a:ea typeface="Arial Unicode MS" pitchFamily="34" charset="-128"/>
                <a:cs typeface="Calibri" pitchFamily="34" charset="0"/>
              </a:rPr>
              <a:t>2020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930993" y="4371950"/>
            <a:ext cx="628698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Montserrat" panose="00000500000000000000" pitchFamily="2" charset="0"/>
                <a:ea typeface="Arial Unicode MS" pitchFamily="34" charset="-128"/>
                <a:cs typeface="Calibri" pitchFamily="34" charset="0"/>
              </a:rPr>
              <a:t>2021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8343528" y="2530211"/>
            <a:ext cx="188912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04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9" y="4943475"/>
            <a:ext cx="8159100" cy="136437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% Value fmcg sales bought on offer, 4w/e 14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August 2021</a:t>
            </a:r>
          </a:p>
        </p:txBody>
      </p:sp>
      <p:sp>
        <p:nvSpPr>
          <p:cNvPr id="1292" name="Google Shape;1292;p93"/>
          <p:cNvSpPr txBox="1">
            <a:spLocks noGrp="1"/>
          </p:cNvSpPr>
          <p:nvPr>
            <p:ph type="title"/>
          </p:nvPr>
        </p:nvSpPr>
        <p:spPr>
          <a:xfrm>
            <a:off x="357979" y="103910"/>
            <a:ext cx="8655392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Most retailers saw spend on offer fall vs year ago, Iceland was the only exception</a:t>
            </a:r>
          </a:p>
        </p:txBody>
      </p:sp>
      <p:graphicFrame>
        <p:nvGraphicFramePr>
          <p:cNvPr id="1293" name="Google Shape;1293;p93"/>
          <p:cNvGraphicFramePr/>
          <p:nvPr>
            <p:extLst>
              <p:ext uri="{D42A27DB-BD31-4B8C-83A1-F6EECF244321}">
                <p14:modId xmlns:p14="http://schemas.microsoft.com/office/powerpoint/2010/main" val="4174328223"/>
              </p:ext>
            </p:extLst>
          </p:nvPr>
        </p:nvGraphicFramePr>
        <p:xfrm>
          <a:off x="3807620" y="795652"/>
          <a:ext cx="5205751" cy="4083960"/>
        </p:xfrm>
        <a:graphic>
          <a:graphicData uri="http://schemas.openxmlformats.org/drawingml/2006/table">
            <a:tbl>
              <a:tblPr>
                <a:noFill/>
                <a:tableStyleId>{0DBE4ED3-A11A-413B-A309-AE78DBB60736}</a:tableStyleId>
              </a:tblPr>
              <a:tblGrid>
                <a:gridCol w="103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%Value</a:t>
                      </a:r>
                      <a:r>
                        <a:rPr lang="en" sz="1100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 sales bought on offer</a:t>
                      </a:r>
                      <a:endParaRPr sz="11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+/- %</a:t>
                      </a:r>
                      <a:r>
                        <a:rPr lang="en" sz="1100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 pts vs last year</a:t>
                      </a:r>
                      <a:endParaRPr sz="11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Waitrose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31%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-2%</a:t>
                      </a:r>
                      <a:endParaRPr sz="10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Ocado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31%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-2%</a:t>
                      </a:r>
                      <a:endParaRPr sz="10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Co-op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  <a:tabLst/>
                        <a:defRPr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28%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-2%</a:t>
                      </a:r>
                      <a:endParaRPr sz="1000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Morrisons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28%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-3%</a:t>
                      </a:r>
                      <a:endParaRPr sz="10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Tesco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23%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+1%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M&amp;S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22%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-3%</a:t>
                      </a:r>
                      <a:endParaRPr sz="10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Iceland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22%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+2%</a:t>
                      </a:r>
                      <a:endParaRPr sz="10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Sainsbury’s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18%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-1%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ASDA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17%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-1%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Lidl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10%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+0%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Aldi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-0%</a:t>
                      </a:r>
                      <a:endParaRPr sz="1000" b="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214E7B5-A926-498C-AEAF-DB2A97ABA9AC}"/>
              </a:ext>
            </a:extLst>
          </p:cNvPr>
          <p:cNvGrpSpPr/>
          <p:nvPr/>
        </p:nvGrpSpPr>
        <p:grpSpPr>
          <a:xfrm>
            <a:off x="1203522" y="1904908"/>
            <a:ext cx="1268730" cy="1477328"/>
            <a:chOff x="1087408" y="1542051"/>
            <a:chExt cx="1268730" cy="1477328"/>
          </a:xfrm>
        </p:grpSpPr>
        <p:sp>
          <p:nvSpPr>
            <p:cNvPr id="5" name="TextBox 4"/>
            <p:cNvSpPr txBox="1"/>
            <p:nvPr/>
          </p:nvSpPr>
          <p:spPr>
            <a:xfrm>
              <a:off x="1087408" y="1542051"/>
              <a:ext cx="126873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latin typeface="Avenir Next LT Pro" panose="020B0604020202020204" charset="0"/>
                </a:rPr>
                <a:t>% Value sales bought on offer</a:t>
              </a: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r>
                <a:rPr lang="en-GB" sz="1000" dirty="0">
                  <a:latin typeface="Montserrat" panose="00000500000000000000" pitchFamily="2" charset="0"/>
                </a:rPr>
                <a:t>Grocery</a:t>
              </a:r>
              <a:r>
                <a:rPr lang="en-GB" sz="1000" dirty="0">
                  <a:latin typeface="Avenir Next LT Pro" panose="020B0604020202020204" charset="0"/>
                </a:rPr>
                <a:t> Multiples 20% </a:t>
              </a:r>
              <a:r>
                <a:rPr lang="en-GB" sz="1000" dirty="0">
                  <a:solidFill>
                    <a:schemeClr val="tx1"/>
                  </a:solidFill>
                  <a:latin typeface="Avenir Next LT Pro" panose="020B0604020202020204" charset="0"/>
                </a:rPr>
                <a:t>(</a:t>
              </a:r>
              <a:r>
                <a:rPr lang="en-GB" sz="1000" b="1" dirty="0">
                  <a:solidFill>
                    <a:schemeClr val="tx1"/>
                  </a:solidFill>
                  <a:latin typeface="Avenir Next LT Pro" panose="020B0604020202020204" charset="0"/>
                </a:rPr>
                <a:t>-1%</a:t>
              </a:r>
              <a:r>
                <a:rPr lang="en-GB" sz="1000" dirty="0">
                  <a:solidFill>
                    <a:schemeClr val="tx1"/>
                  </a:solidFill>
                  <a:latin typeface="Avenir Next LT Pro" panose="020B0604020202020204" charset="0"/>
                </a:rPr>
                <a:t> </a:t>
              </a:r>
              <a:r>
                <a:rPr lang="en-GB" sz="1000" dirty="0">
                  <a:latin typeface="Avenir Next LT Pro" panose="020B0604020202020204" charset="0"/>
                </a:rPr>
                <a:t>points)</a:t>
              </a:r>
            </a:p>
          </p:txBody>
        </p:sp>
        <p:pic>
          <p:nvPicPr>
            <p:cNvPr id="9" name="Google Shape;833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8925" y="1993424"/>
              <a:ext cx="413675" cy="618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8382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/>
          <p:nvPr/>
        </p:nvSpPr>
        <p:spPr>
          <a:xfrm>
            <a:off x="356660" y="126536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25111" y="126536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6093575" y="126536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151231" y="1842175"/>
            <a:ext cx="2899193" cy="293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>
              <a:buSzPts val="1100"/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nearly all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Covid restrictions lifted and now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less risk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of having to self-isolate, shoppers may be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more willing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to socialise and consume more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food and drink outside of the home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  </a:t>
            </a:r>
          </a:p>
          <a:p>
            <a:pPr marL="342900" lvl="0" indent="-342900">
              <a:buSzPts val="1100"/>
              <a:buFont typeface="Symbol" panose="05050102010706020507" pitchFamily="18" charset="2"/>
              <a:buChar char="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>
              <a:buSzPts val="1100"/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This shift in spend back to hospitality wil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 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impact larger formats 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and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online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more than 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convenience stores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as shoppers have 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less need 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to 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buy BWS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and in addition will shave one or two food items off their weekly shop.</a:t>
            </a:r>
          </a:p>
        </p:txBody>
      </p:sp>
      <p:cxnSp>
        <p:nvCxnSpPr>
          <p:cNvPr id="646" name="Google Shape;646;p59"/>
          <p:cNvCxnSpPr/>
          <p:nvPr/>
        </p:nvCxnSpPr>
        <p:spPr>
          <a:xfrm>
            <a:off x="338424" y="179557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59"/>
          <p:cNvCxnSpPr/>
          <p:nvPr/>
        </p:nvCxnSpPr>
        <p:spPr>
          <a:xfrm>
            <a:off x="3215999" y="179557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59"/>
          <p:cNvCxnSpPr/>
          <p:nvPr/>
        </p:nvCxnSpPr>
        <p:spPr>
          <a:xfrm>
            <a:off x="6093574" y="179557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59"/>
          <p:cNvSpPr txBox="1"/>
          <p:nvPr/>
        </p:nvSpPr>
        <p:spPr>
          <a:xfrm>
            <a:off x="3225110" y="1856583"/>
            <a:ext cx="2868464" cy="315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SzPts val="1100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Summer Holidays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soon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coming to an end, retailers now need some more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hot sunny weather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over the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late August Bank Holiday and into September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to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stimulate spend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and return Total Till growths to positive ahead of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Q4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which will be a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more challenging period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with high comparatives and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wavering consumer confidence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  <a:endParaRPr lang="en-GB" sz="1100" spc="1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6268260" y="1842175"/>
            <a:ext cx="2658026" cy="290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>
              <a:lnSpc>
                <a:spcPts val="1265"/>
              </a:lnSpc>
              <a:buFont typeface="Symbol" panose="05050102010706020507" pitchFamily="18" charset="2"/>
              <a:buChar char=""/>
            </a:pP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Full year growths are still expected to be between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 +1 and -1%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but for the growths to hit 1% for full year then the final 20 weeks sales growth will need to average 1.3%, which is slightly above the 1.1% recorded in the last 4 weeks.</a:t>
            </a:r>
          </a:p>
          <a:p>
            <a:pPr lvl="0">
              <a:buSzPts val="1100"/>
            </a:pPr>
            <a:endParaRPr lang="en-GB" sz="1100" spc="1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1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lvl="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52" name="Google Shape;652;p59"/>
          <p:cNvSpPr txBox="1">
            <a:spLocks noGrp="1"/>
          </p:cNvSpPr>
          <p:nvPr>
            <p:ph type="title"/>
          </p:nvPr>
        </p:nvSpPr>
        <p:spPr>
          <a:xfrm>
            <a:off x="338424" y="292625"/>
            <a:ext cx="8805575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marR="228600" indent="-450215"/>
            <a:r>
              <a:rPr lang="en-GB" sz="1800" dirty="0">
                <a:solidFill>
                  <a:schemeClr val="bg1"/>
                </a:solidFill>
                <a:latin typeface="Montserrat" panose="00000500000000000000" pitchFamily="2" charset="0"/>
              </a:rPr>
              <a:t>Supermarkets will be challenged to maintain sales as consumer confidence wavers and the Discounters continue to have momentum</a:t>
            </a:r>
            <a:endParaRPr lang="en-GB" sz="180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25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12A230-3919-4B33-AEEB-C7C58224F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2363" name="Google Shape;2363;p144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Appendix</a:t>
            </a:r>
            <a:endParaRPr sz="30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38689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587" y="1051310"/>
            <a:ext cx="6001749" cy="3608672"/>
          </a:xfrm>
          <a:prstGeom prst="rect">
            <a:avLst/>
          </a:prstGeom>
        </p:spPr>
      </p:pic>
      <p:sp>
        <p:nvSpPr>
          <p:cNvPr id="88066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119254" y="4696942"/>
            <a:ext cx="6977063" cy="276225"/>
          </a:xfrm>
        </p:spPr>
        <p:txBody>
          <a:bodyPr/>
          <a:lstStyle/>
          <a:p>
            <a:pPr eaLnBrk="1" hangingPunct="1">
              <a:spcBef>
                <a:spcPts val="63"/>
              </a:spcBef>
              <a:buClr>
                <a:srgbClr val="000000"/>
              </a:buClr>
              <a:buFontTx/>
              <a:buNone/>
            </a:pPr>
            <a:r>
              <a:rPr lang="en-GB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Source:  NielsenIQ Scantrack Total Store Read Grocery Multiples</a:t>
            </a:r>
          </a:p>
        </p:txBody>
      </p:sp>
      <p:sp>
        <p:nvSpPr>
          <p:cNvPr id="18437" name="Title 27"/>
          <p:cNvSpPr txBox="1">
            <a:spLocks/>
          </p:cNvSpPr>
          <p:nvPr/>
        </p:nvSpPr>
        <p:spPr bwMode="auto">
          <a:xfrm>
            <a:off x="234057" y="-346075"/>
            <a:ext cx="9251950" cy="1082676"/>
          </a:xfrm>
          <a:prstGeom prst="rect">
            <a:avLst/>
          </a:prstGeom>
          <a:noFill/>
          <a:ln>
            <a:noFill/>
          </a:ln>
        </p:spPr>
        <p:txBody>
          <a:bodyPr tIns="0" bIns="0" anchor="b"/>
          <a:lstStyle>
            <a:lvl1pPr defTabSz="45720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908050" indent="-457200" defTabSz="45720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371600" indent="-457200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825625" indent="-454025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286000" indent="-457200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7432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32004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6576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41148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2800" kern="0" dirty="0">
              <a:solidFill>
                <a:schemeClr val="accent1"/>
              </a:solidFill>
              <a:latin typeface="+mn-lt"/>
              <a:ea typeface="ＭＳ Ｐゴシック" pitchFamily="34" charset="-128"/>
              <a:cs typeface="Arial"/>
              <a:sym typeface="Arial"/>
            </a:endParaRPr>
          </a:p>
        </p:txBody>
      </p:sp>
      <p:sp>
        <p:nvSpPr>
          <p:cNvPr id="88068" name="Title 27"/>
          <p:cNvSpPr txBox="1">
            <a:spLocks/>
          </p:cNvSpPr>
          <p:nvPr/>
        </p:nvSpPr>
        <p:spPr bwMode="auto">
          <a:xfrm>
            <a:off x="234057" y="380973"/>
            <a:ext cx="888898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rgbClr val="5F5F5F"/>
              </a:buClr>
            </a:pPr>
            <a:r>
              <a:rPr lang="en-GB" altLang="en-US" sz="1900" b="1" dirty="0">
                <a:latin typeface="Montserrat" panose="00000500000000000000" pitchFamily="2" charset="0"/>
              </a:rPr>
              <a:t>The mixed weather and demand for convenient and comfort foods helped to lift sales for Bakery, Delicatessen and Confectionery</a:t>
            </a:r>
            <a:endParaRPr lang="en-GB" altLang="en-US" sz="19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56567" y="1799118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63525" y="1462345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40334" y="3452670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44375" y="2282721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728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7"/>
          <p:cNvSpPr txBox="1">
            <a:spLocks/>
          </p:cNvSpPr>
          <p:nvPr/>
        </p:nvSpPr>
        <p:spPr bwMode="auto">
          <a:xfrm>
            <a:off x="143446" y="177106"/>
            <a:ext cx="9000554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rgbClr val="5F5F5F"/>
              </a:buClr>
            </a:pPr>
            <a:r>
              <a:rPr lang="en-GB" alt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As the core food categories and BWS continue to normalise, retailers will be looking to General Merchandise to help boost topline store growth</a:t>
            </a:r>
            <a:endParaRPr lang="en-US" altLang="en-US" sz="1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0115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0" y="4731990"/>
            <a:ext cx="6769100" cy="341312"/>
          </a:xfrm>
        </p:spPr>
        <p:txBody>
          <a:bodyPr/>
          <a:lstStyle/>
          <a:p>
            <a:pPr eaLnBrk="1" hangingPunct="1">
              <a:spcBef>
                <a:spcPts val="63"/>
              </a:spcBef>
              <a:buClr>
                <a:srgbClr val="000000"/>
              </a:buClr>
              <a:buFontTx/>
              <a:buNone/>
            </a:pPr>
            <a:r>
              <a:rPr lang="en-GB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Source:  NielsenIQ Scantrack Total Store Read Grocery Multiples</a:t>
            </a:r>
          </a:p>
        </p:txBody>
      </p:sp>
      <p:sp>
        <p:nvSpPr>
          <p:cNvPr id="11" name="Oval 10"/>
          <p:cNvSpPr/>
          <p:nvPr/>
        </p:nvSpPr>
        <p:spPr>
          <a:xfrm>
            <a:off x="7148727" y="3008237"/>
            <a:ext cx="459225" cy="467933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34893" y="1681519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494" y="1098990"/>
            <a:ext cx="5928458" cy="3633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B293D54-E276-4BAF-BB45-14B06E179EA4}"/>
              </a:ext>
            </a:extLst>
          </p:cNvPr>
          <p:cNvSpPr/>
          <p:nvPr/>
        </p:nvSpPr>
        <p:spPr>
          <a:xfrm>
            <a:off x="7191810" y="2496957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2814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/>
          <p:nvPr/>
        </p:nvSpPr>
        <p:spPr>
          <a:xfrm>
            <a:off x="338424" y="114283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06875" y="114283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6093575" y="114283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207794" y="173318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The bounce back in Total Till spend to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+1.1%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from -1.3% in July, was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all down to the short heatwave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which peaked w/e 24</a:t>
            </a:r>
            <a:r>
              <a:rPr lang="en-GB" sz="1100" baseline="300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July</a:t>
            </a:r>
          </a:p>
        </p:txBody>
      </p:sp>
      <p:cxnSp>
        <p:nvCxnSpPr>
          <p:cNvPr id="646" name="Google Shape;646;p59"/>
          <p:cNvCxnSpPr/>
          <p:nvPr/>
        </p:nvCxnSpPr>
        <p:spPr>
          <a:xfrm>
            <a:off x="338424" y="167304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59"/>
          <p:cNvCxnSpPr/>
          <p:nvPr/>
        </p:nvCxnSpPr>
        <p:spPr>
          <a:xfrm>
            <a:off x="3215999" y="167304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59"/>
          <p:cNvCxnSpPr/>
          <p:nvPr/>
        </p:nvCxnSpPr>
        <p:spPr>
          <a:xfrm>
            <a:off x="6093574" y="167304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59"/>
          <p:cNvSpPr txBox="1"/>
          <p:nvPr/>
        </p:nvSpPr>
        <p:spPr>
          <a:xfrm>
            <a:off x="3225200" y="1746394"/>
            <a:ext cx="2536971" cy="256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the nation focussed on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staycations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shoppers were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quick to respond when the sun shone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and this triggered demand for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discretionary items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including camping gear, clothing and paddling pools, as well as Soft Drinks and Ice-creams.</a:t>
            </a:r>
          </a:p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kids at home shoppers were also looking for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convenienc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e foods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which benefited 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Bakery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and 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Delicatessen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and encouraged more visits to Waitrose and more shoppers to M&amp;S.</a:t>
            </a:r>
            <a:endParaRPr lang="en-GB" sz="11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>
              <a:buSzPts val="1100"/>
            </a:pPr>
            <a:endParaRPr lang="en" sz="12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6093750" y="1746393"/>
            <a:ext cx="2693700" cy="233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availability hampering some lines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Promotional spend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dipped to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20%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of sales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and with everyday low prices top of all retailer agendas is unlikely to return to pre-pandemic levels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AEE3A-5ACA-4840-9F4C-8A91BAC6C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Source:  NielsenIQ Homescan FMCG, NielsenIQ Scantrack</a:t>
            </a:r>
          </a:p>
        </p:txBody>
      </p:sp>
      <p:sp>
        <p:nvSpPr>
          <p:cNvPr id="652" name="Google Shape;652;p5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237807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sz="19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Soaring temperatures, general merchandise and a demand for convenient foods all helped to lift sales in August</a:t>
            </a:r>
            <a:endParaRPr lang="en-GB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0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77"/>
          <p:cNvSpPr txBox="1">
            <a:spLocks noGrp="1"/>
          </p:cNvSpPr>
          <p:nvPr>
            <p:ph type="title"/>
          </p:nvPr>
        </p:nvSpPr>
        <p:spPr>
          <a:xfrm>
            <a:off x="354651" y="360974"/>
            <a:ext cx="5550900" cy="568665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Most channels reported better growth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CF0243-A70B-4B96-B944-AA7661425FC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Total Store Read, *Homescan FMCG 4w/e 14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August 2021</a:t>
            </a:r>
          </a:p>
        </p:txBody>
      </p:sp>
      <p:sp>
        <p:nvSpPr>
          <p:cNvPr id="944" name="Google Shape;944;p77"/>
          <p:cNvSpPr txBox="1"/>
          <p:nvPr/>
        </p:nvSpPr>
        <p:spPr>
          <a:xfrm>
            <a:off x="354650" y="2148350"/>
            <a:ext cx="2242982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Tailwinds</a:t>
            </a:r>
            <a:endParaRPr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*Discounters +8.4%</a:t>
            </a:r>
          </a:p>
          <a:p>
            <a:pPr marL="365760" indent="-304800">
              <a:spcBef>
                <a:spcPts val="600"/>
              </a:spcBef>
              <a:spcAft>
                <a:spcPts val="600"/>
              </a:spcAft>
              <a:buSzPts val="1200"/>
              <a:buFont typeface="Montserrat"/>
              <a:buChar char="■"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Grocery Multiples +0.8%</a:t>
            </a:r>
          </a:p>
          <a:p>
            <a:pPr marL="365760" indent="-304800">
              <a:spcBef>
                <a:spcPts val="600"/>
              </a:spcBef>
              <a:spcAft>
                <a:spcPts val="600"/>
              </a:spcAft>
              <a:buSzPts val="1200"/>
              <a:buFont typeface="Montserrat"/>
              <a:buChar char="■"/>
            </a:pPr>
            <a:r>
              <a:rPr lang="en" sz="12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Supermarkets +0.5%</a:t>
            </a:r>
          </a:p>
          <a:p>
            <a:pPr marL="365760" indent="-304800">
              <a:spcBef>
                <a:spcPts val="600"/>
              </a:spcBef>
              <a:spcAft>
                <a:spcPts val="600"/>
              </a:spcAft>
              <a:buSzPts val="1200"/>
              <a:buFont typeface="Montserrat"/>
              <a:buChar char="■"/>
            </a:pPr>
            <a:r>
              <a:rPr lang="en" sz="12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Convenience -0.3%</a:t>
            </a:r>
            <a:endParaRPr lang="en-GB" sz="1200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endParaRPr lang="en"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endParaRPr lang="en"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endParaRPr sz="1200" dirty="0">
              <a:solidFill>
                <a:srgbClr val="FF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5" name="Google Shape;945;p77"/>
          <p:cNvSpPr txBox="1"/>
          <p:nvPr/>
        </p:nvSpPr>
        <p:spPr>
          <a:xfrm>
            <a:off x="3217224" y="2102620"/>
            <a:ext cx="2242981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Head</a:t>
            </a:r>
            <a: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winds</a:t>
            </a:r>
            <a:endParaRPr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marL="360000" indent="-304800">
              <a:spcBef>
                <a:spcPts val="600"/>
              </a:spcBef>
              <a:spcAft>
                <a:spcPts val="600"/>
              </a:spcAft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*Online -9.8%</a:t>
            </a:r>
            <a:endParaRPr lang="en" sz="12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36000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*Value Retailers </a:t>
            </a:r>
            <a:r>
              <a:rPr lang="en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</a:t>
            </a:r>
            <a:r>
              <a:rPr lang="en" sz="1200" dirty="0">
                <a:solidFill>
                  <a:schemeClr val="tx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8.5%</a:t>
            </a:r>
          </a:p>
          <a:p>
            <a:pPr marL="36000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endParaRPr lang="en" sz="1200" dirty="0">
              <a:solidFill>
                <a:schemeClr val="tx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7" name="Google Shape;947;p77"/>
          <p:cNvSpPr txBox="1"/>
          <p:nvPr/>
        </p:nvSpPr>
        <p:spPr>
          <a:xfrm>
            <a:off x="6277650" y="2287850"/>
            <a:ext cx="2511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+1.1%</a:t>
            </a:r>
            <a:endParaRPr sz="3600" dirty="0">
              <a:solidFill>
                <a:schemeClr val="accent1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Total Till</a:t>
            </a:r>
          </a:p>
        </p:txBody>
      </p:sp>
      <p:pic>
        <p:nvPicPr>
          <p:cNvPr id="952" name="Google Shape;952;p77"/>
          <p:cNvPicPr preferRelativeResize="0"/>
          <p:nvPr/>
        </p:nvPicPr>
        <p:blipFill rotWithShape="1">
          <a:blip r:embed="rId3">
            <a:alphaModFix/>
          </a:blip>
          <a:srcRect l="258" r="248"/>
          <a:stretch/>
        </p:blipFill>
        <p:spPr>
          <a:xfrm>
            <a:off x="6277650" y="1443196"/>
            <a:ext cx="722376" cy="666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25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3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1" name="Google Shape;881;p73"/>
          <p:cNvSpPr txBox="1"/>
          <p:nvPr/>
        </p:nvSpPr>
        <p:spPr>
          <a:xfrm>
            <a:off x="356649" y="2283425"/>
            <a:ext cx="2913391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SzPts val="1100"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Spend per visit fell to </a:t>
            </a: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£18.20</a:t>
            </a: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from</a:t>
            </a:r>
          </a:p>
          <a:p>
            <a:pPr lvl="0">
              <a:buSzPts val="1100"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£20.40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882" name="Google Shape;882;p73"/>
          <p:cNvCxnSpPr/>
          <p:nvPr/>
        </p:nvCxnSpPr>
        <p:spPr>
          <a:xfrm>
            <a:off x="33842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73"/>
          <p:cNvCxnSpPr/>
          <p:nvPr/>
        </p:nvCxnSpPr>
        <p:spPr>
          <a:xfrm>
            <a:off x="3215999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73"/>
          <p:cNvCxnSpPr/>
          <p:nvPr/>
        </p:nvCxnSpPr>
        <p:spPr>
          <a:xfrm>
            <a:off x="609357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5" name="Google Shape;885;p73"/>
          <p:cNvSpPr txBox="1"/>
          <p:nvPr/>
        </p:nvSpPr>
        <p:spPr>
          <a:xfrm>
            <a:off x="322520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Items in basket fell to </a:t>
            </a: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11.4</a:t>
            </a: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from 12.7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86" name="Google Shape;886;p73"/>
          <p:cNvSpPr txBox="1"/>
          <p:nvPr/>
        </p:nvSpPr>
        <p:spPr>
          <a:xfrm>
            <a:off x="6093749" y="2283425"/>
            <a:ext cx="2890593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SzPts val="1100"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Frequency of visit </a:t>
            </a: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increased</a:t>
            </a: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to </a:t>
            </a: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17.1 trips</a:t>
            </a: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from 15.5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34955-74D6-4E88-B955-906E49582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50" y="4850875"/>
            <a:ext cx="8159100" cy="184800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GB FMCG 4w/e 14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August 2021 vs 4we 15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August 2020</a:t>
            </a:r>
          </a:p>
        </p:txBody>
      </p:sp>
      <p:sp>
        <p:nvSpPr>
          <p:cNvPr id="888" name="Google Shape;888;p7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In </a:t>
            </a:r>
            <a:r>
              <a:rPr lang="en-PH" dirty="0">
                <a:latin typeface="Montserrat" panose="00000500000000000000" pitchFamily="2" charset="0"/>
              </a:rPr>
              <a:t>total,</a:t>
            </a:r>
            <a:r>
              <a:rPr lang="en-PH" dirty="0"/>
              <a:t> British shoppers made </a:t>
            </a:r>
            <a:r>
              <a:rPr lang="en-PH" dirty="0">
                <a:solidFill>
                  <a:schemeClr val="accent1"/>
                </a:solidFill>
              </a:rPr>
              <a:t>50m</a:t>
            </a:r>
            <a:r>
              <a:rPr lang="en-PH" dirty="0"/>
              <a:t> </a:t>
            </a:r>
            <a:r>
              <a:rPr lang="en-PH" dirty="0">
                <a:solidFill>
                  <a:schemeClr val="accent1"/>
                </a:solidFill>
              </a:rPr>
              <a:t>MORE</a:t>
            </a:r>
            <a:r>
              <a:rPr lang="en-PH" dirty="0">
                <a:solidFill>
                  <a:schemeClr val="bg1"/>
                </a:solidFill>
              </a:rPr>
              <a:t> </a:t>
            </a:r>
            <a:r>
              <a:rPr lang="en-PH" dirty="0"/>
              <a:t>shopping trips than last August but </a:t>
            </a:r>
            <a:r>
              <a:rPr lang="en-PH" dirty="0">
                <a:solidFill>
                  <a:schemeClr val="bg1"/>
                </a:solidFill>
              </a:rPr>
              <a:t>spent </a:t>
            </a:r>
            <a:r>
              <a:rPr lang="en-PH" dirty="0">
                <a:solidFill>
                  <a:schemeClr val="accent1"/>
                </a:solidFill>
              </a:rPr>
              <a:t>£2.16 LESS </a:t>
            </a:r>
            <a:r>
              <a:rPr lang="en-PH" dirty="0"/>
              <a:t>per trip, buying </a:t>
            </a:r>
            <a:r>
              <a:rPr lang="en-PH" dirty="0">
                <a:solidFill>
                  <a:schemeClr val="accent1"/>
                </a:solidFill>
              </a:rPr>
              <a:t>1.3 FEWER </a:t>
            </a:r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fmcg items</a:t>
            </a:r>
          </a:p>
        </p:txBody>
      </p:sp>
      <p:pic>
        <p:nvPicPr>
          <p:cNvPr id="890" name="Google Shape;890;p73"/>
          <p:cNvPicPr preferRelativeResize="0"/>
          <p:nvPr/>
        </p:nvPicPr>
        <p:blipFill rotWithShape="1">
          <a:blip r:embed="rId3">
            <a:alphaModFix/>
          </a:blip>
          <a:srcRect l="258" r="248"/>
          <a:stretch/>
        </p:blipFill>
        <p:spPr>
          <a:xfrm>
            <a:off x="6093750" y="2825503"/>
            <a:ext cx="356616" cy="3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200" y="2825503"/>
            <a:ext cx="356616" cy="2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85" y="2825503"/>
            <a:ext cx="356616" cy="309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8424" y="1676500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-11%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4281" y="1676500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-10%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3574" y="1676500"/>
            <a:ext cx="1098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+10%</a:t>
            </a:r>
          </a:p>
        </p:txBody>
      </p:sp>
    </p:spTree>
    <p:extLst>
      <p:ext uri="{BB962C8B-B14F-4D97-AF65-F5344CB8AC3E}">
        <p14:creationId xmlns:p14="http://schemas.microsoft.com/office/powerpoint/2010/main" val="78664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8"/>
          <p:cNvSpPr txBox="1"/>
          <p:nvPr/>
        </p:nvSpPr>
        <p:spPr>
          <a:xfrm>
            <a:off x="338424" y="223449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sz="1900" b="1" dirty="0">
                <a:latin typeface="Montserrat" panose="00000500000000000000" pitchFamily="2" charset="0"/>
              </a:rPr>
              <a:t>Soaring temperatures in week 1, helped to lift August sales</a:t>
            </a:r>
            <a:endParaRPr lang="en-GB" sz="1900" b="1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782" name="Google Shape;782;p68"/>
          <p:cNvCxnSpPr>
            <a:cxnSpLocks/>
          </p:cNvCxnSpPr>
          <p:nvPr/>
        </p:nvCxnSpPr>
        <p:spPr>
          <a:xfrm>
            <a:off x="354650" y="1397270"/>
            <a:ext cx="1960379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68"/>
          <p:cNvCxnSpPr>
            <a:cxnSpLocks/>
          </p:cNvCxnSpPr>
          <p:nvPr/>
        </p:nvCxnSpPr>
        <p:spPr>
          <a:xfrm>
            <a:off x="2508025" y="1397270"/>
            <a:ext cx="1969291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68"/>
          <p:cNvCxnSpPr>
            <a:cxnSpLocks/>
          </p:cNvCxnSpPr>
          <p:nvPr/>
        </p:nvCxnSpPr>
        <p:spPr>
          <a:xfrm>
            <a:off x="4818798" y="1397270"/>
            <a:ext cx="1807293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68"/>
          <p:cNvCxnSpPr/>
          <p:nvPr/>
        </p:nvCxnSpPr>
        <p:spPr>
          <a:xfrm>
            <a:off x="6810166" y="1397270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6" name="Google Shape;786;p68"/>
          <p:cNvSpPr txBox="1"/>
          <p:nvPr/>
        </p:nvSpPr>
        <p:spPr>
          <a:xfrm>
            <a:off x="-106326" y="1470624"/>
            <a:ext cx="2508703" cy="30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28650" indent="-171450">
              <a:lnSpc>
                <a:spcPts val="1175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Soaring temperatures 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helped to lift sales at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Convenience stores 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and for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Discretionary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items.</a:t>
            </a:r>
          </a:p>
          <a:p>
            <a:pPr marL="628650" indent="-171450">
              <a:lnSpc>
                <a:spcPts val="1175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Shoppers invested in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leisure gear 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including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camping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luggage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as well as Impulse categories (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Soft Drinks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) and Frozen (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Ice-cream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GB" sz="1100" dirty="0">
              <a:solidFill>
                <a:srgbClr val="222222"/>
              </a:solidFill>
              <a:latin typeface="Montserrat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87" name="Google Shape;787;p68"/>
          <p:cNvSpPr txBox="1"/>
          <p:nvPr/>
        </p:nvSpPr>
        <p:spPr>
          <a:xfrm flipH="1">
            <a:off x="338424" y="1079019"/>
            <a:ext cx="199668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</a:t>
            </a: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k 1:  </a:t>
            </a:r>
            <a:endParaRPr lang="en" sz="11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Soaring temperatures</a:t>
            </a:r>
            <a:endParaRPr sz="13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8" name="Google Shape;788;p68"/>
          <p:cNvSpPr txBox="1"/>
          <p:nvPr/>
        </p:nvSpPr>
        <p:spPr>
          <a:xfrm>
            <a:off x="2508025" y="1470624"/>
            <a:ext cx="1964700" cy="301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86691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poorer weather the Olympics proving a great distraction for many shoppers who sought comfort foods </a:t>
            </a:r>
            <a:r>
              <a:rPr lang="en-GB" sz="1100" dirty="0">
                <a:latin typeface="Montserrat" panose="00000500000000000000" pitchFamily="2" charset="0"/>
                <a:ea typeface="Times New Roman" panose="02020603050405020304" pitchFamily="18" charset="0"/>
              </a:rPr>
              <a:t>such as </a:t>
            </a:r>
            <a:r>
              <a:rPr lang="en-GB" sz="11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Confectionery</a:t>
            </a:r>
            <a:r>
              <a:rPr lang="en-GB" sz="1100" dirty="0">
                <a:latin typeface="Montserrat" panose="00000500000000000000" pitchFamily="2" charset="0"/>
                <a:ea typeface="Times New Roman" panose="02020603050405020304" pitchFamily="18" charset="0"/>
              </a:rPr>
              <a:t> and </a:t>
            </a:r>
            <a:r>
              <a:rPr lang="en-GB" sz="11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Crisps &amp; Snacks</a:t>
            </a:r>
            <a:r>
              <a:rPr lang="en-GB" sz="1100" dirty="0"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</a:p>
          <a:p>
            <a:pPr marL="186691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endParaRPr lang="en-GB" sz="1100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186691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With restrictions easing and more staycations shoppers also turned to </a:t>
            </a:r>
            <a:r>
              <a:rPr lang="en-GB" sz="11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Convenience foods </a:t>
            </a:r>
            <a:r>
              <a:rPr lang="en-GB" sz="11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including prepared Fruit, Sandwiches.</a:t>
            </a:r>
          </a:p>
        </p:txBody>
      </p:sp>
      <p:sp>
        <p:nvSpPr>
          <p:cNvPr id="789" name="Google Shape;789;p68"/>
          <p:cNvSpPr txBox="1"/>
          <p:nvPr/>
        </p:nvSpPr>
        <p:spPr>
          <a:xfrm flipH="1">
            <a:off x="2528102" y="1087376"/>
            <a:ext cx="231935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Wk 2: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Olympic boost</a:t>
            </a:r>
            <a:endParaRPr sz="13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68"/>
          <p:cNvSpPr txBox="1"/>
          <p:nvPr/>
        </p:nvSpPr>
        <p:spPr>
          <a:xfrm>
            <a:off x="4661400" y="1470624"/>
            <a:ext cx="2144166" cy="327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spc="1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little res</a:t>
            </a:r>
            <a:r>
              <a:rPr lang="en-GB" sz="1100" spc="10" dirty="0">
                <a:latin typeface="Montserrat" panose="00000500000000000000" pitchFamily="2" charset="0"/>
                <a:ea typeface="Times New Roman" panose="02020603050405020304" pitchFamily="18" charset="0"/>
              </a:rPr>
              <a:t>pite from the weather, growths continue to be negative and against better weather a year ago seasonal categories such as Firelighters, Suncare, Ice-cream, Cider, Lemonade all saw declines.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spc="1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100" spc="10" dirty="0">
                <a:latin typeface="Montserrat" panose="00000500000000000000" pitchFamily="2" charset="0"/>
                <a:ea typeface="Times New Roman" panose="02020603050405020304" pitchFamily="18" charset="0"/>
              </a:rPr>
              <a:t>As shoppers divert more of their spend back into hospitality, falling </a:t>
            </a:r>
            <a:r>
              <a:rPr lang="en-GB" sz="1100" b="1" spc="10" dirty="0">
                <a:latin typeface="Montserrat" panose="00000500000000000000" pitchFamily="2" charset="0"/>
                <a:ea typeface="Times New Roman" panose="02020603050405020304" pitchFamily="18" charset="0"/>
              </a:rPr>
              <a:t>BWS sales has now become a drag on Total Store sales</a:t>
            </a:r>
            <a:r>
              <a:rPr lang="en-GB" sz="1100" spc="10" dirty="0">
                <a:latin typeface="Montserrat" panose="00000500000000000000" pitchFamily="2" charset="0"/>
                <a:ea typeface="Times New Roman" panose="02020603050405020304" pitchFamily="18" charset="0"/>
              </a:rPr>
              <a:t>, meaning other categories now need to work harder to make up the shortfall.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spc="1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spc="1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1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791" name="Google Shape;791;p68"/>
          <p:cNvSpPr txBox="1"/>
          <p:nvPr/>
        </p:nvSpPr>
        <p:spPr>
          <a:xfrm flipH="1">
            <a:off x="4818798" y="1078021"/>
            <a:ext cx="214876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Wk 3: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Changeable weather</a:t>
            </a:r>
            <a:endParaRPr sz="13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68"/>
          <p:cNvSpPr txBox="1"/>
          <p:nvPr/>
        </p:nvSpPr>
        <p:spPr>
          <a:xfrm>
            <a:off x="6810175" y="1470625"/>
            <a:ext cx="1964700" cy="327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Wingdings" panose="05000000000000000000" pitchFamily="2" charset="2"/>
              <a:buChar char="§"/>
            </a:pPr>
            <a:r>
              <a:rPr lang="en-GB" sz="11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Against warmer weather a year ago, so weaker comparatives, </a:t>
            </a:r>
            <a:r>
              <a:rPr lang="en-GB" sz="11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the impulse categories saw better growth</a:t>
            </a:r>
            <a:r>
              <a:rPr lang="en-GB" sz="11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including Confectionery, Crisps &amp; Snacks and Biscuits.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186691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Cough/Cold and Flu remedies was one of fastest growing categories this week.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3" name="Google Shape;793;p68"/>
          <p:cNvSpPr txBox="1"/>
          <p:nvPr/>
        </p:nvSpPr>
        <p:spPr>
          <a:xfrm flipH="1">
            <a:off x="6839164" y="1079019"/>
            <a:ext cx="231935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Wk 4: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More indifferent weather</a:t>
            </a:r>
            <a:endParaRPr sz="13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GB" dirty="0">
              <a:latin typeface="Montserrat" panose="00000500000000000000" pitchFamily="2" charset="0"/>
            </a:endParaRPr>
          </a:p>
          <a:p>
            <a:endParaRPr lang="en-GB" dirty="0">
              <a:latin typeface="Montserrat" panose="00000500000000000000" pitchFamily="2" charset="0"/>
            </a:endParaRPr>
          </a:p>
          <a:p>
            <a:r>
              <a:rPr lang="en-GB" dirty="0">
                <a:latin typeface="Montserrat" panose="00000500000000000000" pitchFamily="2" charset="0"/>
              </a:rPr>
              <a:t>NielsenIQ Scantrack, NielsenIQ Homescan</a:t>
            </a:r>
          </a:p>
        </p:txBody>
      </p:sp>
    </p:spTree>
    <p:extLst>
      <p:ext uri="{BB962C8B-B14F-4D97-AF65-F5344CB8AC3E}">
        <p14:creationId xmlns:p14="http://schemas.microsoft.com/office/powerpoint/2010/main" val="62357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2" name="Google Shape;1742;p129"/>
          <p:cNvCxnSpPr/>
          <p:nvPr/>
        </p:nvCxnSpPr>
        <p:spPr>
          <a:xfrm>
            <a:off x="354650" y="1745725"/>
            <a:ext cx="83973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3" name="Google Shape;1743;p129"/>
          <p:cNvSpPr txBox="1"/>
          <p:nvPr/>
        </p:nvSpPr>
        <p:spPr>
          <a:xfrm>
            <a:off x="354649" y="1242164"/>
            <a:ext cx="3804300" cy="49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Grocery Multiples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Weekly year on year value growth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49" y="292625"/>
            <a:ext cx="8658721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The sales uplift was short-lived as mixed weather followed and staycation dining will have reverted indoors</a:t>
            </a:r>
            <a:endParaRPr lang="en-PH" sz="1800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Total Store Read  Grocery Multiples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546130"/>
              </p:ext>
            </p:extLst>
          </p:nvPr>
        </p:nvGraphicFramePr>
        <p:xfrm>
          <a:off x="354650" y="1841620"/>
          <a:ext cx="8425149" cy="29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DC1E7F4E-DA6C-4EE0-9124-6F5F1D60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25" y="2444977"/>
            <a:ext cx="253546" cy="2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6ABA6D-B945-4A76-A680-D80BDB0146F1}"/>
              </a:ext>
            </a:extLst>
          </p:cNvPr>
          <p:cNvSpPr txBox="1"/>
          <p:nvPr/>
        </p:nvSpPr>
        <p:spPr>
          <a:xfrm>
            <a:off x="963503" y="2167978"/>
            <a:ext cx="157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Late May Bank Holiday, Half Term</a:t>
            </a:r>
          </a:p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And 2 week mini heatwave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59B96-75A0-431A-A0B7-6BBC690F76C2}"/>
              </a:ext>
            </a:extLst>
          </p:cNvPr>
          <p:cNvSpPr txBox="1"/>
          <p:nvPr/>
        </p:nvSpPr>
        <p:spPr>
          <a:xfrm>
            <a:off x="2587359" y="2652416"/>
            <a:ext cx="157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14June UK Vaccine programme</a:t>
            </a:r>
          </a:p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Accelerated to respond to the rapid spread of the Delta Variant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118045-B917-48EB-AEBB-F8ABDFA060F6}"/>
              </a:ext>
            </a:extLst>
          </p:cNvPr>
          <p:cNvSpPr txBox="1"/>
          <p:nvPr/>
        </p:nvSpPr>
        <p:spPr>
          <a:xfrm>
            <a:off x="4199258" y="2751546"/>
            <a:ext cx="1571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Euro 2020</a:t>
            </a:r>
          </a:p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Final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9CE285-6135-447A-B80B-92F1539EE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8" y="2503896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71DE3BF-46AB-41D5-9B56-47709070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36" y="2003182"/>
            <a:ext cx="253546" cy="2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9947E9-6C86-4EBE-9B18-CA5B877A8FC4}"/>
              </a:ext>
            </a:extLst>
          </p:cNvPr>
          <p:cNvSpPr txBox="1"/>
          <p:nvPr/>
        </p:nvSpPr>
        <p:spPr>
          <a:xfrm>
            <a:off x="5108878" y="1734491"/>
            <a:ext cx="15715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End of July 2week heatwave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F3276-438E-4E18-BDC8-E1CED3F831D8}"/>
              </a:ext>
            </a:extLst>
          </p:cNvPr>
          <p:cNvSpPr txBox="1"/>
          <p:nvPr/>
        </p:nvSpPr>
        <p:spPr>
          <a:xfrm>
            <a:off x="2862610" y="3439981"/>
            <a:ext cx="157159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Covid Distortions </a:t>
            </a:r>
          </a:p>
        </p:txBody>
      </p:sp>
    </p:spTree>
    <p:extLst>
      <p:ext uri="{BB962C8B-B14F-4D97-AF65-F5344CB8AC3E}">
        <p14:creationId xmlns:p14="http://schemas.microsoft.com/office/powerpoint/2010/main" val="18672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0B6749-7B24-4E55-B6B2-2141D7892276}"/>
              </a:ext>
            </a:extLst>
          </p:cNvPr>
          <p:cNvCxnSpPr>
            <a:cxnSpLocks/>
          </p:cNvCxnSpPr>
          <p:nvPr/>
        </p:nvCxnSpPr>
        <p:spPr>
          <a:xfrm>
            <a:off x="2158523" y="955476"/>
            <a:ext cx="14233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50" y="357323"/>
            <a:ext cx="8817430" cy="662851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altLang="en-US" sz="18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Average weekly fmcg spend remains significantly higher than 2 years ago indicating more spend will shift back to hospitality </a:t>
            </a:r>
            <a:endParaRPr lang="en-PH" sz="1800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GB FMCG, based on rolling 12w/e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855058"/>
              </p:ext>
            </p:extLst>
          </p:nvPr>
        </p:nvGraphicFramePr>
        <p:xfrm>
          <a:off x="550790" y="1413393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DC9EB0-A80C-4462-ABA1-7208943A327C}"/>
              </a:ext>
            </a:extLst>
          </p:cNvPr>
          <p:cNvSpPr txBox="1"/>
          <p:nvPr/>
        </p:nvSpPr>
        <p:spPr>
          <a:xfrm>
            <a:off x="268513" y="955476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Macro view based on 12 week trends</a:t>
            </a:r>
            <a:endParaRPr lang="en-GB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10698"/>
      </p:ext>
    </p:extLst>
  </p:cSld>
  <p:clrMapOvr>
    <a:masterClrMapping/>
  </p:clrMapOvr>
</p:sld>
</file>

<file path=ppt/theme/theme1.xml><?xml version="1.0" encoding="utf-8"?>
<a:theme xmlns:a="http://schemas.openxmlformats.org/drawingml/2006/main" name="NIQ-presentation-template-v1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IQ-presentation-template-v2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05 Green">
      <a:srgbClr val="00A346"/>
    </a:custClr>
    <a:custClr name="04 Navy">
      <a:srgbClr val="10009D"/>
    </a:custClr>
    <a:custClr name="05 Red">
      <a:srgbClr val="D20043"/>
    </a:custClr>
    <a:custClr name="10 Navy">
      <a:srgbClr val="1D79FF"/>
    </a:custClr>
    <a:custClr name="02 Red">
      <a:srgbClr val="880535"/>
    </a:custClr>
    <a:custClr name="02 Blue">
      <a:srgbClr val="006A6B"/>
    </a:custClr>
    <a:custClr name="06 Purple">
      <a:srgbClr val="6512F0"/>
    </a:custClr>
    <a:custClr name="06 Orange">
      <a:srgbClr val="F06400"/>
    </a:custClr>
    <a:custClr name="07 Navy">
      <a:srgbClr val="0136E0"/>
    </a:custClr>
    <a:custClr name="10 Purple">
      <a:srgbClr val="A27EFF"/>
    </a:custClr>
    <a:custClr name="05 Blue">
      <a:srgbClr val="00A1A2"/>
    </a:custClr>
    <a:custClr name="04 Orange">
      <a:srgbClr val="AD4400"/>
    </a:custClr>
    <a:custClr name="02 Green">
      <a:srgbClr val="15441F"/>
    </a:custClr>
    <a:custClr name="08 Red">
      <a:srgbClr val="F84E83"/>
    </a:custClr>
    <a:custClr name="07 Green">
      <a:srgbClr val="00CA23"/>
    </a:custClr>
    <a:custClr name="09 Navy">
      <a:srgbClr val="0056FF"/>
    </a:custClr>
    <a:custClr name="07 Red">
      <a:srgbClr val="FF1E68"/>
    </a:custClr>
    <a:custClr name="12 Navy">
      <a:srgbClr val="B3CCFF"/>
    </a:custClr>
    <a:custClr name="04 Red">
      <a:srgbClr val="B6023B"/>
    </a:custClr>
    <a:custClr name="04 Blue">
      <a:srgbClr val="008F90"/>
    </a:custClr>
    <a:custClr name="07 Purple">
      <a:srgbClr val="682EE0"/>
    </a:custClr>
    <a:custClr name="07 Orange">
      <a:srgbClr val="FF6D05"/>
    </a:custClr>
    <a:custClr name="11 Navy">
      <a:srgbClr val="6699FF"/>
    </a:custClr>
    <a:custClr name="11 Purple">
      <a:srgbClr val="B497FF"/>
    </a:custClr>
    <a:custClr name="07 Blue">
      <a:srgbClr val="00CDD1"/>
    </a:custClr>
    <a:custClr name="04 Orange">
      <a:srgbClr val="AD4400"/>
    </a:custClr>
    <a:custClr name="04 Green">
      <a:srgbClr val="138238"/>
    </a:custClr>
    <a:custClr name="11 Red">
      <a:srgbClr val="FAB0C8"/>
    </a:custClr>
    <a:custClr name="Gray 95">
      <a:srgbClr val="0D0D0D"/>
    </a:custClr>
    <a:custClr name="Gray 90">
      <a:srgbClr val="1A1A1A"/>
    </a:custClr>
    <a:custClr name="Gray 80">
      <a:srgbClr val="333333"/>
    </a:custClr>
    <a:custClr name="Gray 60">
      <a:srgbClr val="666666"/>
    </a:custClr>
    <a:custClr name="Gray 50">
      <a:srgbClr val="808080"/>
    </a:custClr>
    <a:custClr name="Gray 30">
      <a:srgbClr val="B3B3B3"/>
    </a:custClr>
    <a:custClr name="Gray 15">
      <a:srgbClr val="D9D9D9"/>
    </a:custClr>
    <a:custClr name="Gray 5">
      <a:srgbClr val="F2F2F2"/>
    </a:custClr>
  </a:custClr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5f934ce9-eb2e-4973-9463-7815e15faf86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9EEF5BE-0D31-48C6-8CFC-F89EAF898EE7}"/>
</file>

<file path=customXml/itemProps2.xml><?xml version="1.0" encoding="utf-8"?>
<ds:datastoreItem xmlns:ds="http://schemas.openxmlformats.org/officeDocument/2006/customXml" ds:itemID="{A37E9847-7573-47BA-A7B9-784FF67C2C0F}"/>
</file>

<file path=customXml/itemProps3.xml><?xml version="1.0" encoding="utf-8"?>
<ds:datastoreItem xmlns:ds="http://schemas.openxmlformats.org/officeDocument/2006/customXml" ds:itemID="{09D62720-3B1A-473F-A953-2DF5A411E05A}"/>
</file>

<file path=docProps/app.xml><?xml version="1.0" encoding="utf-8"?>
<Properties xmlns="http://schemas.openxmlformats.org/officeDocument/2006/extended-properties" xmlns:vt="http://schemas.openxmlformats.org/officeDocument/2006/docPropsVTypes">
  <TotalTime>13150</TotalTime>
  <Words>3225</Words>
  <Application>Microsoft Office PowerPoint</Application>
  <PresentationFormat>On-screen Show (16:9)</PresentationFormat>
  <Paragraphs>411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Montserrat</vt:lpstr>
      <vt:lpstr>Montserrat Light</vt:lpstr>
      <vt:lpstr>Wingdings</vt:lpstr>
      <vt:lpstr>Symbol</vt:lpstr>
      <vt:lpstr>Avenir Next LT Pro</vt:lpstr>
      <vt:lpstr>Avenir Next</vt:lpstr>
      <vt:lpstr>Calibri</vt:lpstr>
      <vt:lpstr>Arial</vt:lpstr>
      <vt:lpstr>NIQ-presentation-template-v1</vt:lpstr>
      <vt:lpstr>NIQ-presentation-template-v2</vt:lpstr>
      <vt:lpstr>NielsenIQ Total Till Executive Summary</vt:lpstr>
      <vt:lpstr>Five take outs from Total Till for the 4 weeks to 14th August 2021</vt:lpstr>
      <vt:lpstr>What happened? Overview</vt:lpstr>
      <vt:lpstr>Soaring temperatures, general merchandise and a demand for convenient foods all helped to lift sales in August</vt:lpstr>
      <vt:lpstr>Most channels reported better growth</vt:lpstr>
      <vt:lpstr>In total, British shoppers made 50m MORE shopping trips than last August but spent £2.16 LESS per trip, buying 1.3 FEWER fmcg items</vt:lpstr>
      <vt:lpstr>PowerPoint Presentation</vt:lpstr>
      <vt:lpstr>The sales uplift was short-lived as mixed weather followed and staycation dining will have reverted indoors</vt:lpstr>
      <vt:lpstr>Average weekly fmcg spend remains significantly higher than 2 years ago indicating more spend will shift back to hospitality </vt:lpstr>
      <vt:lpstr>The return to more and smaller shopper trips continues as shopping behaviour continues to normalise</vt:lpstr>
      <vt:lpstr>Continued hot weather boosted sales at the end of July … but wet and changeable weather dampened growth in August and the nation chose convenience and comfort foods</vt:lpstr>
      <vt:lpstr>Convenience stores benefited as shoppers made additional trips for soft drinks and ice-cream</vt:lpstr>
      <vt:lpstr>Easing of lockdown rules and better weather encouraged more trips to stores but compared to last month Discounter trips slowed</vt:lpstr>
      <vt:lpstr>Compared to last month shoppers spent less but Food &amp; Drink sales are still significantly higher than they were 2 years ago</vt:lpstr>
      <vt:lpstr>With the summer of ‘staycations’ and kids at home, shoppers focussed on convenience foods, treats and leisure</vt:lpstr>
      <vt:lpstr>What happened by channel? </vt:lpstr>
      <vt:lpstr>Most stores with a ‘convenience’ offering saw sales improve vs last year</vt:lpstr>
      <vt:lpstr>YTD shoppers are spending more in Larger Formats, Online &amp; Discounters staycations and a return to work are providing a boost to Forecourts</vt:lpstr>
      <vt:lpstr>Against 2 years ago, growths remain upbeat, the next 20 weeks are expected to see sales ‘normalise’ as spend shifts back to hospitality</vt:lpstr>
      <vt:lpstr>Sales are proving slow, to return to hospitality with food &amp; drink sales boosted by summer staycations</vt:lpstr>
      <vt:lpstr>Online share continues to normalise around 13%</vt:lpstr>
      <vt:lpstr>Convenience stores in ‘convenient’ locations benefit from hot sunny weather and outperformed larger formats w/e 24th July</vt:lpstr>
      <vt:lpstr>The July heatwave (w/e 24th July) sparked an increase in sales for seasonal merchandise in larger stores and emergency seasonal items in smaller formats</vt:lpstr>
      <vt:lpstr>After a mixed summer shoppers will be in need of some better weather to enjoy the Bank Holiday weekend at the end of August</vt:lpstr>
      <vt:lpstr>Retailer News</vt:lpstr>
      <vt:lpstr>PowerPoint Presentation</vt:lpstr>
      <vt:lpstr>PowerPoint Presentation</vt:lpstr>
      <vt:lpstr>Aldi was the only retailer to report stronger growth driven by more shoppers, visits and bigger basket spends than pre-pandemic </vt:lpstr>
      <vt:lpstr>Retailer growths have improved but supply chain challenges will be a concern and may disproportionately impact smaller stores</vt:lpstr>
      <vt:lpstr>Having held at 21% for 5 months, spend on offer slowed further in August and is now on a par with last year</vt:lpstr>
      <vt:lpstr>Most retailers saw spend on offer fall vs year ago, Iceland was the only exception</vt:lpstr>
      <vt:lpstr>Supermarkets will be challenged to maintain sales as consumer confidence wavers and the Discounters continue to have momentum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August NielsenIQ Total Till Exec Summary</dc:title>
  <dc:creator>Cowen, Sally F.</dc:creator>
  <cp:lastModifiedBy>Cowen, Sally F.</cp:lastModifiedBy>
  <cp:revision>581</cp:revision>
  <dcterms:modified xsi:type="dcterms:W3CDTF">2021-08-26T13:35:27Z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1493;#2021|5f934ce9-eb2e-4973-9463-7815e15faf86</vt:lpwstr>
  </property>
</Properties>
</file>