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" ContentType="application/vnd.ms-exce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6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35" r:id="rId1"/>
    <p:sldMasterId id="2147485547" r:id="rId2"/>
  </p:sldMasterIdLst>
  <p:notesMasterIdLst>
    <p:notesMasterId r:id="rId22"/>
  </p:notesMasterIdLst>
  <p:handoutMasterIdLst>
    <p:handoutMasterId r:id="rId23"/>
  </p:handoutMasterIdLst>
  <p:sldIdLst>
    <p:sldId id="505" r:id="rId3"/>
    <p:sldId id="479" r:id="rId4"/>
    <p:sldId id="494" r:id="rId5"/>
    <p:sldId id="449" r:id="rId6"/>
    <p:sldId id="471" r:id="rId7"/>
    <p:sldId id="472" r:id="rId8"/>
    <p:sldId id="501" r:id="rId9"/>
    <p:sldId id="499" r:id="rId10"/>
    <p:sldId id="500" r:id="rId11"/>
    <p:sldId id="470" r:id="rId12"/>
    <p:sldId id="473" r:id="rId13"/>
    <p:sldId id="474" r:id="rId14"/>
    <p:sldId id="450" r:id="rId15"/>
    <p:sldId id="455" r:id="rId16"/>
    <p:sldId id="453" r:id="rId17"/>
    <p:sldId id="475" r:id="rId18"/>
    <p:sldId id="480" r:id="rId19"/>
    <p:sldId id="503" r:id="rId20"/>
    <p:sldId id="506" r:id="rId21"/>
  </p:sldIdLst>
  <p:sldSz cx="9144000" cy="6858000" type="screen4x3"/>
  <p:notesSz cx="7035800" cy="9334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C38"/>
    <a:srgbClr val="ED8000"/>
    <a:srgbClr val="63B1E5"/>
    <a:srgbClr val="477F80"/>
    <a:srgbClr val="A8B400"/>
    <a:srgbClr val="007C92"/>
    <a:srgbClr val="0082D2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85" autoAdjust="0"/>
    <p:restoredTop sz="90421" autoAdjust="0"/>
  </p:normalViewPr>
  <p:slideViewPr>
    <p:cSldViewPr snapToGrid="0">
      <p:cViewPr varScale="1">
        <p:scale>
          <a:sx n="58" d="100"/>
          <a:sy n="58" d="100"/>
        </p:scale>
        <p:origin x="1660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0651194-EF1D-4CE1-8686-89CC46BE55B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987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33888"/>
            <a:ext cx="56292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87D5CAD-AB5C-441F-9141-7981B331097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570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431EA8-21BA-4B9B-BE20-5298E49D4DA9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982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27FC9FE-EFCC-4565-B02E-8B6BF2260FC2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406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85457B-2281-4233-8C21-9E1EC0506AC0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04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7E717DB-EBD2-456F-BE3B-FE60AB9D04F2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678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7D5CAD-AB5C-441F-9141-7981B331097E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9254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276115B-1701-445F-9A6D-5C65B501519D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10</a:t>
            </a:fld>
            <a:endParaRPr lang="en-GB" altLang="en-US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2185907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7A20074-DC9B-4625-84CA-72FD4BFFF403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11</a:t>
            </a:fld>
            <a:endParaRPr lang="en-GB" altLang="en-US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765480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46D5A80-FCEA-4399-A2A4-C364D83D7A31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12</a:t>
            </a:fld>
            <a:endParaRPr lang="en-GB" altLang="en-US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3843450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F637067-9457-4616-A709-BA8F156A1D3B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177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0BEBC01-F556-4AFA-81FF-6619EA77BF66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GB" altLang="en-US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898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E6844-5958-485A-95FF-F1777FB7F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E18C0B-78CF-4937-83A9-51A50DC99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36751-BE14-4CCE-BB60-4493DA1BF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4B51E-043E-47DF-80A5-EB5014786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0F707-8008-4889-AD23-362E365B9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11DD1-6718-4C6D-9128-D50B7CA3B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776BED-9D99-4B1E-9C5A-7FF8CA22E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14087-6D36-4A41-A598-82A09BE0A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A07C5-98E0-4405-BEAE-8FBDAD568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5EE01-A87B-4727-9A90-3CDEE3616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1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B69274-8410-4DDE-B0BE-5F7420871A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63302C-99F4-4A48-95BC-6FCC951F3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D4B50-3210-4A50-BC20-AA2402D30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8E6B8-A418-4A3B-A42E-07C88E7A9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94C41-D609-4578-A65B-2898EC0E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6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40A08785-FF46-46EA-B2A6-2ED2291C9C45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1108636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26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62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40A08785-FF46-46EA-B2A6-2ED2291C9C45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2408044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2602315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40A08785-FF46-46EA-B2A6-2ED2291C9C45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893688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E6844-5958-485A-95FF-F1777FB7F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E18C0B-78CF-4937-83A9-51A50DC99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36751-BE14-4CCE-BB60-4493DA1BF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4B51E-043E-47DF-80A5-EB5014786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0F707-8008-4889-AD23-362E365B9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AA1B2-D0A3-4758-825F-FC723EB0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E8897-A492-4570-8240-CE748B0E46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CC183C-B5FF-439D-B855-7AD377B70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47A7A-4B58-4673-9173-D86E01EF7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2240A-E317-4303-A688-9EA67C037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629EF-D35F-42F4-A924-5A71BC03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D4D0A-34B4-45E6-8C03-40BBA1DAC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C7DCA-3C72-470E-8B81-5B4517909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181EB-4310-4E21-AA41-DFDEDFE14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39C30-7FF0-44A7-A117-512AE58F9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CA891-7B92-4173-B548-451548F4E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0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08E00-6B11-407C-A834-6E7DBB79D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C4EF9-1D5E-4201-B3F5-A7167E202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EC4E7-EBA8-4A42-B66B-260A33058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D0B89-109C-4E1C-BF9F-F0F8C0F0F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BCAC9-29E8-4FE8-A395-A9C13A4D1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7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AA1B2-D0A3-4758-825F-FC723EB03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E8897-A492-4570-8240-CE748B0E46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CC183C-B5FF-439D-B855-7AD377B70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47A7A-4B58-4673-9173-D86E01EF7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2240A-E317-4303-A688-9EA67C037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629EF-D35F-42F4-A924-5A71BC03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28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659EC-976D-4054-B40B-CA38B6029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20BF4-01F8-47EC-9FAD-537117BA4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F474C0-B997-4DDD-8016-758C0E615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135140-2AD0-4197-85B5-0F092E179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9439F1-2F79-4AFD-B5F9-6303B93A83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B021AA-7F4C-44C2-8A6C-B273AE0B4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5AE128-406F-4572-9333-E2A3C87B8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EF25C5-680D-4248-9B86-CD0F239AD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5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B73B2-0A6D-4C94-A204-890D54427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CED78D-D592-4AE1-B42C-F9A5D8FEC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8F2D5F-F474-4602-894A-97D684838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DCBF9C-97AE-45EE-AA04-FFEB79A8C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82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6F8699-5523-43CD-94EF-CF18AF4F1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10EF26-BBDC-4036-A3B4-3659AD499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332EF0-7DE9-4D12-9558-20977370D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35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C6A7-D813-454E-BC78-80E643FF3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78064-125E-413D-BA03-22305B4BA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FF0844-EBBC-46C3-8238-BD5B37ED3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D85CC4-0EEC-4C0A-A7BD-F40FBECB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FFFF5E-9B95-46A2-A646-1C8BD8A24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E0AAEE-44DC-46D4-9378-49F01D4C8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CD2C3-3BA8-401B-A28D-980D43710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D427C3-6F3D-4C2C-BA1A-1855978F7C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1D999-4B97-494F-981E-9976908A6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23101-9AE0-4749-ACEA-F85D2F586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8785-FF46-46EA-B2A6-2ED2291C9C45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FFCB6A-B038-4913-AA5E-A7E733127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0EBE8-AE3E-48BE-9F00-C0D0DEAEC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2861D3-9AD0-4CD8-95D6-D99962F6A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313B8-7FAB-44E0-AA10-CFCDF03CF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E0104-316A-4AFF-8A3E-6FD15DCB10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08785-FF46-46EA-B2A6-2ED2291C9C45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6DC4F-1334-49E0-9FED-F51CFCB4BC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5E45E-B0D1-4FE0-87E0-7003D5C291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5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36" r:id="rId1"/>
    <p:sldLayoutId id="2147485537" r:id="rId2"/>
    <p:sldLayoutId id="2147485538" r:id="rId3"/>
    <p:sldLayoutId id="2147485539" r:id="rId4"/>
    <p:sldLayoutId id="2147485540" r:id="rId5"/>
    <p:sldLayoutId id="2147485541" r:id="rId6"/>
    <p:sldLayoutId id="2147485542" r:id="rId7"/>
    <p:sldLayoutId id="2147485543" r:id="rId8"/>
    <p:sldLayoutId id="2147485544" r:id="rId9"/>
    <p:sldLayoutId id="2147485545" r:id="rId10"/>
    <p:sldLayoutId id="21474855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08785-FF46-46EA-B2A6-2ED2291C9C45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67004-6D3C-49D9-957F-38F6AE07A1D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250163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48" r:id="rId1"/>
    <p:sldLayoutId id="2147485549" r:id="rId2"/>
    <p:sldLayoutId id="2147485550" r:id="rId3"/>
    <p:sldLayoutId id="2147485551" r:id="rId4"/>
    <p:sldLayoutId id="2147485552" r:id="rId5"/>
    <p:sldLayoutId id="2147485553" r:id="rId6"/>
    <p:sldLayoutId id="2147485554" r:id="rId7"/>
    <p:sldLayoutId id="21474855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emf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emf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7.emf"/><Relationship Id="rId4" Type="http://schemas.openxmlformats.org/officeDocument/2006/relationships/oleObject" Target="../embeddings/Microsoft_Excel_97-2003_Worksheet2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291B7-C942-40CA-BA67-EB5B83919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49" y="1337310"/>
            <a:ext cx="7206867" cy="1280160"/>
          </a:xfrm>
        </p:spPr>
        <p:txBody>
          <a:bodyPr>
            <a:normAutofit/>
          </a:bodyPr>
          <a:lstStyle/>
          <a:p>
            <a:r>
              <a:rPr lang="en-US" dirty="0"/>
              <a:t>UK Pollock Report Data to 18.05.24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22745" y="2468880"/>
            <a:ext cx="7992606" cy="3429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sz="1500" b="0" dirty="0" err="1">
                <a:latin typeface="Arial" panose="020B0604020202020204" pitchFamily="34" charset="0"/>
                <a:cs typeface="Arial" panose="020B0604020202020204" pitchFamily="34" charset="0"/>
              </a:rPr>
              <a:t>ScanTrack</a:t>
            </a: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 data includes GB Total Coverage and the discounters, plus Northern Ireland Total Coverage and Musgraves.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 err="1">
                <a:latin typeface="Arial" panose="020B0604020202020204" pitchFamily="34" charset="0"/>
                <a:cs typeface="Arial" panose="020B0604020202020204" pitchFamily="34" charset="0"/>
              </a:rPr>
              <a:t>HomeScan</a:t>
            </a: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 data is based upon a GB consumer panel and should only be used for trends, not absolute values.	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All data released after w/e 26.03.16 is coded according to refined definitions available from </a:t>
            </a:r>
            <a:r>
              <a:rPr lang="en-GB" sz="1500" b="0" dirty="0" err="1">
                <a:latin typeface="Arial" panose="020B0604020202020204" pitchFamily="34" charset="0"/>
                <a:cs typeface="Arial" panose="020B0604020202020204" pitchFamily="34" charset="0"/>
              </a:rPr>
              <a:t>Seafish</a:t>
            </a: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fontAlgn="auto">
              <a:spcAft>
                <a:spcPts val="0"/>
              </a:spcAft>
            </a:pPr>
            <a:endParaRPr lang="en-GB" sz="15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en-GB" sz="1500" b="0" dirty="0">
                <a:latin typeface="Arial" panose="020B0604020202020204" pitchFamily="34" charset="0"/>
                <a:cs typeface="Arial" panose="020B0604020202020204" pitchFamily="34" charset="0"/>
              </a:rPr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2449053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175" y="981068"/>
            <a:ext cx="9140825" cy="52546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Rolling Purchase KPI’s – Total Pollock</a:t>
            </a:r>
          </a:p>
        </p:txBody>
      </p:sp>
      <p:graphicFrame>
        <p:nvGraphicFramePr>
          <p:cNvPr id="1229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602450"/>
              </p:ext>
            </p:extLst>
          </p:nvPr>
        </p:nvGraphicFramePr>
        <p:xfrm>
          <a:off x="655638" y="1828800"/>
          <a:ext cx="7832725" cy="434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943739" imgH="4406856" progId="Excel.Sheet.8">
                  <p:embed/>
                </p:oleObj>
              </mc:Choice>
              <mc:Fallback>
                <p:oleObj name="Worksheet" r:id="rId3" imgW="7943739" imgH="4406856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638" y="1828800"/>
                        <a:ext cx="7832725" cy="434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AD7B280-D1B6-E6B0-2684-DE1394ACAF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175" y="793412"/>
            <a:ext cx="9140825" cy="506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Rolling Purchase KPI’s – Frozen Pollock</a:t>
            </a:r>
          </a:p>
        </p:txBody>
      </p:sp>
      <p:graphicFrame>
        <p:nvGraphicFramePr>
          <p:cNvPr id="1331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92473"/>
              </p:ext>
            </p:extLst>
          </p:nvPr>
        </p:nvGraphicFramePr>
        <p:xfrm>
          <a:off x="1077913" y="1835150"/>
          <a:ext cx="6986587" cy="433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950052" imgH="4927512" progId="Excel.Sheet.8">
                  <p:embed/>
                </p:oleObj>
              </mc:Choice>
              <mc:Fallback>
                <p:oleObj name="Worksheet" r:id="rId3" imgW="7950052" imgH="4927512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913" y="1835150"/>
                        <a:ext cx="6986587" cy="433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03FA0F5-1216-D724-AD91-6FAD6BA446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175" y="557637"/>
            <a:ext cx="9140825" cy="42068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Rolling Purchase KPI’s – Chilled Pollock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49AB0BE-9C01-77C1-1CCF-D7294B66F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91100" y="6472238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44748"/>
              </p:ext>
            </p:extLst>
          </p:nvPr>
        </p:nvGraphicFramePr>
        <p:xfrm>
          <a:off x="415925" y="1330325"/>
          <a:ext cx="8012113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6674035" imgH="4330788" progId="Excel.Sheet.8">
                  <p:embed/>
                </p:oleObj>
              </mc:Choice>
              <mc:Fallback>
                <p:oleObj name="Worksheet" r:id="rId4" imgW="6674035" imgH="4330788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1330325"/>
                        <a:ext cx="8012113" cy="4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3175" y="932450"/>
            <a:ext cx="9140825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Retailer Share of Trade £ - Total Pollock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03D215E-E27D-9B54-9AB8-BB6640346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4EE7208-46C5-B2B7-53A2-E32844216D08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1319213"/>
            <a:ext cx="9163050" cy="52705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 txBox="1">
            <a:spLocks/>
          </p:cNvSpPr>
          <p:nvPr/>
        </p:nvSpPr>
        <p:spPr bwMode="auto">
          <a:xfrm>
            <a:off x="3175" y="955623"/>
            <a:ext cx="914082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Retailer Share of Trade £ - Frozen Pollock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78BD3D-9383-0920-152C-57D3D088A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C3B4B1-A488-67E7-1009-9DD20E6C13EF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175" y="1182688"/>
            <a:ext cx="9140825" cy="541496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 txBox="1">
            <a:spLocks/>
          </p:cNvSpPr>
          <p:nvPr/>
        </p:nvSpPr>
        <p:spPr bwMode="auto">
          <a:xfrm>
            <a:off x="3175" y="967212"/>
            <a:ext cx="914082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Retailer Share of Trade £ - Chilled Pollock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3B591A-D1BD-57DA-181B-273B723885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17893E5-720C-816C-CFB7-FC0DB840D7D0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-130175" y="1519238"/>
            <a:ext cx="9274175" cy="495617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-1588" y="825163"/>
            <a:ext cx="9145588" cy="533400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Market Context – Total Fish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93A1059-6D3D-C6FD-C308-33E0FED48D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648" y="1358563"/>
            <a:ext cx="9157648" cy="485760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4DBDEF-413C-BBDA-3D6F-7CDA51F53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1588" y="710223"/>
            <a:ext cx="9145588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Market Context – Total Fish continued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B5BB23-F3A1-004A-90FA-E649DA38C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3" y="1287187"/>
            <a:ext cx="9109807" cy="49593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2D54F6-436C-74F3-19A1-2394948F2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28627"/>
            <a:ext cx="6481763" cy="650875"/>
          </a:xfrm>
        </p:spPr>
        <p:txBody>
          <a:bodyPr>
            <a:normAutofit fontScale="90000"/>
          </a:bodyPr>
          <a:lstStyle/>
          <a:p>
            <a:pPr eaLnBrk="1" fontAlgn="base" hangingPunct="1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998393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Scantrack – EPOS from key retailers 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856800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067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-1588" y="966450"/>
            <a:ext cx="914558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US" altLang="en-US" sz="2800" dirty="0">
                <a:latin typeface="+mj-lt"/>
              </a:rPr>
              <a:t>Moving Annual Trends – Total Pollock</a:t>
            </a: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F9ED23-B0FB-6B5D-0576-03056003F5C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018088" y="6577013"/>
            <a:ext cx="1384300" cy="241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ED3393D-3CC6-B4CE-9735-A27DF7E09BC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-13647" y="1689283"/>
            <a:ext cx="9157648" cy="47236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 txBox="1">
            <a:spLocks/>
          </p:cNvSpPr>
          <p:nvPr/>
        </p:nvSpPr>
        <p:spPr bwMode="auto">
          <a:xfrm>
            <a:off x="-1588" y="1029311"/>
            <a:ext cx="914558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US" altLang="en-US" sz="2800" dirty="0">
                <a:latin typeface="+mj-lt"/>
              </a:rPr>
              <a:t>Moving Annual Trends – Total Pollock Continued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CF55B84-8391-F9A8-C8D0-7CFB8B7DF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C4CAAAF-B18C-41BA-4D75-1171495BA64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-1588" y="1773238"/>
            <a:ext cx="9145588" cy="46164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175" y="768960"/>
            <a:ext cx="9140825" cy="47783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Long Term Trends – Total Pollock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C140753-5BC4-103A-1CFE-0CBB9EEBFE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413" y="1243013"/>
            <a:ext cx="8893175" cy="505936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12EA4A-14CE-5FE3-9750-664E0057E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175" y="868333"/>
            <a:ext cx="9140825" cy="47783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Long Term Trends – Frozen Pollock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7BED245-2E9E-1809-34F5-BCE33071B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175" y="1343025"/>
            <a:ext cx="8832850" cy="471963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F0B41B-168A-651B-5692-F0EBE63C0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-10473" y="877858"/>
            <a:ext cx="9140825" cy="50641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en-GB" altLang="en-US" dirty="0">
                <a:solidFill>
                  <a:srgbClr val="012E7F"/>
                </a:solidFill>
              </a:rPr>
              <a:t>Long Term Trends – Chilled Pollock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A44FD1-2870-9D32-05AC-31CCFD67CC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3" y="1357313"/>
            <a:ext cx="9142412" cy="51466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-13648" y="6527099"/>
            <a:ext cx="5143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ScanTrack</a:t>
            </a:r>
            <a:r>
              <a:rPr lang="en-GB" altLang="en-US" sz="1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</a:t>
            </a:r>
            <a:r>
              <a:rPr lang="en-GB" altLang="en-US" sz="14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87136B-CCD0-B956-D978-4D191011D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18088" y="6577013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763" y="523207"/>
            <a:ext cx="9139237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Purchase KPI’s – Total Pollock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641CE2-2706-F0CD-56EA-EC1BC68C239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991100" y="6477000"/>
            <a:ext cx="1384300" cy="2413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2F39890-9970-5327-6AAA-5EB5804DD43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5833"/>
          <a:stretch/>
        </p:blipFill>
        <p:spPr>
          <a:xfrm>
            <a:off x="0" y="969294"/>
            <a:ext cx="9144000" cy="548739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/>
        </p:nvSpPr>
        <p:spPr>
          <a:xfrm>
            <a:off x="0" y="535267"/>
            <a:ext cx="9144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Purchase KPI’s – Frozen Pollock</a:t>
            </a: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7DC4C9-628D-0AA9-0759-8E5B4A831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4CF0B79-DC20-962D-5A97-D5D4F06EDF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7196"/>
          <a:stretch/>
        </p:blipFill>
        <p:spPr>
          <a:xfrm>
            <a:off x="11476" y="1030566"/>
            <a:ext cx="9144000" cy="542612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-1588" y="521619"/>
            <a:ext cx="9145588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defTabSz="457200">
              <a:defRPr sz="3200">
                <a:solidFill>
                  <a:srgbClr val="012E7F"/>
                </a:solidFill>
                <a:latin typeface="Arial"/>
                <a:ea typeface="+mj-ea"/>
                <a:cs typeface="+mj-cs"/>
              </a:defRPr>
            </a:lvl1pPr>
            <a:lvl2pPr defTabSz="457200">
              <a:defRPr sz="3600">
                <a:solidFill>
                  <a:srgbClr val="012E7F"/>
                </a:solidFill>
              </a:defRPr>
            </a:lvl2pPr>
            <a:lvl3pPr defTabSz="457200">
              <a:defRPr sz="3600">
                <a:solidFill>
                  <a:srgbClr val="012E7F"/>
                </a:solidFill>
              </a:defRPr>
            </a:lvl3pPr>
            <a:lvl4pPr defTabSz="457200">
              <a:defRPr sz="3600">
                <a:solidFill>
                  <a:srgbClr val="012E7F"/>
                </a:solidFill>
              </a:defRPr>
            </a:lvl4pPr>
            <a:lvl5pPr defTabSz="457200">
              <a:defRPr sz="3600">
                <a:solidFill>
                  <a:srgbClr val="012E7F"/>
                </a:solidFill>
              </a:defRPr>
            </a:lvl5pPr>
            <a:lvl6pPr marL="4572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6pPr>
            <a:lvl7pPr marL="9144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7pPr>
            <a:lvl8pPr marL="13716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8pPr>
            <a:lvl9pPr marL="1828800" defTabSz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12E7F"/>
                </a:solidFill>
              </a:defRPr>
            </a:lvl9pPr>
          </a:lstStyle>
          <a:p>
            <a:r>
              <a:rPr lang="en-GB" altLang="en-US" sz="2800" dirty="0">
                <a:latin typeface="+mj-lt"/>
              </a:rPr>
              <a:t>Purchase KPI’s – Chilled Pollock</a:t>
            </a: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-54601" y="6458759"/>
            <a:ext cx="51435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100" b="1" dirty="0">
                <a:solidFill>
                  <a:schemeClr val="accent1"/>
                </a:solidFill>
                <a:latin typeface="+mj-lt"/>
                <a:ea typeface="Geneva"/>
                <a:cs typeface="Geneva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9B8365-B234-1257-8D17-2D9EE0E649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1100" y="6477000"/>
            <a:ext cx="1384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9A9A8FB-6FDD-B587-8D7A-E6FD5C8A21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6173"/>
          <a:stretch/>
        </p:blipFill>
        <p:spPr>
          <a:xfrm>
            <a:off x="0" y="969294"/>
            <a:ext cx="9144000" cy="55056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Label xmlns="cebd32e3-9ab6-41ee-b1af-b8405a8d4e68" xsi:nil="true"/>
    <DocumentTopic xmlns="cebd32e3-9ab6-41ee-b1af-b8405a8d4e68">
      <Value>Technical Report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NielsenIQ</DocumentSource>
    <PublicationDate xmlns="cebd32e3-9ab6-41ee-b1af-b8405a8d4e68">2024-06-09T23:00:00+00:00</PublicationDate>
    <DocumentAdded xmlns="cebd32e3-9ab6-41ee-b1af-b8405a8d4e68">2024-06-09T23:00:00+00:00</DocumentAdded>
    <TaxCatchAll xmlns="cebd32e3-9ab6-41ee-b1af-b8405a8d4e68">
      <Value>1656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May 2024</TermName>
          <TermId xmlns="http://schemas.microsoft.com/office/infopath/2007/PartnerControls">ca2e229f-b637-4844-acd5-ece1af2d3f8a</TermId>
        </TermInfo>
      </Terms>
    </j7c1b49d505545c2a69692ae734740bd>
    <DocumentSummary xmlns="cebd32e3-9ab6-41ee-b1af-b8405a8d4e68">May 2024 NIQ Species Reports</DocumentSummary>
    <ContentStartDate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8E188BDB-4281-4AD6-BFAA-6AE599C625DA}"/>
</file>

<file path=customXml/itemProps2.xml><?xml version="1.0" encoding="utf-8"?>
<ds:datastoreItem xmlns:ds="http://schemas.openxmlformats.org/officeDocument/2006/customXml" ds:itemID="{C8A187D0-E2D5-42F2-850E-FA47C62DECE8}"/>
</file>

<file path=customXml/itemProps3.xml><?xml version="1.0" encoding="utf-8"?>
<ds:datastoreItem xmlns:ds="http://schemas.openxmlformats.org/officeDocument/2006/customXml" ds:itemID="{3F1E6157-84FA-46A2-858E-4FF75B7F619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9479</TotalTime>
  <Words>654</Words>
  <Application>Microsoft Office PowerPoint</Application>
  <PresentationFormat>On-screen Show (4:3)</PresentationFormat>
  <Paragraphs>73</Paragraphs>
  <Slides>19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4" baseType="lpstr">
      <vt:lpstr>Arial Unicode MS</vt:lpstr>
      <vt:lpstr>ＭＳ Ｐゴシック</vt:lpstr>
      <vt:lpstr>Arial</vt:lpstr>
      <vt:lpstr>Calibri</vt:lpstr>
      <vt:lpstr>Calibri Light</vt:lpstr>
      <vt:lpstr>Geneva</vt:lpstr>
      <vt:lpstr>Poppins</vt:lpstr>
      <vt:lpstr>Poppins Light</vt:lpstr>
      <vt:lpstr>Roboto</vt:lpstr>
      <vt:lpstr>Roboto Light</vt:lpstr>
      <vt:lpstr>Roboto Slab</vt:lpstr>
      <vt:lpstr>Roboto Slab Light</vt:lpstr>
      <vt:lpstr>Custom Design</vt:lpstr>
      <vt:lpstr>Seafish - reduced template for suppliers</vt:lpstr>
      <vt:lpstr>Microsoft Excel 97-2003 Worksheet</vt:lpstr>
      <vt:lpstr>UK Pollock Report Data to 18.05.24 </vt:lpstr>
      <vt:lpstr>PowerPoint Presentation</vt:lpstr>
      <vt:lpstr>PowerPoint Presentation</vt:lpstr>
      <vt:lpstr>Long Term Trends – Total Pollock</vt:lpstr>
      <vt:lpstr>Long Term Trends – Frozen Pollock</vt:lpstr>
      <vt:lpstr>Long Term Trends – Chilled Pollock</vt:lpstr>
      <vt:lpstr>PowerPoint Presentation</vt:lpstr>
      <vt:lpstr>PowerPoint Presentation</vt:lpstr>
      <vt:lpstr>PowerPoint Presentation</vt:lpstr>
      <vt:lpstr>Rolling Purchase KPI’s – Total Pollock</vt:lpstr>
      <vt:lpstr>Rolling Purchase KPI’s – Frozen Pollock</vt:lpstr>
      <vt:lpstr>Rolling Purchase KPI’s – Chilled Pollock</vt:lpstr>
      <vt:lpstr>PowerPoint Presentation</vt:lpstr>
      <vt:lpstr>PowerPoint Presentation</vt:lpstr>
      <vt:lpstr>PowerPoint Presentation</vt:lpstr>
      <vt:lpstr>Market Context – Total Fish</vt:lpstr>
      <vt:lpstr>PowerPoint Presentation</vt:lpstr>
      <vt:lpstr>Glossary</vt:lpstr>
      <vt:lpstr>PowerPoint Presentation</vt:lpstr>
    </vt:vector>
  </TitlesOfParts>
  <Company>ACNielsen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May NIQ Pollock Report</dc:title>
  <dc:creator>anderi01</dc:creator>
  <cp:lastModifiedBy>deeksha jain</cp:lastModifiedBy>
  <cp:revision>911</cp:revision>
  <dcterms:created xsi:type="dcterms:W3CDTF">2009-04-16T08:15:59Z</dcterms:created>
  <dcterms:modified xsi:type="dcterms:W3CDTF">2024-06-05T11:04:03Z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White background PowerPoint template, 2007.</vt:lpwstr>
  </property>
  <property fmtid="{D5CDD505-2E9C-101B-9397-08002B2CF9AE}" pid="3" name="Order">
    <vt:lpwstr>1700.00000000000</vt:lpwstr>
  </property>
  <property fmtid="{D5CDD505-2E9C-101B-9397-08002B2CF9AE}" pid="4" name="Date of Announcement">
    <vt:lpwstr>2007-01-18T00:00:00Z</vt:lpwstr>
  </property>
  <property fmtid="{D5CDD505-2E9C-101B-9397-08002B2CF9AE}" pid="5" name="GeoScope">
    <vt:lpwstr>United States</vt:lpwstr>
  </property>
  <property fmtid="{D5CDD505-2E9C-101B-9397-08002B2CF9AE}" pid="6" name="Freshness Date">
    <vt:lpwstr>2008-12-22T00:00:00Z</vt:lpwstr>
  </property>
  <property fmtid="{D5CDD505-2E9C-101B-9397-08002B2CF9AE}" pid="7" name="Details">
    <vt:lpwstr>Presentation template with White background</vt:lpwstr>
  </property>
  <property fmtid="{D5CDD505-2E9C-101B-9397-08002B2CF9AE}" pid="8" name="Region">
    <vt:lpwstr>Global</vt:lpwstr>
  </property>
  <property fmtid="{D5CDD505-2E9C-101B-9397-08002B2CF9AE}" pid="9" name="display_urn:schemas-microsoft-com:office:office#Primary_x0020_Contact">
    <vt:lpwstr>Akhtar, Sonia</vt:lpwstr>
  </property>
  <property fmtid="{D5CDD505-2E9C-101B-9397-08002B2CF9AE}" pid="10" name="Topic">
    <vt:lpwstr>Templates</vt:lpwstr>
  </property>
  <property fmtid="{D5CDD505-2E9C-101B-9397-08002B2CF9AE}" pid="11" name="ContentType">
    <vt:lpwstr>iShare Document</vt:lpwstr>
  </property>
  <property fmtid="{D5CDD505-2E9C-101B-9397-08002B2CF9AE}" pid="12" name="Primary Contact">
    <vt:lpwstr>134</vt:lpwstr>
  </property>
  <property fmtid="{D5CDD505-2E9C-101B-9397-08002B2CF9AE}" pid="13" name="North American Consumer Group">
    <vt:lpwstr>0</vt:lpwstr>
  </property>
  <property fmtid="{D5CDD505-2E9C-101B-9397-08002B2CF9AE}" pid="14" name="ContentTypeId">
    <vt:lpwstr>0x010100FBC0F8BFD01A91498CA7837A71EEDFDB02005AE5335FCC83EB48B1308B6A764FBC1C</vt:lpwstr>
  </property>
  <property fmtid="{D5CDD505-2E9C-101B-9397-08002B2CF9AE}" pid="15" name="Market Data Document Path">
    <vt:lpwstr>1656;#May 2024|ca2e229f-b637-4844-acd5-ece1af2d3f8a</vt:lpwstr>
  </property>
</Properties>
</file>