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5" r:id="rId1"/>
    <p:sldMasterId id="2147485547" r:id="rId2"/>
  </p:sldMasterIdLst>
  <p:notesMasterIdLst>
    <p:notesMasterId r:id="rId22"/>
  </p:notesMasterIdLst>
  <p:handoutMasterIdLst>
    <p:handoutMasterId r:id="rId23"/>
  </p:handoutMasterIdLst>
  <p:sldIdLst>
    <p:sldId id="505" r:id="rId3"/>
    <p:sldId id="479" r:id="rId4"/>
    <p:sldId id="494" r:id="rId5"/>
    <p:sldId id="449" r:id="rId6"/>
    <p:sldId id="471" r:id="rId7"/>
    <p:sldId id="472" r:id="rId8"/>
    <p:sldId id="501" r:id="rId9"/>
    <p:sldId id="499" r:id="rId10"/>
    <p:sldId id="500" r:id="rId11"/>
    <p:sldId id="470" r:id="rId12"/>
    <p:sldId id="473" r:id="rId13"/>
    <p:sldId id="474" r:id="rId14"/>
    <p:sldId id="450" r:id="rId15"/>
    <p:sldId id="455" r:id="rId16"/>
    <p:sldId id="453" r:id="rId17"/>
    <p:sldId id="475" r:id="rId18"/>
    <p:sldId id="480" r:id="rId19"/>
    <p:sldId id="503" r:id="rId20"/>
    <p:sldId id="506" r:id="rId21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7680" autoAdjust="0"/>
  </p:normalViewPr>
  <p:slideViewPr>
    <p:cSldViewPr snapToGrid="0">
      <p:cViewPr varScale="1">
        <p:scale>
          <a:sx n="69" d="100"/>
          <a:sy n="69" d="100"/>
        </p:scale>
        <p:origin x="8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651194-EF1D-4CE1-8686-89CC46BE55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98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87D5CAD-AB5C-441F-9141-7981B33109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7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31EA8-21BA-4B9B-BE20-5298E49D4DA9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8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85457B-2281-4233-8C21-9E1EC0506AC0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E717DB-EBD2-456F-BE3B-FE60AB9D04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7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76115B-1701-445F-9A6D-5C65B501519D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185907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A20074-DC9B-4625-84CA-72FD4BFFF403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765480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D5A80-FCEA-4399-A2A4-C364D83D7A31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4345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7067-9457-4616-A709-BA8F156A1D3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77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BEBC01-F556-4AFA-81FF-6619EA77BF6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98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FC9FE-EFCC-4565-B02E-8B6BF2260FC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0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1DD1-6718-4C6D-9128-D50B7CA3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76BED-9D99-4B1E-9C5A-7FF8CA22E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14087-6D36-4A41-A598-82A09BE0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5-98E0-4405-BEAE-8FBDAD5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EE01-A87B-4727-9A90-3CDEE361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69274-8410-4DDE-B0BE-5F7420871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3302C-99F4-4A48-95BC-6FCC951F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D4B50-3210-4A50-BC20-AA2402D3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8E6B8-A418-4A3B-A42E-07C88E7A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4C41-D609-4578-A65B-2898EC0E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0863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6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40804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602315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9368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4D0A-34B4-45E6-8C03-40BBA1DA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7DCA-3C72-470E-8B81-5B451790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81EB-4310-4E21-AA41-DFDEDFE1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39C30-7FF0-44A7-A117-512AE58F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A891-7B92-4173-B548-451548F4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8E00-6B11-407C-A834-6E7DBB79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4EF9-1D5E-4201-B3F5-A7167E202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EC4E7-EBA8-4A42-B66B-260A3305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0B89-109C-4E1C-BF9F-F0F8C0F0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BCAC9-29E8-4FE8-A395-A9C13A4D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59EC-976D-4054-B40B-CA38B602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0BF4-01F8-47EC-9FAD-537117BA4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474C0-B997-4DDD-8016-758C0E61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35140-2AD0-4197-85B5-0F092E179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439F1-2F79-4AFD-B5F9-6303B93A8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021AA-7F4C-44C2-8A6C-B273AE0B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AE128-406F-4572-9333-E2A3C87B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F25C5-680D-4248-9B86-CD0F239A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3B2-0A6D-4C94-A204-890D5442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ED78D-D592-4AE1-B42C-F9A5D8FE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F2D5F-F474-4602-894A-97D68483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CBF9C-97AE-45EE-AA04-FFEB79A8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F8699-5523-43CD-94EF-CF18AF4F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0EF26-BBDC-4036-A3B4-3659AD49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32EF0-7DE9-4D12-9558-20977370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C6A7-D813-454E-BC78-80E643FF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8064-125E-413D-BA03-22305B4BA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F0844-EBBC-46C3-8238-BD5B37ED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85CC4-0EEC-4C0A-A7BD-F40FBECB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FFF5E-9B95-46A2-A646-1C8BD8A2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0AAEE-44DC-46D4-9378-49F01D4C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D2C3-3BA8-401B-A28D-980D4371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427C3-6F3D-4C2C-BA1A-1855978F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1D999-4B97-494F-981E-9976908A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23101-9AE0-4749-ACEA-F85D2F58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FCB6A-B038-4913-AA5E-A7E73312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EBE8-AE3E-48BE-9F00-C0D0DEAE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861D3-9AD0-4CD8-95D6-D99962F6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13B8-7FAB-44E0-AA10-CFCDF03C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0104-316A-4AFF-8A3E-6FD15DCB1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6DC4F-1334-49E0-9FED-F51CFCB4B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E45E-B0D1-4FE0-87E0-7003D5C29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6" r:id="rId1"/>
    <p:sldLayoutId id="2147485537" r:id="rId2"/>
    <p:sldLayoutId id="2147485538" r:id="rId3"/>
    <p:sldLayoutId id="2147485539" r:id="rId4"/>
    <p:sldLayoutId id="2147485540" r:id="rId5"/>
    <p:sldLayoutId id="2147485541" r:id="rId6"/>
    <p:sldLayoutId id="2147485542" r:id="rId7"/>
    <p:sldLayoutId id="2147485543" r:id="rId8"/>
    <p:sldLayoutId id="2147485544" r:id="rId9"/>
    <p:sldLayoutId id="2147485545" r:id="rId10"/>
    <p:sldLayoutId id="21474855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5016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91B7-C942-40CA-BA67-EB5B83919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337310"/>
            <a:ext cx="7206867" cy="1280160"/>
          </a:xfrm>
        </p:spPr>
        <p:txBody>
          <a:bodyPr>
            <a:normAutofit/>
          </a:bodyPr>
          <a:lstStyle/>
          <a:p>
            <a:r>
              <a:rPr lang="en-US" dirty="0"/>
              <a:t>UK Pollock Report Data to </a:t>
            </a:r>
            <a:r>
              <a:rPr lang="en-US" dirty="0" smtClean="0"/>
              <a:t>23.04.22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2745" y="2468880"/>
            <a:ext cx="7992606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ScanTrack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HomeScan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Seafish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4490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175" y="981068"/>
            <a:ext cx="9140825" cy="5254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Total Pollock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04955"/>
              </p:ext>
            </p:extLst>
          </p:nvPr>
        </p:nvGraphicFramePr>
        <p:xfrm>
          <a:off x="655638" y="1825625"/>
          <a:ext cx="7832725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Worksheet" r:id="rId4" imgW="7943739" imgH="4413162" progId="Excel.Sheet.8">
                  <p:embed/>
                </p:oleObj>
              </mc:Choice>
              <mc:Fallback>
                <p:oleObj name="Worksheet" r:id="rId4" imgW="7943739" imgH="4413162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825625"/>
                        <a:ext cx="7832725" cy="435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216966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021263" y="6473825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75" y="793412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Frozen Pollock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32668"/>
              </p:ext>
            </p:extLst>
          </p:nvPr>
        </p:nvGraphicFramePr>
        <p:xfrm>
          <a:off x="1073150" y="1827213"/>
          <a:ext cx="6997700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Worksheet" r:id="rId4" imgW="7912174" imgH="4914900" progId="Excel.Sheet.8">
                  <p:embed/>
                </p:oleObj>
              </mc:Choice>
              <mc:Fallback>
                <p:oleObj name="Worksheet" r:id="rId4" imgW="7912174" imgH="491490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827213"/>
                        <a:ext cx="6997700" cy="434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04913409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021263" y="6473825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175" y="557637"/>
            <a:ext cx="9140825" cy="4206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6677116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21263" y="6468423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530830"/>
              </p:ext>
            </p:extLst>
          </p:nvPr>
        </p:nvGraphicFramePr>
        <p:xfrm>
          <a:off x="415925" y="1330325"/>
          <a:ext cx="8012113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Worksheet" r:id="rId5" imgW="6674035" imgH="4330788" progId="Excel.Sheet.8">
                  <p:embed/>
                </p:oleObj>
              </mc:Choice>
              <mc:Fallback>
                <p:oleObj name="Worksheet" r:id="rId5" imgW="6674035" imgH="433078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330325"/>
                        <a:ext cx="8012113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3175" y="932450"/>
            <a:ext cx="91408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Total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6169874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1263" y="6473825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1571363339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42900" y="1374775"/>
            <a:ext cx="8461375" cy="51943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3175" y="955623"/>
            <a:ext cx="91408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Frozen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386620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1263" y="6473825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2719129769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42900" y="1335088"/>
            <a:ext cx="8461375" cy="51943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3175" y="967212"/>
            <a:ext cx="91408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2023781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1263" y="6473825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335079249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5138" y="1633538"/>
            <a:ext cx="8167687" cy="45831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588" y="825163"/>
            <a:ext cx="9145588" cy="5334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177341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1549770"/>
            <a:ext cx="9061450" cy="457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118175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48250" y="6573838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588" y="710223"/>
            <a:ext cx="91455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Market Context – Total Fish continued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5272748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613" y="1438291"/>
            <a:ext cx="9021762" cy="46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3899458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48250" y="6573838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28627"/>
            <a:ext cx="6481763" cy="650875"/>
          </a:xfrm>
        </p:spPr>
        <p:txBody>
          <a:bodyPr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983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85680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-1588" y="966450"/>
            <a:ext cx="9145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47223740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047964" y="6573776"/>
            <a:ext cx="13239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337907718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64523" y="1649521"/>
            <a:ext cx="8814955" cy="44219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-1588" y="1029311"/>
            <a:ext cx="9145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 Continued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573689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48250" y="6573838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18356744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96863" y="1679575"/>
            <a:ext cx="8656637" cy="43116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75" y="768960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Total Pollock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7239201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685" y="1246916"/>
            <a:ext cx="8886631" cy="505228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4553730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48250" y="6573838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75" y="868333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Frozen Pollock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742904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550" y="1238025"/>
            <a:ext cx="8977313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4117123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48250" y="6573838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10473" y="877858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Chilled Pollock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8258296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4138" y="1360857"/>
            <a:ext cx="8975725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5352384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48250" y="6573838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763" y="523207"/>
            <a:ext cx="91392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Pollock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88734425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021594" y="6474180"/>
            <a:ext cx="1323975" cy="247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FBA43E-8C09-4F5D-9154-460A46DC82C3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" y="891406"/>
            <a:ext cx="8887292" cy="54551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0" y="535267"/>
            <a:ext cx="9144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Frozen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0609645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1263" y="6473825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ED0CE0-75B9-4043-9768-5847D8D8B58A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5" y="886691"/>
            <a:ext cx="8976165" cy="55266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1588" y="521619"/>
            <a:ext cx="91455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Chilled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38740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1263" y="6473825"/>
            <a:ext cx="1323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73A545-A376-40A8-AEE5-EF9EB7C93E57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456"/>
            <a:ext cx="9156586" cy="57283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2022-05-12T23:00:00+00:00</PublicationDate>
    <DocumentAdded xmlns="cebd32e3-9ab6-41ee-b1af-b8405a8d4e68">2022-05-12T23:00:00+00:00</DocumentAdded>
    <TaxCatchAll xmlns="cebd32e3-9ab6-41ee-b1af-b8405a8d4e68">
      <Value>1499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2022</TermName>
          <TermId xmlns="http://schemas.microsoft.com/office/infopath/2007/PartnerControls">61a02389-8c0e-4b26-ab76-c23088ff913d</TermId>
        </TermInfo>
      </Terms>
    </j7c1b49d505545c2a69692ae734740bd>
    <DocumentSummary xmlns="cebd32e3-9ab6-41ee-b1af-b8405a8d4e68">Nielsen Monthly Retail Reports
</DocumentSummary>
    <ContentStartDate xmlns="cebd32e3-9ab6-41ee-b1af-b8405a8d4e68">2022-04-22T23:00:00+00:00</ContentStartDate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0049F89F-2B8A-4CF4-A0E2-96CD719A3EED}"/>
</file>

<file path=customXml/itemProps2.xml><?xml version="1.0" encoding="utf-8"?>
<ds:datastoreItem xmlns:ds="http://schemas.openxmlformats.org/officeDocument/2006/customXml" ds:itemID="{24B851E5-92A7-4E55-8A85-66F193F54CEB}"/>
</file>

<file path=customXml/itemProps3.xml><?xml version="1.0" encoding="utf-8"?>
<ds:datastoreItem xmlns:ds="http://schemas.openxmlformats.org/officeDocument/2006/customXml" ds:itemID="{81B95707-EE56-4DE8-A802-FF5FEE2E15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9316</TotalTime>
  <Words>631</Words>
  <Application>Microsoft Office PowerPoint</Application>
  <PresentationFormat>On-screen Show (4:3)</PresentationFormat>
  <Paragraphs>72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ＭＳ Ｐゴシック</vt:lpstr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Pollock Report Data to 23.04.22 </vt:lpstr>
      <vt:lpstr>PowerPoint Presentation</vt:lpstr>
      <vt:lpstr>PowerPoint Presentation</vt:lpstr>
      <vt:lpstr>Long Term Trends – Total Pollock</vt:lpstr>
      <vt:lpstr>Long Term Trends – Frozen Pollock</vt:lpstr>
      <vt:lpstr>Long Term Trends – Chilled Pollock</vt:lpstr>
      <vt:lpstr>PowerPoint Presentation</vt:lpstr>
      <vt:lpstr>PowerPoint Presentation</vt:lpstr>
      <vt:lpstr>PowerPoint Presentation</vt:lpstr>
      <vt:lpstr>Rolling Purchase KPI’s – Total Pollock</vt:lpstr>
      <vt:lpstr>Rolling Purchase KPI’s – Frozen Pollock</vt:lpstr>
      <vt:lpstr>Rolling Purchase KPI’s – Chilled Pollock</vt:lpstr>
      <vt:lpstr>PowerPoint Presentation</vt:lpstr>
      <vt:lpstr>PowerPoint Presentation</vt:lpstr>
      <vt:lpstr>PowerPoint Presentation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April NielsenIQ Pollock Report</dc:title>
  <dc:creator>anderi01</dc:creator>
  <cp:lastModifiedBy>Mehera, Harjyot Kaur P</cp:lastModifiedBy>
  <cp:revision>873</cp:revision>
  <dcterms:created xsi:type="dcterms:W3CDTF">2009-04-16T08:15:59Z</dcterms:created>
  <dcterms:modified xsi:type="dcterms:W3CDTF">2022-05-10T01:45:45Z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1499;#2022|61a02389-8c0e-4b26-ab76-c23088ff913d</vt:lpwstr>
  </property>
</Properties>
</file>