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167" r:id="rId1"/>
  </p:sldMasterIdLst>
  <p:notesMasterIdLst>
    <p:notesMasterId r:id="rId31"/>
  </p:notesMasterIdLst>
  <p:handoutMasterIdLst>
    <p:handoutMasterId r:id="rId32"/>
  </p:handoutMasterIdLst>
  <p:sldIdLst>
    <p:sldId id="564" r:id="rId2"/>
    <p:sldId id="543" r:id="rId3"/>
    <p:sldId id="518" r:id="rId4"/>
    <p:sldId id="520" r:id="rId5"/>
    <p:sldId id="521" r:id="rId6"/>
    <p:sldId id="565" r:id="rId7"/>
    <p:sldId id="523" r:id="rId8"/>
    <p:sldId id="486" r:id="rId9"/>
    <p:sldId id="524" r:id="rId10"/>
    <p:sldId id="525" r:id="rId11"/>
    <p:sldId id="566" r:id="rId12"/>
    <p:sldId id="527" r:id="rId13"/>
    <p:sldId id="528" r:id="rId14"/>
    <p:sldId id="529" r:id="rId15"/>
    <p:sldId id="567" r:id="rId16"/>
    <p:sldId id="530" r:id="rId17"/>
    <p:sldId id="490" r:id="rId18"/>
    <p:sldId id="531" r:id="rId19"/>
    <p:sldId id="568" r:id="rId20"/>
    <p:sldId id="533" r:id="rId21"/>
    <p:sldId id="488" r:id="rId22"/>
    <p:sldId id="534" r:id="rId23"/>
    <p:sldId id="569" r:id="rId24"/>
    <p:sldId id="536" r:id="rId25"/>
    <p:sldId id="537" r:id="rId26"/>
    <p:sldId id="544" r:id="rId27"/>
    <p:sldId id="545" r:id="rId28"/>
    <p:sldId id="570" r:id="rId29"/>
    <p:sldId id="547" r:id="rId3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8" autoAdjust="0"/>
  </p:normalViewPr>
  <p:slideViewPr>
    <p:cSldViewPr snapToGrid="0">
      <p:cViewPr>
        <p:scale>
          <a:sx n="80" d="100"/>
          <a:sy n="80" d="100"/>
        </p:scale>
        <p:origin x="-106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31 July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092861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595089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6264983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4620674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5916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64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2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31 July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2036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112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95063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6169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705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49089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646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9040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31 July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0746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8" r:id="rId1"/>
    <p:sldLayoutId id="2147486169" r:id="rId2"/>
    <p:sldLayoutId id="2147486170" r:id="rId3"/>
    <p:sldLayoutId id="2147486171" r:id="rId4"/>
    <p:sldLayoutId id="2147486172" r:id="rId5"/>
    <p:sldLayoutId id="2147486173" r:id="rId6"/>
    <p:sldLayoutId id="2147486174" r:id="rId7"/>
    <p:sldLayoutId id="2147486175" r:id="rId8"/>
    <p:sldLayoutId id="2147486176" r:id="rId9"/>
    <p:sldLayoutId id="2147486177" r:id="rId10"/>
    <p:sldLayoutId id="2147486178" r:id="rId11"/>
    <p:sldLayoutId id="2147486179" r:id="rId12"/>
    <p:sldLayoutId id="2147486180" r:id="rId13"/>
    <p:sldLayoutId id="2147486181" r:id="rId14"/>
    <p:sldLayoutId id="2147486182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600" dirty="0" smtClean="0"/>
              <a:t>Scampi </a:t>
            </a:r>
            <a:r>
              <a:rPr lang="en-GB" altLang="en-US" sz="3600" dirty="0"/>
              <a:t>&amp; Langoustine </a:t>
            </a:r>
            <a:r>
              <a:rPr lang="en-GB" altLang="en-US" sz="3600" dirty="0" smtClean="0"/>
              <a:t>Report</a:t>
            </a:r>
            <a:endParaRPr lang="en-US" sz="3600" dirty="0"/>
          </a:p>
        </p:txBody>
      </p:sp>
      <p:sp>
        <p:nvSpPr>
          <p:cNvPr id="3074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0" y="5911850"/>
            <a:ext cx="6400800" cy="5476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0" dirty="0" smtClean="0">
                <a:solidFill>
                  <a:schemeClr val="bg1"/>
                </a:solidFill>
                <a:latin typeface="Arial" pitchFamily="34" charset="0"/>
              </a:rPr>
              <a:t>Data to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2425" y="2197100"/>
            <a:ext cx="685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chemeClr val="bg1"/>
                </a:solidFill>
                <a:cs typeface="Arial" pitchFamily="34" charset="0"/>
              </a:rPr>
              <a:t>supporting a profitable, sustainable and socially responsible future for the seafood industry</a:t>
            </a:r>
            <a:endParaRPr lang="en-GB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14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ScanTrack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HomeScan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76238593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19475" y="5872413"/>
            <a:ext cx="3276600" cy="447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Scampi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3900732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813" y="1503363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776804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5463577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3200" dirty="0">
                <a:solidFill>
                  <a:srgbClr val="012E7F"/>
                </a:solidFill>
                <a:latin typeface="Arial"/>
              </a:rPr>
              <a:t>Purchase KPI’s – Scampi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451"/>
            <a:ext cx="9144000" cy="482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Rolling KPI’s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531669"/>
              </p:ext>
            </p:extLst>
          </p:nvPr>
        </p:nvGraphicFramePr>
        <p:xfrm>
          <a:off x="285750" y="1784663"/>
          <a:ext cx="8531225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2" name="Worksheet" r:id="rId3" imgW="7934365" imgH="4010133" progId="Excel.Sheet.8">
                  <p:embed/>
                </p:oleObj>
              </mc:Choice>
              <mc:Fallback>
                <p:oleObj name="Worksheet" r:id="rId3" imgW="7934365" imgH="401013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784663"/>
                        <a:ext cx="8531225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7585898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Retailer Share of Trade £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6748350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967799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Scampi Frozen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1089002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392691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903132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3200" dirty="0">
                <a:solidFill>
                  <a:srgbClr val="012E7F"/>
                </a:solidFill>
                <a:latin typeface="Arial"/>
              </a:rPr>
              <a:t>Purchase KPI’s – Scampi Frozen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076"/>
            <a:ext cx="9144000" cy="482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Rolling KPI’s – Scampi Frozen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109248"/>
              </p:ext>
            </p:extLst>
          </p:nvPr>
        </p:nvGraphicFramePr>
        <p:xfrm>
          <a:off x="71438" y="1908175"/>
          <a:ext cx="9040812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4" name="Worksheet" r:id="rId3" imgW="7324735" imgH="3210050" progId="Excel.Sheet.8">
                  <p:embed/>
                </p:oleObj>
              </mc:Choice>
              <mc:Fallback>
                <p:oleObj name="Worksheet" r:id="rId3" imgW="7324735" imgH="321005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908175"/>
                        <a:ext cx="9040812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9747262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/>
              <a:t>Retailer Share of Trade £ – Scampi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878549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0147650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7028035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52563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218865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4972985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052" y="63380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5272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rgbClr val="012E7F"/>
                </a:solidFill>
                <a:latin typeface="Arial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26"/>
            <a:ext cx="9144000" cy="482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Arial" pitchFamily="34" charset="0"/>
              </a:rPr>
              <a:t>Moving</a:t>
            </a:r>
            <a:r>
              <a:rPr lang="en-US" altLang="en-US" sz="2800" dirty="0" smtClean="0">
                <a:latin typeface="Arial" pitchFamily="34" charset="0"/>
              </a:rPr>
              <a:t>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779912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294620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895475"/>
            <a:ext cx="8982075" cy="4138613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Rolling KPI’s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746771"/>
              </p:ext>
            </p:extLst>
          </p:nvPr>
        </p:nvGraphicFramePr>
        <p:xfrm>
          <a:off x="615950" y="1765300"/>
          <a:ext cx="7885113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2" name="Worksheet" r:id="rId3" imgW="8524816" imgH="4467131" progId="Excel.Sheet.8">
                  <p:embed/>
                </p:oleObj>
              </mc:Choice>
              <mc:Fallback>
                <p:oleObj name="Worksheet" r:id="rId3" imgW="8524816" imgH="446713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1765300"/>
                        <a:ext cx="7885113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8572851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Retailer Share of Trade £ –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4034491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468438"/>
            <a:ext cx="8926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2394777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Langoustine</a:t>
            </a:r>
            <a:r>
              <a:rPr lang="en-GB" altLang="en-US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0236625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4769716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1373844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5575" y="640700"/>
            <a:ext cx="5781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3200" dirty="0" smtClean="0">
                <a:solidFill>
                  <a:srgbClr val="012E7F"/>
                </a:solidFill>
                <a:latin typeface="Arial"/>
                <a:ea typeface="+mj-ea"/>
                <a:cs typeface="+mj-cs"/>
              </a:rPr>
              <a:t>Purchase </a:t>
            </a:r>
            <a:r>
              <a:rPr lang="en-GB" altLang="en-US" sz="3200" dirty="0">
                <a:solidFill>
                  <a:srgbClr val="012E7F"/>
                </a:solidFill>
                <a:latin typeface="Arial"/>
                <a:ea typeface="+mj-ea"/>
                <a:cs typeface="+mj-cs"/>
              </a:rPr>
              <a:t>KPI’s – Langoustine </a:t>
            </a:r>
            <a:endParaRPr lang="en-US" sz="3200" dirty="0">
              <a:solidFill>
                <a:srgbClr val="012E7F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076"/>
            <a:ext cx="9144000" cy="482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Rolling KPI’s – Langoustine</a:t>
            </a:r>
            <a:r>
              <a:rPr lang="en-GB" altLang="en-US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510055"/>
              </p:ext>
            </p:extLst>
          </p:nvPr>
        </p:nvGraphicFramePr>
        <p:xfrm>
          <a:off x="684213" y="1722438"/>
          <a:ext cx="7767637" cy="434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6" name="Worksheet" r:id="rId3" imgW="6743737" imgH="3771782" progId="Excel.Sheet.8">
                  <p:embed/>
                </p:oleObj>
              </mc:Choice>
              <mc:Fallback>
                <p:oleObj name="Worksheet" r:id="rId3" imgW="6743737" imgH="3771782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22438"/>
                        <a:ext cx="7767637" cy="434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1006578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Retailer Share of Trade £ – Langoustine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1651796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354662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2408695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5687992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Market Context – Total Fish </a:t>
            </a:r>
            <a:r>
              <a:rPr lang="en-GB" altLang="en-US" sz="3200" i="1" dirty="0" smtClean="0">
                <a:latin typeface="Arial" pitchFamily="34" charset="0"/>
              </a:rPr>
              <a:t>continued</a:t>
            </a:r>
            <a:endParaRPr lang="en-GB" altLang="en-US" sz="3200" dirty="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5080328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034801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Total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549152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793053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Scampi Frozen </a:t>
            </a:r>
            <a:r>
              <a:rPr lang="en-GB" altLang="en-US" sz="2800" dirty="0" smtClean="0">
                <a:latin typeface="Arial" pitchFamily="34" charset="0"/>
              </a:rPr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9204353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3223846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4270171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0216665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248274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700650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 smtClean="0">
                <a:solidFill>
                  <a:srgbClr val="012E7F"/>
                </a:solidFill>
                <a:ea typeface="+mj-ea"/>
                <a:cs typeface="+mj-cs"/>
              </a:rPr>
              <a:t>Purchase KPI’s -</a:t>
            </a:r>
            <a:r>
              <a:rPr lang="fr-FR" altLang="en-US" sz="2800" dirty="0" smtClean="0">
                <a:solidFill>
                  <a:srgbClr val="012E7F"/>
                </a:solidFill>
                <a:ea typeface="+mj-ea"/>
                <a:cs typeface="+mj-cs"/>
              </a:rPr>
              <a:t>Total Scampi (</a:t>
            </a:r>
            <a:r>
              <a:rPr lang="fr-FR" altLang="en-US" sz="2800" dirty="0" err="1" smtClean="0">
                <a:solidFill>
                  <a:srgbClr val="012E7F"/>
                </a:solidFill>
                <a:ea typeface="+mj-ea"/>
                <a:cs typeface="+mj-cs"/>
              </a:rPr>
              <a:t>Inc</a:t>
            </a:r>
            <a:r>
              <a:rPr lang="fr-FR" altLang="en-US" sz="2800" dirty="0" smtClean="0">
                <a:solidFill>
                  <a:srgbClr val="012E7F"/>
                </a:solidFill>
                <a:ea typeface="+mj-ea"/>
                <a:cs typeface="+mj-cs"/>
              </a:rPr>
              <a:t> </a:t>
            </a:r>
            <a:r>
              <a:rPr lang="fr-FR" altLang="en-US" sz="2800" dirty="0" err="1" smtClean="0">
                <a:solidFill>
                  <a:srgbClr val="012E7F"/>
                </a:solidFill>
                <a:ea typeface="+mj-ea"/>
                <a:cs typeface="+mj-cs"/>
              </a:rPr>
              <a:t>Meals</a:t>
            </a:r>
            <a:r>
              <a:rPr lang="fr-FR" altLang="en-US" sz="2800" dirty="0" smtClean="0">
                <a:solidFill>
                  <a:srgbClr val="012E7F"/>
                </a:solidFill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076"/>
            <a:ext cx="9144000" cy="482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388840"/>
              </p:ext>
            </p:extLst>
          </p:nvPr>
        </p:nvGraphicFramePr>
        <p:xfrm>
          <a:off x="433388" y="1755775"/>
          <a:ext cx="8121650" cy="432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2" name="Worksheet" r:id="rId3" imgW="8505909" imgH="4533804" progId="Excel.Sheet.8">
                  <p:embed/>
                </p:oleObj>
              </mc:Choice>
              <mc:Fallback>
                <p:oleObj name="Worksheet" r:id="rId3" imgW="8505909" imgH="453380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755775"/>
                        <a:ext cx="8121650" cy="432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– 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0362388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Retailer Share of Trade £ – Total Scampi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384642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0317081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200" dirty="0" smtClean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383858"/>
              </p:ext>
            </p:extLst>
          </p:nvPr>
        </p:nvGraphicFramePr>
        <p:xfrm>
          <a:off x="377825" y="1528763"/>
          <a:ext cx="8543925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8" name="Worksheet" r:id="rId3" imgW="8220137" imgH="4105150" progId="Excel.Sheet.8">
                  <p:embed/>
                </p:oleObj>
              </mc:Choice>
              <mc:Fallback>
                <p:oleObj name="Worksheet" r:id="rId3" imgW="8220137" imgH="4105150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1528763"/>
                        <a:ext cx="8543925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465875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1606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07 - July 2019</TermName>
          <TermId xmlns="http://schemas.microsoft.com/office/infopath/2007/PartnerControls">ae61a6f9-c070-44d8-928a-251c3d237656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57FA65CF-CF84-4FB8-9912-8653E91A0E07}"/>
</file>

<file path=customXml/itemProps2.xml><?xml version="1.0" encoding="utf-8"?>
<ds:datastoreItem xmlns:ds="http://schemas.openxmlformats.org/officeDocument/2006/customXml" ds:itemID="{664FC42D-7804-454A-BB82-BF363B9E5628}"/>
</file>

<file path=customXml/itemProps3.xml><?xml version="1.0" encoding="utf-8"?>
<ds:datastoreItem xmlns:ds="http://schemas.openxmlformats.org/officeDocument/2006/customXml" ds:itemID="{FEC6202A-302C-46FC-B5B1-49E2C0448547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9445</TotalTime>
  <Words>658</Words>
  <Application>Microsoft Office PowerPoint</Application>
  <PresentationFormat>On-screen Show (4:3)</PresentationFormat>
  <Paragraphs>85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Seafish-PowerPoint-template</vt:lpstr>
      <vt:lpstr>Microsoft Excel 97-2003 Worksheet</vt:lpstr>
      <vt:lpstr>Scampi &amp; Langoustine Report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July Nielsen Scampi and Langoustine Report.pptx</dc:title>
  <dc:creator>anderi01</dc:creator>
  <cp:lastModifiedBy>Puri, Sandeep Rakeshpal</cp:lastModifiedBy>
  <cp:revision>1117</cp:revision>
  <dcterms:created xsi:type="dcterms:W3CDTF">2009-04-16T08:15:59Z</dcterms:created>
  <dcterms:modified xsi:type="dcterms:W3CDTF">2019-07-31T11:37:44Z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1606;#07 - July 2019|ae61a6f9-c070-44d8-928a-251c3d237656</vt:lpwstr>
  </property>
</Properties>
</file>