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72" r:id="rId1"/>
    <p:sldMasterId id="2147486384" r:id="rId2"/>
  </p:sldMasterIdLst>
  <p:notesMasterIdLst>
    <p:notesMasterId r:id="rId44"/>
  </p:notesMasterIdLst>
  <p:handoutMasterIdLst>
    <p:handoutMasterId r:id="rId45"/>
  </p:handoutMasterIdLst>
  <p:sldIdLst>
    <p:sldId id="528" r:id="rId3"/>
    <p:sldId id="448" r:id="rId4"/>
    <p:sldId id="470" r:id="rId5"/>
    <p:sldId id="458" r:id="rId6"/>
    <p:sldId id="459" r:id="rId7"/>
    <p:sldId id="471" r:id="rId8"/>
    <p:sldId id="472" r:id="rId9"/>
    <p:sldId id="505" r:id="rId10"/>
    <p:sldId id="473" r:id="rId11"/>
    <p:sldId id="460" r:id="rId12"/>
    <p:sldId id="474" r:id="rId13"/>
    <p:sldId id="483" r:id="rId14"/>
    <p:sldId id="506" r:id="rId15"/>
    <p:sldId id="482" r:id="rId16"/>
    <p:sldId id="461" r:id="rId17"/>
    <p:sldId id="518" r:id="rId18"/>
    <p:sldId id="464" r:id="rId19"/>
    <p:sldId id="519" r:id="rId20"/>
    <p:sldId id="465" r:id="rId21"/>
    <p:sldId id="521" r:id="rId22"/>
    <p:sldId id="467" r:id="rId23"/>
    <p:sldId id="520" r:id="rId24"/>
    <p:sldId id="466" r:id="rId25"/>
    <p:sldId id="449" r:id="rId26"/>
    <p:sldId id="496" r:id="rId27"/>
    <p:sldId id="450" r:id="rId28"/>
    <p:sldId id="451" r:id="rId29"/>
    <p:sldId id="452" r:id="rId30"/>
    <p:sldId id="453" r:id="rId31"/>
    <p:sldId id="477" r:id="rId32"/>
    <p:sldId id="478" r:id="rId33"/>
    <p:sldId id="479" r:id="rId34"/>
    <p:sldId id="517" r:id="rId35"/>
    <p:sldId id="480" r:id="rId36"/>
    <p:sldId id="481" r:id="rId37"/>
    <p:sldId id="454" r:id="rId38"/>
    <p:sldId id="455" r:id="rId39"/>
    <p:sldId id="456" r:id="rId40"/>
    <p:sldId id="457" r:id="rId41"/>
    <p:sldId id="524" r:id="rId42"/>
    <p:sldId id="527" r:id="rId4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88480" autoAdjust="0"/>
  </p:normalViewPr>
  <p:slideViewPr>
    <p:cSldViewPr snapToGrid="0">
      <p:cViewPr>
        <p:scale>
          <a:sx n="48" d="100"/>
          <a:sy n="48" d="100"/>
        </p:scale>
        <p:origin x="1800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F8AA-850D-4611-B472-EA46E775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95B8-7C34-4923-9CB0-321BBCCFE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5238-285E-4634-A88E-46E5D70E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B8097-BA96-43BD-81B7-6D5565A3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89D1-E1AC-42BE-88A9-9DAAD9C0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30837-469C-4F04-AC7E-6580C628C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E607E-DC1D-46BC-84B2-E7DC3E3F5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F4F1-CFF7-4B83-BDFE-B7488D08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4A7F9-F4E6-4AFE-BBAC-11FAA742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1E5D-C400-47CB-AD55-9981BC19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59748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641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DA23-3AA8-4426-8FF2-73EEAB80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AA08-7D5F-4170-952C-A3673E5A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5326-C03F-43DD-BAF9-32B72B14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19D6-5D8D-4FCB-B08E-A4989F5E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8BBC4-BC8E-4538-9FB1-40CC1F24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42718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52671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1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B8CB-B82C-4647-9AB7-8309F461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73154-A506-45FD-8C53-108F31F02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C82F-66B9-4606-8407-B6EF20CC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7FB8A-420A-40CA-8690-71849504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6AF6-7BBE-4746-A71E-80E28ED9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1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A4C3-196F-440C-BFBB-E24436C7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DCE6-1419-4E49-91CE-8C5DC9EAD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23954-168B-4DE4-A383-6E7CD8B65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5D410-B02C-4081-9D9B-F87A4754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4846C-5B22-45BE-80B2-7A0B7189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81D4B-B045-43A7-AA91-D55030CB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8902-C74E-46E5-A301-C761EFC5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80970-37B6-44DC-960C-47C8C2531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2A847-D4A0-41BB-B3A1-991D3F07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03856-D3A5-4078-A1F8-F4E4831D1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D1B68-0CEF-4FEF-A468-547A60E0A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3C7BD-F517-40DB-B8BE-371CA2D1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D6374-CD9B-4FAC-9B59-37EA89E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C989C-CD87-4566-A40F-E5413AC8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5417B-64FA-426A-94FB-A085AF31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4DC44-9AA9-4C85-BDBD-76388353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17E19-8D7C-46E8-9D70-09684689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F0FE-4CE4-4BCB-9EDB-B3419DC1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CEF2-07DD-4BD0-87A4-DD19206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F92B0-DD38-46F6-8F62-48AC7FC0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8F628-601A-41E2-82C5-4CD9FDF4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25771-58DA-45F3-8193-8D196916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3E18D-7A93-46A9-88A5-380C96D8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6A49-34DC-4256-AA60-A6E36C54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1E7E0-F53B-4E0D-B194-8D0A058CF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4113F-8F5D-4A29-B537-FE1EE767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BFCD8-2BEA-4595-BCD4-F6BB3890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FF455-C416-4CE7-AB1E-7E27D98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47496-AE04-4980-A065-439428ED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4FB83-C376-49CD-9211-93F0132B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5AC24-2E76-4F34-9C67-30EAEBA5D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EF60-78BE-4250-91E7-6293AD4AF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1CA5-6460-4AAA-A0A5-2F4CDF94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50E4F-17C2-4473-8FB7-88633A4EC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3" r:id="rId1"/>
    <p:sldLayoutId id="2147486374" r:id="rId2"/>
    <p:sldLayoutId id="2147486375" r:id="rId3"/>
    <p:sldLayoutId id="2147486376" r:id="rId4"/>
    <p:sldLayoutId id="2147486377" r:id="rId5"/>
    <p:sldLayoutId id="2147486378" r:id="rId6"/>
    <p:sldLayoutId id="2147486379" r:id="rId7"/>
    <p:sldLayoutId id="2147486380" r:id="rId8"/>
    <p:sldLayoutId id="2147486381" r:id="rId9"/>
    <p:sldLayoutId id="2147486382" r:id="rId10"/>
    <p:sldLayoutId id="2147486383" r:id="rId11"/>
    <p:sldLayoutId id="2147486364" r:id="rId12"/>
    <p:sldLayoutId id="2147486367" r:id="rId13"/>
    <p:sldLayoutId id="2147486368" r:id="rId14"/>
    <p:sldLayoutId id="21474863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1048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  <p:sldLayoutId id="2147486386" r:id="rId2"/>
    <p:sldLayoutId id="2147486387" r:id="rId3"/>
    <p:sldLayoutId id="2147486388" r:id="rId4"/>
    <p:sldLayoutId id="2147486389" r:id="rId5"/>
    <p:sldLayoutId id="2147486390" r:id="rId6"/>
    <p:sldLayoutId id="2147486391" r:id="rId7"/>
    <p:sldLayoutId id="21474863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Microsoft_Excel_97-2003_Worksheet1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Microsoft_Excel_97-2003_Worksheet2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Microsoft_Excel_97-2003_Worksheet3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39" y="1657350"/>
            <a:ext cx="7498081" cy="602278"/>
          </a:xfrm>
        </p:spPr>
        <p:txBody>
          <a:bodyPr/>
          <a:lstStyle/>
          <a:p>
            <a:r>
              <a:rPr lang="en-GB" dirty="0"/>
              <a:t>UK Context Report Data to 13.07.24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39" y="2548890"/>
            <a:ext cx="8069581" cy="349758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/>
          </a:p>
          <a:p>
            <a:r>
              <a:rPr lang="en-GB" dirty="0" err="1"/>
              <a:t>HomeScan</a:t>
            </a:r>
            <a:r>
              <a:rPr lang="en-GB" dirty="0"/>
              <a:t> data is based upon a GB consumer panel and should only be used for trends, not absolute values.	</a:t>
            </a:r>
          </a:p>
          <a:p>
            <a:endParaRPr lang="en-GB" dirty="0"/>
          </a:p>
          <a:p>
            <a:r>
              <a:rPr lang="en-GB" dirty="0"/>
              <a:t>All data released after w/e 26.03.16 is coded according to refined definitions available from Seafish.</a:t>
            </a:r>
          </a:p>
          <a:p>
            <a:endParaRPr lang="en-GB" dirty="0"/>
          </a:p>
          <a:p>
            <a:r>
              <a:rPr lang="en-GB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13377" y="-96693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F807C0-9D42-2243-5E07-48EFEBED7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550" y="1031875"/>
            <a:ext cx="9272588" cy="54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7D6943-4D0D-F04D-7B38-7C3CF8587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FDC1E-AF39-6260-8C4A-B986D9AE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882650"/>
            <a:ext cx="4162425" cy="266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36588" y="99813"/>
            <a:ext cx="7886700" cy="78543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31B11-F376-7D3C-5AFC-E1992C4D5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763" y="800100"/>
            <a:ext cx="4156075" cy="28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8451EE-7F84-40E0-EECB-7116D4CC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84563"/>
            <a:ext cx="4156075" cy="294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240B21-9346-A330-CC79-46C9F63A4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3275" y="3543300"/>
            <a:ext cx="4156075" cy="27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399030-41C6-AD3E-F0C5-C224D39CB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1"/>
            <a:ext cx="8988425" cy="9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80134-8B7E-A02B-592B-A5B7CF68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0275"/>
            <a:ext cx="4154488" cy="28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C2A2B-86EE-E100-516E-0386251A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930275"/>
            <a:ext cx="4154488" cy="27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ABAAA8-660F-F856-DBDA-35475EC5A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738563"/>
            <a:ext cx="4154488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9B23C9-D0E9-074F-C6E2-C3F06F0E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168275" y="412751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901586-CC18-0EE8-1020-24A8D09B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830388"/>
            <a:ext cx="4486275" cy="305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00CA4-A245-4307-7CFD-E667FEE21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820863"/>
            <a:ext cx="4486275" cy="306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117A4E-0C5A-F38A-D4A4-A1A41621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42F4C3-9408-3D38-F5AC-107EF627B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81E6B-A58D-B464-89DB-F7B77457A8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875" y="1603375"/>
            <a:ext cx="9132888" cy="47513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4832" y="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7E1976-85F4-EF8A-3D5F-22A98AF8B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003300"/>
            <a:ext cx="9096375" cy="540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576179-0D25-8C61-33E2-E8777975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30175" y="170344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53A08-BA9E-05F0-B747-63E151CB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50" y="65913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FD02E-5F4D-CDFA-679B-9BD38B6B0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73"/>
          <a:stretch/>
        </p:blipFill>
        <p:spPr>
          <a:xfrm>
            <a:off x="0" y="765656"/>
            <a:ext cx="9144000" cy="57672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814405"/>
              </p:ext>
            </p:extLst>
          </p:nvPr>
        </p:nvGraphicFramePr>
        <p:xfrm>
          <a:off x="141288" y="950913"/>
          <a:ext cx="8928100" cy="527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2174" imgH="5257800" progId="Excel.Sheet.8">
                  <p:embed/>
                </p:oleObj>
              </mc:Choice>
              <mc:Fallback>
                <p:oleObj name="Worksheet" r:id="rId2" imgW="7912174" imgH="525780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950913"/>
                        <a:ext cx="8928100" cy="527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0" y="196057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D4A19-636E-BF94-8653-8D855C26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261504" y="20659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FAC14-F7AB-9F18-E2A4-11A4E66BE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F8DD5-168B-7AE9-7241-156E399C7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953"/>
          <a:stretch/>
        </p:blipFill>
        <p:spPr>
          <a:xfrm>
            <a:off x="10679" y="825716"/>
            <a:ext cx="9144000" cy="57103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271730"/>
              </p:ext>
            </p:extLst>
          </p:nvPr>
        </p:nvGraphicFramePr>
        <p:xfrm>
          <a:off x="261938" y="863600"/>
          <a:ext cx="8740775" cy="53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8487" imgH="4743450" progId="Excel.Sheet.8">
                  <p:embed/>
                </p:oleObj>
              </mc:Choice>
              <mc:Fallback>
                <p:oleObj name="Worksheet" r:id="rId2" imgW="7918487" imgH="474345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863600"/>
                        <a:ext cx="8740775" cy="531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307903" y="225425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555183-5DF7-0F1E-781E-DF5A4D5A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BADEDB-B29B-3F55-AC36-ACC43F139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BCC51-5D1B-629C-72C8-33657FF7A27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4891" y="1566207"/>
            <a:ext cx="8841193" cy="43002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19063" y="166541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FF9BE-D2E1-92D2-7A8C-0A8CF7787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6294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1AD5B6-F651-62BF-7D1A-0E6CF0880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953"/>
          <a:stretch/>
        </p:blipFill>
        <p:spPr>
          <a:xfrm>
            <a:off x="0" y="734728"/>
            <a:ext cx="9144000" cy="571908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81207"/>
              </p:ext>
            </p:extLst>
          </p:nvPr>
        </p:nvGraphicFramePr>
        <p:xfrm>
          <a:off x="82550" y="785813"/>
          <a:ext cx="8942388" cy="539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2174" imgH="5149806" progId="Excel.Sheet.8">
                  <p:embed/>
                </p:oleObj>
              </mc:Choice>
              <mc:Fallback>
                <p:oleObj name="Worksheet" r:id="rId2" imgW="7912174" imgH="514980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785813"/>
                        <a:ext cx="8942388" cy="539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501650" y="90486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3C13F-53A5-9C9E-CA5C-A507371D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119062" y="67145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F2B04-6C16-C495-40C2-3EEA5543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6A5C46-7962-415D-C2A4-19626F72B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133"/>
          <a:stretch/>
        </p:blipFill>
        <p:spPr>
          <a:xfrm>
            <a:off x="0" y="818791"/>
            <a:ext cx="9144000" cy="57172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488468"/>
              </p:ext>
            </p:extLst>
          </p:nvPr>
        </p:nvGraphicFramePr>
        <p:xfrm>
          <a:off x="203200" y="968375"/>
          <a:ext cx="8661400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31113" imgH="4990969" progId="Excel.Sheet.8">
                  <p:embed/>
                </p:oleObj>
              </mc:Choice>
              <mc:Fallback>
                <p:oleObj name="Worksheet" r:id="rId2" imgW="7931113" imgH="4990969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968375"/>
                        <a:ext cx="8661400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19063" y="238558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AF57E8-79AE-CB32-78C0-8FBB20933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83128"/>
            <a:ext cx="7886700" cy="11083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24853C-D485-0761-54C6-6D06C12A7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1203325"/>
            <a:ext cx="8813800" cy="471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05800A-7CD9-0173-972F-B49D684EF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11778" y="18278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1E53D5-EE5E-3435-ECB4-4909E92A6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37" y="1209964"/>
            <a:ext cx="8979339" cy="465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64138F-9532-3D9A-43C3-3CD8067D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7196" y="16158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930667-FE67-AD55-A69E-25BA73AE0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560" y="1062182"/>
            <a:ext cx="8850155" cy="488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70890D-93F5-54C1-3A90-A1D3359D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4068" y="151834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DC161E-3791-8312-9E09-E476CCCF0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578" y="1052945"/>
            <a:ext cx="8875857" cy="494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EE1FC3-164E-FBC5-DE13-3579D82F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8650" y="8803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5455C4-757A-1A91-68DA-7A6B17A52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94" y="1173018"/>
            <a:ext cx="8906212" cy="479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328900-7D2E-EE62-934E-1A0B1CD6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E945A-4996-E49F-4FDA-E86A755F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1965325"/>
            <a:ext cx="862488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EC5757-DEAF-B65E-6C7E-08F32612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8EF76-B240-B700-FC1E-9ACB40E0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961EF-10B3-1196-AB5C-BD57819392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9400" y="1554163"/>
            <a:ext cx="8501063" cy="43370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578444" y="236080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4987AE-9B7E-ED4E-6D92-06430E0B8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819150"/>
            <a:ext cx="9247188" cy="550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FC2A70-CC35-33E2-4AA9-0DB061DD8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501650" y="278147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5C586A-C334-0F60-1425-41F53B696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966788"/>
            <a:ext cx="8875713" cy="530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9ED36-91B6-3B16-E4FB-9456F3327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DA0BC7-AAA6-096B-12E0-7E5062E3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263" y="1320800"/>
            <a:ext cx="9304338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0FB777-BEBE-76FA-A932-BE53941F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119062" y="270164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390BAA-95BC-F202-F541-81D261DF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849313"/>
            <a:ext cx="9304338" cy="559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EA0225-2C4E-5389-ACE8-18396280E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71D4B8-7D36-44DC-BC53-02E957BC0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022350"/>
            <a:ext cx="9172575" cy="53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258762" y="1799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4C985-F925-1523-DF72-8AC5B0DA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6D1E4-A7B0-931F-C006-EBC9294B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044575"/>
            <a:ext cx="8763000" cy="54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3358" y="90813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AD229-3191-EA8F-1E3C-388A0838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0234D7-8069-ABF6-EF5F-2EFE76049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1363663"/>
            <a:ext cx="9101137" cy="49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5DB40-3CA3-BFBE-9877-04A010F4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16B3EF-56AE-8A7B-5EF4-BBCF86C23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1281113"/>
            <a:ext cx="9188450" cy="488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9DDA1-B9C4-BCF4-C4D8-E926E00D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248FF1-E483-ACFF-FF36-36F1DBFDF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166813"/>
            <a:ext cx="9148763" cy="48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6D9E2B-C04C-8BF3-22D6-607EE7AF1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BC393D-96C9-E2A7-C719-22C985A57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892175"/>
            <a:ext cx="8851900" cy="510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3BDF20-5916-9CA0-E303-6F7A3D49A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4489A-42BE-9BCC-0C5B-BA5A4458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075" y="1570038"/>
            <a:ext cx="9261475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531C7D-4FA7-D433-E2C5-BF34E7D77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C56902-9F53-9FE7-CD5C-476E4BF7A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88" y="1463675"/>
            <a:ext cx="9290051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B5DC19-569C-48D4-8C6A-B2B1392E0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A93413-24C5-D36B-4A89-D264A0F7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920750"/>
            <a:ext cx="4376737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E6987C-F78C-CF62-C9C9-F65FEAA6E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038" y="920750"/>
            <a:ext cx="4379912" cy="2640013"/>
          </a:xfrm>
          <a:prstGeom prst="rect">
            <a:avLst/>
          </a:prstGeom>
          <a:noFill/>
          <a:ln>
            <a:noFill/>
          </a:ln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785668" y="-9525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8761F-0E18-7F42-CED4-0A2039A1D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56000"/>
            <a:ext cx="4373563" cy="26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99CD2-4381-6FF7-2B5E-11BF76467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2800" y="3567113"/>
            <a:ext cx="4375150" cy="272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D40420-C1B7-88EB-0B40-771B4E1F2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89F9E-52E9-029F-FB50-50D21B7C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123950"/>
            <a:ext cx="4162425" cy="2516188"/>
          </a:xfrm>
          <a:prstGeom prst="rect">
            <a:avLst/>
          </a:prstGeom>
          <a:noFill/>
          <a:ln>
            <a:noFill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20436" y="166256"/>
            <a:ext cx="7794914" cy="108065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itchFamily="34" charset="0"/>
              </a:rPr>
              <a:t>Long Term Trends – Chilled Segments </a:t>
            </a:r>
            <a:r>
              <a:rPr lang="en-GB" altLang="en-US" sz="2800" i="1" dirty="0">
                <a:latin typeface="Arial" pitchFamily="34" charset="0"/>
              </a:rPr>
              <a:t>continued</a:t>
            </a:r>
            <a:endParaRPr lang="en-GB" altLang="en-US" sz="2800" dirty="0"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0F7B8-B132-67FC-2463-24D61726F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9763" y="1016000"/>
            <a:ext cx="4602162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33F242-EAED-85B3-46BC-EF6A9E03F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63" y="3805238"/>
            <a:ext cx="4156075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81673F-F51A-197C-05A1-3C8B7F85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4225" y="3702050"/>
            <a:ext cx="4157663" cy="262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0F1D73-F739-1993-5887-B497AAB27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46AEAE-9346-DBCC-1B1F-89071977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2052638"/>
            <a:ext cx="4716463" cy="27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CD5A82-2CB6-AE31-D831-B9FC694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2052638"/>
            <a:ext cx="4667250" cy="27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81B5C-11A4-6801-38BF-37245F1A0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D3B74-CB52-1BD2-29A3-8D765659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060DE-D9B7-ACE1-288D-F8CA98886D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213" y="1698625"/>
            <a:ext cx="9072562" cy="4681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NielsenIQ</DocumentSource>
    <PublicationDate xmlns="cebd32e3-9ab6-41ee-b1af-b8405a8d4e68">2024-08-08T23:00:00+00:00</PublicationDate>
    <DocumentAdded xmlns="cebd32e3-9ab6-41ee-b1af-b8405a8d4e68">2024-08-08T23:00:00+00:00</DocumentAdded>
    <TaxCatchAll xmlns="cebd32e3-9ab6-41ee-b1af-b8405a8d4e68">
      <Value>1661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July 2024</TermName>
          <TermId xmlns="http://schemas.microsoft.com/office/infopath/2007/PartnerControls">8dc28c85-19a5-461a-b615-eda8e00d2d13</TermId>
        </TermInfo>
      </Terms>
    </j7c1b49d505545c2a69692ae734740bd>
    <DocumentSummary xmlns="cebd32e3-9ab6-41ee-b1af-b8405a8d4e68">2024 Monthly Species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9A361261-48A0-4602-81D1-657B055DB938}"/>
</file>

<file path=customXml/itemProps2.xml><?xml version="1.0" encoding="utf-8"?>
<ds:datastoreItem xmlns:ds="http://schemas.openxmlformats.org/officeDocument/2006/customXml" ds:itemID="{64E7B4DC-C231-4B46-9D6C-89A4AEDB3A2C}"/>
</file>

<file path=customXml/itemProps3.xml><?xml version="1.0" encoding="utf-8"?>
<ds:datastoreItem xmlns:ds="http://schemas.openxmlformats.org/officeDocument/2006/customXml" ds:itemID="{E423FE9E-181D-45F7-AF22-C36B7C1BE8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7847</TotalTime>
  <Words>847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Arial Unicode MS</vt:lpstr>
      <vt:lpstr>ＭＳ Ｐゴシック</vt:lpstr>
      <vt:lpstr>Arial</vt:lpstr>
      <vt:lpstr>Calibri</vt:lpstr>
      <vt:lpstr>Calibri Light</vt:lpstr>
      <vt:lpstr>Lucida Grande</vt:lpstr>
      <vt:lpstr>Poppins</vt:lpstr>
      <vt:lpstr>Poppins Light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Context Report Data to 13.07.24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July NIQ Context Report</dc:title>
  <dc:creator>anderi01</dc:creator>
  <cp:lastModifiedBy>deeksha jain</cp:lastModifiedBy>
  <cp:revision>776</cp:revision>
  <dcterms:created xsi:type="dcterms:W3CDTF">2009-04-16T08:15:59Z</dcterms:created>
  <dcterms:modified xsi:type="dcterms:W3CDTF">2024-07-31T10:49:49Z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1661;#July 2024|8dc28c85-19a5-461a-b615-eda8e00d2d13</vt:lpwstr>
  </property>
</Properties>
</file>