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8" r:id="rId1"/>
  </p:sldMasterIdLst>
  <p:notesMasterIdLst>
    <p:notesMasterId r:id="rId21"/>
  </p:notesMasterIdLst>
  <p:handoutMasterIdLst>
    <p:handoutMasterId r:id="rId22"/>
  </p:handoutMasterIdLst>
  <p:sldIdLst>
    <p:sldId id="502" r:id="rId2"/>
    <p:sldId id="479" r:id="rId3"/>
    <p:sldId id="494" r:id="rId4"/>
    <p:sldId id="449" r:id="rId5"/>
    <p:sldId id="471" r:id="rId6"/>
    <p:sldId id="472" r:id="rId7"/>
    <p:sldId id="501" r:id="rId8"/>
    <p:sldId id="499" r:id="rId9"/>
    <p:sldId id="500" r:id="rId10"/>
    <p:sldId id="470" r:id="rId11"/>
    <p:sldId id="473" r:id="rId12"/>
    <p:sldId id="474" r:id="rId13"/>
    <p:sldId id="450" r:id="rId14"/>
    <p:sldId id="455" r:id="rId15"/>
    <p:sldId id="453" r:id="rId16"/>
    <p:sldId id="475" r:id="rId17"/>
    <p:sldId id="480" r:id="rId18"/>
    <p:sldId id="503" r:id="rId19"/>
    <p:sldId id="493" r:id="rId20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2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1" autoAdjust="0"/>
    <p:restoredTop sz="97680" autoAdjust="0"/>
  </p:normalViewPr>
  <p:slideViewPr>
    <p:cSldViewPr snapToGrid="0">
      <p:cViewPr>
        <p:scale>
          <a:sx n="100" d="100"/>
          <a:sy n="100" d="100"/>
        </p:scale>
        <p:origin x="-28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0651194-EF1D-4CE1-8686-89CC46BE55B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987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87D5CAD-AB5C-441F-9141-7981B33109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570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431EA8-21BA-4B9B-BE20-5298E49D4DA9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7CE83E-B11F-4A99-9944-D23CFE46CD1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85457B-2281-4233-8C21-9E1EC0506AC0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E717DB-EBD2-456F-BE3B-FE60AB9D04F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76115B-1701-445F-9A6D-5C65B501519D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A20074-DC9B-4625-84CA-72FD4BFFF403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6D5A80-FCEA-4399-A2A4-C364D83D7A31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637067-9457-4616-A709-BA8F156A1D3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BEBC01-F556-4AFA-81FF-6619EA77BF6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7FC9FE-EFCC-4565-B02E-8B6BF2260F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4 June 2019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4277274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764102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6087522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127233235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75876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50333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33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4327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4 June 2019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280550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43939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35476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27070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49854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538436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473528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175368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4 June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4353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9" r:id="rId1"/>
    <p:sldLayoutId id="2147485480" r:id="rId2"/>
    <p:sldLayoutId id="2147485481" r:id="rId3"/>
    <p:sldLayoutId id="2147485482" r:id="rId4"/>
    <p:sldLayoutId id="2147485483" r:id="rId5"/>
    <p:sldLayoutId id="2147485484" r:id="rId6"/>
    <p:sldLayoutId id="2147485485" r:id="rId7"/>
    <p:sldLayoutId id="2147485486" r:id="rId8"/>
    <p:sldLayoutId id="2147485487" r:id="rId9"/>
    <p:sldLayoutId id="2147485488" r:id="rId10"/>
    <p:sldLayoutId id="2147485489" r:id="rId11"/>
    <p:sldLayoutId id="2147485490" r:id="rId12"/>
    <p:sldLayoutId id="2147485491" r:id="rId13"/>
    <p:sldLayoutId id="2147485492" r:id="rId14"/>
    <p:sldLayoutId id="2147485493" r:id="rId15"/>
    <p:sldLayoutId id="2147485494" r:id="rId16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Excel_97-2003_Worksheet3.xls"/><Relationship Id="rId5" Type="http://schemas.openxmlformats.org/officeDocument/2006/relationships/oleObject" Target="../embeddings/oleObject3.bin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Pollock Report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2323" y="2196384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i="1" dirty="0">
                <a:solidFill>
                  <a:prstClr val="white"/>
                </a:solidFill>
                <a:ea typeface="+mn-ea"/>
                <a:cs typeface="Arial" panose="020B0604020202020204" pitchFamily="34" charset="0"/>
              </a:rPr>
              <a:t>supporting a profitable, sustainable and socially responsible future for the seafood industry</a:t>
            </a:r>
            <a:endParaRPr lang="en-GB" sz="1200" dirty="0">
              <a:solidFill>
                <a:prstClr val="white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535221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1400" kern="0" dirty="0">
                <a:solidFill>
                  <a:schemeClr val="bg1"/>
                </a:solidFill>
                <a:cs typeface="Arial"/>
              </a:rPr>
              <a:t>ScanTrack data does not include the discounters and Species specific data now includes Meals.</a:t>
            </a:r>
          </a:p>
          <a:p>
            <a:pPr>
              <a:defRPr/>
            </a:pPr>
            <a:endParaRPr lang="en-GB" altLang="en-US" sz="1400" kern="0" dirty="0">
              <a:solidFill>
                <a:schemeClr val="bg1"/>
              </a:solidFill>
              <a:cs typeface="Arial"/>
            </a:endParaRPr>
          </a:p>
          <a:p>
            <a:pPr>
              <a:defRPr/>
            </a:pPr>
            <a:r>
              <a:rPr lang="en-GB" altLang="en-US" sz="1400" kern="0" dirty="0">
                <a:solidFill>
                  <a:schemeClr val="bg1"/>
                </a:solidFill>
                <a:cs typeface="Arial"/>
              </a:rPr>
              <a:t>HomeScan data is based upon a consumer panel and should only be used for trends, not absolute values.	</a:t>
            </a:r>
            <a:endParaRPr lang="en-GB" kern="0" dirty="0">
              <a:solidFill>
                <a:schemeClr val="bg1"/>
              </a:solidFill>
              <a:latin typeface="Calibri"/>
              <a:ea typeface="+mn-ea"/>
            </a:endParaRPr>
          </a:p>
        </p:txBody>
      </p:sp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118433867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271267" y="5957036"/>
            <a:ext cx="3257550" cy="447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71046"/>
            <a:ext cx="9143999" cy="2869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 defTabSz="457200"/>
            <a:r>
              <a:rPr lang="en-US" sz="1400" b="1" kern="0" dirty="0">
                <a:solidFill>
                  <a:schemeClr val="bg1"/>
                </a:solidFill>
                <a:cs typeface="Arial"/>
              </a:rPr>
              <a:t>All data released after w/e 26.03.16 is coded according to refined definitions available from Seafish</a:t>
            </a:r>
          </a:p>
        </p:txBody>
      </p:sp>
    </p:spTree>
    <p:extLst>
      <p:ext uri="{BB962C8B-B14F-4D97-AF65-F5344CB8AC3E}">
        <p14:creationId xmlns:p14="http://schemas.microsoft.com/office/powerpoint/2010/main" val="1762099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175" y="981068"/>
            <a:ext cx="9140825" cy="5254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3200" dirty="0"/>
              <a:t>Rolling Purchase KPI’s – Total Pollock</a:t>
            </a:r>
          </a:p>
        </p:txBody>
      </p:sp>
      <p:graphicFrame>
        <p:nvGraphicFramePr>
          <p:cNvPr id="1229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823012"/>
              </p:ext>
            </p:extLst>
          </p:nvPr>
        </p:nvGraphicFramePr>
        <p:xfrm>
          <a:off x="554038" y="1720850"/>
          <a:ext cx="8054975" cy="441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2" name="Worksheet" r:id="rId5" imgW="7924800" imgH="4343459" progId="Excel.Sheet.8">
                  <p:embed/>
                </p:oleObj>
              </mc:Choice>
              <mc:Fallback>
                <p:oleObj name="Worksheet" r:id="rId5" imgW="7924800" imgH="434345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1720850"/>
                        <a:ext cx="8054975" cy="441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56003523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175" y="793412"/>
            <a:ext cx="9140825" cy="506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3200" dirty="0"/>
              <a:t>Rolling Purchase KPI’s – Frozen Pollock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405289"/>
              </p:ext>
            </p:extLst>
          </p:nvPr>
        </p:nvGraphicFramePr>
        <p:xfrm>
          <a:off x="644525" y="1284288"/>
          <a:ext cx="7920038" cy="491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" name="Worksheet" r:id="rId5" imgW="7915359" imgH="4914896" progId="Excel.Sheet.8">
                  <p:embed/>
                </p:oleObj>
              </mc:Choice>
              <mc:Fallback>
                <p:oleObj name="Worksheet" r:id="rId5" imgW="7915359" imgH="491489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" y="1284288"/>
                        <a:ext cx="7920038" cy="491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97681357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175" y="557637"/>
            <a:ext cx="9140825" cy="4206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3200" dirty="0"/>
              <a:t>Rolling Purchase KPI’s – Chilled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7215936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21263" y="6468423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578680"/>
              </p:ext>
            </p:extLst>
          </p:nvPr>
        </p:nvGraphicFramePr>
        <p:xfrm>
          <a:off x="0" y="1143000"/>
          <a:ext cx="8909050" cy="5101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1" name="Worksheet" r:id="rId6" imgW="6667567" imgH="4324276" progId="Excel.Sheet.8">
                  <p:embed/>
                </p:oleObj>
              </mc:Choice>
              <mc:Fallback>
                <p:oleObj name="Worksheet" r:id="rId6" imgW="6667567" imgH="432427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8909050" cy="5101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 txBox="1">
            <a:spLocks/>
          </p:cNvSpPr>
          <p:nvPr/>
        </p:nvSpPr>
        <p:spPr bwMode="auto">
          <a:xfrm>
            <a:off x="3175" y="932450"/>
            <a:ext cx="91408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dirty="0"/>
              <a:t>Retailer Share of Trade £ - Total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6194787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339538233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663" y="1379538"/>
            <a:ext cx="8451850" cy="518477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 txBox="1">
            <a:spLocks/>
          </p:cNvSpPr>
          <p:nvPr/>
        </p:nvSpPr>
        <p:spPr bwMode="auto">
          <a:xfrm>
            <a:off x="3175" y="955623"/>
            <a:ext cx="91408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dirty="0"/>
              <a:t>Retailer Share of Trade £ - Frozen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8785809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220468598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663" y="1339850"/>
            <a:ext cx="8451850" cy="518636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 txBox="1">
            <a:spLocks/>
          </p:cNvSpPr>
          <p:nvPr/>
        </p:nvSpPr>
        <p:spPr bwMode="auto">
          <a:xfrm>
            <a:off x="3175" y="967212"/>
            <a:ext cx="91408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dirty="0"/>
              <a:t>Retailer Share of Trade £ - Chilled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7672255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20002659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9900" y="1636713"/>
            <a:ext cx="8158163" cy="457517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1588" y="825163"/>
            <a:ext cx="9145588" cy="533400"/>
          </a:xfrm>
        </p:spPr>
        <p:txBody>
          <a:bodyPr>
            <a:noAutofit/>
          </a:bodyPr>
          <a:lstStyle/>
          <a:p>
            <a:r>
              <a:rPr lang="en-GB" altLang="en-US" sz="3200" dirty="0" smtClean="0"/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6807611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3" y="1549770"/>
            <a:ext cx="90614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4682308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588" y="710223"/>
            <a:ext cx="914558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dirty="0"/>
              <a:t>Market Context – Total Fish continued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2748527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613" y="1438291"/>
            <a:ext cx="9021762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5011920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428627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9839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856800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-1588" y="966450"/>
            <a:ext cx="914558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US" altLang="en-US" dirty="0"/>
              <a:t>Moving Annual Trends – Total Pollock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6701967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47964" y="6573776"/>
            <a:ext cx="1323975" cy="247650"/>
          </a:xfrm>
          <a:prstGeom prst="rect">
            <a:avLst/>
          </a:prstGeom>
        </p:spPr>
      </p:pic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61860072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1606550"/>
            <a:ext cx="9144000" cy="48633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-1588" y="1029311"/>
            <a:ext cx="91455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US" altLang="en-US" dirty="0"/>
              <a:t>Moving Annual Trends – Total Pollock Continued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7585609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95674356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1275" y="1639888"/>
            <a:ext cx="8985250" cy="44545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175" y="768960"/>
            <a:ext cx="9140825" cy="4778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3200" dirty="0"/>
              <a:t>Long Term Trends – Total Pollock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3305611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550" y="1204026"/>
            <a:ext cx="8977313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1497191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175" y="868333"/>
            <a:ext cx="9140825" cy="4778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3200" dirty="0"/>
              <a:t>Long Term Trends – Frozen Pollock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9496184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550" y="1238025"/>
            <a:ext cx="8977313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8068883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-10473" y="877858"/>
            <a:ext cx="9140825" cy="506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3200" dirty="0"/>
              <a:t>Long Term Trends – Chilled Pollock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4130813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138" y="1360857"/>
            <a:ext cx="8975725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4300915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6335"/>
            <a:ext cx="9144000" cy="4709190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763" y="1008982"/>
            <a:ext cx="91392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dirty="0"/>
              <a:t>Purchase KPI’s – Total Pollock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14848108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021594" y="6474180"/>
            <a:ext cx="1323975" cy="247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4526"/>
            <a:ext cx="9144000" cy="4828099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0" y="1078192"/>
            <a:ext cx="914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dirty="0"/>
              <a:t>Purchase KPI’s – Frozen Pollock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3545368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051"/>
            <a:ext cx="9144000" cy="4828099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-1588" y="1064544"/>
            <a:ext cx="91455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dirty="0"/>
              <a:t>Purchase KPI’s – Chilled Pollock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7407019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Retail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>2000-01-01T00:00:00+00:00</DocumentAdded>
    <TaxCatchAll xmlns="cebd32e3-9ab6-41ee-b1af-b8405a8d4e68">
      <Value>1608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05 - May 2019</TermName>
          <TermId xmlns="http://schemas.microsoft.com/office/infopath/2007/PartnerControls">46a55e05-c8f1-4787-99d1-902ddc3ba126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449EAF1D-B8A3-47B1-A796-8CE394620CAC}"/>
</file>

<file path=customXml/itemProps2.xml><?xml version="1.0" encoding="utf-8"?>
<ds:datastoreItem xmlns:ds="http://schemas.openxmlformats.org/officeDocument/2006/customXml" ds:itemID="{E1EC7A73-4344-4184-9B98-DADFF7240A4A}"/>
</file>

<file path=customXml/itemProps3.xml><?xml version="1.0" encoding="utf-8"?>
<ds:datastoreItem xmlns:ds="http://schemas.openxmlformats.org/officeDocument/2006/customXml" ds:itemID="{3F3B2144-1C88-43EC-A71A-D3E7626C594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8811</TotalTime>
  <Words>632</Words>
  <Application>Microsoft Office PowerPoint</Application>
  <PresentationFormat>On-screen Show (4:3)</PresentationFormat>
  <Paragraphs>71</Paragraphs>
  <Slides>19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Seafish-PowerPoint-template</vt:lpstr>
      <vt:lpstr>Worksheet</vt:lpstr>
      <vt:lpstr>Pollock Report</vt:lpstr>
      <vt:lpstr>PowerPoint Presentation</vt:lpstr>
      <vt:lpstr>PowerPoint Presentation</vt:lpstr>
      <vt:lpstr>Long Term Trends – Total Pollock</vt:lpstr>
      <vt:lpstr>Long Term Trends – Frozen Pollock</vt:lpstr>
      <vt:lpstr>Long Term Trends – Chilled Pollock</vt:lpstr>
      <vt:lpstr>PowerPoint Presentation</vt:lpstr>
      <vt:lpstr>PowerPoint Presentation</vt:lpstr>
      <vt:lpstr>PowerPoint Presentation</vt:lpstr>
      <vt:lpstr>Rolling Purchase KPI’s – Total Pollock</vt:lpstr>
      <vt:lpstr>Rolling Purchase KPI’s – Frozen Pollock</vt:lpstr>
      <vt:lpstr>Rolling Purchase KPI’s – Chilled Pollock</vt:lpstr>
      <vt:lpstr>PowerPoint Presentation</vt:lpstr>
      <vt:lpstr>PowerPoint Presentation</vt:lpstr>
      <vt:lpstr>PowerPoint Presentation</vt:lpstr>
      <vt:lpstr>Market Context – Total Fish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May Nielsen Pollock Report.pptx</dc:title>
  <dc:creator>anderi01</dc:creator>
  <cp:lastModifiedBy>Taunk, Shirish Kumar</cp:lastModifiedBy>
  <cp:revision>728</cp:revision>
  <dcterms:created xsi:type="dcterms:W3CDTF">2009-04-16T08:15:59Z</dcterms:created>
  <dcterms:modified xsi:type="dcterms:W3CDTF">2019-06-04T10:40:00Z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1608;#05 - May 2019|46a55e05-c8f1-4787-99d1-902ddc3ba126</vt:lpwstr>
  </property>
</Properties>
</file>