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3.xml" ContentType="application/vnd.openxmlformats-officedocument.presentationml.notesSlide+xml"/>
  <Override PartName="/ppt/notesSlides/notesSlide3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4.xml" ContentType="application/vnd.openxmlformats-officedocument.presentationml.notesSlide+xml"/>
  <Override PartName="/ppt/notesSlides/notesSlide5.xml" ContentType="application/vnd.openxmlformats-officedocument.presentationml.notesSlide+xml"/>
  <Override PartName="/ppt/notesSlides/notesSlide35.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olors8.xml" ContentType="application/vnd.ms-office.chartcolorstyle+xml"/>
  <Override PartName="/ppt/charts/chart15.xml" ContentType="application/vnd.openxmlformats-officedocument.drawingml.chart+xml"/>
  <Override PartName="/ppt/charts/style8.xml" ContentType="application/vnd.ms-office.chartstyle+xml"/>
  <Override PartName="/ppt/charts/chart16.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46"/>
  </p:notesMasterIdLst>
  <p:sldIdLst>
    <p:sldId id="1788" r:id="rId2"/>
    <p:sldId id="1817" r:id="rId3"/>
    <p:sldId id="406" r:id="rId4"/>
    <p:sldId id="368" r:id="rId5"/>
    <p:sldId id="370" r:id="rId6"/>
    <p:sldId id="1648" r:id="rId7"/>
    <p:sldId id="366" r:id="rId8"/>
    <p:sldId id="394" r:id="rId9"/>
    <p:sldId id="398" r:id="rId10"/>
    <p:sldId id="1799" r:id="rId11"/>
    <p:sldId id="1540" r:id="rId12"/>
    <p:sldId id="374" r:id="rId13"/>
    <p:sldId id="384" r:id="rId14"/>
    <p:sldId id="1825" r:id="rId15"/>
    <p:sldId id="1708" r:id="rId16"/>
    <p:sldId id="1635" r:id="rId17"/>
    <p:sldId id="1826" r:id="rId18"/>
    <p:sldId id="407" r:id="rId19"/>
    <p:sldId id="1587" r:id="rId20"/>
    <p:sldId id="1792" r:id="rId21"/>
    <p:sldId id="1637" r:id="rId22"/>
    <p:sldId id="386" r:id="rId23"/>
    <p:sldId id="388" r:id="rId24"/>
    <p:sldId id="1790" r:id="rId25"/>
    <p:sldId id="1541" r:id="rId26"/>
    <p:sldId id="408" r:id="rId27"/>
    <p:sldId id="1548" r:id="rId28"/>
    <p:sldId id="1832" r:id="rId29"/>
    <p:sldId id="1640" r:id="rId30"/>
    <p:sldId id="1828" r:id="rId31"/>
    <p:sldId id="1823" r:id="rId32"/>
    <p:sldId id="1833" r:id="rId33"/>
    <p:sldId id="369" r:id="rId34"/>
    <p:sldId id="1793" r:id="rId35"/>
    <p:sldId id="1824" r:id="rId36"/>
    <p:sldId id="1791" r:id="rId37"/>
    <p:sldId id="1810" r:id="rId38"/>
    <p:sldId id="397" r:id="rId39"/>
    <p:sldId id="1827" r:id="rId40"/>
    <p:sldId id="1808" r:id="rId41"/>
    <p:sldId id="1829" r:id="rId42"/>
    <p:sldId id="1537" r:id="rId43"/>
    <p:sldId id="1538" r:id="rId44"/>
    <p:sldId id="364"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FDC"/>
    <a:srgbClr val="A282F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snapToGrid="0">
      <p:cViewPr varScale="1">
        <p:scale>
          <a:sx n="85" d="100"/>
          <a:sy n="85" d="100"/>
        </p:scale>
        <p:origin x="764"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684"/>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Sheet1!$A$2:$A$41</c:f>
              <c:strCache>
                <c:ptCount val="14"/>
                <c:pt idx="0">
                  <c:v>22-May-21</c:v>
                </c:pt>
                <c:pt idx="1">
                  <c:v>19-Jun-21</c:v>
                </c:pt>
                <c:pt idx="2">
                  <c:v>17-Jul-21</c:v>
                </c:pt>
                <c:pt idx="3">
                  <c:v>14-Aug-21</c:v>
                </c:pt>
                <c:pt idx="4">
                  <c:v>11-Sep-21</c:v>
                </c:pt>
                <c:pt idx="5">
                  <c:v>09-Oct-21</c:v>
                </c:pt>
                <c:pt idx="6">
                  <c:v>06-Nov-21</c:v>
                </c:pt>
                <c:pt idx="7">
                  <c:v>04-Dec-21</c:v>
                </c:pt>
                <c:pt idx="8">
                  <c:v>01-Jan-22</c:v>
                </c:pt>
                <c:pt idx="9">
                  <c:v>29-Jan-22</c:v>
                </c:pt>
                <c:pt idx="10">
                  <c:v>26-Feb-22</c:v>
                </c:pt>
                <c:pt idx="11">
                  <c:v>26-Mar-22</c:v>
                </c:pt>
                <c:pt idx="12">
                  <c:v> 23-Apr-22</c:v>
                </c:pt>
                <c:pt idx="13">
                  <c:v> 21-May-22</c:v>
                </c:pt>
              </c:strCache>
            </c:strRef>
          </c:cat>
          <c:val>
            <c:numRef>
              <c:f>Sheet1!$B$2:$B$41</c:f>
              <c:numCache>
                <c:formatCode>0.0%</c:formatCode>
                <c:ptCount val="14"/>
                <c:pt idx="0">
                  <c:v>-3.5013184263177344E-2</c:v>
                </c:pt>
                <c:pt idx="1">
                  <c:v>4.0366440890673205E-2</c:v>
                </c:pt>
                <c:pt idx="2">
                  <c:v>-3.0176933777293802E-2</c:v>
                </c:pt>
                <c:pt idx="3">
                  <c:v>-1.2763669977870706E-2</c:v>
                </c:pt>
                <c:pt idx="4">
                  <c:v>-1.3052047272100742E-2</c:v>
                </c:pt>
                <c:pt idx="5">
                  <c:v>-7.9606084167779256E-3</c:v>
                </c:pt>
                <c:pt idx="6">
                  <c:v>1.143332702098987E-2</c:v>
                </c:pt>
                <c:pt idx="7">
                  <c:v>5.3888903070249405E-2</c:v>
                </c:pt>
                <c:pt idx="8">
                  <c:v>0.12012158308430743</c:v>
                </c:pt>
                <c:pt idx="9">
                  <c:v>-0.2114167579945313</c:v>
                </c:pt>
                <c:pt idx="10">
                  <c:v>4.2503980181813894E-2</c:v>
                </c:pt>
                <c:pt idx="11">
                  <c:v>2.9096580522899984E-2</c:v>
                </c:pt>
                <c:pt idx="12">
                  <c:v>1.689926632793437E-2</c:v>
                </c:pt>
                <c:pt idx="13">
                  <c:v>-6.9153953635827659E-3</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Sheet1!$A$2:$A$41</c:f>
              <c:strCache>
                <c:ptCount val="14"/>
                <c:pt idx="0">
                  <c:v>22-May-21</c:v>
                </c:pt>
                <c:pt idx="1">
                  <c:v>19-Jun-21</c:v>
                </c:pt>
                <c:pt idx="2">
                  <c:v>17-Jul-21</c:v>
                </c:pt>
                <c:pt idx="3">
                  <c:v>14-Aug-21</c:v>
                </c:pt>
                <c:pt idx="4">
                  <c:v>11-Sep-21</c:v>
                </c:pt>
                <c:pt idx="5">
                  <c:v>09-Oct-21</c:v>
                </c:pt>
                <c:pt idx="6">
                  <c:v>06-Nov-21</c:v>
                </c:pt>
                <c:pt idx="7">
                  <c:v>04-Dec-21</c:v>
                </c:pt>
                <c:pt idx="8">
                  <c:v>01-Jan-22</c:v>
                </c:pt>
                <c:pt idx="9">
                  <c:v>29-Jan-22</c:v>
                </c:pt>
                <c:pt idx="10">
                  <c:v>26-Feb-22</c:v>
                </c:pt>
                <c:pt idx="11">
                  <c:v>26-Mar-22</c:v>
                </c:pt>
                <c:pt idx="12">
                  <c:v> 23-Apr-22</c:v>
                </c:pt>
                <c:pt idx="13">
                  <c:v> 21-May-22</c:v>
                </c:pt>
              </c:strCache>
            </c:strRef>
          </c:cat>
          <c:val>
            <c:numRef>
              <c:f>Sheet1!$C$2:$C$41</c:f>
              <c:numCache>
                <c:formatCode>0.0%</c:formatCode>
                <c:ptCount val="14"/>
                <c:pt idx="0">
                  <c:v>-3.8331468323579254E-2</c:v>
                </c:pt>
                <c:pt idx="1">
                  <c:v>3.5756619331888784E-2</c:v>
                </c:pt>
                <c:pt idx="2">
                  <c:v>-3.3101377832197909E-2</c:v>
                </c:pt>
                <c:pt idx="3">
                  <c:v>-1.5276058575294349E-2</c:v>
                </c:pt>
                <c:pt idx="4">
                  <c:v>-1.1183707542537502E-2</c:v>
                </c:pt>
                <c:pt idx="5">
                  <c:v>-5.1075027357019298E-3</c:v>
                </c:pt>
                <c:pt idx="6">
                  <c:v>1.9487490218217607E-2</c:v>
                </c:pt>
                <c:pt idx="7">
                  <c:v>6.3403751057087288E-2</c:v>
                </c:pt>
                <c:pt idx="8">
                  <c:v>0.14242947824555308</c:v>
                </c:pt>
                <c:pt idx="9">
                  <c:v>-0.2291508404310828</c:v>
                </c:pt>
                <c:pt idx="10">
                  <c:v>3.9945353661969829E-2</c:v>
                </c:pt>
                <c:pt idx="11">
                  <c:v>2.581899198946247E-2</c:v>
                </c:pt>
                <c:pt idx="12">
                  <c:v>1.8700382643947133E-2</c:v>
                </c:pt>
                <c:pt idx="13">
                  <c:v>-1.2472305792478044E-2</c:v>
                </c:pt>
              </c:numCache>
            </c:numRef>
          </c:val>
          <c:smooth val="1"/>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r>
                  <a:rPr lang="en-GB" sz="1000" dirty="0">
                    <a:solidFill>
                      <a:schemeClr val="tx1"/>
                    </a:solidFill>
                  </a:rPr>
                  <a:t>4w/e growth vs </a:t>
                </a:r>
                <a:r>
                  <a:rPr lang="en-GB" sz="1000" b="1" dirty="0">
                    <a:solidFill>
                      <a:schemeClr val="tx1"/>
                    </a:solidFill>
                  </a:rPr>
                  <a:t>prior</a:t>
                </a:r>
                <a:r>
                  <a:rPr lang="en-GB" sz="1000" dirty="0">
                    <a:solidFill>
                      <a:schemeClr val="tx1"/>
                    </a:solidFill>
                  </a:rPr>
                  <a:t> period</a:t>
                </a:r>
              </a:p>
            </c:rich>
          </c:tx>
          <c:layout>
            <c:manualLayout>
              <c:xMode val="edge"/>
              <c:yMode val="edge"/>
              <c:x val="1.9877510709595828E-2"/>
              <c:y val="0"/>
            </c:manualLayout>
          </c:layout>
          <c:overlay val="0"/>
          <c:spPr>
            <a:noFill/>
            <a:ln>
              <a:noFill/>
            </a:ln>
            <a:effectLst/>
          </c:spPr>
          <c:txPr>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82189975071901"/>
          <c:y val="0.15870497092208313"/>
          <c:w val="0.79253239138597087"/>
          <c:h val="0.66957056905970258"/>
        </c:manualLayout>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cat>
            <c:strRef>
              <c:f>Sheet1!$A$2:$A$32</c:f>
              <c:strCache>
                <c:ptCount val="27"/>
                <c:pt idx="0">
                  <c:v>23-May-20</c:v>
                </c:pt>
                <c:pt idx="1">
                  <c:v>20-Jun-20</c:v>
                </c:pt>
                <c:pt idx="2">
                  <c:v>18-Jul-20</c:v>
                </c:pt>
                <c:pt idx="3">
                  <c:v>15-Aug-20</c:v>
                </c:pt>
                <c:pt idx="4">
                  <c:v>12-Sep-20</c:v>
                </c:pt>
                <c:pt idx="5">
                  <c:v>10-Oct-20</c:v>
                </c:pt>
                <c:pt idx="6">
                  <c:v>07-Nov-20</c:v>
                </c:pt>
                <c:pt idx="7">
                  <c:v>05-Dec-20</c:v>
                </c:pt>
                <c:pt idx="8">
                  <c:v>02-Jan-21</c:v>
                </c:pt>
                <c:pt idx="9">
                  <c:v>30-Jan-21</c:v>
                </c:pt>
                <c:pt idx="10">
                  <c:v> 27-Feb-21</c:v>
                </c:pt>
                <c:pt idx="11">
                  <c:v>27-Mar-21</c:v>
                </c:pt>
                <c:pt idx="12">
                  <c:v>24-Apr-21</c:v>
                </c:pt>
                <c:pt idx="13">
                  <c:v>22-May-21</c:v>
                </c:pt>
                <c:pt idx="14">
                  <c:v>19-Jun-21</c:v>
                </c:pt>
                <c:pt idx="15">
                  <c:v> 17-Jul-21</c:v>
                </c:pt>
                <c:pt idx="16">
                  <c:v>14-Aug-21</c:v>
                </c:pt>
                <c:pt idx="17">
                  <c:v>11-Sep-21</c:v>
                </c:pt>
                <c:pt idx="18">
                  <c:v>09-Oct-21</c:v>
                </c:pt>
                <c:pt idx="19">
                  <c:v>06-Nov-21</c:v>
                </c:pt>
                <c:pt idx="20">
                  <c:v> 04-Dec-21</c:v>
                </c:pt>
                <c:pt idx="21">
                  <c:v> 01-Jan-22</c:v>
                </c:pt>
                <c:pt idx="22">
                  <c:v> 29-Jan-22</c:v>
                </c:pt>
                <c:pt idx="23">
                  <c:v>26-Feb-22</c:v>
                </c:pt>
                <c:pt idx="24">
                  <c:v> 26-Mar-22</c:v>
                </c:pt>
                <c:pt idx="25">
                  <c:v> 23-Apr-22</c:v>
                </c:pt>
                <c:pt idx="26">
                  <c:v> 21-May-22</c:v>
                </c:pt>
              </c:strCache>
            </c:strRef>
          </c:cat>
          <c:val>
            <c:numRef>
              <c:f>Sheet1!$B$2:$B$32</c:f>
              <c:numCache>
                <c:formatCode>0.0%</c:formatCode>
                <c:ptCount val="27"/>
                <c:pt idx="0">
                  <c:v>0.13423062843050088</c:v>
                </c:pt>
                <c:pt idx="1">
                  <c:v>0.13664819148310636</c:v>
                </c:pt>
                <c:pt idx="2">
                  <c:v>0.13601643694816093</c:v>
                </c:pt>
                <c:pt idx="3">
                  <c:v>0.13997440209005818</c:v>
                </c:pt>
                <c:pt idx="4">
                  <c:v>0.13009757854370269</c:v>
                </c:pt>
                <c:pt idx="5">
                  <c:v>0.12947345478401448</c:v>
                </c:pt>
                <c:pt idx="6">
                  <c:v>0.13036749227155392</c:v>
                </c:pt>
                <c:pt idx="7">
                  <c:v>0.14055961394189012</c:v>
                </c:pt>
                <c:pt idx="8">
                  <c:v>0.12155037987595033</c:v>
                </c:pt>
                <c:pt idx="9">
                  <c:v>0.16009030581043854</c:v>
                </c:pt>
                <c:pt idx="10">
                  <c:v>0.15451218268847364</c:v>
                </c:pt>
                <c:pt idx="11">
                  <c:v>0.14776192860626799</c:v>
                </c:pt>
                <c:pt idx="12">
                  <c:v>0.1418616454132581</c:v>
                </c:pt>
                <c:pt idx="13">
                  <c:v>0.13737302278695254</c:v>
                </c:pt>
                <c:pt idx="14">
                  <c:v>0.13106571437070197</c:v>
                </c:pt>
                <c:pt idx="15">
                  <c:v>0.13341661499446353</c:v>
                </c:pt>
                <c:pt idx="16">
                  <c:v>0.12656882098581249</c:v>
                </c:pt>
                <c:pt idx="17">
                  <c:v>0.12325854331629582</c:v>
                </c:pt>
                <c:pt idx="18">
                  <c:v>0.12602308053534392</c:v>
                </c:pt>
                <c:pt idx="19">
                  <c:v>0.12176930024676026</c:v>
                </c:pt>
                <c:pt idx="20">
                  <c:v>0.12363259164988627</c:v>
                </c:pt>
                <c:pt idx="21">
                  <c:v>0.11247053428878528</c:v>
                </c:pt>
                <c:pt idx="22">
                  <c:v>0.13040111979767427</c:v>
                </c:pt>
                <c:pt idx="23">
                  <c:v>0.12458124146953606</c:v>
                </c:pt>
                <c:pt idx="24">
                  <c:v>0.12343151263036677</c:v>
                </c:pt>
                <c:pt idx="25">
                  <c:v>0.1176837723908252</c:v>
                </c:pt>
                <c:pt idx="26">
                  <c:v>0.11706719752662745</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extLst>
              <c:ext xmlns:c16="http://schemas.microsoft.com/office/drawing/2014/chart" uri="{C3380CC4-5D6E-409C-BE32-E72D297353CC}">
                <c16:uniqueId val="{00000003-91F6-47D5-9F8C-E99AE87A683A}"/>
              </c:ext>
            </c:extLst>
          </c:dPt>
          <c:dPt>
            <c:idx val="13"/>
            <c:marker>
              <c:symbol val="none"/>
            </c:marker>
            <c:bubble3D val="0"/>
            <c:extLst>
              <c:ext xmlns:c16="http://schemas.microsoft.com/office/drawing/2014/chart" uri="{C3380CC4-5D6E-409C-BE32-E72D297353CC}">
                <c16:uniqueId val="{00000001-9F9B-4E19-9F84-00239FD8E77D}"/>
              </c:ext>
            </c:extLst>
          </c:dPt>
          <c:cat>
            <c:strRef>
              <c:f>Sheet1!$A$2:$A$32</c:f>
              <c:strCache>
                <c:ptCount val="27"/>
                <c:pt idx="0">
                  <c:v>23-May-20</c:v>
                </c:pt>
                <c:pt idx="1">
                  <c:v>20-Jun-20</c:v>
                </c:pt>
                <c:pt idx="2">
                  <c:v>18-Jul-20</c:v>
                </c:pt>
                <c:pt idx="3">
                  <c:v>15-Aug-20</c:v>
                </c:pt>
                <c:pt idx="4">
                  <c:v>12-Sep-20</c:v>
                </c:pt>
                <c:pt idx="5">
                  <c:v>10-Oct-20</c:v>
                </c:pt>
                <c:pt idx="6">
                  <c:v>07-Nov-20</c:v>
                </c:pt>
                <c:pt idx="7">
                  <c:v>05-Dec-20</c:v>
                </c:pt>
                <c:pt idx="8">
                  <c:v>02-Jan-21</c:v>
                </c:pt>
                <c:pt idx="9">
                  <c:v>30-Jan-21</c:v>
                </c:pt>
                <c:pt idx="10">
                  <c:v> 27-Feb-21</c:v>
                </c:pt>
                <c:pt idx="11">
                  <c:v>27-Mar-21</c:v>
                </c:pt>
                <c:pt idx="12">
                  <c:v>24-Apr-21</c:v>
                </c:pt>
                <c:pt idx="13">
                  <c:v>22-May-21</c:v>
                </c:pt>
                <c:pt idx="14">
                  <c:v>19-Jun-21</c:v>
                </c:pt>
                <c:pt idx="15">
                  <c:v> 17-Jul-21</c:v>
                </c:pt>
                <c:pt idx="16">
                  <c:v>14-Aug-21</c:v>
                </c:pt>
                <c:pt idx="17">
                  <c:v>11-Sep-21</c:v>
                </c:pt>
                <c:pt idx="18">
                  <c:v>09-Oct-21</c:v>
                </c:pt>
                <c:pt idx="19">
                  <c:v>06-Nov-21</c:v>
                </c:pt>
                <c:pt idx="20">
                  <c:v> 04-Dec-21</c:v>
                </c:pt>
                <c:pt idx="21">
                  <c:v> 01-Jan-22</c:v>
                </c:pt>
                <c:pt idx="22">
                  <c:v> 29-Jan-22</c:v>
                </c:pt>
                <c:pt idx="23">
                  <c:v>26-Feb-22</c:v>
                </c:pt>
                <c:pt idx="24">
                  <c:v> 26-Mar-22</c:v>
                </c:pt>
                <c:pt idx="25">
                  <c:v> 23-Apr-22</c:v>
                </c:pt>
                <c:pt idx="26">
                  <c:v> 21-May-22</c:v>
                </c:pt>
              </c:strCache>
            </c:strRef>
          </c:cat>
          <c:val>
            <c:numRef>
              <c:f>Sheet1!$C$2:$C$32</c:f>
              <c:numCache>
                <c:formatCode>0.0%</c:formatCode>
                <c:ptCount val="27"/>
                <c:pt idx="0">
                  <c:v>1.0262093653434117</c:v>
                </c:pt>
                <c:pt idx="1">
                  <c:v>1.1113311979794043</c:v>
                </c:pt>
                <c:pt idx="2">
                  <c:v>1.022023987915444</c:v>
                </c:pt>
                <c:pt idx="3">
                  <c:v>1.1548884106982702</c:v>
                </c:pt>
                <c:pt idx="4">
                  <c:v>0.89190085197888069</c:v>
                </c:pt>
                <c:pt idx="5">
                  <c:v>0.8618143959776321</c:v>
                </c:pt>
                <c:pt idx="6">
                  <c:v>0.90079020405644883</c:v>
                </c:pt>
                <c:pt idx="7">
                  <c:v>0.98944630344917694</c:v>
                </c:pt>
                <c:pt idx="8">
                  <c:v>0.86786334426431289</c:v>
                </c:pt>
                <c:pt idx="9">
                  <c:v>1.1916577019769492</c:v>
                </c:pt>
                <c:pt idx="10">
                  <c:v>1.128381689104315</c:v>
                </c:pt>
                <c:pt idx="11">
                  <c:v>0.91726107063859508</c:v>
                </c:pt>
                <c:pt idx="12">
                  <c:v>0.25158110943086531</c:v>
                </c:pt>
                <c:pt idx="13">
                  <c:v>3.2241004653725813E-3</c:v>
                </c:pt>
                <c:pt idx="14">
                  <c:v>-6.7580280837594486E-2</c:v>
                </c:pt>
                <c:pt idx="15">
                  <c:v>-3.4660675380422945E-2</c:v>
                </c:pt>
                <c:pt idx="16">
                  <c:v>-9.6312647172522525E-2</c:v>
                </c:pt>
                <c:pt idx="17">
                  <c:v>-3.6626003346324598E-2</c:v>
                </c:pt>
                <c:pt idx="18">
                  <c:v>-3.4112964020915681E-2</c:v>
                </c:pt>
                <c:pt idx="19">
                  <c:v>-8.7104451289294338E-2</c:v>
                </c:pt>
                <c:pt idx="20">
                  <c:v>-0.13187329292795014</c:v>
                </c:pt>
                <c:pt idx="21">
                  <c:v>-6.9172382943739841E-2</c:v>
                </c:pt>
                <c:pt idx="22">
                  <c:v>-0.20441671739746869</c:v>
                </c:pt>
                <c:pt idx="23">
                  <c:v>-0.21897864897873009</c:v>
                </c:pt>
                <c:pt idx="24">
                  <c:v>-0.19124166193738223</c:v>
                </c:pt>
                <c:pt idx="25">
                  <c:v>-0.1847700503580495</c:v>
                </c:pt>
                <c:pt idx="26">
                  <c:v>-0.15111690272694966</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layout>
        <c:manualLayout>
          <c:xMode val="edge"/>
          <c:yMode val="edge"/>
          <c:x val="0.31300888066542804"/>
          <c:y val="6.3220316675643151E-2"/>
          <c:w val="0.28555015417388396"/>
          <c:h val="7.13962347279096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-4.9322929647177549E-3</c:v>
                </c:pt>
                <c:pt idx="1">
                  <c:v>-2.4798193649030797E-2</c:v>
                </c:pt>
                <c:pt idx="2">
                  <c:v>6.5293685449509864E-2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Last Month</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-1.3144738294997182E-2</c:v>
                </c:pt>
                <c:pt idx="1">
                  <c:v>-2.3467445767172301E-2</c:v>
                </c:pt>
                <c:pt idx="2">
                  <c:v>2.1808805908364981E-2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2655679099965826"/>
          <c:h val="0.55742722164097802"/>
        </c:manualLayout>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30-Apr-22</c:v>
                </c:pt>
                <c:pt idx="1">
                  <c:v>07-May-22</c:v>
                </c:pt>
                <c:pt idx="2">
                  <c:v>14-May-22</c:v>
                </c:pt>
                <c:pt idx="3">
                  <c:v> 21-May-22</c:v>
                </c:pt>
              </c:strCache>
            </c:strRef>
          </c:cat>
          <c:val>
            <c:numRef>
              <c:f>Sheet1!$B$2:$B$5</c:f>
              <c:numCache>
                <c:formatCode>0.0%</c:formatCode>
                <c:ptCount val="4"/>
                <c:pt idx="0">
                  <c:v>-4.2482394092739351E-2</c:v>
                </c:pt>
                <c:pt idx="1">
                  <c:v>-3.9577032169697546E-2</c:v>
                </c:pt>
                <c:pt idx="2">
                  <c:v>-2.0682835737963812E-2</c:v>
                </c:pt>
                <c:pt idx="3">
                  <c:v>5.3750140619732711E-3</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30-Apr-22</c:v>
                </c:pt>
                <c:pt idx="1">
                  <c:v>07-May-22</c:v>
                </c:pt>
                <c:pt idx="2">
                  <c:v>14-May-22</c:v>
                </c:pt>
                <c:pt idx="3">
                  <c:v> 21-May-22</c:v>
                </c:pt>
              </c:strCache>
            </c:strRef>
          </c:cat>
          <c:val>
            <c:numRef>
              <c:f>Sheet1!$C$2:$C$5</c:f>
              <c:numCache>
                <c:formatCode>0.0%</c:formatCode>
                <c:ptCount val="4"/>
                <c:pt idx="0">
                  <c:v>2.8700021646948182E-2</c:v>
                </c:pt>
                <c:pt idx="1">
                  <c:v>5.2900706120982521E-2</c:v>
                </c:pt>
                <c:pt idx="2">
                  <c:v>7.8263040387717586E-2</c:v>
                </c:pt>
                <c:pt idx="3">
                  <c:v>0.10321786654569975</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25"/>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3.2414070774204287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Sheet1!$A$2:$A$12</c:f>
              <c:strCache>
                <c:ptCount val="11"/>
                <c:pt idx="0">
                  <c:v>Ocado</c:v>
                </c:pt>
                <c:pt idx="1">
                  <c:v>Lidl</c:v>
                </c:pt>
                <c:pt idx="2">
                  <c:v>Marks and Spencer</c:v>
                </c:pt>
                <c:pt idx="3">
                  <c:v>Coop</c:v>
                </c:pt>
                <c:pt idx="4">
                  <c:v>Iceland</c:v>
                </c:pt>
                <c:pt idx="5">
                  <c:v>Aldi </c:v>
                </c:pt>
                <c:pt idx="6">
                  <c:v>Sainsburys</c:v>
                </c:pt>
                <c:pt idx="7">
                  <c:v>Morrisons</c:v>
                </c:pt>
                <c:pt idx="8">
                  <c:v>Tesco</c:v>
                </c:pt>
                <c:pt idx="9">
                  <c:v>ASDA</c:v>
                </c:pt>
                <c:pt idx="10">
                  <c:v>Waitrose</c:v>
                </c:pt>
              </c:strCache>
            </c:strRef>
          </c:cat>
          <c:val>
            <c:numRef>
              <c:f>Sheet1!$B$2:$B$12</c:f>
              <c:numCache>
                <c:formatCode>0.0%</c:formatCode>
                <c:ptCount val="11"/>
                <c:pt idx="0">
                  <c:v>0.13984081658845371</c:v>
                </c:pt>
                <c:pt idx="1">
                  <c:v>2.8067617993953409E-2</c:v>
                </c:pt>
                <c:pt idx="2">
                  <c:v>8.4024330372518552E-3</c:v>
                </c:pt>
                <c:pt idx="3">
                  <c:v>-7.1296778032170494E-3</c:v>
                </c:pt>
                <c:pt idx="4">
                  <c:v>2.7114316535743921E-2</c:v>
                </c:pt>
                <c:pt idx="5">
                  <c:v>-5.0692019196806326E-3</c:v>
                </c:pt>
                <c:pt idx="6">
                  <c:v>1.7034724954570146E-2</c:v>
                </c:pt>
                <c:pt idx="7">
                  <c:v>-4.2137311723689619E-2</c:v>
                </c:pt>
                <c:pt idx="8">
                  <c:v>-4.2931129699652626E-4</c:v>
                </c:pt>
                <c:pt idx="9">
                  <c:v>-8.4818830289850045E-3</c:v>
                </c:pt>
                <c:pt idx="10">
                  <c:v>2.1390643489594963E-2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Sheet1!$A$2:$A$12</c:f>
              <c:strCache>
                <c:ptCount val="11"/>
                <c:pt idx="0">
                  <c:v>Ocado</c:v>
                </c:pt>
                <c:pt idx="1">
                  <c:v>Lidl</c:v>
                </c:pt>
                <c:pt idx="2">
                  <c:v>Marks and Spencer</c:v>
                </c:pt>
                <c:pt idx="3">
                  <c:v>Coop</c:v>
                </c:pt>
                <c:pt idx="4">
                  <c:v>Iceland</c:v>
                </c:pt>
                <c:pt idx="5">
                  <c:v>Aldi </c:v>
                </c:pt>
                <c:pt idx="6">
                  <c:v>Sainsburys</c:v>
                </c:pt>
                <c:pt idx="7">
                  <c:v>Morrisons</c:v>
                </c:pt>
                <c:pt idx="8">
                  <c:v>Tesco</c:v>
                </c:pt>
                <c:pt idx="9">
                  <c:v>ASDA</c:v>
                </c:pt>
                <c:pt idx="10">
                  <c:v>Waitrose</c:v>
                </c:pt>
              </c:strCache>
            </c:strRef>
          </c:cat>
          <c:val>
            <c:numRef>
              <c:f>Sheet1!$C$2:$C$12</c:f>
              <c:numCache>
                <c:formatCode>0.0%</c:formatCode>
                <c:ptCount val="11"/>
                <c:pt idx="0">
                  <c:v>4.1770701124103748E-2</c:v>
                </c:pt>
                <c:pt idx="1">
                  <c:v>-3.5528376777659298E-3</c:v>
                </c:pt>
                <c:pt idx="2">
                  <c:v>9.9597615426578967E-2</c:v>
                </c:pt>
                <c:pt idx="3">
                  <c:v>4.1576773100765685E-2</c:v>
                </c:pt>
                <c:pt idx="4">
                  <c:v>2.1085455727679836E-2</c:v>
                </c:pt>
                <c:pt idx="5">
                  <c:v>5.6766535735552903E-3</c:v>
                </c:pt>
                <c:pt idx="6">
                  <c:v>2.2719115718434546E-2</c:v>
                </c:pt>
                <c:pt idx="7">
                  <c:v>-1.5599532715749986E-2</c:v>
                </c:pt>
                <c:pt idx="8">
                  <c:v>8.9459704038215015E-3</c:v>
                </c:pt>
                <c:pt idx="9">
                  <c:v>6.7499805599537943E-3</c:v>
                </c:pt>
                <c:pt idx="10">
                  <c:v>2.2150630252536718E-2</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Sheet1!$A$2:$A$12</c:f>
              <c:strCache>
                <c:ptCount val="11"/>
                <c:pt idx="0">
                  <c:v>Ocado</c:v>
                </c:pt>
                <c:pt idx="1">
                  <c:v>Lidl</c:v>
                </c:pt>
                <c:pt idx="2">
                  <c:v>Marks and Spencer</c:v>
                </c:pt>
                <c:pt idx="3">
                  <c:v>Coop</c:v>
                </c:pt>
                <c:pt idx="4">
                  <c:v>Iceland</c:v>
                </c:pt>
                <c:pt idx="5">
                  <c:v>Aldi </c:v>
                </c:pt>
                <c:pt idx="6">
                  <c:v>Sainsburys</c:v>
                </c:pt>
                <c:pt idx="7">
                  <c:v>Morrisons</c:v>
                </c:pt>
                <c:pt idx="8">
                  <c:v>Tesco</c:v>
                </c:pt>
                <c:pt idx="9">
                  <c:v>ASDA</c:v>
                </c:pt>
                <c:pt idx="10">
                  <c:v>Waitrose</c:v>
                </c:pt>
              </c:strCache>
            </c:strRef>
          </c:cat>
          <c:val>
            <c:numRef>
              <c:f>Sheet1!$D$2:$D$12</c:f>
              <c:numCache>
                <c:formatCode>0.0%</c:formatCode>
                <c:ptCount val="11"/>
                <c:pt idx="0">
                  <c:v>2.9268989149057623E-2</c:v>
                </c:pt>
                <c:pt idx="1">
                  <c:v>2.2410358565737143E-2</c:v>
                </c:pt>
                <c:pt idx="2">
                  <c:v>-7.6513639387890797E-2</c:v>
                </c:pt>
                <c:pt idx="3">
                  <c:v>-2.841530054644803E-2</c:v>
                </c:pt>
                <c:pt idx="4">
                  <c:v>-1.4727540500736436E-2</c:v>
                </c:pt>
                <c:pt idx="5">
                  <c:v>0</c:v>
                </c:pt>
                <c:pt idx="6">
                  <c:v>-3.9903264812575556E-2</c:v>
                </c:pt>
                <c:pt idx="7">
                  <c:v>-1.2689316414244756E-2</c:v>
                </c:pt>
                <c:pt idx="8">
                  <c:v>-3.7757009345794401E-2</c:v>
                </c:pt>
                <c:pt idx="9">
                  <c:v>-3.8364096996018726E-2</c:v>
                </c:pt>
                <c:pt idx="10">
                  <c:v>-5.5531263664188923E-2</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Pence Diff</c:v>
                </c:pt>
              </c:strCache>
            </c:strRef>
          </c:tx>
          <c:spPr>
            <a:solidFill>
              <a:schemeClr val="accent1"/>
            </a:solidFill>
            <a:ln>
              <a:noFill/>
            </a:ln>
            <a:effectLst/>
          </c:spPr>
          <c:invertIfNegative val="0"/>
          <c:dLbls>
            <c:dLbl>
              <c:idx val="3"/>
              <c:layout>
                <c:manualLayout>
                  <c:x val="6.2500000000000003E-3"/>
                  <c:y val="3.6581712600239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16-454F-9287-FB22551D94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Margarine</c:v>
                </c:pt>
                <c:pt idx="1">
                  <c:v>Butter</c:v>
                </c:pt>
                <c:pt idx="2">
                  <c:v>Block Cheese</c:v>
                </c:pt>
                <c:pt idx="3">
                  <c:v>Dry Pasta</c:v>
                </c:pt>
                <c:pt idx="4">
                  <c:v>Fresh Milk</c:v>
                </c:pt>
                <c:pt idx="5">
                  <c:v>Dried Rice</c:v>
                </c:pt>
                <c:pt idx="6">
                  <c:v>Free Range Eggs</c:v>
                </c:pt>
                <c:pt idx="7">
                  <c:v>Plant White Bread</c:v>
                </c:pt>
              </c:strCache>
            </c:strRef>
          </c:cat>
          <c:val>
            <c:numRef>
              <c:f>Sheet1!$B$2:$B$9</c:f>
              <c:numCache>
                <c:formatCode>_(* #,##0.00_);_(* \(#,##0.00\);_(* "-"??_);_(@_)</c:formatCode>
                <c:ptCount val="8"/>
                <c:pt idx="0">
                  <c:v>0.29273608232197357</c:v>
                </c:pt>
                <c:pt idx="1">
                  <c:v>0.22316902805096084</c:v>
                </c:pt>
                <c:pt idx="2">
                  <c:v>0.1828071856183624</c:v>
                </c:pt>
                <c:pt idx="3" formatCode="General">
                  <c:v>0.17</c:v>
                </c:pt>
                <c:pt idx="4">
                  <c:v>0.15517680493894614</c:v>
                </c:pt>
                <c:pt idx="5" formatCode="General">
                  <c:v>0.13</c:v>
                </c:pt>
                <c:pt idx="6" formatCode="General">
                  <c:v>0.12</c:v>
                </c:pt>
                <c:pt idx="7" formatCode="General">
                  <c:v>7.0000000000000007E-2</c:v>
                </c:pt>
              </c:numCache>
            </c:numRef>
          </c:val>
          <c:extLst>
            <c:ext xmlns:c16="http://schemas.microsoft.com/office/drawing/2014/chart" uri="{C3380CC4-5D6E-409C-BE32-E72D297353CC}">
              <c16:uniqueId val="{00000001-5116-454F-9287-FB22551D94DD}"/>
            </c:ext>
          </c:extLst>
        </c:ser>
        <c:dLbls>
          <c:showLegendKey val="0"/>
          <c:showVal val="0"/>
          <c:showCatName val="0"/>
          <c:showSerName val="0"/>
          <c:showPercent val="0"/>
          <c:showBubbleSize val="0"/>
        </c:dLbls>
        <c:gapWidth val="74"/>
        <c:overlap val="-27"/>
        <c:axId val="168527256"/>
        <c:axId val="168529552"/>
      </c:barChart>
      <c:lineChart>
        <c:grouping val="stacked"/>
        <c:varyColors val="0"/>
        <c:ser>
          <c:idx val="1"/>
          <c:order val="1"/>
          <c:tx>
            <c:strRef>
              <c:f>Sheet1!$C$1</c:f>
              <c:strCache>
                <c:ptCount val="1"/>
                <c:pt idx="0">
                  <c:v>%Diff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Sheet1!$A$2:$A$9</c:f>
              <c:strCache>
                <c:ptCount val="8"/>
                <c:pt idx="0">
                  <c:v>Margarine</c:v>
                </c:pt>
                <c:pt idx="1">
                  <c:v>Butter</c:v>
                </c:pt>
                <c:pt idx="2">
                  <c:v>Block Cheese</c:v>
                </c:pt>
                <c:pt idx="3">
                  <c:v>Dry Pasta</c:v>
                </c:pt>
                <c:pt idx="4">
                  <c:v>Fresh Milk</c:v>
                </c:pt>
                <c:pt idx="5">
                  <c:v>Dried Rice</c:v>
                </c:pt>
                <c:pt idx="6">
                  <c:v>Free Range Eggs</c:v>
                </c:pt>
                <c:pt idx="7">
                  <c:v>Plant White Bread</c:v>
                </c:pt>
              </c:strCache>
            </c:strRef>
          </c:cat>
          <c:val>
            <c:numRef>
              <c:f>Sheet1!$C$2:$C$9</c:f>
              <c:numCache>
                <c:formatCode>0.0%</c:formatCode>
                <c:ptCount val="8"/>
                <c:pt idx="0">
                  <c:v>0.17863165606083187</c:v>
                </c:pt>
                <c:pt idx="1">
                  <c:v>0.1310257451514294</c:v>
                </c:pt>
                <c:pt idx="2">
                  <c:v>7.4351633653888971E-2</c:v>
                </c:pt>
                <c:pt idx="3">
                  <c:v>0.21074252524278525</c:v>
                </c:pt>
                <c:pt idx="4">
                  <c:v>0.13346089559817376</c:v>
                </c:pt>
                <c:pt idx="5">
                  <c:v>6.3782485782753584E-2</c:v>
                </c:pt>
                <c:pt idx="6">
                  <c:v>8.0090602416054368E-2</c:v>
                </c:pt>
                <c:pt idx="7">
                  <c:v>7.2964435916174741E-2</c:v>
                </c:pt>
              </c:numCache>
            </c:numRef>
          </c:val>
          <c:smooth val="1"/>
          <c:extLst>
            <c:ext xmlns:c16="http://schemas.microsoft.com/office/drawing/2014/chart" uri="{C3380CC4-5D6E-409C-BE32-E72D297353CC}">
              <c16:uniqueId val="{00000002-5116-454F-9287-FB22551D94DD}"/>
            </c:ext>
          </c:extLst>
        </c:ser>
        <c:dLbls>
          <c:showLegendKey val="0"/>
          <c:showVal val="0"/>
          <c:showCatName val="0"/>
          <c:showSerName val="0"/>
          <c:showPercent val="0"/>
          <c:showBubbleSize val="0"/>
        </c:dLbls>
        <c:marker val="1"/>
        <c:smooth val="0"/>
        <c:axId val="517712744"/>
        <c:axId val="517714384"/>
      </c:lineChart>
      <c:catAx>
        <c:axId val="16852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168527256"/>
        <c:crosses val="autoZero"/>
        <c:crossBetween val="between"/>
        <c:majorUnit val="0.1"/>
      </c:valAx>
      <c:valAx>
        <c:axId val="51771438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517712744"/>
        <c:crosses val="max"/>
        <c:crossBetween val="between"/>
        <c:majorUnit val="0.1"/>
      </c:valAx>
      <c:catAx>
        <c:axId val="517712744"/>
        <c:scaling>
          <c:orientation val="minMax"/>
        </c:scaling>
        <c:delete val="1"/>
        <c:axPos val="b"/>
        <c:numFmt formatCode="General" sourceLinked="1"/>
        <c:majorTickMark val="out"/>
        <c:minorTickMark val="none"/>
        <c:tickLblPos val="nextTo"/>
        <c:crossAx val="5177143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Discounters</c:v>
                </c:pt>
              </c:strCache>
            </c:strRef>
          </c:tx>
          <c:spPr>
            <a:solidFill>
              <a:schemeClr val="accent1"/>
            </a:solidFill>
            <a:ln>
              <a:noFill/>
            </a:ln>
            <a:effectLst/>
          </c:spPr>
          <c:invertIfNegative val="0"/>
          <c:dLbls>
            <c:dLbl>
              <c:idx val="3"/>
              <c:layout>
                <c:manualLayout>
                  <c:x val="6.2500000000000003E-3"/>
                  <c:y val="3.6581712600239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16-454F-9287-FB22551D94D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Dairy</c:v>
                </c:pt>
                <c:pt idx="1">
                  <c:v>Delicatessen</c:v>
                </c:pt>
                <c:pt idx="2">
                  <c:v>Confectionery</c:v>
                </c:pt>
                <c:pt idx="3">
                  <c:v>Soft Drinks</c:v>
                </c:pt>
                <c:pt idx="4">
                  <c:v>Fruit &amp; Vegetables</c:v>
                </c:pt>
                <c:pt idx="5">
                  <c:v>Household</c:v>
                </c:pt>
                <c:pt idx="6">
                  <c:v>Dry Grocery</c:v>
                </c:pt>
                <c:pt idx="7">
                  <c:v>Bakery</c:v>
                </c:pt>
                <c:pt idx="8">
                  <c:v>Frozen</c:v>
                </c:pt>
                <c:pt idx="9">
                  <c:v>Health &amp; Beauty</c:v>
                </c:pt>
                <c:pt idx="10">
                  <c:v>Meat  Fish &amp; Poultry</c:v>
                </c:pt>
                <c:pt idx="11">
                  <c:v>Plants &amp; Flowers</c:v>
                </c:pt>
                <c:pt idx="12">
                  <c:v>BWS</c:v>
                </c:pt>
              </c:strCache>
            </c:strRef>
          </c:cat>
          <c:val>
            <c:numRef>
              <c:f>Sheet1!$B$2:$B$14</c:f>
              <c:numCache>
                <c:formatCode>0.0</c:formatCode>
                <c:ptCount val="13"/>
                <c:pt idx="0">
                  <c:v>15.017372530000001</c:v>
                </c:pt>
                <c:pt idx="1">
                  <c:v>12.799295189999997</c:v>
                </c:pt>
                <c:pt idx="2">
                  <c:v>11.794080269999997</c:v>
                </c:pt>
                <c:pt idx="3">
                  <c:v>10.845982580000006</c:v>
                </c:pt>
                <c:pt idx="4">
                  <c:v>8.3700212500000006</c:v>
                </c:pt>
                <c:pt idx="5">
                  <c:v>6.4677830900000037</c:v>
                </c:pt>
                <c:pt idx="6">
                  <c:v>5.9776998600000146</c:v>
                </c:pt>
                <c:pt idx="7">
                  <c:v>5.4660863299999978</c:v>
                </c:pt>
                <c:pt idx="8">
                  <c:v>5.1691959900000093</c:v>
                </c:pt>
                <c:pt idx="9">
                  <c:v>2.4603334100000001</c:v>
                </c:pt>
                <c:pt idx="10">
                  <c:v>2.4126463999999763</c:v>
                </c:pt>
                <c:pt idx="11">
                  <c:v>1.03324327</c:v>
                </c:pt>
                <c:pt idx="12">
                  <c:v>-16.516795930000008</c:v>
                </c:pt>
              </c:numCache>
            </c:numRef>
          </c:val>
          <c:extLst>
            <c:ext xmlns:c16="http://schemas.microsoft.com/office/drawing/2014/chart" uri="{C3380CC4-5D6E-409C-BE32-E72D297353CC}">
              <c16:uniqueId val="{00000001-5116-454F-9287-FB22551D94DD}"/>
            </c:ext>
          </c:extLst>
        </c:ser>
        <c:dLbls>
          <c:showLegendKey val="0"/>
          <c:showVal val="0"/>
          <c:showCatName val="0"/>
          <c:showSerName val="0"/>
          <c:showPercent val="0"/>
          <c:showBubbleSize val="0"/>
        </c:dLbls>
        <c:gapWidth val="74"/>
        <c:overlap val="-27"/>
        <c:axId val="168527256"/>
        <c:axId val="168529552"/>
      </c:barChart>
      <c:lineChart>
        <c:grouping val="stacked"/>
        <c:varyColors val="0"/>
        <c:ser>
          <c:idx val="1"/>
          <c:order val="1"/>
          <c:tx>
            <c:strRef>
              <c:f>Sheet1!$C$1</c:f>
              <c:strCache>
                <c:ptCount val="1"/>
                <c:pt idx="0">
                  <c:v>Top 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Sheet1!$A$2:$A$14</c:f>
              <c:strCache>
                <c:ptCount val="13"/>
                <c:pt idx="0">
                  <c:v>Dairy</c:v>
                </c:pt>
                <c:pt idx="1">
                  <c:v>Delicatessen</c:v>
                </c:pt>
                <c:pt idx="2">
                  <c:v>Confectionery</c:v>
                </c:pt>
                <c:pt idx="3">
                  <c:v>Soft Drinks</c:v>
                </c:pt>
                <c:pt idx="4">
                  <c:v>Fruit &amp; Vegetables</c:v>
                </c:pt>
                <c:pt idx="5">
                  <c:v>Household</c:v>
                </c:pt>
                <c:pt idx="6">
                  <c:v>Dry Grocery</c:v>
                </c:pt>
                <c:pt idx="7">
                  <c:v>Bakery</c:v>
                </c:pt>
                <c:pt idx="8">
                  <c:v>Frozen</c:v>
                </c:pt>
                <c:pt idx="9">
                  <c:v>Health &amp; Beauty</c:v>
                </c:pt>
                <c:pt idx="10">
                  <c:v>Meat  Fish &amp; Poultry</c:v>
                </c:pt>
                <c:pt idx="11">
                  <c:v>Plants &amp; Flowers</c:v>
                </c:pt>
                <c:pt idx="12">
                  <c:v>BWS</c:v>
                </c:pt>
              </c:strCache>
            </c:strRef>
          </c:cat>
          <c:val>
            <c:numRef>
              <c:f>Sheet1!$C$2:$C$14</c:f>
              <c:numCache>
                <c:formatCode>0.0</c:formatCode>
                <c:ptCount val="13"/>
                <c:pt idx="0">
                  <c:v>1.7470775999999641</c:v>
                </c:pt>
                <c:pt idx="1">
                  <c:v>4.1056274600000382</c:v>
                </c:pt>
                <c:pt idx="2">
                  <c:v>1.1449417100000083</c:v>
                </c:pt>
                <c:pt idx="3">
                  <c:v>20.938057629999996</c:v>
                </c:pt>
                <c:pt idx="4">
                  <c:v>-32.20651541999996</c:v>
                </c:pt>
                <c:pt idx="5">
                  <c:v>24.993774619999947</c:v>
                </c:pt>
                <c:pt idx="6">
                  <c:v>-17.788725880000115</c:v>
                </c:pt>
                <c:pt idx="7">
                  <c:v>6.4248064099999969</c:v>
                </c:pt>
                <c:pt idx="8">
                  <c:v>-3.6493718100000323</c:v>
                </c:pt>
                <c:pt idx="9">
                  <c:v>12.607353689999998</c:v>
                </c:pt>
                <c:pt idx="10">
                  <c:v>-14.842831550000071</c:v>
                </c:pt>
                <c:pt idx="11">
                  <c:v>0.32695717999999996</c:v>
                </c:pt>
                <c:pt idx="12">
                  <c:v>-81.106537419999952</c:v>
                </c:pt>
              </c:numCache>
            </c:numRef>
          </c:val>
          <c:smooth val="1"/>
          <c:extLst>
            <c:ext xmlns:c16="http://schemas.microsoft.com/office/drawing/2014/chart" uri="{C3380CC4-5D6E-409C-BE32-E72D297353CC}">
              <c16:uniqueId val="{00000002-5116-454F-9287-FB22551D94DD}"/>
            </c:ext>
          </c:extLst>
        </c:ser>
        <c:dLbls>
          <c:showLegendKey val="0"/>
          <c:showVal val="0"/>
          <c:showCatName val="0"/>
          <c:showSerName val="0"/>
          <c:showPercent val="0"/>
          <c:showBubbleSize val="0"/>
        </c:dLbls>
        <c:marker val="1"/>
        <c:smooth val="0"/>
        <c:axId val="517712744"/>
        <c:axId val="517714384"/>
      </c:lineChart>
      <c:catAx>
        <c:axId val="16852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68527256"/>
        <c:crosses val="autoZero"/>
        <c:crossBetween val="between"/>
        <c:majorUnit val="0.1"/>
      </c:valAx>
      <c:valAx>
        <c:axId val="51771438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517712744"/>
        <c:crosses val="max"/>
        <c:crossBetween val="between"/>
      </c:valAx>
      <c:catAx>
        <c:axId val="517712744"/>
        <c:scaling>
          <c:orientation val="minMax"/>
        </c:scaling>
        <c:delete val="1"/>
        <c:axPos val="b"/>
        <c:numFmt formatCode="General" sourceLinked="1"/>
        <c:majorTickMark val="out"/>
        <c:minorTickMark val="none"/>
        <c:tickLblPos val="nextTo"/>
        <c:crossAx val="517714384"/>
        <c:crossesAt val="0"/>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5.122148193014335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Sheet1!$A$2:$A$180</c:f>
              <c:numCache>
                <c:formatCode>d\-mmm\-yy</c:formatCode>
                <c:ptCount val="29"/>
                <c:pt idx="0">
                  <c:v>43918</c:v>
                </c:pt>
                <c:pt idx="1">
                  <c:v>43946</c:v>
                </c:pt>
                <c:pt idx="2">
                  <c:v>43974</c:v>
                </c:pt>
                <c:pt idx="3">
                  <c:v>44002</c:v>
                </c:pt>
                <c:pt idx="4">
                  <c:v>44030</c:v>
                </c:pt>
                <c:pt idx="5">
                  <c:v>44058</c:v>
                </c:pt>
                <c:pt idx="6">
                  <c:v>44086</c:v>
                </c:pt>
                <c:pt idx="7">
                  <c:v>44114</c:v>
                </c:pt>
                <c:pt idx="8">
                  <c:v>44142</c:v>
                </c:pt>
                <c:pt idx="9">
                  <c:v>44170</c:v>
                </c:pt>
                <c:pt idx="10">
                  <c:v>44198</c:v>
                </c:pt>
                <c:pt idx="11">
                  <c:v>44226</c:v>
                </c:pt>
                <c:pt idx="12">
                  <c:v>44254</c:v>
                </c:pt>
                <c:pt idx="13">
                  <c:v>44282</c:v>
                </c:pt>
                <c:pt idx="14">
                  <c:v>44310</c:v>
                </c:pt>
                <c:pt idx="15">
                  <c:v>44338</c:v>
                </c:pt>
                <c:pt idx="16">
                  <c:v>44366</c:v>
                </c:pt>
                <c:pt idx="17">
                  <c:v>44394</c:v>
                </c:pt>
                <c:pt idx="18">
                  <c:v>44422</c:v>
                </c:pt>
                <c:pt idx="19">
                  <c:v>44450</c:v>
                </c:pt>
                <c:pt idx="20">
                  <c:v>44478</c:v>
                </c:pt>
                <c:pt idx="21">
                  <c:v>44506</c:v>
                </c:pt>
                <c:pt idx="22">
                  <c:v>44534</c:v>
                </c:pt>
                <c:pt idx="23">
                  <c:v>44562</c:v>
                </c:pt>
                <c:pt idx="24">
                  <c:v>44590</c:v>
                </c:pt>
                <c:pt idx="25">
                  <c:v>44618</c:v>
                </c:pt>
                <c:pt idx="26">
                  <c:v>44646</c:v>
                </c:pt>
                <c:pt idx="27">
                  <c:v>44674</c:v>
                </c:pt>
                <c:pt idx="28">
                  <c:v>44702</c:v>
                </c:pt>
              </c:numCache>
            </c:numRef>
          </c:cat>
          <c:val>
            <c:numRef>
              <c:f>Sheet1!$B$2:$B$180</c:f>
              <c:numCache>
                <c:formatCode>0.0%</c:formatCode>
                <c:ptCount val="29"/>
                <c:pt idx="0">
                  <c:v>0.20245995396947394</c:v>
                </c:pt>
                <c:pt idx="1">
                  <c:v>0.16045580132868598</c:v>
                </c:pt>
                <c:pt idx="2">
                  <c:v>0.16496110010788737</c:v>
                </c:pt>
                <c:pt idx="3">
                  <c:v>0.18791009024346531</c:v>
                </c:pt>
                <c:pt idx="4">
                  <c:v>0.20011290540629387</c:v>
                </c:pt>
                <c:pt idx="5">
                  <c:v>0.20406487034280829</c:v>
                </c:pt>
                <c:pt idx="6">
                  <c:v>0.21604579329175091</c:v>
                </c:pt>
                <c:pt idx="7">
                  <c:v>0.21548409051884085</c:v>
                </c:pt>
                <c:pt idx="8">
                  <c:v>0.21579873633565488</c:v>
                </c:pt>
                <c:pt idx="9">
                  <c:v>0.22991816485956262</c:v>
                </c:pt>
                <c:pt idx="10">
                  <c:v>0.22039336435521933</c:v>
                </c:pt>
                <c:pt idx="11">
                  <c:v>0.19247791964714531</c:v>
                </c:pt>
                <c:pt idx="12">
                  <c:v>0.20126073021578675</c:v>
                </c:pt>
                <c:pt idx="13">
                  <c:v>0.20546125999864279</c:v>
                </c:pt>
                <c:pt idx="14">
                  <c:v>0.21286583868374645</c:v>
                </c:pt>
                <c:pt idx="15">
                  <c:v>0.20626461099779875</c:v>
                </c:pt>
                <c:pt idx="16">
                  <c:v>0.21306177288340791</c:v>
                </c:pt>
                <c:pt idx="17">
                  <c:v>0.2076150673262378</c:v>
                </c:pt>
                <c:pt idx="18">
                  <c:v>0.19494487629016646</c:v>
                </c:pt>
                <c:pt idx="19">
                  <c:v>0.19835403961027923</c:v>
                </c:pt>
                <c:pt idx="20">
                  <c:v>0.20019320285794517</c:v>
                </c:pt>
                <c:pt idx="21">
                  <c:v>0.20293415685702418</c:v>
                </c:pt>
                <c:pt idx="22">
                  <c:v>0.21777624559575851</c:v>
                </c:pt>
                <c:pt idx="23">
                  <c:v>0.22241790974836465</c:v>
                </c:pt>
                <c:pt idx="24">
                  <c:v>0.19187172627315432</c:v>
                </c:pt>
                <c:pt idx="25">
                  <c:v>0.19856121088793022</c:v>
                </c:pt>
                <c:pt idx="26">
                  <c:v>0.19863019533200196</c:v>
                </c:pt>
                <c:pt idx="27">
                  <c:v>0.21476394832546505</c:v>
                </c:pt>
                <c:pt idx="28">
                  <c:v>0.20446154321891047</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numRef>
              <c:f>Sheet1!$A$2:$A$180</c:f>
              <c:numCache>
                <c:formatCode>d\-mmm\-yy</c:formatCode>
                <c:ptCount val="29"/>
                <c:pt idx="0">
                  <c:v>43918</c:v>
                </c:pt>
                <c:pt idx="1">
                  <c:v>43946</c:v>
                </c:pt>
                <c:pt idx="2">
                  <c:v>43974</c:v>
                </c:pt>
                <c:pt idx="3">
                  <c:v>44002</c:v>
                </c:pt>
                <c:pt idx="4">
                  <c:v>44030</c:v>
                </c:pt>
                <c:pt idx="5">
                  <c:v>44058</c:v>
                </c:pt>
                <c:pt idx="6">
                  <c:v>44086</c:v>
                </c:pt>
                <c:pt idx="7">
                  <c:v>44114</c:v>
                </c:pt>
                <c:pt idx="8">
                  <c:v>44142</c:v>
                </c:pt>
                <c:pt idx="9">
                  <c:v>44170</c:v>
                </c:pt>
                <c:pt idx="10">
                  <c:v>44198</c:v>
                </c:pt>
                <c:pt idx="11">
                  <c:v>44226</c:v>
                </c:pt>
                <c:pt idx="12">
                  <c:v>44254</c:v>
                </c:pt>
                <c:pt idx="13">
                  <c:v>44282</c:v>
                </c:pt>
                <c:pt idx="14">
                  <c:v>44310</c:v>
                </c:pt>
                <c:pt idx="15">
                  <c:v>44338</c:v>
                </c:pt>
                <c:pt idx="16">
                  <c:v>44366</c:v>
                </c:pt>
                <c:pt idx="17">
                  <c:v>44394</c:v>
                </c:pt>
                <c:pt idx="18">
                  <c:v>44422</c:v>
                </c:pt>
                <c:pt idx="19">
                  <c:v>44450</c:v>
                </c:pt>
                <c:pt idx="20">
                  <c:v>44478</c:v>
                </c:pt>
                <c:pt idx="21">
                  <c:v>44506</c:v>
                </c:pt>
                <c:pt idx="22">
                  <c:v>44534</c:v>
                </c:pt>
                <c:pt idx="23">
                  <c:v>44562</c:v>
                </c:pt>
                <c:pt idx="24">
                  <c:v>44590</c:v>
                </c:pt>
                <c:pt idx="25">
                  <c:v>44618</c:v>
                </c:pt>
                <c:pt idx="26">
                  <c:v>44646</c:v>
                </c:pt>
                <c:pt idx="27">
                  <c:v>44674</c:v>
                </c:pt>
                <c:pt idx="28">
                  <c:v>44702</c:v>
                </c:pt>
              </c:numCache>
            </c:numRef>
          </c:cat>
          <c:val>
            <c:numRef>
              <c:f>Sheet1!$C$2:$C$180</c:f>
              <c:numCache>
                <c:formatCode>0.0%</c:formatCode>
                <c:ptCount val="29"/>
                <c:pt idx="0">
                  <c:v>0.20825243545141056</c:v>
                </c:pt>
                <c:pt idx="1">
                  <c:v>0.20825243545141056</c:v>
                </c:pt>
                <c:pt idx="2">
                  <c:v>0.20825243545141056</c:v>
                </c:pt>
                <c:pt idx="3">
                  <c:v>0.20825243545141056</c:v>
                </c:pt>
                <c:pt idx="4">
                  <c:v>0.20825243545141056</c:v>
                </c:pt>
                <c:pt idx="5">
                  <c:v>0.20825243545141056</c:v>
                </c:pt>
                <c:pt idx="6">
                  <c:v>0.20825243545141056</c:v>
                </c:pt>
                <c:pt idx="7">
                  <c:v>0.20825243545141056</c:v>
                </c:pt>
                <c:pt idx="8">
                  <c:v>0.20825243545141056</c:v>
                </c:pt>
                <c:pt idx="9">
                  <c:v>0.20825243545141056</c:v>
                </c:pt>
                <c:pt idx="10">
                  <c:v>0.20825243545141056</c:v>
                </c:pt>
                <c:pt idx="11">
                  <c:v>0.20627717710312071</c:v>
                </c:pt>
                <c:pt idx="12">
                  <c:v>0.20627717710312071</c:v>
                </c:pt>
                <c:pt idx="13">
                  <c:v>0.20627717710312071</c:v>
                </c:pt>
                <c:pt idx="14">
                  <c:v>0.20627717710312071</c:v>
                </c:pt>
                <c:pt idx="15">
                  <c:v>0.20627717710312071</c:v>
                </c:pt>
                <c:pt idx="16">
                  <c:v>0.20627717710312071</c:v>
                </c:pt>
                <c:pt idx="17">
                  <c:v>0.20627717710312071</c:v>
                </c:pt>
                <c:pt idx="18">
                  <c:v>0.20627717710312071</c:v>
                </c:pt>
                <c:pt idx="19">
                  <c:v>0.20627717710312071</c:v>
                </c:pt>
                <c:pt idx="20">
                  <c:v>0.20627717710312071</c:v>
                </c:pt>
                <c:pt idx="21">
                  <c:v>0.20627717710312071</c:v>
                </c:pt>
                <c:pt idx="22">
                  <c:v>0.20627717710312071</c:v>
                </c:pt>
                <c:pt idx="23">
                  <c:v>0.20627717710312071</c:v>
                </c:pt>
                <c:pt idx="24">
                  <c:v>0.20183694636586064</c:v>
                </c:pt>
                <c:pt idx="25">
                  <c:v>0.20183694636586064</c:v>
                </c:pt>
                <c:pt idx="26">
                  <c:v>0.20183694636586064</c:v>
                </c:pt>
                <c:pt idx="27">
                  <c:v>0.20183694636586064</c:v>
                </c:pt>
                <c:pt idx="28">
                  <c:v>0.20183694636586064</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348644808"/>
        <c:axId val="348641672"/>
      </c:lineChart>
      <c:catAx>
        <c:axId val="348644808"/>
        <c:scaling>
          <c:orientation val="minMax"/>
        </c:scaling>
        <c:delete val="0"/>
        <c:axPos val="b"/>
        <c:numFmt formatCode="d\-mmm\-yy" sourceLinked="1"/>
        <c:majorTickMark val="out"/>
        <c:minorTickMark val="none"/>
        <c:tickLblPos val="low"/>
        <c:txPr>
          <a:bodyPr/>
          <a:lstStyle/>
          <a:p>
            <a:pPr>
              <a:defRPr sz="900">
                <a:latin typeface="Avenir Next LT Pro" panose="020B0604020202020204" charset="0"/>
              </a:defRPr>
            </a:pPr>
            <a:endParaRPr lang="en-US"/>
          </a:p>
        </c:txPr>
        <c:crossAx val="348641672"/>
        <c:crosses val="autoZero"/>
        <c:auto val="0"/>
        <c:lblAlgn val="ctr"/>
        <c:lblOffset val="100"/>
        <c:noMultiLvlLbl val="1"/>
      </c:catAx>
      <c:valAx>
        <c:axId val="348641672"/>
        <c:scaling>
          <c:orientation val="minMax"/>
          <c:min val="0.14000000000000001"/>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348644808"/>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602174460895643E-2"/>
          <c:w val="0.97294397998183768"/>
          <c:h val="0.76718058225209262"/>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2778292704378285E-2"/>
                  <c:y val="-3.708721851825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dLbl>
              <c:idx val="10"/>
              <c:layout>
                <c:manualLayout>
                  <c:x val="-2.9394138904843218E-2"/>
                  <c:y val="-3.971636765749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6A-4BE2-8069-92F47ED8720F}"/>
                </c:ext>
              </c:extLst>
            </c:dLbl>
            <c:dLbl>
              <c:idx val="11"/>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4BA8-89DF-E9CC1BF11F6D}"/>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Sheet1!$A$2:$A$322</c:f>
              <c:strCache>
                <c:ptCount val="12"/>
                <c:pt idx="0">
                  <c:v>05-Mar-22</c:v>
                </c:pt>
                <c:pt idx="1">
                  <c:v>12-Mar-22</c:v>
                </c:pt>
                <c:pt idx="2">
                  <c:v>19-Mar-22</c:v>
                </c:pt>
                <c:pt idx="3">
                  <c:v>26-Mar-22</c:v>
                </c:pt>
                <c:pt idx="4">
                  <c:v>02-Apr-22</c:v>
                </c:pt>
                <c:pt idx="5">
                  <c:v>09-Apr-22</c:v>
                </c:pt>
                <c:pt idx="6">
                  <c:v>16-Apr-22</c:v>
                </c:pt>
                <c:pt idx="7">
                  <c:v> 23-Apr-22</c:v>
                </c:pt>
                <c:pt idx="8">
                  <c:v>30-Apr-22</c:v>
                </c:pt>
                <c:pt idx="9">
                  <c:v>07-May-22</c:v>
                </c:pt>
                <c:pt idx="10">
                  <c:v>14-May-22</c:v>
                </c:pt>
                <c:pt idx="11">
                  <c:v> 21-May-22</c:v>
                </c:pt>
              </c:strCache>
            </c:strRef>
          </c:cat>
          <c:val>
            <c:numRef>
              <c:f>Sheet1!$B$2:$B$322</c:f>
              <c:numCache>
                <c:formatCode>0.0%</c:formatCode>
                <c:ptCount val="12"/>
                <c:pt idx="0">
                  <c:v>-4.3957429819379557E-2</c:v>
                </c:pt>
                <c:pt idx="1">
                  <c:v>-0.11637680167708397</c:v>
                </c:pt>
                <c:pt idx="2">
                  <c:v>-4.5362859088501573E-2</c:v>
                </c:pt>
                <c:pt idx="3">
                  <c:v>-1.747699408614356E-2</c:v>
                </c:pt>
                <c:pt idx="4">
                  <c:v>-0.1762087469471354</c:v>
                </c:pt>
                <c:pt idx="5">
                  <c:v>4.4237343655859629E-2</c:v>
                </c:pt>
                <c:pt idx="6">
                  <c:v>0.13420864576435476</c:v>
                </c:pt>
                <c:pt idx="7">
                  <c:v>-9.2698903648841369E-2</c:v>
                </c:pt>
                <c:pt idx="8" formatCode="0.00%">
                  <c:v>-2.5533220590785222E-2</c:v>
                </c:pt>
                <c:pt idx="9" formatCode="0.00%">
                  <c:v>-1.8239741929058417E-2</c:v>
                </c:pt>
                <c:pt idx="10" formatCode="0.00%">
                  <c:v>-8.9394508435725051E-4</c:v>
                </c:pt>
                <c:pt idx="11" formatCode="0.00%">
                  <c:v>2.2522834866707475E-2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9"/>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D-41F0-BB85-45154F17FB11}"/>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Sheet1!$A$2:$A$322</c:f>
              <c:strCache>
                <c:ptCount val="12"/>
                <c:pt idx="0">
                  <c:v>05-Mar-22</c:v>
                </c:pt>
                <c:pt idx="1">
                  <c:v>12-Mar-22</c:v>
                </c:pt>
                <c:pt idx="2">
                  <c:v>19-Mar-22</c:v>
                </c:pt>
                <c:pt idx="3">
                  <c:v>26-Mar-22</c:v>
                </c:pt>
                <c:pt idx="4">
                  <c:v>02-Apr-22</c:v>
                </c:pt>
                <c:pt idx="5">
                  <c:v>09-Apr-22</c:v>
                </c:pt>
                <c:pt idx="6">
                  <c:v>16-Apr-22</c:v>
                </c:pt>
                <c:pt idx="7">
                  <c:v> 23-Apr-22</c:v>
                </c:pt>
                <c:pt idx="8">
                  <c:v>30-Apr-22</c:v>
                </c:pt>
                <c:pt idx="9">
                  <c:v>07-May-22</c:v>
                </c:pt>
                <c:pt idx="10">
                  <c:v>14-May-22</c:v>
                </c:pt>
                <c:pt idx="11">
                  <c:v> 21-May-22</c:v>
                </c:pt>
              </c:strCache>
            </c:strRef>
          </c:cat>
          <c:val>
            <c:numRef>
              <c:f>Sheet1!$C$2:$C$322</c:f>
              <c:numCache>
                <c:formatCode>0.0%</c:formatCode>
                <c:ptCount val="12"/>
                <c:pt idx="0">
                  <c:v>-6.8774868312334925E-2</c:v>
                </c:pt>
                <c:pt idx="1">
                  <c:v>-0.11014381021864872</c:v>
                </c:pt>
                <c:pt idx="2">
                  <c:v>-7.1449823142921254E-2</c:v>
                </c:pt>
                <c:pt idx="3">
                  <c:v>-7.7617685097020161E-2</c:v>
                </c:pt>
                <c:pt idx="4">
                  <c:v>-0.17781431835265504</c:v>
                </c:pt>
                <c:pt idx="5">
                  <c:v>1.6368473126717742E-3</c:v>
                </c:pt>
                <c:pt idx="6">
                  <c:v>4.6496628168594567E-2</c:v>
                </c:pt>
                <c:pt idx="7">
                  <c:v>-0.13667010519111544</c:v>
                </c:pt>
                <c:pt idx="8" formatCode="0.00%">
                  <c:v>-7.0625483274027179E-2</c:v>
                </c:pt>
                <c:pt idx="9" formatCode="0.00%">
                  <c:v>-6.9537347278092354E-2</c:v>
                </c:pt>
                <c:pt idx="10" formatCode="0.00%">
                  <c:v>-5.382260025179586E-2</c:v>
                </c:pt>
                <c:pt idx="11" formatCode="0.00%">
                  <c:v>-3.3891319393331343E-2</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9.0443504322594171E-3"/>
          <c:y val="6.6127351055691688E-2"/>
          <c:w val="0.21715485387854863"/>
          <c:h val="8.96235179383331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76635878802996E-2"/>
          <c:y val="0.17991872589528413"/>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numRef>
              <c:f>Sheet1!$B$1:$EH$1</c:f>
              <c:numCache>
                <c:formatCode>mmm\-yy</c:formatCode>
                <c:ptCount val="13"/>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numCache>
            </c:numRef>
          </c:cat>
          <c:val>
            <c:numRef>
              <c:f>Sheet1!$B$2:$EH$2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spPr>
            <a:ln>
              <a:solidFill>
                <a:schemeClr val="accent1"/>
              </a:solidFill>
            </a:ln>
          </c:spPr>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Sheet1!$B$1:$EH$1</c:f>
              <c:numCache>
                <c:formatCode>mmm\-yy</c:formatCode>
                <c:ptCount val="13"/>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numCache>
            </c:numRef>
          </c:cat>
          <c:val>
            <c:numRef>
              <c:f>Sheet1!$B$3:$EH$3</c:f>
              <c:numCache>
                <c:formatCode>0.00%</c:formatCode>
                <c:ptCount val="13"/>
                <c:pt idx="0">
                  <c:v>-3.0000000000000001E-3</c:v>
                </c:pt>
                <c:pt idx="1">
                  <c:v>-2E-3</c:v>
                </c:pt>
                <c:pt idx="2">
                  <c:v>-4.0000000000000001E-3</c:v>
                </c:pt>
                <c:pt idx="3">
                  <c:v>-2E-3</c:v>
                </c:pt>
                <c:pt idx="4" formatCode="0.0%">
                  <c:v>1.1239977278609814E-3</c:v>
                </c:pt>
                <c:pt idx="5" formatCode="0.0%">
                  <c:v>5.0000000000000001E-3</c:v>
                </c:pt>
                <c:pt idx="6" formatCode="0.0%">
                  <c:v>1.0804857826826941E-2</c:v>
                </c:pt>
                <c:pt idx="7" formatCode="0.0%">
                  <c:v>2.4E-2</c:v>
                </c:pt>
                <c:pt idx="8" formatCode="0.0%">
                  <c:v>2.7E-2</c:v>
                </c:pt>
                <c:pt idx="9" formatCode="0.0%">
                  <c:v>2.7E-2</c:v>
                </c:pt>
                <c:pt idx="10">
                  <c:v>3.3000000000000002E-2</c:v>
                </c:pt>
                <c:pt idx="11">
                  <c:v>3.5000000000000003E-2</c:v>
                </c:pt>
                <c:pt idx="12">
                  <c:v>4.2999999999999997E-2</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40000"/>
                  <a:lumOff val="60000"/>
                </a:schemeClr>
              </a:solidFill>
            </a:ln>
          </c:spPr>
          <c:marker>
            <c:symbol val="none"/>
          </c:marker>
          <c:cat>
            <c:numRef>
              <c:f>Sheet1!$B$1:$EH$1</c:f>
              <c:numCache>
                <c:formatCode>mmm\-yy</c:formatCode>
                <c:ptCount val="13"/>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numCache>
            </c:numRef>
          </c:cat>
          <c:val>
            <c:numRef>
              <c:f>Sheet1!$B$4:$EH$4</c:f>
              <c:numCache>
                <c:formatCode>0.00%</c:formatCode>
                <c:ptCount val="13"/>
                <c:pt idx="0" formatCode="0%">
                  <c:v>-0.01</c:v>
                </c:pt>
                <c:pt idx="1">
                  <c:v>-7.0000000000000001E-3</c:v>
                </c:pt>
                <c:pt idx="2">
                  <c:v>-0.01</c:v>
                </c:pt>
                <c:pt idx="3">
                  <c:v>-6.0000000000000001E-3</c:v>
                </c:pt>
                <c:pt idx="4" formatCode="0.0%">
                  <c:v>-3.8252174583089937E-3</c:v>
                </c:pt>
                <c:pt idx="5" formatCode="0.0%">
                  <c:v>3.0000000000000001E-3</c:v>
                </c:pt>
                <c:pt idx="6" formatCode="0.0%">
                  <c:v>1.2273139724437554E-2</c:v>
                </c:pt>
                <c:pt idx="7" formatCode="0.0%">
                  <c:v>0.03</c:v>
                </c:pt>
                <c:pt idx="8" formatCode="0.0%">
                  <c:v>2.9000000000000001E-2</c:v>
                </c:pt>
                <c:pt idx="9">
                  <c:v>3.3000000000000002E-2</c:v>
                </c:pt>
                <c:pt idx="10">
                  <c:v>3.5000000000000003E-2</c:v>
                </c:pt>
                <c:pt idx="11">
                  <c:v>3.4000000000000002E-2</c:v>
                </c:pt>
                <c:pt idx="12">
                  <c:v>4.4999999999999998E-2</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numRef>
              <c:f>Sheet1!$B$1:$EH$1</c:f>
              <c:numCache>
                <c:formatCode>mmm\-yy</c:formatCode>
                <c:ptCount val="13"/>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numCache>
            </c:numRef>
          </c:cat>
          <c:val>
            <c:numRef>
              <c:f>Sheet1!$B$5:$EH$5</c:f>
              <c:numCache>
                <c:formatCode>0.00%</c:formatCode>
                <c:ptCount val="13"/>
                <c:pt idx="0">
                  <c:v>7.0000000000000001E-3</c:v>
                </c:pt>
                <c:pt idx="1">
                  <c:v>6.0000000000000001E-3</c:v>
                </c:pt>
                <c:pt idx="2">
                  <c:v>5.0000000000000001E-3</c:v>
                </c:pt>
                <c:pt idx="3">
                  <c:v>8.0000000000000002E-3</c:v>
                </c:pt>
                <c:pt idx="4" formatCode="0.0%">
                  <c:v>8.1331966902637998E-3</c:v>
                </c:pt>
                <c:pt idx="5" formatCode="0.0%">
                  <c:v>8.1331966902637998E-3</c:v>
                </c:pt>
                <c:pt idx="6" formatCode="0.0%">
                  <c:v>8.8945145227208311E-3</c:v>
                </c:pt>
                <c:pt idx="7" formatCode="0.0%">
                  <c:v>1.7000000000000001E-2</c:v>
                </c:pt>
                <c:pt idx="8" formatCode="0.0%">
                  <c:v>2.4E-2</c:v>
                </c:pt>
                <c:pt idx="9" formatCode="0%">
                  <c:v>0.02</c:v>
                </c:pt>
                <c:pt idx="10" formatCode="0%">
                  <c:v>0.03</c:v>
                </c:pt>
                <c:pt idx="11">
                  <c:v>3.5000000000000003E-2</c:v>
                </c:pt>
                <c:pt idx="12" formatCode="0%">
                  <c:v>0.04</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solidFill>
            <a:round/>
          </a:ln>
          <a:effectLst/>
        </c:spPr>
        <c:txPr>
          <a:bodyPr rot="0" vert="horz"/>
          <a:lstStyle/>
          <a:p>
            <a:pPr>
              <a:defRPr/>
            </a:pPr>
            <a:endParaRPr lang="en-US"/>
          </a:p>
        </c:txPr>
        <c:crossAx val="121625984"/>
        <c:crosses val="autoZero"/>
        <c:auto val="1"/>
        <c:lblOffset val="100"/>
        <c:baseTimeUnit val="months"/>
      </c:date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a:pPr>
                <a:r>
                  <a:rPr lang="en-GB" dirty="0"/>
                  <a:t>Year on year % changes in shop prices</a:t>
                </a:r>
              </a:p>
            </c:rich>
          </c:tx>
          <c:layout>
            <c:manualLayout>
              <c:xMode val="edge"/>
              <c:yMode val="edge"/>
              <c:x val="0"/>
              <c:y val="2.0096157951413427E-3"/>
            </c:manualLayout>
          </c:layout>
          <c:overlay val="0"/>
        </c:title>
        <c:numFmt formatCode="0.0%" sourceLinked="0"/>
        <c:majorTickMark val="out"/>
        <c:minorTickMark val="none"/>
        <c:tickLblPos val="nextTo"/>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70659773258856E-2"/>
          <c:y val="0.23398836721232832"/>
          <c:w val="0.9085414728063852"/>
          <c:h val="0.42651604005516575"/>
        </c:manualLayout>
      </c:layout>
      <c:barChart>
        <c:barDir val="col"/>
        <c:grouping val="clustered"/>
        <c:varyColors val="0"/>
        <c:ser>
          <c:idx val="0"/>
          <c:order val="0"/>
          <c:tx>
            <c:strRef>
              <c:f>Sheet1!$B$1</c:f>
              <c:strCache>
                <c:ptCount val="1"/>
                <c:pt idx="0">
                  <c:v>Unleaded Fuel</c:v>
                </c:pt>
              </c:strCache>
            </c:strRef>
          </c:tx>
          <c:spPr>
            <a:ln w="38100">
              <a:noFill/>
            </a:ln>
          </c:spPr>
          <c:invertIfNegative val="0"/>
          <c:cat>
            <c:strRef>
              <c:f>Sheet1!$A$29:$A$991</c:f>
              <c:strCache>
                <c:ptCount val="12"/>
                <c:pt idx="0">
                  <c:v>28-Feb-22</c:v>
                </c:pt>
                <c:pt idx="1">
                  <c:v>07-Mar-22</c:v>
                </c:pt>
                <c:pt idx="2">
                  <c:v>14-Mar-22</c:v>
                </c:pt>
                <c:pt idx="3">
                  <c:v>21-Mar-22</c:v>
                </c:pt>
                <c:pt idx="4">
                  <c:v>28-Mar-22</c:v>
                </c:pt>
                <c:pt idx="5">
                  <c:v>04-Apr-22</c:v>
                </c:pt>
                <c:pt idx="6">
                  <c:v>11-Apr-22</c:v>
                </c:pt>
                <c:pt idx="7">
                  <c:v>18-Apr-22</c:v>
                </c:pt>
                <c:pt idx="8">
                  <c:v>25-Apr-22</c:v>
                </c:pt>
                <c:pt idx="9">
                  <c:v> 02-May-22</c:v>
                </c:pt>
                <c:pt idx="10">
                  <c:v> 15-May-22</c:v>
                </c:pt>
                <c:pt idx="11">
                  <c:v>23-May-22</c:v>
                </c:pt>
              </c:strCache>
            </c:strRef>
          </c:cat>
          <c:val>
            <c:numRef>
              <c:f>Sheet1!$B$29:$B$991</c:f>
              <c:numCache>
                <c:formatCode>General</c:formatCode>
                <c:ptCount val="12"/>
                <c:pt idx="0">
                  <c:v>149.22</c:v>
                </c:pt>
                <c:pt idx="1">
                  <c:v>152.94999999999999</c:v>
                </c:pt>
                <c:pt idx="2">
                  <c:v>159.96</c:v>
                </c:pt>
                <c:pt idx="3">
                  <c:v>165.37</c:v>
                </c:pt>
                <c:pt idx="4">
                  <c:v>162.65</c:v>
                </c:pt>
                <c:pt idx="5">
                  <c:v>161.78</c:v>
                </c:pt>
                <c:pt idx="6">
                  <c:v>161.66999999999999</c:v>
                </c:pt>
                <c:pt idx="7">
                  <c:v>161.84</c:v>
                </c:pt>
                <c:pt idx="8">
                  <c:v>162.47999999999999</c:v>
                </c:pt>
                <c:pt idx="9">
                  <c:v>163.68</c:v>
                </c:pt>
                <c:pt idx="10">
                  <c:v>165.09</c:v>
                </c:pt>
                <c:pt idx="11">
                  <c:v>167.67</c:v>
                </c:pt>
              </c:numCache>
            </c:numRef>
          </c:val>
          <c:extLst>
            <c:ext xmlns:c16="http://schemas.microsoft.com/office/drawing/2014/chart" uri="{C3380CC4-5D6E-409C-BE32-E72D297353CC}">
              <c16:uniqueId val="{00000000-AA60-4DDB-BBA8-DB069E2F381B}"/>
            </c:ext>
          </c:extLst>
        </c:ser>
        <c:dLbls>
          <c:showLegendKey val="0"/>
          <c:showVal val="0"/>
          <c:showCatName val="0"/>
          <c:showSerName val="0"/>
          <c:showPercent val="0"/>
          <c:showBubbleSize val="0"/>
        </c:dLbls>
        <c:gapWidth val="150"/>
        <c:axId val="410855664"/>
        <c:axId val="410859192"/>
      </c:barChart>
      <c:lineChart>
        <c:grouping val="standard"/>
        <c:varyColors val="0"/>
        <c:ser>
          <c:idx val="2"/>
          <c:order val="2"/>
          <c:tx>
            <c:strRef>
              <c:f>Sheet1!$D$1</c:f>
              <c:strCache>
                <c:ptCount val="1"/>
                <c:pt idx="0">
                  <c:v>Pence Diff Yr on Yr</c:v>
                </c:pt>
              </c:strCache>
            </c:strRef>
          </c:tx>
          <c:spPr>
            <a:ln>
              <a:solidFill>
                <a:schemeClr val="accent1">
                  <a:lumMod val="75000"/>
                </a:schemeClr>
              </a:solidFill>
            </a:ln>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60-4DDB-BBA8-DB069E2F381B}"/>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60-4DDB-BBA8-DB069E2F381B}"/>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60-4DDB-BBA8-DB069E2F381B}"/>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60-4DDB-BBA8-DB069E2F381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60-4DDB-BBA8-DB069E2F381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60-4DDB-BBA8-DB069E2F381B}"/>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60-4DDB-BBA8-DB069E2F381B}"/>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60-4DDB-BBA8-DB069E2F381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05-4572-9FE7-987347E62F2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8B-4372-B4B9-9AEB9B928F93}"/>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8B-4372-B4B9-9AEB9B928F93}"/>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8B-4372-B4B9-9AEB9B928F93}"/>
                </c:ext>
              </c:extLst>
            </c:dLbl>
            <c:dLbl>
              <c:idx val="5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60-4DDB-BBA8-DB069E2F381B}"/>
                </c:ext>
              </c:extLst>
            </c:dLbl>
            <c:dLbl>
              <c:idx val="5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60-4DDB-BBA8-DB069E2F381B}"/>
                </c:ext>
              </c:extLst>
            </c:dLbl>
            <c:numFmt formatCode="#,##0" sourceLinked="0"/>
            <c:spPr>
              <a:noFill/>
              <a:ln>
                <a:noFill/>
              </a:ln>
              <a:effectLst/>
            </c:spPr>
            <c:txPr>
              <a:bodyPr wrap="square" lIns="38100" tIns="19050" rIns="38100" bIns="19050" anchor="ctr">
                <a:spAutoFit/>
              </a:bodyPr>
              <a:lstStyle/>
              <a:p>
                <a:pPr>
                  <a:defRPr sz="1100">
                    <a:latin typeface="Montserrat" panose="00000500000000000000" pitchFamily="2"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Sheet1!$A$29:$A$991</c:f>
              <c:strCache>
                <c:ptCount val="12"/>
                <c:pt idx="0">
                  <c:v>28-Feb-22</c:v>
                </c:pt>
                <c:pt idx="1">
                  <c:v>07-Mar-22</c:v>
                </c:pt>
                <c:pt idx="2">
                  <c:v>14-Mar-22</c:v>
                </c:pt>
                <c:pt idx="3">
                  <c:v>21-Mar-22</c:v>
                </c:pt>
                <c:pt idx="4">
                  <c:v>28-Mar-22</c:v>
                </c:pt>
                <c:pt idx="5">
                  <c:v>04-Apr-22</c:v>
                </c:pt>
                <c:pt idx="6">
                  <c:v>11-Apr-22</c:v>
                </c:pt>
                <c:pt idx="7">
                  <c:v>18-Apr-22</c:v>
                </c:pt>
                <c:pt idx="8">
                  <c:v>25-Apr-22</c:v>
                </c:pt>
                <c:pt idx="9">
                  <c:v> 02-May-22</c:v>
                </c:pt>
                <c:pt idx="10">
                  <c:v> 15-May-22</c:v>
                </c:pt>
                <c:pt idx="11">
                  <c:v>23-May-22</c:v>
                </c:pt>
              </c:strCache>
            </c:strRef>
          </c:cat>
          <c:val>
            <c:numRef>
              <c:f>Sheet1!$D$29:$D$991</c:f>
              <c:numCache>
                <c:formatCode>0.0</c:formatCode>
                <c:ptCount val="12"/>
                <c:pt idx="0">
                  <c:v>27.049999999999997</c:v>
                </c:pt>
                <c:pt idx="1">
                  <c:v>30.009999999999991</c:v>
                </c:pt>
                <c:pt idx="2">
                  <c:v>36.06</c:v>
                </c:pt>
                <c:pt idx="3">
                  <c:v>40.800000000000011</c:v>
                </c:pt>
                <c:pt idx="4">
                  <c:v>37.52000000000001</c:v>
                </c:pt>
                <c:pt idx="5">
                  <c:v>36.379999999999995</c:v>
                </c:pt>
                <c:pt idx="6">
                  <c:v>36.189999999999984</c:v>
                </c:pt>
                <c:pt idx="7">
                  <c:v>36.040000000000006</c:v>
                </c:pt>
                <c:pt idx="8">
                  <c:v>36.389999999999986</c:v>
                </c:pt>
                <c:pt idx="9">
                  <c:v>37.150000000000006</c:v>
                </c:pt>
                <c:pt idx="10">
                  <c:v>37.900000000000006</c:v>
                </c:pt>
                <c:pt idx="11">
                  <c:v>39.779999999999987</c:v>
                </c:pt>
              </c:numCache>
            </c:numRef>
          </c:val>
          <c:smooth val="0"/>
          <c:extLst>
            <c:ext xmlns:c16="http://schemas.microsoft.com/office/drawing/2014/chart" uri="{C3380CC4-5D6E-409C-BE32-E72D297353CC}">
              <c16:uniqueId val="{00000009-AA60-4DDB-BBA8-DB069E2F381B}"/>
            </c:ext>
          </c:extLst>
        </c:ser>
        <c:dLbls>
          <c:showLegendKey val="0"/>
          <c:showVal val="0"/>
          <c:showCatName val="0"/>
          <c:showSerName val="0"/>
          <c:showPercent val="0"/>
          <c:showBubbleSize val="0"/>
        </c:dLbls>
        <c:marker val="1"/>
        <c:smooth val="0"/>
        <c:axId val="410855664"/>
        <c:axId val="410859192"/>
      </c:lineChart>
      <c:lineChart>
        <c:grouping val="standard"/>
        <c:varyColors val="0"/>
        <c:ser>
          <c:idx val="1"/>
          <c:order val="1"/>
          <c:tx>
            <c:strRef>
              <c:f>Sheet1!$C$1</c:f>
              <c:strCache>
                <c:ptCount val="1"/>
                <c:pt idx="0">
                  <c:v>Yr on Yr % Chg</c:v>
                </c:pt>
              </c:strCache>
            </c:strRef>
          </c:tx>
          <c:spPr>
            <a:ln w="12700">
              <a:solidFill>
                <a:schemeClr val="tx1"/>
              </a:solidFill>
            </a:ln>
          </c:spPr>
          <c:marker>
            <c:symbol val="none"/>
          </c:marker>
          <c:cat>
            <c:strRef>
              <c:f>Sheet1!$A$29:$A$991</c:f>
              <c:strCache>
                <c:ptCount val="12"/>
                <c:pt idx="0">
                  <c:v>28-Feb-22</c:v>
                </c:pt>
                <c:pt idx="1">
                  <c:v>07-Mar-22</c:v>
                </c:pt>
                <c:pt idx="2">
                  <c:v>14-Mar-22</c:v>
                </c:pt>
                <c:pt idx="3">
                  <c:v>21-Mar-22</c:v>
                </c:pt>
                <c:pt idx="4">
                  <c:v>28-Mar-22</c:v>
                </c:pt>
                <c:pt idx="5">
                  <c:v>04-Apr-22</c:v>
                </c:pt>
                <c:pt idx="6">
                  <c:v>11-Apr-22</c:v>
                </c:pt>
                <c:pt idx="7">
                  <c:v>18-Apr-22</c:v>
                </c:pt>
                <c:pt idx="8">
                  <c:v>25-Apr-22</c:v>
                </c:pt>
                <c:pt idx="9">
                  <c:v> 02-May-22</c:v>
                </c:pt>
                <c:pt idx="10">
                  <c:v> 15-May-22</c:v>
                </c:pt>
                <c:pt idx="11">
                  <c:v>23-May-22</c:v>
                </c:pt>
              </c:strCache>
            </c:strRef>
          </c:cat>
          <c:val>
            <c:numRef>
              <c:f>Sheet1!$C$29:$C$991</c:f>
              <c:numCache>
                <c:formatCode>0.0%</c:formatCode>
                <c:ptCount val="12"/>
                <c:pt idx="0">
                  <c:v>0.22141278546287957</c:v>
                </c:pt>
                <c:pt idx="1">
                  <c:v>0.2441028143809989</c:v>
                </c:pt>
                <c:pt idx="2">
                  <c:v>0.29104116222760301</c:v>
                </c:pt>
                <c:pt idx="3">
                  <c:v>0.32752669181986049</c:v>
                </c:pt>
                <c:pt idx="4">
                  <c:v>0.29984815791576769</c:v>
                </c:pt>
                <c:pt idx="5">
                  <c:v>0.29011164274322154</c:v>
                </c:pt>
                <c:pt idx="6">
                  <c:v>0.28841249601530117</c:v>
                </c:pt>
                <c:pt idx="7">
                  <c:v>0.28648648648648645</c:v>
                </c:pt>
                <c:pt idx="8">
                  <c:v>0.28860337853913864</c:v>
                </c:pt>
                <c:pt idx="9">
                  <c:v>0.29360625938512608</c:v>
                </c:pt>
                <c:pt idx="10">
                  <c:v>0.29797940089629682</c:v>
                </c:pt>
                <c:pt idx="11">
                  <c:v>0.31104855735397607</c:v>
                </c:pt>
              </c:numCache>
            </c:numRef>
          </c:val>
          <c:smooth val="0"/>
          <c:extLst>
            <c:ext xmlns:c16="http://schemas.microsoft.com/office/drawing/2014/chart" uri="{C3380CC4-5D6E-409C-BE32-E72D297353CC}">
              <c16:uniqueId val="{0000000A-AA60-4DDB-BBA8-DB069E2F381B}"/>
            </c:ext>
          </c:extLst>
        </c:ser>
        <c:dLbls>
          <c:showLegendKey val="0"/>
          <c:showVal val="0"/>
          <c:showCatName val="0"/>
          <c:showSerName val="0"/>
          <c:showPercent val="0"/>
          <c:showBubbleSize val="0"/>
        </c:dLbls>
        <c:marker val="1"/>
        <c:smooth val="0"/>
        <c:axId val="592221072"/>
        <c:axId val="592225336"/>
      </c:lineChart>
      <c:catAx>
        <c:axId val="410855664"/>
        <c:scaling>
          <c:orientation val="minMax"/>
        </c:scaling>
        <c:delete val="0"/>
        <c:axPos val="b"/>
        <c:numFmt formatCode="General" sourceLinked="1"/>
        <c:majorTickMark val="out"/>
        <c:minorTickMark val="none"/>
        <c:tickLblPos val="low"/>
        <c:txPr>
          <a:bodyPr/>
          <a:lstStyle/>
          <a:p>
            <a:pPr>
              <a:defRPr sz="600">
                <a:latin typeface="Montserrat" panose="00000500000000000000" pitchFamily="2" charset="0"/>
              </a:defRPr>
            </a:pPr>
            <a:endParaRPr lang="en-US"/>
          </a:p>
        </c:txPr>
        <c:crossAx val="410859192"/>
        <c:crosses val="autoZero"/>
        <c:auto val="0"/>
        <c:lblAlgn val="ctr"/>
        <c:lblOffset val="100"/>
        <c:noMultiLvlLbl val="1"/>
      </c:catAx>
      <c:valAx>
        <c:axId val="410859192"/>
        <c:scaling>
          <c:orientation val="minMax"/>
        </c:scaling>
        <c:delete val="0"/>
        <c:axPos val="l"/>
        <c:numFmt formatCode="&quot;£&quot;#,##0" sourceLinked="0"/>
        <c:majorTickMark val="out"/>
        <c:minorTickMark val="none"/>
        <c:tickLblPos val="nextTo"/>
        <c:txPr>
          <a:bodyPr/>
          <a:lstStyle/>
          <a:p>
            <a:pPr>
              <a:defRPr sz="700">
                <a:latin typeface="Montserrat" panose="00000500000000000000" pitchFamily="2" charset="0"/>
              </a:defRPr>
            </a:pPr>
            <a:endParaRPr lang="en-US"/>
          </a:p>
        </c:txPr>
        <c:crossAx val="410855664"/>
        <c:crosses val="autoZero"/>
        <c:crossBetween val="between"/>
      </c:valAx>
      <c:valAx>
        <c:axId val="592225336"/>
        <c:scaling>
          <c:orientation val="minMax"/>
        </c:scaling>
        <c:delete val="0"/>
        <c:axPos val="r"/>
        <c:numFmt formatCode="0%" sourceLinked="0"/>
        <c:majorTickMark val="out"/>
        <c:minorTickMark val="none"/>
        <c:tickLblPos val="nextTo"/>
        <c:txPr>
          <a:bodyPr/>
          <a:lstStyle/>
          <a:p>
            <a:pPr>
              <a:defRPr sz="700" baseline="0">
                <a:latin typeface="Montserrat" panose="00000500000000000000" pitchFamily="2" charset="0"/>
              </a:defRPr>
            </a:pPr>
            <a:endParaRPr lang="en-US"/>
          </a:p>
        </c:txPr>
        <c:crossAx val="592221072"/>
        <c:crosses val="max"/>
        <c:crossBetween val="between"/>
      </c:valAx>
      <c:catAx>
        <c:axId val="592221072"/>
        <c:scaling>
          <c:orientation val="minMax"/>
        </c:scaling>
        <c:delete val="1"/>
        <c:axPos val="b"/>
        <c:numFmt formatCode="General" sourceLinked="1"/>
        <c:majorTickMark val="out"/>
        <c:minorTickMark val="none"/>
        <c:tickLblPos val="nextTo"/>
        <c:crossAx val="592225336"/>
        <c:crosses val="autoZero"/>
        <c:auto val="1"/>
        <c:lblAlgn val="ctr"/>
        <c:lblOffset val="100"/>
        <c:noMultiLvlLbl val="1"/>
      </c:catAx>
    </c:plotArea>
    <c:legend>
      <c:legendPos val="r"/>
      <c:layout>
        <c:manualLayout>
          <c:xMode val="edge"/>
          <c:yMode val="edge"/>
          <c:x val="7.0259876787791262E-2"/>
          <c:y val="6.0922228218504529E-2"/>
          <c:w val="0.77632878104270253"/>
          <c:h val="0.10813023925166396"/>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215121198614406"/>
        </c:manualLayout>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General Merchandise/Tobacco</c:v>
                </c:pt>
              </c:strCache>
            </c:strRef>
          </c:cat>
          <c:val>
            <c:numRef>
              <c:f>Sheet1!$B$2:$B$6</c:f>
              <c:numCache>
                <c:formatCode>0.0%</c:formatCode>
                <c:ptCount val="5"/>
                <c:pt idx="0">
                  <c:v>-5.9669473389382111E-3</c:v>
                </c:pt>
                <c:pt idx="1">
                  <c:v>-5.6483883304483395E-3</c:v>
                </c:pt>
                <c:pt idx="2">
                  <c:v>-2.1081027880599068E-2</c:v>
                </c:pt>
                <c:pt idx="3">
                  <c:v>8.4610069245158126E-2</c:v>
                </c:pt>
                <c:pt idx="4">
                  <c:v>-5.6483883304483395E-3</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General Merchandise/Tobacco</c:v>
                </c:pt>
              </c:strCache>
            </c:strRef>
          </c:cat>
          <c:val>
            <c:numRef>
              <c:f>Sheet1!$C$2:$C$6</c:f>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bg1">
                <a:lumMod val="50000"/>
              </a:schemeClr>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General Merchandise/Tobacco</c:v>
                </c:pt>
              </c:strCache>
            </c:strRef>
          </c:cat>
          <c:val>
            <c:numRef>
              <c:f>Sheet1!$D$2:$D$6</c:f>
              <c:numCache>
                <c:formatCode>0.0%</c:formatCode>
                <c:ptCount val="5"/>
                <c:pt idx="0">
                  <c:v>-1.2472305792478044E-2</c:v>
                </c:pt>
                <c:pt idx="1">
                  <c:v>-1.7815645520311341E-2</c:v>
                </c:pt>
                <c:pt idx="2">
                  <c:v>-2.7488859990346781E-2</c:v>
                </c:pt>
                <c:pt idx="3">
                  <c:v>3.6611265560181794E-2</c:v>
                </c:pt>
                <c:pt idx="4">
                  <c:v>-1.7815645520311341E-2</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out"/>
        <c:minorTickMark val="none"/>
        <c:tickLblPos val="nextTo"/>
        <c:crossAx val="404478872"/>
        <c:crosses val="autoZero"/>
        <c:crossBetween val="between"/>
        <c:majorUnit val="0.25"/>
      </c:valAx>
      <c:spPr>
        <a:noFill/>
        <a:ln w="25400">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6.0198442646938778E-2"/>
          <c:w val="0.70585692462459482"/>
          <c:h val="0.9202370887134971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Soft Drinks</c:v>
                </c:pt>
                <c:pt idx="1">
                  <c:v>HBA~</c:v>
                </c:pt>
                <c:pt idx="2">
                  <c:v>Convenience</c:v>
                </c:pt>
                <c:pt idx="3">
                  <c:v>Frozen</c:v>
                </c:pt>
                <c:pt idx="4">
                  <c:v>Non Food#</c:v>
                </c:pt>
                <c:pt idx="5">
                  <c:v>Household</c:v>
                </c:pt>
                <c:pt idx="6">
                  <c:v>Pet</c:v>
                </c:pt>
                <c:pt idx="7">
                  <c:v>Produce </c:v>
                </c:pt>
                <c:pt idx="8">
                  <c:v>Tobacco</c:v>
                </c:pt>
                <c:pt idx="9">
                  <c:v>Dairy</c:v>
                </c:pt>
                <c:pt idx="10">
                  <c:v>Packaged Grocery</c:v>
                </c:pt>
                <c:pt idx="11">
                  <c:v>Bakery</c:v>
                </c:pt>
                <c:pt idx="12">
                  <c:v>Meat, Fish &amp; Poultry</c:v>
                </c:pt>
                <c:pt idx="13">
                  <c:v>BWS</c:v>
                </c:pt>
                <c:pt idx="14">
                  <c:v>Impulse*</c:v>
                </c:pt>
              </c:strCache>
            </c:strRef>
          </c:cat>
          <c:val>
            <c:numRef>
              <c:f>Sheet1!$B$2:$B$16</c:f>
              <c:numCache>
                <c:formatCode>0.0%</c:formatCode>
                <c:ptCount val="15"/>
                <c:pt idx="0">
                  <c:v>0.11233946251450577</c:v>
                </c:pt>
                <c:pt idx="1">
                  <c:v>0.10406728277448307</c:v>
                </c:pt>
                <c:pt idx="2">
                  <c:v>4.7051256733594782E-2</c:v>
                </c:pt>
                <c:pt idx="3">
                  <c:v>-3.4224734506682619E-3</c:v>
                </c:pt>
                <c:pt idx="4">
                  <c:v>1.6668689600924935E-3</c:v>
                </c:pt>
                <c:pt idx="5">
                  <c:v>3.9196952928476803E-2</c:v>
                </c:pt>
                <c:pt idx="6">
                  <c:v>0.1186922027438313</c:v>
                </c:pt>
                <c:pt idx="7">
                  <c:v>-5.3085317185909142E-2</c:v>
                </c:pt>
                <c:pt idx="8">
                  <c:v>-2.1252214018077087E-2</c:v>
                </c:pt>
                <c:pt idx="9">
                  <c:v>5.5518294184593309E-3</c:v>
                </c:pt>
                <c:pt idx="10">
                  <c:v>-1.8327327231988155E-2</c:v>
                </c:pt>
                <c:pt idx="11">
                  <c:v>2.5313990396630626E-2</c:v>
                </c:pt>
                <c:pt idx="12">
                  <c:v>-4.6638141918787235E-2</c:v>
                </c:pt>
                <c:pt idx="13">
                  <c:v>-0.12131724842880409</c:v>
                </c:pt>
                <c:pt idx="14">
                  <c:v>-4.3862825807027273E-3</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Prev month</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Soft Drinks</c:v>
                </c:pt>
                <c:pt idx="1">
                  <c:v>HBA~</c:v>
                </c:pt>
                <c:pt idx="2">
                  <c:v>Convenience</c:v>
                </c:pt>
                <c:pt idx="3">
                  <c:v>Frozen</c:v>
                </c:pt>
                <c:pt idx="4">
                  <c:v>Non Food#</c:v>
                </c:pt>
                <c:pt idx="5">
                  <c:v>Household</c:v>
                </c:pt>
                <c:pt idx="6">
                  <c:v>Pet</c:v>
                </c:pt>
                <c:pt idx="7">
                  <c:v>Produce </c:v>
                </c:pt>
                <c:pt idx="8">
                  <c:v>Tobacco</c:v>
                </c:pt>
                <c:pt idx="9">
                  <c:v>Dairy</c:v>
                </c:pt>
                <c:pt idx="10">
                  <c:v>Packaged Grocery</c:v>
                </c:pt>
                <c:pt idx="11">
                  <c:v>Bakery</c:v>
                </c:pt>
                <c:pt idx="12">
                  <c:v>Meat, Fish &amp; Poultry</c:v>
                </c:pt>
                <c:pt idx="13">
                  <c:v>BWS</c:v>
                </c:pt>
                <c:pt idx="14">
                  <c:v>Impulse*</c:v>
                </c:pt>
              </c:strCache>
            </c:strRef>
          </c:cat>
          <c:val>
            <c:numRef>
              <c:f>Sheet1!$C$2:$C$16</c:f>
              <c:numCache>
                <c:formatCode>0.0%</c:formatCode>
                <c:ptCount val="15"/>
                <c:pt idx="0">
                  <c:v>5.1805738598947215E-2</c:v>
                </c:pt>
                <c:pt idx="1">
                  <c:v>4.5791682621690644E-2</c:v>
                </c:pt>
                <c:pt idx="2">
                  <c:v>4.1447052901820269E-2</c:v>
                </c:pt>
                <c:pt idx="3">
                  <c:v>3.362564065453566E-2</c:v>
                </c:pt>
                <c:pt idx="4">
                  <c:v>3.2895627134112759E-2</c:v>
                </c:pt>
                <c:pt idx="5">
                  <c:v>2.611637391648336E-2</c:v>
                </c:pt>
                <c:pt idx="6">
                  <c:v>2.2698883205330533E-2</c:v>
                </c:pt>
                <c:pt idx="7">
                  <c:v>1.1986328179741212E-2</c:v>
                </c:pt>
                <c:pt idx="8">
                  <c:v>1.134723089630274E-2</c:v>
                </c:pt>
                <c:pt idx="9">
                  <c:v>1.0889881982447447E-2</c:v>
                </c:pt>
                <c:pt idx="10">
                  <c:v>1.0572183383321443E-2</c:v>
                </c:pt>
                <c:pt idx="11">
                  <c:v>-1.0741063871250289E-2</c:v>
                </c:pt>
                <c:pt idx="12">
                  <c:v>-3.0507615577408775E-2</c:v>
                </c:pt>
                <c:pt idx="13">
                  <c:v>-4.0676153990987007E-2</c:v>
                </c:pt>
                <c:pt idx="14">
                  <c:v>-0.33596346730522975</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404481616"/>
        <c:crosses val="autoZero"/>
        <c:auto val="1"/>
        <c:lblAlgn val="ctr"/>
        <c:lblOffset val="100"/>
        <c:noMultiLvlLbl val="0"/>
      </c:catAx>
      <c:valAx>
        <c:axId val="404481616"/>
        <c:scaling>
          <c:orientation val="minMax"/>
          <c:max val="0.30000000000000004"/>
          <c:min val="-0.4"/>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404480832"/>
        <c:crosses val="autoZero"/>
        <c:crossBetween val="between"/>
        <c:majorUnit val="0.1"/>
      </c:valAx>
      <c:spPr>
        <a:noFill/>
        <a:ln>
          <a:noFill/>
        </a:ln>
        <a:effectLst/>
      </c:spPr>
    </c:plotArea>
    <c:legend>
      <c:legendPos val="tr"/>
      <c:layout>
        <c:manualLayout>
          <c:xMode val="edge"/>
          <c:yMode val="edge"/>
          <c:x val="0.78331213644372344"/>
          <c:y val="0.85943199494842737"/>
          <c:w val="0.20522176885937038"/>
          <c:h val="0.11838219327169013"/>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2659021878165E-2"/>
          <c:y val="1.2064951785875775E-2"/>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0"/>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0"/>
            <c:bubble3D val="0"/>
            <c:spPr>
              <a:solidFill>
                <a:schemeClr val="bg1">
                  <a:lumMod val="50000"/>
                </a:schemeClr>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-5.1308104118541475E-3</c:v>
                </c:pt>
                <c:pt idx="1">
                  <c:v>-2.0884985108852616E-2</c:v>
                </c:pt>
                <c:pt idx="2">
                  <c:v>3.704140599520489E-2</c:v>
                </c:pt>
                <c:pt idx="4">
                  <c:v>-5.9669473389382111E-3</c:v>
                </c:pt>
                <c:pt idx="5">
                  <c:v>0.13549646478271171</c:v>
                </c:pt>
                <c:pt idx="7">
                  <c:v>-1.6917963296854688E-2</c:v>
                </c:pt>
                <c:pt idx="8">
                  <c:v>-1.3697186994411026E-2</c:v>
                </c:pt>
                <c:pt idx="9">
                  <c:v>3.0146555862269331E-3</c:v>
                </c:pt>
                <c:pt idx="10">
                  <c:v>-5.1636145598508154E-3</c:v>
                </c:pt>
                <c:pt idx="12">
                  <c:v>4.5953520074519361E-2</c:v>
                </c:pt>
                <c:pt idx="13">
                  <c:v>-2.6013967250378967E-3</c:v>
                </c:pt>
                <c:pt idx="14">
                  <c:v>-0.15111690272694966</c:v>
                </c:pt>
                <c:pt idx="15">
                  <c:v>1.9573959962991161E-2</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ax val="0.25"/>
          <c:min val="-0.25"/>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8.1181963141033105E-3"/>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1"/>
            <c:bubble3D val="0"/>
            <c:spPr>
              <a:solidFill>
                <a:srgbClr val="00F000"/>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-2.894839999723986E-2</c:v>
                </c:pt>
                <c:pt idx="1">
                  <c:v>-6.8623291190428537E-2</c:v>
                </c:pt>
                <c:pt idx="2">
                  <c:v>2.4435233895245156E-2</c:v>
                </c:pt>
                <c:pt idx="4">
                  <c:v>-3.2711957597286956E-2</c:v>
                </c:pt>
                <c:pt idx="5">
                  <c:v>0.1729179701969914</c:v>
                </c:pt>
                <c:pt idx="7">
                  <c:v>-2.1900375699727359E-2</c:v>
                </c:pt>
                <c:pt idx="8">
                  <c:v>-4.033687123543761E-2</c:v>
                </c:pt>
                <c:pt idx="9">
                  <c:v>-2.6960401780008358E-2</c:v>
                </c:pt>
                <c:pt idx="10">
                  <c:v>6.6871288347227109E-2</c:v>
                </c:pt>
                <c:pt idx="12">
                  <c:v>5.5406595372220924E-2</c:v>
                </c:pt>
                <c:pt idx="13">
                  <c:v>-2.8445728643140766E-2</c:v>
                </c:pt>
                <c:pt idx="14">
                  <c:v>-0.19100375140642367</c:v>
                </c:pt>
                <c:pt idx="15">
                  <c:v>7.9555683038603497E-3</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in val="-0.30000000000000004"/>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87809289801498E-3"/>
          <c:y val="4.7424151595188438E-2"/>
          <c:w val="0.96107340978121836"/>
          <c:h val="0.58483022580724353"/>
        </c:manualLayout>
      </c:layout>
      <c:barChart>
        <c:barDir val="col"/>
        <c:grouping val="clustered"/>
        <c:varyColors val="0"/>
        <c:ser>
          <c:idx val="0"/>
          <c:order val="0"/>
          <c:tx>
            <c:strRef>
              <c:f>Sheet1!$B$1</c:f>
              <c:strCache>
                <c:ptCount val="1"/>
                <c:pt idx="0">
                  <c:v>UK</c:v>
                </c:pt>
              </c:strCache>
            </c:strRef>
          </c:tx>
          <c:spPr>
            <a:solidFill>
              <a:schemeClr val="bg1">
                <a:lumMod val="50000"/>
              </a:schemeClr>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6B65-4B0C-BC93-826B78D99838}"/>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6B65-4B0C-BC93-826B78D99838}"/>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6B65-4B0C-BC93-826B78D99838}"/>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E-5199-412D-8C69-F8E3C0FDF239}"/>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0-6A5B-4B01-AD77-9BB57C16BE01}"/>
              </c:ext>
            </c:extLst>
          </c:dPt>
          <c:dPt>
            <c:idx val="14"/>
            <c:invertIfNegative val="0"/>
            <c:bubble3D val="0"/>
            <c:extLst>
              <c:ext xmlns:c16="http://schemas.microsoft.com/office/drawing/2014/chart" uri="{C3380CC4-5D6E-409C-BE32-E72D297353CC}">
                <c16:uniqueId val="{0000000F-5199-412D-8C69-F8E3C0FDF239}"/>
              </c:ext>
            </c:extLst>
          </c:dPt>
          <c:dLbls>
            <c:dLbl>
              <c:idx val="13"/>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A5B-4B01-AD77-9BB57C16BE01}"/>
                </c:ext>
              </c:extLst>
            </c:dLbl>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-6.9153953635827659E-3</c:v>
                </c:pt>
                <c:pt idx="1">
                  <c:v>-1.7101900369814738E-2</c:v>
                </c:pt>
                <c:pt idx="2">
                  <c:v>1.9796114914062635E-2</c:v>
                </c:pt>
                <c:pt idx="4">
                  <c:v>-1.2472305792478044E-2</c:v>
                </c:pt>
                <c:pt idx="5">
                  <c:v>1.8127356422484198E-2</c:v>
                </c:pt>
                <c:pt idx="7">
                  <c:v>2.0692954126682928E-2</c:v>
                </c:pt>
                <c:pt idx="8">
                  <c:v>2.4925462958033773E-2</c:v>
                </c:pt>
                <c:pt idx="9">
                  <c:v>7.7179253736832099E-3</c:v>
                </c:pt>
                <c:pt idx="10">
                  <c:v>3.1386224506431804E-2</c:v>
                </c:pt>
                <c:pt idx="12">
                  <c:v>1.1099406671526868E-2</c:v>
                </c:pt>
                <c:pt idx="13">
                  <c:v>3.0701821900542825E-3</c:v>
                </c:pt>
                <c:pt idx="14">
                  <c:v>-1.5523147890177502E-2</c:v>
                </c:pt>
                <c:pt idx="15">
                  <c:v>-9.6464701304774803E-3</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sz="900" b="1"/>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6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674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762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788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2167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3201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d54ef91a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d54ef91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5231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1902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9315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ac14597a3a_1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ac14597a3a_1_988:notes"/>
          <p:cNvSpPr txBox="1">
            <a:spLocks noGrp="1"/>
          </p:cNvSpPr>
          <p:nvPr>
            <p:ph type="body" idx="1"/>
          </p:nvPr>
        </p:nvSpPr>
        <p:spPr>
          <a:xfrm>
            <a:off x="685800" y="4343401"/>
            <a:ext cx="5486400" cy="4114800"/>
          </a:xfrm>
          <a:prstGeom prst="rect">
            <a:avLst/>
          </a:prstGeom>
        </p:spPr>
        <p:txBody>
          <a:bodyPr spcFirstLastPara="1" wrap="square" lIns="91414" tIns="91414" rIns="91414" bIns="91414" anchor="t" anchorCtr="0">
            <a:noAutofit/>
          </a:bodyPr>
          <a:lstStyle/>
          <a:p>
            <a:endParaRPr dirty="0"/>
          </a:p>
        </p:txBody>
      </p:sp>
    </p:spTree>
    <p:extLst>
      <p:ext uri="{BB962C8B-B14F-4D97-AF65-F5344CB8AC3E}">
        <p14:creationId xmlns:p14="http://schemas.microsoft.com/office/powerpoint/2010/main" val="372113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7902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42</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43</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394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025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5560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Montserrat" panose="00000500000000000000" pitchFamily="2" charset="0"/>
                <a:ea typeface="Montserrat Light"/>
                <a:cs typeface="Montserrat Light"/>
                <a:sym typeface="Montserrat Light"/>
              </a:rPr>
              <a:t>© 2022 </a:t>
            </a:r>
            <a:r>
              <a:rPr lang="en-GB" sz="550" dirty="0">
                <a:solidFill>
                  <a:srgbClr val="888888"/>
                </a:solidFill>
                <a:latin typeface="Montserrat" panose="00000500000000000000" pitchFamily="2" charset="0"/>
                <a:ea typeface="Montserrat Light"/>
                <a:cs typeface="Montserrat Light"/>
                <a:sym typeface="Montserrat Light"/>
              </a:rPr>
              <a:t>NielsenIQ</a:t>
            </a:r>
            <a:r>
              <a:rPr lang="en" sz="550" dirty="0">
                <a:solidFill>
                  <a:srgbClr val="888888"/>
                </a:solidFill>
                <a:latin typeface="Montserrat" panose="00000500000000000000" pitchFamily="2" charset="0"/>
                <a:ea typeface="Montserrat Light"/>
                <a:cs typeface="Montserrat Light"/>
                <a:sym typeface="Montserrat Light"/>
              </a:rPr>
              <a:t> Consumer LLC. All Rights Reserved.</a:t>
            </a: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62615"/>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Montserrat" panose="00000500000000000000" pitchFamily="2" charset="0"/>
                <a:ea typeface="Montserrat"/>
                <a:cs typeface="Montserrat"/>
                <a:sym typeface="Montserrat"/>
              </a:rPr>
              <a:t>Thank you.</a:t>
            </a:r>
            <a:endParaRPr sz="1900" b="1" dirty="0">
              <a:solidFill>
                <a:srgbClr val="FFFFFF"/>
              </a:solidFill>
              <a:latin typeface="Montserrat" panose="00000500000000000000" pitchFamily="2"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153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r>
              <a:rPr lang="en" sz="500" dirty="0">
                <a:solidFill>
                  <a:srgbClr val="888888"/>
                </a:solidFill>
                <a:latin typeface="Avenir Next LT Pro" panose="020B0504020202020204" pitchFamily="34" charset="0"/>
                <a:ea typeface="Montserrat Light"/>
                <a:cs typeface="Montserrat Light"/>
                <a:sym typeface="Montserrat Light"/>
              </a:rPr>
              <a:t>.</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Black/title/body text">
  <p:cSld name="Inside - Black/title/body text">
    <p:bg>
      <p:bgPr>
        <a:solidFill>
          <a:srgbClr val="000000"/>
        </a:solidFill>
        <a:effectLst/>
      </p:bgPr>
    </p:bg>
    <p:spTree>
      <p:nvGrpSpPr>
        <p:cNvPr id="1" name="Shape 112"/>
        <p:cNvGrpSpPr/>
        <p:nvPr/>
      </p:nvGrpSpPr>
      <p:grpSpPr>
        <a:xfrm>
          <a:off x="0" y="0"/>
          <a:ext cx="0" cy="0"/>
          <a:chOff x="0" y="0"/>
          <a:chExt cx="0" cy="0"/>
        </a:xfrm>
      </p:grpSpPr>
      <p:pic>
        <p:nvPicPr>
          <p:cNvPr id="113" name="Google Shape;113;p12"/>
          <p:cNvPicPr preferRelativeResize="0"/>
          <p:nvPr/>
        </p:nvPicPr>
        <p:blipFill>
          <a:blip r:embed="rId2">
            <a:alphaModFix amt="60000"/>
          </a:blip>
          <a:stretch>
            <a:fillRect/>
          </a:stretch>
        </p:blipFill>
        <p:spPr>
          <a:xfrm>
            <a:off x="0" y="643"/>
            <a:ext cx="9143995" cy="5142212"/>
          </a:xfrm>
          <a:prstGeom prst="rect">
            <a:avLst/>
          </a:prstGeom>
          <a:noFill/>
          <a:ln>
            <a:noFill/>
          </a:ln>
        </p:spPr>
      </p:pic>
      <p:sp>
        <p:nvSpPr>
          <p:cNvPr id="114" name="Google Shape;114;p12"/>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15" name="Google Shape;115;p12"/>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Clr>
                <a:srgbClr val="FFFFFF"/>
              </a:buClr>
              <a:buSzPts val="1300"/>
              <a:buChar char="■"/>
              <a:defRPr>
                <a:solidFill>
                  <a:srgbClr val="FFFFFF"/>
                </a:solidFill>
                <a:latin typeface="Montserrat" panose="00000500000000000000" pitchFamily="2" charset="0"/>
              </a:defRPr>
            </a:lvl1pPr>
            <a:lvl2pPr marL="914400" lvl="1" indent="-304800" rtl="0">
              <a:spcBef>
                <a:spcPts val="1600"/>
              </a:spcBef>
              <a:spcAft>
                <a:spcPts val="0"/>
              </a:spcAft>
              <a:buClr>
                <a:srgbClr val="FFFFFF"/>
              </a:buClr>
              <a:buSzPts val="1200"/>
              <a:buChar char="⎼"/>
              <a:defRPr>
                <a:solidFill>
                  <a:srgbClr val="FFFFFF"/>
                </a:solidFill>
              </a:defRPr>
            </a:lvl2pPr>
            <a:lvl3pPr marL="1371600" lvl="2" indent="-292100" rtl="0">
              <a:spcBef>
                <a:spcPts val="1600"/>
              </a:spcBef>
              <a:spcAft>
                <a:spcPts val="0"/>
              </a:spcAft>
              <a:buClr>
                <a:srgbClr val="FFFFFF"/>
              </a:buClr>
              <a:buSzPts val="1000"/>
              <a:buChar char="○"/>
              <a:defRPr>
                <a:solidFill>
                  <a:srgbClr val="FFFFFF"/>
                </a:solidFill>
              </a:defRPr>
            </a:lvl3pPr>
            <a:lvl4pPr marL="1828800" lvl="3" indent="-292100" rtl="0">
              <a:spcBef>
                <a:spcPts val="1600"/>
              </a:spcBef>
              <a:spcAft>
                <a:spcPts val="0"/>
              </a:spcAft>
              <a:buClr>
                <a:srgbClr val="FFFFFF"/>
              </a:buClr>
              <a:buSzPts val="1000"/>
              <a:buChar char="■"/>
              <a:defRPr>
                <a:solidFill>
                  <a:srgbClr val="FFFFFF"/>
                </a:solidFill>
              </a:defRPr>
            </a:lvl4pPr>
            <a:lvl5pPr marL="2286000" lvl="4" indent="-292100" rtl="0">
              <a:spcBef>
                <a:spcPts val="1600"/>
              </a:spcBef>
              <a:spcAft>
                <a:spcPts val="0"/>
              </a:spcAft>
              <a:buClr>
                <a:srgbClr val="FFFFFF"/>
              </a:buClr>
              <a:buSzPts val="1000"/>
              <a:buChar char="⎼"/>
              <a:defRPr>
                <a:solidFill>
                  <a:srgbClr val="FFFFFF"/>
                </a:solidFill>
              </a:defRPr>
            </a:lvl5pPr>
            <a:lvl6pPr marL="2743200" lvl="5" indent="-292100" rtl="0">
              <a:spcBef>
                <a:spcPts val="1600"/>
              </a:spcBef>
              <a:spcAft>
                <a:spcPts val="0"/>
              </a:spcAft>
              <a:buClr>
                <a:srgbClr val="FFFFFF"/>
              </a:buClr>
              <a:buSzPts val="1000"/>
              <a:buChar char="○"/>
              <a:defRPr>
                <a:solidFill>
                  <a:srgbClr val="FFFFFF"/>
                </a:solidFill>
              </a:defRPr>
            </a:lvl6pPr>
            <a:lvl7pPr marL="3200400" lvl="6" indent="-292100" rtl="0">
              <a:spcBef>
                <a:spcPts val="1600"/>
              </a:spcBef>
              <a:spcAft>
                <a:spcPts val="0"/>
              </a:spcAft>
              <a:buClr>
                <a:srgbClr val="FFFFFF"/>
              </a:buClr>
              <a:buSzPts val="1000"/>
              <a:buChar char="■"/>
              <a:defRPr>
                <a:solidFill>
                  <a:srgbClr val="FFFFFF"/>
                </a:solidFill>
              </a:defRPr>
            </a:lvl7pPr>
            <a:lvl8pPr marL="3657600" lvl="7" indent="-292100" rtl="0">
              <a:spcBef>
                <a:spcPts val="1600"/>
              </a:spcBef>
              <a:spcAft>
                <a:spcPts val="0"/>
              </a:spcAft>
              <a:buClr>
                <a:srgbClr val="FFFFFF"/>
              </a:buClr>
              <a:buSzPts val="1000"/>
              <a:buChar char="⎼"/>
              <a:defRPr>
                <a:solidFill>
                  <a:srgbClr val="FFFFFF"/>
                </a:solidFill>
              </a:defRPr>
            </a:lvl8pPr>
            <a:lvl9pPr marL="4114800" lvl="8" indent="-292100" rtl="0">
              <a:spcBef>
                <a:spcPts val="1600"/>
              </a:spcBef>
              <a:spcAft>
                <a:spcPts val="1600"/>
              </a:spcAft>
              <a:buClr>
                <a:srgbClr val="FFFFFF"/>
              </a:buClr>
              <a:buSzPts val="1000"/>
              <a:buChar char="○"/>
              <a:defRPr>
                <a:solidFill>
                  <a:srgbClr val="FFFFFF"/>
                </a:solidFill>
              </a:defRPr>
            </a:lvl9pPr>
          </a:lstStyle>
          <a:p>
            <a:endParaRPr dirty="0"/>
          </a:p>
        </p:txBody>
      </p:sp>
      <p:sp>
        <p:nvSpPr>
          <p:cNvPr id="116" name="Google Shape;116;p1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17" name="Google Shape;117;p12"/>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19" name="Google Shape;119;p12"/>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0" name="Google Shape;120;p12"/>
          <p:cNvPicPr preferRelativeResize="0"/>
          <p:nvPr/>
        </p:nvPicPr>
        <p:blipFill>
          <a:blip r:embed="rId3">
            <a:alphaModFix/>
          </a:blip>
          <a:stretch>
            <a:fillRect/>
          </a:stretch>
        </p:blipFill>
        <p:spPr>
          <a:xfrm>
            <a:off x="0" y="-23876"/>
            <a:ext cx="354650" cy="355945"/>
          </a:xfrm>
          <a:prstGeom prst="rect">
            <a:avLst/>
          </a:prstGeom>
          <a:noFill/>
          <a:ln>
            <a:noFill/>
          </a:ln>
        </p:spPr>
      </p:pic>
      <p:sp>
        <p:nvSpPr>
          <p:cNvPr id="11" name="Slide Number Placeholder 1">
            <a:extLst>
              <a:ext uri="{FF2B5EF4-FFF2-40B4-BE49-F238E27FC236}">
                <a16:creationId xmlns:a16="http://schemas.microsoft.com/office/drawing/2014/main" id="{7326C19C-FBB3-48DA-9389-E0B7701FE2C2}"/>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latin typeface="Montserrat" panose="00000500000000000000" pitchFamily="2" charset="0"/>
              </a:rPr>
              <a:pPr/>
              <a:t>‹#›</a:t>
            </a:fld>
            <a:endParaRPr lang="en-PH"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35491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1530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2021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9" name="Google Shape;99;p11"/>
          <p:cNvSpPr txBox="1">
            <a:spLocks noGrp="1"/>
          </p:cNvSpPr>
          <p:nvPr>
            <p:ph type="subTitle" idx="1"/>
          </p:nvPr>
        </p:nvSpPr>
        <p:spPr>
          <a:xfrm>
            <a:off x="354550" y="4779743"/>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48" y="20876"/>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138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36" name="Google Shape;136;p16"/>
          <p:cNvSpPr txBox="1">
            <a:spLocks noGrp="1"/>
          </p:cNvSpPr>
          <p:nvPr>
            <p:ph type="title"/>
          </p:nvPr>
        </p:nvSpPr>
        <p:spPr>
          <a:xfrm>
            <a:off x="354650" y="30637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7076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panose="00000500000000000000" pitchFamily="2" charset="0"/>
                <a:ea typeface="Montserrat"/>
                <a:cs typeface="Montserrat"/>
                <a:sym typeface="Montserrat"/>
              </a:rPr>
              <a:t>Image placeholder</a:t>
            </a:r>
            <a:endParaRPr dirty="0">
              <a:solidFill>
                <a:srgbClr val="FFFFFF"/>
              </a:solidFill>
              <a:latin typeface="Montserrat" panose="00000500000000000000" pitchFamily="2"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dirty="0"/>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60" r:id="rId6"/>
    <p:sldLayoutId id="2147483661" r:id="rId7"/>
    <p:sldLayoutId id="2147483662" r:id="rId8"/>
    <p:sldLayoutId id="2147483664" r:id="rId9"/>
    <p:sldLayoutId id="2147483665" r:id="rId10"/>
    <p:sldLayoutId id="2147483666" r:id="rId11"/>
    <p:sldLayoutId id="2147483680" r:id="rId12"/>
    <p:sldLayoutId id="2147483682" r:id="rId13"/>
    <p:sldLayoutId id="2147483683" r:id="rId14"/>
    <p:sldLayoutId id="2147483691" r:id="rId15"/>
    <p:sldLayoutId id="214748369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notesSlide" Target="../notesSlides/notesSlide29.xml"/><Relationship Id="rId16"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21</a:t>
            </a:r>
            <a:r>
              <a:rPr lang="en-PH" baseline="30000" dirty="0">
                <a:latin typeface="Montserrat" panose="00000500000000000000" pitchFamily="2" charset="0"/>
              </a:rPr>
              <a:t>st</a:t>
            </a:r>
            <a:r>
              <a:rPr lang="en-PH" dirty="0">
                <a:latin typeface="Montserrat" panose="00000500000000000000" pitchFamily="2" charset="0"/>
              </a:rPr>
              <a:t> May 2022</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Sally Cowen</a:t>
            </a:r>
          </a:p>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25</a:t>
            </a:r>
            <a:r>
              <a:rPr lang="en-PH" baseline="30000" dirty="0">
                <a:latin typeface="Montserrat" panose="00000500000000000000" pitchFamily="2" charset="0"/>
              </a:rPr>
              <a:t>th</a:t>
            </a:r>
            <a:r>
              <a:rPr lang="en-PH" dirty="0">
                <a:latin typeface="Montserrat" panose="00000500000000000000" pitchFamily="2" charset="0"/>
              </a:rPr>
              <a:t> </a:t>
            </a:r>
            <a:r>
              <a:rPr lang="en-PH" dirty="0"/>
              <a:t>May </a:t>
            </a:r>
            <a:r>
              <a:rPr lang="en-PH" dirty="0">
                <a:latin typeface="Montserrat" panose="00000500000000000000" pitchFamily="2" charset="0"/>
              </a:rPr>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75755" y="1833774"/>
            <a:ext cx="2384087" cy="2549845"/>
          </a:xfrm>
          <a:prstGeom prst="rect">
            <a:avLst/>
          </a:prstGeom>
          <a:noFill/>
          <a:ln>
            <a:noFill/>
          </a:ln>
        </p:spPr>
        <p:txBody>
          <a:bodyPr spcFirstLastPara="1" wrap="square" lIns="0" tIns="45700" rIns="0" bIns="45700" anchor="t" anchorCtr="0">
            <a:noAutofit/>
          </a:bodyPr>
          <a:lstStyle/>
          <a:p>
            <a:r>
              <a:rPr lang="en-GB" b="1" dirty="0">
                <a:solidFill>
                  <a:schemeClr val="bg1"/>
                </a:solidFill>
                <a:latin typeface="Montserrat" panose="00000500000000000000" pitchFamily="2" charset="0"/>
              </a:rPr>
              <a:t>Unleaded fuel continues to cost shoppers </a:t>
            </a:r>
            <a:r>
              <a:rPr lang="en-GB" b="1" dirty="0">
                <a:solidFill>
                  <a:schemeClr val="accent1"/>
                </a:solidFill>
                <a:latin typeface="Montserrat" panose="00000500000000000000" pitchFamily="2" charset="0"/>
              </a:rPr>
              <a:t>£16 more</a:t>
            </a:r>
            <a:r>
              <a:rPr lang="en-GB" b="1" dirty="0">
                <a:solidFill>
                  <a:schemeClr val="bg1"/>
                </a:solidFill>
                <a:latin typeface="Montserrat" panose="00000500000000000000" pitchFamily="2" charset="0"/>
              </a:rPr>
              <a:t> than </a:t>
            </a:r>
            <a:r>
              <a:rPr lang="en-GB" b="1" dirty="0">
                <a:solidFill>
                  <a:schemeClr val="accent1"/>
                </a:solidFill>
                <a:latin typeface="Montserrat" panose="00000500000000000000" pitchFamily="2" charset="0"/>
              </a:rPr>
              <a:t>last year </a:t>
            </a:r>
            <a:r>
              <a:rPr lang="en-GB" b="1" dirty="0">
                <a:solidFill>
                  <a:schemeClr val="bg1"/>
                </a:solidFill>
                <a:latin typeface="Montserrat" panose="00000500000000000000" pitchFamily="2" charset="0"/>
              </a:rPr>
              <a:t>each time a car fills up with 8 gallons of unleaded fuel.</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For shoppers filling up </a:t>
            </a:r>
            <a:r>
              <a:rPr lang="en-GB" b="1" dirty="0">
                <a:solidFill>
                  <a:schemeClr val="accent1"/>
                </a:solidFill>
                <a:latin typeface="Montserrat" panose="00000500000000000000" pitchFamily="2" charset="0"/>
              </a:rPr>
              <a:t>weekly</a:t>
            </a:r>
            <a:r>
              <a:rPr lang="en-GB" b="1" dirty="0">
                <a:solidFill>
                  <a:schemeClr val="bg1"/>
                </a:solidFill>
                <a:latin typeface="Montserrat" panose="00000500000000000000" pitchFamily="2" charset="0"/>
              </a:rPr>
              <a:t> this will equate to and additional </a:t>
            </a:r>
            <a:r>
              <a:rPr lang="en-GB" b="1" dirty="0">
                <a:solidFill>
                  <a:schemeClr val="accent1"/>
                </a:solidFill>
                <a:latin typeface="Montserrat" panose="00000500000000000000" pitchFamily="2" charset="0"/>
              </a:rPr>
              <a:t>£832 </a:t>
            </a:r>
            <a:r>
              <a:rPr lang="en-GB" b="1" dirty="0">
                <a:solidFill>
                  <a:schemeClr val="bg1"/>
                </a:solidFill>
                <a:latin typeface="Montserrat" panose="00000500000000000000" pitchFamily="2" charset="0"/>
              </a:rPr>
              <a:t>per annum.</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 </a:t>
            </a:r>
          </a:p>
          <a:p>
            <a:endParaRPr lang="en-GB"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63887" y="316270"/>
            <a:ext cx="5992139" cy="670013"/>
          </a:xfrm>
        </p:spPr>
        <p:txBody>
          <a:bodyPr spcFirstLastPara="1" wrap="square" lIns="0" tIns="91425" rIns="0" bIns="91425" anchor="t" anchorCtr="0">
            <a:noAutofit/>
          </a:bodyPr>
          <a:lstStyle/>
          <a:p>
            <a:pPr lvl="0"/>
            <a:r>
              <a:rPr lang="en-PH" dirty="0"/>
              <a:t>Fuel prices have risen again in the last 4 weeks</a:t>
            </a:r>
            <a:endParaRPr lang="da-DK" dirty="0">
              <a:latin typeface="Montserrat" panose="00000500000000000000" pitchFamily="2" charset="0"/>
            </a:endParaRPr>
          </a:p>
        </p:txBody>
      </p:sp>
      <p:graphicFrame>
        <p:nvGraphicFramePr>
          <p:cNvPr id="21" name="Chart Placeholder 8">
            <a:extLst>
              <a:ext uri="{FF2B5EF4-FFF2-40B4-BE49-F238E27FC236}">
                <a16:creationId xmlns:a16="http://schemas.microsoft.com/office/drawing/2014/main" id="{1181FAD6-67FD-4433-BCCA-C9A75EED33D6}"/>
              </a:ext>
            </a:extLst>
          </p:cNvPr>
          <p:cNvGraphicFramePr>
            <a:graphicFrameLocks/>
          </p:cNvGraphicFramePr>
          <p:nvPr>
            <p:extLst>
              <p:ext uri="{D42A27DB-BD31-4B8C-83A1-F6EECF244321}">
                <p14:modId xmlns:p14="http://schemas.microsoft.com/office/powerpoint/2010/main" val="1927981874"/>
              </p:ext>
            </p:extLst>
          </p:nvPr>
        </p:nvGraphicFramePr>
        <p:xfrm>
          <a:off x="370826" y="1833775"/>
          <a:ext cx="5550899" cy="254984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73A4AE27-CD7A-4020-9675-E96D4BCC8163}"/>
              </a:ext>
            </a:extLst>
          </p:cNvPr>
          <p:cNvSpPr txBox="1"/>
          <p:nvPr/>
        </p:nvSpPr>
        <p:spPr>
          <a:xfrm>
            <a:off x="239842" y="3646213"/>
            <a:ext cx="4618074" cy="215444"/>
          </a:xfrm>
          <a:prstGeom prst="rect">
            <a:avLst/>
          </a:prstGeom>
          <a:noFill/>
        </p:spPr>
        <p:txBody>
          <a:bodyPr wrap="square">
            <a:spAutoFit/>
          </a:bodyPr>
          <a:lstStyle/>
          <a:p>
            <a:pPr marL="114300" indent="0" eaLnBrk="1" hangingPunct="1">
              <a:spcBef>
                <a:spcPct val="0"/>
              </a:spcBef>
              <a:buNone/>
            </a:pPr>
            <a:r>
              <a:rPr lang="en-GB" altLang="en-US" sz="800" dirty="0">
                <a:latin typeface="Avenir Next LT Pro" panose="020B0604020202020204" charset="0"/>
                <a:ea typeface="ＭＳ Ｐゴシック" pitchFamily="34" charset="-128"/>
              </a:rPr>
              <a:t>Source:  Government UK</a:t>
            </a:r>
          </a:p>
        </p:txBody>
      </p:sp>
      <p:sp>
        <p:nvSpPr>
          <p:cNvPr id="26" name="Text Box 7">
            <a:extLst>
              <a:ext uri="{FF2B5EF4-FFF2-40B4-BE49-F238E27FC236}">
                <a16:creationId xmlns:a16="http://schemas.microsoft.com/office/drawing/2014/main" id="{20C57F58-278C-4334-A4C6-B4D2612B16B0}"/>
              </a:ext>
            </a:extLst>
          </p:cNvPr>
          <p:cNvSpPr txBox="1">
            <a:spLocks noChangeArrowheads="1"/>
          </p:cNvSpPr>
          <p:nvPr/>
        </p:nvSpPr>
        <p:spPr bwMode="auto">
          <a:xfrm>
            <a:off x="239842" y="1602943"/>
            <a:ext cx="21002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900" dirty="0">
                <a:solidFill>
                  <a:srgbClr val="000000"/>
                </a:solidFill>
                <a:latin typeface="Montserrat" panose="00000500000000000000" pitchFamily="2" charset="0"/>
                <a:ea typeface="ＭＳ Ｐゴシック" pitchFamily="34" charset="-128"/>
              </a:rPr>
              <a:t>Ultra Low Sulphur Unleaded Fuel</a:t>
            </a:r>
          </a:p>
        </p:txBody>
      </p:sp>
      <p:cxnSp>
        <p:nvCxnSpPr>
          <p:cNvPr id="3" name="Straight Connector 2">
            <a:extLst>
              <a:ext uri="{FF2B5EF4-FFF2-40B4-BE49-F238E27FC236}">
                <a16:creationId xmlns:a16="http://schemas.microsoft.com/office/drawing/2014/main" id="{E20932AB-0FA9-BA68-F215-D9A2D94A4674}"/>
              </a:ext>
            </a:extLst>
          </p:cNvPr>
          <p:cNvCxnSpPr/>
          <p:nvPr/>
        </p:nvCxnSpPr>
        <p:spPr>
          <a:xfrm>
            <a:off x="3968511" y="2290762"/>
            <a:ext cx="0" cy="1157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8E9706-3814-F467-E83A-ED034AEB4F58}"/>
              </a:ext>
            </a:extLst>
          </p:cNvPr>
          <p:cNvCxnSpPr/>
          <p:nvPr/>
        </p:nvCxnSpPr>
        <p:spPr>
          <a:xfrm>
            <a:off x="2332351" y="2290762"/>
            <a:ext cx="0" cy="11578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55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44898" y="1565050"/>
            <a:ext cx="7294367" cy="3179670"/>
          </a:xfrm>
        </p:spPr>
        <p:txBody>
          <a:bodyPr spcFirstLastPara="1" wrap="square" lIns="0" tIns="91425" rIns="0" bIns="91425" anchor="t" anchorCtr="0">
            <a:noAutofit/>
          </a:bodyPr>
          <a:lstStyle/>
          <a:p>
            <a:r>
              <a:rPr lang="en-PH" sz="1600" b="0" dirty="0">
                <a:solidFill>
                  <a:schemeClr val="bg1"/>
                </a:solidFill>
                <a:latin typeface="Montserrat" panose="00000500000000000000" pitchFamily="2" charset="0"/>
              </a:rPr>
              <a:t>There is growing evidence that the </a:t>
            </a:r>
            <a:r>
              <a:rPr lang="en-PH" sz="1600" dirty="0">
                <a:solidFill>
                  <a:schemeClr val="bg1"/>
                </a:solidFill>
                <a:latin typeface="Montserrat" panose="00000500000000000000" pitchFamily="2" charset="0"/>
              </a:rPr>
              <a:t>cost of living crisis </a:t>
            </a:r>
            <a:r>
              <a:rPr lang="en-PH" sz="1600" b="0" dirty="0">
                <a:solidFill>
                  <a:schemeClr val="bg1"/>
                </a:solidFill>
              </a:rPr>
              <a:t>i</a:t>
            </a:r>
            <a:r>
              <a:rPr lang="en-PH" sz="1600" b="0" dirty="0">
                <a:solidFill>
                  <a:schemeClr val="bg1"/>
                </a:solidFill>
                <a:latin typeface="Montserrat" panose="00000500000000000000" pitchFamily="2" charset="0"/>
              </a:rPr>
              <a:t>s starting to </a:t>
            </a:r>
            <a:r>
              <a:rPr lang="en-PH" sz="1600" dirty="0">
                <a:solidFill>
                  <a:schemeClr val="accent1"/>
                </a:solidFill>
                <a:latin typeface="Montserrat" panose="00000500000000000000" pitchFamily="2" charset="0"/>
              </a:rPr>
              <a:t>bite </a:t>
            </a:r>
            <a:r>
              <a:rPr lang="en-PH" sz="1600" b="0" dirty="0">
                <a:solidFill>
                  <a:schemeClr val="bg1"/>
                </a:solidFill>
                <a:latin typeface="Montserrat" panose="00000500000000000000" pitchFamily="2" charset="0"/>
              </a:rPr>
              <a:t>and it is not </a:t>
            </a:r>
            <a:r>
              <a:rPr lang="en-PH" sz="1600" dirty="0">
                <a:solidFill>
                  <a:schemeClr val="accent1"/>
                </a:solidFill>
                <a:latin typeface="Montserrat" panose="00000500000000000000" pitchFamily="2" charset="0"/>
              </a:rPr>
              <a:t>only </a:t>
            </a:r>
            <a:r>
              <a:rPr lang="en-PH" sz="1600" b="0" dirty="0">
                <a:solidFill>
                  <a:schemeClr val="bg1"/>
                </a:solidFill>
                <a:latin typeface="Montserrat" panose="00000500000000000000" pitchFamily="2" charset="0"/>
              </a:rPr>
              <a:t>shoppers who are feeling the pain …</a:t>
            </a:r>
            <a:br>
              <a:rPr lang="en-PH" sz="1600" b="0" dirty="0">
                <a:solidFill>
                  <a:schemeClr val="bg1"/>
                </a:solidFill>
                <a:latin typeface="Montserrat" panose="00000500000000000000" pitchFamily="2" charset="0"/>
              </a:rPr>
            </a:br>
            <a:br>
              <a:rPr lang="en-PH" sz="1600" b="0" dirty="0">
                <a:solidFill>
                  <a:schemeClr val="bg1"/>
                </a:solidFill>
                <a:latin typeface="Montserrat" panose="00000500000000000000" pitchFamily="2" charset="0"/>
              </a:rPr>
            </a:br>
            <a:r>
              <a:rPr lang="en-PH" sz="1600" b="0" dirty="0">
                <a:solidFill>
                  <a:schemeClr val="bg1"/>
                </a:solidFill>
                <a:latin typeface="Montserrat" panose="00000500000000000000" pitchFamily="2" charset="0"/>
              </a:rPr>
              <a:t>Retailers are also witnessing shoppers </a:t>
            </a:r>
            <a:r>
              <a:rPr lang="en-PH" sz="1600" dirty="0">
                <a:solidFill>
                  <a:schemeClr val="bg1"/>
                </a:solidFill>
                <a:latin typeface="Montserrat" panose="00000500000000000000" pitchFamily="2" charset="0"/>
              </a:rPr>
              <a:t>trimming one </a:t>
            </a:r>
            <a:r>
              <a:rPr lang="en-PH" sz="1600" b="0" dirty="0">
                <a:solidFill>
                  <a:schemeClr val="bg1"/>
                </a:solidFill>
                <a:latin typeface="Montserrat" panose="00000500000000000000" pitchFamily="2" charset="0"/>
              </a:rPr>
              <a:t>or</a:t>
            </a:r>
            <a:r>
              <a:rPr lang="en-PH" sz="1600" dirty="0">
                <a:solidFill>
                  <a:schemeClr val="bg1"/>
                </a:solidFill>
                <a:latin typeface="Montserrat" panose="00000500000000000000" pitchFamily="2" charset="0"/>
              </a:rPr>
              <a:t> two items out </a:t>
            </a:r>
            <a:r>
              <a:rPr lang="en-PH" sz="1600" b="0" dirty="0">
                <a:solidFill>
                  <a:schemeClr val="bg1"/>
                </a:solidFill>
                <a:latin typeface="Montserrat" panose="00000500000000000000" pitchFamily="2" charset="0"/>
              </a:rPr>
              <a:t>of their </a:t>
            </a:r>
            <a:r>
              <a:rPr lang="en-PH" sz="1600" dirty="0">
                <a:solidFill>
                  <a:schemeClr val="bg1"/>
                </a:solidFill>
                <a:latin typeface="Montserrat" panose="00000500000000000000" pitchFamily="2" charset="0"/>
              </a:rPr>
              <a:t>baskets</a:t>
            </a:r>
            <a:r>
              <a:rPr lang="en-PH" sz="1600" b="0" dirty="0">
                <a:solidFill>
                  <a:schemeClr val="bg1"/>
                </a:solidFill>
                <a:latin typeface="Montserrat" panose="00000500000000000000" pitchFamily="2" charset="0"/>
              </a:rPr>
              <a:t> and </a:t>
            </a:r>
            <a:r>
              <a:rPr lang="en-PH" sz="1600" dirty="0">
                <a:solidFill>
                  <a:schemeClr val="bg1"/>
                </a:solidFill>
                <a:latin typeface="Montserrat" panose="00000500000000000000" pitchFamily="2" charset="0"/>
              </a:rPr>
              <a:t>shopping around </a:t>
            </a:r>
            <a:r>
              <a:rPr lang="en-PH" sz="1600" b="0" dirty="0">
                <a:solidFill>
                  <a:schemeClr val="bg1"/>
                </a:solidFill>
                <a:latin typeface="Montserrat" panose="00000500000000000000" pitchFamily="2" charset="0"/>
              </a:rPr>
              <a:t>for the </a:t>
            </a:r>
            <a:r>
              <a:rPr lang="en-PH" sz="1600" dirty="0">
                <a:solidFill>
                  <a:schemeClr val="accent1"/>
                </a:solidFill>
                <a:latin typeface="Montserrat" panose="00000500000000000000" pitchFamily="2" charset="0"/>
              </a:rPr>
              <a:t>cheapest prices </a:t>
            </a:r>
            <a:r>
              <a:rPr lang="en-PH" sz="1600" b="0" dirty="0">
                <a:solidFill>
                  <a:schemeClr val="bg1"/>
                </a:solidFill>
                <a:latin typeface="Montserrat" panose="00000500000000000000" pitchFamily="2" charset="0"/>
              </a:rPr>
              <a:t>…</a:t>
            </a:r>
            <a:br>
              <a:rPr lang="en-PH" sz="1600" b="0" dirty="0">
                <a:solidFill>
                  <a:schemeClr val="bg1"/>
                </a:solidFill>
                <a:latin typeface="Montserrat" panose="00000500000000000000" pitchFamily="2" charset="0"/>
              </a:rPr>
            </a:br>
            <a:br>
              <a:rPr lang="en-PH" sz="1600" b="0" dirty="0">
                <a:solidFill>
                  <a:schemeClr val="bg1"/>
                </a:solidFill>
                <a:latin typeface="Montserrat" panose="00000500000000000000" pitchFamily="2" charset="0"/>
              </a:rPr>
            </a:br>
            <a:br>
              <a:rPr lang="en-PH" sz="1600" b="0" dirty="0">
                <a:solidFill>
                  <a:schemeClr val="bg1"/>
                </a:solidFill>
                <a:latin typeface="Montserrat" panose="00000500000000000000" pitchFamily="2" charset="0"/>
              </a:rPr>
            </a:br>
            <a:br>
              <a:rPr lang="en-PH" sz="1600" b="0" dirty="0">
                <a:solidFill>
                  <a:schemeClr val="bg1"/>
                </a:solidFill>
                <a:latin typeface="Montserrat" panose="00000500000000000000" pitchFamily="2" charset="0"/>
              </a:rPr>
            </a:br>
            <a:br>
              <a:rPr lang="en-PH" sz="1600" b="0" dirty="0">
                <a:solidFill>
                  <a:schemeClr val="bg1"/>
                </a:solidFill>
                <a:latin typeface="Montserrat" panose="00000500000000000000" pitchFamily="2" charset="0"/>
              </a:rPr>
            </a:br>
            <a:endParaRPr lang="en-PH" sz="16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09060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fell to </a:t>
            </a:r>
            <a:r>
              <a:rPr lang="en" sz="1200" b="1" dirty="0">
                <a:solidFill>
                  <a:srgbClr val="FFFFFF"/>
                </a:solidFill>
                <a:latin typeface="Montserrat" panose="00000500000000000000" pitchFamily="2" charset="0"/>
                <a:ea typeface="Montserrat"/>
                <a:cs typeface="Montserrat"/>
                <a:sym typeface="Montserrat"/>
              </a:rPr>
              <a:t>£18.17</a:t>
            </a:r>
            <a:r>
              <a:rPr lang="en" sz="1200" dirty="0">
                <a:solidFill>
                  <a:srgbClr val="FFFFFF"/>
                </a:solidFill>
                <a:latin typeface="Montserrat" panose="00000500000000000000" pitchFamily="2" charset="0"/>
                <a:ea typeface="Montserrat"/>
                <a:cs typeface="Montserrat"/>
                <a:sym typeface="Montserrat"/>
              </a:rPr>
              <a:t> from</a:t>
            </a:r>
          </a:p>
          <a:p>
            <a:pPr lvl="0">
              <a:buSzPts val="1100"/>
            </a:pPr>
            <a:r>
              <a:rPr lang="en" sz="1200" dirty="0">
                <a:solidFill>
                  <a:srgbClr val="FFFFFF"/>
                </a:solidFill>
                <a:latin typeface="Montserrat" panose="00000500000000000000" pitchFamily="2" charset="0"/>
                <a:ea typeface="Montserrat"/>
                <a:cs typeface="Montserrat"/>
                <a:sym typeface="Montserrat"/>
              </a:rPr>
              <a:t>£19.40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fell to </a:t>
            </a:r>
            <a:r>
              <a:rPr lang="en" sz="1200" b="1" dirty="0">
                <a:solidFill>
                  <a:srgbClr val="FFFFFF"/>
                </a:solidFill>
                <a:latin typeface="Montserrat" panose="00000500000000000000" pitchFamily="2" charset="0"/>
                <a:ea typeface="Montserrat"/>
                <a:cs typeface="Montserrat"/>
                <a:sym typeface="Montserrat"/>
              </a:rPr>
              <a:t>11.0</a:t>
            </a:r>
            <a:r>
              <a:rPr lang="en" sz="1200" dirty="0">
                <a:solidFill>
                  <a:srgbClr val="FFFFFF"/>
                </a:solidFill>
                <a:latin typeface="Montserrat" panose="00000500000000000000" pitchFamily="2" charset="0"/>
                <a:ea typeface="Montserrat"/>
                <a:cs typeface="Montserrat"/>
                <a:sym typeface="Montserrat"/>
              </a:rPr>
              <a:t> from 12.2</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17.5 trips</a:t>
            </a:r>
            <a:r>
              <a:rPr lang="en" sz="1200" dirty="0">
                <a:solidFill>
                  <a:srgbClr val="FFFFFF"/>
                </a:solidFill>
                <a:latin typeface="Montserrat" panose="00000500000000000000" pitchFamily="2" charset="0"/>
                <a:ea typeface="Montserrat"/>
                <a:cs typeface="Montserrat"/>
                <a:sym typeface="Montserrat"/>
              </a:rPr>
              <a:t> from 16.6</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21</a:t>
            </a:r>
            <a:r>
              <a:rPr lang="en-PH" baseline="30000" dirty="0">
                <a:latin typeface="Montserrat" panose="00000500000000000000" pitchFamily="2" charset="0"/>
              </a:rPr>
              <a:t>st</a:t>
            </a:r>
            <a:r>
              <a:rPr lang="en-PH" dirty="0">
                <a:latin typeface="Montserrat" panose="00000500000000000000" pitchFamily="2" charset="0"/>
              </a:rPr>
              <a:t> May 2022 vs 4we 22</a:t>
            </a:r>
            <a:r>
              <a:rPr lang="en-PH" baseline="30000" dirty="0">
                <a:latin typeface="Montserrat" panose="00000500000000000000" pitchFamily="2" charset="0"/>
              </a:rPr>
              <a:t>nd</a:t>
            </a:r>
            <a:r>
              <a:rPr lang="en-PH" dirty="0">
                <a:latin typeface="Montserrat" panose="00000500000000000000" pitchFamily="2" charset="0"/>
              </a:rPr>
              <a:t> May 2021</a:t>
            </a:r>
          </a:p>
        </p:txBody>
      </p:sp>
      <p:sp>
        <p:nvSpPr>
          <p:cNvPr id="888" name="Google Shape;888;p73"/>
          <p:cNvSpPr txBox="1">
            <a:spLocks noGrp="1"/>
          </p:cNvSpPr>
          <p:nvPr>
            <p:ph type="title"/>
          </p:nvPr>
        </p:nvSpPr>
        <p:spPr>
          <a:xfrm>
            <a:off x="354650" y="292625"/>
            <a:ext cx="8629692" cy="393600"/>
          </a:xfrm>
        </p:spPr>
        <p:txBody>
          <a:bodyPr spcFirstLastPara="1" wrap="square" lIns="0" tIns="91425" rIns="0" bIns="91425" anchor="t" anchorCtr="0">
            <a:noAutofit/>
          </a:bodyPr>
          <a:lstStyle/>
          <a:p>
            <a:pPr lvl="0"/>
            <a:r>
              <a:rPr lang="en-PH" dirty="0"/>
              <a:t>Shoppers made </a:t>
            </a:r>
            <a:r>
              <a:rPr lang="en-PH" dirty="0">
                <a:solidFill>
                  <a:schemeClr val="accent1"/>
                </a:solidFill>
              </a:rPr>
              <a:t>29m</a:t>
            </a:r>
            <a:r>
              <a:rPr lang="en-PH" dirty="0"/>
              <a:t> </a:t>
            </a:r>
            <a:r>
              <a:rPr lang="en-PH" dirty="0">
                <a:solidFill>
                  <a:schemeClr val="accent1"/>
                </a:solidFill>
              </a:rPr>
              <a:t>MORE</a:t>
            </a:r>
            <a:r>
              <a:rPr lang="en-PH" dirty="0">
                <a:solidFill>
                  <a:schemeClr val="bg1"/>
                </a:solidFill>
              </a:rPr>
              <a:t> </a:t>
            </a:r>
            <a:r>
              <a:rPr lang="en-PH" dirty="0"/>
              <a:t>shopping trips but </a:t>
            </a:r>
            <a:r>
              <a:rPr lang="en-PH" dirty="0">
                <a:solidFill>
                  <a:schemeClr val="bg1"/>
                </a:solidFill>
              </a:rPr>
              <a:t>spent </a:t>
            </a:r>
            <a:r>
              <a:rPr lang="en-PH" dirty="0">
                <a:solidFill>
                  <a:schemeClr val="accent1"/>
                </a:solidFill>
              </a:rPr>
              <a:t>£1.18 LESS </a:t>
            </a:r>
            <a:r>
              <a:rPr lang="en-PH" dirty="0"/>
              <a:t>per trip, buying </a:t>
            </a:r>
            <a:r>
              <a:rPr lang="en-PH" dirty="0">
                <a:solidFill>
                  <a:schemeClr val="accent1"/>
                </a:solidFill>
              </a:rPr>
              <a:t>1.2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338424" y="1676500"/>
            <a:ext cx="86594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-6%</a:t>
            </a:r>
          </a:p>
        </p:txBody>
      </p:sp>
      <p:sp>
        <p:nvSpPr>
          <p:cNvPr id="4" name="Rectangle 3"/>
          <p:cNvSpPr/>
          <p:nvPr/>
        </p:nvSpPr>
        <p:spPr>
          <a:xfrm>
            <a:off x="3174281" y="1676500"/>
            <a:ext cx="102143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-10%</a:t>
            </a:r>
          </a:p>
        </p:txBody>
      </p:sp>
      <p:sp>
        <p:nvSpPr>
          <p:cNvPr id="5" name="Rectangle 4"/>
          <p:cNvSpPr/>
          <p:nvPr/>
        </p:nvSpPr>
        <p:spPr>
          <a:xfrm>
            <a:off x="6093574" y="1676500"/>
            <a:ext cx="92685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+5%</a:t>
            </a:r>
          </a:p>
        </p:txBody>
      </p:sp>
    </p:spTree>
    <p:extLst>
      <p:ext uri="{BB962C8B-B14F-4D97-AF65-F5344CB8AC3E}">
        <p14:creationId xmlns:p14="http://schemas.microsoft.com/office/powerpoint/2010/main" val="78664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119270" y="298088"/>
            <a:ext cx="9143999" cy="675538"/>
          </a:xfrm>
        </p:spPr>
        <p:txBody>
          <a:bodyPr spcFirstLastPara="1" wrap="square" lIns="0" tIns="91425" rIns="0" bIns="91425" anchor="t" anchorCtr="0">
            <a:noAutofit/>
          </a:bodyPr>
          <a:lstStyle/>
          <a:p>
            <a:pPr lvl="0"/>
            <a:r>
              <a:rPr lang="en-PH" sz="1400" dirty="0">
                <a:solidFill>
                  <a:schemeClr val="bg1"/>
                </a:solidFill>
                <a:latin typeface="Montserrat" panose="00000500000000000000" pitchFamily="2" charset="0"/>
              </a:rPr>
              <a:t>May showed more considered behaviour with shoppers spending less per trip, buying fewer items and shopping around more.  Online attracted more shoppers than last month …</a:t>
            </a:r>
            <a:endParaRPr lang="en-PH" sz="1400" dirty="0">
              <a:solidFill>
                <a:schemeClr val="accent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3854103706"/>
              </p:ext>
            </p:extLst>
          </p:nvPr>
        </p:nvGraphicFramePr>
        <p:xfrm>
          <a:off x="184758" y="1024064"/>
          <a:ext cx="8840295" cy="3732071"/>
        </p:xfrm>
        <a:graphic>
          <a:graphicData uri="http://schemas.openxmlformats.org/drawingml/2006/table">
            <a:tbl>
              <a:tblPr>
                <a:noFill/>
                <a:tableStyleId>{0DBE4ED3-A11A-413B-A309-AE78DBB60736}</a:tableStyleId>
              </a:tblPr>
              <a:tblGrid>
                <a:gridCol w="1369423">
                  <a:extLst>
                    <a:ext uri="{9D8B030D-6E8A-4147-A177-3AD203B41FA5}">
                      <a16:colId xmlns:a16="http://schemas.microsoft.com/office/drawing/2014/main" val="20000"/>
                    </a:ext>
                  </a:extLst>
                </a:gridCol>
                <a:gridCol w="3805854">
                  <a:extLst>
                    <a:ext uri="{9D8B030D-6E8A-4147-A177-3AD203B41FA5}">
                      <a16:colId xmlns:a16="http://schemas.microsoft.com/office/drawing/2014/main" val="20001"/>
                    </a:ext>
                  </a:extLst>
                </a:gridCol>
                <a:gridCol w="3665018">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Easter 2022, was subdued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23</a:t>
                      </a:r>
                      <a:r>
                        <a:rPr lang="en-GB" baseline="30000" dirty="0">
                          <a:solidFill>
                            <a:schemeClr val="bg1">
                              <a:lumMod val="65000"/>
                            </a:schemeClr>
                          </a:solidFill>
                          <a:latin typeface="Montserrat" panose="00000500000000000000" pitchFamily="2" charset="0"/>
                        </a:rPr>
                        <a:t>rd</a:t>
                      </a:r>
                      <a:r>
                        <a:rPr lang="en-GB" dirty="0">
                          <a:solidFill>
                            <a:schemeClr val="bg1">
                              <a:lumMod val="65000"/>
                            </a:schemeClr>
                          </a:solidFill>
                          <a:latin typeface="Montserrat" panose="00000500000000000000" pitchFamily="2" charset="0"/>
                        </a:rPr>
                        <a:t> April 2022</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First Growth since Christmas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21</a:t>
                      </a:r>
                      <a:r>
                        <a:rPr lang="en-GB" baseline="30000" dirty="0">
                          <a:solidFill>
                            <a:schemeClr val="bg1">
                              <a:lumMod val="65000"/>
                            </a:schemeClr>
                          </a:solidFill>
                          <a:latin typeface="Montserrat" panose="00000500000000000000" pitchFamily="2" charset="0"/>
                        </a:rPr>
                        <a:t>st</a:t>
                      </a:r>
                      <a:r>
                        <a:rPr lang="en-GB" dirty="0">
                          <a:solidFill>
                            <a:schemeClr val="bg1">
                              <a:lumMod val="65000"/>
                            </a:schemeClr>
                          </a:solidFill>
                          <a:latin typeface="Montserrat" panose="00000500000000000000" pitchFamily="2" charset="0"/>
                        </a:rPr>
                        <a:t> May 2022</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£18.60</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-£1.15/</a:t>
                      </a:r>
                      <a:r>
                        <a:rPr lang="en-GB" sz="900" b="1" dirty="0">
                          <a:solidFill>
                            <a:schemeClr val="accent1"/>
                          </a:solidFill>
                          <a:latin typeface="Montserrat" panose="00000500000000000000" pitchFamily="2" charset="0"/>
                          <a:ea typeface="Montserrat Light"/>
                          <a:cs typeface="Montserrat Light"/>
                          <a:sym typeface="Montserrat Light"/>
                        </a:rPr>
                        <a:t>-5.8%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+0.4%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11.2</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-8.8%</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-1.9% vs last month</a:t>
                      </a:r>
                      <a:r>
                        <a:rPr lang="en-GB" sz="900" b="0" baseline="0" dirty="0">
                          <a:solidFill>
                            <a:srgbClr val="FFFFFF"/>
                          </a:solidFill>
                          <a:highlight>
                            <a:srgbClr val="C0C0C0"/>
                          </a:highlight>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£18.17</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-£1.18/</a:t>
                      </a:r>
                      <a:r>
                        <a:rPr lang="en-GB" sz="900" b="1" dirty="0">
                          <a:solidFill>
                            <a:schemeClr val="accent1"/>
                          </a:solidFill>
                          <a:latin typeface="Montserrat" panose="00000500000000000000" pitchFamily="2" charset="0"/>
                          <a:ea typeface="Montserrat Light"/>
                          <a:cs typeface="Montserrat Light"/>
                          <a:sym typeface="Montserrat Light"/>
                        </a:rPr>
                        <a:t>-6.1%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-2.5%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11.0</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-9.8%</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-2.1% vs last month</a:t>
                      </a:r>
                      <a:r>
                        <a:rPr lang="en-GB" sz="900" b="0" baseline="0" dirty="0">
                          <a:solidFill>
                            <a:srgbClr val="FFFFFF"/>
                          </a:solidFill>
                          <a:highlight>
                            <a:srgbClr val="C0C0C0"/>
                          </a:highlight>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475m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+5.1%/+23m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+1.1%</a:t>
                      </a:r>
                      <a:r>
                        <a:rPr lang="en" sz="900" b="1" baseline="0" dirty="0">
                          <a:solidFill>
                            <a:srgbClr val="FFFFFF"/>
                          </a:solidFill>
                          <a:latin typeface="Montserrat" panose="00000500000000000000" pitchFamily="2" charset="0"/>
                          <a:ea typeface="Montserrat Light"/>
                          <a:cs typeface="Montserrat Light"/>
                          <a:sym typeface="Montserrat Light"/>
                        </a:rPr>
                        <a:t> more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483m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+6.9%/+31m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+1.5%</a:t>
                      </a:r>
                      <a:r>
                        <a:rPr lang="en" sz="900" b="1" baseline="0" dirty="0">
                          <a:solidFill>
                            <a:srgbClr val="FFFFFF"/>
                          </a:solidFill>
                          <a:latin typeface="Montserrat" panose="00000500000000000000" pitchFamily="2" charset="0"/>
                          <a:ea typeface="Montserrat Light"/>
                          <a:cs typeface="Montserrat Light"/>
                          <a:sym typeface="Montserrat Light"/>
                        </a:rPr>
                        <a:t> more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26%</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-9%/0.8m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aseline="0" dirty="0">
                          <a:solidFill>
                            <a:srgbClr val="FFFFFF"/>
                          </a:solidFill>
                          <a:latin typeface="Montserrat" panose="00000500000000000000" pitchFamily="2" charset="0"/>
                          <a:ea typeface="Montserrat"/>
                          <a:cs typeface="Montserrat"/>
                          <a:sym typeface="Montserrat Light"/>
                        </a:rPr>
                        <a:t>-1.6%/123k </a:t>
                      </a:r>
                      <a:r>
                        <a:rPr lang="en-GB" sz="900" b="1" baseline="0" dirty="0">
                          <a:solidFill>
                            <a:schemeClr val="accent1"/>
                          </a:solidFill>
                          <a:latin typeface="Montserrat" panose="00000500000000000000" pitchFamily="2" charset="0"/>
                          <a:ea typeface="Montserrat"/>
                          <a:cs typeface="Montserrat"/>
                          <a:sym typeface="Montserrat Light"/>
                        </a:rPr>
                        <a:t>fewer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27%</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-6%/0.5m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aseline="0" dirty="0">
                          <a:solidFill>
                            <a:srgbClr val="FFFFFF"/>
                          </a:solidFill>
                          <a:latin typeface="Montserrat" panose="00000500000000000000" pitchFamily="2" charset="0"/>
                          <a:ea typeface="Montserrat"/>
                          <a:cs typeface="Montserrat"/>
                          <a:sym typeface="Montserrat Light"/>
                        </a:rPr>
                        <a:t>+0.3%/24k </a:t>
                      </a:r>
                      <a:r>
                        <a:rPr lang="en-GB" sz="900" b="1" baseline="0" dirty="0">
                          <a:solidFill>
                            <a:schemeClr val="accent1"/>
                          </a:solidFill>
                          <a:latin typeface="Montserrat" panose="00000500000000000000" pitchFamily="2" charset="0"/>
                          <a:ea typeface="Montserrat"/>
                          <a:cs typeface="Montserrat"/>
                          <a:sym typeface="Montserrat Light"/>
                        </a:rPr>
                        <a:t>more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60%</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+9%/+1.4m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+12.9%/8.2m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3% FEWER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60%</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+7%/+1.2m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+8.6%/5.7m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0.1% more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Category</a:t>
            </a:r>
          </a:p>
        </p:txBody>
      </p:sp>
    </p:spTree>
    <p:extLst>
      <p:ext uri="{BB962C8B-B14F-4D97-AF65-F5344CB8AC3E}">
        <p14:creationId xmlns:p14="http://schemas.microsoft.com/office/powerpoint/2010/main" val="188693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99D4744-4CED-4614-8ED5-C2A4991FCF6C}"/>
              </a:ext>
            </a:extLst>
          </p:cNvPr>
          <p:cNvCxnSpPr>
            <a:cxnSpLocks/>
          </p:cNvCxnSpPr>
          <p:nvPr/>
        </p:nvCxnSpPr>
        <p:spPr>
          <a:xfrm>
            <a:off x="6822585" y="407935"/>
            <a:ext cx="152693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357942"/>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21</a:t>
            </a:r>
            <a:r>
              <a:rPr lang="en" sz="1000" baseline="30000" dirty="0">
                <a:solidFill>
                  <a:srgbClr val="000000"/>
                </a:solidFill>
                <a:latin typeface="Montserrat" panose="00000500000000000000" pitchFamily="2" charset="0"/>
                <a:ea typeface="Montserrat"/>
                <a:cs typeface="Montserrat"/>
                <a:sym typeface="Montserrat"/>
              </a:rPr>
              <a:t>st</a:t>
            </a:r>
            <a:r>
              <a:rPr lang="en" sz="1000" dirty="0">
                <a:solidFill>
                  <a:srgbClr val="000000"/>
                </a:solidFill>
                <a:latin typeface="Montserrat" panose="00000500000000000000" pitchFamily="2" charset="0"/>
                <a:ea typeface="Montserrat"/>
                <a:cs typeface="Montserrat"/>
                <a:sym typeface="Montserrat"/>
              </a:rPr>
              <a:t> May 2022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962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956324" y="1351396"/>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21</a:t>
            </a:r>
            <a:r>
              <a:rPr lang="en" sz="1000" baseline="30000" dirty="0">
                <a:solidFill>
                  <a:schemeClr val="dk1"/>
                </a:solidFill>
                <a:latin typeface="Montserrat" panose="00000500000000000000" pitchFamily="2" charset="0"/>
                <a:ea typeface="Montserrat"/>
                <a:cs typeface="Montserrat"/>
                <a:sym typeface="Montserrat"/>
              </a:rPr>
              <a:t>st</a:t>
            </a:r>
            <a:r>
              <a:rPr lang="en" sz="1000" dirty="0">
                <a:solidFill>
                  <a:schemeClr val="dk1"/>
                </a:solidFill>
                <a:latin typeface="Montserrat" panose="00000500000000000000" pitchFamily="2" charset="0"/>
                <a:ea typeface="Montserrat"/>
                <a:cs typeface="Montserrat"/>
                <a:sym typeface="Montserrat"/>
              </a:rPr>
              <a:t> May 2022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3024473449"/>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897186725"/>
              </p:ext>
            </p:extLst>
          </p:nvPr>
        </p:nvGraphicFramePr>
        <p:xfrm>
          <a:off x="4554008" y="1583283"/>
          <a:ext cx="3995083" cy="3099233"/>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260320" y="4822003"/>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592" name="Google Shape;1592;p116"/>
          <p:cNvSpPr txBox="1">
            <a:spLocks noGrp="1"/>
          </p:cNvSpPr>
          <p:nvPr>
            <p:ph type="title"/>
          </p:nvPr>
        </p:nvSpPr>
        <p:spPr>
          <a:xfrm>
            <a:off x="428133" y="74116"/>
            <a:ext cx="8609187" cy="720858"/>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dirty="0"/>
              <a:t>Seasonal categories are showing improvement on prior month, indicating shoppers are getting ready for summer</a:t>
            </a:r>
            <a:endParaRPr dirty="0">
              <a:latin typeface="Montserrat" panose="00000500000000000000" pitchFamily="2" charset="0"/>
            </a:endParaRPr>
          </a:p>
        </p:txBody>
      </p:sp>
    </p:spTree>
    <p:extLst>
      <p:ext uri="{BB962C8B-B14F-4D97-AF65-F5344CB8AC3E}">
        <p14:creationId xmlns:p14="http://schemas.microsoft.com/office/powerpoint/2010/main" val="97978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8" name="Google Shape;718;p47"/>
          <p:cNvSpPr/>
          <p:nvPr/>
        </p:nvSpPr>
        <p:spPr>
          <a:xfrm>
            <a:off x="6725672" y="1531008"/>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latin typeface="Montserrat" panose="00000500000000000000" pitchFamily="2" charset="0"/>
              </a:rPr>
              <a:t>Bulbs &amp; Seeds +48%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Jewellery +47%</a:t>
            </a:r>
          </a:p>
          <a:p>
            <a:pPr>
              <a:buClr>
                <a:srgbClr val="009DD9"/>
              </a:buClr>
              <a:buSzPts val="1350"/>
            </a:pPr>
            <a:r>
              <a:rPr lang="en-GB" sz="900" dirty="0">
                <a:solidFill>
                  <a:schemeClr val="dk1"/>
                </a:solidFill>
                <a:latin typeface="Montserrat" panose="00000500000000000000" pitchFamily="2" charset="0"/>
                <a:sym typeface="Montserrat"/>
              </a:rPr>
              <a:t>Gardening +24%</a:t>
            </a:r>
          </a:p>
          <a:p>
            <a:pPr>
              <a:buClr>
                <a:srgbClr val="009DD9"/>
              </a:buClr>
              <a:buSzPts val="1350"/>
            </a:pPr>
            <a:r>
              <a:rPr lang="en-GB" sz="900" dirty="0">
                <a:solidFill>
                  <a:schemeClr val="dk1"/>
                </a:solidFill>
                <a:latin typeface="Montserrat" panose="00000500000000000000" pitchFamily="2" charset="0"/>
                <a:sym typeface="Montserrat"/>
              </a:rPr>
              <a:t>Cosmetics +22%</a:t>
            </a:r>
          </a:p>
          <a:p>
            <a:pPr>
              <a:buClr>
                <a:srgbClr val="009DD9"/>
              </a:buClr>
              <a:buSzPts val="1350"/>
            </a:pPr>
            <a:r>
              <a:rPr lang="en-GB" sz="900" dirty="0">
                <a:solidFill>
                  <a:schemeClr val="dk1"/>
                </a:solidFill>
                <a:latin typeface="Montserrat" panose="00000500000000000000" pitchFamily="2" charset="0"/>
                <a:sym typeface="Montserrat"/>
              </a:rPr>
              <a:t>Disposable Tableware +20%</a:t>
            </a:r>
          </a:p>
          <a:p>
            <a:pPr>
              <a:buClr>
                <a:srgbClr val="009DD9"/>
              </a:buClr>
              <a:buSzPts val="1350"/>
            </a:pPr>
            <a:r>
              <a:rPr lang="en-GB" sz="900" dirty="0">
                <a:solidFill>
                  <a:schemeClr val="dk1"/>
                </a:solidFill>
                <a:latin typeface="Montserrat" panose="00000500000000000000" pitchFamily="2" charset="0"/>
                <a:sym typeface="Montserrat"/>
              </a:rPr>
              <a:t>Furniture (inc Outdoor) +15%</a:t>
            </a:r>
          </a:p>
          <a:p>
            <a:pPr>
              <a:buClr>
                <a:srgbClr val="009DD9"/>
              </a:buClr>
              <a:buSzPts val="1350"/>
            </a:pPr>
            <a:r>
              <a:rPr lang="en-GB" sz="900" dirty="0">
                <a:solidFill>
                  <a:schemeClr val="dk1"/>
                </a:solidFill>
                <a:latin typeface="Montserrat" panose="00000500000000000000" pitchFamily="2" charset="0"/>
                <a:sym typeface="Montserrat"/>
              </a:rPr>
              <a:t>Fragrances +13%</a:t>
            </a:r>
          </a:p>
          <a:p>
            <a:pPr>
              <a:buClr>
                <a:srgbClr val="009DD9"/>
              </a:buClr>
              <a:buSzPts val="1350"/>
            </a:pPr>
            <a:r>
              <a:rPr lang="en-GB" sz="900" dirty="0">
                <a:solidFill>
                  <a:schemeClr val="dk1"/>
                </a:solidFill>
                <a:latin typeface="Montserrat" panose="00000500000000000000" pitchFamily="2" charset="0"/>
                <a:sym typeface="Montserrat"/>
              </a:rPr>
              <a:t>Clothing +11%</a:t>
            </a:r>
          </a:p>
          <a:p>
            <a:pPr>
              <a:buClr>
                <a:srgbClr val="009DD9"/>
              </a:buClr>
              <a:buSzPts val="1350"/>
            </a:pPr>
            <a:r>
              <a:rPr lang="en-GB" sz="900" dirty="0">
                <a:solidFill>
                  <a:schemeClr val="dk1"/>
                </a:solidFill>
                <a:latin typeface="Montserrat" panose="00000500000000000000" pitchFamily="2" charset="0"/>
                <a:sym typeface="Montserrat"/>
              </a:rPr>
              <a:t>Books +10%</a:t>
            </a: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p:txBody>
      </p:sp>
      <p:sp>
        <p:nvSpPr>
          <p:cNvPr id="715" name="Google Shape;715;p47"/>
          <p:cNvSpPr txBox="1">
            <a:spLocks noGrp="1"/>
          </p:cNvSpPr>
          <p:nvPr>
            <p:ph type="title"/>
          </p:nvPr>
        </p:nvSpPr>
        <p:spPr>
          <a:xfrm>
            <a:off x="0" y="352826"/>
            <a:ext cx="9144000" cy="619124"/>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600" dirty="0"/>
              <a:t>B</a:t>
            </a:r>
            <a:r>
              <a:rPr lang="en-GB" sz="1600" dirty="0">
                <a:latin typeface="Montserrat" panose="00000500000000000000" pitchFamily="2" charset="0"/>
              </a:rPr>
              <a:t>etter weather and plans for th</a:t>
            </a:r>
            <a:r>
              <a:rPr lang="en-GB" sz="1600" dirty="0"/>
              <a:t>e long bank holiday weekend have helped to stimulate sales in some discretionary categories</a:t>
            </a:r>
            <a:endParaRPr sz="1600" dirty="0">
              <a:latin typeface="Montserrat" panose="00000500000000000000" pitchFamily="2" charset="0"/>
            </a:endParaRPr>
          </a:p>
        </p:txBody>
      </p:sp>
      <p:sp>
        <p:nvSpPr>
          <p:cNvPr id="716" name="Google Shape;716;p47"/>
          <p:cNvSpPr/>
          <p:nvPr/>
        </p:nvSpPr>
        <p:spPr>
          <a:xfrm>
            <a:off x="359773" y="1531008"/>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a:buSzPts val="1350"/>
            </a:pPr>
            <a:r>
              <a:rPr lang="en-GB" sz="900" dirty="0">
                <a:solidFill>
                  <a:schemeClr val="tx1"/>
                </a:solidFill>
                <a:latin typeface="Montserrat" panose="00000500000000000000" pitchFamily="2" charset="0"/>
                <a:ea typeface="Montserrat"/>
                <a:cs typeface="Montserrat"/>
                <a:sym typeface="Montserrat"/>
              </a:rPr>
              <a:t>Sandwiches +26%</a:t>
            </a:r>
          </a:p>
          <a:p>
            <a:pPr>
              <a:buSzPts val="1350"/>
            </a:pPr>
            <a:r>
              <a:rPr lang="en-GB" sz="900" dirty="0">
                <a:solidFill>
                  <a:schemeClr val="tx1"/>
                </a:solidFill>
                <a:latin typeface="Montserrat" panose="00000500000000000000" pitchFamily="2" charset="0"/>
                <a:ea typeface="Montserrat"/>
                <a:cs typeface="Montserrat"/>
                <a:sym typeface="Montserrat"/>
              </a:rPr>
              <a:t>Sushi +24%</a:t>
            </a:r>
          </a:p>
          <a:p>
            <a:pPr>
              <a:buSzPts val="1350"/>
            </a:pPr>
            <a:r>
              <a:rPr lang="en-GB" sz="900" dirty="0">
                <a:solidFill>
                  <a:schemeClr val="tx1"/>
                </a:solidFill>
                <a:latin typeface="Montserrat" panose="00000500000000000000" pitchFamily="2" charset="0"/>
                <a:ea typeface="Montserrat"/>
                <a:cs typeface="Montserrat"/>
                <a:sym typeface="Montserrat"/>
              </a:rPr>
              <a:t>Dry Pasta +23%</a:t>
            </a:r>
          </a:p>
          <a:p>
            <a:pPr>
              <a:buSzPts val="1350"/>
            </a:pPr>
            <a:r>
              <a:rPr lang="en-GB" sz="900" dirty="0">
                <a:solidFill>
                  <a:schemeClr val="tx1"/>
                </a:solidFill>
                <a:latin typeface="Montserrat" panose="00000500000000000000" pitchFamily="2" charset="0"/>
                <a:ea typeface="Montserrat"/>
                <a:cs typeface="Montserrat"/>
                <a:sym typeface="Montserrat"/>
              </a:rPr>
              <a:t>Dry Noodles +23%</a:t>
            </a:r>
          </a:p>
          <a:p>
            <a:pPr>
              <a:buSzPts val="1350"/>
            </a:pPr>
            <a:r>
              <a:rPr lang="en-GB" sz="900" dirty="0">
                <a:solidFill>
                  <a:schemeClr val="tx1"/>
                </a:solidFill>
                <a:latin typeface="Montserrat" panose="00000500000000000000" pitchFamily="2" charset="0"/>
                <a:ea typeface="Montserrat"/>
                <a:cs typeface="Montserrat"/>
                <a:sym typeface="Montserrat"/>
              </a:rPr>
              <a:t>Re-usable shopping bags +17%</a:t>
            </a:r>
          </a:p>
          <a:p>
            <a:pPr>
              <a:buSzPts val="1350"/>
            </a:pPr>
            <a:r>
              <a:rPr lang="en-GB" sz="900" dirty="0">
                <a:solidFill>
                  <a:schemeClr val="tx1"/>
                </a:solidFill>
                <a:latin typeface="Montserrat" panose="00000500000000000000" pitchFamily="2" charset="0"/>
                <a:ea typeface="Montserrat"/>
                <a:cs typeface="Montserrat"/>
                <a:sym typeface="Montserrat"/>
              </a:rPr>
              <a:t>Prepared Salad +17%</a:t>
            </a:r>
          </a:p>
          <a:p>
            <a:pPr>
              <a:buSzPts val="1350"/>
            </a:pPr>
            <a:r>
              <a:rPr lang="en-GB" sz="900" dirty="0">
                <a:solidFill>
                  <a:schemeClr val="tx1"/>
                </a:solidFill>
                <a:latin typeface="Montserrat" panose="00000500000000000000" pitchFamily="2" charset="0"/>
                <a:ea typeface="Montserrat"/>
                <a:cs typeface="Montserrat"/>
                <a:sym typeface="Montserrat"/>
              </a:rPr>
              <a:t>Baby Food +12%</a:t>
            </a:r>
          </a:p>
        </p:txBody>
      </p:sp>
      <p:sp>
        <p:nvSpPr>
          <p:cNvPr id="717" name="Google Shape;717;p47"/>
          <p:cNvSpPr/>
          <p:nvPr/>
        </p:nvSpPr>
        <p:spPr>
          <a:xfrm>
            <a:off x="2546716"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+37%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+29%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+28%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Deodorants/Body Spray +23%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Facial Tissue +22%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Hair Removal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Incontinence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Milk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+12%</a:t>
            </a:r>
          </a:p>
        </p:txBody>
      </p:sp>
      <p:sp>
        <p:nvSpPr>
          <p:cNvPr id="721" name="Google Shape;721;p47"/>
          <p:cNvSpPr/>
          <p:nvPr/>
        </p:nvSpPr>
        <p:spPr>
          <a:xfrm>
            <a:off x="359772" y="107861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281876" y="4047363"/>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chemeClr val="accent1"/>
              </a:buClr>
              <a:buSzPts val="1600"/>
            </a:pPr>
            <a:r>
              <a:rPr lang="en-GB" sz="1200" b="1" dirty="0">
                <a:solidFill>
                  <a:schemeClr val="accent1"/>
                </a:solidFill>
                <a:latin typeface="Montserrat" panose="00000500000000000000" pitchFamily="2" charset="0"/>
                <a:ea typeface="Montserrat"/>
                <a:cs typeface="Montserrat"/>
                <a:sym typeface="Montserrat"/>
              </a:rPr>
              <a:t>Cooking Oil +35% continues to see growth, as shortages keep demand high and increase the costs of raw materials.</a:t>
            </a:r>
            <a:endParaRPr sz="120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7"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Travel Accessories +294%</a:t>
            </a:r>
          </a:p>
          <a:p>
            <a:pPr>
              <a:buClr>
                <a:srgbClr val="009DD9"/>
              </a:buClr>
              <a:buSzPts val="1350"/>
            </a:pPr>
            <a:r>
              <a:rPr lang="en-GB" sz="900" dirty="0">
                <a:latin typeface="Montserrat" panose="00000500000000000000" pitchFamily="2" charset="0"/>
              </a:rPr>
              <a:t>Suncare +142%</a:t>
            </a:r>
          </a:p>
          <a:p>
            <a:pPr>
              <a:buClr>
                <a:srgbClr val="009DD9"/>
              </a:buClr>
              <a:buSzPts val="1350"/>
            </a:pPr>
            <a:r>
              <a:rPr lang="en-GB" sz="900" dirty="0">
                <a:latin typeface="Montserrat" panose="00000500000000000000" pitchFamily="2" charset="0"/>
              </a:rPr>
              <a:t>Rucksack/Suitcase +67%</a:t>
            </a:r>
          </a:p>
          <a:p>
            <a:pPr>
              <a:buClr>
                <a:srgbClr val="009DD9"/>
              </a:buClr>
              <a:buSzPts val="1350"/>
            </a:pPr>
            <a:r>
              <a:rPr lang="en-GB" sz="900" dirty="0">
                <a:latin typeface="Montserrat" panose="00000500000000000000" pitchFamily="2" charset="0"/>
              </a:rPr>
              <a:t>Sunglasses +58%</a:t>
            </a:r>
          </a:p>
          <a:p>
            <a:pPr>
              <a:buClr>
                <a:srgbClr val="009DD9"/>
              </a:buClr>
              <a:buSzPts val="1350"/>
            </a:pPr>
            <a:r>
              <a:rPr lang="en-GB" sz="900" dirty="0">
                <a:latin typeface="Montserrat" panose="00000500000000000000" pitchFamily="2" charset="0"/>
              </a:rPr>
              <a:t>BBQ +55%</a:t>
            </a:r>
          </a:p>
          <a:p>
            <a:pPr>
              <a:buClr>
                <a:srgbClr val="009DD9"/>
              </a:buClr>
              <a:buSzPts val="1350"/>
            </a:pPr>
            <a:r>
              <a:rPr lang="en-GB" sz="900" dirty="0">
                <a:latin typeface="Montserrat" panose="00000500000000000000" pitchFamily="2" charset="0"/>
              </a:rPr>
              <a:t>Hayfever +47%</a:t>
            </a:r>
          </a:p>
          <a:p>
            <a:pPr>
              <a:buClr>
                <a:srgbClr val="009DD9"/>
              </a:buClr>
              <a:buSzPts val="1350"/>
            </a:pPr>
            <a:r>
              <a:rPr lang="en-GB" sz="900" dirty="0">
                <a:latin typeface="Montserrat" panose="00000500000000000000" pitchFamily="2" charset="0"/>
              </a:rPr>
              <a:t>Fire Lighters +37%</a:t>
            </a:r>
          </a:p>
          <a:p>
            <a:pPr>
              <a:buClr>
                <a:srgbClr val="009DD9"/>
              </a:buClr>
              <a:buSzPts val="1350"/>
            </a:pPr>
            <a:r>
              <a:rPr lang="en-GB" sz="900" dirty="0">
                <a:latin typeface="Montserrat" panose="00000500000000000000" pitchFamily="2" charset="0"/>
              </a:rPr>
              <a:t>Insect Control +36%</a:t>
            </a:r>
          </a:p>
          <a:p>
            <a:pPr>
              <a:buClr>
                <a:srgbClr val="009DD9"/>
              </a:buClr>
              <a:buSzPts val="1350"/>
            </a:pPr>
            <a:r>
              <a:rPr lang="en-GB" sz="900" dirty="0">
                <a:latin typeface="Montserrat" panose="00000500000000000000" pitchFamily="2" charset="0"/>
              </a:rPr>
              <a:t>Ice Cubes +21%</a:t>
            </a:r>
          </a:p>
          <a:p>
            <a:pPr>
              <a:buClr>
                <a:srgbClr val="009DD9"/>
              </a:buClr>
              <a:buSzPts val="1350"/>
            </a:pPr>
            <a:r>
              <a:rPr lang="en-GB" sz="900" dirty="0">
                <a:latin typeface="Montserrat" panose="00000500000000000000" pitchFamily="2" charset="0"/>
              </a:rPr>
              <a:t>Sports &amp; Energy Drinks +21%</a:t>
            </a:r>
          </a:p>
          <a:p>
            <a:pPr>
              <a:buClr>
                <a:srgbClr val="009DD9"/>
              </a:buClr>
              <a:buSzPts val="1350"/>
            </a:pPr>
            <a:r>
              <a:rPr lang="en-GB" sz="900" dirty="0">
                <a:latin typeface="Montserrat" panose="00000500000000000000" pitchFamily="2" charset="0"/>
              </a:rPr>
              <a:t>Flav Non Carbs +21%</a:t>
            </a:r>
          </a:p>
          <a:p>
            <a:pPr>
              <a:buClr>
                <a:srgbClr val="009DD9"/>
              </a:buClr>
              <a:buSzPts val="1350"/>
            </a:pPr>
            <a:r>
              <a:rPr lang="en-GB" sz="900" dirty="0">
                <a:latin typeface="Montserrat" panose="00000500000000000000" pitchFamily="2" charset="0"/>
              </a:rPr>
              <a:t>Mineral Water +20%</a:t>
            </a: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Summer</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Leisure inc Jubilee</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6716" y="1078615"/>
            <a:ext cx="1997100" cy="332400"/>
          </a:xfrm>
          <a:prstGeom prst="rect">
            <a:avLst/>
          </a:prstGeom>
          <a:noFill/>
          <a:ln w="952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 &amp; Personal Care</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81876" y="4746716"/>
            <a:ext cx="8159100" cy="138851"/>
          </a:xfrm>
        </p:spPr>
        <p:txBody>
          <a:bodyPr/>
          <a:lstStyle/>
          <a:p>
            <a:pPr marL="146050" indent="0">
              <a:buNone/>
            </a:pPr>
            <a:r>
              <a:rPr lang="en-PH" sz="700" dirty="0">
                <a:latin typeface="Montserrat" panose="00000500000000000000" pitchFamily="2" charset="0"/>
              </a:rPr>
              <a:t>Source:  NielsenIQ Scantrack Grocery Multiples 4w/e 21</a:t>
            </a:r>
            <a:r>
              <a:rPr lang="en-PH" sz="700" baseline="30000" dirty="0">
                <a:latin typeface="Montserrat" panose="00000500000000000000" pitchFamily="2" charset="0"/>
              </a:rPr>
              <a:t>st</a:t>
            </a:r>
            <a:r>
              <a:rPr lang="en-PH" sz="700" dirty="0">
                <a:latin typeface="Montserrat" panose="00000500000000000000" pitchFamily="2" charset="0"/>
              </a:rPr>
              <a:t> May 2022 vs year ago</a:t>
            </a:r>
          </a:p>
        </p:txBody>
      </p:sp>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561" y="1503474"/>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FE85371-A8BD-4A92-8415-861EA6E61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09" y="1515569"/>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4E5E73-1185-6C75-8D30-4093DAF48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160" y="1548963"/>
            <a:ext cx="585788"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04E9E7C-EAB2-B751-7E20-094F0FED0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367" y="1503473"/>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5" y="1717449"/>
            <a:ext cx="7034894" cy="2539757"/>
          </a:xfrm>
        </p:spPr>
        <p:txBody>
          <a:bodyPr spcFirstLastPara="1" wrap="square" lIns="0" tIns="91425" rIns="0" bIns="91425" anchor="t" anchorCtr="0">
            <a:noAutofit/>
          </a:bodyPr>
          <a:lstStyle/>
          <a:p>
            <a:pPr lvl="0"/>
            <a:r>
              <a:rPr lang="en-GB" sz="1800" b="0" dirty="0">
                <a:solidFill>
                  <a:schemeClr val="bg1"/>
                </a:solidFill>
              </a:rPr>
              <a:t>Whilst the </a:t>
            </a:r>
            <a:r>
              <a:rPr lang="en-GB" sz="1800" dirty="0">
                <a:solidFill>
                  <a:schemeClr val="bg1"/>
                </a:solidFill>
              </a:rPr>
              <a:t>better weather </a:t>
            </a:r>
            <a:r>
              <a:rPr lang="en-GB" sz="1800" b="0" dirty="0">
                <a:solidFill>
                  <a:schemeClr val="bg1"/>
                </a:solidFill>
              </a:rPr>
              <a:t>will have helped to </a:t>
            </a:r>
            <a:r>
              <a:rPr lang="en-GB" sz="1800" dirty="0">
                <a:solidFill>
                  <a:schemeClr val="accent1"/>
                </a:solidFill>
              </a:rPr>
              <a:t>lift</a:t>
            </a:r>
            <a:r>
              <a:rPr lang="en-GB" sz="1800" b="0" dirty="0">
                <a:solidFill>
                  <a:schemeClr val="bg1"/>
                </a:solidFill>
              </a:rPr>
              <a:t> </a:t>
            </a:r>
            <a:r>
              <a:rPr lang="en-GB" sz="1800" dirty="0">
                <a:solidFill>
                  <a:schemeClr val="bg1"/>
                </a:solidFill>
              </a:rPr>
              <a:t>shopper spirits</a:t>
            </a:r>
            <a:r>
              <a:rPr lang="en-GB" sz="1800" b="0" dirty="0">
                <a:solidFill>
                  <a:schemeClr val="bg1"/>
                </a:solidFill>
              </a:rPr>
              <a:t>, as shoppers </a:t>
            </a:r>
            <a:r>
              <a:rPr lang="en-GB" sz="1800" dirty="0">
                <a:solidFill>
                  <a:schemeClr val="bg1"/>
                </a:solidFill>
              </a:rPr>
              <a:t>spend more </a:t>
            </a:r>
            <a:r>
              <a:rPr lang="en-GB" sz="1800" b="0" dirty="0">
                <a:solidFill>
                  <a:schemeClr val="bg1"/>
                </a:solidFill>
              </a:rPr>
              <a:t>on </a:t>
            </a:r>
            <a:r>
              <a:rPr lang="en-GB" sz="1800" dirty="0">
                <a:solidFill>
                  <a:schemeClr val="accent1"/>
                </a:solidFill>
              </a:rPr>
              <a:t>themselves</a:t>
            </a:r>
            <a:r>
              <a:rPr lang="en-GB" sz="1800" b="0" dirty="0">
                <a:solidFill>
                  <a:schemeClr val="bg1"/>
                </a:solidFill>
              </a:rPr>
              <a:t> and </a:t>
            </a:r>
            <a:r>
              <a:rPr lang="en-GB" sz="1800" dirty="0">
                <a:solidFill>
                  <a:schemeClr val="accent1"/>
                </a:solidFill>
              </a:rPr>
              <a:t>leisure activities</a:t>
            </a:r>
            <a:r>
              <a:rPr lang="en-GB" sz="1800" b="0" dirty="0">
                <a:solidFill>
                  <a:schemeClr val="bg1"/>
                </a:solidFill>
              </a:rPr>
              <a:t>, they will be looking to make savings elsewhere to </a:t>
            </a:r>
            <a:r>
              <a:rPr lang="en-GB" sz="1800" dirty="0">
                <a:solidFill>
                  <a:schemeClr val="bg1"/>
                </a:solidFill>
              </a:rPr>
              <a:t>stay within budget</a:t>
            </a:r>
            <a:r>
              <a:rPr lang="en-GB" sz="1800" b="0" dirty="0">
                <a:solidFill>
                  <a:schemeClr val="bg1"/>
                </a:solidFill>
              </a:rPr>
              <a:t>.</a:t>
            </a:r>
            <a:endParaRPr lang="en-PH" sz="18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3193940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
        <p:nvSpPr>
          <p:cNvPr id="4" name="TextBox 3">
            <a:extLst>
              <a:ext uri="{FF2B5EF4-FFF2-40B4-BE49-F238E27FC236}">
                <a16:creationId xmlns:a16="http://schemas.microsoft.com/office/drawing/2014/main" id="{769C8D9D-AA73-4C1F-B956-0EB145CCF334}"/>
              </a:ext>
            </a:extLst>
          </p:cNvPr>
          <p:cNvSpPr txBox="1"/>
          <p:nvPr/>
        </p:nvSpPr>
        <p:spPr>
          <a:xfrm>
            <a:off x="2222500" y="2424212"/>
            <a:ext cx="4614332" cy="307777"/>
          </a:xfrm>
          <a:prstGeom prst="rect">
            <a:avLst/>
          </a:prstGeom>
          <a:noFill/>
        </p:spPr>
        <p:txBody>
          <a:bodyPr wrap="square">
            <a:spAutoFit/>
          </a:bodyPr>
          <a:lstStyle/>
          <a:p>
            <a:r>
              <a:rPr lang="en-GB" sz="1400" b="1" i="0" u="none" strike="noStrike" dirty="0">
                <a:solidFill>
                  <a:srgbClr val="000000"/>
                </a:solidFill>
                <a:effectLst/>
                <a:latin typeface="Calibri" panose="020F0502020204030204" pitchFamily="34" charset="0"/>
              </a:rPr>
              <a:t>-1.8%</a:t>
            </a:r>
            <a:r>
              <a:rPr lang="en-GB" dirty="0"/>
              <a:t> </a:t>
            </a:r>
          </a:p>
        </p:txBody>
      </p:sp>
    </p:spTree>
    <p:extLst>
      <p:ext uri="{BB962C8B-B14F-4D97-AF65-F5344CB8AC3E}">
        <p14:creationId xmlns:p14="http://schemas.microsoft.com/office/powerpoint/2010/main" val="220212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113223"/>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21</a:t>
            </a:r>
            <a:r>
              <a:rPr lang="en" sz="1000" baseline="30000" dirty="0">
                <a:solidFill>
                  <a:srgbClr val="000000"/>
                </a:solidFill>
                <a:latin typeface="Montserrat" panose="00000500000000000000" pitchFamily="2" charset="0"/>
                <a:ea typeface="Montserrat"/>
                <a:cs typeface="Montserrat"/>
                <a:sym typeface="Montserrat"/>
              </a:rPr>
              <a:t>st</a:t>
            </a:r>
            <a:r>
              <a:rPr lang="en" sz="1000" dirty="0">
                <a:solidFill>
                  <a:srgbClr val="000000"/>
                </a:solidFill>
                <a:latin typeface="Montserrat" panose="00000500000000000000" pitchFamily="2" charset="0"/>
                <a:ea typeface="Montserrat"/>
                <a:cs typeface="Montserrat"/>
                <a:sym typeface="Montserrat"/>
              </a:rPr>
              <a:t> May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65526"/>
            <a:ext cx="8717386" cy="372012"/>
          </a:xfrm>
        </p:spPr>
        <p:txBody>
          <a:bodyPr spcFirstLastPara="1" wrap="square" lIns="0" tIns="91425" rIns="0" bIns="91425" anchor="t" anchorCtr="0">
            <a:noAutofit/>
          </a:bodyPr>
          <a:lstStyle/>
          <a:p>
            <a:pPr lvl="0"/>
            <a:r>
              <a:rPr lang="en-PH" sz="1700" dirty="0">
                <a:latin typeface="Montserrat" panose="00000500000000000000" pitchFamily="2" charset="0"/>
              </a:rPr>
              <a:t>Shoppers are seeking value and whilst</a:t>
            </a:r>
            <a:r>
              <a:rPr lang="en-PH" sz="1700" dirty="0"/>
              <a:t> overall</a:t>
            </a:r>
            <a:r>
              <a:rPr lang="en-PH" sz="1700" dirty="0">
                <a:latin typeface="Montserrat" panose="00000500000000000000" pitchFamily="2" charset="0"/>
              </a:rPr>
              <a:t> spend is similar to last year, they are spending more in the discount channel and convenience stores</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9778"/>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308858166"/>
              </p:ext>
            </p:extLst>
          </p:nvPr>
        </p:nvGraphicFramePr>
        <p:xfrm>
          <a:off x="740598" y="1573342"/>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09104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21</a:t>
            </a:r>
            <a:r>
              <a:rPr lang="en" baseline="30000" dirty="0"/>
              <a:t>st</a:t>
            </a:r>
            <a:r>
              <a:rPr lang="en" dirty="0"/>
              <a:t> May 2022</a:t>
            </a:r>
            <a:endParaRPr dirty="0"/>
          </a:p>
        </p:txBody>
      </p:sp>
      <p:sp>
        <p:nvSpPr>
          <p:cNvPr id="1130" name="Google Shape;1130;p125"/>
          <p:cNvSpPr txBox="1"/>
          <p:nvPr/>
        </p:nvSpPr>
        <p:spPr>
          <a:xfrm>
            <a:off x="318936" y="1754937"/>
            <a:ext cx="548700" cy="243795"/>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2</a:t>
            </a:r>
            <a:endParaRPr sz="2000" b="1" i="0" u="none" strike="noStrike" cap="none" dirty="0">
              <a:latin typeface="Montserrat"/>
              <a:ea typeface="Montserrat"/>
              <a:cs typeface="Montserrat"/>
              <a:sym typeface="Montserrat"/>
            </a:endParaRPr>
          </a:p>
        </p:txBody>
      </p:sp>
      <p:sp>
        <p:nvSpPr>
          <p:cNvPr id="1132" name="Google Shape;1132;p125"/>
          <p:cNvSpPr txBox="1"/>
          <p:nvPr/>
        </p:nvSpPr>
        <p:spPr>
          <a:xfrm>
            <a:off x="332221" y="237247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3</a:t>
            </a:r>
            <a:endParaRPr sz="2000" b="1" i="0" u="none" strike="noStrike" cap="none" dirty="0">
              <a:latin typeface="Montserrat"/>
              <a:ea typeface="Montserrat"/>
              <a:cs typeface="Montserrat"/>
              <a:sym typeface="Montserrat"/>
            </a:endParaRPr>
          </a:p>
        </p:txBody>
      </p:sp>
      <p:sp>
        <p:nvSpPr>
          <p:cNvPr id="1133" name="Google Shape;1133;p125"/>
          <p:cNvSpPr txBox="1"/>
          <p:nvPr/>
        </p:nvSpPr>
        <p:spPr>
          <a:xfrm>
            <a:off x="698410" y="3783715"/>
            <a:ext cx="8311413"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latin typeface="Montserrat"/>
                <a:ea typeface="Montserrat"/>
                <a:cs typeface="Montserrat"/>
                <a:sym typeface="Montserrat"/>
              </a:rPr>
              <a:t>The long awaited extended </a:t>
            </a:r>
            <a:r>
              <a:rPr lang="en-GB" b="1" dirty="0">
                <a:solidFill>
                  <a:schemeClr val="dk1"/>
                </a:solidFill>
                <a:latin typeface="Montserrat"/>
                <a:ea typeface="Montserrat"/>
                <a:cs typeface="Montserrat"/>
                <a:sym typeface="Montserrat"/>
              </a:rPr>
              <a:t>bank holiday Diamond Jubilee weekend </a:t>
            </a:r>
            <a:r>
              <a:rPr lang="en-GB" dirty="0">
                <a:solidFill>
                  <a:schemeClr val="dk1"/>
                </a:solidFill>
                <a:latin typeface="Montserrat"/>
                <a:ea typeface="Montserrat"/>
                <a:cs typeface="Montserrat"/>
                <a:sym typeface="Montserrat"/>
              </a:rPr>
              <a:t>should </a:t>
            </a:r>
            <a:r>
              <a:rPr lang="en-GB" b="1" dirty="0">
                <a:solidFill>
                  <a:schemeClr val="dk1"/>
                </a:solidFill>
                <a:latin typeface="Montserrat"/>
                <a:ea typeface="Montserrat"/>
                <a:cs typeface="Montserrat"/>
                <a:sym typeface="Montserrat"/>
              </a:rPr>
              <a:t>boost</a:t>
            </a:r>
            <a:r>
              <a:rPr lang="en-GB" dirty="0">
                <a:solidFill>
                  <a:schemeClr val="dk1"/>
                </a:solidFill>
                <a:latin typeface="Montserrat"/>
                <a:ea typeface="Montserrat"/>
                <a:cs typeface="Montserrat"/>
                <a:sym typeface="Montserrat"/>
              </a:rPr>
              <a:t> sales in </a:t>
            </a:r>
            <a:r>
              <a:rPr lang="en-GB" b="1" dirty="0">
                <a:solidFill>
                  <a:schemeClr val="dk1"/>
                </a:solidFill>
                <a:latin typeface="Montserrat"/>
                <a:ea typeface="Montserrat"/>
                <a:cs typeface="Montserrat"/>
                <a:sym typeface="Montserrat"/>
              </a:rPr>
              <a:t>June</a:t>
            </a:r>
          </a:p>
        </p:txBody>
      </p:sp>
      <p:sp>
        <p:nvSpPr>
          <p:cNvPr id="1134" name="Google Shape;1134;p125"/>
          <p:cNvSpPr txBox="1"/>
          <p:nvPr/>
        </p:nvSpPr>
        <p:spPr>
          <a:xfrm>
            <a:off x="318936" y="309934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4</a:t>
            </a:r>
            <a:endParaRPr sz="2000" b="1" i="0" u="none" strike="noStrike" cap="none" dirty="0">
              <a:latin typeface="Montserrat"/>
              <a:ea typeface="Montserrat"/>
              <a:cs typeface="Montserrat"/>
              <a:sym typeface="Montserrat"/>
            </a:endParaRPr>
          </a:p>
        </p:txBody>
      </p:sp>
      <p:sp>
        <p:nvSpPr>
          <p:cNvPr id="1135" name="Google Shape;1135;p125"/>
          <p:cNvSpPr txBox="1"/>
          <p:nvPr/>
        </p:nvSpPr>
        <p:spPr>
          <a:xfrm>
            <a:off x="652007" y="955205"/>
            <a:ext cx="8124608"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Montserrat"/>
                <a:ea typeface="Montserrat"/>
                <a:cs typeface="Montserrat"/>
                <a:sym typeface="Montserrat"/>
              </a:rPr>
              <a:t>Value growth </a:t>
            </a:r>
            <a:r>
              <a:rPr lang="en-GB" dirty="0">
                <a:solidFill>
                  <a:schemeClr val="dk1"/>
                </a:solidFill>
                <a:latin typeface="Montserrat"/>
                <a:ea typeface="Montserrat"/>
                <a:cs typeface="Montserrat"/>
                <a:sym typeface="Montserrat"/>
              </a:rPr>
              <a:t>returned in May</a:t>
            </a:r>
          </a:p>
        </p:txBody>
      </p:sp>
      <p:sp>
        <p:nvSpPr>
          <p:cNvPr id="1136" name="Google Shape;1136;p125"/>
          <p:cNvSpPr txBox="1"/>
          <p:nvPr/>
        </p:nvSpPr>
        <p:spPr>
          <a:xfrm>
            <a:off x="332221" y="381413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5</a:t>
            </a:r>
            <a:endParaRPr sz="2000" b="1" i="0" u="none" strike="noStrike" cap="none" dirty="0">
              <a:latin typeface="Montserrat"/>
              <a:ea typeface="Montserrat"/>
              <a:cs typeface="Montserrat"/>
              <a:sym typeface="Montserrat"/>
            </a:endParaRPr>
          </a:p>
        </p:txBody>
      </p:sp>
      <p:sp>
        <p:nvSpPr>
          <p:cNvPr id="1137" name="Google Shape;1137;p125"/>
          <p:cNvSpPr txBox="1"/>
          <p:nvPr/>
        </p:nvSpPr>
        <p:spPr>
          <a:xfrm>
            <a:off x="728826" y="1579847"/>
            <a:ext cx="8186574" cy="544768"/>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Montserrat"/>
                <a:ea typeface="Montserrat"/>
                <a:cs typeface="Montserrat"/>
                <a:sym typeface="Montserrat"/>
              </a:rPr>
              <a:t>BWS</a:t>
            </a:r>
            <a:r>
              <a:rPr lang="en-GB" dirty="0">
                <a:solidFill>
                  <a:schemeClr val="dk1"/>
                </a:solidFill>
                <a:latin typeface="Montserrat"/>
                <a:ea typeface="Montserrat"/>
                <a:cs typeface="Montserrat"/>
                <a:sym typeface="Montserrat"/>
              </a:rPr>
              <a:t> remains a </a:t>
            </a:r>
            <a:r>
              <a:rPr lang="en-GB" b="1" dirty="0">
                <a:solidFill>
                  <a:schemeClr val="dk1"/>
                </a:solidFill>
                <a:latin typeface="Montserrat"/>
                <a:ea typeface="Montserrat"/>
                <a:cs typeface="Montserrat"/>
                <a:sym typeface="Montserrat"/>
              </a:rPr>
              <a:t>drag</a:t>
            </a:r>
            <a:r>
              <a:rPr lang="en-GB" dirty="0">
                <a:solidFill>
                  <a:schemeClr val="dk1"/>
                </a:solidFill>
                <a:latin typeface="Montserrat"/>
                <a:ea typeface="Montserrat"/>
                <a:cs typeface="Montserrat"/>
                <a:sym typeface="Montserrat"/>
              </a:rPr>
              <a:t> on topline </a:t>
            </a:r>
            <a:r>
              <a:rPr lang="en-GB" b="1" dirty="0">
                <a:solidFill>
                  <a:schemeClr val="dk1"/>
                </a:solidFill>
                <a:latin typeface="Montserrat"/>
                <a:ea typeface="Montserrat"/>
                <a:cs typeface="Montserrat"/>
                <a:sym typeface="Montserrat"/>
              </a:rPr>
              <a:t>value growth</a:t>
            </a:r>
          </a:p>
        </p:txBody>
      </p:sp>
      <p:sp>
        <p:nvSpPr>
          <p:cNvPr id="1138" name="Google Shape;1138;p125"/>
          <p:cNvSpPr txBox="1"/>
          <p:nvPr/>
        </p:nvSpPr>
        <p:spPr>
          <a:xfrm>
            <a:off x="332221" y="91337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1</a:t>
            </a:r>
            <a:endParaRPr sz="20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711244" y="2285098"/>
            <a:ext cx="8095787" cy="617476"/>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Montserrat"/>
                <a:ea typeface="Montserrat"/>
                <a:cs typeface="Montserrat"/>
                <a:sym typeface="Montserrat"/>
              </a:rPr>
              <a:t>FMCG growth</a:t>
            </a:r>
            <a:r>
              <a:rPr lang="en-GB" dirty="0">
                <a:solidFill>
                  <a:schemeClr val="dk1"/>
                </a:solidFill>
                <a:latin typeface="Montserrat"/>
                <a:ea typeface="Montserrat"/>
                <a:cs typeface="Montserrat"/>
                <a:sym typeface="Montserrat"/>
              </a:rPr>
              <a:t> is being </a:t>
            </a:r>
            <a:r>
              <a:rPr lang="en-GB" b="1" dirty="0">
                <a:solidFill>
                  <a:schemeClr val="dk1"/>
                </a:solidFill>
                <a:latin typeface="Montserrat"/>
                <a:ea typeface="Montserrat"/>
                <a:cs typeface="Montserrat"/>
                <a:sym typeface="Montserrat"/>
              </a:rPr>
              <a:t>fuelled </a:t>
            </a:r>
            <a:r>
              <a:rPr lang="en-GB" dirty="0">
                <a:solidFill>
                  <a:schemeClr val="dk1"/>
                </a:solidFill>
                <a:latin typeface="Montserrat"/>
                <a:ea typeface="Montserrat"/>
                <a:cs typeface="Montserrat"/>
                <a:sym typeface="Montserrat"/>
              </a:rPr>
              <a:t>by </a:t>
            </a:r>
            <a:r>
              <a:rPr lang="en-GB" b="1" dirty="0">
                <a:solidFill>
                  <a:schemeClr val="dk1"/>
                </a:solidFill>
                <a:latin typeface="Montserrat"/>
                <a:ea typeface="Montserrat"/>
                <a:cs typeface="Montserrat"/>
                <a:sym typeface="Montserrat"/>
              </a:rPr>
              <a:t>more shopping trips</a:t>
            </a:r>
          </a:p>
        </p:txBody>
      </p:sp>
      <p:sp>
        <p:nvSpPr>
          <p:cNvPr id="15" name="Google Shape;1135;p125">
            <a:extLst>
              <a:ext uri="{FF2B5EF4-FFF2-40B4-BE49-F238E27FC236}">
                <a16:creationId xmlns:a16="http://schemas.microsoft.com/office/drawing/2014/main" id="{500B54D9-C89E-47A8-A9AE-1A4EAC3BB06E}"/>
              </a:ext>
            </a:extLst>
          </p:cNvPr>
          <p:cNvSpPr txBox="1"/>
          <p:nvPr/>
        </p:nvSpPr>
        <p:spPr>
          <a:xfrm>
            <a:off x="728826" y="3148393"/>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b="1" dirty="0">
                <a:latin typeface="Montserrat"/>
                <a:ea typeface="Montserrat"/>
                <a:cs typeface="Montserrat"/>
                <a:sym typeface="Montserrat"/>
              </a:rPr>
              <a:t>Seasonal </a:t>
            </a:r>
            <a:r>
              <a:rPr lang="en-GB" dirty="0">
                <a:latin typeface="Montserrat"/>
                <a:ea typeface="Montserrat"/>
                <a:cs typeface="Montserrat"/>
                <a:sym typeface="Montserrat"/>
              </a:rPr>
              <a:t>categories had</a:t>
            </a:r>
            <a:r>
              <a:rPr lang="en-GB" b="1" dirty="0">
                <a:latin typeface="Montserrat"/>
                <a:ea typeface="Montserrat"/>
                <a:cs typeface="Montserrat"/>
                <a:sym typeface="Montserrat"/>
              </a:rPr>
              <a:t> better growths </a:t>
            </a:r>
            <a:r>
              <a:rPr lang="en-GB" dirty="0">
                <a:latin typeface="Montserrat"/>
                <a:ea typeface="Montserrat"/>
                <a:cs typeface="Montserrat"/>
                <a:sym typeface="Montserrat"/>
              </a:rPr>
              <a:t>in May</a:t>
            </a:r>
          </a:p>
        </p:txBody>
      </p:sp>
    </p:spTree>
    <p:extLst>
      <p:ext uri="{BB962C8B-B14F-4D97-AF65-F5344CB8AC3E}">
        <p14:creationId xmlns:p14="http://schemas.microsoft.com/office/powerpoint/2010/main" val="14549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020603"/>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a:t>
            </a:r>
            <a:r>
              <a:rPr lang="en" sz="1000" dirty="0">
                <a:latin typeface="Montserrat" panose="00000500000000000000" pitchFamily="2" charset="0"/>
                <a:ea typeface="Montserrat"/>
                <a:cs typeface="Montserrat"/>
                <a:sym typeface="Montserrat"/>
              </a:rPr>
              <a:t>20 </a:t>
            </a:r>
            <a:r>
              <a:rPr lang="en" sz="1000" dirty="0">
                <a:solidFill>
                  <a:srgbClr val="000000"/>
                </a:solidFill>
                <a:latin typeface="Montserrat" panose="00000500000000000000" pitchFamily="2" charset="0"/>
                <a:ea typeface="Montserrat"/>
                <a:cs typeface="Montserrat"/>
                <a:sym typeface="Montserrat"/>
              </a:rPr>
              <a:t>w/e 21</a:t>
            </a:r>
            <a:r>
              <a:rPr lang="en" sz="1000" baseline="30000" dirty="0">
                <a:solidFill>
                  <a:srgbClr val="000000"/>
                </a:solidFill>
                <a:latin typeface="Montserrat" panose="00000500000000000000" pitchFamily="2" charset="0"/>
                <a:ea typeface="Montserrat"/>
                <a:cs typeface="Montserrat"/>
                <a:sym typeface="Montserrat"/>
              </a:rPr>
              <a:t>st</a:t>
            </a:r>
            <a:r>
              <a:rPr lang="en" sz="1000" dirty="0">
                <a:solidFill>
                  <a:srgbClr val="000000"/>
                </a:solidFill>
                <a:latin typeface="Montserrat" panose="00000500000000000000" pitchFamily="2" charset="0"/>
                <a:ea typeface="Montserrat"/>
                <a:cs typeface="Montserrat"/>
                <a:sym typeface="Montserrat"/>
              </a:rPr>
              <a:t> May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80431"/>
            <a:ext cx="8717386" cy="372012"/>
          </a:xfrm>
        </p:spPr>
        <p:txBody>
          <a:bodyPr spcFirstLastPara="1" wrap="square" lIns="0" tIns="91425" rIns="0" bIns="91425" anchor="t" anchorCtr="0">
            <a:noAutofit/>
          </a:bodyPr>
          <a:lstStyle/>
          <a:p>
            <a:pPr lvl="0"/>
            <a:r>
              <a:rPr lang="en-PH" sz="1600" dirty="0">
                <a:latin typeface="Montserrat" panose="00000500000000000000" pitchFamily="2" charset="0"/>
              </a:rPr>
              <a:t>YTD growth remains challenged by last year’s lockdown comparatives, </a:t>
            </a:r>
            <a:r>
              <a:rPr lang="en-PH" sz="1600" dirty="0"/>
              <a:t>bricks &amp; mortar stores are recovering but it is the discounters who have momentum</a:t>
            </a:r>
            <a:endParaRPr lang="en-PH" sz="16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2283"/>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888604473"/>
              </p:ext>
            </p:extLst>
          </p:nvPr>
        </p:nvGraphicFramePr>
        <p:xfrm>
          <a:off x="753025" y="1559230"/>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65880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21</a:t>
            </a:r>
            <a:r>
              <a:rPr lang="en" sz="1000" baseline="30000" dirty="0">
                <a:solidFill>
                  <a:srgbClr val="000000"/>
                </a:solidFill>
                <a:latin typeface="Montserrat" panose="00000500000000000000" pitchFamily="2" charset="0"/>
                <a:ea typeface="Montserrat"/>
                <a:cs typeface="Montserrat"/>
                <a:sym typeface="Montserrat"/>
              </a:rPr>
              <a:t>st</a:t>
            </a:r>
            <a:r>
              <a:rPr lang="en" sz="1000" dirty="0">
                <a:solidFill>
                  <a:srgbClr val="000000"/>
                </a:solidFill>
                <a:latin typeface="Montserrat" panose="00000500000000000000" pitchFamily="2" charset="0"/>
                <a:ea typeface="Montserrat"/>
                <a:cs typeface="Montserrat"/>
                <a:sym typeface="Montserrat"/>
              </a:rPr>
              <a:t> May vs </a:t>
            </a:r>
            <a:r>
              <a:rPr lang="en" sz="1000" b="1" dirty="0">
                <a:solidFill>
                  <a:srgbClr val="000000"/>
                </a:solidFill>
                <a:latin typeface="Montserrat" panose="00000500000000000000" pitchFamily="2" charset="0"/>
                <a:ea typeface="Montserrat"/>
                <a:cs typeface="Montserrat"/>
                <a:sym typeface="Montserrat"/>
              </a:rPr>
              <a:t>Prior period</a:t>
            </a:r>
            <a:endParaRPr sz="1000" b="1"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116732" y="288388"/>
            <a:ext cx="9027269" cy="596983"/>
          </a:xfrm>
        </p:spPr>
        <p:txBody>
          <a:bodyPr spcFirstLastPara="1" wrap="square" lIns="0" tIns="91425" rIns="0" bIns="91425" anchor="t" anchorCtr="0">
            <a:noAutofit/>
          </a:bodyPr>
          <a:lstStyle/>
          <a:p>
            <a:pPr lvl="0"/>
            <a:r>
              <a:rPr lang="en-PH" sz="1500" dirty="0"/>
              <a:t>With the larger store formats performing better at Easter, sales have slowed in May and smaller store formats are showing growth against slightly softer April comparatives</a:t>
            </a:r>
            <a:endParaRPr lang="en-PH" sz="15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262281" y="4778827"/>
            <a:ext cx="8159100" cy="184800"/>
          </a:xfrm>
        </p:spPr>
        <p:txBody>
          <a:bodyPr/>
          <a:lstStyle/>
          <a:p>
            <a:pPr marL="146050" indent="0">
              <a:buNone/>
            </a:pPr>
            <a:r>
              <a:rPr lang="en-PH" sz="600" dirty="0">
                <a:latin typeface="Montserrat" panose="00000500000000000000" pitchFamily="2" charset="0"/>
              </a:rPr>
              <a:t>Source:  NielsenIQ Scantrack Total Store Read, ,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974017830"/>
              </p:ext>
            </p:extLst>
          </p:nvPr>
        </p:nvGraphicFramePr>
        <p:xfrm>
          <a:off x="779025" y="1493059"/>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7309271" y="1260780"/>
            <a:ext cx="992579" cy="215444"/>
          </a:xfrm>
          <a:prstGeom prst="rect">
            <a:avLst/>
          </a:prstGeom>
          <a:noFill/>
        </p:spPr>
        <p:txBody>
          <a:bodyPr wrap="none" rtlCol="0">
            <a:spAutoFit/>
          </a:bodyPr>
          <a:lstStyle/>
          <a:p>
            <a:r>
              <a:rPr lang="en-GB" sz="800" b="1" dirty="0">
                <a:latin typeface="Montserrat" panose="00000500000000000000" pitchFamily="2" charset="0"/>
              </a:rPr>
              <a:t>Vs prior month</a:t>
            </a:r>
          </a:p>
        </p:txBody>
      </p:sp>
    </p:spTree>
    <p:extLst>
      <p:ext uri="{BB962C8B-B14F-4D97-AF65-F5344CB8AC3E}">
        <p14:creationId xmlns:p14="http://schemas.microsoft.com/office/powerpoint/2010/main" val="255750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354651" y="181671"/>
            <a:ext cx="8413598" cy="803384"/>
          </a:xfrm>
        </p:spPr>
        <p:txBody>
          <a:bodyPr spcFirstLastPara="1" wrap="square" lIns="0" tIns="91425" rIns="0" bIns="91425" anchor="t" anchorCtr="0">
            <a:noAutofit/>
          </a:bodyPr>
          <a:lstStyle/>
          <a:p>
            <a:pPr lvl="0"/>
            <a:r>
              <a:rPr lang="en-PH" dirty="0">
                <a:solidFill>
                  <a:schemeClr val="accent1"/>
                </a:solidFill>
                <a:latin typeface="Montserrat" panose="00000500000000000000" pitchFamily="2" charset="0"/>
              </a:rPr>
              <a:t>Online share </a:t>
            </a:r>
            <a:r>
              <a:rPr lang="en-PH" dirty="0">
                <a:solidFill>
                  <a:schemeClr val="bg1"/>
                </a:solidFill>
                <a:latin typeface="Montserrat" panose="00000500000000000000" pitchFamily="2" charset="0"/>
              </a:rPr>
              <a:t>is stable at 11.7% and declining sales have slowed for the 3</a:t>
            </a:r>
            <a:r>
              <a:rPr lang="en-PH" baseline="30000" dirty="0">
                <a:solidFill>
                  <a:schemeClr val="bg1"/>
                </a:solidFill>
                <a:latin typeface="Montserrat" panose="00000500000000000000" pitchFamily="2" charset="0"/>
              </a:rPr>
              <a:t>rd</a:t>
            </a:r>
            <a:r>
              <a:rPr lang="en-PH" dirty="0">
                <a:solidFill>
                  <a:schemeClr val="bg1"/>
                </a:solidFill>
                <a:latin typeface="Montserrat" panose="00000500000000000000" pitchFamily="2" charset="0"/>
              </a:rPr>
              <a:t> consecutive month, indicating behaviour has normalised</a:t>
            </a:r>
            <a:endParaRPr lang="en-PH" dirty="0">
              <a:solidFill>
                <a:schemeClr val="accent1"/>
              </a:solidFill>
              <a:latin typeface="Montserrat" panose="00000500000000000000" pitchFamily="2" charset="0"/>
            </a:endParaRP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2517031458"/>
              </p:ext>
            </p:extLst>
          </p:nvPr>
        </p:nvGraphicFramePr>
        <p:xfrm>
          <a:off x="621838" y="1420905"/>
          <a:ext cx="8301667" cy="33261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823613" y="4165545"/>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184" y="80178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105228" y="283792"/>
            <a:ext cx="9038772" cy="403761"/>
          </a:xfrm>
        </p:spPr>
        <p:txBody>
          <a:bodyPr spcFirstLastPara="1" wrap="square" lIns="0" tIns="91425" rIns="0" bIns="91425" anchor="t" anchorCtr="0">
            <a:noAutofit/>
          </a:bodyPr>
          <a:lstStyle/>
          <a:p>
            <a:pPr lvl="0"/>
            <a:r>
              <a:rPr lang="en-PH" sz="1500" dirty="0"/>
              <a:t>Convenience stores continue to outperform supermarkets and have done since September, soft year ago comparatives have exaggerated the trend in the latest week</a:t>
            </a:r>
            <a:endParaRPr lang="en-PH" sz="1500"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11892" y="4803205"/>
            <a:ext cx="8159100" cy="184800"/>
          </a:xfrm>
        </p:spPr>
        <p:txBody>
          <a:bodyPr/>
          <a:lstStyle/>
          <a:p>
            <a:pPr marL="146050" indent="0">
              <a:buNone/>
            </a:pPr>
            <a:r>
              <a:rPr lang="en-PH" sz="600" dirty="0">
                <a:latin typeface="Montserrat" panose="00000500000000000000" pitchFamily="2" charset="0"/>
              </a:rPr>
              <a:t>Source:  NielsenIQ Scantrack (FMCG = Total Store Read excluding General Merchandise, Tobacco and Healthcare</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1330178654"/>
              </p:ext>
            </p:extLst>
          </p:nvPr>
        </p:nvGraphicFramePr>
        <p:xfrm>
          <a:off x="4852559" y="121809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211892" y="1477029"/>
            <a:ext cx="4383006" cy="24622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rgbClr val="1A1A1A"/>
                </a:solidFill>
                <a:latin typeface="Montserrat" panose="00000500000000000000" pitchFamily="2" charset="0"/>
                <a:ea typeface="Montserrat"/>
                <a:cs typeface="Montserrat"/>
                <a:sym typeface="Montserrat"/>
              </a:rPr>
              <a:t>GB Total Coverage </a:t>
            </a:r>
            <a:r>
              <a:rPr lang="en" sz="1200" b="1" dirty="0">
                <a:solidFill>
                  <a:srgbClr val="1A1A1A"/>
                </a:solidFill>
                <a:latin typeface="Montserrat" panose="00000500000000000000" pitchFamily="2" charset="0"/>
                <a:ea typeface="Montserrat"/>
                <a:cs typeface="Montserrat"/>
                <a:sym typeface="Montserrat"/>
              </a:rPr>
              <a:t>FMCG</a:t>
            </a:r>
            <a:r>
              <a:rPr lang="en" sz="1200" dirty="0">
                <a:solidFill>
                  <a:srgbClr val="1A1A1A"/>
                </a:solidFill>
                <a:latin typeface="Montserrat" panose="00000500000000000000" pitchFamily="2" charset="0"/>
                <a:ea typeface="Montserrat"/>
                <a:cs typeface="Montserrat"/>
                <a:sym typeface="Montserrat"/>
              </a:rPr>
              <a:t> Sales, 4w/e 21</a:t>
            </a:r>
            <a:r>
              <a:rPr lang="en" sz="1200" baseline="30000" dirty="0">
                <a:solidFill>
                  <a:srgbClr val="1A1A1A"/>
                </a:solidFill>
                <a:latin typeface="Montserrat" panose="00000500000000000000" pitchFamily="2" charset="0"/>
                <a:ea typeface="Montserrat"/>
                <a:cs typeface="Montserrat"/>
                <a:sym typeface="Montserrat"/>
              </a:rPr>
              <a:t>st</a:t>
            </a:r>
            <a:r>
              <a:rPr lang="en" sz="1200" dirty="0">
                <a:solidFill>
                  <a:srgbClr val="1A1A1A"/>
                </a:solidFill>
                <a:latin typeface="Montserrat" panose="00000500000000000000" pitchFamily="2" charset="0"/>
                <a:ea typeface="Montserrat"/>
                <a:cs typeface="Montserrat"/>
                <a:sym typeface="Montserrat"/>
              </a:rPr>
              <a:t> May 2022</a:t>
            </a:r>
            <a:br>
              <a:rPr lang="en" sz="1200" dirty="0">
                <a:solidFill>
                  <a:srgbClr val="000000"/>
                </a:solidFill>
                <a:latin typeface="Montserrat" panose="00000500000000000000" pitchFamily="2" charset="0"/>
                <a:ea typeface="Montserrat"/>
                <a:cs typeface="Montserrat"/>
                <a:sym typeface="Montserrat"/>
              </a:rPr>
            </a:br>
            <a:endParaRPr sz="1200" dirty="0">
              <a:solidFill>
                <a:srgbClr val="000000"/>
              </a:solidFill>
              <a:latin typeface="Montserrat" panose="00000500000000000000" pitchFamily="2"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775125"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Montserrat" panose="00000500000000000000" pitchFamily="2" charset="0"/>
                <a:ea typeface="Montserrat"/>
                <a:cs typeface="Montserrat"/>
                <a:sym typeface="Montserrat"/>
              </a:rPr>
              <a:t>-£48m</a:t>
            </a:r>
            <a:br>
              <a:rPr lang="en" b="1" dirty="0">
                <a:solidFill>
                  <a:srgbClr val="1A1A1A"/>
                </a:solidFill>
                <a:latin typeface="Montserrat" panose="00000500000000000000" pitchFamily="2" charset="0"/>
                <a:ea typeface="Montserrat"/>
                <a:cs typeface="Montserrat"/>
                <a:sym typeface="Montserrat"/>
              </a:rPr>
            </a:br>
            <a:r>
              <a:rPr lang="en" sz="1200" b="1" dirty="0">
                <a:solidFill>
                  <a:srgbClr val="1A1A1A"/>
                </a:solidFill>
                <a:latin typeface="Montserrat" panose="00000500000000000000" pitchFamily="2" charset="0"/>
                <a:ea typeface="Montserrat"/>
                <a:cs typeface="Montserrat"/>
                <a:sym typeface="Montserrat"/>
              </a:rPr>
              <a:t>Shoppers spent LESS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-£128m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Less than 4w/e 23</a:t>
            </a:r>
            <a:r>
              <a:rPr lang="en-GB" sz="1200" b="1" baseline="30000" dirty="0">
                <a:solidFill>
                  <a:schemeClr val="accent3"/>
                </a:solidFill>
                <a:latin typeface="Montserrat" panose="00000500000000000000" pitchFamily="2" charset="0"/>
                <a:ea typeface="Montserrat"/>
                <a:cs typeface="Montserrat"/>
                <a:sym typeface="Montserrat"/>
              </a:rPr>
              <a:t>rd</a:t>
            </a:r>
            <a:r>
              <a:rPr lang="en-GB" sz="1200" b="1" dirty="0">
                <a:solidFill>
                  <a:schemeClr val="accent3"/>
                </a:solidFill>
                <a:latin typeface="Montserrat" panose="00000500000000000000" pitchFamily="2" charset="0"/>
                <a:ea typeface="Montserrat"/>
                <a:cs typeface="Montserrat"/>
                <a:sym typeface="Montserrat"/>
              </a:rPr>
              <a:t> April 2022</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624114" y="3545716"/>
            <a:ext cx="980811"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3197188048"/>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2991885"/>
            <a:ext cx="2472152" cy="246221"/>
          </a:xfrm>
          <a:prstGeom prst="rect">
            <a:avLst/>
          </a:prstGeom>
          <a:noFill/>
        </p:spPr>
        <p:txBody>
          <a:bodyPr wrap="none" rtlCol="0">
            <a:spAutoFit/>
          </a:bodyPr>
          <a:lstStyle/>
          <a:p>
            <a:r>
              <a:rPr lang="en-GB" sz="1000" b="1" dirty="0">
                <a:latin typeface="Montserrat" panose="00000500000000000000" pitchFamily="2" charset="0"/>
              </a:rPr>
              <a:t>Weekly yoy value growth (FMCG)</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712328" cy="246221"/>
          </a:xfrm>
          <a:prstGeom prst="rect">
            <a:avLst/>
          </a:prstGeom>
          <a:noFill/>
        </p:spPr>
        <p:txBody>
          <a:bodyPr wrap="none" rtlCol="0">
            <a:spAutoFit/>
          </a:bodyPr>
          <a:lstStyle/>
          <a:p>
            <a:r>
              <a:rPr lang="en-GB" sz="1000" b="1" dirty="0">
                <a:latin typeface="Montserrat" panose="00000500000000000000" pitchFamily="2" charset="0"/>
              </a:rPr>
              <a:t>4 week ending (FMCG)</a:t>
            </a:r>
          </a:p>
        </p:txBody>
      </p:sp>
    </p:spTree>
    <p:extLst>
      <p:ext uri="{BB962C8B-B14F-4D97-AF65-F5344CB8AC3E}">
        <p14:creationId xmlns:p14="http://schemas.microsoft.com/office/powerpoint/2010/main" val="70048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a:xfrm>
            <a:off x="146521" y="347336"/>
            <a:ext cx="9016747" cy="590222"/>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t>Leisure activities were drivers of incremental spend at the Supermarkets, whilst impulse purchases drove spend at Convenience stores</a:t>
            </a:r>
            <a:endParaRPr sz="1600" dirty="0">
              <a:latin typeface="Montserrat" panose="00000500000000000000" pitchFamily="2" charset="0"/>
            </a:endParaRP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42239" y="1221444"/>
            <a:ext cx="3804300" cy="4386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Incremental Sales</a:t>
            </a:r>
            <a:br>
              <a:rPr lang="en" b="1" dirty="0">
                <a:solidFill>
                  <a:srgbClr val="000000"/>
                </a:solidFill>
                <a:latin typeface="Montserrat" panose="00000500000000000000" pitchFamily="2" charset="0"/>
                <a:ea typeface="Montserrat"/>
                <a:cs typeface="Montserrat"/>
                <a:sym typeface="Montserrat"/>
              </a:rPr>
            </a:br>
            <a:r>
              <a:rPr lang="en" sz="1000" dirty="0">
                <a:latin typeface="Montserrat" panose="00000500000000000000" pitchFamily="2" charset="0"/>
                <a:ea typeface="Montserrat"/>
                <a:cs typeface="Montserrat"/>
                <a:sym typeface="Montserrat"/>
              </a:rPr>
              <a:t>4</a:t>
            </a:r>
            <a:r>
              <a:rPr lang="en" sz="1000" dirty="0">
                <a:solidFill>
                  <a:schemeClr val="dk1"/>
                </a:solidFill>
                <a:latin typeface="Montserrat" panose="00000500000000000000" pitchFamily="2" charset="0"/>
                <a:ea typeface="Montserrat"/>
                <a:cs typeface="Montserrat"/>
                <a:sym typeface="Montserrat"/>
              </a:rPr>
              <a:t>w/e 21</a:t>
            </a:r>
            <a:r>
              <a:rPr lang="en" sz="1000" baseline="30000" dirty="0">
                <a:solidFill>
                  <a:schemeClr val="dk1"/>
                </a:solidFill>
                <a:latin typeface="Montserrat" panose="00000500000000000000" pitchFamily="2" charset="0"/>
                <a:ea typeface="Montserrat"/>
                <a:cs typeface="Montserrat"/>
                <a:sym typeface="Montserrat"/>
              </a:rPr>
              <a:t>st</a:t>
            </a:r>
            <a:r>
              <a:rPr lang="en" sz="1000" dirty="0">
                <a:solidFill>
                  <a:schemeClr val="dk1"/>
                </a:solidFill>
                <a:latin typeface="Montserrat" panose="00000500000000000000" pitchFamily="2" charset="0"/>
                <a:ea typeface="Montserrat"/>
                <a:cs typeface="Montserrat"/>
                <a:sym typeface="Montserrat"/>
              </a:rPr>
              <a:t> May 2022 vs year ago</a:t>
            </a:r>
            <a:endParaRPr sz="1000"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150442" y="1894287"/>
            <a:ext cx="696533"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905309" y="1891719"/>
            <a:ext cx="3379391" cy="295659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sz="1050" b="1" dirty="0">
                <a:solidFill>
                  <a:schemeClr val="tx1"/>
                </a:solidFill>
                <a:latin typeface="Montserrat" panose="00000500000000000000" pitchFamily="2" charset="0"/>
                <a:ea typeface="Montserrat"/>
                <a:cs typeface="Montserrat"/>
                <a:sym typeface="Montserrat"/>
              </a:rPr>
              <a:t>Summer</a:t>
            </a:r>
            <a:r>
              <a:rPr lang="en-GB" sz="1050" dirty="0">
                <a:solidFill>
                  <a:schemeClr val="tx1"/>
                </a:solidFill>
                <a:latin typeface="Montserrat" panose="00000500000000000000" pitchFamily="2" charset="0"/>
                <a:ea typeface="Montserrat"/>
                <a:cs typeface="Montserrat"/>
                <a:sym typeface="Montserrat"/>
              </a:rPr>
              <a:t> was more top of mind for shoppers as they visited food and drink retailers in May.</a:t>
            </a:r>
          </a:p>
          <a:p>
            <a:pPr marL="0" lvl="0" indent="0" algn="l" rtl="0">
              <a:spcBef>
                <a:spcPts val="0"/>
              </a:spcBef>
              <a:spcAft>
                <a:spcPts val="1200"/>
              </a:spcAft>
              <a:buClr>
                <a:schemeClr val="dk1"/>
              </a:buClr>
              <a:buSzPts val="1100"/>
              <a:buFont typeface="Arial"/>
              <a:buNone/>
            </a:pPr>
            <a:r>
              <a:rPr lang="en-GB" sz="1050" dirty="0">
                <a:solidFill>
                  <a:schemeClr val="tx1"/>
                </a:solidFill>
                <a:latin typeface="Montserrat" panose="00000500000000000000" pitchFamily="2" charset="0"/>
                <a:ea typeface="Montserrat"/>
                <a:cs typeface="Montserrat"/>
                <a:sym typeface="Montserrat"/>
              </a:rPr>
              <a:t>Shoppers spent more on </a:t>
            </a:r>
            <a:r>
              <a:rPr lang="en-GB" sz="1050" b="1" dirty="0">
                <a:solidFill>
                  <a:schemeClr val="tx1"/>
                </a:solidFill>
                <a:latin typeface="Montserrat" panose="00000500000000000000" pitchFamily="2" charset="0"/>
                <a:ea typeface="Montserrat"/>
                <a:cs typeface="Montserrat"/>
                <a:sym typeface="Montserrat"/>
              </a:rPr>
              <a:t>Clothing, Suncare, Cosmetics</a:t>
            </a:r>
            <a:r>
              <a:rPr lang="en-GB" sz="1050" dirty="0">
                <a:solidFill>
                  <a:schemeClr val="tx1"/>
                </a:solidFill>
                <a:latin typeface="Montserrat" panose="00000500000000000000" pitchFamily="2" charset="0"/>
                <a:ea typeface="Montserrat"/>
                <a:cs typeface="Montserrat"/>
                <a:sym typeface="Montserrat"/>
              </a:rPr>
              <a:t> and </a:t>
            </a:r>
            <a:r>
              <a:rPr lang="en-GB" sz="1050" b="1" dirty="0">
                <a:solidFill>
                  <a:schemeClr val="tx1"/>
                </a:solidFill>
                <a:latin typeface="Montserrat" panose="00000500000000000000" pitchFamily="2" charset="0"/>
                <a:ea typeface="Montserrat"/>
                <a:cs typeface="Montserrat"/>
                <a:sym typeface="Montserrat"/>
              </a:rPr>
              <a:t>Gardening products</a:t>
            </a:r>
            <a:r>
              <a:rPr lang="en-GB" sz="1050" dirty="0">
                <a:solidFill>
                  <a:schemeClr val="tx1"/>
                </a:solidFill>
                <a:latin typeface="Montserrat" panose="00000500000000000000" pitchFamily="2" charset="0"/>
                <a:ea typeface="Montserrat"/>
                <a:cs typeface="Montserrat"/>
                <a:sym typeface="Montserrat"/>
              </a:rPr>
              <a:t> at the Supermarkets, as well as </a:t>
            </a:r>
            <a:r>
              <a:rPr lang="en-GB" sz="1050" b="1" dirty="0">
                <a:solidFill>
                  <a:schemeClr val="tx1"/>
                </a:solidFill>
                <a:latin typeface="Montserrat" panose="00000500000000000000" pitchFamily="2" charset="0"/>
                <a:ea typeface="Montserrat"/>
                <a:cs typeface="Montserrat"/>
                <a:sym typeface="Montserrat"/>
              </a:rPr>
              <a:t>Sandwiches</a:t>
            </a:r>
            <a:r>
              <a:rPr lang="en-GB" sz="1050" dirty="0">
                <a:solidFill>
                  <a:schemeClr val="tx1"/>
                </a:solidFill>
                <a:latin typeface="Montserrat" panose="00000500000000000000" pitchFamily="2" charset="0"/>
                <a:ea typeface="Montserrat"/>
                <a:cs typeface="Montserrat"/>
                <a:sym typeface="Montserrat"/>
              </a:rPr>
              <a:t> and </a:t>
            </a:r>
            <a:r>
              <a:rPr lang="en-GB" sz="1050" b="1" dirty="0">
                <a:solidFill>
                  <a:schemeClr val="tx1"/>
                </a:solidFill>
                <a:latin typeface="Montserrat" panose="00000500000000000000" pitchFamily="2" charset="0"/>
                <a:ea typeface="Montserrat"/>
                <a:cs typeface="Montserrat"/>
                <a:sym typeface="Montserrat"/>
              </a:rPr>
              <a:t>Petcare</a:t>
            </a:r>
            <a:r>
              <a:rPr lang="en-GB" sz="1050" dirty="0">
                <a:solidFill>
                  <a:schemeClr val="tx1"/>
                </a:solidFill>
                <a:latin typeface="Montserrat" panose="00000500000000000000" pitchFamily="2" charset="0"/>
                <a:ea typeface="Montserrat"/>
                <a:cs typeface="Montserrat"/>
                <a:sym typeface="Montserrat"/>
              </a:rPr>
              <a:t>.</a:t>
            </a:r>
          </a:p>
          <a:p>
            <a:pPr>
              <a:spcAft>
                <a:spcPts val="1200"/>
              </a:spcAft>
              <a:buClr>
                <a:schemeClr val="dk1"/>
              </a:buClr>
              <a:buSzPts val="1100"/>
            </a:pPr>
            <a:r>
              <a:rPr lang="en-GB" sz="1050" dirty="0">
                <a:solidFill>
                  <a:schemeClr val="dk1"/>
                </a:solidFill>
                <a:latin typeface="Montserrat" panose="00000500000000000000" pitchFamily="2" charset="0"/>
                <a:ea typeface="Montserrat"/>
                <a:cs typeface="Montserrat"/>
                <a:sym typeface="Montserrat"/>
              </a:rPr>
              <a:t>Incremental growth at </a:t>
            </a:r>
            <a:r>
              <a:rPr lang="en-GB" sz="1050" b="1" dirty="0">
                <a:solidFill>
                  <a:schemeClr val="dk1"/>
                </a:solidFill>
                <a:latin typeface="Montserrat" panose="00000500000000000000" pitchFamily="2" charset="0"/>
                <a:ea typeface="Montserrat"/>
                <a:cs typeface="Montserrat"/>
                <a:sym typeface="Montserrat"/>
              </a:rPr>
              <a:t>Convenience stores </a:t>
            </a:r>
            <a:r>
              <a:rPr lang="en-GB" sz="1050" dirty="0">
                <a:solidFill>
                  <a:schemeClr val="dk1"/>
                </a:solidFill>
                <a:latin typeface="Montserrat" panose="00000500000000000000" pitchFamily="2" charset="0"/>
                <a:ea typeface="Montserrat"/>
                <a:cs typeface="Montserrat"/>
                <a:sym typeface="Montserrat"/>
              </a:rPr>
              <a:t>continues to be skewed towards</a:t>
            </a:r>
            <a:r>
              <a:rPr lang="en-GB" sz="1050" b="1" dirty="0">
                <a:solidFill>
                  <a:schemeClr val="dk1"/>
                </a:solidFill>
                <a:latin typeface="Montserrat" panose="00000500000000000000" pitchFamily="2" charset="0"/>
                <a:ea typeface="Montserrat"/>
                <a:cs typeface="Montserrat"/>
                <a:sym typeface="Montserrat"/>
              </a:rPr>
              <a:t> </a:t>
            </a:r>
            <a:r>
              <a:rPr lang="en-GB" sz="1050" dirty="0">
                <a:solidFill>
                  <a:schemeClr val="dk1"/>
                </a:solidFill>
                <a:latin typeface="Montserrat" panose="00000500000000000000" pitchFamily="2" charset="0"/>
                <a:ea typeface="Montserrat"/>
                <a:cs typeface="Montserrat"/>
                <a:sym typeface="Montserrat"/>
              </a:rPr>
              <a:t>food and drink </a:t>
            </a:r>
            <a:r>
              <a:rPr lang="en-GB" sz="1050" b="1" dirty="0">
                <a:solidFill>
                  <a:schemeClr val="dk1"/>
                </a:solidFill>
                <a:latin typeface="Montserrat" panose="00000500000000000000" pitchFamily="2" charset="0"/>
                <a:ea typeface="Montserrat"/>
                <a:cs typeface="Montserrat"/>
                <a:sym typeface="Montserrat"/>
              </a:rPr>
              <a:t>‘on the go’, milk</a:t>
            </a:r>
            <a:r>
              <a:rPr lang="en-GB" sz="1050" dirty="0">
                <a:solidFill>
                  <a:schemeClr val="dk1"/>
                </a:solidFill>
                <a:latin typeface="Montserrat" panose="00000500000000000000" pitchFamily="2" charset="0"/>
                <a:ea typeface="Montserrat"/>
                <a:cs typeface="Montserrat"/>
                <a:sym typeface="Montserrat"/>
              </a:rPr>
              <a:t> and </a:t>
            </a:r>
            <a:r>
              <a:rPr lang="en-GB" sz="1050" b="1" dirty="0">
                <a:solidFill>
                  <a:schemeClr val="dk1"/>
                </a:solidFill>
                <a:latin typeface="Montserrat" panose="00000500000000000000" pitchFamily="2" charset="0"/>
                <a:ea typeface="Montserrat"/>
                <a:cs typeface="Montserrat"/>
                <a:sym typeface="Montserrat"/>
              </a:rPr>
              <a:t>morning goods and speciality breads.</a:t>
            </a:r>
          </a:p>
          <a:p>
            <a:pPr marL="0" lvl="0" indent="0" algn="l" rtl="0">
              <a:spcBef>
                <a:spcPts val="0"/>
              </a:spcBef>
              <a:spcAft>
                <a:spcPts val="1200"/>
              </a:spcAft>
              <a:buClr>
                <a:schemeClr val="dk1"/>
              </a:buClr>
              <a:buSzPts val="1100"/>
              <a:buFont typeface="Arial"/>
              <a:buNone/>
            </a:pPr>
            <a:endParaRPr lang="en-GB" sz="1050" dirty="0">
              <a:solidFill>
                <a:schemeClr val="dk1"/>
              </a:solidFill>
              <a:latin typeface="Montserrat" panose="00000500000000000000" pitchFamily="2" charset="0"/>
              <a:ea typeface="Montserrat"/>
              <a:cs typeface="Montserrat"/>
              <a:sym typeface="Montserrat"/>
            </a:endParaRPr>
          </a:p>
          <a:p>
            <a:pPr marL="0" lvl="0" indent="0" algn="l" rtl="0">
              <a:spcBef>
                <a:spcPts val="0"/>
              </a:spcBef>
              <a:spcAft>
                <a:spcPts val="1200"/>
              </a:spcAft>
              <a:buClr>
                <a:schemeClr val="dk1"/>
              </a:buClr>
              <a:buSzPts val="1100"/>
              <a:buFont typeface="Arial"/>
              <a:buNone/>
            </a:pPr>
            <a:endParaRPr lang="en-GB" sz="1050" dirty="0">
              <a:solidFill>
                <a:schemeClr val="dk1"/>
              </a:solidFill>
              <a:latin typeface="Montserrat" panose="00000500000000000000" pitchFamily="2" charset="0"/>
              <a:ea typeface="Montserrat"/>
              <a:cs typeface="Montserrat"/>
              <a:sym typeface="Montserrat"/>
            </a:endParaRP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9" y="1764614"/>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Sports &amp; Energy Drinks £16m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£16m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Mineral Water £14m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Crisps &amp; Snacks £13m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Cola £11m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Sugar Confectionery £10m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Ice Cream £8.4m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Milk £7,6m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Flavoured Carbonates £6.4m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Morning Goods &amp; Speciality Breads £5.0m</a:t>
            </a: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p:txBody>
      </p:sp>
      <p:sp>
        <p:nvSpPr>
          <p:cNvPr id="15" name="Google Shape;717;p47">
            <a:extLst>
              <a:ext uri="{FF2B5EF4-FFF2-40B4-BE49-F238E27FC236}">
                <a16:creationId xmlns:a16="http://schemas.microsoft.com/office/drawing/2014/main" id="{C0172188-CFF4-4C41-B2D0-8DC65C01FCB4}"/>
              </a:ext>
            </a:extLst>
          </p:cNvPr>
          <p:cNvSpPr/>
          <p:nvPr/>
        </p:nvSpPr>
        <p:spPr>
          <a:xfrm>
            <a:off x="4473929" y="1764614"/>
            <a:ext cx="1997101"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b="1" dirty="0">
                <a:solidFill>
                  <a:schemeClr val="dk1"/>
                </a:solidFill>
                <a:latin typeface="Montserrat" panose="00000500000000000000" pitchFamily="2" charset="0"/>
                <a:ea typeface="Montserrat"/>
                <a:cs typeface="Montserrat"/>
                <a:sym typeface="Montserrat"/>
              </a:rPr>
              <a:t>Clothing +£27m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Suncare +£15m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+£10m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+£8.8m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Dog £8.8m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Oil +£8.5m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Gardening +£7.2m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Flavoured Carbonates £7.0m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Mineral Water £6.8m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Cat £6.7m</a:t>
            </a: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4">
            <a:extLst>
              <a:ext uri="{FF2B5EF4-FFF2-40B4-BE49-F238E27FC236}">
                <a16:creationId xmlns:a16="http://schemas.microsoft.com/office/drawing/2014/main" id="{316CDDDF-5FE9-4A3E-A6E4-6C23D5082DB0}"/>
              </a:ext>
            </a:extLst>
          </p:cNvPr>
          <p:cNvSpPr>
            <a:spLocks noGrp="1"/>
          </p:cNvSpPr>
          <p:nvPr>
            <p:ph type="subTitle" idx="4294967295"/>
          </p:nvPr>
        </p:nvSpPr>
        <p:spPr>
          <a:xfrm>
            <a:off x="354650" y="4873852"/>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pPr marL="146050" indent="0">
              <a:buNone/>
            </a:pPr>
            <a:endParaRPr lang="en-PH" dirty="0">
              <a:latin typeface="Montserrat" panose="00000500000000000000" pitchFamily="2" charset="0"/>
            </a:endParaRPr>
          </a:p>
        </p:txBody>
      </p:sp>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258DA24-B943-4FD3-8EF3-F849B4C49CFE}"/>
              </a:ext>
            </a:extLst>
          </p:cNvPr>
          <p:cNvSpPr txBox="1"/>
          <p:nvPr/>
        </p:nvSpPr>
        <p:spPr>
          <a:xfrm>
            <a:off x="127253" y="4835555"/>
            <a:ext cx="4583242" cy="215444"/>
          </a:xfrm>
          <a:prstGeom prst="rect">
            <a:avLst/>
          </a:prstGeom>
          <a:noFill/>
        </p:spPr>
        <p:txBody>
          <a:bodyPr wrap="square">
            <a:spAutoFit/>
          </a:bodyPr>
          <a:lstStyle/>
          <a:p>
            <a:r>
              <a:rPr lang="en-PH" sz="800" dirty="0">
                <a:latin typeface="Montserrat" panose="00000500000000000000" pitchFamily="2" charset="0"/>
              </a:rPr>
              <a:t>Source:  NielsenIQ Scantrack </a:t>
            </a:r>
            <a:endParaRPr lang="en-GB" dirty="0"/>
          </a:p>
        </p:txBody>
      </p:sp>
      <p:sp>
        <p:nvSpPr>
          <p:cNvPr id="10" name="TextBox 9">
            <a:extLst>
              <a:ext uri="{FF2B5EF4-FFF2-40B4-BE49-F238E27FC236}">
                <a16:creationId xmlns:a16="http://schemas.microsoft.com/office/drawing/2014/main" id="{6A0BFE84-5B2C-42A6-8679-4DE7EDBFE3F9}"/>
              </a:ext>
            </a:extLst>
          </p:cNvPr>
          <p:cNvSpPr txBox="1"/>
          <p:nvPr/>
        </p:nvSpPr>
        <p:spPr>
          <a:xfrm>
            <a:off x="6778184" y="4866741"/>
            <a:ext cx="1632178" cy="230832"/>
          </a:xfrm>
          <a:prstGeom prst="rect">
            <a:avLst/>
          </a:prstGeom>
          <a:noFill/>
        </p:spPr>
        <p:txBody>
          <a:bodyPr wrap="none" rtlCol="0">
            <a:spAutoFit/>
          </a:bodyPr>
          <a:lstStyle/>
          <a:p>
            <a:r>
              <a:rPr lang="en-GB" sz="900" dirty="0">
                <a:latin typeface="Montserrat" panose="00000500000000000000" pitchFamily="2" charset="0"/>
              </a:rPr>
              <a:t>*includes Hot Cross Buns</a:t>
            </a:r>
          </a:p>
        </p:txBody>
      </p:sp>
    </p:spTree>
    <p:extLst>
      <p:ext uri="{BB962C8B-B14F-4D97-AF65-F5344CB8AC3E}">
        <p14:creationId xmlns:p14="http://schemas.microsoft.com/office/powerpoint/2010/main" val="390331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4" y="1717449"/>
            <a:ext cx="7199785" cy="2539757"/>
          </a:xfrm>
        </p:spPr>
        <p:txBody>
          <a:bodyPr spcFirstLastPara="1" wrap="square" lIns="0" tIns="91425" rIns="0" bIns="91425" anchor="t" anchorCtr="0">
            <a:noAutofit/>
          </a:bodyPr>
          <a:lstStyle/>
          <a:p>
            <a:pPr lvl="0"/>
            <a:r>
              <a:rPr lang="en-GB" sz="1400" b="0" dirty="0">
                <a:solidFill>
                  <a:schemeClr val="bg1"/>
                </a:solidFill>
              </a:rPr>
              <a:t>With more spent on higher priced </a:t>
            </a:r>
            <a:r>
              <a:rPr lang="en-GB" sz="1400" dirty="0">
                <a:solidFill>
                  <a:schemeClr val="accent1"/>
                </a:solidFill>
              </a:rPr>
              <a:t>personal care </a:t>
            </a:r>
            <a:r>
              <a:rPr lang="en-GB" sz="1400" b="0" dirty="0">
                <a:solidFill>
                  <a:schemeClr val="bg1"/>
                </a:solidFill>
              </a:rPr>
              <a:t>and </a:t>
            </a:r>
            <a:r>
              <a:rPr lang="en-GB" sz="1400" dirty="0">
                <a:solidFill>
                  <a:schemeClr val="accent1"/>
                </a:solidFill>
              </a:rPr>
              <a:t>leisure</a:t>
            </a:r>
            <a:r>
              <a:rPr lang="en-GB" sz="1400" dirty="0">
                <a:solidFill>
                  <a:schemeClr val="bg1"/>
                </a:solidFill>
              </a:rPr>
              <a:t> categories</a:t>
            </a:r>
            <a:r>
              <a:rPr lang="en-GB" sz="1400" b="0" dirty="0">
                <a:solidFill>
                  <a:schemeClr val="bg1"/>
                </a:solidFill>
              </a:rPr>
              <a:t>, shoppers will have been </a:t>
            </a:r>
            <a:r>
              <a:rPr lang="en-GB" sz="1400" dirty="0">
                <a:solidFill>
                  <a:schemeClr val="bg1"/>
                </a:solidFill>
              </a:rPr>
              <a:t>economising</a:t>
            </a:r>
            <a:r>
              <a:rPr lang="en-GB" sz="1400" b="0" dirty="0">
                <a:solidFill>
                  <a:schemeClr val="bg1"/>
                </a:solidFill>
              </a:rPr>
              <a:t> elsewhere to keep </a:t>
            </a:r>
            <a:r>
              <a:rPr lang="en-GB" sz="1400" dirty="0">
                <a:solidFill>
                  <a:schemeClr val="bg1"/>
                </a:solidFill>
              </a:rPr>
              <a:t>average basket spends stable</a:t>
            </a:r>
            <a:r>
              <a:rPr lang="en-GB" sz="1400" b="0" dirty="0">
                <a:solidFill>
                  <a:schemeClr val="bg1"/>
                </a:solidFill>
              </a:rPr>
              <a:t>.</a:t>
            </a:r>
            <a:br>
              <a:rPr lang="en-GB" sz="1400" b="0" dirty="0">
                <a:solidFill>
                  <a:schemeClr val="bg1"/>
                </a:solidFill>
              </a:rPr>
            </a:br>
            <a:br>
              <a:rPr lang="en-GB" sz="1400" b="0" dirty="0">
                <a:solidFill>
                  <a:schemeClr val="bg1"/>
                </a:solidFill>
              </a:rPr>
            </a:br>
            <a:r>
              <a:rPr lang="en-GB" sz="1400" b="0" dirty="0">
                <a:solidFill>
                  <a:schemeClr val="bg1"/>
                </a:solidFill>
              </a:rPr>
              <a:t>Retailers and brands will need to work harder to encourage shoppers to trade up, </a:t>
            </a:r>
            <a:r>
              <a:rPr lang="en-GB" sz="1400" dirty="0">
                <a:solidFill>
                  <a:schemeClr val="bg1"/>
                </a:solidFill>
              </a:rPr>
              <a:t>value</a:t>
            </a:r>
            <a:r>
              <a:rPr lang="en-GB" sz="1400" b="0" dirty="0">
                <a:solidFill>
                  <a:schemeClr val="bg1"/>
                </a:solidFill>
              </a:rPr>
              <a:t> and </a:t>
            </a:r>
            <a:r>
              <a:rPr lang="en-GB" sz="1400" dirty="0">
                <a:solidFill>
                  <a:schemeClr val="bg1"/>
                </a:solidFill>
              </a:rPr>
              <a:t>availability</a:t>
            </a:r>
            <a:r>
              <a:rPr lang="en-GB" sz="1400" b="0" dirty="0">
                <a:solidFill>
                  <a:schemeClr val="bg1"/>
                </a:solidFill>
              </a:rPr>
              <a:t> will be </a:t>
            </a:r>
            <a:r>
              <a:rPr lang="en-GB" sz="1400" dirty="0">
                <a:solidFill>
                  <a:schemeClr val="bg1"/>
                </a:solidFill>
              </a:rPr>
              <a:t>top of mind</a:t>
            </a:r>
            <a:r>
              <a:rPr lang="en-GB" sz="1400" b="0" dirty="0">
                <a:solidFill>
                  <a:schemeClr val="bg1"/>
                </a:solidFill>
              </a:rPr>
              <a:t> for most shoppers so </a:t>
            </a:r>
            <a:r>
              <a:rPr lang="en-GB" sz="1400" dirty="0">
                <a:solidFill>
                  <a:schemeClr val="accent1"/>
                </a:solidFill>
              </a:rPr>
              <a:t>not</a:t>
            </a:r>
            <a:r>
              <a:rPr lang="en-GB" sz="1400" b="0" dirty="0">
                <a:solidFill>
                  <a:schemeClr val="bg1"/>
                </a:solidFill>
              </a:rPr>
              <a:t> </a:t>
            </a:r>
            <a:r>
              <a:rPr lang="en-GB" sz="1400" dirty="0">
                <a:solidFill>
                  <a:schemeClr val="bg1"/>
                </a:solidFill>
              </a:rPr>
              <a:t>giving shoppers a reason </a:t>
            </a:r>
            <a:r>
              <a:rPr lang="en-GB" sz="1400" b="0" dirty="0">
                <a:solidFill>
                  <a:schemeClr val="bg1"/>
                </a:solidFill>
              </a:rPr>
              <a:t>for shopping elsewhere will be key to </a:t>
            </a:r>
            <a:r>
              <a:rPr lang="en-GB" sz="1400" dirty="0">
                <a:solidFill>
                  <a:schemeClr val="bg1"/>
                </a:solidFill>
              </a:rPr>
              <a:t>building</a:t>
            </a:r>
            <a:r>
              <a:rPr lang="en-GB" sz="1400" b="0" dirty="0">
                <a:solidFill>
                  <a:schemeClr val="bg1"/>
                </a:solidFill>
              </a:rPr>
              <a:t> </a:t>
            </a:r>
            <a:r>
              <a:rPr lang="en-GB" sz="1400" dirty="0">
                <a:solidFill>
                  <a:schemeClr val="bg1"/>
                </a:solidFill>
              </a:rPr>
              <a:t>sales</a:t>
            </a:r>
            <a:r>
              <a:rPr lang="en-GB" sz="1400" b="0" dirty="0">
                <a:solidFill>
                  <a:schemeClr val="bg1"/>
                </a:solidFill>
              </a:rPr>
              <a:t>.  </a:t>
            </a:r>
            <a:br>
              <a:rPr lang="en-GB" sz="1400" b="0" dirty="0">
                <a:solidFill>
                  <a:schemeClr val="bg1"/>
                </a:solidFill>
              </a:rPr>
            </a:br>
            <a:br>
              <a:rPr lang="en-GB" sz="1400" b="0" dirty="0">
                <a:solidFill>
                  <a:schemeClr val="bg1"/>
                </a:solidFill>
              </a:rPr>
            </a:br>
            <a:r>
              <a:rPr lang="en-GB" sz="1400" b="0" dirty="0">
                <a:solidFill>
                  <a:schemeClr val="bg1"/>
                </a:solidFill>
              </a:rPr>
              <a:t>However, rather than</a:t>
            </a:r>
            <a:r>
              <a:rPr lang="en-GB" sz="1400" b="0" dirty="0">
                <a:solidFill>
                  <a:schemeClr val="accent1"/>
                </a:solidFill>
              </a:rPr>
              <a:t> </a:t>
            </a:r>
            <a:r>
              <a:rPr lang="en-GB" sz="1400" dirty="0">
                <a:solidFill>
                  <a:schemeClr val="bg1"/>
                </a:solidFill>
              </a:rPr>
              <a:t>rewarding promiscuous behaviour</a:t>
            </a:r>
            <a:r>
              <a:rPr lang="en-GB" sz="1400" dirty="0">
                <a:solidFill>
                  <a:schemeClr val="accent1"/>
                </a:solidFill>
              </a:rPr>
              <a:t> </a:t>
            </a:r>
            <a:r>
              <a:rPr lang="en-GB" sz="1400" b="0" dirty="0">
                <a:solidFill>
                  <a:schemeClr val="bg1"/>
                </a:solidFill>
              </a:rPr>
              <a:t>retailers may need to consider</a:t>
            </a:r>
            <a:r>
              <a:rPr lang="en-GB" sz="1400" dirty="0">
                <a:solidFill>
                  <a:schemeClr val="bg1"/>
                </a:solidFill>
              </a:rPr>
              <a:t> </a:t>
            </a:r>
            <a:r>
              <a:rPr lang="en-GB" sz="1400" dirty="0">
                <a:solidFill>
                  <a:schemeClr val="accent1"/>
                </a:solidFill>
              </a:rPr>
              <a:t>rewarding </a:t>
            </a:r>
            <a:r>
              <a:rPr lang="en-GB" sz="1400" b="0" dirty="0">
                <a:solidFill>
                  <a:schemeClr val="bg1"/>
                </a:solidFill>
              </a:rPr>
              <a:t>their</a:t>
            </a:r>
            <a:r>
              <a:rPr lang="en-GB" sz="1400" dirty="0">
                <a:solidFill>
                  <a:schemeClr val="accent1"/>
                </a:solidFill>
              </a:rPr>
              <a:t> most loyal shoppers </a:t>
            </a:r>
            <a:r>
              <a:rPr lang="en-GB" sz="1400" b="0" dirty="0">
                <a:solidFill>
                  <a:schemeClr val="bg1"/>
                </a:solidFill>
              </a:rPr>
              <a:t>….</a:t>
            </a:r>
            <a:endParaRPr lang="en-PH" sz="1400" b="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5616" y="1212796"/>
            <a:ext cx="6408712" cy="3350960"/>
          </a:xfrm>
          <a:prstGeom prst="rect">
            <a:avLst/>
          </a:prstGeom>
        </p:spPr>
      </p:pic>
      <p:sp>
        <p:nvSpPr>
          <p:cNvPr id="24582" name="Text Placeholder 9"/>
          <p:cNvSpPr>
            <a:spLocks noGrp="1"/>
          </p:cNvSpPr>
          <p:nvPr>
            <p:ph type="body" idx="4294967295"/>
          </p:nvPr>
        </p:nvSpPr>
        <p:spPr>
          <a:xfrm>
            <a:off x="-108520" y="4692241"/>
            <a:ext cx="3884613" cy="523875"/>
          </a:xfrm>
        </p:spPr>
        <p:txBody>
          <a:bodyPr/>
          <a:lstStyle/>
          <a:p>
            <a:pPr marL="146050" indent="0">
              <a:spcBef>
                <a:spcPts val="63"/>
              </a:spcBef>
              <a:buNone/>
            </a:pPr>
            <a:r>
              <a:rPr lang="en-GB" altLang="en-US" sz="900" dirty="0">
                <a:solidFill>
                  <a:schemeClr val="tx1">
                    <a:lumMod val="50000"/>
                    <a:lumOff val="50000"/>
                  </a:schemeClr>
                </a:solidFill>
                <a:latin typeface="Calibri" panose="020F0502020204030204" pitchFamily="34" charset="0"/>
              </a:rPr>
              <a:t> Source:  NielsenIQ Homescan Total Till 4 weeks ending 21st May 2022</a:t>
            </a:r>
          </a:p>
        </p:txBody>
      </p:sp>
      <p:sp>
        <p:nvSpPr>
          <p:cNvPr id="10" name="Title 2"/>
          <p:cNvSpPr txBox="1">
            <a:spLocks/>
          </p:cNvSpPr>
          <p:nvPr/>
        </p:nvSpPr>
        <p:spPr>
          <a:xfrm>
            <a:off x="229046" y="48379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cap="none" dirty="0">
                <a:solidFill>
                  <a:schemeClr val="tx1"/>
                </a:solidFill>
                <a:effectLst/>
                <a:latin typeface="Montserrat" panose="00000500000000000000" pitchFamily="2" charset="0"/>
                <a:ea typeface="Times New Roman" panose="02020603050405020304" pitchFamily="18" charset="0"/>
              </a:rPr>
              <a:t>Discounters still have momentum, with a +19% share of the market …</a:t>
            </a:r>
            <a:endParaRPr lang="en-GB"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17568" y="339502"/>
            <a:ext cx="8926432"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PH" sz="1900" b="1" cap="none" dirty="0">
                <a:solidFill>
                  <a:schemeClr val="tx1"/>
                </a:solidFill>
                <a:latin typeface="Montserrat" panose="00000500000000000000" pitchFamily="2" charset="0"/>
              </a:rPr>
              <a:t>M&amp;S, Lidl and Ocado attracted more shoppers.  Basket spend is falling faster at M&amp;S and Waitrose than at other retailers.</a:t>
            </a:r>
            <a:endParaRPr lang="en-GB" sz="1900" b="1" dirty="0">
              <a:solidFill>
                <a:schemeClr val="tx1"/>
              </a:solidFill>
              <a:latin typeface="Calibri" panose="020F0502020204030204" pitchFamily="34" charset="0"/>
              <a:cs typeface="Calibri" panose="020F0502020204030204" pitchFamily="34" charset="0"/>
            </a:endParaRP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NielsenIQ Total Till and Homescan FMCG 4 weeks ending 21</a:t>
            </a:r>
            <a:r>
              <a:rPr lang="en-GB" altLang="en-US" sz="900" baseline="30000" dirty="0">
                <a:solidFill>
                  <a:schemeClr val="tx1">
                    <a:lumMod val="50000"/>
                    <a:lumOff val="50000"/>
                  </a:schemeClr>
                </a:solidFill>
                <a:latin typeface="Calibri" panose="020F0502020204030204" pitchFamily="34" charset="0"/>
              </a:rPr>
              <a:t>st</a:t>
            </a:r>
            <a:r>
              <a:rPr lang="en-GB" altLang="en-US" sz="900" dirty="0">
                <a:solidFill>
                  <a:schemeClr val="tx1">
                    <a:lumMod val="50000"/>
                    <a:lumOff val="50000"/>
                  </a:schemeClr>
                </a:solidFill>
                <a:latin typeface="Calibri" panose="020F0502020204030204" pitchFamily="34" charset="0"/>
              </a:rPr>
              <a:t> May 2022</a:t>
            </a:r>
          </a:p>
        </p:txBody>
      </p:sp>
      <p:pic>
        <p:nvPicPr>
          <p:cNvPr id="4" name="Picture 3">
            <a:extLst>
              <a:ext uri="{FF2B5EF4-FFF2-40B4-BE49-F238E27FC236}">
                <a16:creationId xmlns:a16="http://schemas.microsoft.com/office/drawing/2014/main" id="{5EF96CA3-6550-05D3-6562-85B681401442}"/>
              </a:ext>
            </a:extLst>
          </p:cNvPr>
          <p:cNvPicPr>
            <a:picLocks noChangeAspect="1"/>
          </p:cNvPicPr>
          <p:nvPr/>
        </p:nvPicPr>
        <p:blipFill>
          <a:blip r:embed="rId2"/>
          <a:stretch>
            <a:fillRect/>
          </a:stretch>
        </p:blipFill>
        <p:spPr>
          <a:xfrm>
            <a:off x="479140" y="1257843"/>
            <a:ext cx="7278272" cy="3395977"/>
          </a:xfrm>
          <a:prstGeom prst="rect">
            <a:avLst/>
          </a:prstGeom>
        </p:spPr>
      </p:pic>
    </p:spTree>
    <p:extLst>
      <p:ext uri="{BB962C8B-B14F-4D97-AF65-F5344CB8AC3E}">
        <p14:creationId xmlns:p14="http://schemas.microsoft.com/office/powerpoint/2010/main" val="512287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A3122BD-0651-29A4-3920-ED02A5470315}"/>
              </a:ext>
            </a:extLst>
          </p:cNvPr>
          <p:cNvCxnSpPr>
            <a:cxnSpLocks/>
          </p:cNvCxnSpPr>
          <p:nvPr/>
        </p:nvCxnSpPr>
        <p:spPr>
          <a:xfrm>
            <a:off x="5276537" y="438839"/>
            <a:ext cx="1431561"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939587161"/>
              </p:ext>
            </p:extLst>
          </p:nvPr>
        </p:nvGraphicFramePr>
        <p:xfrm>
          <a:off x="477972" y="1748430"/>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66186" y="1731519"/>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6BEC1FE-AA3A-43B9-9AAC-250111B64C1E}"/>
              </a:ext>
            </a:extLst>
          </p:cNvPr>
          <p:cNvSpPr/>
          <p:nvPr/>
        </p:nvSpPr>
        <p:spPr>
          <a:xfrm>
            <a:off x="1652994" y="1731517"/>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3" name="Google Shape;1723;p127"/>
          <p:cNvSpPr txBox="1">
            <a:spLocks noGrp="1"/>
          </p:cNvSpPr>
          <p:nvPr>
            <p:ph type="title"/>
          </p:nvPr>
        </p:nvSpPr>
        <p:spPr>
          <a:xfrm>
            <a:off x="462982" y="107825"/>
            <a:ext cx="8610947" cy="578516"/>
          </a:xfrm>
        </p:spPr>
        <p:txBody>
          <a:bodyPr spcFirstLastPara="1" wrap="square" lIns="0" tIns="91425" rIns="0" bIns="91425" anchor="t" anchorCtr="0">
            <a:noAutofit/>
          </a:bodyPr>
          <a:lstStyle/>
          <a:p>
            <a:pPr lvl="0"/>
            <a:r>
              <a:rPr lang="en-PH" dirty="0"/>
              <a:t>Ocado have attracted more shoppers since Easter and M&amp;S more visits, fmcg basket spend has slowed at the Top 4</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0" y="3794803"/>
            <a:ext cx="8769246" cy="230832"/>
          </a:xfrm>
          <a:prstGeom prst="rect">
            <a:avLst/>
          </a:prstGeom>
          <a:noFill/>
        </p:spPr>
        <p:txBody>
          <a:bodyPr wrap="square" rtlCol="0">
            <a:spAutoFit/>
          </a:bodyPr>
          <a:lstStyle/>
          <a:p>
            <a:r>
              <a:rPr lang="en-GB" sz="900" b="1" dirty="0">
                <a:latin typeface="Montserrat" panose="00000500000000000000" pitchFamily="2" charset="0"/>
              </a:rPr>
              <a:t>FMCG Growth     +7%                +2%               +2%                 +1%                +1%                +1%                -2%                 -3%                  -3%                -3%               -4</a:t>
            </a:r>
            <a:r>
              <a:rPr lang="en-GB" sz="900" b="1" dirty="0">
                <a:solidFill>
                  <a:schemeClr val="tx1"/>
                </a:solidFill>
                <a:latin typeface="Montserrat" panose="00000500000000000000" pitchFamily="2" charset="0"/>
              </a:rPr>
              <a:t>%</a:t>
            </a:r>
          </a:p>
        </p:txBody>
      </p:sp>
      <p:sp>
        <p:nvSpPr>
          <p:cNvPr id="8" name="TextBox 7">
            <a:extLst>
              <a:ext uri="{FF2B5EF4-FFF2-40B4-BE49-F238E27FC236}">
                <a16:creationId xmlns:a16="http://schemas.microsoft.com/office/drawing/2014/main" id="{9AB7A4C8-02CC-4676-BF71-F603FAC00A54}"/>
              </a:ext>
            </a:extLst>
          </p:cNvPr>
          <p:cNvSpPr txBox="1"/>
          <p:nvPr/>
        </p:nvSpPr>
        <p:spPr>
          <a:xfrm>
            <a:off x="153963" y="1305253"/>
            <a:ext cx="2973891" cy="246221"/>
          </a:xfrm>
          <a:prstGeom prst="rect">
            <a:avLst/>
          </a:prstGeom>
          <a:noFill/>
        </p:spPr>
        <p:txBody>
          <a:bodyPr wrap="none" rtlCol="0">
            <a:spAutoFit/>
          </a:bodyPr>
          <a:lstStyle/>
          <a:p>
            <a:r>
              <a:rPr lang="en-GB" sz="1000" b="1" dirty="0">
                <a:latin typeface="Montserrat" panose="00000500000000000000" pitchFamily="2" charset="0"/>
              </a:rPr>
              <a:t>4w/e 21</a:t>
            </a:r>
            <a:r>
              <a:rPr lang="en-GB" sz="1000" b="1" baseline="30000" dirty="0">
                <a:latin typeface="Montserrat" panose="00000500000000000000" pitchFamily="2" charset="0"/>
              </a:rPr>
              <a:t>st</a:t>
            </a:r>
            <a:r>
              <a:rPr lang="en-GB" sz="1000" b="1" dirty="0">
                <a:latin typeface="Montserrat" panose="00000500000000000000" pitchFamily="2" charset="0"/>
              </a:rPr>
              <a:t> May 2022 vs 4w/e 23</a:t>
            </a:r>
            <a:r>
              <a:rPr lang="en-GB" sz="1000" b="1" baseline="30000" dirty="0">
                <a:latin typeface="Montserrat" panose="00000500000000000000" pitchFamily="2" charset="0"/>
              </a:rPr>
              <a:t>rd</a:t>
            </a:r>
            <a:r>
              <a:rPr lang="en-GB" sz="1000" b="1" dirty="0">
                <a:latin typeface="Montserrat" panose="00000500000000000000" pitchFamily="2" charset="0"/>
              </a:rPr>
              <a:t> April 2022</a:t>
            </a:r>
          </a:p>
        </p:txBody>
      </p:sp>
      <p:cxnSp>
        <p:nvCxnSpPr>
          <p:cNvPr id="12" name="Straight Connector 11">
            <a:extLst>
              <a:ext uri="{FF2B5EF4-FFF2-40B4-BE49-F238E27FC236}">
                <a16:creationId xmlns:a16="http://schemas.microsoft.com/office/drawing/2014/main" id="{3D5CD46B-648F-4E82-A403-F57FDA8E62D3}"/>
              </a:ext>
            </a:extLst>
          </p:cNvPr>
          <p:cNvCxnSpPr>
            <a:cxnSpLocks/>
          </p:cNvCxnSpPr>
          <p:nvPr/>
        </p:nvCxnSpPr>
        <p:spPr>
          <a:xfrm>
            <a:off x="3295198" y="437623"/>
            <a:ext cx="68878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DDFC3C-20F5-08CE-8D39-EF73E96543A8}"/>
              </a:ext>
            </a:extLst>
          </p:cNvPr>
          <p:cNvCxnSpPr>
            <a:cxnSpLocks/>
          </p:cNvCxnSpPr>
          <p:nvPr/>
        </p:nvCxnSpPr>
        <p:spPr>
          <a:xfrm>
            <a:off x="8084557" y="437623"/>
            <a:ext cx="6247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588DD5-ADE0-C5FE-DCEE-8E378198E13D}"/>
              </a:ext>
            </a:extLst>
          </p:cNvPr>
          <p:cNvCxnSpPr>
            <a:cxnSpLocks/>
          </p:cNvCxnSpPr>
          <p:nvPr/>
        </p:nvCxnSpPr>
        <p:spPr>
          <a:xfrm>
            <a:off x="3800007" y="729223"/>
            <a:ext cx="138150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935B16-3C3D-5C36-38C7-08DD7A4D42E7}"/>
              </a:ext>
            </a:extLst>
          </p:cNvPr>
          <p:cNvCxnSpPr>
            <a:cxnSpLocks/>
          </p:cNvCxnSpPr>
          <p:nvPr/>
        </p:nvCxnSpPr>
        <p:spPr>
          <a:xfrm>
            <a:off x="462982" y="721728"/>
            <a:ext cx="62472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97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Market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75755" y="1833774"/>
            <a:ext cx="2547575" cy="2549845"/>
          </a:xfrm>
          <a:prstGeom prst="rect">
            <a:avLst/>
          </a:prstGeom>
          <a:noFill/>
          <a:ln>
            <a:noFill/>
          </a:ln>
        </p:spPr>
        <p:txBody>
          <a:bodyPr spcFirstLastPara="1" wrap="square" lIns="0" tIns="45700" rIns="0" bIns="45700" anchor="t" anchorCtr="0">
            <a:noAutofit/>
          </a:bodyPr>
          <a:lstStyle/>
          <a:p>
            <a:r>
              <a:rPr lang="en-GB" dirty="0">
                <a:solidFill>
                  <a:schemeClr val="bg1"/>
                </a:solidFill>
                <a:latin typeface="Montserrat" panose="00000500000000000000" pitchFamily="2" charset="0"/>
              </a:rPr>
              <a:t>Instead, retailers are offering a </a:t>
            </a:r>
            <a:r>
              <a:rPr lang="en-GB" b="1" dirty="0">
                <a:solidFill>
                  <a:schemeClr val="bg1"/>
                </a:solidFill>
                <a:latin typeface="Montserrat" panose="00000500000000000000" pitchFamily="2" charset="0"/>
              </a:rPr>
              <a:t>range</a:t>
            </a:r>
            <a:r>
              <a:rPr lang="en-GB" dirty="0">
                <a:solidFill>
                  <a:schemeClr val="bg1"/>
                </a:solidFill>
                <a:latin typeface="Montserrat" panose="00000500000000000000" pitchFamily="2" charset="0"/>
              </a:rPr>
              <a:t> of </a:t>
            </a:r>
            <a:r>
              <a:rPr lang="en-GB" b="1" dirty="0">
                <a:solidFill>
                  <a:schemeClr val="bg1"/>
                </a:solidFill>
                <a:latin typeface="Montserrat" panose="00000500000000000000" pitchFamily="2" charset="0"/>
              </a:rPr>
              <a:t>offers</a:t>
            </a:r>
            <a:r>
              <a:rPr lang="en-GB" dirty="0">
                <a:solidFill>
                  <a:schemeClr val="bg1"/>
                </a:solidFill>
                <a:latin typeface="Montserrat" panose="00000500000000000000" pitchFamily="2" charset="0"/>
              </a:rPr>
              <a:t> such as </a:t>
            </a:r>
            <a:r>
              <a:rPr lang="en-GB" b="1" dirty="0">
                <a:solidFill>
                  <a:schemeClr val="accent1"/>
                </a:solidFill>
                <a:latin typeface="Montserrat" panose="00000500000000000000" pitchFamily="2" charset="0"/>
              </a:rPr>
              <a:t>low everyday prices</a:t>
            </a:r>
            <a:r>
              <a:rPr lang="en-GB" dirty="0">
                <a:solidFill>
                  <a:schemeClr val="bg1"/>
                </a:solidFill>
                <a:latin typeface="Montserrat" panose="00000500000000000000" pitchFamily="2" charset="0"/>
              </a:rPr>
              <a:t>, </a:t>
            </a:r>
            <a:r>
              <a:rPr lang="en-GB" b="1" dirty="0">
                <a:solidFill>
                  <a:schemeClr val="accent1"/>
                </a:solidFill>
                <a:latin typeface="Montserrat" panose="00000500000000000000" pitchFamily="2" charset="0"/>
              </a:rPr>
              <a:t>discounter price matching</a:t>
            </a:r>
            <a:r>
              <a:rPr lang="en-GB" dirty="0">
                <a:solidFill>
                  <a:schemeClr val="bg1"/>
                </a:solidFill>
                <a:latin typeface="Montserrat" panose="00000500000000000000" pitchFamily="2" charset="0"/>
              </a:rPr>
              <a:t>,  </a:t>
            </a:r>
            <a:r>
              <a:rPr lang="en-GB" b="1" dirty="0">
                <a:solidFill>
                  <a:schemeClr val="bg1"/>
                </a:solidFill>
                <a:latin typeface="Montserrat" panose="00000500000000000000" pitchFamily="2" charset="0"/>
              </a:rPr>
              <a:t>club card prices</a:t>
            </a:r>
            <a:r>
              <a:rPr lang="en-GB" dirty="0">
                <a:solidFill>
                  <a:schemeClr val="bg1"/>
                </a:solidFill>
                <a:latin typeface="Montserrat" panose="00000500000000000000" pitchFamily="2" charset="0"/>
              </a:rPr>
              <a:t>, </a:t>
            </a:r>
            <a:r>
              <a:rPr lang="en-GB" b="1" dirty="0">
                <a:solidFill>
                  <a:schemeClr val="bg1"/>
                </a:solidFill>
                <a:latin typeface="Montserrat" panose="00000500000000000000" pitchFamily="2" charset="0"/>
              </a:rPr>
              <a:t>meal deals, targeted vouchering</a:t>
            </a:r>
            <a:r>
              <a:rPr lang="en-GB" dirty="0">
                <a:solidFill>
                  <a:schemeClr val="bg1"/>
                </a:solidFill>
                <a:latin typeface="Montserrat" panose="00000500000000000000" pitchFamily="2" charset="0"/>
              </a:rPr>
              <a:t>, </a:t>
            </a:r>
            <a:r>
              <a:rPr lang="en-GB" b="1" dirty="0">
                <a:solidFill>
                  <a:schemeClr val="accent1"/>
                </a:solidFill>
                <a:latin typeface="Montserrat" panose="00000500000000000000" pitchFamily="2" charset="0"/>
              </a:rPr>
              <a:t>fuel deals</a:t>
            </a:r>
            <a:r>
              <a:rPr lang="en-GB" dirty="0">
                <a:solidFill>
                  <a:schemeClr val="bg1"/>
                </a:solidFill>
                <a:latin typeface="Montserrat" panose="00000500000000000000" pitchFamily="2" charset="0"/>
              </a:rPr>
              <a:t>, </a:t>
            </a:r>
            <a:r>
              <a:rPr lang="en-GB" b="1" dirty="0">
                <a:solidFill>
                  <a:schemeClr val="accent1"/>
                </a:solidFill>
                <a:latin typeface="Montserrat" panose="00000500000000000000" pitchFamily="2" charset="0"/>
              </a:rPr>
              <a:t>double points </a:t>
            </a:r>
            <a:r>
              <a:rPr lang="en-GB" dirty="0">
                <a:solidFill>
                  <a:schemeClr val="bg1"/>
                </a:solidFill>
                <a:latin typeface="Montserrat" panose="00000500000000000000" pitchFamily="2" charset="0"/>
              </a:rPr>
              <a:t>for</a:t>
            </a:r>
            <a:r>
              <a:rPr lang="en-GB" b="1" dirty="0">
                <a:solidFill>
                  <a:schemeClr val="bg1"/>
                </a:solidFill>
                <a:latin typeface="Montserrat" panose="00000500000000000000" pitchFamily="2" charset="0"/>
              </a:rPr>
              <a:t> loyalty card users, </a:t>
            </a:r>
            <a:r>
              <a:rPr lang="en-GB" b="1" dirty="0">
                <a:solidFill>
                  <a:schemeClr val="accent1"/>
                </a:solidFill>
                <a:latin typeface="Montserrat" panose="00000500000000000000" pitchFamily="2" charset="0"/>
              </a:rPr>
              <a:t>extra points</a:t>
            </a:r>
            <a:r>
              <a:rPr lang="en-GB" dirty="0">
                <a:solidFill>
                  <a:schemeClr val="accent1"/>
                </a:solidFill>
                <a:latin typeface="Montserrat" panose="00000500000000000000" pitchFamily="2" charset="0"/>
              </a:rPr>
              <a:t> </a:t>
            </a:r>
            <a:r>
              <a:rPr lang="en-GB" dirty="0">
                <a:solidFill>
                  <a:schemeClr val="bg1"/>
                </a:solidFill>
                <a:latin typeface="Montserrat" panose="00000500000000000000" pitchFamily="2" charset="0"/>
              </a:rPr>
              <a:t>on </a:t>
            </a:r>
            <a:r>
              <a:rPr lang="en-GB" b="1" dirty="0">
                <a:solidFill>
                  <a:schemeClr val="accent1"/>
                </a:solidFill>
                <a:latin typeface="Montserrat" panose="00000500000000000000" pitchFamily="2" charset="0"/>
              </a:rPr>
              <a:t>BWS</a:t>
            </a:r>
            <a:r>
              <a:rPr lang="en-GB" dirty="0">
                <a:solidFill>
                  <a:schemeClr val="bg1"/>
                </a:solidFill>
                <a:latin typeface="Montserrat" panose="00000500000000000000" pitchFamily="2" charset="0"/>
              </a:rPr>
              <a:t> and </a:t>
            </a:r>
            <a:r>
              <a:rPr lang="en-GB" b="1" dirty="0">
                <a:solidFill>
                  <a:schemeClr val="accent1"/>
                </a:solidFill>
                <a:latin typeface="Montserrat" panose="00000500000000000000" pitchFamily="2" charset="0"/>
              </a:rPr>
              <a:t>25% off</a:t>
            </a:r>
            <a:r>
              <a:rPr lang="en-GB" dirty="0">
                <a:solidFill>
                  <a:schemeClr val="accent1"/>
                </a:solidFill>
                <a:latin typeface="Montserrat" panose="00000500000000000000" pitchFamily="2" charset="0"/>
              </a:rPr>
              <a:t> </a:t>
            </a:r>
            <a:r>
              <a:rPr lang="en-GB" dirty="0">
                <a:solidFill>
                  <a:schemeClr val="bg1"/>
                </a:solidFill>
                <a:latin typeface="Montserrat" panose="00000500000000000000" pitchFamily="2" charset="0"/>
              </a:rPr>
              <a:t>deals on</a:t>
            </a:r>
            <a:r>
              <a:rPr lang="en-GB" b="1" dirty="0">
                <a:solidFill>
                  <a:schemeClr val="bg1"/>
                </a:solidFill>
                <a:latin typeface="Montserrat" panose="00000500000000000000" pitchFamily="2" charset="0"/>
              </a:rPr>
              <a:t> </a:t>
            </a:r>
            <a:r>
              <a:rPr lang="en-GB" b="1" dirty="0">
                <a:solidFill>
                  <a:schemeClr val="accent1"/>
                </a:solidFill>
                <a:latin typeface="Montserrat" panose="00000500000000000000" pitchFamily="2" charset="0"/>
              </a:rPr>
              <a:t>Wine</a:t>
            </a:r>
            <a:r>
              <a:rPr lang="en-GB" dirty="0">
                <a:solidFill>
                  <a:schemeClr val="bg1"/>
                </a:solidFill>
                <a:latin typeface="Montserrat" panose="00000500000000000000" pitchFamily="2" charset="0"/>
              </a:rPr>
              <a:t> …</a:t>
            </a:r>
          </a:p>
          <a:p>
            <a:endParaRPr lang="en-GB" dirty="0">
              <a:solidFill>
                <a:schemeClr val="bg1"/>
              </a:solidFill>
              <a:latin typeface="Montserrat" panose="00000500000000000000" pitchFamily="2" charset="0"/>
            </a:endParaRPr>
          </a:p>
          <a:p>
            <a:endParaRPr lang="en-GB" dirty="0">
              <a:solidFill>
                <a:schemeClr val="bg1"/>
              </a:solidFill>
              <a:latin typeface="Montserrat" panose="00000500000000000000" pitchFamily="2" charset="0"/>
            </a:endParaRPr>
          </a:p>
          <a:p>
            <a:endParaRPr lang="en-GB" dirty="0">
              <a:solidFill>
                <a:schemeClr val="bg1"/>
              </a:solidFill>
              <a:latin typeface="Montserrat" panose="00000500000000000000" pitchFamily="2" charset="0"/>
            </a:endParaRPr>
          </a:p>
          <a:p>
            <a:r>
              <a:rPr lang="en-GB" dirty="0">
                <a:solidFill>
                  <a:schemeClr val="bg1"/>
                </a:solidFill>
                <a:latin typeface="Montserrat" panose="00000500000000000000" pitchFamily="2" charset="0"/>
              </a:rPr>
              <a:t> </a:t>
            </a:r>
          </a:p>
          <a:p>
            <a:endParaRPr lang="en-GB" dirty="0">
              <a:solidFill>
                <a:schemeClr val="bg1"/>
              </a:solidFill>
              <a:latin typeface="Montserrat" panose="00000500000000000000" pitchFamily="2" charset="0"/>
            </a:endParaRPr>
          </a:p>
          <a:p>
            <a:endParaRPr lang="en-GB" sz="1600" dirty="0">
              <a:solidFill>
                <a:schemeClr val="bg1"/>
              </a:solidFill>
              <a:latin typeface="Montserrat" panose="00000500000000000000" pitchFamily="2" charset="0"/>
            </a:endParaRPr>
          </a:p>
          <a:p>
            <a:endParaRPr lang="en-GB" sz="1600"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4" name="Google Shape;1276;p93">
            <a:extLst>
              <a:ext uri="{FF2B5EF4-FFF2-40B4-BE49-F238E27FC236}">
                <a16:creationId xmlns:a16="http://schemas.microsoft.com/office/drawing/2014/main" id="{D3C1413D-9F19-65C1-010E-1C179B099FC2}"/>
              </a:ext>
            </a:extLst>
          </p:cNvPr>
          <p:cNvSpPr txBox="1">
            <a:spLocks/>
          </p:cNvSpPr>
          <p:nvPr/>
        </p:nvSpPr>
        <p:spPr>
          <a:xfrm>
            <a:off x="103136" y="991923"/>
            <a:ext cx="8662128" cy="325994"/>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900"/>
              <a:buFont typeface="Montserrat"/>
              <a:buNone/>
              <a:defRPr sz="1900" b="1" i="0" u="none" strike="noStrike" cap="none" baseline="0">
                <a:solidFill>
                  <a:schemeClr val="dk1"/>
                </a:solidFill>
                <a:latin typeface="Montserrat" panose="00000500000000000000" pitchFamily="2" charset="0"/>
                <a:ea typeface="Montserrat"/>
                <a:cs typeface="Montserrat"/>
                <a:sym typeface="Montserrat"/>
              </a:defRPr>
            </a:lvl1pPr>
            <a:lvl2pPr marR="0" lvl="1"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9pPr>
          </a:lstStyle>
          <a:p>
            <a:endParaRPr lang="en-GB" dirty="0"/>
          </a:p>
        </p:txBody>
      </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354650" y="4383619"/>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800" dirty="0"/>
              <a:t>Source:  NielsenIQ Scantrack Grocery Multiples 4w/e 21May22 vs year ago</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1688561248"/>
              </p:ext>
            </p:extLst>
          </p:nvPr>
        </p:nvGraphicFramePr>
        <p:xfrm>
          <a:off x="103136" y="1886144"/>
          <a:ext cx="5802414" cy="219177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438470" y="-10994"/>
            <a:ext cx="5672770" cy="393600"/>
          </a:xfrm>
        </p:spPr>
        <p:txBody>
          <a:bodyPr/>
          <a:lstStyle/>
          <a:p>
            <a:r>
              <a:rPr lang="en-GB" sz="2000" dirty="0"/>
              <a:t>Supermarkets are no longer able to shield shoppers from rising costs …</a:t>
            </a:r>
          </a:p>
        </p:txBody>
      </p:sp>
      <p:sp>
        <p:nvSpPr>
          <p:cNvPr id="2" name="TextBox 1">
            <a:extLst>
              <a:ext uri="{FF2B5EF4-FFF2-40B4-BE49-F238E27FC236}">
                <a16:creationId xmlns:a16="http://schemas.microsoft.com/office/drawing/2014/main" id="{248DF16E-AE95-79DE-64B6-D522214FCE8A}"/>
              </a:ext>
            </a:extLst>
          </p:cNvPr>
          <p:cNvSpPr txBox="1"/>
          <p:nvPr/>
        </p:nvSpPr>
        <p:spPr>
          <a:xfrm>
            <a:off x="97382" y="1697001"/>
            <a:ext cx="3177473" cy="246221"/>
          </a:xfrm>
          <a:prstGeom prst="rect">
            <a:avLst/>
          </a:prstGeom>
          <a:noFill/>
        </p:spPr>
        <p:txBody>
          <a:bodyPr wrap="none" rtlCol="0">
            <a:spAutoFit/>
          </a:bodyPr>
          <a:lstStyle/>
          <a:p>
            <a:r>
              <a:rPr lang="en-GB" sz="1000" b="1" dirty="0">
                <a:latin typeface="Montserrat" panose="00000500000000000000" pitchFamily="2" charset="0"/>
              </a:rPr>
              <a:t>Average Price (Pence) difference vs last year</a:t>
            </a:r>
          </a:p>
        </p:txBody>
      </p:sp>
      <p:sp>
        <p:nvSpPr>
          <p:cNvPr id="19" name="TextBox 18">
            <a:extLst>
              <a:ext uri="{FF2B5EF4-FFF2-40B4-BE49-F238E27FC236}">
                <a16:creationId xmlns:a16="http://schemas.microsoft.com/office/drawing/2014/main" id="{BE0D8FFC-F71F-F7D4-6719-520FD6B2BACD}"/>
              </a:ext>
            </a:extLst>
          </p:cNvPr>
          <p:cNvSpPr txBox="1"/>
          <p:nvPr/>
        </p:nvSpPr>
        <p:spPr>
          <a:xfrm>
            <a:off x="4862015" y="1681013"/>
            <a:ext cx="1128835" cy="246221"/>
          </a:xfrm>
          <a:prstGeom prst="rect">
            <a:avLst/>
          </a:prstGeom>
          <a:noFill/>
        </p:spPr>
        <p:txBody>
          <a:bodyPr wrap="none" rtlCol="0">
            <a:spAutoFit/>
          </a:bodyPr>
          <a:lstStyle/>
          <a:p>
            <a:r>
              <a:rPr lang="en-GB" sz="1000" b="1" dirty="0">
                <a:latin typeface="Montserrat" panose="00000500000000000000" pitchFamily="2" charset="0"/>
              </a:rPr>
              <a:t>YoY % Growth</a:t>
            </a:r>
          </a:p>
        </p:txBody>
      </p:sp>
    </p:spTree>
    <p:extLst>
      <p:ext uri="{BB962C8B-B14F-4D97-AF65-F5344CB8AC3E}">
        <p14:creationId xmlns:p14="http://schemas.microsoft.com/office/powerpoint/2010/main" val="361158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0"/>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panose="00000500000000000000" pitchFamily="2" charset="0"/>
                <a:ea typeface="Montserrat"/>
                <a:cs typeface="Montserrat"/>
                <a:sym typeface="Montserrat"/>
              </a:rPr>
              <a:t>Two column bulleted list</a:t>
            </a:r>
            <a:endParaRPr sz="2000" b="1" dirty="0">
              <a:solidFill>
                <a:srgbClr val="000000"/>
              </a:solidFill>
              <a:latin typeface="Montserrat" panose="00000500000000000000" pitchFamily="2" charset="0"/>
              <a:ea typeface="Montserrat"/>
              <a:cs typeface="Montserrat"/>
              <a:sym typeface="Montserrat"/>
            </a:endParaRPr>
          </a:p>
        </p:txBody>
      </p:sp>
      <p:cxnSp>
        <p:nvCxnSpPr>
          <p:cNvPr id="676" name="Google Shape;676;p60"/>
          <p:cNvCxnSpPr/>
          <p:nvPr/>
        </p:nvCxnSpPr>
        <p:spPr>
          <a:xfrm>
            <a:off x="4659524" y="1654206"/>
            <a:ext cx="4123500" cy="0"/>
          </a:xfrm>
          <a:prstGeom prst="straightConnector1">
            <a:avLst/>
          </a:prstGeom>
          <a:noFill/>
          <a:ln w="9525" cap="flat" cmpd="sng">
            <a:solidFill>
              <a:srgbClr val="FFFFFF"/>
            </a:solidFill>
            <a:prstDash val="solid"/>
            <a:round/>
            <a:headEnd type="none" w="med" len="med"/>
            <a:tailEnd type="none" w="med" len="med"/>
          </a:ln>
        </p:spPr>
      </p:cxnSp>
      <p:sp>
        <p:nvSpPr>
          <p:cNvPr id="678" name="Google Shape;678;p60"/>
          <p:cNvSpPr txBox="1"/>
          <p:nvPr/>
        </p:nvSpPr>
        <p:spPr>
          <a:xfrm flipH="1">
            <a:off x="4668675" y="1260611"/>
            <a:ext cx="410520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solidFill>
                  <a:srgbClr val="FFFFFF"/>
                </a:solidFill>
                <a:latin typeface="Montserrat" panose="00000500000000000000" pitchFamily="2" charset="0"/>
                <a:ea typeface="Montserrat"/>
                <a:cs typeface="Montserrat"/>
                <a:sym typeface="Montserrat"/>
              </a:rPr>
              <a:t>I</a:t>
            </a:r>
            <a:r>
              <a:rPr lang="en" sz="1300" b="1" dirty="0">
                <a:solidFill>
                  <a:srgbClr val="FFFFFF"/>
                </a:solidFill>
                <a:latin typeface="Montserrat" panose="00000500000000000000" pitchFamily="2" charset="0"/>
                <a:ea typeface="Montserrat"/>
                <a:cs typeface="Montserrat"/>
                <a:sym typeface="Montserrat"/>
              </a:rPr>
              <a:t>t is in Aldi’s mantra ‘</a:t>
            </a:r>
            <a:r>
              <a:rPr lang="en" sz="1300" b="1" dirty="0">
                <a:solidFill>
                  <a:schemeClr val="accent1"/>
                </a:solidFill>
                <a:latin typeface="Montserrat" panose="00000500000000000000" pitchFamily="2" charset="0"/>
                <a:ea typeface="Montserrat"/>
                <a:cs typeface="Montserrat"/>
                <a:sym typeface="Montserrat"/>
              </a:rPr>
              <a:t>not </a:t>
            </a:r>
            <a:r>
              <a:rPr lang="en" sz="1300" b="1" dirty="0">
                <a:solidFill>
                  <a:schemeClr val="bg1"/>
                </a:solidFill>
                <a:latin typeface="Montserrat" panose="00000500000000000000" pitchFamily="2" charset="0"/>
                <a:ea typeface="Montserrat"/>
                <a:cs typeface="Montserrat"/>
                <a:sym typeface="Montserrat"/>
              </a:rPr>
              <a:t>to be </a:t>
            </a:r>
            <a:r>
              <a:rPr lang="en" sz="1300" b="1" dirty="0">
                <a:solidFill>
                  <a:schemeClr val="accent1"/>
                </a:solidFill>
                <a:latin typeface="Montserrat" panose="00000500000000000000" pitchFamily="2" charset="0"/>
                <a:ea typeface="Montserrat"/>
                <a:cs typeface="Montserrat"/>
                <a:sym typeface="Montserrat"/>
              </a:rPr>
              <a:t>beaten </a:t>
            </a:r>
            <a:r>
              <a:rPr lang="en" sz="1300" b="1" dirty="0">
                <a:solidFill>
                  <a:schemeClr val="bg1"/>
                </a:solidFill>
                <a:latin typeface="Montserrat" panose="00000500000000000000" pitchFamily="2" charset="0"/>
                <a:ea typeface="Montserrat"/>
                <a:cs typeface="Montserrat"/>
                <a:sym typeface="Montserrat"/>
              </a:rPr>
              <a:t>on</a:t>
            </a:r>
            <a:r>
              <a:rPr lang="en" sz="1300" b="1" dirty="0">
                <a:solidFill>
                  <a:schemeClr val="accent1"/>
                </a:solidFill>
                <a:latin typeface="Montserrat" panose="00000500000000000000" pitchFamily="2" charset="0"/>
                <a:ea typeface="Montserrat"/>
                <a:cs typeface="Montserrat"/>
                <a:sym typeface="Montserrat"/>
              </a:rPr>
              <a:t> price’</a:t>
            </a:r>
            <a:endParaRPr sz="1300" b="1" dirty="0">
              <a:solidFill>
                <a:schemeClr val="accent1"/>
              </a:solidFill>
              <a:latin typeface="Montserrat" panose="00000500000000000000" pitchFamily="2" charset="0"/>
              <a:ea typeface="Montserrat"/>
              <a:cs typeface="Montserrat"/>
              <a:sym typeface="Montserrat"/>
            </a:endParaRPr>
          </a:p>
        </p:txBody>
      </p:sp>
      <p:sp>
        <p:nvSpPr>
          <p:cNvPr id="679" name="Google Shape;679;p60"/>
          <p:cNvSpPr txBox="1">
            <a:spLocks noGrp="1"/>
          </p:cNvSpPr>
          <p:nvPr>
            <p:ph type="title"/>
          </p:nvPr>
        </p:nvSpPr>
        <p:spPr>
          <a:xfrm>
            <a:off x="354599" y="250046"/>
            <a:ext cx="8529885" cy="436177"/>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Retailers are focussed on </a:t>
            </a:r>
            <a:r>
              <a:rPr lang="en" dirty="0">
                <a:solidFill>
                  <a:schemeClr val="accent1"/>
                </a:solidFill>
              </a:rPr>
              <a:t>not</a:t>
            </a:r>
            <a:r>
              <a:rPr lang="en" dirty="0"/>
              <a:t> giving shoppers reasons for shopping at the Discounters …</a:t>
            </a:r>
            <a:endParaRPr dirty="0"/>
          </a:p>
        </p:txBody>
      </p:sp>
      <p:sp>
        <p:nvSpPr>
          <p:cNvPr id="681" name="Google Shape;681;p60"/>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r>
              <a:rPr lang="en-GB" dirty="0"/>
              <a:t>Source:  Press Cuttings/NAMNEWS</a:t>
            </a:r>
            <a:endParaRPr dirty="0"/>
          </a:p>
        </p:txBody>
      </p:sp>
      <p:pic>
        <p:nvPicPr>
          <p:cNvPr id="11" name="Picture 10">
            <a:extLst>
              <a:ext uri="{FF2B5EF4-FFF2-40B4-BE49-F238E27FC236}">
                <a16:creationId xmlns:a16="http://schemas.microsoft.com/office/drawing/2014/main" id="{38F9769C-123C-10CC-5FEE-4ECA694E56C2}"/>
              </a:ext>
            </a:extLst>
          </p:cNvPr>
          <p:cNvPicPr>
            <a:picLocks noChangeAspect="1"/>
          </p:cNvPicPr>
          <p:nvPr/>
        </p:nvPicPr>
        <p:blipFill>
          <a:blip r:embed="rId3"/>
          <a:stretch>
            <a:fillRect/>
          </a:stretch>
        </p:blipFill>
        <p:spPr>
          <a:xfrm>
            <a:off x="354600" y="1337132"/>
            <a:ext cx="3944017" cy="3028426"/>
          </a:xfrm>
          <a:prstGeom prst="rect">
            <a:avLst/>
          </a:prstGeom>
        </p:spPr>
      </p:pic>
      <p:pic>
        <p:nvPicPr>
          <p:cNvPr id="12" name="Picture 11">
            <a:extLst>
              <a:ext uri="{FF2B5EF4-FFF2-40B4-BE49-F238E27FC236}">
                <a16:creationId xmlns:a16="http://schemas.microsoft.com/office/drawing/2014/main" id="{A1742717-2C64-14EF-D1D1-DCE79D7CBBEE}"/>
              </a:ext>
            </a:extLst>
          </p:cNvPr>
          <p:cNvPicPr>
            <a:picLocks noChangeAspect="1"/>
          </p:cNvPicPr>
          <p:nvPr/>
        </p:nvPicPr>
        <p:blipFill>
          <a:blip r:embed="rId4"/>
          <a:stretch>
            <a:fillRect/>
          </a:stretch>
        </p:blipFill>
        <p:spPr>
          <a:xfrm>
            <a:off x="4668675" y="1856243"/>
            <a:ext cx="4215810" cy="1990205"/>
          </a:xfrm>
          <a:prstGeom prst="rect">
            <a:avLst/>
          </a:prstGeom>
        </p:spPr>
      </p:pic>
      <p:sp>
        <p:nvSpPr>
          <p:cNvPr id="3" name="Rectangle: Rounded Corners 2">
            <a:extLst>
              <a:ext uri="{FF2B5EF4-FFF2-40B4-BE49-F238E27FC236}">
                <a16:creationId xmlns:a16="http://schemas.microsoft.com/office/drawing/2014/main" id="{BB27EE4C-7E99-77ED-8BE7-D6AB732AE02F}"/>
              </a:ext>
            </a:extLst>
          </p:cNvPr>
          <p:cNvSpPr/>
          <p:nvPr/>
        </p:nvSpPr>
        <p:spPr>
          <a:xfrm>
            <a:off x="4794637" y="2353585"/>
            <a:ext cx="3979238" cy="28450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47008257-0451-66CA-46F5-F1DDF177E95E}"/>
              </a:ext>
            </a:extLst>
          </p:cNvPr>
          <p:cNvSpPr/>
          <p:nvPr/>
        </p:nvSpPr>
        <p:spPr>
          <a:xfrm>
            <a:off x="384580" y="3215390"/>
            <a:ext cx="3812666" cy="254833"/>
          </a:xfrm>
          <a:prstGeom prst="roundRect">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4214833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75755" y="1833774"/>
            <a:ext cx="2547575" cy="2549845"/>
          </a:xfrm>
          <a:prstGeom prst="rect">
            <a:avLst/>
          </a:prstGeom>
          <a:noFill/>
          <a:ln>
            <a:noFill/>
          </a:ln>
        </p:spPr>
        <p:txBody>
          <a:bodyPr spcFirstLastPara="1" wrap="square" lIns="0" tIns="45700" rIns="0" bIns="45700" anchor="t" anchorCtr="0">
            <a:noAutofit/>
          </a:bodyPr>
          <a:lstStyle/>
          <a:p>
            <a:r>
              <a:rPr lang="en-GB" sz="1200" dirty="0">
                <a:solidFill>
                  <a:schemeClr val="bg1"/>
                </a:solidFill>
                <a:latin typeface="Montserrat" panose="00000500000000000000" pitchFamily="2" charset="0"/>
              </a:rPr>
              <a:t>The </a:t>
            </a:r>
            <a:r>
              <a:rPr lang="en-GB" sz="1200" b="1" dirty="0">
                <a:solidFill>
                  <a:schemeClr val="accent1"/>
                </a:solidFill>
                <a:latin typeface="Montserrat" panose="00000500000000000000" pitchFamily="2" charset="0"/>
              </a:rPr>
              <a:t>drag</a:t>
            </a:r>
            <a:r>
              <a:rPr lang="en-GB" sz="1200" dirty="0">
                <a:solidFill>
                  <a:schemeClr val="bg1"/>
                </a:solidFill>
                <a:latin typeface="Montserrat" panose="00000500000000000000" pitchFamily="2" charset="0"/>
              </a:rPr>
              <a:t> from </a:t>
            </a:r>
            <a:r>
              <a:rPr lang="en-GB" sz="1200" b="1" dirty="0">
                <a:solidFill>
                  <a:schemeClr val="bg1"/>
                </a:solidFill>
                <a:latin typeface="Montserrat" panose="00000500000000000000" pitchFamily="2" charset="0"/>
              </a:rPr>
              <a:t>BWS</a:t>
            </a:r>
            <a:r>
              <a:rPr lang="en-GB" sz="1200" dirty="0">
                <a:solidFill>
                  <a:schemeClr val="bg1"/>
                </a:solidFill>
                <a:latin typeface="Montserrat" panose="00000500000000000000" pitchFamily="2" charset="0"/>
              </a:rPr>
              <a:t> is </a:t>
            </a:r>
            <a:r>
              <a:rPr lang="en-GB" sz="1200" b="1" dirty="0">
                <a:solidFill>
                  <a:schemeClr val="bg1"/>
                </a:solidFill>
                <a:latin typeface="Montserrat" panose="00000500000000000000" pitchFamily="2" charset="0"/>
              </a:rPr>
              <a:t>not</a:t>
            </a:r>
            <a:r>
              <a:rPr lang="en-GB" sz="1200" dirty="0">
                <a:solidFill>
                  <a:schemeClr val="bg1"/>
                </a:solidFill>
                <a:latin typeface="Montserrat" panose="00000500000000000000" pitchFamily="2" charset="0"/>
              </a:rPr>
              <a:t> as </a:t>
            </a:r>
            <a:r>
              <a:rPr lang="en-GB" sz="1200" b="1" dirty="0">
                <a:solidFill>
                  <a:schemeClr val="accent1"/>
                </a:solidFill>
                <a:latin typeface="Montserrat" panose="00000500000000000000" pitchFamily="2" charset="0"/>
              </a:rPr>
              <a:t>significant</a:t>
            </a:r>
            <a:r>
              <a:rPr lang="en-GB" sz="1200" dirty="0">
                <a:solidFill>
                  <a:schemeClr val="bg1"/>
                </a:solidFill>
                <a:latin typeface="Montserrat" panose="00000500000000000000" pitchFamily="2" charset="0"/>
              </a:rPr>
              <a:t> at the </a:t>
            </a:r>
            <a:r>
              <a:rPr lang="en-GB" sz="1200" b="1" dirty="0">
                <a:solidFill>
                  <a:schemeClr val="bg1"/>
                </a:solidFill>
                <a:latin typeface="Montserrat" panose="00000500000000000000" pitchFamily="2" charset="0"/>
              </a:rPr>
              <a:t>Discounter</a:t>
            </a:r>
            <a:r>
              <a:rPr lang="en-GB" sz="1200" dirty="0">
                <a:solidFill>
                  <a:schemeClr val="bg1"/>
                </a:solidFill>
                <a:latin typeface="Montserrat" panose="00000500000000000000" pitchFamily="2" charset="0"/>
              </a:rPr>
              <a:t>s … just </a:t>
            </a:r>
            <a:r>
              <a:rPr lang="en-GB" sz="1200" b="1" dirty="0">
                <a:solidFill>
                  <a:schemeClr val="accent1"/>
                </a:solidFill>
                <a:latin typeface="Montserrat" panose="00000500000000000000" pitchFamily="2" charset="0"/>
              </a:rPr>
              <a:t>20%</a:t>
            </a:r>
            <a:r>
              <a:rPr lang="en-GB" sz="1200" b="1" dirty="0">
                <a:solidFill>
                  <a:schemeClr val="bg1"/>
                </a:solidFill>
                <a:latin typeface="Montserrat" panose="00000500000000000000" pitchFamily="2" charset="0"/>
              </a:rPr>
              <a:t> of the losses</a:t>
            </a:r>
            <a:r>
              <a:rPr lang="en-GB" sz="1200" dirty="0">
                <a:solidFill>
                  <a:schemeClr val="bg1"/>
                </a:solidFill>
                <a:latin typeface="Montserrat" panose="00000500000000000000" pitchFamily="2" charset="0"/>
              </a:rPr>
              <a:t> borne by the </a:t>
            </a:r>
            <a:r>
              <a:rPr lang="en-GB" sz="1200" b="1" dirty="0">
                <a:solidFill>
                  <a:schemeClr val="bg1"/>
                </a:solidFill>
                <a:latin typeface="Montserrat" panose="00000500000000000000" pitchFamily="2" charset="0"/>
              </a:rPr>
              <a:t>Top 4 </a:t>
            </a:r>
            <a:r>
              <a:rPr lang="en-GB" sz="1200" dirty="0">
                <a:solidFill>
                  <a:schemeClr val="bg1"/>
                </a:solidFill>
                <a:latin typeface="Montserrat" panose="00000500000000000000" pitchFamily="2" charset="0"/>
              </a:rPr>
              <a:t>retailers.</a:t>
            </a:r>
          </a:p>
          <a:p>
            <a:endParaRPr lang="en-GB" sz="1200" dirty="0">
              <a:solidFill>
                <a:schemeClr val="bg1"/>
              </a:solidFill>
              <a:latin typeface="Montserrat" panose="00000500000000000000" pitchFamily="2" charset="0"/>
            </a:endParaRPr>
          </a:p>
          <a:p>
            <a:r>
              <a:rPr lang="en-GB" sz="1200" dirty="0">
                <a:solidFill>
                  <a:schemeClr val="bg1"/>
                </a:solidFill>
                <a:latin typeface="Montserrat" panose="00000500000000000000" pitchFamily="2" charset="0"/>
              </a:rPr>
              <a:t>The </a:t>
            </a:r>
            <a:r>
              <a:rPr lang="en-GB" sz="1200" b="1" dirty="0">
                <a:solidFill>
                  <a:schemeClr val="bg1"/>
                </a:solidFill>
                <a:latin typeface="Montserrat" panose="00000500000000000000" pitchFamily="2" charset="0"/>
              </a:rPr>
              <a:t>bigger concern, </a:t>
            </a:r>
            <a:r>
              <a:rPr lang="en-GB" sz="1200" dirty="0">
                <a:solidFill>
                  <a:schemeClr val="bg1"/>
                </a:solidFill>
                <a:latin typeface="Montserrat" panose="00000500000000000000" pitchFamily="2" charset="0"/>
              </a:rPr>
              <a:t>will be in the </a:t>
            </a:r>
            <a:r>
              <a:rPr lang="en-GB" sz="1200" b="1" dirty="0">
                <a:solidFill>
                  <a:schemeClr val="bg1"/>
                </a:solidFill>
                <a:latin typeface="Montserrat" panose="00000500000000000000" pitchFamily="2" charset="0"/>
              </a:rPr>
              <a:t>Autumn</a:t>
            </a:r>
            <a:r>
              <a:rPr lang="en-GB" sz="1200" dirty="0">
                <a:solidFill>
                  <a:schemeClr val="bg1"/>
                </a:solidFill>
                <a:latin typeface="Montserrat" panose="00000500000000000000" pitchFamily="2" charset="0"/>
              </a:rPr>
              <a:t>, when shoppers </a:t>
            </a:r>
            <a:r>
              <a:rPr lang="en-GB" sz="1200" b="1" dirty="0">
                <a:solidFill>
                  <a:schemeClr val="accent1"/>
                </a:solidFill>
                <a:latin typeface="Montserrat" panose="00000500000000000000" pitchFamily="2" charset="0"/>
              </a:rPr>
              <a:t>return</a:t>
            </a:r>
            <a:r>
              <a:rPr lang="en-GB" sz="1200" dirty="0">
                <a:solidFill>
                  <a:schemeClr val="bg1"/>
                </a:solidFill>
                <a:latin typeface="Montserrat" panose="00000500000000000000" pitchFamily="2" charset="0"/>
              </a:rPr>
              <a:t> from holidays and have </a:t>
            </a:r>
            <a:r>
              <a:rPr lang="en-GB" sz="1200" b="1" dirty="0">
                <a:solidFill>
                  <a:schemeClr val="bg1"/>
                </a:solidFill>
                <a:latin typeface="Montserrat" panose="00000500000000000000" pitchFamily="2" charset="0"/>
              </a:rPr>
              <a:t>spent</a:t>
            </a:r>
            <a:r>
              <a:rPr lang="en-GB" sz="1200" dirty="0">
                <a:solidFill>
                  <a:schemeClr val="bg1"/>
                </a:solidFill>
                <a:latin typeface="Montserrat" panose="00000500000000000000" pitchFamily="2" charset="0"/>
              </a:rPr>
              <a:t> their </a:t>
            </a:r>
            <a:r>
              <a:rPr lang="en-GB" sz="1200" b="1" dirty="0">
                <a:solidFill>
                  <a:schemeClr val="bg1"/>
                </a:solidFill>
                <a:latin typeface="Montserrat" panose="00000500000000000000" pitchFamily="2" charset="0"/>
              </a:rPr>
              <a:t>savings</a:t>
            </a:r>
            <a:r>
              <a:rPr lang="en-GB" sz="1200" dirty="0">
                <a:solidFill>
                  <a:schemeClr val="bg1"/>
                </a:solidFill>
                <a:latin typeface="Montserrat" panose="00000500000000000000" pitchFamily="2" charset="0"/>
              </a:rPr>
              <a:t> … and are being faced with </a:t>
            </a:r>
            <a:r>
              <a:rPr lang="en-GB" sz="1200" b="1" dirty="0">
                <a:solidFill>
                  <a:schemeClr val="bg1"/>
                </a:solidFill>
                <a:latin typeface="Montserrat" panose="00000500000000000000" pitchFamily="2" charset="0"/>
              </a:rPr>
              <a:t>another increase</a:t>
            </a:r>
            <a:r>
              <a:rPr lang="en-GB" sz="1200" dirty="0">
                <a:solidFill>
                  <a:schemeClr val="bg1"/>
                </a:solidFill>
                <a:latin typeface="Montserrat" panose="00000500000000000000" pitchFamily="2" charset="0"/>
              </a:rPr>
              <a:t> in </a:t>
            </a:r>
            <a:r>
              <a:rPr lang="en-GB" sz="1200" b="1" dirty="0">
                <a:solidFill>
                  <a:schemeClr val="bg1"/>
                </a:solidFill>
                <a:latin typeface="Montserrat" panose="00000500000000000000" pitchFamily="2" charset="0"/>
              </a:rPr>
              <a:t>energy bills</a:t>
            </a:r>
            <a:r>
              <a:rPr lang="en-GB" sz="1200" dirty="0">
                <a:solidFill>
                  <a:schemeClr val="bg1"/>
                </a:solidFill>
                <a:latin typeface="Montserrat" panose="00000500000000000000" pitchFamily="2" charset="0"/>
              </a:rPr>
              <a:t> and </a:t>
            </a:r>
            <a:r>
              <a:rPr lang="en-GB" sz="1200" b="1" dirty="0">
                <a:solidFill>
                  <a:schemeClr val="accent1"/>
                </a:solidFill>
                <a:latin typeface="Montserrat" panose="00000500000000000000" pitchFamily="2" charset="0"/>
              </a:rPr>
              <a:t>current increases</a:t>
            </a:r>
            <a:r>
              <a:rPr lang="en-GB" sz="1200" dirty="0">
                <a:solidFill>
                  <a:schemeClr val="bg1"/>
                </a:solidFill>
                <a:latin typeface="Montserrat" panose="00000500000000000000" pitchFamily="2" charset="0"/>
              </a:rPr>
              <a:t> in household costs continue on their </a:t>
            </a:r>
            <a:r>
              <a:rPr lang="en-GB" sz="1200" b="1" dirty="0">
                <a:solidFill>
                  <a:schemeClr val="accent1"/>
                </a:solidFill>
                <a:latin typeface="Montserrat" panose="00000500000000000000" pitchFamily="2" charset="0"/>
              </a:rPr>
              <a:t>upward trajectory</a:t>
            </a:r>
            <a:r>
              <a:rPr lang="en-GB" sz="1200" dirty="0">
                <a:solidFill>
                  <a:schemeClr val="bg1"/>
                </a:solidFill>
                <a:latin typeface="Montserrat" panose="00000500000000000000" pitchFamily="2" charset="0"/>
              </a:rPr>
              <a:t>.</a:t>
            </a:r>
            <a:endParaRPr lang="en-GB" sz="1200" b="1" dirty="0">
              <a:solidFill>
                <a:schemeClr val="bg1"/>
              </a:solidFill>
              <a:latin typeface="Montserrat" panose="00000500000000000000" pitchFamily="2" charset="0"/>
            </a:endParaRPr>
          </a:p>
          <a:p>
            <a:endParaRPr lang="en-GB" sz="1200" dirty="0">
              <a:solidFill>
                <a:schemeClr val="bg1"/>
              </a:solidFill>
              <a:latin typeface="Montserrat" panose="00000500000000000000" pitchFamily="2" charset="0"/>
            </a:endParaRPr>
          </a:p>
          <a:p>
            <a:r>
              <a:rPr lang="en-GB" sz="1200" dirty="0">
                <a:solidFill>
                  <a:schemeClr val="bg1"/>
                </a:solidFill>
                <a:latin typeface="Montserrat" panose="00000500000000000000" pitchFamily="2" charset="0"/>
              </a:rPr>
              <a:t> </a:t>
            </a:r>
          </a:p>
          <a:p>
            <a:endParaRPr lang="en-GB" sz="1200" dirty="0">
              <a:solidFill>
                <a:schemeClr val="bg1"/>
              </a:solidFill>
              <a:latin typeface="Montserrat" panose="00000500000000000000" pitchFamily="2" charset="0"/>
            </a:endParaRPr>
          </a:p>
          <a:p>
            <a:endParaRPr lang="en-GB" sz="1200" dirty="0">
              <a:solidFill>
                <a:schemeClr val="bg1"/>
              </a:solidFill>
              <a:latin typeface="Montserrat" panose="00000500000000000000" pitchFamily="2" charset="0"/>
            </a:endParaRPr>
          </a:p>
          <a:p>
            <a:endParaRPr lang="en-GB" sz="1200"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60057" y="4522050"/>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Homescan 4w/e 21May22 vs year ago</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2206255402"/>
              </p:ext>
            </p:extLst>
          </p:nvPr>
        </p:nvGraphicFramePr>
        <p:xfrm>
          <a:off x="103136" y="1374541"/>
          <a:ext cx="5935057" cy="299303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365423" y="281233"/>
            <a:ext cx="5672770" cy="393600"/>
          </a:xfrm>
        </p:spPr>
        <p:txBody>
          <a:bodyPr/>
          <a:lstStyle/>
          <a:p>
            <a:r>
              <a:rPr lang="en-GB" sz="2000" dirty="0"/>
              <a:t>Growth at the Discounters is being fuelled by Fresh and Impulse categories</a:t>
            </a:r>
          </a:p>
        </p:txBody>
      </p:sp>
      <p:sp>
        <p:nvSpPr>
          <p:cNvPr id="5" name="TextBox 4">
            <a:extLst>
              <a:ext uri="{FF2B5EF4-FFF2-40B4-BE49-F238E27FC236}">
                <a16:creationId xmlns:a16="http://schemas.microsoft.com/office/drawing/2014/main" id="{3F7EB7E5-F247-6540-CC76-A68002F09C39}"/>
              </a:ext>
            </a:extLst>
          </p:cNvPr>
          <p:cNvSpPr txBox="1"/>
          <p:nvPr/>
        </p:nvSpPr>
        <p:spPr>
          <a:xfrm>
            <a:off x="189846" y="1311326"/>
            <a:ext cx="2555508" cy="246221"/>
          </a:xfrm>
          <a:prstGeom prst="rect">
            <a:avLst/>
          </a:prstGeom>
          <a:noFill/>
        </p:spPr>
        <p:txBody>
          <a:bodyPr wrap="none" rtlCol="0">
            <a:spAutoFit/>
          </a:bodyPr>
          <a:lstStyle/>
          <a:p>
            <a:r>
              <a:rPr lang="en-GB" sz="1000" b="1" dirty="0">
                <a:latin typeface="Montserrat" panose="00000500000000000000" pitchFamily="2" charset="0"/>
              </a:rPr>
              <a:t>Year on Year, Incremental Sales £m</a:t>
            </a:r>
          </a:p>
        </p:txBody>
      </p:sp>
      <p:sp>
        <p:nvSpPr>
          <p:cNvPr id="13" name="TextBox 12">
            <a:extLst>
              <a:ext uri="{FF2B5EF4-FFF2-40B4-BE49-F238E27FC236}">
                <a16:creationId xmlns:a16="http://schemas.microsoft.com/office/drawing/2014/main" id="{342A0A59-72EA-8634-9C78-5EF147400E68}"/>
              </a:ext>
            </a:extLst>
          </p:cNvPr>
          <p:cNvSpPr txBox="1"/>
          <p:nvPr/>
        </p:nvSpPr>
        <p:spPr>
          <a:xfrm>
            <a:off x="5459478" y="1108858"/>
            <a:ext cx="595859" cy="307777"/>
          </a:xfrm>
          <a:prstGeom prst="rect">
            <a:avLst/>
          </a:prstGeom>
          <a:noFill/>
        </p:spPr>
        <p:txBody>
          <a:bodyPr wrap="square">
            <a:spAutoFit/>
          </a:bodyPr>
          <a:lstStyle/>
          <a:p>
            <a:r>
              <a:rPr lang="en-GB" sz="1400" b="1" dirty="0">
                <a:latin typeface="Montserrat" panose="00000500000000000000" pitchFamily="2" charset="0"/>
              </a:rPr>
              <a:t>£m</a:t>
            </a:r>
            <a:endParaRPr lang="en-GB" dirty="0"/>
          </a:p>
        </p:txBody>
      </p:sp>
    </p:spTree>
    <p:extLst>
      <p:ext uri="{BB962C8B-B14F-4D97-AF65-F5344CB8AC3E}">
        <p14:creationId xmlns:p14="http://schemas.microsoft.com/office/powerpoint/2010/main" val="2479004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5" name="TextBox 24">
            <a:extLst>
              <a:ext uri="{FF2B5EF4-FFF2-40B4-BE49-F238E27FC236}">
                <a16:creationId xmlns:a16="http://schemas.microsoft.com/office/drawing/2014/main" id="{9C47F94C-7109-4BDE-9339-579246CF2F90}"/>
              </a:ext>
            </a:extLst>
          </p:cNvPr>
          <p:cNvSpPr txBox="1"/>
          <p:nvPr/>
        </p:nvSpPr>
        <p:spPr>
          <a:xfrm>
            <a:off x="177344" y="3566241"/>
            <a:ext cx="4610100" cy="938719"/>
          </a:xfrm>
          <a:prstGeom prst="rect">
            <a:avLst/>
          </a:prstGeom>
          <a:noFill/>
        </p:spPr>
        <p:txBody>
          <a:bodyPr wrap="square">
            <a:spAutoFit/>
          </a:bodyPr>
          <a:lstStyle/>
          <a:p>
            <a:pPr marL="342900" lvl="0" indent="-342900">
              <a:spcAft>
                <a:spcPts val="0"/>
              </a:spcAft>
              <a:buSzPts val="1100"/>
              <a:buFont typeface="Symbol" panose="05050102010706020507" pitchFamily="18" charset="2"/>
              <a:buChar char=""/>
              <a:tabLst>
                <a:tab pos="-180340" algn="l"/>
                <a:tab pos="685800" algn="l"/>
                <a:tab pos="1413510" algn="l"/>
              </a:tabLst>
            </a:pPr>
            <a:r>
              <a:rPr lang="en-GB" sz="1100" spc="10" dirty="0">
                <a:solidFill>
                  <a:schemeClr val="bg1"/>
                </a:solidFill>
                <a:effectLst/>
                <a:latin typeface="Montserrat" panose="00000500000000000000" pitchFamily="2" charset="0"/>
                <a:ea typeface="Times New Roman" panose="02020603050405020304" pitchFamily="18" charset="0"/>
              </a:rPr>
              <a:t>After a weaker Q1,</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Co-op</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+2.4%</a:t>
            </a:r>
            <a:r>
              <a:rPr lang="en-GB" sz="1100" spc="10" dirty="0">
                <a:solidFill>
                  <a:schemeClr val="bg1"/>
                </a:solidFill>
                <a:effectLst/>
                <a:latin typeface="Montserrat" panose="00000500000000000000" pitchFamily="2" charset="0"/>
                <a:ea typeface="Times New Roman" panose="02020603050405020304" pitchFamily="18" charset="0"/>
              </a:rPr>
              <a:t>) continue to grow market share by </a:t>
            </a:r>
            <a:r>
              <a:rPr lang="en-GB" sz="1100" b="1" spc="10" dirty="0">
                <a:solidFill>
                  <a:schemeClr val="bg1"/>
                </a:solidFill>
                <a:effectLst/>
                <a:latin typeface="Montserrat" panose="00000500000000000000" pitchFamily="2" charset="0"/>
                <a:ea typeface="Times New Roman" panose="02020603050405020304" pitchFamily="18" charset="0"/>
              </a:rPr>
              <a:t>attracting more shoppers</a:t>
            </a:r>
            <a:r>
              <a:rPr lang="en-GB" sz="1100" spc="10" dirty="0">
                <a:solidFill>
                  <a:schemeClr val="bg1"/>
                </a:solidFill>
                <a:effectLst/>
                <a:latin typeface="Montserrat" panose="00000500000000000000" pitchFamily="2" charset="0"/>
                <a:ea typeface="Times New Roman" panose="02020603050405020304" pitchFamily="18" charset="0"/>
              </a:rPr>
              <a:t> helped by some standout promotions such as Big Deal Drop (e.g. Super Saver of 4 Beef Burgers and 4 pack of Budweiser for £3.50) aswell as gaining more visits. </a:t>
            </a:r>
          </a:p>
        </p:txBody>
      </p:sp>
      <p:sp>
        <p:nvSpPr>
          <p:cNvPr id="29" name="TextBox 28">
            <a:extLst>
              <a:ext uri="{FF2B5EF4-FFF2-40B4-BE49-F238E27FC236}">
                <a16:creationId xmlns:a16="http://schemas.microsoft.com/office/drawing/2014/main" id="{76724113-A946-42BE-ACD9-683400C97C63}"/>
              </a:ext>
            </a:extLst>
          </p:cNvPr>
          <p:cNvSpPr txBox="1"/>
          <p:nvPr/>
        </p:nvSpPr>
        <p:spPr>
          <a:xfrm>
            <a:off x="4517243" y="1213079"/>
            <a:ext cx="4572000" cy="769441"/>
          </a:xfrm>
          <a:prstGeom prst="rect">
            <a:avLst/>
          </a:prstGeom>
          <a:noFill/>
        </p:spPr>
        <p:txBody>
          <a:bodyPr wrap="square">
            <a:spAutoFit/>
          </a:bodyPr>
          <a:lstStyle/>
          <a:p>
            <a:pPr marL="342900" lvl="0" indent="-342900">
              <a:buSzPts val="1100"/>
              <a:buFont typeface="Symbol" panose="05050102010706020507" pitchFamily="18" charset="2"/>
              <a:buChar char=""/>
            </a:pPr>
            <a:r>
              <a:rPr lang="en-GB" sz="1100" spc="10" dirty="0">
                <a:solidFill>
                  <a:schemeClr val="bg1"/>
                </a:solidFill>
                <a:effectLst/>
                <a:latin typeface="Montserrat" panose="00000500000000000000" pitchFamily="2" charset="0"/>
                <a:ea typeface="Times New Roman" panose="02020603050405020304" pitchFamily="18" charset="0"/>
              </a:rPr>
              <a:t>Across the high street, sales growth in </a:t>
            </a:r>
            <a:r>
              <a:rPr lang="en-GB" sz="1100" b="1" spc="10" dirty="0">
                <a:solidFill>
                  <a:schemeClr val="accent1"/>
                </a:solidFill>
                <a:effectLst/>
                <a:latin typeface="Montserrat" panose="00000500000000000000" pitchFamily="2" charset="0"/>
                <a:ea typeface="Times New Roman" panose="02020603050405020304" pitchFamily="18" charset="0"/>
              </a:rPr>
              <a:t>Iceland</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accent1"/>
                </a:solidFill>
                <a:effectLst/>
                <a:latin typeface="Montserrat" panose="00000500000000000000" pitchFamily="2" charset="0"/>
                <a:ea typeface="Times New Roman" panose="02020603050405020304" pitchFamily="18" charset="0"/>
              </a:rPr>
              <a:t>+1.2%</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is positive again and is helped by the fast-growing Food Warehouse (a format that also helps shoppers save money from bulk buys).</a:t>
            </a:r>
          </a:p>
        </p:txBody>
      </p:sp>
      <p:grpSp>
        <p:nvGrpSpPr>
          <p:cNvPr id="589" name="Google Shape;589;p57"/>
          <p:cNvGrpSpPr/>
          <p:nvPr/>
        </p:nvGrpSpPr>
        <p:grpSpPr>
          <a:xfrm>
            <a:off x="4597741" y="1263370"/>
            <a:ext cx="1074685" cy="499581"/>
            <a:chOff x="4353245" y="2769753"/>
            <a:chExt cx="3948648" cy="1021028"/>
          </a:xfrm>
        </p:grpSpPr>
        <p:grpSp>
          <p:nvGrpSpPr>
            <p:cNvPr id="590" name="Google Shape;590;p57"/>
            <p:cNvGrpSpPr/>
            <p:nvPr/>
          </p:nvGrpSpPr>
          <p:grpSpPr>
            <a:xfrm>
              <a:off x="4655693" y="2769753"/>
              <a:ext cx="3646200" cy="1021028"/>
              <a:chOff x="4655543" y="3262253"/>
              <a:chExt cx="3646200" cy="1021028"/>
            </a:xfrm>
          </p:grpSpPr>
          <p:sp>
            <p:nvSpPr>
              <p:cNvPr id="591" name="Google Shape;591;p57"/>
              <p:cNvSpPr txBox="1"/>
              <p:nvPr/>
            </p:nvSpPr>
            <p:spPr>
              <a:xfrm>
                <a:off x="4655543" y="3372172"/>
                <a:ext cx="3646200" cy="911109"/>
              </a:xfrm>
              <a:prstGeom prst="rect">
                <a:avLst/>
              </a:prstGeom>
              <a:noFill/>
              <a:ln>
                <a:noFill/>
              </a:ln>
            </p:spPr>
            <p:txBody>
              <a:bodyPr spcFirstLastPara="1" wrap="square" lIns="0" tIns="45700" rIns="0" bIns="45700" anchor="ctr" anchorCtr="0">
                <a:noAutofit/>
              </a:bodyPr>
              <a:lstStyle/>
              <a:p>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592" name="Google Shape;592;p57"/>
              <p:cNvSpPr txBox="1"/>
              <p:nvPr/>
            </p:nvSpPr>
            <p:spPr>
              <a:xfrm>
                <a:off x="4662210" y="3262253"/>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4</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598" name="Google Shape;598;p57"/>
            <p:cNvSpPr txBox="1"/>
            <p:nvPr/>
          </p:nvSpPr>
          <p:spPr>
            <a:xfrm>
              <a:off x="4353245" y="294786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sz="1000" b="1" i="0" u="none" strike="noStrike" cap="none" dirty="0">
                <a:solidFill>
                  <a:srgbClr val="FFFFFF"/>
                </a:solidFill>
                <a:latin typeface="Avenir Next LT Pro" panose="020B0504020202020204" pitchFamily="34" charset="0"/>
                <a:ea typeface="Montserrat"/>
                <a:cs typeface="Montserrat"/>
                <a:sym typeface="Montserrat"/>
              </a:endParaRPr>
            </a:p>
          </p:txBody>
        </p:sp>
      </p:grpSp>
      <p:sp>
        <p:nvSpPr>
          <p:cNvPr id="575" name="Google Shape;575;p57"/>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Two column numbered list</a:t>
            </a:r>
            <a:endParaRPr sz="2000" b="1" dirty="0">
              <a:solidFill>
                <a:srgbClr val="000000"/>
              </a:solidFill>
              <a:latin typeface="Montserrat"/>
              <a:ea typeface="Montserrat"/>
              <a:cs typeface="Montserrat"/>
              <a:sym typeface="Montserrat"/>
            </a:endParaRPr>
          </a:p>
        </p:txBody>
      </p:sp>
      <p:grpSp>
        <p:nvGrpSpPr>
          <p:cNvPr id="576" name="Google Shape;576;p57"/>
          <p:cNvGrpSpPr/>
          <p:nvPr/>
        </p:nvGrpSpPr>
        <p:grpSpPr>
          <a:xfrm>
            <a:off x="294896" y="1077884"/>
            <a:ext cx="4277104" cy="1251309"/>
            <a:chOff x="4401989" y="772091"/>
            <a:chExt cx="4087800" cy="1395496"/>
          </a:xfrm>
        </p:grpSpPr>
        <p:grpSp>
          <p:nvGrpSpPr>
            <p:cNvPr id="577" name="Google Shape;577;p57"/>
            <p:cNvGrpSpPr/>
            <p:nvPr/>
          </p:nvGrpSpPr>
          <p:grpSpPr>
            <a:xfrm>
              <a:off x="4401989" y="772091"/>
              <a:ext cx="4087800" cy="1339506"/>
              <a:chOff x="4401839" y="1264591"/>
              <a:chExt cx="4087800" cy="1339506"/>
            </a:xfrm>
          </p:grpSpPr>
          <p:sp>
            <p:nvSpPr>
              <p:cNvPr id="578" name="Google Shape;578;p57"/>
              <p:cNvSpPr txBox="1"/>
              <p:nvPr/>
            </p:nvSpPr>
            <p:spPr>
              <a:xfrm>
                <a:off x="4401839" y="1264591"/>
                <a:ext cx="4087800" cy="1339506"/>
              </a:xfrm>
              <a:prstGeom prst="rect">
                <a:avLst/>
              </a:prstGeom>
              <a:noFill/>
              <a:ln>
                <a:noFill/>
              </a:ln>
            </p:spPr>
            <p:txBody>
              <a:bodyPr spcFirstLastPara="1" wrap="square" lIns="0" tIns="45700" rIns="0" bIns="45700" anchor="ctr" anchorCtr="0">
                <a:noAutofit/>
              </a:bodyPr>
              <a:lstStyle/>
              <a:p>
                <a:pPr marL="342900" lvl="0" indent="-342900">
                  <a:spcAft>
                    <a:spcPts val="0"/>
                  </a:spcAft>
                  <a:buSzPts val="1100"/>
                  <a:buFont typeface="Symbol" panose="05050102010706020507" pitchFamily="18" charset="2"/>
                  <a:buChar char=""/>
                  <a:tabLst>
                    <a:tab pos="685800" algn="l"/>
                    <a:tab pos="1413510" algn="l"/>
                  </a:tabLst>
                </a:pPr>
                <a:r>
                  <a:rPr lang="en-GB" sz="1100" b="1" spc="10" dirty="0">
                    <a:solidFill>
                      <a:schemeClr val="accent1"/>
                    </a:solidFill>
                    <a:effectLst/>
                    <a:latin typeface="Montserrat" panose="00000500000000000000" pitchFamily="2" charset="0"/>
                    <a:ea typeface="Times New Roman" panose="02020603050405020304" pitchFamily="18" charset="0"/>
                  </a:rPr>
                  <a:t>Tesco</a:t>
                </a:r>
                <a:r>
                  <a:rPr lang="en-GB" sz="1100" spc="10" dirty="0">
                    <a:solidFill>
                      <a:schemeClr val="bg1"/>
                    </a:solidFill>
                    <a:effectLst/>
                    <a:latin typeface="Montserrat" panose="00000500000000000000" pitchFamily="2" charset="0"/>
                    <a:ea typeface="Times New Roman" panose="02020603050405020304" pitchFamily="18" charset="0"/>
                  </a:rPr>
                  <a:t> (sales </a:t>
                </a:r>
                <a:r>
                  <a:rPr lang="en-GB" sz="1100" b="1" spc="10" dirty="0">
                    <a:solidFill>
                      <a:schemeClr val="accent1"/>
                    </a:solidFill>
                    <a:effectLst/>
                    <a:latin typeface="Montserrat" panose="00000500000000000000" pitchFamily="2" charset="0"/>
                    <a:ea typeface="Times New Roman" panose="02020603050405020304" pitchFamily="18" charset="0"/>
                  </a:rPr>
                  <a:t>+1.0%</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continue to gain market share and growths have pulled ahead of their immediate peer group with sales at</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ASDA</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accent1"/>
                    </a:solidFill>
                    <a:effectLst/>
                    <a:latin typeface="Montserrat" panose="00000500000000000000" pitchFamily="2" charset="0"/>
                    <a:ea typeface="Times New Roman" panose="02020603050405020304" pitchFamily="18" charset="0"/>
                  </a:rPr>
                  <a:t>-2.2%</a:t>
                </a:r>
                <a:r>
                  <a:rPr lang="en-GB" sz="1100" spc="10" dirty="0">
                    <a:solidFill>
                      <a:schemeClr val="bg1"/>
                    </a:solidFill>
                    <a:effectLst/>
                    <a:latin typeface="Montserrat" panose="00000500000000000000" pitchFamily="2" charset="0"/>
                    <a:ea typeface="Times New Roman" panose="02020603050405020304" pitchFamily="18" charset="0"/>
                  </a:rPr>
                  <a:t>) and in particular at </a:t>
                </a:r>
                <a:r>
                  <a:rPr lang="en-GB" sz="1100" b="1" spc="10" dirty="0">
                    <a:solidFill>
                      <a:schemeClr val="bg1"/>
                    </a:solidFill>
                    <a:effectLst/>
                    <a:latin typeface="Montserrat" panose="00000500000000000000" pitchFamily="2" charset="0"/>
                    <a:ea typeface="Times New Roman" panose="02020603050405020304" pitchFamily="18" charset="0"/>
                  </a:rPr>
                  <a:t>Morrisons </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bg1"/>
                    </a:solidFill>
                    <a:effectLst/>
                    <a:latin typeface="Montserrat" panose="00000500000000000000" pitchFamily="2" charset="0"/>
                    <a:ea typeface="Times New Roman" panose="02020603050405020304" pitchFamily="18" charset="0"/>
                  </a:rPr>
                  <a:t>-6.5%</a:t>
                </a:r>
                <a:r>
                  <a:rPr lang="en-GB" sz="1100" spc="10" dirty="0">
                    <a:solidFill>
                      <a:schemeClr val="bg1"/>
                    </a:solidFill>
                    <a:effectLst/>
                    <a:latin typeface="Montserrat" panose="00000500000000000000" pitchFamily="2" charset="0"/>
                    <a:ea typeface="Times New Roman" panose="02020603050405020304" pitchFamily="18" charset="0"/>
                  </a:rPr>
                  <a:t>) still in decline. </a:t>
                </a:r>
              </a:p>
              <a:p>
                <a:pPr marL="342900" lvl="0" indent="-342900">
                  <a:buSzPts val="1100"/>
                  <a:buFont typeface="Symbol" panose="05050102010706020507" pitchFamily="18" charset="2"/>
                  <a:buChar char=""/>
                  <a:tabLst>
                    <a:tab pos="-450215" algn="l"/>
                    <a:tab pos="685800" algn="l"/>
                  </a:tabLst>
                </a:pPr>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579" name="Google Shape;579;p57"/>
              <p:cNvSpPr txBox="1"/>
              <p:nvPr/>
            </p:nvSpPr>
            <p:spPr>
              <a:xfrm>
                <a:off x="4480693" y="1355348"/>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1</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sp>
          <p:nvSpPr>
            <p:cNvPr id="28" name="Google Shape;582;p57">
              <a:extLst>
                <a:ext uri="{FF2B5EF4-FFF2-40B4-BE49-F238E27FC236}">
                  <a16:creationId xmlns:a16="http://schemas.microsoft.com/office/drawing/2014/main" id="{3D2BEB90-BC7E-45AD-B552-C57622647121}"/>
                </a:ext>
              </a:extLst>
            </p:cNvPr>
            <p:cNvSpPr txBox="1"/>
            <p:nvPr/>
          </p:nvSpPr>
          <p:spPr>
            <a:xfrm>
              <a:off x="4450920" y="1637488"/>
              <a:ext cx="548700" cy="530099"/>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2</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603" name="Google Shape;603;p57"/>
          <p:cNvSpPr txBox="1">
            <a:spLocks noGrp="1"/>
          </p:cNvSpPr>
          <p:nvPr>
            <p:ph type="title"/>
          </p:nvPr>
        </p:nvSpPr>
        <p:spPr>
          <a:xfrm>
            <a:off x="354550" y="374528"/>
            <a:ext cx="8865789" cy="655617"/>
          </a:xfrm>
        </p:spPr>
        <p:txBody>
          <a:bodyPr spcFirstLastPara="1" wrap="square" lIns="0" tIns="91425" rIns="0" bIns="91425" anchor="t" anchorCtr="0">
            <a:noAutofit/>
          </a:bodyPr>
          <a:lstStyle/>
          <a:p>
            <a:pPr lvl="0"/>
            <a:r>
              <a:rPr lang="en-GB" sz="1800" b="1" dirty="0">
                <a:effectLst/>
                <a:latin typeface="Montserrat" panose="00000500000000000000" pitchFamily="2" charset="0"/>
                <a:ea typeface="Times New Roman" panose="02020603050405020304" pitchFamily="18" charset="0"/>
                <a:cs typeface="Calibri" panose="020F0502020204030204" pitchFamily="34" charset="0"/>
              </a:rPr>
              <a:t>More retailers </a:t>
            </a:r>
            <a:r>
              <a:rPr lang="en-GB" sz="18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returned</a:t>
            </a:r>
            <a:r>
              <a:rPr lang="en-GB" sz="1800" b="1" dirty="0">
                <a:effectLst/>
                <a:latin typeface="Montserrat" panose="00000500000000000000" pitchFamily="2" charset="0"/>
                <a:ea typeface="Times New Roman" panose="02020603050405020304" pitchFamily="18" charset="0"/>
                <a:cs typeface="Calibri" panose="020F0502020204030204" pitchFamily="34" charset="0"/>
              </a:rPr>
              <a:t> to </a:t>
            </a:r>
            <a:r>
              <a:rPr lang="en-GB" sz="18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growth</a:t>
            </a:r>
            <a:r>
              <a:rPr lang="en-GB" sz="1800" b="1" dirty="0">
                <a:effectLst/>
                <a:latin typeface="Montserrat" panose="00000500000000000000" pitchFamily="2" charset="0"/>
                <a:ea typeface="Times New Roman" panose="02020603050405020304" pitchFamily="18" charset="0"/>
                <a:cs typeface="Calibri" panose="020F0502020204030204" pitchFamily="34" charset="0"/>
              </a:rPr>
              <a:t> in May</a:t>
            </a:r>
            <a:endParaRPr lang="en-PH" dirty="0">
              <a:solidFill>
                <a:schemeClr val="accent1"/>
              </a:solidFill>
              <a:latin typeface="Montserrat" panose="00000500000000000000" pitchFamily="2" charset="0"/>
            </a:endParaRP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397241" y="3434363"/>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3</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30" name="TextBox 29">
            <a:extLst>
              <a:ext uri="{FF2B5EF4-FFF2-40B4-BE49-F238E27FC236}">
                <a16:creationId xmlns:a16="http://schemas.microsoft.com/office/drawing/2014/main" id="{1BDCF16E-48CE-4EB1-A1F6-D3C051215190}"/>
              </a:ext>
            </a:extLst>
          </p:cNvPr>
          <p:cNvSpPr txBox="1"/>
          <p:nvPr/>
        </p:nvSpPr>
        <p:spPr>
          <a:xfrm>
            <a:off x="4517243" y="2243266"/>
            <a:ext cx="4359526" cy="938719"/>
          </a:xfrm>
          <a:prstGeom prst="rect">
            <a:avLst/>
          </a:prstGeom>
          <a:noFill/>
        </p:spPr>
        <p:txBody>
          <a:bodyPr wrap="square">
            <a:spAutoFit/>
          </a:bodyPr>
          <a:lstStyle/>
          <a:p>
            <a:pPr marL="342900" lvl="0" indent="-342900">
              <a:spcAft>
                <a:spcPts val="0"/>
              </a:spcAft>
              <a:buSzPts val="1100"/>
              <a:buFont typeface="Symbol" panose="05050102010706020507" pitchFamily="18" charset="2"/>
              <a:buChar char=""/>
              <a:tabLst>
                <a:tab pos="-180340" algn="l"/>
                <a:tab pos="685800" algn="l"/>
                <a:tab pos="1413510" algn="l"/>
              </a:tabLst>
            </a:pPr>
            <a:r>
              <a:rPr lang="en-GB" sz="1100" spc="10" dirty="0">
                <a:solidFill>
                  <a:schemeClr val="bg1"/>
                </a:solidFill>
                <a:effectLst/>
                <a:latin typeface="Montserrat" panose="00000500000000000000" pitchFamily="2" charset="0"/>
                <a:ea typeface="Times New Roman" panose="02020603050405020304" pitchFamily="18" charset="0"/>
              </a:rPr>
              <a:t>In contrast,</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Waitrose</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accent1"/>
                </a:solidFill>
                <a:effectLst/>
                <a:latin typeface="Montserrat" panose="00000500000000000000" pitchFamily="2" charset="0"/>
                <a:ea typeface="Times New Roman" panose="02020603050405020304" pitchFamily="18" charset="0"/>
              </a:rPr>
              <a:t>-6.5%</a:t>
            </a:r>
            <a:r>
              <a:rPr lang="en-GB" sz="1100" spc="10" dirty="0">
                <a:solidFill>
                  <a:schemeClr val="bg1"/>
                </a:solidFill>
                <a:effectLst/>
                <a:latin typeface="Montserrat" panose="00000500000000000000" pitchFamily="2" charset="0"/>
                <a:ea typeface="Times New Roman" panose="02020603050405020304" pitchFamily="18" charset="0"/>
              </a:rPr>
              <a:t>) is the retailer most impacted by the </a:t>
            </a:r>
            <a:r>
              <a:rPr lang="en-GB" sz="1100" b="1" spc="10" dirty="0">
                <a:solidFill>
                  <a:schemeClr val="bg1"/>
                </a:solidFill>
                <a:effectLst/>
                <a:latin typeface="Montserrat" panose="00000500000000000000" pitchFamily="2" charset="0"/>
                <a:ea typeface="Times New Roman" panose="02020603050405020304" pitchFamily="18" charset="0"/>
              </a:rPr>
              <a:t>fall in spend per visit</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bg1"/>
                </a:solidFill>
                <a:effectLst/>
                <a:latin typeface="Montserrat" panose="00000500000000000000" pitchFamily="2" charset="0"/>
                <a:ea typeface="Times New Roman" panose="02020603050405020304" pitchFamily="18" charset="0"/>
              </a:rPr>
              <a:t>-13%</a:t>
            </a:r>
            <a:r>
              <a:rPr lang="en-GB" sz="1100" spc="10" dirty="0">
                <a:solidFill>
                  <a:schemeClr val="bg1"/>
                </a:solidFill>
                <a:effectLst/>
                <a:latin typeface="Montserrat" panose="00000500000000000000" pitchFamily="2" charset="0"/>
                <a:ea typeface="Times New Roman" panose="02020603050405020304" pitchFamily="18" charset="0"/>
              </a:rPr>
              <a:t>) and alongside ASDA, was the only other retailer to have </a:t>
            </a:r>
            <a:r>
              <a:rPr lang="en-GB" sz="1100" b="1" spc="10" dirty="0">
                <a:solidFill>
                  <a:schemeClr val="bg1"/>
                </a:solidFill>
                <a:effectLst/>
                <a:latin typeface="Montserrat" panose="00000500000000000000" pitchFamily="2" charset="0"/>
                <a:ea typeface="Times New Roman" panose="02020603050405020304" pitchFamily="18" charset="0"/>
              </a:rPr>
              <a:t>less visits</a:t>
            </a:r>
            <a:r>
              <a:rPr lang="en-GB" sz="1100" spc="10" dirty="0">
                <a:solidFill>
                  <a:schemeClr val="bg1"/>
                </a:solidFill>
                <a:effectLst/>
                <a:latin typeface="Montserrat" panose="00000500000000000000" pitchFamily="2" charset="0"/>
                <a:ea typeface="Times New Roman" panose="02020603050405020304" pitchFamily="18" charset="0"/>
              </a:rPr>
              <a:t> in the last 4 weeks.</a:t>
            </a:r>
          </a:p>
          <a:p>
            <a:pPr lvl="0">
              <a:spcAft>
                <a:spcPts val="0"/>
              </a:spcAft>
              <a:buSzPts val="1100"/>
            </a:pP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23" name="TextBox 22">
            <a:extLst>
              <a:ext uri="{FF2B5EF4-FFF2-40B4-BE49-F238E27FC236}">
                <a16:creationId xmlns:a16="http://schemas.microsoft.com/office/drawing/2014/main" id="{458DAEEF-4058-4A8B-B53C-08AAD4384B95}"/>
              </a:ext>
            </a:extLst>
          </p:cNvPr>
          <p:cNvSpPr txBox="1"/>
          <p:nvPr/>
        </p:nvSpPr>
        <p:spPr>
          <a:xfrm>
            <a:off x="4517243" y="3243285"/>
            <a:ext cx="4272207" cy="1107996"/>
          </a:xfrm>
          <a:prstGeom prst="rect">
            <a:avLst/>
          </a:prstGeom>
          <a:noFill/>
        </p:spPr>
        <p:txBody>
          <a:bodyPr wrap="square">
            <a:spAutoFit/>
          </a:bodyPr>
          <a:lstStyle/>
          <a:p>
            <a:pPr marL="342900" lvl="0" indent="-342900">
              <a:buSzPts val="1100"/>
              <a:buFont typeface="Symbol" panose="05050102010706020507" pitchFamily="18" charset="2"/>
              <a:buChar char=""/>
              <a:tabLst>
                <a:tab pos="-228600" algn="l"/>
                <a:tab pos="-180340" algn="l"/>
                <a:tab pos="685800" algn="l"/>
                <a:tab pos="1413510" algn="l"/>
              </a:tabLst>
            </a:pPr>
            <a:r>
              <a:rPr lang="en-GB" sz="1100" spc="10" dirty="0">
                <a:solidFill>
                  <a:schemeClr val="bg1"/>
                </a:solidFill>
                <a:effectLst/>
                <a:latin typeface="Montserrat" panose="00000500000000000000" pitchFamily="2" charset="0"/>
                <a:ea typeface="Times New Roman" panose="02020603050405020304" pitchFamily="18" charset="0"/>
              </a:rPr>
              <a:t>Sales at</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M&amp;S</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accent1"/>
                </a:solidFill>
                <a:effectLst/>
                <a:latin typeface="Montserrat" panose="00000500000000000000" pitchFamily="2" charset="0"/>
                <a:ea typeface="Times New Roman" panose="02020603050405020304" pitchFamily="18" charset="0"/>
              </a:rPr>
              <a:t>+2.9%</a:t>
            </a:r>
            <a:r>
              <a:rPr lang="en-GB" sz="1100" spc="10" dirty="0">
                <a:solidFill>
                  <a:schemeClr val="bg1"/>
                </a:solidFill>
                <a:effectLst/>
                <a:latin typeface="Montserrat" panose="00000500000000000000" pitchFamily="2" charset="0"/>
                <a:ea typeface="Times New Roman" panose="02020603050405020304" pitchFamily="18" charset="0"/>
              </a:rPr>
              <a:t>) improved ahead of the market with only </a:t>
            </a:r>
            <a:r>
              <a:rPr lang="en-GB" sz="1100" b="1" spc="10" dirty="0">
                <a:solidFill>
                  <a:schemeClr val="accent1"/>
                </a:solidFill>
                <a:effectLst/>
                <a:latin typeface="Montserrat" panose="00000500000000000000" pitchFamily="2" charset="0"/>
                <a:ea typeface="Times New Roman" panose="02020603050405020304" pitchFamily="18" charset="0"/>
              </a:rPr>
              <a:t>Aldi</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growths (</a:t>
            </a:r>
            <a:r>
              <a:rPr lang="en-GB" sz="1100" b="1" spc="10" dirty="0">
                <a:solidFill>
                  <a:schemeClr val="accent1"/>
                </a:solidFill>
                <a:effectLst/>
                <a:latin typeface="Montserrat" panose="00000500000000000000" pitchFamily="2" charset="0"/>
                <a:ea typeface="Times New Roman" panose="02020603050405020304" pitchFamily="18" charset="0"/>
              </a:rPr>
              <a:t>+3.9%</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and </a:t>
            </a:r>
            <a:r>
              <a:rPr lang="en-GB" sz="1100" b="1" spc="10" dirty="0">
                <a:solidFill>
                  <a:schemeClr val="accent1"/>
                </a:solidFill>
                <a:effectLst/>
                <a:latin typeface="Montserrat" panose="00000500000000000000" pitchFamily="2" charset="0"/>
                <a:ea typeface="Times New Roman" panose="02020603050405020304" pitchFamily="18" charset="0"/>
              </a:rPr>
              <a:t>Lidl</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+9.6%</a:t>
            </a:r>
            <a:r>
              <a:rPr lang="en-GB" sz="1100" spc="10" dirty="0">
                <a:solidFill>
                  <a:schemeClr val="bg1"/>
                </a:solidFill>
                <a:effectLst/>
                <a:latin typeface="Montserrat" panose="00000500000000000000" pitchFamily="2" charset="0"/>
                <a:ea typeface="Times New Roman" panose="02020603050405020304" pitchFamily="18" charset="0"/>
              </a:rPr>
              <a:t>) growing sales faster. </a:t>
            </a:r>
            <a:r>
              <a:rPr lang="en-GB" sz="1100" b="1" spc="10" dirty="0">
                <a:solidFill>
                  <a:schemeClr val="accent1"/>
                </a:solidFill>
                <a:effectLst/>
                <a:latin typeface="Montserrat" panose="00000500000000000000" pitchFamily="2" charset="0"/>
                <a:ea typeface="Times New Roman" panose="02020603050405020304" pitchFamily="18" charset="0"/>
              </a:rPr>
              <a:t>Ocado</a:t>
            </a:r>
            <a:r>
              <a:rPr lang="en-GB" sz="1100" spc="10" dirty="0">
                <a:solidFill>
                  <a:schemeClr val="bg1"/>
                </a:solidFill>
                <a:effectLst/>
                <a:latin typeface="Montserrat" panose="00000500000000000000" pitchFamily="2" charset="0"/>
                <a:ea typeface="Times New Roman" panose="02020603050405020304" pitchFamily="18" charset="0"/>
              </a:rPr>
              <a:t> performance is starting to normalise and despite sales falling</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accent1"/>
                </a:solidFill>
                <a:effectLst/>
                <a:latin typeface="Montserrat" panose="00000500000000000000" pitchFamily="2" charset="0"/>
                <a:ea typeface="Times New Roman" panose="02020603050405020304" pitchFamily="18" charset="0"/>
              </a:rPr>
              <a:t>-4.6%</a:t>
            </a:r>
            <a:r>
              <a:rPr lang="en-GB" sz="1100" spc="10" dirty="0">
                <a:solidFill>
                  <a:schemeClr val="bg1"/>
                </a:solidFill>
                <a:effectLst/>
                <a:latin typeface="Montserrat" panose="00000500000000000000" pitchFamily="2" charset="0"/>
                <a:ea typeface="Times New Roman" panose="02020603050405020304" pitchFamily="18" charset="0"/>
              </a:rPr>
              <a:t>), this is better than the online benchmark and Ocado are gaining share in online.</a:t>
            </a:r>
          </a:p>
        </p:txBody>
      </p:sp>
      <p:sp>
        <p:nvSpPr>
          <p:cNvPr id="24" name="Google Shape;579;p57">
            <a:extLst>
              <a:ext uri="{FF2B5EF4-FFF2-40B4-BE49-F238E27FC236}">
                <a16:creationId xmlns:a16="http://schemas.microsoft.com/office/drawing/2014/main" id="{D34A23FF-8AE1-46E2-847A-0D41EC7BA5BA}"/>
              </a:ext>
            </a:extLst>
          </p:cNvPr>
          <p:cNvSpPr txBox="1"/>
          <p:nvPr/>
        </p:nvSpPr>
        <p:spPr>
          <a:xfrm>
            <a:off x="4680057" y="2179202"/>
            <a:ext cx="631521"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5</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26" name="Google Shape;579;p57">
            <a:extLst>
              <a:ext uri="{FF2B5EF4-FFF2-40B4-BE49-F238E27FC236}">
                <a16:creationId xmlns:a16="http://schemas.microsoft.com/office/drawing/2014/main" id="{39759505-A7EB-4D40-BC10-660DADD18E62}"/>
              </a:ext>
            </a:extLst>
          </p:cNvPr>
          <p:cNvSpPr txBox="1"/>
          <p:nvPr/>
        </p:nvSpPr>
        <p:spPr>
          <a:xfrm>
            <a:off x="4686347" y="3138454"/>
            <a:ext cx="594798"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6</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27" name="TextBox 26">
            <a:extLst>
              <a:ext uri="{FF2B5EF4-FFF2-40B4-BE49-F238E27FC236}">
                <a16:creationId xmlns:a16="http://schemas.microsoft.com/office/drawing/2014/main" id="{478891E3-B059-460B-89DF-DDC36BCBEEB8}"/>
              </a:ext>
            </a:extLst>
          </p:cNvPr>
          <p:cNvSpPr txBox="1"/>
          <p:nvPr/>
        </p:nvSpPr>
        <p:spPr>
          <a:xfrm>
            <a:off x="577121" y="2185520"/>
            <a:ext cx="4145621" cy="1107996"/>
          </a:xfrm>
          <a:prstGeom prst="rect">
            <a:avLst/>
          </a:prstGeom>
          <a:noFill/>
        </p:spPr>
        <p:txBody>
          <a:bodyPr wrap="square">
            <a:spAutoFit/>
          </a:bodyPr>
          <a:lstStyle/>
          <a:p>
            <a:r>
              <a:rPr lang="en-GB" sz="1100" spc="10" dirty="0">
                <a:solidFill>
                  <a:schemeClr val="bg1"/>
                </a:solidFill>
                <a:effectLst/>
                <a:latin typeface="Montserrat" panose="00000500000000000000" pitchFamily="2" charset="0"/>
                <a:ea typeface="Times New Roman" panose="02020603050405020304" pitchFamily="18" charset="0"/>
              </a:rPr>
              <a:t>The performance of </a:t>
            </a:r>
            <a:r>
              <a:rPr lang="en-GB" sz="1100" b="1" spc="10" dirty="0">
                <a:solidFill>
                  <a:schemeClr val="accent1"/>
                </a:solidFill>
                <a:effectLst/>
                <a:latin typeface="Montserrat" panose="00000500000000000000" pitchFamily="2" charset="0"/>
                <a:ea typeface="Times New Roman" panose="02020603050405020304" pitchFamily="18" charset="0"/>
              </a:rPr>
              <a:t>Sainsbury’s</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accent1"/>
                </a:solidFill>
                <a:effectLst/>
                <a:latin typeface="Montserrat" panose="00000500000000000000" pitchFamily="2" charset="0"/>
                <a:ea typeface="Times New Roman" panose="02020603050405020304" pitchFamily="18" charset="0"/>
              </a:rPr>
              <a:t>-1.8%</a:t>
            </a:r>
            <a:r>
              <a:rPr lang="en-GB" sz="1100" spc="10" dirty="0">
                <a:solidFill>
                  <a:schemeClr val="bg1"/>
                </a:solidFill>
                <a:effectLst/>
                <a:latin typeface="Montserrat" panose="00000500000000000000" pitchFamily="2" charset="0"/>
                <a:ea typeface="Times New Roman" panose="02020603050405020304" pitchFamily="18" charset="0"/>
              </a:rPr>
              <a:t>)</a:t>
            </a:r>
            <a:r>
              <a:rPr lang="en-GB" sz="1100" b="1" spc="10" dirty="0">
                <a:solidFill>
                  <a:schemeClr val="bg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is a </a:t>
            </a:r>
            <a:r>
              <a:rPr lang="en-GB" sz="1100" b="1" spc="10" dirty="0">
                <a:solidFill>
                  <a:schemeClr val="bg1"/>
                </a:solidFill>
                <a:effectLst/>
                <a:latin typeface="Montserrat" panose="00000500000000000000" pitchFamily="2" charset="0"/>
                <a:ea typeface="Times New Roman" panose="02020603050405020304" pitchFamily="18" charset="0"/>
              </a:rPr>
              <a:t>little stronger</a:t>
            </a:r>
            <a:r>
              <a:rPr lang="en-GB" sz="1100" spc="10" dirty="0">
                <a:solidFill>
                  <a:schemeClr val="bg1"/>
                </a:solidFill>
                <a:effectLst/>
                <a:latin typeface="Montserrat" panose="00000500000000000000" pitchFamily="2" charset="0"/>
                <a:ea typeface="Times New Roman" panose="02020603050405020304" pitchFamily="18" charset="0"/>
              </a:rPr>
              <a:t> and the </a:t>
            </a:r>
            <a:r>
              <a:rPr lang="en-GB" sz="1100" b="1" spc="10" dirty="0">
                <a:solidFill>
                  <a:schemeClr val="bg1"/>
                </a:solidFill>
                <a:effectLst/>
                <a:latin typeface="Montserrat" panose="00000500000000000000" pitchFamily="2" charset="0"/>
                <a:ea typeface="Times New Roman" panose="02020603050405020304" pitchFamily="18" charset="0"/>
              </a:rPr>
              <a:t>% increase</a:t>
            </a:r>
            <a:r>
              <a:rPr lang="en-GB" sz="1100" spc="10" dirty="0">
                <a:solidFill>
                  <a:schemeClr val="bg1"/>
                </a:solidFill>
                <a:effectLst/>
                <a:latin typeface="Montserrat" panose="00000500000000000000" pitchFamily="2" charset="0"/>
                <a:ea typeface="Times New Roman" panose="02020603050405020304" pitchFamily="18" charset="0"/>
              </a:rPr>
              <a:t> in </a:t>
            </a:r>
            <a:r>
              <a:rPr lang="en-GB" sz="1100" b="1" spc="10" dirty="0">
                <a:solidFill>
                  <a:schemeClr val="bg1"/>
                </a:solidFill>
                <a:effectLst/>
                <a:latin typeface="Montserrat" panose="00000500000000000000" pitchFamily="2" charset="0"/>
                <a:ea typeface="Times New Roman" panose="02020603050405020304" pitchFamily="18" charset="0"/>
              </a:rPr>
              <a:t>shoppers</a:t>
            </a:r>
            <a:r>
              <a:rPr lang="en-GB" sz="1100" spc="10" dirty="0">
                <a:solidFill>
                  <a:schemeClr val="bg1"/>
                </a:solidFill>
                <a:effectLst/>
                <a:latin typeface="Montserrat" panose="00000500000000000000" pitchFamily="2" charset="0"/>
                <a:ea typeface="Times New Roman" panose="02020603050405020304" pitchFamily="18" charset="0"/>
              </a:rPr>
              <a:t> at Sainsbury is the </a:t>
            </a:r>
            <a:r>
              <a:rPr lang="en-GB" sz="1100" b="1" spc="10" dirty="0">
                <a:solidFill>
                  <a:schemeClr val="bg1"/>
                </a:solidFill>
                <a:effectLst/>
                <a:latin typeface="Montserrat" panose="00000500000000000000" pitchFamily="2" charset="0"/>
                <a:ea typeface="Times New Roman" panose="02020603050405020304" pitchFamily="18" charset="0"/>
              </a:rPr>
              <a:t>highest within the top4</a:t>
            </a:r>
            <a:r>
              <a:rPr lang="en-GB" sz="1100" spc="10" dirty="0">
                <a:solidFill>
                  <a:schemeClr val="bg1"/>
                </a:solidFill>
                <a:effectLst/>
                <a:latin typeface="Montserrat" panose="00000500000000000000" pitchFamily="2" charset="0"/>
                <a:ea typeface="Times New Roman" panose="02020603050405020304" pitchFamily="18" charset="0"/>
              </a:rPr>
              <a:t> - with 40% of all households shopping at Sainsbury for FMCG in last 4 weeks, compared with 38.5% at ASDA and 32.6% at Morrisons (no change). </a:t>
            </a:r>
            <a:endParaRPr lang="en-GB" sz="1100" dirty="0"/>
          </a:p>
        </p:txBody>
      </p:sp>
    </p:spTree>
    <p:extLst>
      <p:ext uri="{BB962C8B-B14F-4D97-AF65-F5344CB8AC3E}">
        <p14:creationId xmlns:p14="http://schemas.microsoft.com/office/powerpoint/2010/main" val="2466597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5" y="1717449"/>
            <a:ext cx="7079864" cy="2539757"/>
          </a:xfrm>
        </p:spPr>
        <p:txBody>
          <a:bodyPr spcFirstLastPara="1" wrap="square" lIns="0" tIns="91425" rIns="0" bIns="91425" anchor="t" anchorCtr="0">
            <a:noAutofit/>
          </a:bodyPr>
          <a:lstStyle/>
          <a:p>
            <a:r>
              <a:rPr lang="en-GB" sz="1600" b="0" dirty="0">
                <a:latin typeface="Montserrat" panose="00000500000000000000" pitchFamily="2" charset="0"/>
              </a:rPr>
              <a:t>Past trends have shown that when </a:t>
            </a:r>
            <a:r>
              <a:rPr lang="en-GB" sz="1600" dirty="0">
                <a:solidFill>
                  <a:schemeClr val="bg1"/>
                </a:solidFill>
                <a:latin typeface="Montserrat" panose="00000500000000000000" pitchFamily="2" charset="0"/>
              </a:rPr>
              <a:t>2 </a:t>
            </a:r>
            <a:r>
              <a:rPr lang="en-GB" sz="1600" b="0" dirty="0">
                <a:solidFill>
                  <a:schemeClr val="bg1"/>
                </a:solidFill>
                <a:latin typeface="Montserrat" panose="00000500000000000000" pitchFamily="2" charset="0"/>
              </a:rPr>
              <a:t>or</a:t>
            </a:r>
            <a:r>
              <a:rPr lang="en-GB" sz="1600" dirty="0">
                <a:solidFill>
                  <a:schemeClr val="bg1"/>
                </a:solidFill>
                <a:latin typeface="Montserrat" panose="00000500000000000000" pitchFamily="2" charset="0"/>
              </a:rPr>
              <a:t> 3 </a:t>
            </a:r>
            <a:r>
              <a:rPr lang="en-GB" sz="1600" b="0" dirty="0">
                <a:latin typeface="Montserrat" panose="00000500000000000000" pitchFamily="2" charset="0"/>
              </a:rPr>
              <a:t>days of</a:t>
            </a:r>
            <a:r>
              <a:rPr lang="en-GB" sz="1600" dirty="0">
                <a:latin typeface="Montserrat" panose="00000500000000000000" pitchFamily="2" charset="0"/>
              </a:rPr>
              <a:t> </a:t>
            </a:r>
            <a:r>
              <a:rPr lang="en-GB" sz="1600" dirty="0">
                <a:solidFill>
                  <a:schemeClr val="accent1"/>
                </a:solidFill>
                <a:latin typeface="Montserrat" panose="00000500000000000000" pitchFamily="2" charset="0"/>
              </a:rPr>
              <a:t>warm sunny</a:t>
            </a:r>
            <a:r>
              <a:rPr lang="en-GB" sz="1600" dirty="0">
                <a:latin typeface="Montserrat" panose="00000500000000000000" pitchFamily="2" charset="0"/>
              </a:rPr>
              <a:t> </a:t>
            </a:r>
            <a:r>
              <a:rPr lang="en-GB" sz="1600" b="0" dirty="0">
                <a:latin typeface="Montserrat" panose="00000500000000000000" pitchFamily="2" charset="0"/>
              </a:rPr>
              <a:t>weather</a:t>
            </a:r>
            <a:r>
              <a:rPr lang="en-GB" sz="1600" dirty="0">
                <a:latin typeface="Montserrat" panose="00000500000000000000" pitchFamily="2" charset="0"/>
              </a:rPr>
              <a:t> </a:t>
            </a:r>
            <a:r>
              <a:rPr lang="en-GB" sz="1600" dirty="0">
                <a:solidFill>
                  <a:schemeClr val="bg1"/>
                </a:solidFill>
                <a:latin typeface="Montserrat" panose="00000500000000000000" pitchFamily="2" charset="0"/>
              </a:rPr>
              <a:t>coincide</a:t>
            </a:r>
            <a:r>
              <a:rPr lang="en-GB" sz="1600" dirty="0">
                <a:latin typeface="Montserrat" panose="00000500000000000000" pitchFamily="2" charset="0"/>
              </a:rPr>
              <a:t> </a:t>
            </a:r>
            <a:r>
              <a:rPr lang="en-GB" sz="1600" b="0" dirty="0">
                <a:latin typeface="Montserrat" panose="00000500000000000000" pitchFamily="2" charset="0"/>
              </a:rPr>
              <a:t>with a</a:t>
            </a:r>
            <a:r>
              <a:rPr lang="en-GB" sz="1600" dirty="0">
                <a:latin typeface="Montserrat" panose="00000500000000000000" pitchFamily="2" charset="0"/>
              </a:rPr>
              <a:t> </a:t>
            </a:r>
            <a:r>
              <a:rPr lang="en-GB" sz="1600" dirty="0">
                <a:solidFill>
                  <a:schemeClr val="accent1"/>
                </a:solidFill>
                <a:latin typeface="Montserrat" panose="00000500000000000000" pitchFamily="2" charset="0"/>
              </a:rPr>
              <a:t>public bank holiday </a:t>
            </a:r>
            <a:r>
              <a:rPr lang="en-GB" sz="1600" b="0" dirty="0">
                <a:latin typeface="Montserrat" panose="00000500000000000000" pitchFamily="2" charset="0"/>
              </a:rPr>
              <a:t>and/or</a:t>
            </a:r>
            <a:r>
              <a:rPr lang="en-GB" sz="1600" dirty="0">
                <a:latin typeface="Montserrat" panose="00000500000000000000" pitchFamily="2" charset="0"/>
              </a:rPr>
              <a:t> </a:t>
            </a:r>
            <a:r>
              <a:rPr lang="en-GB" sz="1600" dirty="0">
                <a:solidFill>
                  <a:schemeClr val="accent1"/>
                </a:solidFill>
                <a:latin typeface="Montserrat" panose="00000500000000000000" pitchFamily="2" charset="0"/>
              </a:rPr>
              <a:t>national event </a:t>
            </a:r>
            <a:r>
              <a:rPr lang="en-GB" sz="1600" b="0" dirty="0">
                <a:solidFill>
                  <a:schemeClr val="bg1"/>
                </a:solidFill>
                <a:latin typeface="Montserrat" panose="00000500000000000000" pitchFamily="2" charset="0"/>
              </a:rPr>
              <a:t>shoppers are </a:t>
            </a:r>
            <a:r>
              <a:rPr lang="en-GB" sz="1600" dirty="0">
                <a:solidFill>
                  <a:schemeClr val="bg1"/>
                </a:solidFill>
                <a:latin typeface="Montserrat" panose="00000500000000000000" pitchFamily="2" charset="0"/>
              </a:rPr>
              <a:t>more likely </a:t>
            </a:r>
            <a:r>
              <a:rPr lang="en-GB" sz="1600" b="0" dirty="0">
                <a:solidFill>
                  <a:schemeClr val="bg1"/>
                </a:solidFill>
                <a:latin typeface="Montserrat" panose="00000500000000000000" pitchFamily="2" charset="0"/>
              </a:rPr>
              <a:t>to </a:t>
            </a:r>
            <a:r>
              <a:rPr lang="en-GB" sz="1600" dirty="0">
                <a:solidFill>
                  <a:schemeClr val="bg1"/>
                </a:solidFill>
                <a:latin typeface="Montserrat" panose="00000500000000000000" pitchFamily="2" charset="0"/>
              </a:rPr>
              <a:t>buy</a:t>
            </a:r>
            <a:r>
              <a:rPr lang="en-GB" sz="1600" b="0" dirty="0">
                <a:solidFill>
                  <a:schemeClr val="bg1"/>
                </a:solidFill>
                <a:latin typeface="Montserrat" panose="00000500000000000000" pitchFamily="2" charset="0"/>
              </a:rPr>
              <a:t> on </a:t>
            </a:r>
            <a:r>
              <a:rPr lang="en-GB" sz="1600" dirty="0">
                <a:solidFill>
                  <a:schemeClr val="accent1"/>
                </a:solidFill>
                <a:latin typeface="Montserrat" panose="00000500000000000000" pitchFamily="2" charset="0"/>
              </a:rPr>
              <a:t>impulse</a:t>
            </a:r>
            <a:r>
              <a:rPr lang="en-GB" sz="1600" b="0" dirty="0">
                <a:solidFill>
                  <a:schemeClr val="bg1"/>
                </a:solidFill>
                <a:latin typeface="Montserrat" panose="00000500000000000000" pitchFamily="2" charset="0"/>
              </a:rPr>
              <a:t>.</a:t>
            </a:r>
            <a:br>
              <a:rPr lang="en-GB" sz="1600" dirty="0">
                <a:latin typeface="Montserrat" panose="00000500000000000000" pitchFamily="2" charset="0"/>
              </a:rPr>
            </a:br>
            <a:br>
              <a:rPr lang="en-GB" sz="1600" dirty="0">
                <a:latin typeface="Montserrat" panose="00000500000000000000" pitchFamily="2" charset="0"/>
              </a:rPr>
            </a:br>
            <a:r>
              <a:rPr lang="en-GB" sz="1600" b="0" dirty="0">
                <a:latin typeface="Montserrat" panose="00000500000000000000" pitchFamily="2" charset="0"/>
              </a:rPr>
              <a:t>As well as buying soft drinks and ice-cream, shoppers are also more likely to celebrate </a:t>
            </a:r>
            <a:r>
              <a:rPr lang="en-GB" sz="1600" dirty="0">
                <a:solidFill>
                  <a:schemeClr val="accent1"/>
                </a:solidFill>
                <a:latin typeface="Montserrat" panose="00000500000000000000" pitchFamily="2" charset="0"/>
              </a:rPr>
              <a:t>alfresco dining </a:t>
            </a:r>
            <a:r>
              <a:rPr lang="en-GB" sz="1600" b="0" dirty="0">
                <a:latin typeface="Montserrat" panose="00000500000000000000" pitchFamily="2" charset="0"/>
              </a:rPr>
              <a:t>with </a:t>
            </a:r>
            <a:r>
              <a:rPr lang="en-GB" sz="1600" dirty="0">
                <a:solidFill>
                  <a:schemeClr val="accent1"/>
                </a:solidFill>
                <a:latin typeface="Montserrat" panose="00000500000000000000" pitchFamily="2" charset="0"/>
              </a:rPr>
              <a:t>family</a:t>
            </a:r>
            <a:r>
              <a:rPr lang="en-GB" sz="1600" b="0" dirty="0">
                <a:latin typeface="Montserrat" panose="00000500000000000000" pitchFamily="2" charset="0"/>
              </a:rPr>
              <a:t> and </a:t>
            </a:r>
            <a:r>
              <a:rPr lang="en-GB" sz="1600" dirty="0">
                <a:solidFill>
                  <a:schemeClr val="accent1"/>
                </a:solidFill>
                <a:latin typeface="Montserrat" panose="00000500000000000000" pitchFamily="2" charset="0"/>
              </a:rPr>
              <a:t>friends</a:t>
            </a:r>
            <a:r>
              <a:rPr lang="en-GB" sz="1600" b="0" dirty="0">
                <a:latin typeface="Montserrat" panose="00000500000000000000" pitchFamily="2" charset="0"/>
              </a:rPr>
              <a:t> and trade up in </a:t>
            </a:r>
            <a:r>
              <a:rPr lang="en-GB" sz="1600" b="0" dirty="0">
                <a:solidFill>
                  <a:schemeClr val="bg1"/>
                </a:solidFill>
                <a:latin typeface="Montserrat" panose="00000500000000000000" pitchFamily="2" charset="0"/>
              </a:rPr>
              <a:t>categories such as </a:t>
            </a:r>
            <a:r>
              <a:rPr lang="en-GB" sz="1600" dirty="0">
                <a:solidFill>
                  <a:schemeClr val="bg1"/>
                </a:solidFill>
                <a:latin typeface="Montserrat" panose="00000500000000000000" pitchFamily="2" charset="0"/>
              </a:rPr>
              <a:t>delicatessen</a:t>
            </a:r>
            <a:r>
              <a:rPr lang="en-GB" sz="1600" b="0" dirty="0">
                <a:solidFill>
                  <a:schemeClr val="bg1"/>
                </a:solidFill>
                <a:latin typeface="Montserrat" panose="00000500000000000000" pitchFamily="2" charset="0"/>
              </a:rPr>
              <a:t>,</a:t>
            </a:r>
            <a:r>
              <a:rPr lang="en-GB" sz="1600" dirty="0">
                <a:solidFill>
                  <a:schemeClr val="bg1"/>
                </a:solidFill>
                <a:latin typeface="Montserrat" panose="00000500000000000000" pitchFamily="2" charset="0"/>
              </a:rPr>
              <a:t> seasonal merchandise </a:t>
            </a:r>
            <a:r>
              <a:rPr lang="en-GB" sz="1600" b="0" dirty="0">
                <a:solidFill>
                  <a:schemeClr val="bg1"/>
                </a:solidFill>
                <a:latin typeface="Montserrat" panose="00000500000000000000" pitchFamily="2" charset="0"/>
              </a:rPr>
              <a:t>and buy</a:t>
            </a:r>
            <a:r>
              <a:rPr lang="en-GB" sz="1600" dirty="0">
                <a:solidFill>
                  <a:schemeClr val="bg1"/>
                </a:solidFill>
                <a:latin typeface="Montserrat" panose="00000500000000000000" pitchFamily="2" charset="0"/>
              </a:rPr>
              <a:t> clothing </a:t>
            </a:r>
            <a:r>
              <a:rPr lang="en-GB" sz="1600" b="0" dirty="0">
                <a:solidFill>
                  <a:schemeClr val="bg1"/>
                </a:solidFill>
                <a:latin typeface="Montserrat" panose="00000500000000000000" pitchFamily="2" charset="0"/>
              </a:rPr>
              <a:t>and</a:t>
            </a:r>
            <a:r>
              <a:rPr lang="en-GB" sz="1600" dirty="0">
                <a:solidFill>
                  <a:schemeClr val="bg1"/>
                </a:solidFill>
                <a:latin typeface="Montserrat" panose="00000500000000000000" pitchFamily="2" charset="0"/>
              </a:rPr>
              <a:t> beauty </a:t>
            </a:r>
            <a:r>
              <a:rPr lang="en-GB" sz="1600" b="0" dirty="0">
                <a:solidFill>
                  <a:schemeClr val="bg1"/>
                </a:solidFill>
                <a:latin typeface="Montserrat" panose="00000500000000000000" pitchFamily="2" charset="0"/>
              </a:rPr>
              <a:t>categories to make them</a:t>
            </a:r>
            <a:r>
              <a:rPr lang="en-GB" sz="1600" dirty="0">
                <a:solidFill>
                  <a:schemeClr val="bg1"/>
                </a:solidFill>
                <a:latin typeface="Montserrat" panose="00000500000000000000" pitchFamily="2" charset="0"/>
              </a:rPr>
              <a:t> look </a:t>
            </a:r>
            <a:r>
              <a:rPr lang="en-GB" sz="1600" b="0" dirty="0">
                <a:solidFill>
                  <a:schemeClr val="bg1"/>
                </a:solidFill>
                <a:latin typeface="Montserrat" panose="00000500000000000000" pitchFamily="2" charset="0"/>
              </a:rPr>
              <a:t>and </a:t>
            </a:r>
            <a:r>
              <a:rPr lang="en-GB" sz="1600" dirty="0">
                <a:solidFill>
                  <a:schemeClr val="bg1"/>
                </a:solidFill>
                <a:latin typeface="Montserrat" panose="00000500000000000000" pitchFamily="2" charset="0"/>
              </a:rPr>
              <a:t>feel good</a:t>
            </a:r>
            <a:r>
              <a:rPr lang="en-GB" sz="1600" b="0" dirty="0">
                <a:latin typeface="Montserrat" panose="00000500000000000000" pitchFamily="2" charset="0"/>
              </a:rPr>
              <a:t>.</a:t>
            </a:r>
            <a:endParaRPr lang="en-PH" sz="1600" b="0" dirty="0">
              <a:solidFill>
                <a:schemeClr val="bg1"/>
              </a:solidFill>
              <a:highlight>
                <a:srgbClr val="FFFF00"/>
              </a:highlight>
              <a:latin typeface="Montserrat" panose="00000500000000000000" pitchFamily="2" charset="0"/>
            </a:endParaRPr>
          </a:p>
        </p:txBody>
      </p:sp>
    </p:spTree>
    <p:extLst>
      <p:ext uri="{BB962C8B-B14F-4D97-AF65-F5344CB8AC3E}">
        <p14:creationId xmlns:p14="http://schemas.microsoft.com/office/powerpoint/2010/main" val="390166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Advertising &amp; Promotions</a:t>
            </a:r>
          </a:p>
        </p:txBody>
      </p:sp>
    </p:spTree>
    <p:extLst>
      <p:ext uri="{BB962C8B-B14F-4D97-AF65-F5344CB8AC3E}">
        <p14:creationId xmlns:p14="http://schemas.microsoft.com/office/powerpoint/2010/main" val="337982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3" name="Subtitle 2">
            <a:extLst>
              <a:ext uri="{FF2B5EF4-FFF2-40B4-BE49-F238E27FC236}">
                <a16:creationId xmlns:a16="http://schemas.microsoft.com/office/drawing/2014/main" id="{607DEBFA-3D3F-47B8-8934-6FB4AF462408}"/>
              </a:ext>
            </a:extLst>
          </p:cNvPr>
          <p:cNvSpPr>
            <a:spLocks noGrp="1"/>
          </p:cNvSpPr>
          <p:nvPr>
            <p:ph type="subTitle" idx="1"/>
          </p:nvPr>
        </p:nvSpPr>
        <p:spPr>
          <a:xfrm>
            <a:off x="369832" y="4852794"/>
            <a:ext cx="8159100" cy="184800"/>
          </a:xfrm>
        </p:spPr>
        <p:txBody>
          <a:bodyPr/>
          <a:lstStyle/>
          <a:p>
            <a:r>
              <a:rPr lang="en-US" altLang="en-US" dirty="0">
                <a:solidFill>
                  <a:schemeClr val="bg1">
                    <a:lumMod val="85000"/>
                  </a:schemeClr>
                </a:solidFill>
                <a:latin typeface="Calibri" panose="020F0502020204030204" pitchFamily="34" charset="0"/>
                <a:cs typeface="Calibri" panose="020F0502020204030204" pitchFamily="34" charset="0"/>
              </a:rPr>
              <a:t>Source: </a:t>
            </a:r>
            <a:r>
              <a:rPr lang="en-GB" altLang="en-US" dirty="0">
                <a:solidFill>
                  <a:schemeClr val="bg1">
                    <a:lumMod val="85000"/>
                  </a:schemeClr>
                </a:solidFill>
                <a:latin typeface="Calibri" panose="020F0502020204030204" pitchFamily="34" charset="0"/>
                <a:cs typeface="Calibri" panose="020F0502020204030204" pitchFamily="34" charset="0"/>
              </a:rPr>
              <a:t>Retailer </a:t>
            </a:r>
            <a:r>
              <a:rPr lang="en-GB" b="0" i="0" dirty="0">
                <a:solidFill>
                  <a:schemeClr val="bg1">
                    <a:lumMod val="85000"/>
                  </a:schemeClr>
                </a:solidFill>
                <a:effectLst/>
                <a:latin typeface="Segoe UI" panose="020B0502040204020203" pitchFamily="34" charset="0"/>
              </a:rPr>
              <a:t>Source: Retailer Marketing including </a:t>
            </a:r>
            <a:r>
              <a:rPr lang="en-GB" b="0" i="0" dirty="0">
                <a:solidFill>
                  <a:schemeClr val="bg1">
                    <a:lumMod val="85000"/>
                  </a:schemeClr>
                </a:solidFill>
                <a:effectLst/>
              </a:rPr>
              <a:t>Digital</a:t>
            </a:r>
            <a:r>
              <a:rPr lang="en-GB" b="0" i="0" dirty="0">
                <a:solidFill>
                  <a:schemeClr val="bg1">
                    <a:lumMod val="85000"/>
                  </a:schemeClr>
                </a:solidFill>
                <a:effectLst/>
                <a:latin typeface="Segoe UI" panose="020B0502040204020203" pitchFamily="34" charset="0"/>
              </a:rPr>
              <a:t> and Press, Retailer Websites</a:t>
            </a:r>
            <a:endParaRPr lang="en-PH" dirty="0">
              <a:solidFill>
                <a:schemeClr val="bg1">
                  <a:lumMod val="85000"/>
                </a:schemeClr>
              </a:solidFill>
            </a:endParaRPr>
          </a:p>
        </p:txBody>
      </p:sp>
      <p:sp>
        <p:nvSpPr>
          <p:cNvPr id="1486" name="Google Shape;1486;p114"/>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latin typeface="Montserrat" panose="00000500000000000000" pitchFamily="2" charset="0"/>
              </a:rPr>
              <a:t>Retailer messaging on </a:t>
            </a:r>
            <a:r>
              <a:rPr lang="en-PH" dirty="0">
                <a:solidFill>
                  <a:schemeClr val="accent1"/>
                </a:solidFill>
                <a:latin typeface="Montserrat" panose="00000500000000000000" pitchFamily="2" charset="0"/>
              </a:rPr>
              <a:t>Price</a:t>
            </a:r>
            <a:r>
              <a:rPr lang="en-PH" dirty="0">
                <a:latin typeface="Montserrat" panose="00000500000000000000" pitchFamily="2" charset="0"/>
              </a:rPr>
              <a:t>, </a:t>
            </a:r>
            <a:r>
              <a:rPr lang="en-PH" dirty="0">
                <a:solidFill>
                  <a:schemeClr val="accent1"/>
                </a:solidFill>
                <a:latin typeface="Montserrat" panose="00000500000000000000" pitchFamily="2" charset="0"/>
              </a:rPr>
              <a:t>Vouchering</a:t>
            </a:r>
            <a:r>
              <a:rPr lang="en-PH" dirty="0">
                <a:solidFill>
                  <a:schemeClr val="bg1"/>
                </a:solidFill>
                <a:latin typeface="Montserrat" panose="00000500000000000000" pitchFamily="2" charset="0"/>
              </a:rPr>
              <a:t> and </a:t>
            </a:r>
            <a:r>
              <a:rPr lang="en-PH" dirty="0">
                <a:solidFill>
                  <a:schemeClr val="accent1"/>
                </a:solidFill>
                <a:latin typeface="Montserrat" panose="00000500000000000000" pitchFamily="2" charset="0"/>
              </a:rPr>
              <a:t>Jubilee </a:t>
            </a:r>
            <a:r>
              <a:rPr lang="en-PH" dirty="0">
                <a:solidFill>
                  <a:schemeClr val="bg1"/>
                </a:solidFill>
                <a:latin typeface="Montserrat" panose="00000500000000000000" pitchFamily="2" charset="0"/>
              </a:rPr>
              <a:t>fesitivities</a:t>
            </a:r>
          </a:p>
        </p:txBody>
      </p:sp>
      <p:cxnSp>
        <p:nvCxnSpPr>
          <p:cNvPr id="1487" name="Google Shape;1487;p114"/>
          <p:cNvCxnSpPr/>
          <p:nvPr/>
        </p:nvCxnSpPr>
        <p:spPr>
          <a:xfrm>
            <a:off x="351200" y="1750609"/>
            <a:ext cx="8450400" cy="0"/>
          </a:xfrm>
          <a:prstGeom prst="straightConnector1">
            <a:avLst/>
          </a:prstGeom>
          <a:noFill/>
          <a:ln w="9525" cap="flat" cmpd="sng">
            <a:solidFill>
              <a:srgbClr val="FFFFFF"/>
            </a:solidFill>
            <a:prstDash val="solid"/>
            <a:round/>
            <a:headEnd type="none" w="med" len="med"/>
            <a:tailEnd type="triangle" w="med" len="med"/>
          </a:ln>
        </p:spPr>
      </p:cxnSp>
      <p:sp>
        <p:nvSpPr>
          <p:cNvPr id="1488" name="Google Shape;1488;p114"/>
          <p:cNvSpPr txBox="1"/>
          <p:nvPr/>
        </p:nvSpPr>
        <p:spPr>
          <a:xfrm>
            <a:off x="6640907" y="1331095"/>
            <a:ext cx="21191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Montserrat" panose="00000500000000000000" pitchFamily="2" charset="0"/>
                <a:ea typeface="Montserrat"/>
                <a:cs typeface="Montserrat"/>
                <a:sym typeface="Montserrat"/>
              </a:rPr>
              <a:t>Jubilee</a:t>
            </a:r>
          </a:p>
        </p:txBody>
      </p:sp>
      <p:sp>
        <p:nvSpPr>
          <p:cNvPr id="1490" name="Google Shape;1490;p114"/>
          <p:cNvSpPr/>
          <p:nvPr/>
        </p:nvSpPr>
        <p:spPr>
          <a:xfrm>
            <a:off x="302729" y="1721558"/>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114"/>
          <p:cNvSpPr txBox="1"/>
          <p:nvPr/>
        </p:nvSpPr>
        <p:spPr>
          <a:xfrm>
            <a:off x="302729" y="1336374"/>
            <a:ext cx="1559700" cy="307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 b="1" dirty="0">
                <a:solidFill>
                  <a:srgbClr val="FFFFFF"/>
                </a:solidFill>
                <a:latin typeface="Montserrat" panose="00000500000000000000" pitchFamily="2" charset="0"/>
                <a:ea typeface="Montserrat"/>
                <a:cs typeface="Montserrat"/>
                <a:sym typeface="Montserrat"/>
              </a:rPr>
              <a:t>Price</a:t>
            </a:r>
            <a:endParaRPr b="1" dirty="0">
              <a:solidFill>
                <a:srgbClr val="FFFFFF"/>
              </a:solidFill>
              <a:latin typeface="Montserrat" panose="00000500000000000000" pitchFamily="2" charset="0"/>
              <a:ea typeface="Montserrat"/>
              <a:cs typeface="Montserrat"/>
              <a:sym typeface="Montserrat"/>
            </a:endParaRPr>
          </a:p>
        </p:txBody>
      </p:sp>
      <p:sp>
        <p:nvSpPr>
          <p:cNvPr id="1493" name="Google Shape;1493;p114"/>
          <p:cNvSpPr/>
          <p:nvPr/>
        </p:nvSpPr>
        <p:spPr>
          <a:xfrm>
            <a:off x="6215503" y="1693006"/>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114"/>
          <p:cNvSpPr txBox="1"/>
          <p:nvPr/>
        </p:nvSpPr>
        <p:spPr>
          <a:xfrm>
            <a:off x="3696744" y="1249355"/>
            <a:ext cx="2119099"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Montserrat" panose="00000500000000000000" pitchFamily="2" charset="0"/>
                <a:ea typeface="Montserrat"/>
                <a:cs typeface="Montserrat"/>
                <a:sym typeface="Montserrat"/>
              </a:rPr>
              <a:t>Shopper acquisition/ win back/Vouchering</a:t>
            </a:r>
          </a:p>
        </p:txBody>
      </p:sp>
      <p:sp>
        <p:nvSpPr>
          <p:cNvPr id="1499" name="Google Shape;1499;p114"/>
          <p:cNvSpPr/>
          <p:nvPr/>
        </p:nvSpPr>
        <p:spPr>
          <a:xfrm>
            <a:off x="3557845" y="1693006"/>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43;p129"/>
          <p:cNvSpPr txBox="1"/>
          <p:nvPr/>
        </p:nvSpPr>
        <p:spPr>
          <a:xfrm>
            <a:off x="272451" y="860226"/>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chemeClr val="bg1"/>
                </a:solidFill>
                <a:latin typeface="Avenir Next LT Pro" panose="020B0504020202020204" pitchFamily="34" charset="0"/>
                <a:ea typeface="Montserrat"/>
                <a:cs typeface="Montserrat"/>
                <a:sym typeface="Montserrat"/>
              </a:rPr>
              <a:t>May 2022 </a:t>
            </a:r>
            <a:r>
              <a:rPr lang="en" sz="1200" dirty="0">
                <a:solidFill>
                  <a:schemeClr val="bg1"/>
                </a:solidFill>
                <a:latin typeface="Montserrat" panose="00000500000000000000" pitchFamily="2" charset="0"/>
                <a:ea typeface="Montserrat"/>
                <a:cs typeface="Montserrat"/>
                <a:sym typeface="Montserrat"/>
              </a:rPr>
              <a:t>messages</a:t>
            </a:r>
            <a:br>
              <a:rPr lang="en" sz="1200" dirty="0">
                <a:solidFill>
                  <a:schemeClr val="bg1"/>
                </a:solidFill>
                <a:latin typeface="Avenir Next LT Pro" panose="020B0504020202020204" pitchFamily="34" charset="0"/>
                <a:ea typeface="Montserrat"/>
                <a:cs typeface="Montserrat"/>
                <a:sym typeface="Montserrat"/>
              </a:rPr>
            </a:br>
            <a:endParaRPr sz="1200" dirty="0">
              <a:solidFill>
                <a:schemeClr val="bg1"/>
              </a:solidFill>
              <a:latin typeface="Avenir Next LT Pro" panose="020B0504020202020204" pitchFamily="34" charset="0"/>
              <a:ea typeface="Montserrat"/>
              <a:cs typeface="Montserrat"/>
              <a:sym typeface="Montserrat"/>
            </a:endParaRPr>
          </a:p>
        </p:txBody>
      </p:sp>
      <p:pic>
        <p:nvPicPr>
          <p:cNvPr id="5" name="Picture 4">
            <a:extLst>
              <a:ext uri="{FF2B5EF4-FFF2-40B4-BE49-F238E27FC236}">
                <a16:creationId xmlns:a16="http://schemas.microsoft.com/office/drawing/2014/main" id="{62E027A7-2A38-3AD3-B285-026D10879BAB}"/>
              </a:ext>
            </a:extLst>
          </p:cNvPr>
          <p:cNvPicPr>
            <a:picLocks noChangeAspect="1"/>
          </p:cNvPicPr>
          <p:nvPr/>
        </p:nvPicPr>
        <p:blipFill>
          <a:blip r:embed="rId3"/>
          <a:stretch>
            <a:fillRect/>
          </a:stretch>
        </p:blipFill>
        <p:spPr>
          <a:xfrm>
            <a:off x="302729" y="2073550"/>
            <a:ext cx="2359241" cy="574653"/>
          </a:xfrm>
          <a:prstGeom prst="rect">
            <a:avLst/>
          </a:prstGeom>
        </p:spPr>
      </p:pic>
      <p:pic>
        <p:nvPicPr>
          <p:cNvPr id="9" name="Picture 8">
            <a:extLst>
              <a:ext uri="{FF2B5EF4-FFF2-40B4-BE49-F238E27FC236}">
                <a16:creationId xmlns:a16="http://schemas.microsoft.com/office/drawing/2014/main" id="{A889DDFF-43D9-DBD5-7298-C2EBE0DA509C}"/>
              </a:ext>
            </a:extLst>
          </p:cNvPr>
          <p:cNvPicPr>
            <a:picLocks noChangeAspect="1"/>
          </p:cNvPicPr>
          <p:nvPr/>
        </p:nvPicPr>
        <p:blipFill>
          <a:blip r:embed="rId4"/>
          <a:stretch>
            <a:fillRect/>
          </a:stretch>
        </p:blipFill>
        <p:spPr>
          <a:xfrm>
            <a:off x="1973109" y="1840918"/>
            <a:ext cx="691931" cy="232632"/>
          </a:xfrm>
          <a:prstGeom prst="rect">
            <a:avLst/>
          </a:prstGeom>
        </p:spPr>
      </p:pic>
      <p:pic>
        <p:nvPicPr>
          <p:cNvPr id="13" name="Picture 12">
            <a:extLst>
              <a:ext uri="{FF2B5EF4-FFF2-40B4-BE49-F238E27FC236}">
                <a16:creationId xmlns:a16="http://schemas.microsoft.com/office/drawing/2014/main" id="{A7421FA7-8FE8-2ACD-2A43-645FA9373A93}"/>
              </a:ext>
            </a:extLst>
          </p:cNvPr>
          <p:cNvPicPr>
            <a:picLocks noChangeAspect="1"/>
          </p:cNvPicPr>
          <p:nvPr/>
        </p:nvPicPr>
        <p:blipFill>
          <a:blip r:embed="rId5"/>
          <a:stretch>
            <a:fillRect/>
          </a:stretch>
        </p:blipFill>
        <p:spPr>
          <a:xfrm>
            <a:off x="7682723" y="3795893"/>
            <a:ext cx="1408811" cy="990616"/>
          </a:xfrm>
          <a:prstGeom prst="rect">
            <a:avLst/>
          </a:prstGeom>
        </p:spPr>
      </p:pic>
      <p:pic>
        <p:nvPicPr>
          <p:cNvPr id="28" name="Picture 27">
            <a:extLst>
              <a:ext uri="{FF2B5EF4-FFF2-40B4-BE49-F238E27FC236}">
                <a16:creationId xmlns:a16="http://schemas.microsoft.com/office/drawing/2014/main" id="{CD8B7278-0BC3-C2A8-9D34-9E58F1BBF0BD}"/>
              </a:ext>
            </a:extLst>
          </p:cNvPr>
          <p:cNvPicPr>
            <a:picLocks noChangeAspect="1"/>
          </p:cNvPicPr>
          <p:nvPr/>
        </p:nvPicPr>
        <p:blipFill>
          <a:blip r:embed="rId4"/>
          <a:stretch>
            <a:fillRect/>
          </a:stretch>
        </p:blipFill>
        <p:spPr>
          <a:xfrm>
            <a:off x="8354506" y="4427151"/>
            <a:ext cx="691931" cy="232632"/>
          </a:xfrm>
          <a:prstGeom prst="rect">
            <a:avLst/>
          </a:prstGeom>
        </p:spPr>
      </p:pic>
      <p:pic>
        <p:nvPicPr>
          <p:cNvPr id="15" name="Picture 14">
            <a:extLst>
              <a:ext uri="{FF2B5EF4-FFF2-40B4-BE49-F238E27FC236}">
                <a16:creationId xmlns:a16="http://schemas.microsoft.com/office/drawing/2014/main" id="{2E90828C-2163-7744-E1E4-4A2EAC9052C7}"/>
              </a:ext>
            </a:extLst>
          </p:cNvPr>
          <p:cNvPicPr>
            <a:picLocks noChangeAspect="1"/>
          </p:cNvPicPr>
          <p:nvPr/>
        </p:nvPicPr>
        <p:blipFill>
          <a:blip r:embed="rId6"/>
          <a:stretch>
            <a:fillRect/>
          </a:stretch>
        </p:blipFill>
        <p:spPr>
          <a:xfrm>
            <a:off x="302729" y="2698678"/>
            <a:ext cx="2359241" cy="192894"/>
          </a:xfrm>
          <a:prstGeom prst="rect">
            <a:avLst/>
          </a:prstGeom>
        </p:spPr>
      </p:pic>
      <p:pic>
        <p:nvPicPr>
          <p:cNvPr id="18" name="Picture 17">
            <a:extLst>
              <a:ext uri="{FF2B5EF4-FFF2-40B4-BE49-F238E27FC236}">
                <a16:creationId xmlns:a16="http://schemas.microsoft.com/office/drawing/2014/main" id="{CE120BD3-A551-8975-F6FD-F011559CE36F}"/>
              </a:ext>
            </a:extLst>
          </p:cNvPr>
          <p:cNvPicPr>
            <a:picLocks noChangeAspect="1"/>
          </p:cNvPicPr>
          <p:nvPr/>
        </p:nvPicPr>
        <p:blipFill>
          <a:blip r:embed="rId7"/>
          <a:stretch>
            <a:fillRect/>
          </a:stretch>
        </p:blipFill>
        <p:spPr>
          <a:xfrm>
            <a:off x="162957" y="3088168"/>
            <a:ext cx="1019478" cy="403585"/>
          </a:xfrm>
          <a:prstGeom prst="rect">
            <a:avLst/>
          </a:prstGeom>
        </p:spPr>
      </p:pic>
      <p:pic>
        <p:nvPicPr>
          <p:cNvPr id="20" name="Picture 19">
            <a:extLst>
              <a:ext uri="{FF2B5EF4-FFF2-40B4-BE49-F238E27FC236}">
                <a16:creationId xmlns:a16="http://schemas.microsoft.com/office/drawing/2014/main" id="{EEDEDD6C-87AB-B903-C982-2DAB17776CA2}"/>
              </a:ext>
            </a:extLst>
          </p:cNvPr>
          <p:cNvPicPr>
            <a:picLocks noChangeAspect="1"/>
          </p:cNvPicPr>
          <p:nvPr/>
        </p:nvPicPr>
        <p:blipFill>
          <a:blip r:embed="rId8"/>
          <a:stretch>
            <a:fillRect/>
          </a:stretch>
        </p:blipFill>
        <p:spPr>
          <a:xfrm>
            <a:off x="162911" y="3479692"/>
            <a:ext cx="472527" cy="184800"/>
          </a:xfrm>
          <a:prstGeom prst="rect">
            <a:avLst/>
          </a:prstGeom>
        </p:spPr>
      </p:pic>
      <p:pic>
        <p:nvPicPr>
          <p:cNvPr id="22" name="Picture 21">
            <a:extLst>
              <a:ext uri="{FF2B5EF4-FFF2-40B4-BE49-F238E27FC236}">
                <a16:creationId xmlns:a16="http://schemas.microsoft.com/office/drawing/2014/main" id="{D5A38D75-F83F-3E39-52E1-B18A670FDDC3}"/>
              </a:ext>
            </a:extLst>
          </p:cNvPr>
          <p:cNvPicPr>
            <a:picLocks noChangeAspect="1"/>
          </p:cNvPicPr>
          <p:nvPr/>
        </p:nvPicPr>
        <p:blipFill>
          <a:blip r:embed="rId9"/>
          <a:stretch>
            <a:fillRect/>
          </a:stretch>
        </p:blipFill>
        <p:spPr>
          <a:xfrm>
            <a:off x="5478707" y="2883054"/>
            <a:ext cx="2061492" cy="2172357"/>
          </a:xfrm>
          <a:prstGeom prst="rect">
            <a:avLst/>
          </a:prstGeom>
        </p:spPr>
      </p:pic>
      <p:pic>
        <p:nvPicPr>
          <p:cNvPr id="35" name="Picture 34">
            <a:extLst>
              <a:ext uri="{FF2B5EF4-FFF2-40B4-BE49-F238E27FC236}">
                <a16:creationId xmlns:a16="http://schemas.microsoft.com/office/drawing/2014/main" id="{DD7E880B-8817-CD17-612C-784CCC5F9490}"/>
              </a:ext>
            </a:extLst>
          </p:cNvPr>
          <p:cNvPicPr>
            <a:picLocks noChangeAspect="1"/>
          </p:cNvPicPr>
          <p:nvPr/>
        </p:nvPicPr>
        <p:blipFill>
          <a:blip r:embed="rId8"/>
          <a:stretch>
            <a:fillRect/>
          </a:stretch>
        </p:blipFill>
        <p:spPr>
          <a:xfrm>
            <a:off x="6640907" y="2898238"/>
            <a:ext cx="472527" cy="184800"/>
          </a:xfrm>
          <a:prstGeom prst="rect">
            <a:avLst/>
          </a:prstGeom>
        </p:spPr>
      </p:pic>
      <p:pic>
        <p:nvPicPr>
          <p:cNvPr id="31" name="Picture 30">
            <a:extLst>
              <a:ext uri="{FF2B5EF4-FFF2-40B4-BE49-F238E27FC236}">
                <a16:creationId xmlns:a16="http://schemas.microsoft.com/office/drawing/2014/main" id="{31FA980B-813E-E0B4-2460-0721DC689081}"/>
              </a:ext>
            </a:extLst>
          </p:cNvPr>
          <p:cNvPicPr>
            <a:picLocks noChangeAspect="1"/>
          </p:cNvPicPr>
          <p:nvPr/>
        </p:nvPicPr>
        <p:blipFill>
          <a:blip r:embed="rId10"/>
          <a:stretch>
            <a:fillRect/>
          </a:stretch>
        </p:blipFill>
        <p:spPr>
          <a:xfrm>
            <a:off x="1509347" y="2970830"/>
            <a:ext cx="1752147" cy="736942"/>
          </a:xfrm>
          <a:prstGeom prst="rect">
            <a:avLst/>
          </a:prstGeom>
        </p:spPr>
      </p:pic>
      <p:pic>
        <p:nvPicPr>
          <p:cNvPr id="36" name="Picture 35">
            <a:extLst>
              <a:ext uri="{FF2B5EF4-FFF2-40B4-BE49-F238E27FC236}">
                <a16:creationId xmlns:a16="http://schemas.microsoft.com/office/drawing/2014/main" id="{F5836801-90DC-55A5-2907-14E437DCEE8C}"/>
              </a:ext>
            </a:extLst>
          </p:cNvPr>
          <p:cNvPicPr>
            <a:picLocks noChangeAspect="1"/>
          </p:cNvPicPr>
          <p:nvPr/>
        </p:nvPicPr>
        <p:blipFill>
          <a:blip r:embed="rId11"/>
          <a:stretch>
            <a:fillRect/>
          </a:stretch>
        </p:blipFill>
        <p:spPr>
          <a:xfrm>
            <a:off x="939547" y="3445461"/>
            <a:ext cx="485775" cy="485775"/>
          </a:xfrm>
          <a:prstGeom prst="rect">
            <a:avLst/>
          </a:prstGeom>
        </p:spPr>
      </p:pic>
      <p:pic>
        <p:nvPicPr>
          <p:cNvPr id="39" name="Picture 38">
            <a:extLst>
              <a:ext uri="{FF2B5EF4-FFF2-40B4-BE49-F238E27FC236}">
                <a16:creationId xmlns:a16="http://schemas.microsoft.com/office/drawing/2014/main" id="{E5F55E4F-04C1-956B-590F-D6997C2A77F2}"/>
              </a:ext>
            </a:extLst>
          </p:cNvPr>
          <p:cNvPicPr>
            <a:picLocks noChangeAspect="1"/>
          </p:cNvPicPr>
          <p:nvPr/>
        </p:nvPicPr>
        <p:blipFill>
          <a:blip r:embed="rId12"/>
          <a:stretch>
            <a:fillRect/>
          </a:stretch>
        </p:blipFill>
        <p:spPr>
          <a:xfrm>
            <a:off x="6732292" y="1754738"/>
            <a:ext cx="2359242" cy="1061422"/>
          </a:xfrm>
          <a:prstGeom prst="rect">
            <a:avLst/>
          </a:prstGeom>
        </p:spPr>
      </p:pic>
      <p:pic>
        <p:nvPicPr>
          <p:cNvPr id="41" name="Picture 40">
            <a:extLst>
              <a:ext uri="{FF2B5EF4-FFF2-40B4-BE49-F238E27FC236}">
                <a16:creationId xmlns:a16="http://schemas.microsoft.com/office/drawing/2014/main" id="{6FE49947-1191-6EA2-009C-B7C12CA23CC5}"/>
              </a:ext>
            </a:extLst>
          </p:cNvPr>
          <p:cNvPicPr>
            <a:picLocks noChangeAspect="1"/>
          </p:cNvPicPr>
          <p:nvPr/>
        </p:nvPicPr>
        <p:blipFill>
          <a:blip r:embed="rId13"/>
          <a:stretch>
            <a:fillRect/>
          </a:stretch>
        </p:blipFill>
        <p:spPr>
          <a:xfrm>
            <a:off x="8141390" y="1500224"/>
            <a:ext cx="950626" cy="237657"/>
          </a:xfrm>
          <a:prstGeom prst="rect">
            <a:avLst/>
          </a:prstGeom>
        </p:spPr>
      </p:pic>
      <p:pic>
        <p:nvPicPr>
          <p:cNvPr id="43" name="Picture 42">
            <a:extLst>
              <a:ext uri="{FF2B5EF4-FFF2-40B4-BE49-F238E27FC236}">
                <a16:creationId xmlns:a16="http://schemas.microsoft.com/office/drawing/2014/main" id="{4CA07840-73CB-0CD8-1504-663409A3ED41}"/>
              </a:ext>
            </a:extLst>
          </p:cNvPr>
          <p:cNvPicPr>
            <a:picLocks noChangeAspect="1"/>
          </p:cNvPicPr>
          <p:nvPr/>
        </p:nvPicPr>
        <p:blipFill>
          <a:blip r:embed="rId14"/>
          <a:stretch>
            <a:fillRect/>
          </a:stretch>
        </p:blipFill>
        <p:spPr>
          <a:xfrm>
            <a:off x="272451" y="4080333"/>
            <a:ext cx="725974" cy="595671"/>
          </a:xfrm>
          <a:prstGeom prst="rect">
            <a:avLst/>
          </a:prstGeom>
        </p:spPr>
      </p:pic>
      <p:pic>
        <p:nvPicPr>
          <p:cNvPr id="45" name="Picture 44">
            <a:extLst>
              <a:ext uri="{FF2B5EF4-FFF2-40B4-BE49-F238E27FC236}">
                <a16:creationId xmlns:a16="http://schemas.microsoft.com/office/drawing/2014/main" id="{41DF28C1-41CF-8A8E-ACD4-9C36A70DE954}"/>
              </a:ext>
            </a:extLst>
          </p:cNvPr>
          <p:cNvPicPr>
            <a:picLocks noChangeAspect="1"/>
          </p:cNvPicPr>
          <p:nvPr/>
        </p:nvPicPr>
        <p:blipFill>
          <a:blip r:embed="rId15"/>
          <a:stretch>
            <a:fillRect/>
          </a:stretch>
        </p:blipFill>
        <p:spPr>
          <a:xfrm>
            <a:off x="272451" y="4659783"/>
            <a:ext cx="563263" cy="203324"/>
          </a:xfrm>
          <a:prstGeom prst="rect">
            <a:avLst/>
          </a:prstGeom>
        </p:spPr>
      </p:pic>
      <p:pic>
        <p:nvPicPr>
          <p:cNvPr id="47" name="Picture 46">
            <a:extLst>
              <a:ext uri="{FF2B5EF4-FFF2-40B4-BE49-F238E27FC236}">
                <a16:creationId xmlns:a16="http://schemas.microsoft.com/office/drawing/2014/main" id="{7A923CE2-B265-2F69-CFD3-CED7FCBF1855}"/>
              </a:ext>
            </a:extLst>
          </p:cNvPr>
          <p:cNvPicPr>
            <a:picLocks noChangeAspect="1"/>
          </p:cNvPicPr>
          <p:nvPr/>
        </p:nvPicPr>
        <p:blipFill>
          <a:blip r:embed="rId16"/>
          <a:stretch>
            <a:fillRect/>
          </a:stretch>
        </p:blipFill>
        <p:spPr>
          <a:xfrm>
            <a:off x="1540707" y="3912161"/>
            <a:ext cx="1432185" cy="809644"/>
          </a:xfrm>
          <a:prstGeom prst="rect">
            <a:avLst/>
          </a:prstGeom>
        </p:spPr>
      </p:pic>
      <p:pic>
        <p:nvPicPr>
          <p:cNvPr id="26" name="Picture 25">
            <a:extLst>
              <a:ext uri="{FF2B5EF4-FFF2-40B4-BE49-F238E27FC236}">
                <a16:creationId xmlns:a16="http://schemas.microsoft.com/office/drawing/2014/main" id="{E5F779AD-1661-91A7-6AF1-9967B3964D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70096" y="4505218"/>
            <a:ext cx="354173" cy="199668"/>
          </a:xfrm>
          <a:prstGeom prst="rect">
            <a:avLst/>
          </a:prstGeom>
        </p:spPr>
      </p:pic>
      <p:pic>
        <p:nvPicPr>
          <p:cNvPr id="49" name="Picture 48">
            <a:extLst>
              <a:ext uri="{FF2B5EF4-FFF2-40B4-BE49-F238E27FC236}">
                <a16:creationId xmlns:a16="http://schemas.microsoft.com/office/drawing/2014/main" id="{EC38F632-4F37-1911-9FEE-CE81BE4190AC}"/>
              </a:ext>
            </a:extLst>
          </p:cNvPr>
          <p:cNvPicPr>
            <a:picLocks noChangeAspect="1"/>
          </p:cNvPicPr>
          <p:nvPr/>
        </p:nvPicPr>
        <p:blipFill>
          <a:blip r:embed="rId18"/>
          <a:stretch>
            <a:fillRect/>
          </a:stretch>
        </p:blipFill>
        <p:spPr>
          <a:xfrm>
            <a:off x="3846004" y="1821404"/>
            <a:ext cx="1451991" cy="712901"/>
          </a:xfrm>
          <a:prstGeom prst="rect">
            <a:avLst/>
          </a:prstGeom>
        </p:spPr>
      </p:pic>
      <p:pic>
        <p:nvPicPr>
          <p:cNvPr id="58" name="Picture 57">
            <a:extLst>
              <a:ext uri="{FF2B5EF4-FFF2-40B4-BE49-F238E27FC236}">
                <a16:creationId xmlns:a16="http://schemas.microsoft.com/office/drawing/2014/main" id="{D50E6DEB-1FF6-BD7A-94B8-46C4C6209652}"/>
              </a:ext>
            </a:extLst>
          </p:cNvPr>
          <p:cNvPicPr>
            <a:picLocks noChangeAspect="1"/>
          </p:cNvPicPr>
          <p:nvPr/>
        </p:nvPicPr>
        <p:blipFill>
          <a:blip r:embed="rId4"/>
          <a:stretch>
            <a:fillRect/>
          </a:stretch>
        </p:blipFill>
        <p:spPr>
          <a:xfrm>
            <a:off x="3842934" y="2398612"/>
            <a:ext cx="691931" cy="232632"/>
          </a:xfrm>
          <a:prstGeom prst="rect">
            <a:avLst/>
          </a:prstGeom>
        </p:spPr>
      </p:pic>
      <p:sp>
        <p:nvSpPr>
          <p:cNvPr id="50" name="TextBox 49">
            <a:extLst>
              <a:ext uri="{FF2B5EF4-FFF2-40B4-BE49-F238E27FC236}">
                <a16:creationId xmlns:a16="http://schemas.microsoft.com/office/drawing/2014/main" id="{0B92B7A6-46AC-5FD4-EC13-A1B51EE417C0}"/>
              </a:ext>
            </a:extLst>
          </p:cNvPr>
          <p:cNvSpPr txBox="1"/>
          <p:nvPr/>
        </p:nvSpPr>
        <p:spPr>
          <a:xfrm>
            <a:off x="3843061" y="3209709"/>
            <a:ext cx="1154242" cy="523220"/>
          </a:xfrm>
          <a:prstGeom prst="rect">
            <a:avLst/>
          </a:prstGeom>
          <a:noFill/>
        </p:spPr>
        <p:txBody>
          <a:bodyPr wrap="square" rtlCol="0">
            <a:spAutoFit/>
          </a:bodyPr>
          <a:lstStyle/>
          <a:p>
            <a:r>
              <a:rPr lang="en-GB" b="1" dirty="0">
                <a:solidFill>
                  <a:schemeClr val="bg1"/>
                </a:solidFill>
                <a:latin typeface="Montserrat" panose="00000500000000000000" pitchFamily="2" charset="0"/>
              </a:rPr>
              <a:t>£2 off £20 Shop</a:t>
            </a:r>
          </a:p>
        </p:txBody>
      </p:sp>
      <p:pic>
        <p:nvPicPr>
          <p:cNvPr id="60" name="Picture 59">
            <a:extLst>
              <a:ext uri="{FF2B5EF4-FFF2-40B4-BE49-F238E27FC236}">
                <a16:creationId xmlns:a16="http://schemas.microsoft.com/office/drawing/2014/main" id="{9A300FFB-68C8-FD0E-7AF7-3E47CD88FB25}"/>
              </a:ext>
            </a:extLst>
          </p:cNvPr>
          <p:cNvPicPr>
            <a:picLocks noChangeAspect="1"/>
          </p:cNvPicPr>
          <p:nvPr/>
        </p:nvPicPr>
        <p:blipFill>
          <a:blip r:embed="rId8"/>
          <a:stretch>
            <a:fillRect/>
          </a:stretch>
        </p:blipFill>
        <p:spPr>
          <a:xfrm>
            <a:off x="4452559" y="3479692"/>
            <a:ext cx="472527" cy="184800"/>
          </a:xfrm>
          <a:prstGeom prst="rect">
            <a:avLst/>
          </a:prstGeom>
        </p:spPr>
      </p:pic>
    </p:spTree>
    <p:extLst>
      <p:ext uri="{BB962C8B-B14F-4D97-AF65-F5344CB8AC3E}">
        <p14:creationId xmlns:p14="http://schemas.microsoft.com/office/powerpoint/2010/main" val="2893861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7"/>
          <p:cNvSpPr>
            <a:spLocks noGrp="1"/>
          </p:cNvSpPr>
          <p:nvPr>
            <p:ph type="title" idx="4294967295"/>
          </p:nvPr>
        </p:nvSpPr>
        <p:spPr>
          <a:xfrm>
            <a:off x="414844" y="346816"/>
            <a:ext cx="8850437" cy="605233"/>
          </a:xfrm>
        </p:spPr>
        <p:txBody>
          <a:bodyPr numCol="1" compatLnSpc="1">
            <a:prstTxWarp prst="textNoShape">
              <a:avLst/>
            </a:prstTxWarp>
          </a:bodyPr>
          <a:lstStyle/>
          <a:p>
            <a:pPr eaLnBrk="1" hangingPunct="1">
              <a:lnSpc>
                <a:spcPct val="80000"/>
              </a:lnSpc>
              <a:defRPr/>
            </a:pPr>
            <a:r>
              <a:rPr lang="en-GB" dirty="0">
                <a:solidFill>
                  <a:schemeClr val="tx1"/>
                </a:solidFill>
                <a:latin typeface="Montserrat" panose="00000500000000000000" pitchFamily="2" charset="0"/>
                <a:ea typeface="ＭＳ Ｐゴシック"/>
                <a:cs typeface="ＭＳ Ｐゴシック"/>
              </a:rPr>
              <a:t>Moving on from Easter, spend has slowed in May as retailers focus more on keeping prices low to emphasise ‘good value’ credentials</a:t>
            </a:r>
            <a:endParaRPr lang="en-GB" b="0" dirty="0">
              <a:solidFill>
                <a:schemeClr val="tx1"/>
              </a:solidFill>
              <a:latin typeface="Montserrat" panose="00000500000000000000" pitchFamily="2" charset="0"/>
              <a:ea typeface="ＭＳ Ｐゴシック"/>
              <a:cs typeface="ＭＳ Ｐゴシック"/>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1163995798"/>
              </p:ext>
            </p:extLst>
          </p:nvPr>
        </p:nvGraphicFramePr>
        <p:xfrm>
          <a:off x="293563" y="1707654"/>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Avenir Next LT Pro" panose="020B0604020202020204" charset="0"/>
                <a:ea typeface="ＭＳ Ｐゴシック" pitchFamily="34" charset="-128"/>
              </a:rPr>
              <a:t>Source:  Nielsen Homescan Grocery Multiples 4w/e</a:t>
            </a:r>
          </a:p>
        </p:txBody>
      </p:sp>
      <p:sp>
        <p:nvSpPr>
          <p:cNvPr id="8" name="Oval 17"/>
          <p:cNvSpPr>
            <a:spLocks noChangeArrowheads="1"/>
          </p:cNvSpPr>
          <p:nvPr/>
        </p:nvSpPr>
        <p:spPr bwMode="auto">
          <a:xfrm>
            <a:off x="1111407" y="2988503"/>
            <a:ext cx="203200"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80809" y="1491630"/>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Avenir Next LT Pro" panose="020B0604020202020204" charset="0"/>
              </a:rPr>
              <a:t>21%</a:t>
            </a:r>
          </a:p>
        </p:txBody>
      </p:sp>
      <p:sp>
        <p:nvSpPr>
          <p:cNvPr id="10" name="AutoShape 13"/>
          <p:cNvSpPr>
            <a:spLocks noChangeArrowheads="1"/>
          </p:cNvSpPr>
          <p:nvPr/>
        </p:nvSpPr>
        <p:spPr bwMode="auto">
          <a:xfrm>
            <a:off x="955832" y="2461322"/>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16%</a:t>
            </a:r>
          </a:p>
        </p:txBody>
      </p:sp>
      <p:sp>
        <p:nvSpPr>
          <p:cNvPr id="11" name="Oval 9"/>
          <p:cNvSpPr>
            <a:spLocks noChangeArrowheads="1"/>
          </p:cNvSpPr>
          <p:nvPr/>
        </p:nvSpPr>
        <p:spPr bwMode="auto">
          <a:xfrm>
            <a:off x="4651151" y="2052399"/>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489698" y="1497868"/>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21%</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4" name="Text Box 19"/>
          <p:cNvSpPr txBox="1">
            <a:spLocks noChangeArrowheads="1"/>
          </p:cNvSpPr>
          <p:nvPr/>
        </p:nvSpPr>
        <p:spPr bwMode="auto">
          <a:xfrm>
            <a:off x="553852" y="4373919"/>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2020</a:t>
            </a:r>
          </a:p>
        </p:txBody>
      </p:sp>
      <p:sp>
        <p:nvSpPr>
          <p:cNvPr id="21" name="Text Box 19"/>
          <p:cNvSpPr txBox="1">
            <a:spLocks noChangeArrowheads="1"/>
          </p:cNvSpPr>
          <p:nvPr/>
        </p:nvSpPr>
        <p:spPr bwMode="auto">
          <a:xfrm>
            <a:off x="4321573" y="434090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2021</a:t>
            </a:r>
          </a:p>
        </p:txBody>
      </p:sp>
      <p:sp>
        <p:nvSpPr>
          <p:cNvPr id="15" name="Oval 9"/>
          <p:cNvSpPr>
            <a:spLocks noChangeArrowheads="1"/>
          </p:cNvSpPr>
          <p:nvPr/>
        </p:nvSpPr>
        <p:spPr bwMode="auto">
          <a:xfrm>
            <a:off x="8343528" y="2067694"/>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6" name="Text Box 19">
            <a:extLst>
              <a:ext uri="{FF2B5EF4-FFF2-40B4-BE49-F238E27FC236}">
                <a16:creationId xmlns:a16="http://schemas.microsoft.com/office/drawing/2014/main" id="{DE92A392-40E9-4162-9000-6B5BED9296DA}"/>
              </a:ext>
            </a:extLst>
          </p:cNvPr>
          <p:cNvSpPr txBox="1">
            <a:spLocks noChangeArrowheads="1"/>
          </p:cNvSpPr>
          <p:nvPr/>
        </p:nvSpPr>
        <p:spPr bwMode="auto">
          <a:xfrm>
            <a:off x="7942573" y="434090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2022</a:t>
            </a:r>
          </a:p>
        </p:txBody>
      </p:sp>
    </p:spTree>
    <p:extLst>
      <p:ext uri="{BB962C8B-B14F-4D97-AF65-F5344CB8AC3E}">
        <p14:creationId xmlns:p14="http://schemas.microsoft.com/office/powerpoint/2010/main" val="3669901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3"/>
          <p:cNvSpPr txBox="1">
            <a:spLocks noGrp="1"/>
          </p:cNvSpPr>
          <p:nvPr>
            <p:ph type="title"/>
          </p:nvPr>
        </p:nvSpPr>
        <p:spPr>
          <a:xfrm>
            <a:off x="415762" y="206455"/>
            <a:ext cx="8676357" cy="283912"/>
          </a:xfrm>
        </p:spPr>
        <p:txBody>
          <a:bodyPr spcFirstLastPara="1" wrap="square" lIns="0" tIns="91425" rIns="0" bIns="91425" anchor="t" anchorCtr="0">
            <a:noAutofit/>
          </a:bodyPr>
          <a:lstStyle/>
          <a:p>
            <a:pPr lvl="0"/>
            <a:r>
              <a:rPr lang="en-PH" sz="1700" dirty="0">
                <a:latin typeface="Montserrat" panose="00000500000000000000" pitchFamily="2" charset="0"/>
              </a:rPr>
              <a:t>Overall offer remains similar to last year, most retailers saw the proportion of spend fall, the exceptions are Iceland, Ocado and Waitrose</a:t>
            </a:r>
            <a:endParaRPr lang="en-PH" sz="1700" dirty="0">
              <a:solidFill>
                <a:schemeClr val="accent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1997018760"/>
              </p:ext>
            </p:extLst>
          </p:nvPr>
        </p:nvGraphicFramePr>
        <p:xfrm>
          <a:off x="3807620" y="927733"/>
          <a:ext cx="5205751" cy="4083960"/>
        </p:xfrm>
        <a:graphic>
          <a:graphicData uri="http://schemas.openxmlformats.org/drawingml/2006/table">
            <a:tbl>
              <a:tblPr>
                <a:noFill/>
                <a:tableStyleId>{0DBE4ED3-A11A-413B-A309-AE78DBB60736}</a:tableStyleId>
              </a:tblPr>
              <a:tblGrid>
                <a:gridCol w="1039631">
                  <a:extLst>
                    <a:ext uri="{9D8B030D-6E8A-4147-A177-3AD203B41FA5}">
                      <a16:colId xmlns:a16="http://schemas.microsoft.com/office/drawing/2014/main" val="20000"/>
                    </a:ext>
                  </a:extLst>
                </a:gridCol>
                <a:gridCol w="2359092">
                  <a:extLst>
                    <a:ext uri="{9D8B030D-6E8A-4147-A177-3AD203B41FA5}">
                      <a16:colId xmlns:a16="http://schemas.microsoft.com/office/drawing/2014/main" val="20001"/>
                    </a:ext>
                  </a:extLst>
                </a:gridCol>
                <a:gridCol w="1807028">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4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%Value</a:t>
                      </a:r>
                      <a:r>
                        <a:rPr lang="en" sz="1100" b="1" baseline="0" dirty="0">
                          <a:solidFill>
                            <a:srgbClr val="FFFFFF"/>
                          </a:solidFill>
                          <a:latin typeface="Montserrat" panose="00000500000000000000" pitchFamily="2" charset="0"/>
                          <a:ea typeface="Montserrat"/>
                          <a:cs typeface="Montserrat"/>
                          <a:sym typeface="Montserrat"/>
                        </a:rPr>
                        <a:t> sales bought on offer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 %</a:t>
                      </a:r>
                      <a:r>
                        <a:rPr lang="en" sz="1100" b="1" baseline="0" dirty="0">
                          <a:solidFill>
                            <a:srgbClr val="FFFFFF"/>
                          </a:solidFill>
                          <a:latin typeface="Montserrat" panose="00000500000000000000" pitchFamily="2" charset="0"/>
                          <a:ea typeface="Montserrat"/>
                          <a:cs typeface="Montserrat"/>
                          <a:sym typeface="Montserrat"/>
                        </a:rPr>
                        <a:t> pts vs last year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Waitrose</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rgbClr val="FFFFFF"/>
                          </a:solidFill>
                          <a:latin typeface="Montserrat" panose="00000500000000000000" pitchFamily="2" charset="0"/>
                          <a:ea typeface="Montserrat Light"/>
                          <a:cs typeface="Montserrat Light"/>
                          <a:sym typeface="Montserrat Light"/>
                        </a:rPr>
                        <a:t>36%</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chemeClr val="accent1"/>
                          </a:solidFill>
                          <a:latin typeface="Montserrat" panose="00000500000000000000" pitchFamily="2" charset="0"/>
                          <a:ea typeface="Montserrat Light"/>
                          <a:cs typeface="Montserrat Light"/>
                          <a:sym typeface="Montserrat Light"/>
                        </a:rPr>
                        <a:t>+2%</a:t>
                      </a:r>
                      <a:endParaRPr sz="1000" b="1" dirty="0">
                        <a:solidFill>
                          <a:schemeClr val="accent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Ocado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rgbClr val="FFFFFF"/>
                          </a:solidFill>
                          <a:latin typeface="Montserrat" panose="00000500000000000000" pitchFamily="2" charset="0"/>
                          <a:ea typeface="Montserrat Light"/>
                          <a:cs typeface="Montserrat Light"/>
                          <a:sym typeface="Montserrat Light"/>
                        </a:rPr>
                        <a:t>35%</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chemeClr val="accent1"/>
                          </a:solidFill>
                          <a:latin typeface="Montserrat" panose="00000500000000000000" pitchFamily="2" charset="0"/>
                          <a:ea typeface="Montserrat Light"/>
                          <a:cs typeface="Montserrat Light"/>
                          <a:sym typeface="Montserrat Light"/>
                        </a:rPr>
                        <a:t>+4%</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Co-op</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1000" b="0" dirty="0">
                          <a:solidFill>
                            <a:srgbClr val="FFFFFF"/>
                          </a:solidFill>
                          <a:latin typeface="Montserrat" panose="00000500000000000000" pitchFamily="2" charset="0"/>
                          <a:ea typeface="Montserrat Light"/>
                          <a:cs typeface="Montserrat Light"/>
                          <a:sym typeface="Montserrat Light"/>
                        </a:rPr>
                        <a:t>30%</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19536">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Morrisons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28%</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Iceland</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26%</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+4%</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Tesco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23%</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Sainsbury’s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23%</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M&amp;S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22%</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ASDA</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18%</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Lidl</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9%</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Aldi</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3%</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-1%</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20%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-0%</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364329" y="4943474"/>
            <a:ext cx="8159100" cy="136437"/>
          </a:xfrm>
        </p:spPr>
        <p:txBody>
          <a:bodyPr/>
          <a:lstStyle/>
          <a:p>
            <a:r>
              <a:rPr lang="en-PH" dirty="0">
                <a:latin typeface="Montserrat" panose="00000500000000000000" pitchFamily="2" charset="0"/>
              </a:rPr>
              <a:t>Source:  NielsenIQ Homescan % Value fmcg sales bought on offer, 4w/e </a:t>
            </a:r>
            <a:r>
              <a:rPr lang="en-PH" dirty="0"/>
              <a:t>21</a:t>
            </a:r>
            <a:r>
              <a:rPr lang="en-PH" baseline="30000" dirty="0"/>
              <a:t>st</a:t>
            </a:r>
            <a:r>
              <a:rPr lang="en-PH" dirty="0"/>
              <a:t> May </a:t>
            </a:r>
            <a:r>
              <a:rPr lang="en-PH" dirty="0">
                <a:latin typeface="Montserrat" panose="00000500000000000000" pitchFamily="2" charset="0"/>
              </a:rPr>
              <a:t>2022 vs year ago</a:t>
            </a:r>
          </a:p>
        </p:txBody>
      </p:sp>
    </p:spTree>
    <p:extLst>
      <p:ext uri="{BB962C8B-B14F-4D97-AF65-F5344CB8AC3E}">
        <p14:creationId xmlns:p14="http://schemas.microsoft.com/office/powerpoint/2010/main" val="1058382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What’s next?</a:t>
            </a:r>
          </a:p>
        </p:txBody>
      </p:sp>
    </p:spTree>
    <p:extLst>
      <p:ext uri="{BB962C8B-B14F-4D97-AF65-F5344CB8AC3E}">
        <p14:creationId xmlns:p14="http://schemas.microsoft.com/office/powerpoint/2010/main" val="44597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a:xfrm>
            <a:off x="278450" y="4758087"/>
            <a:ext cx="8159100" cy="184800"/>
          </a:xfrm>
        </p:spPr>
        <p:txBody>
          <a:bodyPr/>
          <a:lstStyle/>
          <a:p>
            <a:r>
              <a:rPr lang="en-PH" dirty="0">
                <a:solidFill>
                  <a:schemeClr val="bg1"/>
                </a:solidFill>
                <a:latin typeface="Montserrat" panose="00000500000000000000" pitchFamily="2" charset="0"/>
              </a:rPr>
              <a:t>Source:  NielsenIQ Homescan FMCG, NielsenIQ Scantrack</a:t>
            </a:r>
          </a:p>
        </p:txBody>
      </p:sp>
      <p:sp>
        <p:nvSpPr>
          <p:cNvPr id="641" name="Google Shape;641;p59"/>
          <p:cNvSpPr txBox="1"/>
          <p:nvPr/>
        </p:nvSpPr>
        <p:spPr>
          <a:xfrm>
            <a:off x="338424"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00775" y="1376602"/>
            <a:ext cx="2884591" cy="3172645"/>
          </a:xfrm>
          <a:prstGeom prst="rect">
            <a:avLst/>
          </a:prstGeom>
          <a:noFill/>
          <a:ln>
            <a:noFill/>
          </a:ln>
        </p:spPr>
        <p:txBody>
          <a:bodyPr spcFirstLastPara="1" wrap="square" lIns="0" tIns="45700" rIns="0" bIns="45700" anchor="t" anchorCtr="0">
            <a:noAutofit/>
          </a:bodyPr>
          <a:lstStyle/>
          <a:p>
            <a:pPr marL="342900" lvl="0" indent="-342900">
              <a:buClr>
                <a:schemeClr val="bg1"/>
              </a:buClr>
              <a:buSzPts val="1100"/>
              <a:buFont typeface="Wingdings" panose="05000000000000000000" pitchFamily="2" charset="2"/>
              <a:buChar char="§"/>
            </a:pPr>
            <a:r>
              <a:rPr lang="en-GB" sz="1100" b="1" dirty="0">
                <a:solidFill>
                  <a:schemeClr val="accent1"/>
                </a:solidFill>
                <a:effectLst/>
                <a:latin typeface="Montserrat" panose="00000500000000000000" pitchFamily="2" charset="0"/>
                <a:ea typeface="Times New Roman" panose="02020603050405020304" pitchFamily="18" charset="0"/>
              </a:rPr>
              <a:t>Total Till growths rebounded +0.6% </a:t>
            </a:r>
            <a:r>
              <a:rPr lang="en-GB" sz="1100" dirty="0">
                <a:solidFill>
                  <a:schemeClr val="bg1"/>
                </a:solidFill>
                <a:effectLst/>
                <a:latin typeface="Montserrat" panose="00000500000000000000" pitchFamily="2" charset="0"/>
                <a:ea typeface="Times New Roman" panose="02020603050405020304" pitchFamily="18" charset="0"/>
              </a:rPr>
              <a:t>helped by a </a:t>
            </a:r>
            <a:r>
              <a:rPr lang="en-GB" sz="1100" b="1" dirty="0">
                <a:solidFill>
                  <a:schemeClr val="accent1"/>
                </a:solidFill>
                <a:effectLst/>
                <a:latin typeface="Montserrat" panose="00000500000000000000" pitchFamily="2" charset="0"/>
                <a:ea typeface="Times New Roman" panose="02020603050405020304" pitchFamily="18" charset="0"/>
              </a:rPr>
              <a:t>+2.3%</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growth in sales w/e 21</a:t>
            </a:r>
            <a:r>
              <a:rPr lang="en-GB" sz="1100" baseline="30000" dirty="0">
                <a:solidFill>
                  <a:schemeClr val="bg1"/>
                </a:solidFill>
                <a:effectLst/>
                <a:latin typeface="Montserrat" panose="00000500000000000000" pitchFamily="2" charset="0"/>
                <a:ea typeface="Times New Roman" panose="02020603050405020304" pitchFamily="18" charset="0"/>
              </a:rPr>
              <a:t>st</a:t>
            </a:r>
            <a:r>
              <a:rPr lang="en-GB" sz="1100" dirty="0">
                <a:solidFill>
                  <a:schemeClr val="bg1"/>
                </a:solidFill>
                <a:effectLst/>
                <a:latin typeface="Montserrat" panose="00000500000000000000" pitchFamily="2" charset="0"/>
                <a:ea typeface="Times New Roman" panose="02020603050405020304" pitchFamily="18" charset="0"/>
              </a:rPr>
              <a:t> May (Scantrack Grocery Multiples) against last year’s weaker comparatives</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when lockdown restrictions eased to allow</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shoppers to dine indoors. </a:t>
            </a:r>
          </a:p>
          <a:p>
            <a:pPr marL="342900" lvl="0" indent="-342900">
              <a:buSzPts val="1100"/>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buClr>
                <a:schemeClr val="bg1"/>
              </a:buClr>
              <a:buSzPts val="1100"/>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Accelerating </a:t>
            </a:r>
            <a:r>
              <a:rPr lang="en-GB" sz="1100" b="1" dirty="0">
                <a:solidFill>
                  <a:schemeClr val="accent1"/>
                </a:solidFill>
                <a:effectLst/>
                <a:latin typeface="Montserrat" panose="00000500000000000000" pitchFamily="2" charset="0"/>
                <a:ea typeface="Times New Roman" panose="02020603050405020304" pitchFamily="18" charset="0"/>
              </a:rPr>
              <a:t>food inflation</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will be </a:t>
            </a:r>
            <a:r>
              <a:rPr lang="en-GB" sz="1100" b="1" dirty="0">
                <a:solidFill>
                  <a:schemeClr val="bg1"/>
                </a:solidFill>
                <a:effectLst/>
                <a:latin typeface="Montserrat" panose="00000500000000000000" pitchFamily="2" charset="0"/>
                <a:ea typeface="Times New Roman" panose="02020603050405020304" pitchFamily="18" charset="0"/>
              </a:rPr>
              <a:t>supporting</a:t>
            </a:r>
            <a:r>
              <a:rPr lang="en-GB" sz="1100" dirty="0">
                <a:solidFill>
                  <a:schemeClr val="bg1"/>
                </a:solidFill>
                <a:effectLst/>
                <a:latin typeface="Montserrat" panose="00000500000000000000" pitchFamily="2" charset="0"/>
                <a:ea typeface="Times New Roman" panose="02020603050405020304" pitchFamily="18" charset="0"/>
              </a:rPr>
              <a:t> top line </a:t>
            </a:r>
            <a:r>
              <a:rPr lang="en-GB" sz="1100" b="1" dirty="0">
                <a:solidFill>
                  <a:schemeClr val="bg1"/>
                </a:solidFill>
                <a:effectLst/>
                <a:latin typeface="Montserrat" panose="00000500000000000000" pitchFamily="2" charset="0"/>
                <a:ea typeface="Times New Roman" panose="02020603050405020304" pitchFamily="18" charset="0"/>
              </a:rPr>
              <a:t>value growth </a:t>
            </a:r>
            <a:r>
              <a:rPr lang="en-GB" sz="1100" dirty="0">
                <a:solidFill>
                  <a:schemeClr val="bg1"/>
                </a:solidFill>
                <a:effectLst/>
                <a:latin typeface="Montserrat" panose="00000500000000000000" pitchFamily="2" charset="0"/>
                <a:ea typeface="Times New Roman" panose="02020603050405020304" pitchFamily="18" charset="0"/>
              </a:rPr>
              <a:t>but the impact of the </a:t>
            </a:r>
            <a:r>
              <a:rPr lang="en-GB" sz="1100" b="1" dirty="0">
                <a:solidFill>
                  <a:schemeClr val="bg1"/>
                </a:solidFill>
                <a:effectLst/>
                <a:latin typeface="Montserrat" panose="00000500000000000000" pitchFamily="2" charset="0"/>
                <a:ea typeface="Times New Roman" panose="02020603050405020304" pitchFamily="18" charset="0"/>
              </a:rPr>
              <a:t>cost-of-living</a:t>
            </a:r>
            <a:r>
              <a:rPr lang="en-GB" sz="1100" dirty="0">
                <a:solidFill>
                  <a:schemeClr val="bg1"/>
                </a:solidFill>
                <a:effectLst/>
                <a:latin typeface="Montserrat" panose="00000500000000000000" pitchFamily="2" charset="0"/>
                <a:ea typeface="Times New Roman" panose="02020603050405020304" pitchFamily="18" charset="0"/>
              </a:rPr>
              <a:t> squeeze is now hitting </a:t>
            </a:r>
            <a:r>
              <a:rPr lang="en-GB" sz="1100" b="1" dirty="0">
                <a:solidFill>
                  <a:schemeClr val="bg1"/>
                </a:solidFill>
                <a:effectLst/>
                <a:latin typeface="Montserrat" panose="00000500000000000000" pitchFamily="2" charset="0"/>
                <a:ea typeface="Times New Roman" panose="02020603050405020304" pitchFamily="18" charset="0"/>
              </a:rPr>
              <a:t>grocery</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rPr>
              <a:t>volumes,  </a:t>
            </a:r>
            <a:r>
              <a:rPr lang="en-GB" sz="1100" dirty="0">
                <a:solidFill>
                  <a:schemeClr val="bg1"/>
                </a:solidFill>
                <a:effectLst/>
                <a:latin typeface="Montserrat" panose="00000500000000000000" pitchFamily="2" charset="0"/>
                <a:ea typeface="Times New Roman" panose="02020603050405020304" pitchFamily="18" charset="0"/>
              </a:rPr>
              <a:t>sales which are down</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5.7%</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the Grocery Multiples and spend per visit at </a:t>
            </a:r>
            <a:r>
              <a:rPr lang="en-GB" sz="1100" b="1" dirty="0">
                <a:solidFill>
                  <a:schemeClr val="bg1"/>
                </a:solidFill>
                <a:effectLst/>
                <a:latin typeface="Montserrat" panose="00000500000000000000" pitchFamily="2" charset="0"/>
                <a:ea typeface="Times New Roman" panose="02020603050405020304" pitchFamily="18" charset="0"/>
              </a:rPr>
              <a:t>£18.17 </a:t>
            </a:r>
            <a:r>
              <a:rPr lang="en-GB" sz="1100" dirty="0">
                <a:solidFill>
                  <a:schemeClr val="bg1"/>
                </a:solidFill>
                <a:effectLst/>
                <a:latin typeface="Montserrat" panose="00000500000000000000" pitchFamily="2" charset="0"/>
                <a:ea typeface="Times New Roman" panose="02020603050405020304" pitchFamily="18" charset="0"/>
              </a:rPr>
              <a:t>is still down (</a:t>
            </a:r>
            <a:r>
              <a:rPr lang="en-GB" sz="1100" b="1" dirty="0">
                <a:solidFill>
                  <a:schemeClr val="accent1"/>
                </a:solidFill>
                <a:effectLst/>
                <a:latin typeface="Montserrat" panose="00000500000000000000" pitchFamily="2" charset="0"/>
                <a:ea typeface="Times New Roman" panose="02020603050405020304" pitchFamily="18" charset="0"/>
              </a:rPr>
              <a:t>-6.1%</a:t>
            </a:r>
            <a:r>
              <a:rPr lang="en-GB" sz="1100" dirty="0">
                <a:solidFill>
                  <a:schemeClr val="bg1"/>
                </a:solidFill>
                <a:effectLst/>
                <a:latin typeface="Montserrat" panose="00000500000000000000" pitchFamily="2" charset="0"/>
                <a:ea typeface="Times New Roman" panose="02020603050405020304" pitchFamily="18" charset="0"/>
              </a:rPr>
              <a:t>) on last year. </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lvl="0">
              <a:lnSpc>
                <a:spcPts val="1265"/>
              </a:lnSpc>
              <a:spcAft>
                <a:spcPts val="0"/>
              </a:spcAft>
              <a:buClr>
                <a:schemeClr val="bg1"/>
              </a:buClr>
            </a:pPr>
            <a:endParaRPr lang="en-GB" sz="1100" dirty="0">
              <a:solidFill>
                <a:schemeClr val="bg1"/>
              </a:solidFill>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376708"/>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50440" y="1376602"/>
            <a:ext cx="2693700" cy="3766340"/>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With household budgets </a:t>
            </a:r>
            <a:r>
              <a:rPr lang="en-GB" sz="1100" b="1" dirty="0">
                <a:solidFill>
                  <a:schemeClr val="accent1"/>
                </a:solidFill>
                <a:effectLst/>
                <a:latin typeface="Montserrat" panose="00000500000000000000" pitchFamily="2" charset="0"/>
                <a:ea typeface="Times New Roman" panose="02020603050405020304" pitchFamily="18" charset="0"/>
              </a:rPr>
              <a:t>squeezed</a:t>
            </a:r>
            <a:r>
              <a:rPr lang="en-GB" sz="1100" dirty="0">
                <a:solidFill>
                  <a:schemeClr val="bg1"/>
                </a:solidFill>
                <a:effectLst/>
                <a:latin typeface="Montserrat" panose="00000500000000000000" pitchFamily="2" charset="0"/>
                <a:ea typeface="Times New Roman" panose="02020603050405020304" pitchFamily="18" charset="0"/>
              </a:rPr>
              <a:t> and with </a:t>
            </a:r>
            <a:r>
              <a:rPr lang="en-GB" sz="1100" b="1" dirty="0">
                <a:solidFill>
                  <a:schemeClr val="bg1"/>
                </a:solidFill>
                <a:effectLst/>
                <a:latin typeface="Montserrat" panose="00000500000000000000" pitchFamily="2" charset="0"/>
                <a:ea typeface="Times New Roman" panose="02020603050405020304" pitchFamily="18" charset="0"/>
              </a:rPr>
              <a:t>availability</a:t>
            </a:r>
            <a:r>
              <a:rPr lang="en-GB" sz="1100" dirty="0">
                <a:solidFill>
                  <a:schemeClr val="bg1"/>
                </a:solidFill>
                <a:effectLst/>
                <a:latin typeface="Montserrat" panose="00000500000000000000" pitchFamily="2" charset="0"/>
                <a:ea typeface="Times New Roman" panose="02020603050405020304" pitchFamily="18" charset="0"/>
              </a:rPr>
              <a:t> still an issue on some lines, shoppers are ‘</a:t>
            </a:r>
            <a:r>
              <a:rPr lang="en-GB" sz="1100" b="1" dirty="0">
                <a:solidFill>
                  <a:schemeClr val="accent1"/>
                </a:solidFill>
                <a:effectLst/>
                <a:latin typeface="Montserrat" panose="00000500000000000000" pitchFamily="2" charset="0"/>
                <a:ea typeface="Times New Roman" panose="02020603050405020304" pitchFamily="18" charset="0"/>
              </a:rPr>
              <a:t>shopping around’</a:t>
            </a:r>
            <a:r>
              <a:rPr lang="en-GB" sz="1100" dirty="0">
                <a:solidFill>
                  <a:schemeClr val="bg1"/>
                </a:solidFill>
                <a:effectLst/>
                <a:latin typeface="Montserrat" panose="00000500000000000000" pitchFamily="2" charset="0"/>
                <a:ea typeface="Times New Roman" panose="02020603050405020304" pitchFamily="18" charset="0"/>
              </a:rPr>
              <a:t> for the </a:t>
            </a:r>
            <a:r>
              <a:rPr lang="en-GB" sz="1100" b="1" dirty="0">
                <a:solidFill>
                  <a:schemeClr val="bg1"/>
                </a:solidFill>
                <a:effectLst/>
                <a:latin typeface="Montserrat" panose="00000500000000000000" pitchFamily="2" charset="0"/>
                <a:ea typeface="Times New Roman" panose="02020603050405020304" pitchFamily="18" charset="0"/>
              </a:rPr>
              <a:t>best deals</a:t>
            </a:r>
            <a:r>
              <a:rPr lang="en-GB" sz="1100" dirty="0">
                <a:solidFill>
                  <a:schemeClr val="bg1"/>
                </a:solidFill>
                <a:effectLst/>
                <a:latin typeface="Montserrat" panose="00000500000000000000" pitchFamily="2" charset="0"/>
                <a:ea typeface="Times New Roman" panose="02020603050405020304" pitchFamily="18" charset="0"/>
              </a:rPr>
              <a:t> and it is </a:t>
            </a:r>
            <a:r>
              <a:rPr lang="en-GB" sz="1100" b="1" dirty="0">
                <a:solidFill>
                  <a:schemeClr val="bg1"/>
                </a:solidFill>
                <a:effectLst/>
                <a:latin typeface="Montserrat" panose="00000500000000000000" pitchFamily="2" charset="0"/>
                <a:ea typeface="Times New Roman" panose="02020603050405020304" pitchFamily="18" charset="0"/>
              </a:rPr>
              <a:t>visits to stores</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+6.9%</a:t>
            </a:r>
            <a:r>
              <a:rPr lang="en-GB" sz="1100" dirty="0">
                <a:solidFill>
                  <a:schemeClr val="bg1"/>
                </a:solidFill>
                <a:effectLst/>
                <a:latin typeface="Montserrat" panose="00000500000000000000" pitchFamily="2" charset="0"/>
                <a:ea typeface="Times New Roman" panose="02020603050405020304" pitchFamily="18" charset="0"/>
              </a:rPr>
              <a:t> v year ago) which is </a:t>
            </a:r>
            <a:r>
              <a:rPr lang="en-GB" sz="1100" b="1" dirty="0">
                <a:solidFill>
                  <a:schemeClr val="bg1"/>
                </a:solidFill>
                <a:effectLst/>
                <a:latin typeface="Montserrat" panose="00000500000000000000" pitchFamily="2" charset="0"/>
                <a:ea typeface="Times New Roman" panose="02020603050405020304" pitchFamily="18" charset="0"/>
              </a:rPr>
              <a:t>driving</a:t>
            </a:r>
            <a:r>
              <a:rPr lang="en-GB" sz="1100" dirty="0">
                <a:solidFill>
                  <a:schemeClr val="bg1"/>
                </a:solidFill>
                <a:effectLst/>
                <a:latin typeface="Montserrat" panose="00000500000000000000" pitchFamily="2" charset="0"/>
                <a:ea typeface="Times New Roman" panose="02020603050405020304" pitchFamily="18" charset="0"/>
              </a:rPr>
              <a:t> the </a:t>
            </a:r>
            <a:r>
              <a:rPr lang="en-GB" sz="1100" b="1" dirty="0">
                <a:solidFill>
                  <a:schemeClr val="bg1"/>
                </a:solidFill>
                <a:effectLst/>
                <a:latin typeface="Montserrat" panose="00000500000000000000" pitchFamily="2" charset="0"/>
                <a:ea typeface="Times New Roman" panose="02020603050405020304" pitchFamily="18" charset="0"/>
              </a:rPr>
              <a:t>Total Till growth </a:t>
            </a:r>
            <a:r>
              <a:rPr lang="en-GB" sz="1100" dirty="0">
                <a:solidFill>
                  <a:schemeClr val="bg1"/>
                </a:solidFill>
                <a:effectLst/>
                <a:latin typeface="Montserrat" panose="00000500000000000000" pitchFamily="2" charset="0"/>
                <a:ea typeface="Times New Roman" panose="02020603050405020304" pitchFamily="18" charset="0"/>
              </a:rPr>
              <a:t>with an improvement in bricks and mortar sales (</a:t>
            </a:r>
            <a:r>
              <a:rPr lang="en-GB" sz="1100" b="1" dirty="0">
                <a:solidFill>
                  <a:schemeClr val="accent1"/>
                </a:solidFill>
                <a:effectLst/>
                <a:latin typeface="Montserrat" panose="00000500000000000000" pitchFamily="2" charset="0"/>
                <a:ea typeface="Times New Roman" panose="02020603050405020304" pitchFamily="18" charset="0"/>
              </a:rPr>
              <a:t>+2%</a:t>
            </a:r>
            <a:r>
              <a:rPr lang="en-GB" sz="1100" dirty="0">
                <a:solidFill>
                  <a:schemeClr val="bg1"/>
                </a:solidFill>
                <a:effectLst/>
                <a:latin typeface="Montserrat" panose="00000500000000000000" pitchFamily="2" charset="0"/>
                <a:ea typeface="Times New Roman" panose="02020603050405020304" pitchFamily="18" charset="0"/>
              </a:rPr>
              <a:t>).</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bg1"/>
                </a:solidFill>
                <a:latin typeface="Montserrat" panose="00000500000000000000" pitchFamily="2" charset="0"/>
                <a:ea typeface="Times New Roman" panose="02020603050405020304" pitchFamily="18" charset="0"/>
              </a:rPr>
              <a:t>Pro</a:t>
            </a:r>
            <a:r>
              <a:rPr lang="en-GB" sz="1100" b="1" dirty="0">
                <a:solidFill>
                  <a:schemeClr val="bg1"/>
                </a:solidFill>
                <a:effectLst/>
                <a:latin typeface="Montserrat" panose="00000500000000000000" pitchFamily="2" charset="0"/>
                <a:ea typeface="Times New Roman" panose="02020603050405020304" pitchFamily="18" charset="0"/>
              </a:rPr>
              <a:t>motional spend</a:t>
            </a:r>
            <a:r>
              <a:rPr lang="en-GB" sz="1100" dirty="0">
                <a:solidFill>
                  <a:schemeClr val="bg1"/>
                </a:solidFill>
                <a:effectLst/>
                <a:latin typeface="Montserrat" panose="00000500000000000000" pitchFamily="2" charset="0"/>
                <a:ea typeface="Times New Roman" panose="02020603050405020304" pitchFamily="18" charset="0"/>
              </a:rPr>
              <a:t> fell back from 21.5% of value sales last month</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to </a:t>
            </a:r>
            <a:r>
              <a:rPr lang="en-GB" sz="1100" b="1" dirty="0">
                <a:solidFill>
                  <a:schemeClr val="accent1"/>
                </a:solidFill>
                <a:effectLst/>
                <a:latin typeface="Montserrat" panose="00000500000000000000" pitchFamily="2" charset="0"/>
                <a:ea typeface="Times New Roman" panose="02020603050405020304" pitchFamily="18" charset="0"/>
              </a:rPr>
              <a:t>20.4%</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which is similar to this time last year (20.6%) indicating there is </a:t>
            </a:r>
            <a:r>
              <a:rPr lang="en-GB" sz="1100" b="1" dirty="0">
                <a:solidFill>
                  <a:schemeClr val="bg1"/>
                </a:solidFill>
                <a:effectLst/>
                <a:latin typeface="Montserrat" panose="00000500000000000000" pitchFamily="2" charset="0"/>
                <a:ea typeface="Times New Roman" panose="02020603050405020304" pitchFamily="18" charset="0"/>
              </a:rPr>
              <a:t>little appetite </a:t>
            </a:r>
            <a:r>
              <a:rPr lang="en-GB" sz="1100" dirty="0">
                <a:solidFill>
                  <a:schemeClr val="bg1"/>
                </a:solidFill>
                <a:effectLst/>
                <a:latin typeface="Montserrat" panose="00000500000000000000" pitchFamily="2" charset="0"/>
                <a:ea typeface="Times New Roman" panose="02020603050405020304" pitchFamily="18" charset="0"/>
              </a:rPr>
              <a:t>from the </a:t>
            </a:r>
            <a:r>
              <a:rPr lang="en-GB" sz="1100" b="1" dirty="0">
                <a:solidFill>
                  <a:schemeClr val="bg1"/>
                </a:solidFill>
                <a:effectLst/>
                <a:latin typeface="Montserrat" panose="00000500000000000000" pitchFamily="2" charset="0"/>
                <a:ea typeface="Times New Roman" panose="02020603050405020304" pitchFamily="18" charset="0"/>
              </a:rPr>
              <a:t>retailers</a:t>
            </a:r>
            <a:r>
              <a:rPr lang="en-GB" sz="1100" dirty="0">
                <a:solidFill>
                  <a:schemeClr val="bg1"/>
                </a:solidFill>
                <a:effectLst/>
                <a:latin typeface="Montserrat" panose="00000500000000000000" pitchFamily="2" charset="0"/>
                <a:ea typeface="Times New Roman" panose="02020603050405020304" pitchFamily="18" charset="0"/>
              </a:rPr>
              <a:t> to use </a:t>
            </a:r>
            <a:r>
              <a:rPr lang="en-GB" sz="1100" b="1" dirty="0">
                <a:solidFill>
                  <a:schemeClr val="bg1"/>
                </a:solidFill>
                <a:effectLst/>
                <a:latin typeface="Montserrat" panose="00000500000000000000" pitchFamily="2" charset="0"/>
                <a:ea typeface="Times New Roman" panose="02020603050405020304" pitchFamily="18" charset="0"/>
              </a:rPr>
              <a:t>volume-based promotions</a:t>
            </a:r>
            <a:r>
              <a:rPr lang="en-GB" sz="1100" dirty="0">
                <a:solidFill>
                  <a:schemeClr val="bg1"/>
                </a:solidFill>
                <a:effectLst/>
                <a:latin typeface="Montserrat" panose="00000500000000000000" pitchFamily="2" charset="0"/>
                <a:ea typeface="Times New Roman" panose="02020603050405020304" pitchFamily="18" charset="0"/>
              </a:rPr>
              <a:t> to drive sales when shoppers are </a:t>
            </a:r>
            <a:r>
              <a:rPr lang="en-GB" sz="1100" b="1" dirty="0">
                <a:solidFill>
                  <a:schemeClr val="bg1"/>
                </a:solidFill>
                <a:effectLst/>
                <a:latin typeface="Montserrat" panose="00000500000000000000" pitchFamily="2" charset="0"/>
                <a:ea typeface="Times New Roman" panose="02020603050405020304" pitchFamily="18" charset="0"/>
              </a:rPr>
              <a:t>looking to spend </a:t>
            </a:r>
            <a:r>
              <a:rPr lang="en-GB" sz="1100" b="1" dirty="0">
                <a:solidFill>
                  <a:schemeClr val="accent1"/>
                </a:solidFill>
                <a:effectLst/>
                <a:latin typeface="Montserrat" panose="00000500000000000000" pitchFamily="2" charset="0"/>
                <a:ea typeface="Times New Roman" panose="02020603050405020304" pitchFamily="18" charset="0"/>
              </a:rPr>
              <a:t>less</a:t>
            </a:r>
            <a:r>
              <a:rPr lang="en-GB" sz="1100" dirty="0">
                <a:solidFill>
                  <a:schemeClr val="bg1"/>
                </a:solidFill>
                <a:effectLst/>
                <a:latin typeface="Montserrat" panose="00000500000000000000" pitchFamily="2" charset="0"/>
                <a:ea typeface="Times New Roman" panose="02020603050405020304" pitchFamily="18" charset="0"/>
              </a:rPr>
              <a:t> on </a:t>
            </a:r>
            <a:r>
              <a:rPr lang="en-GB" sz="1100" b="1" dirty="0">
                <a:solidFill>
                  <a:schemeClr val="bg1"/>
                </a:solidFill>
                <a:effectLst/>
                <a:latin typeface="Montserrat" panose="00000500000000000000" pitchFamily="2" charset="0"/>
                <a:ea typeface="Times New Roman" panose="02020603050405020304" pitchFamily="18" charset="0"/>
              </a:rPr>
              <a:t>each</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rPr>
              <a:t>shopping trip</a:t>
            </a:r>
            <a:r>
              <a:rPr lang="en-GB" sz="1100" dirty="0">
                <a:solidFill>
                  <a:schemeClr val="bg1"/>
                </a:solidFill>
                <a:effectLst/>
                <a:latin typeface="Montserrat" panose="00000500000000000000" pitchFamily="2" charset="0"/>
                <a:ea typeface="Times New Roman" panose="02020603050405020304" pitchFamily="18" charset="0"/>
              </a:rPr>
              <a:t>.</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a:lnSpc>
                <a:spcPts val="1265"/>
              </a:lnSpc>
              <a:buClr>
                <a:schemeClr val="bg1"/>
              </a:buClr>
            </a:pPr>
            <a:endParaRPr lang="en-GB" sz="1100" dirty="0">
              <a:solidFill>
                <a:schemeClr val="bg1"/>
              </a:solidFill>
              <a:latin typeface="Montserrat" panose="00000500000000000000" pitchFamily="2" charset="0"/>
              <a:ea typeface="Times New Roman" panose="02020603050405020304" pitchFamily="18" charset="0"/>
            </a:endParaRPr>
          </a:p>
          <a:p>
            <a:pPr>
              <a:buSzPts val="1100"/>
            </a:pPr>
            <a:endParaRPr lang="en" sz="12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093750" y="1371589"/>
            <a:ext cx="2842456" cy="3295416"/>
          </a:xfrm>
          <a:prstGeom prst="rect">
            <a:avLst/>
          </a:prstGeom>
          <a:noFill/>
          <a:ln>
            <a:noFill/>
          </a:ln>
        </p:spPr>
        <p:txBody>
          <a:bodyPr spcFirstLastPara="1" wrap="square" lIns="0" tIns="45700" rIns="0" bIns="45700" anchor="t" anchorCtr="0">
            <a:noAutofit/>
          </a:bodyPr>
          <a:lstStyle/>
          <a:p>
            <a:pPr marL="342900" lvl="0" indent="-342900">
              <a:buClr>
                <a:schemeClr val="bg1"/>
              </a:buClr>
              <a:buSzPts val="1100"/>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Whilst there was an improvement in industry sales in the last 4 weeks and more `</a:t>
            </a:r>
            <a:r>
              <a:rPr lang="en-GB" sz="1100" b="1" dirty="0">
                <a:solidFill>
                  <a:schemeClr val="bg1"/>
                </a:solidFill>
                <a:effectLst/>
                <a:latin typeface="Montserrat" panose="00000500000000000000" pitchFamily="2" charset="0"/>
                <a:ea typeface="Times New Roman" panose="02020603050405020304" pitchFamily="18" charset="0"/>
              </a:rPr>
              <a:t>take home</a:t>
            </a:r>
            <a:r>
              <a:rPr lang="en-GB" sz="1100" dirty="0">
                <a:solidFill>
                  <a:schemeClr val="bg1"/>
                </a:solidFill>
                <a:effectLst/>
                <a:latin typeface="Montserrat" panose="00000500000000000000" pitchFamily="2" charset="0"/>
                <a:ea typeface="Times New Roman" panose="02020603050405020304" pitchFamily="18" charset="0"/>
              </a:rPr>
              <a:t>` consumption, in </a:t>
            </a:r>
            <a:r>
              <a:rPr lang="en-GB" sz="1100" b="1" dirty="0">
                <a:solidFill>
                  <a:schemeClr val="bg1"/>
                </a:solidFill>
                <a:effectLst/>
                <a:latin typeface="Montserrat" panose="00000500000000000000" pitchFamily="2" charset="0"/>
                <a:ea typeface="Times New Roman" panose="02020603050405020304" pitchFamily="18" charset="0"/>
              </a:rPr>
              <a:t>absolute terms</a:t>
            </a:r>
            <a:r>
              <a:rPr lang="en-GB" sz="1100" dirty="0">
                <a:solidFill>
                  <a:schemeClr val="bg1"/>
                </a:solidFill>
                <a:effectLst/>
                <a:latin typeface="Montserrat" panose="00000500000000000000" pitchFamily="2" charset="0"/>
                <a:ea typeface="Times New Roman" panose="02020603050405020304" pitchFamily="18" charset="0"/>
              </a:rPr>
              <a:t>, shoppers actually spent </a:t>
            </a:r>
            <a:r>
              <a:rPr lang="en-GB" sz="1100" b="1" dirty="0">
                <a:solidFill>
                  <a:schemeClr val="accent1"/>
                </a:solidFill>
                <a:effectLst/>
                <a:latin typeface="Montserrat" panose="00000500000000000000" pitchFamily="2" charset="0"/>
                <a:ea typeface="Times New Roman" panose="02020603050405020304" pitchFamily="18" charset="0"/>
              </a:rPr>
              <a:t>1.2% less</a:t>
            </a:r>
            <a:r>
              <a:rPr lang="en-GB" sz="1100" dirty="0">
                <a:solidFill>
                  <a:schemeClr val="bg1"/>
                </a:solidFill>
                <a:effectLst/>
                <a:latin typeface="Montserrat" panose="00000500000000000000" pitchFamily="2" charset="0"/>
                <a:ea typeface="Times New Roman" panose="02020603050405020304" pitchFamily="18" charset="0"/>
              </a:rPr>
              <a:t> at the Grocery Multiples in the 4 weeks ending 21</a:t>
            </a:r>
            <a:r>
              <a:rPr lang="en-GB" sz="1100" baseline="30000" dirty="0">
                <a:solidFill>
                  <a:schemeClr val="bg1"/>
                </a:solidFill>
                <a:effectLst/>
                <a:latin typeface="Montserrat" panose="00000500000000000000" pitchFamily="2" charset="0"/>
                <a:ea typeface="Times New Roman" panose="02020603050405020304" pitchFamily="18" charset="0"/>
              </a:rPr>
              <a:t>st</a:t>
            </a:r>
            <a:r>
              <a:rPr lang="en-GB" sz="1100" dirty="0">
                <a:solidFill>
                  <a:schemeClr val="bg1"/>
                </a:solidFill>
                <a:effectLst/>
                <a:latin typeface="Montserrat" panose="00000500000000000000" pitchFamily="2" charset="0"/>
                <a:ea typeface="Times New Roman" panose="02020603050405020304" pitchFamily="18" charset="0"/>
              </a:rPr>
              <a:t> May (£10b) than they did in April (£10.1b).  </a:t>
            </a:r>
          </a:p>
          <a:p>
            <a:pPr marL="342900" lvl="0" indent="-342900">
              <a:buClr>
                <a:schemeClr val="bg1"/>
              </a:buClr>
              <a:buSzPts val="1100"/>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buClr>
                <a:schemeClr val="bg1"/>
              </a:buClr>
              <a:buSzPts val="1100"/>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Whilst April did include Easter, May had </a:t>
            </a:r>
            <a:r>
              <a:rPr lang="en-GB" sz="1100" b="1" dirty="0">
                <a:solidFill>
                  <a:schemeClr val="bg1"/>
                </a:solidFill>
                <a:effectLst/>
                <a:latin typeface="Montserrat" panose="00000500000000000000" pitchFamily="2" charset="0"/>
                <a:ea typeface="Times New Roman" panose="02020603050405020304" pitchFamily="18" charset="0"/>
              </a:rPr>
              <a:t>better weather</a:t>
            </a:r>
            <a:r>
              <a:rPr lang="en-GB" sz="1100" dirty="0">
                <a:solidFill>
                  <a:schemeClr val="bg1"/>
                </a:solidFill>
                <a:effectLst/>
                <a:latin typeface="Montserrat" panose="00000500000000000000" pitchFamily="2" charset="0"/>
                <a:ea typeface="Times New Roman" panose="02020603050405020304" pitchFamily="18" charset="0"/>
              </a:rPr>
              <a:t> and </a:t>
            </a:r>
            <a:r>
              <a:rPr lang="en-GB" sz="1100" b="1" dirty="0">
                <a:solidFill>
                  <a:schemeClr val="bg1"/>
                </a:solidFill>
                <a:effectLst/>
                <a:latin typeface="Montserrat" panose="00000500000000000000" pitchFamily="2" charset="0"/>
                <a:ea typeface="Times New Roman" panose="02020603050405020304" pitchFamily="18" charset="0"/>
              </a:rPr>
              <a:t>more discretionary</a:t>
            </a:r>
            <a:r>
              <a:rPr lang="en-GB" sz="1100" dirty="0">
                <a:solidFill>
                  <a:schemeClr val="bg1"/>
                </a:solidFill>
                <a:effectLst/>
                <a:latin typeface="Montserrat" panose="00000500000000000000" pitchFamily="2" charset="0"/>
                <a:ea typeface="Times New Roman" panose="02020603050405020304" pitchFamily="18" charset="0"/>
              </a:rPr>
              <a:t> spend.</a:t>
            </a:r>
          </a:p>
          <a:p>
            <a:pPr marL="342900" lvl="0" indent="-342900">
              <a:buClr>
                <a:schemeClr val="bg1"/>
              </a:buClr>
              <a:buSzPts val="1100"/>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buClr>
                <a:schemeClr val="bg1"/>
              </a:buClr>
              <a:buSzPts val="1100"/>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The underlying behaviour suggests shoppers are </a:t>
            </a:r>
            <a:r>
              <a:rPr lang="en-GB" sz="1100" b="1" dirty="0">
                <a:solidFill>
                  <a:schemeClr val="accent1"/>
                </a:solidFill>
                <a:effectLst/>
                <a:latin typeface="Montserrat" panose="00000500000000000000" pitchFamily="2" charset="0"/>
                <a:ea typeface="Times New Roman" panose="02020603050405020304" pitchFamily="18" charset="0"/>
              </a:rPr>
              <a:t>adjusting</a:t>
            </a:r>
            <a:r>
              <a:rPr lang="en-GB" sz="1100" dirty="0">
                <a:solidFill>
                  <a:schemeClr val="bg1"/>
                </a:solidFill>
                <a:effectLst/>
                <a:latin typeface="Montserrat" panose="00000500000000000000" pitchFamily="2" charset="0"/>
                <a:ea typeface="Times New Roman" panose="02020603050405020304" pitchFamily="18" charset="0"/>
              </a:rPr>
              <a:t> their baskets and </a:t>
            </a:r>
            <a:r>
              <a:rPr lang="en-GB" sz="1100" b="1" dirty="0">
                <a:solidFill>
                  <a:schemeClr val="bg1"/>
                </a:solidFill>
                <a:effectLst/>
                <a:latin typeface="Montserrat" panose="00000500000000000000" pitchFamily="2" charset="0"/>
                <a:ea typeface="Times New Roman" panose="02020603050405020304" pitchFamily="18" charset="0"/>
              </a:rPr>
              <a:t>when</a:t>
            </a:r>
            <a:r>
              <a:rPr lang="en-GB" sz="1100" dirty="0">
                <a:solidFill>
                  <a:schemeClr val="bg1"/>
                </a:solidFill>
                <a:effectLst/>
                <a:latin typeface="Montserrat" panose="00000500000000000000" pitchFamily="2" charset="0"/>
                <a:ea typeface="Times New Roman" panose="02020603050405020304" pitchFamily="18" charset="0"/>
              </a:rPr>
              <a:t> and </a:t>
            </a:r>
            <a:r>
              <a:rPr lang="en-GB" sz="1100" b="1" dirty="0">
                <a:solidFill>
                  <a:schemeClr val="bg1"/>
                </a:solidFill>
                <a:latin typeface="Montserrat" panose="00000500000000000000" pitchFamily="2" charset="0"/>
                <a:ea typeface="Times New Roman" panose="02020603050405020304" pitchFamily="18" charset="0"/>
              </a:rPr>
              <a:t>where</a:t>
            </a:r>
            <a:r>
              <a:rPr lang="en-GB" sz="1100" dirty="0">
                <a:solidFill>
                  <a:schemeClr val="bg1"/>
                </a:solidFill>
                <a:latin typeface="Montserrat" panose="00000500000000000000" pitchFamily="2" charset="0"/>
                <a:ea typeface="Times New Roman" panose="02020603050405020304" pitchFamily="18" charset="0"/>
              </a:rPr>
              <a:t> they shop to </a:t>
            </a:r>
            <a:r>
              <a:rPr lang="en-GB" sz="1100" b="1" dirty="0">
                <a:solidFill>
                  <a:schemeClr val="accent1"/>
                </a:solidFill>
                <a:latin typeface="Montserrat" panose="00000500000000000000" pitchFamily="2" charset="0"/>
                <a:ea typeface="Times New Roman" panose="02020603050405020304" pitchFamily="18" charset="0"/>
              </a:rPr>
              <a:t>stretch</a:t>
            </a:r>
            <a:r>
              <a:rPr lang="en-GB" sz="1100" dirty="0">
                <a:solidFill>
                  <a:schemeClr val="bg1"/>
                </a:solidFill>
                <a:latin typeface="Montserrat" panose="00000500000000000000" pitchFamily="2" charset="0"/>
                <a:ea typeface="Times New Roman" panose="02020603050405020304" pitchFamily="18" charset="0"/>
              </a:rPr>
              <a:t> their budgets further.</a:t>
            </a: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sp>
        <p:nvSpPr>
          <p:cNvPr id="652" name="Google Shape;652;p59"/>
          <p:cNvSpPr txBox="1">
            <a:spLocks noGrp="1"/>
          </p:cNvSpPr>
          <p:nvPr>
            <p:ph type="title"/>
          </p:nvPr>
        </p:nvSpPr>
        <p:spPr>
          <a:xfrm>
            <a:off x="200775" y="292625"/>
            <a:ext cx="8735431" cy="393600"/>
          </a:xfrm>
        </p:spPr>
        <p:txBody>
          <a:bodyPr spcFirstLastPara="1" wrap="square" lIns="0" tIns="91425" rIns="0" bIns="91425" anchor="t" anchorCtr="0">
            <a:noAutofit/>
          </a:bodyPr>
          <a:lstStyle/>
          <a:p>
            <a:r>
              <a:rPr lang="en-GB" dirty="0">
                <a:solidFill>
                  <a:schemeClr val="bg1"/>
                </a:solidFill>
                <a:latin typeface="Montserrat" panose="00000500000000000000" pitchFamily="2" charset="0"/>
                <a:cs typeface="Times New Roman" panose="02020603050405020304" pitchFamily="18" charset="0"/>
              </a:rPr>
              <a:t>May saw the first growth since Christmas</a:t>
            </a:r>
            <a:endParaRPr lang="en-GB"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2</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21378" y="1868929"/>
            <a:ext cx="2828873" cy="2712590"/>
          </a:xfrm>
          <a:prstGeom prst="rect">
            <a:avLst/>
          </a:prstGeom>
          <a:noFill/>
          <a:ln>
            <a:noFill/>
          </a:ln>
        </p:spPr>
        <p:txBody>
          <a:bodyPr spcFirstLastPara="1" wrap="square" lIns="0" tIns="45700" rIns="0" bIns="45700" anchor="t" anchorCtr="0">
            <a:noAutofit/>
          </a:bodyPr>
          <a:lstStyle/>
          <a:p>
            <a:pPr marL="342900" lvl="0" indent="-342900">
              <a:buSzPts val="1100"/>
              <a:buFont typeface="Symbol" panose="05050102010706020507" pitchFamily="18" charset="2"/>
              <a:buChar char=""/>
              <a:tabLst>
                <a:tab pos="1413510" algn="l"/>
              </a:tabLst>
            </a:pPr>
            <a:r>
              <a:rPr lang="en-GB" sz="1100" spc="10" dirty="0">
                <a:solidFill>
                  <a:schemeClr val="bg1"/>
                </a:solidFill>
                <a:effectLst/>
                <a:latin typeface="Montserrat" panose="00000500000000000000" pitchFamily="2" charset="0"/>
                <a:ea typeface="Times New Roman" panose="02020603050405020304" pitchFamily="18" charset="0"/>
              </a:rPr>
              <a:t>The forthcoming </a:t>
            </a:r>
            <a:r>
              <a:rPr lang="en-GB" sz="1100" b="1" spc="10" dirty="0">
                <a:solidFill>
                  <a:schemeClr val="bg1"/>
                </a:solidFill>
                <a:effectLst/>
                <a:latin typeface="Montserrat" panose="00000500000000000000" pitchFamily="2" charset="0"/>
                <a:ea typeface="Times New Roman" panose="02020603050405020304" pitchFamily="18" charset="0"/>
              </a:rPr>
              <a:t>Diamond Jubilee Bank Holiday</a:t>
            </a:r>
            <a:r>
              <a:rPr lang="en-GB" sz="1100" spc="10" dirty="0">
                <a:solidFill>
                  <a:schemeClr val="bg1"/>
                </a:solidFill>
                <a:effectLst/>
                <a:latin typeface="Montserrat" panose="00000500000000000000" pitchFamily="2" charset="0"/>
                <a:ea typeface="Times New Roman" panose="02020603050405020304" pitchFamily="18" charset="0"/>
              </a:rPr>
              <a:t> weekend and the forecasted warm and sunny weather should give a </a:t>
            </a:r>
            <a:r>
              <a:rPr lang="en-GB" sz="1100" b="1" spc="10" dirty="0">
                <a:solidFill>
                  <a:schemeClr val="bg1"/>
                </a:solidFill>
                <a:effectLst/>
                <a:latin typeface="Montserrat" panose="00000500000000000000" pitchFamily="2" charset="0"/>
                <a:ea typeface="Times New Roman" panose="02020603050405020304" pitchFamily="18" charset="0"/>
              </a:rPr>
              <a:t>short-term boost in sales as 20% of households are expecting to buy extra</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bg1"/>
                </a:solidFill>
                <a:effectLst/>
                <a:latin typeface="Montserrat" panose="00000500000000000000" pitchFamily="2" charset="0"/>
                <a:ea typeface="Times New Roman" panose="02020603050405020304" pitchFamily="18" charset="0"/>
              </a:rPr>
              <a:t>groceries</a:t>
            </a:r>
            <a:r>
              <a:rPr lang="en-GB" sz="1100" spc="10" dirty="0">
                <a:solidFill>
                  <a:schemeClr val="bg1"/>
                </a:solidFill>
                <a:effectLst/>
                <a:latin typeface="Montserrat" panose="00000500000000000000" pitchFamily="2" charset="0"/>
                <a:ea typeface="Times New Roman" panose="02020603050405020304" pitchFamily="18" charset="0"/>
              </a:rPr>
              <a:t> for the </a:t>
            </a:r>
            <a:r>
              <a:rPr lang="en-GB" sz="1100" b="1" spc="10" dirty="0">
                <a:solidFill>
                  <a:schemeClr val="bg1"/>
                </a:solidFill>
                <a:effectLst/>
                <a:latin typeface="Montserrat" panose="00000500000000000000" pitchFamily="2" charset="0"/>
                <a:ea typeface="Times New Roman" panose="02020603050405020304" pitchFamily="18" charset="0"/>
              </a:rPr>
              <a:t>Jubilee weekend</a:t>
            </a:r>
            <a:r>
              <a:rPr lang="en-GB" sz="1100" spc="10" dirty="0">
                <a:solidFill>
                  <a:schemeClr val="bg1"/>
                </a:solidFill>
                <a:effectLst/>
                <a:latin typeface="Montserrat" panose="00000500000000000000" pitchFamily="2" charset="0"/>
                <a:ea typeface="Times New Roman" panose="02020603050405020304" pitchFamily="18" charset="0"/>
              </a:rPr>
              <a:t> (Homescan Survey).</a:t>
            </a:r>
          </a:p>
          <a:p>
            <a:pPr marL="342900" lvl="0" indent="-342900">
              <a:buSzPts val="1100"/>
              <a:buFont typeface="Symbol" panose="05050102010706020507" pitchFamily="18" charset="2"/>
              <a:buChar char=""/>
              <a:tabLst>
                <a:tab pos="1413510" algn="l"/>
              </a:tabLst>
            </a:pPr>
            <a:endParaRPr lang="en-GB" sz="1100" spc="10" dirty="0">
              <a:solidFill>
                <a:schemeClr val="bg1"/>
              </a:solidFill>
              <a:latin typeface="Montserrat" panose="00000500000000000000" pitchFamily="2" charset="0"/>
              <a:ea typeface="Times New Roman" panose="02020603050405020304" pitchFamily="18" charset="0"/>
            </a:endParaRPr>
          </a:p>
          <a:p>
            <a:pPr marL="342900" lvl="0" indent="-342900">
              <a:buSzPts val="1100"/>
              <a:buFont typeface="Symbol" panose="05050102010706020507" pitchFamily="18" charset="2"/>
              <a:buChar char=""/>
              <a:tabLst>
                <a:tab pos="1413510" algn="l"/>
              </a:tabLst>
            </a:pPr>
            <a:r>
              <a:rPr lang="en-GB" sz="1100" spc="10" dirty="0">
                <a:solidFill>
                  <a:schemeClr val="bg1"/>
                </a:solidFill>
                <a:effectLst/>
                <a:latin typeface="Montserrat" panose="00000500000000000000" pitchFamily="2" charset="0"/>
                <a:ea typeface="Times New Roman" panose="02020603050405020304" pitchFamily="18" charset="0"/>
              </a:rPr>
              <a:t>With more </a:t>
            </a:r>
            <a:r>
              <a:rPr lang="en-GB" sz="1100" b="1" spc="10" dirty="0">
                <a:solidFill>
                  <a:schemeClr val="bg1"/>
                </a:solidFill>
                <a:effectLst/>
                <a:latin typeface="Montserrat" panose="00000500000000000000" pitchFamily="2" charset="0"/>
                <a:ea typeface="Times New Roman" panose="02020603050405020304" pitchFamily="18" charset="0"/>
              </a:rPr>
              <a:t>family and friends gathering</a:t>
            </a:r>
            <a:r>
              <a:rPr lang="en-GB" sz="1100" spc="10" dirty="0">
                <a:solidFill>
                  <a:schemeClr val="bg1"/>
                </a:solidFill>
                <a:effectLst/>
                <a:latin typeface="Montserrat" panose="00000500000000000000" pitchFamily="2" charset="0"/>
                <a:ea typeface="Times New Roman" panose="02020603050405020304" pitchFamily="18" charset="0"/>
              </a:rPr>
              <a:t>, this should also bring an </a:t>
            </a:r>
            <a:r>
              <a:rPr lang="en-GB" sz="1100" b="1" spc="10" dirty="0">
                <a:solidFill>
                  <a:schemeClr val="bg1"/>
                </a:solidFill>
                <a:effectLst/>
                <a:latin typeface="Montserrat" panose="00000500000000000000" pitchFamily="2" charset="0"/>
                <a:ea typeface="Times New Roman" panose="02020603050405020304" pitchFamily="18" charset="0"/>
              </a:rPr>
              <a:t>additional </a:t>
            </a:r>
            <a:r>
              <a:rPr lang="en-GB" sz="1100" spc="10" dirty="0">
                <a:solidFill>
                  <a:schemeClr val="bg1"/>
                </a:solidFill>
                <a:effectLst/>
                <a:latin typeface="Montserrat" panose="00000500000000000000" pitchFamily="2" charset="0"/>
                <a:ea typeface="Times New Roman" panose="02020603050405020304" pitchFamily="18" charset="0"/>
              </a:rPr>
              <a:t>stimulus as shoppers celebrate a once in a lifetime event.</a:t>
            </a:r>
          </a:p>
          <a:p>
            <a:pPr marL="342900" lvl="0" indent="-342900">
              <a:buSzPts val="1100"/>
              <a:buFont typeface="Symbol" panose="05050102010706020507" pitchFamily="18" charset="2"/>
              <a:buChar char=""/>
              <a:tabLst>
                <a:tab pos="1413510" algn="l"/>
              </a:tabLst>
            </a:pPr>
            <a:endParaRPr lang="en-GB" sz="1100" spc="10" dirty="0">
              <a:solidFill>
                <a:schemeClr val="bg1"/>
              </a:solidFill>
              <a:effectLst/>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79557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25200" y="1868930"/>
            <a:ext cx="2693700" cy="1180200"/>
          </a:xfrm>
          <a:prstGeom prst="rect">
            <a:avLst/>
          </a:prstGeom>
          <a:noFill/>
          <a:ln>
            <a:noFill/>
          </a:ln>
        </p:spPr>
        <p:txBody>
          <a:bodyPr spcFirstLastPara="1" wrap="square" lIns="0" tIns="45700" rIns="0" bIns="45700" anchor="t" anchorCtr="0">
            <a:noAutofit/>
          </a:bodyPr>
          <a:lstStyle/>
          <a:p>
            <a:pPr marL="342900" lvl="0" indent="-342900">
              <a:buSzPts val="1100"/>
              <a:buFont typeface="Symbol" panose="05050102010706020507" pitchFamily="18" charset="2"/>
              <a:buChar char=""/>
              <a:tabLst>
                <a:tab pos="1413510" algn="l"/>
              </a:tabLst>
            </a:pPr>
            <a:r>
              <a:rPr lang="en-GB" sz="1100" spc="10" dirty="0">
                <a:solidFill>
                  <a:schemeClr val="bg1"/>
                </a:solidFill>
                <a:effectLst/>
                <a:latin typeface="Montserrat" panose="00000500000000000000" pitchFamily="2" charset="0"/>
                <a:ea typeface="Times New Roman" panose="02020603050405020304" pitchFamily="18" charset="0"/>
              </a:rPr>
              <a:t>The </a:t>
            </a:r>
            <a:r>
              <a:rPr lang="en-GB" sz="1100" b="1" spc="10" dirty="0">
                <a:solidFill>
                  <a:schemeClr val="accent1"/>
                </a:solidFill>
                <a:effectLst/>
                <a:latin typeface="Montserrat" panose="00000500000000000000" pitchFamily="2" charset="0"/>
                <a:ea typeface="Times New Roman" panose="02020603050405020304" pitchFamily="18" charset="0"/>
              </a:rPr>
              <a:t>breadth</a:t>
            </a:r>
            <a:r>
              <a:rPr lang="en-GB" sz="1100" spc="10" dirty="0">
                <a:solidFill>
                  <a:schemeClr val="bg1"/>
                </a:solidFill>
                <a:effectLst/>
                <a:latin typeface="Montserrat" panose="00000500000000000000" pitchFamily="2" charset="0"/>
                <a:ea typeface="Times New Roman" panose="02020603050405020304" pitchFamily="18" charset="0"/>
              </a:rPr>
              <a:t> of range is expected to help </a:t>
            </a:r>
            <a:r>
              <a:rPr lang="en-GB" sz="1100" b="1" spc="10" dirty="0">
                <a:solidFill>
                  <a:schemeClr val="bg1"/>
                </a:solidFill>
                <a:effectLst/>
                <a:latin typeface="Montserrat" panose="00000500000000000000" pitchFamily="2" charset="0"/>
                <a:ea typeface="Times New Roman" panose="02020603050405020304" pitchFamily="18" charset="0"/>
              </a:rPr>
              <a:t>drive sales </a:t>
            </a:r>
            <a:r>
              <a:rPr lang="en-GB" sz="1100" spc="10" dirty="0">
                <a:solidFill>
                  <a:schemeClr val="bg1"/>
                </a:solidFill>
                <a:effectLst/>
                <a:latin typeface="Montserrat" panose="00000500000000000000" pitchFamily="2" charset="0"/>
                <a:ea typeface="Times New Roman" panose="02020603050405020304" pitchFamily="18" charset="0"/>
              </a:rPr>
              <a:t>at Superstores this Bank Holiday weekend as the </a:t>
            </a:r>
            <a:r>
              <a:rPr lang="en-GB" sz="1100" b="1" spc="10" dirty="0">
                <a:solidFill>
                  <a:schemeClr val="bg1"/>
                </a:solidFill>
                <a:effectLst/>
                <a:latin typeface="Montserrat" panose="00000500000000000000" pitchFamily="2" charset="0"/>
                <a:ea typeface="Times New Roman" panose="02020603050405020304" pitchFamily="18" charset="0"/>
              </a:rPr>
              <a:t>better weather </a:t>
            </a:r>
            <a:r>
              <a:rPr lang="en-GB" sz="1100" spc="10" dirty="0">
                <a:solidFill>
                  <a:schemeClr val="bg1"/>
                </a:solidFill>
                <a:effectLst/>
                <a:latin typeface="Montserrat" panose="00000500000000000000" pitchFamily="2" charset="0"/>
                <a:ea typeface="Times New Roman" panose="02020603050405020304" pitchFamily="18" charset="0"/>
              </a:rPr>
              <a:t>should </a:t>
            </a:r>
            <a:r>
              <a:rPr lang="en-GB" sz="1100" b="1" spc="10" dirty="0">
                <a:solidFill>
                  <a:schemeClr val="accent1"/>
                </a:solidFill>
                <a:effectLst/>
                <a:latin typeface="Montserrat" panose="00000500000000000000" pitchFamily="2" charset="0"/>
                <a:ea typeface="Times New Roman" panose="02020603050405020304" pitchFamily="18" charset="0"/>
              </a:rPr>
              <a:t>stimulate</a:t>
            </a:r>
            <a:r>
              <a:rPr lang="en-GB" sz="1100" spc="10" dirty="0">
                <a:solidFill>
                  <a:schemeClr val="bg1"/>
                </a:solidFill>
                <a:effectLst/>
                <a:latin typeface="Montserrat" panose="00000500000000000000" pitchFamily="2" charset="0"/>
                <a:ea typeface="Times New Roman" panose="02020603050405020304" pitchFamily="18" charset="0"/>
              </a:rPr>
              <a:t> sales in </a:t>
            </a:r>
            <a:r>
              <a:rPr lang="en-GB" sz="1100" b="1" spc="10" dirty="0">
                <a:solidFill>
                  <a:schemeClr val="bg1"/>
                </a:solidFill>
                <a:effectLst/>
                <a:latin typeface="Montserrat" panose="00000500000000000000" pitchFamily="2" charset="0"/>
                <a:ea typeface="Times New Roman" panose="02020603050405020304" pitchFamily="18" charset="0"/>
              </a:rPr>
              <a:t>General Merchandise</a:t>
            </a:r>
            <a:r>
              <a:rPr lang="en-GB" sz="1100" spc="10" dirty="0">
                <a:solidFill>
                  <a:schemeClr val="bg1"/>
                </a:solidFill>
                <a:effectLst/>
                <a:latin typeface="Montserrat" panose="00000500000000000000" pitchFamily="2" charset="0"/>
                <a:ea typeface="Times New Roman" panose="02020603050405020304" pitchFamily="18" charset="0"/>
              </a:rPr>
              <a:t> as well as </a:t>
            </a:r>
            <a:r>
              <a:rPr lang="en-GB" sz="1100" b="1" spc="10" dirty="0">
                <a:solidFill>
                  <a:schemeClr val="bg1"/>
                </a:solidFill>
                <a:effectLst/>
                <a:latin typeface="Montserrat" panose="00000500000000000000" pitchFamily="2" charset="0"/>
                <a:ea typeface="Times New Roman" panose="02020603050405020304" pitchFamily="18" charset="0"/>
              </a:rPr>
              <a:t>Fresh</a:t>
            </a:r>
            <a:r>
              <a:rPr lang="en-GB" sz="1100" spc="10" dirty="0">
                <a:solidFill>
                  <a:schemeClr val="bg1"/>
                </a:solidFill>
                <a:effectLst/>
                <a:latin typeface="Montserrat" panose="00000500000000000000" pitchFamily="2" charset="0"/>
                <a:ea typeface="Times New Roman" panose="02020603050405020304" pitchFamily="18" charset="0"/>
              </a:rPr>
              <a:t> and </a:t>
            </a:r>
            <a:r>
              <a:rPr lang="en-GB" sz="1100" b="1" spc="10" dirty="0">
                <a:solidFill>
                  <a:schemeClr val="bg1"/>
                </a:solidFill>
                <a:effectLst/>
                <a:latin typeface="Montserrat" panose="00000500000000000000" pitchFamily="2" charset="0"/>
                <a:ea typeface="Times New Roman" panose="02020603050405020304" pitchFamily="18" charset="0"/>
              </a:rPr>
              <a:t>Convenient foods</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bg1"/>
                </a:solidFill>
                <a:effectLst/>
                <a:latin typeface="Montserrat" panose="00000500000000000000" pitchFamily="2" charset="0"/>
                <a:ea typeface="Times New Roman" panose="02020603050405020304" pitchFamily="18" charset="0"/>
              </a:rPr>
              <a:t>Delicatessen</a:t>
            </a:r>
            <a:r>
              <a:rPr lang="en-GB" sz="1100" spc="10" dirty="0">
                <a:solidFill>
                  <a:schemeClr val="bg1"/>
                </a:solidFill>
                <a:effectLst/>
                <a:latin typeface="Montserrat" panose="00000500000000000000" pitchFamily="2" charset="0"/>
                <a:ea typeface="Times New Roman" panose="02020603050405020304" pitchFamily="18" charset="0"/>
              </a:rPr>
              <a:t> and </a:t>
            </a:r>
            <a:r>
              <a:rPr lang="en-GB" sz="1100" b="1" spc="10" dirty="0">
                <a:solidFill>
                  <a:schemeClr val="bg1"/>
                </a:solidFill>
                <a:effectLst/>
                <a:latin typeface="Montserrat" panose="00000500000000000000" pitchFamily="2" charset="0"/>
                <a:ea typeface="Times New Roman" panose="02020603050405020304" pitchFamily="18" charset="0"/>
              </a:rPr>
              <a:t>Seasonal food</a:t>
            </a:r>
            <a:r>
              <a:rPr lang="en-GB" sz="1100" spc="10" dirty="0">
                <a:solidFill>
                  <a:schemeClr val="bg1"/>
                </a:solidFill>
                <a:effectLst/>
                <a:latin typeface="Montserrat" panose="00000500000000000000" pitchFamily="2" charset="0"/>
                <a:ea typeface="Times New Roman" panose="02020603050405020304" pitchFamily="18" charset="0"/>
              </a:rPr>
              <a:t> and drink.</a:t>
            </a:r>
          </a:p>
          <a:p>
            <a:pPr marL="342900" lvl="0" indent="-342900">
              <a:buSzPts val="1100"/>
              <a:buFont typeface="Symbol" panose="05050102010706020507" pitchFamily="18" charset="2"/>
              <a:buChar char=""/>
              <a:tabLst>
                <a:tab pos="1413510" algn="l"/>
              </a:tabLst>
            </a:pPr>
            <a:endParaRPr lang="en-GB" sz="1100" spc="10" dirty="0">
              <a:solidFill>
                <a:schemeClr val="bg1"/>
              </a:solidFill>
              <a:latin typeface="Montserrat" panose="00000500000000000000" pitchFamily="2" charset="0"/>
              <a:ea typeface="Times New Roman" panose="02020603050405020304" pitchFamily="18" charset="0"/>
            </a:endParaRPr>
          </a:p>
          <a:p>
            <a:pPr marL="342900" lvl="0" indent="-342900">
              <a:buSzPts val="1100"/>
              <a:buFont typeface="Symbol" panose="05050102010706020507" pitchFamily="18" charset="2"/>
              <a:buChar char=""/>
              <a:tabLst>
                <a:tab pos="1413510" algn="l"/>
              </a:tabLst>
            </a:pPr>
            <a:r>
              <a:rPr lang="en-GB" sz="1100" b="1" spc="10" dirty="0">
                <a:solidFill>
                  <a:schemeClr val="bg1"/>
                </a:solidFill>
                <a:effectLst/>
                <a:latin typeface="Montserrat" panose="00000500000000000000" pitchFamily="2" charset="0"/>
                <a:ea typeface="Times New Roman" panose="02020603050405020304" pitchFamily="18" charset="0"/>
              </a:rPr>
              <a:t>Convenience stores</a:t>
            </a:r>
            <a:r>
              <a:rPr lang="en-GB" sz="1100" spc="10" dirty="0">
                <a:solidFill>
                  <a:schemeClr val="bg1"/>
                </a:solidFill>
                <a:effectLst/>
                <a:latin typeface="Montserrat" panose="00000500000000000000" pitchFamily="2" charset="0"/>
                <a:ea typeface="Times New Roman" panose="02020603050405020304" pitchFamily="18" charset="0"/>
              </a:rPr>
              <a:t> which now account for 28% of all GB sales (Scantrack) and 24% for FMCG categories will </a:t>
            </a:r>
            <a:r>
              <a:rPr lang="en-GB" sz="1100" b="1" spc="10" dirty="0">
                <a:solidFill>
                  <a:schemeClr val="bg1"/>
                </a:solidFill>
                <a:effectLst/>
                <a:latin typeface="Montserrat" panose="00000500000000000000" pitchFamily="2" charset="0"/>
                <a:ea typeface="Times New Roman" panose="02020603050405020304" pitchFamily="18" charset="0"/>
              </a:rPr>
              <a:t>also benefit</a:t>
            </a:r>
            <a:r>
              <a:rPr lang="en-GB" sz="1100" spc="10" dirty="0">
                <a:solidFill>
                  <a:schemeClr val="bg1"/>
                </a:solidFill>
                <a:effectLst/>
                <a:latin typeface="Montserrat" panose="00000500000000000000" pitchFamily="2" charset="0"/>
                <a:ea typeface="Times New Roman" panose="02020603050405020304" pitchFamily="18" charset="0"/>
              </a:rPr>
              <a:t> from </a:t>
            </a:r>
            <a:r>
              <a:rPr lang="en-GB" sz="1100" b="1" spc="10" dirty="0">
                <a:solidFill>
                  <a:schemeClr val="accent1"/>
                </a:solidFill>
                <a:effectLst/>
                <a:latin typeface="Montserrat" panose="00000500000000000000" pitchFamily="2" charset="0"/>
                <a:ea typeface="Times New Roman" panose="02020603050405020304" pitchFamily="18" charset="0"/>
              </a:rPr>
              <a:t>emergency </a:t>
            </a:r>
            <a:r>
              <a:rPr lang="en-GB" sz="1100" spc="10" dirty="0">
                <a:solidFill>
                  <a:schemeClr val="bg1"/>
                </a:solidFill>
                <a:effectLst/>
                <a:latin typeface="Montserrat" panose="00000500000000000000" pitchFamily="2" charset="0"/>
                <a:ea typeface="Times New Roman" panose="02020603050405020304" pitchFamily="18" charset="0"/>
              </a:rPr>
              <a:t>and </a:t>
            </a:r>
            <a:r>
              <a:rPr lang="en-GB" sz="1100" b="1" spc="10" dirty="0">
                <a:solidFill>
                  <a:schemeClr val="accent1"/>
                </a:solidFill>
                <a:effectLst/>
                <a:latin typeface="Montserrat" panose="00000500000000000000" pitchFamily="2" charset="0"/>
                <a:ea typeface="Times New Roman" panose="02020603050405020304" pitchFamily="18" charset="0"/>
              </a:rPr>
              <a:t>impulse</a:t>
            </a:r>
            <a:r>
              <a:rPr lang="en-GB" sz="1100" b="1" spc="10" dirty="0">
                <a:solidFill>
                  <a:schemeClr val="bg1"/>
                </a:solidFill>
                <a:effectLst/>
                <a:latin typeface="Montserrat" panose="00000500000000000000" pitchFamily="2" charset="0"/>
                <a:ea typeface="Times New Roman" panose="02020603050405020304" pitchFamily="18" charset="0"/>
              </a:rPr>
              <a:t> purchasing</a:t>
            </a:r>
            <a:r>
              <a:rPr lang="en-GB" sz="1100" spc="10" dirty="0">
                <a:solidFill>
                  <a:schemeClr val="bg1"/>
                </a:solidFill>
                <a:effectLst/>
                <a:latin typeface="Montserrat" panose="00000500000000000000" pitchFamily="2" charset="0"/>
                <a:ea typeface="Times New Roman" panose="02020603050405020304" pitchFamily="18" charset="0"/>
              </a:rPr>
              <a:t> when the sun shines.</a:t>
            </a:r>
          </a:p>
          <a:p>
            <a:pPr marL="342900" lvl="0" indent="-342900">
              <a:lnSpc>
                <a:spcPts val="1265"/>
              </a:lnSpc>
              <a:spcAft>
                <a:spcPts val="0"/>
              </a:spcAft>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lvl="0">
              <a:buClr>
                <a:schemeClr val="accent1"/>
              </a:buClr>
            </a:pPr>
            <a:endParaRPr lang="en-GB" sz="1100" dirty="0">
              <a:solidFill>
                <a:schemeClr val="bg1"/>
              </a:solidFill>
              <a:latin typeface="Montserrat" panose="00000500000000000000" pitchFamily="2" charset="0"/>
              <a:cs typeface="Calibri" panose="020F0502020204030204" pitchFamily="34" charset="0"/>
            </a:endParaRPr>
          </a:p>
        </p:txBody>
      </p:sp>
      <p:sp>
        <p:nvSpPr>
          <p:cNvPr id="650" name="Google Shape;650;p59"/>
          <p:cNvSpPr txBox="1"/>
          <p:nvPr/>
        </p:nvSpPr>
        <p:spPr>
          <a:xfrm>
            <a:off x="5976700" y="1868929"/>
            <a:ext cx="2828874" cy="2903527"/>
          </a:xfrm>
          <a:prstGeom prst="rect">
            <a:avLst/>
          </a:prstGeom>
          <a:noFill/>
          <a:ln>
            <a:noFill/>
          </a:ln>
        </p:spPr>
        <p:txBody>
          <a:bodyPr spcFirstLastPara="1" wrap="square" lIns="0" tIns="45700" rIns="0" bIns="45700" anchor="t" anchorCtr="0">
            <a:noAutofit/>
          </a:bodyPr>
          <a:lstStyle/>
          <a:p>
            <a:pPr marL="342900" lvl="0" indent="-342900">
              <a:buSzPts val="1100"/>
              <a:buFont typeface="Symbol" panose="05050102010706020507" pitchFamily="18" charset="2"/>
              <a:buChar char=""/>
              <a:tabLst>
                <a:tab pos="1413510" algn="l"/>
              </a:tabLst>
            </a:pPr>
            <a:r>
              <a:rPr lang="en-GB" sz="1100" spc="10" dirty="0">
                <a:solidFill>
                  <a:schemeClr val="bg1"/>
                </a:solidFill>
                <a:effectLst/>
                <a:latin typeface="Montserrat" panose="00000500000000000000" pitchFamily="2" charset="0"/>
                <a:ea typeface="Times New Roman" panose="02020603050405020304" pitchFamily="18" charset="0"/>
              </a:rPr>
              <a:t>However, with </a:t>
            </a:r>
            <a:r>
              <a:rPr lang="en-GB" sz="1100" b="1" spc="10" dirty="0">
                <a:solidFill>
                  <a:schemeClr val="bg1"/>
                </a:solidFill>
                <a:effectLst/>
                <a:latin typeface="Montserrat" panose="00000500000000000000" pitchFamily="2" charset="0"/>
                <a:ea typeface="Times New Roman" panose="02020603050405020304" pitchFamily="18" charset="0"/>
              </a:rPr>
              <a:t>inflation</a:t>
            </a:r>
            <a:r>
              <a:rPr lang="en-GB" sz="1100" spc="10" dirty="0">
                <a:solidFill>
                  <a:schemeClr val="bg1"/>
                </a:solidFill>
                <a:effectLst/>
                <a:latin typeface="Montserrat" panose="00000500000000000000" pitchFamily="2" charset="0"/>
                <a:ea typeface="Times New Roman" panose="02020603050405020304" pitchFamily="18" charset="0"/>
              </a:rPr>
              <a:t> continuing to move up, shoppers are becoming </a:t>
            </a:r>
            <a:r>
              <a:rPr lang="en-GB" sz="1100" b="1" spc="10" dirty="0">
                <a:solidFill>
                  <a:schemeClr val="accent1"/>
                </a:solidFill>
                <a:effectLst/>
                <a:latin typeface="Montserrat" panose="00000500000000000000" pitchFamily="2" charset="0"/>
                <a:ea typeface="Times New Roman" panose="02020603050405020304" pitchFamily="18" charset="0"/>
              </a:rPr>
              <a:t>more considered</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in what they buy with the upside for Supermarkets that they </a:t>
            </a:r>
            <a:r>
              <a:rPr lang="en-GB" sz="1100" b="1" spc="10" dirty="0">
                <a:solidFill>
                  <a:schemeClr val="bg1"/>
                </a:solidFill>
                <a:effectLst/>
                <a:latin typeface="Montserrat" panose="00000500000000000000" pitchFamily="2" charset="0"/>
                <a:ea typeface="Times New Roman" panose="02020603050405020304" pitchFamily="18" charset="0"/>
              </a:rPr>
              <a:t>may be </a:t>
            </a:r>
            <a:r>
              <a:rPr lang="en-GB" sz="1100" b="1" spc="10" dirty="0">
                <a:solidFill>
                  <a:schemeClr val="accent1"/>
                </a:solidFill>
                <a:effectLst/>
                <a:latin typeface="Montserrat" panose="00000500000000000000" pitchFamily="2" charset="0"/>
                <a:ea typeface="Times New Roman" panose="02020603050405020304" pitchFamily="18" charset="0"/>
              </a:rPr>
              <a:t>more inclined</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(or persuaded) to ‘</a:t>
            </a:r>
            <a:r>
              <a:rPr lang="en-GB" sz="1100" b="1" spc="10" dirty="0">
                <a:solidFill>
                  <a:schemeClr val="accent1"/>
                </a:solidFill>
                <a:effectLst/>
                <a:latin typeface="Montserrat" panose="00000500000000000000" pitchFamily="2" charset="0"/>
                <a:ea typeface="Times New Roman" panose="02020603050405020304" pitchFamily="18" charset="0"/>
              </a:rPr>
              <a:t>dine in’ </a:t>
            </a:r>
            <a:r>
              <a:rPr lang="en-GB" sz="1100" b="1" spc="10" dirty="0">
                <a:solidFill>
                  <a:schemeClr val="bg1"/>
                </a:solidFill>
                <a:effectLst/>
                <a:latin typeface="Montserrat" panose="00000500000000000000" pitchFamily="2" charset="0"/>
                <a:ea typeface="Times New Roman" panose="02020603050405020304" pitchFamily="18" charset="0"/>
              </a:rPr>
              <a:t>at home</a:t>
            </a:r>
            <a:r>
              <a:rPr lang="en-GB" sz="1100" spc="10" dirty="0">
                <a:solidFill>
                  <a:schemeClr val="bg1"/>
                </a:solidFill>
                <a:effectLst/>
                <a:latin typeface="Montserrat" panose="00000500000000000000" pitchFamily="2" charset="0"/>
                <a:ea typeface="Times New Roman" panose="02020603050405020304" pitchFamily="18" charset="0"/>
              </a:rPr>
              <a:t>. </a:t>
            </a:r>
          </a:p>
          <a:p>
            <a:pPr marL="342900" lvl="0" indent="-342900">
              <a:buSzPts val="1100"/>
              <a:buFont typeface="Symbol" panose="05050102010706020507" pitchFamily="18" charset="2"/>
              <a:buChar char=""/>
              <a:tabLst>
                <a:tab pos="1413510" algn="l"/>
              </a:tabLst>
            </a:pPr>
            <a:endParaRPr lang="en-GB" sz="1100" spc="10" dirty="0">
              <a:solidFill>
                <a:schemeClr val="bg1"/>
              </a:solidFill>
              <a:effectLst/>
              <a:latin typeface="Montserrat" panose="00000500000000000000" pitchFamily="2" charset="0"/>
              <a:ea typeface="Times New Roman" panose="02020603050405020304" pitchFamily="18" charset="0"/>
            </a:endParaRPr>
          </a:p>
          <a:p>
            <a:pPr marL="342900" lvl="0" indent="-342900">
              <a:buSzPts val="1100"/>
              <a:buFont typeface="Symbol" panose="05050102010706020507" pitchFamily="18" charset="2"/>
              <a:buChar char=""/>
              <a:tabLst>
                <a:tab pos="-270510" algn="l"/>
                <a:tab pos="-180340" algn="l"/>
                <a:tab pos="1413510" algn="l"/>
              </a:tabLst>
            </a:pPr>
            <a:r>
              <a:rPr lang="en-GB" sz="1100" spc="10" dirty="0">
                <a:solidFill>
                  <a:schemeClr val="bg1"/>
                </a:solidFill>
                <a:effectLst/>
                <a:latin typeface="Montserrat" panose="00000500000000000000" pitchFamily="2" charset="0"/>
                <a:ea typeface="Times New Roman" panose="02020603050405020304" pitchFamily="18" charset="0"/>
              </a:rPr>
              <a:t>The current challenge for </a:t>
            </a:r>
            <a:r>
              <a:rPr lang="en-GB" sz="1100" b="1" spc="10" dirty="0">
                <a:solidFill>
                  <a:schemeClr val="bg1"/>
                </a:solidFill>
                <a:effectLst/>
                <a:latin typeface="Montserrat" panose="00000500000000000000" pitchFamily="2" charset="0"/>
                <a:ea typeface="Times New Roman" panose="02020603050405020304" pitchFamily="18" charset="0"/>
              </a:rPr>
              <a:t>all</a:t>
            </a:r>
            <a:r>
              <a:rPr lang="en-GB" sz="1100" spc="10" dirty="0">
                <a:solidFill>
                  <a:schemeClr val="bg1"/>
                </a:solidFill>
                <a:effectLst/>
                <a:latin typeface="Montserrat" panose="00000500000000000000" pitchFamily="2" charset="0"/>
                <a:ea typeface="Times New Roman" panose="02020603050405020304" pitchFamily="18" charset="0"/>
              </a:rPr>
              <a:t> supermarkets is to </a:t>
            </a:r>
            <a:r>
              <a:rPr lang="en-GB" sz="1100" b="1" spc="10" dirty="0">
                <a:solidFill>
                  <a:schemeClr val="accent1"/>
                </a:solidFill>
                <a:effectLst/>
                <a:latin typeface="Montserrat" panose="00000500000000000000" pitchFamily="2" charset="0"/>
                <a:ea typeface="Times New Roman" panose="02020603050405020304" pitchFamily="18" charset="0"/>
              </a:rPr>
              <a:t>improve</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volume growths</a:t>
            </a:r>
            <a:r>
              <a:rPr lang="en-GB" sz="1100" spc="10" dirty="0">
                <a:solidFill>
                  <a:schemeClr val="bg1"/>
                </a:solidFill>
                <a:effectLst/>
                <a:latin typeface="Montserrat" panose="00000500000000000000" pitchFamily="2" charset="0"/>
                <a:ea typeface="Times New Roman" panose="02020603050405020304" pitchFamily="18" charset="0"/>
              </a:rPr>
              <a:t> by getting </a:t>
            </a:r>
            <a:r>
              <a:rPr lang="en-GB" sz="1100" b="1" spc="10" dirty="0">
                <a:solidFill>
                  <a:schemeClr val="accent1"/>
                </a:solidFill>
                <a:effectLst/>
                <a:latin typeface="Montserrat" panose="00000500000000000000" pitchFamily="2" charset="0"/>
                <a:ea typeface="Times New Roman" panose="02020603050405020304" pitchFamily="18" charset="0"/>
              </a:rPr>
              <a:t>more items back</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into the </a:t>
            </a:r>
            <a:r>
              <a:rPr lang="en-GB" sz="1100" b="1" spc="10" dirty="0">
                <a:solidFill>
                  <a:schemeClr val="bg1"/>
                </a:solidFill>
                <a:effectLst/>
                <a:latin typeface="Montserrat" panose="00000500000000000000" pitchFamily="2" charset="0"/>
                <a:ea typeface="Times New Roman" panose="02020603050405020304" pitchFamily="18" charset="0"/>
              </a:rPr>
              <a:t>shopping basket</a:t>
            </a:r>
            <a:r>
              <a:rPr lang="en-GB" sz="1100" spc="10" dirty="0">
                <a:solidFill>
                  <a:schemeClr val="bg1"/>
                </a:solidFill>
                <a:effectLst/>
                <a:latin typeface="Montserrat" panose="00000500000000000000" pitchFamily="2" charset="0"/>
                <a:ea typeface="Times New Roman" panose="02020603050405020304" pitchFamily="18" charset="0"/>
              </a:rPr>
              <a:t> in </a:t>
            </a:r>
            <a:r>
              <a:rPr lang="en-GB" sz="1100" b="1" spc="10" dirty="0">
                <a:solidFill>
                  <a:schemeClr val="bg1"/>
                </a:solidFill>
                <a:effectLst/>
                <a:latin typeface="Montserrat" panose="00000500000000000000" pitchFamily="2" charset="0"/>
                <a:ea typeface="Times New Roman" panose="02020603050405020304" pitchFamily="18" charset="0"/>
              </a:rPr>
              <a:t>June</a:t>
            </a:r>
            <a:r>
              <a:rPr lang="en-GB" sz="1100" spc="10" dirty="0">
                <a:solidFill>
                  <a:schemeClr val="bg1"/>
                </a:solidFill>
                <a:effectLst/>
                <a:latin typeface="Montserrat" panose="00000500000000000000" pitchFamily="2" charset="0"/>
                <a:ea typeface="Times New Roman" panose="02020603050405020304" pitchFamily="18" charset="0"/>
              </a:rPr>
              <a:t>.</a:t>
            </a: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354649" y="292625"/>
            <a:ext cx="8552527" cy="393600"/>
          </a:xfrm>
        </p:spPr>
        <p:txBody>
          <a:bodyPr spcFirstLastPara="1" wrap="square" lIns="0" tIns="91425" rIns="0" bIns="91425" anchor="t" anchorCtr="0">
            <a:noAutofit/>
          </a:bodyPr>
          <a:lstStyle/>
          <a:p>
            <a:r>
              <a:rPr lang="en-GB" sz="18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June should bring a </a:t>
            </a:r>
            <a:r>
              <a:rPr lang="en-GB" sz="18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short boost</a:t>
            </a:r>
            <a:r>
              <a:rPr lang="en-GB" sz="18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the longer term concern will be to </a:t>
            </a:r>
            <a:r>
              <a:rPr lang="en-GB" sz="18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maintain loyalty </a:t>
            </a:r>
            <a:r>
              <a:rPr lang="en-GB" sz="18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and encourage </a:t>
            </a:r>
            <a:r>
              <a:rPr lang="en-GB" sz="18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more items </a:t>
            </a:r>
            <a:r>
              <a:rPr lang="en-GB" sz="18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back in the basket</a:t>
            </a:r>
            <a:endParaRPr lang="en-GB"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1590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3920150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43608" y="1009623"/>
            <a:ext cx="6593288" cy="3741000"/>
          </a:xfrm>
          <a:prstGeom prst="rect">
            <a:avLst/>
          </a:prstGeom>
        </p:spPr>
      </p:pic>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140214" y="217583"/>
            <a:ext cx="900378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500" b="1" dirty="0">
                <a:solidFill>
                  <a:schemeClr val="tx1"/>
                </a:solidFill>
                <a:latin typeface="Montserrat" panose="00000500000000000000" pitchFamily="2" charset="0"/>
              </a:rPr>
              <a:t>Petcare, Soft Drinks and H&amp;B enjoyed double digit growth, reflecting the nations love for Pets whilst the better weather stimulated refreshment and a need to ‘look good’.</a:t>
            </a:r>
          </a:p>
        </p:txBody>
      </p:sp>
      <p:sp>
        <p:nvSpPr>
          <p:cNvPr id="13" name="Oval 12"/>
          <p:cNvSpPr/>
          <p:nvPr/>
        </p:nvSpPr>
        <p:spPr>
          <a:xfrm>
            <a:off x="7177671" y="2844867"/>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219154" y="3824918"/>
            <a:ext cx="376257" cy="14401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77669" y="3488334"/>
            <a:ext cx="459225" cy="133382"/>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621360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9632" y="1011176"/>
            <a:ext cx="6558526" cy="3764201"/>
          </a:xfrm>
          <a:prstGeom prst="rect">
            <a:avLst/>
          </a:prstGeom>
        </p:spPr>
      </p:pic>
      <p:sp>
        <p:nvSpPr>
          <p:cNvPr id="90114" name="Title 27"/>
          <p:cNvSpPr txBox="1">
            <a:spLocks/>
          </p:cNvSpPr>
          <p:nvPr/>
        </p:nvSpPr>
        <p:spPr bwMode="auto">
          <a:xfrm>
            <a:off x="143446" y="177106"/>
            <a:ext cx="9000554"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500" b="1" dirty="0">
                <a:solidFill>
                  <a:schemeClr val="tx1"/>
                </a:solidFill>
                <a:latin typeface="Montserrat" panose="00000500000000000000" pitchFamily="2" charset="0"/>
              </a:rPr>
              <a:t>Declining volume in MFP is concerning, with a higher unit price buying less or in cheaper channel is a well known savings strategy.</a:t>
            </a:r>
            <a:endParaRPr lang="en-US" altLang="en-US" sz="15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7" name="Oval 6"/>
          <p:cNvSpPr/>
          <p:nvPr/>
        </p:nvSpPr>
        <p:spPr>
          <a:xfrm>
            <a:off x="7356930" y="1627424"/>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425143" y="2491634"/>
            <a:ext cx="459225" cy="130252"/>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7356930" y="314466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405949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354651" y="360974"/>
            <a:ext cx="5668778" cy="568665"/>
          </a:xfrm>
        </p:spPr>
        <p:txBody>
          <a:bodyPr spcFirstLastPara="1" wrap="square" lIns="0" tIns="91425" rIns="0" bIns="91425" anchor="t" anchorCtr="0">
            <a:noAutofit/>
          </a:bodyPr>
          <a:lstStyle/>
          <a:p>
            <a:pPr lvl="0"/>
            <a:r>
              <a:rPr lang="en-PH" sz="1700" dirty="0"/>
              <a:t>Momentum has continued and excluding Xmas, May is the first month of growth since September</a:t>
            </a:r>
            <a:endParaRPr lang="en-US" sz="1700"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1</a:t>
            </a:r>
            <a:r>
              <a:rPr lang="en-PH" baseline="30000" dirty="0">
                <a:latin typeface="Montserrat" panose="00000500000000000000" pitchFamily="2" charset="0"/>
              </a:rPr>
              <a:t>st</a:t>
            </a:r>
            <a:r>
              <a:rPr lang="en-PH" dirty="0">
                <a:latin typeface="Montserrat" panose="00000500000000000000" pitchFamily="2" charset="0"/>
              </a:rPr>
              <a:t> May 22,  **Homescan Total FMCG </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lvl="0" indent="-304800" algn="l" rtl="0">
              <a:spcBef>
                <a:spcPts val="600"/>
              </a:spcBef>
              <a:spcAft>
                <a:spcPts val="600"/>
              </a:spcAft>
              <a:buClr>
                <a:srgbClr val="000000"/>
              </a:buClr>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+4.6%</a:t>
            </a: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Convenience +3.7%</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Instore +2.0%</a:t>
            </a: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**Value R</a:t>
            </a:r>
            <a:r>
              <a:rPr lang="en-GB" sz="1200" dirty="0">
                <a:latin typeface="Montserrat" panose="00000500000000000000" pitchFamily="2" charset="0"/>
                <a:ea typeface="Montserrat"/>
                <a:cs typeface="Montserrat"/>
                <a:sym typeface="Montserrat"/>
              </a:rPr>
              <a:t>e</a:t>
            </a:r>
            <a:r>
              <a:rPr lang="en" sz="1200" dirty="0">
                <a:latin typeface="Montserrat" panose="00000500000000000000" pitchFamily="2" charset="0"/>
                <a:ea typeface="Montserrat"/>
                <a:cs typeface="Montserrat"/>
                <a:sym typeface="Montserrat"/>
              </a:rPr>
              <a:t>tailers -0.3%</a:t>
            </a:r>
            <a:endParaRPr lang="en-GB" sz="1200" dirty="0">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dirty="0">
              <a:solidFill>
                <a:schemeClr val="tx1"/>
              </a:solidFill>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095363"/>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lang="en-GB" sz="1200" dirty="0">
              <a:solidFill>
                <a:srgbClr val="000000"/>
              </a:solidFill>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r>
              <a:rPr lang="en-GB" sz="1200" dirty="0">
                <a:latin typeface="Montserrat" panose="00000500000000000000" pitchFamily="2" charset="0"/>
                <a:ea typeface="Montserrat"/>
                <a:cs typeface="Montserrat"/>
                <a:sym typeface="Montserrat"/>
              </a:rPr>
              <a:t>Grocery Multiples -0.6%</a:t>
            </a:r>
            <a:endParaRPr lang="en-GB" sz="1200" dirty="0">
              <a:solidFill>
                <a:srgbClr val="000000"/>
              </a:solidFill>
              <a:latin typeface="Montserrat" panose="00000500000000000000" pitchFamily="2"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Supermarkets -2.1%</a:t>
            </a: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-15.1%</a:t>
            </a:r>
          </a:p>
          <a:p>
            <a:pPr marL="360000" indent="-304800">
              <a:spcBef>
                <a:spcPts val="600"/>
              </a:spcBef>
              <a:spcAft>
                <a:spcPts val="600"/>
              </a:spcAft>
              <a:buSzPts val="1200"/>
              <a:buFont typeface="Montserrat"/>
              <a:buChar char="■"/>
            </a:pP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a:solidFill>
                  <a:schemeClr val="accent1"/>
                </a:solidFill>
                <a:latin typeface="Montserrat" panose="00000500000000000000" pitchFamily="2" charset="0"/>
                <a:ea typeface="Montserrat"/>
                <a:cs typeface="Montserrat"/>
                <a:sym typeface="Montserrat"/>
              </a:rPr>
              <a:t>+0.6%</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75751" y="1664742"/>
            <a:ext cx="2317050" cy="2549845"/>
          </a:xfrm>
          <a:prstGeom prst="rect">
            <a:avLst/>
          </a:prstGeom>
          <a:noFill/>
          <a:ln>
            <a:noFill/>
          </a:ln>
        </p:spPr>
        <p:txBody>
          <a:bodyPr spcFirstLastPara="1" wrap="square" lIns="0" tIns="45700" rIns="0" bIns="45700" anchor="t" anchorCtr="0">
            <a:noAutofit/>
          </a:bodyPr>
          <a:lstStyle/>
          <a:p>
            <a:r>
              <a:rPr lang="en-PH" b="1" dirty="0">
                <a:solidFill>
                  <a:schemeClr val="bg1"/>
                </a:solidFill>
                <a:latin typeface="Montserrat" panose="00000500000000000000" pitchFamily="2" charset="0"/>
              </a:rPr>
              <a:t>Despite year on year growth, </a:t>
            </a:r>
            <a:r>
              <a:rPr lang="en-PH" b="1" dirty="0">
                <a:solidFill>
                  <a:schemeClr val="accent1"/>
                </a:solidFill>
                <a:latin typeface="Montserrat" panose="00000500000000000000" pitchFamily="2" charset="0"/>
              </a:rPr>
              <a:t>compared</a:t>
            </a:r>
            <a:r>
              <a:rPr lang="en-PH" b="1" dirty="0">
                <a:solidFill>
                  <a:schemeClr val="bg1"/>
                </a:solidFill>
                <a:latin typeface="Montserrat" panose="00000500000000000000" pitchFamily="2" charset="0"/>
              </a:rPr>
              <a:t> to </a:t>
            </a:r>
            <a:r>
              <a:rPr lang="en-PH" b="1" dirty="0">
                <a:solidFill>
                  <a:schemeClr val="accent1"/>
                </a:solidFill>
                <a:latin typeface="Montserrat" panose="00000500000000000000" pitchFamily="2" charset="0"/>
              </a:rPr>
              <a:t>last month </a:t>
            </a:r>
            <a:r>
              <a:rPr lang="en-PH" b="1" dirty="0">
                <a:solidFill>
                  <a:schemeClr val="bg1"/>
                </a:solidFill>
                <a:latin typeface="Montserrat" panose="00000500000000000000" pitchFamily="2" charset="0"/>
              </a:rPr>
              <a:t>value sales have </a:t>
            </a:r>
            <a:r>
              <a:rPr lang="en-PH" b="1" dirty="0">
                <a:solidFill>
                  <a:schemeClr val="accent1"/>
                </a:solidFill>
                <a:latin typeface="Montserrat" panose="00000500000000000000" pitchFamily="2" charset="0"/>
              </a:rPr>
              <a:t>slowed</a:t>
            </a:r>
            <a:r>
              <a:rPr lang="en-PH" b="1" dirty="0">
                <a:solidFill>
                  <a:schemeClr val="bg1"/>
                </a:solidFill>
                <a:latin typeface="Montserrat" panose="00000500000000000000" pitchFamily="2" charset="0"/>
              </a:rPr>
              <a:t>.</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This may indicate shoppers are becoming </a:t>
            </a:r>
            <a:r>
              <a:rPr lang="en-GB" b="1" dirty="0">
                <a:solidFill>
                  <a:schemeClr val="accent1"/>
                </a:solidFill>
                <a:latin typeface="Montserrat" panose="00000500000000000000" pitchFamily="2" charset="0"/>
              </a:rPr>
              <a:t>more considered </a:t>
            </a:r>
            <a:r>
              <a:rPr lang="en-GB" b="1" dirty="0">
                <a:solidFill>
                  <a:schemeClr val="bg1"/>
                </a:solidFill>
                <a:latin typeface="Montserrat" panose="00000500000000000000" pitchFamily="2" charset="0"/>
              </a:rPr>
              <a:t>in their spending.  Taking time to </a:t>
            </a:r>
            <a:r>
              <a:rPr lang="en-GB" b="1" dirty="0">
                <a:solidFill>
                  <a:schemeClr val="accent1"/>
                </a:solidFill>
                <a:latin typeface="Montserrat" panose="00000500000000000000" pitchFamily="2" charset="0"/>
              </a:rPr>
              <a:t>check</a:t>
            </a:r>
            <a:r>
              <a:rPr lang="en-GB" b="1" dirty="0">
                <a:solidFill>
                  <a:schemeClr val="bg1"/>
                </a:solidFill>
                <a:latin typeface="Montserrat" panose="00000500000000000000" pitchFamily="2" charset="0"/>
              </a:rPr>
              <a:t> their pantries before replenishing and being more mindful of </a:t>
            </a:r>
            <a:r>
              <a:rPr lang="en-GB" b="1" dirty="0">
                <a:solidFill>
                  <a:schemeClr val="accent1"/>
                </a:solidFill>
                <a:latin typeface="Montserrat" panose="00000500000000000000" pitchFamily="2" charset="0"/>
              </a:rPr>
              <a:t>wastage</a:t>
            </a:r>
            <a:r>
              <a:rPr lang="en-GB" b="1" dirty="0">
                <a:solidFill>
                  <a:schemeClr val="bg1"/>
                </a:solidFill>
                <a:latin typeface="Montserrat" panose="00000500000000000000" pitchFamily="2" charset="0"/>
              </a:rPr>
              <a:t>.</a:t>
            </a:r>
          </a:p>
          <a:p>
            <a:endParaRPr lang="en-GB"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108858" y="311842"/>
            <a:ext cx="5647365" cy="670013"/>
          </a:xfrm>
        </p:spPr>
        <p:txBody>
          <a:bodyPr spcFirstLastPara="1" wrap="square" lIns="0" tIns="91425" rIns="0" bIns="91425" anchor="t" anchorCtr="0">
            <a:noAutofit/>
          </a:bodyPr>
          <a:lstStyle/>
          <a:p>
            <a:pPr lvl="0"/>
            <a:r>
              <a:rPr lang="en-PH" dirty="0"/>
              <a:t>Value sales have slowed compared to last month </a:t>
            </a:r>
            <a:endParaRPr lang="da-DK" dirty="0">
              <a:latin typeface="Montserrat" panose="00000500000000000000" pitchFamily="2" charset="0"/>
            </a:endParaRPr>
          </a:p>
        </p:txBody>
      </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 Scantrack Total Store Read Total Coverage and Grocery Multiples 4w/e value growth vs prior period</a:t>
            </a:r>
          </a:p>
        </p:txBody>
      </p:sp>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1276025081"/>
              </p:ext>
            </p:extLst>
          </p:nvPr>
        </p:nvGraphicFramePr>
        <p:xfrm>
          <a:off x="351200" y="1451550"/>
          <a:ext cx="5111304" cy="321502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46683260-9566-4F22-BB23-1B2D537F5686}"/>
              </a:ext>
            </a:extLst>
          </p:cNvPr>
          <p:cNvCxnSpPr>
            <a:cxnSpLocks/>
          </p:cNvCxnSpPr>
          <p:nvPr/>
        </p:nvCxnSpPr>
        <p:spPr>
          <a:xfrm>
            <a:off x="2264990" y="654800"/>
            <a:ext cx="883727"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27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13C53AA-A2B9-40AA-89CE-71AF7C735EE9}"/>
              </a:ext>
            </a:extLst>
          </p:cNvPr>
          <p:cNvCxnSpPr>
            <a:cxnSpLocks/>
          </p:cNvCxnSpPr>
          <p:nvPr/>
        </p:nvCxnSpPr>
        <p:spPr>
          <a:xfrm>
            <a:off x="1788814" y="526321"/>
            <a:ext cx="14785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4294967295"/>
          </p:nvPr>
        </p:nvSpPr>
        <p:spPr>
          <a:xfrm>
            <a:off x="338423" y="4872984"/>
            <a:ext cx="8159100" cy="184800"/>
          </a:xfrm>
        </p:spPr>
        <p:txBody>
          <a:bodyPr/>
          <a:lstStyle/>
          <a:p>
            <a:endParaRPr lang="en-GB" dirty="0">
              <a:latin typeface="Montserrat" panose="00000500000000000000" pitchFamily="2" charset="0"/>
            </a:endParaRPr>
          </a:p>
          <a:p>
            <a:pPr marL="146050" indent="0">
              <a:buNone/>
            </a:pPr>
            <a:endParaRPr lang="en-GB" dirty="0">
              <a:latin typeface="Montserrat" panose="00000500000000000000" pitchFamily="2" charset="0"/>
            </a:endParaRPr>
          </a:p>
        </p:txBody>
      </p:sp>
      <p:sp>
        <p:nvSpPr>
          <p:cNvPr id="790" name="Google Shape;790;p68"/>
          <p:cNvSpPr txBox="1"/>
          <p:nvPr/>
        </p:nvSpPr>
        <p:spPr>
          <a:xfrm>
            <a:off x="4572000" y="1425396"/>
            <a:ext cx="2144166" cy="3273641"/>
          </a:xfrm>
          <a:prstGeom prst="rect">
            <a:avLst/>
          </a:prstGeom>
          <a:noFill/>
          <a:ln>
            <a:noFill/>
          </a:ln>
        </p:spPr>
        <p:txBody>
          <a:bodyPr spcFirstLastPara="1" wrap="square" lIns="0" tIns="45700" rIns="0" bIns="45700" anchor="t" anchorCtr="0">
            <a:noAutofit/>
          </a:bodyPr>
          <a:lstStyle/>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Better weather at the start of the week encouraged more impulse purchasing.</a:t>
            </a:r>
            <a:endParaRPr lang="en-GB" sz="1100" dirty="0">
              <a:solidFill>
                <a:srgbClr val="000000"/>
              </a:solidFill>
              <a:effectLst/>
              <a:latin typeface="Montserrat" panose="00000500000000000000" pitchFamily="2" charset="0"/>
              <a:ea typeface="Times New Roman" panose="02020603050405020304" pitchFamily="18" charset="0"/>
            </a:endParaRPr>
          </a:p>
          <a:p>
            <a:pPr>
              <a:buClr>
                <a:schemeClr val="accent1"/>
              </a:buClr>
            </a:pPr>
            <a:r>
              <a:rPr lang="en-GB" sz="1100" dirty="0">
                <a:solidFill>
                  <a:srgbClr val="000000"/>
                </a:solidFill>
                <a:effectLst/>
                <a:latin typeface="Montserrat" panose="00000500000000000000" pitchFamily="2" charset="0"/>
                <a:ea typeface="Times New Roman" panose="02020603050405020304" pitchFamily="18" charset="0"/>
              </a:rPr>
              <a:t> </a:t>
            </a: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Sale of </a:t>
            </a:r>
            <a:r>
              <a:rPr lang="en-GB" sz="1100" b="1" spc="10" dirty="0">
                <a:latin typeface="Montserrat" panose="00000500000000000000" pitchFamily="2" charset="0"/>
                <a:ea typeface="Times New Roman" panose="02020603050405020304" pitchFamily="18" charset="0"/>
              </a:rPr>
              <a:t>soft drinks</a:t>
            </a:r>
            <a:r>
              <a:rPr lang="en-GB" sz="1100" spc="10" dirty="0">
                <a:latin typeface="Montserrat" panose="00000500000000000000" pitchFamily="2" charset="0"/>
                <a:ea typeface="Times New Roman" panose="02020603050405020304" pitchFamily="18" charset="0"/>
              </a:rPr>
              <a:t> were strong </a:t>
            </a:r>
            <a:r>
              <a:rPr lang="en-GB" sz="1100" b="1" spc="10" dirty="0">
                <a:latin typeface="Montserrat" panose="00000500000000000000" pitchFamily="2" charset="0"/>
                <a:ea typeface="Times New Roman" panose="02020603050405020304" pitchFamily="18" charset="0"/>
              </a:rPr>
              <a:t>+12% </a:t>
            </a:r>
            <a:r>
              <a:rPr lang="en-GB" sz="1100" spc="10" dirty="0">
                <a:latin typeface="Montserrat" panose="00000500000000000000" pitchFamily="2" charset="0"/>
                <a:ea typeface="Times New Roman" panose="02020603050405020304" pitchFamily="18" charset="0"/>
              </a:rPr>
              <a:t>and </a:t>
            </a:r>
            <a:r>
              <a:rPr lang="en-GB" sz="1100" b="1" spc="10" dirty="0">
                <a:latin typeface="Montserrat" panose="00000500000000000000" pitchFamily="2" charset="0"/>
                <a:ea typeface="Times New Roman" panose="02020603050405020304" pitchFamily="18" charset="0"/>
              </a:rPr>
              <a:t>crisps &amp; snacks +6.8%</a:t>
            </a:r>
            <a:r>
              <a:rPr lang="en-GB" sz="1100" spc="10" dirty="0">
                <a:latin typeface="Montserrat" panose="00000500000000000000" pitchFamily="2" charset="0"/>
                <a:ea typeface="Times New Roman" panose="02020603050405020304" pitchFamily="18" charset="0"/>
              </a:rPr>
              <a:t>.</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The warmer weather also encouraged alfresco dining and sales of </a:t>
            </a:r>
            <a:r>
              <a:rPr lang="en-GB" sz="1100" b="1" spc="10" dirty="0">
                <a:latin typeface="Montserrat" panose="00000500000000000000" pitchFamily="2" charset="0"/>
                <a:ea typeface="Times New Roman" panose="02020603050405020304" pitchFamily="18" charset="0"/>
              </a:rPr>
              <a:t>leisure (incl BBQ) +51%,  firelighters +119%</a:t>
            </a:r>
            <a:r>
              <a:rPr lang="en-GB" sz="1100" spc="10" dirty="0">
                <a:latin typeface="Montserrat" panose="00000500000000000000" pitchFamily="2" charset="0"/>
                <a:ea typeface="Times New Roman" panose="02020603050405020304" pitchFamily="18" charset="0"/>
              </a:rPr>
              <a:t>.</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With the </a:t>
            </a:r>
            <a:r>
              <a:rPr lang="en-GB" sz="1100" b="1" spc="10" dirty="0">
                <a:latin typeface="Montserrat" panose="00000500000000000000" pitchFamily="2" charset="0"/>
                <a:ea typeface="Times New Roman" panose="02020603050405020304" pitchFamily="18" charset="0"/>
              </a:rPr>
              <a:t>Jubilee </a:t>
            </a:r>
            <a:r>
              <a:rPr lang="en-GB" sz="1100" spc="10" dirty="0">
                <a:latin typeface="Montserrat" panose="00000500000000000000" pitchFamily="2" charset="0"/>
                <a:ea typeface="Times New Roman" panose="02020603050405020304" pitchFamily="18" charset="0"/>
              </a:rPr>
              <a:t>now only weeks away, some shoppers are planning early helping the sales of </a:t>
            </a:r>
            <a:r>
              <a:rPr lang="en-GB" sz="1100" b="1" spc="10" dirty="0">
                <a:latin typeface="Montserrat" panose="00000500000000000000" pitchFamily="2" charset="0"/>
                <a:ea typeface="Times New Roman" panose="02020603050405020304" pitchFamily="18" charset="0"/>
              </a:rPr>
              <a:t>disposable tableware +26%</a:t>
            </a:r>
            <a:r>
              <a:rPr lang="en-GB" sz="1100" spc="10" dirty="0">
                <a:latin typeface="Montserrat" panose="00000500000000000000" pitchFamily="2" charset="0"/>
                <a:ea typeface="Times New Roman" panose="02020603050405020304" pitchFamily="18" charset="0"/>
              </a:rPr>
              <a:t>.</a:t>
            </a:r>
          </a:p>
          <a:p>
            <a:pPr>
              <a:buClr>
                <a:schemeClr val="accent1"/>
              </a:buClr>
            </a:pPr>
            <a:endParaRPr lang="en-GB" sz="1100" spc="10" dirty="0">
              <a:latin typeface="Montserrat" panose="00000500000000000000" pitchFamily="2" charset="0"/>
              <a:ea typeface="Times New Roman" panose="02020603050405020304" pitchFamily="18" charset="0"/>
            </a:endParaRPr>
          </a:p>
          <a:p>
            <a:pPr>
              <a:buClr>
                <a:schemeClr val="accent1"/>
              </a:buCl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endParaRPr lang="en-GB" sz="1100" spc="10" dirty="0">
              <a:effectLst/>
              <a:latin typeface="Montserrat" panose="00000500000000000000" pitchFamily="2" charset="0"/>
              <a:ea typeface="Times New Roman" panose="02020603050405020304" pitchFamily="18" charset="0"/>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662036" y="1397270"/>
            <a:ext cx="1807293"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997541"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106325" y="1470624"/>
            <a:ext cx="2540418" cy="2826697"/>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Clr>
                <a:schemeClr val="accent1"/>
              </a:buClr>
              <a:buFont typeface="Wingdings" panose="05000000000000000000" pitchFamily="2" charset="2"/>
              <a:buChar char="§"/>
            </a:pPr>
            <a:r>
              <a:rPr lang="en-GB" sz="1100" dirty="0">
                <a:solidFill>
                  <a:srgbClr val="000000"/>
                </a:solidFill>
                <a:effectLst/>
                <a:latin typeface="Montserrat" panose="00000500000000000000" pitchFamily="2" charset="0"/>
                <a:ea typeface="Times New Roman" panose="02020603050405020304" pitchFamily="18" charset="0"/>
              </a:rPr>
              <a:t>May Bank Holiday this year was more subdued, just 2 weeks after the late Easter.</a:t>
            </a:r>
            <a:endPar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So against last year’s tougher comparatives value sales slowed.</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Most supercategories saw sales slow in particular the higher value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BWS</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category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-17%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and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General Merchandise -3.4%.  </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In Fresh the higher value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Meat, Fish &amp; Poultry</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category declined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-6.9%</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Which may indicate shoppers have started to manage their discretionary spending.</a:t>
            </a:r>
          </a:p>
          <a:p>
            <a:pPr marL="628650" indent="-171450">
              <a:lnSpc>
                <a:spcPts val="1175"/>
              </a:lnSpc>
              <a:spcAft>
                <a:spcPts val="800"/>
              </a:spcAft>
              <a:buClr>
                <a:schemeClr val="accent1"/>
              </a:buClr>
              <a:buFont typeface="Wingdings" panose="05000000000000000000" pitchFamily="2" charset="2"/>
              <a:buChar char="§"/>
            </a:pPr>
            <a:endPar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a:p>
            <a:pPr marL="457200">
              <a:lnSpc>
                <a:spcPts val="1175"/>
              </a:lnSpc>
              <a:spcAft>
                <a:spcPts val="800"/>
              </a:spcAft>
              <a:buClr>
                <a:schemeClr val="accent1"/>
              </a:buClr>
            </a:pPr>
            <a:endPar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p:txBody>
      </p:sp>
      <p:sp>
        <p:nvSpPr>
          <p:cNvPr id="787" name="Google Shape;787;p68"/>
          <p:cNvSpPr txBox="1"/>
          <p:nvPr/>
        </p:nvSpPr>
        <p:spPr>
          <a:xfrm flipH="1">
            <a:off x="305643" y="1079019"/>
            <a:ext cx="222360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endParaRPr lang="en" sz="1100" b="1" dirty="0">
              <a:latin typeface="Montserrat" panose="00000500000000000000" pitchFamily="2" charset="0"/>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May Bank Holiday</a:t>
            </a:r>
            <a:endParaRPr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498110" y="1418413"/>
            <a:ext cx="1964700" cy="3013492"/>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The tougher year ago comparatives remain challenging.</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Some better weather this week signalled the start of Summer for some shoppers.</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Households have begun preparing their gardens which benefited in particular </a:t>
            </a:r>
            <a:r>
              <a:rPr lang="en-GB" sz="1100" b="1" dirty="0">
                <a:latin typeface="Montserrat" panose="00000500000000000000" pitchFamily="2" charset="0"/>
                <a:ea typeface="Montserrat"/>
                <a:cs typeface="Montserrat"/>
                <a:sym typeface="Montserrat"/>
              </a:rPr>
              <a:t>bulbs &amp; seeds +56%, leisure and gardening +31%.</a:t>
            </a: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ct val="100000"/>
            </a:pPr>
            <a:endParaRPr lang="en-GB" sz="1100" dirty="0">
              <a:solidFill>
                <a:schemeClr val="accent3"/>
              </a:solidFill>
              <a:latin typeface="Montserrat" panose="00000500000000000000" pitchFamily="2" charset="0"/>
              <a:ea typeface="Montserrat"/>
              <a:cs typeface="Montserrat"/>
              <a:sym typeface="Montserrat"/>
            </a:endParaRPr>
          </a:p>
        </p:txBody>
      </p:sp>
      <p:sp>
        <p:nvSpPr>
          <p:cNvPr id="789" name="Google Shape;789;p68"/>
          <p:cNvSpPr txBox="1"/>
          <p:nvPr/>
        </p:nvSpPr>
        <p:spPr>
          <a:xfrm flipH="1">
            <a:off x="2528102" y="1087376"/>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2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 sz="1200" b="1" dirty="0">
                <a:latin typeface="Montserrat" panose="00000500000000000000" pitchFamily="2" charset="0"/>
                <a:ea typeface="Montserrat"/>
                <a:cs typeface="Montserrat"/>
                <a:sym typeface="Montserrat"/>
              </a:rPr>
              <a:t>V</a:t>
            </a:r>
            <a:r>
              <a:rPr lang="en-GB" sz="1200" b="1" dirty="0">
                <a:latin typeface="Montserrat" panose="00000500000000000000" pitchFamily="2" charset="0"/>
                <a:ea typeface="Montserrat"/>
                <a:cs typeface="Montserrat"/>
                <a:sym typeface="Montserrat"/>
              </a:rPr>
              <a:t>a</a:t>
            </a:r>
            <a:r>
              <a:rPr lang="en" sz="1200" b="1" dirty="0">
                <a:latin typeface="Montserrat" panose="00000500000000000000" pitchFamily="2" charset="0"/>
                <a:ea typeface="Montserrat"/>
                <a:cs typeface="Montserrat"/>
                <a:sym typeface="Montserrat"/>
              </a:rPr>
              <a:t>lue sales are stable</a:t>
            </a:r>
            <a:endParaRPr sz="1200" b="1" dirty="0">
              <a:latin typeface="Montserrat" panose="00000500000000000000" pitchFamily="2" charset="0"/>
              <a:ea typeface="Montserrat"/>
              <a:cs typeface="Montserrat"/>
              <a:sym typeface="Montserrat"/>
            </a:endParaRPr>
          </a:p>
        </p:txBody>
      </p:sp>
      <p:sp>
        <p:nvSpPr>
          <p:cNvPr id="791" name="Google Shape;791;p68"/>
          <p:cNvSpPr txBox="1"/>
          <p:nvPr/>
        </p:nvSpPr>
        <p:spPr>
          <a:xfrm flipH="1">
            <a:off x="4695067" y="1070001"/>
            <a:ext cx="21441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Some warmer spells</a:t>
            </a:r>
          </a:p>
        </p:txBody>
      </p:sp>
      <p:sp>
        <p:nvSpPr>
          <p:cNvPr id="792" name="Google Shape;792;p68"/>
          <p:cNvSpPr txBox="1"/>
          <p:nvPr/>
        </p:nvSpPr>
        <p:spPr>
          <a:xfrm>
            <a:off x="6810174" y="1470625"/>
            <a:ext cx="2086487" cy="3273640"/>
          </a:xfrm>
          <a:prstGeom prst="rect">
            <a:avLst/>
          </a:prstGeom>
          <a:noFill/>
          <a:ln>
            <a:noFill/>
          </a:ln>
        </p:spPr>
        <p:txBody>
          <a:bodyPr spcFirstLastPara="1" wrap="square" lIns="0" tIns="45700" rIns="0" bIns="45700" anchor="t" anchorCtr="0">
            <a:noAutofit/>
          </a:bodyPr>
          <a:lstStyle/>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This week a year ago, marked the </a:t>
            </a:r>
            <a:r>
              <a:rPr lang="en-GB" sz="1100" b="1" dirty="0">
                <a:latin typeface="Montserrat" panose="00000500000000000000" pitchFamily="2" charset="0"/>
                <a:ea typeface="Montserrat"/>
                <a:cs typeface="Montserrat"/>
                <a:sym typeface="Montserrat"/>
              </a:rPr>
              <a:t>easing </a:t>
            </a:r>
            <a:r>
              <a:rPr lang="en-GB" sz="1100" dirty="0">
                <a:latin typeface="Montserrat" panose="00000500000000000000" pitchFamily="2" charset="0"/>
                <a:ea typeface="Montserrat"/>
                <a:cs typeface="Montserrat"/>
                <a:sym typeface="Montserrat"/>
              </a:rPr>
              <a:t>of covid restrictions allowing shoppers to meet in groups of 6 </a:t>
            </a:r>
            <a:r>
              <a:rPr lang="en-GB" sz="1100" b="1" dirty="0">
                <a:latin typeface="Montserrat" panose="00000500000000000000" pitchFamily="2" charset="0"/>
                <a:ea typeface="Montserrat"/>
                <a:cs typeface="Montserrat"/>
                <a:sym typeface="Montserrat"/>
              </a:rPr>
              <a:t>indoors</a:t>
            </a:r>
            <a:r>
              <a:rPr lang="en-GB" sz="1100" dirty="0">
                <a:latin typeface="Montserrat" panose="00000500000000000000" pitchFamily="2" charset="0"/>
                <a:ea typeface="Montserrat"/>
                <a:cs typeface="Montserrat"/>
                <a:sym typeface="Montserrat"/>
              </a:rPr>
              <a:t> for the first time.</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indent="-213359">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So with fewer calories consumed in homes last year, this week reported growth against </a:t>
            </a:r>
            <a:r>
              <a:rPr lang="en-GB" sz="1100" b="1" dirty="0">
                <a:latin typeface="Montserrat" panose="00000500000000000000" pitchFamily="2" charset="0"/>
                <a:ea typeface="Montserrat"/>
                <a:cs typeface="Montserrat"/>
                <a:sym typeface="Montserrat"/>
              </a:rPr>
              <a:t>softer</a:t>
            </a:r>
            <a:r>
              <a:rPr lang="en-GB" sz="1100" dirty="0">
                <a:latin typeface="Montserrat" panose="00000500000000000000" pitchFamily="2" charset="0"/>
                <a:ea typeface="Montserrat"/>
                <a:cs typeface="Montserrat"/>
                <a:sym typeface="Montserrat"/>
              </a:rPr>
              <a:t> year ago comparatives.</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r>
              <a:rPr lang="en-GB" sz="1100" b="1" dirty="0">
                <a:solidFill>
                  <a:schemeClr val="accent3"/>
                </a:solidFill>
                <a:latin typeface="Montserrat" panose="00000500000000000000" pitchFamily="2" charset="0"/>
                <a:ea typeface="Montserrat"/>
                <a:cs typeface="Montserrat"/>
                <a:sym typeface="Montserrat"/>
              </a:rPr>
              <a:t>Soft drinks, leisure, suncare </a:t>
            </a:r>
            <a:r>
              <a:rPr lang="en-GB" sz="1100" dirty="0">
                <a:solidFill>
                  <a:schemeClr val="accent3"/>
                </a:solidFill>
                <a:latin typeface="Montserrat" panose="00000500000000000000" pitchFamily="2" charset="0"/>
                <a:ea typeface="Montserrat"/>
                <a:cs typeface="Montserrat"/>
                <a:sym typeface="Montserrat"/>
              </a:rPr>
              <a:t>and </a:t>
            </a:r>
            <a:r>
              <a:rPr lang="en-GB" sz="1100" b="1" dirty="0">
                <a:solidFill>
                  <a:schemeClr val="accent3"/>
                </a:solidFill>
                <a:latin typeface="Montserrat" panose="00000500000000000000" pitchFamily="2" charset="0"/>
                <a:ea typeface="Montserrat"/>
                <a:cs typeface="Montserrat"/>
                <a:sym typeface="Montserrat"/>
              </a:rPr>
              <a:t>convenience foods</a:t>
            </a:r>
            <a:r>
              <a:rPr lang="en-GB" sz="1100" dirty="0">
                <a:solidFill>
                  <a:schemeClr val="accent3"/>
                </a:solidFill>
                <a:latin typeface="Montserrat" panose="00000500000000000000" pitchFamily="2" charset="0"/>
                <a:ea typeface="Montserrat"/>
                <a:cs typeface="Montserrat"/>
                <a:sym typeface="Montserrat"/>
              </a:rPr>
              <a:t> all had good growths.  Whilst momentum for the </a:t>
            </a:r>
            <a:r>
              <a:rPr lang="en-GB" sz="1100" b="1" dirty="0">
                <a:solidFill>
                  <a:schemeClr val="accent3"/>
                </a:solidFill>
                <a:latin typeface="Montserrat" panose="00000500000000000000" pitchFamily="2" charset="0"/>
                <a:ea typeface="Montserrat"/>
                <a:cs typeface="Montserrat"/>
                <a:sym typeface="Montserrat"/>
              </a:rPr>
              <a:t>Jubilee</a:t>
            </a:r>
            <a:r>
              <a:rPr lang="en-GB" sz="1100" dirty="0">
                <a:solidFill>
                  <a:schemeClr val="accent3"/>
                </a:solidFill>
                <a:latin typeface="Montserrat" panose="00000500000000000000" pitchFamily="2" charset="0"/>
                <a:ea typeface="Montserrat"/>
                <a:cs typeface="Montserrat"/>
                <a:sym typeface="Montserrat"/>
              </a:rPr>
              <a:t> weekend is also building </a:t>
            </a:r>
            <a:r>
              <a:rPr lang="en-GB" sz="1100" b="1" dirty="0">
                <a:solidFill>
                  <a:schemeClr val="accent3"/>
                </a:solidFill>
                <a:latin typeface="Montserrat" panose="00000500000000000000" pitchFamily="2" charset="0"/>
                <a:ea typeface="Montserrat"/>
                <a:cs typeface="Montserrat"/>
                <a:sym typeface="Montserrat"/>
              </a:rPr>
              <a:t>benefiting some non food categories</a:t>
            </a:r>
            <a:r>
              <a:rPr lang="en-GB" sz="1100" dirty="0">
                <a:solidFill>
                  <a:schemeClr val="accent3"/>
                </a:solidFill>
                <a:latin typeface="Montserrat" panose="00000500000000000000" pitchFamily="2" charset="0"/>
                <a:ea typeface="Montserrat"/>
                <a:cs typeface="Montserrat"/>
                <a:sym typeface="Montserrat"/>
              </a:rPr>
              <a:t>.</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1"/>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sz="1100" dirty="0">
              <a:solidFill>
                <a:schemeClr val="accent3"/>
              </a:solidFill>
              <a:latin typeface="Montserrat" panose="00000500000000000000" pitchFamily="2" charset="0"/>
              <a:ea typeface="Montserrat"/>
              <a:cs typeface="Montserrat"/>
              <a:sym typeface="Montserrat"/>
            </a:endParaRPr>
          </a:p>
        </p:txBody>
      </p:sp>
      <p:sp>
        <p:nvSpPr>
          <p:cNvPr id="793" name="Google Shape;793;p68"/>
          <p:cNvSpPr txBox="1"/>
          <p:nvPr/>
        </p:nvSpPr>
        <p:spPr>
          <a:xfrm flipH="1">
            <a:off x="7009651" y="107589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Weaker comparatives</a:t>
            </a:r>
            <a:endParaRPr sz="1300" b="1" dirty="0">
              <a:latin typeface="Montserrat" panose="00000500000000000000" pitchFamily="2" charset="0"/>
              <a:ea typeface="Montserrat"/>
              <a:cs typeface="Montserrat"/>
              <a:sym typeface="Montserrat"/>
            </a:endParaRPr>
          </a:p>
        </p:txBody>
      </p:sp>
      <p:sp>
        <p:nvSpPr>
          <p:cNvPr id="20" name="TextBox 19">
            <a:extLst>
              <a:ext uri="{FF2B5EF4-FFF2-40B4-BE49-F238E27FC236}">
                <a16:creationId xmlns:a16="http://schemas.microsoft.com/office/drawing/2014/main" id="{735F69FB-BD78-40BB-BE7E-85973888726B}"/>
              </a:ext>
            </a:extLst>
          </p:cNvPr>
          <p:cNvSpPr txBox="1"/>
          <p:nvPr/>
        </p:nvSpPr>
        <p:spPr>
          <a:xfrm>
            <a:off x="338423" y="4761967"/>
            <a:ext cx="4714874" cy="230832"/>
          </a:xfrm>
          <a:prstGeom prst="rect">
            <a:avLst/>
          </a:prstGeom>
          <a:noFill/>
        </p:spPr>
        <p:txBody>
          <a:bodyPr wrap="square">
            <a:spAutoFit/>
          </a:bodyPr>
          <a:lstStyle/>
          <a:p>
            <a:r>
              <a:rPr lang="en-GB" sz="900" dirty="0">
                <a:latin typeface="Montserrat" panose="00000500000000000000" pitchFamily="2" charset="0"/>
              </a:rPr>
              <a:t>Source:  NielsenIQ Scantrack</a:t>
            </a:r>
            <a:endParaRPr lang="en-GB" sz="900" dirty="0"/>
          </a:p>
        </p:txBody>
      </p:sp>
      <p:sp>
        <p:nvSpPr>
          <p:cNvPr id="781" name="Google Shape;781;p68"/>
          <p:cNvSpPr txBox="1"/>
          <p:nvPr/>
        </p:nvSpPr>
        <p:spPr>
          <a:xfrm>
            <a:off x="503315" y="171688"/>
            <a:ext cx="8640685" cy="393595"/>
          </a:xfrm>
          <a:prstGeom prst="rect">
            <a:avLst/>
          </a:prstGeom>
          <a:noFill/>
          <a:ln>
            <a:noFill/>
          </a:ln>
        </p:spPr>
        <p:txBody>
          <a:bodyPr spcFirstLastPara="1" wrap="square" lIns="0" tIns="91425" rIns="0" bIns="91425" anchor="t" anchorCtr="0">
            <a:noAutofit/>
          </a:bodyPr>
          <a:lstStyle/>
          <a:p>
            <a:r>
              <a:rPr lang="en-GB" sz="1900" b="1" dirty="0">
                <a:latin typeface="Montserrat" panose="00000500000000000000" pitchFamily="2" charset="0"/>
                <a:ea typeface="Montserrat"/>
                <a:cs typeface="Montserrat"/>
                <a:sym typeface="Montserrat"/>
              </a:rPr>
              <a:t>Sales had momentum in May ..</a:t>
            </a:r>
            <a:endParaRPr lang="en-GB" sz="1900" b="1" dirty="0">
              <a:solidFill>
                <a:srgbClr val="000000"/>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6235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3" name="Google Shape;1743;p129"/>
          <p:cNvSpPr txBox="1"/>
          <p:nvPr/>
        </p:nvSpPr>
        <p:spPr>
          <a:xfrm>
            <a:off x="326801" y="903416"/>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54648" y="277874"/>
            <a:ext cx="8658721" cy="393600"/>
          </a:xfrm>
        </p:spPr>
        <p:txBody>
          <a:bodyPr spcFirstLastPara="1" wrap="square" lIns="0" tIns="91425" rIns="0" bIns="91425" anchor="t" anchorCtr="0">
            <a:noAutofit/>
          </a:bodyPr>
          <a:lstStyle/>
          <a:p>
            <a:r>
              <a:rPr lang="en-GB" dirty="0">
                <a:solidFill>
                  <a:schemeClr val="tx1"/>
                </a:solidFill>
                <a:ea typeface="MS PGothic" pitchFamily="34" charset="-128"/>
                <a:cs typeface="Calibri" pitchFamily="34" charset="0"/>
              </a:rPr>
              <a:t>Despite the year ago influences, the latest 4 weeks shows an encouraging trend</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9737" y="4786310"/>
            <a:ext cx="8159100" cy="184800"/>
          </a:xfrm>
        </p:spPr>
        <p:txBody>
          <a:bodyPr/>
          <a:lstStyle/>
          <a:p>
            <a:pPr marL="146050" indent="0">
              <a:buNone/>
            </a:pPr>
            <a:r>
              <a:rPr lang="en-PH" sz="700"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669263688"/>
              </p:ext>
            </p:extLst>
          </p:nvPr>
        </p:nvGraphicFramePr>
        <p:xfrm>
          <a:off x="359425" y="1618095"/>
          <a:ext cx="8425149" cy="335301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135919" y="188956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5842120" y="1887053"/>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F634CE2-8F91-4E84-B909-DA718BF1DA69}"/>
              </a:ext>
            </a:extLst>
          </p:cNvPr>
          <p:cNvSpPr txBox="1"/>
          <p:nvPr/>
        </p:nvSpPr>
        <p:spPr>
          <a:xfrm>
            <a:off x="444382" y="4128424"/>
            <a:ext cx="2691538" cy="184801"/>
          </a:xfrm>
          <a:prstGeom prst="rect">
            <a:avLst/>
          </a:prstGeom>
          <a:solidFill>
            <a:schemeClr val="accent1"/>
          </a:solidFill>
        </p:spPr>
        <p:txBody>
          <a:bodyPr wrap="square" rtlCol="0">
            <a:spAutoFit/>
          </a:bodyPr>
          <a:lstStyle/>
          <a:p>
            <a:pPr algn="ctr"/>
            <a:r>
              <a:rPr lang="en-GB" sz="600" b="1" dirty="0">
                <a:solidFill>
                  <a:schemeClr val="tx1"/>
                </a:solidFill>
                <a:latin typeface="Montserrat" panose="00000500000000000000" pitchFamily="2" charset="0"/>
              </a:rPr>
              <a:t>Lapping January-March 2021 lockdown</a:t>
            </a:r>
          </a:p>
        </p:txBody>
      </p:sp>
      <p:sp>
        <p:nvSpPr>
          <p:cNvPr id="2" name="TextBox 1">
            <a:extLst>
              <a:ext uri="{FF2B5EF4-FFF2-40B4-BE49-F238E27FC236}">
                <a16:creationId xmlns:a16="http://schemas.microsoft.com/office/drawing/2014/main" id="{CC6B6072-5814-4D35-B3D3-C0462CC1C907}"/>
              </a:ext>
            </a:extLst>
          </p:cNvPr>
          <p:cNvSpPr txBox="1"/>
          <p:nvPr/>
        </p:nvSpPr>
        <p:spPr>
          <a:xfrm>
            <a:off x="794081" y="3754412"/>
            <a:ext cx="1239442" cy="200055"/>
          </a:xfrm>
          <a:prstGeom prst="rect">
            <a:avLst/>
          </a:prstGeom>
          <a:noFill/>
        </p:spPr>
        <p:txBody>
          <a:bodyPr wrap="none" rtlCol="0">
            <a:spAutoFit/>
          </a:bodyPr>
          <a:lstStyle/>
          <a:p>
            <a:r>
              <a:rPr lang="en-GB" sz="700" i="1" dirty="0">
                <a:latin typeface="Montserrat" panose="00000500000000000000" pitchFamily="2" charset="0"/>
              </a:rPr>
              <a:t>Mothering Sunday 2021</a:t>
            </a:r>
          </a:p>
        </p:txBody>
      </p:sp>
      <p:sp>
        <p:nvSpPr>
          <p:cNvPr id="12" name="TextBox 11">
            <a:extLst>
              <a:ext uri="{FF2B5EF4-FFF2-40B4-BE49-F238E27FC236}">
                <a16:creationId xmlns:a16="http://schemas.microsoft.com/office/drawing/2014/main" id="{BA12E768-0BEA-4A3E-AAB0-E2494751E140}"/>
              </a:ext>
            </a:extLst>
          </p:cNvPr>
          <p:cNvSpPr txBox="1"/>
          <p:nvPr/>
        </p:nvSpPr>
        <p:spPr>
          <a:xfrm>
            <a:off x="2033523" y="2521577"/>
            <a:ext cx="1258678" cy="200055"/>
          </a:xfrm>
          <a:prstGeom prst="rect">
            <a:avLst/>
          </a:prstGeom>
          <a:noFill/>
        </p:spPr>
        <p:txBody>
          <a:bodyPr wrap="none" rtlCol="0">
            <a:spAutoFit/>
          </a:bodyPr>
          <a:lstStyle/>
          <a:p>
            <a:r>
              <a:rPr lang="en-GB" sz="700" dirty="0">
                <a:latin typeface="Montserrat" panose="00000500000000000000" pitchFamily="2" charset="0"/>
              </a:rPr>
              <a:t>Mothering Sunday 2022</a:t>
            </a:r>
          </a:p>
        </p:txBody>
      </p:sp>
      <p:sp>
        <p:nvSpPr>
          <p:cNvPr id="13" name="TextBox 12">
            <a:extLst>
              <a:ext uri="{FF2B5EF4-FFF2-40B4-BE49-F238E27FC236}">
                <a16:creationId xmlns:a16="http://schemas.microsoft.com/office/drawing/2014/main" id="{95224BFC-7375-7D5B-758D-0CA49F038B5D}"/>
              </a:ext>
            </a:extLst>
          </p:cNvPr>
          <p:cNvSpPr txBox="1"/>
          <p:nvPr/>
        </p:nvSpPr>
        <p:spPr>
          <a:xfrm>
            <a:off x="3098872" y="4221274"/>
            <a:ext cx="692818" cy="200055"/>
          </a:xfrm>
          <a:prstGeom prst="rect">
            <a:avLst/>
          </a:prstGeom>
          <a:noFill/>
        </p:spPr>
        <p:txBody>
          <a:bodyPr wrap="none" rtlCol="0">
            <a:spAutoFit/>
          </a:bodyPr>
          <a:lstStyle/>
          <a:p>
            <a:r>
              <a:rPr lang="en-GB" sz="700" i="1" dirty="0">
                <a:latin typeface="Montserrat" panose="00000500000000000000" pitchFamily="2" charset="0"/>
              </a:rPr>
              <a:t>Easter 2021</a:t>
            </a:r>
          </a:p>
        </p:txBody>
      </p:sp>
      <p:sp>
        <p:nvSpPr>
          <p:cNvPr id="14" name="TextBox 13">
            <a:extLst>
              <a:ext uri="{FF2B5EF4-FFF2-40B4-BE49-F238E27FC236}">
                <a16:creationId xmlns:a16="http://schemas.microsoft.com/office/drawing/2014/main" id="{F9D7DFF5-EFEC-8D58-D0BC-97A11BC9A48D}"/>
              </a:ext>
            </a:extLst>
          </p:cNvPr>
          <p:cNvSpPr txBox="1"/>
          <p:nvPr/>
        </p:nvSpPr>
        <p:spPr>
          <a:xfrm>
            <a:off x="4460878" y="1787025"/>
            <a:ext cx="712054" cy="200055"/>
          </a:xfrm>
          <a:prstGeom prst="rect">
            <a:avLst/>
          </a:prstGeom>
          <a:noFill/>
        </p:spPr>
        <p:txBody>
          <a:bodyPr wrap="none" rtlCol="0">
            <a:spAutoFit/>
          </a:bodyPr>
          <a:lstStyle/>
          <a:p>
            <a:r>
              <a:rPr lang="en-GB" sz="700" i="1" dirty="0">
                <a:latin typeface="Montserrat" panose="00000500000000000000" pitchFamily="2" charset="0"/>
              </a:rPr>
              <a:t>Easter 2022</a:t>
            </a:r>
          </a:p>
        </p:txBody>
      </p:sp>
      <p:sp>
        <p:nvSpPr>
          <p:cNvPr id="16" name="TextBox 15">
            <a:extLst>
              <a:ext uri="{FF2B5EF4-FFF2-40B4-BE49-F238E27FC236}">
                <a16:creationId xmlns:a16="http://schemas.microsoft.com/office/drawing/2014/main" id="{47B9E7DE-6D10-9ABD-F243-4FFD76DF099E}"/>
              </a:ext>
            </a:extLst>
          </p:cNvPr>
          <p:cNvSpPr txBox="1"/>
          <p:nvPr/>
        </p:nvSpPr>
        <p:spPr>
          <a:xfrm>
            <a:off x="7466278" y="3572213"/>
            <a:ext cx="1547091" cy="415498"/>
          </a:xfrm>
          <a:prstGeom prst="rect">
            <a:avLst/>
          </a:prstGeom>
          <a:noFill/>
        </p:spPr>
        <p:txBody>
          <a:bodyPr wrap="square" rtlCol="0">
            <a:spAutoFit/>
          </a:bodyPr>
          <a:lstStyle/>
          <a:p>
            <a:pPr algn="ctr"/>
            <a:r>
              <a:rPr lang="en-GB" sz="700" i="1" dirty="0">
                <a:latin typeface="Montserrat" panose="00000500000000000000" pitchFamily="2" charset="0"/>
              </a:rPr>
              <a:t>Lockdown restrictions eased </a:t>
            </a:r>
          </a:p>
          <a:p>
            <a:pPr algn="ctr"/>
            <a:r>
              <a:rPr lang="en-GB" sz="700" i="1" dirty="0">
                <a:latin typeface="Montserrat" panose="00000500000000000000" pitchFamily="2" charset="0"/>
              </a:rPr>
              <a:t>allowing 6 individuals to meet inside</a:t>
            </a: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85062F2-EE7A-41AD-A7A9-78973C56D773}"/>
              </a:ext>
            </a:extLst>
          </p:cNvPr>
          <p:cNvCxnSpPr>
            <a:cxnSpLocks/>
          </p:cNvCxnSpPr>
          <p:nvPr/>
        </p:nvCxnSpPr>
        <p:spPr>
          <a:xfrm>
            <a:off x="4008416" y="758666"/>
            <a:ext cx="9308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44" name="Google Shape;1744;p129"/>
          <p:cNvSpPr txBox="1">
            <a:spLocks noGrp="1"/>
          </p:cNvSpPr>
          <p:nvPr>
            <p:ph type="title"/>
          </p:nvPr>
        </p:nvSpPr>
        <p:spPr>
          <a:xfrm>
            <a:off x="499793" y="433634"/>
            <a:ext cx="8644207" cy="585492"/>
          </a:xfrm>
          <a:ln>
            <a:noFill/>
          </a:ln>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Food inflation has risen to its highest level since November 2012</a:t>
            </a:r>
            <a:endParaRPr lang="en-PH" sz="1800" dirty="0">
              <a:latin typeface="Montserrat" panose="00000500000000000000" pitchFamily="2" charset="0"/>
            </a:endParaRPr>
          </a:p>
        </p:txBody>
      </p:sp>
      <p:cxnSp>
        <p:nvCxnSpPr>
          <p:cNvPr id="13" name="Straight Connector 12">
            <a:extLst>
              <a:ext uri="{FF2B5EF4-FFF2-40B4-BE49-F238E27FC236}">
                <a16:creationId xmlns:a16="http://schemas.microsoft.com/office/drawing/2014/main" id="{31BE9FB3-6DFB-438F-9EDF-91D24BFE39A7}"/>
              </a:ext>
            </a:extLst>
          </p:cNvPr>
          <p:cNvCxnSpPr>
            <a:cxnSpLocks/>
          </p:cNvCxnSpPr>
          <p:nvPr/>
        </p:nvCxnSpPr>
        <p:spPr>
          <a:xfrm>
            <a:off x="6363325" y="754396"/>
            <a:ext cx="178069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2244" y="4784578"/>
            <a:ext cx="8159100" cy="184800"/>
          </a:xfrm>
        </p:spPr>
        <p:txBody>
          <a:bodyPr/>
          <a:lstStyle/>
          <a:p>
            <a:pPr marL="146050" indent="0">
              <a:buNone/>
            </a:pPr>
            <a:r>
              <a:rPr lang="en-PH" sz="900" dirty="0">
                <a:latin typeface="Montserrat" panose="00000500000000000000" pitchFamily="2" charset="0"/>
              </a:rPr>
              <a:t>Source:  BRC-NielsenIQ Shop Price Index</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829840090"/>
              </p:ext>
            </p:extLst>
          </p:nvPr>
        </p:nvGraphicFramePr>
        <p:xfrm>
          <a:off x="357971" y="1215460"/>
          <a:ext cx="8644207" cy="3372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908017"/>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Seafish</DocumentSource>
    <PublicationDate xmlns="cebd32e3-9ab6-41ee-b1af-b8405a8d4e68">2022-06-08T23:00:00+00:00</PublicationDate>
    <DocumentAdded xmlns="cebd32e3-9ab6-41ee-b1af-b8405a8d4e68">2022-06-08T23:00:00+00:00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NielsenIQ Grocery reports</DocumentSummary>
    <ContentStartDate xmlns="cebd32e3-9ab6-41ee-b1af-b8405a8d4e68">2022-05-21T23:00:00+00:00</ContentStartDate>
    <TaxCatchAllLabel xmlns="cebd32e3-9ab6-41ee-b1af-b8405a8d4e68" xsi:nil="true"/>
  </documentManagement>
</p:properties>
</file>

<file path=customXml/itemProps1.xml><?xml version="1.0" encoding="utf-8"?>
<ds:datastoreItem xmlns:ds="http://schemas.openxmlformats.org/officeDocument/2006/customXml" ds:itemID="{7E771BFD-2124-476D-9320-D9ADD1E16350}"/>
</file>

<file path=customXml/itemProps2.xml><?xml version="1.0" encoding="utf-8"?>
<ds:datastoreItem xmlns:ds="http://schemas.openxmlformats.org/officeDocument/2006/customXml" ds:itemID="{95B50961-19B1-4367-BD5F-B9DC24632E70}"/>
</file>

<file path=customXml/itemProps3.xml><?xml version="1.0" encoding="utf-8"?>
<ds:datastoreItem xmlns:ds="http://schemas.openxmlformats.org/officeDocument/2006/customXml" ds:itemID="{DDF42636-B6FD-4BF4-BF92-DECE0065DD35}"/>
</file>

<file path=docProps/app.xml><?xml version="1.0" encoding="utf-8"?>
<Properties xmlns="http://schemas.openxmlformats.org/officeDocument/2006/extended-properties" xmlns:vt="http://schemas.openxmlformats.org/officeDocument/2006/docPropsVTypes">
  <TotalTime>32798</TotalTime>
  <Words>3767</Words>
  <Application>Microsoft Office PowerPoint</Application>
  <PresentationFormat>On-screen Show (16:9)</PresentationFormat>
  <Paragraphs>478</Paragraphs>
  <Slides>44</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Avenir Next</vt:lpstr>
      <vt:lpstr>Avenir Next LT Pro</vt:lpstr>
      <vt:lpstr>Calibri</vt:lpstr>
      <vt:lpstr>Montserrat</vt:lpstr>
      <vt:lpstr>Montserrat Light</vt:lpstr>
      <vt:lpstr>Segoe UI</vt:lpstr>
      <vt:lpstr>Symbol</vt:lpstr>
      <vt:lpstr>Times New Roman</vt:lpstr>
      <vt:lpstr>Wingdings</vt:lpstr>
      <vt:lpstr>NIQ-presentation-template-v1</vt:lpstr>
      <vt:lpstr>NielsenIQ Total Till Executive Summary</vt:lpstr>
      <vt:lpstr>Five take outs from Total Till for the 4 weeks to 21st May 2022</vt:lpstr>
      <vt:lpstr>Market Overview</vt:lpstr>
      <vt:lpstr>May saw the first growth since Christmas</vt:lpstr>
      <vt:lpstr>Momentum has continued and excluding Xmas, May is the first month of growth since September</vt:lpstr>
      <vt:lpstr>Value sales have slowed compared to last month </vt:lpstr>
      <vt:lpstr>PowerPoint Presentation</vt:lpstr>
      <vt:lpstr>Despite the year ago influences, the latest 4 weeks shows an encouraging trend</vt:lpstr>
      <vt:lpstr>Food inflation has risen to its highest level since November 2012</vt:lpstr>
      <vt:lpstr>Fuel prices have risen again in the last 4 weeks</vt:lpstr>
      <vt:lpstr>There is growing evidence that the cost of living crisis is starting to bite and it is not only shoppers who are feeling the pain …  Retailers are also witnessing shoppers trimming one or two items out of their baskets and shopping around for the cheapest prices …     </vt:lpstr>
      <vt:lpstr>Shoppers made 29m MORE shopping trips but spent £1.18 LESS per trip, buying 1.2 FEWER fmcg items</vt:lpstr>
      <vt:lpstr>May showed more considered behaviour with shoppers spending less per trip, buying fewer items and shopping around more.  Online attracted more shoppers than last month …</vt:lpstr>
      <vt:lpstr>Category</vt:lpstr>
      <vt:lpstr>Seasonal categories are showing improvement on prior month, indicating shoppers are getting ready for summer</vt:lpstr>
      <vt:lpstr>Better weather and plans for the long bank holiday weekend have helped to stimulate sales in some discretionary categories</vt:lpstr>
      <vt:lpstr>Whilst the better weather will have helped to lift shopper spirits, as shoppers spend more on themselves and leisure activities, they will be looking to make savings elsewhere to stay within budget.</vt:lpstr>
      <vt:lpstr>What happened by channel? </vt:lpstr>
      <vt:lpstr>Shoppers are seeking value and whilst overall spend is similar to last year, they are spending more in the discount channel and convenience stores</vt:lpstr>
      <vt:lpstr>YTD growth remains challenged by last year’s lockdown comparatives, bricks &amp; mortar stores are recovering but it is the discounters who have momentum</vt:lpstr>
      <vt:lpstr>With the larger store formats performing better at Easter, sales have slowed in May and smaller store formats are showing growth against slightly softer April comparatives</vt:lpstr>
      <vt:lpstr>Online share is stable at 11.7% and declining sales have slowed for the 3rd consecutive month, indicating behaviour has normalised</vt:lpstr>
      <vt:lpstr>Convenience stores continue to outperform supermarkets and have done since September, soft year ago comparatives have exaggerated the trend in the latest week</vt:lpstr>
      <vt:lpstr>Leisure activities were drivers of incremental spend at the Supermarkets, whilst impulse purchases drove spend at Convenience stores</vt:lpstr>
      <vt:lpstr>With more spent on higher priced personal care and leisure categories, shoppers will have been economising elsewhere to keep average basket spends stable.  Retailers and brands will need to work harder to encourage shoppers to trade up, value and availability will be top of mind for most shoppers so not giving shoppers a reason for shopping elsewhere will be key to building sales.    However, rather than rewarding promiscuous behaviour retailers may need to consider rewarding their most loyal shoppers ….</vt:lpstr>
      <vt:lpstr>Retailer News</vt:lpstr>
      <vt:lpstr>PowerPoint Presentation</vt:lpstr>
      <vt:lpstr>PowerPoint Presentation</vt:lpstr>
      <vt:lpstr>Ocado have attracted more shoppers since Easter and M&amp;S more visits, fmcg basket spend has slowed at the Top 4</vt:lpstr>
      <vt:lpstr>Supermarkets are no longer able to shield shoppers from rising costs …</vt:lpstr>
      <vt:lpstr>Retailers are focussed on not giving shoppers reasons for shopping at the Discounters …</vt:lpstr>
      <vt:lpstr>Growth at the Discounters is being fuelled by Fresh and Impulse categories</vt:lpstr>
      <vt:lpstr>More retailers returned to growth in May</vt:lpstr>
      <vt:lpstr>Past trends have shown that when 2 or 3 days of warm sunny weather coincide with a public bank holiday and/or national event shoppers are more likely to buy on impulse.  As well as buying soft drinks and ice-cream, shoppers are also more likely to celebrate alfresco dining with family and friends and trade up in categories such as delicatessen, seasonal merchandise and buy clothing and beauty categories to make them look and feel good.</vt:lpstr>
      <vt:lpstr>Advertising &amp; Promotions</vt:lpstr>
      <vt:lpstr>Retailer messaging on Price, Vouchering and Jubilee fesitivities</vt:lpstr>
      <vt:lpstr>Moving on from Easter, spend has slowed in May as retailers focus more on keeping prices low to emphasise ‘good value’ credentials</vt:lpstr>
      <vt:lpstr>Overall offer remains similar to last year, most retailers saw the proportion of spend fall, the exceptions are Iceland, Ocado and Waitrose</vt:lpstr>
      <vt:lpstr>What’s next?</vt:lpstr>
      <vt:lpstr>June should bring a short boost, the longer term concern will be to maintain loyalty and encourage more items back in the basket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May NielsenIQ NielsenIQ Total Till Exec Summary</dc:title>
  <dc:creator>Cowen, Sally F.</dc:creator>
  <cp:lastModifiedBy>Sally F Cowen</cp:lastModifiedBy>
  <cp:revision>802</cp:revision>
  <dcterms:modified xsi:type="dcterms:W3CDTF">2022-06-01T10:39:02Z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