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29.xml" ContentType="application/vnd.openxmlformats-officedocument.presentationml.slide+xml"/>
  <Override PartName="/ppt/slides/slide43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29.xml" ContentType="application/vnd.openxmlformats-officedocument.presentationml.tags+xml"/>
  <Override PartName="/ppt/tags/tag11.xml" ContentType="application/vnd.openxmlformats-officedocument.presentationml.tags+xml"/>
  <Override PartName="/ppt/tags/tag6.xml" ContentType="application/vnd.openxmlformats-officedocument.presentationml.tags+xml"/>
  <Override PartName="/ppt/tags/tag38.xml" ContentType="application/vnd.openxmlformats-officedocument.presentationml.tags+xml"/>
  <Override PartName="/ppt/tags/tag25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24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37.xml" ContentType="application/vnd.openxmlformats-officedocument.presentationml.tags+xml"/>
  <Override PartName="/ppt/tags/tag26.xml" ContentType="application/vnd.openxmlformats-officedocument.presentationml.tags+xml"/>
  <Override PartName="/ppt/tags/tag36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28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23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30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app.xml" ContentType="application/vnd.openxmlformats-officedocument.extended-propertie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0" r:id="rId1"/>
  </p:sldMasterIdLst>
  <p:notesMasterIdLst>
    <p:notesMasterId r:id="rId56"/>
  </p:notesMasterIdLst>
  <p:sldIdLst>
    <p:sldId id="328" r:id="rId2"/>
    <p:sldId id="329" r:id="rId3"/>
    <p:sldId id="331" r:id="rId4"/>
    <p:sldId id="271" r:id="rId5"/>
    <p:sldId id="376" r:id="rId6"/>
    <p:sldId id="273" r:id="rId7"/>
    <p:sldId id="332" r:id="rId8"/>
    <p:sldId id="275" r:id="rId9"/>
    <p:sldId id="276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33" r:id="rId21"/>
    <p:sldId id="288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35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80" r:id="rId50"/>
    <p:sldId id="377" r:id="rId51"/>
    <p:sldId id="381" r:id="rId52"/>
    <p:sldId id="378" r:id="rId53"/>
    <p:sldId id="382" r:id="rId54"/>
    <p:sldId id="379" r:id="rId5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ＭＳ Ｐゴシック" panose="020B0600070205080204" pitchFamily="34" charset="-128"/>
      <p:regular r:id="rId61"/>
    </p:embeddedFont>
    <p:embeddedFont>
      <p:font typeface="Open Sans" panose="020B060402020202020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27712E-E684-4832-941D-49999D5A477E}">
  <a:tblStyle styleId="{9827712E-E684-4832-941D-49999D5A477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1FC"/>
          </a:solidFill>
        </a:fill>
      </a:tcStyle>
    </a:wholeTbl>
    <a:band1H>
      <a:tcStyle>
        <a:tcBdr/>
        <a:fill>
          <a:solidFill>
            <a:srgbClr val="CAE3F9"/>
          </a:solidFill>
        </a:fill>
      </a:tcStyle>
    </a:band1H>
    <a:band1V>
      <a:tcStyle>
        <a:tcBdr/>
        <a:fill>
          <a:solidFill>
            <a:srgbClr val="CAE3F9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9640" autoAdjust="0"/>
  </p:normalViewPr>
  <p:slideViewPr>
    <p:cSldViewPr>
      <p:cViewPr varScale="1">
        <p:scale>
          <a:sx n="85" d="100"/>
          <a:sy n="85" d="100"/>
        </p:scale>
        <p:origin x="13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7021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39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3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53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5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9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2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7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7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8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2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9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4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lvl="0">
              <a:buSzPct val="25000"/>
            </a:pPr>
            <a:r>
              <a:rPr lang="en-US" sz="4000" dirty="0">
                <a:latin typeface="Calibri" panose="020F0502020204030204" pitchFamily="34" charset="0"/>
              </a:rPr>
              <a:t>Sea Fish </a:t>
            </a:r>
            <a:r>
              <a:rPr lang="en-US" sz="4000" dirty="0" smtClean="0">
                <a:latin typeface="Calibri" panose="020F0502020204030204" pitchFamily="34" charset="0"/>
              </a:rPr>
              <a:t>– Chilled fish </a:t>
            </a:r>
            <a:r>
              <a:rPr lang="en-US" sz="4000" dirty="0">
                <a:latin typeface="Calibri" panose="020F0502020204030204" pitchFamily="34" charset="0"/>
              </a:rPr>
              <a:t>by </a:t>
            </a:r>
            <a:r>
              <a:rPr lang="en-US" sz="4000" dirty="0" smtClean="0">
                <a:latin typeface="Calibri" panose="020F0502020204030204" pitchFamily="34" charset="0"/>
              </a:rPr>
              <a:t>Segment</a:t>
            </a:r>
            <a:endParaRPr lang="en-US" sz="4000" i="0" u="none" strike="noStrike" cap="none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34" name="Shape 53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1800" dirty="0" smtClean="0">
                <a:latin typeface="Calibri" panose="020F0502020204030204" pitchFamily="34" charset="0"/>
              </a:rPr>
              <a:t>Data to WE 27.03.2021</a:t>
            </a:r>
            <a:endParaRPr lang="en-US" sz="180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35" name="Shape 535"/>
          <p:cNvSpPr txBox="1">
            <a:spLocks noGrp="1"/>
          </p:cNvSpPr>
          <p:nvPr>
            <p:ph type="body" idx="4294967295"/>
          </p:nvPr>
        </p:nvSpPr>
        <p:spPr>
          <a:xfrm>
            <a:off x="441420" y="4981904"/>
            <a:ext cx="2890838" cy="6969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Presenter’s 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Date</a:t>
            </a:r>
          </a:p>
        </p:txBody>
      </p:sp>
      <p:pic>
        <p:nvPicPr>
          <p:cNvPr id="6" name="Picture 2" descr="\\Acn044oxffs03\home$\Rajre01\To Local 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384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CHILLED NATURAL</a:t>
            </a:r>
            <a:endParaRPr lang="en-US" b="0" kern="0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Homescan, Data to WE 27.03.2021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9"/>
          <a:stretch/>
        </p:blipFill>
        <p:spPr>
          <a:xfrm>
            <a:off x="152400" y="1219200"/>
            <a:ext cx="8978900" cy="5098869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0825" y="582884"/>
            <a:ext cx="84969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Increased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Penetration, frequency of purchase and trip volume helped ‘Natural’ </a:t>
            </a:r>
            <a:r>
              <a:rPr lang="en-GB" altLang="en-US" sz="1600" b="0" dirty="0">
                <a:latin typeface="Calibri" panose="020F0502020204030204" pitchFamily="34" charset="0"/>
              </a:rPr>
              <a:t>gain value TY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by +£230.7M</a:t>
            </a:r>
            <a:r>
              <a:rPr lang="en-GB" altLang="en-US" sz="1600" b="0" dirty="0">
                <a:latin typeface="Calibri" panose="020F0502020204030204" pitchFamily="34" charset="0"/>
              </a:rPr>
              <a:t>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5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CHILLED FINGERS</a:t>
            </a:r>
            <a:endParaRPr lang="en-US" b="0" kern="0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Homescan, Data to WE 27.03.2021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4"/>
          <a:stretch/>
        </p:blipFill>
        <p:spPr>
          <a:xfrm>
            <a:off x="152400" y="1228506"/>
            <a:ext cx="8978900" cy="5172293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77864" y="578935"/>
            <a:ext cx="8475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Increased penetration and frequency of purchase drives Chilled Fingers growth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CHILLED BREADED</a:t>
            </a:r>
            <a:endParaRPr lang="en-US" b="0" kern="0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Homescan, Data to WE 27.03.2021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1"/>
          <a:stretch/>
        </p:blipFill>
        <p:spPr>
          <a:xfrm>
            <a:off x="152400" y="1228507"/>
            <a:ext cx="8978900" cy="5096093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80988" y="58587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Increased frequency of purchase and price drives growth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CHILLED BATTERED</a:t>
            </a:r>
            <a:endParaRPr lang="en-US" b="0" kern="0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Homescan, Data to WE 27.03.2021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5"/>
          <a:stretch/>
        </p:blipFill>
        <p:spPr>
          <a:xfrm>
            <a:off x="152400" y="1295400"/>
            <a:ext cx="8978900" cy="48768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80988" y="599799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Penetration and trip volume gains drive growth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8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CHILLED CAKES</a:t>
            </a:r>
            <a:endParaRPr lang="en-US" b="0" kern="0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Homescan, Data to WE 27.03.2021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1"/>
          <a:stretch/>
        </p:blipFill>
        <p:spPr>
          <a:xfrm>
            <a:off x="152400" y="1228507"/>
            <a:ext cx="8978900" cy="5096093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83446" y="648199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Frequency of Purchase, and an increase in price drive growth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9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CHILLED PREPARED</a:t>
            </a:r>
            <a:endParaRPr lang="en-US" b="0" kern="0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Homescan, Data to WE 27.03.2021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9"/>
          <a:stretch/>
        </p:blipFill>
        <p:spPr>
          <a:xfrm>
            <a:off x="152400" y="1295400"/>
            <a:ext cx="8978900" cy="49530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80988" y="739805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Frequency of Purchase and increased trip volume help drive 6.8% growth. 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CHILLED SAUCE</a:t>
            </a:r>
            <a:endParaRPr lang="en-US" b="0" kern="0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Homescan, Data to WE 27.03.2021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9"/>
          <a:stretch/>
        </p:blipFill>
        <p:spPr>
          <a:xfrm>
            <a:off x="165100" y="1228506"/>
            <a:ext cx="8978900" cy="5045707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80988" y="647515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Price and penetration declines see market decline of 7%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9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CHILLED DUSTED</a:t>
            </a:r>
            <a:endParaRPr lang="en-US" b="0" kern="0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Homescan, Data to WE 27.03.2021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0"/>
          <a:stretch/>
        </p:blipFill>
        <p:spPr>
          <a:xfrm>
            <a:off x="152400" y="1228506"/>
            <a:ext cx="8978900" cy="5172293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5307" y="626499"/>
            <a:ext cx="8551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Value growth of 5.2% driven by increased penetration, trip volume and price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1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CHILLED SUSHI</a:t>
            </a:r>
            <a:endParaRPr lang="en-US" b="0" kern="0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Homescan, Data to WE 27.03.2021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08"/>
          <a:stretch/>
        </p:blipFill>
        <p:spPr>
          <a:xfrm>
            <a:off x="152400" y="1295400"/>
            <a:ext cx="8978900" cy="4902926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80988" y="599798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Increase in trip volume sees expenditure growth of 3.4% in Chilled Sushi. 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5294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CHILLED MEALS</a:t>
            </a:r>
            <a:endParaRPr lang="en-US" b="0" kern="0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Homescan, Data to WE 27.03.2021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707"/>
          <a:stretch/>
        </p:blipFill>
        <p:spPr>
          <a:xfrm>
            <a:off x="152400" y="1295400"/>
            <a:ext cx="8978900" cy="48768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60657" y="624449"/>
            <a:ext cx="8247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Price decline, and penetration losses see value decline of 5.3% in chilled meals.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0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Contents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7900" y="1341438"/>
            <a:ext cx="8166100" cy="5364162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</a:rPr>
              <a:t>Category Overview</a:t>
            </a:r>
          </a:p>
          <a:p>
            <a:pPr eaLnBrk="1" hangingPunct="1"/>
            <a:endParaRPr lang="en-US" altLang="en-US" sz="32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</a:rPr>
              <a:t>KPIs of Chilled Fish by Segment</a:t>
            </a:r>
          </a:p>
          <a:p>
            <a:pPr eaLnBrk="1" hangingPunct="1"/>
            <a:endParaRPr lang="en-US" altLang="en-US" sz="3200" dirty="0" smtClean="0">
              <a:latin typeface="Calibri" panose="020F0502020204030204" pitchFamily="34" charset="0"/>
            </a:endParaRPr>
          </a:p>
          <a:p>
            <a:r>
              <a:rPr lang="en-US" altLang="en-US" sz="3200" dirty="0" smtClean="0">
                <a:latin typeface="Calibri" panose="020F0502020204030204" pitchFamily="34" charset="0"/>
              </a:rPr>
              <a:t>Shifting – Chilled Fish by Segment</a:t>
            </a:r>
          </a:p>
          <a:p>
            <a:pPr marL="0" indent="0" eaLnBrk="1" hangingPunct="1">
              <a:buNone/>
            </a:pPr>
            <a:endParaRPr lang="en-US" altLang="en-US" sz="3200" dirty="0" smtClean="0">
              <a:latin typeface="Calibri" panose="020F0502020204030204" pitchFamily="34" charset="0"/>
            </a:endParaRPr>
          </a:p>
          <a:p>
            <a:r>
              <a:rPr lang="en-US" altLang="en-US" sz="3200" dirty="0" smtClean="0">
                <a:latin typeface="Calibri" panose="020F0502020204030204" pitchFamily="34" charset="0"/>
              </a:rPr>
              <a:t>Demographics – Chilled Fish by Segment</a:t>
            </a:r>
          </a:p>
        </p:txBody>
      </p:sp>
    </p:spTree>
    <p:extLst>
      <p:ext uri="{BB962C8B-B14F-4D97-AF65-F5344CB8AC3E}">
        <p14:creationId xmlns:p14="http://schemas.microsoft.com/office/powerpoint/2010/main" val="28494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6814" y="879180"/>
            <a:ext cx="6165988" cy="461665"/>
          </a:xfrm>
        </p:spPr>
        <p:txBody>
          <a:bodyPr/>
          <a:lstStyle/>
          <a:p>
            <a:r>
              <a:rPr lang="en-US" altLang="en-US" kern="0" dirty="0"/>
              <a:t>Source of Growth &amp; Shifting by </a:t>
            </a:r>
            <a:r>
              <a:rPr lang="en-US" altLang="en-US" kern="0" dirty="0" smtClean="0"/>
              <a:t>Retailers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67296" y="228600"/>
            <a:ext cx="8624304" cy="863999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CHILLED FISH – SOURCE OF GROWTH BY SEGMENTS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</a:t>
            </a:r>
            <a:r>
              <a:rPr lang="en-US" altLang="en-US" sz="1000" dirty="0" smtClean="0">
                <a:latin typeface="Calibri" panose="020F0502020204030204" pitchFamily="34" charset="0"/>
              </a:rPr>
              <a:t>27.03.2021 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vs YA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76200" y="1269274"/>
            <a:ext cx="9067800" cy="5101046"/>
            <a:chOff x="-76200" y="1269274"/>
            <a:chExt cx="9067800" cy="5101046"/>
          </a:xfrm>
        </p:grpSpPr>
        <p:pic>
          <p:nvPicPr>
            <p:cNvPr id="8" name="Picture 7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5" b="80375"/>
            <a:stretch/>
          </p:blipFill>
          <p:spPr>
            <a:xfrm>
              <a:off x="12700" y="1269274"/>
              <a:ext cx="8978900" cy="10167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24" b="15689"/>
            <a:stretch/>
          </p:blipFill>
          <p:spPr>
            <a:xfrm>
              <a:off x="-76200" y="1981200"/>
              <a:ext cx="8978900" cy="4389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7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CHILLED NATURAL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0" y="1337191"/>
            <a:ext cx="8903661" cy="4606409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8628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GB" altLang="en-US" sz="1600" b="0" dirty="0" smtClean="0">
                <a:latin typeface="Calibri" panose="020F0502020204030204" pitchFamily="34" charset="0"/>
              </a:rPr>
              <a:t>Natural gain is mainly from AWOP increase; with shifting gains in all segments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7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CHILLED FINGERS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8" y="1391837"/>
            <a:ext cx="8977084" cy="4574409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8399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Repertoire gains and an increase in AWOP see segment increase of 35%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7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CHILLED BREADED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1" y="1466946"/>
            <a:ext cx="9016116" cy="4629054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b="0" dirty="0" smtClean="0">
                <a:latin typeface="Calibri" panose="020F0502020204030204" pitchFamily="34" charset="0"/>
              </a:rPr>
              <a:t>Repertoire is </a:t>
            </a:r>
            <a:r>
              <a:rPr lang="en-US" altLang="en-US" sz="1600" b="0" dirty="0">
                <a:latin typeface="Calibri" panose="020F0502020204030204" pitchFamily="34" charset="0"/>
              </a:rPr>
              <a:t>the major driver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for breaded growth,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with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shifting gains from all segments except Natural and Fingers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CHILLED BATTERED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8" y="1304765"/>
            <a:ext cx="8977084" cy="4644666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87338" y="567625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Repertoire gains for Battered help drive 15% segment increase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1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CHILLED CAKES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6" y="1219200"/>
            <a:ext cx="9008308" cy="4621248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Cakes gains </a:t>
            </a:r>
            <a:r>
              <a:rPr lang="en-GB" altLang="en-US" sz="1600" b="0" dirty="0">
                <a:latin typeface="Calibri" panose="020F0502020204030204" pitchFamily="34" charset="0"/>
              </a:rPr>
              <a:t>mainly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from Repertoire increase. </a:t>
            </a:r>
            <a:r>
              <a:rPr lang="en-GB" altLang="en-US" sz="1600" b="0" dirty="0">
                <a:latin typeface="Calibri" panose="020F0502020204030204" pitchFamily="34" charset="0"/>
              </a:rPr>
              <a:t>Shifting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gains only from Meals, Sauce and Sushi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2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CHILLED PREPARED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2" y="1276224"/>
            <a:ext cx="8969275" cy="4636858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8628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GB" altLang="en-US" sz="1600" b="0" dirty="0" smtClean="0">
                <a:latin typeface="Calibri" panose="020F0502020204030204" pitchFamily="34" charset="0"/>
              </a:rPr>
              <a:t>Prepared gains mainly from AWOP</a:t>
            </a:r>
            <a:r>
              <a:rPr lang="en-GB" altLang="en-US" sz="1600" b="0" dirty="0">
                <a:latin typeface="Calibri" panose="020F0502020204030204" pitchFamily="34" charset="0"/>
              </a:rPr>
              <a:t>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increase, with shifting losses overall.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8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CHILLED SAUCE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2" y="1306742"/>
            <a:ext cx="8969275" cy="4636858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64319" y="606315"/>
            <a:ext cx="8628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Sauce sees significant declines from shifting, with the segment down 7% as a result.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5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CHILLED DUSTED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32" y="1359289"/>
            <a:ext cx="8895934" cy="4660511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5% segment growth is driven by repertoire gains, and AWOP 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5280" y="879180"/>
            <a:ext cx="3653407" cy="461665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Category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CHILLED SUSHI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2" y="1269029"/>
            <a:ext cx="8938055" cy="4621248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Sushi sees shifting losses with only sauce contributing to shifting gains. 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5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CHILLED </a:t>
            </a:r>
            <a:r>
              <a:rPr lang="en-US" dirty="0" smtClean="0">
                <a:latin typeface="Calibri" panose="020F0502020204030204" pitchFamily="34" charset="0"/>
              </a:rPr>
              <a:t>MEALS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9" y="1436965"/>
            <a:ext cx="8834100" cy="4560035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GB" altLang="en-US" sz="1600" b="0" dirty="0" smtClean="0">
                <a:latin typeface="Calibri" panose="020F0502020204030204" pitchFamily="34" charset="0"/>
              </a:rPr>
              <a:t>5% decline in meals is driven by shifting losses. Only shifting gains from Sauce and Sushi.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2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66126" y="805610"/>
            <a:ext cx="5646317" cy="461665"/>
          </a:xfrm>
        </p:spPr>
        <p:txBody>
          <a:bodyPr/>
          <a:lstStyle/>
          <a:p>
            <a:pPr>
              <a:defRPr/>
            </a:pPr>
            <a:r>
              <a:rPr lang="en-US" altLang="en-US" kern="0" dirty="0"/>
              <a:t>Demographics by Total GB &amp; </a:t>
            </a:r>
            <a:r>
              <a:rPr lang="en-US" altLang="en-US" kern="0" dirty="0" smtClean="0"/>
              <a:t>Retailers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7807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 b="15102"/>
          <a:stretch/>
        </p:blipFill>
        <p:spPr>
          <a:xfrm>
            <a:off x="76200" y="973183"/>
            <a:ext cx="8978900" cy="5199017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CHILLED FISH SALES OVERINDEX FROM OLDER COUPLES, OF CLASS AB, AGED 65+, WITH 2 MEMBERS IN FAMILY, LOCATED AT LONDON AND SOUTH &amp; SOUTH EAST.</a:t>
            </a:r>
            <a:endParaRPr lang="en-US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1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7"/>
          <a:stretch/>
        </p:blipFill>
        <p:spPr>
          <a:xfrm>
            <a:off x="152400" y="533400"/>
            <a:ext cx="8978900" cy="5582194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CHILLED </a:t>
            </a:r>
            <a:r>
              <a:rPr lang="en-US" altLang="en-US" dirty="0"/>
              <a:t>FISH </a:t>
            </a:r>
            <a:r>
              <a:rPr lang="en-US" altLang="en-US" dirty="0" smtClean="0"/>
              <a:t>UNDERINEX </a:t>
            </a:r>
            <a:r>
              <a:rPr lang="en-US" altLang="en-US" dirty="0"/>
              <a:t>AMONGST YOUNGER GROUP, </a:t>
            </a:r>
            <a:r>
              <a:rPr lang="en-US" altLang="en-US" dirty="0" smtClean="0"/>
              <a:t>WHILST OVERINDEX WITH THOSE </a:t>
            </a:r>
            <a:r>
              <a:rPr lang="en-US" altLang="en-US" dirty="0"/>
              <a:t>LIVING </a:t>
            </a:r>
            <a:r>
              <a:rPr lang="en-US" altLang="en-US" dirty="0" smtClean="0"/>
              <a:t>IN LONDON, SOUTH </a:t>
            </a:r>
            <a:r>
              <a:rPr lang="en-US" altLang="en-US" dirty="0"/>
              <a:t>&amp; SOUTH </a:t>
            </a:r>
            <a:r>
              <a:rPr lang="en-US" altLang="en-US" dirty="0" smtClean="0"/>
              <a:t>EAST </a:t>
            </a:r>
            <a:r>
              <a:rPr lang="en-US" altLang="en-US" dirty="0"/>
              <a:t>AND</a:t>
            </a:r>
            <a:r>
              <a:rPr lang="en-US" altLang="en-US" dirty="0" smtClean="0"/>
              <a:t> </a:t>
            </a:r>
            <a:r>
              <a:rPr lang="en-US" altLang="en-US" dirty="0"/>
              <a:t>EAST OF ENGLAND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1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0"/>
          <a:stretch/>
        </p:blipFill>
        <p:spPr>
          <a:xfrm>
            <a:off x="152400" y="533400"/>
            <a:ext cx="8978900" cy="5686697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NATURAL SALES OVERINDEX FROM OLDER COUPLES, OF CLASS AB, AGED 65+, WITH 2 MEMBERS IN FAMILY, LOCATED AT LONDON AND SOUTH &amp; SOUTH EAST.</a:t>
            </a:r>
            <a:endParaRPr lang="en-US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6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9"/>
          <a:stretch/>
        </p:blipFill>
        <p:spPr>
          <a:xfrm>
            <a:off x="152400" y="609600"/>
            <a:ext cx="8978900" cy="5425440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NATURAL OVERINDEX’S </a:t>
            </a:r>
            <a:r>
              <a:rPr lang="en-US" altLang="en-US" dirty="0"/>
              <a:t>AMONGST </a:t>
            </a:r>
            <a:r>
              <a:rPr lang="en-US" altLang="en-US" dirty="0" smtClean="0"/>
              <a:t>OLDER COUPLES, LIVING </a:t>
            </a:r>
            <a:r>
              <a:rPr lang="en-US" altLang="en-US" dirty="0"/>
              <a:t>IN </a:t>
            </a:r>
            <a:r>
              <a:rPr lang="en-US" altLang="en-US" dirty="0" smtClean="0"/>
              <a:t>LONDON AND SOUTH </a:t>
            </a:r>
            <a:r>
              <a:rPr lang="en-US" altLang="en-US" dirty="0"/>
              <a:t>&amp; SOUTH </a:t>
            </a:r>
            <a:r>
              <a:rPr lang="en-US" altLang="en-US" dirty="0" smtClean="0"/>
              <a:t>EAST.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5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 b="15690"/>
          <a:stretch/>
        </p:blipFill>
        <p:spPr>
          <a:xfrm>
            <a:off x="152400" y="767003"/>
            <a:ext cx="8978900" cy="5328997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BREADED SALES OVERINDEX FROM OLDER COUPLES OF CLASS AB &amp; C1, AGED 65+, WITH </a:t>
            </a:r>
            <a:r>
              <a:rPr lang="en-US" altLang="en-US" b="1" dirty="0"/>
              <a:t>2</a:t>
            </a:r>
            <a:r>
              <a:rPr lang="en-US" altLang="en-US" b="1" dirty="0" smtClean="0"/>
              <a:t> MEMBERS IN FAMILY, LOCATED AT LONDON AND CENTRAL.</a:t>
            </a:r>
            <a:endParaRPr lang="en-US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6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 b="15494"/>
          <a:stretch/>
        </p:blipFill>
        <p:spPr>
          <a:xfrm>
            <a:off x="152400" y="762000"/>
            <a:ext cx="8978900" cy="5342060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BREADED OVERINDEX AMONGST OLDER </a:t>
            </a:r>
            <a:r>
              <a:rPr lang="en-US" altLang="en-US" dirty="0"/>
              <a:t>GROUP, </a:t>
            </a:r>
            <a:r>
              <a:rPr lang="en-US" altLang="en-US" dirty="0" smtClean="0"/>
              <a:t>MAINLY </a:t>
            </a:r>
            <a:r>
              <a:rPr lang="en-US" altLang="en-US" dirty="0"/>
              <a:t>LIVING </a:t>
            </a:r>
            <a:r>
              <a:rPr lang="en-US" altLang="en-US" dirty="0" smtClean="0"/>
              <a:t>IN LONDON, SOUTH &amp; SOUTH EAST, SOUTH WEST, CENTRAL AND NORTH SCOTLAND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3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 b="16278"/>
          <a:stretch/>
        </p:blipFill>
        <p:spPr>
          <a:xfrm>
            <a:off x="152400" y="729992"/>
            <a:ext cx="8978900" cy="5289808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CAKE SALES OVERINDEX FROM OLDER COUPLES, OF THOSE AGED 65+, CLASS AB, WITH 2 MEMBERS IN FAMILY, AND LONDON</a:t>
            </a:r>
            <a:endParaRPr lang="en-US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6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549409"/>
              </p:ext>
            </p:extLst>
          </p:nvPr>
        </p:nvGraphicFramePr>
        <p:xfrm>
          <a:off x="561975" y="2327275"/>
          <a:ext cx="8178800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" name="Nielsen Report" r:id="rId3" imgW="9792000" imgH="6660000" progId="WSPReport.Document">
                  <p:embed/>
                </p:oleObj>
              </mc:Choice>
              <mc:Fallback>
                <p:oleObj name="Nielsen Report" r:id="rId3" imgW="9792000" imgH="66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27042" b="9406"/>
                      <a:stretch>
                        <a:fillRect/>
                      </a:stretch>
                    </p:blipFill>
                    <p:spPr bwMode="auto">
                      <a:xfrm>
                        <a:off x="561975" y="2327275"/>
                        <a:ext cx="8178800" cy="414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354500"/>
              </p:ext>
            </p:extLst>
          </p:nvPr>
        </p:nvGraphicFramePr>
        <p:xfrm>
          <a:off x="468313" y="1666875"/>
          <a:ext cx="8385175" cy="355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" name="Nielsen Report" r:id="rId5" imgW="9792000" imgH="6660000" progId="WSPReport.Document">
                  <p:embed/>
                </p:oleObj>
              </mc:Choice>
              <mc:Fallback>
                <p:oleObj name="Nielsen Report" r:id="rId5" imgW="9792000" imgH="66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8104" b="84826"/>
                      <a:stretch>
                        <a:fillRect/>
                      </a:stretch>
                    </p:blipFill>
                    <p:spPr bwMode="auto">
                      <a:xfrm>
                        <a:off x="468313" y="1666875"/>
                        <a:ext cx="8385175" cy="355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459348" y="1122381"/>
            <a:ext cx="838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b="0" dirty="0">
                <a:solidFill>
                  <a:srgbClr val="009DD9"/>
                </a:solidFill>
              </a:rPr>
              <a:t>Fish| Segment Trends (Volume) | Total 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Coverage UK including Discounters | </a:t>
            </a:r>
            <a:r>
              <a:rPr lang="en-US" altLang="en-US" sz="1200" b="0" dirty="0">
                <a:solidFill>
                  <a:srgbClr val="009DD9"/>
                </a:solidFill>
              </a:rPr>
              <a:t>MAT TY vs YA - 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Data to WE </a:t>
            </a:r>
            <a:r>
              <a:rPr lang="en-US" altLang="en-US" sz="1200" dirty="0" smtClean="0">
                <a:solidFill>
                  <a:srgbClr val="009DD9"/>
                </a:solidFill>
              </a:rPr>
              <a:t>27.03.2021</a:t>
            </a:r>
            <a:endParaRPr lang="en-US" altLang="en-US" sz="1200" dirty="0">
              <a:solidFill>
                <a:srgbClr val="009DD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975" y="1844784"/>
            <a:ext cx="1759236" cy="17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</a:rPr>
              <a:t>+23.4</a:t>
            </a:r>
            <a:endParaRPr lang="en-GB" sz="1000" b="1" dirty="0">
              <a:solidFill>
                <a:srgbClr val="008000"/>
              </a:solidFill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Scantrack, Data to WE 27.03.2021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52775" y="218586"/>
            <a:ext cx="8388000" cy="863999"/>
          </a:xfrm>
        </p:spPr>
        <p:txBody>
          <a:bodyPr/>
          <a:lstStyle/>
          <a:p>
            <a:pPr>
              <a:defRPr/>
            </a:pPr>
            <a:r>
              <a:rPr lang="en-US" sz="2400" b="0" kern="1200" cap="all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Category </a:t>
            </a:r>
            <a:r>
              <a:rPr lang="en-US" sz="2400" b="0" kern="1200" cap="all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VOLUME GROWTH </a:t>
            </a:r>
            <a:r>
              <a:rPr lang="en-US" sz="2400" cap="all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ALL SEGMENTS, WITH CHILLED ADDING</a:t>
            </a:r>
            <a:r>
              <a:rPr lang="en-US" sz="2400" b="0" kern="1200" cap="all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 17.9M kg’s</a:t>
            </a:r>
            <a:endParaRPr lang="en-US" sz="2400" b="0" kern="1200" cap="all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6453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CAKES MAJORILY </a:t>
            </a:r>
            <a:r>
              <a:rPr lang="en-US" altLang="en-US" dirty="0"/>
              <a:t>LIVING IN </a:t>
            </a:r>
            <a:r>
              <a:rPr lang="en-US" altLang="en-US" dirty="0" smtClean="0"/>
              <a:t>LONDON, SOUTH &amp; SOUTH EAST, SOUTH WEST, NORTH EAST WITH CLASS AB &amp; OLDER COUPLES.</a:t>
            </a:r>
            <a:endParaRPr lang="en-US" altLang="en-US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" t="2828" r="707" b="13645"/>
          <a:stretch/>
        </p:blipFill>
        <p:spPr>
          <a:xfrm>
            <a:off x="152400" y="762000"/>
            <a:ext cx="8978900" cy="5569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0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4"/>
          <a:stretch/>
        </p:blipFill>
        <p:spPr>
          <a:xfrm>
            <a:off x="152400" y="472440"/>
            <a:ext cx="8978900" cy="569976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PREPARED SALES OVERINDEX FROM </a:t>
            </a:r>
            <a:r>
              <a:rPr lang="en-US" altLang="en-US" b="1" dirty="0"/>
              <a:t>2 </a:t>
            </a:r>
            <a:r>
              <a:rPr lang="en-US" altLang="en-US" b="1" dirty="0" smtClean="0"/>
              <a:t>MEMBER HOUSEHOLDS, OLDER COUPLES, OF CLASS AB &amp; C1 AGED 45+, LOCATED AT LONDON AND SOUTH AND SOUTH EAST.</a:t>
            </a:r>
            <a:endParaRPr lang="en-US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3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4"/>
          <a:stretch/>
        </p:blipFill>
        <p:spPr>
          <a:xfrm>
            <a:off x="152400" y="389709"/>
            <a:ext cx="8978900" cy="5477691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PREPARED OVERINDEX AMONGST OLDER COUPLES, 2 MEMBERS OF HOUSEHOLD, WITH THE AGE 45+ AND THOSE WHO LIVE IN LONDON, SOUTH &amp; SOUTH EAST AND NORTH EAST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6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3"/>
          <a:stretch/>
        </p:blipFill>
        <p:spPr bwMode="auto">
          <a:xfrm>
            <a:off x="80963" y="544332"/>
            <a:ext cx="8980487" cy="562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SAUCE SALES OVERINDEX FROM OLDER COUPLES, THOSE AGED 65+, OF CLASS AB, WITH 2 MEMBERS OF HOUSEHOLD, AND LONDON</a:t>
            </a:r>
            <a:endParaRPr lang="en-US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6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>
          <a:xfrm>
            <a:off x="152400" y="572589"/>
            <a:ext cx="8978900" cy="5752011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SAUCE OVERINDEX AMONGST OLDER COUPLES, 65+ AGE GROUPS, AND THOSE </a:t>
            </a:r>
            <a:r>
              <a:rPr lang="en-US" altLang="en-US" dirty="0"/>
              <a:t>LIVING IN </a:t>
            </a:r>
            <a:r>
              <a:rPr lang="en-US" altLang="en-US" dirty="0" smtClean="0"/>
              <a:t>LONDON, SOUTH &amp; SOUTH EAST AND NORTH EAST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8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2"/>
          <a:stretch/>
        </p:blipFill>
        <p:spPr>
          <a:xfrm>
            <a:off x="152400" y="533400"/>
            <a:ext cx="8978900" cy="5660571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65847" y="241012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SUSHI SALES PREDOMINANTLY FROM LONDON, AND OVERINDEX WITH 3-4 MEMBER HOUSEHOLDS, OF CLASS AB, AND AGED 45+ </a:t>
            </a:r>
            <a:endParaRPr lang="en-US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7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3"/>
          <a:stretch/>
        </p:blipFill>
        <p:spPr>
          <a:xfrm>
            <a:off x="152400" y="533400"/>
            <a:ext cx="8978900" cy="5438503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SUSHI SALES OVERINDEX WITH ESTABLISHED FAMILIES, AND THOSE IN THE </a:t>
            </a:r>
            <a:r>
              <a:rPr lang="en-US" altLang="en-US" dirty="0"/>
              <a:t>AGE </a:t>
            </a:r>
            <a:r>
              <a:rPr lang="en-US" altLang="en-US" dirty="0" smtClean="0"/>
              <a:t>GROUP OF 35+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0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2"/>
          <a:stretch/>
        </p:blipFill>
        <p:spPr>
          <a:xfrm>
            <a:off x="152400" y="435429"/>
            <a:ext cx="8978900" cy="5660571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MEAL SALES OVERINDEX FROM AFFLUENT OLDER COUPLES, OF CLASS AB, AGED </a:t>
            </a:r>
            <a:r>
              <a:rPr lang="en-US" altLang="en-US" b="1" dirty="0"/>
              <a:t>6</a:t>
            </a:r>
            <a:r>
              <a:rPr lang="en-US" altLang="en-US" b="1" dirty="0" smtClean="0"/>
              <a:t>5+, WITH 1 MEMBER IN FAMILY, LOCATED AT LONDON</a:t>
            </a:r>
            <a:endParaRPr lang="en-US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0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9"/>
          <a:stretch/>
        </p:blipFill>
        <p:spPr>
          <a:xfrm>
            <a:off x="152400" y="518160"/>
            <a:ext cx="8978900" cy="5425440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MEALS OVERINDEX AMONGST OLDER COUPLES AND SINGLES, AND HOUSEHOLDS LOCATED IN LONDON, SOUTH &amp; SOUTH EAST, EAST OF ENGLAND AND NORTH EAST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1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" b="15493"/>
          <a:stretch/>
        </p:blipFill>
        <p:spPr>
          <a:xfrm>
            <a:off x="152400" y="936170"/>
            <a:ext cx="8978900" cy="515983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FINGERS OVERINDEX AMONGST OLDER COUPLES, </a:t>
            </a:r>
            <a:r>
              <a:rPr lang="en-US" altLang="en-US" b="1" dirty="0"/>
              <a:t>OF CLASS </a:t>
            </a:r>
            <a:r>
              <a:rPr lang="en-US" altLang="en-US" b="1" dirty="0" smtClean="0"/>
              <a:t>C1, </a:t>
            </a:r>
            <a:r>
              <a:rPr lang="en-US" altLang="en-US" b="1" dirty="0"/>
              <a:t>AGED </a:t>
            </a:r>
            <a:r>
              <a:rPr lang="en-US" altLang="en-US" b="1" dirty="0" smtClean="0"/>
              <a:t>45+ </a:t>
            </a:r>
            <a:r>
              <a:rPr lang="en-US" altLang="en-US" b="1" dirty="0"/>
              <a:t>WITH 2 MEMBERS IN FAMILY, LOCATED AT LONDON AND </a:t>
            </a:r>
            <a:r>
              <a:rPr lang="en-US" altLang="en-US" b="1" dirty="0" smtClean="0"/>
              <a:t>SOUTH &amp; SOUTH EAST</a:t>
            </a:r>
            <a:endParaRPr lang="en-US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6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68915"/>
              </p:ext>
            </p:extLst>
          </p:nvPr>
        </p:nvGraphicFramePr>
        <p:xfrm>
          <a:off x="628650" y="2229427"/>
          <a:ext cx="8288385" cy="407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Nielsen Report" r:id="rId3" imgW="9792000" imgH="6660000" progId="WSPReport.Document">
                  <p:embed/>
                </p:oleObj>
              </mc:Choice>
              <mc:Fallback>
                <p:oleObj name="Nielsen Report" r:id="rId3" imgW="9792000" imgH="6660000" progId="WSPReport.Document">
                  <p:embed/>
                  <p:pic>
                    <p:nvPicPr>
                      <p:cNvPr id="276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735" t="27015" b="11346"/>
                      <a:stretch>
                        <a:fillRect/>
                      </a:stretch>
                    </p:blipFill>
                    <p:spPr bwMode="auto">
                      <a:xfrm>
                        <a:off x="628650" y="2229427"/>
                        <a:ext cx="8288385" cy="407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853722"/>
              </p:ext>
            </p:extLst>
          </p:nvPr>
        </p:nvGraphicFramePr>
        <p:xfrm>
          <a:off x="477838" y="1570038"/>
          <a:ext cx="835183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Nielsen Report" r:id="rId5" imgW="9792000" imgH="6660000" progId="WSPReport.Document">
                  <p:embed/>
                </p:oleObj>
              </mc:Choice>
              <mc:Fallback>
                <p:oleObj name="Nielsen Report" r:id="rId5" imgW="9792000" imgH="6660000" progId="WSPReport.Document">
                  <p:embed/>
                  <p:pic>
                    <p:nvPicPr>
                      <p:cNvPr id="2765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7922" b="74051"/>
                      <a:stretch>
                        <a:fillRect/>
                      </a:stretch>
                    </p:blipFill>
                    <p:spPr bwMode="auto">
                      <a:xfrm>
                        <a:off x="477838" y="1570038"/>
                        <a:ext cx="8351837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14300" indent="0">
              <a:spcBef>
                <a:spcPts val="63"/>
              </a:spcBef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Scantrack, Data to WE </a:t>
            </a:r>
            <a:r>
              <a:rPr lang="en-US" altLang="en-US" sz="1000" dirty="0" smtClean="0">
                <a:latin typeface="Calibri" panose="020F0502020204030204" pitchFamily="34" charset="0"/>
              </a:rPr>
              <a:t>27.03.2021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606425" y="1011382"/>
            <a:ext cx="838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b="0" dirty="0">
                <a:solidFill>
                  <a:srgbClr val="009DD9"/>
                </a:solidFill>
              </a:rPr>
              <a:t>Fish| Segment Trends (Value)| Total 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Coverage </a:t>
            </a:r>
            <a:r>
              <a:rPr lang="en-US" altLang="en-US" sz="1200" dirty="0" smtClean="0">
                <a:solidFill>
                  <a:srgbClr val="009DD9"/>
                </a:solidFill>
              </a:rPr>
              <a:t>UK including Discounters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| </a:t>
            </a:r>
            <a:r>
              <a:rPr lang="en-US" altLang="en-US" sz="1200" b="0" dirty="0">
                <a:solidFill>
                  <a:srgbClr val="009DD9"/>
                </a:solidFill>
              </a:rPr>
              <a:t>MAT TY vs YA - 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Data to WE </a:t>
            </a:r>
            <a:r>
              <a:rPr lang="en-US" altLang="en-US" sz="1200" dirty="0" smtClean="0">
                <a:solidFill>
                  <a:srgbClr val="009DD9"/>
                </a:solidFill>
              </a:rPr>
              <a:t>27.03.2021</a:t>
            </a:r>
            <a:endParaRPr lang="en-US" altLang="en-US" sz="1200" dirty="0">
              <a:solidFill>
                <a:srgbClr val="009DD9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pPr>
              <a:defRPr/>
            </a:pPr>
            <a:r>
              <a:rPr lang="en-US" sz="2400" b="0" kern="1200" cap="all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CHILLED AND FROZEN DRIVING VALUE CATEGORY GROWTH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0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 b="18433"/>
          <a:stretch/>
        </p:blipFill>
        <p:spPr>
          <a:xfrm>
            <a:off x="152400" y="1066800"/>
            <a:ext cx="8978900" cy="4976949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FINGERS OVERINDEX AMONGST OLDER COUPLES AND MATURING FAMILIES, AND HOUSEHOLDS LOCATED IN SOUTH &amp; SOUTH EAST, </a:t>
            </a:r>
            <a:r>
              <a:rPr lang="en-US" altLang="en-US" dirty="0"/>
              <a:t>LONDON, SOUTH </a:t>
            </a:r>
            <a:r>
              <a:rPr lang="en-US" altLang="en-US" dirty="0" smtClean="0"/>
              <a:t>WEST AND EAST OF ENGLAND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7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9" b="16082"/>
          <a:stretch/>
        </p:blipFill>
        <p:spPr>
          <a:xfrm>
            <a:off x="152400" y="986245"/>
            <a:ext cx="8978900" cy="5185955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BATTERED SALES OVERINDEX FROM AFFLUENT OLDER COUPLES, OF CLASS C1, AGED </a:t>
            </a:r>
            <a:r>
              <a:rPr lang="en-US" altLang="en-US" b="1" dirty="0"/>
              <a:t>6</a:t>
            </a:r>
            <a:r>
              <a:rPr lang="en-US" altLang="en-US" b="1" dirty="0" smtClean="0"/>
              <a:t>5+, WITH 2 MEMBERS IN FAMILY, LOCATED AT LONDON</a:t>
            </a:r>
            <a:endParaRPr lang="en-US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9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 b="18041"/>
          <a:stretch/>
        </p:blipFill>
        <p:spPr>
          <a:xfrm>
            <a:off x="152400" y="1066800"/>
            <a:ext cx="8978900" cy="5003075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BATTERED OVERINDEXES AMONGST OLDER COUPLES, AND THOSE LOCATED FROM CENTRAL &amp; NORTH SCOTLAND, LONDON, SOUTH WEST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8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 b="14710"/>
          <a:stretch/>
        </p:blipFill>
        <p:spPr>
          <a:xfrm>
            <a:off x="152400" y="838200"/>
            <a:ext cx="8978900" cy="5251268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DUSTED SALES OVERINDEX FROM OLDER COUPLES, OF CLASS AB, AGED </a:t>
            </a:r>
            <a:r>
              <a:rPr lang="en-US" altLang="en-US" b="1" dirty="0"/>
              <a:t>6</a:t>
            </a:r>
            <a:r>
              <a:rPr lang="en-US" altLang="en-US" b="1" dirty="0" smtClean="0"/>
              <a:t>5+, WITH 2 MEMBERS IN FAMILY, LOCATED AT LONDON</a:t>
            </a:r>
            <a:endParaRPr lang="en-US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9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Homescan Data to 52 WE 27.03.2021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17453"/>
          <a:stretch/>
        </p:blipFill>
        <p:spPr>
          <a:xfrm>
            <a:off x="152400" y="1040673"/>
            <a:ext cx="8978900" cy="5055327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DUSTED OVERINDEX AMONGST OLDER COUPLES AND HOUSEHOLDS LOCATED FROM LONDON, SOUTH &amp; SOUTH EAST, AND NORTH EAST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6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528007"/>
              </p:ext>
            </p:extLst>
          </p:nvPr>
        </p:nvGraphicFramePr>
        <p:xfrm>
          <a:off x="338252" y="1432038"/>
          <a:ext cx="8444330" cy="4758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Nielsen Report" r:id="rId3" imgW="9792000" imgH="6660000" progId="WSPReport.Document">
                  <p:embed/>
                </p:oleObj>
              </mc:Choice>
              <mc:Fallback>
                <p:oleObj name="Nielsen Report" r:id="rId3" imgW="9792000" imgH="66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2801" t="16468" r="-934" b="6862"/>
                      <a:stretch>
                        <a:fillRect/>
                      </a:stretch>
                    </p:blipFill>
                    <p:spPr bwMode="auto">
                      <a:xfrm>
                        <a:off x="338252" y="1432038"/>
                        <a:ext cx="8444330" cy="4758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6425" y="1135120"/>
            <a:ext cx="838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1pPr>
            <a:lvl2pPr marL="742950" indent="-285750"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2pPr>
            <a:lvl3pPr marL="11430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3pPr>
            <a:lvl4pPr marL="16002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4pPr>
            <a:lvl5pPr marL="20574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b="0" dirty="0">
                <a:solidFill>
                  <a:srgbClr val="009DD9"/>
                </a:solidFill>
              </a:rPr>
              <a:t>Fish| 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Chilled Fish </a:t>
            </a:r>
            <a:r>
              <a:rPr lang="en-US" altLang="en-US" sz="1200" b="0" dirty="0">
                <a:solidFill>
                  <a:srgbClr val="009DD9"/>
                </a:solidFill>
              </a:rPr>
              <a:t>Trends | Total 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Coverage UK including Discounters | </a:t>
            </a:r>
            <a:r>
              <a:rPr lang="en-US" altLang="en-US" sz="1200" b="0" dirty="0">
                <a:solidFill>
                  <a:srgbClr val="009DD9"/>
                </a:solidFill>
              </a:rPr>
              <a:t>3 x MAT to 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27.03.2021</a:t>
            </a:r>
            <a:endParaRPr lang="en-US" altLang="en-US" sz="1200" b="0" dirty="0">
              <a:solidFill>
                <a:srgbClr val="009DD9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Scantrack, Data to WE 27.03.2021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2639" y="175867"/>
            <a:ext cx="8915400" cy="920407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DECREASE IN PRICE/KG IS HELPING CHILLED GROWTH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COMPARED TO YA</a:t>
            </a:r>
          </a:p>
        </p:txBody>
      </p:sp>
    </p:spTree>
    <p:extLst>
      <p:ext uri="{BB962C8B-B14F-4D97-AF65-F5344CB8AC3E}">
        <p14:creationId xmlns:p14="http://schemas.microsoft.com/office/powerpoint/2010/main" val="13016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9041" y="879180"/>
            <a:ext cx="3850768" cy="461665"/>
          </a:xfrm>
        </p:spPr>
        <p:txBody>
          <a:bodyPr/>
          <a:lstStyle/>
          <a:p>
            <a:r>
              <a:rPr lang="en-US" altLang="en-US" dirty="0"/>
              <a:t>Market Summary’s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366712" y="304800"/>
            <a:ext cx="8167688" cy="48796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TOTAL CHILLED FISH – KPI’S BY SPECIES SUMMARY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093" y="1542725"/>
            <a:ext cx="860630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HomeScan Multi Product KPI – Volume </a:t>
            </a:r>
          </a:p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G.B. – 29/03/2020– 27/03/2021 – Total Outlet – Total Panel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29/03/2020– 27/03/2021 vs 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31/03/2019 – 28/03/2020 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Homescan, Data to WE 27.03.2021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6" b="24231"/>
          <a:stretch/>
        </p:blipFill>
        <p:spPr bwMode="auto">
          <a:xfrm>
            <a:off x="309093" y="2133600"/>
            <a:ext cx="860630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90670" y="848836"/>
            <a:ext cx="84539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Category growing through increased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Penetration, Frequency of Purchase and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Trip Volume. 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TOTAL CHILLED FISH</a:t>
            </a:r>
            <a:endParaRPr lang="en-US" b="0" kern="0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Homescan, Data to WE 27.03.2021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7"/>
          <a:stretch/>
        </p:blipFill>
        <p:spPr>
          <a:xfrm>
            <a:off x="152400" y="1295400"/>
            <a:ext cx="8978900" cy="51816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87696" y="599798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£263m added to the category with increase across all key measures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 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0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1502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dc366b00-cf53-49ed-a14c-58a090478ece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EDBA3EA3-81E4-43A0-A8D0-315FBE99B8EE}"/>
</file>

<file path=customXml/itemProps2.xml><?xml version="1.0" encoding="utf-8"?>
<ds:datastoreItem xmlns:ds="http://schemas.openxmlformats.org/officeDocument/2006/customXml" ds:itemID="{590E9DBF-F421-49C9-B02C-B6E836BE168C}"/>
</file>

<file path=customXml/itemProps3.xml><?xml version="1.0" encoding="utf-8"?>
<ds:datastoreItem xmlns:ds="http://schemas.openxmlformats.org/officeDocument/2006/customXml" ds:itemID="{677FD28A-2BD6-422C-B9F6-6A15ABE0C120}"/>
</file>

<file path=docProps/app.xml><?xml version="1.0" encoding="utf-8"?>
<Properties xmlns="http://schemas.openxmlformats.org/officeDocument/2006/extended-properties" xmlns:vt="http://schemas.openxmlformats.org/officeDocument/2006/docPropsVTypes">
  <TotalTime>4035</TotalTime>
  <Words>1544</Words>
  <Application>Microsoft Office PowerPoint</Application>
  <PresentationFormat>On-screen Show (4:3)</PresentationFormat>
  <Paragraphs>140</Paragraphs>
  <Slides>54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Calibri</vt:lpstr>
      <vt:lpstr>ＭＳ Ｐゴシック</vt:lpstr>
      <vt:lpstr>Mangal</vt:lpstr>
      <vt:lpstr>Open Sans</vt:lpstr>
      <vt:lpstr>Arial</vt:lpstr>
      <vt:lpstr>Lucida Grande</vt:lpstr>
      <vt:lpstr>Seafish - Light</vt:lpstr>
      <vt:lpstr>Nielsen Report</vt:lpstr>
      <vt:lpstr>Sea Fish – Chilled fish by Segment</vt:lpstr>
      <vt:lpstr>Contents</vt:lpstr>
      <vt:lpstr>PowerPoint Presentation</vt:lpstr>
      <vt:lpstr>Category VOLUME GROWTH FOR ALL SEGMENTS, WITH CHILLED ADDING 17.9M kg’s</vt:lpstr>
      <vt:lpstr>CHILLED AND FROZEN DRIVING VALUE CATEGORY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CHILLED FISH – SOURCE OF GROWTH BY SEGMENTS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Q1 NielsenIQ Chilled Fish by Segment</dc:title>
  <dc:creator>Sharma, Amrita</dc:creator>
  <cp:lastModifiedBy>Rowley, Scott</cp:lastModifiedBy>
  <cp:revision>251</cp:revision>
  <dcterms:modified xsi:type="dcterms:W3CDTF">2021-04-23T08:10:57Z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1502;#2021|dc366b00-cf53-49ed-a14c-58a090478ece</vt:lpwstr>
  </property>
</Properties>
</file>