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733" r:id="rId4"/>
  </p:sldMasterIdLst>
  <p:notesMasterIdLst>
    <p:notesMasterId r:id="rId45"/>
  </p:notesMasterIdLst>
  <p:handoutMasterIdLst>
    <p:handoutMasterId r:id="rId46"/>
  </p:handoutMasterIdLst>
  <p:sldIdLst>
    <p:sldId id="1769" r:id="rId5"/>
    <p:sldId id="1714" r:id="rId6"/>
    <p:sldId id="802" r:id="rId7"/>
    <p:sldId id="1794" r:id="rId8"/>
    <p:sldId id="1795" r:id="rId9"/>
    <p:sldId id="803" r:id="rId10"/>
    <p:sldId id="1784" r:id="rId11"/>
    <p:sldId id="1582" r:id="rId12"/>
    <p:sldId id="1662" r:id="rId13"/>
    <p:sldId id="1701" r:id="rId14"/>
    <p:sldId id="1702" r:id="rId15"/>
    <p:sldId id="1598" r:id="rId16"/>
    <p:sldId id="1623" r:id="rId17"/>
    <p:sldId id="1787" r:id="rId18"/>
    <p:sldId id="1615" r:id="rId19"/>
    <p:sldId id="1728" r:id="rId20"/>
    <p:sldId id="1786" r:id="rId21"/>
    <p:sldId id="1788" r:id="rId22"/>
    <p:sldId id="1800" r:id="rId23"/>
    <p:sldId id="1609" r:id="rId24"/>
    <p:sldId id="1276" r:id="rId25"/>
    <p:sldId id="1789" r:id="rId26"/>
    <p:sldId id="1799" r:id="rId27"/>
    <p:sldId id="1766" r:id="rId28"/>
    <p:sldId id="1792" r:id="rId29"/>
    <p:sldId id="1790" r:id="rId30"/>
    <p:sldId id="1713" r:id="rId31"/>
    <p:sldId id="1798" r:id="rId32"/>
    <p:sldId id="1783" r:id="rId33"/>
    <p:sldId id="1781" r:id="rId34"/>
    <p:sldId id="1743" r:id="rId35"/>
    <p:sldId id="1779" r:id="rId36"/>
    <p:sldId id="1793" r:id="rId37"/>
    <p:sldId id="1778" r:id="rId38"/>
    <p:sldId id="1764" r:id="rId39"/>
    <p:sldId id="1765" r:id="rId40"/>
    <p:sldId id="1500" r:id="rId41"/>
    <p:sldId id="1619" r:id="rId42"/>
    <p:sldId id="1796" r:id="rId43"/>
    <p:sldId id="1797" r:id="rId44"/>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AEEF"/>
    <a:srgbClr val="F76F09"/>
    <a:srgbClr val="CC6600"/>
    <a:srgbClr val="3FFFFF"/>
    <a:srgbClr val="F88936"/>
    <a:srgbClr val="3FCD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5A90781-DFE0-4ECC-8F90-118134CE9E34}">
  <a:tblStyle styleId="{95A90781-DFE0-4ECC-8F90-118134CE9E3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1FC"/>
          </a:solidFill>
        </a:fill>
      </a:tcStyle>
    </a:wholeTbl>
    <a:band1H>
      <a:tcStyle>
        <a:tcBdr/>
        <a:fill>
          <a:solidFill>
            <a:srgbClr val="CAE3F9"/>
          </a:solidFill>
        </a:fill>
      </a:tcStyle>
    </a:band1H>
    <a:band1V>
      <a:tcStyle>
        <a:tcBdr/>
        <a:fill>
          <a:solidFill>
            <a:srgbClr val="CAE3F9"/>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86477" autoAdjust="0"/>
  </p:normalViewPr>
  <p:slideViewPr>
    <p:cSldViewPr>
      <p:cViewPr varScale="1">
        <p:scale>
          <a:sx n="93" d="100"/>
          <a:sy n="93" d="100"/>
        </p:scale>
        <p:origin x="-654" y="-102"/>
      </p:cViewPr>
      <p:guideLst>
        <p:guide orient="horz" pos="1620"/>
        <p:guide pos="2880"/>
      </p:guideLst>
    </p:cSldViewPr>
  </p:slideViewPr>
  <p:outlineViewPr>
    <p:cViewPr>
      <p:scale>
        <a:sx n="33" d="100"/>
        <a:sy n="33" d="100"/>
      </p:scale>
      <p:origin x="48" y="17052"/>
    </p:cViewPr>
  </p:outlineViewPr>
  <p:notesTextViewPr>
    <p:cViewPr>
      <p:scale>
        <a:sx n="150" d="100"/>
        <a:sy n="150" d="100"/>
      </p:scale>
      <p:origin x="0" y="0"/>
    </p:cViewPr>
  </p:notesTextViewPr>
  <p:sorterViewPr>
    <p:cViewPr>
      <p:scale>
        <a:sx n="125" d="100"/>
        <a:sy n="125" d="100"/>
      </p:scale>
      <p:origin x="0" y="4752"/>
    </p:cViewPr>
  </p:sorterViewPr>
  <p:notesViewPr>
    <p:cSldViewPr>
      <p:cViewPr varScale="1">
        <p:scale>
          <a:sx n="61" d="100"/>
          <a:sy n="61" d="100"/>
        </p:scale>
        <p:origin x="-2610" y="-72"/>
      </p:cViewPr>
      <p:guideLst>
        <p:guide orient="horz" pos="2880"/>
        <p:guide orient="horz" pos="2932"/>
        <p:guide pos="2160"/>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042446821922451E-2"/>
          <c:y val="0.22305039475636654"/>
          <c:w val="0.95860414734171295"/>
          <c:h val="0.54264443273279883"/>
        </c:manualLayout>
      </c:layout>
      <c:barChart>
        <c:barDir val="col"/>
        <c:grouping val="clustered"/>
        <c:varyColors val="0"/>
        <c:ser>
          <c:idx val="0"/>
          <c:order val="0"/>
          <c:tx>
            <c:strRef>
              <c:f>Sheet1!$B$1</c:f>
              <c:strCache>
                <c:ptCount val="1"/>
                <c:pt idx="0">
                  <c:v>4w/e 28Dec19</c:v>
                </c:pt>
              </c:strCache>
            </c:strRef>
          </c:tx>
          <c:spPr>
            <a:solidFill>
              <a:schemeClr val="bg1">
                <a:lumMod val="75000"/>
              </a:schemeClr>
            </a:solidFill>
          </c:spPr>
          <c:invertIfNegative val="0"/>
          <c:dLbls>
            <c:dLbl>
              <c:idx val="0"/>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dLbl>
            <c:dLbl>
              <c:idx val="1"/>
              <c:layout>
                <c:manualLayout>
                  <c:x val="-6.2051576586425513E-3"/>
                  <c:y val="-3.0662907925323507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Sheet1!$B$2:$B$4</c:f>
              <c:numCache>
                <c:formatCode>General</c:formatCode>
                <c:ptCount val="3"/>
                <c:pt idx="0" formatCode="0.0">
                  <c:v>16.98</c:v>
                </c:pt>
                <c:pt idx="1">
                  <c:v>10.1</c:v>
                </c:pt>
                <c:pt idx="2">
                  <c:v>20.420000000000002</c:v>
                </c:pt>
              </c:numCache>
            </c:numRef>
          </c:val>
        </c:ser>
        <c:ser>
          <c:idx val="1"/>
          <c:order val="1"/>
          <c:tx>
            <c:strRef>
              <c:f>Sheet1!$C$1</c:f>
              <c:strCache>
                <c:ptCount val="1"/>
                <c:pt idx="0">
                  <c:v>4w/e 26Dec20</c:v>
                </c:pt>
              </c:strCache>
            </c:strRef>
          </c:tx>
          <c:spPr>
            <a:solidFill>
              <a:schemeClr val="accent1"/>
            </a:solidFill>
          </c:spPr>
          <c:invertIfNegative val="0"/>
          <c:dLbls>
            <c:dLbl>
              <c:idx val="0"/>
              <c:layout>
                <c:manualLayout>
                  <c:x val="1.2410315317285103E-2"/>
                  <c:y val="6.132823025284586E-3"/>
                </c:manualLayout>
              </c:layout>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538682439818844E-3"/>
                  <c:y val="-6.13258158506470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3077364879638261E-3"/>
                  <c:y val="1.22651631701294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7564470733031887E-3"/>
                  <c:y val="3.0674979936317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53868243981913E-3"/>
                  <c:y val="1.533145396266175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Sheet1!$C$2:$C$4</c:f>
              <c:numCache>
                <c:formatCode>General</c:formatCode>
                <c:ptCount val="3"/>
                <c:pt idx="0">
                  <c:v>20.03</c:v>
                </c:pt>
                <c:pt idx="1">
                  <c:v>11.72</c:v>
                </c:pt>
                <c:pt idx="2">
                  <c:v>18.53</c:v>
                </c:pt>
              </c:numCache>
            </c:numRef>
          </c:val>
        </c:ser>
        <c:dLbls>
          <c:showLegendKey val="0"/>
          <c:showVal val="0"/>
          <c:showCatName val="0"/>
          <c:showSerName val="0"/>
          <c:showPercent val="0"/>
          <c:showBubbleSize val="0"/>
        </c:dLbls>
        <c:gapWidth val="150"/>
        <c:axId val="554325888"/>
        <c:axId val="554340736"/>
      </c:barChart>
      <c:catAx>
        <c:axId val="554325888"/>
        <c:scaling>
          <c:orientation val="minMax"/>
        </c:scaling>
        <c:delete val="0"/>
        <c:axPos val="b"/>
        <c:numFmt formatCode="General" sourceLinked="0"/>
        <c:majorTickMark val="out"/>
        <c:minorTickMark val="none"/>
        <c:tickLblPos val="low"/>
        <c:txPr>
          <a:bodyPr/>
          <a:lstStyle/>
          <a:p>
            <a:pPr>
              <a:defRPr sz="1100" baseline="0">
                <a:latin typeface="Calibri" panose="020F0502020204030204" pitchFamily="34" charset="0"/>
              </a:defRPr>
            </a:pPr>
            <a:endParaRPr lang="en-US"/>
          </a:p>
        </c:txPr>
        <c:crossAx val="554340736"/>
        <c:crosses val="autoZero"/>
        <c:auto val="1"/>
        <c:lblAlgn val="ctr"/>
        <c:lblOffset val="100"/>
        <c:noMultiLvlLbl val="0"/>
      </c:catAx>
      <c:valAx>
        <c:axId val="554340736"/>
        <c:scaling>
          <c:orientation val="minMax"/>
        </c:scaling>
        <c:delete val="1"/>
        <c:axPos val="l"/>
        <c:numFmt formatCode="0.0" sourceLinked="1"/>
        <c:majorTickMark val="out"/>
        <c:minorTickMark val="none"/>
        <c:tickLblPos val="nextTo"/>
        <c:crossAx val="554325888"/>
        <c:crosses val="autoZero"/>
        <c:crossBetween val="between"/>
      </c:valAx>
    </c:plotArea>
    <c:legend>
      <c:legendPos val="r"/>
      <c:layout>
        <c:manualLayout>
          <c:xMode val="edge"/>
          <c:yMode val="edge"/>
          <c:x val="0.27334727284837579"/>
          <c:y val="0.91675911025004031"/>
          <c:w val="0.41958205263222353"/>
          <c:h val="8.3240792364209878E-2"/>
        </c:manualLayout>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42793261066228E-2"/>
          <c:y val="0.1097986349235844"/>
          <c:w val="0.85411725900134572"/>
          <c:h val="0.6246928947237268"/>
        </c:manualLayout>
      </c:layout>
      <c:barChart>
        <c:barDir val="col"/>
        <c:grouping val="clustered"/>
        <c:varyColors val="0"/>
        <c:ser>
          <c:idx val="0"/>
          <c:order val="0"/>
          <c:tx>
            <c:strRef>
              <c:f>Sheet1!$B$1</c:f>
              <c:strCache>
                <c:ptCount val="1"/>
                <c:pt idx="0">
                  <c:v>4w/e 26Dec20</c:v>
                </c:pt>
              </c:strCache>
            </c:strRef>
          </c:tx>
          <c:spPr>
            <a:solidFill>
              <a:schemeClr val="accent1"/>
            </a:solidFill>
          </c:spPr>
          <c:invertIfNegative val="0"/>
          <c:dPt>
            <c:idx val="2"/>
            <c:invertIfNegative val="0"/>
            <c:bubble3D val="0"/>
          </c:dPt>
          <c:dPt>
            <c:idx val="6"/>
            <c:invertIfNegative val="0"/>
            <c:bubble3D val="0"/>
            <c:spPr>
              <a:solidFill>
                <a:schemeClr val="bg1">
                  <a:lumMod val="50000"/>
                </a:schemeClr>
              </a:solidFill>
            </c:spPr>
          </c:dPt>
          <c:cat>
            <c:strRef>
              <c:f>Sheet1!$A$2:$A$9</c:f>
              <c:strCache>
                <c:ptCount val="8"/>
                <c:pt idx="0">
                  <c:v>Iceland</c:v>
                </c:pt>
                <c:pt idx="1">
                  <c:v>Waitrose</c:v>
                </c:pt>
                <c:pt idx="2">
                  <c:v>ASDA</c:v>
                </c:pt>
                <c:pt idx="3">
                  <c:v>Morrisons</c:v>
                </c:pt>
                <c:pt idx="4">
                  <c:v>Sainsbury</c:v>
                </c:pt>
                <c:pt idx="5">
                  <c:v>Ocado</c:v>
                </c:pt>
                <c:pt idx="6">
                  <c:v>Total GB</c:v>
                </c:pt>
                <c:pt idx="7">
                  <c:v>Tesco</c:v>
                </c:pt>
              </c:strCache>
            </c:strRef>
          </c:cat>
          <c:val>
            <c:numRef>
              <c:f>Sheet1!$B$2:$B$9</c:f>
              <c:numCache>
                <c:formatCode>0%</c:formatCode>
                <c:ptCount val="8"/>
                <c:pt idx="0">
                  <c:v>1.5658295623351985</c:v>
                </c:pt>
                <c:pt idx="1">
                  <c:v>1.4424412639977391</c:v>
                </c:pt>
                <c:pt idx="2">
                  <c:v>1.4080701806047156</c:v>
                </c:pt>
                <c:pt idx="3">
                  <c:v>1.3525337365124337</c:v>
                </c:pt>
                <c:pt idx="4">
                  <c:v>1.1267776332181487</c:v>
                </c:pt>
                <c:pt idx="5">
                  <c:v>1</c:v>
                </c:pt>
                <c:pt idx="6">
                  <c:v>0.85321204746859569</c:v>
                </c:pt>
                <c:pt idx="7">
                  <c:v>0.69060687102206231</c:v>
                </c:pt>
              </c:numCache>
            </c:numRef>
          </c:val>
        </c:ser>
        <c:dLbls>
          <c:showLegendKey val="0"/>
          <c:showVal val="0"/>
          <c:showCatName val="0"/>
          <c:showSerName val="0"/>
          <c:showPercent val="0"/>
          <c:showBubbleSize val="0"/>
        </c:dLbls>
        <c:gapWidth val="42"/>
        <c:axId val="94872704"/>
        <c:axId val="94874240"/>
      </c:barChart>
      <c:catAx>
        <c:axId val="94872704"/>
        <c:scaling>
          <c:orientation val="minMax"/>
        </c:scaling>
        <c:delete val="0"/>
        <c:axPos val="b"/>
        <c:numFmt formatCode="General" sourceLinked="0"/>
        <c:majorTickMark val="out"/>
        <c:minorTickMark val="none"/>
        <c:tickLblPos val="low"/>
        <c:txPr>
          <a:bodyPr/>
          <a:lstStyle/>
          <a:p>
            <a:pPr>
              <a:defRPr sz="1000" baseline="0">
                <a:latin typeface="Calibri" panose="020F0502020204030204" pitchFamily="34" charset="0"/>
              </a:defRPr>
            </a:pPr>
            <a:endParaRPr lang="en-US"/>
          </a:p>
        </c:txPr>
        <c:crossAx val="94874240"/>
        <c:crosses val="autoZero"/>
        <c:auto val="1"/>
        <c:lblAlgn val="ctr"/>
        <c:lblOffset val="100"/>
        <c:noMultiLvlLbl val="0"/>
      </c:catAx>
      <c:valAx>
        <c:axId val="94874240"/>
        <c:scaling>
          <c:orientation val="minMax"/>
        </c:scaling>
        <c:delete val="0"/>
        <c:axPos val="l"/>
        <c:numFmt formatCode="0%" sourceLinked="1"/>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94872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29338938170487E-2"/>
          <c:y val="5.1221396230261042E-2"/>
          <c:w val="0.9085414728063852"/>
          <c:h val="0.57238493153864245"/>
        </c:manualLayout>
      </c:layout>
      <c:lineChart>
        <c:grouping val="standard"/>
        <c:varyColors val="0"/>
        <c:ser>
          <c:idx val="0"/>
          <c:order val="0"/>
          <c:tx>
            <c:strRef>
              <c:f>Sheet1!$B$1</c:f>
              <c:strCache>
                <c:ptCount val="1"/>
                <c:pt idx="0">
                  <c:v>% on Offer</c:v>
                </c:pt>
              </c:strCache>
            </c:strRef>
          </c:tx>
          <c:spPr>
            <a:ln w="38100"/>
          </c:spPr>
          <c:marker>
            <c:symbol val="none"/>
          </c:marker>
          <c:cat>
            <c:numRef>
              <c:f>Sheet1!$A$2:$A$162</c:f>
              <c:numCache>
                <c:formatCode>d\-mmm\-yy</c:formatCode>
                <c:ptCount val="28"/>
                <c:pt idx="0">
                  <c:v>43435</c:v>
                </c:pt>
                <c:pt idx="1">
                  <c:v>43463</c:v>
                </c:pt>
                <c:pt idx="2">
                  <c:v>43491</c:v>
                </c:pt>
                <c:pt idx="3">
                  <c:v>43519</c:v>
                </c:pt>
                <c:pt idx="4">
                  <c:v>43547</c:v>
                </c:pt>
                <c:pt idx="5">
                  <c:v>43575</c:v>
                </c:pt>
                <c:pt idx="6">
                  <c:v>43603</c:v>
                </c:pt>
                <c:pt idx="7">
                  <c:v>43631</c:v>
                </c:pt>
                <c:pt idx="8">
                  <c:v>43659</c:v>
                </c:pt>
                <c:pt idx="9">
                  <c:v>43687</c:v>
                </c:pt>
                <c:pt idx="10">
                  <c:v>43715</c:v>
                </c:pt>
                <c:pt idx="11">
                  <c:v>43743</c:v>
                </c:pt>
                <c:pt idx="12">
                  <c:v>43771</c:v>
                </c:pt>
                <c:pt idx="13">
                  <c:v>43799</c:v>
                </c:pt>
                <c:pt idx="14">
                  <c:v>43827</c:v>
                </c:pt>
                <c:pt idx="15">
                  <c:v>43855</c:v>
                </c:pt>
                <c:pt idx="16">
                  <c:v>43883</c:v>
                </c:pt>
                <c:pt idx="17">
                  <c:v>43911</c:v>
                </c:pt>
                <c:pt idx="18">
                  <c:v>43939</c:v>
                </c:pt>
                <c:pt idx="19">
                  <c:v>43967</c:v>
                </c:pt>
                <c:pt idx="20">
                  <c:v>43995</c:v>
                </c:pt>
                <c:pt idx="21">
                  <c:v>44023</c:v>
                </c:pt>
                <c:pt idx="22">
                  <c:v>44051</c:v>
                </c:pt>
                <c:pt idx="23">
                  <c:v>44079</c:v>
                </c:pt>
                <c:pt idx="24">
                  <c:v>44107</c:v>
                </c:pt>
                <c:pt idx="25">
                  <c:v>44135</c:v>
                </c:pt>
                <c:pt idx="26">
                  <c:v>44163</c:v>
                </c:pt>
                <c:pt idx="27">
                  <c:v>44191</c:v>
                </c:pt>
              </c:numCache>
            </c:numRef>
          </c:cat>
          <c:val>
            <c:numRef>
              <c:f>Sheet1!$B$2:$B$162</c:f>
              <c:numCache>
                <c:formatCode>0.0%</c:formatCode>
                <c:ptCount val="28"/>
                <c:pt idx="0">
                  <c:v>0.2705098618195213</c:v>
                </c:pt>
                <c:pt idx="1">
                  <c:v>0.26443810959804881</c:v>
                </c:pt>
                <c:pt idx="2">
                  <c:v>0.2565230391340434</c:v>
                </c:pt>
                <c:pt idx="3">
                  <c:v>0.24990353265569204</c:v>
                </c:pt>
                <c:pt idx="4">
                  <c:v>0.2471375946839193</c:v>
                </c:pt>
                <c:pt idx="5">
                  <c:v>0.26367349625116582</c:v>
                </c:pt>
                <c:pt idx="6">
                  <c:v>0.26678477731311484</c:v>
                </c:pt>
                <c:pt idx="7">
                  <c:v>0.26686626087086091</c:v>
                </c:pt>
                <c:pt idx="8">
                  <c:v>0.26231741000397241</c:v>
                </c:pt>
                <c:pt idx="9">
                  <c:v>0.25753373978825944</c:v>
                </c:pt>
                <c:pt idx="10">
                  <c:v>0.26250170158087238</c:v>
                </c:pt>
                <c:pt idx="11">
                  <c:v>0.26861931091061786</c:v>
                </c:pt>
                <c:pt idx="12">
                  <c:v>0.26736760899620593</c:v>
                </c:pt>
                <c:pt idx="13">
                  <c:v>0.27202009212926831</c:v>
                </c:pt>
                <c:pt idx="14">
                  <c:v>0.26693894180530559</c:v>
                </c:pt>
                <c:pt idx="15">
                  <c:v>0.26372241093292664</c:v>
                </c:pt>
                <c:pt idx="16">
                  <c:v>0.25957385314174536</c:v>
                </c:pt>
                <c:pt idx="17">
                  <c:v>0.22932685567738734</c:v>
                </c:pt>
                <c:pt idx="18">
                  <c:v>0.1613104669997027</c:v>
                </c:pt>
                <c:pt idx="19">
                  <c:v>0.16996034723726058</c:v>
                </c:pt>
                <c:pt idx="20">
                  <c:v>0.18667283795984266</c:v>
                </c:pt>
                <c:pt idx="21">
                  <c:v>0.20427555088918048</c:v>
                </c:pt>
                <c:pt idx="22">
                  <c:v>0.21190175403431638</c:v>
                </c:pt>
                <c:pt idx="23">
                  <c:v>0.2228973446565824</c:v>
                </c:pt>
                <c:pt idx="24">
                  <c:v>0.22430073608880313</c:v>
                </c:pt>
                <c:pt idx="25">
                  <c:v>0.22397264759167032</c:v>
                </c:pt>
                <c:pt idx="26">
                  <c:v>0.23027271658811785</c:v>
                </c:pt>
                <c:pt idx="27">
                  <c:v>0.22888575475496251</c:v>
                </c:pt>
              </c:numCache>
            </c:numRef>
          </c:val>
          <c:smooth val="1"/>
        </c:ser>
        <c:ser>
          <c:idx val="1"/>
          <c:order val="1"/>
          <c:tx>
            <c:strRef>
              <c:f>Sheet1!$C$1</c:f>
              <c:strCache>
                <c:ptCount val="1"/>
                <c:pt idx="0">
                  <c:v>Annual Average</c:v>
                </c:pt>
              </c:strCache>
            </c:strRef>
          </c:tx>
          <c:spPr>
            <a:ln w="12700">
              <a:solidFill>
                <a:srgbClr val="FF0000"/>
              </a:solidFill>
            </a:ln>
          </c:spPr>
          <c:marker>
            <c:symbol val="none"/>
          </c:marker>
          <c:cat>
            <c:numRef>
              <c:f>Sheet1!$A$2:$A$162</c:f>
              <c:numCache>
                <c:formatCode>d\-mmm\-yy</c:formatCode>
                <c:ptCount val="28"/>
                <c:pt idx="0">
                  <c:v>43435</c:v>
                </c:pt>
                <c:pt idx="1">
                  <c:v>43463</c:v>
                </c:pt>
                <c:pt idx="2">
                  <c:v>43491</c:v>
                </c:pt>
                <c:pt idx="3">
                  <c:v>43519</c:v>
                </c:pt>
                <c:pt idx="4">
                  <c:v>43547</c:v>
                </c:pt>
                <c:pt idx="5">
                  <c:v>43575</c:v>
                </c:pt>
                <c:pt idx="6">
                  <c:v>43603</c:v>
                </c:pt>
                <c:pt idx="7">
                  <c:v>43631</c:v>
                </c:pt>
                <c:pt idx="8">
                  <c:v>43659</c:v>
                </c:pt>
                <c:pt idx="9">
                  <c:v>43687</c:v>
                </c:pt>
                <c:pt idx="10">
                  <c:v>43715</c:v>
                </c:pt>
                <c:pt idx="11">
                  <c:v>43743</c:v>
                </c:pt>
                <c:pt idx="12">
                  <c:v>43771</c:v>
                </c:pt>
                <c:pt idx="13">
                  <c:v>43799</c:v>
                </c:pt>
                <c:pt idx="14">
                  <c:v>43827</c:v>
                </c:pt>
                <c:pt idx="15">
                  <c:v>43855</c:v>
                </c:pt>
                <c:pt idx="16">
                  <c:v>43883</c:v>
                </c:pt>
                <c:pt idx="17">
                  <c:v>43911</c:v>
                </c:pt>
                <c:pt idx="18">
                  <c:v>43939</c:v>
                </c:pt>
                <c:pt idx="19">
                  <c:v>43967</c:v>
                </c:pt>
                <c:pt idx="20">
                  <c:v>43995</c:v>
                </c:pt>
                <c:pt idx="21">
                  <c:v>44023</c:v>
                </c:pt>
                <c:pt idx="22">
                  <c:v>44051</c:v>
                </c:pt>
                <c:pt idx="23">
                  <c:v>44079</c:v>
                </c:pt>
                <c:pt idx="24">
                  <c:v>44107</c:v>
                </c:pt>
                <c:pt idx="25">
                  <c:v>44135</c:v>
                </c:pt>
                <c:pt idx="26">
                  <c:v>44163</c:v>
                </c:pt>
                <c:pt idx="27">
                  <c:v>44191</c:v>
                </c:pt>
              </c:numCache>
            </c:numRef>
          </c:cat>
          <c:val>
            <c:numRef>
              <c:f>Sheet1!$C$2:$C$162</c:f>
              <c:numCache>
                <c:formatCode>0.0%</c:formatCode>
                <c:ptCount val="28"/>
                <c:pt idx="0">
                  <c:v>0.26826597444900951</c:v>
                </c:pt>
                <c:pt idx="1">
                  <c:v>0.26826597444900951</c:v>
                </c:pt>
                <c:pt idx="2">
                  <c:v>0.2624895167437345</c:v>
                </c:pt>
                <c:pt idx="3">
                  <c:v>0.2624895167437345</c:v>
                </c:pt>
                <c:pt idx="4">
                  <c:v>0.2624895167437345</c:v>
                </c:pt>
                <c:pt idx="5">
                  <c:v>0.2624895167437345</c:v>
                </c:pt>
                <c:pt idx="6">
                  <c:v>0.2624895167437345</c:v>
                </c:pt>
                <c:pt idx="7">
                  <c:v>0.2624895167437345</c:v>
                </c:pt>
                <c:pt idx="8">
                  <c:v>0.2624895167437345</c:v>
                </c:pt>
                <c:pt idx="9">
                  <c:v>0.2624895167437345</c:v>
                </c:pt>
                <c:pt idx="10">
                  <c:v>0.2624895167437345</c:v>
                </c:pt>
                <c:pt idx="11">
                  <c:v>0.2624895167437345</c:v>
                </c:pt>
                <c:pt idx="12">
                  <c:v>0.2624895167437345</c:v>
                </c:pt>
                <c:pt idx="13">
                  <c:v>0.2624895167437345</c:v>
                </c:pt>
                <c:pt idx="14">
                  <c:v>0.2624895167437345</c:v>
                </c:pt>
                <c:pt idx="15">
                  <c:v>0.21621563630937243</c:v>
                </c:pt>
                <c:pt idx="16">
                  <c:v>0.21621563630937243</c:v>
                </c:pt>
                <c:pt idx="17">
                  <c:v>0.21621563630937243</c:v>
                </c:pt>
                <c:pt idx="18">
                  <c:v>0.21621563630937243</c:v>
                </c:pt>
                <c:pt idx="19">
                  <c:v>0.21621563630937243</c:v>
                </c:pt>
                <c:pt idx="20">
                  <c:v>0.21621563630937243</c:v>
                </c:pt>
                <c:pt idx="21">
                  <c:v>0.21621563630937243</c:v>
                </c:pt>
                <c:pt idx="22">
                  <c:v>0.21621563630937243</c:v>
                </c:pt>
                <c:pt idx="23">
                  <c:v>0.21621563630937243</c:v>
                </c:pt>
                <c:pt idx="24">
                  <c:v>0.21621563630937243</c:v>
                </c:pt>
                <c:pt idx="25">
                  <c:v>0.21621563630937243</c:v>
                </c:pt>
                <c:pt idx="26">
                  <c:v>0.21621563630937243</c:v>
                </c:pt>
                <c:pt idx="27">
                  <c:v>0.21621563630937243</c:v>
                </c:pt>
              </c:numCache>
            </c:numRef>
          </c:val>
          <c:smooth val="0"/>
        </c:ser>
        <c:dLbls>
          <c:showLegendKey val="0"/>
          <c:showVal val="0"/>
          <c:showCatName val="0"/>
          <c:showSerName val="0"/>
          <c:showPercent val="0"/>
          <c:showBubbleSize val="0"/>
        </c:dLbls>
        <c:marker val="1"/>
        <c:smooth val="0"/>
        <c:axId val="94984448"/>
        <c:axId val="95006720"/>
      </c:lineChart>
      <c:catAx>
        <c:axId val="94984448"/>
        <c:scaling>
          <c:orientation val="minMax"/>
        </c:scaling>
        <c:delete val="0"/>
        <c:axPos val="b"/>
        <c:numFmt formatCode="d\-mmm\-yy" sourceLinked="1"/>
        <c:majorTickMark val="out"/>
        <c:minorTickMark val="none"/>
        <c:tickLblPos val="low"/>
        <c:txPr>
          <a:bodyPr/>
          <a:lstStyle/>
          <a:p>
            <a:pPr>
              <a:defRPr sz="1200">
                <a:latin typeface="Calibri" panose="020F0502020204030204" pitchFamily="34" charset="0"/>
              </a:defRPr>
            </a:pPr>
            <a:endParaRPr lang="en-US"/>
          </a:p>
        </c:txPr>
        <c:crossAx val="95006720"/>
        <c:crosses val="autoZero"/>
        <c:auto val="0"/>
        <c:lblAlgn val="ctr"/>
        <c:lblOffset val="100"/>
        <c:noMultiLvlLbl val="1"/>
      </c:catAx>
      <c:valAx>
        <c:axId val="95006720"/>
        <c:scaling>
          <c:orientation val="minMax"/>
          <c:min val="0.14000000000000001"/>
        </c:scaling>
        <c:delete val="0"/>
        <c:axPos val="l"/>
        <c:numFmt formatCode="0%" sourceLinked="0"/>
        <c:majorTickMark val="out"/>
        <c:minorTickMark val="none"/>
        <c:tickLblPos val="nextTo"/>
        <c:txPr>
          <a:bodyPr/>
          <a:lstStyle/>
          <a:p>
            <a:pPr>
              <a:defRPr sz="1200">
                <a:latin typeface="Calibri" panose="020F0502020204030204" pitchFamily="34" charset="0"/>
              </a:defRPr>
            </a:pPr>
            <a:endParaRPr lang="en-US"/>
          </a:p>
        </c:txPr>
        <c:crossAx val="94984448"/>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522423571399124E-2"/>
          <c:y val="6.4258549524138023E-2"/>
          <c:w val="0.90649395163665059"/>
          <c:h val="0.60343505917105034"/>
        </c:manualLayout>
      </c:layout>
      <c:lineChart>
        <c:grouping val="standard"/>
        <c:varyColors val="0"/>
        <c:ser>
          <c:idx val="0"/>
          <c:order val="0"/>
          <c:tx>
            <c:strRef>
              <c:f>Sheet1!$A$2</c:f>
              <c:strCache>
                <c:ptCount val="1"/>
                <c:pt idx="0">
                  <c:v>Total SPI</c:v>
                </c:pt>
              </c:strCache>
            </c:strRef>
          </c:tx>
          <c:marker>
            <c:symbol val="none"/>
          </c:marker>
          <c:cat>
            <c:strRef>
              <c:f>Sheet1!$B$1:$DQ$1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 Dec-20</c:v>
                </c:pt>
              </c:strCache>
            </c:strRef>
          </c:cat>
          <c:val>
            <c:numRef>
              <c:f>Sheet1!$B$2:$DQ$2</c:f>
            </c:numRef>
          </c:val>
          <c:smooth val="0"/>
        </c:ser>
        <c:ser>
          <c:idx val="1"/>
          <c:order val="1"/>
          <c:tx>
            <c:strRef>
              <c:f>Sheet1!$A$3</c:f>
              <c:strCache>
                <c:ptCount val="1"/>
                <c:pt idx="0">
                  <c:v>Food</c:v>
                </c:pt>
              </c:strCache>
            </c:strRef>
          </c:tx>
          <c:spPr>
            <a:ln>
              <a:solidFill>
                <a:srgbClr val="FF0000"/>
              </a:solidFill>
            </a:ln>
          </c:spPr>
          <c:marker>
            <c:symbol val="none"/>
          </c:marker>
          <c:cat>
            <c:strRef>
              <c:f>Sheet1!$B$1:$DQ$1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 Dec-20</c:v>
                </c:pt>
              </c:strCache>
            </c:strRef>
          </c:cat>
          <c:val>
            <c:numRef>
              <c:f>Sheet1!$B$3:$DQ$3</c:f>
              <c:numCache>
                <c:formatCode>0.00%</c:formatCode>
                <c:ptCount val="13"/>
                <c:pt idx="0">
                  <c:v>1.4E-2</c:v>
                </c:pt>
                <c:pt idx="1">
                  <c:v>1.6E-2</c:v>
                </c:pt>
                <c:pt idx="2">
                  <c:v>1.6E-2</c:v>
                </c:pt>
                <c:pt idx="3" formatCode="0.0%">
                  <c:v>1.0833927468456794E-2</c:v>
                </c:pt>
                <c:pt idx="4" formatCode="0.0%">
                  <c:v>1.8220927798616726E-2</c:v>
                </c:pt>
                <c:pt idx="5" formatCode="0.0%">
                  <c:v>1.4697831456859767E-2</c:v>
                </c:pt>
                <c:pt idx="6" formatCode="0.0%">
                  <c:v>1.4713987033607268E-2</c:v>
                </c:pt>
                <c:pt idx="7" formatCode="0.0%">
                  <c:v>1.4929813206988163E-2</c:v>
                </c:pt>
                <c:pt idx="8" formatCode="0.0%">
                  <c:v>1.2880367145404525E-2</c:v>
                </c:pt>
                <c:pt idx="9" formatCode="0.0%">
                  <c:v>1.1517189525525495E-2</c:v>
                </c:pt>
                <c:pt idx="10" formatCode="0.0%">
                  <c:v>1.220375073317026E-2</c:v>
                </c:pt>
                <c:pt idx="11" formatCode="0.0%">
                  <c:v>1.3432835692822165E-2</c:v>
                </c:pt>
                <c:pt idx="12" formatCode="0.0%">
                  <c:v>4.296394955290328E-3</c:v>
                </c:pt>
              </c:numCache>
            </c:numRef>
          </c:val>
          <c:smooth val="1"/>
        </c:ser>
        <c:ser>
          <c:idx val="2"/>
          <c:order val="2"/>
          <c:tx>
            <c:strRef>
              <c:f>Sheet1!$A$4</c:f>
              <c:strCache>
                <c:ptCount val="1"/>
                <c:pt idx="0">
                  <c:v>Fresh</c:v>
                </c:pt>
              </c:strCache>
            </c:strRef>
          </c:tx>
          <c:spPr>
            <a:ln>
              <a:solidFill>
                <a:srgbClr val="92D050"/>
              </a:solidFill>
            </a:ln>
          </c:spPr>
          <c:marker>
            <c:symbol val="none"/>
          </c:marker>
          <c:cat>
            <c:strRef>
              <c:f>Sheet1!$B$1:$DQ$1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 Dec-20</c:v>
                </c:pt>
              </c:strCache>
            </c:strRef>
          </c:cat>
          <c:val>
            <c:numRef>
              <c:f>Sheet1!$B$4:$DQ$4</c:f>
              <c:numCache>
                <c:formatCode>0.00%</c:formatCode>
                <c:ptCount val="13"/>
                <c:pt idx="0">
                  <c:v>8.0000000000000002E-3</c:v>
                </c:pt>
                <c:pt idx="1">
                  <c:v>7.0000000000000001E-3</c:v>
                </c:pt>
                <c:pt idx="2">
                  <c:v>6.0000000000000001E-3</c:v>
                </c:pt>
                <c:pt idx="3" formatCode="0.0%">
                  <c:v>3.9702267249217549E-3</c:v>
                </c:pt>
                <c:pt idx="4" formatCode="0.0%">
                  <c:v>9.699963310962012E-3</c:v>
                </c:pt>
                <c:pt idx="5" formatCode="0.0%">
                  <c:v>4.7909799618541804E-3</c:v>
                </c:pt>
                <c:pt idx="6" formatCode="0.0%">
                  <c:v>4.6958311453209056E-3</c:v>
                </c:pt>
                <c:pt idx="7" formatCode="0.0%">
                  <c:v>9.0238874964252425E-3</c:v>
                </c:pt>
                <c:pt idx="8" formatCode="0.0%">
                  <c:v>2.0809118707965091E-3</c:v>
                </c:pt>
                <c:pt idx="9" formatCode="0.0%">
                  <c:v>2.06440053089052E-3</c:v>
                </c:pt>
                <c:pt idx="10" formatCode="0.0%">
                  <c:v>4.2406947576436593E-3</c:v>
                </c:pt>
                <c:pt idx="11" formatCode="0.0%">
                  <c:v>4.9229992404173917E-3</c:v>
                </c:pt>
                <c:pt idx="12" formatCode="0.0%">
                  <c:v>-8.5581253736369822E-3</c:v>
                </c:pt>
              </c:numCache>
            </c:numRef>
          </c:val>
          <c:smooth val="1"/>
        </c:ser>
        <c:ser>
          <c:idx val="3"/>
          <c:order val="3"/>
          <c:tx>
            <c:strRef>
              <c:f>Sheet1!$A$5</c:f>
              <c:strCache>
                <c:ptCount val="1"/>
                <c:pt idx="0">
                  <c:v>Ambient</c:v>
                </c:pt>
              </c:strCache>
            </c:strRef>
          </c:tx>
          <c:spPr>
            <a:ln>
              <a:solidFill>
                <a:schemeClr val="accent1"/>
              </a:solidFill>
            </a:ln>
          </c:spPr>
          <c:marker>
            <c:symbol val="none"/>
          </c:marker>
          <c:cat>
            <c:strRef>
              <c:f>Sheet1!$B$1:$DQ$1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 Dec-20</c:v>
                </c:pt>
              </c:strCache>
            </c:strRef>
          </c:cat>
          <c:val>
            <c:numRef>
              <c:f>Sheet1!$B$5:$DQ$5</c:f>
              <c:numCache>
                <c:formatCode>0.00%</c:formatCode>
                <c:ptCount val="13"/>
                <c:pt idx="0">
                  <c:v>2.4E-2</c:v>
                </c:pt>
                <c:pt idx="1">
                  <c:v>2.8000000000000001E-2</c:v>
                </c:pt>
                <c:pt idx="2" formatCode="0%">
                  <c:v>0.03</c:v>
                </c:pt>
                <c:pt idx="3" formatCode="0.0%">
                  <c:v>2.0435266185260925E-2</c:v>
                </c:pt>
                <c:pt idx="4" formatCode="0.0%">
                  <c:v>3.0195062267257988E-2</c:v>
                </c:pt>
                <c:pt idx="5" formatCode="0.0%">
                  <c:v>2.8661366868516058E-2</c:v>
                </c:pt>
                <c:pt idx="6" formatCode="0.0%">
                  <c:v>2.8844039530879106E-2</c:v>
                </c:pt>
                <c:pt idx="7" formatCode="0.0%">
                  <c:v>2.3174707095453995E-2</c:v>
                </c:pt>
                <c:pt idx="8" formatCode="0.0%">
                  <c:v>2.8135598817386587E-2</c:v>
                </c:pt>
                <c:pt idx="9" formatCode="0.0%">
                  <c:v>2.4832821293914398E-2</c:v>
                </c:pt>
                <c:pt idx="10" formatCode="0.0%">
                  <c:v>2.3375204780748282E-2</c:v>
                </c:pt>
                <c:pt idx="11" formatCode="0.0%">
                  <c:v>2.5378470482837256E-2</c:v>
                </c:pt>
                <c:pt idx="12" formatCode="0.0%">
                  <c:v>2.2584576174643933E-2</c:v>
                </c:pt>
              </c:numCache>
            </c:numRef>
          </c:val>
          <c:smooth val="1"/>
        </c:ser>
        <c:dLbls>
          <c:showLegendKey val="0"/>
          <c:showVal val="0"/>
          <c:showCatName val="0"/>
          <c:showSerName val="0"/>
          <c:showPercent val="0"/>
          <c:showBubbleSize val="0"/>
        </c:dLbls>
        <c:marker val="1"/>
        <c:smooth val="0"/>
        <c:axId val="108874752"/>
        <c:axId val="108913408"/>
      </c:lineChart>
      <c:catAx>
        <c:axId val="108874752"/>
        <c:scaling>
          <c:orientation val="minMax"/>
        </c:scaling>
        <c:delete val="0"/>
        <c:axPos val="b"/>
        <c:numFmt formatCode="General" sourceLinked="0"/>
        <c:majorTickMark val="out"/>
        <c:minorTickMark val="none"/>
        <c:tickLblPos val="low"/>
        <c:txPr>
          <a:bodyPr/>
          <a:lstStyle/>
          <a:p>
            <a:pPr>
              <a:defRPr sz="1000">
                <a:latin typeface="Calibri" panose="020F0502020204030204" pitchFamily="34" charset="0"/>
              </a:defRPr>
            </a:pPr>
            <a:endParaRPr lang="en-US"/>
          </a:p>
        </c:txPr>
        <c:crossAx val="108913408"/>
        <c:crosses val="autoZero"/>
        <c:auto val="1"/>
        <c:lblAlgn val="ctr"/>
        <c:lblOffset val="100"/>
        <c:noMultiLvlLbl val="0"/>
      </c:catAx>
      <c:valAx>
        <c:axId val="108913408"/>
        <c:scaling>
          <c:orientation val="minMax"/>
        </c:scaling>
        <c:delete val="0"/>
        <c:axPos val="l"/>
        <c:majorGridlines/>
        <c:numFmt formatCode="0%" sourceLinked="0"/>
        <c:majorTickMark val="out"/>
        <c:minorTickMark val="none"/>
        <c:tickLblPos val="nextTo"/>
        <c:txPr>
          <a:bodyPr/>
          <a:lstStyle/>
          <a:p>
            <a:pPr>
              <a:defRPr sz="1000">
                <a:latin typeface="Calibri" panose="020F0502020204030204" pitchFamily="34" charset="0"/>
              </a:defRPr>
            </a:pPr>
            <a:endParaRPr lang="en-US"/>
          </a:p>
        </c:txPr>
        <c:crossAx val="108874752"/>
        <c:crosses val="autoZero"/>
        <c:crossBetween val="between"/>
        <c:majorUnit val="1.0000000000000002E-2"/>
      </c:valAx>
    </c:plotArea>
    <c:legend>
      <c:legendPos val="b"/>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24952151210741E-2"/>
          <c:y val="2.868142334602816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marker>
            <c:symbol val="none"/>
          </c:marker>
          <c:cat>
            <c:strRef>
              <c:f>Sheet1!$A$2:$A$50</c:f>
              <c:strCache>
                <c:ptCount val="14"/>
                <c:pt idx="0">
                  <c:v>28-Dec-19</c:v>
                </c:pt>
                <c:pt idx="1">
                  <c:v>25-Jan-20</c:v>
                </c:pt>
                <c:pt idx="2">
                  <c:v> 22-Feb-20</c:v>
                </c:pt>
                <c:pt idx="3">
                  <c:v>21-Mar-20</c:v>
                </c:pt>
                <c:pt idx="4">
                  <c:v>18-Apr-20</c:v>
                </c:pt>
                <c:pt idx="5">
                  <c:v>16-May-20</c:v>
                </c:pt>
                <c:pt idx="6">
                  <c:v>13-Jun-20</c:v>
                </c:pt>
                <c:pt idx="7">
                  <c:v>11-Jul-20</c:v>
                </c:pt>
                <c:pt idx="8">
                  <c:v>08-Aug-20</c:v>
                </c:pt>
                <c:pt idx="9">
                  <c:v>05-Sep-20</c:v>
                </c:pt>
                <c:pt idx="10">
                  <c:v>03-Oct-20</c:v>
                </c:pt>
                <c:pt idx="11">
                  <c:v>31-Oct-20</c:v>
                </c:pt>
                <c:pt idx="12">
                  <c:v>28-Nov-20</c:v>
                </c:pt>
                <c:pt idx="13">
                  <c:v>26-Dec-20</c:v>
                </c:pt>
              </c:strCache>
            </c:strRef>
          </c:cat>
          <c:val>
            <c:numRef>
              <c:f>Sheet1!$B$2:$B$50</c:f>
            </c:numRef>
          </c:val>
          <c:smooth val="1"/>
        </c:ser>
        <c:ser>
          <c:idx val="1"/>
          <c:order val="1"/>
          <c:tx>
            <c:strRef>
              <c:f>Sheet1!$C$1</c:f>
              <c:strCache>
                <c:ptCount val="1"/>
                <c:pt idx="0">
                  <c:v>Average Weekly Spend</c:v>
                </c:pt>
              </c:strCache>
            </c:strRef>
          </c:tx>
          <c:spPr>
            <a:ln>
              <a:solidFill>
                <a:srgbClr val="00B0F0"/>
              </a:solidFill>
            </a:ln>
          </c:spPr>
          <c:marker>
            <c:symbol val="none"/>
          </c:marker>
          <c:cat>
            <c:strRef>
              <c:f>Sheet1!$A$2:$A$50</c:f>
              <c:strCache>
                <c:ptCount val="14"/>
                <c:pt idx="0">
                  <c:v>28-Dec-19</c:v>
                </c:pt>
                <c:pt idx="1">
                  <c:v>25-Jan-20</c:v>
                </c:pt>
                <c:pt idx="2">
                  <c:v> 22-Feb-20</c:v>
                </c:pt>
                <c:pt idx="3">
                  <c:v>21-Mar-20</c:v>
                </c:pt>
                <c:pt idx="4">
                  <c:v>18-Apr-20</c:v>
                </c:pt>
                <c:pt idx="5">
                  <c:v>16-May-20</c:v>
                </c:pt>
                <c:pt idx="6">
                  <c:v>13-Jun-20</c:v>
                </c:pt>
                <c:pt idx="7">
                  <c:v>11-Jul-20</c:v>
                </c:pt>
                <c:pt idx="8">
                  <c:v>08-Aug-20</c:v>
                </c:pt>
                <c:pt idx="9">
                  <c:v>05-Sep-20</c:v>
                </c:pt>
                <c:pt idx="10">
                  <c:v>03-Oct-20</c:v>
                </c:pt>
                <c:pt idx="11">
                  <c:v>31-Oct-20</c:v>
                </c:pt>
                <c:pt idx="12">
                  <c:v>28-Nov-20</c:v>
                </c:pt>
                <c:pt idx="13">
                  <c:v>26-Dec-20</c:v>
                </c:pt>
              </c:strCache>
            </c:strRef>
          </c:cat>
          <c:val>
            <c:numRef>
              <c:f>Sheet1!$C$2:$C$50</c:f>
              <c:numCache>
                <c:formatCode>0.00</c:formatCode>
                <c:ptCount val="14"/>
                <c:pt idx="0">
                  <c:v>78.832499999999996</c:v>
                </c:pt>
                <c:pt idx="1">
                  <c:v>77.756666666666675</c:v>
                </c:pt>
                <c:pt idx="2">
                  <c:v>76.618333333333325</c:v>
                </c:pt>
                <c:pt idx="3">
                  <c:v>77.642499999999998</c:v>
                </c:pt>
                <c:pt idx="4">
                  <c:v>80.337499999999991</c:v>
                </c:pt>
                <c:pt idx="5">
                  <c:v>83.421666666666667</c:v>
                </c:pt>
                <c:pt idx="6">
                  <c:v>81.729166666666671</c:v>
                </c:pt>
                <c:pt idx="7">
                  <c:v>83.313333333333333</c:v>
                </c:pt>
                <c:pt idx="8">
                  <c:v>82.299166666666665</c:v>
                </c:pt>
                <c:pt idx="9">
                  <c:v>79.605000000000004</c:v>
                </c:pt>
                <c:pt idx="10">
                  <c:v>78.110833333333332</c:v>
                </c:pt>
                <c:pt idx="11">
                  <c:v>77.901666666666671</c:v>
                </c:pt>
                <c:pt idx="12">
                  <c:v>80.125</c:v>
                </c:pt>
                <c:pt idx="13">
                  <c:v>84.850833333333341</c:v>
                </c:pt>
              </c:numCache>
            </c:numRef>
          </c:val>
          <c:smooth val="1"/>
        </c:ser>
        <c:dLbls>
          <c:showLegendKey val="0"/>
          <c:showVal val="0"/>
          <c:showCatName val="0"/>
          <c:showSerName val="0"/>
          <c:showPercent val="0"/>
          <c:showBubbleSize val="0"/>
        </c:dLbls>
        <c:marker val="1"/>
        <c:smooth val="0"/>
        <c:axId val="562538752"/>
        <c:axId val="564989952"/>
      </c:lineChart>
      <c:lineChart>
        <c:grouping val="standard"/>
        <c:varyColors val="0"/>
        <c:ser>
          <c:idx val="2"/>
          <c:order val="2"/>
          <c:tx>
            <c:strRef>
              <c:f>Sheet1!$D$1</c:f>
              <c:strCache>
                <c:ptCount val="1"/>
                <c:pt idx="0">
                  <c:v>Year on Year Growth</c:v>
                </c:pt>
              </c:strCache>
            </c:strRef>
          </c:tx>
          <c:spPr>
            <a:ln w="38100">
              <a:solidFill>
                <a:schemeClr val="tx1"/>
              </a:solidFill>
            </a:ln>
          </c:spPr>
          <c:marker>
            <c:symbol val="none"/>
          </c:marker>
          <c:cat>
            <c:strRef>
              <c:f>Sheet1!$A$2:$A$50</c:f>
              <c:strCache>
                <c:ptCount val="14"/>
                <c:pt idx="0">
                  <c:v>28-Dec-19</c:v>
                </c:pt>
                <c:pt idx="1">
                  <c:v>25-Jan-20</c:v>
                </c:pt>
                <c:pt idx="2">
                  <c:v> 22-Feb-20</c:v>
                </c:pt>
                <c:pt idx="3">
                  <c:v>21-Mar-20</c:v>
                </c:pt>
                <c:pt idx="4">
                  <c:v>18-Apr-20</c:v>
                </c:pt>
                <c:pt idx="5">
                  <c:v>16-May-20</c:v>
                </c:pt>
                <c:pt idx="6">
                  <c:v>13-Jun-20</c:v>
                </c:pt>
                <c:pt idx="7">
                  <c:v>11-Jul-20</c:v>
                </c:pt>
                <c:pt idx="8">
                  <c:v>08-Aug-20</c:v>
                </c:pt>
                <c:pt idx="9">
                  <c:v>05-Sep-20</c:v>
                </c:pt>
                <c:pt idx="10">
                  <c:v>03-Oct-20</c:v>
                </c:pt>
                <c:pt idx="11">
                  <c:v>31-Oct-20</c:v>
                </c:pt>
                <c:pt idx="12">
                  <c:v>28-Nov-20</c:v>
                </c:pt>
                <c:pt idx="13">
                  <c:v>26-Dec-20</c:v>
                </c:pt>
              </c:strCache>
            </c:strRef>
          </c:cat>
          <c:val>
            <c:numRef>
              <c:f>Sheet1!$D$2:$D$50</c:f>
              <c:numCache>
                <c:formatCode>0.0%</c:formatCode>
                <c:ptCount val="14"/>
                <c:pt idx="0">
                  <c:v>2.0125199927971682E-3</c:v>
                </c:pt>
                <c:pt idx="1">
                  <c:v>4.7054516479847486E-3</c:v>
                </c:pt>
                <c:pt idx="2">
                  <c:v>8.7553761081364812E-3</c:v>
                </c:pt>
                <c:pt idx="3">
                  <c:v>8.4468189119351944E-2</c:v>
                </c:pt>
                <c:pt idx="4">
                  <c:v>8.4860010803024855E-2</c:v>
                </c:pt>
                <c:pt idx="5">
                  <c:v>0.12342326166000794</c:v>
                </c:pt>
                <c:pt idx="6">
                  <c:v>9.4025388751310723E-2</c:v>
                </c:pt>
                <c:pt idx="7">
                  <c:v>0.1229473211277099</c:v>
                </c:pt>
                <c:pt idx="8">
                  <c:v>0.10624593946725813</c:v>
                </c:pt>
                <c:pt idx="9">
                  <c:v>7.83662963966405E-2</c:v>
                </c:pt>
                <c:pt idx="10">
                  <c:v>6.9559660873831808E-2</c:v>
                </c:pt>
                <c:pt idx="11">
                  <c:v>6.7109573873040951E-2</c:v>
                </c:pt>
                <c:pt idx="12">
                  <c:v>8.0373495735811318E-2</c:v>
                </c:pt>
                <c:pt idx="13">
                  <c:v>7.6343301726233825E-2</c:v>
                </c:pt>
              </c:numCache>
            </c:numRef>
          </c:val>
          <c:smooth val="1"/>
        </c:ser>
        <c:dLbls>
          <c:showLegendKey val="0"/>
          <c:showVal val="0"/>
          <c:showCatName val="0"/>
          <c:showSerName val="0"/>
          <c:showPercent val="0"/>
          <c:showBubbleSize val="0"/>
        </c:dLbls>
        <c:marker val="1"/>
        <c:smooth val="0"/>
        <c:axId val="565321728"/>
        <c:axId val="564992256"/>
      </c:lineChart>
      <c:catAx>
        <c:axId val="562538752"/>
        <c:scaling>
          <c:orientation val="minMax"/>
        </c:scaling>
        <c:delete val="0"/>
        <c:axPos val="b"/>
        <c:numFmt formatCode="General" sourceLinked="1"/>
        <c:majorTickMark val="out"/>
        <c:minorTickMark val="none"/>
        <c:tickLblPos val="low"/>
        <c:txPr>
          <a:bodyPr rot="-2760000"/>
          <a:lstStyle/>
          <a:p>
            <a:pPr>
              <a:defRPr sz="1200">
                <a:latin typeface="Calibri" panose="020F0502020204030204" pitchFamily="34" charset="0"/>
              </a:defRPr>
            </a:pPr>
            <a:endParaRPr lang="en-US"/>
          </a:p>
        </c:txPr>
        <c:crossAx val="564989952"/>
        <c:crosses val="autoZero"/>
        <c:auto val="1"/>
        <c:lblAlgn val="ctr"/>
        <c:lblOffset val="100"/>
        <c:noMultiLvlLbl val="1"/>
      </c:catAx>
      <c:valAx>
        <c:axId val="564989952"/>
        <c:scaling>
          <c:orientation val="minMax"/>
          <c:min val="70"/>
        </c:scaling>
        <c:delete val="0"/>
        <c:axPos val="l"/>
        <c:numFmt formatCode="#,##0" sourceLinked="0"/>
        <c:majorTickMark val="out"/>
        <c:minorTickMark val="none"/>
        <c:tickLblPos val="nextTo"/>
        <c:txPr>
          <a:bodyPr/>
          <a:lstStyle/>
          <a:p>
            <a:pPr>
              <a:defRPr sz="1100">
                <a:latin typeface="Calibri" panose="020F0502020204030204" pitchFamily="34" charset="0"/>
              </a:defRPr>
            </a:pPr>
            <a:endParaRPr lang="en-US"/>
          </a:p>
        </c:txPr>
        <c:crossAx val="562538752"/>
        <c:crosses val="autoZero"/>
        <c:crossBetween val="between"/>
      </c:valAx>
      <c:valAx>
        <c:axId val="564992256"/>
        <c:scaling>
          <c:orientation val="minMax"/>
          <c:min val="-2.0000000000000004E-2"/>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565321728"/>
        <c:crosses val="max"/>
        <c:crossBetween val="between"/>
        <c:minorUnit val="2.0000000000000005E-3"/>
      </c:valAx>
      <c:catAx>
        <c:axId val="565321728"/>
        <c:scaling>
          <c:orientation val="minMax"/>
        </c:scaling>
        <c:delete val="1"/>
        <c:axPos val="b"/>
        <c:numFmt formatCode="General" sourceLinked="1"/>
        <c:majorTickMark val="out"/>
        <c:minorTickMark val="none"/>
        <c:tickLblPos val="nextTo"/>
        <c:crossAx val="564992256"/>
        <c:crossesAt val="0"/>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34285494728359E-2"/>
          <c:y val="3.128686871676350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cat>
            <c:strRef>
              <c:f>Sheet1!$A$2:$A$48</c:f>
              <c:strCache>
                <c:ptCount val="14"/>
                <c:pt idx="0">
                  <c:v>28-Dec-19</c:v>
                </c:pt>
                <c:pt idx="1">
                  <c:v>25-Jan-20</c:v>
                </c:pt>
                <c:pt idx="2">
                  <c:v> 22-Feb-20</c:v>
                </c:pt>
                <c:pt idx="3">
                  <c:v>21-Mar-20</c:v>
                </c:pt>
                <c:pt idx="4">
                  <c:v>18-Apr-20</c:v>
                </c:pt>
                <c:pt idx="5">
                  <c:v>16-May-20</c:v>
                </c:pt>
                <c:pt idx="6">
                  <c:v>13-Jun-20</c:v>
                </c:pt>
                <c:pt idx="7">
                  <c:v>11-Jul-20</c:v>
                </c:pt>
                <c:pt idx="8">
                  <c:v>08-Aug-20</c:v>
                </c:pt>
                <c:pt idx="9">
                  <c:v>05-Sep-20</c:v>
                </c:pt>
                <c:pt idx="10">
                  <c:v>03-Oct-20</c:v>
                </c:pt>
                <c:pt idx="11">
                  <c:v>31-Oct-20</c:v>
                </c:pt>
                <c:pt idx="12">
                  <c:v> 28-Nov-20</c:v>
                </c:pt>
                <c:pt idx="13">
                  <c:v> 26-Dec-20</c:v>
                </c:pt>
              </c:strCache>
            </c:strRef>
          </c:cat>
          <c:val>
            <c:numRef>
              <c:f>Sheet1!$B$2:$B$48</c:f>
            </c:numRef>
          </c:val>
          <c:smooth val="0"/>
        </c:ser>
        <c:ser>
          <c:idx val="1"/>
          <c:order val="1"/>
          <c:tx>
            <c:strRef>
              <c:f>Sheet1!$C$1</c:f>
              <c:strCache>
                <c:ptCount val="1"/>
                <c:pt idx="0">
                  <c:v>Average Weekly Trips</c:v>
                </c:pt>
              </c:strCache>
            </c:strRef>
          </c:tx>
          <c:marker>
            <c:symbol val="none"/>
          </c:marker>
          <c:cat>
            <c:strRef>
              <c:f>Sheet1!$A$2:$A$48</c:f>
              <c:strCache>
                <c:ptCount val="14"/>
                <c:pt idx="0">
                  <c:v>28-Dec-19</c:v>
                </c:pt>
                <c:pt idx="1">
                  <c:v>25-Jan-20</c:v>
                </c:pt>
                <c:pt idx="2">
                  <c:v> 22-Feb-20</c:v>
                </c:pt>
                <c:pt idx="3">
                  <c:v>21-Mar-20</c:v>
                </c:pt>
                <c:pt idx="4">
                  <c:v>18-Apr-20</c:v>
                </c:pt>
                <c:pt idx="5">
                  <c:v>16-May-20</c:v>
                </c:pt>
                <c:pt idx="6">
                  <c:v>13-Jun-20</c:v>
                </c:pt>
                <c:pt idx="7">
                  <c:v>11-Jul-20</c:v>
                </c:pt>
                <c:pt idx="8">
                  <c:v>08-Aug-20</c:v>
                </c:pt>
                <c:pt idx="9">
                  <c:v>05-Sep-20</c:v>
                </c:pt>
                <c:pt idx="10">
                  <c:v>03-Oct-20</c:v>
                </c:pt>
                <c:pt idx="11">
                  <c:v>31-Oct-20</c:v>
                </c:pt>
                <c:pt idx="12">
                  <c:v> 28-Nov-20</c:v>
                </c:pt>
                <c:pt idx="13">
                  <c:v> 26-Dec-20</c:v>
                </c:pt>
              </c:strCache>
            </c:strRef>
          </c:cat>
          <c:val>
            <c:numRef>
              <c:f>Sheet1!$C$2:$C$48</c:f>
              <c:numCache>
                <c:formatCode>0.0%</c:formatCode>
                <c:ptCount val="14"/>
                <c:pt idx="0">
                  <c:v>1.9039595619207983E-2</c:v>
                </c:pt>
                <c:pt idx="1">
                  <c:v>1.7930327868852514E-2</c:v>
                </c:pt>
                <c:pt idx="2">
                  <c:v>1.4408233276157922E-2</c:v>
                </c:pt>
                <c:pt idx="3">
                  <c:v>5.6218647292855861E-2</c:v>
                </c:pt>
                <c:pt idx="4">
                  <c:v>-3.8260576436878413E-2</c:v>
                </c:pt>
                <c:pt idx="5">
                  <c:v>-0.11488645920941976</c:v>
                </c:pt>
                <c:pt idx="6">
                  <c:v>-0.21517079705291364</c:v>
                </c:pt>
                <c:pt idx="7">
                  <c:v>-0.18674899866488659</c:v>
                </c:pt>
                <c:pt idx="8">
                  <c:v>-0.1560472467143571</c:v>
                </c:pt>
                <c:pt idx="9">
                  <c:v>-0.14647981314647984</c:v>
                </c:pt>
                <c:pt idx="10">
                  <c:v>-0.12344223644324692</c:v>
                </c:pt>
                <c:pt idx="11">
                  <c:v>-0.11767668289407418</c:v>
                </c:pt>
                <c:pt idx="12">
                  <c:v>-0.1062834224598932</c:v>
                </c:pt>
                <c:pt idx="13">
                  <c:v>-0.10466269841269837</c:v>
                </c:pt>
              </c:numCache>
            </c:numRef>
          </c:val>
          <c:smooth val="1"/>
        </c:ser>
        <c:dLbls>
          <c:showLegendKey val="0"/>
          <c:showVal val="0"/>
          <c:showCatName val="0"/>
          <c:showSerName val="0"/>
          <c:showPercent val="0"/>
          <c:showBubbleSize val="0"/>
        </c:dLbls>
        <c:marker val="1"/>
        <c:smooth val="0"/>
        <c:axId val="67795968"/>
        <c:axId val="67797760"/>
      </c:lineChart>
      <c:lineChart>
        <c:grouping val="standard"/>
        <c:varyColors val="0"/>
        <c:ser>
          <c:idx val="2"/>
          <c:order val="2"/>
          <c:tx>
            <c:strRef>
              <c:f>Sheet1!$D$1</c:f>
              <c:strCache>
                <c:ptCount val="1"/>
                <c:pt idx="0">
                  <c:v>Av Items in Basket</c:v>
                </c:pt>
              </c:strCache>
            </c:strRef>
          </c:tx>
          <c:spPr>
            <a:ln w="38100">
              <a:solidFill>
                <a:schemeClr val="accent3"/>
              </a:solidFill>
            </a:ln>
          </c:spPr>
          <c:marker>
            <c:symbol val="none"/>
          </c:marker>
          <c:cat>
            <c:strRef>
              <c:f>Sheet1!$A$2:$A$48</c:f>
              <c:strCache>
                <c:ptCount val="14"/>
                <c:pt idx="0">
                  <c:v>28-Dec-19</c:v>
                </c:pt>
                <c:pt idx="1">
                  <c:v>25-Jan-20</c:v>
                </c:pt>
                <c:pt idx="2">
                  <c:v> 22-Feb-20</c:v>
                </c:pt>
                <c:pt idx="3">
                  <c:v>21-Mar-20</c:v>
                </c:pt>
                <c:pt idx="4">
                  <c:v>18-Apr-20</c:v>
                </c:pt>
                <c:pt idx="5">
                  <c:v>16-May-20</c:v>
                </c:pt>
                <c:pt idx="6">
                  <c:v>13-Jun-20</c:v>
                </c:pt>
                <c:pt idx="7">
                  <c:v>11-Jul-20</c:v>
                </c:pt>
                <c:pt idx="8">
                  <c:v>08-Aug-20</c:v>
                </c:pt>
                <c:pt idx="9">
                  <c:v>05-Sep-20</c:v>
                </c:pt>
                <c:pt idx="10">
                  <c:v>03-Oct-20</c:v>
                </c:pt>
                <c:pt idx="11">
                  <c:v>31-Oct-20</c:v>
                </c:pt>
                <c:pt idx="12">
                  <c:v> 28-Nov-20</c:v>
                </c:pt>
                <c:pt idx="13">
                  <c:v> 26-Dec-20</c:v>
                </c:pt>
              </c:strCache>
            </c:strRef>
          </c:cat>
          <c:val>
            <c:numRef>
              <c:f>Sheet1!$D$2:$D$48</c:f>
              <c:numCache>
                <c:formatCode>0.0%</c:formatCode>
                <c:ptCount val="14"/>
                <c:pt idx="0">
                  <c:v>-1.4866204162537255E-2</c:v>
                </c:pt>
                <c:pt idx="1">
                  <c:v>-1.2884043607532147E-2</c:v>
                </c:pt>
                <c:pt idx="2">
                  <c:v>-4.9701789264414709E-3</c:v>
                </c:pt>
                <c:pt idx="3">
                  <c:v>2.4950099800399306E-2</c:v>
                </c:pt>
                <c:pt idx="4">
                  <c:v>0.11565304087736794</c:v>
                </c:pt>
                <c:pt idx="5">
                  <c:v>0.23676323676323685</c:v>
                </c:pt>
                <c:pt idx="6">
                  <c:v>0.3313313313313313</c:v>
                </c:pt>
                <c:pt idx="7">
                  <c:v>0.30815709969788529</c:v>
                </c:pt>
                <c:pt idx="8">
                  <c:v>0.24068479355488415</c:v>
                </c:pt>
                <c:pt idx="9">
                  <c:v>0.20364741641337414</c:v>
                </c:pt>
                <c:pt idx="10">
                  <c:v>0.17105263157894735</c:v>
                </c:pt>
                <c:pt idx="11">
                  <c:v>0.16887080366225837</c:v>
                </c:pt>
                <c:pt idx="12">
                  <c:v>0.16919959473150969</c:v>
                </c:pt>
                <c:pt idx="13">
                  <c:v>0.17002012072434614</c:v>
                </c:pt>
              </c:numCache>
            </c:numRef>
          </c:val>
          <c:smooth val="1"/>
        </c:ser>
        <c:dLbls>
          <c:showLegendKey val="0"/>
          <c:showVal val="0"/>
          <c:showCatName val="0"/>
          <c:showSerName val="0"/>
          <c:showPercent val="0"/>
          <c:showBubbleSize val="0"/>
        </c:dLbls>
        <c:marker val="1"/>
        <c:smooth val="0"/>
        <c:axId val="67821568"/>
        <c:axId val="67799296"/>
      </c:lineChart>
      <c:catAx>
        <c:axId val="67795968"/>
        <c:scaling>
          <c:orientation val="minMax"/>
        </c:scaling>
        <c:delete val="0"/>
        <c:axPos val="b"/>
        <c:numFmt formatCode="General" sourceLinked="1"/>
        <c:majorTickMark val="out"/>
        <c:minorTickMark val="none"/>
        <c:tickLblPos val="low"/>
        <c:txPr>
          <a:bodyPr rot="-2760000"/>
          <a:lstStyle/>
          <a:p>
            <a:pPr>
              <a:defRPr sz="1200">
                <a:latin typeface="Calibri" panose="020F0502020204030204" pitchFamily="34" charset="0"/>
              </a:defRPr>
            </a:pPr>
            <a:endParaRPr lang="en-US"/>
          </a:p>
        </c:txPr>
        <c:crossAx val="67797760"/>
        <c:crosses val="autoZero"/>
        <c:auto val="1"/>
        <c:lblAlgn val="ctr"/>
        <c:lblOffset val="100"/>
        <c:noMultiLvlLbl val="1"/>
      </c:catAx>
      <c:valAx>
        <c:axId val="67797760"/>
        <c:scaling>
          <c:orientation val="minMax"/>
          <c:max val="0.45"/>
        </c:scaling>
        <c:delete val="0"/>
        <c:axPos val="l"/>
        <c:numFmt formatCode="0%" sourceLinked="0"/>
        <c:majorTickMark val="out"/>
        <c:minorTickMark val="none"/>
        <c:tickLblPos val="nextTo"/>
        <c:txPr>
          <a:bodyPr/>
          <a:lstStyle/>
          <a:p>
            <a:pPr>
              <a:defRPr sz="1000">
                <a:latin typeface="Calibri" panose="020F0502020204030204" pitchFamily="34" charset="0"/>
              </a:defRPr>
            </a:pPr>
            <a:endParaRPr lang="en-US"/>
          </a:p>
        </c:txPr>
        <c:crossAx val="67795968"/>
        <c:crosses val="autoZero"/>
        <c:crossBetween val="between"/>
      </c:valAx>
      <c:valAx>
        <c:axId val="67799296"/>
        <c:scaling>
          <c:orientation val="minMax"/>
          <c:min val="-0.25"/>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67821568"/>
        <c:crosses val="max"/>
        <c:crossBetween val="between"/>
        <c:majorUnit val="0.1"/>
      </c:valAx>
      <c:catAx>
        <c:axId val="67821568"/>
        <c:scaling>
          <c:orientation val="minMax"/>
        </c:scaling>
        <c:delete val="1"/>
        <c:axPos val="b"/>
        <c:numFmt formatCode="General" sourceLinked="1"/>
        <c:majorTickMark val="out"/>
        <c:minorTickMark val="none"/>
        <c:tickLblPos val="nextTo"/>
        <c:crossAx val="67799296"/>
        <c:crosses val="autoZero"/>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0">
                <a:latin typeface="Calibri" panose="020F0502020204030204" pitchFamily="34" charset="0"/>
                <a:cs typeface="Calibri" panose="020F0502020204030204" pitchFamily="34" charset="0"/>
              </a:defRPr>
            </a:pPr>
            <a:r>
              <a:rPr lang="en-GB" dirty="0">
                <a:latin typeface="Calibri" panose="020F0502020204030204" pitchFamily="34" charset="0"/>
                <a:cs typeface="Calibri" panose="020F0502020204030204" pitchFamily="34" charset="0"/>
              </a:rPr>
              <a:t>Source:  Nielsen Homescan </a:t>
            </a:r>
            <a:r>
              <a:rPr lang="en-GB" dirty="0" smtClean="0">
                <a:latin typeface="Calibri" panose="020F0502020204030204" pitchFamily="34" charset="0"/>
                <a:cs typeface="Calibri" panose="020F0502020204030204" pitchFamily="34" charset="0"/>
              </a:rPr>
              <a:t>Fmcg 4w/e 26th December 2020 vs year ago</a:t>
            </a:r>
            <a:endParaRPr lang="en-GB" dirty="0">
              <a:latin typeface="Calibri" panose="020F0502020204030204" pitchFamily="34" charset="0"/>
              <a:cs typeface="Calibri" panose="020F0502020204030204" pitchFamily="34" charset="0"/>
            </a:endParaRPr>
          </a:p>
        </c:rich>
      </c:tx>
      <c:layout>
        <c:manualLayout>
          <c:xMode val="edge"/>
          <c:yMode val="edge"/>
          <c:x val="1.0614561345035738E-2"/>
          <c:y val="0.35891197274376924"/>
        </c:manualLayout>
      </c:layout>
      <c:overlay val="0"/>
    </c:title>
    <c:autoTitleDeleted val="0"/>
    <c:plotArea>
      <c:layout>
        <c:manualLayout>
          <c:layoutTarget val="inner"/>
          <c:xMode val="edge"/>
          <c:yMode val="edge"/>
          <c:x val="0.11796524772860735"/>
          <c:y val="5.4901307262155983E-3"/>
          <c:w val="0.75338562670525788"/>
          <c:h val="0.52964624301003593"/>
        </c:manualLayout>
      </c:layout>
      <c:lineChart>
        <c:grouping val="percentStacked"/>
        <c:varyColors val="0"/>
        <c:ser>
          <c:idx val="0"/>
          <c:order val="0"/>
          <c:tx>
            <c:strRef>
              <c:f>Sheet1!$F$2</c:f>
              <c:strCache>
                <c:ptCount val="1"/>
                <c:pt idx="0">
                  <c:v>Source:  Nielsen Homescan Total Fmcg 4 W/E 05 OCT 2019 vs year ago</c:v>
                </c:pt>
              </c:strCache>
            </c:strRef>
          </c:tx>
          <c:marker>
            <c:symbol val="none"/>
          </c:marker>
          <c:val>
            <c:numRef>
              <c:f>Sheet1!$F$2</c:f>
              <c:numCache>
                <c:formatCode>General</c:formatCode>
                <c:ptCount val="1"/>
                <c:pt idx="0">
                  <c:v>0</c:v>
                </c:pt>
              </c:numCache>
            </c:numRef>
          </c:val>
          <c:smooth val="0"/>
          <c:extLst/>
        </c:ser>
        <c:dLbls>
          <c:showLegendKey val="0"/>
          <c:showVal val="0"/>
          <c:showCatName val="0"/>
          <c:showSerName val="0"/>
          <c:showPercent val="0"/>
          <c:showBubbleSize val="0"/>
        </c:dLbls>
        <c:marker val="1"/>
        <c:smooth val="0"/>
        <c:axId val="69489024"/>
        <c:axId val="69490560"/>
      </c:lineChart>
      <c:catAx>
        <c:axId val="69489024"/>
        <c:scaling>
          <c:orientation val="maxMin"/>
        </c:scaling>
        <c:delete val="0"/>
        <c:axPos val="b"/>
        <c:numFmt formatCode="General" sourceLinked="0"/>
        <c:majorTickMark val="none"/>
        <c:minorTickMark val="none"/>
        <c:tickLblPos val="none"/>
        <c:spPr>
          <a:ln>
            <a:noFill/>
          </a:ln>
        </c:spPr>
        <c:txPr>
          <a:bodyPr/>
          <a:lstStyle/>
          <a:p>
            <a:pPr>
              <a:defRPr sz="1200"/>
            </a:pPr>
            <a:endParaRPr lang="en-US"/>
          </a:p>
        </c:txPr>
        <c:crossAx val="69490560"/>
        <c:crosses val="autoZero"/>
        <c:auto val="1"/>
        <c:lblAlgn val="ctr"/>
        <c:lblOffset val="100"/>
        <c:noMultiLvlLbl val="0"/>
      </c:catAx>
      <c:valAx>
        <c:axId val="69490560"/>
        <c:scaling>
          <c:orientation val="minMax"/>
        </c:scaling>
        <c:delete val="0"/>
        <c:axPos val="l"/>
        <c:numFmt formatCode="0%" sourceLinked="0"/>
        <c:majorTickMark val="none"/>
        <c:minorTickMark val="none"/>
        <c:tickLblPos val="none"/>
        <c:spPr>
          <a:noFill/>
          <a:ln>
            <a:noFill/>
          </a:ln>
        </c:spPr>
        <c:txPr>
          <a:bodyPr/>
          <a:lstStyle/>
          <a:p>
            <a:pPr>
              <a:defRPr sz="1050" baseline="0"/>
            </a:pPr>
            <a:endParaRPr lang="en-US"/>
          </a:p>
        </c:txPr>
        <c:crossAx val="69489024"/>
        <c:crosses val="max"/>
        <c:crossBetween val="between"/>
      </c:valAx>
      <c:spPr>
        <a:noFill/>
        <a:ln w="25400">
          <a:noFill/>
        </a:ln>
      </c:spPr>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27670999518566E-2"/>
          <c:y val="5.1221396230261042E-2"/>
          <c:w val="0.9085414728063852"/>
          <c:h val="0.59801568521398152"/>
        </c:manualLayout>
      </c:layout>
      <c:lineChart>
        <c:grouping val="standard"/>
        <c:varyColors val="0"/>
        <c:ser>
          <c:idx val="0"/>
          <c:order val="0"/>
          <c:tx>
            <c:strRef>
              <c:f>Sheet1!$B$1</c:f>
              <c:strCache>
                <c:ptCount val="1"/>
                <c:pt idx="0">
                  <c:v>GB Value Sales</c:v>
                </c:pt>
              </c:strCache>
            </c:strRef>
          </c:tx>
          <c:marker>
            <c:symbol val="none"/>
          </c:marker>
          <c:cat>
            <c:numRef>
              <c:f>Sheet1!$A$2:$A$249</c:f>
              <c:numCache>
                <c:formatCode>d\-mmm\-yy</c:formatCode>
                <c:ptCount val="12"/>
                <c:pt idx="0">
                  <c:v>44114</c:v>
                </c:pt>
                <c:pt idx="1">
                  <c:v>44121</c:v>
                </c:pt>
                <c:pt idx="2">
                  <c:v>44128</c:v>
                </c:pt>
                <c:pt idx="3">
                  <c:v>44135</c:v>
                </c:pt>
                <c:pt idx="4">
                  <c:v>44142</c:v>
                </c:pt>
                <c:pt idx="5">
                  <c:v>44149</c:v>
                </c:pt>
                <c:pt idx="6">
                  <c:v>44156</c:v>
                </c:pt>
                <c:pt idx="7">
                  <c:v>44163</c:v>
                </c:pt>
                <c:pt idx="8">
                  <c:v>44170</c:v>
                </c:pt>
                <c:pt idx="9">
                  <c:v>44177</c:v>
                </c:pt>
                <c:pt idx="10">
                  <c:v>44184</c:v>
                </c:pt>
                <c:pt idx="11">
                  <c:v>44191</c:v>
                </c:pt>
              </c:numCache>
            </c:numRef>
          </c:cat>
          <c:val>
            <c:numRef>
              <c:f>Sheet1!$B$2:$B$249</c:f>
            </c:numRef>
          </c:val>
          <c:smooth val="0"/>
        </c:ser>
        <c:ser>
          <c:idx val="1"/>
          <c:order val="1"/>
          <c:tx>
            <c:strRef>
              <c:f>Sheet1!$C$1</c:f>
              <c:strCache>
                <c:ptCount val="1"/>
                <c:pt idx="0">
                  <c:v>GB Unit Sales</c:v>
                </c:pt>
              </c:strCache>
            </c:strRef>
          </c:tx>
          <c:marker>
            <c:symbol val="none"/>
          </c:marker>
          <c:cat>
            <c:numRef>
              <c:f>Sheet1!$A$2:$A$249</c:f>
              <c:numCache>
                <c:formatCode>d\-mmm\-yy</c:formatCode>
                <c:ptCount val="12"/>
                <c:pt idx="0">
                  <c:v>44114</c:v>
                </c:pt>
                <c:pt idx="1">
                  <c:v>44121</c:v>
                </c:pt>
                <c:pt idx="2">
                  <c:v>44128</c:v>
                </c:pt>
                <c:pt idx="3">
                  <c:v>44135</c:v>
                </c:pt>
                <c:pt idx="4">
                  <c:v>44142</c:v>
                </c:pt>
                <c:pt idx="5">
                  <c:v>44149</c:v>
                </c:pt>
                <c:pt idx="6">
                  <c:v>44156</c:v>
                </c:pt>
                <c:pt idx="7">
                  <c:v>44163</c:v>
                </c:pt>
                <c:pt idx="8">
                  <c:v>44170</c:v>
                </c:pt>
                <c:pt idx="9">
                  <c:v>44177</c:v>
                </c:pt>
                <c:pt idx="10">
                  <c:v>44184</c:v>
                </c:pt>
                <c:pt idx="11">
                  <c:v>44191</c:v>
                </c:pt>
              </c:numCache>
            </c:numRef>
          </c:cat>
          <c:val>
            <c:numRef>
              <c:f>Sheet1!$C$2:$C$249</c:f>
            </c:numRef>
          </c:val>
          <c:smooth val="0"/>
        </c:ser>
        <c:ser>
          <c:idx val="2"/>
          <c:order val="2"/>
          <c:tx>
            <c:strRef>
              <c:f>Sheet1!$D$1</c:f>
              <c:strCache>
                <c:ptCount val="1"/>
                <c:pt idx="0">
                  <c:v>Total Store Value Sales</c:v>
                </c:pt>
              </c:strCache>
            </c:strRef>
          </c:tx>
          <c:spPr>
            <a:ln w="38100">
              <a:solidFill>
                <a:schemeClr val="accent1"/>
              </a:solidFill>
            </a:ln>
          </c:spPr>
          <c:marker>
            <c:symbol val="none"/>
          </c:marker>
          <c:dLbls>
            <c:dLbl>
              <c:idx val="1"/>
              <c:layout>
                <c:manualLayout>
                  <c:x val="-3.1192387893567708E-2"/>
                  <c:y val="3.7053018307735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011170311136914E-2"/>
                  <c:y val="4.98666840654499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131943455912798E-2"/>
                  <c:y val="-5.69138639155064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192387893567722E-2"/>
                  <c:y val="-4.83714200770300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5313276768877558E-2"/>
                  <c:y val="-3.9828976238553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119250362410167E-2"/>
                  <c:y val="3.7053018307735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964387863014859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72261011239518E-2"/>
                  <c:y val="-3.98289762385534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1243959734106782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009DD9"/>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Sheet1!$A$2:$A$249</c:f>
              <c:numCache>
                <c:formatCode>d\-mmm\-yy</c:formatCode>
                <c:ptCount val="12"/>
                <c:pt idx="0">
                  <c:v>44114</c:v>
                </c:pt>
                <c:pt idx="1">
                  <c:v>44121</c:v>
                </c:pt>
                <c:pt idx="2">
                  <c:v>44128</c:v>
                </c:pt>
                <c:pt idx="3">
                  <c:v>44135</c:v>
                </c:pt>
                <c:pt idx="4">
                  <c:v>44142</c:v>
                </c:pt>
                <c:pt idx="5">
                  <c:v>44149</c:v>
                </c:pt>
                <c:pt idx="6">
                  <c:v>44156</c:v>
                </c:pt>
                <c:pt idx="7">
                  <c:v>44163</c:v>
                </c:pt>
                <c:pt idx="8">
                  <c:v>44170</c:v>
                </c:pt>
                <c:pt idx="9">
                  <c:v>44177</c:v>
                </c:pt>
                <c:pt idx="10">
                  <c:v>44184</c:v>
                </c:pt>
                <c:pt idx="11">
                  <c:v>44191</c:v>
                </c:pt>
              </c:numCache>
            </c:numRef>
          </c:cat>
          <c:val>
            <c:numRef>
              <c:f>Sheet1!$D$2:$D$249</c:f>
              <c:numCache>
                <c:formatCode>0.0%</c:formatCode>
                <c:ptCount val="12"/>
                <c:pt idx="0">
                  <c:v>5.4693764850092474E-2</c:v>
                </c:pt>
                <c:pt idx="1">
                  <c:v>4.5274116064375702E-2</c:v>
                </c:pt>
                <c:pt idx="2">
                  <c:v>4.5049583585176967E-2</c:v>
                </c:pt>
                <c:pt idx="3">
                  <c:v>6.0904153935816829E-2</c:v>
                </c:pt>
                <c:pt idx="4">
                  <c:v>0.13682158752884432</c:v>
                </c:pt>
                <c:pt idx="5">
                  <c:v>6.7306023055236919E-2</c:v>
                </c:pt>
                <c:pt idx="6">
                  <c:v>7.4653956184978165E-2</c:v>
                </c:pt>
                <c:pt idx="7">
                  <c:v>7.2334165520895333E-2</c:v>
                </c:pt>
                <c:pt idx="8">
                  <c:v>5.2640500972463089E-2</c:v>
                </c:pt>
                <c:pt idx="9">
                  <c:v>4.1724982886641948E-2</c:v>
                </c:pt>
                <c:pt idx="10">
                  <c:v>-1.6260684551481108E-2</c:v>
                </c:pt>
                <c:pt idx="11">
                  <c:v>0.17702551085053364</c:v>
                </c:pt>
              </c:numCache>
            </c:numRef>
          </c:val>
          <c:smooth val="1"/>
        </c:ser>
        <c:ser>
          <c:idx val="3"/>
          <c:order val="3"/>
          <c:tx>
            <c:strRef>
              <c:f>Sheet1!$E$1</c:f>
              <c:strCache>
                <c:ptCount val="1"/>
                <c:pt idx="0">
                  <c:v>Total Store Unit Sales</c:v>
                </c:pt>
              </c:strCache>
            </c:strRef>
          </c:tx>
          <c:spPr>
            <a:ln w="38100"/>
          </c:spPr>
          <c:marker>
            <c:symbol val="none"/>
          </c:marker>
          <c:dLbls>
            <c:dLbl>
              <c:idx val="1"/>
              <c:layout>
                <c:manualLayout>
                  <c:x val="-3.560172123708534E-2"/>
                  <c:y val="6.97278659899078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192387893567722E-2"/>
                  <c:y val="-4.13239039102868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192387893567722E-2"/>
                  <c:y val="4.41005344744782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52832331222638E-2"/>
                  <c:y val="4.83717563937165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0011170311136914E-2"/>
                  <c:y val="9.930759120572223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071499018257882E-2"/>
                  <c:y val="3.98293125552400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FF0000"/>
                    </a:solidFill>
                    <a:latin typeface="Calibri" panose="020F050202020403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Sheet1!$A$2:$A$249</c:f>
              <c:numCache>
                <c:formatCode>d\-mmm\-yy</c:formatCode>
                <c:ptCount val="12"/>
                <c:pt idx="0">
                  <c:v>44114</c:v>
                </c:pt>
                <c:pt idx="1">
                  <c:v>44121</c:v>
                </c:pt>
                <c:pt idx="2">
                  <c:v>44128</c:v>
                </c:pt>
                <c:pt idx="3">
                  <c:v>44135</c:v>
                </c:pt>
                <c:pt idx="4">
                  <c:v>44142</c:v>
                </c:pt>
                <c:pt idx="5">
                  <c:v>44149</c:v>
                </c:pt>
                <c:pt idx="6">
                  <c:v>44156</c:v>
                </c:pt>
                <c:pt idx="7">
                  <c:v>44163</c:v>
                </c:pt>
                <c:pt idx="8">
                  <c:v>44170</c:v>
                </c:pt>
                <c:pt idx="9">
                  <c:v>44177</c:v>
                </c:pt>
                <c:pt idx="10">
                  <c:v>44184</c:v>
                </c:pt>
                <c:pt idx="11">
                  <c:v>44191</c:v>
                </c:pt>
              </c:numCache>
            </c:numRef>
          </c:cat>
          <c:val>
            <c:numRef>
              <c:f>Sheet1!$E$2:$E$249</c:f>
              <c:numCache>
                <c:formatCode>0.0%</c:formatCode>
                <c:ptCount val="12"/>
                <c:pt idx="0">
                  <c:v>2.5672101166819727E-2</c:v>
                </c:pt>
                <c:pt idx="1">
                  <c:v>4.0006425059400552E-2</c:v>
                </c:pt>
                <c:pt idx="2">
                  <c:v>5.1498824532503429E-2</c:v>
                </c:pt>
                <c:pt idx="3">
                  <c:v>7.0095574229331437E-2</c:v>
                </c:pt>
                <c:pt idx="4">
                  <c:v>9.2234791214017342E-2</c:v>
                </c:pt>
                <c:pt idx="5">
                  <c:v>2.897634985632247E-2</c:v>
                </c:pt>
                <c:pt idx="6">
                  <c:v>3.4907041280439755E-2</c:v>
                </c:pt>
                <c:pt idx="7">
                  <c:v>3.9597578433341329E-2</c:v>
                </c:pt>
                <c:pt idx="8">
                  <c:v>2.1641703194354989E-2</c:v>
                </c:pt>
                <c:pt idx="9">
                  <c:v>1.7719691106576896E-2</c:v>
                </c:pt>
                <c:pt idx="10">
                  <c:v>-2.0687791098653374E-2</c:v>
                </c:pt>
                <c:pt idx="11">
                  <c:v>0.14997818174656397</c:v>
                </c:pt>
              </c:numCache>
            </c:numRef>
          </c:val>
          <c:smooth val="1"/>
        </c:ser>
        <c:dLbls>
          <c:showLegendKey val="0"/>
          <c:showVal val="0"/>
          <c:showCatName val="0"/>
          <c:showSerName val="0"/>
          <c:showPercent val="0"/>
          <c:showBubbleSize val="0"/>
        </c:dLbls>
        <c:marker val="1"/>
        <c:smooth val="0"/>
        <c:axId val="76310400"/>
        <c:axId val="76311936"/>
      </c:lineChart>
      <c:dateAx>
        <c:axId val="76310400"/>
        <c:scaling>
          <c:orientation val="minMax"/>
        </c:scaling>
        <c:delete val="0"/>
        <c:axPos val="b"/>
        <c:numFmt formatCode="d\-mmm\-yy" sourceLinked="1"/>
        <c:majorTickMark val="out"/>
        <c:minorTickMark val="none"/>
        <c:tickLblPos val="low"/>
        <c:txPr>
          <a:bodyPr rot="-2760000"/>
          <a:lstStyle/>
          <a:p>
            <a:pPr>
              <a:defRPr sz="1200">
                <a:latin typeface="Calibri" panose="020F0502020204030204" pitchFamily="34" charset="0"/>
              </a:defRPr>
            </a:pPr>
            <a:endParaRPr lang="en-US"/>
          </a:p>
        </c:txPr>
        <c:crossAx val="76311936"/>
        <c:crosses val="autoZero"/>
        <c:auto val="1"/>
        <c:lblOffset val="100"/>
        <c:baseTimeUnit val="days"/>
      </c:dateAx>
      <c:valAx>
        <c:axId val="76311936"/>
        <c:scaling>
          <c:orientation val="minMax"/>
        </c:scaling>
        <c:delete val="0"/>
        <c:axPos val="l"/>
        <c:numFmt formatCode="0%" sourceLinked="0"/>
        <c:majorTickMark val="out"/>
        <c:minorTickMark val="none"/>
        <c:tickLblPos val="nextTo"/>
        <c:txPr>
          <a:bodyPr/>
          <a:lstStyle/>
          <a:p>
            <a:pPr>
              <a:defRPr sz="1200" b="0">
                <a:latin typeface="Calibri" panose="020F0502020204030204" pitchFamily="34" charset="0"/>
              </a:defRPr>
            </a:pPr>
            <a:endParaRPr lang="en-US"/>
          </a:p>
        </c:txPr>
        <c:crossAx val="76310400"/>
        <c:crosses val="autoZero"/>
        <c:crossBetween val="between"/>
      </c:valAx>
    </c:plotArea>
    <c:legend>
      <c:legendPos val="r"/>
      <c:layout>
        <c:manualLayout>
          <c:xMode val="edge"/>
          <c:yMode val="edge"/>
          <c:x val="0.13575018036603717"/>
          <c:y val="0.8614681299581487"/>
          <c:w val="0.47506979129849891"/>
          <c:h val="0.13853187004185125"/>
        </c:manualLayout>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23365648658077E-2"/>
          <c:y val="2.503482988656517E-2"/>
          <c:w val="0.91915009372475343"/>
          <c:h val="0.74696107731939099"/>
        </c:manualLayout>
      </c:layout>
      <c:lineChart>
        <c:grouping val="standard"/>
        <c:varyColors val="0"/>
        <c:ser>
          <c:idx val="2"/>
          <c:order val="0"/>
          <c:tx>
            <c:strRef>
              <c:f>Sheet1!$B$1</c:f>
              <c:strCache>
                <c:ptCount val="1"/>
                <c:pt idx="0">
                  <c:v>2019 Expenditure</c:v>
                </c:pt>
              </c:strCache>
            </c:strRef>
          </c:tx>
          <c:spPr>
            <a:ln w="19050">
              <a:solidFill>
                <a:schemeClr val="bg2"/>
              </a:solidFill>
            </a:ln>
          </c:spPr>
          <c:marker>
            <c:symbol val="none"/>
          </c:marker>
          <c:cat>
            <c:strRef>
              <c:f>Sheet1!$A$2:$A$15</c:f>
              <c:strCache>
                <c:ptCount val="14"/>
                <c:pt idx="0">
                  <c:v>11th</c:v>
                </c:pt>
                <c:pt idx="1">
                  <c:v>12th</c:v>
                </c:pt>
                <c:pt idx="2">
                  <c:v>13th</c:v>
                </c:pt>
                <c:pt idx="3">
                  <c:v>14th</c:v>
                </c:pt>
                <c:pt idx="4">
                  <c:v>15th</c:v>
                </c:pt>
                <c:pt idx="5">
                  <c:v>16th</c:v>
                </c:pt>
                <c:pt idx="6">
                  <c:v>17th</c:v>
                </c:pt>
                <c:pt idx="7">
                  <c:v>18th</c:v>
                </c:pt>
                <c:pt idx="8">
                  <c:v>19th</c:v>
                </c:pt>
                <c:pt idx="9">
                  <c:v>20th</c:v>
                </c:pt>
                <c:pt idx="10">
                  <c:v>21st</c:v>
                </c:pt>
                <c:pt idx="11">
                  <c:v>22nd</c:v>
                </c:pt>
                <c:pt idx="12">
                  <c:v>23rd</c:v>
                </c:pt>
                <c:pt idx="13">
                  <c:v>24th</c:v>
                </c:pt>
              </c:strCache>
            </c:strRef>
          </c:cat>
          <c:val>
            <c:numRef>
              <c:f>Sheet1!$B$2:$B$15</c:f>
              <c:numCache>
                <c:formatCode>_-* #,##0_-;\-* #,##0_-;_-* "-"??_-;_-@_-</c:formatCode>
                <c:ptCount val="14"/>
                <c:pt idx="0">
                  <c:v>259.27364816800002</c:v>
                </c:pt>
                <c:pt idx="1">
                  <c:v>278.62948207000005</c:v>
                </c:pt>
                <c:pt idx="2">
                  <c:v>403.75764062500002</c:v>
                </c:pt>
                <c:pt idx="3">
                  <c:v>462.07615453599999</c:v>
                </c:pt>
                <c:pt idx="4">
                  <c:v>285.51165235299999</c:v>
                </c:pt>
                <c:pt idx="5">
                  <c:v>339.98214184400001</c:v>
                </c:pt>
                <c:pt idx="6">
                  <c:v>308.85056054400002</c:v>
                </c:pt>
                <c:pt idx="7">
                  <c:v>306.97164411099999</c:v>
                </c:pt>
                <c:pt idx="8">
                  <c:v>381.15869237800001</c:v>
                </c:pt>
                <c:pt idx="9">
                  <c:v>474.854766686</c:v>
                </c:pt>
                <c:pt idx="10">
                  <c:v>553.39533398700007</c:v>
                </c:pt>
                <c:pt idx="11">
                  <c:v>349.95749488000001</c:v>
                </c:pt>
                <c:pt idx="12">
                  <c:v>600.81643595499997</c:v>
                </c:pt>
                <c:pt idx="13">
                  <c:v>333.74602243200002</c:v>
                </c:pt>
              </c:numCache>
            </c:numRef>
          </c:val>
          <c:smooth val="1"/>
          <c:extLst xmlns:c16r2="http://schemas.microsoft.com/office/drawing/2015/06/chart">
            <c:ext xmlns:c16="http://schemas.microsoft.com/office/drawing/2014/chart" uri="{C3380CC4-5D6E-409C-BE32-E72D297353CC}">
              <c16:uniqueId val="{00000000-E571-4128-8F25-C0E0366385B6}"/>
            </c:ext>
          </c:extLst>
        </c:ser>
        <c:dLbls>
          <c:showLegendKey val="0"/>
          <c:showVal val="0"/>
          <c:showCatName val="0"/>
          <c:showSerName val="0"/>
          <c:showPercent val="0"/>
          <c:showBubbleSize val="0"/>
        </c:dLbls>
        <c:marker val="1"/>
        <c:smooth val="0"/>
        <c:axId val="76782208"/>
        <c:axId val="81826176"/>
      </c:lineChart>
      <c:lineChart>
        <c:grouping val="standard"/>
        <c:varyColors val="0"/>
        <c:ser>
          <c:idx val="3"/>
          <c:order val="1"/>
          <c:tx>
            <c:strRef>
              <c:f>Sheet1!$C$1</c:f>
              <c:strCache>
                <c:ptCount val="1"/>
                <c:pt idx="0">
                  <c:v>2020 Expenditure</c:v>
                </c:pt>
              </c:strCache>
            </c:strRef>
          </c:tx>
          <c:spPr>
            <a:ln>
              <a:solidFill>
                <a:schemeClr val="accent1"/>
              </a:solidFill>
            </a:ln>
          </c:spPr>
          <c:marker>
            <c:symbol val="none"/>
          </c:marker>
          <c:cat>
            <c:strRef>
              <c:f>Sheet1!$A$2:$A$15</c:f>
              <c:strCache>
                <c:ptCount val="14"/>
                <c:pt idx="0">
                  <c:v>11th</c:v>
                </c:pt>
                <c:pt idx="1">
                  <c:v>12th</c:v>
                </c:pt>
                <c:pt idx="2">
                  <c:v>13th</c:v>
                </c:pt>
                <c:pt idx="3">
                  <c:v>14th</c:v>
                </c:pt>
                <c:pt idx="4">
                  <c:v>15th</c:v>
                </c:pt>
                <c:pt idx="5">
                  <c:v>16th</c:v>
                </c:pt>
                <c:pt idx="6">
                  <c:v>17th</c:v>
                </c:pt>
                <c:pt idx="7">
                  <c:v>18th</c:v>
                </c:pt>
                <c:pt idx="8">
                  <c:v>19th</c:v>
                </c:pt>
                <c:pt idx="9">
                  <c:v>20th</c:v>
                </c:pt>
                <c:pt idx="10">
                  <c:v>21st</c:v>
                </c:pt>
                <c:pt idx="11">
                  <c:v>22nd</c:v>
                </c:pt>
                <c:pt idx="12">
                  <c:v>23rd</c:v>
                </c:pt>
                <c:pt idx="13">
                  <c:v>24th</c:v>
                </c:pt>
              </c:strCache>
            </c:strRef>
          </c:cat>
          <c:val>
            <c:numRef>
              <c:f>Sheet1!$C$2:$C$15</c:f>
              <c:numCache>
                <c:formatCode>_-* #,##0_-;\-* #,##0_-;_-* "-"??_-;_-@_-</c:formatCode>
                <c:ptCount val="14"/>
                <c:pt idx="0">
                  <c:v>408.568991676</c:v>
                </c:pt>
                <c:pt idx="1">
                  <c:v>423.21227674200003</c:v>
                </c:pt>
                <c:pt idx="2">
                  <c:v>262.36943089199997</c:v>
                </c:pt>
                <c:pt idx="3">
                  <c:v>331.58712805300001</c:v>
                </c:pt>
                <c:pt idx="4">
                  <c:v>361.422457216</c:v>
                </c:pt>
                <c:pt idx="5">
                  <c:v>357.91762609099999</c:v>
                </c:pt>
                <c:pt idx="6">
                  <c:v>404.05889567499997</c:v>
                </c:pt>
                <c:pt idx="7">
                  <c:v>474.4249299</c:v>
                </c:pt>
                <c:pt idx="8">
                  <c:v>520.16174342099998</c:v>
                </c:pt>
                <c:pt idx="9">
                  <c:v>335.54243965900002</c:v>
                </c:pt>
                <c:pt idx="10">
                  <c:v>582.683766526</c:v>
                </c:pt>
                <c:pt idx="11">
                  <c:v>586.490018502</c:v>
                </c:pt>
                <c:pt idx="12">
                  <c:v>543.137108571</c:v>
                </c:pt>
                <c:pt idx="13">
                  <c:v>287.89616793699997</c:v>
                </c:pt>
              </c:numCache>
            </c:numRef>
          </c:val>
          <c:smooth val="1"/>
          <c:extLst xmlns:c16r2="http://schemas.microsoft.com/office/drawing/2015/06/chart">
            <c:ext xmlns:c16="http://schemas.microsoft.com/office/drawing/2014/chart" uri="{C3380CC4-5D6E-409C-BE32-E72D297353CC}">
              <c16:uniqueId val="{00000001-E571-4128-8F25-C0E0366385B6}"/>
            </c:ext>
          </c:extLst>
        </c:ser>
        <c:dLbls>
          <c:showLegendKey val="0"/>
          <c:showVal val="0"/>
          <c:showCatName val="0"/>
          <c:showSerName val="0"/>
          <c:showPercent val="0"/>
          <c:showBubbleSize val="0"/>
        </c:dLbls>
        <c:marker val="1"/>
        <c:smooth val="0"/>
        <c:axId val="189110144"/>
        <c:axId val="81951744"/>
      </c:lineChart>
      <c:catAx>
        <c:axId val="76782208"/>
        <c:scaling>
          <c:orientation val="minMax"/>
        </c:scaling>
        <c:delete val="0"/>
        <c:axPos val="b"/>
        <c:numFmt formatCode="General" sourceLinked="1"/>
        <c:majorTickMark val="none"/>
        <c:minorTickMark val="none"/>
        <c:tickLblPos val="nextTo"/>
        <c:txPr>
          <a:bodyPr rot="-5400000" vert="horz"/>
          <a:lstStyle/>
          <a:p>
            <a:pPr>
              <a:defRPr sz="1200">
                <a:latin typeface="Calibri" panose="020F0502020204030204" pitchFamily="34" charset="0"/>
                <a:cs typeface="Calibri" panose="020F0502020204030204" pitchFamily="34" charset="0"/>
              </a:defRPr>
            </a:pPr>
            <a:endParaRPr lang="en-US"/>
          </a:p>
        </c:txPr>
        <c:crossAx val="81826176"/>
        <c:crosses val="autoZero"/>
        <c:auto val="1"/>
        <c:lblAlgn val="ctr"/>
        <c:lblOffset val="100"/>
        <c:tickLblSkip val="1"/>
        <c:tickMarkSkip val="1"/>
        <c:noMultiLvlLbl val="0"/>
      </c:catAx>
      <c:valAx>
        <c:axId val="81826176"/>
        <c:scaling>
          <c:orientation val="minMax"/>
          <c:min val="0.2"/>
        </c:scaling>
        <c:delete val="0"/>
        <c:axPos val="l"/>
        <c:numFmt formatCode="_-* #,##0_-;\-* #,##0_-;_-* &quot;-&quot;??_-;_-@_-" sourceLinked="1"/>
        <c:majorTickMark val="none"/>
        <c:minorTickMark val="none"/>
        <c:tickLblPos val="nextTo"/>
        <c:txPr>
          <a:bodyPr rot="0" vert="horz"/>
          <a:lstStyle/>
          <a:p>
            <a:pPr>
              <a:defRPr>
                <a:latin typeface="Calibri" panose="020F0502020204030204" pitchFamily="34" charset="0"/>
                <a:cs typeface="Calibri" panose="020F0502020204030204" pitchFamily="34" charset="0"/>
              </a:defRPr>
            </a:pPr>
            <a:endParaRPr lang="en-US"/>
          </a:p>
        </c:txPr>
        <c:crossAx val="76782208"/>
        <c:crosses val="autoZero"/>
        <c:crossBetween val="midCat"/>
      </c:valAx>
      <c:valAx>
        <c:axId val="81951744"/>
        <c:scaling>
          <c:orientation val="minMax"/>
        </c:scaling>
        <c:delete val="0"/>
        <c:axPos val="r"/>
        <c:numFmt formatCode="_-* #,##0_-;\-* #,##0_-;_-* &quot;-&quot;??_-;_-@_-" sourceLinked="1"/>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189110144"/>
        <c:crosses val="max"/>
        <c:crossBetween val="between"/>
      </c:valAx>
      <c:catAx>
        <c:axId val="189110144"/>
        <c:scaling>
          <c:orientation val="minMax"/>
        </c:scaling>
        <c:delete val="1"/>
        <c:axPos val="b"/>
        <c:numFmt formatCode="General" sourceLinked="1"/>
        <c:majorTickMark val="out"/>
        <c:minorTickMark val="none"/>
        <c:tickLblPos val="none"/>
        <c:crossAx val="81951744"/>
        <c:crosses val="autoZero"/>
        <c:auto val="1"/>
        <c:lblAlgn val="ctr"/>
        <c:lblOffset val="100"/>
        <c:noMultiLvlLbl val="0"/>
      </c:catAx>
    </c:plotArea>
    <c:legend>
      <c:legendPos val="b"/>
      <c:layout>
        <c:manualLayout>
          <c:xMode val="edge"/>
          <c:yMode val="edge"/>
          <c:x val="0.26521004961085071"/>
          <c:y val="0.919067303441782"/>
          <c:w val="0.47343346532550484"/>
          <c:h val="7.6452174305721904E-2"/>
        </c:manualLayout>
      </c:layout>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42048173181899E-2"/>
          <c:y val="0.14190356798457088"/>
          <c:w val="0.75807710396304762"/>
          <c:h val="0.74545194471231113"/>
        </c:manualLayout>
      </c:layout>
      <c:barChart>
        <c:barDir val="col"/>
        <c:grouping val="clustered"/>
        <c:varyColors val="0"/>
        <c:ser>
          <c:idx val="1"/>
          <c:order val="0"/>
          <c:tx>
            <c:strRef>
              <c:f>Sheet1!$B$1</c:f>
              <c:strCache>
                <c:ptCount val="1"/>
                <c:pt idx="0">
                  <c:v>Online % GB</c:v>
                </c:pt>
              </c:strCache>
            </c:strRef>
          </c:tx>
          <c:spPr>
            <a:solidFill>
              <a:schemeClr val="accent1"/>
            </a:solidFill>
            <a:ln>
              <a:noFill/>
            </a:ln>
          </c:spPr>
          <c:invertIfNegative val="0"/>
          <c:cat>
            <c:strRef>
              <c:f>Sheet1!$A$2:$A$53</c:f>
              <c:strCache>
                <c:ptCount val="4"/>
                <c:pt idx="0">
                  <c:v>05-Dec-20</c:v>
                </c:pt>
                <c:pt idx="1">
                  <c:v>12-Dec-20</c:v>
                </c:pt>
                <c:pt idx="2">
                  <c:v>19-Dec-20</c:v>
                </c:pt>
                <c:pt idx="3">
                  <c:v> 26-Dec-20</c:v>
                </c:pt>
              </c:strCache>
            </c:strRef>
          </c:cat>
          <c:val>
            <c:numRef>
              <c:f>Sheet1!$B$2:$B$53</c:f>
              <c:numCache>
                <c:formatCode>0.0%</c:formatCode>
                <c:ptCount val="4"/>
                <c:pt idx="0">
                  <c:v>0.13949154529602756</c:v>
                </c:pt>
                <c:pt idx="1">
                  <c:v>0.13198960637522589</c:v>
                </c:pt>
                <c:pt idx="2">
                  <c:v>0.12358371670309776</c:v>
                </c:pt>
                <c:pt idx="3">
                  <c:v>0.10651055421317</c:v>
                </c:pt>
              </c:numCache>
            </c:numRef>
          </c:val>
          <c:extLst xmlns:c16r2="http://schemas.microsoft.com/office/drawing/2015/06/chart">
            <c:ext xmlns:c16="http://schemas.microsoft.com/office/drawing/2014/chart" uri="{C3380CC4-5D6E-409C-BE32-E72D297353CC}">
              <c16:uniqueId val="{00000009-DE47-4F50-B7B0-255583809340}"/>
            </c:ext>
          </c:extLst>
        </c:ser>
        <c:dLbls>
          <c:showLegendKey val="0"/>
          <c:showVal val="0"/>
          <c:showCatName val="0"/>
          <c:showSerName val="0"/>
          <c:showPercent val="0"/>
          <c:showBubbleSize val="0"/>
        </c:dLbls>
        <c:gapWidth val="21"/>
        <c:axId val="82010112"/>
        <c:axId val="82011648"/>
      </c:barChart>
      <c:lineChart>
        <c:grouping val="standard"/>
        <c:varyColors val="0"/>
        <c:ser>
          <c:idx val="2"/>
          <c:order val="1"/>
          <c:tx>
            <c:strRef>
              <c:f>Sheet1!$C$1</c:f>
              <c:strCache>
                <c:ptCount val="1"/>
                <c:pt idx="0">
                  <c:v>Bricks &amp; Mortar Growth</c:v>
                </c:pt>
              </c:strCache>
            </c:strRef>
          </c:tx>
          <c:spPr>
            <a:ln>
              <a:solidFill>
                <a:schemeClr val="accent3"/>
              </a:solidFill>
            </a:ln>
          </c:spPr>
          <c:marker>
            <c:symbol val="circle"/>
            <c:size val="5"/>
            <c:spPr>
              <a:solidFill>
                <a:schemeClr val="bg1"/>
              </a:solidFill>
              <a:ln>
                <a:solidFill>
                  <a:schemeClr val="accent1"/>
                </a:solidFill>
              </a:ln>
            </c:spPr>
          </c:marker>
          <c:dLbls>
            <c:dLbl>
              <c:idx val="11"/>
              <c:layout>
                <c:manualLayout>
                  <c:x val="-4.8494125867924995E-2"/>
                  <c:y val="-8.1645773063323684E-3"/>
                </c:manualLayout>
              </c:layout>
              <c:spPr>
                <a:solidFill>
                  <a:srgbClr val="00B0F0"/>
                </a:solidFill>
              </c:spPr>
              <c:txPr>
                <a:bodyPr/>
                <a:lstStyle/>
                <a:p>
                  <a:pPr>
                    <a:defRPr sz="1050">
                      <a:solidFill>
                        <a:schemeClr val="bg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E47-4F50-B7B0-25558380934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Sheet1!$A$2:$A$53</c:f>
              <c:strCache>
                <c:ptCount val="4"/>
                <c:pt idx="0">
                  <c:v>05-Dec-20</c:v>
                </c:pt>
                <c:pt idx="1">
                  <c:v>12-Dec-20</c:v>
                </c:pt>
                <c:pt idx="2">
                  <c:v>19-Dec-20</c:v>
                </c:pt>
                <c:pt idx="3">
                  <c:v> 26-Dec-20</c:v>
                </c:pt>
              </c:strCache>
            </c:strRef>
          </c:cat>
          <c:val>
            <c:numRef>
              <c:f>Sheet1!$C$2:$C$53</c:f>
              <c:numCache>
                <c:formatCode>0.0%</c:formatCode>
                <c:ptCount val="4"/>
                <c:pt idx="0">
                  <c:v>5.823101133098918E-3</c:v>
                </c:pt>
                <c:pt idx="1">
                  <c:v>-2.3037321943644717E-2</c:v>
                </c:pt>
                <c:pt idx="2">
                  <c:v>-5.2582964045895908E-2</c:v>
                </c:pt>
                <c:pt idx="3">
                  <c:v>0.14761916695392885</c:v>
                </c:pt>
              </c:numCache>
            </c:numRef>
          </c:val>
          <c:smooth val="1"/>
          <c:extLst xmlns:c16r2="http://schemas.microsoft.com/office/drawing/2015/06/chart">
            <c:ext xmlns:c16="http://schemas.microsoft.com/office/drawing/2014/chart" uri="{C3380CC4-5D6E-409C-BE32-E72D297353CC}">
              <c16:uniqueId val="{0000000B-DE47-4F50-B7B0-255583809340}"/>
            </c:ext>
          </c:extLst>
        </c:ser>
        <c:ser>
          <c:idx val="0"/>
          <c:order val="2"/>
          <c:tx>
            <c:strRef>
              <c:f>Sheet1!$D$1</c:f>
              <c:strCache>
                <c:ptCount val="1"/>
                <c:pt idx="0">
                  <c:v>Online Growth</c:v>
                </c:pt>
              </c:strCache>
            </c:strRef>
          </c:tx>
          <c:cat>
            <c:strRef>
              <c:f>Sheet1!$A$2:$A$53</c:f>
              <c:strCache>
                <c:ptCount val="4"/>
                <c:pt idx="0">
                  <c:v>05-Dec-20</c:v>
                </c:pt>
                <c:pt idx="1">
                  <c:v>12-Dec-20</c:v>
                </c:pt>
                <c:pt idx="2">
                  <c:v>19-Dec-20</c:v>
                </c:pt>
                <c:pt idx="3">
                  <c:v> 26-Dec-20</c:v>
                </c:pt>
              </c:strCache>
            </c:strRef>
          </c:cat>
          <c:val>
            <c:numRef>
              <c:f>Sheet1!$D$2:$D$53</c:f>
              <c:numCache>
                <c:formatCode>0.0%</c:formatCode>
                <c:ptCount val="4"/>
                <c:pt idx="0">
                  <c:v>0.9991107815561624</c:v>
                </c:pt>
                <c:pt idx="1">
                  <c:v>0.9362878408332207</c:v>
                </c:pt>
                <c:pt idx="2">
                  <c:v>0.84952243921624015</c:v>
                </c:pt>
                <c:pt idx="3">
                  <c:v>1.4409500318591402</c:v>
                </c:pt>
              </c:numCache>
            </c:numRef>
          </c:val>
          <c:smooth val="0"/>
        </c:ser>
        <c:dLbls>
          <c:showLegendKey val="0"/>
          <c:showVal val="0"/>
          <c:showCatName val="0"/>
          <c:showSerName val="0"/>
          <c:showPercent val="0"/>
          <c:showBubbleSize val="0"/>
        </c:dLbls>
        <c:marker val="1"/>
        <c:smooth val="0"/>
        <c:axId val="82031360"/>
        <c:axId val="82013184"/>
      </c:lineChart>
      <c:catAx>
        <c:axId val="82010112"/>
        <c:scaling>
          <c:orientation val="minMax"/>
        </c:scaling>
        <c:delete val="0"/>
        <c:axPos val="b"/>
        <c:numFmt formatCode="d\-mmm\-yy" sourceLinked="0"/>
        <c:majorTickMark val="out"/>
        <c:minorTickMark val="none"/>
        <c:tickLblPos val="low"/>
        <c:txPr>
          <a:bodyPr rot="0" vert="horz"/>
          <a:lstStyle/>
          <a:p>
            <a:pPr>
              <a:defRPr sz="800">
                <a:uFillTx/>
                <a:latin typeface="Calibri" panose="020F0502020204030204" pitchFamily="34" charset="0"/>
                <a:cs typeface="Calibri" panose="020F0502020204030204" pitchFamily="34" charset="0"/>
              </a:defRPr>
            </a:pPr>
            <a:endParaRPr lang="en-US"/>
          </a:p>
        </c:txPr>
        <c:crossAx val="82011648"/>
        <c:crosses val="autoZero"/>
        <c:auto val="1"/>
        <c:lblAlgn val="ctr"/>
        <c:lblOffset val="300"/>
        <c:noMultiLvlLbl val="1"/>
      </c:catAx>
      <c:valAx>
        <c:axId val="82011648"/>
        <c:scaling>
          <c:orientation val="minMax"/>
          <c:max val="0.14000000000000001"/>
          <c:min val="0.1"/>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82010112"/>
        <c:crosses val="autoZero"/>
        <c:crossBetween val="between"/>
        <c:majorUnit val="1.0000000000000002E-2"/>
      </c:valAx>
      <c:valAx>
        <c:axId val="82013184"/>
        <c:scaling>
          <c:orientation val="minMax"/>
          <c:max val="1.5"/>
          <c:min val="-0.1"/>
        </c:scaling>
        <c:delete val="0"/>
        <c:axPos val="r"/>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82031360"/>
        <c:crosses val="max"/>
        <c:crossBetween val="between"/>
        <c:majorUnit val="0.1"/>
      </c:valAx>
      <c:catAx>
        <c:axId val="82031360"/>
        <c:scaling>
          <c:orientation val="minMax"/>
        </c:scaling>
        <c:delete val="1"/>
        <c:axPos val="b"/>
        <c:numFmt formatCode="d\-mmm\-yy" sourceLinked="1"/>
        <c:majorTickMark val="out"/>
        <c:minorTickMark val="none"/>
        <c:tickLblPos val="nextTo"/>
        <c:crossAx val="82013184"/>
        <c:crosses val="autoZero"/>
        <c:auto val="1"/>
        <c:lblAlgn val="ctr"/>
        <c:lblOffset val="100"/>
        <c:noMultiLvlLbl val="1"/>
      </c:catAx>
    </c:plotArea>
    <c:legend>
      <c:legendPos val="r"/>
      <c:layout>
        <c:manualLayout>
          <c:xMode val="edge"/>
          <c:yMode val="edge"/>
          <c:x val="3.9977954901311487E-2"/>
          <c:y val="0"/>
          <c:w val="0.81019216698950114"/>
          <c:h val="0.1234840887174542"/>
        </c:manualLayout>
      </c:layout>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5022797951691E-2"/>
          <c:y val="0.15415043394406944"/>
          <c:w val="0.90615471625318589"/>
          <c:h val="0.74953423336547731"/>
        </c:manualLayout>
      </c:layout>
      <c:lineChart>
        <c:grouping val="standard"/>
        <c:varyColors val="0"/>
        <c:ser>
          <c:idx val="0"/>
          <c:order val="0"/>
          <c:tx>
            <c:strRef>
              <c:f>Sheet1!$B$1</c:f>
              <c:strCache>
                <c:ptCount val="1"/>
                <c:pt idx="0">
                  <c:v>Supermarkets</c:v>
                </c:pt>
              </c:strCache>
            </c:strRef>
          </c:tx>
          <c:marker>
            <c:symbol val="circle"/>
            <c:size val="5"/>
          </c:marker>
          <c:cat>
            <c:strRef>
              <c:f>Sheet1!$A$2:$A$53</c:f>
              <c:strCache>
                <c:ptCount val="42"/>
                <c:pt idx="0">
                  <c:v>14-Mar-20</c:v>
                </c:pt>
                <c:pt idx="1">
                  <c:v>21-Mar-20</c:v>
                </c:pt>
                <c:pt idx="2">
                  <c:v>28-Mar-20</c:v>
                </c:pt>
                <c:pt idx="3">
                  <c:v>04-Apr-20</c:v>
                </c:pt>
                <c:pt idx="4">
                  <c:v>11-Apr-20</c:v>
                </c:pt>
                <c:pt idx="5">
                  <c:v>18-Apr-20</c:v>
                </c:pt>
                <c:pt idx="6">
                  <c:v>25-Apr-20</c:v>
                </c:pt>
                <c:pt idx="7">
                  <c:v>02-May-20</c:v>
                </c:pt>
                <c:pt idx="8">
                  <c:v>09-May-20</c:v>
                </c:pt>
                <c:pt idx="9">
                  <c:v>16-May-20</c:v>
                </c:pt>
                <c:pt idx="10">
                  <c:v>23-May-20</c:v>
                </c:pt>
                <c:pt idx="11">
                  <c:v>30-May-20</c:v>
                </c:pt>
                <c:pt idx="12">
                  <c:v>06-Jun-20</c:v>
                </c:pt>
                <c:pt idx="13">
                  <c:v>13-Jun-20</c:v>
                </c:pt>
                <c:pt idx="14">
                  <c:v>20-Jun-20</c:v>
                </c:pt>
                <c:pt idx="15">
                  <c:v>27-Jun-20</c:v>
                </c:pt>
                <c:pt idx="16">
                  <c:v>04-Jul-20</c:v>
                </c:pt>
                <c:pt idx="17">
                  <c:v>11-Jul-20</c:v>
                </c:pt>
                <c:pt idx="18">
                  <c:v>18-Jul-20</c:v>
                </c:pt>
                <c:pt idx="19">
                  <c:v>25-Jul-20</c:v>
                </c:pt>
                <c:pt idx="20">
                  <c:v>01-Aug-20</c:v>
                </c:pt>
                <c:pt idx="21">
                  <c:v>08-Aug-20</c:v>
                </c:pt>
                <c:pt idx="22">
                  <c:v>15-Aug-20</c:v>
                </c:pt>
                <c:pt idx="23">
                  <c:v>22-Aug-20</c:v>
                </c:pt>
                <c:pt idx="24">
                  <c:v>29-Aug-20</c:v>
                </c:pt>
                <c:pt idx="25">
                  <c:v>05-Sep-20</c:v>
                </c:pt>
                <c:pt idx="26">
                  <c:v>12-Sep-20</c:v>
                </c:pt>
                <c:pt idx="27">
                  <c:v>19-Sep-20</c:v>
                </c:pt>
                <c:pt idx="28">
                  <c:v>26-Sep-20</c:v>
                </c:pt>
                <c:pt idx="29">
                  <c:v> 03-Oct-20</c:v>
                </c:pt>
                <c:pt idx="30">
                  <c:v>10-Oct-20</c:v>
                </c:pt>
                <c:pt idx="31">
                  <c:v>17-Oct-20</c:v>
                </c:pt>
                <c:pt idx="32">
                  <c:v>24-Oct-20</c:v>
                </c:pt>
                <c:pt idx="33">
                  <c:v> 31-Oct-20</c:v>
                </c:pt>
                <c:pt idx="34">
                  <c:v>07-Nov-20</c:v>
                </c:pt>
                <c:pt idx="35">
                  <c:v>14-Nov-20</c:v>
                </c:pt>
                <c:pt idx="36">
                  <c:v>21-Nov-20</c:v>
                </c:pt>
                <c:pt idx="37">
                  <c:v>28-Nov-20</c:v>
                </c:pt>
                <c:pt idx="38">
                  <c:v>05-Dec-20</c:v>
                </c:pt>
                <c:pt idx="39">
                  <c:v>12-Dec-20</c:v>
                </c:pt>
                <c:pt idx="40">
                  <c:v>19-Dec-20</c:v>
                </c:pt>
                <c:pt idx="41">
                  <c:v>26-Dec-20</c:v>
                </c:pt>
              </c:strCache>
            </c:strRef>
          </c:cat>
          <c:val>
            <c:numRef>
              <c:f>Sheet1!$B$2:$B$53</c:f>
              <c:numCache>
                <c:formatCode>0.0%</c:formatCode>
                <c:ptCount val="42"/>
                <c:pt idx="0">
                  <c:v>0.23937507532719304</c:v>
                </c:pt>
                <c:pt idx="1">
                  <c:v>0.44251157652062401</c:v>
                </c:pt>
                <c:pt idx="2">
                  <c:v>-0.14093286220865398</c:v>
                </c:pt>
                <c:pt idx="3">
                  <c:v>-2.9253563015064654E-2</c:v>
                </c:pt>
                <c:pt idx="4">
                  <c:v>8.2971372271478661E-2</c:v>
                </c:pt>
                <c:pt idx="5">
                  <c:v>-0.18528438019014237</c:v>
                </c:pt>
                <c:pt idx="6">
                  <c:v>0.1362021780074234</c:v>
                </c:pt>
                <c:pt idx="7">
                  <c:v>4.7376095410556873E-2</c:v>
                </c:pt>
                <c:pt idx="8">
                  <c:v>0.11604055497021704</c:v>
                </c:pt>
                <c:pt idx="9">
                  <c:v>8.6172087295757649E-2</c:v>
                </c:pt>
                <c:pt idx="10">
                  <c:v>0.1042021156866213</c:v>
                </c:pt>
                <c:pt idx="11">
                  <c:v>0.11166063645208868</c:v>
                </c:pt>
                <c:pt idx="12">
                  <c:v>0.10884782110937574</c:v>
                </c:pt>
                <c:pt idx="13">
                  <c:v>7.4454592142325193E-2</c:v>
                </c:pt>
                <c:pt idx="14">
                  <c:v>0.15988306050277812</c:v>
                </c:pt>
                <c:pt idx="15">
                  <c:v>7.1660992699486226E-2</c:v>
                </c:pt>
                <c:pt idx="16">
                  <c:v>6.3831490483712283E-2</c:v>
                </c:pt>
                <c:pt idx="17">
                  <c:v>6.7438890914001348E-2</c:v>
                </c:pt>
                <c:pt idx="18">
                  <c:v>6.5867445377929768E-2</c:v>
                </c:pt>
                <c:pt idx="19">
                  <c:v>2.3110851157927437E-2</c:v>
                </c:pt>
                <c:pt idx="20">
                  <c:v>6.8148128100621097E-2</c:v>
                </c:pt>
                <c:pt idx="21">
                  <c:v>8.2434111300310198E-2</c:v>
                </c:pt>
                <c:pt idx="22">
                  <c:v>7.1959800751098646E-2</c:v>
                </c:pt>
                <c:pt idx="23">
                  <c:v>1.2316876631952134E-2</c:v>
                </c:pt>
                <c:pt idx="24">
                  <c:v>7.3087835843091753E-2</c:v>
                </c:pt>
                <c:pt idx="25">
                  <c:v>4.9519597716936259E-2</c:v>
                </c:pt>
                <c:pt idx="26">
                  <c:v>7.0949573430472812E-2</c:v>
                </c:pt>
                <c:pt idx="27">
                  <c:v>6.0173480468376672E-2</c:v>
                </c:pt>
                <c:pt idx="28">
                  <c:v>9.2598794642776872E-2</c:v>
                </c:pt>
                <c:pt idx="29">
                  <c:v>6.6353511233177676E-2</c:v>
                </c:pt>
                <c:pt idx="30">
                  <c:v>6.3638677826056034E-2</c:v>
                </c:pt>
                <c:pt idx="31">
                  <c:v>5.1801686109930412E-2</c:v>
                </c:pt>
                <c:pt idx="32">
                  <c:v>5.2406364117359105E-2</c:v>
                </c:pt>
                <c:pt idx="33">
                  <c:v>7.2674795390735625E-2</c:v>
                </c:pt>
                <c:pt idx="34">
                  <c:v>0.15292790532665501</c:v>
                </c:pt>
                <c:pt idx="35">
                  <c:v>7.7583176848309954E-2</c:v>
                </c:pt>
                <c:pt idx="36">
                  <c:v>8.5836787113090729E-2</c:v>
                </c:pt>
                <c:pt idx="37">
                  <c:v>8.3352730187042701E-2</c:v>
                </c:pt>
                <c:pt idx="38">
                  <c:v>6.5522314801554682E-2</c:v>
                </c:pt>
                <c:pt idx="39">
                  <c:v>5.8494796384843672E-2</c:v>
                </c:pt>
                <c:pt idx="40">
                  <c:v>-8.2635052315962465E-3</c:v>
                </c:pt>
                <c:pt idx="41">
                  <c:v>0.21190160192662</c:v>
                </c:pt>
              </c:numCache>
            </c:numRef>
          </c:val>
          <c:smooth val="1"/>
        </c:ser>
        <c:ser>
          <c:idx val="1"/>
          <c:order val="1"/>
          <c:tx>
            <c:strRef>
              <c:f>Sheet1!$C$1</c:f>
              <c:strCache>
                <c:ptCount val="1"/>
                <c:pt idx="0">
                  <c:v>Convenience Stores</c:v>
                </c:pt>
              </c:strCache>
            </c:strRef>
          </c:tx>
          <c:spPr>
            <a:ln>
              <a:solidFill>
                <a:schemeClr val="accent3"/>
              </a:solidFill>
            </a:ln>
          </c:spPr>
          <c:marker>
            <c:symbol val="circle"/>
            <c:size val="5"/>
            <c:spPr>
              <a:solidFill>
                <a:srgbClr val="92D050"/>
              </a:solidFill>
              <a:ln>
                <a:noFill/>
              </a:ln>
            </c:spPr>
          </c:marker>
          <c:cat>
            <c:strRef>
              <c:f>Sheet1!$A$2:$A$53</c:f>
              <c:strCache>
                <c:ptCount val="42"/>
                <c:pt idx="0">
                  <c:v>14-Mar-20</c:v>
                </c:pt>
                <c:pt idx="1">
                  <c:v>21-Mar-20</c:v>
                </c:pt>
                <c:pt idx="2">
                  <c:v>28-Mar-20</c:v>
                </c:pt>
                <c:pt idx="3">
                  <c:v>04-Apr-20</c:v>
                </c:pt>
                <c:pt idx="4">
                  <c:v>11-Apr-20</c:v>
                </c:pt>
                <c:pt idx="5">
                  <c:v>18-Apr-20</c:v>
                </c:pt>
                <c:pt idx="6">
                  <c:v>25-Apr-20</c:v>
                </c:pt>
                <c:pt idx="7">
                  <c:v>02-May-20</c:v>
                </c:pt>
                <c:pt idx="8">
                  <c:v>09-May-20</c:v>
                </c:pt>
                <c:pt idx="9">
                  <c:v>16-May-20</c:v>
                </c:pt>
                <c:pt idx="10">
                  <c:v>23-May-20</c:v>
                </c:pt>
                <c:pt idx="11">
                  <c:v>30-May-20</c:v>
                </c:pt>
                <c:pt idx="12">
                  <c:v>06-Jun-20</c:v>
                </c:pt>
                <c:pt idx="13">
                  <c:v>13-Jun-20</c:v>
                </c:pt>
                <c:pt idx="14">
                  <c:v>20-Jun-20</c:v>
                </c:pt>
                <c:pt idx="15">
                  <c:v>27-Jun-20</c:v>
                </c:pt>
                <c:pt idx="16">
                  <c:v>04-Jul-20</c:v>
                </c:pt>
                <c:pt idx="17">
                  <c:v>11-Jul-20</c:v>
                </c:pt>
                <c:pt idx="18">
                  <c:v>18-Jul-20</c:v>
                </c:pt>
                <c:pt idx="19">
                  <c:v>25-Jul-20</c:v>
                </c:pt>
                <c:pt idx="20">
                  <c:v>01-Aug-20</c:v>
                </c:pt>
                <c:pt idx="21">
                  <c:v>08-Aug-20</c:v>
                </c:pt>
                <c:pt idx="22">
                  <c:v>15-Aug-20</c:v>
                </c:pt>
                <c:pt idx="23">
                  <c:v>22-Aug-20</c:v>
                </c:pt>
                <c:pt idx="24">
                  <c:v>29-Aug-20</c:v>
                </c:pt>
                <c:pt idx="25">
                  <c:v>05-Sep-20</c:v>
                </c:pt>
                <c:pt idx="26">
                  <c:v>12-Sep-20</c:v>
                </c:pt>
                <c:pt idx="27">
                  <c:v>19-Sep-20</c:v>
                </c:pt>
                <c:pt idx="28">
                  <c:v>26-Sep-20</c:v>
                </c:pt>
                <c:pt idx="29">
                  <c:v> 03-Oct-20</c:v>
                </c:pt>
                <c:pt idx="30">
                  <c:v>10-Oct-20</c:v>
                </c:pt>
                <c:pt idx="31">
                  <c:v>17-Oct-20</c:v>
                </c:pt>
                <c:pt idx="32">
                  <c:v>24-Oct-20</c:v>
                </c:pt>
                <c:pt idx="33">
                  <c:v> 31-Oct-20</c:v>
                </c:pt>
                <c:pt idx="34">
                  <c:v>07-Nov-20</c:v>
                </c:pt>
                <c:pt idx="35">
                  <c:v>14-Nov-20</c:v>
                </c:pt>
                <c:pt idx="36">
                  <c:v>21-Nov-20</c:v>
                </c:pt>
                <c:pt idx="37">
                  <c:v>28-Nov-20</c:v>
                </c:pt>
                <c:pt idx="38">
                  <c:v>05-Dec-20</c:v>
                </c:pt>
                <c:pt idx="39">
                  <c:v>12-Dec-20</c:v>
                </c:pt>
                <c:pt idx="40">
                  <c:v>19-Dec-20</c:v>
                </c:pt>
                <c:pt idx="41">
                  <c:v>26-Dec-20</c:v>
                </c:pt>
              </c:strCache>
            </c:strRef>
          </c:cat>
          <c:val>
            <c:numRef>
              <c:f>Sheet1!$C$2:$C$53</c:f>
              <c:numCache>
                <c:formatCode>0.0%</c:formatCode>
                <c:ptCount val="42"/>
                <c:pt idx="0">
                  <c:v>8.183541919983206E-2</c:v>
                </c:pt>
                <c:pt idx="1">
                  <c:v>0.35431215669472205</c:v>
                </c:pt>
                <c:pt idx="2">
                  <c:v>7.4394142728358759E-2</c:v>
                </c:pt>
                <c:pt idx="3">
                  <c:v>6.3859729851504676E-2</c:v>
                </c:pt>
                <c:pt idx="4">
                  <c:v>0.18802394071134843</c:v>
                </c:pt>
                <c:pt idx="5">
                  <c:v>5.8018177717872987E-2</c:v>
                </c:pt>
                <c:pt idx="6">
                  <c:v>8.3708453923110548E-2</c:v>
                </c:pt>
                <c:pt idx="7">
                  <c:v>7.7483483458791858E-2</c:v>
                </c:pt>
                <c:pt idx="8">
                  <c:v>0.16854667286192493</c:v>
                </c:pt>
                <c:pt idx="9">
                  <c:v>8.4656204572047811E-2</c:v>
                </c:pt>
                <c:pt idx="10">
                  <c:v>0.1386713577387364</c:v>
                </c:pt>
                <c:pt idx="11">
                  <c:v>0.22845675069664018</c:v>
                </c:pt>
                <c:pt idx="12">
                  <c:v>0.17407996830279227</c:v>
                </c:pt>
                <c:pt idx="13">
                  <c:v>0.14158501904158971</c:v>
                </c:pt>
                <c:pt idx="14">
                  <c:v>0.15024000436506046</c:v>
                </c:pt>
                <c:pt idx="15">
                  <c:v>0.15394221674785724</c:v>
                </c:pt>
                <c:pt idx="16">
                  <c:v>6.0265195024899798E-2</c:v>
                </c:pt>
                <c:pt idx="17">
                  <c:v>6.3570976339767382E-2</c:v>
                </c:pt>
                <c:pt idx="18">
                  <c:v>0.10594582044841139</c:v>
                </c:pt>
                <c:pt idx="19">
                  <c:v>3.6149817086536418E-2</c:v>
                </c:pt>
                <c:pt idx="20">
                  <c:v>8.1829893842949142E-2</c:v>
                </c:pt>
                <c:pt idx="21">
                  <c:v>0.10623347187976906</c:v>
                </c:pt>
                <c:pt idx="22">
                  <c:v>0.14153829321514788</c:v>
                </c:pt>
                <c:pt idx="23">
                  <c:v>4.7507522559029791E-2</c:v>
                </c:pt>
                <c:pt idx="24">
                  <c:v>5.3571865224690818E-3</c:v>
                </c:pt>
                <c:pt idx="25">
                  <c:v>6.5692254997786081E-2</c:v>
                </c:pt>
                <c:pt idx="26">
                  <c:v>6.6448666011752255E-2</c:v>
                </c:pt>
                <c:pt idx="27">
                  <c:v>7.6900694355915844E-2</c:v>
                </c:pt>
                <c:pt idx="28">
                  <c:v>7.204668523908575E-2</c:v>
                </c:pt>
                <c:pt idx="29">
                  <c:v>5.8307948757145844E-2</c:v>
                </c:pt>
                <c:pt idx="30">
                  <c:v>5.3930439199862068E-2</c:v>
                </c:pt>
                <c:pt idx="31">
                  <c:v>5.8024145832030971E-2</c:v>
                </c:pt>
                <c:pt idx="32">
                  <c:v>5.0988274059103E-2</c:v>
                </c:pt>
                <c:pt idx="33">
                  <c:v>4.7279626797962715E-2</c:v>
                </c:pt>
                <c:pt idx="34">
                  <c:v>8.2690912184326448E-2</c:v>
                </c:pt>
                <c:pt idx="35">
                  <c:v>5.1670506937321115E-2</c:v>
                </c:pt>
                <c:pt idx="36">
                  <c:v>4.5424229895005608E-2</c:v>
                </c:pt>
                <c:pt idx="37">
                  <c:v>3.7998620282284179E-2</c:v>
                </c:pt>
                <c:pt idx="38">
                  <c:v>6.5703215616224053E-3</c:v>
                </c:pt>
                <c:pt idx="39">
                  <c:v>2.0410452186064409E-2</c:v>
                </c:pt>
                <c:pt idx="40">
                  <c:v>2.0103553727026657E-2</c:v>
                </c:pt>
                <c:pt idx="41">
                  <c:v>0.14905868428523816</c:v>
                </c:pt>
              </c:numCache>
            </c:numRef>
          </c:val>
          <c:smooth val="1"/>
        </c:ser>
        <c:dLbls>
          <c:showLegendKey val="0"/>
          <c:showVal val="0"/>
          <c:showCatName val="0"/>
          <c:showSerName val="0"/>
          <c:showPercent val="0"/>
          <c:showBubbleSize val="0"/>
        </c:dLbls>
        <c:marker val="1"/>
        <c:smooth val="0"/>
        <c:axId val="82151296"/>
        <c:axId val="82153856"/>
      </c:lineChart>
      <c:catAx>
        <c:axId val="82151296"/>
        <c:scaling>
          <c:orientation val="minMax"/>
        </c:scaling>
        <c:delete val="0"/>
        <c:axPos val="b"/>
        <c:numFmt formatCode="0.0" sourceLinked="0"/>
        <c:majorTickMark val="out"/>
        <c:minorTickMark val="none"/>
        <c:tickLblPos val="low"/>
        <c:txPr>
          <a:bodyPr rot="-5400000" vert="horz"/>
          <a:lstStyle/>
          <a:p>
            <a:pPr>
              <a:defRPr sz="800">
                <a:uFillTx/>
              </a:defRPr>
            </a:pPr>
            <a:endParaRPr lang="en-US"/>
          </a:p>
        </c:txPr>
        <c:crossAx val="82153856"/>
        <c:crosses val="autoZero"/>
        <c:auto val="1"/>
        <c:lblAlgn val="ctr"/>
        <c:lblOffset val="300"/>
        <c:tickLblSkip val="1"/>
        <c:noMultiLvlLbl val="0"/>
      </c:catAx>
      <c:valAx>
        <c:axId val="82153856"/>
        <c:scaling>
          <c:orientation val="minMax"/>
          <c:min val="-0.2"/>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82151296"/>
        <c:crosses val="autoZero"/>
        <c:crossBetween val="between"/>
      </c:valAx>
    </c:plotArea>
    <c:legend>
      <c:legendPos val="t"/>
      <c:layout>
        <c:manualLayout>
          <c:xMode val="edge"/>
          <c:yMode val="edge"/>
          <c:x val="0.15784456126498814"/>
          <c:y val="2.2274509803921563E-2"/>
          <c:w val="0.53345730937405011"/>
          <c:h val="9.3561877209900349E-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Calibri" panose="020F0502020204030204" pitchFamily="34" charset="0"/>
                <a:cs typeface="Calibri" panose="020F0502020204030204" pitchFamily="34" charset="0"/>
              </a:defRPr>
            </a:pPr>
            <a:r>
              <a:rPr lang="en-US" sz="1000" dirty="0" smtClean="0">
                <a:latin typeface="Calibri" panose="020F0502020204030204" pitchFamily="34" charset="0"/>
                <a:cs typeface="Calibri" panose="020F0502020204030204" pitchFamily="34" charset="0"/>
              </a:rPr>
              <a:t>Year on Year</a:t>
            </a:r>
            <a:r>
              <a:rPr lang="en-US" sz="1000" baseline="0" dirty="0" smtClean="0">
                <a:latin typeface="Calibri" panose="020F0502020204030204" pitchFamily="34" charset="0"/>
                <a:cs typeface="Calibri" panose="020F0502020204030204" pitchFamily="34" charset="0"/>
              </a:rPr>
              <a:t> Growths</a:t>
            </a:r>
            <a:endParaRPr lang="en-US" sz="1000" dirty="0" smtClean="0">
              <a:latin typeface="Calibri" panose="020F0502020204030204" pitchFamily="34" charset="0"/>
              <a:cs typeface="Calibri" panose="020F0502020204030204" pitchFamily="34" charset="0"/>
            </a:endParaRPr>
          </a:p>
          <a:p>
            <a:pPr>
              <a:defRPr sz="1000">
                <a:latin typeface="Calibri" panose="020F0502020204030204" pitchFamily="34" charset="0"/>
                <a:cs typeface="Calibri" panose="020F0502020204030204" pitchFamily="34" charset="0"/>
              </a:defRPr>
            </a:pPr>
            <a:r>
              <a:rPr lang="en-US" sz="1000" dirty="0" smtClean="0">
                <a:latin typeface="Calibri" panose="020F0502020204030204" pitchFamily="34" charset="0"/>
                <a:cs typeface="Calibri" panose="020F0502020204030204" pitchFamily="34" charset="0"/>
              </a:rPr>
              <a:t>4w/e </a:t>
            </a:r>
            <a:r>
              <a:rPr lang="en-US" sz="1000" dirty="0">
                <a:latin typeface="Calibri" panose="020F0502020204030204" pitchFamily="34" charset="0"/>
                <a:cs typeface="Calibri" panose="020F0502020204030204" pitchFamily="34" charset="0"/>
              </a:rPr>
              <a:t>26Dec20</a:t>
            </a:r>
          </a:p>
        </c:rich>
      </c:tx>
      <c:layout>
        <c:manualLayout>
          <c:xMode val="edge"/>
          <c:yMode val="edge"/>
          <c:x val="0.31373485383344502"/>
          <c:y val="3.9070743888505018E-2"/>
        </c:manualLayout>
      </c:layout>
      <c:overlay val="0"/>
    </c:title>
    <c:autoTitleDeleted val="0"/>
    <c:plotArea>
      <c:layout>
        <c:manualLayout>
          <c:layoutTarget val="inner"/>
          <c:xMode val="edge"/>
          <c:yMode val="edge"/>
          <c:x val="0.16916411169368278"/>
          <c:y val="0.14490877442767514"/>
          <c:w val="0.29864166078321047"/>
          <c:h val="0.75362634955579333"/>
        </c:manualLayout>
      </c:layout>
      <c:barChart>
        <c:barDir val="bar"/>
        <c:grouping val="clustered"/>
        <c:varyColors val="0"/>
        <c:ser>
          <c:idx val="0"/>
          <c:order val="0"/>
          <c:tx>
            <c:strRef>
              <c:f>Sheet1!$B$1</c:f>
              <c:strCache>
                <c:ptCount val="1"/>
                <c:pt idx="0">
                  <c:v>4w/e 26Dec20</c:v>
                </c:pt>
              </c:strCache>
            </c:strRef>
          </c:tx>
          <c:spPr>
            <a:solidFill>
              <a:schemeClr val="accent1"/>
            </a:solidFill>
          </c:spPr>
          <c:invertIfNegative val="0"/>
          <c:dPt>
            <c:idx val="2"/>
            <c:invertIfNegative val="0"/>
            <c:bubble3D val="0"/>
            <c:spPr>
              <a:solidFill>
                <a:schemeClr val="bg1">
                  <a:lumMod val="50000"/>
                </a:schemeClr>
              </a:solidFill>
            </c:spPr>
          </c:dPt>
          <c:cat>
            <c:strRef>
              <c:f>Sheet1!$A$2:$A$9</c:f>
              <c:strCache>
                <c:ptCount val="8"/>
                <c:pt idx="0">
                  <c:v>Ocado</c:v>
                </c:pt>
                <c:pt idx="1">
                  <c:v>Tesco Online</c:v>
                </c:pt>
                <c:pt idx="2">
                  <c:v>Total Online</c:v>
                </c:pt>
                <c:pt idx="3">
                  <c:v>ASDA Online</c:v>
                </c:pt>
                <c:pt idx="4">
                  <c:v>Sainsbury Online</c:v>
                </c:pt>
                <c:pt idx="5">
                  <c:v>Iceland Online</c:v>
                </c:pt>
                <c:pt idx="6">
                  <c:v>Morrisons Online</c:v>
                </c:pt>
                <c:pt idx="7">
                  <c:v>Waitrose Online</c:v>
                </c:pt>
              </c:strCache>
            </c:strRef>
          </c:cat>
          <c:val>
            <c:numRef>
              <c:f>Sheet1!$B$2:$B$9</c:f>
              <c:numCache>
                <c:formatCode>0.0%</c:formatCode>
                <c:ptCount val="8"/>
                <c:pt idx="0">
                  <c:v>0.38508945040912068</c:v>
                </c:pt>
                <c:pt idx="1">
                  <c:v>0.83471526425829068</c:v>
                </c:pt>
                <c:pt idx="2">
                  <c:v>1.0144753386012288</c:v>
                </c:pt>
                <c:pt idx="3">
                  <c:v>1.051780048351715</c:v>
                </c:pt>
                <c:pt idx="4">
                  <c:v>1.1222753141398942</c:v>
                </c:pt>
                <c:pt idx="5">
                  <c:v>1.4831277641528224</c:v>
                </c:pt>
                <c:pt idx="6">
                  <c:v>2.0423300607249533</c:v>
                </c:pt>
                <c:pt idx="7">
                  <c:v>2.0668492004526913</c:v>
                </c:pt>
              </c:numCache>
            </c:numRef>
          </c:val>
        </c:ser>
        <c:dLbls>
          <c:showLegendKey val="0"/>
          <c:showVal val="0"/>
          <c:showCatName val="0"/>
          <c:showSerName val="0"/>
          <c:showPercent val="0"/>
          <c:showBubbleSize val="0"/>
        </c:dLbls>
        <c:gapWidth val="42"/>
        <c:axId val="94612480"/>
        <c:axId val="94769920"/>
      </c:barChart>
      <c:catAx>
        <c:axId val="94612480"/>
        <c:scaling>
          <c:orientation val="minMax"/>
        </c:scaling>
        <c:delete val="0"/>
        <c:axPos val="l"/>
        <c:numFmt formatCode="General" sourceLinked="0"/>
        <c:majorTickMark val="out"/>
        <c:minorTickMark val="none"/>
        <c:tickLblPos val="low"/>
        <c:txPr>
          <a:bodyPr/>
          <a:lstStyle/>
          <a:p>
            <a:pPr>
              <a:defRPr sz="1100" baseline="0">
                <a:latin typeface="Calibri" panose="020F0502020204030204" pitchFamily="34" charset="0"/>
              </a:defRPr>
            </a:pPr>
            <a:endParaRPr lang="en-US"/>
          </a:p>
        </c:txPr>
        <c:crossAx val="94769920"/>
        <c:crosses val="autoZero"/>
        <c:auto val="1"/>
        <c:lblAlgn val="ctr"/>
        <c:lblOffset val="100"/>
        <c:noMultiLvlLbl val="0"/>
      </c:catAx>
      <c:valAx>
        <c:axId val="94769920"/>
        <c:scaling>
          <c:orientation val="minMax"/>
        </c:scaling>
        <c:delete val="0"/>
        <c:axPos val="b"/>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94612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0.29032</cdr:x>
      <cdr:y>0.18927</cdr:y>
    </cdr:from>
    <cdr:to>
      <cdr:x>0.39441</cdr:x>
      <cdr:y>0.26866</cdr:y>
    </cdr:to>
    <cdr:sp macro="" textlink="">
      <cdr:nvSpPr>
        <cdr:cNvPr id="2" name="TextBox 1"/>
        <cdr:cNvSpPr txBox="1"/>
      </cdr:nvSpPr>
      <cdr:spPr>
        <a:xfrm xmlns:a="http://schemas.openxmlformats.org/drawingml/2006/main">
          <a:off x="2592288" y="615210"/>
          <a:ext cx="929418" cy="258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+18%</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0.58065</cdr:x>
      <cdr:y>0.36649</cdr:y>
    </cdr:from>
    <cdr:to>
      <cdr:x>0.68474</cdr:x>
      <cdr:y>0.43528</cdr:y>
    </cdr:to>
    <cdr:sp macro="" textlink="">
      <cdr:nvSpPr>
        <cdr:cNvPr id="3" name="TextBox 1"/>
        <cdr:cNvSpPr txBox="1"/>
      </cdr:nvSpPr>
      <cdr:spPr>
        <a:xfrm xmlns:a="http://schemas.openxmlformats.org/drawingml/2006/main">
          <a:off x="5184576" y="1191274"/>
          <a:ext cx="929419" cy="22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+16%</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0.85484</cdr:x>
      <cdr:y>0.25572</cdr:y>
    </cdr:from>
    <cdr:to>
      <cdr:x>0.95893</cdr:x>
      <cdr:y>0.32451</cdr:y>
    </cdr:to>
    <cdr:sp macro="" textlink="">
      <cdr:nvSpPr>
        <cdr:cNvPr id="4" name="TextBox 1"/>
        <cdr:cNvSpPr txBox="1"/>
      </cdr:nvSpPr>
      <cdr:spPr>
        <a:xfrm xmlns:a="http://schemas.openxmlformats.org/drawingml/2006/main">
          <a:off x="7632848" y="831234"/>
          <a:ext cx="929419" cy="22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smtClean="0">
              <a:solidFill>
                <a:schemeClr val="accent5"/>
              </a:solidFill>
              <a:latin typeface="Calibri" panose="020F0502020204030204" pitchFamily="34" charset="0"/>
              <a:cs typeface="Calibri" panose="020F0502020204030204" pitchFamily="34" charset="0"/>
            </a:rPr>
            <a:t>-</a:t>
          </a:r>
          <a:r>
            <a:rPr lang="en-GB" b="1" dirty="0" smtClean="0">
              <a:solidFill>
                <a:schemeClr val="accent5"/>
              </a:solidFill>
              <a:latin typeface="Calibri" panose="020F0502020204030204" pitchFamily="34" charset="0"/>
              <a:cs typeface="Calibri" panose="020F0502020204030204" pitchFamily="34" charset="0"/>
            </a:rPr>
            <a:t>9</a:t>
          </a:r>
          <a:r>
            <a:rPr lang="en-GB" sz="1100" b="1" dirty="0" smtClean="0">
              <a:solidFill>
                <a:schemeClr val="accent5"/>
              </a:solidFill>
              <a:latin typeface="Calibri" panose="020F0502020204030204" pitchFamily="34" charset="0"/>
              <a:cs typeface="Calibri" panose="020F0502020204030204" pitchFamily="34" charset="0"/>
            </a:rPr>
            <a:t>%</a:t>
          </a:r>
          <a:endParaRPr lang="en-GB" sz="1100" b="1" dirty="0">
            <a:solidFill>
              <a:schemeClr val="accent5"/>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0.0484</cdr:x>
      <cdr:y>0.54832</cdr:y>
    </cdr:from>
    <cdr:to>
      <cdr:x>0.95129</cdr:x>
      <cdr:y>0.54832</cdr:y>
    </cdr:to>
    <cdr:cxnSp macro="">
      <cdr:nvCxnSpPr>
        <cdr:cNvPr id="3" name="Straight Connector 2"/>
        <cdr:cNvCxnSpPr/>
      </cdr:nvCxnSpPr>
      <cdr:spPr>
        <a:xfrm xmlns:a="http://schemas.openxmlformats.org/drawingml/2006/main" flipH="1">
          <a:off x="418182" y="1630358"/>
          <a:ext cx="7801658" cy="0"/>
        </a:xfrm>
        <a:prstGeom xmlns:a="http://schemas.openxmlformats.org/drawingml/2006/main" prst="line">
          <a:avLst/>
        </a:prstGeom>
        <a:ln xmlns:a="http://schemas.openxmlformats.org/drawingml/2006/main" w="3175">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11AF0CD-BC41-4F04-B4EA-2199DCC1D7F5}" type="datetimeFigureOut">
              <a:rPr lang="en-US" smtClean="0"/>
              <a:t>1/11/2021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179AC90-8781-4E50-A662-E5F10E6DF2FA}" type="slidenum">
              <a:rPr lang="en-US" smtClean="0"/>
              <a:t>‹#›</a:t>
            </a:fld>
            <a:endParaRPr lang="en-US" dirty="0"/>
          </a:p>
        </p:txBody>
      </p:sp>
    </p:spTree>
    <p:extLst>
      <p:ext uri="{BB962C8B-B14F-4D97-AF65-F5344CB8AC3E}">
        <p14:creationId xmlns:p14="http://schemas.microsoft.com/office/powerpoint/2010/main" val="13534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3342" cy="46545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1" y="0"/>
            <a:ext cx="3043342" cy="465455"/>
          </a:xfrm>
          <a:prstGeom prst="rect">
            <a:avLst/>
          </a:prstGeom>
          <a:noFill/>
          <a:ln>
            <a:noFill/>
          </a:ln>
        </p:spPr>
        <p:txBody>
          <a:bodyPr lIns="93308" tIns="93308" rIns="93308" bIns="93308"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42029"/>
            <a:ext cx="3043342" cy="465455"/>
          </a:xfrm>
          <a:prstGeom prst="rect">
            <a:avLst/>
          </a:prstGeom>
          <a:noFill/>
          <a:ln>
            <a:noFill/>
          </a:ln>
        </p:spPr>
        <p:txBody>
          <a:bodyPr lIns="93308" tIns="93308" rIns="93308" bIns="93308"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6224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5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65538" name="Shape 544"/>
          <p:cNvSpPr>
            <a:spLocks noGrp="1" noRot="1" noChangeAspect="1"/>
          </p:cNvSpPr>
          <p:nvPr>
            <p:ph type="sldImg" idx="2"/>
          </p:nvPr>
        </p:nvSpPr>
        <p:spPr>
          <a:noFill/>
          <a:ln>
            <a:headEnd/>
            <a:tailEnd/>
          </a:ln>
        </p:spPr>
      </p:sp>
    </p:spTree>
    <p:extLst>
      <p:ext uri="{BB962C8B-B14F-4D97-AF65-F5344CB8AC3E}">
        <p14:creationId xmlns:p14="http://schemas.microsoft.com/office/powerpoint/2010/main" val="413256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a:headEnd/>
            <a:tailEnd/>
          </a:ln>
        </p:spPr>
      </p:sp>
      <p:sp>
        <p:nvSpPr>
          <p:cNvPr id="7885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885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BE7B347D-3BA5-43C0-8F9F-73B4841204D5}" type="slidenum">
              <a:rPr lang="en-US" altLang="en-US" sz="1200">
                <a:latin typeface="Calibri" pitchFamily="34" charset="0"/>
                <a:cs typeface="Calibri" pitchFamily="34" charset="0"/>
                <a:sym typeface="Calibri" pitchFamily="34" charset="0"/>
              </a:rPr>
              <a:pPr/>
              <a:t>17</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32241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17A972-B64F-41CE-A881-29BB7AB7CB3D}" type="slidenum">
              <a:rPr lang="en-US" smtClean="0"/>
              <a:pPr>
                <a:defRPr/>
              </a:pPr>
              <a:t>21</a:t>
            </a:fld>
            <a:endParaRPr lang="en-US" dirty="0"/>
          </a:p>
        </p:txBody>
      </p:sp>
    </p:spTree>
    <p:extLst>
      <p:ext uri="{BB962C8B-B14F-4D97-AF65-F5344CB8AC3E}">
        <p14:creationId xmlns:p14="http://schemas.microsoft.com/office/powerpoint/2010/main" val="313050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6803"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6A9D7356-E038-4567-B709-172513B572B5}" type="slidenum">
              <a:rPr lang="en-US" altLang="en-US" sz="1200">
                <a:latin typeface="Calibri" pitchFamily="34" charset="0"/>
                <a:cs typeface="Calibri" pitchFamily="34" charset="0"/>
                <a:sym typeface="Calibri" pitchFamily="34" charset="0"/>
              </a:rPr>
              <a:pPr/>
              <a:t>25</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40469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D79CFC-C3EF-4E59-A64B-DE9090BC65D8}" type="slidenum">
              <a:rPr lang="en-US" altLang="en-US" smtClean="0">
                <a:solidFill>
                  <a:prstClr val="black"/>
                </a:solidFill>
              </a:rPr>
              <a:pPr eaLnBrk="1" hangingPunct="1">
                <a:spcBef>
                  <a:spcPct val="0"/>
                </a:spcBef>
              </a:pPr>
              <a:t>37</a:t>
            </a:fld>
            <a:endParaRPr lang="en-US" altLang="en-US" dirty="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smtClean="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39</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smtClean="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smtClean="0">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40</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8E8071A-BDC9-4F54-BD40-EB2B2B6EB0B1}" type="slidenum">
              <a:rPr lang="en-US" altLang="en-US" smtClean="0"/>
              <a:pPr eaLnBrk="1" fontAlgn="base" hangingPunct="1">
                <a:spcBef>
                  <a:spcPct val="0"/>
                </a:spcBef>
                <a:spcAft>
                  <a:spcPct val="0"/>
                </a:spcAft>
              </a:pPr>
              <a:t>6</a:t>
            </a:fld>
            <a:endParaRPr lang="en-US" altLang="en-US" dirty="0" smtClean="0"/>
          </a:p>
        </p:txBody>
      </p:sp>
    </p:spTree>
    <p:extLst>
      <p:ext uri="{BB962C8B-B14F-4D97-AF65-F5344CB8AC3E}">
        <p14:creationId xmlns:p14="http://schemas.microsoft.com/office/powerpoint/2010/main" val="209741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8E8071A-BDC9-4F54-BD40-EB2B2B6EB0B1}" type="slidenum">
              <a:rPr lang="en-US" altLang="en-US" smtClean="0"/>
              <a:pPr eaLnBrk="1" fontAlgn="base" hangingPunct="1">
                <a:spcBef>
                  <a:spcPct val="0"/>
                </a:spcBef>
                <a:spcAft>
                  <a:spcPct val="0"/>
                </a:spcAft>
              </a:pPr>
              <a:t>7</a:t>
            </a:fld>
            <a:endParaRPr lang="en-US" altLang="en-US" dirty="0" smtClean="0"/>
          </a:p>
        </p:txBody>
      </p:sp>
    </p:spTree>
    <p:extLst>
      <p:ext uri="{BB962C8B-B14F-4D97-AF65-F5344CB8AC3E}">
        <p14:creationId xmlns:p14="http://schemas.microsoft.com/office/powerpoint/2010/main" val="209741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6803"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6A9D7356-E038-4567-B709-172513B572B5}" type="slidenum">
              <a:rPr lang="en-US" altLang="en-US" sz="1200">
                <a:latin typeface="Calibri" pitchFamily="34" charset="0"/>
                <a:cs typeface="Calibri" pitchFamily="34" charset="0"/>
                <a:sym typeface="Calibri" pitchFamily="34" charset="0"/>
              </a:rPr>
              <a:pPr/>
              <a:t>9</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40469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7642b75fa3_0_26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7642b75fa3_0_2637: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ctr" anchorCtr="0">
            <a:noAutofit/>
          </a:bodyPr>
          <a:lstStyle/>
          <a:p>
            <a:endParaRPr dirty="0"/>
          </a:p>
        </p:txBody>
      </p:sp>
      <p:sp>
        <p:nvSpPr>
          <p:cNvPr id="2333" name="Google Shape;2333;g7642b75fa3_0_263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15</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09_Table">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1" name="Shape 161"/>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3_End Slide N-tab PURPLE">
    <p:spTree>
      <p:nvGrpSpPr>
        <p:cNvPr id="1" name="Shape 257"/>
        <p:cNvGrpSpPr/>
        <p:nvPr/>
      </p:nvGrpSpPr>
      <p:grpSpPr>
        <a:xfrm>
          <a:off x="0" y="0"/>
          <a:ext cx="0" cy="0"/>
          <a:chOff x="0" y="0"/>
          <a:chExt cx="0" cy="0"/>
        </a:xfrm>
      </p:grpSpPr>
      <p:pic>
        <p:nvPicPr>
          <p:cNvPr id="258" name="Shape 258" descr="Purple.jpg"/>
          <p:cNvPicPr preferRelativeResize="0"/>
          <p:nvPr/>
        </p:nvPicPr>
        <p:blipFill rotWithShape="1">
          <a:blip r:embed="rId2">
            <a:alphaModFix/>
          </a:blip>
          <a:srcRect/>
          <a:stretch/>
        </p:blipFill>
        <p:spPr>
          <a:xfrm>
            <a:off x="2709" y="0"/>
            <a:ext cx="9141290" cy="5143499"/>
          </a:xfrm>
          <a:prstGeom prst="rect">
            <a:avLst/>
          </a:prstGeom>
          <a:noFill/>
          <a:ln>
            <a:noFill/>
          </a:ln>
        </p:spPr>
      </p:pic>
      <p:sp>
        <p:nvSpPr>
          <p:cNvPr id="259" name="Shape 25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0" name="Shape 260"/>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4_End Slide Full Logo PURPLE">
    <p:spTree>
      <p:nvGrpSpPr>
        <p:cNvPr id="1" name="Shape 261"/>
        <p:cNvGrpSpPr/>
        <p:nvPr/>
      </p:nvGrpSpPr>
      <p:grpSpPr>
        <a:xfrm>
          <a:off x="0" y="0"/>
          <a:ext cx="0" cy="0"/>
          <a:chOff x="0" y="0"/>
          <a:chExt cx="0" cy="0"/>
        </a:xfrm>
      </p:grpSpPr>
      <p:pic>
        <p:nvPicPr>
          <p:cNvPr id="262" name="Shape 26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3" name="Shape 26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4" name="Shape 264"/>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7_Title N-tab GREEN">
    <p:spTree>
      <p:nvGrpSpPr>
        <p:cNvPr id="1" name="Shape 265"/>
        <p:cNvGrpSpPr/>
        <p:nvPr/>
      </p:nvGrpSpPr>
      <p:grpSpPr>
        <a:xfrm>
          <a:off x="0" y="0"/>
          <a:ext cx="0" cy="0"/>
          <a:chOff x="0" y="0"/>
          <a:chExt cx="0" cy="0"/>
        </a:xfrm>
      </p:grpSpPr>
      <p:pic>
        <p:nvPicPr>
          <p:cNvPr id="266" name="Shape 266"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7" name="Shape 267"/>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68" name="Shape 268"/>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0" name="Shape 2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1" name="Shape 271"/>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8_Title Full Logo GREEN">
    <p:spTree>
      <p:nvGrpSpPr>
        <p:cNvPr id="1" name="Shape 272"/>
        <p:cNvGrpSpPr/>
        <p:nvPr/>
      </p:nvGrpSpPr>
      <p:grpSpPr>
        <a:xfrm>
          <a:off x="0" y="0"/>
          <a:ext cx="0" cy="0"/>
          <a:chOff x="0" y="0"/>
          <a:chExt cx="0" cy="0"/>
        </a:xfrm>
      </p:grpSpPr>
      <p:pic>
        <p:nvPicPr>
          <p:cNvPr id="273" name="Shape 273"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74" name="Shape 274"/>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7" name="Shape 27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8" name="Shape 278"/>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281" name="Shape 281"/>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282" name="Shape 282" descr="Green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83" name="Shape 283"/>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4" name="Shape 28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a:t>
            </a:r>
            <a:r>
              <a:rPr lang="en-US" sz="600" dirty="0" smtClean="0">
                <a:solidFill>
                  <a:schemeClr val="lt1"/>
                </a:solidFill>
                <a:latin typeface="Arial"/>
                <a:ea typeface="Arial"/>
                <a:cs typeface="Arial"/>
                <a:sym typeface="Arial"/>
              </a:rPr>
              <a:t>. </a:t>
            </a:r>
            <a:r>
              <a:rPr lang="en-US" sz="600" dirty="0">
                <a:solidFill>
                  <a:schemeClr val="lt1"/>
                </a:solidFill>
                <a:latin typeface="Arial"/>
                <a:ea typeface="Arial"/>
                <a:cs typeface="Arial"/>
                <a:sym typeface="Arial"/>
              </a:rPr>
              <a:t>Confidential and proprietary. Do not distribute.</a:t>
            </a:r>
          </a:p>
        </p:txBody>
      </p:sp>
      <p:sp>
        <p:nvSpPr>
          <p:cNvPr id="285" name="Shape 285"/>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9_Title N-tab White">
    <p:spTree>
      <p:nvGrpSpPr>
        <p:cNvPr id="1" name="Shape 286"/>
        <p:cNvGrpSpPr/>
        <p:nvPr/>
      </p:nvGrpSpPr>
      <p:grpSpPr>
        <a:xfrm>
          <a:off x="0" y="0"/>
          <a:ext cx="0" cy="0"/>
          <a:chOff x="0" y="0"/>
          <a:chExt cx="0" cy="0"/>
        </a:xfrm>
      </p:grpSpPr>
      <p:pic>
        <p:nvPicPr>
          <p:cNvPr id="287" name="Shape 287"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88" name="Shape 288"/>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9" name="Shape 289"/>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0" name="Shape 290"/>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1" name="Shape 29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92" name="Shape 292"/>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7_Quote Texture GREEN">
    <p:spTree>
      <p:nvGrpSpPr>
        <p:cNvPr id="1" name="Shape 323"/>
        <p:cNvGrpSpPr/>
        <p:nvPr/>
      </p:nvGrpSpPr>
      <p:grpSpPr>
        <a:xfrm>
          <a:off x="0" y="0"/>
          <a:ext cx="0" cy="0"/>
          <a:chOff x="0" y="0"/>
          <a:chExt cx="0" cy="0"/>
        </a:xfrm>
      </p:grpSpPr>
      <p:pic>
        <p:nvPicPr>
          <p:cNvPr id="324" name="Shape 324"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25" name="Shape 325"/>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6" name="Shape 326"/>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Shape 32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28" name="Shape 328"/>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329" name="Shape 32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8_Divider Slide">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332" name="Shape 332" descr="Green strip.jpg"/>
          <p:cNvPicPr preferRelativeResize="0"/>
          <p:nvPr/>
        </p:nvPicPr>
        <p:blipFill rotWithShape="1">
          <a:blip r:embed="rId3">
            <a:alphaModFix/>
          </a:blip>
          <a:srcRect/>
          <a:stretch/>
        </p:blipFill>
        <p:spPr>
          <a:xfrm>
            <a:off x="0" y="761"/>
            <a:ext cx="176732" cy="5143499"/>
          </a:xfrm>
          <a:prstGeom prst="rect">
            <a:avLst/>
          </a:prstGeom>
          <a:noFill/>
          <a:ln>
            <a:noFill/>
          </a:ln>
        </p:spPr>
      </p:pic>
      <p:sp>
        <p:nvSpPr>
          <p:cNvPr id="333" name="Shape 3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34" name="Shape 334"/>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5" name="Shape 33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1_End Slide N-tab GREEN">
    <p:spTree>
      <p:nvGrpSpPr>
        <p:cNvPr id="1" name="Shape 336"/>
        <p:cNvGrpSpPr/>
        <p:nvPr/>
      </p:nvGrpSpPr>
      <p:grpSpPr>
        <a:xfrm>
          <a:off x="0" y="0"/>
          <a:ext cx="0" cy="0"/>
          <a:chOff x="0" y="0"/>
          <a:chExt cx="0" cy="0"/>
        </a:xfrm>
      </p:grpSpPr>
      <p:pic>
        <p:nvPicPr>
          <p:cNvPr id="337" name="Shape 337"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38" name="Shape 33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39" name="Shape 33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2_End Slide Full Logo GREEN">
    <p:spTree>
      <p:nvGrpSpPr>
        <p:cNvPr id="1" name="Shape 340"/>
        <p:cNvGrpSpPr/>
        <p:nvPr/>
      </p:nvGrpSpPr>
      <p:grpSpPr>
        <a:xfrm>
          <a:off x="0" y="0"/>
          <a:ext cx="0" cy="0"/>
          <a:chOff x="0" y="0"/>
          <a:chExt cx="0" cy="0"/>
        </a:xfrm>
      </p:grpSpPr>
      <p:pic>
        <p:nvPicPr>
          <p:cNvPr id="341" name="Shape 341"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2" name="Shape 34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43" name="Shape 34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0_Quote White">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32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5" name="Shape 165"/>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5_Title N-tab GOLD">
    <p:spTree>
      <p:nvGrpSpPr>
        <p:cNvPr id="1" name="Shape 344"/>
        <p:cNvGrpSpPr/>
        <p:nvPr/>
      </p:nvGrpSpPr>
      <p:grpSpPr>
        <a:xfrm>
          <a:off x="0" y="0"/>
          <a:ext cx="0" cy="0"/>
          <a:chOff x="0" y="0"/>
          <a:chExt cx="0" cy="0"/>
        </a:xfrm>
      </p:grpSpPr>
      <p:pic>
        <p:nvPicPr>
          <p:cNvPr id="345" name="Shape 345"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6" name="Shape 34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47" name="Shape 34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49" name="Shape 34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0" name="Shape 35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6_Title Full Logo GOLD">
    <p:spTree>
      <p:nvGrpSpPr>
        <p:cNvPr id="1" name="Shape 351"/>
        <p:cNvGrpSpPr/>
        <p:nvPr/>
      </p:nvGrpSpPr>
      <p:grpSpPr>
        <a:xfrm>
          <a:off x="0" y="0"/>
          <a:ext cx="0" cy="0"/>
          <a:chOff x="0" y="0"/>
          <a:chExt cx="0" cy="0"/>
        </a:xfrm>
      </p:grpSpPr>
      <p:pic>
        <p:nvPicPr>
          <p:cNvPr id="352" name="Shape 352"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53" name="Shape 35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54" name="Shape 35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56" name="Shape 35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7" name="Shape 35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360" name="Shape 36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361" name="Shape 361"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362" name="Shape 36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3" name="Shape 36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364" name="Shape 36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7_Title N-tab White">
    <p:spTree>
      <p:nvGrpSpPr>
        <p:cNvPr id="1" name="Shape 365"/>
        <p:cNvGrpSpPr/>
        <p:nvPr/>
      </p:nvGrpSpPr>
      <p:grpSpPr>
        <a:xfrm>
          <a:off x="0" y="0"/>
          <a:ext cx="0" cy="0"/>
          <a:chOff x="0" y="0"/>
          <a:chExt cx="0" cy="0"/>
        </a:xfrm>
      </p:grpSpPr>
      <p:pic>
        <p:nvPicPr>
          <p:cNvPr id="366" name="Shape 366"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367" name="Shape 36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8" name="Shape 36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69" name="Shape 36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70" name="Shape 37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71" name="Shape 37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2_Side-by-side">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2" name="Shape 40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3" name="Shape 40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4" name="Shape 40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5" name="Shape 40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6" name="Shape 40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7" name="Shape 40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08" name="Shape 408"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09" name="Shape 40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3_Table">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2" name="Shape 412"/>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3" name="Shape 413"/>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14" name="Shape 414"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15" name="Shape 41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6_Divider Slide">
    <p:spTree>
      <p:nvGrpSpPr>
        <p:cNvPr id="1" name="Shape 416"/>
        <p:cNvGrpSpPr/>
        <p:nvPr/>
      </p:nvGrpSpPr>
      <p:grpSpPr>
        <a:xfrm>
          <a:off x="0" y="0"/>
          <a:ext cx="0" cy="0"/>
          <a:chOff x="0" y="0"/>
          <a:chExt cx="0" cy="0"/>
        </a:xfrm>
      </p:grpSpPr>
      <p:pic>
        <p:nvPicPr>
          <p:cNvPr id="417" name="Shape 417"/>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418" name="Shape 418"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19" name="Shape 41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20" name="Shape 420"/>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1" name="Shape 42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9_End Slide N-tab GOLD">
    <p:spTree>
      <p:nvGrpSpPr>
        <p:cNvPr id="1" name="Shape 426"/>
        <p:cNvGrpSpPr/>
        <p:nvPr/>
      </p:nvGrpSpPr>
      <p:grpSpPr>
        <a:xfrm>
          <a:off x="0" y="0"/>
          <a:ext cx="0" cy="0"/>
          <a:chOff x="0" y="0"/>
          <a:chExt cx="0" cy="0"/>
        </a:xfrm>
      </p:grpSpPr>
      <p:pic>
        <p:nvPicPr>
          <p:cNvPr id="427" name="Shape 427"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28" name="Shape 42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29" name="Shape 42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70_End Slide Full Logo GOLD">
    <p:spTree>
      <p:nvGrpSpPr>
        <p:cNvPr id="1" name="Shape 430"/>
        <p:cNvGrpSpPr/>
        <p:nvPr/>
      </p:nvGrpSpPr>
      <p:grpSpPr>
        <a:xfrm>
          <a:off x="0" y="0"/>
          <a:ext cx="0" cy="0"/>
          <a:chOff x="0" y="0"/>
          <a:chExt cx="0" cy="0"/>
        </a:xfrm>
      </p:grpSpPr>
      <p:pic>
        <p:nvPicPr>
          <p:cNvPr id="431" name="Shape 431"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2" name="Shape 43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33" name="Shape 43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3_Title N-tab RED">
    <p:spTree>
      <p:nvGrpSpPr>
        <p:cNvPr id="1" name="Shape 434"/>
        <p:cNvGrpSpPr/>
        <p:nvPr/>
      </p:nvGrpSpPr>
      <p:grpSpPr>
        <a:xfrm>
          <a:off x="0" y="0"/>
          <a:ext cx="0" cy="0"/>
          <a:chOff x="0" y="0"/>
          <a:chExt cx="0" cy="0"/>
        </a:xfrm>
      </p:grpSpPr>
      <p:pic>
        <p:nvPicPr>
          <p:cNvPr id="435" name="Shape 4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6" name="Shape 43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7" name="Shape 43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8" name="Shape 43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39" name="Shape 43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0" name="Shape 44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1_Quote Texture BLUE">
    <p:spTree>
      <p:nvGrpSpPr>
        <p:cNvPr id="1" name="Shape 166"/>
        <p:cNvGrpSpPr/>
        <p:nvPr/>
      </p:nvGrpSpPr>
      <p:grpSpPr>
        <a:xfrm>
          <a:off x="0" y="0"/>
          <a:ext cx="0" cy="0"/>
          <a:chOff x="0" y="0"/>
          <a:chExt cx="0" cy="0"/>
        </a:xfrm>
      </p:grpSpPr>
      <p:pic>
        <p:nvPicPr>
          <p:cNvPr id="167" name="Shape 16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68" name="Shape 168"/>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71" name="Shape 171"/>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172" name="Shape 172"/>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4_Title Full Logo RED">
    <p:spTree>
      <p:nvGrpSpPr>
        <p:cNvPr id="1" name="Shape 441"/>
        <p:cNvGrpSpPr/>
        <p:nvPr/>
      </p:nvGrpSpPr>
      <p:grpSpPr>
        <a:xfrm>
          <a:off x="0" y="0"/>
          <a:ext cx="0" cy="0"/>
          <a:chOff x="0" y="0"/>
          <a:chExt cx="0" cy="0"/>
        </a:xfrm>
      </p:grpSpPr>
      <p:pic>
        <p:nvPicPr>
          <p:cNvPr id="442" name="Shape 44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43" name="Shape 44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5" name="Shape 44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46" name="Shape 44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7" name="Shape 44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2">
            <a:alphaModFix/>
          </a:blip>
          <a:srcRect/>
          <a:stretch/>
        </p:blipFill>
        <p:spPr>
          <a:xfrm>
            <a:off x="0" y="1523"/>
            <a:ext cx="9141290" cy="5141975"/>
          </a:xfrm>
          <a:prstGeom prst="rect">
            <a:avLst/>
          </a:prstGeom>
          <a:noFill/>
          <a:ln>
            <a:noFill/>
          </a:ln>
        </p:spPr>
      </p:pic>
      <p:sp>
        <p:nvSpPr>
          <p:cNvPr id="450" name="Shape 45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51" name="Shape 451"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52" name="Shape 45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3" name="Shape 45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454" name="Shape 45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5_Title N-tab White">
    <p:spTree>
      <p:nvGrpSpPr>
        <p:cNvPr id="1" name="Shape 455"/>
        <p:cNvGrpSpPr/>
        <p:nvPr/>
      </p:nvGrpSpPr>
      <p:grpSpPr>
        <a:xfrm>
          <a:off x="0" y="0"/>
          <a:ext cx="0" cy="0"/>
          <a:chOff x="0" y="0"/>
          <a:chExt cx="0" cy="0"/>
        </a:xfrm>
      </p:grpSpPr>
      <p:pic>
        <p:nvPicPr>
          <p:cNvPr id="456" name="Shape 456"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57" name="Shape 45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8" name="Shape 45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59" name="Shape 45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0" name="Shape 46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1" name="Shape 46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6_Title Full Logo White">
    <p:spTree>
      <p:nvGrpSpPr>
        <p:cNvPr id="1" name="Shape 462"/>
        <p:cNvGrpSpPr/>
        <p:nvPr/>
      </p:nvGrpSpPr>
      <p:grpSpPr>
        <a:xfrm>
          <a:off x="0" y="0"/>
          <a:ext cx="0" cy="0"/>
          <a:chOff x="0" y="0"/>
          <a:chExt cx="0" cy="0"/>
        </a:xfrm>
      </p:grpSpPr>
      <p:pic>
        <p:nvPicPr>
          <p:cNvPr id="463" name="Shape 463"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64" name="Shape 46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5" name="Shape 46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66" name="Shape 466"/>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7" name="Shape 46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8" name="Shape 468"/>
          <p:cNvPicPr preferRelativeResize="0"/>
          <p:nvPr/>
        </p:nvPicPr>
        <p:blipFill rotWithShape="1">
          <a:blip r:embed="rId3">
            <a:alphaModFix/>
          </a:blip>
          <a:srcRect/>
          <a:stretch/>
        </p:blipFill>
        <p:spPr>
          <a:xfrm>
            <a:off x="408850" y="1412344"/>
            <a:ext cx="975939" cy="345927"/>
          </a:xfrm>
          <a:prstGeom prst="rect">
            <a:avLst/>
          </a:prstGeom>
          <a:noFill/>
          <a:ln>
            <a:noFill/>
          </a:ln>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0_Side-by-side">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2" name="Shape 49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3" name="Shape 49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4" name="Shape 49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5" name="Shape 49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6" name="Shape 49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7" name="Shape 49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98" name="Shape 498" descr="Red strip.jpg"/>
          <p:cNvPicPr preferRelativeResize="0"/>
          <p:nvPr userDrawn="1"/>
        </p:nvPicPr>
        <p:blipFill rotWithShape="1">
          <a:blip r:embed="rId2">
            <a:alphaModFix/>
          </a:blip>
          <a:srcRect/>
          <a:stretch/>
        </p:blipFill>
        <p:spPr>
          <a:xfrm>
            <a:off x="0" y="0"/>
            <a:ext cx="176732" cy="5143499"/>
          </a:xfrm>
          <a:prstGeom prst="rect">
            <a:avLst/>
          </a:prstGeom>
          <a:noFill/>
          <a:ln>
            <a:noFill/>
          </a:ln>
        </p:spPr>
      </p:pic>
      <p:sp>
        <p:nvSpPr>
          <p:cNvPr id="499" name="Shape 49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3_Quote Texture RED">
    <p:spTree>
      <p:nvGrpSpPr>
        <p:cNvPr id="1" name="Shape 511"/>
        <p:cNvGrpSpPr/>
        <p:nvPr/>
      </p:nvGrpSpPr>
      <p:grpSpPr>
        <a:xfrm>
          <a:off x="0" y="0"/>
          <a:ext cx="0" cy="0"/>
          <a:chOff x="0" y="0"/>
          <a:chExt cx="0" cy="0"/>
        </a:xfrm>
      </p:grpSpPr>
      <p:pic>
        <p:nvPicPr>
          <p:cNvPr id="512" name="Shape 51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13" name="Shape 513"/>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4" name="Shape 514"/>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Shape 515"/>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516" name="Shape 516"/>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17" name="Shape 517"/>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4_Divider Slide">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520" name="Shape 520"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521" name="Shape 52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22" name="Shape 522"/>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3" name="Shape 52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86_Divider Texture RED">
    <p:spTree>
      <p:nvGrpSpPr>
        <p:cNvPr id="1" name="Shape 528"/>
        <p:cNvGrpSpPr/>
        <p:nvPr/>
      </p:nvGrpSpPr>
      <p:grpSpPr>
        <a:xfrm>
          <a:off x="0" y="0"/>
          <a:ext cx="0" cy="0"/>
          <a:chOff x="0" y="0"/>
          <a:chExt cx="0" cy="0"/>
        </a:xfrm>
      </p:grpSpPr>
      <p:pic>
        <p:nvPicPr>
          <p:cNvPr id="529" name="Shape 52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0" name="Shape 530"/>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5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1" name="Shape 53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2" name="Shape 532"/>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33" name="Shape 5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7_End Slide N-tab RED">
    <p:spTree>
      <p:nvGrpSpPr>
        <p:cNvPr id="1" name="Shape 534"/>
        <p:cNvGrpSpPr/>
        <p:nvPr/>
      </p:nvGrpSpPr>
      <p:grpSpPr>
        <a:xfrm>
          <a:off x="0" y="0"/>
          <a:ext cx="0" cy="0"/>
          <a:chOff x="0" y="0"/>
          <a:chExt cx="0" cy="0"/>
        </a:xfrm>
      </p:grpSpPr>
      <p:pic>
        <p:nvPicPr>
          <p:cNvPr id="535" name="Shape 5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6" name="Shape 53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7" name="Shape 537"/>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88_End Slide Full Logo RED">
    <p:spTree>
      <p:nvGrpSpPr>
        <p:cNvPr id="1" name="Shape 538"/>
        <p:cNvGrpSpPr/>
        <p:nvPr/>
      </p:nvGrpSpPr>
      <p:grpSpPr>
        <a:xfrm>
          <a:off x="0" y="0"/>
          <a:ext cx="0" cy="0"/>
          <a:chOff x="0" y="0"/>
          <a:chExt cx="0" cy="0"/>
        </a:xfrm>
      </p:grpSpPr>
      <p:pic>
        <p:nvPicPr>
          <p:cNvPr id="539" name="Shape 53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40" name="Shape 54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41" name="Shape 541"/>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9_Title N-tab PURPLE">
    <p:spTree>
      <p:nvGrpSpPr>
        <p:cNvPr id="1" name="Shape 181"/>
        <p:cNvGrpSpPr/>
        <p:nvPr/>
      </p:nvGrpSpPr>
      <p:grpSpPr>
        <a:xfrm>
          <a:off x="0" y="0"/>
          <a:ext cx="0" cy="0"/>
          <a:chOff x="0" y="0"/>
          <a:chExt cx="0" cy="0"/>
        </a:xfrm>
      </p:grpSpPr>
      <p:pic>
        <p:nvPicPr>
          <p:cNvPr id="182" name="Shape 18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83" name="Shape 18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ctrTitle"/>
          </p:nvPr>
        </p:nvSpPr>
        <p:spPr>
          <a:xfrm>
            <a:off x="242686" y="2037157"/>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86" name="Shape 18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87" name="Shape 187"/>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9416855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pic>
        <p:nvPicPr>
          <p:cNvPr id="6"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4"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gray">
          <a:xfrm rot="16200000">
            <a:off x="-1090042" y="386879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ea typeface="Calibri" pitchFamily="34" charset="0"/>
                <a:cs typeface="Calibri" pitchFamily="34" charset="0"/>
              </a:rPr>
              <a:t>Copyright ©2020  The Nielsen Company. Confidential and proprietary.</a:t>
            </a:r>
          </a:p>
        </p:txBody>
      </p:sp>
      <p:sp>
        <p:nvSpPr>
          <p:cNvPr id="10" name="Text Box 17"/>
          <p:cNvSpPr txBox="1">
            <a:spLocks noChangeArrowheads="1"/>
          </p:cNvSpPr>
          <p:nvPr/>
        </p:nvSpPr>
        <p:spPr bwMode="auto">
          <a:xfrm>
            <a:off x="8877412" y="4933162"/>
            <a:ext cx="1410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298AEF7E-6134-4CAD-9CF5-303288E1262C}" type="slidenum">
              <a:rPr lang="en-US" altLang="en-US" sz="900" smtClean="0">
                <a:solidFill>
                  <a:srgbClr val="009DD9"/>
                </a:solidFill>
              </a:rPr>
              <a:pPr algn="ctr" eaLnBrk="1" hangingPunct="1">
                <a:defRPr/>
              </a:pPr>
              <a:t>‹#›</a:t>
            </a:fld>
            <a:endParaRPr lang="en-US" altLang="en-US" sz="900" dirty="0" smtClean="0">
              <a:solidFill>
                <a:srgbClr val="009DD9"/>
              </a:solidFill>
            </a:endParaRPr>
          </a:p>
        </p:txBody>
      </p:sp>
      <p:sp>
        <p:nvSpPr>
          <p:cNvPr id="9" name="Title 8"/>
          <p:cNvSpPr>
            <a:spLocks noGrp="1"/>
          </p:cNvSpPr>
          <p:nvPr>
            <p:ph type="title"/>
          </p:nvPr>
        </p:nvSpPr>
        <p:spPr>
          <a:xfrm>
            <a:off x="594360" y="483369"/>
            <a:ext cx="8166672" cy="428625"/>
          </a:xfrm>
        </p:spPr>
        <p:txBody>
          <a:bodyPr/>
          <a:lstStyle>
            <a:lvl1pPr>
              <a:defRPr baseline="0">
                <a:solidFill>
                  <a:srgbClr val="009DD9"/>
                </a:solidFill>
                <a:latin typeface="Calibri" panose="020F0502020204030204" pitchFamily="34" charset="0"/>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35997"/>
            <a:ext cx="8160322" cy="236339"/>
          </a:xfrm>
        </p:spPr>
        <p:txBody>
          <a:bodyPr tIns="0" bIns="0"/>
          <a:lstStyle>
            <a:lvl1pPr marL="0" indent="0">
              <a:spcBef>
                <a:spcPts val="0"/>
              </a:spcBef>
              <a:buNone/>
              <a:defRPr sz="1800" b="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4755903"/>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45916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1_Divider White">
    <p:spTree>
      <p:nvGrpSpPr>
        <p:cNvPr id="1" name="Shape 253"/>
        <p:cNvGrpSpPr/>
        <p:nvPr/>
      </p:nvGrpSpPr>
      <p:grpSpPr>
        <a:xfrm>
          <a:off x="0" y="0"/>
          <a:ext cx="0" cy="0"/>
          <a:chOff x="0" y="0"/>
          <a:chExt cx="0" cy="0"/>
        </a:xfrm>
      </p:grpSpPr>
      <p:pic>
        <p:nvPicPr>
          <p:cNvPr id="254" name="Shape 254"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55" name="Shape 255"/>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1428098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0_Title Full Logo White">
    <p:spTree>
      <p:nvGrpSpPr>
        <p:cNvPr id="1" name="Shape 293"/>
        <p:cNvGrpSpPr/>
        <p:nvPr/>
      </p:nvGrpSpPr>
      <p:grpSpPr>
        <a:xfrm>
          <a:off x="0" y="0"/>
          <a:ext cx="0" cy="0"/>
          <a:chOff x="0" y="0"/>
          <a:chExt cx="0" cy="0"/>
        </a:xfrm>
      </p:grpSpPr>
      <p:pic>
        <p:nvPicPr>
          <p:cNvPr id="294" name="Shape 294"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95" name="Shape 295"/>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6" name="Shape 296"/>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7" name="Shape 297"/>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8" name="Shape 298"/>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318600155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Dark Slide">
    <p:bg>
      <p:bgPr>
        <a:blipFill rotWithShape="1">
          <a:blip r:embed="rId2">
            <a:alphaModFix/>
          </a:blip>
          <a:stretch>
            <a:fillRect/>
          </a:stretch>
        </a:blipFill>
        <a:effectLst/>
      </p:bgPr>
    </p:bg>
    <p:spTree>
      <p:nvGrpSpPr>
        <p:cNvPr id="1" name="Shape 559"/>
        <p:cNvGrpSpPr/>
        <p:nvPr/>
      </p:nvGrpSpPr>
      <p:grpSpPr>
        <a:xfrm>
          <a:off x="0" y="0"/>
          <a:ext cx="0" cy="0"/>
          <a:chOff x="0" y="0"/>
          <a:chExt cx="0" cy="0"/>
        </a:xfrm>
      </p:grpSpPr>
    </p:spTree>
    <p:extLst>
      <p:ext uri="{BB962C8B-B14F-4D97-AF65-F5344CB8AC3E}">
        <p14:creationId xmlns:p14="http://schemas.microsoft.com/office/powerpoint/2010/main" val="3866019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Full Slide Chart">
    <p:spTree>
      <p:nvGrpSpPr>
        <p:cNvPr id="1" name=""/>
        <p:cNvGrpSpPr/>
        <p:nvPr/>
      </p:nvGrpSpPr>
      <p:grpSpPr>
        <a:xfrm>
          <a:off x="0" y="0"/>
          <a:ext cx="0" cy="0"/>
          <a:chOff x="0" y="0"/>
          <a:chExt cx="0" cy="0"/>
        </a:xfrm>
      </p:grpSpPr>
      <p:pic>
        <p:nvPicPr>
          <p:cNvPr id="8"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cs typeface="Calibri" pitchFamily="34" charset="0"/>
              </a:rPr>
              <a:t>Copyright ©2020 The Nielsen Company. Confidential and proprietary.</a:t>
            </a:r>
          </a:p>
        </p:txBody>
      </p:sp>
      <p:sp>
        <p:nvSpPr>
          <p:cNvPr id="11" name="Text Box 17"/>
          <p:cNvSpPr txBox="1">
            <a:spLocks noChangeArrowheads="1"/>
          </p:cNvSpPr>
          <p:nvPr/>
        </p:nvSpPr>
        <p:spPr bwMode="auto">
          <a:xfrm>
            <a:off x="8880618" y="4933162"/>
            <a:ext cx="134652" cy="138499"/>
          </a:xfrm>
          <a:prstGeom prst="rect">
            <a:avLst/>
          </a:prstGeom>
          <a:noFill/>
          <a:ln>
            <a:noFill/>
          </a:ln>
          <a:extLst/>
        </p:spPr>
        <p:txBody>
          <a:bodyPr wrap="non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5A64985-989E-4F1E-B996-F65A9771D43C}" type="slidenum">
              <a:rPr lang="en-US" altLang="en-US" sz="900">
                <a:solidFill>
                  <a:srgbClr val="009DD9"/>
                </a:solidFill>
                <a:latin typeface="Calibri" pitchFamily="34" charset="0"/>
              </a:rPr>
              <a:pPr algn="ctr" eaLnBrk="1" hangingPunct="1"/>
              <a:t>‹#›</a:t>
            </a:fld>
            <a:endParaRPr lang="en-US" altLang="en-US" sz="900" dirty="0">
              <a:solidFill>
                <a:srgbClr val="009DD9"/>
              </a:solidFill>
              <a:latin typeface="Calibri" pitchFamily="34" charset="0"/>
            </a:endParaRPr>
          </a:p>
        </p:txBody>
      </p:sp>
      <p:sp>
        <p:nvSpPr>
          <p:cNvPr id="7" name="Text Placeholder 2"/>
          <p:cNvSpPr>
            <a:spLocks noGrp="1"/>
          </p:cNvSpPr>
          <p:nvPr>
            <p:ph type="body" idx="14"/>
          </p:nvPr>
        </p:nvSpPr>
        <p:spPr>
          <a:xfrm>
            <a:off x="594360" y="1351026"/>
            <a:ext cx="8186103" cy="194667"/>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60" y="1571626"/>
            <a:ext cx="8186103" cy="2972990"/>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5"/>
          </p:nvPr>
        </p:nvSpPr>
        <p:spPr>
          <a:xfrm>
            <a:off x="594360" y="4780026"/>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74153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5" name="Picture 12" descr="PPT-White-Cover-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1828800"/>
            <a:ext cx="8890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6601" y="2126457"/>
            <a:ext cx="5667603" cy="982664"/>
          </a:xfrm>
        </p:spPr>
        <p:txBody>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76601" y="3115878"/>
            <a:ext cx="5667603" cy="427422"/>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2"/>
          <p:cNvSpPr>
            <a:spLocks noGrp="1"/>
          </p:cNvSpPr>
          <p:nvPr>
            <p:ph type="body" idx="17"/>
          </p:nvPr>
        </p:nvSpPr>
        <p:spPr>
          <a:xfrm>
            <a:off x="6040440" y="4498848"/>
            <a:ext cx="2891063" cy="523046"/>
          </a:xfrm>
        </p:spPr>
        <p:txBody>
          <a:bodyPr anchor="b"/>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2662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2" y="507493"/>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2" y="960121"/>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2"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2"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567794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hart with Call Out">
    <p:spTree>
      <p:nvGrpSpPr>
        <p:cNvPr id="1" name=""/>
        <p:cNvGrpSpPr/>
        <p:nvPr/>
      </p:nvGrpSpPr>
      <p:grpSpPr>
        <a:xfrm>
          <a:off x="0" y="0"/>
          <a:ext cx="0" cy="0"/>
          <a:chOff x="0" y="0"/>
          <a:chExt cx="0" cy="0"/>
        </a:xfrm>
      </p:grpSpPr>
      <p:pic>
        <p:nvPicPr>
          <p:cNvPr id="8" name="Picture 16" descr="PPT-Chart-Templa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altLang="en-US" sz="600" dirty="0" smtClean="0">
                <a:solidFill>
                  <a:srgbClr val="5F5F5F"/>
                </a:solidFill>
                <a:latin typeface="Calibri" pitchFamily="34" charset="0"/>
                <a:ea typeface="Calibri" pitchFamily="34" charset="0"/>
                <a:cs typeface="Calibri" pitchFamily="34" charset="0"/>
              </a:rPr>
              <a:t>Copyright ©2012 The Nielsen Company. Confidential and proprietary.</a:t>
            </a:r>
          </a:p>
        </p:txBody>
      </p:sp>
      <p:sp>
        <p:nvSpPr>
          <p:cNvPr id="10" name="Text Box 17"/>
          <p:cNvSpPr txBox="1">
            <a:spLocks noChangeArrowheads="1"/>
          </p:cNvSpPr>
          <p:nvPr/>
        </p:nvSpPr>
        <p:spPr bwMode="auto">
          <a:xfrm>
            <a:off x="8880618" y="4933162"/>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fld id="{74368F10-B90B-4D55-8A20-1FAC6C2E3FAD}" type="slidenum">
              <a:rPr lang="en-US" altLang="en-US" sz="900" smtClean="0">
                <a:solidFill>
                  <a:srgbClr val="009DD9"/>
                </a:solidFill>
                <a:latin typeface="Calibri" pitchFamily="34" charset="0"/>
              </a:rPr>
              <a:pPr algn="ctr" fontAlgn="base">
                <a:spcBef>
                  <a:spcPct val="0"/>
                </a:spcBef>
                <a:spcAft>
                  <a:spcPct val="0"/>
                </a:spcAft>
                <a:defRPr/>
              </a:pPr>
              <a:t>‹#›</a:t>
            </a:fld>
            <a:endParaRPr lang="en-US" altLang="en-US" sz="900" dirty="0" smtClean="0">
              <a:solidFill>
                <a:srgbClr val="009DD9"/>
              </a:solidFill>
              <a:latin typeface="Calibri" pitchFamily="34" charset="0"/>
            </a:endParaRPr>
          </a:p>
        </p:txBody>
      </p:sp>
      <p:sp>
        <p:nvSpPr>
          <p:cNvPr id="12" name="TextBox 2"/>
          <p:cNvSpPr txBox="1">
            <a:spLocks noChangeArrowheads="1"/>
          </p:cNvSpPr>
          <p:nvPr userDrawn="1"/>
        </p:nvSpPr>
        <p:spPr bwMode="auto">
          <a:xfrm>
            <a:off x="4572001" y="4781550"/>
            <a:ext cx="4100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GB" altLang="en-US" sz="1200" i="1" dirty="0" smtClean="0">
                <a:solidFill>
                  <a:srgbClr val="009DD9"/>
                </a:solidFill>
                <a:latin typeface="Calibri"/>
              </a:rPr>
              <a:t>For internal use only, not to be used in the public domain</a:t>
            </a:r>
            <a:endParaRPr lang="en-US" altLang="en-US" sz="1200" i="1" dirty="0" smtClean="0">
              <a:solidFill>
                <a:srgbClr val="009DD9"/>
              </a:solidFill>
              <a:latin typeface="Calibri"/>
            </a:endParaRPr>
          </a:p>
        </p:txBody>
      </p:sp>
      <p:sp>
        <p:nvSpPr>
          <p:cNvPr id="7" name="Text Placeholder 2"/>
          <p:cNvSpPr>
            <a:spLocks noGrp="1"/>
          </p:cNvSpPr>
          <p:nvPr>
            <p:ph type="body" idx="14"/>
          </p:nvPr>
        </p:nvSpPr>
        <p:spPr>
          <a:xfrm>
            <a:off x="594360" y="1351026"/>
            <a:ext cx="7876476" cy="188714"/>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4327398"/>
            <a:ext cx="7781544" cy="299315"/>
          </a:xfrm>
          <a:solidFill>
            <a:srgbClr val="009DD9"/>
          </a:solidFill>
          <a:ln>
            <a:noFill/>
          </a:ln>
        </p:spPr>
        <p:txBody>
          <a:bodyPr tIns="0" bIns="0" anchor="ctr"/>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1633311"/>
            <a:ext cx="7711884" cy="2429066"/>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50799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Chart">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594360" y="1351026"/>
            <a:ext cx="8168640" cy="192024"/>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50000"/>
              <a:buNone/>
              <a:defRPr sz="1200" i="0" u="none" strike="noStrike" cap="none">
                <a:solidFill>
                  <a:schemeClr val="accent1"/>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3" name="Shape 63"/>
          <p:cNvSpPr>
            <a:spLocks noGrp="1"/>
          </p:cNvSpPr>
          <p:nvPr>
            <p:ph type="chart" idx="2"/>
          </p:nvPr>
        </p:nvSpPr>
        <p:spPr>
          <a:xfrm>
            <a:off x="588818" y="1971484"/>
            <a:ext cx="8174182" cy="2429066"/>
          </a:xfrm>
          <a:prstGeom prst="rect">
            <a:avLst/>
          </a:prstGeom>
          <a:noFill/>
          <a:ln>
            <a:noFill/>
          </a:ln>
        </p:spPr>
        <p:txBody>
          <a:bodyPr wrap="square" lIns="91425" tIns="91425" rIns="91425" bIns="91425" anchor="t" anchorCtr="0"/>
          <a:lstStyle>
            <a:lvl1pPr marL="230188" marR="0" lvl="0" indent="-230188" algn="l" rtl="0">
              <a:spcBef>
                <a:spcPts val="800"/>
              </a:spcBef>
              <a:spcAft>
                <a:spcPts val="0"/>
              </a:spcAft>
              <a:buClr>
                <a:schemeClr val="dk2"/>
              </a:buClr>
              <a:buSzPct val="77777"/>
              <a:buFont typeface="Open Sans"/>
              <a:buNone/>
              <a:defRPr sz="1800" i="0" u="none" strike="noStrike" cap="none">
                <a:solidFill>
                  <a:schemeClr val="dk2"/>
                </a:solidFill>
                <a:latin typeface="Open Sans"/>
                <a:ea typeface="Open Sans"/>
                <a:cs typeface="Open Sans"/>
                <a:sym typeface="Open Sans"/>
              </a:defRPr>
            </a:lvl1pPr>
            <a:lvl2pPr marL="461963" marR="0" lvl="1" indent="-144462" algn="l" rtl="0">
              <a:spcBef>
                <a:spcPts val="800"/>
              </a:spcBef>
              <a:spcAft>
                <a:spcPts val="0"/>
              </a:spcAft>
              <a:buClr>
                <a:schemeClr val="dk2"/>
              </a:buClr>
              <a:buSzPct val="100000"/>
              <a:buFont typeface="Open Sans"/>
              <a:buChar char="•"/>
              <a:defRPr sz="1600" i="0" u="none" strike="noStrike" cap="none">
                <a:solidFill>
                  <a:schemeClr val="dk2"/>
                </a:solidFill>
                <a:latin typeface="Open Sans"/>
                <a:ea typeface="Open Sans"/>
                <a:cs typeface="Open Sans"/>
                <a:sym typeface="Open Sans"/>
              </a:defRPr>
            </a:lvl2pPr>
            <a:lvl3pPr marL="681038" marR="0" lvl="2" indent="-147637" algn="l" rtl="0">
              <a:spcBef>
                <a:spcPts val="700"/>
              </a:spcBef>
              <a:spcAft>
                <a:spcPts val="0"/>
              </a:spcAft>
              <a:buClr>
                <a:schemeClr val="dk2"/>
              </a:buClr>
              <a:buSzPct val="100000"/>
              <a:buFont typeface="Open Sans"/>
              <a:buChar char="•"/>
              <a:defRPr sz="1400" i="0" u="none" strike="noStrike" cap="none">
                <a:solidFill>
                  <a:schemeClr val="dk2"/>
                </a:solidFill>
                <a:latin typeface="Open Sans"/>
                <a:ea typeface="Open Sans"/>
                <a:cs typeface="Open Sans"/>
                <a:sym typeface="Open Sans"/>
              </a:defRPr>
            </a:lvl3pPr>
            <a:lvl4pPr marL="912813" marR="0" lvl="3" indent="-150812"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4pPr>
            <a:lvl5pPr marL="1143000" marR="0" lvl="4" indent="-152400"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9pPr>
          </a:lstStyle>
          <a:p>
            <a:endParaRPr dirty="0"/>
          </a:p>
        </p:txBody>
      </p:sp>
      <p:sp>
        <p:nvSpPr>
          <p:cNvPr id="64" name="Shape 64"/>
          <p:cNvSpPr txBox="1">
            <a:spLocks noGrp="1"/>
          </p:cNvSpPr>
          <p:nvPr>
            <p:ph type="title"/>
          </p:nvPr>
        </p:nvSpPr>
        <p:spPr>
          <a:xfrm>
            <a:off x="593725" y="507206"/>
            <a:ext cx="8166100" cy="428625"/>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6666"/>
              <a:buNone/>
              <a:defRPr sz="3000" i="0" u="none" strike="noStrike" cap="none">
                <a:solidFill>
                  <a:schemeClr val="dk2"/>
                </a:solidFill>
              </a:defRPr>
            </a:lvl1pPr>
            <a:lvl2pPr marL="0" marR="0" lvl="1"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2pPr>
            <a:lvl3pPr marL="0" marR="0" lvl="2"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3pPr>
            <a:lvl4pPr marL="0" marR="0" lvl="3"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4pPr>
            <a:lvl5pPr marL="0" marR="0" lvl="4"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5pPr>
            <a:lvl6pPr marL="457200" marR="0" lvl="5"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6pPr>
            <a:lvl7pPr marL="914400" marR="0" lvl="6"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7pPr>
            <a:lvl8pPr marL="1371600" marR="0" lvl="7"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8pPr>
            <a:lvl9pPr marL="1828800" marR="0" lvl="8"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9pPr>
          </a:lstStyle>
          <a:p>
            <a:endParaRPr/>
          </a:p>
        </p:txBody>
      </p:sp>
      <p:sp>
        <p:nvSpPr>
          <p:cNvPr id="65" name="Shape 65"/>
          <p:cNvSpPr txBox="1">
            <a:spLocks noGrp="1"/>
          </p:cNvSpPr>
          <p:nvPr>
            <p:ph type="body" idx="3"/>
          </p:nvPr>
        </p:nvSpPr>
        <p:spPr>
          <a:xfrm>
            <a:off x="594360" y="960120"/>
            <a:ext cx="8160322" cy="236339"/>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00000"/>
              <a:buNone/>
              <a:defRPr sz="1800" i="0" u="none" strike="noStrike" cap="none">
                <a:solidFill>
                  <a:schemeClr val="dk2"/>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6" name="Shape 66"/>
          <p:cNvSpPr txBox="1">
            <a:spLocks noGrp="1"/>
          </p:cNvSpPr>
          <p:nvPr>
            <p:ph type="ftr" idx="11"/>
          </p:nvPr>
        </p:nvSpPr>
        <p:spPr>
          <a:xfrm>
            <a:off x="609600" y="4572000"/>
            <a:ext cx="8153400" cy="471271"/>
          </a:xfrm>
          <a:prstGeom prst="rect">
            <a:avLst/>
          </a:prstGeom>
          <a:noFill/>
          <a:ln>
            <a:noFill/>
          </a:ln>
        </p:spPr>
        <p:txBody>
          <a:bodyPr wrap="square" lIns="91425" tIns="91425" rIns="91425" bIns="91425" anchor="t" anchorCtr="0"/>
          <a:lstStyle>
            <a:lvl1pPr marL="0" marR="0" lvl="0" indent="0" algn="l" rtl="0">
              <a:spcBef>
                <a:spcPts val="60"/>
              </a:spcBef>
              <a:spcAft>
                <a:spcPts val="0"/>
              </a:spcAft>
              <a:buSzPct val="175000"/>
              <a:buFont typeface="Open Sans"/>
              <a:buNone/>
              <a:defRPr sz="800">
                <a:solidFill>
                  <a:schemeClr val="dk1"/>
                </a:solidFill>
                <a:latin typeface="Open Sans"/>
                <a:ea typeface="Open Sans"/>
                <a:cs typeface="Open Sans"/>
                <a:sym typeface="Open Sans"/>
              </a:defRPr>
            </a:lvl1pPr>
            <a:lvl2pPr marL="457200" marR="0" lvl="1"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9pPr>
          </a:lstStyle>
          <a:p>
            <a:endParaRPr kern="0" dirty="0">
              <a:solidFill>
                <a:srgbClr val="000000"/>
              </a:solidFill>
            </a:endParaRPr>
          </a:p>
        </p:txBody>
      </p:sp>
    </p:spTree>
    <p:extLst>
      <p:ext uri="{BB962C8B-B14F-4D97-AF65-F5344CB8AC3E}">
        <p14:creationId xmlns:p14="http://schemas.microsoft.com/office/powerpoint/2010/main" val="151258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0_Title Full Logo PURPLE">
    <p:spTree>
      <p:nvGrpSpPr>
        <p:cNvPr id="1" name="Shape 188"/>
        <p:cNvGrpSpPr/>
        <p:nvPr/>
      </p:nvGrpSpPr>
      <p:grpSpPr>
        <a:xfrm>
          <a:off x="0" y="0"/>
          <a:ext cx="0" cy="0"/>
          <a:chOff x="0" y="0"/>
          <a:chExt cx="0" cy="0"/>
        </a:xfrm>
      </p:grpSpPr>
      <p:pic>
        <p:nvPicPr>
          <p:cNvPr id="189" name="Shape 189"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90" name="Shape 190"/>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dirty="0"/>
          </a:p>
        </p:txBody>
      </p:sp>
      <p:sp>
        <p:nvSpPr>
          <p:cNvPr id="191" name="Shape 191"/>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93" name="Shape 19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a:t>
            </a:r>
            <a:r>
              <a:rPr lang="en-US" sz="600" dirty="0" smtClean="0">
                <a:solidFill>
                  <a:schemeClr val="lt1"/>
                </a:solidFill>
                <a:latin typeface="Arial"/>
                <a:ea typeface="Arial"/>
                <a:cs typeface="Arial"/>
                <a:sym typeface="Arial"/>
              </a:rPr>
              <a:t>Nielsen. </a:t>
            </a:r>
            <a:r>
              <a:rPr lang="en-US" sz="600" dirty="0">
                <a:solidFill>
                  <a:schemeClr val="lt1"/>
                </a:solidFill>
                <a:latin typeface="Arial"/>
                <a:ea typeface="Arial"/>
                <a:cs typeface="Arial"/>
                <a:sym typeface="Arial"/>
              </a:rPr>
              <a:t>Confidential and proprietary. Do not distribute.</a:t>
            </a:r>
          </a:p>
        </p:txBody>
      </p:sp>
      <p:pic>
        <p:nvPicPr>
          <p:cNvPr id="194" name="Shape 194"/>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01_Title N-tab BLUE">
    <p:spTree>
      <p:nvGrpSpPr>
        <p:cNvPr id="1" name="Shape 16"/>
        <p:cNvGrpSpPr/>
        <p:nvPr/>
      </p:nvGrpSpPr>
      <p:grpSpPr>
        <a:xfrm>
          <a:off x="0" y="0"/>
          <a:ext cx="0" cy="0"/>
          <a:chOff x="0" y="0"/>
          <a:chExt cx="0" cy="0"/>
        </a:xfrm>
      </p:grpSpPr>
      <p:pic>
        <p:nvPicPr>
          <p:cNvPr id="17" name="Shape 1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8" name="Shape 18"/>
          <p:cNvSpPr txBox="1">
            <a:spLocks noGrp="1"/>
          </p:cNvSpPr>
          <p:nvPr>
            <p:ph type="subTitle" idx="1"/>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9" name="Shape 19"/>
          <p:cNvSpPr txBox="1">
            <a:spLocks noGrp="1"/>
          </p:cNvSpPr>
          <p:nvPr>
            <p:ph type="body" idx="2"/>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Calibri" panose="020F0502020204030204" pitchFamily="34" charset="0"/>
                <a:ea typeface="Arial"/>
                <a:cs typeface="Arial"/>
                <a:sym typeface="Arial"/>
              </a:rPr>
              <a:t>Copyright © </a:t>
            </a:r>
            <a:r>
              <a:rPr lang="en-US" sz="600" b="0" i="0" u="none" strike="noStrike" cap="none" dirty="0" smtClean="0">
                <a:solidFill>
                  <a:schemeClr val="lt1"/>
                </a:solidFill>
                <a:latin typeface="Calibri" panose="020F0502020204030204" pitchFamily="34" charset="0"/>
                <a:ea typeface="Arial"/>
                <a:cs typeface="Arial"/>
                <a:sym typeface="Arial"/>
              </a:rPr>
              <a:t>2020 </a:t>
            </a:r>
            <a:r>
              <a:rPr lang="en-US" sz="600" b="0" i="0" u="none" strike="noStrike" cap="none" dirty="0">
                <a:solidFill>
                  <a:schemeClr val="lt1"/>
                </a:solidFill>
                <a:latin typeface="Calibri" panose="020F0502020204030204" pitchFamily="34" charset="0"/>
                <a:ea typeface="Arial"/>
                <a:cs typeface="Arial"/>
                <a:sym typeface="Arial"/>
              </a:rPr>
              <a:t>The Nielsen Company </a:t>
            </a:r>
            <a:r>
              <a:rPr lang="en-US" sz="600" b="0" i="0" u="none" strike="noStrike" cap="none" dirty="0" smtClean="0">
                <a:solidFill>
                  <a:schemeClr val="lt1"/>
                </a:solidFill>
                <a:latin typeface="Calibri" panose="020F0502020204030204" pitchFamily="34" charset="0"/>
                <a:ea typeface="Arial"/>
                <a:cs typeface="Arial"/>
                <a:sym typeface="Arial"/>
              </a:rPr>
              <a:t> Confidential </a:t>
            </a:r>
            <a:r>
              <a:rPr lang="en-US" sz="600" b="0" i="0" u="none" strike="noStrike" cap="none" dirty="0">
                <a:solidFill>
                  <a:schemeClr val="lt1"/>
                </a:solidFill>
                <a:latin typeface="Calibri" panose="020F0502020204030204" pitchFamily="34" charset="0"/>
                <a:ea typeface="Arial"/>
                <a:cs typeface="Arial"/>
                <a:sym typeface="Arial"/>
              </a:rPr>
              <a:t>and proprietary. Do not distribute.</a:t>
            </a:r>
          </a:p>
        </p:txBody>
      </p:sp>
      <p:pic>
        <p:nvPicPr>
          <p:cNvPr id="22" name="Shape 22"/>
          <p:cNvPicPr preferRelativeResize="0"/>
          <p:nvPr/>
        </p:nvPicPr>
        <p:blipFill rotWithShape="1">
          <a:blip r:embed="rId3">
            <a:alphaModFix/>
          </a:blip>
          <a:srcRect/>
          <a:stretch/>
        </p:blipFill>
        <p:spPr>
          <a:xfrm>
            <a:off x="8611849" y="0"/>
            <a:ext cx="235246" cy="338327"/>
          </a:xfrm>
          <a:prstGeom prst="rect">
            <a:avLst/>
          </a:prstGeom>
          <a:noFill/>
          <a:ln>
            <a:noFill/>
          </a:ln>
        </p:spPr>
      </p:pic>
    </p:spTree>
    <p:extLst>
      <p:ext uri="{BB962C8B-B14F-4D97-AF65-F5344CB8AC3E}">
        <p14:creationId xmlns:p14="http://schemas.microsoft.com/office/powerpoint/2010/main" val="134261163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3_Divider White">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8719982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42514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8196263" y="4743450"/>
            <a:ext cx="754062" cy="228600"/>
          </a:xfrm>
          <a:prstGeom prst="rect">
            <a:avLst/>
          </a:prstGeom>
        </p:spPr>
        <p:txBody>
          <a:bodyPr/>
          <a:lstStyle>
            <a:lvl1pPr>
              <a:defRPr>
                <a:latin typeface="Arial" charset="0"/>
              </a:defRPr>
            </a:lvl1pPr>
          </a:lstStyle>
          <a:p>
            <a:pPr>
              <a:defRPr/>
            </a:pPr>
            <a:r>
              <a:rPr lang="en-GB" dirty="0"/>
              <a:t>Title of Presentation</a:t>
            </a:r>
          </a:p>
        </p:txBody>
      </p:sp>
    </p:spTree>
    <p:extLst>
      <p:ext uri="{BB962C8B-B14F-4D97-AF65-F5344CB8AC3E}">
        <p14:creationId xmlns:p14="http://schemas.microsoft.com/office/powerpoint/2010/main" val="13164834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6_Title only">
  <p:cSld name="7_Title only">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 name="Google Shape;26;p25"/>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984093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2_Title only">
  <p:cSld name="42_Title only">
    <p:spTree>
      <p:nvGrpSpPr>
        <p:cNvPr id="1" name="Shape 1260"/>
        <p:cNvGrpSpPr/>
        <p:nvPr/>
      </p:nvGrpSpPr>
      <p:grpSpPr>
        <a:xfrm>
          <a:off x="0" y="0"/>
          <a:ext cx="0" cy="0"/>
          <a:chOff x="0" y="0"/>
          <a:chExt cx="0" cy="0"/>
        </a:xfrm>
      </p:grpSpPr>
      <p:sp>
        <p:nvSpPr>
          <p:cNvPr id="1261" name="Google Shape;1261;p209"/>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262" name="Google Shape;1262;p209"/>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263" name="Google Shape;1263;p209"/>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1264" name="Google Shape;1264;p209"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265" name="Google Shape;1265;p209"/>
          <p:cNvSpPr/>
          <p:nvPr/>
        </p:nvSpPr>
        <p:spPr>
          <a:xfrm rot="-5400000">
            <a:off x="-1947950" y="2966700"/>
            <a:ext cx="40527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rgbClr val="FFFFFF"/>
                </a:solidFill>
                <a:latin typeface="Open Sans"/>
                <a:ea typeface="Open Sans"/>
                <a:cs typeface="Open Sans"/>
                <a:sym typeface="Open Sans"/>
              </a:rPr>
              <a:t>Copyright © 2018 The Nielsen Company (US), LLC. Confidential and proprietary. Do not distribute. 181629</a:t>
            </a:r>
            <a:endParaRPr sz="600" b="0" i="0" u="none" strike="noStrike" cap="none"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266851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1" y="507492"/>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1" y="960120"/>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1"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1"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425876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ectangle 10"/>
          <p:cNvSpPr/>
          <p:nvPr userDrawn="1"/>
        </p:nvSpPr>
        <p:spPr>
          <a:xfrm>
            <a:off x="0" y="844154"/>
            <a:ext cx="9144000" cy="539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009DD9">
                  <a:lumMod val="75000"/>
                </a:srgbClr>
              </a:solidFill>
            </a:endParaRPr>
          </a:p>
        </p:txBody>
      </p:sp>
      <p:sp>
        <p:nvSpPr>
          <p:cNvPr id="14" name="Content Placeholder 13"/>
          <p:cNvSpPr>
            <a:spLocks noGrp="1"/>
          </p:cNvSpPr>
          <p:nvPr>
            <p:ph sz="quarter" idx="13"/>
          </p:nvPr>
        </p:nvSpPr>
        <p:spPr>
          <a:xfrm>
            <a:off x="0" y="735807"/>
            <a:ext cx="9144000" cy="756047"/>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ctr" defTabSz="685800" rtl="0" eaLnBrk="1" latinLnBrk="0" hangingPunct="1">
              <a:buNone/>
              <a:defRPr lang="en-US" sz="1800" kern="1200" smtClean="0">
                <a:solidFill>
                  <a:schemeClr val="accent1">
                    <a:lumMod val="75000"/>
                  </a:schemeClr>
                </a:solidFill>
                <a:latin typeface="+mn-lt"/>
                <a:ea typeface="+mn-ea"/>
                <a:cs typeface="+mn-cs"/>
              </a:defRPr>
            </a:lvl1pPr>
            <a:lvl2pPr marL="0" algn="ctr" defTabSz="685800" rtl="0" eaLnBrk="1" latinLnBrk="0" hangingPunct="1">
              <a:defRPr lang="en-US" sz="1800" kern="1200" smtClean="0">
                <a:solidFill>
                  <a:schemeClr val="accent1">
                    <a:lumMod val="75000"/>
                  </a:schemeClr>
                </a:solidFill>
                <a:latin typeface="+mn-lt"/>
                <a:ea typeface="+mn-ea"/>
                <a:cs typeface="+mn-cs"/>
              </a:defRPr>
            </a:lvl2pPr>
            <a:lvl3pPr marL="0" algn="ctr" defTabSz="685800" rtl="0" eaLnBrk="1" latinLnBrk="0" hangingPunct="1">
              <a:defRPr lang="en-US" sz="1800" b="1" kern="1200" smtClean="0">
                <a:solidFill>
                  <a:schemeClr val="accent1">
                    <a:lumMod val="75000"/>
                  </a:schemeClr>
                </a:solidFill>
                <a:latin typeface="+mn-lt"/>
                <a:ea typeface="+mn-ea"/>
                <a:cs typeface="+mn-cs"/>
              </a:defRPr>
            </a:lvl3pPr>
            <a:lvl4pPr marL="0" algn="ctr" defTabSz="685800" rtl="0" eaLnBrk="1" latinLnBrk="0" hangingPunct="1">
              <a:defRPr lang="en-US" sz="1800" kern="1200" smtClean="0">
                <a:solidFill>
                  <a:schemeClr val="accent1">
                    <a:lumMod val="75000"/>
                  </a:schemeClr>
                </a:solidFill>
                <a:latin typeface="+mn-lt"/>
                <a:ea typeface="+mn-ea"/>
                <a:cs typeface="+mn-cs"/>
              </a:defRPr>
            </a:lvl4pPr>
            <a:lvl5pPr marL="0" algn="ctr" defTabSz="685800" rtl="0" eaLnBrk="1" latinLnBrk="0" hangingPunct="1">
              <a:defRPr lang="en-GB" sz="1800" kern="1200" dirty="0" smtClean="0">
                <a:solidFill>
                  <a:schemeClr val="accent1">
                    <a:lumMod val="75000"/>
                  </a:schemeClr>
                </a:solidFill>
                <a:latin typeface="+mn-lt"/>
                <a:ea typeface="+mn-ea"/>
                <a:cs typeface="+mn-cs"/>
              </a:defRPr>
            </a:lvl5pPr>
          </a:lstStyle>
          <a:p>
            <a:pPr lvl="0"/>
            <a:r>
              <a:rPr lang="en-US" dirty="0"/>
              <a:t>Click to edit Master text styles</a:t>
            </a:r>
          </a:p>
        </p:txBody>
      </p:sp>
      <p:sp>
        <p:nvSpPr>
          <p:cNvPr id="19" name="Content Placeholder 13"/>
          <p:cNvSpPr>
            <a:spLocks noGrp="1"/>
          </p:cNvSpPr>
          <p:nvPr>
            <p:ph sz="quarter" idx="14"/>
          </p:nvPr>
        </p:nvSpPr>
        <p:spPr>
          <a:xfrm>
            <a:off x="0" y="-20538"/>
            <a:ext cx="4608512" cy="594066"/>
          </a:xfr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algn="ctr" defTabSz="685800" rtl="0" eaLnBrk="1" latinLnBrk="0" hangingPunct="1">
              <a:buNone/>
              <a:defRPr lang="en-US" sz="2100" b="1" kern="1200" smtClean="0">
                <a:solidFill>
                  <a:schemeClr val="bg1"/>
                </a:solidFill>
                <a:latin typeface="+mn-lt"/>
                <a:ea typeface="+mn-ea"/>
                <a:cs typeface="+mn-cs"/>
              </a:defRPr>
            </a:lvl1pPr>
            <a:lvl2pPr marL="0" algn="ctr" defTabSz="685800" rtl="0" eaLnBrk="1" latinLnBrk="0" hangingPunct="1">
              <a:defRPr lang="en-US" sz="1800" kern="1200" smtClean="0">
                <a:solidFill>
                  <a:schemeClr val="accent1">
                    <a:lumMod val="75000"/>
                  </a:schemeClr>
                </a:solidFill>
                <a:latin typeface="+mn-lt"/>
                <a:ea typeface="+mn-ea"/>
                <a:cs typeface="+mn-cs"/>
              </a:defRPr>
            </a:lvl2pPr>
            <a:lvl3pPr marL="0" algn="ctr" defTabSz="685800" rtl="0" eaLnBrk="1" latinLnBrk="0" hangingPunct="1">
              <a:defRPr lang="en-US" sz="1800" b="1" kern="1200" smtClean="0">
                <a:solidFill>
                  <a:schemeClr val="accent1">
                    <a:lumMod val="75000"/>
                  </a:schemeClr>
                </a:solidFill>
                <a:latin typeface="+mn-lt"/>
                <a:ea typeface="+mn-ea"/>
                <a:cs typeface="+mn-cs"/>
              </a:defRPr>
            </a:lvl3pPr>
            <a:lvl4pPr marL="0" algn="ctr" defTabSz="685800" rtl="0" eaLnBrk="1" latinLnBrk="0" hangingPunct="1">
              <a:defRPr lang="en-US" sz="1800" kern="1200" smtClean="0">
                <a:solidFill>
                  <a:schemeClr val="accent1">
                    <a:lumMod val="75000"/>
                  </a:schemeClr>
                </a:solidFill>
                <a:latin typeface="+mn-lt"/>
                <a:ea typeface="+mn-ea"/>
                <a:cs typeface="+mn-cs"/>
              </a:defRPr>
            </a:lvl4pPr>
            <a:lvl5pPr marL="0" algn="ctr" defTabSz="685800" rtl="0" eaLnBrk="1" latinLnBrk="0" hangingPunct="1">
              <a:defRPr lang="en-GB" sz="1800" kern="1200" dirty="0" smtClean="0">
                <a:solidFill>
                  <a:schemeClr val="accent1">
                    <a:lumMod val="75000"/>
                  </a:schemeClr>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4269343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85_Divider White">
    <p:spTree>
      <p:nvGrpSpPr>
        <p:cNvPr id="1" name="Shape 524"/>
        <p:cNvGrpSpPr/>
        <p:nvPr/>
      </p:nvGrpSpPr>
      <p:grpSpPr>
        <a:xfrm>
          <a:off x="0" y="0"/>
          <a:ext cx="0" cy="0"/>
          <a:chOff x="0" y="0"/>
          <a:chExt cx="0" cy="0"/>
        </a:xfrm>
      </p:grpSpPr>
      <p:pic>
        <p:nvPicPr>
          <p:cNvPr id="525" name="Shape 525"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526" name="Shape 526"/>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7" name="Shape 52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2021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extLst>
      <p:ext uri="{BB962C8B-B14F-4D97-AF65-F5344CB8AC3E}">
        <p14:creationId xmlns:p14="http://schemas.microsoft.com/office/powerpoint/2010/main" val="35499163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197" name="Shape 197"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198" name="Shape 198"/>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0" name="Shape 20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201" name="Shape 20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Title N-tab White">
    <p:spTree>
      <p:nvGrpSpPr>
        <p:cNvPr id="1" name="Shape 202"/>
        <p:cNvGrpSpPr/>
        <p:nvPr/>
      </p:nvGrpSpPr>
      <p:grpSpPr>
        <a:xfrm>
          <a:off x="0" y="0"/>
          <a:ext cx="0" cy="0"/>
          <a:chOff x="0" y="0"/>
          <a:chExt cx="0" cy="0"/>
        </a:xfrm>
      </p:grpSpPr>
      <p:pic>
        <p:nvPicPr>
          <p:cNvPr id="203" name="Shape 203"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04" name="Shape 20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5" name="Shape 20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06" name="Shape 206"/>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7" name="Shape 20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08" name="Shape 208"/>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9_Quote Texture PURPLE">
    <p:spTree>
      <p:nvGrpSpPr>
        <p:cNvPr id="1" name="Shape 240"/>
        <p:cNvGrpSpPr/>
        <p:nvPr/>
      </p:nvGrpSpPr>
      <p:grpSpPr>
        <a:xfrm>
          <a:off x="0" y="0"/>
          <a:ext cx="0" cy="0"/>
          <a:chOff x="0" y="0"/>
          <a:chExt cx="0" cy="0"/>
        </a:xfrm>
      </p:grpSpPr>
      <p:pic>
        <p:nvPicPr>
          <p:cNvPr id="241" name="Shape 241"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42" name="Shape 242"/>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Shape 244"/>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45" name="Shape 245"/>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246" name="Shape 246"/>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0_Divider Slide">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249" name="Shape 249"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50" name="Shape 250"/>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51" name="Shape 251"/>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2" name="Shape 252"/>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lue Strip.jpg"/>
          <p:cNvPicPr preferRelativeResize="0"/>
          <p:nvPr/>
        </p:nvPicPr>
        <p:blipFill rotWithShape="1">
          <a:blip r:embed="rId60">
            <a:alphaModFix/>
          </a:blip>
          <a:srcRect/>
          <a:stretch/>
        </p:blipFill>
        <p:spPr>
          <a:xfrm>
            <a:off x="0" y="0"/>
            <a:ext cx="176732" cy="5143499"/>
          </a:xfrm>
          <a:prstGeom prst="rect">
            <a:avLst/>
          </a:prstGeom>
          <a:noFill/>
          <a:ln>
            <a:noFill/>
          </a:ln>
        </p:spPr>
      </p:pic>
      <p:sp>
        <p:nvSpPr>
          <p:cNvPr id="11" name="Shape 11"/>
          <p:cNvSpPr txBox="1">
            <a:spLocks noGrp="1"/>
          </p:cNvSpPr>
          <p:nvPr>
            <p:ph type="title"/>
          </p:nvPr>
        </p:nvSpPr>
        <p:spPr>
          <a:xfrm>
            <a:off x="594360" y="361950"/>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594360" y="1490471"/>
            <a:ext cx="8155940" cy="3058668"/>
          </a:xfrm>
          <a:prstGeom prst="rect">
            <a:avLst/>
          </a:prstGeom>
          <a:noFill/>
          <a:ln>
            <a:noFill/>
          </a:ln>
        </p:spPr>
        <p:txBody>
          <a:bodyPr lIns="91425" tIns="91425" rIns="91425" bIns="91425" anchor="t" anchorCtr="0"/>
          <a:lstStyle>
            <a:lvl1pPr marL="227013" marR="0" lvl="0" indent="-112713" algn="l" rtl="0">
              <a:lnSpc>
                <a:spcPct val="100000"/>
              </a:lnSpc>
              <a:spcBef>
                <a:spcPts val="800"/>
              </a:spcBef>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i="0" u="none" strike="noStrike" cap="none">
                <a:solidFill>
                  <a:schemeClr val="dk2"/>
                </a:solidFill>
                <a:latin typeface="Arial"/>
                <a:ea typeface="Arial"/>
                <a:cs typeface="Arial"/>
                <a:sym typeface="Arial"/>
              </a:rPr>
              <a:t>‹#›</a:t>
            </a:fld>
            <a:endParaRPr lang="en-US" sz="900" b="0" i="0" u="none" strike="noStrike" cap="none" dirty="0">
              <a:solidFill>
                <a:schemeClr val="dk2"/>
              </a:solidFill>
              <a:latin typeface="Arial"/>
              <a:ea typeface="Arial"/>
              <a:cs typeface="Arial"/>
              <a:sym typeface="Arial"/>
            </a:endParaRPr>
          </a:p>
        </p:txBody>
      </p:sp>
      <p:sp>
        <p:nvSpPr>
          <p:cNvPr id="14" name="Shape 1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Arial"/>
                <a:ea typeface="Arial"/>
                <a:cs typeface="Arial"/>
                <a:sym typeface="Arial"/>
              </a:rPr>
              <a:t>Copyright © </a:t>
            </a:r>
            <a:r>
              <a:rPr lang="en-US" sz="600" b="0" i="0" u="none" strike="noStrike" cap="none" dirty="0" smtClean="0">
                <a:solidFill>
                  <a:schemeClr val="lt1"/>
                </a:solidFill>
                <a:latin typeface="Arial"/>
                <a:ea typeface="Arial"/>
                <a:cs typeface="Arial"/>
                <a:sym typeface="Arial"/>
              </a:rPr>
              <a:t>2020  </a:t>
            </a:r>
            <a:r>
              <a:rPr lang="en-US" sz="600" b="0" i="0" u="none" strike="noStrike" cap="none" dirty="0">
                <a:solidFill>
                  <a:schemeClr val="lt1"/>
                </a:solidFill>
                <a:latin typeface="Arial"/>
                <a:ea typeface="Arial"/>
                <a:cs typeface="Arial"/>
                <a:sym typeface="Arial"/>
              </a:rPr>
              <a:t>The Nielsen Company </a:t>
            </a:r>
            <a:r>
              <a:rPr lang="en-US" sz="600" b="0" i="0" u="none" strike="noStrike" cap="none" dirty="0" smtClean="0">
                <a:solidFill>
                  <a:schemeClr val="lt1"/>
                </a:solidFill>
                <a:latin typeface="Arial"/>
                <a:ea typeface="Arial"/>
                <a:cs typeface="Arial"/>
                <a:sym typeface="Arial"/>
              </a:rPr>
              <a:t>. </a:t>
            </a:r>
            <a:r>
              <a:rPr lang="en-US" sz="600" b="0" i="0" u="none" strike="noStrike" cap="none" dirty="0">
                <a:solidFill>
                  <a:schemeClr val="lt1"/>
                </a:solidFill>
                <a:latin typeface="Arial"/>
                <a:ea typeface="Arial"/>
                <a:cs typeface="Arial"/>
                <a:sym typeface="Arial"/>
              </a:rPr>
              <a:t>Confidential and proprietary. Do not distribute.</a:t>
            </a:r>
          </a:p>
        </p:txBody>
      </p:sp>
      <p:pic>
        <p:nvPicPr>
          <p:cNvPr id="15" name="Shape 15"/>
          <p:cNvPicPr preferRelativeResize="0"/>
          <p:nvPr/>
        </p:nvPicPr>
        <p:blipFill rotWithShape="1">
          <a:blip r:embed="rId61">
            <a:alphaModFix/>
          </a:blip>
          <a:srcRect/>
          <a:stretch/>
        </p:blipFill>
        <p:spPr>
          <a:xfrm>
            <a:off x="8610634" y="0"/>
            <a:ext cx="236347" cy="3399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678" r:id="rId6"/>
    <p:sldLayoutId id="2147483679" r:id="rId7"/>
    <p:sldLayoutId id="2147483685" r:id="rId8"/>
    <p:sldLayoutId id="2147483686" r:id="rId9"/>
    <p:sldLayoutId id="2147483688" r:id="rId10"/>
    <p:sldLayoutId id="2147483689" r:id="rId11"/>
    <p:sldLayoutId id="2147483690" r:id="rId12"/>
    <p:sldLayoutId id="2147483691" r:id="rId13"/>
    <p:sldLayoutId id="2147483692" r:id="rId14"/>
    <p:sldLayoutId id="2147483693"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10" r:id="rId24"/>
    <p:sldLayoutId id="2147483711" r:id="rId25"/>
    <p:sldLayoutId id="2147483712" r:id="rId26"/>
    <p:sldLayoutId id="2147483714" r:id="rId27"/>
    <p:sldLayoutId id="2147483715" r:id="rId28"/>
    <p:sldLayoutId id="2147483716" r:id="rId29"/>
    <p:sldLayoutId id="2147483717" r:id="rId30"/>
    <p:sldLayoutId id="2147483718" r:id="rId31"/>
    <p:sldLayoutId id="2147483719" r:id="rId32"/>
    <p:sldLayoutId id="2147483720" r:id="rId33"/>
    <p:sldLayoutId id="2147483724" r:id="rId34"/>
    <p:sldLayoutId id="2147483727" r:id="rId35"/>
    <p:sldLayoutId id="2147483728" r:id="rId36"/>
    <p:sldLayoutId id="2147483730" r:id="rId37"/>
    <p:sldLayoutId id="2147483731" r:id="rId38"/>
    <p:sldLayoutId id="2147483732" r:id="rId39"/>
    <p:sldLayoutId id="2147483735" r:id="rId40"/>
    <p:sldLayoutId id="2147483738" r:id="rId41"/>
    <p:sldLayoutId id="2147484361" r:id="rId42"/>
    <p:sldLayoutId id="2147484362" r:id="rId43"/>
    <p:sldLayoutId id="2147484364" r:id="rId44"/>
    <p:sldLayoutId id="2147484371" r:id="rId45"/>
    <p:sldLayoutId id="2147484372" r:id="rId46"/>
    <p:sldLayoutId id="2147484373" r:id="rId47"/>
    <p:sldLayoutId id="2147484376" r:id="rId48"/>
    <p:sldLayoutId id="2147484382" r:id="rId49"/>
    <p:sldLayoutId id="2147484383" r:id="rId50"/>
    <p:sldLayoutId id="2147484388" r:id="rId51"/>
    <p:sldLayoutId id="2147484391" r:id="rId52"/>
    <p:sldLayoutId id="2147484426" r:id="rId53"/>
    <p:sldLayoutId id="2147484431" r:id="rId54"/>
    <p:sldLayoutId id="2147484434" r:id="rId55"/>
    <p:sldLayoutId id="2147484438" r:id="rId56"/>
    <p:sldLayoutId id="2147484441" r:id="rId57"/>
    <p:sldLayoutId id="2147484442" r:id="rId58"/>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26.png"/><Relationship Id="rId4" Type="http://schemas.openxmlformats.org/officeDocument/2006/relationships/image" Target="../media/image25.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54.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4.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51.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chart" Target="../charts/char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54.xml"/><Relationship Id="rId5" Type="http://schemas.openxmlformats.org/officeDocument/2006/relationships/image" Target="../media/image47.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8" Type="http://schemas.openxmlformats.org/officeDocument/2006/relationships/hyperlink" Target="http://www.tesco.com/" TargetMode="External"/><Relationship Id="rId13" Type="http://schemas.openxmlformats.org/officeDocument/2006/relationships/image" Target="../media/image75.png"/><Relationship Id="rId3" Type="http://schemas.openxmlformats.org/officeDocument/2006/relationships/image" Target="../media/image61.png"/><Relationship Id="rId7" Type="http://schemas.openxmlformats.org/officeDocument/2006/relationships/image" Target="../media/image70.png"/><Relationship Id="rId12" Type="http://schemas.openxmlformats.org/officeDocument/2006/relationships/image" Target="../media/image74.png"/><Relationship Id="rId2" Type="http://schemas.openxmlformats.org/officeDocument/2006/relationships/image" Target="../media/image35.png"/><Relationship Id="rId1" Type="http://schemas.openxmlformats.org/officeDocument/2006/relationships/slideLayout" Target="../slideLayouts/slideLayout56.xml"/><Relationship Id="rId6" Type="http://schemas.openxmlformats.org/officeDocument/2006/relationships/image" Target="../media/image69.jpe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7.jpeg"/><Relationship Id="rId9" Type="http://schemas.openxmlformats.org/officeDocument/2006/relationships/image" Target="../media/image71.png"/><Relationship Id="rId14" Type="http://schemas.openxmlformats.org/officeDocument/2006/relationships/image" Target="../media/image76.png"/></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67.jpeg"/><Relationship Id="rId7" Type="http://schemas.openxmlformats.org/officeDocument/2006/relationships/image" Target="../media/image70.png"/><Relationship Id="rId2" Type="http://schemas.openxmlformats.org/officeDocument/2006/relationships/image" Target="../media/image77.png"/><Relationship Id="rId1" Type="http://schemas.openxmlformats.org/officeDocument/2006/relationships/slideLayout" Target="../slideLayouts/slideLayout54.xml"/><Relationship Id="rId6"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78.png"/><Relationship Id="rId9" Type="http://schemas.openxmlformats.org/officeDocument/2006/relationships/hyperlink" Target="http://www.tesco.co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71.png"/><Relationship Id="rId3" Type="http://schemas.openxmlformats.org/officeDocument/2006/relationships/image" Target="../media/image81.png"/><Relationship Id="rId7" Type="http://schemas.openxmlformats.org/officeDocument/2006/relationships/image" Target="../media/image83.png"/><Relationship Id="rId12" Type="http://schemas.openxmlformats.org/officeDocument/2006/relationships/hyperlink" Target="http://www.tesco.com/" TargetMode="External"/><Relationship Id="rId2" Type="http://schemas.openxmlformats.org/officeDocument/2006/relationships/image" Target="../media/image72.png"/><Relationship Id="rId1" Type="http://schemas.openxmlformats.org/officeDocument/2006/relationships/slideLayout" Target="../slideLayouts/slideLayout54.xml"/><Relationship Id="rId6" Type="http://schemas.openxmlformats.org/officeDocument/2006/relationships/image" Target="../media/image73.png"/><Relationship Id="rId11" Type="http://schemas.openxmlformats.org/officeDocument/2006/relationships/image" Target="../media/image85.png"/><Relationship Id="rId5" Type="http://schemas.openxmlformats.org/officeDocument/2006/relationships/image" Target="../media/image82.png"/><Relationship Id="rId10" Type="http://schemas.openxmlformats.org/officeDocument/2006/relationships/image" Target="../media/image75.png"/><Relationship Id="rId4" Type="http://schemas.openxmlformats.org/officeDocument/2006/relationships/image" Target="../media/image67.jpeg"/><Relationship Id="rId9" Type="http://schemas.openxmlformats.org/officeDocument/2006/relationships/image" Target="../media/image84.png"/><Relationship Id="rId14"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1.png"/><Relationship Id="rId7" Type="http://schemas.openxmlformats.org/officeDocument/2006/relationships/image" Target="../media/image75.png"/><Relationship Id="rId2" Type="http://schemas.openxmlformats.org/officeDocument/2006/relationships/image" Target="../media/image87.png"/><Relationship Id="rId1" Type="http://schemas.openxmlformats.org/officeDocument/2006/relationships/slideLayout" Target="../slideLayouts/slideLayout54.xml"/><Relationship Id="rId6" Type="http://schemas.openxmlformats.org/officeDocument/2006/relationships/image" Target="../media/image89.png"/><Relationship Id="rId5" Type="http://schemas.openxmlformats.org/officeDocument/2006/relationships/image" Target="../media/image68.png"/><Relationship Id="rId10" Type="http://schemas.openxmlformats.org/officeDocument/2006/relationships/image" Target="../media/image91.png"/><Relationship Id="rId4" Type="http://schemas.openxmlformats.org/officeDocument/2006/relationships/image" Target="../media/image88.png"/><Relationship Id="rId9" Type="http://schemas.openxmlformats.org/officeDocument/2006/relationships/image" Target="../media/image69.jpeg"/></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68.png"/><Relationship Id="rId1" Type="http://schemas.openxmlformats.org/officeDocument/2006/relationships/slideLayout" Target="../slideLayouts/slideLayout54.xml"/><Relationship Id="rId5" Type="http://schemas.openxmlformats.org/officeDocument/2006/relationships/image" Target="../media/image72.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94.png"/><Relationship Id="rId1" Type="http://schemas.openxmlformats.org/officeDocument/2006/relationships/slideLayout" Target="../slideLayouts/slideLayout54.xml"/><Relationship Id="rId6" Type="http://schemas.openxmlformats.org/officeDocument/2006/relationships/image" Target="../media/image96.png"/><Relationship Id="rId5" Type="http://schemas.openxmlformats.org/officeDocument/2006/relationships/image" Target="../media/image70.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546"/>
          <p:cNvSpPr txBox="1">
            <a:spLocks noGrp="1"/>
          </p:cNvSpPr>
          <p:nvPr>
            <p:ph type="subTitle" idx="1"/>
          </p:nvPr>
        </p:nvSpPr>
        <p:spPr>
          <a:xfrm>
            <a:off x="363538" y="3019425"/>
            <a:ext cx="6919912" cy="498475"/>
          </a:xfrm>
        </p:spPr>
        <p:txBody>
          <a:bodyPr tIns="0" bIns="0"/>
          <a:lstStyle/>
          <a:p>
            <a:pPr eaLnBrk="1" hangingPunct="1">
              <a:buClr>
                <a:srgbClr val="000000"/>
              </a:buClr>
              <a:buFontTx/>
              <a:buNone/>
            </a:pPr>
            <a:r>
              <a:rPr lang="en-GB" altLang="en-US" dirty="0" smtClean="0">
                <a:ea typeface="MS PGothic" pitchFamily="34" charset="-128"/>
                <a:cs typeface="Arial" pitchFamily="34" charset="0"/>
                <a:sym typeface="Arial" pitchFamily="34" charset="0"/>
              </a:rPr>
              <a:t>4 WEEKS ENDING 26th Dec 2020</a:t>
            </a:r>
            <a:endParaRPr lang="en-US" altLang="en-US" dirty="0" smtClean="0">
              <a:ea typeface="MS PGothic" pitchFamily="34" charset="-128"/>
              <a:cs typeface="Arial" pitchFamily="34" charset="0"/>
              <a:sym typeface="Arial" pitchFamily="34" charset="0"/>
            </a:endParaRPr>
          </a:p>
        </p:txBody>
      </p:sp>
      <p:sp>
        <p:nvSpPr>
          <p:cNvPr id="64514" name="Shape 547"/>
          <p:cNvSpPr txBox="1">
            <a:spLocks noGrp="1"/>
          </p:cNvSpPr>
          <p:nvPr>
            <p:ph type="body" idx="2"/>
          </p:nvPr>
        </p:nvSpPr>
        <p:spPr>
          <a:xfrm>
            <a:off x="323850" y="4219575"/>
            <a:ext cx="2890838" cy="523875"/>
          </a:xfrm>
        </p:spPr>
        <p:txBody>
          <a:bodyPr tIns="45700" bIns="45700"/>
          <a:lstStyle/>
          <a:p>
            <a:pPr eaLnBrk="1" hangingPunct="1">
              <a:spcBef>
                <a:spcPct val="0"/>
              </a:spcBef>
              <a:buClr>
                <a:srgbClr val="000000"/>
              </a:buClr>
              <a:buSzPct val="25000"/>
              <a:buFontTx/>
              <a:buNone/>
            </a:pPr>
            <a:r>
              <a:rPr lang="en-GB" altLang="en-US" dirty="0" smtClean="0">
                <a:cs typeface="Calibri" pitchFamily="34" charset="0"/>
                <a:sym typeface="Arial" pitchFamily="34" charset="0"/>
              </a:rPr>
              <a:t>Retailer &amp; Business Insights Team</a:t>
            </a:r>
            <a:endParaRPr lang="en-US" altLang="en-US" dirty="0" smtClean="0">
              <a:cs typeface="Arial" pitchFamily="34" charset="0"/>
              <a:sym typeface="Arial" pitchFamily="34" charset="0"/>
            </a:endParaRPr>
          </a:p>
          <a:p>
            <a:pPr eaLnBrk="1" hangingPunct="1">
              <a:spcBef>
                <a:spcPct val="0"/>
              </a:spcBef>
              <a:buClr>
                <a:srgbClr val="000000"/>
              </a:buClr>
              <a:buSzPct val="25000"/>
              <a:buFontTx/>
              <a:buNone/>
            </a:pPr>
            <a:r>
              <a:rPr lang="en-US" altLang="en-US" dirty="0" smtClean="0">
                <a:cs typeface="Arial" pitchFamily="34" charset="0"/>
                <a:sym typeface="Arial" pitchFamily="34" charset="0"/>
              </a:rPr>
              <a:t>8th Jan 2020</a:t>
            </a:r>
          </a:p>
        </p:txBody>
      </p:sp>
      <p:sp>
        <p:nvSpPr>
          <p:cNvPr id="64515" name="Shape 548"/>
          <p:cNvSpPr txBox="1">
            <a:spLocks noGrp="1"/>
          </p:cNvSpPr>
          <p:nvPr>
            <p:ph type="ctrTitle"/>
          </p:nvPr>
        </p:nvSpPr>
        <p:spPr>
          <a:xfrm>
            <a:off x="319088" y="2038350"/>
            <a:ext cx="6919912" cy="982663"/>
          </a:xfrm>
        </p:spPr>
        <p:txBody>
          <a:bodyPr tIns="0" bIns="0"/>
          <a:lstStyle/>
          <a:p>
            <a:pPr eaLnBrk="1" hangingPunct="1">
              <a:spcBef>
                <a:spcPct val="0"/>
              </a:spcBef>
              <a:buClr>
                <a:srgbClr val="FFFFFF"/>
              </a:buClr>
              <a:buSzPct val="25000"/>
              <a:buFontTx/>
              <a:buNone/>
            </a:pPr>
            <a:r>
              <a:rPr lang="en-GB" altLang="en-US" dirty="0" smtClean="0">
                <a:solidFill>
                  <a:srgbClr val="FFFFFF"/>
                </a:solidFill>
                <a:cs typeface="Calibri" pitchFamily="34" charset="0"/>
                <a:sym typeface="Arial" pitchFamily="34" charset="0"/>
              </a:rPr>
              <a:t>NIELSEN TOTAL TILL</a:t>
            </a:r>
            <a:endParaRPr lang="en-US" altLang="en-US" dirty="0" smtClean="0">
              <a:solidFill>
                <a:srgbClr val="FFFFFF"/>
              </a:solidFill>
              <a:cs typeface="Arial" pitchFamily="34" charset="0"/>
              <a:sym typeface="Arial" pitchFamily="34" charset="0"/>
            </a:endParaRPr>
          </a:p>
        </p:txBody>
      </p:sp>
      <p:sp>
        <p:nvSpPr>
          <p:cNvPr id="64516" name="Shape 549"/>
          <p:cNvSpPr>
            <a:spLocks noChangeArrowheads="1"/>
          </p:cNvSpPr>
          <p:nvPr/>
        </p:nvSpPr>
        <p:spPr bwMode="auto">
          <a:xfrm>
            <a:off x="8316913" y="4591050"/>
            <a:ext cx="7334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SzPct val="25000"/>
            </a:pPr>
            <a:endParaRPr lang="en-US" altLang="en-US" sz="1200" dirty="0">
              <a:solidFill>
                <a:srgbClr val="707276"/>
              </a:solidFill>
            </a:endParaRPr>
          </a:p>
        </p:txBody>
      </p:sp>
      <p:pic>
        <p:nvPicPr>
          <p:cNvPr id="64517"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7238" y="4683125"/>
            <a:ext cx="6588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oup 9"/>
          <p:cNvGrpSpPr>
            <a:grpSpLocks noChangeAspect="1"/>
          </p:cNvGrpSpPr>
          <p:nvPr/>
        </p:nvGrpSpPr>
        <p:grpSpPr bwMode="auto">
          <a:xfrm>
            <a:off x="3403600" y="1023938"/>
            <a:ext cx="954088" cy="954087"/>
            <a:chOff x="747239" y="1021018"/>
            <a:chExt cx="1271016" cy="1696808"/>
          </a:xfrm>
        </p:grpSpPr>
        <p:sp>
          <p:nvSpPr>
            <p:cNvPr id="8" name="Oval 7"/>
            <p:cNvSpPr/>
            <p:nvPr/>
          </p:nvSpPr>
          <p:spPr>
            <a:xfrm>
              <a:off x="747239" y="1021018"/>
              <a:ext cx="1271016" cy="1696808"/>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pic>
          <p:nvPicPr>
            <p:cNvPr id="64521" name="Picture 11" descr="Retail_CPG.emf"/>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82917" y="1309054"/>
              <a:ext cx="799662" cy="10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736600"/>
            <a:ext cx="27606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088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575" y="345613"/>
            <a:ext cx="8988425" cy="713969"/>
          </a:xfrm>
        </p:spPr>
        <p:txBody>
          <a:bodyPr/>
          <a:lstStyle/>
          <a:p>
            <a:r>
              <a:rPr lang="en-US" sz="2000" dirty="0" smtClean="0">
                <a:solidFill>
                  <a:schemeClr val="tx1"/>
                </a:solidFill>
              </a:rPr>
              <a:t>AVERAGE WEEKLY SPEND REACHED A NEW PEAK IN DECEMBER AS SHOPPERS TREATED THEMSELVES OVER THE FESTIVE SEASON AND WENT OUT LESS ..</a:t>
            </a:r>
            <a:endParaRPr lang="en-US" sz="200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3013838095"/>
              </p:ext>
            </p:extLst>
          </p:nvPr>
        </p:nvGraphicFramePr>
        <p:xfrm>
          <a:off x="481410" y="1877496"/>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745597" y="1625772"/>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7975" y="1347614"/>
            <a:ext cx="1856598"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Average weekly Basket Spend  £</a:t>
            </a:r>
            <a:endParaRPr lang="en-GB" sz="1000" dirty="0">
              <a:latin typeface="Calibri" panose="020F0502020204030204" pitchFamily="34" charset="0"/>
              <a:cs typeface="Calibri" panose="020F0502020204030204" pitchFamily="34" charset="0"/>
            </a:endParaRPr>
          </a:p>
        </p:txBody>
      </p:sp>
      <p:sp>
        <p:nvSpPr>
          <p:cNvPr id="12" name="TextBox 11"/>
          <p:cNvSpPr txBox="1"/>
          <p:nvPr/>
        </p:nvSpPr>
        <p:spPr>
          <a:xfrm>
            <a:off x="7958227" y="1070614"/>
            <a:ext cx="1265090" cy="400110"/>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12 weekly Rolling</a:t>
            </a:r>
          </a:p>
          <a:p>
            <a:r>
              <a:rPr lang="en-GB" sz="1000" dirty="0" smtClean="0">
                <a:latin typeface="Calibri" panose="020F0502020204030204" pitchFamily="34" charset="0"/>
                <a:cs typeface="Calibri" panose="020F0502020204030204" pitchFamily="34" charset="0"/>
              </a:rPr>
              <a:t> year on year growth</a:t>
            </a:r>
            <a:endParaRPr lang="en-GB" sz="1000" dirty="0">
              <a:latin typeface="Calibri" panose="020F0502020204030204" pitchFamily="34" charset="0"/>
              <a:cs typeface="Calibri" panose="020F0502020204030204" pitchFamily="34" charset="0"/>
            </a:endParaRPr>
          </a:p>
        </p:txBody>
      </p:sp>
      <p:sp>
        <p:nvSpPr>
          <p:cNvPr id="15" name="Line 5"/>
          <p:cNvSpPr>
            <a:spLocks noChangeShapeType="1"/>
          </p:cNvSpPr>
          <p:nvPr/>
        </p:nvSpPr>
        <p:spPr bwMode="auto">
          <a:xfrm flipV="1">
            <a:off x="1331640" y="1779662"/>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TextBox 15"/>
          <p:cNvSpPr txBox="1"/>
          <p:nvPr/>
        </p:nvSpPr>
        <p:spPr>
          <a:xfrm>
            <a:off x="1358422" y="1625772"/>
            <a:ext cx="648071" cy="307777"/>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2020</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700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7975" y="504425"/>
            <a:ext cx="8860218" cy="659103"/>
          </a:xfrm>
        </p:spPr>
        <p:txBody>
          <a:bodyPr/>
          <a:lstStyle/>
          <a:p>
            <a:r>
              <a:rPr lang="en-US" sz="2000" dirty="0" smtClean="0">
                <a:solidFill>
                  <a:schemeClr val="tx1"/>
                </a:solidFill>
              </a:rPr>
              <a:t>THERE WAS LITTLE DIFFERENCE IN SIZE AND FREQUENCY OF SHOPPING TRIPS …. REFLECTING THE SMALLER SOCIAL GATHERINGS THIS CHRISTMAS</a:t>
            </a:r>
            <a:endParaRPr lang="en-US" sz="200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1040182638"/>
              </p:ext>
            </p:extLst>
          </p:nvPr>
        </p:nvGraphicFramePr>
        <p:xfrm>
          <a:off x="460375" y="1830753"/>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11" name="Line 5"/>
          <p:cNvSpPr>
            <a:spLocks noChangeShapeType="1"/>
          </p:cNvSpPr>
          <p:nvPr/>
        </p:nvSpPr>
        <p:spPr bwMode="auto">
          <a:xfrm flipV="1">
            <a:off x="1403648" y="1717526"/>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939743" y="1682911"/>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3352" y="1256399"/>
            <a:ext cx="1822935"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Weekly Shopping Trips</a:t>
            </a:r>
            <a:endParaRPr lang="en-GB" sz="1000" dirty="0">
              <a:latin typeface="Calibri" panose="020F0502020204030204" pitchFamily="34" charset="0"/>
              <a:cs typeface="Calibri" panose="020F0502020204030204" pitchFamily="34" charset="0"/>
            </a:endParaRPr>
          </a:p>
        </p:txBody>
      </p:sp>
      <p:sp>
        <p:nvSpPr>
          <p:cNvPr id="16" name="TextBox 15"/>
          <p:cNvSpPr txBox="1"/>
          <p:nvPr/>
        </p:nvSpPr>
        <p:spPr>
          <a:xfrm>
            <a:off x="1489894" y="1682911"/>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2020</a:t>
            </a:r>
            <a:endParaRPr lang="en-GB" dirty="0">
              <a:latin typeface="Calibri" panose="020F0502020204030204" pitchFamily="34" charset="0"/>
              <a:cs typeface="Calibri" panose="020F0502020204030204" pitchFamily="34" charset="0"/>
            </a:endParaRPr>
          </a:p>
        </p:txBody>
      </p:sp>
      <p:sp>
        <p:nvSpPr>
          <p:cNvPr id="17" name="TextBox 16"/>
          <p:cNvSpPr txBox="1"/>
          <p:nvPr/>
        </p:nvSpPr>
        <p:spPr>
          <a:xfrm>
            <a:off x="7596336" y="1163528"/>
            <a:ext cx="1584176" cy="553998"/>
          </a:xfrm>
          <a:prstGeom prst="rect">
            <a:avLst/>
          </a:prstGeom>
          <a:noFill/>
        </p:spPr>
        <p:txBody>
          <a:bodyPr wrap="squar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number of items in Basket 12w/e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41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22" name="Google Shape;1684;p3"/>
          <p:cNvSpPr txBox="1">
            <a:spLocks/>
          </p:cNvSpPr>
          <p:nvPr/>
        </p:nvSpPr>
        <p:spPr>
          <a:xfrm>
            <a:off x="246898" y="339502"/>
            <a:ext cx="8820472" cy="56859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800" dirty="0" smtClean="0">
                <a:solidFill>
                  <a:schemeClr val="tx1"/>
                </a:solidFill>
                <a:latin typeface="Calibri" panose="020F0502020204030204" pitchFamily="34" charset="0"/>
                <a:cs typeface="Calibri" panose="020F0502020204030204" pitchFamily="34" charset="0"/>
              </a:rPr>
              <a:t>ONLINE SHOPPERS PLANNED AHEAD, BOOKING UP AVAILABILITY AS SHOPPERS CONTINUED TO LIMIT VISITS TO STORES</a:t>
            </a:r>
            <a:endParaRPr lang="en-GB" sz="1800" dirty="0">
              <a:solidFill>
                <a:schemeClr val="tx1"/>
              </a:solidFill>
              <a:latin typeface="Calibri" panose="020F0502020204030204" pitchFamily="34" charset="0"/>
              <a:cs typeface="Calibri" panose="020F0502020204030204" pitchFamily="34" charset="0"/>
            </a:endParaRPr>
          </a:p>
        </p:txBody>
      </p:sp>
      <p:sp>
        <p:nvSpPr>
          <p:cNvPr id="46" name="Google Shape;1722;p4"/>
          <p:cNvSpPr txBox="1">
            <a:spLocks noGrp="1"/>
          </p:cNvSpPr>
          <p:nvPr>
            <p:ph type="body" idx="1"/>
          </p:nvPr>
        </p:nvSpPr>
        <p:spPr>
          <a:xfrm>
            <a:off x="271293" y="4846054"/>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dirty="0">
                <a:latin typeface="Calibri" panose="020F0502020204030204" pitchFamily="34" charset="0"/>
                <a:cs typeface="Calibri" panose="020F0502020204030204" pitchFamily="34" charset="0"/>
              </a:rPr>
              <a:t>Source: Nielsen </a:t>
            </a:r>
            <a:r>
              <a:rPr lang="it-IT" dirty="0" smtClean="0">
                <a:latin typeface="Calibri" panose="020F0502020204030204" pitchFamily="34" charset="0"/>
                <a:cs typeface="Calibri" panose="020F0502020204030204" pitchFamily="34" charset="0"/>
              </a:rPr>
              <a:t>Scantrack GB Total Store Read/*Nielsen Homescan GB FMCG</a:t>
            </a:r>
            <a:endParaRPr lang="it-IT" dirty="0">
              <a:latin typeface="Calibri" panose="020F0502020204030204" pitchFamily="34" charset="0"/>
              <a:cs typeface="Calibri" panose="020F0502020204030204" pitchFamily="34" charset="0"/>
            </a:endParaRPr>
          </a:p>
        </p:txBody>
      </p:sp>
      <p:sp>
        <p:nvSpPr>
          <p:cNvPr id="6" name="Text Placeholder 5"/>
          <p:cNvSpPr>
            <a:spLocks noGrp="1"/>
          </p:cNvSpPr>
          <p:nvPr>
            <p:ph type="body" idx="2"/>
          </p:nvPr>
        </p:nvSpPr>
        <p:spPr>
          <a:xfrm>
            <a:off x="0" y="981066"/>
            <a:ext cx="9143999" cy="438556"/>
          </a:xfrm>
        </p:spPr>
        <p:txBody>
          <a:bodyPr/>
          <a:lstStyle/>
          <a:p>
            <a:r>
              <a:rPr lang="en-GB" sz="1400" b="1" dirty="0" smtClean="0">
                <a:latin typeface="Calibri" panose="020F0502020204030204" pitchFamily="34" charset="0"/>
                <a:cs typeface="Calibri" panose="020F0502020204030204" pitchFamily="34" charset="0"/>
              </a:rPr>
              <a:t>£14.5Bn (</a:t>
            </a:r>
            <a:r>
              <a:rPr lang="en-GB" sz="1400" b="1" dirty="0" smtClean="0">
                <a:solidFill>
                  <a:schemeClr val="tx1"/>
                </a:solidFill>
                <a:latin typeface="Calibri" panose="020F0502020204030204" pitchFamily="34" charset="0"/>
                <a:cs typeface="Calibri" panose="020F0502020204030204" pitchFamily="34" charset="0"/>
              </a:rPr>
              <a:t>+6.4%</a:t>
            </a:r>
            <a:r>
              <a:rPr lang="en-GB" sz="1400" b="1" dirty="0" smtClean="0">
                <a:latin typeface="Calibri" panose="020F0502020204030204" pitchFamily="34" charset="0"/>
                <a:cs typeface="Calibri" panose="020F0502020204030204" pitchFamily="34" charset="0"/>
              </a:rPr>
              <a:t> vs last year) </a:t>
            </a:r>
            <a:r>
              <a:rPr lang="en-GB" sz="1400" dirty="0" smtClean="0">
                <a:latin typeface="Calibri" panose="020F0502020204030204" pitchFamily="34" charset="0"/>
                <a:cs typeface="Calibri" panose="020F0502020204030204" pitchFamily="34" charset="0"/>
              </a:rPr>
              <a:t>was spent in the GB Food &amp; Drink Retailers during </a:t>
            </a:r>
            <a:r>
              <a:rPr lang="en-GB" sz="1400" b="1" dirty="0" smtClean="0">
                <a:latin typeface="Calibri" panose="020F0502020204030204" pitchFamily="34" charset="0"/>
                <a:cs typeface="Calibri" panose="020F0502020204030204" pitchFamily="34" charset="0"/>
              </a:rPr>
              <a:t>4w/e 26th December 2020, </a:t>
            </a:r>
            <a:r>
              <a:rPr lang="en-GB" sz="1400" dirty="0" smtClean="0">
                <a:latin typeface="Calibri" panose="020F0502020204030204" pitchFamily="34" charset="0"/>
                <a:cs typeface="Calibri" panose="020F0502020204030204" pitchFamily="34" charset="0"/>
              </a:rPr>
              <a:t>which is ….</a:t>
            </a:r>
            <a:endParaRPr lang="en-GB" sz="1400" dirty="0">
              <a:latin typeface="Calibri" panose="020F0502020204030204" pitchFamily="34" charset="0"/>
              <a:cs typeface="Calibri" panose="020F0502020204030204" pitchFamily="34" charset="0"/>
            </a:endParaRPr>
          </a:p>
        </p:txBody>
      </p:sp>
      <p:sp>
        <p:nvSpPr>
          <p:cNvPr id="7" name="Rectangle 6"/>
          <p:cNvSpPr/>
          <p:nvPr/>
        </p:nvSpPr>
        <p:spPr>
          <a:xfrm>
            <a:off x="718900" y="1466478"/>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+101%</a:t>
            </a:r>
            <a:endParaRPr lang="en-GB" sz="2000" b="1" dirty="0">
              <a:solidFill>
                <a:schemeClr val="bg1"/>
              </a:solidFill>
              <a:latin typeface="Calibri" panose="020F0502020204030204" pitchFamily="34" charset="0"/>
              <a:cs typeface="Calibri" panose="020F0502020204030204" pitchFamily="34" charset="0"/>
            </a:endParaRPr>
          </a:p>
        </p:txBody>
      </p:sp>
      <p:sp>
        <p:nvSpPr>
          <p:cNvPr id="38" name="Rectangle 37"/>
          <p:cNvSpPr/>
          <p:nvPr/>
        </p:nvSpPr>
        <p:spPr>
          <a:xfrm>
            <a:off x="718900" y="2046847"/>
            <a:ext cx="1656184"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-8%</a:t>
            </a:r>
            <a:endParaRPr lang="en-GB" sz="2000" b="1" dirty="0">
              <a:solidFill>
                <a:schemeClr val="bg1"/>
              </a:solidFill>
              <a:latin typeface="Calibri" panose="020F0502020204030204" pitchFamily="34" charset="0"/>
              <a:cs typeface="Calibri" panose="020F0502020204030204" pitchFamily="34" charset="0"/>
            </a:endParaRPr>
          </a:p>
        </p:txBody>
      </p:sp>
      <p:sp>
        <p:nvSpPr>
          <p:cNvPr id="11" name="Up Arrow 10"/>
          <p:cNvSpPr/>
          <p:nvPr/>
        </p:nvSpPr>
        <p:spPr>
          <a:xfrm flipV="1">
            <a:off x="2555776" y="2118855"/>
            <a:ext cx="219854" cy="31282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2879141" y="1967489"/>
            <a:ext cx="6264860" cy="615553"/>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Decline in shopping trips </a:t>
            </a:r>
            <a:r>
              <a:rPr lang="en-GB" sz="1600" dirty="0" smtClean="0">
                <a:latin typeface="Calibri" panose="020F0502020204030204" pitchFamily="34" charset="0"/>
                <a:cs typeface="Calibri" panose="020F0502020204030204" pitchFamily="34" charset="0"/>
              </a:rPr>
              <a:t>(</a:t>
            </a:r>
            <a:r>
              <a:rPr lang="en-GB" sz="1600" b="1" dirty="0" smtClean="0">
                <a:solidFill>
                  <a:srgbClr val="FF0000"/>
                </a:solidFill>
                <a:latin typeface="Calibri" panose="020F0502020204030204" pitchFamily="34" charset="0"/>
                <a:cs typeface="Calibri" panose="020F0502020204030204" pitchFamily="34" charset="0"/>
              </a:rPr>
              <a:t>48m</a:t>
            </a:r>
            <a:r>
              <a:rPr lang="en-GB" sz="1600" dirty="0" smtClean="0">
                <a:latin typeface="Calibri" panose="020F0502020204030204" pitchFamily="34" charset="0"/>
                <a:cs typeface="Calibri" panose="020F0502020204030204" pitchFamily="34" charset="0"/>
              </a:rPr>
              <a:t> fewer trips than 4w/e 28th December 2019 </a:t>
            </a:r>
            <a:r>
              <a:rPr lang="en-GB" sz="1050" dirty="0" smtClean="0">
                <a:latin typeface="Calibri" panose="020F0502020204030204" pitchFamily="34" charset="0"/>
                <a:cs typeface="Calibri" panose="020F0502020204030204" pitchFamily="34" charset="0"/>
              </a:rPr>
              <a:t>and </a:t>
            </a:r>
            <a:r>
              <a:rPr lang="en-GB" sz="1050" b="1" dirty="0" smtClean="0">
                <a:solidFill>
                  <a:schemeClr val="accent1"/>
                </a:solidFill>
                <a:latin typeface="Calibri" panose="020F0502020204030204" pitchFamily="34" charset="0"/>
                <a:cs typeface="Calibri" panose="020F0502020204030204" pitchFamily="34" charset="0"/>
              </a:rPr>
              <a:t>17m</a:t>
            </a:r>
            <a:r>
              <a:rPr lang="en-GB" sz="1050" dirty="0" smtClean="0">
                <a:latin typeface="Calibri" panose="020F0502020204030204" pitchFamily="34" charset="0"/>
                <a:cs typeface="Calibri" panose="020F0502020204030204" pitchFamily="34" charset="0"/>
              </a:rPr>
              <a:t> more trips than 4w/e 31Oct</a:t>
            </a:r>
            <a:r>
              <a:rPr lang="en-GB" sz="1600" dirty="0" smtClean="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sp>
        <p:nvSpPr>
          <p:cNvPr id="60" name="Rectangle 59"/>
          <p:cNvSpPr/>
          <p:nvPr/>
        </p:nvSpPr>
        <p:spPr>
          <a:xfrm>
            <a:off x="718900" y="2656447"/>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+18%</a:t>
            </a:r>
            <a:endParaRPr lang="en-GB" sz="2000" b="1" dirty="0">
              <a:solidFill>
                <a:schemeClr val="bg1"/>
              </a:solidFill>
              <a:latin typeface="Calibri" panose="020F0502020204030204" pitchFamily="34" charset="0"/>
              <a:cs typeface="Calibri" panose="020F0502020204030204" pitchFamily="34" charset="0"/>
            </a:endParaRPr>
          </a:p>
        </p:txBody>
      </p:sp>
      <p:sp>
        <p:nvSpPr>
          <p:cNvPr id="64" name="TextBox 63"/>
          <p:cNvSpPr txBox="1"/>
          <p:nvPr/>
        </p:nvSpPr>
        <p:spPr>
          <a:xfrm>
            <a:off x="2879141" y="1481181"/>
            <a:ext cx="4754828" cy="369332"/>
          </a:xfrm>
          <a:prstGeom prst="rect">
            <a:avLst/>
          </a:prstGeom>
          <a:noFill/>
        </p:spPr>
        <p:txBody>
          <a:bodyPr wrap="none" rtlCol="0">
            <a:spAutoFit/>
          </a:bodyPr>
          <a:lstStyle/>
          <a:p>
            <a:r>
              <a:rPr lang="en-GB" sz="1800" dirty="0" smtClean="0">
                <a:latin typeface="Calibri" panose="020F0502020204030204" pitchFamily="34" charset="0"/>
                <a:cs typeface="Calibri" panose="020F0502020204030204" pitchFamily="34" charset="0"/>
              </a:rPr>
              <a:t>Increase in Online growth (</a:t>
            </a:r>
            <a:r>
              <a:rPr lang="en-GB" sz="1800" b="1" dirty="0" smtClean="0">
                <a:latin typeface="Calibri" panose="020F0502020204030204" pitchFamily="34" charset="0"/>
                <a:cs typeface="Calibri" panose="020F0502020204030204" pitchFamily="34" charset="0"/>
              </a:rPr>
              <a:t>+2.8m</a:t>
            </a:r>
            <a:r>
              <a:rPr lang="en-GB" sz="1800" dirty="0" smtClean="0">
                <a:latin typeface="Calibri" panose="020F0502020204030204" pitchFamily="34" charset="0"/>
                <a:cs typeface="Calibri" panose="020F0502020204030204" pitchFamily="34" charset="0"/>
              </a:rPr>
              <a:t> new shoppers)</a:t>
            </a:r>
            <a:endParaRPr lang="en-GB" sz="1800" dirty="0">
              <a:latin typeface="Calibri" panose="020F0502020204030204" pitchFamily="34" charset="0"/>
              <a:cs typeface="Calibri" panose="020F0502020204030204" pitchFamily="34" charset="0"/>
            </a:endParaRPr>
          </a:p>
        </p:txBody>
      </p:sp>
      <p:sp>
        <p:nvSpPr>
          <p:cNvPr id="65" name="Rectangle 64"/>
          <p:cNvSpPr/>
          <p:nvPr/>
        </p:nvSpPr>
        <p:spPr>
          <a:xfrm>
            <a:off x="718900" y="3223765"/>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+6.2%</a:t>
            </a:r>
            <a:endParaRPr lang="en-GB" sz="2000" b="1" dirty="0">
              <a:solidFill>
                <a:schemeClr val="bg1"/>
              </a:solidFill>
              <a:latin typeface="Calibri" panose="020F0502020204030204" pitchFamily="34" charset="0"/>
              <a:cs typeface="Calibri" panose="020F0502020204030204" pitchFamily="34" charset="0"/>
            </a:endParaRP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679612"/>
            <a:ext cx="483141" cy="359876"/>
          </a:xfrm>
          <a:prstGeom prst="rect">
            <a:avLst/>
          </a:prstGeom>
        </p:spPr>
      </p:pic>
      <p:sp>
        <p:nvSpPr>
          <p:cNvPr id="67" name="TextBox 66"/>
          <p:cNvSpPr txBox="1"/>
          <p:nvPr/>
        </p:nvSpPr>
        <p:spPr>
          <a:xfrm>
            <a:off x="2879141" y="2638990"/>
            <a:ext cx="6085348" cy="584775"/>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average basket spend </a:t>
            </a:r>
            <a:r>
              <a:rPr lang="en-GB" dirty="0" smtClean="0">
                <a:latin typeface="Calibri" panose="020F0502020204030204" pitchFamily="34" charset="0"/>
                <a:cs typeface="Calibri" panose="020F0502020204030204" pitchFamily="34" charset="0"/>
              </a:rPr>
              <a:t>(exceeding </a:t>
            </a:r>
            <a:r>
              <a:rPr lang="en-GB" b="1" dirty="0" smtClean="0">
                <a:latin typeface="Calibri" panose="020F0502020204030204" pitchFamily="34" charset="0"/>
                <a:cs typeface="Calibri" panose="020F0502020204030204" pitchFamily="34" charset="0"/>
              </a:rPr>
              <a:t>£20 </a:t>
            </a:r>
            <a:r>
              <a:rPr lang="en-GB" dirty="0" smtClean="0">
                <a:latin typeface="Calibri" panose="020F0502020204030204" pitchFamily="34" charset="0"/>
                <a:cs typeface="Calibri" panose="020F0502020204030204" pitchFamily="34" charset="0"/>
              </a:rPr>
              <a:t>per trip for the first time)</a:t>
            </a:r>
            <a:endParaRPr lang="en-GB" sz="1200" dirty="0">
              <a:latin typeface="Calibri" panose="020F0502020204030204" pitchFamily="34" charset="0"/>
              <a:cs typeface="Calibri" panose="020F0502020204030204" pitchFamily="34" charset="0"/>
            </a:endParaRPr>
          </a:p>
        </p:txBody>
      </p:sp>
      <p:sp>
        <p:nvSpPr>
          <p:cNvPr id="15" name="TextBox 14"/>
          <p:cNvSpPr txBox="1"/>
          <p:nvPr/>
        </p:nvSpPr>
        <p:spPr>
          <a:xfrm>
            <a:off x="632228" y="4352786"/>
            <a:ext cx="8456515" cy="523220"/>
          </a:xfrm>
          <a:prstGeom prst="rect">
            <a:avLst/>
          </a:prstGeom>
          <a:solidFill>
            <a:srgbClr val="FFC000"/>
          </a:solidFill>
        </p:spPr>
        <p:txBody>
          <a:bodyPr wrap="square" rtlCol="0">
            <a:spAutoFit/>
          </a:bodyPr>
          <a:lstStyle/>
          <a:p>
            <a:pPr algn="ctr"/>
            <a:r>
              <a:rPr lang="en-GB" b="1" dirty="0" smtClean="0">
                <a:latin typeface="Calibri" panose="020F0502020204030204" pitchFamily="34" charset="0"/>
                <a:cs typeface="Calibri" panose="020F0502020204030204" pitchFamily="34" charset="0"/>
              </a:rPr>
              <a:t>Spend was modest but reflected a few extra treats, while some shoppers in lower lockdown tiers will also have celebrated in hospitality venues in the run upto Christmas</a:t>
            </a:r>
            <a:endParaRPr lang="en-GB" b="1" dirty="0">
              <a:latin typeface="Calibri" panose="020F0502020204030204" pitchFamily="34" charset="0"/>
              <a:cs typeface="Calibri" panose="020F0502020204030204" pitchFamily="34" charset="0"/>
            </a:endParaRPr>
          </a:p>
        </p:txBody>
      </p:sp>
      <p:pic>
        <p:nvPicPr>
          <p:cNvPr id="20" name="Google Shape;1861;p11"/>
          <p:cNvPicPr preferRelativeResize="0"/>
          <p:nvPr/>
        </p:nvPicPr>
        <p:blipFill rotWithShape="1">
          <a:blip r:embed="rId4">
            <a:alphaModFix/>
          </a:blip>
          <a:srcRect/>
          <a:stretch/>
        </p:blipFill>
        <p:spPr>
          <a:xfrm>
            <a:off x="2447092" y="1465792"/>
            <a:ext cx="450777" cy="454267"/>
          </a:xfrm>
          <a:prstGeom prst="rect">
            <a:avLst/>
          </a:prstGeom>
          <a:noFill/>
          <a:ln>
            <a:noFill/>
          </a:ln>
        </p:spPr>
      </p:pic>
      <p:sp>
        <p:nvSpPr>
          <p:cNvPr id="21" name="Rectangle 20"/>
          <p:cNvSpPr/>
          <p:nvPr/>
        </p:nvSpPr>
        <p:spPr>
          <a:xfrm>
            <a:off x="718900" y="3824073"/>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23%</a:t>
            </a:r>
            <a:endParaRPr lang="en-GB" sz="2000" b="1" dirty="0">
              <a:solidFill>
                <a:schemeClr val="bg1"/>
              </a:solidFill>
              <a:latin typeface="Calibri" panose="020F0502020204030204" pitchFamily="34" charset="0"/>
              <a:cs typeface="Calibri" panose="020F0502020204030204" pitchFamily="34" charset="0"/>
            </a:endParaRPr>
          </a:p>
        </p:txBody>
      </p:sp>
      <p:pic>
        <p:nvPicPr>
          <p:cNvPr id="23" name="Google Shape;1991;p12"/>
          <p:cNvPicPr preferRelativeResize="0"/>
          <p:nvPr/>
        </p:nvPicPr>
        <p:blipFill rotWithShape="1">
          <a:blip r:embed="rId5">
            <a:alphaModFix/>
          </a:blip>
          <a:srcRect/>
          <a:stretch/>
        </p:blipFill>
        <p:spPr>
          <a:xfrm>
            <a:off x="2411760" y="3212910"/>
            <a:ext cx="414480" cy="438960"/>
          </a:xfrm>
          <a:prstGeom prst="rect">
            <a:avLst/>
          </a:prstGeom>
          <a:noFill/>
          <a:ln>
            <a:noFill/>
          </a:ln>
        </p:spPr>
      </p:pic>
      <p:sp>
        <p:nvSpPr>
          <p:cNvPr id="24" name="TextBox 23"/>
          <p:cNvSpPr txBox="1"/>
          <p:nvPr/>
        </p:nvSpPr>
        <p:spPr>
          <a:xfrm>
            <a:off x="2879141" y="3267699"/>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Convenience Store sales </a:t>
            </a:r>
            <a:endParaRPr lang="en-GB" sz="1800" dirty="0">
              <a:latin typeface="Calibri" panose="020F0502020204030204" pitchFamily="34" charset="0"/>
              <a:cs typeface="Calibri" panose="020F0502020204030204" pitchFamily="34" charset="0"/>
            </a:endParaRPr>
          </a:p>
        </p:txBody>
      </p:sp>
      <p:pic>
        <p:nvPicPr>
          <p:cNvPr id="25" name="Shape 17135"/>
          <p:cNvPicPr preferRelativeResize="0"/>
          <p:nvPr/>
        </p:nvPicPr>
        <p:blipFill rotWithShape="1">
          <a:blip r:embed="rId6">
            <a:alphaModFix/>
          </a:blip>
          <a:srcRect/>
          <a:stretch/>
        </p:blipFill>
        <p:spPr>
          <a:xfrm>
            <a:off x="2483768" y="3804581"/>
            <a:ext cx="306877" cy="423353"/>
          </a:xfrm>
          <a:prstGeom prst="rect">
            <a:avLst/>
          </a:prstGeom>
          <a:noFill/>
          <a:ln>
            <a:noFill/>
          </a:ln>
        </p:spPr>
      </p:pic>
      <p:sp>
        <p:nvSpPr>
          <p:cNvPr id="26" name="TextBox 25"/>
          <p:cNvSpPr txBox="1"/>
          <p:nvPr/>
        </p:nvSpPr>
        <p:spPr>
          <a:xfrm>
            <a:off x="2919641" y="3858602"/>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Spend on offer remains low </a:t>
            </a:r>
            <a:r>
              <a:rPr lang="en-GB" sz="1050" dirty="0" smtClean="0">
                <a:latin typeface="Calibri" panose="020F0502020204030204" pitchFamily="34" charset="0"/>
                <a:cs typeface="Calibri" panose="020F0502020204030204" pitchFamily="34" charset="0"/>
              </a:rPr>
              <a:t>(but has increased from the all time low of 16% in April)</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624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9872" y="2119101"/>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Stores Visited</a:t>
            </a:r>
            <a:endParaRPr lang="en-GB" dirty="0">
              <a:solidFill>
                <a:schemeClr val="bg1"/>
              </a:solidFill>
              <a:latin typeface="Calibri" panose="020F0502020204030204" pitchFamily="34" charset="0"/>
              <a:cs typeface="Calibri" panose="020F0502020204030204" pitchFamily="34" charset="0"/>
            </a:endParaRPr>
          </a:p>
        </p:txBody>
      </p:sp>
      <p:sp>
        <p:nvSpPr>
          <p:cNvPr id="25" name="Rectangle 24"/>
          <p:cNvSpPr/>
          <p:nvPr/>
        </p:nvSpPr>
        <p:spPr>
          <a:xfrm>
            <a:off x="3419872" y="2765555"/>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Online Penetration</a:t>
            </a:r>
            <a:endParaRPr lang="en-GB" dirty="0">
              <a:solidFill>
                <a:schemeClr val="bg1"/>
              </a:solidFill>
              <a:latin typeface="Calibri" panose="020F0502020204030204" pitchFamily="34" charset="0"/>
              <a:cs typeface="Calibri" panose="020F0502020204030204" pitchFamily="34" charset="0"/>
            </a:endParaRPr>
          </a:p>
        </p:txBody>
      </p:sp>
      <p:sp>
        <p:nvSpPr>
          <p:cNvPr id="26" name="Rectangle 25"/>
          <p:cNvSpPr/>
          <p:nvPr/>
        </p:nvSpPr>
        <p:spPr>
          <a:xfrm>
            <a:off x="3419872" y="3477488"/>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B&amp;M Shopping Trips</a:t>
            </a:r>
            <a:endParaRPr lang="en-GB" dirty="0"/>
          </a:p>
        </p:txBody>
      </p:sp>
      <p:sp>
        <p:nvSpPr>
          <p:cNvPr id="27" name="Rectangle 26"/>
          <p:cNvSpPr/>
          <p:nvPr/>
        </p:nvSpPr>
        <p:spPr>
          <a:xfrm>
            <a:off x="3419872" y="4133707"/>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Basket Size</a:t>
            </a:r>
            <a:endParaRPr lang="en-GB" dirty="0">
              <a:solidFill>
                <a:schemeClr val="bg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44016" y="77372"/>
            <a:ext cx="8999984" cy="917435"/>
          </a:xfrm>
        </p:spPr>
        <p:txBody>
          <a:bodyPr/>
          <a:lstStyle/>
          <a:p>
            <a:r>
              <a:rPr lang="en-GB" sz="2000" dirty="0" smtClean="0">
                <a:latin typeface="Calibri" panose="020F0502020204030204" pitchFamily="34" charset="0"/>
                <a:cs typeface="Calibri" panose="020F0502020204030204" pitchFamily="34" charset="0"/>
              </a:rPr>
              <a:t>WITH LOCKDOWN 2.0 LIFTED, SHOPPERS VISITED MORE FASCIAS IN DECEMBER, SPEND PER VISIT RALLIED AND ONLINE PENETRATION REACHED A NEW THRESHOLD</a:t>
            </a:r>
            <a:endParaRPr lang="en-GB" sz="2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36612" y="4844591"/>
            <a:ext cx="8165592" cy="274320"/>
          </a:xfrm>
        </p:spPr>
        <p:txBody>
          <a:bodyPr/>
          <a:lstStyle/>
          <a:p>
            <a:r>
              <a:rPr lang="en-GB" dirty="0" smtClean="0"/>
              <a:t>Source:  Nielsen Homescan Total GB, FMCG</a:t>
            </a:r>
            <a:endParaRPr lang="en-GB" dirty="0"/>
          </a:p>
        </p:txBody>
      </p:sp>
      <p:pic>
        <p:nvPicPr>
          <p:cNvPr id="29" name="Shape 17220"/>
          <p:cNvPicPr preferRelativeResize="0"/>
          <p:nvPr/>
        </p:nvPicPr>
        <p:blipFill rotWithShape="1">
          <a:blip r:embed="rId2">
            <a:alphaModFix/>
          </a:blip>
          <a:srcRect/>
          <a:stretch/>
        </p:blipFill>
        <p:spPr>
          <a:xfrm>
            <a:off x="5216270" y="2775638"/>
            <a:ext cx="461400" cy="434100"/>
          </a:xfrm>
          <a:prstGeom prst="rect">
            <a:avLst/>
          </a:prstGeom>
          <a:noFill/>
          <a:ln>
            <a:noFill/>
          </a:ln>
        </p:spPr>
      </p:pic>
      <p:pic>
        <p:nvPicPr>
          <p:cNvPr id="30" name="Shape 24008"/>
          <p:cNvPicPr preferRelativeResize="0"/>
          <p:nvPr/>
        </p:nvPicPr>
        <p:blipFill rotWithShape="1">
          <a:blip r:embed="rId3">
            <a:alphaModFix/>
          </a:blip>
          <a:srcRect/>
          <a:stretch/>
        </p:blipFill>
        <p:spPr>
          <a:xfrm>
            <a:off x="5174270" y="3467771"/>
            <a:ext cx="461400" cy="473700"/>
          </a:xfrm>
          <a:prstGeom prst="rect">
            <a:avLst/>
          </a:prstGeom>
          <a:noFill/>
          <a:ln>
            <a:noFill/>
          </a:ln>
        </p:spPr>
      </p:pic>
      <p:pic>
        <p:nvPicPr>
          <p:cNvPr id="31" name="Shape 20258"/>
          <p:cNvPicPr preferRelativeResize="0"/>
          <p:nvPr/>
        </p:nvPicPr>
        <p:blipFill rotWithShape="1">
          <a:blip r:embed="rId4">
            <a:alphaModFix/>
          </a:blip>
          <a:srcRect/>
          <a:stretch/>
        </p:blipFill>
        <p:spPr>
          <a:xfrm>
            <a:off x="5172565" y="4156668"/>
            <a:ext cx="545400" cy="406200"/>
          </a:xfrm>
          <a:prstGeom prst="rect">
            <a:avLst/>
          </a:prstGeom>
          <a:noFill/>
          <a:ln>
            <a:noFill/>
          </a:ln>
        </p:spPr>
      </p:pic>
      <p:pic>
        <p:nvPicPr>
          <p:cNvPr id="32" name="Shape 21142"/>
          <p:cNvPicPr preferRelativeResize="0"/>
          <p:nvPr/>
        </p:nvPicPr>
        <p:blipFill rotWithShape="1">
          <a:blip r:embed="rId5">
            <a:alphaModFix/>
          </a:blip>
          <a:srcRect/>
          <a:stretch/>
        </p:blipFill>
        <p:spPr>
          <a:xfrm>
            <a:off x="5132270" y="2119168"/>
            <a:ext cx="545400" cy="454200"/>
          </a:xfrm>
          <a:prstGeom prst="rect">
            <a:avLst/>
          </a:prstGeom>
          <a:noFill/>
          <a:ln>
            <a:noFill/>
          </a:ln>
        </p:spPr>
      </p:pic>
      <p:sp>
        <p:nvSpPr>
          <p:cNvPr id="16" name="TextBox 15"/>
          <p:cNvSpPr txBox="1"/>
          <p:nvPr/>
        </p:nvSpPr>
        <p:spPr>
          <a:xfrm>
            <a:off x="144016" y="2281117"/>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5.5 </a:t>
            </a:r>
            <a:r>
              <a:rPr lang="en-GB" dirty="0" smtClean="0">
                <a:solidFill>
                  <a:schemeClr val="tx1"/>
                </a:solidFill>
                <a:latin typeface="Calibri" panose="020F0502020204030204" pitchFamily="34" charset="0"/>
                <a:cs typeface="Calibri" panose="020F0502020204030204" pitchFamily="34" charset="0"/>
              </a:rPr>
              <a:t>Fascia's visited  </a:t>
            </a:r>
            <a:r>
              <a:rPr lang="en-GB" dirty="0" smtClean="0">
                <a:solidFill>
                  <a:schemeClr val="accent1">
                    <a:lumMod val="75000"/>
                  </a:schemeClr>
                </a:solidFill>
                <a:latin typeface="Calibri" panose="020F0502020204030204" pitchFamily="34" charset="0"/>
                <a:cs typeface="Calibri" panose="020F0502020204030204" pitchFamily="34" charset="0"/>
              </a:rPr>
              <a:t>(no change in visits vs last month)</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29% </a:t>
            </a:r>
            <a:r>
              <a:rPr lang="en-GB" dirty="0" smtClean="0">
                <a:latin typeface="Calibri" panose="020F0502020204030204" pitchFamily="34" charset="0"/>
                <a:cs typeface="Calibri" panose="020F0502020204030204" pitchFamily="34" charset="0"/>
              </a:rPr>
              <a:t>Shoppers (</a:t>
            </a:r>
            <a:r>
              <a:rPr lang="en-GB" b="1" dirty="0" smtClean="0">
                <a:latin typeface="Calibri" panose="020F0502020204030204" pitchFamily="34" charset="0"/>
                <a:cs typeface="Calibri" panose="020F0502020204030204" pitchFamily="34" charset="0"/>
              </a:rPr>
              <a:t>+3.4m/+68% </a:t>
            </a:r>
            <a:r>
              <a:rPr lang="en-GB" dirty="0" smtClean="0">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486m (</a:t>
            </a:r>
            <a:r>
              <a:rPr lang="en-GB" b="1" dirty="0" smtClean="0">
                <a:solidFill>
                  <a:srgbClr val="FF0000"/>
                </a:solidFill>
                <a:latin typeface="Calibri" panose="020F0502020204030204" pitchFamily="34" charset="0"/>
                <a:cs typeface="Calibri" panose="020F0502020204030204" pitchFamily="34" charset="0"/>
              </a:rPr>
              <a:t>-12%</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66m </a:t>
            </a:r>
            <a:r>
              <a:rPr lang="en-GB" dirty="0" smtClean="0">
                <a:solidFill>
                  <a:srgbClr val="FF0000"/>
                </a:solidFill>
                <a:latin typeface="Calibri" panose="020F0502020204030204" pitchFamily="34" charset="0"/>
                <a:cs typeface="Calibri" panose="020F0502020204030204" pitchFamily="34" charset="0"/>
              </a:rPr>
              <a:t>fewer</a:t>
            </a:r>
            <a:r>
              <a:rPr lang="en-GB" dirty="0" smtClean="0">
                <a:latin typeface="Calibri" panose="020F0502020204030204" pitchFamily="34" charset="0"/>
                <a:cs typeface="Calibri" panose="020F0502020204030204" pitchFamily="34" charset="0"/>
              </a:rPr>
              <a:t> than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£18.53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+£3.32/+22%</a:t>
            </a:r>
            <a:r>
              <a:rPr lang="en-GB" dirty="0" smtClean="0">
                <a:latin typeface="Calibri" panose="020F0502020204030204" pitchFamily="34" charset="0"/>
                <a:cs typeface="Calibri" panose="020F0502020204030204" pitchFamily="34" charset="0"/>
              </a:rPr>
              <a:t> vs last year)</a:t>
            </a:r>
            <a:endParaRPr lang="en-GB" dirty="0">
              <a:latin typeface="Calibri" panose="020F0502020204030204" pitchFamily="34" charset="0"/>
              <a:cs typeface="Calibri" panose="020F0502020204030204" pitchFamily="34" charset="0"/>
            </a:endParaRPr>
          </a:p>
        </p:txBody>
      </p:sp>
      <p:sp>
        <p:nvSpPr>
          <p:cNvPr id="20" name="TextBox 19"/>
          <p:cNvSpPr txBox="1"/>
          <p:nvPr/>
        </p:nvSpPr>
        <p:spPr>
          <a:xfrm>
            <a:off x="360304" y="1487344"/>
            <a:ext cx="2810386"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ANOTHER 4 WEEKS OF LOCKDOWN</a:t>
            </a:r>
          </a:p>
          <a:p>
            <a:pPr algn="ctr"/>
            <a:r>
              <a:rPr lang="en-GB" sz="800" b="1" dirty="0" smtClean="0">
                <a:solidFill>
                  <a:schemeClr val="accent1"/>
                </a:solidFill>
                <a:latin typeface="Calibri" panose="020F0502020204030204" pitchFamily="34" charset="0"/>
                <a:cs typeface="Calibri" panose="020F0502020204030204" pitchFamily="34" charset="0"/>
              </a:rPr>
              <a:t>4 WEEKS TO 28TH NOVEMBER</a:t>
            </a:r>
            <a:endParaRPr lang="en-GB" sz="800" b="1" dirty="0">
              <a:solidFill>
                <a:schemeClr val="accent1"/>
              </a:solidFill>
              <a:latin typeface="Calibri" panose="020F0502020204030204" pitchFamily="34" charset="0"/>
              <a:cs typeface="Calibri" panose="020F0502020204030204" pitchFamily="34" charset="0"/>
            </a:endParaRPr>
          </a:p>
        </p:txBody>
      </p:sp>
      <p:sp>
        <p:nvSpPr>
          <p:cNvPr id="18" name="TextBox 17"/>
          <p:cNvSpPr txBox="1"/>
          <p:nvPr/>
        </p:nvSpPr>
        <p:spPr>
          <a:xfrm>
            <a:off x="5854452" y="2284628"/>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6.1 </a:t>
            </a:r>
            <a:r>
              <a:rPr lang="en-GB" dirty="0" smtClean="0">
                <a:solidFill>
                  <a:schemeClr val="tx1"/>
                </a:solidFill>
                <a:latin typeface="Calibri" panose="020F0502020204030204" pitchFamily="34" charset="0"/>
                <a:cs typeface="Calibri" panose="020F0502020204030204" pitchFamily="34" charset="0"/>
              </a:rPr>
              <a:t>Fascia's visited  </a:t>
            </a:r>
            <a:r>
              <a:rPr lang="en-GB" dirty="0" smtClean="0">
                <a:solidFill>
                  <a:schemeClr val="accent1">
                    <a:lumMod val="75000"/>
                  </a:schemeClr>
                </a:solidFill>
                <a:latin typeface="Calibri" panose="020F0502020204030204" pitchFamily="34" charset="0"/>
                <a:cs typeface="Calibri" panose="020F0502020204030204" pitchFamily="34" charset="0"/>
              </a:rPr>
              <a:t>(+11% increase in visits vs last month)</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30% </a:t>
            </a:r>
            <a:r>
              <a:rPr lang="en-GB" dirty="0" smtClean="0">
                <a:latin typeface="Calibri" panose="020F0502020204030204" pitchFamily="34" charset="0"/>
                <a:cs typeface="Calibri" panose="020F0502020204030204" pitchFamily="34" charset="0"/>
              </a:rPr>
              <a:t>Shoppers (</a:t>
            </a:r>
            <a:r>
              <a:rPr lang="en-GB" b="1" dirty="0" smtClean="0">
                <a:latin typeface="Calibri" panose="020F0502020204030204" pitchFamily="34" charset="0"/>
                <a:cs typeface="Calibri" panose="020F0502020204030204" pitchFamily="34" charset="0"/>
              </a:rPr>
              <a:t>+2.8m/+50% </a:t>
            </a:r>
            <a:r>
              <a:rPr lang="en-GB" dirty="0" smtClean="0">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503m (</a:t>
            </a:r>
            <a:r>
              <a:rPr lang="en-GB" b="1" dirty="0" smtClean="0">
                <a:solidFill>
                  <a:srgbClr val="FF0000"/>
                </a:solidFill>
                <a:latin typeface="Calibri" panose="020F0502020204030204" pitchFamily="34" charset="0"/>
                <a:cs typeface="Calibri" panose="020F0502020204030204" pitchFamily="34" charset="0"/>
              </a:rPr>
              <a:t>-10%</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58m </a:t>
            </a:r>
            <a:r>
              <a:rPr lang="en-GB" dirty="0" smtClean="0">
                <a:solidFill>
                  <a:srgbClr val="FF0000"/>
                </a:solidFill>
                <a:latin typeface="Calibri" panose="020F0502020204030204" pitchFamily="34" charset="0"/>
                <a:cs typeface="Calibri" panose="020F0502020204030204" pitchFamily="34" charset="0"/>
              </a:rPr>
              <a:t>fewer</a:t>
            </a:r>
            <a:r>
              <a:rPr lang="en-GB" dirty="0" smtClean="0">
                <a:latin typeface="Calibri" panose="020F0502020204030204" pitchFamily="34" charset="0"/>
                <a:cs typeface="Calibri" panose="020F0502020204030204" pitchFamily="34" charset="0"/>
              </a:rPr>
              <a:t> than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£20.03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+£3.05/+18%</a:t>
            </a:r>
            <a:r>
              <a:rPr lang="en-GB" dirty="0" smtClean="0">
                <a:latin typeface="Calibri" panose="020F0502020204030204" pitchFamily="34" charset="0"/>
                <a:cs typeface="Calibri" panose="020F0502020204030204" pitchFamily="34" charset="0"/>
              </a:rPr>
              <a:t> vs last year)</a:t>
            </a:r>
            <a:endParaRPr lang="en-GB" dirty="0">
              <a:latin typeface="Calibri" panose="020F0502020204030204" pitchFamily="34" charset="0"/>
              <a:cs typeface="Calibri" panose="020F0502020204030204" pitchFamily="34" charset="0"/>
            </a:endParaRPr>
          </a:p>
        </p:txBody>
      </p:sp>
      <p:sp>
        <p:nvSpPr>
          <p:cNvPr id="21" name="TextBox 20"/>
          <p:cNvSpPr txBox="1"/>
          <p:nvPr/>
        </p:nvSpPr>
        <p:spPr>
          <a:xfrm>
            <a:off x="6232647" y="1487344"/>
            <a:ext cx="2486579"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A CHRISTMAS LIKE ‘NO OTHER’</a:t>
            </a:r>
          </a:p>
          <a:p>
            <a:pPr algn="ctr"/>
            <a:r>
              <a:rPr lang="en-GB" sz="800" b="1" dirty="0" smtClean="0">
                <a:solidFill>
                  <a:schemeClr val="accent1"/>
                </a:solidFill>
                <a:latin typeface="Calibri" panose="020F0502020204030204" pitchFamily="34" charset="0"/>
                <a:cs typeface="Calibri" panose="020F0502020204030204" pitchFamily="34" charset="0"/>
              </a:rPr>
              <a:t>4 WEEKS TO 26TH DECEMBER</a:t>
            </a:r>
            <a:endParaRPr lang="en-GB" sz="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130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0"/>
            <a:ext cx="8352928" cy="771550"/>
          </a:xfrm>
        </p:spPr>
        <p:txBody>
          <a:bodyPr/>
          <a:lstStyle/>
          <a:p>
            <a:r>
              <a:rPr lang="it-IT" sz="2000" dirty="0" smtClean="0">
                <a:latin typeface="Calibri" panose="020F0502020204030204" pitchFamily="34" charset="0"/>
                <a:cs typeface="Calibri" panose="020F0502020204030204" pitchFamily="34" charset="0"/>
              </a:rPr>
              <a:t>MORE SHOPPERS SUPPORTED THEIR LOCAL BUTCHER THIS CHRISTMAS, MANY ADAPTED AND INCREASED THEIR RANGE OF LOCAL DELICACIES ...</a:t>
            </a:r>
            <a:endParaRPr lang="en-GB" sz="2000" dirty="0"/>
          </a:p>
        </p:txBody>
      </p:sp>
      <p:pic>
        <p:nvPicPr>
          <p:cNvPr id="4" name="Shape 21929"/>
          <p:cNvPicPr preferRelativeResize="0"/>
          <p:nvPr/>
        </p:nvPicPr>
        <p:blipFill rotWithShape="1">
          <a:blip r:embed="rId2">
            <a:alphaModFix/>
          </a:blip>
          <a:srcRect/>
          <a:stretch/>
        </p:blipFill>
        <p:spPr>
          <a:xfrm>
            <a:off x="3419872" y="1065074"/>
            <a:ext cx="528750" cy="828900"/>
          </a:xfrm>
          <a:prstGeom prst="rect">
            <a:avLst/>
          </a:prstGeom>
          <a:noFill/>
          <a:ln>
            <a:noFill/>
          </a:ln>
        </p:spPr>
      </p:pic>
      <p:sp>
        <p:nvSpPr>
          <p:cNvPr id="6" name="Rectangle 5"/>
          <p:cNvSpPr/>
          <p:nvPr/>
        </p:nvSpPr>
        <p:spPr>
          <a:xfrm>
            <a:off x="3526346" y="2119101"/>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 Penetration</a:t>
            </a:r>
            <a:endParaRPr lang="en-GB"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3526346" y="2765555"/>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Sales</a:t>
            </a:r>
            <a:endParaRPr lang="en-GB" dirty="0">
              <a:solidFill>
                <a:schemeClr val="bg1"/>
              </a:solidFill>
              <a:latin typeface="Calibri" panose="020F0502020204030204" pitchFamily="34" charset="0"/>
              <a:cs typeface="Calibri" panose="020F0502020204030204" pitchFamily="34" charset="0"/>
            </a:endParaRPr>
          </a:p>
        </p:txBody>
      </p:sp>
      <p:sp>
        <p:nvSpPr>
          <p:cNvPr id="8" name="Rectangle 7"/>
          <p:cNvSpPr/>
          <p:nvPr/>
        </p:nvSpPr>
        <p:spPr>
          <a:xfrm>
            <a:off x="3526346" y="3477488"/>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Shopping Trips</a:t>
            </a:r>
            <a:endParaRPr lang="en-GB" dirty="0"/>
          </a:p>
        </p:txBody>
      </p:sp>
      <p:sp>
        <p:nvSpPr>
          <p:cNvPr id="9" name="Rectangle 8"/>
          <p:cNvSpPr/>
          <p:nvPr/>
        </p:nvSpPr>
        <p:spPr>
          <a:xfrm>
            <a:off x="3526346" y="4133707"/>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300" dirty="0" smtClean="0">
                <a:solidFill>
                  <a:schemeClr val="bg1"/>
                </a:solidFill>
                <a:latin typeface="Calibri" panose="020F0502020204030204" pitchFamily="34" charset="0"/>
                <a:cs typeface="Calibri" panose="020F0502020204030204" pitchFamily="34" charset="0"/>
              </a:rPr>
              <a:t>Non Meat, Fish, Poultry</a:t>
            </a:r>
            <a:endParaRPr lang="en-GB" sz="1300" dirty="0">
              <a:solidFill>
                <a:schemeClr val="bg1"/>
              </a:solidFill>
              <a:latin typeface="Calibri" panose="020F0502020204030204" pitchFamily="34" charset="0"/>
              <a:cs typeface="Calibri" panose="020F0502020204030204" pitchFamily="34" charset="0"/>
            </a:endParaRPr>
          </a:p>
        </p:txBody>
      </p:sp>
      <p:pic>
        <p:nvPicPr>
          <p:cNvPr id="11" name="Shape 24008"/>
          <p:cNvPicPr preferRelativeResize="0"/>
          <p:nvPr/>
        </p:nvPicPr>
        <p:blipFill rotWithShape="1">
          <a:blip r:embed="rId3">
            <a:alphaModFix/>
          </a:blip>
          <a:srcRect/>
          <a:stretch/>
        </p:blipFill>
        <p:spPr>
          <a:xfrm>
            <a:off x="5321039" y="2099668"/>
            <a:ext cx="461400" cy="473700"/>
          </a:xfrm>
          <a:prstGeom prst="rect">
            <a:avLst/>
          </a:prstGeom>
          <a:noFill/>
          <a:ln>
            <a:noFill/>
          </a:ln>
        </p:spPr>
      </p:pic>
      <p:pic>
        <p:nvPicPr>
          <p:cNvPr id="12" name="Shape 20258"/>
          <p:cNvPicPr preferRelativeResize="0"/>
          <p:nvPr/>
        </p:nvPicPr>
        <p:blipFill rotWithShape="1">
          <a:blip r:embed="rId4">
            <a:alphaModFix/>
          </a:blip>
          <a:srcRect/>
          <a:stretch/>
        </p:blipFill>
        <p:spPr>
          <a:xfrm>
            <a:off x="5279039" y="2813622"/>
            <a:ext cx="545400" cy="406200"/>
          </a:xfrm>
          <a:prstGeom prst="rect">
            <a:avLst/>
          </a:prstGeom>
          <a:noFill/>
          <a:ln>
            <a:noFill/>
          </a:ln>
        </p:spPr>
      </p:pic>
      <p:pic>
        <p:nvPicPr>
          <p:cNvPr id="13" name="Shape 21142"/>
          <p:cNvPicPr preferRelativeResize="0"/>
          <p:nvPr/>
        </p:nvPicPr>
        <p:blipFill rotWithShape="1">
          <a:blip r:embed="rId5">
            <a:alphaModFix/>
          </a:blip>
          <a:srcRect/>
          <a:stretch/>
        </p:blipFill>
        <p:spPr>
          <a:xfrm>
            <a:off x="5322744" y="3477555"/>
            <a:ext cx="545400" cy="454200"/>
          </a:xfrm>
          <a:prstGeom prst="rect">
            <a:avLst/>
          </a:prstGeom>
          <a:noFill/>
          <a:ln>
            <a:noFill/>
          </a:ln>
        </p:spPr>
      </p:pic>
      <p:sp>
        <p:nvSpPr>
          <p:cNvPr id="14" name="Text Placeholder 2"/>
          <p:cNvSpPr txBox="1">
            <a:spLocks/>
          </p:cNvSpPr>
          <p:nvPr/>
        </p:nvSpPr>
        <p:spPr>
          <a:xfrm>
            <a:off x="236612" y="4844591"/>
            <a:ext cx="8165592" cy="2743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GB" sz="1200" dirty="0" smtClean="0">
                <a:latin typeface="Calibri" panose="020F0502020204030204" pitchFamily="34" charset="0"/>
                <a:cs typeface="Calibri" panose="020F0502020204030204" pitchFamily="34" charset="0"/>
              </a:rPr>
              <a:t>Source:  Nielsen Homescan Total Butchers</a:t>
            </a:r>
            <a:endParaRPr lang="en-GB" sz="1200" dirty="0">
              <a:latin typeface="Calibri" panose="020F0502020204030204" pitchFamily="34" charset="0"/>
              <a:cs typeface="Calibri" panose="020F0502020204030204" pitchFamily="34" charset="0"/>
            </a:endParaRPr>
          </a:p>
        </p:txBody>
      </p:sp>
      <p:sp>
        <p:nvSpPr>
          <p:cNvPr id="15" name="TextBox 14"/>
          <p:cNvSpPr txBox="1"/>
          <p:nvPr/>
        </p:nvSpPr>
        <p:spPr>
          <a:xfrm>
            <a:off x="72008" y="2211710"/>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3.6% </a:t>
            </a:r>
            <a:r>
              <a:rPr lang="en-GB" dirty="0" smtClean="0">
                <a:solidFill>
                  <a:schemeClr val="tx1"/>
                </a:solidFill>
                <a:latin typeface="Calibri" panose="020F0502020204030204" pitchFamily="34" charset="0"/>
                <a:cs typeface="Calibri" panose="020F0502020204030204" pitchFamily="34" charset="0"/>
              </a:rPr>
              <a:t>Shoppers (Total Purchasing)</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£38M </a:t>
            </a:r>
            <a:r>
              <a:rPr lang="en-GB" dirty="0" smtClean="0">
                <a:latin typeface="Calibri" panose="020F0502020204030204" pitchFamily="34" charset="0"/>
                <a:cs typeface="Calibri" panose="020F0502020204030204" pitchFamily="34" charset="0"/>
              </a:rPr>
              <a:t>(Total Purchasing)</a:t>
            </a:r>
            <a:endParaRPr lang="en-GB" b="1" dirty="0" smtClean="0">
              <a:latin typeface="Calibri" panose="020F0502020204030204" pitchFamily="34" charset="0"/>
              <a:cs typeface="Calibri" panose="020F0502020204030204" pitchFamily="34" charset="0"/>
            </a:endParaRPr>
          </a:p>
          <a:p>
            <a:pPr algn="ctr"/>
            <a:endParaRPr lang="en-GB" b="1" dirty="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1.6m (Total Purchasing)</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£10M  </a:t>
            </a:r>
            <a:r>
              <a:rPr lang="en-GB" dirty="0" smtClean="0">
                <a:latin typeface="Calibri" panose="020F0502020204030204" pitchFamily="34" charset="0"/>
                <a:cs typeface="Calibri" panose="020F0502020204030204" pitchFamily="34" charset="0"/>
              </a:rPr>
              <a:t>(Non FMCG)</a:t>
            </a:r>
            <a:endParaRPr lang="en-GB" dirty="0">
              <a:latin typeface="Calibri" panose="020F0502020204030204" pitchFamily="34" charset="0"/>
              <a:cs typeface="Calibri" panose="020F0502020204030204" pitchFamily="34" charset="0"/>
            </a:endParaRPr>
          </a:p>
        </p:txBody>
      </p:sp>
      <p:sp>
        <p:nvSpPr>
          <p:cNvPr id="16" name="TextBox 15"/>
          <p:cNvSpPr txBox="1"/>
          <p:nvPr/>
        </p:nvSpPr>
        <p:spPr>
          <a:xfrm>
            <a:off x="1034367" y="1487344"/>
            <a:ext cx="1462259"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CHRISTMAS 2019</a:t>
            </a:r>
          </a:p>
          <a:p>
            <a:pPr algn="ctr"/>
            <a:r>
              <a:rPr lang="en-GB" sz="800" b="1" dirty="0" smtClean="0">
                <a:solidFill>
                  <a:schemeClr val="accent1"/>
                </a:solidFill>
                <a:latin typeface="Calibri" panose="020F0502020204030204" pitchFamily="34" charset="0"/>
                <a:cs typeface="Calibri" panose="020F0502020204030204" pitchFamily="34" charset="0"/>
              </a:rPr>
              <a:t>4 WEEKS TO 28TH DECEMBER</a:t>
            </a:r>
            <a:endParaRPr lang="en-GB" sz="800" b="1" dirty="0">
              <a:solidFill>
                <a:schemeClr val="accent1"/>
              </a:solidFill>
              <a:latin typeface="Calibri" panose="020F0502020204030204" pitchFamily="34" charset="0"/>
              <a:cs typeface="Calibri" panose="020F0502020204030204" pitchFamily="34" charset="0"/>
            </a:endParaRPr>
          </a:p>
        </p:txBody>
      </p:sp>
      <p:sp>
        <p:nvSpPr>
          <p:cNvPr id="17" name="TextBox 16"/>
          <p:cNvSpPr txBox="1"/>
          <p:nvPr/>
        </p:nvSpPr>
        <p:spPr>
          <a:xfrm>
            <a:off x="5854452" y="2211710"/>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4.3% </a:t>
            </a:r>
            <a:r>
              <a:rPr lang="en-GB" dirty="0" smtClean="0">
                <a:solidFill>
                  <a:schemeClr val="tx1"/>
                </a:solidFill>
                <a:latin typeface="Calibri" panose="020F0502020204030204" pitchFamily="34" charset="0"/>
                <a:cs typeface="Calibri" panose="020F0502020204030204" pitchFamily="34" charset="0"/>
              </a:rPr>
              <a:t>Shoppers </a:t>
            </a:r>
            <a:r>
              <a:rPr lang="en-GB" dirty="0" smtClean="0">
                <a:solidFill>
                  <a:schemeClr val="accent1">
                    <a:lumMod val="75000"/>
                  </a:schemeClr>
                </a:solidFill>
                <a:latin typeface="Calibri" panose="020F0502020204030204" pitchFamily="34" charset="0"/>
                <a:cs typeface="Calibri" panose="020F0502020204030204" pitchFamily="34" charset="0"/>
              </a:rPr>
              <a:t>(+20%/204k more shoppers than last Christmas)</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£49M  </a:t>
            </a:r>
            <a:r>
              <a:rPr lang="en-GB" dirty="0" smtClean="0">
                <a:solidFill>
                  <a:schemeClr val="accent1">
                    <a:lumMod val="75000"/>
                  </a:schemeClr>
                </a:solidFill>
                <a:latin typeface="Calibri" panose="020F0502020204030204" pitchFamily="34" charset="0"/>
                <a:cs typeface="Calibri" panose="020F0502020204030204" pitchFamily="34" charset="0"/>
              </a:rPr>
              <a:t>(+30% 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1.9m </a:t>
            </a:r>
            <a:r>
              <a:rPr lang="en-GB" dirty="0" smtClean="0">
                <a:solidFill>
                  <a:schemeClr val="accent1">
                    <a:lumMod val="75000"/>
                  </a:schemeClr>
                </a:solidFill>
                <a:latin typeface="Calibri" panose="020F0502020204030204" pitchFamily="34" charset="0"/>
                <a:cs typeface="Calibri" panose="020F0502020204030204" pitchFamily="34" charset="0"/>
              </a:rPr>
              <a:t>(+22% </a:t>
            </a:r>
            <a:r>
              <a:rPr lang="en-GB" dirty="0">
                <a:solidFill>
                  <a:schemeClr val="accent1">
                    <a:lumMod val="75000"/>
                  </a:schemeClr>
                </a:solidFill>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£16M  </a:t>
            </a:r>
            <a:r>
              <a:rPr lang="en-GB" dirty="0" smtClean="0">
                <a:solidFill>
                  <a:schemeClr val="accent1">
                    <a:lumMod val="75000"/>
                  </a:schemeClr>
                </a:solidFill>
                <a:latin typeface="Calibri" panose="020F0502020204030204" pitchFamily="34" charset="0"/>
                <a:cs typeface="Calibri" panose="020F0502020204030204" pitchFamily="34" charset="0"/>
              </a:rPr>
              <a:t>(+53% </a:t>
            </a:r>
            <a:r>
              <a:rPr lang="en-GB" dirty="0">
                <a:solidFill>
                  <a:schemeClr val="accent1">
                    <a:lumMod val="75000"/>
                  </a:schemeClr>
                </a:solidFill>
                <a:latin typeface="Calibri" panose="020F0502020204030204" pitchFamily="34" charset="0"/>
                <a:cs typeface="Calibri" panose="020F0502020204030204" pitchFamily="34" charset="0"/>
              </a:rPr>
              <a:t>vs last year)</a:t>
            </a:r>
          </a:p>
        </p:txBody>
      </p:sp>
      <p:sp>
        <p:nvSpPr>
          <p:cNvPr id="18" name="TextBox 17"/>
          <p:cNvSpPr txBox="1"/>
          <p:nvPr/>
        </p:nvSpPr>
        <p:spPr>
          <a:xfrm>
            <a:off x="6739997" y="1487344"/>
            <a:ext cx="1471878"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CHRISTMAS 2020</a:t>
            </a:r>
          </a:p>
          <a:p>
            <a:pPr algn="ctr"/>
            <a:r>
              <a:rPr lang="en-GB" sz="800" b="1" dirty="0" smtClean="0">
                <a:solidFill>
                  <a:schemeClr val="accent1"/>
                </a:solidFill>
                <a:latin typeface="Calibri" panose="020F0502020204030204" pitchFamily="34" charset="0"/>
                <a:cs typeface="Calibri" panose="020F0502020204030204" pitchFamily="34" charset="0"/>
              </a:rPr>
              <a:t>4 WEEKS TO 26TH DECEMBER</a:t>
            </a:r>
            <a:endParaRPr lang="en-GB" sz="800" b="1" dirty="0">
              <a:solidFill>
                <a:schemeClr val="accent1"/>
              </a:solidFill>
              <a:latin typeface="Calibri" panose="020F0502020204030204" pitchFamily="34" charset="0"/>
              <a:cs typeface="Calibri" panose="020F0502020204030204" pitchFamily="34" charset="0"/>
            </a:endParaRPr>
          </a:p>
        </p:txBody>
      </p:sp>
      <p:sp>
        <p:nvSpPr>
          <p:cNvPr id="3" name="Rectangle 2"/>
          <p:cNvSpPr/>
          <p:nvPr/>
        </p:nvSpPr>
        <p:spPr>
          <a:xfrm>
            <a:off x="4199979" y="1498805"/>
            <a:ext cx="1495922" cy="307777"/>
          </a:xfrm>
          <a:prstGeom prst="rect">
            <a:avLst/>
          </a:prstGeom>
        </p:spPr>
        <p:txBody>
          <a:bodyPr wrap="none">
            <a:spAutoFit/>
          </a:bodyPr>
          <a:lstStyle/>
          <a:p>
            <a:r>
              <a:rPr lang="en-GB" b="1" dirty="0" smtClean="0">
                <a:solidFill>
                  <a:schemeClr val="accent1"/>
                </a:solidFill>
                <a:latin typeface="Calibri" panose="020F0502020204030204" pitchFamily="34" charset="0"/>
                <a:cs typeface="Calibri" panose="020F0502020204030204" pitchFamily="34" charset="0"/>
              </a:rPr>
              <a:t>TOTAL BUTCHERS</a:t>
            </a:r>
            <a:endParaRPr lang="en-GB" dirty="0"/>
          </a:p>
        </p:txBody>
      </p:sp>
      <p:pic>
        <p:nvPicPr>
          <p:cNvPr id="20" name="Shape 16127"/>
          <p:cNvPicPr preferRelativeResize="0"/>
          <p:nvPr/>
        </p:nvPicPr>
        <p:blipFill rotWithShape="1">
          <a:blip r:embed="rId6">
            <a:alphaModFix/>
          </a:blip>
          <a:srcRect/>
          <a:stretch/>
        </p:blipFill>
        <p:spPr>
          <a:xfrm>
            <a:off x="5281872" y="4137477"/>
            <a:ext cx="224024" cy="237063"/>
          </a:xfrm>
          <a:prstGeom prst="rect">
            <a:avLst/>
          </a:prstGeom>
          <a:noFill/>
          <a:ln>
            <a:noFill/>
          </a:ln>
        </p:spPr>
      </p:pic>
      <p:pic>
        <p:nvPicPr>
          <p:cNvPr id="21" name="Shape 14760"/>
          <p:cNvPicPr preferRelativeResize="0"/>
          <p:nvPr/>
        </p:nvPicPr>
        <p:blipFill rotWithShape="1">
          <a:blip r:embed="rId7">
            <a:alphaModFix/>
          </a:blip>
          <a:srcRect/>
          <a:stretch/>
        </p:blipFill>
        <p:spPr>
          <a:xfrm>
            <a:off x="5254379" y="4343252"/>
            <a:ext cx="297360" cy="230454"/>
          </a:xfrm>
          <a:prstGeom prst="rect">
            <a:avLst/>
          </a:prstGeom>
          <a:noFill/>
          <a:ln>
            <a:noFill/>
          </a:ln>
        </p:spPr>
      </p:pic>
      <p:pic>
        <p:nvPicPr>
          <p:cNvPr id="22" name="Shape 20020"/>
          <p:cNvPicPr preferRelativeResize="0"/>
          <p:nvPr/>
        </p:nvPicPr>
        <p:blipFill rotWithShape="1">
          <a:blip r:embed="rId8">
            <a:alphaModFix/>
          </a:blip>
          <a:srcRect/>
          <a:stretch/>
        </p:blipFill>
        <p:spPr>
          <a:xfrm>
            <a:off x="5527593" y="4223665"/>
            <a:ext cx="263850" cy="274350"/>
          </a:xfrm>
          <a:prstGeom prst="rect">
            <a:avLst/>
          </a:prstGeom>
          <a:noFill/>
          <a:ln>
            <a:noFill/>
          </a:ln>
        </p:spPr>
      </p:pic>
      <p:pic>
        <p:nvPicPr>
          <p:cNvPr id="25" name="Shape 17612"/>
          <p:cNvPicPr preferRelativeResize="0"/>
          <p:nvPr/>
        </p:nvPicPr>
        <p:blipFill rotWithShape="1">
          <a:blip r:embed="rId9">
            <a:alphaModFix/>
          </a:blip>
          <a:srcRect r="-8448"/>
          <a:stretch/>
        </p:blipFill>
        <p:spPr>
          <a:xfrm>
            <a:off x="3624459" y="1109357"/>
            <a:ext cx="648325" cy="439476"/>
          </a:xfrm>
          <a:prstGeom prst="rect">
            <a:avLst/>
          </a:prstGeom>
          <a:noFill/>
          <a:ln>
            <a:noFill/>
          </a:ln>
        </p:spPr>
      </p:pic>
    </p:spTree>
    <p:extLst>
      <p:ext uri="{BB962C8B-B14F-4D97-AF65-F5344CB8AC3E}">
        <p14:creationId xmlns:p14="http://schemas.microsoft.com/office/powerpoint/2010/main" val="182218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396"/>
          <p:cNvSpPr txBox="1">
            <a:spLocks noGrp="1"/>
          </p:cNvSpPr>
          <p:nvPr>
            <p:ph type="title"/>
          </p:nvPr>
        </p:nvSpPr>
        <p:spPr>
          <a:xfrm>
            <a:off x="131041" y="195487"/>
            <a:ext cx="8874275" cy="557908"/>
          </a:xfrm>
          <a:prstGeom prst="rect">
            <a:avLst/>
          </a:prstGeom>
        </p:spPr>
        <p:txBody>
          <a:bodyPr spcFirstLastPara="1" wrap="square" lIns="91425" tIns="91425" rIns="91425" bIns="91425" anchor="ctr" anchorCtr="0">
            <a:noAutofit/>
          </a:bodyPr>
          <a:lstStyle/>
          <a:p>
            <a:pPr lvl="0"/>
            <a:r>
              <a:rPr lang="en-US" sz="2000" dirty="0" smtClean="0">
                <a:latin typeface="Calibri" panose="020F0502020204030204" pitchFamily="34" charset="0"/>
                <a:cs typeface="Calibri" panose="020F0502020204030204" pitchFamily="34" charset="0"/>
              </a:rPr>
              <a:t>ONLINE SALES DOUBLED, AS 50% MORE SHOPPERS BOUGHT GROCERIES ONLINE AND ORDERS/DELIVERIES WERE UP +86%</a:t>
            </a:r>
            <a:endParaRPr sz="2000" dirty="0">
              <a:latin typeface="Calibri" panose="020F0502020204030204" pitchFamily="34" charset="0"/>
              <a:cs typeface="Calibri" panose="020F0502020204030204" pitchFamily="34" charset="0"/>
            </a:endParaRPr>
          </a:p>
        </p:txBody>
      </p:sp>
      <p:sp>
        <p:nvSpPr>
          <p:cNvPr id="2344" name="Google Shape;2344;p396"/>
          <p:cNvSpPr txBox="1"/>
          <p:nvPr/>
        </p:nvSpPr>
        <p:spPr>
          <a:xfrm>
            <a:off x="277406"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tx1"/>
                </a:solidFill>
                <a:latin typeface="Calibri" panose="020F0502020204030204" pitchFamily="34" charset="0"/>
                <a:ea typeface="Archivo Narrow"/>
                <a:cs typeface="Calibri" panose="020F0502020204030204" pitchFamily="34" charset="0"/>
                <a:sym typeface="Archivo Narrow"/>
              </a:rPr>
              <a:t>+101%</a:t>
            </a:r>
            <a:endParaRPr sz="2400" b="1" dirty="0">
              <a:solidFill>
                <a:schemeClr val="tx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smtClean="0">
                <a:latin typeface="Calibri" panose="020F0502020204030204" pitchFamily="34" charset="0"/>
                <a:ea typeface="Archivo Narrow"/>
                <a:cs typeface="Calibri" panose="020F0502020204030204" pitchFamily="34" charset="0"/>
                <a:sym typeface="Archivo Narrow"/>
              </a:rPr>
              <a:t>Online </a:t>
            </a: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FMCG </a:t>
            </a: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a:t>
            </a:r>
            <a:endParaRPr sz="1100" b="1" dirty="0">
              <a:solidFill>
                <a:srgbClr val="000000"/>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5" name="Google Shape;2345;p396"/>
          <p:cNvSpPr txBox="1"/>
          <p:nvPr/>
        </p:nvSpPr>
        <p:spPr>
          <a:xfrm>
            <a:off x="4053821"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+5.2%</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UNITS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6" name="Google Shape;2346;p396"/>
          <p:cNvSpPr txBox="1"/>
          <p:nvPr/>
        </p:nvSpPr>
        <p:spPr>
          <a:xfrm>
            <a:off x="576116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3"/>
                </a:solidFill>
                <a:latin typeface="Calibri" panose="020F0502020204030204" pitchFamily="34" charset="0"/>
                <a:ea typeface="Archivo Narrow"/>
                <a:cs typeface="Calibri" panose="020F0502020204030204" pitchFamily="34" charset="0"/>
                <a:sym typeface="Archivo Narrow"/>
              </a:rPr>
              <a:t>+24.9%</a:t>
            </a:r>
            <a:endParaRPr sz="2400" b="1" dirty="0">
              <a:solidFill>
                <a:schemeClr val="accent3"/>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AVG FREQUENCY</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7" name="Google Shape;2347;p396"/>
          <p:cNvSpPr txBox="1"/>
          <p:nvPr/>
        </p:nvSpPr>
        <p:spPr>
          <a:xfrm>
            <a:off x="2346474"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+8.1%</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48" name="Google Shape;2348;p396"/>
          <p:cNvCxnSpPr/>
          <p:nvPr/>
        </p:nvCxnSpPr>
        <p:spPr>
          <a:xfrm>
            <a:off x="410986"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49" name="Google Shape;2349;p396"/>
          <p:cNvCxnSpPr/>
          <p:nvPr/>
        </p:nvCxnSpPr>
        <p:spPr>
          <a:xfrm>
            <a:off x="2480054"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0" name="Google Shape;2350;p396"/>
          <p:cNvCxnSpPr/>
          <p:nvPr/>
        </p:nvCxnSpPr>
        <p:spPr>
          <a:xfrm>
            <a:off x="4187400"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1" name="Google Shape;2351;p396"/>
          <p:cNvCxnSpPr/>
          <p:nvPr/>
        </p:nvCxnSpPr>
        <p:spPr>
          <a:xfrm>
            <a:off x="5894747" y="2642771"/>
            <a:ext cx="1221300" cy="0"/>
          </a:xfrm>
          <a:prstGeom prst="straightConnector1">
            <a:avLst/>
          </a:prstGeom>
          <a:noFill/>
          <a:ln w="38100" cap="flat" cmpd="sng">
            <a:solidFill>
              <a:srgbClr val="00AEEF"/>
            </a:solidFill>
            <a:prstDash val="solid"/>
            <a:round/>
            <a:headEnd type="none" w="med" len="med"/>
            <a:tailEnd type="none" w="med" len="med"/>
          </a:ln>
        </p:spPr>
      </p:cxnSp>
      <p:grpSp>
        <p:nvGrpSpPr>
          <p:cNvPr id="2352" name="Google Shape;2352;p396"/>
          <p:cNvGrpSpPr/>
          <p:nvPr/>
        </p:nvGrpSpPr>
        <p:grpSpPr>
          <a:xfrm>
            <a:off x="2034095" y="1607585"/>
            <a:ext cx="251724" cy="2838685"/>
            <a:chOff x="2393942" y="1527746"/>
            <a:chExt cx="239100" cy="2795357"/>
          </a:xfrm>
        </p:grpSpPr>
        <p:cxnSp>
          <p:nvCxnSpPr>
            <p:cNvPr id="2353" name="Google Shape;2353;p396"/>
            <p:cNvCxnSpPr/>
            <p:nvPr/>
          </p:nvCxnSpPr>
          <p:spPr>
            <a:xfrm>
              <a:off x="2408995" y="1527746"/>
              <a:ext cx="0" cy="1092600"/>
            </a:xfrm>
            <a:prstGeom prst="straightConnector1">
              <a:avLst/>
            </a:prstGeom>
            <a:noFill/>
            <a:ln w="9525" cap="flat" cmpd="sng">
              <a:solidFill>
                <a:srgbClr val="E4E8EB"/>
              </a:solidFill>
              <a:prstDash val="solid"/>
              <a:round/>
              <a:headEnd type="none" w="sm" len="sm"/>
              <a:tailEnd type="none" w="sm" len="sm"/>
            </a:ln>
          </p:spPr>
        </p:cxnSp>
        <p:cxnSp>
          <p:nvCxnSpPr>
            <p:cNvPr id="2354" name="Google Shape;2354;p396"/>
            <p:cNvCxnSpPr/>
            <p:nvPr/>
          </p:nvCxnSpPr>
          <p:spPr>
            <a:xfrm>
              <a:off x="2408995" y="3230503"/>
              <a:ext cx="0" cy="1092600"/>
            </a:xfrm>
            <a:prstGeom prst="straightConnector1">
              <a:avLst/>
            </a:prstGeom>
            <a:noFill/>
            <a:ln w="9525" cap="flat" cmpd="sng">
              <a:solidFill>
                <a:srgbClr val="E4E8EB"/>
              </a:solidFill>
              <a:prstDash val="solid"/>
              <a:round/>
              <a:headEnd type="none" w="sm" len="sm"/>
              <a:tailEnd type="none" w="sm" len="sm"/>
            </a:ln>
          </p:spPr>
        </p:cxnSp>
        <p:sp>
          <p:nvSpPr>
            <p:cNvPr id="2355" name="Google Shape;2355;p396"/>
            <p:cNvSpPr/>
            <p:nvPr/>
          </p:nvSpPr>
          <p:spPr>
            <a:xfrm rot="5400000">
              <a:off x="2381792" y="2805898"/>
              <a:ext cx="263400" cy="2391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grpSp>
      <p:grpSp>
        <p:nvGrpSpPr>
          <p:cNvPr id="2358" name="Google Shape;2358;p396"/>
          <p:cNvGrpSpPr/>
          <p:nvPr/>
        </p:nvGrpSpPr>
        <p:grpSpPr>
          <a:xfrm>
            <a:off x="694342" y="1623751"/>
            <a:ext cx="654674" cy="846874"/>
            <a:chOff x="1375000" y="526775"/>
            <a:chExt cx="289525" cy="388225"/>
          </a:xfrm>
        </p:grpSpPr>
        <p:sp>
          <p:nvSpPr>
            <p:cNvPr id="2359" name="Google Shape;2359;p396"/>
            <p:cNvSpPr/>
            <p:nvPr/>
          </p:nvSpPr>
          <p:spPr>
            <a:xfrm>
              <a:off x="1392000" y="526775"/>
              <a:ext cx="272525" cy="388225"/>
            </a:xfrm>
            <a:custGeom>
              <a:avLst/>
              <a:gdLst/>
              <a:ahLst/>
              <a:cxnLst/>
              <a:rect l="l" t="t" r="r" b="b"/>
              <a:pathLst>
                <a:path w="10901" h="15529" extrusionOk="0">
                  <a:moveTo>
                    <a:pt x="5177" y="0"/>
                  </a:moveTo>
                  <a:cubicBezTo>
                    <a:pt x="4378" y="0"/>
                    <a:pt x="2278" y="252"/>
                    <a:pt x="1421" y="2470"/>
                  </a:cubicBezTo>
                  <a:cubicBezTo>
                    <a:pt x="740" y="4319"/>
                    <a:pt x="1598" y="6655"/>
                    <a:pt x="1909" y="7513"/>
                  </a:cubicBezTo>
                  <a:lnTo>
                    <a:pt x="1909" y="7587"/>
                  </a:lnTo>
                  <a:cubicBezTo>
                    <a:pt x="3077" y="10781"/>
                    <a:pt x="1539" y="13133"/>
                    <a:pt x="622" y="14538"/>
                  </a:cubicBezTo>
                  <a:lnTo>
                    <a:pt x="1" y="15470"/>
                  </a:lnTo>
                  <a:lnTo>
                    <a:pt x="800" y="15100"/>
                  </a:lnTo>
                  <a:cubicBezTo>
                    <a:pt x="846" y="15100"/>
                    <a:pt x="2002" y="14522"/>
                    <a:pt x="3395" y="14522"/>
                  </a:cubicBezTo>
                  <a:cubicBezTo>
                    <a:pt x="3770" y="14522"/>
                    <a:pt x="4163" y="14564"/>
                    <a:pt x="4556" y="14671"/>
                  </a:cubicBezTo>
                  <a:cubicBezTo>
                    <a:pt x="5177" y="14848"/>
                    <a:pt x="5606" y="14981"/>
                    <a:pt x="5976" y="15100"/>
                  </a:cubicBezTo>
                  <a:cubicBezTo>
                    <a:pt x="6715" y="15410"/>
                    <a:pt x="7144" y="15529"/>
                    <a:pt x="8194" y="15529"/>
                  </a:cubicBezTo>
                  <a:lnTo>
                    <a:pt x="8312" y="15529"/>
                  </a:lnTo>
                  <a:cubicBezTo>
                    <a:pt x="8756" y="15529"/>
                    <a:pt x="9865" y="15410"/>
                    <a:pt x="10900" y="14050"/>
                  </a:cubicBezTo>
                  <a:lnTo>
                    <a:pt x="10531" y="13739"/>
                  </a:lnTo>
                  <a:cubicBezTo>
                    <a:pt x="9529" y="14956"/>
                    <a:pt x="8571" y="15043"/>
                    <a:pt x="8318" y="15043"/>
                  </a:cubicBezTo>
                  <a:cubicBezTo>
                    <a:pt x="8276" y="15043"/>
                    <a:pt x="8253" y="15041"/>
                    <a:pt x="8253" y="15041"/>
                  </a:cubicBezTo>
                  <a:lnTo>
                    <a:pt x="8194" y="15041"/>
                  </a:lnTo>
                  <a:cubicBezTo>
                    <a:pt x="7203" y="15041"/>
                    <a:pt x="6833" y="14908"/>
                    <a:pt x="6094" y="14671"/>
                  </a:cubicBezTo>
                  <a:cubicBezTo>
                    <a:pt x="5724" y="14538"/>
                    <a:pt x="5295" y="14360"/>
                    <a:pt x="4689" y="14168"/>
                  </a:cubicBezTo>
                  <a:cubicBezTo>
                    <a:pt x="4258" y="14070"/>
                    <a:pt x="3829" y="14031"/>
                    <a:pt x="3421" y="14031"/>
                  </a:cubicBezTo>
                  <a:cubicBezTo>
                    <a:pt x="2596" y="14031"/>
                    <a:pt x="1856" y="14192"/>
                    <a:pt x="1362" y="14360"/>
                  </a:cubicBezTo>
                  <a:cubicBezTo>
                    <a:pt x="2278" y="12822"/>
                    <a:pt x="3506" y="10471"/>
                    <a:pt x="2397" y="7395"/>
                  </a:cubicBezTo>
                  <a:lnTo>
                    <a:pt x="2338" y="7336"/>
                  </a:lnTo>
                  <a:cubicBezTo>
                    <a:pt x="2101" y="6596"/>
                    <a:pt x="1228" y="4319"/>
                    <a:pt x="1850" y="2648"/>
                  </a:cubicBezTo>
                  <a:cubicBezTo>
                    <a:pt x="2589" y="799"/>
                    <a:pt x="4245" y="488"/>
                    <a:pt x="5236" y="488"/>
                  </a:cubicBezTo>
                  <a:cubicBezTo>
                    <a:pt x="5236" y="488"/>
                    <a:pt x="8194" y="488"/>
                    <a:pt x="8874" y="3328"/>
                  </a:cubicBezTo>
                  <a:lnTo>
                    <a:pt x="9362" y="3210"/>
                  </a:lnTo>
                  <a:cubicBezTo>
                    <a:pt x="8564" y="0"/>
                    <a:pt x="5236" y="0"/>
                    <a:pt x="5177"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0" name="Google Shape;2360;p396"/>
            <p:cNvSpPr/>
            <p:nvPr/>
          </p:nvSpPr>
          <p:spPr>
            <a:xfrm>
              <a:off x="1375000" y="714600"/>
              <a:ext cx="201900" cy="12575"/>
            </a:xfrm>
            <a:custGeom>
              <a:avLst/>
              <a:gdLst/>
              <a:ahLst/>
              <a:cxnLst/>
              <a:rect l="l" t="t" r="r" b="b"/>
              <a:pathLst>
                <a:path w="8076" h="503" extrusionOk="0">
                  <a:moveTo>
                    <a:pt x="1" y="0"/>
                  </a:moveTo>
                  <a:lnTo>
                    <a:pt x="1" y="503"/>
                  </a:lnTo>
                  <a:lnTo>
                    <a:pt x="8075" y="503"/>
                  </a:lnTo>
                  <a:lnTo>
                    <a:pt x="8075"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61" name="Google Shape;2361;p396"/>
          <p:cNvGrpSpPr/>
          <p:nvPr/>
        </p:nvGrpSpPr>
        <p:grpSpPr>
          <a:xfrm>
            <a:off x="2843624" y="1623724"/>
            <a:ext cx="494185" cy="846929"/>
            <a:chOff x="1841950" y="533050"/>
            <a:chExt cx="218550" cy="388250"/>
          </a:xfrm>
        </p:grpSpPr>
        <p:sp>
          <p:nvSpPr>
            <p:cNvPr id="2362" name="Google Shape;2362;p396"/>
            <p:cNvSpPr/>
            <p:nvPr/>
          </p:nvSpPr>
          <p:spPr>
            <a:xfrm>
              <a:off x="1841950" y="533050"/>
              <a:ext cx="218550" cy="388250"/>
            </a:xfrm>
            <a:custGeom>
              <a:avLst/>
              <a:gdLst/>
              <a:ahLst/>
              <a:cxnLst/>
              <a:rect l="l" t="t" r="r" b="b"/>
              <a:pathLst>
                <a:path w="8742" h="15530" extrusionOk="0">
                  <a:moveTo>
                    <a:pt x="8253" y="489"/>
                  </a:moveTo>
                  <a:lnTo>
                    <a:pt x="8253" y="15026"/>
                  </a:lnTo>
                  <a:lnTo>
                    <a:pt x="489" y="15026"/>
                  </a:lnTo>
                  <a:lnTo>
                    <a:pt x="489" y="489"/>
                  </a:lnTo>
                  <a:close/>
                  <a:moveTo>
                    <a:pt x="1" y="1"/>
                  </a:moveTo>
                  <a:lnTo>
                    <a:pt x="1" y="15529"/>
                  </a:lnTo>
                  <a:lnTo>
                    <a:pt x="8741" y="15529"/>
                  </a:lnTo>
                  <a:lnTo>
                    <a:pt x="8741"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3" name="Google Shape;2363;p396"/>
            <p:cNvSpPr/>
            <p:nvPr/>
          </p:nvSpPr>
          <p:spPr>
            <a:xfrm>
              <a:off x="1895575" y="646925"/>
              <a:ext cx="90975" cy="12225"/>
            </a:xfrm>
            <a:custGeom>
              <a:avLst/>
              <a:gdLst/>
              <a:ahLst/>
              <a:cxnLst/>
              <a:rect l="l" t="t" r="r" b="b"/>
              <a:pathLst>
                <a:path w="3639" h="489" extrusionOk="0">
                  <a:moveTo>
                    <a:pt x="0" y="1"/>
                  </a:moveTo>
                  <a:lnTo>
                    <a:pt x="0" y="489"/>
                  </a:lnTo>
                  <a:lnTo>
                    <a:pt x="3638" y="489"/>
                  </a:lnTo>
                  <a:lnTo>
                    <a:pt x="363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4" name="Google Shape;2364;p396"/>
            <p:cNvSpPr/>
            <p:nvPr/>
          </p:nvSpPr>
          <p:spPr>
            <a:xfrm>
              <a:off x="1895575" y="693150"/>
              <a:ext cx="69525" cy="12225"/>
            </a:xfrm>
            <a:custGeom>
              <a:avLst/>
              <a:gdLst/>
              <a:ahLst/>
              <a:cxnLst/>
              <a:rect l="l" t="t" r="r" b="b"/>
              <a:pathLst>
                <a:path w="2781" h="489" extrusionOk="0">
                  <a:moveTo>
                    <a:pt x="0" y="0"/>
                  </a:moveTo>
                  <a:lnTo>
                    <a:pt x="0" y="488"/>
                  </a:lnTo>
                  <a:lnTo>
                    <a:pt x="2781" y="488"/>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5" name="Google Shape;2365;p396"/>
            <p:cNvSpPr/>
            <p:nvPr/>
          </p:nvSpPr>
          <p:spPr>
            <a:xfrm>
              <a:off x="1895575" y="739350"/>
              <a:ext cx="90975" cy="12250"/>
            </a:xfrm>
            <a:custGeom>
              <a:avLst/>
              <a:gdLst/>
              <a:ahLst/>
              <a:cxnLst/>
              <a:rect l="l" t="t" r="r" b="b"/>
              <a:pathLst>
                <a:path w="3639" h="490" extrusionOk="0">
                  <a:moveTo>
                    <a:pt x="0" y="1"/>
                  </a:moveTo>
                  <a:lnTo>
                    <a:pt x="0" y="489"/>
                  </a:lnTo>
                  <a:lnTo>
                    <a:pt x="3638" y="489"/>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6" name="Google Shape;2366;p396"/>
            <p:cNvSpPr/>
            <p:nvPr/>
          </p:nvSpPr>
          <p:spPr>
            <a:xfrm>
              <a:off x="1895575" y="787050"/>
              <a:ext cx="90975" cy="12600"/>
            </a:xfrm>
            <a:custGeom>
              <a:avLst/>
              <a:gdLst/>
              <a:ahLst/>
              <a:cxnLst/>
              <a:rect l="l" t="t" r="r" b="b"/>
              <a:pathLst>
                <a:path w="3639" h="504" extrusionOk="0">
                  <a:moveTo>
                    <a:pt x="0" y="1"/>
                  </a:moveTo>
                  <a:lnTo>
                    <a:pt x="0" y="504"/>
                  </a:lnTo>
                  <a:lnTo>
                    <a:pt x="3638" y="504"/>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7" name="Google Shape;2367;p396"/>
            <p:cNvSpPr/>
            <p:nvPr/>
          </p:nvSpPr>
          <p:spPr>
            <a:xfrm>
              <a:off x="1895575" y="833275"/>
              <a:ext cx="69525" cy="12600"/>
            </a:xfrm>
            <a:custGeom>
              <a:avLst/>
              <a:gdLst/>
              <a:ahLst/>
              <a:cxnLst/>
              <a:rect l="l" t="t" r="r" b="b"/>
              <a:pathLst>
                <a:path w="2781" h="504" extrusionOk="0">
                  <a:moveTo>
                    <a:pt x="0" y="0"/>
                  </a:moveTo>
                  <a:lnTo>
                    <a:pt x="0" y="503"/>
                  </a:lnTo>
                  <a:lnTo>
                    <a:pt x="2781" y="503"/>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8" name="Google Shape;2368;p396"/>
            <p:cNvSpPr/>
            <p:nvPr/>
          </p:nvSpPr>
          <p:spPr>
            <a:xfrm>
              <a:off x="1895575" y="600725"/>
              <a:ext cx="46225" cy="12225"/>
            </a:xfrm>
            <a:custGeom>
              <a:avLst/>
              <a:gdLst/>
              <a:ahLst/>
              <a:cxnLst/>
              <a:rect l="l" t="t" r="r" b="b"/>
              <a:pathLst>
                <a:path w="1849" h="489" extrusionOk="0">
                  <a:moveTo>
                    <a:pt x="0" y="0"/>
                  </a:moveTo>
                  <a:lnTo>
                    <a:pt x="0" y="488"/>
                  </a:lnTo>
                  <a:lnTo>
                    <a:pt x="1849" y="488"/>
                  </a:lnTo>
                  <a:lnTo>
                    <a:pt x="184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74" name="Google Shape;2374;p396"/>
          <p:cNvGrpSpPr/>
          <p:nvPr/>
        </p:nvGrpSpPr>
        <p:grpSpPr>
          <a:xfrm>
            <a:off x="4427984" y="1729655"/>
            <a:ext cx="870336" cy="631515"/>
            <a:chOff x="3182200" y="551550"/>
            <a:chExt cx="384900" cy="289500"/>
          </a:xfrm>
        </p:grpSpPr>
        <p:sp>
          <p:nvSpPr>
            <p:cNvPr id="2375" name="Google Shape;2375;p396"/>
            <p:cNvSpPr/>
            <p:nvPr/>
          </p:nvSpPr>
          <p:spPr>
            <a:xfrm>
              <a:off x="3182200" y="653225"/>
              <a:ext cx="384900" cy="12225"/>
            </a:xfrm>
            <a:custGeom>
              <a:avLst/>
              <a:gdLst/>
              <a:ahLst/>
              <a:cxnLst/>
              <a:rect l="l" t="t" r="r" b="b"/>
              <a:pathLst>
                <a:path w="15396" h="489" extrusionOk="0">
                  <a:moveTo>
                    <a:pt x="1" y="0"/>
                  </a:moveTo>
                  <a:lnTo>
                    <a:pt x="1" y="488"/>
                  </a:lnTo>
                  <a:lnTo>
                    <a:pt x="15396" y="488"/>
                  </a:lnTo>
                  <a:lnTo>
                    <a:pt x="15396"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6" name="Google Shape;2376;p396"/>
            <p:cNvSpPr/>
            <p:nvPr/>
          </p:nvSpPr>
          <p:spPr>
            <a:xfrm>
              <a:off x="3206600" y="657650"/>
              <a:ext cx="336100" cy="183400"/>
            </a:xfrm>
            <a:custGeom>
              <a:avLst/>
              <a:gdLst/>
              <a:ahLst/>
              <a:cxnLst/>
              <a:rect l="l" t="t" r="r" b="b"/>
              <a:pathLst>
                <a:path w="13444" h="7336" extrusionOk="0">
                  <a:moveTo>
                    <a:pt x="429" y="1"/>
                  </a:moveTo>
                  <a:lnTo>
                    <a:pt x="1" y="193"/>
                  </a:lnTo>
                  <a:lnTo>
                    <a:pt x="1982" y="7336"/>
                  </a:lnTo>
                  <a:lnTo>
                    <a:pt x="11462" y="7336"/>
                  </a:lnTo>
                  <a:lnTo>
                    <a:pt x="13444" y="193"/>
                  </a:lnTo>
                  <a:lnTo>
                    <a:pt x="12941" y="1"/>
                  </a:lnTo>
                  <a:lnTo>
                    <a:pt x="11092" y="6848"/>
                  </a:lnTo>
                  <a:lnTo>
                    <a:pt x="2352" y="6848"/>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7" name="Google Shape;2377;p396"/>
            <p:cNvSpPr/>
            <p:nvPr/>
          </p:nvSpPr>
          <p:spPr>
            <a:xfrm>
              <a:off x="3340800"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8" name="Google Shape;2378;p396"/>
            <p:cNvSpPr/>
            <p:nvPr/>
          </p:nvSpPr>
          <p:spPr>
            <a:xfrm>
              <a:off x="3286825"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9" name="Google Shape;2379;p396"/>
            <p:cNvSpPr/>
            <p:nvPr/>
          </p:nvSpPr>
          <p:spPr>
            <a:xfrm>
              <a:off x="339480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0" name="Google Shape;2380;p396"/>
            <p:cNvSpPr/>
            <p:nvPr/>
          </p:nvSpPr>
          <p:spPr>
            <a:xfrm>
              <a:off x="345025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1" name="Google Shape;2381;p396"/>
            <p:cNvSpPr/>
            <p:nvPr/>
          </p:nvSpPr>
          <p:spPr>
            <a:xfrm>
              <a:off x="3286825" y="551550"/>
              <a:ext cx="72500" cy="109450"/>
            </a:xfrm>
            <a:custGeom>
              <a:avLst/>
              <a:gdLst/>
              <a:ahLst/>
              <a:cxnLst/>
              <a:rect l="l" t="t" r="r" b="b"/>
              <a:pathLst>
                <a:path w="2900" h="4378" extrusionOk="0">
                  <a:moveTo>
                    <a:pt x="2530" y="0"/>
                  </a:moveTo>
                  <a:cubicBezTo>
                    <a:pt x="2027" y="740"/>
                    <a:pt x="1657" y="1420"/>
                    <a:pt x="1228" y="2086"/>
                  </a:cubicBezTo>
                  <a:cubicBezTo>
                    <a:pt x="799" y="2766"/>
                    <a:pt x="430" y="3446"/>
                    <a:pt x="1" y="4126"/>
                  </a:cubicBezTo>
                  <a:lnTo>
                    <a:pt x="430" y="4378"/>
                  </a:lnTo>
                  <a:cubicBezTo>
                    <a:pt x="859" y="3697"/>
                    <a:pt x="1228" y="3017"/>
                    <a:pt x="1657" y="2396"/>
                  </a:cubicBezTo>
                  <a:cubicBezTo>
                    <a:pt x="2027" y="1657"/>
                    <a:pt x="2471" y="976"/>
                    <a:pt x="2899" y="311"/>
                  </a:cubicBezTo>
                  <a:lnTo>
                    <a:pt x="2530"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2" name="Google Shape;2382;p396"/>
            <p:cNvSpPr/>
            <p:nvPr/>
          </p:nvSpPr>
          <p:spPr>
            <a:xfrm>
              <a:off x="3388500" y="553025"/>
              <a:ext cx="75450" cy="107975"/>
            </a:xfrm>
            <a:custGeom>
              <a:avLst/>
              <a:gdLst/>
              <a:ahLst/>
              <a:cxnLst/>
              <a:rect l="l" t="t" r="r" b="b"/>
              <a:pathLst>
                <a:path w="3018" h="4319" extrusionOk="0">
                  <a:moveTo>
                    <a:pt x="430" y="0"/>
                  </a:moveTo>
                  <a:lnTo>
                    <a:pt x="1" y="252"/>
                  </a:lnTo>
                  <a:cubicBezTo>
                    <a:pt x="370" y="740"/>
                    <a:pt x="681" y="1228"/>
                    <a:pt x="992" y="1790"/>
                  </a:cubicBezTo>
                  <a:cubicBezTo>
                    <a:pt x="1539" y="2588"/>
                    <a:pt x="2101" y="3387"/>
                    <a:pt x="2530" y="4319"/>
                  </a:cubicBezTo>
                  <a:lnTo>
                    <a:pt x="3018" y="4067"/>
                  </a:lnTo>
                  <a:cubicBezTo>
                    <a:pt x="2530" y="3136"/>
                    <a:pt x="1968" y="2278"/>
                    <a:pt x="1420" y="1479"/>
                  </a:cubicBezTo>
                  <a:cubicBezTo>
                    <a:pt x="1110" y="991"/>
                    <a:pt x="740" y="488"/>
                    <a:pt x="430"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83" name="Google Shape;2383;p396"/>
          <p:cNvGrpSpPr/>
          <p:nvPr/>
        </p:nvGrpSpPr>
        <p:grpSpPr>
          <a:xfrm>
            <a:off x="6104937" y="1623725"/>
            <a:ext cx="856995" cy="846929"/>
            <a:chOff x="3647300" y="545250"/>
            <a:chExt cx="379000" cy="388250"/>
          </a:xfrm>
        </p:grpSpPr>
        <p:sp>
          <p:nvSpPr>
            <p:cNvPr id="2384" name="Google Shape;2384;p396"/>
            <p:cNvSpPr/>
            <p:nvPr/>
          </p:nvSpPr>
          <p:spPr>
            <a:xfrm>
              <a:off x="3841425" y="750075"/>
              <a:ext cx="73950" cy="183425"/>
            </a:xfrm>
            <a:custGeom>
              <a:avLst/>
              <a:gdLst/>
              <a:ahLst/>
              <a:cxnLst/>
              <a:rect l="l" t="t" r="r" b="b"/>
              <a:pathLst>
                <a:path w="2958" h="7337" extrusionOk="0">
                  <a:moveTo>
                    <a:pt x="370" y="1"/>
                  </a:moveTo>
                  <a:lnTo>
                    <a:pt x="0" y="311"/>
                  </a:lnTo>
                  <a:lnTo>
                    <a:pt x="2396" y="3092"/>
                  </a:lnTo>
                  <a:lnTo>
                    <a:pt x="1790" y="7277"/>
                  </a:lnTo>
                  <a:lnTo>
                    <a:pt x="2278" y="7336"/>
                  </a:lnTo>
                  <a:lnTo>
                    <a:pt x="2958" y="2899"/>
                  </a:lnTo>
                  <a:lnTo>
                    <a:pt x="370"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5" name="Google Shape;2385;p396"/>
            <p:cNvSpPr/>
            <p:nvPr/>
          </p:nvSpPr>
          <p:spPr>
            <a:xfrm>
              <a:off x="3915350" y="545250"/>
              <a:ext cx="90975" cy="81750"/>
            </a:xfrm>
            <a:custGeom>
              <a:avLst/>
              <a:gdLst/>
              <a:ahLst/>
              <a:cxnLst/>
              <a:rect l="l" t="t" r="r" b="b"/>
              <a:pathLst>
                <a:path w="3639" h="3270" extrusionOk="0">
                  <a:moveTo>
                    <a:pt x="1790" y="489"/>
                  </a:moveTo>
                  <a:cubicBezTo>
                    <a:pt x="2101" y="489"/>
                    <a:pt x="2397" y="622"/>
                    <a:pt x="2648" y="799"/>
                  </a:cubicBezTo>
                  <a:cubicBezTo>
                    <a:pt x="3077" y="1302"/>
                    <a:pt x="3077" y="1968"/>
                    <a:pt x="2648" y="2471"/>
                  </a:cubicBezTo>
                  <a:cubicBezTo>
                    <a:pt x="2397" y="2648"/>
                    <a:pt x="2101" y="2781"/>
                    <a:pt x="1790" y="2781"/>
                  </a:cubicBezTo>
                  <a:cubicBezTo>
                    <a:pt x="1480" y="2781"/>
                    <a:pt x="1228" y="2648"/>
                    <a:pt x="992" y="2471"/>
                  </a:cubicBezTo>
                  <a:cubicBezTo>
                    <a:pt x="548" y="1968"/>
                    <a:pt x="548" y="1302"/>
                    <a:pt x="992" y="799"/>
                  </a:cubicBezTo>
                  <a:cubicBezTo>
                    <a:pt x="1228" y="622"/>
                    <a:pt x="1480" y="489"/>
                    <a:pt x="1790" y="489"/>
                  </a:cubicBezTo>
                  <a:close/>
                  <a:moveTo>
                    <a:pt x="1790" y="1"/>
                  </a:moveTo>
                  <a:cubicBezTo>
                    <a:pt x="1361" y="1"/>
                    <a:pt x="992" y="193"/>
                    <a:pt x="681" y="489"/>
                  </a:cubicBezTo>
                  <a:cubicBezTo>
                    <a:pt x="1" y="1110"/>
                    <a:pt x="1" y="2160"/>
                    <a:pt x="681" y="2781"/>
                  </a:cubicBezTo>
                  <a:cubicBezTo>
                    <a:pt x="992" y="3077"/>
                    <a:pt x="1361" y="3269"/>
                    <a:pt x="1790" y="3269"/>
                  </a:cubicBezTo>
                  <a:cubicBezTo>
                    <a:pt x="2278" y="3269"/>
                    <a:pt x="2648" y="3077"/>
                    <a:pt x="2959" y="2781"/>
                  </a:cubicBezTo>
                  <a:cubicBezTo>
                    <a:pt x="3639" y="2160"/>
                    <a:pt x="3639" y="1110"/>
                    <a:pt x="2959" y="489"/>
                  </a:cubicBezTo>
                  <a:cubicBezTo>
                    <a:pt x="2648" y="193"/>
                    <a:pt x="2278" y="1"/>
                    <a:pt x="1790" y="1"/>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6" name="Google Shape;2386;p396"/>
            <p:cNvSpPr/>
            <p:nvPr/>
          </p:nvSpPr>
          <p:spPr>
            <a:xfrm>
              <a:off x="3722725" y="614775"/>
              <a:ext cx="206325" cy="203375"/>
            </a:xfrm>
            <a:custGeom>
              <a:avLst/>
              <a:gdLst/>
              <a:ahLst/>
              <a:cxnLst/>
              <a:rect l="l" t="t" r="r" b="b"/>
              <a:pathLst>
                <a:path w="8253" h="8135" extrusionOk="0">
                  <a:moveTo>
                    <a:pt x="5665" y="0"/>
                  </a:moveTo>
                  <a:lnTo>
                    <a:pt x="3018" y="1908"/>
                  </a:lnTo>
                  <a:lnTo>
                    <a:pt x="3269" y="2278"/>
                  </a:lnTo>
                  <a:lnTo>
                    <a:pt x="5739" y="488"/>
                  </a:lnTo>
                  <a:lnTo>
                    <a:pt x="7514" y="976"/>
                  </a:lnTo>
                  <a:lnTo>
                    <a:pt x="3580" y="7631"/>
                  </a:lnTo>
                  <a:lnTo>
                    <a:pt x="60" y="7513"/>
                  </a:lnTo>
                  <a:lnTo>
                    <a:pt x="1" y="8001"/>
                  </a:lnTo>
                  <a:lnTo>
                    <a:pt x="3890" y="8134"/>
                  </a:lnTo>
                  <a:lnTo>
                    <a:pt x="8253" y="666"/>
                  </a:lnTo>
                  <a:lnTo>
                    <a:pt x="5665"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7" name="Google Shape;2387;p396"/>
            <p:cNvSpPr/>
            <p:nvPr/>
          </p:nvSpPr>
          <p:spPr>
            <a:xfrm>
              <a:off x="3918325" y="631400"/>
              <a:ext cx="107975" cy="120200"/>
            </a:xfrm>
            <a:custGeom>
              <a:avLst/>
              <a:gdLst/>
              <a:ahLst/>
              <a:cxnLst/>
              <a:rect l="l" t="t" r="r" b="b"/>
              <a:pathLst>
                <a:path w="4319" h="4808" extrusionOk="0">
                  <a:moveTo>
                    <a:pt x="429" y="1"/>
                  </a:moveTo>
                  <a:lnTo>
                    <a:pt x="0" y="134"/>
                  </a:lnTo>
                  <a:lnTo>
                    <a:pt x="1420" y="4807"/>
                  </a:lnTo>
                  <a:lnTo>
                    <a:pt x="4318" y="4630"/>
                  </a:lnTo>
                  <a:lnTo>
                    <a:pt x="4259" y="4142"/>
                  </a:lnTo>
                  <a:lnTo>
                    <a:pt x="1790" y="4319"/>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8" name="Google Shape;2388;p396"/>
            <p:cNvSpPr/>
            <p:nvPr/>
          </p:nvSpPr>
          <p:spPr>
            <a:xfrm>
              <a:off x="3647300" y="850275"/>
              <a:ext cx="92475" cy="12225"/>
            </a:xfrm>
            <a:custGeom>
              <a:avLst/>
              <a:gdLst/>
              <a:ahLst/>
              <a:cxnLst/>
              <a:rect l="l" t="t" r="r" b="b"/>
              <a:pathLst>
                <a:path w="3699" h="489" extrusionOk="0">
                  <a:moveTo>
                    <a:pt x="1" y="1"/>
                  </a:moveTo>
                  <a:lnTo>
                    <a:pt x="1" y="489"/>
                  </a:lnTo>
                  <a:lnTo>
                    <a:pt x="3698" y="489"/>
                  </a:lnTo>
                  <a:lnTo>
                    <a:pt x="36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9" name="Google Shape;2389;p396"/>
            <p:cNvSpPr/>
            <p:nvPr/>
          </p:nvSpPr>
          <p:spPr>
            <a:xfrm>
              <a:off x="3684275" y="890200"/>
              <a:ext cx="144975" cy="12600"/>
            </a:xfrm>
            <a:custGeom>
              <a:avLst/>
              <a:gdLst/>
              <a:ahLst/>
              <a:cxnLst/>
              <a:rect l="l" t="t" r="r" b="b"/>
              <a:pathLst>
                <a:path w="5799" h="504" extrusionOk="0">
                  <a:moveTo>
                    <a:pt x="1" y="1"/>
                  </a:moveTo>
                  <a:lnTo>
                    <a:pt x="1" y="504"/>
                  </a:lnTo>
                  <a:lnTo>
                    <a:pt x="5798" y="504"/>
                  </a:lnTo>
                  <a:lnTo>
                    <a:pt x="57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sp>
        <p:nvSpPr>
          <p:cNvPr id="2391" name="Google Shape;2391;p396"/>
          <p:cNvSpPr txBox="1"/>
          <p:nvPr/>
        </p:nvSpPr>
        <p:spPr>
          <a:xfrm>
            <a:off x="741851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rgbClr val="8DC63F"/>
                </a:solidFill>
                <a:latin typeface="Calibri" panose="020F0502020204030204" pitchFamily="34" charset="0"/>
                <a:ea typeface="Archivo Narrow"/>
                <a:cs typeface="Calibri" panose="020F0502020204030204" pitchFamily="34" charset="0"/>
                <a:sym typeface="Archivo Narrow"/>
              </a:rPr>
              <a:t>+50%</a:t>
            </a:r>
            <a:endParaRPr sz="2400" b="1" dirty="0">
              <a:solidFill>
                <a:srgbClr val="8DC63F"/>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92" name="Google Shape;2392;p396"/>
          <p:cNvCxnSpPr/>
          <p:nvPr/>
        </p:nvCxnSpPr>
        <p:spPr>
          <a:xfrm>
            <a:off x="7552097" y="2642771"/>
            <a:ext cx="1221300" cy="0"/>
          </a:xfrm>
          <a:prstGeom prst="straightConnector1">
            <a:avLst/>
          </a:prstGeom>
          <a:noFill/>
          <a:ln w="38100" cap="flat" cmpd="sng">
            <a:solidFill>
              <a:srgbClr val="00AEEF"/>
            </a:solidFill>
            <a:prstDash val="solid"/>
            <a:round/>
            <a:headEnd type="none" w="med" len="med"/>
            <a:tailEnd type="none" w="med" len="med"/>
          </a:ln>
        </p:spPr>
      </p:cxnSp>
      <p:pic>
        <p:nvPicPr>
          <p:cNvPr id="2393" name="Google Shape;2393;p396"/>
          <p:cNvPicPr preferRelativeResize="0"/>
          <p:nvPr/>
        </p:nvPicPr>
        <p:blipFill rotWithShape="1">
          <a:blip r:embed="rId3">
            <a:alphaModFix/>
          </a:blip>
          <a:srcRect/>
          <a:stretch/>
        </p:blipFill>
        <p:spPr>
          <a:xfrm>
            <a:off x="7706176" y="1676262"/>
            <a:ext cx="913200" cy="741900"/>
          </a:xfrm>
          <a:prstGeom prst="rect">
            <a:avLst/>
          </a:prstGeom>
          <a:noFill/>
          <a:ln>
            <a:noFill/>
          </a:ln>
        </p:spPr>
      </p:pic>
      <p:sp>
        <p:nvSpPr>
          <p:cNvPr id="66" name="Google Shape;2356;p396"/>
          <p:cNvSpPr/>
          <p:nvPr/>
        </p:nvSpPr>
        <p:spPr>
          <a:xfrm rot="10800000">
            <a:off x="6356198"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7" name="Google Shape;2346;p396"/>
          <p:cNvSpPr txBox="1"/>
          <p:nvPr/>
        </p:nvSpPr>
        <p:spPr>
          <a:xfrm>
            <a:off x="5747996"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9.9M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ORDERS/DELIVERIES</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68" name="Google Shape;2356;p396"/>
          <p:cNvSpPr/>
          <p:nvPr/>
        </p:nvSpPr>
        <p:spPr>
          <a:xfrm rot="10800000">
            <a:off x="8043466"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9" name="Google Shape;2346;p396"/>
          <p:cNvSpPr txBox="1"/>
          <p:nvPr/>
        </p:nvSpPr>
        <p:spPr>
          <a:xfrm>
            <a:off x="7435264"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+2.8M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pic>
        <p:nvPicPr>
          <p:cNvPr id="70" name="Google Shape;1861;p11"/>
          <p:cNvPicPr preferRelativeResize="0"/>
          <p:nvPr/>
        </p:nvPicPr>
        <p:blipFill rotWithShape="1">
          <a:blip r:embed="rId4">
            <a:alphaModFix/>
          </a:blip>
          <a:srcRect/>
          <a:stretch/>
        </p:blipFill>
        <p:spPr>
          <a:xfrm>
            <a:off x="8188810" y="753395"/>
            <a:ext cx="450777" cy="358450"/>
          </a:xfrm>
          <a:prstGeom prst="rect">
            <a:avLst/>
          </a:prstGeom>
          <a:noFill/>
          <a:ln>
            <a:noFill/>
          </a:ln>
        </p:spPr>
      </p:pic>
      <p:sp>
        <p:nvSpPr>
          <p:cNvPr id="2" name="TextBox 1"/>
          <p:cNvSpPr txBox="1"/>
          <p:nvPr/>
        </p:nvSpPr>
        <p:spPr>
          <a:xfrm>
            <a:off x="8070073" y="1111845"/>
            <a:ext cx="678391" cy="307777"/>
          </a:xfrm>
          <a:prstGeom prst="rect">
            <a:avLst/>
          </a:prstGeom>
          <a:noFill/>
        </p:spPr>
        <p:txBody>
          <a:bodyPr wrap="none" rtlCol="0">
            <a:spAutoFit/>
          </a:bodyPr>
          <a:lstStyle/>
          <a:p>
            <a:r>
              <a:rPr lang="en-GB" b="1" dirty="0" smtClean="0">
                <a:latin typeface="Calibri" panose="020F0502020204030204" pitchFamily="34" charset="0"/>
                <a:cs typeface="Calibri" panose="020F0502020204030204" pitchFamily="34" charset="0"/>
              </a:rPr>
              <a:t>Online</a:t>
            </a:r>
            <a:endParaRPr lang="en-GB" b="1" dirty="0">
              <a:latin typeface="Calibri" panose="020F0502020204030204" pitchFamily="34" charset="0"/>
              <a:cs typeface="Calibri" panose="020F0502020204030204" pitchFamily="34" charset="0"/>
            </a:endParaRPr>
          </a:p>
        </p:txBody>
      </p:sp>
      <p:sp>
        <p:nvSpPr>
          <p:cNvPr id="3" name="Rounded Rectangle 2"/>
          <p:cNvSpPr/>
          <p:nvPr/>
        </p:nvSpPr>
        <p:spPr>
          <a:xfrm>
            <a:off x="5747996" y="1365768"/>
            <a:ext cx="3025401" cy="3078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2" name="Chart Placeholder 6"/>
          <p:cNvGraphicFramePr>
            <a:graphicFrameLocks/>
          </p:cNvGraphicFramePr>
          <p:nvPr>
            <p:extLst>
              <p:ext uri="{D42A27DB-BD31-4B8C-83A1-F6EECF244321}">
                <p14:modId xmlns:p14="http://schemas.microsoft.com/office/powerpoint/2010/main" val="3779533418"/>
              </p:ext>
            </p:extLst>
          </p:nvPr>
        </p:nvGraphicFramePr>
        <p:xfrm>
          <a:off x="251520" y="4873470"/>
          <a:ext cx="5832648" cy="27003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88580" y="4496802"/>
            <a:ext cx="8816737" cy="646331"/>
          </a:xfrm>
          <a:prstGeom prst="rect">
            <a:avLst/>
          </a:prstGeom>
          <a:solidFill>
            <a:srgbClr val="FFC000"/>
          </a:solidFill>
        </p:spPr>
        <p:txBody>
          <a:bodyPr wrap="square" rtlCol="0">
            <a:spAutoFit/>
          </a:bodyPr>
          <a:lstStyle/>
          <a:p>
            <a:pPr algn="ctr"/>
            <a:r>
              <a:rPr lang="en-GB" sz="1200" b="1" dirty="0" smtClean="0">
                <a:latin typeface="Calibri" panose="020F0502020204030204" pitchFamily="34" charset="0"/>
                <a:cs typeface="Calibri" panose="020F0502020204030204" pitchFamily="34" charset="0"/>
              </a:rPr>
              <a:t>Online came of age in 2020, ending the year doubling sales on last Christmas and penetration peaking at 30% as retailers supported shoppers with an array of different solutions including click &amp; collect, delivery, gifting and box schemes, especially relevant this year with many family events cancelled shoppers will have sent gifts instead.</a:t>
            </a:r>
            <a:endParaRPr lang="en-GB" sz="1200" b="1" dirty="0">
              <a:latin typeface="Calibri" panose="020F0502020204030204" pitchFamily="34" charset="0"/>
              <a:cs typeface="Calibri" panose="020F0502020204030204" pitchFamily="34" charset="0"/>
            </a:endParaRPr>
          </a:p>
        </p:txBody>
      </p:sp>
      <p:sp>
        <p:nvSpPr>
          <p:cNvPr id="5" name="Rectangle 4"/>
          <p:cNvSpPr/>
          <p:nvPr/>
        </p:nvSpPr>
        <p:spPr>
          <a:xfrm>
            <a:off x="219758" y="793071"/>
            <a:ext cx="7969052" cy="646331"/>
          </a:xfrm>
          <a:prstGeom prst="rect">
            <a:avLst/>
          </a:prstGeom>
        </p:spPr>
        <p:txBody>
          <a:bodyPr wrap="square">
            <a:spAutoFit/>
          </a:bodyPr>
          <a:lstStyle/>
          <a:p>
            <a:r>
              <a:rPr lang="en-US" sz="1200" b="1" dirty="0" smtClean="0">
                <a:latin typeface="Calibri" panose="020F0502020204030204" pitchFamily="34" charset="0"/>
                <a:cs typeface="Calibri" panose="020F0502020204030204" pitchFamily="34" charset="0"/>
              </a:rPr>
              <a:t>Less organised shoppers will have struggled to book online slots at their favourite retailer during Christmas week, which is also a time when shoppers like to ‘shop around’ seeking out festive treats.  Online share dipped in December to 12.5% from 13.6% share recorded during the November lockdown.</a:t>
            </a:r>
            <a:endParaRPr lang="en-GB" sz="1200" dirty="0"/>
          </a:p>
        </p:txBody>
      </p:sp>
      <p:sp>
        <p:nvSpPr>
          <p:cNvPr id="64" name="Google Shape;2356;p396"/>
          <p:cNvSpPr/>
          <p:nvPr/>
        </p:nvSpPr>
        <p:spPr>
          <a:xfrm rot="10800000">
            <a:off x="904951"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5" name="Google Shape;2346;p396"/>
          <p:cNvSpPr txBox="1"/>
          <p:nvPr/>
        </p:nvSpPr>
        <p:spPr>
          <a:xfrm>
            <a:off x="296749"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12.5%</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SHARE OF GB</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71" name="Google Shape;2346;p396"/>
          <p:cNvSpPr txBox="1"/>
          <p:nvPr/>
        </p:nvSpPr>
        <p:spPr>
          <a:xfrm>
            <a:off x="3242468"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2.7%</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AVERAGE PRICE</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72" name="Google Shape;2356;p396"/>
          <p:cNvSpPr/>
          <p:nvPr/>
        </p:nvSpPr>
        <p:spPr>
          <a:xfrm rot="10800000">
            <a:off x="3787636" y="3346819"/>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02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5"/>
                                        </p:tgtEl>
                                        <p:attrNameLst>
                                          <p:attrName>style.visibility</p:attrName>
                                        </p:attrNameLst>
                                      </p:cBhvr>
                                      <p:to>
                                        <p:strVal val="visible"/>
                                      </p:to>
                                    </p:set>
                                    <p:animEffect transition="in" filter="fade">
                                      <p:cBhvr>
                                        <p:cTn id="7" dur="1000"/>
                                        <p:tgtEl>
                                          <p:spTgt spid="2345"/>
                                        </p:tgtEl>
                                      </p:cBhvr>
                                    </p:animEffect>
                                  </p:childTnLst>
                                </p:cTn>
                              </p:par>
                              <p:par>
                                <p:cTn id="8" presetID="10" presetClass="entr" presetSubtype="0" fill="hold" nodeType="withEffect">
                                  <p:stCondLst>
                                    <p:cond delay="0"/>
                                  </p:stCondLst>
                                  <p:childTnLst>
                                    <p:set>
                                      <p:cBhvr>
                                        <p:cTn id="9" dur="1" fill="hold">
                                          <p:stCondLst>
                                            <p:cond delay="0"/>
                                          </p:stCondLst>
                                        </p:cTn>
                                        <p:tgtEl>
                                          <p:spTgt spid="2346"/>
                                        </p:tgtEl>
                                        <p:attrNameLst>
                                          <p:attrName>style.visibility</p:attrName>
                                        </p:attrNameLst>
                                      </p:cBhvr>
                                      <p:to>
                                        <p:strVal val="visible"/>
                                      </p:to>
                                    </p:set>
                                    <p:animEffect transition="in" filter="fade">
                                      <p:cBhvr>
                                        <p:cTn id="10" dur="1000"/>
                                        <p:tgtEl>
                                          <p:spTgt spid="2346"/>
                                        </p:tgtEl>
                                      </p:cBhvr>
                                    </p:animEffect>
                                  </p:childTnLst>
                                </p:cTn>
                              </p:par>
                              <p:par>
                                <p:cTn id="11" presetID="10" presetClass="entr" presetSubtype="0" fill="hold" nodeType="withEffect">
                                  <p:stCondLst>
                                    <p:cond delay="0"/>
                                  </p:stCondLst>
                                  <p:childTnLst>
                                    <p:set>
                                      <p:cBhvr>
                                        <p:cTn id="12" dur="1" fill="hold">
                                          <p:stCondLst>
                                            <p:cond delay="0"/>
                                          </p:stCondLst>
                                        </p:cTn>
                                        <p:tgtEl>
                                          <p:spTgt spid="2347"/>
                                        </p:tgtEl>
                                        <p:attrNameLst>
                                          <p:attrName>style.visibility</p:attrName>
                                        </p:attrNameLst>
                                      </p:cBhvr>
                                      <p:to>
                                        <p:strVal val="visible"/>
                                      </p:to>
                                    </p:set>
                                    <p:animEffect transition="in" filter="fade">
                                      <p:cBhvr>
                                        <p:cTn id="13" dur="1000"/>
                                        <p:tgtEl>
                                          <p:spTgt spid="2347"/>
                                        </p:tgtEl>
                                      </p:cBhvr>
                                    </p:animEffect>
                                  </p:childTnLst>
                                </p:cTn>
                              </p:par>
                              <p:par>
                                <p:cTn id="14" presetID="10" presetClass="entr" presetSubtype="0" fill="hold" nodeType="withEffect">
                                  <p:stCondLst>
                                    <p:cond delay="0"/>
                                  </p:stCondLst>
                                  <p:childTnLst>
                                    <p:set>
                                      <p:cBhvr>
                                        <p:cTn id="15" dur="1" fill="hold">
                                          <p:stCondLst>
                                            <p:cond delay="0"/>
                                          </p:stCondLst>
                                        </p:cTn>
                                        <p:tgtEl>
                                          <p:spTgt spid="2349"/>
                                        </p:tgtEl>
                                        <p:attrNameLst>
                                          <p:attrName>style.visibility</p:attrName>
                                        </p:attrNameLst>
                                      </p:cBhvr>
                                      <p:to>
                                        <p:strVal val="visible"/>
                                      </p:to>
                                    </p:set>
                                    <p:animEffect transition="in" filter="fade">
                                      <p:cBhvr>
                                        <p:cTn id="16" dur="1000"/>
                                        <p:tgtEl>
                                          <p:spTgt spid="2349"/>
                                        </p:tgtEl>
                                      </p:cBhvr>
                                    </p:animEffect>
                                  </p:childTnLst>
                                </p:cTn>
                              </p:par>
                              <p:par>
                                <p:cTn id="17" presetID="10" presetClass="entr" presetSubtype="0" fill="hold" nodeType="withEffect">
                                  <p:stCondLst>
                                    <p:cond delay="0"/>
                                  </p:stCondLst>
                                  <p:childTnLst>
                                    <p:set>
                                      <p:cBhvr>
                                        <p:cTn id="18" dur="1" fill="hold">
                                          <p:stCondLst>
                                            <p:cond delay="0"/>
                                          </p:stCondLst>
                                        </p:cTn>
                                        <p:tgtEl>
                                          <p:spTgt spid="2350"/>
                                        </p:tgtEl>
                                        <p:attrNameLst>
                                          <p:attrName>style.visibility</p:attrName>
                                        </p:attrNameLst>
                                      </p:cBhvr>
                                      <p:to>
                                        <p:strVal val="visible"/>
                                      </p:to>
                                    </p:set>
                                    <p:animEffect transition="in" filter="fade">
                                      <p:cBhvr>
                                        <p:cTn id="19" dur="1000"/>
                                        <p:tgtEl>
                                          <p:spTgt spid="2350"/>
                                        </p:tgtEl>
                                      </p:cBhvr>
                                    </p:animEffect>
                                  </p:childTnLst>
                                </p:cTn>
                              </p:par>
                              <p:par>
                                <p:cTn id="20" presetID="10" presetClass="entr" presetSubtype="0" fill="hold" nodeType="withEffect">
                                  <p:stCondLst>
                                    <p:cond delay="0"/>
                                  </p:stCondLst>
                                  <p:childTnLst>
                                    <p:set>
                                      <p:cBhvr>
                                        <p:cTn id="21" dur="1" fill="hold">
                                          <p:stCondLst>
                                            <p:cond delay="0"/>
                                          </p:stCondLst>
                                        </p:cTn>
                                        <p:tgtEl>
                                          <p:spTgt spid="2351"/>
                                        </p:tgtEl>
                                        <p:attrNameLst>
                                          <p:attrName>style.visibility</p:attrName>
                                        </p:attrNameLst>
                                      </p:cBhvr>
                                      <p:to>
                                        <p:strVal val="visible"/>
                                      </p:to>
                                    </p:set>
                                    <p:animEffect transition="in" filter="fade">
                                      <p:cBhvr>
                                        <p:cTn id="22" dur="1000"/>
                                        <p:tgtEl>
                                          <p:spTgt spid="2351"/>
                                        </p:tgtEl>
                                      </p:cBhvr>
                                    </p:animEffect>
                                  </p:childTnLst>
                                </p:cTn>
                              </p:par>
                              <p:par>
                                <p:cTn id="23" presetID="10" presetClass="entr" presetSubtype="0" fill="hold" nodeType="withEffect">
                                  <p:stCondLst>
                                    <p:cond delay="0"/>
                                  </p:stCondLst>
                                  <p:childTnLst>
                                    <p:set>
                                      <p:cBhvr>
                                        <p:cTn id="24" dur="1" fill="hold">
                                          <p:stCondLst>
                                            <p:cond delay="0"/>
                                          </p:stCondLst>
                                        </p:cTn>
                                        <p:tgtEl>
                                          <p:spTgt spid="2352"/>
                                        </p:tgtEl>
                                        <p:attrNameLst>
                                          <p:attrName>style.visibility</p:attrName>
                                        </p:attrNameLst>
                                      </p:cBhvr>
                                      <p:to>
                                        <p:strVal val="visible"/>
                                      </p:to>
                                    </p:set>
                                    <p:animEffect transition="in" filter="fade">
                                      <p:cBhvr>
                                        <p:cTn id="25" dur="1000"/>
                                        <p:tgtEl>
                                          <p:spTgt spid="2352"/>
                                        </p:tgtEl>
                                      </p:cBhvr>
                                    </p:animEffect>
                                  </p:childTnLst>
                                </p:cTn>
                              </p:par>
                              <p:par>
                                <p:cTn id="26" presetID="10" presetClass="entr" presetSubtype="0" fill="hold" nodeType="withEffect">
                                  <p:stCondLst>
                                    <p:cond delay="0"/>
                                  </p:stCondLst>
                                  <p:childTnLst>
                                    <p:set>
                                      <p:cBhvr>
                                        <p:cTn id="27" dur="1" fill="hold">
                                          <p:stCondLst>
                                            <p:cond delay="0"/>
                                          </p:stCondLst>
                                        </p:cTn>
                                        <p:tgtEl>
                                          <p:spTgt spid="2361"/>
                                        </p:tgtEl>
                                        <p:attrNameLst>
                                          <p:attrName>style.visibility</p:attrName>
                                        </p:attrNameLst>
                                      </p:cBhvr>
                                      <p:to>
                                        <p:strVal val="visible"/>
                                      </p:to>
                                    </p:set>
                                    <p:animEffect transition="in" filter="fade">
                                      <p:cBhvr>
                                        <p:cTn id="28" dur="1000"/>
                                        <p:tgtEl>
                                          <p:spTgt spid="2361"/>
                                        </p:tgtEl>
                                      </p:cBhvr>
                                    </p:animEffect>
                                  </p:childTnLst>
                                </p:cTn>
                              </p:par>
                              <p:par>
                                <p:cTn id="29" presetID="10" presetClass="entr" presetSubtype="0" fill="hold" nodeType="withEffect">
                                  <p:stCondLst>
                                    <p:cond delay="0"/>
                                  </p:stCondLst>
                                  <p:childTnLst>
                                    <p:set>
                                      <p:cBhvr>
                                        <p:cTn id="30" dur="1" fill="hold">
                                          <p:stCondLst>
                                            <p:cond delay="0"/>
                                          </p:stCondLst>
                                        </p:cTn>
                                        <p:tgtEl>
                                          <p:spTgt spid="2374"/>
                                        </p:tgtEl>
                                        <p:attrNameLst>
                                          <p:attrName>style.visibility</p:attrName>
                                        </p:attrNameLst>
                                      </p:cBhvr>
                                      <p:to>
                                        <p:strVal val="visible"/>
                                      </p:to>
                                    </p:set>
                                    <p:animEffect transition="in" filter="fade">
                                      <p:cBhvr>
                                        <p:cTn id="31" dur="1000"/>
                                        <p:tgtEl>
                                          <p:spTgt spid="2374"/>
                                        </p:tgtEl>
                                      </p:cBhvr>
                                    </p:animEffect>
                                  </p:childTnLst>
                                </p:cTn>
                              </p:par>
                              <p:par>
                                <p:cTn id="32" presetID="10" presetClass="entr" presetSubtype="0" fill="hold" nodeType="withEffect">
                                  <p:stCondLst>
                                    <p:cond delay="0"/>
                                  </p:stCondLst>
                                  <p:childTnLst>
                                    <p:set>
                                      <p:cBhvr>
                                        <p:cTn id="33" dur="1" fill="hold">
                                          <p:stCondLst>
                                            <p:cond delay="0"/>
                                          </p:stCondLst>
                                        </p:cTn>
                                        <p:tgtEl>
                                          <p:spTgt spid="2383"/>
                                        </p:tgtEl>
                                        <p:attrNameLst>
                                          <p:attrName>style.visibility</p:attrName>
                                        </p:attrNameLst>
                                      </p:cBhvr>
                                      <p:to>
                                        <p:strVal val="visible"/>
                                      </p:to>
                                    </p:set>
                                    <p:animEffect transition="in" filter="fade">
                                      <p:cBhvr>
                                        <p:cTn id="34" dur="1000"/>
                                        <p:tgtEl>
                                          <p:spTgt spid="2383"/>
                                        </p:tgtEl>
                                      </p:cBhvr>
                                    </p:animEffect>
                                  </p:childTnLst>
                                </p:cTn>
                              </p:par>
                              <p:par>
                                <p:cTn id="35" presetID="10" presetClass="entr" presetSubtype="0" fill="hold" nodeType="withEffect">
                                  <p:stCondLst>
                                    <p:cond delay="0"/>
                                  </p:stCondLst>
                                  <p:childTnLst>
                                    <p:set>
                                      <p:cBhvr>
                                        <p:cTn id="36" dur="1" fill="hold">
                                          <p:stCondLst>
                                            <p:cond delay="0"/>
                                          </p:stCondLst>
                                        </p:cTn>
                                        <p:tgtEl>
                                          <p:spTgt spid="2391"/>
                                        </p:tgtEl>
                                        <p:attrNameLst>
                                          <p:attrName>style.visibility</p:attrName>
                                        </p:attrNameLst>
                                      </p:cBhvr>
                                      <p:to>
                                        <p:strVal val="visible"/>
                                      </p:to>
                                    </p:set>
                                    <p:animEffect transition="in" filter="fade">
                                      <p:cBhvr>
                                        <p:cTn id="37" dur="1000"/>
                                        <p:tgtEl>
                                          <p:spTgt spid="2391"/>
                                        </p:tgtEl>
                                      </p:cBhvr>
                                    </p:animEffect>
                                  </p:childTnLst>
                                </p:cTn>
                              </p:par>
                              <p:par>
                                <p:cTn id="38" presetID="10" presetClass="entr" presetSubtype="0" fill="hold" nodeType="withEffect">
                                  <p:stCondLst>
                                    <p:cond delay="0"/>
                                  </p:stCondLst>
                                  <p:childTnLst>
                                    <p:set>
                                      <p:cBhvr>
                                        <p:cTn id="39" dur="1" fill="hold">
                                          <p:stCondLst>
                                            <p:cond delay="0"/>
                                          </p:stCondLst>
                                        </p:cTn>
                                        <p:tgtEl>
                                          <p:spTgt spid="2392"/>
                                        </p:tgtEl>
                                        <p:attrNameLst>
                                          <p:attrName>style.visibility</p:attrName>
                                        </p:attrNameLst>
                                      </p:cBhvr>
                                      <p:to>
                                        <p:strVal val="visible"/>
                                      </p:to>
                                    </p:set>
                                    <p:animEffect transition="in" filter="fade">
                                      <p:cBhvr>
                                        <p:cTn id="40" dur="1000"/>
                                        <p:tgtEl>
                                          <p:spTgt spid="2392"/>
                                        </p:tgtEl>
                                      </p:cBhvr>
                                    </p:animEffect>
                                  </p:childTnLst>
                                </p:cTn>
                              </p:par>
                              <p:par>
                                <p:cTn id="41" presetID="10" presetClass="entr" presetSubtype="0" fill="hold" nodeType="withEffect">
                                  <p:stCondLst>
                                    <p:cond delay="0"/>
                                  </p:stCondLst>
                                  <p:childTnLst>
                                    <p:set>
                                      <p:cBhvr>
                                        <p:cTn id="42" dur="1" fill="hold">
                                          <p:stCondLst>
                                            <p:cond delay="0"/>
                                          </p:stCondLst>
                                        </p:cTn>
                                        <p:tgtEl>
                                          <p:spTgt spid="2393"/>
                                        </p:tgtEl>
                                        <p:attrNameLst>
                                          <p:attrName>style.visibility</p:attrName>
                                        </p:attrNameLst>
                                      </p:cBhvr>
                                      <p:to>
                                        <p:strVal val="visible"/>
                                      </p:to>
                                    </p:set>
                                    <p:animEffect transition="in" filter="fade">
                                      <p:cBhvr>
                                        <p:cTn id="43" dur="1000"/>
                                        <p:tgtEl>
                                          <p:spTgt spid="2393"/>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childTnLst>
                                </p:cTn>
                              </p:par>
                              <p:par>
                                <p:cTn id="50" presetID="10"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par>
                                <p:cTn id="53" presetID="10"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childTnLst>
                                </p:cTn>
                              </p:par>
                              <p:par>
                                <p:cTn id="59" presetID="10"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childTnLst>
                                </p:cTn>
                              </p:par>
                              <p:par>
                                <p:cTn id="62" presetID="10" presetClass="entr" presetSubtype="0"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1000"/>
                                        <p:tgtEl>
                                          <p:spTgt spid="71"/>
                                        </p:tgtEl>
                                      </p:cBhvr>
                                    </p:animEffect>
                                  </p:childTnLst>
                                </p:cTn>
                              </p:par>
                              <p:par>
                                <p:cTn id="65" presetID="10"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067694"/>
            <a:ext cx="8046720" cy="438911"/>
          </a:xfrm>
        </p:spPr>
        <p:txBody>
          <a:bodyPr/>
          <a:lstStyle/>
          <a:p>
            <a:r>
              <a:rPr lang="it-IT" sz="2000" dirty="0">
                <a:latin typeface="Calibri" panose="020F0502020204030204" pitchFamily="34" charset="0"/>
                <a:cs typeface="Calibri" panose="020F0502020204030204" pitchFamily="34" charset="0"/>
              </a:rPr>
              <a:t>WITH PLANS OVER CHRISTMAS FLUID, SHOPPERS HELD BACK SPEND UNTIL THE FINAL 2 WEEKS, WHEN DEMAND ONLINE </a:t>
            </a:r>
            <a:r>
              <a:rPr lang="it-IT" sz="2000" dirty="0" smtClean="0">
                <a:latin typeface="Calibri" panose="020F0502020204030204" pitchFamily="34" charset="0"/>
                <a:cs typeface="Calibri" panose="020F0502020204030204" pitchFamily="34" charset="0"/>
              </a:rPr>
              <a:t>EXCEEDED AVAILABILITY AND ENCOURAGED </a:t>
            </a:r>
            <a:r>
              <a:rPr lang="it-IT" sz="2000" dirty="0">
                <a:latin typeface="Calibri" panose="020F0502020204030204" pitchFamily="34" charset="0"/>
                <a:cs typeface="Calibri" panose="020F0502020204030204" pitchFamily="34" charset="0"/>
              </a:rPr>
              <a:t>SHOPPERS </a:t>
            </a:r>
            <a:r>
              <a:rPr lang="it-IT" sz="2000" u="sng" dirty="0">
                <a:latin typeface="Calibri" panose="020F0502020204030204" pitchFamily="34" charset="0"/>
                <a:cs typeface="Calibri" panose="020F0502020204030204" pitchFamily="34" charset="0"/>
              </a:rPr>
              <a:t>BACK INTO STORE</a:t>
            </a:r>
            <a:endParaRPr lang="en-GB" sz="2000" u="sng" dirty="0"/>
          </a:p>
        </p:txBody>
      </p:sp>
    </p:spTree>
    <p:extLst>
      <p:ext uri="{BB962C8B-B14F-4D97-AF65-F5344CB8AC3E}">
        <p14:creationId xmlns:p14="http://schemas.microsoft.com/office/powerpoint/2010/main" val="2760517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8"/>
          <p:cNvGraphicFramePr>
            <a:graphicFrameLocks/>
          </p:cNvGraphicFramePr>
          <p:nvPr>
            <p:extLst>
              <p:ext uri="{D42A27DB-BD31-4B8C-83A1-F6EECF244321}">
                <p14:modId xmlns:p14="http://schemas.microsoft.com/office/powerpoint/2010/main" val="1700458359"/>
              </p:ext>
            </p:extLst>
          </p:nvPr>
        </p:nvGraphicFramePr>
        <p:xfrm>
          <a:off x="383728" y="1663855"/>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77825" name="Title 3"/>
          <p:cNvSpPr txBox="1">
            <a:spLocks noGrp="1"/>
          </p:cNvSpPr>
          <p:nvPr>
            <p:ph type="title"/>
          </p:nvPr>
        </p:nvSpPr>
        <p:spPr>
          <a:xfrm>
            <a:off x="155575" y="312738"/>
            <a:ext cx="8880921" cy="714375"/>
          </a:xfrm>
        </p:spPr>
        <p:txBody>
          <a:bodyPr/>
          <a:lstStyle/>
          <a:p>
            <a:pPr>
              <a:spcBef>
                <a:spcPct val="0"/>
              </a:spcBef>
              <a:buClr>
                <a:srgbClr val="000000"/>
              </a:buClr>
            </a:pPr>
            <a:r>
              <a:rPr lang="en-GB" altLang="en-US" sz="2000" dirty="0" smtClean="0">
                <a:solidFill>
                  <a:schemeClr val="tx1"/>
                </a:solidFill>
                <a:ea typeface="MS PGothic" pitchFamily="34" charset="-128"/>
                <a:cs typeface="Calibri" pitchFamily="34" charset="0"/>
              </a:rPr>
              <a:t>SALES MOMENTUM SLOWED AS MANY FESTIVE PLANS WERE SCALED BACK,  GATHERINGS THIS CHRISTMAS WILL HAVE BEEN MORE INTIMATE</a:t>
            </a:r>
            <a:endParaRPr lang="en-US" altLang="en-US" sz="2000" dirty="0" smtClean="0">
              <a:solidFill>
                <a:schemeClr val="tx1"/>
              </a:solidFill>
              <a:cs typeface="Calibri" pitchFamily="34" charset="0"/>
              <a:sym typeface="Arial" pitchFamily="34" charset="0"/>
            </a:endParaRPr>
          </a:p>
        </p:txBody>
      </p:sp>
      <p:sp>
        <p:nvSpPr>
          <p:cNvPr id="77826" name="Text Placeholder 1"/>
          <p:cNvSpPr txBox="1">
            <a:spLocks noGrp="1"/>
          </p:cNvSpPr>
          <p:nvPr>
            <p:ph type="body" idx="2"/>
          </p:nvPr>
        </p:nvSpPr>
        <p:spPr>
          <a:xfrm>
            <a:off x="383728" y="4779963"/>
            <a:ext cx="8166100" cy="274637"/>
          </a:xfrm>
        </p:spPr>
        <p:txBody>
          <a:bodyPr/>
          <a:lstStyle/>
          <a:p>
            <a:pPr eaLnBrk="1" hangingPunct="1">
              <a:spcBef>
                <a:spcPts val="63"/>
              </a:spcBef>
              <a:buClr>
                <a:srgbClr val="000000"/>
              </a:buClr>
              <a:buFontTx/>
              <a:buNone/>
            </a:pPr>
            <a:r>
              <a:rPr lang="en-GB" altLang="en-US" sz="1100" dirty="0" smtClean="0">
                <a:solidFill>
                  <a:srgbClr val="616365"/>
                </a:solidFill>
                <a:cs typeface="Calibri" pitchFamily="34" charset="0"/>
                <a:sym typeface="Arial" pitchFamily="34" charset="0"/>
              </a:rPr>
              <a:t>Source:  Nielsen Scantrack Grocery Multiples</a:t>
            </a:r>
            <a:endParaRPr lang="en-GB" altLang="en-US" sz="1100" dirty="0" smtClean="0">
              <a:solidFill>
                <a:srgbClr val="000000"/>
              </a:solidFill>
              <a:cs typeface="Calibri" pitchFamily="34" charset="0"/>
              <a:sym typeface="Arial" pitchFamily="34" charset="0"/>
            </a:endParaRPr>
          </a:p>
        </p:txBody>
      </p:sp>
      <p:sp>
        <p:nvSpPr>
          <p:cNvPr id="8" name="Text Box 5"/>
          <p:cNvSpPr txBox="1">
            <a:spLocks noChangeArrowheads="1"/>
          </p:cNvSpPr>
          <p:nvPr/>
        </p:nvSpPr>
        <p:spPr bwMode="auto">
          <a:xfrm>
            <a:off x="496887" y="1023908"/>
            <a:ext cx="4476304" cy="331757"/>
          </a:xfrm>
          <a:prstGeom prst="rect">
            <a:avLst/>
          </a:prstGeom>
          <a:noFill/>
          <a:ln w="9525">
            <a:noFill/>
            <a:miter lim="800000"/>
            <a:headEnd/>
            <a:tailEnd/>
          </a:ln>
        </p:spPr>
        <p:txBody>
          <a:bodyPr wrap="square">
            <a:spAutoFit/>
          </a:bodyPr>
          <a:lstStyle/>
          <a:p>
            <a:pPr algn="ctr" fontAlgn="auto">
              <a:spcBef>
                <a:spcPts val="0"/>
              </a:spcBef>
              <a:spcAft>
                <a:spcPts val="0"/>
              </a:spcAft>
              <a:defRPr sz="1556" b="1" i="0" u="none" strike="noStrike" kern="1200" baseline="0">
                <a:solidFill>
                  <a:srgbClr val="5F5F5F"/>
                </a:solidFill>
                <a:latin typeface="Calibri"/>
                <a:ea typeface="Calibri"/>
                <a:cs typeface="Calibri"/>
              </a:defRPr>
            </a:pPr>
            <a:r>
              <a:rPr lang="en-GB" b="1" dirty="0">
                <a:solidFill>
                  <a:srgbClr val="5F5F5F"/>
                </a:solidFill>
                <a:latin typeface="Calibri"/>
                <a:ea typeface="Calibri"/>
                <a:cs typeface="Calibri"/>
                <a:sym typeface="Arial"/>
              </a:rPr>
              <a:t>Weekly Year on Year Sales Growth Latest 12 weeks</a:t>
            </a:r>
          </a:p>
        </p:txBody>
      </p:sp>
      <p:sp>
        <p:nvSpPr>
          <p:cNvPr id="77829" name="Line 5"/>
          <p:cNvSpPr>
            <a:spLocks noChangeShapeType="1"/>
          </p:cNvSpPr>
          <p:nvPr/>
        </p:nvSpPr>
        <p:spPr bwMode="auto">
          <a:xfrm flipV="1">
            <a:off x="6372200"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0" name="Line 5"/>
          <p:cNvSpPr>
            <a:spLocks noChangeShapeType="1"/>
          </p:cNvSpPr>
          <p:nvPr/>
        </p:nvSpPr>
        <p:spPr bwMode="auto">
          <a:xfrm flipV="1">
            <a:off x="3491880"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1" name="AutoShape 2" descr="Image result for FATHERS D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
        <p:nvSpPr>
          <p:cNvPr id="77832" name="AutoShape 4" descr="Image result for FATHERS DA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
        <p:nvSpPr>
          <p:cNvPr id="10" name="TextBox 9"/>
          <p:cNvSpPr txBox="1"/>
          <p:nvPr/>
        </p:nvSpPr>
        <p:spPr>
          <a:xfrm>
            <a:off x="7020271" y="1355665"/>
            <a:ext cx="982961" cy="577081"/>
          </a:xfrm>
          <a:prstGeom prst="rect">
            <a:avLst/>
          </a:prstGeom>
          <a:noFill/>
        </p:spPr>
        <p:txBody>
          <a:bodyPr wrap="none" rtlCol="0">
            <a:spAutoFit/>
          </a:bodyPr>
          <a:lstStyle/>
          <a:p>
            <a:r>
              <a:rPr lang="en-GB" sz="1050" u="sng" dirty="0" smtClean="0">
                <a:latin typeface="Calibri" panose="020F0502020204030204" pitchFamily="34" charset="0"/>
                <a:cs typeface="Calibri" panose="020F0502020204030204" pitchFamily="34" charset="0"/>
              </a:rPr>
              <a:t>2w/e 26Dec20</a:t>
            </a:r>
          </a:p>
          <a:p>
            <a:pPr algn="ctr"/>
            <a:r>
              <a:rPr lang="en-GB" sz="1050" dirty="0" smtClean="0">
                <a:solidFill>
                  <a:schemeClr val="accent1"/>
                </a:solidFill>
                <a:latin typeface="Calibri" panose="020F0502020204030204" pitchFamily="34" charset="0"/>
                <a:cs typeface="Calibri" panose="020F0502020204030204" pitchFamily="34" charset="0"/>
              </a:rPr>
              <a:t>Value +7.2%</a:t>
            </a:r>
          </a:p>
          <a:p>
            <a:pPr algn="ctr"/>
            <a:r>
              <a:rPr lang="en-GB" sz="1050" dirty="0" smtClean="0">
                <a:solidFill>
                  <a:srgbClr val="FF0000"/>
                </a:solidFill>
                <a:latin typeface="Calibri" panose="020F0502020204030204" pitchFamily="34" charset="0"/>
                <a:cs typeface="Calibri" panose="020F0502020204030204" pitchFamily="34" charset="0"/>
              </a:rPr>
              <a:t>Units +5.7%</a:t>
            </a:r>
            <a:endParaRPr lang="en-GB" sz="105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985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p:cNvGraphicFramePr>
            <a:graphicFrameLocks noChangeAspect="1"/>
          </p:cNvGraphicFramePr>
          <p:nvPr>
            <p:extLst>
              <p:ext uri="{D42A27DB-BD31-4B8C-83A1-F6EECF244321}">
                <p14:modId xmlns:p14="http://schemas.microsoft.com/office/powerpoint/2010/main" val="3596463966"/>
              </p:ext>
            </p:extLst>
          </p:nvPr>
        </p:nvGraphicFramePr>
        <p:xfrm>
          <a:off x="1381441" y="1926154"/>
          <a:ext cx="6591300" cy="28344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txBox="1">
            <a:spLocks/>
          </p:cNvSpPr>
          <p:nvPr/>
        </p:nvSpPr>
        <p:spPr>
          <a:xfrm>
            <a:off x="387849" y="724914"/>
            <a:ext cx="8305033" cy="694707"/>
          </a:xfrm>
          <a:prstGeom prst="rect">
            <a:avLst/>
          </a:prstGeom>
        </p:spPr>
        <p:txBody>
          <a:bodyPr vert="horz" wrap="square" lIns="91440" tIns="0" rIns="91440" bIns="0" rtlCol="0" anchor="t" anchorCtr="0">
            <a:noAutofit/>
          </a:bodyPr>
          <a:lstStyle>
            <a:lvl1pPr marL="0" indent="0" algn="l" defTabSz="457200" rtl="0" eaLnBrk="1" latinLnBrk="0" hangingPunct="1">
              <a:lnSpc>
                <a:spcPct val="100000"/>
              </a:lnSpc>
              <a:spcBef>
                <a:spcPts val="0"/>
              </a:spcBef>
              <a:buClr>
                <a:srgbClr val="5F5F5F"/>
              </a:buClr>
              <a:buFont typeface="Arial"/>
              <a:buNone/>
              <a:defRPr sz="1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smtClean="0">
                <a:latin typeface="Calibri" panose="020F0502020204030204" pitchFamily="34" charset="0"/>
                <a:cs typeface="Calibri" panose="020F0502020204030204" pitchFamily="34" charset="0"/>
              </a:rPr>
              <a:t>With fewer and smaller family gatherings, </a:t>
            </a:r>
            <a:r>
              <a:rPr lang="en-US" sz="1100" b="1" dirty="0" smtClean="0">
                <a:latin typeface="Calibri" panose="020F0502020204030204" pitchFamily="34" charset="0"/>
                <a:cs typeface="Calibri" panose="020F0502020204030204" pitchFamily="34" charset="0"/>
              </a:rPr>
              <a:t>grocery shopping was more relaxed this year</a:t>
            </a:r>
            <a:r>
              <a:rPr lang="en-US" sz="1100" dirty="0" smtClean="0">
                <a:latin typeface="Calibri" panose="020F0502020204030204" pitchFamily="34" charset="0"/>
                <a:cs typeface="Calibri" panose="020F0502020204030204" pitchFamily="34" charset="0"/>
              </a:rPr>
              <a:t>, delayed until  the final week and spread across 3 days ..and less concentrated.</a:t>
            </a:r>
          </a:p>
          <a:p>
            <a:pPr marL="171450" indent="-171450">
              <a:buFont typeface="Arial" panose="020B0604020202020204" pitchFamily="34" charset="0"/>
              <a:buChar char="•"/>
            </a:pPr>
            <a:r>
              <a:rPr lang="en-US" sz="1100" dirty="0" smtClean="0">
                <a:latin typeface="Calibri" panose="020F0502020204030204" pitchFamily="34" charset="0"/>
                <a:cs typeface="Calibri" panose="020F0502020204030204" pitchFamily="34" charset="0"/>
              </a:rPr>
              <a:t>Just </a:t>
            </a:r>
            <a:r>
              <a:rPr lang="en-US" sz="1100" b="1" dirty="0" smtClean="0">
                <a:latin typeface="Calibri" panose="020F0502020204030204" pitchFamily="34" charset="0"/>
                <a:cs typeface="Calibri" panose="020F0502020204030204" pitchFamily="34" charset="0"/>
              </a:rPr>
              <a:t>29% of Christmas spend *</a:t>
            </a:r>
            <a:r>
              <a:rPr lang="en-US" sz="1100" dirty="0" smtClean="0">
                <a:latin typeface="Calibri" panose="020F0502020204030204" pitchFamily="34" charset="0"/>
                <a:cs typeface="Calibri" panose="020F0502020204030204" pitchFamily="34" charset="0"/>
              </a:rPr>
              <a:t>was spent between 21-23rd Dec despite limited hospitality in tiers 2 &amp; 3.  This compares to 31% of Christmas spend* being spent during the top 3 days in 2019.</a:t>
            </a:r>
          </a:p>
        </p:txBody>
      </p:sp>
      <p:sp>
        <p:nvSpPr>
          <p:cNvPr id="9" name="TextBox 8"/>
          <p:cNvSpPr txBox="1"/>
          <p:nvPr/>
        </p:nvSpPr>
        <p:spPr>
          <a:xfrm>
            <a:off x="243494" y="1602981"/>
            <a:ext cx="1118640" cy="276999"/>
          </a:xfrm>
          <a:prstGeom prst="rect">
            <a:avLst/>
          </a:prstGeom>
          <a:noFill/>
        </p:spPr>
        <p:txBody>
          <a:bodyPr wrap="none" rtlCol="0">
            <a:spAutoFit/>
          </a:bodyPr>
          <a:lstStyle/>
          <a:p>
            <a:r>
              <a:rPr lang="en-GB" sz="1200" dirty="0">
                <a:solidFill>
                  <a:srgbClr val="000000"/>
                </a:solidFill>
                <a:latin typeface="Calibri" panose="020F0502020204030204" pitchFamily="34" charset="0"/>
                <a:cs typeface="Calibri" panose="020F0502020204030204" pitchFamily="34" charset="0"/>
              </a:rPr>
              <a:t>Value Sales £m</a:t>
            </a:r>
          </a:p>
        </p:txBody>
      </p:sp>
      <p:sp>
        <p:nvSpPr>
          <p:cNvPr id="11" name="Text Placeholder 4"/>
          <p:cNvSpPr txBox="1">
            <a:spLocks/>
          </p:cNvSpPr>
          <p:nvPr/>
        </p:nvSpPr>
        <p:spPr>
          <a:xfrm>
            <a:off x="2057400" y="1581150"/>
            <a:ext cx="4495802" cy="298830"/>
          </a:xfrm>
          <a:prstGeom prst="rect">
            <a:avLst/>
          </a:prstGeom>
        </p:spPr>
        <p:txBody>
          <a:bodyPr vert="horz" lIns="91440" tIns="0" rIns="91440" bIns="0" rtlCol="0">
            <a:noAutofit/>
          </a:bodyPr>
          <a:lstStyle>
            <a:lvl1pPr marL="0" indent="0" algn="l" defTabSz="914400" rtl="0" eaLnBrk="1" latinLnBrk="0" hangingPunct="1">
              <a:spcBef>
                <a:spcPts val="0"/>
              </a:spcBef>
              <a:buFont typeface="Arial" panose="020B0604020202020204" pitchFamily="34" charset="0"/>
              <a:buNone/>
              <a:defRPr sz="1200" b="0" kern="1200" baseline="0">
                <a:solidFill>
                  <a:srgbClr val="009DD9"/>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defRPr/>
            </a:pPr>
            <a:r>
              <a:rPr lang="en-US" sz="1400" dirty="0">
                <a:latin typeface="Calibri" panose="020F0502020204030204" pitchFamily="34" charset="0"/>
                <a:cs typeface="Calibri" panose="020F0502020204030204" pitchFamily="34" charset="0"/>
              </a:rPr>
              <a:t>Daily FMCG Sales | 2 wks to 24</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December | </a:t>
            </a:r>
            <a:r>
              <a:rPr lang="en-US" sz="1400" dirty="0" smtClean="0">
                <a:latin typeface="Calibri" panose="020F0502020204030204" pitchFamily="34" charset="0"/>
                <a:cs typeface="Calibri" panose="020F0502020204030204" pitchFamily="34" charset="0"/>
              </a:rPr>
              <a:t>2020 </a:t>
            </a:r>
            <a:r>
              <a:rPr lang="en-US" sz="1400" dirty="0">
                <a:latin typeface="Calibri" panose="020F0502020204030204" pitchFamily="34" charset="0"/>
                <a:cs typeface="Calibri" panose="020F0502020204030204" pitchFamily="34" charset="0"/>
              </a:rPr>
              <a:t>vs </a:t>
            </a:r>
            <a:r>
              <a:rPr lang="en-US" sz="1400" dirty="0" smtClean="0">
                <a:latin typeface="Calibri" panose="020F0502020204030204" pitchFamily="34" charset="0"/>
                <a:cs typeface="Calibri" panose="020F0502020204030204" pitchFamily="34" charset="0"/>
              </a:rPr>
              <a:t>2019</a:t>
            </a:r>
            <a:endParaRPr lang="en-US" sz="1400" dirty="0">
              <a:latin typeface="Calibri" panose="020F0502020204030204" pitchFamily="34" charset="0"/>
              <a:cs typeface="Calibri" panose="020F0502020204030204" pitchFamily="34" charset="0"/>
            </a:endParaRPr>
          </a:p>
        </p:txBody>
      </p:sp>
      <p:sp>
        <p:nvSpPr>
          <p:cNvPr id="12" name="Text Placeholder 43"/>
          <p:cNvSpPr txBox="1">
            <a:spLocks/>
          </p:cNvSpPr>
          <p:nvPr/>
        </p:nvSpPr>
        <p:spPr>
          <a:xfrm>
            <a:off x="243494" y="4767695"/>
            <a:ext cx="8165465" cy="365760"/>
          </a:xfrm>
          <a:prstGeom prst="rect">
            <a:avLst/>
          </a:prstGeom>
        </p:spPr>
        <p:txBody>
          <a:bodyPr vert="horz" wrap="square" lIns="91440" tIns="0" rIns="91440" bIns="0" rtlCol="0" anchor="b" anchorCtr="0">
            <a:noAutofit/>
          </a:bodyPr>
          <a:lstStyle>
            <a:lvl1pPr marL="0" indent="0" algn="l" defTabSz="914400" rtl="0" eaLnBrk="1" latinLnBrk="0" hangingPunct="1">
              <a:spcBef>
                <a:spcPts val="60"/>
              </a:spcBef>
              <a:buFont typeface="Arial" panose="020B0604020202020204" pitchFamily="34" charset="0"/>
              <a:buNone/>
              <a:defRPr sz="800" b="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defRPr/>
            </a:pPr>
            <a:r>
              <a:rPr lang="en-GB" sz="1050" dirty="0">
                <a:solidFill>
                  <a:sysClr val="windowText" lastClr="000000"/>
                </a:solidFill>
                <a:latin typeface="Calibri" panose="020F0502020204030204" pitchFamily="34" charset="0"/>
                <a:cs typeface="Calibri" panose="020F0502020204030204" pitchFamily="34" charset="0"/>
              </a:rPr>
              <a:t>Source:  Homescan FMCG Value Sales </a:t>
            </a:r>
            <a:r>
              <a:rPr lang="en-GB" sz="1050" dirty="0" smtClean="0">
                <a:solidFill>
                  <a:sysClr val="windowText" lastClr="000000"/>
                </a:solidFill>
                <a:latin typeface="Calibri" panose="020F0502020204030204" pitchFamily="34" charset="0"/>
                <a:cs typeface="Calibri" panose="020F0502020204030204" pitchFamily="34" charset="0"/>
              </a:rPr>
              <a:t>Multiples including Discounters</a:t>
            </a:r>
            <a:endParaRPr lang="en-GB" sz="1050" dirty="0">
              <a:solidFill>
                <a:sysClr val="windowText" lastClr="000000"/>
              </a:solidFill>
              <a:latin typeface="Calibri" panose="020F0502020204030204" pitchFamily="34" charset="0"/>
              <a:cs typeface="Calibri" panose="020F0502020204030204" pitchFamily="34" charset="0"/>
            </a:endParaRPr>
          </a:p>
          <a:p>
            <a:pPr>
              <a:defRPr/>
            </a:pPr>
            <a:r>
              <a:rPr lang="en-GB" sz="1050" dirty="0" smtClean="0">
                <a:solidFill>
                  <a:sysClr val="windowText" lastClr="000000"/>
                </a:solidFill>
                <a:latin typeface="Calibri" panose="020F0502020204030204" pitchFamily="34" charset="0"/>
                <a:cs typeface="Calibri" panose="020F0502020204030204" pitchFamily="34" charset="0"/>
              </a:rPr>
              <a:t>*</a:t>
            </a:r>
            <a:r>
              <a:rPr lang="en-GB" sz="1050" dirty="0">
                <a:solidFill>
                  <a:sysClr val="windowText" lastClr="000000"/>
                </a:solidFill>
                <a:latin typeface="Calibri" panose="020F0502020204030204" pitchFamily="34" charset="0"/>
                <a:cs typeface="Calibri" panose="020F0502020204030204" pitchFamily="34" charset="0"/>
              </a:rPr>
              <a:t>2 weeks ending 24</a:t>
            </a:r>
            <a:r>
              <a:rPr lang="en-GB" sz="1050" baseline="30000" dirty="0">
                <a:solidFill>
                  <a:sysClr val="windowText" lastClr="000000"/>
                </a:solidFill>
                <a:latin typeface="Calibri" panose="020F0502020204030204" pitchFamily="34" charset="0"/>
                <a:cs typeface="Calibri" panose="020F0502020204030204" pitchFamily="34" charset="0"/>
              </a:rPr>
              <a:t>th</a:t>
            </a:r>
            <a:r>
              <a:rPr lang="en-GB" sz="1050" dirty="0">
                <a:solidFill>
                  <a:sysClr val="windowText" lastClr="000000"/>
                </a:solidFill>
                <a:latin typeface="Calibri" panose="020F0502020204030204" pitchFamily="34" charset="0"/>
                <a:cs typeface="Calibri" panose="020F0502020204030204" pitchFamily="34" charset="0"/>
              </a:rPr>
              <a:t> December </a:t>
            </a:r>
            <a:r>
              <a:rPr lang="en-GB" sz="1050" dirty="0" smtClean="0">
                <a:solidFill>
                  <a:sysClr val="windowText" lastClr="000000"/>
                </a:solidFill>
                <a:latin typeface="Calibri" panose="020F0502020204030204" pitchFamily="34" charset="0"/>
                <a:cs typeface="Calibri" panose="020F0502020204030204" pitchFamily="34" charset="0"/>
              </a:rPr>
              <a:t>2019</a:t>
            </a:r>
            <a:endParaRPr lang="en-GB" sz="1050" dirty="0">
              <a:solidFill>
                <a:sysClr val="windowText" lastClr="000000"/>
              </a:solidFill>
              <a:latin typeface="Calibri" panose="020F0502020204030204" pitchFamily="34" charset="0"/>
              <a:cs typeface="Calibri" panose="020F0502020204030204" pitchFamily="34" charset="0"/>
            </a:endParaRPr>
          </a:p>
        </p:txBody>
      </p:sp>
      <p:sp>
        <p:nvSpPr>
          <p:cNvPr id="13" name="TextBox 12"/>
          <p:cNvSpPr txBox="1"/>
          <p:nvPr/>
        </p:nvSpPr>
        <p:spPr>
          <a:xfrm>
            <a:off x="3324757" y="3209004"/>
            <a:ext cx="415498" cy="276999"/>
          </a:xfrm>
          <a:prstGeom prst="rect">
            <a:avLst/>
          </a:prstGeom>
          <a:noFill/>
        </p:spPr>
        <p:txBody>
          <a:bodyPr wrap="none" rtlCol="0">
            <a:spAutoFit/>
          </a:bodyPr>
          <a:lstStyle/>
          <a:p>
            <a:r>
              <a:rPr lang="en-GB" sz="1200" dirty="0">
                <a:solidFill>
                  <a:srgbClr val="00AEEF"/>
                </a:solidFill>
                <a:latin typeface="Calibri" panose="020F0502020204030204" pitchFamily="34" charset="0"/>
                <a:cs typeface="Calibri" panose="020F0502020204030204" pitchFamily="34" charset="0"/>
              </a:rPr>
              <a:t>Sun</a:t>
            </a:r>
          </a:p>
        </p:txBody>
      </p:sp>
      <p:cxnSp>
        <p:nvCxnSpPr>
          <p:cNvPr id="14" name="Straight Arrow Connector 13"/>
          <p:cNvCxnSpPr/>
          <p:nvPr/>
        </p:nvCxnSpPr>
        <p:spPr>
          <a:xfrm>
            <a:off x="5562600" y="3170532"/>
            <a:ext cx="1490037" cy="0"/>
          </a:xfrm>
          <a:prstGeom prst="straightConnector1">
            <a:avLst/>
          </a:prstGeom>
          <a:ln w="19050">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68013" y="3170532"/>
            <a:ext cx="1817712" cy="461665"/>
          </a:xfrm>
          <a:prstGeom prst="rect">
            <a:avLst/>
          </a:prstGeom>
          <a:noFill/>
        </p:spPr>
        <p:txBody>
          <a:bodyPr wrap="square" rtlCol="0">
            <a:spAutoFit/>
          </a:bodyPr>
          <a:lstStyle/>
          <a:p>
            <a:pPr algn="ctr"/>
            <a:r>
              <a:rPr lang="en-GB" sz="1200" dirty="0" smtClean="0">
                <a:solidFill>
                  <a:srgbClr val="FFFFFF">
                    <a:lumMod val="50000"/>
                  </a:srgbClr>
                </a:solidFill>
                <a:latin typeface="Calibri" panose="020F0502020204030204" pitchFamily="34" charset="0"/>
                <a:cs typeface="Calibri" panose="020F0502020204030204" pitchFamily="34" charset="0"/>
              </a:rPr>
              <a:t>Top selling days</a:t>
            </a:r>
          </a:p>
          <a:p>
            <a:pPr algn="ctr"/>
            <a:r>
              <a:rPr lang="en-GB" sz="1200" dirty="0" smtClean="0">
                <a:solidFill>
                  <a:srgbClr val="FFFFFF">
                    <a:lumMod val="50000"/>
                  </a:srgbClr>
                </a:solidFill>
                <a:latin typeface="Calibri" panose="020F0502020204030204" pitchFamily="34" charset="0"/>
                <a:cs typeface="Calibri" panose="020F0502020204030204" pitchFamily="34" charset="0"/>
              </a:rPr>
              <a:t>Fri, Sat and Monday 23rd</a:t>
            </a:r>
            <a:endParaRPr lang="en-GB" sz="1200" dirty="0">
              <a:solidFill>
                <a:srgbClr val="FFFFFF">
                  <a:lumMod val="50000"/>
                </a:srgbClr>
              </a:solidFill>
              <a:latin typeface="Calibri" panose="020F0502020204030204" pitchFamily="34" charset="0"/>
              <a:cs typeface="Calibri" panose="020F0502020204030204" pitchFamily="34" charset="0"/>
            </a:endParaRPr>
          </a:p>
        </p:txBody>
      </p:sp>
      <p:sp>
        <p:nvSpPr>
          <p:cNvPr id="18" name="TextBox 17"/>
          <p:cNvSpPr txBox="1"/>
          <p:nvPr/>
        </p:nvSpPr>
        <p:spPr>
          <a:xfrm>
            <a:off x="3769054" y="3209003"/>
            <a:ext cx="415498" cy="276999"/>
          </a:xfrm>
          <a:prstGeom prst="rect">
            <a:avLst/>
          </a:prstGeom>
          <a:noFill/>
        </p:spPr>
        <p:txBody>
          <a:bodyPr wrap="none" rtlCol="0">
            <a:spAutoFit/>
          </a:bodyPr>
          <a:lstStyle/>
          <a:p>
            <a:pPr algn="ctr"/>
            <a:r>
              <a:rPr lang="en-GB" sz="1200" dirty="0">
                <a:solidFill>
                  <a:srgbClr val="707276"/>
                </a:solidFill>
                <a:latin typeface="Calibri" panose="020F0502020204030204" pitchFamily="34" charset="0"/>
                <a:cs typeface="Calibri" panose="020F0502020204030204" pitchFamily="34" charset="0"/>
              </a:rPr>
              <a:t>Sun</a:t>
            </a:r>
          </a:p>
        </p:txBody>
      </p:sp>
      <p:sp>
        <p:nvSpPr>
          <p:cNvPr id="23" name="Rectangle 40">
            <a:extLst>
              <a:ext uri="{FF2B5EF4-FFF2-40B4-BE49-F238E27FC236}">
                <a16:creationId xmlns:a16="http://schemas.microsoft.com/office/drawing/2014/main" xmlns="" id="{EAD673C5-DBE3-47BA-843E-57166F889432}"/>
              </a:ext>
            </a:extLst>
          </p:cNvPr>
          <p:cNvSpPr>
            <a:spLocks noChangeArrowheads="1"/>
          </p:cNvSpPr>
          <p:nvPr/>
        </p:nvSpPr>
        <p:spPr bwMode="auto">
          <a:xfrm>
            <a:off x="152400" y="135523"/>
            <a:ext cx="8668072" cy="618631"/>
          </a:xfrm>
          <a:prstGeom prst="rect">
            <a:avLst/>
          </a:prstGeom>
          <a:noFill/>
          <a:ln w="9525">
            <a:noFill/>
            <a:miter lim="800000"/>
            <a:headEnd/>
            <a:tailEnd/>
          </a:ln>
        </p:spPr>
        <p:txBody>
          <a:bodyPr wrap="square">
            <a:spAutoFit/>
          </a:bodyPr>
          <a:lstStyle/>
          <a:p>
            <a:pPr marL="0" lvl="1" eaLnBrk="0" hangingPunct="0">
              <a:lnSpc>
                <a:spcPct val="95000"/>
              </a:lnSpc>
              <a:defRPr/>
            </a:pPr>
            <a:r>
              <a:rPr lang="en-US" sz="1800" b="1" cap="all" dirty="0" smtClean="0">
                <a:solidFill>
                  <a:srgbClr val="000000"/>
                </a:solidFill>
                <a:latin typeface="Calibri" panose="020F0502020204030204" pitchFamily="34" charset="0"/>
                <a:cs typeface="Calibri" panose="020F0502020204030204" pitchFamily="34" charset="0"/>
              </a:rPr>
              <a:t>WITH CHRISTMAS DAY FALLING ON FRIDAY AND MOST OF THE COUNTRY UNABLE TO EAT OUT, SPEND WAS EVENLY SPREAD ACROSS </a:t>
            </a:r>
            <a:r>
              <a:rPr lang="en-US" sz="1800" b="1" cap="all" dirty="0" smtClean="0">
                <a:latin typeface="Calibri" panose="020F0502020204030204" pitchFamily="34" charset="0"/>
                <a:cs typeface="Calibri" panose="020F0502020204030204" pitchFamily="34" charset="0"/>
              </a:rPr>
              <a:t>THE FINAL 3 </a:t>
            </a:r>
            <a:r>
              <a:rPr lang="en-US" sz="1800" b="1" cap="all" dirty="0" smtClean="0">
                <a:solidFill>
                  <a:srgbClr val="000000"/>
                </a:solidFill>
                <a:latin typeface="Calibri" panose="020F0502020204030204" pitchFamily="34" charset="0"/>
                <a:cs typeface="Calibri" panose="020F0502020204030204" pitchFamily="34" charset="0"/>
              </a:rPr>
              <a:t>TRADING DAYS</a:t>
            </a:r>
            <a:endParaRPr lang="en-US" sz="1800" b="1" cap="all" dirty="0">
              <a:solidFill>
                <a:srgbClr val="000000"/>
              </a:solidFill>
              <a:latin typeface="Calibri" panose="020F0502020204030204" pitchFamily="34" charset="0"/>
              <a:cs typeface="Calibri" panose="020F0502020204030204" pitchFamily="34" charset="0"/>
            </a:endParaRPr>
          </a:p>
        </p:txBody>
      </p:sp>
      <p:sp>
        <p:nvSpPr>
          <p:cNvPr id="20" name="TextBox 19"/>
          <p:cNvSpPr txBox="1"/>
          <p:nvPr/>
        </p:nvSpPr>
        <p:spPr>
          <a:xfrm>
            <a:off x="6325415" y="2952750"/>
            <a:ext cx="415498" cy="276999"/>
          </a:xfrm>
          <a:prstGeom prst="rect">
            <a:avLst/>
          </a:prstGeom>
          <a:noFill/>
        </p:spPr>
        <p:txBody>
          <a:bodyPr wrap="none" rtlCol="0">
            <a:spAutoFit/>
          </a:bodyPr>
          <a:lstStyle/>
          <a:p>
            <a:r>
              <a:rPr lang="en-GB" sz="1200" dirty="0">
                <a:solidFill>
                  <a:srgbClr val="00AEEF"/>
                </a:solidFill>
                <a:latin typeface="Calibri" panose="020F0502020204030204" pitchFamily="34" charset="0"/>
                <a:cs typeface="Calibri" panose="020F0502020204030204" pitchFamily="34" charset="0"/>
              </a:rPr>
              <a:t>Sun</a:t>
            </a:r>
          </a:p>
        </p:txBody>
      </p:sp>
      <p:cxnSp>
        <p:nvCxnSpPr>
          <p:cNvPr id="34" name="Straight Arrow Connector 33">
            <a:extLst>
              <a:ext uri="{FF2B5EF4-FFF2-40B4-BE49-F238E27FC236}">
                <a16:creationId xmlns:a16="http://schemas.microsoft.com/office/drawing/2014/main" xmlns="" id="{390333FE-7C1F-4D79-85E5-908504ECBE9C}"/>
              </a:ext>
            </a:extLst>
          </p:cNvPr>
          <p:cNvCxnSpPr>
            <a:cxnSpLocks/>
          </p:cNvCxnSpPr>
          <p:nvPr/>
        </p:nvCxnSpPr>
        <p:spPr>
          <a:xfrm>
            <a:off x="6012160" y="2211710"/>
            <a:ext cx="864096"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691F7E20-4237-4174-A0F7-27D025EB5F70}"/>
              </a:ext>
            </a:extLst>
          </p:cNvPr>
          <p:cNvSpPr txBox="1"/>
          <p:nvPr/>
        </p:nvSpPr>
        <p:spPr>
          <a:xfrm>
            <a:off x="5638526" y="1779662"/>
            <a:ext cx="1476686" cy="461665"/>
          </a:xfrm>
          <a:prstGeom prst="rect">
            <a:avLst/>
          </a:prstGeom>
          <a:noFill/>
        </p:spPr>
        <p:txBody>
          <a:bodyPr wrap="none" rtlCol="0">
            <a:spAutoFit/>
          </a:bodyPr>
          <a:lstStyle/>
          <a:p>
            <a:pPr algn="ctr"/>
            <a:r>
              <a:rPr lang="en-GB" sz="1200" dirty="0" smtClean="0">
                <a:solidFill>
                  <a:srgbClr val="00AEEF"/>
                </a:solidFill>
                <a:latin typeface="Calibri" panose="020F0502020204030204" pitchFamily="34" charset="0"/>
                <a:cs typeface="Calibri" panose="020F0502020204030204" pitchFamily="34" charset="0"/>
              </a:rPr>
              <a:t>Top Selling Days</a:t>
            </a:r>
          </a:p>
          <a:p>
            <a:pPr algn="ctr"/>
            <a:r>
              <a:rPr lang="en-GB" sz="1200" dirty="0" smtClean="0">
                <a:solidFill>
                  <a:srgbClr val="00AEEF"/>
                </a:solidFill>
                <a:latin typeface="Calibri" panose="020F0502020204030204" pitchFamily="34" charset="0"/>
                <a:cs typeface="Calibri" panose="020F0502020204030204" pitchFamily="34" charset="0"/>
              </a:rPr>
              <a:t>Mon, Tue, Wed 23rd</a:t>
            </a:r>
            <a:endParaRPr lang="en-GB" sz="1200" dirty="0">
              <a:solidFill>
                <a:srgbClr val="00AEEF"/>
              </a:solidFill>
              <a:latin typeface="Calibri" panose="020F0502020204030204" pitchFamily="34" charset="0"/>
              <a:cs typeface="Calibri" panose="020F0502020204030204" pitchFamily="34" charset="0"/>
            </a:endParaRPr>
          </a:p>
        </p:txBody>
      </p:sp>
      <p:grpSp>
        <p:nvGrpSpPr>
          <p:cNvPr id="21" name="Group 20"/>
          <p:cNvGrpSpPr/>
          <p:nvPr/>
        </p:nvGrpSpPr>
        <p:grpSpPr>
          <a:xfrm>
            <a:off x="7034241" y="4636745"/>
            <a:ext cx="1727992" cy="502969"/>
            <a:chOff x="4377022" y="3732742"/>
            <a:chExt cx="3291417" cy="958036"/>
          </a:xfrm>
        </p:grpSpPr>
        <p:sp>
          <p:nvSpPr>
            <p:cNvPr id="22" name="TextBox 26"/>
            <p:cNvSpPr txBox="1"/>
            <p:nvPr/>
          </p:nvSpPr>
          <p:spPr>
            <a:xfrm>
              <a:off x="5295381" y="3741003"/>
              <a:ext cx="2373058" cy="79142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dirty="0" smtClean="0">
                  <a:solidFill>
                    <a:srgbClr val="5F5F5F"/>
                  </a:solidFill>
                  <a:latin typeface="Calibri" panose="020F0502020204030204" pitchFamily="34" charset="0"/>
                  <a:cs typeface="Calibri" panose="020F0502020204030204" pitchFamily="34" charset="0"/>
                </a:rPr>
                <a:t>2019 </a:t>
              </a:r>
              <a:r>
                <a:rPr lang="en-GB" sz="1050" b="1" dirty="0">
                  <a:solidFill>
                    <a:srgbClr val="5F5F5F"/>
                  </a:solidFill>
                  <a:latin typeface="Calibri" panose="020F0502020204030204" pitchFamily="34" charset="0"/>
                  <a:cs typeface="Calibri" panose="020F0502020204030204" pitchFamily="34" charset="0"/>
                </a:rPr>
                <a:t>= </a:t>
              </a:r>
              <a:r>
                <a:rPr lang="en-GB" sz="1050" b="1" dirty="0" smtClean="0">
                  <a:solidFill>
                    <a:srgbClr val="5F5F5F"/>
                  </a:solidFill>
                  <a:latin typeface="Calibri" panose="020F0502020204030204" pitchFamily="34" charset="0"/>
                  <a:cs typeface="Calibri" panose="020F0502020204030204" pitchFamily="34" charset="0"/>
                </a:rPr>
                <a:t>Wednesday</a:t>
              </a:r>
            </a:p>
            <a:p>
              <a:r>
                <a:rPr lang="en-GB" sz="1050" b="1" dirty="0" smtClean="0">
                  <a:solidFill>
                    <a:srgbClr val="5F5F5F"/>
                  </a:solidFill>
                  <a:latin typeface="Calibri" panose="020F0502020204030204" pitchFamily="34" charset="0"/>
                  <a:cs typeface="Calibri" panose="020F0502020204030204" pitchFamily="34" charset="0"/>
                </a:rPr>
                <a:t>2020 = Friday</a:t>
              </a:r>
              <a:endParaRPr lang="en-GB" sz="1050" b="1" dirty="0">
                <a:solidFill>
                  <a:srgbClr val="5F5F5F"/>
                </a:solidFill>
                <a:latin typeface="Calibri" panose="020F0502020204030204" pitchFamily="34" charset="0"/>
                <a:cs typeface="Calibri" panose="020F0502020204030204" pitchFamily="34" charset="0"/>
              </a:endParaRPr>
            </a:p>
          </p:txBody>
        </p:sp>
        <p:pic>
          <p:nvPicPr>
            <p:cNvPr id="24" name="Picture 23" descr="http://www.rezazadehblog.com/wp-content/uploads/2011/12/Christmas-is-a-pagan-holiday-date.jpg"/>
            <p:cNvPicPr>
              <a:picLocks noChangeAspect="1" noChangeArrowheads="1"/>
            </p:cNvPicPr>
            <p:nvPr/>
          </p:nvPicPr>
          <p:blipFill>
            <a:blip r:embed="rId3" cstate="print"/>
            <a:srcRect/>
            <a:stretch>
              <a:fillRect/>
            </a:stretch>
          </p:blipFill>
          <p:spPr bwMode="auto">
            <a:xfrm rot="21349357">
              <a:off x="4377022" y="3732742"/>
              <a:ext cx="958036" cy="958036"/>
            </a:xfrm>
            <a:prstGeom prst="rect">
              <a:avLst/>
            </a:prstGeom>
            <a:noFill/>
          </p:spPr>
        </p:pic>
      </p:grpSp>
    </p:spTree>
    <p:extLst>
      <p:ext uri="{BB962C8B-B14F-4D97-AF65-F5344CB8AC3E}">
        <p14:creationId xmlns:p14="http://schemas.microsoft.com/office/powerpoint/2010/main" val="955568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pSp>
        <p:nvGrpSpPr>
          <p:cNvPr id="11" name="Google Shape;1858;p11"/>
          <p:cNvGrpSpPr/>
          <p:nvPr/>
        </p:nvGrpSpPr>
        <p:grpSpPr>
          <a:xfrm>
            <a:off x="6648802" y="1514280"/>
            <a:ext cx="1854097" cy="502920"/>
            <a:chOff x="6258344" y="1278081"/>
            <a:chExt cx="1685542" cy="457200"/>
          </a:xfrm>
        </p:grpSpPr>
        <p:sp>
          <p:nvSpPr>
            <p:cNvPr id="20" name="Google Shape;1859;p11"/>
            <p:cNvSpPr txBox="1"/>
            <p:nvPr/>
          </p:nvSpPr>
          <p:spPr>
            <a:xfrm>
              <a:off x="6258344" y="1519881"/>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26th December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1" name="Google Shape;1860;p11"/>
            <p:cNvSpPr txBox="1"/>
            <p:nvPr/>
          </p:nvSpPr>
          <p:spPr>
            <a:xfrm>
              <a:off x="6271591" y="1278081"/>
              <a:ext cx="1672295"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200" b="1" dirty="0" smtClean="0">
                  <a:solidFill>
                    <a:schemeClr val="accent5"/>
                  </a:solidFill>
                  <a:latin typeface="Calibri" panose="020F0502020204030204" pitchFamily="34" charset="0"/>
                  <a:cs typeface="Calibri" panose="020F0502020204030204" pitchFamily="34" charset="0"/>
                </a:rPr>
                <a:t>Total Visits</a:t>
              </a:r>
              <a:endParaRPr sz="12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25" name="Google Shape;1850;p11"/>
          <p:cNvSpPr/>
          <p:nvPr/>
        </p:nvSpPr>
        <p:spPr>
          <a:xfrm>
            <a:off x="6498333" y="4032643"/>
            <a:ext cx="775616" cy="418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-58M</a:t>
            </a:r>
          </a:p>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3"/>
                </a:solidFill>
                <a:latin typeface="Calibri" panose="020F0502020204030204" pitchFamily="34" charset="0"/>
                <a:cs typeface="Calibri" panose="020F0502020204030204" pitchFamily="34" charset="0"/>
                <a:sym typeface="Arial"/>
              </a:rPr>
              <a:t>(-10%)</a:t>
            </a:r>
            <a:endParaRPr sz="1100" b="1" i="0"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2" name="Google Shape;1854;p11"/>
          <p:cNvSpPr/>
          <p:nvPr/>
        </p:nvSpPr>
        <p:spPr>
          <a:xfrm>
            <a:off x="7740352" y="4032643"/>
            <a:ext cx="775617"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1"/>
                </a:solidFill>
                <a:latin typeface="Calibri" panose="020F0502020204030204" pitchFamily="34" charset="0"/>
                <a:cs typeface="Calibri" panose="020F0502020204030204" pitchFamily="34" charset="0"/>
                <a:sym typeface="Arial"/>
              </a:rPr>
              <a:t>+10M</a:t>
            </a:r>
          </a:p>
          <a:p>
            <a:pPr marL="0" marR="0" lvl="0" indent="0" algn="ctr" rtl="0">
              <a:lnSpc>
                <a:spcPct val="100000"/>
              </a:lnSpc>
              <a:spcBef>
                <a:spcPts val="0"/>
              </a:spcBef>
              <a:spcAft>
                <a:spcPts val="0"/>
              </a:spcAft>
              <a:buClr>
                <a:srgbClr val="000000"/>
              </a:buClr>
              <a:buSzPts val="2400"/>
              <a:buFont typeface="Arial"/>
              <a:buNone/>
            </a:pPr>
            <a:r>
              <a:rPr lang="it-IT" sz="1100" b="1" dirty="0" smtClean="0">
                <a:solidFill>
                  <a:schemeClr val="accent1"/>
                </a:solidFill>
                <a:latin typeface="Calibri" panose="020F0502020204030204" pitchFamily="34" charset="0"/>
                <a:cs typeface="Calibri" panose="020F0502020204030204" pitchFamily="34" charset="0"/>
              </a:rPr>
              <a:t>(+86%)</a:t>
            </a:r>
            <a:endParaRPr sz="1000" b="1" i="0" u="none" strike="noStrike" cap="none" dirty="0">
              <a:solidFill>
                <a:schemeClr val="accent1"/>
              </a:solidFill>
              <a:latin typeface="Calibri" panose="020F0502020204030204" pitchFamily="34" charset="0"/>
              <a:cs typeface="Calibri" panose="020F0502020204030204" pitchFamily="34" charset="0"/>
              <a:sym typeface="Arial"/>
            </a:endParaRPr>
          </a:p>
        </p:txBody>
      </p:sp>
      <p:sp>
        <p:nvSpPr>
          <p:cNvPr id="10" name="Google Shape;1857;p11"/>
          <p:cNvSpPr/>
          <p:nvPr/>
        </p:nvSpPr>
        <p:spPr>
          <a:xfrm>
            <a:off x="7013971" y="2183855"/>
            <a:ext cx="1032345" cy="40859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800" b="0" i="0" u="none" strike="noStrike" cap="none" dirty="0" smtClean="0">
                <a:solidFill>
                  <a:srgbClr val="FFFFFF"/>
                </a:solidFill>
                <a:latin typeface="Calibri" panose="020F0502020204030204" pitchFamily="34" charset="0"/>
                <a:cs typeface="Calibri" panose="020F0502020204030204" pitchFamily="34" charset="0"/>
                <a:sym typeface="Arial"/>
              </a:rPr>
              <a:t>-8%</a:t>
            </a:r>
            <a:endParaRPr b="0" i="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18" name="Google Shape;1867;p11"/>
          <p:cNvCxnSpPr>
            <a:stCxn id="10" idx="2"/>
          </p:cNvCxnSpPr>
          <p:nvPr/>
        </p:nvCxnSpPr>
        <p:spPr>
          <a:xfrm flipH="1">
            <a:off x="7013971" y="2592450"/>
            <a:ext cx="516173" cy="899251"/>
          </a:xfrm>
          <a:prstGeom prst="straightConnector1">
            <a:avLst/>
          </a:prstGeom>
          <a:noFill/>
          <a:ln w="10775" cap="flat" cmpd="sng">
            <a:solidFill>
              <a:schemeClr val="accent1"/>
            </a:solidFill>
            <a:prstDash val="solid"/>
            <a:round/>
            <a:headEnd type="none" w="sm" len="sm"/>
            <a:tailEnd type="stealth" w="med" len="med"/>
          </a:ln>
        </p:spPr>
      </p:cxnSp>
      <p:cxnSp>
        <p:nvCxnSpPr>
          <p:cNvPr id="19" name="Google Shape;1868;p11"/>
          <p:cNvCxnSpPr>
            <a:stCxn id="10" idx="2"/>
          </p:cNvCxnSpPr>
          <p:nvPr/>
        </p:nvCxnSpPr>
        <p:spPr>
          <a:xfrm>
            <a:off x="7530144" y="2592450"/>
            <a:ext cx="516172" cy="899251"/>
          </a:xfrm>
          <a:prstGeom prst="straightConnector1">
            <a:avLst/>
          </a:prstGeom>
          <a:noFill/>
          <a:ln w="10775" cap="flat" cmpd="sng">
            <a:solidFill>
              <a:schemeClr val="accent1"/>
            </a:solidFill>
            <a:prstDash val="solid"/>
            <a:round/>
            <a:headEnd type="none" w="sm" len="sm"/>
            <a:tailEnd type="stealth" w="med" len="med"/>
          </a:ln>
        </p:spPr>
      </p:cxnSp>
      <p:grpSp>
        <p:nvGrpSpPr>
          <p:cNvPr id="28" name="Google Shape;1800;p9"/>
          <p:cNvGrpSpPr/>
          <p:nvPr/>
        </p:nvGrpSpPr>
        <p:grpSpPr>
          <a:xfrm>
            <a:off x="5819428" y="1610324"/>
            <a:ext cx="239100" cy="2943442"/>
            <a:chOff x="2995397" y="1581873"/>
            <a:chExt cx="239100" cy="2943442"/>
          </a:xfrm>
        </p:grpSpPr>
        <p:cxnSp>
          <p:nvCxnSpPr>
            <p:cNvPr id="29"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30"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31"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panose="020F0502020204030204" pitchFamily="34" charset="0"/>
                <a:cs typeface="Calibri" panose="020F0502020204030204" pitchFamily="34" charset="0"/>
                <a:sym typeface="Arial"/>
              </a:endParaRPr>
            </a:p>
          </p:txBody>
        </p:sp>
      </p:grpSp>
      <p:graphicFrame>
        <p:nvGraphicFramePr>
          <p:cNvPr id="36" name="Google Shape;1733;p5"/>
          <p:cNvGraphicFramePr/>
          <p:nvPr>
            <p:extLst>
              <p:ext uri="{D42A27DB-BD31-4B8C-83A1-F6EECF244321}">
                <p14:modId xmlns:p14="http://schemas.microsoft.com/office/powerpoint/2010/main" val="528566275"/>
              </p:ext>
            </p:extLst>
          </p:nvPr>
        </p:nvGraphicFramePr>
        <p:xfrm>
          <a:off x="772545" y="1519980"/>
          <a:ext cx="4713973" cy="3111000"/>
        </p:xfrm>
        <a:graphic>
          <a:graphicData uri="http://schemas.openxmlformats.org/drawingml/2006/chart">
            <c:chart xmlns:c="http://schemas.openxmlformats.org/drawingml/2006/chart" xmlns:r="http://schemas.openxmlformats.org/officeDocument/2006/relationships" r:id="rId3"/>
          </a:graphicData>
        </a:graphic>
      </p:graphicFrame>
      <p:pic>
        <p:nvPicPr>
          <p:cNvPr id="37" name="Google Shape;1861;p11"/>
          <p:cNvPicPr preferRelativeResize="0"/>
          <p:nvPr/>
        </p:nvPicPr>
        <p:blipFill rotWithShape="1">
          <a:blip r:embed="rId4">
            <a:alphaModFix/>
          </a:blip>
          <a:srcRect/>
          <a:stretch/>
        </p:blipFill>
        <p:spPr>
          <a:xfrm>
            <a:off x="5273351" y="1719505"/>
            <a:ext cx="450777" cy="358450"/>
          </a:xfrm>
          <a:prstGeom prst="rect">
            <a:avLst/>
          </a:prstGeom>
          <a:noFill/>
          <a:ln>
            <a:noFill/>
          </a:ln>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351" y="4137567"/>
            <a:ext cx="450777" cy="313296"/>
          </a:xfrm>
          <a:prstGeom prst="rect">
            <a:avLst/>
          </a:prstGeom>
        </p:spPr>
      </p:pic>
      <p:cxnSp>
        <p:nvCxnSpPr>
          <p:cNvPr id="1827" name="Straight Arrow Connector 1826"/>
          <p:cNvCxnSpPr/>
          <p:nvPr/>
        </p:nvCxnSpPr>
        <p:spPr>
          <a:xfrm flipH="1">
            <a:off x="5492420" y="3430894"/>
            <a:ext cx="6320" cy="601749"/>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498740" y="2185574"/>
            <a:ext cx="0" cy="705942"/>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2" name="Google Shape;1684;p3"/>
          <p:cNvSpPr txBox="1">
            <a:spLocks/>
          </p:cNvSpPr>
          <p:nvPr/>
        </p:nvSpPr>
        <p:spPr>
          <a:xfrm>
            <a:off x="156858" y="198565"/>
            <a:ext cx="8640960" cy="578155"/>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it-IT" sz="1600" dirty="0" smtClean="0">
                <a:latin typeface="Calibri" panose="020F0502020204030204" pitchFamily="34" charset="0"/>
                <a:cs typeface="Calibri" panose="020F0502020204030204" pitchFamily="34" charset="0"/>
              </a:rPr>
              <a:t>2020 WAS AN OMNICHANNEL CHRISTMAS, WITH ONLINE SHARE PEAKING THE FIRST WEEK OF DECEMBER AND SALES RALLIED INSTORE IN THE FINAL 2 WEEKS WHEN SPEND WAS AT ITS HIGHEST</a:t>
            </a:r>
            <a:endParaRPr lang="it-IT" sz="1600" dirty="0">
              <a:latin typeface="Calibri" panose="020F0502020204030204" pitchFamily="34" charset="0"/>
              <a:cs typeface="Calibri" panose="020F0502020204030204" pitchFamily="34" charset="0"/>
            </a:endParaRPr>
          </a:p>
        </p:txBody>
      </p:sp>
      <p:sp>
        <p:nvSpPr>
          <p:cNvPr id="33" name="Google Shape;2124;p20"/>
          <p:cNvSpPr txBox="1">
            <a:spLocks noGrp="1"/>
          </p:cNvSpPr>
          <p:nvPr>
            <p:ph type="body" idx="2"/>
          </p:nvPr>
        </p:nvSpPr>
        <p:spPr>
          <a:xfrm>
            <a:off x="179512" y="807074"/>
            <a:ext cx="8665429" cy="396524"/>
          </a:xfrm>
          <a:prstGeom prst="rect">
            <a:avLst/>
          </a:prstGeom>
          <a:noFill/>
          <a:ln>
            <a:noFill/>
          </a:ln>
        </p:spPr>
        <p:txBody>
          <a:bodyPr spcFirstLastPara="1" wrap="square" lIns="91425" tIns="0" rIns="91425" bIns="0" anchor="t" anchorCtr="0">
            <a:noAutofit/>
          </a:bodyPr>
          <a:lstStyle/>
          <a:p>
            <a:pPr marL="0" lvl="0" indent="0"/>
            <a:r>
              <a:rPr lang="en-GB" sz="1100" dirty="0" smtClean="0">
                <a:latin typeface="Calibri" panose="020F0502020204030204" pitchFamily="34" charset="0"/>
                <a:cs typeface="Calibri" panose="020F0502020204030204" pitchFamily="34" charset="0"/>
              </a:rPr>
              <a:t>Online share peaked at 13.9% at the start if December (w/e 5/12) slowing to just 10.7% during Christmas week as only organised shoppers who pre-booked in November and were willing to pay premium delivery charges would have been able to reserve  slots in Christmas week.</a:t>
            </a:r>
            <a:endParaRPr lang="it-IT" sz="1100"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71067" y="4780026"/>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Homescan FMCG Total GB</a:t>
            </a:r>
            <a:endParaRPr lang="it-IT" sz="900" dirty="0">
              <a:latin typeface="Calibri" panose="020F0502020204030204" pitchFamily="34" charset="0"/>
              <a:cs typeface="Calibri" panose="020F0502020204030204" pitchFamily="34" charset="0"/>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222" y="3502781"/>
            <a:ext cx="532141" cy="369845"/>
          </a:xfrm>
          <a:prstGeom prst="rect">
            <a:avLst/>
          </a:prstGeom>
        </p:spPr>
      </p:pic>
      <p:pic>
        <p:nvPicPr>
          <p:cNvPr id="39" name="Google Shape;1861;p11"/>
          <p:cNvPicPr preferRelativeResize="0"/>
          <p:nvPr/>
        </p:nvPicPr>
        <p:blipFill rotWithShape="1">
          <a:blip r:embed="rId4">
            <a:alphaModFix/>
          </a:blip>
          <a:srcRect/>
          <a:stretch/>
        </p:blipFill>
        <p:spPr>
          <a:xfrm>
            <a:off x="7884368" y="3502781"/>
            <a:ext cx="521867" cy="370088"/>
          </a:xfrm>
          <a:prstGeom prst="rect">
            <a:avLst/>
          </a:prstGeom>
          <a:noFill/>
          <a:ln>
            <a:noFill/>
          </a:ln>
        </p:spPr>
      </p:pic>
      <p:sp>
        <p:nvSpPr>
          <p:cNvPr id="2" name="TextBox 1"/>
          <p:cNvSpPr txBox="1"/>
          <p:nvPr/>
        </p:nvSpPr>
        <p:spPr>
          <a:xfrm>
            <a:off x="4316415" y="1363279"/>
            <a:ext cx="1192955"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Value Sales Growth</a:t>
            </a:r>
            <a:endParaRPr lang="en-GB" sz="1000" dirty="0">
              <a:latin typeface="Calibri" panose="020F0502020204030204" pitchFamily="34" charset="0"/>
              <a:cs typeface="Calibri" panose="020F0502020204030204" pitchFamily="34" charset="0"/>
            </a:endParaRPr>
          </a:p>
        </p:txBody>
      </p:sp>
      <p:sp>
        <p:nvSpPr>
          <p:cNvPr id="26" name="TextBox 25"/>
          <p:cNvSpPr txBox="1"/>
          <p:nvPr/>
        </p:nvSpPr>
        <p:spPr>
          <a:xfrm>
            <a:off x="297824" y="1428829"/>
            <a:ext cx="79541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Share of GB</a:t>
            </a:r>
            <a:endParaRPr lang="en-GB" sz="1000" dirty="0">
              <a:latin typeface="Calibri" panose="020F0502020204030204" pitchFamily="34" charset="0"/>
              <a:cs typeface="Calibri" panose="020F0502020204030204" pitchFamily="34" charset="0"/>
            </a:endParaRPr>
          </a:p>
        </p:txBody>
      </p:sp>
      <p:sp>
        <p:nvSpPr>
          <p:cNvPr id="3" name="TextBox 2"/>
          <p:cNvSpPr txBox="1"/>
          <p:nvPr/>
        </p:nvSpPr>
        <p:spPr>
          <a:xfrm>
            <a:off x="179512" y="4357142"/>
            <a:ext cx="803425" cy="230832"/>
          </a:xfrm>
          <a:prstGeom prst="rect">
            <a:avLst/>
          </a:prstGeom>
          <a:noFill/>
        </p:spPr>
        <p:txBody>
          <a:bodyPr wrap="none" rtlCol="0">
            <a:spAutoFit/>
          </a:bodyPr>
          <a:lstStyle/>
          <a:p>
            <a:r>
              <a:rPr lang="en-GB" sz="900" dirty="0" smtClean="0">
                <a:latin typeface="Calibri" panose="020F0502020204030204" pitchFamily="34" charset="0"/>
                <a:cs typeface="Calibri" panose="020F0502020204030204" pitchFamily="34" charset="0"/>
              </a:rPr>
              <a:t>Week ending</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7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306" y="1203598"/>
            <a:ext cx="8367158" cy="3539430"/>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With the hospitality industry all but closed this year, it was the </a:t>
            </a:r>
            <a:r>
              <a:rPr lang="en-GB" b="1" dirty="0">
                <a:latin typeface="Calibri" panose="020F0502020204030204" pitchFamily="34" charset="0"/>
                <a:cs typeface="Calibri" panose="020F0502020204030204" pitchFamily="34" charset="0"/>
              </a:rPr>
              <a:t>biggest ever Christmas for Supermarkets</a:t>
            </a:r>
            <a:r>
              <a:rPr lang="en-GB" dirty="0">
                <a:latin typeface="Calibri" panose="020F0502020204030204" pitchFamily="34" charset="0"/>
                <a:cs typeface="Calibri" panose="020F0502020204030204" pitchFamily="34" charset="0"/>
              </a:rPr>
              <a:t> and we spent £11.8b on groceries in the 4 weeks to 26/12 ( Nielsen Scantrack Total Coverage</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After a moderate start to Christmas trading in early December, momentum remained subdued and </a:t>
            </a:r>
            <a:r>
              <a:rPr lang="en-GB" b="1" dirty="0">
                <a:latin typeface="Calibri" panose="020F0502020204030204" pitchFamily="34" charset="0"/>
                <a:cs typeface="Calibri" panose="020F0502020204030204" pitchFamily="34" charset="0"/>
              </a:rPr>
              <a:t>Total Till growth of +8.4% slowed compared to the +10.1% in November.</a:t>
            </a:r>
            <a:r>
              <a:rPr lang="en-GB" dirty="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With </a:t>
            </a:r>
            <a:r>
              <a:rPr lang="en-GB" dirty="0">
                <a:latin typeface="Calibri" panose="020F0502020204030204" pitchFamily="34" charset="0"/>
                <a:cs typeface="Calibri" panose="020F0502020204030204" pitchFamily="34" charset="0"/>
              </a:rPr>
              <a:t>households planning smaller family celebrations this Christmas, new tierings introduced and more pandemic restrictions being signposted mid December, this held back  value growth in the </a:t>
            </a:r>
            <a:r>
              <a:rPr lang="en-GB" b="1" dirty="0">
                <a:latin typeface="Calibri" panose="020F0502020204030204" pitchFamily="34" charset="0"/>
                <a:cs typeface="Calibri" panose="020F0502020204030204" pitchFamily="34" charset="0"/>
              </a:rPr>
              <a:t>2 weeks up to 26</a:t>
            </a:r>
            <a:r>
              <a:rPr lang="en-GB" b="1" baseline="30000" dirty="0">
                <a:latin typeface="Calibri" panose="020F0502020204030204" pitchFamily="34" charset="0"/>
                <a:cs typeface="Calibri" panose="020F0502020204030204" pitchFamily="34" charset="0"/>
              </a:rPr>
              <a:t>th</a:t>
            </a:r>
            <a:r>
              <a:rPr lang="en-GB" b="1" dirty="0">
                <a:latin typeface="Calibri" panose="020F0502020204030204" pitchFamily="34" charset="0"/>
                <a:cs typeface="Calibri" panose="020F0502020204030204" pitchFamily="34" charset="0"/>
              </a:rPr>
              <a:t> December to +7.2%  and volume growth +5.7%</a:t>
            </a:r>
            <a:r>
              <a:rPr lang="en-GB" dirty="0">
                <a:latin typeface="Calibri" panose="020F0502020204030204" pitchFamily="34" charset="0"/>
                <a:cs typeface="Calibri" panose="020F0502020204030204" pitchFamily="34" charset="0"/>
              </a:rPr>
              <a:t> (Scantrack Grocery Multiples).  Had earlier momentum been maintained and social gatherings not banned Total Till growths could have hit +10% in December</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Volume sales were however boosted by price cuts across the industry in the final weeks of the year which helped food price inflation to slow to just </a:t>
            </a:r>
            <a:r>
              <a:rPr lang="en-GB" b="1" dirty="0">
                <a:latin typeface="Calibri" panose="020F0502020204030204" pitchFamily="34" charset="0"/>
                <a:cs typeface="Calibri" panose="020F0502020204030204" pitchFamily="34" charset="0"/>
              </a:rPr>
              <a:t>+0.4%</a:t>
            </a:r>
            <a:r>
              <a:rPr lang="en-GB" dirty="0">
                <a:latin typeface="Calibri" panose="020F0502020204030204" pitchFamily="34" charset="0"/>
                <a:cs typeface="Calibri" panose="020F0502020204030204" pitchFamily="34" charset="0"/>
              </a:rPr>
              <a:t> in December down from 1.3% in November (BRC Nielsen SPI). Promotional sales remained unchanged at 23% of spend compared to 26% this time last year.</a:t>
            </a:r>
          </a:p>
          <a:p>
            <a:pPr marL="172800" lvl="0" indent="-17280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172800" lvl="0" indent="-17280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6" name="Title 4"/>
          <p:cNvSpPr txBox="1">
            <a:spLocks/>
          </p:cNvSpPr>
          <p:nvPr/>
        </p:nvSpPr>
        <p:spPr>
          <a:xfrm>
            <a:off x="467544" y="411510"/>
            <a:ext cx="8136904"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GB" sz="2400" dirty="0" smtClean="0"/>
              <a:t>2020 WAS THE BIGGEST CHRISTMAS EVER …</a:t>
            </a:r>
            <a:endParaRPr lang="en-GB" sz="2400" dirty="0"/>
          </a:p>
        </p:txBody>
      </p:sp>
      <p:sp>
        <p:nvSpPr>
          <p:cNvPr id="7" name="Rectangle 6"/>
          <p:cNvSpPr/>
          <p:nvPr/>
        </p:nvSpPr>
        <p:spPr>
          <a:xfrm>
            <a:off x="251520" y="4912668"/>
            <a:ext cx="3164649"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 Nielsen Homescan</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1998773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aphicFrame>
        <p:nvGraphicFramePr>
          <p:cNvPr id="36" name="Google Shape;1733;p5"/>
          <p:cNvGraphicFramePr/>
          <p:nvPr>
            <p:extLst>
              <p:ext uri="{D42A27DB-BD31-4B8C-83A1-F6EECF244321}">
                <p14:modId xmlns:p14="http://schemas.microsoft.com/office/powerpoint/2010/main" val="1823115820"/>
              </p:ext>
            </p:extLst>
          </p:nvPr>
        </p:nvGraphicFramePr>
        <p:xfrm>
          <a:off x="572927" y="1420768"/>
          <a:ext cx="6842720" cy="311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27" name="Straight Arrow Connector 1826"/>
          <p:cNvCxnSpPr/>
          <p:nvPr/>
        </p:nvCxnSpPr>
        <p:spPr>
          <a:xfrm>
            <a:off x="8242749" y="2413786"/>
            <a:ext cx="145675" cy="302258"/>
          </a:xfrm>
          <a:prstGeom prst="straightConnector1">
            <a:avLst/>
          </a:prstGeom>
          <a:ln w="9525">
            <a:tailEnd type="arrow"/>
          </a:ln>
        </p:spPr>
        <p:style>
          <a:lnRef idx="1">
            <a:schemeClr val="accent3"/>
          </a:lnRef>
          <a:fillRef idx="0">
            <a:schemeClr val="accent3"/>
          </a:fillRef>
          <a:effectRef idx="0">
            <a:schemeClr val="accent3"/>
          </a:effectRef>
          <a:fontRef idx="minor">
            <a:schemeClr val="tx1"/>
          </a:fontRef>
        </p:style>
      </p:cxnSp>
      <p:sp>
        <p:nvSpPr>
          <p:cNvPr id="32" name="Google Shape;1684;p3"/>
          <p:cNvSpPr txBox="1">
            <a:spLocks/>
          </p:cNvSpPr>
          <p:nvPr/>
        </p:nvSpPr>
        <p:spPr>
          <a:xfrm>
            <a:off x="264808" y="253634"/>
            <a:ext cx="8915703" cy="634769"/>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lvl="1"/>
            <a:r>
              <a:rPr lang="en-GB" sz="1800" b="1" dirty="0" smtClean="0">
                <a:latin typeface="Calibri" panose="020F0502020204030204" pitchFamily="34" charset="0"/>
                <a:cs typeface="Calibri" panose="020F0502020204030204" pitchFamily="34" charset="0"/>
              </a:rPr>
              <a:t>WITH TIGHTER RESTRICTIONS AND HOSPITALITY ALL BUT CLOSED, SALES GROWTH PEAKED DURING CHRISTMAS WEEK AT THE SUPERMARKETS</a:t>
            </a:r>
            <a:endParaRPr lang="en-GB" sz="1800" b="1"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34394" y="4803998"/>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1000" dirty="0">
                <a:latin typeface="Calibri" panose="020F0502020204030204" pitchFamily="34" charset="0"/>
                <a:cs typeface="Calibri" panose="020F0502020204030204" pitchFamily="34" charset="0"/>
              </a:rPr>
              <a:t>Source: </a:t>
            </a:r>
            <a:r>
              <a:rPr lang="it-IT" sz="1000" dirty="0" smtClean="0">
                <a:latin typeface="Calibri" panose="020F0502020204030204" pitchFamily="34" charset="0"/>
                <a:cs typeface="Calibri" panose="020F0502020204030204" pitchFamily="34" charset="0"/>
              </a:rPr>
              <a:t>Nielsen Scantrack FMCG*</a:t>
            </a:r>
            <a:endParaRPr lang="it-IT" sz="1000" dirty="0">
              <a:latin typeface="Calibri" panose="020F0502020204030204" pitchFamily="34" charset="0"/>
              <a:cs typeface="Calibri" panose="020F0502020204030204" pitchFamily="34" charset="0"/>
            </a:endParaRPr>
          </a:p>
        </p:txBody>
      </p:sp>
      <p:sp>
        <p:nvSpPr>
          <p:cNvPr id="2" name="TextBox 1"/>
          <p:cNvSpPr txBox="1"/>
          <p:nvPr/>
        </p:nvSpPr>
        <p:spPr>
          <a:xfrm>
            <a:off x="443073" y="890636"/>
            <a:ext cx="901209" cy="553998"/>
          </a:xfrm>
          <a:prstGeom prst="rect">
            <a:avLst/>
          </a:prstGeom>
          <a:noFill/>
        </p:spPr>
        <p:txBody>
          <a:bodyPr wrap="none" rtlCol="0">
            <a:spAutoFit/>
          </a:bodyPr>
          <a:lstStyle/>
          <a:p>
            <a:pPr algn="ctr"/>
            <a:r>
              <a:rPr lang="en-GB" sz="1000" b="1" dirty="0" smtClean="0">
                <a:solidFill>
                  <a:schemeClr val="accent5"/>
                </a:solidFill>
                <a:latin typeface="Calibri" panose="020F0502020204030204" pitchFamily="34" charset="0"/>
                <a:cs typeface="Calibri" panose="020F0502020204030204" pitchFamily="34" charset="0"/>
              </a:rPr>
              <a:t>FMCG#</a:t>
            </a:r>
          </a:p>
          <a:p>
            <a:pPr algn="ctr"/>
            <a:r>
              <a:rPr lang="en-GB" sz="1000" dirty="0" smtClean="0">
                <a:latin typeface="Calibri" panose="020F0502020204030204" pitchFamily="34" charset="0"/>
                <a:cs typeface="Calibri" panose="020F0502020204030204" pitchFamily="34" charset="0"/>
              </a:rPr>
              <a:t>Weekly </a:t>
            </a:r>
          </a:p>
          <a:p>
            <a:pPr algn="ctr"/>
            <a:r>
              <a:rPr lang="en-GB" sz="1000" dirty="0" smtClean="0">
                <a:latin typeface="Calibri" panose="020F0502020204030204" pitchFamily="34" charset="0"/>
                <a:cs typeface="Calibri" panose="020F0502020204030204" pitchFamily="34" charset="0"/>
              </a:rPr>
              <a:t>Value Growth</a:t>
            </a:r>
            <a:endParaRPr lang="en-GB" sz="1000" dirty="0">
              <a:latin typeface="Calibri" panose="020F0502020204030204" pitchFamily="34" charset="0"/>
              <a:cs typeface="Calibri" panose="020F0502020204030204" pitchFamily="34" charset="0"/>
            </a:endParaRPr>
          </a:p>
        </p:txBody>
      </p:sp>
      <p:sp>
        <p:nvSpPr>
          <p:cNvPr id="3" name="TextBox 2"/>
          <p:cNvSpPr txBox="1"/>
          <p:nvPr/>
        </p:nvSpPr>
        <p:spPr>
          <a:xfrm>
            <a:off x="7440377" y="3845883"/>
            <a:ext cx="1497526"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Supermarkets &gt;3,000sqft</a:t>
            </a:r>
          </a:p>
          <a:p>
            <a:pPr algn="ctr"/>
            <a:r>
              <a:rPr lang="en-GB" sz="1000" dirty="0" smtClean="0">
                <a:latin typeface="Calibri" panose="020F0502020204030204" pitchFamily="34" charset="0"/>
                <a:cs typeface="Calibri" panose="020F0502020204030204" pitchFamily="34" charset="0"/>
              </a:rPr>
              <a:t>Convenience &lt;3,000sqft</a:t>
            </a:r>
            <a:endParaRPr lang="en-GB" sz="1000" dirty="0">
              <a:latin typeface="Calibri" panose="020F0502020204030204" pitchFamily="34" charset="0"/>
              <a:cs typeface="Calibri" panose="020F0502020204030204" pitchFamily="34" charset="0"/>
            </a:endParaRPr>
          </a:p>
        </p:txBody>
      </p:sp>
      <p:pic>
        <p:nvPicPr>
          <p:cNvPr id="27" name="Google Shape;1992;p12"/>
          <p:cNvPicPr preferRelativeResize="0"/>
          <p:nvPr/>
        </p:nvPicPr>
        <p:blipFill rotWithShape="1">
          <a:blip r:embed="rId4">
            <a:alphaModFix/>
          </a:blip>
          <a:srcRect/>
          <a:stretch/>
        </p:blipFill>
        <p:spPr>
          <a:xfrm>
            <a:off x="7379486" y="2794883"/>
            <a:ext cx="545441" cy="454267"/>
          </a:xfrm>
          <a:prstGeom prst="rect">
            <a:avLst/>
          </a:prstGeom>
          <a:noFill/>
          <a:ln>
            <a:noFill/>
          </a:ln>
        </p:spPr>
      </p:pic>
      <p:pic>
        <p:nvPicPr>
          <p:cNvPr id="40" name="Shape 19517"/>
          <p:cNvPicPr preferRelativeResize="0"/>
          <p:nvPr/>
        </p:nvPicPr>
        <p:blipFill rotWithShape="1">
          <a:blip r:embed="rId5">
            <a:alphaModFix/>
          </a:blip>
          <a:srcRect/>
          <a:stretch/>
        </p:blipFill>
        <p:spPr>
          <a:xfrm>
            <a:off x="8317898" y="2747666"/>
            <a:ext cx="518100" cy="548700"/>
          </a:xfrm>
          <a:prstGeom prst="rect">
            <a:avLst/>
          </a:prstGeom>
          <a:noFill/>
          <a:ln>
            <a:noFill/>
          </a:ln>
        </p:spPr>
      </p:pic>
      <p:grpSp>
        <p:nvGrpSpPr>
          <p:cNvPr id="42" name="Google Shape;1800;p9"/>
          <p:cNvGrpSpPr/>
          <p:nvPr/>
        </p:nvGrpSpPr>
        <p:grpSpPr>
          <a:xfrm>
            <a:off x="1339442" y="1721693"/>
            <a:ext cx="155554" cy="2600412"/>
            <a:chOff x="2995397" y="1581873"/>
            <a:chExt cx="239100" cy="2943442"/>
          </a:xfrm>
        </p:grpSpPr>
        <p:cxnSp>
          <p:nvCxnSpPr>
            <p:cNvPr id="43"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44"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45"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grpSp>
      <p:grpSp>
        <p:nvGrpSpPr>
          <p:cNvPr id="17" name="Google Shape;1858;p11"/>
          <p:cNvGrpSpPr/>
          <p:nvPr/>
        </p:nvGrpSpPr>
        <p:grpSpPr>
          <a:xfrm>
            <a:off x="6991679" y="1910865"/>
            <a:ext cx="2004566" cy="413802"/>
            <a:chOff x="6121555" y="1278081"/>
            <a:chExt cx="1822332" cy="376184"/>
          </a:xfrm>
        </p:grpSpPr>
        <p:sp>
          <p:nvSpPr>
            <p:cNvPr id="18" name="Google Shape;1859;p11"/>
            <p:cNvSpPr txBox="1"/>
            <p:nvPr/>
          </p:nvSpPr>
          <p:spPr>
            <a:xfrm>
              <a:off x="6258344" y="1438865"/>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a:t>
              </a:r>
              <a:r>
                <a:rPr lang="it-IT" sz="900" dirty="0" smtClean="0">
                  <a:latin typeface="Calibri" panose="020F0502020204030204" pitchFamily="34" charset="0"/>
                  <a:cs typeface="Calibri" panose="020F0502020204030204" pitchFamily="34" charset="0"/>
                </a:rPr>
                <a:t>26th Decem</a:t>
              </a: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9" name="Google Shape;1860;p11"/>
            <p:cNvSpPr txBox="1"/>
            <p:nvPr/>
          </p:nvSpPr>
          <p:spPr>
            <a:xfrm>
              <a:off x="6121555" y="1278081"/>
              <a:ext cx="1822332"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100" b="1" dirty="0" smtClean="0">
                  <a:solidFill>
                    <a:schemeClr val="accent5"/>
                  </a:solidFill>
                  <a:latin typeface="Calibri" panose="020F0502020204030204" pitchFamily="34" charset="0"/>
                  <a:cs typeface="Calibri" panose="020F0502020204030204" pitchFamily="34" charset="0"/>
                </a:rPr>
                <a:t>Growth </a:t>
              </a:r>
              <a:r>
                <a:rPr lang="it-IT" sz="900" b="1" i="1" dirty="0" smtClean="0">
                  <a:solidFill>
                    <a:schemeClr val="accent5"/>
                  </a:solidFill>
                  <a:latin typeface="Calibri" panose="020F0502020204030204" pitchFamily="34" charset="0"/>
                  <a:cs typeface="Calibri" panose="020F0502020204030204" pitchFamily="34" charset="0"/>
                </a:rPr>
                <a:t>(contribution to sales</a:t>
              </a:r>
              <a:r>
                <a:rPr lang="it-IT" sz="1100" b="1" dirty="0" smtClean="0">
                  <a:solidFill>
                    <a:schemeClr val="accent5"/>
                  </a:solidFill>
                  <a:latin typeface="Calibri" panose="020F0502020204030204" pitchFamily="34" charset="0"/>
                  <a:cs typeface="Calibri" panose="020F0502020204030204" pitchFamily="34" charset="0"/>
                </a:rPr>
                <a:t>)</a:t>
              </a:r>
              <a:endParaRPr sz="11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20" name="Google Shape;1850;p11"/>
          <p:cNvSpPr/>
          <p:nvPr/>
        </p:nvSpPr>
        <p:spPr>
          <a:xfrm>
            <a:off x="8317896" y="3374082"/>
            <a:ext cx="720000" cy="41760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+6.2%</a:t>
            </a:r>
          </a:p>
          <a:p>
            <a:pPr marL="0" marR="0" lvl="0" indent="0" algn="ctr" rtl="0">
              <a:lnSpc>
                <a:spcPct val="100000"/>
              </a:lnSpc>
              <a:spcBef>
                <a:spcPts val="0"/>
              </a:spcBef>
              <a:spcAft>
                <a:spcPts val="0"/>
              </a:spcAft>
              <a:buClr>
                <a:srgbClr val="000000"/>
              </a:buClr>
              <a:buSzPts val="2400"/>
              <a:buFont typeface="Arial"/>
              <a:buNone/>
            </a:pPr>
            <a:r>
              <a:rPr lang="it-IT" sz="800" b="1" i="1" u="none" strike="noStrike" cap="none" dirty="0" smtClean="0">
                <a:solidFill>
                  <a:schemeClr val="accent3"/>
                </a:solidFill>
                <a:latin typeface="Calibri" panose="020F0502020204030204" pitchFamily="34" charset="0"/>
                <a:cs typeface="Calibri" panose="020F0502020204030204" pitchFamily="34" charset="0"/>
                <a:sym typeface="Arial"/>
              </a:rPr>
              <a:t> (23%)</a:t>
            </a:r>
            <a:endParaRPr sz="800" b="1" i="1"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1" name="Google Shape;1854;p11"/>
          <p:cNvSpPr/>
          <p:nvPr/>
        </p:nvSpPr>
        <p:spPr>
          <a:xfrm>
            <a:off x="7379486" y="3378286"/>
            <a:ext cx="720906"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dirty="0" smtClean="0">
                <a:solidFill>
                  <a:schemeClr val="accent1"/>
                </a:solidFill>
                <a:latin typeface="Calibri" panose="020F0502020204030204" pitchFamily="34" charset="0"/>
                <a:cs typeface="Calibri" panose="020F0502020204030204" pitchFamily="34" charset="0"/>
              </a:rPr>
              <a:t>+6.4</a:t>
            </a:r>
            <a:r>
              <a:rPr lang="it-IT" sz="1200" b="1" i="0" u="none" strike="noStrike" cap="none" dirty="0" smtClean="0">
                <a:solidFill>
                  <a:schemeClr val="accent1"/>
                </a:solidFill>
                <a:latin typeface="Calibri" panose="020F0502020204030204" pitchFamily="34" charset="0"/>
                <a:cs typeface="Calibri" panose="020F0502020204030204" pitchFamily="34" charset="0"/>
                <a:sym typeface="Arial"/>
              </a:rPr>
              <a:t>%</a:t>
            </a:r>
          </a:p>
          <a:p>
            <a:pPr marL="0" marR="0" lvl="0" indent="0" algn="ctr" rtl="0">
              <a:lnSpc>
                <a:spcPct val="100000"/>
              </a:lnSpc>
              <a:spcBef>
                <a:spcPts val="0"/>
              </a:spcBef>
              <a:spcAft>
                <a:spcPts val="0"/>
              </a:spcAft>
              <a:buClr>
                <a:srgbClr val="000000"/>
              </a:buClr>
              <a:buSzPts val="2400"/>
              <a:buFont typeface="Arial"/>
              <a:buNone/>
            </a:pPr>
            <a:r>
              <a:rPr lang="it-IT" sz="800" b="1" dirty="0" smtClean="0">
                <a:solidFill>
                  <a:schemeClr val="accent1"/>
                </a:solidFill>
                <a:latin typeface="Calibri" panose="020F0502020204030204" pitchFamily="34" charset="0"/>
                <a:cs typeface="Calibri" panose="020F0502020204030204" pitchFamily="34" charset="0"/>
              </a:rPr>
              <a:t>(77%)</a:t>
            </a:r>
            <a:endParaRPr sz="800" b="1" i="0" u="none" strike="noStrike" cap="none" dirty="0">
              <a:solidFill>
                <a:schemeClr val="accent1"/>
              </a:solidFill>
              <a:latin typeface="Calibri" panose="020F0502020204030204" pitchFamily="34" charset="0"/>
              <a:cs typeface="Calibri" panose="020F0502020204030204" pitchFamily="34" charset="0"/>
              <a:sym typeface="Arial"/>
            </a:endParaRPr>
          </a:p>
        </p:txBody>
      </p:sp>
      <p:cxnSp>
        <p:nvCxnSpPr>
          <p:cNvPr id="23" name="Google Shape;1867;p11"/>
          <p:cNvCxnSpPr/>
          <p:nvPr/>
        </p:nvCxnSpPr>
        <p:spPr>
          <a:xfrm flipH="1">
            <a:off x="7767294" y="2440095"/>
            <a:ext cx="209803" cy="275949"/>
          </a:xfrm>
          <a:prstGeom prst="straightConnector1">
            <a:avLst/>
          </a:prstGeom>
          <a:noFill/>
          <a:ln w="10775" cap="flat" cmpd="sng">
            <a:solidFill>
              <a:schemeClr val="accent1"/>
            </a:solidFill>
            <a:prstDash val="solid"/>
            <a:round/>
            <a:headEnd type="none" w="sm" len="sm"/>
            <a:tailEnd type="stealth" w="med" len="med"/>
          </a:ln>
        </p:spPr>
      </p:cxnSp>
      <p:pic>
        <p:nvPicPr>
          <p:cNvPr id="1029"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728" y="2474071"/>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2142666"/>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4861" y="2397760"/>
            <a:ext cx="639919"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Father’s Day</a:t>
            </a:r>
          </a:p>
          <a:p>
            <a:pPr algn="ctr"/>
            <a:r>
              <a:rPr lang="en-GB" sz="700" dirty="0" smtClean="0">
                <a:solidFill>
                  <a:schemeClr val="accent1"/>
                </a:solidFill>
                <a:latin typeface="Calibri" panose="020F0502020204030204" pitchFamily="34" charset="0"/>
                <a:cs typeface="Calibri" panose="020F0502020204030204" pitchFamily="34" charset="0"/>
              </a:rPr>
              <a:t>2020</a:t>
            </a:r>
            <a:endParaRPr lang="en-GB" sz="700" dirty="0">
              <a:solidFill>
                <a:schemeClr val="accent1"/>
              </a:solidFill>
              <a:latin typeface="Calibri" panose="020F0502020204030204" pitchFamily="34" charset="0"/>
              <a:cs typeface="Calibri" panose="020F0502020204030204" pitchFamily="34" charset="0"/>
            </a:endParaRPr>
          </a:p>
        </p:txBody>
      </p:sp>
      <p:sp>
        <p:nvSpPr>
          <p:cNvPr id="28" name="TextBox 27"/>
          <p:cNvSpPr txBox="1"/>
          <p:nvPr/>
        </p:nvSpPr>
        <p:spPr>
          <a:xfrm>
            <a:off x="2716097" y="2997908"/>
            <a:ext cx="639919"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Father’s Day</a:t>
            </a:r>
          </a:p>
          <a:p>
            <a:pPr algn="ctr"/>
            <a:r>
              <a:rPr lang="en-GB" sz="700" dirty="0" smtClean="0">
                <a:solidFill>
                  <a:schemeClr val="accent1"/>
                </a:solidFill>
                <a:latin typeface="Calibri" panose="020F0502020204030204" pitchFamily="34" charset="0"/>
                <a:cs typeface="Calibri" panose="020F0502020204030204" pitchFamily="34" charset="0"/>
              </a:rPr>
              <a:t>2019</a:t>
            </a:r>
            <a:endParaRPr lang="en-GB" sz="700" dirty="0">
              <a:solidFill>
                <a:schemeClr val="accent1"/>
              </a:solidFill>
              <a:latin typeface="Calibri" panose="020F0502020204030204" pitchFamily="34" charset="0"/>
              <a:cs typeface="Calibri" panose="020F0502020204030204" pitchFamily="34" charset="0"/>
            </a:endParaRPr>
          </a:p>
        </p:txBody>
      </p:sp>
      <p:pic>
        <p:nvPicPr>
          <p:cNvPr id="29"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6057" y="2248486"/>
            <a:ext cx="186455" cy="1864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8964" y="2551649"/>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230" y="2696760"/>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067944" y="1894815"/>
            <a:ext cx="1154508" cy="5452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50" b="1" dirty="0" smtClean="0">
                <a:latin typeface="Calibri" panose="020F0502020204030204" pitchFamily="34" charset="0"/>
                <a:cs typeface="Calibri" panose="020F0502020204030204" pitchFamily="34" charset="0"/>
              </a:rPr>
              <a:t>‘Eat Out to Help Out’ in August</a:t>
            </a:r>
            <a:endParaRPr lang="en-GB" sz="950" b="1" dirty="0">
              <a:latin typeface="Calibri" panose="020F0502020204030204" pitchFamily="34" charset="0"/>
              <a:cs typeface="Calibri" panose="020F0502020204030204" pitchFamily="34" charset="0"/>
            </a:endParaRPr>
          </a:p>
        </p:txBody>
      </p:sp>
      <p:pic>
        <p:nvPicPr>
          <p:cNvPr id="35"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6318" y="2416573"/>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owensa01\AppData\Local\Microsoft\Windows\INetCache\IE\BJ2LIQCQ\sunarro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185" y="3249150"/>
            <a:ext cx="260452" cy="2493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cowensa01\AppData\Local\Microsoft\Windows\INetCache\IE\BJ2LIQCQ\sunarro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925" y="3249150"/>
            <a:ext cx="260452" cy="24937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136318" y="3506118"/>
            <a:ext cx="881973"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2019 End of </a:t>
            </a:r>
          </a:p>
          <a:p>
            <a:pPr algn="ctr"/>
            <a:r>
              <a:rPr lang="en-GB" sz="700" dirty="0" smtClean="0">
                <a:solidFill>
                  <a:schemeClr val="accent1"/>
                </a:solidFill>
                <a:latin typeface="Calibri" panose="020F0502020204030204" pitchFamily="34" charset="0"/>
                <a:cs typeface="Calibri" panose="020F0502020204030204" pitchFamily="34" charset="0"/>
              </a:rPr>
              <a:t>Summer Heatwave</a:t>
            </a:r>
            <a:endParaRPr lang="en-GB" sz="700" dirty="0">
              <a:solidFill>
                <a:schemeClr val="accent1"/>
              </a:solidFill>
              <a:latin typeface="Calibri" panose="020F0502020204030204" pitchFamily="34" charset="0"/>
              <a:cs typeface="Calibri" panose="020F0502020204030204" pitchFamily="34" charset="0"/>
            </a:endParaRPr>
          </a:p>
        </p:txBody>
      </p:sp>
      <p:sp>
        <p:nvSpPr>
          <p:cNvPr id="5" name="TextBox 4"/>
          <p:cNvSpPr txBox="1"/>
          <p:nvPr/>
        </p:nvSpPr>
        <p:spPr>
          <a:xfrm>
            <a:off x="4986318" y="2473759"/>
            <a:ext cx="519694" cy="338554"/>
          </a:xfrm>
          <a:prstGeom prst="rect">
            <a:avLst/>
          </a:prstGeom>
          <a:solidFill>
            <a:schemeClr val="accent1">
              <a:lumMod val="20000"/>
              <a:lumOff val="80000"/>
            </a:schemeClr>
          </a:solidFill>
          <a:ln>
            <a:solidFill>
              <a:schemeClr val="accent1">
                <a:lumMod val="75000"/>
              </a:schemeClr>
            </a:solidFill>
          </a:ln>
        </p:spPr>
        <p:txBody>
          <a:bodyPr wrap="none" rtlCol="0">
            <a:spAutoFit/>
          </a:bodyPr>
          <a:lstStyle/>
          <a:p>
            <a:pPr algn="ctr"/>
            <a:r>
              <a:rPr lang="en-GB" sz="800" dirty="0" smtClean="0">
                <a:latin typeface="Calibri" panose="020F0502020204030204" pitchFamily="34" charset="0"/>
                <a:cs typeface="Calibri" panose="020F0502020204030204" pitchFamily="34" charset="0"/>
              </a:rPr>
              <a:t>PM </a:t>
            </a:r>
          </a:p>
          <a:p>
            <a:pPr algn="ctr"/>
            <a:r>
              <a:rPr lang="en-GB" sz="800" dirty="0" smtClean="0">
                <a:latin typeface="Calibri" panose="020F0502020204030204" pitchFamily="34" charset="0"/>
                <a:cs typeface="Calibri" panose="020F0502020204030204" pitchFamily="34" charset="0"/>
              </a:rPr>
              <a:t>Address</a:t>
            </a:r>
            <a:endParaRPr lang="en-GB" sz="800" dirty="0">
              <a:latin typeface="Calibri" panose="020F0502020204030204" pitchFamily="34" charset="0"/>
              <a:cs typeface="Calibri" panose="020F0502020204030204" pitchFamily="34" charset="0"/>
            </a:endParaRPr>
          </a:p>
        </p:txBody>
      </p:sp>
      <p:sp>
        <p:nvSpPr>
          <p:cNvPr id="7" name="Rectangle 6"/>
          <p:cNvSpPr/>
          <p:nvPr/>
        </p:nvSpPr>
        <p:spPr>
          <a:xfrm>
            <a:off x="5474975" y="4754479"/>
            <a:ext cx="3202922" cy="338554"/>
          </a:xfrm>
          <a:prstGeom prst="rect">
            <a:avLst/>
          </a:prstGeom>
        </p:spPr>
        <p:txBody>
          <a:bodyPr wrap="square">
            <a:spAutoFit/>
          </a:bodyPr>
          <a:lstStyle/>
          <a:p>
            <a:r>
              <a:rPr lang="en-GB" sz="800" dirty="0" smtClean="0">
                <a:latin typeface="Calibri" panose="020F0502020204030204" pitchFamily="34" charset="0"/>
                <a:cs typeface="Calibri" panose="020F0502020204030204" pitchFamily="34" charset="0"/>
              </a:rPr>
              <a:t>*Supermarkets include </a:t>
            </a:r>
            <a:r>
              <a:rPr lang="en-GB" sz="800" dirty="0">
                <a:latin typeface="Calibri" panose="020F0502020204030204" pitchFamily="34" charset="0"/>
                <a:cs typeface="Calibri" panose="020F0502020204030204" pitchFamily="34" charset="0"/>
              </a:rPr>
              <a:t>Online Dark </a:t>
            </a:r>
            <a:r>
              <a:rPr lang="en-GB" sz="800" dirty="0" smtClean="0">
                <a:latin typeface="Calibri" panose="020F0502020204030204" pitchFamily="34" charset="0"/>
                <a:cs typeface="Calibri" panose="020F0502020204030204" pitchFamily="34" charset="0"/>
              </a:rPr>
              <a:t>Stores, Depots and Picking stores</a:t>
            </a:r>
          </a:p>
          <a:p>
            <a:r>
              <a:rPr lang="en-GB" sz="800" dirty="0" smtClean="0">
                <a:solidFill>
                  <a:schemeClr val="accent5"/>
                </a:solidFill>
                <a:latin typeface="Calibri" panose="020F0502020204030204" pitchFamily="34" charset="0"/>
                <a:cs typeface="Calibri" panose="020F0502020204030204" pitchFamily="34" charset="0"/>
              </a:rPr>
              <a:t>#FMCG excludes General Merchandise, Tobacco and Medicines </a:t>
            </a:r>
            <a:endParaRPr lang="en-GB" sz="800" dirty="0">
              <a:solidFill>
                <a:schemeClr val="accent5"/>
              </a:solidFill>
            </a:endParaRPr>
          </a:p>
        </p:txBody>
      </p:sp>
      <p:sp>
        <p:nvSpPr>
          <p:cNvPr id="39" name="Rectangle 38"/>
          <p:cNvSpPr/>
          <p:nvPr/>
        </p:nvSpPr>
        <p:spPr>
          <a:xfrm>
            <a:off x="5968873" y="2271674"/>
            <a:ext cx="935278" cy="3265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50" b="1" dirty="0" smtClean="0">
                <a:latin typeface="Calibri" panose="020F0502020204030204" pitchFamily="34" charset="0"/>
                <a:cs typeface="Calibri" panose="020F0502020204030204" pitchFamily="34" charset="0"/>
              </a:rPr>
              <a:t>2nd Lockdown</a:t>
            </a:r>
          </a:p>
          <a:p>
            <a:pPr algn="ctr"/>
            <a:r>
              <a:rPr lang="en-GB" sz="950" b="1" dirty="0" smtClean="0">
                <a:latin typeface="Calibri" panose="020F0502020204030204" pitchFamily="34" charset="0"/>
                <a:cs typeface="Calibri" panose="020F0502020204030204" pitchFamily="34" charset="0"/>
              </a:rPr>
              <a:t>England</a:t>
            </a:r>
            <a:endParaRPr lang="en-GB" sz="950" b="1" dirty="0">
              <a:latin typeface="Calibri" panose="020F0502020204030204" pitchFamily="34" charset="0"/>
              <a:cs typeface="Calibri" panose="020F0502020204030204" pitchFamily="34" charset="0"/>
            </a:endParaRPr>
          </a:p>
        </p:txBody>
      </p:sp>
      <p:sp>
        <p:nvSpPr>
          <p:cNvPr id="41" name="TextBox 40"/>
          <p:cNvSpPr txBox="1"/>
          <p:nvPr/>
        </p:nvSpPr>
        <p:spPr>
          <a:xfrm>
            <a:off x="7388204" y="1144612"/>
            <a:ext cx="1630575" cy="577081"/>
          </a:xfrm>
          <a:prstGeom prst="rect">
            <a:avLst/>
          </a:prstGeom>
          <a:noFill/>
        </p:spPr>
        <p:txBody>
          <a:bodyPr wrap="none" rtlCol="0">
            <a:spAutoFit/>
          </a:bodyPr>
          <a:lstStyle/>
          <a:p>
            <a:r>
              <a:rPr lang="en-GB" sz="1050" u="sng" dirty="0" smtClean="0">
                <a:latin typeface="Calibri" panose="020F0502020204030204" pitchFamily="34" charset="0"/>
                <a:cs typeface="Calibri" panose="020F0502020204030204" pitchFamily="34" charset="0"/>
              </a:rPr>
              <a:t>2w/e 26Dec20</a:t>
            </a:r>
          </a:p>
          <a:p>
            <a:pPr algn="ctr"/>
            <a:r>
              <a:rPr lang="en-GB" sz="1050" dirty="0" smtClean="0">
                <a:solidFill>
                  <a:schemeClr val="accent1"/>
                </a:solidFill>
                <a:latin typeface="Calibri" panose="020F0502020204030204" pitchFamily="34" charset="0"/>
                <a:cs typeface="Calibri" panose="020F0502020204030204" pitchFamily="34" charset="0"/>
              </a:rPr>
              <a:t>Supermarkets +9.2%</a:t>
            </a:r>
          </a:p>
          <a:p>
            <a:pPr algn="ctr"/>
            <a:r>
              <a:rPr lang="en-GB" sz="1050" dirty="0" smtClean="0">
                <a:solidFill>
                  <a:schemeClr val="accent3"/>
                </a:solidFill>
                <a:latin typeface="Calibri" panose="020F0502020204030204" pitchFamily="34" charset="0"/>
                <a:cs typeface="Calibri" panose="020F0502020204030204" pitchFamily="34" charset="0"/>
              </a:rPr>
              <a:t>Convenience Stores +8.0%</a:t>
            </a:r>
            <a:endParaRPr lang="en-GB" sz="1050"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921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6151583"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accent5"/>
              </a:solidFill>
              <a:latin typeface="Calibri" panose="020F0502020204030204" pitchFamily="34" charset="0"/>
              <a:cs typeface="Calibri" panose="020F0502020204030204" pitchFamily="34" charset="0"/>
            </a:endParaRPr>
          </a:p>
          <a:p>
            <a:pPr lvl="0" algn="ctr" defTabSz="400050">
              <a:spcBef>
                <a:spcPct val="0"/>
              </a:spcBef>
            </a:pPr>
            <a:endParaRPr lang="en-GB" sz="1000" kern="1200" dirty="0" smtClean="0">
              <a:solidFill>
                <a:schemeClr val="bg1"/>
              </a:solidFill>
              <a:latin typeface="Calibri" panose="020F0502020204030204" pitchFamily="34" charset="0"/>
            </a:endParaRPr>
          </a:p>
          <a:p>
            <a:pPr lvl="0" algn="ctr" defTabSz="400050">
              <a:spcBef>
                <a:spcPct val="0"/>
              </a:spcBef>
            </a:pPr>
            <a:endParaRPr lang="en-GB" sz="800" kern="1200" dirty="0" smtClean="0">
              <a:solidFill>
                <a:schemeClr val="bg1"/>
              </a:solidFill>
              <a:latin typeface="Calibri" panose="020F0502020204030204" pitchFamily="34" charset="0"/>
            </a:endParaRP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Dried Veg &amp; Pulses +21%</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Canned Veg +21%</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Canned Meat +21%</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Canned Fruit +19%</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Canned Fish +16%</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Dry Pasta +15%</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Canned Beans &amp; Pasta +13%</a:t>
            </a: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800" kern="1200" dirty="0">
              <a:solidFill>
                <a:schemeClr val="bg1"/>
              </a:solidFill>
              <a:latin typeface="Calibri" panose="020F0502020204030204" pitchFamily="34" charset="0"/>
            </a:endParaRPr>
          </a:p>
          <a:p>
            <a:pPr lvl="0" algn="ctr" defTabSz="400050">
              <a:lnSpc>
                <a:spcPct val="90000"/>
              </a:lnSpc>
              <a:spcBef>
                <a:spcPct val="0"/>
              </a:spcBef>
            </a:pPr>
            <a:endParaRPr lang="en-GB" sz="900" kern="1200" dirty="0" smtClean="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p:txBody>
      </p:sp>
      <p:sp>
        <p:nvSpPr>
          <p:cNvPr id="10" name="Freeform 9"/>
          <p:cNvSpPr/>
          <p:nvPr/>
        </p:nvSpPr>
        <p:spPr>
          <a:xfrm>
            <a:off x="2980393" y="1158447"/>
            <a:ext cx="1747646"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algn="ctr" defTabSz="400050">
              <a:spcBef>
                <a:spcPct val="0"/>
              </a:spcBef>
            </a:pPr>
            <a:r>
              <a:rPr lang="en-GB" sz="1000" b="1" kern="1200" dirty="0" smtClean="0">
                <a:solidFill>
                  <a:schemeClr val="tx1"/>
                </a:solidFill>
                <a:latin typeface="Calibri" panose="020F0502020204030204" pitchFamily="34" charset="0"/>
              </a:rPr>
              <a:t>Fresh Beef </a:t>
            </a:r>
            <a:r>
              <a:rPr lang="en-GB" sz="900" b="1" kern="1200" dirty="0" smtClean="0">
                <a:solidFill>
                  <a:schemeClr val="tx1"/>
                </a:solidFill>
                <a:latin typeface="Calibri" panose="020F0502020204030204" pitchFamily="34" charset="0"/>
              </a:rPr>
              <a:t>Fillet/Medallions/Steaks +57%</a:t>
            </a:r>
            <a:endParaRPr lang="en-GB" sz="1000" b="1" kern="1200" dirty="0" smtClean="0">
              <a:solidFill>
                <a:schemeClr val="tx1"/>
              </a:solidFill>
              <a:latin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rPr>
              <a:t>Fresh </a:t>
            </a:r>
            <a:r>
              <a:rPr lang="en-GB" sz="1000" b="1" kern="1200" dirty="0">
                <a:solidFill>
                  <a:schemeClr val="tx1"/>
                </a:solidFill>
                <a:latin typeface="Calibri" panose="020F0502020204030204" pitchFamily="34" charset="0"/>
              </a:rPr>
              <a:t>Meat Subs </a:t>
            </a:r>
            <a:r>
              <a:rPr lang="en-GB" sz="1000" b="1" kern="1200" dirty="0" smtClean="0">
                <a:solidFill>
                  <a:schemeClr val="tx1"/>
                </a:solidFill>
                <a:latin typeface="Calibri" panose="020F0502020204030204" pitchFamily="34" charset="0"/>
              </a:rPr>
              <a:t>+53%</a:t>
            </a:r>
          </a:p>
          <a:p>
            <a:pPr algn="ctr" defTabSz="400050">
              <a:spcBef>
                <a:spcPct val="0"/>
              </a:spcBef>
            </a:pPr>
            <a:r>
              <a:rPr lang="en-GB" sz="1000" b="1" kern="1200" dirty="0" smtClean="0">
                <a:solidFill>
                  <a:schemeClr val="tx1"/>
                </a:solidFill>
                <a:latin typeface="Calibri" panose="020F0502020204030204" pitchFamily="34" charset="0"/>
              </a:rPr>
              <a:t>Fresh Sea Bass +48%</a:t>
            </a:r>
          </a:p>
          <a:p>
            <a:pPr algn="ctr" defTabSz="400050">
              <a:spcBef>
                <a:spcPct val="0"/>
              </a:spcBef>
            </a:pPr>
            <a:r>
              <a:rPr lang="en-GB" sz="1000" b="1" kern="1200" dirty="0" smtClean="0">
                <a:solidFill>
                  <a:schemeClr val="tx1"/>
                </a:solidFill>
                <a:latin typeface="Calibri" panose="020F0502020204030204" pitchFamily="34" charset="0"/>
              </a:rPr>
              <a:t>Fresh Venison +34%</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Herbs &amp; Spices +29%</a:t>
            </a:r>
          </a:p>
          <a:p>
            <a:pPr algn="ctr" defTabSz="400050">
              <a:spcBef>
                <a:spcPct val="0"/>
              </a:spcBef>
            </a:pPr>
            <a:r>
              <a:rPr lang="en-GB" sz="1000" b="1" kern="1200" dirty="0">
                <a:solidFill>
                  <a:schemeClr val="tx1"/>
                </a:solidFill>
                <a:latin typeface="Calibri" panose="020F0502020204030204" pitchFamily="34" charset="0"/>
              </a:rPr>
              <a:t>Cooking </a:t>
            </a:r>
            <a:r>
              <a:rPr lang="en-GB" sz="1000" b="1" kern="1200" dirty="0" smtClean="0">
                <a:solidFill>
                  <a:schemeClr val="tx1"/>
                </a:solidFill>
                <a:latin typeface="Calibri" panose="020F0502020204030204" pitchFamily="34" charset="0"/>
              </a:rPr>
              <a:t>Vinegar/Alchls +29%</a:t>
            </a:r>
          </a:p>
        </p:txBody>
      </p:sp>
      <p:sp>
        <p:nvSpPr>
          <p:cNvPr id="8" name="Freeform 7"/>
          <p:cNvSpPr/>
          <p:nvPr/>
        </p:nvSpPr>
        <p:spPr>
          <a:xfrm>
            <a:off x="1475656"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482476" rIns="71120" bIns="776799" numCol="1" spcCol="1270" anchor="ctr" anchorCtr="0">
            <a:noAutofit/>
          </a:bodyPr>
          <a:lstStyle/>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Tequila +59%</a:t>
            </a: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Coffee Pods +56%</a:t>
            </a: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Flavoured Vodka +50%</a:t>
            </a: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Spiced Rum +47%</a:t>
            </a: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Stout +45%</a:t>
            </a:r>
            <a:endParaRPr lang="en-GB" sz="1000" b="1" kern="1200" dirty="0">
              <a:solidFill>
                <a:schemeClr val="tx1"/>
              </a:solidFill>
              <a:latin typeface="Calibri" panose="020F0502020204030204" pitchFamily="34" charset="0"/>
              <a:cs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Hot Choc &amp; Malted Drinks +22%</a:t>
            </a:r>
            <a:endParaRPr lang="en-GB" sz="1000" b="1" kern="1200" dirty="0">
              <a:solidFill>
                <a:schemeClr val="tx1"/>
              </a:solidFill>
              <a:latin typeface="Calibri" panose="020F0502020204030204" pitchFamily="34" charset="0"/>
              <a:cs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Ale +22%</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Lager </a:t>
            </a:r>
            <a:r>
              <a:rPr lang="en-GB" sz="1000" b="1" kern="1200" dirty="0">
                <a:solidFill>
                  <a:schemeClr val="tx1"/>
                </a:solidFill>
                <a:latin typeface="Calibri" panose="020F0502020204030204" pitchFamily="34" charset="0"/>
              </a:rPr>
              <a:t>+</a:t>
            </a:r>
            <a:r>
              <a:rPr lang="en-GB" sz="1000" b="1" kern="1200" dirty="0" smtClean="0">
                <a:solidFill>
                  <a:schemeClr val="tx1"/>
                </a:solidFill>
                <a:latin typeface="Calibri" panose="020F0502020204030204" pitchFamily="34" charset="0"/>
              </a:rPr>
              <a:t>20%</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Champagne +18%</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Miniatures +10%</a:t>
            </a:r>
            <a:endParaRPr lang="en-GB" sz="1000" b="1" kern="1200" dirty="0">
              <a:solidFill>
                <a:schemeClr val="tx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p:txBody>
      </p:sp>
      <p:sp>
        <p:nvSpPr>
          <p:cNvPr id="6" name="Freeform 5"/>
          <p:cNvSpPr/>
          <p:nvPr/>
        </p:nvSpPr>
        <p:spPr>
          <a:xfrm>
            <a:off x="4650775"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pPr>
            <a:endParaRPr lang="en-GB" sz="1000" b="1" kern="1200" dirty="0" smtClean="0">
              <a:solidFill>
                <a:schemeClr val="tx1"/>
              </a:solidFill>
              <a:latin typeface="Calibri" panose="020F0502020204030204" pitchFamily="34" charset="0"/>
            </a:endParaRPr>
          </a:p>
          <a:p>
            <a:pPr lvl="0" algn="ctr" defTabSz="400050">
              <a:lnSpc>
                <a:spcPct val="90000"/>
              </a:lnSpc>
              <a:spcBef>
                <a:spcPct val="0"/>
              </a:spcBef>
            </a:pPr>
            <a:r>
              <a:rPr lang="en-GB" sz="1000" b="1" kern="1200" dirty="0" smtClean="0">
                <a:solidFill>
                  <a:schemeClr val="tx1"/>
                </a:solidFill>
                <a:latin typeface="Calibri" panose="020F0502020204030204" pitchFamily="34" charset="0"/>
              </a:rPr>
              <a:t>Frozen </a:t>
            </a:r>
            <a:r>
              <a:rPr lang="en-GB" sz="1000" b="1" kern="1200" dirty="0">
                <a:solidFill>
                  <a:schemeClr val="tx1"/>
                </a:solidFill>
                <a:latin typeface="Calibri" panose="020F0502020204030204" pitchFamily="34" charset="0"/>
              </a:rPr>
              <a:t>Dumplings +77%</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Croissants +70%</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a:t>
            </a:r>
            <a:r>
              <a:rPr lang="en-GB" sz="1000" b="1" kern="1200" dirty="0">
                <a:solidFill>
                  <a:schemeClr val="tx1"/>
                </a:solidFill>
                <a:latin typeface="Calibri" panose="020F0502020204030204" pitchFamily="34" charset="0"/>
                <a:cs typeface="Calibri" panose="020F0502020204030204" pitchFamily="34" charset="0"/>
              </a:rPr>
              <a:t>Bakery Prods </a:t>
            </a:r>
            <a:r>
              <a:rPr lang="en-GB" sz="1000" b="1" kern="1200" dirty="0" smtClean="0">
                <a:solidFill>
                  <a:schemeClr val="tx1"/>
                </a:solidFill>
                <a:latin typeface="Calibri" panose="020F0502020204030204" pitchFamily="34" charset="0"/>
                <a:cs typeface="Calibri" panose="020F0502020204030204" pitchFamily="34" charset="0"/>
              </a:rPr>
              <a:t>+37%</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lnSpc>
                <a:spcPct val="90000"/>
              </a:lnSpc>
              <a:spcBef>
                <a:spcPct val="0"/>
              </a:spcBef>
            </a:pPr>
            <a:r>
              <a:rPr lang="en-GB" sz="1000" b="1" kern="1200" dirty="0" smtClean="0">
                <a:solidFill>
                  <a:schemeClr val="tx1"/>
                </a:solidFill>
                <a:latin typeface="Calibri" panose="020F0502020204030204" pitchFamily="34" charset="0"/>
              </a:rPr>
              <a:t>Ambient </a:t>
            </a:r>
            <a:r>
              <a:rPr lang="en-GB" sz="1000" b="1" kern="1200" dirty="0">
                <a:solidFill>
                  <a:schemeClr val="tx1"/>
                </a:solidFill>
                <a:latin typeface="Calibri" panose="020F0502020204030204" pitchFamily="34" charset="0"/>
              </a:rPr>
              <a:t>Meal Kits +</a:t>
            </a:r>
            <a:r>
              <a:rPr lang="en-GB" sz="1000" b="1" kern="1200" dirty="0" smtClean="0">
                <a:solidFill>
                  <a:schemeClr val="tx1"/>
                </a:solidFill>
                <a:latin typeface="Calibri" panose="020F0502020204030204" pitchFamily="34" charset="0"/>
              </a:rPr>
              <a:t>33%</a:t>
            </a:r>
            <a:endParaRPr lang="en-GB" sz="1000" b="1" kern="1200" dirty="0">
              <a:solidFill>
                <a:schemeClr val="tx1"/>
              </a:solidFill>
              <a:latin typeface="Calibri" panose="020F0502020204030204" pitchFamily="34" charset="0"/>
            </a:endParaRPr>
          </a:p>
          <a:p>
            <a:pPr algn="ctr" defTabSz="400050">
              <a:lnSpc>
                <a:spcPct val="90000"/>
              </a:lnSpc>
              <a:spcBef>
                <a:spcPct val="0"/>
              </a:spcBef>
            </a:pPr>
            <a:r>
              <a:rPr lang="en-GB" sz="1000" b="1" kern="1200" dirty="0">
                <a:solidFill>
                  <a:schemeClr val="tx1"/>
                </a:solidFill>
                <a:latin typeface="Calibri" panose="020F0502020204030204" pitchFamily="34" charset="0"/>
                <a:cs typeface="Calibri" panose="020F0502020204030204" pitchFamily="34" charset="0"/>
              </a:rPr>
              <a:t>Amb Mexican Accom +31%</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a:t>
            </a:r>
            <a:r>
              <a:rPr lang="en-GB" sz="1000" b="1" kern="1200" dirty="0">
                <a:solidFill>
                  <a:schemeClr val="tx1"/>
                </a:solidFill>
                <a:latin typeface="Calibri" panose="020F0502020204030204" pitchFamily="34" charset="0"/>
                <a:cs typeface="Calibri" panose="020F0502020204030204" pitchFamily="34" charset="0"/>
              </a:rPr>
              <a:t>Fruit </a:t>
            </a:r>
            <a:r>
              <a:rPr lang="en-GB" sz="1000" b="1" kern="1200" dirty="0" smtClean="0">
                <a:solidFill>
                  <a:schemeClr val="tx1"/>
                </a:solidFill>
                <a:latin typeface="Calibri" panose="020F0502020204030204" pitchFamily="34" charset="0"/>
                <a:cs typeface="Calibri" panose="020F0502020204030204" pitchFamily="34" charset="0"/>
              </a:rPr>
              <a:t>+29%</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Fish </a:t>
            </a:r>
            <a:r>
              <a:rPr lang="en-GB" sz="1000" b="1" kern="1200" dirty="0">
                <a:solidFill>
                  <a:schemeClr val="tx1"/>
                </a:solidFill>
                <a:latin typeface="Calibri" panose="020F0502020204030204" pitchFamily="34" charset="0"/>
                <a:cs typeface="Calibri" panose="020F0502020204030204" pitchFamily="34" charset="0"/>
              </a:rPr>
              <a:t>Fingers +</a:t>
            </a:r>
            <a:r>
              <a:rPr lang="en-GB" sz="1000" b="1" kern="1200" dirty="0" smtClean="0">
                <a:solidFill>
                  <a:schemeClr val="tx1"/>
                </a:solidFill>
                <a:latin typeface="Calibri" panose="020F0502020204030204" pitchFamily="34" charset="0"/>
                <a:cs typeface="Calibri" panose="020F0502020204030204" pitchFamily="34" charset="0"/>
              </a:rPr>
              <a:t>28%</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Ice-cream +27%</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Dry Noodles +23%</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Frz Dough/Pastry +23%</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Seeds +23%</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Fresh Dough/Pastry +22%</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Amb Ready Meals +20%</a:t>
            </a:r>
          </a:p>
          <a:p>
            <a:pPr lvl="0" algn="ctr" defTabSz="400050">
              <a:spcBef>
                <a:spcPct val="0"/>
              </a:spcBef>
            </a:pPr>
            <a:endParaRPr lang="en-GB" sz="800" kern="1200" dirty="0">
              <a:solidFill>
                <a:schemeClr val="bg1"/>
              </a:solidFill>
              <a:latin typeface="Calibri" panose="020F0502020204030204" pitchFamily="34" charset="0"/>
            </a:endParaRPr>
          </a:p>
        </p:txBody>
      </p:sp>
      <p:sp>
        <p:nvSpPr>
          <p:cNvPr id="2" name="Title 1"/>
          <p:cNvSpPr>
            <a:spLocks noGrp="1"/>
          </p:cNvSpPr>
          <p:nvPr>
            <p:ph type="title"/>
          </p:nvPr>
        </p:nvSpPr>
        <p:spPr>
          <a:xfrm>
            <a:off x="353807" y="195486"/>
            <a:ext cx="8748464" cy="890953"/>
          </a:xfrm>
        </p:spPr>
        <p:txBody>
          <a:bodyPr/>
          <a:lstStyle/>
          <a:p>
            <a:r>
              <a:rPr lang="en-GB" sz="2000" dirty="0" smtClean="0">
                <a:latin typeface="Calibri" panose="020F0502020204030204" pitchFamily="34" charset="0"/>
                <a:cs typeface="Calibri" panose="020F0502020204030204" pitchFamily="34" charset="0"/>
              </a:rPr>
              <a:t>WITH MORE TIME ON THEIR HANDS, SHOPPERS CELEBRATED WITH COFFEE PODS AND CROISSANTS, INDULGENT MEALS AND COCKTAILS</a:t>
            </a:r>
            <a:endParaRPr lang="en-GB" sz="2000" dirty="0">
              <a:latin typeface="Calibri" panose="020F0502020204030204" pitchFamily="34" charset="0"/>
              <a:cs typeface="Calibri" panose="020F0502020204030204" pitchFamily="34" charset="0"/>
            </a:endParaRPr>
          </a:p>
        </p:txBody>
      </p:sp>
      <p:sp>
        <p:nvSpPr>
          <p:cNvPr id="19461" name="Text Placeholder 3"/>
          <p:cNvSpPr>
            <a:spLocks noGrp="1"/>
          </p:cNvSpPr>
          <p:nvPr>
            <p:ph type="body" idx="4294967295"/>
          </p:nvPr>
        </p:nvSpPr>
        <p:spPr>
          <a:xfrm>
            <a:off x="0" y="4830763"/>
            <a:ext cx="7056438" cy="273050"/>
          </a:xfrm>
        </p:spPr>
        <p:txBody>
          <a:bodyPr/>
          <a:lstStyle/>
          <a:p>
            <a:pPr marL="114300" indent="0">
              <a:spcBef>
                <a:spcPts val="63"/>
              </a:spcBef>
              <a:buNone/>
            </a:pPr>
            <a:r>
              <a:rPr lang="en-GB" altLang="en-US" sz="1050" dirty="0" smtClean="0">
                <a:latin typeface="Calibri" panose="020F0502020204030204" pitchFamily="34" charset="0"/>
              </a:rPr>
              <a:t>Source: Nielsen Scantrack Grocery Multiples Value Sales  4w/e 26th December 2020 vs year ago</a:t>
            </a:r>
          </a:p>
        </p:txBody>
      </p:sp>
      <p:sp>
        <p:nvSpPr>
          <p:cNvPr id="13" name="Oval 12"/>
          <p:cNvSpPr/>
          <p:nvPr/>
        </p:nvSpPr>
        <p:spPr>
          <a:xfrm>
            <a:off x="3329783" y="1203598"/>
            <a:ext cx="1134000" cy="1130400"/>
          </a:xfrm>
          <a:prstGeom prst="ellipse">
            <a:avLst/>
          </a:prstGeom>
          <a:no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Oval 3"/>
          <p:cNvSpPr/>
          <p:nvPr/>
        </p:nvSpPr>
        <p:spPr>
          <a:xfrm>
            <a:off x="6393611" y="1203598"/>
            <a:ext cx="1133581" cy="1129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4878160"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Left-Right Arrow 15"/>
          <p:cNvSpPr/>
          <p:nvPr/>
        </p:nvSpPr>
        <p:spPr>
          <a:xfrm>
            <a:off x="1158387" y="4083918"/>
            <a:ext cx="6984776" cy="864096"/>
          </a:xfrm>
          <a:prstGeom prst="leftRightArrow">
            <a:avLst/>
          </a:prstGeom>
          <a:solidFill>
            <a:srgbClr val="FF0000">
              <a:alpha val="92157"/>
            </a:srgb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4" name="Oval 23"/>
          <p:cNvSpPr/>
          <p:nvPr/>
        </p:nvSpPr>
        <p:spPr>
          <a:xfrm>
            <a:off x="1677255"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Shape 16188"/>
          <p:cNvPicPr>
            <a:picLocks noChangeAspect="1"/>
          </p:cNvPicPr>
          <p:nvPr/>
        </p:nvPicPr>
        <p:blipFill rotWithShape="1">
          <a:blip r:embed="rId3">
            <a:alphaModFix/>
          </a:blip>
          <a:srcRect/>
          <a:stretch/>
        </p:blipFill>
        <p:spPr>
          <a:xfrm>
            <a:off x="3573076" y="1425755"/>
            <a:ext cx="647414" cy="686086"/>
          </a:xfrm>
          <a:prstGeom prst="rect">
            <a:avLst/>
          </a:prstGeom>
          <a:noFill/>
          <a:ln>
            <a:noFill/>
          </a:ln>
        </p:spPr>
      </p:pic>
      <p:sp>
        <p:nvSpPr>
          <p:cNvPr id="3" name="TextBox 2"/>
          <p:cNvSpPr txBox="1"/>
          <p:nvPr/>
        </p:nvSpPr>
        <p:spPr>
          <a:xfrm>
            <a:off x="6694319" y="4824903"/>
            <a:ext cx="179408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*includes Face Masks &amp; Gloves</a:t>
            </a:r>
            <a:endParaRPr lang="en-GB" sz="1000" dirty="0">
              <a:latin typeface="Calibri" panose="020F0502020204030204" pitchFamily="34" charset="0"/>
              <a:cs typeface="Calibri" panose="020F0502020204030204" pitchFamily="34" charset="0"/>
            </a:endParaRPr>
          </a:p>
        </p:txBody>
      </p:sp>
      <p:pic>
        <p:nvPicPr>
          <p:cNvPr id="21" name="Shape 17310"/>
          <p:cNvPicPr preferRelativeResize="0"/>
          <p:nvPr/>
        </p:nvPicPr>
        <p:blipFill rotWithShape="1">
          <a:blip r:embed="rId4">
            <a:alphaModFix/>
          </a:blip>
          <a:srcRect/>
          <a:stretch/>
        </p:blipFill>
        <p:spPr>
          <a:xfrm>
            <a:off x="2075917" y="1917803"/>
            <a:ext cx="421959" cy="365915"/>
          </a:xfrm>
          <a:prstGeom prst="rect">
            <a:avLst/>
          </a:prstGeom>
          <a:noFill/>
          <a:ln>
            <a:noFill/>
          </a:ln>
        </p:spPr>
      </p:pic>
      <p:grpSp>
        <p:nvGrpSpPr>
          <p:cNvPr id="9" name="Group 8"/>
          <p:cNvGrpSpPr>
            <a:grpSpLocks noChangeAspect="1"/>
          </p:cNvGrpSpPr>
          <p:nvPr/>
        </p:nvGrpSpPr>
        <p:grpSpPr>
          <a:xfrm>
            <a:off x="8111084" y="1726495"/>
            <a:ext cx="680149" cy="677582"/>
            <a:chOff x="7812360" y="1158447"/>
            <a:chExt cx="1133581" cy="1129303"/>
          </a:xfrm>
        </p:grpSpPr>
        <p:sp>
          <p:nvSpPr>
            <p:cNvPr id="25" name="Oval 24"/>
            <p:cNvSpPr/>
            <p:nvPr/>
          </p:nvSpPr>
          <p:spPr>
            <a:xfrm>
              <a:off x="7812360" y="1158447"/>
              <a:ext cx="1133581" cy="112930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Shape 13725"/>
            <p:cNvPicPr preferRelativeResize="0"/>
            <p:nvPr/>
          </p:nvPicPr>
          <p:blipFill rotWithShape="1">
            <a:blip r:embed="rId5">
              <a:alphaModFix/>
            </a:blip>
            <a:srcRect/>
            <a:stretch/>
          </p:blipFill>
          <p:spPr>
            <a:xfrm>
              <a:off x="8148221" y="1406744"/>
              <a:ext cx="461858" cy="698450"/>
            </a:xfrm>
            <a:prstGeom prst="rect">
              <a:avLst/>
            </a:prstGeom>
            <a:noFill/>
            <a:ln>
              <a:noFill/>
            </a:ln>
          </p:spPr>
        </p:pic>
      </p:grpSp>
      <p:sp>
        <p:nvSpPr>
          <p:cNvPr id="7" name="Rectangle 6"/>
          <p:cNvSpPr/>
          <p:nvPr/>
        </p:nvSpPr>
        <p:spPr>
          <a:xfrm>
            <a:off x="7646352" y="2428634"/>
            <a:ext cx="1645001" cy="1200329"/>
          </a:xfrm>
          <a:prstGeom prst="rect">
            <a:avLst/>
          </a:prstGeom>
        </p:spPr>
        <p:txBody>
          <a:bodyPr wrap="none">
            <a:spAutoFit/>
          </a:bodyPr>
          <a:lstStyle/>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Christmas Costumes +109%</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Stamps +64%</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Christmas Artificial </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Wreaths +19%</a:t>
            </a:r>
          </a:p>
          <a:p>
            <a:pPr lvl="0" algn="ctr" defTabSz="400050">
              <a:lnSpc>
                <a:spcPct val="90000"/>
              </a:lnSpc>
              <a:spcBef>
                <a:spcPct val="0"/>
              </a:spcBef>
            </a:pPr>
            <a:r>
              <a:rPr lang="en-GB" sz="1000" b="1" kern="1200" dirty="0">
                <a:solidFill>
                  <a:schemeClr val="tx1"/>
                </a:solidFill>
                <a:latin typeface="Calibri" panose="020F0502020204030204" pitchFamily="34" charset="0"/>
                <a:cs typeface="Calibri" panose="020F0502020204030204" pitchFamily="34" charset="0"/>
              </a:rPr>
              <a:t>Party Accessories </a:t>
            </a:r>
            <a:r>
              <a:rPr lang="en-GB" sz="1000" b="1" kern="1200" dirty="0" smtClean="0">
                <a:solidFill>
                  <a:schemeClr val="tx1"/>
                </a:solidFill>
                <a:latin typeface="Calibri" panose="020F0502020204030204" pitchFamily="34" charset="0"/>
                <a:cs typeface="Calibri" panose="020F0502020204030204" pitchFamily="34" charset="0"/>
              </a:rPr>
              <a:t>+17%</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Decorations</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+8%</a:t>
            </a:r>
          </a:p>
          <a:p>
            <a:pPr lvl="0" algn="ctr" defTabSz="400050">
              <a:lnSpc>
                <a:spcPct val="90000"/>
              </a:lnSpc>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p:txBody>
      </p:sp>
      <p:sp>
        <p:nvSpPr>
          <p:cNvPr id="30" name="Oval 29"/>
          <p:cNvSpPr/>
          <p:nvPr/>
        </p:nvSpPr>
        <p:spPr>
          <a:xfrm>
            <a:off x="398459" y="1416994"/>
            <a:ext cx="680149" cy="677582"/>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Shape 10569"/>
          <p:cNvPicPr preferRelativeResize="0"/>
          <p:nvPr/>
        </p:nvPicPr>
        <p:blipFill rotWithShape="1">
          <a:blip r:embed="rId6">
            <a:alphaModFix/>
          </a:blip>
          <a:srcRect/>
          <a:stretch/>
        </p:blipFill>
        <p:spPr>
          <a:xfrm>
            <a:off x="535280" y="1556726"/>
            <a:ext cx="436320" cy="438960"/>
          </a:xfrm>
          <a:prstGeom prst="rect">
            <a:avLst/>
          </a:prstGeom>
          <a:noFill/>
          <a:ln>
            <a:noFill/>
          </a:ln>
        </p:spPr>
      </p:pic>
      <p:sp>
        <p:nvSpPr>
          <p:cNvPr id="11" name="Rectangle 10"/>
          <p:cNvSpPr/>
          <p:nvPr/>
        </p:nvSpPr>
        <p:spPr>
          <a:xfrm>
            <a:off x="87508" y="2179012"/>
            <a:ext cx="1497526" cy="369332"/>
          </a:xfrm>
          <a:prstGeom prst="rect">
            <a:avLst/>
          </a:prstGeom>
        </p:spPr>
        <p:txBody>
          <a:bodyPr wrap="none">
            <a:spAutoFit/>
          </a:bodyPr>
          <a:lstStyle/>
          <a:p>
            <a:pPr algn="ctr"/>
            <a:r>
              <a:rPr lang="en-GB" sz="900" b="1" kern="1200" dirty="0">
                <a:solidFill>
                  <a:schemeClr val="tx1"/>
                </a:solidFill>
                <a:latin typeface="Calibri" panose="020F0502020204030204" pitchFamily="34" charset="0"/>
                <a:cs typeface="Calibri" panose="020F0502020204030204" pitchFamily="34" charset="0"/>
              </a:rPr>
              <a:t>All Other First Aid* </a:t>
            </a:r>
            <a:r>
              <a:rPr lang="en-GB" sz="900" b="1" kern="1200" dirty="0" smtClean="0">
                <a:solidFill>
                  <a:schemeClr val="tx1"/>
                </a:solidFill>
                <a:latin typeface="Calibri" panose="020F0502020204030204" pitchFamily="34" charset="0"/>
                <a:cs typeface="Calibri" panose="020F0502020204030204" pitchFamily="34" charset="0"/>
              </a:rPr>
              <a:t>+1618%</a:t>
            </a:r>
          </a:p>
          <a:p>
            <a:pPr algn="ctr"/>
            <a:r>
              <a:rPr lang="en-GB" sz="900" b="1" kern="1200" dirty="0" smtClean="0">
                <a:solidFill>
                  <a:schemeClr val="tx1"/>
                </a:solidFill>
                <a:latin typeface="Calibri" panose="020F0502020204030204" pitchFamily="34" charset="0"/>
                <a:cs typeface="Calibri" panose="020F0502020204030204" pitchFamily="34" charset="0"/>
              </a:rPr>
              <a:t>Hand Sanitiser +519%</a:t>
            </a:r>
            <a:endParaRPr lang="en-GB" sz="900" dirty="0"/>
          </a:p>
        </p:txBody>
      </p:sp>
      <p:pic>
        <p:nvPicPr>
          <p:cNvPr id="32" name="Shape 16460"/>
          <p:cNvPicPr preferRelativeResize="0"/>
          <p:nvPr/>
        </p:nvPicPr>
        <p:blipFill rotWithShape="1">
          <a:blip r:embed="rId7">
            <a:alphaModFix/>
          </a:blip>
          <a:srcRect/>
          <a:stretch/>
        </p:blipFill>
        <p:spPr>
          <a:xfrm>
            <a:off x="5009625" y="1501856"/>
            <a:ext cx="431100" cy="548700"/>
          </a:xfrm>
          <a:prstGeom prst="rect">
            <a:avLst/>
          </a:prstGeom>
          <a:noFill/>
          <a:ln>
            <a:noFill/>
          </a:ln>
        </p:spPr>
      </p:pic>
      <p:pic>
        <p:nvPicPr>
          <p:cNvPr id="33" name="Shape 17684"/>
          <p:cNvPicPr preferRelativeResize="0"/>
          <p:nvPr/>
        </p:nvPicPr>
        <p:blipFill rotWithShape="1">
          <a:blip r:embed="rId8">
            <a:alphaModFix/>
          </a:blip>
          <a:srcRect/>
          <a:stretch/>
        </p:blipFill>
        <p:spPr>
          <a:xfrm>
            <a:off x="5509052" y="1511654"/>
            <a:ext cx="431100" cy="548700"/>
          </a:xfrm>
          <a:prstGeom prst="rect">
            <a:avLst/>
          </a:prstGeom>
          <a:noFill/>
          <a:ln>
            <a:noFill/>
          </a:ln>
        </p:spPr>
      </p:pic>
      <p:pic>
        <p:nvPicPr>
          <p:cNvPr id="29" name="Shape 20904"/>
          <p:cNvPicPr preferRelativeResize="0"/>
          <p:nvPr/>
        </p:nvPicPr>
        <p:blipFill rotWithShape="1">
          <a:blip r:embed="rId9">
            <a:alphaModFix/>
          </a:blip>
          <a:srcRect/>
          <a:stretch/>
        </p:blipFill>
        <p:spPr>
          <a:xfrm>
            <a:off x="2003490" y="1279604"/>
            <a:ext cx="533100" cy="506400"/>
          </a:xfrm>
          <a:prstGeom prst="rect">
            <a:avLst/>
          </a:prstGeom>
          <a:noFill/>
          <a:ln>
            <a:noFill/>
          </a:ln>
        </p:spPr>
      </p:pic>
      <p:pic>
        <p:nvPicPr>
          <p:cNvPr id="34" name="Shape 18432"/>
          <p:cNvPicPr preferRelativeResize="0"/>
          <p:nvPr/>
        </p:nvPicPr>
        <p:blipFill rotWithShape="1">
          <a:blip r:embed="rId10">
            <a:alphaModFix/>
          </a:blip>
          <a:srcRect/>
          <a:stretch/>
        </p:blipFill>
        <p:spPr>
          <a:xfrm>
            <a:off x="6516216" y="1488792"/>
            <a:ext cx="353461" cy="542438"/>
          </a:xfrm>
          <a:prstGeom prst="rect">
            <a:avLst/>
          </a:prstGeom>
          <a:noFill/>
          <a:ln>
            <a:noFill/>
          </a:ln>
        </p:spPr>
      </p:pic>
      <p:pic>
        <p:nvPicPr>
          <p:cNvPr id="35" name="Shape 18466"/>
          <p:cNvPicPr preferRelativeResize="0"/>
          <p:nvPr/>
        </p:nvPicPr>
        <p:blipFill rotWithShape="1">
          <a:blip r:embed="rId11">
            <a:alphaModFix/>
          </a:blip>
          <a:srcRect/>
          <a:stretch/>
        </p:blipFill>
        <p:spPr>
          <a:xfrm>
            <a:off x="6959029" y="1496233"/>
            <a:ext cx="355407" cy="545129"/>
          </a:xfrm>
          <a:prstGeom prst="rect">
            <a:avLst/>
          </a:prstGeom>
          <a:noFill/>
          <a:ln>
            <a:noFill/>
          </a:ln>
        </p:spPr>
      </p:pic>
      <p:sp>
        <p:nvSpPr>
          <p:cNvPr id="5" name="TextBox 4"/>
          <p:cNvSpPr txBox="1"/>
          <p:nvPr/>
        </p:nvSpPr>
        <p:spPr>
          <a:xfrm>
            <a:off x="1430232" y="4357414"/>
            <a:ext cx="6510115" cy="307777"/>
          </a:xfrm>
          <a:prstGeom prst="rect">
            <a:avLst/>
          </a:prstGeom>
          <a:noFill/>
        </p:spPr>
        <p:txBody>
          <a:bodyPr wrap="none" rtlCol="0">
            <a:spAutoFit/>
          </a:bodyPr>
          <a:lstStyle/>
          <a:p>
            <a:r>
              <a:rPr lang="en-GB" dirty="0" smtClean="0">
                <a:solidFill>
                  <a:schemeClr val="bg1"/>
                </a:solidFill>
                <a:latin typeface="Calibri" panose="020F0502020204030204" pitchFamily="34" charset="0"/>
                <a:cs typeface="Calibri" panose="020F0502020204030204" pitchFamily="34" charset="0"/>
              </a:rPr>
              <a:t>The focus this Christmas was on Convenience Foods, affordable treats and family time </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863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2"/>
          </p:nvPr>
        </p:nvSpPr>
        <p:spPr>
          <a:xfrm>
            <a:off x="255873" y="4587974"/>
            <a:ext cx="3884079" cy="523046"/>
          </a:xfrm>
        </p:spPr>
        <p:txBody>
          <a:bodyPr/>
          <a:lstStyle/>
          <a:p>
            <a:pPr>
              <a:spcBef>
                <a:spcPts val="63"/>
              </a:spcBef>
            </a:pPr>
            <a:r>
              <a:rPr lang="en-GB" altLang="en-US" sz="900" dirty="0" smtClean="0">
                <a:latin typeface="Calibri" panose="020F0502020204030204" pitchFamily="34" charset="0"/>
              </a:rPr>
              <a:t>Source:  Nielsen Homescan Total Till </a:t>
            </a:r>
            <a:r>
              <a:rPr lang="en-GB" altLang="en-US" sz="900" dirty="0">
                <a:latin typeface="Calibri" panose="020F0502020204030204" pitchFamily="34" charset="0"/>
              </a:rPr>
              <a:t>4</a:t>
            </a:r>
            <a:r>
              <a:rPr lang="en-GB" altLang="en-US" sz="900" dirty="0" smtClean="0">
                <a:latin typeface="Calibri" panose="020F0502020204030204" pitchFamily="34" charset="0"/>
              </a:rPr>
              <a:t> weeks </a:t>
            </a:r>
            <a:r>
              <a:rPr lang="en-GB" altLang="en-US" sz="900" dirty="0" smtClean="0">
                <a:solidFill>
                  <a:schemeClr val="tx1"/>
                </a:solidFill>
                <a:latin typeface="Calibri" panose="020F0502020204030204" pitchFamily="34" charset="0"/>
              </a:rPr>
              <a:t>ending 26th</a:t>
            </a:r>
            <a:r>
              <a:rPr lang="en-US" altLang="en-US" sz="900" dirty="0" smtClean="0">
                <a:solidFill>
                  <a:schemeClr val="tx1"/>
                </a:solidFill>
                <a:latin typeface="Calibri" panose="020F0502020204030204" pitchFamily="34" charset="0"/>
                <a:cs typeface="Arial" panose="020B0604020202020204" pitchFamily="34" charset="0"/>
              </a:rPr>
              <a:t> Dec 2020</a:t>
            </a:r>
            <a:endParaRPr lang="en-GB" altLang="en-US" sz="900" dirty="0" smtClean="0">
              <a:solidFill>
                <a:schemeClr val="tx1"/>
              </a:solidFill>
              <a:latin typeface="Calibri" panose="020F0502020204030204" pitchFamily="34" charset="0"/>
            </a:endParaRPr>
          </a:p>
        </p:txBody>
      </p:sp>
      <p:sp>
        <p:nvSpPr>
          <p:cNvPr id="10" name="Title 2"/>
          <p:cNvSpPr txBox="1">
            <a:spLocks/>
          </p:cNvSpPr>
          <p:nvPr/>
        </p:nvSpPr>
        <p:spPr>
          <a:xfrm>
            <a:off x="229046" y="48379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dirty="0" smtClean="0">
                <a:solidFill>
                  <a:schemeClr val="tx1"/>
                </a:solidFill>
                <a:latin typeface="Calibri" panose="020F0502020204030204" pitchFamily="34" charset="0"/>
                <a:cs typeface="Calibri" panose="020F0502020204030204" pitchFamily="34" charset="0"/>
              </a:rPr>
              <a:t>2020 was the biggest ever Christmas and all retailers benefited, </a:t>
            </a:r>
            <a:r>
              <a:rPr lang="en-GB" sz="2000" b="1" dirty="0" err="1" smtClean="0">
                <a:solidFill>
                  <a:schemeClr val="tx1"/>
                </a:solidFill>
                <a:latin typeface="Calibri" panose="020F0502020204030204" pitchFamily="34" charset="0"/>
                <a:cs typeface="Calibri" panose="020F0502020204030204" pitchFamily="34" charset="0"/>
              </a:rPr>
              <a:t>lidl’S</a:t>
            </a:r>
            <a:r>
              <a:rPr lang="en-GB" sz="2000" b="1" dirty="0" smtClean="0">
                <a:solidFill>
                  <a:schemeClr val="tx1"/>
                </a:solidFill>
                <a:latin typeface="Calibri" panose="020F0502020204030204" pitchFamily="34" charset="0"/>
                <a:cs typeface="Calibri" panose="020F0502020204030204" pitchFamily="34" charset="0"/>
              </a:rPr>
              <a:t> GROWTH was outstanding and Tesco led for the top 4</a:t>
            </a:r>
            <a:endParaRPr lang="en-GB" sz="2000" b="1"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115616" y="1275606"/>
            <a:ext cx="6478575" cy="3400661"/>
          </a:xfrm>
          <a:prstGeom prst="rect">
            <a:avLst/>
          </a:prstGeom>
        </p:spPr>
      </p:pic>
    </p:spTree>
    <p:extLst>
      <p:ext uri="{BB962C8B-B14F-4D97-AF65-F5344CB8AC3E}">
        <p14:creationId xmlns:p14="http://schemas.microsoft.com/office/powerpoint/2010/main" val="547206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20" y="195486"/>
            <a:ext cx="8429292" cy="596079"/>
          </a:xfrm>
        </p:spPr>
        <p:txBody>
          <a:bodyPr/>
          <a:lstStyle/>
          <a:p>
            <a:r>
              <a:rPr lang="en-GB" sz="2800" dirty="0" smtClean="0">
                <a:latin typeface="Calibri" panose="020F0502020204030204" pitchFamily="34" charset="0"/>
                <a:cs typeface="Calibri" panose="020F0502020204030204" pitchFamily="34" charset="0"/>
              </a:rPr>
              <a:t>LIDL TOOK A DIFFERENT APPROACH TO DRIVE SALES</a:t>
            </a:r>
            <a:endParaRPr lang="en-GB" sz="28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smtClean="0">
                <a:latin typeface="Calibri" panose="020F0502020204030204" pitchFamily="34" charset="0"/>
                <a:cs typeface="Calibri" panose="020F0502020204030204" pitchFamily="34" charset="0"/>
              </a:rPr>
              <a:t>Source</a:t>
            </a:r>
            <a:r>
              <a:rPr lang="en-GB" altLang="en-US" sz="900" dirty="0" smtClean="0">
                <a:latin typeface="Calibri" panose="020F0502020204030204" pitchFamily="34" charset="0"/>
                <a:cs typeface="Calibri" panose="020F0502020204030204" pitchFamily="34" charset="0"/>
              </a:rPr>
              <a:t>: Press Cuttings and Social Media</a:t>
            </a:r>
            <a:endParaRPr lang="en-GB" sz="900" dirty="0">
              <a:latin typeface="Calibri" panose="020F0502020204030204" pitchFamily="34" charset="0"/>
              <a:cs typeface="Calibri" panose="020F0502020204030204" pitchFamily="34" charset="0"/>
            </a:endParaRPr>
          </a:p>
        </p:txBody>
      </p:sp>
      <p:pic>
        <p:nvPicPr>
          <p:cNvPr id="8" name="Picture 46" descr="Lidl logo"/>
          <p:cNvPicPr>
            <a:picLocks noChangeAspect="1" noChangeArrowheads="1"/>
          </p:cNvPicPr>
          <p:nvPr/>
        </p:nvPicPr>
        <p:blipFill>
          <a:blip r:embed="rId2"/>
          <a:srcRect/>
          <a:stretch>
            <a:fillRect/>
          </a:stretch>
        </p:blipFill>
        <p:spPr bwMode="auto">
          <a:xfrm>
            <a:off x="8244408" y="1035090"/>
            <a:ext cx="429732" cy="429732"/>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20" y="1723797"/>
            <a:ext cx="2016809" cy="164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991" y="1750740"/>
            <a:ext cx="2321737" cy="305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728" y="1782738"/>
            <a:ext cx="2169536" cy="305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2104" y="1847809"/>
            <a:ext cx="2277839" cy="3149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3120" y="869979"/>
            <a:ext cx="7344816" cy="307777"/>
          </a:xfrm>
          <a:prstGeom prst="rect">
            <a:avLst/>
          </a:prstGeom>
        </p:spPr>
        <p:txBody>
          <a:bodyPr wrap="square">
            <a:spAutoFit/>
          </a:bodyPr>
          <a:lstStyle/>
          <a:p>
            <a:r>
              <a:rPr lang="en-GB" dirty="0" smtClean="0">
                <a:latin typeface="Calibri" panose="020F0502020204030204" pitchFamily="34" charset="0"/>
                <a:cs typeface="Calibri" panose="020F0502020204030204" pitchFamily="34" charset="0"/>
              </a:rPr>
              <a:t>And </a:t>
            </a:r>
            <a:r>
              <a:rPr lang="en-GB" dirty="0">
                <a:latin typeface="Calibri" panose="020F0502020204030204" pitchFamily="34" charset="0"/>
                <a:cs typeface="Calibri" panose="020F0502020204030204" pitchFamily="34" charset="0"/>
              </a:rPr>
              <a:t>the Lidl Plus app is still offering a £10 voucher after a £200 spend in the month of December.</a:t>
            </a:r>
          </a:p>
        </p:txBody>
      </p:sp>
    </p:spTree>
    <p:extLst>
      <p:ext uri="{BB962C8B-B14F-4D97-AF65-F5344CB8AC3E}">
        <p14:creationId xmlns:p14="http://schemas.microsoft.com/office/powerpoint/2010/main" val="4115454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9"/>
          <p:cNvSpPr txBox="1">
            <a:spLocks/>
          </p:cNvSpPr>
          <p:nvPr/>
        </p:nvSpPr>
        <p:spPr>
          <a:xfrm>
            <a:off x="217568" y="4868863"/>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smtClean="0">
                <a:latin typeface="Calibri" panose="020F0502020204030204" pitchFamily="34" charset="0"/>
              </a:rPr>
              <a:t>Source:  Nielsen Total Till and Homescan FMCG 4 weeks ending 26th December 2020</a:t>
            </a:r>
            <a:endParaRPr lang="en-GB" altLang="en-US" sz="900" dirty="0">
              <a:latin typeface="Calibri" panose="020F0502020204030204" pitchFamily="34" charset="0"/>
            </a:endParaRPr>
          </a:p>
        </p:txBody>
      </p:sp>
      <p:sp>
        <p:nvSpPr>
          <p:cNvPr id="7" name="Title 2"/>
          <p:cNvSpPr txBox="1">
            <a:spLocks/>
          </p:cNvSpPr>
          <p:nvPr/>
        </p:nvSpPr>
        <p:spPr>
          <a:xfrm>
            <a:off x="217568" y="389682"/>
            <a:ext cx="8926432"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1900" b="1" dirty="0" smtClean="0">
                <a:solidFill>
                  <a:schemeClr val="tx1"/>
                </a:solidFill>
                <a:latin typeface="Calibri" panose="020F0502020204030204" pitchFamily="34" charset="0"/>
                <a:cs typeface="Calibri" panose="020F0502020204030204" pitchFamily="34" charset="0"/>
              </a:rPr>
              <a:t>ONLY LIDL SAW A SIGNIFICANT INCREASE IN FREQUENCY IN December helped by the lidl app which pushes vouchers weekly to participants and A £10 voucher giveaway in the national press for spends of £40 or more</a:t>
            </a:r>
            <a:endParaRPr lang="en-GB" sz="1900" b="1" dirty="0">
              <a:solidFill>
                <a:schemeClr val="tx1"/>
              </a:solidFill>
              <a:latin typeface="Calibri" panose="020F0502020204030204" pitchFamily="34" charset="0"/>
              <a:cs typeface="Calibri" panose="020F0502020204030204"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3638"/>
            <a:ext cx="701992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815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6"/>
          <p:cNvGraphicFramePr>
            <a:graphicFrameLocks noGrp="1"/>
          </p:cNvGraphicFramePr>
          <p:nvPr>
            <p:ph sz="quarter" idx="14"/>
            <p:extLst>
              <p:ext uri="{D42A27DB-BD31-4B8C-83A1-F6EECF244321}">
                <p14:modId xmlns:p14="http://schemas.microsoft.com/office/powerpoint/2010/main" val="635369671"/>
              </p:ext>
            </p:extLst>
          </p:nvPr>
        </p:nvGraphicFramePr>
        <p:xfrm>
          <a:off x="251520" y="1524402"/>
          <a:ext cx="8928992" cy="3250514"/>
        </p:xfrm>
        <a:graphic>
          <a:graphicData uri="http://schemas.openxmlformats.org/drawingml/2006/chart">
            <c:chart xmlns:c="http://schemas.openxmlformats.org/drawingml/2006/chart" xmlns:r="http://schemas.openxmlformats.org/officeDocument/2006/relationships" r:id="rId3"/>
          </a:graphicData>
        </a:graphic>
      </p:graphicFrame>
      <p:sp>
        <p:nvSpPr>
          <p:cNvPr id="75778" name="Title 1"/>
          <p:cNvSpPr txBox="1">
            <a:spLocks noGrp="1"/>
          </p:cNvSpPr>
          <p:nvPr>
            <p:ph type="title"/>
          </p:nvPr>
        </p:nvSpPr>
        <p:spPr>
          <a:xfrm>
            <a:off x="179512" y="123478"/>
            <a:ext cx="8784976" cy="1008112"/>
          </a:xfrm>
        </p:spPr>
        <p:txBody>
          <a:bodyPr/>
          <a:lstStyle/>
          <a:p>
            <a:pPr>
              <a:buClr>
                <a:srgbClr val="000000"/>
              </a:buClr>
            </a:pPr>
            <a:r>
              <a:rPr lang="en-US" altLang="en-US" sz="1800" b="1" dirty="0" smtClean="0">
                <a:solidFill>
                  <a:schemeClr val="tx1"/>
                </a:solidFill>
                <a:latin typeface="Calibri" panose="020F0502020204030204" pitchFamily="34" charset="0"/>
                <a:cs typeface="Calibri" panose="020F0502020204030204" pitchFamily="34" charset="0"/>
                <a:sym typeface="Arial" pitchFamily="34" charset="0"/>
              </a:rPr>
              <a:t>MOST RETAILERS HAVE INVESTED MORE IN THEIR ONLINE OFFER AND ONLINE ACCOUNTED FOR ALL OR THE MAJORITY OF INCREMENTAL GROWTH THIS CHRISTMAS</a:t>
            </a:r>
            <a:br>
              <a:rPr lang="en-US" altLang="en-US" sz="1800" b="1" dirty="0" smtClean="0">
                <a:solidFill>
                  <a:schemeClr val="tx1"/>
                </a:solidFill>
                <a:latin typeface="Calibri" panose="020F0502020204030204" pitchFamily="34" charset="0"/>
                <a:cs typeface="Calibri" panose="020F0502020204030204" pitchFamily="34" charset="0"/>
                <a:sym typeface="Arial" pitchFamily="34" charset="0"/>
              </a:rPr>
            </a:br>
            <a:endParaRPr lang="en-GB" altLang="en-US" sz="1800" b="1" dirty="0" smtClean="0">
              <a:solidFill>
                <a:schemeClr val="tx1"/>
              </a:solidFill>
              <a:latin typeface="Calibri" pitchFamily="34" charset="0"/>
              <a:ea typeface="MS PGothic" pitchFamily="34" charset="-128"/>
              <a:cs typeface="Calibri" pitchFamily="34" charset="0"/>
            </a:endParaRPr>
          </a:p>
        </p:txBody>
      </p:sp>
      <p:sp>
        <p:nvSpPr>
          <p:cNvPr id="75780" name="Text Placeholder 1"/>
          <p:cNvSpPr txBox="1">
            <a:spLocks noGrp="1"/>
          </p:cNvSpPr>
          <p:nvPr>
            <p:ph type="body" idx="15"/>
          </p:nvPr>
        </p:nvSpPr>
        <p:spPr>
          <a:xfrm>
            <a:off x="323404" y="4779963"/>
            <a:ext cx="8164513" cy="274637"/>
          </a:xfrm>
        </p:spPr>
        <p:txBody>
          <a:bodyPr/>
          <a:lstStyle/>
          <a:p>
            <a:pPr eaLnBrk="1" hangingPunct="1">
              <a:spcBef>
                <a:spcPts val="63"/>
              </a:spcBef>
              <a:buClr>
                <a:srgbClr val="000000"/>
              </a:buClr>
            </a:pPr>
            <a:endParaRPr lang="en-GB" altLang="en-US" sz="900" dirty="0" smtClean="0">
              <a:solidFill>
                <a:srgbClr val="616365"/>
              </a:solidFill>
              <a:latin typeface="Arial" pitchFamily="34" charset="0"/>
              <a:cs typeface="Arial" pitchFamily="34" charset="0"/>
            </a:endParaRPr>
          </a:p>
          <a:p>
            <a:pPr eaLnBrk="1" hangingPunct="1">
              <a:spcBef>
                <a:spcPts val="63"/>
              </a:spcBef>
              <a:buClr>
                <a:srgbClr val="000000"/>
              </a:buClr>
            </a:pPr>
            <a:r>
              <a:rPr lang="en-GB" altLang="en-US" sz="900" dirty="0" smtClean="0">
                <a:solidFill>
                  <a:srgbClr val="616365"/>
                </a:solidFill>
                <a:latin typeface="Arial" pitchFamily="34" charset="0"/>
                <a:cs typeface="Arial" pitchFamily="34" charset="0"/>
              </a:rPr>
              <a:t>Source:  Nielsen Homescan FMCG</a:t>
            </a:r>
            <a:endParaRPr lang="en-GB" altLang="en-US" sz="900" dirty="0" smtClean="0">
              <a:latin typeface="Arial" pitchFamily="34" charset="0"/>
              <a:cs typeface="Arial" pitchFamily="34" charset="0"/>
            </a:endParaRPr>
          </a:p>
        </p:txBody>
      </p:sp>
      <p:sp>
        <p:nvSpPr>
          <p:cNvPr id="75782" name="Text Box 5"/>
          <p:cNvSpPr txBox="1">
            <a:spLocks noChangeArrowheads="1"/>
          </p:cNvSpPr>
          <p:nvPr/>
        </p:nvSpPr>
        <p:spPr bwMode="auto">
          <a:xfrm>
            <a:off x="256903" y="1504653"/>
            <a:ext cx="1098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r>
              <a:rPr lang="en-GB" altLang="en-US" b="1" dirty="0" smtClean="0">
                <a:solidFill>
                  <a:schemeClr val="tx1"/>
                </a:solidFill>
                <a:latin typeface="Calibri" pitchFamily="34" charset="0"/>
              </a:rPr>
              <a:t>Total Online</a:t>
            </a:r>
            <a:endParaRPr lang="en-GB" altLang="en-US" b="1" dirty="0">
              <a:solidFill>
                <a:schemeClr val="tx1"/>
              </a:solidFill>
              <a:latin typeface="Calibri" pitchFamily="34" charset="0"/>
            </a:endParaRPr>
          </a:p>
        </p:txBody>
      </p:sp>
      <p:sp>
        <p:nvSpPr>
          <p:cNvPr id="2" name="Text Placeholder 1"/>
          <p:cNvSpPr>
            <a:spLocks noGrp="1"/>
          </p:cNvSpPr>
          <p:nvPr>
            <p:ph type="body" idx="13"/>
          </p:nvPr>
        </p:nvSpPr>
        <p:spPr>
          <a:xfrm>
            <a:off x="251520" y="843558"/>
            <a:ext cx="8165465" cy="236339"/>
          </a:xfrm>
        </p:spPr>
        <p:txBody>
          <a:bodyPr/>
          <a:lstStyle/>
          <a:p>
            <a:r>
              <a:rPr lang="en-GB" sz="1400" dirty="0" smtClean="0">
                <a:latin typeface="Calibri" panose="020F0502020204030204" pitchFamily="34" charset="0"/>
                <a:cs typeface="Calibri" panose="020F0502020204030204" pitchFamily="34" charset="0"/>
              </a:rPr>
              <a:t>Retailers who do not have a credible online offer will need to think differently such as Lidl via their App or risk falling the behind the market as GB faces up to another disruptive year …</a:t>
            </a:r>
            <a:endParaRPr lang="en-GB" sz="1400" dirty="0">
              <a:latin typeface="Calibri" panose="020F0502020204030204" pitchFamily="34" charset="0"/>
              <a:cs typeface="Calibri" panose="020F0502020204030204" pitchFamily="34" charset="0"/>
            </a:endParaRPr>
          </a:p>
        </p:txBody>
      </p:sp>
      <p:graphicFrame>
        <p:nvGraphicFramePr>
          <p:cNvPr id="12" name="Chart Placeholder 6"/>
          <p:cNvGraphicFramePr>
            <a:graphicFrameLocks/>
          </p:cNvGraphicFramePr>
          <p:nvPr>
            <p:extLst>
              <p:ext uri="{D42A27DB-BD31-4B8C-83A1-F6EECF244321}">
                <p14:modId xmlns:p14="http://schemas.microsoft.com/office/powerpoint/2010/main" val="1124073561"/>
              </p:ext>
            </p:extLst>
          </p:nvPr>
        </p:nvGraphicFramePr>
        <p:xfrm>
          <a:off x="4860032" y="1645236"/>
          <a:ext cx="4032448" cy="3250514"/>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5340297" y="1658542"/>
            <a:ext cx="3172663" cy="246221"/>
          </a:xfrm>
          <a:prstGeom prst="rect">
            <a:avLst/>
          </a:prstGeom>
        </p:spPr>
        <p:txBody>
          <a:bodyPr wrap="none">
            <a:spAutoFit/>
          </a:bodyPr>
          <a:lstStyle/>
          <a:p>
            <a:pPr algn="ctr">
              <a:defRPr sz="1000" b="1" i="0" u="none" strike="noStrike" kern="1200" baseline="0">
                <a:solidFill>
                  <a:srgbClr val="000000"/>
                </a:solidFill>
                <a:latin typeface="Calibri" panose="020F0502020204030204" pitchFamily="34" charset="0"/>
                <a:ea typeface="+mn-ea"/>
                <a:cs typeface="Calibri" panose="020F0502020204030204" pitchFamily="34" charset="0"/>
              </a:defRPr>
            </a:pPr>
            <a:r>
              <a:rPr lang="en-US" b="1" kern="1200" dirty="0">
                <a:latin typeface="Calibri" panose="020F0502020204030204" pitchFamily="34" charset="0"/>
                <a:cs typeface="Calibri" panose="020F0502020204030204" pitchFamily="34" charset="0"/>
              </a:rPr>
              <a:t>Online Share of </a:t>
            </a:r>
            <a:r>
              <a:rPr lang="en-US" b="1" kern="1200" dirty="0" smtClean="0">
                <a:latin typeface="Calibri" panose="020F0502020204030204" pitchFamily="34" charset="0"/>
                <a:cs typeface="Calibri" panose="020F0502020204030204" pitchFamily="34" charset="0"/>
              </a:rPr>
              <a:t>FMCG </a:t>
            </a:r>
            <a:r>
              <a:rPr lang="en-US" b="1" kern="1200" dirty="0">
                <a:latin typeface="Calibri" panose="020F0502020204030204" pitchFamily="34" charset="0"/>
                <a:cs typeface="Calibri" panose="020F0502020204030204" pitchFamily="34" charset="0"/>
              </a:rPr>
              <a:t>incremental sales 4w/e26Dec20 </a:t>
            </a:r>
          </a:p>
        </p:txBody>
      </p:sp>
    </p:spTree>
    <p:extLst>
      <p:ext uri="{BB962C8B-B14F-4D97-AF65-F5344CB8AC3E}">
        <p14:creationId xmlns:p14="http://schemas.microsoft.com/office/powerpoint/2010/main" val="2305004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7"/>
          <p:cNvSpPr>
            <a:spLocks noGrp="1"/>
          </p:cNvSpPr>
          <p:nvPr>
            <p:ph type="title"/>
          </p:nvPr>
        </p:nvSpPr>
        <p:spPr>
          <a:xfrm>
            <a:off x="353268" y="65047"/>
            <a:ext cx="8612353" cy="634861"/>
          </a:xfrm>
        </p:spPr>
        <p:txBody>
          <a:bodyPr numCol="1" compatLnSpc="1">
            <a:prstTxWarp prst="textNoShape">
              <a:avLst/>
            </a:prstTxWarp>
          </a:bodyPr>
          <a:lstStyle/>
          <a:p>
            <a:pPr eaLnBrk="1" hangingPunct="1">
              <a:lnSpc>
                <a:spcPct val="80000"/>
              </a:lnSpc>
              <a:defRPr/>
            </a:pPr>
            <a:r>
              <a:rPr lang="en-GB" sz="2000" dirty="0" smtClean="0">
                <a:solidFill>
                  <a:schemeClr val="tx1"/>
                </a:solidFill>
                <a:latin typeface="Calibri" panose="020F0502020204030204" pitchFamily="34" charset="0"/>
                <a:ea typeface="ＭＳ Ｐゴシック"/>
                <a:cs typeface="ＭＳ Ｐゴシック"/>
              </a:rPr>
              <a:t>WITH GREATER FOCUS ON EVERYDAY LOW PRICE, SPEND BOUGHT ON OFFER REMAINED LOW FOR THE SEASONAL TIME OF THE YEAR</a:t>
            </a:r>
            <a:endParaRPr lang="en-GB" sz="2000" b="0" dirty="0">
              <a:solidFill>
                <a:schemeClr val="tx1"/>
              </a:solidFill>
              <a:latin typeface="Calibri" panose="020F0502020204030204" pitchFamily="34" charset="0"/>
              <a:ea typeface="ＭＳ Ｐゴシック"/>
              <a:cs typeface="ＭＳ Ｐゴシック"/>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1009618434"/>
              </p:ext>
            </p:extLst>
          </p:nvPr>
        </p:nvGraphicFramePr>
        <p:xfrm>
          <a:off x="503238" y="1688182"/>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07504" y="4672207"/>
            <a:ext cx="2890838" cy="52228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Grocery Multiples</a:t>
            </a:r>
          </a:p>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4 weeks ending periods to 26th Dec 2020</a:t>
            </a:r>
            <a:endParaRPr lang="en-GB" altLang="en-US" sz="900" dirty="0" smtClean="0">
              <a:latin typeface="Calibri" panose="020F0502020204030204" pitchFamily="34" charset="0"/>
            </a:endParaRPr>
          </a:p>
        </p:txBody>
      </p:sp>
      <p:sp>
        <p:nvSpPr>
          <p:cNvPr id="8" name="Oval 17"/>
          <p:cNvSpPr>
            <a:spLocks noChangeArrowheads="1"/>
          </p:cNvSpPr>
          <p:nvPr/>
        </p:nvSpPr>
        <p:spPr bwMode="auto">
          <a:xfrm>
            <a:off x="1475656" y="1764367"/>
            <a:ext cx="203200"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9" name="AutoShape 13"/>
          <p:cNvSpPr>
            <a:spLocks noChangeArrowheads="1"/>
          </p:cNvSpPr>
          <p:nvPr/>
        </p:nvSpPr>
        <p:spPr bwMode="auto">
          <a:xfrm>
            <a:off x="8594154" y="1851670"/>
            <a:ext cx="514350" cy="392906"/>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23</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0" name="AutoShape 13"/>
          <p:cNvSpPr>
            <a:spLocks noChangeArrowheads="1"/>
          </p:cNvSpPr>
          <p:nvPr/>
        </p:nvSpPr>
        <p:spPr bwMode="auto">
          <a:xfrm>
            <a:off x="1321346" y="1237186"/>
            <a:ext cx="514350" cy="47046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26</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1" name="Oval 9"/>
          <p:cNvSpPr>
            <a:spLocks noChangeArrowheads="1"/>
          </p:cNvSpPr>
          <p:nvPr/>
        </p:nvSpPr>
        <p:spPr bwMode="auto">
          <a:xfrm>
            <a:off x="5105069" y="1836375"/>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13" name="AutoShape 13"/>
          <p:cNvSpPr>
            <a:spLocks noChangeArrowheads="1"/>
          </p:cNvSpPr>
          <p:nvPr/>
        </p:nvSpPr>
        <p:spPr bwMode="auto">
          <a:xfrm>
            <a:off x="4932040" y="1308702"/>
            <a:ext cx="514350" cy="49781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kern="0" dirty="0" smtClean="0">
                <a:solidFill>
                  <a:srgbClr val="FFFFFF"/>
                </a:solidFill>
                <a:latin typeface="Calibri" pitchFamily="34" charset="0"/>
              </a:rPr>
              <a:t>27%</a:t>
            </a:r>
            <a:endParaRPr lang="en-GB" kern="0" dirty="0">
              <a:solidFill>
                <a:srgbClr val="FFFFFF"/>
              </a:solidFill>
              <a:latin typeface="Calibri" pitchFamily="34" charset="0"/>
            </a:endParaRPr>
          </a:p>
        </p:txBody>
      </p:sp>
      <p:sp>
        <p:nvSpPr>
          <p:cNvPr id="19" name="Text Box 7"/>
          <p:cNvSpPr txBox="1">
            <a:spLocks noChangeArrowheads="1"/>
          </p:cNvSpPr>
          <p:nvPr/>
        </p:nvSpPr>
        <p:spPr bwMode="auto">
          <a:xfrm>
            <a:off x="353268" y="699542"/>
            <a:ext cx="1824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chemeClr val="tx1"/>
                </a:solidFill>
                <a:ea typeface="ＭＳ Ｐゴシック" pitchFamily="34" charset="-128"/>
              </a:rPr>
              <a:t>% Exp On Offer: Total FMCG</a:t>
            </a:r>
          </a:p>
        </p:txBody>
      </p:sp>
      <p:sp>
        <p:nvSpPr>
          <p:cNvPr id="18" name="Text Box 19"/>
          <p:cNvSpPr txBox="1">
            <a:spLocks noChangeArrowheads="1"/>
          </p:cNvSpPr>
          <p:nvPr/>
        </p:nvSpPr>
        <p:spPr bwMode="auto">
          <a:xfrm>
            <a:off x="611560"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2018</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4" name="Text Box 19"/>
          <p:cNvSpPr txBox="1">
            <a:spLocks noChangeArrowheads="1"/>
          </p:cNvSpPr>
          <p:nvPr/>
        </p:nvSpPr>
        <p:spPr bwMode="auto">
          <a:xfrm>
            <a:off x="4211960"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2019</a:t>
            </a:r>
            <a:endParaRPr lang="en-GB" sz="1600" kern="0" dirty="0">
              <a:solidFill>
                <a:srgbClr val="FFFFFF"/>
              </a:solidFill>
              <a:latin typeface="Calibri" pitchFamily="34" charset="0"/>
              <a:ea typeface="Arial Unicode MS" pitchFamily="34" charset="-128"/>
              <a:cs typeface="Calibri" pitchFamily="34" charset="0"/>
            </a:endParaRPr>
          </a:p>
        </p:txBody>
      </p:sp>
      <p:sp>
        <p:nvSpPr>
          <p:cNvPr id="21" name="Text Box 19"/>
          <p:cNvSpPr txBox="1">
            <a:spLocks noChangeArrowheads="1"/>
          </p:cNvSpPr>
          <p:nvPr/>
        </p:nvSpPr>
        <p:spPr bwMode="auto">
          <a:xfrm>
            <a:off x="8435049" y="4371950"/>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2020</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5" name="Oval 9"/>
          <p:cNvSpPr>
            <a:spLocks noChangeArrowheads="1"/>
          </p:cNvSpPr>
          <p:nvPr/>
        </p:nvSpPr>
        <p:spPr bwMode="auto">
          <a:xfrm>
            <a:off x="8770242" y="2283718"/>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Tree>
    <p:extLst>
      <p:ext uri="{BB962C8B-B14F-4D97-AF65-F5344CB8AC3E}">
        <p14:creationId xmlns:p14="http://schemas.microsoft.com/office/powerpoint/2010/main" val="2329496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0555" y="1421572"/>
            <a:ext cx="2667208" cy="1569660"/>
          </a:xfrm>
          <a:prstGeom prst="rect">
            <a:avLst/>
          </a:prstGeom>
          <a:noFill/>
        </p:spPr>
        <p:txBody>
          <a:bodyPr wrap="square" rtlCol="0">
            <a:spAutoFit/>
          </a:bodyPr>
          <a:lstStyle/>
          <a:p>
            <a:pPr algn="ctr"/>
            <a:r>
              <a:rPr lang="en-GB" sz="1600" b="1" dirty="0" smtClean="0">
                <a:latin typeface="Calibri" panose="020F0502020204030204" pitchFamily="34" charset="0"/>
                <a:cs typeface="Calibri" panose="020F0502020204030204" pitchFamily="34" charset="0"/>
              </a:rPr>
              <a:t>% Value Sales bought on Offer</a:t>
            </a:r>
          </a:p>
          <a:p>
            <a:pPr algn="ctr"/>
            <a:endParaRPr lang="en-GB" sz="900" b="1" dirty="0">
              <a:latin typeface="Calibri" panose="020F0502020204030204" pitchFamily="34" charset="0"/>
              <a:cs typeface="Calibri" panose="020F0502020204030204" pitchFamily="34" charset="0"/>
            </a:endParaRPr>
          </a:p>
          <a:p>
            <a:pPr algn="ctr"/>
            <a:r>
              <a:rPr lang="en-GB" sz="1200" b="1" dirty="0" smtClean="0">
                <a:latin typeface="Calibri" panose="020F0502020204030204" pitchFamily="34" charset="0"/>
                <a:cs typeface="Calibri" panose="020F0502020204030204" pitchFamily="34" charset="0"/>
              </a:rPr>
              <a:t>Grocery Multiples</a:t>
            </a:r>
          </a:p>
          <a:p>
            <a:pPr algn="ctr"/>
            <a:r>
              <a:rPr lang="en-GB" sz="1200" b="1" dirty="0" smtClean="0">
                <a:latin typeface="Calibri" panose="020F0502020204030204" pitchFamily="34" charset="0"/>
                <a:cs typeface="Calibri" panose="020F0502020204030204" pitchFamily="34" charset="0"/>
              </a:rPr>
              <a:t>23% (-4% points)</a:t>
            </a:r>
          </a:p>
          <a:p>
            <a:pPr algn="ctr"/>
            <a:endParaRPr lang="en-GB" b="1" dirty="0">
              <a:latin typeface="Calibri" panose="020F0502020204030204" pitchFamily="34" charset="0"/>
              <a:cs typeface="Calibri" panose="020F0502020204030204" pitchFamily="34" charset="0"/>
            </a:endParaRPr>
          </a:p>
          <a:p>
            <a:pPr algn="ctr"/>
            <a:endParaRPr lang="en-GB" b="1" dirty="0" smtClean="0">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32869494"/>
              </p:ext>
            </p:extLst>
          </p:nvPr>
        </p:nvGraphicFramePr>
        <p:xfrm flipV="1">
          <a:off x="690767" y="2819190"/>
          <a:ext cx="7841669" cy="1692962"/>
        </p:xfrm>
        <a:graphic>
          <a:graphicData uri="http://schemas.openxmlformats.org/drawingml/2006/table">
            <a:tbl>
              <a:tblPr firstRow="1" bandRow="1">
                <a:tableStyleId>{95A90781-DFE0-4ECC-8F90-118134CE9E34}</a:tableStyleId>
              </a:tblPr>
              <a:tblGrid>
                <a:gridCol w="712879"/>
                <a:gridCol w="712879"/>
                <a:gridCol w="712879"/>
                <a:gridCol w="712879"/>
                <a:gridCol w="712879"/>
                <a:gridCol w="712879"/>
                <a:gridCol w="712879"/>
                <a:gridCol w="712879"/>
                <a:gridCol w="712879"/>
                <a:gridCol w="712879"/>
                <a:gridCol w="712879"/>
              </a:tblGrid>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37366">
                <a:tc>
                  <a:txBody>
                    <a:bodyPr/>
                    <a:lstStyle/>
                    <a:p>
                      <a:pPr algn="ctr"/>
                      <a:r>
                        <a:rPr lang="en-GB" b="1" dirty="0" smtClean="0">
                          <a:latin typeface="Calibri" panose="020F0502020204030204" pitchFamily="34" charset="0"/>
                          <a:cs typeface="Calibri" panose="020F0502020204030204" pitchFamily="34" charset="0"/>
                        </a:rPr>
                        <a:t>35%</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31%</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30%</a:t>
                      </a: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29%</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27%</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23%</a:t>
                      </a: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23%</a:t>
                      </a:r>
                    </a:p>
                    <a:p>
                      <a:pPr algn="ct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21%</a:t>
                      </a:r>
                    </a:p>
                    <a:p>
                      <a:pPr algn="ct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20%</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9%</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5%</a:t>
                      </a:r>
                      <a:endParaRPr lang="en-GB" b="1" dirty="0">
                        <a:latin typeface="Calibri" panose="020F0502020204030204" pitchFamily="34" charset="0"/>
                        <a:cs typeface="Calibri" panose="020F0502020204030204" pitchFamily="34" charset="0"/>
                      </a:endParaRPr>
                    </a:p>
                  </a:txBody>
                  <a:tcPr/>
                </a:tc>
              </a:tr>
            </a:tbl>
          </a:graphicData>
        </a:graphic>
      </p:graphicFrame>
      <p:sp>
        <p:nvSpPr>
          <p:cNvPr id="9" name="Right Arrow 8"/>
          <p:cNvSpPr/>
          <p:nvPr/>
        </p:nvSpPr>
        <p:spPr>
          <a:xfrm rot="5400000" flipV="1">
            <a:off x="791353"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32" name="Rectangle 2"/>
          <p:cNvSpPr txBox="1">
            <a:spLocks noChangeArrowheads="1"/>
          </p:cNvSpPr>
          <p:nvPr/>
        </p:nvSpPr>
        <p:spPr>
          <a:xfrm>
            <a:off x="251520" y="473224"/>
            <a:ext cx="8784975" cy="514350"/>
          </a:xfrm>
          <a:prstGeom prst="rect">
            <a:avLst/>
          </a:prstGeom>
        </p:spPr>
        <p:txBody>
          <a:bodyPr vert="horz" wrap="square" lIns="68580" tIns="0" rIns="6858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marL="0" lvl="1">
              <a:lnSpc>
                <a:spcPct val="95000"/>
              </a:lnSpc>
              <a:defRPr/>
            </a:pPr>
            <a:r>
              <a:rPr lang="en-GB" sz="1800" b="1" dirty="0" smtClean="0">
                <a:solidFill>
                  <a:schemeClr val="tx1"/>
                </a:solidFill>
                <a:ea typeface="ＭＳ Ｐゴシック"/>
              </a:rPr>
              <a:t>WITH GREATER FOCUS ON PRICE AND LOYALTY INITIATIVES ALL RETAILERS INVESTED LESS IN PROMOTIONS, WHICH IS PROVING A WINNING STRATEGY FOR TESCO, LIDL AND OCADO ALL OF WHICH REPORTED LEADING GROWTH THIS CHRISTMAS</a:t>
            </a:r>
            <a:endParaRPr lang="en-GB" sz="1800" b="1" dirty="0">
              <a:solidFill>
                <a:schemeClr val="tx1"/>
              </a:solidFill>
              <a:ea typeface="ＭＳ Ｐゴシック"/>
              <a:cs typeface="Calibri" panose="020F0502020204030204" pitchFamily="34" charset="0"/>
            </a:endParaRPr>
          </a:p>
        </p:txBody>
      </p:sp>
      <p:sp>
        <p:nvSpPr>
          <p:cNvPr id="4" name="Rectangle 3"/>
          <p:cNvSpPr/>
          <p:nvPr/>
        </p:nvSpPr>
        <p:spPr>
          <a:xfrm>
            <a:off x="3590554" y="1440226"/>
            <a:ext cx="2700250" cy="100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707904" y="1789534"/>
            <a:ext cx="184731" cy="307777"/>
          </a:xfrm>
          <a:prstGeom prst="rect">
            <a:avLst/>
          </a:prstGeom>
          <a:noFill/>
        </p:spPr>
        <p:txBody>
          <a:bodyPr wrap="none" rtlCol="0">
            <a:spAutoFit/>
          </a:bodyPr>
          <a:lstStyle/>
          <a:p>
            <a:endParaRPr lang="en-GB" dirty="0"/>
          </a:p>
        </p:txBody>
      </p:sp>
      <p:sp>
        <p:nvSpPr>
          <p:cNvPr id="57" name="Text Placeholder 6"/>
          <p:cNvSpPr>
            <a:spLocks noGrp="1"/>
          </p:cNvSpPr>
          <p:nvPr>
            <p:ph type="body" idx="4294967295"/>
          </p:nvPr>
        </p:nvSpPr>
        <p:spPr>
          <a:xfrm>
            <a:off x="20806" y="4868863"/>
            <a:ext cx="8166100" cy="27463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 Value Sales bought on Offer, </a:t>
            </a:r>
            <a:r>
              <a:rPr lang="en-GB" sz="900" dirty="0" smtClean="0">
                <a:latin typeface="Calibri" panose="020F0502020204030204" pitchFamily="34" charset="0"/>
              </a:rPr>
              <a:t>4 week </a:t>
            </a:r>
            <a:r>
              <a:rPr lang="en-GB" sz="900" dirty="0">
                <a:latin typeface="Calibri" panose="020F0502020204030204" pitchFamily="34" charset="0"/>
              </a:rPr>
              <a:t>ending </a:t>
            </a:r>
            <a:r>
              <a:rPr lang="en-GB" sz="900" dirty="0" smtClean="0">
                <a:latin typeface="Calibri" panose="020F0502020204030204" pitchFamily="34" charset="0"/>
              </a:rPr>
              <a:t>26thDecember (arrow vs year ago)</a:t>
            </a:r>
            <a:endParaRPr lang="en-US" sz="900" dirty="0">
              <a:latin typeface="Calibri" panose="020F0502020204030204" pitchFamily="34" charset="0"/>
            </a:endParaRPr>
          </a:p>
        </p:txBody>
      </p:sp>
      <p:sp>
        <p:nvSpPr>
          <p:cNvPr id="58" name="TextBox 57"/>
          <p:cNvSpPr txBox="1"/>
          <p:nvPr/>
        </p:nvSpPr>
        <p:spPr>
          <a:xfrm>
            <a:off x="5842816"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-2% </a:t>
            </a:r>
            <a:endParaRPr lang="en-GB" sz="1000" b="1" dirty="0">
              <a:solidFill>
                <a:srgbClr val="FF0000"/>
              </a:solidFill>
              <a:latin typeface="Calibri" panose="020F0502020204030204" pitchFamily="34" charset="0"/>
              <a:cs typeface="Calibri" panose="020F0502020204030204" pitchFamily="34" charset="0"/>
            </a:endParaRPr>
          </a:p>
        </p:txBody>
      </p:sp>
      <p:sp>
        <p:nvSpPr>
          <p:cNvPr id="39" name="TextBox 38"/>
          <p:cNvSpPr txBox="1"/>
          <p:nvPr/>
        </p:nvSpPr>
        <p:spPr>
          <a:xfrm>
            <a:off x="121532" y="4321428"/>
            <a:ext cx="657552" cy="33855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 % pts</a:t>
            </a:r>
          </a:p>
          <a:p>
            <a:pPr algn="r"/>
            <a:r>
              <a:rPr lang="en-GB" sz="800" dirty="0" smtClean="0">
                <a:latin typeface="Calibri" panose="020F0502020204030204" pitchFamily="34" charset="0"/>
                <a:cs typeface="Calibri" panose="020F0502020204030204" pitchFamily="34" charset="0"/>
              </a:rPr>
              <a:t>Vs last year</a:t>
            </a:r>
            <a:endParaRPr lang="en-GB" sz="800" dirty="0">
              <a:latin typeface="Calibri" panose="020F0502020204030204" pitchFamily="34" charset="0"/>
              <a:cs typeface="Calibri" panose="020F0502020204030204" pitchFamily="34" charset="0"/>
            </a:endParaRPr>
          </a:p>
        </p:txBody>
      </p:sp>
      <p:sp>
        <p:nvSpPr>
          <p:cNvPr id="42" name="TextBox 41"/>
          <p:cNvSpPr txBox="1"/>
          <p:nvPr/>
        </p:nvSpPr>
        <p:spPr>
          <a:xfrm>
            <a:off x="7272896"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-3%</a:t>
            </a:r>
            <a:r>
              <a:rPr lang="en-GB" sz="1000" b="1" dirty="0" smtClean="0">
                <a:solidFill>
                  <a:schemeClr val="accent3"/>
                </a:solidFill>
                <a:latin typeface="Calibri" panose="020F0502020204030204" pitchFamily="34" charset="0"/>
                <a:cs typeface="Calibri" panose="020F0502020204030204" pitchFamily="34" charset="0"/>
              </a:rPr>
              <a:t> </a:t>
            </a:r>
            <a:endParaRPr lang="en-GB" sz="1000" b="1" dirty="0">
              <a:solidFill>
                <a:schemeClr val="accent3"/>
              </a:solidFill>
              <a:latin typeface="Calibri" panose="020F0502020204030204" pitchFamily="34" charset="0"/>
              <a:cs typeface="Calibri" panose="020F0502020204030204" pitchFamily="34" charset="0"/>
            </a:endParaRPr>
          </a:p>
        </p:txBody>
      </p:sp>
      <p:sp>
        <p:nvSpPr>
          <p:cNvPr id="44" name="TextBox 43"/>
          <p:cNvSpPr txBox="1"/>
          <p:nvPr/>
        </p:nvSpPr>
        <p:spPr>
          <a:xfrm>
            <a:off x="1569022"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-2% </a:t>
            </a:r>
            <a:endParaRPr lang="en-GB" sz="1000" b="1" dirty="0">
              <a:solidFill>
                <a:srgbClr val="FF0000"/>
              </a:solidFill>
              <a:latin typeface="Calibri" panose="020F0502020204030204" pitchFamily="34" charset="0"/>
              <a:cs typeface="Calibri" panose="020F0502020204030204" pitchFamily="34" charset="0"/>
            </a:endParaRPr>
          </a:p>
        </p:txBody>
      </p:sp>
      <p:sp>
        <p:nvSpPr>
          <p:cNvPr id="47" name="TextBox 46"/>
          <p:cNvSpPr txBox="1"/>
          <p:nvPr/>
        </p:nvSpPr>
        <p:spPr>
          <a:xfrm>
            <a:off x="3729262" y="4299942"/>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-7% </a:t>
            </a:r>
            <a:endParaRPr lang="en-GB" sz="1000" b="1" dirty="0">
              <a:solidFill>
                <a:srgbClr val="FF0000"/>
              </a:solidFill>
              <a:latin typeface="Calibri" panose="020F0502020204030204" pitchFamily="34" charset="0"/>
              <a:cs typeface="Calibri" panose="020F0502020204030204" pitchFamily="34" charset="0"/>
            </a:endParaRPr>
          </a:p>
        </p:txBody>
      </p:sp>
      <p:sp>
        <p:nvSpPr>
          <p:cNvPr id="60" name="TextBox 59"/>
          <p:cNvSpPr txBox="1"/>
          <p:nvPr/>
        </p:nvSpPr>
        <p:spPr>
          <a:xfrm>
            <a:off x="2937175" y="4292364"/>
            <a:ext cx="410689"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-6% </a:t>
            </a:r>
            <a:endParaRPr lang="en-GB" sz="1000" b="1" dirty="0">
              <a:solidFill>
                <a:srgbClr val="FF0000"/>
              </a:solidFill>
              <a:latin typeface="Calibri" panose="020F0502020204030204" pitchFamily="34" charset="0"/>
              <a:cs typeface="Calibri" panose="020F0502020204030204" pitchFamily="34" charset="0"/>
            </a:endParaRPr>
          </a:p>
        </p:txBody>
      </p:sp>
      <p:sp>
        <p:nvSpPr>
          <p:cNvPr id="62" name="TextBox 61"/>
          <p:cNvSpPr txBox="1"/>
          <p:nvPr/>
        </p:nvSpPr>
        <p:spPr>
          <a:xfrm>
            <a:off x="5139815"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 </a:t>
            </a:r>
            <a:endParaRPr lang="en-GB" sz="1000" b="1" dirty="0">
              <a:solidFill>
                <a:srgbClr val="FF0000"/>
              </a:solidFill>
              <a:latin typeface="Calibri" panose="020F0502020204030204" pitchFamily="34" charset="0"/>
              <a:cs typeface="Calibri" panose="020F0502020204030204" pitchFamily="34" charset="0"/>
            </a:endParaRPr>
          </a:p>
        </p:txBody>
      </p:sp>
      <p:sp>
        <p:nvSpPr>
          <p:cNvPr id="63" name="TextBox 62"/>
          <p:cNvSpPr txBox="1"/>
          <p:nvPr/>
        </p:nvSpPr>
        <p:spPr>
          <a:xfrm>
            <a:off x="2202021" y="4292364"/>
            <a:ext cx="476412"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-15% </a:t>
            </a:r>
            <a:endParaRPr lang="en-GB" sz="1000" b="1" dirty="0">
              <a:solidFill>
                <a:srgbClr val="FF0000"/>
              </a:solidFill>
              <a:latin typeface="Calibri" panose="020F0502020204030204" pitchFamily="34" charset="0"/>
              <a:cs typeface="Calibri" panose="020F0502020204030204" pitchFamily="34" charset="0"/>
            </a:endParaRPr>
          </a:p>
        </p:txBody>
      </p:sp>
      <p:sp>
        <p:nvSpPr>
          <p:cNvPr id="65" name="TextBox 64"/>
          <p:cNvSpPr txBox="1"/>
          <p:nvPr/>
        </p:nvSpPr>
        <p:spPr>
          <a:xfrm>
            <a:off x="868900"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 </a:t>
            </a:r>
            <a:endParaRPr lang="en-GB" sz="1000" b="1" dirty="0">
              <a:solidFill>
                <a:srgbClr val="FF0000"/>
              </a:solidFill>
              <a:latin typeface="Calibri" panose="020F0502020204030204" pitchFamily="34" charset="0"/>
              <a:cs typeface="Calibri" panose="020F0502020204030204" pitchFamily="34" charset="0"/>
            </a:endParaRPr>
          </a:p>
        </p:txBody>
      </p:sp>
      <p:sp>
        <p:nvSpPr>
          <p:cNvPr id="53" name="Right Arrow 52"/>
          <p:cNvSpPr/>
          <p:nvPr/>
        </p:nvSpPr>
        <p:spPr>
          <a:xfrm rot="5400000" flipV="1">
            <a:off x="146569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4" name="Right Arrow 53"/>
          <p:cNvSpPr/>
          <p:nvPr/>
        </p:nvSpPr>
        <p:spPr>
          <a:xfrm rot="5400000" flipV="1">
            <a:off x="220184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9" name="Right Arrow 58"/>
          <p:cNvSpPr/>
          <p:nvPr/>
        </p:nvSpPr>
        <p:spPr>
          <a:xfrm rot="5400000" flipV="1">
            <a:off x="289304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6" name="Right Arrow 65"/>
          <p:cNvSpPr/>
          <p:nvPr/>
        </p:nvSpPr>
        <p:spPr>
          <a:xfrm rot="5400000" flipV="1">
            <a:off x="360463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7" name="Right Arrow 66"/>
          <p:cNvSpPr/>
          <p:nvPr/>
        </p:nvSpPr>
        <p:spPr>
          <a:xfrm rot="5400000" flipV="1">
            <a:off x="5062268"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8" name="Right Arrow 67"/>
          <p:cNvSpPr/>
          <p:nvPr/>
        </p:nvSpPr>
        <p:spPr>
          <a:xfrm rot="5400000" flipV="1">
            <a:off x="5765269"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9" name="Right Arrow 68"/>
          <p:cNvSpPr/>
          <p:nvPr/>
        </p:nvSpPr>
        <p:spPr>
          <a:xfrm rot="5400000" flipV="1">
            <a:off x="646254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0" name="Right Arrow 69"/>
          <p:cNvSpPr/>
          <p:nvPr/>
        </p:nvSpPr>
        <p:spPr>
          <a:xfrm rot="5400000" flipV="1">
            <a:off x="787682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2" name="Right Arrow 71"/>
          <p:cNvSpPr/>
          <p:nvPr/>
        </p:nvSpPr>
        <p:spPr>
          <a:xfrm rot="5400000" flipV="1">
            <a:off x="718252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4" name="Right Arrow 73"/>
          <p:cNvSpPr/>
          <p:nvPr/>
        </p:nvSpPr>
        <p:spPr>
          <a:xfrm rot="5400000" flipV="1">
            <a:off x="4291190"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5" name="TextBox 74"/>
          <p:cNvSpPr txBox="1"/>
          <p:nvPr/>
        </p:nvSpPr>
        <p:spPr>
          <a:xfrm>
            <a:off x="4372746" y="4292364"/>
            <a:ext cx="468397"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  -6% </a:t>
            </a:r>
            <a:endParaRPr lang="en-GB" sz="1000" b="1" dirty="0">
              <a:solidFill>
                <a:srgbClr val="FF0000"/>
              </a:solidFill>
              <a:latin typeface="Calibri" panose="020F0502020204030204" pitchFamily="34" charset="0"/>
              <a:cs typeface="Calibri" panose="020F0502020204030204" pitchFamily="34" charset="0"/>
            </a:endParaRPr>
          </a:p>
        </p:txBody>
      </p:sp>
      <p:sp>
        <p:nvSpPr>
          <p:cNvPr id="76" name="TextBox 75"/>
          <p:cNvSpPr txBox="1"/>
          <p:nvPr/>
        </p:nvSpPr>
        <p:spPr>
          <a:xfrm>
            <a:off x="6540091"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-2% </a:t>
            </a:r>
            <a:endParaRPr lang="en-GB" sz="1000" b="1" dirty="0">
              <a:solidFill>
                <a:srgbClr val="FF0000"/>
              </a:solidFill>
              <a:latin typeface="Calibri" panose="020F0502020204030204" pitchFamily="34" charset="0"/>
              <a:cs typeface="Calibri" panose="020F0502020204030204" pitchFamily="34" charset="0"/>
            </a:endParaRPr>
          </a:p>
        </p:txBody>
      </p:sp>
      <p:sp>
        <p:nvSpPr>
          <p:cNvPr id="77" name="TextBox 76"/>
          <p:cNvSpPr txBox="1"/>
          <p:nvPr/>
        </p:nvSpPr>
        <p:spPr>
          <a:xfrm>
            <a:off x="7992845" y="4292364"/>
            <a:ext cx="372217" cy="246221"/>
          </a:xfrm>
          <a:prstGeom prst="rect">
            <a:avLst/>
          </a:prstGeom>
          <a:noFill/>
        </p:spPr>
        <p:txBody>
          <a:bodyPr wrap="none" rtlCol="0">
            <a:spAutoFit/>
          </a:bodyPr>
          <a:lstStyle/>
          <a:p>
            <a:pPr algn="r"/>
            <a:r>
              <a:rPr lang="en-GB" sz="1000" b="1" dirty="0" smtClean="0">
                <a:solidFill>
                  <a:schemeClr val="accent3"/>
                </a:solidFill>
                <a:latin typeface="Calibri" panose="020F0502020204030204" pitchFamily="34" charset="0"/>
                <a:cs typeface="Calibri" panose="020F0502020204030204" pitchFamily="34" charset="0"/>
              </a:rPr>
              <a:t>0% </a:t>
            </a:r>
            <a:endParaRPr lang="en-GB" sz="1000" b="1" dirty="0">
              <a:solidFill>
                <a:schemeClr val="accent3"/>
              </a:solidFill>
              <a:latin typeface="Calibri" panose="020F0502020204030204" pitchFamily="34" charset="0"/>
              <a:cs typeface="Calibri" panose="020F0502020204030204" pitchFamily="34" charset="0"/>
            </a:endParaRPr>
          </a:p>
        </p:txBody>
      </p:sp>
      <p:pic>
        <p:nvPicPr>
          <p:cNvPr id="78" name="Shape 17135"/>
          <p:cNvPicPr preferRelativeResize="0"/>
          <p:nvPr/>
        </p:nvPicPr>
        <p:blipFill rotWithShape="1">
          <a:blip r:embed="rId2">
            <a:alphaModFix/>
          </a:blip>
          <a:srcRect/>
          <a:stretch/>
        </p:blipFill>
        <p:spPr>
          <a:xfrm>
            <a:off x="3655520" y="1789534"/>
            <a:ext cx="395700" cy="548700"/>
          </a:xfrm>
          <a:prstGeom prst="rect">
            <a:avLst/>
          </a:prstGeom>
          <a:noFill/>
          <a:ln>
            <a:noFill/>
          </a:ln>
        </p:spPr>
      </p:pic>
      <p:pic>
        <p:nvPicPr>
          <p:cNvPr id="55" name="Picture 46" descr="Lidl logo"/>
          <p:cNvPicPr>
            <a:picLocks noChangeAspect="1" noChangeArrowheads="1"/>
          </p:cNvPicPr>
          <p:nvPr/>
        </p:nvPicPr>
        <p:blipFill>
          <a:blip r:embed="rId3"/>
          <a:srcRect/>
          <a:stretch>
            <a:fillRect/>
          </a:stretch>
        </p:blipFill>
        <p:spPr bwMode="auto">
          <a:xfrm>
            <a:off x="7272896" y="2956053"/>
            <a:ext cx="317333" cy="317333"/>
          </a:xfrm>
          <a:prstGeom prst="rect">
            <a:avLst/>
          </a:prstGeom>
          <a:noFill/>
          <a:ln w="9525">
            <a:noFill/>
            <a:miter lim="800000"/>
            <a:headEnd/>
            <a:tailEnd/>
          </a:ln>
        </p:spPr>
      </p:pic>
      <p:pic>
        <p:nvPicPr>
          <p:cNvPr id="56" name="Picture 2" descr="Image result for aldi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2463" t="9510" r="12574" b="9477"/>
          <a:stretch/>
        </p:blipFill>
        <p:spPr bwMode="auto">
          <a:xfrm>
            <a:off x="7990469" y="2927077"/>
            <a:ext cx="317332" cy="375284"/>
          </a:xfrm>
          <a:prstGeom prst="rect">
            <a:avLst/>
          </a:prstGeom>
          <a:noFill/>
          <a:extLst>
            <a:ext uri="{909E8E84-426E-40DD-AFC4-6F175D3DCCD1}">
              <a14:hiddenFill xmlns:a14="http://schemas.microsoft.com/office/drawing/2010/main">
                <a:solidFill>
                  <a:srgbClr val="FFFFFF"/>
                </a:solidFill>
              </a14:hiddenFill>
            </a:ext>
          </a:extLst>
        </p:spPr>
      </p:pic>
      <p:pic>
        <p:nvPicPr>
          <p:cNvPr id="61" name="chart"/>
          <p:cNvPicPr>
            <a:picLocks noChangeAspect="1"/>
          </p:cNvPicPr>
          <p:nvPr/>
        </p:nvPicPr>
        <p:blipFill>
          <a:blip r:embed="rId5"/>
          <a:stretch>
            <a:fillRect/>
          </a:stretch>
        </p:blipFill>
        <p:spPr>
          <a:xfrm>
            <a:off x="1604549" y="2962107"/>
            <a:ext cx="288076" cy="305224"/>
          </a:xfrm>
          <a:prstGeom prst="rect">
            <a:avLst/>
          </a:prstGeom>
        </p:spPr>
      </p:pic>
      <p:pic>
        <p:nvPicPr>
          <p:cNvPr id="64" name="Picture 17" descr="W4C"/>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6458" y="3038104"/>
            <a:ext cx="667190" cy="1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972390" y="3048953"/>
            <a:ext cx="702857" cy="1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80" name="Picture 13" descr="tesc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626456" y="3048953"/>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855170" y="2954023"/>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777995" y="2995841"/>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Shape 8408"/>
          <p:cNvPicPr/>
          <p:nvPr/>
        </p:nvPicPr>
        <p:blipFill>
          <a:blip r:embed="rId12">
            <a:alphaModFix/>
          </a:blip>
          <a:stretch>
            <a:fillRect/>
          </a:stretch>
        </p:blipFill>
        <p:spPr>
          <a:xfrm>
            <a:off x="2259728" y="2927077"/>
            <a:ext cx="426720" cy="426720"/>
          </a:xfrm>
          <a:prstGeom prst="rect">
            <a:avLst/>
          </a:prstGeom>
          <a:noFill/>
          <a:ln>
            <a:noFill/>
          </a:ln>
        </p:spPr>
      </p:pic>
      <p:pic>
        <p:nvPicPr>
          <p:cNvPr id="84" name="Picture 8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70818" y="3014650"/>
            <a:ext cx="406527" cy="249365"/>
          </a:xfrm>
          <a:prstGeom prst="rect">
            <a:avLst/>
          </a:prstGeom>
        </p:spPr>
      </p:pic>
      <p:pic>
        <p:nvPicPr>
          <p:cNvPr id="85" name="Picture 84"/>
          <p:cNvPicPr>
            <a:picLocks noChangeAspect="1"/>
          </p:cNvPicPr>
          <p:nvPr/>
        </p:nvPicPr>
        <p:blipFill>
          <a:blip r:embed="rId14"/>
          <a:stretch>
            <a:fillRect/>
          </a:stretch>
        </p:blipFill>
        <p:spPr>
          <a:xfrm>
            <a:off x="6444208" y="3015183"/>
            <a:ext cx="602456" cy="199073"/>
          </a:xfrm>
          <a:prstGeom prst="rect">
            <a:avLst/>
          </a:prstGeom>
        </p:spPr>
      </p:pic>
    </p:spTree>
    <p:extLst>
      <p:ext uri="{BB962C8B-B14F-4D97-AF65-F5344CB8AC3E}">
        <p14:creationId xmlns:p14="http://schemas.microsoft.com/office/powerpoint/2010/main" val="3679147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77900" y="4756150"/>
            <a:ext cx="8166100" cy="274638"/>
          </a:xfrm>
        </p:spPr>
        <p:txBody>
          <a:bodyPr/>
          <a:lstStyle/>
          <a:p>
            <a:pPr marL="114300" indent="0">
              <a:spcBef>
                <a:spcPts val="63"/>
              </a:spcBef>
              <a:buNone/>
            </a:pPr>
            <a:r>
              <a:rPr lang="en-GB" altLang="en-US" sz="1100" dirty="0">
                <a:latin typeface="Calibri" panose="020F0502020204030204" pitchFamily="34" charset="0"/>
              </a:rPr>
              <a:t>Source:  BRC-Nielsen SPI</a:t>
            </a:r>
          </a:p>
        </p:txBody>
      </p:sp>
      <p:graphicFrame>
        <p:nvGraphicFramePr>
          <p:cNvPr id="7" name="Chart Placeholder 6"/>
          <p:cNvGraphicFramePr>
            <a:graphicFrameLocks noGrp="1"/>
          </p:cNvGraphicFramePr>
          <p:nvPr>
            <p:ph type="chart" sz="quarter" idx="4294967295"/>
            <p:extLst>
              <p:ext uri="{D42A27DB-BD31-4B8C-83A1-F6EECF244321}">
                <p14:modId xmlns:p14="http://schemas.microsoft.com/office/powerpoint/2010/main" val="4260139204"/>
              </p:ext>
            </p:extLst>
          </p:nvPr>
        </p:nvGraphicFramePr>
        <p:xfrm>
          <a:off x="647056" y="1762125"/>
          <a:ext cx="8489950" cy="318611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p:cNvSpPr txBox="1">
            <a:spLocks noChangeArrowheads="1"/>
          </p:cNvSpPr>
          <p:nvPr/>
        </p:nvSpPr>
        <p:spPr bwMode="auto">
          <a:xfrm>
            <a:off x="450003" y="1563057"/>
            <a:ext cx="1895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sz="1000" dirty="0" smtClean="0">
                <a:solidFill>
                  <a:srgbClr val="000000"/>
                </a:solidFill>
                <a:latin typeface="Calibri" panose="020F0502020204030204" pitchFamily="34" charset="0"/>
              </a:rPr>
              <a:t>Year-on-Year %</a:t>
            </a:r>
          </a:p>
          <a:p>
            <a:pPr algn="ctr">
              <a:defRPr/>
            </a:pPr>
            <a:r>
              <a:rPr lang="en-GB" sz="1000" dirty="0" smtClean="0">
                <a:solidFill>
                  <a:srgbClr val="000000"/>
                </a:solidFill>
                <a:latin typeface="Calibri" panose="020F0502020204030204" pitchFamily="34" charset="0"/>
              </a:rPr>
              <a:t>Change in Shop Prices</a:t>
            </a:r>
          </a:p>
        </p:txBody>
      </p:sp>
      <p:sp>
        <p:nvSpPr>
          <p:cNvPr id="9" name="Title 2"/>
          <p:cNvSpPr txBox="1">
            <a:spLocks/>
          </p:cNvSpPr>
          <p:nvPr/>
        </p:nvSpPr>
        <p:spPr>
          <a:xfrm>
            <a:off x="241318" y="627534"/>
            <a:ext cx="8932812" cy="493017"/>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defRPr/>
            </a:pPr>
            <a:r>
              <a:rPr lang="en-GB" sz="2000" b="1" dirty="0">
                <a:solidFill>
                  <a:schemeClr val="tx1"/>
                </a:solidFill>
                <a:latin typeface="Calibri" panose="020F0502020204030204" pitchFamily="34" charset="0"/>
              </a:rPr>
              <a:t>FOOD INFLATION </a:t>
            </a:r>
            <a:r>
              <a:rPr lang="en-GB" sz="2000" b="1" dirty="0" smtClean="0">
                <a:solidFill>
                  <a:schemeClr val="tx1"/>
                </a:solidFill>
                <a:latin typeface="Calibri" panose="020F0502020204030204" pitchFamily="34" charset="0"/>
              </a:rPr>
              <a:t>SLOWED IN DECEMBER REFLECTING THE GREATER FOCUS ON EVERYDAY LOW PRICE</a:t>
            </a:r>
            <a:endParaRPr lang="en-US" sz="2000" b="1" dirty="0">
              <a:solidFill>
                <a:schemeClr val="tx1"/>
              </a:solidFill>
              <a:latin typeface="Calibri" panose="020F0502020204030204" pitchFamily="34" charset="0"/>
              <a:cs typeface="Calibri" panose="020F0502020204030204" pitchFamily="34" charset="0"/>
            </a:endParaRPr>
          </a:p>
        </p:txBody>
      </p:sp>
      <p:cxnSp>
        <p:nvCxnSpPr>
          <p:cNvPr id="4" name="Straight Connector 3"/>
          <p:cNvCxnSpPr/>
          <p:nvPr/>
        </p:nvCxnSpPr>
        <p:spPr>
          <a:xfrm>
            <a:off x="1835696" y="1963167"/>
            <a:ext cx="0" cy="1976735"/>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704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067694"/>
            <a:ext cx="8046720" cy="438911"/>
          </a:xfrm>
        </p:spPr>
        <p:txBody>
          <a:bodyPr/>
          <a:lstStyle/>
          <a:p>
            <a:r>
              <a:rPr lang="en-GB" sz="3200" dirty="0" smtClean="0">
                <a:latin typeface="Calibri" panose="020F0502020204030204" pitchFamily="34" charset="0"/>
                <a:cs typeface="Calibri" panose="020F0502020204030204" pitchFamily="34" charset="0"/>
              </a:rPr>
              <a:t>RETAILERS HELPED SHOPPERS TO BRING CHRISTMAS HOME WITH ..</a:t>
            </a:r>
            <a:endParaRPr lang="en-GB" sz="3200" dirty="0"/>
          </a:p>
        </p:txBody>
      </p:sp>
    </p:spTree>
    <p:extLst>
      <p:ext uri="{BB962C8B-B14F-4D97-AF65-F5344CB8AC3E}">
        <p14:creationId xmlns:p14="http://schemas.microsoft.com/office/powerpoint/2010/main" val="846704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688" y="1275606"/>
            <a:ext cx="8594858" cy="3108543"/>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As Christmas Eve was on a Thursday, there was an opportunity for extra visits to buy fresh foods, seasonal treats, gifts and indulgences but this did not compensate for </a:t>
            </a:r>
            <a:r>
              <a:rPr lang="en-GB" b="1" dirty="0">
                <a:latin typeface="Calibri" panose="020F0502020204030204" pitchFamily="34" charset="0"/>
                <a:cs typeface="Calibri" panose="020F0502020204030204" pitchFamily="34" charset="0"/>
              </a:rPr>
              <a:t>visits to stores over the 4 weeks falling 10% compared to last year</a:t>
            </a:r>
            <a:r>
              <a:rPr lang="en-GB" dirty="0">
                <a:latin typeface="Calibri" panose="020F0502020204030204" pitchFamily="34" charset="0"/>
                <a:cs typeface="Calibri" panose="020F0502020204030204" pitchFamily="34" charset="0"/>
              </a:rPr>
              <a:t>. However, shoppers did visit more fascias in December than in November (on average 6 different retailers/formats) and whilst this is a seasonal shift, shoppers continued to visit their usual retailer</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For the first time it was an Omnichannel </a:t>
            </a:r>
            <a:r>
              <a:rPr lang="en-GB" b="1" dirty="0" smtClean="0">
                <a:latin typeface="Calibri" panose="020F0502020204030204" pitchFamily="34" charset="0"/>
                <a:cs typeface="Calibri" panose="020F0502020204030204" pitchFamily="34" charset="0"/>
              </a:rPr>
              <a:t>Christmas</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online sales doubled (+101%) and accounted for 85% of the incremental sales growth this year.  Growth of store sales slowed to just +1.3% (Homescan FMCG</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There was also a new high in online </a:t>
            </a:r>
            <a:r>
              <a:rPr lang="en-GB" b="1" dirty="0">
                <a:latin typeface="Calibri" panose="020F0502020204030204" pitchFamily="34" charset="0"/>
                <a:cs typeface="Calibri" panose="020F0502020204030204" pitchFamily="34" charset="0"/>
              </a:rPr>
              <a:t>penetration in December with 30% of households shopping online</a:t>
            </a:r>
            <a:r>
              <a:rPr lang="en-GB" dirty="0">
                <a:latin typeface="Calibri" panose="020F0502020204030204" pitchFamily="34" charset="0"/>
                <a:cs typeface="Calibri" panose="020F0502020204030204" pitchFamily="34" charset="0"/>
              </a:rPr>
              <a:t> – 8.5m households up from 5.7m last year and online had a 12.5% channel share compared to 6.7% last December</a:t>
            </a:r>
            <a:r>
              <a:rPr lang="en-GB" b="1" dirty="0">
                <a:latin typeface="Calibri" panose="020F0502020204030204" pitchFamily="34" charset="0"/>
                <a:cs typeface="Calibri" panose="020F0502020204030204" pitchFamily="34" charset="0"/>
              </a:rPr>
              <a:t>. </a:t>
            </a:r>
            <a:endParaRPr lang="en-GB" b="1"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With less visits to stores there was a corresponding increase in spend per visit </a:t>
            </a:r>
            <a:r>
              <a:rPr lang="en-GB" b="1" dirty="0">
                <a:latin typeface="Calibri" panose="020F0502020204030204" pitchFamily="34" charset="0"/>
                <a:cs typeface="Calibri" panose="020F0502020204030204" pitchFamily="34" charset="0"/>
              </a:rPr>
              <a:t>average basket spend of £20</a:t>
            </a:r>
            <a:r>
              <a:rPr lang="en-GB" dirty="0">
                <a:latin typeface="Calibri" panose="020F0502020204030204" pitchFamily="34" charset="0"/>
                <a:cs typeface="Calibri" panose="020F0502020204030204" pitchFamily="34" charset="0"/>
              </a:rPr>
              <a:t>.</a:t>
            </a:r>
            <a:r>
              <a:rPr lang="en-GB" b="1" dirty="0">
                <a:latin typeface="Calibri" panose="020F0502020204030204" pitchFamily="34" charset="0"/>
                <a:cs typeface="Calibri" panose="020F0502020204030204" pitchFamily="34" charset="0"/>
              </a:rPr>
              <a:t>03 (including online) was significantly up from the £16.98 a year ago but fell short of the peaks reached during the first lockdown £21.68 4w/e 16May20.</a:t>
            </a:r>
            <a:r>
              <a:rPr lang="en-GB" dirty="0">
                <a:latin typeface="Calibri" panose="020F0502020204030204" pitchFamily="34" charset="0"/>
                <a:cs typeface="Calibri" panose="020F0502020204030204" pitchFamily="34" charset="0"/>
              </a:rPr>
              <a:t> Nevertheless this welcome uplift will have benefited all retailers. </a:t>
            </a:r>
          </a:p>
        </p:txBody>
      </p:sp>
      <p:sp>
        <p:nvSpPr>
          <p:cNvPr id="6" name="Title 4"/>
          <p:cNvSpPr txBox="1">
            <a:spLocks/>
          </p:cNvSpPr>
          <p:nvPr/>
        </p:nvSpPr>
        <p:spPr>
          <a:xfrm>
            <a:off x="220688" y="386110"/>
            <a:ext cx="8599784"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AU" sz="2400" dirty="0" smtClean="0">
                <a:cs typeface="Calibri" panose="020F0502020204030204" pitchFamily="34" charset="0"/>
              </a:rPr>
              <a:t>CHRISTMAS 2020 WAS A SMALLER FAMILY AFFAIR</a:t>
            </a:r>
            <a:endParaRPr lang="en-AU" sz="2400" dirty="0">
              <a:cs typeface="Calibri" panose="020F0502020204030204" pitchFamily="34" charset="0"/>
            </a:endParaRPr>
          </a:p>
        </p:txBody>
      </p:sp>
      <p:sp>
        <p:nvSpPr>
          <p:cNvPr id="7" name="Rectangle 6"/>
          <p:cNvSpPr/>
          <p:nvPr/>
        </p:nvSpPr>
        <p:spPr>
          <a:xfrm>
            <a:off x="251520" y="4912668"/>
            <a:ext cx="229742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704042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7" y="-65935"/>
            <a:ext cx="8429292" cy="596079"/>
          </a:xfrm>
        </p:spPr>
        <p:txBody>
          <a:bodyPr/>
          <a:lstStyle/>
          <a:p>
            <a:r>
              <a:rPr lang="en-GB" sz="3200" dirty="0" smtClean="0">
                <a:latin typeface="Calibri" panose="020F0502020204030204" pitchFamily="34" charset="0"/>
                <a:cs typeface="Calibri" panose="020F0502020204030204" pitchFamily="34" charset="0"/>
              </a:rPr>
              <a:t>FESTIVE DEALS</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
        <p:nvSpPr>
          <p:cNvPr id="18" name="Text Placeholder 7"/>
          <p:cNvSpPr>
            <a:spLocks noGrp="1"/>
          </p:cNvSpPr>
          <p:nvPr>
            <p:ph type="body" idx="2"/>
          </p:nvPr>
        </p:nvSpPr>
        <p:spPr>
          <a:xfrm>
            <a:off x="808023" y="1125616"/>
            <a:ext cx="1296144" cy="443178"/>
          </a:xfrm>
        </p:spPr>
        <p:txBody>
          <a:bodyPr/>
          <a:lstStyle/>
          <a:p>
            <a:pPr marL="0"/>
            <a:r>
              <a:rPr lang="en-GB" dirty="0" smtClean="0">
                <a:latin typeface="Calibri" panose="020F0502020204030204" pitchFamily="34" charset="0"/>
                <a:cs typeface="Calibri" panose="020F0502020204030204" pitchFamily="34" charset="0"/>
              </a:rPr>
              <a:t>SANTA’S SAVERS …</a:t>
            </a:r>
            <a:endParaRPr lang="en-GB" dirty="0">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475" y="569189"/>
            <a:ext cx="2764233" cy="1858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Image result for aldi logo"/>
          <p:cNvPicPr>
            <a:picLocks noChangeAspect="1" noChangeArrowheads="1"/>
          </p:cNvPicPr>
          <p:nvPr/>
        </p:nvPicPr>
        <p:blipFill rotWithShape="1">
          <a:blip r:embed="rId3">
            <a:extLst>
              <a:ext uri="{28A0092B-C50C-407E-A947-70E740481C1C}">
                <a14:useLocalDpi xmlns:a14="http://schemas.microsoft.com/office/drawing/2010/main" val="0"/>
              </a:ext>
            </a:extLst>
          </a:blip>
          <a:srcRect l="12463" t="9510" r="12574" b="9477"/>
          <a:stretch/>
        </p:blipFill>
        <p:spPr bwMode="auto">
          <a:xfrm>
            <a:off x="365140" y="1129958"/>
            <a:ext cx="439124" cy="5193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993" y="569188"/>
            <a:ext cx="2945915" cy="199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stretch>
            <a:fillRect/>
          </a:stretch>
        </p:blipFill>
        <p:spPr>
          <a:xfrm>
            <a:off x="5469845" y="168194"/>
            <a:ext cx="1095375" cy="361950"/>
          </a:xfrm>
          <a:prstGeom prst="rect">
            <a:avLst/>
          </a:prstGeom>
        </p:spPr>
      </p:pic>
      <p:sp>
        <p:nvSpPr>
          <p:cNvPr id="13" name="Text Placeholder 7"/>
          <p:cNvSpPr>
            <a:spLocks noGrp="1"/>
          </p:cNvSpPr>
          <p:nvPr>
            <p:ph type="body" idx="2"/>
          </p:nvPr>
        </p:nvSpPr>
        <p:spPr>
          <a:xfrm>
            <a:off x="6584816" y="220868"/>
            <a:ext cx="1803608" cy="334658"/>
          </a:xfrm>
        </p:spPr>
        <p:txBody>
          <a:bodyPr/>
          <a:lstStyle/>
          <a:p>
            <a:pPr marL="0"/>
            <a:r>
              <a:rPr lang="en-GB" dirty="0" smtClean="0">
                <a:latin typeface="Calibri" panose="020F0502020204030204" pitchFamily="34" charset="0"/>
                <a:cs typeface="Calibri" panose="020F0502020204030204" pitchFamily="34" charset="0"/>
              </a:rPr>
              <a:t>EXTRA FREE</a:t>
            </a:r>
            <a:endParaRPr lang="en-GB" dirty="0">
              <a:latin typeface="Calibri" panose="020F0502020204030204" pitchFamily="34" charset="0"/>
              <a:cs typeface="Calibri" panose="020F0502020204030204" pitchFamily="34" charset="0"/>
            </a:endParaRPr>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1459" y="3086114"/>
            <a:ext cx="2892946" cy="192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351458" y="2788587"/>
            <a:ext cx="1148000" cy="2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sp>
        <p:nvSpPr>
          <p:cNvPr id="15" name="Text Placeholder 7"/>
          <p:cNvSpPr>
            <a:spLocks noGrp="1"/>
          </p:cNvSpPr>
          <p:nvPr>
            <p:ph type="body" idx="2"/>
          </p:nvPr>
        </p:nvSpPr>
        <p:spPr>
          <a:xfrm>
            <a:off x="6571024" y="2756911"/>
            <a:ext cx="2177440" cy="265973"/>
          </a:xfrm>
        </p:spPr>
        <p:txBody>
          <a:bodyPr/>
          <a:lstStyle/>
          <a:p>
            <a:pPr marL="0"/>
            <a:r>
              <a:rPr lang="en-GB" dirty="0" smtClean="0">
                <a:latin typeface="Calibri" panose="020F0502020204030204" pitchFamily="34" charset="0"/>
                <a:cs typeface="Calibri" panose="020F0502020204030204" pitchFamily="34" charset="0"/>
              </a:rPr>
              <a:t>LIVE WELL FOR LESS</a:t>
            </a:r>
            <a:endParaRPr lang="en-GB" dirty="0">
              <a:latin typeface="Calibri" panose="020F0502020204030204" pitchFamily="34" charset="0"/>
              <a:cs typeface="Calibri" panose="020F0502020204030204" pitchFamily="34" charset="0"/>
            </a:endParaRPr>
          </a:p>
        </p:txBody>
      </p:sp>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091" y="2756911"/>
            <a:ext cx="2889134" cy="194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3" descr="tesc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83568" y="2889534"/>
            <a:ext cx="952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65140" y="3156234"/>
            <a:ext cx="1431804" cy="1200329"/>
          </a:xfrm>
          <a:prstGeom prst="rect">
            <a:avLst/>
          </a:prstGeom>
        </p:spPr>
        <p:txBody>
          <a:bodyPr wrap="square">
            <a:spAutoFit/>
          </a:bodyPr>
          <a:lstStyle/>
          <a:p>
            <a:pPr algn="r"/>
            <a:r>
              <a:rPr lang="en-GB" sz="1800" dirty="0" smtClean="0">
                <a:latin typeface="Calibri" panose="020F0502020204030204" pitchFamily="34" charset="0"/>
                <a:cs typeface="Calibri" panose="020F0502020204030204" pitchFamily="34" charset="0"/>
              </a:rPr>
              <a:t>FILL YOUR BOOTS WITH</a:t>
            </a:r>
          </a:p>
          <a:p>
            <a:pPr algn="r"/>
            <a:r>
              <a:rPr lang="en-GB" sz="1800" dirty="0" smtClean="0">
                <a:latin typeface="Calibri" panose="020F0502020204030204" pitchFamily="34" charset="0"/>
                <a:cs typeface="Calibri" panose="020F0502020204030204" pitchFamily="34" charset="0"/>
              </a:rPr>
              <a:t> ALL THE TRIMMINGS</a:t>
            </a:r>
            <a:endParaRPr lang="en-GB" sz="1800" dirty="0"/>
          </a:p>
        </p:txBody>
      </p:sp>
    </p:spTree>
    <p:extLst>
      <p:ext uri="{BB962C8B-B14F-4D97-AF65-F5344CB8AC3E}">
        <p14:creationId xmlns:p14="http://schemas.microsoft.com/office/powerpoint/2010/main" val="2601126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4910474"/>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r>
              <a:rPr lang="en-US" altLang="en-US" sz="900" dirty="0" smtClean="0">
                <a:latin typeface="Calibri" panose="020F0502020204030204" pitchFamily="34" charset="0"/>
                <a:cs typeface="Calibri" panose="020F0502020204030204" pitchFamily="34" charset="0"/>
              </a:rPr>
              <a:t>and Press Cuttings</a:t>
            </a:r>
            <a:endParaRPr lang="en-GB" sz="900" dirty="0">
              <a:latin typeface="Calibri" panose="020F0502020204030204" pitchFamily="34" charset="0"/>
              <a:cs typeface="Calibri" panose="020F0502020204030204" pitchFamily="34" charset="0"/>
            </a:endParaRPr>
          </a:p>
        </p:txBody>
      </p:sp>
      <p:sp>
        <p:nvSpPr>
          <p:cNvPr id="4" name="Text Placeholder 3"/>
          <p:cNvSpPr>
            <a:spLocks noGrp="1"/>
          </p:cNvSpPr>
          <p:nvPr>
            <p:ph type="body" idx="2"/>
          </p:nvPr>
        </p:nvSpPr>
        <p:spPr>
          <a:xfrm>
            <a:off x="323528" y="195486"/>
            <a:ext cx="8165592" cy="504056"/>
          </a:xfrm>
        </p:spPr>
        <p:txBody>
          <a:bodyPr/>
          <a:lstStyle/>
          <a:p>
            <a:pPr marL="0"/>
            <a:r>
              <a:rPr lang="en-GB" sz="3200" b="1" dirty="0" smtClean="0">
                <a:latin typeface="Calibri" panose="020F0502020204030204" pitchFamily="34" charset="0"/>
                <a:cs typeface="Calibri" panose="020F0502020204030204" pitchFamily="34" charset="0"/>
              </a:rPr>
              <a:t>MEAL CENTRE SHOW PIECES..</a:t>
            </a:r>
            <a:endParaRPr lang="en-GB" sz="3200" b="1" dirty="0">
              <a:latin typeface="Calibri" panose="020F0502020204030204" pitchFamily="34" charset="0"/>
              <a:cs typeface="Calibri" panose="020F0502020204030204" pitchFamily="34" charset="0"/>
            </a:endParaRPr>
          </a:p>
        </p:txBody>
      </p:sp>
      <p:sp>
        <p:nvSpPr>
          <p:cNvPr id="14" name="Rectangle 13"/>
          <p:cNvSpPr/>
          <p:nvPr/>
        </p:nvSpPr>
        <p:spPr>
          <a:xfrm>
            <a:off x="716602" y="771550"/>
            <a:ext cx="2271223" cy="523220"/>
          </a:xfrm>
          <a:prstGeom prst="rect">
            <a:avLst/>
          </a:prstGeom>
        </p:spPr>
        <p:txBody>
          <a:bodyPr wrap="square">
            <a:spAutoFit/>
          </a:bodyPr>
          <a:lstStyle/>
          <a:p>
            <a:pPr algn="r"/>
            <a:r>
              <a:rPr lang="en-GB" dirty="0" smtClean="0">
                <a:latin typeface="Calibri" panose="020F0502020204030204" pitchFamily="34" charset="0"/>
                <a:cs typeface="Calibri" panose="020F0502020204030204" pitchFamily="34" charset="0"/>
              </a:rPr>
              <a:t>FAMILY FAVOURITES AND ALL THE TRIMMINGS</a:t>
            </a:r>
            <a:endParaRPr lang="en-GB" dirty="0"/>
          </a:p>
        </p:txBody>
      </p:sp>
      <p:sp>
        <p:nvSpPr>
          <p:cNvPr id="19" name="Rectangle 18"/>
          <p:cNvSpPr/>
          <p:nvPr/>
        </p:nvSpPr>
        <p:spPr>
          <a:xfrm>
            <a:off x="6681966" y="904823"/>
            <a:ext cx="2492990" cy="307777"/>
          </a:xfrm>
          <a:prstGeom prst="rect">
            <a:avLst/>
          </a:prstGeom>
        </p:spPr>
        <p:txBody>
          <a:bodyPr wrap="none">
            <a:spAutoFit/>
          </a:bodyPr>
          <a:lstStyle/>
          <a:p>
            <a:pPr algn="r"/>
            <a:r>
              <a:rPr lang="en-GB" dirty="0" smtClean="0">
                <a:latin typeface="Calibri" panose="020F0502020204030204" pitchFamily="34" charset="0"/>
                <a:cs typeface="Calibri" panose="020F0502020204030204" pitchFamily="34" charset="0"/>
              </a:rPr>
              <a:t>GREAT VALUE CHRISTMAS DISH</a:t>
            </a:r>
            <a:endParaRPr lang="en-GB" dirty="0"/>
          </a:p>
        </p:txBody>
      </p:sp>
      <p:pic>
        <p:nvPicPr>
          <p:cNvPr id="23"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9221" y="2898429"/>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3658636" y="872149"/>
            <a:ext cx="2331087" cy="307777"/>
          </a:xfrm>
          <a:prstGeom prst="rect">
            <a:avLst/>
          </a:prstGeom>
        </p:spPr>
        <p:txBody>
          <a:bodyPr wrap="none">
            <a:spAutoFit/>
          </a:bodyPr>
          <a:lstStyle/>
          <a:p>
            <a:pPr algn="r"/>
            <a:r>
              <a:rPr lang="en-GB" dirty="0" smtClean="0">
                <a:latin typeface="Calibri" panose="020F0502020204030204" pitchFamily="34" charset="0"/>
                <a:cs typeface="Calibri" panose="020F0502020204030204" pitchFamily="34" charset="0"/>
              </a:rPr>
              <a:t>MEAT RETAILER OF THE YEAR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275608"/>
            <a:ext cx="2524125" cy="164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Image result for aldi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2463" t="9510" r="12574" b="9477"/>
          <a:stretch/>
        </p:blipFill>
        <p:spPr bwMode="auto">
          <a:xfrm>
            <a:off x="399270" y="837316"/>
            <a:ext cx="317332" cy="3752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879" y="1275606"/>
            <a:ext cx="2488258" cy="163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232393" y="906080"/>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7" y="1296267"/>
            <a:ext cx="2470918" cy="161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6" descr="Lidl logo"/>
          <p:cNvPicPr>
            <a:picLocks noChangeAspect="1" noChangeArrowheads="1"/>
          </p:cNvPicPr>
          <p:nvPr/>
        </p:nvPicPr>
        <p:blipFill>
          <a:blip r:embed="rId8"/>
          <a:srcRect/>
          <a:stretch>
            <a:fillRect/>
          </a:stretch>
        </p:blipFill>
        <p:spPr bwMode="auto">
          <a:xfrm>
            <a:off x="6241929" y="892188"/>
            <a:ext cx="343786" cy="343786"/>
          </a:xfrm>
          <a:prstGeom prst="rect">
            <a:avLst/>
          </a:prstGeom>
          <a:noFill/>
          <a:ln w="9525">
            <a:noFill/>
            <a:miter lim="800000"/>
            <a:headEnd/>
            <a:tailEnd/>
          </a:ln>
        </p:spPr>
      </p:pic>
      <p:pic>
        <p:nvPicPr>
          <p:cNvPr id="51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9" y="3219822"/>
            <a:ext cx="2524125" cy="171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8406" y="2951855"/>
            <a:ext cx="525932" cy="322608"/>
          </a:xfrm>
          <a:prstGeom prst="rect">
            <a:avLst/>
          </a:prstGeom>
        </p:spPr>
      </p:pic>
      <p:sp>
        <p:nvSpPr>
          <p:cNvPr id="2" name="Rectangle 1"/>
          <p:cNvSpPr/>
          <p:nvPr/>
        </p:nvSpPr>
        <p:spPr>
          <a:xfrm>
            <a:off x="1585591" y="2947587"/>
            <a:ext cx="1148071" cy="307777"/>
          </a:xfrm>
          <a:prstGeom prst="rect">
            <a:avLst/>
          </a:prstGeom>
        </p:spPr>
        <p:txBody>
          <a:bodyPr wrap="none">
            <a:spAutoFit/>
          </a:bodyPr>
          <a:lstStyle/>
          <a:p>
            <a:pPr algn="r"/>
            <a:r>
              <a:rPr lang="en-GB" dirty="0" smtClean="0">
                <a:latin typeface="Calibri" panose="020F0502020204030204" pitchFamily="34" charset="0"/>
                <a:cs typeface="Calibri" panose="020F0502020204030204" pitchFamily="34" charset="0"/>
              </a:rPr>
              <a:t>INDULGENCE</a:t>
            </a:r>
            <a:endParaRPr lang="en-GB" dirty="0"/>
          </a:p>
        </p:txBody>
      </p:sp>
      <p:pic>
        <p:nvPicPr>
          <p:cNvPr id="512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2393" y="3274463"/>
            <a:ext cx="25908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3" descr="tesc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006404" y="3038670"/>
            <a:ext cx="773906"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658636" y="2975686"/>
            <a:ext cx="2247731" cy="307777"/>
          </a:xfrm>
          <a:prstGeom prst="rect">
            <a:avLst/>
          </a:prstGeom>
        </p:spPr>
        <p:txBody>
          <a:bodyPr wrap="none">
            <a:spAutoFit/>
          </a:bodyPr>
          <a:lstStyle/>
          <a:p>
            <a:pPr algn="r"/>
            <a:r>
              <a:rPr lang="en-GB" dirty="0" smtClean="0">
                <a:latin typeface="Calibri" panose="020F0502020204030204" pitchFamily="34" charset="0"/>
                <a:cs typeface="Calibri" panose="020F0502020204030204" pitchFamily="34" charset="0"/>
              </a:rPr>
              <a:t>THERE IS NO NAUGHTY LIST</a:t>
            </a:r>
            <a:endParaRPr lang="en-GB" dirty="0"/>
          </a:p>
        </p:txBody>
      </p:sp>
      <p:pic>
        <p:nvPicPr>
          <p:cNvPr id="5127"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1930" y="3274462"/>
            <a:ext cx="2488498" cy="165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6774087" y="2993128"/>
            <a:ext cx="2334293" cy="307777"/>
          </a:xfrm>
          <a:prstGeom prst="rect">
            <a:avLst/>
          </a:prstGeom>
        </p:spPr>
        <p:txBody>
          <a:bodyPr wrap="none">
            <a:spAutoFit/>
          </a:bodyPr>
          <a:lstStyle/>
          <a:p>
            <a:pPr algn="r"/>
            <a:r>
              <a:rPr lang="en-GB" dirty="0" smtClean="0">
                <a:latin typeface="Calibri" panose="020F0502020204030204" pitchFamily="34" charset="0"/>
                <a:cs typeface="Calibri" panose="020F0502020204030204" pitchFamily="34" charset="0"/>
              </a:rPr>
              <a:t>MAKING CHRISTMAS SPECIAL</a:t>
            </a:r>
            <a:endParaRPr lang="en-GB" dirty="0"/>
          </a:p>
        </p:txBody>
      </p:sp>
    </p:spTree>
    <p:extLst>
      <p:ext uri="{BB962C8B-B14F-4D97-AF65-F5344CB8AC3E}">
        <p14:creationId xmlns:p14="http://schemas.microsoft.com/office/powerpoint/2010/main" val="4183243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08" y="26566"/>
            <a:ext cx="8429292" cy="596079"/>
          </a:xfrm>
        </p:spPr>
        <p:txBody>
          <a:bodyPr/>
          <a:lstStyle/>
          <a:p>
            <a:r>
              <a:rPr lang="en-GB" sz="3200" dirty="0" smtClean="0">
                <a:latin typeface="Calibri" panose="020F0502020204030204" pitchFamily="34" charset="0"/>
                <a:cs typeface="Calibri" panose="020F0502020204030204" pitchFamily="34" charset="0"/>
              </a:rPr>
              <a:t>BWS, MEAL DEALS AND INDULGENCE</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
        <p:nvSpPr>
          <p:cNvPr id="18" name="Text Placeholder 7"/>
          <p:cNvSpPr>
            <a:spLocks noGrp="1"/>
          </p:cNvSpPr>
          <p:nvPr>
            <p:ph type="body" idx="2"/>
          </p:nvPr>
        </p:nvSpPr>
        <p:spPr>
          <a:xfrm>
            <a:off x="417781" y="843558"/>
            <a:ext cx="2569289" cy="423877"/>
          </a:xfrm>
        </p:spPr>
        <p:txBody>
          <a:bodyPr/>
          <a:lstStyle/>
          <a:p>
            <a:pPr marL="0" algn="r"/>
            <a:r>
              <a:rPr lang="en-GB" dirty="0" smtClean="0">
                <a:latin typeface="Calibri" panose="020F0502020204030204" pitchFamily="34" charset="0"/>
                <a:cs typeface="Calibri" panose="020F0502020204030204" pitchFamily="34" charset="0"/>
              </a:rPr>
              <a:t>AWARD WINNING SPARKLING WINE</a:t>
            </a:r>
            <a:endParaRPr lang="en-GB" dirty="0">
              <a:latin typeface="Calibri" panose="020F0502020204030204" pitchFamily="34" charset="0"/>
              <a:cs typeface="Calibri" panose="020F050202020403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74" y="1419853"/>
            <a:ext cx="2524834" cy="16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6" descr="Lidl logo"/>
          <p:cNvPicPr>
            <a:picLocks noChangeAspect="1" noChangeArrowheads="1"/>
          </p:cNvPicPr>
          <p:nvPr/>
        </p:nvPicPr>
        <p:blipFill>
          <a:blip r:embed="rId3"/>
          <a:srcRect/>
          <a:stretch>
            <a:fillRect/>
          </a:stretch>
        </p:blipFill>
        <p:spPr bwMode="auto">
          <a:xfrm>
            <a:off x="451535" y="862104"/>
            <a:ext cx="343786" cy="343786"/>
          </a:xfrm>
          <a:prstGeom prst="rect">
            <a:avLst/>
          </a:prstGeom>
          <a:noFill/>
          <a:ln w="9525">
            <a:noFill/>
            <a:miter lim="800000"/>
            <a:headEnd/>
            <a:tailEnd/>
          </a:ln>
        </p:spPr>
      </p:pic>
      <p:sp>
        <p:nvSpPr>
          <p:cNvPr id="19" name="Text Placeholder 7"/>
          <p:cNvSpPr>
            <a:spLocks noGrp="1"/>
          </p:cNvSpPr>
          <p:nvPr>
            <p:ph type="body" idx="2"/>
          </p:nvPr>
        </p:nvSpPr>
        <p:spPr>
          <a:xfrm>
            <a:off x="3643939" y="862104"/>
            <a:ext cx="1872208" cy="411948"/>
          </a:xfrm>
        </p:spPr>
        <p:txBody>
          <a:bodyPr/>
          <a:lstStyle/>
          <a:p>
            <a:pPr marL="0" algn="r"/>
            <a:r>
              <a:rPr lang="en-GB" dirty="0" smtClean="0">
                <a:latin typeface="Calibri" panose="020F0502020204030204" pitchFamily="34" charset="0"/>
                <a:cs typeface="Calibri" panose="020F0502020204030204" pitchFamily="34" charset="0"/>
              </a:rPr>
              <a:t>GET COSY, WITH SUPER DEALS</a:t>
            </a:r>
            <a:endParaRPr lang="en-GB" dirty="0">
              <a:latin typeface="Calibri" panose="020F0502020204030204" pitchFamily="34" charset="0"/>
              <a:cs typeface="Calibri" panose="020F0502020204030204" pitchFamily="34" charset="0"/>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728" y="1419854"/>
            <a:ext cx="2518014" cy="169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chart"/>
          <p:cNvPicPr>
            <a:picLocks noChangeAspect="1"/>
          </p:cNvPicPr>
          <p:nvPr/>
        </p:nvPicPr>
        <p:blipFill>
          <a:blip r:embed="rId5"/>
          <a:stretch>
            <a:fillRect/>
          </a:stretch>
        </p:blipFill>
        <p:spPr>
          <a:xfrm>
            <a:off x="3207911" y="862104"/>
            <a:ext cx="352093" cy="373051"/>
          </a:xfrm>
          <a:prstGeom prst="rect">
            <a:avLst/>
          </a:prstGeom>
        </p:spPr>
      </p:pic>
      <p:sp>
        <p:nvSpPr>
          <p:cNvPr id="25" name="Text Placeholder 7"/>
          <p:cNvSpPr>
            <a:spLocks noGrp="1"/>
          </p:cNvSpPr>
          <p:nvPr>
            <p:ph type="body" idx="2"/>
          </p:nvPr>
        </p:nvSpPr>
        <p:spPr>
          <a:xfrm>
            <a:off x="6668715" y="1058570"/>
            <a:ext cx="2528887" cy="245261"/>
          </a:xfrm>
        </p:spPr>
        <p:txBody>
          <a:bodyPr/>
          <a:lstStyle/>
          <a:p>
            <a:pPr marL="0" algn="r"/>
            <a:r>
              <a:rPr lang="en-GB" sz="1400" dirty="0" smtClean="0">
                <a:latin typeface="Calibri" panose="020F0502020204030204" pitchFamily="34" charset="0"/>
                <a:cs typeface="Calibri" panose="020F0502020204030204" pitchFamily="34" charset="0"/>
              </a:rPr>
              <a:t>NOT JUST ‘ANY’ VEGAN FOOD ..</a:t>
            </a:r>
            <a:endParaRPr lang="en-GB" sz="1400" dirty="0">
              <a:latin typeface="Calibri" panose="020F0502020204030204" pitchFamily="34" charset="0"/>
              <a:cs typeface="Calibri" panose="020F0502020204030204" pitchFamily="34" charset="0"/>
            </a:endParaRPr>
          </a:p>
        </p:txBody>
      </p:sp>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1419854"/>
            <a:ext cx="2528888" cy="171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6341" y="862104"/>
            <a:ext cx="702183" cy="430721"/>
          </a:xfrm>
          <a:prstGeom prst="rect">
            <a:avLst/>
          </a:prstGeom>
        </p:spPr>
      </p:pic>
      <p:pic>
        <p:nvPicPr>
          <p:cNvPr id="2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4347" y="3431951"/>
            <a:ext cx="2160240" cy="146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7" descr="W4C"/>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87624" y="4232111"/>
            <a:ext cx="1129284" cy="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Placeholder 7"/>
          <p:cNvSpPr>
            <a:spLocks noGrp="1"/>
          </p:cNvSpPr>
          <p:nvPr>
            <p:ph type="body" idx="2"/>
          </p:nvPr>
        </p:nvSpPr>
        <p:spPr>
          <a:xfrm>
            <a:off x="636975" y="3651870"/>
            <a:ext cx="1702777" cy="1008112"/>
          </a:xfrm>
        </p:spPr>
        <p:txBody>
          <a:bodyPr/>
          <a:lstStyle/>
          <a:p>
            <a:pPr marL="0"/>
            <a:r>
              <a:rPr lang="en-GB" sz="2000" dirty="0" smtClean="0">
                <a:latin typeface="Calibri" panose="020F0502020204030204" pitchFamily="34" charset="0"/>
                <a:cs typeface="Calibri" panose="020F0502020204030204" pitchFamily="34" charset="0"/>
              </a:rPr>
              <a:t>YOU CAN TASTE WHEN IT’S</a:t>
            </a:r>
            <a:endParaRPr lang="en-GB" sz="2000" dirty="0">
              <a:latin typeface="Calibri" panose="020F0502020204030204" pitchFamily="34" charset="0"/>
              <a:cs typeface="Calibri" panose="020F0502020204030204" pitchFamily="34" charset="0"/>
            </a:endParaRPr>
          </a:p>
        </p:txBody>
      </p:sp>
      <p:pic>
        <p:nvPicPr>
          <p:cNvPr id="3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1969" y="3429086"/>
            <a:ext cx="2132267" cy="144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5142810" y="3136720"/>
            <a:ext cx="1786066" cy="307777"/>
          </a:xfrm>
          <a:prstGeom prst="rect">
            <a:avLst/>
          </a:prstGeom>
        </p:spPr>
        <p:txBody>
          <a:bodyPr wrap="none">
            <a:spAutoFit/>
          </a:bodyPr>
          <a:lstStyle/>
          <a:p>
            <a:r>
              <a:rPr lang="en-GB" b="1" dirty="0" smtClean="0">
                <a:latin typeface="Calibri" panose="020F0502020204030204" pitchFamily="34" charset="0"/>
                <a:cs typeface="Calibri" panose="020F0502020204030204" pitchFamily="34" charset="0"/>
              </a:rPr>
              <a:t>BELGIAN CHOCOLATE</a:t>
            </a:r>
            <a:endParaRPr lang="en-GB" b="1" dirty="0"/>
          </a:p>
        </p:txBody>
      </p:sp>
      <p:sp>
        <p:nvSpPr>
          <p:cNvPr id="33" name="Rectangle 32"/>
          <p:cNvSpPr/>
          <p:nvPr/>
        </p:nvSpPr>
        <p:spPr>
          <a:xfrm>
            <a:off x="2720371" y="3124174"/>
            <a:ext cx="1484702" cy="307777"/>
          </a:xfrm>
          <a:prstGeom prst="rect">
            <a:avLst/>
          </a:prstGeom>
        </p:spPr>
        <p:txBody>
          <a:bodyPr wrap="none">
            <a:spAutoFit/>
          </a:bodyPr>
          <a:lstStyle/>
          <a:p>
            <a:r>
              <a:rPr lang="en-GB" b="1" dirty="0" smtClean="0">
                <a:latin typeface="Calibri" panose="020F0502020204030204" pitchFamily="34" charset="0"/>
                <a:cs typeface="Calibri" panose="020F0502020204030204" pitchFamily="34" charset="0"/>
              </a:rPr>
              <a:t>GRUYERE CHEESE</a:t>
            </a:r>
            <a:endParaRPr lang="en-GB" b="1" dirty="0"/>
          </a:p>
        </p:txBody>
      </p:sp>
    </p:spTree>
    <p:extLst>
      <p:ext uri="{BB962C8B-B14F-4D97-AF65-F5344CB8AC3E}">
        <p14:creationId xmlns:p14="http://schemas.microsoft.com/office/powerpoint/2010/main" val="2514675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1" y="267494"/>
            <a:ext cx="8429292" cy="596079"/>
          </a:xfrm>
        </p:spPr>
        <p:txBody>
          <a:bodyPr/>
          <a:lstStyle/>
          <a:p>
            <a:r>
              <a:rPr lang="en-GB" sz="3200" dirty="0" smtClean="0">
                <a:latin typeface="Calibri" panose="020F0502020204030204" pitchFamily="34" charset="0"/>
                <a:cs typeface="Calibri" panose="020F0502020204030204" pitchFamily="34" charset="0"/>
              </a:rPr>
              <a:t>COMMUNITY SPIRIT</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
        <p:nvSpPr>
          <p:cNvPr id="18" name="Text Placeholder 7"/>
          <p:cNvSpPr>
            <a:spLocks noGrp="1"/>
          </p:cNvSpPr>
          <p:nvPr>
            <p:ph type="body" idx="2"/>
          </p:nvPr>
        </p:nvSpPr>
        <p:spPr>
          <a:xfrm>
            <a:off x="1115616" y="1508777"/>
            <a:ext cx="3456384" cy="630925"/>
          </a:xfrm>
        </p:spPr>
        <p:txBody>
          <a:bodyPr/>
          <a:lstStyle/>
          <a:p>
            <a:pPr marL="0" algn="r"/>
            <a:r>
              <a:rPr lang="en-GB" sz="1600" dirty="0" smtClean="0">
                <a:latin typeface="Calibri" panose="020F0502020204030204" pitchFamily="34" charset="0"/>
                <a:cs typeface="Calibri" panose="020F0502020204030204" pitchFamily="34" charset="0"/>
              </a:rPr>
              <a:t>DOUBLING UP WHAT GOES TO COMMUNITIES WHEN MEMBERS SHOP </a:t>
            </a:r>
            <a:endParaRPr lang="en-GB" sz="1600" dirty="0">
              <a:latin typeface="Calibri" panose="020F0502020204030204" pitchFamily="34" charset="0"/>
              <a:cs typeface="Calibri" panose="020F0502020204030204" pitchFamily="34" charset="0"/>
            </a:endParaRPr>
          </a:p>
        </p:txBody>
      </p:sp>
      <p:pic>
        <p:nvPicPr>
          <p:cNvPr id="12" name="chart"/>
          <p:cNvPicPr>
            <a:picLocks noChangeAspect="1"/>
          </p:cNvPicPr>
          <p:nvPr/>
        </p:nvPicPr>
        <p:blipFill>
          <a:blip r:embed="rId2"/>
          <a:stretch>
            <a:fillRect/>
          </a:stretch>
        </p:blipFill>
        <p:spPr>
          <a:xfrm>
            <a:off x="830541" y="1475142"/>
            <a:ext cx="352093" cy="373051"/>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22" y="1995686"/>
            <a:ext cx="3980497" cy="266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220" y="1995686"/>
            <a:ext cx="3884232" cy="266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2040" y="1492773"/>
            <a:ext cx="814687" cy="39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88224" y="1595576"/>
            <a:ext cx="1739579" cy="400110"/>
          </a:xfrm>
          <a:prstGeom prst="rect">
            <a:avLst/>
          </a:prstGeom>
        </p:spPr>
        <p:txBody>
          <a:bodyPr wrap="none">
            <a:spAutoFit/>
          </a:bodyPr>
          <a:lstStyle/>
          <a:p>
            <a:r>
              <a:rPr lang="en-GB" sz="2000" dirty="0" smtClean="0">
                <a:latin typeface="Calibri" panose="020F0502020204030204" pitchFamily="34" charset="0"/>
                <a:cs typeface="Calibri" panose="020F0502020204030204" pitchFamily="34" charset="0"/>
              </a:rPr>
              <a:t>‘THANKYOU’ …</a:t>
            </a:r>
            <a:endParaRPr lang="en-GB" sz="2000" dirty="0"/>
          </a:p>
        </p:txBody>
      </p:sp>
    </p:spTree>
    <p:extLst>
      <p:ext uri="{BB962C8B-B14F-4D97-AF65-F5344CB8AC3E}">
        <p14:creationId xmlns:p14="http://schemas.microsoft.com/office/powerpoint/2010/main" val="1589790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02" y="0"/>
            <a:ext cx="8429292" cy="596079"/>
          </a:xfrm>
        </p:spPr>
        <p:txBody>
          <a:bodyPr/>
          <a:lstStyle/>
          <a:p>
            <a:r>
              <a:rPr lang="en-GB" sz="3200" dirty="0" smtClean="0">
                <a:latin typeface="Calibri" panose="020F0502020204030204" pitchFamily="34" charset="0"/>
                <a:cs typeface="Calibri" panose="020F0502020204030204" pitchFamily="34" charset="0"/>
              </a:rPr>
              <a:t>.. AND SHOPPING SAFELY</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
        <p:nvSpPr>
          <p:cNvPr id="18" name="Text Placeholder 7"/>
          <p:cNvSpPr>
            <a:spLocks noGrp="1"/>
          </p:cNvSpPr>
          <p:nvPr>
            <p:ph type="body" idx="2"/>
          </p:nvPr>
        </p:nvSpPr>
        <p:spPr>
          <a:xfrm>
            <a:off x="971600" y="1344451"/>
            <a:ext cx="2611117" cy="213143"/>
          </a:xfrm>
        </p:spPr>
        <p:txBody>
          <a:bodyPr/>
          <a:lstStyle/>
          <a:p>
            <a:pPr marL="0" algn="r"/>
            <a:r>
              <a:rPr lang="en-GB" sz="1600" dirty="0" smtClean="0">
                <a:latin typeface="Calibri" panose="020F0502020204030204" pitchFamily="34" charset="0"/>
                <a:cs typeface="Calibri" panose="020F0502020204030204" pitchFamily="34" charset="0"/>
              </a:rPr>
              <a:t>SHOP SAFELY WITH ASDA</a:t>
            </a:r>
            <a:endParaRPr lang="en-GB" sz="1600" dirty="0">
              <a:latin typeface="Calibri" panose="020F0502020204030204" pitchFamily="34" charset="0"/>
              <a:cs typeface="Calibri" panose="020F05020202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02" y="1571434"/>
            <a:ext cx="3407091" cy="229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1117" y="1319838"/>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056994"/>
            <a:ext cx="2935228" cy="192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067944" y="699542"/>
            <a:ext cx="1171429" cy="21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sp>
        <p:nvSpPr>
          <p:cNvPr id="19" name="Text Placeholder 7"/>
          <p:cNvSpPr>
            <a:spLocks noGrp="1"/>
          </p:cNvSpPr>
          <p:nvPr>
            <p:ph type="body" idx="2"/>
          </p:nvPr>
        </p:nvSpPr>
        <p:spPr>
          <a:xfrm>
            <a:off x="5504552" y="2859782"/>
            <a:ext cx="3374380" cy="295269"/>
          </a:xfrm>
        </p:spPr>
        <p:txBody>
          <a:bodyPr/>
          <a:lstStyle/>
          <a:p>
            <a:pPr marL="0" algn="r"/>
            <a:r>
              <a:rPr lang="en-GB" sz="1400" dirty="0" smtClean="0">
                <a:latin typeface="Calibri" panose="020F0502020204030204" pitchFamily="34" charset="0"/>
                <a:cs typeface="Calibri" panose="020F0502020204030204" pitchFamily="34" charset="0"/>
              </a:rPr>
              <a:t>SHOP EARLY WITH LONGER OPENING TIMES</a:t>
            </a:r>
            <a:endParaRPr lang="en-GB" sz="1400" dirty="0">
              <a:latin typeface="Calibri" panose="020F0502020204030204" pitchFamily="34" charset="0"/>
              <a:cs typeface="Calibri" panose="020F0502020204030204" pitchFamily="34" charset="0"/>
            </a:endParaRPr>
          </a:p>
        </p:txBody>
      </p:sp>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976331"/>
            <a:ext cx="2808312" cy="185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Placeholder 7"/>
          <p:cNvSpPr>
            <a:spLocks noGrp="1"/>
          </p:cNvSpPr>
          <p:nvPr>
            <p:ph type="body" idx="2"/>
          </p:nvPr>
        </p:nvSpPr>
        <p:spPr>
          <a:xfrm>
            <a:off x="4604243" y="497150"/>
            <a:ext cx="2494136" cy="489741"/>
          </a:xfrm>
        </p:spPr>
        <p:txBody>
          <a:bodyPr/>
          <a:lstStyle/>
          <a:p>
            <a:pPr marL="0" algn="r"/>
            <a:r>
              <a:rPr lang="en-GB" sz="1400" dirty="0" smtClean="0">
                <a:latin typeface="Calibri" panose="020F0502020204030204" pitchFamily="34" charset="0"/>
                <a:cs typeface="Calibri" panose="020F0502020204030204" pitchFamily="34" charset="0"/>
              </a:rPr>
              <a:t>LOYALTY INCENTIVES FOR SHOPPING  EARLY</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6418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xma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611" y="1960238"/>
            <a:ext cx="1279982" cy="133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1600" y="2345962"/>
            <a:ext cx="4480714" cy="584775"/>
          </a:xfrm>
          <a:prstGeom prst="rect">
            <a:avLst/>
          </a:prstGeom>
          <a:solidFill>
            <a:srgbClr val="FF0000"/>
          </a:solidFill>
        </p:spPr>
        <p:txBody>
          <a:bodyPr wrap="none" rtlCol="0">
            <a:spAutoFit/>
          </a:bodyPr>
          <a:lstStyle/>
          <a:p>
            <a:r>
              <a:rPr lang="en-GB" sz="3200" dirty="0" smtClean="0">
                <a:solidFill>
                  <a:schemeClr val="bg1"/>
                </a:solidFill>
                <a:latin typeface="Calibri" panose="020F0502020204030204" pitchFamily="34" charset="0"/>
                <a:cs typeface="Calibri" panose="020F0502020204030204" pitchFamily="34" charset="0"/>
              </a:rPr>
              <a:t>12 WEEKS OF CHRISTMAS</a:t>
            </a:r>
            <a:endParaRPr lang="en-GB"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370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11"/>
          <p:cNvSpPr>
            <a:spLocks noChangeArrowheads="1"/>
          </p:cNvSpPr>
          <p:nvPr/>
        </p:nvSpPr>
        <p:spPr bwMode="auto">
          <a:xfrm>
            <a:off x="5328121" y="3022999"/>
            <a:ext cx="1908175" cy="1204936"/>
          </a:xfrm>
          <a:prstGeom prst="ellipse">
            <a:avLst/>
          </a:prstGeom>
          <a:solidFill>
            <a:srgbClr val="FFCC99">
              <a:alpha val="25882"/>
            </a:srgbClr>
          </a:solidFill>
          <a:ln w="38100">
            <a:solidFill>
              <a:schemeClr val="accent1"/>
            </a:solidFill>
            <a:prstDash val="solid"/>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87" name="Oval 10"/>
          <p:cNvSpPr>
            <a:spLocks noChangeArrowheads="1"/>
          </p:cNvSpPr>
          <p:nvPr/>
        </p:nvSpPr>
        <p:spPr bwMode="auto">
          <a:xfrm>
            <a:off x="5305896" y="1488281"/>
            <a:ext cx="1908175" cy="1204937"/>
          </a:xfrm>
          <a:prstGeom prst="ellipse">
            <a:avLst/>
          </a:prstGeom>
          <a:solidFill>
            <a:srgbClr val="FFCC99">
              <a:alpha val="36862"/>
            </a:srgbClr>
          </a:solidFill>
          <a:ln w="38100">
            <a:solidFill>
              <a:schemeClr val="accent1"/>
            </a:solidFill>
            <a:prstDash val="solid"/>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ln>
                <a:solidFill>
                  <a:schemeClr val="tx1"/>
                </a:solidFill>
                <a:prstDash val="solid"/>
              </a:ln>
              <a:solidFill>
                <a:schemeClr val="tx1"/>
              </a:solidFill>
              <a:cs typeface="Calibri" panose="020F0502020204030204" pitchFamily="34" charset="0"/>
            </a:endParaRPr>
          </a:p>
        </p:txBody>
      </p:sp>
      <p:sp>
        <p:nvSpPr>
          <p:cNvPr id="41988" name="Text Box 9"/>
          <p:cNvSpPr txBox="1">
            <a:spLocks noChangeArrowheads="1"/>
          </p:cNvSpPr>
          <p:nvPr/>
        </p:nvSpPr>
        <p:spPr bwMode="auto">
          <a:xfrm>
            <a:off x="5604040" y="1689986"/>
            <a:ext cx="133350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lnSpc>
                <a:spcPct val="55000"/>
              </a:lnSpc>
              <a:spcBef>
                <a:spcPct val="50000"/>
              </a:spcBef>
              <a:buClrTx/>
              <a:buFontTx/>
              <a:buNone/>
            </a:pPr>
            <a:r>
              <a:rPr lang="en-GB" altLang="en-US" sz="2800" b="1" dirty="0">
                <a:solidFill>
                  <a:schemeClr val="accent1"/>
                </a:solidFill>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800" b="1" dirty="0" smtClean="0">
                <a:solidFill>
                  <a:schemeClr val="accent1"/>
                </a:solidFill>
                <a:ea typeface="ＭＳ Ｐゴシック" pitchFamily="34" charset="-128"/>
                <a:cs typeface="Calibri" panose="020F0502020204030204" pitchFamily="34" charset="0"/>
              </a:rPr>
              <a:t>+6.6%</a:t>
            </a:r>
            <a:endParaRPr lang="en-GB" altLang="en-US" sz="2800" b="1" dirty="0">
              <a:solidFill>
                <a:schemeClr val="accent1"/>
              </a:solidFill>
              <a:ea typeface="ＭＳ Ｐゴシック" pitchFamily="34" charset="-128"/>
              <a:cs typeface="Calibri" panose="020F0502020204030204" pitchFamily="34" charset="0"/>
            </a:endParaRPr>
          </a:p>
        </p:txBody>
      </p:sp>
      <p:sp>
        <p:nvSpPr>
          <p:cNvPr id="41989" name="Rectangle 12"/>
          <p:cNvSpPr>
            <a:spLocks noChangeArrowheads="1"/>
          </p:cNvSpPr>
          <p:nvPr/>
        </p:nvSpPr>
        <p:spPr bwMode="auto">
          <a:xfrm>
            <a:off x="5599787" y="3219822"/>
            <a:ext cx="1342007" cy="95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800" b="1" dirty="0">
                <a:solidFill>
                  <a:schemeClr val="accent1"/>
                </a:solidFill>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800" dirty="0">
                <a:solidFill>
                  <a:schemeClr val="accent1"/>
                </a:solidFill>
                <a:cs typeface="Calibri" panose="020F0502020204030204" pitchFamily="34" charset="0"/>
              </a:rPr>
              <a:t> </a:t>
            </a:r>
            <a:r>
              <a:rPr lang="en-GB" altLang="en-US" sz="2800" b="1" dirty="0" smtClean="0">
                <a:solidFill>
                  <a:schemeClr val="accent1"/>
                </a:solidFill>
                <a:cs typeface="Calibri" panose="020F0502020204030204" pitchFamily="34" charset="0"/>
              </a:rPr>
              <a:t>+3.6%</a:t>
            </a:r>
            <a:endParaRPr lang="en-GB" altLang="en-US" sz="2800" b="1" dirty="0">
              <a:solidFill>
                <a:schemeClr val="accent1"/>
              </a:solidFill>
              <a:cs typeface="Calibri" panose="020F0502020204030204" pitchFamily="34" charset="0"/>
            </a:endParaRPr>
          </a:p>
        </p:txBody>
      </p:sp>
      <p:sp>
        <p:nvSpPr>
          <p:cNvPr id="10244" name="Rectangle 2"/>
          <p:cNvSpPr>
            <a:spLocks noGrp="1" noChangeArrowheads="1"/>
          </p:cNvSpPr>
          <p:nvPr>
            <p:ph type="title"/>
          </p:nvPr>
        </p:nvSpPr>
        <p:spPr>
          <a:xfrm>
            <a:off x="251520" y="123478"/>
            <a:ext cx="8518446" cy="624926"/>
          </a:xfrm>
        </p:spPr>
        <p:txBody>
          <a:bodyPr/>
          <a:lstStyle/>
          <a:p>
            <a:pPr eaLnBrk="1" hangingPunct="1">
              <a:lnSpc>
                <a:spcPct val="80000"/>
              </a:lnSpc>
              <a:defRPr/>
            </a:pPr>
            <a:r>
              <a:rPr lang="en-GB" altLang="en-US" sz="2000" dirty="0" smtClean="0">
                <a:solidFill>
                  <a:schemeClr val="tx1"/>
                </a:solidFill>
                <a:latin typeface="Calibri" panose="020F0502020204030204" pitchFamily="34" charset="0"/>
              </a:rPr>
              <a:t>2020 WAS THE BIGGEST EVER CHRISTMAS, WITH £33BN SPENT AT THE GROCERY MULTIPLES OVER THE 12 WEEK PERIOD</a:t>
            </a:r>
          </a:p>
        </p:txBody>
      </p:sp>
      <p:sp>
        <p:nvSpPr>
          <p:cNvPr id="41992" name="Rectangle 3"/>
          <p:cNvSpPr>
            <a:spLocks noChangeArrowheads="1"/>
          </p:cNvSpPr>
          <p:nvPr/>
        </p:nvSpPr>
        <p:spPr bwMode="auto">
          <a:xfrm>
            <a:off x="302026" y="4845342"/>
            <a:ext cx="730885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800" dirty="0">
                <a:solidFill>
                  <a:schemeClr val="tx1"/>
                </a:solidFill>
              </a:rPr>
              <a:t>Source: Nielsen Scantrack TSR Grocery Multiples (Including General Merchandise)</a:t>
            </a:r>
          </a:p>
          <a:p>
            <a:pPr>
              <a:spcBef>
                <a:spcPct val="0"/>
              </a:spcBef>
              <a:buClrTx/>
              <a:buFontTx/>
              <a:buNone/>
            </a:pPr>
            <a:r>
              <a:rPr lang="en-GB" altLang="en-US" sz="800" dirty="0" smtClean="0">
                <a:solidFill>
                  <a:schemeClr val="tx1"/>
                </a:solidFill>
              </a:rPr>
              <a:t>Year on Year Sales Growth and Predictions Based on data to 26th December 2020</a:t>
            </a:r>
            <a:endParaRPr lang="en-GB" altLang="en-US" sz="800" dirty="0">
              <a:solidFill>
                <a:schemeClr val="tx1"/>
              </a:solidFill>
            </a:endParaRPr>
          </a:p>
        </p:txBody>
      </p:sp>
      <p:sp>
        <p:nvSpPr>
          <p:cNvPr id="41993" name="Text Box 4"/>
          <p:cNvSpPr txBox="1">
            <a:spLocks noChangeArrowheads="1"/>
          </p:cNvSpPr>
          <p:nvPr/>
        </p:nvSpPr>
        <p:spPr bwMode="auto">
          <a:xfrm>
            <a:off x="1619672" y="1689986"/>
            <a:ext cx="2560638"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lnSpc>
                <a:spcPct val="55000"/>
              </a:lnSpc>
              <a:spcBef>
                <a:spcPct val="50000"/>
              </a:spcBef>
              <a:buClrTx/>
              <a:buFontTx/>
              <a:buNone/>
            </a:pPr>
            <a:r>
              <a:rPr lang="en-GB" altLang="en-US" sz="2800" b="1" dirty="0">
                <a:solidFill>
                  <a:srgbClr val="FF0000"/>
                </a:solidFill>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800" b="1" dirty="0" smtClean="0">
                <a:solidFill>
                  <a:srgbClr val="FF0000"/>
                </a:solidFill>
                <a:ea typeface="ＭＳ Ｐゴシック" pitchFamily="34" charset="-128"/>
                <a:cs typeface="Calibri" panose="020F0502020204030204" pitchFamily="34" charset="0"/>
              </a:rPr>
              <a:t>-0.6%</a:t>
            </a:r>
            <a:endParaRPr lang="en-GB" altLang="en-US" sz="2800" b="1" dirty="0">
              <a:solidFill>
                <a:srgbClr val="FF0000"/>
              </a:solidFill>
              <a:ea typeface="ＭＳ Ｐゴシック" pitchFamily="34" charset="-128"/>
              <a:cs typeface="Calibri" panose="020F0502020204030204" pitchFamily="34" charset="0"/>
            </a:endParaRPr>
          </a:p>
        </p:txBody>
      </p:sp>
      <p:sp>
        <p:nvSpPr>
          <p:cNvPr id="41994" name="Oval 5"/>
          <p:cNvSpPr>
            <a:spLocks noChangeArrowheads="1"/>
          </p:cNvSpPr>
          <p:nvPr/>
        </p:nvSpPr>
        <p:spPr bwMode="auto">
          <a:xfrm>
            <a:off x="1999556" y="1488281"/>
            <a:ext cx="1908175" cy="12049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95" name="Oval 6"/>
          <p:cNvSpPr>
            <a:spLocks noChangeArrowheads="1"/>
          </p:cNvSpPr>
          <p:nvPr/>
        </p:nvSpPr>
        <p:spPr bwMode="auto">
          <a:xfrm>
            <a:off x="1999556" y="3022999"/>
            <a:ext cx="1908175" cy="12049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96" name="Rectangle 7"/>
          <p:cNvSpPr>
            <a:spLocks noChangeArrowheads="1"/>
          </p:cNvSpPr>
          <p:nvPr/>
        </p:nvSpPr>
        <p:spPr bwMode="auto">
          <a:xfrm>
            <a:off x="2243161" y="3219822"/>
            <a:ext cx="1342007" cy="95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800" b="1" dirty="0">
                <a:solidFill>
                  <a:srgbClr val="FF0000"/>
                </a:solidFill>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800" dirty="0">
                <a:solidFill>
                  <a:srgbClr val="FF0000"/>
                </a:solidFill>
                <a:cs typeface="Calibri" panose="020F0502020204030204" pitchFamily="34" charset="0"/>
              </a:rPr>
              <a:t> </a:t>
            </a:r>
            <a:r>
              <a:rPr lang="en-GB" altLang="en-US" sz="2800" b="1" dirty="0" smtClean="0">
                <a:solidFill>
                  <a:srgbClr val="FF0000"/>
                </a:solidFill>
                <a:cs typeface="Calibri" panose="020F0502020204030204" pitchFamily="34" charset="0"/>
              </a:rPr>
              <a:t>-1.1%</a:t>
            </a:r>
            <a:endParaRPr lang="en-GB" altLang="en-US" sz="2800" b="1" dirty="0">
              <a:solidFill>
                <a:srgbClr val="FF0000"/>
              </a:solidFill>
              <a:cs typeface="Calibri" panose="020F0502020204030204" pitchFamily="34" charset="0"/>
            </a:endParaRPr>
          </a:p>
        </p:txBody>
      </p:sp>
      <p:sp>
        <p:nvSpPr>
          <p:cNvPr id="41997" name="Rectangle 8"/>
          <p:cNvSpPr>
            <a:spLocks noChangeArrowheads="1"/>
          </p:cNvSpPr>
          <p:nvPr/>
        </p:nvSpPr>
        <p:spPr bwMode="auto">
          <a:xfrm>
            <a:off x="1843386" y="748404"/>
            <a:ext cx="2455862"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b="1" dirty="0" smtClean="0">
                <a:solidFill>
                  <a:schemeClr val="accent1"/>
                </a:solidFill>
                <a:cs typeface="Calibri" panose="020F0502020204030204" pitchFamily="34" charset="0"/>
              </a:rPr>
              <a:t>Scantrack TSR</a:t>
            </a:r>
          </a:p>
          <a:p>
            <a:pPr algn="ctr" eaLnBrk="1" hangingPunct="1">
              <a:spcBef>
                <a:spcPct val="0"/>
              </a:spcBef>
              <a:buClr>
                <a:srgbClr val="0082D1"/>
              </a:buClr>
              <a:buNone/>
            </a:pPr>
            <a:r>
              <a:rPr lang="en-GB" altLang="en-US" b="1" dirty="0">
                <a:solidFill>
                  <a:schemeClr val="accent1"/>
                </a:solidFill>
                <a:cs typeface="Calibri" panose="020F0502020204030204" pitchFamily="34" charset="0"/>
              </a:rPr>
              <a:t>12w/e </a:t>
            </a:r>
            <a:r>
              <a:rPr lang="en-GB" altLang="en-US" b="1" dirty="0" smtClean="0">
                <a:solidFill>
                  <a:schemeClr val="accent1"/>
                </a:solidFill>
                <a:cs typeface="Calibri" panose="020F0502020204030204" pitchFamily="34" charset="0"/>
              </a:rPr>
              <a:t>28</a:t>
            </a:r>
            <a:r>
              <a:rPr lang="en-GB" altLang="en-US" b="1" baseline="30000" dirty="0" smtClean="0">
                <a:solidFill>
                  <a:schemeClr val="accent1"/>
                </a:solidFill>
                <a:cs typeface="Calibri" panose="020F0502020204030204" pitchFamily="34" charset="0"/>
              </a:rPr>
              <a:t>th</a:t>
            </a:r>
            <a:r>
              <a:rPr lang="en-GB" altLang="en-US" b="1" dirty="0" smtClean="0">
                <a:solidFill>
                  <a:schemeClr val="accent1"/>
                </a:solidFill>
                <a:cs typeface="Calibri" panose="020F0502020204030204" pitchFamily="34" charset="0"/>
              </a:rPr>
              <a:t> </a:t>
            </a:r>
            <a:r>
              <a:rPr lang="en-GB" altLang="en-US" b="1" dirty="0">
                <a:solidFill>
                  <a:schemeClr val="accent1"/>
                </a:solidFill>
                <a:cs typeface="Calibri" panose="020F0502020204030204" pitchFamily="34" charset="0"/>
              </a:rPr>
              <a:t>December </a:t>
            </a:r>
            <a:r>
              <a:rPr lang="en-GB" altLang="en-US" b="1" dirty="0" smtClean="0">
                <a:solidFill>
                  <a:schemeClr val="accent1"/>
                </a:solidFill>
                <a:cs typeface="Calibri" panose="020F0502020204030204" pitchFamily="34" charset="0"/>
              </a:rPr>
              <a:t>2019</a:t>
            </a:r>
            <a:endParaRPr lang="en-GB" altLang="en-US" b="1" dirty="0">
              <a:solidFill>
                <a:schemeClr val="accent1"/>
              </a:solidFill>
              <a:cs typeface="Calibri" panose="020F0502020204030204" pitchFamily="34" charset="0"/>
            </a:endParaRPr>
          </a:p>
        </p:txBody>
      </p:sp>
      <p:sp>
        <p:nvSpPr>
          <p:cNvPr id="42008" name="Rectangle 13"/>
          <p:cNvSpPr>
            <a:spLocks noChangeArrowheads="1"/>
          </p:cNvSpPr>
          <p:nvPr/>
        </p:nvSpPr>
        <p:spPr bwMode="auto">
          <a:xfrm>
            <a:off x="4860032" y="748404"/>
            <a:ext cx="2491680" cy="7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b="1" dirty="0" smtClean="0">
                <a:solidFill>
                  <a:schemeClr val="accent1"/>
                </a:solidFill>
                <a:cs typeface="Calibri" panose="020F0502020204030204" pitchFamily="34" charset="0"/>
              </a:rPr>
              <a:t>Scantrack TSR predicted</a:t>
            </a:r>
          </a:p>
          <a:p>
            <a:pPr algn="ctr" eaLnBrk="1" hangingPunct="1">
              <a:spcBef>
                <a:spcPct val="0"/>
              </a:spcBef>
              <a:buClr>
                <a:srgbClr val="0082D1"/>
              </a:buClr>
              <a:buNone/>
            </a:pPr>
            <a:r>
              <a:rPr lang="en-GB" altLang="en-US" b="1" dirty="0">
                <a:solidFill>
                  <a:schemeClr val="accent1"/>
                </a:solidFill>
                <a:cs typeface="Calibri" panose="020F0502020204030204" pitchFamily="34" charset="0"/>
              </a:rPr>
              <a:t>12w/e </a:t>
            </a:r>
            <a:r>
              <a:rPr lang="en-GB" altLang="en-US" b="1" dirty="0" smtClean="0">
                <a:solidFill>
                  <a:schemeClr val="accent1"/>
                </a:solidFill>
                <a:cs typeface="Calibri" panose="020F0502020204030204" pitchFamily="34" charset="0"/>
              </a:rPr>
              <a:t>26</a:t>
            </a:r>
            <a:r>
              <a:rPr lang="en-GB" altLang="en-US" b="1" baseline="30000" dirty="0" smtClean="0">
                <a:solidFill>
                  <a:schemeClr val="accent1"/>
                </a:solidFill>
                <a:cs typeface="Calibri" panose="020F0502020204030204" pitchFamily="34" charset="0"/>
              </a:rPr>
              <a:t>th</a:t>
            </a:r>
            <a:r>
              <a:rPr lang="en-GB" altLang="en-US" b="1" dirty="0" smtClean="0">
                <a:solidFill>
                  <a:schemeClr val="accent1"/>
                </a:solidFill>
                <a:cs typeface="Calibri" panose="020F0502020204030204" pitchFamily="34" charset="0"/>
              </a:rPr>
              <a:t> </a:t>
            </a:r>
            <a:r>
              <a:rPr lang="en-GB" altLang="en-US" b="1" dirty="0">
                <a:solidFill>
                  <a:schemeClr val="accent1"/>
                </a:solidFill>
                <a:cs typeface="Calibri" panose="020F0502020204030204" pitchFamily="34" charset="0"/>
              </a:rPr>
              <a:t>December </a:t>
            </a:r>
            <a:r>
              <a:rPr lang="en-GB" altLang="en-US" b="1" dirty="0" smtClean="0">
                <a:solidFill>
                  <a:schemeClr val="accent1"/>
                </a:solidFill>
                <a:cs typeface="Calibri" panose="020F0502020204030204" pitchFamily="34" charset="0"/>
              </a:rPr>
              <a:t>2020</a:t>
            </a:r>
            <a:endParaRPr lang="en-GB" altLang="en-US" b="1" dirty="0">
              <a:solidFill>
                <a:schemeClr val="accent1"/>
              </a:solidFill>
              <a:cs typeface="Calibri" panose="020F0502020204030204" pitchFamily="34" charset="0"/>
            </a:endParaRPr>
          </a:p>
          <a:p>
            <a:pPr algn="ctr" eaLnBrk="1" hangingPunct="1">
              <a:spcBef>
                <a:spcPct val="0"/>
              </a:spcBef>
              <a:buClr>
                <a:srgbClr val="0082D1"/>
              </a:buClr>
              <a:buFont typeface="Times" pitchFamily="18" charset="0"/>
              <a:buNone/>
            </a:pPr>
            <a:endParaRPr lang="en-GB" altLang="en-US" dirty="0" smtClean="0">
              <a:solidFill>
                <a:schemeClr val="accent1"/>
              </a:solidFill>
              <a:cs typeface="Calibri" panose="020F0502020204030204" pitchFamily="34" charset="0"/>
            </a:endParaRPr>
          </a:p>
        </p:txBody>
      </p:sp>
      <p:sp>
        <p:nvSpPr>
          <p:cNvPr id="42009" name="Line 14"/>
          <p:cNvSpPr>
            <a:spLocks noChangeShapeType="1"/>
          </p:cNvSpPr>
          <p:nvPr/>
        </p:nvSpPr>
        <p:spPr bwMode="auto">
          <a:xfrm>
            <a:off x="4572000" y="1010007"/>
            <a:ext cx="0" cy="335041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B" dirty="0">
              <a:latin typeface="Calibri" panose="020F0502020204030204" pitchFamily="34" charset="0"/>
              <a:cs typeface="Calibri" panose="020F0502020204030204" pitchFamily="34" charset="0"/>
            </a:endParaRPr>
          </a:p>
        </p:txBody>
      </p:sp>
      <p:sp>
        <p:nvSpPr>
          <p:cNvPr id="2" name="TextBox 1"/>
          <p:cNvSpPr txBox="1"/>
          <p:nvPr/>
        </p:nvSpPr>
        <p:spPr>
          <a:xfrm>
            <a:off x="302026" y="4227935"/>
            <a:ext cx="8590454" cy="617407"/>
          </a:xfrm>
          <a:prstGeom prst="rect">
            <a:avLst/>
          </a:prstGeom>
          <a:solidFill>
            <a:srgbClr val="FF0000"/>
          </a:solidFill>
        </p:spPr>
        <p:txBody>
          <a:bodyPr wrap="square" rtlCol="0">
            <a:spAutoFit/>
          </a:bodyPr>
          <a:lstStyle/>
          <a:p>
            <a:endParaRPr lang="en-GB" dirty="0"/>
          </a:p>
        </p:txBody>
      </p:sp>
      <p:sp>
        <p:nvSpPr>
          <p:cNvPr id="17" name="TextBox 16"/>
          <p:cNvSpPr txBox="1"/>
          <p:nvPr/>
        </p:nvSpPr>
        <p:spPr>
          <a:xfrm>
            <a:off x="302026" y="4280778"/>
            <a:ext cx="8352928" cy="523220"/>
          </a:xfrm>
          <a:prstGeom prst="rect">
            <a:avLst/>
          </a:prstGeom>
          <a:noFill/>
        </p:spPr>
        <p:txBody>
          <a:bodyPr wrap="square" rtlCol="0">
            <a:spAutoFit/>
          </a:bodyPr>
          <a:lstStyle/>
          <a:p>
            <a:pPr algn="ctr"/>
            <a:r>
              <a:rPr lang="en-GB" dirty="0" smtClean="0">
                <a:solidFill>
                  <a:schemeClr val="bg1"/>
                </a:solidFill>
                <a:latin typeface="Calibri" panose="020F0502020204030204" pitchFamily="34" charset="0"/>
                <a:cs typeface="Calibri" panose="020F0502020204030204" pitchFamily="34" charset="0"/>
              </a:rPr>
              <a:t>Shoppers spent £33Bn in the Grocery Multiples of which £6.7Bn, 20%, was spent during the final 2 weeks, which was a similar % to last year</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131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6"/>
          <p:cNvSpPr>
            <a:spLocks noGrp="1"/>
          </p:cNvSpPr>
          <p:nvPr>
            <p:ph idx="1"/>
          </p:nvPr>
        </p:nvSpPr>
        <p:spPr>
          <a:xfrm>
            <a:off x="238302" y="1059582"/>
            <a:ext cx="8805169" cy="3600401"/>
          </a:xfrm>
        </p:spPr>
        <p:txBody>
          <a:bodyPr/>
          <a:lstStyle/>
          <a:p>
            <a:pPr lvl="0">
              <a:buClr>
                <a:schemeClr val="accent1"/>
              </a:buClr>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Any </a:t>
            </a:r>
            <a:r>
              <a:rPr lang="en-GB" sz="1600" dirty="0">
                <a:latin typeface="Calibri" panose="020F0502020204030204" pitchFamily="34" charset="0"/>
                <a:cs typeface="Calibri" panose="020F0502020204030204" pitchFamily="34" charset="0"/>
              </a:rPr>
              <a:t>projections of supermarket growth in 2021 now need to be considered in the context of four important unknowns: if there is a return to </a:t>
            </a:r>
            <a:r>
              <a:rPr lang="en-GB" sz="1600" b="1" dirty="0">
                <a:latin typeface="Calibri" panose="020F0502020204030204" pitchFamily="34" charset="0"/>
                <a:cs typeface="Calibri" panose="020F0502020204030204" pitchFamily="34" charset="0"/>
              </a:rPr>
              <a:t>shopping little and more often</a:t>
            </a:r>
            <a:r>
              <a:rPr lang="en-GB" sz="1600" dirty="0">
                <a:latin typeface="Calibri" panose="020F0502020204030204" pitchFamily="34" charset="0"/>
                <a:cs typeface="Calibri" panose="020F0502020204030204" pitchFamily="34" charset="0"/>
              </a:rPr>
              <a:t>, whether </a:t>
            </a:r>
            <a:r>
              <a:rPr lang="en-GB" sz="1600" b="1" dirty="0">
                <a:latin typeface="Calibri" panose="020F0502020204030204" pitchFamily="34" charset="0"/>
                <a:cs typeface="Calibri" panose="020F0502020204030204" pitchFamily="34" charset="0"/>
              </a:rPr>
              <a:t>commuting and travel recovers</a:t>
            </a:r>
            <a:r>
              <a:rPr lang="en-GB" sz="1600" dirty="0">
                <a:latin typeface="Calibri" panose="020F0502020204030204" pitchFamily="34" charset="0"/>
                <a:cs typeface="Calibri" panose="020F0502020204030204" pitchFamily="34" charset="0"/>
              </a:rPr>
              <a:t>, how much of the reduction in the capacity of the </a:t>
            </a:r>
            <a:r>
              <a:rPr lang="en-GB" sz="1600" b="1" dirty="0">
                <a:latin typeface="Calibri" panose="020F0502020204030204" pitchFamily="34" charset="0"/>
                <a:cs typeface="Calibri" panose="020F0502020204030204" pitchFamily="34" charset="0"/>
              </a:rPr>
              <a:t>hospitality channel</a:t>
            </a:r>
            <a:r>
              <a:rPr lang="en-GB" sz="1600" dirty="0">
                <a:latin typeface="Calibri" panose="020F0502020204030204" pitchFamily="34" charset="0"/>
                <a:cs typeface="Calibri" panose="020F0502020204030204" pitchFamily="34" charset="0"/>
              </a:rPr>
              <a:t> continues to shift spend to food retail and the level of </a:t>
            </a:r>
            <a:r>
              <a:rPr lang="en-GB" sz="1600" b="1" dirty="0">
                <a:latin typeface="Calibri" panose="020F0502020204030204" pitchFamily="34" charset="0"/>
                <a:cs typeface="Calibri" panose="020F0502020204030204" pitchFamily="34" charset="0"/>
              </a:rPr>
              <a:t>recessionary consumption</a:t>
            </a:r>
            <a:r>
              <a:rPr lang="en-GB" sz="1600" dirty="0">
                <a:latin typeface="Calibri" panose="020F0502020204030204" pitchFamily="34" charset="0"/>
                <a:cs typeface="Calibri" panose="020F0502020204030204" pitchFamily="34" charset="0"/>
              </a:rPr>
              <a:t> (which includes any Brexit impact).  </a:t>
            </a:r>
          </a:p>
          <a:p>
            <a:pPr lvl="0">
              <a:buClr>
                <a:schemeClr val="accent1"/>
              </a:buClr>
              <a:buFont typeface="Arial" panose="020B0604020202020204" pitchFamily="34" charset="0"/>
              <a:buChar char="•"/>
            </a:pPr>
            <a:r>
              <a:rPr lang="en-GB" sz="1600" dirty="0">
                <a:latin typeface="Calibri" panose="020F0502020204030204" pitchFamily="34" charset="0"/>
                <a:cs typeface="Calibri" panose="020F0502020204030204" pitchFamily="34" charset="0"/>
              </a:rPr>
              <a:t>Against high comparatives, the current line of sight from Nielsen is between 2% and 4% fmcg industry growth in 2021 but this will only be achieved if (a big if) consumer confidence returns quickly by early summer and spending is maintained in the second part of the year. </a:t>
            </a:r>
          </a:p>
          <a:p>
            <a:pPr lvl="0">
              <a:buClr>
                <a:schemeClr val="accent1"/>
              </a:buClr>
              <a:buFont typeface="Arial" panose="020B0604020202020204" pitchFamily="34" charset="0"/>
              <a:buChar char="•"/>
            </a:pPr>
            <a:r>
              <a:rPr lang="en-GB" sz="1600" dirty="0">
                <a:latin typeface="Calibri" panose="020F0502020204030204" pitchFamily="34" charset="0"/>
                <a:cs typeface="Calibri" panose="020F0502020204030204" pitchFamily="34" charset="0"/>
              </a:rPr>
              <a:t>Nielsen research also shows that 60% of households consider themselves `constrained` in how they will spend next year and this may have an impact on discretionary spend.</a:t>
            </a:r>
          </a:p>
          <a:p>
            <a:pPr lvl="0">
              <a:buClr>
                <a:schemeClr val="accent1"/>
              </a:buClr>
              <a:buFont typeface="Arial" panose="020B0604020202020204" pitchFamily="34" charset="0"/>
              <a:buChar char="•"/>
            </a:pPr>
            <a:r>
              <a:rPr lang="en-GB" sz="1600" dirty="0">
                <a:latin typeface="Calibri" panose="020F0502020204030204" pitchFamily="34" charset="0"/>
                <a:cs typeface="Calibri" panose="020F0502020204030204" pitchFamily="34" charset="0"/>
              </a:rPr>
              <a:t>Shifting spend and unpredictable </a:t>
            </a:r>
            <a:r>
              <a:rPr lang="en-GB" sz="1600" dirty="0" smtClean="0">
                <a:latin typeface="Calibri" panose="020F0502020204030204" pitchFamily="34" charset="0"/>
                <a:cs typeface="Calibri" panose="020F0502020204030204" pitchFamily="34" charset="0"/>
              </a:rPr>
              <a:t>consumer </a:t>
            </a:r>
            <a:r>
              <a:rPr lang="en-GB" sz="1600" dirty="0">
                <a:latin typeface="Calibri" panose="020F0502020204030204" pitchFamily="34" charset="0"/>
                <a:cs typeface="Calibri" panose="020F0502020204030204" pitchFamily="34" charset="0"/>
              </a:rPr>
              <a:t>demand patterns are here to stay for the next 12 months but the appetite for online fmcg purchasing by the British shopper, as a result of the pandemic, is expected to endure. </a:t>
            </a:r>
          </a:p>
        </p:txBody>
      </p:sp>
      <p:grpSp>
        <p:nvGrpSpPr>
          <p:cNvPr id="41987"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lumMod val="65000"/>
                  </a:srgbClr>
                </a:solidFill>
              </a:endParaRPr>
            </a:p>
          </p:txBody>
        </p:sp>
        <p:sp>
          <p:nvSpPr>
            <p:cNvPr id="41990"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2102DA8C-BDA1-4A74-978C-7FB8E390483C}" type="slidenum">
                <a:rPr lang="en-US" altLang="en-US" sz="900">
                  <a:solidFill>
                    <a:srgbClr val="FFFFFF"/>
                  </a:solidFill>
                </a:rPr>
                <a:pPr algn="ctr" eaLnBrk="1" hangingPunct="1">
                  <a:spcBef>
                    <a:spcPct val="0"/>
                  </a:spcBef>
                  <a:buClrTx/>
                  <a:buFontTx/>
                  <a:buNone/>
                </a:pPr>
                <a:t>37</a:t>
              </a:fld>
              <a:endParaRPr lang="en-US" altLang="en-US" sz="900" dirty="0">
                <a:solidFill>
                  <a:srgbClr val="FFFFFF"/>
                </a:solidFill>
              </a:endParaRPr>
            </a:p>
          </p:txBody>
        </p:sp>
      </p:grpSp>
      <p:sp>
        <p:nvSpPr>
          <p:cNvPr id="5" name="Title 4"/>
          <p:cNvSpPr>
            <a:spLocks noGrp="1"/>
          </p:cNvSpPr>
          <p:nvPr>
            <p:ph type="title"/>
          </p:nvPr>
        </p:nvSpPr>
        <p:spPr>
          <a:xfrm>
            <a:off x="322058" y="195486"/>
            <a:ext cx="8597205" cy="788665"/>
          </a:xfrm>
        </p:spPr>
        <p:txBody>
          <a:bodyPr/>
          <a:lstStyle/>
          <a:p>
            <a:pPr>
              <a:defRPr/>
            </a:pPr>
            <a:r>
              <a:rPr lang="en-GB" sz="2400" b="1" dirty="0" smtClean="0">
                <a:solidFill>
                  <a:schemeClr val="tx1"/>
                </a:solidFill>
                <a:latin typeface="Calibri" panose="020F0502020204030204" pitchFamily="34" charset="0"/>
              </a:rPr>
              <a:t>2021 WILL BE CHALLENGING WITH MANY UNKNOWNS …</a:t>
            </a:r>
            <a:endParaRPr lang="en-GB" sz="2400" b="1" dirty="0">
              <a:solidFill>
                <a:schemeClr val="tx1"/>
              </a:solidFill>
            </a:endParaRPr>
          </a:p>
        </p:txBody>
      </p:sp>
    </p:spTree>
    <p:extLst>
      <p:ext uri="{BB962C8B-B14F-4D97-AF65-F5344CB8AC3E}">
        <p14:creationId xmlns:p14="http://schemas.microsoft.com/office/powerpoint/2010/main" val="3581115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067694"/>
            <a:ext cx="3672668" cy="358767"/>
          </a:xfrm>
        </p:spPr>
        <p:txBody>
          <a:bodyPr/>
          <a:lstStyle/>
          <a:p>
            <a:r>
              <a:rPr lang="en-GB" dirty="0" smtClean="0"/>
              <a:t>APPENDIX </a:t>
            </a:r>
            <a:endParaRPr lang="en-GB" dirty="0"/>
          </a:p>
        </p:txBody>
      </p:sp>
    </p:spTree>
    <p:extLst>
      <p:ext uri="{BB962C8B-B14F-4D97-AF65-F5344CB8AC3E}">
        <p14:creationId xmlns:p14="http://schemas.microsoft.com/office/powerpoint/2010/main" val="2485225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10"/>
          <p:cNvSpPr txBox="1">
            <a:spLocks noGrp="1"/>
          </p:cNvSpPr>
          <p:nvPr>
            <p:ph type="body" idx="1"/>
          </p:nvPr>
        </p:nvSpPr>
        <p:spPr>
          <a:xfrm>
            <a:off x="386457" y="4867275"/>
            <a:ext cx="6977062" cy="276225"/>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18437" name="Title 27"/>
          <p:cNvSpPr txBox="1">
            <a:spLocks/>
          </p:cNvSpPr>
          <p:nvPr/>
        </p:nvSpPr>
        <p:spPr bwMode="auto">
          <a:xfrm>
            <a:off x="234057" y="-346075"/>
            <a:ext cx="9251950" cy="1082676"/>
          </a:xfrm>
          <a:prstGeom prst="rect">
            <a:avLst/>
          </a:prstGeom>
          <a:noFill/>
          <a:ln>
            <a:noFill/>
          </a:ln>
          <a:extLst/>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34057" y="380973"/>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a:solidFill>
                  <a:schemeClr val="tx1"/>
                </a:solidFill>
                <a:latin typeface="Calibri" pitchFamily="34" charset="0"/>
              </a:rPr>
              <a:t>WITH </a:t>
            </a:r>
            <a:r>
              <a:rPr lang="en-GB" altLang="en-US" sz="1800" b="1" dirty="0" smtClean="0">
                <a:solidFill>
                  <a:schemeClr val="tx1"/>
                </a:solidFill>
                <a:latin typeface="Calibri" pitchFamily="34" charset="0"/>
              </a:rPr>
              <a:t>UK OUT OF LOCKDOWN BUT MOST REGIONS FACING TIGHTER RESTRICTIONS, BWS, FROZEN AND PACKAGED GROCERY HAD THE STRONGEST GROWTHS</a:t>
            </a:r>
            <a:endParaRPr lang="en-GB" altLang="en-US" sz="1800" b="1" dirty="0">
              <a:solidFill>
                <a:schemeClr val="tx1"/>
              </a:solidFill>
              <a:latin typeface="Calibri" pitchFamily="34" charset="0"/>
            </a:endParaRPr>
          </a:p>
        </p:txBody>
      </p:sp>
      <p:sp>
        <p:nvSpPr>
          <p:cNvPr id="9" name="Oval 8"/>
          <p:cNvSpPr/>
          <p:nvPr/>
        </p:nvSpPr>
        <p:spPr>
          <a:xfrm>
            <a:off x="7137111" y="2548382"/>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7163525" y="175269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69272" y="3418610"/>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pic>
        <p:nvPicPr>
          <p:cNvPr id="2" name="Picture 1"/>
          <p:cNvPicPr>
            <a:picLocks noChangeAspect="1"/>
          </p:cNvPicPr>
          <p:nvPr/>
        </p:nvPicPr>
        <p:blipFill>
          <a:blip r:embed="rId3"/>
          <a:stretch>
            <a:fillRect/>
          </a:stretch>
        </p:blipFill>
        <p:spPr>
          <a:xfrm>
            <a:off x="1635606" y="1179992"/>
            <a:ext cx="5950612" cy="3604550"/>
          </a:xfrm>
          <a:prstGeom prst="rect">
            <a:avLst/>
          </a:prstGeom>
        </p:spPr>
      </p:pic>
    </p:spTree>
    <p:extLst>
      <p:ext uri="{BB962C8B-B14F-4D97-AF65-F5344CB8AC3E}">
        <p14:creationId xmlns:p14="http://schemas.microsoft.com/office/powerpoint/2010/main" val="332793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688" y="1275606"/>
            <a:ext cx="8594858" cy="3108543"/>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As Christmas Eve was on a Thursday, there was an opportunity for extra visits to buy fresh foods, seasonal treats, gifts and indulgences but this did not compensate for </a:t>
            </a:r>
            <a:r>
              <a:rPr lang="en-GB" b="1" dirty="0">
                <a:latin typeface="Calibri" panose="020F0502020204030204" pitchFamily="34" charset="0"/>
                <a:cs typeface="Calibri" panose="020F0502020204030204" pitchFamily="34" charset="0"/>
              </a:rPr>
              <a:t>visits to stores over the 4 weeks falling 10% compared to last year</a:t>
            </a:r>
            <a:r>
              <a:rPr lang="en-GB" dirty="0">
                <a:latin typeface="Calibri" panose="020F0502020204030204" pitchFamily="34" charset="0"/>
                <a:cs typeface="Calibri" panose="020F0502020204030204" pitchFamily="34" charset="0"/>
              </a:rPr>
              <a:t>. However, shoppers did visit more fascias in December than in November (on average 6 different retailers/formats) and whilst this is a seasonal shift, shoppers continued to visit their usual retailer</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For the first time it was an Omnichannel </a:t>
            </a:r>
            <a:r>
              <a:rPr lang="en-GB" b="1" dirty="0" smtClean="0">
                <a:latin typeface="Calibri" panose="020F0502020204030204" pitchFamily="34" charset="0"/>
                <a:cs typeface="Calibri" panose="020F0502020204030204" pitchFamily="34" charset="0"/>
              </a:rPr>
              <a:t>Christmas</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online sales doubled (+101%) and accounted for 85% of the incremental sales growth this year.  Growth of store sales slowed to just +1.3% (Homescan FMCG</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There was also a new high in online </a:t>
            </a:r>
            <a:r>
              <a:rPr lang="en-GB" b="1" dirty="0">
                <a:latin typeface="Calibri" panose="020F0502020204030204" pitchFamily="34" charset="0"/>
                <a:cs typeface="Calibri" panose="020F0502020204030204" pitchFamily="34" charset="0"/>
              </a:rPr>
              <a:t>penetration in December with 30% of households shopping online</a:t>
            </a:r>
            <a:r>
              <a:rPr lang="en-GB" dirty="0">
                <a:latin typeface="Calibri" panose="020F0502020204030204" pitchFamily="34" charset="0"/>
                <a:cs typeface="Calibri" panose="020F0502020204030204" pitchFamily="34" charset="0"/>
              </a:rPr>
              <a:t> – 8.5m households up from 5.7m last year and online had a 12.5% channel share compared to 6.7% last December</a:t>
            </a:r>
            <a:r>
              <a:rPr lang="en-GB" b="1" dirty="0">
                <a:latin typeface="Calibri" panose="020F0502020204030204" pitchFamily="34" charset="0"/>
                <a:cs typeface="Calibri" panose="020F0502020204030204" pitchFamily="34" charset="0"/>
              </a:rPr>
              <a:t>. </a:t>
            </a:r>
            <a:endParaRPr lang="en-GB" b="1"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With less visits to stores there was a corresponding increase in spend per visit </a:t>
            </a:r>
            <a:r>
              <a:rPr lang="en-GB" b="1" dirty="0">
                <a:latin typeface="Calibri" panose="020F0502020204030204" pitchFamily="34" charset="0"/>
                <a:cs typeface="Calibri" panose="020F0502020204030204" pitchFamily="34" charset="0"/>
              </a:rPr>
              <a:t>average basket spend of £20</a:t>
            </a:r>
            <a:r>
              <a:rPr lang="en-GB" dirty="0">
                <a:latin typeface="Calibri" panose="020F0502020204030204" pitchFamily="34" charset="0"/>
                <a:cs typeface="Calibri" panose="020F0502020204030204" pitchFamily="34" charset="0"/>
              </a:rPr>
              <a:t>.</a:t>
            </a:r>
            <a:r>
              <a:rPr lang="en-GB" b="1" dirty="0">
                <a:latin typeface="Calibri" panose="020F0502020204030204" pitchFamily="34" charset="0"/>
                <a:cs typeface="Calibri" panose="020F0502020204030204" pitchFamily="34" charset="0"/>
              </a:rPr>
              <a:t>03 (including online) was significantly up from the £16.98 a year ago but fell short of the peaks reached during the first lockdown £21.68 4w/e 16May20.</a:t>
            </a:r>
            <a:r>
              <a:rPr lang="en-GB" dirty="0">
                <a:latin typeface="Calibri" panose="020F0502020204030204" pitchFamily="34" charset="0"/>
                <a:cs typeface="Calibri" panose="020F0502020204030204" pitchFamily="34" charset="0"/>
              </a:rPr>
              <a:t> Nevertheless this welcome uplift will have benefited all retailers. </a:t>
            </a:r>
          </a:p>
        </p:txBody>
      </p:sp>
      <p:sp>
        <p:nvSpPr>
          <p:cNvPr id="6" name="Title 4"/>
          <p:cNvSpPr txBox="1">
            <a:spLocks/>
          </p:cNvSpPr>
          <p:nvPr/>
        </p:nvSpPr>
        <p:spPr>
          <a:xfrm>
            <a:off x="220688" y="386110"/>
            <a:ext cx="8599784"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AU" sz="2400" dirty="0" smtClean="0">
                <a:cs typeface="Calibri" panose="020F0502020204030204" pitchFamily="34" charset="0"/>
              </a:rPr>
              <a:t>CHRISTMAS 2020 WAS A SMALLER FAMILY AFFAIR</a:t>
            </a:r>
            <a:endParaRPr lang="en-AU" sz="2400" dirty="0">
              <a:cs typeface="Calibri" panose="020F0502020204030204" pitchFamily="34" charset="0"/>
            </a:endParaRPr>
          </a:p>
        </p:txBody>
      </p:sp>
      <p:sp>
        <p:nvSpPr>
          <p:cNvPr id="7" name="Rectangle 6"/>
          <p:cNvSpPr/>
          <p:nvPr/>
        </p:nvSpPr>
        <p:spPr>
          <a:xfrm>
            <a:off x="251520" y="4912668"/>
            <a:ext cx="229742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3137697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14937" y="1103139"/>
            <a:ext cx="5869431" cy="3628851"/>
          </a:xfrm>
          <a:prstGeom prst="rect">
            <a:avLst/>
          </a:prstGeom>
        </p:spPr>
      </p:pic>
      <p:sp>
        <p:nvSpPr>
          <p:cNvPr id="90114" name="Title 27"/>
          <p:cNvSpPr txBox="1">
            <a:spLocks/>
          </p:cNvSpPr>
          <p:nvPr/>
        </p:nvSpPr>
        <p:spPr bwMode="auto">
          <a:xfrm>
            <a:off x="143446" y="177106"/>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smtClean="0">
                <a:solidFill>
                  <a:schemeClr val="tx1"/>
                </a:solidFill>
                <a:latin typeface="Calibri" pitchFamily="34" charset="0"/>
              </a:rPr>
              <a:t> CHRISTMAS 2020 REMAINED CHALLENGING FOR THE IMPULSE CATEGORIES</a:t>
            </a:r>
            <a:endParaRPr lang="en-US" altLang="en-US" sz="1800" b="1" dirty="0">
              <a:solidFill>
                <a:schemeClr val="tx1"/>
              </a:solidFill>
              <a:latin typeface="Calibri" pitchFamily="34" charset="0"/>
            </a:endParaRPr>
          </a:p>
        </p:txBody>
      </p:sp>
      <p:sp>
        <p:nvSpPr>
          <p:cNvPr id="90115" name="Text Placeholder 10"/>
          <p:cNvSpPr txBox="1">
            <a:spLocks noGrp="1"/>
          </p:cNvSpPr>
          <p:nvPr>
            <p:ph type="body" idx="1"/>
          </p:nvPr>
        </p:nvSpPr>
        <p:spPr>
          <a:xfrm>
            <a:off x="292100" y="4875213"/>
            <a:ext cx="6769100" cy="341312"/>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9" name="Oval 8"/>
          <p:cNvSpPr/>
          <p:nvPr/>
        </p:nvSpPr>
        <p:spPr>
          <a:xfrm>
            <a:off x="7474525" y="1851670"/>
            <a:ext cx="459225" cy="3600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p:cNvSpPr/>
          <p:nvPr/>
        </p:nvSpPr>
        <p:spPr>
          <a:xfrm>
            <a:off x="7474524" y="3795886"/>
            <a:ext cx="459225" cy="1417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81420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100" y="845741"/>
            <a:ext cx="8594858" cy="3970318"/>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Households dined well but with less entertaining over the festive period </a:t>
            </a:r>
            <a:r>
              <a:rPr lang="en-GB" dirty="0">
                <a:latin typeface="Calibri" panose="020F0502020204030204" pitchFamily="34" charset="0"/>
                <a:cs typeface="Calibri" panose="020F0502020204030204" pitchFamily="34" charset="0"/>
              </a:rPr>
              <a:t>purchasing was focussed on the immediate family rather than extended family and friends and this was reflected in some of the category purchasing.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The fastest growing super categories were BWS (</a:t>
            </a:r>
            <a:r>
              <a:rPr lang="en-GB" b="1" dirty="0">
                <a:latin typeface="Calibri" panose="020F0502020204030204" pitchFamily="34" charset="0"/>
                <a:cs typeface="Calibri" panose="020F0502020204030204" pitchFamily="34" charset="0"/>
              </a:rPr>
              <a:t>+16%</a:t>
            </a:r>
            <a:r>
              <a:rPr lang="en-GB" dirty="0">
                <a:latin typeface="Calibri" panose="020F0502020204030204" pitchFamily="34" charset="0"/>
                <a:cs typeface="Calibri" panose="020F0502020204030204" pitchFamily="34" charset="0"/>
              </a:rPr>
              <a:t>), Frozen (</a:t>
            </a:r>
            <a:r>
              <a:rPr lang="en-GB" b="1" dirty="0">
                <a:latin typeface="Calibri" panose="020F0502020204030204" pitchFamily="34" charset="0"/>
                <a:cs typeface="Calibri" panose="020F0502020204030204" pitchFamily="34" charset="0"/>
              </a:rPr>
              <a:t>+13%</a:t>
            </a:r>
            <a:r>
              <a:rPr lang="en-GB" dirty="0">
                <a:latin typeface="Calibri" panose="020F0502020204030204" pitchFamily="34" charset="0"/>
                <a:cs typeface="Calibri" panose="020F0502020204030204" pitchFamily="34" charset="0"/>
              </a:rPr>
              <a:t>) and Packaged Grocery (</a:t>
            </a:r>
            <a:r>
              <a:rPr lang="en-GB" b="1" dirty="0">
                <a:latin typeface="Calibri" panose="020F0502020204030204" pitchFamily="34" charset="0"/>
                <a:cs typeface="Calibri" panose="020F0502020204030204" pitchFamily="34" charset="0"/>
              </a:rPr>
              <a:t>+11.5%</a:t>
            </a:r>
            <a:r>
              <a:rPr lang="en-GB" dirty="0">
                <a:latin typeface="Calibri" panose="020F0502020204030204" pitchFamily="34" charset="0"/>
                <a:cs typeface="Calibri" panose="020F0502020204030204" pitchFamily="34" charset="0"/>
              </a:rPr>
              <a:t>) which is reflective of `stay at home `shopping behaviour.   However the sales of Confectionery (</a:t>
            </a:r>
            <a:r>
              <a:rPr lang="en-GB" b="1" dirty="0">
                <a:latin typeface="Calibri" panose="020F0502020204030204" pitchFamily="34" charset="0"/>
                <a:cs typeface="Calibri" panose="020F0502020204030204" pitchFamily="34" charset="0"/>
              </a:rPr>
              <a:t>+2%</a:t>
            </a:r>
            <a:r>
              <a:rPr lang="en-GB" dirty="0">
                <a:latin typeface="Calibri" panose="020F0502020204030204" pitchFamily="34" charset="0"/>
                <a:cs typeface="Calibri" panose="020F0502020204030204" pitchFamily="34" charset="0"/>
              </a:rPr>
              <a:t>) were subdued.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Even so, indulgences were still purchased  with sales of Champagne +18% and Cremant Sparkling Wine +51%"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There were also 4 wider trends in food and drink this Christmas:  </a:t>
            </a:r>
            <a:r>
              <a:rPr lang="en-GB" b="1" dirty="0">
                <a:latin typeface="Calibri" panose="020F0502020204030204" pitchFamily="34" charset="0"/>
                <a:cs typeface="Calibri" panose="020F0502020204030204" pitchFamily="34" charset="0"/>
              </a:rPr>
              <a:t>Convenience</a:t>
            </a:r>
            <a:r>
              <a:rPr lang="en-GB" dirty="0">
                <a:latin typeface="Calibri" panose="020F0502020204030204" pitchFamily="34" charset="0"/>
                <a:cs typeface="Calibri" panose="020F0502020204030204" pitchFamily="34" charset="0"/>
              </a:rPr>
              <a:t>  eg  Frozen Croissants + 70% , Coffee Pods +56% ,Choc Ices +45%,  </a:t>
            </a:r>
            <a:r>
              <a:rPr lang="en-GB" b="1" dirty="0">
                <a:latin typeface="Calibri" panose="020F0502020204030204" pitchFamily="34" charset="0"/>
                <a:cs typeface="Calibri" panose="020F0502020204030204" pitchFamily="34" charset="0"/>
              </a:rPr>
              <a:t>Cooking and Baking</a:t>
            </a:r>
            <a:r>
              <a:rPr lang="en-GB" dirty="0">
                <a:latin typeface="Calibri" panose="020F0502020204030204" pitchFamily="34" charset="0"/>
                <a:cs typeface="Calibri" panose="020F0502020204030204" pitchFamily="34" charset="0"/>
              </a:rPr>
              <a:t> eg  Frozen Dumplings +77% , Beef Fillet/Medallions/Steaks +57%, Fresh Sea Bass +48%;   </a:t>
            </a:r>
            <a:r>
              <a:rPr lang="en-GB" b="1" dirty="0">
                <a:latin typeface="Calibri" panose="020F0502020204030204" pitchFamily="34" charset="0"/>
                <a:cs typeface="Calibri" panose="020F0502020204030204" pitchFamily="34" charset="0"/>
              </a:rPr>
              <a:t>Store Cupboard</a:t>
            </a:r>
            <a:r>
              <a:rPr lang="en-GB" dirty="0">
                <a:latin typeface="Calibri" panose="020F0502020204030204" pitchFamily="34" charset="0"/>
                <a:cs typeface="Calibri" panose="020F0502020204030204" pitchFamily="34" charset="0"/>
              </a:rPr>
              <a:t> eg Dried Vegetables/ Pulses + 21% . Canned Meat +21% and </a:t>
            </a:r>
            <a:r>
              <a:rPr lang="en-GB" b="1" dirty="0">
                <a:latin typeface="Calibri" panose="020F0502020204030204" pitchFamily="34" charset="0"/>
                <a:cs typeface="Calibri" panose="020F0502020204030204" pitchFamily="34" charset="0"/>
              </a:rPr>
              <a:t>Cocktail Drinks</a:t>
            </a:r>
            <a:r>
              <a:rPr lang="en-GB" dirty="0">
                <a:latin typeface="Calibri" panose="020F0502020204030204" pitchFamily="34" charset="0"/>
                <a:cs typeface="Calibri" panose="020F0502020204030204" pitchFamily="34" charset="0"/>
              </a:rPr>
              <a:t> eg Tequila +59%, Flavoured Vodka +50%, Spiced Rum +47%. Source: (Nielsen Scantrack Grocery Multiples).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Overall, shoppers managed their budgets by `shopping smart</a:t>
            </a:r>
            <a:r>
              <a:rPr lang="en-GB" dirty="0">
                <a:latin typeface="Calibri" panose="020F0502020204030204" pitchFamily="34" charset="0"/>
                <a:cs typeface="Calibri" panose="020F0502020204030204" pitchFamily="34" charset="0"/>
              </a:rPr>
              <a:t>` on each shopping trip - online or in stores - and in having to plan a very different Christmas, this changed the mix of products they bought and the retailers that they bought from in December.</a:t>
            </a:r>
          </a:p>
        </p:txBody>
      </p:sp>
      <p:sp>
        <p:nvSpPr>
          <p:cNvPr id="6" name="Title 4"/>
          <p:cNvSpPr txBox="1">
            <a:spLocks/>
          </p:cNvSpPr>
          <p:nvPr/>
        </p:nvSpPr>
        <p:spPr>
          <a:xfrm>
            <a:off x="195174" y="386110"/>
            <a:ext cx="8599784"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AU" sz="2400" dirty="0" smtClean="0">
                <a:cs typeface="Calibri" panose="020F0502020204030204" pitchFamily="34" charset="0"/>
              </a:rPr>
              <a:t>SHOPPERS HAD MORE FAMILY TIME AND INDULGED ON AFFORDABLE LUXURIES</a:t>
            </a:r>
            <a:endParaRPr lang="en-AU" sz="2400" dirty="0">
              <a:cs typeface="Calibri" panose="020F0502020204030204" pitchFamily="34" charset="0"/>
            </a:endParaRPr>
          </a:p>
        </p:txBody>
      </p:sp>
      <p:sp>
        <p:nvSpPr>
          <p:cNvPr id="7" name="Rectangle 6"/>
          <p:cNvSpPr/>
          <p:nvPr/>
        </p:nvSpPr>
        <p:spPr>
          <a:xfrm>
            <a:off x="251520" y="4912668"/>
            <a:ext cx="229742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313769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0249"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93947CB7-E9D3-4933-9740-76287ED7271F}" type="slidenum">
                <a:rPr lang="en-US" altLang="en-US" sz="900">
                  <a:solidFill>
                    <a:srgbClr val="FFFFFF"/>
                  </a:solidFill>
                </a:rPr>
                <a:pPr algn="ctr" eaLnBrk="1" hangingPunct="1">
                  <a:spcBef>
                    <a:spcPct val="0"/>
                  </a:spcBef>
                  <a:buClrTx/>
                  <a:buFontTx/>
                  <a:buNone/>
                </a:pPr>
                <a:t>6</a:t>
              </a:fld>
              <a:endParaRPr lang="en-US" altLang="en-US" sz="900" dirty="0">
                <a:solidFill>
                  <a:srgbClr val="FFFFFF"/>
                </a:solidFill>
              </a:endParaRPr>
            </a:p>
          </p:txBody>
        </p:sp>
      </p:grpSp>
      <p:sp>
        <p:nvSpPr>
          <p:cNvPr id="5" name="Title 4"/>
          <p:cNvSpPr>
            <a:spLocks noGrp="1"/>
          </p:cNvSpPr>
          <p:nvPr>
            <p:ph type="title"/>
          </p:nvPr>
        </p:nvSpPr>
        <p:spPr>
          <a:xfrm>
            <a:off x="322209" y="339502"/>
            <a:ext cx="8742390" cy="474825"/>
          </a:xfrm>
        </p:spPr>
        <p:txBody>
          <a:bodyPr/>
          <a:lstStyle/>
          <a:p>
            <a:pPr>
              <a:defRPr/>
            </a:pPr>
            <a:r>
              <a:rPr lang="en-GB" sz="2200" b="1" dirty="0" smtClean="0">
                <a:solidFill>
                  <a:schemeClr val="tx1"/>
                </a:solidFill>
                <a:latin typeface="Calibri" panose="020F0502020204030204" pitchFamily="34" charset="0"/>
                <a:ea typeface="ＭＳ Ｐゴシック" charset="-128"/>
                <a:cs typeface="Calibri" panose="020F0502020204030204" pitchFamily="34" charset="0"/>
              </a:rPr>
              <a:t>LIDL HAD AN IMPRESSIVE PERFORMANCE WHILST TESCO LED THE TOP4</a:t>
            </a:r>
            <a:endParaRPr lang="en-US" sz="2200" b="1"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2" name="TextBox 1"/>
          <p:cNvSpPr txBox="1"/>
          <p:nvPr/>
        </p:nvSpPr>
        <p:spPr>
          <a:xfrm>
            <a:off x="10692681" y="4461960"/>
            <a:ext cx="184731" cy="307777"/>
          </a:xfrm>
          <a:prstGeom prst="rect">
            <a:avLst/>
          </a:prstGeom>
          <a:noFill/>
        </p:spPr>
        <p:txBody>
          <a:bodyPr wrap="none" rtlCol="0">
            <a:spAutoFit/>
          </a:bodyPr>
          <a:lstStyle/>
          <a:p>
            <a:endParaRPr lang="en-GB" dirty="0"/>
          </a:p>
        </p:txBody>
      </p:sp>
      <p:sp>
        <p:nvSpPr>
          <p:cNvPr id="11" name="Rectangle 10"/>
          <p:cNvSpPr/>
          <p:nvPr/>
        </p:nvSpPr>
        <p:spPr>
          <a:xfrm>
            <a:off x="346723" y="4911246"/>
            <a:ext cx="136287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a:t>
            </a:r>
            <a:r>
              <a:rPr lang="en-GB" altLang="en-US" sz="900" dirty="0" smtClean="0">
                <a:latin typeface="Calibri" panose="020F0502020204030204" pitchFamily="34" charset="0"/>
              </a:rPr>
              <a:t>Total Till</a:t>
            </a:r>
            <a:endParaRPr lang="en-GB" altLang="en-US" sz="900" dirty="0">
              <a:latin typeface="Calibri" panose="020F0502020204030204" pitchFamily="34" charset="0"/>
            </a:endParaRPr>
          </a:p>
        </p:txBody>
      </p:sp>
      <p:sp>
        <p:nvSpPr>
          <p:cNvPr id="4" name="TextBox 3"/>
          <p:cNvSpPr txBox="1"/>
          <p:nvPr/>
        </p:nvSpPr>
        <p:spPr>
          <a:xfrm>
            <a:off x="346723" y="994564"/>
            <a:ext cx="8571176" cy="3539430"/>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Lidl (sales +27%) </a:t>
            </a:r>
            <a:r>
              <a:rPr lang="en-GB" dirty="0">
                <a:latin typeface="Calibri" panose="020F0502020204030204" pitchFamily="34" charset="0"/>
                <a:cs typeface="Calibri" panose="020F0502020204030204" pitchFamily="34" charset="0"/>
              </a:rPr>
              <a:t>were the fastest growing store retailer this Christmas and were ahead of </a:t>
            </a:r>
            <a:r>
              <a:rPr lang="en-GB" b="1" dirty="0">
                <a:latin typeface="Calibri" panose="020F0502020204030204" pitchFamily="34" charset="0"/>
                <a:cs typeface="Calibri" panose="020F0502020204030204" pitchFamily="34" charset="0"/>
              </a:rPr>
              <a:t>Iceland (+15.4%).</a:t>
            </a:r>
            <a:r>
              <a:rPr lang="en-GB" dirty="0">
                <a:latin typeface="Calibri" panose="020F0502020204030204" pitchFamily="34" charset="0"/>
                <a:cs typeface="Calibri" panose="020F0502020204030204" pitchFamily="34" charset="0"/>
              </a:rPr>
              <a:t> Whilst there had been added  momentum at Lidl since the launch of the Lidl Plus App in September, heavy Advertising in December and extensive use of vouchers in the national press, giving  £10 off a £40 shop also had a significant  impact as frequency of visit was up 5%.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Lidl </a:t>
            </a:r>
            <a:r>
              <a:rPr lang="en-GB" b="1" dirty="0">
                <a:latin typeface="Calibri" panose="020F0502020204030204" pitchFamily="34" charset="0"/>
                <a:cs typeface="Calibri" panose="020F0502020204030204" pitchFamily="34" charset="0"/>
              </a:rPr>
              <a:t>was the only retailer to have more visits </a:t>
            </a:r>
            <a:r>
              <a:rPr lang="en-GB" dirty="0">
                <a:latin typeface="Calibri" panose="020F0502020204030204" pitchFamily="34" charset="0"/>
                <a:cs typeface="Calibri" panose="020F0502020204030204" pitchFamily="34" charset="0"/>
              </a:rPr>
              <a:t>over the last 4 weeks apart from </a:t>
            </a:r>
            <a:r>
              <a:rPr lang="en-GB" b="1" dirty="0">
                <a:latin typeface="Calibri" panose="020F0502020204030204" pitchFamily="34" charset="0"/>
                <a:cs typeface="Calibri" panose="020F0502020204030204" pitchFamily="34" charset="0"/>
              </a:rPr>
              <a:t>Aldi (sales +6.6%) </a:t>
            </a:r>
            <a:r>
              <a:rPr lang="en-GB" dirty="0">
                <a:latin typeface="Calibri" panose="020F0502020204030204" pitchFamily="34" charset="0"/>
                <a:cs typeface="Calibri" panose="020F0502020204030204" pitchFamily="34" charset="0"/>
              </a:rPr>
              <a:t>with Aldi more impacted by the trend of shoppers to make fewer shopping trips this year.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Tesco (+9.4%)</a:t>
            </a:r>
            <a:r>
              <a:rPr lang="en-GB" dirty="0">
                <a:latin typeface="Calibri" panose="020F0502020204030204" pitchFamily="34" charset="0"/>
                <a:cs typeface="Calibri" panose="020F0502020204030204" pitchFamily="34" charset="0"/>
              </a:rPr>
              <a:t> performance benefited from the marketing of Clubcard Prices this Christmas and growths just pipped </a:t>
            </a:r>
            <a:r>
              <a:rPr lang="en-GB" b="1" dirty="0">
                <a:latin typeface="Calibri" panose="020F0502020204030204" pitchFamily="34" charset="0"/>
                <a:cs typeface="Calibri" panose="020F0502020204030204" pitchFamily="34" charset="0"/>
              </a:rPr>
              <a:t>Morrisons (+8.2%)</a:t>
            </a:r>
            <a:r>
              <a:rPr lang="en-GB" dirty="0">
                <a:latin typeface="Calibri" panose="020F0502020204030204" pitchFamily="34" charset="0"/>
                <a:cs typeface="Calibri" panose="020F0502020204030204" pitchFamily="34" charset="0"/>
              </a:rPr>
              <a:t> however </a:t>
            </a:r>
            <a:r>
              <a:rPr lang="en-GB" b="1" dirty="0">
                <a:latin typeface="Calibri" panose="020F0502020204030204" pitchFamily="34" charset="0"/>
                <a:cs typeface="Calibri" panose="020F0502020204030204" pitchFamily="34" charset="0"/>
              </a:rPr>
              <a:t>Morrisons were the fastest growing top4 supermarket over the 12 weeks. </a:t>
            </a:r>
            <a:endParaRPr lang="en-GB" b="1"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Against weak comparatives (sales were falling a year ago)</a:t>
            </a:r>
            <a:r>
              <a:rPr lang="en-GB" b="1" dirty="0">
                <a:latin typeface="Calibri" panose="020F0502020204030204" pitchFamily="34" charset="0"/>
                <a:cs typeface="Calibri" panose="020F0502020204030204" pitchFamily="34" charset="0"/>
              </a:rPr>
              <a:t> Waitrose (+8.6%) </a:t>
            </a:r>
            <a:r>
              <a:rPr lang="en-GB" dirty="0">
                <a:latin typeface="Calibri" panose="020F0502020204030204" pitchFamily="34" charset="0"/>
                <a:cs typeface="Calibri" panose="020F0502020204030204" pitchFamily="34" charset="0"/>
              </a:rPr>
              <a:t>had a stronger end to the year and spend per visit in the last 4 weeks improved to + 22% helped by the seasonal shift towards higher value items</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Sainsbury (+7.1%)</a:t>
            </a:r>
            <a:r>
              <a:rPr lang="en-GB" dirty="0">
                <a:latin typeface="Calibri" panose="020F0502020204030204" pitchFamily="34" charset="0"/>
                <a:cs typeface="Calibri" panose="020F0502020204030204" pitchFamily="34" charset="0"/>
              </a:rPr>
              <a:t> also had another good Christmas but in contrast </a:t>
            </a:r>
            <a:r>
              <a:rPr lang="en-GB" b="1" dirty="0">
                <a:latin typeface="Calibri" panose="020F0502020204030204" pitchFamily="34" charset="0"/>
                <a:cs typeface="Calibri" panose="020F0502020204030204" pitchFamily="34" charset="0"/>
              </a:rPr>
              <a:t>momentum slowed at ASDA in December</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(sales +3.7% last 4 weeks) </a:t>
            </a:r>
            <a:r>
              <a:rPr lang="en-GB" dirty="0">
                <a:latin typeface="Calibri" panose="020F0502020204030204" pitchFamily="34" charset="0"/>
                <a:cs typeface="Calibri" panose="020F0502020204030204" pitchFamily="34" charset="0"/>
              </a:rPr>
              <a:t>and</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growths</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were weaker than the full 12 weeks </a:t>
            </a:r>
            <a:r>
              <a:rPr lang="en-GB" b="1" dirty="0">
                <a:latin typeface="Calibri" panose="020F0502020204030204" pitchFamily="34" charset="0"/>
                <a:cs typeface="Calibri" panose="020F0502020204030204" pitchFamily="34" charset="0"/>
              </a:rPr>
              <a:t>(+5.3%)</a:t>
            </a:r>
            <a:r>
              <a:rPr lang="en-GB"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3650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0249"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93947CB7-E9D3-4933-9740-76287ED7271F}" type="slidenum">
                <a:rPr lang="en-US" altLang="en-US" sz="900">
                  <a:solidFill>
                    <a:srgbClr val="FFFFFF"/>
                  </a:solidFill>
                </a:rPr>
                <a:pPr algn="ctr" eaLnBrk="1" hangingPunct="1">
                  <a:spcBef>
                    <a:spcPct val="0"/>
                  </a:spcBef>
                  <a:buClrTx/>
                  <a:buFontTx/>
                  <a:buNone/>
                </a:pPr>
                <a:t>7</a:t>
              </a:fld>
              <a:endParaRPr lang="en-US" altLang="en-US" sz="900" dirty="0">
                <a:solidFill>
                  <a:srgbClr val="FFFFFF"/>
                </a:solidFill>
              </a:endParaRPr>
            </a:p>
          </p:txBody>
        </p:sp>
      </p:grpSp>
      <p:sp>
        <p:nvSpPr>
          <p:cNvPr id="5" name="Title 4"/>
          <p:cNvSpPr>
            <a:spLocks noGrp="1"/>
          </p:cNvSpPr>
          <p:nvPr>
            <p:ph type="title"/>
          </p:nvPr>
        </p:nvSpPr>
        <p:spPr>
          <a:xfrm>
            <a:off x="322209" y="465389"/>
            <a:ext cx="8742390" cy="474825"/>
          </a:xfrm>
        </p:spPr>
        <p:txBody>
          <a:bodyPr/>
          <a:lstStyle/>
          <a:p>
            <a:pPr>
              <a:defRPr/>
            </a:pPr>
            <a:r>
              <a:rPr lang="en-GB" sz="2200" b="1" dirty="0" smtClean="0">
                <a:solidFill>
                  <a:schemeClr val="tx1"/>
                </a:solidFill>
                <a:latin typeface="Calibri" panose="020F0502020204030204" pitchFamily="34" charset="0"/>
                <a:ea typeface="ＭＳ Ｐゴシック" charset="-128"/>
                <a:cs typeface="Calibri" panose="020F0502020204030204" pitchFamily="34" charset="0"/>
              </a:rPr>
              <a:t>IT WAS HOWEVER, OCADO WHO WON CHRISTMAS OVERALL</a:t>
            </a:r>
            <a:endParaRPr lang="en-US" sz="2200" b="1"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2" name="TextBox 1"/>
          <p:cNvSpPr txBox="1"/>
          <p:nvPr/>
        </p:nvSpPr>
        <p:spPr>
          <a:xfrm>
            <a:off x="10692681" y="4461960"/>
            <a:ext cx="184731" cy="307777"/>
          </a:xfrm>
          <a:prstGeom prst="rect">
            <a:avLst/>
          </a:prstGeom>
          <a:noFill/>
        </p:spPr>
        <p:txBody>
          <a:bodyPr wrap="none" rtlCol="0">
            <a:spAutoFit/>
          </a:bodyPr>
          <a:lstStyle/>
          <a:p>
            <a:endParaRPr lang="en-GB" dirty="0"/>
          </a:p>
        </p:txBody>
      </p:sp>
      <p:sp>
        <p:nvSpPr>
          <p:cNvPr id="11" name="Rectangle 10"/>
          <p:cNvSpPr/>
          <p:nvPr/>
        </p:nvSpPr>
        <p:spPr>
          <a:xfrm>
            <a:off x="346723" y="4911246"/>
            <a:ext cx="136287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a:t>
            </a:r>
            <a:r>
              <a:rPr lang="en-GB" altLang="en-US" sz="900" dirty="0" smtClean="0">
                <a:latin typeface="Calibri" panose="020F0502020204030204" pitchFamily="34" charset="0"/>
              </a:rPr>
              <a:t>Total Till</a:t>
            </a:r>
            <a:endParaRPr lang="en-GB" altLang="en-US" sz="900" dirty="0">
              <a:latin typeface="Calibri" panose="020F0502020204030204" pitchFamily="34" charset="0"/>
            </a:endParaRPr>
          </a:p>
        </p:txBody>
      </p:sp>
      <p:sp>
        <p:nvSpPr>
          <p:cNvPr id="4" name="TextBox 3"/>
          <p:cNvSpPr txBox="1"/>
          <p:nvPr/>
        </p:nvSpPr>
        <p:spPr>
          <a:xfrm>
            <a:off x="346723" y="994564"/>
            <a:ext cx="8571176" cy="2677656"/>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All year, </a:t>
            </a:r>
            <a:r>
              <a:rPr lang="en-GB" b="1" dirty="0">
                <a:latin typeface="Calibri" panose="020F0502020204030204" pitchFamily="34" charset="0"/>
                <a:cs typeface="Calibri" panose="020F0502020204030204" pitchFamily="34" charset="0"/>
              </a:rPr>
              <a:t>M&amp;S</a:t>
            </a:r>
            <a:r>
              <a:rPr lang="en-GB" dirty="0">
                <a:latin typeface="Calibri" panose="020F0502020204030204" pitchFamily="34" charset="0"/>
                <a:cs typeface="Calibri" panose="020F0502020204030204" pitchFamily="34" charset="0"/>
              </a:rPr>
              <a:t> have been the food retailer most impacted by the change in how we live, shop and consume and despite the `cancellation` of  Christmas</a:t>
            </a:r>
            <a:r>
              <a:rPr lang="en-GB" b="1" dirty="0">
                <a:latin typeface="Calibri" panose="020F0502020204030204" pitchFamily="34" charset="0"/>
                <a:cs typeface="Calibri" panose="020F0502020204030204" pitchFamily="34" charset="0"/>
              </a:rPr>
              <a:t>, sales improved in December (+4.4%)</a:t>
            </a:r>
            <a:r>
              <a:rPr lang="en-GB" dirty="0">
                <a:latin typeface="Calibri" panose="020F0502020204030204" pitchFamily="34" charset="0"/>
                <a:cs typeface="Calibri" panose="020F0502020204030204" pitchFamily="34" charset="0"/>
              </a:rPr>
              <a:t> compared to November </a:t>
            </a:r>
            <a:r>
              <a:rPr lang="en-GB" b="1" dirty="0">
                <a:latin typeface="Calibri" panose="020F0502020204030204" pitchFamily="34" charset="0"/>
                <a:cs typeface="Calibri" panose="020F0502020204030204" pitchFamily="34" charset="0"/>
              </a:rPr>
              <a:t>(-1.1%).</a:t>
            </a:r>
            <a:r>
              <a:rPr lang="en-GB" dirty="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However, this year M&amp;S also has a strong online proposition with their partnership with Ocado and 0.6m shoppers used Ocado in December with deliveries </a:t>
            </a:r>
            <a:r>
              <a:rPr lang="en-GB" b="1" dirty="0">
                <a:latin typeface="Calibri" panose="020F0502020204030204" pitchFamily="34" charset="0"/>
                <a:cs typeface="Calibri" panose="020F0502020204030204" pitchFamily="34" charset="0"/>
              </a:rPr>
              <a:t>+32% </a:t>
            </a:r>
            <a:r>
              <a:rPr lang="en-GB" dirty="0">
                <a:latin typeface="Calibri" panose="020F0502020204030204" pitchFamily="34" charset="0"/>
                <a:cs typeface="Calibri" panose="020F0502020204030204" pitchFamily="34" charset="0"/>
              </a:rPr>
              <a:t>on last year</a:t>
            </a:r>
            <a:r>
              <a:rPr lang="en-GB" b="1" dirty="0">
                <a:latin typeface="Calibri" panose="020F0502020204030204" pitchFamily="34" charset="0"/>
                <a:cs typeface="Calibri" panose="020F0502020204030204" pitchFamily="34" charset="0"/>
              </a:rPr>
              <a:t>.  Ocado was the fastest growing retailer (sales + 39% Homescan FMCG) </a:t>
            </a:r>
            <a:r>
              <a:rPr lang="en-GB" dirty="0">
                <a:latin typeface="Calibri" panose="020F0502020204030204" pitchFamily="34" charset="0"/>
                <a:cs typeface="Calibri" panose="020F0502020204030204" pitchFamily="34" charset="0"/>
              </a:rPr>
              <a:t>and in doing so, shoppers were able to purchase a wide range of M&amp;S food and drink conveniently delivered to their homes</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Co-operatives</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(+5.4%) </a:t>
            </a:r>
            <a:r>
              <a:rPr lang="en-GB" dirty="0">
                <a:latin typeface="Calibri" panose="020F0502020204030204" pitchFamily="34" charset="0"/>
                <a:cs typeface="Calibri" panose="020F0502020204030204" pitchFamily="34" charset="0"/>
              </a:rPr>
              <a:t>had a reasonably good end to the year considering the massive shift to online purchasing with many households needing or preferring  to shop locally for Christmas and helped by attractive Member Offers delivered via the Co-op App.</a:t>
            </a:r>
          </a:p>
          <a:p>
            <a:pPr marL="28575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6589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85" y="1114661"/>
            <a:ext cx="1785665" cy="1241065"/>
          </a:xfrm>
          <a:prstGeom prst="rect">
            <a:avLst/>
          </a:prstGeom>
        </p:spPr>
      </p:pic>
      <p:sp>
        <p:nvSpPr>
          <p:cNvPr id="22" name="Google Shape;1684;p3"/>
          <p:cNvSpPr txBox="1">
            <a:spLocks/>
          </p:cNvSpPr>
          <p:nvPr/>
        </p:nvSpPr>
        <p:spPr>
          <a:xfrm>
            <a:off x="214389" y="178055"/>
            <a:ext cx="8377397" cy="66392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fontAlgn="base"/>
            <a:r>
              <a:rPr lang="en-GB" sz="2000" dirty="0" smtClean="0">
                <a:latin typeface="Calibri" panose="020F0502020204030204" pitchFamily="34" charset="0"/>
                <a:cs typeface="Calibri" panose="020F0502020204030204" pitchFamily="34" charset="0"/>
              </a:rPr>
              <a:t>SHOPPERS TRIMMED BACK THEIR SHOPPING TO IMMEDIATE FAMILY NEEDS WHICH LIMITED THE NEED FOR SIGNIFICANT ADDITIONAL PURCHASING.</a:t>
            </a:r>
            <a:endParaRPr lang="en-GB" sz="2000" dirty="0">
              <a:latin typeface="Calibri" panose="020F0502020204030204" pitchFamily="34" charset="0"/>
              <a:cs typeface="Calibri" panose="020F0502020204030204" pitchFamily="34" charset="0"/>
            </a:endParaRPr>
          </a:p>
        </p:txBody>
      </p:sp>
      <p:sp>
        <p:nvSpPr>
          <p:cNvPr id="23" name="Google Shape;2124;p20"/>
          <p:cNvSpPr txBox="1">
            <a:spLocks noGrp="1"/>
          </p:cNvSpPr>
          <p:nvPr>
            <p:ph type="body" idx="2"/>
          </p:nvPr>
        </p:nvSpPr>
        <p:spPr>
          <a:xfrm>
            <a:off x="214389" y="982477"/>
            <a:ext cx="4725530" cy="752716"/>
          </a:xfrm>
          <a:prstGeom prst="rect">
            <a:avLst/>
          </a:prstGeom>
          <a:noFill/>
          <a:ln>
            <a:noFill/>
          </a:ln>
        </p:spPr>
        <p:txBody>
          <a:bodyPr spcFirstLastPara="1" wrap="square" lIns="91425" tIns="0" rIns="91425" bIns="0" anchor="t" anchorCtr="0">
            <a:noAutofit/>
          </a:bodyPr>
          <a:lstStyle/>
          <a:p>
            <a:pPr marL="0" indent="0" fontAlgn="base"/>
            <a:endParaRPr lang="en-GB" sz="1200" b="1" dirty="0" smtClean="0">
              <a:latin typeface="Calibri" panose="020F0502020204030204" pitchFamily="34" charset="0"/>
              <a:cs typeface="Calibri" panose="020F0502020204030204" pitchFamily="34" charset="0"/>
            </a:endParaRPr>
          </a:p>
          <a:p>
            <a:pPr marL="0" indent="0" fontAlgn="base"/>
            <a:r>
              <a:rPr lang="it-IT" sz="1200" dirty="0" smtClean="0">
                <a:latin typeface="Calibri" panose="020F0502020204030204" pitchFamily="34" charset="0"/>
                <a:cs typeface="Calibri" panose="020F0502020204030204" pitchFamily="34" charset="0"/>
              </a:rPr>
              <a:t>Christmas 2020 was a very different celebration, with gatherings limited to 24 hours and support bubbles</a:t>
            </a:r>
          </a:p>
          <a:p>
            <a:pPr marL="0" indent="0" fontAlgn="base"/>
            <a:endParaRPr lang="en-GB" sz="1200" b="1" dirty="0">
              <a:latin typeface="Calibri" panose="020F0502020204030204" pitchFamily="34" charset="0"/>
              <a:cs typeface="Calibri" panose="020F0502020204030204" pitchFamily="34" charset="0"/>
            </a:endParaRPr>
          </a:p>
        </p:txBody>
      </p:sp>
      <p:sp>
        <p:nvSpPr>
          <p:cNvPr id="25" name="Isosceles Triangle 13">
            <a:extLst>
              <a:ext uri="{FF2B5EF4-FFF2-40B4-BE49-F238E27FC236}">
                <a16:creationId xmlns="" xmlns:a16="http://schemas.microsoft.com/office/drawing/2014/main" id="{B72D0D4D-DA0E-7745-9510-26DE627BCAF3}"/>
              </a:ext>
            </a:extLst>
          </p:cNvPr>
          <p:cNvSpPr/>
          <p:nvPr/>
        </p:nvSpPr>
        <p:spPr>
          <a:xfrm rot="5400000">
            <a:off x="4373730" y="3003078"/>
            <a:ext cx="1377895" cy="602821"/>
          </a:xfrm>
          <a:prstGeom prst="triangle">
            <a:avLst/>
          </a:prstGeom>
          <a:solidFill>
            <a:schemeClr val="bg1">
              <a:lumMod val="85000"/>
            </a:schemeClr>
          </a:solidFill>
          <a:ln>
            <a:noFill/>
          </a:ln>
          <a:effectLst>
            <a:glow rad="228600">
              <a:schemeClr val="accent6">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Google Shape;1722;p4"/>
          <p:cNvSpPr txBox="1">
            <a:spLocks noGrp="1"/>
          </p:cNvSpPr>
          <p:nvPr>
            <p:ph type="body" idx="1"/>
          </p:nvPr>
        </p:nvSpPr>
        <p:spPr>
          <a:xfrm>
            <a:off x="273016" y="4659982"/>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Scantrack Total Store Read, *Homescan FMCG</a:t>
            </a:r>
            <a:endParaRPr lang="it-IT" sz="900" dirty="0">
              <a:latin typeface="Calibri" panose="020F0502020204030204" pitchFamily="34" charset="0"/>
              <a:cs typeface="Calibri" panose="020F0502020204030204" pitchFamily="34" charset="0"/>
            </a:endParaRPr>
          </a:p>
        </p:txBody>
      </p:sp>
      <p:pic>
        <p:nvPicPr>
          <p:cNvPr id="47" name="Google Shape;1991;p12"/>
          <p:cNvPicPr preferRelativeResize="0"/>
          <p:nvPr/>
        </p:nvPicPr>
        <p:blipFill rotWithShape="1">
          <a:blip r:embed="rId4">
            <a:alphaModFix/>
          </a:blip>
          <a:srcRect/>
          <a:stretch/>
        </p:blipFill>
        <p:spPr>
          <a:xfrm>
            <a:off x="5796136" y="3693094"/>
            <a:ext cx="518100" cy="548700"/>
          </a:xfrm>
          <a:prstGeom prst="rect">
            <a:avLst/>
          </a:prstGeom>
          <a:noFill/>
          <a:ln>
            <a:noFill/>
          </a:ln>
        </p:spPr>
      </p:pic>
      <p:pic>
        <p:nvPicPr>
          <p:cNvPr id="48" name="Google Shape;1992;p12"/>
          <p:cNvPicPr preferRelativeResize="0"/>
          <p:nvPr/>
        </p:nvPicPr>
        <p:blipFill rotWithShape="1">
          <a:blip r:embed="rId5">
            <a:alphaModFix/>
          </a:blip>
          <a:srcRect/>
          <a:stretch/>
        </p:blipFill>
        <p:spPr>
          <a:xfrm>
            <a:off x="5796136" y="2740235"/>
            <a:ext cx="545441" cy="454267"/>
          </a:xfrm>
          <a:prstGeom prst="rect">
            <a:avLst/>
          </a:prstGeom>
          <a:noFill/>
          <a:ln>
            <a:noFill/>
          </a:ln>
        </p:spPr>
      </p:pic>
      <p:pic>
        <p:nvPicPr>
          <p:cNvPr id="49" name="Google Shape;1993;p12"/>
          <p:cNvPicPr preferRelativeResize="0"/>
          <p:nvPr/>
        </p:nvPicPr>
        <p:blipFill rotWithShape="1">
          <a:blip r:embed="rId6">
            <a:alphaModFix/>
          </a:blip>
          <a:srcRect/>
          <a:stretch/>
        </p:blipFill>
        <p:spPr>
          <a:xfrm>
            <a:off x="7441524" y="2721982"/>
            <a:ext cx="514852" cy="548640"/>
          </a:xfrm>
          <a:prstGeom prst="rect">
            <a:avLst/>
          </a:prstGeom>
          <a:noFill/>
          <a:ln>
            <a:noFill/>
          </a:ln>
        </p:spPr>
      </p:pic>
      <p:pic>
        <p:nvPicPr>
          <p:cNvPr id="50" name="Google Shape;1861;p11"/>
          <p:cNvPicPr preferRelativeResize="0"/>
          <p:nvPr/>
        </p:nvPicPr>
        <p:blipFill rotWithShape="1">
          <a:blip r:embed="rId7">
            <a:alphaModFix/>
          </a:blip>
          <a:srcRect/>
          <a:stretch/>
        </p:blipFill>
        <p:spPr>
          <a:xfrm>
            <a:off x="7441524" y="1973467"/>
            <a:ext cx="450777" cy="454267"/>
          </a:xfrm>
          <a:prstGeom prst="rect">
            <a:avLst/>
          </a:prstGeom>
          <a:noFill/>
          <a:ln>
            <a:noFill/>
          </a:ln>
        </p:spPr>
      </p:pic>
      <p:sp>
        <p:nvSpPr>
          <p:cNvPr id="2" name="Rectangle 1"/>
          <p:cNvSpPr/>
          <p:nvPr/>
        </p:nvSpPr>
        <p:spPr>
          <a:xfrm>
            <a:off x="6503625" y="823274"/>
            <a:ext cx="2167581" cy="307777"/>
          </a:xfrm>
          <a:prstGeom prst="rect">
            <a:avLst/>
          </a:prstGeom>
        </p:spPr>
        <p:txBody>
          <a:bodyPr wrap="none">
            <a:spAutoFit/>
          </a:bodyPr>
          <a:lstStyle/>
          <a:p>
            <a:pPr lvl="0" algn="ctr"/>
            <a:r>
              <a:rPr lang="en-GB" b="1" dirty="0">
                <a:solidFill>
                  <a:schemeClr val="dk1"/>
                </a:solidFill>
                <a:latin typeface="Calibri" panose="020F0502020204030204" pitchFamily="34" charset="0"/>
                <a:cs typeface="Calibri" panose="020F0502020204030204" pitchFamily="34" charset="0"/>
              </a:rPr>
              <a:t>4w/e </a:t>
            </a:r>
            <a:r>
              <a:rPr lang="en-GB" b="1" dirty="0" smtClean="0">
                <a:solidFill>
                  <a:schemeClr val="dk1"/>
                </a:solidFill>
                <a:latin typeface="Calibri" panose="020F0502020204030204" pitchFamily="34" charset="0"/>
                <a:cs typeface="Calibri" panose="020F0502020204030204" pitchFamily="34" charset="0"/>
              </a:rPr>
              <a:t>26th December 2020</a:t>
            </a:r>
            <a:endParaRPr lang="en-GB" b="1" dirty="0">
              <a:solidFill>
                <a:schemeClr val="dk1"/>
              </a:solidFill>
              <a:latin typeface="Calibri" panose="020F0502020204030204" pitchFamily="34" charset="0"/>
              <a:cs typeface="Calibri" panose="020F0502020204030204" pitchFamily="34" charset="0"/>
            </a:endParaRPr>
          </a:p>
        </p:txBody>
      </p:sp>
      <p:sp>
        <p:nvSpPr>
          <p:cNvPr id="3" name="TextBox 2"/>
          <p:cNvSpPr txBox="1"/>
          <p:nvPr/>
        </p:nvSpPr>
        <p:spPr>
          <a:xfrm>
            <a:off x="5760752" y="1419469"/>
            <a:ext cx="827471" cy="553998"/>
          </a:xfrm>
          <a:prstGeom prst="rect">
            <a:avLst/>
          </a:prstGeom>
          <a:noFill/>
        </p:spPr>
        <p:txBody>
          <a:bodyPr wrap="none" rtlCol="0">
            <a:spAutoFit/>
          </a:bodyPr>
          <a:lstStyle/>
          <a:p>
            <a:r>
              <a:rPr lang="en-GB" b="1" dirty="0" smtClean="0">
                <a:solidFill>
                  <a:schemeClr val="accent1">
                    <a:lumMod val="75000"/>
                  </a:schemeClr>
                </a:solidFill>
                <a:latin typeface="Calibri" panose="020F0502020204030204" pitchFamily="34" charset="0"/>
                <a:cs typeface="Calibri" panose="020F0502020204030204" pitchFamily="34" charset="0"/>
              </a:rPr>
              <a:t>Total Till</a:t>
            </a:r>
          </a:p>
          <a:p>
            <a:pPr algn="ctr"/>
            <a:r>
              <a:rPr lang="en-GB" sz="1600" b="1" dirty="0" smtClean="0">
                <a:solidFill>
                  <a:schemeClr val="tx1"/>
                </a:solidFill>
                <a:latin typeface="Calibri" panose="020F0502020204030204" pitchFamily="34" charset="0"/>
                <a:cs typeface="Calibri" panose="020F0502020204030204" pitchFamily="34" charset="0"/>
              </a:rPr>
              <a:t>+8.4%</a:t>
            </a:r>
            <a:endParaRPr lang="en-GB" sz="1600" b="1" dirty="0">
              <a:solidFill>
                <a:schemeClr val="tx1"/>
              </a:solidFill>
              <a:latin typeface="Calibri" panose="020F0502020204030204" pitchFamily="34" charset="0"/>
              <a:cs typeface="Calibri" panose="020F0502020204030204" pitchFamily="34" charset="0"/>
            </a:endParaRPr>
          </a:p>
        </p:txBody>
      </p:sp>
      <p:sp>
        <p:nvSpPr>
          <p:cNvPr id="51" name="TextBox 50"/>
          <p:cNvSpPr txBox="1"/>
          <p:nvPr/>
        </p:nvSpPr>
        <p:spPr>
          <a:xfrm>
            <a:off x="6367227" y="2598037"/>
            <a:ext cx="893193"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Grocery</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Multiples</a:t>
            </a:r>
          </a:p>
          <a:p>
            <a:pPr algn="ctr"/>
            <a:r>
              <a:rPr lang="en-GB" sz="1600" b="1" dirty="0" smtClean="0">
                <a:solidFill>
                  <a:schemeClr val="tx1"/>
                </a:solidFill>
                <a:latin typeface="Calibri" panose="020F0502020204030204" pitchFamily="34" charset="0"/>
                <a:cs typeface="Calibri" panose="020F0502020204030204" pitchFamily="34" charset="0"/>
              </a:rPr>
              <a:t>+6.0%</a:t>
            </a:r>
            <a:endParaRPr lang="en-GB" sz="1600" b="1" dirty="0">
              <a:solidFill>
                <a:schemeClr val="tx1"/>
              </a:solidFill>
              <a:latin typeface="Calibri" panose="020F0502020204030204" pitchFamily="34" charset="0"/>
              <a:cs typeface="Calibri" panose="020F0502020204030204" pitchFamily="34" charset="0"/>
            </a:endParaRPr>
          </a:p>
        </p:txBody>
      </p:sp>
      <p:sp>
        <p:nvSpPr>
          <p:cNvPr id="52" name="TextBox 51"/>
          <p:cNvSpPr txBox="1"/>
          <p:nvPr/>
        </p:nvSpPr>
        <p:spPr>
          <a:xfrm>
            <a:off x="6230935" y="3658086"/>
            <a:ext cx="1138452"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Convenience</a:t>
            </a:r>
          </a:p>
          <a:p>
            <a:pPr algn="ctr"/>
            <a:r>
              <a:rPr lang="en-GB" sz="1600" b="1" dirty="0" smtClean="0">
                <a:solidFill>
                  <a:schemeClr val="tx1"/>
                </a:solidFill>
                <a:latin typeface="Calibri" panose="020F0502020204030204" pitchFamily="34" charset="0"/>
                <a:cs typeface="Calibri" panose="020F0502020204030204" pitchFamily="34" charset="0"/>
              </a:rPr>
              <a:t>+6.2</a:t>
            </a:r>
            <a:r>
              <a:rPr lang="en-GB" b="1" dirty="0" smtClean="0">
                <a:solidFill>
                  <a:schemeClr val="tx1"/>
                </a:solidFill>
                <a:latin typeface="Calibri" panose="020F0502020204030204" pitchFamily="34" charset="0"/>
                <a:cs typeface="Calibri" panose="020F0502020204030204" pitchFamily="34" charset="0"/>
              </a:rPr>
              <a:t>%</a:t>
            </a:r>
            <a:endParaRPr lang="en-GB" b="1" dirty="0">
              <a:solidFill>
                <a:schemeClr val="tx1"/>
              </a:solidFill>
              <a:latin typeface="Calibri" panose="020F0502020204030204" pitchFamily="34" charset="0"/>
              <a:cs typeface="Calibri" panose="020F0502020204030204" pitchFamily="34" charset="0"/>
            </a:endParaRPr>
          </a:p>
        </p:txBody>
      </p:sp>
      <p:sp>
        <p:nvSpPr>
          <p:cNvPr id="55" name="TextBox 54"/>
          <p:cNvSpPr txBox="1"/>
          <p:nvPr/>
        </p:nvSpPr>
        <p:spPr>
          <a:xfrm>
            <a:off x="8051262" y="1898140"/>
            <a:ext cx="768159"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*Online</a:t>
            </a:r>
          </a:p>
          <a:p>
            <a:pPr algn="ctr"/>
            <a:r>
              <a:rPr lang="en-GB" b="1" dirty="0" smtClean="0">
                <a:solidFill>
                  <a:schemeClr val="tx1"/>
                </a:solidFill>
                <a:latin typeface="Calibri" panose="020F0502020204030204" pitchFamily="34" charset="0"/>
                <a:cs typeface="Calibri" panose="020F0502020204030204" pitchFamily="34" charset="0"/>
              </a:rPr>
              <a:t>+</a:t>
            </a:r>
            <a:r>
              <a:rPr lang="en-GB" sz="1600" b="1" dirty="0" smtClean="0">
                <a:solidFill>
                  <a:schemeClr val="tx1"/>
                </a:solidFill>
                <a:latin typeface="Calibri" panose="020F0502020204030204" pitchFamily="34" charset="0"/>
                <a:cs typeface="Calibri" panose="020F0502020204030204" pitchFamily="34" charset="0"/>
              </a:rPr>
              <a:t>101%</a:t>
            </a:r>
            <a:endParaRPr lang="en-GB" sz="1600" b="1" dirty="0">
              <a:solidFill>
                <a:schemeClr val="tx1"/>
              </a:solidFill>
              <a:latin typeface="Calibri" panose="020F0502020204030204" pitchFamily="34" charset="0"/>
              <a:cs typeface="Calibri" panose="020F0502020204030204" pitchFamily="34" charset="0"/>
            </a:endParaRPr>
          </a:p>
        </p:txBody>
      </p:sp>
      <p:sp>
        <p:nvSpPr>
          <p:cNvPr id="56" name="TextBox 55"/>
          <p:cNvSpPr txBox="1"/>
          <p:nvPr/>
        </p:nvSpPr>
        <p:spPr>
          <a:xfrm>
            <a:off x="7958894" y="2751726"/>
            <a:ext cx="1157688"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*Discounters</a:t>
            </a:r>
          </a:p>
          <a:p>
            <a:pPr algn="ctr"/>
            <a:r>
              <a:rPr lang="en-GB" sz="1600" b="1" dirty="0" smtClean="0">
                <a:solidFill>
                  <a:schemeClr val="tx1"/>
                </a:solidFill>
                <a:latin typeface="Calibri" panose="020F0502020204030204" pitchFamily="34" charset="0"/>
                <a:cs typeface="Calibri" panose="020F0502020204030204" pitchFamily="34" charset="0"/>
              </a:rPr>
              <a:t>+12.9%</a:t>
            </a:r>
            <a:endParaRPr lang="en-GB" sz="1600" b="1" dirty="0">
              <a:solidFill>
                <a:schemeClr val="tx1"/>
              </a:solidFill>
              <a:latin typeface="Calibri" panose="020F0502020204030204" pitchFamily="34" charset="0"/>
              <a:cs typeface="Calibri" panose="020F0502020204030204" pitchFamily="34" charset="0"/>
            </a:endParaRPr>
          </a:p>
        </p:txBody>
      </p:sp>
      <p:pic>
        <p:nvPicPr>
          <p:cNvPr id="57" name="Google Shape;1993;p12"/>
          <p:cNvPicPr preferRelativeResize="0"/>
          <p:nvPr/>
        </p:nvPicPr>
        <p:blipFill rotWithShape="1">
          <a:blip r:embed="rId6">
            <a:alphaModFix/>
          </a:blip>
          <a:srcRect/>
          <a:stretch/>
        </p:blipFill>
        <p:spPr>
          <a:xfrm>
            <a:off x="7441524" y="3633286"/>
            <a:ext cx="514852" cy="548640"/>
          </a:xfrm>
          <a:prstGeom prst="rect">
            <a:avLst/>
          </a:prstGeom>
          <a:noFill/>
          <a:ln>
            <a:noFill/>
          </a:ln>
        </p:spPr>
      </p:pic>
      <p:sp>
        <p:nvSpPr>
          <p:cNvPr id="58" name="TextBox 57"/>
          <p:cNvSpPr txBox="1"/>
          <p:nvPr/>
        </p:nvSpPr>
        <p:spPr>
          <a:xfrm>
            <a:off x="8100127" y="3633286"/>
            <a:ext cx="841897"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*Value </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Retailers</a:t>
            </a:r>
          </a:p>
          <a:p>
            <a:pPr algn="ctr"/>
            <a:r>
              <a:rPr lang="en-GB" sz="1600" b="1" dirty="0" smtClean="0">
                <a:solidFill>
                  <a:srgbClr val="FF0000"/>
                </a:solidFill>
                <a:latin typeface="Calibri" panose="020F0502020204030204" pitchFamily="34" charset="0"/>
                <a:cs typeface="Calibri" panose="020F0502020204030204" pitchFamily="34" charset="0"/>
              </a:rPr>
              <a:t>-10.5%</a:t>
            </a:r>
            <a:endParaRPr lang="en-GB" sz="1600" b="1" dirty="0">
              <a:solidFill>
                <a:srgbClr val="FF0000"/>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443" y="2662435"/>
            <a:ext cx="2257554"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4105" y="2996302"/>
            <a:ext cx="1641742" cy="86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5856" y="2444148"/>
            <a:ext cx="1127232"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Convenience</a:t>
            </a:r>
            <a:endParaRPr lang="en-GB" dirty="0">
              <a:latin typeface="Calibri" panose="020F0502020204030204" pitchFamily="34" charset="0"/>
              <a:cs typeface="Calibri" panose="020F0502020204030204" pitchFamily="34" charset="0"/>
            </a:endParaRPr>
          </a:p>
        </p:txBody>
      </p:sp>
      <p:cxnSp>
        <p:nvCxnSpPr>
          <p:cNvPr id="6" name="Straight Arrow Connector 5"/>
          <p:cNvCxnSpPr>
            <a:stCxn id="4" idx="2"/>
          </p:cNvCxnSpPr>
          <p:nvPr/>
        </p:nvCxnSpPr>
        <p:spPr>
          <a:xfrm>
            <a:off x="3839472" y="2751925"/>
            <a:ext cx="31260" cy="518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77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6"/>
          <p:cNvGraphicFramePr>
            <a:graphicFrameLocks noGrp="1"/>
          </p:cNvGraphicFramePr>
          <p:nvPr>
            <p:ph sz="quarter" idx="14"/>
            <p:extLst>
              <p:ext uri="{D42A27DB-BD31-4B8C-83A1-F6EECF244321}">
                <p14:modId xmlns:p14="http://schemas.microsoft.com/office/powerpoint/2010/main" val="2702754519"/>
              </p:ext>
            </p:extLst>
          </p:nvPr>
        </p:nvGraphicFramePr>
        <p:xfrm>
          <a:off x="251520" y="1524492"/>
          <a:ext cx="8928992" cy="3250514"/>
        </p:xfrm>
        <a:graphic>
          <a:graphicData uri="http://schemas.openxmlformats.org/drawingml/2006/chart">
            <c:chart xmlns:c="http://schemas.openxmlformats.org/drawingml/2006/chart" xmlns:r="http://schemas.openxmlformats.org/officeDocument/2006/relationships" r:id="rId3"/>
          </a:graphicData>
        </a:graphic>
      </p:graphicFrame>
      <p:sp>
        <p:nvSpPr>
          <p:cNvPr id="75778" name="Title 1"/>
          <p:cNvSpPr txBox="1">
            <a:spLocks noGrp="1"/>
          </p:cNvSpPr>
          <p:nvPr>
            <p:ph type="title"/>
          </p:nvPr>
        </p:nvSpPr>
        <p:spPr>
          <a:xfrm>
            <a:off x="179512" y="195486"/>
            <a:ext cx="9361040" cy="936625"/>
          </a:xfrm>
        </p:spPr>
        <p:txBody>
          <a:bodyPr/>
          <a:lstStyle/>
          <a:p>
            <a:pPr>
              <a:buClr>
                <a:srgbClr val="000000"/>
              </a:buClr>
            </a:pP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IN TOTAL BRITISH SHOPPERS SPENT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£3.05 </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MORE PER TRIP</a:t>
            </a:r>
            <a:r>
              <a:rPr lang="en-US" altLang="en-US" sz="2000" b="1" dirty="0">
                <a:solidFill>
                  <a:schemeClr val="tx1"/>
                </a:solidFill>
                <a:latin typeface="Calibri" panose="020F0502020204030204" pitchFamily="34" charset="0"/>
                <a:cs typeface="Calibri" panose="020F0502020204030204" pitchFamily="34" charset="0"/>
                <a:sym typeface="Arial" pitchFamily="34" charset="0"/>
              </a:rPr>
              <a:t>, BUYING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1.6</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MORE ITEMS BUT MADE </a:t>
            </a:r>
            <a:r>
              <a:rPr lang="en-US" altLang="en-US" sz="2800" b="1" dirty="0" smtClean="0">
                <a:solidFill>
                  <a:schemeClr val="accent5"/>
                </a:solidFill>
                <a:latin typeface="Calibri" panose="020F0502020204030204" pitchFamily="34" charset="0"/>
                <a:cs typeface="Calibri" panose="020F0502020204030204" pitchFamily="34" charset="0"/>
                <a:sym typeface="Arial" pitchFamily="34" charset="0"/>
              </a:rPr>
              <a:t>48M</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a:t>
            </a:r>
            <a:r>
              <a:rPr lang="en-US" altLang="en-US" sz="2000" b="1" dirty="0" smtClean="0">
                <a:solidFill>
                  <a:schemeClr val="accent5"/>
                </a:solidFill>
                <a:latin typeface="Calibri" panose="020F0502020204030204" pitchFamily="34" charset="0"/>
                <a:cs typeface="Calibri" panose="020F0502020204030204" pitchFamily="34" charset="0"/>
                <a:sym typeface="Arial" pitchFamily="34" charset="0"/>
              </a:rPr>
              <a:t>FEWER</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SHOPPING TRIPS THAN LAST CHRISTMAS</a:t>
            </a:r>
            <a:endParaRPr lang="en-GB" altLang="en-US" sz="2000" b="1" dirty="0" smtClean="0">
              <a:solidFill>
                <a:schemeClr val="tx1"/>
              </a:solidFill>
              <a:latin typeface="Calibri" pitchFamily="34" charset="0"/>
              <a:ea typeface="MS PGothic" pitchFamily="34" charset="-128"/>
              <a:cs typeface="Calibri" pitchFamily="34" charset="0"/>
            </a:endParaRPr>
          </a:p>
        </p:txBody>
      </p:sp>
      <p:sp>
        <p:nvSpPr>
          <p:cNvPr id="75779" name="Text Placeholder 4"/>
          <p:cNvSpPr txBox="1">
            <a:spLocks noGrp="1"/>
          </p:cNvSpPr>
          <p:nvPr>
            <p:ph type="body" idx="13"/>
          </p:nvPr>
        </p:nvSpPr>
        <p:spPr>
          <a:xfrm>
            <a:off x="755576" y="1707654"/>
            <a:ext cx="8164513" cy="236537"/>
          </a:xfrm>
        </p:spPr>
        <p:txBody>
          <a:bodyPr/>
          <a:lstStyle/>
          <a:p>
            <a:pPr algn="ctr" eaLnBrk="1" hangingPunct="1">
              <a:spcBef>
                <a:spcPts val="63"/>
              </a:spcBef>
              <a:buClr>
                <a:srgbClr val="000000"/>
              </a:buClr>
            </a:pPr>
            <a:r>
              <a:rPr lang="en-GB" altLang="en-US" sz="1000" b="1" dirty="0" smtClean="0">
                <a:solidFill>
                  <a:schemeClr val="accent1"/>
                </a:solidFill>
                <a:latin typeface="Calibri" pitchFamily="34" charset="0"/>
                <a:cs typeface="Arial" pitchFamily="34" charset="0"/>
              </a:rPr>
              <a:t>Year on year growths </a:t>
            </a:r>
          </a:p>
          <a:p>
            <a:pPr eaLnBrk="1" hangingPunct="1">
              <a:spcBef>
                <a:spcPts val="63"/>
              </a:spcBef>
              <a:buClr>
                <a:srgbClr val="000000"/>
              </a:buClr>
            </a:pPr>
            <a:endParaRPr lang="en-GB" altLang="en-US" sz="1000" b="1" dirty="0" smtClean="0">
              <a:solidFill>
                <a:schemeClr val="accent1"/>
              </a:solidFill>
              <a:latin typeface="Calibri" pitchFamily="34" charset="0"/>
              <a:cs typeface="Arial" pitchFamily="34" charset="0"/>
            </a:endParaRPr>
          </a:p>
        </p:txBody>
      </p:sp>
      <p:sp>
        <p:nvSpPr>
          <p:cNvPr id="75780" name="Text Placeholder 1"/>
          <p:cNvSpPr txBox="1">
            <a:spLocks noGrp="1"/>
          </p:cNvSpPr>
          <p:nvPr>
            <p:ph type="body" idx="15"/>
          </p:nvPr>
        </p:nvSpPr>
        <p:spPr>
          <a:xfrm>
            <a:off x="323404" y="4779963"/>
            <a:ext cx="8164513" cy="274637"/>
          </a:xfrm>
        </p:spPr>
        <p:txBody>
          <a:bodyPr/>
          <a:lstStyle/>
          <a:p>
            <a:pPr eaLnBrk="1" hangingPunct="1">
              <a:spcBef>
                <a:spcPts val="63"/>
              </a:spcBef>
              <a:buClr>
                <a:srgbClr val="000000"/>
              </a:buClr>
            </a:pPr>
            <a:endParaRPr lang="en-GB" altLang="en-US" sz="900" dirty="0" smtClean="0">
              <a:solidFill>
                <a:srgbClr val="616365"/>
              </a:solidFill>
              <a:latin typeface="Arial" pitchFamily="34" charset="0"/>
              <a:cs typeface="Arial" pitchFamily="34" charset="0"/>
            </a:endParaRPr>
          </a:p>
          <a:p>
            <a:pPr eaLnBrk="1" hangingPunct="1">
              <a:spcBef>
                <a:spcPts val="63"/>
              </a:spcBef>
              <a:buClr>
                <a:srgbClr val="000000"/>
              </a:buClr>
            </a:pPr>
            <a:r>
              <a:rPr lang="en-GB" altLang="en-US" sz="900" dirty="0" smtClean="0">
                <a:solidFill>
                  <a:srgbClr val="616365"/>
                </a:solidFill>
                <a:latin typeface="Arial" pitchFamily="34" charset="0"/>
                <a:cs typeface="Arial" pitchFamily="34" charset="0"/>
              </a:rPr>
              <a:t>Source:  Nielsen Homescan Total GB, FMCG</a:t>
            </a:r>
            <a:endParaRPr lang="en-GB" altLang="en-US" sz="900" dirty="0" smtClean="0">
              <a:latin typeface="Arial" pitchFamily="34" charset="0"/>
              <a:cs typeface="Arial" pitchFamily="34" charset="0"/>
            </a:endParaRPr>
          </a:p>
        </p:txBody>
      </p:sp>
      <p:sp>
        <p:nvSpPr>
          <p:cNvPr id="75782" name="Text Box 5"/>
          <p:cNvSpPr txBox="1">
            <a:spLocks noChangeArrowheads="1"/>
          </p:cNvSpPr>
          <p:nvPr/>
        </p:nvSpPr>
        <p:spPr bwMode="auto">
          <a:xfrm>
            <a:off x="251520" y="1183571"/>
            <a:ext cx="24689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r>
              <a:rPr lang="en-GB" altLang="en-US" b="1" dirty="0" smtClean="0">
                <a:solidFill>
                  <a:srgbClr val="616365"/>
                </a:solidFill>
                <a:latin typeface="Calibri" pitchFamily="34" charset="0"/>
              </a:rPr>
              <a:t>Total GB, FMCG Shopping trips</a:t>
            </a:r>
            <a:endParaRPr lang="en-GB" altLang="en-US" b="1" dirty="0">
              <a:solidFill>
                <a:srgbClr val="616365"/>
              </a:solidFill>
              <a:latin typeface="Calibri" pitchFamily="34" charset="0"/>
            </a:endParaRPr>
          </a:p>
        </p:txBody>
      </p:sp>
    </p:spTree>
    <p:extLst>
      <p:ext uri="{BB962C8B-B14F-4D97-AF65-F5344CB8AC3E}">
        <p14:creationId xmlns:p14="http://schemas.microsoft.com/office/powerpoint/2010/main" val="3378605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2020-12-26T00:00:00+00:00</ContentEndDate>
    <DocumentSource xmlns="cebd32e3-9ab6-41ee-b1af-b8405a8d4e68">Nielsen</DocumentSource>
    <PublicationDate xmlns="cebd32e3-9ab6-41ee-b1af-b8405a8d4e68">2021-01-14T00:00:00+00:00</PublicationDate>
    <DocumentAdded xmlns="cebd32e3-9ab6-41ee-b1af-b8405a8d4e68">2021-01-14T00:00:00+00:00</DocumentAdded>
    <TaxCatchAll xmlns="cebd32e3-9ab6-41ee-b1af-b8405a8d4e68">
      <Value>1492</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9ec77eb5-b8d8-4ee2-b4db-948144e1d9d9</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0FD43-32CC-48F5-B261-3723A22E944F}">
  <ds:schemaRefs>
    <ds:schemaRef ds:uri="http://schemas.microsoft.com/sharepoint/v3/contenttype/forms"/>
  </ds:schemaRefs>
</ds:datastoreItem>
</file>

<file path=customXml/itemProps2.xml><?xml version="1.0" encoding="utf-8"?>
<ds:datastoreItem xmlns:ds="http://schemas.openxmlformats.org/officeDocument/2006/customXml" ds:itemID="{04AC8A92-1EDD-4006-92C0-6EE1CA5976C9}">
  <ds:schemaRefs>
    <ds:schemaRef ds:uri="http://purl.org/dc/elements/1.1/"/>
    <ds:schemaRef ds:uri="http://schemas.microsoft.com/office/2006/metadata/properties"/>
    <ds:schemaRef ds:uri="ea7ec9a4-77ba-4264-bb3a-15d654c9cacd"/>
    <ds:schemaRef ds:uri="http://purl.org/dc/terms/"/>
    <ds:schemaRef ds:uri="68c4d8c0-3e99-482a-9bb5-5670a8200148"/>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3A22D20-D500-4704-AC31-8FE319F03AF0}"/>
</file>

<file path=docProps/app.xml><?xml version="1.0" encoding="utf-8"?>
<Properties xmlns="http://schemas.openxmlformats.org/officeDocument/2006/extended-properties" xmlns:vt="http://schemas.openxmlformats.org/officeDocument/2006/docPropsVTypes">
  <TotalTime>53380</TotalTime>
  <Words>3595</Words>
  <Application>Microsoft Office PowerPoint</Application>
  <PresentationFormat>On-screen Show (16:9)</PresentationFormat>
  <Paragraphs>495</Paragraphs>
  <Slides>40</Slides>
  <Notes>18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Nielsen Widescreen Texture 1</vt:lpstr>
      <vt:lpstr>NIELSEN TOTAL TILL</vt:lpstr>
      <vt:lpstr>PowerPoint Presentation</vt:lpstr>
      <vt:lpstr>PowerPoint Presentation</vt:lpstr>
      <vt:lpstr>PowerPoint Presentation</vt:lpstr>
      <vt:lpstr>PowerPoint Presentation</vt:lpstr>
      <vt:lpstr>LIDL HAD AN IMPRESSIVE PERFORMANCE WHILST TESCO LED THE TOP4</vt:lpstr>
      <vt:lpstr>IT WAS HOWEVER, OCADO WHO WON CHRISTMAS OVERALL</vt:lpstr>
      <vt:lpstr>PowerPoint Presentation</vt:lpstr>
      <vt:lpstr>IN TOTAL BRITISH SHOPPERS SPENT £3.05 MORE PER TRIP, BUYING 1.6 MORE ITEMS BUT MADE 48M FEWER SHOPPING TRIPS THAN LAST CHRISTMAS</vt:lpstr>
      <vt:lpstr>AVERAGE WEEKLY SPEND REACHED A NEW PEAK IN DECEMBER AS SHOPPERS TREATED THEMSELVES OVER THE FESTIVE SEASON AND WENT OUT LESS ..</vt:lpstr>
      <vt:lpstr>THERE WAS LITTLE DIFFERENCE IN SIZE AND FREQUENCY OF SHOPPING TRIPS …. REFLECTING THE SMALLER SOCIAL GATHERINGS THIS CHRISTMAS</vt:lpstr>
      <vt:lpstr>PowerPoint Presentation</vt:lpstr>
      <vt:lpstr>WITH LOCKDOWN 2.0 LIFTED, SHOPPERS VISITED MORE FASCIAS IN DECEMBER, SPEND PER VISIT RALLIED AND ONLINE PENETRATION REACHED A NEW THRESHOLD</vt:lpstr>
      <vt:lpstr>MORE SHOPPERS SUPPORTED THEIR LOCAL BUTCHER THIS CHRISTMAS, MANY ADAPTED AND INCREASED THEIR RANGE OF LOCAL DELICACIES ...</vt:lpstr>
      <vt:lpstr>ONLINE SALES DOUBLED, AS 50% MORE SHOPPERS BOUGHT GROCERIES ONLINE AND ORDERS/DELIVERIES WERE UP +86%</vt:lpstr>
      <vt:lpstr>WITH PLANS OVER CHRISTMAS FLUID, SHOPPERS HELD BACK SPEND UNTIL THE FINAL 2 WEEKS, WHEN DEMAND ONLINE EXCEEDED AVAILABILITY AND ENCOURAGED SHOPPERS BACK INTO STORE</vt:lpstr>
      <vt:lpstr>SALES MOMENTUM SLOWED AS MANY FESTIVE PLANS WERE SCALED BACK,  GATHERINGS THIS CHRISTMAS WILL HAVE BEEN MORE INTIMATE</vt:lpstr>
      <vt:lpstr>PowerPoint Presentation</vt:lpstr>
      <vt:lpstr>PowerPoint Presentation</vt:lpstr>
      <vt:lpstr>PowerPoint Presentation</vt:lpstr>
      <vt:lpstr>WITH MORE TIME ON THEIR HANDS, SHOPPERS CELEBRATED WITH COFFEE PODS AND CROISSANTS, INDULGENT MEALS AND COCKTAILS</vt:lpstr>
      <vt:lpstr>PowerPoint Presentation</vt:lpstr>
      <vt:lpstr>LIDL TOOK A DIFFERENT APPROACH TO DRIVE SALES</vt:lpstr>
      <vt:lpstr>PowerPoint Presentation</vt:lpstr>
      <vt:lpstr>MOST RETAILERS HAVE INVESTED MORE IN THEIR ONLINE OFFER AND ONLINE ACCOUNTED FOR ALL OR THE MAJORITY OF INCREMENTAL GROWTH THIS CHRISTMAS </vt:lpstr>
      <vt:lpstr>WITH GREATER FOCUS ON EVERYDAY LOW PRICE, SPEND BOUGHT ON OFFER REMAINED LOW FOR THE SEASONAL TIME OF THE YEAR</vt:lpstr>
      <vt:lpstr>PowerPoint Presentation</vt:lpstr>
      <vt:lpstr>PowerPoint Presentation</vt:lpstr>
      <vt:lpstr>RETAILERS HELPED SHOPPERS TO BRING CHRISTMAS HOME WITH ..</vt:lpstr>
      <vt:lpstr>FESTIVE DEALS</vt:lpstr>
      <vt:lpstr>PowerPoint Presentation</vt:lpstr>
      <vt:lpstr>BWS, MEAL DEALS AND INDULGENCE</vt:lpstr>
      <vt:lpstr>COMMUNITY SPIRIT</vt:lpstr>
      <vt:lpstr>.. AND SHOPPING SAFELY</vt:lpstr>
      <vt:lpstr>PowerPoint Presentation</vt:lpstr>
      <vt:lpstr>2020 WAS THE BIGGEST EVER CHRISTMAS, WITH £33BN SPENT AT THE GROCERY MULTIPLES OVER THE 12 WEEK PERIOD</vt:lpstr>
      <vt:lpstr>2021 WILL BE CHALLENGING WITH MANY UNKNOWNS …</vt:lpstr>
      <vt:lpstr>APPENDIX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December Year End Nielsen Total Till Exec Summary</dc:title>
  <dc:creator>Cowen, Sally F.</dc:creator>
  <cp:lastModifiedBy>Cowen, Sally F.</cp:lastModifiedBy>
  <cp:revision>2592</cp:revision>
  <cp:lastPrinted>2018-09-19T14:02:50Z</cp:lastPrinted>
  <dcterms:modified xsi:type="dcterms:W3CDTF">2021-01-11T14:16:49Z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1492;#2020|9ec77eb5-b8d8-4ee2-b4db-948144e1d9d9</vt:lpwstr>
  </property>
</Properties>
</file>