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9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5108" r:id="rId1"/>
  </p:sldMasterIdLst>
  <p:notesMasterIdLst>
    <p:notesMasterId r:id="rId21"/>
  </p:notesMasterIdLst>
  <p:handoutMasterIdLst>
    <p:handoutMasterId r:id="rId22"/>
  </p:handoutMasterIdLst>
  <p:sldIdLst>
    <p:sldId id="357" r:id="rId2"/>
    <p:sldId id="329" r:id="rId3"/>
    <p:sldId id="347" r:id="rId4"/>
    <p:sldId id="315" r:id="rId5"/>
    <p:sldId id="318" r:id="rId6"/>
    <p:sldId id="317" r:id="rId7"/>
    <p:sldId id="351" r:id="rId8"/>
    <p:sldId id="352" r:id="rId9"/>
    <p:sldId id="353" r:id="rId10"/>
    <p:sldId id="313" r:id="rId11"/>
    <p:sldId id="319" r:id="rId12"/>
    <p:sldId id="320" r:id="rId13"/>
    <p:sldId id="302" r:id="rId14"/>
    <p:sldId id="322" r:id="rId15"/>
    <p:sldId id="321" r:id="rId16"/>
    <p:sldId id="338" r:id="rId17"/>
    <p:sldId id="337" r:id="rId18"/>
    <p:sldId id="355" r:id="rId19"/>
    <p:sldId id="358" r:id="rId20"/>
  </p:sldIdLst>
  <p:sldSz cx="9144000" cy="6858000" type="screen4x3"/>
  <p:notesSz cx="9926638" cy="679767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5pPr>
    <a:lvl6pPr marL="2286000" algn="l" defTabSz="914400" rtl="0" eaLnBrk="1" latinLnBrk="0" hangingPunct="1"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6pPr>
    <a:lvl7pPr marL="2743200" algn="l" defTabSz="914400" rtl="0" eaLnBrk="1" latinLnBrk="0" hangingPunct="1"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7pPr>
    <a:lvl8pPr marL="3200400" algn="l" defTabSz="914400" rtl="0" eaLnBrk="1" latinLnBrk="0" hangingPunct="1"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8pPr>
    <a:lvl9pPr marL="3657600" algn="l" defTabSz="914400" rtl="0" eaLnBrk="1" latinLnBrk="0" hangingPunct="1"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9D13"/>
    <a:srgbClr val="FF9900"/>
    <a:srgbClr val="FF00FF"/>
    <a:srgbClr val="0000FF"/>
    <a:srgbClr val="00FF00"/>
    <a:srgbClr val="0082D1"/>
    <a:srgbClr val="F62E2E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65" autoAdjust="0"/>
    <p:restoredTop sz="97548" autoAdjust="0"/>
  </p:normalViewPr>
  <p:slideViewPr>
    <p:cSldViewPr>
      <p:cViewPr>
        <p:scale>
          <a:sx n="70" d="100"/>
          <a:sy n="70" d="100"/>
        </p:scale>
        <p:origin x="1542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80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customXml" Target="../customXml/item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370" tIns="45686" rIns="91370" bIns="45686" rtlCol="0"/>
          <a:lstStyle>
            <a:lvl1pPr algn="l" eaLnBrk="0" hangingPunct="0">
              <a:spcBef>
                <a:spcPct val="20000"/>
              </a:spcBef>
              <a:buFont typeface="Arial" pitchFamily="34" charset="0"/>
              <a:buNone/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1338" y="0"/>
            <a:ext cx="4303712" cy="339725"/>
          </a:xfrm>
          <a:prstGeom prst="rect">
            <a:avLst/>
          </a:prstGeom>
        </p:spPr>
        <p:txBody>
          <a:bodyPr vert="horz" lIns="91370" tIns="45686" rIns="91370" bIns="45686" rtlCol="0"/>
          <a:lstStyle>
            <a:lvl1pPr algn="r" eaLnBrk="0" hangingPunct="0">
              <a:spcBef>
                <a:spcPct val="20000"/>
              </a:spcBef>
              <a:buFont typeface="Arial" pitchFamily="34" charset="0"/>
              <a:buNone/>
              <a:defRPr sz="1200"/>
            </a:lvl1pPr>
          </a:lstStyle>
          <a:p>
            <a:pPr>
              <a:defRPr/>
            </a:pPr>
            <a:fld id="{F567BF28-C234-48C6-9142-DD4C22337916}" type="datetimeFigureOut">
              <a:rPr lang="en-GB"/>
              <a:pPr>
                <a:defRPr/>
              </a:pPr>
              <a:t>26/11/2021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370" tIns="45686" rIns="91370" bIns="45686" rtlCol="0" anchor="b"/>
          <a:lstStyle>
            <a:lvl1pPr algn="l" eaLnBrk="0" hangingPunct="0">
              <a:spcBef>
                <a:spcPct val="20000"/>
              </a:spcBef>
              <a:buFont typeface="Arial" pitchFamily="34" charset="0"/>
              <a:buNone/>
              <a:defRPr sz="1200"/>
            </a:lvl1pPr>
          </a:lstStyle>
          <a:p>
            <a:pPr>
              <a:defRPr/>
            </a:pPr>
            <a:r>
              <a:rPr lang="en-US"/>
              <a:t>The data is not including meals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1338" y="6456363"/>
            <a:ext cx="4303712" cy="339725"/>
          </a:xfrm>
          <a:prstGeom prst="rect">
            <a:avLst/>
          </a:prstGeom>
        </p:spPr>
        <p:txBody>
          <a:bodyPr vert="horz" lIns="91370" tIns="45686" rIns="91370" bIns="45686" rtlCol="0" anchor="b"/>
          <a:lstStyle>
            <a:lvl1pPr algn="r" eaLnBrk="0" hangingPunct="0">
              <a:spcBef>
                <a:spcPct val="20000"/>
              </a:spcBef>
              <a:buFont typeface="Arial" pitchFamily="34" charset="0"/>
              <a:buNone/>
              <a:defRPr sz="1200"/>
            </a:lvl1pPr>
          </a:lstStyle>
          <a:p>
            <a:pPr>
              <a:defRPr/>
            </a:pPr>
            <a:fld id="{0A8BF5E3-2C1D-4E04-B783-77E61A781F9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79533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0" tIns="45686" rIns="91370" bIns="45686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1338" y="0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0" tIns="45686" rIns="91370" bIns="45686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3988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775" y="3228975"/>
            <a:ext cx="7939088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0" tIns="45686" rIns="91370" bIns="456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0" tIns="45686" rIns="91370" bIns="45686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The data is not including meals</a:t>
            </a: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1338" y="6456363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0" tIns="45686" rIns="91370" bIns="45686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C583A53-5300-49F6-94C7-560E2D83583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040874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2532" name="Footer Placeholder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>
                <a:cs typeface="Geneva"/>
              </a:rPr>
              <a:t>The data is not including meals</a:t>
            </a:r>
            <a:endParaRPr lang="en-GB" altLang="en-US" smtClean="0"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3600562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1"/>
            <a:ext cx="9143390" cy="6857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4" y="848698"/>
            <a:ext cx="8387999" cy="1225639"/>
          </a:xfrm>
        </p:spPr>
        <p:txBody>
          <a:bodyPr anchor="b">
            <a:normAutofit/>
          </a:bodyPr>
          <a:lstStyle>
            <a:lvl1pPr algn="l">
              <a:defRPr sz="3000" b="1" baseline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Presentation title to go here, up to a maximum of two lines of text.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4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</a:t>
            </a:r>
            <a:r>
              <a:rPr lang="mr-IN" dirty="0"/>
              <a:t>–</a:t>
            </a:r>
            <a:r>
              <a:rPr lang="en-GB" dirty="0"/>
              <a:t> date / presenter’s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3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604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7298" y="1384137"/>
            <a:ext cx="8387999" cy="4656000"/>
          </a:xfrm>
          <a:prstGeom prst="rect">
            <a:avLst/>
          </a:prstGeom>
        </p:spPr>
        <p:txBody>
          <a:bodyPr lIns="108000" tIns="46800" rIns="108000" bIns="46800" anchor="ctr" anchorCtr="0"/>
          <a:lstStyle>
            <a:lvl1pPr marL="0" indent="-3600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0" baseline="0">
                <a:solidFill>
                  <a:schemeClr val="tx2"/>
                </a:solidFill>
              </a:defRPr>
            </a:lvl1pPr>
            <a:lvl2pPr marL="0" indent="-360000">
              <a:spcAft>
                <a:spcPts val="600"/>
              </a:spcAft>
              <a:buFont typeface="Arial" pitchFamily="34" charset="0"/>
              <a:buNone/>
              <a:defRPr sz="2400" b="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here to insert a feature quote which could run to a number of lines.</a:t>
            </a:r>
          </a:p>
          <a:p>
            <a:pPr lvl="1"/>
            <a:r>
              <a:rPr lang="en-US" dirty="0"/>
              <a:t>Supporting information could be set in grey.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1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143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uture with caption (full 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ln>
            <a:noFill/>
          </a:ln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lvl1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-1"/>
            <a:ext cx="2659063" cy="6858001"/>
          </a:xfrm>
          <a:gradFill flip="none" rotWithShape="1">
            <a:gsLst>
              <a:gs pos="0">
                <a:srgbClr val="0077C8">
                  <a:alpha val="85000"/>
                </a:srgbClr>
              </a:gs>
              <a:gs pos="100000">
                <a:schemeClr val="accent1">
                  <a:alpha val="9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360000" tIns="342000">
            <a:normAutofit/>
          </a:bodyPr>
          <a:lstStyle>
            <a:lvl1pPr marL="0" indent="0" algn="l">
              <a:buNone/>
              <a:defRPr sz="24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image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478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298" y="1354667"/>
            <a:ext cx="8387999" cy="41760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7298" y="5530667"/>
            <a:ext cx="8387999" cy="48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1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30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588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" y="915"/>
            <a:ext cx="9142017" cy="6856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4" y="848698"/>
            <a:ext cx="8387999" cy="122563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4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3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538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73150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04394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2983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3740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661581" y="2504394"/>
            <a:ext cx="421934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661581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71772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3084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Aqua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021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72237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8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55316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71815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2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99483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16325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1020751_RT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279571" cy="63247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768015" cy="6324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8014" y="0"/>
            <a:ext cx="3375985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55380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74549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 descr="Seafish_PPT template_8_C.png"/>
          <p:cNvPicPr>
            <a:picLocks noChangeAspect="1"/>
          </p:cNvPicPr>
          <p:nvPr userDrawn="1"/>
        </p:nvPicPr>
        <p:blipFill rotWithShape="1">
          <a:blip r:embed="rId3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477191" cy="6858000"/>
          </a:xfrm>
          <a:prstGeom prst="rect">
            <a:avLst/>
          </a:prstGeom>
        </p:spPr>
      </p:pic>
      <p:pic>
        <p:nvPicPr>
          <p:cNvPr id="8" name="Picture 7" descr="Seafish_PPT template_8_D.png"/>
          <p:cNvPicPr>
            <a:picLocks noChangeAspect="1"/>
          </p:cNvPicPr>
          <p:nvPr userDrawn="1"/>
        </p:nvPicPr>
        <p:blipFill rotWithShape="1">
          <a:blip r:embed="rId4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517470" cy="6858000"/>
          </a:xfrm>
          <a:prstGeom prst="rect">
            <a:avLst/>
          </a:prstGeom>
        </p:spPr>
      </p:pic>
      <p:pic>
        <p:nvPicPr>
          <p:cNvPr id="9" name="Picture 8" descr="Seafish_PPT template_8_B.png"/>
          <p:cNvPicPr>
            <a:picLocks noChangeAspect="1"/>
          </p:cNvPicPr>
          <p:nvPr userDrawn="1"/>
        </p:nvPicPr>
        <p:blipFill rotWithShape="1">
          <a:blip r:embed="rId5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9850" y="0"/>
            <a:ext cx="3434150" cy="6858000"/>
          </a:xfrm>
          <a:prstGeom prst="rect">
            <a:avLst/>
          </a:prstGeom>
        </p:spPr>
      </p:pic>
      <p:pic>
        <p:nvPicPr>
          <p:cNvPr id="10" name="Picture 9" descr="Seafish_PPT template_8_A.png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4490" y="0"/>
            <a:ext cx="1679510" cy="13573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4478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>
            <a:spLocks noChangeAspect="1"/>
          </p:cNvSpPr>
          <p:nvPr userDrawn="1"/>
        </p:nvSpPr>
        <p:spPr>
          <a:xfrm rot="5400000">
            <a:off x="-907133" y="1449070"/>
            <a:ext cx="647999" cy="64799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E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57328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9940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Oilskin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9271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44502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567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03719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65777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85154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58702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83866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0229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5661025"/>
            <a:ext cx="4681538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17155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661581" y="5661025"/>
            <a:ext cx="3656919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61581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530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Lifebuoy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396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eaweed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498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torm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26322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679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ictu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DC2554E4-8B5E-445A-BB8A-87BE2A4316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9307"/>
            <a:ext cx="9144000" cy="6867307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617947"/>
            <a:ext cx="5573962" cy="707886"/>
          </a:xfrm>
          <a:solidFill>
            <a:schemeClr val="tx2">
              <a:alpha val="85000"/>
            </a:schemeClr>
          </a:solidFill>
        </p:spPr>
        <p:txBody>
          <a:bodyPr wrap="none" anchor="t">
            <a:sp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9740" y="879178"/>
            <a:ext cx="5270995" cy="461665"/>
          </a:xfrm>
          <a:solidFill>
            <a:schemeClr val="tx2">
              <a:alpha val="85000"/>
            </a:schemeClr>
          </a:solidFill>
        </p:spPr>
        <p:txBody>
          <a:bodyPr wrap="none">
            <a:sp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 heading or delete this 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907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804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1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2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6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198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296" y="274641"/>
            <a:ext cx="8388000" cy="86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296" y="1384205"/>
            <a:ext cx="8388000" cy="465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F4D6AC0-E236-44CD-AA44-B333F2F3E1A2}"/>
              </a:ext>
            </a:extLst>
          </p:cNvPr>
          <p:cNvPicPr>
            <a:picLocks noChangeAspect="1"/>
          </p:cNvPicPr>
          <p:nvPr userDrawn="1"/>
        </p:nvPicPr>
        <p:blipFill>
          <a:blip r:embed="rId39"/>
          <a:srcRect/>
          <a:stretch/>
        </p:blipFill>
        <p:spPr>
          <a:xfrm>
            <a:off x="8122394" y="6207628"/>
            <a:ext cx="744852" cy="33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56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09" r:id="rId1"/>
    <p:sldLayoutId id="2147485110" r:id="rId2"/>
    <p:sldLayoutId id="2147485111" r:id="rId3"/>
    <p:sldLayoutId id="2147485112" r:id="rId4"/>
    <p:sldLayoutId id="2147485113" r:id="rId5"/>
    <p:sldLayoutId id="2147485114" r:id="rId6"/>
    <p:sldLayoutId id="2147485115" r:id="rId7"/>
    <p:sldLayoutId id="2147485116" r:id="rId8"/>
    <p:sldLayoutId id="2147485117" r:id="rId9"/>
    <p:sldLayoutId id="2147485118" r:id="rId10"/>
    <p:sldLayoutId id="2147485119" r:id="rId11"/>
    <p:sldLayoutId id="2147485120" r:id="rId12"/>
    <p:sldLayoutId id="2147485121" r:id="rId13"/>
    <p:sldLayoutId id="2147485122" r:id="rId14"/>
    <p:sldLayoutId id="2147485123" r:id="rId15"/>
    <p:sldLayoutId id="2147485082" r:id="rId16"/>
    <p:sldLayoutId id="2147485083" r:id="rId17"/>
    <p:sldLayoutId id="2147485084" r:id="rId18"/>
    <p:sldLayoutId id="2147485085" r:id="rId19"/>
    <p:sldLayoutId id="2147485086" r:id="rId20"/>
    <p:sldLayoutId id="2147485087" r:id="rId21"/>
    <p:sldLayoutId id="2147485088" r:id="rId22"/>
    <p:sldLayoutId id="2147485089" r:id="rId23"/>
    <p:sldLayoutId id="2147485090" r:id="rId24"/>
    <p:sldLayoutId id="2147485091" r:id="rId25"/>
    <p:sldLayoutId id="2147485092" r:id="rId26"/>
    <p:sldLayoutId id="2147485093" r:id="rId27"/>
    <p:sldLayoutId id="2147485094" r:id="rId28"/>
    <p:sldLayoutId id="2147485095" r:id="rId29"/>
    <p:sldLayoutId id="2147485096" r:id="rId30"/>
    <p:sldLayoutId id="2147485097" r:id="rId31"/>
    <p:sldLayoutId id="2147485098" r:id="rId32"/>
    <p:sldLayoutId id="2147485099" r:id="rId33"/>
    <p:sldLayoutId id="2147485100" r:id="rId34"/>
    <p:sldLayoutId id="2147485101" r:id="rId35"/>
    <p:sldLayoutId id="2147485102" r:id="rId36"/>
    <p:sldLayoutId id="2147485103" r:id="rId3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Lucida Grande"/>
        <a:buChar char="–"/>
        <a:defRPr sz="2600" kern="1200">
          <a:solidFill>
            <a:srgbClr val="54585A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Lucida Grande"/>
        <a:buChar char="–"/>
        <a:defRPr sz="2400" kern="1200">
          <a:solidFill>
            <a:srgbClr val="54585A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2200" kern="1200">
          <a:solidFill>
            <a:srgbClr val="54585A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rgbClr val="54585A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rgbClr val="54585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emf"/><Relationship Id="rId5" Type="http://schemas.openxmlformats.org/officeDocument/2006/relationships/image" Target="../media/image39.emf"/><Relationship Id="rId4" Type="http://schemas.openxmlformats.org/officeDocument/2006/relationships/oleObject" Target="../embeddings/Microsoft_Excel_97-2003_Worksheet1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1.emf"/><Relationship Id="rId4" Type="http://schemas.openxmlformats.org/officeDocument/2006/relationships/image" Target="../media/image4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1.emf"/><Relationship Id="rId4" Type="http://schemas.openxmlformats.org/officeDocument/2006/relationships/image" Target="../media/image4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462091"/>
            <a:ext cx="8387999" cy="598757"/>
          </a:xfrm>
        </p:spPr>
        <p:txBody>
          <a:bodyPr>
            <a:normAutofit/>
          </a:bodyPr>
          <a:lstStyle/>
          <a:p>
            <a:r>
              <a:rPr lang="en-GB" sz="30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UK Haddock </a:t>
            </a:r>
            <a:r>
              <a:rPr lang="en-GB" sz="3000" b="1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Report </a:t>
            </a:r>
            <a:r>
              <a:rPr lang="en-GB" sz="30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Data to </a:t>
            </a:r>
            <a:r>
              <a:rPr lang="en-GB" sz="3000" b="1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06</a:t>
            </a:r>
            <a:r>
              <a:rPr lang="en-GB" sz="3000" b="1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.11.21</a:t>
            </a:r>
            <a:endParaRPr lang="en-GB" sz="3000" b="1" dirty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  <a:p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22744" y="2195083"/>
            <a:ext cx="8387999" cy="30352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sz="1500" b="0" smtClean="0"/>
              <a:t>ScanTrack data includes GB Total Coverage and the discounters, plus Northern Ireland Total Coverage and Musgraves.</a:t>
            </a:r>
          </a:p>
          <a:p>
            <a:pPr fontAlgn="auto">
              <a:spcAft>
                <a:spcPts val="0"/>
              </a:spcAft>
            </a:pPr>
            <a:endParaRPr lang="en-GB" sz="1500" b="0" smtClean="0"/>
          </a:p>
          <a:p>
            <a:pPr fontAlgn="auto">
              <a:spcAft>
                <a:spcPts val="0"/>
              </a:spcAft>
            </a:pPr>
            <a:r>
              <a:rPr lang="en-GB" sz="1500" b="0" smtClean="0"/>
              <a:t>HomeScan data is based upon a GB consumer panel and should only be used for trends, not absolute values.	</a:t>
            </a:r>
          </a:p>
          <a:p>
            <a:pPr fontAlgn="auto">
              <a:spcAft>
                <a:spcPts val="0"/>
              </a:spcAft>
            </a:pPr>
            <a:endParaRPr lang="en-GB" sz="1500" b="0" smtClean="0"/>
          </a:p>
          <a:p>
            <a:pPr fontAlgn="auto">
              <a:spcAft>
                <a:spcPts val="0"/>
              </a:spcAft>
            </a:pPr>
            <a:r>
              <a:rPr lang="en-GB" sz="1500" b="0" smtClean="0"/>
              <a:t>All data released after w/e 26.03.16 is coded according to refined definitions available from Seafish.</a:t>
            </a:r>
          </a:p>
          <a:p>
            <a:pPr fontAlgn="auto">
              <a:spcAft>
                <a:spcPts val="0"/>
              </a:spcAft>
            </a:pPr>
            <a:endParaRPr lang="en-GB" sz="1500" b="0" smtClean="0"/>
          </a:p>
          <a:p>
            <a:pPr fontAlgn="auto">
              <a:spcAft>
                <a:spcPts val="0"/>
              </a:spcAft>
            </a:pPr>
            <a:r>
              <a:rPr lang="en-GB" sz="1500" b="0" smtClean="0"/>
              <a:t>Species specific data now includes Meals</a:t>
            </a:r>
            <a:endParaRPr lang="en-GB" sz="1500" b="0" dirty="0"/>
          </a:p>
        </p:txBody>
      </p:sp>
    </p:spTree>
    <p:extLst>
      <p:ext uri="{BB962C8B-B14F-4D97-AF65-F5344CB8AC3E}">
        <p14:creationId xmlns:p14="http://schemas.microsoft.com/office/powerpoint/2010/main" val="2188264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3338" y="548680"/>
            <a:ext cx="864235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 smtClean="0"/>
              <a:t>Rolling Purchase KPI’s – Total Haddock</a:t>
            </a:r>
          </a:p>
        </p:txBody>
      </p:sp>
      <p:graphicFrame>
        <p:nvGraphicFramePr>
          <p:cNvPr id="1229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5750706"/>
              </p:ext>
            </p:extLst>
          </p:nvPr>
        </p:nvGraphicFramePr>
        <p:xfrm>
          <a:off x="681038" y="1282700"/>
          <a:ext cx="7707312" cy="464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86" name="Worksheet" r:id="rId4" imgW="8753501" imgH="5276945" progId="Excel.Sheet.8">
                  <p:embed/>
                </p:oleObj>
              </mc:Choice>
              <mc:Fallback>
                <p:oleObj name="Worksheet" r:id="rId4" imgW="8753501" imgH="5276945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38" y="1282700"/>
                        <a:ext cx="7707312" cy="464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 smtClean="0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35986239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6038" y="504031"/>
            <a:ext cx="8642350" cy="62071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 smtClean="0"/>
              <a:t>Rolling Purchase KPI’s – Chilled Haddock</a:t>
            </a:r>
          </a:p>
        </p:txBody>
      </p:sp>
      <p:graphicFrame>
        <p:nvGraphicFramePr>
          <p:cNvPr id="1331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5768900"/>
              </p:ext>
            </p:extLst>
          </p:nvPr>
        </p:nvGraphicFramePr>
        <p:xfrm>
          <a:off x="396875" y="1293813"/>
          <a:ext cx="8345488" cy="477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08" name="Worksheet" r:id="rId3" imgW="8505861" imgH="4867180" progId="Excel.Sheet.8">
                  <p:embed/>
                </p:oleObj>
              </mc:Choice>
              <mc:Fallback>
                <p:oleObj name="Worksheet" r:id="rId3" imgW="8505861" imgH="4867180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" y="1293813"/>
                        <a:ext cx="8345488" cy="477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 smtClean="0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247361508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3338" y="548680"/>
            <a:ext cx="8642350" cy="69215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 smtClean="0"/>
              <a:t>Rolling Purchase KPI’s – Frozen Haddock</a:t>
            </a:r>
          </a:p>
        </p:txBody>
      </p:sp>
      <p:graphicFrame>
        <p:nvGraphicFramePr>
          <p:cNvPr id="1433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7544414"/>
              </p:ext>
            </p:extLst>
          </p:nvPr>
        </p:nvGraphicFramePr>
        <p:xfrm>
          <a:off x="592138" y="1344613"/>
          <a:ext cx="7956550" cy="468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32" name="Worksheet" r:id="rId3" imgW="7257934" imgH="4276820" progId="Excel.Sheet.8">
                  <p:embed/>
                </p:oleObj>
              </mc:Choice>
              <mc:Fallback>
                <p:oleObj name="Worksheet" r:id="rId3" imgW="7257934" imgH="4276820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138" y="1344613"/>
                        <a:ext cx="7956550" cy="468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 smtClean="0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06651580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4925" y="981075"/>
            <a:ext cx="8713788" cy="54768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dirty="0" smtClean="0"/>
              <a:t>Retailer Share of Trade £ - Total Haddock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4294925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950" y="1628775"/>
            <a:ext cx="8928100" cy="442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 smtClean="0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4747751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4925" y="981075"/>
            <a:ext cx="8137525" cy="65246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 smtClean="0"/>
              <a:t>Retailer Share of Trade £ - Chilled Haddock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29852335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388" y="1770063"/>
            <a:ext cx="8785225" cy="425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 smtClean="0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2837085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4925" y="981075"/>
            <a:ext cx="8391525" cy="5762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dirty="0" smtClean="0"/>
              <a:t>Retailer Share of Trade £ - Frozen Haddock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3372010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2563" y="1628800"/>
            <a:ext cx="8848725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 smtClean="0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5084155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 txBox="1">
            <a:spLocks/>
          </p:cNvSpPr>
          <p:nvPr/>
        </p:nvSpPr>
        <p:spPr bwMode="auto">
          <a:xfrm>
            <a:off x="41275" y="692696"/>
            <a:ext cx="91392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0" dirty="0">
                <a:solidFill>
                  <a:srgbClr val="012E7F"/>
                </a:solidFill>
                <a:latin typeface="+mj-lt"/>
              </a:rPr>
              <a:t>Market Context – Total 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01479921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950" y="1340396"/>
            <a:ext cx="9001125" cy="468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6963066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929141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275" y="1375321"/>
            <a:ext cx="9102725" cy="462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4925" y="692696"/>
            <a:ext cx="8642350" cy="63023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1" hangingPunct="1">
              <a:defRPr/>
            </a:pPr>
            <a:r>
              <a:rPr lang="en-GB" altLang="en-US" sz="2800" b="0" dirty="0">
                <a:solidFill>
                  <a:srgbClr val="012E7F"/>
                </a:solidFill>
              </a:rPr>
              <a:t>Market Context – Total Fish continued</a:t>
            </a:r>
          </a:p>
          <a:p>
            <a:pPr>
              <a:defRPr/>
            </a:pPr>
            <a:endParaRPr lang="en-GB" altLang="en-US" sz="2800" kern="0" dirty="0" smtClean="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4701873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9525" y="476672"/>
            <a:ext cx="6481763" cy="65087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/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1046438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b="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b="0" dirty="0" err="1" smtClean="0">
                <a:solidFill>
                  <a:srgbClr val="0062AE"/>
                </a:solidFill>
              </a:rPr>
              <a:t>Scantrack</a:t>
            </a:r>
            <a:r>
              <a:rPr lang="en-GB" altLang="en-US" sz="1000" b="0" dirty="0" smtClean="0">
                <a:solidFill>
                  <a:srgbClr val="0062AE"/>
                </a:solidFill>
              </a:rPr>
              <a:t> </a:t>
            </a:r>
            <a:r>
              <a:rPr lang="en-GB" altLang="en-US" sz="1000" b="0" dirty="0">
                <a:solidFill>
                  <a:srgbClr val="0062AE"/>
                </a:solidFill>
              </a:rPr>
              <a:t>– EPOS from key retailers and some sample EPOS.</a:t>
            </a:r>
            <a:endParaRPr lang="en-GB" altLang="en-US" sz="1000" b="0" dirty="0" smtClean="0">
              <a:solidFill>
                <a:srgbClr val="0062AE"/>
              </a:solidFill>
            </a:endParaRP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b="0" dirty="0" smtClean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b="0" dirty="0" smtClean="0">
                <a:solidFill>
                  <a:srgbClr val="0070C0"/>
                </a:solidFill>
              </a:rPr>
              <a:t>MAT </a:t>
            </a:r>
            <a:r>
              <a:rPr lang="en-GB" altLang="en-US" sz="1050" b="0" dirty="0">
                <a:solidFill>
                  <a:srgbClr val="0070C0"/>
                </a:solidFill>
              </a:rPr>
              <a:t>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b="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b="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b="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b="0" dirty="0" err="1">
                <a:solidFill>
                  <a:srgbClr val="0062AE"/>
                </a:solidFill>
              </a:rPr>
              <a:t>n.b.</a:t>
            </a:r>
            <a:r>
              <a:rPr lang="en-GB" altLang="en-US" sz="1000" b="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b="0" dirty="0" err="1">
                <a:solidFill>
                  <a:srgbClr val="0062AE"/>
                </a:solidFill>
              </a:rPr>
              <a:t>n.b.</a:t>
            </a:r>
            <a:r>
              <a:rPr lang="en-GB" altLang="en-US" sz="1000" b="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b="0" dirty="0" err="1">
                <a:solidFill>
                  <a:srgbClr val="0062AE"/>
                </a:solidFill>
              </a:rPr>
              <a:t>n.b.</a:t>
            </a:r>
            <a:r>
              <a:rPr lang="en-GB" altLang="en-US" sz="1000" b="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b="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21206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5494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3813" y="1014413"/>
            <a:ext cx="6996112" cy="542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dirty="0" smtClean="0"/>
              <a:t>Moving Annual Trends - Haddock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66003480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496" y="1916114"/>
            <a:ext cx="9110495" cy="3790912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22799797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8100" y="981075"/>
            <a:ext cx="9142413" cy="542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dirty="0" smtClean="0"/>
              <a:t>Moving Annual Trends – Haddock Continued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61427167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916832"/>
            <a:ext cx="9040118" cy="3977897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8406289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3338" y="1022350"/>
            <a:ext cx="8642350" cy="53498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dirty="0" smtClean="0"/>
              <a:t>Long Term Trends – Total Haddock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24781303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950" y="1628775"/>
            <a:ext cx="892810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2168177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3338" y="965200"/>
            <a:ext cx="8642350" cy="51911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dirty="0" smtClean="0"/>
              <a:t>Long Term Trends – Chilled Haddock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76095531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388" y="1628229"/>
            <a:ext cx="875347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48200782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4925" y="981075"/>
            <a:ext cx="8642350" cy="5492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dirty="0" smtClean="0"/>
              <a:t>Long Term Trends – Frozen Haddock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8298614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388" y="1700213"/>
            <a:ext cx="8785225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25759379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 txBox="1">
            <a:spLocks/>
          </p:cNvSpPr>
          <p:nvPr/>
        </p:nvSpPr>
        <p:spPr bwMode="auto">
          <a:xfrm>
            <a:off x="34925" y="404664"/>
            <a:ext cx="86423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0" dirty="0">
                <a:solidFill>
                  <a:srgbClr val="012E7F"/>
                </a:solidFill>
                <a:latin typeface="+mj-lt"/>
              </a:rPr>
              <a:t>Purchase KPI’s – Total Haddock</a:t>
            </a:r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 smtClean="0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83733781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354" y="778703"/>
            <a:ext cx="9702800" cy="545514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 txBox="1">
            <a:spLocks/>
          </p:cNvSpPr>
          <p:nvPr/>
        </p:nvSpPr>
        <p:spPr bwMode="auto">
          <a:xfrm>
            <a:off x="34925" y="476672"/>
            <a:ext cx="86423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0" dirty="0">
                <a:solidFill>
                  <a:srgbClr val="012E7F"/>
                </a:solidFill>
                <a:latin typeface="+mj-lt"/>
              </a:rPr>
              <a:t>Purchase KPI’s – Frozen Haddock</a:t>
            </a:r>
          </a:p>
        </p:txBody>
      </p:sp>
      <p:sp>
        <p:nvSpPr>
          <p:cNvPr id="10243" name="Text Box 154"/>
          <p:cNvSpPr txBox="1">
            <a:spLocks noChangeArrowheads="1"/>
          </p:cNvSpPr>
          <p:nvPr/>
        </p:nvSpPr>
        <p:spPr bwMode="auto">
          <a:xfrm>
            <a:off x="5181600" y="76200"/>
            <a:ext cx="38100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endParaRPr lang="en-US" altLang="en-US" sz="1200" b="0">
              <a:solidFill>
                <a:srgbClr val="010407"/>
              </a:solidFill>
              <a:latin typeface="Arial Unicode MS" pitchFamily="34" charset="-128"/>
            </a:endParaRPr>
          </a:p>
        </p:txBody>
      </p: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 smtClean="0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6614869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586" y="721813"/>
            <a:ext cx="9702800" cy="562043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 txBox="1">
            <a:spLocks/>
          </p:cNvSpPr>
          <p:nvPr/>
        </p:nvSpPr>
        <p:spPr bwMode="auto">
          <a:xfrm>
            <a:off x="34925" y="404664"/>
            <a:ext cx="86423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0" dirty="0">
                <a:solidFill>
                  <a:srgbClr val="012E7F"/>
                </a:solidFill>
                <a:latin typeface="+mj-lt"/>
              </a:rPr>
              <a:t>Purchase KPI’s – Chilled Haddock</a:t>
            </a:r>
          </a:p>
        </p:txBody>
      </p: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 smtClean="0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1601972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357" y="590679"/>
            <a:ext cx="9702800" cy="567664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afish - Light">
  <a:themeElements>
    <a:clrScheme name="Seafish">
      <a:dk1>
        <a:srgbClr val="54585A"/>
      </a:dk1>
      <a:lt1>
        <a:sysClr val="window" lastClr="FFFFFF"/>
      </a:lt1>
      <a:dk2>
        <a:srgbClr val="0077C8"/>
      </a:dk2>
      <a:lt2>
        <a:srgbClr val="FFFFFF"/>
      </a:lt2>
      <a:accent1>
        <a:srgbClr val="00A3E0"/>
      </a:accent1>
      <a:accent2>
        <a:srgbClr val="009CA6"/>
      </a:accent2>
      <a:accent3>
        <a:srgbClr val="FECC0C"/>
      </a:accent3>
      <a:accent4>
        <a:srgbClr val="ED6C05"/>
      </a:accent4>
      <a:accent5>
        <a:srgbClr val="B6C30C"/>
      </a:accent5>
      <a:accent6>
        <a:srgbClr val="E4002B"/>
      </a:accent6>
      <a:hlink>
        <a:srgbClr val="0077FF"/>
      </a:hlink>
      <a:folHlink>
        <a:srgbClr val="009C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 xsi:nil="true"/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 xsi:nil="true"/>
    <PublicationDate xmlns="cebd32e3-9ab6-41ee-b1af-b8405a8d4e68" xsi:nil="true"/>
    <DocumentAdded xmlns="cebd32e3-9ab6-41ee-b1af-b8405a8d4e68" xsi:nil="true"/>
    <TaxCatchAll xmlns="cebd32e3-9ab6-41ee-b1af-b8405a8d4e68">
      <Value>1498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2021</TermName>
          <TermId xmlns="http://schemas.microsoft.com/office/infopath/2007/PartnerControls">2f5cdc6c-21ca-4298-b615-999752473790</TermId>
        </TermInfo>
      </Terms>
    </j7c1b49d505545c2a69692ae734740bd>
    <DocumentSummary xmlns="cebd32e3-9ab6-41ee-b1af-b8405a8d4e68" xsi:nil="true"/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877FA18D-C67F-4B6F-8F5C-B12F5C12E937}"/>
</file>

<file path=customXml/itemProps2.xml><?xml version="1.0" encoding="utf-8"?>
<ds:datastoreItem xmlns:ds="http://schemas.openxmlformats.org/officeDocument/2006/customXml" ds:itemID="{A5464F1B-2EE4-48F3-AF1F-92744B5F4C13}"/>
</file>

<file path=customXml/itemProps3.xml><?xml version="1.0" encoding="utf-8"?>
<ds:datastoreItem xmlns:ds="http://schemas.openxmlformats.org/officeDocument/2006/customXml" ds:itemID="{8113474E-E58D-4116-A4EC-B22B2E930AE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602</Words>
  <Application>Microsoft Office PowerPoint</Application>
  <PresentationFormat>On-screen Show (4:3)</PresentationFormat>
  <Paragraphs>64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 Unicode MS</vt:lpstr>
      <vt:lpstr>Arial</vt:lpstr>
      <vt:lpstr>Geneva</vt:lpstr>
      <vt:lpstr>Lucida Grande</vt:lpstr>
      <vt:lpstr>Mangal</vt:lpstr>
      <vt:lpstr>Seafish - Light</vt:lpstr>
      <vt:lpstr>Microsoft Excel 97-2003 Worksheet</vt:lpstr>
      <vt:lpstr>PowerPoint Presentation</vt:lpstr>
      <vt:lpstr>Moving Annual Trends - Haddock</vt:lpstr>
      <vt:lpstr>Moving Annual Trends – Haddock Continued</vt:lpstr>
      <vt:lpstr>Long Term Trends – Total Haddock</vt:lpstr>
      <vt:lpstr>Long Term Trends – Chilled Haddock</vt:lpstr>
      <vt:lpstr>Long Term Trends – Frozen Haddock</vt:lpstr>
      <vt:lpstr>PowerPoint Presentation</vt:lpstr>
      <vt:lpstr>PowerPoint Presentation</vt:lpstr>
      <vt:lpstr>PowerPoint Presentation</vt:lpstr>
      <vt:lpstr>Rolling Purchase KPI’s – Total Haddock</vt:lpstr>
      <vt:lpstr>Rolling Purchase KPI’s – Chilled Haddock</vt:lpstr>
      <vt:lpstr>Rolling Purchase KPI’s – Frozen Haddock</vt:lpstr>
      <vt:lpstr>Retailer Share of Trade £ - Total Haddock</vt:lpstr>
      <vt:lpstr>Retailer Share of Trade £ - Chilled Haddock</vt:lpstr>
      <vt:lpstr>Retailer Share of Trade £ - Frozen Haddock</vt:lpstr>
      <vt:lpstr>PowerPoint Presentation</vt:lpstr>
      <vt:lpstr>PowerPoint Presentation</vt:lpstr>
      <vt:lpstr>Glossary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November NielsenIQ Haddock Report</dc:title>
  <dc:creator/>
  <cp:lastModifiedBy/>
  <cp:revision>18</cp:revision>
  <dcterms:created xsi:type="dcterms:W3CDTF">2012-10-25T12:49:19Z</dcterms:created>
  <dcterms:modified xsi:type="dcterms:W3CDTF">2021-11-26T09:44:52Z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0x010100FBC0F8BFD01A91498CA7837A71EEDFDB02005AE5335FCC83EB48B1308B6A764FBC1C</vt:lpwstr>
  </property>
  <property fmtid="{D5CDD505-2E9C-101B-9397-08002B2CF9AE}" pid="3" name="Market Data Document Path">
    <vt:lpwstr>1498;#2021|2f5cdc6c-21ca-4298-b615-999752473790</vt:lpwstr>
  </property>
</Properties>
</file>