
<file path=[Content_Types].xml><?xml version="1.0" encoding="utf-8"?>
<Types xmlns="http://schemas.openxmlformats.org/package/2006/content-types">
  <Default Extension="png" ContentType="image/png"/>
  <Default Extension="xlsm" ContentType="application/vnd.ms-excel.sheet.macroEnabled.12"/>
  <Default Extension="emf" ContentType="image/x-emf"/>
  <Default Extension="jpeg" ContentType="image/jpeg"/>
  <Default Extension="rels" ContentType="application/vnd.openxmlformats-package.relationships+xml"/>
  <Default Extension="fntdata" ContentType="application/x-fontdata"/>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drawings/drawing1.xml" ContentType="application/vnd.openxmlformats-officedocument.drawingml.chartshapes+xml"/>
  <Override PartName="/ppt/drawings/drawing2.xml" ContentType="application/vnd.openxmlformats-officedocument.drawingml.chartshapes+xml"/>
  <Override PartName="/ppt/diagrams/data1.xml" ContentType="application/vnd.openxmlformats-officedocument.drawingml.diagramData+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2.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21.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style1.xml" ContentType="application/vnd.ms-office.chartstyle+xml"/>
  <Override PartName="/ppt/charts/colors1.xml" ContentType="application/vnd.ms-office.chartcolorstyle+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style2.xml" ContentType="application/vnd.ms-office.chartstyle+xml"/>
  <Override PartName="/ppt/charts/colors2.xml" ContentType="application/vnd.ms-office.chartcolorstyle+xml"/>
  <Override PartName="/ppt/charts/chart10.xml" ContentType="application/vnd.openxmlformats-officedocument.drawingml.chart+xml"/>
  <Override PartName="/ppt/charts/style3.xml" ContentType="application/vnd.ms-office.chartstyle+xml"/>
  <Override PartName="/ppt/charts/colors3.xml" ContentType="application/vnd.ms-office.chartcolorstyle+xml"/>
  <Override PartName="/ppt/charts/chart11.xml" ContentType="application/vnd.openxmlformats-officedocument.drawingml.chart+xml"/>
  <Override PartName="/ppt/charts/style4.xml" ContentType="application/vnd.ms-office.chartstyle+xml"/>
  <Override PartName="/ppt/charts/colors4.xml" ContentType="application/vnd.ms-office.chartcolorstyle+xml"/>
  <Override PartName="/ppt/charts/chart12.xml" ContentType="application/vnd.openxmlformats-officedocument.drawingml.chart+xml"/>
  <Override PartName="/ppt/charts/style5.xml" ContentType="application/vnd.ms-office.chartstyle+xml"/>
  <Override PartName="/ppt/charts/colors5.xml" ContentType="application/vnd.ms-office.chartcolorstyle+xml"/>
  <Override PartName="/ppt/charts/chart14.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theme/themeOverride1.xml" ContentType="application/vnd.openxmlformats-officedocument.themeOverride+xml"/>
  <Override PartName="/ppt/charts/style6.xml" ContentType="application/vnd.ms-office.chartstyl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olors6.xml" ContentType="application/vnd.ms-office.chartcolorstyle+xml"/>
  <Override PartName="/ppt/charts/chart15.xml" ContentType="application/vnd.openxmlformats-officedocument.drawingml.chart+xml"/>
  <Override PartName="/ppt/charts/chart13.xml" ContentType="application/vnd.openxmlformats-officedocument.drawingml.chart+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0" r:id="rId1"/>
    <p:sldMasterId id="2147483686" r:id="rId2"/>
  </p:sldMasterIdLst>
  <p:notesMasterIdLst>
    <p:notesMasterId r:id="rId45"/>
  </p:notesMasterIdLst>
  <p:sldIdLst>
    <p:sldId id="256" r:id="rId3"/>
    <p:sldId id="1783" r:id="rId4"/>
    <p:sldId id="406" r:id="rId5"/>
    <p:sldId id="368" r:id="rId6"/>
    <p:sldId id="370" r:id="rId7"/>
    <p:sldId id="374" r:id="rId8"/>
    <p:sldId id="366" r:id="rId9"/>
    <p:sldId id="394" r:id="rId10"/>
    <p:sldId id="395" r:id="rId11"/>
    <p:sldId id="396" r:id="rId12"/>
    <p:sldId id="1540" r:id="rId13"/>
    <p:sldId id="404" r:id="rId14"/>
    <p:sldId id="384" r:id="rId15"/>
    <p:sldId id="1708" r:id="rId16"/>
    <p:sldId id="1635" r:id="rId17"/>
    <p:sldId id="407" r:id="rId18"/>
    <p:sldId id="1587" r:id="rId19"/>
    <p:sldId id="1638" r:id="rId20"/>
    <p:sldId id="1637" r:id="rId21"/>
    <p:sldId id="1648" r:id="rId22"/>
    <p:sldId id="386" r:id="rId23"/>
    <p:sldId id="388" r:id="rId24"/>
    <p:sldId id="1695" r:id="rId25"/>
    <p:sldId id="1541" r:id="rId26"/>
    <p:sldId id="408" r:id="rId27"/>
    <p:sldId id="1784" r:id="rId28"/>
    <p:sldId id="1498" r:id="rId29"/>
    <p:sldId id="1640" r:id="rId30"/>
    <p:sldId id="369" r:id="rId31"/>
    <p:sldId id="1785" r:id="rId32"/>
    <p:sldId id="397" r:id="rId33"/>
    <p:sldId id="398" r:id="rId34"/>
    <p:sldId id="1773" r:id="rId35"/>
    <p:sldId id="1146" r:id="rId36"/>
    <p:sldId id="1148" r:id="rId37"/>
    <p:sldId id="1149" r:id="rId38"/>
    <p:sldId id="1774" r:id="rId39"/>
    <p:sldId id="401" r:id="rId40"/>
    <p:sldId id="382" r:id="rId41"/>
    <p:sldId id="1786" r:id="rId42"/>
    <p:sldId id="1787" r:id="rId43"/>
    <p:sldId id="364" r:id="rId44"/>
  </p:sldIdLst>
  <p:sldSz cx="9144000" cy="5143500" type="screen16x9"/>
  <p:notesSz cx="6858000" cy="9144000"/>
  <p:embeddedFontLst>
    <p:embeddedFont>
      <p:font typeface="Avenir Next LT Pro" panose="020B0504020202020204" pitchFamily="34" charset="0"/>
      <p:regular r:id="rId46"/>
      <p:bold r:id="rId47"/>
      <p:italic r:id="rId48"/>
      <p:boldItalic r:id="rId49"/>
    </p:embeddedFont>
    <p:embeddedFont>
      <p:font typeface="Calibri" panose="020F0502020204030204" pitchFamily="34" charset="0"/>
      <p:regular r:id="rId50"/>
      <p:bold r:id="rId51"/>
      <p:italic r:id="rId52"/>
      <p:boldItalic r:id="rId53"/>
    </p:embeddedFont>
    <p:embeddedFont>
      <p:font typeface="Montserrat" panose="00000500000000000000" pitchFamily="2" charset="0"/>
      <p:regular r:id="rId54"/>
      <p:bold r:id="rId55"/>
      <p:italic r:id="rId56"/>
      <p:boldItalic r:id="rId57"/>
    </p:embeddedFont>
    <p:embeddedFont>
      <p:font typeface="Montserrat Light" panose="00000400000000000000" pitchFamily="2" charset="0"/>
      <p:regular r:id="rId58"/>
      <p:bold r:id="rId59"/>
      <p:italic r:id="rId60"/>
      <p:boldItalic r:id="rId61"/>
    </p:embeddedFont>
    <p:embeddedFont>
      <p:font typeface="Times" panose="02020603050405020304" pitchFamily="18" charset="0"/>
      <p:regular r:id="rId62"/>
      <p:bold r:id="rId63"/>
      <p:italic r:id="rId64"/>
      <p:boldItalic r:id="rId6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owen, Sally F." initials="CSF" lastIdx="1" clrIdx="0">
    <p:extLst>
      <p:ext uri="{19B8F6BF-5375-455C-9EA6-DF929625EA0E}">
        <p15:presenceInfo xmlns:p15="http://schemas.microsoft.com/office/powerpoint/2012/main" userId="S::Sally.F.Cowen@nielseniq.com::3ac635c9-9221-46bb-aba3-3155d450bf4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3FDC"/>
    <a:srgbClr val="A282FC"/>
    <a:srgbClr val="C65017"/>
    <a:srgbClr val="6529EC"/>
    <a:srgbClr val="0C6A6B"/>
    <a:srgbClr val="870A36"/>
    <a:srgbClr val="267DFB"/>
    <a:srgbClr val="D00B46"/>
    <a:srgbClr val="12119A"/>
    <a:srgbClr val="17A2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DBE4ED3-A11A-413B-A309-AE78DBB60736}">
  <a:tblStyle styleId="{0DBE4ED3-A11A-413B-A309-AE78DBB60736}"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95FAB3DE-05D3-4ADE-B967-B5961B6925EA}" styleName="Table_1">
    <a:wholeTbl>
      <a:tcTxStyle b="off" i="off">
        <a:font>
          <a:latin typeface="Calibri"/>
          <a:ea typeface="Calibri"/>
          <a:cs typeface="Calibri"/>
        </a:font>
        <a:srgbClr val="5F5F5F"/>
      </a:tcTxStyle>
      <a:tcStyle>
        <a:tcBdr>
          <a:left>
            <a:ln w="12700" cap="flat" cmpd="sng">
              <a:solidFill>
                <a:srgbClr val="FFFFFF"/>
              </a:solidFill>
              <a:prstDash val="solid"/>
              <a:round/>
              <a:headEnd type="none" w="sm" len="sm"/>
              <a:tailEnd type="none" w="sm" len="sm"/>
            </a:ln>
          </a:left>
          <a:right>
            <a:ln w="12700" cap="flat" cmpd="sng">
              <a:solidFill>
                <a:srgbClr val="FFFFFF"/>
              </a:solidFill>
              <a:prstDash val="solid"/>
              <a:round/>
              <a:headEnd type="none" w="sm" len="sm"/>
              <a:tailEnd type="none" w="sm" len="sm"/>
            </a:ln>
          </a:right>
          <a:top>
            <a:ln w="12700" cap="flat" cmpd="sng">
              <a:solidFill>
                <a:srgbClr val="FFFFFF"/>
              </a:solidFill>
              <a:prstDash val="solid"/>
              <a:round/>
              <a:headEnd type="none" w="sm" len="sm"/>
              <a:tailEnd type="none" w="sm" len="sm"/>
            </a:ln>
          </a:top>
          <a:bottom>
            <a:ln w="12700" cap="flat" cmpd="sng">
              <a:solidFill>
                <a:srgbClr val="FFFFFF"/>
              </a:solidFill>
              <a:prstDash val="solid"/>
              <a:round/>
              <a:headEnd type="none" w="sm" len="sm"/>
              <a:tailEnd type="none" w="sm" len="sm"/>
            </a:ln>
          </a:bottom>
          <a:insideH>
            <a:ln w="12700" cap="flat" cmpd="sng">
              <a:solidFill>
                <a:srgbClr val="FFFFFF"/>
              </a:solidFill>
              <a:prstDash val="solid"/>
              <a:round/>
              <a:headEnd type="none" w="sm" len="sm"/>
              <a:tailEnd type="none" w="sm" len="sm"/>
            </a:ln>
          </a:insideH>
          <a:insideV>
            <a:ln w="12700" cap="flat" cmpd="sng">
              <a:solidFill>
                <a:srgbClr val="FFFFFF"/>
              </a:solidFill>
              <a:prstDash val="solid"/>
              <a:round/>
              <a:headEnd type="none" w="sm" len="sm"/>
              <a:tailEnd type="none" w="sm" len="sm"/>
            </a:ln>
          </a:insideV>
        </a:tcBdr>
        <a:fill>
          <a:solidFill>
            <a:srgbClr val="E6EFF8"/>
          </a:solidFill>
        </a:fill>
      </a:tcStyle>
    </a:wholeTbl>
    <a:band1H>
      <a:tcTxStyle/>
      <a:tcStyle>
        <a:tcBdr/>
        <a:fill>
          <a:solidFill>
            <a:srgbClr val="CADEF1"/>
          </a:solidFill>
        </a:fill>
      </a:tcStyle>
    </a:band1H>
    <a:band2H>
      <a:tcTxStyle/>
      <a:tcStyle>
        <a:tcBdr/>
      </a:tcStyle>
    </a:band2H>
    <a:band1V>
      <a:tcTxStyle/>
      <a:tcStyle>
        <a:tcBdr/>
        <a:fill>
          <a:solidFill>
            <a:srgbClr val="CADEF1"/>
          </a:solidFill>
        </a:fill>
      </a:tcStyle>
    </a:band1V>
    <a:band2V>
      <a:tcTxStyle/>
      <a:tcStyle>
        <a:tcBdr/>
      </a:tcStyle>
    </a:band2V>
    <a:lastCol>
      <a:tcTxStyle b="on" i="off">
        <a:font>
          <a:latin typeface="Calibri"/>
          <a:ea typeface="Calibri"/>
          <a:cs typeface="Calibri"/>
        </a:font>
        <a:srgbClr val="FFFFFF"/>
      </a:tcTxStyle>
      <a:tcStyle>
        <a:tcBdr/>
        <a:fill>
          <a:solidFill>
            <a:srgbClr val="009DD9"/>
          </a:solidFill>
        </a:fill>
      </a:tcStyle>
    </a:lastCol>
    <a:firstCol>
      <a:tcTxStyle b="on" i="off">
        <a:font>
          <a:latin typeface="Calibri"/>
          <a:ea typeface="Calibri"/>
          <a:cs typeface="Calibri"/>
        </a:font>
        <a:srgbClr val="FFFFFF"/>
      </a:tcTxStyle>
      <a:tcStyle>
        <a:tcBdr/>
        <a:fill>
          <a:solidFill>
            <a:srgbClr val="009DD9"/>
          </a:solidFill>
        </a:fill>
      </a:tcStyle>
    </a:firstCol>
    <a:lastRow>
      <a:tcTxStyle b="on" i="off">
        <a:font>
          <a:latin typeface="Calibri"/>
          <a:ea typeface="Calibri"/>
          <a:cs typeface="Calibri"/>
        </a:font>
        <a:srgbClr val="FFFFFF"/>
      </a:tcTxStyle>
      <a:tcStyle>
        <a:tcBdr>
          <a:top>
            <a:ln w="38100" cap="flat" cmpd="sng">
              <a:solidFill>
                <a:srgbClr val="FFFFFF"/>
              </a:solidFill>
              <a:prstDash val="solid"/>
              <a:round/>
              <a:headEnd type="none" w="sm" len="sm"/>
              <a:tailEnd type="none" w="sm" len="sm"/>
            </a:ln>
          </a:top>
        </a:tcBdr>
        <a:fill>
          <a:solidFill>
            <a:srgbClr val="009DD9"/>
          </a:solidFill>
        </a:fill>
      </a:tcStyle>
    </a:lastRow>
    <a:seCell>
      <a:tcTxStyle/>
      <a:tcStyle>
        <a:tcBdr/>
      </a:tcStyle>
    </a:seCell>
    <a:swCell>
      <a:tcTxStyle/>
      <a:tcStyle>
        <a:tcBdr/>
      </a:tcStyle>
    </a:swCell>
    <a:firstRow>
      <a:tcTxStyle b="on" i="off">
        <a:font>
          <a:latin typeface="Calibri"/>
          <a:ea typeface="Calibri"/>
          <a:cs typeface="Calibri"/>
        </a:font>
        <a:srgbClr val="FFFFFF"/>
      </a:tcTxStyle>
      <a:tcStyle>
        <a:tcBdr>
          <a:bottom>
            <a:ln w="38100" cap="flat" cmpd="sng">
              <a:solidFill>
                <a:srgbClr val="FFFFFF"/>
              </a:solidFill>
              <a:prstDash val="solid"/>
              <a:round/>
              <a:headEnd type="none" w="sm" len="sm"/>
              <a:tailEnd type="none" w="sm" len="sm"/>
            </a:ln>
          </a:bottom>
        </a:tcBdr>
        <a:fill>
          <a:solidFill>
            <a:srgbClr val="009DD9"/>
          </a:solidFill>
        </a:fill>
      </a:tcStyle>
    </a:firstRow>
    <a:neCell>
      <a:tcTxStyle/>
      <a:tcStyle>
        <a:tcBdr/>
      </a:tcStyle>
    </a:neCell>
    <a:nwCell>
      <a:tcTxStyle/>
      <a:tcStyle>
        <a:tcBdr/>
      </a:tcStyle>
    </a:nwCell>
  </a:tblStyle>
  <a:tblStyle styleId="{FE6EBBFE-2F77-4B1B-A800-991F91E3888A}" styleName="Table_2">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86388" autoAdjust="0"/>
  </p:normalViewPr>
  <p:slideViewPr>
    <p:cSldViewPr snapToGrid="0">
      <p:cViewPr varScale="1">
        <p:scale>
          <a:sx n="85" d="100"/>
          <a:sy n="85" d="100"/>
        </p:scale>
        <p:origin x="764" y="40"/>
      </p:cViewPr>
      <p:guideLst>
        <p:guide orient="horz" pos="1620"/>
        <p:guide pos="2880"/>
      </p:guideLst>
    </p:cSldViewPr>
  </p:slideViewPr>
  <p:outlineViewPr>
    <p:cViewPr>
      <p:scale>
        <a:sx n="33" d="100"/>
        <a:sy n="33" d="100"/>
      </p:scale>
      <p:origin x="0" y="-11476"/>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51" d="100"/>
          <a:sy n="51" d="100"/>
        </p:scale>
        <p:origin x="1836" y="36"/>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font" Target="fonts/font2.fntdata"/><Relationship Id="rId63" Type="http://schemas.openxmlformats.org/officeDocument/2006/relationships/font" Target="fonts/font18.fntdata"/><Relationship Id="rId6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3" Type="http://schemas.openxmlformats.org/officeDocument/2006/relationships/font" Target="fonts/font8.fntdata"/><Relationship Id="rId58" Type="http://schemas.openxmlformats.org/officeDocument/2006/relationships/font" Target="fonts/font13.fntdata"/><Relationship Id="rId66" Type="http://schemas.openxmlformats.org/officeDocument/2006/relationships/commentAuthors" Target="commentAuthors.xml"/><Relationship Id="rId5" Type="http://schemas.openxmlformats.org/officeDocument/2006/relationships/slide" Target="slides/slide3.xml"/><Relationship Id="rId61" Type="http://schemas.openxmlformats.org/officeDocument/2006/relationships/font" Target="fonts/font16.fntdata"/><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font" Target="fonts/font3.fntdata"/><Relationship Id="rId56" Type="http://schemas.openxmlformats.org/officeDocument/2006/relationships/font" Target="fonts/font11.fntdata"/><Relationship Id="rId64" Type="http://schemas.openxmlformats.org/officeDocument/2006/relationships/font" Target="fonts/font19.fntdata"/><Relationship Id="rId69"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font" Target="fonts/font6.fntdata"/><Relationship Id="rId72" Type="http://schemas.openxmlformats.org/officeDocument/2006/relationships/customXml" Target="../customXml/item2.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font" Target="fonts/font1.fntdata"/><Relationship Id="rId59" Type="http://schemas.openxmlformats.org/officeDocument/2006/relationships/font" Target="fonts/font14.fntdata"/><Relationship Id="rId67"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font" Target="fonts/font9.fntdata"/><Relationship Id="rId62" Type="http://schemas.openxmlformats.org/officeDocument/2006/relationships/font" Target="fonts/font17.fntdata"/><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4.fntdata"/><Relationship Id="rId57" Type="http://schemas.openxmlformats.org/officeDocument/2006/relationships/font" Target="fonts/font12.fntdata"/><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font" Target="fonts/font7.fntdata"/><Relationship Id="rId60" Type="http://schemas.openxmlformats.org/officeDocument/2006/relationships/font" Target="fonts/font15.fntdata"/><Relationship Id="rId65" Type="http://schemas.openxmlformats.org/officeDocument/2006/relationships/font" Target="fonts/font20.fntdata"/><Relationship Id="rId73" Type="http://schemas.openxmlformats.org/officeDocument/2006/relationships/customXml" Target="../customXml/item3.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font" Target="fonts/font5.fntdata"/><Relationship Id="rId55" Type="http://schemas.openxmlformats.org/officeDocument/2006/relationships/font" Target="fonts/font10.fntdata"/><Relationship Id="rId7" Type="http://schemas.openxmlformats.org/officeDocument/2006/relationships/slide" Target="slides/slide5.xml"/><Relationship Id="rId71" Type="http://schemas.openxmlformats.org/officeDocument/2006/relationships/customXml" Target="../customXml/item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3.xml"/><Relationship Id="rId1" Type="http://schemas.microsoft.com/office/2011/relationships/chartStyle" Target="style3.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4.xml"/><Relationship Id="rId1" Type="http://schemas.microsoft.com/office/2011/relationships/chartStyle" Target="style4.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5.xml"/><Relationship Id="rId1" Type="http://schemas.microsoft.com/office/2011/relationships/chartStyle" Target="style5.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6.xml"/><Relationship Id="rId1" Type="http://schemas.microsoft.com/office/2011/relationships/chartStyle" Target="style6.xml"/></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Macro-Enabled_Worksheet.xlsm"/></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1.xml"/><Relationship Id="rId1" Type="http://schemas.microsoft.com/office/2011/relationships/chartStyle" Target="style1.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4303604600939403E-3"/>
          <c:y val="0"/>
          <c:w val="0.97294397998183768"/>
          <c:h val="0.83157043082627757"/>
        </c:manualLayout>
      </c:layout>
      <c:lineChart>
        <c:grouping val="standard"/>
        <c:varyColors val="0"/>
        <c:ser>
          <c:idx val="0"/>
          <c:order val="0"/>
          <c:tx>
            <c:strRef>
              <c:f>Sheet1!$B$1</c:f>
              <c:strCache>
                <c:ptCount val="1"/>
                <c:pt idx="0">
                  <c:v>Total Store Value Sales</c:v>
                </c:pt>
              </c:strCache>
            </c:strRef>
          </c:tx>
          <c:spPr>
            <a:ln w="19050" cap="rnd">
              <a:solidFill>
                <a:srgbClr val="17A24B"/>
              </a:solidFill>
              <a:round/>
            </a:ln>
            <a:effectLst/>
          </c:spPr>
          <c:marker>
            <c:symbol val="none"/>
          </c:marker>
          <c:dLbls>
            <c:dLbl>
              <c:idx val="8"/>
              <c:layout>
                <c:manualLayout>
                  <c:x val="-3.2778292704378396E-2"/>
                  <c:y val="-4.845007619644930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76F-480A-817D-AC37DCD21D7E}"/>
                </c:ext>
              </c:extLst>
            </c:dLbl>
            <c:dLbl>
              <c:idx val="11"/>
              <c:layout>
                <c:manualLayout>
                  <c:x val="-1.8727383931132959E-2"/>
                  <c:y val="-2.661580484906501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99D-4BA8-89DF-E9CC1BF11F6D}"/>
                </c:ext>
              </c:extLst>
            </c:dLbl>
            <c:numFmt formatCode="0.0%" sourceLinked="0"/>
            <c:spPr>
              <a:noFill/>
              <a:ln>
                <a:noFill/>
              </a:ln>
              <a:effectLst/>
            </c:spPr>
            <c:txPr>
              <a:bodyPr wrap="square" lIns="38100" tIns="19050" rIns="38100" bIns="19050" anchor="ctr">
                <a:spAutoFit/>
              </a:bodyPr>
              <a:lstStyle/>
              <a:p>
                <a:pPr>
                  <a:defRPr>
                    <a:latin typeface="Montserrat" panose="00000500000000000000" pitchFamily="2"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Sheet1!$A$2:$A$302</c:f>
              <c:strCache>
                <c:ptCount val="12"/>
                <c:pt idx="0">
                  <c:v>16-Oct-21</c:v>
                </c:pt>
                <c:pt idx="1">
                  <c:v>23-Oct-21</c:v>
                </c:pt>
                <c:pt idx="2">
                  <c:v>30-Oct-21</c:v>
                </c:pt>
                <c:pt idx="3">
                  <c:v>06-Nov-21</c:v>
                </c:pt>
                <c:pt idx="4">
                  <c:v>13-Nov-21</c:v>
                </c:pt>
                <c:pt idx="5">
                  <c:v>20-Nov-21</c:v>
                </c:pt>
                <c:pt idx="6">
                  <c:v>27-Nov-21</c:v>
                </c:pt>
                <c:pt idx="7">
                  <c:v> 04-Dec-21</c:v>
                </c:pt>
                <c:pt idx="8">
                  <c:v>11-Dec-21</c:v>
                </c:pt>
                <c:pt idx="9">
                  <c:v>18-Dec-21</c:v>
                </c:pt>
                <c:pt idx="10">
                  <c:v>25-Dec-21</c:v>
                </c:pt>
                <c:pt idx="11">
                  <c:v>01-Jan-22</c:v>
                </c:pt>
              </c:strCache>
            </c:strRef>
          </c:cat>
          <c:val>
            <c:numRef>
              <c:f>Sheet1!$B$2:$B$302</c:f>
              <c:numCache>
                <c:formatCode>0.0%</c:formatCode>
                <c:ptCount val="12"/>
                <c:pt idx="0">
                  <c:v>1.8431026399259309E-3</c:v>
                </c:pt>
                <c:pt idx="1">
                  <c:v>-6.9184961812289725E-3</c:v>
                </c:pt>
                <c:pt idx="2">
                  <c:v>-1.6902822240501325E-2</c:v>
                </c:pt>
                <c:pt idx="3">
                  <c:v>-6.3131352125562645E-2</c:v>
                </c:pt>
                <c:pt idx="4">
                  <c:v>-7.7786609459813416E-3</c:v>
                </c:pt>
                <c:pt idx="5">
                  <c:v>-3.4134758031469259E-2</c:v>
                </c:pt>
                <c:pt idx="6">
                  <c:v>-3.6153294521114043E-2</c:v>
                </c:pt>
                <c:pt idx="7">
                  <c:v>-8.6822943919341311E-3</c:v>
                </c:pt>
                <c:pt idx="8">
                  <c:v>-7.277786957664345E-3</c:v>
                </c:pt>
                <c:pt idx="9">
                  <c:v>-2.9741209136526336E-2</c:v>
                </c:pt>
                <c:pt idx="10">
                  <c:v>0.14794939418087538</c:v>
                </c:pt>
                <c:pt idx="11">
                  <c:v>-9.3314401907552913E-2</c:v>
                </c:pt>
              </c:numCache>
            </c:numRef>
          </c:val>
          <c:smooth val="1"/>
          <c:extLst>
            <c:ext xmlns:c16="http://schemas.microsoft.com/office/drawing/2014/chart" uri="{C3380CC4-5D6E-409C-BE32-E72D297353CC}">
              <c16:uniqueId val="{00000000-2B7F-4242-9281-CF9A63A04573}"/>
            </c:ext>
          </c:extLst>
        </c:ser>
        <c:ser>
          <c:idx val="1"/>
          <c:order val="1"/>
          <c:tx>
            <c:strRef>
              <c:f>Sheet1!$C$1</c:f>
              <c:strCache>
                <c:ptCount val="1"/>
                <c:pt idx="0">
                  <c:v>Total Store Unit Sales</c:v>
                </c:pt>
              </c:strCache>
            </c:strRef>
          </c:tx>
          <c:spPr>
            <a:ln w="19050" cap="rnd">
              <a:solidFill>
                <a:srgbClr val="0056FF"/>
              </a:solidFill>
              <a:round/>
            </a:ln>
            <a:effectLst/>
          </c:spPr>
          <c:marker>
            <c:symbol val="none"/>
          </c:marker>
          <c:dLbls>
            <c:dLbl>
              <c:idx val="9"/>
              <c:layout>
                <c:manualLayout>
                  <c:x val="-3.2084892504571728E-2"/>
                  <c:y val="3.098300296533458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FCD-41F0-BB85-45154F17FB11}"/>
                </c:ext>
              </c:extLst>
            </c:dLbl>
            <c:numFmt formatCode="0.0%" sourceLinked="0"/>
            <c:spPr>
              <a:noFill/>
              <a:ln>
                <a:noFill/>
              </a:ln>
              <a:effectLst/>
            </c:spPr>
            <c:txPr>
              <a:bodyPr wrap="square" lIns="38100" tIns="19050" rIns="38100" bIns="19050" anchor="ctr">
                <a:spAutoFit/>
              </a:bodyPr>
              <a:lstStyle/>
              <a:p>
                <a:pPr>
                  <a:defRPr>
                    <a:latin typeface="Montserrat" panose="00000500000000000000" pitchFamily="2" charset="0"/>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Sheet1!$A$2:$A$302</c:f>
              <c:strCache>
                <c:ptCount val="12"/>
                <c:pt idx="0">
                  <c:v>16-Oct-21</c:v>
                </c:pt>
                <c:pt idx="1">
                  <c:v>23-Oct-21</c:v>
                </c:pt>
                <c:pt idx="2">
                  <c:v>30-Oct-21</c:v>
                </c:pt>
                <c:pt idx="3">
                  <c:v>06-Nov-21</c:v>
                </c:pt>
                <c:pt idx="4">
                  <c:v>13-Nov-21</c:v>
                </c:pt>
                <c:pt idx="5">
                  <c:v>20-Nov-21</c:v>
                </c:pt>
                <c:pt idx="6">
                  <c:v>27-Nov-21</c:v>
                </c:pt>
                <c:pt idx="7">
                  <c:v> 04-Dec-21</c:v>
                </c:pt>
                <c:pt idx="8">
                  <c:v>11-Dec-21</c:v>
                </c:pt>
                <c:pt idx="9">
                  <c:v>18-Dec-21</c:v>
                </c:pt>
                <c:pt idx="10">
                  <c:v>25-Dec-21</c:v>
                </c:pt>
                <c:pt idx="11">
                  <c:v>01-Jan-22</c:v>
                </c:pt>
              </c:strCache>
            </c:strRef>
          </c:cat>
          <c:val>
            <c:numRef>
              <c:f>Sheet1!$C$2:$C$302</c:f>
              <c:numCache>
                <c:formatCode>0.0%</c:formatCode>
                <c:ptCount val="12"/>
                <c:pt idx="0">
                  <c:v>-2.3708066199340516E-2</c:v>
                </c:pt>
                <c:pt idx="1">
                  <c:v>-3.2475666331964859E-2</c:v>
                </c:pt>
                <c:pt idx="2">
                  <c:v>-5.3618043152331762E-2</c:v>
                </c:pt>
                <c:pt idx="3">
                  <c:v>-9.4916260969930999E-2</c:v>
                </c:pt>
                <c:pt idx="4">
                  <c:v>-4.1717875651758995E-2</c:v>
                </c:pt>
                <c:pt idx="5">
                  <c:v>-5.6799450569692045E-2</c:v>
                </c:pt>
                <c:pt idx="6">
                  <c:v>-5.5681900291900344E-2</c:v>
                </c:pt>
                <c:pt idx="7">
                  <c:v>-3.3683709814022023E-2</c:v>
                </c:pt>
                <c:pt idx="8">
                  <c:v>-3.5956909850068386E-2</c:v>
                </c:pt>
                <c:pt idx="9">
                  <c:v>-5.8523530788270439E-2</c:v>
                </c:pt>
                <c:pt idx="10">
                  <c:v>9.1517471655844007E-2</c:v>
                </c:pt>
                <c:pt idx="11">
                  <c:v>-0.14634190242628486</c:v>
                </c:pt>
              </c:numCache>
            </c:numRef>
          </c:val>
          <c:smooth val="1"/>
          <c:extLst>
            <c:ext xmlns:c16="http://schemas.microsoft.com/office/drawing/2014/chart" uri="{C3380CC4-5D6E-409C-BE32-E72D297353CC}">
              <c16:uniqueId val="{00000001-2B7F-4242-9281-CF9A63A04573}"/>
            </c:ext>
          </c:extLst>
        </c:ser>
        <c:dLbls>
          <c:showLegendKey val="0"/>
          <c:showVal val="1"/>
          <c:showCatName val="0"/>
          <c:showSerName val="0"/>
          <c:showPercent val="0"/>
          <c:showBubbleSize val="0"/>
        </c:dLbls>
        <c:smooth val="0"/>
        <c:axId val="45898368"/>
        <c:axId val="45912448"/>
      </c:lineChart>
      <c:catAx>
        <c:axId val="45898368"/>
        <c:scaling>
          <c:orientation val="minMax"/>
        </c:scaling>
        <c:delete val="0"/>
        <c:axPos val="b"/>
        <c:numFmt formatCode="General" sourceLinked="1"/>
        <c:majorTickMark val="none"/>
        <c:minorTickMark val="none"/>
        <c:tickLblPos val="low"/>
        <c:spPr>
          <a:noFill/>
          <a:ln w="9525" cap="flat" cmpd="sng" algn="ctr">
            <a:solidFill>
              <a:schemeClr val="tx1"/>
            </a:solidFill>
            <a:round/>
          </a:ln>
          <a:effectLst/>
        </c:spPr>
        <c:txPr>
          <a:bodyPr rot="0" spcFirstLastPara="1" vertOverflow="ellipsis" vert="horz" wrap="square" anchor="ctr" anchorCtr="1"/>
          <a:lstStyle/>
          <a:p>
            <a:pPr>
              <a:defRPr sz="800" b="1" i="0" u="none" strike="noStrike" kern="1200" baseline="0">
                <a:solidFill>
                  <a:schemeClr val="tx1"/>
                </a:solidFill>
                <a:latin typeface="Montserrat" panose="00000500000000000000" pitchFamily="2" charset="0"/>
                <a:ea typeface="+mn-ea"/>
                <a:cs typeface="+mn-cs"/>
              </a:defRPr>
            </a:pPr>
            <a:endParaRPr lang="en-US"/>
          </a:p>
        </c:txPr>
        <c:crossAx val="45912448"/>
        <c:crosses val="autoZero"/>
        <c:auto val="1"/>
        <c:lblAlgn val="ctr"/>
        <c:lblOffset val="100"/>
        <c:noMultiLvlLbl val="0"/>
      </c:catAx>
      <c:valAx>
        <c:axId val="45912448"/>
        <c:scaling>
          <c:orientation val="minMax"/>
        </c:scaling>
        <c:delete val="1"/>
        <c:axPos val="l"/>
        <c:majorGridlines>
          <c:spPr>
            <a:ln w="9525" cap="flat" cmpd="sng" algn="ctr">
              <a:solidFill>
                <a:schemeClr val="tx2"/>
              </a:solidFill>
              <a:round/>
            </a:ln>
            <a:effectLst/>
          </c:spPr>
        </c:majorGridlines>
        <c:numFmt formatCode="0.0%" sourceLinked="1"/>
        <c:majorTickMark val="out"/>
        <c:minorTickMark val="none"/>
        <c:tickLblPos val="nextTo"/>
        <c:crossAx val="45898368"/>
        <c:crosses val="autoZero"/>
        <c:crossBetween val="between"/>
      </c:valAx>
      <c:spPr>
        <a:noFill/>
        <a:ln>
          <a:noFill/>
        </a:ln>
        <a:effectLst/>
      </c:spPr>
    </c:plotArea>
    <c:legend>
      <c:legendPos val="l"/>
      <c:layout>
        <c:manualLayout>
          <c:xMode val="edge"/>
          <c:yMode val="edge"/>
          <c:x val="2.4118267819358448E-2"/>
          <c:y val="1.3100562808430574E-2"/>
          <c:w val="0.21564746213983871"/>
          <c:h val="0.1578009209592500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ontserrat" panose="00000500000000000000" pitchFamily="2"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Online % GB</c:v>
                </c:pt>
              </c:strCache>
            </c:strRef>
          </c:tx>
          <c:spPr>
            <a:solidFill>
              <a:schemeClr val="accent1"/>
            </a:solidFill>
            <a:ln>
              <a:noFill/>
            </a:ln>
            <a:effectLst/>
          </c:spPr>
          <c:invertIfNegative val="0"/>
          <c:cat>
            <c:strRef>
              <c:f>Sheet1!$A$2:$A$27</c:f>
              <c:strCache>
                <c:ptCount val="24"/>
                <c:pt idx="0">
                  <c:v>28-Mar-20</c:v>
                </c:pt>
                <c:pt idx="1">
                  <c:v>25-Apr-20</c:v>
                </c:pt>
                <c:pt idx="2">
                  <c:v>23-May-20</c:v>
                </c:pt>
                <c:pt idx="3">
                  <c:v>20-Jun-20</c:v>
                </c:pt>
                <c:pt idx="4">
                  <c:v>18-Jul-20</c:v>
                </c:pt>
                <c:pt idx="5">
                  <c:v>15-Aug-20</c:v>
                </c:pt>
                <c:pt idx="6">
                  <c:v>12-Sep-20</c:v>
                </c:pt>
                <c:pt idx="7">
                  <c:v>10-Oct-20</c:v>
                </c:pt>
                <c:pt idx="8">
                  <c:v>07-Nov-20</c:v>
                </c:pt>
                <c:pt idx="9">
                  <c:v>05-Dec-20</c:v>
                </c:pt>
                <c:pt idx="10">
                  <c:v>02-Jan-21</c:v>
                </c:pt>
                <c:pt idx="11">
                  <c:v>30-Jan-21</c:v>
                </c:pt>
                <c:pt idx="12">
                  <c:v> 27-Feb-21</c:v>
                </c:pt>
                <c:pt idx="13">
                  <c:v>27-Mar-21</c:v>
                </c:pt>
                <c:pt idx="14">
                  <c:v>24-Apr-21</c:v>
                </c:pt>
                <c:pt idx="15">
                  <c:v>22-May-21</c:v>
                </c:pt>
                <c:pt idx="16">
                  <c:v>19-Jun-21</c:v>
                </c:pt>
                <c:pt idx="17">
                  <c:v> 17-Jul-21</c:v>
                </c:pt>
                <c:pt idx="18">
                  <c:v>14-Aug-21</c:v>
                </c:pt>
                <c:pt idx="19">
                  <c:v>11-Sep-21</c:v>
                </c:pt>
                <c:pt idx="20">
                  <c:v>09-Oct-21</c:v>
                </c:pt>
                <c:pt idx="21">
                  <c:v>06-Nov-21</c:v>
                </c:pt>
                <c:pt idx="22">
                  <c:v> 04-Dec-21</c:v>
                </c:pt>
                <c:pt idx="23">
                  <c:v> 01-Jan-22</c:v>
                </c:pt>
              </c:strCache>
            </c:strRef>
          </c:cat>
          <c:val>
            <c:numRef>
              <c:f>Sheet1!$B$2:$B$27</c:f>
              <c:numCache>
                <c:formatCode>0.0%</c:formatCode>
                <c:ptCount val="24"/>
                <c:pt idx="0">
                  <c:v>7.2167162321928546E-2</c:v>
                </c:pt>
                <c:pt idx="1">
                  <c:v>0.116452013678462</c:v>
                </c:pt>
                <c:pt idx="2">
                  <c:v>0.13417470485844701</c:v>
                </c:pt>
                <c:pt idx="3">
                  <c:v>0.13646915799037107</c:v>
                </c:pt>
                <c:pt idx="4">
                  <c:v>0.1359279345604324</c:v>
                </c:pt>
                <c:pt idx="5">
                  <c:v>0.13992744565945328</c:v>
                </c:pt>
                <c:pt idx="6">
                  <c:v>0.12997068054337499</c:v>
                </c:pt>
                <c:pt idx="7">
                  <c:v>0.12930576071682093</c:v>
                </c:pt>
                <c:pt idx="8">
                  <c:v>0.12994128497474819</c:v>
                </c:pt>
                <c:pt idx="9">
                  <c:v>0.14035324358176707</c:v>
                </c:pt>
                <c:pt idx="10">
                  <c:v>0.1213055360262455</c:v>
                </c:pt>
                <c:pt idx="11">
                  <c:v>0.16041727170715914</c:v>
                </c:pt>
                <c:pt idx="12">
                  <c:v>0.15474292214744181</c:v>
                </c:pt>
                <c:pt idx="13">
                  <c:v>0.14778936570248535</c:v>
                </c:pt>
                <c:pt idx="14">
                  <c:v>0.14170899054335592</c:v>
                </c:pt>
                <c:pt idx="15">
                  <c:v>0.13738401418627327</c:v>
                </c:pt>
                <c:pt idx="16">
                  <c:v>0.1310497262633018</c:v>
                </c:pt>
                <c:pt idx="17">
                  <c:v>0.13324492959370077</c:v>
                </c:pt>
                <c:pt idx="18">
                  <c:v>0.12649472437606157</c:v>
                </c:pt>
                <c:pt idx="19">
                  <c:v>0.12321479440737079</c:v>
                </c:pt>
                <c:pt idx="20">
                  <c:v>0.1259001520851511</c:v>
                </c:pt>
                <c:pt idx="21">
                  <c:v>0.1218971964343025</c:v>
                </c:pt>
                <c:pt idx="22">
                  <c:v>0.1237513134291213</c:v>
                </c:pt>
                <c:pt idx="23">
                  <c:v>0.11268705531820601</c:v>
                </c:pt>
              </c:numCache>
            </c:numRef>
          </c:val>
          <c:extLst>
            <c:ext xmlns:c16="http://schemas.microsoft.com/office/drawing/2014/chart" uri="{C3380CC4-5D6E-409C-BE32-E72D297353CC}">
              <c16:uniqueId val="{00000000-0EDA-4848-BCD9-6A098ECFFB7E}"/>
            </c:ext>
          </c:extLst>
        </c:ser>
        <c:dLbls>
          <c:showLegendKey val="0"/>
          <c:showVal val="0"/>
          <c:showCatName val="0"/>
          <c:showSerName val="0"/>
          <c:showPercent val="0"/>
          <c:showBubbleSize val="0"/>
        </c:dLbls>
        <c:gapWidth val="150"/>
        <c:axId val="559234192"/>
        <c:axId val="559233864"/>
      </c:barChart>
      <c:lineChart>
        <c:grouping val="standard"/>
        <c:varyColors val="0"/>
        <c:ser>
          <c:idx val="1"/>
          <c:order val="1"/>
          <c:tx>
            <c:strRef>
              <c:f>Sheet1!$C$1</c:f>
              <c:strCache>
                <c:ptCount val="1"/>
                <c:pt idx="0">
                  <c:v>%Growth</c:v>
                </c:pt>
              </c:strCache>
            </c:strRef>
          </c:tx>
          <c:spPr>
            <a:ln w="28575" cap="rnd">
              <a:solidFill>
                <a:schemeClr val="accent2"/>
              </a:solidFill>
              <a:round/>
            </a:ln>
            <a:effectLst/>
          </c:spPr>
          <c:marker>
            <c:symbol val="none"/>
          </c:marker>
          <c:dPt>
            <c:idx val="12"/>
            <c:marker>
              <c:symbol val="none"/>
            </c:marker>
            <c:bubble3D val="0"/>
            <c:spPr>
              <a:ln w="28575" cap="rnd">
                <a:solidFill>
                  <a:schemeClr val="accent2"/>
                </a:solidFill>
                <a:round/>
              </a:ln>
              <a:effectLst/>
            </c:spPr>
            <c:extLst>
              <c:ext xmlns:c16="http://schemas.microsoft.com/office/drawing/2014/chart" uri="{C3380CC4-5D6E-409C-BE32-E72D297353CC}">
                <c16:uniqueId val="{00000003-91F6-47D5-9F8C-E99AE87A683A}"/>
              </c:ext>
            </c:extLst>
          </c:dPt>
          <c:dPt>
            <c:idx val="13"/>
            <c:marker>
              <c:symbol val="none"/>
            </c:marker>
            <c:bubble3D val="0"/>
            <c:spPr>
              <a:ln w="28575" cap="rnd">
                <a:solidFill>
                  <a:schemeClr val="accent2"/>
                </a:solidFill>
                <a:round/>
              </a:ln>
              <a:effectLst/>
            </c:spPr>
            <c:extLst>
              <c:ext xmlns:c16="http://schemas.microsoft.com/office/drawing/2014/chart" uri="{C3380CC4-5D6E-409C-BE32-E72D297353CC}">
                <c16:uniqueId val="{00000001-9F9B-4E19-9F84-00239FD8E77D}"/>
              </c:ext>
            </c:extLst>
          </c:dPt>
          <c:cat>
            <c:strRef>
              <c:f>Sheet1!$A$2:$A$27</c:f>
              <c:strCache>
                <c:ptCount val="24"/>
                <c:pt idx="0">
                  <c:v>28-Mar-20</c:v>
                </c:pt>
                <c:pt idx="1">
                  <c:v>25-Apr-20</c:v>
                </c:pt>
                <c:pt idx="2">
                  <c:v>23-May-20</c:v>
                </c:pt>
                <c:pt idx="3">
                  <c:v>20-Jun-20</c:v>
                </c:pt>
                <c:pt idx="4">
                  <c:v>18-Jul-20</c:v>
                </c:pt>
                <c:pt idx="5">
                  <c:v>15-Aug-20</c:v>
                </c:pt>
                <c:pt idx="6">
                  <c:v>12-Sep-20</c:v>
                </c:pt>
                <c:pt idx="7">
                  <c:v>10-Oct-20</c:v>
                </c:pt>
                <c:pt idx="8">
                  <c:v>07-Nov-20</c:v>
                </c:pt>
                <c:pt idx="9">
                  <c:v>05-Dec-20</c:v>
                </c:pt>
                <c:pt idx="10">
                  <c:v>02-Jan-21</c:v>
                </c:pt>
                <c:pt idx="11">
                  <c:v>30-Jan-21</c:v>
                </c:pt>
                <c:pt idx="12">
                  <c:v> 27-Feb-21</c:v>
                </c:pt>
                <c:pt idx="13">
                  <c:v>27-Mar-21</c:v>
                </c:pt>
                <c:pt idx="14">
                  <c:v>24-Apr-21</c:v>
                </c:pt>
                <c:pt idx="15">
                  <c:v>22-May-21</c:v>
                </c:pt>
                <c:pt idx="16">
                  <c:v>19-Jun-21</c:v>
                </c:pt>
                <c:pt idx="17">
                  <c:v> 17-Jul-21</c:v>
                </c:pt>
                <c:pt idx="18">
                  <c:v>14-Aug-21</c:v>
                </c:pt>
                <c:pt idx="19">
                  <c:v>11-Sep-21</c:v>
                </c:pt>
                <c:pt idx="20">
                  <c:v>09-Oct-21</c:v>
                </c:pt>
                <c:pt idx="21">
                  <c:v>06-Nov-21</c:v>
                </c:pt>
                <c:pt idx="22">
                  <c:v> 04-Dec-21</c:v>
                </c:pt>
                <c:pt idx="23">
                  <c:v> 01-Jan-22</c:v>
                </c:pt>
              </c:strCache>
            </c:strRef>
          </c:cat>
          <c:val>
            <c:numRef>
              <c:f>Sheet1!$C$2:$C$27</c:f>
              <c:numCache>
                <c:formatCode>0.0%</c:formatCode>
                <c:ptCount val="24"/>
                <c:pt idx="0">
                  <c:v>0.14384201089329829</c:v>
                </c:pt>
                <c:pt idx="1">
                  <c:v>0.70372919557847324</c:v>
                </c:pt>
                <c:pt idx="2">
                  <c:v>1.0249118848509902</c:v>
                </c:pt>
                <c:pt idx="3">
                  <c:v>1.1097893972883637</c:v>
                </c:pt>
                <c:pt idx="4">
                  <c:v>1.0249641942273624</c:v>
                </c:pt>
                <c:pt idx="5">
                  <c:v>1.1525699622610586</c:v>
                </c:pt>
                <c:pt idx="6">
                  <c:v>0.88991385102255438</c:v>
                </c:pt>
                <c:pt idx="7">
                  <c:v>0.85934857660412689</c:v>
                </c:pt>
                <c:pt idx="8">
                  <c:v>0.88806109806703848</c:v>
                </c:pt>
                <c:pt idx="9">
                  <c:v>1.0034880850414587</c:v>
                </c:pt>
                <c:pt idx="10">
                  <c:v>0.86382007389842475</c:v>
                </c:pt>
                <c:pt idx="11">
                  <c:v>1.1955714585350092</c:v>
                </c:pt>
                <c:pt idx="12">
                  <c:v>1.1351693373647023</c:v>
                </c:pt>
                <c:pt idx="13">
                  <c:v>0.91715327176237449</c:v>
                </c:pt>
                <c:pt idx="14">
                  <c:v>0.25268781594156664</c:v>
                </c:pt>
                <c:pt idx="15">
                  <c:v>3.3040831800841275E-3</c:v>
                </c:pt>
                <c:pt idx="16">
                  <c:v>-6.7267449336439911E-2</c:v>
                </c:pt>
                <c:pt idx="17">
                  <c:v>-3.5950185373952337E-2</c:v>
                </c:pt>
                <c:pt idx="18">
                  <c:v>-9.6817244030610095E-2</c:v>
                </c:pt>
                <c:pt idx="19">
                  <c:v>-3.6825982088730558E-2</c:v>
                </c:pt>
                <c:pt idx="20">
                  <c:v>-3.4518411673639338E-2</c:v>
                </c:pt>
                <c:pt idx="21">
                  <c:v>-8.423187383028774E-2</c:v>
                </c:pt>
                <c:pt idx="22">
                  <c:v>-0.13125565895383229</c:v>
                </c:pt>
                <c:pt idx="23">
                  <c:v>-6.8404710298794913E-2</c:v>
                </c:pt>
              </c:numCache>
            </c:numRef>
          </c:val>
          <c:smooth val="0"/>
          <c:extLst>
            <c:ext xmlns:c16="http://schemas.microsoft.com/office/drawing/2014/chart" uri="{C3380CC4-5D6E-409C-BE32-E72D297353CC}">
              <c16:uniqueId val="{00000004-0EDA-4848-BCD9-6A098ECFFB7E}"/>
            </c:ext>
          </c:extLst>
        </c:ser>
        <c:dLbls>
          <c:showLegendKey val="0"/>
          <c:showVal val="0"/>
          <c:showCatName val="0"/>
          <c:showSerName val="0"/>
          <c:showPercent val="0"/>
          <c:showBubbleSize val="0"/>
        </c:dLbls>
        <c:marker val="1"/>
        <c:smooth val="0"/>
        <c:axId val="214567584"/>
        <c:axId val="214566272"/>
      </c:lineChart>
      <c:catAx>
        <c:axId val="5592341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bg1"/>
                </a:solidFill>
                <a:latin typeface="Montserrat" panose="00000500000000000000" pitchFamily="2" charset="0"/>
                <a:ea typeface="+mn-ea"/>
                <a:cs typeface="+mn-cs"/>
              </a:defRPr>
            </a:pPr>
            <a:endParaRPr lang="en-US"/>
          </a:p>
        </c:txPr>
        <c:crossAx val="559233864"/>
        <c:crosses val="autoZero"/>
        <c:auto val="1"/>
        <c:lblAlgn val="ctr"/>
        <c:lblOffset val="100"/>
        <c:noMultiLvlLbl val="0"/>
      </c:catAx>
      <c:valAx>
        <c:axId val="55923386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bg1"/>
                    </a:solidFill>
                    <a:latin typeface="Montserrat" panose="00000500000000000000" pitchFamily="2" charset="0"/>
                    <a:ea typeface="+mn-ea"/>
                    <a:cs typeface="+mn-cs"/>
                  </a:defRPr>
                </a:pPr>
                <a:r>
                  <a:rPr lang="en-GB" sz="1000" dirty="0">
                    <a:solidFill>
                      <a:schemeClr val="bg1"/>
                    </a:solidFill>
                  </a:rPr>
                  <a:t>Online % GB</a:t>
                </a:r>
              </a:p>
            </c:rich>
          </c:tx>
          <c:layout>
            <c:manualLayout>
              <c:xMode val="edge"/>
              <c:yMode val="edge"/>
              <c:x val="1.8296293343846901E-2"/>
              <c:y val="0.31440554009690874"/>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bg1"/>
                  </a:solidFill>
                  <a:latin typeface="Montserrat" panose="00000500000000000000" pitchFamily="2" charset="0"/>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bg1"/>
                </a:solidFill>
                <a:latin typeface="Montserrat" panose="00000500000000000000" pitchFamily="2" charset="0"/>
                <a:ea typeface="+mn-ea"/>
                <a:cs typeface="+mn-cs"/>
              </a:defRPr>
            </a:pPr>
            <a:endParaRPr lang="en-US"/>
          </a:p>
        </c:txPr>
        <c:crossAx val="559234192"/>
        <c:crosses val="autoZero"/>
        <c:crossBetween val="between"/>
      </c:valAx>
      <c:valAx>
        <c:axId val="214566272"/>
        <c:scaling>
          <c:orientation val="minMax"/>
        </c:scaling>
        <c:delete val="0"/>
        <c:axPos val="r"/>
        <c:title>
          <c:tx>
            <c:rich>
              <a:bodyPr rot="-5400000" spcFirstLastPara="1" vertOverflow="ellipsis" vert="horz" wrap="square" anchor="ctr" anchorCtr="1"/>
              <a:lstStyle/>
              <a:p>
                <a:pPr>
                  <a:defRPr sz="1000" b="0" i="0" u="none" strike="noStrike" kern="1200" baseline="0">
                    <a:solidFill>
                      <a:schemeClr val="bg1"/>
                    </a:solidFill>
                    <a:latin typeface="Montserrat" panose="00000500000000000000" pitchFamily="2" charset="0"/>
                    <a:ea typeface="+mn-ea"/>
                    <a:cs typeface="+mn-cs"/>
                  </a:defRPr>
                </a:pPr>
                <a:r>
                  <a:rPr lang="en-GB" sz="1000" dirty="0">
                    <a:solidFill>
                      <a:schemeClr val="bg1"/>
                    </a:solidFill>
                  </a:rPr>
                  <a:t>Online Growth</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bg1"/>
                  </a:solidFill>
                  <a:latin typeface="Montserrat" panose="00000500000000000000" pitchFamily="2" charset="0"/>
                  <a:ea typeface="+mn-ea"/>
                  <a:cs typeface="+mn-cs"/>
                </a:defRPr>
              </a:pPr>
              <a:endParaRPr lang="en-US"/>
            </a:p>
          </c:txPr>
        </c:title>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bg1"/>
                </a:solidFill>
                <a:latin typeface="Montserrat" panose="00000500000000000000" pitchFamily="2" charset="0"/>
                <a:ea typeface="+mn-ea"/>
                <a:cs typeface="+mn-cs"/>
              </a:defRPr>
            </a:pPr>
            <a:endParaRPr lang="en-US"/>
          </a:p>
        </c:txPr>
        <c:crossAx val="214567584"/>
        <c:crosses val="max"/>
        <c:crossBetween val="between"/>
      </c:valAx>
      <c:catAx>
        <c:axId val="214567584"/>
        <c:scaling>
          <c:orientation val="minMax"/>
        </c:scaling>
        <c:delete val="1"/>
        <c:axPos val="b"/>
        <c:numFmt formatCode="General" sourceLinked="1"/>
        <c:majorTickMark val="out"/>
        <c:minorTickMark val="none"/>
        <c:tickLblPos val="nextTo"/>
        <c:crossAx val="214566272"/>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ontserrat" panose="00000500000000000000" pitchFamily="2"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Montserrat" panose="00000500000000000000" pitchFamily="2" charset="0"/>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Growth v last year</c:v>
                </c:pt>
              </c:strCache>
            </c:strRef>
          </c:tx>
          <c:spPr>
            <a:solidFill>
              <a:schemeClr val="accent1"/>
            </a:solidFill>
            <a:ln>
              <a:solidFill>
                <a:schemeClr val="tx2"/>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ontserrat" panose="00000500000000000000"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GB</c:v>
                </c:pt>
                <c:pt idx="1">
                  <c:v>Supermarkets</c:v>
                </c:pt>
                <c:pt idx="2">
                  <c:v>Convenience</c:v>
                </c:pt>
              </c:strCache>
            </c:strRef>
          </c:cat>
          <c:val>
            <c:numRef>
              <c:f>Sheet1!$B$2:$B$4</c:f>
              <c:numCache>
                <c:formatCode>0.0%</c:formatCode>
                <c:ptCount val="3"/>
                <c:pt idx="0">
                  <c:v>7.5689107946577128E-3</c:v>
                </c:pt>
                <c:pt idx="1">
                  <c:v>5.857718620139174E-3</c:v>
                </c:pt>
                <c:pt idx="2">
                  <c:v>1.5039297862410317E-2</c:v>
                </c:pt>
              </c:numCache>
            </c:numRef>
          </c:val>
          <c:extLst>
            <c:ext xmlns:c16="http://schemas.microsoft.com/office/drawing/2014/chart" uri="{C3380CC4-5D6E-409C-BE32-E72D297353CC}">
              <c16:uniqueId val="{00000000-0DB4-4466-BC10-F066DD93ED87}"/>
            </c:ext>
          </c:extLst>
        </c:ser>
        <c:ser>
          <c:idx val="1"/>
          <c:order val="1"/>
          <c:tx>
            <c:strRef>
              <c:f>Sheet1!$C$1</c:f>
              <c:strCache>
                <c:ptCount val="1"/>
                <c:pt idx="0">
                  <c:v>Growth v 2 years ago</c:v>
                </c:pt>
              </c:strCache>
            </c:strRef>
          </c:tx>
          <c:spPr>
            <a:solidFill>
              <a:schemeClr val="accent2"/>
            </a:solidFill>
            <a:ln>
              <a:solidFill>
                <a:schemeClr val="bg2"/>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ontserrat" panose="00000500000000000000"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GB</c:v>
                </c:pt>
                <c:pt idx="1">
                  <c:v>Supermarkets</c:v>
                </c:pt>
                <c:pt idx="2">
                  <c:v>Convenience</c:v>
                </c:pt>
              </c:strCache>
            </c:strRef>
          </c:cat>
          <c:val>
            <c:numRef>
              <c:f>Sheet1!$C$2:$C$4</c:f>
              <c:numCache>
                <c:formatCode>0.0%</c:formatCode>
                <c:ptCount val="3"/>
                <c:pt idx="0">
                  <c:v>7.6151147115787632E-2</c:v>
                </c:pt>
                <c:pt idx="1">
                  <c:v>7.8073236181748662E-2</c:v>
                </c:pt>
                <c:pt idx="2">
                  <c:v>6.7914325292382616E-2</c:v>
                </c:pt>
              </c:numCache>
            </c:numRef>
          </c:val>
          <c:extLst>
            <c:ext xmlns:c16="http://schemas.microsoft.com/office/drawing/2014/chart" uri="{C3380CC4-5D6E-409C-BE32-E72D297353CC}">
              <c16:uniqueId val="{00000001-0DB4-4466-BC10-F066DD93ED87}"/>
            </c:ext>
          </c:extLst>
        </c:ser>
        <c:dLbls>
          <c:showLegendKey val="0"/>
          <c:showVal val="1"/>
          <c:showCatName val="0"/>
          <c:showSerName val="0"/>
          <c:showPercent val="0"/>
          <c:showBubbleSize val="0"/>
        </c:dLbls>
        <c:gapWidth val="150"/>
        <c:axId val="218603520"/>
        <c:axId val="218605056"/>
      </c:barChart>
      <c:catAx>
        <c:axId val="218603520"/>
        <c:scaling>
          <c:orientation val="minMax"/>
        </c:scaling>
        <c:delete val="0"/>
        <c:axPos val="b"/>
        <c:numFmt formatCode="General" sourceLinked="1"/>
        <c:majorTickMark val="none"/>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1100" b="1" i="0" u="none" strike="noStrike" kern="1200" baseline="0">
                <a:solidFill>
                  <a:schemeClr val="tx1"/>
                </a:solidFill>
                <a:latin typeface="Montserrat" panose="00000500000000000000" pitchFamily="2" charset="0"/>
                <a:ea typeface="+mn-ea"/>
                <a:cs typeface="+mn-cs"/>
              </a:defRPr>
            </a:pPr>
            <a:endParaRPr lang="en-US"/>
          </a:p>
        </c:txPr>
        <c:crossAx val="218605056"/>
        <c:crosses val="autoZero"/>
        <c:auto val="1"/>
        <c:lblAlgn val="ctr"/>
        <c:lblOffset val="100"/>
        <c:noMultiLvlLbl val="0"/>
      </c:catAx>
      <c:valAx>
        <c:axId val="218605056"/>
        <c:scaling>
          <c:orientation val="minMax"/>
        </c:scaling>
        <c:delete val="1"/>
        <c:axPos val="l"/>
        <c:majorGridlines>
          <c:spPr>
            <a:ln w="9525" cap="flat" cmpd="sng" algn="ctr">
              <a:solidFill>
                <a:schemeClr val="tx2"/>
              </a:solidFill>
              <a:round/>
            </a:ln>
            <a:effectLst/>
          </c:spPr>
        </c:majorGridlines>
        <c:numFmt formatCode="0%" sourceLinked="0"/>
        <c:majorTickMark val="out"/>
        <c:minorTickMark val="none"/>
        <c:tickLblPos val="nextTo"/>
        <c:crossAx val="2186035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00" b="0" i="0" u="none" strike="noStrike" kern="1200" baseline="0">
              <a:solidFill>
                <a:schemeClr val="bg2"/>
              </a:solidFill>
              <a:latin typeface="Montserrat" panose="00000500000000000000" pitchFamily="2"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6721604500170861E-2"/>
          <c:y val="0.25920245812345621"/>
          <c:w val="0.92655679099965826"/>
          <c:h val="0.55742722164097802"/>
        </c:manualLayout>
      </c:layout>
      <c:barChart>
        <c:barDir val="col"/>
        <c:grouping val="clustered"/>
        <c:varyColors val="0"/>
        <c:ser>
          <c:idx val="0"/>
          <c:order val="0"/>
          <c:tx>
            <c:strRef>
              <c:f>Sheet1!$B$1</c:f>
              <c:strCache>
                <c:ptCount val="1"/>
                <c:pt idx="0">
                  <c:v>Supermarkets</c:v>
                </c:pt>
              </c:strCache>
            </c:strRef>
          </c:tx>
          <c:spPr>
            <a:solidFill>
              <a:schemeClr val="accent1"/>
            </a:solidFill>
            <a:ln>
              <a:solidFill>
                <a:schemeClr val="tx2"/>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ontserrat" panose="00000500000000000000"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11-Dec-21</c:v>
                </c:pt>
                <c:pt idx="1">
                  <c:v>18-Dec-21</c:v>
                </c:pt>
                <c:pt idx="2">
                  <c:v>25-Dec-21</c:v>
                </c:pt>
                <c:pt idx="3">
                  <c:v> 01-Jan-22</c:v>
                </c:pt>
              </c:strCache>
            </c:strRef>
          </c:cat>
          <c:val>
            <c:numRef>
              <c:f>Sheet1!$B$2:$B$5</c:f>
              <c:numCache>
                <c:formatCode>0.0%</c:formatCode>
                <c:ptCount val="4"/>
                <c:pt idx="0">
                  <c:v>-1.5581478702024754E-2</c:v>
                </c:pt>
                <c:pt idx="1">
                  <c:v>-4.5965631857761369E-2</c:v>
                </c:pt>
                <c:pt idx="2">
                  <c:v>0.14836686709714719</c:v>
                </c:pt>
                <c:pt idx="3">
                  <c:v>-0.10597398635652677</c:v>
                </c:pt>
              </c:numCache>
            </c:numRef>
          </c:val>
          <c:extLst>
            <c:ext xmlns:c16="http://schemas.microsoft.com/office/drawing/2014/chart" uri="{C3380CC4-5D6E-409C-BE32-E72D297353CC}">
              <c16:uniqueId val="{00000000-5B73-4A27-9641-28355ACACCC0}"/>
            </c:ext>
          </c:extLst>
        </c:ser>
        <c:ser>
          <c:idx val="1"/>
          <c:order val="1"/>
          <c:tx>
            <c:strRef>
              <c:f>Sheet1!$C$1</c:f>
              <c:strCache>
                <c:ptCount val="1"/>
                <c:pt idx="0">
                  <c:v>Convenience</c:v>
                </c:pt>
              </c:strCache>
            </c:strRef>
          </c:tx>
          <c:spPr>
            <a:solidFill>
              <a:schemeClr val="accent2"/>
            </a:solidFill>
            <a:ln>
              <a:solidFill>
                <a:schemeClr val="bg2"/>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ontserrat" panose="00000500000000000000"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11-Dec-21</c:v>
                </c:pt>
                <c:pt idx="1">
                  <c:v>18-Dec-21</c:v>
                </c:pt>
                <c:pt idx="2">
                  <c:v>25-Dec-21</c:v>
                </c:pt>
                <c:pt idx="3">
                  <c:v> 01-Jan-22</c:v>
                </c:pt>
              </c:strCache>
            </c:strRef>
          </c:cat>
          <c:val>
            <c:numRef>
              <c:f>Sheet1!$C$2:$C$5</c:f>
              <c:numCache>
                <c:formatCode>0.0%</c:formatCode>
                <c:ptCount val="4"/>
                <c:pt idx="0">
                  <c:v>1.139730590299104E-2</c:v>
                </c:pt>
                <c:pt idx="1">
                  <c:v>7.0868850588314825E-3</c:v>
                </c:pt>
                <c:pt idx="2">
                  <c:v>4.2056045758187111E-2</c:v>
                </c:pt>
                <c:pt idx="3">
                  <c:v>-3.2733690902110313E-3</c:v>
                </c:pt>
              </c:numCache>
            </c:numRef>
          </c:val>
          <c:extLst>
            <c:ext xmlns:c16="http://schemas.microsoft.com/office/drawing/2014/chart" uri="{C3380CC4-5D6E-409C-BE32-E72D297353CC}">
              <c16:uniqueId val="{00000001-5B73-4A27-9641-28355ACACCC0}"/>
            </c:ext>
          </c:extLst>
        </c:ser>
        <c:dLbls>
          <c:showLegendKey val="0"/>
          <c:showVal val="1"/>
          <c:showCatName val="0"/>
          <c:showSerName val="0"/>
          <c:showPercent val="0"/>
          <c:showBubbleSize val="0"/>
        </c:dLbls>
        <c:gapWidth val="150"/>
        <c:axId val="218603520"/>
        <c:axId val="218605056"/>
      </c:barChart>
      <c:catAx>
        <c:axId val="218603520"/>
        <c:scaling>
          <c:orientation val="minMax"/>
        </c:scaling>
        <c:delete val="0"/>
        <c:axPos val="b"/>
        <c:numFmt formatCode="General" sourceLinked="1"/>
        <c:majorTickMark val="none"/>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800" b="1" i="0" u="none" strike="noStrike" kern="1200" baseline="0">
                <a:solidFill>
                  <a:schemeClr val="tx1"/>
                </a:solidFill>
                <a:latin typeface="Montserrat" panose="00000500000000000000" pitchFamily="2" charset="0"/>
                <a:ea typeface="+mn-ea"/>
                <a:cs typeface="+mn-cs"/>
              </a:defRPr>
            </a:pPr>
            <a:endParaRPr lang="en-US"/>
          </a:p>
        </c:txPr>
        <c:crossAx val="218605056"/>
        <c:crosses val="autoZero"/>
        <c:auto val="1"/>
        <c:lblAlgn val="ctr"/>
        <c:lblOffset val="100"/>
        <c:noMultiLvlLbl val="0"/>
      </c:catAx>
      <c:valAx>
        <c:axId val="218605056"/>
        <c:scaling>
          <c:orientation val="minMax"/>
        </c:scaling>
        <c:delete val="1"/>
        <c:axPos val="l"/>
        <c:majorGridlines>
          <c:spPr>
            <a:ln w="9525" cap="flat" cmpd="sng" algn="ctr">
              <a:solidFill>
                <a:schemeClr val="tx2"/>
              </a:solidFill>
              <a:round/>
            </a:ln>
            <a:effectLst/>
          </c:spPr>
        </c:majorGridlines>
        <c:numFmt formatCode="0%" sourceLinked="0"/>
        <c:majorTickMark val="out"/>
        <c:minorTickMark val="none"/>
        <c:tickLblPos val="nextTo"/>
        <c:crossAx val="2186035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00" b="0" i="0" u="none" strike="noStrike" kern="1200" baseline="0">
              <a:solidFill>
                <a:schemeClr val="bg2"/>
              </a:solidFill>
              <a:latin typeface="Montserrat" panose="00000500000000000000" pitchFamily="2"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7967942334139514E-2"/>
          <c:y val="2.7415725738052874E-2"/>
          <c:w val="0.96687532603025561"/>
          <c:h val="0.64750450736586818"/>
        </c:manualLayout>
      </c:layout>
      <c:barChart>
        <c:barDir val="col"/>
        <c:grouping val="clustered"/>
        <c:varyColors val="0"/>
        <c:ser>
          <c:idx val="0"/>
          <c:order val="0"/>
          <c:tx>
            <c:strRef>
              <c:f>Sheet1!$B$1</c:f>
              <c:strCache>
                <c:ptCount val="1"/>
                <c:pt idx="0">
                  <c:v>New Shoppers</c:v>
                </c:pt>
              </c:strCache>
            </c:strRef>
          </c:tx>
          <c:spPr>
            <a:solidFill>
              <a:schemeClr val="bg1">
                <a:lumMod val="75000"/>
              </a:schemeClr>
            </a:solidFill>
            <a:ln>
              <a:noFill/>
            </a:ln>
            <a:effectLst/>
          </c:spPr>
          <c:invertIfNegative val="0"/>
          <c:dLbls>
            <c:delete val="1"/>
          </c:dLbls>
          <c:cat>
            <c:strRef>
              <c:f>Sheet1!$A$2:$A$12</c:f>
              <c:strCache>
                <c:ptCount val="11"/>
                <c:pt idx="0">
                  <c:v>Ocado</c:v>
                </c:pt>
                <c:pt idx="1">
                  <c:v>Lidl</c:v>
                </c:pt>
                <c:pt idx="2">
                  <c:v>Marks and Spencer</c:v>
                </c:pt>
                <c:pt idx="3">
                  <c:v>Iceland</c:v>
                </c:pt>
                <c:pt idx="4">
                  <c:v>Aldi </c:v>
                </c:pt>
                <c:pt idx="5">
                  <c:v>Waitrose</c:v>
                </c:pt>
                <c:pt idx="6">
                  <c:v>Tesco</c:v>
                </c:pt>
                <c:pt idx="7">
                  <c:v>Sainsburys</c:v>
                </c:pt>
                <c:pt idx="8">
                  <c:v>Morrisons</c:v>
                </c:pt>
                <c:pt idx="9">
                  <c:v>ASDA</c:v>
                </c:pt>
                <c:pt idx="10">
                  <c:v>Coop</c:v>
                </c:pt>
              </c:strCache>
            </c:strRef>
          </c:cat>
          <c:val>
            <c:numRef>
              <c:f>Sheet1!$B$2:$B$12</c:f>
              <c:numCache>
                <c:formatCode>0.0%</c:formatCode>
                <c:ptCount val="11"/>
                <c:pt idx="0">
                  <c:v>0.24727101083821035</c:v>
                </c:pt>
                <c:pt idx="1">
                  <c:v>5.8119520178121942E-2</c:v>
                </c:pt>
                <c:pt idx="2">
                  <c:v>6.1772129866396464E-2</c:v>
                </c:pt>
                <c:pt idx="3">
                  <c:v>-4.6835747732151267E-2</c:v>
                </c:pt>
                <c:pt idx="4">
                  <c:v>2.3485715429004239E-2</c:v>
                </c:pt>
                <c:pt idx="5">
                  <c:v>-4.1341312190498969E-2</c:v>
                </c:pt>
                <c:pt idx="6">
                  <c:v>-2.9699434848191597E-3</c:v>
                </c:pt>
                <c:pt idx="7">
                  <c:v>-4.2858378274001407E-2</c:v>
                </c:pt>
                <c:pt idx="8">
                  <c:v>-3.9887895674518559E-3</c:v>
                </c:pt>
                <c:pt idx="9">
                  <c:v>-3.7166779528669647E-2</c:v>
                </c:pt>
                <c:pt idx="10">
                  <c:v>-3.6445961314524045E-4</c:v>
                </c:pt>
              </c:numCache>
            </c:numRef>
          </c:val>
          <c:extLst>
            <c:ext xmlns:c16="http://schemas.microsoft.com/office/drawing/2014/chart" uri="{C3380CC4-5D6E-409C-BE32-E72D297353CC}">
              <c16:uniqueId val="{00000000-0DB4-4466-BC10-F066DD93ED87}"/>
            </c:ext>
          </c:extLst>
        </c:ser>
        <c:ser>
          <c:idx val="1"/>
          <c:order val="1"/>
          <c:tx>
            <c:strRef>
              <c:f>Sheet1!$C$1</c:f>
              <c:strCache>
                <c:ptCount val="1"/>
                <c:pt idx="0">
                  <c:v>Visits</c:v>
                </c:pt>
              </c:strCache>
            </c:strRef>
          </c:tx>
          <c:spPr>
            <a:solidFill>
              <a:schemeClr val="accent1"/>
            </a:solidFill>
            <a:ln>
              <a:solidFill>
                <a:schemeClr val="bg2"/>
              </a:solidFill>
            </a:ln>
            <a:effectLst/>
          </c:spPr>
          <c:invertIfNegative val="0"/>
          <c:dLbls>
            <c:delete val="1"/>
          </c:dLbls>
          <c:cat>
            <c:strRef>
              <c:f>Sheet1!$A$2:$A$12</c:f>
              <c:strCache>
                <c:ptCount val="11"/>
                <c:pt idx="0">
                  <c:v>Ocado</c:v>
                </c:pt>
                <c:pt idx="1">
                  <c:v>Lidl</c:v>
                </c:pt>
                <c:pt idx="2">
                  <c:v>Marks and Spencer</c:v>
                </c:pt>
                <c:pt idx="3">
                  <c:v>Iceland</c:v>
                </c:pt>
                <c:pt idx="4">
                  <c:v>Aldi </c:v>
                </c:pt>
                <c:pt idx="5">
                  <c:v>Waitrose</c:v>
                </c:pt>
                <c:pt idx="6">
                  <c:v>Tesco</c:v>
                </c:pt>
                <c:pt idx="7">
                  <c:v>Sainsburys</c:v>
                </c:pt>
                <c:pt idx="8">
                  <c:v>Morrisons</c:v>
                </c:pt>
                <c:pt idx="9">
                  <c:v>ASDA</c:v>
                </c:pt>
                <c:pt idx="10">
                  <c:v>Coop</c:v>
                </c:pt>
              </c:strCache>
            </c:strRef>
          </c:cat>
          <c:val>
            <c:numRef>
              <c:f>Sheet1!$C$2:$C$12</c:f>
              <c:numCache>
                <c:formatCode>0.0%</c:formatCode>
                <c:ptCount val="11"/>
                <c:pt idx="0">
                  <c:v>0.39564712296689097</c:v>
                </c:pt>
                <c:pt idx="1">
                  <c:v>0.12413629654861369</c:v>
                </c:pt>
                <c:pt idx="2">
                  <c:v>8.6831600818271681E-2</c:v>
                </c:pt>
                <c:pt idx="3">
                  <c:v>-9.0437079792441977E-2</c:v>
                </c:pt>
                <c:pt idx="4">
                  <c:v>5.5651973589534887E-2</c:v>
                </c:pt>
                <c:pt idx="5">
                  <c:v>-5.0757803779964306E-2</c:v>
                </c:pt>
                <c:pt idx="6">
                  <c:v>-2.8583699108027161E-2</c:v>
                </c:pt>
                <c:pt idx="7">
                  <c:v>-5.8063182914874778E-2</c:v>
                </c:pt>
                <c:pt idx="8">
                  <c:v>-4.5957273749924754E-2</c:v>
                </c:pt>
                <c:pt idx="9">
                  <c:v>-7.1444606167369473E-2</c:v>
                </c:pt>
                <c:pt idx="10">
                  <c:v>-4.3548232400428266E-2</c:v>
                </c:pt>
              </c:numCache>
            </c:numRef>
          </c:val>
          <c:extLst>
            <c:ext xmlns:c16="http://schemas.microsoft.com/office/drawing/2014/chart" uri="{C3380CC4-5D6E-409C-BE32-E72D297353CC}">
              <c16:uniqueId val="{00000001-0DB4-4466-BC10-F066DD93ED87}"/>
            </c:ext>
          </c:extLst>
        </c:ser>
        <c:ser>
          <c:idx val="2"/>
          <c:order val="2"/>
          <c:tx>
            <c:strRef>
              <c:f>Sheet1!$D$1</c:f>
              <c:strCache>
                <c:ptCount val="1"/>
                <c:pt idx="0">
                  <c:v>Spend Per Visit</c:v>
                </c:pt>
              </c:strCache>
            </c:strRef>
          </c:tx>
          <c:spPr>
            <a:solidFill>
              <a:schemeClr val="accent5"/>
            </a:solidFill>
            <a:ln>
              <a:noFill/>
            </a:ln>
            <a:effectLst/>
          </c:spPr>
          <c:invertIfNegative val="0"/>
          <c:dLbls>
            <c:delete val="1"/>
          </c:dLbls>
          <c:cat>
            <c:strRef>
              <c:f>Sheet1!$A$2:$A$12</c:f>
              <c:strCache>
                <c:ptCount val="11"/>
                <c:pt idx="0">
                  <c:v>Ocado</c:v>
                </c:pt>
                <c:pt idx="1">
                  <c:v>Lidl</c:v>
                </c:pt>
                <c:pt idx="2">
                  <c:v>Marks and Spencer</c:v>
                </c:pt>
                <c:pt idx="3">
                  <c:v>Iceland</c:v>
                </c:pt>
                <c:pt idx="4">
                  <c:v>Aldi </c:v>
                </c:pt>
                <c:pt idx="5">
                  <c:v>Waitrose</c:v>
                </c:pt>
                <c:pt idx="6">
                  <c:v>Tesco</c:v>
                </c:pt>
                <c:pt idx="7">
                  <c:v>Sainsburys</c:v>
                </c:pt>
                <c:pt idx="8">
                  <c:v>Morrisons</c:v>
                </c:pt>
                <c:pt idx="9">
                  <c:v>ASDA</c:v>
                </c:pt>
                <c:pt idx="10">
                  <c:v>Coop</c:v>
                </c:pt>
              </c:strCache>
            </c:strRef>
          </c:cat>
          <c:val>
            <c:numRef>
              <c:f>Sheet1!$D$2:$D$12</c:f>
              <c:numCache>
                <c:formatCode>0.0%</c:formatCode>
                <c:ptCount val="11"/>
                <c:pt idx="0">
                  <c:v>-1.3645224171539905E-2</c:v>
                </c:pt>
                <c:pt idx="1">
                  <c:v>0.14866979655712043</c:v>
                </c:pt>
                <c:pt idx="2">
                  <c:v>8.002336448598113E-2</c:v>
                </c:pt>
                <c:pt idx="3">
                  <c:v>0.23851076207097144</c:v>
                </c:pt>
                <c:pt idx="4">
                  <c:v>6.4842105263157812E-2</c:v>
                </c:pt>
                <c:pt idx="5">
                  <c:v>0.17052270779777201</c:v>
                </c:pt>
                <c:pt idx="6">
                  <c:v>0.13519470977222636</c:v>
                </c:pt>
                <c:pt idx="7">
                  <c:v>0.12550771730300569</c:v>
                </c:pt>
                <c:pt idx="8">
                  <c:v>0.10351413292589773</c:v>
                </c:pt>
                <c:pt idx="9">
                  <c:v>0.11950146627565972</c:v>
                </c:pt>
                <c:pt idx="10">
                  <c:v>3.5218783351120608E-2</c:v>
                </c:pt>
              </c:numCache>
            </c:numRef>
          </c:val>
          <c:extLst>
            <c:ext xmlns:c16="http://schemas.microsoft.com/office/drawing/2014/chart" uri="{C3380CC4-5D6E-409C-BE32-E72D297353CC}">
              <c16:uniqueId val="{00000001-A654-4BCC-9B4F-7C0E2B639742}"/>
            </c:ext>
          </c:extLst>
        </c:ser>
        <c:dLbls>
          <c:showLegendKey val="0"/>
          <c:showVal val="1"/>
          <c:showCatName val="0"/>
          <c:showSerName val="0"/>
          <c:showPercent val="0"/>
          <c:showBubbleSize val="0"/>
        </c:dLbls>
        <c:gapWidth val="150"/>
        <c:axId val="218603520"/>
        <c:axId val="218605056"/>
      </c:barChart>
      <c:catAx>
        <c:axId val="218603520"/>
        <c:scaling>
          <c:orientation val="minMax"/>
        </c:scaling>
        <c:delete val="0"/>
        <c:axPos val="b"/>
        <c:numFmt formatCode="General" sourceLinked="1"/>
        <c:majorTickMark val="none"/>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ontserrat" panose="00000500000000000000" pitchFamily="2" charset="0"/>
                <a:ea typeface="+mn-ea"/>
                <a:cs typeface="+mn-cs"/>
              </a:defRPr>
            </a:pPr>
            <a:endParaRPr lang="en-US"/>
          </a:p>
        </c:txPr>
        <c:crossAx val="218605056"/>
        <c:crosses val="autoZero"/>
        <c:auto val="1"/>
        <c:lblAlgn val="ctr"/>
        <c:lblOffset val="100"/>
        <c:noMultiLvlLbl val="0"/>
      </c:catAx>
      <c:valAx>
        <c:axId val="218605056"/>
        <c:scaling>
          <c:orientation val="minMax"/>
          <c:max val="0.5"/>
          <c:min val="-0.2"/>
        </c:scaling>
        <c:delete val="0"/>
        <c:axPos val="l"/>
        <c:majorGridlines>
          <c:spPr>
            <a:ln w="9525" cap="flat" cmpd="sng" algn="ctr">
              <a:solidFill>
                <a:schemeClr val="tx2"/>
              </a:solidFill>
              <a:round/>
            </a:ln>
            <a:effectLst/>
          </c:spPr>
        </c:majorGridlines>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ontserrat" panose="00000500000000000000" pitchFamily="2" charset="0"/>
                <a:ea typeface="+mn-ea"/>
                <a:cs typeface="+mn-cs"/>
              </a:defRPr>
            </a:pPr>
            <a:endParaRPr lang="en-US"/>
          </a:p>
        </c:txPr>
        <c:crossAx val="218603520"/>
        <c:crosses val="autoZero"/>
        <c:crossBetween val="between"/>
        <c:majorUnit val="0.1"/>
      </c:valAx>
      <c:spPr>
        <a:noFill/>
        <a:ln>
          <a:noFill/>
        </a:ln>
        <a:effectLst/>
      </c:spPr>
    </c:plotArea>
    <c:legend>
      <c:legendPos val="t"/>
      <c:layout>
        <c:manualLayout>
          <c:xMode val="edge"/>
          <c:yMode val="edge"/>
          <c:x val="0.56513444302176696"/>
          <c:y val="1.9993380144605662E-2"/>
          <c:w val="0.4147824489021672"/>
          <c:h val="9.6347233061809062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ontserrat" panose="00000500000000000000" pitchFamily="2"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Montserrat" panose="00000500000000000000" pitchFamily="2" charset="0"/>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9051460970687542E-2"/>
          <c:y val="5.122148193014335E-2"/>
          <c:w val="0.9085414728063852"/>
          <c:h val="0.57238493153864245"/>
        </c:manualLayout>
      </c:layout>
      <c:lineChart>
        <c:grouping val="standard"/>
        <c:varyColors val="0"/>
        <c:ser>
          <c:idx val="0"/>
          <c:order val="0"/>
          <c:tx>
            <c:strRef>
              <c:f>Sheet1!$B$1</c:f>
              <c:strCache>
                <c:ptCount val="1"/>
                <c:pt idx="0">
                  <c:v>% on Offer</c:v>
                </c:pt>
              </c:strCache>
            </c:strRef>
          </c:tx>
          <c:spPr>
            <a:ln w="38100">
              <a:solidFill>
                <a:schemeClr val="tx1">
                  <a:lumMod val="65000"/>
                  <a:lumOff val="35000"/>
                </a:schemeClr>
              </a:solidFill>
            </a:ln>
          </c:spPr>
          <c:marker>
            <c:symbol val="none"/>
          </c:marker>
          <c:cat>
            <c:numRef>
              <c:f>Sheet1!$A$2:$A$175</c:f>
              <c:numCache>
                <c:formatCode>d\-mmm\-yy</c:formatCode>
                <c:ptCount val="28"/>
                <c:pt idx="0">
                  <c:v>43806</c:v>
                </c:pt>
                <c:pt idx="1">
                  <c:v>43834</c:v>
                </c:pt>
                <c:pt idx="2">
                  <c:v>43862</c:v>
                </c:pt>
                <c:pt idx="3">
                  <c:v>43890</c:v>
                </c:pt>
                <c:pt idx="4">
                  <c:v>43918</c:v>
                </c:pt>
                <c:pt idx="5">
                  <c:v>43946</c:v>
                </c:pt>
                <c:pt idx="6">
                  <c:v>43974</c:v>
                </c:pt>
                <c:pt idx="7">
                  <c:v>44002</c:v>
                </c:pt>
                <c:pt idx="8">
                  <c:v>44030</c:v>
                </c:pt>
                <c:pt idx="9">
                  <c:v>44058</c:v>
                </c:pt>
                <c:pt idx="10">
                  <c:v>44086</c:v>
                </c:pt>
                <c:pt idx="11">
                  <c:v>44114</c:v>
                </c:pt>
                <c:pt idx="12">
                  <c:v>44142</c:v>
                </c:pt>
                <c:pt idx="13">
                  <c:v>44170</c:v>
                </c:pt>
                <c:pt idx="14">
                  <c:v>44198</c:v>
                </c:pt>
                <c:pt idx="15">
                  <c:v>44226</c:v>
                </c:pt>
                <c:pt idx="16">
                  <c:v>44254</c:v>
                </c:pt>
                <c:pt idx="17">
                  <c:v>44282</c:v>
                </c:pt>
                <c:pt idx="18">
                  <c:v>44310</c:v>
                </c:pt>
                <c:pt idx="19">
                  <c:v>44338</c:v>
                </c:pt>
                <c:pt idx="20">
                  <c:v>44366</c:v>
                </c:pt>
                <c:pt idx="21">
                  <c:v>44394</c:v>
                </c:pt>
                <c:pt idx="22">
                  <c:v>44422</c:v>
                </c:pt>
                <c:pt idx="23">
                  <c:v>44450</c:v>
                </c:pt>
                <c:pt idx="24">
                  <c:v>44478</c:v>
                </c:pt>
                <c:pt idx="25">
                  <c:v>44506</c:v>
                </c:pt>
                <c:pt idx="26">
                  <c:v>44534</c:v>
                </c:pt>
                <c:pt idx="27">
                  <c:v>44562</c:v>
                </c:pt>
              </c:numCache>
            </c:numRef>
          </c:cat>
          <c:val>
            <c:numRef>
              <c:f>Sheet1!$B$2:$B$175</c:f>
              <c:numCache>
                <c:formatCode>0.0%</c:formatCode>
                <c:ptCount val="28"/>
                <c:pt idx="0">
                  <c:v>0.26719726019892681</c:v>
                </c:pt>
                <c:pt idx="1">
                  <c:v>0.26027653630519926</c:v>
                </c:pt>
                <c:pt idx="2">
                  <c:v>0.24935139687902197</c:v>
                </c:pt>
                <c:pt idx="3">
                  <c:v>0.25071579986412745</c:v>
                </c:pt>
                <c:pt idx="4">
                  <c:v>0.20264596545169855</c:v>
                </c:pt>
                <c:pt idx="5">
                  <c:v>0.16067121455801192</c:v>
                </c:pt>
                <c:pt idx="6">
                  <c:v>0.16515736226810898</c:v>
                </c:pt>
                <c:pt idx="7">
                  <c:v>0.18800072253949787</c:v>
                </c:pt>
                <c:pt idx="8">
                  <c:v>0.20023853306102332</c:v>
                </c:pt>
                <c:pt idx="9">
                  <c:v>0.20422627436079036</c:v>
                </c:pt>
                <c:pt idx="10">
                  <c:v>0.21636714185502476</c:v>
                </c:pt>
                <c:pt idx="11">
                  <c:v>0.21561998282273565</c:v>
                </c:pt>
                <c:pt idx="12">
                  <c:v>0.21600022011719194</c:v>
                </c:pt>
                <c:pt idx="13">
                  <c:v>0.23019641124563575</c:v>
                </c:pt>
                <c:pt idx="14">
                  <c:v>0.2205709434935656</c:v>
                </c:pt>
                <c:pt idx="15">
                  <c:v>0.1928176196722394</c:v>
                </c:pt>
                <c:pt idx="16">
                  <c:v>0.20168651991255868</c:v>
                </c:pt>
                <c:pt idx="17">
                  <c:v>0.20571746287933335</c:v>
                </c:pt>
                <c:pt idx="18">
                  <c:v>0.21309876720291776</c:v>
                </c:pt>
                <c:pt idx="19">
                  <c:v>0.20679934218718915</c:v>
                </c:pt>
                <c:pt idx="20">
                  <c:v>0.21376787486096194</c:v>
                </c:pt>
                <c:pt idx="21">
                  <c:v>0.20845381744682881</c:v>
                </c:pt>
                <c:pt idx="22">
                  <c:v>0.19544116035547995</c:v>
                </c:pt>
                <c:pt idx="23">
                  <c:v>0.19901723378952377</c:v>
                </c:pt>
                <c:pt idx="24">
                  <c:v>0.20098757905975939</c:v>
                </c:pt>
                <c:pt idx="25">
                  <c:v>0.20320677828231123</c:v>
                </c:pt>
                <c:pt idx="26">
                  <c:v>0.21814427775333639</c:v>
                </c:pt>
                <c:pt idx="27">
                  <c:v>0.22243989822863128</c:v>
                </c:pt>
              </c:numCache>
            </c:numRef>
          </c:val>
          <c:smooth val="1"/>
          <c:extLst>
            <c:ext xmlns:c16="http://schemas.microsoft.com/office/drawing/2014/chart" uri="{C3380CC4-5D6E-409C-BE32-E72D297353CC}">
              <c16:uniqueId val="{00000000-7609-4901-B44B-2F888437377A}"/>
            </c:ext>
          </c:extLst>
        </c:ser>
        <c:ser>
          <c:idx val="1"/>
          <c:order val="1"/>
          <c:tx>
            <c:strRef>
              <c:f>Sheet1!$C$1</c:f>
              <c:strCache>
                <c:ptCount val="1"/>
                <c:pt idx="0">
                  <c:v>Annual Average</c:v>
                </c:pt>
              </c:strCache>
            </c:strRef>
          </c:tx>
          <c:spPr>
            <a:ln w="12700">
              <a:solidFill>
                <a:schemeClr val="tx1"/>
              </a:solidFill>
            </a:ln>
          </c:spPr>
          <c:marker>
            <c:symbol val="none"/>
          </c:marker>
          <c:cat>
            <c:numRef>
              <c:f>Sheet1!$A$2:$A$175</c:f>
              <c:numCache>
                <c:formatCode>d\-mmm\-yy</c:formatCode>
                <c:ptCount val="28"/>
                <c:pt idx="0">
                  <c:v>43806</c:v>
                </c:pt>
                <c:pt idx="1">
                  <c:v>43834</c:v>
                </c:pt>
                <c:pt idx="2">
                  <c:v>43862</c:v>
                </c:pt>
                <c:pt idx="3">
                  <c:v>43890</c:v>
                </c:pt>
                <c:pt idx="4">
                  <c:v>43918</c:v>
                </c:pt>
                <c:pt idx="5">
                  <c:v>43946</c:v>
                </c:pt>
                <c:pt idx="6">
                  <c:v>43974</c:v>
                </c:pt>
                <c:pt idx="7">
                  <c:v>44002</c:v>
                </c:pt>
                <c:pt idx="8">
                  <c:v>44030</c:v>
                </c:pt>
                <c:pt idx="9">
                  <c:v>44058</c:v>
                </c:pt>
                <c:pt idx="10">
                  <c:v>44086</c:v>
                </c:pt>
                <c:pt idx="11">
                  <c:v>44114</c:v>
                </c:pt>
                <c:pt idx="12">
                  <c:v>44142</c:v>
                </c:pt>
                <c:pt idx="13">
                  <c:v>44170</c:v>
                </c:pt>
                <c:pt idx="14">
                  <c:v>44198</c:v>
                </c:pt>
                <c:pt idx="15">
                  <c:v>44226</c:v>
                </c:pt>
                <c:pt idx="16">
                  <c:v>44254</c:v>
                </c:pt>
                <c:pt idx="17">
                  <c:v>44282</c:v>
                </c:pt>
                <c:pt idx="18">
                  <c:v>44310</c:v>
                </c:pt>
                <c:pt idx="19">
                  <c:v>44338</c:v>
                </c:pt>
                <c:pt idx="20">
                  <c:v>44366</c:v>
                </c:pt>
                <c:pt idx="21">
                  <c:v>44394</c:v>
                </c:pt>
                <c:pt idx="22">
                  <c:v>44422</c:v>
                </c:pt>
                <c:pt idx="23">
                  <c:v>44450</c:v>
                </c:pt>
                <c:pt idx="24">
                  <c:v>44478</c:v>
                </c:pt>
                <c:pt idx="25">
                  <c:v>44506</c:v>
                </c:pt>
                <c:pt idx="26">
                  <c:v>44534</c:v>
                </c:pt>
                <c:pt idx="27">
                  <c:v>44562</c:v>
                </c:pt>
              </c:numCache>
            </c:numRef>
          </c:cat>
          <c:val>
            <c:numRef>
              <c:f>Sheet1!$C$2:$C$175</c:f>
              <c:numCache>
                <c:formatCode>0.0%</c:formatCode>
                <c:ptCount val="28"/>
                <c:pt idx="0">
                  <c:v>0.25444545137812558</c:v>
                </c:pt>
                <c:pt idx="1">
                  <c:v>0.20825243545141056</c:v>
                </c:pt>
                <c:pt idx="2">
                  <c:v>0.20825243545141056</c:v>
                </c:pt>
                <c:pt idx="3">
                  <c:v>0.20825243545141056</c:v>
                </c:pt>
                <c:pt idx="4">
                  <c:v>0.20825243545141056</c:v>
                </c:pt>
                <c:pt idx="5">
                  <c:v>0.20825243545141056</c:v>
                </c:pt>
                <c:pt idx="6">
                  <c:v>0.20825243545141056</c:v>
                </c:pt>
                <c:pt idx="7">
                  <c:v>0.20825243545141056</c:v>
                </c:pt>
                <c:pt idx="8">
                  <c:v>0.20825243545141056</c:v>
                </c:pt>
                <c:pt idx="9">
                  <c:v>0.20825243545141056</c:v>
                </c:pt>
                <c:pt idx="10">
                  <c:v>0.20825243545141056</c:v>
                </c:pt>
                <c:pt idx="11">
                  <c:v>0.20825243545141056</c:v>
                </c:pt>
                <c:pt idx="12">
                  <c:v>0.20825243545141056</c:v>
                </c:pt>
                <c:pt idx="13">
                  <c:v>0.20825243545141056</c:v>
                </c:pt>
                <c:pt idx="14">
                  <c:v>0.20825243545141056</c:v>
                </c:pt>
                <c:pt idx="15">
                  <c:v>0.20627717710312071</c:v>
                </c:pt>
                <c:pt idx="16">
                  <c:v>0.20627717710312071</c:v>
                </c:pt>
                <c:pt idx="17">
                  <c:v>0.20627717710312071</c:v>
                </c:pt>
                <c:pt idx="18">
                  <c:v>0.20627717710312071</c:v>
                </c:pt>
                <c:pt idx="19">
                  <c:v>0.20627717710312071</c:v>
                </c:pt>
                <c:pt idx="20">
                  <c:v>0.20627717710312071</c:v>
                </c:pt>
                <c:pt idx="21">
                  <c:v>0.20627717710312071</c:v>
                </c:pt>
                <c:pt idx="22">
                  <c:v>0.20627717710312071</c:v>
                </c:pt>
                <c:pt idx="23">
                  <c:v>0.20627717710312071</c:v>
                </c:pt>
                <c:pt idx="24">
                  <c:v>0.20627717710312071</c:v>
                </c:pt>
                <c:pt idx="25">
                  <c:v>0.20627717710312071</c:v>
                </c:pt>
                <c:pt idx="26">
                  <c:v>0.20627717710312071</c:v>
                </c:pt>
                <c:pt idx="27">
                  <c:v>0.20627717710312071</c:v>
                </c:pt>
              </c:numCache>
            </c:numRef>
          </c:val>
          <c:smooth val="0"/>
          <c:extLst>
            <c:ext xmlns:c16="http://schemas.microsoft.com/office/drawing/2014/chart" uri="{C3380CC4-5D6E-409C-BE32-E72D297353CC}">
              <c16:uniqueId val="{00000001-7609-4901-B44B-2F888437377A}"/>
            </c:ext>
          </c:extLst>
        </c:ser>
        <c:dLbls>
          <c:showLegendKey val="0"/>
          <c:showVal val="0"/>
          <c:showCatName val="0"/>
          <c:showSerName val="0"/>
          <c:showPercent val="0"/>
          <c:showBubbleSize val="0"/>
        </c:dLbls>
        <c:smooth val="0"/>
        <c:axId val="404003808"/>
        <c:axId val="404004200"/>
      </c:lineChart>
      <c:catAx>
        <c:axId val="404003808"/>
        <c:scaling>
          <c:orientation val="minMax"/>
        </c:scaling>
        <c:delete val="0"/>
        <c:axPos val="b"/>
        <c:numFmt formatCode="d\-mmm\-yy" sourceLinked="1"/>
        <c:majorTickMark val="out"/>
        <c:minorTickMark val="none"/>
        <c:tickLblPos val="low"/>
        <c:txPr>
          <a:bodyPr/>
          <a:lstStyle/>
          <a:p>
            <a:pPr>
              <a:defRPr sz="900">
                <a:latin typeface="Avenir Next LT Pro" panose="020B0604020202020204" charset="0"/>
              </a:defRPr>
            </a:pPr>
            <a:endParaRPr lang="en-US"/>
          </a:p>
        </c:txPr>
        <c:crossAx val="404004200"/>
        <c:crosses val="autoZero"/>
        <c:auto val="0"/>
        <c:lblAlgn val="ctr"/>
        <c:lblOffset val="100"/>
        <c:noMultiLvlLbl val="1"/>
      </c:catAx>
      <c:valAx>
        <c:axId val="404004200"/>
        <c:scaling>
          <c:orientation val="minMax"/>
          <c:min val="0.14000000000000001"/>
        </c:scaling>
        <c:delete val="0"/>
        <c:axPos val="l"/>
        <c:numFmt formatCode="0%" sourceLinked="0"/>
        <c:majorTickMark val="out"/>
        <c:minorTickMark val="none"/>
        <c:tickLblPos val="nextTo"/>
        <c:txPr>
          <a:bodyPr/>
          <a:lstStyle/>
          <a:p>
            <a:pPr>
              <a:defRPr sz="1000">
                <a:latin typeface="Avenir Next LT Pro" panose="020B0604020202020204" charset="0"/>
              </a:defRPr>
            </a:pPr>
            <a:endParaRPr lang="en-US"/>
          </a:p>
        </c:txPr>
        <c:crossAx val="404003808"/>
        <c:crosses val="autoZero"/>
        <c:crossBetween val="between"/>
        <c:majorUnit val="2.0000000000000004E-2"/>
      </c:valAx>
    </c:plotArea>
    <c:legend>
      <c:legendPos val="r"/>
      <c:layout>
        <c:manualLayout>
          <c:xMode val="edge"/>
          <c:yMode val="edge"/>
          <c:x val="0.59430730761939732"/>
          <c:y val="3.9030217376674068E-3"/>
          <c:w val="0.33612394369848397"/>
          <c:h val="0.13142421218227704"/>
        </c:manualLayout>
      </c:layout>
      <c:overlay val="0"/>
      <c:txPr>
        <a:bodyPr/>
        <a:lstStyle/>
        <a:p>
          <a:pPr>
            <a:defRPr sz="1000">
              <a:latin typeface="Avenir Next LT Pro" panose="020B060402020202020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4876635878802996E-2"/>
          <c:y val="0.11947103639011568"/>
          <c:w val="0.97294397998183768"/>
          <c:h val="0.74423334543674047"/>
        </c:manualLayout>
      </c:layout>
      <c:lineChart>
        <c:grouping val="standard"/>
        <c:varyColors val="0"/>
        <c:ser>
          <c:idx val="0"/>
          <c:order val="0"/>
          <c:tx>
            <c:strRef>
              <c:f>Sheet1!$A$2</c:f>
              <c:strCache>
                <c:ptCount val="1"/>
                <c:pt idx="0">
                  <c:v>Total SPI</c:v>
                </c:pt>
              </c:strCache>
            </c:strRef>
          </c:tx>
          <c:spPr>
            <a:ln w="19050" cap="rnd">
              <a:solidFill>
                <a:srgbClr val="17A24B"/>
              </a:solidFill>
              <a:round/>
            </a:ln>
            <a:effectLst/>
          </c:spPr>
          <c:marker>
            <c:symbol val="none"/>
          </c:marker>
          <c:cat>
            <c:strRef>
              <c:f>Sheet1!$B$1:$EC$1</c:f>
              <c:strCache>
                <c:ptCount val="13"/>
                <c:pt idx="0">
                  <c:v> Dec-20</c:v>
                </c:pt>
                <c:pt idx="1">
                  <c:v>Jan-21</c:v>
                </c:pt>
                <c:pt idx="2">
                  <c:v>Feb-21</c:v>
                </c:pt>
                <c:pt idx="3">
                  <c:v>Mar-21</c:v>
                </c:pt>
                <c:pt idx="4">
                  <c:v>Apr-21</c:v>
                </c:pt>
                <c:pt idx="5">
                  <c:v>May-21</c:v>
                </c:pt>
                <c:pt idx="6">
                  <c:v>Jun-21</c:v>
                </c:pt>
                <c:pt idx="7">
                  <c:v>Jul-21</c:v>
                </c:pt>
                <c:pt idx="8">
                  <c:v>Aug-21</c:v>
                </c:pt>
                <c:pt idx="9">
                  <c:v>Sep-21</c:v>
                </c:pt>
                <c:pt idx="10">
                  <c:v>Oct-21</c:v>
                </c:pt>
                <c:pt idx="11">
                  <c:v>Nov-21</c:v>
                </c:pt>
                <c:pt idx="12">
                  <c:v>Dec-21</c:v>
                </c:pt>
              </c:strCache>
            </c:strRef>
          </c:cat>
          <c:val>
            <c:numRef>
              <c:f>Sheet1!$B$2:$EC$2</c:f>
            </c:numRef>
          </c:val>
          <c:smooth val="1"/>
          <c:extLst>
            <c:ext xmlns:c16="http://schemas.microsoft.com/office/drawing/2014/chart" uri="{C3380CC4-5D6E-409C-BE32-E72D297353CC}">
              <c16:uniqueId val="{00000000-2B7F-4242-9281-CF9A63A04573}"/>
            </c:ext>
          </c:extLst>
        </c:ser>
        <c:ser>
          <c:idx val="1"/>
          <c:order val="1"/>
          <c:tx>
            <c:strRef>
              <c:f>Sheet1!$A$3</c:f>
              <c:strCache>
                <c:ptCount val="1"/>
                <c:pt idx="0">
                  <c:v>Food</c:v>
                </c:pt>
              </c:strCache>
            </c:strRef>
          </c:tx>
          <c:spPr>
            <a:ln>
              <a:solidFill>
                <a:schemeClr val="accent1"/>
              </a:solidFill>
            </a:ln>
          </c:spPr>
          <c:marker>
            <c:symbol val="none"/>
          </c:marker>
          <c:dLbls>
            <c:dLbl>
              <c:idx val="10"/>
              <c:layout>
                <c:manualLayout>
                  <c:x val="-3.3416830485433875E-2"/>
                  <c:y val="2.259261191941138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4B5-4847-8067-BB1208C3ECDA}"/>
                </c:ext>
              </c:extLst>
            </c:dLbl>
            <c:dLbl>
              <c:idx val="11"/>
              <c:layout>
                <c:manualLayout>
                  <c:x val="-3.7853790405528234E-2"/>
                  <c:y val="3.7654353199018972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89F-4779-B3EB-E03891469346}"/>
                </c:ext>
              </c:extLst>
            </c:dLbl>
            <c:dLbl>
              <c:idx val="12"/>
              <c:layout>
                <c:manualLayout>
                  <c:x val="-2.1413184575519766E-2"/>
                  <c:y val="2.4475477824847366E-2"/>
                </c:manualLayout>
              </c:layout>
              <c:dLblPos val="r"/>
              <c:showLegendKey val="0"/>
              <c:showVal val="1"/>
              <c:showCatName val="0"/>
              <c:showSerName val="0"/>
              <c:showPercent val="0"/>
              <c:showBubbleSize val="0"/>
              <c:extLst>
                <c:ext xmlns:c15="http://schemas.microsoft.com/office/drawing/2012/chart" uri="{CE6537A1-D6FC-4f65-9D91-7224C49458BB}">
                  <c15:layout>
                    <c:manualLayout>
                      <c:w val="6.8074607653426156E-2"/>
                      <c:h val="0.13250566890734775"/>
                    </c:manualLayout>
                  </c15:layout>
                </c:ext>
                <c:ext xmlns:c16="http://schemas.microsoft.com/office/drawing/2014/chart" uri="{C3380CC4-5D6E-409C-BE32-E72D297353CC}">
                  <c16:uniqueId val="{00000000-589F-4779-B3EB-E03891469346}"/>
                </c:ext>
              </c:extLst>
            </c:dLbl>
            <c:numFmt formatCode="0.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Sheet1!$B$1:$EC$1</c:f>
              <c:strCache>
                <c:ptCount val="13"/>
                <c:pt idx="0">
                  <c:v> Dec-20</c:v>
                </c:pt>
                <c:pt idx="1">
                  <c:v>Jan-21</c:v>
                </c:pt>
                <c:pt idx="2">
                  <c:v>Feb-21</c:v>
                </c:pt>
                <c:pt idx="3">
                  <c:v>Mar-21</c:v>
                </c:pt>
                <c:pt idx="4">
                  <c:v>Apr-21</c:v>
                </c:pt>
                <c:pt idx="5">
                  <c:v>May-21</c:v>
                </c:pt>
                <c:pt idx="6">
                  <c:v>Jun-21</c:v>
                </c:pt>
                <c:pt idx="7">
                  <c:v>Jul-21</c:v>
                </c:pt>
                <c:pt idx="8">
                  <c:v>Aug-21</c:v>
                </c:pt>
                <c:pt idx="9">
                  <c:v>Sep-21</c:v>
                </c:pt>
                <c:pt idx="10">
                  <c:v>Oct-21</c:v>
                </c:pt>
                <c:pt idx="11">
                  <c:v>Nov-21</c:v>
                </c:pt>
                <c:pt idx="12">
                  <c:v>Dec-21</c:v>
                </c:pt>
              </c:strCache>
            </c:strRef>
          </c:cat>
          <c:val>
            <c:numRef>
              <c:f>Sheet1!$B$3:$EC$3</c:f>
              <c:numCache>
                <c:formatCode>0.00%</c:formatCode>
                <c:ptCount val="13"/>
                <c:pt idx="0" formatCode="0.0%">
                  <c:v>4.296394955290328E-3</c:v>
                </c:pt>
                <c:pt idx="1">
                  <c:v>2E-3</c:v>
                </c:pt>
                <c:pt idx="2">
                  <c:v>2E-3</c:v>
                </c:pt>
                <c:pt idx="3">
                  <c:v>3.0000000000000001E-3</c:v>
                </c:pt>
                <c:pt idx="4">
                  <c:v>-6.0000000000000001E-3</c:v>
                </c:pt>
                <c:pt idx="5">
                  <c:v>-3.0000000000000001E-3</c:v>
                </c:pt>
                <c:pt idx="6">
                  <c:v>-2E-3</c:v>
                </c:pt>
                <c:pt idx="7">
                  <c:v>-4.0000000000000001E-3</c:v>
                </c:pt>
                <c:pt idx="8">
                  <c:v>-2E-3</c:v>
                </c:pt>
                <c:pt idx="9" formatCode="0.0%">
                  <c:v>1.1239977278609814E-3</c:v>
                </c:pt>
                <c:pt idx="10" formatCode="0.0%">
                  <c:v>5.0000000000000001E-3</c:v>
                </c:pt>
                <c:pt idx="11" formatCode="0.0%">
                  <c:v>1.0804857826826941E-2</c:v>
                </c:pt>
                <c:pt idx="12" formatCode="0.0%">
                  <c:v>2.4E-2</c:v>
                </c:pt>
              </c:numCache>
            </c:numRef>
          </c:val>
          <c:smooth val="1"/>
          <c:extLst>
            <c:ext xmlns:c16="http://schemas.microsoft.com/office/drawing/2014/chart" uri="{C3380CC4-5D6E-409C-BE32-E72D297353CC}">
              <c16:uniqueId val="{00000000-4FC6-4238-80D7-E3D752151CA6}"/>
            </c:ext>
          </c:extLst>
        </c:ser>
        <c:ser>
          <c:idx val="2"/>
          <c:order val="2"/>
          <c:tx>
            <c:strRef>
              <c:f>Sheet1!$A$4</c:f>
              <c:strCache>
                <c:ptCount val="1"/>
                <c:pt idx="0">
                  <c:v>Fresh</c:v>
                </c:pt>
              </c:strCache>
            </c:strRef>
          </c:tx>
          <c:spPr>
            <a:ln>
              <a:solidFill>
                <a:schemeClr val="bg2">
                  <a:lumMod val="40000"/>
                  <a:lumOff val="60000"/>
                </a:schemeClr>
              </a:solidFill>
            </a:ln>
          </c:spPr>
          <c:marker>
            <c:symbol val="none"/>
          </c:marker>
          <c:cat>
            <c:strRef>
              <c:f>Sheet1!$B$1:$EC$1</c:f>
              <c:strCache>
                <c:ptCount val="13"/>
                <c:pt idx="0">
                  <c:v> Dec-20</c:v>
                </c:pt>
                <c:pt idx="1">
                  <c:v>Jan-21</c:v>
                </c:pt>
                <c:pt idx="2">
                  <c:v>Feb-21</c:v>
                </c:pt>
                <c:pt idx="3">
                  <c:v>Mar-21</c:v>
                </c:pt>
                <c:pt idx="4">
                  <c:v>Apr-21</c:v>
                </c:pt>
                <c:pt idx="5">
                  <c:v>May-21</c:v>
                </c:pt>
                <c:pt idx="6">
                  <c:v>Jun-21</c:v>
                </c:pt>
                <c:pt idx="7">
                  <c:v>Jul-21</c:v>
                </c:pt>
                <c:pt idx="8">
                  <c:v>Aug-21</c:v>
                </c:pt>
                <c:pt idx="9">
                  <c:v>Sep-21</c:v>
                </c:pt>
                <c:pt idx="10">
                  <c:v>Oct-21</c:v>
                </c:pt>
                <c:pt idx="11">
                  <c:v>Nov-21</c:v>
                </c:pt>
                <c:pt idx="12">
                  <c:v>Dec-21</c:v>
                </c:pt>
              </c:strCache>
            </c:strRef>
          </c:cat>
          <c:val>
            <c:numRef>
              <c:f>Sheet1!$B$4:$EC$4</c:f>
              <c:numCache>
                <c:formatCode>0.00%</c:formatCode>
                <c:ptCount val="13"/>
                <c:pt idx="0" formatCode="0.0%">
                  <c:v>-8.5581253736369822E-3</c:v>
                </c:pt>
                <c:pt idx="1">
                  <c:v>-8.0000000000000002E-3</c:v>
                </c:pt>
                <c:pt idx="2">
                  <c:v>-8.0000000000000002E-3</c:v>
                </c:pt>
                <c:pt idx="3">
                  <c:v>-8.0000000000000002E-3</c:v>
                </c:pt>
                <c:pt idx="4">
                  <c:v>-1.4999999999999999E-2</c:v>
                </c:pt>
                <c:pt idx="5" formatCode="0%">
                  <c:v>-0.01</c:v>
                </c:pt>
                <c:pt idx="6">
                  <c:v>-7.0000000000000001E-3</c:v>
                </c:pt>
                <c:pt idx="7">
                  <c:v>-0.01</c:v>
                </c:pt>
                <c:pt idx="8">
                  <c:v>-6.0000000000000001E-3</c:v>
                </c:pt>
                <c:pt idx="9" formatCode="0.0%">
                  <c:v>-3.8252174583089937E-3</c:v>
                </c:pt>
                <c:pt idx="10" formatCode="0.0%">
                  <c:v>3.0000000000000001E-3</c:v>
                </c:pt>
                <c:pt idx="11" formatCode="0.0%">
                  <c:v>1.2273139724437554E-2</c:v>
                </c:pt>
                <c:pt idx="12" formatCode="0.0%">
                  <c:v>0.03</c:v>
                </c:pt>
              </c:numCache>
            </c:numRef>
          </c:val>
          <c:smooth val="1"/>
          <c:extLst>
            <c:ext xmlns:c16="http://schemas.microsoft.com/office/drawing/2014/chart" uri="{C3380CC4-5D6E-409C-BE32-E72D297353CC}">
              <c16:uniqueId val="{00000001-4FC6-4238-80D7-E3D752151CA6}"/>
            </c:ext>
          </c:extLst>
        </c:ser>
        <c:ser>
          <c:idx val="3"/>
          <c:order val="3"/>
          <c:tx>
            <c:strRef>
              <c:f>Sheet1!$A$5</c:f>
              <c:strCache>
                <c:ptCount val="1"/>
                <c:pt idx="0">
                  <c:v>Ambient</c:v>
                </c:pt>
              </c:strCache>
            </c:strRef>
          </c:tx>
          <c:marker>
            <c:symbol val="none"/>
          </c:marker>
          <c:cat>
            <c:strRef>
              <c:f>Sheet1!$B$1:$EC$1</c:f>
              <c:strCache>
                <c:ptCount val="13"/>
                <c:pt idx="0">
                  <c:v> Dec-20</c:v>
                </c:pt>
                <c:pt idx="1">
                  <c:v>Jan-21</c:v>
                </c:pt>
                <c:pt idx="2">
                  <c:v>Feb-21</c:v>
                </c:pt>
                <c:pt idx="3">
                  <c:v>Mar-21</c:v>
                </c:pt>
                <c:pt idx="4">
                  <c:v>Apr-21</c:v>
                </c:pt>
                <c:pt idx="5">
                  <c:v>May-21</c:v>
                </c:pt>
                <c:pt idx="6">
                  <c:v>Jun-21</c:v>
                </c:pt>
                <c:pt idx="7">
                  <c:v>Jul-21</c:v>
                </c:pt>
                <c:pt idx="8">
                  <c:v>Aug-21</c:v>
                </c:pt>
                <c:pt idx="9">
                  <c:v>Sep-21</c:v>
                </c:pt>
                <c:pt idx="10">
                  <c:v>Oct-21</c:v>
                </c:pt>
                <c:pt idx="11">
                  <c:v>Nov-21</c:v>
                </c:pt>
                <c:pt idx="12">
                  <c:v>Dec-21</c:v>
                </c:pt>
              </c:strCache>
            </c:strRef>
          </c:cat>
          <c:val>
            <c:numRef>
              <c:f>Sheet1!$B$5:$EC$5</c:f>
              <c:numCache>
                <c:formatCode>0.00%</c:formatCode>
                <c:ptCount val="13"/>
                <c:pt idx="0" formatCode="0.0%">
                  <c:v>2.2584576174643933E-2</c:v>
                </c:pt>
                <c:pt idx="1">
                  <c:v>1.7000000000000001E-2</c:v>
                </c:pt>
                <c:pt idx="2">
                  <c:v>1.6E-2</c:v>
                </c:pt>
                <c:pt idx="3">
                  <c:v>1.7000000000000001E-2</c:v>
                </c:pt>
                <c:pt idx="4">
                  <c:v>6.0000000000000001E-3</c:v>
                </c:pt>
                <c:pt idx="5">
                  <c:v>7.0000000000000001E-3</c:v>
                </c:pt>
                <c:pt idx="6">
                  <c:v>6.0000000000000001E-3</c:v>
                </c:pt>
                <c:pt idx="7">
                  <c:v>5.0000000000000001E-3</c:v>
                </c:pt>
                <c:pt idx="8">
                  <c:v>8.0000000000000002E-3</c:v>
                </c:pt>
                <c:pt idx="9" formatCode="0.0%">
                  <c:v>8.1331966902637998E-3</c:v>
                </c:pt>
                <c:pt idx="10" formatCode="0.0%">
                  <c:v>8.1331966902637998E-3</c:v>
                </c:pt>
                <c:pt idx="11" formatCode="0.0%">
                  <c:v>8.8945145227208311E-3</c:v>
                </c:pt>
                <c:pt idx="12" formatCode="0.0%">
                  <c:v>1.7000000000000001E-2</c:v>
                </c:pt>
              </c:numCache>
            </c:numRef>
          </c:val>
          <c:smooth val="1"/>
          <c:extLst>
            <c:ext xmlns:c16="http://schemas.microsoft.com/office/drawing/2014/chart" uri="{C3380CC4-5D6E-409C-BE32-E72D297353CC}">
              <c16:uniqueId val="{00000002-4FC6-4238-80D7-E3D752151CA6}"/>
            </c:ext>
          </c:extLst>
        </c:ser>
        <c:dLbls>
          <c:showLegendKey val="0"/>
          <c:showVal val="0"/>
          <c:showCatName val="0"/>
          <c:showSerName val="0"/>
          <c:showPercent val="0"/>
          <c:showBubbleSize val="0"/>
        </c:dLbls>
        <c:smooth val="0"/>
        <c:axId val="121624448"/>
        <c:axId val="121625984"/>
      </c:lineChart>
      <c:catAx>
        <c:axId val="121624448"/>
        <c:scaling>
          <c:orientation val="minMax"/>
        </c:scaling>
        <c:delete val="0"/>
        <c:axPos val="b"/>
        <c:numFmt formatCode="General" sourceLinked="1"/>
        <c:majorTickMark val="none"/>
        <c:minorTickMark val="none"/>
        <c:tickLblPos val="low"/>
        <c:spPr>
          <a:noFill/>
          <a:ln w="9525" cap="flat" cmpd="sng" algn="ctr">
            <a:solidFill>
              <a:schemeClr val="tx1"/>
            </a:solidFill>
            <a:round/>
          </a:ln>
          <a:effectLst/>
        </c:spPr>
        <c:txPr>
          <a:bodyPr rot="0" vert="horz"/>
          <a:lstStyle/>
          <a:p>
            <a:pPr>
              <a:defRPr/>
            </a:pPr>
            <a:endParaRPr lang="en-US"/>
          </a:p>
        </c:txPr>
        <c:crossAx val="121625984"/>
        <c:crosses val="autoZero"/>
        <c:auto val="1"/>
        <c:lblAlgn val="ctr"/>
        <c:lblOffset val="100"/>
        <c:noMultiLvlLbl val="0"/>
      </c:catAx>
      <c:valAx>
        <c:axId val="121625984"/>
        <c:scaling>
          <c:orientation val="minMax"/>
        </c:scaling>
        <c:delete val="0"/>
        <c:axPos val="l"/>
        <c:majorGridlines>
          <c:spPr>
            <a:ln w="9525" cap="flat" cmpd="sng" algn="ctr">
              <a:solidFill>
                <a:schemeClr val="tx2"/>
              </a:solidFill>
              <a:round/>
            </a:ln>
            <a:effectLst/>
          </c:spPr>
        </c:majorGridlines>
        <c:title>
          <c:tx>
            <c:rich>
              <a:bodyPr rot="0" vert="horz"/>
              <a:lstStyle/>
              <a:p>
                <a:pPr algn="l">
                  <a:defRPr/>
                </a:pPr>
                <a:r>
                  <a:rPr lang="en-GB" dirty="0"/>
                  <a:t>Year on year % changes in shop prices</a:t>
                </a:r>
              </a:p>
            </c:rich>
          </c:tx>
          <c:layout>
            <c:manualLayout>
              <c:xMode val="edge"/>
              <c:yMode val="edge"/>
              <c:x val="0"/>
              <c:y val="2.0096157951413427E-3"/>
            </c:manualLayout>
          </c:layout>
          <c:overlay val="0"/>
        </c:title>
        <c:numFmt formatCode="0.0%" sourceLinked="0"/>
        <c:majorTickMark val="out"/>
        <c:minorTickMark val="none"/>
        <c:tickLblPos val="nextTo"/>
        <c:crossAx val="121624448"/>
        <c:crosses val="autoZero"/>
        <c:crossBetween val="between"/>
      </c:valAx>
      <c:spPr>
        <a:noFill/>
        <a:ln>
          <a:noFill/>
        </a:ln>
        <a:effectLst/>
      </c:spPr>
    </c:plotArea>
    <c:legend>
      <c:legendPos val="b"/>
      <c:layout>
        <c:manualLayout>
          <c:xMode val="edge"/>
          <c:yMode val="edge"/>
          <c:x val="0.68186438008396055"/>
          <c:y val="7.634701777522665E-2"/>
          <c:w val="0.28404684593708668"/>
          <c:h val="6.4250482687299271E-2"/>
        </c:manualLayout>
      </c:layout>
      <c:overlay val="0"/>
      <c:spPr>
        <a:noFill/>
        <a:ln>
          <a:noFill/>
        </a:ln>
        <a:effectLst/>
      </c:spPr>
      <c:txPr>
        <a:bodyPr rot="0" vert="horz"/>
        <a:lstStyle/>
        <a:p>
          <a:pPr>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Montserrat" panose="00000500000000000000" pitchFamily="2" charset="0"/>
        </a:defRPr>
      </a:pPr>
      <a:endParaRPr lang="en-US"/>
    </a:p>
  </c:txPr>
  <c:externalData r:id="rId1">
    <c:autoUpdate val="0"/>
  </c:externalData>
  <c:userShapes r:id="rId2"/>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2323365648658077E-2"/>
          <c:y val="2.503482988656517E-2"/>
          <c:w val="0.91915009372475343"/>
          <c:h val="0.74696107731939099"/>
        </c:manualLayout>
      </c:layout>
      <c:lineChart>
        <c:grouping val="standard"/>
        <c:varyColors val="0"/>
        <c:ser>
          <c:idx val="2"/>
          <c:order val="0"/>
          <c:tx>
            <c:strRef>
              <c:f>Sheet1!$B$1</c:f>
              <c:strCache>
                <c:ptCount val="1"/>
                <c:pt idx="0">
                  <c:v>2020 Expenditure</c:v>
                </c:pt>
              </c:strCache>
            </c:strRef>
          </c:tx>
          <c:spPr>
            <a:ln w="19050">
              <a:solidFill>
                <a:schemeClr val="bg1">
                  <a:lumMod val="65000"/>
                </a:schemeClr>
              </a:solidFill>
            </a:ln>
          </c:spPr>
          <c:marker>
            <c:symbol val="none"/>
          </c:marker>
          <c:cat>
            <c:strRef>
              <c:f>Sheet1!$A$2:$A$15</c:f>
              <c:strCache>
                <c:ptCount val="14"/>
                <c:pt idx="0">
                  <c:v>11th</c:v>
                </c:pt>
                <c:pt idx="1">
                  <c:v>12th</c:v>
                </c:pt>
                <c:pt idx="2">
                  <c:v>13th</c:v>
                </c:pt>
                <c:pt idx="3">
                  <c:v>14th</c:v>
                </c:pt>
                <c:pt idx="4">
                  <c:v>15th</c:v>
                </c:pt>
                <c:pt idx="5">
                  <c:v>16th</c:v>
                </c:pt>
                <c:pt idx="6">
                  <c:v>17th</c:v>
                </c:pt>
                <c:pt idx="7">
                  <c:v>18th</c:v>
                </c:pt>
                <c:pt idx="8">
                  <c:v>19th</c:v>
                </c:pt>
                <c:pt idx="9">
                  <c:v>20th</c:v>
                </c:pt>
                <c:pt idx="10">
                  <c:v>21st</c:v>
                </c:pt>
                <c:pt idx="11">
                  <c:v>22nd</c:v>
                </c:pt>
                <c:pt idx="12">
                  <c:v>23rd</c:v>
                </c:pt>
                <c:pt idx="13">
                  <c:v>24th</c:v>
                </c:pt>
              </c:strCache>
            </c:strRef>
          </c:cat>
          <c:val>
            <c:numRef>
              <c:f>Sheet1!$B$2:$B$15</c:f>
              <c:numCache>
                <c:formatCode>0</c:formatCode>
                <c:ptCount val="14"/>
                <c:pt idx="0">
                  <c:v>411.02088032</c:v>
                </c:pt>
                <c:pt idx="1">
                  <c:v>424.05885087800004</c:v>
                </c:pt>
                <c:pt idx="2">
                  <c:v>263.35737449999999</c:v>
                </c:pt>
                <c:pt idx="3">
                  <c:v>316.93942431300002</c:v>
                </c:pt>
                <c:pt idx="4">
                  <c:v>350.24696143099999</c:v>
                </c:pt>
                <c:pt idx="5">
                  <c:v>343.69604939300001</c:v>
                </c:pt>
                <c:pt idx="6">
                  <c:v>391.77880646799997</c:v>
                </c:pt>
                <c:pt idx="7">
                  <c:v>469.011498905</c:v>
                </c:pt>
                <c:pt idx="8">
                  <c:v>514.587507437</c:v>
                </c:pt>
                <c:pt idx="9">
                  <c:v>343.03916248600001</c:v>
                </c:pt>
                <c:pt idx="10">
                  <c:v>625.44689967600004</c:v>
                </c:pt>
                <c:pt idx="11">
                  <c:v>641.46740555000008</c:v>
                </c:pt>
                <c:pt idx="12">
                  <c:v>584.06638979699994</c:v>
                </c:pt>
                <c:pt idx="13">
                  <c:v>313.36796422099997</c:v>
                </c:pt>
              </c:numCache>
            </c:numRef>
          </c:val>
          <c:smooth val="1"/>
          <c:extLst>
            <c:ext xmlns:c16="http://schemas.microsoft.com/office/drawing/2014/chart" uri="{C3380CC4-5D6E-409C-BE32-E72D297353CC}">
              <c16:uniqueId val="{00000000-B048-431B-900E-9AFCB60F9A78}"/>
            </c:ext>
          </c:extLst>
        </c:ser>
        <c:dLbls>
          <c:showLegendKey val="0"/>
          <c:showVal val="0"/>
          <c:showCatName val="0"/>
          <c:showSerName val="0"/>
          <c:showPercent val="0"/>
          <c:showBubbleSize val="0"/>
        </c:dLbls>
        <c:marker val="1"/>
        <c:smooth val="0"/>
        <c:axId val="461052816"/>
        <c:axId val="461054776"/>
      </c:lineChart>
      <c:lineChart>
        <c:grouping val="standard"/>
        <c:varyColors val="0"/>
        <c:ser>
          <c:idx val="3"/>
          <c:order val="1"/>
          <c:tx>
            <c:strRef>
              <c:f>Sheet1!$C$1</c:f>
              <c:strCache>
                <c:ptCount val="1"/>
                <c:pt idx="0">
                  <c:v>2021 Expenditure</c:v>
                </c:pt>
              </c:strCache>
            </c:strRef>
          </c:tx>
          <c:spPr>
            <a:ln>
              <a:solidFill>
                <a:schemeClr val="accent1"/>
              </a:solidFill>
            </a:ln>
          </c:spPr>
          <c:marker>
            <c:symbol val="none"/>
          </c:marker>
          <c:dLbls>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Sheet1!$A$2:$A$15</c:f>
              <c:strCache>
                <c:ptCount val="14"/>
                <c:pt idx="0">
                  <c:v>11th</c:v>
                </c:pt>
                <c:pt idx="1">
                  <c:v>12th</c:v>
                </c:pt>
                <c:pt idx="2">
                  <c:v>13th</c:v>
                </c:pt>
                <c:pt idx="3">
                  <c:v>14th</c:v>
                </c:pt>
                <c:pt idx="4">
                  <c:v>15th</c:v>
                </c:pt>
                <c:pt idx="5">
                  <c:v>16th</c:v>
                </c:pt>
                <c:pt idx="6">
                  <c:v>17th</c:v>
                </c:pt>
                <c:pt idx="7">
                  <c:v>18th</c:v>
                </c:pt>
                <c:pt idx="8">
                  <c:v>19th</c:v>
                </c:pt>
                <c:pt idx="9">
                  <c:v>20th</c:v>
                </c:pt>
                <c:pt idx="10">
                  <c:v>21st</c:v>
                </c:pt>
                <c:pt idx="11">
                  <c:v>22nd</c:v>
                </c:pt>
                <c:pt idx="12">
                  <c:v>23rd</c:v>
                </c:pt>
                <c:pt idx="13">
                  <c:v>24th</c:v>
                </c:pt>
              </c:strCache>
            </c:strRef>
          </c:cat>
          <c:val>
            <c:numRef>
              <c:f>Sheet1!$C$2:$C$15</c:f>
              <c:numCache>
                <c:formatCode>0</c:formatCode>
                <c:ptCount val="14"/>
                <c:pt idx="0">
                  <c:v>438.382805464</c:v>
                </c:pt>
                <c:pt idx="1">
                  <c:v>272.58428677800003</c:v>
                </c:pt>
                <c:pt idx="2">
                  <c:v>344.137373465</c:v>
                </c:pt>
                <c:pt idx="3">
                  <c:v>353.44749090799996</c:v>
                </c:pt>
                <c:pt idx="4">
                  <c:v>341.39262218499999</c:v>
                </c:pt>
                <c:pt idx="5">
                  <c:v>392.20620085199999</c:v>
                </c:pt>
                <c:pt idx="6">
                  <c:v>438.30954391699998</c:v>
                </c:pt>
                <c:pt idx="7">
                  <c:v>517.40138121199993</c:v>
                </c:pt>
                <c:pt idx="8">
                  <c:v>324.55591122299995</c:v>
                </c:pt>
                <c:pt idx="9">
                  <c:v>461.51322964400003</c:v>
                </c:pt>
                <c:pt idx="10">
                  <c:v>494.34713624599999</c:v>
                </c:pt>
                <c:pt idx="11">
                  <c:v>613.72661764399993</c:v>
                </c:pt>
                <c:pt idx="12">
                  <c:v>642.71764509400009</c:v>
                </c:pt>
                <c:pt idx="13">
                  <c:v>351.81903740999996</c:v>
                </c:pt>
              </c:numCache>
            </c:numRef>
          </c:val>
          <c:smooth val="1"/>
          <c:extLst>
            <c:ext xmlns:c16="http://schemas.microsoft.com/office/drawing/2014/chart" uri="{C3380CC4-5D6E-409C-BE32-E72D297353CC}">
              <c16:uniqueId val="{00000001-B048-431B-900E-9AFCB60F9A78}"/>
            </c:ext>
          </c:extLst>
        </c:ser>
        <c:dLbls>
          <c:showLegendKey val="0"/>
          <c:showVal val="0"/>
          <c:showCatName val="0"/>
          <c:showSerName val="0"/>
          <c:showPercent val="0"/>
          <c:showBubbleSize val="0"/>
        </c:dLbls>
        <c:marker val="1"/>
        <c:smooth val="0"/>
        <c:axId val="461051248"/>
        <c:axId val="461053600"/>
      </c:lineChart>
      <c:dateAx>
        <c:axId val="461052816"/>
        <c:scaling>
          <c:orientation val="minMax"/>
        </c:scaling>
        <c:delete val="0"/>
        <c:axPos val="b"/>
        <c:numFmt formatCode="General" sourceLinked="1"/>
        <c:majorTickMark val="none"/>
        <c:minorTickMark val="none"/>
        <c:tickLblPos val="nextTo"/>
        <c:txPr>
          <a:bodyPr rot="-5400000" vert="horz"/>
          <a:lstStyle/>
          <a:p>
            <a:pPr>
              <a:defRPr/>
            </a:pPr>
            <a:endParaRPr lang="en-US"/>
          </a:p>
        </c:txPr>
        <c:crossAx val="461054776"/>
        <c:crosses val="autoZero"/>
        <c:auto val="0"/>
        <c:lblOffset val="100"/>
        <c:baseTimeUnit val="days"/>
        <c:majorUnit val="1"/>
        <c:minorUnit val="1"/>
      </c:dateAx>
      <c:valAx>
        <c:axId val="461054776"/>
        <c:scaling>
          <c:orientation val="minMax"/>
          <c:max val="800"/>
          <c:min val="0"/>
        </c:scaling>
        <c:delete val="0"/>
        <c:axPos val="l"/>
        <c:numFmt formatCode="0" sourceLinked="1"/>
        <c:majorTickMark val="none"/>
        <c:minorTickMark val="none"/>
        <c:tickLblPos val="nextTo"/>
        <c:txPr>
          <a:bodyPr rot="0" vert="horz"/>
          <a:lstStyle/>
          <a:p>
            <a:pPr>
              <a:defRPr/>
            </a:pPr>
            <a:endParaRPr lang="en-US"/>
          </a:p>
        </c:txPr>
        <c:crossAx val="461052816"/>
        <c:crosses val="autoZero"/>
        <c:crossBetween val="midCat"/>
      </c:valAx>
      <c:valAx>
        <c:axId val="461053600"/>
        <c:scaling>
          <c:orientation val="minMax"/>
        </c:scaling>
        <c:delete val="0"/>
        <c:axPos val="r"/>
        <c:numFmt formatCode="0" sourceLinked="1"/>
        <c:majorTickMark val="out"/>
        <c:minorTickMark val="none"/>
        <c:tickLblPos val="nextTo"/>
        <c:crossAx val="461051248"/>
        <c:crosses val="max"/>
        <c:crossBetween val="between"/>
      </c:valAx>
      <c:catAx>
        <c:axId val="461051248"/>
        <c:scaling>
          <c:orientation val="minMax"/>
        </c:scaling>
        <c:delete val="1"/>
        <c:axPos val="b"/>
        <c:numFmt formatCode="General" sourceLinked="1"/>
        <c:majorTickMark val="out"/>
        <c:minorTickMark val="none"/>
        <c:tickLblPos val="none"/>
        <c:crossAx val="461053600"/>
        <c:crosses val="autoZero"/>
        <c:auto val="1"/>
        <c:lblAlgn val="ctr"/>
        <c:lblOffset val="100"/>
        <c:noMultiLvlLbl val="0"/>
      </c:catAx>
    </c:plotArea>
    <c:legend>
      <c:legendPos val="b"/>
      <c:layout>
        <c:manualLayout>
          <c:xMode val="edge"/>
          <c:yMode val="edge"/>
          <c:x val="0.26521004961085071"/>
          <c:y val="0.919067303441782"/>
          <c:w val="0.47343346532550484"/>
          <c:h val="7.6452174305721904E-2"/>
        </c:manualLayout>
      </c:layout>
      <c:overlay val="0"/>
    </c:legend>
    <c:plotVisOnly val="1"/>
    <c:dispBlanksAs val="gap"/>
    <c:showDLblsOverMax val="0"/>
  </c:chart>
  <c:txPr>
    <a:bodyPr/>
    <a:lstStyle/>
    <a:p>
      <a:pPr>
        <a:defRPr sz="1000">
          <a:latin typeface="Montserrat" panose="00000500000000000000" pitchFamily="2" charset="0"/>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1.5835429349993768E-2"/>
          <c:y val="1.1442911610931774E-2"/>
          <c:w val="0.7414279666291872"/>
          <c:h val="0.88117391467206052"/>
        </c:manualLayout>
      </c:layout>
      <c:barChart>
        <c:barDir val="col"/>
        <c:grouping val="stacked"/>
        <c:varyColors val="0"/>
        <c:ser>
          <c:idx val="0"/>
          <c:order val="0"/>
          <c:tx>
            <c:strRef>
              <c:f>Sheet1!$B$1</c:f>
              <c:strCache>
                <c:ptCount val="1"/>
                <c:pt idx="0">
                  <c:v>Top 4</c:v>
                </c:pt>
              </c:strCache>
            </c:strRef>
          </c:tx>
          <c:spPr>
            <a:solidFill>
              <a:srgbClr val="00F000"/>
            </a:solidFill>
          </c:spPr>
          <c:invertIfNegative val="0"/>
          <c:dLbls>
            <c:numFmt formatCode="0.0%" sourceLinked="0"/>
            <c:spPr>
              <a:noFill/>
              <a:ln>
                <a:noFill/>
              </a:ln>
              <a:effectLst/>
            </c:spPr>
            <c:txPr>
              <a:bodyPr/>
              <a:lstStyle/>
              <a:p>
                <a:pPr>
                  <a:defRPr sz="1400">
                    <a:latin typeface="Calibri" panose="020F0502020204030204" pitchFamily="34" charset="0"/>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14 days 24th</c:v>
                </c:pt>
                <c:pt idx="1">
                  <c:v>First 9 Days</c:v>
                </c:pt>
                <c:pt idx="2">
                  <c:v>4 Days to 23rd</c:v>
                </c:pt>
                <c:pt idx="3">
                  <c:v>22nd-23rd Dec</c:v>
                </c:pt>
                <c:pt idx="4">
                  <c:v>Xmas Eve</c:v>
                </c:pt>
              </c:strCache>
            </c:strRef>
          </c:cat>
          <c:val>
            <c:numRef>
              <c:f>Sheet1!$B$2:$B$6</c:f>
              <c:numCache>
                <c:formatCode>0.0%</c:formatCode>
                <c:ptCount val="5"/>
                <c:pt idx="0">
                  <c:v>0.6458357037720458</c:v>
                </c:pt>
                <c:pt idx="1">
                  <c:v>0.63965688793615694</c:v>
                </c:pt>
                <c:pt idx="2">
                  <c:v>0.65838075786574601</c:v>
                </c:pt>
                <c:pt idx="3">
                  <c:v>0.66639671902946629</c:v>
                </c:pt>
                <c:pt idx="4">
                  <c:v>0.62705618256213624</c:v>
                </c:pt>
              </c:numCache>
            </c:numRef>
          </c:val>
          <c:extLst>
            <c:ext xmlns:c16="http://schemas.microsoft.com/office/drawing/2014/chart" uri="{C3380CC4-5D6E-409C-BE32-E72D297353CC}">
              <c16:uniqueId val="{00000000-C48B-4C3B-B0DE-6DC7752F7E0E}"/>
            </c:ext>
          </c:extLst>
        </c:ser>
        <c:ser>
          <c:idx val="1"/>
          <c:order val="1"/>
          <c:tx>
            <c:strRef>
              <c:f>Sheet1!$C$1</c:f>
              <c:strCache>
                <c:ptCount val="1"/>
                <c:pt idx="0">
                  <c:v>M&amp;S/Waitrose</c:v>
                </c:pt>
              </c:strCache>
            </c:strRef>
          </c:tx>
          <c:spPr>
            <a:solidFill>
              <a:srgbClr val="000000"/>
            </a:solidFill>
          </c:spPr>
          <c:invertIfNegative val="0"/>
          <c:dLbls>
            <c:dLbl>
              <c:idx val="0"/>
              <c:layout>
                <c:manualLayout>
                  <c:x val="3.3354181885606451E-3"/>
                  <c:y val="3.3623336442101049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48B-4C3B-B0DE-6DC7752F7E0E}"/>
                </c:ext>
              </c:extLst>
            </c:dLbl>
            <c:spPr>
              <a:noFill/>
            </c:spPr>
            <c:txPr>
              <a:bodyPr/>
              <a:lstStyle/>
              <a:p>
                <a:pPr>
                  <a:defRPr sz="1400">
                    <a:solidFill>
                      <a:schemeClr val="bg1"/>
                    </a:solidFill>
                    <a:latin typeface="Calibri" panose="020F0502020204030204" pitchFamily="34" charset="0"/>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14 days 24th</c:v>
                </c:pt>
                <c:pt idx="1">
                  <c:v>First 9 Days</c:v>
                </c:pt>
                <c:pt idx="2">
                  <c:v>4 Days to 23rd</c:v>
                </c:pt>
                <c:pt idx="3">
                  <c:v>22nd-23rd Dec</c:v>
                </c:pt>
                <c:pt idx="4">
                  <c:v>Xmas Eve</c:v>
                </c:pt>
              </c:strCache>
            </c:strRef>
          </c:cat>
          <c:val>
            <c:numRef>
              <c:f>Sheet1!$C$2:$C$6</c:f>
              <c:numCache>
                <c:formatCode>0.0%</c:formatCode>
                <c:ptCount val="5"/>
                <c:pt idx="0">
                  <c:v>0.10236516900739893</c:v>
                </c:pt>
                <c:pt idx="1">
                  <c:v>9.6115800435564253E-2</c:v>
                </c:pt>
                <c:pt idx="2">
                  <c:v>0.10634846654455093</c:v>
                </c:pt>
                <c:pt idx="3">
                  <c:v>0.10741896349057845</c:v>
                </c:pt>
                <c:pt idx="4">
                  <c:v>0.13810991324603888</c:v>
                </c:pt>
              </c:numCache>
            </c:numRef>
          </c:val>
          <c:extLst>
            <c:ext xmlns:c16="http://schemas.microsoft.com/office/drawing/2014/chart" uri="{C3380CC4-5D6E-409C-BE32-E72D297353CC}">
              <c16:uniqueId val="{00000002-C48B-4C3B-B0DE-6DC7752F7E0E}"/>
            </c:ext>
          </c:extLst>
        </c:ser>
        <c:ser>
          <c:idx val="2"/>
          <c:order val="2"/>
          <c:tx>
            <c:strRef>
              <c:f>Sheet1!$D$1</c:f>
              <c:strCache>
                <c:ptCount val="1"/>
                <c:pt idx="0">
                  <c:v>Co-op/Iceland</c:v>
                </c:pt>
              </c:strCache>
            </c:strRef>
          </c:tx>
          <c:spPr>
            <a:solidFill>
              <a:srgbClr val="00F000">
                <a:lumMod val="40000"/>
                <a:lumOff val="60000"/>
              </a:srgbClr>
            </a:solidFill>
          </c:spPr>
          <c:invertIfNegative val="0"/>
          <c:dLbls>
            <c:spPr>
              <a:noFill/>
              <a:ln>
                <a:noFill/>
              </a:ln>
              <a:effectLst/>
            </c:spPr>
            <c:txPr>
              <a:bodyPr/>
              <a:lstStyle/>
              <a:p>
                <a:pPr>
                  <a:defRPr sz="1400" baseline="0">
                    <a:solidFill>
                      <a:schemeClr val="tx1"/>
                    </a:solidFill>
                    <a:latin typeface="Calibri" panose="020F0502020204030204" pitchFamily="34" charset="0"/>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14 days 24th</c:v>
                </c:pt>
                <c:pt idx="1">
                  <c:v>First 9 Days</c:v>
                </c:pt>
                <c:pt idx="2">
                  <c:v>4 Days to 23rd</c:v>
                </c:pt>
                <c:pt idx="3">
                  <c:v>22nd-23rd Dec</c:v>
                </c:pt>
                <c:pt idx="4">
                  <c:v>Xmas Eve</c:v>
                </c:pt>
              </c:strCache>
            </c:strRef>
          </c:cat>
          <c:val>
            <c:numRef>
              <c:f>Sheet1!$D$2:$D$6</c:f>
              <c:numCache>
                <c:formatCode>0.0%</c:formatCode>
                <c:ptCount val="5"/>
                <c:pt idx="0">
                  <c:v>6.1754943192489996E-2</c:v>
                </c:pt>
                <c:pt idx="1">
                  <c:v>6.0671759533672681E-2</c:v>
                </c:pt>
                <c:pt idx="2">
                  <c:v>6.0759443865722046E-2</c:v>
                </c:pt>
                <c:pt idx="3">
                  <c:v>6.1002145989330327E-2</c:v>
                </c:pt>
                <c:pt idx="4">
                  <c:v>7.8551801734349475E-2</c:v>
                </c:pt>
              </c:numCache>
            </c:numRef>
          </c:val>
          <c:extLst>
            <c:ext xmlns:c16="http://schemas.microsoft.com/office/drawing/2014/chart" uri="{C3380CC4-5D6E-409C-BE32-E72D297353CC}">
              <c16:uniqueId val="{00000003-C48B-4C3B-B0DE-6DC7752F7E0E}"/>
            </c:ext>
          </c:extLst>
        </c:ser>
        <c:ser>
          <c:idx val="3"/>
          <c:order val="3"/>
          <c:tx>
            <c:strRef>
              <c:f>Sheet1!$E$1</c:f>
              <c:strCache>
                <c:ptCount val="1"/>
                <c:pt idx="0">
                  <c:v>Aldi &amp; Lidl</c:v>
                </c:pt>
              </c:strCache>
            </c:strRef>
          </c:tx>
          <c:spPr>
            <a:solidFill>
              <a:srgbClr val="00B050"/>
            </a:solidFill>
          </c:spPr>
          <c:invertIfNegative val="0"/>
          <c:dLbls>
            <c:dLbl>
              <c:idx val="0"/>
              <c:layout>
                <c:manualLayout>
                  <c:x val="5.0031272828409672E-3"/>
                  <c:y val="7.335796602121630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48B-4C3B-B0DE-6DC7752F7E0E}"/>
                </c:ext>
              </c:extLst>
            </c:dLbl>
            <c:dLbl>
              <c:idx val="2"/>
              <c:spPr>
                <a:noFill/>
              </c:spPr>
              <c:txPr>
                <a:bodyPr/>
                <a:lstStyle/>
                <a:p>
                  <a:pPr>
                    <a:defRPr sz="1300">
                      <a:latin typeface="Calibri" panose="020F0502020204030204" pitchFamily="34" charset="0"/>
                      <a:cs typeface="Calibri" panose="020F0502020204030204" pitchFamily="34"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5-C48B-4C3B-B0DE-6DC7752F7E0E}"/>
                </c:ext>
              </c:extLst>
            </c:dLbl>
            <c:spPr>
              <a:noFill/>
            </c:spPr>
            <c:txPr>
              <a:bodyPr/>
              <a:lstStyle/>
              <a:p>
                <a:pPr>
                  <a:defRPr sz="1400">
                    <a:latin typeface="Calibri" panose="020F0502020204030204" pitchFamily="34" charset="0"/>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14 days 24th</c:v>
                </c:pt>
                <c:pt idx="1">
                  <c:v>First 9 Days</c:v>
                </c:pt>
                <c:pt idx="2">
                  <c:v>4 Days to 23rd</c:v>
                </c:pt>
                <c:pt idx="3">
                  <c:v>22nd-23rd Dec</c:v>
                </c:pt>
                <c:pt idx="4">
                  <c:v>Xmas Eve</c:v>
                </c:pt>
              </c:strCache>
            </c:strRef>
          </c:cat>
          <c:val>
            <c:numRef>
              <c:f>Sheet1!$E$2:$E$6</c:f>
              <c:numCache>
                <c:formatCode>0.0%</c:formatCode>
                <c:ptCount val="5"/>
                <c:pt idx="0">
                  <c:v>0.17261905655221874</c:v>
                </c:pt>
                <c:pt idx="1">
                  <c:v>0.18455777930879547</c:v>
                </c:pt>
                <c:pt idx="2">
                  <c:v>0.15796148526015752</c:v>
                </c:pt>
                <c:pt idx="3">
                  <c:v>0.15190593580178521</c:v>
                </c:pt>
                <c:pt idx="4">
                  <c:v>0.148651387483199</c:v>
                </c:pt>
              </c:numCache>
            </c:numRef>
          </c:val>
          <c:extLst>
            <c:ext xmlns:c16="http://schemas.microsoft.com/office/drawing/2014/chart" uri="{C3380CC4-5D6E-409C-BE32-E72D297353CC}">
              <c16:uniqueId val="{00000006-C48B-4C3B-B0DE-6DC7752F7E0E}"/>
            </c:ext>
          </c:extLst>
        </c:ser>
        <c:dLbls>
          <c:showLegendKey val="0"/>
          <c:showVal val="0"/>
          <c:showCatName val="0"/>
          <c:showSerName val="0"/>
          <c:showPercent val="0"/>
          <c:showBubbleSize val="0"/>
        </c:dLbls>
        <c:gapWidth val="50"/>
        <c:overlap val="100"/>
        <c:axId val="460819584"/>
        <c:axId val="460820760"/>
      </c:barChart>
      <c:catAx>
        <c:axId val="460819584"/>
        <c:scaling>
          <c:orientation val="minMax"/>
        </c:scaling>
        <c:delete val="0"/>
        <c:axPos val="b"/>
        <c:numFmt formatCode="General" sourceLinked="0"/>
        <c:majorTickMark val="out"/>
        <c:minorTickMark val="none"/>
        <c:tickLblPos val="nextTo"/>
        <c:txPr>
          <a:bodyPr/>
          <a:lstStyle/>
          <a:p>
            <a:pPr>
              <a:defRPr sz="1400">
                <a:latin typeface="Calibri" panose="020F0502020204030204" pitchFamily="34" charset="0"/>
                <a:cs typeface="Calibri" panose="020F0502020204030204" pitchFamily="34" charset="0"/>
              </a:defRPr>
            </a:pPr>
            <a:endParaRPr lang="en-US"/>
          </a:p>
        </c:txPr>
        <c:crossAx val="460820760"/>
        <c:crosses val="autoZero"/>
        <c:auto val="1"/>
        <c:lblAlgn val="ctr"/>
        <c:lblOffset val="100"/>
        <c:noMultiLvlLbl val="0"/>
      </c:catAx>
      <c:valAx>
        <c:axId val="460820760"/>
        <c:scaling>
          <c:orientation val="minMax"/>
        </c:scaling>
        <c:delete val="1"/>
        <c:axPos val="l"/>
        <c:numFmt formatCode="0.0%" sourceLinked="1"/>
        <c:majorTickMark val="out"/>
        <c:minorTickMark val="none"/>
        <c:tickLblPos val="nextTo"/>
        <c:crossAx val="460819584"/>
        <c:crosses val="autoZero"/>
        <c:crossBetween val="between"/>
      </c:valAx>
      <c:spPr>
        <a:scene3d>
          <a:camera prst="orthographicFront"/>
          <a:lightRig rig="threePt" dir="t"/>
        </a:scene3d>
        <a:sp3d>
          <a:bevelT w="63500"/>
        </a:sp3d>
      </c:spPr>
    </c:plotArea>
    <c:legend>
      <c:legendPos val="r"/>
      <c:layout>
        <c:manualLayout>
          <c:xMode val="edge"/>
          <c:yMode val="edge"/>
          <c:x val="0.76936328054314229"/>
          <c:y val="0.28521730299943682"/>
          <c:w val="0.16543009510499493"/>
          <c:h val="0.32013687796381723"/>
        </c:manualLayout>
      </c:layout>
      <c:overlay val="0"/>
      <c:txPr>
        <a:bodyPr/>
        <a:lstStyle/>
        <a:p>
          <a:pPr>
            <a:defRPr sz="1200">
              <a:latin typeface="Montserrat" panose="00000500000000000000" pitchFamily="2" charset="0"/>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5893371143940603E-2"/>
          <c:y val="0.13829821298962516"/>
          <c:w val="0.97294397998183768"/>
          <c:h val="0.74423334543674047"/>
        </c:manualLayout>
      </c:layout>
      <c:lineChart>
        <c:grouping val="standard"/>
        <c:varyColors val="0"/>
        <c:ser>
          <c:idx val="0"/>
          <c:order val="0"/>
          <c:tx>
            <c:strRef>
              <c:f>Sheet1!$B$1</c:f>
              <c:strCache>
                <c:ptCount val="1"/>
                <c:pt idx="0">
                  <c:v> Average Weekly Spend </c:v>
                </c:pt>
              </c:strCache>
            </c:strRef>
          </c:tx>
          <c:spPr>
            <a:ln w="19050" cap="rnd">
              <a:solidFill>
                <a:srgbClr val="17A24B"/>
              </a:solidFill>
              <a:round/>
            </a:ln>
            <a:effectLst/>
          </c:spPr>
          <c:marker>
            <c:symbol val="none"/>
          </c:marker>
          <c:dLbls>
            <c:delete val="1"/>
          </c:dLbls>
          <c:cat>
            <c:strRef>
              <c:f>Sheet1!$A$2:$A$65</c:f>
              <c:strCache>
                <c:ptCount val="14"/>
                <c:pt idx="0">
                  <c:v>02-Jan-21</c:v>
                </c:pt>
                <c:pt idx="1">
                  <c:v>30-Jan-21</c:v>
                </c:pt>
                <c:pt idx="2">
                  <c:v>27-Feb-21</c:v>
                </c:pt>
                <c:pt idx="3">
                  <c:v>27-Mar-21</c:v>
                </c:pt>
                <c:pt idx="4">
                  <c:v>24-Apr-21</c:v>
                </c:pt>
                <c:pt idx="5">
                  <c:v>22-May-21</c:v>
                </c:pt>
                <c:pt idx="6">
                  <c:v>19-Jun-21</c:v>
                </c:pt>
                <c:pt idx="7">
                  <c:v> 17-Jul-21</c:v>
                </c:pt>
                <c:pt idx="8">
                  <c:v>14-Aug-21</c:v>
                </c:pt>
                <c:pt idx="9">
                  <c:v>11-Sep-21</c:v>
                </c:pt>
                <c:pt idx="10">
                  <c:v>09-Oct-21</c:v>
                </c:pt>
                <c:pt idx="11">
                  <c:v> 8-Nov-21</c:v>
                </c:pt>
                <c:pt idx="12">
                  <c:v>04-Dec-21</c:v>
                </c:pt>
                <c:pt idx="13">
                  <c:v> 01-Jan-22</c:v>
                </c:pt>
              </c:strCache>
            </c:strRef>
          </c:cat>
          <c:val>
            <c:numRef>
              <c:f>Sheet1!$B$2:$B$65</c:f>
              <c:numCache>
                <c:formatCode>0.00</c:formatCode>
                <c:ptCount val="14"/>
                <c:pt idx="0">
                  <c:v>85.015000000000001</c:v>
                </c:pt>
                <c:pt idx="1">
                  <c:v>83.443333333333342</c:v>
                </c:pt>
                <c:pt idx="2">
                  <c:v>82.242499999999993</c:v>
                </c:pt>
                <c:pt idx="3">
                  <c:v>79.581666666666663</c:v>
                </c:pt>
                <c:pt idx="4">
                  <c:v>81.499166666666667</c:v>
                </c:pt>
                <c:pt idx="5">
                  <c:v>81.594166666666666</c:v>
                </c:pt>
                <c:pt idx="6">
                  <c:v>81.220833333333331</c:v>
                </c:pt>
                <c:pt idx="7">
                  <c:v>80.369166666666658</c:v>
                </c:pt>
                <c:pt idx="8">
                  <c:v>79.596666666666664</c:v>
                </c:pt>
                <c:pt idx="9">
                  <c:v>78.410833333333329</c:v>
                </c:pt>
                <c:pt idx="10">
                  <c:v>77.735833333333332</c:v>
                </c:pt>
                <c:pt idx="11">
                  <c:v>77.935833333333335</c:v>
                </c:pt>
                <c:pt idx="12">
                  <c:v>79.294166666666669</c:v>
                </c:pt>
                <c:pt idx="13">
                  <c:v>83.334999999999994</c:v>
                </c:pt>
              </c:numCache>
            </c:numRef>
          </c:val>
          <c:smooth val="1"/>
          <c:extLst>
            <c:ext xmlns:c16="http://schemas.microsoft.com/office/drawing/2014/chart" uri="{C3380CC4-5D6E-409C-BE32-E72D297353CC}">
              <c16:uniqueId val="{00000000-2B7F-4242-9281-CF9A63A04573}"/>
            </c:ext>
          </c:extLst>
        </c:ser>
        <c:dLbls>
          <c:showLegendKey val="0"/>
          <c:showVal val="1"/>
          <c:showCatName val="0"/>
          <c:showSerName val="0"/>
          <c:showPercent val="0"/>
          <c:showBubbleSize val="0"/>
        </c:dLbls>
        <c:marker val="1"/>
        <c:smooth val="0"/>
        <c:axId val="45238912"/>
        <c:axId val="45244800"/>
      </c:lineChart>
      <c:lineChart>
        <c:grouping val="standard"/>
        <c:varyColors val="0"/>
        <c:ser>
          <c:idx val="1"/>
          <c:order val="1"/>
          <c:tx>
            <c:strRef>
              <c:f>Sheet1!$C$1</c:f>
              <c:strCache>
                <c:ptCount val="1"/>
                <c:pt idx="0">
                  <c:v>Year on Year Growth</c:v>
                </c:pt>
              </c:strCache>
            </c:strRef>
          </c:tx>
          <c:spPr>
            <a:ln w="19050" cap="rnd">
              <a:solidFill>
                <a:srgbClr val="0056FF"/>
              </a:solidFill>
              <a:round/>
            </a:ln>
            <a:effectLst/>
          </c:spPr>
          <c:marker>
            <c:symbol val="none"/>
          </c:marker>
          <c:cat>
            <c:strRef>
              <c:f>Sheet1!$A$2:$A$65</c:f>
              <c:strCache>
                <c:ptCount val="14"/>
                <c:pt idx="0">
                  <c:v>02-Jan-21</c:v>
                </c:pt>
                <c:pt idx="1">
                  <c:v>30-Jan-21</c:v>
                </c:pt>
                <c:pt idx="2">
                  <c:v>27-Feb-21</c:v>
                </c:pt>
                <c:pt idx="3">
                  <c:v>27-Mar-21</c:v>
                </c:pt>
                <c:pt idx="4">
                  <c:v>24-Apr-21</c:v>
                </c:pt>
                <c:pt idx="5">
                  <c:v>22-May-21</c:v>
                </c:pt>
                <c:pt idx="6">
                  <c:v>19-Jun-21</c:v>
                </c:pt>
                <c:pt idx="7">
                  <c:v> 17-Jul-21</c:v>
                </c:pt>
                <c:pt idx="8">
                  <c:v>14-Aug-21</c:v>
                </c:pt>
                <c:pt idx="9">
                  <c:v>11-Sep-21</c:v>
                </c:pt>
                <c:pt idx="10">
                  <c:v>09-Oct-21</c:v>
                </c:pt>
                <c:pt idx="11">
                  <c:v> 8-Nov-21</c:v>
                </c:pt>
                <c:pt idx="12">
                  <c:v>04-Dec-21</c:v>
                </c:pt>
                <c:pt idx="13">
                  <c:v> 01-Jan-22</c:v>
                </c:pt>
              </c:strCache>
            </c:strRef>
          </c:cat>
          <c:val>
            <c:numRef>
              <c:f>Sheet1!$C$2:$C$65</c:f>
              <c:numCache>
                <c:formatCode>0.0%</c:formatCode>
                <c:ptCount val="14"/>
                <c:pt idx="0">
                  <c:v>8.0767845413903361E-2</c:v>
                </c:pt>
                <c:pt idx="1">
                  <c:v>7.9136535580726308E-2</c:v>
                </c:pt>
                <c:pt idx="2">
                  <c:v>8.4778737716810548E-2</c:v>
                </c:pt>
                <c:pt idx="3">
                  <c:v>2.9905634942033021E-2</c:v>
                </c:pt>
                <c:pt idx="4">
                  <c:v>8.7674963124941829E-3</c:v>
                </c:pt>
                <c:pt idx="5">
                  <c:v>-2.8187746270582514E-2</c:v>
                </c:pt>
                <c:pt idx="6">
                  <c:v>-1.5425488928398234E-2</c:v>
                </c:pt>
                <c:pt idx="7">
                  <c:v>-3.0187540851727146E-2</c:v>
                </c:pt>
                <c:pt idx="8">
                  <c:v>-2.4062286070439698E-2</c:v>
                </c:pt>
                <c:pt idx="9">
                  <c:v>-9.2657913301675832E-3</c:v>
                </c:pt>
                <c:pt idx="10">
                  <c:v>-6.3062583222369684E-3</c:v>
                </c:pt>
                <c:pt idx="11">
                  <c:v>-1.4208767695080726E-2</c:v>
                </c:pt>
                <c:pt idx="12">
                  <c:v>-2.4071794871794894E-2</c:v>
                </c:pt>
                <c:pt idx="13">
                  <c:v>-1.9761218608480791E-2</c:v>
                </c:pt>
              </c:numCache>
            </c:numRef>
          </c:val>
          <c:smooth val="1"/>
          <c:extLst>
            <c:ext xmlns:c16="http://schemas.microsoft.com/office/drawing/2014/chart" uri="{C3380CC4-5D6E-409C-BE32-E72D297353CC}">
              <c16:uniqueId val="{00000001-2B7F-4242-9281-CF9A63A04573}"/>
            </c:ext>
          </c:extLst>
        </c:ser>
        <c:ser>
          <c:idx val="2"/>
          <c:order val="2"/>
          <c:tx>
            <c:strRef>
              <c:f>Sheet1!$D$1</c:f>
              <c:strCache>
                <c:ptCount val="1"/>
                <c:pt idx="0">
                  <c:v>2 years ago growth</c:v>
                </c:pt>
              </c:strCache>
            </c:strRef>
          </c:tx>
          <c:spPr>
            <a:ln w="19050">
              <a:solidFill>
                <a:schemeClr val="bg1">
                  <a:lumMod val="50000"/>
                  <a:alpha val="76000"/>
                </a:schemeClr>
              </a:solidFill>
              <a:prstDash val="dash"/>
            </a:ln>
          </c:spPr>
          <c:marker>
            <c:symbol val="none"/>
          </c:marker>
          <c:cat>
            <c:strRef>
              <c:f>Sheet1!$A$2:$A$65</c:f>
              <c:strCache>
                <c:ptCount val="14"/>
                <c:pt idx="0">
                  <c:v>02-Jan-21</c:v>
                </c:pt>
                <c:pt idx="1">
                  <c:v>30-Jan-21</c:v>
                </c:pt>
                <c:pt idx="2">
                  <c:v>27-Feb-21</c:v>
                </c:pt>
                <c:pt idx="3">
                  <c:v>27-Mar-21</c:v>
                </c:pt>
                <c:pt idx="4">
                  <c:v>24-Apr-21</c:v>
                </c:pt>
                <c:pt idx="5">
                  <c:v>22-May-21</c:v>
                </c:pt>
                <c:pt idx="6">
                  <c:v>19-Jun-21</c:v>
                </c:pt>
                <c:pt idx="7">
                  <c:v> 17-Jul-21</c:v>
                </c:pt>
                <c:pt idx="8">
                  <c:v>14-Aug-21</c:v>
                </c:pt>
                <c:pt idx="9">
                  <c:v>11-Sep-21</c:v>
                </c:pt>
                <c:pt idx="10">
                  <c:v>09-Oct-21</c:v>
                </c:pt>
                <c:pt idx="11">
                  <c:v> 8-Nov-21</c:v>
                </c:pt>
                <c:pt idx="12">
                  <c:v>04-Dec-21</c:v>
                </c:pt>
                <c:pt idx="13">
                  <c:v> 01-Jan-22</c:v>
                </c:pt>
              </c:strCache>
            </c:strRef>
          </c:cat>
          <c:val>
            <c:numRef>
              <c:f>Sheet1!$D$2:$D$65</c:f>
              <c:numCache>
                <c:formatCode>0.0%</c:formatCode>
                <c:ptCount val="14"/>
                <c:pt idx="0">
                  <c:v>8.6766116142781069E-2</c:v>
                </c:pt>
                <c:pt idx="1">
                  <c:v>8.4477754191396359E-2</c:v>
                </c:pt>
                <c:pt idx="2">
                  <c:v>9.6176914874711139E-2</c:v>
                </c:pt>
                <c:pt idx="3">
                  <c:v>0.11091981433872711</c:v>
                </c:pt>
                <c:pt idx="4">
                  <c:v>0.1101286082386459</c:v>
                </c:pt>
                <c:pt idx="5">
                  <c:v>0.10356836932509794</c:v>
                </c:pt>
                <c:pt idx="6">
                  <c:v>9.5100055055561183E-2</c:v>
                </c:pt>
                <c:pt idx="7">
                  <c:v>8.3665741541849581E-2</c:v>
                </c:pt>
                <c:pt idx="8">
                  <c:v>7.6006263447825129E-2</c:v>
                </c:pt>
                <c:pt idx="9">
                  <c:v>6.2597402597402541E-2</c:v>
                </c:pt>
                <c:pt idx="10">
                  <c:v>6.5166255595140221E-2</c:v>
                </c:pt>
                <c:pt idx="11">
                  <c:v>6.2713058497341212E-2</c:v>
                </c:pt>
                <c:pt idx="12">
                  <c:v>6.0413230508625571E-2</c:v>
                </c:pt>
                <c:pt idx="13">
                  <c:v>5.9410555755662342E-2</c:v>
                </c:pt>
              </c:numCache>
            </c:numRef>
          </c:val>
          <c:smooth val="1"/>
          <c:extLst>
            <c:ext xmlns:c16="http://schemas.microsoft.com/office/drawing/2014/chart" uri="{C3380CC4-5D6E-409C-BE32-E72D297353CC}">
              <c16:uniqueId val="{00000001-0541-4D41-A3C0-A88729B5B41F}"/>
            </c:ext>
          </c:extLst>
        </c:ser>
        <c:dLbls>
          <c:showLegendKey val="0"/>
          <c:showVal val="0"/>
          <c:showCatName val="0"/>
          <c:showSerName val="0"/>
          <c:showPercent val="0"/>
          <c:showBubbleSize val="0"/>
        </c:dLbls>
        <c:marker val="1"/>
        <c:smooth val="0"/>
        <c:axId val="45252992"/>
        <c:axId val="45246720"/>
      </c:lineChart>
      <c:catAx>
        <c:axId val="45238912"/>
        <c:scaling>
          <c:orientation val="minMax"/>
        </c:scaling>
        <c:delete val="0"/>
        <c:axPos val="b"/>
        <c:numFmt formatCode="General" sourceLinked="1"/>
        <c:majorTickMark val="none"/>
        <c:minorTickMark val="none"/>
        <c:tickLblPos val="low"/>
        <c:spPr>
          <a:noFill/>
          <a:ln w="9525" cap="flat" cmpd="sng" algn="ctr">
            <a:solidFill>
              <a:schemeClr val="tx1"/>
            </a:solidFill>
            <a:round/>
          </a:ln>
          <a:effectLst/>
        </c:spPr>
        <c:txPr>
          <a:bodyPr rot="0" spcFirstLastPara="1" vertOverflow="ellipsis" vert="horz" wrap="square" anchor="ctr" anchorCtr="1"/>
          <a:lstStyle/>
          <a:p>
            <a:pPr>
              <a:defRPr sz="700" b="1" i="0" u="none" strike="noStrike" kern="1200" baseline="0">
                <a:solidFill>
                  <a:schemeClr val="tx1"/>
                </a:solidFill>
                <a:latin typeface="Montserrat" panose="00000500000000000000" pitchFamily="2" charset="0"/>
                <a:ea typeface="+mn-ea"/>
                <a:cs typeface="+mn-cs"/>
              </a:defRPr>
            </a:pPr>
            <a:endParaRPr lang="en-US"/>
          </a:p>
        </c:txPr>
        <c:crossAx val="45244800"/>
        <c:crosses val="autoZero"/>
        <c:auto val="1"/>
        <c:lblAlgn val="ctr"/>
        <c:lblOffset val="100"/>
        <c:noMultiLvlLbl val="0"/>
      </c:catAx>
      <c:valAx>
        <c:axId val="45244800"/>
        <c:scaling>
          <c:orientation val="minMax"/>
        </c:scaling>
        <c:delete val="0"/>
        <c:axPos val="l"/>
        <c:majorGridlines>
          <c:spPr>
            <a:ln w="9525" cap="flat" cmpd="sng" algn="ctr">
              <a:solidFill>
                <a:schemeClr val="tx2"/>
              </a:solidFill>
              <a:round/>
            </a:ln>
            <a:effectLst/>
          </c:spPr>
        </c:majorGridlines>
        <c:title>
          <c:tx>
            <c:rich>
              <a:bodyPr rot="0" vert="horz"/>
              <a:lstStyle/>
              <a:p>
                <a:pPr algn="l">
                  <a:defRPr sz="1000">
                    <a:latin typeface="Montserrat" panose="00000500000000000000" pitchFamily="2" charset="0"/>
                  </a:defRPr>
                </a:pPr>
                <a:r>
                  <a:rPr lang="en-GB" sz="1000" dirty="0">
                    <a:latin typeface="Montserrat" panose="00000500000000000000" pitchFamily="2" charset="0"/>
                  </a:rPr>
                  <a:t>GB Average</a:t>
                </a:r>
                <a:r>
                  <a:rPr lang="en-GB" sz="1000" baseline="0" dirty="0">
                    <a:latin typeface="Montserrat" panose="00000500000000000000" pitchFamily="2" charset="0"/>
                  </a:rPr>
                  <a:t> weekly FMCG Basket £Spend</a:t>
                </a:r>
                <a:endParaRPr lang="en-GB" sz="1000" dirty="0">
                  <a:latin typeface="Montserrat" panose="00000500000000000000" pitchFamily="2" charset="0"/>
                </a:endParaRPr>
              </a:p>
            </c:rich>
          </c:tx>
          <c:layout>
            <c:manualLayout>
              <c:xMode val="edge"/>
              <c:yMode val="edge"/>
              <c:x val="0"/>
              <c:y val="2.0836792394650829E-2"/>
            </c:manualLayout>
          </c:layout>
          <c:overlay val="0"/>
        </c:title>
        <c:numFmt formatCode="0" sourceLinked="0"/>
        <c:majorTickMark val="out"/>
        <c:minorTickMark val="none"/>
        <c:tickLblPos val="nextTo"/>
        <c:txPr>
          <a:bodyPr/>
          <a:lstStyle/>
          <a:p>
            <a:pPr>
              <a:defRPr>
                <a:latin typeface="Montserrat" panose="00000500000000000000" pitchFamily="2" charset="0"/>
              </a:defRPr>
            </a:pPr>
            <a:endParaRPr lang="en-US"/>
          </a:p>
        </c:txPr>
        <c:crossAx val="45238912"/>
        <c:crosses val="autoZero"/>
        <c:crossBetween val="between"/>
      </c:valAx>
      <c:valAx>
        <c:axId val="45246720"/>
        <c:scaling>
          <c:orientation val="minMax"/>
        </c:scaling>
        <c:delete val="0"/>
        <c:axPos val="r"/>
        <c:title>
          <c:tx>
            <c:rich>
              <a:bodyPr rot="0" vert="horz"/>
              <a:lstStyle/>
              <a:p>
                <a:pPr>
                  <a:defRPr sz="1000">
                    <a:latin typeface="Montserrat" panose="00000500000000000000" pitchFamily="2" charset="0"/>
                  </a:defRPr>
                </a:pPr>
                <a:r>
                  <a:rPr lang="en-GB" sz="1000" dirty="0">
                    <a:latin typeface="Montserrat" panose="00000500000000000000" pitchFamily="2" charset="0"/>
                  </a:rPr>
                  <a:t>12w/e Growth</a:t>
                </a:r>
              </a:p>
            </c:rich>
          </c:tx>
          <c:layout>
            <c:manualLayout>
              <c:xMode val="edge"/>
              <c:yMode val="edge"/>
              <c:x val="0.92092222938727841"/>
              <c:y val="2.4602238030005438E-2"/>
            </c:manualLayout>
          </c:layout>
          <c:overlay val="0"/>
        </c:title>
        <c:numFmt formatCode="0%" sourceLinked="0"/>
        <c:majorTickMark val="out"/>
        <c:minorTickMark val="none"/>
        <c:tickLblPos val="nextTo"/>
        <c:txPr>
          <a:bodyPr/>
          <a:lstStyle/>
          <a:p>
            <a:pPr>
              <a:defRPr>
                <a:latin typeface="Montserrat" panose="00000500000000000000" pitchFamily="2" charset="0"/>
              </a:defRPr>
            </a:pPr>
            <a:endParaRPr lang="en-US"/>
          </a:p>
        </c:txPr>
        <c:crossAx val="45252992"/>
        <c:crosses val="max"/>
        <c:crossBetween val="between"/>
      </c:valAx>
      <c:catAx>
        <c:axId val="45252992"/>
        <c:scaling>
          <c:orientation val="minMax"/>
        </c:scaling>
        <c:delete val="1"/>
        <c:axPos val="b"/>
        <c:numFmt formatCode="General" sourceLinked="1"/>
        <c:majorTickMark val="out"/>
        <c:minorTickMark val="none"/>
        <c:tickLblPos val="nextTo"/>
        <c:crossAx val="45246720"/>
        <c:crosses val="autoZero"/>
        <c:auto val="1"/>
        <c:lblAlgn val="ctr"/>
        <c:lblOffset val="100"/>
        <c:noMultiLvlLbl val="0"/>
      </c:catAx>
      <c:spPr>
        <a:noFill/>
        <a:ln w="25400">
          <a:noFill/>
        </a:ln>
        <a:effectLst/>
      </c:spPr>
    </c:plotArea>
    <c:legend>
      <c:legendPos val="l"/>
      <c:layout>
        <c:manualLayout>
          <c:xMode val="edge"/>
          <c:yMode val="edge"/>
          <c:x val="4.9743927377426798E-2"/>
          <c:y val="0.64952395409845398"/>
          <c:w val="0.22171524800332909"/>
          <c:h val="0.19045838689936859"/>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ontserrat" panose="00000500000000000000" pitchFamily="2"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7056020018162291E-2"/>
          <c:y val="0.13829827471433209"/>
          <c:w val="0.97294397998183768"/>
          <c:h val="0.74423334543674047"/>
        </c:manualLayout>
      </c:layout>
      <c:lineChart>
        <c:grouping val="standard"/>
        <c:varyColors val="0"/>
        <c:ser>
          <c:idx val="0"/>
          <c:order val="0"/>
          <c:tx>
            <c:strRef>
              <c:f>Sheet1!$B$1</c:f>
              <c:strCache>
                <c:ptCount val="1"/>
                <c:pt idx="0">
                  <c:v> Average Weekly Trips </c:v>
                </c:pt>
              </c:strCache>
            </c:strRef>
          </c:tx>
          <c:spPr>
            <a:ln w="19050" cap="rnd">
              <a:solidFill>
                <a:srgbClr val="17A24B"/>
              </a:solidFill>
              <a:round/>
            </a:ln>
            <a:effectLst/>
          </c:spPr>
          <c:marker>
            <c:symbol val="none"/>
          </c:marker>
          <c:cat>
            <c:strRef>
              <c:f>Sheet1!$A$2:$A$62</c:f>
              <c:strCache>
                <c:ptCount val="14"/>
                <c:pt idx="0">
                  <c:v>02-Jan-21</c:v>
                </c:pt>
                <c:pt idx="1">
                  <c:v> 30-Jan-21</c:v>
                </c:pt>
                <c:pt idx="2">
                  <c:v>27-Feb-21</c:v>
                </c:pt>
                <c:pt idx="3">
                  <c:v>27-Mar-21</c:v>
                </c:pt>
                <c:pt idx="4">
                  <c:v>24-Apr-21</c:v>
                </c:pt>
                <c:pt idx="5">
                  <c:v>22-May-21</c:v>
                </c:pt>
                <c:pt idx="6">
                  <c:v>19-Jun-21</c:v>
                </c:pt>
                <c:pt idx="7">
                  <c:v> 17-Jul-21</c:v>
                </c:pt>
                <c:pt idx="8">
                  <c:v>14-Aug-21</c:v>
                </c:pt>
                <c:pt idx="9">
                  <c:v>11-Sep-21</c:v>
                </c:pt>
                <c:pt idx="10">
                  <c:v>09-Oct-21</c:v>
                </c:pt>
                <c:pt idx="11">
                  <c:v> 6-Nov-21</c:v>
                </c:pt>
                <c:pt idx="12">
                  <c:v> 4-Dec-21</c:v>
                </c:pt>
                <c:pt idx="13">
                  <c:v>01-Jan-22</c:v>
                </c:pt>
              </c:strCache>
            </c:strRef>
          </c:cat>
          <c:val>
            <c:numRef>
              <c:f>Sheet1!$B$2:$B$62</c:f>
              <c:numCache>
                <c:formatCode>0.0%</c:formatCode>
                <c:ptCount val="14"/>
                <c:pt idx="0">
                  <c:v>-0.10403120936280885</c:v>
                </c:pt>
                <c:pt idx="1">
                  <c:v>-0.12075754734670918</c:v>
                </c:pt>
                <c:pt idx="2">
                  <c:v>-0.13288033220083051</c:v>
                </c:pt>
                <c:pt idx="3">
                  <c:v>-0.15798134942402631</c:v>
                </c:pt>
                <c:pt idx="4">
                  <c:v>-5.5446323240267437E-2</c:v>
                </c:pt>
                <c:pt idx="5">
                  <c:v>4.7830687830687779E-2</c:v>
                </c:pt>
                <c:pt idx="6">
                  <c:v>0.18350563909774431</c:v>
                </c:pt>
                <c:pt idx="7">
                  <c:v>0.13928329952670726</c:v>
                </c:pt>
                <c:pt idx="8">
                  <c:v>0.1132445996072442</c:v>
                </c:pt>
                <c:pt idx="9">
                  <c:v>9.8555100280353747E-2</c:v>
                </c:pt>
                <c:pt idx="10">
                  <c:v>8.2287901339570535E-2</c:v>
                </c:pt>
                <c:pt idx="11">
                  <c:v>6.5126050420168058E-2</c:v>
                </c:pt>
                <c:pt idx="12">
                  <c:v>5.2085494915957709E-2</c:v>
                </c:pt>
                <c:pt idx="13">
                  <c:v>5.2664316815260293E-2</c:v>
                </c:pt>
              </c:numCache>
            </c:numRef>
          </c:val>
          <c:smooth val="1"/>
          <c:extLst>
            <c:ext xmlns:c16="http://schemas.microsoft.com/office/drawing/2014/chart" uri="{C3380CC4-5D6E-409C-BE32-E72D297353CC}">
              <c16:uniqueId val="{00000000-2B7F-4242-9281-CF9A63A04573}"/>
            </c:ext>
          </c:extLst>
        </c:ser>
        <c:ser>
          <c:idx val="1"/>
          <c:order val="1"/>
          <c:tx>
            <c:strRef>
              <c:f>Sheet1!$C$1</c:f>
              <c:strCache>
                <c:ptCount val="1"/>
                <c:pt idx="0">
                  <c:v>Av Items in Basket</c:v>
                </c:pt>
              </c:strCache>
            </c:strRef>
          </c:tx>
          <c:spPr>
            <a:ln w="19050" cap="rnd">
              <a:solidFill>
                <a:srgbClr val="0056FF"/>
              </a:solidFill>
              <a:round/>
            </a:ln>
            <a:effectLst/>
          </c:spPr>
          <c:marker>
            <c:symbol val="none"/>
          </c:marker>
          <c:cat>
            <c:strRef>
              <c:f>Sheet1!$A$2:$A$62</c:f>
              <c:strCache>
                <c:ptCount val="14"/>
                <c:pt idx="0">
                  <c:v>02-Jan-21</c:v>
                </c:pt>
                <c:pt idx="1">
                  <c:v> 30-Jan-21</c:v>
                </c:pt>
                <c:pt idx="2">
                  <c:v>27-Feb-21</c:v>
                </c:pt>
                <c:pt idx="3">
                  <c:v>27-Mar-21</c:v>
                </c:pt>
                <c:pt idx="4">
                  <c:v>24-Apr-21</c:v>
                </c:pt>
                <c:pt idx="5">
                  <c:v>22-May-21</c:v>
                </c:pt>
                <c:pt idx="6">
                  <c:v>19-Jun-21</c:v>
                </c:pt>
                <c:pt idx="7">
                  <c:v> 17-Jul-21</c:v>
                </c:pt>
                <c:pt idx="8">
                  <c:v>14-Aug-21</c:v>
                </c:pt>
                <c:pt idx="9">
                  <c:v>11-Sep-21</c:v>
                </c:pt>
                <c:pt idx="10">
                  <c:v>09-Oct-21</c:v>
                </c:pt>
                <c:pt idx="11">
                  <c:v> 6-Nov-21</c:v>
                </c:pt>
                <c:pt idx="12">
                  <c:v> 4-Dec-21</c:v>
                </c:pt>
                <c:pt idx="13">
                  <c:v>01-Jan-22</c:v>
                </c:pt>
              </c:strCache>
            </c:strRef>
          </c:cat>
          <c:val>
            <c:numRef>
              <c:f>Sheet1!$C$2:$C$62</c:f>
              <c:numCache>
                <c:formatCode>0.0%</c:formatCode>
                <c:ptCount val="14"/>
                <c:pt idx="0">
                  <c:v>0.18122676579925656</c:v>
                </c:pt>
                <c:pt idx="1">
                  <c:v>0.20260223048327131</c:v>
                </c:pt>
                <c:pt idx="2">
                  <c:v>0.22109158186864009</c:v>
                </c:pt>
                <c:pt idx="3">
                  <c:v>0.18828828828828836</c:v>
                </c:pt>
                <c:pt idx="4">
                  <c:v>4.6568627450980449E-2</c:v>
                </c:pt>
                <c:pt idx="5">
                  <c:v>-7.7208611729769894E-2</c:v>
                </c:pt>
                <c:pt idx="6">
                  <c:v>-0.16135734072022156</c:v>
                </c:pt>
                <c:pt idx="7">
                  <c:v>-0.14038876889848817</c:v>
                </c:pt>
                <c:pt idx="8">
                  <c:v>-0.1178247734138973</c:v>
                </c:pt>
                <c:pt idx="9">
                  <c:v>-9.7026604068857658E-2</c:v>
                </c:pt>
                <c:pt idx="10">
                  <c:v>-8.5987261146496796E-2</c:v>
                </c:pt>
                <c:pt idx="11">
                  <c:v>-8.4327764518695392E-2</c:v>
                </c:pt>
                <c:pt idx="12">
                  <c:v>-8.5646312450436191E-2</c:v>
                </c:pt>
                <c:pt idx="13">
                  <c:v>-8.8119590873328213E-2</c:v>
                </c:pt>
              </c:numCache>
            </c:numRef>
          </c:val>
          <c:smooth val="1"/>
          <c:extLst>
            <c:ext xmlns:c16="http://schemas.microsoft.com/office/drawing/2014/chart" uri="{C3380CC4-5D6E-409C-BE32-E72D297353CC}">
              <c16:uniqueId val="{00000001-2B7F-4242-9281-CF9A63A04573}"/>
            </c:ext>
          </c:extLst>
        </c:ser>
        <c:dLbls>
          <c:showLegendKey val="0"/>
          <c:showVal val="0"/>
          <c:showCatName val="0"/>
          <c:showSerName val="0"/>
          <c:showPercent val="0"/>
          <c:showBubbleSize val="0"/>
        </c:dLbls>
        <c:smooth val="0"/>
        <c:axId val="46216704"/>
        <c:axId val="51524736"/>
      </c:lineChart>
      <c:catAx>
        <c:axId val="46216704"/>
        <c:scaling>
          <c:orientation val="minMax"/>
        </c:scaling>
        <c:delete val="0"/>
        <c:axPos val="b"/>
        <c:numFmt formatCode="General" sourceLinked="1"/>
        <c:majorTickMark val="none"/>
        <c:minorTickMark val="none"/>
        <c:tickLblPos val="low"/>
        <c:spPr>
          <a:noFill/>
          <a:ln w="9525" cap="flat" cmpd="sng" algn="ctr">
            <a:solidFill>
              <a:schemeClr val="tx1"/>
            </a:solidFill>
            <a:round/>
          </a:ln>
          <a:effectLst/>
        </c:spPr>
        <c:txPr>
          <a:bodyPr rot="0" spcFirstLastPara="1" vertOverflow="ellipsis" vert="horz" wrap="square" anchor="ctr" anchorCtr="1"/>
          <a:lstStyle/>
          <a:p>
            <a:pPr>
              <a:defRPr sz="700" b="1" i="0" u="none" strike="noStrike" kern="1200" baseline="0">
                <a:solidFill>
                  <a:schemeClr val="tx1"/>
                </a:solidFill>
                <a:latin typeface="Montserrat" panose="00000500000000000000" pitchFamily="2" charset="0"/>
                <a:ea typeface="+mn-ea"/>
                <a:cs typeface="+mn-cs"/>
              </a:defRPr>
            </a:pPr>
            <a:endParaRPr lang="en-US"/>
          </a:p>
        </c:txPr>
        <c:crossAx val="51524736"/>
        <c:crosses val="autoZero"/>
        <c:auto val="1"/>
        <c:lblAlgn val="ctr"/>
        <c:lblOffset val="100"/>
        <c:noMultiLvlLbl val="0"/>
      </c:catAx>
      <c:valAx>
        <c:axId val="51524736"/>
        <c:scaling>
          <c:orientation val="minMax"/>
        </c:scaling>
        <c:delete val="0"/>
        <c:axPos val="l"/>
        <c:majorGridlines>
          <c:spPr>
            <a:ln w="9525" cap="flat" cmpd="sng" algn="ctr">
              <a:solidFill>
                <a:schemeClr val="tx2"/>
              </a:solidFill>
              <a:round/>
            </a:ln>
            <a:effectLst/>
          </c:spPr>
        </c:majorGridlines>
        <c:title>
          <c:tx>
            <c:rich>
              <a:bodyPr rot="0" vert="horz"/>
              <a:lstStyle/>
              <a:p>
                <a:pPr algn="l">
                  <a:defRPr sz="900">
                    <a:latin typeface="Montserrat" panose="00000500000000000000" pitchFamily="2" charset="0"/>
                  </a:defRPr>
                </a:pPr>
                <a:r>
                  <a:rPr lang="en-GB" sz="900" dirty="0">
                    <a:effectLst/>
                    <a:latin typeface="Montserrat" panose="00000500000000000000" pitchFamily="2" charset="0"/>
                  </a:rPr>
                  <a:t>12w/e % Growth</a:t>
                </a:r>
              </a:p>
            </c:rich>
          </c:tx>
          <c:layout>
            <c:manualLayout>
              <c:xMode val="edge"/>
              <c:yMode val="edge"/>
              <c:x val="1.8088700864518834E-2"/>
              <c:y val="2.0836792394650829E-2"/>
            </c:manualLayout>
          </c:layout>
          <c:overlay val="0"/>
        </c:title>
        <c:numFmt formatCode="0%" sourceLinked="0"/>
        <c:majorTickMark val="out"/>
        <c:minorTickMark val="none"/>
        <c:tickLblPos val="nextTo"/>
        <c:txPr>
          <a:bodyPr/>
          <a:lstStyle/>
          <a:p>
            <a:pPr>
              <a:defRPr>
                <a:latin typeface="Montserrat" panose="00000500000000000000" pitchFamily="2" charset="0"/>
              </a:defRPr>
            </a:pPr>
            <a:endParaRPr lang="en-US"/>
          </a:p>
        </c:txPr>
        <c:crossAx val="46216704"/>
        <c:crosses val="autoZero"/>
        <c:crossBetween val="between"/>
      </c:valAx>
      <c:spPr>
        <a:noFill/>
        <a:ln>
          <a:noFill/>
        </a:ln>
        <a:effectLst/>
      </c:spPr>
    </c:plotArea>
    <c:legend>
      <c:legendPos val="b"/>
      <c:layout>
        <c:manualLayout>
          <c:xMode val="edge"/>
          <c:yMode val="edge"/>
          <c:x val="5.9311591996770621E-2"/>
          <c:y val="0.35122379612806515"/>
          <c:w val="0.2386683012965112"/>
          <c:h val="0.1169665771659258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ontserrat" panose="00000500000000000000" pitchFamily="2"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342479356119995E-2"/>
          <c:y val="0.16804907124817531"/>
          <c:w val="0.90476350998223054"/>
          <c:h val="0.4215121198614406"/>
        </c:manualLayout>
      </c:layout>
      <c:barChart>
        <c:barDir val="col"/>
        <c:grouping val="clustered"/>
        <c:varyColors val="0"/>
        <c:ser>
          <c:idx val="0"/>
          <c:order val="0"/>
          <c:tx>
            <c:strRef>
              <c:f>Sheet1!$B$1</c:f>
              <c:strCache>
                <c:ptCount val="1"/>
                <c:pt idx="0">
                  <c:v>vs year ago</c:v>
                </c:pt>
              </c:strCache>
            </c:strRef>
          </c:tx>
          <c:spPr>
            <a:solidFill>
              <a:schemeClr val="accent1"/>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ontserrat" panose="00000500000000000000" pitchFamily="2"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TOTAL STORE</c:v>
                </c:pt>
                <c:pt idx="1">
                  <c:v>TSR excl GM# &amp; Tobacco</c:v>
                </c:pt>
                <c:pt idx="2">
                  <c:v>Food &amp; Drink</c:v>
                </c:pt>
                <c:pt idx="3">
                  <c:v>Household/Pet/Health &amp; Beauty</c:v>
                </c:pt>
                <c:pt idx="4">
                  <c:v>Non Food/Tobacco</c:v>
                </c:pt>
              </c:strCache>
            </c:strRef>
          </c:cat>
          <c:val>
            <c:numRef>
              <c:f>Sheet1!$B$2:$B$6</c:f>
              <c:numCache>
                <c:formatCode>0.0%</c:formatCode>
                <c:ptCount val="5"/>
                <c:pt idx="0">
                  <c:v>1.3298682454708555E-2</c:v>
                </c:pt>
                <c:pt idx="1">
                  <c:v>1.2073022028207037E-2</c:v>
                </c:pt>
                <c:pt idx="2">
                  <c:v>3.6999525645644571E-3</c:v>
                </c:pt>
                <c:pt idx="3">
                  <c:v>6.0782516837671885E-2</c:v>
                </c:pt>
                <c:pt idx="4">
                  <c:v>1.2073022028207037E-2</c:v>
                </c:pt>
              </c:numCache>
            </c:numRef>
          </c:val>
          <c:extLst>
            <c:ext xmlns:c16="http://schemas.microsoft.com/office/drawing/2014/chart" uri="{C3380CC4-5D6E-409C-BE32-E72D297353CC}">
              <c16:uniqueId val="{00000000-E68B-4F84-BFC8-078DAC5BA2F0}"/>
            </c:ext>
          </c:extLst>
        </c:ser>
        <c:ser>
          <c:idx val="1"/>
          <c:order val="1"/>
          <c:tx>
            <c:strRef>
              <c:f>Sheet1!$C$1</c:f>
              <c:strCache>
                <c:ptCount val="1"/>
                <c:pt idx="0">
                  <c:v>vs 2 years ago</c:v>
                </c:pt>
              </c:strCache>
            </c:strRef>
          </c:tx>
          <c:spPr>
            <a:solidFill>
              <a:schemeClr val="tx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ontserrat" panose="00000500000000000000" pitchFamily="2"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TOTAL STORE</c:v>
                </c:pt>
                <c:pt idx="1">
                  <c:v>TSR excl GM# &amp; Tobacco</c:v>
                </c:pt>
                <c:pt idx="2">
                  <c:v>Food &amp; Drink</c:v>
                </c:pt>
                <c:pt idx="3">
                  <c:v>Household/Pet/Health &amp; Beauty</c:v>
                </c:pt>
                <c:pt idx="4">
                  <c:v>Non Food/Tobacco</c:v>
                </c:pt>
              </c:strCache>
            </c:strRef>
          </c:cat>
          <c:val>
            <c:numRef>
              <c:f>Sheet1!$C$2:$C$6</c:f>
              <c:numCache>
                <c:formatCode>0.0%</c:formatCode>
                <c:ptCount val="5"/>
                <c:pt idx="0">
                  <c:v>6.9456228135448939E-2</c:v>
                </c:pt>
                <c:pt idx="1">
                  <c:v>7.5257462974403389E-2</c:v>
                </c:pt>
                <c:pt idx="2">
                  <c:v>8.5102997210209086E-2</c:v>
                </c:pt>
                <c:pt idx="3">
                  <c:v>2.4110320430891008E-2</c:v>
                </c:pt>
                <c:pt idx="4">
                  <c:v>7.5257462974403389E-2</c:v>
                </c:pt>
              </c:numCache>
            </c:numRef>
          </c:val>
          <c:extLst>
            <c:ext xmlns:c16="http://schemas.microsoft.com/office/drawing/2014/chart" uri="{C3380CC4-5D6E-409C-BE32-E72D297353CC}">
              <c16:uniqueId val="{00000001-E68B-4F84-BFC8-078DAC5BA2F0}"/>
            </c:ext>
          </c:extLst>
        </c:ser>
        <c:ser>
          <c:idx val="2"/>
          <c:order val="2"/>
          <c:tx>
            <c:strRef>
              <c:f>Sheet1!$D$1</c:f>
              <c:strCache>
                <c:ptCount val="1"/>
                <c:pt idx="0">
                  <c:v>vs last month</c:v>
                </c:pt>
              </c:strCache>
            </c:strRef>
          </c:tx>
          <c:spPr>
            <a:solidFill>
              <a:schemeClr val="accent3"/>
            </a:solidFill>
            <a:ln>
              <a:noFill/>
            </a:ln>
            <a:effectLst/>
          </c:spPr>
          <c:invertIfNegative val="0"/>
          <c:dLbls>
            <c:dLbl>
              <c:idx val="1"/>
              <c:numFmt formatCode="0%" sourceLinked="0"/>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ontserrat" panose="00000500000000000000" pitchFamily="2" charset="0"/>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82CB-4C0B-86C2-8D808F70F9D7}"/>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ontserrat" panose="00000500000000000000" pitchFamily="2"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TOTAL STORE</c:v>
                </c:pt>
                <c:pt idx="1">
                  <c:v>TSR excl GM# &amp; Tobacco</c:v>
                </c:pt>
                <c:pt idx="2">
                  <c:v>Food &amp; Drink</c:v>
                </c:pt>
                <c:pt idx="3">
                  <c:v>Household/Pet/Health &amp; Beauty</c:v>
                </c:pt>
                <c:pt idx="4">
                  <c:v>Non Food/Tobacco</c:v>
                </c:pt>
              </c:strCache>
            </c:strRef>
          </c:cat>
          <c:val>
            <c:numRef>
              <c:f>Sheet1!$D$2:$D$6</c:f>
              <c:numCache>
                <c:formatCode>0.0%</c:formatCode>
                <c:ptCount val="5"/>
                <c:pt idx="0">
                  <c:v>0.14345613648467093</c:v>
                </c:pt>
                <c:pt idx="1">
                  <c:v>0.142154563001895</c:v>
                </c:pt>
                <c:pt idx="2">
                  <c:v>0.15345108472100732</c:v>
                </c:pt>
                <c:pt idx="3">
                  <c:v>8.3733003463599465E-2</c:v>
                </c:pt>
                <c:pt idx="4">
                  <c:v>0.142154563001895</c:v>
                </c:pt>
              </c:numCache>
            </c:numRef>
          </c:val>
          <c:extLst>
            <c:ext xmlns:c16="http://schemas.microsoft.com/office/drawing/2014/chart" uri="{C3380CC4-5D6E-409C-BE32-E72D297353CC}">
              <c16:uniqueId val="{00000001-82CB-4C0B-86C2-8D808F70F9D7}"/>
            </c:ext>
          </c:extLst>
        </c:ser>
        <c:dLbls>
          <c:dLblPos val="inEnd"/>
          <c:showLegendKey val="0"/>
          <c:showVal val="1"/>
          <c:showCatName val="0"/>
          <c:showSerName val="0"/>
          <c:showPercent val="0"/>
          <c:showBubbleSize val="0"/>
        </c:dLbls>
        <c:gapWidth val="125"/>
        <c:axId val="404478872"/>
        <c:axId val="404479656"/>
      </c:barChart>
      <c:catAx>
        <c:axId val="404478872"/>
        <c:scaling>
          <c:orientation val="minMax"/>
        </c:scaling>
        <c:delete val="0"/>
        <c:axPos val="b"/>
        <c:numFmt formatCode="General" sourceLinked="1"/>
        <c:majorTickMark val="none"/>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700" b="1" i="0" u="none" strike="noStrike" kern="1200" baseline="0">
                <a:solidFill>
                  <a:schemeClr val="tx1"/>
                </a:solidFill>
                <a:latin typeface="Montserrat" panose="00000500000000000000" pitchFamily="2" charset="0"/>
                <a:ea typeface="+mn-ea"/>
                <a:cs typeface="+mn-cs"/>
              </a:defRPr>
            </a:pPr>
            <a:endParaRPr lang="en-US"/>
          </a:p>
        </c:txPr>
        <c:crossAx val="404479656"/>
        <c:crosses val="autoZero"/>
        <c:auto val="1"/>
        <c:lblAlgn val="ctr"/>
        <c:lblOffset val="100"/>
        <c:noMultiLvlLbl val="0"/>
      </c:catAx>
      <c:valAx>
        <c:axId val="404479656"/>
        <c:scaling>
          <c:orientation val="minMax"/>
          <c:min val="-0.15000000000000002"/>
        </c:scaling>
        <c:delete val="1"/>
        <c:axPos val="l"/>
        <c:numFmt formatCode="0.0%" sourceLinked="1"/>
        <c:majorTickMark val="out"/>
        <c:minorTickMark val="none"/>
        <c:tickLblPos val="nextTo"/>
        <c:crossAx val="404478872"/>
        <c:crosses val="autoZero"/>
        <c:crossBetween val="between"/>
        <c:majorUnit val="0.25"/>
      </c:valAx>
      <c:spPr>
        <a:noFill/>
        <a:ln w="25400">
          <a:noFill/>
        </a:ln>
        <a:effectLst/>
      </c:spPr>
    </c:plotArea>
    <c:legend>
      <c:legendPos val="t"/>
      <c:layout>
        <c:manualLayout>
          <c:xMode val="edge"/>
          <c:yMode val="edge"/>
          <c:x val="0.22983223581059892"/>
          <c:y val="6.0542272160327378E-2"/>
          <c:w val="0.77016776418940103"/>
          <c:h val="7.2911214996232279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ontserrat" panose="00000500000000000000" pitchFamily="2"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768121213001082"/>
          <c:y val="4.7905078450055226E-2"/>
          <c:w val="0.62638418522002715"/>
          <c:h val="0.92023708871349719"/>
        </c:manualLayout>
      </c:layout>
      <c:barChart>
        <c:barDir val="bar"/>
        <c:grouping val="clustered"/>
        <c:varyColors val="0"/>
        <c:ser>
          <c:idx val="0"/>
          <c:order val="0"/>
          <c:tx>
            <c:strRef>
              <c:f>Sheet1!$B$1</c:f>
              <c:strCache>
                <c:ptCount val="1"/>
                <c:pt idx="0">
                  <c:v>vs year ago</c:v>
                </c:pt>
              </c:strCache>
            </c:strRef>
          </c:tx>
          <c:spPr>
            <a:solidFill>
              <a:schemeClr val="accent3"/>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Montserrat" panose="00000500000000000000" pitchFamily="2"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Sheet1!$A$2:$A$16</c:f>
              <c:strCache>
                <c:ptCount val="15"/>
                <c:pt idx="0">
                  <c:v>Tobacco</c:v>
                </c:pt>
                <c:pt idx="1">
                  <c:v>Pet</c:v>
                </c:pt>
                <c:pt idx="2">
                  <c:v>BWS</c:v>
                </c:pt>
                <c:pt idx="3">
                  <c:v>Soft Drinks</c:v>
                </c:pt>
                <c:pt idx="4">
                  <c:v>Impulse*</c:v>
                </c:pt>
                <c:pt idx="5">
                  <c:v>Dairy</c:v>
                </c:pt>
                <c:pt idx="6">
                  <c:v>Convenience</c:v>
                </c:pt>
                <c:pt idx="7">
                  <c:v>Packaged Grocery</c:v>
                </c:pt>
                <c:pt idx="8">
                  <c:v>Meat, Fish &amp; Poultry</c:v>
                </c:pt>
                <c:pt idx="9">
                  <c:v>Frozen</c:v>
                </c:pt>
                <c:pt idx="10">
                  <c:v>Bakery</c:v>
                </c:pt>
                <c:pt idx="11">
                  <c:v>Household</c:v>
                </c:pt>
                <c:pt idx="12">
                  <c:v>Produce </c:v>
                </c:pt>
                <c:pt idx="13">
                  <c:v>HBA~</c:v>
                </c:pt>
                <c:pt idx="14">
                  <c:v>Non Food#</c:v>
                </c:pt>
              </c:strCache>
            </c:strRef>
          </c:cat>
          <c:val>
            <c:numRef>
              <c:f>Sheet1!$B$2:$B$16</c:f>
              <c:numCache>
                <c:formatCode>0.0%</c:formatCode>
                <c:ptCount val="15"/>
                <c:pt idx="0">
                  <c:v>2.9399162819972346E-2</c:v>
                </c:pt>
                <c:pt idx="1">
                  <c:v>0.10348876038860744</c:v>
                </c:pt>
                <c:pt idx="2">
                  <c:v>-2.6265978394076184E-2</c:v>
                </c:pt>
                <c:pt idx="3">
                  <c:v>7.4222637853738727E-2</c:v>
                </c:pt>
                <c:pt idx="4">
                  <c:v>7.7890057742337149E-2</c:v>
                </c:pt>
                <c:pt idx="5">
                  <c:v>1.529780141396242E-2</c:v>
                </c:pt>
                <c:pt idx="6">
                  <c:v>8.7333700247823387E-2</c:v>
                </c:pt>
                <c:pt idx="7">
                  <c:v>-3.2539596877637633E-2</c:v>
                </c:pt>
                <c:pt idx="8">
                  <c:v>-3.4406673976248414E-2</c:v>
                </c:pt>
                <c:pt idx="9">
                  <c:v>-4.7656895807170918E-2</c:v>
                </c:pt>
                <c:pt idx="10">
                  <c:v>6.1302502218849364E-2</c:v>
                </c:pt>
                <c:pt idx="11">
                  <c:v>-5.2177013425587226E-3</c:v>
                </c:pt>
                <c:pt idx="12">
                  <c:v>-2.3137426111519255E-2</c:v>
                </c:pt>
                <c:pt idx="13">
                  <c:v>9.0391964366577815E-2</c:v>
                </c:pt>
                <c:pt idx="14">
                  <c:v>1.6399052943109504E-2</c:v>
                </c:pt>
              </c:numCache>
            </c:numRef>
          </c:val>
          <c:extLst>
            <c:ext xmlns:c16="http://schemas.microsoft.com/office/drawing/2014/chart" uri="{C3380CC4-5D6E-409C-BE32-E72D297353CC}">
              <c16:uniqueId val="{00000000-DA3E-4612-908A-DE664A6E660D}"/>
            </c:ext>
          </c:extLst>
        </c:ser>
        <c:ser>
          <c:idx val="1"/>
          <c:order val="1"/>
          <c:tx>
            <c:strRef>
              <c:f>Sheet1!$C$1</c:f>
              <c:strCache>
                <c:ptCount val="1"/>
                <c:pt idx="0">
                  <c:v>vs 2 years ago</c:v>
                </c:pt>
              </c:strCache>
            </c:strRef>
          </c:tx>
          <c:spPr>
            <a:solidFill>
              <a:schemeClr val="tx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Montserrat" panose="00000500000000000000" pitchFamily="2"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Sheet1!$A$2:$A$16</c:f>
              <c:strCache>
                <c:ptCount val="15"/>
                <c:pt idx="0">
                  <c:v>Tobacco</c:v>
                </c:pt>
                <c:pt idx="1">
                  <c:v>Pet</c:v>
                </c:pt>
                <c:pt idx="2">
                  <c:v>BWS</c:v>
                </c:pt>
                <c:pt idx="3">
                  <c:v>Soft Drinks</c:v>
                </c:pt>
                <c:pt idx="4">
                  <c:v>Impulse*</c:v>
                </c:pt>
                <c:pt idx="5">
                  <c:v>Dairy</c:v>
                </c:pt>
                <c:pt idx="6">
                  <c:v>Convenience</c:v>
                </c:pt>
                <c:pt idx="7">
                  <c:v>Packaged Grocery</c:v>
                </c:pt>
                <c:pt idx="8">
                  <c:v>Meat, Fish &amp; Poultry</c:v>
                </c:pt>
                <c:pt idx="9">
                  <c:v>Frozen</c:v>
                </c:pt>
                <c:pt idx="10">
                  <c:v>Bakery</c:v>
                </c:pt>
                <c:pt idx="11">
                  <c:v>Household</c:v>
                </c:pt>
                <c:pt idx="12">
                  <c:v>Produce </c:v>
                </c:pt>
                <c:pt idx="13">
                  <c:v>HBA~</c:v>
                </c:pt>
                <c:pt idx="14">
                  <c:v>Non Food#</c:v>
                </c:pt>
              </c:strCache>
            </c:strRef>
          </c:cat>
          <c:val>
            <c:numRef>
              <c:f>Sheet1!$C$2:$C$16</c:f>
              <c:numCache>
                <c:formatCode>0.0%</c:formatCode>
                <c:ptCount val="15"/>
                <c:pt idx="0">
                  <c:v>0.16966665370190803</c:v>
                </c:pt>
                <c:pt idx="1">
                  <c:v>0.14297257716081324</c:v>
                </c:pt>
                <c:pt idx="2">
                  <c:v>0.13165057246124579</c:v>
                </c:pt>
                <c:pt idx="3">
                  <c:v>0.12874942187544702</c:v>
                </c:pt>
                <c:pt idx="4">
                  <c:v>0.10537268972136582</c:v>
                </c:pt>
                <c:pt idx="5">
                  <c:v>0.10311393269688773</c:v>
                </c:pt>
                <c:pt idx="6">
                  <c:v>7.0472750922403682E-2</c:v>
                </c:pt>
                <c:pt idx="7">
                  <c:v>6.7071053172233164E-2</c:v>
                </c:pt>
                <c:pt idx="8">
                  <c:v>6.5952267139699705E-2</c:v>
                </c:pt>
                <c:pt idx="9">
                  <c:v>6.4008429781001741E-2</c:v>
                </c:pt>
                <c:pt idx="10">
                  <c:v>5.6394758394462396E-2</c:v>
                </c:pt>
                <c:pt idx="11">
                  <c:v>3.8577295071814177E-2</c:v>
                </c:pt>
                <c:pt idx="12">
                  <c:v>2.5238959600744737E-2</c:v>
                </c:pt>
                <c:pt idx="13">
                  <c:v>-2.9628550798761477E-3</c:v>
                </c:pt>
                <c:pt idx="14">
                  <c:v>-1.1304325022964412E-2</c:v>
                </c:pt>
              </c:numCache>
            </c:numRef>
          </c:val>
          <c:extLst>
            <c:ext xmlns:c16="http://schemas.microsoft.com/office/drawing/2014/chart" uri="{C3380CC4-5D6E-409C-BE32-E72D297353CC}">
              <c16:uniqueId val="{00000001-DA3E-4612-908A-DE664A6E660D}"/>
            </c:ext>
          </c:extLst>
        </c:ser>
        <c:dLbls>
          <c:dLblPos val="inEnd"/>
          <c:showLegendKey val="0"/>
          <c:showVal val="1"/>
          <c:showCatName val="0"/>
          <c:showSerName val="0"/>
          <c:showPercent val="0"/>
          <c:showBubbleSize val="0"/>
        </c:dLbls>
        <c:gapWidth val="125"/>
        <c:axId val="404480832"/>
        <c:axId val="404481616"/>
      </c:barChart>
      <c:catAx>
        <c:axId val="404480832"/>
        <c:scaling>
          <c:orientation val="maxMin"/>
        </c:scaling>
        <c:delete val="0"/>
        <c:axPos val="l"/>
        <c:numFmt formatCode="General" sourceLinked="1"/>
        <c:majorTickMark val="none"/>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700" b="0" i="0" u="none" strike="noStrike" kern="1200" baseline="0">
                <a:solidFill>
                  <a:schemeClr val="tx1"/>
                </a:solidFill>
                <a:latin typeface="Montserrat" panose="00000500000000000000" pitchFamily="2" charset="0"/>
                <a:ea typeface="+mn-ea"/>
                <a:cs typeface="+mn-cs"/>
              </a:defRPr>
            </a:pPr>
            <a:endParaRPr lang="en-US"/>
          </a:p>
        </c:txPr>
        <c:crossAx val="404481616"/>
        <c:crosses val="autoZero"/>
        <c:auto val="1"/>
        <c:lblAlgn val="ctr"/>
        <c:lblOffset val="100"/>
        <c:noMultiLvlLbl val="0"/>
      </c:catAx>
      <c:valAx>
        <c:axId val="404481616"/>
        <c:scaling>
          <c:orientation val="minMax"/>
          <c:max val="0.2"/>
          <c:min val="-0.15000000000000002"/>
        </c:scaling>
        <c:delete val="1"/>
        <c:axPos val="t"/>
        <c:majorGridlines>
          <c:spPr>
            <a:ln w="9525" cap="flat" cmpd="sng" algn="ctr">
              <a:solidFill>
                <a:schemeClr val="tx2"/>
              </a:solidFill>
              <a:round/>
            </a:ln>
            <a:effectLst/>
          </c:spPr>
        </c:majorGridlines>
        <c:numFmt formatCode="0.0%" sourceLinked="1"/>
        <c:majorTickMark val="out"/>
        <c:minorTickMark val="none"/>
        <c:tickLblPos val="nextTo"/>
        <c:crossAx val="404480832"/>
        <c:crosses val="autoZero"/>
        <c:crossBetween val="between"/>
        <c:majorUnit val="0.25"/>
      </c:valAx>
      <c:spPr>
        <a:noFill/>
        <a:ln>
          <a:noFill/>
        </a:ln>
        <a:effectLst/>
      </c:spPr>
    </c:plotArea>
    <c:legend>
      <c:legendPos val="tr"/>
      <c:layout>
        <c:manualLayout>
          <c:xMode val="edge"/>
          <c:yMode val="edge"/>
          <c:x val="0.76741768579492009"/>
          <c:y val="0.83894291422167933"/>
          <c:w val="0.20603271663008257"/>
          <c:h val="0.12493023848139007"/>
        </c:manualLayout>
      </c:layout>
      <c:overlay val="0"/>
      <c:spPr>
        <a:noFill/>
        <a:ln>
          <a:noFill/>
        </a:ln>
        <a:effectLst/>
      </c:spPr>
      <c:txPr>
        <a:bodyPr rot="0" spcFirstLastPara="1" vertOverflow="ellipsis" vert="horz" wrap="square" anchor="b" anchorCtr="0"/>
        <a:lstStyle/>
        <a:p>
          <a:pPr>
            <a:defRPr sz="700" b="0" i="0" u="none" strike="noStrike" kern="1200" baseline="0">
              <a:solidFill>
                <a:schemeClr val="tx1"/>
              </a:solidFill>
              <a:latin typeface="Montserrat" panose="00000500000000000000" pitchFamily="2"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8469523224503754E-3"/>
          <c:y val="8.1181963141033105E-3"/>
          <c:w val="0.96107340978121836"/>
          <c:h val="0.58483022580724353"/>
        </c:manualLayout>
      </c:layout>
      <c:barChart>
        <c:barDir val="col"/>
        <c:grouping val="clustered"/>
        <c:varyColors val="0"/>
        <c:ser>
          <c:idx val="0"/>
          <c:order val="0"/>
          <c:tx>
            <c:strRef>
              <c:f>Sheet1!$B$1</c:f>
              <c:strCache>
                <c:ptCount val="1"/>
                <c:pt idx="0">
                  <c:v>GB</c:v>
                </c:pt>
              </c:strCache>
            </c:strRef>
          </c:tx>
          <c:spPr>
            <a:solidFill>
              <a:srgbClr val="00F000"/>
            </a:solidFill>
          </c:spPr>
          <c:invertIfNegative val="1"/>
          <c:dPt>
            <c:idx val="0"/>
            <c:invertIfNegative val="1"/>
            <c:bubble3D val="0"/>
            <c:extLst>
              <c:ext xmlns:c16="http://schemas.microsoft.com/office/drawing/2014/chart" uri="{C3380CC4-5D6E-409C-BE32-E72D297353CC}">
                <c16:uniqueId val="{00000001-6B65-4B0C-BC93-826B78D99838}"/>
              </c:ext>
            </c:extLst>
          </c:dPt>
          <c:dPt>
            <c:idx val="1"/>
            <c:invertIfNegative val="1"/>
            <c:bubble3D val="0"/>
            <c:extLst>
              <c:ext xmlns:c16="http://schemas.microsoft.com/office/drawing/2014/chart" uri="{C3380CC4-5D6E-409C-BE32-E72D297353CC}">
                <c16:uniqueId val="{00000003-6B65-4B0C-BC93-826B78D99838}"/>
              </c:ext>
            </c:extLst>
          </c:dPt>
          <c:dPt>
            <c:idx val="2"/>
            <c:invertIfNegative val="1"/>
            <c:bubble3D val="0"/>
            <c:extLst>
              <c:ext xmlns:c16="http://schemas.microsoft.com/office/drawing/2014/chart" uri="{C3380CC4-5D6E-409C-BE32-E72D297353CC}">
                <c16:uniqueId val="{00000005-6B65-4B0C-BC93-826B78D99838}"/>
              </c:ext>
            </c:extLst>
          </c:dPt>
          <c:dPt>
            <c:idx val="3"/>
            <c:invertIfNegative val="1"/>
            <c:bubble3D val="0"/>
            <c:extLst>
              <c:ext xmlns:c16="http://schemas.microsoft.com/office/drawing/2014/chart" uri="{C3380CC4-5D6E-409C-BE32-E72D297353CC}">
                <c16:uniqueId val="{00000007-6B65-4B0C-BC93-826B78D99838}"/>
              </c:ext>
            </c:extLst>
          </c:dPt>
          <c:dPt>
            <c:idx val="4"/>
            <c:invertIfNegative val="1"/>
            <c:bubble3D val="0"/>
            <c:extLst>
              <c:ext xmlns:c16="http://schemas.microsoft.com/office/drawing/2014/chart" uri="{C3380CC4-5D6E-409C-BE32-E72D297353CC}">
                <c16:uniqueId val="{00000009-6B65-4B0C-BC93-826B78D99838}"/>
              </c:ext>
            </c:extLst>
          </c:dPt>
          <c:dPt>
            <c:idx val="5"/>
            <c:invertIfNegative val="1"/>
            <c:bubble3D val="0"/>
            <c:spPr>
              <a:solidFill>
                <a:srgbClr val="00F000"/>
              </a:solidFill>
            </c:spPr>
            <c:extLst>
              <c:ext xmlns:c16="http://schemas.microsoft.com/office/drawing/2014/chart" uri="{C3380CC4-5D6E-409C-BE32-E72D297353CC}">
                <c16:uniqueId val="{0000000B-6B65-4B0C-BC93-826B78D99838}"/>
              </c:ext>
            </c:extLst>
          </c:dPt>
          <c:dPt>
            <c:idx val="6"/>
            <c:invertIfNegative val="1"/>
            <c:bubble3D val="0"/>
            <c:extLst>
              <c:ext xmlns:c16="http://schemas.microsoft.com/office/drawing/2014/chart" uri="{C3380CC4-5D6E-409C-BE32-E72D297353CC}">
                <c16:uniqueId val="{0000000D-6B65-4B0C-BC93-826B78D99838}"/>
              </c:ext>
            </c:extLst>
          </c:dPt>
          <c:dPt>
            <c:idx val="7"/>
            <c:invertIfNegative val="1"/>
            <c:bubble3D val="0"/>
            <c:extLst>
              <c:ext xmlns:c16="http://schemas.microsoft.com/office/drawing/2014/chart" uri="{C3380CC4-5D6E-409C-BE32-E72D297353CC}">
                <c16:uniqueId val="{0000000F-6B65-4B0C-BC93-826B78D99838}"/>
              </c:ext>
            </c:extLst>
          </c:dPt>
          <c:dPt>
            <c:idx val="8"/>
            <c:invertIfNegative val="1"/>
            <c:bubble3D val="0"/>
            <c:extLst>
              <c:ext xmlns:c16="http://schemas.microsoft.com/office/drawing/2014/chart" uri="{C3380CC4-5D6E-409C-BE32-E72D297353CC}">
                <c16:uniqueId val="{00000011-6B65-4B0C-BC93-826B78D99838}"/>
              </c:ext>
            </c:extLst>
          </c:dPt>
          <c:dPt>
            <c:idx val="9"/>
            <c:invertIfNegative val="1"/>
            <c:bubble3D val="0"/>
            <c:extLst>
              <c:ext xmlns:c16="http://schemas.microsoft.com/office/drawing/2014/chart" uri="{C3380CC4-5D6E-409C-BE32-E72D297353CC}">
                <c16:uniqueId val="{00000013-6B65-4B0C-BC93-826B78D99838}"/>
              </c:ext>
            </c:extLst>
          </c:dPt>
          <c:dPt>
            <c:idx val="10"/>
            <c:invertIfNegative val="1"/>
            <c:bubble3D val="0"/>
            <c:spPr>
              <a:solidFill>
                <a:srgbClr val="00F000"/>
              </a:solidFill>
            </c:spPr>
            <c:extLst>
              <c:ext xmlns:c16="http://schemas.microsoft.com/office/drawing/2014/chart" uri="{C3380CC4-5D6E-409C-BE32-E72D297353CC}">
                <c16:uniqueId val="{00000015-812A-480B-B333-94C132AA3928}"/>
              </c:ext>
            </c:extLst>
          </c:dPt>
          <c:dPt>
            <c:idx val="12"/>
            <c:invertIfNegative val="1"/>
            <c:bubble3D val="0"/>
            <c:spPr>
              <a:solidFill>
                <a:srgbClr val="00F000"/>
              </a:solidFill>
            </c:spPr>
            <c:extLst>
              <c:ext xmlns:c16="http://schemas.microsoft.com/office/drawing/2014/chart" uri="{C3380CC4-5D6E-409C-BE32-E72D297353CC}">
                <c16:uniqueId val="{0000000E-B289-473F-BFAB-6E51048588FB}"/>
              </c:ext>
            </c:extLst>
          </c:dPt>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ontserrat" panose="00000500000000000000" pitchFamily="2"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Sheet1!$A$2:$A$17</c:f>
              <c:strCache>
                <c:ptCount val="16"/>
                <c:pt idx="0">
                  <c:v>GB</c:v>
                </c:pt>
                <c:pt idx="1">
                  <c:v>Supermarkets</c:v>
                </c:pt>
                <c:pt idx="2">
                  <c:v>Convenience</c:v>
                </c:pt>
                <c:pt idx="4">
                  <c:v>Grocery Multiples</c:v>
                </c:pt>
                <c:pt idx="5">
                  <c:v>Chemists</c:v>
                </c:pt>
                <c:pt idx="7">
                  <c:v>Independents</c:v>
                </c:pt>
                <c:pt idx="8">
                  <c:v>Symbols</c:v>
                </c:pt>
                <c:pt idx="9">
                  <c:v>Convenience Multiples</c:v>
                </c:pt>
                <c:pt idx="10">
                  <c:v>Multiple Forecourts</c:v>
                </c:pt>
                <c:pt idx="12">
                  <c:v>*Discounters</c:v>
                </c:pt>
                <c:pt idx="13">
                  <c:v>**Value Retailers</c:v>
                </c:pt>
                <c:pt idx="14">
                  <c:v>*Online</c:v>
                </c:pt>
                <c:pt idx="15">
                  <c:v>*Bricks &amp; Mortar</c:v>
                </c:pt>
              </c:strCache>
            </c:strRef>
          </c:cat>
          <c:val>
            <c:numRef>
              <c:f>Sheet1!$B$2:$B$17</c:f>
              <c:numCache>
                <c:formatCode>0.0%</c:formatCode>
                <c:ptCount val="16"/>
                <c:pt idx="0">
                  <c:v>1.2095985704814183E-2</c:v>
                </c:pt>
                <c:pt idx="1">
                  <c:v>9.5248770485878431E-3</c:v>
                </c:pt>
                <c:pt idx="2">
                  <c:v>2.0791684299202196E-2</c:v>
                </c:pt>
                <c:pt idx="4">
                  <c:v>1.3298682454708555E-2</c:v>
                </c:pt>
                <c:pt idx="5">
                  <c:v>0.19440961688689029</c:v>
                </c:pt>
                <c:pt idx="7">
                  <c:v>-2.2761514246249392E-2</c:v>
                </c:pt>
                <c:pt idx="8">
                  <c:v>-2.5340936078780296E-2</c:v>
                </c:pt>
                <c:pt idx="9">
                  <c:v>4.3645455312679715E-3</c:v>
                </c:pt>
                <c:pt idx="10">
                  <c:v>7.4809745732703048E-2</c:v>
                </c:pt>
                <c:pt idx="12">
                  <c:v>4.9465444008298887E-2</c:v>
                </c:pt>
                <c:pt idx="13">
                  <c:v>5.6641751385295924E-2</c:v>
                </c:pt>
                <c:pt idx="14">
                  <c:v>-6.8404710298794913E-2</c:v>
                </c:pt>
                <c:pt idx="15">
                  <c:v>1.2681327044651303E-2</c:v>
                </c:pt>
              </c:numCache>
            </c:numRef>
          </c:val>
          <c:extLst>
            <c:ext xmlns:c14="http://schemas.microsoft.com/office/drawing/2007/8/2/chart" uri="{6F2FDCE9-48DA-4B69-8628-5D25D57E5C99}">
              <c14:invertSolidFillFmt>
                <c14:spPr xmlns:c14="http://schemas.microsoft.com/office/drawing/2007/8/2/chart">
                  <a:solidFill>
                    <a:srgbClr val="7F7F7F"/>
                  </a:solidFill>
                </c14:spPr>
              </c14:invertSolidFillFmt>
            </c:ext>
            <c:ext xmlns:c16="http://schemas.microsoft.com/office/drawing/2014/chart" uri="{C3380CC4-5D6E-409C-BE32-E72D297353CC}">
              <c16:uniqueId val="{00000014-6B65-4B0C-BC93-826B78D99838}"/>
            </c:ext>
          </c:extLst>
        </c:ser>
        <c:dLbls>
          <c:dLblPos val="inEnd"/>
          <c:showLegendKey val="0"/>
          <c:showVal val="1"/>
          <c:showCatName val="0"/>
          <c:showSerName val="0"/>
          <c:showPercent val="0"/>
          <c:showBubbleSize val="0"/>
        </c:dLbls>
        <c:gapWidth val="125"/>
        <c:axId val="145143296"/>
        <c:axId val="145151104"/>
      </c:barChart>
      <c:catAx>
        <c:axId val="145143296"/>
        <c:scaling>
          <c:orientation val="minMax"/>
        </c:scaling>
        <c:delete val="0"/>
        <c:axPos val="b"/>
        <c:numFmt formatCode="General" sourceLinked="1"/>
        <c:majorTickMark val="none"/>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1000" b="1" i="0" u="none" strike="noStrike" kern="1200" baseline="0">
                <a:solidFill>
                  <a:schemeClr val="tx1"/>
                </a:solidFill>
                <a:latin typeface="Montserrat" panose="00000500000000000000" pitchFamily="2" charset="0"/>
                <a:ea typeface="+mn-ea"/>
                <a:cs typeface="+mn-cs"/>
              </a:defRPr>
            </a:pPr>
            <a:endParaRPr lang="en-US"/>
          </a:p>
        </c:txPr>
        <c:crossAx val="145151104"/>
        <c:crosses val="autoZero"/>
        <c:auto val="1"/>
        <c:lblAlgn val="ctr"/>
        <c:lblOffset val="100"/>
        <c:noMultiLvlLbl val="0"/>
      </c:catAx>
      <c:valAx>
        <c:axId val="145151104"/>
        <c:scaling>
          <c:orientation val="minMax"/>
        </c:scaling>
        <c:delete val="1"/>
        <c:axPos val="r"/>
        <c:numFmt formatCode="0.0%" sourceLinked="1"/>
        <c:majorTickMark val="out"/>
        <c:minorTickMark val="none"/>
        <c:tickLblPos val="nextTo"/>
        <c:crossAx val="145143296"/>
        <c:crosses val="max"/>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0775618579602996E-3"/>
          <c:y val="3.0579585702551999E-2"/>
          <c:w val="0.96107340978121836"/>
          <c:h val="0.58483022580724353"/>
        </c:manualLayout>
      </c:layout>
      <c:barChart>
        <c:barDir val="col"/>
        <c:grouping val="clustered"/>
        <c:varyColors val="0"/>
        <c:ser>
          <c:idx val="0"/>
          <c:order val="0"/>
          <c:tx>
            <c:strRef>
              <c:f>Sheet1!$B$1</c:f>
              <c:strCache>
                <c:ptCount val="1"/>
                <c:pt idx="0">
                  <c:v>UK</c:v>
                </c:pt>
              </c:strCache>
            </c:strRef>
          </c:tx>
          <c:spPr>
            <a:solidFill>
              <a:srgbClr val="00F000"/>
            </a:solidFill>
            <a:ln>
              <a:noFill/>
            </a:ln>
            <a:effectLst/>
          </c:spPr>
          <c:invertIfNegative val="0"/>
          <c:dPt>
            <c:idx val="0"/>
            <c:invertIfNegative val="0"/>
            <c:bubble3D val="0"/>
            <c:extLst>
              <c:ext xmlns:c16="http://schemas.microsoft.com/office/drawing/2014/chart" uri="{C3380CC4-5D6E-409C-BE32-E72D297353CC}">
                <c16:uniqueId val="{00000001-6B65-4B0C-BC93-826B78D99838}"/>
              </c:ext>
            </c:extLst>
          </c:dPt>
          <c:dPt>
            <c:idx val="1"/>
            <c:invertIfNegative val="0"/>
            <c:bubble3D val="0"/>
            <c:extLst>
              <c:ext xmlns:c16="http://schemas.microsoft.com/office/drawing/2014/chart" uri="{C3380CC4-5D6E-409C-BE32-E72D297353CC}">
                <c16:uniqueId val="{00000003-6B65-4B0C-BC93-826B78D99838}"/>
              </c:ext>
            </c:extLst>
          </c:dPt>
          <c:dPt>
            <c:idx val="2"/>
            <c:invertIfNegative val="0"/>
            <c:bubble3D val="0"/>
            <c:spPr>
              <a:solidFill>
                <a:schemeClr val="tx1">
                  <a:lumMod val="50000"/>
                  <a:lumOff val="50000"/>
                </a:schemeClr>
              </a:solidFill>
              <a:ln>
                <a:noFill/>
              </a:ln>
              <a:effectLst/>
            </c:spPr>
            <c:extLst>
              <c:ext xmlns:c16="http://schemas.microsoft.com/office/drawing/2014/chart" uri="{C3380CC4-5D6E-409C-BE32-E72D297353CC}">
                <c16:uniqueId val="{00000005-6B65-4B0C-BC93-826B78D99838}"/>
              </c:ext>
            </c:extLst>
          </c:dPt>
          <c:dPt>
            <c:idx val="3"/>
            <c:invertIfNegative val="0"/>
            <c:bubble3D val="0"/>
            <c:extLst>
              <c:ext xmlns:c16="http://schemas.microsoft.com/office/drawing/2014/chart" uri="{C3380CC4-5D6E-409C-BE32-E72D297353CC}">
                <c16:uniqueId val="{00000007-6B65-4B0C-BC93-826B78D99838}"/>
              </c:ext>
            </c:extLst>
          </c:dPt>
          <c:dPt>
            <c:idx val="4"/>
            <c:invertIfNegative val="0"/>
            <c:bubble3D val="0"/>
            <c:extLst>
              <c:ext xmlns:c16="http://schemas.microsoft.com/office/drawing/2014/chart" uri="{C3380CC4-5D6E-409C-BE32-E72D297353CC}">
                <c16:uniqueId val="{00000009-6B65-4B0C-BC93-826B78D99838}"/>
              </c:ext>
            </c:extLst>
          </c:dPt>
          <c:dPt>
            <c:idx val="5"/>
            <c:invertIfNegative val="0"/>
            <c:bubble3D val="0"/>
            <c:extLst>
              <c:ext xmlns:c16="http://schemas.microsoft.com/office/drawing/2014/chart" uri="{C3380CC4-5D6E-409C-BE32-E72D297353CC}">
                <c16:uniqueId val="{0000000B-6B65-4B0C-BC93-826B78D99838}"/>
              </c:ext>
            </c:extLst>
          </c:dPt>
          <c:dPt>
            <c:idx val="6"/>
            <c:invertIfNegative val="0"/>
            <c:bubble3D val="0"/>
            <c:extLst>
              <c:ext xmlns:c16="http://schemas.microsoft.com/office/drawing/2014/chart" uri="{C3380CC4-5D6E-409C-BE32-E72D297353CC}">
                <c16:uniqueId val="{0000000D-6B65-4B0C-BC93-826B78D99838}"/>
              </c:ext>
            </c:extLst>
          </c:dPt>
          <c:dPt>
            <c:idx val="7"/>
            <c:invertIfNegative val="0"/>
            <c:bubble3D val="0"/>
            <c:spPr>
              <a:solidFill>
                <a:schemeClr val="tx1">
                  <a:lumMod val="50000"/>
                  <a:lumOff val="50000"/>
                </a:schemeClr>
              </a:solidFill>
              <a:ln>
                <a:noFill/>
              </a:ln>
              <a:effectLst/>
            </c:spPr>
            <c:extLst>
              <c:ext xmlns:c16="http://schemas.microsoft.com/office/drawing/2014/chart" uri="{C3380CC4-5D6E-409C-BE32-E72D297353CC}">
                <c16:uniqueId val="{0000000F-6B65-4B0C-BC93-826B78D99838}"/>
              </c:ext>
            </c:extLst>
          </c:dPt>
          <c:dPt>
            <c:idx val="8"/>
            <c:invertIfNegative val="0"/>
            <c:bubble3D val="0"/>
            <c:spPr>
              <a:solidFill>
                <a:schemeClr val="tx1">
                  <a:lumMod val="50000"/>
                  <a:lumOff val="50000"/>
                </a:schemeClr>
              </a:solidFill>
              <a:ln>
                <a:noFill/>
              </a:ln>
              <a:effectLst/>
            </c:spPr>
            <c:extLst>
              <c:ext xmlns:c16="http://schemas.microsoft.com/office/drawing/2014/chart" uri="{C3380CC4-5D6E-409C-BE32-E72D297353CC}">
                <c16:uniqueId val="{00000011-6B65-4B0C-BC93-826B78D99838}"/>
              </c:ext>
            </c:extLst>
          </c:dPt>
          <c:dPt>
            <c:idx val="9"/>
            <c:invertIfNegative val="0"/>
            <c:bubble3D val="0"/>
            <c:spPr>
              <a:solidFill>
                <a:schemeClr val="tx1">
                  <a:lumMod val="50000"/>
                  <a:lumOff val="50000"/>
                </a:schemeClr>
              </a:solidFill>
              <a:ln>
                <a:noFill/>
              </a:ln>
              <a:effectLst/>
            </c:spPr>
            <c:extLst>
              <c:ext xmlns:c16="http://schemas.microsoft.com/office/drawing/2014/chart" uri="{C3380CC4-5D6E-409C-BE32-E72D297353CC}">
                <c16:uniqueId val="{00000013-6B65-4B0C-BC93-826B78D99838}"/>
              </c:ext>
            </c:extLst>
          </c:dPt>
          <c:dPt>
            <c:idx val="10"/>
            <c:invertIfNegative val="0"/>
            <c:bubble3D val="0"/>
            <c:extLst>
              <c:ext xmlns:c16="http://schemas.microsoft.com/office/drawing/2014/chart" uri="{C3380CC4-5D6E-409C-BE32-E72D297353CC}">
                <c16:uniqueId val="{00000015-812A-480B-B333-94C132AA3928}"/>
              </c:ext>
            </c:extLst>
          </c:dPt>
          <c:dPt>
            <c:idx val="11"/>
            <c:invertIfNegative val="0"/>
            <c:bubble3D val="0"/>
            <c:extLst>
              <c:ext xmlns:c16="http://schemas.microsoft.com/office/drawing/2014/chart" uri="{C3380CC4-5D6E-409C-BE32-E72D297353CC}">
                <c16:uniqueId val="{00000000-6AB0-4945-8308-219870CA889A}"/>
              </c:ext>
            </c:extLst>
          </c:dPt>
          <c:dPt>
            <c:idx val="13"/>
            <c:invertIfNegative val="0"/>
            <c:bubble3D val="0"/>
            <c:spPr>
              <a:solidFill>
                <a:schemeClr val="tx1">
                  <a:lumMod val="50000"/>
                  <a:lumOff val="50000"/>
                </a:schemeClr>
              </a:solidFill>
              <a:ln>
                <a:noFill/>
              </a:ln>
              <a:effectLst/>
            </c:spPr>
            <c:extLst>
              <c:ext xmlns:c16="http://schemas.microsoft.com/office/drawing/2014/chart" uri="{C3380CC4-5D6E-409C-BE32-E72D297353CC}">
                <c16:uniqueId val="{00000002-4FF0-4755-AB65-8F2F3B6CE5B2}"/>
              </c:ext>
            </c:extLst>
          </c:dPt>
          <c:dPt>
            <c:idx val="14"/>
            <c:invertIfNegative val="0"/>
            <c:bubble3D val="0"/>
            <c:extLst>
              <c:ext xmlns:c16="http://schemas.microsoft.com/office/drawing/2014/chart" uri="{C3380CC4-5D6E-409C-BE32-E72D297353CC}">
                <c16:uniqueId val="{00000001-4FF0-4755-AB65-8F2F3B6CE5B2}"/>
              </c:ext>
            </c:extLst>
          </c:dPt>
          <c:dPt>
            <c:idx val="15"/>
            <c:invertIfNegative val="0"/>
            <c:bubble3D val="0"/>
            <c:spPr>
              <a:solidFill>
                <a:schemeClr val="tx1">
                  <a:lumMod val="50000"/>
                  <a:lumOff val="50000"/>
                </a:schemeClr>
              </a:solidFill>
              <a:ln>
                <a:noFill/>
              </a:ln>
              <a:effectLst/>
            </c:spPr>
            <c:extLst>
              <c:ext xmlns:c16="http://schemas.microsoft.com/office/drawing/2014/chart" uri="{C3380CC4-5D6E-409C-BE32-E72D297353CC}">
                <c16:uniqueId val="{00000012-4DC9-4137-9BDB-B15A818FADC8}"/>
              </c:ext>
            </c:extLst>
          </c:dPt>
          <c:dLbls>
            <c:numFmt formatCode="0.0%" sourceLinked="0"/>
            <c:spPr>
              <a:noFill/>
              <a:ln>
                <a:noFill/>
              </a:ln>
              <a:effectLst/>
            </c:spPr>
            <c:txPr>
              <a:bodyPr rot="0" vert="horz"/>
              <a:lstStyle/>
              <a:p>
                <a:pPr>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Sheet1!$A$2:$A$18</c:f>
              <c:strCache>
                <c:ptCount val="16"/>
                <c:pt idx="0">
                  <c:v>GB</c:v>
                </c:pt>
                <c:pt idx="1">
                  <c:v>Supermarkets</c:v>
                </c:pt>
                <c:pt idx="2">
                  <c:v>Convenience</c:v>
                </c:pt>
                <c:pt idx="3">
                  <c:v> </c:v>
                </c:pt>
                <c:pt idx="4">
                  <c:v>Grocery Multiples</c:v>
                </c:pt>
                <c:pt idx="5">
                  <c:v>Chemists</c:v>
                </c:pt>
                <c:pt idx="7">
                  <c:v>Independents</c:v>
                </c:pt>
                <c:pt idx="8">
                  <c:v>Symbols</c:v>
                </c:pt>
                <c:pt idx="9">
                  <c:v>Convenience Multiples</c:v>
                </c:pt>
                <c:pt idx="10">
                  <c:v>Multiple Forecourts</c:v>
                </c:pt>
                <c:pt idx="12">
                  <c:v>*Discounters</c:v>
                </c:pt>
                <c:pt idx="13">
                  <c:v>**Value Retailers</c:v>
                </c:pt>
                <c:pt idx="14">
                  <c:v>*Online</c:v>
                </c:pt>
                <c:pt idx="15">
                  <c:v>*Bricks &amp; Mortar</c:v>
                </c:pt>
              </c:strCache>
            </c:strRef>
          </c:cat>
          <c:val>
            <c:numRef>
              <c:f>Sheet1!$B$2:$B$18</c:f>
              <c:numCache>
                <c:formatCode>0.0%</c:formatCode>
                <c:ptCount val="17"/>
                <c:pt idx="0">
                  <c:v>1.0177975129890937E-2</c:v>
                </c:pt>
                <c:pt idx="1">
                  <c:v>1.5203500707457129E-2</c:v>
                </c:pt>
                <c:pt idx="2">
                  <c:v>-3.3898370483795848E-3</c:v>
                </c:pt>
                <c:pt idx="4">
                  <c:v>1.4676526775120324E-2</c:v>
                </c:pt>
                <c:pt idx="5">
                  <c:v>6.1115665920649098E-2</c:v>
                </c:pt>
                <c:pt idx="7">
                  <c:v>-2.7822165895635687E-3</c:v>
                </c:pt>
                <c:pt idx="8">
                  <c:v>-3.0970324527566429E-2</c:v>
                </c:pt>
                <c:pt idx="9">
                  <c:v>-6.1694435004117976E-2</c:v>
                </c:pt>
                <c:pt idx="10">
                  <c:v>7.6659192349347149E-2</c:v>
                </c:pt>
                <c:pt idx="12">
                  <c:v>8.5859994031978637E-2</c:v>
                </c:pt>
                <c:pt idx="13">
                  <c:v>-7.3360792120147345E-4</c:v>
                </c:pt>
                <c:pt idx="14">
                  <c:v>0.12371871727917538</c:v>
                </c:pt>
                <c:pt idx="15">
                  <c:v>-1.293931426558137E-2</c:v>
                </c:pt>
              </c:numCache>
            </c:numRef>
          </c:val>
          <c:extLst>
            <c:ext xmlns:c16="http://schemas.microsoft.com/office/drawing/2014/chart" uri="{C3380CC4-5D6E-409C-BE32-E72D297353CC}">
              <c16:uniqueId val="{00000014-6B65-4B0C-BC93-826B78D99838}"/>
            </c:ext>
          </c:extLst>
        </c:ser>
        <c:dLbls>
          <c:dLblPos val="inEnd"/>
          <c:showLegendKey val="0"/>
          <c:showVal val="1"/>
          <c:showCatName val="0"/>
          <c:showSerName val="0"/>
          <c:showPercent val="0"/>
          <c:showBubbleSize val="0"/>
        </c:dLbls>
        <c:gapWidth val="125"/>
        <c:axId val="145143296"/>
        <c:axId val="145151104"/>
      </c:barChart>
      <c:catAx>
        <c:axId val="145143296"/>
        <c:scaling>
          <c:orientation val="minMax"/>
        </c:scaling>
        <c:delete val="0"/>
        <c:axPos val="b"/>
        <c:numFmt formatCode="General" sourceLinked="1"/>
        <c:majorTickMark val="none"/>
        <c:minorTickMark val="none"/>
        <c:tickLblPos val="low"/>
        <c:spPr>
          <a:noFill/>
          <a:ln w="9525" cap="flat" cmpd="sng" algn="ctr">
            <a:solidFill>
              <a:schemeClr val="tx1"/>
            </a:solidFill>
            <a:round/>
          </a:ln>
          <a:effectLst/>
        </c:spPr>
        <c:txPr>
          <a:bodyPr rot="-60000000" vert="horz"/>
          <a:lstStyle/>
          <a:p>
            <a:pPr>
              <a:defRPr sz="900" b="1"/>
            </a:pPr>
            <a:endParaRPr lang="en-US"/>
          </a:p>
        </c:txPr>
        <c:crossAx val="145151104"/>
        <c:crosses val="autoZero"/>
        <c:auto val="1"/>
        <c:lblAlgn val="ctr"/>
        <c:lblOffset val="100"/>
        <c:noMultiLvlLbl val="0"/>
      </c:catAx>
      <c:valAx>
        <c:axId val="145151104"/>
        <c:scaling>
          <c:orientation val="minMax"/>
          <c:min val="-0.25"/>
        </c:scaling>
        <c:delete val="1"/>
        <c:axPos val="r"/>
        <c:numFmt formatCode="0.0%" sourceLinked="1"/>
        <c:majorTickMark val="out"/>
        <c:minorTickMark val="none"/>
        <c:tickLblPos val="nextTo"/>
        <c:crossAx val="145143296"/>
        <c:crosses val="max"/>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Montserrat" panose="00000500000000000000" pitchFamily="2" charset="0"/>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8469523224503754E-3"/>
          <c:y val="6.3148087548359405E-2"/>
          <c:w val="0.96107340978121836"/>
          <c:h val="0.58483022580724353"/>
        </c:manualLayout>
      </c:layout>
      <c:barChart>
        <c:barDir val="col"/>
        <c:grouping val="clustered"/>
        <c:varyColors val="0"/>
        <c:ser>
          <c:idx val="0"/>
          <c:order val="0"/>
          <c:tx>
            <c:strRef>
              <c:f>Sheet1!$B$1</c:f>
              <c:strCache>
                <c:ptCount val="1"/>
                <c:pt idx="0">
                  <c:v>UK</c:v>
                </c:pt>
              </c:strCache>
            </c:strRef>
          </c:tx>
          <c:spPr>
            <a:solidFill>
              <a:srgbClr val="00F000"/>
            </a:solidFill>
            <a:ln>
              <a:noFill/>
            </a:ln>
            <a:effectLst/>
          </c:spPr>
          <c:invertIfNegative val="0"/>
          <c:dPt>
            <c:idx val="0"/>
            <c:invertIfNegative val="0"/>
            <c:bubble3D val="0"/>
            <c:extLst>
              <c:ext xmlns:c16="http://schemas.microsoft.com/office/drawing/2014/chart" uri="{C3380CC4-5D6E-409C-BE32-E72D297353CC}">
                <c16:uniqueId val="{00000001-6B65-4B0C-BC93-826B78D99838}"/>
              </c:ext>
            </c:extLst>
          </c:dPt>
          <c:dPt>
            <c:idx val="1"/>
            <c:invertIfNegative val="0"/>
            <c:bubble3D val="0"/>
            <c:extLst>
              <c:ext xmlns:c16="http://schemas.microsoft.com/office/drawing/2014/chart" uri="{C3380CC4-5D6E-409C-BE32-E72D297353CC}">
                <c16:uniqueId val="{00000003-6B65-4B0C-BC93-826B78D99838}"/>
              </c:ext>
            </c:extLst>
          </c:dPt>
          <c:dPt>
            <c:idx val="2"/>
            <c:invertIfNegative val="0"/>
            <c:bubble3D val="0"/>
            <c:extLst>
              <c:ext xmlns:c16="http://schemas.microsoft.com/office/drawing/2014/chart" uri="{C3380CC4-5D6E-409C-BE32-E72D297353CC}">
                <c16:uniqueId val="{00000005-6B65-4B0C-BC93-826B78D99838}"/>
              </c:ext>
            </c:extLst>
          </c:dPt>
          <c:dPt>
            <c:idx val="3"/>
            <c:invertIfNegative val="0"/>
            <c:bubble3D val="0"/>
            <c:extLst>
              <c:ext xmlns:c16="http://schemas.microsoft.com/office/drawing/2014/chart" uri="{C3380CC4-5D6E-409C-BE32-E72D297353CC}">
                <c16:uniqueId val="{00000007-6B65-4B0C-BC93-826B78D99838}"/>
              </c:ext>
            </c:extLst>
          </c:dPt>
          <c:dPt>
            <c:idx val="4"/>
            <c:invertIfNegative val="0"/>
            <c:bubble3D val="0"/>
            <c:extLst>
              <c:ext xmlns:c16="http://schemas.microsoft.com/office/drawing/2014/chart" uri="{C3380CC4-5D6E-409C-BE32-E72D297353CC}">
                <c16:uniqueId val="{00000009-6B65-4B0C-BC93-826B78D99838}"/>
              </c:ext>
            </c:extLst>
          </c:dPt>
          <c:dPt>
            <c:idx val="5"/>
            <c:invertIfNegative val="0"/>
            <c:bubble3D val="0"/>
            <c:spPr>
              <a:solidFill>
                <a:srgbClr val="666666"/>
              </a:solidFill>
              <a:ln>
                <a:noFill/>
              </a:ln>
              <a:effectLst/>
            </c:spPr>
            <c:extLst>
              <c:ext xmlns:c16="http://schemas.microsoft.com/office/drawing/2014/chart" uri="{C3380CC4-5D6E-409C-BE32-E72D297353CC}">
                <c16:uniqueId val="{0000000B-6B65-4B0C-BC93-826B78D99838}"/>
              </c:ext>
            </c:extLst>
          </c:dPt>
          <c:dPt>
            <c:idx val="6"/>
            <c:invertIfNegative val="0"/>
            <c:bubble3D val="0"/>
            <c:extLst>
              <c:ext xmlns:c16="http://schemas.microsoft.com/office/drawing/2014/chart" uri="{C3380CC4-5D6E-409C-BE32-E72D297353CC}">
                <c16:uniqueId val="{0000000D-6B65-4B0C-BC93-826B78D99838}"/>
              </c:ext>
            </c:extLst>
          </c:dPt>
          <c:dPt>
            <c:idx val="7"/>
            <c:invertIfNegative val="0"/>
            <c:bubble3D val="0"/>
            <c:extLst>
              <c:ext xmlns:c16="http://schemas.microsoft.com/office/drawing/2014/chart" uri="{C3380CC4-5D6E-409C-BE32-E72D297353CC}">
                <c16:uniqueId val="{0000000F-6B65-4B0C-BC93-826B78D99838}"/>
              </c:ext>
            </c:extLst>
          </c:dPt>
          <c:dPt>
            <c:idx val="8"/>
            <c:invertIfNegative val="0"/>
            <c:bubble3D val="0"/>
            <c:extLst>
              <c:ext xmlns:c16="http://schemas.microsoft.com/office/drawing/2014/chart" uri="{C3380CC4-5D6E-409C-BE32-E72D297353CC}">
                <c16:uniqueId val="{00000011-6B65-4B0C-BC93-826B78D99838}"/>
              </c:ext>
            </c:extLst>
          </c:dPt>
          <c:dPt>
            <c:idx val="9"/>
            <c:invertIfNegative val="0"/>
            <c:bubble3D val="0"/>
            <c:spPr>
              <a:solidFill>
                <a:schemeClr val="tx1">
                  <a:lumMod val="50000"/>
                  <a:lumOff val="50000"/>
                </a:schemeClr>
              </a:solidFill>
              <a:ln>
                <a:noFill/>
              </a:ln>
              <a:effectLst/>
            </c:spPr>
            <c:extLst>
              <c:ext xmlns:c16="http://schemas.microsoft.com/office/drawing/2014/chart" uri="{C3380CC4-5D6E-409C-BE32-E72D297353CC}">
                <c16:uniqueId val="{00000013-6B65-4B0C-BC93-826B78D99838}"/>
              </c:ext>
            </c:extLst>
          </c:dPt>
          <c:dPt>
            <c:idx val="10"/>
            <c:invertIfNegative val="0"/>
            <c:bubble3D val="0"/>
            <c:extLst>
              <c:ext xmlns:c16="http://schemas.microsoft.com/office/drawing/2014/chart" uri="{C3380CC4-5D6E-409C-BE32-E72D297353CC}">
                <c16:uniqueId val="{00000015-812A-480B-B333-94C132AA3928}"/>
              </c:ext>
            </c:extLst>
          </c:dPt>
          <c:dPt>
            <c:idx val="11"/>
            <c:invertIfNegative val="0"/>
            <c:bubble3D val="0"/>
            <c:extLst>
              <c:ext xmlns:c16="http://schemas.microsoft.com/office/drawing/2014/chart" uri="{C3380CC4-5D6E-409C-BE32-E72D297353CC}">
                <c16:uniqueId val="{00000000-6AB0-4945-8308-219870CA889A}"/>
              </c:ext>
            </c:extLst>
          </c:dPt>
          <c:dPt>
            <c:idx val="13"/>
            <c:invertIfNegative val="0"/>
            <c:bubble3D val="0"/>
            <c:spPr>
              <a:solidFill>
                <a:schemeClr val="accent1"/>
              </a:solidFill>
              <a:ln>
                <a:noFill/>
              </a:ln>
              <a:effectLst/>
            </c:spPr>
            <c:extLst>
              <c:ext xmlns:c16="http://schemas.microsoft.com/office/drawing/2014/chart" uri="{C3380CC4-5D6E-409C-BE32-E72D297353CC}">
                <c16:uniqueId val="{00000000-6A5B-4B01-AD77-9BB57C16BE01}"/>
              </c:ext>
            </c:extLst>
          </c:dPt>
          <c:dLbls>
            <c:dLbl>
              <c:idx val="13"/>
              <c:numFmt formatCode="0%" sourceLinked="0"/>
              <c:spPr>
                <a:noFill/>
                <a:ln>
                  <a:noFill/>
                </a:ln>
                <a:effectLst/>
              </c:spPr>
              <c:txPr>
                <a:bodyPr rot="0" vert="horz"/>
                <a:lstStyle/>
                <a:p>
                  <a:pPr>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0-6A5B-4B01-AD77-9BB57C16BE01}"/>
                </c:ext>
              </c:extLst>
            </c:dLbl>
            <c:numFmt formatCode="0.0%" sourceLinked="0"/>
            <c:spPr>
              <a:noFill/>
              <a:ln>
                <a:noFill/>
              </a:ln>
              <a:effectLst/>
            </c:spPr>
            <c:txPr>
              <a:bodyPr rot="0" vert="horz"/>
              <a:lstStyle/>
              <a:p>
                <a:pPr>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Sheet1!$A$2:$A$17</c:f>
              <c:strCache>
                <c:ptCount val="16"/>
                <c:pt idx="0">
                  <c:v>GB</c:v>
                </c:pt>
                <c:pt idx="1">
                  <c:v>Supermarkets</c:v>
                </c:pt>
                <c:pt idx="2">
                  <c:v>Convenience</c:v>
                </c:pt>
                <c:pt idx="3">
                  <c:v> </c:v>
                </c:pt>
                <c:pt idx="4">
                  <c:v>Grocery Multiples</c:v>
                </c:pt>
                <c:pt idx="5">
                  <c:v>Chemists</c:v>
                </c:pt>
                <c:pt idx="7">
                  <c:v>Independents</c:v>
                </c:pt>
                <c:pt idx="8">
                  <c:v>Symbols</c:v>
                </c:pt>
                <c:pt idx="9">
                  <c:v>Convenience Multiples</c:v>
                </c:pt>
                <c:pt idx="10">
                  <c:v>Multiple Forecourts</c:v>
                </c:pt>
                <c:pt idx="12">
                  <c:v>*Discounters</c:v>
                </c:pt>
                <c:pt idx="13">
                  <c:v>**Value Retailers</c:v>
                </c:pt>
                <c:pt idx="14">
                  <c:v>*Online</c:v>
                </c:pt>
                <c:pt idx="15">
                  <c:v>*Bricks &amp; Mortar</c:v>
                </c:pt>
              </c:strCache>
            </c:strRef>
          </c:cat>
          <c:val>
            <c:numRef>
              <c:f>Sheet1!$B$2:$B$17</c:f>
              <c:numCache>
                <c:formatCode>0.0%</c:formatCode>
                <c:ptCount val="16"/>
                <c:pt idx="0">
                  <c:v>7.7088468031895729E-2</c:v>
                </c:pt>
                <c:pt idx="1">
                  <c:v>7.8921666949373304E-2</c:v>
                </c:pt>
                <c:pt idx="2">
                  <c:v>7.2078873851872727E-2</c:v>
                </c:pt>
                <c:pt idx="4">
                  <c:v>7.4417219137735247E-2</c:v>
                </c:pt>
                <c:pt idx="5">
                  <c:v>-2.6538582450541526E-2</c:v>
                </c:pt>
                <c:pt idx="7">
                  <c:v>0.1628270638513527</c:v>
                </c:pt>
                <c:pt idx="8">
                  <c:v>0.12322545114912176</c:v>
                </c:pt>
                <c:pt idx="9">
                  <c:v>-0.10586316154014985</c:v>
                </c:pt>
                <c:pt idx="10">
                  <c:v>0.23836902849277841</c:v>
                </c:pt>
                <c:pt idx="12">
                  <c:v>0.20944655461231809</c:v>
                </c:pt>
                <c:pt idx="13">
                  <c:v>3.3691190649287162E-2</c:v>
                </c:pt>
                <c:pt idx="14">
                  <c:v>0.97474386412573844</c:v>
                </c:pt>
                <c:pt idx="15">
                  <c:v>2.9237755489976758E-2</c:v>
                </c:pt>
              </c:numCache>
            </c:numRef>
          </c:val>
          <c:extLst>
            <c:ext xmlns:c16="http://schemas.microsoft.com/office/drawing/2014/chart" uri="{C3380CC4-5D6E-409C-BE32-E72D297353CC}">
              <c16:uniqueId val="{00000014-6B65-4B0C-BC93-826B78D99838}"/>
            </c:ext>
          </c:extLst>
        </c:ser>
        <c:dLbls>
          <c:dLblPos val="inEnd"/>
          <c:showLegendKey val="0"/>
          <c:showVal val="1"/>
          <c:showCatName val="0"/>
          <c:showSerName val="0"/>
          <c:showPercent val="0"/>
          <c:showBubbleSize val="0"/>
        </c:dLbls>
        <c:gapWidth val="125"/>
        <c:axId val="145143296"/>
        <c:axId val="145151104"/>
      </c:barChart>
      <c:catAx>
        <c:axId val="145143296"/>
        <c:scaling>
          <c:orientation val="minMax"/>
        </c:scaling>
        <c:delete val="0"/>
        <c:axPos val="b"/>
        <c:numFmt formatCode="General" sourceLinked="1"/>
        <c:majorTickMark val="none"/>
        <c:minorTickMark val="none"/>
        <c:tickLblPos val="low"/>
        <c:spPr>
          <a:noFill/>
          <a:ln w="9525" cap="flat" cmpd="sng" algn="ctr">
            <a:solidFill>
              <a:schemeClr val="tx1"/>
            </a:solidFill>
            <a:round/>
          </a:ln>
          <a:effectLst/>
        </c:spPr>
        <c:txPr>
          <a:bodyPr rot="-60000000" vert="horz"/>
          <a:lstStyle/>
          <a:p>
            <a:pPr>
              <a:defRPr sz="900" b="1"/>
            </a:pPr>
            <a:endParaRPr lang="en-US"/>
          </a:p>
        </c:txPr>
        <c:crossAx val="145151104"/>
        <c:crosses val="autoZero"/>
        <c:auto val="1"/>
        <c:lblAlgn val="ctr"/>
        <c:lblOffset val="100"/>
        <c:noMultiLvlLbl val="0"/>
      </c:catAx>
      <c:valAx>
        <c:axId val="145151104"/>
        <c:scaling>
          <c:orientation val="minMax"/>
        </c:scaling>
        <c:delete val="1"/>
        <c:axPos val="r"/>
        <c:numFmt formatCode="0.0%" sourceLinked="1"/>
        <c:majorTickMark val="out"/>
        <c:minorTickMark val="none"/>
        <c:tickLblPos val="nextTo"/>
        <c:crossAx val="145143296"/>
        <c:crosses val="max"/>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Montserrat" panose="00000500000000000000" pitchFamily="2" charset="0"/>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5890239527773143E-2"/>
          <c:y val="0.15053309773546641"/>
          <c:w val="0.87967786038055329"/>
          <c:h val="0.55233791678840161"/>
        </c:manualLayout>
      </c:layout>
      <c:barChart>
        <c:barDir val="col"/>
        <c:grouping val="clustered"/>
        <c:varyColors val="0"/>
        <c:ser>
          <c:idx val="0"/>
          <c:order val="0"/>
          <c:tx>
            <c:strRef>
              <c:f>Sheet1!$B$1</c:f>
              <c:strCache>
                <c:ptCount val="1"/>
                <c:pt idx="0">
                  <c:v>GB</c:v>
                </c:pt>
              </c:strCache>
            </c:strRef>
          </c:tx>
          <c:spPr>
            <a:solidFill>
              <a:schemeClr val="accent1"/>
            </a:solidFill>
            <a:ln>
              <a:noFill/>
            </a:ln>
            <a:effectLst/>
          </c:spPr>
          <c:invertIfNegative val="0"/>
          <c:cat>
            <c:strRef>
              <c:f>Sheet1!$A$2:$A$50</c:f>
              <c:strCache>
                <c:ptCount val="49"/>
                <c:pt idx="0">
                  <c:v>30-Jan-21</c:v>
                </c:pt>
                <c:pt idx="1">
                  <c:v>06-Feb-21</c:v>
                </c:pt>
                <c:pt idx="2">
                  <c:v>13-Feb-21</c:v>
                </c:pt>
                <c:pt idx="3">
                  <c:v>20-Feb-21</c:v>
                </c:pt>
                <c:pt idx="4">
                  <c:v>27-Feb-21</c:v>
                </c:pt>
                <c:pt idx="5">
                  <c:v>06-Mar-21</c:v>
                </c:pt>
                <c:pt idx="6">
                  <c:v>13-Mar-21</c:v>
                </c:pt>
                <c:pt idx="7">
                  <c:v>20-Mar-21</c:v>
                </c:pt>
                <c:pt idx="8">
                  <c:v>27-Mar-21</c:v>
                </c:pt>
                <c:pt idx="9">
                  <c:v>03-Apr-21</c:v>
                </c:pt>
                <c:pt idx="10">
                  <c:v>10-Apr-21</c:v>
                </c:pt>
                <c:pt idx="11">
                  <c:v>17-Apr-21</c:v>
                </c:pt>
                <c:pt idx="12">
                  <c:v>24-Apr-21</c:v>
                </c:pt>
                <c:pt idx="13">
                  <c:v>01-May-21</c:v>
                </c:pt>
                <c:pt idx="14">
                  <c:v>08-May-21</c:v>
                </c:pt>
                <c:pt idx="15">
                  <c:v>15-May-21</c:v>
                </c:pt>
                <c:pt idx="16">
                  <c:v>22-May-21</c:v>
                </c:pt>
                <c:pt idx="17">
                  <c:v>29-May-21</c:v>
                </c:pt>
                <c:pt idx="18">
                  <c:v>05-Jun-21</c:v>
                </c:pt>
                <c:pt idx="19">
                  <c:v>12-Jun-21</c:v>
                </c:pt>
                <c:pt idx="20">
                  <c:v>19-Jun-21</c:v>
                </c:pt>
                <c:pt idx="21">
                  <c:v>26-Jun-21</c:v>
                </c:pt>
                <c:pt idx="22">
                  <c:v>03-Jul-21</c:v>
                </c:pt>
                <c:pt idx="23">
                  <c:v>10-Jul-21</c:v>
                </c:pt>
                <c:pt idx="24">
                  <c:v>17-Jul-21</c:v>
                </c:pt>
                <c:pt idx="25">
                  <c:v>24-Jul-21</c:v>
                </c:pt>
                <c:pt idx="26">
                  <c:v>31-Jul-21</c:v>
                </c:pt>
                <c:pt idx="27">
                  <c:v>07-Aug-21</c:v>
                </c:pt>
                <c:pt idx="28">
                  <c:v>14-Aug-21</c:v>
                </c:pt>
                <c:pt idx="29">
                  <c:v>21-Aug-21</c:v>
                </c:pt>
                <c:pt idx="30">
                  <c:v>28-Aug-21</c:v>
                </c:pt>
                <c:pt idx="31">
                  <c:v>04-Sep-21</c:v>
                </c:pt>
                <c:pt idx="32">
                  <c:v>11-Sep-21</c:v>
                </c:pt>
                <c:pt idx="33">
                  <c:v>18-Sep-21</c:v>
                </c:pt>
                <c:pt idx="34">
                  <c:v>25-Sep-21</c:v>
                </c:pt>
                <c:pt idx="35">
                  <c:v>02-Oct-21</c:v>
                </c:pt>
                <c:pt idx="36">
                  <c:v>09-Oct-21</c:v>
                </c:pt>
                <c:pt idx="37">
                  <c:v>16-Oct-21</c:v>
                </c:pt>
                <c:pt idx="38">
                  <c:v>23-Oct-21</c:v>
                </c:pt>
                <c:pt idx="39">
                  <c:v>30-Oct-21</c:v>
                </c:pt>
                <c:pt idx="40">
                  <c:v>06-Nov-21</c:v>
                </c:pt>
                <c:pt idx="41">
                  <c:v>13-Nov-21</c:v>
                </c:pt>
                <c:pt idx="42">
                  <c:v>20-Nov-21</c:v>
                </c:pt>
                <c:pt idx="43">
                  <c:v>27-Nov-21</c:v>
                </c:pt>
                <c:pt idx="44">
                  <c:v> 04-Dec-21</c:v>
                </c:pt>
                <c:pt idx="45">
                  <c:v>11-Dec-21</c:v>
                </c:pt>
                <c:pt idx="46">
                  <c:v>18-Dec-21</c:v>
                </c:pt>
                <c:pt idx="47">
                  <c:v>25-Dec-21</c:v>
                </c:pt>
                <c:pt idx="48">
                  <c:v> 01-Jan22</c:v>
                </c:pt>
              </c:strCache>
            </c:strRef>
          </c:cat>
          <c:val>
            <c:numRef>
              <c:f>Sheet1!$B$2:$B$50</c:f>
              <c:numCache>
                <c:formatCode>0.0%</c:formatCode>
                <c:ptCount val="49"/>
                <c:pt idx="0">
                  <c:v>6.1411382286190364E-2</c:v>
                </c:pt>
                <c:pt idx="1">
                  <c:v>6.4791302194436184E-2</c:v>
                </c:pt>
                <c:pt idx="2">
                  <c:v>6.7693433538825731E-2</c:v>
                </c:pt>
                <c:pt idx="3">
                  <c:v>7.0793751390839432E-2</c:v>
                </c:pt>
                <c:pt idx="4">
                  <c:v>7.2503228734056346E-2</c:v>
                </c:pt>
                <c:pt idx="5">
                  <c:v>8.0644722282753323E-2</c:v>
                </c:pt>
                <c:pt idx="6">
                  <c:v>0.11420401056270024</c:v>
                </c:pt>
                <c:pt idx="7">
                  <c:v>9.1941078980627866E-2</c:v>
                </c:pt>
                <c:pt idx="8">
                  <c:v>9.4113647796616018E-2</c:v>
                </c:pt>
                <c:pt idx="9">
                  <c:v>0.10985334917004419</c:v>
                </c:pt>
                <c:pt idx="10">
                  <c:v>0.10717301303502058</c:v>
                </c:pt>
                <c:pt idx="11">
                  <c:v>9.3793075858681574E-2</c:v>
                </c:pt>
                <c:pt idx="12">
                  <c:v>9.7963989405330798E-2</c:v>
                </c:pt>
                <c:pt idx="13">
                  <c:v>9.8000657842073569E-2</c:v>
                </c:pt>
                <c:pt idx="14">
                  <c:v>9.8730530647749726E-2</c:v>
                </c:pt>
                <c:pt idx="15">
                  <c:v>9.6203829591467116E-2</c:v>
                </c:pt>
                <c:pt idx="16">
                  <c:v>9.2255905477275357E-2</c:v>
                </c:pt>
                <c:pt idx="17">
                  <c:v>9.0051471242391434E-2</c:v>
                </c:pt>
                <c:pt idx="18">
                  <c:v>8.5736043508620297E-2</c:v>
                </c:pt>
                <c:pt idx="19">
                  <c:v>8.7661546768367904E-2</c:v>
                </c:pt>
                <c:pt idx="20">
                  <c:v>9.4494531362029788E-2</c:v>
                </c:pt>
                <c:pt idx="21">
                  <c:v>7.3479439023441229E-2</c:v>
                </c:pt>
                <c:pt idx="22">
                  <c:v>7.5094545259186019E-2</c:v>
                </c:pt>
                <c:pt idx="23">
                  <c:v>8.7541512377309116E-2</c:v>
                </c:pt>
                <c:pt idx="24">
                  <c:v>8.4515689218074286E-2</c:v>
                </c:pt>
                <c:pt idx="25">
                  <c:v>8.3634324566360441E-2</c:v>
                </c:pt>
                <c:pt idx="26">
                  <c:v>8.0290837617386979E-2</c:v>
                </c:pt>
                <c:pt idx="27">
                  <c:v>7.966816025243495E-2</c:v>
                </c:pt>
                <c:pt idx="28">
                  <c:v>8.340926838788798E-2</c:v>
                </c:pt>
                <c:pt idx="29">
                  <c:v>7.9371908021341975E-2</c:v>
                </c:pt>
                <c:pt idx="30">
                  <c:v>7.4438656582631602E-2</c:v>
                </c:pt>
                <c:pt idx="31">
                  <c:v>7.0110755500859323E-2</c:v>
                </c:pt>
                <c:pt idx="32">
                  <c:v>6.502999057855896E-2</c:v>
                </c:pt>
                <c:pt idx="33">
                  <c:v>6.8000213477564797E-2</c:v>
                </c:pt>
                <c:pt idx="34">
                  <c:v>6.8588715888808327E-2</c:v>
                </c:pt>
                <c:pt idx="35">
                  <c:v>6.8907502472392856E-2</c:v>
                </c:pt>
                <c:pt idx="36">
                  <c:v>6.7478423937702647E-2</c:v>
                </c:pt>
                <c:pt idx="37">
                  <c:v>6.5054384640564455E-2</c:v>
                </c:pt>
                <c:pt idx="38">
                  <c:v>6.3841184928697059E-2</c:v>
                </c:pt>
                <c:pt idx="39">
                  <c:v>6.2444294623958063E-2</c:v>
                </c:pt>
                <c:pt idx="40">
                  <c:v>6.2398864307627866E-2</c:v>
                </c:pt>
                <c:pt idx="41">
                  <c:v>6.4885985504603783E-2</c:v>
                </c:pt>
                <c:pt idx="42">
                  <c:v>6.3251863835329214E-2</c:v>
                </c:pt>
                <c:pt idx="43">
                  <c:v>6.0550208843671571E-2</c:v>
                </c:pt>
                <c:pt idx="44">
                  <c:v>5.7333258208828397E-2</c:v>
                </c:pt>
                <c:pt idx="45">
                  <c:v>5.534956617861253E-2</c:v>
                </c:pt>
                <c:pt idx="46">
                  <c:v>4.5501614868017182E-2</c:v>
                </c:pt>
                <c:pt idx="47">
                  <c:v>6.9678598101545086E-2</c:v>
                </c:pt>
                <c:pt idx="48">
                  <c:v>6.0158521462224446E-2</c:v>
                </c:pt>
              </c:numCache>
            </c:numRef>
          </c:val>
          <c:extLst>
            <c:ext xmlns:c16="http://schemas.microsoft.com/office/drawing/2014/chart" uri="{C3380CC4-5D6E-409C-BE32-E72D297353CC}">
              <c16:uniqueId val="{00000000-8708-460B-B70D-3027C22FFFA0}"/>
            </c:ext>
          </c:extLst>
        </c:ser>
        <c:dLbls>
          <c:showLegendKey val="0"/>
          <c:showVal val="0"/>
          <c:showCatName val="0"/>
          <c:showSerName val="0"/>
          <c:showPercent val="0"/>
          <c:showBubbleSize val="0"/>
        </c:dLbls>
        <c:gapWidth val="219"/>
        <c:axId val="559234192"/>
        <c:axId val="559233864"/>
      </c:barChart>
      <c:lineChart>
        <c:grouping val="standard"/>
        <c:varyColors val="0"/>
        <c:ser>
          <c:idx val="1"/>
          <c:order val="1"/>
          <c:tx>
            <c:strRef>
              <c:f>Sheet1!$C$1</c:f>
              <c:strCache>
                <c:ptCount val="1"/>
                <c:pt idx="0">
                  <c:v>Grocery Multiples</c:v>
                </c:pt>
              </c:strCache>
            </c:strRef>
          </c:tx>
          <c:spPr>
            <a:ln w="28575" cap="rnd">
              <a:solidFill>
                <a:schemeClr val="accent2"/>
              </a:solidFill>
              <a:round/>
            </a:ln>
            <a:effectLst/>
          </c:spPr>
          <c:marker>
            <c:symbol val="none"/>
          </c:marker>
          <c:cat>
            <c:strRef>
              <c:f>Sheet1!$A$2:$A$50</c:f>
              <c:strCache>
                <c:ptCount val="49"/>
                <c:pt idx="0">
                  <c:v>30-Jan-21</c:v>
                </c:pt>
                <c:pt idx="1">
                  <c:v>06-Feb-21</c:v>
                </c:pt>
                <c:pt idx="2">
                  <c:v>13-Feb-21</c:v>
                </c:pt>
                <c:pt idx="3">
                  <c:v>20-Feb-21</c:v>
                </c:pt>
                <c:pt idx="4">
                  <c:v>27-Feb-21</c:v>
                </c:pt>
                <c:pt idx="5">
                  <c:v>06-Mar-21</c:v>
                </c:pt>
                <c:pt idx="6">
                  <c:v>13-Mar-21</c:v>
                </c:pt>
                <c:pt idx="7">
                  <c:v>20-Mar-21</c:v>
                </c:pt>
                <c:pt idx="8">
                  <c:v>27-Mar-21</c:v>
                </c:pt>
                <c:pt idx="9">
                  <c:v>03-Apr-21</c:v>
                </c:pt>
                <c:pt idx="10">
                  <c:v>10-Apr-21</c:v>
                </c:pt>
                <c:pt idx="11">
                  <c:v>17-Apr-21</c:v>
                </c:pt>
                <c:pt idx="12">
                  <c:v>24-Apr-21</c:v>
                </c:pt>
                <c:pt idx="13">
                  <c:v>01-May-21</c:v>
                </c:pt>
                <c:pt idx="14">
                  <c:v>08-May-21</c:v>
                </c:pt>
                <c:pt idx="15">
                  <c:v>15-May-21</c:v>
                </c:pt>
                <c:pt idx="16">
                  <c:v>22-May-21</c:v>
                </c:pt>
                <c:pt idx="17">
                  <c:v>29-May-21</c:v>
                </c:pt>
                <c:pt idx="18">
                  <c:v>05-Jun-21</c:v>
                </c:pt>
                <c:pt idx="19">
                  <c:v>12-Jun-21</c:v>
                </c:pt>
                <c:pt idx="20">
                  <c:v>19-Jun-21</c:v>
                </c:pt>
                <c:pt idx="21">
                  <c:v>26-Jun-21</c:v>
                </c:pt>
                <c:pt idx="22">
                  <c:v>03-Jul-21</c:v>
                </c:pt>
                <c:pt idx="23">
                  <c:v>10-Jul-21</c:v>
                </c:pt>
                <c:pt idx="24">
                  <c:v>17-Jul-21</c:v>
                </c:pt>
                <c:pt idx="25">
                  <c:v>24-Jul-21</c:v>
                </c:pt>
                <c:pt idx="26">
                  <c:v>31-Jul-21</c:v>
                </c:pt>
                <c:pt idx="27">
                  <c:v>07-Aug-21</c:v>
                </c:pt>
                <c:pt idx="28">
                  <c:v>14-Aug-21</c:v>
                </c:pt>
                <c:pt idx="29">
                  <c:v>21-Aug-21</c:v>
                </c:pt>
                <c:pt idx="30">
                  <c:v>28-Aug-21</c:v>
                </c:pt>
                <c:pt idx="31">
                  <c:v>04-Sep-21</c:v>
                </c:pt>
                <c:pt idx="32">
                  <c:v>11-Sep-21</c:v>
                </c:pt>
                <c:pt idx="33">
                  <c:v>18-Sep-21</c:v>
                </c:pt>
                <c:pt idx="34">
                  <c:v>25-Sep-21</c:v>
                </c:pt>
                <c:pt idx="35">
                  <c:v>02-Oct-21</c:v>
                </c:pt>
                <c:pt idx="36">
                  <c:v>09-Oct-21</c:v>
                </c:pt>
                <c:pt idx="37">
                  <c:v>16-Oct-21</c:v>
                </c:pt>
                <c:pt idx="38">
                  <c:v>23-Oct-21</c:v>
                </c:pt>
                <c:pt idx="39">
                  <c:v>30-Oct-21</c:v>
                </c:pt>
                <c:pt idx="40">
                  <c:v>06-Nov-21</c:v>
                </c:pt>
                <c:pt idx="41">
                  <c:v>13-Nov-21</c:v>
                </c:pt>
                <c:pt idx="42">
                  <c:v>20-Nov-21</c:v>
                </c:pt>
                <c:pt idx="43">
                  <c:v>27-Nov-21</c:v>
                </c:pt>
                <c:pt idx="44">
                  <c:v> 04-Dec-21</c:v>
                </c:pt>
                <c:pt idx="45">
                  <c:v>11-Dec-21</c:v>
                </c:pt>
                <c:pt idx="46">
                  <c:v>18-Dec-21</c:v>
                </c:pt>
                <c:pt idx="47">
                  <c:v>25-Dec-21</c:v>
                </c:pt>
                <c:pt idx="48">
                  <c:v> 01-Jan22</c:v>
                </c:pt>
              </c:strCache>
            </c:strRef>
          </c:cat>
          <c:val>
            <c:numRef>
              <c:f>Sheet1!$C$2:$C$50</c:f>
              <c:numCache>
                <c:formatCode>0.0%</c:formatCode>
                <c:ptCount val="49"/>
                <c:pt idx="0">
                  <c:v>6.2022019595850963E-2</c:v>
                </c:pt>
                <c:pt idx="1">
                  <c:v>6.5830917080950124E-2</c:v>
                </c:pt>
                <c:pt idx="2">
                  <c:v>6.9346955805783761E-2</c:v>
                </c:pt>
                <c:pt idx="3">
                  <c:v>7.3345720956929039E-2</c:v>
                </c:pt>
                <c:pt idx="4">
                  <c:v>7.5675858912362504E-2</c:v>
                </c:pt>
                <c:pt idx="5">
                  <c:v>8.492621747140916E-2</c:v>
                </c:pt>
                <c:pt idx="6">
                  <c:v>0.12394069497732652</c:v>
                </c:pt>
                <c:pt idx="7">
                  <c:v>9.8928858889532734E-2</c:v>
                </c:pt>
                <c:pt idx="8">
                  <c:v>0.10198371269704398</c:v>
                </c:pt>
                <c:pt idx="9">
                  <c:v>0.11947039044949825</c:v>
                </c:pt>
                <c:pt idx="10">
                  <c:v>0.1155974538894653</c:v>
                </c:pt>
                <c:pt idx="11">
                  <c:v>9.9620451873367655E-2</c:v>
                </c:pt>
                <c:pt idx="12">
                  <c:v>0.10419523296562394</c:v>
                </c:pt>
                <c:pt idx="13">
                  <c:v>0.10355790536350451</c:v>
                </c:pt>
                <c:pt idx="14">
                  <c:v>0.10342762440320064</c:v>
                </c:pt>
                <c:pt idx="15">
                  <c:v>9.9559034293833504E-2</c:v>
                </c:pt>
                <c:pt idx="16">
                  <c:v>9.4795897342724533E-2</c:v>
                </c:pt>
                <c:pt idx="17">
                  <c:v>9.1887200106424816E-2</c:v>
                </c:pt>
                <c:pt idx="18">
                  <c:v>8.4993004000030403E-2</c:v>
                </c:pt>
                <c:pt idx="19">
                  <c:v>8.5172469347946755E-2</c:v>
                </c:pt>
                <c:pt idx="20">
                  <c:v>9.1177013985282995E-2</c:v>
                </c:pt>
                <c:pt idx="21">
                  <c:v>6.7030713415298537E-2</c:v>
                </c:pt>
                <c:pt idx="22">
                  <c:v>6.9331981084946204E-2</c:v>
                </c:pt>
                <c:pt idx="23">
                  <c:v>8.3601928985508778E-2</c:v>
                </c:pt>
                <c:pt idx="24">
                  <c:v>7.9093262660597796E-2</c:v>
                </c:pt>
                <c:pt idx="25">
                  <c:v>7.7443354063170045E-2</c:v>
                </c:pt>
                <c:pt idx="26">
                  <c:v>7.3676678651029004E-2</c:v>
                </c:pt>
                <c:pt idx="27">
                  <c:v>7.292570289039535E-2</c:v>
                </c:pt>
                <c:pt idx="28">
                  <c:v>7.608557251181014E-2</c:v>
                </c:pt>
                <c:pt idx="29">
                  <c:v>7.1485872843261244E-2</c:v>
                </c:pt>
                <c:pt idx="30">
                  <c:v>6.7201636034541767E-2</c:v>
                </c:pt>
                <c:pt idx="31">
                  <c:v>6.3702962675038721E-2</c:v>
                </c:pt>
                <c:pt idx="32">
                  <c:v>5.796162361313173E-2</c:v>
                </c:pt>
                <c:pt idx="33">
                  <c:v>6.0912665206518835E-2</c:v>
                </c:pt>
                <c:pt idx="34">
                  <c:v>6.0811577874060774E-2</c:v>
                </c:pt>
                <c:pt idx="35">
                  <c:v>6.0702226519702362E-2</c:v>
                </c:pt>
                <c:pt idx="36">
                  <c:v>5.9476575604070492E-2</c:v>
                </c:pt>
                <c:pt idx="37">
                  <c:v>5.6975450240002168E-2</c:v>
                </c:pt>
                <c:pt idx="38">
                  <c:v>5.5398855313548045E-2</c:v>
                </c:pt>
                <c:pt idx="39">
                  <c:v>5.3864616978467339E-2</c:v>
                </c:pt>
                <c:pt idx="40">
                  <c:v>5.4178256869810371E-2</c:v>
                </c:pt>
                <c:pt idx="41">
                  <c:v>5.6775988001231514E-2</c:v>
                </c:pt>
                <c:pt idx="42">
                  <c:v>5.4658590157990794E-2</c:v>
                </c:pt>
                <c:pt idx="43">
                  <c:v>5.2042398675026247E-2</c:v>
                </c:pt>
                <c:pt idx="44">
                  <c:v>4.9750997340616721E-2</c:v>
                </c:pt>
                <c:pt idx="45">
                  <c:v>4.8206253861711179E-2</c:v>
                </c:pt>
                <c:pt idx="46">
                  <c:v>3.7970050040491365E-2</c:v>
                </c:pt>
                <c:pt idx="47">
                  <c:v>6.5403298309353985E-2</c:v>
                </c:pt>
                <c:pt idx="48">
                  <c:v>5.4934736153384955E-2</c:v>
                </c:pt>
              </c:numCache>
            </c:numRef>
          </c:val>
          <c:smooth val="0"/>
          <c:extLst>
            <c:ext xmlns:c16="http://schemas.microsoft.com/office/drawing/2014/chart" uri="{C3380CC4-5D6E-409C-BE32-E72D297353CC}">
              <c16:uniqueId val="{00000001-8708-460B-B70D-3027C22FFFA0}"/>
            </c:ext>
          </c:extLst>
        </c:ser>
        <c:dLbls>
          <c:showLegendKey val="0"/>
          <c:showVal val="0"/>
          <c:showCatName val="0"/>
          <c:showSerName val="0"/>
          <c:showPercent val="0"/>
          <c:showBubbleSize val="0"/>
        </c:dLbls>
        <c:marker val="1"/>
        <c:smooth val="0"/>
        <c:axId val="214567584"/>
        <c:axId val="214566272"/>
      </c:lineChart>
      <c:catAx>
        <c:axId val="5592341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Montserrat" panose="00000500000000000000" pitchFamily="2" charset="0"/>
                <a:ea typeface="+mn-ea"/>
                <a:cs typeface="+mn-cs"/>
              </a:defRPr>
            </a:pPr>
            <a:endParaRPr lang="en-US"/>
          </a:p>
        </c:txPr>
        <c:crossAx val="559233864"/>
        <c:crosses val="autoZero"/>
        <c:auto val="1"/>
        <c:lblAlgn val="ctr"/>
        <c:lblOffset val="100"/>
        <c:noMultiLvlLbl val="0"/>
      </c:catAx>
      <c:valAx>
        <c:axId val="55923386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t" anchorCtr="0"/>
              <a:lstStyle/>
              <a:p>
                <a:pPr>
                  <a:defRPr sz="1000" b="0" i="0" u="none" strike="noStrike" kern="1200" baseline="0">
                    <a:solidFill>
                      <a:schemeClr val="tx1"/>
                    </a:solidFill>
                    <a:latin typeface="Montserrat" panose="00000500000000000000" pitchFamily="2" charset="0"/>
                    <a:ea typeface="+mn-ea"/>
                    <a:cs typeface="+mn-cs"/>
                  </a:defRPr>
                </a:pPr>
                <a:r>
                  <a:rPr lang="en-GB" sz="1000" dirty="0">
                    <a:solidFill>
                      <a:schemeClr val="tx1"/>
                    </a:solidFill>
                  </a:rPr>
                  <a:t>12 w/e growth vs 2 years ago</a:t>
                </a:r>
              </a:p>
            </c:rich>
          </c:tx>
          <c:layout>
            <c:manualLayout>
              <c:xMode val="edge"/>
              <c:yMode val="edge"/>
              <c:x val="4.5740733359617251E-3"/>
              <c:y val="0"/>
            </c:manualLayout>
          </c:layout>
          <c:overlay val="0"/>
          <c:spPr>
            <a:noFill/>
            <a:ln>
              <a:noFill/>
            </a:ln>
            <a:effectLst/>
          </c:spPr>
          <c:txPr>
            <a:bodyPr rot="0" spcFirstLastPara="1" vertOverflow="ellipsis" wrap="square" anchor="t" anchorCtr="0"/>
            <a:lstStyle/>
            <a:p>
              <a:pPr>
                <a:defRPr sz="1000" b="0" i="0" u="none" strike="noStrike" kern="1200" baseline="0">
                  <a:solidFill>
                    <a:schemeClr val="tx1"/>
                  </a:solidFill>
                  <a:latin typeface="Montserrat" panose="00000500000000000000" pitchFamily="2" charset="0"/>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solidFill>
                <a:latin typeface="Montserrat" panose="00000500000000000000" pitchFamily="2" charset="0"/>
                <a:ea typeface="+mn-ea"/>
                <a:cs typeface="+mn-cs"/>
              </a:defRPr>
            </a:pPr>
            <a:endParaRPr lang="en-US"/>
          </a:p>
        </c:txPr>
        <c:crossAx val="559234192"/>
        <c:crosses val="autoZero"/>
        <c:crossBetween val="between"/>
      </c:valAx>
      <c:valAx>
        <c:axId val="214566272"/>
        <c:scaling>
          <c:orientation val="minMax"/>
          <c:max val="0.12000000000000001"/>
        </c:scaling>
        <c:delete val="1"/>
        <c:axPos val="r"/>
        <c:numFmt formatCode="0%" sourceLinked="0"/>
        <c:majorTickMark val="out"/>
        <c:minorTickMark val="none"/>
        <c:tickLblPos val="nextTo"/>
        <c:crossAx val="214567584"/>
        <c:crosses val="max"/>
        <c:crossBetween val="between"/>
      </c:valAx>
      <c:catAx>
        <c:axId val="214567584"/>
        <c:scaling>
          <c:orientation val="minMax"/>
        </c:scaling>
        <c:delete val="1"/>
        <c:axPos val="b"/>
        <c:numFmt formatCode="General" sourceLinked="1"/>
        <c:majorTickMark val="out"/>
        <c:minorTickMark val="none"/>
        <c:tickLblPos val="nextTo"/>
        <c:crossAx val="214566272"/>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ontserrat" panose="00000500000000000000" pitchFamily="2"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Montserrat" panose="00000500000000000000" pitchFamily="2"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58BD583-62AA-4F5E-A222-253F13B71F99}"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EE860B26-B4D9-45F4-AC0C-C7DB5156E7A1}">
      <dgm:prSet phldrT="[Text]" custT="1"/>
      <dgm:spPr>
        <a:solidFill>
          <a:schemeClr val="accent1"/>
        </a:solidFill>
      </dgm:spPr>
      <dgm:t>
        <a:bodyPr/>
        <a:lstStyle/>
        <a:p>
          <a:r>
            <a:rPr lang="en-GB" sz="1600" dirty="0">
              <a:latin typeface="Montserrat" panose="00000500000000000000" pitchFamily="2" charset="0"/>
              <a:cs typeface="Calibri" panose="020F0502020204030204" pitchFamily="34" charset="0"/>
            </a:rPr>
            <a:t>Wed-Thu</a:t>
          </a:r>
          <a:endParaRPr lang="en-US" sz="1600" dirty="0">
            <a:latin typeface="Montserrat" panose="00000500000000000000" pitchFamily="2" charset="0"/>
            <a:cs typeface="Calibri" panose="020F0502020204030204" pitchFamily="34" charset="0"/>
          </a:endParaRPr>
        </a:p>
      </dgm:t>
    </dgm:pt>
    <dgm:pt modelId="{5D21D1DD-E02D-4453-87F1-5411DC020480}" type="parTrans" cxnId="{3E145D18-4B37-489B-8800-5941B8BA157F}">
      <dgm:prSet/>
      <dgm:spPr/>
      <dgm:t>
        <a:bodyPr/>
        <a:lstStyle/>
        <a:p>
          <a:endParaRPr lang="en-US" sz="1400">
            <a:latin typeface="Montserrat" panose="00000500000000000000" pitchFamily="2" charset="0"/>
          </a:endParaRPr>
        </a:p>
      </dgm:t>
    </dgm:pt>
    <dgm:pt modelId="{B3123CE8-E93A-4F40-808A-87B18AE93EEE}" type="sibTrans" cxnId="{3E145D18-4B37-489B-8800-5941B8BA157F}">
      <dgm:prSet/>
      <dgm:spPr/>
      <dgm:t>
        <a:bodyPr/>
        <a:lstStyle/>
        <a:p>
          <a:endParaRPr lang="en-US" sz="1400">
            <a:latin typeface="Montserrat" panose="00000500000000000000" pitchFamily="2" charset="0"/>
          </a:endParaRPr>
        </a:p>
      </dgm:t>
    </dgm:pt>
    <dgm:pt modelId="{050AF805-1893-4D0B-A6D3-AD604FB5AF4C}">
      <dgm:prSet phldrT="[Text]" custT="1"/>
      <dgm:spPr/>
      <dgm:t>
        <a:bodyPr/>
        <a:lstStyle/>
        <a:p>
          <a:r>
            <a:rPr lang="en-GB" sz="1400" dirty="0">
              <a:latin typeface="Montserrat" panose="00000500000000000000" pitchFamily="2" charset="0"/>
              <a:cs typeface="Calibri" panose="020F0502020204030204" pitchFamily="34" charset="0"/>
            </a:rPr>
            <a:t>21% of value sales** was spent during these 2 days</a:t>
          </a:r>
          <a:endParaRPr lang="en-US" sz="1400" dirty="0">
            <a:latin typeface="Montserrat" panose="00000500000000000000" pitchFamily="2" charset="0"/>
            <a:cs typeface="Calibri" panose="020F0502020204030204" pitchFamily="34" charset="0"/>
          </a:endParaRPr>
        </a:p>
      </dgm:t>
    </dgm:pt>
    <dgm:pt modelId="{913B5AD8-3F83-4B25-A30C-3DCA45C62274}" type="parTrans" cxnId="{F2F01315-47BA-42F6-BDE8-0DC979434E59}">
      <dgm:prSet/>
      <dgm:spPr/>
      <dgm:t>
        <a:bodyPr/>
        <a:lstStyle/>
        <a:p>
          <a:endParaRPr lang="en-US" sz="1400">
            <a:latin typeface="Montserrat" panose="00000500000000000000" pitchFamily="2" charset="0"/>
          </a:endParaRPr>
        </a:p>
      </dgm:t>
    </dgm:pt>
    <dgm:pt modelId="{86DD8AF5-732C-4F4D-A8CC-159A003CB27A}" type="sibTrans" cxnId="{F2F01315-47BA-42F6-BDE8-0DC979434E59}">
      <dgm:prSet/>
      <dgm:spPr/>
      <dgm:t>
        <a:bodyPr/>
        <a:lstStyle/>
        <a:p>
          <a:endParaRPr lang="en-US" sz="1400">
            <a:latin typeface="Montserrat" panose="00000500000000000000" pitchFamily="2" charset="0"/>
          </a:endParaRPr>
        </a:p>
      </dgm:t>
    </dgm:pt>
    <dgm:pt modelId="{1561C88F-7812-4F8E-BBAE-53E2D93A3A74}">
      <dgm:prSet phldrT="[Text]" custT="1"/>
      <dgm:spPr>
        <a:solidFill>
          <a:schemeClr val="accent1"/>
        </a:solidFill>
      </dgm:spPr>
      <dgm:t>
        <a:bodyPr/>
        <a:lstStyle/>
        <a:p>
          <a:r>
            <a:rPr lang="en-GB" sz="1600" dirty="0">
              <a:latin typeface="Montserrat" panose="00000500000000000000" pitchFamily="2" charset="0"/>
              <a:cs typeface="Calibri" panose="020F0502020204030204" pitchFamily="34" charset="0"/>
            </a:rPr>
            <a:t>Rest of Xmas</a:t>
          </a:r>
          <a:endParaRPr lang="en-US" sz="1600" dirty="0">
            <a:latin typeface="Montserrat" panose="00000500000000000000" pitchFamily="2" charset="0"/>
            <a:cs typeface="Calibri" panose="020F0502020204030204" pitchFamily="34" charset="0"/>
          </a:endParaRPr>
        </a:p>
      </dgm:t>
    </dgm:pt>
    <dgm:pt modelId="{F395B855-1285-46ED-ACCC-313865A29710}" type="parTrans" cxnId="{259B4FA0-826B-407D-8E74-90814850281B}">
      <dgm:prSet/>
      <dgm:spPr/>
      <dgm:t>
        <a:bodyPr/>
        <a:lstStyle/>
        <a:p>
          <a:endParaRPr lang="en-US" sz="1400">
            <a:latin typeface="Montserrat" panose="00000500000000000000" pitchFamily="2" charset="0"/>
          </a:endParaRPr>
        </a:p>
      </dgm:t>
    </dgm:pt>
    <dgm:pt modelId="{F1A2F452-4410-4AD1-953D-D2B60ACB174F}" type="sibTrans" cxnId="{259B4FA0-826B-407D-8E74-90814850281B}">
      <dgm:prSet/>
      <dgm:spPr/>
      <dgm:t>
        <a:bodyPr/>
        <a:lstStyle/>
        <a:p>
          <a:endParaRPr lang="en-US" sz="1400">
            <a:latin typeface="Montserrat" panose="00000500000000000000" pitchFamily="2" charset="0"/>
          </a:endParaRPr>
        </a:p>
      </dgm:t>
    </dgm:pt>
    <dgm:pt modelId="{FFA2D078-9BC3-4170-A764-0315A9913C7A}">
      <dgm:prSet phldrT="[Text]" custT="1"/>
      <dgm:spPr/>
      <dgm:t>
        <a:bodyPr/>
        <a:lstStyle/>
        <a:p>
          <a:endParaRPr lang="en-US" sz="1400" dirty="0">
            <a:latin typeface="Montserrat" panose="00000500000000000000" pitchFamily="2" charset="0"/>
            <a:cs typeface="Calibri" panose="020F0502020204030204" pitchFamily="34" charset="0"/>
          </a:endParaRPr>
        </a:p>
      </dgm:t>
    </dgm:pt>
    <dgm:pt modelId="{C75E9A31-9DA6-4497-8D0B-121658A0F46D}" type="parTrans" cxnId="{52EF5E90-26C6-4B80-869D-4886ECF3453F}">
      <dgm:prSet/>
      <dgm:spPr/>
      <dgm:t>
        <a:bodyPr/>
        <a:lstStyle/>
        <a:p>
          <a:endParaRPr lang="en-GB" sz="1400">
            <a:latin typeface="Montserrat" panose="00000500000000000000" pitchFamily="2" charset="0"/>
          </a:endParaRPr>
        </a:p>
      </dgm:t>
    </dgm:pt>
    <dgm:pt modelId="{3033F29B-BBE3-4E8E-AC61-DD9607A965FB}" type="sibTrans" cxnId="{52EF5E90-26C6-4B80-869D-4886ECF3453F}">
      <dgm:prSet/>
      <dgm:spPr/>
      <dgm:t>
        <a:bodyPr/>
        <a:lstStyle/>
        <a:p>
          <a:endParaRPr lang="en-GB" sz="1400">
            <a:latin typeface="Montserrat" panose="00000500000000000000" pitchFamily="2" charset="0"/>
          </a:endParaRPr>
        </a:p>
      </dgm:t>
    </dgm:pt>
    <dgm:pt modelId="{87B1207F-5957-471A-8F9E-4E618E8C42B4}">
      <dgm:prSet phldrT="[Text]" custT="1"/>
      <dgm:spPr/>
      <dgm:t>
        <a:bodyPr/>
        <a:lstStyle/>
        <a:p>
          <a:endParaRPr lang="en-US" sz="1400" dirty="0">
            <a:latin typeface="Montserrat" panose="00000500000000000000" pitchFamily="2" charset="0"/>
            <a:cs typeface="Calibri" panose="020F0502020204030204" pitchFamily="34" charset="0"/>
          </a:endParaRPr>
        </a:p>
      </dgm:t>
    </dgm:pt>
    <dgm:pt modelId="{8926B150-FAC8-480D-9C3E-5B5DE38A7962}" type="parTrans" cxnId="{0BA61DDC-D9B5-4D16-9AD9-BD8833F6A207}">
      <dgm:prSet/>
      <dgm:spPr/>
      <dgm:t>
        <a:bodyPr/>
        <a:lstStyle/>
        <a:p>
          <a:endParaRPr lang="en-GB" sz="1400">
            <a:latin typeface="Montserrat" panose="00000500000000000000" pitchFamily="2" charset="0"/>
          </a:endParaRPr>
        </a:p>
      </dgm:t>
    </dgm:pt>
    <dgm:pt modelId="{0BE443E9-0047-4616-B654-A8004C1C693C}" type="sibTrans" cxnId="{0BA61DDC-D9B5-4D16-9AD9-BD8833F6A207}">
      <dgm:prSet/>
      <dgm:spPr/>
      <dgm:t>
        <a:bodyPr/>
        <a:lstStyle/>
        <a:p>
          <a:endParaRPr lang="en-GB" sz="1400">
            <a:latin typeface="Montserrat" panose="00000500000000000000" pitchFamily="2" charset="0"/>
          </a:endParaRPr>
        </a:p>
      </dgm:t>
    </dgm:pt>
    <dgm:pt modelId="{A1A2F987-99C0-48C6-AFEB-A6587849C360}">
      <dgm:prSet phldrT="[Text]" custT="1"/>
      <dgm:spPr/>
      <dgm:t>
        <a:bodyPr/>
        <a:lstStyle/>
        <a:p>
          <a:r>
            <a:rPr lang="en-GB" sz="1400" dirty="0">
              <a:latin typeface="Montserrat" panose="00000500000000000000" pitchFamily="2" charset="0"/>
              <a:cs typeface="Calibri" panose="020F0502020204030204" pitchFamily="34" charset="0"/>
            </a:rPr>
            <a:t>Top 4 achieved their highest share</a:t>
          </a:r>
          <a:endParaRPr lang="en-US" sz="1400" dirty="0">
            <a:latin typeface="Montserrat" panose="00000500000000000000" pitchFamily="2" charset="0"/>
            <a:cs typeface="Calibri" panose="020F0502020204030204" pitchFamily="34" charset="0"/>
          </a:endParaRPr>
        </a:p>
      </dgm:t>
    </dgm:pt>
    <dgm:pt modelId="{FB4D1F8D-A834-4FE7-B7D7-7D506B3A0DE8}" type="parTrans" cxnId="{4E6DF9DB-A67B-4060-95E0-632E49591F01}">
      <dgm:prSet/>
      <dgm:spPr/>
      <dgm:t>
        <a:bodyPr/>
        <a:lstStyle/>
        <a:p>
          <a:endParaRPr lang="en-GB" sz="1400">
            <a:latin typeface="Montserrat" panose="00000500000000000000" pitchFamily="2" charset="0"/>
          </a:endParaRPr>
        </a:p>
      </dgm:t>
    </dgm:pt>
    <dgm:pt modelId="{6C671364-69D3-4064-8EAC-2E2538C7E646}" type="sibTrans" cxnId="{4E6DF9DB-A67B-4060-95E0-632E49591F01}">
      <dgm:prSet/>
      <dgm:spPr/>
      <dgm:t>
        <a:bodyPr/>
        <a:lstStyle/>
        <a:p>
          <a:endParaRPr lang="en-GB" sz="1400">
            <a:latin typeface="Montserrat" panose="00000500000000000000" pitchFamily="2" charset="0"/>
          </a:endParaRPr>
        </a:p>
      </dgm:t>
    </dgm:pt>
    <dgm:pt modelId="{E8EC49B9-3461-42CF-8EA8-824125A8C9C8}">
      <dgm:prSet phldrT="[Text]" custT="1"/>
      <dgm:spPr/>
      <dgm:t>
        <a:bodyPr/>
        <a:lstStyle/>
        <a:p>
          <a:r>
            <a:rPr lang="en-US" sz="1400" dirty="0">
              <a:latin typeface="Montserrat" panose="00000500000000000000" pitchFamily="2" charset="0"/>
              <a:cs typeface="Calibri" panose="020F0502020204030204" pitchFamily="34" charset="0"/>
            </a:rPr>
            <a:t>M&amp;S, Waitrose &amp; Co-op all peaked on Xmas Eve, as shoppers topped on last minute treats and topped up locally.</a:t>
          </a:r>
        </a:p>
      </dgm:t>
    </dgm:pt>
    <dgm:pt modelId="{89F7B8D3-2D08-433C-90A7-21A7A3FD14AD}" type="parTrans" cxnId="{A3B3924A-99AF-4A1B-8331-1EC61312B7BA}">
      <dgm:prSet/>
      <dgm:spPr/>
      <dgm:t>
        <a:bodyPr/>
        <a:lstStyle/>
        <a:p>
          <a:endParaRPr lang="en-GB" sz="1400">
            <a:latin typeface="Montserrat" panose="00000500000000000000" pitchFamily="2" charset="0"/>
          </a:endParaRPr>
        </a:p>
      </dgm:t>
    </dgm:pt>
    <dgm:pt modelId="{0B731A0B-DBED-4827-B475-47AC84927F40}" type="sibTrans" cxnId="{A3B3924A-99AF-4A1B-8331-1EC61312B7BA}">
      <dgm:prSet/>
      <dgm:spPr/>
      <dgm:t>
        <a:bodyPr/>
        <a:lstStyle/>
        <a:p>
          <a:endParaRPr lang="en-GB" sz="1400">
            <a:latin typeface="Montserrat" panose="00000500000000000000" pitchFamily="2" charset="0"/>
          </a:endParaRPr>
        </a:p>
      </dgm:t>
    </dgm:pt>
    <dgm:pt modelId="{67B9259C-3432-4DAF-A154-DBB68C49A586}">
      <dgm:prSet phldrT="[Text]" custT="1"/>
      <dgm:spPr/>
      <dgm:t>
        <a:bodyPr/>
        <a:lstStyle/>
        <a:p>
          <a:r>
            <a:rPr lang="en-US" sz="1400" dirty="0">
              <a:latin typeface="Montserrat" panose="00000500000000000000" pitchFamily="2" charset="0"/>
              <a:cs typeface="Calibri" panose="020F0502020204030204" pitchFamily="34" charset="0"/>
            </a:rPr>
            <a:t>Momentum held for M&amp;S and Waitrose whilst the Discounters lost share</a:t>
          </a:r>
        </a:p>
      </dgm:t>
    </dgm:pt>
    <dgm:pt modelId="{85BD0FCB-AF53-4AEB-A562-0A173C1769BB}" type="parTrans" cxnId="{CE2386E5-A40C-4B55-A65B-751223C9BB6E}">
      <dgm:prSet/>
      <dgm:spPr/>
      <dgm:t>
        <a:bodyPr/>
        <a:lstStyle/>
        <a:p>
          <a:endParaRPr lang="en-GB" sz="1400">
            <a:latin typeface="Montserrat" panose="00000500000000000000" pitchFamily="2" charset="0"/>
          </a:endParaRPr>
        </a:p>
      </dgm:t>
    </dgm:pt>
    <dgm:pt modelId="{A044C0B2-589A-4DB2-9319-F828E5DC6DEA}" type="sibTrans" cxnId="{CE2386E5-A40C-4B55-A65B-751223C9BB6E}">
      <dgm:prSet/>
      <dgm:spPr/>
      <dgm:t>
        <a:bodyPr/>
        <a:lstStyle/>
        <a:p>
          <a:endParaRPr lang="en-GB" sz="1400">
            <a:latin typeface="Montserrat" panose="00000500000000000000" pitchFamily="2" charset="0"/>
          </a:endParaRPr>
        </a:p>
      </dgm:t>
    </dgm:pt>
    <dgm:pt modelId="{77B079E0-FE96-47FE-88E9-F058A406B37A}">
      <dgm:prSet phldrT="[Text]" custT="1"/>
      <dgm:spPr/>
      <dgm:t>
        <a:bodyPr/>
        <a:lstStyle/>
        <a:p>
          <a:endParaRPr lang="en-US" sz="1400" dirty="0">
            <a:latin typeface="Montserrat" panose="00000500000000000000" pitchFamily="2" charset="0"/>
            <a:cs typeface="Calibri" panose="020F0502020204030204" pitchFamily="34" charset="0"/>
          </a:endParaRPr>
        </a:p>
      </dgm:t>
    </dgm:pt>
    <dgm:pt modelId="{373A0352-A530-48BF-A188-6963D4519C71}" type="parTrans" cxnId="{B6B4710D-7E4A-4A65-84BB-5DB01C0AD3E5}">
      <dgm:prSet/>
      <dgm:spPr/>
      <dgm:t>
        <a:bodyPr/>
        <a:lstStyle/>
        <a:p>
          <a:endParaRPr lang="en-GB" sz="1400">
            <a:latin typeface="Montserrat" panose="00000500000000000000" pitchFamily="2" charset="0"/>
          </a:endParaRPr>
        </a:p>
      </dgm:t>
    </dgm:pt>
    <dgm:pt modelId="{315E8D52-FC0F-4DAB-AE8C-424C48675400}" type="sibTrans" cxnId="{B6B4710D-7E4A-4A65-84BB-5DB01C0AD3E5}">
      <dgm:prSet/>
      <dgm:spPr/>
      <dgm:t>
        <a:bodyPr/>
        <a:lstStyle/>
        <a:p>
          <a:endParaRPr lang="en-GB" sz="1400">
            <a:latin typeface="Montserrat" panose="00000500000000000000" pitchFamily="2" charset="0"/>
          </a:endParaRPr>
        </a:p>
      </dgm:t>
    </dgm:pt>
    <dgm:pt modelId="{1B3903E9-43AA-4331-8227-241941648FD1}">
      <dgm:prSet phldrT="[Text]" custT="1"/>
      <dgm:spPr/>
      <dgm:t>
        <a:bodyPr/>
        <a:lstStyle/>
        <a:p>
          <a:endParaRPr lang="en-US" sz="1400" dirty="0">
            <a:latin typeface="Montserrat" panose="00000500000000000000" pitchFamily="2" charset="0"/>
            <a:cs typeface="Calibri" panose="020F0502020204030204" pitchFamily="34" charset="0"/>
          </a:endParaRPr>
        </a:p>
      </dgm:t>
    </dgm:pt>
    <dgm:pt modelId="{7138DAE6-3EE9-4DF5-BC67-7DA69F8B3D8C}" type="parTrans" cxnId="{9927CF30-3AEB-4F9B-8EE2-07ECBB3BBF17}">
      <dgm:prSet/>
      <dgm:spPr/>
      <dgm:t>
        <a:bodyPr/>
        <a:lstStyle/>
        <a:p>
          <a:endParaRPr lang="en-GB" sz="1400">
            <a:latin typeface="Montserrat" panose="00000500000000000000" pitchFamily="2" charset="0"/>
          </a:endParaRPr>
        </a:p>
      </dgm:t>
    </dgm:pt>
    <dgm:pt modelId="{04135923-7BC6-4A94-8F3E-F0AE5CE47000}" type="sibTrans" cxnId="{9927CF30-3AEB-4F9B-8EE2-07ECBB3BBF17}">
      <dgm:prSet/>
      <dgm:spPr/>
      <dgm:t>
        <a:bodyPr/>
        <a:lstStyle/>
        <a:p>
          <a:endParaRPr lang="en-GB" sz="1400">
            <a:latin typeface="Montserrat" panose="00000500000000000000" pitchFamily="2" charset="0"/>
          </a:endParaRPr>
        </a:p>
      </dgm:t>
    </dgm:pt>
    <dgm:pt modelId="{D1B8BC5F-5313-4905-840F-6311E857482F}" type="pres">
      <dgm:prSet presAssocID="{B58BD583-62AA-4F5E-A222-253F13B71F99}" presName="linearFlow" presStyleCnt="0">
        <dgm:presLayoutVars>
          <dgm:dir/>
          <dgm:animLvl val="lvl"/>
          <dgm:resizeHandles val="exact"/>
        </dgm:presLayoutVars>
      </dgm:prSet>
      <dgm:spPr/>
    </dgm:pt>
    <dgm:pt modelId="{8B9301DA-53FC-4324-91CE-954D99F63BA4}" type="pres">
      <dgm:prSet presAssocID="{EE860B26-B4D9-45F4-AC0C-C7DB5156E7A1}" presName="composite" presStyleCnt="0"/>
      <dgm:spPr/>
    </dgm:pt>
    <dgm:pt modelId="{DF236F7C-626F-4C4C-96A9-7763A9986D99}" type="pres">
      <dgm:prSet presAssocID="{EE860B26-B4D9-45F4-AC0C-C7DB5156E7A1}" presName="parentText" presStyleLbl="alignNode1" presStyleIdx="0" presStyleCnt="2" custLinFactNeighborX="-3284" custLinFactNeighborY="-101">
        <dgm:presLayoutVars>
          <dgm:chMax val="1"/>
          <dgm:bulletEnabled val="1"/>
        </dgm:presLayoutVars>
      </dgm:prSet>
      <dgm:spPr/>
    </dgm:pt>
    <dgm:pt modelId="{F74A94B2-2C3D-44A1-A13C-662AF3D75551}" type="pres">
      <dgm:prSet presAssocID="{EE860B26-B4D9-45F4-AC0C-C7DB5156E7A1}" presName="descendantText" presStyleLbl="alignAcc1" presStyleIdx="0" presStyleCnt="2">
        <dgm:presLayoutVars>
          <dgm:bulletEnabled val="1"/>
        </dgm:presLayoutVars>
      </dgm:prSet>
      <dgm:spPr/>
    </dgm:pt>
    <dgm:pt modelId="{6990ADDD-61D7-4D4D-80A4-56458AF833AF}" type="pres">
      <dgm:prSet presAssocID="{B3123CE8-E93A-4F40-808A-87B18AE93EEE}" presName="sp" presStyleCnt="0"/>
      <dgm:spPr/>
    </dgm:pt>
    <dgm:pt modelId="{B6D03881-6534-41CB-B8B6-0688B045BDA3}" type="pres">
      <dgm:prSet presAssocID="{1561C88F-7812-4F8E-BBAE-53E2D93A3A74}" presName="composite" presStyleCnt="0"/>
      <dgm:spPr/>
    </dgm:pt>
    <dgm:pt modelId="{82520627-48CF-49A9-A41F-AB66FA8AD5F7}" type="pres">
      <dgm:prSet presAssocID="{1561C88F-7812-4F8E-BBAE-53E2D93A3A74}" presName="parentText" presStyleLbl="alignNode1" presStyleIdx="1" presStyleCnt="2">
        <dgm:presLayoutVars>
          <dgm:chMax val="1"/>
          <dgm:bulletEnabled val="1"/>
        </dgm:presLayoutVars>
      </dgm:prSet>
      <dgm:spPr/>
    </dgm:pt>
    <dgm:pt modelId="{F9DF83B9-C325-4B5E-8F52-D5D1E9CCA289}" type="pres">
      <dgm:prSet presAssocID="{1561C88F-7812-4F8E-BBAE-53E2D93A3A74}" presName="descendantText" presStyleLbl="alignAcc1" presStyleIdx="1" presStyleCnt="2">
        <dgm:presLayoutVars>
          <dgm:bulletEnabled val="1"/>
        </dgm:presLayoutVars>
      </dgm:prSet>
      <dgm:spPr/>
    </dgm:pt>
  </dgm:ptLst>
  <dgm:cxnLst>
    <dgm:cxn modelId="{B6B4710D-7E4A-4A65-84BB-5DB01C0AD3E5}" srcId="{1561C88F-7812-4F8E-BBAE-53E2D93A3A74}" destId="{77B079E0-FE96-47FE-88E9-F058A406B37A}" srcOrd="3" destOrd="0" parTransId="{373A0352-A530-48BF-A188-6963D4519C71}" sibTransId="{315E8D52-FC0F-4DAB-AE8C-424C48675400}"/>
    <dgm:cxn modelId="{F2F01315-47BA-42F6-BDE8-0DC979434E59}" srcId="{EE860B26-B4D9-45F4-AC0C-C7DB5156E7A1}" destId="{050AF805-1893-4D0B-A6D3-AD604FB5AF4C}" srcOrd="0" destOrd="0" parTransId="{913B5AD8-3F83-4B25-A30C-3DCA45C62274}" sibTransId="{86DD8AF5-732C-4F4D-A8CC-159A003CB27A}"/>
    <dgm:cxn modelId="{A44FB915-F73B-4E43-8ED0-BA34E722F5B1}" type="presOf" srcId="{67B9259C-3432-4DAF-A154-DBB68C49A586}" destId="{F74A94B2-2C3D-44A1-A13C-662AF3D75551}" srcOrd="0" destOrd="2" presId="urn:microsoft.com/office/officeart/2005/8/layout/chevron2"/>
    <dgm:cxn modelId="{3E145D18-4B37-489B-8800-5941B8BA157F}" srcId="{B58BD583-62AA-4F5E-A222-253F13B71F99}" destId="{EE860B26-B4D9-45F4-AC0C-C7DB5156E7A1}" srcOrd="0" destOrd="0" parTransId="{5D21D1DD-E02D-4453-87F1-5411DC020480}" sibTransId="{B3123CE8-E93A-4F40-808A-87B18AE93EEE}"/>
    <dgm:cxn modelId="{DDE79C25-D6B5-4689-8374-12AFD6998729}" type="presOf" srcId="{B58BD583-62AA-4F5E-A222-253F13B71F99}" destId="{D1B8BC5F-5313-4905-840F-6311E857482F}" srcOrd="0" destOrd="0" presId="urn:microsoft.com/office/officeart/2005/8/layout/chevron2"/>
    <dgm:cxn modelId="{7AE40E2D-0BBC-4C2D-AB3B-50C350610BD3}" type="presOf" srcId="{A1A2F987-99C0-48C6-AFEB-A6587849C360}" destId="{F74A94B2-2C3D-44A1-A13C-662AF3D75551}" srcOrd="0" destOrd="1" presId="urn:microsoft.com/office/officeart/2005/8/layout/chevron2"/>
    <dgm:cxn modelId="{FDAE822E-6B30-48CA-8A38-A800BE133620}" type="presOf" srcId="{87B1207F-5957-471A-8F9E-4E618E8C42B4}" destId="{F9DF83B9-C325-4B5E-8F52-D5D1E9CCA289}" srcOrd="0" destOrd="4" presId="urn:microsoft.com/office/officeart/2005/8/layout/chevron2"/>
    <dgm:cxn modelId="{9927CF30-3AEB-4F9B-8EE2-07ECBB3BBF17}" srcId="{1561C88F-7812-4F8E-BBAE-53E2D93A3A74}" destId="{1B3903E9-43AA-4331-8227-241941648FD1}" srcOrd="1" destOrd="0" parTransId="{7138DAE6-3EE9-4DF5-BC67-7DA69F8B3D8C}" sibTransId="{04135923-7BC6-4A94-8F3E-F0AE5CE47000}"/>
    <dgm:cxn modelId="{F1ED1437-F378-4FE2-9438-15931A8E8C0F}" type="presOf" srcId="{EE860B26-B4D9-45F4-AC0C-C7DB5156E7A1}" destId="{DF236F7C-626F-4C4C-96A9-7763A9986D99}" srcOrd="0" destOrd="0" presId="urn:microsoft.com/office/officeart/2005/8/layout/chevron2"/>
    <dgm:cxn modelId="{37808D65-7AE9-44FB-8CFA-33344C5157E0}" type="presOf" srcId="{FFA2D078-9BC3-4170-A764-0315A9913C7A}" destId="{F9DF83B9-C325-4B5E-8F52-D5D1E9CCA289}" srcOrd="0" destOrd="0" presId="urn:microsoft.com/office/officeart/2005/8/layout/chevron2"/>
    <dgm:cxn modelId="{F96CD349-796C-4361-8E3E-A0620EE4B70D}" type="presOf" srcId="{1561C88F-7812-4F8E-BBAE-53E2D93A3A74}" destId="{82520627-48CF-49A9-A41F-AB66FA8AD5F7}" srcOrd="0" destOrd="0" presId="urn:microsoft.com/office/officeart/2005/8/layout/chevron2"/>
    <dgm:cxn modelId="{A3B3924A-99AF-4A1B-8331-1EC61312B7BA}" srcId="{1561C88F-7812-4F8E-BBAE-53E2D93A3A74}" destId="{E8EC49B9-3461-42CF-8EA8-824125A8C9C8}" srcOrd="2" destOrd="0" parTransId="{89F7B8D3-2D08-433C-90A7-21A7A3FD14AD}" sibTransId="{0B731A0B-DBED-4827-B475-47AC84927F40}"/>
    <dgm:cxn modelId="{4C6A187A-C6D9-4A99-B64E-C7B134CB1E30}" type="presOf" srcId="{E8EC49B9-3461-42CF-8EA8-824125A8C9C8}" destId="{F9DF83B9-C325-4B5E-8F52-D5D1E9CCA289}" srcOrd="0" destOrd="2" presId="urn:microsoft.com/office/officeart/2005/8/layout/chevron2"/>
    <dgm:cxn modelId="{52EF5E90-26C6-4B80-869D-4886ECF3453F}" srcId="{1561C88F-7812-4F8E-BBAE-53E2D93A3A74}" destId="{FFA2D078-9BC3-4170-A764-0315A9913C7A}" srcOrd="0" destOrd="0" parTransId="{C75E9A31-9DA6-4497-8D0B-121658A0F46D}" sibTransId="{3033F29B-BBE3-4E8E-AC61-DD9607A965FB}"/>
    <dgm:cxn modelId="{259B4FA0-826B-407D-8E74-90814850281B}" srcId="{B58BD583-62AA-4F5E-A222-253F13B71F99}" destId="{1561C88F-7812-4F8E-BBAE-53E2D93A3A74}" srcOrd="1" destOrd="0" parTransId="{F395B855-1285-46ED-ACCC-313865A29710}" sibTransId="{F1A2F452-4410-4AD1-953D-D2B60ACB174F}"/>
    <dgm:cxn modelId="{ED5785B0-9598-454C-9EA3-5860BF9AFE0A}" type="presOf" srcId="{77B079E0-FE96-47FE-88E9-F058A406B37A}" destId="{F9DF83B9-C325-4B5E-8F52-D5D1E9CCA289}" srcOrd="0" destOrd="3" presId="urn:microsoft.com/office/officeart/2005/8/layout/chevron2"/>
    <dgm:cxn modelId="{FAE2B6B8-9766-42B1-9C25-F73F1470F804}" type="presOf" srcId="{050AF805-1893-4D0B-A6D3-AD604FB5AF4C}" destId="{F74A94B2-2C3D-44A1-A13C-662AF3D75551}" srcOrd="0" destOrd="0" presId="urn:microsoft.com/office/officeart/2005/8/layout/chevron2"/>
    <dgm:cxn modelId="{4E6DF9DB-A67B-4060-95E0-632E49591F01}" srcId="{EE860B26-B4D9-45F4-AC0C-C7DB5156E7A1}" destId="{A1A2F987-99C0-48C6-AFEB-A6587849C360}" srcOrd="1" destOrd="0" parTransId="{FB4D1F8D-A834-4FE7-B7D7-7D506B3A0DE8}" sibTransId="{6C671364-69D3-4064-8EAC-2E2538C7E646}"/>
    <dgm:cxn modelId="{0BA61DDC-D9B5-4D16-9AD9-BD8833F6A207}" srcId="{1561C88F-7812-4F8E-BBAE-53E2D93A3A74}" destId="{87B1207F-5957-471A-8F9E-4E618E8C42B4}" srcOrd="4" destOrd="0" parTransId="{8926B150-FAC8-480D-9C3E-5B5DE38A7962}" sibTransId="{0BE443E9-0047-4616-B654-A8004C1C693C}"/>
    <dgm:cxn modelId="{5E60A0E2-CE66-4BCF-9AA6-848BADEA1099}" type="presOf" srcId="{1B3903E9-43AA-4331-8227-241941648FD1}" destId="{F9DF83B9-C325-4B5E-8F52-D5D1E9CCA289}" srcOrd="0" destOrd="1" presId="urn:microsoft.com/office/officeart/2005/8/layout/chevron2"/>
    <dgm:cxn modelId="{CE2386E5-A40C-4B55-A65B-751223C9BB6E}" srcId="{EE860B26-B4D9-45F4-AC0C-C7DB5156E7A1}" destId="{67B9259C-3432-4DAF-A154-DBB68C49A586}" srcOrd="2" destOrd="0" parTransId="{85BD0FCB-AF53-4AEB-A562-0A173C1769BB}" sibTransId="{A044C0B2-589A-4DB2-9319-F828E5DC6DEA}"/>
    <dgm:cxn modelId="{193DD749-3B1F-4B06-B833-3E074C15C4F9}" type="presParOf" srcId="{D1B8BC5F-5313-4905-840F-6311E857482F}" destId="{8B9301DA-53FC-4324-91CE-954D99F63BA4}" srcOrd="0" destOrd="0" presId="urn:microsoft.com/office/officeart/2005/8/layout/chevron2"/>
    <dgm:cxn modelId="{D4D62723-44EC-485C-A509-369F9470D4E9}" type="presParOf" srcId="{8B9301DA-53FC-4324-91CE-954D99F63BA4}" destId="{DF236F7C-626F-4C4C-96A9-7763A9986D99}" srcOrd="0" destOrd="0" presId="urn:microsoft.com/office/officeart/2005/8/layout/chevron2"/>
    <dgm:cxn modelId="{A07E9BA7-D61D-467F-88B2-7018035F3C28}" type="presParOf" srcId="{8B9301DA-53FC-4324-91CE-954D99F63BA4}" destId="{F74A94B2-2C3D-44A1-A13C-662AF3D75551}" srcOrd="1" destOrd="0" presId="urn:microsoft.com/office/officeart/2005/8/layout/chevron2"/>
    <dgm:cxn modelId="{C2FD313F-0711-4355-8B58-10A06AAE234C}" type="presParOf" srcId="{D1B8BC5F-5313-4905-840F-6311E857482F}" destId="{6990ADDD-61D7-4D4D-80A4-56458AF833AF}" srcOrd="1" destOrd="0" presId="urn:microsoft.com/office/officeart/2005/8/layout/chevron2"/>
    <dgm:cxn modelId="{344874C3-4ED8-42E2-AD11-4640A7F4AC84}" type="presParOf" srcId="{D1B8BC5F-5313-4905-840F-6311E857482F}" destId="{B6D03881-6534-41CB-B8B6-0688B045BDA3}" srcOrd="2" destOrd="0" presId="urn:microsoft.com/office/officeart/2005/8/layout/chevron2"/>
    <dgm:cxn modelId="{C9879FAC-B67E-4F04-8D25-284BC82E9F4D}" type="presParOf" srcId="{B6D03881-6534-41CB-B8B6-0688B045BDA3}" destId="{82520627-48CF-49A9-A41F-AB66FA8AD5F7}" srcOrd="0" destOrd="0" presId="urn:microsoft.com/office/officeart/2005/8/layout/chevron2"/>
    <dgm:cxn modelId="{8F78C5D4-0514-438D-A020-6B19B8A5A7FD}" type="presParOf" srcId="{B6D03881-6534-41CB-B8B6-0688B045BDA3}" destId="{F9DF83B9-C325-4B5E-8F52-D5D1E9CCA289}"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236F7C-626F-4C4C-96A9-7763A9986D99}">
      <dsp:nvSpPr>
        <dsp:cNvPr id="0" name=""/>
        <dsp:cNvSpPr/>
      </dsp:nvSpPr>
      <dsp:spPr>
        <a:xfrm rot="5400000">
          <a:off x="-286013" y="286018"/>
          <a:ext cx="1906759" cy="1334731"/>
        </a:xfrm>
        <a:prstGeom prst="chevron">
          <a:avLst/>
        </a:prstGeom>
        <a:solidFill>
          <a:schemeClr val="accent1"/>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kern="1200" dirty="0">
              <a:latin typeface="Montserrat" panose="00000500000000000000" pitchFamily="2" charset="0"/>
              <a:cs typeface="Calibri" panose="020F0502020204030204" pitchFamily="34" charset="0"/>
            </a:rPr>
            <a:t>Wed-Thu</a:t>
          </a:r>
          <a:endParaRPr lang="en-US" sz="1600" kern="1200" dirty="0">
            <a:latin typeface="Montserrat" panose="00000500000000000000" pitchFamily="2" charset="0"/>
            <a:cs typeface="Calibri" panose="020F0502020204030204" pitchFamily="34" charset="0"/>
          </a:endParaRPr>
        </a:p>
      </dsp:txBody>
      <dsp:txXfrm rot="-5400000">
        <a:off x="2" y="667370"/>
        <a:ext cx="1334731" cy="572028"/>
      </dsp:txXfrm>
    </dsp:sp>
    <dsp:sp modelId="{F74A94B2-2C3D-44A1-A13C-662AF3D75551}">
      <dsp:nvSpPr>
        <dsp:cNvPr id="0" name=""/>
        <dsp:cNvSpPr/>
      </dsp:nvSpPr>
      <dsp:spPr>
        <a:xfrm rot="5400000">
          <a:off x="4120527" y="-2783865"/>
          <a:ext cx="1239393" cy="6810985"/>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GB" sz="1400" kern="1200" dirty="0">
              <a:latin typeface="Montserrat" panose="00000500000000000000" pitchFamily="2" charset="0"/>
              <a:cs typeface="Calibri" panose="020F0502020204030204" pitchFamily="34" charset="0"/>
            </a:rPr>
            <a:t>21% of value sales** was spent during these 2 days</a:t>
          </a:r>
          <a:endParaRPr lang="en-US" sz="1400" kern="1200" dirty="0">
            <a:latin typeface="Montserrat" panose="00000500000000000000" pitchFamily="2" charset="0"/>
            <a:cs typeface="Calibri" panose="020F0502020204030204" pitchFamily="34" charset="0"/>
          </a:endParaRPr>
        </a:p>
        <a:p>
          <a:pPr marL="114300" lvl="1" indent="-114300" algn="l" defTabSz="622300">
            <a:lnSpc>
              <a:spcPct val="90000"/>
            </a:lnSpc>
            <a:spcBef>
              <a:spcPct val="0"/>
            </a:spcBef>
            <a:spcAft>
              <a:spcPct val="15000"/>
            </a:spcAft>
            <a:buChar char="•"/>
          </a:pPr>
          <a:r>
            <a:rPr lang="en-GB" sz="1400" kern="1200" dirty="0">
              <a:latin typeface="Montserrat" panose="00000500000000000000" pitchFamily="2" charset="0"/>
              <a:cs typeface="Calibri" panose="020F0502020204030204" pitchFamily="34" charset="0"/>
            </a:rPr>
            <a:t>Top 4 achieved their highest share</a:t>
          </a:r>
          <a:endParaRPr lang="en-US" sz="1400" kern="1200" dirty="0">
            <a:latin typeface="Montserrat" panose="00000500000000000000" pitchFamily="2" charset="0"/>
            <a:cs typeface="Calibri" panose="020F0502020204030204" pitchFamily="34" charset="0"/>
          </a:endParaRPr>
        </a:p>
        <a:p>
          <a:pPr marL="114300" lvl="1" indent="-114300" algn="l" defTabSz="622300">
            <a:lnSpc>
              <a:spcPct val="90000"/>
            </a:lnSpc>
            <a:spcBef>
              <a:spcPct val="0"/>
            </a:spcBef>
            <a:spcAft>
              <a:spcPct val="15000"/>
            </a:spcAft>
            <a:buChar char="•"/>
          </a:pPr>
          <a:r>
            <a:rPr lang="en-US" sz="1400" kern="1200" dirty="0">
              <a:latin typeface="Montserrat" panose="00000500000000000000" pitchFamily="2" charset="0"/>
              <a:cs typeface="Calibri" panose="020F0502020204030204" pitchFamily="34" charset="0"/>
            </a:rPr>
            <a:t>Momentum held for M&amp;S and Waitrose whilst the Discounters lost share</a:t>
          </a:r>
        </a:p>
      </dsp:txBody>
      <dsp:txXfrm rot="-5400000">
        <a:off x="1334731" y="62433"/>
        <a:ext cx="6750483" cy="1118389"/>
      </dsp:txXfrm>
    </dsp:sp>
    <dsp:sp modelId="{82520627-48CF-49A9-A41F-AB66FA8AD5F7}">
      <dsp:nvSpPr>
        <dsp:cNvPr id="0" name=""/>
        <dsp:cNvSpPr/>
      </dsp:nvSpPr>
      <dsp:spPr>
        <a:xfrm rot="5400000">
          <a:off x="-286013" y="1905175"/>
          <a:ext cx="1906759" cy="1334731"/>
        </a:xfrm>
        <a:prstGeom prst="chevron">
          <a:avLst/>
        </a:prstGeom>
        <a:solidFill>
          <a:schemeClr val="accent1"/>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kern="1200" dirty="0">
              <a:latin typeface="Montserrat" panose="00000500000000000000" pitchFamily="2" charset="0"/>
              <a:cs typeface="Calibri" panose="020F0502020204030204" pitchFamily="34" charset="0"/>
            </a:rPr>
            <a:t>Rest of Xmas</a:t>
          </a:r>
          <a:endParaRPr lang="en-US" sz="1600" kern="1200" dirty="0">
            <a:latin typeface="Montserrat" panose="00000500000000000000" pitchFamily="2" charset="0"/>
            <a:cs typeface="Calibri" panose="020F0502020204030204" pitchFamily="34" charset="0"/>
          </a:endParaRPr>
        </a:p>
      </dsp:txBody>
      <dsp:txXfrm rot="-5400000">
        <a:off x="2" y="2286527"/>
        <a:ext cx="1334731" cy="572028"/>
      </dsp:txXfrm>
    </dsp:sp>
    <dsp:sp modelId="{F9DF83B9-C325-4B5E-8F52-D5D1E9CCA289}">
      <dsp:nvSpPr>
        <dsp:cNvPr id="0" name=""/>
        <dsp:cNvSpPr/>
      </dsp:nvSpPr>
      <dsp:spPr>
        <a:xfrm rot="5400000">
          <a:off x="4120527" y="-1166634"/>
          <a:ext cx="1239393" cy="6810985"/>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endParaRPr lang="en-US" sz="1400" kern="1200" dirty="0">
            <a:latin typeface="Montserrat" panose="00000500000000000000" pitchFamily="2" charset="0"/>
            <a:cs typeface="Calibri" panose="020F0502020204030204" pitchFamily="34" charset="0"/>
          </a:endParaRPr>
        </a:p>
        <a:p>
          <a:pPr marL="114300" lvl="1" indent="-114300" algn="l" defTabSz="622300">
            <a:lnSpc>
              <a:spcPct val="90000"/>
            </a:lnSpc>
            <a:spcBef>
              <a:spcPct val="0"/>
            </a:spcBef>
            <a:spcAft>
              <a:spcPct val="15000"/>
            </a:spcAft>
            <a:buChar char="•"/>
          </a:pPr>
          <a:endParaRPr lang="en-US" sz="1400" kern="1200" dirty="0">
            <a:latin typeface="Montserrat" panose="00000500000000000000" pitchFamily="2" charset="0"/>
            <a:cs typeface="Calibri" panose="020F0502020204030204" pitchFamily="34" charset="0"/>
          </a:endParaRPr>
        </a:p>
        <a:p>
          <a:pPr marL="114300" lvl="1" indent="-114300" algn="l" defTabSz="622300">
            <a:lnSpc>
              <a:spcPct val="90000"/>
            </a:lnSpc>
            <a:spcBef>
              <a:spcPct val="0"/>
            </a:spcBef>
            <a:spcAft>
              <a:spcPct val="15000"/>
            </a:spcAft>
            <a:buChar char="•"/>
          </a:pPr>
          <a:r>
            <a:rPr lang="en-US" sz="1400" kern="1200" dirty="0">
              <a:latin typeface="Montserrat" panose="00000500000000000000" pitchFamily="2" charset="0"/>
              <a:cs typeface="Calibri" panose="020F0502020204030204" pitchFamily="34" charset="0"/>
            </a:rPr>
            <a:t>M&amp;S, Waitrose &amp; Co-op all peaked on Xmas Eve, as shoppers topped on last minute treats and topped up locally.</a:t>
          </a:r>
        </a:p>
        <a:p>
          <a:pPr marL="114300" lvl="1" indent="-114300" algn="l" defTabSz="622300">
            <a:lnSpc>
              <a:spcPct val="90000"/>
            </a:lnSpc>
            <a:spcBef>
              <a:spcPct val="0"/>
            </a:spcBef>
            <a:spcAft>
              <a:spcPct val="15000"/>
            </a:spcAft>
            <a:buChar char="•"/>
          </a:pPr>
          <a:endParaRPr lang="en-US" sz="1400" kern="1200" dirty="0">
            <a:latin typeface="Montserrat" panose="00000500000000000000" pitchFamily="2" charset="0"/>
            <a:cs typeface="Calibri" panose="020F0502020204030204" pitchFamily="34" charset="0"/>
          </a:endParaRPr>
        </a:p>
        <a:p>
          <a:pPr marL="114300" lvl="1" indent="-114300" algn="l" defTabSz="622300">
            <a:lnSpc>
              <a:spcPct val="90000"/>
            </a:lnSpc>
            <a:spcBef>
              <a:spcPct val="0"/>
            </a:spcBef>
            <a:spcAft>
              <a:spcPct val="15000"/>
            </a:spcAft>
            <a:buChar char="•"/>
          </a:pPr>
          <a:endParaRPr lang="en-US" sz="1400" kern="1200" dirty="0">
            <a:latin typeface="Montserrat" panose="00000500000000000000" pitchFamily="2" charset="0"/>
            <a:cs typeface="Calibri" panose="020F0502020204030204" pitchFamily="34" charset="0"/>
          </a:endParaRPr>
        </a:p>
      </dsp:txBody>
      <dsp:txXfrm rot="-5400000">
        <a:off x="1334731" y="1679664"/>
        <a:ext cx="6750483" cy="1118389"/>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0.13769</cdr:x>
      <cdr:y>0.36004</cdr:y>
    </cdr:from>
    <cdr:to>
      <cdr:x>0.15962</cdr:x>
      <cdr:y>0.43304</cdr:y>
    </cdr:to>
    <cdr:sp macro="" textlink="">
      <cdr:nvSpPr>
        <cdr:cNvPr id="2" name="TextBox 11"/>
        <cdr:cNvSpPr txBox="1"/>
      </cdr:nvSpPr>
      <cdr:spPr>
        <a:xfrm xmlns:a="http://schemas.openxmlformats.org/drawingml/2006/main">
          <a:off x="1160063" y="1214328"/>
          <a:ext cx="184730" cy="246221"/>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xmlns:a="http://schemas.openxmlformats.org/drawingml/2006/main">
          <a:pPr algn="ctr"/>
          <a:endParaRPr lang="en-GB" sz="1000" dirty="0">
            <a:latin typeface="Montserrat"/>
            <a:cs typeface="Calibri" panose="020F0502020204030204" pitchFamily="34"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0.13769</cdr:x>
      <cdr:y>0.36004</cdr:y>
    </cdr:from>
    <cdr:to>
      <cdr:x>0.15962</cdr:x>
      <cdr:y>0.43304</cdr:y>
    </cdr:to>
    <cdr:sp macro="" textlink="">
      <cdr:nvSpPr>
        <cdr:cNvPr id="2" name="TextBox 11"/>
        <cdr:cNvSpPr txBox="1"/>
      </cdr:nvSpPr>
      <cdr:spPr>
        <a:xfrm xmlns:a="http://schemas.openxmlformats.org/drawingml/2006/main">
          <a:off x="1160063" y="1214328"/>
          <a:ext cx="184730" cy="246221"/>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xmlns:a="http://schemas.openxmlformats.org/drawingml/2006/main">
          <a:pPr algn="ctr"/>
          <a:endParaRPr lang="en-GB" sz="1000" dirty="0">
            <a:latin typeface="Montserrat"/>
            <a:cs typeface="Calibri" panose="020F0502020204030204" pitchFamily="34"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1385209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gb2d54ef91a_0_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8" name="Google Shape;398;gb2d54ef91a_0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1"/>
        <p:cNvGrpSpPr/>
        <p:nvPr/>
      </p:nvGrpSpPr>
      <p:grpSpPr>
        <a:xfrm>
          <a:off x="0" y="0"/>
          <a:ext cx="0" cy="0"/>
          <a:chOff x="0" y="0"/>
          <a:chExt cx="0" cy="0"/>
        </a:xfrm>
      </p:grpSpPr>
      <p:sp>
        <p:nvSpPr>
          <p:cNvPr id="2422" name="Google Shape;2422;gac14597a3a_2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3" name="Google Shape;2423;gac14597a3a_2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2"/>
        <p:cNvGrpSpPr/>
        <p:nvPr/>
      </p:nvGrpSpPr>
      <p:grpSpPr>
        <a:xfrm>
          <a:off x="0" y="0"/>
          <a:ext cx="0" cy="0"/>
          <a:chOff x="0" y="0"/>
          <a:chExt cx="0" cy="0"/>
        </a:xfrm>
      </p:grpSpPr>
      <p:sp>
        <p:nvSpPr>
          <p:cNvPr id="2333" name="Google Shape;2333;gac14597a3a_2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4" name="Google Shape;2334;gac14597a3a_2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8"/>
        <p:cNvGrpSpPr/>
        <p:nvPr/>
      </p:nvGrpSpPr>
      <p:grpSpPr>
        <a:xfrm>
          <a:off x="0" y="0"/>
          <a:ext cx="0" cy="0"/>
          <a:chOff x="0" y="0"/>
          <a:chExt cx="0" cy="0"/>
        </a:xfrm>
      </p:grpSpPr>
      <p:sp>
        <p:nvSpPr>
          <p:cNvPr id="1289" name="Google Shape;1289;gb2d54ef91a_0_2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0" name="Google Shape;1290;gb2d54ef91a_0_2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8"/>
        <p:cNvGrpSpPr/>
        <p:nvPr/>
      </p:nvGrpSpPr>
      <p:grpSpPr>
        <a:xfrm>
          <a:off x="0" y="0"/>
          <a:ext cx="0" cy="0"/>
          <a:chOff x="0" y="0"/>
          <a:chExt cx="0" cy="0"/>
        </a:xfrm>
      </p:grpSpPr>
      <p:sp>
        <p:nvSpPr>
          <p:cNvPr id="1589" name="Google Shape;1589;gac14597a3a_1_14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0" name="Google Shape;1590;gac14597a3a_1_14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7936140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1"/>
        <p:cNvGrpSpPr/>
        <p:nvPr/>
      </p:nvGrpSpPr>
      <p:grpSpPr>
        <a:xfrm>
          <a:off x="0" y="0"/>
          <a:ext cx="0" cy="0"/>
          <a:chOff x="0" y="0"/>
          <a:chExt cx="0" cy="0"/>
        </a:xfrm>
      </p:grpSpPr>
      <p:sp>
        <p:nvSpPr>
          <p:cNvPr id="712" name="Google Shape;712;gb97f635908_0_18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50000"/>
              </a:lnSpc>
              <a:spcBef>
                <a:spcPts val="470"/>
              </a:spcBef>
              <a:spcAft>
                <a:spcPts val="0"/>
              </a:spcAft>
              <a:buClr>
                <a:schemeClr val="dk1"/>
              </a:buClr>
              <a:buSzPts val="1100"/>
              <a:buFont typeface="Arial"/>
              <a:buNone/>
            </a:pPr>
            <a:endParaRPr dirty="0"/>
          </a:p>
        </p:txBody>
      </p:sp>
      <p:sp>
        <p:nvSpPr>
          <p:cNvPr id="713" name="Google Shape;713;gb97f635908_0_18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896238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8"/>
        <p:cNvGrpSpPr/>
        <p:nvPr/>
      </p:nvGrpSpPr>
      <p:grpSpPr>
        <a:xfrm>
          <a:off x="0" y="0"/>
          <a:ext cx="0" cy="0"/>
          <a:chOff x="0" y="0"/>
          <a:chExt cx="0" cy="0"/>
        </a:xfrm>
      </p:grpSpPr>
      <p:sp>
        <p:nvSpPr>
          <p:cNvPr id="1749" name="Google Shape;1749;gb663873c2b_1_1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0" name="Google Shape;1750;gb663873c2b_1_1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8"/>
        <p:cNvGrpSpPr/>
        <p:nvPr/>
      </p:nvGrpSpPr>
      <p:grpSpPr>
        <a:xfrm>
          <a:off x="0" y="0"/>
          <a:ext cx="0" cy="0"/>
          <a:chOff x="0" y="0"/>
          <a:chExt cx="0" cy="0"/>
        </a:xfrm>
      </p:grpSpPr>
      <p:sp>
        <p:nvSpPr>
          <p:cNvPr id="1749" name="Google Shape;1749;gb663873c2b_1_1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0" name="Google Shape;1750;gb663873c2b_1_1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8"/>
        <p:cNvGrpSpPr/>
        <p:nvPr/>
      </p:nvGrpSpPr>
      <p:grpSpPr>
        <a:xfrm>
          <a:off x="0" y="0"/>
          <a:ext cx="0" cy="0"/>
          <a:chOff x="0" y="0"/>
          <a:chExt cx="0" cy="0"/>
        </a:xfrm>
      </p:grpSpPr>
      <p:sp>
        <p:nvSpPr>
          <p:cNvPr id="1749" name="Google Shape;1749;gb663873c2b_1_1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0" name="Google Shape;1750;gb663873c2b_1_1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4"/>
        <p:cNvGrpSpPr/>
        <p:nvPr/>
      </p:nvGrpSpPr>
      <p:grpSpPr>
        <a:xfrm>
          <a:off x="0" y="0"/>
          <a:ext cx="0" cy="0"/>
          <a:chOff x="0" y="0"/>
          <a:chExt cx="0" cy="0"/>
        </a:xfrm>
      </p:grpSpPr>
      <p:sp>
        <p:nvSpPr>
          <p:cNvPr id="2185" name="Google Shape;2185;gac2a4770c2_0_3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6" name="Google Shape;2186;gac2a4770c2_0_3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81655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3"/>
        <p:cNvGrpSpPr/>
        <p:nvPr/>
      </p:nvGrpSpPr>
      <p:grpSpPr>
        <a:xfrm>
          <a:off x="0" y="0"/>
          <a:ext cx="0" cy="0"/>
          <a:chOff x="0" y="0"/>
          <a:chExt cx="0" cy="0"/>
        </a:xfrm>
      </p:grpSpPr>
      <p:sp>
        <p:nvSpPr>
          <p:cNvPr id="1214" name="Google Shape;1214;gac2a4770c2_0_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5" name="Google Shape;1215;gac2a4770c2_0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4"/>
        <p:cNvGrpSpPr/>
        <p:nvPr/>
      </p:nvGrpSpPr>
      <p:grpSpPr>
        <a:xfrm>
          <a:off x="0" y="0"/>
          <a:ext cx="0" cy="0"/>
          <a:chOff x="0" y="0"/>
          <a:chExt cx="0" cy="0"/>
        </a:xfrm>
      </p:grpSpPr>
      <p:sp>
        <p:nvSpPr>
          <p:cNvPr id="1125" name="Google Shape;1125;gc5b0c22436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6" name="Google Shape;1126;gc5b0c22436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7387832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4"/>
        <p:cNvGrpSpPr/>
        <p:nvPr/>
      </p:nvGrpSpPr>
      <p:grpSpPr>
        <a:xfrm>
          <a:off x="0" y="0"/>
          <a:ext cx="0" cy="0"/>
          <a:chOff x="0" y="0"/>
          <a:chExt cx="0" cy="0"/>
        </a:xfrm>
      </p:grpSpPr>
      <p:sp>
        <p:nvSpPr>
          <p:cNvPr id="1715" name="Google Shape;1715;gac14597a3a_1_15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6" name="Google Shape;1716;gac14597a3a_1_15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0"/>
        <p:cNvGrpSpPr/>
        <p:nvPr/>
      </p:nvGrpSpPr>
      <p:grpSpPr>
        <a:xfrm>
          <a:off x="0" y="0"/>
          <a:ext cx="0" cy="0"/>
          <a:chOff x="0" y="0"/>
          <a:chExt cx="0" cy="0"/>
        </a:xfrm>
      </p:grpSpPr>
      <p:sp>
        <p:nvSpPr>
          <p:cNvPr id="1601" name="Google Shape;1601;gac14597a3a_1_15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2" name="Google Shape;1602;gac14597a3a_1_15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3830800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1"/>
        <p:cNvGrpSpPr/>
        <p:nvPr/>
      </p:nvGrpSpPr>
      <p:grpSpPr>
        <a:xfrm>
          <a:off x="0" y="0"/>
          <a:ext cx="0" cy="0"/>
          <a:chOff x="0" y="0"/>
          <a:chExt cx="0" cy="0"/>
        </a:xfrm>
      </p:grpSpPr>
      <p:sp>
        <p:nvSpPr>
          <p:cNvPr id="2422" name="Google Shape;2422;gac14597a3a_2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3" name="Google Shape;2423;gac14597a3a_2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1108164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4"/>
        <p:cNvGrpSpPr/>
        <p:nvPr/>
      </p:nvGrpSpPr>
      <p:grpSpPr>
        <a:xfrm>
          <a:off x="0" y="0"/>
          <a:ext cx="0" cy="0"/>
          <a:chOff x="0" y="0"/>
          <a:chExt cx="0" cy="0"/>
        </a:xfrm>
      </p:grpSpPr>
      <p:sp>
        <p:nvSpPr>
          <p:cNvPr id="1715" name="Google Shape;1715;gac14597a3a_1_15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6" name="Google Shape;1716;gac14597a3a_1_15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9291851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1"/>
        <p:cNvGrpSpPr/>
        <p:nvPr/>
      </p:nvGrpSpPr>
      <p:grpSpPr>
        <a:xfrm>
          <a:off x="0" y="0"/>
          <a:ext cx="0" cy="0"/>
          <a:chOff x="0" y="0"/>
          <a:chExt cx="0" cy="0"/>
        </a:xfrm>
      </p:grpSpPr>
      <p:sp>
        <p:nvSpPr>
          <p:cNvPr id="572" name="Google Shape;572;gb2d54ef91a_0_1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3" name="Google Shape;573;gb2d54ef91a_0_1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3511129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8"/>
        <p:cNvGrpSpPr/>
        <p:nvPr/>
      </p:nvGrpSpPr>
      <p:grpSpPr>
        <a:xfrm>
          <a:off x="0" y="0"/>
          <a:ext cx="0" cy="0"/>
          <a:chOff x="0" y="0"/>
          <a:chExt cx="0" cy="0"/>
        </a:xfrm>
      </p:grpSpPr>
      <p:sp>
        <p:nvSpPr>
          <p:cNvPr id="1289" name="Google Shape;1289;gb2d54ef91a_0_2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0" name="Google Shape;1290;gb2d54ef91a_0_2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8"/>
        <p:cNvGrpSpPr/>
        <p:nvPr/>
      </p:nvGrpSpPr>
      <p:grpSpPr>
        <a:xfrm>
          <a:off x="0" y="0"/>
          <a:ext cx="0" cy="0"/>
          <a:chOff x="0" y="0"/>
          <a:chExt cx="0" cy="0"/>
        </a:xfrm>
      </p:grpSpPr>
      <p:sp>
        <p:nvSpPr>
          <p:cNvPr id="1739" name="Google Shape;1739;gb663873c2b_1_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0" name="Google Shape;1740;gb663873c2b_1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1"/>
        <p:cNvGrpSpPr/>
        <p:nvPr/>
      </p:nvGrpSpPr>
      <p:grpSpPr>
        <a:xfrm>
          <a:off x="0" y="0"/>
          <a:ext cx="0" cy="0"/>
          <a:chOff x="0" y="0"/>
          <a:chExt cx="0" cy="0"/>
        </a:xfrm>
      </p:grpSpPr>
      <p:sp>
        <p:nvSpPr>
          <p:cNvPr id="662" name="Google Shape;662;gac14597a3a_1_2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3" name="Google Shape;663;gac14597a3a_1_2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Alex to send daily data – Karl to update Ben to support</a:t>
            </a:r>
          </a:p>
          <a:p>
            <a:endParaRPr lang="en-GB" dirty="0"/>
          </a:p>
        </p:txBody>
      </p:sp>
      <p:sp>
        <p:nvSpPr>
          <p:cNvPr id="4" name="Slide Number Placeholder 3"/>
          <p:cNvSpPr>
            <a:spLocks noGrp="1"/>
          </p:cNvSpPr>
          <p:nvPr>
            <p:ph type="sldNum" sz="quarter" idx="5"/>
          </p:nvPr>
        </p:nvSpPr>
        <p:spPr/>
        <p:txBody>
          <a:bodyPr/>
          <a:lstStyle/>
          <a:p>
            <a:fld id="{21D15983-A45F-4BAB-B9D2-9002C95F3F6C}" type="slidenum">
              <a:rPr lang="en-US" smtClean="0"/>
              <a:pPr/>
              <a:t>34</a:t>
            </a:fld>
            <a:endParaRPr lang="en-US" dirty="0"/>
          </a:p>
        </p:txBody>
      </p:sp>
    </p:spTree>
    <p:extLst>
      <p:ext uri="{BB962C8B-B14F-4D97-AF65-F5344CB8AC3E}">
        <p14:creationId xmlns:p14="http://schemas.microsoft.com/office/powerpoint/2010/main" val="20581594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Alex to send daily data – Karl to update Ben to support</a:t>
            </a:r>
          </a:p>
          <a:p>
            <a:endParaRPr lang="en-GB" dirty="0"/>
          </a:p>
        </p:txBody>
      </p:sp>
      <p:sp>
        <p:nvSpPr>
          <p:cNvPr id="4" name="Slide Number Placeholder 3"/>
          <p:cNvSpPr>
            <a:spLocks noGrp="1"/>
          </p:cNvSpPr>
          <p:nvPr>
            <p:ph type="sldNum" sz="quarter" idx="5"/>
          </p:nvPr>
        </p:nvSpPr>
        <p:spPr/>
        <p:txBody>
          <a:bodyPr/>
          <a:lstStyle/>
          <a:p>
            <a:fld id="{21D15983-A45F-4BAB-B9D2-9002C95F3F6C}" type="slidenum">
              <a:rPr lang="en-US" smtClean="0"/>
              <a:pPr/>
              <a:t>35</a:t>
            </a:fld>
            <a:endParaRPr lang="en-US" dirty="0"/>
          </a:p>
        </p:txBody>
      </p:sp>
    </p:spTree>
    <p:extLst>
      <p:ext uri="{BB962C8B-B14F-4D97-AF65-F5344CB8AC3E}">
        <p14:creationId xmlns:p14="http://schemas.microsoft.com/office/powerpoint/2010/main" val="2009655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7"/>
        <p:cNvGrpSpPr/>
        <p:nvPr/>
      </p:nvGrpSpPr>
      <p:grpSpPr>
        <a:xfrm>
          <a:off x="0" y="0"/>
          <a:ext cx="0" cy="0"/>
          <a:chOff x="0" y="0"/>
          <a:chExt cx="0" cy="0"/>
        </a:xfrm>
      </p:grpSpPr>
      <p:sp>
        <p:nvSpPr>
          <p:cNvPr id="638" name="Google Shape;638;gb2d54ef91a_0_1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9" name="Google Shape;639;gb2d54ef91a_0_1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Alex to send daily data – Karl to update Ben to support</a:t>
            </a:r>
          </a:p>
          <a:p>
            <a:endParaRPr lang="en-GB" dirty="0"/>
          </a:p>
        </p:txBody>
      </p:sp>
      <p:sp>
        <p:nvSpPr>
          <p:cNvPr id="4" name="Slide Number Placeholder 3"/>
          <p:cNvSpPr>
            <a:spLocks noGrp="1"/>
          </p:cNvSpPr>
          <p:nvPr>
            <p:ph type="sldNum" sz="quarter" idx="5"/>
          </p:nvPr>
        </p:nvSpPr>
        <p:spPr/>
        <p:txBody>
          <a:bodyPr/>
          <a:lstStyle/>
          <a:p>
            <a:fld id="{21D15983-A45F-4BAB-B9D2-9002C95F3F6C}" type="slidenum">
              <a:rPr lang="en-US" smtClean="0"/>
              <a:pPr/>
              <a:t>36</a:t>
            </a:fld>
            <a:endParaRPr lang="en-US" dirty="0"/>
          </a:p>
        </p:txBody>
      </p:sp>
    </p:spTree>
    <p:extLst>
      <p:ext uri="{BB962C8B-B14F-4D97-AF65-F5344CB8AC3E}">
        <p14:creationId xmlns:p14="http://schemas.microsoft.com/office/powerpoint/2010/main" val="422072668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2"/>
        <p:cNvGrpSpPr/>
        <p:nvPr/>
      </p:nvGrpSpPr>
      <p:grpSpPr>
        <a:xfrm>
          <a:off x="0" y="0"/>
          <a:ext cx="0" cy="0"/>
          <a:chOff x="0" y="0"/>
          <a:chExt cx="0" cy="0"/>
        </a:xfrm>
      </p:grpSpPr>
      <p:sp>
        <p:nvSpPr>
          <p:cNvPr id="683" name="Google Shape;683;gac90507b2d_1_1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4" name="Google Shape;684;gac90507b2d_1_1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7"/>
        <p:cNvGrpSpPr/>
        <p:nvPr/>
      </p:nvGrpSpPr>
      <p:grpSpPr>
        <a:xfrm>
          <a:off x="0" y="0"/>
          <a:ext cx="0" cy="0"/>
          <a:chOff x="0" y="0"/>
          <a:chExt cx="0" cy="0"/>
        </a:xfrm>
      </p:grpSpPr>
      <p:sp>
        <p:nvSpPr>
          <p:cNvPr id="638" name="Google Shape;638;gb2d54ef91a_0_1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9" name="Google Shape;639;gb2d54ef91a_0_1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8"/>
        <p:cNvGrpSpPr/>
        <p:nvPr/>
      </p:nvGrpSpPr>
      <p:grpSpPr>
        <a:xfrm>
          <a:off x="0" y="0"/>
          <a:ext cx="0" cy="0"/>
          <a:chOff x="0" y="0"/>
          <a:chExt cx="0" cy="0"/>
        </a:xfrm>
      </p:grpSpPr>
      <p:sp>
        <p:nvSpPr>
          <p:cNvPr id="2359" name="Google Shape;2359;gac14597a3a_2_2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0" name="Google Shape;2360;gac14597a3a_2_2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Slide Image Placeholder 1"/>
          <p:cNvSpPr>
            <a:spLocks noGrp="1" noRot="1" noChangeAspect="1" noTextEdit="1"/>
          </p:cNvSpPr>
          <p:nvPr>
            <p:ph type="sldImg"/>
          </p:nvPr>
        </p:nvSpPr>
        <p:spPr>
          <a:xfrm>
            <a:off x="381000" y="685800"/>
            <a:ext cx="6096000" cy="3429000"/>
          </a:xfrm>
          <a:ln>
            <a:miter lim="800000"/>
            <a:headEnd/>
            <a:tailEnd/>
          </a:ln>
        </p:spPr>
      </p:sp>
      <p:sp>
        <p:nvSpPr>
          <p:cNvPr id="89090" name="Notes Placeholder 2"/>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en-GB" altLang="en-US" dirty="0">
              <a:solidFill>
                <a:srgbClr val="000000"/>
              </a:solidFill>
              <a:latin typeface="Calibri" pitchFamily="34" charset="0"/>
              <a:cs typeface="Calibri" pitchFamily="34" charset="0"/>
              <a:sym typeface="Calibri" pitchFamily="34" charset="0"/>
            </a:endParaRPr>
          </a:p>
        </p:txBody>
      </p:sp>
      <p:sp>
        <p:nvSpPr>
          <p:cNvPr id="89091" name="Slide Number Placeholder 3"/>
          <p:cNvSpPr>
            <a:spLocks noGrp="1"/>
          </p:cNvSpPr>
          <p:nvPr>
            <p:ph type="sldNum" sz="quarter" idx="12"/>
          </p:nvPr>
        </p:nvSpPr>
        <p:spPr>
          <a:noFill/>
        </p:spPr>
        <p:txBody>
          <a:bodyPr/>
          <a:lstStyle>
            <a:lvl1pPr>
              <a:defRPr sz="1400">
                <a:solidFill>
                  <a:srgbClr val="000000"/>
                </a:solidFill>
                <a:latin typeface="Arial" pitchFamily="34" charset="0"/>
                <a:cs typeface="Arial" pitchFamily="34" charset="0"/>
                <a:sym typeface="Arial" pitchFamily="34" charset="0"/>
              </a:defRPr>
            </a:lvl1pPr>
            <a:lvl2pPr marL="742950" indent="-285750">
              <a:defRPr sz="1400">
                <a:solidFill>
                  <a:srgbClr val="000000"/>
                </a:solidFill>
                <a:latin typeface="Arial" pitchFamily="34" charset="0"/>
                <a:cs typeface="Arial" pitchFamily="34" charset="0"/>
                <a:sym typeface="Arial" pitchFamily="34" charset="0"/>
              </a:defRPr>
            </a:lvl2pPr>
            <a:lvl3pPr marL="1143000" indent="-228600">
              <a:defRPr sz="1400">
                <a:solidFill>
                  <a:srgbClr val="000000"/>
                </a:solidFill>
                <a:latin typeface="Arial" pitchFamily="34" charset="0"/>
                <a:cs typeface="Arial" pitchFamily="34" charset="0"/>
                <a:sym typeface="Arial" pitchFamily="34" charset="0"/>
              </a:defRPr>
            </a:lvl3pPr>
            <a:lvl4pPr marL="1600200" indent="-228600">
              <a:defRPr sz="1400">
                <a:solidFill>
                  <a:srgbClr val="000000"/>
                </a:solidFill>
                <a:latin typeface="Arial" pitchFamily="34" charset="0"/>
                <a:cs typeface="Arial" pitchFamily="34" charset="0"/>
                <a:sym typeface="Arial" pitchFamily="34" charset="0"/>
              </a:defRPr>
            </a:lvl4pPr>
            <a:lvl5pPr marL="2057400" indent="-228600">
              <a:defRPr sz="1400">
                <a:solidFill>
                  <a:srgbClr val="000000"/>
                </a:solidFill>
                <a:latin typeface="Arial" pitchFamily="34" charset="0"/>
                <a:cs typeface="Arial" pitchFamily="34" charset="0"/>
                <a:sym typeface="Arial" pitchFamily="34" charset="0"/>
              </a:defRPr>
            </a:lvl5pPr>
            <a:lvl6pPr marL="25146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pPr algn="l">
              <a:buSzTx/>
            </a:pPr>
            <a:fld id="{60AFAAE2-04A4-46AA-A99F-57B5849D2A03}" type="slidenum">
              <a:rPr lang="en-US" altLang="en-US"/>
              <a:pPr algn="l">
                <a:buSzTx/>
              </a:pPr>
              <a:t>40</a:t>
            </a:fld>
            <a:endParaRPr lang="en-US" altLang="en-US" dirty="0"/>
          </a:p>
        </p:txBody>
      </p:sp>
    </p:spTree>
    <p:extLst>
      <p:ext uri="{BB962C8B-B14F-4D97-AF65-F5344CB8AC3E}">
        <p14:creationId xmlns:p14="http://schemas.microsoft.com/office/powerpoint/2010/main" val="109704358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Slide Image Placeholder 1"/>
          <p:cNvSpPr>
            <a:spLocks noGrp="1" noRot="1" noChangeAspect="1"/>
          </p:cNvSpPr>
          <p:nvPr>
            <p:ph type="sldImg"/>
          </p:nvPr>
        </p:nvSpPr>
        <p:spPr>
          <a:xfrm>
            <a:off x="381000" y="685800"/>
            <a:ext cx="6096000" cy="3429000"/>
          </a:xfrm>
          <a:ln>
            <a:headEnd/>
            <a:tailEnd/>
          </a:ln>
        </p:spPr>
      </p:sp>
      <p:sp>
        <p:nvSpPr>
          <p:cNvPr id="91138" name="Notes Placeholder 2"/>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defTabSz="931863">
              <a:spcBef>
                <a:spcPct val="0"/>
              </a:spcBef>
            </a:pPr>
            <a:r>
              <a:rPr lang="en-US" altLang="en-US" b="1" dirty="0">
                <a:solidFill>
                  <a:schemeClr val="tx2"/>
                </a:solidFill>
                <a:latin typeface="Calibri" pitchFamily="34" charset="0"/>
                <a:cs typeface="Calibri" pitchFamily="34" charset="0"/>
                <a:sym typeface="Calibri" pitchFamily="34" charset="0"/>
              </a:rPr>
              <a:t>Numbers in this slide may change due to NDH00TSR data later</a:t>
            </a:r>
            <a:endParaRPr lang="de-DE" altLang="en-US" b="1">
              <a:solidFill>
                <a:schemeClr val="tx2"/>
              </a:solidFill>
              <a:latin typeface="Calibri" pitchFamily="34" charset="0"/>
              <a:cs typeface="Calibri" pitchFamily="34" charset="0"/>
              <a:sym typeface="Calibri" pitchFamily="34" charset="0"/>
            </a:endParaRPr>
          </a:p>
          <a:p>
            <a:pPr defTabSz="931863">
              <a:spcBef>
                <a:spcPct val="0"/>
              </a:spcBef>
            </a:pPr>
            <a:endParaRPr lang="en-US" altLang="en-US" dirty="0">
              <a:solidFill>
                <a:srgbClr val="000000"/>
              </a:solidFill>
              <a:latin typeface="Calibri" pitchFamily="34" charset="0"/>
              <a:cs typeface="Calibri" pitchFamily="34" charset="0"/>
              <a:sym typeface="Calibri" pitchFamily="34" charset="0"/>
            </a:endParaRPr>
          </a:p>
        </p:txBody>
      </p:sp>
      <p:sp>
        <p:nvSpPr>
          <p:cNvPr id="91139" name="Slide Number Placeholder 3"/>
          <p:cNvSpPr>
            <a:spLocks noGrp="1"/>
          </p:cNvSpPr>
          <p:nvPr>
            <p:ph type="sldNum" sz="quarter" idx="12"/>
          </p:nvPr>
        </p:nvSpPr>
        <p:spPr>
          <a:noFill/>
        </p:spPr>
        <p:txBody>
          <a:bodyPr/>
          <a:lstStyle>
            <a:lvl1pPr>
              <a:defRPr sz="1400">
                <a:solidFill>
                  <a:srgbClr val="000000"/>
                </a:solidFill>
                <a:latin typeface="Arial" pitchFamily="34" charset="0"/>
                <a:cs typeface="Arial" pitchFamily="34" charset="0"/>
                <a:sym typeface="Arial" pitchFamily="34" charset="0"/>
              </a:defRPr>
            </a:lvl1pPr>
            <a:lvl2pPr marL="742950" indent="-285750">
              <a:defRPr sz="1400">
                <a:solidFill>
                  <a:srgbClr val="000000"/>
                </a:solidFill>
                <a:latin typeface="Arial" pitchFamily="34" charset="0"/>
                <a:cs typeface="Arial" pitchFamily="34" charset="0"/>
                <a:sym typeface="Arial" pitchFamily="34" charset="0"/>
              </a:defRPr>
            </a:lvl2pPr>
            <a:lvl3pPr marL="1143000" indent="-228600">
              <a:defRPr sz="1400">
                <a:solidFill>
                  <a:srgbClr val="000000"/>
                </a:solidFill>
                <a:latin typeface="Arial" pitchFamily="34" charset="0"/>
                <a:cs typeface="Arial" pitchFamily="34" charset="0"/>
                <a:sym typeface="Arial" pitchFamily="34" charset="0"/>
              </a:defRPr>
            </a:lvl3pPr>
            <a:lvl4pPr marL="1600200" indent="-228600">
              <a:defRPr sz="1400">
                <a:solidFill>
                  <a:srgbClr val="000000"/>
                </a:solidFill>
                <a:latin typeface="Arial" pitchFamily="34" charset="0"/>
                <a:cs typeface="Arial" pitchFamily="34" charset="0"/>
                <a:sym typeface="Arial" pitchFamily="34" charset="0"/>
              </a:defRPr>
            </a:lvl4pPr>
            <a:lvl5pPr marL="2057400" indent="-228600">
              <a:defRPr sz="1400">
                <a:solidFill>
                  <a:srgbClr val="000000"/>
                </a:solidFill>
                <a:latin typeface="Arial" pitchFamily="34" charset="0"/>
                <a:cs typeface="Arial" pitchFamily="34" charset="0"/>
                <a:sym typeface="Arial" pitchFamily="34" charset="0"/>
              </a:defRPr>
            </a:lvl5pPr>
            <a:lvl6pPr marL="25146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fld id="{C270FAEE-4491-4526-9BF0-ACB85CDB9DFA}" type="slidenum">
              <a:rPr lang="en-US" altLang="en-US" sz="1200">
                <a:latin typeface="Calibri" pitchFamily="34" charset="0"/>
                <a:cs typeface="Calibri" pitchFamily="34" charset="0"/>
                <a:sym typeface="Calibri" pitchFamily="34" charset="0"/>
              </a:rPr>
              <a:pPr/>
              <a:t>41</a:t>
            </a:fld>
            <a:endParaRPr lang="en-US" altLang="en-US" sz="1200" dirty="0">
              <a:latin typeface="Calibri" pitchFamily="34" charset="0"/>
              <a:cs typeface="Calibri" pitchFamily="34" charset="0"/>
              <a:sym typeface="Calibri" pitchFamily="34" charset="0"/>
            </a:endParaRPr>
          </a:p>
        </p:txBody>
      </p:sp>
    </p:spTree>
    <p:extLst>
      <p:ext uri="{BB962C8B-B14F-4D97-AF65-F5344CB8AC3E}">
        <p14:creationId xmlns:p14="http://schemas.microsoft.com/office/powerpoint/2010/main" val="406464513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2"/>
        <p:cNvGrpSpPr/>
        <p:nvPr/>
      </p:nvGrpSpPr>
      <p:grpSpPr>
        <a:xfrm>
          <a:off x="0" y="0"/>
          <a:ext cx="0" cy="0"/>
          <a:chOff x="0" y="0"/>
          <a:chExt cx="0" cy="0"/>
        </a:xfrm>
      </p:grpSpPr>
      <p:sp>
        <p:nvSpPr>
          <p:cNvPr id="2443" name="Google Shape;2443;ga10676d58a_0_10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4" name="Google Shape;2444;ga10676d58a_0_10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9"/>
        <p:cNvGrpSpPr/>
        <p:nvPr/>
      </p:nvGrpSpPr>
      <p:grpSpPr>
        <a:xfrm>
          <a:off x="0" y="0"/>
          <a:ext cx="0" cy="0"/>
          <a:chOff x="0" y="0"/>
          <a:chExt cx="0" cy="0"/>
        </a:xfrm>
      </p:grpSpPr>
      <p:sp>
        <p:nvSpPr>
          <p:cNvPr id="940" name="Google Shape;940;gb663873c2b_1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1" name="Google Shape;941;gb663873c2b_1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6"/>
        <p:cNvGrpSpPr/>
        <p:nvPr/>
      </p:nvGrpSpPr>
      <p:grpSpPr>
        <a:xfrm>
          <a:off x="0" y="0"/>
          <a:ext cx="0" cy="0"/>
          <a:chOff x="0" y="0"/>
          <a:chExt cx="0" cy="0"/>
        </a:xfrm>
      </p:grpSpPr>
      <p:sp>
        <p:nvSpPr>
          <p:cNvPr id="877" name="Google Shape;877;gab84a955b5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8" name="Google Shape;878;gab84a955b5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7"/>
        <p:cNvGrpSpPr/>
        <p:nvPr/>
      </p:nvGrpSpPr>
      <p:grpSpPr>
        <a:xfrm>
          <a:off x="0" y="0"/>
          <a:ext cx="0" cy="0"/>
          <a:chOff x="0" y="0"/>
          <a:chExt cx="0" cy="0"/>
        </a:xfrm>
      </p:grpSpPr>
      <p:sp>
        <p:nvSpPr>
          <p:cNvPr id="778" name="Google Shape;778;gac90507b2d_1_2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9" name="Google Shape;779;gac90507b2d_1_2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8"/>
        <p:cNvGrpSpPr/>
        <p:nvPr/>
      </p:nvGrpSpPr>
      <p:grpSpPr>
        <a:xfrm>
          <a:off x="0" y="0"/>
          <a:ext cx="0" cy="0"/>
          <a:chOff x="0" y="0"/>
          <a:chExt cx="0" cy="0"/>
        </a:xfrm>
      </p:grpSpPr>
      <p:sp>
        <p:nvSpPr>
          <p:cNvPr id="1739" name="Google Shape;1739;gb663873c2b_1_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0" name="Google Shape;1740;gb663873c2b_1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8"/>
        <p:cNvGrpSpPr/>
        <p:nvPr/>
      </p:nvGrpSpPr>
      <p:grpSpPr>
        <a:xfrm>
          <a:off x="0" y="0"/>
          <a:ext cx="0" cy="0"/>
          <a:chOff x="0" y="0"/>
          <a:chExt cx="0" cy="0"/>
        </a:xfrm>
      </p:grpSpPr>
      <p:sp>
        <p:nvSpPr>
          <p:cNvPr id="1739" name="Google Shape;1739;gb663873c2b_1_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0" name="Google Shape;1740;gb663873c2b_1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8"/>
        <p:cNvGrpSpPr/>
        <p:nvPr/>
      </p:nvGrpSpPr>
      <p:grpSpPr>
        <a:xfrm>
          <a:off x="0" y="0"/>
          <a:ext cx="0" cy="0"/>
          <a:chOff x="0" y="0"/>
          <a:chExt cx="0" cy="0"/>
        </a:xfrm>
      </p:grpSpPr>
      <p:sp>
        <p:nvSpPr>
          <p:cNvPr id="1739" name="Google Shape;1739;gb663873c2b_1_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0" name="Google Shape;1740;gb663873c2b_1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Quote - Black">
  <p:cSld name="TITLE_AND_BODY_1_2_2_1">
    <p:bg>
      <p:bgPr>
        <a:solidFill>
          <a:srgbClr val="000000"/>
        </a:solidFill>
        <a:effectLst/>
      </p:bgPr>
    </p:bg>
    <p:spTree>
      <p:nvGrpSpPr>
        <p:cNvPr id="1" name="Shape 284"/>
        <p:cNvGrpSpPr/>
        <p:nvPr/>
      </p:nvGrpSpPr>
      <p:grpSpPr>
        <a:xfrm>
          <a:off x="0" y="0"/>
          <a:ext cx="0" cy="0"/>
          <a:chOff x="0" y="0"/>
          <a:chExt cx="0" cy="0"/>
        </a:xfrm>
      </p:grpSpPr>
      <p:sp>
        <p:nvSpPr>
          <p:cNvPr id="285" name="Google Shape;285;p32"/>
          <p:cNvSpPr/>
          <p:nvPr/>
        </p:nvSpPr>
        <p:spPr>
          <a:xfrm>
            <a:off x="-19050" y="2514600"/>
            <a:ext cx="2618100" cy="26442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6" name="Google Shape;286;p32"/>
          <p:cNvSpPr/>
          <p:nvPr/>
        </p:nvSpPr>
        <p:spPr>
          <a:xfrm>
            <a:off x="354650" y="4966350"/>
            <a:ext cx="5064000" cy="184800"/>
          </a:xfrm>
          <a:prstGeom prst="rect">
            <a:avLst/>
          </a:prstGeom>
          <a:noFill/>
          <a:ln>
            <a:noFill/>
          </a:ln>
        </p:spPr>
        <p:txBody>
          <a:bodyPr spcFirstLastPara="1" wrap="square" lIns="0" tIns="45700" rIns="0" bIns="45700"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 sz="550" dirty="0">
                <a:solidFill>
                  <a:srgbClr val="888888"/>
                </a:solidFill>
                <a:latin typeface="Montserrat" panose="00000500000000000000" pitchFamily="2" charset="0"/>
                <a:ea typeface="Montserrat Light"/>
                <a:cs typeface="Montserrat Light"/>
                <a:sym typeface="Montserrat Light"/>
              </a:rPr>
              <a:t>© 2022 </a:t>
            </a:r>
            <a:r>
              <a:rPr lang="en-GB" sz="550" dirty="0">
                <a:solidFill>
                  <a:srgbClr val="888888"/>
                </a:solidFill>
                <a:latin typeface="Montserrat" panose="00000500000000000000" pitchFamily="2" charset="0"/>
                <a:ea typeface="Montserrat Light"/>
                <a:cs typeface="Montserrat Light"/>
                <a:sym typeface="Montserrat Light"/>
              </a:rPr>
              <a:t>NielsenIQ</a:t>
            </a:r>
            <a:r>
              <a:rPr lang="en" sz="550" dirty="0">
                <a:solidFill>
                  <a:srgbClr val="888888"/>
                </a:solidFill>
                <a:latin typeface="Montserrat" panose="00000500000000000000" pitchFamily="2" charset="0"/>
                <a:ea typeface="Montserrat Light"/>
                <a:cs typeface="Montserrat Light"/>
                <a:sym typeface="Montserrat Light"/>
              </a:rPr>
              <a:t> Consumer LLC. All Rights Reserved.</a:t>
            </a:r>
            <a:endParaRPr sz="550" dirty="0">
              <a:solidFill>
                <a:srgbClr val="888888"/>
              </a:solidFill>
              <a:latin typeface="Montserrat" panose="00000500000000000000" pitchFamily="2" charset="0"/>
              <a:ea typeface="Montserrat Light"/>
              <a:cs typeface="Montserrat Light"/>
              <a:sym typeface="Montserrat Light"/>
            </a:endParaRPr>
          </a:p>
          <a:p>
            <a:pPr marL="0" marR="0" lvl="0" indent="0" algn="l" rtl="0">
              <a:lnSpc>
                <a:spcPct val="100000"/>
              </a:lnSpc>
              <a:spcBef>
                <a:spcPts val="0"/>
              </a:spcBef>
              <a:spcAft>
                <a:spcPts val="0"/>
              </a:spcAft>
              <a:buClr>
                <a:schemeClr val="dk1"/>
              </a:buClr>
              <a:buSzPts val="1100"/>
              <a:buFont typeface="Arial"/>
              <a:buNone/>
            </a:pPr>
            <a:endParaRPr sz="550" dirty="0">
              <a:solidFill>
                <a:srgbClr val="888888"/>
              </a:solidFill>
              <a:latin typeface="Montserrat" panose="00000500000000000000" pitchFamily="2" charset="0"/>
              <a:ea typeface="Montserrat Light"/>
              <a:cs typeface="Montserrat Light"/>
              <a:sym typeface="Montserrat Light"/>
            </a:endParaRPr>
          </a:p>
          <a:p>
            <a:pPr marL="0" marR="0" lvl="0" indent="0" algn="l" rtl="0">
              <a:lnSpc>
                <a:spcPct val="100000"/>
              </a:lnSpc>
              <a:spcBef>
                <a:spcPts val="0"/>
              </a:spcBef>
              <a:spcAft>
                <a:spcPts val="0"/>
              </a:spcAft>
              <a:buClr>
                <a:srgbClr val="000000"/>
              </a:buClr>
              <a:buSzPts val="600"/>
              <a:buFont typeface="Arial"/>
              <a:buNone/>
            </a:pPr>
            <a:endParaRPr sz="550" dirty="0">
              <a:solidFill>
                <a:srgbClr val="888888"/>
              </a:solidFill>
              <a:latin typeface="Montserrat" panose="00000500000000000000" pitchFamily="2" charset="0"/>
              <a:ea typeface="Montserrat Light"/>
              <a:cs typeface="Montserrat Light"/>
              <a:sym typeface="Montserrat Light"/>
            </a:endParaRPr>
          </a:p>
        </p:txBody>
      </p:sp>
      <p:sp>
        <p:nvSpPr>
          <p:cNvPr id="287" name="Google Shape;287;p32"/>
          <p:cNvSpPr/>
          <p:nvPr/>
        </p:nvSpPr>
        <p:spPr>
          <a:xfrm rot="10800000">
            <a:off x="6525900" y="-19050"/>
            <a:ext cx="2618100" cy="26442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89;p32"/>
          <p:cNvSpPr txBox="1"/>
          <p:nvPr/>
        </p:nvSpPr>
        <p:spPr>
          <a:xfrm>
            <a:off x="1308261" y="500178"/>
            <a:ext cx="645300" cy="552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0">
                <a:solidFill>
                  <a:schemeClr val="accent1"/>
                </a:solidFill>
              </a:rPr>
              <a:t>“</a:t>
            </a:r>
            <a:endParaRPr sz="15000" dirty="0">
              <a:solidFill>
                <a:schemeClr val="accent1"/>
              </a:solidFill>
            </a:endParaRPr>
          </a:p>
        </p:txBody>
      </p:sp>
      <p:sp>
        <p:nvSpPr>
          <p:cNvPr id="290" name="Google Shape;290;p32"/>
          <p:cNvSpPr txBox="1">
            <a:spLocks noGrp="1"/>
          </p:cNvSpPr>
          <p:nvPr>
            <p:ph type="ctrTitle"/>
          </p:nvPr>
        </p:nvSpPr>
        <p:spPr>
          <a:xfrm>
            <a:off x="1444900" y="1565050"/>
            <a:ext cx="5081100" cy="1389300"/>
          </a:xfrm>
          <a:prstGeom prst="rect">
            <a:avLst/>
          </a:prstGeom>
        </p:spPr>
        <p:txBody>
          <a:bodyPr spcFirstLastPara="1" wrap="square" lIns="0" tIns="91425" rIns="0" bIns="91425" anchor="t" anchorCtr="0">
            <a:noAutofit/>
          </a:bodyPr>
          <a:lstStyle>
            <a:lvl1pPr lvl="0" rtl="0">
              <a:spcBef>
                <a:spcPts val="0"/>
              </a:spcBef>
              <a:spcAft>
                <a:spcPts val="0"/>
              </a:spcAft>
              <a:buClr>
                <a:srgbClr val="FFFFFF"/>
              </a:buClr>
              <a:buSzPts val="3000"/>
              <a:buFont typeface="Montserrat"/>
              <a:buNone/>
              <a:defRPr sz="3000" b="1">
                <a:solidFill>
                  <a:srgbClr val="FFFFFF"/>
                </a:solidFill>
                <a:latin typeface="Montserrat" panose="00000500000000000000" pitchFamily="2" charset="0"/>
                <a:ea typeface="Montserrat" panose="00000500000000000000" pitchFamily="2" charset="0"/>
                <a:cs typeface="Montserrat" panose="00000500000000000000" pitchFamily="2" charset="0"/>
                <a:sym typeface="Montserrat"/>
              </a:defRPr>
            </a:lvl1pPr>
            <a:lvl2pPr lvl="1" algn="ctr" rtl="0">
              <a:spcBef>
                <a:spcPts val="0"/>
              </a:spcBef>
              <a:spcAft>
                <a:spcPts val="0"/>
              </a:spcAft>
              <a:buClr>
                <a:srgbClr val="FFFFFF"/>
              </a:buClr>
              <a:buSzPts val="5200"/>
              <a:buNone/>
              <a:defRPr sz="5200">
                <a:solidFill>
                  <a:srgbClr val="FFFFFF"/>
                </a:solidFill>
              </a:defRPr>
            </a:lvl2pPr>
            <a:lvl3pPr lvl="2" algn="ctr" rtl="0">
              <a:spcBef>
                <a:spcPts val="0"/>
              </a:spcBef>
              <a:spcAft>
                <a:spcPts val="0"/>
              </a:spcAft>
              <a:buClr>
                <a:srgbClr val="FFFFFF"/>
              </a:buClr>
              <a:buSzPts val="5200"/>
              <a:buNone/>
              <a:defRPr sz="5200">
                <a:solidFill>
                  <a:srgbClr val="FFFFFF"/>
                </a:solidFill>
              </a:defRPr>
            </a:lvl3pPr>
            <a:lvl4pPr lvl="3" algn="ctr" rtl="0">
              <a:spcBef>
                <a:spcPts val="0"/>
              </a:spcBef>
              <a:spcAft>
                <a:spcPts val="0"/>
              </a:spcAft>
              <a:buClr>
                <a:srgbClr val="FFFFFF"/>
              </a:buClr>
              <a:buSzPts val="5200"/>
              <a:buNone/>
              <a:defRPr sz="5200">
                <a:solidFill>
                  <a:srgbClr val="FFFFFF"/>
                </a:solidFill>
              </a:defRPr>
            </a:lvl4pPr>
            <a:lvl5pPr lvl="4" algn="ctr" rtl="0">
              <a:spcBef>
                <a:spcPts val="0"/>
              </a:spcBef>
              <a:spcAft>
                <a:spcPts val="0"/>
              </a:spcAft>
              <a:buClr>
                <a:srgbClr val="FFFFFF"/>
              </a:buClr>
              <a:buSzPts val="5200"/>
              <a:buNone/>
              <a:defRPr sz="5200">
                <a:solidFill>
                  <a:srgbClr val="FFFFFF"/>
                </a:solidFill>
              </a:defRPr>
            </a:lvl5pPr>
            <a:lvl6pPr lvl="5" algn="ctr" rtl="0">
              <a:spcBef>
                <a:spcPts val="0"/>
              </a:spcBef>
              <a:spcAft>
                <a:spcPts val="0"/>
              </a:spcAft>
              <a:buClr>
                <a:srgbClr val="FFFFFF"/>
              </a:buClr>
              <a:buSzPts val="5200"/>
              <a:buNone/>
              <a:defRPr sz="5200">
                <a:solidFill>
                  <a:srgbClr val="FFFFFF"/>
                </a:solidFill>
              </a:defRPr>
            </a:lvl6pPr>
            <a:lvl7pPr lvl="6" algn="ctr" rtl="0">
              <a:spcBef>
                <a:spcPts val="0"/>
              </a:spcBef>
              <a:spcAft>
                <a:spcPts val="0"/>
              </a:spcAft>
              <a:buClr>
                <a:srgbClr val="FFFFFF"/>
              </a:buClr>
              <a:buSzPts val="5200"/>
              <a:buNone/>
              <a:defRPr sz="5200">
                <a:solidFill>
                  <a:srgbClr val="FFFFFF"/>
                </a:solidFill>
              </a:defRPr>
            </a:lvl7pPr>
            <a:lvl8pPr lvl="7" algn="ctr" rtl="0">
              <a:spcBef>
                <a:spcPts val="0"/>
              </a:spcBef>
              <a:spcAft>
                <a:spcPts val="0"/>
              </a:spcAft>
              <a:buClr>
                <a:srgbClr val="FFFFFF"/>
              </a:buClr>
              <a:buSzPts val="5200"/>
              <a:buNone/>
              <a:defRPr sz="5200">
                <a:solidFill>
                  <a:srgbClr val="FFFFFF"/>
                </a:solidFill>
              </a:defRPr>
            </a:lvl8pPr>
            <a:lvl9pPr lvl="8" algn="ctr" rtl="0">
              <a:spcBef>
                <a:spcPts val="0"/>
              </a:spcBef>
              <a:spcAft>
                <a:spcPts val="0"/>
              </a:spcAft>
              <a:buClr>
                <a:srgbClr val="FFFFFF"/>
              </a:buClr>
              <a:buSzPts val="5200"/>
              <a:buNone/>
              <a:defRPr sz="5200">
                <a:solidFill>
                  <a:srgbClr val="FFFFFF"/>
                </a:solidFill>
              </a:defRPr>
            </a:lvl9pPr>
          </a:lstStyle>
          <a:p>
            <a:endParaRPr dirty="0"/>
          </a:p>
        </p:txBody>
      </p:sp>
      <p:sp>
        <p:nvSpPr>
          <p:cNvPr id="291" name="Google Shape;291;p32"/>
          <p:cNvSpPr txBox="1">
            <a:spLocks noGrp="1"/>
          </p:cNvSpPr>
          <p:nvPr>
            <p:ph type="subTitle" idx="1"/>
          </p:nvPr>
        </p:nvSpPr>
        <p:spPr>
          <a:xfrm>
            <a:off x="1444900" y="2801950"/>
            <a:ext cx="5064000" cy="384300"/>
          </a:xfrm>
          <a:prstGeom prst="rect">
            <a:avLst/>
          </a:prstGeom>
        </p:spPr>
        <p:txBody>
          <a:bodyPr spcFirstLastPara="1" wrap="square" lIns="0" tIns="91425" rIns="0" bIns="91425" anchor="t" anchorCtr="0">
            <a:noAutofit/>
          </a:bodyPr>
          <a:lstStyle>
            <a:lvl1pPr marL="0" lvl="0" indent="0" rtl="0">
              <a:lnSpc>
                <a:spcPct val="100000"/>
              </a:lnSpc>
              <a:spcBef>
                <a:spcPts val="0"/>
              </a:spcBef>
              <a:spcAft>
                <a:spcPts val="0"/>
              </a:spcAft>
              <a:buClr>
                <a:schemeClr val="accent5"/>
              </a:buClr>
              <a:buSzPts val="1500"/>
              <a:buNone/>
              <a:defRPr sz="1500">
                <a:solidFill>
                  <a:schemeClr val="accent5"/>
                </a:solidFill>
                <a:latin typeface="Montserrat" panose="00000500000000000000" pitchFamily="2" charset="0"/>
              </a:defRPr>
            </a:lvl1pPr>
            <a:lvl2pPr lvl="1" rtl="0">
              <a:lnSpc>
                <a:spcPct val="100000"/>
              </a:lnSpc>
              <a:spcBef>
                <a:spcPts val="0"/>
              </a:spcBef>
              <a:spcAft>
                <a:spcPts val="0"/>
              </a:spcAft>
              <a:buClr>
                <a:schemeClr val="accent5"/>
              </a:buClr>
              <a:buSzPts val="1400"/>
              <a:buNone/>
              <a:defRPr sz="1400">
                <a:solidFill>
                  <a:schemeClr val="accent5"/>
                </a:solidFill>
              </a:defRPr>
            </a:lvl2pPr>
            <a:lvl3pPr lvl="2" rtl="0">
              <a:lnSpc>
                <a:spcPct val="100000"/>
              </a:lnSpc>
              <a:spcBef>
                <a:spcPts val="0"/>
              </a:spcBef>
              <a:spcAft>
                <a:spcPts val="0"/>
              </a:spcAft>
              <a:buClr>
                <a:schemeClr val="accent5"/>
              </a:buClr>
              <a:buSzPts val="1400"/>
              <a:buNone/>
              <a:defRPr sz="1400">
                <a:solidFill>
                  <a:schemeClr val="accent5"/>
                </a:solidFill>
              </a:defRPr>
            </a:lvl3pPr>
            <a:lvl4pPr lvl="3" rtl="0">
              <a:lnSpc>
                <a:spcPct val="100000"/>
              </a:lnSpc>
              <a:spcBef>
                <a:spcPts val="0"/>
              </a:spcBef>
              <a:spcAft>
                <a:spcPts val="0"/>
              </a:spcAft>
              <a:buClr>
                <a:schemeClr val="accent5"/>
              </a:buClr>
              <a:buSzPts val="1400"/>
              <a:buNone/>
              <a:defRPr sz="1400">
                <a:solidFill>
                  <a:schemeClr val="accent5"/>
                </a:solidFill>
              </a:defRPr>
            </a:lvl4pPr>
            <a:lvl5pPr lvl="4" rtl="0">
              <a:lnSpc>
                <a:spcPct val="100000"/>
              </a:lnSpc>
              <a:spcBef>
                <a:spcPts val="0"/>
              </a:spcBef>
              <a:spcAft>
                <a:spcPts val="0"/>
              </a:spcAft>
              <a:buClr>
                <a:schemeClr val="accent5"/>
              </a:buClr>
              <a:buSzPts val="1400"/>
              <a:buNone/>
              <a:defRPr sz="1400">
                <a:solidFill>
                  <a:schemeClr val="accent5"/>
                </a:solidFill>
              </a:defRPr>
            </a:lvl5pPr>
            <a:lvl6pPr lvl="5" rtl="0">
              <a:lnSpc>
                <a:spcPct val="100000"/>
              </a:lnSpc>
              <a:spcBef>
                <a:spcPts val="0"/>
              </a:spcBef>
              <a:spcAft>
                <a:spcPts val="0"/>
              </a:spcAft>
              <a:buClr>
                <a:schemeClr val="accent5"/>
              </a:buClr>
              <a:buSzPts val="1400"/>
              <a:buNone/>
              <a:defRPr sz="1400">
                <a:solidFill>
                  <a:schemeClr val="accent5"/>
                </a:solidFill>
              </a:defRPr>
            </a:lvl6pPr>
            <a:lvl7pPr lvl="6" rtl="0">
              <a:lnSpc>
                <a:spcPct val="100000"/>
              </a:lnSpc>
              <a:spcBef>
                <a:spcPts val="0"/>
              </a:spcBef>
              <a:spcAft>
                <a:spcPts val="0"/>
              </a:spcAft>
              <a:buClr>
                <a:schemeClr val="accent5"/>
              </a:buClr>
              <a:buSzPts val="1400"/>
              <a:buNone/>
              <a:defRPr sz="1400">
                <a:solidFill>
                  <a:schemeClr val="accent5"/>
                </a:solidFill>
              </a:defRPr>
            </a:lvl7pPr>
            <a:lvl8pPr lvl="7" rtl="0">
              <a:lnSpc>
                <a:spcPct val="100000"/>
              </a:lnSpc>
              <a:spcBef>
                <a:spcPts val="0"/>
              </a:spcBef>
              <a:spcAft>
                <a:spcPts val="0"/>
              </a:spcAft>
              <a:buClr>
                <a:schemeClr val="accent5"/>
              </a:buClr>
              <a:buSzPts val="1400"/>
              <a:buNone/>
              <a:defRPr sz="1400">
                <a:solidFill>
                  <a:schemeClr val="accent5"/>
                </a:solidFill>
              </a:defRPr>
            </a:lvl8pPr>
            <a:lvl9pPr lvl="8" rtl="0">
              <a:lnSpc>
                <a:spcPct val="100000"/>
              </a:lnSpc>
              <a:spcBef>
                <a:spcPts val="0"/>
              </a:spcBef>
              <a:spcAft>
                <a:spcPts val="0"/>
              </a:spcAft>
              <a:buClr>
                <a:schemeClr val="accent5"/>
              </a:buClr>
              <a:buSzPts val="1400"/>
              <a:buNone/>
              <a:defRPr sz="1400">
                <a:solidFill>
                  <a:schemeClr val="accent5"/>
                </a:solidFill>
              </a:defRPr>
            </a:lvl9pPr>
          </a:lstStyle>
          <a:p>
            <a:endParaRPr dirty="0"/>
          </a:p>
        </p:txBody>
      </p:sp>
      <p:pic>
        <p:nvPicPr>
          <p:cNvPr id="292" name="Google Shape;292;p32"/>
          <p:cNvPicPr preferRelativeResize="0"/>
          <p:nvPr/>
        </p:nvPicPr>
        <p:blipFill>
          <a:blip r:embed="rId2">
            <a:alphaModFix/>
          </a:blip>
          <a:stretch>
            <a:fillRect/>
          </a:stretch>
        </p:blipFill>
        <p:spPr>
          <a:xfrm>
            <a:off x="0" y="0"/>
            <a:ext cx="354650" cy="355959"/>
          </a:xfrm>
          <a:prstGeom prst="rect">
            <a:avLst/>
          </a:prstGeom>
          <a:noFill/>
          <a:ln>
            <a:noFill/>
          </a:ln>
        </p:spPr>
      </p:pic>
      <p:sp>
        <p:nvSpPr>
          <p:cNvPr id="10" name="Slide Number Placeholder 1">
            <a:extLst>
              <a:ext uri="{FF2B5EF4-FFF2-40B4-BE49-F238E27FC236}">
                <a16:creationId xmlns:a16="http://schemas.microsoft.com/office/drawing/2014/main" id="{52A62E47-4F2A-4A75-BED7-E049CB341766}"/>
              </a:ext>
            </a:extLst>
          </p:cNvPr>
          <p:cNvSpPr txBox="1">
            <a:spLocks/>
          </p:cNvSpPr>
          <p:nvPr userDrawn="1"/>
        </p:nvSpPr>
        <p:spPr>
          <a:xfrm>
            <a:off x="6732050" y="4809373"/>
            <a:ext cx="2057400" cy="274637"/>
          </a:xfrm>
          <a:prstGeom prst="rect">
            <a:avLst/>
          </a:prstGeom>
        </p:spPr>
        <p:txBody>
          <a:bodyPr vert="horz" lIns="0" tIns="45720" rIns="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000" b="0" i="0" u="none" strike="noStrike" cap="none">
                <a:solidFill>
                  <a:schemeClr val="bg1"/>
                </a:solidFill>
                <a:latin typeface="Avenir Next LT Pro" panose="020B0504020202020204"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8B2E2F79-BC7F-4BB1-9203-38C79639CA91}" type="slidenum">
              <a:rPr lang="en-PH" smtClean="0">
                <a:solidFill>
                  <a:schemeClr val="bg1"/>
                </a:solidFill>
              </a:rPr>
              <a:pPr/>
              <a:t>‹#›</a:t>
            </a:fld>
            <a:endParaRPr lang="en-PH" dirty="0">
              <a:solidFill>
                <a:schemeClr val="bg1"/>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Inside - White/side bar">
  <p:cSld name="BLANK_2_2_1">
    <p:bg>
      <p:bgPr>
        <a:solidFill>
          <a:srgbClr val="FFFFFF"/>
        </a:solidFill>
        <a:effectLst/>
      </p:bgPr>
    </p:bg>
    <p:spTree>
      <p:nvGrpSpPr>
        <p:cNvPr id="1" name="Shape 157"/>
        <p:cNvGrpSpPr/>
        <p:nvPr/>
      </p:nvGrpSpPr>
      <p:grpSpPr>
        <a:xfrm>
          <a:off x="0" y="0"/>
          <a:ext cx="0" cy="0"/>
          <a:chOff x="0" y="0"/>
          <a:chExt cx="0" cy="0"/>
        </a:xfrm>
      </p:grpSpPr>
      <p:sp>
        <p:nvSpPr>
          <p:cNvPr id="158" name="Google Shape;158;p19"/>
          <p:cNvSpPr/>
          <p:nvPr/>
        </p:nvSpPr>
        <p:spPr>
          <a:xfrm>
            <a:off x="6057900" y="-17575"/>
            <a:ext cx="3132900" cy="51765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159;p19"/>
          <p:cNvSpPr/>
          <p:nvPr/>
        </p:nvSpPr>
        <p:spPr>
          <a:xfrm>
            <a:off x="0" y="-62615"/>
            <a:ext cx="5107500" cy="5158800"/>
          </a:xfrm>
          <a:prstGeom prst="rtTriangle">
            <a:avLst/>
          </a:pr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Montserrat" panose="00000500000000000000" pitchFamily="2" charset="0"/>
            </a:endParaRPr>
          </a:p>
        </p:txBody>
      </p:sp>
      <p:sp>
        <p:nvSpPr>
          <p:cNvPr id="161" name="Google Shape;161;p19"/>
          <p:cNvSpPr/>
          <p:nvPr/>
        </p:nvSpPr>
        <p:spPr>
          <a:xfrm>
            <a:off x="354650" y="4966350"/>
            <a:ext cx="5064000" cy="184800"/>
          </a:xfrm>
          <a:prstGeom prst="rect">
            <a:avLst/>
          </a:prstGeom>
          <a:noFill/>
          <a:ln>
            <a:noFill/>
          </a:ln>
        </p:spPr>
        <p:txBody>
          <a:bodyPr spcFirstLastPara="1" wrap="square" lIns="0" tIns="45700" rIns="0" bIns="4570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GB" sz="500" dirty="0">
                <a:solidFill>
                  <a:srgbClr val="888888"/>
                </a:solidFill>
                <a:latin typeface="Montserrat" panose="00000500000000000000" pitchFamily="2" charset="0"/>
                <a:ea typeface="Montserrat Light"/>
                <a:cs typeface="Montserrat Light"/>
                <a:sym typeface="Montserrat Light"/>
              </a:rPr>
              <a:t>© 2022 NielsenIQ Consumer LLC. All Rights Reserved.</a:t>
            </a:r>
            <a:endParaRPr lang="en-GB" sz="500" i="0" u="none" strike="noStrike" cap="none" dirty="0">
              <a:solidFill>
                <a:srgbClr val="888888"/>
              </a:solidFill>
              <a:latin typeface="Montserrat" panose="00000500000000000000" pitchFamily="2" charset="0"/>
              <a:ea typeface="Montserrat Light"/>
              <a:cs typeface="Montserrat Light"/>
              <a:sym typeface="Montserrat Light"/>
            </a:endParaRPr>
          </a:p>
        </p:txBody>
      </p:sp>
      <p:sp>
        <p:nvSpPr>
          <p:cNvPr id="162" name="Google Shape;162;p19"/>
          <p:cNvSpPr txBox="1">
            <a:spLocks noGrp="1"/>
          </p:cNvSpPr>
          <p:nvPr>
            <p:ph type="title"/>
          </p:nvPr>
        </p:nvSpPr>
        <p:spPr>
          <a:xfrm>
            <a:off x="354650" y="292625"/>
            <a:ext cx="5550900" cy="393600"/>
          </a:xfrm>
          <a:prstGeom prst="rect">
            <a:avLst/>
          </a:prstGeom>
        </p:spPr>
        <p:txBody>
          <a:bodyPr spcFirstLastPara="1" wrap="square" lIns="0" tIns="91425" rIns="0" bIns="91425" anchor="t" anchorCtr="0">
            <a:noAutofit/>
          </a:bodyPr>
          <a:lstStyle>
            <a:lvl1pPr lvl="0" rtl="0">
              <a:spcBef>
                <a:spcPts val="0"/>
              </a:spcBef>
              <a:spcAft>
                <a:spcPts val="0"/>
              </a:spcAft>
              <a:buSzPts val="1900"/>
              <a:buNone/>
              <a:defRPr>
                <a:latin typeface="Montserrat" panose="00000500000000000000" pitchFamily="2" charset="0"/>
              </a:defRPr>
            </a:lvl1pPr>
            <a:lvl2pPr lvl="1" rtl="0">
              <a:spcBef>
                <a:spcPts val="0"/>
              </a:spcBef>
              <a:spcAft>
                <a:spcPts val="0"/>
              </a:spcAft>
              <a:buSzPts val="1900"/>
              <a:buNone/>
              <a:defRPr/>
            </a:lvl2pPr>
            <a:lvl3pPr lvl="2" rtl="0">
              <a:spcBef>
                <a:spcPts val="0"/>
              </a:spcBef>
              <a:spcAft>
                <a:spcPts val="0"/>
              </a:spcAft>
              <a:buSzPts val="1900"/>
              <a:buNone/>
              <a:defRPr/>
            </a:lvl3pPr>
            <a:lvl4pPr lvl="3" rtl="0">
              <a:spcBef>
                <a:spcPts val="0"/>
              </a:spcBef>
              <a:spcAft>
                <a:spcPts val="0"/>
              </a:spcAft>
              <a:buSzPts val="1900"/>
              <a:buNone/>
              <a:defRPr/>
            </a:lvl4pPr>
            <a:lvl5pPr lvl="4" rtl="0">
              <a:spcBef>
                <a:spcPts val="0"/>
              </a:spcBef>
              <a:spcAft>
                <a:spcPts val="0"/>
              </a:spcAft>
              <a:buSzPts val="1900"/>
              <a:buNone/>
              <a:defRPr/>
            </a:lvl5pPr>
            <a:lvl6pPr lvl="5" rtl="0">
              <a:spcBef>
                <a:spcPts val="0"/>
              </a:spcBef>
              <a:spcAft>
                <a:spcPts val="0"/>
              </a:spcAft>
              <a:buSzPts val="1900"/>
              <a:buNone/>
              <a:defRPr/>
            </a:lvl6pPr>
            <a:lvl7pPr lvl="6" rtl="0">
              <a:spcBef>
                <a:spcPts val="0"/>
              </a:spcBef>
              <a:spcAft>
                <a:spcPts val="0"/>
              </a:spcAft>
              <a:buSzPts val="1900"/>
              <a:buNone/>
              <a:defRPr/>
            </a:lvl7pPr>
            <a:lvl8pPr lvl="7" rtl="0">
              <a:spcBef>
                <a:spcPts val="0"/>
              </a:spcBef>
              <a:spcAft>
                <a:spcPts val="0"/>
              </a:spcAft>
              <a:buSzPts val="1900"/>
              <a:buNone/>
              <a:defRPr/>
            </a:lvl8pPr>
            <a:lvl9pPr lvl="8" rtl="0">
              <a:spcBef>
                <a:spcPts val="0"/>
              </a:spcBef>
              <a:spcAft>
                <a:spcPts val="0"/>
              </a:spcAft>
              <a:buSzPts val="1900"/>
              <a:buNone/>
              <a:defRPr/>
            </a:lvl9pPr>
          </a:lstStyle>
          <a:p>
            <a:endParaRPr dirty="0"/>
          </a:p>
        </p:txBody>
      </p:sp>
      <p:sp>
        <p:nvSpPr>
          <p:cNvPr id="163" name="Google Shape;163;p19"/>
          <p:cNvSpPr txBox="1">
            <a:spLocks noGrp="1"/>
          </p:cNvSpPr>
          <p:nvPr>
            <p:ph type="subTitle" idx="1"/>
          </p:nvPr>
        </p:nvSpPr>
        <p:spPr>
          <a:xfrm>
            <a:off x="354650" y="620550"/>
            <a:ext cx="5550900" cy="384300"/>
          </a:xfrm>
          <a:prstGeom prst="rect">
            <a:avLst/>
          </a:prstGeom>
        </p:spPr>
        <p:txBody>
          <a:bodyPr spcFirstLastPara="1" wrap="square" lIns="0" tIns="91425" rIns="0" bIns="91425" anchor="t" anchorCtr="0">
            <a:noAutofit/>
          </a:bodyPr>
          <a:lstStyle>
            <a:lvl1pPr marL="311150" lvl="0" indent="-311150" rtl="0">
              <a:lnSpc>
                <a:spcPct val="100000"/>
              </a:lnSpc>
              <a:spcBef>
                <a:spcPts val="0"/>
              </a:spcBef>
              <a:spcAft>
                <a:spcPts val="0"/>
              </a:spcAft>
              <a:buClr>
                <a:schemeClr val="accent5"/>
              </a:buClr>
              <a:buSzPts val="1500"/>
              <a:buNone/>
              <a:defRPr sz="1500">
                <a:solidFill>
                  <a:schemeClr val="accent5"/>
                </a:solidFill>
                <a:latin typeface="Montserrat" panose="00000500000000000000" pitchFamily="2" charset="0"/>
              </a:defRPr>
            </a:lvl1pPr>
            <a:lvl2pPr lvl="1" rtl="0">
              <a:lnSpc>
                <a:spcPct val="100000"/>
              </a:lnSpc>
              <a:spcBef>
                <a:spcPts val="0"/>
              </a:spcBef>
              <a:spcAft>
                <a:spcPts val="0"/>
              </a:spcAft>
              <a:buClr>
                <a:schemeClr val="accent5"/>
              </a:buClr>
              <a:buSzPts val="1400"/>
              <a:buNone/>
              <a:defRPr sz="1400">
                <a:solidFill>
                  <a:schemeClr val="accent5"/>
                </a:solidFill>
              </a:defRPr>
            </a:lvl2pPr>
            <a:lvl3pPr lvl="2" rtl="0">
              <a:lnSpc>
                <a:spcPct val="100000"/>
              </a:lnSpc>
              <a:spcBef>
                <a:spcPts val="0"/>
              </a:spcBef>
              <a:spcAft>
                <a:spcPts val="0"/>
              </a:spcAft>
              <a:buClr>
                <a:schemeClr val="accent5"/>
              </a:buClr>
              <a:buSzPts val="1400"/>
              <a:buNone/>
              <a:defRPr sz="1400">
                <a:solidFill>
                  <a:schemeClr val="accent5"/>
                </a:solidFill>
              </a:defRPr>
            </a:lvl3pPr>
            <a:lvl4pPr lvl="3" rtl="0">
              <a:lnSpc>
                <a:spcPct val="100000"/>
              </a:lnSpc>
              <a:spcBef>
                <a:spcPts val="0"/>
              </a:spcBef>
              <a:spcAft>
                <a:spcPts val="0"/>
              </a:spcAft>
              <a:buClr>
                <a:schemeClr val="accent5"/>
              </a:buClr>
              <a:buSzPts val="1400"/>
              <a:buNone/>
              <a:defRPr sz="1400">
                <a:solidFill>
                  <a:schemeClr val="accent5"/>
                </a:solidFill>
              </a:defRPr>
            </a:lvl4pPr>
            <a:lvl5pPr lvl="4" rtl="0">
              <a:lnSpc>
                <a:spcPct val="100000"/>
              </a:lnSpc>
              <a:spcBef>
                <a:spcPts val="0"/>
              </a:spcBef>
              <a:spcAft>
                <a:spcPts val="0"/>
              </a:spcAft>
              <a:buClr>
                <a:schemeClr val="accent5"/>
              </a:buClr>
              <a:buSzPts val="1400"/>
              <a:buNone/>
              <a:defRPr sz="1400">
                <a:solidFill>
                  <a:schemeClr val="accent5"/>
                </a:solidFill>
              </a:defRPr>
            </a:lvl5pPr>
            <a:lvl6pPr lvl="5" rtl="0">
              <a:lnSpc>
                <a:spcPct val="100000"/>
              </a:lnSpc>
              <a:spcBef>
                <a:spcPts val="0"/>
              </a:spcBef>
              <a:spcAft>
                <a:spcPts val="0"/>
              </a:spcAft>
              <a:buClr>
                <a:schemeClr val="accent5"/>
              </a:buClr>
              <a:buSzPts val="1400"/>
              <a:buNone/>
              <a:defRPr sz="1400">
                <a:solidFill>
                  <a:schemeClr val="accent5"/>
                </a:solidFill>
              </a:defRPr>
            </a:lvl6pPr>
            <a:lvl7pPr lvl="6" rtl="0">
              <a:lnSpc>
                <a:spcPct val="100000"/>
              </a:lnSpc>
              <a:spcBef>
                <a:spcPts val="0"/>
              </a:spcBef>
              <a:spcAft>
                <a:spcPts val="0"/>
              </a:spcAft>
              <a:buClr>
                <a:schemeClr val="accent5"/>
              </a:buClr>
              <a:buSzPts val="1400"/>
              <a:buNone/>
              <a:defRPr sz="1400">
                <a:solidFill>
                  <a:schemeClr val="accent5"/>
                </a:solidFill>
              </a:defRPr>
            </a:lvl7pPr>
            <a:lvl8pPr lvl="7" rtl="0">
              <a:lnSpc>
                <a:spcPct val="100000"/>
              </a:lnSpc>
              <a:spcBef>
                <a:spcPts val="0"/>
              </a:spcBef>
              <a:spcAft>
                <a:spcPts val="0"/>
              </a:spcAft>
              <a:buClr>
                <a:schemeClr val="accent5"/>
              </a:buClr>
              <a:buSzPts val="1400"/>
              <a:buNone/>
              <a:defRPr sz="1400">
                <a:solidFill>
                  <a:schemeClr val="accent5"/>
                </a:solidFill>
              </a:defRPr>
            </a:lvl8pPr>
            <a:lvl9pPr lvl="8" rtl="0">
              <a:lnSpc>
                <a:spcPct val="100000"/>
              </a:lnSpc>
              <a:spcBef>
                <a:spcPts val="0"/>
              </a:spcBef>
              <a:spcAft>
                <a:spcPts val="0"/>
              </a:spcAft>
              <a:buClr>
                <a:schemeClr val="accent5"/>
              </a:buClr>
              <a:buSzPts val="1400"/>
              <a:buNone/>
              <a:defRPr sz="1400">
                <a:solidFill>
                  <a:schemeClr val="accent5"/>
                </a:solidFill>
              </a:defRPr>
            </a:lvl9pPr>
          </a:lstStyle>
          <a:p>
            <a:endParaRPr dirty="0"/>
          </a:p>
        </p:txBody>
      </p:sp>
      <p:sp>
        <p:nvSpPr>
          <p:cNvPr id="164" name="Google Shape;164;p19"/>
          <p:cNvSpPr txBox="1">
            <a:spLocks noGrp="1"/>
          </p:cNvSpPr>
          <p:nvPr>
            <p:ph type="ctrTitle" idx="2"/>
          </p:nvPr>
        </p:nvSpPr>
        <p:spPr>
          <a:xfrm>
            <a:off x="6277650" y="1359650"/>
            <a:ext cx="2693400" cy="1578000"/>
          </a:xfrm>
          <a:prstGeom prst="rect">
            <a:avLst/>
          </a:prstGeom>
        </p:spPr>
        <p:txBody>
          <a:bodyPr spcFirstLastPara="1" wrap="square" lIns="0" tIns="91425" rIns="0" bIns="91425" anchor="b" anchorCtr="0">
            <a:noAutofit/>
          </a:bodyPr>
          <a:lstStyle>
            <a:lvl1pPr lvl="0" rtl="0">
              <a:spcBef>
                <a:spcPts val="0"/>
              </a:spcBef>
              <a:spcAft>
                <a:spcPts val="0"/>
              </a:spcAft>
              <a:buClr>
                <a:srgbClr val="FFFFFF"/>
              </a:buClr>
              <a:buSzPts val="3000"/>
              <a:buFont typeface="Montserrat"/>
              <a:buNone/>
              <a:defRPr sz="3000" b="1">
                <a:solidFill>
                  <a:srgbClr val="FFFFFF"/>
                </a:solidFill>
                <a:latin typeface="Montserrat" panose="00000500000000000000" pitchFamily="2" charset="0"/>
                <a:ea typeface="Montserrat" panose="00000500000000000000" pitchFamily="2" charset="0"/>
                <a:cs typeface="Montserrat" panose="00000500000000000000" pitchFamily="2" charset="0"/>
                <a:sym typeface="Montserrat"/>
              </a:defRPr>
            </a:lvl1pPr>
            <a:lvl2pPr lvl="1" algn="ctr" rtl="0">
              <a:spcBef>
                <a:spcPts val="0"/>
              </a:spcBef>
              <a:spcAft>
                <a:spcPts val="0"/>
              </a:spcAft>
              <a:buClr>
                <a:srgbClr val="FFFFFF"/>
              </a:buClr>
              <a:buSzPts val="5200"/>
              <a:buNone/>
              <a:defRPr sz="5200">
                <a:solidFill>
                  <a:srgbClr val="FFFFFF"/>
                </a:solidFill>
              </a:defRPr>
            </a:lvl2pPr>
            <a:lvl3pPr lvl="2" algn="ctr" rtl="0">
              <a:spcBef>
                <a:spcPts val="0"/>
              </a:spcBef>
              <a:spcAft>
                <a:spcPts val="0"/>
              </a:spcAft>
              <a:buClr>
                <a:srgbClr val="FFFFFF"/>
              </a:buClr>
              <a:buSzPts val="5200"/>
              <a:buNone/>
              <a:defRPr sz="5200">
                <a:solidFill>
                  <a:srgbClr val="FFFFFF"/>
                </a:solidFill>
              </a:defRPr>
            </a:lvl3pPr>
            <a:lvl4pPr lvl="3" algn="ctr" rtl="0">
              <a:spcBef>
                <a:spcPts val="0"/>
              </a:spcBef>
              <a:spcAft>
                <a:spcPts val="0"/>
              </a:spcAft>
              <a:buClr>
                <a:srgbClr val="FFFFFF"/>
              </a:buClr>
              <a:buSzPts val="5200"/>
              <a:buNone/>
              <a:defRPr sz="5200">
                <a:solidFill>
                  <a:srgbClr val="FFFFFF"/>
                </a:solidFill>
              </a:defRPr>
            </a:lvl4pPr>
            <a:lvl5pPr lvl="4" algn="ctr" rtl="0">
              <a:spcBef>
                <a:spcPts val="0"/>
              </a:spcBef>
              <a:spcAft>
                <a:spcPts val="0"/>
              </a:spcAft>
              <a:buClr>
                <a:srgbClr val="FFFFFF"/>
              </a:buClr>
              <a:buSzPts val="5200"/>
              <a:buNone/>
              <a:defRPr sz="5200">
                <a:solidFill>
                  <a:srgbClr val="FFFFFF"/>
                </a:solidFill>
              </a:defRPr>
            </a:lvl5pPr>
            <a:lvl6pPr lvl="5" algn="ctr" rtl="0">
              <a:spcBef>
                <a:spcPts val="0"/>
              </a:spcBef>
              <a:spcAft>
                <a:spcPts val="0"/>
              </a:spcAft>
              <a:buClr>
                <a:srgbClr val="FFFFFF"/>
              </a:buClr>
              <a:buSzPts val="5200"/>
              <a:buNone/>
              <a:defRPr sz="5200">
                <a:solidFill>
                  <a:srgbClr val="FFFFFF"/>
                </a:solidFill>
              </a:defRPr>
            </a:lvl6pPr>
            <a:lvl7pPr lvl="6" algn="ctr" rtl="0">
              <a:spcBef>
                <a:spcPts val="0"/>
              </a:spcBef>
              <a:spcAft>
                <a:spcPts val="0"/>
              </a:spcAft>
              <a:buClr>
                <a:srgbClr val="FFFFFF"/>
              </a:buClr>
              <a:buSzPts val="5200"/>
              <a:buNone/>
              <a:defRPr sz="5200">
                <a:solidFill>
                  <a:srgbClr val="FFFFFF"/>
                </a:solidFill>
              </a:defRPr>
            </a:lvl7pPr>
            <a:lvl8pPr lvl="7" algn="ctr" rtl="0">
              <a:spcBef>
                <a:spcPts val="0"/>
              </a:spcBef>
              <a:spcAft>
                <a:spcPts val="0"/>
              </a:spcAft>
              <a:buClr>
                <a:srgbClr val="FFFFFF"/>
              </a:buClr>
              <a:buSzPts val="5200"/>
              <a:buNone/>
              <a:defRPr sz="5200">
                <a:solidFill>
                  <a:srgbClr val="FFFFFF"/>
                </a:solidFill>
              </a:defRPr>
            </a:lvl8pPr>
            <a:lvl9pPr lvl="8" algn="ctr" rtl="0">
              <a:spcBef>
                <a:spcPts val="0"/>
              </a:spcBef>
              <a:spcAft>
                <a:spcPts val="0"/>
              </a:spcAft>
              <a:buClr>
                <a:srgbClr val="FFFFFF"/>
              </a:buClr>
              <a:buSzPts val="5200"/>
              <a:buNone/>
              <a:defRPr sz="5200">
                <a:solidFill>
                  <a:srgbClr val="FFFFFF"/>
                </a:solidFill>
              </a:defRPr>
            </a:lvl9pPr>
          </a:lstStyle>
          <a:p>
            <a:endParaRPr dirty="0"/>
          </a:p>
        </p:txBody>
      </p:sp>
      <p:sp>
        <p:nvSpPr>
          <p:cNvPr id="165" name="Google Shape;165;p19"/>
          <p:cNvSpPr txBox="1">
            <a:spLocks noGrp="1"/>
          </p:cNvSpPr>
          <p:nvPr>
            <p:ph type="subTitle" idx="3"/>
          </p:nvPr>
        </p:nvSpPr>
        <p:spPr>
          <a:xfrm>
            <a:off x="354650" y="4857000"/>
            <a:ext cx="5550900" cy="184800"/>
          </a:xfrm>
          <a:prstGeom prst="rect">
            <a:avLst/>
          </a:prstGeom>
        </p:spPr>
        <p:txBody>
          <a:bodyPr spcFirstLastPara="1" wrap="square" lIns="0" tIns="91425" rIns="0" bIns="91425" anchor="b" anchorCtr="0">
            <a:noAutofit/>
          </a:bodyPr>
          <a:lstStyle>
            <a:lvl1pPr marL="0" lvl="0" indent="0" rtl="0">
              <a:lnSpc>
                <a:spcPct val="100000"/>
              </a:lnSpc>
              <a:spcBef>
                <a:spcPts val="0"/>
              </a:spcBef>
              <a:spcAft>
                <a:spcPts val="0"/>
              </a:spcAft>
              <a:buClr>
                <a:schemeClr val="accent5"/>
              </a:buClr>
              <a:buSzPts val="600"/>
              <a:buNone/>
              <a:defRPr sz="600">
                <a:solidFill>
                  <a:schemeClr val="accent5"/>
                </a:solidFill>
                <a:latin typeface="Montserrat" panose="00000500000000000000" pitchFamily="2" charset="0"/>
              </a:defRPr>
            </a:lvl1pPr>
            <a:lvl2pPr lvl="1" rtl="0">
              <a:lnSpc>
                <a:spcPct val="100000"/>
              </a:lnSpc>
              <a:spcBef>
                <a:spcPts val="0"/>
              </a:spcBef>
              <a:spcAft>
                <a:spcPts val="0"/>
              </a:spcAft>
              <a:buClr>
                <a:schemeClr val="accent5"/>
              </a:buClr>
              <a:buSzPts val="600"/>
              <a:buNone/>
              <a:defRPr sz="600">
                <a:solidFill>
                  <a:schemeClr val="accent5"/>
                </a:solidFill>
              </a:defRPr>
            </a:lvl2pPr>
            <a:lvl3pPr lvl="2" rtl="0">
              <a:lnSpc>
                <a:spcPct val="100000"/>
              </a:lnSpc>
              <a:spcBef>
                <a:spcPts val="0"/>
              </a:spcBef>
              <a:spcAft>
                <a:spcPts val="0"/>
              </a:spcAft>
              <a:buClr>
                <a:schemeClr val="accent5"/>
              </a:buClr>
              <a:buSzPts val="600"/>
              <a:buNone/>
              <a:defRPr sz="600">
                <a:solidFill>
                  <a:schemeClr val="accent5"/>
                </a:solidFill>
              </a:defRPr>
            </a:lvl3pPr>
            <a:lvl4pPr lvl="3" rtl="0">
              <a:lnSpc>
                <a:spcPct val="100000"/>
              </a:lnSpc>
              <a:spcBef>
                <a:spcPts val="0"/>
              </a:spcBef>
              <a:spcAft>
                <a:spcPts val="0"/>
              </a:spcAft>
              <a:buClr>
                <a:schemeClr val="accent5"/>
              </a:buClr>
              <a:buSzPts val="600"/>
              <a:buNone/>
              <a:defRPr sz="600">
                <a:solidFill>
                  <a:schemeClr val="accent5"/>
                </a:solidFill>
              </a:defRPr>
            </a:lvl4pPr>
            <a:lvl5pPr lvl="4" rtl="0">
              <a:lnSpc>
                <a:spcPct val="100000"/>
              </a:lnSpc>
              <a:spcBef>
                <a:spcPts val="0"/>
              </a:spcBef>
              <a:spcAft>
                <a:spcPts val="0"/>
              </a:spcAft>
              <a:buClr>
                <a:schemeClr val="accent5"/>
              </a:buClr>
              <a:buSzPts val="600"/>
              <a:buNone/>
              <a:defRPr sz="600">
                <a:solidFill>
                  <a:schemeClr val="accent5"/>
                </a:solidFill>
              </a:defRPr>
            </a:lvl5pPr>
            <a:lvl6pPr lvl="5" rtl="0">
              <a:lnSpc>
                <a:spcPct val="100000"/>
              </a:lnSpc>
              <a:spcBef>
                <a:spcPts val="0"/>
              </a:spcBef>
              <a:spcAft>
                <a:spcPts val="0"/>
              </a:spcAft>
              <a:buClr>
                <a:schemeClr val="accent5"/>
              </a:buClr>
              <a:buSzPts val="600"/>
              <a:buNone/>
              <a:defRPr sz="600">
                <a:solidFill>
                  <a:schemeClr val="accent5"/>
                </a:solidFill>
              </a:defRPr>
            </a:lvl6pPr>
            <a:lvl7pPr lvl="6" rtl="0">
              <a:lnSpc>
                <a:spcPct val="100000"/>
              </a:lnSpc>
              <a:spcBef>
                <a:spcPts val="0"/>
              </a:spcBef>
              <a:spcAft>
                <a:spcPts val="0"/>
              </a:spcAft>
              <a:buClr>
                <a:schemeClr val="accent5"/>
              </a:buClr>
              <a:buSzPts val="600"/>
              <a:buNone/>
              <a:defRPr sz="600">
                <a:solidFill>
                  <a:schemeClr val="accent5"/>
                </a:solidFill>
              </a:defRPr>
            </a:lvl7pPr>
            <a:lvl8pPr lvl="7" rtl="0">
              <a:lnSpc>
                <a:spcPct val="100000"/>
              </a:lnSpc>
              <a:spcBef>
                <a:spcPts val="0"/>
              </a:spcBef>
              <a:spcAft>
                <a:spcPts val="0"/>
              </a:spcAft>
              <a:buClr>
                <a:schemeClr val="accent5"/>
              </a:buClr>
              <a:buSzPts val="600"/>
              <a:buNone/>
              <a:defRPr sz="600">
                <a:solidFill>
                  <a:schemeClr val="accent5"/>
                </a:solidFill>
              </a:defRPr>
            </a:lvl8pPr>
            <a:lvl9pPr lvl="8" rtl="0">
              <a:lnSpc>
                <a:spcPct val="100000"/>
              </a:lnSpc>
              <a:spcBef>
                <a:spcPts val="0"/>
              </a:spcBef>
              <a:spcAft>
                <a:spcPts val="0"/>
              </a:spcAft>
              <a:buClr>
                <a:schemeClr val="accent5"/>
              </a:buClr>
              <a:buSzPts val="600"/>
              <a:buNone/>
              <a:defRPr sz="600">
                <a:solidFill>
                  <a:schemeClr val="accent5"/>
                </a:solidFill>
              </a:defRPr>
            </a:lvl9pPr>
          </a:lstStyle>
          <a:p>
            <a:endParaRPr dirty="0"/>
          </a:p>
        </p:txBody>
      </p:sp>
      <p:pic>
        <p:nvPicPr>
          <p:cNvPr id="166" name="Google Shape;166;p19"/>
          <p:cNvPicPr preferRelativeResize="0"/>
          <p:nvPr/>
        </p:nvPicPr>
        <p:blipFill>
          <a:blip r:embed="rId2">
            <a:alphaModFix/>
          </a:blip>
          <a:stretch>
            <a:fillRect/>
          </a:stretch>
        </p:blipFill>
        <p:spPr>
          <a:xfrm>
            <a:off x="0" y="0"/>
            <a:ext cx="354650" cy="355959"/>
          </a:xfrm>
          <a:prstGeom prst="rect">
            <a:avLst/>
          </a:prstGeom>
          <a:noFill/>
          <a:ln>
            <a:noFill/>
          </a:ln>
        </p:spPr>
      </p:pic>
      <p:sp>
        <p:nvSpPr>
          <p:cNvPr id="11" name="Slide Number Placeholder 1">
            <a:extLst>
              <a:ext uri="{FF2B5EF4-FFF2-40B4-BE49-F238E27FC236}">
                <a16:creationId xmlns:a16="http://schemas.microsoft.com/office/drawing/2014/main" id="{2B582BA4-F360-4537-A40A-0711DBD16365}"/>
              </a:ext>
            </a:extLst>
          </p:cNvPr>
          <p:cNvSpPr txBox="1">
            <a:spLocks/>
          </p:cNvSpPr>
          <p:nvPr userDrawn="1"/>
        </p:nvSpPr>
        <p:spPr>
          <a:xfrm>
            <a:off x="6732050" y="4809373"/>
            <a:ext cx="2057400" cy="274637"/>
          </a:xfrm>
          <a:prstGeom prst="rect">
            <a:avLst/>
          </a:prstGeom>
        </p:spPr>
        <p:txBody>
          <a:bodyPr vert="horz" lIns="0" tIns="45720" rIns="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000" b="0" i="0" u="none" strike="noStrike" cap="none">
                <a:solidFill>
                  <a:schemeClr val="bg1"/>
                </a:solidFill>
                <a:latin typeface="Avenir Next LT Pro" panose="020B0504020202020204"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8B2E2F79-BC7F-4BB1-9203-38C79639CA91}" type="slidenum">
              <a:rPr lang="en-PH" smtClean="0">
                <a:solidFill>
                  <a:schemeClr val="bg1"/>
                </a:solidFill>
              </a:rPr>
              <a:pPr/>
              <a:t>‹#›</a:t>
            </a:fld>
            <a:endParaRPr lang="en-PH" dirty="0">
              <a:solidFill>
                <a:schemeClr val="bg1"/>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Inside - Black/side bar">
  <p:cSld name="BLANK_2_2_2_1">
    <p:bg>
      <p:bgPr>
        <a:solidFill>
          <a:srgbClr val="000000"/>
        </a:solidFill>
        <a:effectLst/>
      </p:bgPr>
    </p:bg>
    <p:spTree>
      <p:nvGrpSpPr>
        <p:cNvPr id="1" name="Shape 167"/>
        <p:cNvGrpSpPr/>
        <p:nvPr/>
      </p:nvGrpSpPr>
      <p:grpSpPr>
        <a:xfrm>
          <a:off x="0" y="0"/>
          <a:ext cx="0" cy="0"/>
          <a:chOff x="0" y="0"/>
          <a:chExt cx="0" cy="0"/>
        </a:xfrm>
      </p:grpSpPr>
      <p:sp>
        <p:nvSpPr>
          <p:cNvPr id="168" name="Google Shape;168;p20"/>
          <p:cNvSpPr/>
          <p:nvPr/>
        </p:nvSpPr>
        <p:spPr>
          <a:xfrm>
            <a:off x="6057900" y="-17575"/>
            <a:ext cx="3132900" cy="5176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Montserrat" panose="00000500000000000000" pitchFamily="2" charset="0"/>
            </a:endParaRPr>
          </a:p>
        </p:txBody>
      </p:sp>
      <p:sp>
        <p:nvSpPr>
          <p:cNvPr id="169" name="Google Shape;169;p20"/>
          <p:cNvSpPr txBox="1">
            <a:spLocks noGrp="1"/>
          </p:cNvSpPr>
          <p:nvPr>
            <p:ph type="ctrTitle"/>
          </p:nvPr>
        </p:nvSpPr>
        <p:spPr>
          <a:xfrm>
            <a:off x="6277650" y="1359650"/>
            <a:ext cx="2693400" cy="1578000"/>
          </a:xfrm>
          <a:prstGeom prst="rect">
            <a:avLst/>
          </a:prstGeom>
        </p:spPr>
        <p:txBody>
          <a:bodyPr spcFirstLastPara="1" wrap="square" lIns="0" tIns="91425" rIns="0" bIns="91425" anchor="b" anchorCtr="0">
            <a:noAutofit/>
          </a:bodyPr>
          <a:lstStyle>
            <a:lvl1pPr lvl="0" rtl="0">
              <a:spcBef>
                <a:spcPts val="0"/>
              </a:spcBef>
              <a:spcAft>
                <a:spcPts val="0"/>
              </a:spcAft>
              <a:buClr>
                <a:srgbClr val="FFFFFF"/>
              </a:buClr>
              <a:buSzPts val="3000"/>
              <a:buFont typeface="Montserrat"/>
              <a:buNone/>
              <a:defRPr sz="3000" b="1">
                <a:solidFill>
                  <a:srgbClr val="FFFFFF"/>
                </a:solidFill>
                <a:latin typeface="Montserrat" panose="00000500000000000000" pitchFamily="2" charset="0"/>
                <a:ea typeface="Montserrat" panose="00000500000000000000" pitchFamily="2" charset="0"/>
                <a:cs typeface="Montserrat" panose="00000500000000000000" pitchFamily="2" charset="0"/>
                <a:sym typeface="Montserrat"/>
              </a:defRPr>
            </a:lvl1pPr>
            <a:lvl2pPr lvl="1" algn="ctr" rtl="0">
              <a:spcBef>
                <a:spcPts val="0"/>
              </a:spcBef>
              <a:spcAft>
                <a:spcPts val="0"/>
              </a:spcAft>
              <a:buClr>
                <a:srgbClr val="FFFFFF"/>
              </a:buClr>
              <a:buSzPts val="5200"/>
              <a:buNone/>
              <a:defRPr sz="5200">
                <a:solidFill>
                  <a:srgbClr val="FFFFFF"/>
                </a:solidFill>
              </a:defRPr>
            </a:lvl2pPr>
            <a:lvl3pPr lvl="2" algn="ctr" rtl="0">
              <a:spcBef>
                <a:spcPts val="0"/>
              </a:spcBef>
              <a:spcAft>
                <a:spcPts val="0"/>
              </a:spcAft>
              <a:buClr>
                <a:srgbClr val="FFFFFF"/>
              </a:buClr>
              <a:buSzPts val="5200"/>
              <a:buNone/>
              <a:defRPr sz="5200">
                <a:solidFill>
                  <a:srgbClr val="FFFFFF"/>
                </a:solidFill>
              </a:defRPr>
            </a:lvl3pPr>
            <a:lvl4pPr lvl="3" algn="ctr" rtl="0">
              <a:spcBef>
                <a:spcPts val="0"/>
              </a:spcBef>
              <a:spcAft>
                <a:spcPts val="0"/>
              </a:spcAft>
              <a:buClr>
                <a:srgbClr val="FFFFFF"/>
              </a:buClr>
              <a:buSzPts val="5200"/>
              <a:buNone/>
              <a:defRPr sz="5200">
                <a:solidFill>
                  <a:srgbClr val="FFFFFF"/>
                </a:solidFill>
              </a:defRPr>
            </a:lvl4pPr>
            <a:lvl5pPr lvl="4" algn="ctr" rtl="0">
              <a:spcBef>
                <a:spcPts val="0"/>
              </a:spcBef>
              <a:spcAft>
                <a:spcPts val="0"/>
              </a:spcAft>
              <a:buClr>
                <a:srgbClr val="FFFFFF"/>
              </a:buClr>
              <a:buSzPts val="5200"/>
              <a:buNone/>
              <a:defRPr sz="5200">
                <a:solidFill>
                  <a:srgbClr val="FFFFFF"/>
                </a:solidFill>
              </a:defRPr>
            </a:lvl5pPr>
            <a:lvl6pPr lvl="5" algn="ctr" rtl="0">
              <a:spcBef>
                <a:spcPts val="0"/>
              </a:spcBef>
              <a:spcAft>
                <a:spcPts val="0"/>
              </a:spcAft>
              <a:buClr>
                <a:srgbClr val="FFFFFF"/>
              </a:buClr>
              <a:buSzPts val="5200"/>
              <a:buNone/>
              <a:defRPr sz="5200">
                <a:solidFill>
                  <a:srgbClr val="FFFFFF"/>
                </a:solidFill>
              </a:defRPr>
            </a:lvl6pPr>
            <a:lvl7pPr lvl="6" algn="ctr" rtl="0">
              <a:spcBef>
                <a:spcPts val="0"/>
              </a:spcBef>
              <a:spcAft>
                <a:spcPts val="0"/>
              </a:spcAft>
              <a:buClr>
                <a:srgbClr val="FFFFFF"/>
              </a:buClr>
              <a:buSzPts val="5200"/>
              <a:buNone/>
              <a:defRPr sz="5200">
                <a:solidFill>
                  <a:srgbClr val="FFFFFF"/>
                </a:solidFill>
              </a:defRPr>
            </a:lvl7pPr>
            <a:lvl8pPr lvl="7" algn="ctr" rtl="0">
              <a:spcBef>
                <a:spcPts val="0"/>
              </a:spcBef>
              <a:spcAft>
                <a:spcPts val="0"/>
              </a:spcAft>
              <a:buClr>
                <a:srgbClr val="FFFFFF"/>
              </a:buClr>
              <a:buSzPts val="5200"/>
              <a:buNone/>
              <a:defRPr sz="5200">
                <a:solidFill>
                  <a:srgbClr val="FFFFFF"/>
                </a:solidFill>
              </a:defRPr>
            </a:lvl8pPr>
            <a:lvl9pPr lvl="8" algn="ctr" rtl="0">
              <a:spcBef>
                <a:spcPts val="0"/>
              </a:spcBef>
              <a:spcAft>
                <a:spcPts val="0"/>
              </a:spcAft>
              <a:buClr>
                <a:srgbClr val="FFFFFF"/>
              </a:buClr>
              <a:buSzPts val="5200"/>
              <a:buNone/>
              <a:defRPr sz="5200">
                <a:solidFill>
                  <a:srgbClr val="FFFFFF"/>
                </a:solidFill>
              </a:defRPr>
            </a:lvl9pPr>
          </a:lstStyle>
          <a:p>
            <a:endParaRPr/>
          </a:p>
        </p:txBody>
      </p:sp>
      <p:sp>
        <p:nvSpPr>
          <p:cNvPr id="170" name="Google Shape;170;p20"/>
          <p:cNvSpPr/>
          <p:nvPr/>
        </p:nvSpPr>
        <p:spPr>
          <a:xfrm>
            <a:off x="0" y="50"/>
            <a:ext cx="5107500" cy="51588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172;p20"/>
          <p:cNvSpPr/>
          <p:nvPr/>
        </p:nvSpPr>
        <p:spPr>
          <a:xfrm>
            <a:off x="354650" y="4966350"/>
            <a:ext cx="5064000" cy="184800"/>
          </a:xfrm>
          <a:prstGeom prst="rect">
            <a:avLst/>
          </a:prstGeom>
          <a:noFill/>
          <a:ln>
            <a:noFill/>
          </a:ln>
        </p:spPr>
        <p:txBody>
          <a:bodyPr spcFirstLastPara="1" wrap="square" lIns="0" tIns="45700" rIns="0" bIns="4570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 sz="500" dirty="0">
                <a:solidFill>
                  <a:srgbClr val="888888"/>
                </a:solidFill>
                <a:latin typeface="Avenir Next LT Pro" panose="020B0504020202020204" pitchFamily="34" charset="0"/>
                <a:ea typeface="Montserrat Light"/>
                <a:cs typeface="Montserrat Light"/>
                <a:sym typeface="Montserrat Light"/>
              </a:rPr>
              <a:t>© 2021 </a:t>
            </a:r>
            <a:r>
              <a:rPr lang="en-GB" sz="500" dirty="0">
                <a:solidFill>
                  <a:srgbClr val="888888"/>
                </a:solidFill>
                <a:latin typeface="Avenir Next LT Pro" panose="020B0504020202020204" pitchFamily="34" charset="0"/>
                <a:ea typeface="Montserrat Light"/>
                <a:cs typeface="Montserrat Light"/>
                <a:sym typeface="Montserrat Light"/>
              </a:rPr>
              <a:t>NielsenIQ</a:t>
            </a:r>
            <a:r>
              <a:rPr lang="en" sz="500" dirty="0">
                <a:solidFill>
                  <a:srgbClr val="888888"/>
                </a:solidFill>
                <a:latin typeface="Avenir Next LT Pro" panose="020B0504020202020204" pitchFamily="34" charset="0"/>
                <a:ea typeface="Montserrat Light"/>
                <a:cs typeface="Montserrat Light"/>
                <a:sym typeface="Montserrat Light"/>
              </a:rPr>
              <a:t> Consumer LLC. All Rights Reserved.</a:t>
            </a:r>
            <a:endParaRPr sz="500" i="0" u="none" strike="noStrike" cap="none" dirty="0">
              <a:solidFill>
                <a:srgbClr val="888888"/>
              </a:solidFill>
              <a:latin typeface="Avenir Next LT Pro" panose="020B0504020202020204" pitchFamily="34" charset="0"/>
              <a:ea typeface="Montserrat Light"/>
              <a:cs typeface="Montserrat Light"/>
              <a:sym typeface="Montserrat Light"/>
            </a:endParaRPr>
          </a:p>
        </p:txBody>
      </p:sp>
      <p:sp>
        <p:nvSpPr>
          <p:cNvPr id="173" name="Google Shape;173;p20"/>
          <p:cNvSpPr txBox="1">
            <a:spLocks noGrp="1"/>
          </p:cNvSpPr>
          <p:nvPr>
            <p:ph type="title" idx="2"/>
          </p:nvPr>
        </p:nvSpPr>
        <p:spPr>
          <a:xfrm>
            <a:off x="354650" y="292625"/>
            <a:ext cx="5550900" cy="393600"/>
          </a:xfrm>
          <a:prstGeom prst="rect">
            <a:avLst/>
          </a:prstGeom>
        </p:spPr>
        <p:txBody>
          <a:bodyPr spcFirstLastPara="1" wrap="square" lIns="0" tIns="91425" rIns="0" bIns="91425" anchor="t" anchorCtr="0">
            <a:noAutofit/>
          </a:bodyPr>
          <a:lstStyle>
            <a:lvl1pPr lvl="0" rtl="0">
              <a:spcBef>
                <a:spcPts val="0"/>
              </a:spcBef>
              <a:spcAft>
                <a:spcPts val="0"/>
              </a:spcAft>
              <a:buClr>
                <a:srgbClr val="FFFFFF"/>
              </a:buClr>
              <a:buSzPts val="1900"/>
              <a:buNone/>
              <a:defRPr>
                <a:solidFill>
                  <a:srgbClr val="FFFFFF"/>
                </a:solidFill>
                <a:latin typeface="Montserrat" panose="00000500000000000000" pitchFamily="2" charset="0"/>
              </a:defRPr>
            </a:lvl1pPr>
            <a:lvl2pPr lvl="1" rtl="0">
              <a:spcBef>
                <a:spcPts val="0"/>
              </a:spcBef>
              <a:spcAft>
                <a:spcPts val="0"/>
              </a:spcAft>
              <a:buSzPts val="1900"/>
              <a:buNone/>
              <a:defRPr/>
            </a:lvl2pPr>
            <a:lvl3pPr lvl="2" rtl="0">
              <a:spcBef>
                <a:spcPts val="0"/>
              </a:spcBef>
              <a:spcAft>
                <a:spcPts val="0"/>
              </a:spcAft>
              <a:buSzPts val="1900"/>
              <a:buNone/>
              <a:defRPr/>
            </a:lvl3pPr>
            <a:lvl4pPr lvl="3" rtl="0">
              <a:spcBef>
                <a:spcPts val="0"/>
              </a:spcBef>
              <a:spcAft>
                <a:spcPts val="0"/>
              </a:spcAft>
              <a:buSzPts val="1900"/>
              <a:buNone/>
              <a:defRPr/>
            </a:lvl4pPr>
            <a:lvl5pPr lvl="4" rtl="0">
              <a:spcBef>
                <a:spcPts val="0"/>
              </a:spcBef>
              <a:spcAft>
                <a:spcPts val="0"/>
              </a:spcAft>
              <a:buSzPts val="1900"/>
              <a:buNone/>
              <a:defRPr/>
            </a:lvl5pPr>
            <a:lvl6pPr lvl="5" rtl="0">
              <a:spcBef>
                <a:spcPts val="0"/>
              </a:spcBef>
              <a:spcAft>
                <a:spcPts val="0"/>
              </a:spcAft>
              <a:buSzPts val="1900"/>
              <a:buNone/>
              <a:defRPr/>
            </a:lvl6pPr>
            <a:lvl7pPr lvl="6" rtl="0">
              <a:spcBef>
                <a:spcPts val="0"/>
              </a:spcBef>
              <a:spcAft>
                <a:spcPts val="0"/>
              </a:spcAft>
              <a:buSzPts val="1900"/>
              <a:buNone/>
              <a:defRPr/>
            </a:lvl7pPr>
            <a:lvl8pPr lvl="7" rtl="0">
              <a:spcBef>
                <a:spcPts val="0"/>
              </a:spcBef>
              <a:spcAft>
                <a:spcPts val="0"/>
              </a:spcAft>
              <a:buSzPts val="1900"/>
              <a:buNone/>
              <a:defRPr/>
            </a:lvl8pPr>
            <a:lvl9pPr lvl="8" rtl="0">
              <a:spcBef>
                <a:spcPts val="0"/>
              </a:spcBef>
              <a:spcAft>
                <a:spcPts val="0"/>
              </a:spcAft>
              <a:buSzPts val="1900"/>
              <a:buNone/>
              <a:defRPr/>
            </a:lvl9pPr>
          </a:lstStyle>
          <a:p>
            <a:endParaRPr dirty="0"/>
          </a:p>
        </p:txBody>
      </p:sp>
      <p:sp>
        <p:nvSpPr>
          <p:cNvPr id="174" name="Google Shape;174;p20"/>
          <p:cNvSpPr txBox="1">
            <a:spLocks noGrp="1"/>
          </p:cNvSpPr>
          <p:nvPr>
            <p:ph type="subTitle" idx="1"/>
          </p:nvPr>
        </p:nvSpPr>
        <p:spPr>
          <a:xfrm>
            <a:off x="354650" y="620550"/>
            <a:ext cx="5550900" cy="384300"/>
          </a:xfrm>
          <a:prstGeom prst="rect">
            <a:avLst/>
          </a:prstGeom>
        </p:spPr>
        <p:txBody>
          <a:bodyPr spcFirstLastPara="1" wrap="square" lIns="0" tIns="91425" rIns="0" bIns="91425" anchor="t" anchorCtr="0">
            <a:noAutofit/>
          </a:bodyPr>
          <a:lstStyle>
            <a:lvl1pPr marL="311150" lvl="0" indent="-311150" rtl="0">
              <a:lnSpc>
                <a:spcPct val="100000"/>
              </a:lnSpc>
              <a:spcBef>
                <a:spcPts val="0"/>
              </a:spcBef>
              <a:spcAft>
                <a:spcPts val="0"/>
              </a:spcAft>
              <a:buClr>
                <a:schemeClr val="accent5"/>
              </a:buClr>
              <a:buSzPts val="1500"/>
              <a:buNone/>
              <a:defRPr sz="1500">
                <a:solidFill>
                  <a:schemeClr val="accent5"/>
                </a:solidFill>
                <a:latin typeface="Montserrat" panose="00000500000000000000" pitchFamily="2" charset="0"/>
              </a:defRPr>
            </a:lvl1pPr>
            <a:lvl2pPr lvl="1" rtl="0">
              <a:lnSpc>
                <a:spcPct val="100000"/>
              </a:lnSpc>
              <a:spcBef>
                <a:spcPts val="0"/>
              </a:spcBef>
              <a:spcAft>
                <a:spcPts val="0"/>
              </a:spcAft>
              <a:buClr>
                <a:schemeClr val="accent5"/>
              </a:buClr>
              <a:buSzPts val="1400"/>
              <a:buNone/>
              <a:defRPr sz="1400">
                <a:solidFill>
                  <a:schemeClr val="accent5"/>
                </a:solidFill>
              </a:defRPr>
            </a:lvl2pPr>
            <a:lvl3pPr lvl="2" rtl="0">
              <a:lnSpc>
                <a:spcPct val="100000"/>
              </a:lnSpc>
              <a:spcBef>
                <a:spcPts val="0"/>
              </a:spcBef>
              <a:spcAft>
                <a:spcPts val="0"/>
              </a:spcAft>
              <a:buClr>
                <a:schemeClr val="accent5"/>
              </a:buClr>
              <a:buSzPts val="1400"/>
              <a:buNone/>
              <a:defRPr sz="1400">
                <a:solidFill>
                  <a:schemeClr val="accent5"/>
                </a:solidFill>
              </a:defRPr>
            </a:lvl3pPr>
            <a:lvl4pPr lvl="3" rtl="0">
              <a:lnSpc>
                <a:spcPct val="100000"/>
              </a:lnSpc>
              <a:spcBef>
                <a:spcPts val="0"/>
              </a:spcBef>
              <a:spcAft>
                <a:spcPts val="0"/>
              </a:spcAft>
              <a:buClr>
                <a:schemeClr val="accent5"/>
              </a:buClr>
              <a:buSzPts val="1400"/>
              <a:buNone/>
              <a:defRPr sz="1400">
                <a:solidFill>
                  <a:schemeClr val="accent5"/>
                </a:solidFill>
              </a:defRPr>
            </a:lvl4pPr>
            <a:lvl5pPr lvl="4" rtl="0">
              <a:lnSpc>
                <a:spcPct val="100000"/>
              </a:lnSpc>
              <a:spcBef>
                <a:spcPts val="0"/>
              </a:spcBef>
              <a:spcAft>
                <a:spcPts val="0"/>
              </a:spcAft>
              <a:buClr>
                <a:schemeClr val="accent5"/>
              </a:buClr>
              <a:buSzPts val="1400"/>
              <a:buNone/>
              <a:defRPr sz="1400">
                <a:solidFill>
                  <a:schemeClr val="accent5"/>
                </a:solidFill>
              </a:defRPr>
            </a:lvl5pPr>
            <a:lvl6pPr lvl="5" rtl="0">
              <a:lnSpc>
                <a:spcPct val="100000"/>
              </a:lnSpc>
              <a:spcBef>
                <a:spcPts val="0"/>
              </a:spcBef>
              <a:spcAft>
                <a:spcPts val="0"/>
              </a:spcAft>
              <a:buClr>
                <a:schemeClr val="accent5"/>
              </a:buClr>
              <a:buSzPts val="1400"/>
              <a:buNone/>
              <a:defRPr sz="1400">
                <a:solidFill>
                  <a:schemeClr val="accent5"/>
                </a:solidFill>
              </a:defRPr>
            </a:lvl6pPr>
            <a:lvl7pPr lvl="6" rtl="0">
              <a:lnSpc>
                <a:spcPct val="100000"/>
              </a:lnSpc>
              <a:spcBef>
                <a:spcPts val="0"/>
              </a:spcBef>
              <a:spcAft>
                <a:spcPts val="0"/>
              </a:spcAft>
              <a:buClr>
                <a:schemeClr val="accent5"/>
              </a:buClr>
              <a:buSzPts val="1400"/>
              <a:buNone/>
              <a:defRPr sz="1400">
                <a:solidFill>
                  <a:schemeClr val="accent5"/>
                </a:solidFill>
              </a:defRPr>
            </a:lvl7pPr>
            <a:lvl8pPr lvl="7" rtl="0">
              <a:lnSpc>
                <a:spcPct val="100000"/>
              </a:lnSpc>
              <a:spcBef>
                <a:spcPts val="0"/>
              </a:spcBef>
              <a:spcAft>
                <a:spcPts val="0"/>
              </a:spcAft>
              <a:buClr>
                <a:schemeClr val="accent5"/>
              </a:buClr>
              <a:buSzPts val="1400"/>
              <a:buNone/>
              <a:defRPr sz="1400">
                <a:solidFill>
                  <a:schemeClr val="accent5"/>
                </a:solidFill>
              </a:defRPr>
            </a:lvl8pPr>
            <a:lvl9pPr lvl="8" rtl="0">
              <a:lnSpc>
                <a:spcPct val="100000"/>
              </a:lnSpc>
              <a:spcBef>
                <a:spcPts val="0"/>
              </a:spcBef>
              <a:spcAft>
                <a:spcPts val="0"/>
              </a:spcAft>
              <a:buClr>
                <a:schemeClr val="accent5"/>
              </a:buClr>
              <a:buSzPts val="1400"/>
              <a:buNone/>
              <a:defRPr sz="1400">
                <a:solidFill>
                  <a:schemeClr val="accent5"/>
                </a:solidFill>
              </a:defRPr>
            </a:lvl9pPr>
          </a:lstStyle>
          <a:p>
            <a:endParaRPr dirty="0"/>
          </a:p>
        </p:txBody>
      </p:sp>
      <p:sp>
        <p:nvSpPr>
          <p:cNvPr id="175" name="Google Shape;175;p20"/>
          <p:cNvSpPr txBox="1">
            <a:spLocks noGrp="1"/>
          </p:cNvSpPr>
          <p:nvPr>
            <p:ph type="subTitle" idx="3"/>
          </p:nvPr>
        </p:nvSpPr>
        <p:spPr>
          <a:xfrm>
            <a:off x="354650" y="4857000"/>
            <a:ext cx="5550900" cy="184800"/>
          </a:xfrm>
          <a:prstGeom prst="rect">
            <a:avLst/>
          </a:prstGeom>
        </p:spPr>
        <p:txBody>
          <a:bodyPr spcFirstLastPara="1" wrap="square" lIns="0" tIns="91425" rIns="0" bIns="91425" anchor="b" anchorCtr="0">
            <a:noAutofit/>
          </a:bodyPr>
          <a:lstStyle>
            <a:lvl1pPr marL="0" lvl="0" indent="0" rtl="0">
              <a:lnSpc>
                <a:spcPct val="100000"/>
              </a:lnSpc>
              <a:spcBef>
                <a:spcPts val="0"/>
              </a:spcBef>
              <a:spcAft>
                <a:spcPts val="0"/>
              </a:spcAft>
              <a:buClr>
                <a:schemeClr val="accent5"/>
              </a:buClr>
              <a:buSzPts val="600"/>
              <a:buNone/>
              <a:defRPr sz="600">
                <a:solidFill>
                  <a:schemeClr val="accent5"/>
                </a:solidFill>
                <a:latin typeface="Montserrat" panose="00000500000000000000" pitchFamily="2" charset="0"/>
              </a:defRPr>
            </a:lvl1pPr>
            <a:lvl2pPr lvl="1" rtl="0">
              <a:lnSpc>
                <a:spcPct val="100000"/>
              </a:lnSpc>
              <a:spcBef>
                <a:spcPts val="0"/>
              </a:spcBef>
              <a:spcAft>
                <a:spcPts val="0"/>
              </a:spcAft>
              <a:buClr>
                <a:schemeClr val="accent5"/>
              </a:buClr>
              <a:buSzPts val="600"/>
              <a:buNone/>
              <a:defRPr sz="600">
                <a:solidFill>
                  <a:schemeClr val="accent5"/>
                </a:solidFill>
              </a:defRPr>
            </a:lvl2pPr>
            <a:lvl3pPr lvl="2" rtl="0">
              <a:lnSpc>
                <a:spcPct val="100000"/>
              </a:lnSpc>
              <a:spcBef>
                <a:spcPts val="0"/>
              </a:spcBef>
              <a:spcAft>
                <a:spcPts val="0"/>
              </a:spcAft>
              <a:buClr>
                <a:schemeClr val="accent5"/>
              </a:buClr>
              <a:buSzPts val="600"/>
              <a:buNone/>
              <a:defRPr sz="600">
                <a:solidFill>
                  <a:schemeClr val="accent5"/>
                </a:solidFill>
              </a:defRPr>
            </a:lvl3pPr>
            <a:lvl4pPr lvl="3" rtl="0">
              <a:lnSpc>
                <a:spcPct val="100000"/>
              </a:lnSpc>
              <a:spcBef>
                <a:spcPts val="0"/>
              </a:spcBef>
              <a:spcAft>
                <a:spcPts val="0"/>
              </a:spcAft>
              <a:buClr>
                <a:schemeClr val="accent5"/>
              </a:buClr>
              <a:buSzPts val="600"/>
              <a:buNone/>
              <a:defRPr sz="600">
                <a:solidFill>
                  <a:schemeClr val="accent5"/>
                </a:solidFill>
              </a:defRPr>
            </a:lvl4pPr>
            <a:lvl5pPr lvl="4" rtl="0">
              <a:lnSpc>
                <a:spcPct val="100000"/>
              </a:lnSpc>
              <a:spcBef>
                <a:spcPts val="0"/>
              </a:spcBef>
              <a:spcAft>
                <a:spcPts val="0"/>
              </a:spcAft>
              <a:buClr>
                <a:schemeClr val="accent5"/>
              </a:buClr>
              <a:buSzPts val="600"/>
              <a:buNone/>
              <a:defRPr sz="600">
                <a:solidFill>
                  <a:schemeClr val="accent5"/>
                </a:solidFill>
              </a:defRPr>
            </a:lvl5pPr>
            <a:lvl6pPr lvl="5" rtl="0">
              <a:lnSpc>
                <a:spcPct val="100000"/>
              </a:lnSpc>
              <a:spcBef>
                <a:spcPts val="0"/>
              </a:spcBef>
              <a:spcAft>
                <a:spcPts val="0"/>
              </a:spcAft>
              <a:buClr>
                <a:schemeClr val="accent5"/>
              </a:buClr>
              <a:buSzPts val="600"/>
              <a:buNone/>
              <a:defRPr sz="600">
                <a:solidFill>
                  <a:schemeClr val="accent5"/>
                </a:solidFill>
              </a:defRPr>
            </a:lvl6pPr>
            <a:lvl7pPr lvl="6" rtl="0">
              <a:lnSpc>
                <a:spcPct val="100000"/>
              </a:lnSpc>
              <a:spcBef>
                <a:spcPts val="0"/>
              </a:spcBef>
              <a:spcAft>
                <a:spcPts val="0"/>
              </a:spcAft>
              <a:buClr>
                <a:schemeClr val="accent5"/>
              </a:buClr>
              <a:buSzPts val="600"/>
              <a:buNone/>
              <a:defRPr sz="600">
                <a:solidFill>
                  <a:schemeClr val="accent5"/>
                </a:solidFill>
              </a:defRPr>
            </a:lvl7pPr>
            <a:lvl8pPr lvl="7" rtl="0">
              <a:lnSpc>
                <a:spcPct val="100000"/>
              </a:lnSpc>
              <a:spcBef>
                <a:spcPts val="0"/>
              </a:spcBef>
              <a:spcAft>
                <a:spcPts val="0"/>
              </a:spcAft>
              <a:buClr>
                <a:schemeClr val="accent5"/>
              </a:buClr>
              <a:buSzPts val="600"/>
              <a:buNone/>
              <a:defRPr sz="600">
                <a:solidFill>
                  <a:schemeClr val="accent5"/>
                </a:solidFill>
              </a:defRPr>
            </a:lvl8pPr>
            <a:lvl9pPr lvl="8" rtl="0">
              <a:lnSpc>
                <a:spcPct val="100000"/>
              </a:lnSpc>
              <a:spcBef>
                <a:spcPts val="0"/>
              </a:spcBef>
              <a:spcAft>
                <a:spcPts val="0"/>
              </a:spcAft>
              <a:buClr>
                <a:schemeClr val="accent5"/>
              </a:buClr>
              <a:buSzPts val="600"/>
              <a:buNone/>
              <a:defRPr sz="600">
                <a:solidFill>
                  <a:schemeClr val="accent5"/>
                </a:solidFill>
              </a:defRPr>
            </a:lvl9pPr>
          </a:lstStyle>
          <a:p>
            <a:endParaRPr dirty="0"/>
          </a:p>
        </p:txBody>
      </p:sp>
      <p:pic>
        <p:nvPicPr>
          <p:cNvPr id="176" name="Google Shape;176;p20"/>
          <p:cNvPicPr preferRelativeResize="0"/>
          <p:nvPr/>
        </p:nvPicPr>
        <p:blipFill>
          <a:blip r:embed="rId2">
            <a:alphaModFix/>
          </a:blip>
          <a:stretch>
            <a:fillRect/>
          </a:stretch>
        </p:blipFill>
        <p:spPr>
          <a:xfrm>
            <a:off x="0" y="0"/>
            <a:ext cx="354650" cy="355959"/>
          </a:xfrm>
          <a:prstGeom prst="rect">
            <a:avLst/>
          </a:prstGeom>
          <a:noFill/>
          <a:ln>
            <a:noFill/>
          </a:ln>
        </p:spPr>
      </p:pic>
      <p:sp>
        <p:nvSpPr>
          <p:cNvPr id="11" name="Slide Number Placeholder 1">
            <a:extLst>
              <a:ext uri="{FF2B5EF4-FFF2-40B4-BE49-F238E27FC236}">
                <a16:creationId xmlns:a16="http://schemas.microsoft.com/office/drawing/2014/main" id="{8202D4FC-7AA1-4922-84F2-0C7B80786EE5}"/>
              </a:ext>
            </a:extLst>
          </p:cNvPr>
          <p:cNvSpPr txBox="1">
            <a:spLocks/>
          </p:cNvSpPr>
          <p:nvPr userDrawn="1"/>
        </p:nvSpPr>
        <p:spPr>
          <a:xfrm>
            <a:off x="6732050" y="4809373"/>
            <a:ext cx="2057400" cy="274637"/>
          </a:xfrm>
          <a:prstGeom prst="rect">
            <a:avLst/>
          </a:prstGeom>
        </p:spPr>
        <p:txBody>
          <a:bodyPr vert="horz" lIns="0" tIns="45720" rIns="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000" b="0" i="0" u="none" strike="noStrike" cap="none">
                <a:solidFill>
                  <a:schemeClr val="bg1"/>
                </a:solidFill>
                <a:latin typeface="Avenir Next LT Pro" panose="020B0504020202020204"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8B2E2F79-BC7F-4BB1-9203-38C79639CA91}" type="slidenum">
              <a:rPr lang="en-PH" smtClean="0">
                <a:solidFill>
                  <a:schemeClr val="bg1"/>
                </a:solidFill>
              </a:rPr>
              <a:pPr/>
              <a:t>‹#›</a:t>
            </a:fld>
            <a:endParaRPr lang="en-PH" dirty="0">
              <a:solidFill>
                <a:schemeClr val="bg1"/>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hank you - Black">
  <p:cSld name="TITLE_AND_BODY_1_1_1">
    <p:bg>
      <p:bgPr>
        <a:solidFill>
          <a:srgbClr val="000000"/>
        </a:solidFill>
        <a:effectLst/>
      </p:bgPr>
    </p:bg>
    <p:spTree>
      <p:nvGrpSpPr>
        <p:cNvPr id="1" name="Shape 302"/>
        <p:cNvGrpSpPr/>
        <p:nvPr/>
      </p:nvGrpSpPr>
      <p:grpSpPr>
        <a:xfrm>
          <a:off x="0" y="0"/>
          <a:ext cx="0" cy="0"/>
          <a:chOff x="0" y="0"/>
          <a:chExt cx="0" cy="0"/>
        </a:xfrm>
      </p:grpSpPr>
      <p:sp>
        <p:nvSpPr>
          <p:cNvPr id="303" name="Google Shape;303;p34"/>
          <p:cNvSpPr/>
          <p:nvPr/>
        </p:nvSpPr>
        <p:spPr>
          <a:xfrm>
            <a:off x="0" y="50"/>
            <a:ext cx="5107500" cy="51588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Montserrat" panose="00000500000000000000" pitchFamily="2" charset="0"/>
            </a:endParaRPr>
          </a:p>
        </p:txBody>
      </p:sp>
      <p:sp>
        <p:nvSpPr>
          <p:cNvPr id="304" name="Google Shape;304;p34"/>
          <p:cNvSpPr/>
          <p:nvPr/>
        </p:nvSpPr>
        <p:spPr>
          <a:xfrm>
            <a:off x="354650" y="4966350"/>
            <a:ext cx="5064000" cy="184800"/>
          </a:xfrm>
          <a:prstGeom prst="rect">
            <a:avLst/>
          </a:prstGeom>
          <a:noFill/>
          <a:ln>
            <a:noFill/>
          </a:ln>
        </p:spPr>
        <p:txBody>
          <a:bodyPr spcFirstLastPara="1" wrap="square" lIns="0" tIns="45700" rIns="0" bIns="45700"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 sz="500" dirty="0">
                <a:solidFill>
                  <a:srgbClr val="888888"/>
                </a:solidFill>
                <a:latin typeface="Montserrat" panose="00000500000000000000" pitchFamily="2" charset="0"/>
                <a:ea typeface="Montserrat Light"/>
                <a:cs typeface="Montserrat Light"/>
                <a:sym typeface="Montserrat Light"/>
              </a:rPr>
              <a:t>© 2022 </a:t>
            </a:r>
            <a:r>
              <a:rPr lang="en-GB" sz="500" dirty="0">
                <a:solidFill>
                  <a:srgbClr val="888888"/>
                </a:solidFill>
                <a:latin typeface="Montserrat" panose="00000500000000000000" pitchFamily="2" charset="0"/>
                <a:ea typeface="Montserrat Light"/>
                <a:cs typeface="Montserrat Light"/>
                <a:sym typeface="Montserrat Light"/>
              </a:rPr>
              <a:t>NielsenIQ</a:t>
            </a:r>
            <a:r>
              <a:rPr lang="en" sz="500" dirty="0">
                <a:solidFill>
                  <a:srgbClr val="888888"/>
                </a:solidFill>
                <a:latin typeface="Montserrat" panose="00000500000000000000" pitchFamily="2" charset="0"/>
                <a:ea typeface="Montserrat Light"/>
                <a:cs typeface="Montserrat Light"/>
                <a:sym typeface="Montserrat Light"/>
              </a:rPr>
              <a:t> Consumer LLC. All Rights Reserved.</a:t>
            </a:r>
            <a:endParaRPr sz="500" dirty="0">
              <a:solidFill>
                <a:srgbClr val="888888"/>
              </a:solidFill>
              <a:latin typeface="Montserrat" panose="00000500000000000000" pitchFamily="2" charset="0"/>
              <a:ea typeface="Montserrat Light"/>
              <a:cs typeface="Montserrat Light"/>
              <a:sym typeface="Montserrat Light"/>
            </a:endParaRPr>
          </a:p>
          <a:p>
            <a:pPr marL="0" marR="0" lvl="0" indent="0" algn="l" rtl="0">
              <a:lnSpc>
                <a:spcPct val="100000"/>
              </a:lnSpc>
              <a:spcBef>
                <a:spcPts val="0"/>
              </a:spcBef>
              <a:spcAft>
                <a:spcPts val="0"/>
              </a:spcAft>
              <a:buClr>
                <a:schemeClr val="dk1"/>
              </a:buClr>
              <a:buSzPts val="1100"/>
              <a:buFont typeface="Arial"/>
              <a:buNone/>
            </a:pPr>
            <a:endParaRPr sz="500" dirty="0">
              <a:solidFill>
                <a:srgbClr val="888888"/>
              </a:solidFill>
              <a:latin typeface="Montserrat" panose="00000500000000000000" pitchFamily="2" charset="0"/>
              <a:ea typeface="Montserrat Light"/>
              <a:cs typeface="Montserrat Light"/>
              <a:sym typeface="Montserrat Light"/>
            </a:endParaRPr>
          </a:p>
          <a:p>
            <a:pPr marL="0" marR="0" lvl="0" indent="0" algn="l" rtl="0">
              <a:lnSpc>
                <a:spcPct val="100000"/>
              </a:lnSpc>
              <a:spcBef>
                <a:spcPts val="0"/>
              </a:spcBef>
              <a:spcAft>
                <a:spcPts val="0"/>
              </a:spcAft>
              <a:buClr>
                <a:srgbClr val="000000"/>
              </a:buClr>
              <a:buSzPts val="600"/>
              <a:buFont typeface="Arial"/>
              <a:buNone/>
            </a:pPr>
            <a:endParaRPr sz="500" dirty="0">
              <a:solidFill>
                <a:srgbClr val="888888"/>
              </a:solidFill>
              <a:latin typeface="Montserrat" panose="00000500000000000000" pitchFamily="2" charset="0"/>
              <a:ea typeface="Montserrat Light"/>
              <a:cs typeface="Montserrat Light"/>
              <a:sym typeface="Montserrat Light"/>
            </a:endParaRPr>
          </a:p>
        </p:txBody>
      </p:sp>
      <p:sp>
        <p:nvSpPr>
          <p:cNvPr id="306" name="Google Shape;306;p34"/>
          <p:cNvSpPr txBox="1"/>
          <p:nvPr/>
        </p:nvSpPr>
        <p:spPr>
          <a:xfrm>
            <a:off x="354650" y="1959975"/>
            <a:ext cx="2952300" cy="1269300"/>
          </a:xfrm>
          <a:prstGeom prst="rect">
            <a:avLst/>
          </a:prstGeom>
          <a:noFill/>
          <a:ln>
            <a:noFill/>
          </a:ln>
        </p:spPr>
        <p:txBody>
          <a:bodyPr spcFirstLastPara="1" wrap="square" lIns="0" tIns="91425" rIns="0" bIns="91425" anchor="t" anchorCtr="0">
            <a:noAutofit/>
          </a:bodyPr>
          <a:lstStyle/>
          <a:p>
            <a:pPr marL="0" lvl="0" indent="0" algn="l" rtl="0">
              <a:lnSpc>
                <a:spcPct val="90000"/>
              </a:lnSpc>
              <a:spcBef>
                <a:spcPts val="0"/>
              </a:spcBef>
              <a:spcAft>
                <a:spcPts val="0"/>
              </a:spcAft>
              <a:buNone/>
            </a:pPr>
            <a:r>
              <a:rPr lang="en" sz="1900" b="1" dirty="0">
                <a:solidFill>
                  <a:srgbClr val="FFFFFF"/>
                </a:solidFill>
                <a:latin typeface="Montserrat" panose="00000500000000000000" pitchFamily="2" charset="0"/>
                <a:ea typeface="Montserrat"/>
                <a:cs typeface="Montserrat"/>
                <a:sym typeface="Montserrat"/>
              </a:rPr>
              <a:t>Thank you.</a:t>
            </a:r>
            <a:endParaRPr sz="1900" b="1" dirty="0">
              <a:solidFill>
                <a:srgbClr val="FFFFFF"/>
              </a:solidFill>
              <a:latin typeface="Montserrat" panose="00000500000000000000" pitchFamily="2" charset="0"/>
              <a:ea typeface="Montserrat"/>
              <a:cs typeface="Montserrat"/>
              <a:sym typeface="Montserrat"/>
            </a:endParaRPr>
          </a:p>
        </p:txBody>
      </p:sp>
      <p:sp>
        <p:nvSpPr>
          <p:cNvPr id="307" name="Google Shape;307;p34"/>
          <p:cNvSpPr txBox="1">
            <a:spLocks noGrp="1"/>
          </p:cNvSpPr>
          <p:nvPr>
            <p:ph type="subTitle" idx="1"/>
          </p:nvPr>
        </p:nvSpPr>
        <p:spPr>
          <a:xfrm>
            <a:off x="354650" y="3305475"/>
            <a:ext cx="2716200" cy="307500"/>
          </a:xfrm>
          <a:prstGeom prst="rect">
            <a:avLst/>
          </a:prstGeom>
        </p:spPr>
        <p:txBody>
          <a:bodyPr spcFirstLastPara="1" wrap="square" lIns="0" tIns="91425" rIns="0" bIns="91425" anchor="b" anchorCtr="0">
            <a:noAutofit/>
          </a:bodyPr>
          <a:lstStyle>
            <a:lvl1pPr marL="311150" lvl="0" indent="-311150" rtl="0">
              <a:lnSpc>
                <a:spcPct val="100000"/>
              </a:lnSpc>
              <a:spcBef>
                <a:spcPts val="0"/>
              </a:spcBef>
              <a:spcAft>
                <a:spcPts val="0"/>
              </a:spcAft>
              <a:buClr>
                <a:srgbClr val="CBCBCB"/>
              </a:buClr>
              <a:buSzPts val="1200"/>
              <a:buNone/>
              <a:defRPr sz="1200" b="1">
                <a:solidFill>
                  <a:srgbClr val="CBCBCB"/>
                </a:solidFill>
                <a:latin typeface="Montserrat" panose="00000500000000000000" pitchFamily="2" charset="0"/>
              </a:defRPr>
            </a:lvl1pPr>
            <a:lvl2pPr lvl="1" rtl="0">
              <a:lnSpc>
                <a:spcPct val="100000"/>
              </a:lnSpc>
              <a:spcBef>
                <a:spcPts val="0"/>
              </a:spcBef>
              <a:spcAft>
                <a:spcPts val="0"/>
              </a:spcAft>
              <a:buClr>
                <a:srgbClr val="CBCBCB"/>
              </a:buClr>
              <a:buSzPts val="1800"/>
              <a:buNone/>
              <a:defRPr sz="1800" b="1">
                <a:solidFill>
                  <a:srgbClr val="CBCBCB"/>
                </a:solidFill>
              </a:defRPr>
            </a:lvl2pPr>
            <a:lvl3pPr lvl="2" rtl="0">
              <a:lnSpc>
                <a:spcPct val="100000"/>
              </a:lnSpc>
              <a:spcBef>
                <a:spcPts val="0"/>
              </a:spcBef>
              <a:spcAft>
                <a:spcPts val="0"/>
              </a:spcAft>
              <a:buClr>
                <a:srgbClr val="CBCBCB"/>
              </a:buClr>
              <a:buSzPts val="1800"/>
              <a:buNone/>
              <a:defRPr sz="1800" b="1">
                <a:solidFill>
                  <a:srgbClr val="CBCBCB"/>
                </a:solidFill>
              </a:defRPr>
            </a:lvl3pPr>
            <a:lvl4pPr lvl="3" rtl="0">
              <a:lnSpc>
                <a:spcPct val="100000"/>
              </a:lnSpc>
              <a:spcBef>
                <a:spcPts val="0"/>
              </a:spcBef>
              <a:spcAft>
                <a:spcPts val="0"/>
              </a:spcAft>
              <a:buClr>
                <a:srgbClr val="CBCBCB"/>
              </a:buClr>
              <a:buSzPts val="1800"/>
              <a:buNone/>
              <a:defRPr sz="1800" b="1">
                <a:solidFill>
                  <a:srgbClr val="CBCBCB"/>
                </a:solidFill>
              </a:defRPr>
            </a:lvl4pPr>
            <a:lvl5pPr lvl="4" rtl="0">
              <a:lnSpc>
                <a:spcPct val="100000"/>
              </a:lnSpc>
              <a:spcBef>
                <a:spcPts val="0"/>
              </a:spcBef>
              <a:spcAft>
                <a:spcPts val="0"/>
              </a:spcAft>
              <a:buClr>
                <a:srgbClr val="CBCBCB"/>
              </a:buClr>
              <a:buSzPts val="1800"/>
              <a:buNone/>
              <a:defRPr sz="1800" b="1">
                <a:solidFill>
                  <a:srgbClr val="CBCBCB"/>
                </a:solidFill>
              </a:defRPr>
            </a:lvl5pPr>
            <a:lvl6pPr lvl="5" rtl="0">
              <a:lnSpc>
                <a:spcPct val="100000"/>
              </a:lnSpc>
              <a:spcBef>
                <a:spcPts val="0"/>
              </a:spcBef>
              <a:spcAft>
                <a:spcPts val="0"/>
              </a:spcAft>
              <a:buClr>
                <a:srgbClr val="CBCBCB"/>
              </a:buClr>
              <a:buSzPts val="1800"/>
              <a:buNone/>
              <a:defRPr sz="1800" b="1">
                <a:solidFill>
                  <a:srgbClr val="CBCBCB"/>
                </a:solidFill>
              </a:defRPr>
            </a:lvl6pPr>
            <a:lvl7pPr lvl="6" rtl="0">
              <a:lnSpc>
                <a:spcPct val="100000"/>
              </a:lnSpc>
              <a:spcBef>
                <a:spcPts val="0"/>
              </a:spcBef>
              <a:spcAft>
                <a:spcPts val="0"/>
              </a:spcAft>
              <a:buClr>
                <a:srgbClr val="CBCBCB"/>
              </a:buClr>
              <a:buSzPts val="1800"/>
              <a:buNone/>
              <a:defRPr sz="1800" b="1">
                <a:solidFill>
                  <a:srgbClr val="CBCBCB"/>
                </a:solidFill>
              </a:defRPr>
            </a:lvl7pPr>
            <a:lvl8pPr lvl="7" rtl="0">
              <a:lnSpc>
                <a:spcPct val="100000"/>
              </a:lnSpc>
              <a:spcBef>
                <a:spcPts val="0"/>
              </a:spcBef>
              <a:spcAft>
                <a:spcPts val="0"/>
              </a:spcAft>
              <a:buClr>
                <a:srgbClr val="CBCBCB"/>
              </a:buClr>
              <a:buSzPts val="1800"/>
              <a:buNone/>
              <a:defRPr sz="1800" b="1">
                <a:solidFill>
                  <a:srgbClr val="CBCBCB"/>
                </a:solidFill>
              </a:defRPr>
            </a:lvl8pPr>
            <a:lvl9pPr lvl="8" rtl="0">
              <a:lnSpc>
                <a:spcPct val="100000"/>
              </a:lnSpc>
              <a:spcBef>
                <a:spcPts val="0"/>
              </a:spcBef>
              <a:spcAft>
                <a:spcPts val="0"/>
              </a:spcAft>
              <a:buClr>
                <a:srgbClr val="CBCBCB"/>
              </a:buClr>
              <a:buSzPts val="1800"/>
              <a:buNone/>
              <a:defRPr sz="1800" b="1">
                <a:solidFill>
                  <a:srgbClr val="CBCBCB"/>
                </a:solidFill>
              </a:defRPr>
            </a:lvl9pPr>
          </a:lstStyle>
          <a:p>
            <a:endParaRPr dirty="0"/>
          </a:p>
        </p:txBody>
      </p:sp>
      <p:sp>
        <p:nvSpPr>
          <p:cNvPr id="308" name="Google Shape;308;p34"/>
          <p:cNvSpPr txBox="1">
            <a:spLocks noGrp="1"/>
          </p:cNvSpPr>
          <p:nvPr>
            <p:ph type="subTitle" idx="2"/>
          </p:nvPr>
        </p:nvSpPr>
        <p:spPr>
          <a:xfrm>
            <a:off x="354650" y="3460575"/>
            <a:ext cx="2716200" cy="307500"/>
          </a:xfrm>
          <a:prstGeom prst="rect">
            <a:avLst/>
          </a:prstGeom>
        </p:spPr>
        <p:txBody>
          <a:bodyPr spcFirstLastPara="1" wrap="square" lIns="0" tIns="91425" rIns="0" bIns="91425" anchor="t" anchorCtr="0">
            <a:noAutofit/>
          </a:bodyPr>
          <a:lstStyle>
            <a:lvl1pPr marL="311150" lvl="0" indent="-311150" rtl="0">
              <a:lnSpc>
                <a:spcPct val="100000"/>
              </a:lnSpc>
              <a:spcBef>
                <a:spcPts val="0"/>
              </a:spcBef>
              <a:spcAft>
                <a:spcPts val="0"/>
              </a:spcAft>
              <a:buClr>
                <a:srgbClr val="CBCBCB"/>
              </a:buClr>
              <a:buSzPts val="1200"/>
              <a:buNone/>
              <a:defRPr sz="1200">
                <a:solidFill>
                  <a:srgbClr val="CBCBCB"/>
                </a:solidFill>
                <a:latin typeface="Avenir Next LT Pro" panose="020B0504020202020204" pitchFamily="34" charset="0"/>
              </a:defRPr>
            </a:lvl1pPr>
            <a:lvl2pPr lvl="1" rtl="0">
              <a:lnSpc>
                <a:spcPct val="100000"/>
              </a:lnSpc>
              <a:spcBef>
                <a:spcPts val="0"/>
              </a:spcBef>
              <a:spcAft>
                <a:spcPts val="0"/>
              </a:spcAft>
              <a:buClr>
                <a:srgbClr val="CBCBCB"/>
              </a:buClr>
              <a:buSzPts val="1800"/>
              <a:buNone/>
              <a:defRPr sz="1800" b="1">
                <a:solidFill>
                  <a:srgbClr val="CBCBCB"/>
                </a:solidFill>
              </a:defRPr>
            </a:lvl2pPr>
            <a:lvl3pPr lvl="2" rtl="0">
              <a:lnSpc>
                <a:spcPct val="100000"/>
              </a:lnSpc>
              <a:spcBef>
                <a:spcPts val="0"/>
              </a:spcBef>
              <a:spcAft>
                <a:spcPts val="0"/>
              </a:spcAft>
              <a:buClr>
                <a:srgbClr val="CBCBCB"/>
              </a:buClr>
              <a:buSzPts val="1800"/>
              <a:buNone/>
              <a:defRPr sz="1800" b="1">
                <a:solidFill>
                  <a:srgbClr val="CBCBCB"/>
                </a:solidFill>
              </a:defRPr>
            </a:lvl3pPr>
            <a:lvl4pPr lvl="3" rtl="0">
              <a:lnSpc>
                <a:spcPct val="100000"/>
              </a:lnSpc>
              <a:spcBef>
                <a:spcPts val="0"/>
              </a:spcBef>
              <a:spcAft>
                <a:spcPts val="0"/>
              </a:spcAft>
              <a:buClr>
                <a:srgbClr val="CBCBCB"/>
              </a:buClr>
              <a:buSzPts val="1800"/>
              <a:buNone/>
              <a:defRPr sz="1800" b="1">
                <a:solidFill>
                  <a:srgbClr val="CBCBCB"/>
                </a:solidFill>
              </a:defRPr>
            </a:lvl4pPr>
            <a:lvl5pPr lvl="4" rtl="0">
              <a:lnSpc>
                <a:spcPct val="100000"/>
              </a:lnSpc>
              <a:spcBef>
                <a:spcPts val="0"/>
              </a:spcBef>
              <a:spcAft>
                <a:spcPts val="0"/>
              </a:spcAft>
              <a:buClr>
                <a:srgbClr val="CBCBCB"/>
              </a:buClr>
              <a:buSzPts val="1800"/>
              <a:buNone/>
              <a:defRPr sz="1800" b="1">
                <a:solidFill>
                  <a:srgbClr val="CBCBCB"/>
                </a:solidFill>
              </a:defRPr>
            </a:lvl5pPr>
            <a:lvl6pPr lvl="5" rtl="0">
              <a:lnSpc>
                <a:spcPct val="100000"/>
              </a:lnSpc>
              <a:spcBef>
                <a:spcPts val="0"/>
              </a:spcBef>
              <a:spcAft>
                <a:spcPts val="0"/>
              </a:spcAft>
              <a:buClr>
                <a:srgbClr val="CBCBCB"/>
              </a:buClr>
              <a:buSzPts val="1800"/>
              <a:buNone/>
              <a:defRPr sz="1800" b="1">
                <a:solidFill>
                  <a:srgbClr val="CBCBCB"/>
                </a:solidFill>
              </a:defRPr>
            </a:lvl6pPr>
            <a:lvl7pPr lvl="6" rtl="0">
              <a:lnSpc>
                <a:spcPct val="100000"/>
              </a:lnSpc>
              <a:spcBef>
                <a:spcPts val="0"/>
              </a:spcBef>
              <a:spcAft>
                <a:spcPts val="0"/>
              </a:spcAft>
              <a:buClr>
                <a:srgbClr val="CBCBCB"/>
              </a:buClr>
              <a:buSzPts val="1800"/>
              <a:buNone/>
              <a:defRPr sz="1800" b="1">
                <a:solidFill>
                  <a:srgbClr val="CBCBCB"/>
                </a:solidFill>
              </a:defRPr>
            </a:lvl7pPr>
            <a:lvl8pPr lvl="7" rtl="0">
              <a:lnSpc>
                <a:spcPct val="100000"/>
              </a:lnSpc>
              <a:spcBef>
                <a:spcPts val="0"/>
              </a:spcBef>
              <a:spcAft>
                <a:spcPts val="0"/>
              </a:spcAft>
              <a:buClr>
                <a:srgbClr val="CBCBCB"/>
              </a:buClr>
              <a:buSzPts val="1800"/>
              <a:buNone/>
              <a:defRPr sz="1800" b="1">
                <a:solidFill>
                  <a:srgbClr val="CBCBCB"/>
                </a:solidFill>
              </a:defRPr>
            </a:lvl8pPr>
            <a:lvl9pPr lvl="8" rtl="0">
              <a:lnSpc>
                <a:spcPct val="100000"/>
              </a:lnSpc>
              <a:spcBef>
                <a:spcPts val="0"/>
              </a:spcBef>
              <a:spcAft>
                <a:spcPts val="0"/>
              </a:spcAft>
              <a:buClr>
                <a:srgbClr val="CBCBCB"/>
              </a:buClr>
              <a:buSzPts val="1800"/>
              <a:buNone/>
              <a:defRPr sz="1800" b="1">
                <a:solidFill>
                  <a:srgbClr val="CBCBCB"/>
                </a:solidFill>
              </a:defRPr>
            </a:lvl9pPr>
          </a:lstStyle>
          <a:p>
            <a:endParaRPr dirty="0"/>
          </a:p>
        </p:txBody>
      </p:sp>
      <p:pic>
        <p:nvPicPr>
          <p:cNvPr id="309" name="Google Shape;309;p34"/>
          <p:cNvPicPr preferRelativeResize="0"/>
          <p:nvPr/>
        </p:nvPicPr>
        <p:blipFill>
          <a:blip r:embed="rId2">
            <a:alphaModFix/>
          </a:blip>
          <a:stretch>
            <a:fillRect/>
          </a:stretch>
        </p:blipFill>
        <p:spPr>
          <a:xfrm>
            <a:off x="0" y="0"/>
            <a:ext cx="354650" cy="355959"/>
          </a:xfrm>
          <a:prstGeom prst="rect">
            <a:avLst/>
          </a:prstGeom>
          <a:noFill/>
          <a:ln>
            <a:noFill/>
          </a:ln>
        </p:spPr>
      </p:pic>
      <p:sp>
        <p:nvSpPr>
          <p:cNvPr id="9" name="Slide Number Placeholder 1">
            <a:extLst>
              <a:ext uri="{FF2B5EF4-FFF2-40B4-BE49-F238E27FC236}">
                <a16:creationId xmlns:a16="http://schemas.microsoft.com/office/drawing/2014/main" id="{A24DAB37-606E-4530-933E-05066D5CC8E8}"/>
              </a:ext>
            </a:extLst>
          </p:cNvPr>
          <p:cNvSpPr txBox="1">
            <a:spLocks/>
          </p:cNvSpPr>
          <p:nvPr userDrawn="1"/>
        </p:nvSpPr>
        <p:spPr>
          <a:xfrm>
            <a:off x="6732050" y="4809373"/>
            <a:ext cx="2057400" cy="274637"/>
          </a:xfrm>
          <a:prstGeom prst="rect">
            <a:avLst/>
          </a:prstGeom>
        </p:spPr>
        <p:txBody>
          <a:bodyPr vert="horz" lIns="0" tIns="45720" rIns="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000" b="0" i="0" u="none" strike="noStrike" cap="none">
                <a:solidFill>
                  <a:schemeClr val="bg1"/>
                </a:solidFill>
                <a:latin typeface="Avenir Next LT Pro" panose="020B0504020202020204"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8B2E2F79-BC7F-4BB1-9203-38C79639CA91}" type="slidenum">
              <a:rPr lang="en-PH" smtClean="0">
                <a:solidFill>
                  <a:schemeClr val="bg1"/>
                </a:solidFill>
              </a:rPr>
              <a:pPr/>
              <a:t>‹#›</a:t>
            </a:fld>
            <a:endParaRPr lang="en-PH" dirty="0">
              <a:solidFill>
                <a:schemeClr val="bg1"/>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End slide - black">
  <p:cSld name="TITLE_AND_BODY_1_1_1_2">
    <p:bg>
      <p:bgPr>
        <a:solidFill>
          <a:srgbClr val="000000"/>
        </a:solidFill>
        <a:effectLst/>
      </p:bgPr>
    </p:bg>
    <p:spTree>
      <p:nvGrpSpPr>
        <p:cNvPr id="1" name="Shape 318"/>
        <p:cNvGrpSpPr/>
        <p:nvPr/>
      </p:nvGrpSpPr>
      <p:grpSpPr>
        <a:xfrm>
          <a:off x="0" y="0"/>
          <a:ext cx="0" cy="0"/>
          <a:chOff x="0" y="0"/>
          <a:chExt cx="0" cy="0"/>
        </a:xfrm>
      </p:grpSpPr>
      <p:sp>
        <p:nvSpPr>
          <p:cNvPr id="319" name="Google Shape;319;p36"/>
          <p:cNvSpPr/>
          <p:nvPr/>
        </p:nvSpPr>
        <p:spPr>
          <a:xfrm>
            <a:off x="0" y="-15300"/>
            <a:ext cx="5107500" cy="51588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0" name="Google Shape;320;p36"/>
          <p:cNvSpPr/>
          <p:nvPr/>
        </p:nvSpPr>
        <p:spPr>
          <a:xfrm>
            <a:off x="354650" y="4966350"/>
            <a:ext cx="5064000" cy="184800"/>
          </a:xfrm>
          <a:prstGeom prst="rect">
            <a:avLst/>
          </a:prstGeom>
          <a:noFill/>
          <a:ln>
            <a:noFill/>
          </a:ln>
        </p:spPr>
        <p:txBody>
          <a:bodyPr spcFirstLastPara="1" wrap="square" lIns="0" tIns="45700" rIns="0" bIns="45700"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 sz="500" dirty="0">
                <a:solidFill>
                  <a:srgbClr val="888888"/>
                </a:solidFill>
                <a:latin typeface="Montserrat" panose="00000500000000000000" pitchFamily="2" charset="0"/>
                <a:ea typeface="Montserrat Light"/>
                <a:cs typeface="Montserrat Light"/>
                <a:sym typeface="Montserrat Light"/>
              </a:rPr>
              <a:t>© 2022 </a:t>
            </a:r>
            <a:r>
              <a:rPr lang="en-GB" sz="500" dirty="0">
                <a:solidFill>
                  <a:srgbClr val="888888"/>
                </a:solidFill>
                <a:latin typeface="Montserrat" panose="00000500000000000000" pitchFamily="2" charset="0"/>
                <a:ea typeface="Montserrat Light"/>
                <a:cs typeface="Montserrat Light"/>
                <a:sym typeface="Montserrat Light"/>
              </a:rPr>
              <a:t>NielsenIQ</a:t>
            </a:r>
            <a:r>
              <a:rPr lang="en" sz="500" dirty="0">
                <a:solidFill>
                  <a:srgbClr val="888888"/>
                </a:solidFill>
                <a:latin typeface="Montserrat" panose="00000500000000000000" pitchFamily="2" charset="0"/>
                <a:ea typeface="Montserrat Light"/>
                <a:cs typeface="Montserrat Light"/>
                <a:sym typeface="Montserrat Light"/>
              </a:rPr>
              <a:t> Consumer LLC. All Rights Reserved.</a:t>
            </a:r>
            <a:endParaRPr sz="500" dirty="0">
              <a:solidFill>
                <a:srgbClr val="888888"/>
              </a:solidFill>
              <a:latin typeface="Montserrat" panose="00000500000000000000" pitchFamily="2" charset="0"/>
              <a:ea typeface="Montserrat Light"/>
              <a:cs typeface="Montserrat Light"/>
              <a:sym typeface="Montserrat Light"/>
            </a:endParaRPr>
          </a:p>
          <a:p>
            <a:pPr marL="0" marR="0" lvl="0" indent="0" algn="l" rtl="0">
              <a:lnSpc>
                <a:spcPct val="100000"/>
              </a:lnSpc>
              <a:spcBef>
                <a:spcPts val="0"/>
              </a:spcBef>
              <a:spcAft>
                <a:spcPts val="0"/>
              </a:spcAft>
              <a:buClr>
                <a:schemeClr val="dk1"/>
              </a:buClr>
              <a:buSzPts val="1100"/>
              <a:buFont typeface="Arial"/>
              <a:buNone/>
            </a:pPr>
            <a:endParaRPr sz="500" dirty="0">
              <a:solidFill>
                <a:srgbClr val="888888"/>
              </a:solidFill>
              <a:latin typeface="Avenir Next LT Pro" panose="020B0504020202020204" pitchFamily="34" charset="0"/>
              <a:ea typeface="Montserrat Light"/>
              <a:cs typeface="Montserrat Light"/>
              <a:sym typeface="Montserrat Light"/>
            </a:endParaRPr>
          </a:p>
          <a:p>
            <a:pPr marL="0" marR="0" lvl="0" indent="0" algn="l" rtl="0">
              <a:lnSpc>
                <a:spcPct val="100000"/>
              </a:lnSpc>
              <a:spcBef>
                <a:spcPts val="0"/>
              </a:spcBef>
              <a:spcAft>
                <a:spcPts val="0"/>
              </a:spcAft>
              <a:buClr>
                <a:srgbClr val="000000"/>
              </a:buClr>
              <a:buSzPts val="600"/>
              <a:buFont typeface="Arial"/>
              <a:buNone/>
            </a:pPr>
            <a:endParaRPr sz="500" dirty="0">
              <a:solidFill>
                <a:srgbClr val="888888"/>
              </a:solidFill>
              <a:latin typeface="Avenir Next LT Pro" panose="020B0504020202020204" pitchFamily="34" charset="0"/>
              <a:ea typeface="Montserrat Light"/>
              <a:cs typeface="Montserrat Light"/>
              <a:sym typeface="Montserrat Light"/>
            </a:endParaRPr>
          </a:p>
        </p:txBody>
      </p:sp>
      <p:sp>
        <p:nvSpPr>
          <p:cNvPr id="322" name="Google Shape;322;p36"/>
          <p:cNvSpPr txBox="1">
            <a:spLocks noGrp="1"/>
          </p:cNvSpPr>
          <p:nvPr>
            <p:ph type="subTitle" idx="1"/>
          </p:nvPr>
        </p:nvSpPr>
        <p:spPr>
          <a:xfrm>
            <a:off x="354650" y="3305475"/>
            <a:ext cx="2716200" cy="307500"/>
          </a:xfrm>
          <a:prstGeom prst="rect">
            <a:avLst/>
          </a:prstGeom>
        </p:spPr>
        <p:txBody>
          <a:bodyPr spcFirstLastPara="1" wrap="square" lIns="0" tIns="91425" rIns="0" bIns="91425" anchor="b" anchorCtr="0">
            <a:noAutofit/>
          </a:bodyPr>
          <a:lstStyle>
            <a:lvl1pPr marL="311150" lvl="0" indent="-311150" rtl="0">
              <a:lnSpc>
                <a:spcPct val="100000"/>
              </a:lnSpc>
              <a:spcBef>
                <a:spcPts val="0"/>
              </a:spcBef>
              <a:spcAft>
                <a:spcPts val="0"/>
              </a:spcAft>
              <a:buClr>
                <a:srgbClr val="CBCBCB"/>
              </a:buClr>
              <a:buSzPts val="1200"/>
              <a:buNone/>
              <a:defRPr sz="1200" b="1">
                <a:solidFill>
                  <a:srgbClr val="CBCBCB"/>
                </a:solidFill>
                <a:latin typeface="Montserrat" panose="00000500000000000000" pitchFamily="2" charset="0"/>
              </a:defRPr>
            </a:lvl1pPr>
            <a:lvl2pPr lvl="1" rtl="0">
              <a:lnSpc>
                <a:spcPct val="100000"/>
              </a:lnSpc>
              <a:spcBef>
                <a:spcPts val="0"/>
              </a:spcBef>
              <a:spcAft>
                <a:spcPts val="0"/>
              </a:spcAft>
              <a:buClr>
                <a:srgbClr val="CBCBCB"/>
              </a:buClr>
              <a:buSzPts val="1800"/>
              <a:buNone/>
              <a:defRPr sz="1800" b="1">
                <a:solidFill>
                  <a:srgbClr val="CBCBCB"/>
                </a:solidFill>
              </a:defRPr>
            </a:lvl2pPr>
            <a:lvl3pPr lvl="2" rtl="0">
              <a:lnSpc>
                <a:spcPct val="100000"/>
              </a:lnSpc>
              <a:spcBef>
                <a:spcPts val="0"/>
              </a:spcBef>
              <a:spcAft>
                <a:spcPts val="0"/>
              </a:spcAft>
              <a:buClr>
                <a:srgbClr val="CBCBCB"/>
              </a:buClr>
              <a:buSzPts val="1800"/>
              <a:buNone/>
              <a:defRPr sz="1800" b="1">
                <a:solidFill>
                  <a:srgbClr val="CBCBCB"/>
                </a:solidFill>
              </a:defRPr>
            </a:lvl3pPr>
            <a:lvl4pPr lvl="3" rtl="0">
              <a:lnSpc>
                <a:spcPct val="100000"/>
              </a:lnSpc>
              <a:spcBef>
                <a:spcPts val="0"/>
              </a:spcBef>
              <a:spcAft>
                <a:spcPts val="0"/>
              </a:spcAft>
              <a:buClr>
                <a:srgbClr val="CBCBCB"/>
              </a:buClr>
              <a:buSzPts val="1800"/>
              <a:buNone/>
              <a:defRPr sz="1800" b="1">
                <a:solidFill>
                  <a:srgbClr val="CBCBCB"/>
                </a:solidFill>
              </a:defRPr>
            </a:lvl4pPr>
            <a:lvl5pPr lvl="4" rtl="0">
              <a:lnSpc>
                <a:spcPct val="100000"/>
              </a:lnSpc>
              <a:spcBef>
                <a:spcPts val="0"/>
              </a:spcBef>
              <a:spcAft>
                <a:spcPts val="0"/>
              </a:spcAft>
              <a:buClr>
                <a:srgbClr val="CBCBCB"/>
              </a:buClr>
              <a:buSzPts val="1800"/>
              <a:buNone/>
              <a:defRPr sz="1800" b="1">
                <a:solidFill>
                  <a:srgbClr val="CBCBCB"/>
                </a:solidFill>
              </a:defRPr>
            </a:lvl5pPr>
            <a:lvl6pPr lvl="5" rtl="0">
              <a:lnSpc>
                <a:spcPct val="100000"/>
              </a:lnSpc>
              <a:spcBef>
                <a:spcPts val="0"/>
              </a:spcBef>
              <a:spcAft>
                <a:spcPts val="0"/>
              </a:spcAft>
              <a:buClr>
                <a:srgbClr val="CBCBCB"/>
              </a:buClr>
              <a:buSzPts val="1800"/>
              <a:buNone/>
              <a:defRPr sz="1800" b="1">
                <a:solidFill>
                  <a:srgbClr val="CBCBCB"/>
                </a:solidFill>
              </a:defRPr>
            </a:lvl6pPr>
            <a:lvl7pPr lvl="6" rtl="0">
              <a:lnSpc>
                <a:spcPct val="100000"/>
              </a:lnSpc>
              <a:spcBef>
                <a:spcPts val="0"/>
              </a:spcBef>
              <a:spcAft>
                <a:spcPts val="0"/>
              </a:spcAft>
              <a:buClr>
                <a:srgbClr val="CBCBCB"/>
              </a:buClr>
              <a:buSzPts val="1800"/>
              <a:buNone/>
              <a:defRPr sz="1800" b="1">
                <a:solidFill>
                  <a:srgbClr val="CBCBCB"/>
                </a:solidFill>
              </a:defRPr>
            </a:lvl7pPr>
            <a:lvl8pPr lvl="7" rtl="0">
              <a:lnSpc>
                <a:spcPct val="100000"/>
              </a:lnSpc>
              <a:spcBef>
                <a:spcPts val="0"/>
              </a:spcBef>
              <a:spcAft>
                <a:spcPts val="0"/>
              </a:spcAft>
              <a:buClr>
                <a:srgbClr val="CBCBCB"/>
              </a:buClr>
              <a:buSzPts val="1800"/>
              <a:buNone/>
              <a:defRPr sz="1800" b="1">
                <a:solidFill>
                  <a:srgbClr val="CBCBCB"/>
                </a:solidFill>
              </a:defRPr>
            </a:lvl8pPr>
            <a:lvl9pPr lvl="8" rtl="0">
              <a:lnSpc>
                <a:spcPct val="100000"/>
              </a:lnSpc>
              <a:spcBef>
                <a:spcPts val="0"/>
              </a:spcBef>
              <a:spcAft>
                <a:spcPts val="0"/>
              </a:spcAft>
              <a:buClr>
                <a:srgbClr val="CBCBCB"/>
              </a:buClr>
              <a:buSzPts val="1800"/>
              <a:buNone/>
              <a:defRPr sz="1800" b="1">
                <a:solidFill>
                  <a:srgbClr val="CBCBCB"/>
                </a:solidFill>
              </a:defRPr>
            </a:lvl9pPr>
          </a:lstStyle>
          <a:p>
            <a:endParaRPr dirty="0"/>
          </a:p>
        </p:txBody>
      </p:sp>
      <p:sp>
        <p:nvSpPr>
          <p:cNvPr id="323" name="Google Shape;323;p36"/>
          <p:cNvSpPr txBox="1">
            <a:spLocks noGrp="1"/>
          </p:cNvSpPr>
          <p:nvPr>
            <p:ph type="subTitle" idx="2"/>
          </p:nvPr>
        </p:nvSpPr>
        <p:spPr>
          <a:xfrm>
            <a:off x="354650" y="3460575"/>
            <a:ext cx="2716200" cy="307500"/>
          </a:xfrm>
          <a:prstGeom prst="rect">
            <a:avLst/>
          </a:prstGeom>
        </p:spPr>
        <p:txBody>
          <a:bodyPr spcFirstLastPara="1" wrap="square" lIns="0" tIns="91425" rIns="0" bIns="91425" anchor="t" anchorCtr="0">
            <a:noAutofit/>
          </a:bodyPr>
          <a:lstStyle>
            <a:lvl1pPr marL="311150" lvl="0" indent="-311150" rtl="0">
              <a:lnSpc>
                <a:spcPct val="100000"/>
              </a:lnSpc>
              <a:spcBef>
                <a:spcPts val="0"/>
              </a:spcBef>
              <a:spcAft>
                <a:spcPts val="0"/>
              </a:spcAft>
              <a:buClr>
                <a:srgbClr val="CBCBCB"/>
              </a:buClr>
              <a:buSzPts val="1200"/>
              <a:buNone/>
              <a:defRPr sz="1200">
                <a:solidFill>
                  <a:srgbClr val="CBCBCB"/>
                </a:solidFill>
                <a:latin typeface="Montserrat" panose="00000500000000000000" pitchFamily="2" charset="0"/>
              </a:defRPr>
            </a:lvl1pPr>
            <a:lvl2pPr lvl="1" rtl="0">
              <a:lnSpc>
                <a:spcPct val="100000"/>
              </a:lnSpc>
              <a:spcBef>
                <a:spcPts val="0"/>
              </a:spcBef>
              <a:spcAft>
                <a:spcPts val="0"/>
              </a:spcAft>
              <a:buClr>
                <a:srgbClr val="CBCBCB"/>
              </a:buClr>
              <a:buSzPts val="1800"/>
              <a:buNone/>
              <a:defRPr sz="1800" b="1">
                <a:solidFill>
                  <a:srgbClr val="CBCBCB"/>
                </a:solidFill>
              </a:defRPr>
            </a:lvl2pPr>
            <a:lvl3pPr lvl="2" rtl="0">
              <a:lnSpc>
                <a:spcPct val="100000"/>
              </a:lnSpc>
              <a:spcBef>
                <a:spcPts val="0"/>
              </a:spcBef>
              <a:spcAft>
                <a:spcPts val="0"/>
              </a:spcAft>
              <a:buClr>
                <a:srgbClr val="CBCBCB"/>
              </a:buClr>
              <a:buSzPts val="1800"/>
              <a:buNone/>
              <a:defRPr sz="1800" b="1">
                <a:solidFill>
                  <a:srgbClr val="CBCBCB"/>
                </a:solidFill>
              </a:defRPr>
            </a:lvl3pPr>
            <a:lvl4pPr lvl="3" rtl="0">
              <a:lnSpc>
                <a:spcPct val="100000"/>
              </a:lnSpc>
              <a:spcBef>
                <a:spcPts val="0"/>
              </a:spcBef>
              <a:spcAft>
                <a:spcPts val="0"/>
              </a:spcAft>
              <a:buClr>
                <a:srgbClr val="CBCBCB"/>
              </a:buClr>
              <a:buSzPts val="1800"/>
              <a:buNone/>
              <a:defRPr sz="1800" b="1">
                <a:solidFill>
                  <a:srgbClr val="CBCBCB"/>
                </a:solidFill>
              </a:defRPr>
            </a:lvl4pPr>
            <a:lvl5pPr lvl="4" rtl="0">
              <a:lnSpc>
                <a:spcPct val="100000"/>
              </a:lnSpc>
              <a:spcBef>
                <a:spcPts val="0"/>
              </a:spcBef>
              <a:spcAft>
                <a:spcPts val="0"/>
              </a:spcAft>
              <a:buClr>
                <a:srgbClr val="CBCBCB"/>
              </a:buClr>
              <a:buSzPts val="1800"/>
              <a:buNone/>
              <a:defRPr sz="1800" b="1">
                <a:solidFill>
                  <a:srgbClr val="CBCBCB"/>
                </a:solidFill>
              </a:defRPr>
            </a:lvl5pPr>
            <a:lvl6pPr lvl="5" rtl="0">
              <a:lnSpc>
                <a:spcPct val="100000"/>
              </a:lnSpc>
              <a:spcBef>
                <a:spcPts val="0"/>
              </a:spcBef>
              <a:spcAft>
                <a:spcPts val="0"/>
              </a:spcAft>
              <a:buClr>
                <a:srgbClr val="CBCBCB"/>
              </a:buClr>
              <a:buSzPts val="1800"/>
              <a:buNone/>
              <a:defRPr sz="1800" b="1">
                <a:solidFill>
                  <a:srgbClr val="CBCBCB"/>
                </a:solidFill>
              </a:defRPr>
            </a:lvl6pPr>
            <a:lvl7pPr lvl="6" rtl="0">
              <a:lnSpc>
                <a:spcPct val="100000"/>
              </a:lnSpc>
              <a:spcBef>
                <a:spcPts val="0"/>
              </a:spcBef>
              <a:spcAft>
                <a:spcPts val="0"/>
              </a:spcAft>
              <a:buClr>
                <a:srgbClr val="CBCBCB"/>
              </a:buClr>
              <a:buSzPts val="1800"/>
              <a:buNone/>
              <a:defRPr sz="1800" b="1">
                <a:solidFill>
                  <a:srgbClr val="CBCBCB"/>
                </a:solidFill>
              </a:defRPr>
            </a:lvl7pPr>
            <a:lvl8pPr lvl="7" rtl="0">
              <a:lnSpc>
                <a:spcPct val="100000"/>
              </a:lnSpc>
              <a:spcBef>
                <a:spcPts val="0"/>
              </a:spcBef>
              <a:spcAft>
                <a:spcPts val="0"/>
              </a:spcAft>
              <a:buClr>
                <a:srgbClr val="CBCBCB"/>
              </a:buClr>
              <a:buSzPts val="1800"/>
              <a:buNone/>
              <a:defRPr sz="1800" b="1">
                <a:solidFill>
                  <a:srgbClr val="CBCBCB"/>
                </a:solidFill>
              </a:defRPr>
            </a:lvl8pPr>
            <a:lvl9pPr lvl="8" rtl="0">
              <a:lnSpc>
                <a:spcPct val="100000"/>
              </a:lnSpc>
              <a:spcBef>
                <a:spcPts val="0"/>
              </a:spcBef>
              <a:spcAft>
                <a:spcPts val="0"/>
              </a:spcAft>
              <a:buClr>
                <a:srgbClr val="CBCBCB"/>
              </a:buClr>
              <a:buSzPts val="1800"/>
              <a:buNone/>
              <a:defRPr sz="1800" b="1">
                <a:solidFill>
                  <a:srgbClr val="CBCBCB"/>
                </a:solidFill>
              </a:defRPr>
            </a:lvl9pPr>
          </a:lstStyle>
          <a:p>
            <a:endParaRPr dirty="0"/>
          </a:p>
        </p:txBody>
      </p:sp>
      <p:pic>
        <p:nvPicPr>
          <p:cNvPr id="324" name="Google Shape;324;p36"/>
          <p:cNvPicPr preferRelativeResize="0"/>
          <p:nvPr/>
        </p:nvPicPr>
        <p:blipFill>
          <a:blip r:embed="rId2">
            <a:alphaModFix/>
          </a:blip>
          <a:stretch>
            <a:fillRect/>
          </a:stretch>
        </p:blipFill>
        <p:spPr>
          <a:xfrm>
            <a:off x="354643" y="4382014"/>
            <a:ext cx="1714500" cy="396636"/>
          </a:xfrm>
          <a:prstGeom prst="rect">
            <a:avLst/>
          </a:prstGeom>
          <a:noFill/>
          <a:ln>
            <a:noFill/>
          </a:ln>
        </p:spPr>
      </p:pic>
      <p:sp>
        <p:nvSpPr>
          <p:cNvPr id="8" name="Slide Number Placeholder 1">
            <a:extLst>
              <a:ext uri="{FF2B5EF4-FFF2-40B4-BE49-F238E27FC236}">
                <a16:creationId xmlns:a16="http://schemas.microsoft.com/office/drawing/2014/main" id="{71FCCCF3-68C9-4439-B4FE-3FEEACB3E5CA}"/>
              </a:ext>
            </a:extLst>
          </p:cNvPr>
          <p:cNvSpPr txBox="1">
            <a:spLocks/>
          </p:cNvSpPr>
          <p:nvPr userDrawn="1"/>
        </p:nvSpPr>
        <p:spPr>
          <a:xfrm>
            <a:off x="6732050" y="4809373"/>
            <a:ext cx="2057400" cy="274637"/>
          </a:xfrm>
          <a:prstGeom prst="rect">
            <a:avLst/>
          </a:prstGeom>
        </p:spPr>
        <p:txBody>
          <a:bodyPr vert="horz" lIns="0" tIns="45720" rIns="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000" b="0" i="0" u="none" strike="noStrike" cap="none">
                <a:solidFill>
                  <a:schemeClr val="bg1"/>
                </a:solidFill>
                <a:latin typeface="Avenir Next LT Pro" panose="020B0504020202020204"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8B2E2F79-BC7F-4BB1-9203-38C79639CA91}" type="slidenum">
              <a:rPr lang="en-PH" smtClean="0">
                <a:solidFill>
                  <a:schemeClr val="bg1"/>
                </a:solidFill>
              </a:rPr>
              <a:pPr/>
              <a:t>‹#›</a:t>
            </a:fld>
            <a:endParaRPr lang="en-PH" dirty="0">
              <a:solidFill>
                <a:schemeClr val="bg1"/>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End slide - white">
  <p:cSld name="TITLE_AND_BODY_1_1_1_1_1">
    <p:bg>
      <p:bgPr>
        <a:solidFill>
          <a:srgbClr val="FFFFFF"/>
        </a:solidFill>
        <a:effectLst/>
      </p:bgPr>
    </p:bg>
    <p:spTree>
      <p:nvGrpSpPr>
        <p:cNvPr id="1" name="Shape 325"/>
        <p:cNvGrpSpPr/>
        <p:nvPr/>
      </p:nvGrpSpPr>
      <p:grpSpPr>
        <a:xfrm>
          <a:off x="0" y="0"/>
          <a:ext cx="0" cy="0"/>
          <a:chOff x="0" y="0"/>
          <a:chExt cx="0" cy="0"/>
        </a:xfrm>
      </p:grpSpPr>
      <p:sp>
        <p:nvSpPr>
          <p:cNvPr id="326" name="Google Shape;326;p37"/>
          <p:cNvSpPr/>
          <p:nvPr/>
        </p:nvSpPr>
        <p:spPr>
          <a:xfrm>
            <a:off x="0" y="50"/>
            <a:ext cx="5107500" cy="5158800"/>
          </a:xfrm>
          <a:prstGeom prst="rtTriangle">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7" name="Google Shape;327;p37"/>
          <p:cNvSpPr/>
          <p:nvPr/>
        </p:nvSpPr>
        <p:spPr>
          <a:xfrm>
            <a:off x="354650" y="4966350"/>
            <a:ext cx="5064000" cy="184800"/>
          </a:xfrm>
          <a:prstGeom prst="rect">
            <a:avLst/>
          </a:prstGeom>
          <a:noFill/>
          <a:ln>
            <a:noFill/>
          </a:ln>
        </p:spPr>
        <p:txBody>
          <a:bodyPr spcFirstLastPara="1" wrap="square" lIns="0" tIns="45700" rIns="0" bIns="45700"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 sz="500" dirty="0">
                <a:solidFill>
                  <a:srgbClr val="888888"/>
                </a:solidFill>
                <a:latin typeface="Montserrat" panose="00000500000000000000" pitchFamily="2" charset="0"/>
                <a:ea typeface="Montserrat Light"/>
                <a:cs typeface="Montserrat Light"/>
                <a:sym typeface="Montserrat Light"/>
              </a:rPr>
              <a:t>© 2022 </a:t>
            </a:r>
            <a:r>
              <a:rPr lang="en-GB" sz="500" dirty="0">
                <a:solidFill>
                  <a:srgbClr val="888888"/>
                </a:solidFill>
                <a:latin typeface="Montserrat" panose="00000500000000000000" pitchFamily="2" charset="0"/>
                <a:ea typeface="Montserrat Light"/>
                <a:cs typeface="Montserrat Light"/>
                <a:sym typeface="Montserrat Light"/>
              </a:rPr>
              <a:t>NielsenIQ</a:t>
            </a:r>
            <a:r>
              <a:rPr lang="en" sz="500" dirty="0">
                <a:solidFill>
                  <a:srgbClr val="888888"/>
                </a:solidFill>
                <a:latin typeface="Montserrat" panose="00000500000000000000" pitchFamily="2" charset="0"/>
                <a:ea typeface="Montserrat Light"/>
                <a:cs typeface="Montserrat Light"/>
                <a:sym typeface="Montserrat Light"/>
              </a:rPr>
              <a:t> Consumer LLC. All Rights Reserved</a:t>
            </a:r>
            <a:r>
              <a:rPr lang="en" sz="500" dirty="0">
                <a:solidFill>
                  <a:srgbClr val="888888"/>
                </a:solidFill>
                <a:latin typeface="Avenir Next LT Pro" panose="020B0504020202020204" pitchFamily="34" charset="0"/>
                <a:ea typeface="Montserrat Light"/>
                <a:cs typeface="Montserrat Light"/>
                <a:sym typeface="Montserrat Light"/>
              </a:rPr>
              <a:t>.</a:t>
            </a:r>
            <a:endParaRPr sz="500" dirty="0">
              <a:solidFill>
                <a:srgbClr val="888888"/>
              </a:solidFill>
              <a:latin typeface="Avenir Next LT Pro" panose="020B0504020202020204" pitchFamily="34" charset="0"/>
              <a:ea typeface="Montserrat Light"/>
              <a:cs typeface="Montserrat Light"/>
              <a:sym typeface="Montserrat Light"/>
            </a:endParaRPr>
          </a:p>
          <a:p>
            <a:pPr marL="0" marR="0" lvl="0" indent="0" algn="l" rtl="0">
              <a:lnSpc>
                <a:spcPct val="100000"/>
              </a:lnSpc>
              <a:spcBef>
                <a:spcPts val="0"/>
              </a:spcBef>
              <a:spcAft>
                <a:spcPts val="0"/>
              </a:spcAft>
              <a:buClr>
                <a:schemeClr val="dk1"/>
              </a:buClr>
              <a:buSzPts val="1100"/>
              <a:buFont typeface="Arial"/>
              <a:buNone/>
            </a:pPr>
            <a:endParaRPr sz="500" dirty="0">
              <a:solidFill>
                <a:srgbClr val="888888"/>
              </a:solidFill>
              <a:latin typeface="Avenir Next LT Pro" panose="020B0504020202020204" pitchFamily="34" charset="0"/>
              <a:ea typeface="Montserrat Light"/>
              <a:cs typeface="Montserrat Light"/>
              <a:sym typeface="Montserrat Light"/>
            </a:endParaRPr>
          </a:p>
          <a:p>
            <a:pPr marL="0" marR="0" lvl="0" indent="0" algn="l" rtl="0">
              <a:lnSpc>
                <a:spcPct val="100000"/>
              </a:lnSpc>
              <a:spcBef>
                <a:spcPts val="0"/>
              </a:spcBef>
              <a:spcAft>
                <a:spcPts val="0"/>
              </a:spcAft>
              <a:buClr>
                <a:srgbClr val="000000"/>
              </a:buClr>
              <a:buSzPts val="600"/>
              <a:buFont typeface="Arial"/>
              <a:buNone/>
            </a:pPr>
            <a:endParaRPr sz="500" dirty="0">
              <a:solidFill>
                <a:srgbClr val="888888"/>
              </a:solidFill>
              <a:latin typeface="Avenir Next LT Pro" panose="020B0504020202020204" pitchFamily="34" charset="0"/>
              <a:ea typeface="Montserrat Light"/>
              <a:cs typeface="Montserrat Light"/>
              <a:sym typeface="Montserrat Light"/>
            </a:endParaRPr>
          </a:p>
        </p:txBody>
      </p:sp>
      <p:sp>
        <p:nvSpPr>
          <p:cNvPr id="329" name="Google Shape;329;p37"/>
          <p:cNvSpPr txBox="1">
            <a:spLocks noGrp="1"/>
          </p:cNvSpPr>
          <p:nvPr>
            <p:ph type="subTitle" idx="1"/>
          </p:nvPr>
        </p:nvSpPr>
        <p:spPr>
          <a:xfrm>
            <a:off x="354650" y="3305475"/>
            <a:ext cx="2716200" cy="307500"/>
          </a:xfrm>
          <a:prstGeom prst="rect">
            <a:avLst/>
          </a:prstGeom>
        </p:spPr>
        <p:txBody>
          <a:bodyPr spcFirstLastPara="1" wrap="square" lIns="0" tIns="91425" rIns="0" bIns="91425" anchor="b" anchorCtr="0">
            <a:noAutofit/>
          </a:bodyPr>
          <a:lstStyle>
            <a:lvl1pPr marL="311150" lvl="0" indent="-311150" rtl="0">
              <a:lnSpc>
                <a:spcPct val="100000"/>
              </a:lnSpc>
              <a:spcBef>
                <a:spcPts val="0"/>
              </a:spcBef>
              <a:spcAft>
                <a:spcPts val="0"/>
              </a:spcAft>
              <a:buSzPts val="1200"/>
              <a:buNone/>
              <a:defRPr sz="1200" b="1">
                <a:latin typeface="Montserrat" panose="00000500000000000000" pitchFamily="2" charset="0"/>
              </a:defRPr>
            </a:lvl1pPr>
            <a:lvl2pPr lvl="1" rtl="0">
              <a:lnSpc>
                <a:spcPct val="100000"/>
              </a:lnSpc>
              <a:spcBef>
                <a:spcPts val="0"/>
              </a:spcBef>
              <a:spcAft>
                <a:spcPts val="0"/>
              </a:spcAft>
              <a:buSzPts val="1800"/>
              <a:buNone/>
              <a:defRPr sz="1800" b="1"/>
            </a:lvl2pPr>
            <a:lvl3pPr lvl="2" rtl="0">
              <a:lnSpc>
                <a:spcPct val="100000"/>
              </a:lnSpc>
              <a:spcBef>
                <a:spcPts val="0"/>
              </a:spcBef>
              <a:spcAft>
                <a:spcPts val="0"/>
              </a:spcAft>
              <a:buSzPts val="1800"/>
              <a:buNone/>
              <a:defRPr sz="1800" b="1"/>
            </a:lvl3pPr>
            <a:lvl4pPr lvl="3" rtl="0">
              <a:lnSpc>
                <a:spcPct val="100000"/>
              </a:lnSpc>
              <a:spcBef>
                <a:spcPts val="0"/>
              </a:spcBef>
              <a:spcAft>
                <a:spcPts val="0"/>
              </a:spcAft>
              <a:buSzPts val="1800"/>
              <a:buNone/>
              <a:defRPr sz="1800" b="1"/>
            </a:lvl4pPr>
            <a:lvl5pPr lvl="4" rtl="0">
              <a:lnSpc>
                <a:spcPct val="100000"/>
              </a:lnSpc>
              <a:spcBef>
                <a:spcPts val="0"/>
              </a:spcBef>
              <a:spcAft>
                <a:spcPts val="0"/>
              </a:spcAft>
              <a:buSzPts val="1800"/>
              <a:buNone/>
              <a:defRPr sz="1800" b="1"/>
            </a:lvl5pPr>
            <a:lvl6pPr lvl="5" rtl="0">
              <a:lnSpc>
                <a:spcPct val="100000"/>
              </a:lnSpc>
              <a:spcBef>
                <a:spcPts val="0"/>
              </a:spcBef>
              <a:spcAft>
                <a:spcPts val="0"/>
              </a:spcAft>
              <a:buSzPts val="1800"/>
              <a:buNone/>
              <a:defRPr sz="1800" b="1"/>
            </a:lvl6pPr>
            <a:lvl7pPr lvl="6" rtl="0">
              <a:lnSpc>
                <a:spcPct val="100000"/>
              </a:lnSpc>
              <a:spcBef>
                <a:spcPts val="0"/>
              </a:spcBef>
              <a:spcAft>
                <a:spcPts val="0"/>
              </a:spcAft>
              <a:buSzPts val="1800"/>
              <a:buNone/>
              <a:defRPr sz="1800" b="1"/>
            </a:lvl7pPr>
            <a:lvl8pPr lvl="7" rtl="0">
              <a:lnSpc>
                <a:spcPct val="100000"/>
              </a:lnSpc>
              <a:spcBef>
                <a:spcPts val="0"/>
              </a:spcBef>
              <a:spcAft>
                <a:spcPts val="0"/>
              </a:spcAft>
              <a:buSzPts val="1800"/>
              <a:buNone/>
              <a:defRPr sz="1800" b="1"/>
            </a:lvl8pPr>
            <a:lvl9pPr lvl="8" rtl="0">
              <a:lnSpc>
                <a:spcPct val="100000"/>
              </a:lnSpc>
              <a:spcBef>
                <a:spcPts val="0"/>
              </a:spcBef>
              <a:spcAft>
                <a:spcPts val="0"/>
              </a:spcAft>
              <a:buSzPts val="1800"/>
              <a:buNone/>
              <a:defRPr sz="1800" b="1"/>
            </a:lvl9pPr>
          </a:lstStyle>
          <a:p>
            <a:endParaRPr dirty="0"/>
          </a:p>
        </p:txBody>
      </p:sp>
      <p:sp>
        <p:nvSpPr>
          <p:cNvPr id="330" name="Google Shape;330;p37"/>
          <p:cNvSpPr txBox="1">
            <a:spLocks noGrp="1"/>
          </p:cNvSpPr>
          <p:nvPr>
            <p:ph type="subTitle" idx="2"/>
          </p:nvPr>
        </p:nvSpPr>
        <p:spPr>
          <a:xfrm>
            <a:off x="354650" y="3460575"/>
            <a:ext cx="2716200" cy="307500"/>
          </a:xfrm>
          <a:prstGeom prst="rect">
            <a:avLst/>
          </a:prstGeom>
        </p:spPr>
        <p:txBody>
          <a:bodyPr spcFirstLastPara="1" wrap="square" lIns="0" tIns="91425" rIns="0" bIns="91425" anchor="t" anchorCtr="0">
            <a:noAutofit/>
          </a:bodyPr>
          <a:lstStyle>
            <a:lvl1pPr marL="314325" lvl="0" indent="-314325" rtl="0">
              <a:lnSpc>
                <a:spcPct val="100000"/>
              </a:lnSpc>
              <a:spcBef>
                <a:spcPts val="0"/>
              </a:spcBef>
              <a:spcAft>
                <a:spcPts val="0"/>
              </a:spcAft>
              <a:buSzPts val="1200"/>
              <a:buNone/>
              <a:defRPr sz="1200">
                <a:latin typeface="Montserrat" panose="00000500000000000000" pitchFamily="2" charset="0"/>
              </a:defRPr>
            </a:lvl1pPr>
            <a:lvl2pPr lvl="1" rtl="0">
              <a:lnSpc>
                <a:spcPct val="100000"/>
              </a:lnSpc>
              <a:spcBef>
                <a:spcPts val="0"/>
              </a:spcBef>
              <a:spcAft>
                <a:spcPts val="0"/>
              </a:spcAft>
              <a:buSzPts val="1800"/>
              <a:buNone/>
              <a:defRPr sz="1800" b="1"/>
            </a:lvl2pPr>
            <a:lvl3pPr lvl="2" rtl="0">
              <a:lnSpc>
                <a:spcPct val="100000"/>
              </a:lnSpc>
              <a:spcBef>
                <a:spcPts val="0"/>
              </a:spcBef>
              <a:spcAft>
                <a:spcPts val="0"/>
              </a:spcAft>
              <a:buSzPts val="1800"/>
              <a:buNone/>
              <a:defRPr sz="1800" b="1"/>
            </a:lvl3pPr>
            <a:lvl4pPr lvl="3" rtl="0">
              <a:lnSpc>
                <a:spcPct val="100000"/>
              </a:lnSpc>
              <a:spcBef>
                <a:spcPts val="0"/>
              </a:spcBef>
              <a:spcAft>
                <a:spcPts val="0"/>
              </a:spcAft>
              <a:buSzPts val="1800"/>
              <a:buNone/>
              <a:defRPr sz="1800" b="1"/>
            </a:lvl4pPr>
            <a:lvl5pPr lvl="4" rtl="0">
              <a:lnSpc>
                <a:spcPct val="100000"/>
              </a:lnSpc>
              <a:spcBef>
                <a:spcPts val="0"/>
              </a:spcBef>
              <a:spcAft>
                <a:spcPts val="0"/>
              </a:spcAft>
              <a:buSzPts val="1800"/>
              <a:buNone/>
              <a:defRPr sz="1800" b="1"/>
            </a:lvl5pPr>
            <a:lvl6pPr lvl="5" rtl="0">
              <a:lnSpc>
                <a:spcPct val="100000"/>
              </a:lnSpc>
              <a:spcBef>
                <a:spcPts val="0"/>
              </a:spcBef>
              <a:spcAft>
                <a:spcPts val="0"/>
              </a:spcAft>
              <a:buSzPts val="1800"/>
              <a:buNone/>
              <a:defRPr sz="1800" b="1"/>
            </a:lvl6pPr>
            <a:lvl7pPr lvl="6" rtl="0">
              <a:lnSpc>
                <a:spcPct val="100000"/>
              </a:lnSpc>
              <a:spcBef>
                <a:spcPts val="0"/>
              </a:spcBef>
              <a:spcAft>
                <a:spcPts val="0"/>
              </a:spcAft>
              <a:buSzPts val="1800"/>
              <a:buNone/>
              <a:defRPr sz="1800" b="1"/>
            </a:lvl7pPr>
            <a:lvl8pPr lvl="7" rtl="0">
              <a:lnSpc>
                <a:spcPct val="100000"/>
              </a:lnSpc>
              <a:spcBef>
                <a:spcPts val="0"/>
              </a:spcBef>
              <a:spcAft>
                <a:spcPts val="0"/>
              </a:spcAft>
              <a:buSzPts val="1800"/>
              <a:buNone/>
              <a:defRPr sz="1800" b="1"/>
            </a:lvl8pPr>
            <a:lvl9pPr lvl="8" rtl="0">
              <a:lnSpc>
                <a:spcPct val="100000"/>
              </a:lnSpc>
              <a:spcBef>
                <a:spcPts val="0"/>
              </a:spcBef>
              <a:spcAft>
                <a:spcPts val="0"/>
              </a:spcAft>
              <a:buSzPts val="1800"/>
              <a:buNone/>
              <a:defRPr sz="1800" b="1"/>
            </a:lvl9pPr>
          </a:lstStyle>
          <a:p>
            <a:endParaRPr dirty="0"/>
          </a:p>
        </p:txBody>
      </p:sp>
      <p:pic>
        <p:nvPicPr>
          <p:cNvPr id="331" name="Google Shape;331;p37"/>
          <p:cNvPicPr preferRelativeResize="0"/>
          <p:nvPr/>
        </p:nvPicPr>
        <p:blipFill rotWithShape="1">
          <a:blip r:embed="rId2">
            <a:alphaModFix/>
          </a:blip>
          <a:srcRect/>
          <a:stretch/>
        </p:blipFill>
        <p:spPr>
          <a:xfrm>
            <a:off x="354643" y="4382014"/>
            <a:ext cx="1714500" cy="396636"/>
          </a:xfrm>
          <a:prstGeom prst="rect">
            <a:avLst/>
          </a:prstGeom>
          <a:noFill/>
          <a:ln>
            <a:noFill/>
          </a:ln>
        </p:spPr>
      </p:pic>
      <p:sp>
        <p:nvSpPr>
          <p:cNvPr id="8" name="Slide Number Placeholder 1">
            <a:extLst>
              <a:ext uri="{FF2B5EF4-FFF2-40B4-BE49-F238E27FC236}">
                <a16:creationId xmlns:a16="http://schemas.microsoft.com/office/drawing/2014/main" id="{F12DD23D-F10A-4D50-90AE-90BE016AC95D}"/>
              </a:ext>
            </a:extLst>
          </p:cNvPr>
          <p:cNvSpPr txBox="1">
            <a:spLocks/>
          </p:cNvSpPr>
          <p:nvPr userDrawn="1"/>
        </p:nvSpPr>
        <p:spPr>
          <a:xfrm>
            <a:off x="6732050" y="4809373"/>
            <a:ext cx="2057400" cy="274637"/>
          </a:xfrm>
          <a:prstGeom prst="rect">
            <a:avLst/>
          </a:prstGeom>
        </p:spPr>
        <p:txBody>
          <a:bodyPr vert="horz" lIns="0" tIns="45720" rIns="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000" b="0" i="0" u="none" strike="noStrike" cap="none">
                <a:solidFill>
                  <a:schemeClr val="bg1"/>
                </a:solidFill>
                <a:latin typeface="Avenir Next LT Pro" panose="020B0504020202020204"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8B2E2F79-BC7F-4BB1-9203-38C79639CA91}" type="slidenum">
              <a:rPr lang="en-PH" smtClean="0">
                <a:solidFill>
                  <a:schemeClr val="tx1"/>
                </a:solidFill>
              </a:rPr>
              <a:pPr/>
              <a:t>‹#›</a:t>
            </a:fld>
            <a:endParaRPr lang="en-PH" dirty="0">
              <a:solidFill>
                <a:schemeClr val="tx1"/>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Inside - White/title/body text" userDrawn="1">
  <p:cSld name="1_Inside - White/title/body text">
    <p:spTree>
      <p:nvGrpSpPr>
        <p:cNvPr id="1" name="Shape 64"/>
        <p:cNvGrpSpPr/>
        <p:nvPr/>
      </p:nvGrpSpPr>
      <p:grpSpPr>
        <a:xfrm>
          <a:off x="0" y="0"/>
          <a:ext cx="0" cy="0"/>
          <a:chOff x="0" y="0"/>
          <a:chExt cx="0" cy="0"/>
        </a:xfrm>
      </p:grpSpPr>
      <p:sp>
        <p:nvSpPr>
          <p:cNvPr id="65" name="Google Shape;65;p7"/>
          <p:cNvSpPr/>
          <p:nvPr/>
        </p:nvSpPr>
        <p:spPr>
          <a:xfrm>
            <a:off x="0" y="50"/>
            <a:ext cx="5107500" cy="5158800"/>
          </a:xfrm>
          <a:prstGeom prst="rtTriangle">
            <a:avLst/>
          </a:pr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68;p7"/>
          <p:cNvSpPr/>
          <p:nvPr/>
        </p:nvSpPr>
        <p:spPr>
          <a:xfrm>
            <a:off x="354650" y="4966350"/>
            <a:ext cx="5064000" cy="184800"/>
          </a:xfrm>
          <a:prstGeom prst="rect">
            <a:avLst/>
          </a:prstGeom>
          <a:noFill/>
          <a:ln>
            <a:noFill/>
          </a:ln>
        </p:spPr>
        <p:txBody>
          <a:bodyPr spcFirstLastPara="1" wrap="square" lIns="0" tIns="45700" rIns="0" bIns="45700"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GB" sz="500" dirty="0">
                <a:solidFill>
                  <a:srgbClr val="888888"/>
                </a:solidFill>
                <a:latin typeface="Montserrat" panose="00000500000000000000" pitchFamily="2" charset="0"/>
                <a:ea typeface="Montserrat Light"/>
                <a:cs typeface="Montserrat Light"/>
                <a:sym typeface="Montserrat Light"/>
              </a:rPr>
              <a:t>© 2022 NielsenIQ Consumer LLC. All Rights Reserved</a:t>
            </a:r>
            <a:r>
              <a:rPr lang="en-GB" sz="500" dirty="0">
                <a:solidFill>
                  <a:srgbClr val="888888"/>
                </a:solidFill>
                <a:latin typeface="Avenir Next LT Pro" panose="020B0504020202020204" pitchFamily="34" charset="0"/>
                <a:ea typeface="Montserrat Light"/>
                <a:cs typeface="Montserrat Light"/>
                <a:sym typeface="Montserrat Light"/>
              </a:rPr>
              <a:t>.</a:t>
            </a:r>
          </a:p>
        </p:txBody>
      </p:sp>
      <p:sp>
        <p:nvSpPr>
          <p:cNvPr id="70" name="Google Shape;70;p7"/>
          <p:cNvSpPr txBox="1">
            <a:spLocks noGrp="1"/>
          </p:cNvSpPr>
          <p:nvPr>
            <p:ph type="sldNum" idx="12"/>
          </p:nvPr>
        </p:nvSpPr>
        <p:spPr>
          <a:xfrm>
            <a:off x="8396258" y="4749892"/>
            <a:ext cx="548700" cy="393600"/>
          </a:xfrm>
          <a:prstGeom prst="rect">
            <a:avLst/>
          </a:prstGeom>
        </p:spPr>
        <p:txBody>
          <a:bodyPr spcFirstLastPara="1" wrap="square" lIns="91425" tIns="91425" rIns="91425" bIns="91425" anchor="ctr" anchorCtr="0">
            <a:noAutofit/>
          </a:bodyPr>
          <a:lstStyle>
            <a:lvl1pPr lvl="0" algn="r" rtl="0">
              <a:buNone/>
              <a:defRPr sz="1000">
                <a:latin typeface="Montserrat Light"/>
                <a:ea typeface="Montserrat Light"/>
                <a:cs typeface="Montserrat Light"/>
                <a:sym typeface="Montserrat Light"/>
              </a:defRPr>
            </a:lvl1pPr>
            <a:lvl2pPr lvl="1" algn="r" rtl="0">
              <a:buNone/>
              <a:defRPr sz="1000">
                <a:latin typeface="Montserrat Light"/>
                <a:ea typeface="Montserrat Light"/>
                <a:cs typeface="Montserrat Light"/>
                <a:sym typeface="Montserrat Light"/>
              </a:defRPr>
            </a:lvl2pPr>
            <a:lvl3pPr lvl="2" algn="r" rtl="0">
              <a:buNone/>
              <a:defRPr sz="1000">
                <a:latin typeface="Montserrat Light"/>
                <a:ea typeface="Montserrat Light"/>
                <a:cs typeface="Montserrat Light"/>
                <a:sym typeface="Montserrat Light"/>
              </a:defRPr>
            </a:lvl3pPr>
            <a:lvl4pPr lvl="3" algn="r" rtl="0">
              <a:buNone/>
              <a:defRPr sz="1000">
                <a:latin typeface="Montserrat Light"/>
                <a:ea typeface="Montserrat Light"/>
                <a:cs typeface="Montserrat Light"/>
                <a:sym typeface="Montserrat Light"/>
              </a:defRPr>
            </a:lvl4pPr>
            <a:lvl5pPr lvl="4" algn="r" rtl="0">
              <a:buNone/>
              <a:defRPr sz="1000">
                <a:latin typeface="Montserrat Light"/>
                <a:ea typeface="Montserrat Light"/>
                <a:cs typeface="Montserrat Light"/>
                <a:sym typeface="Montserrat Light"/>
              </a:defRPr>
            </a:lvl5pPr>
            <a:lvl6pPr lvl="5" algn="r" rtl="0">
              <a:buNone/>
              <a:defRPr sz="1000">
                <a:latin typeface="Montserrat Light"/>
                <a:ea typeface="Montserrat Light"/>
                <a:cs typeface="Montserrat Light"/>
                <a:sym typeface="Montserrat Light"/>
              </a:defRPr>
            </a:lvl6pPr>
            <a:lvl7pPr lvl="6" algn="r" rtl="0">
              <a:buNone/>
              <a:defRPr sz="1000">
                <a:latin typeface="Montserrat Light"/>
                <a:ea typeface="Montserrat Light"/>
                <a:cs typeface="Montserrat Light"/>
                <a:sym typeface="Montserrat Light"/>
              </a:defRPr>
            </a:lvl7pPr>
            <a:lvl8pPr lvl="7" algn="r" rtl="0">
              <a:buNone/>
              <a:defRPr sz="1000">
                <a:latin typeface="Montserrat Light"/>
                <a:ea typeface="Montserrat Light"/>
                <a:cs typeface="Montserrat Light"/>
                <a:sym typeface="Montserrat Light"/>
              </a:defRPr>
            </a:lvl8pPr>
            <a:lvl9pPr lvl="8" algn="r" rtl="0">
              <a:buNone/>
              <a:defRPr sz="1000">
                <a:latin typeface="Montserrat Light"/>
                <a:ea typeface="Montserrat Light"/>
                <a:cs typeface="Montserrat Light"/>
                <a:sym typeface="Montserrat Light"/>
              </a:defRPr>
            </a:lvl9pPr>
          </a:lstStyle>
          <a:p>
            <a:pPr marL="0" lvl="0" indent="0" algn="r" rtl="0">
              <a:spcBef>
                <a:spcPts val="0"/>
              </a:spcBef>
              <a:spcAft>
                <a:spcPts val="0"/>
              </a:spcAft>
              <a:buNone/>
            </a:pPr>
            <a:fld id="{00000000-1234-1234-1234-123412341234}" type="slidenum">
              <a:rPr lang="en"/>
              <a:t>‹#›</a:t>
            </a:fld>
            <a:endParaRPr dirty="0"/>
          </a:p>
        </p:txBody>
      </p:sp>
      <p:pic>
        <p:nvPicPr>
          <p:cNvPr id="71" name="Google Shape;71;p7"/>
          <p:cNvPicPr preferRelativeResize="0"/>
          <p:nvPr/>
        </p:nvPicPr>
        <p:blipFill>
          <a:blip r:embed="rId2">
            <a:alphaModFix/>
          </a:blip>
          <a:stretch>
            <a:fillRect/>
          </a:stretch>
        </p:blipFill>
        <p:spPr>
          <a:xfrm>
            <a:off x="0" y="0"/>
            <a:ext cx="354650" cy="355959"/>
          </a:xfrm>
          <a:prstGeom prst="rect">
            <a:avLst/>
          </a:prstGeom>
          <a:noFill/>
          <a:ln>
            <a:noFill/>
          </a:ln>
        </p:spPr>
      </p:pic>
    </p:spTree>
    <p:extLst>
      <p:ext uri="{BB962C8B-B14F-4D97-AF65-F5344CB8AC3E}">
        <p14:creationId xmlns:p14="http://schemas.microsoft.com/office/powerpoint/2010/main" val="33925529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Inside - White blank" type="blank">
  <p:cSld name="BLANK">
    <p:spTree>
      <p:nvGrpSpPr>
        <p:cNvPr id="1" name="Shape 300"/>
        <p:cNvGrpSpPr/>
        <p:nvPr/>
      </p:nvGrpSpPr>
      <p:grpSpPr>
        <a:xfrm>
          <a:off x="0" y="0"/>
          <a:ext cx="0" cy="0"/>
          <a:chOff x="0" y="0"/>
          <a:chExt cx="0" cy="0"/>
        </a:xfrm>
      </p:grpSpPr>
      <p:sp>
        <p:nvSpPr>
          <p:cNvPr id="302" name="Google Shape;302;p32"/>
          <p:cNvSpPr/>
          <p:nvPr/>
        </p:nvSpPr>
        <p:spPr>
          <a:xfrm>
            <a:off x="354650" y="4966350"/>
            <a:ext cx="5064000" cy="184800"/>
          </a:xfrm>
          <a:prstGeom prst="rect">
            <a:avLst/>
          </a:prstGeom>
          <a:noFill/>
          <a:ln>
            <a:noFill/>
          </a:ln>
        </p:spPr>
        <p:txBody>
          <a:bodyPr spcFirstLastPara="1" wrap="square" lIns="0" tIns="45700" rIns="0" bIns="45700"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GB" sz="500" dirty="0">
                <a:solidFill>
                  <a:srgbClr val="888888"/>
                </a:solidFill>
                <a:latin typeface="Montserrat" panose="00000500000000000000" pitchFamily="2" charset="0"/>
                <a:ea typeface="Montserrat Light"/>
                <a:cs typeface="Montserrat Light"/>
                <a:sym typeface="Montserrat Light"/>
              </a:rPr>
              <a:t>© 2022 NielsenIQ Consumer LLC. All Rights Reserved</a:t>
            </a:r>
            <a:r>
              <a:rPr lang="en-GB" sz="500" dirty="0">
                <a:solidFill>
                  <a:srgbClr val="888888"/>
                </a:solidFill>
                <a:latin typeface="Avenir Next LT Pro" panose="020B0504020202020204" pitchFamily="34" charset="0"/>
                <a:ea typeface="Montserrat Light"/>
                <a:cs typeface="Montserrat Light"/>
                <a:sym typeface="Montserrat Light"/>
              </a:rPr>
              <a:t>.</a:t>
            </a:r>
          </a:p>
        </p:txBody>
      </p:sp>
      <p:sp>
        <p:nvSpPr>
          <p:cNvPr id="303" name="Google Shape;303;p32"/>
          <p:cNvSpPr txBox="1">
            <a:spLocks noGrp="1"/>
          </p:cNvSpPr>
          <p:nvPr>
            <p:ph type="subTitle" idx="1"/>
          </p:nvPr>
        </p:nvSpPr>
        <p:spPr>
          <a:xfrm>
            <a:off x="354550" y="4809373"/>
            <a:ext cx="8159100" cy="184800"/>
          </a:xfrm>
          <a:prstGeom prst="rect">
            <a:avLst/>
          </a:prstGeom>
        </p:spPr>
        <p:txBody>
          <a:bodyPr spcFirstLastPara="1" wrap="square" lIns="0" tIns="91425" rIns="0" bIns="91425" anchor="b" anchorCtr="0">
            <a:noAutofit/>
          </a:bodyPr>
          <a:lstStyle>
            <a:lvl1pPr marL="0" lvl="0" indent="0" rtl="0">
              <a:lnSpc>
                <a:spcPct val="100000"/>
              </a:lnSpc>
              <a:spcBef>
                <a:spcPts val="0"/>
              </a:spcBef>
              <a:spcAft>
                <a:spcPts val="0"/>
              </a:spcAft>
              <a:buClr>
                <a:schemeClr val="accent5"/>
              </a:buClr>
              <a:buSzPts val="600"/>
              <a:buNone/>
              <a:defRPr sz="600">
                <a:solidFill>
                  <a:schemeClr val="accent5"/>
                </a:solidFill>
                <a:latin typeface="Montserrat" panose="00000500000000000000" pitchFamily="2" charset="0"/>
              </a:defRPr>
            </a:lvl1pPr>
            <a:lvl2pPr lvl="1" rtl="0">
              <a:lnSpc>
                <a:spcPct val="100000"/>
              </a:lnSpc>
              <a:spcBef>
                <a:spcPts val="0"/>
              </a:spcBef>
              <a:spcAft>
                <a:spcPts val="0"/>
              </a:spcAft>
              <a:buClr>
                <a:schemeClr val="accent5"/>
              </a:buClr>
              <a:buSzPts val="600"/>
              <a:buNone/>
              <a:defRPr sz="600">
                <a:solidFill>
                  <a:schemeClr val="accent5"/>
                </a:solidFill>
              </a:defRPr>
            </a:lvl2pPr>
            <a:lvl3pPr lvl="2" rtl="0">
              <a:lnSpc>
                <a:spcPct val="100000"/>
              </a:lnSpc>
              <a:spcBef>
                <a:spcPts val="0"/>
              </a:spcBef>
              <a:spcAft>
                <a:spcPts val="0"/>
              </a:spcAft>
              <a:buClr>
                <a:schemeClr val="accent5"/>
              </a:buClr>
              <a:buSzPts val="600"/>
              <a:buNone/>
              <a:defRPr sz="600">
                <a:solidFill>
                  <a:schemeClr val="accent5"/>
                </a:solidFill>
              </a:defRPr>
            </a:lvl3pPr>
            <a:lvl4pPr lvl="3" rtl="0">
              <a:lnSpc>
                <a:spcPct val="100000"/>
              </a:lnSpc>
              <a:spcBef>
                <a:spcPts val="0"/>
              </a:spcBef>
              <a:spcAft>
                <a:spcPts val="0"/>
              </a:spcAft>
              <a:buClr>
                <a:schemeClr val="accent5"/>
              </a:buClr>
              <a:buSzPts val="600"/>
              <a:buNone/>
              <a:defRPr sz="600">
                <a:solidFill>
                  <a:schemeClr val="accent5"/>
                </a:solidFill>
              </a:defRPr>
            </a:lvl4pPr>
            <a:lvl5pPr lvl="4" rtl="0">
              <a:lnSpc>
                <a:spcPct val="100000"/>
              </a:lnSpc>
              <a:spcBef>
                <a:spcPts val="0"/>
              </a:spcBef>
              <a:spcAft>
                <a:spcPts val="0"/>
              </a:spcAft>
              <a:buClr>
                <a:schemeClr val="accent5"/>
              </a:buClr>
              <a:buSzPts val="600"/>
              <a:buNone/>
              <a:defRPr sz="600">
                <a:solidFill>
                  <a:schemeClr val="accent5"/>
                </a:solidFill>
              </a:defRPr>
            </a:lvl5pPr>
            <a:lvl6pPr lvl="5" rtl="0">
              <a:lnSpc>
                <a:spcPct val="100000"/>
              </a:lnSpc>
              <a:spcBef>
                <a:spcPts val="0"/>
              </a:spcBef>
              <a:spcAft>
                <a:spcPts val="0"/>
              </a:spcAft>
              <a:buClr>
                <a:schemeClr val="accent5"/>
              </a:buClr>
              <a:buSzPts val="600"/>
              <a:buNone/>
              <a:defRPr sz="600">
                <a:solidFill>
                  <a:schemeClr val="accent5"/>
                </a:solidFill>
              </a:defRPr>
            </a:lvl6pPr>
            <a:lvl7pPr lvl="6" rtl="0">
              <a:lnSpc>
                <a:spcPct val="100000"/>
              </a:lnSpc>
              <a:spcBef>
                <a:spcPts val="0"/>
              </a:spcBef>
              <a:spcAft>
                <a:spcPts val="0"/>
              </a:spcAft>
              <a:buClr>
                <a:schemeClr val="accent5"/>
              </a:buClr>
              <a:buSzPts val="600"/>
              <a:buNone/>
              <a:defRPr sz="600">
                <a:solidFill>
                  <a:schemeClr val="accent5"/>
                </a:solidFill>
              </a:defRPr>
            </a:lvl7pPr>
            <a:lvl8pPr lvl="7" rtl="0">
              <a:lnSpc>
                <a:spcPct val="100000"/>
              </a:lnSpc>
              <a:spcBef>
                <a:spcPts val="0"/>
              </a:spcBef>
              <a:spcAft>
                <a:spcPts val="0"/>
              </a:spcAft>
              <a:buClr>
                <a:schemeClr val="accent5"/>
              </a:buClr>
              <a:buSzPts val="600"/>
              <a:buNone/>
              <a:defRPr sz="600">
                <a:solidFill>
                  <a:schemeClr val="accent5"/>
                </a:solidFill>
              </a:defRPr>
            </a:lvl8pPr>
            <a:lvl9pPr lvl="8" rtl="0">
              <a:lnSpc>
                <a:spcPct val="100000"/>
              </a:lnSpc>
              <a:spcBef>
                <a:spcPts val="0"/>
              </a:spcBef>
              <a:spcAft>
                <a:spcPts val="0"/>
              </a:spcAft>
              <a:buClr>
                <a:schemeClr val="accent5"/>
              </a:buClr>
              <a:buSzPts val="600"/>
              <a:buNone/>
              <a:defRPr sz="600">
                <a:solidFill>
                  <a:schemeClr val="accent5"/>
                </a:solidFill>
              </a:defRPr>
            </a:lvl9pPr>
          </a:lstStyle>
          <a:p>
            <a:endParaRPr dirty="0"/>
          </a:p>
        </p:txBody>
      </p:sp>
      <p:pic>
        <p:nvPicPr>
          <p:cNvPr id="304" name="Google Shape;304;p32"/>
          <p:cNvPicPr preferRelativeResize="0"/>
          <p:nvPr/>
        </p:nvPicPr>
        <p:blipFill>
          <a:blip r:embed="rId2">
            <a:alphaModFix/>
          </a:blip>
          <a:stretch>
            <a:fillRect/>
          </a:stretch>
        </p:blipFill>
        <p:spPr>
          <a:xfrm>
            <a:off x="0" y="-23876"/>
            <a:ext cx="354650" cy="355945"/>
          </a:xfrm>
          <a:prstGeom prst="rect">
            <a:avLst/>
          </a:prstGeom>
          <a:noFill/>
          <a:ln>
            <a:noFill/>
          </a:ln>
        </p:spPr>
      </p:pic>
      <p:sp>
        <p:nvSpPr>
          <p:cNvPr id="7" name="Slide Number Placeholder 1">
            <a:extLst>
              <a:ext uri="{FF2B5EF4-FFF2-40B4-BE49-F238E27FC236}">
                <a16:creationId xmlns:a16="http://schemas.microsoft.com/office/drawing/2014/main" id="{08660180-A2E4-43E0-830A-C0BAF8DC3EEC}"/>
              </a:ext>
            </a:extLst>
          </p:cNvPr>
          <p:cNvSpPr txBox="1">
            <a:spLocks/>
          </p:cNvSpPr>
          <p:nvPr userDrawn="1"/>
        </p:nvSpPr>
        <p:spPr>
          <a:xfrm>
            <a:off x="6732050" y="4809373"/>
            <a:ext cx="2057400" cy="274637"/>
          </a:xfrm>
          <a:prstGeom prst="rect">
            <a:avLst/>
          </a:prstGeom>
        </p:spPr>
        <p:txBody>
          <a:bodyPr vert="horz" lIns="0" tIns="45720" rIns="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000" b="0" i="0" u="none" strike="noStrike" cap="none">
                <a:solidFill>
                  <a:schemeClr val="bg1"/>
                </a:solidFill>
                <a:latin typeface="Avenir Next LT Pro" panose="020B0504020202020204"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8B2E2F79-BC7F-4BB1-9203-38C79639CA91}" type="slidenum">
              <a:rPr lang="en-PH" smtClean="0">
                <a:solidFill>
                  <a:schemeClr val="tx1"/>
                </a:solidFill>
                <a:latin typeface="Montserrat" panose="00000500000000000000" pitchFamily="2" charset="0"/>
              </a:rPr>
              <a:pPr/>
              <a:t>‹#›</a:t>
            </a:fld>
            <a:endParaRPr lang="en-PH" dirty="0">
              <a:solidFill>
                <a:schemeClr val="tx1"/>
              </a:solidFill>
              <a:latin typeface="Montserrat" panose="00000500000000000000" pitchFamily="2" charset="0"/>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Inside - White/title/body text" userDrawn="1">
  <p:cSld name="TITLE_AND_BODY_1">
    <p:spTree>
      <p:nvGrpSpPr>
        <p:cNvPr id="1" name="Shape 93"/>
        <p:cNvGrpSpPr/>
        <p:nvPr/>
      </p:nvGrpSpPr>
      <p:grpSpPr>
        <a:xfrm>
          <a:off x="0" y="0"/>
          <a:ext cx="0" cy="0"/>
          <a:chOff x="0" y="0"/>
          <a:chExt cx="0" cy="0"/>
        </a:xfrm>
      </p:grpSpPr>
      <p:pic>
        <p:nvPicPr>
          <p:cNvPr id="94" name="Google Shape;94;p10"/>
          <p:cNvPicPr preferRelativeResize="0"/>
          <p:nvPr/>
        </p:nvPicPr>
        <p:blipFill>
          <a:blip r:embed="rId2">
            <a:alphaModFix/>
          </a:blip>
          <a:stretch>
            <a:fillRect/>
          </a:stretch>
        </p:blipFill>
        <p:spPr>
          <a:xfrm>
            <a:off x="0" y="643"/>
            <a:ext cx="9143995" cy="5142212"/>
          </a:xfrm>
          <a:prstGeom prst="rect">
            <a:avLst/>
          </a:prstGeom>
          <a:noFill/>
          <a:ln>
            <a:noFill/>
          </a:ln>
        </p:spPr>
      </p:pic>
      <p:sp>
        <p:nvSpPr>
          <p:cNvPr id="95" name="Google Shape;95;p10"/>
          <p:cNvSpPr txBox="1">
            <a:spLocks noGrp="1"/>
          </p:cNvSpPr>
          <p:nvPr>
            <p:ph type="title"/>
          </p:nvPr>
        </p:nvSpPr>
        <p:spPr>
          <a:xfrm>
            <a:off x="354650" y="292625"/>
            <a:ext cx="8434800" cy="393600"/>
          </a:xfrm>
          <a:prstGeom prst="rect">
            <a:avLst/>
          </a:prstGeom>
        </p:spPr>
        <p:txBody>
          <a:bodyPr spcFirstLastPara="1" wrap="square" lIns="0" tIns="91425" rIns="0" bIns="91425" anchor="t" anchorCtr="0">
            <a:noAutofit/>
          </a:bodyPr>
          <a:lstStyle>
            <a:lvl1pPr lvl="0" rtl="0">
              <a:spcBef>
                <a:spcPts val="0"/>
              </a:spcBef>
              <a:spcAft>
                <a:spcPts val="0"/>
              </a:spcAft>
              <a:buSzPts val="1900"/>
              <a:buNone/>
              <a:defRPr>
                <a:latin typeface="Montserrat" panose="00000500000000000000" pitchFamily="2" charset="0"/>
              </a:defRPr>
            </a:lvl1pPr>
            <a:lvl2pPr lvl="1" rtl="0">
              <a:spcBef>
                <a:spcPts val="0"/>
              </a:spcBef>
              <a:spcAft>
                <a:spcPts val="0"/>
              </a:spcAft>
              <a:buSzPts val="1900"/>
              <a:buNone/>
              <a:defRPr/>
            </a:lvl2pPr>
            <a:lvl3pPr lvl="2" rtl="0">
              <a:spcBef>
                <a:spcPts val="0"/>
              </a:spcBef>
              <a:spcAft>
                <a:spcPts val="0"/>
              </a:spcAft>
              <a:buSzPts val="1900"/>
              <a:buNone/>
              <a:defRPr/>
            </a:lvl3pPr>
            <a:lvl4pPr lvl="3" rtl="0">
              <a:spcBef>
                <a:spcPts val="0"/>
              </a:spcBef>
              <a:spcAft>
                <a:spcPts val="0"/>
              </a:spcAft>
              <a:buSzPts val="1900"/>
              <a:buNone/>
              <a:defRPr/>
            </a:lvl4pPr>
            <a:lvl5pPr lvl="4" rtl="0">
              <a:spcBef>
                <a:spcPts val="0"/>
              </a:spcBef>
              <a:spcAft>
                <a:spcPts val="0"/>
              </a:spcAft>
              <a:buSzPts val="1900"/>
              <a:buNone/>
              <a:defRPr/>
            </a:lvl5pPr>
            <a:lvl6pPr lvl="5" rtl="0">
              <a:spcBef>
                <a:spcPts val="0"/>
              </a:spcBef>
              <a:spcAft>
                <a:spcPts val="0"/>
              </a:spcAft>
              <a:buSzPts val="1900"/>
              <a:buNone/>
              <a:defRPr/>
            </a:lvl6pPr>
            <a:lvl7pPr lvl="6" rtl="0">
              <a:spcBef>
                <a:spcPts val="0"/>
              </a:spcBef>
              <a:spcAft>
                <a:spcPts val="0"/>
              </a:spcAft>
              <a:buSzPts val="1900"/>
              <a:buNone/>
              <a:defRPr/>
            </a:lvl7pPr>
            <a:lvl8pPr lvl="7" rtl="0">
              <a:spcBef>
                <a:spcPts val="0"/>
              </a:spcBef>
              <a:spcAft>
                <a:spcPts val="0"/>
              </a:spcAft>
              <a:buSzPts val="1900"/>
              <a:buNone/>
              <a:defRPr/>
            </a:lvl8pPr>
            <a:lvl9pPr lvl="8" rtl="0">
              <a:spcBef>
                <a:spcPts val="0"/>
              </a:spcBef>
              <a:spcAft>
                <a:spcPts val="0"/>
              </a:spcAft>
              <a:buSzPts val="1900"/>
              <a:buNone/>
              <a:defRPr/>
            </a:lvl9pPr>
          </a:lstStyle>
          <a:p>
            <a:endParaRPr dirty="0"/>
          </a:p>
        </p:txBody>
      </p:sp>
      <p:sp>
        <p:nvSpPr>
          <p:cNvPr id="96" name="Google Shape;96;p10"/>
          <p:cNvSpPr txBox="1">
            <a:spLocks noGrp="1"/>
          </p:cNvSpPr>
          <p:nvPr>
            <p:ph type="body" idx="1"/>
          </p:nvPr>
        </p:nvSpPr>
        <p:spPr>
          <a:xfrm>
            <a:off x="354650" y="1152475"/>
            <a:ext cx="8434800" cy="3416400"/>
          </a:xfrm>
          <a:prstGeom prst="rect">
            <a:avLst/>
          </a:prstGeom>
        </p:spPr>
        <p:txBody>
          <a:bodyPr spcFirstLastPara="1" wrap="square" lIns="0" tIns="91425" rIns="0" bIns="91425" anchor="t" anchorCtr="0">
            <a:noAutofit/>
          </a:bodyPr>
          <a:lstStyle>
            <a:lvl1pPr marL="274320" lvl="0" indent="-274320" rtl="0">
              <a:spcBef>
                <a:spcPts val="0"/>
              </a:spcBef>
              <a:spcAft>
                <a:spcPts val="0"/>
              </a:spcAft>
              <a:buSzPts val="1300"/>
              <a:buChar char="■"/>
              <a:defRPr>
                <a:latin typeface="Montserrat" panose="00000500000000000000" pitchFamily="2" charset="0"/>
              </a:defRPr>
            </a:lvl1pPr>
            <a:lvl2pPr marL="914400" lvl="1" indent="-304800" rtl="0">
              <a:spcBef>
                <a:spcPts val="1600"/>
              </a:spcBef>
              <a:spcAft>
                <a:spcPts val="0"/>
              </a:spcAft>
              <a:buSzPts val="1200"/>
              <a:buChar char="⎼"/>
              <a:defRPr/>
            </a:lvl2pPr>
            <a:lvl3pPr marL="1371600" lvl="2" indent="-292100" rtl="0">
              <a:spcBef>
                <a:spcPts val="1600"/>
              </a:spcBef>
              <a:spcAft>
                <a:spcPts val="0"/>
              </a:spcAft>
              <a:buSzPts val="1000"/>
              <a:buChar char="○"/>
              <a:defRPr/>
            </a:lvl3pPr>
            <a:lvl4pPr marL="1828800" lvl="3" indent="-292100" rtl="0">
              <a:spcBef>
                <a:spcPts val="1600"/>
              </a:spcBef>
              <a:spcAft>
                <a:spcPts val="0"/>
              </a:spcAft>
              <a:buSzPts val="1000"/>
              <a:buChar char="■"/>
              <a:defRPr/>
            </a:lvl4pPr>
            <a:lvl5pPr marL="2286000" lvl="4" indent="-292100" rtl="0">
              <a:spcBef>
                <a:spcPts val="1600"/>
              </a:spcBef>
              <a:spcAft>
                <a:spcPts val="0"/>
              </a:spcAft>
              <a:buSzPts val="1000"/>
              <a:buChar char="⎼"/>
              <a:defRPr/>
            </a:lvl5pPr>
            <a:lvl6pPr marL="2743200" lvl="5" indent="-292100" rtl="0">
              <a:spcBef>
                <a:spcPts val="1600"/>
              </a:spcBef>
              <a:spcAft>
                <a:spcPts val="0"/>
              </a:spcAft>
              <a:buSzPts val="1000"/>
              <a:buChar char="○"/>
              <a:defRPr/>
            </a:lvl6pPr>
            <a:lvl7pPr marL="3200400" lvl="6" indent="-292100" rtl="0">
              <a:spcBef>
                <a:spcPts val="1600"/>
              </a:spcBef>
              <a:spcAft>
                <a:spcPts val="0"/>
              </a:spcAft>
              <a:buSzPts val="1000"/>
              <a:buChar char="■"/>
              <a:defRPr/>
            </a:lvl7pPr>
            <a:lvl8pPr marL="3657600" lvl="7" indent="-292100" rtl="0">
              <a:spcBef>
                <a:spcPts val="1600"/>
              </a:spcBef>
              <a:spcAft>
                <a:spcPts val="0"/>
              </a:spcAft>
              <a:buSzPts val="1000"/>
              <a:buChar char="⎼"/>
              <a:defRPr/>
            </a:lvl8pPr>
            <a:lvl9pPr marL="4114800" lvl="8" indent="-292100" rtl="0">
              <a:spcBef>
                <a:spcPts val="1600"/>
              </a:spcBef>
              <a:spcAft>
                <a:spcPts val="1600"/>
              </a:spcAft>
              <a:buSzPts val="1000"/>
              <a:buChar char="○"/>
              <a:defRPr/>
            </a:lvl9pPr>
          </a:lstStyle>
          <a:p>
            <a:endParaRPr dirty="0"/>
          </a:p>
        </p:txBody>
      </p:sp>
      <p:sp>
        <p:nvSpPr>
          <p:cNvPr id="97" name="Google Shape;97;p10"/>
          <p:cNvSpPr/>
          <p:nvPr/>
        </p:nvSpPr>
        <p:spPr>
          <a:xfrm>
            <a:off x="354650" y="4966350"/>
            <a:ext cx="5064000" cy="184800"/>
          </a:xfrm>
          <a:prstGeom prst="rect">
            <a:avLst/>
          </a:prstGeom>
          <a:noFill/>
          <a:ln>
            <a:noFill/>
          </a:ln>
        </p:spPr>
        <p:txBody>
          <a:bodyPr spcFirstLastPara="1" wrap="square" lIns="0" tIns="45700" rIns="0"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600"/>
              <a:buFont typeface="Arial"/>
              <a:buNone/>
              <a:tabLst/>
              <a:defRPr/>
            </a:pPr>
            <a:r>
              <a:rPr lang="en-GB" sz="500" dirty="0">
                <a:solidFill>
                  <a:srgbClr val="888888"/>
                </a:solidFill>
                <a:latin typeface="Montserrat" panose="00000500000000000000" pitchFamily="2" charset="0"/>
                <a:ea typeface="Montserrat Light"/>
                <a:cs typeface="Montserrat Light"/>
                <a:sym typeface="Montserrat Light"/>
              </a:rPr>
              <a:t>© 2022 NielsenIQ Consumer LLC. All Rights Reserved</a:t>
            </a:r>
            <a:r>
              <a:rPr lang="en-GB" sz="500" dirty="0">
                <a:solidFill>
                  <a:srgbClr val="888888"/>
                </a:solidFill>
                <a:latin typeface="Avenir Next LT Pro" panose="020B0504020202020204" pitchFamily="34" charset="0"/>
                <a:ea typeface="Montserrat Light"/>
                <a:cs typeface="Montserrat Light"/>
                <a:sym typeface="Montserrat Light"/>
              </a:rPr>
              <a:t>.</a:t>
            </a:r>
          </a:p>
          <a:p>
            <a:pPr marL="0" marR="0" lvl="0" indent="0" algn="l" rtl="0">
              <a:lnSpc>
                <a:spcPct val="100000"/>
              </a:lnSpc>
              <a:spcBef>
                <a:spcPts val="0"/>
              </a:spcBef>
              <a:spcAft>
                <a:spcPts val="0"/>
              </a:spcAft>
              <a:buClr>
                <a:srgbClr val="000000"/>
              </a:buClr>
              <a:buSzPts val="600"/>
              <a:buFont typeface="Arial"/>
              <a:buNone/>
            </a:pPr>
            <a:endParaRPr sz="500" i="0" u="none" strike="noStrike" cap="none" dirty="0">
              <a:solidFill>
                <a:srgbClr val="888888"/>
              </a:solidFill>
              <a:latin typeface="Montserrat" panose="00000500000000000000" pitchFamily="2" charset="0"/>
              <a:ea typeface="Montserrat Light"/>
              <a:cs typeface="Montserrat Light"/>
              <a:sym typeface="Montserrat Light"/>
            </a:endParaRPr>
          </a:p>
        </p:txBody>
      </p:sp>
      <p:sp>
        <p:nvSpPr>
          <p:cNvPr id="98" name="Google Shape;98;p10"/>
          <p:cNvSpPr txBox="1">
            <a:spLocks noGrp="1"/>
          </p:cNvSpPr>
          <p:nvPr>
            <p:ph type="subTitle" idx="2"/>
          </p:nvPr>
        </p:nvSpPr>
        <p:spPr>
          <a:xfrm>
            <a:off x="354650" y="620550"/>
            <a:ext cx="8434800" cy="384300"/>
          </a:xfrm>
          <a:prstGeom prst="rect">
            <a:avLst/>
          </a:prstGeom>
        </p:spPr>
        <p:txBody>
          <a:bodyPr spcFirstLastPara="1" wrap="square" lIns="0" tIns="91425" rIns="0" bIns="91425" anchor="t" anchorCtr="0">
            <a:noAutofit/>
          </a:bodyPr>
          <a:lstStyle>
            <a:lvl1pPr marL="0" lvl="0" indent="0" rtl="0">
              <a:lnSpc>
                <a:spcPct val="100000"/>
              </a:lnSpc>
              <a:spcBef>
                <a:spcPts val="0"/>
              </a:spcBef>
              <a:spcAft>
                <a:spcPts val="0"/>
              </a:spcAft>
              <a:buClr>
                <a:schemeClr val="accent5"/>
              </a:buClr>
              <a:buSzPts val="1500"/>
              <a:buNone/>
              <a:defRPr sz="1500">
                <a:solidFill>
                  <a:schemeClr val="accent5"/>
                </a:solidFill>
                <a:latin typeface="Montserrat" panose="00000500000000000000" pitchFamily="2" charset="0"/>
              </a:defRPr>
            </a:lvl1pPr>
            <a:lvl2pPr lvl="1" rtl="0">
              <a:lnSpc>
                <a:spcPct val="100000"/>
              </a:lnSpc>
              <a:spcBef>
                <a:spcPts val="0"/>
              </a:spcBef>
              <a:spcAft>
                <a:spcPts val="0"/>
              </a:spcAft>
              <a:buClr>
                <a:schemeClr val="accent5"/>
              </a:buClr>
              <a:buSzPts val="1400"/>
              <a:buNone/>
              <a:defRPr sz="1400">
                <a:solidFill>
                  <a:schemeClr val="accent5"/>
                </a:solidFill>
              </a:defRPr>
            </a:lvl2pPr>
            <a:lvl3pPr lvl="2" rtl="0">
              <a:lnSpc>
                <a:spcPct val="100000"/>
              </a:lnSpc>
              <a:spcBef>
                <a:spcPts val="0"/>
              </a:spcBef>
              <a:spcAft>
                <a:spcPts val="0"/>
              </a:spcAft>
              <a:buClr>
                <a:schemeClr val="accent5"/>
              </a:buClr>
              <a:buSzPts val="1400"/>
              <a:buNone/>
              <a:defRPr sz="1400">
                <a:solidFill>
                  <a:schemeClr val="accent5"/>
                </a:solidFill>
              </a:defRPr>
            </a:lvl3pPr>
            <a:lvl4pPr lvl="3" rtl="0">
              <a:lnSpc>
                <a:spcPct val="100000"/>
              </a:lnSpc>
              <a:spcBef>
                <a:spcPts val="0"/>
              </a:spcBef>
              <a:spcAft>
                <a:spcPts val="0"/>
              </a:spcAft>
              <a:buClr>
                <a:schemeClr val="accent5"/>
              </a:buClr>
              <a:buSzPts val="1400"/>
              <a:buNone/>
              <a:defRPr sz="1400">
                <a:solidFill>
                  <a:schemeClr val="accent5"/>
                </a:solidFill>
              </a:defRPr>
            </a:lvl4pPr>
            <a:lvl5pPr lvl="4" rtl="0">
              <a:lnSpc>
                <a:spcPct val="100000"/>
              </a:lnSpc>
              <a:spcBef>
                <a:spcPts val="0"/>
              </a:spcBef>
              <a:spcAft>
                <a:spcPts val="0"/>
              </a:spcAft>
              <a:buClr>
                <a:schemeClr val="accent5"/>
              </a:buClr>
              <a:buSzPts val="1400"/>
              <a:buNone/>
              <a:defRPr sz="1400">
                <a:solidFill>
                  <a:schemeClr val="accent5"/>
                </a:solidFill>
              </a:defRPr>
            </a:lvl5pPr>
            <a:lvl6pPr lvl="5" rtl="0">
              <a:lnSpc>
                <a:spcPct val="100000"/>
              </a:lnSpc>
              <a:spcBef>
                <a:spcPts val="0"/>
              </a:spcBef>
              <a:spcAft>
                <a:spcPts val="0"/>
              </a:spcAft>
              <a:buClr>
                <a:schemeClr val="accent5"/>
              </a:buClr>
              <a:buSzPts val="1400"/>
              <a:buNone/>
              <a:defRPr sz="1400">
                <a:solidFill>
                  <a:schemeClr val="accent5"/>
                </a:solidFill>
              </a:defRPr>
            </a:lvl6pPr>
            <a:lvl7pPr lvl="6" rtl="0">
              <a:lnSpc>
                <a:spcPct val="100000"/>
              </a:lnSpc>
              <a:spcBef>
                <a:spcPts val="0"/>
              </a:spcBef>
              <a:spcAft>
                <a:spcPts val="0"/>
              </a:spcAft>
              <a:buClr>
                <a:schemeClr val="accent5"/>
              </a:buClr>
              <a:buSzPts val="1400"/>
              <a:buNone/>
              <a:defRPr sz="1400">
                <a:solidFill>
                  <a:schemeClr val="accent5"/>
                </a:solidFill>
              </a:defRPr>
            </a:lvl7pPr>
            <a:lvl8pPr lvl="7" rtl="0">
              <a:lnSpc>
                <a:spcPct val="100000"/>
              </a:lnSpc>
              <a:spcBef>
                <a:spcPts val="0"/>
              </a:spcBef>
              <a:spcAft>
                <a:spcPts val="0"/>
              </a:spcAft>
              <a:buClr>
                <a:schemeClr val="accent5"/>
              </a:buClr>
              <a:buSzPts val="1400"/>
              <a:buNone/>
              <a:defRPr sz="1400">
                <a:solidFill>
                  <a:schemeClr val="accent5"/>
                </a:solidFill>
              </a:defRPr>
            </a:lvl8pPr>
            <a:lvl9pPr lvl="8" rtl="0">
              <a:lnSpc>
                <a:spcPct val="100000"/>
              </a:lnSpc>
              <a:spcBef>
                <a:spcPts val="0"/>
              </a:spcBef>
              <a:spcAft>
                <a:spcPts val="0"/>
              </a:spcAft>
              <a:buClr>
                <a:schemeClr val="accent5"/>
              </a:buClr>
              <a:buSzPts val="1400"/>
              <a:buNone/>
              <a:defRPr sz="1400">
                <a:solidFill>
                  <a:schemeClr val="accent5"/>
                </a:solidFill>
              </a:defRPr>
            </a:lvl9pPr>
          </a:lstStyle>
          <a:p>
            <a:endParaRPr dirty="0"/>
          </a:p>
        </p:txBody>
      </p:sp>
      <p:sp>
        <p:nvSpPr>
          <p:cNvPr id="100" name="Google Shape;100;p10"/>
          <p:cNvSpPr txBox="1">
            <a:spLocks noGrp="1"/>
          </p:cNvSpPr>
          <p:nvPr>
            <p:ph type="subTitle" idx="3"/>
          </p:nvPr>
        </p:nvSpPr>
        <p:spPr>
          <a:xfrm>
            <a:off x="354650" y="4857012"/>
            <a:ext cx="8159100" cy="184800"/>
          </a:xfrm>
          <a:prstGeom prst="rect">
            <a:avLst/>
          </a:prstGeom>
        </p:spPr>
        <p:txBody>
          <a:bodyPr spcFirstLastPara="1" wrap="square" lIns="0" tIns="91425" rIns="0" bIns="91425" anchor="b" anchorCtr="0">
            <a:noAutofit/>
          </a:bodyPr>
          <a:lstStyle>
            <a:lvl1pPr marL="0" lvl="0" indent="0" rtl="0">
              <a:lnSpc>
                <a:spcPct val="100000"/>
              </a:lnSpc>
              <a:spcBef>
                <a:spcPts val="0"/>
              </a:spcBef>
              <a:spcAft>
                <a:spcPts val="0"/>
              </a:spcAft>
              <a:buClr>
                <a:schemeClr val="accent5"/>
              </a:buClr>
              <a:buSzPts val="600"/>
              <a:buNone/>
              <a:defRPr sz="600">
                <a:solidFill>
                  <a:schemeClr val="accent5"/>
                </a:solidFill>
                <a:latin typeface="Montserrat" panose="00000500000000000000" pitchFamily="2" charset="0"/>
              </a:defRPr>
            </a:lvl1pPr>
            <a:lvl2pPr lvl="1" rtl="0">
              <a:lnSpc>
                <a:spcPct val="100000"/>
              </a:lnSpc>
              <a:spcBef>
                <a:spcPts val="0"/>
              </a:spcBef>
              <a:spcAft>
                <a:spcPts val="0"/>
              </a:spcAft>
              <a:buClr>
                <a:schemeClr val="accent5"/>
              </a:buClr>
              <a:buSzPts val="600"/>
              <a:buNone/>
              <a:defRPr sz="600">
                <a:solidFill>
                  <a:schemeClr val="accent5"/>
                </a:solidFill>
              </a:defRPr>
            </a:lvl2pPr>
            <a:lvl3pPr lvl="2" rtl="0">
              <a:lnSpc>
                <a:spcPct val="100000"/>
              </a:lnSpc>
              <a:spcBef>
                <a:spcPts val="0"/>
              </a:spcBef>
              <a:spcAft>
                <a:spcPts val="0"/>
              </a:spcAft>
              <a:buClr>
                <a:schemeClr val="accent5"/>
              </a:buClr>
              <a:buSzPts val="600"/>
              <a:buNone/>
              <a:defRPr sz="600">
                <a:solidFill>
                  <a:schemeClr val="accent5"/>
                </a:solidFill>
              </a:defRPr>
            </a:lvl3pPr>
            <a:lvl4pPr lvl="3" rtl="0">
              <a:lnSpc>
                <a:spcPct val="100000"/>
              </a:lnSpc>
              <a:spcBef>
                <a:spcPts val="0"/>
              </a:spcBef>
              <a:spcAft>
                <a:spcPts val="0"/>
              </a:spcAft>
              <a:buClr>
                <a:schemeClr val="accent5"/>
              </a:buClr>
              <a:buSzPts val="600"/>
              <a:buNone/>
              <a:defRPr sz="600">
                <a:solidFill>
                  <a:schemeClr val="accent5"/>
                </a:solidFill>
              </a:defRPr>
            </a:lvl4pPr>
            <a:lvl5pPr lvl="4" rtl="0">
              <a:lnSpc>
                <a:spcPct val="100000"/>
              </a:lnSpc>
              <a:spcBef>
                <a:spcPts val="0"/>
              </a:spcBef>
              <a:spcAft>
                <a:spcPts val="0"/>
              </a:spcAft>
              <a:buClr>
                <a:schemeClr val="accent5"/>
              </a:buClr>
              <a:buSzPts val="600"/>
              <a:buNone/>
              <a:defRPr sz="600">
                <a:solidFill>
                  <a:schemeClr val="accent5"/>
                </a:solidFill>
              </a:defRPr>
            </a:lvl5pPr>
            <a:lvl6pPr lvl="5" rtl="0">
              <a:lnSpc>
                <a:spcPct val="100000"/>
              </a:lnSpc>
              <a:spcBef>
                <a:spcPts val="0"/>
              </a:spcBef>
              <a:spcAft>
                <a:spcPts val="0"/>
              </a:spcAft>
              <a:buClr>
                <a:schemeClr val="accent5"/>
              </a:buClr>
              <a:buSzPts val="600"/>
              <a:buNone/>
              <a:defRPr sz="600">
                <a:solidFill>
                  <a:schemeClr val="accent5"/>
                </a:solidFill>
              </a:defRPr>
            </a:lvl6pPr>
            <a:lvl7pPr lvl="6" rtl="0">
              <a:lnSpc>
                <a:spcPct val="100000"/>
              </a:lnSpc>
              <a:spcBef>
                <a:spcPts val="0"/>
              </a:spcBef>
              <a:spcAft>
                <a:spcPts val="0"/>
              </a:spcAft>
              <a:buClr>
                <a:schemeClr val="accent5"/>
              </a:buClr>
              <a:buSzPts val="600"/>
              <a:buNone/>
              <a:defRPr sz="600">
                <a:solidFill>
                  <a:schemeClr val="accent5"/>
                </a:solidFill>
              </a:defRPr>
            </a:lvl7pPr>
            <a:lvl8pPr lvl="7" rtl="0">
              <a:lnSpc>
                <a:spcPct val="100000"/>
              </a:lnSpc>
              <a:spcBef>
                <a:spcPts val="0"/>
              </a:spcBef>
              <a:spcAft>
                <a:spcPts val="0"/>
              </a:spcAft>
              <a:buClr>
                <a:schemeClr val="accent5"/>
              </a:buClr>
              <a:buSzPts val="600"/>
              <a:buNone/>
              <a:defRPr sz="600">
                <a:solidFill>
                  <a:schemeClr val="accent5"/>
                </a:solidFill>
              </a:defRPr>
            </a:lvl8pPr>
            <a:lvl9pPr lvl="8" rtl="0">
              <a:lnSpc>
                <a:spcPct val="100000"/>
              </a:lnSpc>
              <a:spcBef>
                <a:spcPts val="0"/>
              </a:spcBef>
              <a:spcAft>
                <a:spcPts val="0"/>
              </a:spcAft>
              <a:buClr>
                <a:schemeClr val="accent5"/>
              </a:buClr>
              <a:buSzPts val="600"/>
              <a:buNone/>
              <a:defRPr sz="600">
                <a:solidFill>
                  <a:schemeClr val="accent5"/>
                </a:solidFill>
              </a:defRPr>
            </a:lvl9pPr>
          </a:lstStyle>
          <a:p>
            <a:endParaRPr dirty="0"/>
          </a:p>
        </p:txBody>
      </p:sp>
      <p:pic>
        <p:nvPicPr>
          <p:cNvPr id="101" name="Google Shape;101;p10"/>
          <p:cNvPicPr preferRelativeResize="0"/>
          <p:nvPr/>
        </p:nvPicPr>
        <p:blipFill>
          <a:blip r:embed="rId3">
            <a:alphaModFix/>
          </a:blip>
          <a:stretch>
            <a:fillRect/>
          </a:stretch>
        </p:blipFill>
        <p:spPr>
          <a:xfrm>
            <a:off x="0" y="-23876"/>
            <a:ext cx="354650" cy="355945"/>
          </a:xfrm>
          <a:prstGeom prst="rect">
            <a:avLst/>
          </a:prstGeom>
          <a:noFill/>
          <a:ln>
            <a:noFill/>
          </a:ln>
        </p:spPr>
      </p:pic>
      <p:sp>
        <p:nvSpPr>
          <p:cNvPr id="10" name="Slide Number Placeholder 1">
            <a:extLst>
              <a:ext uri="{FF2B5EF4-FFF2-40B4-BE49-F238E27FC236}">
                <a16:creationId xmlns:a16="http://schemas.microsoft.com/office/drawing/2014/main" id="{66F27154-6590-4E08-9603-09EDBFC939DB}"/>
              </a:ext>
            </a:extLst>
          </p:cNvPr>
          <p:cNvSpPr txBox="1">
            <a:spLocks/>
          </p:cNvSpPr>
          <p:nvPr userDrawn="1"/>
        </p:nvSpPr>
        <p:spPr>
          <a:xfrm>
            <a:off x="6732050" y="4809373"/>
            <a:ext cx="2057400" cy="274637"/>
          </a:xfrm>
          <a:prstGeom prst="rect">
            <a:avLst/>
          </a:prstGeom>
        </p:spPr>
        <p:txBody>
          <a:bodyPr vert="horz" lIns="0" tIns="45720" rIns="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000" b="0" i="0" u="none" strike="noStrike" cap="none">
                <a:solidFill>
                  <a:schemeClr val="bg1"/>
                </a:solidFill>
                <a:latin typeface="Avenir Next LT Pro" panose="020B0504020202020204"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8B2E2F79-BC7F-4BB1-9203-38C79639CA91}" type="slidenum">
              <a:rPr lang="en-PH" smtClean="0">
                <a:solidFill>
                  <a:schemeClr val="tx1"/>
                </a:solidFill>
                <a:latin typeface="Montserrat" panose="00000500000000000000" pitchFamily="2" charset="0"/>
              </a:rPr>
              <a:pPr/>
              <a:t>‹#›</a:t>
            </a:fld>
            <a:endParaRPr lang="en-PH" dirty="0">
              <a:solidFill>
                <a:schemeClr val="tx1"/>
              </a:solidFill>
              <a:latin typeface="Montserrat" panose="00000500000000000000" pitchFamily="2"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ver - Black/grid 1">
  <p:cSld name="TITLE_2_2_1_1_2">
    <p:bg>
      <p:bgPr>
        <a:solidFill>
          <a:srgbClr val="000000"/>
        </a:solidFill>
        <a:effectLst/>
      </p:bgPr>
    </p:bg>
    <p:spTree>
      <p:nvGrpSpPr>
        <p:cNvPr id="1" name="Shape 332"/>
        <p:cNvGrpSpPr/>
        <p:nvPr/>
      </p:nvGrpSpPr>
      <p:grpSpPr>
        <a:xfrm>
          <a:off x="0" y="0"/>
          <a:ext cx="0" cy="0"/>
          <a:chOff x="0" y="0"/>
          <a:chExt cx="0" cy="0"/>
        </a:xfrm>
      </p:grpSpPr>
      <p:sp>
        <p:nvSpPr>
          <p:cNvPr id="333" name="Google Shape;333;p38"/>
          <p:cNvSpPr/>
          <p:nvPr/>
        </p:nvSpPr>
        <p:spPr>
          <a:xfrm>
            <a:off x="354650" y="4966350"/>
            <a:ext cx="5064000" cy="184800"/>
          </a:xfrm>
          <a:prstGeom prst="rect">
            <a:avLst/>
          </a:prstGeom>
          <a:noFill/>
          <a:ln>
            <a:noFill/>
          </a:ln>
        </p:spPr>
        <p:txBody>
          <a:bodyPr spcFirstLastPara="1" wrap="square" lIns="0" tIns="45700" rIns="0" bIns="4570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 sz="500" dirty="0">
                <a:solidFill>
                  <a:srgbClr val="888888"/>
                </a:solidFill>
                <a:latin typeface="Montserrat" panose="00000500000000000000" pitchFamily="2" charset="0"/>
                <a:ea typeface="Montserrat Light"/>
                <a:cs typeface="Montserrat Light"/>
                <a:sym typeface="Montserrat Light"/>
              </a:rPr>
              <a:t>© 2022 </a:t>
            </a:r>
            <a:r>
              <a:rPr lang="en-GB" sz="500" dirty="0">
                <a:solidFill>
                  <a:srgbClr val="888888"/>
                </a:solidFill>
                <a:latin typeface="Montserrat" panose="00000500000000000000" pitchFamily="2" charset="0"/>
                <a:ea typeface="Montserrat Light"/>
                <a:cs typeface="Montserrat Light"/>
                <a:sym typeface="Montserrat Light"/>
              </a:rPr>
              <a:t>NielsenIQ</a:t>
            </a:r>
            <a:r>
              <a:rPr lang="en" sz="500" dirty="0">
                <a:solidFill>
                  <a:srgbClr val="888888"/>
                </a:solidFill>
                <a:latin typeface="Montserrat" panose="00000500000000000000" pitchFamily="2" charset="0"/>
                <a:ea typeface="Montserrat Light"/>
                <a:cs typeface="Montserrat Light"/>
                <a:sym typeface="Montserrat Light"/>
              </a:rPr>
              <a:t> Consumer LLC. All Rights Reserved.</a:t>
            </a:r>
            <a:endParaRPr sz="500" i="0" u="none" strike="noStrike" cap="none" dirty="0">
              <a:solidFill>
                <a:srgbClr val="888888"/>
              </a:solidFill>
              <a:latin typeface="Montserrat" panose="00000500000000000000" pitchFamily="2" charset="0"/>
              <a:ea typeface="Montserrat Light"/>
              <a:cs typeface="Montserrat Light"/>
              <a:sym typeface="Montserrat Light"/>
            </a:endParaRPr>
          </a:p>
        </p:txBody>
      </p:sp>
      <p:pic>
        <p:nvPicPr>
          <p:cNvPr id="334" name="Google Shape;334;p38"/>
          <p:cNvPicPr preferRelativeResize="0"/>
          <p:nvPr/>
        </p:nvPicPr>
        <p:blipFill>
          <a:blip r:embed="rId2">
            <a:alphaModFix/>
          </a:blip>
          <a:stretch>
            <a:fillRect/>
          </a:stretch>
        </p:blipFill>
        <p:spPr>
          <a:xfrm>
            <a:off x="354643" y="4382014"/>
            <a:ext cx="1714500" cy="396636"/>
          </a:xfrm>
          <a:prstGeom prst="rect">
            <a:avLst/>
          </a:prstGeom>
          <a:noFill/>
          <a:ln>
            <a:noFill/>
          </a:ln>
        </p:spPr>
      </p:pic>
      <p:sp>
        <p:nvSpPr>
          <p:cNvPr id="335" name="Google Shape;335;p38"/>
          <p:cNvSpPr/>
          <p:nvPr/>
        </p:nvSpPr>
        <p:spPr>
          <a:xfrm>
            <a:off x="4009290" y="2573712"/>
            <a:ext cx="2574000" cy="2574300"/>
          </a:xfrm>
          <a:prstGeom prst="rtTriangle">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6" name="Google Shape;336;p38"/>
          <p:cNvSpPr/>
          <p:nvPr/>
        </p:nvSpPr>
        <p:spPr>
          <a:xfrm>
            <a:off x="6583326" y="2573712"/>
            <a:ext cx="2574000" cy="25743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7" name="Google Shape;337;p38"/>
          <p:cNvSpPr/>
          <p:nvPr/>
        </p:nvSpPr>
        <p:spPr>
          <a:xfrm rot="10800000">
            <a:off x="6583362" y="-49"/>
            <a:ext cx="2574000" cy="25743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8" name="Google Shape;338;p38"/>
          <p:cNvSpPr/>
          <p:nvPr/>
        </p:nvSpPr>
        <p:spPr>
          <a:xfrm rot="10800000">
            <a:off x="4009326" y="-49"/>
            <a:ext cx="2574000" cy="25743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9" name="Google Shape;339;p38"/>
          <p:cNvSpPr txBox="1">
            <a:spLocks noGrp="1"/>
          </p:cNvSpPr>
          <p:nvPr>
            <p:ph type="ctrTitle"/>
          </p:nvPr>
        </p:nvSpPr>
        <p:spPr>
          <a:xfrm>
            <a:off x="354650" y="826025"/>
            <a:ext cx="4126200" cy="1234800"/>
          </a:xfrm>
          <a:prstGeom prst="rect">
            <a:avLst/>
          </a:prstGeom>
        </p:spPr>
        <p:txBody>
          <a:bodyPr spcFirstLastPara="1" wrap="square" lIns="0" tIns="91425" rIns="0" bIns="91425" anchor="b" anchorCtr="0">
            <a:noAutofit/>
          </a:bodyPr>
          <a:lstStyle>
            <a:lvl1pPr lvl="0" rtl="0">
              <a:spcBef>
                <a:spcPts val="0"/>
              </a:spcBef>
              <a:spcAft>
                <a:spcPts val="0"/>
              </a:spcAft>
              <a:buClr>
                <a:srgbClr val="FFFFFF"/>
              </a:buClr>
              <a:buSzPts val="3000"/>
              <a:buFont typeface="Montserrat"/>
              <a:buNone/>
              <a:defRPr sz="3000" b="1">
                <a:solidFill>
                  <a:srgbClr val="FFFFFF"/>
                </a:solidFill>
                <a:latin typeface="Montserrat" panose="00000500000000000000" pitchFamily="2" charset="0"/>
                <a:ea typeface="Montserrat" panose="00000500000000000000" pitchFamily="2" charset="0"/>
                <a:cs typeface="Montserrat" panose="00000500000000000000" pitchFamily="2" charset="0"/>
                <a:sym typeface="Montserrat"/>
              </a:defRPr>
            </a:lvl1pPr>
            <a:lvl2pPr lvl="1" algn="ctr" rtl="0">
              <a:spcBef>
                <a:spcPts val="0"/>
              </a:spcBef>
              <a:spcAft>
                <a:spcPts val="0"/>
              </a:spcAft>
              <a:buClr>
                <a:srgbClr val="FFFFFF"/>
              </a:buClr>
              <a:buSzPts val="5200"/>
              <a:buNone/>
              <a:defRPr sz="5200">
                <a:solidFill>
                  <a:srgbClr val="FFFFFF"/>
                </a:solidFill>
              </a:defRPr>
            </a:lvl2pPr>
            <a:lvl3pPr lvl="2" algn="ctr" rtl="0">
              <a:spcBef>
                <a:spcPts val="0"/>
              </a:spcBef>
              <a:spcAft>
                <a:spcPts val="0"/>
              </a:spcAft>
              <a:buClr>
                <a:srgbClr val="FFFFFF"/>
              </a:buClr>
              <a:buSzPts val="5200"/>
              <a:buNone/>
              <a:defRPr sz="5200">
                <a:solidFill>
                  <a:srgbClr val="FFFFFF"/>
                </a:solidFill>
              </a:defRPr>
            </a:lvl3pPr>
            <a:lvl4pPr lvl="3" algn="ctr" rtl="0">
              <a:spcBef>
                <a:spcPts val="0"/>
              </a:spcBef>
              <a:spcAft>
                <a:spcPts val="0"/>
              </a:spcAft>
              <a:buClr>
                <a:srgbClr val="FFFFFF"/>
              </a:buClr>
              <a:buSzPts val="5200"/>
              <a:buNone/>
              <a:defRPr sz="5200">
                <a:solidFill>
                  <a:srgbClr val="FFFFFF"/>
                </a:solidFill>
              </a:defRPr>
            </a:lvl4pPr>
            <a:lvl5pPr lvl="4" algn="ctr" rtl="0">
              <a:spcBef>
                <a:spcPts val="0"/>
              </a:spcBef>
              <a:spcAft>
                <a:spcPts val="0"/>
              </a:spcAft>
              <a:buClr>
                <a:srgbClr val="FFFFFF"/>
              </a:buClr>
              <a:buSzPts val="5200"/>
              <a:buNone/>
              <a:defRPr sz="5200">
                <a:solidFill>
                  <a:srgbClr val="FFFFFF"/>
                </a:solidFill>
              </a:defRPr>
            </a:lvl5pPr>
            <a:lvl6pPr lvl="5" algn="ctr" rtl="0">
              <a:spcBef>
                <a:spcPts val="0"/>
              </a:spcBef>
              <a:spcAft>
                <a:spcPts val="0"/>
              </a:spcAft>
              <a:buClr>
                <a:srgbClr val="FFFFFF"/>
              </a:buClr>
              <a:buSzPts val="5200"/>
              <a:buNone/>
              <a:defRPr sz="5200">
                <a:solidFill>
                  <a:srgbClr val="FFFFFF"/>
                </a:solidFill>
              </a:defRPr>
            </a:lvl6pPr>
            <a:lvl7pPr lvl="6" algn="ctr" rtl="0">
              <a:spcBef>
                <a:spcPts val="0"/>
              </a:spcBef>
              <a:spcAft>
                <a:spcPts val="0"/>
              </a:spcAft>
              <a:buClr>
                <a:srgbClr val="FFFFFF"/>
              </a:buClr>
              <a:buSzPts val="5200"/>
              <a:buNone/>
              <a:defRPr sz="5200">
                <a:solidFill>
                  <a:srgbClr val="FFFFFF"/>
                </a:solidFill>
              </a:defRPr>
            </a:lvl7pPr>
            <a:lvl8pPr lvl="7" algn="ctr" rtl="0">
              <a:spcBef>
                <a:spcPts val="0"/>
              </a:spcBef>
              <a:spcAft>
                <a:spcPts val="0"/>
              </a:spcAft>
              <a:buClr>
                <a:srgbClr val="FFFFFF"/>
              </a:buClr>
              <a:buSzPts val="5200"/>
              <a:buNone/>
              <a:defRPr sz="5200">
                <a:solidFill>
                  <a:srgbClr val="FFFFFF"/>
                </a:solidFill>
              </a:defRPr>
            </a:lvl8pPr>
            <a:lvl9pPr lvl="8" algn="ctr" rtl="0">
              <a:spcBef>
                <a:spcPts val="0"/>
              </a:spcBef>
              <a:spcAft>
                <a:spcPts val="0"/>
              </a:spcAft>
              <a:buClr>
                <a:srgbClr val="FFFFFF"/>
              </a:buClr>
              <a:buSzPts val="5200"/>
              <a:buNone/>
              <a:defRPr sz="5200">
                <a:solidFill>
                  <a:srgbClr val="FFFFFF"/>
                </a:solidFill>
              </a:defRPr>
            </a:lvl9pPr>
          </a:lstStyle>
          <a:p>
            <a:endParaRPr dirty="0"/>
          </a:p>
        </p:txBody>
      </p:sp>
      <p:sp>
        <p:nvSpPr>
          <p:cNvPr id="340" name="Google Shape;340;p38"/>
          <p:cNvSpPr txBox="1">
            <a:spLocks noGrp="1"/>
          </p:cNvSpPr>
          <p:nvPr>
            <p:ph type="subTitle" idx="1"/>
          </p:nvPr>
        </p:nvSpPr>
        <p:spPr>
          <a:xfrm>
            <a:off x="354650" y="1984625"/>
            <a:ext cx="4126200" cy="792600"/>
          </a:xfrm>
          <a:prstGeom prst="rect">
            <a:avLst/>
          </a:prstGeom>
        </p:spPr>
        <p:txBody>
          <a:bodyPr spcFirstLastPara="1" wrap="square" lIns="0" tIns="91425" rIns="0" bIns="91425" anchor="t" anchorCtr="0">
            <a:noAutofit/>
          </a:bodyPr>
          <a:lstStyle>
            <a:lvl1pPr marL="0" lvl="0" indent="0" rtl="0">
              <a:lnSpc>
                <a:spcPct val="100000"/>
              </a:lnSpc>
              <a:spcBef>
                <a:spcPts val="0"/>
              </a:spcBef>
              <a:spcAft>
                <a:spcPts val="0"/>
              </a:spcAft>
              <a:buClr>
                <a:srgbClr val="666666"/>
              </a:buClr>
              <a:buSzPts val="1800"/>
              <a:buFont typeface="Montserrat"/>
              <a:buNone/>
              <a:defRPr sz="1800">
                <a:solidFill>
                  <a:srgbClr val="666666"/>
                </a:solidFill>
                <a:latin typeface="Montserrat" panose="00000500000000000000" pitchFamily="2" charset="0"/>
                <a:ea typeface="Montserrat" panose="00000500000000000000" pitchFamily="2" charset="0"/>
                <a:cs typeface="Montserrat" panose="00000500000000000000" pitchFamily="2" charset="0"/>
                <a:sym typeface="Montserrat"/>
              </a:defRPr>
            </a:lvl1pPr>
            <a:lvl2pPr lvl="1" rtl="0">
              <a:lnSpc>
                <a:spcPct val="100000"/>
              </a:lnSpc>
              <a:spcBef>
                <a:spcPts val="0"/>
              </a:spcBef>
              <a:spcAft>
                <a:spcPts val="0"/>
              </a:spcAft>
              <a:buClr>
                <a:srgbClr val="666666"/>
              </a:buClr>
              <a:buSzPts val="1800"/>
              <a:buFont typeface="Montserrat"/>
              <a:buNone/>
              <a:defRPr sz="1800">
                <a:solidFill>
                  <a:srgbClr val="666666"/>
                </a:solidFill>
                <a:latin typeface="Montserrat"/>
                <a:ea typeface="Montserrat"/>
                <a:cs typeface="Montserrat"/>
                <a:sym typeface="Montserrat"/>
              </a:defRPr>
            </a:lvl2pPr>
            <a:lvl3pPr lvl="2" rtl="0">
              <a:lnSpc>
                <a:spcPct val="100000"/>
              </a:lnSpc>
              <a:spcBef>
                <a:spcPts val="0"/>
              </a:spcBef>
              <a:spcAft>
                <a:spcPts val="0"/>
              </a:spcAft>
              <a:buClr>
                <a:srgbClr val="666666"/>
              </a:buClr>
              <a:buSzPts val="1800"/>
              <a:buFont typeface="Montserrat"/>
              <a:buNone/>
              <a:defRPr sz="1800">
                <a:solidFill>
                  <a:srgbClr val="666666"/>
                </a:solidFill>
                <a:latin typeface="Montserrat"/>
                <a:ea typeface="Montserrat"/>
                <a:cs typeface="Montserrat"/>
                <a:sym typeface="Montserrat"/>
              </a:defRPr>
            </a:lvl3pPr>
            <a:lvl4pPr lvl="3" rtl="0">
              <a:lnSpc>
                <a:spcPct val="100000"/>
              </a:lnSpc>
              <a:spcBef>
                <a:spcPts val="0"/>
              </a:spcBef>
              <a:spcAft>
                <a:spcPts val="0"/>
              </a:spcAft>
              <a:buClr>
                <a:srgbClr val="666666"/>
              </a:buClr>
              <a:buSzPts val="1800"/>
              <a:buFont typeface="Montserrat"/>
              <a:buNone/>
              <a:defRPr sz="1800">
                <a:solidFill>
                  <a:srgbClr val="666666"/>
                </a:solidFill>
                <a:latin typeface="Montserrat"/>
                <a:ea typeface="Montserrat"/>
                <a:cs typeface="Montserrat"/>
                <a:sym typeface="Montserrat"/>
              </a:defRPr>
            </a:lvl4pPr>
            <a:lvl5pPr lvl="4" rtl="0">
              <a:lnSpc>
                <a:spcPct val="100000"/>
              </a:lnSpc>
              <a:spcBef>
                <a:spcPts val="0"/>
              </a:spcBef>
              <a:spcAft>
                <a:spcPts val="0"/>
              </a:spcAft>
              <a:buClr>
                <a:srgbClr val="666666"/>
              </a:buClr>
              <a:buSzPts val="1800"/>
              <a:buFont typeface="Montserrat"/>
              <a:buNone/>
              <a:defRPr sz="1800">
                <a:solidFill>
                  <a:srgbClr val="666666"/>
                </a:solidFill>
                <a:latin typeface="Montserrat"/>
                <a:ea typeface="Montserrat"/>
                <a:cs typeface="Montserrat"/>
                <a:sym typeface="Montserrat"/>
              </a:defRPr>
            </a:lvl5pPr>
            <a:lvl6pPr lvl="5" rtl="0">
              <a:lnSpc>
                <a:spcPct val="100000"/>
              </a:lnSpc>
              <a:spcBef>
                <a:spcPts val="0"/>
              </a:spcBef>
              <a:spcAft>
                <a:spcPts val="0"/>
              </a:spcAft>
              <a:buClr>
                <a:srgbClr val="666666"/>
              </a:buClr>
              <a:buSzPts val="1800"/>
              <a:buFont typeface="Montserrat"/>
              <a:buNone/>
              <a:defRPr sz="1800">
                <a:solidFill>
                  <a:srgbClr val="666666"/>
                </a:solidFill>
                <a:latin typeface="Montserrat"/>
                <a:ea typeface="Montserrat"/>
                <a:cs typeface="Montserrat"/>
                <a:sym typeface="Montserrat"/>
              </a:defRPr>
            </a:lvl6pPr>
            <a:lvl7pPr lvl="6" rtl="0">
              <a:lnSpc>
                <a:spcPct val="100000"/>
              </a:lnSpc>
              <a:spcBef>
                <a:spcPts val="0"/>
              </a:spcBef>
              <a:spcAft>
                <a:spcPts val="0"/>
              </a:spcAft>
              <a:buClr>
                <a:srgbClr val="666666"/>
              </a:buClr>
              <a:buSzPts val="1800"/>
              <a:buFont typeface="Montserrat"/>
              <a:buNone/>
              <a:defRPr sz="1800">
                <a:solidFill>
                  <a:srgbClr val="666666"/>
                </a:solidFill>
                <a:latin typeface="Montserrat"/>
                <a:ea typeface="Montserrat"/>
                <a:cs typeface="Montserrat"/>
                <a:sym typeface="Montserrat"/>
              </a:defRPr>
            </a:lvl7pPr>
            <a:lvl8pPr lvl="7" rtl="0">
              <a:lnSpc>
                <a:spcPct val="100000"/>
              </a:lnSpc>
              <a:spcBef>
                <a:spcPts val="0"/>
              </a:spcBef>
              <a:spcAft>
                <a:spcPts val="0"/>
              </a:spcAft>
              <a:buClr>
                <a:srgbClr val="666666"/>
              </a:buClr>
              <a:buSzPts val="1800"/>
              <a:buFont typeface="Montserrat"/>
              <a:buNone/>
              <a:defRPr sz="1800">
                <a:solidFill>
                  <a:srgbClr val="666666"/>
                </a:solidFill>
                <a:latin typeface="Montserrat"/>
                <a:ea typeface="Montserrat"/>
                <a:cs typeface="Montserrat"/>
                <a:sym typeface="Montserrat"/>
              </a:defRPr>
            </a:lvl8pPr>
            <a:lvl9pPr lvl="8" rtl="0">
              <a:lnSpc>
                <a:spcPct val="100000"/>
              </a:lnSpc>
              <a:spcBef>
                <a:spcPts val="0"/>
              </a:spcBef>
              <a:spcAft>
                <a:spcPts val="0"/>
              </a:spcAft>
              <a:buClr>
                <a:srgbClr val="666666"/>
              </a:buClr>
              <a:buSzPts val="1800"/>
              <a:buFont typeface="Montserrat"/>
              <a:buNone/>
              <a:defRPr sz="1800">
                <a:solidFill>
                  <a:srgbClr val="666666"/>
                </a:solidFill>
                <a:latin typeface="Montserrat"/>
                <a:ea typeface="Montserrat"/>
                <a:cs typeface="Montserrat"/>
                <a:sym typeface="Montserrat"/>
              </a:defRPr>
            </a:lvl9pPr>
          </a:lstStyle>
          <a:p>
            <a:endParaRPr dirty="0"/>
          </a:p>
        </p:txBody>
      </p:sp>
      <p:sp>
        <p:nvSpPr>
          <p:cNvPr id="341" name="Google Shape;341;p38"/>
          <p:cNvSpPr txBox="1">
            <a:spLocks noGrp="1"/>
          </p:cNvSpPr>
          <p:nvPr>
            <p:ph type="subTitle" idx="2"/>
          </p:nvPr>
        </p:nvSpPr>
        <p:spPr>
          <a:xfrm>
            <a:off x="354650" y="3059300"/>
            <a:ext cx="4126200" cy="307500"/>
          </a:xfrm>
          <a:prstGeom prst="rect">
            <a:avLst/>
          </a:prstGeom>
        </p:spPr>
        <p:txBody>
          <a:bodyPr spcFirstLastPara="1" wrap="square" lIns="0" tIns="91425" rIns="0" bIns="91425" anchor="b" anchorCtr="0">
            <a:noAutofit/>
          </a:bodyPr>
          <a:lstStyle>
            <a:lvl1pPr marL="311150" lvl="0" indent="-311150" rtl="0">
              <a:lnSpc>
                <a:spcPct val="100000"/>
              </a:lnSpc>
              <a:spcBef>
                <a:spcPts val="0"/>
              </a:spcBef>
              <a:spcAft>
                <a:spcPts val="0"/>
              </a:spcAft>
              <a:buClr>
                <a:srgbClr val="CBCBCB"/>
              </a:buClr>
              <a:buSzPts val="1200"/>
              <a:buNone/>
              <a:defRPr sz="1200" b="1">
                <a:solidFill>
                  <a:srgbClr val="CBCBCB"/>
                </a:solidFill>
                <a:latin typeface="Montserrat" panose="00000500000000000000" pitchFamily="2" charset="0"/>
              </a:defRPr>
            </a:lvl1pPr>
            <a:lvl2pPr lvl="1" rtl="0">
              <a:lnSpc>
                <a:spcPct val="100000"/>
              </a:lnSpc>
              <a:spcBef>
                <a:spcPts val="0"/>
              </a:spcBef>
              <a:spcAft>
                <a:spcPts val="0"/>
              </a:spcAft>
              <a:buClr>
                <a:srgbClr val="CBCBCB"/>
              </a:buClr>
              <a:buSzPts val="1800"/>
              <a:buNone/>
              <a:defRPr sz="1800" b="1">
                <a:solidFill>
                  <a:srgbClr val="CBCBCB"/>
                </a:solidFill>
              </a:defRPr>
            </a:lvl2pPr>
            <a:lvl3pPr lvl="2" rtl="0">
              <a:lnSpc>
                <a:spcPct val="100000"/>
              </a:lnSpc>
              <a:spcBef>
                <a:spcPts val="0"/>
              </a:spcBef>
              <a:spcAft>
                <a:spcPts val="0"/>
              </a:spcAft>
              <a:buClr>
                <a:srgbClr val="CBCBCB"/>
              </a:buClr>
              <a:buSzPts val="1800"/>
              <a:buNone/>
              <a:defRPr sz="1800" b="1">
                <a:solidFill>
                  <a:srgbClr val="CBCBCB"/>
                </a:solidFill>
              </a:defRPr>
            </a:lvl3pPr>
            <a:lvl4pPr lvl="3" rtl="0">
              <a:lnSpc>
                <a:spcPct val="100000"/>
              </a:lnSpc>
              <a:spcBef>
                <a:spcPts val="0"/>
              </a:spcBef>
              <a:spcAft>
                <a:spcPts val="0"/>
              </a:spcAft>
              <a:buClr>
                <a:srgbClr val="CBCBCB"/>
              </a:buClr>
              <a:buSzPts val="1800"/>
              <a:buNone/>
              <a:defRPr sz="1800" b="1">
                <a:solidFill>
                  <a:srgbClr val="CBCBCB"/>
                </a:solidFill>
              </a:defRPr>
            </a:lvl4pPr>
            <a:lvl5pPr lvl="4" rtl="0">
              <a:lnSpc>
                <a:spcPct val="100000"/>
              </a:lnSpc>
              <a:spcBef>
                <a:spcPts val="0"/>
              </a:spcBef>
              <a:spcAft>
                <a:spcPts val="0"/>
              </a:spcAft>
              <a:buClr>
                <a:srgbClr val="CBCBCB"/>
              </a:buClr>
              <a:buSzPts val="1800"/>
              <a:buNone/>
              <a:defRPr sz="1800" b="1">
                <a:solidFill>
                  <a:srgbClr val="CBCBCB"/>
                </a:solidFill>
              </a:defRPr>
            </a:lvl5pPr>
            <a:lvl6pPr lvl="5" rtl="0">
              <a:lnSpc>
                <a:spcPct val="100000"/>
              </a:lnSpc>
              <a:spcBef>
                <a:spcPts val="0"/>
              </a:spcBef>
              <a:spcAft>
                <a:spcPts val="0"/>
              </a:spcAft>
              <a:buClr>
                <a:srgbClr val="CBCBCB"/>
              </a:buClr>
              <a:buSzPts val="1800"/>
              <a:buNone/>
              <a:defRPr sz="1800" b="1">
                <a:solidFill>
                  <a:srgbClr val="CBCBCB"/>
                </a:solidFill>
              </a:defRPr>
            </a:lvl6pPr>
            <a:lvl7pPr lvl="6" rtl="0">
              <a:lnSpc>
                <a:spcPct val="100000"/>
              </a:lnSpc>
              <a:spcBef>
                <a:spcPts val="0"/>
              </a:spcBef>
              <a:spcAft>
                <a:spcPts val="0"/>
              </a:spcAft>
              <a:buClr>
                <a:srgbClr val="CBCBCB"/>
              </a:buClr>
              <a:buSzPts val="1800"/>
              <a:buNone/>
              <a:defRPr sz="1800" b="1">
                <a:solidFill>
                  <a:srgbClr val="CBCBCB"/>
                </a:solidFill>
              </a:defRPr>
            </a:lvl7pPr>
            <a:lvl8pPr lvl="7" rtl="0">
              <a:lnSpc>
                <a:spcPct val="100000"/>
              </a:lnSpc>
              <a:spcBef>
                <a:spcPts val="0"/>
              </a:spcBef>
              <a:spcAft>
                <a:spcPts val="0"/>
              </a:spcAft>
              <a:buClr>
                <a:srgbClr val="CBCBCB"/>
              </a:buClr>
              <a:buSzPts val="1800"/>
              <a:buNone/>
              <a:defRPr sz="1800" b="1">
                <a:solidFill>
                  <a:srgbClr val="CBCBCB"/>
                </a:solidFill>
              </a:defRPr>
            </a:lvl8pPr>
            <a:lvl9pPr lvl="8" rtl="0">
              <a:lnSpc>
                <a:spcPct val="100000"/>
              </a:lnSpc>
              <a:spcBef>
                <a:spcPts val="0"/>
              </a:spcBef>
              <a:spcAft>
                <a:spcPts val="0"/>
              </a:spcAft>
              <a:buClr>
                <a:srgbClr val="CBCBCB"/>
              </a:buClr>
              <a:buSzPts val="1800"/>
              <a:buNone/>
              <a:defRPr sz="1800" b="1">
                <a:solidFill>
                  <a:srgbClr val="CBCBCB"/>
                </a:solidFill>
              </a:defRPr>
            </a:lvl9pPr>
          </a:lstStyle>
          <a:p>
            <a:endParaRPr dirty="0"/>
          </a:p>
        </p:txBody>
      </p:sp>
      <p:sp>
        <p:nvSpPr>
          <p:cNvPr id="342" name="Google Shape;342;p38"/>
          <p:cNvSpPr txBox="1">
            <a:spLocks noGrp="1"/>
          </p:cNvSpPr>
          <p:nvPr>
            <p:ph type="subTitle" idx="3"/>
          </p:nvPr>
        </p:nvSpPr>
        <p:spPr>
          <a:xfrm>
            <a:off x="354650" y="3214400"/>
            <a:ext cx="4126200" cy="307500"/>
          </a:xfrm>
          <a:prstGeom prst="rect">
            <a:avLst/>
          </a:prstGeom>
        </p:spPr>
        <p:txBody>
          <a:bodyPr spcFirstLastPara="1" wrap="square" lIns="0" tIns="91425" rIns="0" bIns="91425" anchor="t" anchorCtr="0">
            <a:noAutofit/>
          </a:bodyPr>
          <a:lstStyle>
            <a:lvl1pPr marL="311150" lvl="0" indent="-311150" rtl="0">
              <a:lnSpc>
                <a:spcPct val="100000"/>
              </a:lnSpc>
              <a:spcBef>
                <a:spcPts val="0"/>
              </a:spcBef>
              <a:spcAft>
                <a:spcPts val="0"/>
              </a:spcAft>
              <a:buClr>
                <a:srgbClr val="CBCBCB"/>
              </a:buClr>
              <a:buSzPts val="1200"/>
              <a:buNone/>
              <a:defRPr sz="1200">
                <a:solidFill>
                  <a:srgbClr val="CBCBCB"/>
                </a:solidFill>
                <a:latin typeface="Montserrat" panose="00000500000000000000" pitchFamily="2" charset="0"/>
              </a:defRPr>
            </a:lvl1pPr>
            <a:lvl2pPr lvl="1" rtl="0">
              <a:lnSpc>
                <a:spcPct val="100000"/>
              </a:lnSpc>
              <a:spcBef>
                <a:spcPts val="0"/>
              </a:spcBef>
              <a:spcAft>
                <a:spcPts val="0"/>
              </a:spcAft>
              <a:buClr>
                <a:srgbClr val="CBCBCB"/>
              </a:buClr>
              <a:buSzPts val="1800"/>
              <a:buNone/>
              <a:defRPr sz="1800" b="1">
                <a:solidFill>
                  <a:srgbClr val="CBCBCB"/>
                </a:solidFill>
              </a:defRPr>
            </a:lvl2pPr>
            <a:lvl3pPr lvl="2" rtl="0">
              <a:lnSpc>
                <a:spcPct val="100000"/>
              </a:lnSpc>
              <a:spcBef>
                <a:spcPts val="0"/>
              </a:spcBef>
              <a:spcAft>
                <a:spcPts val="0"/>
              </a:spcAft>
              <a:buClr>
                <a:srgbClr val="CBCBCB"/>
              </a:buClr>
              <a:buSzPts val="1800"/>
              <a:buNone/>
              <a:defRPr sz="1800" b="1">
                <a:solidFill>
                  <a:srgbClr val="CBCBCB"/>
                </a:solidFill>
              </a:defRPr>
            </a:lvl3pPr>
            <a:lvl4pPr lvl="3" rtl="0">
              <a:lnSpc>
                <a:spcPct val="100000"/>
              </a:lnSpc>
              <a:spcBef>
                <a:spcPts val="0"/>
              </a:spcBef>
              <a:spcAft>
                <a:spcPts val="0"/>
              </a:spcAft>
              <a:buClr>
                <a:srgbClr val="CBCBCB"/>
              </a:buClr>
              <a:buSzPts val="1800"/>
              <a:buNone/>
              <a:defRPr sz="1800" b="1">
                <a:solidFill>
                  <a:srgbClr val="CBCBCB"/>
                </a:solidFill>
              </a:defRPr>
            </a:lvl4pPr>
            <a:lvl5pPr lvl="4" rtl="0">
              <a:lnSpc>
                <a:spcPct val="100000"/>
              </a:lnSpc>
              <a:spcBef>
                <a:spcPts val="0"/>
              </a:spcBef>
              <a:spcAft>
                <a:spcPts val="0"/>
              </a:spcAft>
              <a:buClr>
                <a:srgbClr val="CBCBCB"/>
              </a:buClr>
              <a:buSzPts val="1800"/>
              <a:buNone/>
              <a:defRPr sz="1800" b="1">
                <a:solidFill>
                  <a:srgbClr val="CBCBCB"/>
                </a:solidFill>
              </a:defRPr>
            </a:lvl5pPr>
            <a:lvl6pPr lvl="5" rtl="0">
              <a:lnSpc>
                <a:spcPct val="100000"/>
              </a:lnSpc>
              <a:spcBef>
                <a:spcPts val="0"/>
              </a:spcBef>
              <a:spcAft>
                <a:spcPts val="0"/>
              </a:spcAft>
              <a:buClr>
                <a:srgbClr val="CBCBCB"/>
              </a:buClr>
              <a:buSzPts val="1800"/>
              <a:buNone/>
              <a:defRPr sz="1800" b="1">
                <a:solidFill>
                  <a:srgbClr val="CBCBCB"/>
                </a:solidFill>
              </a:defRPr>
            </a:lvl6pPr>
            <a:lvl7pPr lvl="6" rtl="0">
              <a:lnSpc>
                <a:spcPct val="100000"/>
              </a:lnSpc>
              <a:spcBef>
                <a:spcPts val="0"/>
              </a:spcBef>
              <a:spcAft>
                <a:spcPts val="0"/>
              </a:spcAft>
              <a:buClr>
                <a:srgbClr val="CBCBCB"/>
              </a:buClr>
              <a:buSzPts val="1800"/>
              <a:buNone/>
              <a:defRPr sz="1800" b="1">
                <a:solidFill>
                  <a:srgbClr val="CBCBCB"/>
                </a:solidFill>
              </a:defRPr>
            </a:lvl7pPr>
            <a:lvl8pPr lvl="7" rtl="0">
              <a:lnSpc>
                <a:spcPct val="100000"/>
              </a:lnSpc>
              <a:spcBef>
                <a:spcPts val="0"/>
              </a:spcBef>
              <a:spcAft>
                <a:spcPts val="0"/>
              </a:spcAft>
              <a:buClr>
                <a:srgbClr val="CBCBCB"/>
              </a:buClr>
              <a:buSzPts val="1800"/>
              <a:buNone/>
              <a:defRPr sz="1800" b="1">
                <a:solidFill>
                  <a:srgbClr val="CBCBCB"/>
                </a:solidFill>
              </a:defRPr>
            </a:lvl8pPr>
            <a:lvl9pPr lvl="8" rtl="0">
              <a:lnSpc>
                <a:spcPct val="100000"/>
              </a:lnSpc>
              <a:spcBef>
                <a:spcPts val="0"/>
              </a:spcBef>
              <a:spcAft>
                <a:spcPts val="0"/>
              </a:spcAft>
              <a:buClr>
                <a:srgbClr val="CBCBCB"/>
              </a:buClr>
              <a:buSzPts val="1800"/>
              <a:buNone/>
              <a:defRPr sz="1800" b="1">
                <a:solidFill>
                  <a:srgbClr val="CBCBCB"/>
                </a:solidFill>
              </a:defRPr>
            </a:lvl9pPr>
          </a:lstStyle>
          <a:p>
            <a:endParaRPr dirty="0"/>
          </a:p>
        </p:txBody>
      </p:sp>
      <p:sp>
        <p:nvSpPr>
          <p:cNvPr id="343" name="Google Shape;343;p38"/>
          <p:cNvSpPr txBox="1">
            <a:spLocks noGrp="1"/>
          </p:cNvSpPr>
          <p:nvPr>
            <p:ph type="subTitle" idx="4"/>
          </p:nvPr>
        </p:nvSpPr>
        <p:spPr>
          <a:xfrm>
            <a:off x="354650" y="3642975"/>
            <a:ext cx="4126200" cy="307500"/>
          </a:xfrm>
          <a:prstGeom prst="rect">
            <a:avLst/>
          </a:prstGeom>
        </p:spPr>
        <p:txBody>
          <a:bodyPr spcFirstLastPara="1" wrap="square" lIns="0" tIns="91425" rIns="0" bIns="91425" anchor="t" anchorCtr="0">
            <a:noAutofit/>
          </a:bodyPr>
          <a:lstStyle>
            <a:lvl1pPr marL="311150" lvl="0" indent="-311150" rtl="0">
              <a:lnSpc>
                <a:spcPct val="100000"/>
              </a:lnSpc>
              <a:spcBef>
                <a:spcPts val="0"/>
              </a:spcBef>
              <a:spcAft>
                <a:spcPts val="0"/>
              </a:spcAft>
              <a:buClr>
                <a:srgbClr val="CBCBCB"/>
              </a:buClr>
              <a:buSzPts val="1000"/>
              <a:buNone/>
              <a:defRPr sz="1000">
                <a:solidFill>
                  <a:srgbClr val="CBCBCB"/>
                </a:solidFill>
                <a:latin typeface="Montserrat" panose="00000500000000000000" pitchFamily="2" charset="0"/>
              </a:defRPr>
            </a:lvl1pPr>
            <a:lvl2pPr lvl="1" rtl="0">
              <a:lnSpc>
                <a:spcPct val="100000"/>
              </a:lnSpc>
              <a:spcBef>
                <a:spcPts val="0"/>
              </a:spcBef>
              <a:spcAft>
                <a:spcPts val="0"/>
              </a:spcAft>
              <a:buClr>
                <a:srgbClr val="CBCBCB"/>
              </a:buClr>
              <a:buSzPts val="1800"/>
              <a:buNone/>
              <a:defRPr sz="1800" b="1">
                <a:solidFill>
                  <a:srgbClr val="CBCBCB"/>
                </a:solidFill>
              </a:defRPr>
            </a:lvl2pPr>
            <a:lvl3pPr lvl="2" rtl="0">
              <a:lnSpc>
                <a:spcPct val="100000"/>
              </a:lnSpc>
              <a:spcBef>
                <a:spcPts val="0"/>
              </a:spcBef>
              <a:spcAft>
                <a:spcPts val="0"/>
              </a:spcAft>
              <a:buClr>
                <a:srgbClr val="CBCBCB"/>
              </a:buClr>
              <a:buSzPts val="1800"/>
              <a:buNone/>
              <a:defRPr sz="1800" b="1">
                <a:solidFill>
                  <a:srgbClr val="CBCBCB"/>
                </a:solidFill>
              </a:defRPr>
            </a:lvl3pPr>
            <a:lvl4pPr lvl="3" rtl="0">
              <a:lnSpc>
                <a:spcPct val="100000"/>
              </a:lnSpc>
              <a:spcBef>
                <a:spcPts val="0"/>
              </a:spcBef>
              <a:spcAft>
                <a:spcPts val="0"/>
              </a:spcAft>
              <a:buClr>
                <a:srgbClr val="CBCBCB"/>
              </a:buClr>
              <a:buSzPts val="1800"/>
              <a:buNone/>
              <a:defRPr sz="1800" b="1">
                <a:solidFill>
                  <a:srgbClr val="CBCBCB"/>
                </a:solidFill>
              </a:defRPr>
            </a:lvl4pPr>
            <a:lvl5pPr lvl="4" rtl="0">
              <a:lnSpc>
                <a:spcPct val="100000"/>
              </a:lnSpc>
              <a:spcBef>
                <a:spcPts val="0"/>
              </a:spcBef>
              <a:spcAft>
                <a:spcPts val="0"/>
              </a:spcAft>
              <a:buClr>
                <a:srgbClr val="CBCBCB"/>
              </a:buClr>
              <a:buSzPts val="1800"/>
              <a:buNone/>
              <a:defRPr sz="1800" b="1">
                <a:solidFill>
                  <a:srgbClr val="CBCBCB"/>
                </a:solidFill>
              </a:defRPr>
            </a:lvl5pPr>
            <a:lvl6pPr lvl="5" rtl="0">
              <a:lnSpc>
                <a:spcPct val="100000"/>
              </a:lnSpc>
              <a:spcBef>
                <a:spcPts val="0"/>
              </a:spcBef>
              <a:spcAft>
                <a:spcPts val="0"/>
              </a:spcAft>
              <a:buClr>
                <a:srgbClr val="CBCBCB"/>
              </a:buClr>
              <a:buSzPts val="1800"/>
              <a:buNone/>
              <a:defRPr sz="1800" b="1">
                <a:solidFill>
                  <a:srgbClr val="CBCBCB"/>
                </a:solidFill>
              </a:defRPr>
            </a:lvl6pPr>
            <a:lvl7pPr lvl="6" rtl="0">
              <a:lnSpc>
                <a:spcPct val="100000"/>
              </a:lnSpc>
              <a:spcBef>
                <a:spcPts val="0"/>
              </a:spcBef>
              <a:spcAft>
                <a:spcPts val="0"/>
              </a:spcAft>
              <a:buClr>
                <a:srgbClr val="CBCBCB"/>
              </a:buClr>
              <a:buSzPts val="1800"/>
              <a:buNone/>
              <a:defRPr sz="1800" b="1">
                <a:solidFill>
                  <a:srgbClr val="CBCBCB"/>
                </a:solidFill>
              </a:defRPr>
            </a:lvl7pPr>
            <a:lvl8pPr lvl="7" rtl="0">
              <a:lnSpc>
                <a:spcPct val="100000"/>
              </a:lnSpc>
              <a:spcBef>
                <a:spcPts val="0"/>
              </a:spcBef>
              <a:spcAft>
                <a:spcPts val="0"/>
              </a:spcAft>
              <a:buClr>
                <a:srgbClr val="CBCBCB"/>
              </a:buClr>
              <a:buSzPts val="1800"/>
              <a:buNone/>
              <a:defRPr sz="1800" b="1">
                <a:solidFill>
                  <a:srgbClr val="CBCBCB"/>
                </a:solidFill>
              </a:defRPr>
            </a:lvl8pPr>
            <a:lvl9pPr lvl="8" rtl="0">
              <a:lnSpc>
                <a:spcPct val="100000"/>
              </a:lnSpc>
              <a:spcBef>
                <a:spcPts val="0"/>
              </a:spcBef>
              <a:spcAft>
                <a:spcPts val="0"/>
              </a:spcAft>
              <a:buClr>
                <a:srgbClr val="CBCBCB"/>
              </a:buClr>
              <a:buSzPts val="1800"/>
              <a:buNone/>
              <a:defRPr sz="1800" b="1">
                <a:solidFill>
                  <a:srgbClr val="CBCBCB"/>
                </a:solidFill>
              </a:defRPr>
            </a:lvl9pPr>
          </a:lstStyle>
          <a:p>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Inside - White/title/body text" userDrawn="1">
  <p:cSld name="TITLE_AND_BODY_1">
    <p:spTree>
      <p:nvGrpSpPr>
        <p:cNvPr id="1" name="Shape 64"/>
        <p:cNvGrpSpPr/>
        <p:nvPr/>
      </p:nvGrpSpPr>
      <p:grpSpPr>
        <a:xfrm>
          <a:off x="0" y="0"/>
          <a:ext cx="0" cy="0"/>
          <a:chOff x="0" y="0"/>
          <a:chExt cx="0" cy="0"/>
        </a:xfrm>
      </p:grpSpPr>
      <p:sp>
        <p:nvSpPr>
          <p:cNvPr id="65" name="Google Shape;65;p7"/>
          <p:cNvSpPr/>
          <p:nvPr/>
        </p:nvSpPr>
        <p:spPr>
          <a:xfrm>
            <a:off x="0" y="-15300"/>
            <a:ext cx="5107500" cy="5158800"/>
          </a:xfrm>
          <a:prstGeom prst="rtTriangle">
            <a:avLst/>
          </a:pr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66;p7"/>
          <p:cNvSpPr txBox="1">
            <a:spLocks noGrp="1"/>
          </p:cNvSpPr>
          <p:nvPr>
            <p:ph type="title"/>
          </p:nvPr>
        </p:nvSpPr>
        <p:spPr>
          <a:xfrm>
            <a:off x="354650" y="292625"/>
            <a:ext cx="8434800" cy="393600"/>
          </a:xfrm>
          <a:prstGeom prst="rect">
            <a:avLst/>
          </a:prstGeom>
        </p:spPr>
        <p:txBody>
          <a:bodyPr spcFirstLastPara="1" wrap="square" lIns="0" tIns="91425" rIns="0" bIns="91425" anchor="t" anchorCtr="0">
            <a:noAutofit/>
          </a:bodyPr>
          <a:lstStyle>
            <a:lvl1pPr lvl="0" rtl="0">
              <a:spcBef>
                <a:spcPts val="0"/>
              </a:spcBef>
              <a:spcAft>
                <a:spcPts val="0"/>
              </a:spcAft>
              <a:buSzPts val="1900"/>
              <a:buNone/>
              <a:defRPr>
                <a:latin typeface="Montserrat" panose="00000500000000000000" pitchFamily="2" charset="0"/>
              </a:defRPr>
            </a:lvl1pPr>
            <a:lvl2pPr lvl="1" rtl="0">
              <a:spcBef>
                <a:spcPts val="0"/>
              </a:spcBef>
              <a:spcAft>
                <a:spcPts val="0"/>
              </a:spcAft>
              <a:buSzPts val="1900"/>
              <a:buNone/>
              <a:defRPr/>
            </a:lvl2pPr>
            <a:lvl3pPr lvl="2" rtl="0">
              <a:spcBef>
                <a:spcPts val="0"/>
              </a:spcBef>
              <a:spcAft>
                <a:spcPts val="0"/>
              </a:spcAft>
              <a:buSzPts val="1900"/>
              <a:buNone/>
              <a:defRPr/>
            </a:lvl3pPr>
            <a:lvl4pPr lvl="3" rtl="0">
              <a:spcBef>
                <a:spcPts val="0"/>
              </a:spcBef>
              <a:spcAft>
                <a:spcPts val="0"/>
              </a:spcAft>
              <a:buSzPts val="1900"/>
              <a:buNone/>
              <a:defRPr/>
            </a:lvl4pPr>
            <a:lvl5pPr lvl="4" rtl="0">
              <a:spcBef>
                <a:spcPts val="0"/>
              </a:spcBef>
              <a:spcAft>
                <a:spcPts val="0"/>
              </a:spcAft>
              <a:buSzPts val="1900"/>
              <a:buNone/>
              <a:defRPr/>
            </a:lvl5pPr>
            <a:lvl6pPr lvl="5" rtl="0">
              <a:spcBef>
                <a:spcPts val="0"/>
              </a:spcBef>
              <a:spcAft>
                <a:spcPts val="0"/>
              </a:spcAft>
              <a:buSzPts val="1900"/>
              <a:buNone/>
              <a:defRPr/>
            </a:lvl6pPr>
            <a:lvl7pPr lvl="6" rtl="0">
              <a:spcBef>
                <a:spcPts val="0"/>
              </a:spcBef>
              <a:spcAft>
                <a:spcPts val="0"/>
              </a:spcAft>
              <a:buSzPts val="1900"/>
              <a:buNone/>
              <a:defRPr/>
            </a:lvl7pPr>
            <a:lvl8pPr lvl="7" rtl="0">
              <a:spcBef>
                <a:spcPts val="0"/>
              </a:spcBef>
              <a:spcAft>
                <a:spcPts val="0"/>
              </a:spcAft>
              <a:buSzPts val="1900"/>
              <a:buNone/>
              <a:defRPr/>
            </a:lvl8pPr>
            <a:lvl9pPr lvl="8" rtl="0">
              <a:spcBef>
                <a:spcPts val="0"/>
              </a:spcBef>
              <a:spcAft>
                <a:spcPts val="0"/>
              </a:spcAft>
              <a:buSzPts val="1900"/>
              <a:buNone/>
              <a:defRPr/>
            </a:lvl9pPr>
          </a:lstStyle>
          <a:p>
            <a:endParaRPr dirty="0"/>
          </a:p>
        </p:txBody>
      </p:sp>
      <p:sp>
        <p:nvSpPr>
          <p:cNvPr id="67" name="Google Shape;67;p7"/>
          <p:cNvSpPr txBox="1">
            <a:spLocks noGrp="1"/>
          </p:cNvSpPr>
          <p:nvPr>
            <p:ph type="body" idx="1"/>
          </p:nvPr>
        </p:nvSpPr>
        <p:spPr>
          <a:xfrm>
            <a:off x="354650" y="1152475"/>
            <a:ext cx="8434800" cy="3416400"/>
          </a:xfrm>
          <a:prstGeom prst="rect">
            <a:avLst/>
          </a:prstGeom>
        </p:spPr>
        <p:txBody>
          <a:bodyPr spcFirstLastPara="1" wrap="square" lIns="0" tIns="91425" rIns="0" bIns="91425" anchor="t" anchorCtr="0">
            <a:noAutofit/>
          </a:bodyPr>
          <a:lstStyle>
            <a:lvl1pPr marL="274320" lvl="0" indent="-274320" rtl="0">
              <a:spcBef>
                <a:spcPts val="0"/>
              </a:spcBef>
              <a:spcAft>
                <a:spcPts val="0"/>
              </a:spcAft>
              <a:buSzPts val="1300"/>
              <a:buChar char="■"/>
              <a:defRPr>
                <a:latin typeface="Montserrat" panose="00000500000000000000" pitchFamily="2" charset="0"/>
              </a:defRPr>
            </a:lvl1pPr>
            <a:lvl2pPr marL="914400" lvl="1" indent="-304800" rtl="0">
              <a:spcBef>
                <a:spcPts val="1600"/>
              </a:spcBef>
              <a:spcAft>
                <a:spcPts val="0"/>
              </a:spcAft>
              <a:buSzPts val="1200"/>
              <a:buChar char="⎼"/>
              <a:defRPr/>
            </a:lvl2pPr>
            <a:lvl3pPr marL="1371600" lvl="2" indent="-292100" rtl="0">
              <a:spcBef>
                <a:spcPts val="1600"/>
              </a:spcBef>
              <a:spcAft>
                <a:spcPts val="0"/>
              </a:spcAft>
              <a:buSzPts val="1000"/>
              <a:buChar char="○"/>
              <a:defRPr/>
            </a:lvl3pPr>
            <a:lvl4pPr marL="1828800" lvl="3" indent="-292100" rtl="0">
              <a:spcBef>
                <a:spcPts val="1600"/>
              </a:spcBef>
              <a:spcAft>
                <a:spcPts val="0"/>
              </a:spcAft>
              <a:buSzPts val="1000"/>
              <a:buChar char="■"/>
              <a:defRPr/>
            </a:lvl4pPr>
            <a:lvl5pPr marL="2286000" lvl="4" indent="-292100" rtl="0">
              <a:spcBef>
                <a:spcPts val="1600"/>
              </a:spcBef>
              <a:spcAft>
                <a:spcPts val="0"/>
              </a:spcAft>
              <a:buSzPts val="1000"/>
              <a:buChar char="⎼"/>
              <a:defRPr/>
            </a:lvl5pPr>
            <a:lvl6pPr marL="2743200" lvl="5" indent="-292100" rtl="0">
              <a:spcBef>
                <a:spcPts val="1600"/>
              </a:spcBef>
              <a:spcAft>
                <a:spcPts val="0"/>
              </a:spcAft>
              <a:buSzPts val="1000"/>
              <a:buChar char="○"/>
              <a:defRPr/>
            </a:lvl6pPr>
            <a:lvl7pPr marL="3200400" lvl="6" indent="-292100" rtl="0">
              <a:spcBef>
                <a:spcPts val="1600"/>
              </a:spcBef>
              <a:spcAft>
                <a:spcPts val="0"/>
              </a:spcAft>
              <a:buSzPts val="1000"/>
              <a:buChar char="■"/>
              <a:defRPr/>
            </a:lvl7pPr>
            <a:lvl8pPr marL="3657600" lvl="7" indent="-292100" rtl="0">
              <a:spcBef>
                <a:spcPts val="1600"/>
              </a:spcBef>
              <a:spcAft>
                <a:spcPts val="0"/>
              </a:spcAft>
              <a:buSzPts val="1000"/>
              <a:buChar char="⎼"/>
              <a:defRPr/>
            </a:lvl8pPr>
            <a:lvl9pPr marL="4114800" lvl="8" indent="-292100" rtl="0">
              <a:spcBef>
                <a:spcPts val="1600"/>
              </a:spcBef>
              <a:spcAft>
                <a:spcPts val="1600"/>
              </a:spcAft>
              <a:buSzPts val="1000"/>
              <a:buChar char="○"/>
              <a:defRPr/>
            </a:lvl9pPr>
          </a:lstStyle>
          <a:p>
            <a:endParaRPr dirty="0"/>
          </a:p>
        </p:txBody>
      </p:sp>
      <p:sp>
        <p:nvSpPr>
          <p:cNvPr id="68" name="Google Shape;68;p7"/>
          <p:cNvSpPr/>
          <p:nvPr/>
        </p:nvSpPr>
        <p:spPr>
          <a:xfrm>
            <a:off x="354650" y="4966350"/>
            <a:ext cx="5064000" cy="184800"/>
          </a:xfrm>
          <a:prstGeom prst="rect">
            <a:avLst/>
          </a:prstGeom>
          <a:noFill/>
          <a:ln>
            <a:noFill/>
          </a:ln>
        </p:spPr>
        <p:txBody>
          <a:bodyPr spcFirstLastPara="1" wrap="square" lIns="0" tIns="45700" rIns="0" bIns="4570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 sz="500" dirty="0">
                <a:solidFill>
                  <a:srgbClr val="888888"/>
                </a:solidFill>
                <a:latin typeface="Montserrat" panose="00000500000000000000" pitchFamily="2" charset="0"/>
                <a:ea typeface="Montserrat Light"/>
                <a:cs typeface="Montserrat Light"/>
                <a:sym typeface="Montserrat Light"/>
              </a:rPr>
              <a:t>© 2022  </a:t>
            </a:r>
            <a:r>
              <a:rPr lang="en-GB" sz="500" dirty="0">
                <a:solidFill>
                  <a:srgbClr val="888888"/>
                </a:solidFill>
                <a:latin typeface="Montserrat" panose="00000500000000000000" pitchFamily="2" charset="0"/>
                <a:ea typeface="Montserrat Light"/>
                <a:cs typeface="Montserrat Light"/>
                <a:sym typeface="Montserrat Light"/>
              </a:rPr>
              <a:t>NielsenIQ</a:t>
            </a:r>
            <a:r>
              <a:rPr lang="en" sz="500" dirty="0">
                <a:solidFill>
                  <a:srgbClr val="888888"/>
                </a:solidFill>
                <a:latin typeface="Montserrat" panose="00000500000000000000" pitchFamily="2" charset="0"/>
                <a:ea typeface="Montserrat Light"/>
                <a:cs typeface="Montserrat Light"/>
                <a:sym typeface="Montserrat Light"/>
              </a:rPr>
              <a:t> Consumer LLC. All Rights Reserved.</a:t>
            </a:r>
            <a:endParaRPr sz="500" i="0" u="none" strike="noStrike" cap="none" dirty="0">
              <a:solidFill>
                <a:srgbClr val="888888"/>
              </a:solidFill>
              <a:latin typeface="Montserrat" panose="00000500000000000000" pitchFamily="2" charset="0"/>
              <a:ea typeface="Montserrat Light"/>
              <a:cs typeface="Montserrat Light"/>
              <a:sym typeface="Montserrat Light"/>
            </a:endParaRPr>
          </a:p>
        </p:txBody>
      </p:sp>
      <p:sp>
        <p:nvSpPr>
          <p:cNvPr id="69" name="Google Shape;69;p7"/>
          <p:cNvSpPr txBox="1">
            <a:spLocks noGrp="1"/>
          </p:cNvSpPr>
          <p:nvPr>
            <p:ph type="subTitle" idx="2"/>
          </p:nvPr>
        </p:nvSpPr>
        <p:spPr>
          <a:xfrm>
            <a:off x="354650" y="620550"/>
            <a:ext cx="8434800" cy="384300"/>
          </a:xfrm>
          <a:prstGeom prst="rect">
            <a:avLst/>
          </a:prstGeom>
        </p:spPr>
        <p:txBody>
          <a:bodyPr spcFirstLastPara="1" wrap="square" lIns="0" tIns="91425" rIns="0" bIns="91425" anchor="t" anchorCtr="0">
            <a:noAutofit/>
          </a:bodyPr>
          <a:lstStyle>
            <a:lvl1pPr marL="311150" lvl="0" indent="-311150" rtl="0">
              <a:lnSpc>
                <a:spcPct val="100000"/>
              </a:lnSpc>
              <a:spcBef>
                <a:spcPts val="0"/>
              </a:spcBef>
              <a:spcAft>
                <a:spcPts val="0"/>
              </a:spcAft>
              <a:buClr>
                <a:schemeClr val="accent5"/>
              </a:buClr>
              <a:buSzPts val="1500"/>
              <a:buNone/>
              <a:defRPr sz="1500">
                <a:solidFill>
                  <a:schemeClr val="accent5"/>
                </a:solidFill>
                <a:latin typeface="Montserrat" panose="00000500000000000000" pitchFamily="2" charset="0"/>
              </a:defRPr>
            </a:lvl1pPr>
            <a:lvl2pPr lvl="1" rtl="0">
              <a:lnSpc>
                <a:spcPct val="100000"/>
              </a:lnSpc>
              <a:spcBef>
                <a:spcPts val="0"/>
              </a:spcBef>
              <a:spcAft>
                <a:spcPts val="0"/>
              </a:spcAft>
              <a:buClr>
                <a:schemeClr val="accent5"/>
              </a:buClr>
              <a:buSzPts val="1400"/>
              <a:buNone/>
              <a:defRPr sz="1400">
                <a:solidFill>
                  <a:schemeClr val="accent5"/>
                </a:solidFill>
              </a:defRPr>
            </a:lvl2pPr>
            <a:lvl3pPr lvl="2" rtl="0">
              <a:lnSpc>
                <a:spcPct val="100000"/>
              </a:lnSpc>
              <a:spcBef>
                <a:spcPts val="0"/>
              </a:spcBef>
              <a:spcAft>
                <a:spcPts val="0"/>
              </a:spcAft>
              <a:buClr>
                <a:schemeClr val="accent5"/>
              </a:buClr>
              <a:buSzPts val="1400"/>
              <a:buNone/>
              <a:defRPr sz="1400">
                <a:solidFill>
                  <a:schemeClr val="accent5"/>
                </a:solidFill>
              </a:defRPr>
            </a:lvl3pPr>
            <a:lvl4pPr lvl="3" rtl="0">
              <a:lnSpc>
                <a:spcPct val="100000"/>
              </a:lnSpc>
              <a:spcBef>
                <a:spcPts val="0"/>
              </a:spcBef>
              <a:spcAft>
                <a:spcPts val="0"/>
              </a:spcAft>
              <a:buClr>
                <a:schemeClr val="accent5"/>
              </a:buClr>
              <a:buSzPts val="1400"/>
              <a:buNone/>
              <a:defRPr sz="1400">
                <a:solidFill>
                  <a:schemeClr val="accent5"/>
                </a:solidFill>
              </a:defRPr>
            </a:lvl4pPr>
            <a:lvl5pPr lvl="4" rtl="0">
              <a:lnSpc>
                <a:spcPct val="100000"/>
              </a:lnSpc>
              <a:spcBef>
                <a:spcPts val="0"/>
              </a:spcBef>
              <a:spcAft>
                <a:spcPts val="0"/>
              </a:spcAft>
              <a:buClr>
                <a:schemeClr val="accent5"/>
              </a:buClr>
              <a:buSzPts val="1400"/>
              <a:buNone/>
              <a:defRPr sz="1400">
                <a:solidFill>
                  <a:schemeClr val="accent5"/>
                </a:solidFill>
              </a:defRPr>
            </a:lvl5pPr>
            <a:lvl6pPr lvl="5" rtl="0">
              <a:lnSpc>
                <a:spcPct val="100000"/>
              </a:lnSpc>
              <a:spcBef>
                <a:spcPts val="0"/>
              </a:spcBef>
              <a:spcAft>
                <a:spcPts val="0"/>
              </a:spcAft>
              <a:buClr>
                <a:schemeClr val="accent5"/>
              </a:buClr>
              <a:buSzPts val="1400"/>
              <a:buNone/>
              <a:defRPr sz="1400">
                <a:solidFill>
                  <a:schemeClr val="accent5"/>
                </a:solidFill>
              </a:defRPr>
            </a:lvl6pPr>
            <a:lvl7pPr lvl="6" rtl="0">
              <a:lnSpc>
                <a:spcPct val="100000"/>
              </a:lnSpc>
              <a:spcBef>
                <a:spcPts val="0"/>
              </a:spcBef>
              <a:spcAft>
                <a:spcPts val="0"/>
              </a:spcAft>
              <a:buClr>
                <a:schemeClr val="accent5"/>
              </a:buClr>
              <a:buSzPts val="1400"/>
              <a:buNone/>
              <a:defRPr sz="1400">
                <a:solidFill>
                  <a:schemeClr val="accent5"/>
                </a:solidFill>
              </a:defRPr>
            </a:lvl7pPr>
            <a:lvl8pPr lvl="7" rtl="0">
              <a:lnSpc>
                <a:spcPct val="100000"/>
              </a:lnSpc>
              <a:spcBef>
                <a:spcPts val="0"/>
              </a:spcBef>
              <a:spcAft>
                <a:spcPts val="0"/>
              </a:spcAft>
              <a:buClr>
                <a:schemeClr val="accent5"/>
              </a:buClr>
              <a:buSzPts val="1400"/>
              <a:buNone/>
              <a:defRPr sz="1400">
                <a:solidFill>
                  <a:schemeClr val="accent5"/>
                </a:solidFill>
              </a:defRPr>
            </a:lvl8pPr>
            <a:lvl9pPr lvl="8" rtl="0">
              <a:lnSpc>
                <a:spcPct val="100000"/>
              </a:lnSpc>
              <a:spcBef>
                <a:spcPts val="0"/>
              </a:spcBef>
              <a:spcAft>
                <a:spcPts val="0"/>
              </a:spcAft>
              <a:buClr>
                <a:schemeClr val="accent5"/>
              </a:buClr>
              <a:buSzPts val="1400"/>
              <a:buNone/>
              <a:defRPr sz="1400">
                <a:solidFill>
                  <a:schemeClr val="accent5"/>
                </a:solidFill>
              </a:defRPr>
            </a:lvl9pPr>
          </a:lstStyle>
          <a:p>
            <a:endParaRPr dirty="0"/>
          </a:p>
        </p:txBody>
      </p:sp>
      <p:pic>
        <p:nvPicPr>
          <p:cNvPr id="71" name="Google Shape;71;p7"/>
          <p:cNvPicPr preferRelativeResize="0"/>
          <p:nvPr/>
        </p:nvPicPr>
        <p:blipFill>
          <a:blip r:embed="rId2">
            <a:alphaModFix/>
          </a:blip>
          <a:stretch>
            <a:fillRect/>
          </a:stretch>
        </p:blipFill>
        <p:spPr>
          <a:xfrm>
            <a:off x="0" y="0"/>
            <a:ext cx="354650" cy="355959"/>
          </a:xfrm>
          <a:prstGeom prst="rect">
            <a:avLst/>
          </a:prstGeom>
          <a:noFill/>
          <a:ln>
            <a:noFill/>
          </a:ln>
        </p:spPr>
      </p:pic>
      <p:sp>
        <p:nvSpPr>
          <p:cNvPr id="10" name="Slide Number Placeholder 1">
            <a:extLst>
              <a:ext uri="{FF2B5EF4-FFF2-40B4-BE49-F238E27FC236}">
                <a16:creationId xmlns:a16="http://schemas.microsoft.com/office/drawing/2014/main" id="{DECBD0CE-CBB5-47E2-9811-68DFF5D91FC4}"/>
              </a:ext>
            </a:extLst>
          </p:cNvPr>
          <p:cNvSpPr txBox="1">
            <a:spLocks/>
          </p:cNvSpPr>
          <p:nvPr userDrawn="1"/>
        </p:nvSpPr>
        <p:spPr>
          <a:xfrm>
            <a:off x="6732050" y="4809373"/>
            <a:ext cx="2057400" cy="274637"/>
          </a:xfrm>
          <a:prstGeom prst="rect">
            <a:avLst/>
          </a:prstGeom>
        </p:spPr>
        <p:txBody>
          <a:bodyPr vert="horz" lIns="0" tIns="45720" rIns="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000" b="0" i="0" u="none" strike="noStrike" cap="none">
                <a:solidFill>
                  <a:schemeClr val="bg1"/>
                </a:solidFill>
                <a:latin typeface="Avenir Next LT Pro" panose="020B0504020202020204"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8B2E2F79-BC7F-4BB1-9203-38C79639CA91}" type="slidenum">
              <a:rPr lang="en-PH" smtClean="0">
                <a:solidFill>
                  <a:schemeClr val="tx1"/>
                </a:solidFill>
              </a:rPr>
              <a:pPr/>
              <a:t>‹#›</a:t>
            </a:fld>
            <a:endParaRPr lang="en-PH" dirty="0">
              <a:solidFill>
                <a:schemeClr val="tx1"/>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Inside - Black/title only">
  <p:cSld name="TITLE_AND_BODY_1_1">
    <p:bg>
      <p:bgPr>
        <a:solidFill>
          <a:srgbClr val="000000"/>
        </a:solidFill>
        <a:effectLst/>
      </p:bgPr>
    </p:bg>
    <p:spTree>
      <p:nvGrpSpPr>
        <p:cNvPr id="1" name="Shape 89"/>
        <p:cNvGrpSpPr/>
        <p:nvPr/>
      </p:nvGrpSpPr>
      <p:grpSpPr>
        <a:xfrm>
          <a:off x="0" y="0"/>
          <a:ext cx="0" cy="0"/>
          <a:chOff x="0" y="0"/>
          <a:chExt cx="0" cy="0"/>
        </a:xfrm>
      </p:grpSpPr>
      <p:sp>
        <p:nvSpPr>
          <p:cNvPr id="90" name="Google Shape;90;p10"/>
          <p:cNvSpPr/>
          <p:nvPr/>
        </p:nvSpPr>
        <p:spPr>
          <a:xfrm>
            <a:off x="0" y="50"/>
            <a:ext cx="5107500" cy="51588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91;p10"/>
          <p:cNvSpPr/>
          <p:nvPr/>
        </p:nvSpPr>
        <p:spPr>
          <a:xfrm>
            <a:off x="354650" y="4966350"/>
            <a:ext cx="5064000" cy="184800"/>
          </a:xfrm>
          <a:prstGeom prst="rect">
            <a:avLst/>
          </a:prstGeom>
          <a:noFill/>
          <a:ln>
            <a:noFill/>
          </a:ln>
        </p:spPr>
        <p:txBody>
          <a:bodyPr spcFirstLastPara="1" wrap="square" lIns="0" tIns="45700" rIns="0" bIns="45700"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 sz="500" dirty="0">
                <a:solidFill>
                  <a:srgbClr val="888888"/>
                </a:solidFill>
                <a:latin typeface="Montserrat" panose="00000500000000000000" pitchFamily="2" charset="0"/>
                <a:ea typeface="Montserrat Light"/>
                <a:cs typeface="Montserrat Light"/>
                <a:sym typeface="Montserrat Light"/>
              </a:rPr>
              <a:t>© 2022 </a:t>
            </a:r>
            <a:r>
              <a:rPr lang="en-GB" sz="500" dirty="0">
                <a:solidFill>
                  <a:srgbClr val="888888"/>
                </a:solidFill>
                <a:latin typeface="Montserrat" panose="00000500000000000000" pitchFamily="2" charset="0"/>
                <a:ea typeface="Montserrat Light"/>
                <a:cs typeface="Montserrat Light"/>
                <a:sym typeface="Montserrat Light"/>
              </a:rPr>
              <a:t>NielsenIQ</a:t>
            </a:r>
            <a:r>
              <a:rPr lang="en" sz="500" dirty="0">
                <a:solidFill>
                  <a:srgbClr val="888888"/>
                </a:solidFill>
                <a:latin typeface="Montserrat" panose="00000500000000000000" pitchFamily="2" charset="0"/>
                <a:ea typeface="Montserrat Light"/>
                <a:cs typeface="Montserrat Light"/>
                <a:sym typeface="Montserrat Light"/>
              </a:rPr>
              <a:t> Consumer LLC. All Rights Reserved.</a:t>
            </a:r>
            <a:endParaRPr sz="500" dirty="0">
              <a:solidFill>
                <a:srgbClr val="888888"/>
              </a:solidFill>
              <a:latin typeface="Montserrat" panose="00000500000000000000" pitchFamily="2" charset="0"/>
              <a:ea typeface="Montserrat Light"/>
              <a:cs typeface="Montserrat Light"/>
              <a:sym typeface="Montserrat Light"/>
            </a:endParaRPr>
          </a:p>
          <a:p>
            <a:pPr marL="0" marR="0" lvl="0" indent="0" algn="l" rtl="0">
              <a:lnSpc>
                <a:spcPct val="100000"/>
              </a:lnSpc>
              <a:spcBef>
                <a:spcPts val="0"/>
              </a:spcBef>
              <a:spcAft>
                <a:spcPts val="0"/>
              </a:spcAft>
              <a:buClr>
                <a:schemeClr val="dk1"/>
              </a:buClr>
              <a:buSzPts val="1100"/>
              <a:buFont typeface="Arial"/>
              <a:buNone/>
            </a:pPr>
            <a:endParaRPr sz="500" dirty="0">
              <a:solidFill>
                <a:srgbClr val="888888"/>
              </a:solidFill>
              <a:latin typeface="Avenir Next LT Pro" panose="020B0504020202020204" pitchFamily="34" charset="0"/>
              <a:ea typeface="Montserrat Light"/>
              <a:cs typeface="Montserrat Light"/>
              <a:sym typeface="Montserrat Light"/>
            </a:endParaRPr>
          </a:p>
          <a:p>
            <a:pPr marL="0" marR="0" lvl="0" indent="0" algn="l" rtl="0">
              <a:lnSpc>
                <a:spcPct val="100000"/>
              </a:lnSpc>
              <a:spcBef>
                <a:spcPts val="0"/>
              </a:spcBef>
              <a:spcAft>
                <a:spcPts val="0"/>
              </a:spcAft>
              <a:buClr>
                <a:srgbClr val="000000"/>
              </a:buClr>
              <a:buSzPts val="600"/>
              <a:buFont typeface="Arial"/>
              <a:buNone/>
            </a:pPr>
            <a:endParaRPr sz="500" dirty="0">
              <a:solidFill>
                <a:srgbClr val="888888"/>
              </a:solidFill>
              <a:latin typeface="Avenir Next LT Pro" panose="020B0504020202020204" pitchFamily="34" charset="0"/>
              <a:ea typeface="Montserrat Light"/>
              <a:cs typeface="Montserrat Light"/>
              <a:sym typeface="Montserrat Light"/>
            </a:endParaRPr>
          </a:p>
        </p:txBody>
      </p:sp>
      <p:sp>
        <p:nvSpPr>
          <p:cNvPr id="93" name="Google Shape;93;p10"/>
          <p:cNvSpPr txBox="1">
            <a:spLocks noGrp="1"/>
          </p:cNvSpPr>
          <p:nvPr>
            <p:ph type="subTitle" idx="1"/>
          </p:nvPr>
        </p:nvSpPr>
        <p:spPr>
          <a:xfrm>
            <a:off x="354650" y="4857012"/>
            <a:ext cx="8159100" cy="184800"/>
          </a:xfrm>
          <a:prstGeom prst="rect">
            <a:avLst/>
          </a:prstGeom>
        </p:spPr>
        <p:txBody>
          <a:bodyPr spcFirstLastPara="1" wrap="square" lIns="0" tIns="91425" rIns="0" bIns="91425" anchor="b" anchorCtr="0">
            <a:noAutofit/>
          </a:bodyPr>
          <a:lstStyle>
            <a:lvl1pPr marL="0" lvl="0" indent="0" rtl="0">
              <a:lnSpc>
                <a:spcPct val="100000"/>
              </a:lnSpc>
              <a:spcBef>
                <a:spcPts val="0"/>
              </a:spcBef>
              <a:spcAft>
                <a:spcPts val="0"/>
              </a:spcAft>
              <a:buClr>
                <a:schemeClr val="accent5"/>
              </a:buClr>
              <a:buSzPts val="600"/>
              <a:buNone/>
              <a:defRPr sz="600">
                <a:solidFill>
                  <a:schemeClr val="accent5"/>
                </a:solidFill>
                <a:latin typeface="Montserrat" panose="00000500000000000000" pitchFamily="2" charset="0"/>
              </a:defRPr>
            </a:lvl1pPr>
            <a:lvl2pPr lvl="1" rtl="0">
              <a:lnSpc>
                <a:spcPct val="100000"/>
              </a:lnSpc>
              <a:spcBef>
                <a:spcPts val="0"/>
              </a:spcBef>
              <a:spcAft>
                <a:spcPts val="0"/>
              </a:spcAft>
              <a:buClr>
                <a:schemeClr val="accent5"/>
              </a:buClr>
              <a:buSzPts val="600"/>
              <a:buNone/>
              <a:defRPr sz="600">
                <a:solidFill>
                  <a:schemeClr val="accent5"/>
                </a:solidFill>
              </a:defRPr>
            </a:lvl2pPr>
            <a:lvl3pPr lvl="2" rtl="0">
              <a:lnSpc>
                <a:spcPct val="100000"/>
              </a:lnSpc>
              <a:spcBef>
                <a:spcPts val="0"/>
              </a:spcBef>
              <a:spcAft>
                <a:spcPts val="0"/>
              </a:spcAft>
              <a:buClr>
                <a:schemeClr val="accent5"/>
              </a:buClr>
              <a:buSzPts val="600"/>
              <a:buNone/>
              <a:defRPr sz="600">
                <a:solidFill>
                  <a:schemeClr val="accent5"/>
                </a:solidFill>
              </a:defRPr>
            </a:lvl3pPr>
            <a:lvl4pPr lvl="3" rtl="0">
              <a:lnSpc>
                <a:spcPct val="100000"/>
              </a:lnSpc>
              <a:spcBef>
                <a:spcPts val="0"/>
              </a:spcBef>
              <a:spcAft>
                <a:spcPts val="0"/>
              </a:spcAft>
              <a:buClr>
                <a:schemeClr val="accent5"/>
              </a:buClr>
              <a:buSzPts val="600"/>
              <a:buNone/>
              <a:defRPr sz="600">
                <a:solidFill>
                  <a:schemeClr val="accent5"/>
                </a:solidFill>
              </a:defRPr>
            </a:lvl4pPr>
            <a:lvl5pPr lvl="4" rtl="0">
              <a:lnSpc>
                <a:spcPct val="100000"/>
              </a:lnSpc>
              <a:spcBef>
                <a:spcPts val="0"/>
              </a:spcBef>
              <a:spcAft>
                <a:spcPts val="0"/>
              </a:spcAft>
              <a:buClr>
                <a:schemeClr val="accent5"/>
              </a:buClr>
              <a:buSzPts val="600"/>
              <a:buNone/>
              <a:defRPr sz="600">
                <a:solidFill>
                  <a:schemeClr val="accent5"/>
                </a:solidFill>
              </a:defRPr>
            </a:lvl5pPr>
            <a:lvl6pPr lvl="5" rtl="0">
              <a:lnSpc>
                <a:spcPct val="100000"/>
              </a:lnSpc>
              <a:spcBef>
                <a:spcPts val="0"/>
              </a:spcBef>
              <a:spcAft>
                <a:spcPts val="0"/>
              </a:spcAft>
              <a:buClr>
                <a:schemeClr val="accent5"/>
              </a:buClr>
              <a:buSzPts val="600"/>
              <a:buNone/>
              <a:defRPr sz="600">
                <a:solidFill>
                  <a:schemeClr val="accent5"/>
                </a:solidFill>
              </a:defRPr>
            </a:lvl6pPr>
            <a:lvl7pPr lvl="6" rtl="0">
              <a:lnSpc>
                <a:spcPct val="100000"/>
              </a:lnSpc>
              <a:spcBef>
                <a:spcPts val="0"/>
              </a:spcBef>
              <a:spcAft>
                <a:spcPts val="0"/>
              </a:spcAft>
              <a:buClr>
                <a:schemeClr val="accent5"/>
              </a:buClr>
              <a:buSzPts val="600"/>
              <a:buNone/>
              <a:defRPr sz="600">
                <a:solidFill>
                  <a:schemeClr val="accent5"/>
                </a:solidFill>
              </a:defRPr>
            </a:lvl7pPr>
            <a:lvl8pPr lvl="7" rtl="0">
              <a:lnSpc>
                <a:spcPct val="100000"/>
              </a:lnSpc>
              <a:spcBef>
                <a:spcPts val="0"/>
              </a:spcBef>
              <a:spcAft>
                <a:spcPts val="0"/>
              </a:spcAft>
              <a:buClr>
                <a:schemeClr val="accent5"/>
              </a:buClr>
              <a:buSzPts val="600"/>
              <a:buNone/>
              <a:defRPr sz="600">
                <a:solidFill>
                  <a:schemeClr val="accent5"/>
                </a:solidFill>
              </a:defRPr>
            </a:lvl8pPr>
            <a:lvl9pPr lvl="8" rtl="0">
              <a:lnSpc>
                <a:spcPct val="100000"/>
              </a:lnSpc>
              <a:spcBef>
                <a:spcPts val="0"/>
              </a:spcBef>
              <a:spcAft>
                <a:spcPts val="0"/>
              </a:spcAft>
              <a:buClr>
                <a:schemeClr val="accent5"/>
              </a:buClr>
              <a:buSzPts val="600"/>
              <a:buNone/>
              <a:defRPr sz="600">
                <a:solidFill>
                  <a:schemeClr val="accent5"/>
                </a:solidFill>
              </a:defRPr>
            </a:lvl9pPr>
          </a:lstStyle>
          <a:p>
            <a:endParaRPr dirty="0"/>
          </a:p>
        </p:txBody>
      </p:sp>
      <p:sp>
        <p:nvSpPr>
          <p:cNvPr id="94" name="Google Shape;94;p10"/>
          <p:cNvSpPr txBox="1">
            <a:spLocks noGrp="1"/>
          </p:cNvSpPr>
          <p:nvPr>
            <p:ph type="title"/>
          </p:nvPr>
        </p:nvSpPr>
        <p:spPr>
          <a:xfrm>
            <a:off x="354650" y="292625"/>
            <a:ext cx="8434800" cy="393600"/>
          </a:xfrm>
          <a:prstGeom prst="rect">
            <a:avLst/>
          </a:prstGeom>
        </p:spPr>
        <p:txBody>
          <a:bodyPr spcFirstLastPara="1" wrap="square" lIns="0" tIns="91425" rIns="0" bIns="91425" anchor="t" anchorCtr="0">
            <a:noAutofit/>
          </a:bodyPr>
          <a:lstStyle>
            <a:lvl1pPr lvl="0" rtl="0">
              <a:spcBef>
                <a:spcPts val="0"/>
              </a:spcBef>
              <a:spcAft>
                <a:spcPts val="0"/>
              </a:spcAft>
              <a:buClr>
                <a:srgbClr val="FFFFFF"/>
              </a:buClr>
              <a:buSzPts val="1900"/>
              <a:buNone/>
              <a:defRPr>
                <a:solidFill>
                  <a:srgbClr val="FFFFFF"/>
                </a:solidFill>
                <a:latin typeface="Avenir Next LT Pro" panose="020B0504020202020204" pitchFamily="34" charset="0"/>
              </a:defRPr>
            </a:lvl1pPr>
            <a:lvl2pPr lvl="1" rtl="0">
              <a:spcBef>
                <a:spcPts val="0"/>
              </a:spcBef>
              <a:spcAft>
                <a:spcPts val="0"/>
              </a:spcAft>
              <a:buSzPts val="1900"/>
              <a:buNone/>
              <a:defRPr/>
            </a:lvl2pPr>
            <a:lvl3pPr lvl="2" rtl="0">
              <a:spcBef>
                <a:spcPts val="0"/>
              </a:spcBef>
              <a:spcAft>
                <a:spcPts val="0"/>
              </a:spcAft>
              <a:buSzPts val="1900"/>
              <a:buNone/>
              <a:defRPr/>
            </a:lvl3pPr>
            <a:lvl4pPr lvl="3" rtl="0">
              <a:spcBef>
                <a:spcPts val="0"/>
              </a:spcBef>
              <a:spcAft>
                <a:spcPts val="0"/>
              </a:spcAft>
              <a:buSzPts val="1900"/>
              <a:buNone/>
              <a:defRPr/>
            </a:lvl4pPr>
            <a:lvl5pPr lvl="4" rtl="0">
              <a:spcBef>
                <a:spcPts val="0"/>
              </a:spcBef>
              <a:spcAft>
                <a:spcPts val="0"/>
              </a:spcAft>
              <a:buSzPts val="1900"/>
              <a:buNone/>
              <a:defRPr/>
            </a:lvl5pPr>
            <a:lvl6pPr lvl="5" rtl="0">
              <a:spcBef>
                <a:spcPts val="0"/>
              </a:spcBef>
              <a:spcAft>
                <a:spcPts val="0"/>
              </a:spcAft>
              <a:buSzPts val="1900"/>
              <a:buNone/>
              <a:defRPr/>
            </a:lvl6pPr>
            <a:lvl7pPr lvl="6" rtl="0">
              <a:spcBef>
                <a:spcPts val="0"/>
              </a:spcBef>
              <a:spcAft>
                <a:spcPts val="0"/>
              </a:spcAft>
              <a:buSzPts val="1900"/>
              <a:buNone/>
              <a:defRPr/>
            </a:lvl7pPr>
            <a:lvl8pPr lvl="7" rtl="0">
              <a:spcBef>
                <a:spcPts val="0"/>
              </a:spcBef>
              <a:spcAft>
                <a:spcPts val="0"/>
              </a:spcAft>
              <a:buSzPts val="1900"/>
              <a:buNone/>
              <a:defRPr/>
            </a:lvl8pPr>
            <a:lvl9pPr lvl="8" rtl="0">
              <a:spcBef>
                <a:spcPts val="0"/>
              </a:spcBef>
              <a:spcAft>
                <a:spcPts val="0"/>
              </a:spcAft>
              <a:buSzPts val="1900"/>
              <a:buNone/>
              <a:defRPr/>
            </a:lvl9pPr>
          </a:lstStyle>
          <a:p>
            <a:endParaRPr dirty="0"/>
          </a:p>
        </p:txBody>
      </p:sp>
      <p:pic>
        <p:nvPicPr>
          <p:cNvPr id="95" name="Google Shape;95;p10"/>
          <p:cNvPicPr preferRelativeResize="0"/>
          <p:nvPr/>
        </p:nvPicPr>
        <p:blipFill>
          <a:blip r:embed="rId2">
            <a:alphaModFix/>
          </a:blip>
          <a:stretch>
            <a:fillRect/>
          </a:stretch>
        </p:blipFill>
        <p:spPr>
          <a:xfrm>
            <a:off x="0" y="0"/>
            <a:ext cx="354650" cy="355959"/>
          </a:xfrm>
          <a:prstGeom prst="rect">
            <a:avLst/>
          </a:prstGeom>
          <a:noFill/>
          <a:ln>
            <a:noFill/>
          </a:ln>
        </p:spPr>
      </p:pic>
      <p:sp>
        <p:nvSpPr>
          <p:cNvPr id="9" name="Slide Number Placeholder 1">
            <a:extLst>
              <a:ext uri="{FF2B5EF4-FFF2-40B4-BE49-F238E27FC236}">
                <a16:creationId xmlns:a16="http://schemas.microsoft.com/office/drawing/2014/main" id="{000BDBC4-3F02-409D-A9BB-6FD11DAF8DC4}"/>
              </a:ext>
            </a:extLst>
          </p:cNvPr>
          <p:cNvSpPr txBox="1">
            <a:spLocks/>
          </p:cNvSpPr>
          <p:nvPr userDrawn="1"/>
        </p:nvSpPr>
        <p:spPr>
          <a:xfrm>
            <a:off x="6732050" y="4809373"/>
            <a:ext cx="2057400" cy="274637"/>
          </a:xfrm>
          <a:prstGeom prst="rect">
            <a:avLst/>
          </a:prstGeom>
        </p:spPr>
        <p:txBody>
          <a:bodyPr vert="horz" lIns="0" tIns="45720" rIns="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000" b="0" i="0" u="none" strike="noStrike" cap="none">
                <a:solidFill>
                  <a:schemeClr val="bg1"/>
                </a:solidFill>
                <a:latin typeface="Avenir Next LT Pro" panose="020B0504020202020204"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8B2E2F79-BC7F-4BB1-9203-38C79639CA91}" type="slidenum">
              <a:rPr lang="en-PH" smtClean="0">
                <a:solidFill>
                  <a:schemeClr val="bg1"/>
                </a:solidFill>
              </a:rPr>
              <a:pPr/>
              <a:t>‹#›</a:t>
            </a:fld>
            <a:endParaRPr lang="en-PH" dirty="0">
              <a:solidFill>
                <a:schemeClr val="bg1"/>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Inside - White blank" type="blank">
  <p:cSld name="BLANK">
    <p:spTree>
      <p:nvGrpSpPr>
        <p:cNvPr id="1" name="Shape 96"/>
        <p:cNvGrpSpPr/>
        <p:nvPr/>
      </p:nvGrpSpPr>
      <p:grpSpPr>
        <a:xfrm>
          <a:off x="0" y="0"/>
          <a:ext cx="0" cy="0"/>
          <a:chOff x="0" y="0"/>
          <a:chExt cx="0" cy="0"/>
        </a:xfrm>
      </p:grpSpPr>
      <p:sp>
        <p:nvSpPr>
          <p:cNvPr id="98" name="Google Shape;98;p11"/>
          <p:cNvSpPr/>
          <p:nvPr/>
        </p:nvSpPr>
        <p:spPr>
          <a:xfrm>
            <a:off x="354650" y="4966350"/>
            <a:ext cx="5064000" cy="184800"/>
          </a:xfrm>
          <a:prstGeom prst="rect">
            <a:avLst/>
          </a:prstGeom>
          <a:noFill/>
          <a:ln>
            <a:noFill/>
          </a:ln>
        </p:spPr>
        <p:txBody>
          <a:bodyPr spcFirstLastPara="1" wrap="square" lIns="0" tIns="45700" rIns="0" bIns="4570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 sz="500" dirty="0">
                <a:solidFill>
                  <a:srgbClr val="888888"/>
                </a:solidFill>
                <a:latin typeface="Montserrat" panose="00000500000000000000" pitchFamily="2" charset="0"/>
                <a:ea typeface="Montserrat Light"/>
                <a:cs typeface="Montserrat Light"/>
                <a:sym typeface="Montserrat Light"/>
              </a:rPr>
              <a:t>© 2021 </a:t>
            </a:r>
            <a:r>
              <a:rPr lang="en-GB" sz="500" dirty="0">
                <a:solidFill>
                  <a:srgbClr val="888888"/>
                </a:solidFill>
                <a:latin typeface="Montserrat" panose="00000500000000000000" pitchFamily="2" charset="0"/>
                <a:ea typeface="Montserrat Light"/>
                <a:cs typeface="Montserrat Light"/>
                <a:sym typeface="Montserrat Light"/>
              </a:rPr>
              <a:t>NielsenIQ</a:t>
            </a:r>
            <a:r>
              <a:rPr lang="en" sz="500" dirty="0">
                <a:solidFill>
                  <a:srgbClr val="888888"/>
                </a:solidFill>
                <a:latin typeface="Montserrat" panose="00000500000000000000" pitchFamily="2" charset="0"/>
                <a:ea typeface="Montserrat Light"/>
                <a:cs typeface="Montserrat Light"/>
                <a:sym typeface="Montserrat Light"/>
              </a:rPr>
              <a:t> Consumer LLC. All Rights Reserved.</a:t>
            </a:r>
            <a:endParaRPr sz="500" i="0" u="none" strike="noStrike" cap="none" dirty="0">
              <a:solidFill>
                <a:srgbClr val="888888"/>
              </a:solidFill>
              <a:latin typeface="Montserrat" panose="00000500000000000000" pitchFamily="2" charset="0"/>
              <a:ea typeface="Montserrat Light"/>
              <a:cs typeface="Montserrat Light"/>
              <a:sym typeface="Montserrat Light"/>
            </a:endParaRPr>
          </a:p>
        </p:txBody>
      </p:sp>
      <p:sp>
        <p:nvSpPr>
          <p:cNvPr id="99" name="Google Shape;99;p11"/>
          <p:cNvSpPr txBox="1">
            <a:spLocks noGrp="1"/>
          </p:cNvSpPr>
          <p:nvPr>
            <p:ph type="subTitle" idx="1"/>
          </p:nvPr>
        </p:nvSpPr>
        <p:spPr>
          <a:xfrm>
            <a:off x="354550" y="4779743"/>
            <a:ext cx="8159100" cy="184800"/>
          </a:xfrm>
          <a:prstGeom prst="rect">
            <a:avLst/>
          </a:prstGeom>
        </p:spPr>
        <p:txBody>
          <a:bodyPr spcFirstLastPara="1" wrap="square" lIns="0" tIns="91425" rIns="0" bIns="91425" anchor="b" anchorCtr="0">
            <a:noAutofit/>
          </a:bodyPr>
          <a:lstStyle>
            <a:lvl1pPr marL="0" lvl="0" indent="0" rtl="0">
              <a:lnSpc>
                <a:spcPct val="100000"/>
              </a:lnSpc>
              <a:spcBef>
                <a:spcPts val="0"/>
              </a:spcBef>
              <a:spcAft>
                <a:spcPts val="0"/>
              </a:spcAft>
              <a:buClr>
                <a:schemeClr val="accent5"/>
              </a:buClr>
              <a:buSzPts val="600"/>
              <a:buNone/>
              <a:defRPr sz="600">
                <a:solidFill>
                  <a:schemeClr val="accent5"/>
                </a:solidFill>
                <a:latin typeface="Montserrat" panose="00000500000000000000" pitchFamily="2" charset="0"/>
              </a:defRPr>
            </a:lvl1pPr>
            <a:lvl2pPr lvl="1" rtl="0">
              <a:lnSpc>
                <a:spcPct val="100000"/>
              </a:lnSpc>
              <a:spcBef>
                <a:spcPts val="0"/>
              </a:spcBef>
              <a:spcAft>
                <a:spcPts val="0"/>
              </a:spcAft>
              <a:buClr>
                <a:schemeClr val="accent5"/>
              </a:buClr>
              <a:buSzPts val="600"/>
              <a:buNone/>
              <a:defRPr sz="600">
                <a:solidFill>
                  <a:schemeClr val="accent5"/>
                </a:solidFill>
              </a:defRPr>
            </a:lvl2pPr>
            <a:lvl3pPr lvl="2" rtl="0">
              <a:lnSpc>
                <a:spcPct val="100000"/>
              </a:lnSpc>
              <a:spcBef>
                <a:spcPts val="0"/>
              </a:spcBef>
              <a:spcAft>
                <a:spcPts val="0"/>
              </a:spcAft>
              <a:buClr>
                <a:schemeClr val="accent5"/>
              </a:buClr>
              <a:buSzPts val="600"/>
              <a:buNone/>
              <a:defRPr sz="600">
                <a:solidFill>
                  <a:schemeClr val="accent5"/>
                </a:solidFill>
              </a:defRPr>
            </a:lvl3pPr>
            <a:lvl4pPr lvl="3" rtl="0">
              <a:lnSpc>
                <a:spcPct val="100000"/>
              </a:lnSpc>
              <a:spcBef>
                <a:spcPts val="0"/>
              </a:spcBef>
              <a:spcAft>
                <a:spcPts val="0"/>
              </a:spcAft>
              <a:buClr>
                <a:schemeClr val="accent5"/>
              </a:buClr>
              <a:buSzPts val="600"/>
              <a:buNone/>
              <a:defRPr sz="600">
                <a:solidFill>
                  <a:schemeClr val="accent5"/>
                </a:solidFill>
              </a:defRPr>
            </a:lvl4pPr>
            <a:lvl5pPr lvl="4" rtl="0">
              <a:lnSpc>
                <a:spcPct val="100000"/>
              </a:lnSpc>
              <a:spcBef>
                <a:spcPts val="0"/>
              </a:spcBef>
              <a:spcAft>
                <a:spcPts val="0"/>
              </a:spcAft>
              <a:buClr>
                <a:schemeClr val="accent5"/>
              </a:buClr>
              <a:buSzPts val="600"/>
              <a:buNone/>
              <a:defRPr sz="600">
                <a:solidFill>
                  <a:schemeClr val="accent5"/>
                </a:solidFill>
              </a:defRPr>
            </a:lvl5pPr>
            <a:lvl6pPr lvl="5" rtl="0">
              <a:lnSpc>
                <a:spcPct val="100000"/>
              </a:lnSpc>
              <a:spcBef>
                <a:spcPts val="0"/>
              </a:spcBef>
              <a:spcAft>
                <a:spcPts val="0"/>
              </a:spcAft>
              <a:buClr>
                <a:schemeClr val="accent5"/>
              </a:buClr>
              <a:buSzPts val="600"/>
              <a:buNone/>
              <a:defRPr sz="600">
                <a:solidFill>
                  <a:schemeClr val="accent5"/>
                </a:solidFill>
              </a:defRPr>
            </a:lvl6pPr>
            <a:lvl7pPr lvl="6" rtl="0">
              <a:lnSpc>
                <a:spcPct val="100000"/>
              </a:lnSpc>
              <a:spcBef>
                <a:spcPts val="0"/>
              </a:spcBef>
              <a:spcAft>
                <a:spcPts val="0"/>
              </a:spcAft>
              <a:buClr>
                <a:schemeClr val="accent5"/>
              </a:buClr>
              <a:buSzPts val="600"/>
              <a:buNone/>
              <a:defRPr sz="600">
                <a:solidFill>
                  <a:schemeClr val="accent5"/>
                </a:solidFill>
              </a:defRPr>
            </a:lvl7pPr>
            <a:lvl8pPr lvl="7" rtl="0">
              <a:lnSpc>
                <a:spcPct val="100000"/>
              </a:lnSpc>
              <a:spcBef>
                <a:spcPts val="0"/>
              </a:spcBef>
              <a:spcAft>
                <a:spcPts val="0"/>
              </a:spcAft>
              <a:buClr>
                <a:schemeClr val="accent5"/>
              </a:buClr>
              <a:buSzPts val="600"/>
              <a:buNone/>
              <a:defRPr sz="600">
                <a:solidFill>
                  <a:schemeClr val="accent5"/>
                </a:solidFill>
              </a:defRPr>
            </a:lvl8pPr>
            <a:lvl9pPr lvl="8" rtl="0">
              <a:lnSpc>
                <a:spcPct val="100000"/>
              </a:lnSpc>
              <a:spcBef>
                <a:spcPts val="0"/>
              </a:spcBef>
              <a:spcAft>
                <a:spcPts val="0"/>
              </a:spcAft>
              <a:buClr>
                <a:schemeClr val="accent5"/>
              </a:buClr>
              <a:buSzPts val="600"/>
              <a:buNone/>
              <a:defRPr sz="600">
                <a:solidFill>
                  <a:schemeClr val="accent5"/>
                </a:solidFill>
              </a:defRPr>
            </a:lvl9pPr>
          </a:lstStyle>
          <a:p>
            <a:endParaRPr dirty="0"/>
          </a:p>
        </p:txBody>
      </p:sp>
      <p:pic>
        <p:nvPicPr>
          <p:cNvPr id="100" name="Google Shape;100;p11"/>
          <p:cNvPicPr preferRelativeResize="0"/>
          <p:nvPr/>
        </p:nvPicPr>
        <p:blipFill>
          <a:blip r:embed="rId2">
            <a:alphaModFix/>
          </a:blip>
          <a:stretch>
            <a:fillRect/>
          </a:stretch>
        </p:blipFill>
        <p:spPr>
          <a:xfrm>
            <a:off x="0" y="0"/>
            <a:ext cx="354650" cy="355959"/>
          </a:xfrm>
          <a:prstGeom prst="rect">
            <a:avLst/>
          </a:prstGeom>
          <a:noFill/>
          <a:ln>
            <a:noFill/>
          </a:ln>
        </p:spPr>
      </p:pic>
      <p:sp>
        <p:nvSpPr>
          <p:cNvPr id="6" name="Slide Number Placeholder 1">
            <a:extLst>
              <a:ext uri="{FF2B5EF4-FFF2-40B4-BE49-F238E27FC236}">
                <a16:creationId xmlns:a16="http://schemas.microsoft.com/office/drawing/2014/main" id="{33E4119A-B785-460B-BC0C-F9FD211E8203}"/>
              </a:ext>
            </a:extLst>
          </p:cNvPr>
          <p:cNvSpPr txBox="1">
            <a:spLocks/>
          </p:cNvSpPr>
          <p:nvPr userDrawn="1"/>
        </p:nvSpPr>
        <p:spPr>
          <a:xfrm>
            <a:off x="6732050" y="4809373"/>
            <a:ext cx="2057400" cy="274637"/>
          </a:xfrm>
          <a:prstGeom prst="rect">
            <a:avLst/>
          </a:prstGeom>
        </p:spPr>
        <p:txBody>
          <a:bodyPr vert="horz" lIns="0" tIns="45720" rIns="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000" b="0" i="0" u="none" strike="noStrike" cap="none">
                <a:solidFill>
                  <a:schemeClr val="bg1"/>
                </a:solidFill>
                <a:latin typeface="Avenir Next LT Pro" panose="020B0504020202020204"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8B2E2F79-BC7F-4BB1-9203-38C79639CA91}" type="slidenum">
              <a:rPr lang="en-PH" smtClean="0">
                <a:solidFill>
                  <a:schemeClr val="tx1"/>
                </a:solidFill>
              </a:rPr>
              <a:pPr/>
              <a:t>‹#›</a:t>
            </a:fld>
            <a:endParaRPr lang="en-PH" dirty="0">
              <a:solidFill>
                <a:schemeClr val="tx1"/>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Inside - White/grey right">
  <p:cSld name="BLANK_2_4">
    <p:bg>
      <p:bgPr>
        <a:solidFill>
          <a:srgbClr val="FFFFFF"/>
        </a:solidFill>
        <a:effectLst/>
      </p:bgPr>
    </p:bg>
    <p:spTree>
      <p:nvGrpSpPr>
        <p:cNvPr id="1" name="Shape 115"/>
        <p:cNvGrpSpPr/>
        <p:nvPr/>
      </p:nvGrpSpPr>
      <p:grpSpPr>
        <a:xfrm>
          <a:off x="0" y="0"/>
          <a:ext cx="0" cy="0"/>
          <a:chOff x="0" y="0"/>
          <a:chExt cx="0" cy="0"/>
        </a:xfrm>
      </p:grpSpPr>
      <p:sp>
        <p:nvSpPr>
          <p:cNvPr id="116" name="Google Shape;116;p14"/>
          <p:cNvSpPr/>
          <p:nvPr/>
        </p:nvSpPr>
        <p:spPr>
          <a:xfrm>
            <a:off x="3007550" y="-13750"/>
            <a:ext cx="6139500" cy="5172600"/>
          </a:xfrm>
          <a:prstGeom prst="rect">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 name="Google Shape;117;p14"/>
          <p:cNvSpPr/>
          <p:nvPr/>
        </p:nvSpPr>
        <p:spPr>
          <a:xfrm>
            <a:off x="0" y="50"/>
            <a:ext cx="5107500" cy="5158800"/>
          </a:xfrm>
          <a:prstGeom prst="rtTriangle">
            <a:avLst/>
          </a:pr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118;p14"/>
          <p:cNvSpPr/>
          <p:nvPr/>
        </p:nvSpPr>
        <p:spPr>
          <a:xfrm>
            <a:off x="354650" y="4966350"/>
            <a:ext cx="5064000" cy="184800"/>
          </a:xfrm>
          <a:prstGeom prst="rect">
            <a:avLst/>
          </a:prstGeom>
          <a:noFill/>
          <a:ln>
            <a:noFill/>
          </a:ln>
        </p:spPr>
        <p:txBody>
          <a:bodyPr spcFirstLastPara="1" wrap="square" lIns="0" tIns="45700" rIns="0" bIns="4570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 sz="500" dirty="0">
                <a:solidFill>
                  <a:srgbClr val="888888"/>
                </a:solidFill>
                <a:latin typeface="Montserrat" panose="00000500000000000000" pitchFamily="2" charset="0"/>
                <a:ea typeface="Montserrat Light"/>
                <a:cs typeface="Montserrat Light"/>
                <a:sym typeface="Montserrat Light"/>
              </a:rPr>
              <a:t>© 2022 </a:t>
            </a:r>
            <a:r>
              <a:rPr lang="en-GB" sz="500" dirty="0">
                <a:solidFill>
                  <a:srgbClr val="888888"/>
                </a:solidFill>
                <a:latin typeface="Montserrat" panose="00000500000000000000" pitchFamily="2" charset="0"/>
                <a:ea typeface="Montserrat Light"/>
                <a:cs typeface="Montserrat Light"/>
                <a:sym typeface="Montserrat Light"/>
              </a:rPr>
              <a:t>NielsenIQ</a:t>
            </a:r>
            <a:r>
              <a:rPr lang="en" sz="500" dirty="0">
                <a:solidFill>
                  <a:srgbClr val="888888"/>
                </a:solidFill>
                <a:latin typeface="Montserrat" panose="00000500000000000000" pitchFamily="2" charset="0"/>
                <a:ea typeface="Montserrat Light"/>
                <a:cs typeface="Montserrat Light"/>
                <a:sym typeface="Montserrat Light"/>
              </a:rPr>
              <a:t> Consumer LLC. All Rights Reserved.</a:t>
            </a:r>
            <a:endParaRPr sz="500" i="0" u="none" strike="noStrike" cap="none" dirty="0">
              <a:solidFill>
                <a:srgbClr val="888888"/>
              </a:solidFill>
              <a:latin typeface="Montserrat" panose="00000500000000000000" pitchFamily="2" charset="0"/>
              <a:ea typeface="Montserrat Light"/>
              <a:cs typeface="Montserrat Light"/>
              <a:sym typeface="Montserrat Light"/>
            </a:endParaRPr>
          </a:p>
        </p:txBody>
      </p:sp>
      <p:sp>
        <p:nvSpPr>
          <p:cNvPr id="119" name="Google Shape;119;p14"/>
          <p:cNvSpPr txBox="1">
            <a:spLocks noGrp="1"/>
          </p:cNvSpPr>
          <p:nvPr>
            <p:ph type="title"/>
          </p:nvPr>
        </p:nvSpPr>
        <p:spPr>
          <a:xfrm>
            <a:off x="354650" y="292625"/>
            <a:ext cx="2026500" cy="1174200"/>
          </a:xfrm>
          <a:prstGeom prst="rect">
            <a:avLst/>
          </a:prstGeom>
        </p:spPr>
        <p:txBody>
          <a:bodyPr spcFirstLastPara="1" wrap="square" lIns="0" tIns="91425" rIns="0" bIns="91425" anchor="t" anchorCtr="0">
            <a:noAutofit/>
          </a:bodyPr>
          <a:lstStyle>
            <a:lvl1pPr lvl="0" rtl="0">
              <a:spcBef>
                <a:spcPts val="0"/>
              </a:spcBef>
              <a:spcAft>
                <a:spcPts val="0"/>
              </a:spcAft>
              <a:buSzPts val="1900"/>
              <a:buNone/>
              <a:defRPr>
                <a:latin typeface="Montserrat" panose="00000500000000000000" pitchFamily="2" charset="0"/>
              </a:defRPr>
            </a:lvl1pPr>
            <a:lvl2pPr lvl="1" rtl="0">
              <a:spcBef>
                <a:spcPts val="0"/>
              </a:spcBef>
              <a:spcAft>
                <a:spcPts val="0"/>
              </a:spcAft>
              <a:buSzPts val="1900"/>
              <a:buNone/>
              <a:defRPr/>
            </a:lvl2pPr>
            <a:lvl3pPr lvl="2" rtl="0">
              <a:spcBef>
                <a:spcPts val="0"/>
              </a:spcBef>
              <a:spcAft>
                <a:spcPts val="0"/>
              </a:spcAft>
              <a:buSzPts val="1900"/>
              <a:buNone/>
              <a:defRPr/>
            </a:lvl3pPr>
            <a:lvl4pPr lvl="3" rtl="0">
              <a:spcBef>
                <a:spcPts val="0"/>
              </a:spcBef>
              <a:spcAft>
                <a:spcPts val="0"/>
              </a:spcAft>
              <a:buSzPts val="1900"/>
              <a:buNone/>
              <a:defRPr/>
            </a:lvl4pPr>
            <a:lvl5pPr lvl="4" rtl="0">
              <a:spcBef>
                <a:spcPts val="0"/>
              </a:spcBef>
              <a:spcAft>
                <a:spcPts val="0"/>
              </a:spcAft>
              <a:buSzPts val="1900"/>
              <a:buNone/>
              <a:defRPr/>
            </a:lvl5pPr>
            <a:lvl6pPr lvl="5" rtl="0">
              <a:spcBef>
                <a:spcPts val="0"/>
              </a:spcBef>
              <a:spcAft>
                <a:spcPts val="0"/>
              </a:spcAft>
              <a:buSzPts val="1900"/>
              <a:buNone/>
              <a:defRPr/>
            </a:lvl6pPr>
            <a:lvl7pPr lvl="6" rtl="0">
              <a:spcBef>
                <a:spcPts val="0"/>
              </a:spcBef>
              <a:spcAft>
                <a:spcPts val="0"/>
              </a:spcAft>
              <a:buSzPts val="1900"/>
              <a:buNone/>
              <a:defRPr/>
            </a:lvl7pPr>
            <a:lvl8pPr lvl="7" rtl="0">
              <a:spcBef>
                <a:spcPts val="0"/>
              </a:spcBef>
              <a:spcAft>
                <a:spcPts val="0"/>
              </a:spcAft>
              <a:buSzPts val="1900"/>
              <a:buNone/>
              <a:defRPr/>
            </a:lvl8pPr>
            <a:lvl9pPr lvl="8" rtl="0">
              <a:spcBef>
                <a:spcPts val="0"/>
              </a:spcBef>
              <a:spcAft>
                <a:spcPts val="0"/>
              </a:spcAft>
              <a:buSzPts val="1900"/>
              <a:buNone/>
              <a:defRPr/>
            </a:lvl9pPr>
          </a:lstStyle>
          <a:p>
            <a:endParaRPr dirty="0"/>
          </a:p>
        </p:txBody>
      </p:sp>
      <p:sp>
        <p:nvSpPr>
          <p:cNvPr id="120" name="Google Shape;120;p14"/>
          <p:cNvSpPr txBox="1">
            <a:spLocks noGrp="1"/>
          </p:cNvSpPr>
          <p:nvPr>
            <p:ph type="subTitle" idx="1"/>
          </p:nvPr>
        </p:nvSpPr>
        <p:spPr>
          <a:xfrm>
            <a:off x="354650" y="4857012"/>
            <a:ext cx="8159100" cy="184800"/>
          </a:xfrm>
          <a:prstGeom prst="rect">
            <a:avLst/>
          </a:prstGeom>
        </p:spPr>
        <p:txBody>
          <a:bodyPr spcFirstLastPara="1" wrap="square" lIns="0" tIns="91425" rIns="0" bIns="91425" anchor="b" anchorCtr="0">
            <a:noAutofit/>
          </a:bodyPr>
          <a:lstStyle>
            <a:lvl1pPr marL="0" lvl="0" indent="0" rtl="0">
              <a:lnSpc>
                <a:spcPct val="100000"/>
              </a:lnSpc>
              <a:spcBef>
                <a:spcPts val="0"/>
              </a:spcBef>
              <a:spcAft>
                <a:spcPts val="0"/>
              </a:spcAft>
              <a:buClr>
                <a:schemeClr val="accent5"/>
              </a:buClr>
              <a:buSzPts val="600"/>
              <a:buNone/>
              <a:defRPr sz="600">
                <a:solidFill>
                  <a:schemeClr val="accent5"/>
                </a:solidFill>
                <a:latin typeface="Montserrat" panose="00000500000000000000" pitchFamily="2" charset="0"/>
              </a:defRPr>
            </a:lvl1pPr>
            <a:lvl2pPr lvl="1" rtl="0">
              <a:lnSpc>
                <a:spcPct val="100000"/>
              </a:lnSpc>
              <a:spcBef>
                <a:spcPts val="0"/>
              </a:spcBef>
              <a:spcAft>
                <a:spcPts val="0"/>
              </a:spcAft>
              <a:buClr>
                <a:schemeClr val="accent5"/>
              </a:buClr>
              <a:buSzPts val="600"/>
              <a:buNone/>
              <a:defRPr sz="600">
                <a:solidFill>
                  <a:schemeClr val="accent5"/>
                </a:solidFill>
              </a:defRPr>
            </a:lvl2pPr>
            <a:lvl3pPr lvl="2" rtl="0">
              <a:lnSpc>
                <a:spcPct val="100000"/>
              </a:lnSpc>
              <a:spcBef>
                <a:spcPts val="0"/>
              </a:spcBef>
              <a:spcAft>
                <a:spcPts val="0"/>
              </a:spcAft>
              <a:buClr>
                <a:schemeClr val="accent5"/>
              </a:buClr>
              <a:buSzPts val="600"/>
              <a:buNone/>
              <a:defRPr sz="600">
                <a:solidFill>
                  <a:schemeClr val="accent5"/>
                </a:solidFill>
              </a:defRPr>
            </a:lvl3pPr>
            <a:lvl4pPr lvl="3" rtl="0">
              <a:lnSpc>
                <a:spcPct val="100000"/>
              </a:lnSpc>
              <a:spcBef>
                <a:spcPts val="0"/>
              </a:spcBef>
              <a:spcAft>
                <a:spcPts val="0"/>
              </a:spcAft>
              <a:buClr>
                <a:schemeClr val="accent5"/>
              </a:buClr>
              <a:buSzPts val="600"/>
              <a:buNone/>
              <a:defRPr sz="600">
                <a:solidFill>
                  <a:schemeClr val="accent5"/>
                </a:solidFill>
              </a:defRPr>
            </a:lvl4pPr>
            <a:lvl5pPr lvl="4" rtl="0">
              <a:lnSpc>
                <a:spcPct val="100000"/>
              </a:lnSpc>
              <a:spcBef>
                <a:spcPts val="0"/>
              </a:spcBef>
              <a:spcAft>
                <a:spcPts val="0"/>
              </a:spcAft>
              <a:buClr>
                <a:schemeClr val="accent5"/>
              </a:buClr>
              <a:buSzPts val="600"/>
              <a:buNone/>
              <a:defRPr sz="600">
                <a:solidFill>
                  <a:schemeClr val="accent5"/>
                </a:solidFill>
              </a:defRPr>
            </a:lvl5pPr>
            <a:lvl6pPr lvl="5" rtl="0">
              <a:lnSpc>
                <a:spcPct val="100000"/>
              </a:lnSpc>
              <a:spcBef>
                <a:spcPts val="0"/>
              </a:spcBef>
              <a:spcAft>
                <a:spcPts val="0"/>
              </a:spcAft>
              <a:buClr>
                <a:schemeClr val="accent5"/>
              </a:buClr>
              <a:buSzPts val="600"/>
              <a:buNone/>
              <a:defRPr sz="600">
                <a:solidFill>
                  <a:schemeClr val="accent5"/>
                </a:solidFill>
              </a:defRPr>
            </a:lvl6pPr>
            <a:lvl7pPr lvl="6" rtl="0">
              <a:lnSpc>
                <a:spcPct val="100000"/>
              </a:lnSpc>
              <a:spcBef>
                <a:spcPts val="0"/>
              </a:spcBef>
              <a:spcAft>
                <a:spcPts val="0"/>
              </a:spcAft>
              <a:buClr>
                <a:schemeClr val="accent5"/>
              </a:buClr>
              <a:buSzPts val="600"/>
              <a:buNone/>
              <a:defRPr sz="600">
                <a:solidFill>
                  <a:schemeClr val="accent5"/>
                </a:solidFill>
              </a:defRPr>
            </a:lvl7pPr>
            <a:lvl8pPr lvl="7" rtl="0">
              <a:lnSpc>
                <a:spcPct val="100000"/>
              </a:lnSpc>
              <a:spcBef>
                <a:spcPts val="0"/>
              </a:spcBef>
              <a:spcAft>
                <a:spcPts val="0"/>
              </a:spcAft>
              <a:buClr>
                <a:schemeClr val="accent5"/>
              </a:buClr>
              <a:buSzPts val="600"/>
              <a:buNone/>
              <a:defRPr sz="600">
                <a:solidFill>
                  <a:schemeClr val="accent5"/>
                </a:solidFill>
              </a:defRPr>
            </a:lvl8pPr>
            <a:lvl9pPr lvl="8" rtl="0">
              <a:lnSpc>
                <a:spcPct val="100000"/>
              </a:lnSpc>
              <a:spcBef>
                <a:spcPts val="0"/>
              </a:spcBef>
              <a:spcAft>
                <a:spcPts val="0"/>
              </a:spcAft>
              <a:buClr>
                <a:schemeClr val="accent5"/>
              </a:buClr>
              <a:buSzPts val="600"/>
              <a:buNone/>
              <a:defRPr sz="600">
                <a:solidFill>
                  <a:schemeClr val="accent5"/>
                </a:solidFill>
              </a:defRPr>
            </a:lvl9pPr>
          </a:lstStyle>
          <a:p>
            <a:endParaRPr dirty="0"/>
          </a:p>
        </p:txBody>
      </p:sp>
      <p:pic>
        <p:nvPicPr>
          <p:cNvPr id="121" name="Google Shape;121;p14"/>
          <p:cNvPicPr preferRelativeResize="0"/>
          <p:nvPr/>
        </p:nvPicPr>
        <p:blipFill>
          <a:blip r:embed="rId2">
            <a:alphaModFix/>
          </a:blip>
          <a:stretch>
            <a:fillRect/>
          </a:stretch>
        </p:blipFill>
        <p:spPr>
          <a:xfrm>
            <a:off x="0" y="0"/>
            <a:ext cx="354650" cy="355959"/>
          </a:xfrm>
          <a:prstGeom prst="rect">
            <a:avLst/>
          </a:prstGeom>
          <a:noFill/>
          <a:ln>
            <a:noFill/>
          </a:ln>
        </p:spPr>
      </p:pic>
      <p:sp>
        <p:nvSpPr>
          <p:cNvPr id="8" name="Slide Number Placeholder 1">
            <a:extLst>
              <a:ext uri="{FF2B5EF4-FFF2-40B4-BE49-F238E27FC236}">
                <a16:creationId xmlns:a16="http://schemas.microsoft.com/office/drawing/2014/main" id="{689B1D6C-AC39-4A74-97AF-C59CE0CB9D4C}"/>
              </a:ext>
            </a:extLst>
          </p:cNvPr>
          <p:cNvSpPr txBox="1">
            <a:spLocks/>
          </p:cNvSpPr>
          <p:nvPr userDrawn="1"/>
        </p:nvSpPr>
        <p:spPr>
          <a:xfrm>
            <a:off x="6732050" y="4809373"/>
            <a:ext cx="2057400" cy="274637"/>
          </a:xfrm>
          <a:prstGeom prst="rect">
            <a:avLst/>
          </a:prstGeom>
        </p:spPr>
        <p:txBody>
          <a:bodyPr vert="horz" lIns="0" tIns="45720" rIns="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000" b="0" i="0" u="none" strike="noStrike" cap="none">
                <a:solidFill>
                  <a:schemeClr val="bg1"/>
                </a:solidFill>
                <a:latin typeface="Avenir Next LT Pro" panose="020B0504020202020204"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8B2E2F79-BC7F-4BB1-9203-38C79639CA91}" type="slidenum">
              <a:rPr lang="en-PH" smtClean="0">
                <a:solidFill>
                  <a:schemeClr val="tx1"/>
                </a:solidFill>
              </a:rPr>
              <a:pPr/>
              <a:t>‹#›</a:t>
            </a:fld>
            <a:endParaRPr lang="en-PH" dirty="0">
              <a:solidFill>
                <a:schemeClr val="tx1"/>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Inside - Black/photo right">
  <p:cSld name="BLANK_2_3">
    <p:bg>
      <p:bgPr>
        <a:solidFill>
          <a:srgbClr val="000000"/>
        </a:solidFill>
        <a:effectLst/>
      </p:bgPr>
    </p:bg>
    <p:spTree>
      <p:nvGrpSpPr>
        <p:cNvPr id="1" name="Shape 122"/>
        <p:cNvGrpSpPr/>
        <p:nvPr/>
      </p:nvGrpSpPr>
      <p:grpSpPr>
        <a:xfrm>
          <a:off x="0" y="0"/>
          <a:ext cx="0" cy="0"/>
          <a:chOff x="0" y="0"/>
          <a:chExt cx="0" cy="0"/>
        </a:xfrm>
      </p:grpSpPr>
      <p:pic>
        <p:nvPicPr>
          <p:cNvPr id="123" name="Google Shape;123;p15"/>
          <p:cNvPicPr preferRelativeResize="0"/>
          <p:nvPr/>
        </p:nvPicPr>
        <p:blipFill rotWithShape="1">
          <a:blip r:embed="rId2">
            <a:alphaModFix/>
          </a:blip>
          <a:srcRect l="16719" t="12617" r="16852"/>
          <a:stretch/>
        </p:blipFill>
        <p:spPr>
          <a:xfrm>
            <a:off x="3017125" y="50"/>
            <a:ext cx="6126880" cy="5122574"/>
          </a:xfrm>
          <a:prstGeom prst="rect">
            <a:avLst/>
          </a:prstGeom>
          <a:noFill/>
          <a:ln>
            <a:noFill/>
          </a:ln>
        </p:spPr>
      </p:pic>
      <p:sp>
        <p:nvSpPr>
          <p:cNvPr id="124" name="Google Shape;124;p15"/>
          <p:cNvSpPr/>
          <p:nvPr/>
        </p:nvSpPr>
        <p:spPr>
          <a:xfrm>
            <a:off x="48" y="20876"/>
            <a:ext cx="5107500" cy="51588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126;p15"/>
          <p:cNvSpPr/>
          <p:nvPr/>
        </p:nvSpPr>
        <p:spPr>
          <a:xfrm>
            <a:off x="354650" y="4966350"/>
            <a:ext cx="5064000" cy="184800"/>
          </a:xfrm>
          <a:prstGeom prst="rect">
            <a:avLst/>
          </a:prstGeom>
          <a:noFill/>
          <a:ln>
            <a:noFill/>
          </a:ln>
        </p:spPr>
        <p:txBody>
          <a:bodyPr spcFirstLastPara="1" wrap="square" lIns="0" tIns="45700" rIns="0" bIns="4570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 sz="500" dirty="0">
                <a:solidFill>
                  <a:srgbClr val="888888"/>
                </a:solidFill>
                <a:latin typeface="Montserrat" panose="00000500000000000000" pitchFamily="2" charset="0"/>
                <a:ea typeface="Montserrat Light"/>
                <a:cs typeface="Montserrat Light"/>
                <a:sym typeface="Montserrat Light"/>
              </a:rPr>
              <a:t>© 2022 </a:t>
            </a:r>
            <a:r>
              <a:rPr lang="en-GB" sz="500" dirty="0">
                <a:solidFill>
                  <a:srgbClr val="888888"/>
                </a:solidFill>
                <a:latin typeface="Montserrat" panose="00000500000000000000" pitchFamily="2" charset="0"/>
                <a:ea typeface="Montserrat Light"/>
                <a:cs typeface="Montserrat Light"/>
                <a:sym typeface="Montserrat Light"/>
              </a:rPr>
              <a:t>NielsenIQ</a:t>
            </a:r>
            <a:r>
              <a:rPr lang="en" sz="500" dirty="0">
                <a:solidFill>
                  <a:srgbClr val="888888"/>
                </a:solidFill>
                <a:latin typeface="Montserrat" panose="00000500000000000000" pitchFamily="2" charset="0"/>
                <a:ea typeface="Montserrat Light"/>
                <a:cs typeface="Montserrat Light"/>
                <a:sym typeface="Montserrat Light"/>
              </a:rPr>
              <a:t> Consumer LLC. All Rights Reserved.</a:t>
            </a:r>
            <a:endParaRPr sz="500" i="0" u="none" strike="noStrike" cap="none" dirty="0">
              <a:solidFill>
                <a:srgbClr val="888888"/>
              </a:solidFill>
              <a:latin typeface="Montserrat" panose="00000500000000000000" pitchFamily="2" charset="0"/>
              <a:ea typeface="Montserrat Light"/>
              <a:cs typeface="Montserrat Light"/>
              <a:sym typeface="Montserrat Light"/>
            </a:endParaRPr>
          </a:p>
        </p:txBody>
      </p:sp>
      <p:sp>
        <p:nvSpPr>
          <p:cNvPr id="127" name="Google Shape;127;p15"/>
          <p:cNvSpPr txBox="1">
            <a:spLocks noGrp="1"/>
          </p:cNvSpPr>
          <p:nvPr>
            <p:ph type="title"/>
          </p:nvPr>
        </p:nvSpPr>
        <p:spPr>
          <a:xfrm>
            <a:off x="354650" y="292625"/>
            <a:ext cx="2026500" cy="1174200"/>
          </a:xfrm>
          <a:prstGeom prst="rect">
            <a:avLst/>
          </a:prstGeom>
        </p:spPr>
        <p:txBody>
          <a:bodyPr spcFirstLastPara="1" wrap="square" lIns="0" tIns="91425" rIns="0" bIns="91425" anchor="t" anchorCtr="0">
            <a:noAutofit/>
          </a:bodyPr>
          <a:lstStyle>
            <a:lvl1pPr lvl="0" rtl="0">
              <a:spcBef>
                <a:spcPts val="0"/>
              </a:spcBef>
              <a:spcAft>
                <a:spcPts val="0"/>
              </a:spcAft>
              <a:buClr>
                <a:srgbClr val="FFFFFF"/>
              </a:buClr>
              <a:buSzPts val="1900"/>
              <a:buNone/>
              <a:defRPr>
                <a:solidFill>
                  <a:srgbClr val="FFFFFF"/>
                </a:solidFill>
                <a:latin typeface="Montserrat" panose="00000500000000000000" pitchFamily="2" charset="0"/>
              </a:defRPr>
            </a:lvl1pPr>
            <a:lvl2pPr lvl="1" rtl="0">
              <a:spcBef>
                <a:spcPts val="0"/>
              </a:spcBef>
              <a:spcAft>
                <a:spcPts val="0"/>
              </a:spcAft>
              <a:buClr>
                <a:srgbClr val="FFFFFF"/>
              </a:buClr>
              <a:buSzPts val="1900"/>
              <a:buNone/>
              <a:defRPr>
                <a:solidFill>
                  <a:srgbClr val="FFFFFF"/>
                </a:solidFill>
              </a:defRPr>
            </a:lvl2pPr>
            <a:lvl3pPr lvl="2" rtl="0">
              <a:spcBef>
                <a:spcPts val="0"/>
              </a:spcBef>
              <a:spcAft>
                <a:spcPts val="0"/>
              </a:spcAft>
              <a:buClr>
                <a:srgbClr val="FFFFFF"/>
              </a:buClr>
              <a:buSzPts val="1900"/>
              <a:buNone/>
              <a:defRPr>
                <a:solidFill>
                  <a:srgbClr val="FFFFFF"/>
                </a:solidFill>
              </a:defRPr>
            </a:lvl3pPr>
            <a:lvl4pPr lvl="3" rtl="0">
              <a:spcBef>
                <a:spcPts val="0"/>
              </a:spcBef>
              <a:spcAft>
                <a:spcPts val="0"/>
              </a:spcAft>
              <a:buClr>
                <a:srgbClr val="FFFFFF"/>
              </a:buClr>
              <a:buSzPts val="1900"/>
              <a:buNone/>
              <a:defRPr>
                <a:solidFill>
                  <a:srgbClr val="FFFFFF"/>
                </a:solidFill>
              </a:defRPr>
            </a:lvl4pPr>
            <a:lvl5pPr lvl="4" rtl="0">
              <a:spcBef>
                <a:spcPts val="0"/>
              </a:spcBef>
              <a:spcAft>
                <a:spcPts val="0"/>
              </a:spcAft>
              <a:buClr>
                <a:srgbClr val="FFFFFF"/>
              </a:buClr>
              <a:buSzPts val="1900"/>
              <a:buNone/>
              <a:defRPr>
                <a:solidFill>
                  <a:srgbClr val="FFFFFF"/>
                </a:solidFill>
              </a:defRPr>
            </a:lvl5pPr>
            <a:lvl6pPr lvl="5" rtl="0">
              <a:spcBef>
                <a:spcPts val="0"/>
              </a:spcBef>
              <a:spcAft>
                <a:spcPts val="0"/>
              </a:spcAft>
              <a:buClr>
                <a:srgbClr val="FFFFFF"/>
              </a:buClr>
              <a:buSzPts val="1900"/>
              <a:buNone/>
              <a:defRPr>
                <a:solidFill>
                  <a:srgbClr val="FFFFFF"/>
                </a:solidFill>
              </a:defRPr>
            </a:lvl6pPr>
            <a:lvl7pPr lvl="6" rtl="0">
              <a:spcBef>
                <a:spcPts val="0"/>
              </a:spcBef>
              <a:spcAft>
                <a:spcPts val="0"/>
              </a:spcAft>
              <a:buClr>
                <a:srgbClr val="FFFFFF"/>
              </a:buClr>
              <a:buSzPts val="1900"/>
              <a:buNone/>
              <a:defRPr>
                <a:solidFill>
                  <a:srgbClr val="FFFFFF"/>
                </a:solidFill>
              </a:defRPr>
            </a:lvl7pPr>
            <a:lvl8pPr lvl="7" rtl="0">
              <a:spcBef>
                <a:spcPts val="0"/>
              </a:spcBef>
              <a:spcAft>
                <a:spcPts val="0"/>
              </a:spcAft>
              <a:buClr>
                <a:srgbClr val="FFFFFF"/>
              </a:buClr>
              <a:buSzPts val="1900"/>
              <a:buNone/>
              <a:defRPr>
                <a:solidFill>
                  <a:srgbClr val="FFFFFF"/>
                </a:solidFill>
              </a:defRPr>
            </a:lvl8pPr>
            <a:lvl9pPr lvl="8" rtl="0">
              <a:spcBef>
                <a:spcPts val="0"/>
              </a:spcBef>
              <a:spcAft>
                <a:spcPts val="0"/>
              </a:spcAft>
              <a:buClr>
                <a:srgbClr val="FFFFFF"/>
              </a:buClr>
              <a:buSzPts val="1900"/>
              <a:buNone/>
              <a:defRPr>
                <a:solidFill>
                  <a:srgbClr val="FFFFFF"/>
                </a:solidFill>
              </a:defRPr>
            </a:lvl9pPr>
          </a:lstStyle>
          <a:p>
            <a:endParaRPr dirty="0"/>
          </a:p>
        </p:txBody>
      </p:sp>
      <p:pic>
        <p:nvPicPr>
          <p:cNvPr id="129" name="Google Shape;129;p15"/>
          <p:cNvPicPr preferRelativeResize="0"/>
          <p:nvPr/>
        </p:nvPicPr>
        <p:blipFill>
          <a:blip r:embed="rId3">
            <a:alphaModFix/>
          </a:blip>
          <a:stretch>
            <a:fillRect/>
          </a:stretch>
        </p:blipFill>
        <p:spPr>
          <a:xfrm>
            <a:off x="0" y="0"/>
            <a:ext cx="354650" cy="355959"/>
          </a:xfrm>
          <a:prstGeom prst="rect">
            <a:avLst/>
          </a:prstGeom>
          <a:noFill/>
          <a:ln>
            <a:noFill/>
          </a:ln>
        </p:spPr>
      </p:pic>
      <p:sp>
        <p:nvSpPr>
          <p:cNvPr id="130" name="Google Shape;130;p15"/>
          <p:cNvSpPr/>
          <p:nvPr/>
        </p:nvSpPr>
        <p:spPr>
          <a:xfrm>
            <a:off x="3007548" y="3047807"/>
            <a:ext cx="2100000" cy="21003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 name="Slide Number Placeholder 1">
            <a:extLst>
              <a:ext uri="{FF2B5EF4-FFF2-40B4-BE49-F238E27FC236}">
                <a16:creationId xmlns:a16="http://schemas.microsoft.com/office/drawing/2014/main" id="{9D4D6193-60F0-4B02-AEB1-A7B8FA391640}"/>
              </a:ext>
            </a:extLst>
          </p:cNvPr>
          <p:cNvSpPr txBox="1">
            <a:spLocks/>
          </p:cNvSpPr>
          <p:nvPr userDrawn="1"/>
        </p:nvSpPr>
        <p:spPr>
          <a:xfrm>
            <a:off x="6732050" y="4809373"/>
            <a:ext cx="2057400" cy="274637"/>
          </a:xfrm>
          <a:prstGeom prst="rect">
            <a:avLst/>
          </a:prstGeom>
        </p:spPr>
        <p:txBody>
          <a:bodyPr vert="horz" lIns="0" tIns="45720" rIns="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000" b="0" i="0" u="none" strike="noStrike" cap="none">
                <a:solidFill>
                  <a:schemeClr val="bg1"/>
                </a:solidFill>
                <a:latin typeface="Avenir Next LT Pro" panose="020B0504020202020204"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8B2E2F79-BC7F-4BB1-9203-38C79639CA91}" type="slidenum">
              <a:rPr lang="en-PH" smtClean="0">
                <a:solidFill>
                  <a:schemeClr val="bg1"/>
                </a:solidFill>
              </a:rPr>
              <a:pPr/>
              <a:t>‹#›</a:t>
            </a:fld>
            <a:endParaRPr lang="en-PH" dirty="0">
              <a:solidFill>
                <a:schemeClr val="bg1"/>
              </a:solidFill>
            </a:endParaRPr>
          </a:p>
        </p:txBody>
      </p:sp>
      <p:sp>
        <p:nvSpPr>
          <p:cNvPr id="128" name="Google Shape;128;p15"/>
          <p:cNvSpPr txBox="1">
            <a:spLocks noGrp="1"/>
          </p:cNvSpPr>
          <p:nvPr>
            <p:ph type="subTitle" idx="1"/>
          </p:nvPr>
        </p:nvSpPr>
        <p:spPr>
          <a:xfrm>
            <a:off x="354650" y="4857012"/>
            <a:ext cx="8159100" cy="184800"/>
          </a:xfrm>
          <a:prstGeom prst="rect">
            <a:avLst/>
          </a:prstGeom>
        </p:spPr>
        <p:txBody>
          <a:bodyPr spcFirstLastPara="1" wrap="square" lIns="0" tIns="91425" rIns="0" bIns="91425" anchor="b" anchorCtr="0">
            <a:noAutofit/>
          </a:bodyPr>
          <a:lstStyle>
            <a:lvl1pPr marL="0" lvl="0" indent="0" rtl="0">
              <a:lnSpc>
                <a:spcPct val="100000"/>
              </a:lnSpc>
              <a:spcBef>
                <a:spcPts val="0"/>
              </a:spcBef>
              <a:spcAft>
                <a:spcPts val="0"/>
              </a:spcAft>
              <a:buClr>
                <a:schemeClr val="accent5"/>
              </a:buClr>
              <a:buSzPts val="600"/>
              <a:buNone/>
              <a:defRPr sz="600">
                <a:solidFill>
                  <a:schemeClr val="accent5"/>
                </a:solidFill>
                <a:latin typeface="Montserrat" panose="00000500000000000000" pitchFamily="2" charset="0"/>
              </a:defRPr>
            </a:lvl1pPr>
            <a:lvl2pPr lvl="1" rtl="0">
              <a:lnSpc>
                <a:spcPct val="100000"/>
              </a:lnSpc>
              <a:spcBef>
                <a:spcPts val="0"/>
              </a:spcBef>
              <a:spcAft>
                <a:spcPts val="0"/>
              </a:spcAft>
              <a:buClr>
                <a:schemeClr val="accent5"/>
              </a:buClr>
              <a:buSzPts val="600"/>
              <a:buNone/>
              <a:defRPr sz="600">
                <a:solidFill>
                  <a:schemeClr val="accent5"/>
                </a:solidFill>
              </a:defRPr>
            </a:lvl2pPr>
            <a:lvl3pPr lvl="2" rtl="0">
              <a:lnSpc>
                <a:spcPct val="100000"/>
              </a:lnSpc>
              <a:spcBef>
                <a:spcPts val="0"/>
              </a:spcBef>
              <a:spcAft>
                <a:spcPts val="0"/>
              </a:spcAft>
              <a:buClr>
                <a:schemeClr val="accent5"/>
              </a:buClr>
              <a:buSzPts val="600"/>
              <a:buNone/>
              <a:defRPr sz="600">
                <a:solidFill>
                  <a:schemeClr val="accent5"/>
                </a:solidFill>
              </a:defRPr>
            </a:lvl3pPr>
            <a:lvl4pPr lvl="3" rtl="0">
              <a:lnSpc>
                <a:spcPct val="100000"/>
              </a:lnSpc>
              <a:spcBef>
                <a:spcPts val="0"/>
              </a:spcBef>
              <a:spcAft>
                <a:spcPts val="0"/>
              </a:spcAft>
              <a:buClr>
                <a:schemeClr val="accent5"/>
              </a:buClr>
              <a:buSzPts val="600"/>
              <a:buNone/>
              <a:defRPr sz="600">
                <a:solidFill>
                  <a:schemeClr val="accent5"/>
                </a:solidFill>
              </a:defRPr>
            </a:lvl4pPr>
            <a:lvl5pPr lvl="4" rtl="0">
              <a:lnSpc>
                <a:spcPct val="100000"/>
              </a:lnSpc>
              <a:spcBef>
                <a:spcPts val="0"/>
              </a:spcBef>
              <a:spcAft>
                <a:spcPts val="0"/>
              </a:spcAft>
              <a:buClr>
                <a:schemeClr val="accent5"/>
              </a:buClr>
              <a:buSzPts val="600"/>
              <a:buNone/>
              <a:defRPr sz="600">
                <a:solidFill>
                  <a:schemeClr val="accent5"/>
                </a:solidFill>
              </a:defRPr>
            </a:lvl5pPr>
            <a:lvl6pPr lvl="5" rtl="0">
              <a:lnSpc>
                <a:spcPct val="100000"/>
              </a:lnSpc>
              <a:spcBef>
                <a:spcPts val="0"/>
              </a:spcBef>
              <a:spcAft>
                <a:spcPts val="0"/>
              </a:spcAft>
              <a:buClr>
                <a:schemeClr val="accent5"/>
              </a:buClr>
              <a:buSzPts val="600"/>
              <a:buNone/>
              <a:defRPr sz="600">
                <a:solidFill>
                  <a:schemeClr val="accent5"/>
                </a:solidFill>
              </a:defRPr>
            </a:lvl6pPr>
            <a:lvl7pPr lvl="6" rtl="0">
              <a:lnSpc>
                <a:spcPct val="100000"/>
              </a:lnSpc>
              <a:spcBef>
                <a:spcPts val="0"/>
              </a:spcBef>
              <a:spcAft>
                <a:spcPts val="0"/>
              </a:spcAft>
              <a:buClr>
                <a:schemeClr val="accent5"/>
              </a:buClr>
              <a:buSzPts val="600"/>
              <a:buNone/>
              <a:defRPr sz="600">
                <a:solidFill>
                  <a:schemeClr val="accent5"/>
                </a:solidFill>
              </a:defRPr>
            </a:lvl7pPr>
            <a:lvl8pPr lvl="7" rtl="0">
              <a:lnSpc>
                <a:spcPct val="100000"/>
              </a:lnSpc>
              <a:spcBef>
                <a:spcPts val="0"/>
              </a:spcBef>
              <a:spcAft>
                <a:spcPts val="0"/>
              </a:spcAft>
              <a:buClr>
                <a:schemeClr val="accent5"/>
              </a:buClr>
              <a:buSzPts val="600"/>
              <a:buNone/>
              <a:defRPr sz="600">
                <a:solidFill>
                  <a:schemeClr val="accent5"/>
                </a:solidFill>
              </a:defRPr>
            </a:lvl8pPr>
            <a:lvl9pPr lvl="8" rtl="0">
              <a:lnSpc>
                <a:spcPct val="100000"/>
              </a:lnSpc>
              <a:spcBef>
                <a:spcPts val="0"/>
              </a:spcBef>
              <a:spcAft>
                <a:spcPts val="0"/>
              </a:spcAft>
              <a:buClr>
                <a:schemeClr val="accent5"/>
              </a:buClr>
              <a:buSzPts val="600"/>
              <a:buNone/>
              <a:defRPr sz="600">
                <a:solidFill>
                  <a:schemeClr val="accent5"/>
                </a:solidFill>
              </a:defRPr>
            </a:lvl9pPr>
          </a:lstStyle>
          <a:p>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Inside - Black/grey right">
  <p:cSld name="BLANK_2_3_1">
    <p:bg>
      <p:bgPr>
        <a:solidFill>
          <a:srgbClr val="000000"/>
        </a:solidFill>
        <a:effectLst/>
      </p:bgPr>
    </p:bg>
    <p:spTree>
      <p:nvGrpSpPr>
        <p:cNvPr id="1" name="Shape 131"/>
        <p:cNvGrpSpPr/>
        <p:nvPr/>
      </p:nvGrpSpPr>
      <p:grpSpPr>
        <a:xfrm>
          <a:off x="0" y="0"/>
          <a:ext cx="0" cy="0"/>
          <a:chOff x="0" y="0"/>
          <a:chExt cx="0" cy="0"/>
        </a:xfrm>
      </p:grpSpPr>
      <p:sp>
        <p:nvSpPr>
          <p:cNvPr id="132" name="Google Shape;132;p16"/>
          <p:cNvSpPr/>
          <p:nvPr/>
        </p:nvSpPr>
        <p:spPr>
          <a:xfrm>
            <a:off x="3007550" y="0"/>
            <a:ext cx="6139500" cy="51726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133;p16"/>
          <p:cNvSpPr/>
          <p:nvPr/>
        </p:nvSpPr>
        <p:spPr>
          <a:xfrm>
            <a:off x="0" y="13800"/>
            <a:ext cx="5107500" cy="51588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135;p16"/>
          <p:cNvSpPr/>
          <p:nvPr/>
        </p:nvSpPr>
        <p:spPr>
          <a:xfrm>
            <a:off x="354650" y="4966350"/>
            <a:ext cx="5064000" cy="184800"/>
          </a:xfrm>
          <a:prstGeom prst="rect">
            <a:avLst/>
          </a:prstGeom>
          <a:noFill/>
          <a:ln>
            <a:noFill/>
          </a:ln>
        </p:spPr>
        <p:txBody>
          <a:bodyPr spcFirstLastPara="1" wrap="square" lIns="0" tIns="45700" rIns="0" bIns="4570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GB" sz="500" dirty="0">
                <a:solidFill>
                  <a:srgbClr val="888888"/>
                </a:solidFill>
                <a:latin typeface="Montserrat" panose="00000500000000000000" pitchFamily="2" charset="0"/>
                <a:ea typeface="Montserrat Light"/>
                <a:cs typeface="Montserrat Light"/>
                <a:sym typeface="Montserrat Light"/>
              </a:rPr>
              <a:t>© 2022 NielsenIQ Consumer LLC. All Rights Reserved.</a:t>
            </a:r>
            <a:endParaRPr lang="en-GB" sz="500" i="0" u="none" strike="noStrike" cap="none" dirty="0">
              <a:solidFill>
                <a:srgbClr val="888888"/>
              </a:solidFill>
              <a:latin typeface="Montserrat" panose="00000500000000000000" pitchFamily="2" charset="0"/>
              <a:ea typeface="Montserrat Light"/>
              <a:cs typeface="Montserrat Light"/>
              <a:sym typeface="Montserrat Light"/>
            </a:endParaRPr>
          </a:p>
        </p:txBody>
      </p:sp>
      <p:sp>
        <p:nvSpPr>
          <p:cNvPr id="136" name="Google Shape;136;p16"/>
          <p:cNvSpPr txBox="1">
            <a:spLocks noGrp="1"/>
          </p:cNvSpPr>
          <p:nvPr>
            <p:ph type="title"/>
          </p:nvPr>
        </p:nvSpPr>
        <p:spPr>
          <a:xfrm>
            <a:off x="354650" y="306375"/>
            <a:ext cx="2026500" cy="1174200"/>
          </a:xfrm>
          <a:prstGeom prst="rect">
            <a:avLst/>
          </a:prstGeom>
        </p:spPr>
        <p:txBody>
          <a:bodyPr spcFirstLastPara="1" wrap="square" lIns="0" tIns="91425" rIns="0" bIns="91425" anchor="t" anchorCtr="0">
            <a:noAutofit/>
          </a:bodyPr>
          <a:lstStyle>
            <a:lvl1pPr lvl="0" rtl="0">
              <a:spcBef>
                <a:spcPts val="0"/>
              </a:spcBef>
              <a:spcAft>
                <a:spcPts val="0"/>
              </a:spcAft>
              <a:buClr>
                <a:srgbClr val="FFFFFF"/>
              </a:buClr>
              <a:buSzPts val="1900"/>
              <a:buNone/>
              <a:defRPr>
                <a:solidFill>
                  <a:srgbClr val="FFFFFF"/>
                </a:solidFill>
                <a:latin typeface="Avenir Next LT Pro" panose="020B0504020202020204" pitchFamily="34" charset="0"/>
              </a:defRPr>
            </a:lvl1pPr>
            <a:lvl2pPr lvl="1" rtl="0">
              <a:spcBef>
                <a:spcPts val="0"/>
              </a:spcBef>
              <a:spcAft>
                <a:spcPts val="0"/>
              </a:spcAft>
              <a:buClr>
                <a:srgbClr val="FFFFFF"/>
              </a:buClr>
              <a:buSzPts val="1900"/>
              <a:buNone/>
              <a:defRPr>
                <a:solidFill>
                  <a:srgbClr val="FFFFFF"/>
                </a:solidFill>
              </a:defRPr>
            </a:lvl2pPr>
            <a:lvl3pPr lvl="2" rtl="0">
              <a:spcBef>
                <a:spcPts val="0"/>
              </a:spcBef>
              <a:spcAft>
                <a:spcPts val="0"/>
              </a:spcAft>
              <a:buClr>
                <a:srgbClr val="FFFFFF"/>
              </a:buClr>
              <a:buSzPts val="1900"/>
              <a:buNone/>
              <a:defRPr>
                <a:solidFill>
                  <a:srgbClr val="FFFFFF"/>
                </a:solidFill>
              </a:defRPr>
            </a:lvl3pPr>
            <a:lvl4pPr lvl="3" rtl="0">
              <a:spcBef>
                <a:spcPts val="0"/>
              </a:spcBef>
              <a:spcAft>
                <a:spcPts val="0"/>
              </a:spcAft>
              <a:buClr>
                <a:srgbClr val="FFFFFF"/>
              </a:buClr>
              <a:buSzPts val="1900"/>
              <a:buNone/>
              <a:defRPr>
                <a:solidFill>
                  <a:srgbClr val="FFFFFF"/>
                </a:solidFill>
              </a:defRPr>
            </a:lvl4pPr>
            <a:lvl5pPr lvl="4" rtl="0">
              <a:spcBef>
                <a:spcPts val="0"/>
              </a:spcBef>
              <a:spcAft>
                <a:spcPts val="0"/>
              </a:spcAft>
              <a:buClr>
                <a:srgbClr val="FFFFFF"/>
              </a:buClr>
              <a:buSzPts val="1900"/>
              <a:buNone/>
              <a:defRPr>
                <a:solidFill>
                  <a:srgbClr val="FFFFFF"/>
                </a:solidFill>
              </a:defRPr>
            </a:lvl5pPr>
            <a:lvl6pPr lvl="5" rtl="0">
              <a:spcBef>
                <a:spcPts val="0"/>
              </a:spcBef>
              <a:spcAft>
                <a:spcPts val="0"/>
              </a:spcAft>
              <a:buClr>
                <a:srgbClr val="FFFFFF"/>
              </a:buClr>
              <a:buSzPts val="1900"/>
              <a:buNone/>
              <a:defRPr>
                <a:solidFill>
                  <a:srgbClr val="FFFFFF"/>
                </a:solidFill>
              </a:defRPr>
            </a:lvl6pPr>
            <a:lvl7pPr lvl="6" rtl="0">
              <a:spcBef>
                <a:spcPts val="0"/>
              </a:spcBef>
              <a:spcAft>
                <a:spcPts val="0"/>
              </a:spcAft>
              <a:buClr>
                <a:srgbClr val="FFFFFF"/>
              </a:buClr>
              <a:buSzPts val="1900"/>
              <a:buNone/>
              <a:defRPr>
                <a:solidFill>
                  <a:srgbClr val="FFFFFF"/>
                </a:solidFill>
              </a:defRPr>
            </a:lvl7pPr>
            <a:lvl8pPr lvl="7" rtl="0">
              <a:spcBef>
                <a:spcPts val="0"/>
              </a:spcBef>
              <a:spcAft>
                <a:spcPts val="0"/>
              </a:spcAft>
              <a:buClr>
                <a:srgbClr val="FFFFFF"/>
              </a:buClr>
              <a:buSzPts val="1900"/>
              <a:buNone/>
              <a:defRPr>
                <a:solidFill>
                  <a:srgbClr val="FFFFFF"/>
                </a:solidFill>
              </a:defRPr>
            </a:lvl8pPr>
            <a:lvl9pPr lvl="8" rtl="0">
              <a:spcBef>
                <a:spcPts val="0"/>
              </a:spcBef>
              <a:spcAft>
                <a:spcPts val="0"/>
              </a:spcAft>
              <a:buClr>
                <a:srgbClr val="FFFFFF"/>
              </a:buClr>
              <a:buSzPts val="1900"/>
              <a:buNone/>
              <a:defRPr>
                <a:solidFill>
                  <a:srgbClr val="FFFFFF"/>
                </a:solidFill>
              </a:defRPr>
            </a:lvl9pPr>
          </a:lstStyle>
          <a:p>
            <a:endParaRPr dirty="0"/>
          </a:p>
        </p:txBody>
      </p:sp>
      <p:sp>
        <p:nvSpPr>
          <p:cNvPr id="137" name="Google Shape;137;p16"/>
          <p:cNvSpPr txBox="1">
            <a:spLocks noGrp="1"/>
          </p:cNvSpPr>
          <p:nvPr>
            <p:ph type="subTitle" idx="1"/>
          </p:nvPr>
        </p:nvSpPr>
        <p:spPr>
          <a:xfrm>
            <a:off x="354650" y="4870762"/>
            <a:ext cx="8159100" cy="184800"/>
          </a:xfrm>
          <a:prstGeom prst="rect">
            <a:avLst/>
          </a:prstGeom>
        </p:spPr>
        <p:txBody>
          <a:bodyPr spcFirstLastPara="1" wrap="square" lIns="0" tIns="91425" rIns="0" bIns="91425" anchor="b" anchorCtr="0">
            <a:noAutofit/>
          </a:bodyPr>
          <a:lstStyle>
            <a:lvl1pPr marL="0" lvl="0" indent="0" rtl="0">
              <a:lnSpc>
                <a:spcPct val="100000"/>
              </a:lnSpc>
              <a:spcBef>
                <a:spcPts val="0"/>
              </a:spcBef>
              <a:spcAft>
                <a:spcPts val="0"/>
              </a:spcAft>
              <a:buClr>
                <a:schemeClr val="accent5"/>
              </a:buClr>
              <a:buSzPts val="600"/>
              <a:buNone/>
              <a:defRPr sz="600">
                <a:solidFill>
                  <a:schemeClr val="accent5"/>
                </a:solidFill>
                <a:latin typeface="Avenir Next LT Pro" panose="020B0504020202020204" pitchFamily="34" charset="0"/>
              </a:defRPr>
            </a:lvl1pPr>
            <a:lvl2pPr lvl="1" rtl="0">
              <a:lnSpc>
                <a:spcPct val="100000"/>
              </a:lnSpc>
              <a:spcBef>
                <a:spcPts val="0"/>
              </a:spcBef>
              <a:spcAft>
                <a:spcPts val="0"/>
              </a:spcAft>
              <a:buClr>
                <a:schemeClr val="accent5"/>
              </a:buClr>
              <a:buSzPts val="600"/>
              <a:buNone/>
              <a:defRPr sz="600">
                <a:solidFill>
                  <a:schemeClr val="accent5"/>
                </a:solidFill>
              </a:defRPr>
            </a:lvl2pPr>
            <a:lvl3pPr lvl="2" rtl="0">
              <a:lnSpc>
                <a:spcPct val="100000"/>
              </a:lnSpc>
              <a:spcBef>
                <a:spcPts val="0"/>
              </a:spcBef>
              <a:spcAft>
                <a:spcPts val="0"/>
              </a:spcAft>
              <a:buClr>
                <a:schemeClr val="accent5"/>
              </a:buClr>
              <a:buSzPts val="600"/>
              <a:buNone/>
              <a:defRPr sz="600">
                <a:solidFill>
                  <a:schemeClr val="accent5"/>
                </a:solidFill>
              </a:defRPr>
            </a:lvl3pPr>
            <a:lvl4pPr lvl="3" rtl="0">
              <a:lnSpc>
                <a:spcPct val="100000"/>
              </a:lnSpc>
              <a:spcBef>
                <a:spcPts val="0"/>
              </a:spcBef>
              <a:spcAft>
                <a:spcPts val="0"/>
              </a:spcAft>
              <a:buClr>
                <a:schemeClr val="accent5"/>
              </a:buClr>
              <a:buSzPts val="600"/>
              <a:buNone/>
              <a:defRPr sz="600">
                <a:solidFill>
                  <a:schemeClr val="accent5"/>
                </a:solidFill>
              </a:defRPr>
            </a:lvl4pPr>
            <a:lvl5pPr lvl="4" rtl="0">
              <a:lnSpc>
                <a:spcPct val="100000"/>
              </a:lnSpc>
              <a:spcBef>
                <a:spcPts val="0"/>
              </a:spcBef>
              <a:spcAft>
                <a:spcPts val="0"/>
              </a:spcAft>
              <a:buClr>
                <a:schemeClr val="accent5"/>
              </a:buClr>
              <a:buSzPts val="600"/>
              <a:buNone/>
              <a:defRPr sz="600">
                <a:solidFill>
                  <a:schemeClr val="accent5"/>
                </a:solidFill>
              </a:defRPr>
            </a:lvl5pPr>
            <a:lvl6pPr lvl="5" rtl="0">
              <a:lnSpc>
                <a:spcPct val="100000"/>
              </a:lnSpc>
              <a:spcBef>
                <a:spcPts val="0"/>
              </a:spcBef>
              <a:spcAft>
                <a:spcPts val="0"/>
              </a:spcAft>
              <a:buClr>
                <a:schemeClr val="accent5"/>
              </a:buClr>
              <a:buSzPts val="600"/>
              <a:buNone/>
              <a:defRPr sz="600">
                <a:solidFill>
                  <a:schemeClr val="accent5"/>
                </a:solidFill>
              </a:defRPr>
            </a:lvl6pPr>
            <a:lvl7pPr lvl="6" rtl="0">
              <a:lnSpc>
                <a:spcPct val="100000"/>
              </a:lnSpc>
              <a:spcBef>
                <a:spcPts val="0"/>
              </a:spcBef>
              <a:spcAft>
                <a:spcPts val="0"/>
              </a:spcAft>
              <a:buClr>
                <a:schemeClr val="accent5"/>
              </a:buClr>
              <a:buSzPts val="600"/>
              <a:buNone/>
              <a:defRPr sz="600">
                <a:solidFill>
                  <a:schemeClr val="accent5"/>
                </a:solidFill>
              </a:defRPr>
            </a:lvl7pPr>
            <a:lvl8pPr lvl="7" rtl="0">
              <a:lnSpc>
                <a:spcPct val="100000"/>
              </a:lnSpc>
              <a:spcBef>
                <a:spcPts val="0"/>
              </a:spcBef>
              <a:spcAft>
                <a:spcPts val="0"/>
              </a:spcAft>
              <a:buClr>
                <a:schemeClr val="accent5"/>
              </a:buClr>
              <a:buSzPts val="600"/>
              <a:buNone/>
              <a:defRPr sz="600">
                <a:solidFill>
                  <a:schemeClr val="accent5"/>
                </a:solidFill>
              </a:defRPr>
            </a:lvl8pPr>
            <a:lvl9pPr lvl="8" rtl="0">
              <a:lnSpc>
                <a:spcPct val="100000"/>
              </a:lnSpc>
              <a:spcBef>
                <a:spcPts val="0"/>
              </a:spcBef>
              <a:spcAft>
                <a:spcPts val="0"/>
              </a:spcAft>
              <a:buClr>
                <a:schemeClr val="accent5"/>
              </a:buClr>
              <a:buSzPts val="600"/>
              <a:buNone/>
              <a:defRPr sz="600">
                <a:solidFill>
                  <a:schemeClr val="accent5"/>
                </a:solidFill>
              </a:defRPr>
            </a:lvl9pPr>
          </a:lstStyle>
          <a:p>
            <a:endParaRPr dirty="0"/>
          </a:p>
        </p:txBody>
      </p:sp>
      <p:pic>
        <p:nvPicPr>
          <p:cNvPr id="138" name="Google Shape;138;p16"/>
          <p:cNvPicPr preferRelativeResize="0"/>
          <p:nvPr/>
        </p:nvPicPr>
        <p:blipFill>
          <a:blip r:embed="rId2">
            <a:alphaModFix/>
          </a:blip>
          <a:stretch>
            <a:fillRect/>
          </a:stretch>
        </p:blipFill>
        <p:spPr>
          <a:xfrm>
            <a:off x="0" y="0"/>
            <a:ext cx="354650" cy="355959"/>
          </a:xfrm>
          <a:prstGeom prst="rect">
            <a:avLst/>
          </a:prstGeom>
          <a:noFill/>
          <a:ln>
            <a:noFill/>
          </a:ln>
        </p:spPr>
      </p:pic>
      <p:sp>
        <p:nvSpPr>
          <p:cNvPr id="9" name="Slide Number Placeholder 1">
            <a:extLst>
              <a:ext uri="{FF2B5EF4-FFF2-40B4-BE49-F238E27FC236}">
                <a16:creationId xmlns:a16="http://schemas.microsoft.com/office/drawing/2014/main" id="{B9A55D93-D9A9-46FE-93F7-6FE686D9D0AC}"/>
              </a:ext>
            </a:extLst>
          </p:cNvPr>
          <p:cNvSpPr txBox="1">
            <a:spLocks/>
          </p:cNvSpPr>
          <p:nvPr userDrawn="1"/>
        </p:nvSpPr>
        <p:spPr>
          <a:xfrm>
            <a:off x="6732050" y="4809373"/>
            <a:ext cx="2057400" cy="274637"/>
          </a:xfrm>
          <a:prstGeom prst="rect">
            <a:avLst/>
          </a:prstGeom>
        </p:spPr>
        <p:txBody>
          <a:bodyPr vert="horz" lIns="0" tIns="45720" rIns="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000" b="0" i="0" u="none" strike="noStrike" cap="none">
                <a:solidFill>
                  <a:schemeClr val="bg1"/>
                </a:solidFill>
                <a:latin typeface="Avenir Next LT Pro" panose="020B0504020202020204"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8B2E2F79-BC7F-4BB1-9203-38C79639CA91}" type="slidenum">
              <a:rPr lang="en-PH" smtClean="0">
                <a:solidFill>
                  <a:schemeClr val="bg1"/>
                </a:solidFill>
              </a:rPr>
              <a:pPr/>
              <a:t>‹#›</a:t>
            </a:fld>
            <a:endParaRPr lang="en-PH" dirty="0">
              <a:solidFill>
                <a:schemeClr val="bg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nside - Black/side photo">
  <p:cSld name="BLANK_2_2_2">
    <p:bg>
      <p:bgPr>
        <a:solidFill>
          <a:srgbClr val="000000"/>
        </a:solidFill>
        <a:effectLst/>
      </p:bgPr>
    </p:bg>
    <p:spTree>
      <p:nvGrpSpPr>
        <p:cNvPr id="1" name="Shape 148"/>
        <p:cNvGrpSpPr/>
        <p:nvPr/>
      </p:nvGrpSpPr>
      <p:grpSpPr>
        <a:xfrm>
          <a:off x="0" y="0"/>
          <a:ext cx="0" cy="0"/>
          <a:chOff x="0" y="0"/>
          <a:chExt cx="0" cy="0"/>
        </a:xfrm>
      </p:grpSpPr>
      <p:sp>
        <p:nvSpPr>
          <p:cNvPr id="149" name="Google Shape;149;p18"/>
          <p:cNvSpPr/>
          <p:nvPr/>
        </p:nvSpPr>
        <p:spPr>
          <a:xfrm>
            <a:off x="6057900" y="125"/>
            <a:ext cx="3086100" cy="5158800"/>
          </a:xfrm>
          <a:prstGeom prst="rect">
            <a:avLst/>
          </a:prstGeom>
          <a:solidFill>
            <a:schemeClr val="accent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FFFFFF"/>
                </a:solidFill>
                <a:latin typeface="Montserrat" panose="00000500000000000000" pitchFamily="2" charset="0"/>
                <a:ea typeface="Montserrat"/>
                <a:cs typeface="Montserrat"/>
                <a:sym typeface="Montserrat"/>
              </a:rPr>
              <a:t>Image placeholder</a:t>
            </a:r>
            <a:endParaRPr dirty="0">
              <a:solidFill>
                <a:srgbClr val="FFFFFF"/>
              </a:solidFill>
              <a:latin typeface="Montserrat" panose="00000500000000000000" pitchFamily="2" charset="0"/>
              <a:ea typeface="Montserrat"/>
              <a:cs typeface="Montserrat"/>
              <a:sym typeface="Montserrat"/>
            </a:endParaRPr>
          </a:p>
        </p:txBody>
      </p:sp>
      <p:sp>
        <p:nvSpPr>
          <p:cNvPr id="150" name="Google Shape;150;p18"/>
          <p:cNvSpPr/>
          <p:nvPr/>
        </p:nvSpPr>
        <p:spPr>
          <a:xfrm>
            <a:off x="0" y="50"/>
            <a:ext cx="5107500" cy="51588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152;p18"/>
          <p:cNvSpPr/>
          <p:nvPr/>
        </p:nvSpPr>
        <p:spPr>
          <a:xfrm>
            <a:off x="354650" y="4966350"/>
            <a:ext cx="5064000" cy="184800"/>
          </a:xfrm>
          <a:prstGeom prst="rect">
            <a:avLst/>
          </a:prstGeom>
          <a:noFill/>
          <a:ln>
            <a:noFill/>
          </a:ln>
        </p:spPr>
        <p:txBody>
          <a:bodyPr spcFirstLastPara="1" wrap="square" lIns="0" tIns="45700" rIns="0" bIns="4570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 sz="500" dirty="0">
                <a:solidFill>
                  <a:srgbClr val="888888"/>
                </a:solidFill>
                <a:latin typeface="Avenir Next LT Pro" panose="020B0504020202020204" pitchFamily="34" charset="0"/>
                <a:ea typeface="Montserrat Light"/>
                <a:cs typeface="Montserrat Light"/>
                <a:sym typeface="Montserrat Light"/>
              </a:rPr>
              <a:t>© 2021 </a:t>
            </a:r>
            <a:r>
              <a:rPr lang="en-GB" sz="500" dirty="0">
                <a:solidFill>
                  <a:srgbClr val="888888"/>
                </a:solidFill>
                <a:latin typeface="Avenir Next LT Pro" panose="020B0504020202020204" pitchFamily="34" charset="0"/>
                <a:ea typeface="Montserrat Light"/>
                <a:cs typeface="Montserrat Light"/>
                <a:sym typeface="Montserrat Light"/>
              </a:rPr>
              <a:t>NielsenIQ</a:t>
            </a:r>
            <a:r>
              <a:rPr lang="en" sz="500" dirty="0">
                <a:solidFill>
                  <a:srgbClr val="888888"/>
                </a:solidFill>
                <a:latin typeface="Avenir Next LT Pro" panose="020B0504020202020204" pitchFamily="34" charset="0"/>
                <a:ea typeface="Montserrat Light"/>
                <a:cs typeface="Montserrat Light"/>
                <a:sym typeface="Montserrat Light"/>
              </a:rPr>
              <a:t> Consumer LLC. All Rights Reserved.</a:t>
            </a:r>
            <a:endParaRPr sz="500" i="0" u="none" strike="noStrike" cap="none" dirty="0">
              <a:solidFill>
                <a:srgbClr val="888888"/>
              </a:solidFill>
              <a:latin typeface="Avenir Next LT Pro" panose="020B0504020202020204" pitchFamily="34" charset="0"/>
              <a:ea typeface="Montserrat Light"/>
              <a:cs typeface="Montserrat Light"/>
              <a:sym typeface="Montserrat Light"/>
            </a:endParaRPr>
          </a:p>
        </p:txBody>
      </p:sp>
      <p:sp>
        <p:nvSpPr>
          <p:cNvPr id="153" name="Google Shape;153;p18"/>
          <p:cNvSpPr txBox="1">
            <a:spLocks noGrp="1"/>
          </p:cNvSpPr>
          <p:nvPr>
            <p:ph type="title"/>
          </p:nvPr>
        </p:nvSpPr>
        <p:spPr>
          <a:xfrm>
            <a:off x="354650" y="292625"/>
            <a:ext cx="5550900" cy="393600"/>
          </a:xfrm>
          <a:prstGeom prst="rect">
            <a:avLst/>
          </a:prstGeom>
        </p:spPr>
        <p:txBody>
          <a:bodyPr spcFirstLastPara="1" wrap="square" lIns="0" tIns="91425" rIns="0" bIns="91425" anchor="t" anchorCtr="0">
            <a:noAutofit/>
          </a:bodyPr>
          <a:lstStyle>
            <a:lvl1pPr lvl="0" rtl="0">
              <a:spcBef>
                <a:spcPts val="0"/>
              </a:spcBef>
              <a:spcAft>
                <a:spcPts val="0"/>
              </a:spcAft>
              <a:buClr>
                <a:srgbClr val="FFFFFF"/>
              </a:buClr>
              <a:buSzPts val="1900"/>
              <a:buNone/>
              <a:defRPr>
                <a:solidFill>
                  <a:srgbClr val="FFFFFF"/>
                </a:solidFill>
                <a:latin typeface="Montserrat" panose="00000500000000000000" pitchFamily="2" charset="0"/>
              </a:defRPr>
            </a:lvl1pPr>
            <a:lvl2pPr lvl="1" rtl="0">
              <a:spcBef>
                <a:spcPts val="0"/>
              </a:spcBef>
              <a:spcAft>
                <a:spcPts val="0"/>
              </a:spcAft>
              <a:buSzPts val="1900"/>
              <a:buNone/>
              <a:defRPr/>
            </a:lvl2pPr>
            <a:lvl3pPr lvl="2" rtl="0">
              <a:spcBef>
                <a:spcPts val="0"/>
              </a:spcBef>
              <a:spcAft>
                <a:spcPts val="0"/>
              </a:spcAft>
              <a:buSzPts val="1900"/>
              <a:buNone/>
              <a:defRPr/>
            </a:lvl3pPr>
            <a:lvl4pPr lvl="3" rtl="0">
              <a:spcBef>
                <a:spcPts val="0"/>
              </a:spcBef>
              <a:spcAft>
                <a:spcPts val="0"/>
              </a:spcAft>
              <a:buSzPts val="1900"/>
              <a:buNone/>
              <a:defRPr/>
            </a:lvl4pPr>
            <a:lvl5pPr lvl="4" rtl="0">
              <a:spcBef>
                <a:spcPts val="0"/>
              </a:spcBef>
              <a:spcAft>
                <a:spcPts val="0"/>
              </a:spcAft>
              <a:buSzPts val="1900"/>
              <a:buNone/>
              <a:defRPr/>
            </a:lvl5pPr>
            <a:lvl6pPr lvl="5" rtl="0">
              <a:spcBef>
                <a:spcPts val="0"/>
              </a:spcBef>
              <a:spcAft>
                <a:spcPts val="0"/>
              </a:spcAft>
              <a:buSzPts val="1900"/>
              <a:buNone/>
              <a:defRPr/>
            </a:lvl6pPr>
            <a:lvl7pPr lvl="6" rtl="0">
              <a:spcBef>
                <a:spcPts val="0"/>
              </a:spcBef>
              <a:spcAft>
                <a:spcPts val="0"/>
              </a:spcAft>
              <a:buSzPts val="1900"/>
              <a:buNone/>
              <a:defRPr/>
            </a:lvl7pPr>
            <a:lvl8pPr lvl="7" rtl="0">
              <a:spcBef>
                <a:spcPts val="0"/>
              </a:spcBef>
              <a:spcAft>
                <a:spcPts val="0"/>
              </a:spcAft>
              <a:buSzPts val="1900"/>
              <a:buNone/>
              <a:defRPr/>
            </a:lvl8pPr>
            <a:lvl9pPr lvl="8" rtl="0">
              <a:spcBef>
                <a:spcPts val="0"/>
              </a:spcBef>
              <a:spcAft>
                <a:spcPts val="0"/>
              </a:spcAft>
              <a:buSzPts val="1900"/>
              <a:buNone/>
              <a:defRPr/>
            </a:lvl9pPr>
          </a:lstStyle>
          <a:p>
            <a:endParaRPr dirty="0"/>
          </a:p>
        </p:txBody>
      </p:sp>
      <p:sp>
        <p:nvSpPr>
          <p:cNvPr id="154" name="Google Shape;154;p18"/>
          <p:cNvSpPr txBox="1">
            <a:spLocks noGrp="1"/>
          </p:cNvSpPr>
          <p:nvPr>
            <p:ph type="subTitle" idx="1"/>
          </p:nvPr>
        </p:nvSpPr>
        <p:spPr>
          <a:xfrm>
            <a:off x="354650" y="620550"/>
            <a:ext cx="5550900" cy="384300"/>
          </a:xfrm>
          <a:prstGeom prst="rect">
            <a:avLst/>
          </a:prstGeom>
        </p:spPr>
        <p:txBody>
          <a:bodyPr spcFirstLastPara="1" wrap="square" lIns="0" tIns="91425" rIns="0" bIns="91425" anchor="t" anchorCtr="0">
            <a:noAutofit/>
          </a:bodyPr>
          <a:lstStyle>
            <a:lvl1pPr marL="311150" lvl="0" indent="-311150" rtl="0">
              <a:lnSpc>
                <a:spcPct val="100000"/>
              </a:lnSpc>
              <a:spcBef>
                <a:spcPts val="0"/>
              </a:spcBef>
              <a:spcAft>
                <a:spcPts val="0"/>
              </a:spcAft>
              <a:buClr>
                <a:schemeClr val="accent5"/>
              </a:buClr>
              <a:buSzPts val="1500"/>
              <a:buNone/>
              <a:defRPr sz="1500">
                <a:solidFill>
                  <a:schemeClr val="accent5"/>
                </a:solidFill>
                <a:latin typeface="Montserrat" panose="00000500000000000000" pitchFamily="2" charset="0"/>
              </a:defRPr>
            </a:lvl1pPr>
            <a:lvl2pPr lvl="1" rtl="0">
              <a:lnSpc>
                <a:spcPct val="100000"/>
              </a:lnSpc>
              <a:spcBef>
                <a:spcPts val="0"/>
              </a:spcBef>
              <a:spcAft>
                <a:spcPts val="0"/>
              </a:spcAft>
              <a:buClr>
                <a:schemeClr val="accent5"/>
              </a:buClr>
              <a:buSzPts val="1400"/>
              <a:buNone/>
              <a:defRPr sz="1400">
                <a:solidFill>
                  <a:schemeClr val="accent5"/>
                </a:solidFill>
              </a:defRPr>
            </a:lvl2pPr>
            <a:lvl3pPr lvl="2" rtl="0">
              <a:lnSpc>
                <a:spcPct val="100000"/>
              </a:lnSpc>
              <a:spcBef>
                <a:spcPts val="0"/>
              </a:spcBef>
              <a:spcAft>
                <a:spcPts val="0"/>
              </a:spcAft>
              <a:buClr>
                <a:schemeClr val="accent5"/>
              </a:buClr>
              <a:buSzPts val="1400"/>
              <a:buNone/>
              <a:defRPr sz="1400">
                <a:solidFill>
                  <a:schemeClr val="accent5"/>
                </a:solidFill>
              </a:defRPr>
            </a:lvl3pPr>
            <a:lvl4pPr lvl="3" rtl="0">
              <a:lnSpc>
                <a:spcPct val="100000"/>
              </a:lnSpc>
              <a:spcBef>
                <a:spcPts val="0"/>
              </a:spcBef>
              <a:spcAft>
                <a:spcPts val="0"/>
              </a:spcAft>
              <a:buClr>
                <a:schemeClr val="accent5"/>
              </a:buClr>
              <a:buSzPts val="1400"/>
              <a:buNone/>
              <a:defRPr sz="1400">
                <a:solidFill>
                  <a:schemeClr val="accent5"/>
                </a:solidFill>
              </a:defRPr>
            </a:lvl4pPr>
            <a:lvl5pPr lvl="4" rtl="0">
              <a:lnSpc>
                <a:spcPct val="100000"/>
              </a:lnSpc>
              <a:spcBef>
                <a:spcPts val="0"/>
              </a:spcBef>
              <a:spcAft>
                <a:spcPts val="0"/>
              </a:spcAft>
              <a:buClr>
                <a:schemeClr val="accent5"/>
              </a:buClr>
              <a:buSzPts val="1400"/>
              <a:buNone/>
              <a:defRPr sz="1400">
                <a:solidFill>
                  <a:schemeClr val="accent5"/>
                </a:solidFill>
              </a:defRPr>
            </a:lvl5pPr>
            <a:lvl6pPr lvl="5" rtl="0">
              <a:lnSpc>
                <a:spcPct val="100000"/>
              </a:lnSpc>
              <a:spcBef>
                <a:spcPts val="0"/>
              </a:spcBef>
              <a:spcAft>
                <a:spcPts val="0"/>
              </a:spcAft>
              <a:buClr>
                <a:schemeClr val="accent5"/>
              </a:buClr>
              <a:buSzPts val="1400"/>
              <a:buNone/>
              <a:defRPr sz="1400">
                <a:solidFill>
                  <a:schemeClr val="accent5"/>
                </a:solidFill>
              </a:defRPr>
            </a:lvl6pPr>
            <a:lvl7pPr lvl="6" rtl="0">
              <a:lnSpc>
                <a:spcPct val="100000"/>
              </a:lnSpc>
              <a:spcBef>
                <a:spcPts val="0"/>
              </a:spcBef>
              <a:spcAft>
                <a:spcPts val="0"/>
              </a:spcAft>
              <a:buClr>
                <a:schemeClr val="accent5"/>
              </a:buClr>
              <a:buSzPts val="1400"/>
              <a:buNone/>
              <a:defRPr sz="1400">
                <a:solidFill>
                  <a:schemeClr val="accent5"/>
                </a:solidFill>
              </a:defRPr>
            </a:lvl7pPr>
            <a:lvl8pPr lvl="7" rtl="0">
              <a:lnSpc>
                <a:spcPct val="100000"/>
              </a:lnSpc>
              <a:spcBef>
                <a:spcPts val="0"/>
              </a:spcBef>
              <a:spcAft>
                <a:spcPts val="0"/>
              </a:spcAft>
              <a:buClr>
                <a:schemeClr val="accent5"/>
              </a:buClr>
              <a:buSzPts val="1400"/>
              <a:buNone/>
              <a:defRPr sz="1400">
                <a:solidFill>
                  <a:schemeClr val="accent5"/>
                </a:solidFill>
              </a:defRPr>
            </a:lvl8pPr>
            <a:lvl9pPr lvl="8" rtl="0">
              <a:lnSpc>
                <a:spcPct val="100000"/>
              </a:lnSpc>
              <a:spcBef>
                <a:spcPts val="0"/>
              </a:spcBef>
              <a:spcAft>
                <a:spcPts val="0"/>
              </a:spcAft>
              <a:buClr>
                <a:schemeClr val="accent5"/>
              </a:buClr>
              <a:buSzPts val="1400"/>
              <a:buNone/>
              <a:defRPr sz="1400">
                <a:solidFill>
                  <a:schemeClr val="accent5"/>
                </a:solidFill>
              </a:defRPr>
            </a:lvl9pPr>
          </a:lstStyle>
          <a:p>
            <a:endParaRPr dirty="0"/>
          </a:p>
        </p:txBody>
      </p:sp>
      <p:sp>
        <p:nvSpPr>
          <p:cNvPr id="155" name="Google Shape;155;p18"/>
          <p:cNvSpPr txBox="1">
            <a:spLocks noGrp="1"/>
          </p:cNvSpPr>
          <p:nvPr>
            <p:ph type="subTitle" idx="2"/>
          </p:nvPr>
        </p:nvSpPr>
        <p:spPr>
          <a:xfrm>
            <a:off x="354650" y="4857000"/>
            <a:ext cx="5550900" cy="184800"/>
          </a:xfrm>
          <a:prstGeom prst="rect">
            <a:avLst/>
          </a:prstGeom>
        </p:spPr>
        <p:txBody>
          <a:bodyPr spcFirstLastPara="1" wrap="square" lIns="0" tIns="91425" rIns="0" bIns="91425" anchor="b" anchorCtr="0">
            <a:noAutofit/>
          </a:bodyPr>
          <a:lstStyle>
            <a:lvl1pPr marL="0" lvl="0" indent="0" rtl="0">
              <a:lnSpc>
                <a:spcPct val="100000"/>
              </a:lnSpc>
              <a:spcBef>
                <a:spcPts val="0"/>
              </a:spcBef>
              <a:spcAft>
                <a:spcPts val="0"/>
              </a:spcAft>
              <a:buClr>
                <a:schemeClr val="accent5"/>
              </a:buClr>
              <a:buSzPts val="600"/>
              <a:buNone/>
              <a:defRPr sz="600">
                <a:solidFill>
                  <a:schemeClr val="accent5"/>
                </a:solidFill>
                <a:latin typeface="Montserrat" panose="00000500000000000000" pitchFamily="2" charset="0"/>
              </a:defRPr>
            </a:lvl1pPr>
            <a:lvl2pPr lvl="1" rtl="0">
              <a:lnSpc>
                <a:spcPct val="100000"/>
              </a:lnSpc>
              <a:spcBef>
                <a:spcPts val="0"/>
              </a:spcBef>
              <a:spcAft>
                <a:spcPts val="0"/>
              </a:spcAft>
              <a:buClr>
                <a:schemeClr val="accent5"/>
              </a:buClr>
              <a:buSzPts val="600"/>
              <a:buNone/>
              <a:defRPr sz="600">
                <a:solidFill>
                  <a:schemeClr val="accent5"/>
                </a:solidFill>
              </a:defRPr>
            </a:lvl2pPr>
            <a:lvl3pPr lvl="2" rtl="0">
              <a:lnSpc>
                <a:spcPct val="100000"/>
              </a:lnSpc>
              <a:spcBef>
                <a:spcPts val="0"/>
              </a:spcBef>
              <a:spcAft>
                <a:spcPts val="0"/>
              </a:spcAft>
              <a:buClr>
                <a:schemeClr val="accent5"/>
              </a:buClr>
              <a:buSzPts val="600"/>
              <a:buNone/>
              <a:defRPr sz="600">
                <a:solidFill>
                  <a:schemeClr val="accent5"/>
                </a:solidFill>
              </a:defRPr>
            </a:lvl3pPr>
            <a:lvl4pPr lvl="3" rtl="0">
              <a:lnSpc>
                <a:spcPct val="100000"/>
              </a:lnSpc>
              <a:spcBef>
                <a:spcPts val="0"/>
              </a:spcBef>
              <a:spcAft>
                <a:spcPts val="0"/>
              </a:spcAft>
              <a:buClr>
                <a:schemeClr val="accent5"/>
              </a:buClr>
              <a:buSzPts val="600"/>
              <a:buNone/>
              <a:defRPr sz="600">
                <a:solidFill>
                  <a:schemeClr val="accent5"/>
                </a:solidFill>
              </a:defRPr>
            </a:lvl4pPr>
            <a:lvl5pPr lvl="4" rtl="0">
              <a:lnSpc>
                <a:spcPct val="100000"/>
              </a:lnSpc>
              <a:spcBef>
                <a:spcPts val="0"/>
              </a:spcBef>
              <a:spcAft>
                <a:spcPts val="0"/>
              </a:spcAft>
              <a:buClr>
                <a:schemeClr val="accent5"/>
              </a:buClr>
              <a:buSzPts val="600"/>
              <a:buNone/>
              <a:defRPr sz="600">
                <a:solidFill>
                  <a:schemeClr val="accent5"/>
                </a:solidFill>
              </a:defRPr>
            </a:lvl5pPr>
            <a:lvl6pPr lvl="5" rtl="0">
              <a:lnSpc>
                <a:spcPct val="100000"/>
              </a:lnSpc>
              <a:spcBef>
                <a:spcPts val="0"/>
              </a:spcBef>
              <a:spcAft>
                <a:spcPts val="0"/>
              </a:spcAft>
              <a:buClr>
                <a:schemeClr val="accent5"/>
              </a:buClr>
              <a:buSzPts val="600"/>
              <a:buNone/>
              <a:defRPr sz="600">
                <a:solidFill>
                  <a:schemeClr val="accent5"/>
                </a:solidFill>
              </a:defRPr>
            </a:lvl6pPr>
            <a:lvl7pPr lvl="6" rtl="0">
              <a:lnSpc>
                <a:spcPct val="100000"/>
              </a:lnSpc>
              <a:spcBef>
                <a:spcPts val="0"/>
              </a:spcBef>
              <a:spcAft>
                <a:spcPts val="0"/>
              </a:spcAft>
              <a:buClr>
                <a:schemeClr val="accent5"/>
              </a:buClr>
              <a:buSzPts val="600"/>
              <a:buNone/>
              <a:defRPr sz="600">
                <a:solidFill>
                  <a:schemeClr val="accent5"/>
                </a:solidFill>
              </a:defRPr>
            </a:lvl7pPr>
            <a:lvl8pPr lvl="7" rtl="0">
              <a:lnSpc>
                <a:spcPct val="100000"/>
              </a:lnSpc>
              <a:spcBef>
                <a:spcPts val="0"/>
              </a:spcBef>
              <a:spcAft>
                <a:spcPts val="0"/>
              </a:spcAft>
              <a:buClr>
                <a:schemeClr val="accent5"/>
              </a:buClr>
              <a:buSzPts val="600"/>
              <a:buNone/>
              <a:defRPr sz="600">
                <a:solidFill>
                  <a:schemeClr val="accent5"/>
                </a:solidFill>
              </a:defRPr>
            </a:lvl8pPr>
            <a:lvl9pPr lvl="8" rtl="0">
              <a:lnSpc>
                <a:spcPct val="100000"/>
              </a:lnSpc>
              <a:spcBef>
                <a:spcPts val="0"/>
              </a:spcBef>
              <a:spcAft>
                <a:spcPts val="0"/>
              </a:spcAft>
              <a:buClr>
                <a:schemeClr val="accent5"/>
              </a:buClr>
              <a:buSzPts val="600"/>
              <a:buNone/>
              <a:defRPr sz="600">
                <a:solidFill>
                  <a:schemeClr val="accent5"/>
                </a:solidFill>
              </a:defRPr>
            </a:lvl9pPr>
          </a:lstStyle>
          <a:p>
            <a:endParaRPr dirty="0"/>
          </a:p>
        </p:txBody>
      </p:sp>
      <p:pic>
        <p:nvPicPr>
          <p:cNvPr id="156" name="Google Shape;156;p18"/>
          <p:cNvPicPr preferRelativeResize="0"/>
          <p:nvPr/>
        </p:nvPicPr>
        <p:blipFill>
          <a:blip r:embed="rId2">
            <a:alphaModFix/>
          </a:blip>
          <a:stretch>
            <a:fillRect/>
          </a:stretch>
        </p:blipFill>
        <p:spPr>
          <a:xfrm>
            <a:off x="0" y="0"/>
            <a:ext cx="354650" cy="355959"/>
          </a:xfrm>
          <a:prstGeom prst="rect">
            <a:avLst/>
          </a:prstGeom>
          <a:noFill/>
          <a:ln>
            <a:noFill/>
          </a:ln>
        </p:spPr>
      </p:pic>
      <p:sp>
        <p:nvSpPr>
          <p:cNvPr id="10" name="Slide Number Placeholder 1">
            <a:extLst>
              <a:ext uri="{FF2B5EF4-FFF2-40B4-BE49-F238E27FC236}">
                <a16:creationId xmlns:a16="http://schemas.microsoft.com/office/drawing/2014/main" id="{D3A6C3C2-8F25-4D70-BE37-ABC872FD2E11}"/>
              </a:ext>
            </a:extLst>
          </p:cNvPr>
          <p:cNvSpPr txBox="1">
            <a:spLocks/>
          </p:cNvSpPr>
          <p:nvPr userDrawn="1"/>
        </p:nvSpPr>
        <p:spPr>
          <a:xfrm>
            <a:off x="6732050" y="4809373"/>
            <a:ext cx="2057400" cy="274637"/>
          </a:xfrm>
          <a:prstGeom prst="rect">
            <a:avLst/>
          </a:prstGeom>
        </p:spPr>
        <p:txBody>
          <a:bodyPr vert="horz" lIns="0" tIns="45720" rIns="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000" b="0" i="0" u="none" strike="noStrike" cap="none">
                <a:solidFill>
                  <a:schemeClr val="bg1"/>
                </a:solidFill>
                <a:latin typeface="Avenir Next LT Pro" panose="020B0504020202020204"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8B2E2F79-BC7F-4BB1-9203-38C79639CA91}" type="slidenum">
              <a:rPr lang="en-PH" smtClean="0">
                <a:solidFill>
                  <a:schemeClr val="bg1"/>
                </a:solidFill>
              </a:rPr>
              <a:pPr/>
              <a:t>‹#›</a:t>
            </a:fld>
            <a:endParaRPr lang="en-PH" dirty="0">
              <a:solidFill>
                <a:schemeClr val="bg1"/>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54650" y="292625"/>
            <a:ext cx="8434800" cy="393600"/>
          </a:xfrm>
          <a:prstGeom prst="rect">
            <a:avLst/>
          </a:prstGeom>
          <a:noFill/>
          <a:ln>
            <a:noFill/>
          </a:ln>
        </p:spPr>
        <p:txBody>
          <a:bodyPr spcFirstLastPara="1" wrap="square" lIns="0" tIns="91425" rIns="0" bIns="91425" anchor="t" anchorCtr="0">
            <a:noAutofit/>
          </a:bodyPr>
          <a:lstStyle>
            <a:lvl1pPr lvl="0" rtl="0">
              <a:spcBef>
                <a:spcPts val="0"/>
              </a:spcBef>
              <a:spcAft>
                <a:spcPts val="0"/>
              </a:spcAft>
              <a:buClr>
                <a:schemeClr val="dk1"/>
              </a:buClr>
              <a:buSzPts val="1900"/>
              <a:buFont typeface="Montserrat"/>
              <a:buNone/>
              <a:defRPr sz="1900" b="1">
                <a:solidFill>
                  <a:schemeClr val="dk1"/>
                </a:solidFill>
                <a:latin typeface="Montserrat"/>
                <a:ea typeface="Montserrat"/>
                <a:cs typeface="Montserrat"/>
                <a:sym typeface="Montserrat"/>
              </a:defRPr>
            </a:lvl1pPr>
            <a:lvl2pPr lvl="1" rtl="0">
              <a:spcBef>
                <a:spcPts val="0"/>
              </a:spcBef>
              <a:spcAft>
                <a:spcPts val="0"/>
              </a:spcAft>
              <a:buClr>
                <a:schemeClr val="dk1"/>
              </a:buClr>
              <a:buSzPts val="1900"/>
              <a:buFont typeface="Montserrat"/>
              <a:buNone/>
              <a:defRPr sz="1900" b="1">
                <a:solidFill>
                  <a:schemeClr val="dk1"/>
                </a:solidFill>
                <a:latin typeface="Montserrat"/>
                <a:ea typeface="Montserrat"/>
                <a:cs typeface="Montserrat"/>
                <a:sym typeface="Montserrat"/>
              </a:defRPr>
            </a:lvl2pPr>
            <a:lvl3pPr lvl="2" rtl="0">
              <a:spcBef>
                <a:spcPts val="0"/>
              </a:spcBef>
              <a:spcAft>
                <a:spcPts val="0"/>
              </a:spcAft>
              <a:buClr>
                <a:schemeClr val="dk1"/>
              </a:buClr>
              <a:buSzPts val="1900"/>
              <a:buFont typeface="Montserrat"/>
              <a:buNone/>
              <a:defRPr sz="1900" b="1">
                <a:solidFill>
                  <a:schemeClr val="dk1"/>
                </a:solidFill>
                <a:latin typeface="Montserrat"/>
                <a:ea typeface="Montserrat"/>
                <a:cs typeface="Montserrat"/>
                <a:sym typeface="Montserrat"/>
              </a:defRPr>
            </a:lvl3pPr>
            <a:lvl4pPr lvl="3" rtl="0">
              <a:spcBef>
                <a:spcPts val="0"/>
              </a:spcBef>
              <a:spcAft>
                <a:spcPts val="0"/>
              </a:spcAft>
              <a:buClr>
                <a:schemeClr val="dk1"/>
              </a:buClr>
              <a:buSzPts val="1900"/>
              <a:buFont typeface="Montserrat"/>
              <a:buNone/>
              <a:defRPr sz="1900" b="1">
                <a:solidFill>
                  <a:schemeClr val="dk1"/>
                </a:solidFill>
                <a:latin typeface="Montserrat"/>
                <a:ea typeface="Montserrat"/>
                <a:cs typeface="Montserrat"/>
                <a:sym typeface="Montserrat"/>
              </a:defRPr>
            </a:lvl4pPr>
            <a:lvl5pPr lvl="4" rtl="0">
              <a:spcBef>
                <a:spcPts val="0"/>
              </a:spcBef>
              <a:spcAft>
                <a:spcPts val="0"/>
              </a:spcAft>
              <a:buClr>
                <a:schemeClr val="dk1"/>
              </a:buClr>
              <a:buSzPts val="1900"/>
              <a:buFont typeface="Montserrat"/>
              <a:buNone/>
              <a:defRPr sz="1900" b="1">
                <a:solidFill>
                  <a:schemeClr val="dk1"/>
                </a:solidFill>
                <a:latin typeface="Montserrat"/>
                <a:ea typeface="Montserrat"/>
                <a:cs typeface="Montserrat"/>
                <a:sym typeface="Montserrat"/>
              </a:defRPr>
            </a:lvl5pPr>
            <a:lvl6pPr lvl="5" rtl="0">
              <a:spcBef>
                <a:spcPts val="0"/>
              </a:spcBef>
              <a:spcAft>
                <a:spcPts val="0"/>
              </a:spcAft>
              <a:buClr>
                <a:schemeClr val="dk1"/>
              </a:buClr>
              <a:buSzPts val="1900"/>
              <a:buFont typeface="Montserrat"/>
              <a:buNone/>
              <a:defRPr sz="1900" b="1">
                <a:solidFill>
                  <a:schemeClr val="dk1"/>
                </a:solidFill>
                <a:latin typeface="Montserrat"/>
                <a:ea typeface="Montserrat"/>
                <a:cs typeface="Montserrat"/>
                <a:sym typeface="Montserrat"/>
              </a:defRPr>
            </a:lvl6pPr>
            <a:lvl7pPr lvl="6" rtl="0">
              <a:spcBef>
                <a:spcPts val="0"/>
              </a:spcBef>
              <a:spcAft>
                <a:spcPts val="0"/>
              </a:spcAft>
              <a:buClr>
                <a:schemeClr val="dk1"/>
              </a:buClr>
              <a:buSzPts val="1900"/>
              <a:buFont typeface="Montserrat"/>
              <a:buNone/>
              <a:defRPr sz="1900" b="1">
                <a:solidFill>
                  <a:schemeClr val="dk1"/>
                </a:solidFill>
                <a:latin typeface="Montserrat"/>
                <a:ea typeface="Montserrat"/>
                <a:cs typeface="Montserrat"/>
                <a:sym typeface="Montserrat"/>
              </a:defRPr>
            </a:lvl7pPr>
            <a:lvl8pPr lvl="7" rtl="0">
              <a:spcBef>
                <a:spcPts val="0"/>
              </a:spcBef>
              <a:spcAft>
                <a:spcPts val="0"/>
              </a:spcAft>
              <a:buClr>
                <a:schemeClr val="dk1"/>
              </a:buClr>
              <a:buSzPts val="1900"/>
              <a:buFont typeface="Montserrat"/>
              <a:buNone/>
              <a:defRPr sz="1900" b="1">
                <a:solidFill>
                  <a:schemeClr val="dk1"/>
                </a:solidFill>
                <a:latin typeface="Montserrat"/>
                <a:ea typeface="Montserrat"/>
                <a:cs typeface="Montserrat"/>
                <a:sym typeface="Montserrat"/>
              </a:defRPr>
            </a:lvl8pPr>
            <a:lvl9pPr lvl="8" rtl="0">
              <a:spcBef>
                <a:spcPts val="0"/>
              </a:spcBef>
              <a:spcAft>
                <a:spcPts val="0"/>
              </a:spcAft>
              <a:buClr>
                <a:schemeClr val="dk1"/>
              </a:buClr>
              <a:buSzPts val="1900"/>
              <a:buFont typeface="Montserrat"/>
              <a:buNone/>
              <a:defRPr sz="1900" b="1">
                <a:solidFill>
                  <a:schemeClr val="dk1"/>
                </a:solidFill>
                <a:latin typeface="Montserrat"/>
                <a:ea typeface="Montserrat"/>
                <a:cs typeface="Montserrat"/>
                <a:sym typeface="Montserrat"/>
              </a:defRPr>
            </a:lvl9pPr>
          </a:lstStyle>
          <a:p>
            <a:endParaRPr dirty="0"/>
          </a:p>
        </p:txBody>
      </p:sp>
      <p:sp>
        <p:nvSpPr>
          <p:cNvPr id="7" name="Google Shape;7;p1"/>
          <p:cNvSpPr txBox="1">
            <a:spLocks noGrp="1"/>
          </p:cNvSpPr>
          <p:nvPr>
            <p:ph type="body" idx="1"/>
          </p:nvPr>
        </p:nvSpPr>
        <p:spPr>
          <a:xfrm>
            <a:off x="354650" y="1152475"/>
            <a:ext cx="8434800" cy="3416400"/>
          </a:xfrm>
          <a:prstGeom prst="rect">
            <a:avLst/>
          </a:prstGeom>
          <a:noFill/>
          <a:ln>
            <a:noFill/>
          </a:ln>
        </p:spPr>
        <p:txBody>
          <a:bodyPr spcFirstLastPara="1" wrap="square" lIns="0" tIns="91425" rIns="0" bIns="91425" anchor="t" anchorCtr="0">
            <a:noAutofit/>
          </a:bodyPr>
          <a:lstStyle>
            <a:lvl1pPr marL="457200" lvl="0" indent="-311150" rtl="0">
              <a:lnSpc>
                <a:spcPct val="100000"/>
              </a:lnSpc>
              <a:spcBef>
                <a:spcPts val="0"/>
              </a:spcBef>
              <a:spcAft>
                <a:spcPts val="0"/>
              </a:spcAft>
              <a:buSzPts val="1300"/>
              <a:buFont typeface="Montserrat"/>
              <a:buChar char="■"/>
              <a:defRPr sz="1300">
                <a:latin typeface="Montserrat"/>
                <a:ea typeface="Montserrat"/>
                <a:cs typeface="Montserrat"/>
                <a:sym typeface="Montserrat"/>
              </a:defRPr>
            </a:lvl1pPr>
            <a:lvl2pPr marL="914400" lvl="1" indent="-304800" rtl="0">
              <a:lnSpc>
                <a:spcPct val="100000"/>
              </a:lnSpc>
              <a:spcBef>
                <a:spcPts val="1600"/>
              </a:spcBef>
              <a:spcAft>
                <a:spcPts val="0"/>
              </a:spcAft>
              <a:buSzPts val="1200"/>
              <a:buFont typeface="Montserrat"/>
              <a:buChar char="⎼"/>
              <a:defRPr sz="1200">
                <a:latin typeface="Montserrat"/>
                <a:ea typeface="Montserrat"/>
                <a:cs typeface="Montserrat"/>
                <a:sym typeface="Montserrat"/>
              </a:defRPr>
            </a:lvl2pPr>
            <a:lvl3pPr marL="1371600" lvl="2" indent="-292100" rtl="0">
              <a:lnSpc>
                <a:spcPct val="100000"/>
              </a:lnSpc>
              <a:spcBef>
                <a:spcPts val="1600"/>
              </a:spcBef>
              <a:spcAft>
                <a:spcPts val="0"/>
              </a:spcAft>
              <a:buSzPts val="1000"/>
              <a:buFont typeface="Montserrat"/>
              <a:buChar char="○"/>
              <a:defRPr sz="1000">
                <a:latin typeface="Montserrat"/>
                <a:ea typeface="Montserrat"/>
                <a:cs typeface="Montserrat"/>
                <a:sym typeface="Montserrat"/>
              </a:defRPr>
            </a:lvl3pPr>
            <a:lvl4pPr marL="1828800" lvl="3" indent="-292100" rtl="0">
              <a:lnSpc>
                <a:spcPct val="100000"/>
              </a:lnSpc>
              <a:spcBef>
                <a:spcPts val="1600"/>
              </a:spcBef>
              <a:spcAft>
                <a:spcPts val="0"/>
              </a:spcAft>
              <a:buSzPts val="1000"/>
              <a:buFont typeface="Montserrat"/>
              <a:buChar char="■"/>
              <a:defRPr sz="1000">
                <a:latin typeface="Montserrat"/>
                <a:ea typeface="Montserrat"/>
                <a:cs typeface="Montserrat"/>
                <a:sym typeface="Montserrat"/>
              </a:defRPr>
            </a:lvl4pPr>
            <a:lvl5pPr marL="2286000" lvl="4" indent="-292100" rtl="0">
              <a:lnSpc>
                <a:spcPct val="100000"/>
              </a:lnSpc>
              <a:spcBef>
                <a:spcPts val="1600"/>
              </a:spcBef>
              <a:spcAft>
                <a:spcPts val="0"/>
              </a:spcAft>
              <a:buSzPts val="1000"/>
              <a:buFont typeface="Montserrat"/>
              <a:buChar char="⎼"/>
              <a:defRPr sz="1000">
                <a:latin typeface="Montserrat"/>
                <a:ea typeface="Montserrat"/>
                <a:cs typeface="Montserrat"/>
                <a:sym typeface="Montserrat"/>
              </a:defRPr>
            </a:lvl5pPr>
            <a:lvl6pPr marL="2743200" lvl="5" indent="-292100" rtl="0">
              <a:lnSpc>
                <a:spcPct val="100000"/>
              </a:lnSpc>
              <a:spcBef>
                <a:spcPts val="1600"/>
              </a:spcBef>
              <a:spcAft>
                <a:spcPts val="0"/>
              </a:spcAft>
              <a:buSzPts val="1000"/>
              <a:buFont typeface="Montserrat"/>
              <a:buChar char="○"/>
              <a:defRPr sz="1000">
                <a:latin typeface="Montserrat"/>
                <a:ea typeface="Montserrat"/>
                <a:cs typeface="Montserrat"/>
                <a:sym typeface="Montserrat"/>
              </a:defRPr>
            </a:lvl6pPr>
            <a:lvl7pPr marL="3200400" lvl="6" indent="-292100" rtl="0">
              <a:lnSpc>
                <a:spcPct val="100000"/>
              </a:lnSpc>
              <a:spcBef>
                <a:spcPts val="1600"/>
              </a:spcBef>
              <a:spcAft>
                <a:spcPts val="0"/>
              </a:spcAft>
              <a:buSzPts val="1000"/>
              <a:buFont typeface="Montserrat"/>
              <a:buChar char="■"/>
              <a:defRPr sz="1000">
                <a:latin typeface="Montserrat"/>
                <a:ea typeface="Montserrat"/>
                <a:cs typeface="Montserrat"/>
                <a:sym typeface="Montserrat"/>
              </a:defRPr>
            </a:lvl7pPr>
            <a:lvl8pPr marL="3657600" lvl="7" indent="-292100" rtl="0">
              <a:lnSpc>
                <a:spcPct val="100000"/>
              </a:lnSpc>
              <a:spcBef>
                <a:spcPts val="1600"/>
              </a:spcBef>
              <a:spcAft>
                <a:spcPts val="0"/>
              </a:spcAft>
              <a:buSzPts val="1000"/>
              <a:buFont typeface="Montserrat"/>
              <a:buChar char="⎼"/>
              <a:defRPr sz="1000">
                <a:latin typeface="Montserrat"/>
                <a:ea typeface="Montserrat"/>
                <a:cs typeface="Montserrat"/>
                <a:sym typeface="Montserrat"/>
              </a:defRPr>
            </a:lvl8pPr>
            <a:lvl9pPr marL="4114800" lvl="8" indent="-292100" rtl="0">
              <a:lnSpc>
                <a:spcPct val="100000"/>
              </a:lnSpc>
              <a:spcBef>
                <a:spcPts val="1600"/>
              </a:spcBef>
              <a:spcAft>
                <a:spcPts val="1600"/>
              </a:spcAft>
              <a:buSzPts val="1000"/>
              <a:buFont typeface="Montserrat"/>
              <a:buChar char="○"/>
              <a:defRPr sz="1000">
                <a:latin typeface="Montserrat"/>
                <a:ea typeface="Montserrat"/>
                <a:cs typeface="Montserrat"/>
                <a:sym typeface="Montserrat"/>
              </a:defRPr>
            </a:lvl9pPr>
          </a:lstStyle>
          <a:p>
            <a:endParaRPr dirty="0"/>
          </a:p>
        </p:txBody>
      </p:sp>
      <p:sp>
        <p:nvSpPr>
          <p:cNvPr id="2" name="Footer Placeholder 1">
            <a:extLst>
              <a:ext uri="{FF2B5EF4-FFF2-40B4-BE49-F238E27FC236}">
                <a16:creationId xmlns:a16="http://schemas.microsoft.com/office/drawing/2014/main" id="{F081B9E8-2535-494E-9603-AC1AFAAF7267}"/>
              </a:ext>
            </a:extLst>
          </p:cNvPr>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latin typeface="Montserrat" panose="00000500000000000000" pitchFamily="2" charset="0"/>
              </a:defRPr>
            </a:lvl1pPr>
          </a:lstStyle>
          <a:p>
            <a:endParaRPr lang="en-GB" dirty="0"/>
          </a:p>
        </p:txBody>
      </p:sp>
    </p:spTree>
  </p:cSld>
  <p:clrMap bg1="lt1" tx1="dk1" bg2="dk2" tx2="lt2" accent1="accent1" accent2="accent2" accent3="accent3" accent4="accent4" accent5="accent5" accent6="accent6" hlink="hlink" folHlink="folHlink"/>
  <p:sldLayoutIdLst>
    <p:sldLayoutId id="2147483678" r:id="rId1"/>
    <p:sldLayoutId id="2147483684" r:id="rId2"/>
    <p:sldLayoutId id="2147483653" r:id="rId3"/>
    <p:sldLayoutId id="2147483656" r:id="rId4"/>
    <p:sldLayoutId id="2147483657" r:id="rId5"/>
    <p:sldLayoutId id="2147483660" r:id="rId6"/>
    <p:sldLayoutId id="2147483661" r:id="rId7"/>
    <p:sldLayoutId id="2147483662" r:id="rId8"/>
    <p:sldLayoutId id="2147483664" r:id="rId9"/>
    <p:sldLayoutId id="2147483665" r:id="rId10"/>
    <p:sldLayoutId id="2147483666" r:id="rId11"/>
    <p:sldLayoutId id="2147483680" r:id="rId12"/>
    <p:sldLayoutId id="2147483682" r:id="rId13"/>
    <p:sldLayoutId id="2147483683" r:id="rId14"/>
    <p:sldLayoutId id="2147483691"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baseline="0">
          <a:solidFill>
            <a:srgbClr val="000000"/>
          </a:solidFill>
          <a:latin typeface="Avenir Next" panose="020B0503020202020204" pitchFamily="34" charset="0"/>
          <a:ea typeface="Avenir Next" panose="020B0503020202020204" pitchFamily="34"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venir Next LT Pro" panose="020B0504020202020204" pitchFamily="34" charset="0"/>
          <a:ea typeface="Avenir Next LT Pro" panose="020B0504020202020204" pitchFamily="34"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54650" y="292625"/>
            <a:ext cx="8434800" cy="393600"/>
          </a:xfrm>
          <a:prstGeom prst="rect">
            <a:avLst/>
          </a:prstGeom>
          <a:noFill/>
          <a:ln>
            <a:noFill/>
          </a:ln>
        </p:spPr>
        <p:txBody>
          <a:bodyPr spcFirstLastPara="1" wrap="square" lIns="0" tIns="91425" rIns="0" bIns="91425" anchor="t" anchorCtr="0">
            <a:noAutofit/>
          </a:bodyPr>
          <a:lstStyle>
            <a:lvl1pPr lvl="0" rtl="0">
              <a:spcBef>
                <a:spcPts val="0"/>
              </a:spcBef>
              <a:spcAft>
                <a:spcPts val="0"/>
              </a:spcAft>
              <a:buClr>
                <a:schemeClr val="dk1"/>
              </a:buClr>
              <a:buSzPts val="1900"/>
              <a:buFont typeface="Montserrat"/>
              <a:buNone/>
              <a:defRPr sz="1900" b="1">
                <a:solidFill>
                  <a:schemeClr val="dk1"/>
                </a:solidFill>
                <a:latin typeface="Montserrat"/>
                <a:ea typeface="Montserrat"/>
                <a:cs typeface="Montserrat"/>
                <a:sym typeface="Montserrat"/>
              </a:defRPr>
            </a:lvl1pPr>
            <a:lvl2pPr lvl="1" rtl="0">
              <a:spcBef>
                <a:spcPts val="0"/>
              </a:spcBef>
              <a:spcAft>
                <a:spcPts val="0"/>
              </a:spcAft>
              <a:buClr>
                <a:schemeClr val="dk1"/>
              </a:buClr>
              <a:buSzPts val="1900"/>
              <a:buFont typeface="Montserrat"/>
              <a:buNone/>
              <a:defRPr sz="1900" b="1">
                <a:solidFill>
                  <a:schemeClr val="dk1"/>
                </a:solidFill>
                <a:latin typeface="Montserrat"/>
                <a:ea typeface="Montserrat"/>
                <a:cs typeface="Montserrat"/>
                <a:sym typeface="Montserrat"/>
              </a:defRPr>
            </a:lvl2pPr>
            <a:lvl3pPr lvl="2" rtl="0">
              <a:spcBef>
                <a:spcPts val="0"/>
              </a:spcBef>
              <a:spcAft>
                <a:spcPts val="0"/>
              </a:spcAft>
              <a:buClr>
                <a:schemeClr val="dk1"/>
              </a:buClr>
              <a:buSzPts val="1900"/>
              <a:buFont typeface="Montserrat"/>
              <a:buNone/>
              <a:defRPr sz="1900" b="1">
                <a:solidFill>
                  <a:schemeClr val="dk1"/>
                </a:solidFill>
                <a:latin typeface="Montserrat"/>
                <a:ea typeface="Montserrat"/>
                <a:cs typeface="Montserrat"/>
                <a:sym typeface="Montserrat"/>
              </a:defRPr>
            </a:lvl3pPr>
            <a:lvl4pPr lvl="3" rtl="0">
              <a:spcBef>
                <a:spcPts val="0"/>
              </a:spcBef>
              <a:spcAft>
                <a:spcPts val="0"/>
              </a:spcAft>
              <a:buClr>
                <a:schemeClr val="dk1"/>
              </a:buClr>
              <a:buSzPts val="1900"/>
              <a:buFont typeface="Montserrat"/>
              <a:buNone/>
              <a:defRPr sz="1900" b="1">
                <a:solidFill>
                  <a:schemeClr val="dk1"/>
                </a:solidFill>
                <a:latin typeface="Montserrat"/>
                <a:ea typeface="Montserrat"/>
                <a:cs typeface="Montserrat"/>
                <a:sym typeface="Montserrat"/>
              </a:defRPr>
            </a:lvl4pPr>
            <a:lvl5pPr lvl="4" rtl="0">
              <a:spcBef>
                <a:spcPts val="0"/>
              </a:spcBef>
              <a:spcAft>
                <a:spcPts val="0"/>
              </a:spcAft>
              <a:buClr>
                <a:schemeClr val="dk1"/>
              </a:buClr>
              <a:buSzPts val="1900"/>
              <a:buFont typeface="Montserrat"/>
              <a:buNone/>
              <a:defRPr sz="1900" b="1">
                <a:solidFill>
                  <a:schemeClr val="dk1"/>
                </a:solidFill>
                <a:latin typeface="Montserrat"/>
                <a:ea typeface="Montserrat"/>
                <a:cs typeface="Montserrat"/>
                <a:sym typeface="Montserrat"/>
              </a:defRPr>
            </a:lvl5pPr>
            <a:lvl6pPr lvl="5" rtl="0">
              <a:spcBef>
                <a:spcPts val="0"/>
              </a:spcBef>
              <a:spcAft>
                <a:spcPts val="0"/>
              </a:spcAft>
              <a:buClr>
                <a:schemeClr val="dk1"/>
              </a:buClr>
              <a:buSzPts val="1900"/>
              <a:buFont typeface="Montserrat"/>
              <a:buNone/>
              <a:defRPr sz="1900" b="1">
                <a:solidFill>
                  <a:schemeClr val="dk1"/>
                </a:solidFill>
                <a:latin typeface="Montserrat"/>
                <a:ea typeface="Montserrat"/>
                <a:cs typeface="Montserrat"/>
                <a:sym typeface="Montserrat"/>
              </a:defRPr>
            </a:lvl6pPr>
            <a:lvl7pPr lvl="6" rtl="0">
              <a:spcBef>
                <a:spcPts val="0"/>
              </a:spcBef>
              <a:spcAft>
                <a:spcPts val="0"/>
              </a:spcAft>
              <a:buClr>
                <a:schemeClr val="dk1"/>
              </a:buClr>
              <a:buSzPts val="1900"/>
              <a:buFont typeface="Montserrat"/>
              <a:buNone/>
              <a:defRPr sz="1900" b="1">
                <a:solidFill>
                  <a:schemeClr val="dk1"/>
                </a:solidFill>
                <a:latin typeface="Montserrat"/>
                <a:ea typeface="Montserrat"/>
                <a:cs typeface="Montserrat"/>
                <a:sym typeface="Montserrat"/>
              </a:defRPr>
            </a:lvl7pPr>
            <a:lvl8pPr lvl="7" rtl="0">
              <a:spcBef>
                <a:spcPts val="0"/>
              </a:spcBef>
              <a:spcAft>
                <a:spcPts val="0"/>
              </a:spcAft>
              <a:buClr>
                <a:schemeClr val="dk1"/>
              </a:buClr>
              <a:buSzPts val="1900"/>
              <a:buFont typeface="Montserrat"/>
              <a:buNone/>
              <a:defRPr sz="1900" b="1">
                <a:solidFill>
                  <a:schemeClr val="dk1"/>
                </a:solidFill>
                <a:latin typeface="Montserrat"/>
                <a:ea typeface="Montserrat"/>
                <a:cs typeface="Montserrat"/>
                <a:sym typeface="Montserrat"/>
              </a:defRPr>
            </a:lvl8pPr>
            <a:lvl9pPr lvl="8" rtl="0">
              <a:spcBef>
                <a:spcPts val="0"/>
              </a:spcBef>
              <a:spcAft>
                <a:spcPts val="0"/>
              </a:spcAft>
              <a:buClr>
                <a:schemeClr val="dk1"/>
              </a:buClr>
              <a:buSzPts val="1900"/>
              <a:buFont typeface="Montserrat"/>
              <a:buNone/>
              <a:defRPr sz="1900" b="1">
                <a:solidFill>
                  <a:schemeClr val="dk1"/>
                </a:solidFill>
                <a:latin typeface="Montserrat"/>
                <a:ea typeface="Montserrat"/>
                <a:cs typeface="Montserrat"/>
                <a:sym typeface="Montserrat"/>
              </a:defRPr>
            </a:lvl9pPr>
          </a:lstStyle>
          <a:p>
            <a:endParaRPr dirty="0"/>
          </a:p>
        </p:txBody>
      </p:sp>
      <p:sp>
        <p:nvSpPr>
          <p:cNvPr id="2" name="Text Placeholder 1">
            <a:extLst>
              <a:ext uri="{FF2B5EF4-FFF2-40B4-BE49-F238E27FC236}">
                <a16:creationId xmlns:a16="http://schemas.microsoft.com/office/drawing/2014/main" id="{0CD00ABD-D4CE-FC48-9417-78854425D60D}"/>
              </a:ext>
            </a:extLst>
          </p:cNvPr>
          <p:cNvSpPr>
            <a:spLocks noGrp="1"/>
          </p:cNvSpPr>
          <p:nvPr>
            <p:ph type="body" idx="1"/>
          </p:nvPr>
        </p:nvSpPr>
        <p:spPr>
          <a:xfrm>
            <a:off x="354650" y="1370013"/>
            <a:ext cx="8434800" cy="3262312"/>
          </a:xfrm>
          <a:prstGeom prst="rect">
            <a:avLst/>
          </a:prstGeom>
        </p:spPr>
        <p:txBody>
          <a:bodyPr vert="horz" lIns="0" tIns="45720" rIns="0" bIns="45720" rtlCol="0">
            <a:normAutofit/>
          </a:bodyPr>
          <a:lstStyle/>
          <a:p>
            <a:pPr marL="233363" marR="0" lvl="0" indent="-233363" algn="l" defTabSz="914400" rtl="0" eaLnBrk="1" fontAlgn="auto" latinLnBrk="0" hangingPunct="1">
              <a:lnSpc>
                <a:spcPct val="100000"/>
              </a:lnSpc>
              <a:spcBef>
                <a:spcPts val="0"/>
              </a:spcBef>
              <a:spcAft>
                <a:spcPts val="600"/>
              </a:spcAft>
              <a:buClr>
                <a:srgbClr val="000000"/>
              </a:buClr>
              <a:buSzTx/>
              <a:buFont typeface="Wingdings" pitchFamily="2" charset="2"/>
              <a:buChar char="§"/>
              <a:tabLst/>
              <a:defRPr/>
            </a:pPr>
            <a:r>
              <a:rPr kumimoji="0" lang="en-US" sz="1100" b="0" i="0" u="none" strike="noStrike" kern="0" cap="none" spc="0" normalizeH="0" baseline="0" noProof="0" dirty="0">
                <a:ln>
                  <a:noFill/>
                </a:ln>
                <a:solidFill>
                  <a:srgbClr val="000000"/>
                </a:solidFill>
                <a:effectLst/>
                <a:uLnTx/>
                <a:uFillTx/>
                <a:latin typeface="Montserrat" pitchFamily="2" charset="77"/>
                <a:cs typeface="Arial"/>
                <a:sym typeface="Arial"/>
              </a:rPr>
              <a:t>Click to edit Master text styles</a:t>
            </a:r>
          </a:p>
          <a:p>
            <a:pPr marL="466725" marR="0" lvl="1" indent="-233363" algn="l" defTabSz="914400" rtl="0" eaLnBrk="1" fontAlgn="auto" latinLnBrk="0" hangingPunct="1">
              <a:lnSpc>
                <a:spcPct val="100000"/>
              </a:lnSpc>
              <a:spcBef>
                <a:spcPts val="0"/>
              </a:spcBef>
              <a:spcAft>
                <a:spcPts val="600"/>
              </a:spcAft>
              <a:buClr>
                <a:srgbClr val="000000"/>
              </a:buClr>
              <a:buSzTx/>
              <a:buFont typeface="Wingdings" pitchFamily="2" charset="2"/>
              <a:buChar char="§"/>
              <a:tabLst/>
              <a:defRPr/>
            </a:pPr>
            <a:r>
              <a:rPr kumimoji="0" lang="en-US" sz="1100" b="0" i="0" u="none" strike="noStrike" kern="0" cap="none" spc="0" normalizeH="0" baseline="0" noProof="0" dirty="0">
                <a:ln>
                  <a:noFill/>
                </a:ln>
                <a:solidFill>
                  <a:srgbClr val="000000"/>
                </a:solidFill>
                <a:effectLst/>
                <a:uLnTx/>
                <a:uFillTx/>
                <a:latin typeface="Montserrat" pitchFamily="2" charset="77"/>
                <a:cs typeface="Arial"/>
                <a:sym typeface="Arial"/>
              </a:rPr>
              <a:t>Second level</a:t>
            </a:r>
          </a:p>
          <a:p>
            <a:pPr marL="690563" marR="0" lvl="2" indent="-223838" algn="l" defTabSz="914400" rtl="0" eaLnBrk="1" fontAlgn="auto" latinLnBrk="0" hangingPunct="1">
              <a:lnSpc>
                <a:spcPct val="100000"/>
              </a:lnSpc>
              <a:spcBef>
                <a:spcPts val="0"/>
              </a:spcBef>
              <a:spcAft>
                <a:spcPts val="600"/>
              </a:spcAft>
              <a:buClr>
                <a:srgbClr val="000000"/>
              </a:buClr>
              <a:buSzTx/>
              <a:buFont typeface="Wingdings" pitchFamily="2" charset="2"/>
              <a:buChar char="§"/>
              <a:tabLst/>
              <a:defRPr/>
            </a:pPr>
            <a:r>
              <a:rPr kumimoji="0" lang="en-US" sz="1100" b="0" i="0" u="none" strike="noStrike" kern="0" cap="none" spc="0" normalizeH="0" baseline="0" noProof="0" dirty="0">
                <a:ln>
                  <a:noFill/>
                </a:ln>
                <a:solidFill>
                  <a:srgbClr val="000000"/>
                </a:solidFill>
                <a:effectLst/>
                <a:uLnTx/>
                <a:uFillTx/>
                <a:latin typeface="Montserrat" pitchFamily="2" charset="77"/>
                <a:cs typeface="Arial"/>
                <a:sym typeface="Arial"/>
              </a:rPr>
              <a:t>Third level</a:t>
            </a:r>
          </a:p>
          <a:p>
            <a:pPr marL="923925" marR="0" lvl="3" indent="-233363" algn="l" defTabSz="914400" rtl="0" eaLnBrk="1" fontAlgn="auto" latinLnBrk="0" hangingPunct="1">
              <a:lnSpc>
                <a:spcPct val="100000"/>
              </a:lnSpc>
              <a:spcBef>
                <a:spcPts val="0"/>
              </a:spcBef>
              <a:spcAft>
                <a:spcPts val="600"/>
              </a:spcAft>
              <a:buClr>
                <a:srgbClr val="000000"/>
              </a:buClr>
              <a:buSzTx/>
              <a:buFont typeface="Wingdings" pitchFamily="2" charset="2"/>
              <a:buChar char="§"/>
              <a:tabLst/>
              <a:defRPr/>
            </a:pPr>
            <a:r>
              <a:rPr kumimoji="0" lang="en-US" sz="1100" b="0" i="0" u="none" strike="noStrike" kern="0" cap="none" spc="0" normalizeH="0" baseline="0" noProof="0" dirty="0">
                <a:ln>
                  <a:noFill/>
                </a:ln>
                <a:solidFill>
                  <a:srgbClr val="000000"/>
                </a:solidFill>
                <a:effectLst/>
                <a:uLnTx/>
                <a:uFillTx/>
                <a:latin typeface="Montserrat" pitchFamily="2" charset="77"/>
                <a:cs typeface="Arial"/>
                <a:sym typeface="Arial"/>
              </a:rPr>
              <a:t>Fourth level</a:t>
            </a:r>
          </a:p>
          <a:p>
            <a:pPr marL="1146175" marR="0" lvl="4" indent="-222250" algn="l" defTabSz="914400" rtl="0" eaLnBrk="1" fontAlgn="auto" latinLnBrk="0" hangingPunct="1">
              <a:lnSpc>
                <a:spcPct val="100000"/>
              </a:lnSpc>
              <a:spcBef>
                <a:spcPts val="0"/>
              </a:spcBef>
              <a:spcAft>
                <a:spcPts val="600"/>
              </a:spcAft>
              <a:buClr>
                <a:srgbClr val="000000"/>
              </a:buClr>
              <a:buSzTx/>
              <a:buFont typeface="Wingdings" pitchFamily="2" charset="2"/>
              <a:buChar char="§"/>
              <a:tabLst/>
              <a:defRPr/>
            </a:pPr>
            <a:r>
              <a:rPr kumimoji="0" lang="en-US" sz="1100" b="0" i="0" u="none" strike="noStrike" kern="0" cap="none" spc="0" normalizeH="0" baseline="0" noProof="0" dirty="0">
                <a:ln>
                  <a:noFill/>
                </a:ln>
                <a:solidFill>
                  <a:srgbClr val="000000"/>
                </a:solidFill>
                <a:effectLst/>
                <a:uLnTx/>
                <a:uFillTx/>
                <a:latin typeface="Montserrat" pitchFamily="2" charset="77"/>
                <a:cs typeface="Arial"/>
                <a:sym typeface="Arial"/>
              </a:rPr>
              <a:t>Fifth level</a:t>
            </a:r>
          </a:p>
        </p:txBody>
      </p:sp>
    </p:spTree>
  </p:cSld>
  <p:clrMap bg1="lt1" tx1="dk1" bg2="dk2" tx2="lt2" accent1="accent1" accent2="accent2" accent3="accent3" accent4="accent4" accent5="accent5" accent6="accent6" hlink="hlink" folHlink="folHlink"/>
  <p:sldLayoutIdLst>
    <p:sldLayoutId id="2147483698" r:id="rId1"/>
    <p:sldLayoutId id="2147483697"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Montserrat" panose="00000500000000000000" pitchFamily="2" charset="0"/>
          <a:ea typeface="Montserrat" panose="00000500000000000000" pitchFamily="2"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L="274320" marR="0" lvl="0" indent="-274320" algn="l" rtl="0">
        <a:lnSpc>
          <a:spcPct val="100000"/>
        </a:lnSpc>
        <a:spcBef>
          <a:spcPts val="0"/>
        </a:spcBef>
        <a:spcAft>
          <a:spcPts val="0"/>
        </a:spcAft>
        <a:buClr>
          <a:srgbClr val="000000"/>
        </a:buClr>
        <a:buFont typeface="Arial"/>
        <a:defRPr sz="1400" b="0" i="0" u="none" strike="noStrike" cap="none">
          <a:solidFill>
            <a:srgbClr val="000000"/>
          </a:solidFill>
          <a:latin typeface="Montserrat" panose="00000500000000000000" pitchFamily="2" charset="0"/>
          <a:ea typeface="Montserrat" panose="00000500000000000000" pitchFamily="2"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chart" Target="../charts/chart5.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9.xml"/><Relationship Id="rId1" Type="http://schemas.openxmlformats.org/officeDocument/2006/relationships/slideLayout" Target="../slideLayouts/slideLayout8.xml"/><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chart" Target="../charts/chart12.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27.xml"/><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8.xml"/><Relationship Id="rId1" Type="http://schemas.openxmlformats.org/officeDocument/2006/relationships/slideLayout" Target="../slideLayouts/slideLayout17.xml"/><Relationship Id="rId4" Type="http://schemas.openxmlformats.org/officeDocument/2006/relationships/image" Target="../media/image20.jpeg"/></Relationships>
</file>

<file path=ppt/slides/_rels/slide35.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29.xml"/><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0.xml"/><Relationship Id="rId1" Type="http://schemas.openxmlformats.org/officeDocument/2006/relationships/slideLayout" Target="../slideLayouts/slideLayout1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34.xml"/><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35.xml"/><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Google Shape;400;p44"/>
          <p:cNvSpPr txBox="1">
            <a:spLocks noGrp="1"/>
          </p:cNvSpPr>
          <p:nvPr>
            <p:ph type="ctrTitle"/>
          </p:nvPr>
        </p:nvSpPr>
        <p:spPr>
          <a:xfrm>
            <a:off x="1444899" y="1565050"/>
            <a:ext cx="7946439" cy="1389300"/>
          </a:xfrm>
        </p:spPr>
        <p:txBody>
          <a:bodyPr spcFirstLastPara="1" wrap="square" lIns="0" tIns="91425" rIns="0" bIns="91425" anchor="b" anchorCtr="0">
            <a:noAutofit/>
          </a:bodyPr>
          <a:lstStyle/>
          <a:p>
            <a:pPr lvl="0"/>
            <a:r>
              <a:rPr lang="en-US" sz="2800" dirty="0">
                <a:latin typeface="Montserrat" panose="00000500000000000000" pitchFamily="2" charset="0"/>
              </a:rPr>
              <a:t>NielsenIQ Total Till Executive Summary Christmas Trading</a:t>
            </a:r>
            <a:endParaRPr lang="en-PH" sz="2800" dirty="0">
              <a:latin typeface="Montserrat" panose="00000500000000000000" pitchFamily="2" charset="0"/>
            </a:endParaRPr>
          </a:p>
        </p:txBody>
      </p:sp>
      <p:sp>
        <p:nvSpPr>
          <p:cNvPr id="401" name="Google Shape;401;p44"/>
          <p:cNvSpPr txBox="1">
            <a:spLocks noGrp="1"/>
          </p:cNvSpPr>
          <p:nvPr>
            <p:ph type="subTitle" idx="1"/>
          </p:nvPr>
        </p:nvSpPr>
        <p:spPr>
          <a:xfrm>
            <a:off x="1444900" y="3033588"/>
            <a:ext cx="5064000" cy="384300"/>
          </a:xfrm>
        </p:spPr>
        <p:txBody>
          <a:bodyPr spcFirstLastPara="1" wrap="square" lIns="0" tIns="91425" rIns="0" bIns="91425" anchor="t" anchorCtr="0">
            <a:noAutofit/>
          </a:bodyPr>
          <a:lstStyle/>
          <a:p>
            <a:pPr lvl="0"/>
            <a:endParaRPr lang="en-PH" dirty="0">
              <a:latin typeface="Montserrat" panose="00000500000000000000" pitchFamily="2" charset="0"/>
            </a:endParaRPr>
          </a:p>
          <a:p>
            <a:pPr lvl="0"/>
            <a:r>
              <a:rPr lang="en-PH" dirty="0">
                <a:latin typeface="Montserrat" panose="00000500000000000000" pitchFamily="2" charset="0"/>
              </a:rPr>
              <a:t>4 weeks ending 1</a:t>
            </a:r>
            <a:r>
              <a:rPr lang="en-PH" baseline="30000" dirty="0">
                <a:latin typeface="Montserrat" panose="00000500000000000000" pitchFamily="2" charset="0"/>
              </a:rPr>
              <a:t>st</a:t>
            </a:r>
            <a:r>
              <a:rPr lang="en-PH" dirty="0">
                <a:latin typeface="Montserrat" panose="00000500000000000000" pitchFamily="2" charset="0"/>
              </a:rPr>
              <a:t> January 2022</a:t>
            </a:r>
          </a:p>
        </p:txBody>
      </p:sp>
      <p:sp>
        <p:nvSpPr>
          <p:cNvPr id="5" name="Subtitle 4">
            <a:extLst>
              <a:ext uri="{FF2B5EF4-FFF2-40B4-BE49-F238E27FC236}">
                <a16:creationId xmlns:a16="http://schemas.microsoft.com/office/drawing/2014/main" id="{015EC88A-CB7A-4ED5-8EEA-1D285F661B20}"/>
              </a:ext>
            </a:extLst>
          </p:cNvPr>
          <p:cNvSpPr>
            <a:spLocks noGrp="1"/>
          </p:cNvSpPr>
          <p:nvPr>
            <p:ph type="subTitle" idx="4294967295"/>
          </p:nvPr>
        </p:nvSpPr>
        <p:spPr>
          <a:xfrm>
            <a:off x="0" y="3417888"/>
            <a:ext cx="4127500" cy="306387"/>
          </a:xfrm>
        </p:spPr>
        <p:txBody>
          <a:bodyPr/>
          <a:lstStyle/>
          <a:p>
            <a:r>
              <a:rPr lang="en-GB" altLang="en-US" dirty="0">
                <a:latin typeface="Montserrat" panose="00000500000000000000" pitchFamily="2" charset="0"/>
                <a:cs typeface="Calibri" pitchFamily="34" charset="0"/>
                <a:sym typeface="Arial" pitchFamily="34" charset="0"/>
              </a:rPr>
              <a:t>Retailer &amp; Business Insights Team</a:t>
            </a:r>
            <a:endParaRPr lang="en-PH" dirty="0">
              <a:latin typeface="Montserrat" panose="00000500000000000000" pitchFamily="2" charset="0"/>
            </a:endParaRPr>
          </a:p>
        </p:txBody>
      </p:sp>
      <p:sp>
        <p:nvSpPr>
          <p:cNvPr id="402" name="Google Shape;402;p44"/>
          <p:cNvSpPr txBox="1">
            <a:spLocks noGrp="1"/>
          </p:cNvSpPr>
          <p:nvPr>
            <p:ph type="subTitle" idx="4294967295"/>
          </p:nvPr>
        </p:nvSpPr>
        <p:spPr>
          <a:xfrm>
            <a:off x="0" y="3643313"/>
            <a:ext cx="4127500" cy="306387"/>
          </a:xfrm>
        </p:spPr>
        <p:txBody>
          <a:bodyPr spcFirstLastPara="1" wrap="square" lIns="0" tIns="91425" rIns="0" bIns="91425" anchor="t" anchorCtr="0">
            <a:noAutofit/>
          </a:bodyPr>
          <a:lstStyle/>
          <a:p>
            <a:pPr lvl="0"/>
            <a:r>
              <a:rPr lang="en-PH" dirty="0">
                <a:latin typeface="Montserrat" panose="00000500000000000000" pitchFamily="2" charset="0"/>
              </a:rPr>
              <a:t>14</a:t>
            </a:r>
            <a:r>
              <a:rPr lang="en-PH" baseline="30000" dirty="0">
                <a:latin typeface="Montserrat" panose="00000500000000000000" pitchFamily="2" charset="0"/>
              </a:rPr>
              <a:t>th</a:t>
            </a:r>
            <a:r>
              <a:rPr lang="en-PH" dirty="0">
                <a:latin typeface="Montserrat" panose="00000500000000000000" pitchFamily="2" charset="0"/>
              </a:rPr>
              <a:t> January 2022</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41"/>
        <p:cNvGrpSpPr/>
        <p:nvPr/>
      </p:nvGrpSpPr>
      <p:grpSpPr>
        <a:xfrm>
          <a:off x="0" y="0"/>
          <a:ext cx="0" cy="0"/>
          <a:chOff x="0" y="0"/>
          <a:chExt cx="0" cy="0"/>
        </a:xfrm>
      </p:grpSpPr>
      <p:sp>
        <p:nvSpPr>
          <p:cNvPr id="1744" name="Google Shape;1744;p129"/>
          <p:cNvSpPr txBox="1">
            <a:spLocks noGrp="1"/>
          </p:cNvSpPr>
          <p:nvPr>
            <p:ph type="title"/>
          </p:nvPr>
        </p:nvSpPr>
        <p:spPr>
          <a:xfrm>
            <a:off x="341086" y="393608"/>
            <a:ext cx="8802914" cy="393600"/>
          </a:xfrm>
        </p:spPr>
        <p:txBody>
          <a:bodyPr spcFirstLastPara="1" wrap="square" lIns="0" tIns="91425" rIns="0" bIns="91425" anchor="t" anchorCtr="0">
            <a:noAutofit/>
          </a:bodyPr>
          <a:lstStyle/>
          <a:p>
            <a:r>
              <a:rPr lang="en-GB" sz="1800" dirty="0">
                <a:solidFill>
                  <a:schemeClr val="tx1"/>
                </a:solidFill>
                <a:latin typeface="Montserrat" panose="00000500000000000000" pitchFamily="2" charset="0"/>
                <a:ea typeface="MS PGothic" pitchFamily="34" charset="-128"/>
                <a:cs typeface="Calibri" pitchFamily="34" charset="0"/>
              </a:rPr>
              <a:t>‘Little and more often’ shopping behaviour continued, despite the new variant indicating shoppers are adapting to living with Covid</a:t>
            </a:r>
            <a:endParaRPr lang="en-PH" sz="1800" dirty="0">
              <a:latin typeface="Montserrat" panose="00000500000000000000" pitchFamily="2" charset="0"/>
            </a:endParaRPr>
          </a:p>
        </p:txBody>
      </p:sp>
      <p:cxnSp>
        <p:nvCxnSpPr>
          <p:cNvPr id="3" name="Straight Connector 2">
            <a:extLst>
              <a:ext uri="{FF2B5EF4-FFF2-40B4-BE49-F238E27FC236}">
                <a16:creationId xmlns:a16="http://schemas.microsoft.com/office/drawing/2014/main" id="{BD67BC22-39C7-40AC-AB2D-174013CD64A7}"/>
              </a:ext>
            </a:extLst>
          </p:cNvPr>
          <p:cNvCxnSpPr>
            <a:cxnSpLocks/>
          </p:cNvCxnSpPr>
          <p:nvPr/>
        </p:nvCxnSpPr>
        <p:spPr>
          <a:xfrm>
            <a:off x="354650" y="720455"/>
            <a:ext cx="2601261"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 name="Subtitle 4">
            <a:extLst>
              <a:ext uri="{FF2B5EF4-FFF2-40B4-BE49-F238E27FC236}">
                <a16:creationId xmlns:a16="http://schemas.microsoft.com/office/drawing/2014/main" id="{70956D1B-E45E-4BB0-8B0F-1388C48A40B5}"/>
              </a:ext>
            </a:extLst>
          </p:cNvPr>
          <p:cNvSpPr>
            <a:spLocks noGrp="1"/>
          </p:cNvSpPr>
          <p:nvPr>
            <p:ph type="subTitle" idx="4294967295"/>
          </p:nvPr>
        </p:nvSpPr>
        <p:spPr>
          <a:xfrm>
            <a:off x="249719" y="4749892"/>
            <a:ext cx="8159100" cy="184800"/>
          </a:xfrm>
        </p:spPr>
        <p:txBody>
          <a:bodyPr/>
          <a:lstStyle/>
          <a:p>
            <a:pPr marL="146050" indent="0">
              <a:buNone/>
            </a:pPr>
            <a:r>
              <a:rPr lang="en-PH" sz="700" dirty="0">
                <a:latin typeface="Montserrat" panose="00000500000000000000" pitchFamily="2" charset="0"/>
              </a:rPr>
              <a:t>Source:  NielsenIQ Homescan GB FMCG, based on rolling 12w/e</a:t>
            </a:r>
          </a:p>
        </p:txBody>
      </p:sp>
      <p:graphicFrame>
        <p:nvGraphicFramePr>
          <p:cNvPr id="8" name="Chart 7">
            <a:extLst>
              <a:ext uri="{FF2B5EF4-FFF2-40B4-BE49-F238E27FC236}">
                <a16:creationId xmlns:a16="http://schemas.microsoft.com/office/drawing/2014/main" id="{D617E499-6291-4634-B723-DA38C28B5721}"/>
              </a:ext>
            </a:extLst>
          </p:cNvPr>
          <p:cNvGraphicFramePr/>
          <p:nvPr>
            <p:extLst>
              <p:ext uri="{D42A27DB-BD31-4B8C-83A1-F6EECF244321}">
                <p14:modId xmlns:p14="http://schemas.microsoft.com/office/powerpoint/2010/main" val="2549260295"/>
              </p:ext>
            </p:extLst>
          </p:nvPr>
        </p:nvGraphicFramePr>
        <p:xfrm>
          <a:off x="354650" y="1377108"/>
          <a:ext cx="8425149" cy="337278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032520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24"/>
        <p:cNvGrpSpPr/>
        <p:nvPr/>
      </p:nvGrpSpPr>
      <p:grpSpPr>
        <a:xfrm>
          <a:off x="0" y="0"/>
          <a:ext cx="0" cy="0"/>
          <a:chOff x="0" y="0"/>
          <a:chExt cx="0" cy="0"/>
        </a:xfrm>
      </p:grpSpPr>
      <p:sp>
        <p:nvSpPr>
          <p:cNvPr id="2425" name="Google Shape;2425;p149"/>
          <p:cNvSpPr txBox="1">
            <a:spLocks noGrp="1"/>
          </p:cNvSpPr>
          <p:nvPr>
            <p:ph type="ctrTitle"/>
          </p:nvPr>
        </p:nvSpPr>
        <p:spPr>
          <a:xfrm>
            <a:off x="1444898" y="1565050"/>
            <a:ext cx="7294367" cy="1389300"/>
          </a:xfrm>
        </p:spPr>
        <p:txBody>
          <a:bodyPr spcFirstLastPara="1" wrap="square" lIns="0" tIns="91425" rIns="0" bIns="91425" anchor="t" anchorCtr="0">
            <a:noAutofit/>
          </a:bodyPr>
          <a:lstStyle/>
          <a:p>
            <a:pPr lvl="0"/>
            <a:r>
              <a:rPr lang="en-PH" sz="1800" b="0" dirty="0">
                <a:solidFill>
                  <a:schemeClr val="bg1"/>
                </a:solidFill>
                <a:latin typeface="Montserrat" panose="00000500000000000000" pitchFamily="2" charset="0"/>
              </a:rPr>
              <a:t>After </a:t>
            </a:r>
            <a:r>
              <a:rPr lang="en-PH" sz="1800" dirty="0">
                <a:solidFill>
                  <a:schemeClr val="bg1"/>
                </a:solidFill>
                <a:latin typeface="Montserrat" panose="00000500000000000000" pitchFamily="2" charset="0"/>
              </a:rPr>
              <a:t>last year’s subdued Christmas</a:t>
            </a:r>
            <a:r>
              <a:rPr lang="en-PH" sz="1800" b="0" dirty="0">
                <a:solidFill>
                  <a:schemeClr val="bg1"/>
                </a:solidFill>
                <a:latin typeface="Montserrat" panose="00000500000000000000" pitchFamily="2" charset="0"/>
              </a:rPr>
              <a:t>, shoppers were </a:t>
            </a:r>
            <a:r>
              <a:rPr lang="en-PH" sz="1800" dirty="0">
                <a:solidFill>
                  <a:schemeClr val="bg1"/>
                </a:solidFill>
                <a:latin typeface="Montserrat" panose="00000500000000000000" pitchFamily="2" charset="0"/>
              </a:rPr>
              <a:t>ready to </a:t>
            </a:r>
            <a:r>
              <a:rPr lang="en-PH" sz="1800" dirty="0">
                <a:solidFill>
                  <a:schemeClr val="accent1"/>
                </a:solidFill>
                <a:latin typeface="Montserrat" panose="00000500000000000000" pitchFamily="2" charset="0"/>
              </a:rPr>
              <a:t>celebrate</a:t>
            </a:r>
            <a:r>
              <a:rPr lang="en-PH" sz="1800" b="0" dirty="0">
                <a:solidFill>
                  <a:schemeClr val="bg1"/>
                </a:solidFill>
                <a:latin typeface="Montserrat" panose="00000500000000000000" pitchFamily="2" charset="0"/>
              </a:rPr>
              <a:t>.  </a:t>
            </a:r>
            <a:r>
              <a:rPr lang="en-PH" sz="1800" b="0" dirty="0">
                <a:solidFill>
                  <a:schemeClr val="bg1"/>
                </a:solidFill>
              </a:rPr>
              <a:t>Omicron no doubt added an </a:t>
            </a:r>
            <a:r>
              <a:rPr lang="en-PH" sz="1800" dirty="0">
                <a:solidFill>
                  <a:schemeClr val="bg1"/>
                </a:solidFill>
              </a:rPr>
              <a:t>extra layer of concern </a:t>
            </a:r>
            <a:r>
              <a:rPr lang="en-PH" sz="1800" b="0" dirty="0">
                <a:solidFill>
                  <a:schemeClr val="bg1"/>
                </a:solidFill>
              </a:rPr>
              <a:t>and many will have taken extra precautions not to jeopardise family celebrations.</a:t>
            </a:r>
            <a:br>
              <a:rPr lang="en-PH" sz="1800" b="0" dirty="0">
                <a:solidFill>
                  <a:schemeClr val="bg1"/>
                </a:solidFill>
              </a:rPr>
            </a:br>
            <a:br>
              <a:rPr lang="en-PH" sz="1800" b="0" dirty="0">
                <a:solidFill>
                  <a:schemeClr val="bg1"/>
                </a:solidFill>
              </a:rPr>
            </a:br>
            <a:r>
              <a:rPr lang="en-PH" sz="1800" b="0" dirty="0">
                <a:solidFill>
                  <a:schemeClr val="bg1"/>
                </a:solidFill>
              </a:rPr>
              <a:t>Shoppers remained </a:t>
            </a:r>
            <a:r>
              <a:rPr lang="en-PH" sz="1800" dirty="0">
                <a:solidFill>
                  <a:schemeClr val="accent1"/>
                </a:solidFill>
              </a:rPr>
              <a:t>confident</a:t>
            </a:r>
            <a:r>
              <a:rPr lang="en-PH" sz="1800" b="0" dirty="0">
                <a:solidFill>
                  <a:schemeClr val="bg1"/>
                </a:solidFill>
              </a:rPr>
              <a:t> and with </a:t>
            </a:r>
            <a:r>
              <a:rPr lang="en-PH" sz="1800" dirty="0">
                <a:solidFill>
                  <a:schemeClr val="bg1"/>
                </a:solidFill>
              </a:rPr>
              <a:t>extra days </a:t>
            </a:r>
            <a:r>
              <a:rPr lang="en-PH" sz="1800" b="0" dirty="0">
                <a:solidFill>
                  <a:schemeClr val="bg1"/>
                </a:solidFill>
              </a:rPr>
              <a:t>before Christmas they were able to </a:t>
            </a:r>
            <a:r>
              <a:rPr lang="en-PH" sz="1800" dirty="0">
                <a:solidFill>
                  <a:schemeClr val="bg1"/>
                </a:solidFill>
              </a:rPr>
              <a:t>spread their spending </a:t>
            </a:r>
            <a:r>
              <a:rPr lang="en-PH" sz="1800" b="0" dirty="0">
                <a:solidFill>
                  <a:schemeClr val="bg1"/>
                </a:solidFill>
              </a:rPr>
              <a:t>which ultimately led to the </a:t>
            </a:r>
            <a:r>
              <a:rPr lang="en-PH" sz="1800" dirty="0">
                <a:solidFill>
                  <a:schemeClr val="accent1"/>
                </a:solidFill>
              </a:rPr>
              <a:t>biggest trading week in history </a:t>
            </a:r>
            <a:r>
              <a:rPr lang="en-PH" sz="1800" b="0" dirty="0">
                <a:solidFill>
                  <a:schemeClr val="bg1"/>
                </a:solidFill>
                <a:latin typeface="Montserrat" panose="00000500000000000000" pitchFamily="2" charset="0"/>
              </a:rPr>
              <a:t>…</a:t>
            </a:r>
            <a:endParaRPr lang="en-PH" sz="1800" dirty="0">
              <a:solidFill>
                <a:schemeClr val="accent1"/>
              </a:solidFill>
              <a:latin typeface="Montserrat" panose="00000500000000000000" pitchFamily="2" charset="0"/>
            </a:endParaRPr>
          </a:p>
        </p:txBody>
      </p:sp>
    </p:spTree>
    <p:extLst>
      <p:ext uri="{BB962C8B-B14F-4D97-AF65-F5344CB8AC3E}">
        <p14:creationId xmlns:p14="http://schemas.microsoft.com/office/powerpoint/2010/main" val="10906017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35"/>
        <p:cNvGrpSpPr/>
        <p:nvPr/>
      </p:nvGrpSpPr>
      <p:grpSpPr>
        <a:xfrm>
          <a:off x="0" y="0"/>
          <a:ext cx="0" cy="0"/>
          <a:chOff x="0" y="0"/>
          <a:chExt cx="0" cy="0"/>
        </a:xfrm>
      </p:grpSpPr>
      <p:sp>
        <p:nvSpPr>
          <p:cNvPr id="5" name="Subtitle 4">
            <a:extLst>
              <a:ext uri="{FF2B5EF4-FFF2-40B4-BE49-F238E27FC236}">
                <a16:creationId xmlns:a16="http://schemas.microsoft.com/office/drawing/2014/main" id="{2C707617-7992-4F16-8E24-45B02DF50E97}"/>
              </a:ext>
            </a:extLst>
          </p:cNvPr>
          <p:cNvSpPr>
            <a:spLocks noGrp="1"/>
          </p:cNvSpPr>
          <p:nvPr>
            <p:ph type="subTitle" idx="1"/>
          </p:nvPr>
        </p:nvSpPr>
        <p:spPr/>
        <p:txBody>
          <a:bodyPr/>
          <a:lstStyle/>
          <a:p>
            <a:r>
              <a:rPr lang="en-PH" dirty="0">
                <a:latin typeface="Montserrat" panose="00000500000000000000" pitchFamily="2" charset="0"/>
              </a:rPr>
              <a:t>Source:  *NielsenIQ Scantrack GB Total Store Read/Homescan FMCG 4w/e 1</a:t>
            </a:r>
            <a:r>
              <a:rPr lang="en-PH" baseline="30000" dirty="0">
                <a:latin typeface="Montserrat" panose="00000500000000000000" pitchFamily="2" charset="0"/>
              </a:rPr>
              <a:t>st</a:t>
            </a:r>
            <a:r>
              <a:rPr lang="en-PH" dirty="0">
                <a:latin typeface="Montserrat" panose="00000500000000000000" pitchFamily="2" charset="0"/>
              </a:rPr>
              <a:t> January 2022</a:t>
            </a:r>
          </a:p>
        </p:txBody>
      </p:sp>
      <p:sp>
        <p:nvSpPr>
          <p:cNvPr id="2337" name="Google Shape;2337;p143"/>
          <p:cNvSpPr txBox="1">
            <a:spLocks noGrp="1"/>
          </p:cNvSpPr>
          <p:nvPr>
            <p:ph type="title"/>
          </p:nvPr>
        </p:nvSpPr>
        <p:spPr>
          <a:xfrm>
            <a:off x="180074" y="349033"/>
            <a:ext cx="8883106" cy="774531"/>
          </a:xfrm>
        </p:spPr>
        <p:txBody>
          <a:bodyPr spcFirstLastPara="1" wrap="square" lIns="0" tIns="91425" rIns="0" bIns="91425" anchor="t" anchorCtr="0">
            <a:noAutofit/>
          </a:bodyPr>
          <a:lstStyle/>
          <a:p>
            <a:pPr lvl="0"/>
            <a:r>
              <a:rPr lang="en-PH" dirty="0">
                <a:solidFill>
                  <a:schemeClr val="bg1"/>
                </a:solidFill>
                <a:latin typeface="Montserrat" panose="00000500000000000000" pitchFamily="2" charset="0"/>
              </a:rPr>
              <a:t>‘Little and more often’ shopping benefited bricks &amp; mortar stores.  Offer spend whilst low, is at its highest level since last Xmas</a:t>
            </a:r>
          </a:p>
        </p:txBody>
      </p:sp>
      <p:cxnSp>
        <p:nvCxnSpPr>
          <p:cNvPr id="2338" name="Google Shape;2338;p143"/>
          <p:cNvCxnSpPr/>
          <p:nvPr/>
        </p:nvCxnSpPr>
        <p:spPr>
          <a:xfrm>
            <a:off x="354650" y="3284119"/>
            <a:ext cx="8405400" cy="0"/>
          </a:xfrm>
          <a:prstGeom prst="straightConnector1">
            <a:avLst/>
          </a:prstGeom>
          <a:noFill/>
          <a:ln w="9525" cap="flat" cmpd="sng">
            <a:solidFill>
              <a:schemeClr val="tx2"/>
            </a:solidFill>
            <a:prstDash val="solid"/>
            <a:round/>
            <a:headEnd type="none" w="med" len="med"/>
            <a:tailEnd type="none" w="med" len="med"/>
          </a:ln>
        </p:spPr>
      </p:cxnSp>
      <p:sp>
        <p:nvSpPr>
          <p:cNvPr id="2339" name="Google Shape;2339;p143"/>
          <p:cNvSpPr txBox="1"/>
          <p:nvPr/>
        </p:nvSpPr>
        <p:spPr>
          <a:xfrm>
            <a:off x="5124932" y="2313875"/>
            <a:ext cx="685800" cy="300000"/>
          </a:xfrm>
          <a:prstGeom prst="rect">
            <a:avLst/>
          </a:prstGeom>
          <a:noFill/>
          <a:ln>
            <a:noFill/>
          </a:ln>
        </p:spPr>
        <p:txBody>
          <a:bodyPr spcFirstLastPara="1" wrap="square" lIns="0" tIns="45700" rIns="0" bIns="45700" anchor="t" anchorCtr="0">
            <a:noAutofit/>
          </a:bodyPr>
          <a:lstStyle/>
          <a:p>
            <a:pPr marL="0" lvl="0" indent="0" algn="l" rtl="0">
              <a:spcBef>
                <a:spcPts val="0"/>
              </a:spcBef>
              <a:spcAft>
                <a:spcPts val="1200"/>
              </a:spcAft>
              <a:buClr>
                <a:srgbClr val="000000"/>
              </a:buClr>
              <a:buSzPts val="1100"/>
              <a:buFont typeface="Arial"/>
              <a:buNone/>
            </a:pPr>
            <a:r>
              <a:rPr lang="en" b="1" dirty="0">
                <a:solidFill>
                  <a:schemeClr val="accent1"/>
                </a:solidFill>
                <a:latin typeface="Montserrat" panose="00000500000000000000" pitchFamily="2" charset="0"/>
                <a:ea typeface="Montserrat Light"/>
                <a:cs typeface="Montserrat Light"/>
                <a:sym typeface="Montserrat"/>
              </a:rPr>
              <a:t>Online</a:t>
            </a:r>
            <a:endParaRPr dirty="0">
              <a:solidFill>
                <a:schemeClr val="accent1"/>
              </a:solidFill>
              <a:latin typeface="Montserrat" panose="00000500000000000000" pitchFamily="2" charset="0"/>
              <a:ea typeface="Montserrat Light"/>
              <a:cs typeface="Montserrat Light"/>
              <a:sym typeface="Montserrat Light"/>
            </a:endParaRPr>
          </a:p>
        </p:txBody>
      </p:sp>
      <p:sp>
        <p:nvSpPr>
          <p:cNvPr id="2340" name="Google Shape;2340;p143"/>
          <p:cNvSpPr txBox="1"/>
          <p:nvPr/>
        </p:nvSpPr>
        <p:spPr>
          <a:xfrm>
            <a:off x="2695553" y="2313875"/>
            <a:ext cx="685800" cy="300000"/>
          </a:xfrm>
          <a:prstGeom prst="rect">
            <a:avLst/>
          </a:prstGeom>
          <a:noFill/>
          <a:ln>
            <a:noFill/>
          </a:ln>
        </p:spPr>
        <p:txBody>
          <a:bodyPr spcFirstLastPara="1" wrap="square" lIns="0" tIns="45700" rIns="0" bIns="45700" anchor="t" anchorCtr="0">
            <a:noAutofit/>
          </a:bodyPr>
          <a:lstStyle/>
          <a:p>
            <a:pPr marL="0" lvl="0" indent="0" algn="l" rtl="0">
              <a:spcBef>
                <a:spcPts val="0"/>
              </a:spcBef>
              <a:spcAft>
                <a:spcPts val="1200"/>
              </a:spcAft>
              <a:buClr>
                <a:srgbClr val="000000"/>
              </a:buClr>
              <a:buSzPts val="1100"/>
              <a:buFont typeface="Arial"/>
              <a:buNone/>
            </a:pPr>
            <a:r>
              <a:rPr lang="en" b="1" dirty="0">
                <a:solidFill>
                  <a:schemeClr val="bg1">
                    <a:lumMod val="85000"/>
                  </a:schemeClr>
                </a:solidFill>
                <a:latin typeface="Montserrat" panose="00000500000000000000" pitchFamily="2" charset="0"/>
                <a:ea typeface="Montserrat"/>
                <a:cs typeface="Montserrat"/>
                <a:sym typeface="Montserrat"/>
              </a:rPr>
              <a:t>Basket spend</a:t>
            </a:r>
          </a:p>
        </p:txBody>
      </p:sp>
      <p:sp>
        <p:nvSpPr>
          <p:cNvPr id="2341" name="Google Shape;2341;p143"/>
          <p:cNvSpPr txBox="1"/>
          <p:nvPr/>
        </p:nvSpPr>
        <p:spPr>
          <a:xfrm>
            <a:off x="3935827" y="2313875"/>
            <a:ext cx="685800" cy="300000"/>
          </a:xfrm>
          <a:prstGeom prst="rect">
            <a:avLst/>
          </a:prstGeom>
          <a:noFill/>
          <a:ln>
            <a:noFill/>
          </a:ln>
        </p:spPr>
        <p:txBody>
          <a:bodyPr spcFirstLastPara="1" wrap="square" lIns="0" tIns="45700" rIns="0" bIns="45700" anchor="t" anchorCtr="0">
            <a:noAutofit/>
          </a:bodyPr>
          <a:lstStyle/>
          <a:p>
            <a:pPr marL="0" lvl="0" indent="0" algn="l" rtl="0">
              <a:spcBef>
                <a:spcPts val="0"/>
              </a:spcBef>
              <a:spcAft>
                <a:spcPts val="1200"/>
              </a:spcAft>
              <a:buClr>
                <a:srgbClr val="000000"/>
              </a:buClr>
              <a:buSzPts val="1100"/>
              <a:buFont typeface="Arial"/>
              <a:buNone/>
            </a:pPr>
            <a:r>
              <a:rPr lang="en" b="1" dirty="0">
                <a:solidFill>
                  <a:schemeClr val="bg1">
                    <a:lumMod val="85000"/>
                  </a:schemeClr>
                </a:solidFill>
                <a:latin typeface="Montserrat" panose="00000500000000000000" pitchFamily="2" charset="0"/>
                <a:ea typeface="Montserrat"/>
                <a:cs typeface="Montserrat"/>
                <a:sym typeface="Montserrat"/>
              </a:rPr>
              <a:t>Trips</a:t>
            </a:r>
            <a:endParaRPr dirty="0">
              <a:solidFill>
                <a:schemeClr val="bg1">
                  <a:lumMod val="85000"/>
                </a:schemeClr>
              </a:solidFill>
              <a:latin typeface="Montserrat" panose="00000500000000000000" pitchFamily="2" charset="0"/>
              <a:ea typeface="Montserrat Light"/>
              <a:cs typeface="Montserrat Light"/>
              <a:sym typeface="Montserrat Light"/>
            </a:endParaRPr>
          </a:p>
        </p:txBody>
      </p:sp>
      <p:sp>
        <p:nvSpPr>
          <p:cNvPr id="2342" name="Google Shape;2342;p143"/>
          <p:cNvSpPr txBox="1"/>
          <p:nvPr/>
        </p:nvSpPr>
        <p:spPr>
          <a:xfrm>
            <a:off x="6475862" y="2313875"/>
            <a:ext cx="1296537" cy="300000"/>
          </a:xfrm>
          <a:prstGeom prst="rect">
            <a:avLst/>
          </a:prstGeom>
          <a:noFill/>
          <a:ln>
            <a:noFill/>
          </a:ln>
        </p:spPr>
        <p:txBody>
          <a:bodyPr spcFirstLastPara="1" wrap="square" lIns="0" tIns="45700" rIns="0" bIns="45700" anchor="t" anchorCtr="0">
            <a:noAutofit/>
          </a:bodyPr>
          <a:lstStyle/>
          <a:p>
            <a:pPr marL="0" lvl="0" indent="0" algn="l" rtl="0">
              <a:spcBef>
                <a:spcPts val="0"/>
              </a:spcBef>
              <a:spcAft>
                <a:spcPts val="1200"/>
              </a:spcAft>
              <a:buClr>
                <a:srgbClr val="000000"/>
              </a:buClr>
              <a:buSzPts val="1100"/>
              <a:buFont typeface="Arial"/>
              <a:buNone/>
            </a:pPr>
            <a:r>
              <a:rPr lang="en" b="1" dirty="0">
                <a:solidFill>
                  <a:schemeClr val="bg1">
                    <a:lumMod val="85000"/>
                  </a:schemeClr>
                </a:solidFill>
                <a:latin typeface="Montserrat" panose="00000500000000000000" pitchFamily="2" charset="0"/>
                <a:ea typeface="Montserrat"/>
                <a:cs typeface="Montserrat"/>
                <a:sym typeface="Montserrat"/>
              </a:rPr>
              <a:t>Convenience Stores*</a:t>
            </a:r>
            <a:endParaRPr dirty="0">
              <a:solidFill>
                <a:schemeClr val="bg1">
                  <a:lumMod val="85000"/>
                </a:schemeClr>
              </a:solidFill>
              <a:latin typeface="Montserrat" panose="00000500000000000000" pitchFamily="2" charset="0"/>
              <a:ea typeface="Montserrat Light"/>
              <a:cs typeface="Montserrat Light"/>
              <a:sym typeface="Montserrat Light"/>
            </a:endParaRPr>
          </a:p>
        </p:txBody>
      </p:sp>
      <p:sp>
        <p:nvSpPr>
          <p:cNvPr id="2343" name="Google Shape;2343;p143"/>
          <p:cNvSpPr txBox="1"/>
          <p:nvPr/>
        </p:nvSpPr>
        <p:spPr>
          <a:xfrm>
            <a:off x="7902561" y="2313875"/>
            <a:ext cx="887893" cy="388405"/>
          </a:xfrm>
          <a:prstGeom prst="rect">
            <a:avLst/>
          </a:prstGeom>
          <a:noFill/>
          <a:ln>
            <a:noFill/>
          </a:ln>
        </p:spPr>
        <p:txBody>
          <a:bodyPr spcFirstLastPara="1" wrap="square" lIns="0" tIns="45700" rIns="0" bIns="45700" anchor="t" anchorCtr="0">
            <a:noAutofit/>
          </a:bodyPr>
          <a:lstStyle/>
          <a:p>
            <a:pPr marL="0" lvl="0" indent="0" algn="l" rtl="0">
              <a:spcBef>
                <a:spcPts val="0"/>
              </a:spcBef>
              <a:spcAft>
                <a:spcPts val="1200"/>
              </a:spcAft>
              <a:buClr>
                <a:srgbClr val="000000"/>
              </a:buClr>
              <a:buSzPts val="1100"/>
              <a:buFont typeface="Arial"/>
              <a:buNone/>
            </a:pPr>
            <a:r>
              <a:rPr lang="en" b="1" dirty="0">
                <a:solidFill>
                  <a:schemeClr val="bg1">
                    <a:lumMod val="85000"/>
                  </a:schemeClr>
                </a:solidFill>
                <a:latin typeface="Montserrat" panose="00000500000000000000" pitchFamily="2" charset="0"/>
                <a:ea typeface="Montserrat"/>
                <a:cs typeface="Montserrat"/>
                <a:sym typeface="Montserrat"/>
              </a:rPr>
              <a:t>Offer Spend</a:t>
            </a:r>
            <a:endParaRPr dirty="0">
              <a:solidFill>
                <a:schemeClr val="bg1">
                  <a:lumMod val="85000"/>
                </a:schemeClr>
              </a:solidFill>
              <a:latin typeface="Montserrat" panose="00000500000000000000" pitchFamily="2" charset="0"/>
              <a:ea typeface="Montserrat Light"/>
              <a:cs typeface="Montserrat Light"/>
              <a:sym typeface="Montserrat Light"/>
            </a:endParaRPr>
          </a:p>
        </p:txBody>
      </p:sp>
      <p:sp>
        <p:nvSpPr>
          <p:cNvPr id="2344" name="Google Shape;2344;p143"/>
          <p:cNvSpPr txBox="1"/>
          <p:nvPr/>
        </p:nvSpPr>
        <p:spPr>
          <a:xfrm>
            <a:off x="284027" y="998108"/>
            <a:ext cx="6767439" cy="1180311"/>
          </a:xfrm>
          <a:prstGeom prst="rect">
            <a:avLst/>
          </a:prstGeom>
          <a:noFill/>
          <a:ln>
            <a:noFill/>
          </a:ln>
        </p:spPr>
        <p:txBody>
          <a:bodyPr spcFirstLastPara="1" wrap="square" lIns="0" tIns="45700" rIns="0" bIns="45700" anchor="t" anchorCtr="0">
            <a:noAutofit/>
          </a:bodyPr>
          <a:lstStyle/>
          <a:p>
            <a:pPr marL="0" marR="0" lvl="0" indent="0" algn="l" rtl="0">
              <a:lnSpc>
                <a:spcPct val="100000"/>
              </a:lnSpc>
              <a:spcBef>
                <a:spcPts val="0"/>
              </a:spcBef>
              <a:spcAft>
                <a:spcPts val="0"/>
              </a:spcAft>
              <a:buClr>
                <a:srgbClr val="B21DAC"/>
              </a:buClr>
              <a:buSzPts val="6000"/>
              <a:buFont typeface="Arial"/>
              <a:buNone/>
            </a:pPr>
            <a:r>
              <a:rPr lang="en-GB" sz="3200" b="1" dirty="0">
                <a:solidFill>
                  <a:schemeClr val="bg1"/>
                </a:solidFill>
                <a:latin typeface="Montserrat" panose="00000500000000000000" pitchFamily="2" charset="0"/>
                <a:ea typeface="Montserrat"/>
                <a:cs typeface="Montserrat"/>
                <a:sym typeface="Montserrat"/>
              </a:rPr>
              <a:t>£14.1b</a:t>
            </a:r>
          </a:p>
          <a:p>
            <a:pPr marL="0" marR="0" lvl="0" indent="0" algn="l" rtl="0">
              <a:lnSpc>
                <a:spcPct val="100000"/>
              </a:lnSpc>
              <a:spcBef>
                <a:spcPts val="0"/>
              </a:spcBef>
              <a:spcAft>
                <a:spcPts val="0"/>
              </a:spcAft>
              <a:buClr>
                <a:srgbClr val="B21DAC"/>
              </a:buClr>
              <a:buSzPts val="6000"/>
              <a:buFont typeface="Arial"/>
              <a:buNone/>
            </a:pPr>
            <a:r>
              <a:rPr lang="en" dirty="0">
                <a:solidFill>
                  <a:schemeClr val="bg1"/>
                </a:solidFill>
                <a:latin typeface="Montserrat" panose="00000500000000000000" pitchFamily="2" charset="0"/>
                <a:ea typeface="Montserrat"/>
                <a:cs typeface="Montserrat"/>
                <a:sym typeface="Montserrat"/>
              </a:rPr>
              <a:t>was spent in GB food &amp; drink retailers</a:t>
            </a:r>
            <a:r>
              <a:rPr lang="en" dirty="0">
                <a:latin typeface="Montserrat" panose="00000500000000000000" pitchFamily="2" charset="0"/>
                <a:ea typeface="Montserrat"/>
                <a:cs typeface="Montserrat"/>
                <a:sym typeface="Montserrat"/>
              </a:rPr>
              <a:t> </a:t>
            </a:r>
            <a:r>
              <a:rPr lang="en" dirty="0">
                <a:solidFill>
                  <a:schemeClr val="bg1"/>
                </a:solidFill>
                <a:latin typeface="Montserrat" panose="00000500000000000000" pitchFamily="2" charset="0"/>
                <a:ea typeface="Montserrat"/>
                <a:cs typeface="Montserrat"/>
                <a:sym typeface="Montserrat"/>
              </a:rPr>
              <a:t>(</a:t>
            </a:r>
            <a:r>
              <a:rPr lang="en" b="1" dirty="0">
                <a:solidFill>
                  <a:schemeClr val="accent1"/>
                </a:solidFill>
                <a:latin typeface="Montserrat" panose="00000500000000000000" pitchFamily="2" charset="0"/>
                <a:ea typeface="Montserrat"/>
                <a:cs typeface="Montserrat"/>
                <a:sym typeface="Montserrat"/>
              </a:rPr>
              <a:t>+1.2% </a:t>
            </a:r>
            <a:r>
              <a:rPr lang="en" dirty="0">
                <a:solidFill>
                  <a:schemeClr val="bg1"/>
                </a:solidFill>
                <a:latin typeface="Montserrat" panose="00000500000000000000" pitchFamily="2" charset="0"/>
                <a:ea typeface="Montserrat"/>
                <a:cs typeface="Montserrat"/>
                <a:sym typeface="Montserrat"/>
              </a:rPr>
              <a:t>vs last year) </a:t>
            </a:r>
            <a:endParaRPr dirty="0">
              <a:latin typeface="Montserrat" panose="00000500000000000000" pitchFamily="2" charset="0"/>
              <a:ea typeface="Montserrat"/>
              <a:cs typeface="Montserrat"/>
              <a:sym typeface="Montserrat"/>
            </a:endParaRPr>
          </a:p>
        </p:txBody>
      </p:sp>
      <p:sp>
        <p:nvSpPr>
          <p:cNvPr id="2345" name="Google Shape;2345;p143"/>
          <p:cNvSpPr txBox="1"/>
          <p:nvPr/>
        </p:nvSpPr>
        <p:spPr>
          <a:xfrm>
            <a:off x="5079069" y="2783950"/>
            <a:ext cx="914400" cy="300000"/>
          </a:xfrm>
          <a:prstGeom prst="rect">
            <a:avLst/>
          </a:prstGeom>
          <a:noFill/>
          <a:ln>
            <a:noFill/>
          </a:ln>
        </p:spPr>
        <p:txBody>
          <a:bodyPr spcFirstLastPara="1" wrap="square" lIns="0" tIns="45700" rIns="0" bIns="45700" anchor="t" anchorCtr="0">
            <a:noAutofit/>
          </a:bodyPr>
          <a:lstStyle/>
          <a:p>
            <a:pPr marL="0" lvl="0" indent="0" algn="l" rtl="0">
              <a:spcBef>
                <a:spcPts val="0"/>
              </a:spcBef>
              <a:spcAft>
                <a:spcPts val="1200"/>
              </a:spcAft>
              <a:buClr>
                <a:srgbClr val="000000"/>
              </a:buClr>
              <a:buSzPts val="1100"/>
              <a:buFont typeface="Arial"/>
              <a:buNone/>
            </a:pPr>
            <a:r>
              <a:rPr lang="en" sz="2000" b="1" dirty="0">
                <a:solidFill>
                  <a:schemeClr val="bg1"/>
                </a:solidFill>
                <a:latin typeface="Montserrat" panose="00000500000000000000" pitchFamily="2" charset="0"/>
                <a:ea typeface="Montserrat"/>
                <a:cs typeface="Montserrat"/>
                <a:sym typeface="Montserrat"/>
              </a:rPr>
              <a:t>-6.8%</a:t>
            </a:r>
            <a:endParaRPr sz="2000" b="1" dirty="0">
              <a:solidFill>
                <a:schemeClr val="bg1"/>
              </a:solidFill>
              <a:latin typeface="Montserrat" panose="00000500000000000000" pitchFamily="2" charset="0"/>
              <a:ea typeface="Montserrat"/>
              <a:cs typeface="Montserrat"/>
              <a:sym typeface="Montserrat"/>
            </a:endParaRPr>
          </a:p>
        </p:txBody>
      </p:sp>
      <p:sp>
        <p:nvSpPr>
          <p:cNvPr id="2346" name="Google Shape;2346;p143"/>
          <p:cNvSpPr txBox="1"/>
          <p:nvPr/>
        </p:nvSpPr>
        <p:spPr>
          <a:xfrm>
            <a:off x="2695553" y="2783950"/>
            <a:ext cx="835278" cy="300000"/>
          </a:xfrm>
          <a:prstGeom prst="rect">
            <a:avLst/>
          </a:prstGeom>
          <a:noFill/>
          <a:ln>
            <a:noFill/>
          </a:ln>
        </p:spPr>
        <p:txBody>
          <a:bodyPr spcFirstLastPara="1" wrap="square" lIns="0" tIns="45700" rIns="0" bIns="45700" anchor="t" anchorCtr="0">
            <a:noAutofit/>
          </a:bodyPr>
          <a:lstStyle/>
          <a:p>
            <a:pPr marL="0" lvl="0" indent="0" algn="l" rtl="0">
              <a:spcBef>
                <a:spcPts val="0"/>
              </a:spcBef>
              <a:spcAft>
                <a:spcPts val="1200"/>
              </a:spcAft>
              <a:buClr>
                <a:srgbClr val="000000"/>
              </a:buClr>
              <a:buSzPts val="1100"/>
              <a:buFont typeface="Arial"/>
              <a:buNone/>
            </a:pPr>
            <a:r>
              <a:rPr lang="en" sz="2000" b="1" dirty="0">
                <a:solidFill>
                  <a:schemeClr val="bg1"/>
                </a:solidFill>
                <a:latin typeface="Montserrat" panose="00000500000000000000" pitchFamily="2" charset="0"/>
                <a:ea typeface="Montserrat"/>
                <a:cs typeface="Montserrat"/>
                <a:sym typeface="Montserrat"/>
              </a:rPr>
              <a:t>-5%</a:t>
            </a:r>
            <a:endParaRPr sz="2000" b="1" dirty="0">
              <a:solidFill>
                <a:schemeClr val="bg1"/>
              </a:solidFill>
              <a:latin typeface="Montserrat" panose="00000500000000000000" pitchFamily="2" charset="0"/>
              <a:ea typeface="Montserrat"/>
              <a:cs typeface="Montserrat"/>
              <a:sym typeface="Montserrat"/>
            </a:endParaRPr>
          </a:p>
        </p:txBody>
      </p:sp>
      <p:sp>
        <p:nvSpPr>
          <p:cNvPr id="2347" name="Google Shape;2347;p143"/>
          <p:cNvSpPr txBox="1"/>
          <p:nvPr/>
        </p:nvSpPr>
        <p:spPr>
          <a:xfrm>
            <a:off x="3981690" y="2783950"/>
            <a:ext cx="830340" cy="300000"/>
          </a:xfrm>
          <a:prstGeom prst="rect">
            <a:avLst/>
          </a:prstGeom>
          <a:noFill/>
          <a:ln>
            <a:noFill/>
          </a:ln>
        </p:spPr>
        <p:txBody>
          <a:bodyPr spcFirstLastPara="1" wrap="square" lIns="0" tIns="45700" rIns="0" bIns="45700" anchor="t" anchorCtr="0">
            <a:noAutofit/>
          </a:bodyPr>
          <a:lstStyle/>
          <a:p>
            <a:pPr marL="0" lvl="0" indent="0" algn="l" rtl="0">
              <a:spcBef>
                <a:spcPts val="0"/>
              </a:spcBef>
              <a:spcAft>
                <a:spcPts val="1200"/>
              </a:spcAft>
              <a:buClr>
                <a:srgbClr val="000000"/>
              </a:buClr>
              <a:buSzPts val="1100"/>
              <a:buFont typeface="Arial"/>
              <a:buNone/>
            </a:pPr>
            <a:r>
              <a:rPr lang="en" sz="2000" b="1" dirty="0">
                <a:solidFill>
                  <a:schemeClr val="accent1"/>
                </a:solidFill>
                <a:latin typeface="Montserrat" panose="00000500000000000000" pitchFamily="2" charset="0"/>
                <a:ea typeface="Montserrat"/>
                <a:cs typeface="Montserrat"/>
                <a:sym typeface="Montserrat"/>
              </a:rPr>
              <a:t>+6%</a:t>
            </a:r>
            <a:endParaRPr sz="2000" b="1" dirty="0">
              <a:solidFill>
                <a:schemeClr val="accent1"/>
              </a:solidFill>
              <a:latin typeface="Montserrat" panose="00000500000000000000" pitchFamily="2" charset="0"/>
              <a:ea typeface="Montserrat"/>
              <a:cs typeface="Montserrat"/>
              <a:sym typeface="Montserrat"/>
            </a:endParaRPr>
          </a:p>
        </p:txBody>
      </p:sp>
      <p:sp>
        <p:nvSpPr>
          <p:cNvPr id="2348" name="Google Shape;2348;p143"/>
          <p:cNvSpPr txBox="1"/>
          <p:nvPr/>
        </p:nvSpPr>
        <p:spPr>
          <a:xfrm>
            <a:off x="6524985" y="2783950"/>
            <a:ext cx="1052962" cy="300000"/>
          </a:xfrm>
          <a:prstGeom prst="rect">
            <a:avLst/>
          </a:prstGeom>
          <a:noFill/>
          <a:ln>
            <a:noFill/>
          </a:ln>
        </p:spPr>
        <p:txBody>
          <a:bodyPr spcFirstLastPara="1" wrap="square" lIns="0" tIns="45700" rIns="0" bIns="45700" anchor="t" anchorCtr="0">
            <a:noAutofit/>
          </a:bodyPr>
          <a:lstStyle/>
          <a:p>
            <a:pPr marL="0" lvl="0" indent="0" algn="l" rtl="0">
              <a:spcBef>
                <a:spcPts val="0"/>
              </a:spcBef>
              <a:spcAft>
                <a:spcPts val="1200"/>
              </a:spcAft>
              <a:buClr>
                <a:srgbClr val="000000"/>
              </a:buClr>
              <a:buSzPts val="1100"/>
              <a:buFont typeface="Arial"/>
              <a:buNone/>
            </a:pPr>
            <a:r>
              <a:rPr lang="en" sz="2000" b="1" dirty="0">
                <a:solidFill>
                  <a:schemeClr val="accent1"/>
                </a:solidFill>
                <a:latin typeface="Montserrat" panose="00000500000000000000" pitchFamily="2" charset="0"/>
                <a:ea typeface="Montserrat"/>
                <a:cs typeface="Montserrat"/>
                <a:sym typeface="Montserrat"/>
              </a:rPr>
              <a:t>+2.1%</a:t>
            </a:r>
            <a:endParaRPr sz="2000" b="1" dirty="0">
              <a:solidFill>
                <a:schemeClr val="accent1"/>
              </a:solidFill>
              <a:latin typeface="Montserrat" panose="00000500000000000000" pitchFamily="2" charset="0"/>
              <a:ea typeface="Montserrat"/>
              <a:cs typeface="Montserrat"/>
              <a:sym typeface="Montserrat"/>
            </a:endParaRPr>
          </a:p>
        </p:txBody>
      </p:sp>
      <p:sp>
        <p:nvSpPr>
          <p:cNvPr id="2349" name="Google Shape;2349;p143"/>
          <p:cNvSpPr txBox="1"/>
          <p:nvPr/>
        </p:nvSpPr>
        <p:spPr>
          <a:xfrm>
            <a:off x="7902561" y="2783950"/>
            <a:ext cx="887893" cy="388405"/>
          </a:xfrm>
          <a:prstGeom prst="rect">
            <a:avLst/>
          </a:prstGeom>
          <a:noFill/>
          <a:ln>
            <a:noFill/>
          </a:ln>
        </p:spPr>
        <p:txBody>
          <a:bodyPr spcFirstLastPara="1" wrap="square" lIns="0" tIns="45700" rIns="0" bIns="45700" anchor="t" anchorCtr="0">
            <a:noAutofit/>
          </a:bodyPr>
          <a:lstStyle/>
          <a:p>
            <a:pPr marL="0" lvl="0" indent="0" algn="l" rtl="0">
              <a:spcBef>
                <a:spcPts val="0"/>
              </a:spcBef>
              <a:spcAft>
                <a:spcPts val="1200"/>
              </a:spcAft>
              <a:buClr>
                <a:srgbClr val="000000"/>
              </a:buClr>
              <a:buSzPts val="1100"/>
              <a:buFont typeface="Arial"/>
              <a:buNone/>
            </a:pPr>
            <a:r>
              <a:rPr lang="en" sz="2000" b="1" dirty="0">
                <a:solidFill>
                  <a:schemeClr val="accent1"/>
                </a:solidFill>
                <a:latin typeface="Montserrat" panose="00000500000000000000" pitchFamily="2" charset="0"/>
                <a:ea typeface="Montserrat"/>
                <a:cs typeface="Montserrat"/>
                <a:sym typeface="Montserrat"/>
              </a:rPr>
              <a:t>22%</a:t>
            </a:r>
            <a:endParaRPr sz="2000" b="1" dirty="0">
              <a:solidFill>
                <a:schemeClr val="accent1"/>
              </a:solidFill>
              <a:latin typeface="Montserrat" panose="00000500000000000000" pitchFamily="2" charset="0"/>
              <a:ea typeface="Montserrat"/>
              <a:cs typeface="Montserrat"/>
              <a:sym typeface="Montserrat"/>
            </a:endParaRPr>
          </a:p>
        </p:txBody>
      </p:sp>
      <p:sp>
        <p:nvSpPr>
          <p:cNvPr id="2350" name="Google Shape;2350;p143"/>
          <p:cNvSpPr txBox="1"/>
          <p:nvPr/>
        </p:nvSpPr>
        <p:spPr>
          <a:xfrm>
            <a:off x="5124932" y="3345952"/>
            <a:ext cx="1156771" cy="1310887"/>
          </a:xfrm>
          <a:prstGeom prst="rect">
            <a:avLst/>
          </a:prstGeom>
          <a:noFill/>
          <a:ln>
            <a:noFill/>
          </a:ln>
        </p:spPr>
        <p:txBody>
          <a:bodyPr spcFirstLastPara="1" wrap="square" lIns="0" tIns="45700" rIns="0" bIns="45700" anchor="t" anchorCtr="0">
            <a:noAutofit/>
          </a:bodyPr>
          <a:lstStyle/>
          <a:p>
            <a:pPr marL="0" lvl="0" indent="0" algn="l" rtl="0">
              <a:spcBef>
                <a:spcPts val="0"/>
              </a:spcBef>
              <a:spcAft>
                <a:spcPts val="1200"/>
              </a:spcAft>
              <a:buClr>
                <a:srgbClr val="000000"/>
              </a:buClr>
              <a:buSzPts val="1100"/>
              <a:buFont typeface="Arial"/>
              <a:buNone/>
            </a:pPr>
            <a:r>
              <a:rPr lang="en" sz="1100" b="1" dirty="0">
                <a:solidFill>
                  <a:schemeClr val="accent1"/>
                </a:solidFill>
                <a:latin typeface="Montserrat" panose="00000500000000000000" pitchFamily="2" charset="0"/>
                <a:ea typeface="Montserrat"/>
                <a:cs typeface="Montserrat"/>
                <a:sym typeface="Montserrat"/>
              </a:rPr>
              <a:t>29%</a:t>
            </a:r>
            <a:r>
              <a:rPr lang="en" sz="1100" b="1" dirty="0">
                <a:solidFill>
                  <a:schemeClr val="bg1">
                    <a:lumMod val="85000"/>
                  </a:schemeClr>
                </a:solidFill>
                <a:latin typeface="Montserrat" panose="00000500000000000000" pitchFamily="2" charset="0"/>
                <a:ea typeface="Montserrat"/>
                <a:cs typeface="Montserrat"/>
                <a:sym typeface="Montserrat"/>
              </a:rPr>
              <a:t> shoppers bought groceries online</a:t>
            </a:r>
          </a:p>
          <a:p>
            <a:pPr marL="0" lvl="0" indent="0" algn="l" rtl="0">
              <a:spcBef>
                <a:spcPts val="0"/>
              </a:spcBef>
              <a:spcAft>
                <a:spcPts val="1200"/>
              </a:spcAft>
              <a:buClr>
                <a:srgbClr val="000000"/>
              </a:buClr>
              <a:buSzPts val="1100"/>
              <a:buFont typeface="Arial"/>
              <a:buNone/>
            </a:pPr>
            <a:r>
              <a:rPr lang="en" sz="1100" b="1" dirty="0">
                <a:solidFill>
                  <a:schemeClr val="accent1"/>
                </a:solidFill>
                <a:latin typeface="Montserrat" panose="00000500000000000000" pitchFamily="2" charset="0"/>
                <a:ea typeface="Montserrat"/>
                <a:cs typeface="Montserrat"/>
                <a:sym typeface="Montserrat"/>
              </a:rPr>
              <a:t>11.3%</a:t>
            </a:r>
            <a:r>
              <a:rPr lang="en" sz="1100" b="1" dirty="0">
                <a:solidFill>
                  <a:schemeClr val="bg1">
                    <a:lumMod val="85000"/>
                  </a:schemeClr>
                </a:solidFill>
                <a:latin typeface="Montserrat" panose="00000500000000000000" pitchFamily="2" charset="0"/>
                <a:ea typeface="Montserrat"/>
                <a:cs typeface="Montserrat"/>
                <a:sym typeface="Montserrat"/>
              </a:rPr>
              <a:t> share of GB, lowest level since Mar20.</a:t>
            </a:r>
          </a:p>
          <a:p>
            <a:pPr marL="0" lvl="0" indent="0" algn="l" rtl="0">
              <a:spcBef>
                <a:spcPts val="0"/>
              </a:spcBef>
              <a:spcAft>
                <a:spcPts val="1200"/>
              </a:spcAft>
              <a:buClr>
                <a:srgbClr val="000000"/>
              </a:buClr>
              <a:buSzPts val="1100"/>
              <a:buFont typeface="Arial"/>
              <a:buNone/>
            </a:pPr>
            <a:endParaRPr sz="1100" b="1" dirty="0">
              <a:solidFill>
                <a:schemeClr val="bg1">
                  <a:lumMod val="85000"/>
                </a:schemeClr>
              </a:solidFill>
              <a:latin typeface="Montserrat" panose="00000500000000000000" pitchFamily="2" charset="0"/>
              <a:ea typeface="Montserrat"/>
              <a:cs typeface="Montserrat"/>
              <a:sym typeface="Montserrat"/>
            </a:endParaRPr>
          </a:p>
        </p:txBody>
      </p:sp>
      <p:sp>
        <p:nvSpPr>
          <p:cNvPr id="2351" name="Google Shape;2351;p143"/>
          <p:cNvSpPr txBox="1"/>
          <p:nvPr/>
        </p:nvSpPr>
        <p:spPr>
          <a:xfrm>
            <a:off x="2695554" y="3345953"/>
            <a:ext cx="1021814" cy="300000"/>
          </a:xfrm>
          <a:prstGeom prst="rect">
            <a:avLst/>
          </a:prstGeom>
          <a:noFill/>
          <a:ln>
            <a:noFill/>
          </a:ln>
        </p:spPr>
        <p:txBody>
          <a:bodyPr spcFirstLastPara="1" wrap="square" lIns="0" tIns="45700" rIns="0" bIns="45700" anchor="t" anchorCtr="0">
            <a:noAutofit/>
          </a:bodyPr>
          <a:lstStyle/>
          <a:p>
            <a:pPr lvl="0">
              <a:spcAft>
                <a:spcPts val="1200"/>
              </a:spcAft>
              <a:buSzPts val="1100"/>
            </a:pPr>
            <a:r>
              <a:rPr lang="en-GB" sz="1100" b="1" dirty="0">
                <a:solidFill>
                  <a:schemeClr val="bg1">
                    <a:lumMod val="85000"/>
                  </a:schemeClr>
                </a:solidFill>
                <a:latin typeface="Montserrat" panose="00000500000000000000" pitchFamily="2" charset="0"/>
                <a:ea typeface="Montserrat"/>
                <a:cs typeface="Montserrat"/>
                <a:sym typeface="Montserrat"/>
              </a:rPr>
              <a:t>Is 13% above pre-pandemic levels and the highest since Feb21.</a:t>
            </a:r>
          </a:p>
        </p:txBody>
      </p:sp>
      <p:sp>
        <p:nvSpPr>
          <p:cNvPr id="2352" name="Google Shape;2352;p143"/>
          <p:cNvSpPr txBox="1"/>
          <p:nvPr/>
        </p:nvSpPr>
        <p:spPr>
          <a:xfrm>
            <a:off x="3981691" y="3345953"/>
            <a:ext cx="967500" cy="1270994"/>
          </a:xfrm>
          <a:prstGeom prst="rect">
            <a:avLst/>
          </a:prstGeom>
          <a:noFill/>
          <a:ln>
            <a:noFill/>
          </a:ln>
        </p:spPr>
        <p:txBody>
          <a:bodyPr spcFirstLastPara="1" wrap="square" lIns="0" tIns="45700" rIns="0" bIns="45700" anchor="t" anchorCtr="0">
            <a:noAutofit/>
          </a:bodyPr>
          <a:lstStyle/>
          <a:p>
            <a:pPr lvl="0">
              <a:spcAft>
                <a:spcPts val="1200"/>
              </a:spcAft>
              <a:buSzPts val="1100"/>
            </a:pPr>
            <a:r>
              <a:rPr lang="en-GB" sz="1100" b="1" dirty="0">
                <a:solidFill>
                  <a:schemeClr val="accent1"/>
                </a:solidFill>
                <a:latin typeface="Montserrat" panose="00000500000000000000" pitchFamily="2" charset="0"/>
                <a:ea typeface="Montserrat"/>
                <a:cs typeface="Montserrat"/>
                <a:sym typeface="Montserrat"/>
              </a:rPr>
              <a:t>27m more</a:t>
            </a:r>
            <a:r>
              <a:rPr lang="en-GB" sz="1100" b="1" dirty="0">
                <a:solidFill>
                  <a:schemeClr val="bg1">
                    <a:lumMod val="85000"/>
                  </a:schemeClr>
                </a:solidFill>
                <a:latin typeface="Montserrat" panose="00000500000000000000" pitchFamily="2" charset="0"/>
                <a:ea typeface="Montserrat"/>
                <a:cs typeface="Montserrat"/>
                <a:sym typeface="Montserrat"/>
              </a:rPr>
              <a:t> GB trips than last year</a:t>
            </a:r>
          </a:p>
          <a:p>
            <a:pPr lvl="0">
              <a:spcAft>
                <a:spcPts val="1200"/>
              </a:spcAft>
              <a:buSzPts val="1100"/>
            </a:pPr>
            <a:r>
              <a:rPr lang="en-GB" sz="1100" dirty="0">
                <a:solidFill>
                  <a:schemeClr val="accent1"/>
                </a:solidFill>
                <a:latin typeface="Montserrat" panose="00000500000000000000" pitchFamily="2" charset="0"/>
                <a:ea typeface="Montserrat"/>
                <a:cs typeface="Montserrat"/>
                <a:sym typeface="Montserrat"/>
              </a:rPr>
              <a:t>2.3m fewer </a:t>
            </a:r>
            <a:r>
              <a:rPr lang="en-GB" sz="1100" b="1" dirty="0">
                <a:solidFill>
                  <a:schemeClr val="bg1">
                    <a:lumMod val="85000"/>
                  </a:schemeClr>
                </a:solidFill>
                <a:latin typeface="Montserrat" panose="00000500000000000000" pitchFamily="2" charset="0"/>
                <a:ea typeface="Montserrat"/>
                <a:cs typeface="Montserrat"/>
                <a:sym typeface="Montserrat"/>
              </a:rPr>
              <a:t>trips than last month (4w/e 4Dec)</a:t>
            </a:r>
          </a:p>
        </p:txBody>
      </p:sp>
      <p:sp>
        <p:nvSpPr>
          <p:cNvPr id="2353" name="Google Shape;2353;p143"/>
          <p:cNvSpPr txBox="1"/>
          <p:nvPr/>
        </p:nvSpPr>
        <p:spPr>
          <a:xfrm>
            <a:off x="6570846" y="3345953"/>
            <a:ext cx="1136239" cy="299998"/>
          </a:xfrm>
          <a:prstGeom prst="rect">
            <a:avLst/>
          </a:prstGeom>
          <a:noFill/>
          <a:ln>
            <a:noFill/>
          </a:ln>
        </p:spPr>
        <p:txBody>
          <a:bodyPr spcFirstLastPara="1" wrap="square" lIns="0" tIns="45700" rIns="0" bIns="45700" anchor="t" anchorCtr="0">
            <a:noAutofit/>
          </a:bodyPr>
          <a:lstStyle/>
          <a:p>
            <a:pPr marL="0" lvl="0" indent="0" algn="l" rtl="0">
              <a:spcBef>
                <a:spcPts val="0"/>
              </a:spcBef>
              <a:spcAft>
                <a:spcPts val="1200"/>
              </a:spcAft>
              <a:buClr>
                <a:srgbClr val="000000"/>
              </a:buClr>
              <a:buSzPts val="1100"/>
              <a:buFont typeface="Arial"/>
              <a:buNone/>
            </a:pPr>
            <a:r>
              <a:rPr lang="en" sz="1100" b="1" dirty="0">
                <a:solidFill>
                  <a:schemeClr val="bg1">
                    <a:lumMod val="85000"/>
                  </a:schemeClr>
                </a:solidFill>
                <a:latin typeface="Montserrat" panose="00000500000000000000" pitchFamily="2" charset="0"/>
                <a:ea typeface="Montserrat"/>
                <a:cs typeface="Montserrat"/>
                <a:sym typeface="Montserrat"/>
              </a:rPr>
              <a:t>Outperformed Supermarkets (+1.0%). </a:t>
            </a:r>
          </a:p>
          <a:p>
            <a:pPr marL="0" lvl="0" indent="0" algn="l" rtl="0">
              <a:spcBef>
                <a:spcPts val="0"/>
              </a:spcBef>
              <a:spcAft>
                <a:spcPts val="1200"/>
              </a:spcAft>
              <a:buClr>
                <a:srgbClr val="000000"/>
              </a:buClr>
              <a:buSzPts val="1100"/>
              <a:buFont typeface="Arial"/>
              <a:buNone/>
            </a:pPr>
            <a:r>
              <a:rPr lang="en-GB" sz="1100" b="1" dirty="0">
                <a:solidFill>
                  <a:schemeClr val="bg1">
                    <a:lumMod val="85000"/>
                  </a:schemeClr>
                </a:solidFill>
                <a:latin typeface="Montserrat" panose="00000500000000000000" pitchFamily="2" charset="0"/>
                <a:ea typeface="Montserrat"/>
                <a:cs typeface="Montserrat"/>
                <a:sym typeface="Montserrat"/>
              </a:rPr>
              <a:t>V</a:t>
            </a:r>
            <a:r>
              <a:rPr lang="en" sz="1100" b="1" dirty="0">
                <a:solidFill>
                  <a:schemeClr val="bg1">
                    <a:lumMod val="85000"/>
                  </a:schemeClr>
                </a:solidFill>
                <a:latin typeface="Montserrat" panose="00000500000000000000" pitchFamily="2" charset="0"/>
                <a:ea typeface="Montserrat"/>
                <a:cs typeface="Montserrat"/>
                <a:sym typeface="Montserrat"/>
              </a:rPr>
              <a:t> 2 years ago 4w/e 4Jan20 </a:t>
            </a:r>
            <a:r>
              <a:rPr lang="en" sz="1100" b="1" dirty="0">
                <a:solidFill>
                  <a:schemeClr val="accent1"/>
                </a:solidFill>
                <a:latin typeface="Montserrat" panose="00000500000000000000" pitchFamily="2" charset="0"/>
                <a:ea typeface="Montserrat"/>
                <a:cs typeface="Montserrat"/>
                <a:sym typeface="Montserrat"/>
              </a:rPr>
              <a:t>+6.8%</a:t>
            </a:r>
            <a:endParaRPr sz="1100" b="1" dirty="0">
              <a:solidFill>
                <a:schemeClr val="accent1"/>
              </a:solidFill>
              <a:latin typeface="Montserrat" panose="00000500000000000000" pitchFamily="2" charset="0"/>
              <a:ea typeface="Montserrat"/>
              <a:cs typeface="Montserrat"/>
              <a:sym typeface="Montserrat"/>
            </a:endParaRPr>
          </a:p>
        </p:txBody>
      </p:sp>
      <p:sp>
        <p:nvSpPr>
          <p:cNvPr id="2354" name="Google Shape;2354;p143"/>
          <p:cNvSpPr txBox="1"/>
          <p:nvPr/>
        </p:nvSpPr>
        <p:spPr>
          <a:xfrm>
            <a:off x="7948424" y="3345952"/>
            <a:ext cx="978220" cy="1399295"/>
          </a:xfrm>
          <a:prstGeom prst="rect">
            <a:avLst/>
          </a:prstGeom>
          <a:noFill/>
          <a:ln>
            <a:noFill/>
          </a:ln>
        </p:spPr>
        <p:txBody>
          <a:bodyPr spcFirstLastPara="1" wrap="square" lIns="0" tIns="45700" rIns="0" bIns="45700" anchor="t" anchorCtr="0">
            <a:noAutofit/>
          </a:bodyPr>
          <a:lstStyle/>
          <a:p>
            <a:pPr marL="0" lvl="0" indent="0" algn="l" rtl="0">
              <a:spcBef>
                <a:spcPts val="0"/>
              </a:spcBef>
              <a:spcAft>
                <a:spcPts val="1200"/>
              </a:spcAft>
              <a:buClr>
                <a:srgbClr val="000000"/>
              </a:buClr>
              <a:buSzPts val="1100"/>
              <a:buFont typeface="Arial"/>
              <a:buNone/>
            </a:pPr>
            <a:r>
              <a:rPr lang="en-GB" sz="1100" b="1" dirty="0">
                <a:solidFill>
                  <a:schemeClr val="bg1">
                    <a:lumMod val="85000"/>
                  </a:schemeClr>
                </a:solidFill>
                <a:latin typeface="Montserrat" panose="00000500000000000000" pitchFamily="2" charset="0"/>
                <a:ea typeface="Montserrat"/>
                <a:cs typeface="Montserrat"/>
                <a:sym typeface="Montserrat"/>
              </a:rPr>
              <a:t>Highest level since 5Dec20.</a:t>
            </a:r>
          </a:p>
          <a:p>
            <a:pPr>
              <a:spcAft>
                <a:spcPts val="1200"/>
              </a:spcAft>
              <a:buSzPts val="1100"/>
            </a:pPr>
            <a:r>
              <a:rPr lang="en-GB" sz="1100" b="1" dirty="0">
                <a:solidFill>
                  <a:schemeClr val="bg1">
                    <a:lumMod val="85000"/>
                  </a:schemeClr>
                </a:solidFill>
                <a:latin typeface="Montserrat" panose="00000500000000000000" pitchFamily="2" charset="0"/>
                <a:ea typeface="Montserrat"/>
                <a:cs typeface="Montserrat"/>
                <a:sym typeface="Montserrat"/>
              </a:rPr>
              <a:t>V 2 years ago 4w/e 4Jan20 </a:t>
            </a:r>
            <a:r>
              <a:rPr lang="en-GB" sz="1100" dirty="0">
                <a:solidFill>
                  <a:schemeClr val="accent1"/>
                </a:solidFill>
                <a:latin typeface="Montserrat" panose="00000500000000000000" pitchFamily="2" charset="0"/>
                <a:ea typeface="Montserrat"/>
                <a:cs typeface="Montserrat"/>
                <a:sym typeface="Montserrat"/>
              </a:rPr>
              <a:t>-3.8% points</a:t>
            </a:r>
          </a:p>
          <a:p>
            <a:pPr marL="0" lvl="0" indent="0" algn="l" rtl="0">
              <a:spcBef>
                <a:spcPts val="0"/>
              </a:spcBef>
              <a:spcAft>
                <a:spcPts val="1200"/>
              </a:spcAft>
              <a:buClr>
                <a:srgbClr val="000000"/>
              </a:buClr>
              <a:buSzPts val="1100"/>
              <a:buFont typeface="Arial"/>
              <a:buNone/>
            </a:pPr>
            <a:endParaRPr sz="1100" b="1" dirty="0">
              <a:solidFill>
                <a:schemeClr val="accent1"/>
              </a:solidFill>
              <a:latin typeface="Montserrat" panose="00000500000000000000" pitchFamily="2" charset="0"/>
              <a:ea typeface="Montserrat"/>
              <a:cs typeface="Montserrat"/>
              <a:sym typeface="Montserrat"/>
            </a:endParaRPr>
          </a:p>
        </p:txBody>
      </p:sp>
      <p:sp>
        <p:nvSpPr>
          <p:cNvPr id="2355" name="Google Shape;2355;p143"/>
          <p:cNvSpPr txBox="1"/>
          <p:nvPr/>
        </p:nvSpPr>
        <p:spPr>
          <a:xfrm>
            <a:off x="377024" y="3499916"/>
            <a:ext cx="1306633" cy="820849"/>
          </a:xfrm>
          <a:prstGeom prst="rect">
            <a:avLst/>
          </a:prstGeom>
          <a:solidFill>
            <a:schemeClr val="accent1"/>
          </a:solidFill>
          <a:ln>
            <a:noFill/>
          </a:ln>
        </p:spPr>
        <p:txBody>
          <a:bodyPr spcFirstLastPara="1" wrap="square" lIns="0" tIns="45700" rIns="0" bIns="45700" anchor="t" anchorCtr="0">
            <a:noAutofit/>
          </a:bodyPr>
          <a:lstStyle/>
          <a:p>
            <a:pPr marL="0" lvl="0" indent="0" algn="l" rtl="0">
              <a:spcBef>
                <a:spcPts val="0"/>
              </a:spcBef>
              <a:spcAft>
                <a:spcPts val="1200"/>
              </a:spcAft>
              <a:buClr>
                <a:srgbClr val="000000"/>
              </a:buClr>
              <a:buSzPts val="1100"/>
              <a:buFont typeface="Arial"/>
              <a:buNone/>
            </a:pPr>
            <a:r>
              <a:rPr lang="en-GB" sz="1200" b="1" dirty="0">
                <a:solidFill>
                  <a:schemeClr val="tx1">
                    <a:lumMod val="75000"/>
                    <a:lumOff val="25000"/>
                  </a:schemeClr>
                </a:solidFill>
                <a:latin typeface="Montserrat" panose="00000500000000000000" pitchFamily="2" charset="0"/>
                <a:ea typeface="Montserrat"/>
                <a:cs typeface="Montserrat"/>
                <a:sym typeface="Montserrat"/>
              </a:rPr>
              <a:t>Sales in Bricks &amp; Mortar stores improved +1.3%.</a:t>
            </a:r>
          </a:p>
          <a:p>
            <a:pPr marL="0" lvl="0" indent="0" algn="l" rtl="0">
              <a:spcBef>
                <a:spcPts val="0"/>
              </a:spcBef>
              <a:spcAft>
                <a:spcPts val="1200"/>
              </a:spcAft>
              <a:buClr>
                <a:srgbClr val="000000"/>
              </a:buClr>
              <a:buSzPts val="1100"/>
              <a:buFont typeface="Arial"/>
              <a:buNone/>
            </a:pPr>
            <a:endParaRPr sz="1200" b="1" dirty="0">
              <a:solidFill>
                <a:schemeClr val="tx1">
                  <a:lumMod val="75000"/>
                  <a:lumOff val="25000"/>
                </a:schemeClr>
              </a:solidFill>
              <a:latin typeface="Montserrat" panose="00000500000000000000" pitchFamily="2" charset="0"/>
              <a:ea typeface="Montserrat"/>
              <a:cs typeface="Montserrat"/>
              <a:sym typeface="Montserrat"/>
            </a:endParaRPr>
          </a:p>
        </p:txBody>
      </p:sp>
      <p:cxnSp>
        <p:nvCxnSpPr>
          <p:cNvPr id="2356" name="Google Shape;2356;p143"/>
          <p:cNvCxnSpPr>
            <a:cxnSpLocks/>
          </p:cNvCxnSpPr>
          <p:nvPr/>
        </p:nvCxnSpPr>
        <p:spPr>
          <a:xfrm>
            <a:off x="221702" y="1510130"/>
            <a:ext cx="1374870" cy="0"/>
          </a:xfrm>
          <a:prstGeom prst="straightConnector1">
            <a:avLst/>
          </a:prstGeom>
          <a:noFill/>
          <a:ln w="19050" cap="flat" cmpd="sng">
            <a:solidFill>
              <a:schemeClr val="accent1"/>
            </a:solidFill>
            <a:prstDash val="solid"/>
            <a:round/>
            <a:headEnd type="none" w="med" len="med"/>
            <a:tailEnd type="none" w="med" len="med"/>
          </a:ln>
        </p:spPr>
      </p:cxnSp>
    </p:spTree>
    <p:extLst>
      <p:ext uri="{BB962C8B-B14F-4D97-AF65-F5344CB8AC3E}">
        <p14:creationId xmlns:p14="http://schemas.microsoft.com/office/powerpoint/2010/main" val="15750640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91"/>
        <p:cNvGrpSpPr/>
        <p:nvPr/>
      </p:nvGrpSpPr>
      <p:grpSpPr>
        <a:xfrm>
          <a:off x="0" y="0"/>
          <a:ext cx="0" cy="0"/>
          <a:chOff x="0" y="0"/>
          <a:chExt cx="0" cy="0"/>
        </a:xfrm>
      </p:grpSpPr>
      <p:sp>
        <p:nvSpPr>
          <p:cNvPr id="3" name="Subtitle 2">
            <a:extLst>
              <a:ext uri="{FF2B5EF4-FFF2-40B4-BE49-F238E27FC236}">
                <a16:creationId xmlns:a16="http://schemas.microsoft.com/office/drawing/2014/main" id="{DF131891-A103-4FBD-848A-0183FD008A90}"/>
              </a:ext>
            </a:extLst>
          </p:cNvPr>
          <p:cNvSpPr>
            <a:spLocks noGrp="1"/>
          </p:cNvSpPr>
          <p:nvPr>
            <p:ph type="subTitle" idx="1"/>
          </p:nvPr>
        </p:nvSpPr>
        <p:spPr/>
        <p:txBody>
          <a:bodyPr/>
          <a:lstStyle/>
          <a:p>
            <a:r>
              <a:rPr lang="en-PH" dirty="0">
                <a:latin typeface="Montserrat" panose="00000500000000000000" pitchFamily="2" charset="0"/>
              </a:rPr>
              <a:t>Source:  NielsenIQ Homescan GB FMCG</a:t>
            </a:r>
          </a:p>
        </p:txBody>
      </p:sp>
      <p:sp>
        <p:nvSpPr>
          <p:cNvPr id="1292" name="Google Shape;1292;p93"/>
          <p:cNvSpPr txBox="1">
            <a:spLocks noGrp="1"/>
          </p:cNvSpPr>
          <p:nvPr>
            <p:ph type="title"/>
          </p:nvPr>
        </p:nvSpPr>
        <p:spPr>
          <a:xfrm>
            <a:off x="250572" y="292625"/>
            <a:ext cx="8774482" cy="675538"/>
          </a:xfrm>
        </p:spPr>
        <p:txBody>
          <a:bodyPr spcFirstLastPara="1" wrap="square" lIns="0" tIns="91425" rIns="0" bIns="91425" anchor="t" anchorCtr="0">
            <a:noAutofit/>
          </a:bodyPr>
          <a:lstStyle/>
          <a:p>
            <a:pPr lvl="0"/>
            <a:r>
              <a:rPr lang="en-PH" dirty="0">
                <a:solidFill>
                  <a:schemeClr val="bg1"/>
                </a:solidFill>
                <a:latin typeface="Montserrat" panose="00000500000000000000" pitchFamily="2" charset="0"/>
              </a:rPr>
              <a:t>This Christmas was a </a:t>
            </a:r>
            <a:r>
              <a:rPr lang="en-PH" dirty="0">
                <a:solidFill>
                  <a:schemeClr val="accent1"/>
                </a:solidFill>
                <a:latin typeface="Montserrat" panose="00000500000000000000" pitchFamily="2" charset="0"/>
              </a:rPr>
              <a:t>bumper</a:t>
            </a:r>
            <a:r>
              <a:rPr lang="en-PH" dirty="0">
                <a:solidFill>
                  <a:schemeClr val="bg1"/>
                </a:solidFill>
                <a:latin typeface="Montserrat" panose="00000500000000000000" pitchFamily="2" charset="0"/>
              </a:rPr>
              <a:t> year with shoppers </a:t>
            </a:r>
            <a:r>
              <a:rPr lang="en-PH" dirty="0">
                <a:solidFill>
                  <a:schemeClr val="accent1"/>
                </a:solidFill>
                <a:latin typeface="Montserrat" panose="00000500000000000000" pitchFamily="2" charset="0"/>
              </a:rPr>
              <a:t>shopping across channels</a:t>
            </a:r>
            <a:r>
              <a:rPr lang="en-PH" dirty="0">
                <a:solidFill>
                  <a:schemeClr val="bg1"/>
                </a:solidFill>
                <a:latin typeface="Montserrat" panose="00000500000000000000" pitchFamily="2" charset="0"/>
              </a:rPr>
              <a:t> and </a:t>
            </a:r>
            <a:r>
              <a:rPr lang="en-PH" dirty="0">
                <a:solidFill>
                  <a:schemeClr val="accent1"/>
                </a:solidFill>
                <a:latin typeface="Montserrat" panose="00000500000000000000" pitchFamily="2" charset="0"/>
              </a:rPr>
              <a:t>visiting stores more often </a:t>
            </a:r>
            <a:r>
              <a:rPr lang="en-PH" dirty="0">
                <a:solidFill>
                  <a:schemeClr val="bg1"/>
                </a:solidFill>
                <a:latin typeface="Montserrat" panose="00000500000000000000" pitchFamily="2" charset="0"/>
              </a:rPr>
              <a:t>than last year</a:t>
            </a:r>
          </a:p>
        </p:txBody>
      </p:sp>
      <p:graphicFrame>
        <p:nvGraphicFramePr>
          <p:cNvPr id="1293" name="Google Shape;1293;p93"/>
          <p:cNvGraphicFramePr/>
          <p:nvPr>
            <p:extLst>
              <p:ext uri="{D42A27DB-BD31-4B8C-83A1-F6EECF244321}">
                <p14:modId xmlns:p14="http://schemas.microsoft.com/office/powerpoint/2010/main" val="1712255419"/>
              </p:ext>
            </p:extLst>
          </p:nvPr>
        </p:nvGraphicFramePr>
        <p:xfrm>
          <a:off x="184758" y="1024064"/>
          <a:ext cx="8840295" cy="3646385"/>
        </p:xfrm>
        <a:graphic>
          <a:graphicData uri="http://schemas.openxmlformats.org/drawingml/2006/table">
            <a:tbl>
              <a:tblPr>
                <a:noFill/>
                <a:tableStyleId>{0DBE4ED3-A11A-413B-A309-AE78DBB60736}</a:tableStyleId>
              </a:tblPr>
              <a:tblGrid>
                <a:gridCol w="1369423">
                  <a:extLst>
                    <a:ext uri="{9D8B030D-6E8A-4147-A177-3AD203B41FA5}">
                      <a16:colId xmlns:a16="http://schemas.microsoft.com/office/drawing/2014/main" val="20000"/>
                    </a:ext>
                  </a:extLst>
                </a:gridCol>
                <a:gridCol w="3805854">
                  <a:extLst>
                    <a:ext uri="{9D8B030D-6E8A-4147-A177-3AD203B41FA5}">
                      <a16:colId xmlns:a16="http://schemas.microsoft.com/office/drawing/2014/main" val="20001"/>
                    </a:ext>
                  </a:extLst>
                </a:gridCol>
                <a:gridCol w="3665018">
                  <a:extLst>
                    <a:ext uri="{9D8B030D-6E8A-4147-A177-3AD203B41FA5}">
                      <a16:colId xmlns:a16="http://schemas.microsoft.com/office/drawing/2014/main" val="20002"/>
                    </a:ext>
                  </a:extLst>
                </a:gridCol>
              </a:tblGrid>
              <a:tr h="791139">
                <a:tc>
                  <a:txBody>
                    <a:bodyPr/>
                    <a:lstStyle/>
                    <a:p>
                      <a:pPr marL="0" lvl="0" indent="0" algn="l" rtl="0">
                        <a:spcBef>
                          <a:spcPts val="0"/>
                        </a:spcBef>
                        <a:spcAft>
                          <a:spcPts val="0"/>
                        </a:spcAft>
                        <a:buNone/>
                      </a:pPr>
                      <a:endParaRPr dirty="0">
                        <a:solidFill>
                          <a:srgbClr val="FFFFFF"/>
                        </a:solidFill>
                        <a:latin typeface="Montserrat" panose="00000500000000000000" pitchFamily="2" charset="0"/>
                        <a:ea typeface="Montserrat"/>
                        <a:cs typeface="Montserrat"/>
                        <a:sym typeface="Montserrat"/>
                      </a:endParaRPr>
                    </a:p>
                  </a:txBody>
                  <a:tcPr marL="91425" marR="91425" marT="91425" marB="91425">
                    <a:lnL w="9525" cap="flat" cmpd="sng">
                      <a:noFill/>
                      <a:prstDash val="solid"/>
                      <a:round/>
                      <a:headEnd type="none" w="sm" len="sm"/>
                      <a:tailEnd type="none" w="sm" len="sm"/>
                    </a:lnL>
                    <a:lnR w="19050"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marL="0" lvl="0" indent="0" algn="l" rtl="0">
                        <a:spcBef>
                          <a:spcPts val="0"/>
                        </a:spcBef>
                        <a:spcAft>
                          <a:spcPts val="0"/>
                        </a:spcAft>
                        <a:buNone/>
                      </a:pPr>
                      <a:r>
                        <a:rPr lang="en" b="1" baseline="0" dirty="0">
                          <a:solidFill>
                            <a:srgbClr val="FFFFFF"/>
                          </a:solidFill>
                          <a:latin typeface="Montserrat" panose="00000500000000000000" pitchFamily="2" charset="0"/>
                          <a:ea typeface="Montserrat"/>
                          <a:cs typeface="Montserrat"/>
                          <a:sym typeface="Montserrat"/>
                        </a:rPr>
                        <a:t>Bricks &amp; Mortar visits stable</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dirty="0">
                          <a:solidFill>
                            <a:schemeClr val="bg1">
                              <a:lumMod val="65000"/>
                            </a:schemeClr>
                          </a:solidFill>
                          <a:latin typeface="Montserrat" panose="00000500000000000000" pitchFamily="2" charset="0"/>
                        </a:rPr>
                        <a:t>4w/e 4</a:t>
                      </a:r>
                      <a:r>
                        <a:rPr lang="en-GB" baseline="30000" dirty="0">
                          <a:solidFill>
                            <a:schemeClr val="bg1">
                              <a:lumMod val="65000"/>
                            </a:schemeClr>
                          </a:solidFill>
                          <a:latin typeface="Montserrat" panose="00000500000000000000" pitchFamily="2" charset="0"/>
                        </a:rPr>
                        <a:t>th</a:t>
                      </a:r>
                      <a:r>
                        <a:rPr lang="en-GB" dirty="0">
                          <a:solidFill>
                            <a:schemeClr val="bg1">
                              <a:lumMod val="65000"/>
                            </a:schemeClr>
                          </a:solidFill>
                          <a:latin typeface="Montserrat" panose="00000500000000000000" pitchFamily="2" charset="0"/>
                        </a:rPr>
                        <a:t> December 2021</a:t>
                      </a:r>
                    </a:p>
                  </a:txBody>
                  <a:tcPr marL="91425" marR="91425" marT="91425" marB="91425">
                    <a:lnL w="19050" cap="flat" cmpd="sng">
                      <a:noFill/>
                      <a:prstDash val="solid"/>
                      <a:round/>
                      <a:headEnd type="none" w="sm" len="sm"/>
                      <a:tailEnd type="none" w="sm" len="sm"/>
                    </a:lnL>
                    <a:lnR w="12700" cap="flat" cmpd="sng" algn="ctr">
                      <a:solidFill>
                        <a:schemeClr val="accent1"/>
                      </a:solidFill>
                      <a:prstDash val="solid"/>
                      <a:round/>
                      <a:headEnd type="none" w="med" len="med"/>
                      <a:tailEnd type="none" w="med" len="med"/>
                    </a:lnR>
                    <a:lnT w="19050" cap="flat" cmpd="sng">
                      <a:noFill/>
                      <a:prstDash val="solid"/>
                      <a:round/>
                      <a:headEnd type="none" w="sm" len="sm"/>
                      <a:tailEnd type="none" w="sm" len="sm"/>
                    </a:lnT>
                    <a:lnB w="9525" cap="flat" cmpd="sng" algn="ctr">
                      <a:noFill/>
                      <a:prstDash val="solid"/>
                      <a:round/>
                      <a:headEnd type="none" w="sm" len="sm"/>
                      <a:tailEnd type="none" w="sm" len="sm"/>
                    </a:lnB>
                    <a:lnTlToBr w="12700" cmpd="sng">
                      <a:noFill/>
                      <a:prstDash val="solid"/>
                    </a:lnTlToBr>
                    <a:lnBlToTr w="12700" cmpd="sng">
                      <a:noFill/>
                      <a:prstDash val="solid"/>
                    </a:lnBlToTr>
                  </a:tcPr>
                </a:tc>
                <a:tc>
                  <a:txBody>
                    <a:bodyPr/>
                    <a:lstStyle/>
                    <a:p>
                      <a:pPr marL="0" lvl="0" indent="0" algn="l" rtl="0">
                        <a:spcBef>
                          <a:spcPts val="0"/>
                        </a:spcBef>
                        <a:spcAft>
                          <a:spcPts val="0"/>
                        </a:spcAft>
                        <a:buNone/>
                      </a:pPr>
                      <a:r>
                        <a:rPr lang="en" b="1" baseline="0" dirty="0">
                          <a:solidFill>
                            <a:srgbClr val="FFFFFF"/>
                          </a:solidFill>
                          <a:latin typeface="Montserrat" panose="00000500000000000000" pitchFamily="2" charset="0"/>
                          <a:ea typeface="Montserrat"/>
                          <a:cs typeface="Montserrat"/>
                          <a:sym typeface="Montserrat"/>
                        </a:rPr>
                        <a:t>Record breaking Christmas</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dirty="0">
                          <a:solidFill>
                            <a:schemeClr val="bg1">
                              <a:lumMod val="65000"/>
                            </a:schemeClr>
                          </a:solidFill>
                          <a:latin typeface="Montserrat" panose="00000500000000000000" pitchFamily="2" charset="0"/>
                        </a:rPr>
                        <a:t>4w/e 1</a:t>
                      </a:r>
                      <a:r>
                        <a:rPr lang="en-GB" baseline="30000" dirty="0">
                          <a:solidFill>
                            <a:schemeClr val="bg1">
                              <a:lumMod val="65000"/>
                            </a:schemeClr>
                          </a:solidFill>
                          <a:latin typeface="Montserrat" panose="00000500000000000000" pitchFamily="2" charset="0"/>
                        </a:rPr>
                        <a:t>st</a:t>
                      </a:r>
                      <a:r>
                        <a:rPr lang="en-GB" dirty="0">
                          <a:solidFill>
                            <a:schemeClr val="bg1">
                              <a:lumMod val="65000"/>
                            </a:schemeClr>
                          </a:solidFill>
                          <a:latin typeface="Montserrat" panose="00000500000000000000" pitchFamily="2" charset="0"/>
                        </a:rPr>
                        <a:t> January 2022</a:t>
                      </a:r>
                    </a:p>
                  </a:txBody>
                  <a:tcPr marL="91425" marR="91425" marT="91425" marB="91425">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761836">
                <a:tc>
                  <a:txBody>
                    <a:bodyPr/>
                    <a:lstStyle/>
                    <a:p>
                      <a:pPr marL="0" lvl="0" indent="0" algn="l" rtl="0">
                        <a:spcBef>
                          <a:spcPts val="0"/>
                        </a:spcBef>
                        <a:spcAft>
                          <a:spcPts val="0"/>
                        </a:spcAft>
                        <a:buNone/>
                      </a:pPr>
                      <a:r>
                        <a:rPr lang="en-GB" sz="1200" b="1" dirty="0">
                          <a:solidFill>
                            <a:srgbClr val="FFFFFF"/>
                          </a:solidFill>
                          <a:latin typeface="Montserrat" panose="00000500000000000000" pitchFamily="2" charset="0"/>
                          <a:ea typeface="Montserrat"/>
                          <a:cs typeface="Montserrat"/>
                          <a:sym typeface="Montserrat"/>
                        </a:rPr>
                        <a:t>Basket Size</a:t>
                      </a:r>
                      <a:endParaRPr sz="1200" b="1" dirty="0">
                        <a:solidFill>
                          <a:srgbClr val="FFFFFF"/>
                        </a:solidFill>
                        <a:latin typeface="Montserrat" panose="00000500000000000000" pitchFamily="2" charset="0"/>
                        <a:ea typeface="Montserrat"/>
                        <a:cs typeface="Montserrat"/>
                        <a:sym typeface="Montserrat"/>
                      </a:endParaRPr>
                    </a:p>
                  </a:txBody>
                  <a:tcPr marL="91425" marR="91425" marT="91425" marB="91425">
                    <a:lnL w="9525" cap="flat" cmpd="sng">
                      <a:noFill/>
                      <a:prstDash val="solid"/>
                      <a:round/>
                      <a:headEnd type="none" w="sm" len="sm"/>
                      <a:tailEnd type="none" w="sm" len="sm"/>
                    </a:lnL>
                    <a:lnR w="19050" cap="flat" cmpd="sng" algn="ctr">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rgbClr val="000000"/>
                    </a:solidFill>
                  </a:tcPr>
                </a:tc>
                <a:tc>
                  <a:txBody>
                    <a:bodyPr/>
                    <a:lstStyle/>
                    <a:p>
                      <a:pPr marL="365760" lvl="0" indent="-292100" algn="l" rtl="0">
                        <a:spcBef>
                          <a:spcPts val="0"/>
                        </a:spcBef>
                        <a:spcAft>
                          <a:spcPts val="0"/>
                        </a:spcAft>
                        <a:buClr>
                          <a:srgbClr val="FFFFFF"/>
                        </a:buClr>
                        <a:buSzPts val="1000"/>
                        <a:buFont typeface="Montserrat Light"/>
                        <a:buChar char="■"/>
                      </a:pPr>
                      <a:r>
                        <a:rPr lang="en-GB" sz="1000" b="1" dirty="0">
                          <a:solidFill>
                            <a:schemeClr val="accent1"/>
                          </a:solidFill>
                          <a:latin typeface="Montserrat" panose="00000500000000000000" pitchFamily="2" charset="0"/>
                          <a:ea typeface="Montserrat Light"/>
                          <a:cs typeface="Montserrat Light"/>
                          <a:sym typeface="Montserrat Light"/>
                        </a:rPr>
                        <a:t>£19.22</a:t>
                      </a:r>
                    </a:p>
                    <a:p>
                      <a:pPr marL="365760" lvl="0" indent="-292100" algn="l" rtl="0">
                        <a:spcBef>
                          <a:spcPts val="600"/>
                        </a:spcBef>
                        <a:spcAft>
                          <a:spcPts val="0"/>
                        </a:spcAft>
                        <a:buClr>
                          <a:srgbClr val="FFFFFF"/>
                        </a:buClr>
                        <a:buSzPts val="1000"/>
                        <a:buFont typeface="Montserrat Light"/>
                        <a:buChar char="■"/>
                      </a:pPr>
                      <a:r>
                        <a:rPr lang="en-GB" sz="1000" dirty="0">
                          <a:solidFill>
                            <a:srgbClr val="FFFFFF"/>
                          </a:solidFill>
                          <a:latin typeface="Montserrat" panose="00000500000000000000" pitchFamily="2" charset="0"/>
                          <a:ea typeface="Montserrat Light"/>
                          <a:cs typeface="Montserrat Light"/>
                          <a:sym typeface="Montserrat Light"/>
                        </a:rPr>
                        <a:t>-£1.53/</a:t>
                      </a:r>
                      <a:r>
                        <a:rPr lang="en-GB" sz="1000" b="1" dirty="0">
                          <a:solidFill>
                            <a:schemeClr val="accent1"/>
                          </a:solidFill>
                          <a:latin typeface="Montserrat" panose="00000500000000000000" pitchFamily="2" charset="0"/>
                          <a:ea typeface="Montserrat Light"/>
                          <a:cs typeface="Montserrat Light"/>
                          <a:sym typeface="Montserrat Light"/>
                        </a:rPr>
                        <a:t>-7% </a:t>
                      </a:r>
                      <a:r>
                        <a:rPr lang="en-GB" sz="1000" baseline="0" dirty="0">
                          <a:solidFill>
                            <a:srgbClr val="FFFFFF"/>
                          </a:solidFill>
                          <a:latin typeface="Montserrat" panose="00000500000000000000" pitchFamily="2" charset="0"/>
                          <a:ea typeface="Montserrat Light"/>
                          <a:cs typeface="Montserrat Light"/>
                          <a:sym typeface="Montserrat Light"/>
                        </a:rPr>
                        <a:t>vs last year and </a:t>
                      </a:r>
                      <a:r>
                        <a:rPr lang="en-GB" sz="1000" b="1" baseline="0" dirty="0">
                          <a:solidFill>
                            <a:schemeClr val="accent1"/>
                          </a:solidFill>
                          <a:latin typeface="Montserrat" panose="00000500000000000000" pitchFamily="2" charset="0"/>
                          <a:ea typeface="Montserrat Light"/>
                          <a:cs typeface="Montserrat Light"/>
                          <a:sym typeface="Montserrat Light"/>
                        </a:rPr>
                        <a:t>+3.4% </a:t>
                      </a:r>
                      <a:r>
                        <a:rPr lang="en-GB" sz="1000" baseline="0" dirty="0">
                          <a:solidFill>
                            <a:srgbClr val="FFFFFF"/>
                          </a:solidFill>
                          <a:latin typeface="Montserrat" panose="00000500000000000000" pitchFamily="2" charset="0"/>
                          <a:ea typeface="Montserrat Light"/>
                          <a:cs typeface="Montserrat Light"/>
                          <a:sym typeface="Montserrat Light"/>
                        </a:rPr>
                        <a:t>vs last month</a:t>
                      </a:r>
                      <a:endParaRPr lang="en-GB" sz="1000" dirty="0">
                        <a:solidFill>
                          <a:srgbClr val="FFFFFF"/>
                        </a:solidFill>
                        <a:latin typeface="Montserrat" panose="00000500000000000000" pitchFamily="2" charset="0"/>
                        <a:ea typeface="Montserrat"/>
                        <a:cs typeface="Montserrat"/>
                        <a:sym typeface="Montserrat"/>
                      </a:endParaRPr>
                    </a:p>
                  </a:txBody>
                  <a:tcPr marL="91425" marR="91425" marT="91425" marB="91425">
                    <a:lnL w="19050" cap="flat" cmpd="sng">
                      <a:noFill/>
                      <a:prstDash val="solid"/>
                      <a:round/>
                      <a:headEnd type="none" w="sm" len="sm"/>
                      <a:tailEnd type="none" w="sm" len="sm"/>
                    </a:lnL>
                    <a:lnR w="12700" cap="flat" cmpd="sng" algn="ctr">
                      <a:solidFill>
                        <a:schemeClr val="accent1"/>
                      </a:solidFill>
                      <a:prstDash val="solid"/>
                      <a:round/>
                      <a:headEnd type="none" w="med" len="med"/>
                      <a:tailEnd type="none" w="med" len="med"/>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rgbClr val="000000"/>
                    </a:solidFill>
                  </a:tcPr>
                </a:tc>
                <a:tc>
                  <a:txBody>
                    <a:bodyPr/>
                    <a:lstStyle/>
                    <a:p>
                      <a:pPr marL="365760" lvl="0" indent="-292100" algn="l" rtl="0">
                        <a:spcBef>
                          <a:spcPts val="0"/>
                        </a:spcBef>
                        <a:spcAft>
                          <a:spcPts val="0"/>
                        </a:spcAft>
                        <a:buClr>
                          <a:srgbClr val="FFFFFF"/>
                        </a:buClr>
                        <a:buSzPts val="1000"/>
                        <a:buFont typeface="Montserrat Light"/>
                        <a:buChar char="■"/>
                      </a:pPr>
                      <a:r>
                        <a:rPr lang="en-GB" sz="1000" b="1" dirty="0">
                          <a:solidFill>
                            <a:schemeClr val="accent1"/>
                          </a:solidFill>
                          <a:latin typeface="Montserrat" panose="00000500000000000000" pitchFamily="2" charset="0"/>
                          <a:ea typeface="Montserrat Light"/>
                          <a:cs typeface="Montserrat Light"/>
                          <a:sym typeface="Montserrat Light"/>
                        </a:rPr>
                        <a:t>£21.26</a:t>
                      </a:r>
                    </a:p>
                    <a:p>
                      <a:pPr marL="365760" lvl="0" indent="-292100" algn="l" rtl="0">
                        <a:spcBef>
                          <a:spcPts val="600"/>
                        </a:spcBef>
                        <a:spcAft>
                          <a:spcPts val="0"/>
                        </a:spcAft>
                        <a:buClr>
                          <a:srgbClr val="FFFFFF"/>
                        </a:buClr>
                        <a:buSzPts val="1000"/>
                        <a:buFont typeface="Montserrat Light"/>
                        <a:buChar char="■"/>
                      </a:pPr>
                      <a:r>
                        <a:rPr lang="en-GB" sz="1000" dirty="0">
                          <a:solidFill>
                            <a:srgbClr val="FFFFFF"/>
                          </a:solidFill>
                          <a:latin typeface="Montserrat" panose="00000500000000000000" pitchFamily="2" charset="0"/>
                          <a:ea typeface="Montserrat Light"/>
                          <a:cs typeface="Montserrat Light"/>
                          <a:sym typeface="Montserrat Light"/>
                        </a:rPr>
                        <a:t>-£1.19/</a:t>
                      </a:r>
                      <a:r>
                        <a:rPr lang="en-GB" sz="1000" b="1" dirty="0">
                          <a:solidFill>
                            <a:schemeClr val="accent1"/>
                          </a:solidFill>
                          <a:latin typeface="Montserrat" panose="00000500000000000000" pitchFamily="2" charset="0"/>
                          <a:ea typeface="Montserrat Light"/>
                          <a:cs typeface="Montserrat Light"/>
                          <a:sym typeface="Montserrat Light"/>
                        </a:rPr>
                        <a:t>-5% </a:t>
                      </a:r>
                      <a:r>
                        <a:rPr lang="en-GB" sz="1000" baseline="0" dirty="0">
                          <a:solidFill>
                            <a:srgbClr val="FFFFFF"/>
                          </a:solidFill>
                          <a:latin typeface="Montserrat" panose="00000500000000000000" pitchFamily="2" charset="0"/>
                          <a:ea typeface="Montserrat Light"/>
                          <a:cs typeface="Montserrat Light"/>
                          <a:sym typeface="Montserrat Light"/>
                        </a:rPr>
                        <a:t>vs last year and </a:t>
                      </a:r>
                      <a:r>
                        <a:rPr lang="en-GB" sz="1000" b="1" baseline="0" dirty="0">
                          <a:solidFill>
                            <a:schemeClr val="accent1"/>
                          </a:solidFill>
                          <a:latin typeface="Montserrat" panose="00000500000000000000" pitchFamily="2" charset="0"/>
                          <a:ea typeface="Montserrat Light"/>
                          <a:cs typeface="Montserrat Light"/>
                          <a:sym typeface="Montserrat Light"/>
                        </a:rPr>
                        <a:t>+10.6% </a:t>
                      </a:r>
                      <a:r>
                        <a:rPr lang="en-GB" sz="1000" baseline="0" dirty="0">
                          <a:solidFill>
                            <a:srgbClr val="FFFFFF"/>
                          </a:solidFill>
                          <a:latin typeface="Montserrat" panose="00000500000000000000" pitchFamily="2" charset="0"/>
                          <a:ea typeface="Montserrat Light"/>
                          <a:cs typeface="Montserrat Light"/>
                          <a:sym typeface="Montserrat Light"/>
                        </a:rPr>
                        <a:t>vs last month</a:t>
                      </a:r>
                      <a:endParaRPr lang="en-GB" sz="1000" dirty="0">
                        <a:solidFill>
                          <a:srgbClr val="FFFFFF"/>
                        </a:solidFill>
                        <a:latin typeface="Montserrat" panose="00000500000000000000" pitchFamily="2" charset="0"/>
                        <a:ea typeface="Montserrat"/>
                        <a:cs typeface="Montserrat"/>
                        <a:sym typeface="Montserrat"/>
                      </a:endParaRPr>
                    </a:p>
                  </a:txBody>
                  <a:tcPr marL="91425" marR="91425" marT="91425" marB="91425">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rgbClr val="000000"/>
                    </a:solidFill>
                  </a:tcPr>
                </a:tc>
                <a:extLst>
                  <a:ext uri="{0D108BD9-81ED-4DB2-BD59-A6C34878D82A}">
                    <a16:rowId xmlns:a16="http://schemas.microsoft.com/office/drawing/2014/main" val="10002"/>
                  </a:ext>
                </a:extLst>
              </a:tr>
              <a:tr h="761836">
                <a:tc>
                  <a:txBody>
                    <a:bodyPr/>
                    <a:lstStyle/>
                    <a:p>
                      <a:pPr marL="0" lvl="0" indent="0" algn="l" rtl="0">
                        <a:spcBef>
                          <a:spcPts val="0"/>
                        </a:spcBef>
                        <a:spcAft>
                          <a:spcPts val="0"/>
                        </a:spcAft>
                        <a:buNone/>
                      </a:pPr>
                      <a:r>
                        <a:rPr lang="en" sz="1200" b="1" dirty="0">
                          <a:solidFill>
                            <a:srgbClr val="FFFFFF"/>
                          </a:solidFill>
                          <a:latin typeface="Montserrat" panose="00000500000000000000" pitchFamily="2" charset="0"/>
                          <a:ea typeface="Montserrat"/>
                          <a:cs typeface="Montserrat"/>
                          <a:sym typeface="Montserrat"/>
                        </a:rPr>
                        <a:t>Bricks</a:t>
                      </a:r>
                      <a:r>
                        <a:rPr lang="en" sz="1200" b="1" baseline="0" dirty="0">
                          <a:solidFill>
                            <a:srgbClr val="FFFFFF"/>
                          </a:solidFill>
                          <a:latin typeface="Montserrat" panose="00000500000000000000" pitchFamily="2" charset="0"/>
                          <a:ea typeface="Montserrat"/>
                          <a:cs typeface="Montserrat"/>
                          <a:sym typeface="Montserrat"/>
                        </a:rPr>
                        <a:t> &amp; mortar shopping trips</a:t>
                      </a:r>
                      <a:endParaRPr sz="1200" b="1" dirty="0">
                        <a:solidFill>
                          <a:srgbClr val="FFFFFF"/>
                        </a:solidFill>
                        <a:latin typeface="Montserrat" panose="00000500000000000000" pitchFamily="2" charset="0"/>
                        <a:ea typeface="Montserrat"/>
                        <a:cs typeface="Montserrat"/>
                        <a:sym typeface="Montserrat"/>
                      </a:endParaRPr>
                    </a:p>
                  </a:txBody>
                  <a:tcPr marL="91425" marR="91425" marT="91425" marB="91425">
                    <a:lnL w="9525" cap="flat" cmpd="sng">
                      <a:noFill/>
                      <a:prstDash val="solid"/>
                      <a:round/>
                      <a:headEnd type="none" w="sm" len="sm"/>
                      <a:tailEnd type="none" w="sm" len="sm"/>
                    </a:lnL>
                    <a:lnR w="19050" cap="flat" cmpd="sng" algn="ctr">
                      <a:noFill/>
                      <a:prstDash val="solid"/>
                      <a:round/>
                      <a:headEnd type="none" w="sm" len="sm"/>
                      <a:tailEnd type="none" w="sm" len="sm"/>
                    </a:lnR>
                    <a:lnT w="9525" cap="flat" cmpd="sng">
                      <a:noFill/>
                      <a:prstDash val="solid"/>
                      <a:round/>
                      <a:headEnd type="none" w="sm" len="sm"/>
                      <a:tailEnd type="none" w="sm" len="sm"/>
                    </a:lnT>
                    <a:lnB w="9525" cap="flat" cmpd="sng" algn="ctr">
                      <a:noFill/>
                      <a:prstDash val="solid"/>
                      <a:round/>
                      <a:headEnd type="none" w="sm" len="sm"/>
                      <a:tailEnd type="none" w="sm" len="sm"/>
                    </a:lnB>
                    <a:lnTlToBr w="12700" cmpd="sng">
                      <a:noFill/>
                      <a:prstDash val="solid"/>
                    </a:lnTlToBr>
                    <a:lnBlToTr w="12700" cmpd="sng">
                      <a:noFill/>
                      <a:prstDash val="solid"/>
                    </a:lnBlToTr>
                    <a:solidFill>
                      <a:schemeClr val="accent4"/>
                    </a:solidFill>
                  </a:tcPr>
                </a:tc>
                <a:tc>
                  <a:txBody>
                    <a:bodyPr/>
                    <a:lstStyle/>
                    <a:p>
                      <a:pPr marL="365760" lvl="0" indent="-292100" algn="l" rtl="0">
                        <a:spcBef>
                          <a:spcPts val="0"/>
                        </a:spcBef>
                        <a:spcAft>
                          <a:spcPts val="0"/>
                        </a:spcAft>
                        <a:buClr>
                          <a:srgbClr val="FFFFFF"/>
                        </a:buClr>
                        <a:buSzPts val="1000"/>
                        <a:buFont typeface="Montserrat Light"/>
                        <a:buChar char="■"/>
                      </a:pPr>
                      <a:r>
                        <a:rPr lang="en" sz="1000" dirty="0">
                          <a:solidFill>
                            <a:srgbClr val="FFFFFF"/>
                          </a:solidFill>
                          <a:latin typeface="Montserrat" panose="00000500000000000000" pitchFamily="2" charset="0"/>
                          <a:ea typeface="Montserrat Light"/>
                          <a:cs typeface="Montserrat Light"/>
                          <a:sym typeface="Montserrat Light"/>
                        </a:rPr>
                        <a:t>463m shopping occasions</a:t>
                      </a:r>
                      <a:endParaRPr sz="1000" dirty="0">
                        <a:solidFill>
                          <a:srgbClr val="FFFFFF"/>
                        </a:solidFill>
                        <a:latin typeface="Montserrat" panose="00000500000000000000" pitchFamily="2" charset="0"/>
                        <a:ea typeface="Montserrat Light"/>
                        <a:cs typeface="Montserrat Light"/>
                        <a:sym typeface="Montserrat Light"/>
                      </a:endParaRPr>
                    </a:p>
                    <a:p>
                      <a:pPr marL="365760" lvl="0" indent="-292100" algn="l" rtl="0">
                        <a:spcBef>
                          <a:spcPts val="600"/>
                        </a:spcBef>
                        <a:spcAft>
                          <a:spcPts val="0"/>
                        </a:spcAft>
                        <a:buClr>
                          <a:srgbClr val="FFFFFF"/>
                        </a:buClr>
                        <a:buSzPts val="1000"/>
                        <a:buFont typeface="Montserrat Light"/>
                        <a:buChar char="■"/>
                      </a:pPr>
                      <a:r>
                        <a:rPr lang="en" sz="1000" dirty="0">
                          <a:solidFill>
                            <a:srgbClr val="FFFFFF"/>
                          </a:solidFill>
                          <a:latin typeface="Montserrat" panose="00000500000000000000" pitchFamily="2" charset="0"/>
                          <a:ea typeface="Montserrat Light"/>
                          <a:cs typeface="Montserrat Light"/>
                          <a:sym typeface="Montserrat Light"/>
                        </a:rPr>
                        <a:t>+6.8%/29m</a:t>
                      </a:r>
                      <a:r>
                        <a:rPr lang="en" sz="1000" baseline="0" dirty="0">
                          <a:solidFill>
                            <a:srgbClr val="FFFFFF"/>
                          </a:solidFill>
                          <a:latin typeface="Montserrat" panose="00000500000000000000" pitchFamily="2" charset="0"/>
                          <a:ea typeface="Montserrat Light"/>
                          <a:cs typeface="Montserrat Light"/>
                          <a:sym typeface="Montserrat Light"/>
                        </a:rPr>
                        <a:t> </a:t>
                      </a:r>
                      <a:r>
                        <a:rPr lang="en" sz="1000" b="1" baseline="0" dirty="0">
                          <a:solidFill>
                            <a:schemeClr val="accent1"/>
                          </a:solidFill>
                          <a:latin typeface="Montserrat" panose="00000500000000000000" pitchFamily="2" charset="0"/>
                          <a:ea typeface="Montserrat Light"/>
                          <a:cs typeface="Montserrat Light"/>
                          <a:sym typeface="Montserrat Light"/>
                        </a:rPr>
                        <a:t>more</a:t>
                      </a:r>
                      <a:r>
                        <a:rPr lang="en" sz="1000" baseline="0" dirty="0">
                          <a:solidFill>
                            <a:srgbClr val="FFFFFF"/>
                          </a:solidFill>
                          <a:latin typeface="Montserrat" panose="00000500000000000000" pitchFamily="2" charset="0"/>
                          <a:ea typeface="Montserrat Light"/>
                          <a:cs typeface="Montserrat Light"/>
                          <a:sym typeface="Montserrat Light"/>
                        </a:rPr>
                        <a:t> than last year </a:t>
                      </a:r>
                      <a:r>
                        <a:rPr lang="en" sz="1000" b="0" baseline="0" dirty="0">
                          <a:solidFill>
                            <a:srgbClr val="FFFFFF"/>
                          </a:solidFill>
                          <a:latin typeface="Montserrat" panose="00000500000000000000" pitchFamily="2" charset="0"/>
                          <a:ea typeface="Montserrat Light"/>
                          <a:cs typeface="Montserrat Light"/>
                          <a:sym typeface="Montserrat Light"/>
                        </a:rPr>
                        <a:t>and </a:t>
                      </a:r>
                      <a:r>
                        <a:rPr lang="en" sz="1000" b="1" baseline="0" dirty="0">
                          <a:solidFill>
                            <a:srgbClr val="FFFFFF"/>
                          </a:solidFill>
                          <a:latin typeface="Montserrat" panose="00000500000000000000" pitchFamily="2" charset="0"/>
                          <a:ea typeface="Montserrat Light"/>
                          <a:cs typeface="Montserrat Light"/>
                          <a:sym typeface="Montserrat Light"/>
                        </a:rPr>
                        <a:t>0.2% more trips v last month</a:t>
                      </a:r>
                      <a:endParaRPr sz="1000" b="1" dirty="0">
                        <a:solidFill>
                          <a:schemeClr val="accent1"/>
                        </a:solidFill>
                        <a:latin typeface="Montserrat" panose="00000500000000000000" pitchFamily="2" charset="0"/>
                        <a:ea typeface="Montserrat Light"/>
                        <a:cs typeface="Montserrat Light"/>
                        <a:sym typeface="Montserrat Light"/>
                      </a:endParaRPr>
                    </a:p>
                  </a:txBody>
                  <a:tcPr marL="91425" marR="91425" marT="91425" marB="91425">
                    <a:lnL w="19050" cap="flat" cmpd="sng">
                      <a:noFill/>
                      <a:prstDash val="solid"/>
                      <a:round/>
                      <a:headEnd type="none" w="sm" len="sm"/>
                      <a:tailEnd type="none" w="sm" len="sm"/>
                    </a:lnL>
                    <a:lnR w="12700" cap="flat" cmpd="sng" algn="ctr">
                      <a:solidFill>
                        <a:schemeClr val="accent1"/>
                      </a:solidFill>
                      <a:prstDash val="solid"/>
                      <a:round/>
                      <a:headEnd type="none" w="med" len="med"/>
                      <a:tailEnd type="none" w="med" len="med"/>
                    </a:lnR>
                    <a:lnT w="9525" cap="flat" cmpd="sng">
                      <a:noFill/>
                      <a:prstDash val="solid"/>
                      <a:round/>
                      <a:headEnd type="none" w="sm" len="sm"/>
                      <a:tailEnd type="none" w="sm" len="sm"/>
                    </a:lnT>
                    <a:lnB w="9525" cap="flat" cmpd="sng" algn="ctr">
                      <a:noFill/>
                      <a:prstDash val="solid"/>
                      <a:round/>
                      <a:headEnd type="none" w="sm" len="sm"/>
                      <a:tailEnd type="none" w="sm" len="sm"/>
                    </a:lnB>
                    <a:lnTlToBr w="12700" cmpd="sng">
                      <a:noFill/>
                      <a:prstDash val="solid"/>
                    </a:lnTlToBr>
                    <a:lnBlToTr w="12700" cmpd="sng">
                      <a:noFill/>
                      <a:prstDash val="solid"/>
                    </a:lnBlToTr>
                    <a:solidFill>
                      <a:schemeClr val="accent4"/>
                    </a:solidFill>
                  </a:tcPr>
                </a:tc>
                <a:tc>
                  <a:txBody>
                    <a:bodyPr/>
                    <a:lstStyle/>
                    <a:p>
                      <a:pPr marL="365760" lvl="0" indent="-292100" algn="l" rtl="0">
                        <a:spcBef>
                          <a:spcPts val="0"/>
                        </a:spcBef>
                        <a:spcAft>
                          <a:spcPts val="0"/>
                        </a:spcAft>
                        <a:buClr>
                          <a:srgbClr val="FFFFFF"/>
                        </a:buClr>
                        <a:buSzPts val="1000"/>
                        <a:buFont typeface="Montserrat Light"/>
                        <a:buChar char="■"/>
                      </a:pPr>
                      <a:r>
                        <a:rPr lang="en" sz="1000" dirty="0">
                          <a:solidFill>
                            <a:srgbClr val="FFFFFF"/>
                          </a:solidFill>
                          <a:latin typeface="Montserrat" panose="00000500000000000000" pitchFamily="2" charset="0"/>
                          <a:ea typeface="Montserrat Light"/>
                          <a:cs typeface="Montserrat Light"/>
                          <a:sym typeface="Montserrat Light"/>
                        </a:rPr>
                        <a:t>462m shopping occasions</a:t>
                      </a:r>
                      <a:endParaRPr sz="1000" dirty="0">
                        <a:solidFill>
                          <a:srgbClr val="FFFFFF"/>
                        </a:solidFill>
                        <a:latin typeface="Montserrat" panose="00000500000000000000" pitchFamily="2" charset="0"/>
                        <a:ea typeface="Montserrat Light"/>
                        <a:cs typeface="Montserrat Light"/>
                        <a:sym typeface="Montserrat Light"/>
                      </a:endParaRPr>
                    </a:p>
                    <a:p>
                      <a:pPr marL="365760" lvl="0" indent="-292100" algn="l" rtl="0">
                        <a:spcBef>
                          <a:spcPts val="600"/>
                        </a:spcBef>
                        <a:spcAft>
                          <a:spcPts val="0"/>
                        </a:spcAft>
                        <a:buClr>
                          <a:srgbClr val="FFFFFF"/>
                        </a:buClr>
                        <a:buSzPts val="1000"/>
                        <a:buFont typeface="Montserrat Light"/>
                        <a:buChar char="■"/>
                      </a:pPr>
                      <a:r>
                        <a:rPr lang="en" sz="1000" dirty="0">
                          <a:solidFill>
                            <a:srgbClr val="FFFFFF"/>
                          </a:solidFill>
                          <a:latin typeface="Montserrat" panose="00000500000000000000" pitchFamily="2" charset="0"/>
                          <a:ea typeface="Montserrat Light"/>
                          <a:cs typeface="Montserrat Light"/>
                          <a:sym typeface="Montserrat Light"/>
                        </a:rPr>
                        <a:t>+6.3%/27m</a:t>
                      </a:r>
                      <a:r>
                        <a:rPr lang="en" sz="1000" baseline="0" dirty="0">
                          <a:solidFill>
                            <a:srgbClr val="FFFFFF"/>
                          </a:solidFill>
                          <a:latin typeface="Montserrat" panose="00000500000000000000" pitchFamily="2" charset="0"/>
                          <a:ea typeface="Montserrat Light"/>
                          <a:cs typeface="Montserrat Light"/>
                          <a:sym typeface="Montserrat Light"/>
                        </a:rPr>
                        <a:t> </a:t>
                      </a:r>
                      <a:r>
                        <a:rPr lang="en" sz="1000" b="1" baseline="0" dirty="0">
                          <a:solidFill>
                            <a:schemeClr val="accent1"/>
                          </a:solidFill>
                          <a:latin typeface="Montserrat" panose="00000500000000000000" pitchFamily="2" charset="0"/>
                          <a:ea typeface="Montserrat Light"/>
                          <a:cs typeface="Montserrat Light"/>
                          <a:sym typeface="Montserrat Light"/>
                        </a:rPr>
                        <a:t>more</a:t>
                      </a:r>
                      <a:r>
                        <a:rPr lang="en" sz="1000" baseline="0" dirty="0">
                          <a:solidFill>
                            <a:srgbClr val="FFFFFF"/>
                          </a:solidFill>
                          <a:latin typeface="Montserrat" panose="00000500000000000000" pitchFamily="2" charset="0"/>
                          <a:ea typeface="Montserrat Light"/>
                          <a:cs typeface="Montserrat Light"/>
                          <a:sym typeface="Montserrat Light"/>
                        </a:rPr>
                        <a:t> than last year </a:t>
                      </a:r>
                      <a:r>
                        <a:rPr lang="en" sz="1000" b="0" baseline="0" dirty="0">
                          <a:solidFill>
                            <a:srgbClr val="FFFFFF"/>
                          </a:solidFill>
                          <a:latin typeface="Montserrat" panose="00000500000000000000" pitchFamily="2" charset="0"/>
                          <a:ea typeface="Montserrat Light"/>
                          <a:cs typeface="Montserrat Light"/>
                          <a:sym typeface="Montserrat Light"/>
                        </a:rPr>
                        <a:t>and </a:t>
                      </a:r>
                      <a:r>
                        <a:rPr lang="en" sz="1000" b="1" baseline="0" dirty="0">
                          <a:solidFill>
                            <a:srgbClr val="FFFFFF"/>
                          </a:solidFill>
                          <a:latin typeface="Montserrat" panose="00000500000000000000" pitchFamily="2" charset="0"/>
                          <a:ea typeface="Montserrat Light"/>
                          <a:cs typeface="Montserrat Light"/>
                          <a:sym typeface="Montserrat Light"/>
                        </a:rPr>
                        <a:t>-0.4% less trips v last month</a:t>
                      </a:r>
                      <a:endParaRPr sz="1000" b="1" dirty="0">
                        <a:solidFill>
                          <a:schemeClr val="accent1"/>
                        </a:solidFill>
                        <a:latin typeface="Montserrat" panose="00000500000000000000" pitchFamily="2" charset="0"/>
                        <a:ea typeface="Montserrat Light"/>
                        <a:cs typeface="Montserrat Light"/>
                        <a:sym typeface="Montserrat Light"/>
                      </a:endParaRPr>
                    </a:p>
                  </a:txBody>
                  <a:tcPr marL="91425" marR="91425" marT="91425" marB="91425">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9525" cap="flat" cmpd="sng">
                      <a:noFill/>
                      <a:prstDash val="solid"/>
                      <a:round/>
                      <a:headEnd type="none" w="sm" len="sm"/>
                      <a:tailEnd type="none" w="sm" len="sm"/>
                    </a:lnT>
                    <a:lnB w="9525" cap="flat" cmpd="sng" algn="ctr">
                      <a:noFill/>
                      <a:prstDash val="solid"/>
                      <a:round/>
                      <a:headEnd type="none" w="sm" len="sm"/>
                      <a:tailEnd type="none" w="sm" len="sm"/>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10003"/>
                  </a:ext>
                </a:extLst>
              </a:tr>
              <a:tr h="615324">
                <a:tc>
                  <a:txBody>
                    <a:bodyPr/>
                    <a:lstStyle/>
                    <a:p>
                      <a:pPr marL="0" lvl="0" indent="0" algn="l" rtl="0">
                        <a:spcBef>
                          <a:spcPts val="0"/>
                        </a:spcBef>
                        <a:spcAft>
                          <a:spcPts val="0"/>
                        </a:spcAft>
                        <a:buNone/>
                      </a:pPr>
                      <a:r>
                        <a:rPr lang="en-GB" sz="1200" b="1" dirty="0">
                          <a:solidFill>
                            <a:srgbClr val="FFFFFF"/>
                          </a:solidFill>
                          <a:latin typeface="Montserrat" panose="00000500000000000000" pitchFamily="2" charset="0"/>
                          <a:ea typeface="Montserrat"/>
                          <a:cs typeface="Montserrat"/>
                          <a:sym typeface="Montserrat"/>
                        </a:rPr>
                        <a:t>Online Penetration</a:t>
                      </a:r>
                      <a:endParaRPr sz="1200" b="1" dirty="0">
                        <a:solidFill>
                          <a:srgbClr val="FFFFFF"/>
                        </a:solidFill>
                        <a:latin typeface="Montserrat" panose="00000500000000000000" pitchFamily="2" charset="0"/>
                        <a:ea typeface="Montserrat"/>
                        <a:cs typeface="Montserrat"/>
                        <a:sym typeface="Montserrat"/>
                      </a:endParaRPr>
                    </a:p>
                  </a:txBody>
                  <a:tcPr marL="91425" marR="91425" marT="91425" marB="91425">
                    <a:lnL w="9525" cap="flat" cmpd="sng">
                      <a:noFill/>
                      <a:prstDash val="solid"/>
                      <a:round/>
                      <a:headEnd type="none" w="sm" len="sm"/>
                      <a:tailEnd type="none" w="sm" len="sm"/>
                    </a:lnL>
                    <a:lnR w="19050" cap="flat" cmpd="sng" algn="ctr">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tx1"/>
                    </a:solidFill>
                  </a:tcPr>
                </a:tc>
                <a:tc>
                  <a:txBody>
                    <a:bodyPr/>
                    <a:lstStyle/>
                    <a:p>
                      <a:pPr marL="365760" lvl="0" indent="-292100" algn="l" rtl="0">
                        <a:spcBef>
                          <a:spcPts val="0"/>
                        </a:spcBef>
                        <a:spcAft>
                          <a:spcPts val="0"/>
                        </a:spcAft>
                        <a:buClr>
                          <a:srgbClr val="FFFFFF"/>
                        </a:buClr>
                        <a:buSzPts val="1000"/>
                        <a:buFont typeface="Montserrat Light"/>
                        <a:buChar char="■"/>
                      </a:pPr>
                      <a:r>
                        <a:rPr lang="en-GB" sz="1000" b="1" dirty="0">
                          <a:solidFill>
                            <a:schemeClr val="accent1"/>
                          </a:solidFill>
                          <a:latin typeface="Montserrat" panose="00000500000000000000" pitchFamily="2" charset="0"/>
                          <a:ea typeface="Montserrat Light"/>
                          <a:cs typeface="Montserrat Light"/>
                          <a:sym typeface="Montserrat Light"/>
                        </a:rPr>
                        <a:t>28%</a:t>
                      </a:r>
                      <a:r>
                        <a:rPr lang="en-GB" sz="1000" dirty="0">
                          <a:solidFill>
                            <a:srgbClr val="FFFFFF"/>
                          </a:solidFill>
                          <a:latin typeface="Montserrat" panose="00000500000000000000" pitchFamily="2" charset="0"/>
                          <a:ea typeface="Montserrat Light"/>
                          <a:cs typeface="Montserrat Light"/>
                          <a:sym typeface="Montserrat Light"/>
                        </a:rPr>
                        <a:t> of GB shoppers</a:t>
                      </a:r>
                    </a:p>
                    <a:p>
                      <a:pPr marL="365760" lvl="0" indent="-292100" algn="l" rtl="0">
                        <a:spcBef>
                          <a:spcPts val="600"/>
                        </a:spcBef>
                        <a:spcAft>
                          <a:spcPts val="0"/>
                        </a:spcAft>
                        <a:buClr>
                          <a:srgbClr val="FFFFFF"/>
                        </a:buClr>
                        <a:buSzPts val="1000"/>
                        <a:buFont typeface="Montserrat Light"/>
                        <a:buChar char="■"/>
                      </a:pPr>
                      <a:r>
                        <a:rPr lang="en-GB" sz="1000" dirty="0">
                          <a:solidFill>
                            <a:srgbClr val="FFFFFF"/>
                          </a:solidFill>
                          <a:latin typeface="Montserrat" panose="00000500000000000000" pitchFamily="2" charset="0"/>
                          <a:ea typeface="Montserrat Light"/>
                          <a:cs typeface="Montserrat Light"/>
                          <a:sym typeface="Montserrat Light"/>
                        </a:rPr>
                        <a:t>-7%/551k </a:t>
                      </a:r>
                      <a:r>
                        <a:rPr lang="en-GB" sz="1000" b="1" dirty="0">
                          <a:solidFill>
                            <a:schemeClr val="accent1"/>
                          </a:solidFill>
                          <a:latin typeface="Montserrat" panose="00000500000000000000" pitchFamily="2" charset="0"/>
                          <a:ea typeface="Montserrat Light"/>
                          <a:cs typeface="Montserrat Light"/>
                          <a:sym typeface="Montserrat Light"/>
                        </a:rPr>
                        <a:t>fewer</a:t>
                      </a:r>
                      <a:r>
                        <a:rPr lang="en-GB" sz="1000" dirty="0">
                          <a:solidFill>
                            <a:srgbClr val="FFFFFF"/>
                          </a:solidFill>
                          <a:latin typeface="Montserrat" panose="00000500000000000000" pitchFamily="2" charset="0"/>
                          <a:ea typeface="Montserrat Light"/>
                          <a:cs typeface="Montserrat Light"/>
                          <a:sym typeface="Montserrat Light"/>
                        </a:rPr>
                        <a:t> </a:t>
                      </a:r>
                      <a:r>
                        <a:rPr lang="en-GB" sz="1000" baseline="0" dirty="0">
                          <a:solidFill>
                            <a:srgbClr val="FFFFFF"/>
                          </a:solidFill>
                          <a:latin typeface="Montserrat" panose="00000500000000000000" pitchFamily="2" charset="0"/>
                          <a:ea typeface="Montserrat Light"/>
                          <a:cs typeface="Montserrat Light"/>
                          <a:sym typeface="Montserrat Light"/>
                        </a:rPr>
                        <a:t>shoppers vs last year</a:t>
                      </a:r>
                      <a:endParaRPr lang="en-GB" sz="1000" dirty="0">
                        <a:solidFill>
                          <a:srgbClr val="FFFFFF"/>
                        </a:solidFill>
                        <a:latin typeface="Montserrat" panose="00000500000000000000" pitchFamily="2" charset="0"/>
                        <a:ea typeface="Montserrat"/>
                        <a:cs typeface="Montserrat"/>
                        <a:sym typeface="Montserrat"/>
                      </a:endParaRPr>
                    </a:p>
                  </a:txBody>
                  <a:tcPr marL="91425" marR="91425" marT="91425" marB="91425">
                    <a:lnL w="19050" cap="flat" cmpd="sng" algn="ctr">
                      <a:noFill/>
                      <a:prstDash val="solid"/>
                      <a:round/>
                      <a:headEnd type="none" w="sm" len="sm"/>
                      <a:tailEnd type="none" w="sm" len="sm"/>
                    </a:lnL>
                    <a:lnR w="12700" cap="flat" cmpd="sng" algn="ctr">
                      <a:solidFill>
                        <a:schemeClr val="accent1"/>
                      </a:solidFill>
                      <a:prstDash val="solid"/>
                      <a:round/>
                      <a:headEnd type="none" w="med" len="med"/>
                      <a:tailEnd type="none" w="med" len="med"/>
                    </a:lnR>
                    <a:lnT w="9525" cap="flat" cmpd="sng">
                      <a:noFill/>
                      <a:prstDash val="solid"/>
                      <a:round/>
                      <a:headEnd type="none" w="sm" len="sm"/>
                      <a:tailEnd type="none" w="sm" len="sm"/>
                    </a:lnT>
                    <a:lnB w="19050" cap="flat" cmpd="sng">
                      <a:noFill/>
                      <a:prstDash val="solid"/>
                      <a:round/>
                      <a:headEnd type="none" w="sm" len="sm"/>
                      <a:tailEnd type="none" w="sm" len="sm"/>
                    </a:lnB>
                    <a:lnTlToBr w="12700" cmpd="sng">
                      <a:noFill/>
                      <a:prstDash val="solid"/>
                    </a:lnTlToBr>
                    <a:lnBlToTr w="12700" cmpd="sng">
                      <a:noFill/>
                      <a:prstDash val="solid"/>
                    </a:lnBlToTr>
                    <a:solidFill>
                      <a:schemeClr val="tx1"/>
                    </a:solidFill>
                  </a:tcPr>
                </a:tc>
                <a:tc>
                  <a:txBody>
                    <a:bodyPr/>
                    <a:lstStyle/>
                    <a:p>
                      <a:pPr marL="365760" lvl="0" indent="-292100" algn="l" rtl="0">
                        <a:spcBef>
                          <a:spcPts val="0"/>
                        </a:spcBef>
                        <a:spcAft>
                          <a:spcPts val="0"/>
                        </a:spcAft>
                        <a:buClr>
                          <a:srgbClr val="FFFFFF"/>
                        </a:buClr>
                        <a:buSzPts val="1000"/>
                        <a:buFont typeface="Montserrat Light"/>
                        <a:buChar char="■"/>
                      </a:pPr>
                      <a:r>
                        <a:rPr lang="en-GB" sz="1000" b="1" dirty="0">
                          <a:solidFill>
                            <a:schemeClr val="accent1"/>
                          </a:solidFill>
                          <a:latin typeface="Montserrat" panose="00000500000000000000" pitchFamily="2" charset="0"/>
                          <a:ea typeface="Montserrat Light"/>
                          <a:cs typeface="Montserrat Light"/>
                          <a:sym typeface="Montserrat Light"/>
                        </a:rPr>
                        <a:t>29%</a:t>
                      </a:r>
                      <a:r>
                        <a:rPr lang="en-GB" sz="1000" dirty="0">
                          <a:solidFill>
                            <a:srgbClr val="FFFFFF"/>
                          </a:solidFill>
                          <a:latin typeface="Montserrat" panose="00000500000000000000" pitchFamily="2" charset="0"/>
                          <a:ea typeface="Montserrat Light"/>
                          <a:cs typeface="Montserrat Light"/>
                          <a:sym typeface="Montserrat Light"/>
                        </a:rPr>
                        <a:t> of GB shoppers</a:t>
                      </a:r>
                    </a:p>
                    <a:p>
                      <a:pPr marL="365760" lvl="0" indent="-292100" algn="l" rtl="0">
                        <a:spcBef>
                          <a:spcPts val="600"/>
                        </a:spcBef>
                        <a:spcAft>
                          <a:spcPts val="0"/>
                        </a:spcAft>
                        <a:buClr>
                          <a:srgbClr val="FFFFFF"/>
                        </a:buClr>
                        <a:buSzPts val="1000"/>
                        <a:buFont typeface="Montserrat Light"/>
                        <a:buChar char="■"/>
                      </a:pPr>
                      <a:r>
                        <a:rPr lang="en-GB" sz="1000" dirty="0">
                          <a:solidFill>
                            <a:srgbClr val="FFFFFF"/>
                          </a:solidFill>
                          <a:latin typeface="Montserrat" panose="00000500000000000000" pitchFamily="2" charset="0"/>
                          <a:ea typeface="Montserrat Light"/>
                          <a:cs typeface="Montserrat Light"/>
                          <a:sym typeface="Montserrat Light"/>
                        </a:rPr>
                        <a:t>-1%/47k </a:t>
                      </a:r>
                      <a:r>
                        <a:rPr lang="en-GB" sz="1000" b="1" dirty="0">
                          <a:solidFill>
                            <a:schemeClr val="accent1"/>
                          </a:solidFill>
                          <a:latin typeface="Montserrat" panose="00000500000000000000" pitchFamily="2" charset="0"/>
                          <a:ea typeface="Montserrat Light"/>
                          <a:cs typeface="Montserrat Light"/>
                          <a:sym typeface="Montserrat Light"/>
                        </a:rPr>
                        <a:t>fewer</a:t>
                      </a:r>
                      <a:r>
                        <a:rPr lang="en-GB" sz="1000" dirty="0">
                          <a:solidFill>
                            <a:srgbClr val="FFFFFF"/>
                          </a:solidFill>
                          <a:latin typeface="Montserrat" panose="00000500000000000000" pitchFamily="2" charset="0"/>
                          <a:ea typeface="Montserrat Light"/>
                          <a:cs typeface="Montserrat Light"/>
                          <a:sym typeface="Montserrat Light"/>
                        </a:rPr>
                        <a:t> </a:t>
                      </a:r>
                      <a:r>
                        <a:rPr lang="en-GB" sz="1000" baseline="0" dirty="0">
                          <a:solidFill>
                            <a:srgbClr val="FFFFFF"/>
                          </a:solidFill>
                          <a:latin typeface="Montserrat" panose="00000500000000000000" pitchFamily="2" charset="0"/>
                          <a:ea typeface="Montserrat Light"/>
                          <a:cs typeface="Montserrat Light"/>
                          <a:sym typeface="Montserrat Light"/>
                        </a:rPr>
                        <a:t>shoppers vs last year</a:t>
                      </a:r>
                      <a:endParaRPr lang="en-GB" sz="1000" dirty="0">
                        <a:solidFill>
                          <a:srgbClr val="FFFFFF"/>
                        </a:solidFill>
                        <a:latin typeface="Montserrat" panose="00000500000000000000" pitchFamily="2" charset="0"/>
                        <a:ea typeface="Montserrat"/>
                        <a:cs typeface="Montserrat"/>
                        <a:sym typeface="Montserrat"/>
                      </a:endParaRPr>
                    </a:p>
                  </a:txBody>
                  <a:tcPr marL="91425" marR="91425" marT="91425" marB="91425">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9525" cap="flat" cmpd="sng">
                      <a:noFill/>
                      <a:prstDash val="solid"/>
                      <a:round/>
                      <a:headEnd type="none" w="sm" len="sm"/>
                      <a:tailEnd type="none" w="sm" len="sm"/>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099611913"/>
                  </a:ext>
                </a:extLst>
              </a:tr>
              <a:tr h="615324">
                <a:tc>
                  <a:txBody>
                    <a:bodyPr/>
                    <a:lstStyle/>
                    <a:p>
                      <a:pPr marL="0" lvl="0" indent="0" algn="l" rtl="0">
                        <a:spcBef>
                          <a:spcPts val="0"/>
                        </a:spcBef>
                        <a:spcAft>
                          <a:spcPts val="0"/>
                        </a:spcAft>
                        <a:buNone/>
                      </a:pPr>
                      <a:r>
                        <a:rPr lang="en-GB" sz="1200" b="1" dirty="0">
                          <a:solidFill>
                            <a:srgbClr val="FFFFFF"/>
                          </a:solidFill>
                          <a:latin typeface="Montserrat" panose="00000500000000000000" pitchFamily="2" charset="0"/>
                          <a:ea typeface="Montserrat"/>
                          <a:cs typeface="Montserrat"/>
                          <a:sym typeface="Montserrat"/>
                        </a:rPr>
                        <a:t>Growth of the Discounters</a:t>
                      </a:r>
                      <a:endParaRPr sz="1200" b="1" dirty="0">
                        <a:solidFill>
                          <a:srgbClr val="FFFFFF"/>
                        </a:solidFill>
                        <a:latin typeface="Montserrat" panose="00000500000000000000" pitchFamily="2" charset="0"/>
                        <a:ea typeface="Montserrat"/>
                        <a:cs typeface="Montserrat"/>
                        <a:sym typeface="Montserrat"/>
                      </a:endParaRPr>
                    </a:p>
                  </a:txBody>
                  <a:tcPr marL="91425" marR="91425" marT="91425" marB="91425">
                    <a:lnL w="9525" cap="flat" cmpd="sng">
                      <a:noFill/>
                      <a:prstDash val="solid"/>
                      <a:round/>
                      <a:headEnd type="none" w="sm" len="sm"/>
                      <a:tailEnd type="none" w="sm" len="sm"/>
                    </a:lnL>
                    <a:lnR w="19050" cap="flat" cmpd="sng" algn="ctr">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tx1"/>
                    </a:solidFill>
                  </a:tcPr>
                </a:tc>
                <a:tc>
                  <a:txBody>
                    <a:bodyPr/>
                    <a:lstStyle/>
                    <a:p>
                      <a:pPr marL="365760" lvl="0" indent="-292100" algn="l" rtl="0">
                        <a:spcBef>
                          <a:spcPts val="0"/>
                        </a:spcBef>
                        <a:spcAft>
                          <a:spcPts val="0"/>
                        </a:spcAft>
                        <a:buClr>
                          <a:srgbClr val="FFFFFF"/>
                        </a:buClr>
                        <a:buSzPts val="1000"/>
                        <a:buFont typeface="Montserrat Light"/>
                        <a:buChar char="■"/>
                      </a:pPr>
                      <a:r>
                        <a:rPr lang="en-GB" sz="1000" b="1" dirty="0">
                          <a:solidFill>
                            <a:schemeClr val="accent1"/>
                          </a:solidFill>
                          <a:latin typeface="Montserrat" panose="00000500000000000000" pitchFamily="2" charset="0"/>
                          <a:ea typeface="Montserrat Light"/>
                          <a:cs typeface="Montserrat Light"/>
                          <a:sym typeface="Montserrat Light"/>
                        </a:rPr>
                        <a:t>58%</a:t>
                      </a:r>
                      <a:r>
                        <a:rPr lang="en-GB" sz="1000" dirty="0">
                          <a:solidFill>
                            <a:srgbClr val="FFFFFF"/>
                          </a:solidFill>
                          <a:latin typeface="Montserrat" panose="00000500000000000000" pitchFamily="2" charset="0"/>
                          <a:ea typeface="Montserrat Light"/>
                          <a:cs typeface="Montserrat Light"/>
                          <a:sym typeface="Montserrat Light"/>
                        </a:rPr>
                        <a:t> of GB shoppers, </a:t>
                      </a:r>
                      <a:r>
                        <a:rPr lang="en-GB" sz="1000" b="1" dirty="0">
                          <a:solidFill>
                            <a:schemeClr val="accent1"/>
                          </a:solidFill>
                          <a:latin typeface="Montserrat" panose="00000500000000000000" pitchFamily="2" charset="0"/>
                          <a:ea typeface="Montserrat Light"/>
                          <a:cs typeface="Montserrat Light"/>
                          <a:sym typeface="Montserrat Light"/>
                        </a:rPr>
                        <a:t>+7%/+1m more</a:t>
                      </a:r>
                      <a:r>
                        <a:rPr lang="en-GB" sz="1000" dirty="0">
                          <a:solidFill>
                            <a:srgbClr val="FFFFFF"/>
                          </a:solidFill>
                          <a:latin typeface="Montserrat" panose="00000500000000000000" pitchFamily="2" charset="0"/>
                          <a:ea typeface="Montserrat Light"/>
                          <a:cs typeface="Montserrat Light"/>
                          <a:sym typeface="Montserrat Light"/>
                        </a:rPr>
                        <a:t> v last year</a:t>
                      </a:r>
                    </a:p>
                    <a:p>
                      <a:pPr marL="365760" lvl="0" indent="-292100" algn="l" rtl="0">
                        <a:spcBef>
                          <a:spcPts val="600"/>
                        </a:spcBef>
                        <a:spcAft>
                          <a:spcPts val="0"/>
                        </a:spcAft>
                        <a:buClr>
                          <a:srgbClr val="FFFFFF"/>
                        </a:buClr>
                        <a:buSzPts val="1000"/>
                        <a:buFont typeface="Montserrat Light"/>
                        <a:buChar char="■"/>
                      </a:pPr>
                      <a:r>
                        <a:rPr lang="en-GB" sz="1000" b="1" dirty="0">
                          <a:solidFill>
                            <a:schemeClr val="accent1"/>
                          </a:solidFill>
                          <a:latin typeface="Montserrat" panose="00000500000000000000" pitchFamily="2" charset="0"/>
                          <a:ea typeface="Montserrat Light"/>
                          <a:cs typeface="Montserrat Light"/>
                          <a:sym typeface="Montserrat Light"/>
                        </a:rPr>
                        <a:t>+13%/+7.5m more</a:t>
                      </a:r>
                      <a:r>
                        <a:rPr lang="en-GB" sz="1000" b="1" dirty="0">
                          <a:solidFill>
                            <a:srgbClr val="FFFFFF"/>
                          </a:solidFill>
                          <a:latin typeface="Montserrat" panose="00000500000000000000" pitchFamily="2" charset="0"/>
                          <a:ea typeface="Montserrat Light"/>
                          <a:cs typeface="Montserrat Light"/>
                          <a:sym typeface="Montserrat Light"/>
                        </a:rPr>
                        <a:t> </a:t>
                      </a:r>
                      <a:r>
                        <a:rPr lang="en-GB" sz="1000" baseline="0" dirty="0">
                          <a:solidFill>
                            <a:srgbClr val="FFFFFF"/>
                          </a:solidFill>
                          <a:latin typeface="Montserrat" panose="00000500000000000000" pitchFamily="2" charset="0"/>
                          <a:ea typeface="Montserrat Light"/>
                          <a:cs typeface="Montserrat Light"/>
                          <a:sym typeface="Montserrat Light"/>
                        </a:rPr>
                        <a:t>shopping occasions v last year and </a:t>
                      </a:r>
                      <a:r>
                        <a:rPr lang="en-GB" sz="1000" b="1" baseline="0" dirty="0">
                          <a:solidFill>
                            <a:schemeClr val="accent1"/>
                          </a:solidFill>
                          <a:latin typeface="Montserrat" panose="00000500000000000000" pitchFamily="2" charset="0"/>
                          <a:ea typeface="Montserrat Light"/>
                          <a:cs typeface="Montserrat Light"/>
                          <a:sym typeface="Montserrat Light"/>
                        </a:rPr>
                        <a:t>-2.2% decrease </a:t>
                      </a:r>
                      <a:r>
                        <a:rPr lang="en-GB" sz="1000" b="0" baseline="0" dirty="0">
                          <a:solidFill>
                            <a:schemeClr val="bg1"/>
                          </a:solidFill>
                          <a:latin typeface="Montserrat" panose="00000500000000000000" pitchFamily="2" charset="0"/>
                          <a:ea typeface="Montserrat Light"/>
                          <a:cs typeface="Montserrat Light"/>
                          <a:sym typeface="Montserrat Light"/>
                        </a:rPr>
                        <a:t>in </a:t>
                      </a:r>
                      <a:r>
                        <a:rPr lang="en-GB" sz="1000" baseline="0" dirty="0">
                          <a:solidFill>
                            <a:srgbClr val="FFFFFF"/>
                          </a:solidFill>
                          <a:latin typeface="Montserrat" panose="00000500000000000000" pitchFamily="2" charset="0"/>
                          <a:ea typeface="Montserrat Light"/>
                          <a:cs typeface="Montserrat Light"/>
                          <a:sym typeface="Montserrat Light"/>
                        </a:rPr>
                        <a:t>trips vs </a:t>
                      </a:r>
                      <a:r>
                        <a:rPr lang="en-GB" sz="1000" baseline="0" dirty="0">
                          <a:solidFill>
                            <a:schemeClr val="accent1"/>
                          </a:solidFill>
                          <a:latin typeface="Montserrat" panose="00000500000000000000" pitchFamily="2" charset="0"/>
                          <a:ea typeface="Montserrat Light"/>
                          <a:cs typeface="Montserrat Light"/>
                          <a:sym typeface="Montserrat Light"/>
                        </a:rPr>
                        <a:t>last month</a:t>
                      </a:r>
                      <a:r>
                        <a:rPr lang="en-GB" sz="1000" baseline="0" dirty="0">
                          <a:solidFill>
                            <a:srgbClr val="FFFFFF"/>
                          </a:solidFill>
                          <a:latin typeface="Montserrat" panose="00000500000000000000" pitchFamily="2" charset="0"/>
                          <a:ea typeface="Montserrat Light"/>
                          <a:cs typeface="Montserrat Light"/>
                          <a:sym typeface="Montserrat Light"/>
                        </a:rPr>
                        <a:t>.</a:t>
                      </a:r>
                      <a:endParaRPr lang="en-GB" sz="1000" dirty="0">
                        <a:solidFill>
                          <a:srgbClr val="FFFFFF"/>
                        </a:solidFill>
                        <a:latin typeface="Montserrat" panose="00000500000000000000" pitchFamily="2" charset="0"/>
                        <a:ea typeface="Montserrat"/>
                        <a:cs typeface="Montserrat"/>
                        <a:sym typeface="Montserrat"/>
                      </a:endParaRPr>
                    </a:p>
                  </a:txBody>
                  <a:tcPr marL="91425" marR="91425" marT="91425" marB="91425">
                    <a:lnL w="19050" cap="flat" cmpd="sng" algn="ctr">
                      <a:noFill/>
                      <a:prstDash val="solid"/>
                      <a:round/>
                      <a:headEnd type="none" w="sm" len="sm"/>
                      <a:tailEnd type="none" w="sm" len="sm"/>
                    </a:lnL>
                    <a:lnR w="12700" cap="flat" cmpd="sng" algn="ctr">
                      <a:solidFill>
                        <a:schemeClr val="accent1"/>
                      </a:solidFill>
                      <a:prstDash val="solid"/>
                      <a:round/>
                      <a:headEnd type="none" w="med" len="med"/>
                      <a:tailEnd type="none" w="med" len="med"/>
                    </a:lnR>
                    <a:lnT w="9525" cap="flat" cmpd="sng">
                      <a:noFill/>
                      <a:prstDash val="solid"/>
                      <a:round/>
                      <a:headEnd type="none" w="sm" len="sm"/>
                      <a:tailEnd type="none" w="sm" len="sm"/>
                    </a:lnT>
                    <a:lnB w="19050" cap="flat" cmpd="sng">
                      <a:noFill/>
                      <a:prstDash val="solid"/>
                      <a:round/>
                      <a:headEnd type="none" w="sm" len="sm"/>
                      <a:tailEnd type="none" w="sm" len="sm"/>
                    </a:lnB>
                    <a:lnTlToBr w="12700" cmpd="sng">
                      <a:noFill/>
                      <a:prstDash val="solid"/>
                    </a:lnTlToBr>
                    <a:lnBlToTr w="12700" cmpd="sng">
                      <a:noFill/>
                      <a:prstDash val="solid"/>
                    </a:lnBlToTr>
                    <a:solidFill>
                      <a:schemeClr val="tx1"/>
                    </a:solidFill>
                  </a:tcPr>
                </a:tc>
                <a:tc>
                  <a:txBody>
                    <a:bodyPr/>
                    <a:lstStyle/>
                    <a:p>
                      <a:pPr marL="365760" lvl="0" indent="-292100" algn="l" rtl="0">
                        <a:spcBef>
                          <a:spcPts val="0"/>
                        </a:spcBef>
                        <a:spcAft>
                          <a:spcPts val="0"/>
                        </a:spcAft>
                        <a:buClr>
                          <a:srgbClr val="FFFFFF"/>
                        </a:buClr>
                        <a:buSzPts val="1000"/>
                        <a:buFont typeface="Montserrat Light"/>
                        <a:buChar char="■"/>
                      </a:pPr>
                      <a:r>
                        <a:rPr lang="en-GB" sz="1000" b="1" dirty="0">
                          <a:solidFill>
                            <a:schemeClr val="accent1"/>
                          </a:solidFill>
                          <a:latin typeface="Montserrat" panose="00000500000000000000" pitchFamily="2" charset="0"/>
                          <a:ea typeface="Montserrat Light"/>
                          <a:cs typeface="Montserrat Light"/>
                          <a:sym typeface="Montserrat Light"/>
                        </a:rPr>
                        <a:t>59%</a:t>
                      </a:r>
                      <a:r>
                        <a:rPr lang="en-GB" sz="1000" dirty="0">
                          <a:solidFill>
                            <a:srgbClr val="FFFFFF"/>
                          </a:solidFill>
                          <a:latin typeface="Montserrat" panose="00000500000000000000" pitchFamily="2" charset="0"/>
                          <a:ea typeface="Montserrat Light"/>
                          <a:cs typeface="Montserrat Light"/>
                          <a:sym typeface="Montserrat Light"/>
                        </a:rPr>
                        <a:t> of GB shoppers, </a:t>
                      </a:r>
                      <a:r>
                        <a:rPr lang="en-GB" sz="1000" b="1" dirty="0">
                          <a:solidFill>
                            <a:schemeClr val="accent1"/>
                          </a:solidFill>
                          <a:latin typeface="Montserrat" panose="00000500000000000000" pitchFamily="2" charset="0"/>
                          <a:ea typeface="Montserrat Light"/>
                          <a:cs typeface="Montserrat Light"/>
                          <a:sym typeface="Montserrat Light"/>
                        </a:rPr>
                        <a:t>+4%/+722k more</a:t>
                      </a:r>
                      <a:r>
                        <a:rPr lang="en-GB" sz="1000" dirty="0">
                          <a:solidFill>
                            <a:srgbClr val="FFFFFF"/>
                          </a:solidFill>
                          <a:latin typeface="Montserrat" panose="00000500000000000000" pitchFamily="2" charset="0"/>
                          <a:ea typeface="Montserrat Light"/>
                          <a:cs typeface="Montserrat Light"/>
                          <a:sym typeface="Montserrat Light"/>
                        </a:rPr>
                        <a:t> v last year</a:t>
                      </a:r>
                    </a:p>
                    <a:p>
                      <a:pPr marL="365760" lvl="0" indent="-292100" algn="l" rtl="0">
                        <a:spcBef>
                          <a:spcPts val="600"/>
                        </a:spcBef>
                        <a:spcAft>
                          <a:spcPts val="0"/>
                        </a:spcAft>
                        <a:buClr>
                          <a:srgbClr val="FFFFFF"/>
                        </a:buClr>
                        <a:buSzPts val="1000"/>
                        <a:buFont typeface="Montserrat Light"/>
                        <a:buChar char="■"/>
                      </a:pPr>
                      <a:r>
                        <a:rPr lang="en-GB" sz="1000" b="1" dirty="0">
                          <a:solidFill>
                            <a:schemeClr val="accent1"/>
                          </a:solidFill>
                          <a:latin typeface="Montserrat" panose="00000500000000000000" pitchFamily="2" charset="0"/>
                          <a:ea typeface="Montserrat Light"/>
                          <a:cs typeface="Montserrat Light"/>
                          <a:sym typeface="Montserrat Light"/>
                        </a:rPr>
                        <a:t>+9.1%/5.4m more</a:t>
                      </a:r>
                      <a:r>
                        <a:rPr lang="en-GB" sz="1000" b="1" dirty="0">
                          <a:solidFill>
                            <a:srgbClr val="FFFFFF"/>
                          </a:solidFill>
                          <a:latin typeface="Montserrat" panose="00000500000000000000" pitchFamily="2" charset="0"/>
                          <a:ea typeface="Montserrat Light"/>
                          <a:cs typeface="Montserrat Light"/>
                          <a:sym typeface="Montserrat Light"/>
                        </a:rPr>
                        <a:t> </a:t>
                      </a:r>
                      <a:r>
                        <a:rPr lang="en-GB" sz="1000" baseline="0" dirty="0">
                          <a:solidFill>
                            <a:srgbClr val="FFFFFF"/>
                          </a:solidFill>
                          <a:latin typeface="Montserrat" panose="00000500000000000000" pitchFamily="2" charset="0"/>
                          <a:ea typeface="Montserrat Light"/>
                          <a:cs typeface="Montserrat Light"/>
                          <a:sym typeface="Montserrat Light"/>
                        </a:rPr>
                        <a:t>shopping occasions v last year and </a:t>
                      </a:r>
                      <a:r>
                        <a:rPr lang="en-GB" sz="1000" b="1" baseline="0" dirty="0">
                          <a:solidFill>
                            <a:schemeClr val="accent1"/>
                          </a:solidFill>
                          <a:latin typeface="Montserrat" panose="00000500000000000000" pitchFamily="2" charset="0"/>
                          <a:ea typeface="Montserrat Light"/>
                          <a:cs typeface="Montserrat Light"/>
                          <a:sym typeface="Montserrat Light"/>
                        </a:rPr>
                        <a:t>-2.8% decrease </a:t>
                      </a:r>
                      <a:r>
                        <a:rPr lang="en-GB" sz="1000" b="0" baseline="0" dirty="0">
                          <a:solidFill>
                            <a:schemeClr val="bg1"/>
                          </a:solidFill>
                          <a:latin typeface="Montserrat" panose="00000500000000000000" pitchFamily="2" charset="0"/>
                          <a:ea typeface="Montserrat Light"/>
                          <a:cs typeface="Montserrat Light"/>
                          <a:sym typeface="Montserrat Light"/>
                        </a:rPr>
                        <a:t>in </a:t>
                      </a:r>
                      <a:r>
                        <a:rPr lang="en-GB" sz="1000" baseline="0" dirty="0">
                          <a:solidFill>
                            <a:srgbClr val="FFFFFF"/>
                          </a:solidFill>
                          <a:latin typeface="Montserrat" panose="00000500000000000000" pitchFamily="2" charset="0"/>
                          <a:ea typeface="Montserrat Light"/>
                          <a:cs typeface="Montserrat Light"/>
                          <a:sym typeface="Montserrat Light"/>
                        </a:rPr>
                        <a:t>trips vs </a:t>
                      </a:r>
                      <a:r>
                        <a:rPr lang="en-GB" sz="1000" baseline="0" dirty="0">
                          <a:solidFill>
                            <a:schemeClr val="accent1"/>
                          </a:solidFill>
                          <a:latin typeface="Montserrat" panose="00000500000000000000" pitchFamily="2" charset="0"/>
                          <a:ea typeface="Montserrat Light"/>
                          <a:cs typeface="Montserrat Light"/>
                          <a:sym typeface="Montserrat Light"/>
                        </a:rPr>
                        <a:t>last month</a:t>
                      </a:r>
                      <a:r>
                        <a:rPr lang="en-GB" sz="1000" baseline="0" dirty="0">
                          <a:solidFill>
                            <a:srgbClr val="FFFFFF"/>
                          </a:solidFill>
                          <a:latin typeface="Montserrat" panose="00000500000000000000" pitchFamily="2" charset="0"/>
                          <a:ea typeface="Montserrat Light"/>
                          <a:cs typeface="Montserrat Light"/>
                          <a:sym typeface="Montserrat Light"/>
                        </a:rPr>
                        <a:t>.</a:t>
                      </a:r>
                      <a:endParaRPr lang="en-GB" sz="1000" dirty="0">
                        <a:solidFill>
                          <a:srgbClr val="FFFFFF"/>
                        </a:solidFill>
                        <a:latin typeface="Montserrat" panose="00000500000000000000" pitchFamily="2" charset="0"/>
                        <a:ea typeface="Montserrat"/>
                        <a:cs typeface="Montserrat"/>
                        <a:sym typeface="Montserrat"/>
                      </a:endParaRPr>
                    </a:p>
                  </a:txBody>
                  <a:tcPr marL="91425" marR="91425" marT="91425" marB="91425">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9525" cap="flat" cmpd="sng">
                      <a:noFill/>
                      <a:prstDash val="solid"/>
                      <a:round/>
                      <a:headEnd type="none" w="sm" len="sm"/>
                      <a:tailEnd type="none" w="sm" len="sm"/>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886537625"/>
                  </a:ext>
                </a:extLst>
              </a:tr>
            </a:tbl>
          </a:graphicData>
        </a:graphic>
      </p:graphicFrame>
    </p:spTree>
    <p:extLst>
      <p:ext uri="{BB962C8B-B14F-4D97-AF65-F5344CB8AC3E}">
        <p14:creationId xmlns:p14="http://schemas.microsoft.com/office/powerpoint/2010/main" val="3183503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91"/>
        <p:cNvGrpSpPr/>
        <p:nvPr/>
      </p:nvGrpSpPr>
      <p:grpSpPr>
        <a:xfrm>
          <a:off x="0" y="0"/>
          <a:ext cx="0" cy="0"/>
          <a:chOff x="0" y="0"/>
          <a:chExt cx="0" cy="0"/>
        </a:xfrm>
      </p:grpSpPr>
      <p:sp>
        <p:nvSpPr>
          <p:cNvPr id="1592" name="Google Shape;1592;p116"/>
          <p:cNvSpPr txBox="1">
            <a:spLocks noGrp="1"/>
          </p:cNvSpPr>
          <p:nvPr>
            <p:ph type="title"/>
          </p:nvPr>
        </p:nvSpPr>
        <p:spPr>
          <a:xfrm>
            <a:off x="195942" y="292624"/>
            <a:ext cx="8846457" cy="764636"/>
          </a:xfrm>
          <a:prstGeom prst="rect">
            <a:avLst/>
          </a:prstGeom>
        </p:spPr>
        <p:txBody>
          <a:bodyPr spcFirstLastPara="1" wrap="square" lIns="0" tIns="91425" rIns="0" bIns="91425" anchor="t" anchorCtr="0">
            <a:noAutofit/>
          </a:bodyPr>
          <a:lstStyle/>
          <a:p>
            <a:pPr marL="0" lvl="0" indent="0" algn="l" rtl="0">
              <a:spcBef>
                <a:spcPts val="0"/>
              </a:spcBef>
              <a:spcAft>
                <a:spcPts val="0"/>
              </a:spcAft>
              <a:buNone/>
            </a:pPr>
            <a:r>
              <a:rPr lang="en-GB" sz="1800" dirty="0"/>
              <a:t>At a</a:t>
            </a:r>
            <a:r>
              <a:rPr lang="en-GB" sz="1800" dirty="0">
                <a:latin typeface="Montserrat" panose="00000500000000000000" pitchFamily="2" charset="0"/>
              </a:rPr>
              <a:t> macro level category sales were robust, the shift towards hospitality </a:t>
            </a:r>
            <a:r>
              <a:rPr lang="en-GB" sz="1800" dirty="0"/>
              <a:t>benefited convenient and impulse foods as well as soft drink</a:t>
            </a:r>
            <a:r>
              <a:rPr lang="en-GB" sz="1800" dirty="0">
                <a:latin typeface="Montserrat" panose="00000500000000000000" pitchFamily="2" charset="0"/>
              </a:rPr>
              <a:t>s</a:t>
            </a:r>
            <a:endParaRPr sz="1800" dirty="0">
              <a:latin typeface="Montserrat" panose="00000500000000000000" pitchFamily="2" charset="0"/>
            </a:endParaRPr>
          </a:p>
        </p:txBody>
      </p:sp>
      <p:cxnSp>
        <p:nvCxnSpPr>
          <p:cNvPr id="4" name="Straight Connector 3">
            <a:extLst>
              <a:ext uri="{FF2B5EF4-FFF2-40B4-BE49-F238E27FC236}">
                <a16:creationId xmlns:a16="http://schemas.microsoft.com/office/drawing/2014/main" id="{70485619-D48D-45C2-92DC-5F9CAF2053CC}"/>
              </a:ext>
            </a:extLst>
          </p:cNvPr>
          <p:cNvCxnSpPr>
            <a:cxnSpLocks/>
          </p:cNvCxnSpPr>
          <p:nvPr/>
        </p:nvCxnSpPr>
        <p:spPr>
          <a:xfrm>
            <a:off x="7667266" y="611321"/>
            <a:ext cx="1251882"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593" name="Google Shape;1593;p116"/>
          <p:cNvCxnSpPr/>
          <p:nvPr/>
        </p:nvCxnSpPr>
        <p:spPr>
          <a:xfrm>
            <a:off x="354650" y="1745725"/>
            <a:ext cx="3826800" cy="0"/>
          </a:xfrm>
          <a:prstGeom prst="straightConnector1">
            <a:avLst/>
          </a:prstGeom>
          <a:noFill/>
          <a:ln w="9525" cap="flat" cmpd="sng">
            <a:solidFill>
              <a:srgbClr val="333333"/>
            </a:solidFill>
            <a:prstDash val="solid"/>
            <a:round/>
            <a:headEnd type="none" w="med" len="med"/>
            <a:tailEnd type="none" w="med" len="med"/>
          </a:ln>
        </p:spPr>
      </p:cxnSp>
      <p:sp>
        <p:nvSpPr>
          <p:cNvPr id="1594" name="Google Shape;1594;p116"/>
          <p:cNvSpPr txBox="1"/>
          <p:nvPr/>
        </p:nvSpPr>
        <p:spPr>
          <a:xfrm>
            <a:off x="354650" y="1225620"/>
            <a:ext cx="3804300" cy="300000"/>
          </a:xfrm>
          <a:prstGeom prst="rect">
            <a:avLst/>
          </a:prstGeom>
          <a:noFill/>
          <a:ln>
            <a:noFill/>
          </a:ln>
        </p:spPr>
        <p:txBody>
          <a:bodyPr spcFirstLastPara="1" wrap="square" lIns="0" tIns="45700" rIns="0" bIns="45700" anchor="t" anchorCtr="0">
            <a:noAutofit/>
          </a:bodyPr>
          <a:lstStyle/>
          <a:p>
            <a:pPr marL="0" lvl="0" indent="0" algn="l" rtl="0">
              <a:spcBef>
                <a:spcPts val="0"/>
              </a:spcBef>
              <a:spcAft>
                <a:spcPts val="1200"/>
              </a:spcAft>
              <a:buClr>
                <a:srgbClr val="000000"/>
              </a:buClr>
              <a:buSzPts val="1100"/>
              <a:buFont typeface="Arial"/>
              <a:buNone/>
            </a:pPr>
            <a:r>
              <a:rPr lang="en" sz="1300" b="1" dirty="0">
                <a:solidFill>
                  <a:srgbClr val="1A1A1A"/>
                </a:solidFill>
                <a:latin typeface="Montserrat" panose="00000500000000000000" pitchFamily="2" charset="0"/>
                <a:ea typeface="Montserrat"/>
                <a:cs typeface="Montserrat"/>
                <a:sym typeface="Montserrat"/>
              </a:rPr>
              <a:t>Catgory overview</a:t>
            </a:r>
            <a:br>
              <a:rPr lang="en" b="1" dirty="0">
                <a:solidFill>
                  <a:srgbClr val="000000"/>
                </a:solidFill>
                <a:latin typeface="Montserrat" panose="00000500000000000000" pitchFamily="2" charset="0"/>
                <a:ea typeface="Montserrat"/>
                <a:cs typeface="Montserrat"/>
                <a:sym typeface="Montserrat"/>
              </a:rPr>
            </a:br>
            <a:r>
              <a:rPr lang="en" sz="1000" dirty="0">
                <a:solidFill>
                  <a:srgbClr val="000000"/>
                </a:solidFill>
                <a:latin typeface="Montserrat" panose="00000500000000000000" pitchFamily="2" charset="0"/>
                <a:ea typeface="Montserrat"/>
                <a:cs typeface="Montserrat"/>
                <a:sym typeface="Montserrat"/>
              </a:rPr>
              <a:t>4w/e 1</a:t>
            </a:r>
            <a:r>
              <a:rPr lang="en" sz="1000" baseline="30000" dirty="0">
                <a:solidFill>
                  <a:srgbClr val="000000"/>
                </a:solidFill>
                <a:latin typeface="Montserrat" panose="00000500000000000000" pitchFamily="2" charset="0"/>
                <a:ea typeface="Montserrat"/>
                <a:cs typeface="Montserrat"/>
                <a:sym typeface="Montserrat"/>
              </a:rPr>
              <a:t>st</a:t>
            </a:r>
            <a:r>
              <a:rPr lang="en" sz="1000" dirty="0">
                <a:solidFill>
                  <a:srgbClr val="000000"/>
                </a:solidFill>
                <a:latin typeface="Montserrat" panose="00000500000000000000" pitchFamily="2" charset="0"/>
                <a:ea typeface="Montserrat"/>
                <a:cs typeface="Montserrat"/>
                <a:sym typeface="Montserrat"/>
              </a:rPr>
              <a:t> January 2022 Value Growth</a:t>
            </a:r>
            <a:endParaRPr sz="1000" dirty="0">
              <a:solidFill>
                <a:srgbClr val="000000"/>
              </a:solidFill>
              <a:latin typeface="Montserrat" panose="00000500000000000000" pitchFamily="2" charset="0"/>
              <a:ea typeface="Montserrat"/>
              <a:cs typeface="Montserrat"/>
              <a:sym typeface="Montserrat"/>
            </a:endParaRPr>
          </a:p>
        </p:txBody>
      </p:sp>
      <p:cxnSp>
        <p:nvCxnSpPr>
          <p:cNvPr id="1595" name="Google Shape;1595;p116"/>
          <p:cNvCxnSpPr/>
          <p:nvPr/>
        </p:nvCxnSpPr>
        <p:spPr>
          <a:xfrm>
            <a:off x="4962650" y="1745725"/>
            <a:ext cx="3826800" cy="0"/>
          </a:xfrm>
          <a:prstGeom prst="straightConnector1">
            <a:avLst/>
          </a:prstGeom>
          <a:noFill/>
          <a:ln w="9525" cap="flat" cmpd="sng">
            <a:solidFill>
              <a:srgbClr val="333333"/>
            </a:solidFill>
            <a:prstDash val="solid"/>
            <a:round/>
            <a:headEnd type="none" w="med" len="med"/>
            <a:tailEnd type="none" w="med" len="med"/>
          </a:ln>
        </p:spPr>
      </p:cxnSp>
      <p:sp>
        <p:nvSpPr>
          <p:cNvPr id="1596" name="Google Shape;1596;p116"/>
          <p:cNvSpPr txBox="1"/>
          <p:nvPr/>
        </p:nvSpPr>
        <p:spPr>
          <a:xfrm>
            <a:off x="4962650" y="1225620"/>
            <a:ext cx="3804300" cy="300000"/>
          </a:xfrm>
          <a:prstGeom prst="rect">
            <a:avLst/>
          </a:prstGeom>
          <a:noFill/>
          <a:ln>
            <a:noFill/>
          </a:ln>
        </p:spPr>
        <p:txBody>
          <a:bodyPr spcFirstLastPara="1" wrap="square" lIns="0" tIns="45700" rIns="0" bIns="45700" anchor="t" anchorCtr="0">
            <a:noAutofit/>
          </a:bodyPr>
          <a:lstStyle/>
          <a:p>
            <a:pPr marL="0" lvl="0" indent="0" algn="l" rtl="0">
              <a:spcBef>
                <a:spcPts val="0"/>
              </a:spcBef>
              <a:spcAft>
                <a:spcPts val="1200"/>
              </a:spcAft>
              <a:buClr>
                <a:srgbClr val="000000"/>
              </a:buClr>
              <a:buSzPts val="1100"/>
              <a:buFont typeface="Arial"/>
              <a:buNone/>
            </a:pPr>
            <a:r>
              <a:rPr lang="en" sz="1300" b="1" dirty="0">
                <a:solidFill>
                  <a:srgbClr val="1A1A1A"/>
                </a:solidFill>
                <a:latin typeface="Montserrat" panose="00000500000000000000" pitchFamily="2" charset="0"/>
                <a:ea typeface="Montserrat"/>
                <a:cs typeface="Montserrat"/>
                <a:sym typeface="Montserrat"/>
              </a:rPr>
              <a:t>Supercategory performance</a:t>
            </a:r>
            <a:br>
              <a:rPr lang="en" b="1" dirty="0">
                <a:solidFill>
                  <a:srgbClr val="000000"/>
                </a:solidFill>
                <a:latin typeface="Montserrat" panose="00000500000000000000" pitchFamily="2" charset="0"/>
                <a:ea typeface="Montserrat"/>
                <a:cs typeface="Montserrat"/>
                <a:sym typeface="Montserrat"/>
              </a:rPr>
            </a:br>
            <a:r>
              <a:rPr lang="en" sz="1000" dirty="0">
                <a:solidFill>
                  <a:schemeClr val="dk1"/>
                </a:solidFill>
                <a:latin typeface="Montserrat" panose="00000500000000000000" pitchFamily="2" charset="0"/>
                <a:ea typeface="Montserrat"/>
                <a:cs typeface="Montserrat"/>
                <a:sym typeface="Montserrat"/>
              </a:rPr>
              <a:t>4w/e 1</a:t>
            </a:r>
            <a:r>
              <a:rPr lang="en" sz="1000" baseline="30000" dirty="0">
                <a:solidFill>
                  <a:schemeClr val="dk1"/>
                </a:solidFill>
                <a:latin typeface="Montserrat" panose="00000500000000000000" pitchFamily="2" charset="0"/>
                <a:ea typeface="Montserrat"/>
                <a:cs typeface="Montserrat"/>
                <a:sym typeface="Montserrat"/>
              </a:rPr>
              <a:t>st</a:t>
            </a:r>
            <a:r>
              <a:rPr lang="en" sz="1000" dirty="0">
                <a:solidFill>
                  <a:schemeClr val="dk1"/>
                </a:solidFill>
                <a:latin typeface="Montserrat" panose="00000500000000000000" pitchFamily="2" charset="0"/>
                <a:ea typeface="Montserrat"/>
                <a:cs typeface="Montserrat"/>
                <a:sym typeface="Montserrat"/>
              </a:rPr>
              <a:t> January 2022 Value Growth</a:t>
            </a:r>
            <a:endParaRPr sz="1800" b="1" dirty="0">
              <a:solidFill>
                <a:srgbClr val="1A1A1A"/>
              </a:solidFill>
              <a:latin typeface="Montserrat" panose="00000500000000000000" pitchFamily="2" charset="0"/>
              <a:ea typeface="Montserrat"/>
              <a:cs typeface="Montserrat"/>
              <a:sym typeface="Montserrat"/>
            </a:endParaRPr>
          </a:p>
        </p:txBody>
      </p:sp>
      <p:graphicFrame>
        <p:nvGraphicFramePr>
          <p:cNvPr id="10" name="Chart 9">
            <a:extLst>
              <a:ext uri="{FF2B5EF4-FFF2-40B4-BE49-F238E27FC236}">
                <a16:creationId xmlns:a16="http://schemas.microsoft.com/office/drawing/2014/main" id="{39308796-EFA1-4CF1-A796-04F1B1A079AC}"/>
              </a:ext>
            </a:extLst>
          </p:cNvPr>
          <p:cNvGraphicFramePr/>
          <p:nvPr>
            <p:extLst>
              <p:ext uri="{D42A27DB-BD31-4B8C-83A1-F6EECF244321}">
                <p14:modId xmlns:p14="http://schemas.microsoft.com/office/powerpoint/2010/main" val="3182378446"/>
              </p:ext>
            </p:extLst>
          </p:nvPr>
        </p:nvGraphicFramePr>
        <p:xfrm>
          <a:off x="365060" y="1745725"/>
          <a:ext cx="3826800" cy="293679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a:extLst>
              <a:ext uri="{FF2B5EF4-FFF2-40B4-BE49-F238E27FC236}">
                <a16:creationId xmlns:a16="http://schemas.microsoft.com/office/drawing/2014/main" id="{3FE8725C-6F38-4B00-8214-542CE7F9E791}"/>
              </a:ext>
            </a:extLst>
          </p:cNvPr>
          <p:cNvGraphicFramePr/>
          <p:nvPr>
            <p:extLst>
              <p:ext uri="{D42A27DB-BD31-4B8C-83A1-F6EECF244321}">
                <p14:modId xmlns:p14="http://schemas.microsoft.com/office/powerpoint/2010/main" val="1492270847"/>
              </p:ext>
            </p:extLst>
          </p:nvPr>
        </p:nvGraphicFramePr>
        <p:xfrm>
          <a:off x="4869516" y="1676302"/>
          <a:ext cx="3995083" cy="3099233"/>
        </p:xfrm>
        <a:graphic>
          <a:graphicData uri="http://schemas.openxmlformats.org/drawingml/2006/chart">
            <c:chart xmlns:c="http://schemas.openxmlformats.org/drawingml/2006/chart" xmlns:r="http://schemas.openxmlformats.org/officeDocument/2006/relationships" r:id="rId4"/>
          </a:graphicData>
        </a:graphic>
      </p:graphicFrame>
      <p:sp>
        <p:nvSpPr>
          <p:cNvPr id="9" name="Subtitle 4">
            <a:extLst>
              <a:ext uri="{FF2B5EF4-FFF2-40B4-BE49-F238E27FC236}">
                <a16:creationId xmlns:a16="http://schemas.microsoft.com/office/drawing/2014/main" id="{76EB4B21-28D2-4A8E-B462-913ED964F9FB}"/>
              </a:ext>
            </a:extLst>
          </p:cNvPr>
          <p:cNvSpPr txBox="1">
            <a:spLocks/>
          </p:cNvSpPr>
          <p:nvPr/>
        </p:nvSpPr>
        <p:spPr>
          <a:xfrm>
            <a:off x="354650" y="4850876"/>
            <a:ext cx="8159100" cy="184800"/>
          </a:xfrm>
          <a:prstGeom prst="rect">
            <a:avLst/>
          </a:prstGeom>
        </p:spPr>
        <p:txBody>
          <a:bodyPr spcFirstLastPara="1" vert="horz" wrap="square" lIns="0" tIns="91425" rIns="0" bIns="91425" rtlCol="0" anchor="b"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chemeClr val="accent5"/>
              </a:buClr>
              <a:buSzPts val="600"/>
              <a:buFont typeface="Arial"/>
              <a:buNone/>
              <a:defRPr sz="600" b="0" i="0" u="none" strike="noStrike" cap="none">
                <a:solidFill>
                  <a:schemeClr val="accent5"/>
                </a:solidFill>
                <a:latin typeface="Montserrat" panose="00000500000000000000" pitchFamily="2" charset="0"/>
                <a:ea typeface="Montserrat" panose="00000500000000000000" pitchFamily="2" charset="0"/>
                <a:cs typeface="Arial"/>
                <a:sym typeface="Arial"/>
              </a:defRPr>
            </a:lvl1pPr>
            <a:lvl2pPr marR="0" lvl="1" algn="l" rtl="0">
              <a:lnSpc>
                <a:spcPct val="100000"/>
              </a:lnSpc>
              <a:spcBef>
                <a:spcPts val="0"/>
              </a:spcBef>
              <a:spcAft>
                <a:spcPts val="0"/>
              </a:spcAft>
              <a:buClr>
                <a:schemeClr val="accent5"/>
              </a:buClr>
              <a:buSzPts val="600"/>
              <a:buFont typeface="Arial"/>
              <a:buNone/>
              <a:defRPr sz="600" b="0" i="0" u="none" strike="noStrike" cap="none">
                <a:solidFill>
                  <a:schemeClr val="accent5"/>
                </a:solidFill>
                <a:latin typeface="Arial"/>
                <a:ea typeface="Arial"/>
                <a:cs typeface="Arial"/>
                <a:sym typeface="Arial"/>
              </a:defRPr>
            </a:lvl2pPr>
            <a:lvl3pPr marR="0" lvl="2" algn="l" rtl="0">
              <a:lnSpc>
                <a:spcPct val="100000"/>
              </a:lnSpc>
              <a:spcBef>
                <a:spcPts val="0"/>
              </a:spcBef>
              <a:spcAft>
                <a:spcPts val="0"/>
              </a:spcAft>
              <a:buClr>
                <a:schemeClr val="accent5"/>
              </a:buClr>
              <a:buSzPts val="600"/>
              <a:buFont typeface="Arial"/>
              <a:buNone/>
              <a:defRPr sz="600" b="0" i="0" u="none" strike="noStrike" cap="none">
                <a:solidFill>
                  <a:schemeClr val="accent5"/>
                </a:solidFill>
                <a:latin typeface="Arial"/>
                <a:ea typeface="Arial"/>
                <a:cs typeface="Arial"/>
                <a:sym typeface="Arial"/>
              </a:defRPr>
            </a:lvl3pPr>
            <a:lvl4pPr marR="0" lvl="3" algn="l" rtl="0">
              <a:lnSpc>
                <a:spcPct val="100000"/>
              </a:lnSpc>
              <a:spcBef>
                <a:spcPts val="0"/>
              </a:spcBef>
              <a:spcAft>
                <a:spcPts val="0"/>
              </a:spcAft>
              <a:buClr>
                <a:schemeClr val="accent5"/>
              </a:buClr>
              <a:buSzPts val="600"/>
              <a:buFont typeface="Arial"/>
              <a:buNone/>
              <a:defRPr sz="600" b="0" i="0" u="none" strike="noStrike" cap="none">
                <a:solidFill>
                  <a:schemeClr val="accent5"/>
                </a:solidFill>
                <a:latin typeface="Arial"/>
                <a:ea typeface="Arial"/>
                <a:cs typeface="Arial"/>
                <a:sym typeface="Arial"/>
              </a:defRPr>
            </a:lvl4pPr>
            <a:lvl5pPr marR="0" lvl="4" algn="l" rtl="0">
              <a:lnSpc>
                <a:spcPct val="100000"/>
              </a:lnSpc>
              <a:spcBef>
                <a:spcPts val="0"/>
              </a:spcBef>
              <a:spcAft>
                <a:spcPts val="0"/>
              </a:spcAft>
              <a:buClr>
                <a:schemeClr val="accent5"/>
              </a:buClr>
              <a:buSzPts val="600"/>
              <a:buFont typeface="Arial"/>
              <a:buNone/>
              <a:defRPr sz="600" b="0" i="0" u="none" strike="noStrike" cap="none">
                <a:solidFill>
                  <a:schemeClr val="accent5"/>
                </a:solidFill>
                <a:latin typeface="Arial"/>
                <a:ea typeface="Arial"/>
                <a:cs typeface="Arial"/>
                <a:sym typeface="Arial"/>
              </a:defRPr>
            </a:lvl5pPr>
            <a:lvl6pPr marR="0" lvl="5" algn="l" rtl="0">
              <a:lnSpc>
                <a:spcPct val="100000"/>
              </a:lnSpc>
              <a:spcBef>
                <a:spcPts val="0"/>
              </a:spcBef>
              <a:spcAft>
                <a:spcPts val="0"/>
              </a:spcAft>
              <a:buClr>
                <a:schemeClr val="accent5"/>
              </a:buClr>
              <a:buSzPts val="600"/>
              <a:buFont typeface="Arial"/>
              <a:buNone/>
              <a:defRPr sz="600" b="0" i="0" u="none" strike="noStrike" cap="none">
                <a:solidFill>
                  <a:schemeClr val="accent5"/>
                </a:solidFill>
                <a:latin typeface="Arial"/>
                <a:ea typeface="Arial"/>
                <a:cs typeface="Arial"/>
                <a:sym typeface="Arial"/>
              </a:defRPr>
            </a:lvl6pPr>
            <a:lvl7pPr marR="0" lvl="6" algn="l" rtl="0">
              <a:lnSpc>
                <a:spcPct val="100000"/>
              </a:lnSpc>
              <a:spcBef>
                <a:spcPts val="0"/>
              </a:spcBef>
              <a:spcAft>
                <a:spcPts val="0"/>
              </a:spcAft>
              <a:buClr>
                <a:schemeClr val="accent5"/>
              </a:buClr>
              <a:buSzPts val="600"/>
              <a:buFont typeface="Arial"/>
              <a:buNone/>
              <a:defRPr sz="600" b="0" i="0" u="none" strike="noStrike" cap="none">
                <a:solidFill>
                  <a:schemeClr val="accent5"/>
                </a:solidFill>
                <a:latin typeface="Arial"/>
                <a:ea typeface="Arial"/>
                <a:cs typeface="Arial"/>
                <a:sym typeface="Arial"/>
              </a:defRPr>
            </a:lvl7pPr>
            <a:lvl8pPr marR="0" lvl="7" algn="l" rtl="0">
              <a:lnSpc>
                <a:spcPct val="100000"/>
              </a:lnSpc>
              <a:spcBef>
                <a:spcPts val="0"/>
              </a:spcBef>
              <a:spcAft>
                <a:spcPts val="0"/>
              </a:spcAft>
              <a:buClr>
                <a:schemeClr val="accent5"/>
              </a:buClr>
              <a:buSzPts val="600"/>
              <a:buFont typeface="Arial"/>
              <a:buNone/>
              <a:defRPr sz="600" b="0" i="0" u="none" strike="noStrike" cap="none">
                <a:solidFill>
                  <a:schemeClr val="accent5"/>
                </a:solidFill>
                <a:latin typeface="Arial"/>
                <a:ea typeface="Arial"/>
                <a:cs typeface="Arial"/>
                <a:sym typeface="Arial"/>
              </a:defRPr>
            </a:lvl8pPr>
            <a:lvl9pPr marR="0" lvl="8" algn="l" rtl="0">
              <a:lnSpc>
                <a:spcPct val="100000"/>
              </a:lnSpc>
              <a:spcBef>
                <a:spcPts val="0"/>
              </a:spcBef>
              <a:spcAft>
                <a:spcPts val="0"/>
              </a:spcAft>
              <a:buClr>
                <a:schemeClr val="accent5"/>
              </a:buClr>
              <a:buSzPts val="600"/>
              <a:buFont typeface="Arial"/>
              <a:buNone/>
              <a:defRPr sz="600" b="0" i="0" u="none" strike="noStrike" cap="none">
                <a:solidFill>
                  <a:schemeClr val="accent5"/>
                </a:solidFill>
                <a:latin typeface="Arial"/>
                <a:ea typeface="Arial"/>
                <a:cs typeface="Arial"/>
                <a:sym typeface="Arial"/>
              </a:defRPr>
            </a:lvl9pPr>
          </a:lstStyle>
          <a:p>
            <a:r>
              <a:rPr lang="en-PH" dirty="0"/>
              <a:t>Source:  NielsenIQ Scantrack Grocery Multiples</a:t>
            </a:r>
          </a:p>
        </p:txBody>
      </p:sp>
      <p:sp>
        <p:nvSpPr>
          <p:cNvPr id="2" name="TextBox 1">
            <a:extLst>
              <a:ext uri="{FF2B5EF4-FFF2-40B4-BE49-F238E27FC236}">
                <a16:creationId xmlns:a16="http://schemas.microsoft.com/office/drawing/2014/main" id="{5015118C-152A-48D7-A8B5-3C6825450201}"/>
              </a:ext>
            </a:extLst>
          </p:cNvPr>
          <p:cNvSpPr txBox="1"/>
          <p:nvPr/>
        </p:nvSpPr>
        <p:spPr>
          <a:xfrm>
            <a:off x="5117021" y="4700194"/>
            <a:ext cx="3488455" cy="369332"/>
          </a:xfrm>
          <a:prstGeom prst="rect">
            <a:avLst/>
          </a:prstGeom>
          <a:noFill/>
        </p:spPr>
        <p:txBody>
          <a:bodyPr wrap="none" rtlCol="0">
            <a:spAutoFit/>
          </a:bodyPr>
          <a:lstStyle/>
          <a:p>
            <a:pPr algn="r"/>
            <a:r>
              <a:rPr lang="en-GB" sz="600" dirty="0">
                <a:latin typeface="Montserrat" panose="00000500000000000000" pitchFamily="2" charset="0"/>
              </a:rPr>
              <a:t>~Health, Beauty, Toiletries &amp; Baby</a:t>
            </a:r>
          </a:p>
          <a:p>
            <a:pPr algn="r"/>
            <a:r>
              <a:rPr lang="en-GB" sz="600" dirty="0">
                <a:latin typeface="Montserrat" panose="00000500000000000000" pitchFamily="2" charset="0"/>
              </a:rPr>
              <a:t>*Confectionery, Crisps &amp; Snacks, Nuts &amp; Seeds</a:t>
            </a:r>
          </a:p>
          <a:p>
            <a:pPr algn="r"/>
            <a:r>
              <a:rPr lang="en-GB" sz="600" dirty="0">
                <a:latin typeface="Montserrat" panose="00000500000000000000" pitchFamily="2" charset="0"/>
              </a:rPr>
              <a:t>#Clothing, Entertainment, Electrical, Home, Sports &amp; Leisure, Seasonal, Stationery, Toys</a:t>
            </a:r>
          </a:p>
        </p:txBody>
      </p:sp>
      <p:cxnSp>
        <p:nvCxnSpPr>
          <p:cNvPr id="15" name="Straight Connector 14">
            <a:extLst>
              <a:ext uri="{FF2B5EF4-FFF2-40B4-BE49-F238E27FC236}">
                <a16:creationId xmlns:a16="http://schemas.microsoft.com/office/drawing/2014/main" id="{40B8FE97-5315-46F2-9E99-EB2DC84DF7A2}"/>
              </a:ext>
            </a:extLst>
          </p:cNvPr>
          <p:cNvCxnSpPr>
            <a:cxnSpLocks/>
          </p:cNvCxnSpPr>
          <p:nvPr/>
        </p:nvCxnSpPr>
        <p:spPr>
          <a:xfrm>
            <a:off x="1446551" y="881283"/>
            <a:ext cx="1302999"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99D4744-4CED-4614-8ED5-C2A4991FCF6C}"/>
              </a:ext>
            </a:extLst>
          </p:cNvPr>
          <p:cNvCxnSpPr>
            <a:cxnSpLocks/>
          </p:cNvCxnSpPr>
          <p:nvPr/>
        </p:nvCxnSpPr>
        <p:spPr>
          <a:xfrm>
            <a:off x="3349234" y="881283"/>
            <a:ext cx="1692666"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42E9568-3EA8-462A-BC4D-288B12256197}"/>
              </a:ext>
            </a:extLst>
          </p:cNvPr>
          <p:cNvCxnSpPr>
            <a:cxnSpLocks/>
          </p:cNvCxnSpPr>
          <p:nvPr/>
        </p:nvCxnSpPr>
        <p:spPr>
          <a:xfrm>
            <a:off x="6357996" y="881283"/>
            <a:ext cx="1309270" cy="0"/>
          </a:xfrm>
          <a:prstGeom prst="line">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97818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14"/>
        <p:cNvGrpSpPr/>
        <p:nvPr/>
      </p:nvGrpSpPr>
      <p:grpSpPr>
        <a:xfrm>
          <a:off x="0" y="0"/>
          <a:ext cx="0" cy="0"/>
          <a:chOff x="0" y="0"/>
          <a:chExt cx="0" cy="0"/>
        </a:xfrm>
      </p:grpSpPr>
      <p:sp>
        <p:nvSpPr>
          <p:cNvPr id="715" name="Google Shape;715;p47"/>
          <p:cNvSpPr txBox="1">
            <a:spLocks noGrp="1"/>
          </p:cNvSpPr>
          <p:nvPr>
            <p:ph type="title"/>
          </p:nvPr>
        </p:nvSpPr>
        <p:spPr>
          <a:xfrm>
            <a:off x="-67259" y="703947"/>
            <a:ext cx="9421253" cy="184454"/>
          </a:xfrm>
          <a:prstGeom prst="rect">
            <a:avLst/>
          </a:prstGeom>
          <a:noFill/>
          <a:ln>
            <a:noFill/>
          </a:ln>
        </p:spPr>
        <p:txBody>
          <a:bodyPr spcFirstLastPara="1" wrap="square" lIns="91425" tIns="0" rIns="91425" bIns="0" anchor="b" anchorCtr="0">
            <a:noAutofit/>
          </a:bodyPr>
          <a:lstStyle/>
          <a:p>
            <a:pPr marL="0" lvl="0" indent="0" algn="l" rtl="0">
              <a:spcBef>
                <a:spcPts val="0"/>
              </a:spcBef>
              <a:spcAft>
                <a:spcPts val="0"/>
              </a:spcAft>
              <a:buClr>
                <a:schemeClr val="dk2"/>
              </a:buClr>
              <a:buSzPts val="3000"/>
              <a:buFont typeface="Arial"/>
              <a:buNone/>
            </a:pPr>
            <a:r>
              <a:rPr lang="en-GB" sz="1700" dirty="0">
                <a:latin typeface="Montserrat" panose="00000500000000000000" pitchFamily="2" charset="0"/>
              </a:rPr>
              <a:t>Emphasis shifted towards gifting and creating a festive atmosphere for family celebrations. </a:t>
            </a:r>
            <a:r>
              <a:rPr lang="en-GB" sz="1700" dirty="0"/>
              <a:t> Shoppers also focussed on health, convenience foods and leisure</a:t>
            </a:r>
            <a:endParaRPr sz="1700" dirty="0">
              <a:latin typeface="Montserrat" panose="00000500000000000000" pitchFamily="2" charset="0"/>
            </a:endParaRPr>
          </a:p>
        </p:txBody>
      </p:sp>
      <p:sp>
        <p:nvSpPr>
          <p:cNvPr id="716" name="Google Shape;716;p47"/>
          <p:cNvSpPr/>
          <p:nvPr/>
        </p:nvSpPr>
        <p:spPr>
          <a:xfrm>
            <a:off x="359773" y="1531008"/>
            <a:ext cx="2103168" cy="2418900"/>
          </a:xfrm>
          <a:prstGeom prst="rect">
            <a:avLst/>
          </a:prstGeom>
          <a:solidFill>
            <a:srgbClr val="D9D9D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900" i="0" u="none" strike="noStrike" cap="none" dirty="0">
              <a:solidFill>
                <a:srgbClr val="009DD9"/>
              </a:solidFill>
              <a:latin typeface="Montserrat" panose="00000500000000000000" pitchFamily="2" charset="0"/>
              <a:ea typeface="Montserrat"/>
              <a:cs typeface="Montserrat"/>
              <a:sym typeface="Montserrat"/>
            </a:endParaRPr>
          </a:p>
          <a:p>
            <a:pPr marL="0" marR="0" lvl="0" indent="0" algn="l" rtl="0">
              <a:lnSpc>
                <a:spcPct val="100000"/>
              </a:lnSpc>
              <a:spcBef>
                <a:spcPts val="0"/>
              </a:spcBef>
              <a:spcAft>
                <a:spcPts val="0"/>
              </a:spcAft>
              <a:buClr>
                <a:srgbClr val="000000"/>
              </a:buClr>
              <a:buSzPts val="1350"/>
              <a:buFont typeface="Arial"/>
              <a:buNone/>
            </a:pPr>
            <a:endParaRPr sz="900" i="0" u="none" strike="noStrike" cap="none" dirty="0">
              <a:solidFill>
                <a:srgbClr val="009DD9"/>
              </a:solidFill>
              <a:latin typeface="Montserrat" panose="00000500000000000000" pitchFamily="2" charset="0"/>
              <a:ea typeface="Montserrat"/>
              <a:cs typeface="Montserrat"/>
              <a:sym typeface="Montserrat"/>
            </a:endParaRPr>
          </a:p>
          <a:p>
            <a:pPr marL="0" marR="0" lvl="0" indent="0" algn="l" rtl="0">
              <a:lnSpc>
                <a:spcPct val="100000"/>
              </a:lnSpc>
              <a:spcBef>
                <a:spcPts val="0"/>
              </a:spcBef>
              <a:spcAft>
                <a:spcPts val="0"/>
              </a:spcAft>
              <a:buClr>
                <a:srgbClr val="000000"/>
              </a:buClr>
              <a:buSzPts val="1350"/>
              <a:buFont typeface="Arial"/>
              <a:buNone/>
            </a:pPr>
            <a:endParaRPr sz="900" i="0" u="none" strike="noStrike" cap="none" dirty="0">
              <a:solidFill>
                <a:srgbClr val="009DD9"/>
              </a:solidFill>
              <a:latin typeface="Montserrat" panose="00000500000000000000" pitchFamily="2" charset="0"/>
              <a:ea typeface="Montserrat"/>
              <a:cs typeface="Montserrat"/>
              <a:sym typeface="Montserrat"/>
            </a:endParaRPr>
          </a:p>
          <a:p>
            <a:pPr marL="0" marR="0" lvl="0" indent="0" algn="l" rtl="0">
              <a:lnSpc>
                <a:spcPct val="100000"/>
              </a:lnSpc>
              <a:spcBef>
                <a:spcPts val="0"/>
              </a:spcBef>
              <a:spcAft>
                <a:spcPts val="0"/>
              </a:spcAft>
              <a:buClr>
                <a:srgbClr val="000000"/>
              </a:buClr>
              <a:buSzPts val="1350"/>
              <a:buFont typeface="Arial"/>
              <a:buNone/>
            </a:pPr>
            <a:endParaRPr lang="en-GB" sz="900" i="0" u="none" strike="noStrike" cap="none" dirty="0">
              <a:solidFill>
                <a:schemeClr val="tx1"/>
              </a:solidFill>
              <a:latin typeface="Montserrat" panose="00000500000000000000" pitchFamily="2" charset="0"/>
              <a:ea typeface="Montserrat"/>
              <a:cs typeface="Montserrat"/>
              <a:sym typeface="Montserrat"/>
            </a:endParaRPr>
          </a:p>
          <a:p>
            <a:pPr marL="0" marR="0" lvl="0" indent="0" algn="l" rtl="0">
              <a:lnSpc>
                <a:spcPct val="100000"/>
              </a:lnSpc>
              <a:spcBef>
                <a:spcPts val="0"/>
              </a:spcBef>
              <a:spcAft>
                <a:spcPts val="0"/>
              </a:spcAft>
              <a:buClr>
                <a:srgbClr val="000000"/>
              </a:buClr>
              <a:buSzPts val="1350"/>
              <a:buFont typeface="Arial"/>
              <a:buNone/>
            </a:pPr>
            <a:endParaRPr lang="en-GB" sz="900" dirty="0">
              <a:solidFill>
                <a:schemeClr val="tx1"/>
              </a:solidFill>
              <a:latin typeface="Montserrat" panose="00000500000000000000" pitchFamily="2" charset="0"/>
              <a:ea typeface="Montserrat"/>
              <a:cs typeface="Montserrat"/>
              <a:sym typeface="Montserrat"/>
            </a:endParaRPr>
          </a:p>
          <a:p>
            <a:pPr marL="0" marR="0" lvl="0" indent="0" algn="l" rtl="0">
              <a:lnSpc>
                <a:spcPct val="100000"/>
              </a:lnSpc>
              <a:spcBef>
                <a:spcPts val="0"/>
              </a:spcBef>
              <a:spcAft>
                <a:spcPts val="0"/>
              </a:spcAft>
              <a:buClr>
                <a:srgbClr val="000000"/>
              </a:buClr>
              <a:buSzPts val="1350"/>
              <a:buFont typeface="Arial"/>
              <a:buNone/>
            </a:pPr>
            <a:r>
              <a:rPr lang="en-GB" sz="900" i="0" u="none" strike="noStrike" cap="none" dirty="0">
                <a:solidFill>
                  <a:schemeClr val="tx1"/>
                </a:solidFill>
                <a:latin typeface="Montserrat" panose="00000500000000000000" pitchFamily="2" charset="0"/>
                <a:ea typeface="Montserrat"/>
                <a:cs typeface="Montserrat"/>
                <a:sym typeface="Montserrat"/>
              </a:rPr>
              <a:t>Sushi +43%</a:t>
            </a:r>
          </a:p>
          <a:p>
            <a:pPr marL="0" marR="0" lvl="0" indent="0" algn="l" rtl="0">
              <a:lnSpc>
                <a:spcPct val="100000"/>
              </a:lnSpc>
              <a:spcBef>
                <a:spcPts val="0"/>
              </a:spcBef>
              <a:spcAft>
                <a:spcPts val="0"/>
              </a:spcAft>
              <a:buClr>
                <a:srgbClr val="000000"/>
              </a:buClr>
              <a:buSzPts val="1350"/>
              <a:buFont typeface="Arial"/>
              <a:buNone/>
            </a:pPr>
            <a:r>
              <a:rPr lang="en-GB" sz="900" dirty="0">
                <a:solidFill>
                  <a:schemeClr val="tx1"/>
                </a:solidFill>
                <a:latin typeface="Montserrat" panose="00000500000000000000" pitchFamily="2" charset="0"/>
                <a:ea typeface="Montserrat"/>
                <a:cs typeface="Montserrat"/>
                <a:sym typeface="Montserrat"/>
              </a:rPr>
              <a:t>Sandwiches +31%</a:t>
            </a:r>
          </a:p>
          <a:p>
            <a:pPr marL="0" marR="0" lvl="0" indent="0" algn="l" rtl="0">
              <a:lnSpc>
                <a:spcPct val="100000"/>
              </a:lnSpc>
              <a:spcBef>
                <a:spcPts val="0"/>
              </a:spcBef>
              <a:spcAft>
                <a:spcPts val="0"/>
              </a:spcAft>
              <a:buClr>
                <a:srgbClr val="000000"/>
              </a:buClr>
              <a:buSzPts val="1350"/>
              <a:buFont typeface="Arial"/>
              <a:buNone/>
            </a:pPr>
            <a:r>
              <a:rPr lang="en-GB" sz="900" dirty="0">
                <a:solidFill>
                  <a:schemeClr val="tx1"/>
                </a:solidFill>
                <a:latin typeface="Montserrat" panose="00000500000000000000" pitchFamily="2" charset="0"/>
                <a:ea typeface="Montserrat"/>
                <a:cs typeface="Montserrat"/>
                <a:sym typeface="Montserrat"/>
              </a:rPr>
              <a:t>Prepared Salad +19%</a:t>
            </a:r>
          </a:p>
          <a:p>
            <a:pPr>
              <a:buSzPts val="1350"/>
            </a:pPr>
            <a:r>
              <a:rPr lang="en-GB" sz="900" dirty="0">
                <a:solidFill>
                  <a:schemeClr val="tx1"/>
                </a:solidFill>
                <a:latin typeface="Montserrat" panose="00000500000000000000" pitchFamily="2" charset="0"/>
                <a:ea typeface="Montserrat"/>
                <a:cs typeface="Montserrat"/>
                <a:sym typeface="Montserrat"/>
              </a:rPr>
              <a:t>Fresh Prepared Fruit +17%</a:t>
            </a:r>
          </a:p>
          <a:p>
            <a:pPr marL="0" marR="0" lvl="0" indent="0" algn="l" rtl="0">
              <a:lnSpc>
                <a:spcPct val="100000"/>
              </a:lnSpc>
              <a:spcBef>
                <a:spcPts val="0"/>
              </a:spcBef>
              <a:spcAft>
                <a:spcPts val="0"/>
              </a:spcAft>
              <a:buClr>
                <a:srgbClr val="000000"/>
              </a:buClr>
              <a:buSzPts val="1350"/>
              <a:buFont typeface="Arial"/>
              <a:buNone/>
            </a:pPr>
            <a:r>
              <a:rPr lang="en-GB" sz="900" dirty="0">
                <a:solidFill>
                  <a:schemeClr val="tx1"/>
                </a:solidFill>
                <a:latin typeface="Montserrat" panose="00000500000000000000" pitchFamily="2" charset="0"/>
                <a:ea typeface="Montserrat"/>
                <a:cs typeface="Montserrat"/>
                <a:sym typeface="Montserrat"/>
              </a:rPr>
              <a:t>Chilled Soup +15%</a:t>
            </a:r>
          </a:p>
          <a:p>
            <a:pPr marL="0" marR="0" lvl="0" indent="0" algn="l" rtl="0">
              <a:lnSpc>
                <a:spcPct val="100000"/>
              </a:lnSpc>
              <a:spcBef>
                <a:spcPts val="0"/>
              </a:spcBef>
              <a:spcAft>
                <a:spcPts val="0"/>
              </a:spcAft>
              <a:buClr>
                <a:srgbClr val="000000"/>
              </a:buClr>
              <a:buSzPts val="1350"/>
              <a:buFont typeface="Arial"/>
              <a:buNone/>
            </a:pPr>
            <a:r>
              <a:rPr lang="en-GB" sz="900" dirty="0">
                <a:solidFill>
                  <a:schemeClr val="tx1"/>
                </a:solidFill>
                <a:latin typeface="Montserrat" panose="00000500000000000000" pitchFamily="2" charset="0"/>
                <a:ea typeface="Montserrat"/>
                <a:cs typeface="Montserrat"/>
                <a:sym typeface="Montserrat"/>
              </a:rPr>
              <a:t>Fresh Savoury Snacks +12%</a:t>
            </a:r>
          </a:p>
          <a:p>
            <a:pPr>
              <a:buSzPts val="1350"/>
            </a:pPr>
            <a:r>
              <a:rPr lang="en-GB" sz="900" dirty="0">
                <a:solidFill>
                  <a:schemeClr val="tx1"/>
                </a:solidFill>
                <a:latin typeface="Montserrat" panose="00000500000000000000" pitchFamily="2" charset="0"/>
                <a:ea typeface="Montserrat"/>
                <a:cs typeface="Montserrat"/>
                <a:sym typeface="Montserrat"/>
              </a:rPr>
              <a:t>Chilled Bread +11%</a:t>
            </a:r>
          </a:p>
          <a:p>
            <a:pPr>
              <a:buSzPts val="1350"/>
            </a:pPr>
            <a:r>
              <a:rPr lang="en-GB" sz="900" dirty="0">
                <a:solidFill>
                  <a:schemeClr val="tx1"/>
                </a:solidFill>
                <a:latin typeface="Montserrat" panose="00000500000000000000" pitchFamily="2" charset="0"/>
                <a:ea typeface="Montserrat"/>
                <a:cs typeface="Montserrat"/>
                <a:sym typeface="Montserrat"/>
              </a:rPr>
              <a:t>Baby Food +11%</a:t>
            </a:r>
          </a:p>
          <a:p>
            <a:pPr>
              <a:buSzPts val="1350"/>
            </a:pPr>
            <a:r>
              <a:rPr lang="en-GB" sz="900" dirty="0">
                <a:solidFill>
                  <a:schemeClr val="tx1"/>
                </a:solidFill>
                <a:latin typeface="Montserrat" panose="00000500000000000000" pitchFamily="2" charset="0"/>
                <a:ea typeface="Montserrat"/>
                <a:cs typeface="Montserrat"/>
                <a:sym typeface="Montserrat"/>
              </a:rPr>
              <a:t>Fresh Meat Subs +11%</a:t>
            </a:r>
          </a:p>
          <a:p>
            <a:pPr>
              <a:buSzPts val="1350"/>
            </a:pPr>
            <a:r>
              <a:rPr lang="en-GB" sz="900" dirty="0">
                <a:solidFill>
                  <a:schemeClr val="tx1"/>
                </a:solidFill>
                <a:latin typeface="Montserrat" panose="00000500000000000000" pitchFamily="2" charset="0"/>
                <a:ea typeface="Montserrat"/>
                <a:cs typeface="Montserrat"/>
                <a:sym typeface="Montserrat"/>
              </a:rPr>
              <a:t>Fresh Ready Meals +9%</a:t>
            </a:r>
            <a:endParaRPr sz="900" dirty="0">
              <a:solidFill>
                <a:srgbClr val="009DD9"/>
              </a:solidFill>
              <a:latin typeface="Montserrat" panose="00000500000000000000" pitchFamily="2" charset="0"/>
              <a:ea typeface="Montserrat"/>
              <a:cs typeface="Montserrat"/>
              <a:sym typeface="Montserrat"/>
            </a:endParaRPr>
          </a:p>
        </p:txBody>
      </p:sp>
      <p:sp>
        <p:nvSpPr>
          <p:cNvPr id="717" name="Google Shape;717;p47"/>
          <p:cNvSpPr/>
          <p:nvPr/>
        </p:nvSpPr>
        <p:spPr>
          <a:xfrm>
            <a:off x="2546716" y="1515568"/>
            <a:ext cx="2000100" cy="2418900"/>
          </a:xfrm>
          <a:prstGeom prst="rect">
            <a:avLst/>
          </a:prstGeom>
          <a:solidFill>
            <a:srgbClr val="D9D9D9"/>
          </a:solidFill>
          <a:ln>
            <a:noFill/>
          </a:ln>
        </p:spPr>
        <p:txBody>
          <a:bodyPr spcFirstLastPara="1" wrap="square" lIns="91425" tIns="45700" rIns="91425" bIns="45700" anchor="ctr" anchorCtr="0">
            <a:noAutofit/>
          </a:bodyPr>
          <a:lstStyle/>
          <a:p>
            <a:pPr lvl="0">
              <a:buClr>
                <a:srgbClr val="009DD9"/>
              </a:buClr>
              <a:buSzPts val="1350"/>
            </a:pPr>
            <a:endParaRPr lang="en-GB" sz="900" dirty="0">
              <a:solidFill>
                <a:schemeClr val="dk1"/>
              </a:solidFill>
              <a:latin typeface="Montserrat" panose="00000500000000000000" pitchFamily="2" charset="0"/>
              <a:ea typeface="Montserrat"/>
              <a:cs typeface="Montserrat"/>
              <a:sym typeface="Montserrat"/>
            </a:endParaRPr>
          </a:p>
          <a:p>
            <a:pPr lvl="0">
              <a:buClr>
                <a:srgbClr val="009DD9"/>
              </a:buClr>
              <a:buSzPts val="1350"/>
            </a:pPr>
            <a:endParaRPr lang="en-GB" sz="900" dirty="0">
              <a:solidFill>
                <a:schemeClr val="dk1"/>
              </a:solidFill>
              <a:latin typeface="Montserrat" panose="00000500000000000000" pitchFamily="2" charset="0"/>
              <a:ea typeface="Montserrat"/>
              <a:cs typeface="Montserrat"/>
              <a:sym typeface="Montserrat"/>
            </a:endParaRPr>
          </a:p>
          <a:p>
            <a:pPr lvl="0">
              <a:buClr>
                <a:srgbClr val="009DD9"/>
              </a:buClr>
              <a:buSzPts val="1350"/>
            </a:pPr>
            <a:endParaRPr lang="en-GB" sz="900" dirty="0">
              <a:solidFill>
                <a:schemeClr val="dk1"/>
              </a:solidFill>
              <a:latin typeface="Montserrat" panose="00000500000000000000" pitchFamily="2" charset="0"/>
              <a:ea typeface="Montserrat"/>
              <a:cs typeface="Montserrat"/>
              <a:sym typeface="Montserrat"/>
            </a:endParaRPr>
          </a:p>
          <a:p>
            <a:pPr lvl="0">
              <a:buClr>
                <a:srgbClr val="009DD9"/>
              </a:buClr>
              <a:buSzPts val="1350"/>
            </a:pPr>
            <a:endParaRPr lang="en-GB" sz="900" dirty="0">
              <a:solidFill>
                <a:schemeClr val="dk1"/>
              </a:solidFill>
              <a:latin typeface="Montserrat" panose="00000500000000000000" pitchFamily="2" charset="0"/>
              <a:ea typeface="Montserrat"/>
              <a:cs typeface="Montserrat"/>
              <a:sym typeface="Montserrat"/>
            </a:endParaRPr>
          </a:p>
          <a:p>
            <a:pPr lvl="0">
              <a:buClr>
                <a:srgbClr val="009DD9"/>
              </a:buClr>
              <a:buSzPts val="1350"/>
            </a:pPr>
            <a:endParaRPr lang="en-GB" sz="900" dirty="0">
              <a:solidFill>
                <a:schemeClr val="dk1"/>
              </a:solidFill>
              <a:latin typeface="Montserrat" panose="00000500000000000000" pitchFamily="2" charset="0"/>
              <a:ea typeface="Montserrat"/>
              <a:cs typeface="Montserrat"/>
              <a:sym typeface="Montserrat"/>
            </a:endParaRPr>
          </a:p>
          <a:p>
            <a:pPr lvl="0">
              <a:buClr>
                <a:srgbClr val="009DD9"/>
              </a:buClr>
              <a:buSzPts val="1350"/>
            </a:pPr>
            <a:r>
              <a:rPr lang="en-GB" sz="900" dirty="0">
                <a:solidFill>
                  <a:schemeClr val="dk1"/>
                </a:solidFill>
                <a:latin typeface="Montserrat" panose="00000500000000000000" pitchFamily="2" charset="0"/>
                <a:ea typeface="Montserrat"/>
                <a:cs typeface="Montserrat"/>
                <a:sym typeface="Montserrat"/>
              </a:rPr>
              <a:t>Cough/Cold &amp; Flu +114%</a:t>
            </a:r>
          </a:p>
          <a:p>
            <a:pPr>
              <a:buClr>
                <a:srgbClr val="009DD9"/>
              </a:buClr>
              <a:buSzPts val="1350"/>
            </a:pPr>
            <a:r>
              <a:rPr lang="en-GB" sz="900" dirty="0">
                <a:solidFill>
                  <a:schemeClr val="dk1"/>
                </a:solidFill>
                <a:latin typeface="Montserrat" panose="00000500000000000000" pitchFamily="2" charset="0"/>
                <a:ea typeface="Montserrat"/>
                <a:cs typeface="Montserrat"/>
                <a:sym typeface="Montserrat"/>
              </a:rPr>
              <a:t>Throatcare +110%</a:t>
            </a:r>
          </a:p>
          <a:p>
            <a:pPr>
              <a:buClr>
                <a:srgbClr val="009DD9"/>
              </a:buClr>
              <a:buSzPts val="1350"/>
            </a:pPr>
            <a:r>
              <a:rPr lang="en-GB" sz="900" dirty="0">
                <a:solidFill>
                  <a:schemeClr val="dk1"/>
                </a:solidFill>
                <a:latin typeface="Montserrat" panose="00000500000000000000" pitchFamily="2" charset="0"/>
                <a:ea typeface="Montserrat"/>
                <a:cs typeface="Montserrat"/>
                <a:sym typeface="Montserrat"/>
              </a:rPr>
              <a:t>Children’s Medicine +92%</a:t>
            </a:r>
          </a:p>
          <a:p>
            <a:pPr>
              <a:buClr>
                <a:srgbClr val="009DD9"/>
              </a:buClr>
              <a:buSzPts val="1350"/>
            </a:pPr>
            <a:r>
              <a:rPr lang="en-GB" sz="900" dirty="0">
                <a:solidFill>
                  <a:schemeClr val="dk1"/>
                </a:solidFill>
                <a:latin typeface="Montserrat" panose="00000500000000000000" pitchFamily="2" charset="0"/>
                <a:ea typeface="Montserrat"/>
                <a:cs typeface="Montserrat"/>
                <a:sym typeface="Montserrat"/>
              </a:rPr>
              <a:t>Anti Smoking +15%</a:t>
            </a:r>
          </a:p>
          <a:p>
            <a:pPr>
              <a:buClr>
                <a:srgbClr val="009DD9"/>
              </a:buClr>
              <a:buSzPts val="1350"/>
            </a:pPr>
            <a:r>
              <a:rPr lang="en-GB" sz="900" dirty="0">
                <a:solidFill>
                  <a:schemeClr val="dk1"/>
                </a:solidFill>
                <a:latin typeface="Montserrat" panose="00000500000000000000" pitchFamily="2" charset="0"/>
                <a:ea typeface="Montserrat"/>
                <a:cs typeface="Montserrat"/>
                <a:sym typeface="Montserrat"/>
              </a:rPr>
              <a:t>Adult Oral Analgesics +12%</a:t>
            </a:r>
          </a:p>
          <a:p>
            <a:pPr>
              <a:buClr>
                <a:srgbClr val="009DD9"/>
              </a:buClr>
              <a:buSzPts val="1350"/>
            </a:pPr>
            <a:r>
              <a:rPr lang="en-GB" sz="900" dirty="0">
                <a:solidFill>
                  <a:schemeClr val="dk1"/>
                </a:solidFill>
                <a:latin typeface="Montserrat" panose="00000500000000000000" pitchFamily="2" charset="0"/>
                <a:ea typeface="Montserrat"/>
                <a:cs typeface="Montserrat"/>
                <a:sym typeface="Montserrat"/>
              </a:rPr>
              <a:t>Facial Tissue +12%</a:t>
            </a:r>
          </a:p>
          <a:p>
            <a:pPr>
              <a:buClr>
                <a:srgbClr val="009DD9"/>
              </a:buClr>
              <a:buSzPts val="1350"/>
            </a:pPr>
            <a:r>
              <a:rPr lang="en-GB" sz="900" dirty="0">
                <a:solidFill>
                  <a:schemeClr val="dk1"/>
                </a:solidFill>
                <a:latin typeface="Montserrat" panose="00000500000000000000" pitchFamily="2" charset="0"/>
                <a:ea typeface="Montserrat"/>
                <a:cs typeface="Montserrat"/>
                <a:sym typeface="Montserrat"/>
              </a:rPr>
              <a:t>Incontinence +11%</a:t>
            </a:r>
          </a:p>
          <a:p>
            <a:pPr>
              <a:buClr>
                <a:srgbClr val="009DD9"/>
              </a:buClr>
              <a:buSzPts val="1350"/>
            </a:pPr>
            <a:r>
              <a:rPr lang="en-GB" sz="900" dirty="0">
                <a:solidFill>
                  <a:schemeClr val="dk1"/>
                </a:solidFill>
                <a:latin typeface="Montserrat" panose="00000500000000000000" pitchFamily="2" charset="0"/>
                <a:ea typeface="Montserrat"/>
                <a:cs typeface="Montserrat"/>
                <a:sym typeface="Montserrat"/>
              </a:rPr>
              <a:t>Hayfever +10%</a:t>
            </a:r>
          </a:p>
          <a:p>
            <a:pPr>
              <a:buClr>
                <a:srgbClr val="009DD9"/>
              </a:buClr>
              <a:buSzPts val="1350"/>
            </a:pPr>
            <a:r>
              <a:rPr lang="en-GB" sz="900" dirty="0">
                <a:solidFill>
                  <a:schemeClr val="dk1"/>
                </a:solidFill>
                <a:latin typeface="Montserrat" panose="00000500000000000000" pitchFamily="2" charset="0"/>
                <a:ea typeface="Montserrat"/>
                <a:cs typeface="Montserrat"/>
                <a:sym typeface="Montserrat"/>
              </a:rPr>
              <a:t>Glasses &amp; Lenses +10%</a:t>
            </a:r>
          </a:p>
          <a:p>
            <a:pPr lvl="0">
              <a:buClr>
                <a:srgbClr val="009DD9"/>
              </a:buClr>
              <a:buSzPts val="1350"/>
            </a:pPr>
            <a:endParaRPr lang="en-GB" sz="900" dirty="0">
              <a:solidFill>
                <a:srgbClr val="009DD9"/>
              </a:solidFill>
              <a:latin typeface="Montserrat" panose="00000500000000000000" pitchFamily="2" charset="0"/>
              <a:ea typeface="Montserrat"/>
              <a:cs typeface="Montserrat"/>
              <a:sym typeface="Montserrat"/>
            </a:endParaRPr>
          </a:p>
        </p:txBody>
      </p:sp>
      <p:sp>
        <p:nvSpPr>
          <p:cNvPr id="718" name="Google Shape;718;p47"/>
          <p:cNvSpPr/>
          <p:nvPr/>
        </p:nvSpPr>
        <p:spPr>
          <a:xfrm>
            <a:off x="6725672" y="1531008"/>
            <a:ext cx="2000100" cy="2418900"/>
          </a:xfrm>
          <a:prstGeom prst="rect">
            <a:avLst/>
          </a:prstGeom>
          <a:solidFill>
            <a:srgbClr val="D8D8D8"/>
          </a:solidFill>
          <a:ln>
            <a:noFill/>
          </a:ln>
        </p:spPr>
        <p:txBody>
          <a:bodyPr spcFirstLastPara="1" wrap="square" lIns="91425" tIns="45700" rIns="91425" bIns="45700" anchor="ctr" anchorCtr="0">
            <a:noAutofit/>
          </a:bodyPr>
          <a:lstStyle/>
          <a:p>
            <a:pPr>
              <a:buClr>
                <a:srgbClr val="009DD9"/>
              </a:buClr>
              <a:buSzPts val="1350"/>
            </a:pPr>
            <a:endParaRPr lang="en-GB" sz="900" dirty="0">
              <a:latin typeface="Montserrat" panose="00000500000000000000" pitchFamily="2" charset="0"/>
            </a:endParaRPr>
          </a:p>
          <a:p>
            <a:pPr>
              <a:buClr>
                <a:srgbClr val="009DD9"/>
              </a:buClr>
              <a:buSzPts val="1350"/>
            </a:pPr>
            <a:endParaRPr lang="en-GB" sz="900" dirty="0">
              <a:latin typeface="Montserrat" panose="00000500000000000000" pitchFamily="2" charset="0"/>
            </a:endParaRPr>
          </a:p>
          <a:p>
            <a:pPr>
              <a:buClr>
                <a:srgbClr val="009DD9"/>
              </a:buClr>
              <a:buSzPts val="1350"/>
            </a:pPr>
            <a:endParaRPr lang="en-GB" sz="900" dirty="0">
              <a:latin typeface="Montserrat" panose="00000500000000000000" pitchFamily="2" charset="0"/>
            </a:endParaRPr>
          </a:p>
          <a:p>
            <a:pPr>
              <a:buClr>
                <a:srgbClr val="009DD9"/>
              </a:buClr>
              <a:buSzPts val="1350"/>
            </a:pPr>
            <a:endParaRPr lang="en-GB" sz="900" dirty="0">
              <a:latin typeface="Montserrat" panose="00000500000000000000" pitchFamily="2" charset="0"/>
            </a:endParaRPr>
          </a:p>
          <a:p>
            <a:pPr>
              <a:buClr>
                <a:srgbClr val="009DD9"/>
              </a:buClr>
              <a:buSzPts val="1350"/>
            </a:pPr>
            <a:r>
              <a:rPr lang="en-GB" sz="900" dirty="0">
                <a:latin typeface="Montserrat" panose="00000500000000000000" pitchFamily="2" charset="0"/>
              </a:rPr>
              <a:t>Christmas Decorations +45%</a:t>
            </a:r>
          </a:p>
          <a:p>
            <a:pPr>
              <a:buClr>
                <a:srgbClr val="009DD9"/>
              </a:buClr>
              <a:buSzPts val="1350"/>
            </a:pPr>
            <a:r>
              <a:rPr lang="en-GB" sz="900" dirty="0">
                <a:latin typeface="Montserrat" panose="00000500000000000000" pitchFamily="2" charset="0"/>
              </a:rPr>
              <a:t>Christmas Trees +38%</a:t>
            </a:r>
          </a:p>
          <a:p>
            <a:pPr>
              <a:buClr>
                <a:srgbClr val="009DD9"/>
              </a:buClr>
              <a:buSzPts val="1350"/>
            </a:pPr>
            <a:r>
              <a:rPr lang="en-GB" sz="900" dirty="0">
                <a:latin typeface="Montserrat" panose="00000500000000000000" pitchFamily="2" charset="0"/>
              </a:rPr>
              <a:t>Gift Cards +27%</a:t>
            </a:r>
          </a:p>
          <a:p>
            <a:pPr>
              <a:buClr>
                <a:srgbClr val="009DD9"/>
              </a:buClr>
              <a:buSzPts val="1350"/>
            </a:pPr>
            <a:r>
              <a:rPr lang="en-GB" sz="900" dirty="0">
                <a:latin typeface="Montserrat" panose="00000500000000000000" pitchFamily="2" charset="0"/>
              </a:rPr>
              <a:t>Hampers +26%</a:t>
            </a:r>
          </a:p>
          <a:p>
            <a:pPr>
              <a:buClr>
                <a:srgbClr val="009DD9"/>
              </a:buClr>
              <a:buSzPts val="1350"/>
            </a:pPr>
            <a:r>
              <a:rPr lang="en-GB" sz="900" dirty="0">
                <a:latin typeface="Montserrat" panose="00000500000000000000" pitchFamily="2" charset="0"/>
              </a:rPr>
              <a:t>Fragrances +24%</a:t>
            </a:r>
          </a:p>
          <a:p>
            <a:pPr>
              <a:buClr>
                <a:srgbClr val="009DD9"/>
              </a:buClr>
              <a:buSzPts val="1350"/>
            </a:pPr>
            <a:r>
              <a:rPr lang="en-GB" sz="900" dirty="0">
                <a:latin typeface="Montserrat" panose="00000500000000000000" pitchFamily="2" charset="0"/>
              </a:rPr>
              <a:t>Cosmetics +19%</a:t>
            </a:r>
          </a:p>
          <a:p>
            <a:pPr>
              <a:buClr>
                <a:srgbClr val="009DD9"/>
              </a:buClr>
              <a:buSzPts val="1350"/>
            </a:pPr>
            <a:r>
              <a:rPr lang="en-GB" sz="900" dirty="0">
                <a:latin typeface="Montserrat" panose="00000500000000000000" pitchFamily="2" charset="0"/>
              </a:rPr>
              <a:t>Flavoured Non Carbs +16%</a:t>
            </a:r>
          </a:p>
          <a:p>
            <a:pPr>
              <a:buClr>
                <a:srgbClr val="009DD9"/>
              </a:buClr>
              <a:buSzPts val="1350"/>
            </a:pPr>
            <a:r>
              <a:rPr lang="en-GB" sz="900" dirty="0">
                <a:latin typeface="Montserrat" panose="00000500000000000000" pitchFamily="2" charset="0"/>
              </a:rPr>
              <a:t>Olives +16%</a:t>
            </a:r>
          </a:p>
          <a:p>
            <a:pPr>
              <a:buClr>
                <a:srgbClr val="009DD9"/>
              </a:buClr>
              <a:buSzPts val="1350"/>
            </a:pPr>
            <a:r>
              <a:rPr lang="en-GB" sz="900" dirty="0">
                <a:latin typeface="Montserrat" panose="00000500000000000000" pitchFamily="2" charset="0"/>
              </a:rPr>
              <a:t>Mineral Water +16%</a:t>
            </a:r>
          </a:p>
          <a:p>
            <a:pPr>
              <a:buClr>
                <a:srgbClr val="009DD9"/>
              </a:buClr>
              <a:buSzPts val="1350"/>
            </a:pPr>
            <a:r>
              <a:rPr lang="en-GB" sz="900" dirty="0">
                <a:latin typeface="Montserrat" panose="00000500000000000000" pitchFamily="2" charset="0"/>
              </a:rPr>
              <a:t>Pre-Mix Alcoholic Drinks +15%</a:t>
            </a:r>
          </a:p>
          <a:p>
            <a:pPr>
              <a:buClr>
                <a:srgbClr val="009DD9"/>
              </a:buClr>
              <a:buSzPts val="1350"/>
            </a:pPr>
            <a:r>
              <a:rPr lang="en-GB" sz="900" dirty="0">
                <a:latin typeface="Montserrat" panose="00000500000000000000" pitchFamily="2" charset="0"/>
              </a:rPr>
              <a:t>Flavoured Carbs +14%</a:t>
            </a:r>
          </a:p>
          <a:p>
            <a:pPr>
              <a:buClr>
                <a:srgbClr val="009DD9"/>
              </a:buClr>
              <a:buSzPts val="1350"/>
            </a:pPr>
            <a:r>
              <a:rPr lang="en-GB" sz="900" dirty="0">
                <a:latin typeface="Montserrat" panose="00000500000000000000" pitchFamily="2" charset="0"/>
              </a:rPr>
              <a:t>Gift Packs +14%</a:t>
            </a:r>
          </a:p>
          <a:p>
            <a:pPr>
              <a:buClr>
                <a:srgbClr val="009DD9"/>
              </a:buClr>
              <a:buSzPts val="1350"/>
            </a:pPr>
            <a:r>
              <a:rPr lang="en-GB" sz="900" dirty="0">
                <a:latin typeface="Montserrat" panose="00000500000000000000" pitchFamily="2" charset="0"/>
              </a:rPr>
              <a:t>Disposable Tableware +12%</a:t>
            </a:r>
          </a:p>
        </p:txBody>
      </p:sp>
      <p:sp>
        <p:nvSpPr>
          <p:cNvPr id="721" name="Google Shape;721;p47"/>
          <p:cNvSpPr/>
          <p:nvPr/>
        </p:nvSpPr>
        <p:spPr>
          <a:xfrm>
            <a:off x="359772" y="1078615"/>
            <a:ext cx="2055181" cy="332400"/>
          </a:xfrm>
          <a:prstGeom prst="rect">
            <a:avLst/>
          </a:prstGeom>
          <a:noFill/>
          <a:ln w="9525"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rtl="0">
              <a:lnSpc>
                <a:spcPct val="100000"/>
              </a:lnSpc>
              <a:spcBef>
                <a:spcPts val="0"/>
              </a:spcBef>
              <a:spcAft>
                <a:spcPts val="0"/>
              </a:spcAft>
              <a:buClr>
                <a:srgbClr val="009DD9"/>
              </a:buClr>
              <a:buSzPts val="1200"/>
              <a:buFont typeface="Arial"/>
              <a:buNone/>
            </a:pPr>
            <a:r>
              <a:rPr lang="en" sz="1200" dirty="0">
                <a:latin typeface="Montserrat" panose="00000500000000000000" pitchFamily="2" charset="0"/>
                <a:ea typeface="Montserrat"/>
                <a:cs typeface="Montserrat"/>
                <a:sym typeface="Montserrat"/>
              </a:rPr>
              <a:t>Convenience</a:t>
            </a:r>
            <a:endParaRPr sz="1200" i="0" u="none" strike="noStrike" cap="none" dirty="0">
              <a:latin typeface="Montserrat" panose="00000500000000000000" pitchFamily="2" charset="0"/>
              <a:ea typeface="Montserrat"/>
              <a:cs typeface="Montserrat"/>
              <a:sym typeface="Montserrat"/>
            </a:endParaRPr>
          </a:p>
        </p:txBody>
      </p:sp>
      <p:sp>
        <p:nvSpPr>
          <p:cNvPr id="722" name="Google Shape;722;p47"/>
          <p:cNvSpPr/>
          <p:nvPr/>
        </p:nvSpPr>
        <p:spPr>
          <a:xfrm>
            <a:off x="281876" y="3983351"/>
            <a:ext cx="8523879" cy="511921"/>
          </a:xfrm>
          <a:prstGeom prst="rect">
            <a:avLst/>
          </a:prstGeom>
          <a:solidFill>
            <a:schemeClr val="tx1"/>
          </a:solidFill>
          <a:ln>
            <a:noFill/>
          </a:ln>
        </p:spPr>
        <p:txBody>
          <a:bodyPr spcFirstLastPara="1" wrap="square" lIns="91425" tIns="45700" rIns="91425" bIns="45700" anchor="ctr" anchorCtr="0">
            <a:noAutofit/>
          </a:bodyPr>
          <a:lstStyle/>
          <a:p>
            <a:pPr lvl="0">
              <a:buClr>
                <a:srgbClr val="FFFFFF"/>
              </a:buClr>
              <a:buSzPts val="1600"/>
            </a:pPr>
            <a:r>
              <a:rPr lang="en-GB" sz="1100" b="1" dirty="0">
                <a:solidFill>
                  <a:schemeClr val="accent1"/>
                </a:solidFill>
                <a:latin typeface="Montserrat" panose="00000500000000000000" pitchFamily="2" charset="0"/>
                <a:ea typeface="Montserrat"/>
                <a:cs typeface="Montserrat"/>
                <a:sym typeface="Montserrat"/>
              </a:rPr>
              <a:t>2022 is likely to be more subdued as shoppers start to adjust to lower household income and their new normals</a:t>
            </a:r>
            <a:endParaRPr sz="1050" b="1" dirty="0">
              <a:solidFill>
                <a:schemeClr val="accent1"/>
              </a:solidFill>
              <a:latin typeface="Montserrat" panose="00000500000000000000" pitchFamily="2" charset="0"/>
              <a:ea typeface="Montserrat"/>
              <a:cs typeface="Montserrat"/>
              <a:sym typeface="Montserrat"/>
            </a:endParaRPr>
          </a:p>
        </p:txBody>
      </p:sp>
      <p:sp>
        <p:nvSpPr>
          <p:cNvPr id="723" name="Google Shape;723;p47"/>
          <p:cNvSpPr/>
          <p:nvPr/>
        </p:nvSpPr>
        <p:spPr>
          <a:xfrm>
            <a:off x="4643367" y="1515568"/>
            <a:ext cx="2000100" cy="2418900"/>
          </a:xfrm>
          <a:prstGeom prst="rect">
            <a:avLst/>
          </a:prstGeom>
          <a:solidFill>
            <a:srgbClr val="D9D9D9"/>
          </a:solidFill>
          <a:ln>
            <a:noFill/>
          </a:ln>
        </p:spPr>
        <p:txBody>
          <a:bodyPr spcFirstLastPara="1" wrap="square" lIns="91425" tIns="45700" rIns="91425" bIns="45700" anchor="ctr" anchorCtr="0">
            <a:noAutofit/>
          </a:bodyPr>
          <a:lstStyle/>
          <a:p>
            <a:pPr>
              <a:buClr>
                <a:srgbClr val="009DD9"/>
              </a:buClr>
              <a:buSzPts val="1350"/>
            </a:pPr>
            <a:endParaRPr lang="en-GB" sz="900" dirty="0">
              <a:latin typeface="Montserrat" panose="00000500000000000000" pitchFamily="2" charset="0"/>
            </a:endParaRPr>
          </a:p>
          <a:p>
            <a:pPr>
              <a:buClr>
                <a:srgbClr val="009DD9"/>
              </a:buClr>
              <a:buSzPts val="1350"/>
            </a:pPr>
            <a:endParaRPr lang="en-GB" sz="900" dirty="0">
              <a:latin typeface="Montserrat" panose="00000500000000000000" pitchFamily="2" charset="0"/>
            </a:endParaRPr>
          </a:p>
          <a:p>
            <a:pPr>
              <a:buClr>
                <a:srgbClr val="009DD9"/>
              </a:buClr>
              <a:buSzPts val="1350"/>
            </a:pPr>
            <a:endParaRPr lang="en-GB" sz="900" dirty="0">
              <a:latin typeface="Montserrat" panose="00000500000000000000" pitchFamily="2" charset="0"/>
            </a:endParaRPr>
          </a:p>
          <a:p>
            <a:pPr>
              <a:buClr>
                <a:srgbClr val="009DD9"/>
              </a:buClr>
              <a:buSzPts val="1350"/>
            </a:pPr>
            <a:endParaRPr lang="en-GB" sz="900" dirty="0">
              <a:latin typeface="Montserrat" panose="00000500000000000000" pitchFamily="2" charset="0"/>
            </a:endParaRPr>
          </a:p>
          <a:p>
            <a:pPr>
              <a:buClr>
                <a:srgbClr val="009DD9"/>
              </a:buClr>
              <a:buSzPts val="1350"/>
            </a:pPr>
            <a:endParaRPr lang="en-GB" sz="900" dirty="0">
              <a:latin typeface="Montserrat" panose="00000500000000000000" pitchFamily="2" charset="0"/>
            </a:endParaRPr>
          </a:p>
          <a:p>
            <a:pPr>
              <a:buClr>
                <a:srgbClr val="009DD9"/>
              </a:buClr>
              <a:buSzPts val="1350"/>
            </a:pPr>
            <a:r>
              <a:rPr lang="en-GB" sz="900" dirty="0">
                <a:latin typeface="Montserrat" panose="00000500000000000000" pitchFamily="2" charset="0"/>
              </a:rPr>
              <a:t>Gardening Pots/Containers +114%</a:t>
            </a:r>
          </a:p>
          <a:p>
            <a:pPr>
              <a:buClr>
                <a:srgbClr val="009DD9"/>
              </a:buClr>
              <a:buSzPts val="1350"/>
            </a:pPr>
            <a:r>
              <a:rPr lang="en-GB" sz="900" dirty="0">
                <a:latin typeface="Montserrat" panose="00000500000000000000" pitchFamily="2" charset="0"/>
              </a:rPr>
              <a:t>Luggage +57%</a:t>
            </a:r>
          </a:p>
          <a:p>
            <a:pPr>
              <a:buClr>
                <a:srgbClr val="009DD9"/>
              </a:buClr>
              <a:buSzPts val="1350"/>
            </a:pPr>
            <a:r>
              <a:rPr lang="en-GB" sz="900" dirty="0">
                <a:latin typeface="Montserrat" panose="00000500000000000000" pitchFamily="2" charset="0"/>
              </a:rPr>
              <a:t>Bulbs &amp; Seeds +43%</a:t>
            </a:r>
          </a:p>
          <a:p>
            <a:pPr>
              <a:buClr>
                <a:srgbClr val="009DD9"/>
              </a:buClr>
              <a:buSzPts val="1350"/>
            </a:pPr>
            <a:r>
              <a:rPr lang="en-GB" sz="900" dirty="0">
                <a:latin typeface="Montserrat" panose="00000500000000000000" pitchFamily="2" charset="0"/>
              </a:rPr>
              <a:t>Suncare +38%</a:t>
            </a:r>
          </a:p>
          <a:p>
            <a:pPr>
              <a:buClr>
                <a:srgbClr val="009DD9"/>
              </a:buClr>
              <a:buSzPts val="1350"/>
            </a:pPr>
            <a:r>
              <a:rPr lang="en-GB" sz="900" dirty="0">
                <a:latin typeface="Montserrat" panose="00000500000000000000" pitchFamily="2" charset="0"/>
              </a:rPr>
              <a:t>Sports &amp; Energy Drinks +15%</a:t>
            </a:r>
          </a:p>
          <a:p>
            <a:pPr>
              <a:buClr>
                <a:srgbClr val="009DD9"/>
              </a:buClr>
              <a:buSzPts val="1350"/>
            </a:pPr>
            <a:r>
              <a:rPr lang="en-GB" sz="900" dirty="0">
                <a:latin typeface="Montserrat" panose="00000500000000000000" pitchFamily="2" charset="0"/>
              </a:rPr>
              <a:t>Dog +12%</a:t>
            </a:r>
          </a:p>
          <a:p>
            <a:pPr>
              <a:buClr>
                <a:srgbClr val="009DD9"/>
              </a:buClr>
              <a:buSzPts val="1350"/>
            </a:pPr>
            <a:r>
              <a:rPr lang="en-GB" sz="900" dirty="0">
                <a:latin typeface="Montserrat" panose="00000500000000000000" pitchFamily="2" charset="0"/>
              </a:rPr>
              <a:t>Small Mammal, Fish, Bird +10%</a:t>
            </a:r>
          </a:p>
          <a:p>
            <a:pPr>
              <a:buClr>
                <a:srgbClr val="009DD9"/>
              </a:buClr>
              <a:buSzPts val="1350"/>
            </a:pPr>
            <a:r>
              <a:rPr lang="en-GB" sz="900" dirty="0">
                <a:latin typeface="Montserrat" panose="00000500000000000000" pitchFamily="2" charset="0"/>
              </a:rPr>
              <a:t>Cat +9%</a:t>
            </a:r>
          </a:p>
          <a:p>
            <a:pPr>
              <a:buClr>
                <a:srgbClr val="009DD9"/>
              </a:buClr>
              <a:buSzPts val="1350"/>
            </a:pPr>
            <a:r>
              <a:rPr lang="en-GB" sz="900" dirty="0">
                <a:latin typeface="Montserrat" panose="00000500000000000000" pitchFamily="2" charset="0"/>
              </a:rPr>
              <a:t>Petcare +9%</a:t>
            </a:r>
          </a:p>
          <a:p>
            <a:pPr>
              <a:buClr>
                <a:srgbClr val="009DD9"/>
              </a:buClr>
              <a:buSzPts val="1350"/>
            </a:pPr>
            <a:endParaRPr lang="en-GB" sz="900" dirty="0">
              <a:latin typeface="Montserrat" panose="00000500000000000000" pitchFamily="2" charset="0"/>
            </a:endParaRPr>
          </a:p>
        </p:txBody>
      </p:sp>
      <p:sp>
        <p:nvSpPr>
          <p:cNvPr id="726" name="Google Shape;726;p47"/>
          <p:cNvSpPr/>
          <p:nvPr/>
        </p:nvSpPr>
        <p:spPr>
          <a:xfrm>
            <a:off x="4636997" y="1078615"/>
            <a:ext cx="1997100" cy="332400"/>
          </a:xfrm>
          <a:prstGeom prst="rect">
            <a:avLst/>
          </a:prstGeom>
          <a:noFill/>
          <a:ln w="9525"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rtl="0">
              <a:lnSpc>
                <a:spcPct val="100000"/>
              </a:lnSpc>
              <a:spcBef>
                <a:spcPts val="0"/>
              </a:spcBef>
              <a:spcAft>
                <a:spcPts val="0"/>
              </a:spcAft>
              <a:buClr>
                <a:srgbClr val="009DD9"/>
              </a:buClr>
              <a:buSzPts val="1200"/>
              <a:buFont typeface="Arial"/>
              <a:buNone/>
            </a:pPr>
            <a:r>
              <a:rPr lang="en" sz="1200" dirty="0">
                <a:latin typeface="Montserrat" panose="00000500000000000000" pitchFamily="2" charset="0"/>
                <a:ea typeface="Montserrat"/>
                <a:cs typeface="Montserrat"/>
                <a:sym typeface="Montserrat"/>
              </a:rPr>
              <a:t>Leisure</a:t>
            </a:r>
            <a:endParaRPr sz="1200" i="0" u="none" strike="noStrike" cap="none" dirty="0">
              <a:latin typeface="Montserrat" panose="00000500000000000000" pitchFamily="2" charset="0"/>
              <a:ea typeface="Montserrat"/>
              <a:cs typeface="Montserrat"/>
              <a:sym typeface="Montserrat"/>
            </a:endParaRPr>
          </a:p>
        </p:txBody>
      </p:sp>
      <p:sp>
        <p:nvSpPr>
          <p:cNvPr id="727" name="Google Shape;727;p47"/>
          <p:cNvSpPr/>
          <p:nvPr/>
        </p:nvSpPr>
        <p:spPr>
          <a:xfrm>
            <a:off x="6685834" y="1078615"/>
            <a:ext cx="1997100" cy="332400"/>
          </a:xfrm>
          <a:prstGeom prst="rect">
            <a:avLst/>
          </a:prstGeom>
          <a:noFill/>
          <a:ln w="9525" cap="flat" cmpd="sng">
            <a:solidFill>
              <a:srgbClr val="000000"/>
            </a:solidFill>
            <a:prstDash val="solid"/>
            <a:round/>
            <a:headEnd type="none" w="sm" len="sm"/>
            <a:tailEnd type="none" w="sm" len="sm"/>
          </a:ln>
        </p:spPr>
        <p:txBody>
          <a:bodyPr spcFirstLastPara="1" wrap="none" lIns="91425" tIns="45700" rIns="91425" bIns="45700" anchor="b" anchorCtr="0">
            <a:noAutofit/>
          </a:bodyPr>
          <a:lstStyle/>
          <a:p>
            <a:pPr marL="0" marR="0" lvl="0" indent="0" rtl="0">
              <a:lnSpc>
                <a:spcPct val="100000"/>
              </a:lnSpc>
              <a:spcBef>
                <a:spcPts val="0"/>
              </a:spcBef>
              <a:spcAft>
                <a:spcPts val="0"/>
              </a:spcAft>
              <a:buClr>
                <a:srgbClr val="009DD9"/>
              </a:buClr>
              <a:buSzPts val="1200"/>
              <a:buFont typeface="Arial"/>
              <a:buNone/>
            </a:pPr>
            <a:r>
              <a:rPr lang="en" sz="1200" dirty="0">
                <a:latin typeface="Montserrat" panose="00000500000000000000" pitchFamily="2" charset="0"/>
                <a:ea typeface="Montserrat"/>
                <a:cs typeface="Montserrat"/>
                <a:sym typeface="Montserrat"/>
              </a:rPr>
              <a:t>Christmas</a:t>
            </a:r>
            <a:r>
              <a:rPr lang="en" sz="1200" i="0" u="none" strike="noStrike" cap="none" dirty="0">
                <a:latin typeface="Montserrat" panose="00000500000000000000" pitchFamily="2" charset="0"/>
                <a:ea typeface="Montserrat"/>
                <a:cs typeface="Montserrat"/>
                <a:sym typeface="Montserrat"/>
              </a:rPr>
              <a:t>	</a:t>
            </a:r>
            <a:endParaRPr sz="1200" i="0" u="none" strike="noStrike" cap="none" dirty="0">
              <a:latin typeface="Montserrat" panose="00000500000000000000" pitchFamily="2" charset="0"/>
              <a:ea typeface="Montserrat"/>
              <a:cs typeface="Montserrat"/>
              <a:sym typeface="Montserrat"/>
            </a:endParaRPr>
          </a:p>
        </p:txBody>
      </p:sp>
      <p:sp>
        <p:nvSpPr>
          <p:cNvPr id="728" name="Google Shape;728;p47"/>
          <p:cNvSpPr/>
          <p:nvPr/>
        </p:nvSpPr>
        <p:spPr>
          <a:xfrm>
            <a:off x="2546716" y="1078615"/>
            <a:ext cx="1997100" cy="332400"/>
          </a:xfrm>
          <a:prstGeom prst="rect">
            <a:avLst/>
          </a:prstGeom>
          <a:noFill/>
          <a:ln w="9525" cap="flat" cmpd="sng">
            <a:solidFill>
              <a:schemeClr val="tx1"/>
            </a:solidFill>
            <a:prstDash val="solid"/>
            <a:round/>
            <a:headEnd type="none" w="sm" len="sm"/>
            <a:tailEnd type="none" w="sm" len="sm"/>
          </a:ln>
        </p:spPr>
        <p:txBody>
          <a:bodyPr spcFirstLastPara="1" wrap="square" lIns="91425" tIns="45700" rIns="91425" bIns="45700" anchor="ctr" anchorCtr="0">
            <a:noAutofit/>
          </a:bodyPr>
          <a:lstStyle/>
          <a:p>
            <a:pPr marL="0" marR="0" lvl="0" indent="0" rtl="0">
              <a:lnSpc>
                <a:spcPct val="100000"/>
              </a:lnSpc>
              <a:spcBef>
                <a:spcPts val="0"/>
              </a:spcBef>
              <a:spcAft>
                <a:spcPts val="0"/>
              </a:spcAft>
              <a:buClr>
                <a:srgbClr val="009DD9"/>
              </a:buClr>
              <a:buSzPts val="1200"/>
              <a:buFont typeface="Arial"/>
              <a:buNone/>
            </a:pPr>
            <a:r>
              <a:rPr lang="en-GB" sz="1200" dirty="0">
                <a:latin typeface="Montserrat" panose="00000500000000000000" pitchFamily="2" charset="0"/>
                <a:ea typeface="Montserrat"/>
                <a:cs typeface="Montserrat"/>
                <a:sym typeface="Montserrat"/>
              </a:rPr>
              <a:t>Health</a:t>
            </a:r>
            <a:endParaRPr lang="en-GB" i="0" u="none" strike="noStrike" cap="none" dirty="0">
              <a:latin typeface="Montserrat" panose="00000500000000000000" pitchFamily="2" charset="0"/>
              <a:ea typeface="Montserrat"/>
              <a:cs typeface="Montserrat"/>
              <a:sym typeface="Montserrat"/>
            </a:endParaRPr>
          </a:p>
        </p:txBody>
      </p:sp>
      <p:sp>
        <p:nvSpPr>
          <p:cNvPr id="27" name="Subtitle 4">
            <a:extLst>
              <a:ext uri="{FF2B5EF4-FFF2-40B4-BE49-F238E27FC236}">
                <a16:creationId xmlns:a16="http://schemas.microsoft.com/office/drawing/2014/main" id="{8A09D3BF-2A1A-43A6-BD16-079B433DC493}"/>
              </a:ext>
            </a:extLst>
          </p:cNvPr>
          <p:cNvSpPr>
            <a:spLocks noGrp="1"/>
          </p:cNvSpPr>
          <p:nvPr>
            <p:ph type="subTitle" idx="4294967295"/>
          </p:nvPr>
        </p:nvSpPr>
        <p:spPr>
          <a:xfrm>
            <a:off x="281876" y="4772649"/>
            <a:ext cx="8159100" cy="138851"/>
          </a:xfrm>
        </p:spPr>
        <p:txBody>
          <a:bodyPr/>
          <a:lstStyle/>
          <a:p>
            <a:pPr marL="146050" indent="0">
              <a:buNone/>
            </a:pPr>
            <a:r>
              <a:rPr lang="en-PH" sz="700" dirty="0">
                <a:latin typeface="Montserrat" panose="00000500000000000000" pitchFamily="2" charset="0"/>
              </a:rPr>
              <a:t>Source:  NielsenIQ Scantrack Grocery Multiples 4w/e 1</a:t>
            </a:r>
            <a:r>
              <a:rPr lang="en-PH" sz="700" baseline="30000" dirty="0">
                <a:latin typeface="Montserrat" panose="00000500000000000000" pitchFamily="2" charset="0"/>
              </a:rPr>
              <a:t>st</a:t>
            </a:r>
            <a:r>
              <a:rPr lang="en-PH" sz="700" dirty="0">
                <a:latin typeface="Montserrat" panose="00000500000000000000" pitchFamily="2" charset="0"/>
              </a:rPr>
              <a:t> January 2022 vs year ago</a:t>
            </a:r>
          </a:p>
        </p:txBody>
      </p:sp>
      <p:pic>
        <p:nvPicPr>
          <p:cNvPr id="5" name="Picture 4">
            <a:extLst>
              <a:ext uri="{FF2B5EF4-FFF2-40B4-BE49-F238E27FC236}">
                <a16:creationId xmlns:a16="http://schemas.microsoft.com/office/drawing/2014/main" id="{E92CDE57-422E-4A13-A1D7-5997938325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1049" y="1531008"/>
            <a:ext cx="585788" cy="61912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a:extLst>
              <a:ext uri="{FF2B5EF4-FFF2-40B4-BE49-F238E27FC236}">
                <a16:creationId xmlns:a16="http://schemas.microsoft.com/office/drawing/2014/main" id="{BDB09129-91AD-47A2-A7EC-0E25A8AD3ED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39561" y="1503474"/>
            <a:ext cx="609600" cy="61912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a:extLst>
              <a:ext uri="{FF2B5EF4-FFF2-40B4-BE49-F238E27FC236}">
                <a16:creationId xmlns:a16="http://schemas.microsoft.com/office/drawing/2014/main" id="{9FE85371-A8BD-4A92-8415-861EA6E61BC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8409" y="1515569"/>
            <a:ext cx="619125" cy="619125"/>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a:extLst>
              <a:ext uri="{FF2B5EF4-FFF2-40B4-BE49-F238E27FC236}">
                <a16:creationId xmlns:a16="http://schemas.microsoft.com/office/drawing/2014/main" id="{5AA90D21-AACA-401B-B8B7-1FB87379D56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25672" y="1497565"/>
            <a:ext cx="619125" cy="619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2111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713" y="3371726"/>
            <a:ext cx="3228307" cy="1174200"/>
          </a:xfrm>
        </p:spPr>
        <p:txBody>
          <a:bodyPr/>
          <a:lstStyle/>
          <a:p>
            <a:r>
              <a:rPr lang="en-GB" sz="2800" dirty="0">
                <a:latin typeface="Montserrat" panose="00000500000000000000" pitchFamily="2" charset="0"/>
              </a:rPr>
              <a:t>What happened by channel? </a:t>
            </a:r>
          </a:p>
        </p:txBody>
      </p:sp>
      <p:sp>
        <p:nvSpPr>
          <p:cNvPr id="4" name="TextBox 3">
            <a:extLst>
              <a:ext uri="{FF2B5EF4-FFF2-40B4-BE49-F238E27FC236}">
                <a16:creationId xmlns:a16="http://schemas.microsoft.com/office/drawing/2014/main" id="{769C8D9D-AA73-4C1F-B956-0EB145CCF334}"/>
              </a:ext>
            </a:extLst>
          </p:cNvPr>
          <p:cNvSpPr txBox="1"/>
          <p:nvPr/>
        </p:nvSpPr>
        <p:spPr>
          <a:xfrm>
            <a:off x="2222500" y="2424212"/>
            <a:ext cx="4614332" cy="307777"/>
          </a:xfrm>
          <a:prstGeom prst="rect">
            <a:avLst/>
          </a:prstGeom>
          <a:noFill/>
        </p:spPr>
        <p:txBody>
          <a:bodyPr wrap="square">
            <a:spAutoFit/>
          </a:bodyPr>
          <a:lstStyle/>
          <a:p>
            <a:r>
              <a:rPr lang="en-GB" sz="1400" b="1" i="0" u="none" strike="noStrike" dirty="0">
                <a:solidFill>
                  <a:srgbClr val="000000"/>
                </a:solidFill>
                <a:effectLst/>
                <a:latin typeface="Calibri" panose="020F0502020204030204" pitchFamily="34" charset="0"/>
              </a:rPr>
              <a:t>-1.8%</a:t>
            </a:r>
            <a:r>
              <a:rPr lang="en-GB" dirty="0"/>
              <a:t> </a:t>
            </a:r>
          </a:p>
        </p:txBody>
      </p:sp>
    </p:spTree>
    <p:extLst>
      <p:ext uri="{BB962C8B-B14F-4D97-AF65-F5344CB8AC3E}">
        <p14:creationId xmlns:p14="http://schemas.microsoft.com/office/powerpoint/2010/main" val="22021260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51"/>
        <p:cNvGrpSpPr/>
        <p:nvPr/>
      </p:nvGrpSpPr>
      <p:grpSpPr>
        <a:xfrm>
          <a:off x="0" y="0"/>
          <a:ext cx="0" cy="0"/>
          <a:chOff x="0" y="0"/>
          <a:chExt cx="0" cy="0"/>
        </a:xfrm>
      </p:grpSpPr>
      <p:sp>
        <p:nvSpPr>
          <p:cNvPr id="1753" name="Google Shape;1753;p130"/>
          <p:cNvSpPr txBox="1"/>
          <p:nvPr/>
        </p:nvSpPr>
        <p:spPr>
          <a:xfrm>
            <a:off x="376421" y="1288924"/>
            <a:ext cx="3804300" cy="452624"/>
          </a:xfrm>
          <a:prstGeom prst="rect">
            <a:avLst/>
          </a:prstGeom>
          <a:noFill/>
          <a:ln>
            <a:noFill/>
          </a:ln>
        </p:spPr>
        <p:txBody>
          <a:bodyPr spcFirstLastPara="1" wrap="square" lIns="0" tIns="45700" rIns="0" bIns="45700" anchor="t" anchorCtr="0">
            <a:noAutofit/>
          </a:bodyPr>
          <a:lstStyle/>
          <a:p>
            <a:pPr marL="0" lvl="0" indent="0" algn="l" rtl="0">
              <a:spcBef>
                <a:spcPts val="0"/>
              </a:spcBef>
              <a:spcAft>
                <a:spcPts val="1200"/>
              </a:spcAft>
              <a:buClr>
                <a:srgbClr val="000000"/>
              </a:buClr>
              <a:buSzPts val="1100"/>
              <a:buFont typeface="Arial"/>
              <a:buNone/>
            </a:pPr>
            <a:r>
              <a:rPr lang="en" sz="1300" b="1" dirty="0">
                <a:solidFill>
                  <a:srgbClr val="1A1A1A"/>
                </a:solidFill>
                <a:latin typeface="Montserrat" panose="00000500000000000000" pitchFamily="2" charset="0"/>
                <a:ea typeface="Montserrat"/>
                <a:cs typeface="Montserrat"/>
                <a:sym typeface="Montserrat"/>
              </a:rPr>
              <a:t>Total Store Channel growth</a:t>
            </a:r>
            <a:br>
              <a:rPr lang="en" b="1" dirty="0">
                <a:solidFill>
                  <a:srgbClr val="000000"/>
                </a:solidFill>
                <a:latin typeface="Montserrat" panose="00000500000000000000" pitchFamily="2" charset="0"/>
                <a:ea typeface="Montserrat"/>
                <a:cs typeface="Montserrat"/>
                <a:sym typeface="Montserrat"/>
              </a:rPr>
            </a:br>
            <a:r>
              <a:rPr lang="en" sz="1000" dirty="0">
                <a:solidFill>
                  <a:srgbClr val="000000"/>
                </a:solidFill>
                <a:latin typeface="Montserrat" panose="00000500000000000000" pitchFamily="2" charset="0"/>
                <a:ea typeface="Montserrat"/>
                <a:cs typeface="Montserrat"/>
                <a:sym typeface="Montserrat"/>
              </a:rPr>
              <a:t>4w/e 1</a:t>
            </a:r>
            <a:r>
              <a:rPr lang="en" sz="1000" baseline="30000" dirty="0">
                <a:solidFill>
                  <a:srgbClr val="000000"/>
                </a:solidFill>
                <a:latin typeface="Montserrat" panose="00000500000000000000" pitchFamily="2" charset="0"/>
                <a:ea typeface="Montserrat"/>
                <a:cs typeface="Montserrat"/>
                <a:sym typeface="Montserrat"/>
              </a:rPr>
              <a:t>st</a:t>
            </a:r>
            <a:r>
              <a:rPr lang="en" sz="1000" dirty="0">
                <a:solidFill>
                  <a:srgbClr val="000000"/>
                </a:solidFill>
                <a:latin typeface="Montserrat" panose="00000500000000000000" pitchFamily="2" charset="0"/>
                <a:ea typeface="Montserrat"/>
                <a:cs typeface="Montserrat"/>
                <a:sym typeface="Montserrat"/>
              </a:rPr>
              <a:t> January 2022 vs last year</a:t>
            </a:r>
            <a:endParaRPr sz="1000" dirty="0">
              <a:solidFill>
                <a:srgbClr val="000000"/>
              </a:solidFill>
              <a:latin typeface="Montserrat" panose="00000500000000000000" pitchFamily="2" charset="0"/>
              <a:ea typeface="Montserrat"/>
              <a:cs typeface="Montserrat"/>
              <a:sym typeface="Montserrat"/>
            </a:endParaRPr>
          </a:p>
        </p:txBody>
      </p:sp>
      <p:sp>
        <p:nvSpPr>
          <p:cNvPr id="1754" name="Google Shape;1754;p130"/>
          <p:cNvSpPr txBox="1">
            <a:spLocks noGrp="1"/>
          </p:cNvSpPr>
          <p:nvPr>
            <p:ph type="title"/>
          </p:nvPr>
        </p:nvSpPr>
        <p:spPr>
          <a:xfrm>
            <a:off x="376421" y="165526"/>
            <a:ext cx="8717386" cy="372012"/>
          </a:xfrm>
        </p:spPr>
        <p:txBody>
          <a:bodyPr spcFirstLastPara="1" wrap="square" lIns="0" tIns="91425" rIns="0" bIns="91425" anchor="t" anchorCtr="0">
            <a:noAutofit/>
          </a:bodyPr>
          <a:lstStyle/>
          <a:p>
            <a:pPr lvl="0"/>
            <a:r>
              <a:rPr lang="en-PH" sz="1700" dirty="0"/>
              <a:t>Despite the Omicron variant shopper’s were confident, visiting stores and most channels benefited</a:t>
            </a:r>
            <a:endParaRPr lang="en-PH" sz="1700" dirty="0">
              <a:latin typeface="Montserrat" panose="00000500000000000000" pitchFamily="2" charset="0"/>
            </a:endParaRPr>
          </a:p>
        </p:txBody>
      </p:sp>
      <p:sp>
        <p:nvSpPr>
          <p:cNvPr id="5" name="Subtitle 4">
            <a:extLst>
              <a:ext uri="{FF2B5EF4-FFF2-40B4-BE49-F238E27FC236}">
                <a16:creationId xmlns:a16="http://schemas.microsoft.com/office/drawing/2014/main" id="{3C6B6279-8719-40AD-9D86-C28AD0E6FF89}"/>
              </a:ext>
            </a:extLst>
          </p:cNvPr>
          <p:cNvSpPr>
            <a:spLocks noGrp="1"/>
          </p:cNvSpPr>
          <p:nvPr>
            <p:ph type="subTitle" idx="4294967295"/>
          </p:nvPr>
        </p:nvSpPr>
        <p:spPr>
          <a:xfrm>
            <a:off x="164979" y="4742283"/>
            <a:ext cx="8159100" cy="184800"/>
          </a:xfrm>
        </p:spPr>
        <p:txBody>
          <a:bodyPr/>
          <a:lstStyle/>
          <a:p>
            <a:pPr marL="146050" indent="0">
              <a:buNone/>
            </a:pPr>
            <a:r>
              <a:rPr lang="en-PH" sz="700" dirty="0">
                <a:latin typeface="Montserrat" panose="00000500000000000000" pitchFamily="2" charset="0"/>
              </a:rPr>
              <a:t>Source:  NielsenIQ Scantrack Total Store Read , *Homescan FMCG, **Homescan Total FMCG</a:t>
            </a:r>
          </a:p>
          <a:p>
            <a:pPr marL="146050" indent="0">
              <a:buNone/>
            </a:pPr>
            <a:endParaRPr lang="en-PH" sz="700" dirty="0">
              <a:latin typeface="Montserrat" panose="00000500000000000000" pitchFamily="2" charset="0"/>
            </a:endParaRPr>
          </a:p>
        </p:txBody>
      </p:sp>
      <p:graphicFrame>
        <p:nvGraphicFramePr>
          <p:cNvPr id="8" name="Chart 7">
            <a:extLst>
              <a:ext uri="{FF2B5EF4-FFF2-40B4-BE49-F238E27FC236}">
                <a16:creationId xmlns:a16="http://schemas.microsoft.com/office/drawing/2014/main" id="{DB33BE65-B630-40B7-AEBE-1B721752795F}"/>
              </a:ext>
            </a:extLst>
          </p:cNvPr>
          <p:cNvGraphicFramePr/>
          <p:nvPr>
            <p:extLst>
              <p:ext uri="{D42A27DB-BD31-4B8C-83A1-F6EECF244321}">
                <p14:modId xmlns:p14="http://schemas.microsoft.com/office/powerpoint/2010/main" val="3517597364"/>
              </p:ext>
            </p:extLst>
          </p:nvPr>
        </p:nvGraphicFramePr>
        <p:xfrm>
          <a:off x="753025" y="1559230"/>
          <a:ext cx="7177613" cy="3217833"/>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4906967" y="4863066"/>
            <a:ext cx="3714478" cy="246221"/>
          </a:xfrm>
          <a:prstGeom prst="rect">
            <a:avLst/>
          </a:prstGeom>
          <a:noFill/>
        </p:spPr>
        <p:txBody>
          <a:bodyPr wrap="none" rtlCol="0">
            <a:spAutoFit/>
          </a:bodyPr>
          <a:lstStyle/>
          <a:p>
            <a:pPr algn="r"/>
            <a:r>
              <a:rPr lang="en-GB" sz="1000" dirty="0">
                <a:latin typeface="Montserrat" panose="00000500000000000000" pitchFamily="2" charset="0"/>
                <a:cs typeface="Calibri" panose="020F0502020204030204" pitchFamily="34" charset="0"/>
              </a:rPr>
              <a:t>Nb.  Supermarkets include Dark Stores and Pick stores</a:t>
            </a:r>
          </a:p>
        </p:txBody>
      </p:sp>
      <p:sp>
        <p:nvSpPr>
          <p:cNvPr id="10" name="TextBox 9">
            <a:extLst>
              <a:ext uri="{FF2B5EF4-FFF2-40B4-BE49-F238E27FC236}">
                <a16:creationId xmlns:a16="http://schemas.microsoft.com/office/drawing/2014/main" id="{A414A3DF-E83A-41A2-BA5D-03E40DC456B5}"/>
              </a:ext>
            </a:extLst>
          </p:cNvPr>
          <p:cNvSpPr txBox="1"/>
          <p:nvPr/>
        </p:nvSpPr>
        <p:spPr>
          <a:xfrm>
            <a:off x="275771" y="786774"/>
            <a:ext cx="8717385" cy="261610"/>
          </a:xfrm>
          <a:prstGeom prst="rect">
            <a:avLst/>
          </a:prstGeom>
          <a:noFill/>
        </p:spPr>
        <p:txBody>
          <a:bodyPr wrap="square">
            <a:spAutoFit/>
          </a:bodyPr>
          <a:lstStyle/>
          <a:p>
            <a:r>
              <a:rPr lang="en-PH" sz="1100" dirty="0">
                <a:latin typeface="Montserrat" panose="00000500000000000000" pitchFamily="2" charset="0"/>
              </a:rPr>
              <a:t>Stronger growth in the discount channels is indicative that shoppers are looking to stretch their budgets further</a:t>
            </a:r>
            <a:endParaRPr lang="en-GB" sz="1100" dirty="0"/>
          </a:p>
        </p:txBody>
      </p:sp>
    </p:spTree>
    <p:extLst>
      <p:ext uri="{BB962C8B-B14F-4D97-AF65-F5344CB8AC3E}">
        <p14:creationId xmlns:p14="http://schemas.microsoft.com/office/powerpoint/2010/main" val="30910497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51"/>
        <p:cNvGrpSpPr/>
        <p:nvPr/>
      </p:nvGrpSpPr>
      <p:grpSpPr>
        <a:xfrm>
          <a:off x="0" y="0"/>
          <a:ext cx="0" cy="0"/>
          <a:chOff x="0" y="0"/>
          <a:chExt cx="0" cy="0"/>
        </a:xfrm>
      </p:grpSpPr>
      <p:sp>
        <p:nvSpPr>
          <p:cNvPr id="1754" name="Google Shape;1754;p130"/>
          <p:cNvSpPr txBox="1">
            <a:spLocks noGrp="1"/>
          </p:cNvSpPr>
          <p:nvPr>
            <p:ph type="title"/>
          </p:nvPr>
        </p:nvSpPr>
        <p:spPr>
          <a:xfrm>
            <a:off x="354650" y="288388"/>
            <a:ext cx="8719012" cy="397837"/>
          </a:xfrm>
        </p:spPr>
        <p:txBody>
          <a:bodyPr spcFirstLastPara="1" wrap="square" lIns="0" tIns="91425" rIns="0" bIns="91425" anchor="t" anchorCtr="0">
            <a:noAutofit/>
          </a:bodyPr>
          <a:lstStyle/>
          <a:p>
            <a:pPr lvl="0"/>
            <a:r>
              <a:rPr lang="en-PH" sz="1700" dirty="0">
                <a:latin typeface="Montserrat" panose="00000500000000000000" pitchFamily="2" charset="0"/>
              </a:rPr>
              <a:t>2021 was a year that benefited Larger Formats, Online &amp; Discounters and with fewer restrictions and more travel, Forecourts</a:t>
            </a:r>
          </a:p>
        </p:txBody>
      </p:sp>
      <p:sp>
        <p:nvSpPr>
          <p:cNvPr id="5" name="Subtitle 4">
            <a:extLst>
              <a:ext uri="{FF2B5EF4-FFF2-40B4-BE49-F238E27FC236}">
                <a16:creationId xmlns:a16="http://schemas.microsoft.com/office/drawing/2014/main" id="{3C6B6279-8719-40AD-9D86-C28AD0E6FF89}"/>
              </a:ext>
            </a:extLst>
          </p:cNvPr>
          <p:cNvSpPr>
            <a:spLocks noGrp="1"/>
          </p:cNvSpPr>
          <p:nvPr>
            <p:ph type="subTitle" idx="4294967295"/>
          </p:nvPr>
        </p:nvSpPr>
        <p:spPr>
          <a:xfrm>
            <a:off x="262281" y="4789095"/>
            <a:ext cx="8159100" cy="184800"/>
          </a:xfrm>
        </p:spPr>
        <p:txBody>
          <a:bodyPr/>
          <a:lstStyle/>
          <a:p>
            <a:pPr marL="146050" indent="0">
              <a:buNone/>
            </a:pPr>
            <a:r>
              <a:rPr lang="en-PH" sz="600" dirty="0">
                <a:latin typeface="Montserrat" panose="00000500000000000000" pitchFamily="2" charset="0"/>
              </a:rPr>
              <a:t>Source:  NielsenIQ Scantrack Total Store Read, *Homescan FMCG, **Homescan Total FMCG</a:t>
            </a:r>
          </a:p>
        </p:txBody>
      </p:sp>
      <p:graphicFrame>
        <p:nvGraphicFramePr>
          <p:cNvPr id="8" name="Chart 7">
            <a:extLst>
              <a:ext uri="{FF2B5EF4-FFF2-40B4-BE49-F238E27FC236}">
                <a16:creationId xmlns:a16="http://schemas.microsoft.com/office/drawing/2014/main" id="{DB33BE65-B630-40B7-AEBE-1B721752795F}"/>
              </a:ext>
            </a:extLst>
          </p:cNvPr>
          <p:cNvGraphicFramePr/>
          <p:nvPr>
            <p:extLst>
              <p:ext uri="{D42A27DB-BD31-4B8C-83A1-F6EECF244321}">
                <p14:modId xmlns:p14="http://schemas.microsoft.com/office/powerpoint/2010/main" val="3809456551"/>
              </p:ext>
            </p:extLst>
          </p:nvPr>
        </p:nvGraphicFramePr>
        <p:xfrm>
          <a:off x="584617" y="1529989"/>
          <a:ext cx="7346022" cy="3106092"/>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5747657" y="4927853"/>
            <a:ext cx="2988318" cy="215444"/>
          </a:xfrm>
          <a:prstGeom prst="rect">
            <a:avLst/>
          </a:prstGeom>
          <a:noFill/>
        </p:spPr>
        <p:txBody>
          <a:bodyPr wrap="none" rtlCol="0">
            <a:spAutoFit/>
          </a:bodyPr>
          <a:lstStyle/>
          <a:p>
            <a:pPr algn="r"/>
            <a:r>
              <a:rPr lang="en-GB" sz="800" dirty="0">
                <a:latin typeface="Montserrat" panose="00000500000000000000" pitchFamily="2" charset="0"/>
                <a:cs typeface="Calibri" panose="020F0502020204030204" pitchFamily="34" charset="0"/>
              </a:rPr>
              <a:t>Nb.  Supermarkets include Dark Stores and Pick stores</a:t>
            </a:r>
          </a:p>
        </p:txBody>
      </p:sp>
      <p:sp>
        <p:nvSpPr>
          <p:cNvPr id="7" name="TextBox 6">
            <a:extLst>
              <a:ext uri="{FF2B5EF4-FFF2-40B4-BE49-F238E27FC236}">
                <a16:creationId xmlns:a16="http://schemas.microsoft.com/office/drawing/2014/main" id="{595033C9-897C-4BAF-906D-39B415DB9362}"/>
              </a:ext>
            </a:extLst>
          </p:cNvPr>
          <p:cNvSpPr txBox="1"/>
          <p:nvPr/>
        </p:nvSpPr>
        <p:spPr>
          <a:xfrm>
            <a:off x="7132021" y="1251825"/>
            <a:ext cx="798617" cy="215444"/>
          </a:xfrm>
          <a:prstGeom prst="rect">
            <a:avLst/>
          </a:prstGeom>
          <a:noFill/>
        </p:spPr>
        <p:txBody>
          <a:bodyPr wrap="none" rtlCol="0">
            <a:spAutoFit/>
          </a:bodyPr>
          <a:lstStyle/>
          <a:p>
            <a:r>
              <a:rPr lang="en-GB" sz="800" b="1" dirty="0">
                <a:latin typeface="Montserrat" panose="00000500000000000000" pitchFamily="2" charset="0"/>
              </a:rPr>
              <a:t>Vs last year</a:t>
            </a:r>
          </a:p>
        </p:txBody>
      </p:sp>
      <p:sp>
        <p:nvSpPr>
          <p:cNvPr id="1753" name="Google Shape;1753;p130"/>
          <p:cNvSpPr txBox="1"/>
          <p:nvPr/>
        </p:nvSpPr>
        <p:spPr>
          <a:xfrm>
            <a:off x="354650" y="1296419"/>
            <a:ext cx="3804300" cy="452624"/>
          </a:xfrm>
          <a:prstGeom prst="rect">
            <a:avLst/>
          </a:prstGeom>
          <a:noFill/>
          <a:ln>
            <a:noFill/>
          </a:ln>
        </p:spPr>
        <p:txBody>
          <a:bodyPr spcFirstLastPara="1" wrap="square" lIns="0" tIns="45700" rIns="0" bIns="45700" anchor="t" anchorCtr="0">
            <a:noAutofit/>
          </a:bodyPr>
          <a:lstStyle/>
          <a:p>
            <a:pPr marL="0" lvl="0" indent="0" algn="l" rtl="0">
              <a:spcBef>
                <a:spcPts val="0"/>
              </a:spcBef>
              <a:spcAft>
                <a:spcPts val="1200"/>
              </a:spcAft>
              <a:buClr>
                <a:srgbClr val="000000"/>
              </a:buClr>
              <a:buSzPts val="1100"/>
              <a:buFont typeface="Arial"/>
              <a:buNone/>
            </a:pPr>
            <a:r>
              <a:rPr lang="en" sz="1300" b="1" dirty="0">
                <a:solidFill>
                  <a:srgbClr val="1A1A1A"/>
                </a:solidFill>
                <a:latin typeface="Montserrat" panose="00000500000000000000" pitchFamily="2" charset="0"/>
                <a:ea typeface="Montserrat"/>
                <a:cs typeface="Montserrat"/>
                <a:sym typeface="Montserrat"/>
              </a:rPr>
              <a:t>Total Store Channel growth</a:t>
            </a:r>
            <a:br>
              <a:rPr lang="en" b="1" dirty="0">
                <a:solidFill>
                  <a:srgbClr val="000000"/>
                </a:solidFill>
                <a:latin typeface="Montserrat" panose="00000500000000000000" pitchFamily="2" charset="0"/>
                <a:ea typeface="Montserrat"/>
                <a:cs typeface="Montserrat"/>
                <a:sym typeface="Montserrat"/>
              </a:rPr>
            </a:br>
            <a:r>
              <a:rPr lang="en" sz="1000" dirty="0">
                <a:solidFill>
                  <a:srgbClr val="000000"/>
                </a:solidFill>
                <a:latin typeface="Montserrat" panose="00000500000000000000" pitchFamily="2" charset="0"/>
                <a:ea typeface="Montserrat"/>
                <a:cs typeface="Montserrat"/>
                <a:sym typeface="Montserrat"/>
              </a:rPr>
              <a:t>52w/e 1</a:t>
            </a:r>
            <a:r>
              <a:rPr lang="en" sz="1000" baseline="30000" dirty="0">
                <a:solidFill>
                  <a:srgbClr val="000000"/>
                </a:solidFill>
                <a:latin typeface="Montserrat" panose="00000500000000000000" pitchFamily="2" charset="0"/>
                <a:ea typeface="Montserrat"/>
                <a:cs typeface="Montserrat"/>
                <a:sym typeface="Montserrat"/>
              </a:rPr>
              <a:t>st</a:t>
            </a:r>
            <a:r>
              <a:rPr lang="en" sz="1000" dirty="0">
                <a:solidFill>
                  <a:srgbClr val="000000"/>
                </a:solidFill>
                <a:latin typeface="Montserrat" panose="00000500000000000000" pitchFamily="2" charset="0"/>
                <a:ea typeface="Montserrat"/>
                <a:cs typeface="Montserrat"/>
                <a:sym typeface="Montserrat"/>
              </a:rPr>
              <a:t> January 2022 vs Last Year</a:t>
            </a:r>
            <a:endParaRPr sz="1000" dirty="0">
              <a:solidFill>
                <a:srgbClr val="000000"/>
              </a:solidFill>
              <a:latin typeface="Montserrat" panose="00000500000000000000" pitchFamily="2" charset="0"/>
              <a:ea typeface="Montserrat"/>
              <a:cs typeface="Montserrat"/>
              <a:sym typeface="Montserrat"/>
            </a:endParaRPr>
          </a:p>
        </p:txBody>
      </p:sp>
      <p:sp>
        <p:nvSpPr>
          <p:cNvPr id="10" name="TextBox 9">
            <a:extLst>
              <a:ext uri="{FF2B5EF4-FFF2-40B4-BE49-F238E27FC236}">
                <a16:creationId xmlns:a16="http://schemas.microsoft.com/office/drawing/2014/main" id="{4CB45FB4-DF2A-47AD-A003-727F2F35F1D3}"/>
              </a:ext>
            </a:extLst>
          </p:cNvPr>
          <p:cNvSpPr txBox="1"/>
          <p:nvPr/>
        </p:nvSpPr>
        <p:spPr>
          <a:xfrm>
            <a:off x="262281" y="883367"/>
            <a:ext cx="8717385" cy="430887"/>
          </a:xfrm>
          <a:prstGeom prst="rect">
            <a:avLst/>
          </a:prstGeom>
          <a:noFill/>
        </p:spPr>
        <p:txBody>
          <a:bodyPr wrap="square">
            <a:spAutoFit/>
          </a:bodyPr>
          <a:lstStyle/>
          <a:p>
            <a:r>
              <a:rPr lang="en-PH" sz="1100" dirty="0">
                <a:latin typeface="Montserrat" panose="00000500000000000000" pitchFamily="2" charset="0"/>
              </a:rPr>
              <a:t>It was also a better year for Chemists and the continued spread of Covid across the nation, provided further stimulus for this channel</a:t>
            </a:r>
            <a:endParaRPr lang="en-GB" sz="1100" dirty="0"/>
          </a:p>
        </p:txBody>
      </p:sp>
    </p:spTree>
    <p:extLst>
      <p:ext uri="{BB962C8B-B14F-4D97-AF65-F5344CB8AC3E}">
        <p14:creationId xmlns:p14="http://schemas.microsoft.com/office/powerpoint/2010/main" val="730238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51"/>
        <p:cNvGrpSpPr/>
        <p:nvPr/>
      </p:nvGrpSpPr>
      <p:grpSpPr>
        <a:xfrm>
          <a:off x="0" y="0"/>
          <a:ext cx="0" cy="0"/>
          <a:chOff x="0" y="0"/>
          <a:chExt cx="0" cy="0"/>
        </a:xfrm>
      </p:grpSpPr>
      <p:sp>
        <p:nvSpPr>
          <p:cNvPr id="1753" name="Google Shape;1753;p130"/>
          <p:cNvSpPr txBox="1"/>
          <p:nvPr/>
        </p:nvSpPr>
        <p:spPr>
          <a:xfrm>
            <a:off x="354650" y="1288924"/>
            <a:ext cx="3804300" cy="452624"/>
          </a:xfrm>
          <a:prstGeom prst="rect">
            <a:avLst/>
          </a:prstGeom>
          <a:noFill/>
          <a:ln>
            <a:noFill/>
          </a:ln>
        </p:spPr>
        <p:txBody>
          <a:bodyPr spcFirstLastPara="1" wrap="square" lIns="0" tIns="45700" rIns="0" bIns="45700" anchor="t" anchorCtr="0">
            <a:noAutofit/>
          </a:bodyPr>
          <a:lstStyle/>
          <a:p>
            <a:pPr marL="0" lvl="0" indent="0" algn="l" rtl="0">
              <a:spcBef>
                <a:spcPts val="0"/>
              </a:spcBef>
              <a:spcAft>
                <a:spcPts val="1200"/>
              </a:spcAft>
              <a:buClr>
                <a:srgbClr val="000000"/>
              </a:buClr>
              <a:buSzPts val="1100"/>
              <a:buFont typeface="Arial"/>
              <a:buNone/>
            </a:pPr>
            <a:r>
              <a:rPr lang="en" sz="1300" b="1" dirty="0">
                <a:solidFill>
                  <a:srgbClr val="1A1A1A"/>
                </a:solidFill>
                <a:latin typeface="Montserrat" panose="00000500000000000000" pitchFamily="2" charset="0"/>
                <a:ea typeface="Montserrat"/>
                <a:cs typeface="Montserrat"/>
                <a:sym typeface="Montserrat"/>
              </a:rPr>
              <a:t>Total Store Channel growth</a:t>
            </a:r>
            <a:br>
              <a:rPr lang="en" b="1" dirty="0">
                <a:solidFill>
                  <a:srgbClr val="000000"/>
                </a:solidFill>
                <a:latin typeface="Montserrat" panose="00000500000000000000" pitchFamily="2" charset="0"/>
                <a:ea typeface="Montserrat"/>
                <a:cs typeface="Montserrat"/>
                <a:sym typeface="Montserrat"/>
              </a:rPr>
            </a:br>
            <a:r>
              <a:rPr lang="en" sz="1000" dirty="0">
                <a:solidFill>
                  <a:srgbClr val="000000"/>
                </a:solidFill>
                <a:latin typeface="Montserrat" panose="00000500000000000000" pitchFamily="2" charset="0"/>
                <a:ea typeface="Montserrat"/>
                <a:cs typeface="Montserrat"/>
                <a:sym typeface="Montserrat"/>
              </a:rPr>
              <a:t>52w/e 1</a:t>
            </a:r>
            <a:r>
              <a:rPr lang="en" sz="1000" baseline="30000" dirty="0">
                <a:solidFill>
                  <a:srgbClr val="000000"/>
                </a:solidFill>
                <a:latin typeface="Montserrat" panose="00000500000000000000" pitchFamily="2" charset="0"/>
                <a:ea typeface="Montserrat"/>
                <a:cs typeface="Montserrat"/>
                <a:sym typeface="Montserrat"/>
              </a:rPr>
              <a:t>st</a:t>
            </a:r>
            <a:r>
              <a:rPr lang="en" sz="1000" dirty="0">
                <a:solidFill>
                  <a:srgbClr val="000000"/>
                </a:solidFill>
                <a:latin typeface="Montserrat" panose="00000500000000000000" pitchFamily="2" charset="0"/>
                <a:ea typeface="Montserrat"/>
                <a:cs typeface="Montserrat"/>
                <a:sym typeface="Montserrat"/>
              </a:rPr>
              <a:t> January vs 2 years ago</a:t>
            </a:r>
            <a:endParaRPr sz="1000" dirty="0">
              <a:solidFill>
                <a:srgbClr val="000000"/>
              </a:solidFill>
              <a:latin typeface="Montserrat" panose="00000500000000000000" pitchFamily="2" charset="0"/>
              <a:ea typeface="Montserrat"/>
              <a:cs typeface="Montserrat"/>
              <a:sym typeface="Montserrat"/>
            </a:endParaRPr>
          </a:p>
        </p:txBody>
      </p:sp>
      <p:sp>
        <p:nvSpPr>
          <p:cNvPr id="1754" name="Google Shape;1754;p130"/>
          <p:cNvSpPr txBox="1">
            <a:spLocks noGrp="1"/>
          </p:cNvSpPr>
          <p:nvPr>
            <p:ph type="title"/>
          </p:nvPr>
        </p:nvSpPr>
        <p:spPr>
          <a:xfrm>
            <a:off x="195943" y="288388"/>
            <a:ext cx="8948057" cy="596983"/>
          </a:xfrm>
        </p:spPr>
        <p:txBody>
          <a:bodyPr spcFirstLastPara="1" wrap="square" lIns="0" tIns="91425" rIns="0" bIns="91425" anchor="t" anchorCtr="0">
            <a:noAutofit/>
          </a:bodyPr>
          <a:lstStyle/>
          <a:p>
            <a:pPr lvl="0"/>
            <a:r>
              <a:rPr lang="en-PH" sz="1700" dirty="0">
                <a:latin typeface="Montserrat" panose="00000500000000000000" pitchFamily="2" charset="0"/>
              </a:rPr>
              <a:t>Sales remain upbeat compared to 2 years ago, indicating that not all residual sales have returned to hospitality …</a:t>
            </a:r>
          </a:p>
        </p:txBody>
      </p:sp>
      <p:sp>
        <p:nvSpPr>
          <p:cNvPr id="5" name="Subtitle 4">
            <a:extLst>
              <a:ext uri="{FF2B5EF4-FFF2-40B4-BE49-F238E27FC236}">
                <a16:creationId xmlns:a16="http://schemas.microsoft.com/office/drawing/2014/main" id="{3C6B6279-8719-40AD-9D86-C28AD0E6FF89}"/>
              </a:ext>
            </a:extLst>
          </p:cNvPr>
          <p:cNvSpPr>
            <a:spLocks noGrp="1"/>
          </p:cNvSpPr>
          <p:nvPr>
            <p:ph type="subTitle" idx="4294967295"/>
          </p:nvPr>
        </p:nvSpPr>
        <p:spPr>
          <a:xfrm>
            <a:off x="262281" y="4778827"/>
            <a:ext cx="8159100" cy="184800"/>
          </a:xfrm>
        </p:spPr>
        <p:txBody>
          <a:bodyPr/>
          <a:lstStyle/>
          <a:p>
            <a:pPr marL="146050" indent="0">
              <a:buNone/>
            </a:pPr>
            <a:r>
              <a:rPr lang="en-PH" sz="600" dirty="0">
                <a:latin typeface="Montserrat" panose="00000500000000000000" pitchFamily="2" charset="0"/>
              </a:rPr>
              <a:t>Source:  NielsenIQ Scantrack Total Store Read, , *Homescan FMCG, **Homescan Total FMCG</a:t>
            </a:r>
          </a:p>
        </p:txBody>
      </p:sp>
      <p:graphicFrame>
        <p:nvGraphicFramePr>
          <p:cNvPr id="8" name="Chart 7">
            <a:extLst>
              <a:ext uri="{FF2B5EF4-FFF2-40B4-BE49-F238E27FC236}">
                <a16:creationId xmlns:a16="http://schemas.microsoft.com/office/drawing/2014/main" id="{DB33BE65-B630-40B7-AEBE-1B721752795F}"/>
              </a:ext>
            </a:extLst>
          </p:cNvPr>
          <p:cNvGraphicFramePr/>
          <p:nvPr>
            <p:extLst>
              <p:ext uri="{D42A27DB-BD31-4B8C-83A1-F6EECF244321}">
                <p14:modId xmlns:p14="http://schemas.microsoft.com/office/powerpoint/2010/main" val="4037110385"/>
              </p:ext>
            </p:extLst>
          </p:nvPr>
        </p:nvGraphicFramePr>
        <p:xfrm>
          <a:off x="753025" y="1500722"/>
          <a:ext cx="7177613" cy="3217833"/>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5747657" y="4927853"/>
            <a:ext cx="2988318" cy="215444"/>
          </a:xfrm>
          <a:prstGeom prst="rect">
            <a:avLst/>
          </a:prstGeom>
          <a:noFill/>
        </p:spPr>
        <p:txBody>
          <a:bodyPr wrap="none" rtlCol="0">
            <a:spAutoFit/>
          </a:bodyPr>
          <a:lstStyle/>
          <a:p>
            <a:pPr algn="r"/>
            <a:r>
              <a:rPr lang="en-GB" sz="800" dirty="0">
                <a:latin typeface="Montserrat" panose="00000500000000000000" pitchFamily="2" charset="0"/>
                <a:cs typeface="Calibri" panose="020F0502020204030204" pitchFamily="34" charset="0"/>
              </a:rPr>
              <a:t>Nb.  Supermarkets include Dark Stores and Pick stores</a:t>
            </a:r>
          </a:p>
        </p:txBody>
      </p:sp>
      <p:sp>
        <p:nvSpPr>
          <p:cNvPr id="2" name="TextBox 1">
            <a:extLst>
              <a:ext uri="{FF2B5EF4-FFF2-40B4-BE49-F238E27FC236}">
                <a16:creationId xmlns:a16="http://schemas.microsoft.com/office/drawing/2014/main" id="{819C6D79-CFE2-4009-B154-A638AAB33519}"/>
              </a:ext>
            </a:extLst>
          </p:cNvPr>
          <p:cNvSpPr txBox="1"/>
          <p:nvPr/>
        </p:nvSpPr>
        <p:spPr>
          <a:xfrm>
            <a:off x="7309271" y="1260780"/>
            <a:ext cx="952505" cy="215444"/>
          </a:xfrm>
          <a:prstGeom prst="rect">
            <a:avLst/>
          </a:prstGeom>
          <a:noFill/>
        </p:spPr>
        <p:txBody>
          <a:bodyPr wrap="none" rtlCol="0">
            <a:spAutoFit/>
          </a:bodyPr>
          <a:lstStyle/>
          <a:p>
            <a:r>
              <a:rPr lang="en-GB" sz="800" b="1" dirty="0">
                <a:latin typeface="Montserrat" panose="00000500000000000000" pitchFamily="2" charset="0"/>
              </a:rPr>
              <a:t>Vs 2 years ago</a:t>
            </a:r>
          </a:p>
        </p:txBody>
      </p:sp>
      <p:sp>
        <p:nvSpPr>
          <p:cNvPr id="10" name="TextBox 9">
            <a:extLst>
              <a:ext uri="{FF2B5EF4-FFF2-40B4-BE49-F238E27FC236}">
                <a16:creationId xmlns:a16="http://schemas.microsoft.com/office/drawing/2014/main" id="{53D1E5A7-B28C-4306-BA3D-1C39971C1496}"/>
              </a:ext>
            </a:extLst>
          </p:cNvPr>
          <p:cNvSpPr txBox="1"/>
          <p:nvPr/>
        </p:nvSpPr>
        <p:spPr>
          <a:xfrm>
            <a:off x="75507" y="871704"/>
            <a:ext cx="8717385" cy="430887"/>
          </a:xfrm>
          <a:prstGeom prst="rect">
            <a:avLst/>
          </a:prstGeom>
          <a:noFill/>
        </p:spPr>
        <p:txBody>
          <a:bodyPr wrap="square">
            <a:spAutoFit/>
          </a:bodyPr>
          <a:lstStyle/>
          <a:p>
            <a:r>
              <a:rPr lang="en-PH" sz="1100" dirty="0">
                <a:latin typeface="Montserrat" panose="00000500000000000000" pitchFamily="2" charset="0"/>
              </a:rPr>
              <a:t>Just two channels have yet to see sales return to pre-pandemic levels, the gap is closing for Chemists.  Convenience Multiples, with more stores in airports, will need to wait until all foreign travel restrictions are lifted to make a full recovery</a:t>
            </a:r>
            <a:endParaRPr lang="en-GB" sz="1100" dirty="0"/>
          </a:p>
        </p:txBody>
      </p:sp>
    </p:spTree>
    <p:extLst>
      <p:ext uri="{BB962C8B-B14F-4D97-AF65-F5344CB8AC3E}">
        <p14:creationId xmlns:p14="http://schemas.microsoft.com/office/powerpoint/2010/main" val="25575001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27"/>
        <p:cNvGrpSpPr/>
        <p:nvPr/>
      </p:nvGrpSpPr>
      <p:grpSpPr>
        <a:xfrm>
          <a:off x="0" y="0"/>
          <a:ext cx="0" cy="0"/>
          <a:chOff x="0" y="0"/>
          <a:chExt cx="0" cy="0"/>
        </a:xfrm>
      </p:grpSpPr>
      <p:sp>
        <p:nvSpPr>
          <p:cNvPr id="1128" name="Google Shape;1128;p125"/>
          <p:cNvSpPr txBox="1">
            <a:spLocks noGrp="1"/>
          </p:cNvSpPr>
          <p:nvPr>
            <p:ph type="title"/>
          </p:nvPr>
        </p:nvSpPr>
        <p:spPr>
          <a:xfrm>
            <a:off x="354650" y="292625"/>
            <a:ext cx="8434800" cy="393600"/>
          </a:xfrm>
          <a:prstGeom prst="rect">
            <a:avLst/>
          </a:prstGeom>
        </p:spPr>
        <p:txBody>
          <a:bodyPr spcFirstLastPara="1" wrap="square" lIns="0" tIns="91425" rIns="0" bIns="91425" anchor="t" anchorCtr="0">
            <a:noAutofit/>
          </a:bodyPr>
          <a:lstStyle/>
          <a:p>
            <a:pPr marL="0" lvl="0" indent="0" algn="l" rtl="0">
              <a:spcBef>
                <a:spcPts val="0"/>
              </a:spcBef>
              <a:spcAft>
                <a:spcPts val="0"/>
              </a:spcAft>
              <a:buNone/>
            </a:pPr>
            <a:r>
              <a:rPr lang="en" dirty="0"/>
              <a:t>Five take outs from Total Till for the 4 weeks to 1</a:t>
            </a:r>
            <a:r>
              <a:rPr lang="en" baseline="30000" dirty="0"/>
              <a:t>st</a:t>
            </a:r>
            <a:r>
              <a:rPr lang="en" dirty="0"/>
              <a:t> January 2022</a:t>
            </a:r>
            <a:endParaRPr dirty="0"/>
          </a:p>
        </p:txBody>
      </p:sp>
      <p:sp>
        <p:nvSpPr>
          <p:cNvPr id="1130" name="Google Shape;1130;p125"/>
          <p:cNvSpPr txBox="1"/>
          <p:nvPr/>
        </p:nvSpPr>
        <p:spPr>
          <a:xfrm>
            <a:off x="318936" y="1754937"/>
            <a:ext cx="548700" cy="243795"/>
          </a:xfrm>
          <a:prstGeom prst="rect">
            <a:avLst/>
          </a:prstGeom>
          <a:noFill/>
          <a:ln>
            <a:noFill/>
          </a:ln>
        </p:spPr>
        <p:txBody>
          <a:bodyPr spcFirstLastPara="1" wrap="square" lIns="0" tIns="0" rIns="0" bIns="45700" anchor="ctr" anchorCtr="0">
            <a:noAutofit/>
          </a:bodyPr>
          <a:lstStyle/>
          <a:p>
            <a:pPr marL="0" marR="0" lvl="0" indent="0" algn="l" rtl="0">
              <a:lnSpc>
                <a:spcPct val="100000"/>
              </a:lnSpc>
              <a:spcBef>
                <a:spcPts val="0"/>
              </a:spcBef>
              <a:spcAft>
                <a:spcPts val="0"/>
              </a:spcAft>
              <a:buNone/>
            </a:pPr>
            <a:r>
              <a:rPr lang="en" sz="2500" b="1" dirty="0">
                <a:latin typeface="Montserrat"/>
                <a:ea typeface="Montserrat"/>
                <a:cs typeface="Montserrat"/>
                <a:sym typeface="Montserrat"/>
              </a:rPr>
              <a:t>2</a:t>
            </a:r>
            <a:endParaRPr sz="2500" b="1" i="0" u="none" strike="noStrike" cap="none" dirty="0">
              <a:latin typeface="Montserrat"/>
              <a:ea typeface="Montserrat"/>
              <a:cs typeface="Montserrat"/>
              <a:sym typeface="Montserrat"/>
            </a:endParaRPr>
          </a:p>
        </p:txBody>
      </p:sp>
      <p:sp>
        <p:nvSpPr>
          <p:cNvPr id="1132" name="Google Shape;1132;p125"/>
          <p:cNvSpPr txBox="1"/>
          <p:nvPr/>
        </p:nvSpPr>
        <p:spPr>
          <a:xfrm>
            <a:off x="332221" y="2372474"/>
            <a:ext cx="548700" cy="530100"/>
          </a:xfrm>
          <a:prstGeom prst="rect">
            <a:avLst/>
          </a:prstGeom>
          <a:noFill/>
          <a:ln>
            <a:noFill/>
          </a:ln>
        </p:spPr>
        <p:txBody>
          <a:bodyPr spcFirstLastPara="1" wrap="square" lIns="0" tIns="0" rIns="0" bIns="45700" anchor="ctr" anchorCtr="0">
            <a:noAutofit/>
          </a:bodyPr>
          <a:lstStyle/>
          <a:p>
            <a:pPr marL="0" marR="0" lvl="0" indent="0" algn="l" rtl="0">
              <a:lnSpc>
                <a:spcPct val="100000"/>
              </a:lnSpc>
              <a:spcBef>
                <a:spcPts val="0"/>
              </a:spcBef>
              <a:spcAft>
                <a:spcPts val="0"/>
              </a:spcAft>
              <a:buNone/>
            </a:pPr>
            <a:r>
              <a:rPr lang="en" sz="2500" b="1" dirty="0">
                <a:latin typeface="Montserrat"/>
                <a:ea typeface="Montserrat"/>
                <a:cs typeface="Montserrat"/>
                <a:sym typeface="Montserrat"/>
              </a:rPr>
              <a:t>3</a:t>
            </a:r>
            <a:endParaRPr sz="2500" b="1" i="0" u="none" strike="noStrike" cap="none" dirty="0">
              <a:latin typeface="Montserrat"/>
              <a:ea typeface="Montserrat"/>
              <a:cs typeface="Montserrat"/>
              <a:sym typeface="Montserrat"/>
            </a:endParaRPr>
          </a:p>
        </p:txBody>
      </p:sp>
      <p:sp>
        <p:nvSpPr>
          <p:cNvPr id="1133" name="Google Shape;1133;p125"/>
          <p:cNvSpPr txBox="1"/>
          <p:nvPr/>
        </p:nvSpPr>
        <p:spPr>
          <a:xfrm>
            <a:off x="751155" y="889981"/>
            <a:ext cx="7545900" cy="661200"/>
          </a:xfrm>
          <a:prstGeom prst="rect">
            <a:avLst/>
          </a:prstGeom>
          <a:noFill/>
          <a:ln>
            <a:noFill/>
          </a:ln>
        </p:spPr>
        <p:txBody>
          <a:bodyPr spcFirstLastPara="1" wrap="square" lIns="0" tIns="45700" rIns="0" bIns="45700" anchor="ctr" anchorCtr="0">
            <a:noAutofit/>
          </a:bodyPr>
          <a:lstStyle/>
          <a:p>
            <a:pPr marL="0" lvl="0" indent="0" algn="l" rtl="0">
              <a:spcBef>
                <a:spcPts val="0"/>
              </a:spcBef>
              <a:spcAft>
                <a:spcPts val="0"/>
              </a:spcAft>
              <a:buClr>
                <a:schemeClr val="dk1"/>
              </a:buClr>
              <a:buSzPts val="1100"/>
              <a:buFont typeface="Arial"/>
              <a:buNone/>
            </a:pPr>
            <a:r>
              <a:rPr lang="en" sz="1500" dirty="0">
                <a:solidFill>
                  <a:schemeClr val="dk1"/>
                </a:solidFill>
                <a:latin typeface="Montserrat"/>
                <a:ea typeface="Montserrat"/>
                <a:cs typeface="Montserrat"/>
                <a:sym typeface="Montserrat"/>
              </a:rPr>
              <a:t>It was a </a:t>
            </a:r>
            <a:r>
              <a:rPr lang="en" sz="1500" b="1" dirty="0">
                <a:solidFill>
                  <a:schemeClr val="dk1"/>
                </a:solidFill>
                <a:latin typeface="Montserrat"/>
                <a:ea typeface="Montserrat"/>
                <a:cs typeface="Montserrat"/>
                <a:sym typeface="Montserrat"/>
              </a:rPr>
              <a:t>good</a:t>
            </a:r>
            <a:r>
              <a:rPr lang="en" sz="1500" dirty="0">
                <a:solidFill>
                  <a:schemeClr val="dk1"/>
                </a:solidFill>
                <a:latin typeface="Montserrat"/>
                <a:ea typeface="Montserrat"/>
                <a:cs typeface="Montserrat"/>
                <a:sym typeface="Montserrat"/>
              </a:rPr>
              <a:t> Christmas for food retailers</a:t>
            </a:r>
            <a:endParaRPr sz="1500" dirty="0">
              <a:solidFill>
                <a:schemeClr val="dk1"/>
              </a:solidFill>
              <a:latin typeface="Montserrat"/>
              <a:ea typeface="Montserrat"/>
              <a:cs typeface="Montserrat"/>
              <a:sym typeface="Montserrat"/>
            </a:endParaRPr>
          </a:p>
        </p:txBody>
      </p:sp>
      <p:sp>
        <p:nvSpPr>
          <p:cNvPr id="1134" name="Google Shape;1134;p125"/>
          <p:cNvSpPr txBox="1"/>
          <p:nvPr/>
        </p:nvSpPr>
        <p:spPr>
          <a:xfrm>
            <a:off x="318936" y="3099349"/>
            <a:ext cx="548700" cy="530100"/>
          </a:xfrm>
          <a:prstGeom prst="rect">
            <a:avLst/>
          </a:prstGeom>
          <a:noFill/>
          <a:ln>
            <a:noFill/>
          </a:ln>
        </p:spPr>
        <p:txBody>
          <a:bodyPr spcFirstLastPara="1" wrap="square" lIns="0" tIns="0" rIns="0" bIns="45700" anchor="ctr" anchorCtr="0">
            <a:noAutofit/>
          </a:bodyPr>
          <a:lstStyle/>
          <a:p>
            <a:pPr marL="0" marR="0" lvl="0" indent="0" algn="l" rtl="0">
              <a:lnSpc>
                <a:spcPct val="100000"/>
              </a:lnSpc>
              <a:spcBef>
                <a:spcPts val="0"/>
              </a:spcBef>
              <a:spcAft>
                <a:spcPts val="0"/>
              </a:spcAft>
              <a:buNone/>
            </a:pPr>
            <a:r>
              <a:rPr lang="en" sz="2500" b="1" dirty="0">
                <a:latin typeface="Montserrat"/>
                <a:ea typeface="Montserrat"/>
                <a:cs typeface="Montserrat"/>
                <a:sym typeface="Montserrat"/>
              </a:rPr>
              <a:t>4</a:t>
            </a:r>
            <a:endParaRPr sz="2500" b="1" i="0" u="none" strike="noStrike" cap="none" dirty="0">
              <a:latin typeface="Montserrat"/>
              <a:ea typeface="Montserrat"/>
              <a:cs typeface="Montserrat"/>
              <a:sym typeface="Montserrat"/>
            </a:endParaRPr>
          </a:p>
        </p:txBody>
      </p:sp>
      <p:sp>
        <p:nvSpPr>
          <p:cNvPr id="1135" name="Google Shape;1135;p125"/>
          <p:cNvSpPr txBox="1"/>
          <p:nvPr/>
        </p:nvSpPr>
        <p:spPr>
          <a:xfrm>
            <a:off x="751155" y="2417583"/>
            <a:ext cx="8060624" cy="393600"/>
          </a:xfrm>
          <a:prstGeom prst="rect">
            <a:avLst/>
          </a:prstGeom>
          <a:noFill/>
          <a:ln>
            <a:noFill/>
          </a:ln>
        </p:spPr>
        <p:txBody>
          <a:bodyPr spcFirstLastPara="1" wrap="square" lIns="0" tIns="45700" rIns="0" bIns="45700" anchor="ctr" anchorCtr="0">
            <a:noAutofit/>
          </a:bodyPr>
          <a:lstStyle/>
          <a:p>
            <a:pPr marL="0" lvl="0" indent="0" algn="l" rtl="0">
              <a:spcBef>
                <a:spcPts val="0"/>
              </a:spcBef>
              <a:spcAft>
                <a:spcPts val="0"/>
              </a:spcAft>
              <a:buNone/>
            </a:pPr>
            <a:r>
              <a:rPr lang="en-GB" sz="1500" b="1" dirty="0">
                <a:solidFill>
                  <a:schemeClr val="dk1"/>
                </a:solidFill>
                <a:latin typeface="Montserrat"/>
                <a:ea typeface="Montserrat"/>
                <a:cs typeface="Montserrat"/>
                <a:sym typeface="Montserrat"/>
              </a:rPr>
              <a:t>Basket mix </a:t>
            </a:r>
            <a:r>
              <a:rPr lang="en-GB" sz="1500" dirty="0">
                <a:solidFill>
                  <a:schemeClr val="dk1"/>
                </a:solidFill>
                <a:latin typeface="Montserrat"/>
                <a:ea typeface="Montserrat"/>
                <a:cs typeface="Montserrat"/>
                <a:sym typeface="Montserrat"/>
              </a:rPr>
              <a:t>was different to last year</a:t>
            </a:r>
            <a:endParaRPr lang="en-GB" sz="1500" dirty="0">
              <a:latin typeface="Montserrat"/>
              <a:ea typeface="Montserrat"/>
              <a:cs typeface="Montserrat"/>
              <a:sym typeface="Montserrat"/>
            </a:endParaRPr>
          </a:p>
        </p:txBody>
      </p:sp>
      <p:sp>
        <p:nvSpPr>
          <p:cNvPr id="1136" name="Google Shape;1136;p125"/>
          <p:cNvSpPr txBox="1"/>
          <p:nvPr/>
        </p:nvSpPr>
        <p:spPr>
          <a:xfrm>
            <a:off x="332221" y="3814131"/>
            <a:ext cx="548700" cy="530100"/>
          </a:xfrm>
          <a:prstGeom prst="rect">
            <a:avLst/>
          </a:prstGeom>
          <a:noFill/>
          <a:ln>
            <a:noFill/>
          </a:ln>
        </p:spPr>
        <p:txBody>
          <a:bodyPr spcFirstLastPara="1" wrap="square" lIns="0" tIns="0" rIns="0" bIns="45700" anchor="ctr" anchorCtr="0">
            <a:noAutofit/>
          </a:bodyPr>
          <a:lstStyle/>
          <a:p>
            <a:pPr marL="0" marR="0" lvl="0" indent="0" algn="l" rtl="0">
              <a:lnSpc>
                <a:spcPct val="100000"/>
              </a:lnSpc>
              <a:spcBef>
                <a:spcPts val="0"/>
              </a:spcBef>
              <a:spcAft>
                <a:spcPts val="0"/>
              </a:spcAft>
              <a:buNone/>
            </a:pPr>
            <a:r>
              <a:rPr lang="en" sz="2500" b="1" dirty="0">
                <a:latin typeface="Montserrat"/>
                <a:ea typeface="Montserrat"/>
                <a:cs typeface="Montserrat"/>
                <a:sym typeface="Montserrat"/>
              </a:rPr>
              <a:t>5</a:t>
            </a:r>
            <a:endParaRPr sz="2500" b="1" i="0" u="none" strike="noStrike" cap="none" dirty="0">
              <a:latin typeface="Montserrat"/>
              <a:ea typeface="Montserrat"/>
              <a:cs typeface="Montserrat"/>
              <a:sym typeface="Montserrat"/>
            </a:endParaRPr>
          </a:p>
        </p:txBody>
      </p:sp>
      <p:sp>
        <p:nvSpPr>
          <p:cNvPr id="1137" name="Google Shape;1137;p125"/>
          <p:cNvSpPr txBox="1"/>
          <p:nvPr/>
        </p:nvSpPr>
        <p:spPr>
          <a:xfrm>
            <a:off x="728826" y="1590575"/>
            <a:ext cx="8186574" cy="544768"/>
          </a:xfrm>
          <a:prstGeom prst="rect">
            <a:avLst/>
          </a:prstGeom>
          <a:noFill/>
          <a:ln>
            <a:noFill/>
          </a:ln>
        </p:spPr>
        <p:txBody>
          <a:bodyPr spcFirstLastPara="1" wrap="square" lIns="0" tIns="45700" rIns="0" bIns="45700" anchor="ctr" anchorCtr="0">
            <a:noAutofit/>
          </a:bodyPr>
          <a:lstStyle/>
          <a:p>
            <a:pPr marL="0" lvl="0" indent="0" algn="l" rtl="0">
              <a:spcBef>
                <a:spcPts val="0"/>
              </a:spcBef>
              <a:spcAft>
                <a:spcPts val="0"/>
              </a:spcAft>
              <a:buClr>
                <a:schemeClr val="dk1"/>
              </a:buClr>
              <a:buSzPts val="1100"/>
              <a:buFont typeface="Arial"/>
              <a:buNone/>
            </a:pPr>
            <a:r>
              <a:rPr lang="en-GB" sz="1500" dirty="0">
                <a:solidFill>
                  <a:schemeClr val="dk1"/>
                </a:solidFill>
                <a:latin typeface="Montserrat"/>
                <a:ea typeface="Montserrat"/>
                <a:cs typeface="Montserrat"/>
                <a:sym typeface="Montserrat"/>
              </a:rPr>
              <a:t>‘Christmas week’ was the </a:t>
            </a:r>
            <a:r>
              <a:rPr lang="en-GB" sz="1500" b="1" dirty="0">
                <a:solidFill>
                  <a:schemeClr val="dk1"/>
                </a:solidFill>
                <a:latin typeface="Montserrat"/>
                <a:ea typeface="Montserrat"/>
                <a:cs typeface="Montserrat"/>
                <a:sym typeface="Montserrat"/>
              </a:rPr>
              <a:t>biggest </a:t>
            </a:r>
            <a:r>
              <a:rPr lang="en-GB" sz="1500" dirty="0">
                <a:solidFill>
                  <a:schemeClr val="dk1"/>
                </a:solidFill>
                <a:latin typeface="Montserrat"/>
                <a:ea typeface="Montserrat"/>
                <a:cs typeface="Montserrat"/>
                <a:sym typeface="Montserrat"/>
              </a:rPr>
              <a:t>yet</a:t>
            </a:r>
          </a:p>
        </p:txBody>
      </p:sp>
      <p:sp>
        <p:nvSpPr>
          <p:cNvPr id="1138" name="Google Shape;1138;p125"/>
          <p:cNvSpPr txBox="1"/>
          <p:nvPr/>
        </p:nvSpPr>
        <p:spPr>
          <a:xfrm>
            <a:off x="354646" y="1003058"/>
            <a:ext cx="548700" cy="530100"/>
          </a:xfrm>
          <a:prstGeom prst="rect">
            <a:avLst/>
          </a:prstGeom>
          <a:noFill/>
          <a:ln>
            <a:noFill/>
          </a:ln>
        </p:spPr>
        <p:txBody>
          <a:bodyPr spcFirstLastPara="1" wrap="square" lIns="0" tIns="0" rIns="0" bIns="45700" anchor="ctr" anchorCtr="0">
            <a:noAutofit/>
          </a:bodyPr>
          <a:lstStyle/>
          <a:p>
            <a:pPr marL="0" marR="0" lvl="0" indent="0" algn="l" rtl="0">
              <a:lnSpc>
                <a:spcPct val="100000"/>
              </a:lnSpc>
              <a:spcBef>
                <a:spcPts val="0"/>
              </a:spcBef>
              <a:spcAft>
                <a:spcPts val="0"/>
              </a:spcAft>
              <a:buNone/>
            </a:pPr>
            <a:r>
              <a:rPr lang="en" sz="2500" b="1" dirty="0">
                <a:latin typeface="Montserrat"/>
                <a:ea typeface="Montserrat"/>
                <a:cs typeface="Montserrat"/>
                <a:sym typeface="Montserrat"/>
              </a:rPr>
              <a:t>1</a:t>
            </a:r>
            <a:endParaRPr sz="2500" b="1" i="0" u="none" strike="noStrike" cap="none" dirty="0">
              <a:latin typeface="Montserrat"/>
              <a:ea typeface="Montserrat"/>
              <a:cs typeface="Montserrat"/>
              <a:sym typeface="Montserrat"/>
            </a:endParaRPr>
          </a:p>
        </p:txBody>
      </p:sp>
      <p:sp>
        <p:nvSpPr>
          <p:cNvPr id="13" name="Google Shape;1137;p125">
            <a:extLst>
              <a:ext uri="{FF2B5EF4-FFF2-40B4-BE49-F238E27FC236}">
                <a16:creationId xmlns:a16="http://schemas.microsoft.com/office/drawing/2014/main" id="{E5683DC5-CA79-45CF-9547-EDE013695E52}"/>
              </a:ext>
            </a:extLst>
          </p:cNvPr>
          <p:cNvSpPr txBox="1"/>
          <p:nvPr/>
        </p:nvSpPr>
        <p:spPr>
          <a:xfrm>
            <a:off x="751155" y="3824434"/>
            <a:ext cx="8060624" cy="617476"/>
          </a:xfrm>
          <a:prstGeom prst="rect">
            <a:avLst/>
          </a:prstGeom>
          <a:noFill/>
          <a:ln>
            <a:noFill/>
          </a:ln>
        </p:spPr>
        <p:txBody>
          <a:bodyPr spcFirstLastPara="1" wrap="square" lIns="0" tIns="45700" rIns="0" bIns="45700" anchor="ctr" anchorCtr="0">
            <a:noAutofit/>
          </a:bodyPr>
          <a:lstStyle/>
          <a:p>
            <a:pPr marL="0" marR="0" lvl="0" indent="0" algn="l" rtl="0">
              <a:lnSpc>
                <a:spcPct val="100000"/>
              </a:lnSpc>
              <a:spcBef>
                <a:spcPts val="0"/>
              </a:spcBef>
              <a:spcAft>
                <a:spcPts val="0"/>
              </a:spcAft>
              <a:buNone/>
            </a:pPr>
            <a:r>
              <a:rPr lang="en-GB" sz="1500" b="1" dirty="0">
                <a:latin typeface="Montserrat"/>
                <a:ea typeface="Montserrat"/>
                <a:cs typeface="Montserrat"/>
                <a:sym typeface="Montserrat"/>
              </a:rPr>
              <a:t>Squeeze</a:t>
            </a:r>
            <a:r>
              <a:rPr lang="en-GB" sz="1500" dirty="0">
                <a:latin typeface="Montserrat"/>
                <a:ea typeface="Montserrat"/>
                <a:cs typeface="Montserrat"/>
                <a:sym typeface="Montserrat"/>
              </a:rPr>
              <a:t> on household income in 2022 could become another </a:t>
            </a:r>
            <a:r>
              <a:rPr lang="en-GB" sz="1500" b="1" dirty="0">
                <a:latin typeface="Montserrat"/>
                <a:ea typeface="Montserrat"/>
                <a:cs typeface="Montserrat"/>
                <a:sym typeface="Montserrat"/>
              </a:rPr>
              <a:t>catalyst</a:t>
            </a:r>
            <a:r>
              <a:rPr lang="en-GB" sz="1500" dirty="0">
                <a:latin typeface="Montserrat"/>
                <a:ea typeface="Montserrat"/>
                <a:cs typeface="Montserrat"/>
                <a:sym typeface="Montserrat"/>
              </a:rPr>
              <a:t> for growth for </a:t>
            </a:r>
            <a:r>
              <a:rPr lang="en-GB" sz="1500" b="1" dirty="0">
                <a:latin typeface="Montserrat"/>
                <a:ea typeface="Montserrat"/>
                <a:cs typeface="Montserrat"/>
                <a:sym typeface="Montserrat"/>
              </a:rPr>
              <a:t>Discounters</a:t>
            </a:r>
            <a:endParaRPr sz="1500" dirty="0">
              <a:latin typeface="Montserrat"/>
              <a:ea typeface="Montserrat"/>
              <a:cs typeface="Montserrat"/>
              <a:sym typeface="Montserrat"/>
            </a:endParaRPr>
          </a:p>
        </p:txBody>
      </p:sp>
      <p:sp>
        <p:nvSpPr>
          <p:cNvPr id="15" name="Google Shape;1135;p125">
            <a:extLst>
              <a:ext uri="{FF2B5EF4-FFF2-40B4-BE49-F238E27FC236}">
                <a16:creationId xmlns:a16="http://schemas.microsoft.com/office/drawing/2014/main" id="{500B54D9-C89E-47A8-A9AE-1A4EAC3BB06E}"/>
              </a:ext>
            </a:extLst>
          </p:cNvPr>
          <p:cNvSpPr txBox="1"/>
          <p:nvPr/>
        </p:nvSpPr>
        <p:spPr>
          <a:xfrm>
            <a:off x="728826" y="3122961"/>
            <a:ext cx="8060624" cy="393600"/>
          </a:xfrm>
          <a:prstGeom prst="rect">
            <a:avLst/>
          </a:prstGeom>
          <a:noFill/>
          <a:ln>
            <a:noFill/>
          </a:ln>
        </p:spPr>
        <p:txBody>
          <a:bodyPr spcFirstLastPara="1" wrap="square" lIns="0" tIns="45700" rIns="0" bIns="45700" anchor="ctr" anchorCtr="0">
            <a:noAutofit/>
          </a:bodyPr>
          <a:lstStyle/>
          <a:p>
            <a:pPr marL="0" lvl="0" indent="0" algn="l" rtl="0">
              <a:spcBef>
                <a:spcPts val="0"/>
              </a:spcBef>
              <a:spcAft>
                <a:spcPts val="0"/>
              </a:spcAft>
              <a:buNone/>
            </a:pPr>
            <a:r>
              <a:rPr lang="en-GB" sz="1500" b="1" dirty="0">
                <a:solidFill>
                  <a:schemeClr val="dk1"/>
                </a:solidFill>
                <a:latin typeface="Montserrat"/>
                <a:ea typeface="Montserrat"/>
                <a:cs typeface="Montserrat"/>
                <a:sym typeface="Montserrat"/>
              </a:rPr>
              <a:t>Star performers </a:t>
            </a:r>
            <a:r>
              <a:rPr lang="en-GB" sz="1500" dirty="0">
                <a:solidFill>
                  <a:schemeClr val="dk1"/>
                </a:solidFill>
                <a:latin typeface="Montserrat"/>
                <a:ea typeface="Montserrat"/>
                <a:cs typeface="Montserrat"/>
                <a:sym typeface="Montserrat"/>
              </a:rPr>
              <a:t>this Christmas were </a:t>
            </a:r>
            <a:r>
              <a:rPr lang="en-GB" sz="1500" b="1" dirty="0">
                <a:solidFill>
                  <a:schemeClr val="dk1"/>
                </a:solidFill>
                <a:latin typeface="Montserrat"/>
                <a:ea typeface="Montserrat"/>
                <a:cs typeface="Montserrat"/>
                <a:sym typeface="Montserrat"/>
              </a:rPr>
              <a:t>M&amp;S, Ocado </a:t>
            </a:r>
            <a:r>
              <a:rPr lang="en-GB" sz="1500" dirty="0">
                <a:solidFill>
                  <a:schemeClr val="dk1"/>
                </a:solidFill>
                <a:latin typeface="Montserrat"/>
                <a:ea typeface="Montserrat"/>
                <a:cs typeface="Montserrat"/>
                <a:sym typeface="Montserrat"/>
              </a:rPr>
              <a:t>and the </a:t>
            </a:r>
            <a:r>
              <a:rPr lang="en-GB" sz="1500" b="1" dirty="0">
                <a:solidFill>
                  <a:schemeClr val="dk1"/>
                </a:solidFill>
                <a:latin typeface="Montserrat"/>
                <a:ea typeface="Montserrat"/>
                <a:cs typeface="Montserrat"/>
                <a:sym typeface="Montserrat"/>
              </a:rPr>
              <a:t>Discounters</a:t>
            </a:r>
            <a:endParaRPr lang="en-GB" sz="1500" dirty="0">
              <a:latin typeface="Montserrat"/>
              <a:ea typeface="Montserrat"/>
              <a:cs typeface="Montserrat"/>
              <a:sym typeface="Montserrat"/>
            </a:endParaRPr>
          </a:p>
        </p:txBody>
      </p:sp>
    </p:spTree>
    <p:extLst>
      <p:ext uri="{BB962C8B-B14F-4D97-AF65-F5344CB8AC3E}">
        <p14:creationId xmlns:p14="http://schemas.microsoft.com/office/powerpoint/2010/main" val="39968561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87"/>
        <p:cNvGrpSpPr/>
        <p:nvPr/>
      </p:nvGrpSpPr>
      <p:grpSpPr>
        <a:xfrm>
          <a:off x="0" y="0"/>
          <a:ext cx="0" cy="0"/>
          <a:chOff x="0" y="0"/>
          <a:chExt cx="0" cy="0"/>
        </a:xfrm>
      </p:grpSpPr>
      <p:sp>
        <p:nvSpPr>
          <p:cNvPr id="2189" name="Google Shape;2189;p135"/>
          <p:cNvSpPr txBox="1"/>
          <p:nvPr/>
        </p:nvSpPr>
        <p:spPr>
          <a:xfrm>
            <a:off x="6425967" y="1664742"/>
            <a:ext cx="2432807" cy="2549845"/>
          </a:xfrm>
          <a:prstGeom prst="rect">
            <a:avLst/>
          </a:prstGeom>
          <a:noFill/>
          <a:ln>
            <a:noFill/>
          </a:ln>
        </p:spPr>
        <p:txBody>
          <a:bodyPr spcFirstLastPara="1" wrap="square" lIns="0" tIns="45700" rIns="0" bIns="45700" anchor="t" anchorCtr="0">
            <a:noAutofit/>
          </a:bodyPr>
          <a:lstStyle/>
          <a:p>
            <a:r>
              <a:rPr lang="en-GB" sz="1600" b="1" dirty="0">
                <a:solidFill>
                  <a:schemeClr val="bg1"/>
                </a:solidFill>
                <a:latin typeface="Montserrat" panose="00000500000000000000" pitchFamily="2" charset="0"/>
              </a:rPr>
              <a:t>Food &amp; drink spend at the end of December is </a:t>
            </a:r>
            <a:r>
              <a:rPr lang="en-GB" sz="1600" b="1" dirty="0">
                <a:solidFill>
                  <a:schemeClr val="accent1"/>
                </a:solidFill>
                <a:latin typeface="Montserrat" panose="00000500000000000000" pitchFamily="2" charset="0"/>
              </a:rPr>
              <a:t>6% higher </a:t>
            </a:r>
            <a:r>
              <a:rPr lang="en-GB" sz="1600" b="1" dirty="0">
                <a:solidFill>
                  <a:schemeClr val="bg1"/>
                </a:solidFill>
                <a:latin typeface="Montserrat" panose="00000500000000000000" pitchFamily="2" charset="0"/>
              </a:rPr>
              <a:t>than pre-pandemic.</a:t>
            </a:r>
          </a:p>
          <a:p>
            <a:endParaRPr lang="en-GB" sz="1600" b="1" dirty="0">
              <a:solidFill>
                <a:schemeClr val="bg1"/>
              </a:solidFill>
              <a:latin typeface="Montserrat" panose="00000500000000000000" pitchFamily="2" charset="0"/>
            </a:endParaRPr>
          </a:p>
          <a:p>
            <a:r>
              <a:rPr lang="en-GB" sz="1600" b="1" dirty="0">
                <a:solidFill>
                  <a:schemeClr val="bg1"/>
                </a:solidFill>
                <a:latin typeface="Montserrat" panose="00000500000000000000" pitchFamily="2" charset="0"/>
              </a:rPr>
              <a:t>The question for hospitality, is </a:t>
            </a:r>
            <a:r>
              <a:rPr lang="en-GB" sz="1600" b="1" dirty="0">
                <a:solidFill>
                  <a:schemeClr val="accent1"/>
                </a:solidFill>
                <a:latin typeface="Montserrat" panose="00000500000000000000" pitchFamily="2" charset="0"/>
              </a:rPr>
              <a:t>how much</a:t>
            </a:r>
            <a:r>
              <a:rPr lang="en-GB" sz="1600" b="1" dirty="0">
                <a:solidFill>
                  <a:schemeClr val="tx2"/>
                </a:solidFill>
                <a:latin typeface="Montserrat" panose="00000500000000000000" pitchFamily="2" charset="0"/>
              </a:rPr>
              <a:t> of this </a:t>
            </a:r>
            <a:r>
              <a:rPr lang="en-GB" sz="1600" b="1" dirty="0">
                <a:solidFill>
                  <a:schemeClr val="accent1"/>
                </a:solidFill>
                <a:latin typeface="Montserrat" panose="00000500000000000000" pitchFamily="2" charset="0"/>
              </a:rPr>
              <a:t>residual</a:t>
            </a:r>
            <a:r>
              <a:rPr lang="en-GB" sz="1600" b="1" dirty="0">
                <a:solidFill>
                  <a:schemeClr val="tx2"/>
                </a:solidFill>
                <a:latin typeface="Montserrat" panose="00000500000000000000" pitchFamily="2" charset="0"/>
              </a:rPr>
              <a:t> spend </a:t>
            </a:r>
            <a:r>
              <a:rPr lang="en-GB" sz="1600" b="1" dirty="0">
                <a:solidFill>
                  <a:schemeClr val="bg1"/>
                </a:solidFill>
                <a:latin typeface="Montserrat" panose="00000500000000000000" pitchFamily="2" charset="0"/>
              </a:rPr>
              <a:t>will </a:t>
            </a:r>
            <a:r>
              <a:rPr lang="en-GB" sz="1600" b="1" dirty="0">
                <a:solidFill>
                  <a:schemeClr val="accent1"/>
                </a:solidFill>
                <a:latin typeface="Montserrat" panose="00000500000000000000" pitchFamily="2" charset="0"/>
              </a:rPr>
              <a:t>return</a:t>
            </a:r>
            <a:r>
              <a:rPr lang="en-GB" sz="1600" b="1" dirty="0">
                <a:solidFill>
                  <a:schemeClr val="bg1"/>
                </a:solidFill>
                <a:latin typeface="Montserrat" panose="00000500000000000000" pitchFamily="2" charset="0"/>
              </a:rPr>
              <a:t> to pubs and restaurants?</a:t>
            </a:r>
          </a:p>
          <a:p>
            <a:endParaRPr lang="en-GB" sz="1600" b="1" dirty="0">
              <a:solidFill>
                <a:schemeClr val="bg1"/>
              </a:solidFill>
              <a:latin typeface="Montserrat" panose="00000500000000000000" pitchFamily="2" charset="0"/>
            </a:endParaRPr>
          </a:p>
          <a:p>
            <a:endParaRPr lang="en-GB" sz="1600" b="1" i="0" dirty="0">
              <a:solidFill>
                <a:schemeClr val="bg1"/>
              </a:solidFill>
              <a:effectLst/>
              <a:latin typeface="Montserrat" panose="00000500000000000000" pitchFamily="2" charset="0"/>
            </a:endParaRPr>
          </a:p>
        </p:txBody>
      </p:sp>
      <p:grpSp>
        <p:nvGrpSpPr>
          <p:cNvPr id="2190" name="Google Shape;2190;p135"/>
          <p:cNvGrpSpPr/>
          <p:nvPr/>
        </p:nvGrpSpPr>
        <p:grpSpPr>
          <a:xfrm rot="5400000">
            <a:off x="6094527" y="1112027"/>
            <a:ext cx="674029" cy="307800"/>
            <a:chOff x="3272277" y="2468249"/>
            <a:chExt cx="674029" cy="307800"/>
          </a:xfrm>
        </p:grpSpPr>
        <p:sp>
          <p:nvSpPr>
            <p:cNvPr id="2191" name="Google Shape;2191;p135"/>
            <p:cNvSpPr/>
            <p:nvPr/>
          </p:nvSpPr>
          <p:spPr>
            <a:xfrm rot="-8100000">
              <a:off x="3317354" y="2513326"/>
              <a:ext cx="217647" cy="217647"/>
            </a:xfrm>
            <a:prstGeom prst="rtTriangle">
              <a:avLst/>
            </a:prstGeom>
            <a:solidFill>
              <a:srgbClr val="00F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Montserrat" panose="00000500000000000000" pitchFamily="2" charset="0"/>
              </a:endParaRPr>
            </a:p>
          </p:txBody>
        </p:sp>
        <p:sp>
          <p:nvSpPr>
            <p:cNvPr id="2192" name="Google Shape;2192;p135"/>
            <p:cNvSpPr/>
            <p:nvPr/>
          </p:nvSpPr>
          <p:spPr>
            <a:xfrm rot="-8100000">
              <a:off x="3500468" y="2513326"/>
              <a:ext cx="217647" cy="217647"/>
            </a:xfrm>
            <a:prstGeom prst="rtTriangle">
              <a:avLst/>
            </a:prstGeom>
            <a:solidFill>
              <a:srgbClr val="00F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Montserrat" panose="00000500000000000000" pitchFamily="2" charset="0"/>
              </a:endParaRPr>
            </a:p>
          </p:txBody>
        </p:sp>
        <p:sp>
          <p:nvSpPr>
            <p:cNvPr id="2193" name="Google Shape;2193;p135"/>
            <p:cNvSpPr/>
            <p:nvPr/>
          </p:nvSpPr>
          <p:spPr>
            <a:xfrm rot="-8100000">
              <a:off x="3683583" y="2513326"/>
              <a:ext cx="217647" cy="217647"/>
            </a:xfrm>
            <a:prstGeom prst="rtTriangle">
              <a:avLst/>
            </a:prstGeom>
            <a:solidFill>
              <a:srgbClr val="00F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Montserrat" panose="00000500000000000000" pitchFamily="2" charset="0"/>
              </a:endParaRPr>
            </a:p>
          </p:txBody>
        </p:sp>
      </p:grpSp>
      <p:sp>
        <p:nvSpPr>
          <p:cNvPr id="2195" name="Google Shape;2195;p135"/>
          <p:cNvSpPr txBox="1">
            <a:spLocks noGrp="1"/>
          </p:cNvSpPr>
          <p:nvPr>
            <p:ph type="title"/>
          </p:nvPr>
        </p:nvSpPr>
        <p:spPr>
          <a:xfrm>
            <a:off x="108858" y="311842"/>
            <a:ext cx="5943600" cy="670013"/>
          </a:xfrm>
        </p:spPr>
        <p:txBody>
          <a:bodyPr spcFirstLastPara="1" wrap="square" lIns="0" tIns="91425" rIns="0" bIns="91425" anchor="t" anchorCtr="0">
            <a:noAutofit/>
          </a:bodyPr>
          <a:lstStyle/>
          <a:p>
            <a:pPr lvl="0"/>
            <a:r>
              <a:rPr lang="en-PH" dirty="0">
                <a:latin typeface="Montserrat" panose="00000500000000000000" pitchFamily="2" charset="0"/>
              </a:rPr>
              <a:t>Latest 4 weeks sees an uptick in trend, as the new variant encourages more home dining</a:t>
            </a:r>
            <a:endParaRPr lang="da-DK" dirty="0">
              <a:latin typeface="Montserrat" panose="00000500000000000000" pitchFamily="2" charset="0"/>
            </a:endParaRPr>
          </a:p>
        </p:txBody>
      </p:sp>
      <p:sp>
        <p:nvSpPr>
          <p:cNvPr id="5" name="Subtitle 4">
            <a:extLst>
              <a:ext uri="{FF2B5EF4-FFF2-40B4-BE49-F238E27FC236}">
                <a16:creationId xmlns:a16="http://schemas.microsoft.com/office/drawing/2014/main" id="{431FEDF8-4128-4E76-8DE8-CFD67FD31018}"/>
              </a:ext>
            </a:extLst>
          </p:cNvPr>
          <p:cNvSpPr>
            <a:spLocks noGrp="1"/>
          </p:cNvSpPr>
          <p:nvPr>
            <p:ph type="subTitle" idx="3"/>
          </p:nvPr>
        </p:nvSpPr>
        <p:spPr>
          <a:xfrm>
            <a:off x="351200" y="4828425"/>
            <a:ext cx="5550900" cy="184800"/>
          </a:xfrm>
        </p:spPr>
        <p:txBody>
          <a:bodyPr/>
          <a:lstStyle/>
          <a:p>
            <a:r>
              <a:rPr lang="en-PH" dirty="0">
                <a:latin typeface="Montserrat" panose="00000500000000000000" pitchFamily="2" charset="0"/>
              </a:rPr>
              <a:t>Source:  *Nielsen Scantrack Total GB and Grocery Multiples 12w/e growth vs 2019</a:t>
            </a:r>
          </a:p>
        </p:txBody>
      </p:sp>
      <p:graphicFrame>
        <p:nvGraphicFramePr>
          <p:cNvPr id="32" name="Chart 31">
            <a:extLst>
              <a:ext uri="{FF2B5EF4-FFF2-40B4-BE49-F238E27FC236}">
                <a16:creationId xmlns:a16="http://schemas.microsoft.com/office/drawing/2014/main" id="{45DDBC3D-4297-4717-9B97-36DEB14B4BA1}"/>
              </a:ext>
            </a:extLst>
          </p:cNvPr>
          <p:cNvGraphicFramePr/>
          <p:nvPr>
            <p:extLst>
              <p:ext uri="{D42A27DB-BD31-4B8C-83A1-F6EECF244321}">
                <p14:modId xmlns:p14="http://schemas.microsoft.com/office/powerpoint/2010/main" val="1045660874"/>
              </p:ext>
            </p:extLst>
          </p:nvPr>
        </p:nvGraphicFramePr>
        <p:xfrm>
          <a:off x="404125" y="1419828"/>
          <a:ext cx="5111304" cy="3215028"/>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68B4E9AF-EB84-43F0-83F3-6277CFC71D4A}"/>
              </a:ext>
            </a:extLst>
          </p:cNvPr>
          <p:cNvSpPr txBox="1"/>
          <p:nvPr/>
        </p:nvSpPr>
        <p:spPr>
          <a:xfrm>
            <a:off x="4681761" y="2387084"/>
            <a:ext cx="1003801" cy="369332"/>
          </a:xfrm>
          <a:prstGeom prst="rect">
            <a:avLst/>
          </a:prstGeom>
          <a:noFill/>
        </p:spPr>
        <p:txBody>
          <a:bodyPr wrap="none" rtlCol="0">
            <a:spAutoFit/>
          </a:bodyPr>
          <a:lstStyle/>
          <a:p>
            <a:pPr algn="ctr"/>
            <a:r>
              <a:rPr lang="en-GB" sz="900" dirty="0">
                <a:latin typeface="Montserrat" panose="00000500000000000000" pitchFamily="2" charset="0"/>
              </a:rPr>
              <a:t>Omicron</a:t>
            </a:r>
          </a:p>
          <a:p>
            <a:pPr algn="ctr"/>
            <a:r>
              <a:rPr lang="en-GB" sz="900" dirty="0">
                <a:latin typeface="Montserrat" panose="00000500000000000000" pitchFamily="2" charset="0"/>
              </a:rPr>
              <a:t>disrupts trend</a:t>
            </a:r>
          </a:p>
        </p:txBody>
      </p:sp>
    </p:spTree>
    <p:extLst>
      <p:ext uri="{BB962C8B-B14F-4D97-AF65-F5344CB8AC3E}">
        <p14:creationId xmlns:p14="http://schemas.microsoft.com/office/powerpoint/2010/main" val="2900266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216"/>
        <p:cNvGrpSpPr/>
        <p:nvPr/>
      </p:nvGrpSpPr>
      <p:grpSpPr>
        <a:xfrm>
          <a:off x="0" y="0"/>
          <a:ext cx="0" cy="0"/>
          <a:chOff x="0" y="0"/>
          <a:chExt cx="0" cy="0"/>
        </a:xfrm>
      </p:grpSpPr>
      <p:sp>
        <p:nvSpPr>
          <p:cNvPr id="1217" name="Google Shape;1217;p89"/>
          <p:cNvSpPr txBox="1">
            <a:spLocks noGrp="1"/>
          </p:cNvSpPr>
          <p:nvPr>
            <p:ph type="title"/>
          </p:nvPr>
        </p:nvSpPr>
        <p:spPr>
          <a:xfrm>
            <a:off x="438691" y="181671"/>
            <a:ext cx="8329557" cy="803384"/>
          </a:xfrm>
        </p:spPr>
        <p:txBody>
          <a:bodyPr spcFirstLastPara="1" wrap="square" lIns="0" tIns="91425" rIns="0" bIns="91425" anchor="t" anchorCtr="0">
            <a:noAutofit/>
          </a:bodyPr>
          <a:lstStyle/>
          <a:p>
            <a:pPr lvl="0"/>
            <a:r>
              <a:rPr lang="en-PH" dirty="0">
                <a:latin typeface="Montserrat" panose="00000500000000000000" pitchFamily="2" charset="0"/>
              </a:rPr>
              <a:t>With online less able to react to changes to last minute plans, </a:t>
            </a:r>
            <a:r>
              <a:rPr lang="en-PH" dirty="0">
                <a:solidFill>
                  <a:schemeClr val="accent1"/>
                </a:solidFill>
                <a:latin typeface="Montserrat" panose="00000500000000000000" pitchFamily="2" charset="0"/>
              </a:rPr>
              <a:t>share</a:t>
            </a:r>
            <a:r>
              <a:rPr lang="en-PH" dirty="0">
                <a:latin typeface="Montserrat" panose="00000500000000000000" pitchFamily="2" charset="0"/>
              </a:rPr>
              <a:t> dipped to its </a:t>
            </a:r>
            <a:r>
              <a:rPr lang="en-PH" dirty="0">
                <a:solidFill>
                  <a:schemeClr val="accent1"/>
                </a:solidFill>
                <a:latin typeface="Montserrat" panose="00000500000000000000" pitchFamily="2" charset="0"/>
              </a:rPr>
              <a:t>lowest</a:t>
            </a:r>
            <a:r>
              <a:rPr lang="en-PH" dirty="0">
                <a:latin typeface="Montserrat" panose="00000500000000000000" pitchFamily="2" charset="0"/>
              </a:rPr>
              <a:t> level since the start of the pandemic</a:t>
            </a:r>
            <a:endParaRPr lang="en-PH" dirty="0">
              <a:solidFill>
                <a:schemeClr val="bg1"/>
              </a:solidFill>
              <a:latin typeface="Montserrat" panose="00000500000000000000" pitchFamily="2" charset="0"/>
            </a:endParaRPr>
          </a:p>
        </p:txBody>
      </p:sp>
      <p:sp>
        <p:nvSpPr>
          <p:cNvPr id="25" name="Subtitle 2">
            <a:extLst>
              <a:ext uri="{FF2B5EF4-FFF2-40B4-BE49-F238E27FC236}">
                <a16:creationId xmlns:a16="http://schemas.microsoft.com/office/drawing/2014/main" id="{DF131891-A103-4FBD-848A-0183FD008A90}"/>
              </a:ext>
            </a:extLst>
          </p:cNvPr>
          <p:cNvSpPr>
            <a:spLocks noGrp="1"/>
          </p:cNvSpPr>
          <p:nvPr>
            <p:ph type="subTitle" idx="1"/>
          </p:nvPr>
        </p:nvSpPr>
        <p:spPr/>
        <p:txBody>
          <a:bodyPr/>
          <a:lstStyle/>
          <a:p>
            <a:r>
              <a:rPr lang="en-PH" dirty="0">
                <a:solidFill>
                  <a:schemeClr val="bg1"/>
                </a:solidFill>
              </a:rPr>
              <a:t>Source:  NielsenIQ </a:t>
            </a:r>
            <a:r>
              <a:rPr lang="en-PH" dirty="0">
                <a:solidFill>
                  <a:schemeClr val="bg1"/>
                </a:solidFill>
                <a:latin typeface="Montserrat" panose="00000500000000000000" pitchFamily="2" charset="0"/>
              </a:rPr>
              <a:t>Homescan</a:t>
            </a:r>
            <a:r>
              <a:rPr lang="en-PH" dirty="0">
                <a:solidFill>
                  <a:schemeClr val="bg1"/>
                </a:solidFill>
              </a:rPr>
              <a:t> </a:t>
            </a:r>
            <a:r>
              <a:rPr lang="en-PH" dirty="0">
                <a:solidFill>
                  <a:schemeClr val="bg1"/>
                </a:solidFill>
                <a:latin typeface="Montserrat" panose="00000500000000000000" pitchFamily="2" charset="0"/>
              </a:rPr>
              <a:t>Online</a:t>
            </a:r>
            <a:r>
              <a:rPr lang="en-PH" dirty="0">
                <a:solidFill>
                  <a:schemeClr val="bg1"/>
                </a:solidFill>
              </a:rPr>
              <a:t> FMCG</a:t>
            </a:r>
          </a:p>
        </p:txBody>
      </p:sp>
      <p:graphicFrame>
        <p:nvGraphicFramePr>
          <p:cNvPr id="5" name="Chart 4">
            <a:extLst>
              <a:ext uri="{FF2B5EF4-FFF2-40B4-BE49-F238E27FC236}">
                <a16:creationId xmlns:a16="http://schemas.microsoft.com/office/drawing/2014/main" id="{DFBD8321-2FE8-47BC-BAAD-A89C45F2B8B1}"/>
              </a:ext>
            </a:extLst>
          </p:cNvPr>
          <p:cNvGraphicFramePr/>
          <p:nvPr>
            <p:extLst>
              <p:ext uri="{D42A27DB-BD31-4B8C-83A1-F6EECF244321}">
                <p14:modId xmlns:p14="http://schemas.microsoft.com/office/powerpoint/2010/main" val="1148811920"/>
              </p:ext>
            </p:extLst>
          </p:nvPr>
        </p:nvGraphicFramePr>
        <p:xfrm>
          <a:off x="621839" y="1420905"/>
          <a:ext cx="8329556" cy="3213951"/>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C1FFF317-43D7-48AB-89FB-6AAE60EF9C8C}"/>
              </a:ext>
            </a:extLst>
          </p:cNvPr>
          <p:cNvSpPr txBox="1"/>
          <p:nvPr/>
        </p:nvSpPr>
        <p:spPr>
          <a:xfrm>
            <a:off x="823613" y="4165545"/>
            <a:ext cx="437940" cy="215444"/>
          </a:xfrm>
          <a:prstGeom prst="rect">
            <a:avLst/>
          </a:prstGeom>
          <a:noFill/>
        </p:spPr>
        <p:txBody>
          <a:bodyPr wrap="none" rtlCol="0">
            <a:spAutoFit/>
          </a:bodyPr>
          <a:lstStyle/>
          <a:p>
            <a:r>
              <a:rPr lang="en-GB" sz="800" dirty="0">
                <a:solidFill>
                  <a:schemeClr val="bg1"/>
                </a:solidFill>
                <a:latin typeface="Montserrat" panose="00000500000000000000" pitchFamily="2" charset="0"/>
              </a:rPr>
              <a:t>4w/e</a:t>
            </a:r>
          </a:p>
        </p:txBody>
      </p:sp>
      <p:pic>
        <p:nvPicPr>
          <p:cNvPr id="1026" name="Picture 2">
            <a:extLst>
              <a:ext uri="{FF2B5EF4-FFF2-40B4-BE49-F238E27FC236}">
                <a16:creationId xmlns:a16="http://schemas.microsoft.com/office/drawing/2014/main" id="{AA0450C7-4C7C-4BEF-8342-A47B0495608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86184" y="801780"/>
            <a:ext cx="619125" cy="619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82892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717"/>
        <p:cNvGrpSpPr/>
        <p:nvPr/>
      </p:nvGrpSpPr>
      <p:grpSpPr>
        <a:xfrm>
          <a:off x="0" y="0"/>
          <a:ext cx="0" cy="0"/>
          <a:chOff x="0" y="0"/>
          <a:chExt cx="0" cy="0"/>
        </a:xfrm>
      </p:grpSpPr>
      <p:sp>
        <p:nvSpPr>
          <p:cNvPr id="1723" name="Google Shape;1723;p127"/>
          <p:cNvSpPr txBox="1">
            <a:spLocks noGrp="1"/>
          </p:cNvSpPr>
          <p:nvPr>
            <p:ph type="title"/>
          </p:nvPr>
        </p:nvSpPr>
        <p:spPr>
          <a:xfrm>
            <a:off x="105228" y="283792"/>
            <a:ext cx="9038772" cy="403761"/>
          </a:xfrm>
        </p:spPr>
        <p:txBody>
          <a:bodyPr spcFirstLastPara="1" wrap="square" lIns="0" tIns="91425" rIns="0" bIns="91425" anchor="t" anchorCtr="0">
            <a:noAutofit/>
          </a:bodyPr>
          <a:lstStyle/>
          <a:p>
            <a:pPr lvl="0"/>
            <a:r>
              <a:rPr lang="en-PH" sz="1600" dirty="0">
                <a:latin typeface="Montserrat" panose="00000500000000000000" pitchFamily="2" charset="0"/>
              </a:rPr>
              <a:t>Whilst Convenience led this Christma</a:t>
            </a:r>
            <a:r>
              <a:rPr lang="en-PH" sz="1600" dirty="0"/>
              <a:t>s, making this the fifth month of outperformance, it was the supermarkets who drove fmcg spend in Christmas week</a:t>
            </a:r>
            <a:endParaRPr lang="en-PH" sz="1600" dirty="0">
              <a:latin typeface="Montserrat" panose="00000500000000000000" pitchFamily="2" charset="0"/>
            </a:endParaRPr>
          </a:p>
        </p:txBody>
      </p:sp>
      <p:sp>
        <p:nvSpPr>
          <p:cNvPr id="5" name="Subtitle 4">
            <a:extLst>
              <a:ext uri="{FF2B5EF4-FFF2-40B4-BE49-F238E27FC236}">
                <a16:creationId xmlns:a16="http://schemas.microsoft.com/office/drawing/2014/main" id="{8A09D3BF-2A1A-43A6-BD16-079B433DC493}"/>
              </a:ext>
            </a:extLst>
          </p:cNvPr>
          <p:cNvSpPr>
            <a:spLocks noGrp="1"/>
          </p:cNvSpPr>
          <p:nvPr>
            <p:ph type="subTitle" idx="4294967295"/>
          </p:nvPr>
        </p:nvSpPr>
        <p:spPr>
          <a:xfrm>
            <a:off x="211892" y="4803205"/>
            <a:ext cx="8159100" cy="184800"/>
          </a:xfrm>
        </p:spPr>
        <p:txBody>
          <a:bodyPr/>
          <a:lstStyle/>
          <a:p>
            <a:pPr marL="146050" indent="0">
              <a:buNone/>
            </a:pPr>
            <a:r>
              <a:rPr lang="en-PH" sz="600" dirty="0">
                <a:latin typeface="Montserrat" panose="00000500000000000000" pitchFamily="2" charset="0"/>
              </a:rPr>
              <a:t>Source:  NielsenIQ Scantrack (FMCG = Total Store Read excluding General Merchandise, Tobacco and Medicines</a:t>
            </a:r>
          </a:p>
        </p:txBody>
      </p:sp>
      <p:sp>
        <p:nvSpPr>
          <p:cNvPr id="3" name="Rectangle 2"/>
          <p:cNvSpPr/>
          <p:nvPr/>
        </p:nvSpPr>
        <p:spPr>
          <a:xfrm>
            <a:off x="4852559" y="4659498"/>
            <a:ext cx="3595480" cy="338554"/>
          </a:xfrm>
          <a:prstGeom prst="rect">
            <a:avLst/>
          </a:prstGeom>
        </p:spPr>
        <p:txBody>
          <a:bodyPr wrap="square">
            <a:spAutoFit/>
          </a:bodyPr>
          <a:lstStyle/>
          <a:p>
            <a:r>
              <a:rPr lang="en-GB" sz="800" dirty="0">
                <a:latin typeface="Montserrat" panose="00000500000000000000" pitchFamily="2" charset="0"/>
                <a:cs typeface="Calibri" panose="020F0502020204030204" pitchFamily="34" charset="0"/>
              </a:rPr>
              <a:t>*Supermarkets include Online Dark Stores, Depots and Picking stores</a:t>
            </a:r>
            <a:endParaRPr lang="en-GB" sz="800" dirty="0">
              <a:latin typeface="Montserrat" panose="00000500000000000000" pitchFamily="2" charset="0"/>
            </a:endParaRPr>
          </a:p>
        </p:txBody>
      </p:sp>
      <p:graphicFrame>
        <p:nvGraphicFramePr>
          <p:cNvPr id="15" name="Chart 14">
            <a:extLst>
              <a:ext uri="{FF2B5EF4-FFF2-40B4-BE49-F238E27FC236}">
                <a16:creationId xmlns:a16="http://schemas.microsoft.com/office/drawing/2014/main" id="{FB1D449C-293B-433D-AF8B-B19CAAF836DC}"/>
              </a:ext>
            </a:extLst>
          </p:cNvPr>
          <p:cNvGraphicFramePr/>
          <p:nvPr>
            <p:extLst>
              <p:ext uri="{D42A27DB-BD31-4B8C-83A1-F6EECF244321}">
                <p14:modId xmlns:p14="http://schemas.microsoft.com/office/powerpoint/2010/main" val="2952848889"/>
              </p:ext>
            </p:extLst>
          </p:nvPr>
        </p:nvGraphicFramePr>
        <p:xfrm>
          <a:off x="4852559" y="1233081"/>
          <a:ext cx="3804300" cy="1483408"/>
        </p:xfrm>
        <a:graphic>
          <a:graphicData uri="http://schemas.openxmlformats.org/drawingml/2006/chart">
            <c:chart xmlns:c="http://schemas.openxmlformats.org/drawingml/2006/chart" xmlns:r="http://schemas.openxmlformats.org/officeDocument/2006/relationships" r:id="rId3"/>
          </a:graphicData>
        </a:graphic>
      </p:graphicFrame>
      <p:cxnSp>
        <p:nvCxnSpPr>
          <p:cNvPr id="16" name="Google Shape;1719;p127">
            <a:extLst>
              <a:ext uri="{FF2B5EF4-FFF2-40B4-BE49-F238E27FC236}">
                <a16:creationId xmlns:a16="http://schemas.microsoft.com/office/drawing/2014/main" id="{52778CA0-66FA-4AEE-9999-1A82D1F83488}"/>
              </a:ext>
            </a:extLst>
          </p:cNvPr>
          <p:cNvCxnSpPr/>
          <p:nvPr/>
        </p:nvCxnSpPr>
        <p:spPr>
          <a:xfrm>
            <a:off x="354650" y="1745725"/>
            <a:ext cx="3826800" cy="0"/>
          </a:xfrm>
          <a:prstGeom prst="straightConnector1">
            <a:avLst/>
          </a:prstGeom>
          <a:noFill/>
          <a:ln w="9525" cap="flat" cmpd="sng">
            <a:solidFill>
              <a:srgbClr val="333333"/>
            </a:solidFill>
            <a:prstDash val="solid"/>
            <a:round/>
            <a:headEnd type="none" w="med" len="med"/>
            <a:tailEnd type="none" w="med" len="med"/>
          </a:ln>
        </p:spPr>
      </p:cxnSp>
      <p:sp>
        <p:nvSpPr>
          <p:cNvPr id="17" name="Google Shape;1720;p127">
            <a:extLst>
              <a:ext uri="{FF2B5EF4-FFF2-40B4-BE49-F238E27FC236}">
                <a16:creationId xmlns:a16="http://schemas.microsoft.com/office/drawing/2014/main" id="{970C9709-0DA1-4983-A412-AA8DDFFC7BC0}"/>
              </a:ext>
            </a:extLst>
          </p:cNvPr>
          <p:cNvSpPr txBox="1"/>
          <p:nvPr/>
        </p:nvSpPr>
        <p:spPr>
          <a:xfrm>
            <a:off x="354649" y="1462675"/>
            <a:ext cx="4383006" cy="278103"/>
          </a:xfrm>
          <a:prstGeom prst="rect">
            <a:avLst/>
          </a:prstGeom>
          <a:noFill/>
          <a:ln>
            <a:noFill/>
          </a:ln>
        </p:spPr>
        <p:txBody>
          <a:bodyPr spcFirstLastPara="1" wrap="square" lIns="0" tIns="45700" rIns="0" bIns="45700" anchor="t" anchorCtr="0">
            <a:noAutofit/>
          </a:bodyPr>
          <a:lstStyle/>
          <a:p>
            <a:pPr marL="0" lvl="0" indent="0" algn="l" rtl="0">
              <a:spcBef>
                <a:spcPts val="0"/>
              </a:spcBef>
              <a:spcAft>
                <a:spcPts val="1200"/>
              </a:spcAft>
              <a:buClr>
                <a:srgbClr val="000000"/>
              </a:buClr>
              <a:buSzPts val="1100"/>
              <a:buFont typeface="Arial"/>
              <a:buNone/>
            </a:pPr>
            <a:r>
              <a:rPr lang="en" sz="1300" dirty="0">
                <a:solidFill>
                  <a:srgbClr val="1A1A1A"/>
                </a:solidFill>
                <a:latin typeface="Montserrat" panose="00000500000000000000" pitchFamily="2" charset="0"/>
                <a:ea typeface="Montserrat"/>
                <a:cs typeface="Montserrat"/>
                <a:sym typeface="Montserrat"/>
              </a:rPr>
              <a:t>GB Total Coverage </a:t>
            </a:r>
            <a:r>
              <a:rPr lang="en" sz="1300" b="1" dirty="0">
                <a:solidFill>
                  <a:srgbClr val="1A1A1A"/>
                </a:solidFill>
                <a:latin typeface="Montserrat" panose="00000500000000000000" pitchFamily="2" charset="0"/>
                <a:ea typeface="Montserrat"/>
                <a:cs typeface="Montserrat"/>
                <a:sym typeface="Montserrat"/>
              </a:rPr>
              <a:t>FMCG</a:t>
            </a:r>
            <a:r>
              <a:rPr lang="en" sz="1300" dirty="0">
                <a:solidFill>
                  <a:srgbClr val="1A1A1A"/>
                </a:solidFill>
                <a:latin typeface="Montserrat" panose="00000500000000000000" pitchFamily="2" charset="0"/>
                <a:ea typeface="Montserrat"/>
                <a:cs typeface="Montserrat"/>
                <a:sym typeface="Montserrat"/>
              </a:rPr>
              <a:t> Sales, 4w/e 1</a:t>
            </a:r>
            <a:r>
              <a:rPr lang="en" sz="1300" baseline="30000" dirty="0">
                <a:solidFill>
                  <a:srgbClr val="1A1A1A"/>
                </a:solidFill>
                <a:latin typeface="Montserrat" panose="00000500000000000000" pitchFamily="2" charset="0"/>
                <a:ea typeface="Montserrat"/>
                <a:cs typeface="Montserrat"/>
                <a:sym typeface="Montserrat"/>
              </a:rPr>
              <a:t>st</a:t>
            </a:r>
            <a:r>
              <a:rPr lang="en" sz="1300" dirty="0">
                <a:solidFill>
                  <a:srgbClr val="1A1A1A"/>
                </a:solidFill>
                <a:latin typeface="Montserrat" panose="00000500000000000000" pitchFamily="2" charset="0"/>
                <a:ea typeface="Montserrat"/>
                <a:cs typeface="Montserrat"/>
                <a:sym typeface="Montserrat"/>
              </a:rPr>
              <a:t> January 2022</a:t>
            </a:r>
            <a:br>
              <a:rPr lang="en" dirty="0">
                <a:solidFill>
                  <a:srgbClr val="000000"/>
                </a:solidFill>
                <a:latin typeface="Montserrat" panose="00000500000000000000" pitchFamily="2" charset="0"/>
                <a:ea typeface="Montserrat"/>
                <a:cs typeface="Montserrat"/>
                <a:sym typeface="Montserrat"/>
              </a:rPr>
            </a:br>
            <a:endParaRPr sz="1000" dirty="0">
              <a:solidFill>
                <a:srgbClr val="000000"/>
              </a:solidFill>
              <a:latin typeface="Montserrat" panose="00000500000000000000" pitchFamily="2" charset="0"/>
              <a:ea typeface="Montserrat"/>
              <a:cs typeface="Montserrat"/>
              <a:sym typeface="Montserrat"/>
            </a:endParaRPr>
          </a:p>
        </p:txBody>
      </p:sp>
      <p:sp>
        <p:nvSpPr>
          <p:cNvPr id="18" name="Google Shape;1721;p127">
            <a:extLst>
              <a:ext uri="{FF2B5EF4-FFF2-40B4-BE49-F238E27FC236}">
                <a16:creationId xmlns:a16="http://schemas.microsoft.com/office/drawing/2014/main" id="{783BCF4E-61B1-440E-962B-DCF8AA5882D1}"/>
              </a:ext>
            </a:extLst>
          </p:cNvPr>
          <p:cNvSpPr txBox="1"/>
          <p:nvPr/>
        </p:nvSpPr>
        <p:spPr>
          <a:xfrm>
            <a:off x="397946" y="2253903"/>
            <a:ext cx="2775125" cy="5913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2400" b="1" dirty="0">
                <a:solidFill>
                  <a:srgbClr val="1A1A1A"/>
                </a:solidFill>
                <a:latin typeface="Montserrat" panose="00000500000000000000" pitchFamily="2" charset="0"/>
                <a:ea typeface="Montserrat"/>
                <a:cs typeface="Montserrat"/>
                <a:sym typeface="Montserrat"/>
              </a:rPr>
              <a:t>+£84m</a:t>
            </a:r>
            <a:br>
              <a:rPr lang="en" b="1" dirty="0">
                <a:solidFill>
                  <a:srgbClr val="1A1A1A"/>
                </a:solidFill>
                <a:latin typeface="Montserrat" panose="00000500000000000000" pitchFamily="2" charset="0"/>
                <a:ea typeface="Montserrat"/>
                <a:cs typeface="Montserrat"/>
                <a:sym typeface="Montserrat"/>
              </a:rPr>
            </a:br>
            <a:r>
              <a:rPr lang="en" sz="1200" b="1" dirty="0">
                <a:solidFill>
                  <a:srgbClr val="1A1A1A"/>
                </a:solidFill>
                <a:latin typeface="Montserrat" panose="00000500000000000000" pitchFamily="2" charset="0"/>
                <a:ea typeface="Montserrat"/>
                <a:cs typeface="Montserrat"/>
                <a:sym typeface="Montserrat"/>
              </a:rPr>
              <a:t>Shoppers spent more on groceries than last year</a:t>
            </a:r>
            <a:endParaRPr sz="1500" b="1" dirty="0">
              <a:solidFill>
                <a:srgbClr val="1A1A1A"/>
              </a:solidFill>
              <a:latin typeface="Montserrat" panose="00000500000000000000" pitchFamily="2" charset="0"/>
              <a:ea typeface="Montserrat"/>
              <a:cs typeface="Montserrat"/>
              <a:sym typeface="Montserrat"/>
            </a:endParaRPr>
          </a:p>
        </p:txBody>
      </p:sp>
      <p:sp>
        <p:nvSpPr>
          <p:cNvPr id="19" name="Google Shape;1722;p127">
            <a:extLst>
              <a:ext uri="{FF2B5EF4-FFF2-40B4-BE49-F238E27FC236}">
                <a16:creationId xmlns:a16="http://schemas.microsoft.com/office/drawing/2014/main" id="{87F335D8-9F32-45A3-96D6-8D5D9FC1CE48}"/>
              </a:ext>
            </a:extLst>
          </p:cNvPr>
          <p:cNvSpPr txBox="1"/>
          <p:nvPr/>
        </p:nvSpPr>
        <p:spPr>
          <a:xfrm>
            <a:off x="407497" y="3318318"/>
            <a:ext cx="3155759" cy="5913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Clr>
                <a:schemeClr val="dk1"/>
              </a:buClr>
              <a:buSzPts val="1100"/>
              <a:buFont typeface="Arial"/>
              <a:buNone/>
            </a:pPr>
            <a:r>
              <a:rPr lang="en" sz="2400" b="1" dirty="0">
                <a:solidFill>
                  <a:schemeClr val="accent3"/>
                </a:solidFill>
                <a:latin typeface="Montserrat" panose="00000500000000000000" pitchFamily="2" charset="0"/>
                <a:ea typeface="Montserrat"/>
                <a:cs typeface="Montserrat"/>
                <a:sym typeface="Montserrat"/>
              </a:rPr>
              <a:t>+£793m</a:t>
            </a:r>
            <a:br>
              <a:rPr lang="en" b="1" dirty="0">
                <a:solidFill>
                  <a:schemeClr val="accent3"/>
                </a:solidFill>
                <a:latin typeface="Montserrat" panose="00000500000000000000" pitchFamily="2" charset="0"/>
                <a:ea typeface="Montserrat"/>
                <a:cs typeface="Montserrat"/>
                <a:sym typeface="Montserrat"/>
              </a:rPr>
            </a:br>
            <a:r>
              <a:rPr lang="en-GB" sz="1200" b="1" dirty="0">
                <a:solidFill>
                  <a:schemeClr val="accent3"/>
                </a:solidFill>
                <a:latin typeface="Montserrat" panose="00000500000000000000" pitchFamily="2" charset="0"/>
                <a:ea typeface="Montserrat"/>
                <a:cs typeface="Montserrat"/>
                <a:sym typeface="Montserrat"/>
              </a:rPr>
              <a:t>more than 4w/e 4</a:t>
            </a:r>
            <a:r>
              <a:rPr lang="en-GB" sz="1200" b="1" baseline="30000" dirty="0">
                <a:solidFill>
                  <a:schemeClr val="accent3"/>
                </a:solidFill>
                <a:latin typeface="Montserrat" panose="00000500000000000000" pitchFamily="2" charset="0"/>
                <a:ea typeface="Montserrat"/>
                <a:cs typeface="Montserrat"/>
                <a:sym typeface="Montserrat"/>
              </a:rPr>
              <a:t>th</a:t>
            </a:r>
            <a:r>
              <a:rPr lang="en-GB" sz="1200" b="1" dirty="0">
                <a:solidFill>
                  <a:schemeClr val="accent3"/>
                </a:solidFill>
                <a:latin typeface="Montserrat" panose="00000500000000000000" pitchFamily="2" charset="0"/>
                <a:ea typeface="Montserrat"/>
                <a:cs typeface="Montserrat"/>
                <a:sym typeface="Montserrat"/>
              </a:rPr>
              <a:t> January 2020</a:t>
            </a:r>
            <a:endParaRPr sz="1500" b="1" dirty="0">
              <a:solidFill>
                <a:schemeClr val="accent3"/>
              </a:solidFill>
              <a:latin typeface="Montserrat" panose="00000500000000000000" pitchFamily="2" charset="0"/>
              <a:ea typeface="Montserrat"/>
              <a:cs typeface="Montserrat"/>
              <a:sym typeface="Montserrat"/>
            </a:endParaRPr>
          </a:p>
          <a:p>
            <a:pPr marL="0" lvl="0" indent="0" algn="l" rtl="0">
              <a:spcBef>
                <a:spcPts val="0"/>
              </a:spcBef>
              <a:spcAft>
                <a:spcPts val="0"/>
              </a:spcAft>
              <a:buNone/>
            </a:pPr>
            <a:endParaRPr sz="1200" b="1" dirty="0">
              <a:solidFill>
                <a:srgbClr val="1A1A1A"/>
              </a:solidFill>
              <a:latin typeface="Montserrat" panose="00000500000000000000" pitchFamily="2" charset="0"/>
              <a:ea typeface="Montserrat"/>
              <a:cs typeface="Montserrat"/>
              <a:sym typeface="Montserrat"/>
            </a:endParaRPr>
          </a:p>
        </p:txBody>
      </p:sp>
      <p:cxnSp>
        <p:nvCxnSpPr>
          <p:cNvPr id="20" name="Google Shape;1725;p127">
            <a:extLst>
              <a:ext uri="{FF2B5EF4-FFF2-40B4-BE49-F238E27FC236}">
                <a16:creationId xmlns:a16="http://schemas.microsoft.com/office/drawing/2014/main" id="{550B18CA-63BA-4A9F-9EFB-D34F54E5CE9F}"/>
              </a:ext>
            </a:extLst>
          </p:cNvPr>
          <p:cNvCxnSpPr>
            <a:cxnSpLocks/>
          </p:cNvCxnSpPr>
          <p:nvPr/>
        </p:nvCxnSpPr>
        <p:spPr>
          <a:xfrm>
            <a:off x="624114" y="3539035"/>
            <a:ext cx="980811" cy="0"/>
          </a:xfrm>
          <a:prstGeom prst="straightConnector1">
            <a:avLst/>
          </a:prstGeom>
          <a:noFill/>
          <a:ln w="19050" cap="flat" cmpd="sng">
            <a:solidFill>
              <a:schemeClr val="accent1"/>
            </a:solidFill>
            <a:prstDash val="solid"/>
            <a:round/>
            <a:headEnd type="none" w="med" len="med"/>
            <a:tailEnd type="none" w="med" len="med"/>
          </a:ln>
        </p:spPr>
      </p:cxnSp>
      <p:sp>
        <p:nvSpPr>
          <p:cNvPr id="2" name="TextBox 1">
            <a:extLst>
              <a:ext uri="{FF2B5EF4-FFF2-40B4-BE49-F238E27FC236}">
                <a16:creationId xmlns:a16="http://schemas.microsoft.com/office/drawing/2014/main" id="{AA892376-BA68-4A43-B304-A47FCA48628A}"/>
              </a:ext>
            </a:extLst>
          </p:cNvPr>
          <p:cNvSpPr txBox="1"/>
          <p:nvPr/>
        </p:nvSpPr>
        <p:spPr>
          <a:xfrm>
            <a:off x="5998900" y="4864180"/>
            <a:ext cx="2713993" cy="307777"/>
          </a:xfrm>
          <a:prstGeom prst="rect">
            <a:avLst/>
          </a:prstGeom>
          <a:noFill/>
        </p:spPr>
        <p:txBody>
          <a:bodyPr wrap="square" rtlCol="0">
            <a:spAutoFit/>
          </a:bodyPr>
          <a:lstStyle/>
          <a:p>
            <a:pPr algn="r"/>
            <a:r>
              <a:rPr lang="en-GB" sz="700" dirty="0">
                <a:latin typeface="Montserrat" panose="00000500000000000000" pitchFamily="2" charset="0"/>
              </a:rPr>
              <a:t>Supermarkets &gt; 3,000sqft</a:t>
            </a:r>
          </a:p>
          <a:p>
            <a:pPr algn="r"/>
            <a:r>
              <a:rPr lang="en-GB" sz="700" dirty="0">
                <a:latin typeface="Montserrat" panose="00000500000000000000" pitchFamily="2" charset="0"/>
              </a:rPr>
              <a:t>Convenience &lt; 3,000sqft</a:t>
            </a:r>
          </a:p>
        </p:txBody>
      </p:sp>
      <p:graphicFrame>
        <p:nvGraphicFramePr>
          <p:cNvPr id="13" name="Chart 12">
            <a:extLst>
              <a:ext uri="{FF2B5EF4-FFF2-40B4-BE49-F238E27FC236}">
                <a16:creationId xmlns:a16="http://schemas.microsoft.com/office/drawing/2014/main" id="{C524A74A-DA7B-4CDD-B780-4378126F880B}"/>
              </a:ext>
            </a:extLst>
          </p:cNvPr>
          <p:cNvGraphicFramePr/>
          <p:nvPr>
            <p:extLst>
              <p:ext uri="{D42A27DB-BD31-4B8C-83A1-F6EECF244321}">
                <p14:modId xmlns:p14="http://schemas.microsoft.com/office/powerpoint/2010/main" val="3008622747"/>
              </p:ext>
            </p:extLst>
          </p:nvPr>
        </p:nvGraphicFramePr>
        <p:xfrm>
          <a:off x="4852559" y="3132330"/>
          <a:ext cx="3804300" cy="1483408"/>
        </p:xfrm>
        <a:graphic>
          <a:graphicData uri="http://schemas.openxmlformats.org/drawingml/2006/chart">
            <c:chart xmlns:c="http://schemas.openxmlformats.org/drawingml/2006/chart" xmlns:r="http://schemas.openxmlformats.org/officeDocument/2006/relationships" r:id="rId4"/>
          </a:graphicData>
        </a:graphic>
      </p:graphicFrame>
      <p:sp>
        <p:nvSpPr>
          <p:cNvPr id="4" name="TextBox 3">
            <a:extLst>
              <a:ext uri="{FF2B5EF4-FFF2-40B4-BE49-F238E27FC236}">
                <a16:creationId xmlns:a16="http://schemas.microsoft.com/office/drawing/2014/main" id="{76FB403D-D181-47EF-941B-6F66CD7B70D4}"/>
              </a:ext>
            </a:extLst>
          </p:cNvPr>
          <p:cNvSpPr txBox="1"/>
          <p:nvPr/>
        </p:nvSpPr>
        <p:spPr>
          <a:xfrm>
            <a:off x="4737655" y="2991885"/>
            <a:ext cx="2472152" cy="246221"/>
          </a:xfrm>
          <a:prstGeom prst="rect">
            <a:avLst/>
          </a:prstGeom>
          <a:noFill/>
        </p:spPr>
        <p:txBody>
          <a:bodyPr wrap="none" rtlCol="0">
            <a:spAutoFit/>
          </a:bodyPr>
          <a:lstStyle/>
          <a:p>
            <a:r>
              <a:rPr lang="en-GB" sz="1000" b="1" dirty="0">
                <a:latin typeface="Montserrat" panose="00000500000000000000" pitchFamily="2" charset="0"/>
              </a:rPr>
              <a:t>Weekly yoy value growth (FMCG)</a:t>
            </a:r>
          </a:p>
        </p:txBody>
      </p:sp>
      <p:sp>
        <p:nvSpPr>
          <p:cNvPr id="21" name="TextBox 20">
            <a:extLst>
              <a:ext uri="{FF2B5EF4-FFF2-40B4-BE49-F238E27FC236}">
                <a16:creationId xmlns:a16="http://schemas.microsoft.com/office/drawing/2014/main" id="{4626C26E-B1F5-49D0-BA0E-0B623F897C4A}"/>
              </a:ext>
            </a:extLst>
          </p:cNvPr>
          <p:cNvSpPr txBox="1"/>
          <p:nvPr/>
        </p:nvSpPr>
        <p:spPr>
          <a:xfrm>
            <a:off x="4671131" y="1112244"/>
            <a:ext cx="1712328" cy="246221"/>
          </a:xfrm>
          <a:prstGeom prst="rect">
            <a:avLst/>
          </a:prstGeom>
          <a:noFill/>
        </p:spPr>
        <p:txBody>
          <a:bodyPr wrap="none" rtlCol="0">
            <a:spAutoFit/>
          </a:bodyPr>
          <a:lstStyle/>
          <a:p>
            <a:r>
              <a:rPr lang="en-GB" sz="1000" b="1" dirty="0">
                <a:latin typeface="Montserrat" panose="00000500000000000000" pitchFamily="2" charset="0"/>
              </a:rPr>
              <a:t>4 week ending (FMCG)</a:t>
            </a:r>
          </a:p>
        </p:txBody>
      </p:sp>
    </p:spTree>
    <p:extLst>
      <p:ext uri="{BB962C8B-B14F-4D97-AF65-F5344CB8AC3E}">
        <p14:creationId xmlns:p14="http://schemas.microsoft.com/office/powerpoint/2010/main" val="7004817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603"/>
        <p:cNvGrpSpPr/>
        <p:nvPr/>
      </p:nvGrpSpPr>
      <p:grpSpPr>
        <a:xfrm>
          <a:off x="0" y="0"/>
          <a:ext cx="0" cy="0"/>
          <a:chOff x="0" y="0"/>
          <a:chExt cx="0" cy="0"/>
        </a:xfrm>
      </p:grpSpPr>
      <p:sp>
        <p:nvSpPr>
          <p:cNvPr id="1604" name="Google Shape;1604;p117"/>
          <p:cNvSpPr txBox="1">
            <a:spLocks noGrp="1"/>
          </p:cNvSpPr>
          <p:nvPr>
            <p:ph type="title"/>
          </p:nvPr>
        </p:nvSpPr>
        <p:spPr>
          <a:xfrm>
            <a:off x="342239" y="314633"/>
            <a:ext cx="8653883" cy="555021"/>
          </a:xfrm>
          <a:prstGeom prst="rect">
            <a:avLst/>
          </a:prstGeom>
        </p:spPr>
        <p:txBody>
          <a:bodyPr spcFirstLastPara="1" wrap="square" lIns="0" tIns="91425" rIns="0" bIns="91425" anchor="t" anchorCtr="0">
            <a:noAutofit/>
          </a:bodyPr>
          <a:lstStyle/>
          <a:p>
            <a:pPr marL="0" lvl="0" indent="0" algn="l" rtl="0">
              <a:spcBef>
                <a:spcPts val="0"/>
              </a:spcBef>
              <a:spcAft>
                <a:spcPts val="0"/>
              </a:spcAft>
              <a:buNone/>
            </a:pPr>
            <a:r>
              <a:rPr lang="en-GB" sz="1600" dirty="0"/>
              <a:t>Convenience store growth in Christmas week was driven by medicines</a:t>
            </a:r>
            <a:r>
              <a:rPr lang="en-GB" sz="1600" dirty="0">
                <a:latin typeface="Montserrat" panose="00000500000000000000" pitchFamily="2" charset="0"/>
              </a:rPr>
              <a:t>, beauty products and champagne whilst gifting helped lift Supermarket sales</a:t>
            </a:r>
            <a:endParaRPr sz="1600" dirty="0">
              <a:latin typeface="Montserrat" panose="00000500000000000000" pitchFamily="2" charset="0"/>
            </a:endParaRPr>
          </a:p>
        </p:txBody>
      </p:sp>
      <p:cxnSp>
        <p:nvCxnSpPr>
          <p:cNvPr id="1606" name="Google Shape;1606;p117"/>
          <p:cNvCxnSpPr/>
          <p:nvPr/>
        </p:nvCxnSpPr>
        <p:spPr>
          <a:xfrm>
            <a:off x="354650" y="1745725"/>
            <a:ext cx="3241800" cy="0"/>
          </a:xfrm>
          <a:prstGeom prst="straightConnector1">
            <a:avLst/>
          </a:prstGeom>
          <a:noFill/>
          <a:ln w="9525" cap="flat" cmpd="sng">
            <a:solidFill>
              <a:srgbClr val="333333"/>
            </a:solidFill>
            <a:prstDash val="solid"/>
            <a:round/>
            <a:headEnd type="none" w="med" len="med"/>
            <a:tailEnd type="none" w="med" len="med"/>
          </a:ln>
        </p:spPr>
      </p:cxnSp>
      <p:sp>
        <p:nvSpPr>
          <p:cNvPr id="1607" name="Google Shape;1607;p117"/>
          <p:cNvSpPr txBox="1"/>
          <p:nvPr/>
        </p:nvSpPr>
        <p:spPr>
          <a:xfrm>
            <a:off x="342239" y="1221444"/>
            <a:ext cx="3804300" cy="438613"/>
          </a:xfrm>
          <a:prstGeom prst="rect">
            <a:avLst/>
          </a:prstGeom>
          <a:noFill/>
          <a:ln>
            <a:noFill/>
          </a:ln>
        </p:spPr>
        <p:txBody>
          <a:bodyPr spcFirstLastPara="1" wrap="square" lIns="0" tIns="45700" rIns="0" bIns="45700" anchor="t" anchorCtr="0">
            <a:noAutofit/>
          </a:bodyPr>
          <a:lstStyle/>
          <a:p>
            <a:pPr marL="0" lvl="0" indent="0" algn="l" rtl="0">
              <a:spcBef>
                <a:spcPts val="0"/>
              </a:spcBef>
              <a:spcAft>
                <a:spcPts val="1200"/>
              </a:spcAft>
              <a:buClr>
                <a:srgbClr val="000000"/>
              </a:buClr>
              <a:buSzPts val="1100"/>
              <a:buFont typeface="Arial"/>
              <a:buNone/>
            </a:pPr>
            <a:r>
              <a:rPr lang="en" sz="1300" b="1" dirty="0">
                <a:solidFill>
                  <a:srgbClr val="1A1A1A"/>
                </a:solidFill>
                <a:latin typeface="Montserrat" panose="00000500000000000000" pitchFamily="2" charset="0"/>
                <a:ea typeface="Montserrat"/>
                <a:cs typeface="Montserrat"/>
                <a:sym typeface="Montserrat"/>
              </a:rPr>
              <a:t>Value Growths</a:t>
            </a:r>
            <a:br>
              <a:rPr lang="en" b="1" dirty="0">
                <a:solidFill>
                  <a:srgbClr val="000000"/>
                </a:solidFill>
                <a:latin typeface="Montserrat" panose="00000500000000000000" pitchFamily="2" charset="0"/>
                <a:ea typeface="Montserrat"/>
                <a:cs typeface="Montserrat"/>
                <a:sym typeface="Montserrat"/>
              </a:rPr>
            </a:br>
            <a:r>
              <a:rPr lang="en" sz="1000" dirty="0">
                <a:solidFill>
                  <a:schemeClr val="dk1"/>
                </a:solidFill>
                <a:latin typeface="Montserrat" panose="00000500000000000000" pitchFamily="2" charset="0"/>
                <a:ea typeface="Montserrat"/>
                <a:cs typeface="Montserrat"/>
                <a:sym typeface="Montserrat"/>
              </a:rPr>
              <a:t>w/e 25</a:t>
            </a:r>
            <a:r>
              <a:rPr lang="en" sz="1000" baseline="30000" dirty="0">
                <a:solidFill>
                  <a:schemeClr val="dk1"/>
                </a:solidFill>
                <a:latin typeface="Montserrat" panose="00000500000000000000" pitchFamily="2" charset="0"/>
                <a:ea typeface="Montserrat"/>
                <a:cs typeface="Montserrat"/>
                <a:sym typeface="Montserrat"/>
              </a:rPr>
              <a:t>th</a:t>
            </a:r>
            <a:r>
              <a:rPr lang="en" sz="1000" dirty="0">
                <a:solidFill>
                  <a:schemeClr val="dk1"/>
                </a:solidFill>
                <a:latin typeface="Montserrat" panose="00000500000000000000" pitchFamily="2" charset="0"/>
                <a:ea typeface="Montserrat"/>
                <a:cs typeface="Montserrat"/>
                <a:sym typeface="Montserrat"/>
              </a:rPr>
              <a:t> December 2021 vs w/e 26</a:t>
            </a:r>
            <a:r>
              <a:rPr lang="en" sz="1000" baseline="30000" dirty="0">
                <a:solidFill>
                  <a:schemeClr val="dk1"/>
                </a:solidFill>
                <a:latin typeface="Montserrat" panose="00000500000000000000" pitchFamily="2" charset="0"/>
                <a:ea typeface="Montserrat"/>
                <a:cs typeface="Montserrat"/>
                <a:sym typeface="Montserrat"/>
              </a:rPr>
              <a:t>th</a:t>
            </a:r>
            <a:r>
              <a:rPr lang="en" sz="1000" dirty="0">
                <a:solidFill>
                  <a:schemeClr val="dk1"/>
                </a:solidFill>
                <a:latin typeface="Montserrat" panose="00000500000000000000" pitchFamily="2" charset="0"/>
                <a:ea typeface="Montserrat"/>
                <a:cs typeface="Montserrat"/>
                <a:sym typeface="Montserrat"/>
              </a:rPr>
              <a:t> December 2020</a:t>
            </a:r>
            <a:endParaRPr sz="1000" dirty="0">
              <a:solidFill>
                <a:srgbClr val="000000"/>
              </a:solidFill>
              <a:latin typeface="Montserrat" panose="00000500000000000000" pitchFamily="2" charset="0"/>
              <a:ea typeface="Montserrat Light"/>
              <a:cs typeface="Montserrat Light"/>
              <a:sym typeface="Montserrat Light"/>
            </a:endParaRPr>
          </a:p>
        </p:txBody>
      </p:sp>
      <p:grpSp>
        <p:nvGrpSpPr>
          <p:cNvPr id="1609" name="Google Shape;1609;p117"/>
          <p:cNvGrpSpPr/>
          <p:nvPr/>
        </p:nvGrpSpPr>
        <p:grpSpPr>
          <a:xfrm>
            <a:off x="150442" y="1894287"/>
            <a:ext cx="696533" cy="307800"/>
            <a:chOff x="3272277" y="2468249"/>
            <a:chExt cx="674029" cy="307800"/>
          </a:xfrm>
        </p:grpSpPr>
        <p:sp>
          <p:nvSpPr>
            <p:cNvPr id="1610" name="Google Shape;1610;p117"/>
            <p:cNvSpPr/>
            <p:nvPr/>
          </p:nvSpPr>
          <p:spPr>
            <a:xfrm rot="-8100000">
              <a:off x="3317354" y="2513326"/>
              <a:ext cx="217647" cy="217647"/>
            </a:xfrm>
            <a:prstGeom prst="rtTriangle">
              <a:avLst/>
            </a:prstGeom>
            <a:solidFill>
              <a:srgbClr val="00F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Montserrat" panose="00000500000000000000" pitchFamily="2" charset="0"/>
              </a:endParaRPr>
            </a:p>
          </p:txBody>
        </p:sp>
        <p:sp>
          <p:nvSpPr>
            <p:cNvPr id="1611" name="Google Shape;1611;p117"/>
            <p:cNvSpPr/>
            <p:nvPr/>
          </p:nvSpPr>
          <p:spPr>
            <a:xfrm rot="-8100000">
              <a:off x="3500468" y="2513326"/>
              <a:ext cx="217647" cy="217647"/>
            </a:xfrm>
            <a:prstGeom prst="rtTriangle">
              <a:avLst/>
            </a:prstGeom>
            <a:solidFill>
              <a:srgbClr val="00F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Montserrat" panose="00000500000000000000" pitchFamily="2" charset="0"/>
              </a:endParaRPr>
            </a:p>
          </p:txBody>
        </p:sp>
        <p:sp>
          <p:nvSpPr>
            <p:cNvPr id="1612" name="Google Shape;1612;p117"/>
            <p:cNvSpPr/>
            <p:nvPr/>
          </p:nvSpPr>
          <p:spPr>
            <a:xfrm rot="-8100000">
              <a:off x="3683583" y="2513326"/>
              <a:ext cx="217647" cy="217647"/>
            </a:xfrm>
            <a:prstGeom prst="rtTriangle">
              <a:avLst/>
            </a:prstGeom>
            <a:solidFill>
              <a:srgbClr val="00F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Montserrat" panose="00000500000000000000" pitchFamily="2" charset="0"/>
              </a:endParaRPr>
            </a:p>
          </p:txBody>
        </p:sp>
      </p:grpSp>
      <p:sp>
        <p:nvSpPr>
          <p:cNvPr id="1613" name="Google Shape;1613;p117"/>
          <p:cNvSpPr txBox="1"/>
          <p:nvPr/>
        </p:nvSpPr>
        <p:spPr>
          <a:xfrm>
            <a:off x="990077" y="1894286"/>
            <a:ext cx="3297624" cy="2956590"/>
          </a:xfrm>
          <a:prstGeom prst="rect">
            <a:avLst/>
          </a:prstGeom>
          <a:noFill/>
          <a:ln>
            <a:noFill/>
          </a:ln>
        </p:spPr>
        <p:txBody>
          <a:bodyPr spcFirstLastPara="1" wrap="square" lIns="0" tIns="0" rIns="0" bIns="0" anchor="t" anchorCtr="0">
            <a:noAutofit/>
          </a:bodyPr>
          <a:lstStyle/>
          <a:p>
            <a:pPr marL="0" lvl="0" indent="0" algn="l" rtl="0">
              <a:spcBef>
                <a:spcPts val="0"/>
              </a:spcBef>
              <a:spcAft>
                <a:spcPts val="1200"/>
              </a:spcAft>
              <a:buClr>
                <a:schemeClr val="dk1"/>
              </a:buClr>
              <a:buSzPts val="1100"/>
              <a:buFont typeface="Arial"/>
              <a:buNone/>
            </a:pPr>
            <a:r>
              <a:rPr lang="en-GB" sz="1100" dirty="0">
                <a:solidFill>
                  <a:schemeClr val="tx1"/>
                </a:solidFill>
                <a:latin typeface="Montserrat" panose="00000500000000000000" pitchFamily="2" charset="0"/>
                <a:ea typeface="Montserrat"/>
                <a:cs typeface="Montserrat"/>
                <a:sym typeface="Montserrat"/>
              </a:rPr>
              <a:t>Sales soared at the Supermarkets during Christmas week as shoppers </a:t>
            </a:r>
            <a:r>
              <a:rPr lang="en-GB" sz="1100" b="1" dirty="0">
                <a:solidFill>
                  <a:schemeClr val="tx1"/>
                </a:solidFill>
                <a:latin typeface="Montserrat" panose="00000500000000000000" pitchFamily="2" charset="0"/>
                <a:ea typeface="Montserrat"/>
                <a:cs typeface="Montserrat"/>
                <a:sym typeface="Montserrat"/>
              </a:rPr>
              <a:t>decorated</a:t>
            </a:r>
            <a:r>
              <a:rPr lang="en-GB" sz="1100" dirty="0">
                <a:solidFill>
                  <a:schemeClr val="tx1"/>
                </a:solidFill>
                <a:latin typeface="Montserrat" panose="00000500000000000000" pitchFamily="2" charset="0"/>
                <a:ea typeface="Montserrat"/>
                <a:cs typeface="Montserrat"/>
                <a:sym typeface="Montserrat"/>
              </a:rPr>
              <a:t> their homes and bought</a:t>
            </a:r>
            <a:r>
              <a:rPr lang="en-GB" sz="1100" b="1" dirty="0">
                <a:solidFill>
                  <a:schemeClr val="tx1"/>
                </a:solidFill>
                <a:latin typeface="Montserrat" panose="00000500000000000000" pitchFamily="2" charset="0"/>
                <a:ea typeface="Montserrat"/>
                <a:cs typeface="Montserrat"/>
                <a:sym typeface="Montserrat"/>
              </a:rPr>
              <a:t> Christmas crackers </a:t>
            </a:r>
            <a:r>
              <a:rPr lang="en-GB" sz="1100" dirty="0">
                <a:solidFill>
                  <a:schemeClr val="tx1"/>
                </a:solidFill>
                <a:latin typeface="Montserrat" panose="00000500000000000000" pitchFamily="2" charset="0"/>
                <a:ea typeface="Montserrat"/>
                <a:cs typeface="Montserrat"/>
                <a:sym typeface="Montserrat"/>
              </a:rPr>
              <a:t>and last minute gifts including </a:t>
            </a:r>
            <a:r>
              <a:rPr lang="en-GB" sz="1100" b="1" dirty="0">
                <a:solidFill>
                  <a:schemeClr val="tx1"/>
                </a:solidFill>
                <a:latin typeface="Montserrat" panose="00000500000000000000" pitchFamily="2" charset="0"/>
                <a:ea typeface="Montserrat"/>
                <a:cs typeface="Montserrat"/>
                <a:sym typeface="Montserrat"/>
              </a:rPr>
              <a:t>gift cards</a:t>
            </a:r>
            <a:r>
              <a:rPr lang="en-GB" sz="1100" dirty="0">
                <a:solidFill>
                  <a:schemeClr val="tx1"/>
                </a:solidFill>
                <a:latin typeface="Montserrat" panose="00000500000000000000" pitchFamily="2" charset="0"/>
                <a:ea typeface="Montserrat"/>
                <a:cs typeface="Montserrat"/>
                <a:sym typeface="Montserrat"/>
              </a:rPr>
              <a:t>, </a:t>
            </a:r>
            <a:r>
              <a:rPr lang="en-GB" sz="1100" b="1" dirty="0">
                <a:solidFill>
                  <a:schemeClr val="tx1"/>
                </a:solidFill>
                <a:latin typeface="Montserrat" panose="00000500000000000000" pitchFamily="2" charset="0"/>
                <a:ea typeface="Montserrat"/>
                <a:cs typeface="Montserrat"/>
                <a:sym typeface="Montserrat"/>
              </a:rPr>
              <a:t>hampers, fragrance </a:t>
            </a:r>
            <a:r>
              <a:rPr lang="en-GB" sz="1100" dirty="0">
                <a:solidFill>
                  <a:schemeClr val="tx1"/>
                </a:solidFill>
                <a:latin typeface="Montserrat" panose="00000500000000000000" pitchFamily="2" charset="0"/>
                <a:ea typeface="Montserrat"/>
                <a:cs typeface="Montserrat"/>
                <a:sym typeface="Montserrat"/>
              </a:rPr>
              <a:t>and </a:t>
            </a:r>
            <a:r>
              <a:rPr lang="en-GB" sz="1100" b="1" dirty="0">
                <a:solidFill>
                  <a:schemeClr val="tx1"/>
                </a:solidFill>
                <a:latin typeface="Montserrat" panose="00000500000000000000" pitchFamily="2" charset="0"/>
                <a:ea typeface="Montserrat"/>
                <a:cs typeface="Montserrat"/>
                <a:sym typeface="Montserrat"/>
              </a:rPr>
              <a:t>dvds</a:t>
            </a:r>
            <a:r>
              <a:rPr lang="en-GB" sz="1100" dirty="0">
                <a:solidFill>
                  <a:schemeClr val="tx1"/>
                </a:solidFill>
                <a:latin typeface="Montserrat" panose="00000500000000000000" pitchFamily="2" charset="0"/>
                <a:ea typeface="Montserrat"/>
                <a:cs typeface="Montserrat"/>
                <a:sym typeface="Montserrat"/>
              </a:rPr>
              <a:t>.  As well as cough/cold remedies, convenience foods and </a:t>
            </a:r>
            <a:r>
              <a:rPr lang="en-GB" sz="1100" b="1" dirty="0">
                <a:solidFill>
                  <a:schemeClr val="tx1"/>
                </a:solidFill>
                <a:latin typeface="Montserrat" panose="00000500000000000000" pitchFamily="2" charset="0"/>
                <a:ea typeface="Montserrat"/>
                <a:cs typeface="Montserrat"/>
                <a:sym typeface="Montserrat"/>
              </a:rPr>
              <a:t>bird feed</a:t>
            </a:r>
            <a:r>
              <a:rPr lang="en-GB" sz="1100" dirty="0">
                <a:solidFill>
                  <a:schemeClr val="tx1"/>
                </a:solidFill>
                <a:latin typeface="Montserrat" panose="00000500000000000000" pitchFamily="2" charset="0"/>
                <a:ea typeface="Montserrat"/>
                <a:cs typeface="Montserrat"/>
                <a:sym typeface="Montserrat"/>
              </a:rPr>
              <a:t>. </a:t>
            </a:r>
          </a:p>
          <a:p>
            <a:pPr marL="0" lvl="0" indent="0" algn="l" rtl="0">
              <a:spcBef>
                <a:spcPts val="0"/>
              </a:spcBef>
              <a:spcAft>
                <a:spcPts val="1200"/>
              </a:spcAft>
              <a:buClr>
                <a:schemeClr val="dk1"/>
              </a:buClr>
              <a:buSzPts val="1100"/>
              <a:buFont typeface="Arial"/>
              <a:buNone/>
            </a:pPr>
            <a:r>
              <a:rPr lang="en-GB" sz="1100" dirty="0">
                <a:solidFill>
                  <a:schemeClr val="dk1"/>
                </a:solidFill>
                <a:latin typeface="Montserrat" panose="00000500000000000000" pitchFamily="2" charset="0"/>
                <a:ea typeface="Montserrat"/>
                <a:cs typeface="Montserrat"/>
                <a:sym typeface="Montserrat"/>
              </a:rPr>
              <a:t>Shoppers continued to buy </a:t>
            </a:r>
            <a:r>
              <a:rPr lang="en-GB" sz="1100" b="1" dirty="0">
                <a:solidFill>
                  <a:schemeClr val="dk1"/>
                </a:solidFill>
                <a:latin typeface="Montserrat" panose="00000500000000000000" pitchFamily="2" charset="0"/>
                <a:ea typeface="Montserrat"/>
                <a:cs typeface="Montserrat"/>
                <a:sym typeface="Montserrat"/>
              </a:rPr>
              <a:t>cough/cold remedies </a:t>
            </a:r>
            <a:r>
              <a:rPr lang="en-GB" sz="1100" dirty="0">
                <a:solidFill>
                  <a:schemeClr val="dk1"/>
                </a:solidFill>
                <a:latin typeface="Montserrat" panose="00000500000000000000" pitchFamily="2" charset="0"/>
                <a:ea typeface="Montserrat"/>
                <a:cs typeface="Montserrat"/>
                <a:sym typeface="Montserrat"/>
              </a:rPr>
              <a:t>in Convenience Stores and with rising concern over Omicron there was a run on </a:t>
            </a:r>
            <a:r>
              <a:rPr lang="en-GB" sz="1100" b="1" dirty="0">
                <a:solidFill>
                  <a:schemeClr val="dk1"/>
                </a:solidFill>
                <a:latin typeface="Montserrat" panose="00000500000000000000" pitchFamily="2" charset="0"/>
                <a:ea typeface="Montserrat"/>
                <a:cs typeface="Montserrat"/>
                <a:sym typeface="Montserrat"/>
              </a:rPr>
              <a:t>face masks </a:t>
            </a:r>
            <a:r>
              <a:rPr lang="en-GB" sz="1100" dirty="0">
                <a:solidFill>
                  <a:schemeClr val="dk1"/>
                </a:solidFill>
                <a:latin typeface="Montserrat" panose="00000500000000000000" pitchFamily="2" charset="0"/>
                <a:ea typeface="Montserrat"/>
                <a:cs typeface="Montserrat"/>
                <a:sym typeface="Montserrat"/>
              </a:rPr>
              <a:t> included in First Aid.  Shoppers also sought last minute </a:t>
            </a:r>
            <a:r>
              <a:rPr lang="en-GB" sz="1100" b="1" dirty="0">
                <a:solidFill>
                  <a:schemeClr val="dk1"/>
                </a:solidFill>
                <a:latin typeface="Montserrat" panose="00000500000000000000" pitchFamily="2" charset="0"/>
                <a:ea typeface="Montserrat"/>
                <a:cs typeface="Montserrat"/>
                <a:sym typeface="Montserrat"/>
              </a:rPr>
              <a:t>cosmetics</a:t>
            </a:r>
            <a:r>
              <a:rPr lang="en-GB" sz="1100" dirty="0">
                <a:solidFill>
                  <a:schemeClr val="dk1"/>
                </a:solidFill>
                <a:latin typeface="Montserrat" panose="00000500000000000000" pitchFamily="2" charset="0"/>
                <a:ea typeface="Montserrat"/>
                <a:cs typeface="Montserrat"/>
                <a:sym typeface="Montserrat"/>
              </a:rPr>
              <a:t> and </a:t>
            </a:r>
            <a:r>
              <a:rPr lang="en-GB" sz="1100" b="1" dirty="0">
                <a:solidFill>
                  <a:schemeClr val="dk1"/>
                </a:solidFill>
                <a:latin typeface="Montserrat" panose="00000500000000000000" pitchFamily="2" charset="0"/>
                <a:ea typeface="Montserrat"/>
                <a:cs typeface="Montserrat"/>
                <a:sym typeface="Montserrat"/>
              </a:rPr>
              <a:t>champagne</a:t>
            </a:r>
            <a:r>
              <a:rPr lang="en-GB" sz="1100" dirty="0">
                <a:solidFill>
                  <a:schemeClr val="dk1"/>
                </a:solidFill>
                <a:latin typeface="Montserrat" panose="00000500000000000000" pitchFamily="2" charset="0"/>
                <a:ea typeface="Montserrat"/>
                <a:cs typeface="Montserrat"/>
                <a:sym typeface="Montserrat"/>
              </a:rPr>
              <a:t> and </a:t>
            </a:r>
            <a:r>
              <a:rPr lang="en-GB" sz="1100" b="1" dirty="0">
                <a:solidFill>
                  <a:schemeClr val="dk1"/>
                </a:solidFill>
                <a:latin typeface="Montserrat" panose="00000500000000000000" pitchFamily="2" charset="0"/>
                <a:ea typeface="Montserrat"/>
                <a:cs typeface="Montserrat"/>
                <a:sym typeface="Montserrat"/>
              </a:rPr>
              <a:t>mineral water</a:t>
            </a:r>
            <a:r>
              <a:rPr lang="en-GB" sz="1100" dirty="0">
                <a:solidFill>
                  <a:schemeClr val="dk1"/>
                </a:solidFill>
                <a:latin typeface="Montserrat" panose="00000500000000000000" pitchFamily="2" charset="0"/>
                <a:ea typeface="Montserrat"/>
                <a:cs typeface="Montserrat"/>
                <a:sym typeface="Montserrat"/>
              </a:rPr>
              <a:t>.</a:t>
            </a:r>
            <a:endParaRPr lang="en-GB" sz="1100" dirty="0">
              <a:solidFill>
                <a:srgbClr val="1A1A1A"/>
              </a:solidFill>
              <a:latin typeface="Montserrat" panose="00000500000000000000" pitchFamily="2" charset="0"/>
              <a:ea typeface="Montserrat"/>
              <a:cs typeface="Montserrat"/>
              <a:sym typeface="Montserrat"/>
            </a:endParaRPr>
          </a:p>
        </p:txBody>
      </p:sp>
      <p:sp>
        <p:nvSpPr>
          <p:cNvPr id="14" name="Google Shape;716;p47">
            <a:extLst>
              <a:ext uri="{FF2B5EF4-FFF2-40B4-BE49-F238E27FC236}">
                <a16:creationId xmlns:a16="http://schemas.microsoft.com/office/drawing/2014/main" id="{01775745-36DD-4B2B-90F9-C9B960F4B5A7}"/>
              </a:ext>
            </a:extLst>
          </p:cNvPr>
          <p:cNvSpPr/>
          <p:nvPr/>
        </p:nvSpPr>
        <p:spPr>
          <a:xfrm>
            <a:off x="6542689" y="1764614"/>
            <a:ext cx="2103168" cy="2418900"/>
          </a:xfrm>
          <a:prstGeom prst="rect">
            <a:avLst/>
          </a:prstGeom>
          <a:solidFill>
            <a:srgbClr val="D9D9D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900" i="0" u="none" strike="noStrike" cap="none" dirty="0">
              <a:solidFill>
                <a:srgbClr val="009DD9"/>
              </a:solidFill>
              <a:latin typeface="Montserrat" panose="00000500000000000000" pitchFamily="2" charset="0"/>
              <a:ea typeface="Montserrat"/>
              <a:cs typeface="Montserrat"/>
              <a:sym typeface="Montserrat"/>
            </a:endParaRPr>
          </a:p>
          <a:p>
            <a:pPr marL="0" marR="0" lvl="0" indent="0" algn="l" rtl="0">
              <a:lnSpc>
                <a:spcPct val="100000"/>
              </a:lnSpc>
              <a:spcBef>
                <a:spcPts val="0"/>
              </a:spcBef>
              <a:spcAft>
                <a:spcPts val="0"/>
              </a:spcAft>
              <a:buClr>
                <a:srgbClr val="000000"/>
              </a:buClr>
              <a:buSzPts val="1350"/>
              <a:buFont typeface="Arial"/>
              <a:buNone/>
            </a:pPr>
            <a:endParaRPr lang="en-GB" sz="900" dirty="0">
              <a:solidFill>
                <a:schemeClr val="tx1"/>
              </a:solidFill>
              <a:latin typeface="Montserrat" panose="00000500000000000000" pitchFamily="2" charset="0"/>
              <a:ea typeface="Montserrat"/>
              <a:cs typeface="Montserrat"/>
              <a:sym typeface="Montserrat"/>
            </a:endParaRPr>
          </a:p>
          <a:p>
            <a:pPr marL="0" marR="0" lvl="0" indent="0" algn="l" rtl="0">
              <a:lnSpc>
                <a:spcPct val="100000"/>
              </a:lnSpc>
              <a:spcBef>
                <a:spcPts val="0"/>
              </a:spcBef>
              <a:spcAft>
                <a:spcPts val="0"/>
              </a:spcAft>
              <a:buClr>
                <a:srgbClr val="000000"/>
              </a:buClr>
              <a:buSzPts val="1350"/>
              <a:buFont typeface="Arial"/>
              <a:buNone/>
            </a:pPr>
            <a:endParaRPr lang="en-GB" sz="900" i="0" u="none" strike="noStrike" cap="none" dirty="0">
              <a:solidFill>
                <a:schemeClr val="tx1"/>
              </a:solidFill>
              <a:latin typeface="Montserrat" panose="00000500000000000000" pitchFamily="2" charset="0"/>
              <a:ea typeface="Montserrat"/>
              <a:cs typeface="Montserrat"/>
              <a:sym typeface="Montserrat"/>
            </a:endParaRPr>
          </a:p>
          <a:p>
            <a:pPr marL="0" marR="0" lvl="0" indent="0" algn="l" rtl="0">
              <a:lnSpc>
                <a:spcPct val="100000"/>
              </a:lnSpc>
              <a:spcBef>
                <a:spcPts val="0"/>
              </a:spcBef>
              <a:spcAft>
                <a:spcPts val="0"/>
              </a:spcAft>
              <a:buClr>
                <a:srgbClr val="000000"/>
              </a:buClr>
              <a:buSzPts val="1350"/>
              <a:buFont typeface="Arial"/>
              <a:buNone/>
            </a:pPr>
            <a:endParaRPr lang="en-GB" sz="900" i="0" u="none" strike="noStrike" cap="none" dirty="0">
              <a:solidFill>
                <a:schemeClr val="tx1"/>
              </a:solidFill>
              <a:latin typeface="Montserrat" panose="00000500000000000000" pitchFamily="2" charset="0"/>
              <a:ea typeface="Montserrat"/>
              <a:cs typeface="Montserrat"/>
              <a:sym typeface="Montserrat"/>
            </a:endParaRPr>
          </a:p>
          <a:p>
            <a:pPr>
              <a:buClr>
                <a:srgbClr val="009DD9"/>
              </a:buClr>
              <a:buSzPts val="1350"/>
            </a:pPr>
            <a:r>
              <a:rPr lang="en-GB" sz="900" dirty="0">
                <a:solidFill>
                  <a:schemeClr val="dk1"/>
                </a:solidFill>
                <a:latin typeface="Montserrat" panose="00000500000000000000" pitchFamily="2" charset="0"/>
                <a:ea typeface="Montserrat"/>
                <a:cs typeface="Montserrat"/>
                <a:sym typeface="Montserrat"/>
              </a:rPr>
              <a:t>Cough, Cold &amp; Flu +139%</a:t>
            </a:r>
          </a:p>
          <a:p>
            <a:pPr>
              <a:buClr>
                <a:srgbClr val="009DD9"/>
              </a:buClr>
              <a:buSzPts val="1350"/>
            </a:pPr>
            <a:r>
              <a:rPr lang="en-GB" sz="900" dirty="0">
                <a:solidFill>
                  <a:schemeClr val="dk1"/>
                </a:solidFill>
                <a:latin typeface="Montserrat" panose="00000500000000000000" pitchFamily="2" charset="0"/>
                <a:ea typeface="Montserrat"/>
                <a:cs typeface="Montserrat"/>
                <a:sym typeface="Montserrat"/>
              </a:rPr>
              <a:t>Children’s Medicine +128%</a:t>
            </a:r>
          </a:p>
          <a:p>
            <a:pPr>
              <a:buClr>
                <a:srgbClr val="009DD9"/>
              </a:buClr>
              <a:buSzPts val="1350"/>
            </a:pPr>
            <a:r>
              <a:rPr lang="en-GB" sz="900" dirty="0">
                <a:solidFill>
                  <a:schemeClr val="dk1"/>
                </a:solidFill>
                <a:latin typeface="Montserrat" panose="00000500000000000000" pitchFamily="2" charset="0"/>
                <a:ea typeface="Montserrat"/>
                <a:cs typeface="Montserrat"/>
                <a:sym typeface="Montserrat"/>
              </a:rPr>
              <a:t>Throatcare +116%</a:t>
            </a:r>
          </a:p>
          <a:p>
            <a:pPr>
              <a:buClr>
                <a:srgbClr val="009DD9"/>
              </a:buClr>
              <a:buSzPts val="1350"/>
            </a:pPr>
            <a:r>
              <a:rPr lang="en-GB" sz="900" dirty="0">
                <a:solidFill>
                  <a:schemeClr val="dk1"/>
                </a:solidFill>
                <a:latin typeface="Montserrat" panose="00000500000000000000" pitchFamily="2" charset="0"/>
                <a:ea typeface="Montserrat"/>
                <a:cs typeface="Montserrat"/>
                <a:sym typeface="Montserrat"/>
              </a:rPr>
              <a:t>Toys +67%</a:t>
            </a:r>
          </a:p>
          <a:p>
            <a:pPr>
              <a:buClr>
                <a:srgbClr val="009DD9"/>
              </a:buClr>
              <a:buSzPts val="1350"/>
            </a:pPr>
            <a:r>
              <a:rPr lang="en-GB" sz="900" dirty="0">
                <a:solidFill>
                  <a:schemeClr val="dk1"/>
                </a:solidFill>
                <a:latin typeface="Montserrat" panose="00000500000000000000" pitchFamily="2" charset="0"/>
                <a:ea typeface="Montserrat"/>
                <a:cs typeface="Montserrat"/>
                <a:sym typeface="Montserrat"/>
              </a:rPr>
              <a:t>First Aid (inc Face Masks) +48%</a:t>
            </a:r>
          </a:p>
          <a:p>
            <a:pPr>
              <a:buClr>
                <a:srgbClr val="009DD9"/>
              </a:buClr>
              <a:buSzPts val="1350"/>
            </a:pPr>
            <a:r>
              <a:rPr lang="en-GB" sz="900" dirty="0">
                <a:solidFill>
                  <a:schemeClr val="dk1"/>
                </a:solidFill>
                <a:latin typeface="Montserrat" panose="00000500000000000000" pitchFamily="2" charset="0"/>
                <a:ea typeface="Montserrat"/>
                <a:cs typeface="Montserrat"/>
                <a:sym typeface="Montserrat"/>
              </a:rPr>
              <a:t>Sandwiches +45%</a:t>
            </a:r>
          </a:p>
          <a:p>
            <a:pPr>
              <a:buClr>
                <a:srgbClr val="009DD9"/>
              </a:buClr>
              <a:buSzPts val="1350"/>
            </a:pPr>
            <a:r>
              <a:rPr lang="en-GB" sz="900" dirty="0">
                <a:solidFill>
                  <a:schemeClr val="dk1"/>
                </a:solidFill>
                <a:latin typeface="Montserrat" panose="00000500000000000000" pitchFamily="2" charset="0"/>
                <a:ea typeface="Montserrat"/>
                <a:cs typeface="Montserrat"/>
                <a:sym typeface="Montserrat"/>
              </a:rPr>
              <a:t>Cosmetics +44%</a:t>
            </a:r>
          </a:p>
          <a:p>
            <a:pPr>
              <a:buClr>
                <a:srgbClr val="009DD9"/>
              </a:buClr>
              <a:buSzPts val="1350"/>
            </a:pPr>
            <a:r>
              <a:rPr lang="en-GB" sz="900" dirty="0">
                <a:solidFill>
                  <a:schemeClr val="dk1"/>
                </a:solidFill>
                <a:latin typeface="Montserrat" panose="00000500000000000000" pitchFamily="2" charset="0"/>
                <a:ea typeface="Montserrat"/>
                <a:cs typeface="Montserrat"/>
                <a:sym typeface="Montserrat"/>
              </a:rPr>
              <a:t>Gift Packs +41%</a:t>
            </a:r>
          </a:p>
          <a:p>
            <a:pPr>
              <a:buClr>
                <a:srgbClr val="009DD9"/>
              </a:buClr>
              <a:buSzPts val="1350"/>
            </a:pPr>
            <a:r>
              <a:rPr lang="en-GB" sz="900" dirty="0">
                <a:solidFill>
                  <a:schemeClr val="dk1"/>
                </a:solidFill>
                <a:latin typeface="Montserrat" panose="00000500000000000000" pitchFamily="2" charset="0"/>
                <a:ea typeface="Montserrat"/>
                <a:cs typeface="Montserrat"/>
                <a:sym typeface="Montserrat"/>
              </a:rPr>
              <a:t>Champagne +38%</a:t>
            </a:r>
          </a:p>
          <a:p>
            <a:pPr>
              <a:buClr>
                <a:srgbClr val="009DD9"/>
              </a:buClr>
              <a:buSzPts val="1350"/>
            </a:pPr>
            <a:r>
              <a:rPr lang="en-GB" sz="900" dirty="0">
                <a:solidFill>
                  <a:schemeClr val="dk1"/>
                </a:solidFill>
                <a:latin typeface="Montserrat" panose="00000500000000000000" pitchFamily="2" charset="0"/>
                <a:ea typeface="Montserrat"/>
                <a:cs typeface="Montserrat"/>
                <a:sym typeface="Montserrat"/>
              </a:rPr>
              <a:t>Beauty Skincare +37%</a:t>
            </a:r>
          </a:p>
          <a:p>
            <a:pPr>
              <a:buClr>
                <a:srgbClr val="009DD9"/>
              </a:buClr>
              <a:buSzPts val="1350"/>
            </a:pPr>
            <a:r>
              <a:rPr lang="en-GB" sz="900" dirty="0">
                <a:solidFill>
                  <a:schemeClr val="dk1"/>
                </a:solidFill>
                <a:latin typeface="Montserrat" panose="00000500000000000000" pitchFamily="2" charset="0"/>
                <a:ea typeface="Montserrat"/>
                <a:cs typeface="Montserrat"/>
                <a:sym typeface="Montserrat"/>
              </a:rPr>
              <a:t>Eye Care +37%</a:t>
            </a:r>
          </a:p>
          <a:p>
            <a:pPr>
              <a:buClr>
                <a:srgbClr val="009DD9"/>
              </a:buClr>
              <a:buSzPts val="1350"/>
            </a:pPr>
            <a:r>
              <a:rPr lang="en-GB" sz="900" dirty="0">
                <a:solidFill>
                  <a:schemeClr val="dk1"/>
                </a:solidFill>
                <a:latin typeface="Montserrat" panose="00000500000000000000" pitchFamily="2" charset="0"/>
                <a:ea typeface="Montserrat"/>
                <a:cs typeface="Montserrat"/>
                <a:sym typeface="Montserrat"/>
              </a:rPr>
              <a:t>Fresh Prep Fruit +36%</a:t>
            </a:r>
          </a:p>
          <a:p>
            <a:pPr>
              <a:buClr>
                <a:srgbClr val="009DD9"/>
              </a:buClr>
              <a:buSzPts val="1350"/>
            </a:pPr>
            <a:r>
              <a:rPr lang="en-GB" sz="900" dirty="0">
                <a:solidFill>
                  <a:schemeClr val="dk1"/>
                </a:solidFill>
                <a:latin typeface="Montserrat" panose="00000500000000000000" pitchFamily="2" charset="0"/>
                <a:ea typeface="Montserrat"/>
                <a:cs typeface="Montserrat"/>
                <a:sym typeface="Montserrat"/>
              </a:rPr>
              <a:t>Mineral Water +36%</a:t>
            </a:r>
          </a:p>
        </p:txBody>
      </p:sp>
      <p:sp>
        <p:nvSpPr>
          <p:cNvPr id="15" name="Google Shape;717;p47">
            <a:extLst>
              <a:ext uri="{FF2B5EF4-FFF2-40B4-BE49-F238E27FC236}">
                <a16:creationId xmlns:a16="http://schemas.microsoft.com/office/drawing/2014/main" id="{C0172188-CFF4-4C41-B2D0-8DC65C01FCB4}"/>
              </a:ext>
            </a:extLst>
          </p:cNvPr>
          <p:cNvSpPr/>
          <p:nvPr/>
        </p:nvSpPr>
        <p:spPr>
          <a:xfrm>
            <a:off x="4473930" y="1764614"/>
            <a:ext cx="2000100" cy="2418900"/>
          </a:xfrm>
          <a:prstGeom prst="rect">
            <a:avLst/>
          </a:prstGeom>
          <a:solidFill>
            <a:srgbClr val="D9D9D9"/>
          </a:solidFill>
          <a:ln>
            <a:noFill/>
          </a:ln>
        </p:spPr>
        <p:txBody>
          <a:bodyPr spcFirstLastPara="1" wrap="square" lIns="91425" tIns="45700" rIns="91425" bIns="45700" anchor="ctr" anchorCtr="0">
            <a:noAutofit/>
          </a:bodyPr>
          <a:lstStyle/>
          <a:p>
            <a:pPr lvl="0">
              <a:buClr>
                <a:srgbClr val="009DD9"/>
              </a:buClr>
              <a:buSzPts val="1350"/>
            </a:pPr>
            <a:endParaRPr lang="en-GB" sz="1100" dirty="0">
              <a:solidFill>
                <a:schemeClr val="dk1"/>
              </a:solidFill>
              <a:latin typeface="Montserrat" panose="00000500000000000000" pitchFamily="2" charset="0"/>
              <a:ea typeface="Montserrat"/>
              <a:cs typeface="Montserrat"/>
              <a:sym typeface="Montserrat"/>
            </a:endParaRPr>
          </a:p>
          <a:p>
            <a:pPr lvl="0">
              <a:buClr>
                <a:srgbClr val="009DD9"/>
              </a:buClr>
              <a:buSzPts val="1350"/>
            </a:pPr>
            <a:endParaRPr lang="en-GB" sz="1100" dirty="0">
              <a:solidFill>
                <a:schemeClr val="dk1"/>
              </a:solidFill>
              <a:latin typeface="Montserrat" panose="00000500000000000000" pitchFamily="2" charset="0"/>
              <a:ea typeface="Montserrat"/>
              <a:cs typeface="Montserrat"/>
              <a:sym typeface="Montserrat"/>
            </a:endParaRPr>
          </a:p>
          <a:p>
            <a:pPr lvl="0">
              <a:buClr>
                <a:srgbClr val="009DD9"/>
              </a:buClr>
              <a:buSzPts val="1350"/>
            </a:pPr>
            <a:endParaRPr lang="en-GB" sz="900" dirty="0">
              <a:solidFill>
                <a:schemeClr val="dk1"/>
              </a:solidFill>
              <a:latin typeface="Montserrat" panose="00000500000000000000" pitchFamily="2" charset="0"/>
              <a:ea typeface="Montserrat"/>
              <a:cs typeface="Montserrat"/>
              <a:sym typeface="Montserrat"/>
            </a:endParaRPr>
          </a:p>
          <a:p>
            <a:pPr>
              <a:buClr>
                <a:srgbClr val="009DD9"/>
              </a:buClr>
              <a:buSzPts val="1350"/>
            </a:pPr>
            <a:endParaRPr lang="en-GB" sz="900" dirty="0">
              <a:solidFill>
                <a:schemeClr val="dk1"/>
              </a:solidFill>
              <a:latin typeface="Montserrat" panose="00000500000000000000" pitchFamily="2" charset="0"/>
              <a:ea typeface="Montserrat"/>
              <a:cs typeface="Montserrat"/>
              <a:sym typeface="Montserrat"/>
            </a:endParaRPr>
          </a:p>
          <a:p>
            <a:pPr>
              <a:buClr>
                <a:srgbClr val="009DD9"/>
              </a:buClr>
              <a:buSzPts val="1350"/>
            </a:pPr>
            <a:endParaRPr lang="en-GB" sz="900" dirty="0">
              <a:solidFill>
                <a:schemeClr val="dk1"/>
              </a:solidFill>
              <a:latin typeface="Montserrat" panose="00000500000000000000" pitchFamily="2" charset="0"/>
              <a:ea typeface="Montserrat"/>
              <a:cs typeface="Montserrat"/>
              <a:sym typeface="Montserrat"/>
            </a:endParaRPr>
          </a:p>
          <a:p>
            <a:pPr>
              <a:buClr>
                <a:srgbClr val="009DD9"/>
              </a:buClr>
              <a:buSzPts val="1350"/>
            </a:pPr>
            <a:r>
              <a:rPr lang="en-GB" sz="900" dirty="0">
                <a:solidFill>
                  <a:schemeClr val="dk1"/>
                </a:solidFill>
                <a:latin typeface="Montserrat" panose="00000500000000000000" pitchFamily="2" charset="0"/>
                <a:ea typeface="Montserrat"/>
                <a:cs typeface="Montserrat"/>
                <a:sym typeface="Montserrat"/>
              </a:rPr>
              <a:t>Throatcare +135%</a:t>
            </a:r>
          </a:p>
          <a:p>
            <a:pPr>
              <a:buClr>
                <a:srgbClr val="009DD9"/>
              </a:buClr>
              <a:buSzPts val="1350"/>
            </a:pPr>
            <a:r>
              <a:rPr lang="en-GB" sz="900" dirty="0">
                <a:solidFill>
                  <a:schemeClr val="dk1"/>
                </a:solidFill>
                <a:latin typeface="Montserrat" panose="00000500000000000000" pitchFamily="2" charset="0"/>
                <a:ea typeface="Montserrat"/>
                <a:cs typeface="Montserrat"/>
                <a:sym typeface="Montserrat"/>
              </a:rPr>
              <a:t>Cough, Cold &amp; Flu +133%</a:t>
            </a:r>
          </a:p>
          <a:p>
            <a:pPr>
              <a:buClr>
                <a:srgbClr val="009DD9"/>
              </a:buClr>
              <a:buSzPts val="1350"/>
            </a:pPr>
            <a:r>
              <a:rPr lang="en-GB" sz="900" dirty="0">
                <a:solidFill>
                  <a:schemeClr val="dk1"/>
                </a:solidFill>
                <a:latin typeface="Montserrat" panose="00000500000000000000" pitchFamily="2" charset="0"/>
                <a:ea typeface="Montserrat"/>
                <a:cs typeface="Montserrat"/>
                <a:sym typeface="Montserrat"/>
              </a:rPr>
              <a:t>Children’s Medicines +97%</a:t>
            </a:r>
          </a:p>
          <a:p>
            <a:pPr>
              <a:buClr>
                <a:srgbClr val="009DD9"/>
              </a:buClr>
              <a:buSzPts val="1350"/>
            </a:pPr>
            <a:r>
              <a:rPr lang="en-GB" sz="900" dirty="0">
                <a:solidFill>
                  <a:schemeClr val="dk1"/>
                </a:solidFill>
                <a:latin typeface="Montserrat" panose="00000500000000000000" pitchFamily="2" charset="0"/>
                <a:ea typeface="Montserrat"/>
                <a:cs typeface="Montserrat"/>
                <a:sym typeface="Montserrat"/>
              </a:rPr>
              <a:t>DVD/Blue Ray +96%</a:t>
            </a:r>
          </a:p>
          <a:p>
            <a:pPr>
              <a:buClr>
                <a:srgbClr val="009DD9"/>
              </a:buClr>
              <a:buSzPts val="1350"/>
            </a:pPr>
            <a:r>
              <a:rPr lang="en-GB" sz="900" dirty="0">
                <a:solidFill>
                  <a:schemeClr val="dk1"/>
                </a:solidFill>
                <a:latin typeface="Montserrat" panose="00000500000000000000" pitchFamily="2" charset="0"/>
                <a:ea typeface="Montserrat"/>
                <a:cs typeface="Montserrat"/>
                <a:sym typeface="Montserrat"/>
              </a:rPr>
              <a:t>Christmas Decorations +83%</a:t>
            </a:r>
          </a:p>
          <a:p>
            <a:pPr>
              <a:buClr>
                <a:srgbClr val="009DD9"/>
              </a:buClr>
              <a:buSzPts val="1350"/>
            </a:pPr>
            <a:r>
              <a:rPr lang="en-GB" sz="900" dirty="0">
                <a:solidFill>
                  <a:schemeClr val="dk1"/>
                </a:solidFill>
                <a:latin typeface="Montserrat" panose="00000500000000000000" pitchFamily="2" charset="0"/>
                <a:ea typeface="Montserrat"/>
                <a:cs typeface="Montserrat"/>
                <a:sym typeface="Montserrat"/>
              </a:rPr>
              <a:t>Sushi +77%</a:t>
            </a:r>
          </a:p>
          <a:p>
            <a:pPr>
              <a:buClr>
                <a:srgbClr val="009DD9"/>
              </a:buClr>
              <a:buSzPts val="1350"/>
            </a:pPr>
            <a:r>
              <a:rPr lang="en-GB" sz="900" dirty="0">
                <a:solidFill>
                  <a:schemeClr val="dk1"/>
                </a:solidFill>
                <a:latin typeface="Montserrat" panose="00000500000000000000" pitchFamily="2" charset="0"/>
                <a:ea typeface="Montserrat"/>
                <a:cs typeface="Montserrat"/>
                <a:sym typeface="Montserrat"/>
              </a:rPr>
              <a:t>Gift Cards +61%</a:t>
            </a:r>
          </a:p>
          <a:p>
            <a:pPr>
              <a:buClr>
                <a:srgbClr val="009DD9"/>
              </a:buClr>
              <a:buSzPts val="1350"/>
            </a:pPr>
            <a:r>
              <a:rPr lang="en-GB" sz="900" dirty="0">
                <a:solidFill>
                  <a:schemeClr val="dk1"/>
                </a:solidFill>
                <a:latin typeface="Montserrat" panose="00000500000000000000" pitchFamily="2" charset="0"/>
                <a:ea typeface="Montserrat"/>
                <a:cs typeface="Montserrat"/>
                <a:sym typeface="Montserrat"/>
              </a:rPr>
              <a:t>Sandwiches +58%</a:t>
            </a:r>
          </a:p>
          <a:p>
            <a:pPr>
              <a:buClr>
                <a:srgbClr val="009DD9"/>
              </a:buClr>
              <a:buSzPts val="1350"/>
            </a:pPr>
            <a:r>
              <a:rPr lang="en-GB" sz="900" dirty="0">
                <a:solidFill>
                  <a:schemeClr val="dk1"/>
                </a:solidFill>
                <a:latin typeface="Montserrat" panose="00000500000000000000" pitchFamily="2" charset="0"/>
                <a:ea typeface="Montserrat"/>
                <a:cs typeface="Montserrat"/>
                <a:sym typeface="Montserrat"/>
              </a:rPr>
              <a:t>Xmas Crackers +53%</a:t>
            </a:r>
          </a:p>
          <a:p>
            <a:pPr>
              <a:buClr>
                <a:srgbClr val="009DD9"/>
              </a:buClr>
              <a:buSzPts val="1350"/>
            </a:pPr>
            <a:r>
              <a:rPr lang="en-GB" sz="900" dirty="0">
                <a:solidFill>
                  <a:schemeClr val="dk1"/>
                </a:solidFill>
                <a:latin typeface="Montserrat" panose="00000500000000000000" pitchFamily="2" charset="0"/>
                <a:ea typeface="Montserrat"/>
                <a:cs typeface="Montserrat"/>
                <a:sym typeface="Montserrat"/>
              </a:rPr>
              <a:t>Hampers +52%</a:t>
            </a:r>
          </a:p>
          <a:p>
            <a:pPr>
              <a:buClr>
                <a:srgbClr val="009DD9"/>
              </a:buClr>
              <a:buSzPts val="1350"/>
            </a:pPr>
            <a:r>
              <a:rPr lang="en-GB" sz="900" dirty="0">
                <a:solidFill>
                  <a:schemeClr val="dk1"/>
                </a:solidFill>
                <a:latin typeface="Montserrat" panose="00000500000000000000" pitchFamily="2" charset="0"/>
                <a:ea typeface="Montserrat"/>
                <a:cs typeface="Montserrat"/>
                <a:sym typeface="Montserrat"/>
              </a:rPr>
              <a:t>Fragrances +47% </a:t>
            </a:r>
          </a:p>
          <a:p>
            <a:pPr>
              <a:buClr>
                <a:srgbClr val="009DD9"/>
              </a:buClr>
              <a:buSzPts val="1350"/>
            </a:pPr>
            <a:r>
              <a:rPr lang="en-GB" sz="900" dirty="0">
                <a:solidFill>
                  <a:schemeClr val="dk1"/>
                </a:solidFill>
                <a:latin typeface="Montserrat" panose="00000500000000000000" pitchFamily="2" charset="0"/>
                <a:ea typeface="Montserrat"/>
                <a:cs typeface="Montserrat"/>
                <a:sym typeface="Montserrat"/>
              </a:rPr>
              <a:t>Small Mammal, Fish, Bird +44%</a:t>
            </a:r>
          </a:p>
          <a:p>
            <a:pPr>
              <a:buClr>
                <a:srgbClr val="009DD9"/>
              </a:buClr>
              <a:buSzPts val="1350"/>
            </a:pPr>
            <a:r>
              <a:rPr lang="en-GB" sz="900" dirty="0">
                <a:solidFill>
                  <a:schemeClr val="dk1"/>
                </a:solidFill>
                <a:latin typeface="Montserrat" panose="00000500000000000000" pitchFamily="2" charset="0"/>
                <a:ea typeface="Montserrat"/>
                <a:cs typeface="Montserrat"/>
                <a:sym typeface="Montserrat"/>
              </a:rPr>
              <a:t>Fresh Meat Subs +42%</a:t>
            </a:r>
          </a:p>
          <a:p>
            <a:pPr>
              <a:buClr>
                <a:srgbClr val="009DD9"/>
              </a:buClr>
              <a:buSzPts val="1350"/>
            </a:pPr>
            <a:endParaRPr lang="en-GB" sz="900" dirty="0">
              <a:solidFill>
                <a:schemeClr val="tx1"/>
              </a:solidFill>
              <a:latin typeface="Montserrat" panose="00000500000000000000" pitchFamily="2" charset="0"/>
              <a:ea typeface="Montserrat"/>
              <a:cs typeface="Montserrat"/>
              <a:sym typeface="Montserrat"/>
            </a:endParaRPr>
          </a:p>
        </p:txBody>
      </p:sp>
      <p:sp>
        <p:nvSpPr>
          <p:cNvPr id="16" name="Google Shape;721;p47">
            <a:extLst>
              <a:ext uri="{FF2B5EF4-FFF2-40B4-BE49-F238E27FC236}">
                <a16:creationId xmlns:a16="http://schemas.microsoft.com/office/drawing/2014/main" id="{F41552FB-BAB6-4328-A672-140303BE8979}"/>
              </a:ext>
            </a:extLst>
          </p:cNvPr>
          <p:cNvSpPr/>
          <p:nvPr/>
        </p:nvSpPr>
        <p:spPr>
          <a:xfrm>
            <a:off x="6542688" y="1327661"/>
            <a:ext cx="2055181" cy="332400"/>
          </a:xfrm>
          <a:prstGeom prst="rect">
            <a:avLst/>
          </a:prstGeom>
          <a:noFill/>
          <a:ln w="9525"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rtl="0">
              <a:lnSpc>
                <a:spcPct val="100000"/>
              </a:lnSpc>
              <a:spcBef>
                <a:spcPts val="0"/>
              </a:spcBef>
              <a:spcAft>
                <a:spcPts val="0"/>
              </a:spcAft>
              <a:buClr>
                <a:srgbClr val="009DD9"/>
              </a:buClr>
              <a:buSzPts val="1200"/>
              <a:buFont typeface="Arial"/>
              <a:buNone/>
            </a:pPr>
            <a:r>
              <a:rPr lang="en" sz="1200" dirty="0">
                <a:latin typeface="Montserrat" panose="00000500000000000000" pitchFamily="2" charset="0"/>
                <a:ea typeface="Montserrat"/>
                <a:cs typeface="Montserrat"/>
                <a:sym typeface="Montserrat"/>
              </a:rPr>
              <a:t>Convenience</a:t>
            </a:r>
            <a:endParaRPr sz="1200" i="0" u="none" strike="noStrike" cap="none" dirty="0">
              <a:latin typeface="Montserrat" panose="00000500000000000000" pitchFamily="2" charset="0"/>
              <a:ea typeface="Montserrat"/>
              <a:cs typeface="Montserrat"/>
              <a:sym typeface="Montserrat"/>
            </a:endParaRPr>
          </a:p>
        </p:txBody>
      </p:sp>
      <p:sp>
        <p:nvSpPr>
          <p:cNvPr id="17" name="Google Shape;728;p47">
            <a:extLst>
              <a:ext uri="{FF2B5EF4-FFF2-40B4-BE49-F238E27FC236}">
                <a16:creationId xmlns:a16="http://schemas.microsoft.com/office/drawing/2014/main" id="{194572A7-9713-449E-A7E7-820BA55C07C0}"/>
              </a:ext>
            </a:extLst>
          </p:cNvPr>
          <p:cNvSpPr/>
          <p:nvPr/>
        </p:nvSpPr>
        <p:spPr>
          <a:xfrm>
            <a:off x="4476930" y="1327661"/>
            <a:ext cx="1997100" cy="332400"/>
          </a:xfrm>
          <a:prstGeom prst="rect">
            <a:avLst/>
          </a:prstGeom>
          <a:noFill/>
          <a:ln w="15875"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rtl="0">
              <a:lnSpc>
                <a:spcPct val="100000"/>
              </a:lnSpc>
              <a:spcBef>
                <a:spcPts val="0"/>
              </a:spcBef>
              <a:spcAft>
                <a:spcPts val="0"/>
              </a:spcAft>
              <a:buClr>
                <a:srgbClr val="009DD9"/>
              </a:buClr>
              <a:buSzPts val="1200"/>
              <a:buFont typeface="Arial"/>
              <a:buNone/>
            </a:pPr>
            <a:r>
              <a:rPr lang="en-GB" sz="1200" dirty="0">
                <a:latin typeface="Montserrat" panose="00000500000000000000" pitchFamily="2" charset="0"/>
                <a:ea typeface="Montserrat"/>
                <a:cs typeface="Montserrat"/>
                <a:sym typeface="Montserrat"/>
              </a:rPr>
              <a:t>Supermarkets</a:t>
            </a:r>
            <a:endParaRPr lang="en-GB" i="0" u="none" strike="noStrike" cap="none" dirty="0">
              <a:latin typeface="Montserrat" panose="00000500000000000000" pitchFamily="2" charset="0"/>
              <a:ea typeface="Montserrat"/>
              <a:cs typeface="Montserrat"/>
              <a:sym typeface="Montserrat"/>
            </a:endParaRPr>
          </a:p>
        </p:txBody>
      </p:sp>
      <p:pic>
        <p:nvPicPr>
          <p:cNvPr id="1026" name="Picture 2">
            <a:extLst>
              <a:ext uri="{FF2B5EF4-FFF2-40B4-BE49-F238E27FC236}">
                <a16:creationId xmlns:a16="http://schemas.microsoft.com/office/drawing/2014/main" id="{13030CB6-21D5-4802-947A-A4A1639596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6930" y="1745725"/>
            <a:ext cx="619125" cy="619125"/>
          </a:xfrm>
          <a:prstGeom prst="rect">
            <a:avLst/>
          </a:prstGeom>
          <a:noFill/>
          <a:extLst>
            <a:ext uri="{909E8E84-426E-40DD-AFC4-6F175D3DCCD1}">
              <a14:hiddenFill xmlns:a14="http://schemas.microsoft.com/office/drawing/2010/main">
                <a:solidFill>
                  <a:srgbClr val="FFFFFF"/>
                </a:solidFill>
              </a14:hiddenFill>
            </a:ext>
          </a:extLst>
        </p:spPr>
      </p:pic>
      <p:sp>
        <p:nvSpPr>
          <p:cNvPr id="20" name="Subtitle 4">
            <a:extLst>
              <a:ext uri="{FF2B5EF4-FFF2-40B4-BE49-F238E27FC236}">
                <a16:creationId xmlns:a16="http://schemas.microsoft.com/office/drawing/2014/main" id="{316CDDDF-5FE9-4A3E-A6E4-6C23D5082DB0}"/>
              </a:ext>
            </a:extLst>
          </p:cNvPr>
          <p:cNvSpPr>
            <a:spLocks noGrp="1"/>
          </p:cNvSpPr>
          <p:nvPr>
            <p:ph type="subTitle" idx="4294967295"/>
          </p:nvPr>
        </p:nvSpPr>
        <p:spPr>
          <a:xfrm>
            <a:off x="354650" y="4873852"/>
            <a:ext cx="8159100" cy="138851"/>
          </a:xfrm>
        </p:spPr>
        <p:txBody>
          <a:bodyPr/>
          <a:lstStyle/>
          <a:p>
            <a:endParaRPr lang="en-PH" dirty="0">
              <a:solidFill>
                <a:schemeClr val="accent1"/>
              </a:solidFill>
              <a:latin typeface="Montserrat" panose="00000500000000000000" pitchFamily="2" charset="0"/>
            </a:endParaRPr>
          </a:p>
          <a:p>
            <a:endParaRPr lang="en-PH" dirty="0">
              <a:latin typeface="Montserrat" panose="00000500000000000000" pitchFamily="2" charset="0"/>
            </a:endParaRPr>
          </a:p>
          <a:p>
            <a:endParaRPr lang="en-PH" dirty="0">
              <a:latin typeface="Montserrat" panose="00000500000000000000" pitchFamily="2" charset="0"/>
            </a:endParaRPr>
          </a:p>
          <a:p>
            <a:endParaRPr lang="en-PH" dirty="0">
              <a:latin typeface="Montserrat" panose="00000500000000000000" pitchFamily="2" charset="0"/>
            </a:endParaRPr>
          </a:p>
          <a:p>
            <a:endParaRPr lang="en-PH" dirty="0">
              <a:latin typeface="Montserrat" panose="00000500000000000000" pitchFamily="2" charset="0"/>
            </a:endParaRPr>
          </a:p>
          <a:p>
            <a:r>
              <a:rPr lang="en-PH" dirty="0">
                <a:latin typeface="Montserrat" panose="00000500000000000000" pitchFamily="2" charset="0"/>
              </a:rPr>
              <a:t>Source:  NielsenIQ Scantrack 4w/e 4</a:t>
            </a:r>
            <a:r>
              <a:rPr lang="en-PH" baseline="30000" dirty="0">
                <a:latin typeface="Montserrat" panose="00000500000000000000" pitchFamily="2" charset="0"/>
              </a:rPr>
              <a:t>th</a:t>
            </a:r>
            <a:r>
              <a:rPr lang="en-PH" dirty="0">
                <a:latin typeface="Montserrat" panose="00000500000000000000" pitchFamily="2" charset="0"/>
              </a:rPr>
              <a:t> December vs year ago</a:t>
            </a:r>
          </a:p>
        </p:txBody>
      </p:sp>
      <p:pic>
        <p:nvPicPr>
          <p:cNvPr id="1028" name="Picture 4">
            <a:extLst>
              <a:ext uri="{FF2B5EF4-FFF2-40B4-BE49-F238E27FC236}">
                <a16:creationId xmlns:a16="http://schemas.microsoft.com/office/drawing/2014/main" id="{F3FED45E-6DE8-4F2F-894F-399D7B5EBE4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77828" y="1757580"/>
            <a:ext cx="480060" cy="495300"/>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E258DA24-B943-4FD3-8EF3-F849B4C49CFE}"/>
              </a:ext>
            </a:extLst>
          </p:cNvPr>
          <p:cNvSpPr txBox="1"/>
          <p:nvPr/>
        </p:nvSpPr>
        <p:spPr>
          <a:xfrm>
            <a:off x="0" y="4754642"/>
            <a:ext cx="4583242" cy="215444"/>
          </a:xfrm>
          <a:prstGeom prst="rect">
            <a:avLst/>
          </a:prstGeom>
          <a:noFill/>
        </p:spPr>
        <p:txBody>
          <a:bodyPr wrap="square">
            <a:spAutoFit/>
          </a:bodyPr>
          <a:lstStyle/>
          <a:p>
            <a:r>
              <a:rPr lang="en-PH" sz="800" dirty="0">
                <a:latin typeface="Montserrat" panose="00000500000000000000" pitchFamily="2" charset="0"/>
              </a:rPr>
              <a:t>Source:  NielsenIQ Scantrack </a:t>
            </a:r>
            <a:endParaRPr lang="en-GB" dirty="0"/>
          </a:p>
        </p:txBody>
      </p:sp>
    </p:spTree>
    <p:extLst>
      <p:ext uri="{BB962C8B-B14F-4D97-AF65-F5344CB8AC3E}">
        <p14:creationId xmlns:p14="http://schemas.microsoft.com/office/powerpoint/2010/main" val="42669626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424"/>
        <p:cNvGrpSpPr/>
        <p:nvPr/>
      </p:nvGrpSpPr>
      <p:grpSpPr>
        <a:xfrm>
          <a:off x="0" y="0"/>
          <a:ext cx="0" cy="0"/>
          <a:chOff x="0" y="0"/>
          <a:chExt cx="0" cy="0"/>
        </a:xfrm>
      </p:grpSpPr>
      <p:sp>
        <p:nvSpPr>
          <p:cNvPr id="2425" name="Google Shape;2425;p149"/>
          <p:cNvSpPr txBox="1">
            <a:spLocks noGrp="1"/>
          </p:cNvSpPr>
          <p:nvPr>
            <p:ph type="ctrTitle"/>
          </p:nvPr>
        </p:nvSpPr>
        <p:spPr>
          <a:xfrm>
            <a:off x="1531985" y="1717449"/>
            <a:ext cx="7034894" cy="2539757"/>
          </a:xfrm>
        </p:spPr>
        <p:txBody>
          <a:bodyPr spcFirstLastPara="1" wrap="square" lIns="0" tIns="91425" rIns="0" bIns="91425" anchor="t" anchorCtr="0">
            <a:noAutofit/>
          </a:bodyPr>
          <a:lstStyle/>
          <a:p>
            <a:pPr lvl="0"/>
            <a:r>
              <a:rPr lang="en-PH" sz="1800" dirty="0">
                <a:solidFill>
                  <a:schemeClr val="bg1"/>
                </a:solidFill>
                <a:latin typeface="Montserrat" panose="00000500000000000000" pitchFamily="2" charset="0"/>
              </a:rPr>
              <a:t>Confidence improved </a:t>
            </a:r>
            <a:r>
              <a:rPr lang="en-PH" sz="1800" b="0" dirty="0">
                <a:solidFill>
                  <a:schemeClr val="bg1"/>
                </a:solidFill>
                <a:latin typeface="Montserrat" panose="00000500000000000000" pitchFamily="2" charset="0"/>
              </a:rPr>
              <a:t>as we edged closer to Christmas, resulting in a </a:t>
            </a:r>
            <a:r>
              <a:rPr lang="en-PH" sz="1800" dirty="0">
                <a:solidFill>
                  <a:schemeClr val="accent1"/>
                </a:solidFill>
                <a:latin typeface="Montserrat" panose="00000500000000000000" pitchFamily="2" charset="0"/>
              </a:rPr>
              <a:t>surge</a:t>
            </a:r>
            <a:r>
              <a:rPr lang="en-PH" sz="1800" b="0" dirty="0">
                <a:solidFill>
                  <a:schemeClr val="bg1"/>
                </a:solidFill>
                <a:latin typeface="Montserrat" panose="00000500000000000000" pitchFamily="2" charset="0"/>
              </a:rPr>
              <a:t> in sales during Christmas week as shoppers will have received the ‘</a:t>
            </a:r>
            <a:r>
              <a:rPr lang="en-PH" sz="1800" dirty="0">
                <a:solidFill>
                  <a:schemeClr val="accent1"/>
                </a:solidFill>
                <a:latin typeface="Montserrat" panose="00000500000000000000" pitchFamily="2" charset="0"/>
              </a:rPr>
              <a:t>greenlight</a:t>
            </a:r>
            <a:r>
              <a:rPr lang="en-PH" sz="1800" b="0" dirty="0">
                <a:solidFill>
                  <a:schemeClr val="bg1"/>
                </a:solidFill>
                <a:latin typeface="Montserrat" panose="00000500000000000000" pitchFamily="2" charset="0"/>
              </a:rPr>
              <a:t>’ from family and friends that they would be coming .. </a:t>
            </a:r>
            <a:r>
              <a:rPr lang="en-PH" sz="1800" dirty="0">
                <a:solidFill>
                  <a:schemeClr val="accent1"/>
                </a:solidFill>
                <a:latin typeface="Montserrat" panose="00000500000000000000" pitchFamily="2" charset="0"/>
              </a:rPr>
              <a:t>e</a:t>
            </a:r>
            <a:r>
              <a:rPr lang="en-PH" sz="1800" dirty="0">
                <a:solidFill>
                  <a:schemeClr val="accent1"/>
                </a:solidFill>
              </a:rPr>
              <a:t>xtra days </a:t>
            </a:r>
            <a:r>
              <a:rPr lang="en-PH" sz="1800" b="0" dirty="0">
                <a:solidFill>
                  <a:schemeClr val="bg1"/>
                </a:solidFill>
              </a:rPr>
              <a:t>in Christmas </a:t>
            </a:r>
            <a:r>
              <a:rPr lang="en-PH" sz="1800" b="0" dirty="0">
                <a:solidFill>
                  <a:schemeClr val="bg1"/>
                </a:solidFill>
                <a:latin typeface="Montserrat" panose="00000500000000000000" pitchFamily="2" charset="0"/>
              </a:rPr>
              <a:t>week allowed shoppers to </a:t>
            </a:r>
            <a:r>
              <a:rPr lang="en-PH" sz="1800" dirty="0">
                <a:solidFill>
                  <a:schemeClr val="bg1"/>
                </a:solidFill>
                <a:latin typeface="Montserrat" panose="00000500000000000000" pitchFamily="2" charset="0"/>
              </a:rPr>
              <a:t>spread</a:t>
            </a:r>
            <a:r>
              <a:rPr lang="en-PH" sz="1800" b="0" dirty="0">
                <a:solidFill>
                  <a:schemeClr val="bg1"/>
                </a:solidFill>
                <a:latin typeface="Montserrat" panose="00000500000000000000" pitchFamily="2" charset="0"/>
              </a:rPr>
              <a:t> their shopping. </a:t>
            </a:r>
            <a:br>
              <a:rPr lang="en-PH" sz="1800" b="0" dirty="0">
                <a:solidFill>
                  <a:schemeClr val="bg1"/>
                </a:solidFill>
                <a:latin typeface="Montserrat" panose="00000500000000000000" pitchFamily="2" charset="0"/>
              </a:rPr>
            </a:br>
            <a:br>
              <a:rPr lang="en-PH" sz="1800" b="0" dirty="0">
                <a:solidFill>
                  <a:schemeClr val="bg1"/>
                </a:solidFill>
                <a:latin typeface="Montserrat" panose="00000500000000000000" pitchFamily="2" charset="0"/>
              </a:rPr>
            </a:br>
            <a:r>
              <a:rPr lang="en-GB" sz="1800" b="0" dirty="0">
                <a:solidFill>
                  <a:schemeClr val="bg1"/>
                </a:solidFill>
              </a:rPr>
              <a:t>To avoid unnecessary spending, shoppers postponed higher ticket spending until the last minute, including </a:t>
            </a:r>
            <a:r>
              <a:rPr lang="en-GB" sz="1800" dirty="0">
                <a:solidFill>
                  <a:schemeClr val="bg1"/>
                </a:solidFill>
              </a:rPr>
              <a:t>decorations</a:t>
            </a:r>
            <a:r>
              <a:rPr lang="en-GB" sz="1800" b="0" dirty="0">
                <a:solidFill>
                  <a:schemeClr val="bg1"/>
                </a:solidFill>
              </a:rPr>
              <a:t>, </a:t>
            </a:r>
            <a:r>
              <a:rPr lang="en-GB" sz="1800" dirty="0">
                <a:solidFill>
                  <a:schemeClr val="bg1"/>
                </a:solidFill>
              </a:rPr>
              <a:t>Christmas crackers</a:t>
            </a:r>
            <a:r>
              <a:rPr lang="en-GB" sz="1800" b="0" dirty="0">
                <a:solidFill>
                  <a:schemeClr val="bg1"/>
                </a:solidFill>
              </a:rPr>
              <a:t>, </a:t>
            </a:r>
            <a:r>
              <a:rPr lang="en-GB" sz="1800" dirty="0">
                <a:solidFill>
                  <a:schemeClr val="bg1"/>
                </a:solidFill>
              </a:rPr>
              <a:t>champagne</a:t>
            </a:r>
            <a:r>
              <a:rPr lang="en-GB" sz="1800" b="0" dirty="0">
                <a:solidFill>
                  <a:schemeClr val="bg1"/>
                </a:solidFill>
              </a:rPr>
              <a:t> and </a:t>
            </a:r>
            <a:r>
              <a:rPr lang="en-GB" sz="1800" dirty="0">
                <a:solidFill>
                  <a:schemeClr val="bg1"/>
                </a:solidFill>
              </a:rPr>
              <a:t>gifting</a:t>
            </a:r>
            <a:r>
              <a:rPr lang="en-GB" sz="1800" b="0" dirty="0">
                <a:solidFill>
                  <a:schemeClr val="bg1"/>
                </a:solidFill>
              </a:rPr>
              <a:t>.  </a:t>
            </a:r>
            <a:br>
              <a:rPr lang="en-GB" sz="1800" b="0" dirty="0">
                <a:solidFill>
                  <a:schemeClr val="bg1"/>
                </a:solidFill>
                <a:latin typeface="Montserrat" panose="00000500000000000000" pitchFamily="2" charset="0"/>
              </a:rPr>
            </a:br>
            <a:endParaRPr lang="en-PH" sz="1800" b="0" dirty="0">
              <a:solidFill>
                <a:schemeClr val="bg1"/>
              </a:solidFill>
              <a:latin typeface="Montserrat" panose="00000500000000000000" pitchFamily="2" charset="0"/>
            </a:endParaRPr>
          </a:p>
        </p:txBody>
      </p:sp>
    </p:spTree>
    <p:extLst>
      <p:ext uri="{BB962C8B-B14F-4D97-AF65-F5344CB8AC3E}">
        <p14:creationId xmlns:p14="http://schemas.microsoft.com/office/powerpoint/2010/main" val="16144308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713" y="3371726"/>
            <a:ext cx="3228307" cy="1174200"/>
          </a:xfrm>
        </p:spPr>
        <p:txBody>
          <a:bodyPr/>
          <a:lstStyle/>
          <a:p>
            <a:r>
              <a:rPr lang="en-GB" sz="2800" dirty="0">
                <a:latin typeface="Montserrat" panose="00000500000000000000" pitchFamily="2" charset="0"/>
              </a:rPr>
              <a:t>Retailer News</a:t>
            </a:r>
          </a:p>
        </p:txBody>
      </p:sp>
    </p:spTree>
    <p:extLst>
      <p:ext uri="{BB962C8B-B14F-4D97-AF65-F5344CB8AC3E}">
        <p14:creationId xmlns:p14="http://schemas.microsoft.com/office/powerpoint/2010/main" val="34068949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76300" y="1243955"/>
            <a:ext cx="6864052" cy="3416027"/>
          </a:xfrm>
          <a:prstGeom prst="rect">
            <a:avLst/>
          </a:prstGeom>
        </p:spPr>
      </p:pic>
      <p:sp>
        <p:nvSpPr>
          <p:cNvPr id="24582" name="Text Placeholder 9"/>
          <p:cNvSpPr>
            <a:spLocks noGrp="1"/>
          </p:cNvSpPr>
          <p:nvPr>
            <p:ph type="body" idx="4294967295"/>
          </p:nvPr>
        </p:nvSpPr>
        <p:spPr>
          <a:xfrm>
            <a:off x="-108520" y="4692241"/>
            <a:ext cx="3884613" cy="523875"/>
          </a:xfrm>
        </p:spPr>
        <p:txBody>
          <a:bodyPr/>
          <a:lstStyle/>
          <a:p>
            <a:pPr marL="146050" indent="0">
              <a:spcBef>
                <a:spcPts val="63"/>
              </a:spcBef>
              <a:buNone/>
            </a:pPr>
            <a:r>
              <a:rPr lang="en-GB" altLang="en-US" sz="900" dirty="0">
                <a:solidFill>
                  <a:schemeClr val="tx1">
                    <a:lumMod val="50000"/>
                    <a:lumOff val="50000"/>
                  </a:schemeClr>
                </a:solidFill>
                <a:latin typeface="Calibri" panose="020F0502020204030204" pitchFamily="34" charset="0"/>
              </a:rPr>
              <a:t>Source:  NielsenIQ Homescan Total Till 4 weeks ending 01st Jan 2022</a:t>
            </a:r>
          </a:p>
        </p:txBody>
      </p:sp>
      <p:sp>
        <p:nvSpPr>
          <p:cNvPr id="10" name="Title 2"/>
          <p:cNvSpPr txBox="1">
            <a:spLocks/>
          </p:cNvSpPr>
          <p:nvPr/>
        </p:nvSpPr>
        <p:spPr>
          <a:xfrm>
            <a:off x="229046" y="483791"/>
            <a:ext cx="8708615" cy="575791"/>
          </a:xfrm>
          <a:prstGeom prst="rect">
            <a:avLst/>
          </a:prstGeom>
        </p:spPr>
        <p:txBody>
          <a:bodyPr vert="horz" wrap="square" lIns="91440" tIns="0" rIns="91440" bIns="0" rtlCol="0" anchor="b" anchorCtr="0">
            <a:noAutofit/>
          </a:bodyPr>
          <a:lstStyle>
            <a:lvl1pPr algn="l" defTabSz="457200" rtl="0" eaLnBrk="0" fontAlgn="base" hangingPunct="0">
              <a:spcBef>
                <a:spcPct val="0"/>
              </a:spcBef>
              <a:spcAft>
                <a:spcPct val="0"/>
              </a:spcAft>
              <a:defRPr sz="3000" kern="1200" cap="all" baseline="0">
                <a:solidFill>
                  <a:srgbClr val="009DD9"/>
                </a:solidFill>
                <a:latin typeface="+mj-lt"/>
                <a:ea typeface="+mj-ea"/>
                <a:cs typeface="+mj-cs"/>
              </a:defRPr>
            </a:lvl1pPr>
            <a:lvl2pPr algn="l" defTabSz="457200" rtl="0" eaLnBrk="0" fontAlgn="base" hangingPunct="0">
              <a:spcBef>
                <a:spcPct val="0"/>
              </a:spcBef>
              <a:spcAft>
                <a:spcPct val="0"/>
              </a:spcAft>
              <a:defRPr sz="3000">
                <a:solidFill>
                  <a:srgbClr val="009DD9"/>
                </a:solidFill>
                <a:latin typeface="Calibri" pitchFamily="34" charset="0"/>
              </a:defRPr>
            </a:lvl2pPr>
            <a:lvl3pPr algn="l" defTabSz="457200" rtl="0" eaLnBrk="0" fontAlgn="base" hangingPunct="0">
              <a:spcBef>
                <a:spcPct val="0"/>
              </a:spcBef>
              <a:spcAft>
                <a:spcPct val="0"/>
              </a:spcAft>
              <a:defRPr sz="3000">
                <a:solidFill>
                  <a:srgbClr val="009DD9"/>
                </a:solidFill>
                <a:latin typeface="Calibri" pitchFamily="34" charset="0"/>
              </a:defRPr>
            </a:lvl3pPr>
            <a:lvl4pPr algn="l" defTabSz="457200" rtl="0" eaLnBrk="0" fontAlgn="base" hangingPunct="0">
              <a:spcBef>
                <a:spcPct val="0"/>
              </a:spcBef>
              <a:spcAft>
                <a:spcPct val="0"/>
              </a:spcAft>
              <a:defRPr sz="3000">
                <a:solidFill>
                  <a:srgbClr val="009DD9"/>
                </a:solidFill>
                <a:latin typeface="Calibri" pitchFamily="34" charset="0"/>
              </a:defRPr>
            </a:lvl4pPr>
            <a:lvl5pPr algn="l" defTabSz="457200" rtl="0" eaLnBrk="0" fontAlgn="base" hangingPunct="0">
              <a:spcBef>
                <a:spcPct val="0"/>
              </a:spcBef>
              <a:spcAft>
                <a:spcPct val="0"/>
              </a:spcAft>
              <a:defRPr sz="3000">
                <a:solidFill>
                  <a:srgbClr val="009DD9"/>
                </a:solidFill>
                <a:latin typeface="Calibri" pitchFamily="34" charset="0"/>
              </a:defRPr>
            </a:lvl5pPr>
            <a:lvl6pPr marL="457200" algn="l" defTabSz="457200" rtl="0" fontAlgn="base">
              <a:spcBef>
                <a:spcPct val="0"/>
              </a:spcBef>
              <a:spcAft>
                <a:spcPct val="0"/>
              </a:spcAft>
              <a:defRPr sz="3000">
                <a:solidFill>
                  <a:srgbClr val="009DD9"/>
                </a:solidFill>
                <a:latin typeface="Calibri" pitchFamily="34" charset="0"/>
              </a:defRPr>
            </a:lvl6pPr>
            <a:lvl7pPr marL="914400" algn="l" defTabSz="457200" rtl="0" fontAlgn="base">
              <a:spcBef>
                <a:spcPct val="0"/>
              </a:spcBef>
              <a:spcAft>
                <a:spcPct val="0"/>
              </a:spcAft>
              <a:defRPr sz="3000">
                <a:solidFill>
                  <a:srgbClr val="009DD9"/>
                </a:solidFill>
                <a:latin typeface="Calibri" pitchFamily="34" charset="0"/>
              </a:defRPr>
            </a:lvl7pPr>
            <a:lvl8pPr marL="1371600" algn="l" defTabSz="457200" rtl="0" fontAlgn="base">
              <a:spcBef>
                <a:spcPct val="0"/>
              </a:spcBef>
              <a:spcAft>
                <a:spcPct val="0"/>
              </a:spcAft>
              <a:defRPr sz="3000">
                <a:solidFill>
                  <a:srgbClr val="009DD9"/>
                </a:solidFill>
                <a:latin typeface="Calibri" pitchFamily="34" charset="0"/>
              </a:defRPr>
            </a:lvl8pPr>
            <a:lvl9pPr marL="1828800" algn="l" defTabSz="457200" rtl="0" fontAlgn="base">
              <a:spcBef>
                <a:spcPct val="0"/>
              </a:spcBef>
              <a:spcAft>
                <a:spcPct val="0"/>
              </a:spcAft>
              <a:defRPr sz="3000">
                <a:solidFill>
                  <a:srgbClr val="009DD9"/>
                </a:solidFill>
                <a:latin typeface="Calibri" pitchFamily="34" charset="0"/>
              </a:defRPr>
            </a:lvl9pPr>
          </a:lstStyle>
          <a:p>
            <a:r>
              <a:rPr lang="en-GB" sz="2000" b="1" cap="none" dirty="0">
                <a:solidFill>
                  <a:schemeClr val="tx1"/>
                </a:solidFill>
                <a:effectLst/>
                <a:latin typeface="Montserrat" panose="00000500000000000000" pitchFamily="2" charset="0"/>
                <a:ea typeface="Times New Roman" panose="02020603050405020304" pitchFamily="18" charset="0"/>
              </a:rPr>
              <a:t>M&amp;S, Ocado and the Discounters were ‘winners’ this Christmas</a:t>
            </a:r>
            <a:endParaRPr lang="en-GB" sz="2000" b="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061209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txBox="1">
            <a:spLocks/>
          </p:cNvSpPr>
          <p:nvPr/>
        </p:nvSpPr>
        <p:spPr>
          <a:xfrm>
            <a:off x="217568" y="339502"/>
            <a:ext cx="8674911" cy="669900"/>
          </a:xfrm>
          <a:prstGeom prst="rect">
            <a:avLst/>
          </a:prstGeom>
        </p:spPr>
        <p:txBody>
          <a:bodyPr vert="horz" wrap="square" lIns="91440" tIns="0" rIns="91440" bIns="0" rtlCol="0" anchor="b" anchorCtr="0">
            <a:noAutofit/>
          </a:bodyPr>
          <a:lstStyle>
            <a:lvl1pPr algn="l" defTabSz="457200" rtl="0" eaLnBrk="0" fontAlgn="base" hangingPunct="0">
              <a:spcBef>
                <a:spcPct val="0"/>
              </a:spcBef>
              <a:spcAft>
                <a:spcPct val="0"/>
              </a:spcAft>
              <a:defRPr sz="3000" kern="1200" cap="all" baseline="0">
                <a:solidFill>
                  <a:srgbClr val="009DD9"/>
                </a:solidFill>
                <a:latin typeface="+mj-lt"/>
                <a:ea typeface="+mj-ea"/>
                <a:cs typeface="+mj-cs"/>
              </a:defRPr>
            </a:lvl1pPr>
            <a:lvl2pPr algn="l" defTabSz="457200" rtl="0" eaLnBrk="0" fontAlgn="base" hangingPunct="0">
              <a:spcBef>
                <a:spcPct val="0"/>
              </a:spcBef>
              <a:spcAft>
                <a:spcPct val="0"/>
              </a:spcAft>
              <a:defRPr sz="3000">
                <a:solidFill>
                  <a:srgbClr val="009DD9"/>
                </a:solidFill>
                <a:latin typeface="Calibri" pitchFamily="34" charset="0"/>
              </a:defRPr>
            </a:lvl2pPr>
            <a:lvl3pPr algn="l" defTabSz="457200" rtl="0" eaLnBrk="0" fontAlgn="base" hangingPunct="0">
              <a:spcBef>
                <a:spcPct val="0"/>
              </a:spcBef>
              <a:spcAft>
                <a:spcPct val="0"/>
              </a:spcAft>
              <a:defRPr sz="3000">
                <a:solidFill>
                  <a:srgbClr val="009DD9"/>
                </a:solidFill>
                <a:latin typeface="Calibri" pitchFamily="34" charset="0"/>
              </a:defRPr>
            </a:lvl3pPr>
            <a:lvl4pPr algn="l" defTabSz="457200" rtl="0" eaLnBrk="0" fontAlgn="base" hangingPunct="0">
              <a:spcBef>
                <a:spcPct val="0"/>
              </a:spcBef>
              <a:spcAft>
                <a:spcPct val="0"/>
              </a:spcAft>
              <a:defRPr sz="3000">
                <a:solidFill>
                  <a:srgbClr val="009DD9"/>
                </a:solidFill>
                <a:latin typeface="Calibri" pitchFamily="34" charset="0"/>
              </a:defRPr>
            </a:lvl4pPr>
            <a:lvl5pPr algn="l" defTabSz="457200" rtl="0" eaLnBrk="0" fontAlgn="base" hangingPunct="0">
              <a:spcBef>
                <a:spcPct val="0"/>
              </a:spcBef>
              <a:spcAft>
                <a:spcPct val="0"/>
              </a:spcAft>
              <a:defRPr sz="3000">
                <a:solidFill>
                  <a:srgbClr val="009DD9"/>
                </a:solidFill>
                <a:latin typeface="Calibri" pitchFamily="34" charset="0"/>
              </a:defRPr>
            </a:lvl5pPr>
            <a:lvl6pPr marL="457200" algn="l" defTabSz="457200" rtl="0" fontAlgn="base">
              <a:spcBef>
                <a:spcPct val="0"/>
              </a:spcBef>
              <a:spcAft>
                <a:spcPct val="0"/>
              </a:spcAft>
              <a:defRPr sz="3000">
                <a:solidFill>
                  <a:srgbClr val="009DD9"/>
                </a:solidFill>
                <a:latin typeface="Calibri" pitchFamily="34" charset="0"/>
              </a:defRPr>
            </a:lvl6pPr>
            <a:lvl7pPr marL="914400" algn="l" defTabSz="457200" rtl="0" fontAlgn="base">
              <a:spcBef>
                <a:spcPct val="0"/>
              </a:spcBef>
              <a:spcAft>
                <a:spcPct val="0"/>
              </a:spcAft>
              <a:defRPr sz="3000">
                <a:solidFill>
                  <a:srgbClr val="009DD9"/>
                </a:solidFill>
                <a:latin typeface="Calibri" pitchFamily="34" charset="0"/>
              </a:defRPr>
            </a:lvl7pPr>
            <a:lvl8pPr marL="1371600" algn="l" defTabSz="457200" rtl="0" fontAlgn="base">
              <a:spcBef>
                <a:spcPct val="0"/>
              </a:spcBef>
              <a:spcAft>
                <a:spcPct val="0"/>
              </a:spcAft>
              <a:defRPr sz="3000">
                <a:solidFill>
                  <a:srgbClr val="009DD9"/>
                </a:solidFill>
                <a:latin typeface="Calibri" pitchFamily="34" charset="0"/>
              </a:defRPr>
            </a:lvl8pPr>
            <a:lvl9pPr marL="1828800" algn="l" defTabSz="457200" rtl="0" fontAlgn="base">
              <a:spcBef>
                <a:spcPct val="0"/>
              </a:spcBef>
              <a:spcAft>
                <a:spcPct val="0"/>
              </a:spcAft>
              <a:defRPr sz="3000">
                <a:solidFill>
                  <a:srgbClr val="009DD9"/>
                </a:solidFill>
                <a:latin typeface="Calibri" pitchFamily="34" charset="0"/>
              </a:defRPr>
            </a:lvl9pPr>
          </a:lstStyle>
          <a:p>
            <a:pPr>
              <a:tabLst>
                <a:tab pos="8339138" algn="l"/>
              </a:tabLst>
            </a:pPr>
            <a:r>
              <a:rPr lang="en-PH" sz="1800" b="1" cap="none" dirty="0">
                <a:solidFill>
                  <a:schemeClr val="tx1"/>
                </a:solidFill>
                <a:latin typeface="Montserrat" panose="00000500000000000000" pitchFamily="2" charset="0"/>
              </a:rPr>
              <a:t>M&amp;S and the Discounters achieved growth from all 3 KPI’s, whilst new shoppers at Ocado compensated for a fall in visits</a:t>
            </a:r>
            <a:endParaRPr lang="en-PH" sz="1800" b="1" cap="none" dirty="0">
              <a:solidFill>
                <a:srgbClr val="FF0000"/>
              </a:solidFill>
              <a:latin typeface="Montserrat" panose="00000500000000000000" pitchFamily="2" charset="0"/>
            </a:endParaRPr>
          </a:p>
        </p:txBody>
      </p:sp>
      <p:sp>
        <p:nvSpPr>
          <p:cNvPr id="11" name="Text Placeholder 9"/>
          <p:cNvSpPr txBox="1">
            <a:spLocks/>
          </p:cNvSpPr>
          <p:nvPr/>
        </p:nvSpPr>
        <p:spPr>
          <a:xfrm>
            <a:off x="160418" y="4707607"/>
            <a:ext cx="8166100" cy="274637"/>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227013" marR="0" lvl="0" indent="-112713" algn="l" rtl="0">
              <a:lnSpc>
                <a:spcPct val="100000"/>
              </a:lnSpc>
              <a:spcBef>
                <a:spcPts val="800"/>
              </a:spcBef>
              <a:spcAft>
                <a:spcPts val="0"/>
              </a:spcAft>
              <a:buClr>
                <a:schemeClr val="dk2"/>
              </a:buClr>
              <a:buSzPct val="100000"/>
              <a:buFont typeface="Arial"/>
              <a:buChar char="•"/>
              <a:defRPr sz="1800" b="0" i="0" u="none" strike="noStrike" cap="none">
                <a:solidFill>
                  <a:schemeClr val="dk2"/>
                </a:solidFill>
                <a:latin typeface="Arial"/>
                <a:ea typeface="Arial"/>
                <a:cs typeface="Arial"/>
                <a:sym typeface="Arial"/>
              </a:defRPr>
            </a:lvl1pPr>
            <a:lvl2pPr marL="454025" marR="0" lvl="1" indent="-123825" algn="l" rtl="0">
              <a:lnSpc>
                <a:spcPct val="100000"/>
              </a:lnSpc>
              <a:spcBef>
                <a:spcPts val="800"/>
              </a:spcBef>
              <a:spcAft>
                <a:spcPts val="0"/>
              </a:spcAft>
              <a:buClr>
                <a:schemeClr val="dk2"/>
              </a:buClr>
              <a:buSzPct val="100000"/>
              <a:buFont typeface="Arial"/>
              <a:buChar char="•"/>
              <a:defRPr sz="1600" b="0" i="0" u="none" strike="noStrike" cap="none">
                <a:solidFill>
                  <a:schemeClr val="dk2"/>
                </a:solidFill>
                <a:latin typeface="Arial"/>
                <a:ea typeface="Arial"/>
                <a:cs typeface="Arial"/>
                <a:sym typeface="Arial"/>
              </a:defRPr>
            </a:lvl2pPr>
            <a:lvl3pPr marL="688975" marR="0" lvl="2" indent="-142875" algn="l" rtl="0">
              <a:lnSpc>
                <a:spcPct val="100000"/>
              </a:lnSpc>
              <a:spcBef>
                <a:spcPts val="700"/>
              </a:spcBef>
              <a:spcAft>
                <a:spcPts val="0"/>
              </a:spcAft>
              <a:buClr>
                <a:schemeClr val="dk2"/>
              </a:buClr>
              <a:buSzPct val="100000"/>
              <a:buFont typeface="Arial"/>
              <a:buChar char="•"/>
              <a:defRPr sz="1400" b="0" i="0" u="none" strike="noStrike" cap="none">
                <a:solidFill>
                  <a:schemeClr val="dk2"/>
                </a:solidFill>
                <a:latin typeface="Arial"/>
                <a:ea typeface="Arial"/>
                <a:cs typeface="Arial"/>
                <a:sym typeface="Arial"/>
              </a:defRPr>
            </a:lvl3pPr>
            <a:lvl4pPr marL="915988" marR="0" lvl="3" indent="-153987" algn="l" rtl="0">
              <a:lnSpc>
                <a:spcPct val="100000"/>
              </a:lnSpc>
              <a:spcBef>
                <a:spcPts val="700"/>
              </a:spcBef>
              <a:spcAft>
                <a:spcPts val="0"/>
              </a:spcAft>
              <a:buClr>
                <a:schemeClr val="dk2"/>
              </a:buClr>
              <a:buSzPct val="100000"/>
              <a:buFont typeface="Arial"/>
              <a:buChar char="•"/>
              <a:defRPr sz="1200" b="0" i="0" u="none" strike="noStrike" cap="none">
                <a:solidFill>
                  <a:schemeClr val="dk2"/>
                </a:solidFill>
                <a:latin typeface="Arial"/>
                <a:ea typeface="Arial"/>
                <a:cs typeface="Arial"/>
                <a:sym typeface="Arial"/>
              </a:defRPr>
            </a:lvl4pPr>
            <a:lvl5pPr marL="1143000" marR="0" lvl="4" indent="-177800" algn="l" rtl="0">
              <a:lnSpc>
                <a:spcPct val="100000"/>
              </a:lnSpc>
              <a:spcBef>
                <a:spcPts val="700"/>
              </a:spcBef>
              <a:spcAft>
                <a:spcPts val="0"/>
              </a:spcAft>
              <a:buClr>
                <a:schemeClr val="dk2"/>
              </a:buClr>
              <a:buSzPct val="100000"/>
              <a:buFont typeface="Arial"/>
              <a:buChar char="•"/>
              <a:defRPr sz="1000" b="0" i="0" u="none" strike="noStrike" cap="none">
                <a:solidFill>
                  <a:schemeClr val="dk2"/>
                </a:solidFill>
                <a:latin typeface="Arial"/>
                <a:ea typeface="Arial"/>
                <a:cs typeface="Arial"/>
                <a:sym typeface="Arial"/>
              </a:defRPr>
            </a:lvl5pPr>
            <a:lvl6pPr marL="2514600" marR="0" lvl="5"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pPr marL="114300" indent="0">
              <a:spcBef>
                <a:spcPts val="63"/>
              </a:spcBef>
              <a:buFont typeface="Arial"/>
              <a:buNone/>
            </a:pPr>
            <a:r>
              <a:rPr lang="en-GB" altLang="en-US" sz="900" dirty="0">
                <a:solidFill>
                  <a:schemeClr val="tx1">
                    <a:lumMod val="50000"/>
                    <a:lumOff val="50000"/>
                  </a:schemeClr>
                </a:solidFill>
                <a:latin typeface="Calibri" panose="020F0502020204030204" pitchFamily="34" charset="0"/>
              </a:rPr>
              <a:t>Source:  NielsenIQ Total Till and Homescan FMCG 4 weeks ending 01st Jan 2022</a:t>
            </a:r>
          </a:p>
        </p:txBody>
      </p:sp>
      <p:pic>
        <p:nvPicPr>
          <p:cNvPr id="3" name="Picture 2"/>
          <p:cNvPicPr>
            <a:picLocks noChangeAspect="1"/>
          </p:cNvPicPr>
          <p:nvPr/>
        </p:nvPicPr>
        <p:blipFill>
          <a:blip r:embed="rId2"/>
          <a:stretch>
            <a:fillRect/>
          </a:stretch>
        </p:blipFill>
        <p:spPr>
          <a:xfrm>
            <a:off x="800823" y="1238912"/>
            <a:ext cx="6768752" cy="3412013"/>
          </a:xfrm>
          <a:prstGeom prst="rect">
            <a:avLst/>
          </a:prstGeom>
        </p:spPr>
      </p:pic>
    </p:spTree>
    <p:extLst>
      <p:ext uri="{BB962C8B-B14F-4D97-AF65-F5344CB8AC3E}">
        <p14:creationId xmlns:p14="http://schemas.microsoft.com/office/powerpoint/2010/main" val="32565570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717"/>
        <p:cNvGrpSpPr/>
        <p:nvPr/>
      </p:nvGrpSpPr>
      <p:grpSpPr>
        <a:xfrm>
          <a:off x="0" y="0"/>
          <a:ext cx="0" cy="0"/>
          <a:chOff x="0" y="0"/>
          <a:chExt cx="0" cy="0"/>
        </a:xfrm>
      </p:grpSpPr>
      <p:graphicFrame>
        <p:nvGraphicFramePr>
          <p:cNvPr id="15" name="Chart 14">
            <a:extLst>
              <a:ext uri="{FF2B5EF4-FFF2-40B4-BE49-F238E27FC236}">
                <a16:creationId xmlns:a16="http://schemas.microsoft.com/office/drawing/2014/main" id="{FB1D449C-293B-433D-AF8B-B19CAAF836DC}"/>
              </a:ext>
            </a:extLst>
          </p:cNvPr>
          <p:cNvGraphicFramePr/>
          <p:nvPr>
            <p:extLst>
              <p:ext uri="{D42A27DB-BD31-4B8C-83A1-F6EECF244321}">
                <p14:modId xmlns:p14="http://schemas.microsoft.com/office/powerpoint/2010/main" val="1758426250"/>
              </p:ext>
            </p:extLst>
          </p:nvPr>
        </p:nvGraphicFramePr>
        <p:xfrm>
          <a:off x="462982" y="1731518"/>
          <a:ext cx="8434800" cy="2540841"/>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Rounded Corners 6">
            <a:extLst>
              <a:ext uri="{FF2B5EF4-FFF2-40B4-BE49-F238E27FC236}">
                <a16:creationId xmlns:a16="http://schemas.microsoft.com/office/drawing/2014/main" id="{A7C25BD2-26CE-4E9F-910B-7B53539B25BB}"/>
              </a:ext>
            </a:extLst>
          </p:cNvPr>
          <p:cNvSpPr/>
          <p:nvPr/>
        </p:nvSpPr>
        <p:spPr>
          <a:xfrm>
            <a:off x="966186" y="1731519"/>
            <a:ext cx="592468" cy="2360799"/>
          </a:xfrm>
          <a:prstGeom prst="roundRect">
            <a:avLst/>
          </a:prstGeom>
          <a:solidFill>
            <a:schemeClr val="accent1">
              <a:alpha val="1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Rounded Corners 9">
            <a:extLst>
              <a:ext uri="{FF2B5EF4-FFF2-40B4-BE49-F238E27FC236}">
                <a16:creationId xmlns:a16="http://schemas.microsoft.com/office/drawing/2014/main" id="{96BEC1FE-AA3A-43B9-9AAC-250111B64C1E}"/>
              </a:ext>
            </a:extLst>
          </p:cNvPr>
          <p:cNvSpPr/>
          <p:nvPr/>
        </p:nvSpPr>
        <p:spPr>
          <a:xfrm>
            <a:off x="1652994" y="1731517"/>
            <a:ext cx="592468" cy="2360799"/>
          </a:xfrm>
          <a:prstGeom prst="roundRect">
            <a:avLst/>
          </a:prstGeom>
          <a:solidFill>
            <a:schemeClr val="accent1">
              <a:alpha val="1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23" name="Google Shape;1723;p127"/>
          <p:cNvSpPr txBox="1">
            <a:spLocks noGrp="1"/>
          </p:cNvSpPr>
          <p:nvPr>
            <p:ph type="title"/>
          </p:nvPr>
        </p:nvSpPr>
        <p:spPr>
          <a:xfrm>
            <a:off x="153963" y="292625"/>
            <a:ext cx="8907591" cy="578516"/>
          </a:xfrm>
        </p:spPr>
        <p:txBody>
          <a:bodyPr spcFirstLastPara="1" wrap="square" lIns="0" tIns="91425" rIns="0" bIns="91425" anchor="t" anchorCtr="0">
            <a:noAutofit/>
          </a:bodyPr>
          <a:lstStyle/>
          <a:p>
            <a:pPr lvl="0"/>
            <a:r>
              <a:rPr lang="en-PH" sz="1600" dirty="0">
                <a:latin typeface="Montserrat" panose="00000500000000000000" pitchFamily="2" charset="0"/>
              </a:rPr>
              <a:t>Both Ocado and Lidl continue to lead the industry compared to pre-pandemic with online coming of age </a:t>
            </a:r>
            <a:r>
              <a:rPr lang="en-PH" sz="1600" dirty="0"/>
              <a:t>and the Lidl+ App proving a gamechanger for the discounter</a:t>
            </a:r>
            <a:endParaRPr lang="en-PH" sz="1600" dirty="0">
              <a:latin typeface="Montserrat" panose="00000500000000000000" pitchFamily="2" charset="0"/>
            </a:endParaRPr>
          </a:p>
        </p:txBody>
      </p:sp>
      <p:sp>
        <p:nvSpPr>
          <p:cNvPr id="5" name="Subtitle 4">
            <a:extLst>
              <a:ext uri="{FF2B5EF4-FFF2-40B4-BE49-F238E27FC236}">
                <a16:creationId xmlns:a16="http://schemas.microsoft.com/office/drawing/2014/main" id="{8A09D3BF-2A1A-43A6-BD16-079B433DC493}"/>
              </a:ext>
            </a:extLst>
          </p:cNvPr>
          <p:cNvSpPr>
            <a:spLocks noGrp="1"/>
          </p:cNvSpPr>
          <p:nvPr>
            <p:ph type="subTitle" idx="4294967295"/>
          </p:nvPr>
        </p:nvSpPr>
        <p:spPr>
          <a:xfrm>
            <a:off x="354650" y="4850875"/>
            <a:ext cx="8159100" cy="184800"/>
          </a:xfrm>
        </p:spPr>
        <p:txBody>
          <a:bodyPr/>
          <a:lstStyle/>
          <a:p>
            <a:pPr marL="146050" indent="0">
              <a:buNone/>
            </a:pPr>
            <a:r>
              <a:rPr lang="en-PH" sz="600" dirty="0">
                <a:latin typeface="Montserrat" panose="00000500000000000000" pitchFamily="2" charset="0"/>
              </a:rPr>
              <a:t>Source:  NielsenIQ Homescan FMCG</a:t>
            </a:r>
          </a:p>
        </p:txBody>
      </p:sp>
      <p:sp>
        <p:nvSpPr>
          <p:cNvPr id="4" name="TextBox 3">
            <a:extLst>
              <a:ext uri="{FF2B5EF4-FFF2-40B4-BE49-F238E27FC236}">
                <a16:creationId xmlns:a16="http://schemas.microsoft.com/office/drawing/2014/main" id="{BD93E350-3E23-4555-AA6E-38E4E3A60613}"/>
              </a:ext>
            </a:extLst>
          </p:cNvPr>
          <p:cNvSpPr txBox="1"/>
          <p:nvPr/>
        </p:nvSpPr>
        <p:spPr>
          <a:xfrm>
            <a:off x="0" y="3819672"/>
            <a:ext cx="8769246" cy="230832"/>
          </a:xfrm>
          <a:prstGeom prst="rect">
            <a:avLst/>
          </a:prstGeom>
          <a:noFill/>
        </p:spPr>
        <p:txBody>
          <a:bodyPr wrap="square" rtlCol="0">
            <a:spAutoFit/>
          </a:bodyPr>
          <a:lstStyle/>
          <a:p>
            <a:r>
              <a:rPr lang="en-GB" sz="900" b="1" dirty="0">
                <a:latin typeface="Montserrat" panose="00000500000000000000" pitchFamily="2" charset="0"/>
              </a:rPr>
              <a:t>FMCG Growth       38%             +29%             +17%                 +13%              +12%               +11%              +10%               +6%               +5%                +4%              </a:t>
            </a:r>
            <a:r>
              <a:rPr lang="en-GB" sz="900" b="1" dirty="0">
                <a:solidFill>
                  <a:srgbClr val="FF0000"/>
                </a:solidFill>
                <a:latin typeface="Montserrat" panose="00000500000000000000" pitchFamily="2" charset="0"/>
              </a:rPr>
              <a:t>-1%</a:t>
            </a:r>
          </a:p>
        </p:txBody>
      </p:sp>
      <p:sp>
        <p:nvSpPr>
          <p:cNvPr id="8" name="TextBox 7">
            <a:extLst>
              <a:ext uri="{FF2B5EF4-FFF2-40B4-BE49-F238E27FC236}">
                <a16:creationId xmlns:a16="http://schemas.microsoft.com/office/drawing/2014/main" id="{9AB7A4C8-02CC-4676-BF71-F603FAC00A54}"/>
              </a:ext>
            </a:extLst>
          </p:cNvPr>
          <p:cNvSpPr txBox="1"/>
          <p:nvPr/>
        </p:nvSpPr>
        <p:spPr>
          <a:xfrm>
            <a:off x="306467" y="1233281"/>
            <a:ext cx="3166251" cy="246221"/>
          </a:xfrm>
          <a:prstGeom prst="rect">
            <a:avLst/>
          </a:prstGeom>
          <a:noFill/>
        </p:spPr>
        <p:txBody>
          <a:bodyPr wrap="none" rtlCol="0">
            <a:spAutoFit/>
          </a:bodyPr>
          <a:lstStyle/>
          <a:p>
            <a:r>
              <a:rPr lang="en-GB" sz="1000" dirty="0">
                <a:latin typeface="Montserrat" panose="00000500000000000000" pitchFamily="2" charset="0"/>
              </a:rPr>
              <a:t>4w/e 1</a:t>
            </a:r>
            <a:r>
              <a:rPr lang="en-GB" sz="1000" baseline="30000" dirty="0">
                <a:latin typeface="Montserrat" panose="00000500000000000000" pitchFamily="2" charset="0"/>
              </a:rPr>
              <a:t>st</a:t>
            </a:r>
            <a:r>
              <a:rPr lang="en-GB" sz="1000" dirty="0">
                <a:latin typeface="Montserrat" panose="00000500000000000000" pitchFamily="2" charset="0"/>
              </a:rPr>
              <a:t> January 2022 vs 4w/e 4</a:t>
            </a:r>
            <a:r>
              <a:rPr lang="en-GB" sz="1000" baseline="30000" dirty="0">
                <a:latin typeface="Montserrat" panose="00000500000000000000" pitchFamily="2" charset="0"/>
              </a:rPr>
              <a:t>th</a:t>
            </a:r>
            <a:r>
              <a:rPr lang="en-GB" sz="1000" dirty="0">
                <a:latin typeface="Montserrat" panose="00000500000000000000" pitchFamily="2" charset="0"/>
              </a:rPr>
              <a:t> January 2020</a:t>
            </a:r>
          </a:p>
        </p:txBody>
      </p:sp>
    </p:spTree>
    <p:extLst>
      <p:ext uri="{BB962C8B-B14F-4D97-AF65-F5344CB8AC3E}">
        <p14:creationId xmlns:p14="http://schemas.microsoft.com/office/powerpoint/2010/main" val="25359705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74"/>
        <p:cNvGrpSpPr/>
        <p:nvPr/>
      </p:nvGrpSpPr>
      <p:grpSpPr>
        <a:xfrm>
          <a:off x="0" y="0"/>
          <a:ext cx="0" cy="0"/>
          <a:chOff x="0" y="0"/>
          <a:chExt cx="0" cy="0"/>
        </a:xfrm>
      </p:grpSpPr>
      <p:grpSp>
        <p:nvGrpSpPr>
          <p:cNvPr id="589" name="Google Shape;589;p57"/>
          <p:cNvGrpSpPr/>
          <p:nvPr/>
        </p:nvGrpSpPr>
        <p:grpSpPr>
          <a:xfrm>
            <a:off x="4572000" y="2853449"/>
            <a:ext cx="1074685" cy="499581"/>
            <a:chOff x="4353245" y="2769753"/>
            <a:chExt cx="3948648" cy="1021028"/>
          </a:xfrm>
        </p:grpSpPr>
        <p:grpSp>
          <p:nvGrpSpPr>
            <p:cNvPr id="590" name="Google Shape;590;p57"/>
            <p:cNvGrpSpPr/>
            <p:nvPr/>
          </p:nvGrpSpPr>
          <p:grpSpPr>
            <a:xfrm>
              <a:off x="4655693" y="2769753"/>
              <a:ext cx="3646200" cy="1021028"/>
              <a:chOff x="4655543" y="3262253"/>
              <a:chExt cx="3646200" cy="1021028"/>
            </a:xfrm>
          </p:grpSpPr>
          <p:sp>
            <p:nvSpPr>
              <p:cNvPr id="591" name="Google Shape;591;p57"/>
              <p:cNvSpPr txBox="1"/>
              <p:nvPr/>
            </p:nvSpPr>
            <p:spPr>
              <a:xfrm>
                <a:off x="4655543" y="3372172"/>
                <a:ext cx="3646200" cy="911109"/>
              </a:xfrm>
              <a:prstGeom prst="rect">
                <a:avLst/>
              </a:prstGeom>
              <a:noFill/>
              <a:ln>
                <a:noFill/>
              </a:ln>
            </p:spPr>
            <p:txBody>
              <a:bodyPr spcFirstLastPara="1" wrap="square" lIns="0" tIns="45700" rIns="0" bIns="45700" anchor="ctr" anchorCtr="0">
                <a:noAutofit/>
              </a:bodyPr>
              <a:lstStyle/>
              <a:p>
                <a:r>
                  <a:rPr lang="en-GB" sz="1100" b="1" dirty="0">
                    <a:solidFill>
                      <a:schemeClr val="bg1"/>
                    </a:solidFill>
                    <a:effectLst/>
                    <a:latin typeface="Montserrat" panose="00000500000000000000" pitchFamily="2" charset="0"/>
                    <a:ea typeface="Times New Roman" panose="02020603050405020304" pitchFamily="18" charset="0"/>
                  </a:rPr>
                  <a:t> </a:t>
                </a:r>
                <a:endParaRPr lang="en-GB" sz="1100" dirty="0">
                  <a:solidFill>
                    <a:schemeClr val="bg1"/>
                  </a:solidFill>
                  <a:effectLst/>
                  <a:latin typeface="Montserrat" panose="00000500000000000000" pitchFamily="2" charset="0"/>
                  <a:ea typeface="Times New Roman" panose="02020603050405020304" pitchFamily="18" charset="0"/>
                </a:endParaRPr>
              </a:p>
            </p:txBody>
          </p:sp>
          <p:sp>
            <p:nvSpPr>
              <p:cNvPr id="592" name="Google Shape;592;p57"/>
              <p:cNvSpPr txBox="1"/>
              <p:nvPr/>
            </p:nvSpPr>
            <p:spPr>
              <a:xfrm>
                <a:off x="4662210" y="3262253"/>
                <a:ext cx="548700" cy="530101"/>
              </a:xfrm>
              <a:prstGeom prst="rect">
                <a:avLst/>
              </a:prstGeom>
              <a:noFill/>
              <a:ln>
                <a:noFill/>
              </a:ln>
            </p:spPr>
            <p:txBody>
              <a:bodyPr spcFirstLastPara="1" wrap="square" lIns="0" tIns="0" rIns="0" bIns="45700" anchor="ctr" anchorCtr="0">
                <a:noAutofit/>
              </a:bodyPr>
              <a:lstStyle/>
              <a:p>
                <a:pPr marL="0" marR="0" lvl="0" indent="0" algn="l" rtl="0">
                  <a:lnSpc>
                    <a:spcPct val="100000"/>
                  </a:lnSpc>
                  <a:spcBef>
                    <a:spcPts val="0"/>
                  </a:spcBef>
                  <a:spcAft>
                    <a:spcPts val="0"/>
                  </a:spcAft>
                  <a:buNone/>
                </a:pPr>
                <a:r>
                  <a:rPr lang="en" sz="1200" b="1" dirty="0">
                    <a:solidFill>
                      <a:srgbClr val="FFFFFF"/>
                    </a:solidFill>
                    <a:latin typeface="Montserrat" panose="00000500000000000000" pitchFamily="2" charset="0"/>
                    <a:ea typeface="Montserrat"/>
                    <a:cs typeface="Montserrat"/>
                    <a:sym typeface="Montserrat"/>
                  </a:rPr>
                  <a:t>4</a:t>
                </a:r>
                <a:endParaRPr sz="1200" b="1" i="0" u="none" strike="noStrike" cap="none" dirty="0">
                  <a:solidFill>
                    <a:srgbClr val="FFFFFF"/>
                  </a:solidFill>
                  <a:latin typeface="Montserrat" panose="00000500000000000000" pitchFamily="2" charset="0"/>
                  <a:ea typeface="Montserrat"/>
                  <a:cs typeface="Montserrat"/>
                  <a:sym typeface="Montserrat"/>
                </a:endParaRPr>
              </a:p>
            </p:txBody>
          </p:sp>
        </p:grpSp>
        <p:sp>
          <p:nvSpPr>
            <p:cNvPr id="598" name="Google Shape;598;p57"/>
            <p:cNvSpPr txBox="1"/>
            <p:nvPr/>
          </p:nvSpPr>
          <p:spPr>
            <a:xfrm>
              <a:off x="4353245" y="2947861"/>
              <a:ext cx="548700" cy="530100"/>
            </a:xfrm>
            <a:prstGeom prst="rect">
              <a:avLst/>
            </a:prstGeom>
            <a:noFill/>
            <a:ln>
              <a:noFill/>
            </a:ln>
          </p:spPr>
          <p:txBody>
            <a:bodyPr spcFirstLastPara="1" wrap="square" lIns="0" tIns="0" rIns="0" bIns="45700" anchor="ctr" anchorCtr="0">
              <a:noAutofit/>
            </a:bodyPr>
            <a:lstStyle/>
            <a:p>
              <a:pPr marL="0" marR="0" lvl="0" indent="0" algn="l" rtl="0">
                <a:lnSpc>
                  <a:spcPct val="100000"/>
                </a:lnSpc>
                <a:spcBef>
                  <a:spcPts val="0"/>
                </a:spcBef>
                <a:spcAft>
                  <a:spcPts val="0"/>
                </a:spcAft>
                <a:buNone/>
              </a:pPr>
              <a:endParaRPr sz="1000" b="1" i="0" u="none" strike="noStrike" cap="none" dirty="0">
                <a:solidFill>
                  <a:srgbClr val="FFFFFF"/>
                </a:solidFill>
                <a:latin typeface="Avenir Next LT Pro" panose="020B0504020202020204" pitchFamily="34" charset="0"/>
                <a:ea typeface="Montserrat"/>
                <a:cs typeface="Montserrat"/>
                <a:sym typeface="Montserrat"/>
              </a:endParaRPr>
            </a:p>
          </p:txBody>
        </p:sp>
      </p:grpSp>
      <p:sp>
        <p:nvSpPr>
          <p:cNvPr id="575" name="Google Shape;575;p57"/>
          <p:cNvSpPr txBox="1"/>
          <p:nvPr/>
        </p:nvSpPr>
        <p:spPr>
          <a:xfrm>
            <a:off x="354650" y="292625"/>
            <a:ext cx="8434800" cy="393600"/>
          </a:xfrm>
          <a:prstGeom prst="rect">
            <a:avLst/>
          </a:prstGeom>
          <a:noFill/>
          <a:ln>
            <a:noFill/>
          </a:ln>
        </p:spPr>
        <p:txBody>
          <a:bodyPr spcFirstLastPara="1" wrap="square" lIns="0" tIns="91425" rIns="0" bIns="91425" anchor="t" anchorCtr="0">
            <a:noAutofit/>
          </a:bodyPr>
          <a:lstStyle/>
          <a:p>
            <a:pPr marL="0" lvl="0" indent="0" algn="l" rtl="0">
              <a:spcBef>
                <a:spcPts val="0"/>
              </a:spcBef>
              <a:spcAft>
                <a:spcPts val="0"/>
              </a:spcAft>
              <a:buNone/>
            </a:pPr>
            <a:r>
              <a:rPr lang="en" sz="2000" b="1">
                <a:latin typeface="Montserrat"/>
                <a:ea typeface="Montserrat"/>
                <a:cs typeface="Montserrat"/>
                <a:sym typeface="Montserrat"/>
              </a:rPr>
              <a:t>Two column numbered list</a:t>
            </a:r>
            <a:endParaRPr sz="2000" b="1" dirty="0">
              <a:solidFill>
                <a:srgbClr val="000000"/>
              </a:solidFill>
              <a:latin typeface="Montserrat"/>
              <a:ea typeface="Montserrat"/>
              <a:cs typeface="Montserrat"/>
              <a:sym typeface="Montserrat"/>
            </a:endParaRPr>
          </a:p>
        </p:txBody>
      </p:sp>
      <p:grpSp>
        <p:nvGrpSpPr>
          <p:cNvPr id="576" name="Google Shape;576;p57"/>
          <p:cNvGrpSpPr/>
          <p:nvPr/>
        </p:nvGrpSpPr>
        <p:grpSpPr>
          <a:xfrm>
            <a:off x="354651" y="1146355"/>
            <a:ext cx="4199543" cy="2850790"/>
            <a:chOff x="4404315" y="1135317"/>
            <a:chExt cx="4013671" cy="3179282"/>
          </a:xfrm>
        </p:grpSpPr>
        <p:grpSp>
          <p:nvGrpSpPr>
            <p:cNvPr id="577" name="Google Shape;577;p57"/>
            <p:cNvGrpSpPr/>
            <p:nvPr/>
          </p:nvGrpSpPr>
          <p:grpSpPr>
            <a:xfrm>
              <a:off x="4404315" y="1135317"/>
              <a:ext cx="4013671" cy="1456341"/>
              <a:chOff x="4404165" y="1627817"/>
              <a:chExt cx="4013671" cy="1456341"/>
            </a:xfrm>
          </p:grpSpPr>
          <p:sp>
            <p:nvSpPr>
              <p:cNvPr id="578" name="Google Shape;578;p57"/>
              <p:cNvSpPr txBox="1"/>
              <p:nvPr/>
            </p:nvSpPr>
            <p:spPr>
              <a:xfrm>
                <a:off x="4411750" y="1702770"/>
                <a:ext cx="4006086" cy="1381388"/>
              </a:xfrm>
              <a:prstGeom prst="rect">
                <a:avLst/>
              </a:prstGeom>
              <a:noFill/>
              <a:ln>
                <a:noFill/>
              </a:ln>
            </p:spPr>
            <p:txBody>
              <a:bodyPr spcFirstLastPara="1" wrap="square" lIns="0" tIns="45700" rIns="0" bIns="45700" anchor="ctr" anchorCtr="0">
                <a:noAutofit/>
              </a:bodyPr>
              <a:lstStyle/>
              <a:p>
                <a:pPr marL="342900" lvl="0" indent="-342900">
                  <a:spcAft>
                    <a:spcPts val="0"/>
                  </a:spcAft>
                  <a:buSzPts val="1100"/>
                  <a:buFont typeface="Symbol" panose="05050102010706020507" pitchFamily="18" charset="2"/>
                  <a:buChar char=""/>
                </a:pPr>
                <a:r>
                  <a:rPr lang="en-GB" sz="1100" dirty="0">
                    <a:solidFill>
                      <a:schemeClr val="bg1"/>
                    </a:solidFill>
                    <a:effectLst/>
                    <a:latin typeface="Montserrat" panose="00000500000000000000" pitchFamily="2" charset="0"/>
                    <a:ea typeface="MS Mincho" panose="02020609040205080304" pitchFamily="49" charset="-128"/>
                    <a:cs typeface="Calibri" panose="020F0502020204030204" pitchFamily="34" charset="0"/>
                  </a:rPr>
                  <a:t>With weak comparatives and shoppers in the mood to </a:t>
                </a:r>
                <a:r>
                  <a:rPr lang="en-GB" sz="1100" b="1" dirty="0">
                    <a:solidFill>
                      <a:schemeClr val="accent1"/>
                    </a:solidFill>
                    <a:effectLst/>
                    <a:latin typeface="Montserrat" panose="00000500000000000000" pitchFamily="2" charset="0"/>
                    <a:ea typeface="MS Mincho" panose="02020609040205080304" pitchFamily="49" charset="-128"/>
                    <a:cs typeface="Calibri" panose="020F0502020204030204" pitchFamily="34" charset="0"/>
                  </a:rPr>
                  <a:t>enjoy</a:t>
                </a:r>
                <a:r>
                  <a:rPr lang="en-GB" sz="1100" dirty="0">
                    <a:solidFill>
                      <a:schemeClr val="bg1"/>
                    </a:solidFill>
                    <a:effectLst/>
                    <a:latin typeface="Montserrat" panose="00000500000000000000" pitchFamily="2" charset="0"/>
                    <a:ea typeface="MS Mincho" panose="02020609040205080304" pitchFamily="49" charset="-128"/>
                    <a:cs typeface="Calibri" panose="020F0502020204030204" pitchFamily="34" charset="0"/>
                  </a:rPr>
                  <a:t> Christmas, </a:t>
                </a:r>
                <a:r>
                  <a:rPr lang="en-GB" sz="1100" b="1" dirty="0">
                    <a:solidFill>
                      <a:schemeClr val="bg1"/>
                    </a:solidFill>
                    <a:effectLst/>
                    <a:latin typeface="Montserrat" panose="00000500000000000000" pitchFamily="2" charset="0"/>
                    <a:ea typeface="MS Mincho" panose="02020609040205080304" pitchFamily="49" charset="-128"/>
                    <a:cs typeface="Calibri" panose="020F0502020204030204" pitchFamily="34" charset="0"/>
                  </a:rPr>
                  <a:t>M&amp;S (+9.9%)</a:t>
                </a:r>
                <a:r>
                  <a:rPr lang="en-GB" sz="1100" dirty="0">
                    <a:solidFill>
                      <a:schemeClr val="bg1"/>
                    </a:solidFill>
                    <a:effectLst/>
                    <a:latin typeface="Montserrat" panose="00000500000000000000" pitchFamily="2" charset="0"/>
                    <a:ea typeface="MS Mincho" panose="02020609040205080304" pitchFamily="49" charset="-128"/>
                    <a:cs typeface="Calibri" panose="020F0502020204030204" pitchFamily="34" charset="0"/>
                  </a:rPr>
                  <a:t> had a stellar December and this was mirrored at </a:t>
                </a:r>
                <a:r>
                  <a:rPr lang="en-GB" sz="1100" b="1" dirty="0">
                    <a:solidFill>
                      <a:schemeClr val="bg1"/>
                    </a:solidFill>
                    <a:effectLst/>
                    <a:latin typeface="Montserrat" panose="00000500000000000000" pitchFamily="2" charset="0"/>
                    <a:ea typeface="MS Mincho" panose="02020609040205080304" pitchFamily="49" charset="-128"/>
                    <a:cs typeface="Calibri" panose="020F0502020204030204" pitchFamily="34" charset="0"/>
                  </a:rPr>
                  <a:t>Ocado</a:t>
                </a:r>
                <a:r>
                  <a:rPr lang="en-GB" sz="1100" dirty="0">
                    <a:solidFill>
                      <a:schemeClr val="bg1"/>
                    </a:solidFill>
                    <a:effectLst/>
                    <a:latin typeface="Montserrat" panose="00000500000000000000" pitchFamily="2" charset="0"/>
                    <a:ea typeface="MS Mincho" panose="02020609040205080304" pitchFamily="49" charset="-128"/>
                    <a:cs typeface="Calibri" panose="020F0502020204030204" pitchFamily="34" charset="0"/>
                  </a:rPr>
                  <a:t> where a significant increase in online delivery capacity, helped sales grow </a:t>
                </a:r>
                <a:r>
                  <a:rPr lang="en-GB" sz="1100" b="1" dirty="0">
                    <a:solidFill>
                      <a:schemeClr val="bg1"/>
                    </a:solidFill>
                    <a:effectLst/>
                    <a:latin typeface="Montserrat" panose="00000500000000000000" pitchFamily="2" charset="0"/>
                    <a:ea typeface="MS Mincho" panose="02020609040205080304" pitchFamily="49" charset="-128"/>
                    <a:cs typeface="Calibri" panose="020F0502020204030204" pitchFamily="34" charset="0"/>
                  </a:rPr>
                  <a:t>+5.9%.</a:t>
                </a:r>
                <a:r>
                  <a:rPr lang="en-GB" sz="1100" dirty="0">
                    <a:solidFill>
                      <a:schemeClr val="bg1"/>
                    </a:solidFill>
                    <a:effectLst/>
                    <a:latin typeface="Montserrat" panose="00000500000000000000" pitchFamily="2" charset="0"/>
                    <a:ea typeface="MS Mincho" panose="02020609040205080304" pitchFamily="49" charset="-128"/>
                    <a:cs typeface="Calibri" panose="020F0502020204030204" pitchFamily="34" charset="0"/>
                  </a:rPr>
                  <a:t> </a:t>
                </a:r>
                <a:r>
                  <a:rPr lang="en-GB" sz="1100" b="1" dirty="0">
                    <a:solidFill>
                      <a:schemeClr val="bg1"/>
                    </a:solidFill>
                    <a:effectLst/>
                    <a:latin typeface="Montserrat" panose="00000500000000000000" pitchFamily="2" charset="0"/>
                    <a:ea typeface="MS Mincho" panose="02020609040205080304" pitchFamily="49" charset="-128"/>
                    <a:cs typeface="Calibri" panose="020F0502020204030204" pitchFamily="34" charset="0"/>
                  </a:rPr>
                  <a:t>Waitrose (+2.6%)</a:t>
                </a:r>
                <a:r>
                  <a:rPr lang="en-GB" sz="1100" dirty="0">
                    <a:solidFill>
                      <a:schemeClr val="bg1"/>
                    </a:solidFill>
                    <a:effectLst/>
                    <a:latin typeface="Montserrat" panose="00000500000000000000" pitchFamily="2" charset="0"/>
                    <a:ea typeface="MS Mincho" panose="02020609040205080304" pitchFamily="49" charset="-128"/>
                    <a:cs typeface="Calibri" panose="020F0502020204030204" pitchFamily="34" charset="0"/>
                  </a:rPr>
                  <a:t> also had an increase in shoppers which helped drive sales and all 3 retailers gained market share in December.</a:t>
                </a:r>
                <a:endParaRPr lang="en-GB" sz="1100" dirty="0">
                  <a:solidFill>
                    <a:schemeClr val="bg1"/>
                  </a:solidFill>
                  <a:effectLst/>
                  <a:latin typeface="Times New Roman" panose="02020603050405020304" pitchFamily="18" charset="0"/>
                  <a:ea typeface="Times New Roman" panose="02020603050405020304" pitchFamily="18" charset="0"/>
                </a:endParaRPr>
              </a:p>
            </p:txBody>
          </p:sp>
          <p:sp>
            <p:nvSpPr>
              <p:cNvPr id="579" name="Google Shape;579;p57"/>
              <p:cNvSpPr txBox="1"/>
              <p:nvPr/>
            </p:nvSpPr>
            <p:spPr>
              <a:xfrm>
                <a:off x="4404165" y="1627817"/>
                <a:ext cx="548700" cy="530101"/>
              </a:xfrm>
              <a:prstGeom prst="rect">
                <a:avLst/>
              </a:prstGeom>
              <a:noFill/>
              <a:ln>
                <a:noFill/>
              </a:ln>
            </p:spPr>
            <p:txBody>
              <a:bodyPr spcFirstLastPara="1" wrap="square" lIns="0" tIns="0" rIns="0" bIns="45700" anchor="ctr" anchorCtr="0">
                <a:noAutofit/>
              </a:bodyPr>
              <a:lstStyle/>
              <a:p>
                <a:pPr marL="0" marR="0" lvl="0" indent="0" algn="l" rtl="0">
                  <a:lnSpc>
                    <a:spcPct val="100000"/>
                  </a:lnSpc>
                  <a:spcBef>
                    <a:spcPts val="0"/>
                  </a:spcBef>
                  <a:spcAft>
                    <a:spcPts val="0"/>
                  </a:spcAft>
                  <a:buNone/>
                </a:pPr>
                <a:r>
                  <a:rPr lang="en" sz="1100" b="1" dirty="0">
                    <a:solidFill>
                      <a:schemeClr val="bg1"/>
                    </a:solidFill>
                    <a:latin typeface="Montserrat" panose="00000500000000000000" pitchFamily="2" charset="0"/>
                    <a:ea typeface="Montserrat"/>
                    <a:cs typeface="Montserrat"/>
                    <a:sym typeface="Montserrat"/>
                  </a:rPr>
                  <a:t>1</a:t>
                </a:r>
                <a:endParaRPr sz="1100" b="1" i="0" u="none" strike="noStrike" cap="none" dirty="0">
                  <a:solidFill>
                    <a:schemeClr val="bg1"/>
                  </a:solidFill>
                  <a:latin typeface="Montserrat" panose="00000500000000000000" pitchFamily="2" charset="0"/>
                  <a:ea typeface="Montserrat"/>
                  <a:cs typeface="Montserrat"/>
                  <a:sym typeface="Montserrat"/>
                </a:endParaRPr>
              </a:p>
            </p:txBody>
          </p:sp>
        </p:grpSp>
        <p:grpSp>
          <p:nvGrpSpPr>
            <p:cNvPr id="580" name="Google Shape;580;p57"/>
            <p:cNvGrpSpPr/>
            <p:nvPr/>
          </p:nvGrpSpPr>
          <p:grpSpPr>
            <a:xfrm>
              <a:off x="4404315" y="2430584"/>
              <a:ext cx="3876739" cy="1884015"/>
              <a:chOff x="4404165" y="2042292"/>
              <a:chExt cx="3876739" cy="1884015"/>
            </a:xfrm>
          </p:grpSpPr>
          <p:sp>
            <p:nvSpPr>
              <p:cNvPr id="581" name="Google Shape;581;p57"/>
              <p:cNvSpPr txBox="1"/>
              <p:nvPr/>
            </p:nvSpPr>
            <p:spPr>
              <a:xfrm>
                <a:off x="4440714" y="2660397"/>
                <a:ext cx="3840190" cy="1265910"/>
              </a:xfrm>
              <a:prstGeom prst="rect">
                <a:avLst/>
              </a:prstGeom>
              <a:noFill/>
              <a:ln>
                <a:noFill/>
              </a:ln>
            </p:spPr>
            <p:txBody>
              <a:bodyPr spcFirstLastPara="1" wrap="square" lIns="0" tIns="45700" rIns="0" bIns="45700" anchor="ctr" anchorCtr="0">
                <a:noAutofit/>
              </a:bodyPr>
              <a:lstStyle/>
              <a:p>
                <a:pPr marL="342900" lvl="0" indent="-342900">
                  <a:spcAft>
                    <a:spcPts val="0"/>
                  </a:spcAft>
                  <a:buSzPts val="1100"/>
                  <a:buFont typeface="Symbol" panose="05050102010706020507" pitchFamily="18" charset="2"/>
                  <a:buChar char=""/>
                </a:pPr>
                <a:r>
                  <a:rPr lang="en-GB" sz="1100" dirty="0">
                    <a:solidFill>
                      <a:schemeClr val="bg1"/>
                    </a:solidFill>
                    <a:effectLst/>
                    <a:latin typeface="Montserrat" panose="00000500000000000000" pitchFamily="2" charset="0"/>
                    <a:ea typeface="MS Mincho" panose="02020609040205080304" pitchFamily="49" charset="-128"/>
                    <a:cs typeface="Calibri" panose="020F0502020204030204" pitchFamily="34" charset="0"/>
                  </a:rPr>
                  <a:t>Within the TOP4 supermarkets, </a:t>
                </a:r>
                <a:r>
                  <a:rPr lang="en-GB" sz="1100" b="1" dirty="0">
                    <a:solidFill>
                      <a:schemeClr val="bg1"/>
                    </a:solidFill>
                    <a:effectLst/>
                    <a:latin typeface="Montserrat" panose="00000500000000000000" pitchFamily="2" charset="0"/>
                    <a:ea typeface="MS Mincho" panose="02020609040205080304" pitchFamily="49" charset="-128"/>
                    <a:cs typeface="Calibri" panose="020F0502020204030204" pitchFamily="34" charset="0"/>
                  </a:rPr>
                  <a:t>Tesco (+1.4%)</a:t>
                </a:r>
                <a:r>
                  <a:rPr lang="en-GB" sz="1100" dirty="0">
                    <a:solidFill>
                      <a:schemeClr val="bg1"/>
                    </a:solidFill>
                    <a:effectLst/>
                    <a:latin typeface="Montserrat" panose="00000500000000000000" pitchFamily="2" charset="0"/>
                    <a:ea typeface="MS Mincho" panose="02020609040205080304" pitchFamily="49" charset="-128"/>
                    <a:cs typeface="Calibri" panose="020F0502020204030204" pitchFamily="34" charset="0"/>
                  </a:rPr>
                  <a:t> also gained market share with </a:t>
                </a:r>
                <a:r>
                  <a:rPr lang="en-GB" sz="1100" b="1" dirty="0">
                    <a:solidFill>
                      <a:schemeClr val="bg1"/>
                    </a:solidFill>
                    <a:effectLst/>
                    <a:latin typeface="Montserrat" panose="00000500000000000000" pitchFamily="2" charset="0"/>
                    <a:ea typeface="MS Mincho" panose="02020609040205080304" pitchFamily="49" charset="-128"/>
                    <a:cs typeface="Calibri" panose="020F0502020204030204" pitchFamily="34" charset="0"/>
                  </a:rPr>
                  <a:t>ASDA (+0.2%)</a:t>
                </a:r>
                <a:r>
                  <a:rPr lang="en-GB" sz="1100" dirty="0">
                    <a:solidFill>
                      <a:schemeClr val="bg1"/>
                    </a:solidFill>
                    <a:effectLst/>
                    <a:latin typeface="Montserrat" panose="00000500000000000000" pitchFamily="2" charset="0"/>
                    <a:ea typeface="MS Mincho" panose="02020609040205080304" pitchFamily="49" charset="-128"/>
                    <a:cs typeface="Calibri" panose="020F0502020204030204" pitchFamily="34" charset="0"/>
                  </a:rPr>
                  <a:t> attracting more visits and trading better against a weaker 2020.  In contrast, whilst </a:t>
                </a:r>
                <a:r>
                  <a:rPr lang="en-GB" sz="1100" b="1" dirty="0">
                    <a:solidFill>
                      <a:schemeClr val="bg1"/>
                    </a:solidFill>
                    <a:effectLst/>
                    <a:latin typeface="Montserrat" panose="00000500000000000000" pitchFamily="2" charset="0"/>
                    <a:ea typeface="MS Mincho" panose="02020609040205080304" pitchFamily="49" charset="-128"/>
                    <a:cs typeface="Calibri" panose="020F0502020204030204" pitchFamily="34" charset="0"/>
                  </a:rPr>
                  <a:t>Sainsbury’s (-1.6%)</a:t>
                </a:r>
                <a:r>
                  <a:rPr lang="en-GB" sz="1100" dirty="0">
                    <a:solidFill>
                      <a:schemeClr val="bg1"/>
                    </a:solidFill>
                    <a:effectLst/>
                    <a:latin typeface="Montserrat" panose="00000500000000000000" pitchFamily="2" charset="0"/>
                    <a:ea typeface="MS Mincho" panose="02020609040205080304" pitchFamily="49" charset="-128"/>
                    <a:cs typeface="Calibri" panose="020F0502020204030204" pitchFamily="34" charset="0"/>
                  </a:rPr>
                  <a:t> and </a:t>
                </a:r>
                <a:r>
                  <a:rPr lang="en-GB" sz="1100" b="1" dirty="0">
                    <a:solidFill>
                      <a:schemeClr val="bg1"/>
                    </a:solidFill>
                    <a:effectLst/>
                    <a:latin typeface="Montserrat" panose="00000500000000000000" pitchFamily="2" charset="0"/>
                    <a:ea typeface="MS Mincho" panose="02020609040205080304" pitchFamily="49" charset="-128"/>
                    <a:cs typeface="Calibri" panose="020F0502020204030204" pitchFamily="34" charset="0"/>
                  </a:rPr>
                  <a:t>Morrisons (-4.4%)</a:t>
                </a:r>
                <a:r>
                  <a:rPr lang="en-GB" sz="1100" dirty="0">
                    <a:solidFill>
                      <a:schemeClr val="bg1"/>
                    </a:solidFill>
                    <a:effectLst/>
                    <a:latin typeface="Montserrat" panose="00000500000000000000" pitchFamily="2" charset="0"/>
                    <a:ea typeface="MS Mincho" panose="02020609040205080304" pitchFamily="49" charset="-128"/>
                    <a:cs typeface="Calibri" panose="020F0502020204030204" pitchFamily="34" charset="0"/>
                  </a:rPr>
                  <a:t> had sales declines, </a:t>
                </a:r>
                <a:r>
                  <a:rPr lang="en-GB" sz="1100" b="1" dirty="0">
                    <a:solidFill>
                      <a:schemeClr val="bg1"/>
                    </a:solidFill>
                    <a:effectLst/>
                    <a:latin typeface="Montserrat" panose="00000500000000000000" pitchFamily="2" charset="0"/>
                    <a:ea typeface="MS Mincho" panose="02020609040205080304" pitchFamily="49" charset="-128"/>
                    <a:cs typeface="Calibri" panose="020F0502020204030204" pitchFamily="34" charset="0"/>
                  </a:rPr>
                  <a:t>both retailers </a:t>
                </a:r>
                <a:r>
                  <a:rPr lang="en-GB" sz="1100" dirty="0">
                    <a:solidFill>
                      <a:schemeClr val="bg1"/>
                    </a:solidFill>
                    <a:effectLst/>
                    <a:latin typeface="Montserrat" panose="00000500000000000000" pitchFamily="2" charset="0"/>
                    <a:ea typeface="MS Mincho" panose="02020609040205080304" pitchFamily="49" charset="-128"/>
                    <a:cs typeface="Calibri" panose="020F0502020204030204" pitchFamily="34" charset="0"/>
                  </a:rPr>
                  <a:t>had a </a:t>
                </a:r>
                <a:r>
                  <a:rPr lang="en-GB" sz="1100" b="1" dirty="0">
                    <a:solidFill>
                      <a:schemeClr val="bg1"/>
                    </a:solidFill>
                    <a:effectLst/>
                    <a:latin typeface="Montserrat" panose="00000500000000000000" pitchFamily="2" charset="0"/>
                    <a:ea typeface="MS Mincho" panose="02020609040205080304" pitchFamily="49" charset="-128"/>
                    <a:cs typeface="Calibri" panose="020F0502020204030204" pitchFamily="34" charset="0"/>
                  </a:rPr>
                  <a:t>healthy jump </a:t>
                </a:r>
                <a:r>
                  <a:rPr lang="en-GB" sz="1100" dirty="0">
                    <a:solidFill>
                      <a:schemeClr val="bg1"/>
                    </a:solidFill>
                    <a:effectLst/>
                    <a:latin typeface="Montserrat" panose="00000500000000000000" pitchFamily="2" charset="0"/>
                    <a:ea typeface="MS Mincho" panose="02020609040205080304" pitchFamily="49" charset="-128"/>
                    <a:cs typeface="Calibri" panose="020F0502020204030204" pitchFamily="34" charset="0"/>
                  </a:rPr>
                  <a:t>in</a:t>
                </a:r>
                <a:r>
                  <a:rPr lang="en-GB" sz="1100" b="1" dirty="0">
                    <a:solidFill>
                      <a:schemeClr val="accent1"/>
                    </a:solidFill>
                    <a:effectLst/>
                    <a:latin typeface="Montserrat" panose="00000500000000000000" pitchFamily="2" charset="0"/>
                    <a:ea typeface="MS Mincho" panose="02020609040205080304" pitchFamily="49" charset="-128"/>
                    <a:cs typeface="Calibri" panose="020F0502020204030204" pitchFamily="34" charset="0"/>
                  </a:rPr>
                  <a:t> shopper penetration </a:t>
                </a:r>
                <a:r>
                  <a:rPr lang="en-GB" sz="1100" dirty="0">
                    <a:solidFill>
                      <a:schemeClr val="bg1"/>
                    </a:solidFill>
                    <a:effectLst/>
                    <a:latin typeface="Montserrat" panose="00000500000000000000" pitchFamily="2" charset="0"/>
                    <a:ea typeface="MS Mincho" panose="02020609040205080304" pitchFamily="49" charset="-128"/>
                    <a:cs typeface="Calibri" panose="020F0502020204030204" pitchFamily="34" charset="0"/>
                  </a:rPr>
                  <a:t>suggesting that performance was also relative to a stronger 2020 than peer group.</a:t>
                </a:r>
                <a:endParaRPr lang="en-GB" sz="1100" dirty="0">
                  <a:solidFill>
                    <a:schemeClr val="bg1"/>
                  </a:solidFill>
                  <a:effectLst/>
                  <a:latin typeface="Montserrat" panose="00000500000000000000" pitchFamily="2" charset="0"/>
                  <a:ea typeface="Times New Roman" panose="02020603050405020304" pitchFamily="18" charset="0"/>
                </a:endParaRPr>
              </a:p>
              <a:p>
                <a:endParaRPr lang="en-GB" sz="1100" spc="10" dirty="0">
                  <a:solidFill>
                    <a:schemeClr val="bg1"/>
                  </a:solidFill>
                  <a:effectLst/>
                  <a:latin typeface="Montserrat" panose="00000500000000000000" pitchFamily="2" charset="0"/>
                  <a:ea typeface="Times New Roman" panose="02020603050405020304" pitchFamily="18" charset="0"/>
                </a:endParaRPr>
              </a:p>
            </p:txBody>
          </p:sp>
          <p:sp>
            <p:nvSpPr>
              <p:cNvPr id="582" name="Google Shape;582;p57"/>
              <p:cNvSpPr txBox="1"/>
              <p:nvPr/>
            </p:nvSpPr>
            <p:spPr>
              <a:xfrm>
                <a:off x="4404165" y="2042292"/>
                <a:ext cx="548700" cy="530100"/>
              </a:xfrm>
              <a:prstGeom prst="rect">
                <a:avLst/>
              </a:prstGeom>
              <a:noFill/>
              <a:ln>
                <a:noFill/>
              </a:ln>
            </p:spPr>
            <p:txBody>
              <a:bodyPr spcFirstLastPara="1" wrap="square" lIns="0" tIns="0" rIns="0" bIns="45700" anchor="ctr" anchorCtr="0">
                <a:noAutofit/>
              </a:bodyPr>
              <a:lstStyle/>
              <a:p>
                <a:pPr marL="0" marR="0" lvl="0" indent="0" algn="l" rtl="0">
                  <a:lnSpc>
                    <a:spcPct val="100000"/>
                  </a:lnSpc>
                  <a:spcBef>
                    <a:spcPts val="0"/>
                  </a:spcBef>
                  <a:spcAft>
                    <a:spcPts val="0"/>
                  </a:spcAft>
                  <a:buNone/>
                </a:pPr>
                <a:endParaRPr lang="en" sz="1100" b="1" dirty="0">
                  <a:solidFill>
                    <a:schemeClr val="bg1"/>
                  </a:solidFill>
                  <a:latin typeface="Montserrat" panose="00000500000000000000" pitchFamily="2" charset="0"/>
                  <a:ea typeface="Montserrat"/>
                  <a:cs typeface="Montserrat"/>
                  <a:sym typeface="Montserrat"/>
                </a:endParaRPr>
              </a:p>
              <a:p>
                <a:pPr marL="0" marR="0" lvl="0" indent="0" algn="l" rtl="0">
                  <a:lnSpc>
                    <a:spcPct val="100000"/>
                  </a:lnSpc>
                  <a:spcBef>
                    <a:spcPts val="0"/>
                  </a:spcBef>
                  <a:spcAft>
                    <a:spcPts val="0"/>
                  </a:spcAft>
                  <a:buNone/>
                </a:pPr>
                <a:endParaRPr lang="en" sz="1100" b="1" dirty="0">
                  <a:solidFill>
                    <a:schemeClr val="bg1"/>
                  </a:solidFill>
                  <a:latin typeface="Montserrat" panose="00000500000000000000" pitchFamily="2" charset="0"/>
                  <a:ea typeface="Montserrat"/>
                  <a:cs typeface="Montserrat"/>
                  <a:sym typeface="Montserrat"/>
                </a:endParaRPr>
              </a:p>
              <a:p>
                <a:pPr marL="0" marR="0" lvl="0" indent="0" algn="l" rtl="0">
                  <a:lnSpc>
                    <a:spcPct val="100000"/>
                  </a:lnSpc>
                  <a:spcBef>
                    <a:spcPts val="0"/>
                  </a:spcBef>
                  <a:spcAft>
                    <a:spcPts val="0"/>
                  </a:spcAft>
                  <a:buNone/>
                </a:pPr>
                <a:endParaRPr lang="en" sz="1100" b="1" dirty="0">
                  <a:solidFill>
                    <a:schemeClr val="bg1"/>
                  </a:solidFill>
                  <a:latin typeface="Montserrat" panose="00000500000000000000" pitchFamily="2" charset="0"/>
                  <a:ea typeface="Montserrat"/>
                  <a:cs typeface="Montserrat"/>
                  <a:sym typeface="Montserrat"/>
                </a:endParaRPr>
              </a:p>
              <a:p>
                <a:pPr marL="0" marR="0" lvl="0" indent="0" algn="l" rtl="0">
                  <a:lnSpc>
                    <a:spcPct val="100000"/>
                  </a:lnSpc>
                  <a:spcBef>
                    <a:spcPts val="0"/>
                  </a:spcBef>
                  <a:spcAft>
                    <a:spcPts val="0"/>
                  </a:spcAft>
                  <a:buNone/>
                </a:pPr>
                <a:r>
                  <a:rPr lang="en" sz="1100" b="1" dirty="0">
                    <a:solidFill>
                      <a:schemeClr val="bg1"/>
                    </a:solidFill>
                    <a:latin typeface="Montserrat" panose="00000500000000000000" pitchFamily="2" charset="0"/>
                    <a:ea typeface="Montserrat"/>
                    <a:cs typeface="Montserrat"/>
                    <a:sym typeface="Montserrat"/>
                  </a:rPr>
                  <a:t>2</a:t>
                </a:r>
                <a:endParaRPr sz="1100" b="1" i="0" u="none" strike="noStrike" cap="none" dirty="0">
                  <a:solidFill>
                    <a:schemeClr val="bg1"/>
                  </a:solidFill>
                  <a:latin typeface="Montserrat" panose="00000500000000000000" pitchFamily="2" charset="0"/>
                  <a:ea typeface="Montserrat"/>
                  <a:cs typeface="Montserrat"/>
                  <a:sym typeface="Montserrat"/>
                </a:endParaRPr>
              </a:p>
            </p:txBody>
          </p:sp>
        </p:grpSp>
      </p:grpSp>
      <p:sp>
        <p:nvSpPr>
          <p:cNvPr id="3" name="Subtitle 2">
            <a:extLst>
              <a:ext uri="{FF2B5EF4-FFF2-40B4-BE49-F238E27FC236}">
                <a16:creationId xmlns:a16="http://schemas.microsoft.com/office/drawing/2014/main" id="{355941BB-AF8A-4FCF-A8A7-50977305226F}"/>
              </a:ext>
            </a:extLst>
          </p:cNvPr>
          <p:cNvSpPr>
            <a:spLocks noGrp="1"/>
          </p:cNvSpPr>
          <p:nvPr>
            <p:ph type="subTitle" idx="1"/>
          </p:nvPr>
        </p:nvSpPr>
        <p:spPr/>
        <p:txBody>
          <a:bodyPr/>
          <a:lstStyle/>
          <a:p>
            <a:r>
              <a:rPr lang="en-PH" dirty="0">
                <a:latin typeface="Montserrat" panose="00000500000000000000" pitchFamily="2" charset="0"/>
              </a:rPr>
              <a:t>Source:  NielsenIQ Total Till, Nielsen Homescan FMCG</a:t>
            </a:r>
          </a:p>
        </p:txBody>
      </p:sp>
      <p:sp>
        <p:nvSpPr>
          <p:cNvPr id="603" name="Google Shape;603;p57"/>
          <p:cNvSpPr txBox="1">
            <a:spLocks noGrp="1"/>
          </p:cNvSpPr>
          <p:nvPr>
            <p:ph type="title"/>
          </p:nvPr>
        </p:nvSpPr>
        <p:spPr>
          <a:xfrm>
            <a:off x="354550" y="374528"/>
            <a:ext cx="8865789" cy="655617"/>
          </a:xfrm>
        </p:spPr>
        <p:txBody>
          <a:bodyPr spcFirstLastPara="1" wrap="square" lIns="0" tIns="91425" rIns="0" bIns="91425" anchor="t" anchorCtr="0">
            <a:noAutofit/>
          </a:bodyPr>
          <a:lstStyle/>
          <a:p>
            <a:pPr lvl="0"/>
            <a:r>
              <a:rPr lang="en-GB" sz="1800" dirty="0">
                <a:solidFill>
                  <a:schemeClr val="bg1"/>
                </a:solidFill>
                <a:latin typeface="Montserrat" panose="00000500000000000000" pitchFamily="2" charset="0"/>
              </a:rPr>
              <a:t>This Christmas it was all about the </a:t>
            </a:r>
            <a:r>
              <a:rPr lang="en-GB" sz="1800" dirty="0">
                <a:solidFill>
                  <a:schemeClr val="accent1"/>
                </a:solidFill>
                <a:latin typeface="Montserrat" panose="00000500000000000000" pitchFamily="2" charset="0"/>
              </a:rPr>
              <a:t>big shop</a:t>
            </a:r>
            <a:r>
              <a:rPr lang="en-GB" sz="1800" dirty="0">
                <a:solidFill>
                  <a:schemeClr val="bg1"/>
                </a:solidFill>
                <a:latin typeface="Montserrat" panose="00000500000000000000" pitchFamily="2" charset="0"/>
              </a:rPr>
              <a:t>, maximising sales in </a:t>
            </a:r>
            <a:r>
              <a:rPr lang="en-GB" sz="1800" dirty="0">
                <a:solidFill>
                  <a:schemeClr val="accent1"/>
                </a:solidFill>
                <a:latin typeface="Montserrat" panose="00000500000000000000" pitchFamily="2" charset="0"/>
              </a:rPr>
              <a:t>Christmas week </a:t>
            </a:r>
            <a:r>
              <a:rPr lang="en-GB" sz="1800" dirty="0">
                <a:solidFill>
                  <a:schemeClr val="bg1"/>
                </a:solidFill>
                <a:latin typeface="Montserrat" panose="00000500000000000000" pitchFamily="2" charset="0"/>
              </a:rPr>
              <a:t>and offering </a:t>
            </a:r>
            <a:r>
              <a:rPr lang="en-GB" sz="1800" dirty="0">
                <a:solidFill>
                  <a:schemeClr val="accent1"/>
                </a:solidFill>
                <a:latin typeface="Montserrat" panose="00000500000000000000" pitchFamily="2" charset="0"/>
              </a:rPr>
              <a:t>treats</a:t>
            </a:r>
            <a:r>
              <a:rPr lang="en-GB" sz="1800" dirty="0">
                <a:solidFill>
                  <a:schemeClr val="bg1"/>
                </a:solidFill>
                <a:latin typeface="Montserrat" panose="00000500000000000000" pitchFamily="2" charset="0"/>
              </a:rPr>
              <a:t> to help shoppers </a:t>
            </a:r>
            <a:r>
              <a:rPr lang="en-GB" sz="1800" dirty="0">
                <a:solidFill>
                  <a:schemeClr val="accent1"/>
                </a:solidFill>
                <a:latin typeface="Montserrat" panose="00000500000000000000" pitchFamily="2" charset="0"/>
              </a:rPr>
              <a:t>celebrate</a:t>
            </a:r>
            <a:endParaRPr lang="en-PH" sz="1800" dirty="0">
              <a:solidFill>
                <a:schemeClr val="accent1"/>
              </a:solidFill>
              <a:latin typeface="Montserrat" panose="00000500000000000000" pitchFamily="2" charset="0"/>
            </a:endParaRPr>
          </a:p>
        </p:txBody>
      </p:sp>
      <p:sp>
        <p:nvSpPr>
          <p:cNvPr id="20" name="Google Shape;592;p57">
            <a:extLst>
              <a:ext uri="{FF2B5EF4-FFF2-40B4-BE49-F238E27FC236}">
                <a16:creationId xmlns:a16="http://schemas.microsoft.com/office/drawing/2014/main" id="{DB4E6097-C9C7-4EF9-8DDE-F9829733CCAA}"/>
              </a:ext>
            </a:extLst>
          </p:cNvPr>
          <p:cNvSpPr txBox="1"/>
          <p:nvPr/>
        </p:nvSpPr>
        <p:spPr>
          <a:xfrm>
            <a:off x="4701043" y="1124421"/>
            <a:ext cx="548700" cy="530100"/>
          </a:xfrm>
          <a:prstGeom prst="rect">
            <a:avLst/>
          </a:prstGeom>
          <a:noFill/>
          <a:ln>
            <a:noFill/>
          </a:ln>
        </p:spPr>
        <p:txBody>
          <a:bodyPr spcFirstLastPara="1" wrap="square" lIns="0" tIns="0" rIns="0" bIns="45700" anchor="ctr" anchorCtr="0">
            <a:noAutofit/>
          </a:bodyPr>
          <a:lstStyle/>
          <a:p>
            <a:pPr marL="0" marR="0" lvl="0" indent="0" algn="l" rtl="0">
              <a:lnSpc>
                <a:spcPct val="100000"/>
              </a:lnSpc>
              <a:spcBef>
                <a:spcPts val="0"/>
              </a:spcBef>
              <a:spcAft>
                <a:spcPts val="0"/>
              </a:spcAft>
              <a:buNone/>
            </a:pPr>
            <a:r>
              <a:rPr lang="en" sz="1200" b="1" dirty="0">
                <a:solidFill>
                  <a:srgbClr val="FFFFFF"/>
                </a:solidFill>
                <a:latin typeface="Montserrat" panose="00000500000000000000" pitchFamily="2" charset="0"/>
                <a:ea typeface="Montserrat"/>
                <a:cs typeface="Montserrat"/>
                <a:sym typeface="Montserrat"/>
              </a:rPr>
              <a:t>3</a:t>
            </a:r>
            <a:endParaRPr sz="1200" b="1" i="0" u="none" strike="noStrike" cap="none" dirty="0">
              <a:solidFill>
                <a:srgbClr val="FFFFFF"/>
              </a:solidFill>
              <a:latin typeface="Montserrat" panose="00000500000000000000" pitchFamily="2" charset="0"/>
              <a:ea typeface="Montserrat"/>
              <a:cs typeface="Montserrat"/>
              <a:sym typeface="Montserrat"/>
            </a:endParaRPr>
          </a:p>
        </p:txBody>
      </p:sp>
      <p:sp>
        <p:nvSpPr>
          <p:cNvPr id="29" name="TextBox 28">
            <a:extLst>
              <a:ext uri="{FF2B5EF4-FFF2-40B4-BE49-F238E27FC236}">
                <a16:creationId xmlns:a16="http://schemas.microsoft.com/office/drawing/2014/main" id="{76724113-A946-42BE-ACD9-683400C97C63}"/>
              </a:ext>
            </a:extLst>
          </p:cNvPr>
          <p:cNvSpPr txBox="1"/>
          <p:nvPr/>
        </p:nvSpPr>
        <p:spPr>
          <a:xfrm>
            <a:off x="4517243" y="1213079"/>
            <a:ext cx="4572000" cy="1446550"/>
          </a:xfrm>
          <a:prstGeom prst="rect">
            <a:avLst/>
          </a:prstGeom>
          <a:noFill/>
        </p:spPr>
        <p:txBody>
          <a:bodyPr wrap="square">
            <a:spAutoFit/>
          </a:bodyPr>
          <a:lstStyle/>
          <a:p>
            <a:pPr marL="342900" lvl="0" indent="-342900">
              <a:spcAft>
                <a:spcPts val="0"/>
              </a:spcAft>
              <a:buSzPts val="1100"/>
              <a:buFont typeface="Symbol" panose="05050102010706020507" pitchFamily="18" charset="2"/>
              <a:buChar char=""/>
            </a:pPr>
            <a:r>
              <a:rPr lang="en-GB" sz="1100" b="1" dirty="0">
                <a:solidFill>
                  <a:schemeClr val="bg1"/>
                </a:solidFill>
                <a:effectLst/>
                <a:latin typeface="Montserrat" panose="00000500000000000000" pitchFamily="2" charset="0"/>
                <a:ea typeface="MS Mincho" panose="02020609040205080304" pitchFamily="49" charset="-128"/>
                <a:cs typeface="Calibri" panose="020F0502020204030204" pitchFamily="34" charset="0"/>
              </a:rPr>
              <a:t>Lidl (+8.7%) </a:t>
            </a:r>
            <a:r>
              <a:rPr lang="en-GB" sz="1100" dirty="0">
                <a:solidFill>
                  <a:schemeClr val="bg1"/>
                </a:solidFill>
                <a:effectLst/>
                <a:latin typeface="Montserrat" panose="00000500000000000000" pitchFamily="2" charset="0"/>
                <a:ea typeface="MS Mincho" panose="02020609040205080304" pitchFamily="49" charset="-128"/>
                <a:cs typeface="Calibri" panose="020F0502020204030204" pitchFamily="34" charset="0"/>
              </a:rPr>
              <a:t>grew slightly ahead of </a:t>
            </a:r>
            <a:r>
              <a:rPr lang="en-GB" sz="1100" b="1" dirty="0">
                <a:solidFill>
                  <a:schemeClr val="bg1"/>
                </a:solidFill>
                <a:effectLst/>
                <a:latin typeface="Montserrat" panose="00000500000000000000" pitchFamily="2" charset="0"/>
                <a:ea typeface="MS Mincho" panose="02020609040205080304" pitchFamily="49" charset="-128"/>
                <a:cs typeface="Calibri" panose="020F0502020204030204" pitchFamily="34" charset="0"/>
              </a:rPr>
              <a:t>Aldi</a:t>
            </a:r>
            <a:r>
              <a:rPr lang="en-GB" sz="1100" dirty="0">
                <a:solidFill>
                  <a:schemeClr val="bg1"/>
                </a:solidFill>
                <a:effectLst/>
                <a:latin typeface="Montserrat" panose="00000500000000000000" pitchFamily="2" charset="0"/>
                <a:ea typeface="MS Mincho" panose="02020609040205080304" pitchFamily="49" charset="-128"/>
                <a:cs typeface="Calibri" panose="020F0502020204030204" pitchFamily="34" charset="0"/>
              </a:rPr>
              <a:t> (</a:t>
            </a:r>
            <a:r>
              <a:rPr lang="en-GB" sz="1100" b="1" dirty="0">
                <a:solidFill>
                  <a:schemeClr val="bg1"/>
                </a:solidFill>
                <a:effectLst/>
                <a:latin typeface="Montserrat" panose="00000500000000000000" pitchFamily="2" charset="0"/>
                <a:ea typeface="MS Mincho" panose="02020609040205080304" pitchFamily="49" charset="-128"/>
                <a:cs typeface="Calibri" panose="020F0502020204030204" pitchFamily="34" charset="0"/>
              </a:rPr>
              <a:t>+5.6%</a:t>
            </a:r>
            <a:r>
              <a:rPr lang="en-GB" sz="1100" dirty="0">
                <a:solidFill>
                  <a:schemeClr val="bg1"/>
                </a:solidFill>
                <a:effectLst/>
                <a:latin typeface="Montserrat" panose="00000500000000000000" pitchFamily="2" charset="0"/>
                <a:ea typeface="MS Mincho" panose="02020609040205080304" pitchFamily="49" charset="-128"/>
                <a:cs typeface="Calibri" panose="020F0502020204030204" pitchFamily="34" charset="0"/>
              </a:rPr>
              <a:t>) and both benefited from a </a:t>
            </a:r>
            <a:r>
              <a:rPr lang="en-GB" sz="1100" b="1" dirty="0">
                <a:solidFill>
                  <a:schemeClr val="accent1"/>
                </a:solidFill>
                <a:effectLst/>
                <a:latin typeface="Montserrat" panose="00000500000000000000" pitchFamily="2" charset="0"/>
                <a:ea typeface="MS Mincho" panose="02020609040205080304" pitchFamily="49" charset="-128"/>
                <a:cs typeface="Calibri" panose="020F0502020204030204" pitchFamily="34" charset="0"/>
              </a:rPr>
              <a:t>surge</a:t>
            </a:r>
            <a:r>
              <a:rPr lang="en-GB" sz="1100" b="1" dirty="0">
                <a:solidFill>
                  <a:schemeClr val="bg1"/>
                </a:solidFill>
                <a:effectLst/>
                <a:latin typeface="Montserrat" panose="00000500000000000000" pitchFamily="2" charset="0"/>
                <a:ea typeface="MS Mincho" panose="02020609040205080304" pitchFamily="49" charset="-128"/>
                <a:cs typeface="Calibri" panose="020F0502020204030204" pitchFamily="34" charset="0"/>
              </a:rPr>
              <a:t> of new shoppers </a:t>
            </a:r>
            <a:r>
              <a:rPr lang="en-GB" sz="1100" dirty="0">
                <a:solidFill>
                  <a:schemeClr val="bg1"/>
                </a:solidFill>
                <a:effectLst/>
                <a:latin typeface="Montserrat" panose="00000500000000000000" pitchFamily="2" charset="0"/>
                <a:ea typeface="MS Mincho" panose="02020609040205080304" pitchFamily="49" charset="-128"/>
                <a:cs typeface="Calibri" panose="020F0502020204030204" pitchFamily="34" charset="0"/>
              </a:rPr>
              <a:t>helped by an accelerated new store opening programme as well as significant investment in Advertising campaigns (with Lidl also messaging around savings from using the Lidl Plus App).  Nearly 12m shoppers visited Aldi – slightly fewer than ASDA and 10m shopped at Lidl which is edging closer to Morrisons. </a:t>
            </a:r>
            <a:endParaRPr lang="en-GB" sz="1100" dirty="0">
              <a:solidFill>
                <a:schemeClr val="bg1"/>
              </a:solidFill>
              <a:effectLst/>
              <a:latin typeface="Montserrat" panose="00000500000000000000" pitchFamily="2" charset="0"/>
              <a:ea typeface="Times New Roman" panose="02020603050405020304" pitchFamily="18" charset="0"/>
            </a:endParaRPr>
          </a:p>
        </p:txBody>
      </p:sp>
      <p:sp>
        <p:nvSpPr>
          <p:cNvPr id="30" name="TextBox 29">
            <a:extLst>
              <a:ext uri="{FF2B5EF4-FFF2-40B4-BE49-F238E27FC236}">
                <a16:creationId xmlns:a16="http://schemas.microsoft.com/office/drawing/2014/main" id="{1BDCF16E-48CE-4EB1-A1F6-D3C051215190}"/>
              </a:ext>
            </a:extLst>
          </p:cNvPr>
          <p:cNvSpPr txBox="1"/>
          <p:nvPr/>
        </p:nvSpPr>
        <p:spPr>
          <a:xfrm>
            <a:off x="4863109" y="2789693"/>
            <a:ext cx="4359526" cy="938719"/>
          </a:xfrm>
          <a:prstGeom prst="rect">
            <a:avLst/>
          </a:prstGeom>
          <a:noFill/>
        </p:spPr>
        <p:txBody>
          <a:bodyPr wrap="square">
            <a:spAutoFit/>
          </a:bodyPr>
          <a:lstStyle/>
          <a:p>
            <a:pPr>
              <a:buSzPts val="1100"/>
            </a:pPr>
            <a:r>
              <a:rPr lang="en-GB" sz="1100" b="1" dirty="0">
                <a:solidFill>
                  <a:schemeClr val="bg1"/>
                </a:solidFill>
                <a:effectLst/>
                <a:latin typeface="Montserrat" panose="00000500000000000000" pitchFamily="2" charset="0"/>
                <a:ea typeface="Times New Roman" panose="02020603050405020304" pitchFamily="18" charset="0"/>
                <a:cs typeface="Calibri" panose="020F0502020204030204" pitchFamily="34" charset="0"/>
              </a:rPr>
              <a:t>Iceland </a:t>
            </a:r>
            <a:r>
              <a:rPr lang="en-GB" sz="1100" dirty="0">
                <a:solidFill>
                  <a:schemeClr val="bg1"/>
                </a:solidFill>
                <a:effectLst/>
                <a:latin typeface="Montserrat" panose="00000500000000000000" pitchFamily="2" charset="0"/>
                <a:ea typeface="Times New Roman" panose="02020603050405020304" pitchFamily="18" charset="0"/>
                <a:cs typeface="Calibri" panose="020F0502020204030204" pitchFamily="34" charset="0"/>
              </a:rPr>
              <a:t>was the </a:t>
            </a:r>
            <a:r>
              <a:rPr lang="en-GB" sz="1100" b="1" dirty="0">
                <a:solidFill>
                  <a:schemeClr val="accent1"/>
                </a:solidFill>
                <a:effectLst/>
                <a:latin typeface="Montserrat" panose="00000500000000000000" pitchFamily="2" charset="0"/>
                <a:ea typeface="Times New Roman" panose="02020603050405020304" pitchFamily="18" charset="0"/>
                <a:cs typeface="Calibri" panose="020F0502020204030204" pitchFamily="34" charset="0"/>
              </a:rPr>
              <a:t>only</a:t>
            </a:r>
            <a:r>
              <a:rPr lang="en-GB" sz="1100" dirty="0">
                <a:solidFill>
                  <a:schemeClr val="bg1"/>
                </a:solidFill>
                <a:effectLst/>
                <a:latin typeface="Montserrat" panose="00000500000000000000" pitchFamily="2" charset="0"/>
                <a:ea typeface="Times New Roman" panose="02020603050405020304" pitchFamily="18" charset="0"/>
                <a:cs typeface="Calibri" panose="020F0502020204030204" pitchFamily="34" charset="0"/>
              </a:rPr>
              <a:t> supermarket to </a:t>
            </a:r>
            <a:r>
              <a:rPr lang="en-GB" sz="1100" b="1" dirty="0">
                <a:solidFill>
                  <a:schemeClr val="accent1"/>
                </a:solidFill>
                <a:effectLst/>
                <a:latin typeface="Montserrat" panose="00000500000000000000" pitchFamily="2" charset="0"/>
                <a:ea typeface="Times New Roman" panose="02020603050405020304" pitchFamily="18" charset="0"/>
                <a:cs typeface="Calibri" panose="020F0502020204030204" pitchFamily="34" charset="0"/>
              </a:rPr>
              <a:t>lose</a:t>
            </a:r>
            <a:r>
              <a:rPr lang="en-GB" sz="1100" dirty="0">
                <a:solidFill>
                  <a:schemeClr val="bg1"/>
                </a:solidFill>
                <a:effectLst/>
                <a:latin typeface="Montserrat" panose="00000500000000000000" pitchFamily="2" charset="0"/>
                <a:ea typeface="Times New Roman" panose="02020603050405020304" pitchFamily="18" charset="0"/>
                <a:cs typeface="Calibri" panose="020F0502020204030204" pitchFamily="34" charset="0"/>
              </a:rPr>
              <a:t> </a:t>
            </a:r>
            <a:r>
              <a:rPr lang="en-GB" sz="1100" b="1" dirty="0">
                <a:solidFill>
                  <a:schemeClr val="bg1"/>
                </a:solidFill>
                <a:effectLst/>
                <a:latin typeface="Montserrat" panose="00000500000000000000" pitchFamily="2" charset="0"/>
                <a:ea typeface="Times New Roman" panose="02020603050405020304" pitchFamily="18" charset="0"/>
                <a:cs typeface="Calibri" panose="020F0502020204030204" pitchFamily="34" charset="0"/>
              </a:rPr>
              <a:t>shoppers</a:t>
            </a:r>
            <a:r>
              <a:rPr lang="en-GB" sz="1100" dirty="0">
                <a:solidFill>
                  <a:schemeClr val="bg1"/>
                </a:solidFill>
                <a:effectLst/>
                <a:latin typeface="Montserrat" panose="00000500000000000000" pitchFamily="2" charset="0"/>
                <a:ea typeface="Times New Roman" panose="02020603050405020304" pitchFamily="18" charset="0"/>
                <a:cs typeface="Calibri" panose="020F0502020204030204" pitchFamily="34" charset="0"/>
              </a:rPr>
              <a:t> against last December when the prospects of a new year lockdown was a catalyst to restock the freezer, against these tough comparatives sales fell </a:t>
            </a:r>
            <a:r>
              <a:rPr lang="en-GB" sz="1100" b="1" dirty="0">
                <a:solidFill>
                  <a:schemeClr val="bg1"/>
                </a:solidFill>
                <a:effectLst/>
                <a:latin typeface="Montserrat" panose="00000500000000000000" pitchFamily="2" charset="0"/>
                <a:ea typeface="Times New Roman" panose="02020603050405020304" pitchFamily="18" charset="0"/>
                <a:cs typeface="Calibri" panose="020F0502020204030204" pitchFamily="34" charset="0"/>
              </a:rPr>
              <a:t>(-1.3%)</a:t>
            </a:r>
            <a:r>
              <a:rPr lang="en-GB" sz="1100" dirty="0">
                <a:solidFill>
                  <a:schemeClr val="bg1"/>
                </a:solidFill>
                <a:effectLst/>
                <a:latin typeface="Montserrat" panose="00000500000000000000" pitchFamily="2" charset="0"/>
                <a:ea typeface="Times New Roman" panose="02020603050405020304" pitchFamily="18" charset="0"/>
                <a:cs typeface="Calibri" panose="020F0502020204030204" pitchFamily="34" charset="0"/>
              </a:rPr>
              <a:t>.</a:t>
            </a:r>
            <a:endParaRPr lang="en-GB" sz="1100" dirty="0">
              <a:solidFill>
                <a:schemeClr val="bg1"/>
              </a:solidFill>
              <a:effectLst/>
              <a:latin typeface="Montserrat" panose="00000500000000000000" pitchFamily="2" charset="0"/>
              <a:ea typeface="Times New Roman" panose="02020603050405020304" pitchFamily="18" charset="0"/>
            </a:endParaRPr>
          </a:p>
          <a:p>
            <a:pPr lvl="0">
              <a:spcAft>
                <a:spcPts val="0"/>
              </a:spcAft>
              <a:buSzPts val="1100"/>
            </a:pPr>
            <a:endParaRPr lang="en-GB" sz="1100" dirty="0">
              <a:solidFill>
                <a:schemeClr val="bg1"/>
              </a:solidFill>
              <a:effectLst/>
              <a:latin typeface="Montserrat" panose="00000500000000000000" pitchFamily="2" charset="0"/>
              <a:ea typeface="Times New Roman" panose="02020603050405020304" pitchFamily="18" charset="0"/>
            </a:endParaRPr>
          </a:p>
        </p:txBody>
      </p:sp>
      <p:sp>
        <p:nvSpPr>
          <p:cNvPr id="23" name="TextBox 22">
            <a:extLst>
              <a:ext uri="{FF2B5EF4-FFF2-40B4-BE49-F238E27FC236}">
                <a16:creationId xmlns:a16="http://schemas.microsoft.com/office/drawing/2014/main" id="{458DAEEF-4058-4A8B-B53C-08AAD4384B95}"/>
              </a:ext>
            </a:extLst>
          </p:cNvPr>
          <p:cNvSpPr txBox="1"/>
          <p:nvPr/>
        </p:nvSpPr>
        <p:spPr>
          <a:xfrm>
            <a:off x="4863109" y="3696950"/>
            <a:ext cx="4102829" cy="1446550"/>
          </a:xfrm>
          <a:prstGeom prst="rect">
            <a:avLst/>
          </a:prstGeom>
          <a:noFill/>
        </p:spPr>
        <p:txBody>
          <a:bodyPr wrap="square">
            <a:spAutoFit/>
          </a:bodyPr>
          <a:lstStyle/>
          <a:p>
            <a:pPr lvl="0">
              <a:buSzPts val="1100"/>
            </a:pPr>
            <a:r>
              <a:rPr lang="en-GB" sz="1100" dirty="0">
                <a:solidFill>
                  <a:schemeClr val="bg1"/>
                </a:solidFill>
                <a:effectLst/>
                <a:latin typeface="Montserrat" panose="00000500000000000000" pitchFamily="2" charset="0"/>
                <a:ea typeface="MS Mincho" panose="02020609040205080304" pitchFamily="49" charset="-128"/>
                <a:cs typeface="Calibri" panose="020F0502020204030204" pitchFamily="34" charset="0"/>
              </a:rPr>
              <a:t>Perhaps unsurprisingly, with shoppers returning to big stores to spend more for the first Christmas since 2019, </a:t>
            </a:r>
            <a:r>
              <a:rPr lang="en-GB" sz="1100" b="1" dirty="0">
                <a:solidFill>
                  <a:schemeClr val="bg1"/>
                </a:solidFill>
                <a:effectLst/>
                <a:latin typeface="Montserrat" panose="00000500000000000000" pitchFamily="2" charset="0"/>
                <a:ea typeface="MS Mincho" panose="02020609040205080304" pitchFamily="49" charset="-128"/>
                <a:cs typeface="Calibri" panose="020F0502020204030204" pitchFamily="34" charset="0"/>
              </a:rPr>
              <a:t>Co-operatives (sales -5.1%)</a:t>
            </a:r>
            <a:r>
              <a:rPr lang="en-GB" sz="1100" dirty="0">
                <a:solidFill>
                  <a:schemeClr val="bg1"/>
                </a:solidFill>
                <a:effectLst/>
                <a:latin typeface="Montserrat" panose="00000500000000000000" pitchFamily="2" charset="0"/>
                <a:ea typeface="MS Mincho" panose="02020609040205080304" pitchFamily="49" charset="-128"/>
                <a:cs typeface="Calibri" panose="020F0502020204030204" pitchFamily="34" charset="0"/>
              </a:rPr>
              <a:t> traded less well with spend per visit down 12%. Even so, shopper penetration increased slightly with </a:t>
            </a:r>
            <a:r>
              <a:rPr lang="en-GB" sz="1100" b="1" dirty="0">
                <a:solidFill>
                  <a:schemeClr val="accent1"/>
                </a:solidFill>
                <a:effectLst/>
                <a:latin typeface="Montserrat" panose="00000500000000000000" pitchFamily="2" charset="0"/>
                <a:ea typeface="MS Mincho" panose="02020609040205080304" pitchFamily="49" charset="-128"/>
                <a:cs typeface="Calibri" panose="020F0502020204030204" pitchFamily="34" charset="0"/>
              </a:rPr>
              <a:t>1 in 4 households </a:t>
            </a:r>
            <a:r>
              <a:rPr lang="en-GB" sz="1100" dirty="0">
                <a:solidFill>
                  <a:schemeClr val="bg1"/>
                </a:solidFill>
                <a:effectLst/>
                <a:latin typeface="Montserrat" panose="00000500000000000000" pitchFamily="2" charset="0"/>
                <a:ea typeface="MS Mincho" panose="02020609040205080304" pitchFamily="49" charset="-128"/>
                <a:cs typeface="Calibri" panose="020F0502020204030204" pitchFamily="34" charset="0"/>
              </a:rPr>
              <a:t>shopping at Co-op suggesting that growth will return as sales finally normalise.</a:t>
            </a:r>
            <a:endParaRPr lang="en-GB" sz="1100" dirty="0">
              <a:solidFill>
                <a:schemeClr val="bg1"/>
              </a:solidFill>
              <a:effectLst/>
              <a:latin typeface="Montserrat" panose="00000500000000000000" pitchFamily="2" charset="0"/>
              <a:ea typeface="Times New Roman" panose="02020603050405020304" pitchFamily="18" charset="0"/>
            </a:endParaRPr>
          </a:p>
          <a:p>
            <a:pPr lvl="0">
              <a:spcAft>
                <a:spcPts val="0"/>
              </a:spcAft>
              <a:buSzPts val="1100"/>
            </a:pPr>
            <a:endParaRPr lang="en-GB" sz="1100" dirty="0">
              <a:solidFill>
                <a:schemeClr val="bg1"/>
              </a:solidFill>
              <a:effectLst/>
              <a:latin typeface="Montserrat" panose="00000500000000000000" pitchFamily="2" charset="0"/>
              <a:ea typeface="Times New Roman" panose="02020603050405020304" pitchFamily="18" charset="0"/>
            </a:endParaRPr>
          </a:p>
        </p:txBody>
      </p:sp>
      <p:sp>
        <p:nvSpPr>
          <p:cNvPr id="24" name="Google Shape;579;p57">
            <a:extLst>
              <a:ext uri="{FF2B5EF4-FFF2-40B4-BE49-F238E27FC236}">
                <a16:creationId xmlns:a16="http://schemas.microsoft.com/office/drawing/2014/main" id="{D34A23FF-8AE1-46E2-847A-0D41EC7BA5BA}"/>
              </a:ext>
            </a:extLst>
          </p:cNvPr>
          <p:cNvSpPr txBox="1"/>
          <p:nvPr/>
        </p:nvSpPr>
        <p:spPr>
          <a:xfrm>
            <a:off x="4644057" y="3629691"/>
            <a:ext cx="631521" cy="475330"/>
          </a:xfrm>
          <a:prstGeom prst="rect">
            <a:avLst/>
          </a:prstGeom>
          <a:noFill/>
          <a:ln>
            <a:noFill/>
          </a:ln>
        </p:spPr>
        <p:txBody>
          <a:bodyPr spcFirstLastPara="1" wrap="square" lIns="0" tIns="0" rIns="0" bIns="45700" anchor="ctr" anchorCtr="0">
            <a:noAutofit/>
          </a:bodyPr>
          <a:lstStyle/>
          <a:p>
            <a:pPr marL="0" marR="0" lvl="0" indent="0" algn="l" rtl="0">
              <a:lnSpc>
                <a:spcPct val="100000"/>
              </a:lnSpc>
              <a:spcBef>
                <a:spcPts val="0"/>
              </a:spcBef>
              <a:spcAft>
                <a:spcPts val="0"/>
              </a:spcAft>
              <a:buNone/>
            </a:pPr>
            <a:r>
              <a:rPr lang="en" sz="1100" b="1" dirty="0">
                <a:solidFill>
                  <a:schemeClr val="bg1"/>
                </a:solidFill>
                <a:latin typeface="Montserrat" panose="00000500000000000000" pitchFamily="2" charset="0"/>
                <a:ea typeface="Montserrat"/>
                <a:cs typeface="Montserrat"/>
                <a:sym typeface="Montserrat"/>
              </a:rPr>
              <a:t>5</a:t>
            </a:r>
            <a:endParaRPr sz="1100" b="1" i="0" u="none" strike="noStrike" cap="none" dirty="0">
              <a:solidFill>
                <a:schemeClr val="bg1"/>
              </a:solidFill>
              <a:latin typeface="Montserrat" panose="00000500000000000000" pitchFamily="2" charset="0"/>
              <a:ea typeface="Montserrat"/>
              <a:cs typeface="Montserrat"/>
              <a:sym typeface="Montserrat"/>
            </a:endParaRPr>
          </a:p>
        </p:txBody>
      </p:sp>
    </p:spTree>
    <p:extLst>
      <p:ext uri="{BB962C8B-B14F-4D97-AF65-F5344CB8AC3E}">
        <p14:creationId xmlns:p14="http://schemas.microsoft.com/office/powerpoint/2010/main" val="24665975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713" y="3371726"/>
            <a:ext cx="4124045" cy="1174200"/>
          </a:xfrm>
        </p:spPr>
        <p:txBody>
          <a:bodyPr/>
          <a:lstStyle/>
          <a:p>
            <a:r>
              <a:rPr lang="en-GB" sz="2800" dirty="0"/>
              <a:t>What happened? Overview</a:t>
            </a:r>
          </a:p>
        </p:txBody>
      </p:sp>
    </p:spTree>
    <p:extLst>
      <p:ext uri="{BB962C8B-B14F-4D97-AF65-F5344CB8AC3E}">
        <p14:creationId xmlns:p14="http://schemas.microsoft.com/office/powerpoint/2010/main" val="28027296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Placeholder 8"/>
          <p:cNvGraphicFramePr>
            <a:graphicFrameLocks noGrp="1"/>
          </p:cNvGraphicFramePr>
          <p:nvPr>
            <p:ph type="chart" sz="quarter" idx="4294967295"/>
          </p:nvPr>
        </p:nvGraphicFramePr>
        <p:xfrm>
          <a:off x="293563" y="1707654"/>
          <a:ext cx="8640762" cy="2971800"/>
        </p:xfrm>
        <a:graphic>
          <a:graphicData uri="http://schemas.openxmlformats.org/drawingml/2006/chart">
            <c:chart xmlns:c="http://schemas.openxmlformats.org/drawingml/2006/chart" xmlns:r="http://schemas.openxmlformats.org/officeDocument/2006/relationships" r:id="rId2"/>
          </a:graphicData>
        </a:graphic>
      </p:graphicFrame>
      <p:sp>
        <p:nvSpPr>
          <p:cNvPr id="20" name="Text Placeholder 6"/>
          <p:cNvSpPr>
            <a:spLocks noGrp="1"/>
          </p:cNvSpPr>
          <p:nvPr>
            <p:ph type="body" idx="4294967295"/>
          </p:nvPr>
        </p:nvSpPr>
        <p:spPr>
          <a:xfrm>
            <a:off x="197858" y="4710504"/>
            <a:ext cx="4572000" cy="522287"/>
          </a:xfrm>
        </p:spPr>
        <p:txBody>
          <a:bodyPr/>
          <a:lstStyle/>
          <a:p>
            <a:pPr marL="114300" indent="0" eaLnBrk="1" hangingPunct="1">
              <a:spcBef>
                <a:spcPct val="0"/>
              </a:spcBef>
              <a:buNone/>
            </a:pPr>
            <a:r>
              <a:rPr lang="en-GB" altLang="en-US" sz="600" dirty="0">
                <a:latin typeface="Avenir Next LT Pro" panose="020B0604020202020204" charset="0"/>
                <a:ea typeface="ＭＳ Ｐゴシック" pitchFamily="34" charset="-128"/>
              </a:rPr>
              <a:t>Source:  Nielsen Homescan Grocery Multiples 4w/e</a:t>
            </a:r>
          </a:p>
        </p:txBody>
      </p:sp>
      <p:sp>
        <p:nvSpPr>
          <p:cNvPr id="17" name="Title 27"/>
          <p:cNvSpPr>
            <a:spLocks noGrp="1"/>
          </p:cNvSpPr>
          <p:nvPr>
            <p:ph type="title" idx="4294967295"/>
          </p:nvPr>
        </p:nvSpPr>
        <p:spPr>
          <a:xfrm>
            <a:off x="120637" y="339502"/>
            <a:ext cx="9061028" cy="633412"/>
          </a:xfrm>
        </p:spPr>
        <p:txBody>
          <a:bodyPr numCol="1" compatLnSpc="1">
            <a:prstTxWarp prst="textNoShape">
              <a:avLst/>
            </a:prstTxWarp>
          </a:bodyPr>
          <a:lstStyle/>
          <a:p>
            <a:pPr eaLnBrk="1" hangingPunct="1">
              <a:lnSpc>
                <a:spcPct val="80000"/>
              </a:lnSpc>
              <a:defRPr/>
            </a:pPr>
            <a:r>
              <a:rPr lang="en-GB" dirty="0">
                <a:solidFill>
                  <a:schemeClr val="tx1"/>
                </a:solidFill>
                <a:latin typeface="Montserrat" panose="00000500000000000000" pitchFamily="2" charset="0"/>
                <a:ea typeface="ＭＳ Ｐゴシック"/>
                <a:cs typeface="ＭＳ Ｐゴシック"/>
              </a:rPr>
              <a:t>Spend on offer peaked but remains low as retailers battle to keep prices competitive amidst rising inflation</a:t>
            </a:r>
            <a:endParaRPr lang="en-GB" b="0" dirty="0">
              <a:solidFill>
                <a:schemeClr val="tx1"/>
              </a:solidFill>
              <a:latin typeface="Avenir Next LT Pro" panose="020B0604020202020204" charset="0"/>
              <a:ea typeface="ＭＳ Ｐゴシック"/>
              <a:cs typeface="ＭＳ Ｐゴシック"/>
            </a:endParaRPr>
          </a:p>
        </p:txBody>
      </p:sp>
      <p:sp>
        <p:nvSpPr>
          <p:cNvPr id="8" name="Oval 17"/>
          <p:cNvSpPr>
            <a:spLocks noChangeArrowheads="1"/>
          </p:cNvSpPr>
          <p:nvPr/>
        </p:nvSpPr>
        <p:spPr bwMode="auto">
          <a:xfrm>
            <a:off x="1111407" y="1991029"/>
            <a:ext cx="203200" cy="519351"/>
          </a:xfrm>
          <a:prstGeom prst="ellipse">
            <a:avLst/>
          </a:prstGeom>
          <a:noFill/>
          <a:ln w="19050" algn="ctr">
            <a:solidFill>
              <a:schemeClr val="tx1"/>
            </a:solidFill>
            <a:round/>
            <a:headEnd/>
            <a:tailEnd/>
          </a:ln>
          <a:effectLst/>
          <a:extLst>
            <a:ext uri="{909E8E84-426E-40DD-AFC4-6F175D3DCCD1}">
              <a14:hiddenFill xmlns:a14="http://schemas.microsoft.com/office/drawing/2010/main">
                <a:solidFill>
                  <a:srgbClr val="FFFFFF"/>
                </a:solidFill>
              </a14:hiddenFill>
            </a:ext>
          </a:extLst>
        </p:spPr>
        <p:txBody>
          <a:bodyPr anchor="ctr">
            <a:spAutoFit/>
          </a:bodyPr>
          <a:lstStyle>
            <a:lvl1pPr eaLnBrk="0" hangingPunct="0">
              <a:spcBef>
                <a:spcPts val="800"/>
              </a:spcBef>
              <a:buClr>
                <a:srgbClr val="5F5F5F"/>
              </a:buClr>
              <a:buFont typeface="Arial" charset="0"/>
              <a:buChar char="•"/>
              <a:defRPr sz="3200">
                <a:solidFill>
                  <a:srgbClr val="5F5F5F"/>
                </a:solidFill>
                <a:latin typeface="Calibri" pitchFamily="34" charset="0"/>
              </a:defRPr>
            </a:lvl1pPr>
            <a:lvl2pPr marL="742950" indent="-285750" eaLnBrk="0" hangingPunct="0">
              <a:spcBef>
                <a:spcPts val="800"/>
              </a:spcBef>
              <a:buClr>
                <a:srgbClr val="5F5F5F"/>
              </a:buClr>
              <a:buFont typeface="Arial" charset="0"/>
              <a:buChar char="•"/>
              <a:defRPr sz="1600">
                <a:solidFill>
                  <a:srgbClr val="5F5F5F"/>
                </a:solidFill>
                <a:latin typeface="Calibri" pitchFamily="34" charset="0"/>
              </a:defRPr>
            </a:lvl2pPr>
            <a:lvl3pPr marL="1143000" indent="-228600" eaLnBrk="0" hangingPunct="0">
              <a:spcBef>
                <a:spcPts val="700"/>
              </a:spcBef>
              <a:buClr>
                <a:srgbClr val="5F5F5F"/>
              </a:buClr>
              <a:buFont typeface="Arial" charset="0"/>
              <a:buChar char="•"/>
              <a:defRPr sz="1400">
                <a:solidFill>
                  <a:srgbClr val="5F5F5F"/>
                </a:solidFill>
                <a:latin typeface="Calibri" pitchFamily="34" charset="0"/>
              </a:defRPr>
            </a:lvl3pPr>
            <a:lvl4pPr marL="1600200" indent="-228600" eaLnBrk="0" hangingPunct="0">
              <a:spcBef>
                <a:spcPts val="700"/>
              </a:spcBef>
              <a:buClr>
                <a:srgbClr val="5F5F5F"/>
              </a:buClr>
              <a:buFont typeface="Arial" charset="0"/>
              <a:buChar char="•"/>
              <a:defRPr sz="1200">
                <a:solidFill>
                  <a:srgbClr val="5F5F5F"/>
                </a:solidFill>
                <a:latin typeface="Calibri" pitchFamily="34" charset="0"/>
              </a:defRPr>
            </a:lvl4pPr>
            <a:lvl5pPr marL="2057400" indent="-228600" eaLnBrk="0" hangingPunct="0">
              <a:spcBef>
                <a:spcPts val="700"/>
              </a:spcBef>
              <a:buClr>
                <a:srgbClr val="5F5F5F"/>
              </a:buClr>
              <a:buFont typeface="Arial" charset="0"/>
              <a:buChar char="•"/>
              <a:defRPr sz="1200">
                <a:solidFill>
                  <a:srgbClr val="5F5F5F"/>
                </a:solidFill>
                <a:latin typeface="Calibri" pitchFamily="34" charset="0"/>
              </a:defRPr>
            </a:lvl5pPr>
            <a:lvl6pPr marL="25146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6pPr>
            <a:lvl7pPr marL="29718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7pPr>
            <a:lvl8pPr marL="34290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8pPr>
            <a:lvl9pPr marL="38862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9pPr>
          </a:lstStyle>
          <a:p>
            <a:pPr eaLnBrk="1" hangingPunct="1">
              <a:spcBef>
                <a:spcPct val="0"/>
              </a:spcBef>
              <a:buClrTx/>
              <a:buFontTx/>
              <a:buNone/>
            </a:pPr>
            <a:endParaRPr lang="en-GB" altLang="en-US" sz="1800" dirty="0">
              <a:solidFill>
                <a:srgbClr val="000000"/>
              </a:solidFill>
            </a:endParaRPr>
          </a:p>
        </p:txBody>
      </p:sp>
      <p:sp>
        <p:nvSpPr>
          <p:cNvPr id="9" name="AutoShape 13"/>
          <p:cNvSpPr>
            <a:spLocks noChangeArrowheads="1"/>
          </p:cNvSpPr>
          <p:nvPr/>
        </p:nvSpPr>
        <p:spPr bwMode="auto">
          <a:xfrm>
            <a:off x="8180809" y="1936042"/>
            <a:ext cx="514350" cy="519351"/>
          </a:xfrm>
          <a:prstGeom prst="downArrow">
            <a:avLst>
              <a:gd name="adj1" fmla="val 50000"/>
              <a:gd name="adj2" fmla="val 25540"/>
            </a:avLst>
          </a:prstGeom>
          <a:solidFill>
            <a:schemeClr val="tx1"/>
          </a:solidFill>
          <a:ln w="9525">
            <a:solidFill>
              <a:srgbClr val="616365"/>
            </a:solidFill>
            <a:miter lim="800000"/>
            <a:headEnd/>
            <a:tailEnd/>
          </a:ln>
        </p:spPr>
        <p:txBody>
          <a:bodyPr vert="eaVert" wrap="none" anchor="ctr"/>
          <a:lstStyle/>
          <a:p>
            <a:pPr algn="ctr" eaLnBrk="0" hangingPunct="0">
              <a:buClr>
                <a:srgbClr val="000000"/>
              </a:buClr>
              <a:buFont typeface="Arial"/>
              <a:buNone/>
              <a:defRPr/>
            </a:pPr>
            <a:r>
              <a:rPr lang="en-GB" b="1" dirty="0">
                <a:solidFill>
                  <a:srgbClr val="00F000"/>
                </a:solidFill>
                <a:latin typeface="Avenir Next LT Pro" panose="020B0604020202020204" charset="0"/>
              </a:rPr>
              <a:t>22%</a:t>
            </a:r>
          </a:p>
        </p:txBody>
      </p:sp>
      <p:sp>
        <p:nvSpPr>
          <p:cNvPr id="10" name="AutoShape 13"/>
          <p:cNvSpPr>
            <a:spLocks noChangeArrowheads="1"/>
          </p:cNvSpPr>
          <p:nvPr/>
        </p:nvSpPr>
        <p:spPr bwMode="auto">
          <a:xfrm>
            <a:off x="955832" y="1465574"/>
            <a:ext cx="514350" cy="470468"/>
          </a:xfrm>
          <a:prstGeom prst="downArrow">
            <a:avLst>
              <a:gd name="adj1" fmla="val 50000"/>
              <a:gd name="adj2" fmla="val 25540"/>
            </a:avLst>
          </a:prstGeom>
          <a:solidFill>
            <a:schemeClr val="tx1"/>
          </a:solidFill>
          <a:ln w="9525">
            <a:solidFill>
              <a:srgbClr val="616365"/>
            </a:solidFill>
            <a:miter lim="800000"/>
            <a:headEnd/>
            <a:tailEnd/>
          </a:ln>
        </p:spPr>
        <p:txBody>
          <a:bodyPr vert="eaVert" wrap="none" anchor="ctr"/>
          <a:lstStyle/>
          <a:p>
            <a:pPr algn="ctr" eaLnBrk="0" hangingPunct="0">
              <a:buClr>
                <a:srgbClr val="000000"/>
              </a:buClr>
              <a:buFont typeface="Arial"/>
              <a:buNone/>
              <a:defRPr/>
            </a:pPr>
            <a:r>
              <a:rPr lang="en-GB" dirty="0">
                <a:solidFill>
                  <a:srgbClr val="FFFFFF"/>
                </a:solidFill>
                <a:latin typeface="Avenir Next LT Pro" panose="020B0604020202020204" charset="0"/>
              </a:rPr>
              <a:t>26%</a:t>
            </a:r>
          </a:p>
        </p:txBody>
      </p:sp>
      <p:sp>
        <p:nvSpPr>
          <p:cNvPr id="11" name="Oval 9"/>
          <p:cNvSpPr>
            <a:spLocks noChangeArrowheads="1"/>
          </p:cNvSpPr>
          <p:nvPr/>
        </p:nvSpPr>
        <p:spPr bwMode="auto">
          <a:xfrm>
            <a:off x="4651151" y="2427734"/>
            <a:ext cx="188912" cy="519351"/>
          </a:xfrm>
          <a:prstGeom prst="ellipse">
            <a:avLst/>
          </a:prstGeom>
          <a:noFill/>
          <a:ln w="19050" algn="ctr">
            <a:solidFill>
              <a:schemeClr val="tx1"/>
            </a:solidFill>
            <a:round/>
            <a:headEnd/>
            <a:tailEnd/>
          </a:ln>
          <a:effectLst/>
          <a:extLst>
            <a:ext uri="{909E8E84-426E-40DD-AFC4-6F175D3DCCD1}">
              <a14:hiddenFill xmlns:a14="http://schemas.microsoft.com/office/drawing/2010/main">
                <a:solidFill>
                  <a:srgbClr val="FFFFFF"/>
                </a:solidFill>
              </a14:hiddenFill>
            </a:ext>
          </a:extLst>
        </p:spPr>
        <p:txBody>
          <a:bodyPr anchor="ctr">
            <a:spAutoFit/>
          </a:bodyPr>
          <a:lstStyle>
            <a:lvl1pPr eaLnBrk="0" hangingPunct="0">
              <a:spcBef>
                <a:spcPts val="800"/>
              </a:spcBef>
              <a:buClr>
                <a:srgbClr val="5F5F5F"/>
              </a:buClr>
              <a:buFont typeface="Arial" charset="0"/>
              <a:buChar char="•"/>
              <a:defRPr sz="3200">
                <a:solidFill>
                  <a:srgbClr val="5F5F5F"/>
                </a:solidFill>
                <a:latin typeface="Calibri" pitchFamily="34" charset="0"/>
              </a:defRPr>
            </a:lvl1pPr>
            <a:lvl2pPr marL="742950" indent="-285750" eaLnBrk="0" hangingPunct="0">
              <a:spcBef>
                <a:spcPts val="800"/>
              </a:spcBef>
              <a:buClr>
                <a:srgbClr val="5F5F5F"/>
              </a:buClr>
              <a:buFont typeface="Arial" charset="0"/>
              <a:buChar char="•"/>
              <a:defRPr sz="1600">
                <a:solidFill>
                  <a:srgbClr val="5F5F5F"/>
                </a:solidFill>
                <a:latin typeface="Calibri" pitchFamily="34" charset="0"/>
              </a:defRPr>
            </a:lvl2pPr>
            <a:lvl3pPr marL="1143000" indent="-228600" eaLnBrk="0" hangingPunct="0">
              <a:spcBef>
                <a:spcPts val="700"/>
              </a:spcBef>
              <a:buClr>
                <a:srgbClr val="5F5F5F"/>
              </a:buClr>
              <a:buFont typeface="Arial" charset="0"/>
              <a:buChar char="•"/>
              <a:defRPr sz="1400">
                <a:solidFill>
                  <a:srgbClr val="5F5F5F"/>
                </a:solidFill>
                <a:latin typeface="Calibri" pitchFamily="34" charset="0"/>
              </a:defRPr>
            </a:lvl3pPr>
            <a:lvl4pPr marL="1600200" indent="-228600" eaLnBrk="0" hangingPunct="0">
              <a:spcBef>
                <a:spcPts val="700"/>
              </a:spcBef>
              <a:buClr>
                <a:srgbClr val="5F5F5F"/>
              </a:buClr>
              <a:buFont typeface="Arial" charset="0"/>
              <a:buChar char="•"/>
              <a:defRPr sz="1200">
                <a:solidFill>
                  <a:srgbClr val="5F5F5F"/>
                </a:solidFill>
                <a:latin typeface="Calibri" pitchFamily="34" charset="0"/>
              </a:defRPr>
            </a:lvl4pPr>
            <a:lvl5pPr marL="2057400" indent="-228600" eaLnBrk="0" hangingPunct="0">
              <a:spcBef>
                <a:spcPts val="700"/>
              </a:spcBef>
              <a:buClr>
                <a:srgbClr val="5F5F5F"/>
              </a:buClr>
              <a:buFont typeface="Arial" charset="0"/>
              <a:buChar char="•"/>
              <a:defRPr sz="1200">
                <a:solidFill>
                  <a:srgbClr val="5F5F5F"/>
                </a:solidFill>
                <a:latin typeface="Calibri" pitchFamily="34" charset="0"/>
              </a:defRPr>
            </a:lvl5pPr>
            <a:lvl6pPr marL="25146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6pPr>
            <a:lvl7pPr marL="29718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7pPr>
            <a:lvl8pPr marL="34290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8pPr>
            <a:lvl9pPr marL="38862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9pPr>
          </a:lstStyle>
          <a:p>
            <a:pPr eaLnBrk="1" hangingPunct="1">
              <a:spcBef>
                <a:spcPct val="0"/>
              </a:spcBef>
              <a:buClrTx/>
              <a:buFontTx/>
              <a:buNone/>
            </a:pPr>
            <a:endParaRPr lang="en-GB" altLang="en-US" sz="1800" dirty="0">
              <a:solidFill>
                <a:srgbClr val="000000"/>
              </a:solidFill>
            </a:endParaRPr>
          </a:p>
        </p:txBody>
      </p:sp>
      <p:sp>
        <p:nvSpPr>
          <p:cNvPr id="13" name="AutoShape 13"/>
          <p:cNvSpPr>
            <a:spLocks noChangeArrowheads="1"/>
          </p:cNvSpPr>
          <p:nvPr/>
        </p:nvSpPr>
        <p:spPr bwMode="auto">
          <a:xfrm>
            <a:off x="4489698" y="1923678"/>
            <a:ext cx="514350" cy="497818"/>
          </a:xfrm>
          <a:prstGeom prst="downArrow">
            <a:avLst>
              <a:gd name="adj1" fmla="val 50000"/>
              <a:gd name="adj2" fmla="val 25540"/>
            </a:avLst>
          </a:prstGeom>
          <a:solidFill>
            <a:schemeClr val="tx1"/>
          </a:solidFill>
          <a:ln w="9525">
            <a:solidFill>
              <a:srgbClr val="616365"/>
            </a:solidFill>
            <a:miter lim="800000"/>
            <a:headEnd/>
            <a:tailEnd/>
          </a:ln>
        </p:spPr>
        <p:txBody>
          <a:bodyPr vert="eaVert" wrap="none" anchor="ctr"/>
          <a:lstStyle/>
          <a:p>
            <a:pPr algn="ctr" eaLnBrk="0" hangingPunct="0">
              <a:buClr>
                <a:srgbClr val="000000"/>
              </a:buClr>
              <a:buFont typeface="Arial"/>
              <a:buNone/>
              <a:defRPr/>
            </a:pPr>
            <a:r>
              <a:rPr lang="en-GB" dirty="0">
                <a:solidFill>
                  <a:srgbClr val="FFFFFF"/>
                </a:solidFill>
                <a:latin typeface="Avenir Next LT Pro" panose="020B0604020202020204" charset="0"/>
              </a:rPr>
              <a:t>22%</a:t>
            </a:r>
          </a:p>
        </p:txBody>
      </p:sp>
      <p:sp>
        <p:nvSpPr>
          <p:cNvPr id="19" name="Text Box 7"/>
          <p:cNvSpPr txBox="1">
            <a:spLocks noChangeArrowheads="1"/>
          </p:cNvSpPr>
          <p:nvPr/>
        </p:nvSpPr>
        <p:spPr bwMode="auto">
          <a:xfrm>
            <a:off x="193444" y="1116714"/>
            <a:ext cx="1524776"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800"/>
              </a:spcBef>
              <a:buClr>
                <a:srgbClr val="5F5F5F"/>
              </a:buClr>
              <a:buFont typeface="Arial" charset="0"/>
              <a:buChar char="•"/>
              <a:defRPr sz="3200">
                <a:solidFill>
                  <a:srgbClr val="5F5F5F"/>
                </a:solidFill>
                <a:latin typeface="Calibri" pitchFamily="34" charset="0"/>
              </a:defRPr>
            </a:lvl1pPr>
            <a:lvl2pPr marL="742950" indent="-285750" eaLnBrk="0" hangingPunct="0">
              <a:spcBef>
                <a:spcPts val="800"/>
              </a:spcBef>
              <a:buClr>
                <a:srgbClr val="5F5F5F"/>
              </a:buClr>
              <a:buFont typeface="Arial" charset="0"/>
              <a:buChar char="•"/>
              <a:defRPr sz="1600">
                <a:solidFill>
                  <a:srgbClr val="5F5F5F"/>
                </a:solidFill>
                <a:latin typeface="Calibri" pitchFamily="34" charset="0"/>
              </a:defRPr>
            </a:lvl2pPr>
            <a:lvl3pPr marL="1143000" indent="-228600" eaLnBrk="0" hangingPunct="0">
              <a:spcBef>
                <a:spcPts val="700"/>
              </a:spcBef>
              <a:buClr>
                <a:srgbClr val="5F5F5F"/>
              </a:buClr>
              <a:buFont typeface="Arial" charset="0"/>
              <a:buChar char="•"/>
              <a:defRPr sz="1400">
                <a:solidFill>
                  <a:srgbClr val="5F5F5F"/>
                </a:solidFill>
                <a:latin typeface="Calibri" pitchFamily="34" charset="0"/>
              </a:defRPr>
            </a:lvl3pPr>
            <a:lvl4pPr marL="1600200" indent="-228600" eaLnBrk="0" hangingPunct="0">
              <a:spcBef>
                <a:spcPts val="700"/>
              </a:spcBef>
              <a:buClr>
                <a:srgbClr val="5F5F5F"/>
              </a:buClr>
              <a:buFont typeface="Arial" charset="0"/>
              <a:buChar char="•"/>
              <a:defRPr sz="1200">
                <a:solidFill>
                  <a:srgbClr val="5F5F5F"/>
                </a:solidFill>
                <a:latin typeface="Calibri" pitchFamily="34" charset="0"/>
              </a:defRPr>
            </a:lvl4pPr>
            <a:lvl5pPr marL="2057400" indent="-228600" eaLnBrk="0" hangingPunct="0">
              <a:spcBef>
                <a:spcPts val="700"/>
              </a:spcBef>
              <a:buClr>
                <a:srgbClr val="5F5F5F"/>
              </a:buClr>
              <a:buFont typeface="Arial" charset="0"/>
              <a:buChar char="•"/>
              <a:defRPr sz="1200">
                <a:solidFill>
                  <a:srgbClr val="5F5F5F"/>
                </a:solidFill>
                <a:latin typeface="Calibri" pitchFamily="34" charset="0"/>
              </a:defRPr>
            </a:lvl5pPr>
            <a:lvl6pPr marL="25146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6pPr>
            <a:lvl7pPr marL="29718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7pPr>
            <a:lvl8pPr marL="34290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8pPr>
            <a:lvl9pPr marL="38862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9pPr>
          </a:lstStyle>
          <a:p>
            <a:pPr>
              <a:spcBef>
                <a:spcPct val="0"/>
              </a:spcBef>
              <a:buClrTx/>
              <a:buFontTx/>
              <a:buNone/>
            </a:pPr>
            <a:r>
              <a:rPr lang="en-GB" altLang="en-US" sz="1100" b="1" dirty="0">
                <a:solidFill>
                  <a:srgbClr val="000000"/>
                </a:solidFill>
                <a:ea typeface="ＭＳ Ｐゴシック" pitchFamily="34" charset="-128"/>
              </a:rPr>
              <a:t>% Exp On Offer: FMCG</a:t>
            </a:r>
          </a:p>
        </p:txBody>
      </p:sp>
      <p:sp>
        <p:nvSpPr>
          <p:cNvPr id="18" name="Text Box 19"/>
          <p:cNvSpPr txBox="1">
            <a:spLocks noChangeArrowheads="1"/>
          </p:cNvSpPr>
          <p:nvPr/>
        </p:nvSpPr>
        <p:spPr bwMode="auto">
          <a:xfrm>
            <a:off x="611560" y="4363642"/>
            <a:ext cx="659155" cy="338554"/>
          </a:xfrm>
          <a:prstGeom prst="rect">
            <a:avLst/>
          </a:prstGeom>
          <a:solidFill>
            <a:schemeClr val="tx1">
              <a:lumMod val="75000"/>
              <a:lumOff val="25000"/>
            </a:schemeClr>
          </a:solidFill>
          <a:ln w="9525">
            <a:noFill/>
            <a:miter lim="800000"/>
            <a:headEnd/>
            <a:tailEnd/>
          </a:ln>
        </p:spPr>
        <p:txBody>
          <a:bodyPr wrap="none">
            <a:spAutoFit/>
          </a:bodyPr>
          <a:lstStyle/>
          <a:p>
            <a:pPr eaLnBrk="0" hangingPunct="0">
              <a:buClr>
                <a:srgbClr val="000000"/>
              </a:buClr>
              <a:buFont typeface="Arial"/>
              <a:buNone/>
              <a:defRPr/>
            </a:pPr>
            <a:r>
              <a:rPr lang="en-GB" sz="1600" dirty="0">
                <a:solidFill>
                  <a:srgbClr val="FFFFFF"/>
                </a:solidFill>
                <a:latin typeface="Avenir Next LT Pro" panose="020B0604020202020204" charset="0"/>
                <a:ea typeface="Arial Unicode MS" pitchFamily="34" charset="-128"/>
                <a:cs typeface="Calibri" pitchFamily="34" charset="0"/>
              </a:rPr>
              <a:t>2019</a:t>
            </a:r>
          </a:p>
        </p:txBody>
      </p:sp>
      <p:sp>
        <p:nvSpPr>
          <p:cNvPr id="14" name="Text Box 19"/>
          <p:cNvSpPr txBox="1">
            <a:spLocks noChangeArrowheads="1"/>
          </p:cNvSpPr>
          <p:nvPr/>
        </p:nvSpPr>
        <p:spPr bwMode="auto">
          <a:xfrm>
            <a:off x="4211960" y="4363642"/>
            <a:ext cx="659155" cy="338554"/>
          </a:xfrm>
          <a:prstGeom prst="rect">
            <a:avLst/>
          </a:prstGeom>
          <a:solidFill>
            <a:schemeClr val="tx1">
              <a:lumMod val="75000"/>
              <a:lumOff val="25000"/>
            </a:schemeClr>
          </a:solidFill>
          <a:ln w="9525">
            <a:noFill/>
            <a:miter lim="800000"/>
            <a:headEnd/>
            <a:tailEnd/>
          </a:ln>
        </p:spPr>
        <p:txBody>
          <a:bodyPr wrap="none">
            <a:spAutoFit/>
          </a:bodyPr>
          <a:lstStyle/>
          <a:p>
            <a:pPr eaLnBrk="0" hangingPunct="0">
              <a:buClr>
                <a:srgbClr val="000000"/>
              </a:buClr>
              <a:buFont typeface="Arial"/>
              <a:buNone/>
              <a:defRPr/>
            </a:pPr>
            <a:r>
              <a:rPr lang="en-GB" sz="1600" dirty="0">
                <a:solidFill>
                  <a:srgbClr val="FFFFFF"/>
                </a:solidFill>
                <a:latin typeface="Avenir Next LT Pro" panose="020B0604020202020204" charset="0"/>
                <a:ea typeface="Arial Unicode MS" pitchFamily="34" charset="-128"/>
                <a:cs typeface="Calibri" pitchFamily="34" charset="0"/>
              </a:rPr>
              <a:t>2020</a:t>
            </a:r>
          </a:p>
        </p:txBody>
      </p:sp>
      <p:sp>
        <p:nvSpPr>
          <p:cNvPr id="21" name="Text Box 19"/>
          <p:cNvSpPr txBox="1">
            <a:spLocks noChangeArrowheads="1"/>
          </p:cNvSpPr>
          <p:nvPr/>
        </p:nvSpPr>
        <p:spPr bwMode="auto">
          <a:xfrm>
            <a:off x="7930993" y="4371950"/>
            <a:ext cx="659155" cy="338554"/>
          </a:xfrm>
          <a:prstGeom prst="rect">
            <a:avLst/>
          </a:prstGeom>
          <a:solidFill>
            <a:schemeClr val="tx1">
              <a:lumMod val="75000"/>
              <a:lumOff val="25000"/>
            </a:schemeClr>
          </a:solidFill>
          <a:ln w="9525">
            <a:noFill/>
            <a:miter lim="800000"/>
            <a:headEnd/>
            <a:tailEnd/>
          </a:ln>
        </p:spPr>
        <p:txBody>
          <a:bodyPr wrap="none">
            <a:spAutoFit/>
          </a:bodyPr>
          <a:lstStyle/>
          <a:p>
            <a:pPr eaLnBrk="0" hangingPunct="0">
              <a:buClr>
                <a:srgbClr val="000000"/>
              </a:buClr>
              <a:buFont typeface="Arial"/>
              <a:buNone/>
              <a:defRPr/>
            </a:pPr>
            <a:r>
              <a:rPr lang="en-GB" sz="1600" dirty="0">
                <a:solidFill>
                  <a:srgbClr val="FFFFFF"/>
                </a:solidFill>
                <a:latin typeface="Avenir Next LT Pro" panose="020B0604020202020204" charset="0"/>
                <a:ea typeface="Arial Unicode MS" pitchFamily="34" charset="-128"/>
                <a:cs typeface="Calibri" pitchFamily="34" charset="0"/>
              </a:rPr>
              <a:t>2021</a:t>
            </a:r>
          </a:p>
        </p:txBody>
      </p:sp>
      <p:sp>
        <p:nvSpPr>
          <p:cNvPr id="15" name="Oval 9"/>
          <p:cNvSpPr>
            <a:spLocks noChangeArrowheads="1"/>
          </p:cNvSpPr>
          <p:nvPr/>
        </p:nvSpPr>
        <p:spPr bwMode="auto">
          <a:xfrm>
            <a:off x="8343528" y="2437797"/>
            <a:ext cx="188912" cy="519351"/>
          </a:xfrm>
          <a:prstGeom prst="ellipse">
            <a:avLst/>
          </a:prstGeom>
          <a:noFill/>
          <a:ln w="19050" algn="ctr">
            <a:solidFill>
              <a:schemeClr val="tx1"/>
            </a:solidFill>
            <a:round/>
            <a:headEnd/>
            <a:tailEnd/>
          </a:ln>
          <a:effectLst/>
          <a:extLst>
            <a:ext uri="{909E8E84-426E-40DD-AFC4-6F175D3DCCD1}">
              <a14:hiddenFill xmlns:a14="http://schemas.microsoft.com/office/drawing/2010/main">
                <a:solidFill>
                  <a:srgbClr val="FFFFFF"/>
                </a:solidFill>
              </a14:hiddenFill>
            </a:ext>
          </a:extLst>
        </p:spPr>
        <p:txBody>
          <a:bodyPr anchor="ctr">
            <a:spAutoFit/>
          </a:bodyPr>
          <a:lstStyle>
            <a:lvl1pPr eaLnBrk="0" hangingPunct="0">
              <a:spcBef>
                <a:spcPts val="800"/>
              </a:spcBef>
              <a:buClr>
                <a:srgbClr val="5F5F5F"/>
              </a:buClr>
              <a:buFont typeface="Arial" charset="0"/>
              <a:buChar char="•"/>
              <a:defRPr sz="3200">
                <a:solidFill>
                  <a:srgbClr val="5F5F5F"/>
                </a:solidFill>
                <a:latin typeface="Calibri" pitchFamily="34" charset="0"/>
              </a:defRPr>
            </a:lvl1pPr>
            <a:lvl2pPr marL="742950" indent="-285750" eaLnBrk="0" hangingPunct="0">
              <a:spcBef>
                <a:spcPts val="800"/>
              </a:spcBef>
              <a:buClr>
                <a:srgbClr val="5F5F5F"/>
              </a:buClr>
              <a:buFont typeface="Arial" charset="0"/>
              <a:buChar char="•"/>
              <a:defRPr sz="1600">
                <a:solidFill>
                  <a:srgbClr val="5F5F5F"/>
                </a:solidFill>
                <a:latin typeface="Calibri" pitchFamily="34" charset="0"/>
              </a:defRPr>
            </a:lvl2pPr>
            <a:lvl3pPr marL="1143000" indent="-228600" eaLnBrk="0" hangingPunct="0">
              <a:spcBef>
                <a:spcPts val="700"/>
              </a:spcBef>
              <a:buClr>
                <a:srgbClr val="5F5F5F"/>
              </a:buClr>
              <a:buFont typeface="Arial" charset="0"/>
              <a:buChar char="•"/>
              <a:defRPr sz="1400">
                <a:solidFill>
                  <a:srgbClr val="5F5F5F"/>
                </a:solidFill>
                <a:latin typeface="Calibri" pitchFamily="34" charset="0"/>
              </a:defRPr>
            </a:lvl3pPr>
            <a:lvl4pPr marL="1600200" indent="-228600" eaLnBrk="0" hangingPunct="0">
              <a:spcBef>
                <a:spcPts val="700"/>
              </a:spcBef>
              <a:buClr>
                <a:srgbClr val="5F5F5F"/>
              </a:buClr>
              <a:buFont typeface="Arial" charset="0"/>
              <a:buChar char="•"/>
              <a:defRPr sz="1200">
                <a:solidFill>
                  <a:srgbClr val="5F5F5F"/>
                </a:solidFill>
                <a:latin typeface="Calibri" pitchFamily="34" charset="0"/>
              </a:defRPr>
            </a:lvl4pPr>
            <a:lvl5pPr marL="2057400" indent="-228600" eaLnBrk="0" hangingPunct="0">
              <a:spcBef>
                <a:spcPts val="700"/>
              </a:spcBef>
              <a:buClr>
                <a:srgbClr val="5F5F5F"/>
              </a:buClr>
              <a:buFont typeface="Arial" charset="0"/>
              <a:buChar char="•"/>
              <a:defRPr sz="1200">
                <a:solidFill>
                  <a:srgbClr val="5F5F5F"/>
                </a:solidFill>
                <a:latin typeface="Calibri" pitchFamily="34" charset="0"/>
              </a:defRPr>
            </a:lvl5pPr>
            <a:lvl6pPr marL="25146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6pPr>
            <a:lvl7pPr marL="29718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7pPr>
            <a:lvl8pPr marL="34290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8pPr>
            <a:lvl9pPr marL="38862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9pPr>
          </a:lstStyle>
          <a:p>
            <a:pPr eaLnBrk="1" hangingPunct="1">
              <a:spcBef>
                <a:spcPct val="0"/>
              </a:spcBef>
              <a:buClrTx/>
              <a:buFontTx/>
              <a:buNone/>
            </a:pPr>
            <a:endParaRPr lang="en-GB" altLang="en-US" sz="1800" dirty="0">
              <a:solidFill>
                <a:srgbClr val="000000"/>
              </a:solidFill>
            </a:endParaRPr>
          </a:p>
        </p:txBody>
      </p:sp>
    </p:spTree>
    <p:extLst>
      <p:ext uri="{BB962C8B-B14F-4D97-AF65-F5344CB8AC3E}">
        <p14:creationId xmlns:p14="http://schemas.microsoft.com/office/powerpoint/2010/main" val="22613780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291"/>
        <p:cNvGrpSpPr/>
        <p:nvPr/>
      </p:nvGrpSpPr>
      <p:grpSpPr>
        <a:xfrm>
          <a:off x="0" y="0"/>
          <a:ext cx="0" cy="0"/>
          <a:chOff x="0" y="0"/>
          <a:chExt cx="0" cy="0"/>
        </a:xfrm>
      </p:grpSpPr>
      <p:sp>
        <p:nvSpPr>
          <p:cNvPr id="1292" name="Google Shape;1292;p93"/>
          <p:cNvSpPr txBox="1">
            <a:spLocks noGrp="1"/>
          </p:cNvSpPr>
          <p:nvPr>
            <p:ph type="title"/>
          </p:nvPr>
        </p:nvSpPr>
        <p:spPr>
          <a:xfrm>
            <a:off x="117447" y="201713"/>
            <a:ext cx="9026553" cy="283912"/>
          </a:xfrm>
        </p:spPr>
        <p:txBody>
          <a:bodyPr spcFirstLastPara="1" wrap="square" lIns="0" tIns="91425" rIns="0" bIns="91425" anchor="t" anchorCtr="0">
            <a:noAutofit/>
          </a:bodyPr>
          <a:lstStyle/>
          <a:p>
            <a:pPr lvl="0"/>
            <a:r>
              <a:rPr lang="en-PH" sz="1700" dirty="0">
                <a:latin typeface="Montserrat" panose="00000500000000000000" pitchFamily="2" charset="0"/>
              </a:rPr>
              <a:t>Spend on offer remains unseasonally low, only </a:t>
            </a:r>
            <a:r>
              <a:rPr lang="en-PH" sz="1700" dirty="0">
                <a:solidFill>
                  <a:schemeClr val="accent1"/>
                </a:solidFill>
                <a:latin typeface="Montserrat" panose="00000500000000000000" pitchFamily="2" charset="0"/>
              </a:rPr>
              <a:t>Tesco </a:t>
            </a:r>
            <a:r>
              <a:rPr lang="en-PH" sz="1700" dirty="0">
                <a:latin typeface="Montserrat" panose="00000500000000000000" pitchFamily="2" charset="0"/>
              </a:rPr>
              <a:t>increased spend and M&amp;S dropped </a:t>
            </a:r>
            <a:r>
              <a:rPr lang="en-PH" sz="1700" dirty="0">
                <a:solidFill>
                  <a:schemeClr val="accent1"/>
                </a:solidFill>
                <a:latin typeface="Montserrat" panose="00000500000000000000" pitchFamily="2" charset="0"/>
              </a:rPr>
              <a:t>below</a:t>
            </a:r>
            <a:r>
              <a:rPr lang="en-PH" sz="1700" dirty="0">
                <a:latin typeface="Montserrat" panose="00000500000000000000" pitchFamily="2" charset="0"/>
              </a:rPr>
              <a:t> the </a:t>
            </a:r>
            <a:r>
              <a:rPr lang="en-PH" sz="1700" dirty="0">
                <a:solidFill>
                  <a:schemeClr val="accent1"/>
                </a:solidFill>
                <a:latin typeface="Montserrat" panose="00000500000000000000" pitchFamily="2" charset="0"/>
              </a:rPr>
              <a:t>supermarkets</a:t>
            </a:r>
            <a:r>
              <a:rPr lang="en-PH" sz="1700" dirty="0">
                <a:latin typeface="Montserrat" panose="00000500000000000000" pitchFamily="2" charset="0"/>
              </a:rPr>
              <a:t>, a </a:t>
            </a:r>
            <a:r>
              <a:rPr lang="en-PH" sz="1700" dirty="0">
                <a:solidFill>
                  <a:schemeClr val="accent1"/>
                </a:solidFill>
                <a:latin typeface="Montserrat" panose="00000500000000000000" pitchFamily="2" charset="0"/>
              </a:rPr>
              <a:t>move that </a:t>
            </a:r>
            <a:r>
              <a:rPr lang="en-PH" sz="1700" dirty="0">
                <a:latin typeface="Montserrat" panose="00000500000000000000" pitchFamily="2" charset="0"/>
              </a:rPr>
              <a:t>is </a:t>
            </a:r>
            <a:r>
              <a:rPr lang="en-PH" sz="1700" dirty="0">
                <a:solidFill>
                  <a:schemeClr val="accent1"/>
                </a:solidFill>
                <a:latin typeface="Montserrat" panose="00000500000000000000" pitchFamily="2" charset="0"/>
              </a:rPr>
              <a:t>resonating</a:t>
            </a:r>
            <a:r>
              <a:rPr lang="en-PH" sz="1700" dirty="0">
                <a:latin typeface="Montserrat" panose="00000500000000000000" pitchFamily="2" charset="0"/>
              </a:rPr>
              <a:t> with shoppers</a:t>
            </a:r>
            <a:endParaRPr lang="en-PH" sz="1700" dirty="0">
              <a:solidFill>
                <a:schemeClr val="accent1"/>
              </a:solidFill>
              <a:latin typeface="Montserrat" panose="00000500000000000000" pitchFamily="2" charset="0"/>
            </a:endParaRPr>
          </a:p>
        </p:txBody>
      </p:sp>
      <p:graphicFrame>
        <p:nvGraphicFramePr>
          <p:cNvPr id="1293" name="Google Shape;1293;p93"/>
          <p:cNvGraphicFramePr/>
          <p:nvPr>
            <p:extLst>
              <p:ext uri="{D42A27DB-BD31-4B8C-83A1-F6EECF244321}">
                <p14:modId xmlns:p14="http://schemas.microsoft.com/office/powerpoint/2010/main" val="731907978"/>
              </p:ext>
            </p:extLst>
          </p:nvPr>
        </p:nvGraphicFramePr>
        <p:xfrm>
          <a:off x="3807620" y="927733"/>
          <a:ext cx="5205751" cy="4083960"/>
        </p:xfrm>
        <a:graphic>
          <a:graphicData uri="http://schemas.openxmlformats.org/drawingml/2006/table">
            <a:tbl>
              <a:tblPr>
                <a:noFill/>
                <a:tableStyleId>{0DBE4ED3-A11A-413B-A309-AE78DBB60736}</a:tableStyleId>
              </a:tblPr>
              <a:tblGrid>
                <a:gridCol w="1039631">
                  <a:extLst>
                    <a:ext uri="{9D8B030D-6E8A-4147-A177-3AD203B41FA5}">
                      <a16:colId xmlns:a16="http://schemas.microsoft.com/office/drawing/2014/main" val="20000"/>
                    </a:ext>
                  </a:extLst>
                </a:gridCol>
                <a:gridCol w="2359092">
                  <a:extLst>
                    <a:ext uri="{9D8B030D-6E8A-4147-A177-3AD203B41FA5}">
                      <a16:colId xmlns:a16="http://schemas.microsoft.com/office/drawing/2014/main" val="20001"/>
                    </a:ext>
                  </a:extLst>
                </a:gridCol>
                <a:gridCol w="1807028">
                  <a:extLst>
                    <a:ext uri="{9D8B030D-6E8A-4147-A177-3AD203B41FA5}">
                      <a16:colId xmlns:a16="http://schemas.microsoft.com/office/drawing/2014/main" val="20002"/>
                    </a:ext>
                  </a:extLst>
                </a:gridCol>
              </a:tblGrid>
              <a:tr h="0">
                <a:tc>
                  <a:txBody>
                    <a:bodyPr/>
                    <a:lstStyle/>
                    <a:p>
                      <a:pPr marL="0" lvl="0" indent="0" algn="l" rtl="0">
                        <a:spcBef>
                          <a:spcPts val="0"/>
                        </a:spcBef>
                        <a:spcAft>
                          <a:spcPts val="0"/>
                        </a:spcAft>
                        <a:buNone/>
                      </a:pPr>
                      <a:endParaRPr sz="1400" dirty="0">
                        <a:solidFill>
                          <a:srgbClr val="FFFFFF"/>
                        </a:solidFill>
                        <a:latin typeface="Montserrat" panose="00000500000000000000" pitchFamily="2" charset="0"/>
                        <a:ea typeface="Montserrat"/>
                        <a:cs typeface="Montserrat"/>
                        <a:sym typeface="Montserrat"/>
                      </a:endParaRPr>
                    </a:p>
                  </a:txBody>
                  <a:tcPr marL="91425" marR="91425" marT="91425" marB="91425">
                    <a:lnL w="9525" cap="flat" cmpd="sng">
                      <a:solidFill>
                        <a:srgbClr val="9E9E9E">
                          <a:alpha val="0"/>
                        </a:srgbClr>
                      </a:solidFill>
                      <a:prstDash val="solid"/>
                      <a:round/>
                      <a:headEnd type="none" w="sm" len="sm"/>
                      <a:tailEnd type="none" w="sm" len="sm"/>
                    </a:lnL>
                    <a:lnR w="19050" cap="flat" cmpd="sng">
                      <a:solidFill>
                        <a:schemeClr val="accent1"/>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r>
                        <a:rPr lang="en" sz="1100" b="1" dirty="0">
                          <a:solidFill>
                            <a:srgbClr val="FFFFFF"/>
                          </a:solidFill>
                          <a:latin typeface="Montserrat" panose="00000500000000000000" pitchFamily="2" charset="0"/>
                          <a:ea typeface="Montserrat"/>
                          <a:cs typeface="Montserrat"/>
                          <a:sym typeface="Montserrat"/>
                        </a:rPr>
                        <a:t>%Value</a:t>
                      </a:r>
                      <a:r>
                        <a:rPr lang="en" sz="1100" b="1" baseline="0" dirty="0">
                          <a:solidFill>
                            <a:srgbClr val="FFFFFF"/>
                          </a:solidFill>
                          <a:latin typeface="Montserrat" panose="00000500000000000000" pitchFamily="2" charset="0"/>
                          <a:ea typeface="Montserrat"/>
                          <a:cs typeface="Montserrat"/>
                          <a:sym typeface="Montserrat"/>
                        </a:rPr>
                        <a:t> sales bought on offer</a:t>
                      </a:r>
                      <a:endParaRPr sz="1100" b="1" dirty="0">
                        <a:solidFill>
                          <a:srgbClr val="FFFFFF"/>
                        </a:solidFill>
                        <a:latin typeface="Montserrat" panose="00000500000000000000" pitchFamily="2" charset="0"/>
                        <a:ea typeface="Montserrat"/>
                        <a:cs typeface="Montserrat"/>
                        <a:sym typeface="Montserrat"/>
                      </a:endParaRPr>
                    </a:p>
                  </a:txBody>
                  <a:tcPr marL="91425" marR="91425" marT="91425" marB="91425">
                    <a:lnL w="19050" cap="flat" cmpd="sng">
                      <a:solidFill>
                        <a:schemeClr val="accent1"/>
                      </a:solidFill>
                      <a:prstDash val="solid"/>
                      <a:round/>
                      <a:headEnd type="none" w="sm" len="sm"/>
                      <a:tailEnd type="none" w="sm" len="sm"/>
                    </a:lnL>
                    <a:lnR w="19050" cap="flat" cmpd="sng">
                      <a:solidFill>
                        <a:schemeClr val="accent1"/>
                      </a:solidFill>
                      <a:prstDash val="solid"/>
                      <a:round/>
                      <a:headEnd type="none" w="sm" len="sm"/>
                      <a:tailEnd type="none" w="sm" len="sm"/>
                    </a:lnR>
                    <a:lnT w="19050" cap="flat" cmpd="sng">
                      <a:solidFill>
                        <a:schemeClr val="accent1"/>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r>
                        <a:rPr lang="en" sz="1100" b="1" dirty="0">
                          <a:solidFill>
                            <a:srgbClr val="FFFFFF"/>
                          </a:solidFill>
                          <a:latin typeface="Montserrat" panose="00000500000000000000" pitchFamily="2" charset="0"/>
                          <a:ea typeface="Montserrat"/>
                          <a:cs typeface="Montserrat"/>
                          <a:sym typeface="Montserrat"/>
                        </a:rPr>
                        <a:t>+/- %</a:t>
                      </a:r>
                      <a:r>
                        <a:rPr lang="en" sz="1100" b="1" baseline="0" dirty="0">
                          <a:solidFill>
                            <a:srgbClr val="FFFFFF"/>
                          </a:solidFill>
                          <a:latin typeface="Montserrat" panose="00000500000000000000" pitchFamily="2" charset="0"/>
                          <a:ea typeface="Montserrat"/>
                          <a:cs typeface="Montserrat"/>
                          <a:sym typeface="Montserrat"/>
                        </a:rPr>
                        <a:t> pts vs last year</a:t>
                      </a:r>
                      <a:endParaRPr sz="1100" b="1" dirty="0">
                        <a:solidFill>
                          <a:srgbClr val="FFFFFF"/>
                        </a:solidFill>
                        <a:latin typeface="Montserrat" panose="00000500000000000000" pitchFamily="2" charset="0"/>
                        <a:ea typeface="Montserrat"/>
                        <a:cs typeface="Montserrat"/>
                        <a:sym typeface="Montserrat"/>
                      </a:endParaRPr>
                    </a:p>
                  </a:txBody>
                  <a:tcPr marL="91425" marR="91425" marT="91425" marB="91425">
                    <a:lnL w="19050" cap="flat" cmpd="sng">
                      <a:solidFill>
                        <a:schemeClr val="accent1"/>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0"/>
                  </a:ext>
                </a:extLst>
              </a:tr>
              <a:tr h="322113">
                <a:tc>
                  <a:txBody>
                    <a:bodyPr/>
                    <a:lstStyle/>
                    <a:p>
                      <a:pPr marL="0" lvl="0" indent="0" algn="l" rtl="0">
                        <a:spcBef>
                          <a:spcPts val="0"/>
                        </a:spcBef>
                        <a:spcAft>
                          <a:spcPts val="0"/>
                        </a:spcAft>
                        <a:buNone/>
                      </a:pPr>
                      <a:r>
                        <a:rPr lang="en" sz="1000" b="1" dirty="0">
                          <a:solidFill>
                            <a:srgbClr val="FFFFFF"/>
                          </a:solidFill>
                          <a:latin typeface="Montserrat" panose="00000500000000000000" pitchFamily="2" charset="0"/>
                          <a:ea typeface="Montserrat"/>
                          <a:cs typeface="Montserrat"/>
                          <a:sym typeface="Montserrat"/>
                        </a:rPr>
                        <a:t>Ocado</a:t>
                      </a:r>
                      <a:endParaRPr sz="1000" b="1" dirty="0">
                        <a:solidFill>
                          <a:srgbClr val="FFFFFF"/>
                        </a:solidFill>
                        <a:latin typeface="Montserrat" panose="00000500000000000000" pitchFamily="2" charset="0"/>
                        <a:ea typeface="Montserrat"/>
                        <a:cs typeface="Montserrat"/>
                        <a:sym typeface="Montserrat"/>
                      </a:endParaRPr>
                    </a:p>
                  </a:txBody>
                  <a:tcPr marL="91425" marR="91425" marT="91425" marB="91425">
                    <a:lnL w="9525" cap="flat" cmpd="sng">
                      <a:solidFill>
                        <a:srgbClr val="9E9E9E">
                          <a:alpha val="0"/>
                        </a:srgbClr>
                      </a:solidFill>
                      <a:prstDash val="solid"/>
                      <a:round/>
                      <a:headEnd type="none" w="sm" len="sm"/>
                      <a:tailEnd type="none" w="sm" len="sm"/>
                    </a:lnL>
                    <a:lnR w="19050" cap="flat" cmpd="sng">
                      <a:solidFill>
                        <a:schemeClr val="accent1"/>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chemeClr val="accent4"/>
                    </a:solidFill>
                  </a:tcPr>
                </a:tc>
                <a:tc>
                  <a:txBody>
                    <a:bodyPr/>
                    <a:lstStyle/>
                    <a:p>
                      <a:pPr marL="365760" lvl="0" indent="-292100" algn="l" rtl="0">
                        <a:spcBef>
                          <a:spcPts val="0"/>
                        </a:spcBef>
                        <a:spcAft>
                          <a:spcPts val="0"/>
                        </a:spcAft>
                        <a:buClr>
                          <a:srgbClr val="FFFFFF"/>
                        </a:buClr>
                        <a:buSzPts val="1000"/>
                        <a:buFont typeface="Montserrat Light"/>
                        <a:buChar char="■"/>
                      </a:pPr>
                      <a:r>
                        <a:rPr lang="en" sz="1000" b="0" dirty="0">
                          <a:solidFill>
                            <a:srgbClr val="FFFFFF"/>
                          </a:solidFill>
                          <a:latin typeface="Montserrat" panose="00000500000000000000" pitchFamily="2" charset="0"/>
                          <a:ea typeface="Montserrat Light"/>
                          <a:cs typeface="Montserrat Light"/>
                          <a:sym typeface="Montserrat Light"/>
                        </a:rPr>
                        <a:t>32%</a:t>
                      </a:r>
                      <a:endParaRPr sz="1000" b="0" dirty="0">
                        <a:solidFill>
                          <a:srgbClr val="FFFFFF"/>
                        </a:solidFill>
                        <a:latin typeface="Montserrat" panose="00000500000000000000" pitchFamily="2" charset="0"/>
                        <a:ea typeface="Montserrat"/>
                        <a:cs typeface="Montserrat"/>
                        <a:sym typeface="Montserrat"/>
                      </a:endParaRPr>
                    </a:p>
                  </a:txBody>
                  <a:tcPr marL="91425" marR="91425" marT="91425" marB="91425">
                    <a:lnL w="19050" cap="flat" cmpd="sng">
                      <a:solidFill>
                        <a:schemeClr val="accent1"/>
                      </a:solidFill>
                      <a:prstDash val="solid"/>
                      <a:round/>
                      <a:headEnd type="none" w="sm" len="sm"/>
                      <a:tailEnd type="none" w="sm" len="sm"/>
                    </a:lnL>
                    <a:lnR w="19050" cap="flat" cmpd="sng">
                      <a:solidFill>
                        <a:schemeClr val="accent1"/>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chemeClr val="accent4"/>
                    </a:solidFill>
                  </a:tcPr>
                </a:tc>
                <a:tc>
                  <a:txBody>
                    <a:bodyPr/>
                    <a:lstStyle/>
                    <a:p>
                      <a:pPr marL="365760" lvl="0" indent="-292100" algn="l" rtl="0">
                        <a:spcBef>
                          <a:spcPts val="0"/>
                        </a:spcBef>
                        <a:spcAft>
                          <a:spcPts val="0"/>
                        </a:spcAft>
                        <a:buClr>
                          <a:srgbClr val="FFFFFF"/>
                        </a:buClr>
                        <a:buSzPts val="1000"/>
                        <a:buFont typeface="Montserrat Light"/>
                        <a:buChar char="■"/>
                      </a:pPr>
                      <a:r>
                        <a:rPr lang="en" sz="1000" b="0" dirty="0">
                          <a:solidFill>
                            <a:schemeClr val="bg1"/>
                          </a:solidFill>
                          <a:latin typeface="Montserrat" panose="00000500000000000000" pitchFamily="2" charset="0"/>
                          <a:ea typeface="Montserrat Light"/>
                          <a:cs typeface="Montserrat Light"/>
                          <a:sym typeface="Montserrat Light"/>
                        </a:rPr>
                        <a:t>-1%</a:t>
                      </a:r>
                      <a:endParaRPr sz="1000" b="0" dirty="0">
                        <a:solidFill>
                          <a:schemeClr val="bg1"/>
                        </a:solidFill>
                        <a:latin typeface="Montserrat" panose="00000500000000000000" pitchFamily="2" charset="0"/>
                        <a:ea typeface="Montserrat"/>
                        <a:cs typeface="Montserrat"/>
                        <a:sym typeface="Montserrat"/>
                      </a:endParaRPr>
                    </a:p>
                  </a:txBody>
                  <a:tcPr marL="91425" marR="91425" marT="91425" marB="91425">
                    <a:lnL w="19050" cap="flat" cmpd="sng">
                      <a:solidFill>
                        <a:schemeClr val="accent1"/>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chemeClr val="accent4"/>
                    </a:solidFill>
                  </a:tcPr>
                </a:tc>
                <a:extLst>
                  <a:ext uri="{0D108BD9-81ED-4DB2-BD59-A6C34878D82A}">
                    <a16:rowId xmlns:a16="http://schemas.microsoft.com/office/drawing/2014/main" val="10001"/>
                  </a:ext>
                </a:extLst>
              </a:tr>
              <a:tr h="322113">
                <a:tc>
                  <a:txBody>
                    <a:bodyPr/>
                    <a:lstStyle/>
                    <a:p>
                      <a:pPr marL="0" lvl="0" indent="0" algn="l" rtl="0">
                        <a:spcBef>
                          <a:spcPts val="0"/>
                        </a:spcBef>
                        <a:spcAft>
                          <a:spcPts val="0"/>
                        </a:spcAft>
                        <a:buNone/>
                      </a:pPr>
                      <a:r>
                        <a:rPr lang="en" sz="1000" b="1" dirty="0">
                          <a:solidFill>
                            <a:srgbClr val="FFFFFF"/>
                          </a:solidFill>
                          <a:latin typeface="Montserrat" panose="00000500000000000000" pitchFamily="2" charset="0"/>
                          <a:ea typeface="Montserrat"/>
                          <a:cs typeface="Montserrat"/>
                          <a:sym typeface="Montserrat"/>
                        </a:rPr>
                        <a:t>Waitrose</a:t>
                      </a:r>
                      <a:endParaRPr sz="1000" b="1" dirty="0">
                        <a:solidFill>
                          <a:srgbClr val="FFFFFF"/>
                        </a:solidFill>
                        <a:latin typeface="Montserrat" panose="00000500000000000000" pitchFamily="2" charset="0"/>
                        <a:ea typeface="Montserrat"/>
                        <a:cs typeface="Montserrat"/>
                        <a:sym typeface="Montserrat"/>
                      </a:endParaRPr>
                    </a:p>
                  </a:txBody>
                  <a:tcPr marL="91425" marR="91425" marT="91425" marB="91425">
                    <a:lnL w="9525" cap="flat" cmpd="sng">
                      <a:solidFill>
                        <a:srgbClr val="9E9E9E">
                          <a:alpha val="0"/>
                        </a:srgbClr>
                      </a:solidFill>
                      <a:prstDash val="solid"/>
                      <a:round/>
                      <a:headEnd type="none" w="sm" len="sm"/>
                      <a:tailEnd type="none" w="sm" len="sm"/>
                    </a:lnL>
                    <a:lnR w="19050" cap="flat" cmpd="sng">
                      <a:solidFill>
                        <a:schemeClr val="accent1"/>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000000"/>
                    </a:solidFill>
                  </a:tcPr>
                </a:tc>
                <a:tc>
                  <a:txBody>
                    <a:bodyPr/>
                    <a:lstStyle/>
                    <a:p>
                      <a:pPr marL="365760" lvl="0" indent="-292100" algn="l" rtl="0">
                        <a:spcBef>
                          <a:spcPts val="0"/>
                        </a:spcBef>
                        <a:spcAft>
                          <a:spcPts val="0"/>
                        </a:spcAft>
                        <a:buClr>
                          <a:srgbClr val="FFFFFF"/>
                        </a:buClr>
                        <a:buSzPts val="1000"/>
                        <a:buFont typeface="Montserrat Light"/>
                        <a:buChar char="■"/>
                      </a:pPr>
                      <a:r>
                        <a:rPr lang="en" sz="1000" b="0" dirty="0">
                          <a:solidFill>
                            <a:srgbClr val="FFFFFF"/>
                          </a:solidFill>
                          <a:latin typeface="Montserrat" panose="00000500000000000000" pitchFamily="2" charset="0"/>
                          <a:ea typeface="Montserrat Light"/>
                          <a:cs typeface="Montserrat Light"/>
                          <a:sym typeface="Montserrat Light"/>
                        </a:rPr>
                        <a:t>31%</a:t>
                      </a:r>
                      <a:endParaRPr sz="1000" b="0" dirty="0">
                        <a:solidFill>
                          <a:srgbClr val="FFFFFF"/>
                        </a:solidFill>
                        <a:latin typeface="Montserrat" panose="00000500000000000000" pitchFamily="2" charset="0"/>
                        <a:ea typeface="Montserrat Light"/>
                        <a:cs typeface="Montserrat Light"/>
                        <a:sym typeface="Montserrat Light"/>
                      </a:endParaRPr>
                    </a:p>
                  </a:txBody>
                  <a:tcPr marL="91425" marR="91425" marT="91425" marB="91425">
                    <a:lnL w="19050" cap="flat" cmpd="sng">
                      <a:solidFill>
                        <a:schemeClr val="accent1"/>
                      </a:solidFill>
                      <a:prstDash val="solid"/>
                      <a:round/>
                      <a:headEnd type="none" w="sm" len="sm"/>
                      <a:tailEnd type="none" w="sm" len="sm"/>
                    </a:lnL>
                    <a:lnR w="19050" cap="flat" cmpd="sng">
                      <a:solidFill>
                        <a:schemeClr val="accent1"/>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000000"/>
                    </a:solidFill>
                  </a:tcPr>
                </a:tc>
                <a:tc>
                  <a:txBody>
                    <a:bodyPr/>
                    <a:lstStyle/>
                    <a:p>
                      <a:pPr marL="365760" lvl="0" indent="-292100" algn="l" rtl="0">
                        <a:spcBef>
                          <a:spcPts val="0"/>
                        </a:spcBef>
                        <a:spcAft>
                          <a:spcPts val="0"/>
                        </a:spcAft>
                        <a:buClr>
                          <a:srgbClr val="FFFFFF"/>
                        </a:buClr>
                        <a:buSzPts val="1000"/>
                        <a:buFont typeface="Montserrat Light"/>
                        <a:buChar char="■"/>
                      </a:pPr>
                      <a:r>
                        <a:rPr lang="en" sz="1000" b="0" dirty="0">
                          <a:solidFill>
                            <a:schemeClr val="bg1"/>
                          </a:solidFill>
                          <a:latin typeface="Montserrat" panose="00000500000000000000" pitchFamily="2" charset="0"/>
                          <a:ea typeface="Montserrat Light"/>
                          <a:cs typeface="Montserrat Light"/>
                          <a:sym typeface="Montserrat Light"/>
                        </a:rPr>
                        <a:t>-1%</a:t>
                      </a:r>
                      <a:endParaRPr sz="1000" b="0" dirty="0">
                        <a:solidFill>
                          <a:schemeClr val="bg1"/>
                        </a:solidFill>
                        <a:latin typeface="Montserrat" panose="00000500000000000000" pitchFamily="2" charset="0"/>
                        <a:ea typeface="Montserrat Light"/>
                        <a:cs typeface="Montserrat Light"/>
                        <a:sym typeface="Montserrat Light"/>
                      </a:endParaRPr>
                    </a:p>
                  </a:txBody>
                  <a:tcPr marL="91425" marR="91425" marT="91425" marB="91425">
                    <a:lnL w="19050" cap="flat" cmpd="sng">
                      <a:solidFill>
                        <a:schemeClr val="accent1"/>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000000"/>
                    </a:solidFill>
                  </a:tcPr>
                </a:tc>
                <a:extLst>
                  <a:ext uri="{0D108BD9-81ED-4DB2-BD59-A6C34878D82A}">
                    <a16:rowId xmlns:a16="http://schemas.microsoft.com/office/drawing/2014/main" val="10002"/>
                  </a:ext>
                </a:extLst>
              </a:tr>
              <a:tr h="322113">
                <a:tc>
                  <a:txBody>
                    <a:bodyPr/>
                    <a:lstStyle/>
                    <a:p>
                      <a:pPr marL="0" lvl="0" indent="0" algn="l" rtl="0">
                        <a:spcBef>
                          <a:spcPts val="0"/>
                        </a:spcBef>
                        <a:spcAft>
                          <a:spcPts val="0"/>
                        </a:spcAft>
                        <a:buNone/>
                      </a:pPr>
                      <a:r>
                        <a:rPr lang="en-GB" sz="1000" b="1" dirty="0">
                          <a:solidFill>
                            <a:srgbClr val="FFFFFF"/>
                          </a:solidFill>
                          <a:latin typeface="Montserrat" panose="00000500000000000000" pitchFamily="2" charset="0"/>
                          <a:ea typeface="Montserrat"/>
                          <a:cs typeface="Montserrat"/>
                          <a:sym typeface="Montserrat"/>
                        </a:rPr>
                        <a:t>Tesco</a:t>
                      </a:r>
                    </a:p>
                  </a:txBody>
                  <a:tcPr marL="91425" marR="91425" marT="91425" marB="91425">
                    <a:lnL w="9525" cap="flat" cmpd="sng">
                      <a:solidFill>
                        <a:srgbClr val="9E9E9E">
                          <a:alpha val="0"/>
                        </a:srgbClr>
                      </a:solidFill>
                      <a:prstDash val="solid"/>
                      <a:round/>
                      <a:headEnd type="none" w="sm" len="sm"/>
                      <a:tailEnd type="none" w="sm" len="sm"/>
                    </a:lnL>
                    <a:lnR w="19050" cap="flat" cmpd="sng" algn="ctr">
                      <a:solidFill>
                        <a:schemeClr val="accent1"/>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chemeClr val="accent4"/>
                    </a:solidFill>
                  </a:tcPr>
                </a:tc>
                <a:tc>
                  <a:txBody>
                    <a:bodyPr/>
                    <a:lstStyle/>
                    <a:p>
                      <a:pPr marL="365760" marR="0" lvl="0" indent="-292100" algn="l" defTabSz="914400" rtl="0" eaLnBrk="1" fontAlgn="auto" latinLnBrk="0" hangingPunct="1">
                        <a:lnSpc>
                          <a:spcPct val="100000"/>
                        </a:lnSpc>
                        <a:spcBef>
                          <a:spcPts val="0"/>
                        </a:spcBef>
                        <a:spcAft>
                          <a:spcPts val="0"/>
                        </a:spcAft>
                        <a:buClr>
                          <a:srgbClr val="FFFFFF"/>
                        </a:buClr>
                        <a:buSzPts val="1000"/>
                        <a:buFont typeface="Montserrat Light"/>
                        <a:buChar char="■"/>
                        <a:tabLst/>
                        <a:defRPr/>
                      </a:pPr>
                      <a:r>
                        <a:rPr lang="en" sz="1000" b="1" dirty="0">
                          <a:solidFill>
                            <a:srgbClr val="FFFFFF"/>
                          </a:solidFill>
                          <a:latin typeface="Montserrat" panose="00000500000000000000" pitchFamily="2" charset="0"/>
                          <a:ea typeface="Montserrat Light"/>
                          <a:cs typeface="Montserrat Light"/>
                          <a:sym typeface="Montserrat Light"/>
                        </a:rPr>
                        <a:t>29%</a:t>
                      </a:r>
                      <a:endParaRPr sz="1000" b="1" dirty="0">
                        <a:solidFill>
                          <a:srgbClr val="FFFFFF"/>
                        </a:solidFill>
                        <a:latin typeface="Montserrat" panose="00000500000000000000" pitchFamily="2" charset="0"/>
                        <a:ea typeface="Montserrat Light"/>
                        <a:cs typeface="Montserrat Light"/>
                        <a:sym typeface="Montserrat Light"/>
                      </a:endParaRPr>
                    </a:p>
                  </a:txBody>
                  <a:tcPr marL="91425" marR="91425" marT="91425" marB="91425">
                    <a:lnL w="19050" cap="flat" cmpd="sng" algn="ctr">
                      <a:solidFill>
                        <a:schemeClr val="accent1"/>
                      </a:solidFill>
                      <a:prstDash val="solid"/>
                      <a:round/>
                      <a:headEnd type="none" w="sm" len="sm"/>
                      <a:tailEnd type="none" w="sm" len="sm"/>
                    </a:lnL>
                    <a:lnR w="19050" cap="flat" cmpd="sng" algn="ctr">
                      <a:solidFill>
                        <a:schemeClr val="accent1"/>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chemeClr val="accent4"/>
                    </a:solidFill>
                  </a:tcPr>
                </a:tc>
                <a:tc>
                  <a:txBody>
                    <a:bodyPr/>
                    <a:lstStyle/>
                    <a:p>
                      <a:pPr marL="365760" lvl="0" indent="-292100" algn="l" rtl="0">
                        <a:spcBef>
                          <a:spcPts val="0"/>
                        </a:spcBef>
                        <a:spcAft>
                          <a:spcPts val="0"/>
                        </a:spcAft>
                        <a:buClr>
                          <a:srgbClr val="FFFFFF"/>
                        </a:buClr>
                        <a:buSzPts val="1000"/>
                        <a:buFont typeface="Montserrat Light"/>
                        <a:buChar char="■"/>
                      </a:pPr>
                      <a:r>
                        <a:rPr lang="en-GB" sz="1000" b="1" dirty="0">
                          <a:solidFill>
                            <a:schemeClr val="accent1"/>
                          </a:solidFill>
                          <a:latin typeface="Montserrat" panose="00000500000000000000" pitchFamily="2" charset="0"/>
                          <a:ea typeface="Montserrat Light"/>
                          <a:cs typeface="Montserrat Light"/>
                          <a:sym typeface="Montserrat Light"/>
                        </a:rPr>
                        <a:t>+2%</a:t>
                      </a:r>
                      <a:endParaRPr sz="1000" b="1" dirty="0">
                        <a:solidFill>
                          <a:schemeClr val="accent1"/>
                        </a:solidFill>
                        <a:latin typeface="Montserrat" panose="00000500000000000000" pitchFamily="2" charset="0"/>
                        <a:ea typeface="Montserrat Light"/>
                        <a:cs typeface="Montserrat Light"/>
                        <a:sym typeface="Montserrat Light"/>
                      </a:endParaRPr>
                    </a:p>
                  </a:txBody>
                  <a:tcPr marL="91425" marR="91425" marT="91425" marB="91425">
                    <a:lnL w="19050" cap="flat" cmpd="sng" algn="ctr">
                      <a:solidFill>
                        <a:schemeClr val="accent1"/>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chemeClr val="accent4"/>
                    </a:solidFill>
                  </a:tcPr>
                </a:tc>
                <a:extLst>
                  <a:ext uri="{0D108BD9-81ED-4DB2-BD59-A6C34878D82A}">
                    <a16:rowId xmlns:a16="http://schemas.microsoft.com/office/drawing/2014/main" val="10003"/>
                  </a:ext>
                </a:extLst>
              </a:tr>
              <a:tr h="219536">
                <a:tc>
                  <a:txBody>
                    <a:bodyPr/>
                    <a:lstStyle/>
                    <a:p>
                      <a:pPr marL="0" lvl="0" indent="0" algn="l" rtl="0">
                        <a:spcBef>
                          <a:spcPts val="0"/>
                        </a:spcBef>
                        <a:spcAft>
                          <a:spcPts val="0"/>
                        </a:spcAft>
                        <a:buNone/>
                      </a:pPr>
                      <a:r>
                        <a:rPr lang="en-GB" sz="1000" b="1" dirty="0">
                          <a:solidFill>
                            <a:srgbClr val="FFFFFF"/>
                          </a:solidFill>
                          <a:latin typeface="Montserrat" panose="00000500000000000000" pitchFamily="2" charset="0"/>
                          <a:ea typeface="Montserrat"/>
                          <a:cs typeface="Montserrat"/>
                          <a:sym typeface="Montserrat"/>
                        </a:rPr>
                        <a:t>Morrisons</a:t>
                      </a:r>
                    </a:p>
                  </a:txBody>
                  <a:tcPr marL="91425" marR="91425" marT="91425" marB="91425">
                    <a:lnL w="9525" cap="flat" cmpd="sng">
                      <a:solidFill>
                        <a:srgbClr val="9E9E9E">
                          <a:alpha val="0"/>
                        </a:srgbClr>
                      </a:solidFill>
                      <a:prstDash val="solid"/>
                      <a:round/>
                      <a:headEnd type="none" w="sm" len="sm"/>
                      <a:tailEnd type="none" w="sm" len="sm"/>
                    </a:lnL>
                    <a:lnR w="19050" cap="flat" cmpd="sng" algn="ctr">
                      <a:solidFill>
                        <a:schemeClr val="accent1"/>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chemeClr val="tx1"/>
                    </a:solidFill>
                  </a:tcPr>
                </a:tc>
                <a:tc>
                  <a:txBody>
                    <a:bodyPr/>
                    <a:lstStyle/>
                    <a:p>
                      <a:pPr marL="365760" lvl="0" indent="-292100" algn="l" rtl="0">
                        <a:spcBef>
                          <a:spcPts val="0"/>
                        </a:spcBef>
                        <a:spcAft>
                          <a:spcPts val="0"/>
                        </a:spcAft>
                        <a:buClr>
                          <a:srgbClr val="FFFFFF"/>
                        </a:buClr>
                        <a:buSzPts val="1000"/>
                        <a:buFont typeface="Montserrat Light"/>
                        <a:buChar char="■"/>
                      </a:pPr>
                      <a:r>
                        <a:rPr lang="en-GB" sz="1000" dirty="0">
                          <a:solidFill>
                            <a:srgbClr val="FFFFFF"/>
                          </a:solidFill>
                          <a:latin typeface="Montserrat" panose="00000500000000000000" pitchFamily="2" charset="0"/>
                          <a:ea typeface="Montserrat Light"/>
                          <a:cs typeface="Montserrat Light"/>
                          <a:sym typeface="Montserrat Light"/>
                        </a:rPr>
                        <a:t>28%</a:t>
                      </a:r>
                      <a:endParaRPr sz="1000" dirty="0">
                        <a:solidFill>
                          <a:srgbClr val="FFFFFF"/>
                        </a:solidFill>
                        <a:latin typeface="Montserrat" panose="00000500000000000000" pitchFamily="2" charset="0"/>
                        <a:ea typeface="Montserrat Light"/>
                        <a:cs typeface="Montserrat Light"/>
                        <a:sym typeface="Montserrat Light"/>
                      </a:endParaRPr>
                    </a:p>
                  </a:txBody>
                  <a:tcPr marL="91425" marR="91425" marT="91425" marB="91425">
                    <a:lnL w="19050" cap="flat" cmpd="sng" algn="ctr">
                      <a:solidFill>
                        <a:schemeClr val="accent1"/>
                      </a:solidFill>
                      <a:prstDash val="solid"/>
                      <a:round/>
                      <a:headEnd type="none" w="sm" len="sm"/>
                      <a:tailEnd type="none" w="sm" len="sm"/>
                    </a:lnL>
                    <a:lnR w="19050" cap="flat" cmpd="sng" algn="ctr">
                      <a:solidFill>
                        <a:schemeClr val="accent1"/>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chemeClr val="tx1"/>
                    </a:solidFill>
                  </a:tcPr>
                </a:tc>
                <a:tc>
                  <a:txBody>
                    <a:bodyPr/>
                    <a:lstStyle/>
                    <a:p>
                      <a:pPr marL="365760" lvl="0" indent="-292100" algn="l" rtl="0">
                        <a:spcBef>
                          <a:spcPts val="0"/>
                        </a:spcBef>
                        <a:spcAft>
                          <a:spcPts val="0"/>
                        </a:spcAft>
                        <a:buClr>
                          <a:srgbClr val="FFFFFF"/>
                        </a:buClr>
                        <a:buSzPts val="1000"/>
                        <a:buFont typeface="Montserrat Light"/>
                        <a:buChar char="■"/>
                      </a:pPr>
                      <a:r>
                        <a:rPr lang="en-GB" sz="1000" b="0" dirty="0">
                          <a:solidFill>
                            <a:schemeClr val="bg1"/>
                          </a:solidFill>
                          <a:latin typeface="Montserrat" panose="00000500000000000000" pitchFamily="2" charset="0"/>
                          <a:ea typeface="Montserrat Light"/>
                          <a:cs typeface="Montserrat Light"/>
                          <a:sym typeface="Montserrat Light"/>
                        </a:rPr>
                        <a:t>0%</a:t>
                      </a:r>
                      <a:endParaRPr sz="1000" b="0" dirty="0">
                        <a:solidFill>
                          <a:schemeClr val="bg1"/>
                        </a:solidFill>
                        <a:latin typeface="Montserrat" panose="00000500000000000000" pitchFamily="2" charset="0"/>
                        <a:ea typeface="Montserrat Light"/>
                        <a:cs typeface="Montserrat Light"/>
                        <a:sym typeface="Montserrat Light"/>
                      </a:endParaRPr>
                    </a:p>
                  </a:txBody>
                  <a:tcPr marL="91425" marR="91425" marT="91425" marB="91425">
                    <a:lnL w="19050" cap="flat" cmpd="sng" algn="ctr">
                      <a:solidFill>
                        <a:schemeClr val="accent1"/>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chemeClr val="tx1"/>
                    </a:solidFill>
                  </a:tcPr>
                </a:tc>
                <a:extLst>
                  <a:ext uri="{0D108BD9-81ED-4DB2-BD59-A6C34878D82A}">
                    <a16:rowId xmlns:a16="http://schemas.microsoft.com/office/drawing/2014/main" val="10004"/>
                  </a:ext>
                </a:extLst>
              </a:tr>
              <a:tr h="322113">
                <a:tc>
                  <a:txBody>
                    <a:bodyPr/>
                    <a:lstStyle/>
                    <a:p>
                      <a:pPr marL="0" lvl="0" indent="0" algn="l" rtl="0">
                        <a:spcBef>
                          <a:spcPts val="0"/>
                        </a:spcBef>
                        <a:spcAft>
                          <a:spcPts val="0"/>
                        </a:spcAft>
                        <a:buNone/>
                      </a:pPr>
                      <a:r>
                        <a:rPr lang="en-GB" sz="1000" b="1" dirty="0">
                          <a:solidFill>
                            <a:srgbClr val="FFFFFF"/>
                          </a:solidFill>
                          <a:latin typeface="Montserrat" panose="00000500000000000000" pitchFamily="2" charset="0"/>
                          <a:ea typeface="Montserrat"/>
                          <a:cs typeface="Montserrat"/>
                          <a:sym typeface="Montserrat"/>
                        </a:rPr>
                        <a:t>Co-op</a:t>
                      </a:r>
                      <a:endParaRPr sz="1000" b="1" dirty="0">
                        <a:solidFill>
                          <a:srgbClr val="FFFFFF"/>
                        </a:solidFill>
                        <a:latin typeface="Montserrat" panose="00000500000000000000" pitchFamily="2" charset="0"/>
                        <a:ea typeface="Montserrat"/>
                        <a:cs typeface="Montserrat"/>
                        <a:sym typeface="Montserrat"/>
                      </a:endParaRPr>
                    </a:p>
                  </a:txBody>
                  <a:tcPr marL="91425" marR="91425" marT="91425" marB="91425">
                    <a:lnL w="9525" cap="flat" cmpd="sng">
                      <a:solidFill>
                        <a:srgbClr val="9E9E9E">
                          <a:alpha val="0"/>
                        </a:srgbClr>
                      </a:solidFill>
                      <a:prstDash val="solid"/>
                      <a:round/>
                      <a:headEnd type="none" w="sm" len="sm"/>
                      <a:tailEnd type="none" w="sm" len="sm"/>
                    </a:lnL>
                    <a:lnR w="19050" cap="flat" cmpd="sng" algn="ctr">
                      <a:solidFill>
                        <a:schemeClr val="accent1"/>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chemeClr val="accent4"/>
                    </a:solidFill>
                  </a:tcPr>
                </a:tc>
                <a:tc>
                  <a:txBody>
                    <a:bodyPr/>
                    <a:lstStyle/>
                    <a:p>
                      <a:pPr marL="365760" lvl="0" indent="-292100" algn="l" rtl="0">
                        <a:spcBef>
                          <a:spcPts val="0"/>
                        </a:spcBef>
                        <a:spcAft>
                          <a:spcPts val="0"/>
                        </a:spcAft>
                        <a:buClr>
                          <a:srgbClr val="FFFFFF"/>
                        </a:buClr>
                        <a:buSzPts val="1000"/>
                        <a:buFont typeface="Montserrat Light"/>
                        <a:buChar char="■"/>
                      </a:pPr>
                      <a:r>
                        <a:rPr lang="en-GB" sz="1000" dirty="0">
                          <a:solidFill>
                            <a:srgbClr val="FFFFFF"/>
                          </a:solidFill>
                          <a:latin typeface="Montserrat" panose="00000500000000000000" pitchFamily="2" charset="0"/>
                          <a:ea typeface="Montserrat Light"/>
                          <a:cs typeface="Montserrat Light"/>
                          <a:sym typeface="Montserrat Light"/>
                        </a:rPr>
                        <a:t>28%</a:t>
                      </a:r>
                      <a:endParaRPr sz="1000" dirty="0">
                        <a:solidFill>
                          <a:srgbClr val="FFFFFF"/>
                        </a:solidFill>
                        <a:latin typeface="Montserrat" panose="00000500000000000000" pitchFamily="2" charset="0"/>
                        <a:ea typeface="Montserrat Light"/>
                        <a:cs typeface="Montserrat Light"/>
                        <a:sym typeface="Montserrat Light"/>
                      </a:endParaRPr>
                    </a:p>
                  </a:txBody>
                  <a:tcPr marL="91425" marR="91425" marT="91425" marB="91425">
                    <a:lnL w="19050" cap="flat" cmpd="sng" algn="ctr">
                      <a:solidFill>
                        <a:schemeClr val="accent1"/>
                      </a:solidFill>
                      <a:prstDash val="solid"/>
                      <a:round/>
                      <a:headEnd type="none" w="sm" len="sm"/>
                      <a:tailEnd type="none" w="sm" len="sm"/>
                    </a:lnL>
                    <a:lnR w="19050" cap="flat" cmpd="sng" algn="ctr">
                      <a:solidFill>
                        <a:schemeClr val="accent1"/>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chemeClr val="accent4"/>
                    </a:solidFill>
                  </a:tcPr>
                </a:tc>
                <a:tc>
                  <a:txBody>
                    <a:bodyPr/>
                    <a:lstStyle/>
                    <a:p>
                      <a:pPr marL="365760" lvl="0" indent="-292100" algn="l" rtl="0">
                        <a:spcBef>
                          <a:spcPts val="0"/>
                        </a:spcBef>
                        <a:spcAft>
                          <a:spcPts val="0"/>
                        </a:spcAft>
                        <a:buClr>
                          <a:srgbClr val="FFFFFF"/>
                        </a:buClr>
                        <a:buSzPts val="1000"/>
                        <a:buFont typeface="Montserrat Light"/>
                        <a:buChar char="■"/>
                      </a:pPr>
                      <a:r>
                        <a:rPr lang="en-GB" sz="1000" b="0" dirty="0">
                          <a:solidFill>
                            <a:schemeClr val="bg1"/>
                          </a:solidFill>
                          <a:latin typeface="Montserrat" panose="00000500000000000000" pitchFamily="2" charset="0"/>
                          <a:ea typeface="Montserrat Light"/>
                          <a:cs typeface="Montserrat Light"/>
                          <a:sym typeface="Montserrat Light"/>
                        </a:rPr>
                        <a:t>-1%</a:t>
                      </a:r>
                      <a:endParaRPr sz="1000" b="0" dirty="0">
                        <a:solidFill>
                          <a:schemeClr val="bg1"/>
                        </a:solidFill>
                        <a:latin typeface="Montserrat" panose="00000500000000000000" pitchFamily="2" charset="0"/>
                        <a:ea typeface="Montserrat Light"/>
                        <a:cs typeface="Montserrat Light"/>
                        <a:sym typeface="Montserrat Light"/>
                      </a:endParaRPr>
                    </a:p>
                  </a:txBody>
                  <a:tcPr marL="91425" marR="91425" marT="91425" marB="91425">
                    <a:lnL w="19050" cap="flat" cmpd="sng" algn="ctr">
                      <a:solidFill>
                        <a:schemeClr val="accent1"/>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chemeClr val="accent4"/>
                    </a:solidFill>
                  </a:tcPr>
                </a:tc>
                <a:extLst>
                  <a:ext uri="{0D108BD9-81ED-4DB2-BD59-A6C34878D82A}">
                    <a16:rowId xmlns:a16="http://schemas.microsoft.com/office/drawing/2014/main" val="10005"/>
                  </a:ext>
                </a:extLst>
              </a:tr>
              <a:tr h="322113">
                <a:tc>
                  <a:txBody>
                    <a:bodyPr/>
                    <a:lstStyle/>
                    <a:p>
                      <a:pPr marL="0" lvl="0" indent="0" algn="l" rtl="0">
                        <a:spcBef>
                          <a:spcPts val="0"/>
                        </a:spcBef>
                        <a:spcAft>
                          <a:spcPts val="0"/>
                        </a:spcAft>
                        <a:buNone/>
                      </a:pPr>
                      <a:r>
                        <a:rPr lang="en-GB" sz="1000" b="1" dirty="0">
                          <a:solidFill>
                            <a:srgbClr val="FFFFFF"/>
                          </a:solidFill>
                          <a:latin typeface="Montserrat" panose="00000500000000000000" pitchFamily="2" charset="0"/>
                          <a:ea typeface="Montserrat"/>
                          <a:cs typeface="Montserrat"/>
                          <a:sym typeface="Montserrat"/>
                        </a:rPr>
                        <a:t>Sainsbury’s</a:t>
                      </a:r>
                      <a:endParaRPr sz="1000" b="1" dirty="0">
                        <a:solidFill>
                          <a:srgbClr val="FFFFFF"/>
                        </a:solidFill>
                        <a:latin typeface="Montserrat" panose="00000500000000000000" pitchFamily="2" charset="0"/>
                        <a:ea typeface="Montserrat"/>
                        <a:cs typeface="Montserrat"/>
                        <a:sym typeface="Montserrat"/>
                      </a:endParaRPr>
                    </a:p>
                  </a:txBody>
                  <a:tcPr marL="91425" marR="91425" marT="91425" marB="91425">
                    <a:lnL w="9525" cap="flat" cmpd="sng">
                      <a:solidFill>
                        <a:srgbClr val="9E9E9E">
                          <a:alpha val="0"/>
                        </a:srgbClr>
                      </a:solidFill>
                      <a:prstDash val="solid"/>
                      <a:round/>
                      <a:headEnd type="none" w="sm" len="sm"/>
                      <a:tailEnd type="none" w="sm" len="sm"/>
                    </a:lnL>
                    <a:lnR w="19050" cap="flat" cmpd="sng" algn="ctr">
                      <a:solidFill>
                        <a:schemeClr val="accent1"/>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chemeClr val="tx1"/>
                    </a:solidFill>
                  </a:tcPr>
                </a:tc>
                <a:tc>
                  <a:txBody>
                    <a:bodyPr/>
                    <a:lstStyle/>
                    <a:p>
                      <a:pPr marL="365760" lvl="0" indent="-292100" algn="l" rtl="0">
                        <a:spcBef>
                          <a:spcPts val="0"/>
                        </a:spcBef>
                        <a:spcAft>
                          <a:spcPts val="0"/>
                        </a:spcAft>
                        <a:buClr>
                          <a:srgbClr val="FFFFFF"/>
                        </a:buClr>
                        <a:buSzPts val="1000"/>
                        <a:buFont typeface="Montserrat Light"/>
                        <a:buChar char="■"/>
                      </a:pPr>
                      <a:r>
                        <a:rPr lang="en-GB" sz="1000" b="0" dirty="0">
                          <a:solidFill>
                            <a:srgbClr val="FFFFFF"/>
                          </a:solidFill>
                          <a:latin typeface="Montserrat" panose="00000500000000000000" pitchFamily="2" charset="0"/>
                          <a:ea typeface="Montserrat Light"/>
                          <a:cs typeface="Montserrat Light"/>
                          <a:sym typeface="Montserrat Light"/>
                        </a:rPr>
                        <a:t>22%</a:t>
                      </a:r>
                      <a:endParaRPr sz="1000" b="0" dirty="0">
                        <a:solidFill>
                          <a:srgbClr val="FFFFFF"/>
                        </a:solidFill>
                        <a:latin typeface="Montserrat" panose="00000500000000000000" pitchFamily="2" charset="0"/>
                        <a:ea typeface="Montserrat Light"/>
                        <a:cs typeface="Montserrat Light"/>
                        <a:sym typeface="Montserrat Light"/>
                      </a:endParaRPr>
                    </a:p>
                  </a:txBody>
                  <a:tcPr marL="91425" marR="91425" marT="91425" marB="91425">
                    <a:lnL w="19050" cap="flat" cmpd="sng" algn="ctr">
                      <a:solidFill>
                        <a:schemeClr val="accent1"/>
                      </a:solidFill>
                      <a:prstDash val="solid"/>
                      <a:round/>
                      <a:headEnd type="none" w="sm" len="sm"/>
                      <a:tailEnd type="none" w="sm" len="sm"/>
                    </a:lnL>
                    <a:lnR w="19050" cap="flat" cmpd="sng" algn="ctr">
                      <a:solidFill>
                        <a:schemeClr val="accent1"/>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chemeClr val="tx1"/>
                    </a:solidFill>
                  </a:tcPr>
                </a:tc>
                <a:tc>
                  <a:txBody>
                    <a:bodyPr/>
                    <a:lstStyle/>
                    <a:p>
                      <a:pPr marL="365760" lvl="0" indent="-292100" algn="l" rtl="0">
                        <a:spcBef>
                          <a:spcPts val="0"/>
                        </a:spcBef>
                        <a:spcAft>
                          <a:spcPts val="0"/>
                        </a:spcAft>
                        <a:buClr>
                          <a:srgbClr val="FFFFFF"/>
                        </a:buClr>
                        <a:buSzPts val="1000"/>
                        <a:buFont typeface="Montserrat Light"/>
                        <a:buChar char="■"/>
                      </a:pPr>
                      <a:r>
                        <a:rPr lang="en-GB" sz="1000" b="0" dirty="0">
                          <a:solidFill>
                            <a:schemeClr val="bg1"/>
                          </a:solidFill>
                          <a:latin typeface="Montserrat" panose="00000500000000000000" pitchFamily="2" charset="0"/>
                          <a:ea typeface="Montserrat Light"/>
                          <a:cs typeface="Montserrat Light"/>
                          <a:sym typeface="Montserrat Light"/>
                        </a:rPr>
                        <a:t>+0%</a:t>
                      </a:r>
                      <a:endParaRPr sz="1000" b="0" dirty="0">
                        <a:solidFill>
                          <a:schemeClr val="bg1"/>
                        </a:solidFill>
                        <a:latin typeface="Montserrat" panose="00000500000000000000" pitchFamily="2" charset="0"/>
                        <a:ea typeface="Montserrat Light"/>
                        <a:cs typeface="Montserrat Light"/>
                        <a:sym typeface="Montserrat Light"/>
                      </a:endParaRPr>
                    </a:p>
                  </a:txBody>
                  <a:tcPr marL="91425" marR="91425" marT="91425" marB="91425">
                    <a:lnL w="19050" cap="flat" cmpd="sng" algn="ctr">
                      <a:solidFill>
                        <a:schemeClr val="accent1"/>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chemeClr val="tx1"/>
                    </a:solidFill>
                  </a:tcPr>
                </a:tc>
                <a:extLst>
                  <a:ext uri="{0D108BD9-81ED-4DB2-BD59-A6C34878D82A}">
                    <a16:rowId xmlns:a16="http://schemas.microsoft.com/office/drawing/2014/main" val="10006"/>
                  </a:ext>
                </a:extLst>
              </a:tr>
              <a:tr h="322113">
                <a:tc>
                  <a:txBody>
                    <a:bodyPr/>
                    <a:lstStyle/>
                    <a:p>
                      <a:pPr marL="0" lvl="0" indent="0" algn="l" rtl="0">
                        <a:spcBef>
                          <a:spcPts val="0"/>
                        </a:spcBef>
                        <a:spcAft>
                          <a:spcPts val="0"/>
                        </a:spcAft>
                        <a:buNone/>
                      </a:pPr>
                      <a:r>
                        <a:rPr lang="en-GB" sz="1000" b="1" dirty="0">
                          <a:solidFill>
                            <a:srgbClr val="FFFFFF"/>
                          </a:solidFill>
                          <a:latin typeface="Montserrat" panose="00000500000000000000" pitchFamily="2" charset="0"/>
                          <a:ea typeface="Montserrat"/>
                          <a:cs typeface="Montserrat"/>
                          <a:sym typeface="Montserrat"/>
                        </a:rPr>
                        <a:t>M&amp;S</a:t>
                      </a:r>
                      <a:endParaRPr sz="1000" b="1" dirty="0">
                        <a:solidFill>
                          <a:srgbClr val="FFFFFF"/>
                        </a:solidFill>
                        <a:latin typeface="Montserrat" panose="00000500000000000000" pitchFamily="2" charset="0"/>
                        <a:ea typeface="Montserrat"/>
                        <a:cs typeface="Montserrat"/>
                        <a:sym typeface="Montserrat"/>
                      </a:endParaRPr>
                    </a:p>
                  </a:txBody>
                  <a:tcPr marL="91425" marR="91425" marT="91425" marB="91425">
                    <a:lnL w="9525" cap="flat" cmpd="sng">
                      <a:solidFill>
                        <a:srgbClr val="9E9E9E">
                          <a:alpha val="0"/>
                        </a:srgbClr>
                      </a:solidFill>
                      <a:prstDash val="solid"/>
                      <a:round/>
                      <a:headEnd type="none" w="sm" len="sm"/>
                      <a:tailEnd type="none" w="sm" len="sm"/>
                    </a:lnL>
                    <a:lnR w="19050" cap="flat" cmpd="sng" algn="ctr">
                      <a:solidFill>
                        <a:schemeClr val="accent1"/>
                      </a:solidFill>
                      <a:prstDash val="solid"/>
                      <a:round/>
                      <a:headEnd type="none" w="sm" len="sm"/>
                      <a:tailEnd type="none" w="sm" len="sm"/>
                    </a:lnR>
                    <a:lnT w="9525" cap="flat" cmpd="sng" algn="ctr">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chemeClr val="accent4"/>
                    </a:solidFill>
                  </a:tcPr>
                </a:tc>
                <a:tc>
                  <a:txBody>
                    <a:bodyPr/>
                    <a:lstStyle/>
                    <a:p>
                      <a:pPr marL="365760" lvl="0" indent="-292100" algn="l" rtl="0">
                        <a:spcBef>
                          <a:spcPts val="0"/>
                        </a:spcBef>
                        <a:spcAft>
                          <a:spcPts val="0"/>
                        </a:spcAft>
                        <a:buClr>
                          <a:srgbClr val="FFFFFF"/>
                        </a:buClr>
                        <a:buSzPts val="1000"/>
                        <a:buFont typeface="Montserrat Light"/>
                        <a:buChar char="■"/>
                      </a:pPr>
                      <a:r>
                        <a:rPr lang="en-GB" sz="1000" dirty="0">
                          <a:solidFill>
                            <a:srgbClr val="FFFFFF"/>
                          </a:solidFill>
                          <a:latin typeface="Montserrat" panose="00000500000000000000" pitchFamily="2" charset="0"/>
                          <a:ea typeface="Montserrat Light"/>
                          <a:cs typeface="Montserrat Light"/>
                          <a:sym typeface="Montserrat Light"/>
                        </a:rPr>
                        <a:t>21%</a:t>
                      </a:r>
                      <a:endParaRPr sz="1000" dirty="0">
                        <a:solidFill>
                          <a:srgbClr val="FFFFFF"/>
                        </a:solidFill>
                        <a:latin typeface="Montserrat" panose="00000500000000000000" pitchFamily="2" charset="0"/>
                        <a:ea typeface="Montserrat Light"/>
                        <a:cs typeface="Montserrat Light"/>
                        <a:sym typeface="Montserrat Light"/>
                      </a:endParaRPr>
                    </a:p>
                  </a:txBody>
                  <a:tcPr marL="91425" marR="91425" marT="91425" marB="91425">
                    <a:lnL w="19050" cap="flat" cmpd="sng" algn="ctr">
                      <a:solidFill>
                        <a:schemeClr val="accent1"/>
                      </a:solidFill>
                      <a:prstDash val="solid"/>
                      <a:round/>
                      <a:headEnd type="none" w="sm" len="sm"/>
                      <a:tailEnd type="none" w="sm" len="sm"/>
                    </a:lnL>
                    <a:lnR w="19050" cap="flat" cmpd="sng" algn="ctr">
                      <a:solidFill>
                        <a:schemeClr val="accent1"/>
                      </a:solidFill>
                      <a:prstDash val="solid"/>
                      <a:round/>
                      <a:headEnd type="none" w="sm" len="sm"/>
                      <a:tailEnd type="none" w="sm" len="sm"/>
                    </a:lnR>
                    <a:lnT w="9525" cap="flat" cmpd="sng" algn="ctr">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chemeClr val="accent4"/>
                    </a:solidFill>
                  </a:tcPr>
                </a:tc>
                <a:tc>
                  <a:txBody>
                    <a:bodyPr/>
                    <a:lstStyle/>
                    <a:p>
                      <a:pPr marL="365760" lvl="0" indent="-292100" algn="l" rtl="0">
                        <a:spcBef>
                          <a:spcPts val="0"/>
                        </a:spcBef>
                        <a:spcAft>
                          <a:spcPts val="0"/>
                        </a:spcAft>
                        <a:buClr>
                          <a:srgbClr val="FFFFFF"/>
                        </a:buClr>
                        <a:buSzPts val="1000"/>
                        <a:buFont typeface="Montserrat Light"/>
                        <a:buChar char="■"/>
                      </a:pPr>
                      <a:r>
                        <a:rPr lang="en-GB" sz="1000" b="0" dirty="0">
                          <a:solidFill>
                            <a:schemeClr val="bg1"/>
                          </a:solidFill>
                          <a:latin typeface="Montserrat" panose="00000500000000000000" pitchFamily="2" charset="0"/>
                          <a:ea typeface="Montserrat Light"/>
                          <a:cs typeface="Montserrat Light"/>
                          <a:sym typeface="Montserrat Light"/>
                        </a:rPr>
                        <a:t>-1%</a:t>
                      </a:r>
                      <a:endParaRPr sz="1000" b="0" dirty="0">
                        <a:solidFill>
                          <a:schemeClr val="bg1"/>
                        </a:solidFill>
                        <a:latin typeface="Montserrat" panose="00000500000000000000" pitchFamily="2" charset="0"/>
                        <a:ea typeface="Montserrat Light"/>
                        <a:cs typeface="Montserrat Light"/>
                        <a:sym typeface="Montserrat Light"/>
                      </a:endParaRPr>
                    </a:p>
                  </a:txBody>
                  <a:tcPr marL="91425" marR="91425" marT="91425" marB="91425">
                    <a:lnL w="19050" cap="flat" cmpd="sng" algn="ctr">
                      <a:solidFill>
                        <a:schemeClr val="accent1"/>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lgn="ctr">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chemeClr val="accent4"/>
                    </a:solidFill>
                  </a:tcPr>
                </a:tc>
                <a:extLst>
                  <a:ext uri="{0D108BD9-81ED-4DB2-BD59-A6C34878D82A}">
                    <a16:rowId xmlns:a16="http://schemas.microsoft.com/office/drawing/2014/main" val="10007"/>
                  </a:ext>
                </a:extLst>
              </a:tr>
              <a:tr h="322113">
                <a:tc>
                  <a:txBody>
                    <a:bodyPr/>
                    <a:lstStyle/>
                    <a:p>
                      <a:pPr marL="0" lvl="0" indent="0" algn="l" rtl="0">
                        <a:spcBef>
                          <a:spcPts val="0"/>
                        </a:spcBef>
                        <a:spcAft>
                          <a:spcPts val="0"/>
                        </a:spcAft>
                        <a:buNone/>
                      </a:pPr>
                      <a:r>
                        <a:rPr lang="en-GB" sz="1000" b="1" dirty="0">
                          <a:solidFill>
                            <a:srgbClr val="FFFFFF"/>
                          </a:solidFill>
                          <a:latin typeface="Montserrat" panose="00000500000000000000" pitchFamily="2" charset="0"/>
                          <a:ea typeface="Montserrat"/>
                          <a:cs typeface="Montserrat"/>
                          <a:sym typeface="Montserrat"/>
                        </a:rPr>
                        <a:t>Iceland</a:t>
                      </a:r>
                    </a:p>
                  </a:txBody>
                  <a:tcPr marL="91425" marR="91425" marT="91425" marB="91425">
                    <a:lnL w="9525" cap="flat" cmpd="sng">
                      <a:solidFill>
                        <a:srgbClr val="9E9E9E">
                          <a:alpha val="0"/>
                        </a:srgbClr>
                      </a:solidFill>
                      <a:prstDash val="solid"/>
                      <a:round/>
                      <a:headEnd type="none" w="sm" len="sm"/>
                      <a:tailEnd type="none" w="sm" len="sm"/>
                    </a:lnL>
                    <a:lnR w="19050" cap="flat" cmpd="sng" algn="ctr">
                      <a:solidFill>
                        <a:schemeClr val="accent1"/>
                      </a:solidFill>
                      <a:prstDash val="solid"/>
                      <a:round/>
                      <a:headEnd type="none" w="sm" len="sm"/>
                      <a:tailEnd type="none" w="sm" len="sm"/>
                    </a:lnR>
                    <a:lnT w="9525" cap="flat" cmpd="sng" algn="ctr">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chemeClr val="tx1"/>
                    </a:solidFill>
                  </a:tcPr>
                </a:tc>
                <a:tc>
                  <a:txBody>
                    <a:bodyPr/>
                    <a:lstStyle/>
                    <a:p>
                      <a:pPr marL="365760" lvl="0" indent="-292100" algn="l" rtl="0">
                        <a:spcBef>
                          <a:spcPts val="0"/>
                        </a:spcBef>
                        <a:spcAft>
                          <a:spcPts val="0"/>
                        </a:spcAft>
                        <a:buClr>
                          <a:srgbClr val="FFFFFF"/>
                        </a:buClr>
                        <a:buSzPts val="1000"/>
                        <a:buFont typeface="Montserrat Light"/>
                        <a:buChar char="■"/>
                      </a:pPr>
                      <a:r>
                        <a:rPr lang="en-GB" sz="1000" dirty="0">
                          <a:solidFill>
                            <a:srgbClr val="FFFFFF"/>
                          </a:solidFill>
                          <a:latin typeface="Montserrat" panose="00000500000000000000" pitchFamily="2" charset="0"/>
                          <a:ea typeface="Montserrat Light"/>
                          <a:cs typeface="Montserrat Light"/>
                          <a:sym typeface="Montserrat Light"/>
                        </a:rPr>
                        <a:t>20%</a:t>
                      </a:r>
                      <a:endParaRPr sz="1000" dirty="0">
                        <a:solidFill>
                          <a:srgbClr val="FFFFFF"/>
                        </a:solidFill>
                        <a:latin typeface="Montserrat" panose="00000500000000000000" pitchFamily="2" charset="0"/>
                        <a:ea typeface="Montserrat Light"/>
                        <a:cs typeface="Montserrat Light"/>
                        <a:sym typeface="Montserrat Light"/>
                      </a:endParaRPr>
                    </a:p>
                  </a:txBody>
                  <a:tcPr marL="91425" marR="91425" marT="91425" marB="91425">
                    <a:lnL w="19050" cap="flat" cmpd="sng" algn="ctr">
                      <a:solidFill>
                        <a:schemeClr val="accent1"/>
                      </a:solidFill>
                      <a:prstDash val="solid"/>
                      <a:round/>
                      <a:headEnd type="none" w="sm" len="sm"/>
                      <a:tailEnd type="none" w="sm" len="sm"/>
                    </a:lnL>
                    <a:lnR w="19050" cap="flat" cmpd="sng" algn="ctr">
                      <a:solidFill>
                        <a:schemeClr val="accent1"/>
                      </a:solidFill>
                      <a:prstDash val="solid"/>
                      <a:round/>
                      <a:headEnd type="none" w="sm" len="sm"/>
                      <a:tailEnd type="none" w="sm" len="sm"/>
                    </a:lnR>
                    <a:lnT w="9525" cap="flat" cmpd="sng" algn="ctr">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chemeClr val="tx1"/>
                    </a:solidFill>
                  </a:tcPr>
                </a:tc>
                <a:tc>
                  <a:txBody>
                    <a:bodyPr/>
                    <a:lstStyle/>
                    <a:p>
                      <a:pPr marL="365760" lvl="0" indent="-292100" algn="l" rtl="0">
                        <a:spcBef>
                          <a:spcPts val="0"/>
                        </a:spcBef>
                        <a:spcAft>
                          <a:spcPts val="0"/>
                        </a:spcAft>
                        <a:buClr>
                          <a:srgbClr val="FFFFFF"/>
                        </a:buClr>
                        <a:buSzPts val="1000"/>
                        <a:buFont typeface="Montserrat Light"/>
                        <a:buChar char="■"/>
                      </a:pPr>
                      <a:r>
                        <a:rPr lang="en-GB" sz="1000" b="0" dirty="0">
                          <a:solidFill>
                            <a:schemeClr val="bg1"/>
                          </a:solidFill>
                          <a:latin typeface="Montserrat" panose="00000500000000000000" pitchFamily="2" charset="0"/>
                          <a:ea typeface="Montserrat Light"/>
                          <a:cs typeface="Montserrat Light"/>
                          <a:sym typeface="Montserrat Light"/>
                        </a:rPr>
                        <a:t>-0%</a:t>
                      </a:r>
                      <a:endParaRPr sz="1000" b="0" dirty="0">
                        <a:solidFill>
                          <a:schemeClr val="bg1"/>
                        </a:solidFill>
                        <a:latin typeface="Montserrat" panose="00000500000000000000" pitchFamily="2" charset="0"/>
                        <a:ea typeface="Montserrat Light"/>
                        <a:cs typeface="Montserrat Light"/>
                        <a:sym typeface="Montserrat Light"/>
                      </a:endParaRPr>
                    </a:p>
                  </a:txBody>
                  <a:tcPr marL="91425" marR="91425" marT="91425" marB="91425">
                    <a:lnL w="19050" cap="flat" cmpd="sng" algn="ctr">
                      <a:solidFill>
                        <a:schemeClr val="accent1"/>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lgn="ctr">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chemeClr val="tx1"/>
                    </a:solidFill>
                  </a:tcPr>
                </a:tc>
                <a:extLst>
                  <a:ext uri="{0D108BD9-81ED-4DB2-BD59-A6C34878D82A}">
                    <a16:rowId xmlns:a16="http://schemas.microsoft.com/office/drawing/2014/main" val="10008"/>
                  </a:ext>
                </a:extLst>
              </a:tr>
              <a:tr h="322113">
                <a:tc>
                  <a:txBody>
                    <a:bodyPr/>
                    <a:lstStyle/>
                    <a:p>
                      <a:pPr marL="0" lvl="0" indent="0" algn="l" rtl="0">
                        <a:spcBef>
                          <a:spcPts val="0"/>
                        </a:spcBef>
                        <a:spcAft>
                          <a:spcPts val="0"/>
                        </a:spcAft>
                        <a:buNone/>
                      </a:pPr>
                      <a:r>
                        <a:rPr lang="en-GB" sz="1000" b="1" dirty="0">
                          <a:solidFill>
                            <a:srgbClr val="FFFFFF"/>
                          </a:solidFill>
                          <a:latin typeface="Montserrat" panose="00000500000000000000" pitchFamily="2" charset="0"/>
                          <a:ea typeface="Montserrat"/>
                          <a:cs typeface="Montserrat"/>
                          <a:sym typeface="Montserrat"/>
                        </a:rPr>
                        <a:t>ASDA</a:t>
                      </a:r>
                      <a:endParaRPr sz="1000" b="1" dirty="0">
                        <a:solidFill>
                          <a:srgbClr val="FFFFFF"/>
                        </a:solidFill>
                        <a:latin typeface="Montserrat" panose="00000500000000000000" pitchFamily="2" charset="0"/>
                        <a:ea typeface="Montserrat"/>
                        <a:cs typeface="Montserrat"/>
                        <a:sym typeface="Montserrat"/>
                      </a:endParaRPr>
                    </a:p>
                  </a:txBody>
                  <a:tcPr marL="91425" marR="91425" marT="91425" marB="91425">
                    <a:lnL w="9525" cap="flat" cmpd="sng">
                      <a:solidFill>
                        <a:srgbClr val="9E9E9E">
                          <a:alpha val="0"/>
                        </a:srgbClr>
                      </a:solidFill>
                      <a:prstDash val="solid"/>
                      <a:round/>
                      <a:headEnd type="none" w="sm" len="sm"/>
                      <a:tailEnd type="none" w="sm" len="sm"/>
                    </a:lnL>
                    <a:lnR w="19050" cap="flat" cmpd="sng" algn="ctr">
                      <a:solidFill>
                        <a:schemeClr val="accent1"/>
                      </a:solidFill>
                      <a:prstDash val="solid"/>
                      <a:round/>
                      <a:headEnd type="none" w="sm" len="sm"/>
                      <a:tailEnd type="none" w="sm" len="sm"/>
                    </a:lnR>
                    <a:lnT w="9525" cap="flat" cmpd="sng" algn="ctr">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chemeClr val="accent4"/>
                    </a:solidFill>
                  </a:tcPr>
                </a:tc>
                <a:tc>
                  <a:txBody>
                    <a:bodyPr/>
                    <a:lstStyle/>
                    <a:p>
                      <a:pPr marL="365760" lvl="0" indent="-292100" algn="l" rtl="0">
                        <a:spcBef>
                          <a:spcPts val="0"/>
                        </a:spcBef>
                        <a:spcAft>
                          <a:spcPts val="0"/>
                        </a:spcAft>
                        <a:buClr>
                          <a:srgbClr val="FFFFFF"/>
                        </a:buClr>
                        <a:buSzPts val="1000"/>
                        <a:buFont typeface="Montserrat Light"/>
                        <a:buChar char="■"/>
                      </a:pPr>
                      <a:r>
                        <a:rPr lang="en-GB" sz="1000" dirty="0">
                          <a:solidFill>
                            <a:srgbClr val="FFFFFF"/>
                          </a:solidFill>
                          <a:latin typeface="Montserrat" panose="00000500000000000000" pitchFamily="2" charset="0"/>
                          <a:ea typeface="Montserrat Light"/>
                          <a:cs typeface="Montserrat Light"/>
                          <a:sym typeface="Montserrat Light"/>
                        </a:rPr>
                        <a:t>19%</a:t>
                      </a:r>
                      <a:endParaRPr sz="1000" dirty="0">
                        <a:solidFill>
                          <a:srgbClr val="FFFFFF"/>
                        </a:solidFill>
                        <a:latin typeface="Montserrat" panose="00000500000000000000" pitchFamily="2" charset="0"/>
                        <a:ea typeface="Montserrat Light"/>
                        <a:cs typeface="Montserrat Light"/>
                        <a:sym typeface="Montserrat Light"/>
                      </a:endParaRPr>
                    </a:p>
                  </a:txBody>
                  <a:tcPr marL="91425" marR="91425" marT="91425" marB="91425">
                    <a:lnL w="19050" cap="flat" cmpd="sng" algn="ctr">
                      <a:solidFill>
                        <a:schemeClr val="accent1"/>
                      </a:solidFill>
                      <a:prstDash val="solid"/>
                      <a:round/>
                      <a:headEnd type="none" w="sm" len="sm"/>
                      <a:tailEnd type="none" w="sm" len="sm"/>
                    </a:lnL>
                    <a:lnR w="19050" cap="flat" cmpd="sng" algn="ctr">
                      <a:solidFill>
                        <a:schemeClr val="accent1"/>
                      </a:solidFill>
                      <a:prstDash val="solid"/>
                      <a:round/>
                      <a:headEnd type="none" w="sm" len="sm"/>
                      <a:tailEnd type="none" w="sm" len="sm"/>
                    </a:lnR>
                    <a:lnT w="9525" cap="flat" cmpd="sng" algn="ctr">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chemeClr val="accent4"/>
                    </a:solidFill>
                  </a:tcPr>
                </a:tc>
                <a:tc>
                  <a:txBody>
                    <a:bodyPr/>
                    <a:lstStyle/>
                    <a:p>
                      <a:pPr marL="365760" lvl="0" indent="-292100" algn="l" rtl="0">
                        <a:spcBef>
                          <a:spcPts val="0"/>
                        </a:spcBef>
                        <a:spcAft>
                          <a:spcPts val="0"/>
                        </a:spcAft>
                        <a:buClr>
                          <a:srgbClr val="FFFFFF"/>
                        </a:buClr>
                        <a:buSzPts val="1000"/>
                        <a:buFont typeface="Montserrat Light"/>
                        <a:buChar char="■"/>
                      </a:pPr>
                      <a:r>
                        <a:rPr lang="en-GB" sz="1000" b="0" dirty="0">
                          <a:solidFill>
                            <a:schemeClr val="bg1"/>
                          </a:solidFill>
                          <a:latin typeface="Montserrat" panose="00000500000000000000" pitchFamily="2" charset="0"/>
                          <a:ea typeface="Montserrat Light"/>
                          <a:cs typeface="Montserrat Light"/>
                          <a:sym typeface="Montserrat Light"/>
                        </a:rPr>
                        <a:t>-1%</a:t>
                      </a:r>
                      <a:endParaRPr sz="1000" b="0" dirty="0">
                        <a:solidFill>
                          <a:schemeClr val="bg1"/>
                        </a:solidFill>
                        <a:latin typeface="Montserrat" panose="00000500000000000000" pitchFamily="2" charset="0"/>
                        <a:ea typeface="Montserrat Light"/>
                        <a:cs typeface="Montserrat Light"/>
                        <a:sym typeface="Montserrat Light"/>
                      </a:endParaRPr>
                    </a:p>
                  </a:txBody>
                  <a:tcPr marL="91425" marR="91425" marT="91425" marB="91425">
                    <a:lnL w="19050" cap="flat" cmpd="sng" algn="ctr">
                      <a:solidFill>
                        <a:schemeClr val="accent1"/>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lgn="ctr">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chemeClr val="accent4"/>
                    </a:solidFill>
                  </a:tcPr>
                </a:tc>
                <a:extLst>
                  <a:ext uri="{0D108BD9-81ED-4DB2-BD59-A6C34878D82A}">
                    <a16:rowId xmlns:a16="http://schemas.microsoft.com/office/drawing/2014/main" val="10009"/>
                  </a:ext>
                </a:extLst>
              </a:tr>
              <a:tr h="322113">
                <a:tc>
                  <a:txBody>
                    <a:bodyPr/>
                    <a:lstStyle/>
                    <a:p>
                      <a:pPr marL="0" lvl="0" indent="0" algn="l" rtl="0">
                        <a:spcBef>
                          <a:spcPts val="0"/>
                        </a:spcBef>
                        <a:spcAft>
                          <a:spcPts val="0"/>
                        </a:spcAft>
                        <a:buNone/>
                      </a:pPr>
                      <a:r>
                        <a:rPr lang="en-GB" sz="1000" b="1" dirty="0">
                          <a:solidFill>
                            <a:srgbClr val="FFFFFF"/>
                          </a:solidFill>
                          <a:latin typeface="Montserrat" panose="00000500000000000000" pitchFamily="2" charset="0"/>
                          <a:ea typeface="Montserrat"/>
                          <a:cs typeface="Montserrat"/>
                          <a:sym typeface="Montserrat"/>
                        </a:rPr>
                        <a:t>Lidl</a:t>
                      </a:r>
                      <a:endParaRPr sz="1000" b="1" dirty="0">
                        <a:solidFill>
                          <a:srgbClr val="FFFFFF"/>
                        </a:solidFill>
                        <a:latin typeface="Montserrat" panose="00000500000000000000" pitchFamily="2" charset="0"/>
                        <a:ea typeface="Montserrat"/>
                        <a:cs typeface="Montserrat"/>
                        <a:sym typeface="Montserrat"/>
                      </a:endParaRPr>
                    </a:p>
                  </a:txBody>
                  <a:tcPr marL="91425" marR="91425" marT="91425" marB="91425">
                    <a:lnL w="9525" cap="flat" cmpd="sng">
                      <a:solidFill>
                        <a:srgbClr val="9E9E9E">
                          <a:alpha val="0"/>
                        </a:srgbClr>
                      </a:solidFill>
                      <a:prstDash val="solid"/>
                      <a:round/>
                      <a:headEnd type="none" w="sm" len="sm"/>
                      <a:tailEnd type="none" w="sm" len="sm"/>
                    </a:lnL>
                    <a:lnR w="19050" cap="flat" cmpd="sng" algn="ctr">
                      <a:solidFill>
                        <a:schemeClr val="accent1"/>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chemeClr val="tx1"/>
                    </a:solidFill>
                  </a:tcPr>
                </a:tc>
                <a:tc>
                  <a:txBody>
                    <a:bodyPr/>
                    <a:lstStyle/>
                    <a:p>
                      <a:pPr marL="365760" lvl="0" indent="-292100" algn="l" rtl="0">
                        <a:spcBef>
                          <a:spcPts val="0"/>
                        </a:spcBef>
                        <a:spcAft>
                          <a:spcPts val="0"/>
                        </a:spcAft>
                        <a:buClr>
                          <a:srgbClr val="FFFFFF"/>
                        </a:buClr>
                        <a:buSzPts val="1000"/>
                        <a:buFont typeface="Montserrat Light"/>
                        <a:buChar char="■"/>
                      </a:pPr>
                      <a:r>
                        <a:rPr lang="en-GB" sz="1000" dirty="0">
                          <a:solidFill>
                            <a:srgbClr val="FFFFFF"/>
                          </a:solidFill>
                          <a:latin typeface="Montserrat" panose="00000500000000000000" pitchFamily="2" charset="0"/>
                          <a:ea typeface="Montserrat Light"/>
                          <a:cs typeface="Montserrat Light"/>
                          <a:sym typeface="Montserrat Light"/>
                        </a:rPr>
                        <a:t>9%</a:t>
                      </a:r>
                    </a:p>
                  </a:txBody>
                  <a:tcPr marL="91425" marR="91425" marT="91425" marB="91425">
                    <a:lnL w="19050" cap="flat" cmpd="sng" algn="ctr">
                      <a:solidFill>
                        <a:schemeClr val="accent1"/>
                      </a:solidFill>
                      <a:prstDash val="solid"/>
                      <a:round/>
                      <a:headEnd type="none" w="sm" len="sm"/>
                      <a:tailEnd type="none" w="sm" len="sm"/>
                    </a:lnL>
                    <a:lnR w="19050" cap="flat" cmpd="sng" algn="ctr">
                      <a:solidFill>
                        <a:schemeClr val="accent1"/>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chemeClr val="tx1"/>
                    </a:solidFill>
                  </a:tcPr>
                </a:tc>
                <a:tc>
                  <a:txBody>
                    <a:bodyPr/>
                    <a:lstStyle/>
                    <a:p>
                      <a:pPr marL="365760" lvl="0" indent="-292100" algn="l" rtl="0">
                        <a:spcBef>
                          <a:spcPts val="0"/>
                        </a:spcBef>
                        <a:spcAft>
                          <a:spcPts val="0"/>
                        </a:spcAft>
                        <a:buClr>
                          <a:srgbClr val="FFFFFF"/>
                        </a:buClr>
                        <a:buSzPts val="1000"/>
                        <a:buFont typeface="Montserrat Light"/>
                        <a:buChar char="■"/>
                      </a:pPr>
                      <a:r>
                        <a:rPr lang="en-GB" sz="1000" b="0" dirty="0">
                          <a:solidFill>
                            <a:schemeClr val="bg1"/>
                          </a:solidFill>
                          <a:latin typeface="Montserrat" panose="00000500000000000000" pitchFamily="2" charset="0"/>
                          <a:ea typeface="Montserrat Light"/>
                          <a:cs typeface="Montserrat Light"/>
                          <a:sym typeface="Montserrat Light"/>
                        </a:rPr>
                        <a:t>-0%</a:t>
                      </a:r>
                    </a:p>
                  </a:txBody>
                  <a:tcPr marL="91425" marR="91425" marT="91425" marB="91425">
                    <a:lnL w="19050" cap="flat" cmpd="sng" algn="ctr">
                      <a:solidFill>
                        <a:schemeClr val="accent1"/>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chemeClr val="tx1"/>
                    </a:solidFill>
                  </a:tcPr>
                </a:tc>
                <a:extLst>
                  <a:ext uri="{0D108BD9-81ED-4DB2-BD59-A6C34878D82A}">
                    <a16:rowId xmlns:a16="http://schemas.microsoft.com/office/drawing/2014/main" val="10010"/>
                  </a:ext>
                </a:extLst>
              </a:tr>
              <a:tr h="322113">
                <a:tc>
                  <a:txBody>
                    <a:bodyPr/>
                    <a:lstStyle/>
                    <a:p>
                      <a:pPr marL="0" lvl="0" indent="0" algn="l" rtl="0">
                        <a:spcBef>
                          <a:spcPts val="0"/>
                        </a:spcBef>
                        <a:spcAft>
                          <a:spcPts val="0"/>
                        </a:spcAft>
                        <a:buNone/>
                      </a:pPr>
                      <a:r>
                        <a:rPr lang="en-GB" sz="1000" b="1" dirty="0">
                          <a:solidFill>
                            <a:srgbClr val="FFFFFF"/>
                          </a:solidFill>
                          <a:latin typeface="Montserrat" panose="00000500000000000000" pitchFamily="2" charset="0"/>
                          <a:ea typeface="Montserrat"/>
                          <a:cs typeface="Montserrat"/>
                          <a:sym typeface="Montserrat"/>
                        </a:rPr>
                        <a:t>Aldi</a:t>
                      </a:r>
                      <a:endParaRPr sz="1000" b="1" dirty="0">
                        <a:solidFill>
                          <a:srgbClr val="FFFFFF"/>
                        </a:solidFill>
                        <a:latin typeface="Montserrat" panose="00000500000000000000" pitchFamily="2" charset="0"/>
                        <a:ea typeface="Montserrat"/>
                        <a:cs typeface="Montserrat"/>
                        <a:sym typeface="Montserrat"/>
                      </a:endParaRPr>
                    </a:p>
                  </a:txBody>
                  <a:tcPr marL="91425" marR="91425" marT="91425" marB="91425">
                    <a:lnL w="9525" cap="flat" cmpd="sng">
                      <a:solidFill>
                        <a:srgbClr val="9E9E9E">
                          <a:alpha val="0"/>
                        </a:srgbClr>
                      </a:solidFill>
                      <a:prstDash val="solid"/>
                      <a:round/>
                      <a:headEnd type="none" w="sm" len="sm"/>
                      <a:tailEnd type="none" w="sm" len="sm"/>
                    </a:lnL>
                    <a:lnR w="19050" cap="flat" cmpd="sng" algn="ctr">
                      <a:solidFill>
                        <a:schemeClr val="accent1"/>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chemeClr val="accent4"/>
                    </a:solidFill>
                  </a:tcPr>
                </a:tc>
                <a:tc>
                  <a:txBody>
                    <a:bodyPr/>
                    <a:lstStyle/>
                    <a:p>
                      <a:pPr marL="365760" lvl="0" indent="-292100" algn="l" rtl="0">
                        <a:spcBef>
                          <a:spcPts val="0"/>
                        </a:spcBef>
                        <a:spcAft>
                          <a:spcPts val="0"/>
                        </a:spcAft>
                        <a:buClr>
                          <a:srgbClr val="FFFFFF"/>
                        </a:buClr>
                        <a:buSzPts val="1000"/>
                        <a:buFont typeface="Montserrat Light"/>
                        <a:buChar char="■"/>
                      </a:pPr>
                      <a:r>
                        <a:rPr lang="en-GB" sz="1000" dirty="0">
                          <a:solidFill>
                            <a:srgbClr val="FFFFFF"/>
                          </a:solidFill>
                          <a:latin typeface="Montserrat" panose="00000500000000000000" pitchFamily="2" charset="0"/>
                          <a:ea typeface="Montserrat Light"/>
                          <a:cs typeface="Montserrat Light"/>
                          <a:sym typeface="Montserrat Light"/>
                        </a:rPr>
                        <a:t>5%</a:t>
                      </a:r>
                      <a:endParaRPr sz="1000" dirty="0">
                        <a:solidFill>
                          <a:srgbClr val="FFFFFF"/>
                        </a:solidFill>
                        <a:latin typeface="Montserrat" panose="00000500000000000000" pitchFamily="2" charset="0"/>
                        <a:ea typeface="Montserrat Light"/>
                        <a:cs typeface="Montserrat Light"/>
                        <a:sym typeface="Montserrat Light"/>
                      </a:endParaRPr>
                    </a:p>
                  </a:txBody>
                  <a:tcPr marL="91425" marR="91425" marT="91425" marB="91425">
                    <a:lnL w="19050" cap="flat" cmpd="sng" algn="ctr">
                      <a:solidFill>
                        <a:schemeClr val="accent1"/>
                      </a:solidFill>
                      <a:prstDash val="solid"/>
                      <a:round/>
                      <a:headEnd type="none" w="sm" len="sm"/>
                      <a:tailEnd type="none" w="sm" len="sm"/>
                    </a:lnL>
                    <a:lnR w="19050" cap="flat" cmpd="sng" algn="ctr">
                      <a:solidFill>
                        <a:schemeClr val="accent1"/>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chemeClr val="accent4"/>
                    </a:solidFill>
                  </a:tcPr>
                </a:tc>
                <a:tc>
                  <a:txBody>
                    <a:bodyPr/>
                    <a:lstStyle/>
                    <a:p>
                      <a:pPr marL="365760" lvl="0" indent="-292100" algn="l" rtl="0">
                        <a:spcBef>
                          <a:spcPts val="0"/>
                        </a:spcBef>
                        <a:spcAft>
                          <a:spcPts val="0"/>
                        </a:spcAft>
                        <a:buClr>
                          <a:srgbClr val="FFFFFF"/>
                        </a:buClr>
                        <a:buSzPts val="1000"/>
                        <a:buFont typeface="Montserrat Light"/>
                        <a:buChar char="■"/>
                      </a:pPr>
                      <a:r>
                        <a:rPr lang="en-GB" sz="1000" b="0" dirty="0">
                          <a:solidFill>
                            <a:srgbClr val="FFFFFF"/>
                          </a:solidFill>
                          <a:latin typeface="Montserrat" panose="00000500000000000000" pitchFamily="2" charset="0"/>
                          <a:ea typeface="Montserrat Light"/>
                          <a:cs typeface="Montserrat Light"/>
                          <a:sym typeface="Montserrat Light"/>
                        </a:rPr>
                        <a:t>-1%</a:t>
                      </a:r>
                      <a:endParaRPr sz="1000" b="0" dirty="0">
                        <a:solidFill>
                          <a:srgbClr val="FFFFFF"/>
                        </a:solidFill>
                        <a:latin typeface="Montserrat" panose="00000500000000000000" pitchFamily="2" charset="0"/>
                        <a:ea typeface="Montserrat Light"/>
                        <a:cs typeface="Montserrat Light"/>
                        <a:sym typeface="Montserrat Light"/>
                      </a:endParaRPr>
                    </a:p>
                  </a:txBody>
                  <a:tcPr marL="91425" marR="91425" marT="91425" marB="91425">
                    <a:lnL w="19050" cap="flat" cmpd="sng" algn="ctr">
                      <a:solidFill>
                        <a:schemeClr val="accent1"/>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chemeClr val="accent4"/>
                    </a:solidFill>
                  </a:tcPr>
                </a:tc>
                <a:extLst>
                  <a:ext uri="{0D108BD9-81ED-4DB2-BD59-A6C34878D82A}">
                    <a16:rowId xmlns:a16="http://schemas.microsoft.com/office/drawing/2014/main" val="10011"/>
                  </a:ext>
                </a:extLst>
              </a:tr>
            </a:tbl>
          </a:graphicData>
        </a:graphic>
      </p:graphicFrame>
      <p:grpSp>
        <p:nvGrpSpPr>
          <p:cNvPr id="6" name="Group 5">
            <a:extLst>
              <a:ext uri="{FF2B5EF4-FFF2-40B4-BE49-F238E27FC236}">
                <a16:creationId xmlns:a16="http://schemas.microsoft.com/office/drawing/2014/main" id="{E214E7B5-A926-498C-AEAF-DB2A97ABA9AC}"/>
              </a:ext>
            </a:extLst>
          </p:cNvPr>
          <p:cNvGrpSpPr/>
          <p:nvPr/>
        </p:nvGrpSpPr>
        <p:grpSpPr>
          <a:xfrm>
            <a:off x="1203522" y="1904908"/>
            <a:ext cx="1268730" cy="1477328"/>
            <a:chOff x="1087408" y="1542051"/>
            <a:chExt cx="1268730" cy="1477328"/>
          </a:xfrm>
        </p:grpSpPr>
        <p:sp>
          <p:nvSpPr>
            <p:cNvPr id="5" name="TextBox 4"/>
            <p:cNvSpPr txBox="1"/>
            <p:nvPr/>
          </p:nvSpPr>
          <p:spPr>
            <a:xfrm>
              <a:off x="1087408" y="1542051"/>
              <a:ext cx="1268730" cy="1477328"/>
            </a:xfrm>
            <a:prstGeom prst="rect">
              <a:avLst/>
            </a:prstGeom>
            <a:solidFill>
              <a:schemeClr val="bg1"/>
            </a:solidFill>
          </p:spPr>
          <p:txBody>
            <a:bodyPr wrap="square" rtlCol="0">
              <a:spAutoFit/>
            </a:bodyPr>
            <a:lstStyle/>
            <a:p>
              <a:pPr algn="ctr"/>
              <a:r>
                <a:rPr lang="en-GB" sz="1000" dirty="0">
                  <a:latin typeface="Avenir Next LT Pro" panose="020B0604020202020204" charset="0"/>
                </a:rPr>
                <a:t>% Value sales bought on offer</a:t>
              </a:r>
            </a:p>
            <a:p>
              <a:endParaRPr lang="en-GB" sz="1000" dirty="0">
                <a:latin typeface="Avenir Next LT Pro" panose="020B0604020202020204" charset="0"/>
              </a:endParaRPr>
            </a:p>
            <a:p>
              <a:endParaRPr lang="en-GB" sz="1000" dirty="0">
                <a:latin typeface="Avenir Next LT Pro" panose="020B0604020202020204" charset="0"/>
              </a:endParaRPr>
            </a:p>
            <a:p>
              <a:endParaRPr lang="en-GB" sz="1000" dirty="0">
                <a:latin typeface="Avenir Next LT Pro" panose="020B0604020202020204" charset="0"/>
              </a:endParaRPr>
            </a:p>
            <a:p>
              <a:endParaRPr lang="en-GB" sz="1000" dirty="0">
                <a:latin typeface="Avenir Next LT Pro" panose="020B0604020202020204" charset="0"/>
              </a:endParaRPr>
            </a:p>
            <a:p>
              <a:endParaRPr lang="en-GB" sz="1000" dirty="0">
                <a:latin typeface="Avenir Next LT Pro" panose="020B0604020202020204" charset="0"/>
              </a:endParaRPr>
            </a:p>
            <a:p>
              <a:r>
                <a:rPr lang="en-GB" sz="1000" dirty="0">
                  <a:latin typeface="Montserrat" panose="00000500000000000000" pitchFamily="2" charset="0"/>
                </a:rPr>
                <a:t>Grocery</a:t>
              </a:r>
              <a:r>
                <a:rPr lang="en-GB" sz="1000" dirty="0">
                  <a:latin typeface="Avenir Next LT Pro" panose="020B0604020202020204" charset="0"/>
                </a:rPr>
                <a:t> Multiples 22% </a:t>
              </a:r>
              <a:r>
                <a:rPr lang="en-GB" sz="1000" dirty="0">
                  <a:solidFill>
                    <a:schemeClr val="tx1"/>
                  </a:solidFill>
                  <a:latin typeface="Avenir Next LT Pro" panose="020B0604020202020204" charset="0"/>
                </a:rPr>
                <a:t>(</a:t>
              </a:r>
              <a:r>
                <a:rPr lang="en-GB" sz="1000" b="1" dirty="0">
                  <a:solidFill>
                    <a:schemeClr val="tx1"/>
                  </a:solidFill>
                  <a:latin typeface="Avenir Next LT Pro" panose="020B0604020202020204" charset="0"/>
                </a:rPr>
                <a:t>+0%</a:t>
              </a:r>
              <a:r>
                <a:rPr lang="en-GB" sz="1000" dirty="0">
                  <a:solidFill>
                    <a:schemeClr val="tx1"/>
                  </a:solidFill>
                  <a:latin typeface="Avenir Next LT Pro" panose="020B0604020202020204" charset="0"/>
                </a:rPr>
                <a:t> </a:t>
              </a:r>
              <a:r>
                <a:rPr lang="en-GB" sz="1000" dirty="0">
                  <a:latin typeface="Avenir Next LT Pro" panose="020B0604020202020204" charset="0"/>
                </a:rPr>
                <a:t>points)</a:t>
              </a:r>
            </a:p>
          </p:txBody>
        </p:sp>
        <p:pic>
          <p:nvPicPr>
            <p:cNvPr id="9" name="Google Shape;833;p53"/>
            <p:cNvPicPr preferRelativeResize="0"/>
            <p:nvPr/>
          </p:nvPicPr>
          <p:blipFill>
            <a:blip r:embed="rId3">
              <a:alphaModFix/>
            </a:blip>
            <a:stretch>
              <a:fillRect/>
            </a:stretch>
          </p:blipFill>
          <p:spPr>
            <a:xfrm>
              <a:off x="1448925" y="1993424"/>
              <a:ext cx="413675" cy="618125"/>
            </a:xfrm>
            <a:prstGeom prst="rect">
              <a:avLst/>
            </a:prstGeom>
            <a:noFill/>
            <a:ln>
              <a:noFill/>
            </a:ln>
          </p:spPr>
        </p:pic>
      </p:grpSp>
      <p:sp>
        <p:nvSpPr>
          <p:cNvPr id="3" name="Subtitle 2">
            <a:extLst>
              <a:ext uri="{FF2B5EF4-FFF2-40B4-BE49-F238E27FC236}">
                <a16:creationId xmlns:a16="http://schemas.microsoft.com/office/drawing/2014/main" id="{DF131891-A103-4FBD-848A-0183FD008A90}"/>
              </a:ext>
            </a:extLst>
          </p:cNvPr>
          <p:cNvSpPr>
            <a:spLocks noGrp="1"/>
          </p:cNvSpPr>
          <p:nvPr>
            <p:ph type="subTitle" idx="1"/>
          </p:nvPr>
        </p:nvSpPr>
        <p:spPr>
          <a:xfrm>
            <a:off x="364329" y="4943474"/>
            <a:ext cx="8159100" cy="136437"/>
          </a:xfrm>
        </p:spPr>
        <p:txBody>
          <a:bodyPr/>
          <a:lstStyle/>
          <a:p>
            <a:r>
              <a:rPr lang="en-PH" dirty="0">
                <a:latin typeface="Montserrat" panose="00000500000000000000" pitchFamily="2" charset="0"/>
              </a:rPr>
              <a:t>Source:  NielsenIQ Homescan % Value fmcg sales bought on offer, 4w/e 1</a:t>
            </a:r>
            <a:r>
              <a:rPr lang="en-PH" baseline="30000" dirty="0">
                <a:latin typeface="Montserrat" panose="00000500000000000000" pitchFamily="2" charset="0"/>
              </a:rPr>
              <a:t>st</a:t>
            </a:r>
            <a:r>
              <a:rPr lang="en-PH" dirty="0">
                <a:latin typeface="Montserrat" panose="00000500000000000000" pitchFamily="2" charset="0"/>
              </a:rPr>
              <a:t> January 2022 vs year ago</a:t>
            </a:r>
          </a:p>
        </p:txBody>
      </p:sp>
    </p:spTree>
    <p:extLst>
      <p:ext uri="{BB962C8B-B14F-4D97-AF65-F5344CB8AC3E}">
        <p14:creationId xmlns:p14="http://schemas.microsoft.com/office/powerpoint/2010/main" val="10583825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741"/>
        <p:cNvGrpSpPr/>
        <p:nvPr/>
      </p:nvGrpSpPr>
      <p:grpSpPr>
        <a:xfrm>
          <a:off x="0" y="0"/>
          <a:ext cx="0" cy="0"/>
          <a:chOff x="0" y="0"/>
          <a:chExt cx="0" cy="0"/>
        </a:xfrm>
      </p:grpSpPr>
      <p:sp>
        <p:nvSpPr>
          <p:cNvPr id="1744" name="Google Shape;1744;p129"/>
          <p:cNvSpPr txBox="1">
            <a:spLocks noGrp="1"/>
          </p:cNvSpPr>
          <p:nvPr>
            <p:ph type="title"/>
          </p:nvPr>
        </p:nvSpPr>
        <p:spPr>
          <a:xfrm>
            <a:off x="423507" y="174122"/>
            <a:ext cx="8644207" cy="585492"/>
          </a:xfrm>
          <a:ln>
            <a:noFill/>
          </a:ln>
        </p:spPr>
        <p:txBody>
          <a:bodyPr spcFirstLastPara="1" wrap="square" lIns="0" tIns="91425" rIns="0" bIns="91425" anchor="t" anchorCtr="0">
            <a:noAutofit/>
          </a:bodyPr>
          <a:lstStyle/>
          <a:p>
            <a:r>
              <a:rPr lang="en-GB" sz="1800" dirty="0">
                <a:solidFill>
                  <a:schemeClr val="tx1"/>
                </a:solidFill>
                <a:latin typeface="Montserrat" panose="00000500000000000000" pitchFamily="2" charset="0"/>
                <a:ea typeface="MS PGothic" pitchFamily="34" charset="-128"/>
                <a:cs typeface="Calibri" pitchFamily="34" charset="0"/>
              </a:rPr>
              <a:t>Food prices saw a sharp acceleration in December as Fresh Food rose to its highest leve</a:t>
            </a:r>
            <a:r>
              <a:rPr lang="en-GB" sz="1800" dirty="0">
                <a:solidFill>
                  <a:schemeClr val="tx1"/>
                </a:solidFill>
                <a:ea typeface="MS PGothic" pitchFamily="34" charset="-128"/>
                <a:cs typeface="Calibri" pitchFamily="34" charset="0"/>
              </a:rPr>
              <a:t>l since April 2013</a:t>
            </a:r>
            <a:endParaRPr lang="en-PH" sz="1800" dirty="0">
              <a:latin typeface="Montserrat" panose="00000500000000000000" pitchFamily="2" charset="0"/>
            </a:endParaRPr>
          </a:p>
        </p:txBody>
      </p:sp>
      <p:cxnSp>
        <p:nvCxnSpPr>
          <p:cNvPr id="11" name="Straight Connector 10">
            <a:extLst>
              <a:ext uri="{FF2B5EF4-FFF2-40B4-BE49-F238E27FC236}">
                <a16:creationId xmlns:a16="http://schemas.microsoft.com/office/drawing/2014/main" id="{413F15B2-5FE5-4B30-A11E-5D55819104D0}"/>
              </a:ext>
            </a:extLst>
          </p:cNvPr>
          <p:cNvCxnSpPr>
            <a:cxnSpLocks/>
          </p:cNvCxnSpPr>
          <p:nvPr/>
        </p:nvCxnSpPr>
        <p:spPr>
          <a:xfrm flipV="1">
            <a:off x="1061634" y="759614"/>
            <a:ext cx="929898" cy="676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D7B3F519-0880-4B45-8224-7541530F4EB4}"/>
              </a:ext>
            </a:extLst>
          </p:cNvPr>
          <p:cNvCxnSpPr>
            <a:cxnSpLocks/>
          </p:cNvCxnSpPr>
          <p:nvPr/>
        </p:nvCxnSpPr>
        <p:spPr>
          <a:xfrm flipV="1">
            <a:off x="2647514" y="483793"/>
            <a:ext cx="2187957" cy="7495"/>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5" name="Subtitle 4">
            <a:extLst>
              <a:ext uri="{FF2B5EF4-FFF2-40B4-BE49-F238E27FC236}">
                <a16:creationId xmlns:a16="http://schemas.microsoft.com/office/drawing/2014/main" id="{70956D1B-E45E-4BB0-8B0F-1388C48A40B5}"/>
              </a:ext>
            </a:extLst>
          </p:cNvPr>
          <p:cNvSpPr>
            <a:spLocks noGrp="1"/>
          </p:cNvSpPr>
          <p:nvPr>
            <p:ph type="subTitle" idx="4294967295"/>
          </p:nvPr>
        </p:nvSpPr>
        <p:spPr>
          <a:xfrm>
            <a:off x="212244" y="4784578"/>
            <a:ext cx="8159100" cy="184800"/>
          </a:xfrm>
        </p:spPr>
        <p:txBody>
          <a:bodyPr/>
          <a:lstStyle/>
          <a:p>
            <a:pPr marL="146050" indent="0">
              <a:buNone/>
            </a:pPr>
            <a:r>
              <a:rPr lang="en-PH" sz="900" dirty="0">
                <a:latin typeface="Montserrat" panose="00000500000000000000" pitchFamily="2" charset="0"/>
              </a:rPr>
              <a:t>Source:  BRC-NielsenIQ Shop Price Index</a:t>
            </a:r>
          </a:p>
        </p:txBody>
      </p:sp>
      <p:graphicFrame>
        <p:nvGraphicFramePr>
          <p:cNvPr id="8" name="Chart 7">
            <a:extLst>
              <a:ext uri="{FF2B5EF4-FFF2-40B4-BE49-F238E27FC236}">
                <a16:creationId xmlns:a16="http://schemas.microsoft.com/office/drawing/2014/main" id="{D617E499-6291-4634-B723-DA38C28B5721}"/>
              </a:ext>
            </a:extLst>
          </p:cNvPr>
          <p:cNvGraphicFramePr/>
          <p:nvPr>
            <p:extLst>
              <p:ext uri="{D42A27DB-BD31-4B8C-83A1-F6EECF244321}">
                <p14:modId xmlns:p14="http://schemas.microsoft.com/office/powerpoint/2010/main" val="3272478071"/>
              </p:ext>
            </p:extLst>
          </p:nvPr>
        </p:nvGraphicFramePr>
        <p:xfrm>
          <a:off x="307298" y="1357137"/>
          <a:ext cx="8644207" cy="3372784"/>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98E31F09-8588-4575-8CB6-29DB80D4FE50}"/>
              </a:ext>
            </a:extLst>
          </p:cNvPr>
          <p:cNvSpPr txBox="1"/>
          <p:nvPr/>
        </p:nvSpPr>
        <p:spPr>
          <a:xfrm>
            <a:off x="338705" y="810763"/>
            <a:ext cx="8466589" cy="430887"/>
          </a:xfrm>
          <a:prstGeom prst="rect">
            <a:avLst/>
          </a:prstGeom>
          <a:noFill/>
        </p:spPr>
        <p:txBody>
          <a:bodyPr wrap="square" rtlCol="0">
            <a:spAutoFit/>
          </a:bodyPr>
          <a:lstStyle/>
          <a:p>
            <a:r>
              <a:rPr lang="en-GB" sz="1100" dirty="0">
                <a:latin typeface="Montserrat" panose="00000500000000000000" pitchFamily="2" charset="0"/>
              </a:rPr>
              <a:t>Rising prices are explained by higher transportation costs, labour shortages and rising commodity and global food prices.</a:t>
            </a:r>
          </a:p>
        </p:txBody>
      </p:sp>
      <p:cxnSp>
        <p:nvCxnSpPr>
          <p:cNvPr id="10" name="Straight Connector 9">
            <a:extLst>
              <a:ext uri="{FF2B5EF4-FFF2-40B4-BE49-F238E27FC236}">
                <a16:creationId xmlns:a16="http://schemas.microsoft.com/office/drawing/2014/main" id="{BB5759AB-C3EC-4121-B7B1-0BF2CCBFA159}"/>
              </a:ext>
            </a:extLst>
          </p:cNvPr>
          <p:cNvCxnSpPr>
            <a:cxnSpLocks/>
          </p:cNvCxnSpPr>
          <p:nvPr/>
        </p:nvCxnSpPr>
        <p:spPr>
          <a:xfrm flipV="1">
            <a:off x="6875785" y="483793"/>
            <a:ext cx="1279252" cy="7495"/>
          </a:xfrm>
          <a:prstGeom prst="line">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01825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664"/>
        <p:cNvGrpSpPr/>
        <p:nvPr/>
      </p:nvGrpSpPr>
      <p:grpSpPr>
        <a:xfrm>
          <a:off x="0" y="0"/>
          <a:ext cx="0" cy="0"/>
          <a:chOff x="0" y="0"/>
          <a:chExt cx="0" cy="0"/>
        </a:xfrm>
      </p:grpSpPr>
      <p:sp>
        <p:nvSpPr>
          <p:cNvPr id="665" name="Google Shape;665;p59"/>
          <p:cNvSpPr txBox="1">
            <a:spLocks noGrp="1"/>
          </p:cNvSpPr>
          <p:nvPr>
            <p:ph type="subTitle" idx="1"/>
          </p:nvPr>
        </p:nvSpPr>
        <p:spPr>
          <a:xfrm>
            <a:off x="354650" y="4857012"/>
            <a:ext cx="8159100" cy="184800"/>
          </a:xfrm>
          <a:prstGeom prst="rect">
            <a:avLst/>
          </a:prstGeom>
        </p:spPr>
        <p:txBody>
          <a:bodyPr spcFirstLastPara="1" wrap="square" lIns="0" tIns="91425" rIns="0" bIns="91425" anchor="b" anchorCtr="0">
            <a:noAutofit/>
          </a:bodyPr>
          <a:lstStyle/>
          <a:p>
            <a:pPr marL="0" lvl="0" indent="0" algn="l" rtl="0">
              <a:spcBef>
                <a:spcPts val="0"/>
              </a:spcBef>
              <a:spcAft>
                <a:spcPts val="0"/>
              </a:spcAft>
              <a:buNone/>
            </a:pPr>
            <a:endParaRPr dirty="0"/>
          </a:p>
        </p:txBody>
      </p:sp>
      <p:pic>
        <p:nvPicPr>
          <p:cNvPr id="4" name="Picture 10" descr="xmas">
            <a:extLst>
              <a:ext uri="{FF2B5EF4-FFF2-40B4-BE49-F238E27FC236}">
                <a16:creationId xmlns:a16="http://schemas.microsoft.com/office/drawing/2014/main" id="{829010C4-63EA-4116-A086-2EF5AF08550F}"/>
              </a:ext>
            </a:extLst>
          </p:cNvPr>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6136" y="2255809"/>
            <a:ext cx="824025"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AF12AC16-41CE-4351-865E-022C5AFEAACE}"/>
              </a:ext>
            </a:extLst>
          </p:cNvPr>
          <p:cNvSpPr txBox="1"/>
          <p:nvPr/>
        </p:nvSpPr>
        <p:spPr>
          <a:xfrm>
            <a:off x="1783972" y="2453601"/>
            <a:ext cx="3748142" cy="461665"/>
          </a:xfrm>
          <a:prstGeom prst="rect">
            <a:avLst/>
          </a:prstGeom>
          <a:solidFill>
            <a:schemeClr val="accent1"/>
          </a:solidFill>
        </p:spPr>
        <p:txBody>
          <a:bodyPr wrap="none" rtlCol="0">
            <a:spAutoFit/>
          </a:bodyPr>
          <a:lstStyle/>
          <a:p>
            <a:r>
              <a:rPr lang="en-GB" sz="2400" b="1" dirty="0">
                <a:solidFill>
                  <a:schemeClr val="tx1"/>
                </a:solidFill>
                <a:latin typeface="Montserrat" panose="00000500000000000000" pitchFamily="2" charset="0"/>
                <a:cs typeface="Calibri" panose="020F0502020204030204" pitchFamily="34" charset="0"/>
              </a:rPr>
              <a:t>2 weeks of Christmas</a:t>
            </a:r>
          </a:p>
        </p:txBody>
      </p:sp>
    </p:spTree>
    <p:extLst>
      <p:ext uri="{BB962C8B-B14F-4D97-AF65-F5344CB8AC3E}">
        <p14:creationId xmlns:p14="http://schemas.microsoft.com/office/powerpoint/2010/main" val="11845038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a:extLst>
              <a:ext uri="{FF2B5EF4-FFF2-40B4-BE49-F238E27FC236}">
                <a16:creationId xmlns:a16="http://schemas.microsoft.com/office/drawing/2014/main" id="{88A02E90-F785-48BB-8EA2-F084DFBBE4C8}"/>
              </a:ext>
            </a:extLst>
          </p:cNvPr>
          <p:cNvGraphicFramePr>
            <a:graphicFrameLocks noChangeAspect="1"/>
          </p:cNvGraphicFramePr>
          <p:nvPr>
            <p:extLst>
              <p:ext uri="{D42A27DB-BD31-4B8C-83A1-F6EECF244321}">
                <p14:modId xmlns:p14="http://schemas.microsoft.com/office/powerpoint/2010/main" val="2056331394"/>
              </p:ext>
            </p:extLst>
          </p:nvPr>
        </p:nvGraphicFramePr>
        <p:xfrm>
          <a:off x="1381441" y="1926161"/>
          <a:ext cx="6591300" cy="2834491"/>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Placeholder 2">
            <a:extLst>
              <a:ext uri="{FF2B5EF4-FFF2-40B4-BE49-F238E27FC236}">
                <a16:creationId xmlns:a16="http://schemas.microsoft.com/office/drawing/2014/main" id="{A91A8DC6-6647-4A30-ACDD-842E5DF1023D}"/>
              </a:ext>
            </a:extLst>
          </p:cNvPr>
          <p:cNvSpPr txBox="1">
            <a:spLocks/>
          </p:cNvSpPr>
          <p:nvPr/>
        </p:nvSpPr>
        <p:spPr>
          <a:xfrm>
            <a:off x="387849" y="724916"/>
            <a:ext cx="8305033" cy="694707"/>
          </a:xfrm>
          <a:prstGeom prst="rect">
            <a:avLst/>
          </a:prstGeom>
        </p:spPr>
        <p:txBody>
          <a:bodyPr vert="horz" wrap="square" lIns="91440" tIns="0" rIns="91440" bIns="0" rtlCol="0" anchor="t" anchorCtr="0">
            <a:noAutofit/>
          </a:bodyPr>
          <a:lstStyle>
            <a:lvl1pPr marL="0" indent="0" algn="l" defTabSz="457200" rtl="0" eaLnBrk="1" latinLnBrk="0" hangingPunct="1">
              <a:lnSpc>
                <a:spcPct val="100000"/>
              </a:lnSpc>
              <a:spcBef>
                <a:spcPts val="0"/>
              </a:spcBef>
              <a:buClr>
                <a:srgbClr val="5F5F5F"/>
              </a:buClr>
              <a:buFont typeface="Arial"/>
              <a:buNone/>
              <a:defRPr sz="1800" b="0" kern="1200" baseline="0">
                <a:solidFill>
                  <a:schemeClr val="tx1"/>
                </a:solidFill>
                <a:latin typeface="+mn-lt"/>
                <a:ea typeface="+mn-ea"/>
                <a:cs typeface="+mn-cs"/>
              </a:defRPr>
            </a:lvl1pPr>
            <a:lvl2pPr marL="457200" indent="0" algn="l" defTabSz="457200" rtl="0" eaLnBrk="1" latinLnBrk="0" hangingPunct="1">
              <a:lnSpc>
                <a:spcPct val="100000"/>
              </a:lnSpc>
              <a:spcBef>
                <a:spcPts val="800"/>
              </a:spcBef>
              <a:buClr>
                <a:srgbClr val="5F5F5F"/>
              </a:buClr>
              <a:buFont typeface="Arial" pitchFamily="34" charset="0"/>
              <a:buNone/>
              <a:defRPr sz="2000" b="1" kern="1200" baseline="0">
                <a:solidFill>
                  <a:srgbClr val="5F5F5F"/>
                </a:solidFill>
                <a:latin typeface="+mn-lt"/>
                <a:ea typeface="+mn-ea"/>
                <a:cs typeface="+mn-cs"/>
              </a:defRPr>
            </a:lvl2pPr>
            <a:lvl3pPr marL="914400" indent="0" algn="l" defTabSz="457200" rtl="0" eaLnBrk="1" latinLnBrk="0" hangingPunct="1">
              <a:lnSpc>
                <a:spcPct val="100000"/>
              </a:lnSpc>
              <a:spcBef>
                <a:spcPts val="700"/>
              </a:spcBef>
              <a:buClr>
                <a:srgbClr val="5F5F5F"/>
              </a:buClr>
              <a:buFont typeface="Arial"/>
              <a:buNone/>
              <a:defRPr sz="1800" b="1" kern="1200" baseline="0">
                <a:solidFill>
                  <a:srgbClr val="5F5F5F"/>
                </a:solidFill>
                <a:latin typeface="+mn-lt"/>
                <a:ea typeface="+mn-ea"/>
                <a:cs typeface="+mn-cs"/>
              </a:defRPr>
            </a:lvl3pPr>
            <a:lvl4pPr marL="1371600" indent="0" algn="l" defTabSz="457200" rtl="0" eaLnBrk="1" latinLnBrk="0" hangingPunct="1">
              <a:lnSpc>
                <a:spcPct val="100000"/>
              </a:lnSpc>
              <a:spcBef>
                <a:spcPts val="700"/>
              </a:spcBef>
              <a:buClr>
                <a:srgbClr val="5F5F5F"/>
              </a:buClr>
              <a:buFont typeface="Arial" pitchFamily="34" charset="0"/>
              <a:buNone/>
              <a:defRPr sz="1600" b="1" kern="1200" baseline="0">
                <a:solidFill>
                  <a:srgbClr val="5F5F5F"/>
                </a:solidFill>
                <a:latin typeface="+mn-lt"/>
                <a:ea typeface="+mn-ea"/>
                <a:cs typeface="+mn-cs"/>
              </a:defRPr>
            </a:lvl4pPr>
            <a:lvl5pPr marL="1828800" indent="0" algn="l" defTabSz="457200" rtl="0" eaLnBrk="1" latinLnBrk="0" hangingPunct="1">
              <a:lnSpc>
                <a:spcPct val="100000"/>
              </a:lnSpc>
              <a:spcBef>
                <a:spcPts val="700"/>
              </a:spcBef>
              <a:buClr>
                <a:srgbClr val="5F5F5F"/>
              </a:buClr>
              <a:buFont typeface="Arial" pitchFamily="34" charset="0"/>
              <a:buNone/>
              <a:defRPr sz="1600" b="1" kern="1200" baseline="0">
                <a:solidFill>
                  <a:srgbClr val="5F5F5F"/>
                </a:solidFill>
                <a:latin typeface="+mn-lt"/>
                <a:ea typeface="+mn-ea"/>
                <a:cs typeface="+mn-cs"/>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pPr marL="171450" indent="-171450">
              <a:buFont typeface="Arial" panose="020B0604020202020204" pitchFamily="34" charset="0"/>
              <a:buChar char="•"/>
            </a:pPr>
            <a:r>
              <a:rPr lang="en-US" sz="1000" dirty="0">
                <a:latin typeface="Montserrat" panose="00000500000000000000" pitchFamily="2" charset="0"/>
                <a:cs typeface="Calibri" panose="020F0502020204030204" pitchFamily="34" charset="0"/>
                <a:sym typeface="Arial"/>
              </a:rPr>
              <a:t>With shoppers planning long awaited family celebrations and many taking annual leave during Christmas week the 4 days prior to Christmas were all strong leading to the biggest every trading week</a:t>
            </a:r>
          </a:p>
          <a:p>
            <a:pPr marL="171450" indent="-171450">
              <a:buFont typeface="Arial" panose="020B0604020202020204" pitchFamily="34" charset="0"/>
              <a:buChar char="•"/>
            </a:pPr>
            <a:r>
              <a:rPr lang="en-US" sz="1000" b="1" dirty="0">
                <a:latin typeface="Montserrat" panose="00000500000000000000" pitchFamily="2" charset="0"/>
                <a:cs typeface="Calibri" panose="020F0502020204030204" pitchFamily="34" charset="0"/>
                <a:sym typeface="Arial"/>
              </a:rPr>
              <a:t>21% of Christmas spend** </a:t>
            </a:r>
            <a:r>
              <a:rPr lang="en-US" sz="1000" dirty="0">
                <a:latin typeface="Montserrat" panose="00000500000000000000" pitchFamily="2" charset="0"/>
                <a:cs typeface="Calibri" panose="020F0502020204030204" pitchFamily="34" charset="0"/>
                <a:sym typeface="Arial"/>
              </a:rPr>
              <a:t>was spent between 22-23rd Dec which compares to 20% of Christmas spend* being spent during the </a:t>
            </a:r>
            <a:r>
              <a:rPr lang="en-US" sz="1000" dirty="0">
                <a:latin typeface="Montserrat" panose="00000500000000000000" pitchFamily="2" charset="0"/>
                <a:cs typeface="Calibri" panose="020F0502020204030204" pitchFamily="34" charset="0"/>
              </a:rPr>
              <a:t>same</a:t>
            </a:r>
            <a:r>
              <a:rPr lang="en-US" sz="1000" dirty="0">
                <a:latin typeface="Montserrat" panose="00000500000000000000" pitchFamily="2" charset="0"/>
                <a:cs typeface="Calibri" panose="020F0502020204030204" pitchFamily="34" charset="0"/>
                <a:sym typeface="Arial"/>
              </a:rPr>
              <a:t> 2 days in 2020.  Last year spend spread across the 3 days prior to Xmas, this year spend spread across Monday too</a:t>
            </a:r>
          </a:p>
        </p:txBody>
      </p:sp>
      <p:sp>
        <p:nvSpPr>
          <p:cNvPr id="8" name="TextBox 7">
            <a:extLst>
              <a:ext uri="{FF2B5EF4-FFF2-40B4-BE49-F238E27FC236}">
                <a16:creationId xmlns:a16="http://schemas.microsoft.com/office/drawing/2014/main" id="{762C1935-492C-4F8B-8A22-E94E49127364}"/>
              </a:ext>
            </a:extLst>
          </p:cNvPr>
          <p:cNvSpPr txBox="1"/>
          <p:nvPr/>
        </p:nvSpPr>
        <p:spPr>
          <a:xfrm>
            <a:off x="243494" y="1602988"/>
            <a:ext cx="1258678" cy="261610"/>
          </a:xfrm>
          <a:prstGeom prst="rect">
            <a:avLst/>
          </a:prstGeom>
          <a:noFill/>
        </p:spPr>
        <p:txBody>
          <a:bodyPr wrap="none" rtlCol="0">
            <a:spAutoFit/>
          </a:bodyPr>
          <a:lstStyle/>
          <a:p>
            <a:pPr defTabSz="914400"/>
            <a:r>
              <a:rPr lang="en-GB" sz="1050" kern="0" dirty="0">
                <a:solidFill>
                  <a:schemeClr val="tx1"/>
                </a:solidFill>
                <a:latin typeface="Montserrat" panose="00000500000000000000" pitchFamily="2" charset="0"/>
                <a:cs typeface="Calibri" panose="020F0502020204030204" pitchFamily="34" charset="0"/>
                <a:sym typeface="Arial"/>
              </a:rPr>
              <a:t>Value Sales £m</a:t>
            </a:r>
          </a:p>
        </p:txBody>
      </p:sp>
      <p:sp>
        <p:nvSpPr>
          <p:cNvPr id="9" name="Text Placeholder 4">
            <a:extLst>
              <a:ext uri="{FF2B5EF4-FFF2-40B4-BE49-F238E27FC236}">
                <a16:creationId xmlns:a16="http://schemas.microsoft.com/office/drawing/2014/main" id="{06FB0F2F-99F6-4530-8000-DB92E9A59E0C}"/>
              </a:ext>
            </a:extLst>
          </p:cNvPr>
          <p:cNvSpPr txBox="1">
            <a:spLocks/>
          </p:cNvSpPr>
          <p:nvPr/>
        </p:nvSpPr>
        <p:spPr>
          <a:xfrm>
            <a:off x="2057400" y="1581150"/>
            <a:ext cx="4495802" cy="298830"/>
          </a:xfrm>
          <a:prstGeom prst="rect">
            <a:avLst/>
          </a:prstGeom>
        </p:spPr>
        <p:txBody>
          <a:bodyPr vert="horz" lIns="91440" tIns="0" rIns="91440" bIns="0" rtlCol="0">
            <a:noAutofit/>
          </a:bodyPr>
          <a:lstStyle>
            <a:lvl1pPr marL="0" indent="0" algn="l" defTabSz="914400" rtl="0" eaLnBrk="1" latinLnBrk="0" hangingPunct="1">
              <a:spcBef>
                <a:spcPts val="0"/>
              </a:spcBef>
              <a:buFont typeface="Arial" panose="020B0604020202020204" pitchFamily="34" charset="0"/>
              <a:buNone/>
              <a:defRPr sz="1200" b="0" kern="1200" baseline="0">
                <a:solidFill>
                  <a:srgbClr val="009DD9"/>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9pPr>
          </a:lstStyle>
          <a:p>
            <a:pPr>
              <a:defRPr/>
            </a:pPr>
            <a:r>
              <a:rPr lang="en-US" sz="1100" dirty="0">
                <a:solidFill>
                  <a:schemeClr val="tx1"/>
                </a:solidFill>
                <a:latin typeface="Montserrat" panose="00000500000000000000" pitchFamily="2" charset="0"/>
                <a:cs typeface="Calibri" panose="020F0502020204030204" pitchFamily="34" charset="0"/>
                <a:sym typeface="Arial"/>
              </a:rPr>
              <a:t>Daily FMCG Sales | 2 wks to 24</a:t>
            </a:r>
            <a:r>
              <a:rPr lang="en-US" sz="1100" baseline="30000" dirty="0">
                <a:solidFill>
                  <a:schemeClr val="tx1"/>
                </a:solidFill>
                <a:latin typeface="Montserrat" panose="00000500000000000000" pitchFamily="2" charset="0"/>
                <a:cs typeface="Calibri" panose="020F0502020204030204" pitchFamily="34" charset="0"/>
                <a:sym typeface="Arial"/>
              </a:rPr>
              <a:t>th</a:t>
            </a:r>
            <a:r>
              <a:rPr lang="en-US" sz="1100" dirty="0">
                <a:solidFill>
                  <a:schemeClr val="tx1"/>
                </a:solidFill>
                <a:latin typeface="Montserrat" panose="00000500000000000000" pitchFamily="2" charset="0"/>
                <a:cs typeface="Calibri" panose="020F0502020204030204" pitchFamily="34" charset="0"/>
                <a:sym typeface="Arial"/>
              </a:rPr>
              <a:t> December | 2021 vs 2020</a:t>
            </a:r>
          </a:p>
        </p:txBody>
      </p:sp>
      <p:sp>
        <p:nvSpPr>
          <p:cNvPr id="10" name="Text Placeholder 43">
            <a:extLst>
              <a:ext uri="{FF2B5EF4-FFF2-40B4-BE49-F238E27FC236}">
                <a16:creationId xmlns:a16="http://schemas.microsoft.com/office/drawing/2014/main" id="{BDB6F2C4-C987-42C0-8955-BC21B4EC12AC}"/>
              </a:ext>
            </a:extLst>
          </p:cNvPr>
          <p:cNvSpPr txBox="1">
            <a:spLocks/>
          </p:cNvSpPr>
          <p:nvPr/>
        </p:nvSpPr>
        <p:spPr>
          <a:xfrm>
            <a:off x="222568" y="4639821"/>
            <a:ext cx="8165465" cy="365760"/>
          </a:xfrm>
          <a:prstGeom prst="rect">
            <a:avLst/>
          </a:prstGeom>
        </p:spPr>
        <p:txBody>
          <a:bodyPr vert="horz" wrap="square" lIns="91440" tIns="0" rIns="91440" bIns="0" rtlCol="0" anchor="b" anchorCtr="0">
            <a:noAutofit/>
          </a:bodyPr>
          <a:lstStyle>
            <a:lvl1pPr marL="0" indent="0" algn="l" defTabSz="914400" rtl="0" eaLnBrk="1" latinLnBrk="0" hangingPunct="1">
              <a:spcBef>
                <a:spcPts val="60"/>
              </a:spcBef>
              <a:buFont typeface="Arial" panose="020B0604020202020204" pitchFamily="34" charset="0"/>
              <a:buNone/>
              <a:defRPr sz="800" b="0" kern="1200" baseline="0">
                <a:solidFill>
                  <a:schemeClr val="tx1"/>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9pPr>
          </a:lstStyle>
          <a:p>
            <a:pPr>
              <a:defRPr/>
            </a:pPr>
            <a:r>
              <a:rPr lang="en-GB" dirty="0">
                <a:latin typeface="Montserrat" panose="00000500000000000000" pitchFamily="2" charset="0"/>
                <a:cs typeface="Calibri" panose="020F0502020204030204" pitchFamily="34" charset="0"/>
                <a:sym typeface="Arial"/>
              </a:rPr>
              <a:t>Source:  Homescan Total FMCG Value Sales Multiples including Discounters</a:t>
            </a:r>
          </a:p>
          <a:p>
            <a:pPr>
              <a:defRPr/>
            </a:pPr>
            <a:r>
              <a:rPr lang="en-GB" dirty="0">
                <a:latin typeface="Montserrat" panose="00000500000000000000" pitchFamily="2" charset="0"/>
                <a:cs typeface="Calibri" panose="020F0502020204030204" pitchFamily="34" charset="0"/>
                <a:sym typeface="Arial"/>
              </a:rPr>
              <a:t>2 weeks ending 24</a:t>
            </a:r>
            <a:r>
              <a:rPr lang="en-GB" baseline="30000" dirty="0">
                <a:latin typeface="Montserrat" panose="00000500000000000000" pitchFamily="2" charset="0"/>
                <a:cs typeface="Calibri" panose="020F0502020204030204" pitchFamily="34" charset="0"/>
                <a:sym typeface="Arial"/>
              </a:rPr>
              <a:t>th</a:t>
            </a:r>
            <a:r>
              <a:rPr lang="en-GB" dirty="0">
                <a:latin typeface="Montserrat" panose="00000500000000000000" pitchFamily="2" charset="0"/>
                <a:cs typeface="Calibri" panose="020F0502020204030204" pitchFamily="34" charset="0"/>
                <a:sym typeface="Arial"/>
              </a:rPr>
              <a:t> December 2020*/21**</a:t>
            </a:r>
          </a:p>
        </p:txBody>
      </p:sp>
      <p:sp>
        <p:nvSpPr>
          <p:cNvPr id="11" name="TextBox 10">
            <a:extLst>
              <a:ext uri="{FF2B5EF4-FFF2-40B4-BE49-F238E27FC236}">
                <a16:creationId xmlns:a16="http://schemas.microsoft.com/office/drawing/2014/main" id="{6D3E840E-2374-4880-9E55-5514C9DF0BA8}"/>
              </a:ext>
            </a:extLst>
          </p:cNvPr>
          <p:cNvSpPr txBox="1"/>
          <p:nvPr/>
        </p:nvSpPr>
        <p:spPr>
          <a:xfrm>
            <a:off x="4981329" y="3128626"/>
            <a:ext cx="461986" cy="261610"/>
          </a:xfrm>
          <a:prstGeom prst="rect">
            <a:avLst/>
          </a:prstGeom>
          <a:noFill/>
        </p:spPr>
        <p:txBody>
          <a:bodyPr wrap="none" rtlCol="0">
            <a:spAutoFit/>
          </a:bodyPr>
          <a:lstStyle/>
          <a:p>
            <a:pPr defTabSz="914400"/>
            <a:r>
              <a:rPr lang="en-GB" sz="1050" kern="0" dirty="0">
                <a:solidFill>
                  <a:schemeClr val="tx1"/>
                </a:solidFill>
                <a:latin typeface="Montserrat" panose="00000500000000000000" pitchFamily="2" charset="0"/>
                <a:cs typeface="Calibri" panose="020F0502020204030204" pitchFamily="34" charset="0"/>
                <a:sym typeface="Arial"/>
              </a:rPr>
              <a:t>Sun</a:t>
            </a:r>
          </a:p>
        </p:txBody>
      </p:sp>
      <p:cxnSp>
        <p:nvCxnSpPr>
          <p:cNvPr id="12" name="Straight Arrow Connector 11">
            <a:extLst>
              <a:ext uri="{FF2B5EF4-FFF2-40B4-BE49-F238E27FC236}">
                <a16:creationId xmlns:a16="http://schemas.microsoft.com/office/drawing/2014/main" id="{CD93C52D-ECEF-4621-8BD3-C6BB86FBABD3}"/>
              </a:ext>
            </a:extLst>
          </p:cNvPr>
          <p:cNvCxnSpPr>
            <a:cxnSpLocks/>
          </p:cNvCxnSpPr>
          <p:nvPr/>
        </p:nvCxnSpPr>
        <p:spPr>
          <a:xfrm>
            <a:off x="5905300" y="2835247"/>
            <a:ext cx="1218145" cy="0"/>
          </a:xfrm>
          <a:prstGeom prst="straightConnector1">
            <a:avLst/>
          </a:prstGeom>
          <a:ln w="19050">
            <a:solidFill>
              <a:schemeClr val="bg1">
                <a:lumMod val="50000"/>
              </a:schemeClr>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A0AB1EB1-BF8A-4EA5-9732-D55D71485ED4}"/>
              </a:ext>
            </a:extLst>
          </p:cNvPr>
          <p:cNvSpPr txBox="1"/>
          <p:nvPr/>
        </p:nvSpPr>
        <p:spPr>
          <a:xfrm>
            <a:off x="5605516" y="2867493"/>
            <a:ext cx="1817712" cy="415498"/>
          </a:xfrm>
          <a:prstGeom prst="rect">
            <a:avLst/>
          </a:prstGeom>
          <a:noFill/>
        </p:spPr>
        <p:txBody>
          <a:bodyPr wrap="square" rtlCol="0">
            <a:spAutoFit/>
          </a:bodyPr>
          <a:lstStyle/>
          <a:p>
            <a:pPr algn="ctr" defTabSz="914400"/>
            <a:r>
              <a:rPr lang="en-GB" sz="1050" kern="0" dirty="0">
                <a:solidFill>
                  <a:schemeClr val="tx1"/>
                </a:solidFill>
                <a:latin typeface="Montserrat" panose="00000500000000000000" pitchFamily="2" charset="0"/>
                <a:cs typeface="Calibri" panose="020F0502020204030204" pitchFamily="34" charset="0"/>
                <a:sym typeface="Arial"/>
              </a:rPr>
              <a:t>Top selling days</a:t>
            </a:r>
          </a:p>
          <a:p>
            <a:pPr algn="ctr"/>
            <a:r>
              <a:rPr lang="en-GB" sz="1050" kern="0" dirty="0">
                <a:solidFill>
                  <a:schemeClr val="tx1"/>
                </a:solidFill>
                <a:latin typeface="Montserrat" panose="00000500000000000000" pitchFamily="2" charset="0"/>
                <a:cs typeface="Calibri" panose="020F0502020204030204" pitchFamily="34" charset="0"/>
                <a:sym typeface="Arial"/>
              </a:rPr>
              <a:t>Mon, Tue, Wed 23rd</a:t>
            </a:r>
          </a:p>
        </p:txBody>
      </p:sp>
      <p:sp>
        <p:nvSpPr>
          <p:cNvPr id="14" name="TextBox 13">
            <a:extLst>
              <a:ext uri="{FF2B5EF4-FFF2-40B4-BE49-F238E27FC236}">
                <a16:creationId xmlns:a16="http://schemas.microsoft.com/office/drawing/2014/main" id="{16B874AA-32A6-4C58-AD23-F44E7331D526}"/>
              </a:ext>
            </a:extLst>
          </p:cNvPr>
          <p:cNvSpPr txBox="1"/>
          <p:nvPr/>
        </p:nvSpPr>
        <p:spPr>
          <a:xfrm>
            <a:off x="5443315" y="3223308"/>
            <a:ext cx="461985" cy="261610"/>
          </a:xfrm>
          <a:prstGeom prst="rect">
            <a:avLst/>
          </a:prstGeom>
          <a:noFill/>
        </p:spPr>
        <p:txBody>
          <a:bodyPr wrap="none" rtlCol="0">
            <a:spAutoFit/>
          </a:bodyPr>
          <a:lstStyle/>
          <a:p>
            <a:pPr algn="ctr" defTabSz="914400"/>
            <a:r>
              <a:rPr lang="en-GB" sz="1050" kern="0" dirty="0">
                <a:solidFill>
                  <a:schemeClr val="tx1"/>
                </a:solidFill>
                <a:latin typeface="Montserrat" panose="00000500000000000000" pitchFamily="2" charset="0"/>
                <a:cs typeface="Calibri" panose="020F0502020204030204" pitchFamily="34" charset="0"/>
                <a:sym typeface="Arial"/>
              </a:rPr>
              <a:t>Sun</a:t>
            </a:r>
          </a:p>
        </p:txBody>
      </p:sp>
      <p:cxnSp>
        <p:nvCxnSpPr>
          <p:cNvPr id="17" name="Straight Arrow Connector 16">
            <a:extLst>
              <a:ext uri="{FF2B5EF4-FFF2-40B4-BE49-F238E27FC236}">
                <a16:creationId xmlns:a16="http://schemas.microsoft.com/office/drawing/2014/main" id="{3F09F268-A59C-498A-AD52-E63469AE3DFC}"/>
              </a:ext>
            </a:extLst>
          </p:cNvPr>
          <p:cNvCxnSpPr>
            <a:cxnSpLocks/>
          </p:cNvCxnSpPr>
          <p:nvPr/>
        </p:nvCxnSpPr>
        <p:spPr>
          <a:xfrm>
            <a:off x="6438900" y="2335535"/>
            <a:ext cx="616516" cy="0"/>
          </a:xfrm>
          <a:prstGeom prst="straightConnector1">
            <a:avLst/>
          </a:prstGeom>
          <a:ln w="19050">
            <a:headEnd type="arrow"/>
            <a:tailEnd type="arrow"/>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834E5E11-F704-4373-8FB1-8C1961965810}"/>
              </a:ext>
            </a:extLst>
          </p:cNvPr>
          <p:cNvSpPr txBox="1"/>
          <p:nvPr/>
        </p:nvSpPr>
        <p:spPr>
          <a:xfrm>
            <a:off x="6097781" y="1628075"/>
            <a:ext cx="1298753" cy="415498"/>
          </a:xfrm>
          <a:prstGeom prst="rect">
            <a:avLst/>
          </a:prstGeom>
          <a:noFill/>
        </p:spPr>
        <p:txBody>
          <a:bodyPr wrap="none" rtlCol="0">
            <a:spAutoFit/>
          </a:bodyPr>
          <a:lstStyle/>
          <a:p>
            <a:pPr algn="ctr" defTabSz="914400"/>
            <a:r>
              <a:rPr lang="en-GB" sz="1050" kern="0" dirty="0">
                <a:solidFill>
                  <a:schemeClr val="tx1"/>
                </a:solidFill>
                <a:latin typeface="Montserrat" panose="00000500000000000000" pitchFamily="2" charset="0"/>
                <a:cs typeface="Calibri" panose="020F0502020204030204" pitchFamily="34" charset="0"/>
                <a:sym typeface="Arial"/>
              </a:rPr>
              <a:t>Top Selling Days</a:t>
            </a:r>
          </a:p>
          <a:p>
            <a:pPr algn="ctr" defTabSz="914400"/>
            <a:r>
              <a:rPr lang="en-GB" sz="1050" kern="0" dirty="0">
                <a:solidFill>
                  <a:schemeClr val="tx1"/>
                </a:solidFill>
                <a:latin typeface="Montserrat" panose="00000500000000000000" pitchFamily="2" charset="0"/>
                <a:cs typeface="Calibri" panose="020F0502020204030204" pitchFamily="34" charset="0"/>
                <a:sym typeface="Arial"/>
              </a:rPr>
              <a:t>Wed, Thu 23rd</a:t>
            </a:r>
          </a:p>
        </p:txBody>
      </p:sp>
      <p:grpSp>
        <p:nvGrpSpPr>
          <p:cNvPr id="19" name="Group 18">
            <a:extLst>
              <a:ext uri="{FF2B5EF4-FFF2-40B4-BE49-F238E27FC236}">
                <a16:creationId xmlns:a16="http://schemas.microsoft.com/office/drawing/2014/main" id="{D3469286-E5CF-4E8E-8494-EF2A4383D234}"/>
              </a:ext>
            </a:extLst>
          </p:cNvPr>
          <p:cNvGrpSpPr/>
          <p:nvPr/>
        </p:nvGrpSpPr>
        <p:grpSpPr>
          <a:xfrm>
            <a:off x="7034241" y="4586351"/>
            <a:ext cx="1633415" cy="502969"/>
            <a:chOff x="4377022" y="3732742"/>
            <a:chExt cx="3111270" cy="958036"/>
          </a:xfrm>
        </p:grpSpPr>
        <p:sp>
          <p:nvSpPr>
            <p:cNvPr id="20" name="TextBox 26">
              <a:extLst>
                <a:ext uri="{FF2B5EF4-FFF2-40B4-BE49-F238E27FC236}">
                  <a16:creationId xmlns:a16="http://schemas.microsoft.com/office/drawing/2014/main" id="{0713E0B1-8FB0-4EED-974D-1A28B15E8D62}"/>
                </a:ext>
              </a:extLst>
            </p:cNvPr>
            <p:cNvSpPr txBox="1"/>
            <p:nvPr/>
          </p:nvSpPr>
          <p:spPr>
            <a:xfrm>
              <a:off x="5295381" y="3741003"/>
              <a:ext cx="2192911" cy="70348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b="1" dirty="0">
                  <a:latin typeface="Montserrat" panose="00000500000000000000" pitchFamily="2" charset="0"/>
                  <a:cs typeface="Calibri" panose="020F0502020204030204" pitchFamily="34" charset="0"/>
                  <a:sym typeface="Arial"/>
                </a:rPr>
                <a:t>2020 = Friday</a:t>
              </a:r>
            </a:p>
            <a:p>
              <a:r>
                <a:rPr lang="en-GB" sz="900" b="1" dirty="0">
                  <a:latin typeface="Montserrat" panose="00000500000000000000" pitchFamily="2" charset="0"/>
                  <a:cs typeface="Calibri" panose="020F0502020204030204" pitchFamily="34" charset="0"/>
                  <a:sym typeface="Arial"/>
                </a:rPr>
                <a:t>2021 = Saturday</a:t>
              </a:r>
            </a:p>
          </p:txBody>
        </p:sp>
        <p:pic>
          <p:nvPicPr>
            <p:cNvPr id="21" name="Picture 20" descr="http://www.rezazadehblog.com/wp-content/uploads/2011/12/Christmas-is-a-pagan-holiday-date.jpg">
              <a:extLst>
                <a:ext uri="{FF2B5EF4-FFF2-40B4-BE49-F238E27FC236}">
                  <a16:creationId xmlns:a16="http://schemas.microsoft.com/office/drawing/2014/main" id="{E10AE0A3-CA2B-4A27-9325-8BF4DF45076C}"/>
                </a:ext>
              </a:extLst>
            </p:cNvPr>
            <p:cNvPicPr>
              <a:picLocks noChangeAspect="1" noChangeArrowheads="1"/>
            </p:cNvPicPr>
            <p:nvPr/>
          </p:nvPicPr>
          <p:blipFill>
            <a:blip r:embed="rId4" cstate="print"/>
            <a:srcRect/>
            <a:stretch>
              <a:fillRect/>
            </a:stretch>
          </p:blipFill>
          <p:spPr bwMode="auto">
            <a:xfrm rot="21349357">
              <a:off x="4377022" y="3732742"/>
              <a:ext cx="958036" cy="958036"/>
            </a:xfrm>
            <a:prstGeom prst="rect">
              <a:avLst/>
            </a:prstGeom>
            <a:noFill/>
          </p:spPr>
        </p:pic>
      </p:grpSp>
      <p:sp>
        <p:nvSpPr>
          <p:cNvPr id="22" name="TextBox 21">
            <a:extLst>
              <a:ext uri="{FF2B5EF4-FFF2-40B4-BE49-F238E27FC236}">
                <a16:creationId xmlns:a16="http://schemas.microsoft.com/office/drawing/2014/main" id="{AACE1C35-C30A-401C-8676-6087E401AB82}"/>
              </a:ext>
            </a:extLst>
          </p:cNvPr>
          <p:cNvSpPr txBox="1"/>
          <p:nvPr/>
        </p:nvSpPr>
        <p:spPr>
          <a:xfrm>
            <a:off x="402362" y="52767"/>
            <a:ext cx="8646387" cy="646331"/>
          </a:xfrm>
          <a:prstGeom prst="rect">
            <a:avLst/>
          </a:prstGeom>
          <a:noFill/>
        </p:spPr>
        <p:txBody>
          <a:bodyPr wrap="square" rtlCol="0">
            <a:spAutoFit/>
          </a:bodyPr>
          <a:lstStyle/>
          <a:p>
            <a:r>
              <a:rPr lang="en-GB" sz="1800" b="1" dirty="0">
                <a:latin typeface="Montserrat" panose="00000500000000000000" pitchFamily="2" charset="0"/>
              </a:rPr>
              <a:t>With Christmas day falling on a Saturday, shoppers left it to the last minute to complete their big shop</a:t>
            </a:r>
          </a:p>
        </p:txBody>
      </p:sp>
    </p:spTree>
    <p:extLst>
      <p:ext uri="{BB962C8B-B14F-4D97-AF65-F5344CB8AC3E}">
        <p14:creationId xmlns:p14="http://schemas.microsoft.com/office/powerpoint/2010/main" val="26231461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1">
            <a:extLst>
              <a:ext uri="{FF2B5EF4-FFF2-40B4-BE49-F238E27FC236}">
                <a16:creationId xmlns:a16="http://schemas.microsoft.com/office/drawing/2014/main" id="{D6D8DFF9-770E-4061-B374-CC1257BCB53F}"/>
              </a:ext>
            </a:extLst>
          </p:cNvPr>
          <p:cNvSpPr txBox="1">
            <a:spLocks noChangeArrowheads="1"/>
          </p:cNvSpPr>
          <p:nvPr/>
        </p:nvSpPr>
        <p:spPr bwMode="auto">
          <a:xfrm>
            <a:off x="762469" y="1539681"/>
            <a:ext cx="5957888" cy="276999"/>
          </a:xfrm>
          <a:prstGeom prst="rect">
            <a:avLst/>
          </a:prstGeom>
          <a:noFill/>
          <a:ln w="9525">
            <a:noFill/>
            <a:miter lim="800000"/>
            <a:headEnd/>
            <a:tailEnd/>
          </a:ln>
        </p:spPr>
        <p:txBody>
          <a:bodyPr wrap="square">
            <a:spAutoFit/>
          </a:bodyPr>
          <a:lstStyle/>
          <a:p>
            <a:pPr defTabSz="914400">
              <a:defRPr/>
            </a:pPr>
            <a:r>
              <a:rPr lang="en-GB" sz="1200" kern="0" dirty="0">
                <a:solidFill>
                  <a:schemeClr val="tx1"/>
                </a:solidFill>
                <a:latin typeface="Montserrat" panose="00000500000000000000" pitchFamily="2" charset="0"/>
                <a:cs typeface="Calibri" panose="020F0502020204030204" pitchFamily="34" charset="0"/>
              </a:rPr>
              <a:t>Retailer Share of Multiples (incl Discounter) - Expenditure</a:t>
            </a:r>
          </a:p>
        </p:txBody>
      </p:sp>
      <p:sp>
        <p:nvSpPr>
          <p:cNvPr id="7" name="Rectangle 41">
            <a:extLst>
              <a:ext uri="{FF2B5EF4-FFF2-40B4-BE49-F238E27FC236}">
                <a16:creationId xmlns:a16="http://schemas.microsoft.com/office/drawing/2014/main" id="{3C1CFBD9-EB16-4DE3-A472-E6BD7A257F22}"/>
              </a:ext>
            </a:extLst>
          </p:cNvPr>
          <p:cNvSpPr>
            <a:spLocks noChangeArrowheads="1"/>
          </p:cNvSpPr>
          <p:nvPr/>
        </p:nvSpPr>
        <p:spPr bwMode="auto">
          <a:xfrm>
            <a:off x="393161" y="4716460"/>
            <a:ext cx="3581400" cy="303929"/>
          </a:xfrm>
          <a:prstGeom prst="rect">
            <a:avLst/>
          </a:prstGeom>
          <a:noFill/>
          <a:ln w="12700">
            <a:noFill/>
            <a:miter lim="800000"/>
            <a:headEnd/>
            <a:tailEnd/>
          </a:ln>
        </p:spPr>
        <p:txBody>
          <a:bodyPr wrap="square" lIns="71438" tIns="28575" rIns="71438" bIns="28575">
            <a:spAutoFit/>
          </a:bodyPr>
          <a:lstStyle/>
          <a:p>
            <a:pPr defTabSz="1363663"/>
            <a:r>
              <a:rPr lang="en-GB" sz="800" dirty="0">
                <a:solidFill>
                  <a:schemeClr val="tx1"/>
                </a:solidFill>
                <a:latin typeface="Montserrat" panose="00000500000000000000" pitchFamily="2" charset="0"/>
                <a:cs typeface="Calibri" panose="020F0502020204030204" pitchFamily="34" charset="0"/>
              </a:rPr>
              <a:t>Source: NielsenIQ Homescan – Total  FMCG</a:t>
            </a:r>
          </a:p>
          <a:p>
            <a:pPr defTabSz="1363663"/>
            <a:r>
              <a:rPr lang="en-GB" sz="800" dirty="0">
                <a:solidFill>
                  <a:schemeClr val="tx1"/>
                </a:solidFill>
                <a:latin typeface="Montserrat" panose="00000500000000000000" pitchFamily="2" charset="0"/>
                <a:cs typeface="Calibri" panose="020F0502020204030204" pitchFamily="34" charset="0"/>
              </a:rPr>
              <a:t>14 days ending 24</a:t>
            </a:r>
            <a:r>
              <a:rPr lang="en-GB" sz="800" baseline="30000" dirty="0">
                <a:solidFill>
                  <a:schemeClr val="tx1"/>
                </a:solidFill>
                <a:latin typeface="Montserrat" panose="00000500000000000000" pitchFamily="2" charset="0"/>
                <a:cs typeface="Calibri" panose="020F0502020204030204" pitchFamily="34" charset="0"/>
              </a:rPr>
              <a:t>th</a:t>
            </a:r>
            <a:r>
              <a:rPr lang="en-GB" sz="800" dirty="0">
                <a:solidFill>
                  <a:schemeClr val="tx1"/>
                </a:solidFill>
                <a:latin typeface="Montserrat" panose="00000500000000000000" pitchFamily="2" charset="0"/>
                <a:cs typeface="Calibri" panose="020F0502020204030204" pitchFamily="34" charset="0"/>
              </a:rPr>
              <a:t> December 2021</a:t>
            </a:r>
          </a:p>
        </p:txBody>
      </p:sp>
      <p:grpSp>
        <p:nvGrpSpPr>
          <p:cNvPr id="8" name="Group 7">
            <a:extLst>
              <a:ext uri="{FF2B5EF4-FFF2-40B4-BE49-F238E27FC236}">
                <a16:creationId xmlns:a16="http://schemas.microsoft.com/office/drawing/2014/main" id="{6E595838-5E12-47E2-8704-180652E118EA}"/>
              </a:ext>
            </a:extLst>
          </p:cNvPr>
          <p:cNvGrpSpPr/>
          <p:nvPr/>
        </p:nvGrpSpPr>
        <p:grpSpPr>
          <a:xfrm>
            <a:off x="517064" y="1247809"/>
            <a:ext cx="7985385" cy="3413441"/>
            <a:chOff x="589635" y="1504950"/>
            <a:chExt cx="8494157" cy="3413441"/>
          </a:xfrm>
        </p:grpSpPr>
        <p:graphicFrame>
          <p:nvGraphicFramePr>
            <p:cNvPr id="9" name="Table Placeholder 2">
              <a:extLst>
                <a:ext uri="{FF2B5EF4-FFF2-40B4-BE49-F238E27FC236}">
                  <a16:creationId xmlns:a16="http://schemas.microsoft.com/office/drawing/2014/main" id="{2C2DB37B-6FA0-4E0F-B7E7-186DC859C0A2}"/>
                </a:ext>
              </a:extLst>
            </p:cNvPr>
            <p:cNvGraphicFramePr>
              <a:graphicFrameLocks/>
            </p:cNvGraphicFramePr>
            <p:nvPr>
              <p:extLst>
                <p:ext uri="{D42A27DB-BD31-4B8C-83A1-F6EECF244321}">
                  <p14:modId xmlns:p14="http://schemas.microsoft.com/office/powerpoint/2010/main" val="3011769288"/>
                </p:ext>
              </p:extLst>
            </p:nvPr>
          </p:nvGraphicFramePr>
          <p:xfrm>
            <a:off x="589635" y="1668781"/>
            <a:ext cx="8494157" cy="3249610"/>
          </p:xfrm>
          <a:graphic>
            <a:graphicData uri="http://schemas.openxmlformats.org/drawingml/2006/chart">
              <c:chart xmlns:c="http://schemas.openxmlformats.org/drawingml/2006/chart" xmlns:r="http://schemas.openxmlformats.org/officeDocument/2006/relationships" r:id="rId3"/>
            </a:graphicData>
          </a:graphic>
        </p:graphicFrame>
        <p:sp>
          <p:nvSpPr>
            <p:cNvPr id="10" name="Rectangle 9">
              <a:extLst>
                <a:ext uri="{FF2B5EF4-FFF2-40B4-BE49-F238E27FC236}">
                  <a16:creationId xmlns:a16="http://schemas.microsoft.com/office/drawing/2014/main" id="{8A3159A5-C50D-4907-8E70-EEC39C904D68}"/>
                </a:ext>
              </a:extLst>
            </p:cNvPr>
            <p:cNvSpPr/>
            <p:nvPr/>
          </p:nvSpPr>
          <p:spPr>
            <a:xfrm>
              <a:off x="5562600" y="1504950"/>
              <a:ext cx="609600" cy="76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chemeClr val="tx1"/>
                </a:solidFill>
                <a:latin typeface="Montserrat" panose="00000500000000000000" pitchFamily="2" charset="0"/>
                <a:cs typeface="Calibri" panose="020F0502020204030204" pitchFamily="34" charset="0"/>
              </a:endParaRPr>
            </a:p>
          </p:txBody>
        </p:sp>
      </p:grpSp>
      <p:sp>
        <p:nvSpPr>
          <p:cNvPr id="11" name="5-Point Star 3">
            <a:extLst>
              <a:ext uri="{FF2B5EF4-FFF2-40B4-BE49-F238E27FC236}">
                <a16:creationId xmlns:a16="http://schemas.microsoft.com/office/drawing/2014/main" id="{69A59B0C-2AC4-4E01-9590-6390544F1904}"/>
              </a:ext>
            </a:extLst>
          </p:cNvPr>
          <p:cNvSpPr/>
          <p:nvPr/>
        </p:nvSpPr>
        <p:spPr>
          <a:xfrm>
            <a:off x="4241261" y="3036445"/>
            <a:ext cx="1066800" cy="990599"/>
          </a:xfrm>
          <a:prstGeom prst="star5">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chemeClr val="tx1"/>
              </a:solidFill>
              <a:latin typeface="Montserrat" panose="00000500000000000000" pitchFamily="2" charset="0"/>
              <a:cs typeface="Calibri" panose="020F0502020204030204" pitchFamily="34" charset="0"/>
            </a:endParaRPr>
          </a:p>
        </p:txBody>
      </p:sp>
      <p:sp>
        <p:nvSpPr>
          <p:cNvPr id="14" name="TextBox 13">
            <a:extLst>
              <a:ext uri="{FF2B5EF4-FFF2-40B4-BE49-F238E27FC236}">
                <a16:creationId xmlns:a16="http://schemas.microsoft.com/office/drawing/2014/main" id="{C8A6C1EC-D955-4385-9170-15AE60455BB4}"/>
              </a:ext>
            </a:extLst>
          </p:cNvPr>
          <p:cNvSpPr txBox="1"/>
          <p:nvPr/>
        </p:nvSpPr>
        <p:spPr>
          <a:xfrm>
            <a:off x="393161" y="25007"/>
            <a:ext cx="8763000" cy="523220"/>
          </a:xfrm>
          <a:prstGeom prst="rect">
            <a:avLst/>
          </a:prstGeom>
          <a:noFill/>
        </p:spPr>
        <p:txBody>
          <a:bodyPr wrap="square" rtlCol="0">
            <a:spAutoFit/>
          </a:bodyPr>
          <a:lstStyle/>
          <a:p>
            <a:r>
              <a:rPr lang="en-GB" b="1" dirty="0">
                <a:latin typeface="Montserrat" panose="00000500000000000000" pitchFamily="2" charset="0"/>
              </a:rPr>
              <a:t>With 4 full trading days before Christmas, shoppers were able to spread their spend across the final 4 days, share peaked for the Top 4 and Wait/M&amp;S during the key trading days</a:t>
            </a:r>
          </a:p>
        </p:txBody>
      </p:sp>
      <p:sp>
        <p:nvSpPr>
          <p:cNvPr id="15" name="TextBox 14">
            <a:extLst>
              <a:ext uri="{FF2B5EF4-FFF2-40B4-BE49-F238E27FC236}">
                <a16:creationId xmlns:a16="http://schemas.microsoft.com/office/drawing/2014/main" id="{22510C8D-CA5A-41D3-ABA4-99B4CFA80199}"/>
              </a:ext>
            </a:extLst>
          </p:cNvPr>
          <p:cNvSpPr txBox="1"/>
          <p:nvPr/>
        </p:nvSpPr>
        <p:spPr>
          <a:xfrm>
            <a:off x="152400" y="517678"/>
            <a:ext cx="8858250" cy="769441"/>
          </a:xfrm>
          <a:prstGeom prst="rect">
            <a:avLst/>
          </a:prstGeom>
          <a:noFill/>
        </p:spPr>
        <p:txBody>
          <a:bodyPr wrap="square" rtlCol="0">
            <a:spAutoFit/>
          </a:bodyPr>
          <a:lstStyle/>
          <a:p>
            <a:pPr marL="285750" indent="-285750">
              <a:buClr>
                <a:srgbClr val="FF0000"/>
              </a:buClr>
              <a:buFont typeface="Arial" panose="020B0604020202020204" pitchFamily="34" charset="0"/>
              <a:buChar char="•"/>
            </a:pPr>
            <a:r>
              <a:rPr lang="en-GB" sz="1100" dirty="0">
                <a:solidFill>
                  <a:srgbClr val="000000"/>
                </a:solidFill>
                <a:latin typeface="Montserrat" panose="00000500000000000000" pitchFamily="2" charset="0"/>
                <a:cs typeface="Calibri" panose="020F0502020204030204" pitchFamily="34" charset="0"/>
              </a:rPr>
              <a:t>Discounters lost momentum in the final week</a:t>
            </a:r>
          </a:p>
          <a:p>
            <a:pPr marL="285750" indent="-285750">
              <a:buClr>
                <a:srgbClr val="FF0000"/>
              </a:buClr>
              <a:buFont typeface="Arial" panose="020B0604020202020204" pitchFamily="34" charset="0"/>
              <a:buChar char="•"/>
            </a:pPr>
            <a:r>
              <a:rPr lang="en-GB" sz="1100" dirty="0">
                <a:solidFill>
                  <a:srgbClr val="000000"/>
                </a:solidFill>
                <a:latin typeface="Montserrat" panose="00000500000000000000" pitchFamily="2" charset="0"/>
                <a:cs typeface="Calibri" panose="020F0502020204030204" pitchFamily="34" charset="0"/>
              </a:rPr>
              <a:t>M&amp;S/Waitrose maximised share in the 4 key trading days before Christmas and were the stores of choice on Xmas Eve</a:t>
            </a:r>
          </a:p>
          <a:p>
            <a:pPr marL="285750" indent="-285750">
              <a:buClr>
                <a:srgbClr val="FF0000"/>
              </a:buClr>
              <a:buFont typeface="Arial" panose="020B0604020202020204" pitchFamily="34" charset="0"/>
              <a:buChar char="•"/>
            </a:pPr>
            <a:r>
              <a:rPr lang="en-GB" sz="1100" dirty="0">
                <a:latin typeface="Montserrat" panose="00000500000000000000" pitchFamily="2" charset="0"/>
                <a:cs typeface="Calibri" panose="020F0502020204030204" pitchFamily="34" charset="0"/>
              </a:rPr>
              <a:t>Top 4 </a:t>
            </a:r>
            <a:r>
              <a:rPr lang="en-GB" sz="1100" dirty="0">
                <a:solidFill>
                  <a:srgbClr val="000000"/>
                </a:solidFill>
                <a:latin typeface="Montserrat" panose="00000500000000000000" pitchFamily="2" charset="0"/>
                <a:cs typeface="Calibri" panose="020F0502020204030204" pitchFamily="34" charset="0"/>
              </a:rPr>
              <a:t>share peaked for the 2 critical days before Christmas</a:t>
            </a:r>
          </a:p>
          <a:p>
            <a:pPr marL="285750" indent="-285750">
              <a:buClr>
                <a:srgbClr val="FF0000"/>
              </a:buClr>
              <a:buFont typeface="Arial" panose="020B0604020202020204" pitchFamily="34" charset="0"/>
              <a:buChar char="•"/>
            </a:pPr>
            <a:r>
              <a:rPr lang="en-GB" sz="1100" dirty="0">
                <a:solidFill>
                  <a:srgbClr val="000000"/>
                </a:solidFill>
                <a:latin typeface="Montserrat" panose="00000500000000000000" pitchFamily="2" charset="0"/>
                <a:cs typeface="Calibri" panose="020F0502020204030204" pitchFamily="34" charset="0"/>
              </a:rPr>
              <a:t>Co-op was again a destination store on 24th for last minute top ups but missed out on the last minute Xmas rush</a:t>
            </a:r>
          </a:p>
        </p:txBody>
      </p:sp>
    </p:spTree>
    <p:extLst>
      <p:ext uri="{BB962C8B-B14F-4D97-AF65-F5344CB8AC3E}">
        <p14:creationId xmlns:p14="http://schemas.microsoft.com/office/powerpoint/2010/main" val="42098777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9966A20B-93CE-4720-B0F6-6C5EB5CFBBC4}"/>
              </a:ext>
            </a:extLst>
          </p:cNvPr>
          <p:cNvSpPr txBox="1">
            <a:spLocks/>
          </p:cNvSpPr>
          <p:nvPr/>
        </p:nvSpPr>
        <p:spPr>
          <a:xfrm>
            <a:off x="152400" y="4800558"/>
            <a:ext cx="8165465" cy="285792"/>
          </a:xfrm>
          <a:prstGeom prst="rect">
            <a:avLst/>
          </a:prstGeom>
        </p:spPr>
        <p:txBody>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443"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443"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443"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443"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443"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443"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443"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443"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443" b="0" i="0" u="none" strike="noStrike" cap="none">
                <a:solidFill>
                  <a:srgbClr val="000000"/>
                </a:solidFill>
                <a:latin typeface="Arial"/>
                <a:ea typeface="Arial"/>
                <a:cs typeface="Arial"/>
                <a:sym typeface="Arial"/>
              </a:defRPr>
            </a:lvl9pPr>
          </a:lstStyle>
          <a:p>
            <a:r>
              <a:rPr lang="en-GB" sz="700" dirty="0">
                <a:latin typeface="Montserrat" panose="00000500000000000000" pitchFamily="2" charset="0"/>
                <a:cs typeface="Calibri" panose="020F0502020204030204" pitchFamily="34" charset="0"/>
              </a:rPr>
              <a:t>Source:  NielsenIQ Scantrack*,  NielsenIQ Homescan 14 days ending 24</a:t>
            </a:r>
            <a:r>
              <a:rPr lang="en-GB" sz="700" baseline="30000" dirty="0">
                <a:latin typeface="Montserrat" panose="00000500000000000000" pitchFamily="2" charset="0"/>
                <a:cs typeface="Calibri" panose="020F0502020204030204" pitchFamily="34" charset="0"/>
              </a:rPr>
              <a:t>th</a:t>
            </a:r>
            <a:r>
              <a:rPr lang="en-GB" sz="700" dirty="0">
                <a:latin typeface="Montserrat" panose="00000500000000000000" pitchFamily="2" charset="0"/>
                <a:cs typeface="Calibri" panose="020F0502020204030204" pitchFamily="34" charset="0"/>
              </a:rPr>
              <a:t> December 2021**</a:t>
            </a:r>
            <a:endParaRPr lang="en-US" sz="700" dirty="0">
              <a:latin typeface="Montserrat" panose="00000500000000000000" pitchFamily="2" charset="0"/>
              <a:cs typeface="Calibri" panose="020F0502020204030204" pitchFamily="34" charset="0"/>
            </a:endParaRPr>
          </a:p>
        </p:txBody>
      </p:sp>
      <p:graphicFrame>
        <p:nvGraphicFramePr>
          <p:cNvPr id="7" name="Chart Placeholder 6">
            <a:extLst>
              <a:ext uri="{FF2B5EF4-FFF2-40B4-BE49-F238E27FC236}">
                <a16:creationId xmlns:a16="http://schemas.microsoft.com/office/drawing/2014/main" id="{8EFE117E-B735-492E-AF4E-8D2B6E50275A}"/>
              </a:ext>
            </a:extLst>
          </p:cNvPr>
          <p:cNvGraphicFramePr>
            <a:graphicFrameLocks/>
          </p:cNvGraphicFramePr>
          <p:nvPr>
            <p:extLst>
              <p:ext uri="{D42A27DB-BD31-4B8C-83A1-F6EECF244321}">
                <p14:modId xmlns:p14="http://schemas.microsoft.com/office/powerpoint/2010/main" val="3410771885"/>
              </p:ext>
            </p:extLst>
          </p:nvPr>
        </p:nvGraphicFramePr>
        <p:xfrm>
          <a:off x="609600" y="1200151"/>
          <a:ext cx="8145717" cy="35278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a:extLst>
              <a:ext uri="{FF2B5EF4-FFF2-40B4-BE49-F238E27FC236}">
                <a16:creationId xmlns:a16="http://schemas.microsoft.com/office/drawing/2014/main" id="{591288C1-EA66-44C3-826E-BEA84FDA9C02}"/>
              </a:ext>
            </a:extLst>
          </p:cNvPr>
          <p:cNvSpPr txBox="1"/>
          <p:nvPr/>
        </p:nvSpPr>
        <p:spPr>
          <a:xfrm>
            <a:off x="5436096" y="4377917"/>
            <a:ext cx="3635896" cy="415498"/>
          </a:xfrm>
          <a:prstGeom prst="rect">
            <a:avLst/>
          </a:prstGeom>
          <a:noFill/>
        </p:spPr>
        <p:txBody>
          <a:bodyPr wrap="square" rtlCol="0">
            <a:spAutoFit/>
          </a:bodyPr>
          <a:lstStyle/>
          <a:p>
            <a:pPr fontAlgn="base">
              <a:spcBef>
                <a:spcPct val="0"/>
              </a:spcBef>
              <a:spcAft>
                <a:spcPct val="0"/>
              </a:spcAft>
            </a:pPr>
            <a:r>
              <a:rPr lang="en-GB" sz="1050" dirty="0">
                <a:solidFill>
                  <a:srgbClr val="5F5F5F"/>
                </a:solidFill>
                <a:latin typeface="Montserrat" panose="00000500000000000000" pitchFamily="2" charset="0"/>
                <a:cs typeface="Calibri" panose="020F0502020204030204" pitchFamily="34" charset="0"/>
              </a:rPr>
              <a:t>~Typical fortnight week = average sales 50w/e 12Dec20</a:t>
            </a:r>
            <a:endParaRPr lang="en-US" sz="1050" dirty="0">
              <a:solidFill>
                <a:srgbClr val="5F5F5F"/>
              </a:solidFill>
              <a:latin typeface="Montserrat" panose="00000500000000000000" pitchFamily="2" charset="0"/>
              <a:cs typeface="Calibri" panose="020F0502020204030204" pitchFamily="34" charset="0"/>
            </a:endParaRPr>
          </a:p>
        </p:txBody>
      </p:sp>
      <p:sp>
        <p:nvSpPr>
          <p:cNvPr id="9" name="Text Placeholder 4">
            <a:extLst>
              <a:ext uri="{FF2B5EF4-FFF2-40B4-BE49-F238E27FC236}">
                <a16:creationId xmlns:a16="http://schemas.microsoft.com/office/drawing/2014/main" id="{590856DC-DCE8-4A32-AAB7-AA1B151BBE91}"/>
              </a:ext>
            </a:extLst>
          </p:cNvPr>
          <p:cNvSpPr txBox="1">
            <a:spLocks/>
          </p:cNvSpPr>
          <p:nvPr/>
        </p:nvSpPr>
        <p:spPr>
          <a:xfrm>
            <a:off x="565773" y="699543"/>
            <a:ext cx="8160322" cy="315118"/>
          </a:xfrm>
          <a:prstGeom prst="rect">
            <a:avLst/>
          </a:prstGeom>
        </p:spPr>
        <p:txBody>
          <a:bodyPr vert="horz" lIns="91440" tIns="0" rIns="91440" bIns="0" rtlCol="0">
            <a:noAutofit/>
          </a:bodyPr>
          <a:lstStyle>
            <a:lvl1pPr marL="0" indent="0" algn="l" defTabSz="457200" rtl="0" eaLnBrk="1" latinLnBrk="0" hangingPunct="1">
              <a:lnSpc>
                <a:spcPct val="100000"/>
              </a:lnSpc>
              <a:spcBef>
                <a:spcPts val="0"/>
              </a:spcBef>
              <a:buClr>
                <a:schemeClr val="tx2"/>
              </a:buClr>
              <a:buFont typeface="Arial"/>
              <a:buNone/>
              <a:defRPr sz="1350" b="0" kern="1200" baseline="0">
                <a:solidFill>
                  <a:schemeClr val="tx1"/>
                </a:solidFill>
                <a:latin typeface="+mn-lt"/>
                <a:ea typeface="+mn-ea"/>
                <a:cs typeface="+mn-cs"/>
              </a:defRPr>
            </a:lvl1pPr>
            <a:lvl2pPr marL="342900" indent="0" algn="l" defTabSz="287338" rtl="0" eaLnBrk="1" latinLnBrk="0" hangingPunct="1">
              <a:lnSpc>
                <a:spcPct val="100000"/>
              </a:lnSpc>
              <a:spcBef>
                <a:spcPts val="800"/>
              </a:spcBef>
              <a:buClr>
                <a:schemeClr val="tx2"/>
              </a:buClr>
              <a:buFont typeface="Arial" pitchFamily="34" charset="0"/>
              <a:buNone/>
              <a:defRPr sz="1500" b="1" kern="1200" baseline="0">
                <a:solidFill>
                  <a:schemeClr val="tx2"/>
                </a:solidFill>
                <a:latin typeface="+mn-lt"/>
                <a:ea typeface="+mn-ea"/>
                <a:cs typeface="+mn-cs"/>
              </a:defRPr>
            </a:lvl2pPr>
            <a:lvl3pPr marL="685800" indent="0" algn="l" defTabSz="457200" rtl="0" eaLnBrk="1" latinLnBrk="0" hangingPunct="1">
              <a:lnSpc>
                <a:spcPct val="100000"/>
              </a:lnSpc>
              <a:spcBef>
                <a:spcPts val="700"/>
              </a:spcBef>
              <a:buClr>
                <a:schemeClr val="tx2"/>
              </a:buClr>
              <a:buFont typeface="Arial"/>
              <a:buNone/>
              <a:tabLst/>
              <a:defRPr sz="1350" b="1" kern="1200" baseline="0">
                <a:solidFill>
                  <a:schemeClr val="tx2"/>
                </a:solidFill>
                <a:latin typeface="+mn-lt"/>
                <a:ea typeface="+mn-ea"/>
                <a:cs typeface="+mn-cs"/>
              </a:defRPr>
            </a:lvl3pPr>
            <a:lvl4pPr marL="1028700" indent="0" algn="l" defTabSz="227013" rtl="0" eaLnBrk="1" latinLnBrk="0" hangingPunct="1">
              <a:lnSpc>
                <a:spcPct val="100000"/>
              </a:lnSpc>
              <a:spcBef>
                <a:spcPts val="700"/>
              </a:spcBef>
              <a:buClr>
                <a:schemeClr val="tx2"/>
              </a:buClr>
              <a:buFont typeface="Arial" pitchFamily="34" charset="0"/>
              <a:buNone/>
              <a:defRPr sz="1200" b="1" kern="1200" baseline="0">
                <a:solidFill>
                  <a:schemeClr val="tx2"/>
                </a:solidFill>
                <a:latin typeface="+mn-lt"/>
                <a:ea typeface="+mn-ea"/>
                <a:cs typeface="+mn-cs"/>
              </a:defRPr>
            </a:lvl4pPr>
            <a:lvl5pPr marL="1371600" indent="0" algn="l" defTabSz="457200" rtl="0" eaLnBrk="1" latinLnBrk="0" hangingPunct="1">
              <a:lnSpc>
                <a:spcPct val="100000"/>
              </a:lnSpc>
              <a:spcBef>
                <a:spcPts val="700"/>
              </a:spcBef>
              <a:buClr>
                <a:schemeClr val="tx2"/>
              </a:buClr>
              <a:buFont typeface="Arial" pitchFamily="34" charset="0"/>
              <a:buNone/>
              <a:defRPr sz="1200" b="1" kern="1200" baseline="0">
                <a:solidFill>
                  <a:schemeClr val="tx2"/>
                </a:solidFill>
                <a:latin typeface="+mn-lt"/>
                <a:ea typeface="+mn-ea"/>
                <a:cs typeface="+mn-cs"/>
              </a:defRPr>
            </a:lvl5pPr>
            <a:lvl6pPr marL="1714500" indent="0" algn="l" defTabSz="457200" rtl="0" eaLnBrk="1" latinLnBrk="0" hangingPunct="1">
              <a:spcBef>
                <a:spcPct val="20000"/>
              </a:spcBef>
              <a:buFont typeface="Arial"/>
              <a:buNone/>
              <a:defRPr sz="1200" b="1" kern="1200">
                <a:solidFill>
                  <a:schemeClr val="tx1"/>
                </a:solidFill>
                <a:latin typeface="+mn-lt"/>
                <a:ea typeface="+mn-ea"/>
                <a:cs typeface="+mn-cs"/>
              </a:defRPr>
            </a:lvl6pPr>
            <a:lvl7pPr marL="2057400" indent="0" algn="l" defTabSz="457200" rtl="0" eaLnBrk="1" latinLnBrk="0" hangingPunct="1">
              <a:spcBef>
                <a:spcPct val="20000"/>
              </a:spcBef>
              <a:buFont typeface="Arial"/>
              <a:buNone/>
              <a:defRPr sz="1200" b="1" kern="1200">
                <a:solidFill>
                  <a:schemeClr val="tx1"/>
                </a:solidFill>
                <a:latin typeface="+mn-lt"/>
                <a:ea typeface="+mn-ea"/>
                <a:cs typeface="+mn-cs"/>
              </a:defRPr>
            </a:lvl7pPr>
            <a:lvl8pPr marL="2400300" indent="0" algn="l" defTabSz="457200" rtl="0" eaLnBrk="1" latinLnBrk="0" hangingPunct="1">
              <a:spcBef>
                <a:spcPct val="20000"/>
              </a:spcBef>
              <a:buFont typeface="Arial"/>
              <a:buNone/>
              <a:defRPr sz="1200" b="1" kern="1200">
                <a:solidFill>
                  <a:schemeClr val="tx1"/>
                </a:solidFill>
                <a:latin typeface="+mn-lt"/>
                <a:ea typeface="+mn-ea"/>
                <a:cs typeface="+mn-cs"/>
              </a:defRPr>
            </a:lvl8pPr>
            <a:lvl9pPr marL="2743200" indent="0" algn="l" defTabSz="457200" rtl="0" eaLnBrk="1" latinLnBrk="0" hangingPunct="1">
              <a:spcBef>
                <a:spcPct val="20000"/>
              </a:spcBef>
              <a:buFont typeface="Arial"/>
              <a:buNone/>
              <a:defRPr sz="1200" b="1" kern="1200">
                <a:solidFill>
                  <a:schemeClr val="tx1"/>
                </a:solidFill>
                <a:latin typeface="+mn-lt"/>
                <a:ea typeface="+mn-ea"/>
                <a:cs typeface="+mn-cs"/>
              </a:defRPr>
            </a:lvl9pPr>
          </a:lstStyle>
          <a:p>
            <a:pPr>
              <a:buClr>
                <a:srgbClr val="000000"/>
              </a:buClr>
            </a:pPr>
            <a:r>
              <a:rPr lang="en-GB" sz="1200" dirty="0">
                <a:solidFill>
                  <a:srgbClr val="000000"/>
                </a:solidFill>
                <a:latin typeface="Montserrat" panose="00000500000000000000" pitchFamily="2" charset="0"/>
                <a:cs typeface="Calibri" panose="020F0502020204030204" pitchFamily="34" charset="0"/>
              </a:rPr>
              <a:t>With shoppers on average spending 40% more during the final 2 weeks of Christmas compared to a typical~ fortnight, there was even more to play for this Christmas</a:t>
            </a:r>
            <a:endParaRPr lang="en-US" sz="1200" dirty="0">
              <a:solidFill>
                <a:srgbClr val="000000"/>
              </a:solidFill>
              <a:latin typeface="Montserrat" panose="00000500000000000000" pitchFamily="2" charset="0"/>
              <a:cs typeface="Calibri" panose="020F0502020204030204" pitchFamily="34" charset="0"/>
            </a:endParaRPr>
          </a:p>
        </p:txBody>
      </p:sp>
      <p:sp>
        <p:nvSpPr>
          <p:cNvPr id="10" name="TextBox 9">
            <a:extLst>
              <a:ext uri="{FF2B5EF4-FFF2-40B4-BE49-F238E27FC236}">
                <a16:creationId xmlns:a16="http://schemas.microsoft.com/office/drawing/2014/main" id="{64CF413B-D5CA-488A-A0A0-846A47BD252E}"/>
              </a:ext>
            </a:extLst>
          </p:cNvPr>
          <p:cNvSpPr txBox="1"/>
          <p:nvPr/>
        </p:nvSpPr>
        <p:spPr>
          <a:xfrm>
            <a:off x="457200" y="133350"/>
            <a:ext cx="8382000" cy="523220"/>
          </a:xfrm>
          <a:prstGeom prst="rect">
            <a:avLst/>
          </a:prstGeom>
          <a:noFill/>
        </p:spPr>
        <p:txBody>
          <a:bodyPr wrap="square" rtlCol="0">
            <a:spAutoFit/>
          </a:bodyPr>
          <a:lstStyle/>
          <a:p>
            <a:r>
              <a:rPr lang="en-US" sz="1400" b="1" dirty="0">
                <a:solidFill>
                  <a:srgbClr val="000000"/>
                </a:solidFill>
                <a:latin typeface="Montserrat" panose="00000500000000000000" pitchFamily="2" charset="0"/>
                <a:cs typeface="Calibri" panose="020F0502020204030204" pitchFamily="34" charset="0"/>
              </a:rPr>
              <a:t>£7.1Bn* was spent at the Grocery Multiples in the final 2 weeks ending 25</a:t>
            </a:r>
            <a:r>
              <a:rPr lang="en-US" sz="1400" b="1" baseline="30000" dirty="0">
                <a:solidFill>
                  <a:srgbClr val="000000"/>
                </a:solidFill>
                <a:latin typeface="Montserrat" panose="00000500000000000000" pitchFamily="2" charset="0"/>
                <a:cs typeface="Calibri" panose="020F0502020204030204" pitchFamily="34" charset="0"/>
              </a:rPr>
              <a:t>th</a:t>
            </a:r>
            <a:r>
              <a:rPr lang="en-US" sz="1400" b="1" dirty="0">
                <a:solidFill>
                  <a:srgbClr val="000000"/>
                </a:solidFill>
                <a:latin typeface="Montserrat" panose="00000500000000000000" pitchFamily="2" charset="0"/>
                <a:cs typeface="Calibri" panose="020F0502020204030204" pitchFamily="34" charset="0"/>
              </a:rPr>
              <a:t> December</a:t>
            </a:r>
          </a:p>
          <a:p>
            <a:endParaRPr lang="en-GB" b="1" dirty="0">
              <a:latin typeface="Montserrat" panose="00000500000000000000" pitchFamily="2" charset="0"/>
            </a:endParaRPr>
          </a:p>
        </p:txBody>
      </p:sp>
    </p:spTree>
    <p:extLst>
      <p:ext uri="{BB962C8B-B14F-4D97-AF65-F5344CB8AC3E}">
        <p14:creationId xmlns:p14="http://schemas.microsoft.com/office/powerpoint/2010/main" val="17157965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685"/>
        <p:cNvGrpSpPr/>
        <p:nvPr/>
      </p:nvGrpSpPr>
      <p:grpSpPr>
        <a:xfrm>
          <a:off x="0" y="0"/>
          <a:ext cx="0" cy="0"/>
          <a:chOff x="0" y="0"/>
          <a:chExt cx="0" cy="0"/>
        </a:xfrm>
      </p:grpSpPr>
      <p:sp>
        <p:nvSpPr>
          <p:cNvPr id="686" name="Google Shape;686;p61"/>
          <p:cNvSpPr txBox="1"/>
          <p:nvPr/>
        </p:nvSpPr>
        <p:spPr>
          <a:xfrm>
            <a:off x="354599" y="189914"/>
            <a:ext cx="8628289" cy="393600"/>
          </a:xfrm>
          <a:prstGeom prst="rect">
            <a:avLst/>
          </a:prstGeom>
          <a:noFill/>
          <a:ln>
            <a:noFill/>
          </a:ln>
        </p:spPr>
        <p:txBody>
          <a:bodyPr spcFirstLastPara="1" wrap="square" lIns="0" tIns="91425" rIns="0" bIns="91425" anchor="t" anchorCtr="0">
            <a:noAutofit/>
          </a:bodyPr>
          <a:lstStyle/>
          <a:p>
            <a:pPr marL="0" lvl="0" indent="0" algn="l" rtl="0">
              <a:spcBef>
                <a:spcPts val="0"/>
              </a:spcBef>
              <a:spcAft>
                <a:spcPts val="0"/>
              </a:spcAft>
              <a:buNone/>
            </a:pPr>
            <a:r>
              <a:rPr lang="en-GB" sz="1900" b="1" dirty="0">
                <a:solidFill>
                  <a:schemeClr val="tx1"/>
                </a:solidFill>
                <a:latin typeface="Montserrat" panose="00000500000000000000" pitchFamily="2" charset="0"/>
                <a:ea typeface="Montserrat"/>
                <a:cs typeface="Montserrat"/>
                <a:sym typeface="Montserrat"/>
              </a:rPr>
              <a:t>Spend for the full 12 weeks against last year’s November lockdown was upbeat, helped by inflation and shoppers trading up</a:t>
            </a:r>
            <a:endParaRPr lang="en-GB" sz="1900" b="1" dirty="0">
              <a:solidFill>
                <a:srgbClr val="000000"/>
              </a:solidFill>
              <a:latin typeface="Montserrat" panose="00000500000000000000" pitchFamily="2" charset="0"/>
              <a:ea typeface="Montserrat"/>
              <a:cs typeface="Montserrat"/>
              <a:sym typeface="Montserrat"/>
            </a:endParaRPr>
          </a:p>
        </p:txBody>
      </p:sp>
      <p:sp>
        <p:nvSpPr>
          <p:cNvPr id="9" name="Oval 11">
            <a:extLst>
              <a:ext uri="{FF2B5EF4-FFF2-40B4-BE49-F238E27FC236}">
                <a16:creationId xmlns:a16="http://schemas.microsoft.com/office/drawing/2014/main" id="{ABBD3ED6-FD41-4749-A7EF-1B15C1B687F6}"/>
              </a:ext>
            </a:extLst>
          </p:cNvPr>
          <p:cNvSpPr>
            <a:spLocks noChangeArrowheads="1"/>
          </p:cNvSpPr>
          <p:nvPr/>
        </p:nvSpPr>
        <p:spPr bwMode="auto">
          <a:xfrm>
            <a:off x="4221211" y="2812687"/>
            <a:ext cx="1908175" cy="1204936"/>
          </a:xfrm>
          <a:prstGeom prst="ellipse">
            <a:avLst/>
          </a:prstGeom>
          <a:solidFill>
            <a:srgbClr val="FFCC99">
              <a:alpha val="25882"/>
            </a:srgbClr>
          </a:solidFill>
          <a:ln w="38100">
            <a:solidFill>
              <a:srgbClr val="FF0000"/>
            </a:solidFill>
            <a:prstDash val="solid"/>
            <a:round/>
            <a:headEnd/>
            <a:tailEnd/>
          </a:ln>
        </p:spPr>
        <p:txBody>
          <a:bodyPr lIns="18000" tIns="18000" rIns="18000" bIns="18000" anchor="ctr"/>
          <a:lstStyle>
            <a:lvl1pPr eaLnBrk="0" hangingPunct="0">
              <a:spcBef>
                <a:spcPts val="800"/>
              </a:spcBef>
              <a:buClr>
                <a:srgbClr val="5F5F5F"/>
              </a:buClr>
              <a:buFont typeface="Arial" charset="0"/>
              <a:buChar char="•"/>
              <a:defRPr>
                <a:solidFill>
                  <a:srgbClr val="5F5F5F"/>
                </a:solidFill>
                <a:latin typeface="Calibri" pitchFamily="34" charset="0"/>
              </a:defRPr>
            </a:lvl1pPr>
            <a:lvl2pPr marL="742950" indent="-285750" eaLnBrk="0" hangingPunct="0">
              <a:spcBef>
                <a:spcPts val="800"/>
              </a:spcBef>
              <a:buClr>
                <a:srgbClr val="5F5F5F"/>
              </a:buClr>
              <a:buFont typeface="Arial" charset="0"/>
              <a:buChar char="•"/>
              <a:defRPr sz="1600">
                <a:solidFill>
                  <a:srgbClr val="5F5F5F"/>
                </a:solidFill>
                <a:latin typeface="Calibri" pitchFamily="34" charset="0"/>
              </a:defRPr>
            </a:lvl2pPr>
            <a:lvl3pPr marL="1143000" indent="-228600" eaLnBrk="0" hangingPunct="0">
              <a:spcBef>
                <a:spcPts val="700"/>
              </a:spcBef>
              <a:buClr>
                <a:srgbClr val="5F5F5F"/>
              </a:buClr>
              <a:buFont typeface="Arial" charset="0"/>
              <a:buChar char="•"/>
              <a:defRPr sz="1400">
                <a:solidFill>
                  <a:srgbClr val="5F5F5F"/>
                </a:solidFill>
                <a:latin typeface="Calibri" pitchFamily="34" charset="0"/>
              </a:defRPr>
            </a:lvl3pPr>
            <a:lvl4pPr marL="1600200" indent="-228600" eaLnBrk="0" hangingPunct="0">
              <a:spcBef>
                <a:spcPts val="700"/>
              </a:spcBef>
              <a:buClr>
                <a:srgbClr val="5F5F5F"/>
              </a:buClr>
              <a:buFont typeface="Arial" charset="0"/>
              <a:buChar char="•"/>
              <a:defRPr sz="1200">
                <a:solidFill>
                  <a:srgbClr val="5F5F5F"/>
                </a:solidFill>
                <a:latin typeface="Calibri" pitchFamily="34" charset="0"/>
              </a:defRPr>
            </a:lvl4pPr>
            <a:lvl5pPr marL="2057400" indent="-228600" eaLnBrk="0" hangingPunct="0">
              <a:spcBef>
                <a:spcPts val="700"/>
              </a:spcBef>
              <a:buClr>
                <a:srgbClr val="5F5F5F"/>
              </a:buClr>
              <a:buFont typeface="Arial" charset="0"/>
              <a:buChar char="•"/>
              <a:defRPr sz="1200">
                <a:solidFill>
                  <a:srgbClr val="5F5F5F"/>
                </a:solidFill>
                <a:latin typeface="Calibri" pitchFamily="34" charset="0"/>
              </a:defRPr>
            </a:lvl5pPr>
            <a:lvl6pPr marL="25146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6pPr>
            <a:lvl7pPr marL="29718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7pPr>
            <a:lvl8pPr marL="34290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8pPr>
            <a:lvl9pPr marL="38862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9pPr>
          </a:lstStyle>
          <a:p>
            <a:pPr algn="ctr" eaLnBrk="1" hangingPunct="1">
              <a:spcBef>
                <a:spcPct val="0"/>
              </a:spcBef>
              <a:buClrTx/>
              <a:buFontTx/>
              <a:buNone/>
            </a:pPr>
            <a:endParaRPr lang="en-US" altLang="en-US" dirty="0">
              <a:solidFill>
                <a:schemeClr val="tx1"/>
              </a:solidFill>
              <a:cs typeface="Calibri" panose="020F0502020204030204" pitchFamily="34" charset="0"/>
            </a:endParaRPr>
          </a:p>
        </p:txBody>
      </p:sp>
      <p:sp>
        <p:nvSpPr>
          <p:cNvPr id="10" name="Oval 10">
            <a:extLst>
              <a:ext uri="{FF2B5EF4-FFF2-40B4-BE49-F238E27FC236}">
                <a16:creationId xmlns:a16="http://schemas.microsoft.com/office/drawing/2014/main" id="{E6A7118E-DB44-4417-81E4-1EBB67D6B7DD}"/>
              </a:ext>
            </a:extLst>
          </p:cNvPr>
          <p:cNvSpPr>
            <a:spLocks noChangeArrowheads="1"/>
          </p:cNvSpPr>
          <p:nvPr/>
        </p:nvSpPr>
        <p:spPr bwMode="auto">
          <a:xfrm>
            <a:off x="4198986" y="1488281"/>
            <a:ext cx="1908175" cy="1204937"/>
          </a:xfrm>
          <a:prstGeom prst="ellipse">
            <a:avLst/>
          </a:prstGeom>
          <a:solidFill>
            <a:srgbClr val="FFCC99">
              <a:alpha val="36862"/>
            </a:srgbClr>
          </a:solidFill>
          <a:ln w="38100">
            <a:solidFill>
              <a:srgbClr val="FF0000"/>
            </a:solidFill>
            <a:prstDash val="solid"/>
            <a:round/>
            <a:headEnd/>
            <a:tailEnd/>
          </a:ln>
        </p:spPr>
        <p:txBody>
          <a:bodyPr lIns="18000" tIns="18000" rIns="18000" bIns="18000" anchor="ctr"/>
          <a:lstStyle>
            <a:lvl1pPr eaLnBrk="0" hangingPunct="0">
              <a:spcBef>
                <a:spcPts val="800"/>
              </a:spcBef>
              <a:buClr>
                <a:srgbClr val="5F5F5F"/>
              </a:buClr>
              <a:buFont typeface="Arial" charset="0"/>
              <a:buChar char="•"/>
              <a:defRPr>
                <a:solidFill>
                  <a:srgbClr val="5F5F5F"/>
                </a:solidFill>
                <a:latin typeface="Calibri" pitchFamily="34" charset="0"/>
              </a:defRPr>
            </a:lvl1pPr>
            <a:lvl2pPr marL="742950" indent="-285750" eaLnBrk="0" hangingPunct="0">
              <a:spcBef>
                <a:spcPts val="800"/>
              </a:spcBef>
              <a:buClr>
                <a:srgbClr val="5F5F5F"/>
              </a:buClr>
              <a:buFont typeface="Arial" charset="0"/>
              <a:buChar char="•"/>
              <a:defRPr sz="1600">
                <a:solidFill>
                  <a:srgbClr val="5F5F5F"/>
                </a:solidFill>
                <a:latin typeface="Calibri" pitchFamily="34" charset="0"/>
              </a:defRPr>
            </a:lvl2pPr>
            <a:lvl3pPr marL="1143000" indent="-228600" eaLnBrk="0" hangingPunct="0">
              <a:spcBef>
                <a:spcPts val="700"/>
              </a:spcBef>
              <a:buClr>
                <a:srgbClr val="5F5F5F"/>
              </a:buClr>
              <a:buFont typeface="Arial" charset="0"/>
              <a:buChar char="•"/>
              <a:defRPr sz="1400">
                <a:solidFill>
                  <a:srgbClr val="5F5F5F"/>
                </a:solidFill>
                <a:latin typeface="Calibri" pitchFamily="34" charset="0"/>
              </a:defRPr>
            </a:lvl3pPr>
            <a:lvl4pPr marL="1600200" indent="-228600" eaLnBrk="0" hangingPunct="0">
              <a:spcBef>
                <a:spcPts val="700"/>
              </a:spcBef>
              <a:buClr>
                <a:srgbClr val="5F5F5F"/>
              </a:buClr>
              <a:buFont typeface="Arial" charset="0"/>
              <a:buChar char="•"/>
              <a:defRPr sz="1200">
                <a:solidFill>
                  <a:srgbClr val="5F5F5F"/>
                </a:solidFill>
                <a:latin typeface="Calibri" pitchFamily="34" charset="0"/>
              </a:defRPr>
            </a:lvl4pPr>
            <a:lvl5pPr marL="2057400" indent="-228600" eaLnBrk="0" hangingPunct="0">
              <a:spcBef>
                <a:spcPts val="700"/>
              </a:spcBef>
              <a:buClr>
                <a:srgbClr val="5F5F5F"/>
              </a:buClr>
              <a:buFont typeface="Arial" charset="0"/>
              <a:buChar char="•"/>
              <a:defRPr sz="1200">
                <a:solidFill>
                  <a:srgbClr val="5F5F5F"/>
                </a:solidFill>
                <a:latin typeface="Calibri" pitchFamily="34" charset="0"/>
              </a:defRPr>
            </a:lvl5pPr>
            <a:lvl6pPr marL="25146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6pPr>
            <a:lvl7pPr marL="29718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7pPr>
            <a:lvl8pPr marL="34290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8pPr>
            <a:lvl9pPr marL="38862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9pPr>
          </a:lstStyle>
          <a:p>
            <a:pPr algn="ctr" eaLnBrk="1" hangingPunct="1">
              <a:spcBef>
                <a:spcPct val="0"/>
              </a:spcBef>
              <a:buClrTx/>
              <a:buFontTx/>
              <a:buNone/>
            </a:pPr>
            <a:endParaRPr lang="en-US" altLang="en-US" dirty="0">
              <a:solidFill>
                <a:schemeClr val="tx1"/>
              </a:solidFill>
              <a:cs typeface="Calibri" panose="020F0502020204030204" pitchFamily="34" charset="0"/>
            </a:endParaRPr>
          </a:p>
        </p:txBody>
      </p:sp>
      <p:sp>
        <p:nvSpPr>
          <p:cNvPr id="11" name="Text Box 9">
            <a:extLst>
              <a:ext uri="{FF2B5EF4-FFF2-40B4-BE49-F238E27FC236}">
                <a16:creationId xmlns:a16="http://schemas.microsoft.com/office/drawing/2014/main" id="{ED7227A4-4E76-4D05-A342-F63DD0B765CD}"/>
              </a:ext>
            </a:extLst>
          </p:cNvPr>
          <p:cNvSpPr txBox="1">
            <a:spLocks noChangeArrowheads="1"/>
          </p:cNvSpPr>
          <p:nvPr/>
        </p:nvSpPr>
        <p:spPr bwMode="auto">
          <a:xfrm>
            <a:off x="4451398" y="1763211"/>
            <a:ext cx="1333500" cy="708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eaLnBrk="0" hangingPunct="0">
              <a:spcBef>
                <a:spcPts val="800"/>
              </a:spcBef>
              <a:buClr>
                <a:srgbClr val="5F5F5F"/>
              </a:buClr>
              <a:buFont typeface="Arial" charset="0"/>
              <a:buChar char="•"/>
              <a:defRPr>
                <a:solidFill>
                  <a:srgbClr val="5F5F5F"/>
                </a:solidFill>
                <a:latin typeface="Calibri" pitchFamily="34" charset="0"/>
              </a:defRPr>
            </a:lvl1pPr>
            <a:lvl2pPr marL="742950" indent="-285750" eaLnBrk="0" hangingPunct="0">
              <a:spcBef>
                <a:spcPts val="800"/>
              </a:spcBef>
              <a:buClr>
                <a:srgbClr val="5F5F5F"/>
              </a:buClr>
              <a:buFont typeface="Arial" charset="0"/>
              <a:buChar char="•"/>
              <a:defRPr sz="1600">
                <a:solidFill>
                  <a:srgbClr val="5F5F5F"/>
                </a:solidFill>
                <a:latin typeface="Calibri" pitchFamily="34" charset="0"/>
              </a:defRPr>
            </a:lvl2pPr>
            <a:lvl3pPr marL="1143000" indent="-228600" eaLnBrk="0" hangingPunct="0">
              <a:spcBef>
                <a:spcPts val="700"/>
              </a:spcBef>
              <a:buClr>
                <a:srgbClr val="5F5F5F"/>
              </a:buClr>
              <a:buFont typeface="Arial" charset="0"/>
              <a:buChar char="•"/>
              <a:defRPr sz="1400">
                <a:solidFill>
                  <a:srgbClr val="5F5F5F"/>
                </a:solidFill>
                <a:latin typeface="Calibri" pitchFamily="34" charset="0"/>
              </a:defRPr>
            </a:lvl3pPr>
            <a:lvl4pPr marL="1600200" indent="-228600" eaLnBrk="0" hangingPunct="0">
              <a:spcBef>
                <a:spcPts val="700"/>
              </a:spcBef>
              <a:buClr>
                <a:srgbClr val="5F5F5F"/>
              </a:buClr>
              <a:buFont typeface="Arial" charset="0"/>
              <a:buChar char="•"/>
              <a:defRPr sz="1200">
                <a:solidFill>
                  <a:srgbClr val="5F5F5F"/>
                </a:solidFill>
                <a:latin typeface="Calibri" pitchFamily="34" charset="0"/>
              </a:defRPr>
            </a:lvl4pPr>
            <a:lvl5pPr marL="2057400" indent="-228600" eaLnBrk="0" hangingPunct="0">
              <a:spcBef>
                <a:spcPts val="700"/>
              </a:spcBef>
              <a:buClr>
                <a:srgbClr val="5F5F5F"/>
              </a:buClr>
              <a:buFont typeface="Arial" charset="0"/>
              <a:buChar char="•"/>
              <a:defRPr sz="1200">
                <a:solidFill>
                  <a:srgbClr val="5F5F5F"/>
                </a:solidFill>
                <a:latin typeface="Calibri" pitchFamily="34" charset="0"/>
              </a:defRPr>
            </a:lvl5pPr>
            <a:lvl6pPr marL="25146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6pPr>
            <a:lvl7pPr marL="29718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7pPr>
            <a:lvl8pPr marL="34290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8pPr>
            <a:lvl9pPr marL="38862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9pPr>
          </a:lstStyle>
          <a:p>
            <a:pPr algn="ctr" eaLnBrk="1" hangingPunct="1">
              <a:lnSpc>
                <a:spcPct val="55000"/>
              </a:lnSpc>
              <a:spcBef>
                <a:spcPct val="50000"/>
              </a:spcBef>
              <a:buClrTx/>
              <a:buFontTx/>
              <a:buNone/>
            </a:pPr>
            <a:r>
              <a:rPr lang="en-GB" altLang="en-US" sz="2400" b="1" dirty="0">
                <a:solidFill>
                  <a:srgbClr val="FF0000"/>
                </a:solidFill>
                <a:latin typeface="Montserrat" panose="00000500000000000000" pitchFamily="2" charset="0"/>
                <a:ea typeface="ＭＳ Ｐゴシック" pitchFamily="34" charset="-128"/>
                <a:cs typeface="Calibri" panose="020F0502020204030204" pitchFamily="34" charset="0"/>
              </a:rPr>
              <a:t>Value</a:t>
            </a:r>
          </a:p>
          <a:p>
            <a:pPr algn="ctr" eaLnBrk="1" hangingPunct="1">
              <a:lnSpc>
                <a:spcPct val="55000"/>
              </a:lnSpc>
              <a:spcBef>
                <a:spcPct val="50000"/>
              </a:spcBef>
              <a:buClrTx/>
              <a:buFontTx/>
              <a:buNone/>
            </a:pPr>
            <a:r>
              <a:rPr lang="en-GB" altLang="en-US" sz="2400" b="1" dirty="0">
                <a:solidFill>
                  <a:srgbClr val="FF0000"/>
                </a:solidFill>
                <a:latin typeface="Montserrat" panose="00000500000000000000" pitchFamily="2" charset="0"/>
                <a:ea typeface="ＭＳ Ｐゴシック" pitchFamily="34" charset="-128"/>
                <a:cs typeface="Calibri" panose="020F0502020204030204" pitchFamily="34" charset="0"/>
              </a:rPr>
              <a:t>-0.9%</a:t>
            </a:r>
          </a:p>
        </p:txBody>
      </p:sp>
      <p:sp>
        <p:nvSpPr>
          <p:cNvPr id="12" name="Rectangle 12">
            <a:extLst>
              <a:ext uri="{FF2B5EF4-FFF2-40B4-BE49-F238E27FC236}">
                <a16:creationId xmlns:a16="http://schemas.microsoft.com/office/drawing/2014/main" id="{1E312E7B-5265-4DD5-944E-B5C340F9C419}"/>
              </a:ext>
            </a:extLst>
          </p:cNvPr>
          <p:cNvSpPr>
            <a:spLocks noChangeArrowheads="1"/>
          </p:cNvSpPr>
          <p:nvPr/>
        </p:nvSpPr>
        <p:spPr bwMode="auto">
          <a:xfrm>
            <a:off x="4404111" y="3009510"/>
            <a:ext cx="1436583" cy="830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1426" tIns="45713" rIns="91426" bIns="45713">
            <a:spAutoFit/>
          </a:bodyPr>
          <a:lstStyle>
            <a:lvl1pPr eaLnBrk="0" hangingPunct="0">
              <a:spcBef>
                <a:spcPts val="800"/>
              </a:spcBef>
              <a:buClr>
                <a:srgbClr val="5F5F5F"/>
              </a:buClr>
              <a:buFont typeface="Arial" charset="0"/>
              <a:buChar char="•"/>
              <a:defRPr>
                <a:solidFill>
                  <a:srgbClr val="5F5F5F"/>
                </a:solidFill>
                <a:latin typeface="Calibri" pitchFamily="34" charset="0"/>
              </a:defRPr>
            </a:lvl1pPr>
            <a:lvl2pPr marL="742950" indent="-285750" eaLnBrk="0" hangingPunct="0">
              <a:spcBef>
                <a:spcPts val="800"/>
              </a:spcBef>
              <a:buClr>
                <a:srgbClr val="5F5F5F"/>
              </a:buClr>
              <a:buFont typeface="Arial" charset="0"/>
              <a:buChar char="•"/>
              <a:defRPr sz="1600">
                <a:solidFill>
                  <a:srgbClr val="5F5F5F"/>
                </a:solidFill>
                <a:latin typeface="Calibri" pitchFamily="34" charset="0"/>
              </a:defRPr>
            </a:lvl2pPr>
            <a:lvl3pPr marL="1143000" indent="-228600" eaLnBrk="0" hangingPunct="0">
              <a:spcBef>
                <a:spcPts val="700"/>
              </a:spcBef>
              <a:buClr>
                <a:srgbClr val="5F5F5F"/>
              </a:buClr>
              <a:buFont typeface="Arial" charset="0"/>
              <a:buChar char="•"/>
              <a:defRPr sz="1400">
                <a:solidFill>
                  <a:srgbClr val="5F5F5F"/>
                </a:solidFill>
                <a:latin typeface="Calibri" pitchFamily="34" charset="0"/>
              </a:defRPr>
            </a:lvl3pPr>
            <a:lvl4pPr marL="1600200" indent="-228600" eaLnBrk="0" hangingPunct="0">
              <a:spcBef>
                <a:spcPts val="700"/>
              </a:spcBef>
              <a:buClr>
                <a:srgbClr val="5F5F5F"/>
              </a:buClr>
              <a:buFont typeface="Arial" charset="0"/>
              <a:buChar char="•"/>
              <a:defRPr sz="1200">
                <a:solidFill>
                  <a:srgbClr val="5F5F5F"/>
                </a:solidFill>
                <a:latin typeface="Calibri" pitchFamily="34" charset="0"/>
              </a:defRPr>
            </a:lvl4pPr>
            <a:lvl5pPr marL="2057400" indent="-228600" eaLnBrk="0" hangingPunct="0">
              <a:spcBef>
                <a:spcPts val="700"/>
              </a:spcBef>
              <a:buClr>
                <a:srgbClr val="5F5F5F"/>
              </a:buClr>
              <a:buFont typeface="Arial" charset="0"/>
              <a:buChar char="•"/>
              <a:defRPr sz="1200">
                <a:solidFill>
                  <a:srgbClr val="5F5F5F"/>
                </a:solidFill>
                <a:latin typeface="Calibri" pitchFamily="34" charset="0"/>
              </a:defRPr>
            </a:lvl5pPr>
            <a:lvl6pPr marL="25146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6pPr>
            <a:lvl7pPr marL="29718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7pPr>
            <a:lvl8pPr marL="34290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8pPr>
            <a:lvl9pPr marL="38862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9pPr>
          </a:lstStyle>
          <a:p>
            <a:pPr algn="ctr" eaLnBrk="1" hangingPunct="1">
              <a:spcBef>
                <a:spcPct val="0"/>
              </a:spcBef>
              <a:buClr>
                <a:srgbClr val="0082D1"/>
              </a:buClr>
              <a:buFont typeface="Times" pitchFamily="18" charset="0"/>
              <a:buNone/>
            </a:pPr>
            <a:r>
              <a:rPr lang="en-GB" altLang="en-US" sz="2400" b="1" dirty="0">
                <a:solidFill>
                  <a:srgbClr val="FF0000"/>
                </a:solidFill>
                <a:latin typeface="Montserrat" panose="00000500000000000000" pitchFamily="2" charset="0"/>
                <a:cs typeface="Calibri" panose="020F0502020204030204" pitchFamily="34" charset="0"/>
              </a:rPr>
              <a:t>Volume</a:t>
            </a:r>
          </a:p>
          <a:p>
            <a:pPr algn="ctr" eaLnBrk="1" hangingPunct="1">
              <a:spcBef>
                <a:spcPct val="0"/>
              </a:spcBef>
              <a:buClr>
                <a:srgbClr val="0082D1"/>
              </a:buClr>
              <a:buFont typeface="Times" pitchFamily="18" charset="0"/>
              <a:buNone/>
            </a:pPr>
            <a:r>
              <a:rPr lang="en-GB" altLang="en-US" sz="2400" dirty="0">
                <a:solidFill>
                  <a:srgbClr val="FF0000"/>
                </a:solidFill>
                <a:latin typeface="Montserrat" panose="00000500000000000000" pitchFamily="2" charset="0"/>
                <a:cs typeface="Calibri" panose="020F0502020204030204" pitchFamily="34" charset="0"/>
              </a:rPr>
              <a:t> </a:t>
            </a:r>
            <a:r>
              <a:rPr lang="en-GB" altLang="en-US" sz="2400" b="1" dirty="0">
                <a:solidFill>
                  <a:srgbClr val="FF0000"/>
                </a:solidFill>
                <a:latin typeface="Montserrat" panose="00000500000000000000" pitchFamily="2" charset="0"/>
                <a:cs typeface="Calibri" panose="020F0502020204030204" pitchFamily="34" charset="0"/>
              </a:rPr>
              <a:t>-4.3%</a:t>
            </a:r>
          </a:p>
        </p:txBody>
      </p:sp>
      <p:sp>
        <p:nvSpPr>
          <p:cNvPr id="14" name="Rectangle 3">
            <a:extLst>
              <a:ext uri="{FF2B5EF4-FFF2-40B4-BE49-F238E27FC236}">
                <a16:creationId xmlns:a16="http://schemas.microsoft.com/office/drawing/2014/main" id="{2617D63C-AAB5-4269-86B8-C6BAC38F6016}"/>
              </a:ext>
            </a:extLst>
          </p:cNvPr>
          <p:cNvSpPr>
            <a:spLocks noChangeArrowheads="1"/>
          </p:cNvSpPr>
          <p:nvPr/>
        </p:nvSpPr>
        <p:spPr bwMode="auto">
          <a:xfrm>
            <a:off x="253306" y="4699517"/>
            <a:ext cx="7308850" cy="30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eaLnBrk="0" hangingPunct="0">
              <a:spcBef>
                <a:spcPts val="800"/>
              </a:spcBef>
              <a:buClr>
                <a:srgbClr val="5F5F5F"/>
              </a:buClr>
              <a:buFont typeface="Arial" charset="0"/>
              <a:buChar char="•"/>
              <a:defRPr>
                <a:solidFill>
                  <a:srgbClr val="5F5F5F"/>
                </a:solidFill>
                <a:latin typeface="Calibri" pitchFamily="34" charset="0"/>
              </a:defRPr>
            </a:lvl1pPr>
            <a:lvl2pPr marL="742950" indent="-285750" eaLnBrk="0" hangingPunct="0">
              <a:spcBef>
                <a:spcPts val="800"/>
              </a:spcBef>
              <a:buClr>
                <a:srgbClr val="5F5F5F"/>
              </a:buClr>
              <a:buFont typeface="Arial" charset="0"/>
              <a:buChar char="•"/>
              <a:defRPr sz="1600">
                <a:solidFill>
                  <a:srgbClr val="5F5F5F"/>
                </a:solidFill>
                <a:latin typeface="Calibri" pitchFamily="34" charset="0"/>
              </a:defRPr>
            </a:lvl2pPr>
            <a:lvl3pPr marL="1143000" indent="-228600" eaLnBrk="0" hangingPunct="0">
              <a:spcBef>
                <a:spcPts val="700"/>
              </a:spcBef>
              <a:buClr>
                <a:srgbClr val="5F5F5F"/>
              </a:buClr>
              <a:buFont typeface="Arial" charset="0"/>
              <a:buChar char="•"/>
              <a:defRPr sz="1400">
                <a:solidFill>
                  <a:srgbClr val="5F5F5F"/>
                </a:solidFill>
                <a:latin typeface="Calibri" pitchFamily="34" charset="0"/>
              </a:defRPr>
            </a:lvl3pPr>
            <a:lvl4pPr marL="1600200" indent="-228600" eaLnBrk="0" hangingPunct="0">
              <a:spcBef>
                <a:spcPts val="700"/>
              </a:spcBef>
              <a:buClr>
                <a:srgbClr val="5F5F5F"/>
              </a:buClr>
              <a:buFont typeface="Arial" charset="0"/>
              <a:buChar char="•"/>
              <a:defRPr sz="1200">
                <a:solidFill>
                  <a:srgbClr val="5F5F5F"/>
                </a:solidFill>
                <a:latin typeface="Calibri" pitchFamily="34" charset="0"/>
              </a:defRPr>
            </a:lvl4pPr>
            <a:lvl5pPr marL="2057400" indent="-228600" eaLnBrk="0" hangingPunct="0">
              <a:spcBef>
                <a:spcPts val="700"/>
              </a:spcBef>
              <a:buClr>
                <a:srgbClr val="5F5F5F"/>
              </a:buClr>
              <a:buFont typeface="Arial" charset="0"/>
              <a:buChar char="•"/>
              <a:defRPr sz="1200">
                <a:solidFill>
                  <a:srgbClr val="5F5F5F"/>
                </a:solidFill>
                <a:latin typeface="Calibri" pitchFamily="34" charset="0"/>
              </a:defRPr>
            </a:lvl5pPr>
            <a:lvl6pPr marL="25146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6pPr>
            <a:lvl7pPr marL="29718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7pPr>
            <a:lvl8pPr marL="34290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8pPr>
            <a:lvl9pPr marL="38862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9pPr>
          </a:lstStyle>
          <a:p>
            <a:pPr>
              <a:spcBef>
                <a:spcPct val="0"/>
              </a:spcBef>
              <a:buClrTx/>
              <a:buFontTx/>
              <a:buNone/>
            </a:pPr>
            <a:r>
              <a:rPr lang="en-GB" altLang="en-US" sz="700" dirty="0">
                <a:solidFill>
                  <a:schemeClr val="tx1"/>
                </a:solidFill>
                <a:latin typeface="Montserrat" panose="00000500000000000000" pitchFamily="2" charset="0"/>
              </a:rPr>
              <a:t>Source: Nielsen Scantrack TSR Grocery Multiples (Including General Merchandise)</a:t>
            </a:r>
          </a:p>
          <a:p>
            <a:pPr>
              <a:spcBef>
                <a:spcPct val="0"/>
              </a:spcBef>
              <a:buClrTx/>
              <a:buFontTx/>
              <a:buNone/>
            </a:pPr>
            <a:r>
              <a:rPr lang="en-GB" altLang="en-US" sz="700" dirty="0">
                <a:solidFill>
                  <a:schemeClr val="tx1"/>
                </a:solidFill>
                <a:latin typeface="Montserrat" panose="00000500000000000000" pitchFamily="2" charset="0"/>
              </a:rPr>
              <a:t>Year on Year Sales Growth Based on data 1</a:t>
            </a:r>
            <a:r>
              <a:rPr lang="en-GB" altLang="en-US" sz="700" baseline="30000" dirty="0">
                <a:solidFill>
                  <a:schemeClr val="tx1"/>
                </a:solidFill>
                <a:latin typeface="Montserrat" panose="00000500000000000000" pitchFamily="2" charset="0"/>
              </a:rPr>
              <a:t>st</a:t>
            </a:r>
            <a:r>
              <a:rPr lang="en-GB" altLang="en-US" sz="700" dirty="0">
                <a:solidFill>
                  <a:schemeClr val="tx1"/>
                </a:solidFill>
                <a:latin typeface="Montserrat" panose="00000500000000000000" pitchFamily="2" charset="0"/>
              </a:rPr>
              <a:t> January 2022</a:t>
            </a:r>
          </a:p>
        </p:txBody>
      </p:sp>
      <p:sp>
        <p:nvSpPr>
          <p:cNvPr id="16" name="Oval 5">
            <a:extLst>
              <a:ext uri="{FF2B5EF4-FFF2-40B4-BE49-F238E27FC236}">
                <a16:creationId xmlns:a16="http://schemas.microsoft.com/office/drawing/2014/main" id="{A3D4208D-2FEE-4D09-A190-6F3F14232926}"/>
              </a:ext>
            </a:extLst>
          </p:cNvPr>
          <p:cNvSpPr>
            <a:spLocks noChangeArrowheads="1"/>
          </p:cNvSpPr>
          <p:nvPr/>
        </p:nvSpPr>
        <p:spPr bwMode="auto">
          <a:xfrm>
            <a:off x="1076012" y="1488281"/>
            <a:ext cx="1908175" cy="1204937"/>
          </a:xfrm>
          <a:prstGeom prst="ellipse">
            <a:avLst/>
          </a:prstGeom>
          <a:noFill/>
          <a:ln w="38100">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lIns="18000" tIns="18000" rIns="18000" bIns="18000" anchor="ctr"/>
          <a:lstStyle>
            <a:lvl1pPr eaLnBrk="0" hangingPunct="0">
              <a:spcBef>
                <a:spcPts val="800"/>
              </a:spcBef>
              <a:buClr>
                <a:srgbClr val="5F5F5F"/>
              </a:buClr>
              <a:buFont typeface="Arial" charset="0"/>
              <a:buChar char="•"/>
              <a:defRPr>
                <a:solidFill>
                  <a:srgbClr val="5F5F5F"/>
                </a:solidFill>
                <a:latin typeface="Calibri" pitchFamily="34" charset="0"/>
              </a:defRPr>
            </a:lvl1pPr>
            <a:lvl2pPr marL="742950" indent="-285750" eaLnBrk="0" hangingPunct="0">
              <a:spcBef>
                <a:spcPts val="800"/>
              </a:spcBef>
              <a:buClr>
                <a:srgbClr val="5F5F5F"/>
              </a:buClr>
              <a:buFont typeface="Arial" charset="0"/>
              <a:buChar char="•"/>
              <a:defRPr sz="1600">
                <a:solidFill>
                  <a:srgbClr val="5F5F5F"/>
                </a:solidFill>
                <a:latin typeface="Calibri" pitchFamily="34" charset="0"/>
              </a:defRPr>
            </a:lvl2pPr>
            <a:lvl3pPr marL="1143000" indent="-228600" eaLnBrk="0" hangingPunct="0">
              <a:spcBef>
                <a:spcPts val="700"/>
              </a:spcBef>
              <a:buClr>
                <a:srgbClr val="5F5F5F"/>
              </a:buClr>
              <a:buFont typeface="Arial" charset="0"/>
              <a:buChar char="•"/>
              <a:defRPr sz="1400">
                <a:solidFill>
                  <a:srgbClr val="5F5F5F"/>
                </a:solidFill>
                <a:latin typeface="Calibri" pitchFamily="34" charset="0"/>
              </a:defRPr>
            </a:lvl3pPr>
            <a:lvl4pPr marL="1600200" indent="-228600" eaLnBrk="0" hangingPunct="0">
              <a:spcBef>
                <a:spcPts val="700"/>
              </a:spcBef>
              <a:buClr>
                <a:srgbClr val="5F5F5F"/>
              </a:buClr>
              <a:buFont typeface="Arial" charset="0"/>
              <a:buChar char="•"/>
              <a:defRPr sz="1200">
                <a:solidFill>
                  <a:srgbClr val="5F5F5F"/>
                </a:solidFill>
                <a:latin typeface="Calibri" pitchFamily="34" charset="0"/>
              </a:defRPr>
            </a:lvl4pPr>
            <a:lvl5pPr marL="2057400" indent="-228600" eaLnBrk="0" hangingPunct="0">
              <a:spcBef>
                <a:spcPts val="700"/>
              </a:spcBef>
              <a:buClr>
                <a:srgbClr val="5F5F5F"/>
              </a:buClr>
              <a:buFont typeface="Arial" charset="0"/>
              <a:buChar char="•"/>
              <a:defRPr sz="1200">
                <a:solidFill>
                  <a:srgbClr val="5F5F5F"/>
                </a:solidFill>
                <a:latin typeface="Calibri" pitchFamily="34" charset="0"/>
              </a:defRPr>
            </a:lvl5pPr>
            <a:lvl6pPr marL="25146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6pPr>
            <a:lvl7pPr marL="29718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7pPr>
            <a:lvl8pPr marL="34290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8pPr>
            <a:lvl9pPr marL="38862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9pPr>
          </a:lstStyle>
          <a:p>
            <a:pPr algn="ctr" eaLnBrk="1" hangingPunct="1">
              <a:spcBef>
                <a:spcPct val="0"/>
              </a:spcBef>
              <a:buClrTx/>
              <a:buFontTx/>
              <a:buNone/>
            </a:pPr>
            <a:endParaRPr lang="en-US" altLang="en-US" dirty="0">
              <a:solidFill>
                <a:schemeClr val="tx1"/>
              </a:solidFill>
              <a:cs typeface="Calibri" panose="020F0502020204030204" pitchFamily="34" charset="0"/>
            </a:endParaRPr>
          </a:p>
        </p:txBody>
      </p:sp>
      <p:sp>
        <p:nvSpPr>
          <p:cNvPr id="17" name="Oval 6">
            <a:extLst>
              <a:ext uri="{FF2B5EF4-FFF2-40B4-BE49-F238E27FC236}">
                <a16:creationId xmlns:a16="http://schemas.microsoft.com/office/drawing/2014/main" id="{0BEC825C-1670-40D2-90C5-65EEF5548A12}"/>
              </a:ext>
            </a:extLst>
          </p:cNvPr>
          <p:cNvSpPr>
            <a:spLocks noChangeArrowheads="1"/>
          </p:cNvSpPr>
          <p:nvPr/>
        </p:nvSpPr>
        <p:spPr bwMode="auto">
          <a:xfrm>
            <a:off x="1076012" y="2812687"/>
            <a:ext cx="1908175" cy="1204936"/>
          </a:xfrm>
          <a:prstGeom prst="ellipse">
            <a:avLst/>
          </a:prstGeom>
          <a:noFill/>
          <a:ln w="38100">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lIns="18000" tIns="18000" rIns="18000" bIns="18000" anchor="ctr"/>
          <a:lstStyle>
            <a:lvl1pPr eaLnBrk="0" hangingPunct="0">
              <a:spcBef>
                <a:spcPts val="800"/>
              </a:spcBef>
              <a:buClr>
                <a:srgbClr val="5F5F5F"/>
              </a:buClr>
              <a:buFont typeface="Arial" charset="0"/>
              <a:buChar char="•"/>
              <a:defRPr>
                <a:solidFill>
                  <a:srgbClr val="5F5F5F"/>
                </a:solidFill>
                <a:latin typeface="Calibri" pitchFamily="34" charset="0"/>
              </a:defRPr>
            </a:lvl1pPr>
            <a:lvl2pPr marL="742950" indent="-285750" eaLnBrk="0" hangingPunct="0">
              <a:spcBef>
                <a:spcPts val="800"/>
              </a:spcBef>
              <a:buClr>
                <a:srgbClr val="5F5F5F"/>
              </a:buClr>
              <a:buFont typeface="Arial" charset="0"/>
              <a:buChar char="•"/>
              <a:defRPr sz="1600">
                <a:solidFill>
                  <a:srgbClr val="5F5F5F"/>
                </a:solidFill>
                <a:latin typeface="Calibri" pitchFamily="34" charset="0"/>
              </a:defRPr>
            </a:lvl2pPr>
            <a:lvl3pPr marL="1143000" indent="-228600" eaLnBrk="0" hangingPunct="0">
              <a:spcBef>
                <a:spcPts val="700"/>
              </a:spcBef>
              <a:buClr>
                <a:srgbClr val="5F5F5F"/>
              </a:buClr>
              <a:buFont typeface="Arial" charset="0"/>
              <a:buChar char="•"/>
              <a:defRPr sz="1400">
                <a:solidFill>
                  <a:srgbClr val="5F5F5F"/>
                </a:solidFill>
                <a:latin typeface="Calibri" pitchFamily="34" charset="0"/>
              </a:defRPr>
            </a:lvl3pPr>
            <a:lvl4pPr marL="1600200" indent="-228600" eaLnBrk="0" hangingPunct="0">
              <a:spcBef>
                <a:spcPts val="700"/>
              </a:spcBef>
              <a:buClr>
                <a:srgbClr val="5F5F5F"/>
              </a:buClr>
              <a:buFont typeface="Arial" charset="0"/>
              <a:buChar char="•"/>
              <a:defRPr sz="1200">
                <a:solidFill>
                  <a:srgbClr val="5F5F5F"/>
                </a:solidFill>
                <a:latin typeface="Calibri" pitchFamily="34" charset="0"/>
              </a:defRPr>
            </a:lvl4pPr>
            <a:lvl5pPr marL="2057400" indent="-228600" eaLnBrk="0" hangingPunct="0">
              <a:spcBef>
                <a:spcPts val="700"/>
              </a:spcBef>
              <a:buClr>
                <a:srgbClr val="5F5F5F"/>
              </a:buClr>
              <a:buFont typeface="Arial" charset="0"/>
              <a:buChar char="•"/>
              <a:defRPr sz="1200">
                <a:solidFill>
                  <a:srgbClr val="5F5F5F"/>
                </a:solidFill>
                <a:latin typeface="Calibri" pitchFamily="34" charset="0"/>
              </a:defRPr>
            </a:lvl5pPr>
            <a:lvl6pPr marL="25146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6pPr>
            <a:lvl7pPr marL="29718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7pPr>
            <a:lvl8pPr marL="34290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8pPr>
            <a:lvl9pPr marL="38862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9pPr>
          </a:lstStyle>
          <a:p>
            <a:pPr algn="ctr" eaLnBrk="1" hangingPunct="1">
              <a:spcBef>
                <a:spcPct val="0"/>
              </a:spcBef>
              <a:buClrTx/>
              <a:buFontTx/>
              <a:buNone/>
            </a:pPr>
            <a:endParaRPr lang="en-US" altLang="en-US" dirty="0">
              <a:solidFill>
                <a:schemeClr val="accent1"/>
              </a:solidFill>
              <a:cs typeface="Calibri" panose="020F0502020204030204" pitchFamily="34" charset="0"/>
            </a:endParaRPr>
          </a:p>
        </p:txBody>
      </p:sp>
      <p:sp>
        <p:nvSpPr>
          <p:cNvPr id="18" name="Rectangle 7">
            <a:extLst>
              <a:ext uri="{FF2B5EF4-FFF2-40B4-BE49-F238E27FC236}">
                <a16:creationId xmlns:a16="http://schemas.microsoft.com/office/drawing/2014/main" id="{0C011B26-A8A0-4C27-8F9C-794B514EE7B3}"/>
              </a:ext>
            </a:extLst>
          </p:cNvPr>
          <p:cNvSpPr>
            <a:spLocks noChangeArrowheads="1"/>
          </p:cNvSpPr>
          <p:nvPr/>
        </p:nvSpPr>
        <p:spPr bwMode="auto">
          <a:xfrm>
            <a:off x="1272330" y="3009510"/>
            <a:ext cx="1436583" cy="830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lIns="91426" tIns="45713" rIns="91426" bIns="45713">
            <a:spAutoFit/>
          </a:bodyPr>
          <a:lstStyle>
            <a:lvl1pPr eaLnBrk="0" hangingPunct="0">
              <a:spcBef>
                <a:spcPts val="800"/>
              </a:spcBef>
              <a:buClr>
                <a:srgbClr val="5F5F5F"/>
              </a:buClr>
              <a:buFont typeface="Arial" charset="0"/>
              <a:buChar char="•"/>
              <a:defRPr>
                <a:solidFill>
                  <a:srgbClr val="5F5F5F"/>
                </a:solidFill>
                <a:latin typeface="Calibri" pitchFamily="34" charset="0"/>
              </a:defRPr>
            </a:lvl1pPr>
            <a:lvl2pPr marL="742950" indent="-285750" eaLnBrk="0" hangingPunct="0">
              <a:spcBef>
                <a:spcPts val="800"/>
              </a:spcBef>
              <a:buClr>
                <a:srgbClr val="5F5F5F"/>
              </a:buClr>
              <a:buFont typeface="Arial" charset="0"/>
              <a:buChar char="•"/>
              <a:defRPr sz="1600">
                <a:solidFill>
                  <a:srgbClr val="5F5F5F"/>
                </a:solidFill>
                <a:latin typeface="Calibri" pitchFamily="34" charset="0"/>
              </a:defRPr>
            </a:lvl2pPr>
            <a:lvl3pPr marL="1143000" indent="-228600" eaLnBrk="0" hangingPunct="0">
              <a:spcBef>
                <a:spcPts val="700"/>
              </a:spcBef>
              <a:buClr>
                <a:srgbClr val="5F5F5F"/>
              </a:buClr>
              <a:buFont typeface="Arial" charset="0"/>
              <a:buChar char="•"/>
              <a:defRPr sz="1400">
                <a:solidFill>
                  <a:srgbClr val="5F5F5F"/>
                </a:solidFill>
                <a:latin typeface="Calibri" pitchFamily="34" charset="0"/>
              </a:defRPr>
            </a:lvl3pPr>
            <a:lvl4pPr marL="1600200" indent="-228600" eaLnBrk="0" hangingPunct="0">
              <a:spcBef>
                <a:spcPts val="700"/>
              </a:spcBef>
              <a:buClr>
                <a:srgbClr val="5F5F5F"/>
              </a:buClr>
              <a:buFont typeface="Arial" charset="0"/>
              <a:buChar char="•"/>
              <a:defRPr sz="1200">
                <a:solidFill>
                  <a:srgbClr val="5F5F5F"/>
                </a:solidFill>
                <a:latin typeface="Calibri" pitchFamily="34" charset="0"/>
              </a:defRPr>
            </a:lvl4pPr>
            <a:lvl5pPr marL="2057400" indent="-228600" eaLnBrk="0" hangingPunct="0">
              <a:spcBef>
                <a:spcPts val="700"/>
              </a:spcBef>
              <a:buClr>
                <a:srgbClr val="5F5F5F"/>
              </a:buClr>
              <a:buFont typeface="Arial" charset="0"/>
              <a:buChar char="•"/>
              <a:defRPr sz="1200">
                <a:solidFill>
                  <a:srgbClr val="5F5F5F"/>
                </a:solidFill>
                <a:latin typeface="Calibri" pitchFamily="34" charset="0"/>
              </a:defRPr>
            </a:lvl5pPr>
            <a:lvl6pPr marL="25146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6pPr>
            <a:lvl7pPr marL="29718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7pPr>
            <a:lvl8pPr marL="34290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8pPr>
            <a:lvl9pPr marL="38862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9pPr>
          </a:lstStyle>
          <a:p>
            <a:pPr algn="ctr" eaLnBrk="1" hangingPunct="1">
              <a:spcBef>
                <a:spcPct val="0"/>
              </a:spcBef>
              <a:buClr>
                <a:srgbClr val="0082D1"/>
              </a:buClr>
              <a:buFont typeface="Times" pitchFamily="18" charset="0"/>
              <a:buNone/>
            </a:pPr>
            <a:r>
              <a:rPr lang="en-GB" altLang="en-US" sz="2400" b="1" dirty="0">
                <a:solidFill>
                  <a:schemeClr val="accent1"/>
                </a:solidFill>
                <a:latin typeface="Montserrat" panose="00000500000000000000" pitchFamily="2" charset="0"/>
                <a:cs typeface="Calibri" panose="020F0502020204030204" pitchFamily="34" charset="0"/>
              </a:rPr>
              <a:t>Volume</a:t>
            </a:r>
          </a:p>
          <a:p>
            <a:pPr algn="ctr" eaLnBrk="1" hangingPunct="1">
              <a:spcBef>
                <a:spcPct val="0"/>
              </a:spcBef>
              <a:buClr>
                <a:srgbClr val="0082D1"/>
              </a:buClr>
              <a:buFont typeface="Times" pitchFamily="18" charset="0"/>
              <a:buNone/>
            </a:pPr>
            <a:r>
              <a:rPr lang="en-GB" altLang="en-US" sz="2400" dirty="0">
                <a:solidFill>
                  <a:schemeClr val="accent1"/>
                </a:solidFill>
                <a:latin typeface="Montserrat" panose="00000500000000000000" pitchFamily="2" charset="0"/>
                <a:cs typeface="Calibri" panose="020F0502020204030204" pitchFamily="34" charset="0"/>
              </a:rPr>
              <a:t> </a:t>
            </a:r>
            <a:r>
              <a:rPr lang="en-GB" altLang="en-US" sz="2400" b="1" dirty="0">
                <a:solidFill>
                  <a:schemeClr val="accent1"/>
                </a:solidFill>
                <a:latin typeface="Montserrat" panose="00000500000000000000" pitchFamily="2" charset="0"/>
                <a:cs typeface="Calibri" panose="020F0502020204030204" pitchFamily="34" charset="0"/>
              </a:rPr>
              <a:t>+3.4%</a:t>
            </a:r>
          </a:p>
        </p:txBody>
      </p:sp>
      <p:sp>
        <p:nvSpPr>
          <p:cNvPr id="19" name="Rectangle 8">
            <a:extLst>
              <a:ext uri="{FF2B5EF4-FFF2-40B4-BE49-F238E27FC236}">
                <a16:creationId xmlns:a16="http://schemas.microsoft.com/office/drawing/2014/main" id="{FF85CE98-DC08-4007-91B0-857E42EA5CC4}"/>
              </a:ext>
            </a:extLst>
          </p:cNvPr>
          <p:cNvSpPr>
            <a:spLocks noChangeArrowheads="1"/>
          </p:cNvSpPr>
          <p:nvPr/>
        </p:nvSpPr>
        <p:spPr bwMode="auto">
          <a:xfrm>
            <a:off x="881617" y="937367"/>
            <a:ext cx="2455862" cy="461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91426" tIns="45713" rIns="91426" bIns="45713">
            <a:spAutoFit/>
          </a:bodyPr>
          <a:lstStyle>
            <a:lvl1pPr eaLnBrk="0" hangingPunct="0">
              <a:spcBef>
                <a:spcPts val="800"/>
              </a:spcBef>
              <a:buClr>
                <a:srgbClr val="5F5F5F"/>
              </a:buClr>
              <a:buFont typeface="Arial" charset="0"/>
              <a:buChar char="•"/>
              <a:defRPr>
                <a:solidFill>
                  <a:srgbClr val="5F5F5F"/>
                </a:solidFill>
                <a:latin typeface="Calibri" pitchFamily="34" charset="0"/>
              </a:defRPr>
            </a:lvl1pPr>
            <a:lvl2pPr marL="742950" indent="-285750" eaLnBrk="0" hangingPunct="0">
              <a:spcBef>
                <a:spcPts val="800"/>
              </a:spcBef>
              <a:buClr>
                <a:srgbClr val="5F5F5F"/>
              </a:buClr>
              <a:buFont typeface="Arial" charset="0"/>
              <a:buChar char="•"/>
              <a:defRPr sz="1600">
                <a:solidFill>
                  <a:srgbClr val="5F5F5F"/>
                </a:solidFill>
                <a:latin typeface="Calibri" pitchFamily="34" charset="0"/>
              </a:defRPr>
            </a:lvl2pPr>
            <a:lvl3pPr marL="1143000" indent="-228600" eaLnBrk="0" hangingPunct="0">
              <a:spcBef>
                <a:spcPts val="700"/>
              </a:spcBef>
              <a:buClr>
                <a:srgbClr val="5F5F5F"/>
              </a:buClr>
              <a:buFont typeface="Arial" charset="0"/>
              <a:buChar char="•"/>
              <a:defRPr sz="1400">
                <a:solidFill>
                  <a:srgbClr val="5F5F5F"/>
                </a:solidFill>
                <a:latin typeface="Calibri" pitchFamily="34" charset="0"/>
              </a:defRPr>
            </a:lvl3pPr>
            <a:lvl4pPr marL="1600200" indent="-228600" eaLnBrk="0" hangingPunct="0">
              <a:spcBef>
                <a:spcPts val="700"/>
              </a:spcBef>
              <a:buClr>
                <a:srgbClr val="5F5F5F"/>
              </a:buClr>
              <a:buFont typeface="Arial" charset="0"/>
              <a:buChar char="•"/>
              <a:defRPr sz="1200">
                <a:solidFill>
                  <a:srgbClr val="5F5F5F"/>
                </a:solidFill>
                <a:latin typeface="Calibri" pitchFamily="34" charset="0"/>
              </a:defRPr>
            </a:lvl4pPr>
            <a:lvl5pPr marL="2057400" indent="-228600" eaLnBrk="0" hangingPunct="0">
              <a:spcBef>
                <a:spcPts val="700"/>
              </a:spcBef>
              <a:buClr>
                <a:srgbClr val="5F5F5F"/>
              </a:buClr>
              <a:buFont typeface="Arial" charset="0"/>
              <a:buChar char="•"/>
              <a:defRPr sz="1200">
                <a:solidFill>
                  <a:srgbClr val="5F5F5F"/>
                </a:solidFill>
                <a:latin typeface="Calibri" pitchFamily="34" charset="0"/>
              </a:defRPr>
            </a:lvl5pPr>
            <a:lvl6pPr marL="25146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6pPr>
            <a:lvl7pPr marL="29718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7pPr>
            <a:lvl8pPr marL="34290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8pPr>
            <a:lvl9pPr marL="38862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9pPr>
          </a:lstStyle>
          <a:p>
            <a:pPr algn="ctr" eaLnBrk="1" hangingPunct="1">
              <a:spcBef>
                <a:spcPct val="0"/>
              </a:spcBef>
              <a:buClr>
                <a:srgbClr val="0082D1"/>
              </a:buClr>
              <a:buFont typeface="Times" pitchFamily="18" charset="0"/>
              <a:buNone/>
            </a:pPr>
            <a:r>
              <a:rPr lang="en-GB" altLang="en-US" sz="1200" b="1" dirty="0">
                <a:solidFill>
                  <a:schemeClr val="tx1">
                    <a:lumMod val="95000"/>
                    <a:lumOff val="5000"/>
                  </a:schemeClr>
                </a:solidFill>
                <a:latin typeface="Montserrat" panose="00000500000000000000" pitchFamily="2" charset="0"/>
                <a:cs typeface="Calibri" panose="020F0502020204030204" pitchFamily="34" charset="0"/>
              </a:rPr>
              <a:t>Scantrack TSR</a:t>
            </a:r>
          </a:p>
          <a:p>
            <a:pPr algn="ctr" eaLnBrk="1" hangingPunct="1">
              <a:spcBef>
                <a:spcPct val="0"/>
              </a:spcBef>
              <a:buClr>
                <a:srgbClr val="0082D1"/>
              </a:buClr>
              <a:buNone/>
            </a:pPr>
            <a:r>
              <a:rPr lang="en-GB" altLang="en-US" sz="1200" b="1" dirty="0">
                <a:solidFill>
                  <a:schemeClr val="tx1">
                    <a:lumMod val="95000"/>
                    <a:lumOff val="5000"/>
                  </a:schemeClr>
                </a:solidFill>
                <a:latin typeface="Montserrat" panose="00000500000000000000" pitchFamily="2" charset="0"/>
                <a:cs typeface="Calibri" panose="020F0502020204030204" pitchFamily="34" charset="0"/>
              </a:rPr>
              <a:t>12w/e 2</a:t>
            </a:r>
            <a:r>
              <a:rPr lang="en-GB" altLang="en-US" sz="1200" b="1" baseline="30000" dirty="0">
                <a:solidFill>
                  <a:schemeClr val="tx1">
                    <a:lumMod val="95000"/>
                    <a:lumOff val="5000"/>
                  </a:schemeClr>
                </a:solidFill>
                <a:latin typeface="Montserrat" panose="00000500000000000000" pitchFamily="2" charset="0"/>
                <a:cs typeface="Calibri" panose="020F0502020204030204" pitchFamily="34" charset="0"/>
              </a:rPr>
              <a:t>nd</a:t>
            </a:r>
            <a:r>
              <a:rPr lang="en-GB" altLang="en-US" sz="1200" b="1" dirty="0">
                <a:solidFill>
                  <a:schemeClr val="tx1">
                    <a:lumMod val="95000"/>
                    <a:lumOff val="5000"/>
                  </a:schemeClr>
                </a:solidFill>
                <a:latin typeface="Montserrat" panose="00000500000000000000" pitchFamily="2" charset="0"/>
                <a:cs typeface="Calibri" panose="020F0502020204030204" pitchFamily="34" charset="0"/>
              </a:rPr>
              <a:t> January 2021</a:t>
            </a:r>
          </a:p>
        </p:txBody>
      </p:sp>
      <p:sp>
        <p:nvSpPr>
          <p:cNvPr id="20" name="Rectangle 13">
            <a:extLst>
              <a:ext uri="{FF2B5EF4-FFF2-40B4-BE49-F238E27FC236}">
                <a16:creationId xmlns:a16="http://schemas.microsoft.com/office/drawing/2014/main" id="{5DDFDF6B-FC67-48CB-BA27-D66EBE3E240F}"/>
              </a:ext>
            </a:extLst>
          </p:cNvPr>
          <p:cNvSpPr>
            <a:spLocks noChangeArrowheads="1"/>
          </p:cNvSpPr>
          <p:nvPr/>
        </p:nvSpPr>
        <p:spPr bwMode="auto">
          <a:xfrm>
            <a:off x="3898263" y="937367"/>
            <a:ext cx="2491680" cy="646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91426" tIns="45713" rIns="91426" bIns="45713">
            <a:spAutoFit/>
          </a:bodyPr>
          <a:lstStyle>
            <a:lvl1pPr eaLnBrk="0" hangingPunct="0">
              <a:spcBef>
                <a:spcPts val="800"/>
              </a:spcBef>
              <a:buClr>
                <a:srgbClr val="5F5F5F"/>
              </a:buClr>
              <a:buFont typeface="Arial" charset="0"/>
              <a:buChar char="•"/>
              <a:defRPr>
                <a:solidFill>
                  <a:srgbClr val="5F5F5F"/>
                </a:solidFill>
                <a:latin typeface="Calibri" pitchFamily="34" charset="0"/>
              </a:defRPr>
            </a:lvl1pPr>
            <a:lvl2pPr marL="742950" indent="-285750" eaLnBrk="0" hangingPunct="0">
              <a:spcBef>
                <a:spcPts val="800"/>
              </a:spcBef>
              <a:buClr>
                <a:srgbClr val="5F5F5F"/>
              </a:buClr>
              <a:buFont typeface="Arial" charset="0"/>
              <a:buChar char="•"/>
              <a:defRPr sz="1600">
                <a:solidFill>
                  <a:srgbClr val="5F5F5F"/>
                </a:solidFill>
                <a:latin typeface="Calibri" pitchFamily="34" charset="0"/>
              </a:defRPr>
            </a:lvl2pPr>
            <a:lvl3pPr marL="1143000" indent="-228600" eaLnBrk="0" hangingPunct="0">
              <a:spcBef>
                <a:spcPts val="700"/>
              </a:spcBef>
              <a:buClr>
                <a:srgbClr val="5F5F5F"/>
              </a:buClr>
              <a:buFont typeface="Arial" charset="0"/>
              <a:buChar char="•"/>
              <a:defRPr sz="1400">
                <a:solidFill>
                  <a:srgbClr val="5F5F5F"/>
                </a:solidFill>
                <a:latin typeface="Calibri" pitchFamily="34" charset="0"/>
              </a:defRPr>
            </a:lvl3pPr>
            <a:lvl4pPr marL="1600200" indent="-228600" eaLnBrk="0" hangingPunct="0">
              <a:spcBef>
                <a:spcPts val="700"/>
              </a:spcBef>
              <a:buClr>
                <a:srgbClr val="5F5F5F"/>
              </a:buClr>
              <a:buFont typeface="Arial" charset="0"/>
              <a:buChar char="•"/>
              <a:defRPr sz="1200">
                <a:solidFill>
                  <a:srgbClr val="5F5F5F"/>
                </a:solidFill>
                <a:latin typeface="Calibri" pitchFamily="34" charset="0"/>
              </a:defRPr>
            </a:lvl4pPr>
            <a:lvl5pPr marL="2057400" indent="-228600" eaLnBrk="0" hangingPunct="0">
              <a:spcBef>
                <a:spcPts val="700"/>
              </a:spcBef>
              <a:buClr>
                <a:srgbClr val="5F5F5F"/>
              </a:buClr>
              <a:buFont typeface="Arial" charset="0"/>
              <a:buChar char="•"/>
              <a:defRPr sz="1200">
                <a:solidFill>
                  <a:srgbClr val="5F5F5F"/>
                </a:solidFill>
                <a:latin typeface="Calibri" pitchFamily="34" charset="0"/>
              </a:defRPr>
            </a:lvl5pPr>
            <a:lvl6pPr marL="25146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6pPr>
            <a:lvl7pPr marL="29718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7pPr>
            <a:lvl8pPr marL="34290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8pPr>
            <a:lvl9pPr marL="38862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9pPr>
          </a:lstStyle>
          <a:p>
            <a:pPr algn="ctr" eaLnBrk="1" hangingPunct="1">
              <a:spcBef>
                <a:spcPct val="0"/>
              </a:spcBef>
              <a:buClr>
                <a:srgbClr val="0082D1"/>
              </a:buClr>
              <a:buFont typeface="Times" pitchFamily="18" charset="0"/>
              <a:buNone/>
            </a:pPr>
            <a:r>
              <a:rPr lang="en-GB" altLang="en-US" sz="1200" b="1" dirty="0">
                <a:solidFill>
                  <a:schemeClr val="tx1">
                    <a:lumMod val="95000"/>
                    <a:lumOff val="5000"/>
                  </a:schemeClr>
                </a:solidFill>
                <a:latin typeface="Montserrat" panose="00000500000000000000" pitchFamily="2" charset="0"/>
                <a:cs typeface="Calibri" panose="020F0502020204030204" pitchFamily="34" charset="0"/>
              </a:rPr>
              <a:t>Scantrack TSR predicted</a:t>
            </a:r>
          </a:p>
          <a:p>
            <a:pPr algn="ctr" eaLnBrk="1" hangingPunct="1">
              <a:spcBef>
                <a:spcPct val="0"/>
              </a:spcBef>
              <a:buClr>
                <a:srgbClr val="0082D1"/>
              </a:buClr>
              <a:buNone/>
            </a:pPr>
            <a:r>
              <a:rPr lang="en-GB" altLang="en-US" sz="1200" b="1" dirty="0">
                <a:solidFill>
                  <a:schemeClr val="tx1">
                    <a:lumMod val="95000"/>
                    <a:lumOff val="5000"/>
                  </a:schemeClr>
                </a:solidFill>
                <a:latin typeface="Montserrat" panose="00000500000000000000" pitchFamily="2" charset="0"/>
                <a:cs typeface="Calibri" panose="020F0502020204030204" pitchFamily="34" charset="0"/>
              </a:rPr>
              <a:t>12w/e 1</a:t>
            </a:r>
            <a:r>
              <a:rPr lang="en-GB" altLang="en-US" sz="1200" b="1" baseline="30000" dirty="0">
                <a:solidFill>
                  <a:schemeClr val="tx1">
                    <a:lumMod val="95000"/>
                    <a:lumOff val="5000"/>
                  </a:schemeClr>
                </a:solidFill>
                <a:latin typeface="Montserrat" panose="00000500000000000000" pitchFamily="2" charset="0"/>
                <a:cs typeface="Calibri" panose="020F0502020204030204" pitchFamily="34" charset="0"/>
              </a:rPr>
              <a:t>st</a:t>
            </a:r>
            <a:r>
              <a:rPr lang="en-GB" altLang="en-US" sz="1200" b="1" dirty="0">
                <a:solidFill>
                  <a:schemeClr val="tx1">
                    <a:lumMod val="95000"/>
                    <a:lumOff val="5000"/>
                  </a:schemeClr>
                </a:solidFill>
                <a:latin typeface="Montserrat" panose="00000500000000000000" pitchFamily="2" charset="0"/>
                <a:cs typeface="Calibri" panose="020F0502020204030204" pitchFamily="34" charset="0"/>
              </a:rPr>
              <a:t> January 2022</a:t>
            </a:r>
          </a:p>
          <a:p>
            <a:pPr algn="ctr" eaLnBrk="1" hangingPunct="1">
              <a:spcBef>
                <a:spcPct val="0"/>
              </a:spcBef>
              <a:buClr>
                <a:srgbClr val="0082D1"/>
              </a:buClr>
              <a:buFont typeface="Times" pitchFamily="18" charset="0"/>
              <a:buNone/>
            </a:pPr>
            <a:endParaRPr lang="en-GB" altLang="en-US" sz="1200" dirty="0">
              <a:solidFill>
                <a:schemeClr val="tx1">
                  <a:lumMod val="95000"/>
                  <a:lumOff val="5000"/>
                </a:schemeClr>
              </a:solidFill>
              <a:latin typeface="Montserrat" panose="00000500000000000000" pitchFamily="2" charset="0"/>
              <a:cs typeface="Calibri" panose="020F0502020204030204" pitchFamily="34" charset="0"/>
            </a:endParaRPr>
          </a:p>
        </p:txBody>
      </p:sp>
      <p:sp>
        <p:nvSpPr>
          <p:cNvPr id="21" name="Line 14">
            <a:extLst>
              <a:ext uri="{FF2B5EF4-FFF2-40B4-BE49-F238E27FC236}">
                <a16:creationId xmlns:a16="http://schemas.microsoft.com/office/drawing/2014/main" id="{43F29742-85C4-4300-A97D-B69197177675}"/>
              </a:ext>
            </a:extLst>
          </p:cNvPr>
          <p:cNvSpPr>
            <a:spLocks noChangeShapeType="1"/>
          </p:cNvSpPr>
          <p:nvPr/>
        </p:nvSpPr>
        <p:spPr bwMode="auto">
          <a:xfrm flipH="1">
            <a:off x="3625357" y="1112398"/>
            <a:ext cx="12845" cy="2830486"/>
          </a:xfrm>
          <a:prstGeom prst="line">
            <a:avLst/>
          </a:prstGeom>
          <a:noFill/>
          <a:ln w="28575">
            <a:solidFill>
              <a:schemeClr val="accent1"/>
            </a:solidFill>
            <a:prstDash val="dash"/>
            <a:round/>
            <a:headEnd/>
            <a:tailEnd/>
          </a:ln>
          <a:extLst>
            <a:ext uri="{909E8E84-426E-40DD-AFC4-6F175D3DCCD1}">
              <a14:hiddenFill xmlns:a14="http://schemas.microsoft.com/office/drawing/2010/main">
                <a:noFill/>
              </a14:hiddenFill>
            </a:ext>
          </a:extLst>
        </p:spPr>
        <p:txBody>
          <a:bodyPr/>
          <a:lstStyle/>
          <a:p>
            <a:endParaRPr lang="en-GB" dirty="0">
              <a:latin typeface="Calibri" panose="020F0502020204030204" pitchFamily="34" charset="0"/>
              <a:cs typeface="Calibri" panose="020F0502020204030204" pitchFamily="34" charset="0"/>
            </a:endParaRPr>
          </a:p>
        </p:txBody>
      </p:sp>
      <p:sp>
        <p:nvSpPr>
          <p:cNvPr id="22" name="Rectangle 2">
            <a:extLst>
              <a:ext uri="{FF2B5EF4-FFF2-40B4-BE49-F238E27FC236}">
                <a16:creationId xmlns:a16="http://schemas.microsoft.com/office/drawing/2014/main" id="{988E1151-5296-4B50-8E7E-AEA5FFCF4F16}"/>
              </a:ext>
            </a:extLst>
          </p:cNvPr>
          <p:cNvSpPr txBox="1">
            <a:spLocks noChangeArrowheads="1"/>
          </p:cNvSpPr>
          <p:nvPr/>
        </p:nvSpPr>
        <p:spPr>
          <a:xfrm>
            <a:off x="354599" y="4100331"/>
            <a:ext cx="8297668" cy="549459"/>
          </a:xfrm>
          <a:prstGeom prst="rect">
            <a:avLst/>
          </a:prstGeom>
          <a:solidFill>
            <a:schemeClr val="accent1"/>
          </a:solidFill>
          <a:ln>
            <a:noFill/>
          </a:ln>
        </p:spPr>
        <p:txBody>
          <a:bodyPr lIns="91425" tIns="91425" rIns="91425" bIns="91425" anchor="t" anchorCtr="0"/>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rgbClr val="000000"/>
              </a:buClr>
              <a:buFont typeface="Arial"/>
              <a:buNone/>
              <a:defRPr sz="5000" b="1" i="0" u="none" strike="noStrike" cap="none">
                <a:solidFill>
                  <a:srgbClr val="000000"/>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pPr algn="ctr">
              <a:lnSpc>
                <a:spcPct val="80000"/>
              </a:lnSpc>
              <a:defRPr/>
            </a:pPr>
            <a:r>
              <a:rPr lang="en-GB" altLang="en-US" sz="1400" dirty="0">
                <a:solidFill>
                  <a:schemeClr val="accent3"/>
                </a:solidFill>
                <a:latin typeface="Montserrat" panose="00000500000000000000" pitchFamily="2" charset="0"/>
              </a:rPr>
              <a:t>Christmas 2021 performance is indicative that this year shoppers preferred to celebrate at home, with shoppers spending more on seasonal treats and indulgencies</a:t>
            </a:r>
          </a:p>
        </p:txBody>
      </p:sp>
      <p:sp>
        <p:nvSpPr>
          <p:cNvPr id="26" name="TextBox 25">
            <a:extLst>
              <a:ext uri="{FF2B5EF4-FFF2-40B4-BE49-F238E27FC236}">
                <a16:creationId xmlns:a16="http://schemas.microsoft.com/office/drawing/2014/main" id="{497A0999-6B81-4081-A04A-BD602186C1D7}"/>
              </a:ext>
            </a:extLst>
          </p:cNvPr>
          <p:cNvSpPr txBox="1"/>
          <p:nvPr/>
        </p:nvSpPr>
        <p:spPr>
          <a:xfrm>
            <a:off x="-264165" y="1741131"/>
            <a:ext cx="4572000" cy="708527"/>
          </a:xfrm>
          <a:prstGeom prst="rect">
            <a:avLst/>
          </a:prstGeom>
          <a:noFill/>
        </p:spPr>
        <p:txBody>
          <a:bodyPr wrap="square">
            <a:spAutoFit/>
          </a:bodyPr>
          <a:lstStyle/>
          <a:p>
            <a:pPr algn="ctr" eaLnBrk="1" hangingPunct="1">
              <a:lnSpc>
                <a:spcPct val="55000"/>
              </a:lnSpc>
              <a:spcBef>
                <a:spcPct val="50000"/>
              </a:spcBef>
              <a:buClrTx/>
              <a:buFontTx/>
              <a:buNone/>
            </a:pPr>
            <a:r>
              <a:rPr lang="en-GB" altLang="en-US" sz="2400" b="1" dirty="0">
                <a:solidFill>
                  <a:schemeClr val="accent1"/>
                </a:solidFill>
                <a:latin typeface="Montserrat" panose="00000500000000000000" pitchFamily="2" charset="0"/>
                <a:ea typeface="ＭＳ Ｐゴシック" pitchFamily="34" charset="-128"/>
                <a:cs typeface="Calibri" panose="020F0502020204030204" pitchFamily="34" charset="0"/>
              </a:rPr>
              <a:t>Value</a:t>
            </a:r>
          </a:p>
          <a:p>
            <a:pPr algn="ctr" eaLnBrk="1" hangingPunct="1">
              <a:lnSpc>
                <a:spcPct val="55000"/>
              </a:lnSpc>
              <a:spcBef>
                <a:spcPct val="50000"/>
              </a:spcBef>
              <a:buClrTx/>
              <a:buFontTx/>
              <a:buNone/>
            </a:pPr>
            <a:r>
              <a:rPr lang="en-GB" altLang="en-US" sz="2400" b="1" dirty="0">
                <a:solidFill>
                  <a:schemeClr val="accent1"/>
                </a:solidFill>
                <a:latin typeface="Montserrat" panose="00000500000000000000" pitchFamily="2" charset="0"/>
                <a:ea typeface="ＭＳ Ｐゴシック" pitchFamily="34" charset="-128"/>
                <a:cs typeface="Calibri" panose="020F0502020204030204" pitchFamily="34" charset="0"/>
              </a:rPr>
              <a:t>+6.5%</a:t>
            </a:r>
          </a:p>
        </p:txBody>
      </p:sp>
      <p:sp>
        <p:nvSpPr>
          <p:cNvPr id="5" name="TextBox 4">
            <a:extLst>
              <a:ext uri="{FF2B5EF4-FFF2-40B4-BE49-F238E27FC236}">
                <a16:creationId xmlns:a16="http://schemas.microsoft.com/office/drawing/2014/main" id="{60D4AEFE-76A9-48FA-9D17-686532E97F50}"/>
              </a:ext>
            </a:extLst>
          </p:cNvPr>
          <p:cNvSpPr txBox="1"/>
          <p:nvPr/>
        </p:nvSpPr>
        <p:spPr>
          <a:xfrm>
            <a:off x="6976872" y="1911096"/>
            <a:ext cx="2044555" cy="1754326"/>
          </a:xfrm>
          <a:prstGeom prst="rect">
            <a:avLst/>
          </a:prstGeom>
          <a:noFill/>
          <a:ln w="15875">
            <a:solidFill>
              <a:srgbClr val="FF0000"/>
            </a:solidFill>
            <a:prstDash val="dash"/>
          </a:ln>
        </p:spPr>
        <p:txBody>
          <a:bodyPr wrap="square" rtlCol="0">
            <a:spAutoFit/>
          </a:bodyPr>
          <a:lstStyle/>
          <a:p>
            <a:r>
              <a:rPr lang="en-GB" b="1" dirty="0">
                <a:latin typeface="Montserrat" panose="00000500000000000000" pitchFamily="2" charset="0"/>
              </a:rPr>
              <a:t>Different basket mix</a:t>
            </a:r>
          </a:p>
          <a:p>
            <a:pPr marL="171450" indent="-171450">
              <a:buClr>
                <a:schemeClr val="accent1"/>
              </a:buClr>
              <a:buFont typeface="Arial" panose="020B0604020202020204" pitchFamily="34" charset="0"/>
              <a:buChar char="•"/>
            </a:pPr>
            <a:r>
              <a:rPr lang="en-GB" sz="1000" dirty="0">
                <a:latin typeface="Montserrat" panose="00000500000000000000" pitchFamily="2" charset="0"/>
              </a:rPr>
              <a:t>more spend on entertaining &amp; celebration</a:t>
            </a:r>
          </a:p>
          <a:p>
            <a:pPr marL="171450" indent="-171450">
              <a:buClr>
                <a:schemeClr val="accent1"/>
              </a:buClr>
              <a:buFont typeface="Arial" panose="020B0604020202020204" pitchFamily="34" charset="0"/>
              <a:buChar char="•"/>
            </a:pPr>
            <a:r>
              <a:rPr lang="en-GB" sz="1000" dirty="0">
                <a:latin typeface="Montserrat" panose="00000500000000000000" pitchFamily="2" charset="0"/>
              </a:rPr>
              <a:t>convenience and deli</a:t>
            </a:r>
          </a:p>
          <a:p>
            <a:pPr marL="171450" indent="-171450">
              <a:buClr>
                <a:schemeClr val="accent1"/>
              </a:buClr>
              <a:buFont typeface="Arial" panose="020B0604020202020204" pitchFamily="34" charset="0"/>
              <a:buChar char="•"/>
            </a:pPr>
            <a:r>
              <a:rPr lang="en-GB" sz="1000" dirty="0">
                <a:latin typeface="Montserrat" panose="00000500000000000000" pitchFamily="2" charset="0"/>
              </a:rPr>
              <a:t>Less spend on packaged groceries and baking</a:t>
            </a:r>
          </a:p>
          <a:p>
            <a:pPr marL="171450" indent="-171450">
              <a:buFont typeface="Arial" panose="020B0604020202020204" pitchFamily="34" charset="0"/>
              <a:buChar char="•"/>
            </a:pPr>
            <a:endParaRPr lang="en-GB" sz="1000" dirty="0">
              <a:latin typeface="Montserrat" panose="00000500000000000000" pitchFamily="2" charset="0"/>
            </a:endParaRPr>
          </a:p>
          <a:p>
            <a:r>
              <a:rPr lang="en-GB" sz="1000" dirty="0">
                <a:latin typeface="Montserrat" panose="00000500000000000000" pitchFamily="2" charset="0"/>
              </a:rPr>
              <a:t>This will explain the greater decline in units.</a:t>
            </a:r>
          </a:p>
        </p:txBody>
      </p:sp>
    </p:spTree>
    <p:extLst>
      <p:ext uri="{BB962C8B-B14F-4D97-AF65-F5344CB8AC3E}">
        <p14:creationId xmlns:p14="http://schemas.microsoft.com/office/powerpoint/2010/main" val="12185250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640"/>
        <p:cNvGrpSpPr/>
        <p:nvPr/>
      </p:nvGrpSpPr>
      <p:grpSpPr>
        <a:xfrm>
          <a:off x="0" y="0"/>
          <a:ext cx="0" cy="0"/>
          <a:chOff x="0" y="0"/>
          <a:chExt cx="0" cy="0"/>
        </a:xfrm>
      </p:grpSpPr>
      <p:sp>
        <p:nvSpPr>
          <p:cNvPr id="641" name="Google Shape;641;p59"/>
          <p:cNvSpPr txBox="1"/>
          <p:nvPr/>
        </p:nvSpPr>
        <p:spPr>
          <a:xfrm>
            <a:off x="356660" y="1040519"/>
            <a:ext cx="1554900" cy="530100"/>
          </a:xfrm>
          <a:prstGeom prst="rect">
            <a:avLst/>
          </a:prstGeom>
          <a:noFill/>
          <a:ln>
            <a:noFill/>
          </a:ln>
        </p:spPr>
        <p:txBody>
          <a:bodyPr spcFirstLastPara="1" wrap="square" lIns="0" tIns="0" rIns="0" bIns="45700" anchor="t" anchorCtr="0">
            <a:noAutofit/>
          </a:bodyPr>
          <a:lstStyle/>
          <a:p>
            <a:pPr marL="0" marR="0" lvl="0" indent="0" algn="l" rtl="0">
              <a:lnSpc>
                <a:spcPct val="100000"/>
              </a:lnSpc>
              <a:spcBef>
                <a:spcPts val="0"/>
              </a:spcBef>
              <a:spcAft>
                <a:spcPts val="0"/>
              </a:spcAft>
              <a:buNone/>
            </a:pPr>
            <a:r>
              <a:rPr lang="en" sz="3000" b="1" dirty="0">
                <a:solidFill>
                  <a:srgbClr val="FFFFFF"/>
                </a:solidFill>
                <a:latin typeface="Avenir Next LT Pro" panose="020B0504020202020204" pitchFamily="34" charset="0"/>
                <a:ea typeface="Montserrat"/>
                <a:cs typeface="Montserrat"/>
                <a:sym typeface="Montserrat"/>
              </a:rPr>
              <a:t>1</a:t>
            </a:r>
            <a:endParaRPr sz="3000" b="1" i="0" u="none" strike="noStrike" cap="none" dirty="0">
              <a:solidFill>
                <a:srgbClr val="FFFFFF"/>
              </a:solidFill>
              <a:latin typeface="Avenir Next LT Pro" panose="020B0504020202020204" pitchFamily="34" charset="0"/>
              <a:ea typeface="Montserrat"/>
              <a:cs typeface="Montserrat"/>
              <a:sym typeface="Montserrat"/>
            </a:endParaRPr>
          </a:p>
        </p:txBody>
      </p:sp>
      <p:sp>
        <p:nvSpPr>
          <p:cNvPr id="642" name="Google Shape;642;p59"/>
          <p:cNvSpPr txBox="1"/>
          <p:nvPr/>
        </p:nvSpPr>
        <p:spPr>
          <a:xfrm>
            <a:off x="3225111" y="1040519"/>
            <a:ext cx="1554900" cy="530100"/>
          </a:xfrm>
          <a:prstGeom prst="rect">
            <a:avLst/>
          </a:prstGeom>
          <a:noFill/>
          <a:ln>
            <a:noFill/>
          </a:ln>
        </p:spPr>
        <p:txBody>
          <a:bodyPr spcFirstLastPara="1" wrap="square" lIns="0" tIns="0" rIns="0" bIns="45700" anchor="t" anchorCtr="0">
            <a:noAutofit/>
          </a:bodyPr>
          <a:lstStyle/>
          <a:p>
            <a:pPr marL="0" marR="0" lvl="0" indent="0" algn="l" rtl="0">
              <a:lnSpc>
                <a:spcPct val="100000"/>
              </a:lnSpc>
              <a:spcBef>
                <a:spcPts val="0"/>
              </a:spcBef>
              <a:spcAft>
                <a:spcPts val="0"/>
              </a:spcAft>
              <a:buNone/>
            </a:pPr>
            <a:r>
              <a:rPr lang="en" sz="3000" b="1">
                <a:solidFill>
                  <a:schemeClr val="bg1"/>
                </a:solidFill>
                <a:latin typeface="Avenir Next LT Pro" panose="020B0504020202020204" pitchFamily="34" charset="0"/>
                <a:ea typeface="Montserrat"/>
                <a:cs typeface="Montserrat"/>
                <a:sym typeface="Montserrat"/>
              </a:rPr>
              <a:t>2</a:t>
            </a:r>
            <a:endParaRPr sz="3000" b="1" i="0" u="none" strike="noStrike" cap="none" dirty="0">
              <a:solidFill>
                <a:schemeClr val="bg1"/>
              </a:solidFill>
              <a:latin typeface="Avenir Next LT Pro" panose="020B0504020202020204" pitchFamily="34" charset="0"/>
              <a:ea typeface="Montserrat"/>
              <a:cs typeface="Montserrat"/>
              <a:sym typeface="Montserrat"/>
            </a:endParaRPr>
          </a:p>
        </p:txBody>
      </p:sp>
      <p:sp>
        <p:nvSpPr>
          <p:cNvPr id="643" name="Google Shape;643;p59"/>
          <p:cNvSpPr txBox="1"/>
          <p:nvPr/>
        </p:nvSpPr>
        <p:spPr>
          <a:xfrm>
            <a:off x="6093575" y="1040519"/>
            <a:ext cx="1554900" cy="530100"/>
          </a:xfrm>
          <a:prstGeom prst="rect">
            <a:avLst/>
          </a:prstGeom>
          <a:noFill/>
          <a:ln>
            <a:noFill/>
          </a:ln>
        </p:spPr>
        <p:txBody>
          <a:bodyPr spcFirstLastPara="1" wrap="square" lIns="0" tIns="0" rIns="0" bIns="45700" anchor="t" anchorCtr="0">
            <a:noAutofit/>
          </a:bodyPr>
          <a:lstStyle/>
          <a:p>
            <a:pPr marL="0" marR="0" lvl="0" indent="0" algn="l" rtl="0">
              <a:lnSpc>
                <a:spcPct val="100000"/>
              </a:lnSpc>
              <a:spcBef>
                <a:spcPts val="0"/>
              </a:spcBef>
              <a:spcAft>
                <a:spcPts val="0"/>
              </a:spcAft>
              <a:buNone/>
            </a:pPr>
            <a:r>
              <a:rPr lang="en" sz="3000" b="1">
                <a:solidFill>
                  <a:srgbClr val="FFFFFF"/>
                </a:solidFill>
                <a:latin typeface="Avenir Next LT Pro" panose="020B0504020202020204" pitchFamily="34" charset="0"/>
                <a:ea typeface="Montserrat"/>
                <a:cs typeface="Montserrat"/>
                <a:sym typeface="Montserrat"/>
              </a:rPr>
              <a:t>3</a:t>
            </a:r>
            <a:endParaRPr sz="3000" b="1" i="0" u="none" strike="noStrike" cap="none" dirty="0">
              <a:solidFill>
                <a:srgbClr val="FFFFFF"/>
              </a:solidFill>
              <a:latin typeface="Avenir Next LT Pro" panose="020B0504020202020204" pitchFamily="34" charset="0"/>
              <a:ea typeface="Montserrat"/>
              <a:cs typeface="Montserrat"/>
              <a:sym typeface="Montserrat"/>
            </a:endParaRPr>
          </a:p>
        </p:txBody>
      </p:sp>
      <p:sp>
        <p:nvSpPr>
          <p:cNvPr id="644" name="Google Shape;644;p59"/>
          <p:cNvSpPr txBox="1"/>
          <p:nvPr/>
        </p:nvSpPr>
        <p:spPr>
          <a:xfrm>
            <a:off x="354650" y="292625"/>
            <a:ext cx="8434800" cy="393600"/>
          </a:xfrm>
          <a:prstGeom prst="rect">
            <a:avLst/>
          </a:prstGeom>
          <a:noFill/>
          <a:ln>
            <a:noFill/>
          </a:ln>
        </p:spPr>
        <p:txBody>
          <a:bodyPr spcFirstLastPara="1" wrap="square" lIns="0" tIns="91425" rIns="0" bIns="91425" anchor="t" anchorCtr="0">
            <a:noAutofit/>
          </a:bodyPr>
          <a:lstStyle/>
          <a:p>
            <a:pPr marL="0" lvl="0" indent="0" algn="l" rtl="0">
              <a:spcBef>
                <a:spcPts val="0"/>
              </a:spcBef>
              <a:spcAft>
                <a:spcPts val="0"/>
              </a:spcAft>
              <a:buNone/>
            </a:pPr>
            <a:r>
              <a:rPr lang="en" sz="2000" b="1">
                <a:latin typeface="Montserrat"/>
                <a:ea typeface="Montserrat"/>
                <a:cs typeface="Montserrat"/>
                <a:sym typeface="Montserrat"/>
              </a:rPr>
              <a:t>Three column numbered list</a:t>
            </a:r>
            <a:endParaRPr sz="2000" b="1" dirty="0">
              <a:solidFill>
                <a:srgbClr val="000000"/>
              </a:solidFill>
              <a:latin typeface="Montserrat"/>
              <a:ea typeface="Montserrat"/>
              <a:cs typeface="Montserrat"/>
              <a:sym typeface="Montserrat"/>
            </a:endParaRPr>
          </a:p>
        </p:txBody>
      </p:sp>
      <p:sp>
        <p:nvSpPr>
          <p:cNvPr id="645" name="Google Shape;645;p59"/>
          <p:cNvSpPr txBox="1"/>
          <p:nvPr/>
        </p:nvSpPr>
        <p:spPr>
          <a:xfrm>
            <a:off x="151232" y="1617325"/>
            <a:ext cx="2712000" cy="2930279"/>
          </a:xfrm>
          <a:prstGeom prst="rect">
            <a:avLst/>
          </a:prstGeom>
          <a:noFill/>
          <a:ln>
            <a:noFill/>
          </a:ln>
        </p:spPr>
        <p:txBody>
          <a:bodyPr spcFirstLastPara="1" wrap="square" lIns="0" tIns="45700" rIns="0" bIns="45700" anchor="t" anchorCtr="0">
            <a:noAutofit/>
          </a:bodyPr>
          <a:lstStyle/>
          <a:p>
            <a:pPr marL="171450" lvl="0" indent="-171450">
              <a:buClr>
                <a:schemeClr val="accent1"/>
              </a:buClr>
              <a:buFont typeface="Arial" panose="020B0604020202020204" pitchFamily="34" charset="0"/>
              <a:buChar char="•"/>
              <a:tabLst>
                <a:tab pos="226695" algn="l"/>
                <a:tab pos="457200" algn="l"/>
              </a:tabLst>
            </a:pPr>
            <a:r>
              <a:rPr lang="en-GB" sz="1100" dirty="0">
                <a:solidFill>
                  <a:schemeClr val="bg1"/>
                </a:solidFill>
                <a:effectLst/>
                <a:latin typeface="Montserrat" panose="00000500000000000000" pitchFamily="2" charset="0"/>
                <a:ea typeface="Times New Roman" panose="02020603050405020304" pitchFamily="18" charset="0"/>
                <a:cs typeface="Arial" panose="020B0604020202020204" pitchFamily="34" charset="0"/>
              </a:rPr>
              <a:t>Overall, it was a </a:t>
            </a:r>
            <a:r>
              <a:rPr lang="en-GB" sz="1100" b="1" dirty="0">
                <a:solidFill>
                  <a:schemeClr val="accent1"/>
                </a:solidFill>
                <a:effectLst/>
                <a:latin typeface="Montserrat" panose="00000500000000000000" pitchFamily="2" charset="0"/>
                <a:ea typeface="Times New Roman" panose="02020603050405020304" pitchFamily="18" charset="0"/>
                <a:cs typeface="Arial" panose="020B0604020202020204" pitchFamily="34" charset="0"/>
              </a:rPr>
              <a:t>good</a:t>
            </a:r>
            <a:r>
              <a:rPr lang="en-GB" sz="1100" dirty="0">
                <a:solidFill>
                  <a:schemeClr val="bg1"/>
                </a:solidFill>
                <a:effectLst/>
                <a:latin typeface="Montserrat" panose="00000500000000000000" pitchFamily="2" charset="0"/>
                <a:ea typeface="Times New Roman" panose="02020603050405020304" pitchFamily="18" charset="0"/>
                <a:cs typeface="Arial" panose="020B0604020202020204" pitchFamily="34" charset="0"/>
              </a:rPr>
              <a:t> </a:t>
            </a:r>
            <a:r>
              <a:rPr lang="en-GB" sz="1100" b="1" dirty="0">
                <a:solidFill>
                  <a:schemeClr val="bg1"/>
                </a:solidFill>
                <a:effectLst/>
                <a:latin typeface="Montserrat" panose="00000500000000000000" pitchFamily="2" charset="0"/>
                <a:ea typeface="Times New Roman" panose="02020603050405020304" pitchFamily="18" charset="0"/>
                <a:cs typeface="Arial" panose="020B0604020202020204" pitchFamily="34" charset="0"/>
              </a:rPr>
              <a:t>Christmas</a:t>
            </a:r>
            <a:r>
              <a:rPr lang="en-GB" sz="1100" dirty="0">
                <a:solidFill>
                  <a:schemeClr val="bg1"/>
                </a:solidFill>
                <a:effectLst/>
                <a:latin typeface="Montserrat" panose="00000500000000000000" pitchFamily="2" charset="0"/>
                <a:ea typeface="Times New Roman" panose="02020603050405020304" pitchFamily="18" charset="0"/>
                <a:cs typeface="Arial" panose="020B0604020202020204" pitchFamily="34" charset="0"/>
              </a:rPr>
              <a:t> for food retailers with sales growths in line with expectations.</a:t>
            </a:r>
          </a:p>
          <a:p>
            <a:pPr marL="342900" lvl="0" indent="-342900">
              <a:buClr>
                <a:schemeClr val="accent1"/>
              </a:buClr>
              <a:buFont typeface="Symbol" panose="05050102010706020507" pitchFamily="18" charset="2"/>
              <a:buChar char=""/>
              <a:tabLst>
                <a:tab pos="226695" algn="l"/>
                <a:tab pos="457200" algn="l"/>
              </a:tabLst>
            </a:pPr>
            <a:endParaRPr lang="en-GB" sz="1100" dirty="0">
              <a:solidFill>
                <a:schemeClr val="bg1"/>
              </a:solidFill>
              <a:latin typeface="Montserrat" panose="00000500000000000000" pitchFamily="2" charset="0"/>
              <a:ea typeface="Times New Roman" panose="02020603050405020304" pitchFamily="18" charset="0"/>
              <a:cs typeface="Arial" panose="020B0604020202020204" pitchFamily="34" charset="0"/>
            </a:endParaRPr>
          </a:p>
          <a:p>
            <a:pPr marL="171450" lvl="0" indent="-171450">
              <a:buClr>
                <a:schemeClr val="accent1"/>
              </a:buClr>
              <a:buFont typeface="Arial" panose="020B0604020202020204" pitchFamily="34" charset="0"/>
              <a:buChar char="•"/>
              <a:tabLst>
                <a:tab pos="226695" algn="l"/>
                <a:tab pos="457200" algn="l"/>
              </a:tabLst>
            </a:pPr>
            <a:r>
              <a:rPr lang="en-GB" sz="1100" dirty="0">
                <a:solidFill>
                  <a:schemeClr val="bg1"/>
                </a:solidFill>
                <a:effectLst/>
                <a:latin typeface="Montserrat" panose="00000500000000000000" pitchFamily="2" charset="0"/>
                <a:ea typeface="Times New Roman" panose="02020603050405020304" pitchFamily="18" charset="0"/>
                <a:cs typeface="Arial" panose="020B0604020202020204" pitchFamily="34" charset="0"/>
              </a:rPr>
              <a:t>Sales were helped by the return of </a:t>
            </a:r>
            <a:r>
              <a:rPr lang="en-GB" sz="1100" b="1" dirty="0">
                <a:solidFill>
                  <a:schemeClr val="bg1"/>
                </a:solidFill>
                <a:effectLst/>
                <a:latin typeface="Montserrat" panose="00000500000000000000" pitchFamily="2" charset="0"/>
                <a:ea typeface="Times New Roman" panose="02020603050405020304" pitchFamily="18" charset="0"/>
                <a:cs typeface="Arial" panose="020B0604020202020204" pitchFamily="34" charset="0"/>
              </a:rPr>
              <a:t>food inflation,</a:t>
            </a:r>
            <a:r>
              <a:rPr lang="en-GB" sz="1100" dirty="0">
                <a:solidFill>
                  <a:schemeClr val="bg1"/>
                </a:solidFill>
                <a:effectLst/>
                <a:latin typeface="Montserrat" panose="00000500000000000000" pitchFamily="2" charset="0"/>
                <a:ea typeface="Times New Roman" panose="02020603050405020304" pitchFamily="18" charset="0"/>
                <a:cs typeface="Arial" panose="020B0604020202020204" pitchFamily="34" charset="0"/>
              </a:rPr>
              <a:t> especially fresh food products which are a key buy at Christmas.</a:t>
            </a:r>
          </a:p>
          <a:p>
            <a:pPr marL="342900" lvl="0" indent="-342900">
              <a:buClr>
                <a:schemeClr val="accent1"/>
              </a:buClr>
              <a:buFont typeface="Symbol" panose="05050102010706020507" pitchFamily="18" charset="2"/>
              <a:buChar char=""/>
              <a:tabLst>
                <a:tab pos="226695" algn="l"/>
                <a:tab pos="457200" algn="l"/>
              </a:tabLst>
            </a:pPr>
            <a:endParaRPr lang="en-GB" sz="1100" dirty="0">
              <a:solidFill>
                <a:schemeClr val="bg1"/>
              </a:solidFill>
              <a:latin typeface="Montserrat" panose="00000500000000000000" pitchFamily="2" charset="0"/>
              <a:ea typeface="Times New Roman" panose="02020603050405020304" pitchFamily="18" charset="0"/>
              <a:cs typeface="Arial" panose="020B0604020202020204" pitchFamily="34" charset="0"/>
            </a:endParaRPr>
          </a:p>
          <a:p>
            <a:pPr marL="171450" lvl="0" indent="-171450">
              <a:buClr>
                <a:schemeClr val="accent1"/>
              </a:buClr>
              <a:buFont typeface="Arial" panose="020B0604020202020204" pitchFamily="34" charset="0"/>
              <a:buChar char="•"/>
              <a:tabLst>
                <a:tab pos="226695" algn="l"/>
                <a:tab pos="457200" algn="l"/>
              </a:tabLst>
            </a:pPr>
            <a:r>
              <a:rPr lang="en-GB" sz="1100" dirty="0">
                <a:solidFill>
                  <a:schemeClr val="bg1"/>
                </a:solidFill>
                <a:effectLst/>
                <a:latin typeface="Montserrat" panose="00000500000000000000" pitchFamily="2" charset="0"/>
                <a:ea typeface="Times New Roman" panose="02020603050405020304" pitchFamily="18" charset="0"/>
                <a:cs typeface="Arial" panose="020B0604020202020204" pitchFamily="34" charset="0"/>
              </a:rPr>
              <a:t>Shoppers were willing to buy </a:t>
            </a:r>
            <a:r>
              <a:rPr lang="en-GB" sz="1100" b="1" dirty="0">
                <a:solidFill>
                  <a:schemeClr val="bg1"/>
                </a:solidFill>
                <a:effectLst/>
                <a:latin typeface="Montserrat" panose="00000500000000000000" pitchFamily="2" charset="0"/>
                <a:ea typeface="Times New Roman" panose="02020603050405020304" pitchFamily="18" charset="0"/>
                <a:cs typeface="Arial" panose="020B0604020202020204" pitchFamily="34" charset="0"/>
              </a:rPr>
              <a:t>extra</a:t>
            </a:r>
            <a:r>
              <a:rPr lang="en-GB" sz="1100" dirty="0">
                <a:solidFill>
                  <a:schemeClr val="bg1"/>
                </a:solidFill>
                <a:effectLst/>
                <a:latin typeface="Montserrat" panose="00000500000000000000" pitchFamily="2" charset="0"/>
                <a:ea typeface="Times New Roman" panose="02020603050405020304" pitchFamily="18" charset="0"/>
                <a:cs typeface="Arial" panose="020B0604020202020204" pitchFamily="34" charset="0"/>
              </a:rPr>
              <a:t> Christmas </a:t>
            </a:r>
            <a:r>
              <a:rPr lang="en-GB" sz="1100" b="1" dirty="0">
                <a:solidFill>
                  <a:schemeClr val="bg1"/>
                </a:solidFill>
                <a:effectLst/>
                <a:latin typeface="Montserrat" panose="00000500000000000000" pitchFamily="2" charset="0"/>
                <a:ea typeface="Times New Roman" panose="02020603050405020304" pitchFamily="18" charset="0"/>
                <a:cs typeface="Arial" panose="020B0604020202020204" pitchFamily="34" charset="0"/>
              </a:rPr>
              <a:t>indulgences</a:t>
            </a:r>
            <a:r>
              <a:rPr lang="en-GB" sz="1100" dirty="0">
                <a:solidFill>
                  <a:schemeClr val="bg1"/>
                </a:solidFill>
                <a:effectLst/>
                <a:latin typeface="Montserrat" panose="00000500000000000000" pitchFamily="2" charset="0"/>
                <a:ea typeface="Times New Roman" panose="02020603050405020304" pitchFamily="18" charset="0"/>
                <a:cs typeface="Arial" panose="020B0604020202020204" pitchFamily="34" charset="0"/>
              </a:rPr>
              <a:t> and the relative success of the Supermarkets contrasts with the performance of many high street retailers where there was less footfall and a more significant slow down in online sales growth.</a:t>
            </a:r>
            <a:endParaRPr lang="en-GB" sz="1100" dirty="0">
              <a:solidFill>
                <a:schemeClr val="bg1"/>
              </a:solidFill>
              <a:effectLst/>
              <a:latin typeface="Arial" panose="020B0604020202020204" pitchFamily="34" charset="0"/>
              <a:ea typeface="Times New Roman" panose="02020603050405020304" pitchFamily="18" charset="0"/>
            </a:endParaRPr>
          </a:p>
        </p:txBody>
      </p:sp>
      <p:cxnSp>
        <p:nvCxnSpPr>
          <p:cNvPr id="646" name="Google Shape;646;p59"/>
          <p:cNvCxnSpPr/>
          <p:nvPr/>
        </p:nvCxnSpPr>
        <p:spPr>
          <a:xfrm>
            <a:off x="338424" y="1570725"/>
            <a:ext cx="2712000" cy="0"/>
          </a:xfrm>
          <a:prstGeom prst="straightConnector1">
            <a:avLst/>
          </a:prstGeom>
          <a:noFill/>
          <a:ln w="9525" cap="flat" cmpd="sng">
            <a:solidFill>
              <a:srgbClr val="FFFFFF"/>
            </a:solidFill>
            <a:prstDash val="solid"/>
            <a:round/>
            <a:headEnd type="none" w="med" len="med"/>
            <a:tailEnd type="none" w="med" len="med"/>
          </a:ln>
        </p:spPr>
      </p:cxnSp>
      <p:cxnSp>
        <p:nvCxnSpPr>
          <p:cNvPr id="647" name="Google Shape;647;p59"/>
          <p:cNvCxnSpPr/>
          <p:nvPr/>
        </p:nvCxnSpPr>
        <p:spPr>
          <a:xfrm>
            <a:off x="3215999" y="1570725"/>
            <a:ext cx="2712000" cy="0"/>
          </a:xfrm>
          <a:prstGeom prst="straightConnector1">
            <a:avLst/>
          </a:prstGeom>
          <a:noFill/>
          <a:ln w="9525" cap="flat" cmpd="sng">
            <a:solidFill>
              <a:srgbClr val="FFFFFF"/>
            </a:solidFill>
            <a:prstDash val="solid"/>
            <a:round/>
            <a:headEnd type="none" w="med" len="med"/>
            <a:tailEnd type="none" w="med" len="med"/>
          </a:ln>
        </p:spPr>
      </p:cxnSp>
      <p:cxnSp>
        <p:nvCxnSpPr>
          <p:cNvPr id="648" name="Google Shape;648;p59"/>
          <p:cNvCxnSpPr/>
          <p:nvPr/>
        </p:nvCxnSpPr>
        <p:spPr>
          <a:xfrm>
            <a:off x="6093574" y="1570725"/>
            <a:ext cx="2712000" cy="0"/>
          </a:xfrm>
          <a:prstGeom prst="straightConnector1">
            <a:avLst/>
          </a:prstGeom>
          <a:noFill/>
          <a:ln w="9525" cap="flat" cmpd="sng">
            <a:solidFill>
              <a:srgbClr val="FFFFFF"/>
            </a:solidFill>
            <a:prstDash val="solid"/>
            <a:round/>
            <a:headEnd type="none" w="med" len="med"/>
            <a:tailEnd type="none" w="med" len="med"/>
          </a:ln>
        </p:spPr>
      </p:cxnSp>
      <p:sp>
        <p:nvSpPr>
          <p:cNvPr id="649" name="Google Shape;649;p59"/>
          <p:cNvSpPr txBox="1"/>
          <p:nvPr/>
        </p:nvSpPr>
        <p:spPr>
          <a:xfrm>
            <a:off x="3206886" y="1617325"/>
            <a:ext cx="2886688" cy="3158101"/>
          </a:xfrm>
          <a:prstGeom prst="rect">
            <a:avLst/>
          </a:prstGeom>
          <a:noFill/>
          <a:ln>
            <a:noFill/>
          </a:ln>
        </p:spPr>
        <p:txBody>
          <a:bodyPr spcFirstLastPara="1" wrap="square" lIns="0" tIns="45700" rIns="0" bIns="45700" anchor="t" anchorCtr="0">
            <a:noAutofit/>
          </a:bodyPr>
          <a:lstStyle/>
          <a:p>
            <a:pPr marL="171450" lvl="0" indent="-171450">
              <a:buClr>
                <a:schemeClr val="accent1"/>
              </a:buClr>
              <a:buFont typeface="Arial" panose="020B0604020202020204" pitchFamily="34" charset="0"/>
              <a:buChar char="•"/>
            </a:pPr>
            <a:r>
              <a:rPr lang="en-GB" sz="1100" dirty="0">
                <a:solidFill>
                  <a:schemeClr val="bg1"/>
                </a:solidFill>
                <a:effectLst/>
                <a:latin typeface="Montserrat" panose="00000500000000000000" pitchFamily="2" charset="0"/>
                <a:ea typeface="Times New Roman" panose="02020603050405020304" pitchFamily="18" charset="0"/>
                <a:cs typeface="Times New Roman" panose="02020603050405020304" pitchFamily="18" charset="0"/>
              </a:rPr>
              <a:t>Looking ahead, </a:t>
            </a:r>
            <a:r>
              <a:rPr lang="en-GB" sz="1100" b="1" dirty="0">
                <a:solidFill>
                  <a:schemeClr val="bg1"/>
                </a:solidFill>
                <a:effectLst/>
                <a:latin typeface="Montserrat" panose="00000500000000000000" pitchFamily="2" charset="0"/>
                <a:ea typeface="Times New Roman" panose="02020603050405020304" pitchFamily="18" charset="0"/>
                <a:cs typeface="Times New Roman" panose="02020603050405020304" pitchFamily="18" charset="0"/>
              </a:rPr>
              <a:t>weak confidence </a:t>
            </a:r>
            <a:r>
              <a:rPr lang="en-GB" sz="1100" dirty="0">
                <a:solidFill>
                  <a:schemeClr val="bg1"/>
                </a:solidFill>
                <a:effectLst/>
                <a:latin typeface="Montserrat" panose="00000500000000000000" pitchFamily="2" charset="0"/>
                <a:ea typeface="Times New Roman" panose="02020603050405020304" pitchFamily="18" charset="0"/>
                <a:cs typeface="Times New Roman" panose="02020603050405020304" pitchFamily="18" charset="0"/>
              </a:rPr>
              <a:t>around personal finances, uncertainty around the </a:t>
            </a:r>
            <a:r>
              <a:rPr lang="en-GB" sz="1100" b="1" dirty="0">
                <a:solidFill>
                  <a:schemeClr val="bg1"/>
                </a:solidFill>
                <a:effectLst/>
                <a:latin typeface="Montserrat" panose="00000500000000000000" pitchFamily="2" charset="0"/>
                <a:ea typeface="Times New Roman" panose="02020603050405020304" pitchFamily="18" charset="0"/>
                <a:cs typeface="Times New Roman" panose="02020603050405020304" pitchFamily="18" charset="0"/>
              </a:rPr>
              <a:t>pandemic</a:t>
            </a:r>
            <a:r>
              <a:rPr lang="en-GB" sz="1100" dirty="0">
                <a:solidFill>
                  <a:schemeClr val="bg1"/>
                </a:solidFill>
                <a:effectLst/>
                <a:latin typeface="Montserrat" panose="00000500000000000000" pitchFamily="2" charset="0"/>
                <a:ea typeface="Times New Roman" panose="02020603050405020304" pitchFamily="18" charset="0"/>
                <a:cs typeface="Times New Roman" panose="02020603050405020304" pitchFamily="18" charset="0"/>
              </a:rPr>
              <a:t> and a </a:t>
            </a:r>
            <a:r>
              <a:rPr lang="en-GB" sz="1100" b="1" dirty="0">
                <a:solidFill>
                  <a:schemeClr val="bg1"/>
                </a:solidFill>
                <a:effectLst/>
                <a:latin typeface="Montserrat" panose="00000500000000000000" pitchFamily="2" charset="0"/>
                <a:ea typeface="Times New Roman" panose="02020603050405020304" pitchFamily="18" charset="0"/>
              </a:rPr>
              <a:t>squeeze</a:t>
            </a:r>
            <a:r>
              <a:rPr lang="en-GB" sz="1100" dirty="0">
                <a:solidFill>
                  <a:schemeClr val="bg1"/>
                </a:solidFill>
                <a:effectLst/>
                <a:latin typeface="Montserrat" panose="00000500000000000000" pitchFamily="2" charset="0"/>
                <a:ea typeface="Times New Roman" panose="02020603050405020304" pitchFamily="18" charset="0"/>
              </a:rPr>
              <a:t> on </a:t>
            </a:r>
            <a:r>
              <a:rPr lang="en-GB" sz="1100" b="1" dirty="0">
                <a:solidFill>
                  <a:schemeClr val="bg1"/>
                </a:solidFill>
                <a:effectLst/>
                <a:latin typeface="Montserrat" panose="00000500000000000000" pitchFamily="2" charset="0"/>
                <a:ea typeface="Times New Roman" panose="02020603050405020304" pitchFamily="18" charset="0"/>
              </a:rPr>
              <a:t>disposable incomes</a:t>
            </a:r>
            <a:r>
              <a:rPr lang="en-GB" sz="1100" dirty="0">
                <a:solidFill>
                  <a:schemeClr val="bg1"/>
                </a:solidFill>
                <a:effectLst/>
                <a:latin typeface="Montserrat" panose="00000500000000000000" pitchFamily="2" charset="0"/>
                <a:ea typeface="Times New Roman" panose="02020603050405020304" pitchFamily="18" charset="0"/>
              </a:rPr>
              <a:t> </a:t>
            </a:r>
            <a:r>
              <a:rPr lang="en-GB" sz="1100" dirty="0">
                <a:solidFill>
                  <a:schemeClr val="bg1"/>
                </a:solidFill>
                <a:effectLst/>
                <a:latin typeface="Montserrat" panose="00000500000000000000" pitchFamily="2" charset="0"/>
                <a:ea typeface="Times New Roman" panose="02020603050405020304" pitchFamily="18" charset="0"/>
                <a:cs typeface="Times New Roman" panose="02020603050405020304" pitchFamily="18" charset="0"/>
              </a:rPr>
              <a:t>rather than shop price inflation will have the </a:t>
            </a:r>
            <a:r>
              <a:rPr lang="en-GB" sz="1100" b="1" dirty="0">
                <a:solidFill>
                  <a:schemeClr val="accent1"/>
                </a:solidFill>
                <a:effectLst/>
                <a:latin typeface="Montserrat" panose="00000500000000000000" pitchFamily="2" charset="0"/>
                <a:ea typeface="Times New Roman" panose="02020603050405020304" pitchFamily="18" charset="0"/>
                <a:cs typeface="Times New Roman" panose="02020603050405020304" pitchFamily="18" charset="0"/>
              </a:rPr>
              <a:t>biggest impact </a:t>
            </a:r>
            <a:r>
              <a:rPr lang="en-GB" sz="1100" dirty="0">
                <a:solidFill>
                  <a:schemeClr val="bg1"/>
                </a:solidFill>
                <a:effectLst/>
                <a:latin typeface="Montserrat" panose="00000500000000000000" pitchFamily="2" charset="0"/>
                <a:ea typeface="Times New Roman" panose="02020603050405020304" pitchFamily="18" charset="0"/>
                <a:cs typeface="Times New Roman" panose="02020603050405020304" pitchFamily="18" charset="0"/>
              </a:rPr>
              <a:t>on </a:t>
            </a:r>
            <a:r>
              <a:rPr lang="en-GB" sz="1100" b="1" dirty="0">
                <a:solidFill>
                  <a:schemeClr val="bg1"/>
                </a:solidFill>
                <a:effectLst/>
                <a:latin typeface="Montserrat" panose="00000500000000000000" pitchFamily="2" charset="0"/>
                <a:ea typeface="Times New Roman" panose="02020603050405020304" pitchFamily="18" charset="0"/>
                <a:cs typeface="Times New Roman" panose="02020603050405020304" pitchFamily="18" charset="0"/>
              </a:rPr>
              <a:t>demand</a:t>
            </a:r>
            <a:r>
              <a:rPr lang="en-GB" sz="1100" dirty="0">
                <a:solidFill>
                  <a:schemeClr val="bg1"/>
                </a:solidFill>
                <a:effectLst/>
                <a:latin typeface="Montserrat" panose="00000500000000000000" pitchFamily="2" charset="0"/>
                <a:ea typeface="Times New Roman" panose="02020603050405020304" pitchFamily="18" charset="0"/>
                <a:cs typeface="Times New Roman" panose="02020603050405020304" pitchFamily="18" charset="0"/>
              </a:rPr>
              <a:t> </a:t>
            </a:r>
            <a:r>
              <a:rPr lang="en-GB" sz="1100" dirty="0">
                <a:solidFill>
                  <a:schemeClr val="bg1"/>
                </a:solidFill>
                <a:effectLst/>
                <a:latin typeface="Montserrat" panose="00000500000000000000" pitchFamily="2" charset="0"/>
                <a:ea typeface="Times New Roman" panose="02020603050405020304" pitchFamily="18" charset="0"/>
              </a:rPr>
              <a:t>in the medium term.</a:t>
            </a:r>
          </a:p>
          <a:p>
            <a:pPr marL="342900" lvl="0" indent="-342900">
              <a:buClr>
                <a:schemeClr val="accent1"/>
              </a:buClr>
              <a:buFont typeface="Arial" panose="020B0604020202020204" pitchFamily="34" charset="0"/>
              <a:buChar char="•"/>
            </a:pPr>
            <a:endParaRPr lang="en-GB" sz="1100" dirty="0">
              <a:solidFill>
                <a:schemeClr val="bg1"/>
              </a:solidFill>
              <a:latin typeface="Montserrat" panose="00000500000000000000" pitchFamily="2" charset="0"/>
              <a:ea typeface="Times New Roman" panose="02020603050405020304" pitchFamily="18" charset="0"/>
            </a:endParaRPr>
          </a:p>
          <a:p>
            <a:pPr marL="171450" lvl="0" indent="-171450">
              <a:buClr>
                <a:schemeClr val="accent1"/>
              </a:buClr>
              <a:buFont typeface="Arial" panose="020B0604020202020204" pitchFamily="34" charset="0"/>
              <a:buChar char="•"/>
            </a:pPr>
            <a:r>
              <a:rPr lang="en-GB" sz="1100" dirty="0">
                <a:solidFill>
                  <a:schemeClr val="bg1"/>
                </a:solidFill>
                <a:effectLst/>
                <a:latin typeface="Montserrat" panose="00000500000000000000" pitchFamily="2" charset="0"/>
                <a:ea typeface="Times New Roman" panose="02020603050405020304" pitchFamily="18" charset="0"/>
              </a:rPr>
              <a:t>Rising </a:t>
            </a:r>
            <a:r>
              <a:rPr lang="en-GB" sz="1100" dirty="0">
                <a:solidFill>
                  <a:schemeClr val="bg1"/>
                </a:solidFill>
                <a:effectLst/>
                <a:latin typeface="Montserrat" panose="00000500000000000000" pitchFamily="2" charset="0"/>
                <a:ea typeface="Times New Roman" panose="02020603050405020304" pitchFamily="18" charset="0"/>
                <a:cs typeface="Times New Roman" panose="02020603050405020304" pitchFamily="18" charset="0"/>
              </a:rPr>
              <a:t>prices are a top concern so we can expect shoppers will manage their budgets by `</a:t>
            </a:r>
            <a:r>
              <a:rPr lang="en-GB" sz="1100" b="1" dirty="0">
                <a:solidFill>
                  <a:schemeClr val="accent1"/>
                </a:solidFill>
                <a:effectLst/>
                <a:latin typeface="Montserrat" panose="00000500000000000000" pitchFamily="2" charset="0"/>
                <a:ea typeface="Times New Roman" panose="02020603050405020304" pitchFamily="18" charset="0"/>
                <a:cs typeface="Times New Roman" panose="02020603050405020304" pitchFamily="18" charset="0"/>
              </a:rPr>
              <a:t>shopping smart</a:t>
            </a:r>
            <a:r>
              <a:rPr lang="en-GB" sz="1100" dirty="0">
                <a:solidFill>
                  <a:schemeClr val="bg1"/>
                </a:solidFill>
                <a:effectLst/>
                <a:latin typeface="Montserrat" panose="00000500000000000000" pitchFamily="2" charset="0"/>
                <a:ea typeface="Times New Roman" panose="02020603050405020304" pitchFamily="18" charset="0"/>
                <a:cs typeface="Times New Roman" panose="02020603050405020304" pitchFamily="18" charset="0"/>
              </a:rPr>
              <a:t>` on </a:t>
            </a:r>
            <a:r>
              <a:rPr lang="en-GB" sz="1100" b="1" dirty="0">
                <a:solidFill>
                  <a:schemeClr val="bg1"/>
                </a:solidFill>
                <a:effectLst/>
                <a:latin typeface="Montserrat" panose="00000500000000000000" pitchFamily="2" charset="0"/>
                <a:ea typeface="Times New Roman" panose="02020603050405020304" pitchFamily="18" charset="0"/>
                <a:cs typeface="Times New Roman" panose="02020603050405020304" pitchFamily="18" charset="0"/>
              </a:rPr>
              <a:t>each shopping trip</a:t>
            </a:r>
            <a:r>
              <a:rPr lang="en-GB" sz="1100" dirty="0">
                <a:solidFill>
                  <a:schemeClr val="bg1"/>
                </a:solidFill>
                <a:effectLst/>
                <a:latin typeface="Montserrat" panose="00000500000000000000" pitchFamily="2" charset="0"/>
                <a:ea typeface="Times New Roman" panose="02020603050405020304" pitchFamily="18" charset="0"/>
                <a:cs typeface="Times New Roman" panose="02020603050405020304" pitchFamily="18" charset="0"/>
              </a:rPr>
              <a:t>, change of basket mix, shopping around more in the quest for better value, little and often shopping to help reduce wastage and the amount spent at the till.</a:t>
            </a:r>
            <a:endParaRPr lang="en-GB" sz="1100" dirty="0">
              <a:solidFill>
                <a:schemeClr val="bg1"/>
              </a:solidFill>
              <a:effectLst/>
              <a:latin typeface="Montserrat" panose="00000500000000000000" pitchFamily="2" charset="0"/>
              <a:ea typeface="Times New Roman" panose="02020603050405020304" pitchFamily="18" charset="0"/>
            </a:endParaRPr>
          </a:p>
        </p:txBody>
      </p:sp>
      <p:sp>
        <p:nvSpPr>
          <p:cNvPr id="650" name="Google Shape;650;p59"/>
          <p:cNvSpPr txBox="1"/>
          <p:nvPr/>
        </p:nvSpPr>
        <p:spPr>
          <a:xfrm>
            <a:off x="6147548" y="1617325"/>
            <a:ext cx="2712000" cy="3237824"/>
          </a:xfrm>
          <a:prstGeom prst="rect">
            <a:avLst/>
          </a:prstGeom>
          <a:noFill/>
          <a:ln>
            <a:noFill/>
          </a:ln>
        </p:spPr>
        <p:txBody>
          <a:bodyPr spcFirstLastPara="1" wrap="square" lIns="0" tIns="45700" rIns="0" bIns="45700" anchor="t" anchorCtr="0">
            <a:noAutofit/>
          </a:bodyPr>
          <a:lstStyle/>
          <a:p>
            <a:pPr marL="171450" lvl="0" indent="-171450">
              <a:buClr>
                <a:schemeClr val="accent1"/>
              </a:buClr>
              <a:buSzPts val="1100"/>
              <a:buFont typeface="Arial" panose="020B0604020202020204" pitchFamily="34" charset="0"/>
              <a:buChar char="•"/>
            </a:pPr>
            <a:r>
              <a:rPr lang="en-GB" sz="1100" b="1" dirty="0">
                <a:solidFill>
                  <a:schemeClr val="accent1"/>
                </a:solidFill>
                <a:effectLst/>
                <a:latin typeface="Montserrat" panose="00000500000000000000" pitchFamily="2" charset="0"/>
                <a:ea typeface="Times New Roman" panose="02020603050405020304" pitchFamily="18" charset="0"/>
              </a:rPr>
              <a:t>Outlook</a:t>
            </a:r>
            <a:r>
              <a:rPr lang="en-GB" sz="1100" dirty="0">
                <a:solidFill>
                  <a:schemeClr val="bg1"/>
                </a:solidFill>
                <a:effectLst/>
                <a:latin typeface="Montserrat" panose="00000500000000000000" pitchFamily="2" charset="0"/>
                <a:ea typeface="Times New Roman" panose="02020603050405020304" pitchFamily="18" charset="0"/>
              </a:rPr>
              <a:t> for first part of </a:t>
            </a:r>
            <a:r>
              <a:rPr lang="en-GB" sz="1100" b="1" dirty="0">
                <a:solidFill>
                  <a:schemeClr val="bg1"/>
                </a:solidFill>
                <a:effectLst/>
                <a:latin typeface="Montserrat" panose="00000500000000000000" pitchFamily="2" charset="0"/>
                <a:ea typeface="Times New Roman" panose="02020603050405020304" pitchFamily="18" charset="0"/>
              </a:rPr>
              <a:t>2022</a:t>
            </a:r>
            <a:r>
              <a:rPr lang="en-GB" sz="1100" dirty="0">
                <a:solidFill>
                  <a:schemeClr val="bg1"/>
                </a:solidFill>
                <a:effectLst/>
                <a:latin typeface="Montserrat" panose="00000500000000000000" pitchFamily="2" charset="0"/>
                <a:ea typeface="Times New Roman" panose="02020603050405020304" pitchFamily="18" charset="0"/>
              </a:rPr>
              <a:t> is that Total Till growths will be flat at best as we trade against Lockdown 2.0.</a:t>
            </a:r>
          </a:p>
          <a:p>
            <a:pPr marL="171450" lvl="0" indent="-171450">
              <a:buClr>
                <a:schemeClr val="accent1"/>
              </a:buClr>
              <a:buSzPts val="1100"/>
              <a:buFont typeface="Arial" panose="020B0604020202020204" pitchFamily="34" charset="0"/>
              <a:buChar char="•"/>
            </a:pPr>
            <a:endParaRPr lang="en-GB" sz="1100" dirty="0">
              <a:solidFill>
                <a:schemeClr val="bg1"/>
              </a:solidFill>
              <a:latin typeface="Montserrat" panose="00000500000000000000" pitchFamily="2" charset="0"/>
              <a:ea typeface="Times New Roman" panose="02020603050405020304" pitchFamily="18" charset="0"/>
            </a:endParaRPr>
          </a:p>
          <a:p>
            <a:pPr marL="171450" lvl="0" indent="-171450">
              <a:buClr>
                <a:schemeClr val="accent1"/>
              </a:buClr>
              <a:buSzPts val="1100"/>
              <a:buFont typeface="Arial" panose="020B0604020202020204" pitchFamily="34" charset="0"/>
              <a:buChar char="•"/>
            </a:pPr>
            <a:r>
              <a:rPr lang="en-GB" sz="1100" dirty="0">
                <a:solidFill>
                  <a:schemeClr val="bg1"/>
                </a:solidFill>
                <a:effectLst/>
                <a:latin typeface="Montserrat" panose="00000500000000000000" pitchFamily="2" charset="0"/>
                <a:ea typeface="Times New Roman" panose="02020603050405020304" pitchFamily="18" charset="0"/>
              </a:rPr>
              <a:t>Later in the year, growth at the </a:t>
            </a:r>
            <a:r>
              <a:rPr lang="en-GB" sz="1100" b="1" dirty="0">
                <a:solidFill>
                  <a:schemeClr val="bg1"/>
                </a:solidFill>
                <a:effectLst/>
                <a:latin typeface="Montserrat" panose="00000500000000000000" pitchFamily="2" charset="0"/>
                <a:ea typeface="Times New Roman" panose="02020603050405020304" pitchFamily="18" charset="0"/>
              </a:rPr>
              <a:t>top4</a:t>
            </a:r>
            <a:r>
              <a:rPr lang="en-GB" sz="1100" dirty="0">
                <a:solidFill>
                  <a:schemeClr val="bg1"/>
                </a:solidFill>
                <a:effectLst/>
                <a:latin typeface="Montserrat" panose="00000500000000000000" pitchFamily="2" charset="0"/>
                <a:ea typeface="Times New Roman" panose="02020603050405020304" pitchFamily="18" charset="0"/>
              </a:rPr>
              <a:t> supermarkets are well placed to improve against </a:t>
            </a:r>
            <a:r>
              <a:rPr lang="en-GB" sz="1100" b="1" dirty="0">
                <a:solidFill>
                  <a:schemeClr val="accent1"/>
                </a:solidFill>
                <a:effectLst/>
                <a:latin typeface="Montserrat" panose="00000500000000000000" pitchFamily="2" charset="0"/>
                <a:ea typeface="Times New Roman" panose="02020603050405020304" pitchFamily="18" charset="0"/>
              </a:rPr>
              <a:t>softer</a:t>
            </a:r>
            <a:r>
              <a:rPr lang="en-GB" sz="1100" b="1" dirty="0">
                <a:solidFill>
                  <a:schemeClr val="bg1"/>
                </a:solidFill>
                <a:effectLst/>
                <a:latin typeface="Montserrat" panose="00000500000000000000" pitchFamily="2" charset="0"/>
                <a:ea typeface="Times New Roman" panose="02020603050405020304" pitchFamily="18" charset="0"/>
              </a:rPr>
              <a:t> comparatives</a:t>
            </a:r>
            <a:r>
              <a:rPr lang="en-GB" sz="1100" dirty="0">
                <a:solidFill>
                  <a:schemeClr val="bg1"/>
                </a:solidFill>
                <a:effectLst/>
                <a:latin typeface="Montserrat" panose="00000500000000000000" pitchFamily="2" charset="0"/>
                <a:ea typeface="Times New Roman" panose="02020603050405020304" pitchFamily="18" charset="0"/>
              </a:rPr>
              <a:t> and hopefully more ‘</a:t>
            </a:r>
            <a:r>
              <a:rPr lang="en-GB" sz="1100" b="1" dirty="0">
                <a:solidFill>
                  <a:schemeClr val="bg1"/>
                </a:solidFill>
                <a:effectLst/>
                <a:latin typeface="Montserrat" panose="00000500000000000000" pitchFamily="2" charset="0"/>
                <a:ea typeface="Times New Roman" panose="02020603050405020304" pitchFamily="18" charset="0"/>
              </a:rPr>
              <a:t>normalised</a:t>
            </a:r>
            <a:r>
              <a:rPr lang="en-GB" sz="1100" dirty="0">
                <a:solidFill>
                  <a:schemeClr val="bg1"/>
                </a:solidFill>
                <a:effectLst/>
                <a:latin typeface="Montserrat" panose="00000500000000000000" pitchFamily="2" charset="0"/>
                <a:ea typeface="Times New Roman" panose="02020603050405020304" pitchFamily="18" charset="0"/>
              </a:rPr>
              <a:t>’ shoppin</a:t>
            </a:r>
            <a:r>
              <a:rPr lang="en-GB" sz="1100" dirty="0">
                <a:solidFill>
                  <a:schemeClr val="bg1"/>
                </a:solidFill>
                <a:latin typeface="Montserrat" panose="00000500000000000000" pitchFamily="2" charset="0"/>
                <a:ea typeface="Times New Roman" panose="02020603050405020304" pitchFamily="18" charset="0"/>
              </a:rPr>
              <a:t>g behaviour.</a:t>
            </a:r>
            <a:endParaRPr lang="en-GB" sz="1100" dirty="0">
              <a:solidFill>
                <a:schemeClr val="bg1"/>
              </a:solidFill>
              <a:effectLst/>
              <a:latin typeface="Montserrat" panose="00000500000000000000" pitchFamily="2" charset="0"/>
              <a:ea typeface="Times New Roman" panose="02020603050405020304" pitchFamily="18" charset="0"/>
            </a:endParaRPr>
          </a:p>
          <a:p>
            <a:pPr marL="171450" lvl="0" indent="-171450">
              <a:buClr>
                <a:schemeClr val="accent1"/>
              </a:buClr>
              <a:buSzPts val="1100"/>
              <a:buFont typeface="Arial" panose="020B0604020202020204" pitchFamily="34" charset="0"/>
              <a:buChar char="•"/>
            </a:pPr>
            <a:endParaRPr lang="en-GB" sz="1100" dirty="0">
              <a:solidFill>
                <a:schemeClr val="bg1"/>
              </a:solidFill>
              <a:latin typeface="Montserrat" panose="00000500000000000000" pitchFamily="2" charset="0"/>
              <a:ea typeface="Times New Roman" panose="02020603050405020304" pitchFamily="18" charset="0"/>
            </a:endParaRPr>
          </a:p>
          <a:p>
            <a:pPr marL="171450" lvl="0" indent="-171450">
              <a:buClr>
                <a:schemeClr val="accent1"/>
              </a:buClr>
              <a:buSzPts val="1100"/>
              <a:buFont typeface="Arial" panose="020B0604020202020204" pitchFamily="34" charset="0"/>
              <a:buChar char="•"/>
            </a:pPr>
            <a:r>
              <a:rPr lang="en-GB" sz="1100" dirty="0">
                <a:solidFill>
                  <a:schemeClr val="bg1"/>
                </a:solidFill>
                <a:effectLst/>
                <a:latin typeface="Montserrat" panose="00000500000000000000" pitchFamily="2" charset="0"/>
                <a:ea typeface="Times New Roman" panose="02020603050405020304" pitchFamily="18" charset="0"/>
              </a:rPr>
              <a:t>With consumers facing significant higher energy, travel and other </a:t>
            </a:r>
            <a:r>
              <a:rPr lang="en-GB" sz="1100" dirty="0">
                <a:solidFill>
                  <a:schemeClr val="bg1"/>
                </a:solidFill>
                <a:effectLst/>
                <a:latin typeface="Montserrat" panose="00000500000000000000" pitchFamily="2" charset="0"/>
                <a:ea typeface="Times New Roman" panose="02020603050405020304" pitchFamily="18" charset="0"/>
                <a:cs typeface="Calibri" panose="020F0502020204030204" pitchFamily="34" charset="0"/>
              </a:rPr>
              <a:t>household costs, shoppers will look to</a:t>
            </a:r>
            <a:r>
              <a:rPr lang="en-GB" sz="1100" dirty="0">
                <a:solidFill>
                  <a:schemeClr val="bg1"/>
                </a:solidFill>
                <a:effectLst/>
                <a:latin typeface="Montserrat" panose="00000500000000000000" pitchFamily="2" charset="0"/>
                <a:ea typeface="Times New Roman" panose="02020603050405020304" pitchFamily="18" charset="0"/>
                <a:cs typeface="Arial" panose="020B0604020202020204" pitchFamily="34" charset="0"/>
              </a:rPr>
              <a:t> </a:t>
            </a:r>
            <a:r>
              <a:rPr lang="en-GB" sz="1100" b="1" dirty="0">
                <a:solidFill>
                  <a:schemeClr val="bg1"/>
                </a:solidFill>
                <a:effectLst/>
                <a:latin typeface="Montserrat" panose="00000500000000000000" pitchFamily="2" charset="0"/>
                <a:ea typeface="Times New Roman" panose="02020603050405020304" pitchFamily="18" charset="0"/>
                <a:cs typeface="Arial" panose="020B0604020202020204" pitchFamily="34" charset="0"/>
              </a:rPr>
              <a:t>make savings </a:t>
            </a:r>
            <a:r>
              <a:rPr lang="en-GB" sz="1100" dirty="0">
                <a:solidFill>
                  <a:schemeClr val="bg1"/>
                </a:solidFill>
                <a:effectLst/>
                <a:latin typeface="Montserrat" panose="00000500000000000000" pitchFamily="2" charset="0"/>
                <a:ea typeface="Times New Roman" panose="02020603050405020304" pitchFamily="18" charset="0"/>
                <a:cs typeface="Arial" panose="020B0604020202020204" pitchFamily="34" charset="0"/>
              </a:rPr>
              <a:t>on their groceries.  </a:t>
            </a:r>
            <a:r>
              <a:rPr lang="en-GB" sz="1100" b="1" dirty="0">
                <a:solidFill>
                  <a:schemeClr val="accent1"/>
                </a:solidFill>
                <a:effectLst/>
                <a:latin typeface="Montserrat" panose="00000500000000000000" pitchFamily="2" charset="0"/>
                <a:ea typeface="Times New Roman" panose="02020603050405020304" pitchFamily="18" charset="0"/>
              </a:rPr>
              <a:t>Aldi </a:t>
            </a:r>
            <a:r>
              <a:rPr lang="en-GB" sz="1100" dirty="0">
                <a:solidFill>
                  <a:schemeClr val="bg1"/>
                </a:solidFill>
                <a:effectLst/>
                <a:latin typeface="Montserrat" panose="00000500000000000000" pitchFamily="2" charset="0"/>
                <a:ea typeface="Times New Roman" panose="02020603050405020304" pitchFamily="18" charset="0"/>
              </a:rPr>
              <a:t>and </a:t>
            </a:r>
            <a:r>
              <a:rPr lang="en-GB" sz="1100" b="1" dirty="0">
                <a:solidFill>
                  <a:schemeClr val="accent1"/>
                </a:solidFill>
                <a:effectLst/>
                <a:latin typeface="Montserrat" panose="00000500000000000000" pitchFamily="2" charset="0"/>
                <a:ea typeface="Times New Roman" panose="02020603050405020304" pitchFamily="18" charset="0"/>
              </a:rPr>
              <a:t>Lidl</a:t>
            </a:r>
            <a:r>
              <a:rPr lang="en-GB" sz="1100" dirty="0">
                <a:solidFill>
                  <a:schemeClr val="bg1"/>
                </a:solidFill>
                <a:effectLst/>
                <a:latin typeface="Montserrat" panose="00000500000000000000" pitchFamily="2" charset="0"/>
                <a:ea typeface="Times New Roman" panose="02020603050405020304" pitchFamily="18" charset="0"/>
              </a:rPr>
              <a:t> are well positioned to benefit with store refreshes and new store openings. Discounters market share should exceed </a:t>
            </a:r>
            <a:r>
              <a:rPr lang="en-GB" sz="1100" b="1" dirty="0">
                <a:solidFill>
                  <a:schemeClr val="accent1"/>
                </a:solidFill>
                <a:effectLst/>
                <a:latin typeface="Montserrat" panose="00000500000000000000" pitchFamily="2" charset="0"/>
                <a:ea typeface="Times New Roman" panose="02020603050405020304" pitchFamily="18" charset="0"/>
              </a:rPr>
              <a:t>18%</a:t>
            </a:r>
            <a:r>
              <a:rPr lang="en-GB" sz="1100" dirty="0">
                <a:solidFill>
                  <a:schemeClr val="bg1"/>
                </a:solidFill>
                <a:effectLst/>
                <a:latin typeface="Montserrat" panose="00000500000000000000" pitchFamily="2" charset="0"/>
                <a:ea typeface="Times New Roman" panose="02020603050405020304" pitchFamily="18" charset="0"/>
              </a:rPr>
              <a:t> by the end of the year.</a:t>
            </a:r>
          </a:p>
          <a:p>
            <a:pPr marL="171450" lvl="0" indent="-171450">
              <a:buClr>
                <a:schemeClr val="accent1"/>
              </a:buClr>
              <a:buFont typeface="Arial" panose="020B0604020202020204" pitchFamily="34" charset="0"/>
              <a:buChar char="•"/>
            </a:pPr>
            <a:endParaRPr lang="en-GB" sz="1100" dirty="0">
              <a:solidFill>
                <a:schemeClr val="bg1"/>
              </a:solidFill>
              <a:latin typeface="Montserrat" panose="00000500000000000000" pitchFamily="2" charset="0"/>
              <a:cs typeface="Calibri" panose="020F0502020204030204" pitchFamily="34" charset="0"/>
            </a:endParaRPr>
          </a:p>
        </p:txBody>
      </p:sp>
      <p:sp>
        <p:nvSpPr>
          <p:cNvPr id="652" name="Google Shape;652;p59"/>
          <p:cNvSpPr txBox="1">
            <a:spLocks noGrp="1"/>
          </p:cNvSpPr>
          <p:nvPr>
            <p:ph type="title"/>
          </p:nvPr>
        </p:nvSpPr>
        <p:spPr>
          <a:xfrm>
            <a:off x="247339" y="304292"/>
            <a:ext cx="8896661" cy="393600"/>
          </a:xfrm>
        </p:spPr>
        <p:txBody>
          <a:bodyPr spcFirstLastPara="1" wrap="square" lIns="0" tIns="91425" rIns="0" bIns="91425" anchor="t" anchorCtr="0">
            <a:noAutofit/>
          </a:bodyPr>
          <a:lstStyle/>
          <a:p>
            <a:pPr marR="228600" indent="-450215"/>
            <a:r>
              <a:rPr lang="en-GB" sz="2000" dirty="0">
                <a:solidFill>
                  <a:schemeClr val="bg1"/>
                </a:solidFill>
                <a:latin typeface="Montserrat" panose="00000500000000000000" pitchFamily="2" charset="0"/>
              </a:rPr>
              <a:t>It was a strong end to the year for Food Retailers</a:t>
            </a:r>
            <a:endParaRPr lang="en-GB" sz="2000" dirty="0">
              <a:solidFill>
                <a:schemeClr val="bg1"/>
              </a:solidFill>
              <a:effectLst/>
              <a:latin typeface="Montserrat" panose="00000500000000000000" pitchFamily="2" charset="0"/>
            </a:endParaRPr>
          </a:p>
        </p:txBody>
      </p:sp>
    </p:spTree>
    <p:extLst>
      <p:ext uri="{BB962C8B-B14F-4D97-AF65-F5344CB8AC3E}">
        <p14:creationId xmlns:p14="http://schemas.microsoft.com/office/powerpoint/2010/main" val="35118258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361"/>
        <p:cNvGrpSpPr/>
        <p:nvPr/>
      </p:nvGrpSpPr>
      <p:grpSpPr>
        <a:xfrm>
          <a:off x="0" y="0"/>
          <a:ext cx="0" cy="0"/>
          <a:chOff x="0" y="0"/>
          <a:chExt cx="0" cy="0"/>
        </a:xfrm>
      </p:grpSpPr>
      <p:sp>
        <p:nvSpPr>
          <p:cNvPr id="2" name="Subtitle 1">
            <a:extLst>
              <a:ext uri="{FF2B5EF4-FFF2-40B4-BE49-F238E27FC236}">
                <a16:creationId xmlns:a16="http://schemas.microsoft.com/office/drawing/2014/main" id="{8E12A230-3919-4B33-AEEB-C7C58224F1C5}"/>
              </a:ext>
            </a:extLst>
          </p:cNvPr>
          <p:cNvSpPr>
            <a:spLocks noGrp="1"/>
          </p:cNvSpPr>
          <p:nvPr>
            <p:ph type="subTitle" idx="1"/>
          </p:nvPr>
        </p:nvSpPr>
        <p:spPr/>
        <p:txBody>
          <a:bodyPr/>
          <a:lstStyle/>
          <a:p>
            <a:endParaRPr lang="en-PH" dirty="0"/>
          </a:p>
        </p:txBody>
      </p:sp>
      <p:sp>
        <p:nvSpPr>
          <p:cNvPr id="2363" name="Google Shape;2363;p144"/>
          <p:cNvSpPr txBox="1"/>
          <p:nvPr/>
        </p:nvSpPr>
        <p:spPr>
          <a:xfrm>
            <a:off x="354650" y="1933300"/>
            <a:ext cx="7351200" cy="857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b="1" dirty="0">
                <a:latin typeface="Montserrat" panose="00000500000000000000" pitchFamily="2" charset="0"/>
                <a:ea typeface="Montserrat"/>
                <a:cs typeface="Montserrat"/>
                <a:sym typeface="Montserrat"/>
              </a:rPr>
              <a:t>Appendix</a:t>
            </a:r>
            <a:endParaRPr sz="3000" b="1" dirty="0">
              <a:latin typeface="Montserrat" panose="00000500000000000000" pitchFamily="2" charset="0"/>
              <a:ea typeface="Montserrat"/>
              <a:cs typeface="Montserrat"/>
              <a:sym typeface="Montserrat"/>
            </a:endParaRPr>
          </a:p>
        </p:txBody>
      </p:sp>
    </p:spTree>
    <p:extLst>
      <p:ext uri="{BB962C8B-B14F-4D97-AF65-F5344CB8AC3E}">
        <p14:creationId xmlns:p14="http://schemas.microsoft.com/office/powerpoint/2010/main" val="21386891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40"/>
        <p:cNvGrpSpPr/>
        <p:nvPr/>
      </p:nvGrpSpPr>
      <p:grpSpPr>
        <a:xfrm>
          <a:off x="0" y="0"/>
          <a:ext cx="0" cy="0"/>
          <a:chOff x="0" y="0"/>
          <a:chExt cx="0" cy="0"/>
        </a:xfrm>
      </p:grpSpPr>
      <p:sp>
        <p:nvSpPr>
          <p:cNvPr id="3" name="Subtitle 2">
            <a:extLst>
              <a:ext uri="{FF2B5EF4-FFF2-40B4-BE49-F238E27FC236}">
                <a16:creationId xmlns:a16="http://schemas.microsoft.com/office/drawing/2014/main" id="{612AEE3A-5ACA-4840-9F4C-8A91BAC6C508}"/>
              </a:ext>
            </a:extLst>
          </p:cNvPr>
          <p:cNvSpPr>
            <a:spLocks noGrp="1"/>
          </p:cNvSpPr>
          <p:nvPr>
            <p:ph type="subTitle" idx="1"/>
          </p:nvPr>
        </p:nvSpPr>
        <p:spPr>
          <a:xfrm>
            <a:off x="278450" y="4758087"/>
            <a:ext cx="8159100" cy="184800"/>
          </a:xfrm>
        </p:spPr>
        <p:txBody>
          <a:bodyPr/>
          <a:lstStyle/>
          <a:p>
            <a:r>
              <a:rPr lang="en-PH" dirty="0">
                <a:solidFill>
                  <a:schemeClr val="bg1"/>
                </a:solidFill>
                <a:latin typeface="Montserrat" panose="00000500000000000000" pitchFamily="2" charset="0"/>
              </a:rPr>
              <a:t>Source:  NielsenIQ Homescan FMCG, NielsenIQ Scantrack</a:t>
            </a:r>
          </a:p>
        </p:txBody>
      </p:sp>
      <p:sp>
        <p:nvSpPr>
          <p:cNvPr id="641" name="Google Shape;641;p59"/>
          <p:cNvSpPr txBox="1"/>
          <p:nvPr/>
        </p:nvSpPr>
        <p:spPr>
          <a:xfrm>
            <a:off x="338424" y="846502"/>
            <a:ext cx="1554900" cy="530100"/>
          </a:xfrm>
          <a:prstGeom prst="rect">
            <a:avLst/>
          </a:prstGeom>
          <a:noFill/>
          <a:ln>
            <a:noFill/>
          </a:ln>
        </p:spPr>
        <p:txBody>
          <a:bodyPr spcFirstLastPara="1" wrap="square" lIns="0" tIns="0" rIns="0" bIns="45700" anchor="t" anchorCtr="0">
            <a:noAutofit/>
          </a:bodyPr>
          <a:lstStyle/>
          <a:p>
            <a:pPr marL="0" marR="0" lvl="0" indent="0" algn="l" rtl="0">
              <a:lnSpc>
                <a:spcPct val="100000"/>
              </a:lnSpc>
              <a:spcBef>
                <a:spcPts val="0"/>
              </a:spcBef>
              <a:spcAft>
                <a:spcPts val="0"/>
              </a:spcAft>
              <a:buNone/>
            </a:pPr>
            <a:r>
              <a:rPr lang="en" sz="3000" b="1" dirty="0">
                <a:solidFill>
                  <a:srgbClr val="FFFFFF"/>
                </a:solidFill>
                <a:latin typeface="Montserrat" panose="00000500000000000000" pitchFamily="2" charset="0"/>
                <a:ea typeface="Montserrat"/>
                <a:cs typeface="Montserrat"/>
                <a:sym typeface="Montserrat"/>
              </a:rPr>
              <a:t>1</a:t>
            </a:r>
            <a:endParaRPr sz="3000" b="1" i="0" u="none" strike="noStrike" cap="none" dirty="0">
              <a:solidFill>
                <a:srgbClr val="FFFFFF"/>
              </a:solidFill>
              <a:latin typeface="Montserrat" panose="00000500000000000000" pitchFamily="2" charset="0"/>
              <a:ea typeface="Montserrat"/>
              <a:cs typeface="Montserrat"/>
              <a:sym typeface="Montserrat"/>
            </a:endParaRPr>
          </a:p>
        </p:txBody>
      </p:sp>
      <p:sp>
        <p:nvSpPr>
          <p:cNvPr id="642" name="Google Shape;642;p59"/>
          <p:cNvSpPr txBox="1"/>
          <p:nvPr/>
        </p:nvSpPr>
        <p:spPr>
          <a:xfrm>
            <a:off x="3206875" y="846502"/>
            <a:ext cx="1554900" cy="530100"/>
          </a:xfrm>
          <a:prstGeom prst="rect">
            <a:avLst/>
          </a:prstGeom>
          <a:noFill/>
          <a:ln>
            <a:noFill/>
          </a:ln>
        </p:spPr>
        <p:txBody>
          <a:bodyPr spcFirstLastPara="1" wrap="square" lIns="0" tIns="0" rIns="0" bIns="45700" anchor="t" anchorCtr="0">
            <a:noAutofit/>
          </a:bodyPr>
          <a:lstStyle/>
          <a:p>
            <a:pPr marL="0" marR="0" lvl="0" indent="0" algn="l" rtl="0">
              <a:lnSpc>
                <a:spcPct val="100000"/>
              </a:lnSpc>
              <a:spcBef>
                <a:spcPts val="0"/>
              </a:spcBef>
              <a:spcAft>
                <a:spcPts val="0"/>
              </a:spcAft>
              <a:buNone/>
            </a:pPr>
            <a:r>
              <a:rPr lang="en" sz="3000" b="1">
                <a:solidFill>
                  <a:srgbClr val="FFFFFF"/>
                </a:solidFill>
                <a:latin typeface="Montserrat" panose="00000500000000000000" pitchFamily="2" charset="0"/>
                <a:ea typeface="Montserrat"/>
                <a:cs typeface="Montserrat"/>
                <a:sym typeface="Montserrat"/>
              </a:rPr>
              <a:t>2</a:t>
            </a:r>
            <a:endParaRPr sz="3000" b="1" i="0" u="none" strike="noStrike" cap="none" dirty="0">
              <a:solidFill>
                <a:srgbClr val="FFFFFF"/>
              </a:solidFill>
              <a:latin typeface="Montserrat" panose="00000500000000000000" pitchFamily="2" charset="0"/>
              <a:ea typeface="Montserrat"/>
              <a:cs typeface="Montserrat"/>
              <a:sym typeface="Montserrat"/>
            </a:endParaRPr>
          </a:p>
        </p:txBody>
      </p:sp>
      <p:sp>
        <p:nvSpPr>
          <p:cNvPr id="643" name="Google Shape;643;p59"/>
          <p:cNvSpPr txBox="1"/>
          <p:nvPr/>
        </p:nvSpPr>
        <p:spPr>
          <a:xfrm>
            <a:off x="6093575" y="846502"/>
            <a:ext cx="1554900" cy="530100"/>
          </a:xfrm>
          <a:prstGeom prst="rect">
            <a:avLst/>
          </a:prstGeom>
          <a:noFill/>
          <a:ln>
            <a:noFill/>
          </a:ln>
        </p:spPr>
        <p:txBody>
          <a:bodyPr spcFirstLastPara="1" wrap="square" lIns="0" tIns="0" rIns="0" bIns="45700" anchor="t" anchorCtr="0">
            <a:noAutofit/>
          </a:bodyPr>
          <a:lstStyle/>
          <a:p>
            <a:pPr marL="0" marR="0" lvl="0" indent="0" algn="l" rtl="0">
              <a:lnSpc>
                <a:spcPct val="100000"/>
              </a:lnSpc>
              <a:spcBef>
                <a:spcPts val="0"/>
              </a:spcBef>
              <a:spcAft>
                <a:spcPts val="0"/>
              </a:spcAft>
              <a:buNone/>
            </a:pPr>
            <a:r>
              <a:rPr lang="en" sz="3000" b="1">
                <a:solidFill>
                  <a:srgbClr val="FFFFFF"/>
                </a:solidFill>
                <a:latin typeface="Montserrat" panose="00000500000000000000" pitchFamily="2" charset="0"/>
                <a:ea typeface="Montserrat"/>
                <a:cs typeface="Montserrat"/>
                <a:sym typeface="Montserrat"/>
              </a:rPr>
              <a:t>3</a:t>
            </a:r>
            <a:endParaRPr sz="3000" b="1" i="0" u="none" strike="noStrike" cap="none" dirty="0">
              <a:solidFill>
                <a:srgbClr val="FFFFFF"/>
              </a:solidFill>
              <a:latin typeface="Montserrat" panose="00000500000000000000" pitchFamily="2" charset="0"/>
              <a:ea typeface="Montserrat"/>
              <a:cs typeface="Montserrat"/>
              <a:sym typeface="Montserrat"/>
            </a:endParaRPr>
          </a:p>
        </p:txBody>
      </p:sp>
      <p:sp>
        <p:nvSpPr>
          <p:cNvPr id="644" name="Google Shape;644;p59"/>
          <p:cNvSpPr txBox="1"/>
          <p:nvPr/>
        </p:nvSpPr>
        <p:spPr>
          <a:xfrm>
            <a:off x="354650" y="292625"/>
            <a:ext cx="8434800" cy="393600"/>
          </a:xfrm>
          <a:prstGeom prst="rect">
            <a:avLst/>
          </a:prstGeom>
          <a:noFill/>
          <a:ln>
            <a:noFill/>
          </a:ln>
        </p:spPr>
        <p:txBody>
          <a:bodyPr spcFirstLastPara="1" wrap="square" lIns="0" tIns="91425" rIns="0" bIns="91425" anchor="t" anchorCtr="0">
            <a:noAutofit/>
          </a:bodyPr>
          <a:lstStyle/>
          <a:p>
            <a:pPr marL="0" lvl="0" indent="0" algn="l" rtl="0">
              <a:spcBef>
                <a:spcPts val="0"/>
              </a:spcBef>
              <a:spcAft>
                <a:spcPts val="0"/>
              </a:spcAft>
              <a:buNone/>
            </a:pPr>
            <a:r>
              <a:rPr lang="en" sz="2000" b="1" dirty="0">
                <a:latin typeface="Montserrat"/>
                <a:ea typeface="Montserrat"/>
                <a:cs typeface="Montserrat"/>
                <a:sym typeface="Montserrat"/>
              </a:rPr>
              <a:t>Three column numbered list</a:t>
            </a:r>
            <a:endParaRPr sz="2000" b="1" dirty="0">
              <a:solidFill>
                <a:srgbClr val="000000"/>
              </a:solidFill>
              <a:latin typeface="Montserrat"/>
              <a:ea typeface="Montserrat"/>
              <a:cs typeface="Montserrat"/>
              <a:sym typeface="Montserrat"/>
            </a:endParaRPr>
          </a:p>
        </p:txBody>
      </p:sp>
      <p:sp>
        <p:nvSpPr>
          <p:cNvPr id="645" name="Google Shape;645;p59"/>
          <p:cNvSpPr txBox="1"/>
          <p:nvPr/>
        </p:nvSpPr>
        <p:spPr>
          <a:xfrm>
            <a:off x="200776" y="1376602"/>
            <a:ext cx="2999082" cy="3172645"/>
          </a:xfrm>
          <a:prstGeom prst="rect">
            <a:avLst/>
          </a:prstGeom>
          <a:noFill/>
          <a:ln>
            <a:noFill/>
          </a:ln>
        </p:spPr>
        <p:txBody>
          <a:bodyPr spcFirstLastPara="1" wrap="square" lIns="0" tIns="45700" rIns="0" bIns="45700" anchor="t" anchorCtr="0">
            <a:noAutofit/>
          </a:bodyPr>
          <a:lstStyle/>
          <a:p>
            <a:pPr marL="171450" lvl="0" indent="-171450">
              <a:lnSpc>
                <a:spcPts val="1265"/>
              </a:lnSpc>
              <a:spcAft>
                <a:spcPts val="0"/>
              </a:spcAft>
              <a:buClr>
                <a:schemeClr val="bg1"/>
              </a:buClr>
              <a:buFont typeface="Wingdings" panose="05000000000000000000" pitchFamily="2" charset="2"/>
              <a:buChar char="§"/>
            </a:pPr>
            <a:r>
              <a:rPr lang="en-GB" sz="1100" dirty="0">
                <a:solidFill>
                  <a:schemeClr val="bg1"/>
                </a:solidFill>
                <a:effectLst/>
                <a:latin typeface="Montserrat" panose="00000500000000000000" pitchFamily="2" charset="0"/>
                <a:ea typeface="Times New Roman" panose="02020603050405020304" pitchFamily="18" charset="0"/>
              </a:rPr>
              <a:t>Christmas Total Till sales were upbeat and against </a:t>
            </a:r>
            <a:r>
              <a:rPr lang="en-GB" sz="1100" b="1" dirty="0">
                <a:solidFill>
                  <a:schemeClr val="bg1"/>
                </a:solidFill>
                <a:effectLst/>
                <a:latin typeface="Montserrat" panose="00000500000000000000" pitchFamily="2" charset="0"/>
                <a:ea typeface="Times New Roman" panose="02020603050405020304" pitchFamily="18" charset="0"/>
              </a:rPr>
              <a:t>tough </a:t>
            </a:r>
            <a:r>
              <a:rPr lang="en-GB" sz="1100" dirty="0">
                <a:solidFill>
                  <a:schemeClr val="bg1"/>
                </a:solidFill>
                <a:effectLst/>
                <a:latin typeface="Montserrat" panose="00000500000000000000" pitchFamily="2" charset="0"/>
                <a:ea typeface="Times New Roman" panose="02020603050405020304" pitchFamily="18" charset="0"/>
              </a:rPr>
              <a:t>comparatives </a:t>
            </a:r>
            <a:r>
              <a:rPr lang="en-GB" sz="1100" b="1" dirty="0">
                <a:solidFill>
                  <a:schemeClr val="accent1"/>
                </a:solidFill>
                <a:effectLst/>
                <a:latin typeface="Montserrat" panose="00000500000000000000" pitchFamily="2" charset="0"/>
                <a:ea typeface="Times New Roman" panose="02020603050405020304" pitchFamily="18" charset="0"/>
              </a:rPr>
              <a:t>improved </a:t>
            </a:r>
            <a:r>
              <a:rPr lang="en-GB" sz="1100" b="1" dirty="0">
                <a:solidFill>
                  <a:schemeClr val="accent1"/>
                </a:solidFill>
                <a:latin typeface="Montserrat" panose="00000500000000000000" pitchFamily="2" charset="0"/>
                <a:ea typeface="Times New Roman" panose="02020603050405020304" pitchFamily="18" charset="0"/>
              </a:rPr>
              <a:t>+1</a:t>
            </a:r>
            <a:r>
              <a:rPr lang="en-GB" sz="1100" b="1" dirty="0">
                <a:solidFill>
                  <a:schemeClr val="accent1"/>
                </a:solidFill>
                <a:effectLst/>
                <a:latin typeface="Montserrat" panose="00000500000000000000" pitchFamily="2" charset="0"/>
                <a:ea typeface="Times New Roman" panose="02020603050405020304" pitchFamily="18" charset="0"/>
              </a:rPr>
              <a:t>%</a:t>
            </a:r>
            <a:r>
              <a:rPr lang="en-GB" sz="1100" dirty="0">
                <a:solidFill>
                  <a:schemeClr val="bg1"/>
                </a:solidFill>
                <a:latin typeface="Montserrat" panose="00000500000000000000" pitchFamily="2" charset="0"/>
                <a:ea typeface="Times New Roman" panose="02020603050405020304" pitchFamily="18" charset="0"/>
              </a:rPr>
              <a:t>, which is the best growth since September.</a:t>
            </a:r>
            <a:endParaRPr lang="en-GB" sz="1100" b="1" dirty="0">
              <a:solidFill>
                <a:schemeClr val="bg1"/>
              </a:solidFill>
              <a:effectLst/>
              <a:latin typeface="Montserrat" panose="00000500000000000000" pitchFamily="2" charset="0"/>
              <a:ea typeface="Times New Roman" panose="02020603050405020304" pitchFamily="18" charset="0"/>
            </a:endParaRPr>
          </a:p>
          <a:p>
            <a:pPr marL="171450" lvl="0" indent="-171450">
              <a:lnSpc>
                <a:spcPts val="1265"/>
              </a:lnSpc>
              <a:spcAft>
                <a:spcPts val="0"/>
              </a:spcAft>
              <a:buClr>
                <a:schemeClr val="bg1"/>
              </a:buClr>
              <a:buFont typeface="Wingdings" panose="05000000000000000000" pitchFamily="2" charset="2"/>
              <a:buChar char="§"/>
            </a:pPr>
            <a:endParaRPr lang="en-GB" sz="1100" b="1" dirty="0">
              <a:solidFill>
                <a:schemeClr val="bg1"/>
              </a:solidFill>
              <a:latin typeface="Montserrat" panose="00000500000000000000" pitchFamily="2" charset="0"/>
              <a:ea typeface="Times New Roman" panose="02020603050405020304" pitchFamily="18" charset="0"/>
            </a:endParaRPr>
          </a:p>
          <a:p>
            <a:pPr marL="171450" indent="-171450">
              <a:lnSpc>
                <a:spcPts val="1265"/>
              </a:lnSpc>
              <a:buClr>
                <a:schemeClr val="bg1"/>
              </a:buClr>
              <a:buFont typeface="Wingdings" panose="05000000000000000000" pitchFamily="2" charset="2"/>
              <a:buChar char="§"/>
            </a:pPr>
            <a:r>
              <a:rPr lang="en-GB" sz="1100" dirty="0">
                <a:solidFill>
                  <a:schemeClr val="bg1"/>
                </a:solidFill>
                <a:effectLst/>
                <a:latin typeface="Montserrat" panose="00000500000000000000" pitchFamily="2" charset="0"/>
                <a:ea typeface="Times New Roman" panose="02020603050405020304" pitchFamily="18" charset="0"/>
              </a:rPr>
              <a:t>Shoppers </a:t>
            </a:r>
            <a:r>
              <a:rPr lang="en-GB" sz="1100" b="1" dirty="0">
                <a:solidFill>
                  <a:schemeClr val="bg1"/>
                </a:solidFill>
                <a:effectLst/>
                <a:latin typeface="Montserrat" panose="00000500000000000000" pitchFamily="2" charset="0"/>
                <a:ea typeface="Times New Roman" panose="02020603050405020304" pitchFamily="18" charset="0"/>
              </a:rPr>
              <a:t>delayed</a:t>
            </a:r>
            <a:r>
              <a:rPr lang="en-GB" sz="1100" dirty="0">
                <a:solidFill>
                  <a:schemeClr val="bg1"/>
                </a:solidFill>
                <a:effectLst/>
                <a:latin typeface="Montserrat" panose="00000500000000000000" pitchFamily="2" charset="0"/>
                <a:ea typeface="Times New Roman" panose="02020603050405020304" pitchFamily="18" charset="0"/>
              </a:rPr>
              <a:t> spend until w/e 25th, when </a:t>
            </a:r>
            <a:r>
              <a:rPr lang="en-GB" sz="1100" b="1" dirty="0">
                <a:solidFill>
                  <a:schemeClr val="accent1"/>
                </a:solidFill>
                <a:effectLst/>
                <a:latin typeface="Montserrat" panose="00000500000000000000" pitchFamily="2" charset="0"/>
                <a:ea typeface="Times New Roman" panose="02020603050405020304" pitchFamily="18" charset="0"/>
              </a:rPr>
              <a:t>£3.9Bn </a:t>
            </a:r>
            <a:r>
              <a:rPr lang="en-GB" sz="1100" dirty="0">
                <a:solidFill>
                  <a:schemeClr val="bg1"/>
                </a:solidFill>
                <a:effectLst/>
                <a:latin typeface="Montserrat" panose="00000500000000000000" pitchFamily="2" charset="0"/>
                <a:ea typeface="Times New Roman" panose="02020603050405020304" pitchFamily="18" charset="0"/>
              </a:rPr>
              <a:t>was spent in the Grocery Multiples, this is </a:t>
            </a:r>
            <a:r>
              <a:rPr lang="en-GB" sz="1100" b="1" dirty="0">
                <a:solidFill>
                  <a:schemeClr val="bg1"/>
                </a:solidFill>
                <a:effectLst/>
                <a:latin typeface="Montserrat" panose="00000500000000000000" pitchFamily="2" charset="0"/>
                <a:ea typeface="Times New Roman" panose="02020603050405020304" pitchFamily="18" charset="0"/>
              </a:rPr>
              <a:t>51%</a:t>
            </a:r>
            <a:r>
              <a:rPr lang="en-GB" sz="1100" dirty="0">
                <a:solidFill>
                  <a:schemeClr val="bg1"/>
                </a:solidFill>
                <a:effectLst/>
                <a:latin typeface="Montserrat" panose="00000500000000000000" pitchFamily="2" charset="0"/>
                <a:ea typeface="Times New Roman" panose="02020603050405020304" pitchFamily="18" charset="0"/>
              </a:rPr>
              <a:t> more than a typical week*. </a:t>
            </a:r>
          </a:p>
          <a:p>
            <a:pPr marL="171450" indent="-171450">
              <a:lnSpc>
                <a:spcPts val="1265"/>
              </a:lnSpc>
              <a:buClr>
                <a:schemeClr val="bg1"/>
              </a:buClr>
              <a:buFont typeface="Wingdings" panose="05000000000000000000" pitchFamily="2" charset="2"/>
              <a:buChar char="§"/>
            </a:pPr>
            <a:endParaRPr lang="en-GB" sz="1100" dirty="0">
              <a:solidFill>
                <a:schemeClr val="bg1"/>
              </a:solidFill>
              <a:latin typeface="Montserrat" panose="00000500000000000000" pitchFamily="2" charset="0"/>
              <a:ea typeface="Times New Roman" panose="02020603050405020304" pitchFamily="18" charset="0"/>
            </a:endParaRPr>
          </a:p>
          <a:p>
            <a:pPr marL="171450" lvl="0" indent="-171450">
              <a:lnSpc>
                <a:spcPts val="1265"/>
              </a:lnSpc>
              <a:spcAft>
                <a:spcPts val="0"/>
              </a:spcAft>
              <a:buClr>
                <a:schemeClr val="bg1"/>
              </a:buClr>
              <a:buFont typeface="Wingdings" panose="05000000000000000000" pitchFamily="2" charset="2"/>
              <a:buChar char="§"/>
            </a:pPr>
            <a:r>
              <a:rPr lang="en-GB" sz="1100" dirty="0">
                <a:solidFill>
                  <a:schemeClr val="bg1"/>
                </a:solidFill>
                <a:latin typeface="Montserrat" panose="00000500000000000000" pitchFamily="2" charset="0"/>
                <a:ea typeface="Times New Roman" panose="02020603050405020304" pitchFamily="18" charset="0"/>
              </a:rPr>
              <a:t>Over the full 4 week period, </a:t>
            </a:r>
            <a:r>
              <a:rPr lang="en-GB" sz="1100" b="1" dirty="0">
                <a:solidFill>
                  <a:schemeClr val="bg1"/>
                </a:solidFill>
                <a:latin typeface="Montserrat" panose="00000500000000000000" pitchFamily="2" charset="0"/>
                <a:ea typeface="Times New Roman" panose="02020603050405020304" pitchFamily="18" charset="0"/>
              </a:rPr>
              <a:t>Convenience Stores</a:t>
            </a:r>
            <a:r>
              <a:rPr lang="en-GB" sz="1100" dirty="0">
                <a:solidFill>
                  <a:schemeClr val="bg1"/>
                </a:solidFill>
                <a:latin typeface="Montserrat" panose="00000500000000000000" pitchFamily="2" charset="0"/>
                <a:ea typeface="Times New Roman" panose="02020603050405020304" pitchFamily="18" charset="0"/>
              </a:rPr>
              <a:t> and </a:t>
            </a:r>
            <a:r>
              <a:rPr lang="en-GB" sz="1100" b="1" dirty="0">
                <a:solidFill>
                  <a:schemeClr val="bg1"/>
                </a:solidFill>
                <a:latin typeface="Montserrat" panose="00000500000000000000" pitchFamily="2" charset="0"/>
                <a:ea typeface="Times New Roman" panose="02020603050405020304" pitchFamily="18" charset="0"/>
              </a:rPr>
              <a:t>Discounters</a:t>
            </a:r>
            <a:r>
              <a:rPr lang="en-GB" sz="1100" dirty="0">
                <a:solidFill>
                  <a:schemeClr val="bg1"/>
                </a:solidFill>
                <a:latin typeface="Montserrat" panose="00000500000000000000" pitchFamily="2" charset="0"/>
                <a:ea typeface="Times New Roman" panose="02020603050405020304" pitchFamily="18" charset="0"/>
              </a:rPr>
              <a:t> outperformed with </a:t>
            </a:r>
            <a:r>
              <a:rPr lang="en-GB" sz="1100" b="1" dirty="0">
                <a:solidFill>
                  <a:schemeClr val="accent1"/>
                </a:solidFill>
                <a:effectLst/>
                <a:latin typeface="Montserrat" panose="00000500000000000000" pitchFamily="2" charset="0"/>
                <a:ea typeface="Times New Roman" panose="02020603050405020304" pitchFamily="18" charset="0"/>
              </a:rPr>
              <a:t>Larger format</a:t>
            </a:r>
            <a:r>
              <a:rPr lang="en-GB" sz="1100" b="1" dirty="0">
                <a:solidFill>
                  <a:schemeClr val="bg1"/>
                </a:solidFill>
                <a:effectLst/>
                <a:latin typeface="Montserrat" panose="00000500000000000000" pitchFamily="2" charset="0"/>
                <a:ea typeface="Times New Roman" panose="02020603050405020304" pitchFamily="18" charset="0"/>
              </a:rPr>
              <a:t> </a:t>
            </a:r>
            <a:r>
              <a:rPr lang="en-GB" sz="1100" dirty="0">
                <a:solidFill>
                  <a:schemeClr val="bg1"/>
                </a:solidFill>
                <a:effectLst/>
                <a:latin typeface="Montserrat" panose="00000500000000000000" pitchFamily="2" charset="0"/>
                <a:ea typeface="Times New Roman" panose="02020603050405020304" pitchFamily="18" charset="0"/>
              </a:rPr>
              <a:t>stores becoming the </a:t>
            </a:r>
            <a:r>
              <a:rPr lang="en-GB" sz="1100" b="1" dirty="0">
                <a:solidFill>
                  <a:schemeClr val="bg1"/>
                </a:solidFill>
                <a:effectLst/>
                <a:latin typeface="Montserrat" panose="00000500000000000000" pitchFamily="2" charset="0"/>
                <a:ea typeface="Times New Roman" panose="02020603050405020304" pitchFamily="18" charset="0"/>
              </a:rPr>
              <a:t>stores of choice </a:t>
            </a:r>
            <a:r>
              <a:rPr lang="en-GB" sz="1100" dirty="0">
                <a:solidFill>
                  <a:schemeClr val="bg1"/>
                </a:solidFill>
                <a:latin typeface="Montserrat" panose="00000500000000000000" pitchFamily="2" charset="0"/>
                <a:ea typeface="Times New Roman" panose="02020603050405020304" pitchFamily="18" charset="0"/>
              </a:rPr>
              <a:t>during </a:t>
            </a:r>
            <a:r>
              <a:rPr lang="en-GB" sz="1100" b="1" dirty="0">
                <a:solidFill>
                  <a:schemeClr val="accent1"/>
                </a:solidFill>
                <a:latin typeface="Montserrat" panose="00000500000000000000" pitchFamily="2" charset="0"/>
                <a:ea typeface="Times New Roman" panose="02020603050405020304" pitchFamily="18" charset="0"/>
              </a:rPr>
              <a:t>Christmas week</a:t>
            </a:r>
            <a:r>
              <a:rPr lang="en-GB" sz="1100" dirty="0">
                <a:solidFill>
                  <a:schemeClr val="bg1"/>
                </a:solidFill>
                <a:latin typeface="Montserrat" panose="00000500000000000000" pitchFamily="2" charset="0"/>
                <a:ea typeface="Times New Roman" panose="02020603050405020304" pitchFamily="18" charset="0"/>
              </a:rPr>
              <a:t>.</a:t>
            </a:r>
            <a:r>
              <a:rPr lang="en-GB" sz="1100" dirty="0">
                <a:solidFill>
                  <a:schemeClr val="bg1"/>
                </a:solidFill>
                <a:effectLst/>
                <a:latin typeface="Montserrat" panose="00000500000000000000" pitchFamily="2" charset="0"/>
                <a:ea typeface="Times New Roman" panose="02020603050405020304" pitchFamily="18" charset="0"/>
              </a:rPr>
              <a:t>  </a:t>
            </a:r>
          </a:p>
          <a:p>
            <a:pPr marL="171450" lvl="0" indent="-171450">
              <a:lnSpc>
                <a:spcPts val="1265"/>
              </a:lnSpc>
              <a:spcAft>
                <a:spcPts val="0"/>
              </a:spcAft>
              <a:buClr>
                <a:schemeClr val="bg1"/>
              </a:buClr>
              <a:buFont typeface="Wingdings" panose="05000000000000000000" pitchFamily="2" charset="2"/>
              <a:buChar char="§"/>
            </a:pPr>
            <a:endParaRPr lang="en-GB" sz="1100" dirty="0">
              <a:solidFill>
                <a:schemeClr val="bg1"/>
              </a:solidFill>
              <a:latin typeface="Montserrat" panose="00000500000000000000" pitchFamily="2" charset="0"/>
              <a:ea typeface="Times New Roman" panose="02020603050405020304" pitchFamily="18" charset="0"/>
            </a:endParaRPr>
          </a:p>
          <a:p>
            <a:pPr marL="171450" lvl="0" indent="-171450">
              <a:lnSpc>
                <a:spcPts val="1265"/>
              </a:lnSpc>
              <a:spcAft>
                <a:spcPts val="0"/>
              </a:spcAft>
              <a:buClr>
                <a:schemeClr val="bg1"/>
              </a:buClr>
              <a:buFont typeface="Wingdings" panose="05000000000000000000" pitchFamily="2" charset="2"/>
              <a:buChar char="§"/>
            </a:pPr>
            <a:r>
              <a:rPr lang="en-GB" sz="1100" dirty="0">
                <a:solidFill>
                  <a:schemeClr val="bg1"/>
                </a:solidFill>
                <a:effectLst/>
                <a:latin typeface="Montserrat" panose="00000500000000000000" pitchFamily="2" charset="0"/>
                <a:ea typeface="Times New Roman" panose="02020603050405020304" pitchFamily="18" charset="0"/>
              </a:rPr>
              <a:t>The star performers were </a:t>
            </a:r>
            <a:r>
              <a:rPr lang="en-GB" sz="1100" b="1" dirty="0">
                <a:solidFill>
                  <a:schemeClr val="bg1"/>
                </a:solidFill>
                <a:effectLst/>
                <a:latin typeface="Montserrat" panose="00000500000000000000" pitchFamily="2" charset="0"/>
                <a:ea typeface="Times New Roman" panose="02020603050405020304" pitchFamily="18" charset="0"/>
              </a:rPr>
              <a:t>M&amp;S</a:t>
            </a:r>
            <a:r>
              <a:rPr lang="en-GB" sz="1100" dirty="0">
                <a:solidFill>
                  <a:schemeClr val="bg1"/>
                </a:solidFill>
                <a:effectLst/>
                <a:latin typeface="Montserrat" panose="00000500000000000000" pitchFamily="2" charset="0"/>
                <a:ea typeface="Times New Roman" panose="02020603050405020304" pitchFamily="18" charset="0"/>
              </a:rPr>
              <a:t>, </a:t>
            </a:r>
            <a:r>
              <a:rPr lang="en-GB" sz="1100" b="1" dirty="0">
                <a:solidFill>
                  <a:schemeClr val="bg1"/>
                </a:solidFill>
                <a:effectLst/>
                <a:latin typeface="Montserrat" panose="00000500000000000000" pitchFamily="2" charset="0"/>
                <a:ea typeface="Times New Roman" panose="02020603050405020304" pitchFamily="18" charset="0"/>
              </a:rPr>
              <a:t>Ocado</a:t>
            </a:r>
            <a:r>
              <a:rPr lang="en-GB" sz="1100" dirty="0">
                <a:solidFill>
                  <a:schemeClr val="bg1"/>
                </a:solidFill>
                <a:effectLst/>
                <a:latin typeface="Montserrat" panose="00000500000000000000" pitchFamily="2" charset="0"/>
                <a:ea typeface="Times New Roman" panose="02020603050405020304" pitchFamily="18" charset="0"/>
              </a:rPr>
              <a:t> and the </a:t>
            </a:r>
            <a:r>
              <a:rPr lang="en-GB" sz="1100" b="1" dirty="0">
                <a:solidFill>
                  <a:schemeClr val="bg1"/>
                </a:solidFill>
                <a:effectLst/>
                <a:latin typeface="Montserrat" panose="00000500000000000000" pitchFamily="2" charset="0"/>
                <a:ea typeface="Times New Roman" panose="02020603050405020304" pitchFamily="18" charset="0"/>
              </a:rPr>
              <a:t>Discounters</a:t>
            </a:r>
            <a:r>
              <a:rPr lang="en-GB" sz="1100" dirty="0">
                <a:solidFill>
                  <a:schemeClr val="bg1"/>
                </a:solidFill>
                <a:effectLst/>
                <a:latin typeface="Montserrat" panose="00000500000000000000" pitchFamily="2" charset="0"/>
                <a:ea typeface="Times New Roman" panose="02020603050405020304" pitchFamily="18" charset="0"/>
              </a:rPr>
              <a:t> with </a:t>
            </a:r>
            <a:r>
              <a:rPr lang="en-GB" sz="1100" b="1" dirty="0">
                <a:solidFill>
                  <a:schemeClr val="accent1"/>
                </a:solidFill>
                <a:effectLst/>
                <a:latin typeface="Montserrat" panose="00000500000000000000" pitchFamily="2" charset="0"/>
                <a:ea typeface="Times New Roman" panose="02020603050405020304" pitchFamily="18" charset="0"/>
              </a:rPr>
              <a:t>M&amp;S winning overall</a:t>
            </a:r>
            <a:r>
              <a:rPr lang="en-GB" sz="1100" dirty="0">
                <a:solidFill>
                  <a:schemeClr val="bg1"/>
                </a:solidFill>
                <a:effectLst/>
                <a:latin typeface="Montserrat" panose="00000500000000000000" pitchFamily="2" charset="0"/>
                <a:ea typeface="Times New Roman" panose="02020603050405020304" pitchFamily="18" charset="0"/>
              </a:rPr>
              <a:t>.</a:t>
            </a:r>
          </a:p>
          <a:p>
            <a:pPr marL="171450" lvl="0" indent="-171450">
              <a:lnSpc>
                <a:spcPts val="1265"/>
              </a:lnSpc>
              <a:spcAft>
                <a:spcPts val="0"/>
              </a:spcAft>
              <a:buClr>
                <a:schemeClr val="bg1"/>
              </a:buClr>
              <a:buFont typeface="Wingdings" panose="05000000000000000000" pitchFamily="2" charset="2"/>
              <a:buChar char="§"/>
            </a:pPr>
            <a:endParaRPr lang="en-GB" sz="1100" dirty="0">
              <a:solidFill>
                <a:schemeClr val="bg1"/>
              </a:solidFill>
              <a:latin typeface="Montserrat" panose="00000500000000000000" pitchFamily="2" charset="0"/>
              <a:ea typeface="Times New Roman" panose="02020603050405020304" pitchFamily="18" charset="0"/>
            </a:endParaRPr>
          </a:p>
        </p:txBody>
      </p:sp>
      <p:cxnSp>
        <p:nvCxnSpPr>
          <p:cNvPr id="646" name="Google Shape;646;p59"/>
          <p:cNvCxnSpPr/>
          <p:nvPr/>
        </p:nvCxnSpPr>
        <p:spPr>
          <a:xfrm>
            <a:off x="338424" y="1376708"/>
            <a:ext cx="2712000" cy="0"/>
          </a:xfrm>
          <a:prstGeom prst="straightConnector1">
            <a:avLst/>
          </a:prstGeom>
          <a:noFill/>
          <a:ln w="9525" cap="flat" cmpd="sng">
            <a:solidFill>
              <a:srgbClr val="FFFFFF"/>
            </a:solidFill>
            <a:prstDash val="solid"/>
            <a:round/>
            <a:headEnd type="none" w="med" len="med"/>
            <a:tailEnd type="none" w="med" len="med"/>
          </a:ln>
        </p:spPr>
      </p:cxnSp>
      <p:cxnSp>
        <p:nvCxnSpPr>
          <p:cNvPr id="647" name="Google Shape;647;p59"/>
          <p:cNvCxnSpPr/>
          <p:nvPr/>
        </p:nvCxnSpPr>
        <p:spPr>
          <a:xfrm>
            <a:off x="3215999" y="1376708"/>
            <a:ext cx="2712000" cy="0"/>
          </a:xfrm>
          <a:prstGeom prst="straightConnector1">
            <a:avLst/>
          </a:prstGeom>
          <a:noFill/>
          <a:ln w="9525" cap="flat" cmpd="sng">
            <a:solidFill>
              <a:srgbClr val="FFFFFF"/>
            </a:solidFill>
            <a:prstDash val="solid"/>
            <a:round/>
            <a:headEnd type="none" w="med" len="med"/>
            <a:tailEnd type="none" w="med" len="med"/>
          </a:ln>
        </p:spPr>
      </p:cxnSp>
      <p:cxnSp>
        <p:nvCxnSpPr>
          <p:cNvPr id="648" name="Google Shape;648;p59"/>
          <p:cNvCxnSpPr/>
          <p:nvPr/>
        </p:nvCxnSpPr>
        <p:spPr>
          <a:xfrm>
            <a:off x="6093574" y="1376708"/>
            <a:ext cx="2712000" cy="0"/>
          </a:xfrm>
          <a:prstGeom prst="straightConnector1">
            <a:avLst/>
          </a:prstGeom>
          <a:noFill/>
          <a:ln w="9525" cap="flat" cmpd="sng">
            <a:solidFill>
              <a:srgbClr val="FFFFFF"/>
            </a:solidFill>
            <a:prstDash val="solid"/>
            <a:round/>
            <a:headEnd type="none" w="med" len="med"/>
            <a:tailEnd type="none" w="med" len="med"/>
          </a:ln>
        </p:spPr>
      </p:cxnSp>
      <p:sp>
        <p:nvSpPr>
          <p:cNvPr id="649" name="Google Shape;649;p59"/>
          <p:cNvSpPr txBox="1"/>
          <p:nvPr/>
        </p:nvSpPr>
        <p:spPr>
          <a:xfrm>
            <a:off x="3250440" y="1376602"/>
            <a:ext cx="2693700" cy="3766340"/>
          </a:xfrm>
          <a:prstGeom prst="rect">
            <a:avLst/>
          </a:prstGeom>
          <a:noFill/>
          <a:ln>
            <a:noFill/>
          </a:ln>
        </p:spPr>
        <p:txBody>
          <a:bodyPr spcFirstLastPara="1" wrap="square" lIns="0" tIns="45700" rIns="0" bIns="45700" anchor="t" anchorCtr="0">
            <a:noAutofit/>
          </a:bodyPr>
          <a:lstStyle/>
          <a:p>
            <a:pPr marL="171450" lvl="0" indent="-171450">
              <a:lnSpc>
                <a:spcPts val="1265"/>
              </a:lnSpc>
              <a:spcAft>
                <a:spcPts val="0"/>
              </a:spcAft>
              <a:buClr>
                <a:schemeClr val="bg1"/>
              </a:buClr>
              <a:buFont typeface="Wingdings" panose="05000000000000000000" pitchFamily="2" charset="2"/>
              <a:buChar char="§"/>
            </a:pPr>
            <a:r>
              <a:rPr lang="en-GB" sz="1100" dirty="0">
                <a:solidFill>
                  <a:schemeClr val="bg1"/>
                </a:solidFill>
                <a:latin typeface="Montserrat" panose="00000500000000000000" pitchFamily="2" charset="0"/>
                <a:ea typeface="Times New Roman" panose="02020603050405020304" pitchFamily="18" charset="0"/>
              </a:rPr>
              <a:t>Despite Christmas, shoppers continued to shop </a:t>
            </a:r>
            <a:r>
              <a:rPr lang="en-GB" sz="1100" b="1" dirty="0">
                <a:solidFill>
                  <a:schemeClr val="bg1"/>
                </a:solidFill>
                <a:latin typeface="Montserrat" panose="00000500000000000000" pitchFamily="2" charset="0"/>
                <a:ea typeface="Times New Roman" panose="02020603050405020304" pitchFamily="18" charset="0"/>
              </a:rPr>
              <a:t>‘little and more often</a:t>
            </a:r>
            <a:r>
              <a:rPr lang="en-GB" sz="1100" dirty="0">
                <a:solidFill>
                  <a:schemeClr val="bg1"/>
                </a:solidFill>
                <a:latin typeface="Montserrat" panose="00000500000000000000" pitchFamily="2" charset="0"/>
                <a:ea typeface="Times New Roman" panose="02020603050405020304" pitchFamily="18" charset="0"/>
              </a:rPr>
              <a:t>’ and this benefited most retailers, with </a:t>
            </a:r>
            <a:r>
              <a:rPr lang="en-GB" sz="1100" b="1" dirty="0">
                <a:solidFill>
                  <a:schemeClr val="accent1"/>
                </a:solidFill>
                <a:latin typeface="Montserrat" panose="00000500000000000000" pitchFamily="2" charset="0"/>
                <a:ea typeface="Times New Roman" panose="02020603050405020304" pitchFamily="18" charset="0"/>
              </a:rPr>
              <a:t>all</a:t>
            </a:r>
            <a:r>
              <a:rPr lang="en-GB" sz="1100" dirty="0">
                <a:solidFill>
                  <a:schemeClr val="bg1"/>
                </a:solidFill>
                <a:latin typeface="Montserrat" panose="00000500000000000000" pitchFamily="2" charset="0"/>
                <a:ea typeface="Times New Roman" panose="02020603050405020304" pitchFamily="18" charset="0"/>
              </a:rPr>
              <a:t> but Iceland gaining </a:t>
            </a:r>
            <a:r>
              <a:rPr lang="en-GB" sz="1100" b="1" dirty="0">
                <a:solidFill>
                  <a:schemeClr val="bg1"/>
                </a:solidFill>
                <a:latin typeface="Montserrat" panose="00000500000000000000" pitchFamily="2" charset="0"/>
                <a:ea typeface="Times New Roman" panose="02020603050405020304" pitchFamily="18" charset="0"/>
              </a:rPr>
              <a:t>new shoppers</a:t>
            </a:r>
            <a:r>
              <a:rPr lang="en-GB" sz="1100" dirty="0">
                <a:solidFill>
                  <a:schemeClr val="bg1"/>
                </a:solidFill>
                <a:latin typeface="Montserrat" panose="00000500000000000000" pitchFamily="2" charset="0"/>
                <a:ea typeface="Times New Roman" panose="02020603050405020304" pitchFamily="18" charset="0"/>
              </a:rPr>
              <a:t> vs last Christmas. </a:t>
            </a:r>
          </a:p>
          <a:p>
            <a:pPr marL="171450" lvl="0" indent="-171450">
              <a:lnSpc>
                <a:spcPts val="1265"/>
              </a:lnSpc>
              <a:spcAft>
                <a:spcPts val="0"/>
              </a:spcAft>
              <a:buClr>
                <a:schemeClr val="bg1"/>
              </a:buClr>
              <a:buFont typeface="Wingdings" panose="05000000000000000000" pitchFamily="2" charset="2"/>
              <a:buChar char="§"/>
            </a:pPr>
            <a:endParaRPr lang="en-GB" sz="1100" dirty="0">
              <a:solidFill>
                <a:schemeClr val="bg1"/>
              </a:solidFill>
              <a:effectLst/>
              <a:latin typeface="Montserrat" panose="00000500000000000000" pitchFamily="2" charset="0"/>
              <a:ea typeface="Times New Roman" panose="02020603050405020304" pitchFamily="18" charset="0"/>
            </a:endParaRPr>
          </a:p>
          <a:p>
            <a:pPr marL="171450" indent="-171450">
              <a:lnSpc>
                <a:spcPts val="1265"/>
              </a:lnSpc>
              <a:buClr>
                <a:schemeClr val="bg1"/>
              </a:buClr>
              <a:buFont typeface="Wingdings" panose="05000000000000000000" pitchFamily="2" charset="2"/>
              <a:buChar char="§"/>
            </a:pPr>
            <a:r>
              <a:rPr lang="en-GB" sz="1100" dirty="0">
                <a:solidFill>
                  <a:schemeClr val="bg1"/>
                </a:solidFill>
                <a:latin typeface="Montserrat" panose="00000500000000000000" pitchFamily="2" charset="0"/>
                <a:ea typeface="Times New Roman" panose="02020603050405020304" pitchFamily="18" charset="0"/>
              </a:rPr>
              <a:t>With celebrations curtailed last year, shoppers were </a:t>
            </a:r>
            <a:r>
              <a:rPr lang="en-GB" sz="1100" b="1" dirty="0">
                <a:solidFill>
                  <a:schemeClr val="bg1"/>
                </a:solidFill>
                <a:latin typeface="Montserrat" panose="00000500000000000000" pitchFamily="2" charset="0"/>
                <a:ea typeface="Times New Roman" panose="02020603050405020304" pitchFamily="18" charset="0"/>
              </a:rPr>
              <a:t>determined</a:t>
            </a:r>
            <a:r>
              <a:rPr lang="en-GB" sz="1100" dirty="0">
                <a:solidFill>
                  <a:schemeClr val="bg1"/>
                </a:solidFill>
                <a:latin typeface="Montserrat" panose="00000500000000000000" pitchFamily="2" charset="0"/>
                <a:ea typeface="Times New Roman" panose="02020603050405020304" pitchFamily="18" charset="0"/>
              </a:rPr>
              <a:t> to enjoy this Christmas, so the final week saw a surge in sales for </a:t>
            </a:r>
            <a:r>
              <a:rPr lang="en-GB" sz="1100" b="1" dirty="0">
                <a:solidFill>
                  <a:schemeClr val="accent1"/>
                </a:solidFill>
                <a:latin typeface="Montserrat" panose="00000500000000000000" pitchFamily="2" charset="0"/>
                <a:ea typeface="Times New Roman" panose="02020603050405020304" pitchFamily="18" charset="0"/>
              </a:rPr>
              <a:t>indulgent</a:t>
            </a:r>
            <a:r>
              <a:rPr lang="en-GB" sz="1100" dirty="0">
                <a:solidFill>
                  <a:schemeClr val="bg1"/>
                </a:solidFill>
                <a:latin typeface="Montserrat" panose="00000500000000000000" pitchFamily="2" charset="0"/>
                <a:ea typeface="Times New Roman" panose="02020603050405020304" pitchFamily="18" charset="0"/>
              </a:rPr>
              <a:t> and </a:t>
            </a:r>
            <a:r>
              <a:rPr lang="en-GB" sz="1100" b="1" dirty="0">
                <a:solidFill>
                  <a:schemeClr val="accent1"/>
                </a:solidFill>
                <a:latin typeface="Montserrat" panose="00000500000000000000" pitchFamily="2" charset="0"/>
                <a:ea typeface="Times New Roman" panose="02020603050405020304" pitchFamily="18" charset="0"/>
              </a:rPr>
              <a:t>festive products</a:t>
            </a:r>
            <a:r>
              <a:rPr lang="en-GB" sz="1100" dirty="0">
                <a:solidFill>
                  <a:schemeClr val="bg1"/>
                </a:solidFill>
                <a:latin typeface="Montserrat" panose="00000500000000000000" pitchFamily="2" charset="0"/>
                <a:ea typeface="Times New Roman" panose="02020603050405020304" pitchFamily="18" charset="0"/>
              </a:rPr>
              <a:t>.</a:t>
            </a:r>
          </a:p>
          <a:p>
            <a:pPr marL="171450" indent="-171450">
              <a:lnSpc>
                <a:spcPts val="1265"/>
              </a:lnSpc>
              <a:buClr>
                <a:schemeClr val="bg1"/>
              </a:buClr>
              <a:buFont typeface="Wingdings" panose="05000000000000000000" pitchFamily="2" charset="2"/>
              <a:buChar char="§"/>
            </a:pPr>
            <a:endParaRPr lang="en-GB" sz="1100" dirty="0">
              <a:solidFill>
                <a:schemeClr val="bg1"/>
              </a:solidFill>
              <a:latin typeface="Montserrat" panose="00000500000000000000" pitchFamily="2" charset="0"/>
              <a:ea typeface="Times New Roman" panose="02020603050405020304" pitchFamily="18" charset="0"/>
            </a:endParaRPr>
          </a:p>
          <a:p>
            <a:pPr marL="171450" indent="-171450">
              <a:lnSpc>
                <a:spcPts val="1265"/>
              </a:lnSpc>
              <a:buClr>
                <a:schemeClr val="bg1"/>
              </a:buClr>
              <a:buFont typeface="Wingdings" panose="05000000000000000000" pitchFamily="2" charset="2"/>
              <a:buChar char="§"/>
            </a:pPr>
            <a:r>
              <a:rPr lang="en-GB" sz="1100" dirty="0">
                <a:solidFill>
                  <a:schemeClr val="bg1"/>
                </a:solidFill>
                <a:latin typeface="Montserrat" panose="00000500000000000000" pitchFamily="2" charset="0"/>
                <a:ea typeface="Times New Roman" panose="02020603050405020304" pitchFamily="18" charset="0"/>
              </a:rPr>
              <a:t>This year was a very </a:t>
            </a:r>
            <a:r>
              <a:rPr lang="en-GB" sz="1100" b="1" dirty="0">
                <a:solidFill>
                  <a:schemeClr val="bg1"/>
                </a:solidFill>
                <a:latin typeface="Montserrat" panose="00000500000000000000" pitchFamily="2" charset="0"/>
                <a:ea typeface="Times New Roman" panose="02020603050405020304" pitchFamily="18" charset="0"/>
              </a:rPr>
              <a:t>different </a:t>
            </a:r>
            <a:r>
              <a:rPr lang="en-GB" sz="1100" dirty="0">
                <a:solidFill>
                  <a:schemeClr val="bg1"/>
                </a:solidFill>
                <a:latin typeface="Montserrat" panose="00000500000000000000" pitchFamily="2" charset="0"/>
                <a:ea typeface="Times New Roman" panose="02020603050405020304" pitchFamily="18" charset="0"/>
              </a:rPr>
              <a:t>Christmas, moving on from lockdowns, so shoppers </a:t>
            </a:r>
            <a:r>
              <a:rPr lang="en-GB" sz="1100" b="1" dirty="0">
                <a:solidFill>
                  <a:schemeClr val="bg1"/>
                </a:solidFill>
                <a:latin typeface="Montserrat" panose="00000500000000000000" pitchFamily="2" charset="0"/>
                <a:ea typeface="Times New Roman" panose="02020603050405020304" pitchFamily="18" charset="0"/>
              </a:rPr>
              <a:t>bought differently</a:t>
            </a:r>
            <a:r>
              <a:rPr lang="en-GB" sz="1100" dirty="0">
                <a:solidFill>
                  <a:schemeClr val="bg1"/>
                </a:solidFill>
                <a:latin typeface="Montserrat" panose="00000500000000000000" pitchFamily="2" charset="0"/>
                <a:ea typeface="Times New Roman" panose="02020603050405020304" pitchFamily="18" charset="0"/>
              </a:rPr>
              <a:t> buying </a:t>
            </a:r>
            <a:r>
              <a:rPr lang="en-GB" sz="1100" b="1" dirty="0">
                <a:solidFill>
                  <a:schemeClr val="accent1"/>
                </a:solidFill>
                <a:latin typeface="Montserrat" panose="00000500000000000000" pitchFamily="2" charset="0"/>
                <a:ea typeface="Times New Roman" panose="02020603050405020304" pitchFamily="18" charset="0"/>
              </a:rPr>
              <a:t>fewer</a:t>
            </a:r>
            <a:r>
              <a:rPr lang="en-GB" sz="1100" dirty="0">
                <a:solidFill>
                  <a:schemeClr val="bg1"/>
                </a:solidFill>
                <a:latin typeface="Montserrat" panose="00000500000000000000" pitchFamily="2" charset="0"/>
                <a:ea typeface="Times New Roman" panose="02020603050405020304" pitchFamily="18" charset="0"/>
              </a:rPr>
              <a:t> </a:t>
            </a:r>
            <a:r>
              <a:rPr lang="en-GB" sz="1100" b="1" dirty="0">
                <a:solidFill>
                  <a:schemeClr val="bg1"/>
                </a:solidFill>
                <a:latin typeface="Montserrat" panose="00000500000000000000" pitchFamily="2" charset="0"/>
                <a:ea typeface="Times New Roman" panose="02020603050405020304" pitchFamily="18" charset="0"/>
              </a:rPr>
              <a:t>ambien</a:t>
            </a:r>
            <a:r>
              <a:rPr lang="en-GB" sz="1100" dirty="0">
                <a:solidFill>
                  <a:schemeClr val="bg1"/>
                </a:solidFill>
                <a:latin typeface="Montserrat" panose="00000500000000000000" pitchFamily="2" charset="0"/>
                <a:ea typeface="Times New Roman" panose="02020603050405020304" pitchFamily="18" charset="0"/>
              </a:rPr>
              <a:t>t groceries, </a:t>
            </a:r>
            <a:r>
              <a:rPr lang="en-GB" sz="1100" b="1" dirty="0">
                <a:solidFill>
                  <a:schemeClr val="bg1"/>
                </a:solidFill>
                <a:latin typeface="Montserrat" panose="00000500000000000000" pitchFamily="2" charset="0"/>
                <a:ea typeface="Times New Roman" panose="02020603050405020304" pitchFamily="18" charset="0"/>
              </a:rPr>
              <a:t>frozen</a:t>
            </a:r>
            <a:r>
              <a:rPr lang="en-GB" sz="1100" dirty="0">
                <a:solidFill>
                  <a:schemeClr val="bg1"/>
                </a:solidFill>
                <a:latin typeface="Montserrat" panose="00000500000000000000" pitchFamily="2" charset="0"/>
                <a:ea typeface="Times New Roman" panose="02020603050405020304" pitchFamily="18" charset="0"/>
              </a:rPr>
              <a:t>, </a:t>
            </a:r>
            <a:r>
              <a:rPr lang="en-GB" sz="1100" b="1" dirty="0">
                <a:solidFill>
                  <a:schemeClr val="bg1"/>
                </a:solidFill>
                <a:latin typeface="Montserrat" panose="00000500000000000000" pitchFamily="2" charset="0"/>
                <a:ea typeface="Times New Roman" panose="02020603050405020304" pitchFamily="18" charset="0"/>
              </a:rPr>
              <a:t>fresh meat/fish/poultry</a:t>
            </a:r>
            <a:r>
              <a:rPr lang="en-GB" sz="1100" dirty="0">
                <a:solidFill>
                  <a:schemeClr val="bg1"/>
                </a:solidFill>
                <a:latin typeface="Montserrat" panose="00000500000000000000" pitchFamily="2" charset="0"/>
                <a:ea typeface="Times New Roman" panose="02020603050405020304" pitchFamily="18" charset="0"/>
              </a:rPr>
              <a:t> products, spending more instead on </a:t>
            </a:r>
            <a:r>
              <a:rPr lang="en-GB" sz="1100" b="1" dirty="0">
                <a:solidFill>
                  <a:schemeClr val="accent1"/>
                </a:solidFill>
                <a:latin typeface="Montserrat" panose="00000500000000000000" pitchFamily="2" charset="0"/>
                <a:ea typeface="Times New Roman" panose="02020603050405020304" pitchFamily="18" charset="0"/>
              </a:rPr>
              <a:t>delicatessen</a:t>
            </a:r>
            <a:r>
              <a:rPr lang="en-GB" sz="1100" dirty="0">
                <a:solidFill>
                  <a:schemeClr val="bg1"/>
                </a:solidFill>
                <a:latin typeface="Montserrat" panose="00000500000000000000" pitchFamily="2" charset="0"/>
                <a:ea typeface="Times New Roman" panose="02020603050405020304" pitchFamily="18" charset="0"/>
              </a:rPr>
              <a:t> and </a:t>
            </a:r>
            <a:r>
              <a:rPr lang="en-GB" sz="1100" b="1" dirty="0">
                <a:solidFill>
                  <a:schemeClr val="accent1"/>
                </a:solidFill>
                <a:latin typeface="Montserrat" panose="00000500000000000000" pitchFamily="2" charset="0"/>
                <a:ea typeface="Times New Roman" panose="02020603050405020304" pitchFamily="18" charset="0"/>
              </a:rPr>
              <a:t>confectionery</a:t>
            </a:r>
            <a:r>
              <a:rPr lang="en-GB" sz="1100" dirty="0">
                <a:solidFill>
                  <a:schemeClr val="bg1"/>
                </a:solidFill>
                <a:latin typeface="Montserrat" panose="00000500000000000000" pitchFamily="2" charset="0"/>
                <a:ea typeface="Times New Roman" panose="02020603050405020304" pitchFamily="18" charset="0"/>
              </a:rPr>
              <a:t> and </a:t>
            </a:r>
            <a:r>
              <a:rPr lang="en-GB" sz="1100" b="1" dirty="0">
                <a:solidFill>
                  <a:schemeClr val="accent1"/>
                </a:solidFill>
                <a:latin typeface="Montserrat" panose="00000500000000000000" pitchFamily="2" charset="0"/>
                <a:ea typeface="Times New Roman" panose="02020603050405020304" pitchFamily="18" charset="0"/>
              </a:rPr>
              <a:t>cough/cold remedies</a:t>
            </a:r>
            <a:r>
              <a:rPr lang="en-GB" sz="1100" dirty="0">
                <a:solidFill>
                  <a:schemeClr val="bg1"/>
                </a:solidFill>
                <a:latin typeface="Montserrat" panose="00000500000000000000" pitchFamily="2" charset="0"/>
                <a:ea typeface="Times New Roman" panose="02020603050405020304" pitchFamily="18" charset="0"/>
              </a:rPr>
              <a:t>.</a:t>
            </a:r>
          </a:p>
          <a:p>
            <a:pPr>
              <a:buSzPts val="1100"/>
            </a:pPr>
            <a:endParaRPr lang="en" sz="1200" b="1" dirty="0">
              <a:solidFill>
                <a:schemeClr val="bg1"/>
              </a:solidFill>
              <a:latin typeface="Montserrat" panose="00000500000000000000" pitchFamily="2" charset="0"/>
              <a:ea typeface="Montserrat"/>
              <a:cs typeface="Montserrat"/>
              <a:sym typeface="Montserrat"/>
            </a:endParaRPr>
          </a:p>
        </p:txBody>
      </p:sp>
      <p:sp>
        <p:nvSpPr>
          <p:cNvPr id="650" name="Google Shape;650;p59"/>
          <p:cNvSpPr txBox="1"/>
          <p:nvPr/>
        </p:nvSpPr>
        <p:spPr>
          <a:xfrm>
            <a:off x="6093750" y="1450061"/>
            <a:ext cx="2842456" cy="3295416"/>
          </a:xfrm>
          <a:prstGeom prst="rect">
            <a:avLst/>
          </a:prstGeom>
          <a:noFill/>
          <a:ln>
            <a:noFill/>
          </a:ln>
        </p:spPr>
        <p:txBody>
          <a:bodyPr spcFirstLastPara="1" wrap="square" lIns="0" tIns="45700" rIns="0" bIns="45700" anchor="t" anchorCtr="0">
            <a:noAutofit/>
          </a:bodyPr>
          <a:lstStyle/>
          <a:p>
            <a:pPr marL="171450" indent="-171450">
              <a:lnSpc>
                <a:spcPts val="1265"/>
              </a:lnSpc>
              <a:buClr>
                <a:schemeClr val="bg1"/>
              </a:buClr>
              <a:buFont typeface="Wingdings" panose="05000000000000000000" pitchFamily="2" charset="2"/>
              <a:buChar char="§"/>
            </a:pPr>
            <a:r>
              <a:rPr lang="en-GB" sz="1100" dirty="0">
                <a:solidFill>
                  <a:schemeClr val="bg1"/>
                </a:solidFill>
                <a:effectLst/>
                <a:latin typeface="Montserrat" panose="00000500000000000000" pitchFamily="2" charset="0"/>
                <a:ea typeface="Times New Roman" panose="02020603050405020304" pitchFamily="18" charset="0"/>
              </a:rPr>
              <a:t>With </a:t>
            </a:r>
            <a:r>
              <a:rPr lang="en-GB" sz="1100" dirty="0">
                <a:solidFill>
                  <a:schemeClr val="bg1"/>
                </a:solidFill>
                <a:effectLst/>
                <a:latin typeface="Montserrat" panose="00000500000000000000" pitchFamily="2" charset="0"/>
                <a:ea typeface="Calibri" panose="020F0502020204030204" pitchFamily="34" charset="0"/>
                <a:cs typeface="Times New Roman" panose="02020603050405020304" pitchFamily="18" charset="0"/>
              </a:rPr>
              <a:t>Omicron intimidating shoppers, households took extra precautions in the 10 days prior to Christmas, to help ensure they could </a:t>
            </a:r>
            <a:r>
              <a:rPr lang="en-GB" sz="1100" b="1" dirty="0">
                <a:solidFill>
                  <a:schemeClr val="accent1"/>
                </a:solidFill>
                <a:effectLst/>
                <a:latin typeface="Montserrat" panose="00000500000000000000" pitchFamily="2" charset="0"/>
                <a:ea typeface="Times New Roman" panose="02020603050405020304" pitchFamily="18" charset="0"/>
              </a:rPr>
              <a:t>celebrate</a:t>
            </a:r>
            <a:r>
              <a:rPr lang="en-GB" sz="1100" dirty="0">
                <a:solidFill>
                  <a:schemeClr val="bg1"/>
                </a:solidFill>
                <a:effectLst/>
                <a:latin typeface="Montserrat" panose="00000500000000000000" pitchFamily="2" charset="0"/>
                <a:ea typeface="Times New Roman" panose="02020603050405020304" pitchFamily="18" charset="0"/>
              </a:rPr>
              <a:t> with </a:t>
            </a:r>
            <a:r>
              <a:rPr lang="en-GB" sz="1100" b="1" dirty="0">
                <a:solidFill>
                  <a:schemeClr val="accent1"/>
                </a:solidFill>
                <a:effectLst/>
                <a:latin typeface="Montserrat" panose="00000500000000000000" pitchFamily="2" charset="0"/>
                <a:ea typeface="Times New Roman" panose="02020603050405020304" pitchFamily="18" charset="0"/>
              </a:rPr>
              <a:t>family and friends</a:t>
            </a:r>
            <a:r>
              <a:rPr lang="en-GB" sz="1100" dirty="0">
                <a:solidFill>
                  <a:schemeClr val="bg1"/>
                </a:solidFill>
                <a:effectLst/>
                <a:latin typeface="Montserrat" panose="00000500000000000000" pitchFamily="2" charset="0"/>
                <a:ea typeface="Times New Roman" panose="02020603050405020304" pitchFamily="18" charset="0"/>
              </a:rPr>
              <a:t>.</a:t>
            </a:r>
          </a:p>
          <a:p>
            <a:pPr marL="171450" lvl="0" indent="-171450">
              <a:lnSpc>
                <a:spcPts val="1265"/>
              </a:lnSpc>
              <a:spcAft>
                <a:spcPts val="0"/>
              </a:spcAft>
              <a:buClr>
                <a:schemeClr val="bg1"/>
              </a:buClr>
              <a:buFont typeface="Wingdings" panose="05000000000000000000" pitchFamily="2" charset="2"/>
              <a:buChar char="§"/>
            </a:pPr>
            <a:endParaRPr lang="en-GB" sz="1100" dirty="0">
              <a:solidFill>
                <a:schemeClr val="bg1"/>
              </a:solidFill>
              <a:effectLst/>
              <a:latin typeface="Montserrat" panose="00000500000000000000" pitchFamily="2" charset="0"/>
              <a:ea typeface="Times New Roman" panose="02020603050405020304" pitchFamily="18" charset="0"/>
            </a:endParaRPr>
          </a:p>
          <a:p>
            <a:pPr marL="171450" lvl="0" indent="-171450">
              <a:lnSpc>
                <a:spcPts val="1265"/>
              </a:lnSpc>
              <a:spcAft>
                <a:spcPts val="0"/>
              </a:spcAft>
              <a:buClr>
                <a:schemeClr val="bg1"/>
              </a:buClr>
              <a:buFont typeface="Wingdings" panose="05000000000000000000" pitchFamily="2" charset="2"/>
              <a:buChar char="§"/>
            </a:pPr>
            <a:r>
              <a:rPr lang="en-GB" sz="1100" dirty="0">
                <a:solidFill>
                  <a:schemeClr val="bg1"/>
                </a:solidFill>
                <a:effectLst/>
                <a:latin typeface="Montserrat" panose="00000500000000000000" pitchFamily="2" charset="0"/>
                <a:ea typeface="Times New Roman" panose="02020603050405020304" pitchFamily="18" charset="0"/>
              </a:rPr>
              <a:t>With </a:t>
            </a:r>
            <a:r>
              <a:rPr lang="en-GB" sz="1100" b="1" dirty="0">
                <a:solidFill>
                  <a:schemeClr val="accent1"/>
                </a:solidFill>
                <a:effectLst/>
                <a:latin typeface="Montserrat" panose="00000500000000000000" pitchFamily="2" charset="0"/>
                <a:ea typeface="Times New Roman" panose="02020603050405020304" pitchFamily="18" charset="0"/>
              </a:rPr>
              <a:t>fresh</a:t>
            </a:r>
            <a:r>
              <a:rPr lang="en-GB" sz="1100" dirty="0">
                <a:solidFill>
                  <a:schemeClr val="bg1"/>
                </a:solidFill>
                <a:effectLst/>
                <a:latin typeface="Montserrat" panose="00000500000000000000" pitchFamily="2" charset="0"/>
                <a:ea typeface="Times New Roman" panose="02020603050405020304" pitchFamily="18" charset="0"/>
              </a:rPr>
              <a:t> </a:t>
            </a:r>
            <a:r>
              <a:rPr lang="en-GB" sz="1100" b="1" dirty="0">
                <a:solidFill>
                  <a:schemeClr val="bg1"/>
                </a:solidFill>
                <a:effectLst/>
                <a:latin typeface="Montserrat" panose="00000500000000000000" pitchFamily="2" charset="0"/>
                <a:ea typeface="Times New Roman" panose="02020603050405020304" pitchFamily="18" charset="0"/>
              </a:rPr>
              <a:t>food inflation**</a:t>
            </a:r>
            <a:r>
              <a:rPr lang="en-GB" sz="1100" dirty="0">
                <a:solidFill>
                  <a:schemeClr val="bg1"/>
                </a:solidFill>
                <a:effectLst/>
                <a:latin typeface="Montserrat" panose="00000500000000000000" pitchFamily="2" charset="0"/>
                <a:ea typeface="Times New Roman" panose="02020603050405020304" pitchFamily="18" charset="0"/>
              </a:rPr>
              <a:t> </a:t>
            </a:r>
            <a:r>
              <a:rPr lang="en-GB" sz="1100" b="1" dirty="0">
                <a:solidFill>
                  <a:schemeClr val="accent1"/>
                </a:solidFill>
                <a:effectLst/>
                <a:latin typeface="Montserrat" panose="00000500000000000000" pitchFamily="2" charset="0"/>
                <a:ea typeface="Times New Roman" panose="02020603050405020304" pitchFamily="18" charset="0"/>
              </a:rPr>
              <a:t>soaring</a:t>
            </a:r>
            <a:r>
              <a:rPr lang="en-GB" sz="1100" dirty="0">
                <a:solidFill>
                  <a:schemeClr val="bg1"/>
                </a:solidFill>
                <a:effectLst/>
                <a:latin typeface="Montserrat" panose="00000500000000000000" pitchFamily="2" charset="0"/>
                <a:ea typeface="Times New Roman" panose="02020603050405020304" pitchFamily="18" charset="0"/>
              </a:rPr>
              <a:t> to an </a:t>
            </a:r>
            <a:r>
              <a:rPr lang="en-GB" sz="1100" b="1" dirty="0">
                <a:solidFill>
                  <a:schemeClr val="bg1"/>
                </a:solidFill>
                <a:effectLst/>
                <a:latin typeface="Montserrat" panose="00000500000000000000" pitchFamily="2" charset="0"/>
                <a:ea typeface="Times New Roman" panose="02020603050405020304" pitchFamily="18" charset="0"/>
              </a:rPr>
              <a:t>8 year peak</a:t>
            </a:r>
            <a:r>
              <a:rPr lang="en-GB" sz="1100" dirty="0">
                <a:solidFill>
                  <a:schemeClr val="bg1"/>
                </a:solidFill>
                <a:effectLst/>
                <a:latin typeface="Montserrat" panose="00000500000000000000" pitchFamily="2" charset="0"/>
                <a:ea typeface="Times New Roman" panose="02020603050405020304" pitchFamily="18" charset="0"/>
              </a:rPr>
              <a:t>, </a:t>
            </a:r>
            <a:r>
              <a:rPr lang="en-GB" sz="1100" b="1" dirty="0">
                <a:solidFill>
                  <a:schemeClr val="accent1"/>
                </a:solidFill>
                <a:effectLst/>
                <a:latin typeface="Montserrat" panose="00000500000000000000" pitchFamily="2" charset="0"/>
                <a:ea typeface="Times New Roman" panose="02020603050405020304" pitchFamily="18" charset="0"/>
              </a:rPr>
              <a:t>promotions</a:t>
            </a:r>
            <a:r>
              <a:rPr lang="en-GB" sz="1100" dirty="0">
                <a:solidFill>
                  <a:schemeClr val="bg1"/>
                </a:solidFill>
                <a:effectLst/>
                <a:latin typeface="Montserrat" panose="00000500000000000000" pitchFamily="2" charset="0"/>
                <a:ea typeface="Times New Roman" panose="02020603050405020304" pitchFamily="18" charset="0"/>
              </a:rPr>
              <a:t> reached an annual high but remain low for this seasonal time </a:t>
            </a:r>
            <a:r>
              <a:rPr lang="en-GB" sz="1100" dirty="0">
                <a:solidFill>
                  <a:schemeClr val="bg1"/>
                </a:solidFill>
                <a:latin typeface="Montserrat" panose="00000500000000000000" pitchFamily="2" charset="0"/>
                <a:ea typeface="Times New Roman" panose="02020603050405020304" pitchFamily="18" charset="0"/>
              </a:rPr>
              <a:t>of year. </a:t>
            </a:r>
            <a:r>
              <a:rPr lang="en-GB" sz="1100" b="1" dirty="0">
                <a:solidFill>
                  <a:schemeClr val="accent1"/>
                </a:solidFill>
                <a:latin typeface="Montserrat" panose="00000500000000000000" pitchFamily="2" charset="0"/>
                <a:ea typeface="Times New Roman" panose="02020603050405020304" pitchFamily="18" charset="0"/>
              </a:rPr>
              <a:t>Retailers </a:t>
            </a:r>
            <a:r>
              <a:rPr lang="en-GB" sz="1100" dirty="0">
                <a:solidFill>
                  <a:schemeClr val="bg1"/>
                </a:solidFill>
                <a:latin typeface="Montserrat" panose="00000500000000000000" pitchFamily="2" charset="0"/>
                <a:ea typeface="Times New Roman" panose="02020603050405020304" pitchFamily="18" charset="0"/>
              </a:rPr>
              <a:t>instead relied on loyalty schemes and targeting, to encourage new shoppers and absorbed price increases as much as they were able. </a:t>
            </a:r>
            <a:endParaRPr lang="en-GB" sz="1100" dirty="0">
              <a:solidFill>
                <a:schemeClr val="bg1"/>
              </a:solidFill>
              <a:effectLst/>
              <a:latin typeface="Montserrat" panose="00000500000000000000" pitchFamily="2" charset="0"/>
              <a:ea typeface="Times New Roman" panose="02020603050405020304" pitchFamily="18" charset="0"/>
            </a:endParaRPr>
          </a:p>
          <a:p>
            <a:pPr marL="342900" lvl="0" indent="-342900">
              <a:lnSpc>
                <a:spcPts val="1265"/>
              </a:lnSpc>
              <a:spcAft>
                <a:spcPts val="0"/>
              </a:spcAft>
              <a:buClr>
                <a:schemeClr val="bg1"/>
              </a:buClr>
              <a:buFont typeface="Wingdings" panose="05000000000000000000" pitchFamily="2" charset="2"/>
              <a:buChar char="§"/>
            </a:pPr>
            <a:endParaRPr lang="en-GB" sz="1100" dirty="0">
              <a:solidFill>
                <a:schemeClr val="bg1"/>
              </a:solidFill>
              <a:effectLst/>
              <a:latin typeface="Montserrat" panose="00000500000000000000" pitchFamily="2" charset="0"/>
              <a:ea typeface="Times New Roman" panose="02020603050405020304" pitchFamily="18" charset="0"/>
            </a:endParaRPr>
          </a:p>
          <a:p>
            <a:pPr marL="171450" lvl="0" indent="-171450">
              <a:lnSpc>
                <a:spcPts val="1175"/>
              </a:lnSpc>
              <a:spcAft>
                <a:spcPts val="800"/>
              </a:spcAft>
              <a:buClr>
                <a:schemeClr val="bg1"/>
              </a:buClr>
              <a:buFont typeface="Wingdings" panose="05000000000000000000" pitchFamily="2" charset="2"/>
              <a:buChar char="§"/>
            </a:pPr>
            <a:r>
              <a:rPr lang="en-GB" sz="1100" b="1" dirty="0">
                <a:solidFill>
                  <a:schemeClr val="bg1"/>
                </a:solidFill>
                <a:latin typeface="Montserrat" panose="00000500000000000000" pitchFamily="2" charset="0"/>
                <a:ea typeface="Times New Roman" panose="02020603050405020304" pitchFamily="18" charset="0"/>
                <a:cs typeface="Calibri" panose="020F0502020204030204" pitchFamily="34" charset="0"/>
              </a:rPr>
              <a:t>Looking forward,</a:t>
            </a:r>
            <a:r>
              <a:rPr lang="en-GB" sz="1100" b="1" dirty="0">
                <a:solidFill>
                  <a:schemeClr val="accent1"/>
                </a:solidFill>
                <a:latin typeface="Montserrat" panose="00000500000000000000" pitchFamily="2" charset="0"/>
                <a:ea typeface="Times New Roman" panose="02020603050405020304" pitchFamily="18" charset="0"/>
                <a:cs typeface="Calibri" panose="020F0502020204030204" pitchFamily="34" charset="0"/>
              </a:rPr>
              <a:t> </a:t>
            </a:r>
            <a:r>
              <a:rPr lang="en-GB" sz="1100" dirty="0">
                <a:solidFill>
                  <a:schemeClr val="bg1"/>
                </a:solidFill>
                <a:latin typeface="Montserrat" panose="00000500000000000000" pitchFamily="2" charset="0"/>
                <a:ea typeface="Times New Roman" panose="02020603050405020304" pitchFamily="18" charset="0"/>
                <a:cs typeface="Calibri" panose="020F0502020204030204" pitchFamily="34" charset="0"/>
              </a:rPr>
              <a:t>the industry will be focussing more on value, as shoppers face up to the cost of Christmas and a further squeeze on household income ahead.</a:t>
            </a:r>
            <a:endParaRPr lang="en-GB" sz="1100" dirty="0">
              <a:solidFill>
                <a:schemeClr val="bg1"/>
              </a:solidFill>
              <a:latin typeface="Montserrat" panose="00000500000000000000" pitchFamily="2" charset="0"/>
              <a:ea typeface="Times New Roman" panose="02020603050405020304" pitchFamily="18" charset="0"/>
            </a:endParaRPr>
          </a:p>
          <a:p>
            <a:pPr marL="342900" lvl="0" indent="-342900">
              <a:lnSpc>
                <a:spcPts val="1265"/>
              </a:lnSpc>
              <a:spcAft>
                <a:spcPts val="0"/>
              </a:spcAft>
              <a:buClr>
                <a:schemeClr val="bg1"/>
              </a:buClr>
              <a:buFont typeface="Wingdings" panose="05000000000000000000" pitchFamily="2" charset="2"/>
              <a:buChar char="§"/>
            </a:pPr>
            <a:endParaRPr lang="en-GB" sz="1100" dirty="0">
              <a:solidFill>
                <a:schemeClr val="bg1"/>
              </a:solidFill>
              <a:latin typeface="Montserrat" panose="00000500000000000000" pitchFamily="2" charset="0"/>
              <a:ea typeface="Times New Roman" panose="02020603050405020304" pitchFamily="18" charset="0"/>
            </a:endParaRPr>
          </a:p>
        </p:txBody>
      </p:sp>
      <p:sp>
        <p:nvSpPr>
          <p:cNvPr id="652" name="Google Shape;652;p59"/>
          <p:cNvSpPr txBox="1">
            <a:spLocks noGrp="1"/>
          </p:cNvSpPr>
          <p:nvPr>
            <p:ph type="title"/>
          </p:nvPr>
        </p:nvSpPr>
        <p:spPr>
          <a:xfrm>
            <a:off x="354650" y="292625"/>
            <a:ext cx="8237807" cy="393600"/>
          </a:xfrm>
        </p:spPr>
        <p:txBody>
          <a:bodyPr spcFirstLastPara="1" wrap="square" lIns="0" tIns="91425" rIns="0" bIns="91425" anchor="t" anchorCtr="0">
            <a:noAutofit/>
          </a:bodyPr>
          <a:lstStyle/>
          <a:p>
            <a:r>
              <a:rPr lang="en-GB" dirty="0">
                <a:solidFill>
                  <a:schemeClr val="bg1"/>
                </a:solidFill>
                <a:latin typeface="Montserrat" panose="00000500000000000000" pitchFamily="2" charset="0"/>
                <a:cs typeface="Times New Roman" panose="02020603050405020304" pitchFamily="18" charset="0"/>
              </a:rPr>
              <a:t>December trading was good for food retailers</a:t>
            </a:r>
            <a:endParaRPr lang="en-GB" dirty="0">
              <a:solidFill>
                <a:schemeClr val="bg1"/>
              </a:solidFill>
              <a:latin typeface="Montserrat" panose="00000500000000000000" pitchFamily="2" charset="0"/>
            </a:endParaRPr>
          </a:p>
        </p:txBody>
      </p:sp>
      <p:sp>
        <p:nvSpPr>
          <p:cNvPr id="2" name="TextBox 1">
            <a:extLst>
              <a:ext uri="{FF2B5EF4-FFF2-40B4-BE49-F238E27FC236}">
                <a16:creationId xmlns:a16="http://schemas.microsoft.com/office/drawing/2014/main" id="{D10EF8F4-34A8-485D-A220-B0A42F927349}"/>
              </a:ext>
            </a:extLst>
          </p:cNvPr>
          <p:cNvSpPr txBox="1"/>
          <p:nvPr/>
        </p:nvSpPr>
        <p:spPr>
          <a:xfrm>
            <a:off x="6498438" y="4854289"/>
            <a:ext cx="2212465" cy="307777"/>
          </a:xfrm>
          <a:prstGeom prst="rect">
            <a:avLst/>
          </a:prstGeom>
          <a:noFill/>
        </p:spPr>
        <p:txBody>
          <a:bodyPr wrap="none" rtlCol="0">
            <a:spAutoFit/>
          </a:bodyPr>
          <a:lstStyle/>
          <a:p>
            <a:r>
              <a:rPr lang="en-GB" sz="700" dirty="0">
                <a:solidFill>
                  <a:schemeClr val="bg1"/>
                </a:solidFill>
                <a:latin typeface="Montserrat" panose="00000500000000000000" pitchFamily="2" charset="0"/>
              </a:rPr>
              <a:t>*Weekly average y/e 1Jan22 (excl Xmas week)</a:t>
            </a:r>
          </a:p>
          <a:p>
            <a:r>
              <a:rPr lang="en-GB" sz="700" dirty="0">
                <a:solidFill>
                  <a:schemeClr val="bg1"/>
                </a:solidFill>
                <a:latin typeface="Montserrat" panose="00000500000000000000" pitchFamily="2" charset="0"/>
              </a:rPr>
              <a:t>** BRC-NielsenIQ Shop Price </a:t>
            </a:r>
            <a:r>
              <a:rPr lang="en-GB" sz="700">
                <a:solidFill>
                  <a:schemeClr val="bg1"/>
                </a:solidFill>
                <a:latin typeface="Montserrat" panose="00000500000000000000" pitchFamily="2" charset="0"/>
              </a:rPr>
              <a:t>Index Dec21</a:t>
            </a:r>
            <a:endParaRPr lang="en-GB" sz="700" dirty="0">
              <a:solidFill>
                <a:schemeClr val="bg1"/>
              </a:solidFill>
              <a:latin typeface="Montserrat" panose="00000500000000000000" pitchFamily="2" charset="0"/>
            </a:endParaRPr>
          </a:p>
        </p:txBody>
      </p:sp>
    </p:spTree>
    <p:extLst>
      <p:ext uri="{BB962C8B-B14F-4D97-AF65-F5344CB8AC3E}">
        <p14:creationId xmlns:p14="http://schemas.microsoft.com/office/powerpoint/2010/main" val="71070770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591484" y="1043486"/>
            <a:ext cx="5961032" cy="3608672"/>
          </a:xfrm>
          <a:prstGeom prst="rect">
            <a:avLst/>
          </a:prstGeom>
        </p:spPr>
      </p:pic>
      <p:sp>
        <p:nvSpPr>
          <p:cNvPr id="88066" name="Text Placeholder 10"/>
          <p:cNvSpPr txBox="1">
            <a:spLocks noGrp="1"/>
          </p:cNvSpPr>
          <p:nvPr>
            <p:ph type="body" idx="4294967295"/>
          </p:nvPr>
        </p:nvSpPr>
        <p:spPr>
          <a:xfrm>
            <a:off x="119254" y="4696942"/>
            <a:ext cx="6977063" cy="276225"/>
          </a:xfrm>
        </p:spPr>
        <p:txBody>
          <a:bodyPr/>
          <a:lstStyle/>
          <a:p>
            <a:pPr eaLnBrk="1" hangingPunct="1">
              <a:spcBef>
                <a:spcPts val="63"/>
              </a:spcBef>
              <a:buClr>
                <a:srgbClr val="000000"/>
              </a:buClr>
              <a:buFontTx/>
              <a:buNone/>
            </a:pPr>
            <a:r>
              <a:rPr lang="en-GB" altLang="en-US" sz="600" dirty="0">
                <a:solidFill>
                  <a:schemeClr val="tx1">
                    <a:lumMod val="50000"/>
                    <a:lumOff val="50000"/>
                  </a:schemeClr>
                </a:solidFill>
                <a:cs typeface="Calibri" pitchFamily="34" charset="0"/>
                <a:sym typeface="Arial" pitchFamily="34" charset="0"/>
              </a:rPr>
              <a:t>Source:  NielsenIQ Scantrack Total Store Read Grocery Multiples</a:t>
            </a:r>
          </a:p>
        </p:txBody>
      </p:sp>
      <p:sp>
        <p:nvSpPr>
          <p:cNvPr id="18437" name="Title 27"/>
          <p:cNvSpPr txBox="1">
            <a:spLocks/>
          </p:cNvSpPr>
          <p:nvPr/>
        </p:nvSpPr>
        <p:spPr bwMode="auto">
          <a:xfrm>
            <a:off x="234057" y="-346075"/>
            <a:ext cx="9251950" cy="1082676"/>
          </a:xfrm>
          <a:prstGeom prst="rect">
            <a:avLst/>
          </a:prstGeom>
          <a:noFill/>
          <a:ln>
            <a:noFill/>
          </a:ln>
        </p:spPr>
        <p:txBody>
          <a:bodyPr tIns="0" bIns="0" anchor="b"/>
          <a:lstStyle>
            <a:lvl1pPr defTabSz="457200" eaLnBrk="0" hangingPunct="0">
              <a:spcBef>
                <a:spcPts val="800"/>
              </a:spcBef>
              <a:buClr>
                <a:srgbClr val="5F5F5F"/>
              </a:buClr>
              <a:buFont typeface="Arial" charset="0"/>
              <a:buChar char="•"/>
              <a:defRPr sz="3200">
                <a:solidFill>
                  <a:srgbClr val="5F5F5F"/>
                </a:solidFill>
                <a:latin typeface="Calibri" pitchFamily="34" charset="0"/>
              </a:defRPr>
            </a:lvl1pPr>
            <a:lvl2pPr marL="908050" indent="-457200" defTabSz="457200" eaLnBrk="0" hangingPunct="0">
              <a:spcBef>
                <a:spcPts val="800"/>
              </a:spcBef>
              <a:buClr>
                <a:srgbClr val="5F5F5F"/>
              </a:buClr>
              <a:buFont typeface="Arial" charset="0"/>
              <a:buChar char="•"/>
              <a:defRPr sz="1600">
                <a:solidFill>
                  <a:srgbClr val="5F5F5F"/>
                </a:solidFill>
                <a:latin typeface="Calibri" pitchFamily="34" charset="0"/>
              </a:defRPr>
            </a:lvl2pPr>
            <a:lvl3pPr marL="1371600" indent="-457200" defTabSz="457200" eaLnBrk="0" hangingPunct="0">
              <a:spcBef>
                <a:spcPts val="700"/>
              </a:spcBef>
              <a:buClr>
                <a:srgbClr val="5F5F5F"/>
              </a:buClr>
              <a:buFont typeface="Arial" charset="0"/>
              <a:buChar char="•"/>
              <a:defRPr sz="1400">
                <a:solidFill>
                  <a:srgbClr val="5F5F5F"/>
                </a:solidFill>
                <a:latin typeface="Calibri" pitchFamily="34" charset="0"/>
              </a:defRPr>
            </a:lvl3pPr>
            <a:lvl4pPr marL="1825625" indent="-454025" defTabSz="457200" eaLnBrk="0" hangingPunct="0">
              <a:spcBef>
                <a:spcPts val="700"/>
              </a:spcBef>
              <a:buClr>
                <a:srgbClr val="5F5F5F"/>
              </a:buClr>
              <a:buFont typeface="Arial" charset="0"/>
              <a:buChar char="•"/>
              <a:defRPr sz="1200">
                <a:solidFill>
                  <a:srgbClr val="5F5F5F"/>
                </a:solidFill>
                <a:latin typeface="Calibri" pitchFamily="34" charset="0"/>
              </a:defRPr>
            </a:lvl4pPr>
            <a:lvl5pPr marL="2286000" indent="-457200" defTabSz="457200" eaLnBrk="0" hangingPunct="0">
              <a:spcBef>
                <a:spcPts val="700"/>
              </a:spcBef>
              <a:buClr>
                <a:srgbClr val="5F5F5F"/>
              </a:buClr>
              <a:buFont typeface="Arial" charset="0"/>
              <a:buChar char="•"/>
              <a:defRPr sz="1200">
                <a:solidFill>
                  <a:srgbClr val="5F5F5F"/>
                </a:solidFill>
                <a:latin typeface="Calibri" pitchFamily="34" charset="0"/>
              </a:defRPr>
            </a:lvl5pPr>
            <a:lvl6pPr marL="2743200" indent="-457200" defTabSz="4572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6pPr>
            <a:lvl7pPr marL="3200400" indent="-457200" defTabSz="4572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7pPr>
            <a:lvl8pPr marL="3657600" indent="-457200" defTabSz="4572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8pPr>
            <a:lvl9pPr marL="4114800" indent="-457200" defTabSz="4572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9pPr>
          </a:lstStyle>
          <a:p>
            <a:pPr eaLnBrk="1" fontAlgn="auto" hangingPunct="1">
              <a:lnSpc>
                <a:spcPct val="80000"/>
              </a:lnSpc>
              <a:spcBef>
                <a:spcPct val="0"/>
              </a:spcBef>
              <a:spcAft>
                <a:spcPts val="0"/>
              </a:spcAft>
              <a:buClrTx/>
              <a:buFontTx/>
              <a:buNone/>
              <a:defRPr/>
            </a:pPr>
            <a:endParaRPr lang="en-US" altLang="en-US" sz="2800" kern="0" dirty="0">
              <a:solidFill>
                <a:schemeClr val="accent1"/>
              </a:solidFill>
              <a:latin typeface="+mn-lt"/>
              <a:ea typeface="ＭＳ Ｐゴシック" pitchFamily="34" charset="-128"/>
              <a:cs typeface="Arial"/>
              <a:sym typeface="Arial"/>
            </a:endParaRPr>
          </a:p>
        </p:txBody>
      </p:sp>
      <p:sp>
        <p:nvSpPr>
          <p:cNvPr id="88068" name="Title 27"/>
          <p:cNvSpPr txBox="1">
            <a:spLocks/>
          </p:cNvSpPr>
          <p:nvPr/>
        </p:nvSpPr>
        <p:spPr bwMode="auto">
          <a:xfrm>
            <a:off x="234057" y="380973"/>
            <a:ext cx="8888983"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nchor="b"/>
          <a:lstStyle>
            <a:lvl1pPr defTabSz="457200">
              <a:defRPr sz="1400">
                <a:solidFill>
                  <a:srgbClr val="000000"/>
                </a:solidFill>
                <a:latin typeface="Arial" pitchFamily="34" charset="0"/>
                <a:cs typeface="Arial" pitchFamily="34" charset="0"/>
                <a:sym typeface="Arial" pitchFamily="34" charset="0"/>
              </a:defRPr>
            </a:lvl1pPr>
            <a:lvl2pPr marL="742950" indent="-285750" defTabSz="457200">
              <a:defRPr sz="1400">
                <a:solidFill>
                  <a:srgbClr val="000000"/>
                </a:solidFill>
                <a:latin typeface="Arial" pitchFamily="34" charset="0"/>
                <a:cs typeface="Arial" pitchFamily="34" charset="0"/>
                <a:sym typeface="Arial" pitchFamily="34" charset="0"/>
              </a:defRPr>
            </a:lvl2pPr>
            <a:lvl3pPr marL="1143000" indent="-228600" defTabSz="457200">
              <a:defRPr sz="1400">
                <a:solidFill>
                  <a:srgbClr val="000000"/>
                </a:solidFill>
                <a:latin typeface="Arial" pitchFamily="34" charset="0"/>
                <a:cs typeface="Arial" pitchFamily="34" charset="0"/>
                <a:sym typeface="Arial" pitchFamily="34" charset="0"/>
              </a:defRPr>
            </a:lvl3pPr>
            <a:lvl4pPr marL="1600200" indent="-228600" defTabSz="457200">
              <a:defRPr sz="1400">
                <a:solidFill>
                  <a:srgbClr val="000000"/>
                </a:solidFill>
                <a:latin typeface="Arial" pitchFamily="34" charset="0"/>
                <a:cs typeface="Arial" pitchFamily="34" charset="0"/>
                <a:sym typeface="Arial" pitchFamily="34" charset="0"/>
              </a:defRPr>
            </a:lvl4pPr>
            <a:lvl5pPr marL="2057400" indent="-228600" defTabSz="457200">
              <a:defRPr sz="1400">
                <a:solidFill>
                  <a:srgbClr val="000000"/>
                </a:solidFill>
                <a:latin typeface="Arial" pitchFamily="34" charset="0"/>
                <a:cs typeface="Arial" pitchFamily="34" charset="0"/>
                <a:sym typeface="Arial" pitchFamily="34" charset="0"/>
              </a:defRPr>
            </a:lvl5pPr>
            <a:lvl6pPr marL="2514600" indent="-228600" defTabSz="4572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defTabSz="4572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defTabSz="4572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defTabSz="4572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pPr eaLnBrk="0" hangingPunct="0">
              <a:spcBef>
                <a:spcPts val="800"/>
              </a:spcBef>
              <a:buClr>
                <a:srgbClr val="5F5F5F"/>
              </a:buClr>
            </a:pPr>
            <a:r>
              <a:rPr lang="en-GB" altLang="en-US" sz="1900" b="1" dirty="0">
                <a:latin typeface="Montserrat" panose="00000500000000000000" pitchFamily="2" charset="0"/>
              </a:rPr>
              <a:t>This Christmas was about gifting and indulgencies as well as caring for our health and pets, which benefited Confectionery and Deli</a:t>
            </a:r>
            <a:endParaRPr lang="en-GB" altLang="en-US" sz="1900" b="1" dirty="0">
              <a:solidFill>
                <a:schemeClr val="tx1"/>
              </a:solidFill>
              <a:latin typeface="Montserrat" panose="00000500000000000000" pitchFamily="2" charset="0"/>
            </a:endParaRPr>
          </a:p>
        </p:txBody>
      </p:sp>
      <p:sp>
        <p:nvSpPr>
          <p:cNvPr id="13" name="Oval 12"/>
          <p:cNvSpPr/>
          <p:nvPr/>
        </p:nvSpPr>
        <p:spPr>
          <a:xfrm>
            <a:off x="7163525" y="1777142"/>
            <a:ext cx="459225" cy="141796"/>
          </a:xfrm>
          <a:prstGeom prst="ellipse">
            <a:avLst/>
          </a:prstGeom>
          <a:noFill/>
          <a:ln w="95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kern="0" dirty="0">
              <a:sym typeface="Arial"/>
            </a:endParaRPr>
          </a:p>
        </p:txBody>
      </p:sp>
      <p:sp>
        <p:nvSpPr>
          <p:cNvPr id="15" name="Oval 14"/>
          <p:cNvSpPr/>
          <p:nvPr/>
        </p:nvSpPr>
        <p:spPr>
          <a:xfrm>
            <a:off x="7140334" y="3452670"/>
            <a:ext cx="459225" cy="141796"/>
          </a:xfrm>
          <a:prstGeom prst="ellipse">
            <a:avLst/>
          </a:prstGeom>
          <a:noFill/>
          <a:ln w="95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kern="0" dirty="0">
              <a:sym typeface="Arial"/>
            </a:endParaRPr>
          </a:p>
        </p:txBody>
      </p:sp>
      <p:sp>
        <p:nvSpPr>
          <p:cNvPr id="14" name="Oval 13"/>
          <p:cNvSpPr/>
          <p:nvPr/>
        </p:nvSpPr>
        <p:spPr>
          <a:xfrm>
            <a:off x="7163525" y="2796797"/>
            <a:ext cx="459225" cy="141796"/>
          </a:xfrm>
          <a:prstGeom prst="ellipse">
            <a:avLst/>
          </a:prstGeom>
          <a:noFill/>
          <a:ln w="95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kern="0" dirty="0">
              <a:sym typeface="Arial"/>
            </a:endParaRPr>
          </a:p>
        </p:txBody>
      </p:sp>
      <p:sp>
        <p:nvSpPr>
          <p:cNvPr id="16" name="Oval 15"/>
          <p:cNvSpPr/>
          <p:nvPr/>
        </p:nvSpPr>
        <p:spPr>
          <a:xfrm>
            <a:off x="7144375" y="2282721"/>
            <a:ext cx="459225" cy="141796"/>
          </a:xfrm>
          <a:prstGeom prst="ellipse">
            <a:avLst/>
          </a:prstGeom>
          <a:noFill/>
          <a:ln w="95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kern="0" dirty="0">
              <a:sym typeface="Arial"/>
            </a:endParaRPr>
          </a:p>
        </p:txBody>
      </p:sp>
    </p:spTree>
    <p:extLst>
      <p:ext uri="{BB962C8B-B14F-4D97-AF65-F5344CB8AC3E}">
        <p14:creationId xmlns:p14="http://schemas.microsoft.com/office/powerpoint/2010/main" val="363177424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969348" y="984158"/>
            <a:ext cx="5887740" cy="3633000"/>
          </a:xfrm>
          <a:prstGeom prst="rect">
            <a:avLst/>
          </a:prstGeom>
        </p:spPr>
      </p:pic>
      <p:sp>
        <p:nvSpPr>
          <p:cNvPr id="90114" name="Title 27"/>
          <p:cNvSpPr txBox="1">
            <a:spLocks/>
          </p:cNvSpPr>
          <p:nvPr/>
        </p:nvSpPr>
        <p:spPr bwMode="auto">
          <a:xfrm>
            <a:off x="322958" y="180281"/>
            <a:ext cx="8821042"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nchor="b"/>
          <a:lstStyle>
            <a:lvl1pPr defTabSz="457200">
              <a:defRPr sz="1400">
                <a:solidFill>
                  <a:srgbClr val="000000"/>
                </a:solidFill>
                <a:latin typeface="Arial" pitchFamily="34" charset="0"/>
                <a:cs typeface="Arial" pitchFamily="34" charset="0"/>
                <a:sym typeface="Arial" pitchFamily="34" charset="0"/>
              </a:defRPr>
            </a:lvl1pPr>
            <a:lvl2pPr marL="742950" indent="-285750" defTabSz="457200">
              <a:defRPr sz="1400">
                <a:solidFill>
                  <a:srgbClr val="000000"/>
                </a:solidFill>
                <a:latin typeface="Arial" pitchFamily="34" charset="0"/>
                <a:cs typeface="Arial" pitchFamily="34" charset="0"/>
                <a:sym typeface="Arial" pitchFamily="34" charset="0"/>
              </a:defRPr>
            </a:lvl2pPr>
            <a:lvl3pPr marL="1143000" indent="-228600" defTabSz="457200">
              <a:defRPr sz="1400">
                <a:solidFill>
                  <a:srgbClr val="000000"/>
                </a:solidFill>
                <a:latin typeface="Arial" pitchFamily="34" charset="0"/>
                <a:cs typeface="Arial" pitchFamily="34" charset="0"/>
                <a:sym typeface="Arial" pitchFamily="34" charset="0"/>
              </a:defRPr>
            </a:lvl3pPr>
            <a:lvl4pPr marL="1600200" indent="-228600" defTabSz="457200">
              <a:defRPr sz="1400">
                <a:solidFill>
                  <a:srgbClr val="000000"/>
                </a:solidFill>
                <a:latin typeface="Arial" pitchFamily="34" charset="0"/>
                <a:cs typeface="Arial" pitchFamily="34" charset="0"/>
                <a:sym typeface="Arial" pitchFamily="34" charset="0"/>
              </a:defRPr>
            </a:lvl4pPr>
            <a:lvl5pPr marL="2057400" indent="-228600" defTabSz="457200">
              <a:defRPr sz="1400">
                <a:solidFill>
                  <a:srgbClr val="000000"/>
                </a:solidFill>
                <a:latin typeface="Arial" pitchFamily="34" charset="0"/>
                <a:cs typeface="Arial" pitchFamily="34" charset="0"/>
                <a:sym typeface="Arial" pitchFamily="34" charset="0"/>
              </a:defRPr>
            </a:lvl5pPr>
            <a:lvl6pPr marL="2514600" indent="-228600" defTabSz="4572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defTabSz="4572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defTabSz="4572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defTabSz="4572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pPr eaLnBrk="0" hangingPunct="0">
              <a:spcBef>
                <a:spcPts val="800"/>
              </a:spcBef>
              <a:buClr>
                <a:srgbClr val="5F5F5F"/>
              </a:buClr>
            </a:pPr>
            <a:r>
              <a:rPr lang="en-GB" altLang="en-US" sz="1800" b="1" dirty="0">
                <a:solidFill>
                  <a:schemeClr val="tx1"/>
                </a:solidFill>
                <a:latin typeface="Montserrat" panose="00000500000000000000" pitchFamily="2" charset="0"/>
              </a:rPr>
              <a:t>With the emphasis this year on entertaining at home the basket mix was very different with less Frozen, Meat and Ambient groceries</a:t>
            </a:r>
            <a:endParaRPr lang="en-US" altLang="en-US" sz="1800" b="1" dirty="0">
              <a:solidFill>
                <a:schemeClr val="tx1"/>
              </a:solidFill>
              <a:latin typeface="Montserrat" panose="00000500000000000000" pitchFamily="2" charset="0"/>
            </a:endParaRPr>
          </a:p>
        </p:txBody>
      </p:sp>
      <p:sp>
        <p:nvSpPr>
          <p:cNvPr id="90115" name="Text Placeholder 10"/>
          <p:cNvSpPr txBox="1">
            <a:spLocks noGrp="1"/>
          </p:cNvSpPr>
          <p:nvPr>
            <p:ph type="body" idx="4294967295"/>
          </p:nvPr>
        </p:nvSpPr>
        <p:spPr>
          <a:xfrm>
            <a:off x="0" y="4731990"/>
            <a:ext cx="6769100" cy="341312"/>
          </a:xfrm>
        </p:spPr>
        <p:txBody>
          <a:bodyPr/>
          <a:lstStyle/>
          <a:p>
            <a:pPr eaLnBrk="1" hangingPunct="1">
              <a:spcBef>
                <a:spcPts val="63"/>
              </a:spcBef>
              <a:buClr>
                <a:srgbClr val="000000"/>
              </a:buClr>
              <a:buFontTx/>
              <a:buNone/>
            </a:pPr>
            <a:r>
              <a:rPr lang="en-GB" altLang="en-US" sz="700" dirty="0">
                <a:solidFill>
                  <a:schemeClr val="tx1">
                    <a:lumMod val="50000"/>
                    <a:lumOff val="50000"/>
                  </a:schemeClr>
                </a:solidFill>
                <a:cs typeface="Calibri" pitchFamily="34" charset="0"/>
                <a:sym typeface="Arial" pitchFamily="34" charset="0"/>
              </a:rPr>
              <a:t>Source:  NielsenIQ Scantrack Total Store Read Grocery Multiples</a:t>
            </a:r>
          </a:p>
        </p:txBody>
      </p:sp>
      <p:sp>
        <p:nvSpPr>
          <p:cNvPr id="7" name="Oval 6"/>
          <p:cNvSpPr/>
          <p:nvPr/>
        </p:nvSpPr>
        <p:spPr>
          <a:xfrm>
            <a:off x="7467359" y="2382799"/>
            <a:ext cx="459225" cy="141796"/>
          </a:xfrm>
          <a:prstGeom prst="ellipse">
            <a:avLst/>
          </a:prstGeom>
          <a:noFill/>
          <a:ln w="95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kern="0" dirty="0">
              <a:sym typeface="Arial"/>
            </a:endParaRPr>
          </a:p>
        </p:txBody>
      </p:sp>
      <p:sp>
        <p:nvSpPr>
          <p:cNvPr id="9" name="Oval 8"/>
          <p:cNvSpPr/>
          <p:nvPr/>
        </p:nvSpPr>
        <p:spPr>
          <a:xfrm>
            <a:off x="7431490" y="1553542"/>
            <a:ext cx="459225" cy="141796"/>
          </a:xfrm>
          <a:prstGeom prst="ellipse">
            <a:avLst/>
          </a:prstGeom>
          <a:noFill/>
          <a:ln w="95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kern="0" dirty="0">
              <a:sym typeface="Arial"/>
            </a:endParaRPr>
          </a:p>
        </p:txBody>
      </p:sp>
      <p:sp>
        <p:nvSpPr>
          <p:cNvPr id="11" name="Oval 10"/>
          <p:cNvSpPr/>
          <p:nvPr/>
        </p:nvSpPr>
        <p:spPr>
          <a:xfrm>
            <a:off x="7414676" y="3073475"/>
            <a:ext cx="459225" cy="280377"/>
          </a:xfrm>
          <a:prstGeom prst="ellipse">
            <a:avLst/>
          </a:prstGeom>
          <a:noFill/>
          <a:ln w="95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kern="0" dirty="0">
              <a:sym typeface="Arial"/>
            </a:endParaRPr>
          </a:p>
        </p:txBody>
      </p:sp>
    </p:spTree>
    <p:extLst>
      <p:ext uri="{BB962C8B-B14F-4D97-AF65-F5344CB8AC3E}">
        <p14:creationId xmlns:p14="http://schemas.microsoft.com/office/powerpoint/2010/main" val="48778816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2445"/>
        <p:cNvGrpSpPr/>
        <p:nvPr/>
      </p:nvGrpSpPr>
      <p:grpSpPr>
        <a:xfrm>
          <a:off x="0" y="0"/>
          <a:ext cx="0" cy="0"/>
          <a:chOff x="0" y="0"/>
          <a:chExt cx="0" cy="0"/>
        </a:xfrm>
      </p:grpSpPr>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42"/>
        <p:cNvGrpSpPr/>
        <p:nvPr/>
      </p:nvGrpSpPr>
      <p:grpSpPr>
        <a:xfrm>
          <a:off x="0" y="0"/>
          <a:ext cx="0" cy="0"/>
          <a:chOff x="0" y="0"/>
          <a:chExt cx="0" cy="0"/>
        </a:xfrm>
      </p:grpSpPr>
      <p:sp>
        <p:nvSpPr>
          <p:cNvPr id="943" name="Google Shape;943;p77"/>
          <p:cNvSpPr txBox="1">
            <a:spLocks noGrp="1"/>
          </p:cNvSpPr>
          <p:nvPr>
            <p:ph type="title"/>
          </p:nvPr>
        </p:nvSpPr>
        <p:spPr>
          <a:xfrm>
            <a:off x="354651" y="360974"/>
            <a:ext cx="5668778" cy="568665"/>
          </a:xfrm>
        </p:spPr>
        <p:txBody>
          <a:bodyPr spcFirstLastPara="1" wrap="square" lIns="0" tIns="91425" rIns="0" bIns="91425" anchor="t" anchorCtr="0">
            <a:noAutofit/>
          </a:bodyPr>
          <a:lstStyle/>
          <a:p>
            <a:pPr lvl="0"/>
            <a:r>
              <a:rPr lang="en-PH" sz="1700" dirty="0">
                <a:latin typeface="Montserrat" panose="00000500000000000000" pitchFamily="2" charset="0"/>
              </a:rPr>
              <a:t>Against tough comparatives sales did improve this Christmas</a:t>
            </a:r>
            <a:endParaRPr lang="en-US" sz="1700" dirty="0">
              <a:latin typeface="Montserrat" panose="00000500000000000000" pitchFamily="2" charset="0"/>
            </a:endParaRPr>
          </a:p>
        </p:txBody>
      </p:sp>
      <p:sp>
        <p:nvSpPr>
          <p:cNvPr id="5" name="Subtitle 4">
            <a:extLst>
              <a:ext uri="{FF2B5EF4-FFF2-40B4-BE49-F238E27FC236}">
                <a16:creationId xmlns:a16="http://schemas.microsoft.com/office/drawing/2014/main" id="{A2CF0243-A70B-4B96-B944-AA7661425FCB}"/>
              </a:ext>
            </a:extLst>
          </p:cNvPr>
          <p:cNvSpPr>
            <a:spLocks noGrp="1"/>
          </p:cNvSpPr>
          <p:nvPr>
            <p:ph type="subTitle" idx="3"/>
          </p:nvPr>
        </p:nvSpPr>
        <p:spPr/>
        <p:txBody>
          <a:bodyPr/>
          <a:lstStyle/>
          <a:p>
            <a:r>
              <a:rPr lang="en-PH" dirty="0">
                <a:latin typeface="Montserrat" panose="00000500000000000000" pitchFamily="2" charset="0"/>
              </a:rPr>
              <a:t>Source:  NielsenIQ Scantrack Total Store Read, *Homescan FMCG 4w/e 1</a:t>
            </a:r>
            <a:r>
              <a:rPr lang="en-PH" baseline="30000" dirty="0">
                <a:latin typeface="Montserrat" panose="00000500000000000000" pitchFamily="2" charset="0"/>
              </a:rPr>
              <a:t>st</a:t>
            </a:r>
            <a:r>
              <a:rPr lang="en-PH" dirty="0">
                <a:latin typeface="Montserrat" panose="00000500000000000000" pitchFamily="2" charset="0"/>
              </a:rPr>
              <a:t> January 2022,  **Homescan Total FMCG </a:t>
            </a:r>
          </a:p>
        </p:txBody>
      </p:sp>
      <p:sp>
        <p:nvSpPr>
          <p:cNvPr id="944" name="Google Shape;944;p77"/>
          <p:cNvSpPr txBox="1"/>
          <p:nvPr/>
        </p:nvSpPr>
        <p:spPr>
          <a:xfrm>
            <a:off x="354650" y="2148350"/>
            <a:ext cx="2242982" cy="1158600"/>
          </a:xfrm>
          <a:prstGeom prst="rect">
            <a:avLst/>
          </a:prstGeom>
          <a:noFill/>
          <a:ln>
            <a:noFill/>
          </a:ln>
        </p:spPr>
        <p:txBody>
          <a:bodyPr spcFirstLastPara="1" wrap="square" lIns="0" tIns="45700" rIns="0" bIns="45700" anchor="t" anchorCtr="0">
            <a:noAutofit/>
          </a:bodyPr>
          <a:lstStyle/>
          <a:p>
            <a:pPr marL="0" lvl="0" indent="0" algn="l" rtl="0">
              <a:spcBef>
                <a:spcPts val="0"/>
              </a:spcBef>
              <a:spcAft>
                <a:spcPts val="0"/>
              </a:spcAft>
              <a:buNone/>
            </a:pPr>
            <a:r>
              <a:rPr lang="en" b="1" dirty="0">
                <a:solidFill>
                  <a:srgbClr val="000000"/>
                </a:solidFill>
                <a:latin typeface="Montserrat" panose="00000500000000000000" pitchFamily="2" charset="0"/>
                <a:ea typeface="Montserrat"/>
                <a:cs typeface="Montserrat"/>
                <a:sym typeface="Montserrat"/>
              </a:rPr>
              <a:t>Tailwinds</a:t>
            </a:r>
            <a:endParaRPr dirty="0">
              <a:solidFill>
                <a:srgbClr val="000000"/>
              </a:solidFill>
              <a:latin typeface="Montserrat" panose="00000500000000000000" pitchFamily="2" charset="0"/>
              <a:ea typeface="Montserrat Light"/>
              <a:cs typeface="Montserrat Light"/>
              <a:sym typeface="Montserrat Light"/>
            </a:endParaRPr>
          </a:p>
          <a:p>
            <a:pPr marL="365760" indent="-304800">
              <a:spcBef>
                <a:spcPts val="600"/>
              </a:spcBef>
              <a:spcAft>
                <a:spcPts val="600"/>
              </a:spcAft>
              <a:buSzPts val="1200"/>
              <a:buFont typeface="Montserrat"/>
              <a:buChar char="■"/>
            </a:pPr>
            <a:r>
              <a:rPr lang="en" sz="1200" dirty="0">
                <a:solidFill>
                  <a:srgbClr val="000000"/>
                </a:solidFill>
                <a:latin typeface="Montserrat" panose="00000500000000000000" pitchFamily="2" charset="0"/>
                <a:ea typeface="Montserrat"/>
                <a:cs typeface="Montserrat"/>
                <a:sym typeface="Montserrat"/>
              </a:rPr>
              <a:t>**Value Retailers </a:t>
            </a:r>
            <a:r>
              <a:rPr lang="en" sz="1200" dirty="0">
                <a:solidFill>
                  <a:srgbClr val="000000"/>
                </a:solidFill>
                <a:latin typeface="Avenir Next LT Pro" panose="020B0504020202020204" pitchFamily="34" charset="0"/>
                <a:ea typeface="Montserrat"/>
                <a:cs typeface="Montserrat"/>
                <a:sym typeface="Montserrat"/>
              </a:rPr>
              <a:t>+5.7</a:t>
            </a:r>
            <a:r>
              <a:rPr lang="en" sz="1200" dirty="0">
                <a:solidFill>
                  <a:schemeClr val="tx1"/>
                </a:solidFill>
                <a:latin typeface="Avenir Next LT Pro" panose="020B0504020202020204" pitchFamily="34" charset="0"/>
                <a:ea typeface="Montserrat"/>
                <a:cs typeface="Montserrat"/>
                <a:sym typeface="Montserrat"/>
              </a:rPr>
              <a:t>%</a:t>
            </a:r>
          </a:p>
          <a:p>
            <a:pPr marL="365760" lvl="0" indent="-304800" algn="l" rtl="0">
              <a:spcBef>
                <a:spcPts val="600"/>
              </a:spcBef>
              <a:spcAft>
                <a:spcPts val="600"/>
              </a:spcAft>
              <a:buClr>
                <a:srgbClr val="000000"/>
              </a:buClr>
              <a:buSzPts val="1200"/>
              <a:buFont typeface="Montserrat"/>
              <a:buChar char="■"/>
            </a:pPr>
            <a:r>
              <a:rPr lang="en" sz="1200" dirty="0">
                <a:solidFill>
                  <a:srgbClr val="000000"/>
                </a:solidFill>
                <a:latin typeface="Montserrat" panose="00000500000000000000" pitchFamily="2" charset="0"/>
                <a:ea typeface="Montserrat"/>
                <a:cs typeface="Montserrat"/>
                <a:sym typeface="Montserrat"/>
              </a:rPr>
              <a:t>*Discounters +4.9%</a:t>
            </a:r>
          </a:p>
          <a:p>
            <a:pPr marL="365760" lvl="0" indent="-304800" algn="l" rtl="0">
              <a:spcBef>
                <a:spcPts val="600"/>
              </a:spcBef>
              <a:spcAft>
                <a:spcPts val="600"/>
              </a:spcAft>
              <a:buClr>
                <a:srgbClr val="000000"/>
              </a:buClr>
              <a:buSzPts val="1200"/>
              <a:buFont typeface="Montserrat"/>
              <a:buChar char="■"/>
            </a:pPr>
            <a:r>
              <a:rPr lang="en" sz="1200" dirty="0">
                <a:latin typeface="Montserrat" panose="00000500000000000000" pitchFamily="2" charset="0"/>
                <a:ea typeface="Montserrat"/>
                <a:cs typeface="Montserrat"/>
                <a:sym typeface="Montserrat"/>
              </a:rPr>
              <a:t>Convenience +2.1%</a:t>
            </a:r>
          </a:p>
          <a:p>
            <a:pPr marL="60960" lvl="0" algn="l" rtl="0">
              <a:spcBef>
                <a:spcPts val="600"/>
              </a:spcBef>
              <a:spcAft>
                <a:spcPts val="600"/>
              </a:spcAft>
              <a:buClr>
                <a:srgbClr val="000000"/>
              </a:buClr>
              <a:buSzPts val="1200"/>
            </a:pPr>
            <a:endParaRPr lang="en" sz="1200" dirty="0">
              <a:latin typeface="Montserrat" panose="00000500000000000000" pitchFamily="2" charset="0"/>
              <a:ea typeface="Montserrat"/>
              <a:cs typeface="Montserrat"/>
              <a:sym typeface="Montserrat"/>
            </a:endParaRPr>
          </a:p>
          <a:p>
            <a:pPr marL="60960">
              <a:spcBef>
                <a:spcPts val="600"/>
              </a:spcBef>
              <a:spcAft>
                <a:spcPts val="600"/>
              </a:spcAft>
              <a:buSzPts val="1200"/>
            </a:pPr>
            <a:endParaRPr lang="en" sz="1200" dirty="0">
              <a:solidFill>
                <a:schemeClr val="tx1"/>
              </a:solidFill>
              <a:latin typeface="Montserrat" panose="00000500000000000000" pitchFamily="2" charset="0"/>
              <a:ea typeface="Montserrat"/>
              <a:cs typeface="Montserrat"/>
              <a:sym typeface="Montserrat"/>
            </a:endParaRPr>
          </a:p>
          <a:p>
            <a:pPr marL="60960" lvl="0" algn="l" rtl="0">
              <a:spcBef>
                <a:spcPts val="600"/>
              </a:spcBef>
              <a:spcAft>
                <a:spcPts val="600"/>
              </a:spcAft>
              <a:buClr>
                <a:srgbClr val="000000"/>
              </a:buClr>
              <a:buSzPts val="1200"/>
            </a:pPr>
            <a:endParaRPr lang="en" sz="1200" dirty="0">
              <a:solidFill>
                <a:srgbClr val="000000"/>
              </a:solidFill>
              <a:latin typeface="Avenir Next LT Pro" panose="020B0504020202020204" pitchFamily="34" charset="0"/>
              <a:ea typeface="Montserrat"/>
              <a:cs typeface="Montserrat"/>
              <a:sym typeface="Montserrat"/>
            </a:endParaRPr>
          </a:p>
          <a:p>
            <a:pPr marL="365760" lvl="0" indent="-304800" algn="l" rtl="0">
              <a:spcBef>
                <a:spcPts val="600"/>
              </a:spcBef>
              <a:spcAft>
                <a:spcPts val="600"/>
              </a:spcAft>
              <a:buClr>
                <a:srgbClr val="000000"/>
              </a:buClr>
              <a:buSzPts val="1200"/>
              <a:buFont typeface="Montserrat"/>
              <a:buChar char="■"/>
            </a:pPr>
            <a:endParaRPr lang="en" sz="1200" dirty="0">
              <a:solidFill>
                <a:srgbClr val="000000"/>
              </a:solidFill>
              <a:latin typeface="Avenir Next LT Pro" panose="020B0504020202020204" pitchFamily="34" charset="0"/>
              <a:ea typeface="Montserrat"/>
              <a:cs typeface="Montserrat"/>
              <a:sym typeface="Montserrat"/>
            </a:endParaRPr>
          </a:p>
          <a:p>
            <a:pPr marL="365760" lvl="0" indent="-304800" algn="l" rtl="0">
              <a:spcAft>
                <a:spcPts val="600"/>
              </a:spcAft>
              <a:buClr>
                <a:srgbClr val="000000"/>
              </a:buClr>
              <a:buSzPts val="1200"/>
              <a:buFont typeface="Montserrat"/>
              <a:buChar char="■"/>
            </a:pPr>
            <a:endParaRPr sz="1200" dirty="0">
              <a:solidFill>
                <a:srgbClr val="FF0000"/>
              </a:solidFill>
              <a:latin typeface="Avenir Next LT Pro" panose="020B0504020202020204" pitchFamily="34" charset="0"/>
              <a:ea typeface="Montserrat"/>
              <a:cs typeface="Montserrat"/>
              <a:sym typeface="Montserrat"/>
            </a:endParaRPr>
          </a:p>
        </p:txBody>
      </p:sp>
      <p:sp>
        <p:nvSpPr>
          <p:cNvPr id="945" name="Google Shape;945;p77"/>
          <p:cNvSpPr txBox="1"/>
          <p:nvPr/>
        </p:nvSpPr>
        <p:spPr>
          <a:xfrm>
            <a:off x="3217224" y="2095363"/>
            <a:ext cx="2242981" cy="1158600"/>
          </a:xfrm>
          <a:prstGeom prst="rect">
            <a:avLst/>
          </a:prstGeom>
          <a:noFill/>
          <a:ln>
            <a:noFill/>
          </a:ln>
        </p:spPr>
        <p:txBody>
          <a:bodyPr spcFirstLastPara="1" wrap="square" lIns="0" tIns="45700" rIns="0" bIns="45700" anchor="t" anchorCtr="0">
            <a:noAutofit/>
          </a:bodyPr>
          <a:lstStyle/>
          <a:p>
            <a:pPr marL="0" lvl="0" indent="0" algn="l" rtl="0">
              <a:spcBef>
                <a:spcPts val="0"/>
              </a:spcBef>
              <a:spcAft>
                <a:spcPts val="0"/>
              </a:spcAft>
              <a:buNone/>
            </a:pPr>
            <a:r>
              <a:rPr lang="en" b="1" dirty="0">
                <a:latin typeface="Montserrat" panose="00000500000000000000" pitchFamily="2" charset="0"/>
                <a:ea typeface="Montserrat"/>
                <a:cs typeface="Montserrat"/>
                <a:sym typeface="Montserrat"/>
              </a:rPr>
              <a:t>Head</a:t>
            </a:r>
            <a:r>
              <a:rPr lang="en" b="1" dirty="0">
                <a:solidFill>
                  <a:srgbClr val="000000"/>
                </a:solidFill>
                <a:latin typeface="Montserrat" panose="00000500000000000000" pitchFamily="2" charset="0"/>
                <a:ea typeface="Montserrat"/>
                <a:cs typeface="Montserrat"/>
                <a:sym typeface="Montserrat"/>
              </a:rPr>
              <a:t>winds</a:t>
            </a:r>
            <a:endParaRPr lang="en-GB" sz="1200" dirty="0">
              <a:solidFill>
                <a:srgbClr val="000000"/>
              </a:solidFill>
              <a:latin typeface="Montserrat" panose="00000500000000000000" pitchFamily="2" charset="0"/>
              <a:ea typeface="Montserrat"/>
              <a:cs typeface="Montserrat"/>
              <a:sym typeface="Montserrat"/>
            </a:endParaRPr>
          </a:p>
          <a:p>
            <a:pPr marL="360000" indent="-304800">
              <a:spcBef>
                <a:spcPts val="600"/>
              </a:spcBef>
              <a:spcAft>
                <a:spcPts val="600"/>
              </a:spcAft>
              <a:buSzPts val="1200"/>
              <a:buFont typeface="Montserrat"/>
              <a:buChar char="■"/>
            </a:pPr>
            <a:r>
              <a:rPr lang="en-GB" sz="1200" dirty="0">
                <a:latin typeface="Montserrat" panose="00000500000000000000" pitchFamily="2" charset="0"/>
                <a:ea typeface="Montserrat"/>
                <a:cs typeface="Montserrat"/>
                <a:sym typeface="Montserrat"/>
              </a:rPr>
              <a:t>Grocery Multiples +1.3%</a:t>
            </a:r>
            <a:endParaRPr lang="en-GB" sz="1200" dirty="0">
              <a:solidFill>
                <a:srgbClr val="000000"/>
              </a:solidFill>
              <a:latin typeface="Montserrat" panose="00000500000000000000" pitchFamily="2" charset="0"/>
              <a:ea typeface="Montserrat"/>
              <a:cs typeface="Montserrat"/>
              <a:sym typeface="Montserrat"/>
            </a:endParaRPr>
          </a:p>
          <a:p>
            <a:pPr marL="365760" lvl="0" indent="-304800" algn="l" rtl="0">
              <a:spcBef>
                <a:spcPts val="600"/>
              </a:spcBef>
              <a:spcAft>
                <a:spcPts val="600"/>
              </a:spcAft>
              <a:buClr>
                <a:srgbClr val="000000"/>
              </a:buClr>
              <a:buSzPts val="1200"/>
              <a:buFont typeface="Montserrat"/>
              <a:buChar char="■"/>
            </a:pPr>
            <a:r>
              <a:rPr lang="en" sz="1200" dirty="0">
                <a:latin typeface="Montserrat" panose="00000500000000000000" pitchFamily="2" charset="0"/>
                <a:ea typeface="Montserrat"/>
                <a:cs typeface="Montserrat"/>
                <a:sym typeface="Montserrat"/>
              </a:rPr>
              <a:t>Instore +1.3%</a:t>
            </a:r>
          </a:p>
          <a:p>
            <a:pPr marL="365760" lvl="0" indent="-304800" algn="l" rtl="0">
              <a:spcBef>
                <a:spcPts val="600"/>
              </a:spcBef>
              <a:spcAft>
                <a:spcPts val="600"/>
              </a:spcAft>
              <a:buClr>
                <a:srgbClr val="000000"/>
              </a:buClr>
              <a:buSzPts val="1200"/>
              <a:buFont typeface="Montserrat"/>
              <a:buChar char="■"/>
            </a:pPr>
            <a:r>
              <a:rPr lang="en" sz="1200" dirty="0">
                <a:latin typeface="Montserrat" panose="00000500000000000000" pitchFamily="2" charset="0"/>
                <a:ea typeface="Montserrat"/>
                <a:cs typeface="Montserrat"/>
                <a:sym typeface="Montserrat"/>
              </a:rPr>
              <a:t>Supermarkets +1.0%</a:t>
            </a:r>
          </a:p>
          <a:p>
            <a:pPr marL="360000" indent="-304800">
              <a:spcBef>
                <a:spcPts val="600"/>
              </a:spcBef>
              <a:spcAft>
                <a:spcPts val="600"/>
              </a:spcAft>
              <a:buSzPts val="1200"/>
              <a:buFont typeface="Montserrat"/>
              <a:buChar char="■"/>
            </a:pPr>
            <a:r>
              <a:rPr lang="en-GB" sz="1200" dirty="0">
                <a:solidFill>
                  <a:srgbClr val="000000"/>
                </a:solidFill>
                <a:latin typeface="Montserrat" panose="00000500000000000000" pitchFamily="2" charset="0"/>
                <a:ea typeface="Montserrat"/>
                <a:cs typeface="Montserrat"/>
                <a:sym typeface="Montserrat"/>
              </a:rPr>
              <a:t>*Online -6.8%</a:t>
            </a:r>
          </a:p>
          <a:p>
            <a:pPr marL="360000" indent="-304800">
              <a:spcBef>
                <a:spcPts val="600"/>
              </a:spcBef>
              <a:spcAft>
                <a:spcPts val="600"/>
              </a:spcAft>
              <a:buSzPts val="1200"/>
              <a:buFont typeface="Montserrat"/>
              <a:buChar char="■"/>
            </a:pPr>
            <a:endParaRPr lang="en" sz="1200" dirty="0">
              <a:solidFill>
                <a:srgbClr val="000000"/>
              </a:solidFill>
              <a:latin typeface="Montserrat" panose="00000500000000000000" pitchFamily="2" charset="0"/>
              <a:ea typeface="Montserrat"/>
              <a:cs typeface="Montserrat"/>
              <a:sym typeface="Montserrat"/>
            </a:endParaRPr>
          </a:p>
          <a:p>
            <a:pPr marL="360000" lvl="0" indent="-304800" algn="l" rtl="0">
              <a:spcBef>
                <a:spcPts val="600"/>
              </a:spcBef>
              <a:spcAft>
                <a:spcPts val="600"/>
              </a:spcAft>
              <a:buClr>
                <a:srgbClr val="000000"/>
              </a:buClr>
              <a:buSzPts val="1200"/>
              <a:buFont typeface="Montserrat"/>
              <a:buChar char="■"/>
            </a:pPr>
            <a:endParaRPr lang="en" sz="1200" dirty="0">
              <a:solidFill>
                <a:schemeClr val="tx1"/>
              </a:solidFill>
              <a:latin typeface="Avenir Next LT Pro" panose="020B0504020202020204" pitchFamily="34" charset="0"/>
              <a:ea typeface="Montserrat"/>
              <a:cs typeface="Montserrat"/>
              <a:sym typeface="Montserrat"/>
            </a:endParaRPr>
          </a:p>
        </p:txBody>
      </p:sp>
      <p:sp>
        <p:nvSpPr>
          <p:cNvPr id="947" name="Google Shape;947;p77"/>
          <p:cNvSpPr txBox="1"/>
          <p:nvPr/>
        </p:nvSpPr>
        <p:spPr>
          <a:xfrm>
            <a:off x="6277650" y="2287850"/>
            <a:ext cx="2511600" cy="1019100"/>
          </a:xfrm>
          <a:prstGeom prst="rect">
            <a:avLst/>
          </a:prstGeom>
          <a:noFill/>
          <a:ln>
            <a:noFill/>
          </a:ln>
        </p:spPr>
        <p:txBody>
          <a:bodyPr spcFirstLastPara="1" wrap="square" lIns="0" tIns="91425" rIns="0" bIns="91425" anchor="ctr" anchorCtr="0">
            <a:noAutofit/>
          </a:bodyPr>
          <a:lstStyle/>
          <a:p>
            <a:pPr marL="0" lvl="0" indent="0" algn="l" rtl="0">
              <a:spcBef>
                <a:spcPts val="0"/>
              </a:spcBef>
              <a:spcAft>
                <a:spcPts val="0"/>
              </a:spcAft>
              <a:buNone/>
            </a:pPr>
            <a:r>
              <a:rPr lang="en" sz="3600" b="1" dirty="0">
                <a:solidFill>
                  <a:schemeClr val="accent1"/>
                </a:solidFill>
                <a:latin typeface="Montserrat" panose="00000500000000000000" pitchFamily="2" charset="0"/>
                <a:ea typeface="Montserrat"/>
                <a:cs typeface="Montserrat"/>
                <a:sym typeface="Montserrat"/>
              </a:rPr>
              <a:t>+1.0%</a:t>
            </a:r>
            <a:endParaRPr sz="3600" dirty="0">
              <a:solidFill>
                <a:schemeClr val="accent1"/>
              </a:solidFill>
              <a:latin typeface="Montserrat" panose="00000500000000000000" pitchFamily="2" charset="0"/>
              <a:ea typeface="Montserrat Light"/>
              <a:cs typeface="Montserrat Light"/>
              <a:sym typeface="Montserrat Light"/>
            </a:endParaRPr>
          </a:p>
          <a:p>
            <a:pPr marL="0" lvl="0" indent="0" algn="l" rtl="0">
              <a:spcBef>
                <a:spcPts val="600"/>
              </a:spcBef>
              <a:spcAft>
                <a:spcPts val="600"/>
              </a:spcAft>
              <a:buNone/>
            </a:pPr>
            <a:r>
              <a:rPr lang="en" sz="1200" dirty="0">
                <a:solidFill>
                  <a:srgbClr val="FFFFFF"/>
                </a:solidFill>
                <a:latin typeface="Montserrat" panose="00000500000000000000" pitchFamily="2" charset="0"/>
                <a:ea typeface="Montserrat"/>
                <a:cs typeface="Montserrat"/>
                <a:sym typeface="Montserrat"/>
              </a:rPr>
              <a:t>Total Till</a:t>
            </a:r>
          </a:p>
        </p:txBody>
      </p:sp>
      <p:pic>
        <p:nvPicPr>
          <p:cNvPr id="952" name="Google Shape;952;p77"/>
          <p:cNvPicPr preferRelativeResize="0"/>
          <p:nvPr/>
        </p:nvPicPr>
        <p:blipFill rotWithShape="1">
          <a:blip r:embed="rId3">
            <a:alphaModFix/>
          </a:blip>
          <a:srcRect l="258" r="248"/>
          <a:stretch/>
        </p:blipFill>
        <p:spPr>
          <a:xfrm>
            <a:off x="6277650" y="1443196"/>
            <a:ext cx="722376" cy="666191"/>
          </a:xfrm>
          <a:prstGeom prst="rect">
            <a:avLst/>
          </a:prstGeom>
          <a:noFill/>
          <a:ln>
            <a:noFill/>
          </a:ln>
        </p:spPr>
      </p:pic>
    </p:spTree>
    <p:extLst>
      <p:ext uri="{BB962C8B-B14F-4D97-AF65-F5344CB8AC3E}">
        <p14:creationId xmlns:p14="http://schemas.microsoft.com/office/powerpoint/2010/main" val="32692573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79"/>
        <p:cNvGrpSpPr/>
        <p:nvPr/>
      </p:nvGrpSpPr>
      <p:grpSpPr>
        <a:xfrm>
          <a:off x="0" y="0"/>
          <a:ext cx="0" cy="0"/>
          <a:chOff x="0" y="0"/>
          <a:chExt cx="0" cy="0"/>
        </a:xfrm>
      </p:grpSpPr>
      <p:sp>
        <p:nvSpPr>
          <p:cNvPr id="880" name="Google Shape;880;p73"/>
          <p:cNvSpPr txBox="1"/>
          <p:nvPr/>
        </p:nvSpPr>
        <p:spPr>
          <a:xfrm>
            <a:off x="354650" y="292625"/>
            <a:ext cx="8434800" cy="393600"/>
          </a:xfrm>
          <a:prstGeom prst="rect">
            <a:avLst/>
          </a:prstGeom>
          <a:noFill/>
          <a:ln>
            <a:noFill/>
          </a:ln>
        </p:spPr>
        <p:txBody>
          <a:bodyPr spcFirstLastPara="1" wrap="square" lIns="0" tIns="91425" rIns="0" bIns="91425" anchor="t" anchorCtr="0">
            <a:noAutofit/>
          </a:bodyPr>
          <a:lstStyle/>
          <a:p>
            <a:pPr marL="0" lvl="0" indent="0" algn="l" rtl="0">
              <a:spcBef>
                <a:spcPts val="0"/>
              </a:spcBef>
              <a:spcAft>
                <a:spcPts val="0"/>
              </a:spcAft>
              <a:buNone/>
            </a:pPr>
            <a:r>
              <a:rPr lang="en" sz="2000" b="1">
                <a:latin typeface="Montserrat"/>
                <a:ea typeface="Montserrat"/>
                <a:cs typeface="Montserrat"/>
                <a:sym typeface="Montserrat"/>
              </a:rPr>
              <a:t>Three column numbered list</a:t>
            </a:r>
            <a:endParaRPr sz="2000" b="1" dirty="0">
              <a:solidFill>
                <a:srgbClr val="000000"/>
              </a:solidFill>
              <a:latin typeface="Montserrat"/>
              <a:ea typeface="Montserrat"/>
              <a:cs typeface="Montserrat"/>
              <a:sym typeface="Montserrat"/>
            </a:endParaRPr>
          </a:p>
        </p:txBody>
      </p:sp>
      <p:sp>
        <p:nvSpPr>
          <p:cNvPr id="881" name="Google Shape;881;p73"/>
          <p:cNvSpPr txBox="1"/>
          <p:nvPr/>
        </p:nvSpPr>
        <p:spPr>
          <a:xfrm>
            <a:off x="356649" y="2283425"/>
            <a:ext cx="2913391" cy="1180200"/>
          </a:xfrm>
          <a:prstGeom prst="rect">
            <a:avLst/>
          </a:prstGeom>
          <a:noFill/>
          <a:ln>
            <a:noFill/>
          </a:ln>
        </p:spPr>
        <p:txBody>
          <a:bodyPr spcFirstLastPara="1" wrap="square" lIns="0" tIns="45700" rIns="0" bIns="45700" anchor="t" anchorCtr="0">
            <a:noAutofit/>
          </a:bodyPr>
          <a:lstStyle/>
          <a:p>
            <a:pPr lvl="0">
              <a:buSzPts val="1100"/>
            </a:pPr>
            <a:r>
              <a:rPr lang="en" sz="1200" dirty="0">
                <a:solidFill>
                  <a:srgbClr val="FFFFFF"/>
                </a:solidFill>
                <a:latin typeface="Montserrat" panose="00000500000000000000" pitchFamily="2" charset="0"/>
                <a:ea typeface="Montserrat"/>
                <a:cs typeface="Montserrat"/>
                <a:sym typeface="Montserrat"/>
              </a:rPr>
              <a:t>Spend per visit fell to </a:t>
            </a:r>
            <a:r>
              <a:rPr lang="en" sz="1200" b="1" dirty="0">
                <a:solidFill>
                  <a:srgbClr val="FFFFFF"/>
                </a:solidFill>
                <a:latin typeface="Montserrat" panose="00000500000000000000" pitchFamily="2" charset="0"/>
                <a:ea typeface="Montserrat"/>
                <a:cs typeface="Montserrat"/>
                <a:sym typeface="Montserrat"/>
              </a:rPr>
              <a:t>£21.26</a:t>
            </a:r>
            <a:r>
              <a:rPr lang="en" sz="1200" dirty="0">
                <a:solidFill>
                  <a:srgbClr val="FFFFFF"/>
                </a:solidFill>
                <a:latin typeface="Montserrat" panose="00000500000000000000" pitchFamily="2" charset="0"/>
                <a:ea typeface="Montserrat"/>
                <a:cs typeface="Montserrat"/>
                <a:sym typeface="Montserrat"/>
              </a:rPr>
              <a:t> from</a:t>
            </a:r>
          </a:p>
          <a:p>
            <a:pPr lvl="0">
              <a:buSzPts val="1100"/>
            </a:pPr>
            <a:r>
              <a:rPr lang="en" sz="1200" dirty="0">
                <a:solidFill>
                  <a:srgbClr val="FFFFFF"/>
                </a:solidFill>
                <a:latin typeface="Montserrat" panose="00000500000000000000" pitchFamily="2" charset="0"/>
                <a:ea typeface="Montserrat"/>
                <a:cs typeface="Montserrat"/>
                <a:sym typeface="Montserrat"/>
              </a:rPr>
              <a:t>£22.50</a:t>
            </a:r>
          </a:p>
          <a:p>
            <a:pPr marL="0" marR="0" lvl="0" indent="0" algn="l" rtl="0">
              <a:lnSpc>
                <a:spcPct val="100000"/>
              </a:lnSpc>
              <a:spcBef>
                <a:spcPts val="0"/>
              </a:spcBef>
              <a:spcAft>
                <a:spcPts val="0"/>
              </a:spcAft>
              <a:buClr>
                <a:srgbClr val="000000"/>
              </a:buClr>
              <a:buSzPts val="1100"/>
              <a:buFont typeface="Arial"/>
              <a:buNone/>
            </a:pPr>
            <a:endParaRPr lang="en" sz="1200" dirty="0">
              <a:solidFill>
                <a:srgbClr val="FFFFFF"/>
              </a:solidFill>
              <a:latin typeface="Montserrat" panose="00000500000000000000" pitchFamily="2" charset="0"/>
              <a:ea typeface="Montserrat"/>
              <a:cs typeface="Montserrat"/>
              <a:sym typeface="Montserrat"/>
            </a:endParaRPr>
          </a:p>
        </p:txBody>
      </p:sp>
      <p:cxnSp>
        <p:nvCxnSpPr>
          <p:cNvPr id="882" name="Google Shape;882;p73"/>
          <p:cNvCxnSpPr/>
          <p:nvPr/>
        </p:nvCxnSpPr>
        <p:spPr>
          <a:xfrm>
            <a:off x="338424" y="2210070"/>
            <a:ext cx="2712000" cy="0"/>
          </a:xfrm>
          <a:prstGeom prst="straightConnector1">
            <a:avLst/>
          </a:prstGeom>
          <a:noFill/>
          <a:ln w="9525" cap="flat" cmpd="sng">
            <a:solidFill>
              <a:srgbClr val="FFFFFF"/>
            </a:solidFill>
            <a:prstDash val="solid"/>
            <a:round/>
            <a:headEnd type="none" w="med" len="med"/>
            <a:tailEnd type="none" w="med" len="med"/>
          </a:ln>
        </p:spPr>
      </p:cxnSp>
      <p:cxnSp>
        <p:nvCxnSpPr>
          <p:cNvPr id="883" name="Google Shape;883;p73"/>
          <p:cNvCxnSpPr/>
          <p:nvPr/>
        </p:nvCxnSpPr>
        <p:spPr>
          <a:xfrm>
            <a:off x="3215999" y="2210070"/>
            <a:ext cx="2712000" cy="0"/>
          </a:xfrm>
          <a:prstGeom prst="straightConnector1">
            <a:avLst/>
          </a:prstGeom>
          <a:noFill/>
          <a:ln w="9525" cap="flat" cmpd="sng">
            <a:solidFill>
              <a:srgbClr val="FFFFFF"/>
            </a:solidFill>
            <a:prstDash val="solid"/>
            <a:round/>
            <a:headEnd type="none" w="med" len="med"/>
            <a:tailEnd type="none" w="med" len="med"/>
          </a:ln>
        </p:spPr>
      </p:cxnSp>
      <p:cxnSp>
        <p:nvCxnSpPr>
          <p:cNvPr id="884" name="Google Shape;884;p73"/>
          <p:cNvCxnSpPr/>
          <p:nvPr/>
        </p:nvCxnSpPr>
        <p:spPr>
          <a:xfrm>
            <a:off x="6093574" y="2210070"/>
            <a:ext cx="2712000" cy="0"/>
          </a:xfrm>
          <a:prstGeom prst="straightConnector1">
            <a:avLst/>
          </a:prstGeom>
          <a:noFill/>
          <a:ln w="9525" cap="flat" cmpd="sng">
            <a:solidFill>
              <a:srgbClr val="FFFFFF"/>
            </a:solidFill>
            <a:prstDash val="solid"/>
            <a:round/>
            <a:headEnd type="none" w="med" len="med"/>
            <a:tailEnd type="none" w="med" len="med"/>
          </a:ln>
        </p:spPr>
      </p:cxnSp>
      <p:sp>
        <p:nvSpPr>
          <p:cNvPr id="885" name="Google Shape;885;p73"/>
          <p:cNvSpPr txBox="1"/>
          <p:nvPr/>
        </p:nvSpPr>
        <p:spPr>
          <a:xfrm>
            <a:off x="3225200" y="2283425"/>
            <a:ext cx="2693700" cy="1180200"/>
          </a:xfrm>
          <a:prstGeom prst="rect">
            <a:avLst/>
          </a:prstGeom>
          <a:noFill/>
          <a:ln>
            <a:noFill/>
          </a:ln>
        </p:spPr>
        <p:txBody>
          <a:bodyPr spcFirstLastPara="1" wrap="square" lIns="0" tIns="45700" rIns="0" bIns="4570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 sz="1200" dirty="0">
                <a:solidFill>
                  <a:srgbClr val="FFFFFF"/>
                </a:solidFill>
                <a:latin typeface="Montserrat" panose="00000500000000000000" pitchFamily="2" charset="0"/>
                <a:ea typeface="Montserrat"/>
                <a:cs typeface="Montserrat"/>
                <a:sym typeface="Montserrat"/>
              </a:rPr>
              <a:t>Items in basket fell to </a:t>
            </a:r>
            <a:r>
              <a:rPr lang="en" sz="1200" b="1" dirty="0">
                <a:solidFill>
                  <a:srgbClr val="FFFFFF"/>
                </a:solidFill>
                <a:latin typeface="Montserrat" panose="00000500000000000000" pitchFamily="2" charset="0"/>
                <a:ea typeface="Montserrat"/>
                <a:cs typeface="Montserrat"/>
                <a:sym typeface="Montserrat"/>
              </a:rPr>
              <a:t>11.8</a:t>
            </a:r>
            <a:r>
              <a:rPr lang="en" sz="1200" dirty="0">
                <a:solidFill>
                  <a:srgbClr val="FFFFFF"/>
                </a:solidFill>
                <a:latin typeface="Montserrat" panose="00000500000000000000" pitchFamily="2" charset="0"/>
                <a:ea typeface="Montserrat"/>
                <a:cs typeface="Montserrat"/>
                <a:sym typeface="Montserrat"/>
              </a:rPr>
              <a:t> from 12.8</a:t>
            </a:r>
          </a:p>
          <a:p>
            <a:pPr marL="0" marR="0" lvl="0" indent="0" algn="l" rtl="0">
              <a:lnSpc>
                <a:spcPct val="100000"/>
              </a:lnSpc>
              <a:spcBef>
                <a:spcPts val="0"/>
              </a:spcBef>
              <a:spcAft>
                <a:spcPts val="0"/>
              </a:spcAft>
              <a:buClr>
                <a:srgbClr val="000000"/>
              </a:buClr>
              <a:buSzPts val="1100"/>
              <a:buFont typeface="Arial"/>
              <a:buNone/>
            </a:pPr>
            <a:endParaRPr lang="en" sz="1200" dirty="0">
              <a:solidFill>
                <a:srgbClr val="FFFFFF"/>
              </a:solidFill>
              <a:latin typeface="Montserrat" panose="00000500000000000000" pitchFamily="2" charset="0"/>
              <a:ea typeface="Montserrat"/>
              <a:cs typeface="Montserrat"/>
              <a:sym typeface="Montserrat"/>
            </a:endParaRPr>
          </a:p>
          <a:p>
            <a:pPr marL="0" marR="0" lvl="0" indent="0" algn="l" rtl="0">
              <a:lnSpc>
                <a:spcPct val="100000"/>
              </a:lnSpc>
              <a:spcBef>
                <a:spcPts val="0"/>
              </a:spcBef>
              <a:spcAft>
                <a:spcPts val="0"/>
              </a:spcAft>
              <a:buClr>
                <a:srgbClr val="000000"/>
              </a:buClr>
              <a:buSzPts val="1100"/>
              <a:buFont typeface="Arial"/>
              <a:buNone/>
            </a:pPr>
            <a:endParaRPr lang="en" sz="1200" dirty="0">
              <a:solidFill>
                <a:srgbClr val="FFFFFF"/>
              </a:solidFill>
              <a:latin typeface="Montserrat" panose="00000500000000000000" pitchFamily="2" charset="0"/>
              <a:ea typeface="Montserrat"/>
              <a:cs typeface="Montserrat"/>
              <a:sym typeface="Montserrat"/>
            </a:endParaRPr>
          </a:p>
          <a:p>
            <a:pPr marL="0" marR="0" lvl="0" indent="0" algn="l" rtl="0">
              <a:lnSpc>
                <a:spcPct val="100000"/>
              </a:lnSpc>
              <a:spcBef>
                <a:spcPts val="0"/>
              </a:spcBef>
              <a:spcAft>
                <a:spcPts val="0"/>
              </a:spcAft>
              <a:buClr>
                <a:srgbClr val="000000"/>
              </a:buClr>
              <a:buSzPts val="1100"/>
              <a:buFont typeface="Arial"/>
              <a:buNone/>
            </a:pPr>
            <a:endParaRPr lang="en" sz="1200" dirty="0">
              <a:solidFill>
                <a:srgbClr val="FFFFFF"/>
              </a:solidFill>
              <a:latin typeface="Montserrat" panose="00000500000000000000" pitchFamily="2" charset="0"/>
              <a:ea typeface="Montserrat"/>
              <a:cs typeface="Montserrat"/>
              <a:sym typeface="Montserrat"/>
            </a:endParaRPr>
          </a:p>
        </p:txBody>
      </p:sp>
      <p:sp>
        <p:nvSpPr>
          <p:cNvPr id="886" name="Google Shape;886;p73"/>
          <p:cNvSpPr txBox="1"/>
          <p:nvPr/>
        </p:nvSpPr>
        <p:spPr>
          <a:xfrm>
            <a:off x="6093749" y="2283425"/>
            <a:ext cx="2890593" cy="1180200"/>
          </a:xfrm>
          <a:prstGeom prst="rect">
            <a:avLst/>
          </a:prstGeom>
          <a:noFill/>
          <a:ln>
            <a:noFill/>
          </a:ln>
        </p:spPr>
        <p:txBody>
          <a:bodyPr spcFirstLastPara="1" wrap="square" lIns="0" tIns="45700" rIns="0" bIns="45700" anchor="t" anchorCtr="0">
            <a:noAutofit/>
          </a:bodyPr>
          <a:lstStyle/>
          <a:p>
            <a:pPr>
              <a:buSzPts val="1100"/>
            </a:pPr>
            <a:r>
              <a:rPr lang="en" sz="1200" dirty="0">
                <a:solidFill>
                  <a:srgbClr val="FFFFFF"/>
                </a:solidFill>
                <a:latin typeface="Montserrat" panose="00000500000000000000" pitchFamily="2" charset="0"/>
                <a:ea typeface="Montserrat"/>
                <a:cs typeface="Montserrat"/>
                <a:sym typeface="Montserrat"/>
              </a:rPr>
              <a:t>Frequency of visit </a:t>
            </a:r>
            <a:r>
              <a:rPr lang="en" sz="1200" b="1" dirty="0">
                <a:solidFill>
                  <a:srgbClr val="FFFFFF"/>
                </a:solidFill>
                <a:latin typeface="Montserrat" panose="00000500000000000000" pitchFamily="2" charset="0"/>
                <a:ea typeface="Montserrat"/>
                <a:cs typeface="Montserrat"/>
                <a:sym typeface="Montserrat"/>
              </a:rPr>
              <a:t>increased</a:t>
            </a:r>
            <a:r>
              <a:rPr lang="en" sz="1200" dirty="0">
                <a:solidFill>
                  <a:srgbClr val="FFFFFF"/>
                </a:solidFill>
                <a:latin typeface="Montserrat" panose="00000500000000000000" pitchFamily="2" charset="0"/>
                <a:ea typeface="Montserrat"/>
                <a:cs typeface="Montserrat"/>
                <a:sym typeface="Montserrat"/>
              </a:rPr>
              <a:t> to </a:t>
            </a:r>
            <a:r>
              <a:rPr lang="en" sz="1200" b="1" dirty="0">
                <a:solidFill>
                  <a:srgbClr val="FFFFFF"/>
                </a:solidFill>
                <a:latin typeface="Montserrat" panose="00000500000000000000" pitchFamily="2" charset="0"/>
                <a:ea typeface="Montserrat"/>
                <a:cs typeface="Montserrat"/>
                <a:sym typeface="Montserrat"/>
              </a:rPr>
              <a:t>16.9 trips</a:t>
            </a:r>
            <a:r>
              <a:rPr lang="en" sz="1200" dirty="0">
                <a:solidFill>
                  <a:srgbClr val="FFFFFF"/>
                </a:solidFill>
                <a:latin typeface="Montserrat" panose="00000500000000000000" pitchFamily="2" charset="0"/>
                <a:ea typeface="Montserrat"/>
                <a:cs typeface="Montserrat"/>
                <a:sym typeface="Montserrat"/>
              </a:rPr>
              <a:t> from 16.1</a:t>
            </a:r>
          </a:p>
          <a:p>
            <a:pPr marL="0" marR="0" lvl="0" indent="0" algn="l" rtl="0">
              <a:lnSpc>
                <a:spcPct val="100000"/>
              </a:lnSpc>
              <a:spcBef>
                <a:spcPts val="0"/>
              </a:spcBef>
              <a:spcAft>
                <a:spcPts val="0"/>
              </a:spcAft>
              <a:buClr>
                <a:srgbClr val="000000"/>
              </a:buClr>
              <a:buSzPts val="1100"/>
              <a:buFont typeface="Arial"/>
              <a:buNone/>
            </a:pPr>
            <a:r>
              <a:rPr lang="en" sz="1200" dirty="0">
                <a:solidFill>
                  <a:srgbClr val="FFFFFF"/>
                </a:solidFill>
                <a:latin typeface="Montserrat" panose="00000500000000000000" pitchFamily="2" charset="0"/>
                <a:ea typeface="Montserrat"/>
                <a:cs typeface="Montserrat"/>
                <a:sym typeface="Montserrat"/>
              </a:rPr>
              <a:t>.</a:t>
            </a:r>
          </a:p>
          <a:p>
            <a:pPr marL="0" marR="0" lvl="0" indent="0" algn="l" rtl="0">
              <a:lnSpc>
                <a:spcPct val="100000"/>
              </a:lnSpc>
              <a:spcBef>
                <a:spcPts val="0"/>
              </a:spcBef>
              <a:spcAft>
                <a:spcPts val="0"/>
              </a:spcAft>
              <a:buClr>
                <a:srgbClr val="000000"/>
              </a:buClr>
              <a:buSzPts val="1100"/>
              <a:buFont typeface="Arial"/>
              <a:buNone/>
            </a:pPr>
            <a:endParaRPr lang="en" sz="1200" dirty="0">
              <a:solidFill>
                <a:srgbClr val="FFFFFF"/>
              </a:solidFill>
              <a:latin typeface="Montserrat" panose="00000500000000000000" pitchFamily="2" charset="0"/>
              <a:ea typeface="Montserrat"/>
              <a:cs typeface="Montserrat"/>
              <a:sym typeface="Montserrat"/>
            </a:endParaRPr>
          </a:p>
          <a:p>
            <a:pPr marL="0" marR="0" lvl="0" indent="0" algn="l" rtl="0">
              <a:lnSpc>
                <a:spcPct val="100000"/>
              </a:lnSpc>
              <a:spcBef>
                <a:spcPts val="0"/>
              </a:spcBef>
              <a:spcAft>
                <a:spcPts val="0"/>
              </a:spcAft>
              <a:buClr>
                <a:srgbClr val="000000"/>
              </a:buClr>
              <a:buSzPts val="1100"/>
              <a:buFont typeface="Arial"/>
              <a:buNone/>
            </a:pPr>
            <a:endParaRPr lang="en" sz="1200" dirty="0">
              <a:solidFill>
                <a:srgbClr val="FFFFFF"/>
              </a:solidFill>
              <a:latin typeface="Montserrat" panose="00000500000000000000" pitchFamily="2" charset="0"/>
              <a:ea typeface="Montserrat"/>
              <a:cs typeface="Montserrat"/>
              <a:sym typeface="Montserrat"/>
            </a:endParaRPr>
          </a:p>
        </p:txBody>
      </p:sp>
      <p:sp>
        <p:nvSpPr>
          <p:cNvPr id="3" name="Subtitle 2">
            <a:extLst>
              <a:ext uri="{FF2B5EF4-FFF2-40B4-BE49-F238E27FC236}">
                <a16:creationId xmlns:a16="http://schemas.microsoft.com/office/drawing/2014/main" id="{23A34955-74D6-4E88-B955-906E495822A3}"/>
              </a:ext>
            </a:extLst>
          </p:cNvPr>
          <p:cNvSpPr>
            <a:spLocks noGrp="1"/>
          </p:cNvSpPr>
          <p:nvPr>
            <p:ph type="subTitle" idx="1"/>
          </p:nvPr>
        </p:nvSpPr>
        <p:spPr>
          <a:xfrm>
            <a:off x="354650" y="4850875"/>
            <a:ext cx="8159100" cy="184800"/>
          </a:xfrm>
        </p:spPr>
        <p:txBody>
          <a:bodyPr/>
          <a:lstStyle/>
          <a:p>
            <a:r>
              <a:rPr lang="en-PH" dirty="0">
                <a:latin typeface="Montserrat" panose="00000500000000000000" pitchFamily="2" charset="0"/>
              </a:rPr>
              <a:t>Source:  NielsenIQ Homescan GB FMCG 4w/e 1</a:t>
            </a:r>
            <a:r>
              <a:rPr lang="en-PH" baseline="30000" dirty="0">
                <a:latin typeface="Montserrat" panose="00000500000000000000" pitchFamily="2" charset="0"/>
              </a:rPr>
              <a:t>st</a:t>
            </a:r>
            <a:r>
              <a:rPr lang="en-PH" dirty="0">
                <a:latin typeface="Montserrat" panose="00000500000000000000" pitchFamily="2" charset="0"/>
              </a:rPr>
              <a:t> January 2022 vs 4we 2</a:t>
            </a:r>
            <a:r>
              <a:rPr lang="en-PH" baseline="30000" dirty="0">
                <a:latin typeface="Montserrat" panose="00000500000000000000" pitchFamily="2" charset="0"/>
              </a:rPr>
              <a:t>nd</a:t>
            </a:r>
            <a:r>
              <a:rPr lang="en-PH" dirty="0">
                <a:latin typeface="Montserrat" panose="00000500000000000000" pitchFamily="2" charset="0"/>
              </a:rPr>
              <a:t> January 2021</a:t>
            </a:r>
          </a:p>
        </p:txBody>
      </p:sp>
      <p:sp>
        <p:nvSpPr>
          <p:cNvPr id="888" name="Google Shape;888;p73"/>
          <p:cNvSpPr txBox="1">
            <a:spLocks noGrp="1"/>
          </p:cNvSpPr>
          <p:nvPr>
            <p:ph type="title"/>
          </p:nvPr>
        </p:nvSpPr>
        <p:spPr>
          <a:xfrm>
            <a:off x="354650" y="292625"/>
            <a:ext cx="8629692" cy="393600"/>
          </a:xfrm>
        </p:spPr>
        <p:txBody>
          <a:bodyPr spcFirstLastPara="1" wrap="square" lIns="0" tIns="91425" rIns="0" bIns="91425" anchor="t" anchorCtr="0">
            <a:noAutofit/>
          </a:bodyPr>
          <a:lstStyle/>
          <a:p>
            <a:pPr lvl="0"/>
            <a:r>
              <a:rPr lang="en-PH" dirty="0"/>
              <a:t>Shoppers made </a:t>
            </a:r>
            <a:r>
              <a:rPr lang="en-PH" dirty="0">
                <a:solidFill>
                  <a:schemeClr val="accent1"/>
                </a:solidFill>
              </a:rPr>
              <a:t>27m</a:t>
            </a:r>
            <a:r>
              <a:rPr lang="en-PH" dirty="0"/>
              <a:t> </a:t>
            </a:r>
            <a:r>
              <a:rPr lang="en-PH" dirty="0">
                <a:solidFill>
                  <a:schemeClr val="accent1"/>
                </a:solidFill>
              </a:rPr>
              <a:t>MORE</a:t>
            </a:r>
            <a:r>
              <a:rPr lang="en-PH" dirty="0">
                <a:solidFill>
                  <a:schemeClr val="bg1"/>
                </a:solidFill>
              </a:rPr>
              <a:t> </a:t>
            </a:r>
            <a:r>
              <a:rPr lang="en-PH" dirty="0"/>
              <a:t>shopping trips but </a:t>
            </a:r>
            <a:r>
              <a:rPr lang="en-PH" dirty="0">
                <a:solidFill>
                  <a:schemeClr val="bg1"/>
                </a:solidFill>
              </a:rPr>
              <a:t>spent </a:t>
            </a:r>
            <a:r>
              <a:rPr lang="en-PH" dirty="0">
                <a:solidFill>
                  <a:schemeClr val="accent1"/>
                </a:solidFill>
              </a:rPr>
              <a:t>£1.19 LESS </a:t>
            </a:r>
            <a:r>
              <a:rPr lang="en-PH" dirty="0"/>
              <a:t>per trip, buying </a:t>
            </a:r>
            <a:r>
              <a:rPr lang="en-PH" dirty="0">
                <a:solidFill>
                  <a:schemeClr val="accent1"/>
                </a:solidFill>
              </a:rPr>
              <a:t>1.1 FEWER </a:t>
            </a:r>
            <a:r>
              <a:rPr lang="en-PH" dirty="0">
                <a:solidFill>
                  <a:schemeClr val="bg1"/>
                </a:solidFill>
                <a:latin typeface="Montserrat" panose="00000500000000000000" pitchFamily="2" charset="0"/>
              </a:rPr>
              <a:t>fmcg items</a:t>
            </a:r>
          </a:p>
        </p:txBody>
      </p:sp>
      <p:pic>
        <p:nvPicPr>
          <p:cNvPr id="890" name="Google Shape;890;p73"/>
          <p:cNvPicPr preferRelativeResize="0"/>
          <p:nvPr/>
        </p:nvPicPr>
        <p:blipFill rotWithShape="1">
          <a:blip r:embed="rId3">
            <a:alphaModFix/>
          </a:blip>
          <a:srcRect l="258" r="248"/>
          <a:stretch/>
        </p:blipFill>
        <p:spPr>
          <a:xfrm>
            <a:off x="6093750" y="2825503"/>
            <a:ext cx="356616" cy="332842"/>
          </a:xfrm>
          <a:prstGeom prst="rect">
            <a:avLst/>
          </a:prstGeom>
          <a:noFill/>
          <a:ln>
            <a:noFill/>
          </a:ln>
        </p:spPr>
      </p:pic>
      <p:pic>
        <p:nvPicPr>
          <p:cNvPr id="891" name="Google Shape;891;p73"/>
          <p:cNvPicPr preferRelativeResize="0"/>
          <p:nvPr/>
        </p:nvPicPr>
        <p:blipFill>
          <a:blip r:embed="rId4">
            <a:alphaModFix/>
          </a:blip>
          <a:stretch>
            <a:fillRect/>
          </a:stretch>
        </p:blipFill>
        <p:spPr>
          <a:xfrm>
            <a:off x="3225200" y="2825503"/>
            <a:ext cx="356616" cy="273406"/>
          </a:xfrm>
          <a:prstGeom prst="rect">
            <a:avLst/>
          </a:prstGeom>
          <a:noFill/>
          <a:ln>
            <a:noFill/>
          </a:ln>
        </p:spPr>
      </p:pic>
      <p:pic>
        <p:nvPicPr>
          <p:cNvPr id="892" name="Google Shape;892;p73"/>
          <p:cNvPicPr preferRelativeResize="0"/>
          <p:nvPr/>
        </p:nvPicPr>
        <p:blipFill>
          <a:blip r:embed="rId5">
            <a:alphaModFix/>
          </a:blip>
          <a:stretch>
            <a:fillRect/>
          </a:stretch>
        </p:blipFill>
        <p:spPr>
          <a:xfrm>
            <a:off x="363785" y="2825503"/>
            <a:ext cx="356616" cy="309067"/>
          </a:xfrm>
          <a:prstGeom prst="rect">
            <a:avLst/>
          </a:prstGeom>
          <a:noFill/>
          <a:ln>
            <a:noFill/>
          </a:ln>
        </p:spPr>
      </p:pic>
      <p:sp>
        <p:nvSpPr>
          <p:cNvPr id="2" name="Rectangle 1"/>
          <p:cNvSpPr/>
          <p:nvPr/>
        </p:nvSpPr>
        <p:spPr>
          <a:xfrm>
            <a:off x="338424" y="1676500"/>
            <a:ext cx="873957" cy="523220"/>
          </a:xfrm>
          <a:prstGeom prst="rect">
            <a:avLst/>
          </a:prstGeom>
        </p:spPr>
        <p:txBody>
          <a:bodyPr wrap="none">
            <a:spAutoFit/>
          </a:bodyPr>
          <a:lstStyle/>
          <a:p>
            <a:pPr lvl="0">
              <a:buSzPts val="1100"/>
            </a:pPr>
            <a:r>
              <a:rPr lang="en" sz="2800" b="1" dirty="0">
                <a:solidFill>
                  <a:schemeClr val="accent1"/>
                </a:solidFill>
                <a:latin typeface="Montserrat" panose="00000500000000000000" pitchFamily="2" charset="0"/>
                <a:ea typeface="Montserrat"/>
                <a:cs typeface="Montserrat"/>
                <a:sym typeface="Montserrat"/>
              </a:rPr>
              <a:t>-5%</a:t>
            </a:r>
          </a:p>
        </p:txBody>
      </p:sp>
      <p:sp>
        <p:nvSpPr>
          <p:cNvPr id="4" name="Rectangle 3"/>
          <p:cNvSpPr/>
          <p:nvPr/>
        </p:nvSpPr>
        <p:spPr>
          <a:xfrm>
            <a:off x="3174281" y="1676500"/>
            <a:ext cx="865943" cy="523220"/>
          </a:xfrm>
          <a:prstGeom prst="rect">
            <a:avLst/>
          </a:prstGeom>
        </p:spPr>
        <p:txBody>
          <a:bodyPr wrap="none">
            <a:spAutoFit/>
          </a:bodyPr>
          <a:lstStyle/>
          <a:p>
            <a:pPr lvl="0">
              <a:buSzPts val="1100"/>
            </a:pPr>
            <a:r>
              <a:rPr lang="en" sz="2800" b="1" dirty="0">
                <a:solidFill>
                  <a:schemeClr val="accent1"/>
                </a:solidFill>
                <a:latin typeface="Montserrat" panose="00000500000000000000" pitchFamily="2" charset="0"/>
                <a:ea typeface="Montserrat"/>
                <a:cs typeface="Montserrat"/>
                <a:sym typeface="Montserrat"/>
              </a:rPr>
              <a:t>-8%</a:t>
            </a:r>
          </a:p>
        </p:txBody>
      </p:sp>
      <p:sp>
        <p:nvSpPr>
          <p:cNvPr id="5" name="Rectangle 4"/>
          <p:cNvSpPr/>
          <p:nvPr/>
        </p:nvSpPr>
        <p:spPr>
          <a:xfrm>
            <a:off x="6093574" y="1676500"/>
            <a:ext cx="942887" cy="523220"/>
          </a:xfrm>
          <a:prstGeom prst="rect">
            <a:avLst/>
          </a:prstGeom>
        </p:spPr>
        <p:txBody>
          <a:bodyPr wrap="none">
            <a:spAutoFit/>
          </a:bodyPr>
          <a:lstStyle/>
          <a:p>
            <a:pPr lvl="0">
              <a:buSzPts val="1100"/>
            </a:pPr>
            <a:r>
              <a:rPr lang="en" sz="2800" b="1" dirty="0">
                <a:solidFill>
                  <a:schemeClr val="accent1"/>
                </a:solidFill>
                <a:latin typeface="Montserrat" panose="00000500000000000000" pitchFamily="2" charset="0"/>
                <a:ea typeface="Montserrat"/>
                <a:cs typeface="Montserrat"/>
                <a:sym typeface="Montserrat"/>
              </a:rPr>
              <a:t>+5%</a:t>
            </a:r>
          </a:p>
        </p:txBody>
      </p:sp>
    </p:spTree>
    <p:extLst>
      <p:ext uri="{BB962C8B-B14F-4D97-AF65-F5344CB8AC3E}">
        <p14:creationId xmlns:p14="http://schemas.microsoft.com/office/powerpoint/2010/main" val="7866468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80"/>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C0DF4155-97B8-4F3D-9402-E4424C49A032}"/>
              </a:ext>
            </a:extLst>
          </p:cNvPr>
          <p:cNvCxnSpPr>
            <a:cxnSpLocks/>
          </p:cNvCxnSpPr>
          <p:nvPr/>
        </p:nvCxnSpPr>
        <p:spPr>
          <a:xfrm>
            <a:off x="4933561" y="590029"/>
            <a:ext cx="229326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81" name="Google Shape;781;p68"/>
          <p:cNvSpPr txBox="1"/>
          <p:nvPr/>
        </p:nvSpPr>
        <p:spPr>
          <a:xfrm>
            <a:off x="213554" y="235799"/>
            <a:ext cx="8963025" cy="393595"/>
          </a:xfrm>
          <a:prstGeom prst="rect">
            <a:avLst/>
          </a:prstGeom>
          <a:noFill/>
          <a:ln>
            <a:noFill/>
          </a:ln>
        </p:spPr>
        <p:txBody>
          <a:bodyPr spcFirstLastPara="1" wrap="square" lIns="0" tIns="91425" rIns="0" bIns="91425" anchor="t" anchorCtr="0">
            <a:noAutofit/>
          </a:bodyPr>
          <a:lstStyle/>
          <a:p>
            <a:r>
              <a:rPr lang="en-GB" sz="1900" b="1" dirty="0">
                <a:latin typeface="Montserrat" panose="00000500000000000000" pitchFamily="2" charset="0"/>
                <a:ea typeface="Montserrat"/>
                <a:cs typeface="Montserrat"/>
                <a:sym typeface="Montserrat"/>
              </a:rPr>
              <a:t>Christmas 2021 shoppers planned for larger gatherings, at home</a:t>
            </a:r>
            <a:endParaRPr lang="en-GB" sz="1900" b="1" dirty="0">
              <a:solidFill>
                <a:srgbClr val="000000"/>
              </a:solidFill>
              <a:latin typeface="Montserrat" panose="00000500000000000000" pitchFamily="2" charset="0"/>
              <a:ea typeface="Montserrat"/>
              <a:cs typeface="Montserrat"/>
              <a:sym typeface="Montserrat"/>
            </a:endParaRPr>
          </a:p>
        </p:txBody>
      </p:sp>
      <p:sp>
        <p:nvSpPr>
          <p:cNvPr id="2" name="Subtitle 1"/>
          <p:cNvSpPr>
            <a:spLocks noGrp="1"/>
          </p:cNvSpPr>
          <p:nvPr>
            <p:ph type="subTitle" idx="4294967295"/>
          </p:nvPr>
        </p:nvSpPr>
        <p:spPr>
          <a:xfrm>
            <a:off x="338423" y="4887827"/>
            <a:ext cx="8159100" cy="184800"/>
          </a:xfrm>
        </p:spPr>
        <p:txBody>
          <a:bodyPr/>
          <a:lstStyle/>
          <a:p>
            <a:endParaRPr lang="en-GB" dirty="0">
              <a:latin typeface="Montserrat" panose="00000500000000000000" pitchFamily="2" charset="0"/>
            </a:endParaRPr>
          </a:p>
          <a:p>
            <a:pPr marL="146050" indent="0">
              <a:buNone/>
            </a:pPr>
            <a:endParaRPr lang="en-GB" dirty="0">
              <a:latin typeface="Montserrat" panose="00000500000000000000" pitchFamily="2" charset="0"/>
            </a:endParaRPr>
          </a:p>
        </p:txBody>
      </p:sp>
      <p:sp>
        <p:nvSpPr>
          <p:cNvPr id="790" name="Google Shape;790;p68"/>
          <p:cNvSpPr txBox="1"/>
          <p:nvPr/>
        </p:nvSpPr>
        <p:spPr>
          <a:xfrm>
            <a:off x="4631154" y="1437262"/>
            <a:ext cx="2144166" cy="3273641"/>
          </a:xfrm>
          <a:prstGeom prst="rect">
            <a:avLst/>
          </a:prstGeom>
          <a:noFill/>
          <a:ln>
            <a:noFill/>
          </a:ln>
        </p:spPr>
        <p:txBody>
          <a:bodyPr spcFirstLastPara="1" wrap="square" lIns="0" tIns="45700" rIns="0" bIns="45700" anchor="t" anchorCtr="0">
            <a:noAutofit/>
          </a:bodyPr>
          <a:lstStyle/>
          <a:p>
            <a:pPr marL="171450" indent="-171450">
              <a:buClr>
                <a:schemeClr val="accent1"/>
              </a:buClr>
              <a:buFont typeface="Wingdings" panose="05000000000000000000" pitchFamily="2" charset="2"/>
              <a:buChar char="§"/>
            </a:pPr>
            <a:r>
              <a:rPr lang="en-GB" sz="1100" spc="10" dirty="0">
                <a:effectLst/>
                <a:latin typeface="Montserrat" panose="00000500000000000000" pitchFamily="2" charset="0"/>
                <a:ea typeface="Times New Roman" panose="02020603050405020304" pitchFamily="18" charset="0"/>
              </a:rPr>
              <a:t>This was the </a:t>
            </a:r>
            <a:r>
              <a:rPr lang="en-GB" sz="1100" b="1" spc="10" dirty="0">
                <a:effectLst/>
                <a:latin typeface="Montserrat" panose="00000500000000000000" pitchFamily="2" charset="0"/>
                <a:ea typeface="Times New Roman" panose="02020603050405020304" pitchFamily="18" charset="0"/>
              </a:rPr>
              <a:t>biggest Christmas </a:t>
            </a:r>
            <a:r>
              <a:rPr lang="en-GB" sz="1100" spc="10" dirty="0">
                <a:effectLst/>
                <a:latin typeface="Montserrat" panose="00000500000000000000" pitchFamily="2" charset="0"/>
                <a:ea typeface="Times New Roman" panose="02020603050405020304" pitchFamily="18" charset="0"/>
              </a:rPr>
              <a:t>week ever, with a 4 full days of trading.</a:t>
            </a:r>
          </a:p>
          <a:p>
            <a:pPr marL="171450" indent="-171450">
              <a:buClr>
                <a:schemeClr val="accent1"/>
              </a:buClr>
              <a:buFont typeface="Wingdings" panose="05000000000000000000" pitchFamily="2" charset="2"/>
              <a:buChar char="§"/>
            </a:pPr>
            <a:endParaRPr lang="en-GB" sz="1100" spc="10" dirty="0">
              <a:latin typeface="Montserrat" panose="00000500000000000000" pitchFamily="2" charset="0"/>
              <a:ea typeface="Times New Roman" panose="02020603050405020304" pitchFamily="18" charset="0"/>
            </a:endParaRPr>
          </a:p>
          <a:p>
            <a:pPr marL="171450" indent="-171450">
              <a:buClr>
                <a:schemeClr val="accent1"/>
              </a:buClr>
              <a:buFont typeface="Wingdings" panose="05000000000000000000" pitchFamily="2" charset="2"/>
              <a:buChar char="§"/>
            </a:pPr>
            <a:r>
              <a:rPr lang="en-GB" sz="1100" spc="10" dirty="0">
                <a:latin typeface="Montserrat" panose="00000500000000000000" pitchFamily="2" charset="0"/>
                <a:ea typeface="Times New Roman" panose="02020603050405020304" pitchFamily="18" charset="0"/>
              </a:rPr>
              <a:t>Many shoppers will have taken annual leave, to ease the pressure of planning for the big day and enabling more visits to stores.</a:t>
            </a:r>
          </a:p>
          <a:p>
            <a:pPr marL="171450" indent="-171450">
              <a:buClr>
                <a:schemeClr val="accent1"/>
              </a:buClr>
              <a:buFont typeface="Wingdings" panose="05000000000000000000" pitchFamily="2" charset="2"/>
              <a:buChar char="§"/>
            </a:pPr>
            <a:endParaRPr lang="en-GB" sz="1100" spc="10" dirty="0">
              <a:latin typeface="Montserrat" panose="00000500000000000000" pitchFamily="2" charset="0"/>
              <a:ea typeface="Times New Roman" panose="02020603050405020304" pitchFamily="18" charset="0"/>
            </a:endParaRPr>
          </a:p>
          <a:p>
            <a:pPr marL="171450" indent="-171450">
              <a:buClr>
                <a:schemeClr val="accent1"/>
              </a:buClr>
              <a:buFont typeface="Wingdings" panose="05000000000000000000" pitchFamily="2" charset="2"/>
              <a:buChar char="§"/>
            </a:pPr>
            <a:r>
              <a:rPr lang="en-GB" sz="1100" spc="10" dirty="0">
                <a:latin typeface="Montserrat" panose="00000500000000000000" pitchFamily="2" charset="0"/>
                <a:ea typeface="Times New Roman" panose="02020603050405020304" pitchFamily="18" charset="0"/>
              </a:rPr>
              <a:t>With sales </a:t>
            </a:r>
            <a:r>
              <a:rPr lang="en-GB" sz="1100" b="1" spc="10" dirty="0">
                <a:latin typeface="Montserrat" panose="00000500000000000000" pitchFamily="2" charset="0"/>
                <a:ea typeface="Times New Roman" panose="02020603050405020304" pitchFamily="18" charset="0"/>
              </a:rPr>
              <a:t>up almost 15% </a:t>
            </a:r>
            <a:r>
              <a:rPr lang="en-GB" sz="1100" spc="10" dirty="0">
                <a:latin typeface="Montserrat" panose="00000500000000000000" pitchFamily="2" charset="0"/>
                <a:ea typeface="Times New Roman" panose="02020603050405020304" pitchFamily="18" charset="0"/>
              </a:rPr>
              <a:t>on last year, pressure for retailers to perform this week will have been intense.</a:t>
            </a:r>
          </a:p>
          <a:p>
            <a:pPr marL="171450" indent="-171450">
              <a:buClr>
                <a:schemeClr val="accent1"/>
              </a:buClr>
              <a:buFont typeface="Wingdings" panose="05000000000000000000" pitchFamily="2" charset="2"/>
              <a:buChar char="§"/>
            </a:pPr>
            <a:endParaRPr lang="en-GB" sz="1100" spc="10" dirty="0">
              <a:latin typeface="Montserrat" panose="00000500000000000000" pitchFamily="2" charset="0"/>
              <a:ea typeface="Times New Roman" panose="02020603050405020304" pitchFamily="18" charset="0"/>
            </a:endParaRPr>
          </a:p>
          <a:p>
            <a:pPr marL="171450" indent="-171450">
              <a:buFont typeface="Wingdings" panose="05000000000000000000" pitchFamily="2" charset="2"/>
              <a:buChar char="§"/>
            </a:pPr>
            <a:endParaRPr lang="en-GB" sz="1100" spc="10" dirty="0">
              <a:effectLst/>
              <a:latin typeface="Montserrat" panose="00000500000000000000" pitchFamily="2" charset="0"/>
              <a:ea typeface="Times New Roman" panose="02020603050405020304" pitchFamily="18" charset="0"/>
            </a:endParaRPr>
          </a:p>
          <a:p>
            <a:endParaRPr lang="en-GB" sz="1100" spc="10" dirty="0">
              <a:effectLst/>
              <a:latin typeface="Montserrat" panose="00000500000000000000" pitchFamily="2" charset="0"/>
              <a:ea typeface="Times New Roman" panose="02020603050405020304" pitchFamily="18" charset="0"/>
            </a:endParaRPr>
          </a:p>
        </p:txBody>
      </p:sp>
      <p:cxnSp>
        <p:nvCxnSpPr>
          <p:cNvPr id="782" name="Google Shape;782;p68"/>
          <p:cNvCxnSpPr>
            <a:cxnSpLocks/>
          </p:cNvCxnSpPr>
          <p:nvPr/>
        </p:nvCxnSpPr>
        <p:spPr>
          <a:xfrm>
            <a:off x="354650" y="1397270"/>
            <a:ext cx="1960379" cy="0"/>
          </a:xfrm>
          <a:prstGeom prst="straightConnector1">
            <a:avLst/>
          </a:prstGeom>
          <a:noFill/>
          <a:ln w="9525" cap="flat" cmpd="sng">
            <a:solidFill>
              <a:srgbClr val="333333"/>
            </a:solidFill>
            <a:prstDash val="solid"/>
            <a:round/>
            <a:headEnd type="none" w="med" len="med"/>
            <a:tailEnd type="none" w="med" len="med"/>
          </a:ln>
        </p:spPr>
      </p:cxnSp>
      <p:cxnSp>
        <p:nvCxnSpPr>
          <p:cNvPr id="783" name="Google Shape;783;p68"/>
          <p:cNvCxnSpPr>
            <a:cxnSpLocks/>
          </p:cNvCxnSpPr>
          <p:nvPr/>
        </p:nvCxnSpPr>
        <p:spPr>
          <a:xfrm>
            <a:off x="2508025" y="1397270"/>
            <a:ext cx="1969291" cy="0"/>
          </a:xfrm>
          <a:prstGeom prst="straightConnector1">
            <a:avLst/>
          </a:prstGeom>
          <a:noFill/>
          <a:ln w="9525" cap="flat" cmpd="sng">
            <a:solidFill>
              <a:srgbClr val="333333"/>
            </a:solidFill>
            <a:prstDash val="solid"/>
            <a:round/>
            <a:headEnd type="none" w="med" len="med"/>
            <a:tailEnd type="none" w="med" len="med"/>
          </a:ln>
        </p:spPr>
      </p:cxnSp>
      <p:cxnSp>
        <p:nvCxnSpPr>
          <p:cNvPr id="784" name="Google Shape;784;p68"/>
          <p:cNvCxnSpPr>
            <a:cxnSpLocks/>
          </p:cNvCxnSpPr>
          <p:nvPr/>
        </p:nvCxnSpPr>
        <p:spPr>
          <a:xfrm>
            <a:off x="4662036" y="1397270"/>
            <a:ext cx="1807293" cy="0"/>
          </a:xfrm>
          <a:prstGeom prst="straightConnector1">
            <a:avLst/>
          </a:prstGeom>
          <a:noFill/>
          <a:ln w="9525" cap="flat" cmpd="sng">
            <a:solidFill>
              <a:srgbClr val="333333"/>
            </a:solidFill>
            <a:prstDash val="solid"/>
            <a:round/>
            <a:headEnd type="none" w="med" len="med"/>
            <a:tailEnd type="none" w="med" len="med"/>
          </a:ln>
        </p:spPr>
      </p:cxnSp>
      <p:cxnSp>
        <p:nvCxnSpPr>
          <p:cNvPr id="785" name="Google Shape;785;p68"/>
          <p:cNvCxnSpPr/>
          <p:nvPr/>
        </p:nvCxnSpPr>
        <p:spPr>
          <a:xfrm>
            <a:off x="6997541" y="1397270"/>
            <a:ext cx="1964700" cy="0"/>
          </a:xfrm>
          <a:prstGeom prst="straightConnector1">
            <a:avLst/>
          </a:prstGeom>
          <a:noFill/>
          <a:ln w="9525" cap="flat" cmpd="sng">
            <a:solidFill>
              <a:srgbClr val="333333"/>
            </a:solidFill>
            <a:prstDash val="solid"/>
            <a:round/>
            <a:headEnd type="none" w="med" len="med"/>
            <a:tailEnd type="none" w="med" len="med"/>
          </a:ln>
        </p:spPr>
      </p:cxnSp>
      <p:sp>
        <p:nvSpPr>
          <p:cNvPr id="786" name="Google Shape;786;p68"/>
          <p:cNvSpPr txBox="1"/>
          <p:nvPr/>
        </p:nvSpPr>
        <p:spPr>
          <a:xfrm>
            <a:off x="-106325" y="1470624"/>
            <a:ext cx="2436092" cy="2826697"/>
          </a:xfrm>
          <a:prstGeom prst="rect">
            <a:avLst/>
          </a:prstGeom>
          <a:noFill/>
          <a:ln>
            <a:noFill/>
          </a:ln>
        </p:spPr>
        <p:txBody>
          <a:bodyPr spcFirstLastPara="1" wrap="square" lIns="0" tIns="45700" rIns="0" bIns="45700" anchor="t" anchorCtr="0">
            <a:noAutofit/>
          </a:bodyPr>
          <a:lstStyle/>
          <a:p>
            <a:pPr marL="628650" indent="-171450">
              <a:lnSpc>
                <a:spcPts val="1175"/>
              </a:lnSpc>
              <a:spcAft>
                <a:spcPts val="800"/>
              </a:spcAft>
              <a:buClr>
                <a:schemeClr val="accent1"/>
              </a:buClr>
              <a:buFont typeface="Wingdings" panose="05000000000000000000" pitchFamily="2" charset="2"/>
              <a:buChar char="§"/>
            </a:pPr>
            <a:r>
              <a:rPr lang="en-GB" sz="1100" dirty="0">
                <a:solidFill>
                  <a:srgbClr val="222222"/>
                </a:solidFill>
                <a:latin typeface="Montserrat" panose="00000500000000000000" pitchFamily="2" charset="0"/>
                <a:ea typeface="Times New Roman" panose="02020603050405020304" pitchFamily="18" charset="0"/>
                <a:cs typeface="Calibri" panose="020F0502020204030204" pitchFamily="34" charset="0"/>
              </a:rPr>
              <a:t>With news of Omicron </a:t>
            </a:r>
            <a:r>
              <a:rPr lang="en-GB" sz="1100" b="1" dirty="0">
                <a:solidFill>
                  <a:srgbClr val="222222"/>
                </a:solidFill>
                <a:latin typeface="Montserrat" panose="00000500000000000000" pitchFamily="2" charset="0"/>
                <a:ea typeface="Times New Roman" panose="02020603050405020304" pitchFamily="18" charset="0"/>
                <a:cs typeface="Calibri" panose="020F0502020204030204" pitchFamily="34" charset="0"/>
              </a:rPr>
              <a:t>spreading rapidly </a:t>
            </a:r>
            <a:r>
              <a:rPr lang="en-GB" sz="1100" dirty="0">
                <a:solidFill>
                  <a:srgbClr val="222222"/>
                </a:solidFill>
                <a:latin typeface="Montserrat" panose="00000500000000000000" pitchFamily="2" charset="0"/>
                <a:ea typeface="Times New Roman" panose="02020603050405020304" pitchFamily="18" charset="0"/>
                <a:cs typeface="Calibri" panose="020F0502020204030204" pitchFamily="34" charset="0"/>
              </a:rPr>
              <a:t>across the country, pressure mounted with a rush on </a:t>
            </a:r>
            <a:r>
              <a:rPr lang="en-GB" sz="1100" b="1" dirty="0">
                <a:solidFill>
                  <a:srgbClr val="222222"/>
                </a:solidFill>
                <a:latin typeface="Montserrat" panose="00000500000000000000" pitchFamily="2" charset="0"/>
                <a:ea typeface="Times New Roman" panose="02020603050405020304" pitchFamily="18" charset="0"/>
                <a:cs typeface="Calibri" panose="020F0502020204030204" pitchFamily="34" charset="0"/>
              </a:rPr>
              <a:t>booster jabs</a:t>
            </a:r>
            <a:r>
              <a:rPr lang="en-GB" sz="1100" dirty="0">
                <a:solidFill>
                  <a:srgbClr val="222222"/>
                </a:solidFill>
                <a:latin typeface="Montserrat" panose="00000500000000000000" pitchFamily="2" charset="0"/>
                <a:ea typeface="Times New Roman" panose="02020603050405020304" pitchFamily="18" charset="0"/>
                <a:cs typeface="Calibri" panose="020F0502020204030204" pitchFamily="34" charset="0"/>
              </a:rPr>
              <a:t>.</a:t>
            </a:r>
          </a:p>
          <a:p>
            <a:pPr marL="628650" indent="-171450">
              <a:lnSpc>
                <a:spcPts val="1175"/>
              </a:lnSpc>
              <a:spcAft>
                <a:spcPts val="800"/>
              </a:spcAft>
              <a:buClr>
                <a:schemeClr val="accent1"/>
              </a:buClr>
              <a:buFont typeface="Wingdings" panose="05000000000000000000" pitchFamily="2" charset="2"/>
              <a:buChar char="§"/>
            </a:pPr>
            <a:r>
              <a:rPr lang="en-GB" sz="1100" b="1" dirty="0">
                <a:solidFill>
                  <a:srgbClr val="222222"/>
                </a:solidFill>
                <a:latin typeface="Montserrat" panose="00000500000000000000" pitchFamily="2" charset="0"/>
                <a:ea typeface="Times New Roman" panose="02020603050405020304" pitchFamily="18" charset="0"/>
                <a:cs typeface="Calibri" panose="020F0502020204030204" pitchFamily="34" charset="0"/>
              </a:rPr>
              <a:t>Concern</a:t>
            </a:r>
            <a:r>
              <a:rPr lang="en-GB" sz="1100" dirty="0">
                <a:solidFill>
                  <a:srgbClr val="222222"/>
                </a:solidFill>
                <a:latin typeface="Montserrat" panose="00000500000000000000" pitchFamily="2" charset="0"/>
                <a:ea typeface="Times New Roman" panose="02020603050405020304" pitchFamily="18" charset="0"/>
                <a:cs typeface="Calibri" panose="020F0502020204030204" pitchFamily="34" charset="0"/>
              </a:rPr>
              <a:t> spread across communities, if family members caught the virus now this </a:t>
            </a:r>
            <a:r>
              <a:rPr lang="en-GB" sz="1100" b="1" dirty="0">
                <a:solidFill>
                  <a:srgbClr val="222222"/>
                </a:solidFill>
                <a:latin typeface="Montserrat" panose="00000500000000000000" pitchFamily="2" charset="0"/>
                <a:ea typeface="Times New Roman" panose="02020603050405020304" pitchFamily="18" charset="0"/>
                <a:cs typeface="Calibri" panose="020F0502020204030204" pitchFamily="34" charset="0"/>
              </a:rPr>
              <a:t>could jeopardise Christmas festivities</a:t>
            </a:r>
            <a:r>
              <a:rPr lang="en-GB" sz="1100" dirty="0">
                <a:solidFill>
                  <a:srgbClr val="222222"/>
                </a:solidFill>
                <a:latin typeface="Montserrat" panose="00000500000000000000" pitchFamily="2" charset="0"/>
                <a:ea typeface="Times New Roman" panose="02020603050405020304" pitchFamily="18" charset="0"/>
                <a:cs typeface="Calibri" panose="020F0502020204030204" pitchFamily="34" charset="0"/>
              </a:rPr>
              <a:t>.</a:t>
            </a:r>
          </a:p>
          <a:p>
            <a:pPr marL="628650" indent="-171450">
              <a:lnSpc>
                <a:spcPts val="1175"/>
              </a:lnSpc>
              <a:spcAft>
                <a:spcPts val="800"/>
              </a:spcAft>
              <a:buClr>
                <a:schemeClr val="accent1"/>
              </a:buClr>
              <a:buFont typeface="Wingdings" panose="05000000000000000000" pitchFamily="2" charset="2"/>
              <a:buChar char="§"/>
            </a:pPr>
            <a:r>
              <a:rPr lang="en-GB" sz="1100" dirty="0">
                <a:solidFill>
                  <a:srgbClr val="222222"/>
                </a:solidFill>
                <a:latin typeface="Montserrat" panose="00000500000000000000" pitchFamily="2" charset="0"/>
                <a:ea typeface="Times New Roman" panose="02020603050405020304" pitchFamily="18" charset="0"/>
                <a:cs typeface="Calibri" panose="020F0502020204030204" pitchFamily="34" charset="0"/>
              </a:rPr>
              <a:t>Shoppers continued to </a:t>
            </a:r>
            <a:r>
              <a:rPr lang="en-GB" sz="1100" b="1" dirty="0">
                <a:solidFill>
                  <a:srgbClr val="222222"/>
                </a:solidFill>
                <a:latin typeface="Montserrat" panose="00000500000000000000" pitchFamily="2" charset="0"/>
                <a:ea typeface="Times New Roman" panose="02020603050405020304" pitchFamily="18" charset="0"/>
                <a:cs typeface="Calibri" panose="020F0502020204030204" pitchFamily="34" charset="0"/>
              </a:rPr>
              <a:t>buy extra items </a:t>
            </a:r>
            <a:r>
              <a:rPr lang="en-GB" sz="1100" dirty="0">
                <a:solidFill>
                  <a:srgbClr val="222222"/>
                </a:solidFill>
                <a:latin typeface="Montserrat" panose="00000500000000000000" pitchFamily="2" charset="0"/>
                <a:ea typeface="Times New Roman" panose="02020603050405020304" pitchFamily="18" charset="0"/>
                <a:cs typeface="Calibri" panose="020F0502020204030204" pitchFamily="34" charset="0"/>
              </a:rPr>
              <a:t>for Christmas despite a slight decline in value sales.</a:t>
            </a:r>
          </a:p>
          <a:p>
            <a:pPr marL="628650" indent="-171450">
              <a:lnSpc>
                <a:spcPts val="1175"/>
              </a:lnSpc>
              <a:spcAft>
                <a:spcPts val="800"/>
              </a:spcAft>
              <a:buClr>
                <a:schemeClr val="accent1"/>
              </a:buClr>
              <a:buFont typeface="Wingdings" panose="05000000000000000000" pitchFamily="2" charset="2"/>
              <a:buChar char="§"/>
            </a:pPr>
            <a:r>
              <a:rPr lang="en-GB" sz="1100" dirty="0">
                <a:solidFill>
                  <a:srgbClr val="222222"/>
                </a:solidFill>
                <a:latin typeface="Montserrat" panose="00000500000000000000" pitchFamily="2" charset="0"/>
                <a:ea typeface="Times New Roman" panose="02020603050405020304" pitchFamily="18" charset="0"/>
                <a:cs typeface="Calibri" panose="020F0502020204030204" pitchFamily="34" charset="0"/>
              </a:rPr>
              <a:t>Demand for </a:t>
            </a:r>
            <a:r>
              <a:rPr lang="en-GB" sz="1100" b="1" dirty="0">
                <a:solidFill>
                  <a:srgbClr val="222222"/>
                </a:solidFill>
                <a:latin typeface="Montserrat" panose="00000500000000000000" pitchFamily="2" charset="0"/>
                <a:ea typeface="Times New Roman" panose="02020603050405020304" pitchFamily="18" charset="0"/>
                <a:cs typeface="Calibri" panose="020F0502020204030204" pitchFamily="34" charset="0"/>
              </a:rPr>
              <a:t>Cough &amp; Cold remedies</a:t>
            </a:r>
            <a:r>
              <a:rPr lang="en-GB" sz="1100" dirty="0">
                <a:solidFill>
                  <a:srgbClr val="222222"/>
                </a:solidFill>
                <a:latin typeface="Montserrat" panose="00000500000000000000" pitchFamily="2" charset="0"/>
                <a:ea typeface="Times New Roman" panose="02020603050405020304" pitchFamily="18" charset="0"/>
                <a:cs typeface="Calibri" panose="020F0502020204030204" pitchFamily="34" charset="0"/>
              </a:rPr>
              <a:t> remain high.</a:t>
            </a:r>
          </a:p>
        </p:txBody>
      </p:sp>
      <p:sp>
        <p:nvSpPr>
          <p:cNvPr id="787" name="Google Shape;787;p68"/>
          <p:cNvSpPr txBox="1"/>
          <p:nvPr/>
        </p:nvSpPr>
        <p:spPr>
          <a:xfrm flipH="1">
            <a:off x="338424" y="1079019"/>
            <a:ext cx="1996681" cy="393600"/>
          </a:xfrm>
          <a:prstGeom prst="rect">
            <a:avLst/>
          </a:prstGeom>
          <a:noFill/>
          <a:ln>
            <a:noFill/>
          </a:ln>
        </p:spPr>
        <p:txBody>
          <a:bodyPr spcFirstLastPara="1" wrap="square" lIns="0" tIns="91425" rIns="0" bIns="91425" anchor="b" anchorCtr="0">
            <a:noAutofit/>
          </a:bodyPr>
          <a:lstStyle/>
          <a:p>
            <a:pPr marL="0" lvl="0" indent="0" algn="l" rtl="0">
              <a:spcBef>
                <a:spcPts val="0"/>
              </a:spcBef>
              <a:spcAft>
                <a:spcPts val="0"/>
              </a:spcAft>
              <a:buClr>
                <a:schemeClr val="dk1"/>
              </a:buClr>
              <a:buSzPts val="1100"/>
              <a:buFont typeface="Arial"/>
              <a:buNone/>
            </a:pPr>
            <a:r>
              <a:rPr lang="en-GB" sz="1300" b="1" dirty="0">
                <a:latin typeface="Montserrat" panose="00000500000000000000" pitchFamily="2" charset="0"/>
                <a:ea typeface="Montserrat"/>
                <a:cs typeface="Montserrat"/>
                <a:sym typeface="Montserrat"/>
              </a:rPr>
              <a:t>W</a:t>
            </a:r>
            <a:r>
              <a:rPr lang="en" sz="1300" b="1" dirty="0">
                <a:latin typeface="Montserrat" panose="00000500000000000000" pitchFamily="2" charset="0"/>
                <a:ea typeface="Montserrat"/>
                <a:cs typeface="Montserrat"/>
                <a:sym typeface="Montserrat"/>
              </a:rPr>
              <a:t>k 1:  </a:t>
            </a:r>
            <a:endParaRPr lang="en" sz="1100" b="1" dirty="0">
              <a:latin typeface="Montserrat" panose="00000500000000000000" pitchFamily="2" charset="0"/>
              <a:ea typeface="Montserrat"/>
              <a:cs typeface="Montserrat"/>
              <a:sym typeface="Montserrat"/>
            </a:endParaRPr>
          </a:p>
          <a:p>
            <a:pPr marL="0" lvl="0" indent="0" algn="l" rtl="0">
              <a:spcBef>
                <a:spcPts val="0"/>
              </a:spcBef>
              <a:spcAft>
                <a:spcPts val="0"/>
              </a:spcAft>
              <a:buClr>
                <a:schemeClr val="dk1"/>
              </a:buClr>
              <a:buSzPts val="1100"/>
              <a:buFont typeface="Arial"/>
              <a:buNone/>
            </a:pPr>
            <a:r>
              <a:rPr lang="en" sz="1300" b="1" dirty="0">
                <a:latin typeface="Montserrat" panose="00000500000000000000" pitchFamily="2" charset="0"/>
                <a:ea typeface="Montserrat"/>
                <a:cs typeface="Montserrat"/>
                <a:sym typeface="Montserrat"/>
              </a:rPr>
              <a:t>Cautious start to Xmas</a:t>
            </a:r>
            <a:endParaRPr sz="1300" b="1" dirty="0">
              <a:latin typeface="Montserrat" panose="00000500000000000000" pitchFamily="2" charset="0"/>
              <a:ea typeface="Montserrat"/>
              <a:cs typeface="Montserrat"/>
              <a:sym typeface="Montserrat"/>
            </a:endParaRPr>
          </a:p>
        </p:txBody>
      </p:sp>
      <p:sp>
        <p:nvSpPr>
          <p:cNvPr id="788" name="Google Shape;788;p68"/>
          <p:cNvSpPr txBox="1"/>
          <p:nvPr/>
        </p:nvSpPr>
        <p:spPr>
          <a:xfrm>
            <a:off x="2498110" y="1418413"/>
            <a:ext cx="1964700" cy="3013492"/>
          </a:xfrm>
          <a:prstGeom prst="rect">
            <a:avLst/>
          </a:prstGeom>
          <a:noFill/>
          <a:ln>
            <a:noFill/>
          </a:ln>
        </p:spPr>
        <p:txBody>
          <a:bodyPr spcFirstLastPara="1" wrap="square" lIns="0" tIns="45700" rIns="0" bIns="45700" anchor="t" anchorCtr="0">
            <a:noAutofit/>
          </a:bodyPr>
          <a:lstStyle/>
          <a:p>
            <a:pPr marL="186691" lvl="0" indent="-171450" algn="l" rtl="0">
              <a:spcBef>
                <a:spcPts val="0"/>
              </a:spcBef>
              <a:spcAft>
                <a:spcPts val="0"/>
              </a:spcAft>
              <a:buClr>
                <a:schemeClr val="accent1"/>
              </a:buClr>
              <a:buSzPct val="100000"/>
              <a:buFont typeface="Wingdings" panose="05000000000000000000" pitchFamily="2" charset="2"/>
              <a:buChar char="§"/>
            </a:pPr>
            <a:r>
              <a:rPr lang="en-GB" sz="1100" dirty="0">
                <a:latin typeface="Montserrat" panose="00000500000000000000" pitchFamily="2" charset="0"/>
                <a:ea typeface="Montserrat"/>
                <a:cs typeface="Montserrat"/>
                <a:sym typeface="Montserrat"/>
              </a:rPr>
              <a:t>Momentum built but </a:t>
            </a:r>
            <a:r>
              <a:rPr lang="en-GB" sz="1100" b="1" dirty="0">
                <a:latin typeface="Montserrat" panose="00000500000000000000" pitchFamily="2" charset="0"/>
                <a:ea typeface="Montserrat"/>
                <a:cs typeface="Montserrat"/>
                <a:sym typeface="Montserrat"/>
              </a:rPr>
              <a:t>sales slowed </a:t>
            </a:r>
            <a:r>
              <a:rPr lang="en-GB" sz="1100" dirty="0">
                <a:latin typeface="Montserrat" panose="00000500000000000000" pitchFamily="2" charset="0"/>
                <a:ea typeface="Montserrat"/>
                <a:cs typeface="Montserrat"/>
                <a:sym typeface="Montserrat"/>
              </a:rPr>
              <a:t>against w/e 19</a:t>
            </a:r>
            <a:r>
              <a:rPr lang="en-GB" sz="1100" baseline="30000" dirty="0">
                <a:latin typeface="Montserrat" panose="00000500000000000000" pitchFamily="2" charset="0"/>
                <a:ea typeface="Montserrat"/>
                <a:cs typeface="Montserrat"/>
                <a:sym typeface="Montserrat"/>
              </a:rPr>
              <a:t>th</a:t>
            </a:r>
            <a:r>
              <a:rPr lang="en-GB" sz="1100" dirty="0">
                <a:latin typeface="Montserrat" panose="00000500000000000000" pitchFamily="2" charset="0"/>
                <a:ea typeface="Montserrat"/>
                <a:cs typeface="Montserrat"/>
                <a:sym typeface="Montserrat"/>
              </a:rPr>
              <a:t> Dec 20 which included the last Saturday before Christmas last year.</a:t>
            </a:r>
          </a:p>
          <a:p>
            <a:pPr marL="186691" lvl="0" indent="-171450" algn="l" rtl="0">
              <a:spcBef>
                <a:spcPts val="0"/>
              </a:spcBef>
              <a:spcAft>
                <a:spcPts val="0"/>
              </a:spcAft>
              <a:buClr>
                <a:schemeClr val="accent1"/>
              </a:buClr>
              <a:buSzPct val="100000"/>
              <a:buFont typeface="Wingdings" panose="05000000000000000000" pitchFamily="2" charset="2"/>
              <a:buChar char="§"/>
            </a:pPr>
            <a:endParaRPr lang="en-GB" sz="1100" dirty="0">
              <a:latin typeface="Montserrat" panose="00000500000000000000" pitchFamily="2" charset="0"/>
              <a:ea typeface="Montserrat"/>
              <a:cs typeface="Montserrat"/>
              <a:sym typeface="Montserrat"/>
            </a:endParaRPr>
          </a:p>
          <a:p>
            <a:pPr marL="15241" lvl="0" algn="l" rtl="0">
              <a:spcBef>
                <a:spcPts val="0"/>
              </a:spcBef>
              <a:spcAft>
                <a:spcPts val="0"/>
              </a:spcAft>
              <a:buClr>
                <a:schemeClr val="accent3"/>
              </a:buClr>
              <a:buSzPct val="100000"/>
            </a:pPr>
            <a:endParaRPr lang="en-GB" sz="1100" dirty="0">
              <a:solidFill>
                <a:schemeClr val="accent3"/>
              </a:solidFill>
              <a:latin typeface="Montserrat" panose="00000500000000000000" pitchFamily="2" charset="0"/>
              <a:ea typeface="Montserrat"/>
              <a:cs typeface="Montserrat"/>
              <a:sym typeface="Montserrat"/>
            </a:endParaRPr>
          </a:p>
        </p:txBody>
      </p:sp>
      <p:sp>
        <p:nvSpPr>
          <p:cNvPr id="789" name="Google Shape;789;p68"/>
          <p:cNvSpPr txBox="1"/>
          <p:nvPr/>
        </p:nvSpPr>
        <p:spPr>
          <a:xfrm flipH="1">
            <a:off x="2528102" y="1087376"/>
            <a:ext cx="2319350" cy="393600"/>
          </a:xfrm>
          <a:prstGeom prst="rect">
            <a:avLst/>
          </a:prstGeom>
          <a:noFill/>
          <a:ln>
            <a:noFill/>
          </a:ln>
        </p:spPr>
        <p:txBody>
          <a:bodyPr spcFirstLastPara="1" wrap="square" lIns="0" tIns="91425" rIns="0" bIns="91425" anchor="b" anchorCtr="0">
            <a:noAutofit/>
          </a:bodyPr>
          <a:lstStyle/>
          <a:p>
            <a:pPr marL="0" lvl="0" indent="0" algn="l" rtl="0">
              <a:spcBef>
                <a:spcPts val="0"/>
              </a:spcBef>
              <a:spcAft>
                <a:spcPts val="0"/>
              </a:spcAft>
              <a:buClr>
                <a:schemeClr val="dk1"/>
              </a:buClr>
              <a:buSzPts val="1100"/>
              <a:buFont typeface="Arial"/>
              <a:buNone/>
            </a:pPr>
            <a:r>
              <a:rPr lang="en" sz="1300" b="1" dirty="0">
                <a:latin typeface="Montserrat" panose="00000500000000000000" pitchFamily="2" charset="0"/>
                <a:ea typeface="Montserrat"/>
                <a:cs typeface="Montserrat"/>
                <a:sym typeface="Montserrat"/>
              </a:rPr>
              <a:t>Wk 2:  </a:t>
            </a:r>
          </a:p>
          <a:p>
            <a:pPr marL="0" lvl="0" indent="0" algn="l" rtl="0">
              <a:spcBef>
                <a:spcPts val="0"/>
              </a:spcBef>
              <a:spcAft>
                <a:spcPts val="0"/>
              </a:spcAft>
              <a:buClr>
                <a:schemeClr val="dk1"/>
              </a:buClr>
              <a:buSzPts val="1100"/>
              <a:buFont typeface="Arial"/>
              <a:buNone/>
            </a:pPr>
            <a:r>
              <a:rPr lang="en" sz="1300" b="1" dirty="0">
                <a:latin typeface="Montserrat" panose="00000500000000000000" pitchFamily="2" charset="0"/>
                <a:ea typeface="Montserrat"/>
                <a:cs typeface="Montserrat"/>
                <a:sym typeface="Montserrat"/>
              </a:rPr>
              <a:t>Tougher Comparatives</a:t>
            </a:r>
            <a:endParaRPr sz="1300" b="1" dirty="0">
              <a:latin typeface="Montserrat" panose="00000500000000000000" pitchFamily="2" charset="0"/>
              <a:ea typeface="Montserrat"/>
              <a:cs typeface="Montserrat"/>
              <a:sym typeface="Montserrat"/>
            </a:endParaRPr>
          </a:p>
        </p:txBody>
      </p:sp>
      <p:sp>
        <p:nvSpPr>
          <p:cNvPr id="791" name="Google Shape;791;p68"/>
          <p:cNvSpPr txBox="1"/>
          <p:nvPr/>
        </p:nvSpPr>
        <p:spPr>
          <a:xfrm flipH="1">
            <a:off x="4695067" y="1070001"/>
            <a:ext cx="2144166" cy="393600"/>
          </a:xfrm>
          <a:prstGeom prst="rect">
            <a:avLst/>
          </a:prstGeom>
          <a:noFill/>
          <a:ln>
            <a:noFill/>
          </a:ln>
        </p:spPr>
        <p:txBody>
          <a:bodyPr spcFirstLastPara="1" wrap="square" lIns="0" tIns="91425" rIns="0" bIns="91425" anchor="b" anchorCtr="0">
            <a:noAutofit/>
          </a:bodyPr>
          <a:lstStyle/>
          <a:p>
            <a:pPr marL="0" lvl="0" indent="0" algn="l" rtl="0">
              <a:spcBef>
                <a:spcPts val="0"/>
              </a:spcBef>
              <a:spcAft>
                <a:spcPts val="0"/>
              </a:spcAft>
              <a:buClr>
                <a:schemeClr val="dk1"/>
              </a:buClr>
              <a:buSzPts val="1100"/>
              <a:buFont typeface="Arial"/>
              <a:buNone/>
            </a:pPr>
            <a:r>
              <a:rPr lang="en" sz="1300" b="1" dirty="0">
                <a:latin typeface="Montserrat" panose="00000500000000000000" pitchFamily="2" charset="0"/>
                <a:ea typeface="Montserrat"/>
                <a:cs typeface="Montserrat"/>
                <a:sym typeface="Montserrat"/>
              </a:rPr>
              <a:t>Wk 3:  </a:t>
            </a:r>
          </a:p>
          <a:p>
            <a:pPr marL="0" lvl="0" indent="0" algn="l" rtl="0">
              <a:spcBef>
                <a:spcPts val="0"/>
              </a:spcBef>
              <a:spcAft>
                <a:spcPts val="0"/>
              </a:spcAft>
              <a:buClr>
                <a:schemeClr val="dk1"/>
              </a:buClr>
              <a:buSzPts val="1100"/>
              <a:buFont typeface="Arial"/>
              <a:buNone/>
            </a:pPr>
            <a:r>
              <a:rPr lang="en-GB" sz="1300" b="1" dirty="0">
                <a:latin typeface="Montserrat" panose="00000500000000000000" pitchFamily="2" charset="0"/>
                <a:ea typeface="Montserrat"/>
                <a:cs typeface="Montserrat"/>
                <a:sym typeface="Montserrat"/>
              </a:rPr>
              <a:t>Bumper Christmas</a:t>
            </a:r>
          </a:p>
        </p:txBody>
      </p:sp>
      <p:sp>
        <p:nvSpPr>
          <p:cNvPr id="792" name="Google Shape;792;p68"/>
          <p:cNvSpPr txBox="1"/>
          <p:nvPr/>
        </p:nvSpPr>
        <p:spPr>
          <a:xfrm>
            <a:off x="6810175" y="1470625"/>
            <a:ext cx="1964700" cy="3273640"/>
          </a:xfrm>
          <a:prstGeom prst="rect">
            <a:avLst/>
          </a:prstGeom>
          <a:noFill/>
          <a:ln>
            <a:noFill/>
          </a:ln>
        </p:spPr>
        <p:txBody>
          <a:bodyPr spcFirstLastPara="1" wrap="square" lIns="0" tIns="45700" rIns="0" bIns="45700" anchor="t" anchorCtr="0">
            <a:noAutofit/>
          </a:bodyPr>
          <a:lstStyle/>
          <a:p>
            <a:pPr marL="228600" lvl="0" indent="-213359" algn="l" rtl="0">
              <a:spcBef>
                <a:spcPts val="0"/>
              </a:spcBef>
              <a:spcAft>
                <a:spcPts val="0"/>
              </a:spcAft>
              <a:buClr>
                <a:schemeClr val="accent1"/>
              </a:buClr>
              <a:buSzPts val="1200"/>
              <a:buFont typeface="Wingdings" panose="05000000000000000000" pitchFamily="2" charset="2"/>
              <a:buChar char="§"/>
            </a:pPr>
            <a:r>
              <a:rPr lang="en-GB" sz="1100" dirty="0">
                <a:latin typeface="Montserrat" panose="00000500000000000000" pitchFamily="2" charset="0"/>
                <a:ea typeface="Montserrat"/>
                <a:cs typeface="Montserrat"/>
                <a:sym typeface="Montserrat"/>
              </a:rPr>
              <a:t>With shoppers spending more in the middle 2 weeks, coupled with some planned events being cancelled at short notice, shoppers will have been </a:t>
            </a:r>
            <a:r>
              <a:rPr lang="en-GB" sz="1100" b="1" dirty="0">
                <a:latin typeface="Montserrat" panose="00000500000000000000" pitchFamily="2" charset="0"/>
                <a:ea typeface="Montserrat"/>
                <a:cs typeface="Montserrat"/>
                <a:sym typeface="Montserrat"/>
              </a:rPr>
              <a:t>living off their stockpiles</a:t>
            </a:r>
            <a:r>
              <a:rPr lang="en-GB" sz="1100" dirty="0">
                <a:latin typeface="Montserrat" panose="00000500000000000000" pitchFamily="2" charset="0"/>
                <a:ea typeface="Montserrat"/>
                <a:cs typeface="Montserrat"/>
                <a:sym typeface="Montserrat"/>
              </a:rPr>
              <a:t>.</a:t>
            </a:r>
          </a:p>
          <a:p>
            <a:pPr marL="228600" lvl="0" indent="-213359" algn="l" rtl="0">
              <a:spcBef>
                <a:spcPts val="0"/>
              </a:spcBef>
              <a:spcAft>
                <a:spcPts val="0"/>
              </a:spcAft>
              <a:buClr>
                <a:schemeClr val="accent1"/>
              </a:buClr>
              <a:buSzPts val="1200"/>
              <a:buFont typeface="Wingdings" panose="05000000000000000000" pitchFamily="2" charset="2"/>
              <a:buChar char="§"/>
            </a:pPr>
            <a:endParaRPr lang="en-GB" sz="1100" dirty="0">
              <a:solidFill>
                <a:schemeClr val="accent3"/>
              </a:solidFill>
              <a:latin typeface="Montserrat" panose="00000500000000000000" pitchFamily="2" charset="0"/>
              <a:ea typeface="Montserrat"/>
              <a:cs typeface="Montserrat"/>
              <a:sym typeface="Montserrat"/>
            </a:endParaRPr>
          </a:p>
          <a:p>
            <a:pPr marL="228600" lvl="0" indent="-213359" algn="l" rtl="0">
              <a:spcBef>
                <a:spcPts val="0"/>
              </a:spcBef>
              <a:spcAft>
                <a:spcPts val="0"/>
              </a:spcAft>
              <a:buClr>
                <a:schemeClr val="accent1"/>
              </a:buClr>
              <a:buSzPts val="1200"/>
              <a:buFont typeface="Wingdings" panose="05000000000000000000" pitchFamily="2" charset="2"/>
              <a:buChar char="§"/>
            </a:pPr>
            <a:r>
              <a:rPr lang="en-GB" sz="1100" dirty="0">
                <a:solidFill>
                  <a:schemeClr val="accent3"/>
                </a:solidFill>
                <a:latin typeface="Montserrat" panose="00000500000000000000" pitchFamily="2" charset="0"/>
                <a:ea typeface="Montserrat"/>
                <a:cs typeface="Montserrat"/>
                <a:sym typeface="Montserrat"/>
              </a:rPr>
              <a:t>Sales slowed with New Year’s Eve falling on a Friday, as shoppers will have </a:t>
            </a:r>
            <a:r>
              <a:rPr lang="en-GB" sz="1100" b="1" dirty="0">
                <a:solidFill>
                  <a:schemeClr val="accent3"/>
                </a:solidFill>
                <a:latin typeface="Montserrat" panose="00000500000000000000" pitchFamily="2" charset="0"/>
                <a:ea typeface="Montserrat"/>
                <a:cs typeface="Montserrat"/>
                <a:sym typeface="Montserrat"/>
              </a:rPr>
              <a:t>delayed</a:t>
            </a:r>
            <a:r>
              <a:rPr lang="en-GB" sz="1100" dirty="0">
                <a:solidFill>
                  <a:schemeClr val="accent3"/>
                </a:solidFill>
                <a:latin typeface="Montserrat" panose="00000500000000000000" pitchFamily="2" charset="0"/>
                <a:ea typeface="Montserrat"/>
                <a:cs typeface="Montserrat"/>
                <a:sym typeface="Montserrat"/>
              </a:rPr>
              <a:t> their weekly shop until </a:t>
            </a:r>
            <a:r>
              <a:rPr lang="en-GB" sz="1100" b="1" dirty="0">
                <a:solidFill>
                  <a:schemeClr val="accent3"/>
                </a:solidFill>
                <a:latin typeface="Montserrat" panose="00000500000000000000" pitchFamily="2" charset="0"/>
                <a:ea typeface="Montserrat"/>
                <a:cs typeface="Montserrat"/>
                <a:sym typeface="Montserrat"/>
              </a:rPr>
              <a:t>after the festivities</a:t>
            </a:r>
            <a:r>
              <a:rPr lang="en-GB" sz="1100" dirty="0">
                <a:solidFill>
                  <a:schemeClr val="accent3"/>
                </a:solidFill>
                <a:latin typeface="Montserrat" panose="00000500000000000000" pitchFamily="2" charset="0"/>
                <a:ea typeface="Montserrat"/>
                <a:cs typeface="Montserrat"/>
                <a:sym typeface="Montserrat"/>
              </a:rPr>
              <a:t>, topping up only on a few essentials and party food.</a:t>
            </a:r>
          </a:p>
          <a:p>
            <a:pPr marL="228600" lvl="0" indent="-213359" algn="l" rtl="0">
              <a:spcBef>
                <a:spcPts val="0"/>
              </a:spcBef>
              <a:spcAft>
                <a:spcPts val="0"/>
              </a:spcAft>
              <a:buClr>
                <a:schemeClr val="accent1"/>
              </a:buClr>
              <a:buSzPts val="1200"/>
              <a:buFont typeface="Wingdings" panose="05000000000000000000" pitchFamily="2" charset="2"/>
              <a:buChar char="§"/>
            </a:pPr>
            <a:endParaRPr lang="en-GB" sz="1100" dirty="0">
              <a:solidFill>
                <a:schemeClr val="accent3"/>
              </a:solidFill>
              <a:latin typeface="Montserrat" panose="00000500000000000000" pitchFamily="2" charset="0"/>
              <a:ea typeface="Montserrat"/>
              <a:cs typeface="Montserrat"/>
              <a:sym typeface="Montserrat"/>
            </a:endParaRPr>
          </a:p>
          <a:p>
            <a:pPr marL="228600" lvl="0" indent="-213359" algn="l" rtl="0">
              <a:spcBef>
                <a:spcPts val="0"/>
              </a:spcBef>
              <a:spcAft>
                <a:spcPts val="0"/>
              </a:spcAft>
              <a:buClr>
                <a:schemeClr val="accent1"/>
              </a:buClr>
              <a:buSzPts val="1200"/>
              <a:buFont typeface="Wingdings" panose="05000000000000000000" pitchFamily="2" charset="2"/>
              <a:buChar char="§"/>
            </a:pPr>
            <a:endParaRPr lang="en-GB" sz="1100" dirty="0">
              <a:solidFill>
                <a:schemeClr val="accent3"/>
              </a:solidFill>
              <a:latin typeface="Montserrat" panose="00000500000000000000" pitchFamily="2" charset="0"/>
              <a:ea typeface="Montserrat"/>
              <a:cs typeface="Montserrat"/>
              <a:sym typeface="Montserrat"/>
            </a:endParaRPr>
          </a:p>
          <a:p>
            <a:pPr marL="228600" lvl="0" indent="-213359" algn="l" rtl="0">
              <a:spcBef>
                <a:spcPts val="0"/>
              </a:spcBef>
              <a:spcAft>
                <a:spcPts val="0"/>
              </a:spcAft>
              <a:buClr>
                <a:schemeClr val="accent1"/>
              </a:buClr>
              <a:buSzPts val="1200"/>
              <a:buFont typeface="Wingdings" panose="05000000000000000000" pitchFamily="2" charset="2"/>
              <a:buChar char="§"/>
            </a:pPr>
            <a:endParaRPr lang="en-GB" sz="1100" dirty="0">
              <a:solidFill>
                <a:schemeClr val="accent3"/>
              </a:solidFill>
              <a:latin typeface="Montserrat" panose="00000500000000000000" pitchFamily="2" charset="0"/>
              <a:ea typeface="Montserrat"/>
              <a:cs typeface="Montserrat"/>
              <a:sym typeface="Montserrat"/>
            </a:endParaRPr>
          </a:p>
          <a:p>
            <a:pPr marL="228600" lvl="0" indent="-213359" algn="l" rtl="0">
              <a:spcBef>
                <a:spcPts val="0"/>
              </a:spcBef>
              <a:spcAft>
                <a:spcPts val="0"/>
              </a:spcAft>
              <a:buClr>
                <a:schemeClr val="accent1"/>
              </a:buClr>
              <a:buSzPts val="1200"/>
              <a:buFont typeface="Wingdings" panose="05000000000000000000" pitchFamily="2" charset="2"/>
              <a:buChar char="§"/>
            </a:pPr>
            <a:endParaRPr lang="en-GB" sz="1100" dirty="0">
              <a:solidFill>
                <a:schemeClr val="accent3"/>
              </a:solidFill>
              <a:latin typeface="Montserrat" panose="00000500000000000000" pitchFamily="2" charset="0"/>
              <a:ea typeface="Montserrat"/>
              <a:cs typeface="Montserrat"/>
              <a:sym typeface="Montserrat"/>
            </a:endParaRPr>
          </a:p>
          <a:p>
            <a:pPr marL="15241" lvl="0" algn="l" rtl="0">
              <a:spcBef>
                <a:spcPts val="0"/>
              </a:spcBef>
              <a:spcAft>
                <a:spcPts val="0"/>
              </a:spcAft>
              <a:buClr>
                <a:schemeClr val="accent1"/>
              </a:buClr>
              <a:buSzPts val="1200"/>
            </a:pPr>
            <a:endParaRPr lang="en-GB" sz="1100" dirty="0">
              <a:solidFill>
                <a:schemeClr val="accent3"/>
              </a:solidFill>
              <a:latin typeface="Montserrat" panose="00000500000000000000" pitchFamily="2" charset="0"/>
              <a:ea typeface="Montserrat"/>
              <a:cs typeface="Montserrat"/>
              <a:sym typeface="Montserrat"/>
            </a:endParaRPr>
          </a:p>
          <a:p>
            <a:pPr marL="15241" lvl="0" algn="l" rtl="0">
              <a:spcBef>
                <a:spcPts val="0"/>
              </a:spcBef>
              <a:spcAft>
                <a:spcPts val="0"/>
              </a:spcAft>
              <a:buClr>
                <a:schemeClr val="accent3"/>
              </a:buClr>
              <a:buSzPts val="1200"/>
            </a:pPr>
            <a:endParaRPr lang="en-GB" sz="1100" dirty="0">
              <a:solidFill>
                <a:schemeClr val="accent3"/>
              </a:solidFill>
              <a:latin typeface="Montserrat" panose="00000500000000000000" pitchFamily="2" charset="0"/>
              <a:ea typeface="Montserrat"/>
              <a:cs typeface="Montserrat"/>
              <a:sym typeface="Montserrat"/>
            </a:endParaRPr>
          </a:p>
          <a:p>
            <a:pPr marL="228600" lvl="0" indent="-213359" algn="l" rtl="0">
              <a:spcBef>
                <a:spcPts val="0"/>
              </a:spcBef>
              <a:spcAft>
                <a:spcPts val="0"/>
              </a:spcAft>
              <a:buClr>
                <a:schemeClr val="accent3"/>
              </a:buClr>
              <a:buSzPts val="1200"/>
              <a:buFont typeface="Montserrat"/>
              <a:buChar char="■"/>
            </a:pPr>
            <a:endParaRPr sz="1100" dirty="0">
              <a:solidFill>
                <a:schemeClr val="accent3"/>
              </a:solidFill>
              <a:latin typeface="Montserrat" panose="00000500000000000000" pitchFamily="2" charset="0"/>
              <a:ea typeface="Montserrat"/>
              <a:cs typeface="Montserrat"/>
              <a:sym typeface="Montserrat"/>
            </a:endParaRPr>
          </a:p>
        </p:txBody>
      </p:sp>
      <p:sp>
        <p:nvSpPr>
          <p:cNvPr id="793" name="Google Shape;793;p68"/>
          <p:cNvSpPr txBox="1"/>
          <p:nvPr/>
        </p:nvSpPr>
        <p:spPr>
          <a:xfrm flipH="1">
            <a:off x="7009651" y="1075899"/>
            <a:ext cx="2319350" cy="393600"/>
          </a:xfrm>
          <a:prstGeom prst="rect">
            <a:avLst/>
          </a:prstGeom>
          <a:noFill/>
          <a:ln>
            <a:noFill/>
          </a:ln>
        </p:spPr>
        <p:txBody>
          <a:bodyPr spcFirstLastPara="1" wrap="square" lIns="0" tIns="91425" rIns="0" bIns="91425" anchor="b" anchorCtr="0">
            <a:noAutofit/>
          </a:bodyPr>
          <a:lstStyle/>
          <a:p>
            <a:pPr marL="0" lvl="0" indent="0" algn="l" rtl="0">
              <a:spcBef>
                <a:spcPts val="0"/>
              </a:spcBef>
              <a:spcAft>
                <a:spcPts val="0"/>
              </a:spcAft>
              <a:buClr>
                <a:schemeClr val="dk1"/>
              </a:buClr>
              <a:buSzPts val="1100"/>
              <a:buFont typeface="Arial"/>
              <a:buNone/>
            </a:pPr>
            <a:r>
              <a:rPr lang="en" sz="1300" b="1" dirty="0">
                <a:latin typeface="Montserrat" panose="00000500000000000000" pitchFamily="2" charset="0"/>
                <a:ea typeface="Montserrat"/>
                <a:cs typeface="Montserrat"/>
                <a:sym typeface="Montserrat"/>
              </a:rPr>
              <a:t>Wk 4:  </a:t>
            </a:r>
          </a:p>
          <a:p>
            <a:pPr marL="0" lvl="0" indent="0" algn="l" rtl="0">
              <a:spcBef>
                <a:spcPts val="0"/>
              </a:spcBef>
              <a:spcAft>
                <a:spcPts val="0"/>
              </a:spcAft>
              <a:buClr>
                <a:schemeClr val="dk1"/>
              </a:buClr>
              <a:buSzPts val="1100"/>
              <a:buFont typeface="Arial"/>
              <a:buNone/>
            </a:pPr>
            <a:r>
              <a:rPr lang="en" sz="1300" b="1" dirty="0">
                <a:latin typeface="Montserrat" panose="00000500000000000000" pitchFamily="2" charset="0"/>
                <a:ea typeface="Montserrat"/>
                <a:cs typeface="Montserrat"/>
                <a:sym typeface="Montserrat"/>
              </a:rPr>
              <a:t>Christmas hangover</a:t>
            </a:r>
            <a:endParaRPr sz="1300" b="1" dirty="0">
              <a:latin typeface="Montserrat" panose="00000500000000000000" pitchFamily="2" charset="0"/>
              <a:ea typeface="Montserrat"/>
              <a:cs typeface="Montserrat"/>
              <a:sym typeface="Montserrat"/>
            </a:endParaRPr>
          </a:p>
        </p:txBody>
      </p:sp>
      <p:sp>
        <p:nvSpPr>
          <p:cNvPr id="20" name="TextBox 19">
            <a:extLst>
              <a:ext uri="{FF2B5EF4-FFF2-40B4-BE49-F238E27FC236}">
                <a16:creationId xmlns:a16="http://schemas.microsoft.com/office/drawing/2014/main" id="{735F69FB-BD78-40BB-BE7E-85973888726B}"/>
              </a:ext>
            </a:extLst>
          </p:cNvPr>
          <p:cNvSpPr txBox="1"/>
          <p:nvPr/>
        </p:nvSpPr>
        <p:spPr>
          <a:xfrm>
            <a:off x="338423" y="4761967"/>
            <a:ext cx="4714874" cy="230832"/>
          </a:xfrm>
          <a:prstGeom prst="rect">
            <a:avLst/>
          </a:prstGeom>
          <a:noFill/>
        </p:spPr>
        <p:txBody>
          <a:bodyPr wrap="square">
            <a:spAutoFit/>
          </a:bodyPr>
          <a:lstStyle/>
          <a:p>
            <a:r>
              <a:rPr lang="en-GB" sz="900" dirty="0">
                <a:latin typeface="Montserrat" panose="00000500000000000000" pitchFamily="2" charset="0"/>
              </a:rPr>
              <a:t>Source:  NielsenIQ Scantrack, NielsenIQ Homescan</a:t>
            </a:r>
            <a:endParaRPr lang="en-GB" sz="900" dirty="0"/>
          </a:p>
        </p:txBody>
      </p:sp>
    </p:spTree>
    <p:extLst>
      <p:ext uri="{BB962C8B-B14F-4D97-AF65-F5344CB8AC3E}">
        <p14:creationId xmlns:p14="http://schemas.microsoft.com/office/powerpoint/2010/main" val="6235776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41"/>
        <p:cNvGrpSpPr/>
        <p:nvPr/>
      </p:nvGrpSpPr>
      <p:grpSpPr>
        <a:xfrm>
          <a:off x="0" y="0"/>
          <a:ext cx="0" cy="0"/>
          <a:chOff x="0" y="0"/>
          <a:chExt cx="0" cy="0"/>
        </a:xfrm>
      </p:grpSpPr>
      <p:cxnSp>
        <p:nvCxnSpPr>
          <p:cNvPr id="1742" name="Google Shape;1742;p129"/>
          <p:cNvCxnSpPr/>
          <p:nvPr/>
        </p:nvCxnSpPr>
        <p:spPr>
          <a:xfrm>
            <a:off x="326801" y="1395743"/>
            <a:ext cx="8397300" cy="0"/>
          </a:xfrm>
          <a:prstGeom prst="straightConnector1">
            <a:avLst/>
          </a:prstGeom>
          <a:noFill/>
          <a:ln w="9525" cap="flat" cmpd="sng">
            <a:solidFill>
              <a:srgbClr val="333333"/>
            </a:solidFill>
            <a:prstDash val="solid"/>
            <a:round/>
            <a:headEnd type="none" w="med" len="med"/>
            <a:tailEnd type="none" w="med" len="med"/>
          </a:ln>
        </p:spPr>
      </p:cxnSp>
      <p:sp>
        <p:nvSpPr>
          <p:cNvPr id="1743" name="Google Shape;1743;p129"/>
          <p:cNvSpPr txBox="1"/>
          <p:nvPr/>
        </p:nvSpPr>
        <p:spPr>
          <a:xfrm>
            <a:off x="326801" y="903416"/>
            <a:ext cx="3804300" cy="492327"/>
          </a:xfrm>
          <a:prstGeom prst="rect">
            <a:avLst/>
          </a:prstGeom>
          <a:noFill/>
          <a:ln>
            <a:noFill/>
          </a:ln>
        </p:spPr>
        <p:txBody>
          <a:bodyPr spcFirstLastPara="1" wrap="square" lIns="0" tIns="45700" rIns="0" bIns="45700" anchor="t" anchorCtr="0">
            <a:noAutofit/>
          </a:bodyPr>
          <a:lstStyle/>
          <a:p>
            <a:pPr marL="0" lvl="0" indent="0" algn="l" rtl="0">
              <a:spcBef>
                <a:spcPts val="0"/>
              </a:spcBef>
              <a:spcAft>
                <a:spcPts val="1200"/>
              </a:spcAft>
              <a:buClr>
                <a:srgbClr val="000000"/>
              </a:buClr>
              <a:buSzPts val="1100"/>
              <a:buFont typeface="Arial"/>
              <a:buNone/>
            </a:pPr>
            <a:r>
              <a:rPr lang="en" sz="1300" b="1" dirty="0">
                <a:solidFill>
                  <a:srgbClr val="1A1A1A"/>
                </a:solidFill>
                <a:latin typeface="Montserrat" panose="00000500000000000000" pitchFamily="2" charset="0"/>
                <a:ea typeface="Montserrat"/>
                <a:cs typeface="Montserrat"/>
                <a:sym typeface="Montserrat"/>
              </a:rPr>
              <a:t>Grocery Multiples</a:t>
            </a:r>
            <a:br>
              <a:rPr lang="en" b="1" dirty="0">
                <a:solidFill>
                  <a:srgbClr val="000000"/>
                </a:solidFill>
                <a:latin typeface="Montserrat" panose="00000500000000000000" pitchFamily="2" charset="0"/>
                <a:ea typeface="Montserrat"/>
                <a:cs typeface="Montserrat"/>
                <a:sym typeface="Montserrat"/>
              </a:rPr>
            </a:br>
            <a:r>
              <a:rPr lang="en" sz="1000" dirty="0">
                <a:solidFill>
                  <a:srgbClr val="000000"/>
                </a:solidFill>
                <a:latin typeface="Montserrat" panose="00000500000000000000" pitchFamily="2" charset="0"/>
                <a:ea typeface="Montserrat"/>
                <a:cs typeface="Montserrat"/>
                <a:sym typeface="Montserrat"/>
              </a:rPr>
              <a:t>Weekly year on year value growth</a:t>
            </a:r>
            <a:endParaRPr sz="1000" dirty="0">
              <a:solidFill>
                <a:srgbClr val="000000"/>
              </a:solidFill>
              <a:latin typeface="Montserrat" panose="00000500000000000000" pitchFamily="2" charset="0"/>
              <a:ea typeface="Montserrat"/>
              <a:cs typeface="Montserrat"/>
              <a:sym typeface="Montserrat"/>
            </a:endParaRPr>
          </a:p>
        </p:txBody>
      </p:sp>
      <p:sp>
        <p:nvSpPr>
          <p:cNvPr id="1744" name="Google Shape;1744;p129"/>
          <p:cNvSpPr txBox="1">
            <a:spLocks noGrp="1"/>
          </p:cNvSpPr>
          <p:nvPr>
            <p:ph type="title"/>
          </p:nvPr>
        </p:nvSpPr>
        <p:spPr>
          <a:xfrm>
            <a:off x="354649" y="292625"/>
            <a:ext cx="8658721" cy="393600"/>
          </a:xfrm>
        </p:spPr>
        <p:txBody>
          <a:bodyPr spcFirstLastPara="1" wrap="square" lIns="0" tIns="91425" rIns="0" bIns="91425" anchor="t" anchorCtr="0">
            <a:noAutofit/>
          </a:bodyPr>
          <a:lstStyle/>
          <a:p>
            <a:r>
              <a:rPr lang="en-GB" dirty="0">
                <a:solidFill>
                  <a:schemeClr val="tx1"/>
                </a:solidFill>
                <a:latin typeface="Montserrat" panose="00000500000000000000" pitchFamily="2" charset="0"/>
                <a:ea typeface="MS PGothic" pitchFamily="34" charset="-128"/>
                <a:cs typeface="Calibri" pitchFamily="34" charset="0"/>
              </a:rPr>
              <a:t>This year sales soared during Christmas week …</a:t>
            </a:r>
            <a:endParaRPr lang="en-PH" dirty="0">
              <a:latin typeface="Montserrat" panose="00000500000000000000" pitchFamily="2" charset="0"/>
            </a:endParaRPr>
          </a:p>
        </p:txBody>
      </p:sp>
      <p:sp>
        <p:nvSpPr>
          <p:cNvPr id="5" name="Subtitle 4">
            <a:extLst>
              <a:ext uri="{FF2B5EF4-FFF2-40B4-BE49-F238E27FC236}">
                <a16:creationId xmlns:a16="http://schemas.microsoft.com/office/drawing/2014/main" id="{70956D1B-E45E-4BB0-8B0F-1388C48A40B5}"/>
              </a:ext>
            </a:extLst>
          </p:cNvPr>
          <p:cNvSpPr>
            <a:spLocks noGrp="1"/>
          </p:cNvSpPr>
          <p:nvPr>
            <p:ph type="subTitle" idx="4294967295"/>
          </p:nvPr>
        </p:nvSpPr>
        <p:spPr>
          <a:xfrm>
            <a:off x="219737" y="4786310"/>
            <a:ext cx="8159100" cy="184800"/>
          </a:xfrm>
        </p:spPr>
        <p:txBody>
          <a:bodyPr/>
          <a:lstStyle/>
          <a:p>
            <a:pPr marL="146050" indent="0">
              <a:buNone/>
            </a:pPr>
            <a:r>
              <a:rPr lang="en-PH" sz="700" dirty="0">
                <a:latin typeface="Montserrat" panose="00000500000000000000" pitchFamily="2" charset="0"/>
              </a:rPr>
              <a:t>Source:  NielsenIQ Scantrack Total Store Read  Grocery Multiples</a:t>
            </a:r>
          </a:p>
        </p:txBody>
      </p:sp>
      <p:graphicFrame>
        <p:nvGraphicFramePr>
          <p:cNvPr id="8" name="Chart 7">
            <a:extLst>
              <a:ext uri="{FF2B5EF4-FFF2-40B4-BE49-F238E27FC236}">
                <a16:creationId xmlns:a16="http://schemas.microsoft.com/office/drawing/2014/main" id="{D617E499-6291-4634-B723-DA38C28B5721}"/>
              </a:ext>
            </a:extLst>
          </p:cNvPr>
          <p:cNvGraphicFramePr/>
          <p:nvPr>
            <p:extLst>
              <p:ext uri="{D42A27DB-BD31-4B8C-83A1-F6EECF244321}">
                <p14:modId xmlns:p14="http://schemas.microsoft.com/office/powerpoint/2010/main" val="4020329719"/>
              </p:ext>
            </p:extLst>
          </p:nvPr>
        </p:nvGraphicFramePr>
        <p:xfrm>
          <a:off x="351314" y="1840486"/>
          <a:ext cx="8425149" cy="2908272"/>
        </p:xfrm>
        <a:graphic>
          <a:graphicData uri="http://schemas.openxmlformats.org/drawingml/2006/chart">
            <c:chart xmlns:c="http://schemas.openxmlformats.org/drawingml/2006/chart" xmlns:r="http://schemas.openxmlformats.org/officeDocument/2006/relationships" r:id="rId3"/>
          </a:graphicData>
        </a:graphic>
      </p:graphicFrame>
      <p:cxnSp>
        <p:nvCxnSpPr>
          <p:cNvPr id="4" name="Straight Connector 3">
            <a:extLst>
              <a:ext uri="{FF2B5EF4-FFF2-40B4-BE49-F238E27FC236}">
                <a16:creationId xmlns:a16="http://schemas.microsoft.com/office/drawing/2014/main" id="{624B59C6-6E32-47FA-B93B-440759F12FDD}"/>
              </a:ext>
            </a:extLst>
          </p:cNvPr>
          <p:cNvCxnSpPr>
            <a:cxnSpLocks/>
          </p:cNvCxnSpPr>
          <p:nvPr/>
        </p:nvCxnSpPr>
        <p:spPr>
          <a:xfrm>
            <a:off x="3135919" y="1889567"/>
            <a:ext cx="0" cy="2681872"/>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a16="http://schemas.microsoft.com/office/drawing/2014/main" id="{DCEF0A4B-63F8-4632-AC83-5C2B3D473C1B}"/>
              </a:ext>
            </a:extLst>
          </p:cNvPr>
          <p:cNvCxnSpPr>
            <a:cxnSpLocks/>
          </p:cNvCxnSpPr>
          <p:nvPr/>
        </p:nvCxnSpPr>
        <p:spPr>
          <a:xfrm>
            <a:off x="5842120" y="1887053"/>
            <a:ext cx="0" cy="2681872"/>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919EB74F-E008-44FD-AEFC-69BB818810D5}"/>
              </a:ext>
            </a:extLst>
          </p:cNvPr>
          <p:cNvSpPr txBox="1"/>
          <p:nvPr/>
        </p:nvSpPr>
        <p:spPr>
          <a:xfrm>
            <a:off x="2593469" y="4476592"/>
            <a:ext cx="2262284" cy="184666"/>
          </a:xfrm>
          <a:prstGeom prst="rect">
            <a:avLst/>
          </a:prstGeom>
          <a:solidFill>
            <a:schemeClr val="accent1"/>
          </a:solidFill>
        </p:spPr>
        <p:txBody>
          <a:bodyPr wrap="square" rtlCol="0">
            <a:spAutoFit/>
          </a:bodyPr>
          <a:lstStyle/>
          <a:p>
            <a:pPr algn="ctr"/>
            <a:r>
              <a:rPr lang="en-GB" sz="600" b="1" dirty="0">
                <a:solidFill>
                  <a:schemeClr val="tx1"/>
                </a:solidFill>
                <a:latin typeface="Montserrat" panose="00000500000000000000" pitchFamily="2" charset="0"/>
              </a:rPr>
              <a:t>Lapping November 2010 lockdown</a:t>
            </a:r>
          </a:p>
        </p:txBody>
      </p:sp>
      <p:sp>
        <p:nvSpPr>
          <p:cNvPr id="2" name="TextBox 1">
            <a:extLst>
              <a:ext uri="{FF2B5EF4-FFF2-40B4-BE49-F238E27FC236}">
                <a16:creationId xmlns:a16="http://schemas.microsoft.com/office/drawing/2014/main" id="{942990E5-FDED-4C10-BCA3-98D84544966B}"/>
              </a:ext>
            </a:extLst>
          </p:cNvPr>
          <p:cNvSpPr txBox="1"/>
          <p:nvPr/>
        </p:nvSpPr>
        <p:spPr>
          <a:xfrm>
            <a:off x="5650702" y="1442311"/>
            <a:ext cx="1884248" cy="507831"/>
          </a:xfrm>
          <a:prstGeom prst="rect">
            <a:avLst/>
          </a:prstGeom>
          <a:noFill/>
        </p:spPr>
        <p:txBody>
          <a:bodyPr wrap="square" rtlCol="0">
            <a:spAutoFit/>
          </a:bodyPr>
          <a:lstStyle/>
          <a:p>
            <a:pPr algn="r"/>
            <a:r>
              <a:rPr lang="en-GB" sz="900" u="sng" dirty="0">
                <a:latin typeface="Montserrat" panose="00000500000000000000" pitchFamily="2" charset="0"/>
              </a:rPr>
              <a:t>2w/e 25Dec21</a:t>
            </a:r>
          </a:p>
          <a:p>
            <a:pPr algn="r"/>
            <a:r>
              <a:rPr lang="en-GB" sz="900" b="1" dirty="0">
                <a:solidFill>
                  <a:schemeClr val="accent2"/>
                </a:solidFill>
                <a:latin typeface="Montserrat" panose="00000500000000000000" pitchFamily="2" charset="0"/>
              </a:rPr>
              <a:t>Value +5.9%</a:t>
            </a:r>
          </a:p>
          <a:p>
            <a:pPr algn="r"/>
            <a:r>
              <a:rPr lang="en-GB" sz="900" b="1" dirty="0">
                <a:solidFill>
                  <a:srgbClr val="0B3FDC"/>
                </a:solidFill>
                <a:latin typeface="Montserrat" panose="00000500000000000000" pitchFamily="2" charset="0"/>
              </a:rPr>
              <a:t>Units +1.5%</a:t>
            </a:r>
          </a:p>
        </p:txBody>
      </p:sp>
    </p:spTree>
    <p:extLst>
      <p:ext uri="{BB962C8B-B14F-4D97-AF65-F5344CB8AC3E}">
        <p14:creationId xmlns:p14="http://schemas.microsoft.com/office/powerpoint/2010/main" val="1867289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41"/>
        <p:cNvGrpSpPr/>
        <p:nvPr/>
      </p:nvGrpSpPr>
      <p:grpSpPr>
        <a:xfrm>
          <a:off x="0" y="0"/>
          <a:ext cx="0" cy="0"/>
          <a:chOff x="0" y="0"/>
          <a:chExt cx="0" cy="0"/>
        </a:xfrm>
      </p:grpSpPr>
      <p:sp>
        <p:nvSpPr>
          <p:cNvPr id="1744" name="Google Shape;1744;p129"/>
          <p:cNvSpPr txBox="1">
            <a:spLocks noGrp="1"/>
          </p:cNvSpPr>
          <p:nvPr>
            <p:ph type="title"/>
          </p:nvPr>
        </p:nvSpPr>
        <p:spPr>
          <a:xfrm>
            <a:off x="191365" y="380839"/>
            <a:ext cx="8952636" cy="662851"/>
          </a:xfrm>
        </p:spPr>
        <p:txBody>
          <a:bodyPr spcFirstLastPara="1" wrap="square" lIns="0" tIns="91425" rIns="0" bIns="91425" anchor="t" anchorCtr="0">
            <a:noAutofit/>
          </a:bodyPr>
          <a:lstStyle/>
          <a:p>
            <a:r>
              <a:rPr lang="en-GB" sz="1800" dirty="0">
                <a:solidFill>
                  <a:schemeClr val="tx1"/>
                </a:solidFill>
                <a:latin typeface="Montserrat" panose="00000500000000000000" pitchFamily="2" charset="0"/>
                <a:ea typeface="MS PGothic" pitchFamily="34" charset="-128"/>
                <a:cs typeface="Calibri" pitchFamily="34" charset="0"/>
              </a:rPr>
              <a:t>Absolute average weekly spend surged in the final weeks of the year but </a:t>
            </a:r>
            <a:r>
              <a:rPr lang="en-GB" sz="1800" dirty="0">
                <a:solidFill>
                  <a:schemeClr val="tx1"/>
                </a:solidFill>
                <a:ea typeface="MS PGothic" pitchFamily="34" charset="-128"/>
                <a:cs typeface="Calibri" pitchFamily="34" charset="0"/>
              </a:rPr>
              <a:t>remains lower than last year, and against </a:t>
            </a:r>
            <a:r>
              <a:rPr lang="en-GB" sz="1800" dirty="0">
                <a:solidFill>
                  <a:schemeClr val="tx1"/>
                </a:solidFill>
                <a:latin typeface="Montserrat" panose="00000500000000000000" pitchFamily="2" charset="0"/>
                <a:ea typeface="MS PGothic" pitchFamily="34" charset="-128"/>
                <a:cs typeface="Calibri" pitchFamily="34" charset="0"/>
              </a:rPr>
              <a:t>2 years ago the trend is slowing</a:t>
            </a:r>
            <a:endParaRPr lang="en-PH" sz="1800" dirty="0">
              <a:latin typeface="Montserrat" panose="00000500000000000000" pitchFamily="2" charset="0"/>
            </a:endParaRPr>
          </a:p>
        </p:txBody>
      </p:sp>
      <p:cxnSp>
        <p:nvCxnSpPr>
          <p:cNvPr id="3" name="Straight Connector 2">
            <a:extLst>
              <a:ext uri="{FF2B5EF4-FFF2-40B4-BE49-F238E27FC236}">
                <a16:creationId xmlns:a16="http://schemas.microsoft.com/office/drawing/2014/main" id="{4D0B6749-7B24-4E55-B6B2-2141D7892276}"/>
              </a:ext>
            </a:extLst>
          </p:cNvPr>
          <p:cNvCxnSpPr>
            <a:cxnSpLocks/>
          </p:cNvCxnSpPr>
          <p:nvPr/>
        </p:nvCxnSpPr>
        <p:spPr>
          <a:xfrm>
            <a:off x="1226117" y="984073"/>
            <a:ext cx="237463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 name="Subtitle 4">
            <a:extLst>
              <a:ext uri="{FF2B5EF4-FFF2-40B4-BE49-F238E27FC236}">
                <a16:creationId xmlns:a16="http://schemas.microsoft.com/office/drawing/2014/main" id="{70956D1B-E45E-4BB0-8B0F-1388C48A40B5}"/>
              </a:ext>
            </a:extLst>
          </p:cNvPr>
          <p:cNvSpPr>
            <a:spLocks noGrp="1"/>
          </p:cNvSpPr>
          <p:nvPr>
            <p:ph type="subTitle" idx="4294967295"/>
          </p:nvPr>
        </p:nvSpPr>
        <p:spPr>
          <a:xfrm>
            <a:off x="191364" y="4762661"/>
            <a:ext cx="8159100" cy="184800"/>
          </a:xfrm>
        </p:spPr>
        <p:txBody>
          <a:bodyPr/>
          <a:lstStyle/>
          <a:p>
            <a:pPr marL="146050" indent="0">
              <a:buNone/>
            </a:pPr>
            <a:r>
              <a:rPr lang="en-PH" sz="700" dirty="0">
                <a:latin typeface="Montserrat" panose="00000500000000000000" pitchFamily="2" charset="0"/>
              </a:rPr>
              <a:t>Source:  NielsenIQ Homescan GB FMCG, based on rolling 12w/e</a:t>
            </a:r>
          </a:p>
        </p:txBody>
      </p:sp>
      <p:graphicFrame>
        <p:nvGraphicFramePr>
          <p:cNvPr id="8" name="Chart 7">
            <a:extLst>
              <a:ext uri="{FF2B5EF4-FFF2-40B4-BE49-F238E27FC236}">
                <a16:creationId xmlns:a16="http://schemas.microsoft.com/office/drawing/2014/main" id="{D617E499-6291-4634-B723-DA38C28B5721}"/>
              </a:ext>
            </a:extLst>
          </p:cNvPr>
          <p:cNvGraphicFramePr/>
          <p:nvPr>
            <p:extLst>
              <p:ext uri="{D42A27DB-BD31-4B8C-83A1-F6EECF244321}">
                <p14:modId xmlns:p14="http://schemas.microsoft.com/office/powerpoint/2010/main" val="1611256935"/>
              </p:ext>
            </p:extLst>
          </p:nvPr>
        </p:nvGraphicFramePr>
        <p:xfrm>
          <a:off x="254494" y="1482277"/>
          <a:ext cx="8425149" cy="3372784"/>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4ADC9EB0-A80C-4462-ABA1-7208943A327C}"/>
              </a:ext>
            </a:extLst>
          </p:cNvPr>
          <p:cNvSpPr txBox="1"/>
          <p:nvPr/>
        </p:nvSpPr>
        <p:spPr>
          <a:xfrm>
            <a:off x="168061" y="1146423"/>
            <a:ext cx="4572000" cy="261610"/>
          </a:xfrm>
          <a:prstGeom prst="rect">
            <a:avLst/>
          </a:prstGeom>
          <a:noFill/>
        </p:spPr>
        <p:txBody>
          <a:bodyPr wrap="square">
            <a:spAutoFit/>
          </a:bodyPr>
          <a:lstStyle/>
          <a:p>
            <a:r>
              <a:rPr lang="en-GB" altLang="en-US" sz="1100" dirty="0">
                <a:solidFill>
                  <a:schemeClr val="tx1"/>
                </a:solidFill>
                <a:latin typeface="Montserrat" panose="00000500000000000000" pitchFamily="2" charset="0"/>
                <a:ea typeface="MS PGothic" pitchFamily="34" charset="-128"/>
                <a:cs typeface="Calibri" pitchFamily="34" charset="0"/>
              </a:rPr>
              <a:t>Macro view based on 12 week trends</a:t>
            </a:r>
            <a:endParaRPr lang="en-GB" sz="1100" dirty="0">
              <a:latin typeface="Montserrat" panose="00000500000000000000" pitchFamily="2" charset="0"/>
            </a:endParaRPr>
          </a:p>
        </p:txBody>
      </p:sp>
    </p:spTree>
    <p:extLst>
      <p:ext uri="{BB962C8B-B14F-4D97-AF65-F5344CB8AC3E}">
        <p14:creationId xmlns:p14="http://schemas.microsoft.com/office/powerpoint/2010/main" val="2324910698"/>
      </p:ext>
    </p:extLst>
  </p:cSld>
  <p:clrMapOvr>
    <a:masterClrMapping/>
  </p:clrMapOvr>
</p:sld>
</file>

<file path=ppt/theme/theme1.xml><?xml version="1.0" encoding="utf-8"?>
<a:theme xmlns:a="http://schemas.openxmlformats.org/drawingml/2006/main" name="NIQ-presentation-template-v1">
  <a:themeElements>
    <a:clrScheme name="Simple Light">
      <a:dk1>
        <a:srgbClr val="000000"/>
      </a:dk1>
      <a:lt1>
        <a:srgbClr val="FFFFFF"/>
      </a:lt1>
      <a:dk2>
        <a:srgbClr val="333333"/>
      </a:dk2>
      <a:lt2>
        <a:srgbClr val="E5E5E5"/>
      </a:lt2>
      <a:accent1>
        <a:srgbClr val="00F000"/>
      </a:accent1>
      <a:accent2>
        <a:srgbClr val="00A346"/>
      </a:accent2>
      <a:accent3>
        <a:srgbClr val="1A1A1A"/>
      </a:accent3>
      <a:accent4>
        <a:srgbClr val="333333"/>
      </a:accent4>
      <a:accent5>
        <a:srgbClr val="666666"/>
      </a:accent5>
      <a:accent6>
        <a:srgbClr val="BDFFBB"/>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NIQ-presentation-template-v2">
  <a:themeElements>
    <a:clrScheme name="Simple Light">
      <a:dk1>
        <a:srgbClr val="000000"/>
      </a:dk1>
      <a:lt1>
        <a:srgbClr val="FFFFFF"/>
      </a:lt1>
      <a:dk2>
        <a:srgbClr val="333333"/>
      </a:dk2>
      <a:lt2>
        <a:srgbClr val="E5E5E5"/>
      </a:lt2>
      <a:accent1>
        <a:srgbClr val="00F000"/>
      </a:accent1>
      <a:accent2>
        <a:srgbClr val="00A346"/>
      </a:accent2>
      <a:accent3>
        <a:srgbClr val="1A1A1A"/>
      </a:accent3>
      <a:accent4>
        <a:srgbClr val="333333"/>
      </a:accent4>
      <a:accent5>
        <a:srgbClr val="666666"/>
      </a:accent5>
      <a:accent6>
        <a:srgbClr val="BDFFBB"/>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05 Green">
      <a:srgbClr val="00A346"/>
    </a:custClr>
    <a:custClr name="04 Navy">
      <a:srgbClr val="10009D"/>
    </a:custClr>
    <a:custClr name="05 Red">
      <a:srgbClr val="D20043"/>
    </a:custClr>
    <a:custClr name="10 Navy">
      <a:srgbClr val="1D79FF"/>
    </a:custClr>
    <a:custClr name="02 Red">
      <a:srgbClr val="880535"/>
    </a:custClr>
    <a:custClr name="02 Blue">
      <a:srgbClr val="006A6B"/>
    </a:custClr>
    <a:custClr name="06 Purple">
      <a:srgbClr val="6512F0"/>
    </a:custClr>
    <a:custClr name="06 Orange">
      <a:srgbClr val="F06400"/>
    </a:custClr>
    <a:custClr name="07 Navy">
      <a:srgbClr val="0136E0"/>
    </a:custClr>
    <a:custClr name="10 Purple">
      <a:srgbClr val="A27EFF"/>
    </a:custClr>
    <a:custClr name="05 Blue">
      <a:srgbClr val="00A1A2"/>
    </a:custClr>
    <a:custClr name="04 Orange">
      <a:srgbClr val="AD4400"/>
    </a:custClr>
    <a:custClr name="02 Green">
      <a:srgbClr val="15441F"/>
    </a:custClr>
    <a:custClr name="08 Red">
      <a:srgbClr val="F84E83"/>
    </a:custClr>
    <a:custClr name="07 Green">
      <a:srgbClr val="00CA23"/>
    </a:custClr>
    <a:custClr name="09 Navy">
      <a:srgbClr val="0056FF"/>
    </a:custClr>
    <a:custClr name="07 Red">
      <a:srgbClr val="FF1E68"/>
    </a:custClr>
    <a:custClr name="12 Navy">
      <a:srgbClr val="B3CCFF"/>
    </a:custClr>
    <a:custClr name="04 Red">
      <a:srgbClr val="B6023B"/>
    </a:custClr>
    <a:custClr name="04 Blue">
      <a:srgbClr val="008F90"/>
    </a:custClr>
    <a:custClr name="07 Purple">
      <a:srgbClr val="682EE0"/>
    </a:custClr>
    <a:custClr name="07 Orange">
      <a:srgbClr val="FF6D05"/>
    </a:custClr>
    <a:custClr name="11 Navy">
      <a:srgbClr val="6699FF"/>
    </a:custClr>
    <a:custClr name="11 Purple">
      <a:srgbClr val="B497FF"/>
    </a:custClr>
    <a:custClr name="07 Blue">
      <a:srgbClr val="00CDD1"/>
    </a:custClr>
    <a:custClr name="04 Orange">
      <a:srgbClr val="AD4400"/>
    </a:custClr>
    <a:custClr name="04 Green">
      <a:srgbClr val="138238"/>
    </a:custClr>
    <a:custClr name="11 Red">
      <a:srgbClr val="FAB0C8"/>
    </a:custClr>
    <a:custClr name="Gray 95">
      <a:srgbClr val="0D0D0D"/>
    </a:custClr>
    <a:custClr name="Gray 90">
      <a:srgbClr val="1A1A1A"/>
    </a:custClr>
    <a:custClr name="Gray 80">
      <a:srgbClr val="333333"/>
    </a:custClr>
    <a:custClr name="Gray 60">
      <a:srgbClr val="666666"/>
    </a:custClr>
    <a:custClr name="Gray 50">
      <a:srgbClr val="808080"/>
    </a:custClr>
    <a:custClr name="Gray 30">
      <a:srgbClr val="B3B3B3"/>
    </a:custClr>
    <a:custClr name="Gray 15">
      <a:srgbClr val="D9D9D9"/>
    </a:custClr>
    <a:custClr name="Gray 5">
      <a:srgbClr val="F2F2F2"/>
    </a:custClr>
  </a:custClr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Market Data Document" ma:contentTypeID="0x010100FBC0F8BFD01A91498CA7837A71EEDFDB02005AE5335FCC83EB48B1308B6A764FBC1C" ma:contentTypeVersion="27" ma:contentTypeDescription="Market Data Document Content Type" ma:contentTypeScope="" ma:versionID="da108508dc232e68c3eb0da7c7f570e3">
  <xsd:schema xmlns:xsd="http://www.w3.org/2001/XMLSchema" xmlns:xs="http://www.w3.org/2001/XMLSchema" xmlns:p="http://schemas.microsoft.com/office/2006/metadata/properties" xmlns:ns2="cebd32e3-9ab6-41ee-b1af-b8405a8d4e68" xmlns:ns3="f1844da6-a929-4072-a9ab-fc72a86c7633" targetNamespace="http://schemas.microsoft.com/office/2006/metadata/properties" ma:root="true" ma:fieldsID="0d9debfe9803182ce6077bd70346052f" ns2:_="" ns3:_="">
    <xsd:import namespace="cebd32e3-9ab6-41ee-b1af-b8405a8d4e68"/>
    <xsd:import namespace="f1844da6-a929-4072-a9ab-fc72a86c7633"/>
    <xsd:element name="properties">
      <xsd:complexType>
        <xsd:sequence>
          <xsd:element name="documentManagement">
            <xsd:complexType>
              <xsd:all>
                <xsd:element ref="ns2:DocumentSummary" minOccurs="0"/>
                <xsd:element ref="ns2:DocumentSource" minOccurs="0"/>
                <xsd:element ref="ns2:DocumentTopic" minOccurs="0"/>
                <xsd:element ref="ns2:PublicationDate" minOccurs="0"/>
                <xsd:element ref="ns2:FreeTextDate" minOccurs="0"/>
                <xsd:element ref="ns2:ContentStartDate" minOccurs="0"/>
                <xsd:element ref="ns2:ContentEndDate" minOccurs="0"/>
                <xsd:element ref="ns2:DocumentAdded" minOccurs="0"/>
                <xsd:element ref="ns2:DocumentStatus" minOccurs="0"/>
                <xsd:element ref="ns2:j7c1b49d505545c2a69692ae734740bd" minOccurs="0"/>
                <xsd:element ref="ns2:TaxCatchAll" minOccurs="0"/>
                <xsd:element ref="ns2:TaxCatchAllLabel"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LengthInSeconds"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ebd32e3-9ab6-41ee-b1af-b8405a8d4e68" elementFormDefault="qualified">
    <xsd:import namespace="http://schemas.microsoft.com/office/2006/documentManagement/types"/>
    <xsd:import namespace="http://schemas.microsoft.com/office/infopath/2007/PartnerControls"/>
    <xsd:element name="DocumentSummary" ma:index="3" nillable="true" ma:displayName="Summary" ma:internalName="DocumentSummary" ma:readOnly="false">
      <xsd:simpleType>
        <xsd:restriction base="dms:Note">
          <xsd:maxLength value="255"/>
        </xsd:restriction>
      </xsd:simpleType>
    </xsd:element>
    <xsd:element name="DocumentSource" ma:index="5" nillable="true" ma:displayName="Source" ma:format="Dropdown" ma:internalName="DocumentSource">
      <xsd:simpleType>
        <xsd:restriction base="dms:Choice">
          <xsd:enumeration value="Globefish"/>
          <xsd:enumeration value="HMRC via BTS"/>
          <xsd:enumeration value="IGD"/>
          <xsd:enumeration value="MMO"/>
          <xsd:enumeration value="Kantar"/>
          <xsd:enumeration value="NielsenIQ"/>
          <xsd:enumeration value="Circana"/>
          <xsd:enumeration value="Seafish"/>
          <xsd:enumeration value="Technomic"/>
        </xsd:restriction>
      </xsd:simpleType>
    </xsd:element>
    <xsd:element name="DocumentTopic" ma:index="6" nillable="true" ma:displayName="Topic" ma:default="" ma:internalName="DocumentTopic" ma:readOnly="false">
      <xsd:complexType>
        <xsd:complexContent>
          <xsd:extension base="dms:MultiChoice">
            <xsd:sequence>
              <xsd:element name="Value" maxOccurs="unbounded" minOccurs="0" nillable="true">
                <xsd:simpleType>
                  <xsd:restriction base="dms:Choice">
                    <xsd:enumeration value="Technical Report"/>
                    <xsd:enumeration value="Factsheet/Datasheet"/>
                    <xsd:enumeration value="Corporate Document"/>
                    <xsd:enumeration value="Guidelines"/>
                    <xsd:enumeration value="Marine Survey"/>
                    <xsd:enumeration value="Training Material"/>
                    <xsd:enumeration value="Careers"/>
                    <xsd:enumeration value="Economics and Business"/>
                    <xsd:enumeration value="Aquaculture"/>
                    <xsd:enumeration value="IPF Final Reports"/>
                    <xsd:enumeration value="Other"/>
                    <xsd:enumeration value="Not known"/>
                    <xsd:enumeration value="Internal Seafish Report"/>
                    <xsd:enumeration value="Confidential Seafish Report"/>
                    <xsd:enumeration value="Seafood Guide"/>
                    <xsd:enumeration value=".Web-About Seafish"/>
                    <xsd:enumeration value=".Web-Changing Landscapes"/>
                    <xsd:enumeration value=".Web-Promoting Seafood"/>
                    <xsd:enumeration value=".Web-Responsible Sourcing"/>
                    <xsd:enumeration value=".Web-Safety and Training"/>
                    <xsd:enumeration value=".Web-Insight and Research"/>
                  </xsd:restriction>
                </xsd:simpleType>
              </xsd:element>
            </xsd:sequence>
          </xsd:extension>
        </xsd:complexContent>
      </xsd:complexType>
    </xsd:element>
    <xsd:element name="PublicationDate" ma:index="7" nillable="true" ma:displayName="Publication Date" ma:format="DateOnly" ma:indexed="true" ma:internalName="PublicationDate">
      <xsd:simpleType>
        <xsd:restriction base="dms:DateTime"/>
      </xsd:simpleType>
    </xsd:element>
    <xsd:element name="FreeTextDate" ma:index="8" nillable="true" ma:displayName="Free Text Date" ma:internalName="FreeTextDate" ma:readOnly="false">
      <xsd:simpleType>
        <xsd:restriction base="dms:Text"/>
      </xsd:simpleType>
    </xsd:element>
    <xsd:element name="ContentStartDate" ma:index="9" nillable="true" ma:displayName="Content Start Date" ma:format="DateOnly" ma:internalName="ContentStartDate" ma:readOnly="false">
      <xsd:simpleType>
        <xsd:restriction base="dms:DateTime"/>
      </xsd:simpleType>
    </xsd:element>
    <xsd:element name="ContentEndDate" ma:index="10" nillable="true" ma:displayName="Content End Date" ma:format="DateOnly" ma:internalName="ContentEndDate" ma:readOnly="false">
      <xsd:simpleType>
        <xsd:restriction base="dms:DateTime"/>
      </xsd:simpleType>
    </xsd:element>
    <xsd:element name="DocumentAdded" ma:index="11" nillable="true" ma:displayName="Added" ma:format="DateOnly" ma:indexed="true" ma:internalName="DocumentAdded">
      <xsd:simpleType>
        <xsd:restriction base="dms:DateTime"/>
      </xsd:simpleType>
    </xsd:element>
    <xsd:element name="DocumentStatus" ma:index="12" nillable="true" ma:displayName="Document Status" ma:default="Unpublished" ma:format="Dropdown" ma:indexed="true" ma:internalName="DocumentStatus" ma:readOnly="false">
      <xsd:simpleType>
        <xsd:restriction base="dms:Choice">
          <xsd:enumeration value="Deleted"/>
          <xsd:enumeration value="Unpublished"/>
          <xsd:enumeration value="Published"/>
          <xsd:enumeration value="Archived"/>
        </xsd:restriction>
      </xsd:simpleType>
    </xsd:element>
    <xsd:element name="j7c1b49d505545c2a69692ae734740bd" ma:index="18" ma:taxonomy="true" ma:internalName="j7c1b49d505545c2a69692ae734740bd" ma:taxonomyFieldName="Market_x0020_Data_x0020_Document_x0020_Path" ma:displayName="Market Data Document Path" ma:indexed="true" ma:readOnly="false" ma:default="" ma:fieldId="{37c1b49d-5055-45c2-a696-92ae734740bd}" ma:sspId="63fa3ede-d9eb-4891-98d7-32cb363d3ca5" ma:termSetId="907aca91-42f0-4171-9a43-f9786420f345" ma:anchorId="00000000-0000-0000-0000-000000000000" ma:open="false" ma:isKeyword="false">
      <xsd:complexType>
        <xsd:sequence>
          <xsd:element ref="pc:Terms" minOccurs="0" maxOccurs="1"/>
        </xsd:sequence>
      </xsd:complexType>
    </xsd:element>
    <xsd:element name="TaxCatchAll" ma:index="19" nillable="true" ma:displayName="Taxonomy Catch All Column" ma:hidden="true" ma:list="{5e028737-9680-4a7e-bfb2-5cfc569abfd5}" ma:internalName="TaxCatchAll" ma:readOnly="false" ma:showField="CatchAllData" ma:web="cebd32e3-9ab6-41ee-b1af-b8405a8d4e68">
      <xsd:complexType>
        <xsd:complexContent>
          <xsd:extension base="dms:MultiChoiceLookup">
            <xsd:sequence>
              <xsd:element name="Value" type="dms:Lookup" maxOccurs="unbounded" minOccurs="0" nillable="true"/>
            </xsd:sequence>
          </xsd:extension>
        </xsd:complexContent>
      </xsd:complexType>
    </xsd:element>
    <xsd:element name="TaxCatchAllLabel" ma:index="20" nillable="true" ma:displayName="Taxonomy Catch All Column1" ma:hidden="true" ma:list="{5e028737-9680-4a7e-bfb2-5cfc569abfd5}" ma:internalName="TaxCatchAllLabel" ma:readOnly="false" ma:showField="CatchAllDataLabel" ma:web="cebd32e3-9ab6-41ee-b1af-b8405a8d4e68">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1844da6-a929-4072-a9ab-fc72a86c7633" elementFormDefault="qualified">
    <xsd:import namespace="http://schemas.microsoft.com/office/2006/documentManagement/types"/>
    <xsd:import namespace="http://schemas.microsoft.com/office/infopath/2007/PartnerControls"/>
    <xsd:element name="MediaServiceMetadata" ma:index="22" nillable="true" ma:displayName="MediaServiceMetadata" ma:hidden="true" ma:internalName="MediaServiceMetadata" ma:readOnly="true">
      <xsd:simpleType>
        <xsd:restriction base="dms:Note"/>
      </xsd:simpleType>
    </xsd:element>
    <xsd:element name="MediaServiceFastMetadata" ma:index="23" nillable="true" ma:displayName="MediaServiceFastMetadata" ma:hidden="true" ma:internalName="MediaServiceFastMetadata" ma:readOnly="true">
      <xsd:simpleType>
        <xsd:restriction base="dms:Note"/>
      </xsd:simpleType>
    </xsd:element>
    <xsd:element name="MediaServiceAutoTags" ma:index="24" nillable="true" ma:displayName="Tags" ma:hidden="true" ma:internalName="MediaServiceAutoTags" ma:readOnly="true">
      <xsd:simpleType>
        <xsd:restriction base="dms:Text"/>
      </xsd:simpleType>
    </xsd:element>
    <xsd:element name="MediaServiceOCR" ma:index="25" nillable="true" ma:displayName="Extracted Text" ma:hidden="true" ma:internalName="MediaServiceOCR" ma:readOnly="true">
      <xsd:simpleType>
        <xsd:restriction base="dms:Note"/>
      </xsd:simpleType>
    </xsd:element>
    <xsd:element name="MediaServiceGenerationTime" ma:index="26" nillable="true" ma:displayName="MediaServiceGenerationTime" ma:hidden="true" ma:internalName="MediaServiceGenerationTime" ma:readOnly="true">
      <xsd:simpleType>
        <xsd:restriction base="dms:Text"/>
      </xsd:simpleType>
    </xsd:element>
    <xsd:element name="MediaServiceEventHashCode" ma:index="27" nillable="true" ma:displayName="MediaServiceEventHashCode" ma:hidden="true" ma:internalName="MediaServiceEventHashCode" ma:readOnly="true">
      <xsd:simpleType>
        <xsd:restriction base="dms:Text"/>
      </xsd:simpleType>
    </xsd:element>
    <xsd:element name="MediaServiceAutoKeyPoints" ma:index="28" nillable="true" ma:displayName="MediaServiceAutoKeyPoints" ma:hidden="true" ma:internalName="MediaServiceAutoKeyPoints" ma:readOnly="true">
      <xsd:simpleType>
        <xsd:restriction base="dms:Note"/>
      </xsd:simpleType>
    </xsd:element>
    <xsd:element name="MediaServiceKeyPoints" ma:index="29" nillable="true" ma:displayName="KeyPoints" ma:hidden="true" ma:internalName="MediaServiceKeyPoints" ma:readOnly="true">
      <xsd:simpleType>
        <xsd:restriction base="dms:Note"/>
      </xsd:simpleType>
    </xsd:element>
    <xsd:element name="MediaServiceDateTaken" ma:index="30" nillable="true" ma:displayName="MediaServiceDateTaken" ma:hidden="true" ma:internalName="MediaServiceDateTaken" ma:readOnly="true">
      <xsd:simpleType>
        <xsd:restriction base="dms:Text"/>
      </xsd:simpleType>
    </xsd:element>
    <xsd:element name="MediaLengthInSeconds" ma:index="31" nillable="true" ma:displayName="MediaLengthInSeconds" ma:hidden="true" ma:internalName="MediaLengthInSeconds" ma:readOnly="true">
      <xsd:simpleType>
        <xsd:restriction base="dms:Unknown"/>
      </xsd:simpleType>
    </xsd:element>
    <xsd:element name="MediaServiceObjectDetectorVersions" ma:index="32" nillable="true" ma:displayName="MediaServiceObjectDetectorVersions" ma:hidden="true" ma:indexed="true" ma:internalName="MediaServiceObjectDetectorVersions" ma:readOnly="true">
      <xsd:simpleType>
        <xsd:restriction base="dms:Text"/>
      </xsd:simpleType>
    </xsd:element>
    <xsd:element name="MediaServiceSearchProperties" ma:index="33"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ocumentTopic xmlns="cebd32e3-9ab6-41ee-b1af-b8405a8d4e68">
      <Value>Factsheet/Datasheet</Value>
    </DocumentTopic>
    <FreeTextDate xmlns="cebd32e3-9ab6-41ee-b1af-b8405a8d4e68" xsi:nil="true"/>
    <DocumentStatus xmlns="cebd32e3-9ab6-41ee-b1af-b8405a8d4e68">Published</DocumentStatus>
    <ContentEndDate xmlns="cebd32e3-9ab6-41ee-b1af-b8405a8d4e68" xsi:nil="true"/>
    <DocumentSource xmlns="cebd32e3-9ab6-41ee-b1af-b8405a8d4e68">Nielsen</DocumentSource>
    <PublicationDate xmlns="cebd32e3-9ab6-41ee-b1af-b8405a8d4e68">2022-01-01T00:00:00+00:00</PublicationDate>
    <DocumentAdded xmlns="cebd32e3-9ab6-41ee-b1af-b8405a8d4e68" xsi:nil="true"/>
    <TaxCatchAll xmlns="cebd32e3-9ab6-41ee-b1af-b8405a8d4e68">
      <Value>1493</Value>
    </TaxCatchAll>
    <j7c1b49d505545c2a69692ae734740bd xmlns="cebd32e3-9ab6-41ee-b1af-b8405a8d4e68">
      <Terms xmlns="http://schemas.microsoft.com/office/infopath/2007/PartnerControls">
        <TermInfo xmlns="http://schemas.microsoft.com/office/infopath/2007/PartnerControls">
          <TermName xmlns="http://schemas.microsoft.com/office/infopath/2007/PartnerControls">2021</TermName>
          <TermId xmlns="http://schemas.microsoft.com/office/infopath/2007/PartnerControls">5f934ce9-eb2e-4973-9463-7815e15faf86</TermId>
        </TermInfo>
      </Terms>
    </j7c1b49d505545c2a69692ae734740bd>
    <DocumentSummary xmlns="cebd32e3-9ab6-41ee-b1af-b8405a8d4e68">2021 December Year End  Grocery Reports</DocumentSummary>
    <ContentStartDate xmlns="cebd32e3-9ab6-41ee-b1af-b8405a8d4e68" xsi:nil="true"/>
    <TaxCatchAllLabel xmlns="cebd32e3-9ab6-41ee-b1af-b8405a8d4e68" xsi:nil="true"/>
  </documentManagement>
</p:properties>
</file>

<file path=customXml/itemProps1.xml><?xml version="1.0" encoding="utf-8"?>
<ds:datastoreItem xmlns:ds="http://schemas.openxmlformats.org/officeDocument/2006/customXml" ds:itemID="{8972DEB2-63E6-40D2-AAC0-A0481C754D86}"/>
</file>

<file path=customXml/itemProps2.xml><?xml version="1.0" encoding="utf-8"?>
<ds:datastoreItem xmlns:ds="http://schemas.openxmlformats.org/officeDocument/2006/customXml" ds:itemID="{1E97A7F4-3B74-44BD-912E-9CA3108E6045}"/>
</file>

<file path=customXml/itemProps3.xml><?xml version="1.0" encoding="utf-8"?>
<ds:datastoreItem xmlns:ds="http://schemas.openxmlformats.org/officeDocument/2006/customXml" ds:itemID="{E0CBC01C-2D7B-4111-A2FF-EAAECDBD3AD8}"/>
</file>

<file path=docProps/app.xml><?xml version="1.0" encoding="utf-8"?>
<Properties xmlns="http://schemas.openxmlformats.org/officeDocument/2006/extended-properties" xmlns:vt="http://schemas.openxmlformats.org/officeDocument/2006/docPropsVTypes">
  <TotalTime>21753</TotalTime>
  <Words>4367</Words>
  <Application>Microsoft Office PowerPoint</Application>
  <PresentationFormat>On-screen Show (16:9)</PresentationFormat>
  <Paragraphs>512</Paragraphs>
  <Slides>42</Slides>
  <Notes>36</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42</vt:i4>
      </vt:variant>
    </vt:vector>
  </HeadingPairs>
  <TitlesOfParts>
    <vt:vector size="54" baseType="lpstr">
      <vt:lpstr>Times</vt:lpstr>
      <vt:lpstr>Montserrat Light</vt:lpstr>
      <vt:lpstr>Montserrat</vt:lpstr>
      <vt:lpstr>Wingdings</vt:lpstr>
      <vt:lpstr>Avenir Next</vt:lpstr>
      <vt:lpstr>Arial</vt:lpstr>
      <vt:lpstr>Avenir Next LT Pro</vt:lpstr>
      <vt:lpstr>Times New Roman</vt:lpstr>
      <vt:lpstr>Calibri</vt:lpstr>
      <vt:lpstr>Symbol</vt:lpstr>
      <vt:lpstr>NIQ-presentation-template-v1</vt:lpstr>
      <vt:lpstr>NIQ-presentation-template-v2</vt:lpstr>
      <vt:lpstr>NielsenIQ Total Till Executive Summary Christmas Trading</vt:lpstr>
      <vt:lpstr>Five take outs from Total Till for the 4 weeks to 1st January 2022</vt:lpstr>
      <vt:lpstr>What happened? Overview</vt:lpstr>
      <vt:lpstr>December trading was good for food retailers</vt:lpstr>
      <vt:lpstr>Against tough comparatives sales did improve this Christmas</vt:lpstr>
      <vt:lpstr>Shoppers made 27m MORE shopping trips but spent £1.19 LESS per trip, buying 1.1 FEWER fmcg items</vt:lpstr>
      <vt:lpstr>PowerPoint Presentation</vt:lpstr>
      <vt:lpstr>This year sales soared during Christmas week …</vt:lpstr>
      <vt:lpstr>Absolute average weekly spend surged in the final weeks of the year but remains lower than last year, and against 2 years ago the trend is slowing</vt:lpstr>
      <vt:lpstr>‘Little and more often’ shopping behaviour continued, despite the new variant indicating shoppers are adapting to living with Covid</vt:lpstr>
      <vt:lpstr>After last year’s subdued Christmas, shoppers were ready to celebrate.  Omicron no doubt added an extra layer of concern and many will have taken extra precautions not to jeopardise family celebrations.  Shoppers remained confident and with extra days before Christmas they were able to spread their spending which ultimately led to the biggest trading week in history …</vt:lpstr>
      <vt:lpstr>‘Little and more often’ shopping benefited bricks &amp; mortar stores.  Offer spend whilst low, is at its highest level since last Xmas</vt:lpstr>
      <vt:lpstr>This Christmas was a bumper year with shoppers shopping across channels and visiting stores more often than last year</vt:lpstr>
      <vt:lpstr>At a macro level category sales were robust, the shift towards hospitality benefited convenient and impulse foods as well as soft drinks</vt:lpstr>
      <vt:lpstr>Emphasis shifted towards gifting and creating a festive atmosphere for family celebrations.  Shoppers also focussed on health, convenience foods and leisure</vt:lpstr>
      <vt:lpstr>What happened by channel? </vt:lpstr>
      <vt:lpstr>Despite the Omicron variant shopper’s were confident, visiting stores and most channels benefited</vt:lpstr>
      <vt:lpstr>2021 was a year that benefited Larger Formats, Online &amp; Discounters and with fewer restrictions and more travel, Forecourts</vt:lpstr>
      <vt:lpstr>Sales remain upbeat compared to 2 years ago, indicating that not all residual sales have returned to hospitality …</vt:lpstr>
      <vt:lpstr>Latest 4 weeks sees an uptick in trend, as the new variant encourages more home dining</vt:lpstr>
      <vt:lpstr>With online less able to react to changes to last minute plans, share dipped to its lowest level since the start of the pandemic</vt:lpstr>
      <vt:lpstr>Whilst Convenience led this Christmas, making this the fifth month of outperformance, it was the supermarkets who drove fmcg spend in Christmas week</vt:lpstr>
      <vt:lpstr>Convenience store growth in Christmas week was driven by medicines, beauty products and champagne whilst gifting helped lift Supermarket sales</vt:lpstr>
      <vt:lpstr>Confidence improved as we edged closer to Christmas, resulting in a surge in sales during Christmas week as shoppers will have received the ‘greenlight’ from family and friends that they would be coming .. extra days in Christmas week allowed shoppers to spread their shopping.   To avoid unnecessary spending, shoppers postponed higher ticket spending until the last minute, including decorations, Christmas crackers, champagne and gifting.   </vt:lpstr>
      <vt:lpstr>Retailer News</vt:lpstr>
      <vt:lpstr>PowerPoint Presentation</vt:lpstr>
      <vt:lpstr>PowerPoint Presentation</vt:lpstr>
      <vt:lpstr>Both Ocado and Lidl continue to lead the industry compared to pre-pandemic with online coming of age and the Lidl+ App proving a gamechanger for the discounter</vt:lpstr>
      <vt:lpstr>This Christmas it was all about the big shop, maximising sales in Christmas week and offering treats to help shoppers celebrate</vt:lpstr>
      <vt:lpstr>Spend on offer peaked but remains low as retailers battle to keep prices competitive amidst rising inflation</vt:lpstr>
      <vt:lpstr>Spend on offer remains unseasonally low, only Tesco increased spend and M&amp;S dropped below the supermarkets, a move that is resonating with shoppers</vt:lpstr>
      <vt:lpstr>Food prices saw a sharp acceleration in December as Fresh Food rose to its highest level since April 2013</vt:lpstr>
      <vt:lpstr>PowerPoint Presentation</vt:lpstr>
      <vt:lpstr>PowerPoint Presentation</vt:lpstr>
      <vt:lpstr>PowerPoint Presentation</vt:lpstr>
      <vt:lpstr>PowerPoint Presentation</vt:lpstr>
      <vt:lpstr>PowerPoint Presentation</vt:lpstr>
      <vt:lpstr>It was a strong end to the year for Food Retailers</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2021 December Year End NielsenIQ Total Till Exec Summary</dc:title>
  <dc:creator>Cowen, Sally F.</dc:creator>
  <cp:lastModifiedBy>Sally F Cowen</cp:lastModifiedBy>
  <cp:revision>678</cp:revision>
  <dcterms:modified xsi:type="dcterms:W3CDTF">2022-01-13T15:59:45Z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0x010100FBC0F8BFD01A91498CA7837A71EEDFDB02005AE5335FCC83EB48B1308B6A764FBC1C</vt:lpwstr>
  </property>
  <property fmtid="{D5CDD505-2E9C-101B-9397-08002B2CF9AE}" pid="3" name="Market Data Document Path">
    <vt:lpwstr>1493;#2021|5f934ce9-eb2e-4973-9463-7815e15faf86</vt:lpwstr>
  </property>
</Properties>
</file>