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85" r:id="rId1"/>
    <p:sldMasterId id="2147485507" r:id="rId2"/>
  </p:sldMasterIdLst>
  <p:notesMasterIdLst>
    <p:notesMasterId r:id="rId21"/>
  </p:notesMasterIdLst>
  <p:handoutMasterIdLst>
    <p:handoutMasterId r:id="rId22"/>
  </p:handoutMasterIdLst>
  <p:sldIdLst>
    <p:sldId id="571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397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88530" autoAdjust="0"/>
  </p:normalViewPr>
  <p:slideViewPr>
    <p:cSldViewPr snapToGrid="0">
      <p:cViewPr>
        <p:scale>
          <a:sx n="70" d="100"/>
          <a:sy n="70" d="100"/>
        </p:scale>
        <p:origin x="-1176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127EAD-AE52-4FD6-877E-B0BF883D2FA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 smtClean="0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42C5D4-17C2-4439-A6E3-9B79C89A1A25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703546"/>
            <a:ext cx="9144000" cy="4154454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54320" y="30784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endParaRPr lang="en-US" sz="2800" dirty="0" smtClean="0">
              <a:solidFill>
                <a:srgbClr val="18A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747" y="1789477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2747" y="644999"/>
            <a:ext cx="8394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1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17488"/>
            <a:ext cx="8629650" cy="868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648700" cy="4038600"/>
          </a:xfr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805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PT-White-Cover-Graphic-No-Im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880475" y="6600825"/>
            <a:ext cx="1349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fld id="{61442B20-F322-423C-AD2B-3C4FA59CD80F}" type="slidenum">
              <a:rPr lang="en-US" altLang="en-US" sz="900" smtClean="0">
                <a:solidFill>
                  <a:srgbClr val="009DD9"/>
                </a:solidFill>
                <a:latin typeface="Calibri" pitchFamily="34" charset="0"/>
                <a:cs typeface="+mn-cs"/>
              </a:rPr>
              <a:pPr algn="ctr">
                <a:defRPr/>
              </a:pPr>
              <a:t>‹#›</a:t>
            </a:fld>
            <a:endParaRPr lang="en-US" altLang="en-US" sz="900" smtClean="0">
              <a:solidFill>
                <a:srgbClr val="009DD9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6" name="Picture 9" descr="Nielsen_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1752600"/>
            <a:ext cx="8890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339975"/>
            <a:ext cx="7772400" cy="14700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Autofit/>
          </a:bodyPr>
          <a:lstStyle>
            <a:lvl1pPr algn="r">
              <a:defRPr/>
            </a:lvl1pPr>
          </a:lstStyle>
          <a:p>
            <a:pPr lvl="0"/>
            <a:r>
              <a:rPr lang="de-CH" altLang="en-US" noProof="0" smtClean="0"/>
              <a:t>Click to edit Master title style</a:t>
            </a:r>
          </a:p>
        </p:txBody>
      </p:sp>
      <p:sp>
        <p:nvSpPr>
          <p:cNvPr id="54277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3962400"/>
            <a:ext cx="6400800" cy="1752600"/>
          </a:xfrm>
        </p:spPr>
        <p:txBody>
          <a:bodyPr/>
          <a:lstStyle>
            <a:lvl1pPr marL="0" indent="0" algn="r">
              <a:buFont typeface="Arial" pitchFamily="34" charset="0"/>
              <a:buNone/>
              <a:defRPr sz="2000"/>
            </a:lvl1pPr>
          </a:lstStyle>
          <a:p>
            <a:pPr lvl="0"/>
            <a:r>
              <a:rPr lang="de-CH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262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1249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2020888"/>
            <a:ext cx="4006850" cy="407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975" y="2020888"/>
            <a:ext cx="4006850" cy="407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4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301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24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75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800" y="2245001"/>
            <a:ext cx="7772400" cy="1182803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5185BC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343813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37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274638"/>
            <a:ext cx="2074862" cy="58245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5363" cy="5824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" y="8626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7" y="2005645"/>
            <a:ext cx="8394376" cy="445865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1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747" y="2005644"/>
            <a:ext cx="4038600" cy="442055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523" y="2005644"/>
            <a:ext cx="4038600" cy="4420556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2747" y="8626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5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" y="849944"/>
            <a:ext cx="8394376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850900"/>
            <a:ext cx="9144000" cy="6007100"/>
          </a:xfrm>
          <a:solidFill>
            <a:srgbClr val="5185BC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Add Picture for divider page </a:t>
            </a:r>
            <a:br>
              <a:rPr lang="en-US" dirty="0" smtClean="0"/>
            </a:br>
            <a:r>
              <a:rPr lang="en-US" dirty="0" smtClean="0"/>
              <a:t>or page stays blue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0360" y="5172563"/>
            <a:ext cx="7772400" cy="749868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0360" y="5922430"/>
            <a:ext cx="6894512" cy="65628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54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863600"/>
            <a:ext cx="9144000" cy="5994400"/>
          </a:xfrm>
        </p:spPr>
        <p:txBody>
          <a:bodyPr anchor="ctr"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Add Picture for divider page </a:t>
            </a:r>
            <a:br>
              <a:rPr lang="en-US" dirty="0" smtClean="0"/>
            </a:br>
            <a:r>
              <a:rPr lang="en-US" dirty="0" smtClean="0"/>
              <a:t>or page stays white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72254" y="5172563"/>
            <a:ext cx="7772400" cy="749868"/>
          </a:xfrm>
        </p:spPr>
        <p:txBody>
          <a:bodyPr anchor="t">
            <a:normAutofit/>
          </a:bodyPr>
          <a:lstStyle>
            <a:lvl1pPr algn="l">
              <a:defRPr sz="2800" b="1" cap="none">
                <a:solidFill>
                  <a:srgbClr val="417AB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5922431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87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703546"/>
            <a:ext cx="9144000" cy="4154454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54320" y="307848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endParaRPr lang="en-US" sz="2800" dirty="0" smtClean="0">
              <a:solidFill>
                <a:srgbClr val="18A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800" y="1789477"/>
            <a:ext cx="6400800" cy="548973"/>
          </a:xfrm>
        </p:spPr>
        <p:txBody>
          <a:bodyPr>
            <a:normAutofit/>
          </a:bodyPr>
          <a:lstStyle>
            <a:lvl1pPr marL="0" indent="0" algn="l">
              <a:buNone/>
              <a:defRPr sz="1600" b="0" baseline="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Please visit </a:t>
            </a:r>
            <a:r>
              <a:rPr lang="en-GB" dirty="0" err="1" smtClean="0"/>
              <a:t>www.seafish.org</a:t>
            </a:r>
            <a:r>
              <a:rPr lang="en-GB" dirty="0" smtClean="0"/>
              <a:t> for more information</a:t>
            </a:r>
            <a:endParaRPr lang="en-US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81800" y="644999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Thank you</a:t>
            </a:r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7201574" y="5346701"/>
            <a:ext cx="1764626" cy="1295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0" kern="1200" baseline="0">
                <a:solidFill>
                  <a:srgbClr val="626262"/>
                </a:solidFill>
                <a:latin typeface="Apercu" charset="0"/>
                <a:ea typeface="Apercu" charset="0"/>
                <a:cs typeface="Apercu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percu" charset="0"/>
                <a:ea typeface="Apercu" charset="0"/>
                <a:cs typeface="Apercu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Origin Way</a:t>
            </a:r>
          </a:p>
          <a:p>
            <a:pPr rtl="0"/>
            <a:r>
              <a:rPr lang="en-GB" sz="14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Europarc</a:t>
            </a:r>
            <a:endParaRPr lang="en-GB" sz="14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Apercu" charset="0"/>
              <a:cs typeface="Arial" panose="020B0604020202020204" pitchFamily="34" charset="0"/>
            </a:endParaRPr>
          </a:p>
          <a:p>
            <a:pPr rtl="0"/>
            <a:r>
              <a:rPr lang="en-GB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Grimsby DN37 9TZ</a:t>
            </a:r>
          </a:p>
          <a:p>
            <a:pPr rtl="0"/>
            <a:endParaRPr lang="en-GB" sz="14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Apercu" charset="0"/>
              <a:cs typeface="Arial" panose="020B0604020202020204" pitchFamily="34" charset="0"/>
            </a:endParaRPr>
          </a:p>
          <a:p>
            <a:pPr rtl="0"/>
            <a:r>
              <a:rPr lang="de-DE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T: +44 (0)1472 252 300</a:t>
            </a:r>
          </a:p>
          <a:p>
            <a:pPr rtl="0"/>
            <a:r>
              <a:rPr lang="is-IS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F: +44 (0)1472 268 792</a:t>
            </a:r>
          </a:p>
          <a:p>
            <a:pPr rtl="0"/>
            <a:r>
              <a:rPr lang="en-US" sz="14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E: </a:t>
            </a:r>
            <a:r>
              <a:rPr lang="en-US" sz="14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Apercu" charset="0"/>
                <a:cs typeface="Arial" panose="020B0604020202020204" pitchFamily="34" charset="0"/>
              </a:rPr>
              <a:t>seafish@seafish.co.uk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2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37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747" y="697544"/>
            <a:ext cx="8394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747" y="1840544"/>
            <a:ext cx="8394376" cy="47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863600"/>
          </a:xfrm>
          <a:prstGeom prst="rect">
            <a:avLst/>
          </a:prstGeom>
          <a:solidFill>
            <a:srgbClr val="5185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7AB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06" y="286042"/>
            <a:ext cx="1592708" cy="316930"/>
          </a:xfrm>
          <a:prstGeom prst="rect">
            <a:avLst/>
          </a:prstGeom>
        </p:spPr>
      </p:pic>
      <p:sp>
        <p:nvSpPr>
          <p:cNvPr id="7" name="Text Placeholder 6"/>
          <p:cNvSpPr txBox="1">
            <a:spLocks/>
          </p:cNvSpPr>
          <p:nvPr userDrawn="1"/>
        </p:nvSpPr>
        <p:spPr>
          <a:xfrm>
            <a:off x="4622188" y="152405"/>
            <a:ext cx="4172094" cy="5842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62626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425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86" r:id="rId1"/>
    <p:sldLayoutId id="2147485587" r:id="rId2"/>
    <p:sldLayoutId id="2147485588" r:id="rId3"/>
    <p:sldLayoutId id="2147485589" r:id="rId4"/>
    <p:sldLayoutId id="2147485590" r:id="rId5"/>
    <p:sldLayoutId id="2147485591" r:id="rId6"/>
    <p:sldLayoutId id="2147485592" r:id="rId7"/>
    <p:sldLayoutId id="2147485593" r:id="rId8"/>
    <p:sldLayoutId id="2147485594" r:id="rId9"/>
    <p:sldLayoutId id="2147485595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5185BC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626262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7"/>
          <p:cNvSpPr txBox="1">
            <a:spLocks noChangeArrowheads="1"/>
          </p:cNvSpPr>
          <p:nvPr/>
        </p:nvSpPr>
        <p:spPr bwMode="auto">
          <a:xfrm>
            <a:off x="8880475" y="6600825"/>
            <a:ext cx="1349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fld id="{D69F43E7-71E2-41D8-A65A-CAD9A118BF3C}" type="slidenum">
              <a:rPr lang="en-US" altLang="en-US" sz="900" smtClean="0">
                <a:solidFill>
                  <a:srgbClr val="009DD9"/>
                </a:solidFill>
                <a:latin typeface="Calibri" pitchFamily="34" charset="0"/>
                <a:cs typeface="+mn-cs"/>
              </a:rPr>
              <a:pPr algn="ctr">
                <a:defRPr/>
              </a:pPr>
              <a:t>‹#›</a:t>
            </a:fld>
            <a:endParaRPr lang="en-US" altLang="en-US" sz="900" smtClean="0">
              <a:solidFill>
                <a:srgbClr val="009DD9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2051" name="Picture 6" descr="PPT-Chart-Templa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Rectangle 9"/>
          <p:cNvSpPr>
            <a:spLocks noChangeArrowheads="1"/>
          </p:cNvSpPr>
          <p:nvPr/>
        </p:nvSpPr>
        <p:spPr bwMode="gray">
          <a:xfrm rot="-5400000">
            <a:off x="-854869" y="5806282"/>
            <a:ext cx="19192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600" smtClean="0">
                <a:solidFill>
                  <a:srgbClr val="5F5F5F"/>
                </a:solidFill>
                <a:latin typeface="Calibri" pitchFamily="34" charset="0"/>
                <a:cs typeface="+mn-cs"/>
              </a:rPr>
              <a:t>Copyright © 2014 Nielsen. Confidential and proprietary.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3725" y="2020888"/>
            <a:ext cx="8166100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 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4" r:id="rId1"/>
    <p:sldLayoutId id="2147485573" r:id="rId2"/>
    <p:sldLayoutId id="2147485574" r:id="rId3"/>
    <p:sldLayoutId id="2147485575" r:id="rId4"/>
    <p:sldLayoutId id="2147485576" r:id="rId5"/>
    <p:sldLayoutId id="2147485577" r:id="rId6"/>
    <p:sldLayoutId id="2147485578" r:id="rId7"/>
    <p:sldLayoutId id="2147485579" r:id="rId8"/>
    <p:sldLayoutId id="2147485580" r:id="rId9"/>
    <p:sldLayoutId id="2147485581" r:id="rId10"/>
    <p:sldLayoutId id="21474855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009DD9"/>
          </a:solidFill>
          <a:latin typeface="Arial" pitchFamily="34" charset="0"/>
        </a:defRPr>
      </a:lvl9pPr>
    </p:titleStyle>
    <p:bodyStyle>
      <a:lvl1pPr marL="457200" indent="-457200" algn="l" defTabSz="457200" rtl="0" eaLnBrk="0" fontAlgn="base" hangingPunct="0">
        <a:spcBef>
          <a:spcPts val="8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>
          <a:solidFill>
            <a:srgbClr val="5F5F5F"/>
          </a:solidFill>
          <a:latin typeface="+mn-lt"/>
          <a:ea typeface="+mn-ea"/>
          <a:cs typeface="+mn-cs"/>
        </a:defRPr>
      </a:lvl1pPr>
      <a:lvl2pPr marL="908050" indent="-457200" algn="l" defTabSz="457200" rtl="0" eaLnBrk="0" fontAlgn="base" hangingPunct="0">
        <a:spcBef>
          <a:spcPts val="8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600">
          <a:solidFill>
            <a:srgbClr val="5F5F5F"/>
          </a:solidFill>
          <a:latin typeface="+mn-lt"/>
        </a:defRPr>
      </a:lvl2pPr>
      <a:lvl3pPr marL="1371600" indent="-457200" algn="l" defTabSz="457200" rtl="0" eaLnBrk="0" fontAlgn="base" hangingPunct="0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400">
          <a:solidFill>
            <a:srgbClr val="5F5F5F"/>
          </a:solidFill>
          <a:latin typeface="+mn-lt"/>
        </a:defRPr>
      </a:lvl3pPr>
      <a:lvl4pPr marL="1825625" indent="-454025" algn="l" defTabSz="457200" rtl="0" eaLnBrk="0" fontAlgn="base" hangingPunct="0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4pPr>
      <a:lvl5pPr marL="2286000" indent="-457200" algn="l" defTabSz="457200" rtl="0" eaLnBrk="0" fontAlgn="base" hangingPunct="0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5pPr>
      <a:lvl6pPr marL="2743200" indent="-457200" algn="l" defTabSz="457200" rtl="0" fontAlgn="base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6pPr>
      <a:lvl7pPr marL="3200400" indent="-457200" algn="l" defTabSz="457200" rtl="0" fontAlgn="base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7pPr>
      <a:lvl8pPr marL="3657600" indent="-457200" algn="l" defTabSz="457200" rtl="0" fontAlgn="base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8pPr>
      <a:lvl9pPr marL="4114800" indent="-457200" algn="l" defTabSz="457200" rtl="0" fontAlgn="base">
        <a:spcBef>
          <a:spcPts val="700"/>
        </a:spcBef>
        <a:spcAft>
          <a:spcPct val="0"/>
        </a:spcAft>
        <a:buClr>
          <a:srgbClr val="5F5F5F"/>
        </a:buClr>
        <a:buFont typeface="Arial" pitchFamily="34" charset="0"/>
        <a:buChar char="•"/>
        <a:defRPr sz="12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Placeholder 2"/>
          <p:cNvSpPr>
            <a:spLocks noGrp="1"/>
          </p:cNvSpPr>
          <p:nvPr>
            <p:ph type="subTitle" idx="1"/>
          </p:nvPr>
        </p:nvSpPr>
        <p:spPr>
          <a:xfrm>
            <a:off x="290513" y="5970588"/>
            <a:ext cx="3308350" cy="65563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Arial" pitchFamily="34" charset="0"/>
              </a:rPr>
              <a:t>Data to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Arial" pitchFamily="34" charset="0"/>
                <a:cs typeface="Arial" pitchFamily="34" charset="0"/>
              </a:rPr>
              <a:t>Cod Report</a:t>
            </a: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425" y="2197100"/>
            <a:ext cx="6858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prstClr val="white"/>
                </a:solidFill>
                <a:ea typeface="+mn-ea"/>
              </a:rPr>
              <a:t>supporting a profitable, sustainable and socially responsible future for the seafood industry</a:t>
            </a:r>
            <a:endParaRPr lang="en-GB" sz="1200" dirty="0">
              <a:solidFill>
                <a:prstClr val="white"/>
              </a:solidFill>
              <a:ea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5351463"/>
            <a:ext cx="4572000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1400" kern="0" dirty="0">
                <a:solidFill>
                  <a:schemeClr val="bg1"/>
                </a:solidFill>
                <a:cs typeface="Arial"/>
              </a:rPr>
              <a:t>ScanTrack data does not include the discounters and Species specific data now includes Meals.</a:t>
            </a:r>
          </a:p>
          <a:p>
            <a:pPr>
              <a:defRPr/>
            </a:pPr>
            <a:endParaRPr lang="en-GB" altLang="en-US" sz="1400" kern="0" dirty="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en-GB" altLang="en-US" sz="1400" kern="0" dirty="0">
                <a:solidFill>
                  <a:schemeClr val="bg1"/>
                </a:solidFill>
                <a:cs typeface="Arial"/>
              </a:rPr>
              <a:t>HomeScan data is based upon a consumer panel and should only be used for trends, not absolute values.	</a:t>
            </a:r>
            <a:endParaRPr lang="en-GB" kern="0" dirty="0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093323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63675" y="5959475"/>
            <a:ext cx="15144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571046"/>
            <a:ext cx="9143999" cy="2869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 defTabSz="457200"/>
            <a:r>
              <a:rPr lang="en-US" sz="1400" b="1" kern="0" dirty="0">
                <a:solidFill>
                  <a:schemeClr val="bg1"/>
                </a:solidFill>
                <a:cs typeface="Arial"/>
              </a:rPr>
              <a:t>All data released after w/e 26.03.16 is coded according to refined definitions available from Seafish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949325"/>
            <a:ext cx="8642350" cy="669925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204934"/>
              </p:ext>
            </p:extLst>
          </p:nvPr>
        </p:nvGraphicFramePr>
        <p:xfrm>
          <a:off x="136525" y="1690688"/>
          <a:ext cx="8748713" cy="446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" name="Worksheet" r:id="rId5" imgW="6715041" imgH="3428890" progId="Excel.Sheet.8">
                  <p:embed/>
                </p:oleObj>
              </mc:Choice>
              <mc:Fallback>
                <p:oleObj name="Worksheet" r:id="rId5" imgW="6715041" imgH="342889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1690688"/>
                        <a:ext cx="8748713" cy="446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6443354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65700" y="6542088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-6350" y="854075"/>
            <a:ext cx="8642350" cy="736600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301962"/>
              </p:ext>
            </p:extLst>
          </p:nvPr>
        </p:nvGraphicFramePr>
        <p:xfrm>
          <a:off x="34925" y="1949450"/>
          <a:ext cx="89646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4" name="Worksheet" r:id="rId5" imgW="7905649" imgH="3629096" progId="Excel.Sheet.8">
                  <p:embed/>
                </p:oleObj>
              </mc:Choice>
              <mc:Fallback>
                <p:oleObj name="Worksheet" r:id="rId5" imgW="7905649" imgH="362909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1949450"/>
                        <a:ext cx="896461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74319357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56175" y="6529388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>
          <a:xfrm>
            <a:off x="-1588" y="876300"/>
            <a:ext cx="5400676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  Share of Trade – Total Cod</a:t>
            </a:r>
            <a:endParaRPr lang="en-US" altLang="en-US" sz="3200" smtClean="0"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3228319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0513" y="1393825"/>
            <a:ext cx="8418512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42522752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38713" y="653891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>
          <a:xfrm>
            <a:off x="14288" y="793750"/>
            <a:ext cx="5761037" cy="642938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Share of Trade – Frozen Cod</a:t>
            </a:r>
            <a:endParaRPr lang="en-US" altLang="en-US" sz="3200" smtClean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21178477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7650" y="1438275"/>
            <a:ext cx="8421688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647757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53000" y="6529388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-22225" y="774700"/>
            <a:ext cx="55880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Share of Trade – Chilled Cod</a:t>
            </a:r>
            <a:endParaRPr lang="en-US" altLang="en-US" sz="3200" smtClean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1"/>
            <p:extLst>
              <p:ext uri="{D42A27DB-BD31-4B8C-83A1-F6EECF244321}">
                <p14:modId xmlns:p14="http://schemas.microsoft.com/office/powerpoint/2010/main" val="63298665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875" y="1455738"/>
            <a:ext cx="8331200" cy="5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1183210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37125" y="6530975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038779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8" y="1484313"/>
            <a:ext cx="8990012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655084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95850" y="6543675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1055688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>
              <a:solidFill>
                <a:srgbClr val="012E7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37782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738" y="1670050"/>
            <a:ext cx="9050337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521263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95850" y="6543675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90487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47464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(excluding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5"/>
          <p:cNvSpPr txBox="1">
            <a:spLocks noChangeArrowheads="1"/>
          </p:cNvSpPr>
          <p:nvPr/>
        </p:nvSpPr>
        <p:spPr bwMode="auto">
          <a:xfrm>
            <a:off x="1625600" y="2293938"/>
            <a:ext cx="5065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solidFill>
                  <a:srgbClr val="0082D2"/>
                </a:solidFill>
              </a:rPr>
              <a:t>Thank you</a:t>
            </a:r>
            <a:endParaRPr lang="en-US" altLang="en-US" sz="3600" b="1">
              <a:solidFill>
                <a:srgbClr val="0082D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831850"/>
            <a:ext cx="5546725" cy="762000"/>
          </a:xfrm>
        </p:spPr>
        <p:txBody>
          <a:bodyPr anchor="t"/>
          <a:lstStyle/>
          <a:p>
            <a:pPr eaLnBrk="1" hangingPunct="1"/>
            <a:r>
              <a:rPr lang="en-US" altLang="en-US" sz="3200" smtClean="0">
                <a:latin typeface="Arial" pitchFamily="34" charset="0"/>
              </a:rPr>
              <a:t>Moving Annual Trends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107000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425" y="1449388"/>
            <a:ext cx="9012238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0364906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06963" y="6546850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855663"/>
            <a:ext cx="6696075" cy="581025"/>
          </a:xfrm>
        </p:spPr>
        <p:txBody>
          <a:bodyPr anchor="t"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170890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4013" y="1374775"/>
            <a:ext cx="8434387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6166720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95850" y="6550850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582613" y="842963"/>
            <a:ext cx="8154988" cy="676275"/>
          </a:xfrm>
        </p:spPr>
        <p:txBody>
          <a:bodyPr anchor="t"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135799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250" y="1382713"/>
            <a:ext cx="8434388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7424842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06963" y="654926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323850" y="855663"/>
            <a:ext cx="7353300" cy="657225"/>
          </a:xfrm>
        </p:spPr>
        <p:txBody>
          <a:bodyPr anchor="t"/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950394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7350" y="1389063"/>
            <a:ext cx="8418513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9682732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4926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204074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43475" y="653891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907225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21762" name="Picture 2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" y="1157859"/>
            <a:ext cx="8581516" cy="566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052632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43475" y="653891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881063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22781" name="Picture 25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" y="1116915"/>
            <a:ext cx="8717993" cy="566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0791180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43475" y="653891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858838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23804" name="Picture 2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" y="1130563"/>
            <a:ext cx="8608811" cy="566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6350" y="869950"/>
            <a:ext cx="864235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200" smtClean="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84241"/>
              </p:ext>
            </p:extLst>
          </p:nvPr>
        </p:nvGraphicFramePr>
        <p:xfrm>
          <a:off x="263525" y="1711325"/>
          <a:ext cx="84899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7" name="Worksheet" r:id="rId5" imgW="7896208" imgH="4181349" progId="Excel.Sheet.8">
                  <p:embed/>
                </p:oleObj>
              </mc:Choice>
              <mc:Fallback>
                <p:oleObj name="Worksheet" r:id="rId5" imgW="7896208" imgH="418134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1711325"/>
                        <a:ext cx="848995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7733978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943475" y="6538913"/>
            <a:ext cx="1514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011F55"/>
      </a:dk2>
      <a:lt2>
        <a:srgbClr val="EEECE1"/>
      </a:lt2>
      <a:accent1>
        <a:srgbClr val="158DD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rmAutofit/>
      </a:bodyPr>
      <a:lstStyle>
        <a:defPPr>
          <a:defRPr sz="2800" dirty="0" smtClean="0">
            <a:solidFill>
              <a:srgbClr val="18A2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ielsen New Template Final to be implemented">
  <a:themeElements>
    <a:clrScheme name="Nielsen New Template Final to be implemented 1">
      <a:dk1>
        <a:srgbClr val="5F5F5F"/>
      </a:dk1>
      <a:lt1>
        <a:srgbClr val="FFFFFF"/>
      </a:lt1>
      <a:dk2>
        <a:srgbClr val="000000"/>
      </a:dk2>
      <a:lt2>
        <a:srgbClr val="707276"/>
      </a:lt2>
      <a:accent1>
        <a:srgbClr val="009DD9"/>
      </a:accent1>
      <a:accent2>
        <a:srgbClr val="FF8300"/>
      </a:accent2>
      <a:accent3>
        <a:srgbClr val="FFFFFF"/>
      </a:accent3>
      <a:accent4>
        <a:srgbClr val="505050"/>
      </a:accent4>
      <a:accent5>
        <a:srgbClr val="AACCE9"/>
      </a:accent5>
      <a:accent6>
        <a:srgbClr val="E77600"/>
      </a:accent6>
      <a:hlink>
        <a:srgbClr val="B21DAC"/>
      </a:hlink>
      <a:folHlink>
        <a:srgbClr val="D70036"/>
      </a:folHlink>
    </a:clrScheme>
    <a:fontScheme name="Nielsen New Template Final to be implemented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ielsen New Template Final to be implemented 1">
        <a:dk1>
          <a:srgbClr val="5F5F5F"/>
        </a:dk1>
        <a:lt1>
          <a:srgbClr val="FFFFFF"/>
        </a:lt1>
        <a:dk2>
          <a:srgbClr val="000000"/>
        </a:dk2>
        <a:lt2>
          <a:srgbClr val="707276"/>
        </a:lt2>
        <a:accent1>
          <a:srgbClr val="009DD9"/>
        </a:accent1>
        <a:accent2>
          <a:srgbClr val="FF8300"/>
        </a:accent2>
        <a:accent3>
          <a:srgbClr val="FFFFFF"/>
        </a:accent3>
        <a:accent4>
          <a:srgbClr val="505050"/>
        </a:accent4>
        <a:accent5>
          <a:srgbClr val="AACCE9"/>
        </a:accent5>
        <a:accent6>
          <a:srgbClr val="E77600"/>
        </a:accent6>
        <a:hlink>
          <a:srgbClr val="B21DAC"/>
        </a:hlink>
        <a:folHlink>
          <a:srgbClr val="D7003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Retail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>2000-01-01T00:00:00+00:00</DocumentAdded>
    <TaxCatchAll xmlns="cebd32e3-9ab6-41ee-b1af-b8405a8d4e68">
      <Value>1609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04 - April 2019</TermName>
          <TermId xmlns="http://schemas.microsoft.com/office/infopath/2007/PartnerControls">8520de7c-cd40-47b3-b45c-40447b82f1e9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CC40958-09C6-4912-B902-1593B78CB887}"/>
</file>

<file path=customXml/itemProps2.xml><?xml version="1.0" encoding="utf-8"?>
<ds:datastoreItem xmlns:ds="http://schemas.openxmlformats.org/officeDocument/2006/customXml" ds:itemID="{329E0B1B-2CF0-40B6-A19F-10A0515F610A}"/>
</file>

<file path=customXml/itemProps3.xml><?xml version="1.0" encoding="utf-8"?>
<ds:datastoreItem xmlns:ds="http://schemas.openxmlformats.org/officeDocument/2006/customXml" ds:itemID="{121B5843-9B98-4B2D-8EE0-E9444371BF8A}"/>
</file>

<file path=docProps/app.xml><?xml version="1.0" encoding="utf-8"?>
<Properties xmlns="http://schemas.openxmlformats.org/officeDocument/2006/extended-properties" xmlns:vt="http://schemas.openxmlformats.org/officeDocument/2006/docPropsVTypes">
  <Template>Nielsen New Template Final</Template>
  <TotalTime>4436</TotalTime>
  <Words>617</Words>
  <Application>Microsoft Office PowerPoint</Application>
  <PresentationFormat>On-screen Show (4:3)</PresentationFormat>
  <Paragraphs>69</Paragraphs>
  <Slides>18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1_Office Theme</vt:lpstr>
      <vt:lpstr>Nielsen New Template Final to be implemented</vt:lpstr>
      <vt:lpstr>Worksheet</vt:lpstr>
      <vt:lpstr>Cod Report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April Nielsen Cod Report.pptx</dc:title>
  <dc:creator>anderi01</dc:creator>
  <cp:lastModifiedBy>Taunk, Shirish Kumar</cp:lastModifiedBy>
  <cp:revision>717</cp:revision>
  <dcterms:created xsi:type="dcterms:W3CDTF">2009-04-16T08:15:59Z</dcterms:created>
  <dcterms:modified xsi:type="dcterms:W3CDTF">2019-05-09T14:00:32Z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1609;#04 - April 2019|8520de7c-cd40-47b3-b45c-40447b82f1e9</vt:lpwstr>
  </property>
</Properties>
</file>