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xlsx" ContentType="application/vnd.openxmlformats-officedocument.spreadsheetml.sheet"/>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drawings/drawing2.xml" ContentType="application/vnd.openxmlformats-officedocument.drawingml.chartshapes+xml"/>
  <Override PartName="/ppt/drawings/drawing1.xml" ContentType="application/vnd.openxmlformats-officedocument.drawingml.chartshapes+xml"/>
  <Override PartName="/ppt/drawings/drawing3.xml" ContentType="application/vnd.openxmlformats-officedocument.drawingml.chartshapes+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charts/colors7.xml" ContentType="application/vnd.ms-office.chartcolorstyle+xml"/>
  <Override PartName="/ppt/theme/themeOverride3.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Masters/notesMaster1.xml" ContentType="application/vnd.openxmlformats-officedocument.presentationml.notesMaster+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4.xml" ContentType="application/vnd.openxmlformats-officedocument.themeOverride+xml"/>
  <Override PartName="/ppt/charts/chart30.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5.xml" ContentType="application/vnd.openxmlformats-officedocument.themeOverride+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0" r:id="rId1"/>
  </p:sldMasterIdLst>
  <p:notesMasterIdLst>
    <p:notesMasterId r:id="rId40"/>
  </p:notesMasterIdLst>
  <p:sldIdLst>
    <p:sldId id="366" r:id="rId2"/>
    <p:sldId id="367" r:id="rId3"/>
    <p:sldId id="431" r:id="rId4"/>
    <p:sldId id="368" r:id="rId5"/>
    <p:sldId id="406" r:id="rId6"/>
    <p:sldId id="392" r:id="rId7"/>
    <p:sldId id="399" r:id="rId8"/>
    <p:sldId id="373" r:id="rId9"/>
    <p:sldId id="393" r:id="rId10"/>
    <p:sldId id="407" r:id="rId11"/>
    <p:sldId id="416" r:id="rId12"/>
    <p:sldId id="418" r:id="rId13"/>
    <p:sldId id="402" r:id="rId14"/>
    <p:sldId id="385" r:id="rId15"/>
    <p:sldId id="409" r:id="rId16"/>
    <p:sldId id="382" r:id="rId17"/>
    <p:sldId id="396" r:id="rId18"/>
    <p:sldId id="432" r:id="rId19"/>
    <p:sldId id="433" r:id="rId20"/>
    <p:sldId id="434" r:id="rId21"/>
    <p:sldId id="435" r:id="rId22"/>
    <p:sldId id="436" r:id="rId23"/>
    <p:sldId id="438" r:id="rId24"/>
    <p:sldId id="437" r:id="rId25"/>
    <p:sldId id="439" r:id="rId26"/>
    <p:sldId id="449" r:id="rId27"/>
    <p:sldId id="450" r:id="rId28"/>
    <p:sldId id="451" r:id="rId29"/>
    <p:sldId id="452" r:id="rId30"/>
    <p:sldId id="453" r:id="rId31"/>
    <p:sldId id="454" r:id="rId32"/>
    <p:sldId id="455" r:id="rId33"/>
    <p:sldId id="456" r:id="rId34"/>
    <p:sldId id="390" r:id="rId35"/>
    <p:sldId id="441" r:id="rId36"/>
    <p:sldId id="417" r:id="rId37"/>
    <p:sldId id="408" r:id="rId38"/>
    <p:sldId id="410" r:id="rId39"/>
  </p:sldIdLst>
  <p:sldSz cx="9144000" cy="5143500" type="screen16x9"/>
  <p:notesSz cx="6858000" cy="9144000"/>
  <p:embeddedFontLst>
    <p:embeddedFont>
      <p:font typeface="Avenir Next LT Pro" panose="020B050402020202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Montserrat"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ntitled Section" id="{77DDD822-6ACF-46C5-9F68-43F3E7F54422}">
          <p14:sldIdLst>
            <p14:sldId id="366"/>
            <p14:sldId id="367"/>
            <p14:sldId id="431"/>
            <p14:sldId id="368"/>
            <p14:sldId id="406"/>
            <p14:sldId id="392"/>
            <p14:sldId id="399"/>
            <p14:sldId id="373"/>
            <p14:sldId id="393"/>
            <p14:sldId id="407"/>
            <p14:sldId id="416"/>
            <p14:sldId id="418"/>
            <p14:sldId id="402"/>
            <p14:sldId id="385"/>
            <p14:sldId id="409"/>
            <p14:sldId id="382"/>
            <p14:sldId id="396"/>
            <p14:sldId id="432"/>
            <p14:sldId id="433"/>
            <p14:sldId id="434"/>
            <p14:sldId id="435"/>
            <p14:sldId id="436"/>
            <p14:sldId id="438"/>
            <p14:sldId id="437"/>
            <p14:sldId id="439"/>
            <p14:sldId id="449"/>
            <p14:sldId id="450"/>
            <p14:sldId id="451"/>
            <p14:sldId id="452"/>
            <p14:sldId id="453"/>
            <p14:sldId id="454"/>
            <p14:sldId id="455"/>
            <p14:sldId id="456"/>
            <p14:sldId id="390"/>
            <p14:sldId id="441"/>
            <p14:sldId id="417"/>
            <p14:sldId id="408"/>
            <p14:sldId id="41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82FC"/>
    <a:srgbClr val="0B3FDC"/>
    <a:srgbClr val="C65017"/>
    <a:srgbClr val="6529EC"/>
    <a:srgbClr val="0C6A6B"/>
    <a:srgbClr val="870A36"/>
    <a:srgbClr val="267DFB"/>
    <a:srgbClr val="D00B46"/>
    <a:srgbClr val="12119A"/>
    <a:srgbClr val="17A2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BE4ED3-A11A-413B-A309-AE78DBB60736}">
  <a:tblStyle styleId="{0DBE4ED3-A11A-413B-A309-AE78DBB607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5FAB3DE-05D3-4ADE-B967-B5961B6925EA}" styleName="Table_1">
    <a:wholeTbl>
      <a:tcTxStyle b="off" i="off">
        <a:font>
          <a:latin typeface="Calibri"/>
          <a:ea typeface="Calibri"/>
          <a:cs typeface="Calibri"/>
        </a:font>
        <a:srgbClr val="5F5F5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6EFF8"/>
          </a:solidFill>
        </a:fill>
      </a:tcStyle>
    </a:wholeTbl>
    <a:band1H>
      <a:tcTxStyle/>
      <a:tcStyle>
        <a:tcBdr/>
        <a:fill>
          <a:solidFill>
            <a:srgbClr val="CADEF1"/>
          </a:solidFill>
        </a:fill>
      </a:tcStyle>
    </a:band1H>
    <a:band2H>
      <a:tcTxStyle/>
      <a:tcStyle>
        <a:tcBdr/>
      </a:tcStyle>
    </a:band2H>
    <a:band1V>
      <a:tcTxStyle/>
      <a:tcStyle>
        <a:tcBdr/>
        <a:fill>
          <a:solidFill>
            <a:srgbClr val="CADEF1"/>
          </a:solidFill>
        </a:fill>
      </a:tcStyle>
    </a:band1V>
    <a:band2V>
      <a:tcTxStyle/>
      <a:tcStyle>
        <a:tcBdr/>
      </a:tcStyle>
    </a:band2V>
    <a:lastCol>
      <a:tcTxStyle b="on" i="off">
        <a:font>
          <a:latin typeface="Calibri"/>
          <a:ea typeface="Calibri"/>
          <a:cs typeface="Calibri"/>
        </a:font>
        <a:srgbClr val="FFFFFF"/>
      </a:tcTxStyle>
      <a:tcStyle>
        <a:tcBdr/>
        <a:fill>
          <a:solidFill>
            <a:srgbClr val="009DD9"/>
          </a:solidFill>
        </a:fill>
      </a:tcStyle>
    </a:lastCol>
    <a:firstCol>
      <a:tcTxStyle b="on" i="off">
        <a:font>
          <a:latin typeface="Calibri"/>
          <a:ea typeface="Calibri"/>
          <a:cs typeface="Calibri"/>
        </a:font>
        <a:srgbClr val="FFFFFF"/>
      </a:tcTxStyle>
      <a:tcStyle>
        <a:tcBdr/>
        <a:fill>
          <a:solidFill>
            <a:srgbClr val="009DD9"/>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009DD9"/>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009DD9"/>
          </a:solidFill>
        </a:fill>
      </a:tcStyle>
    </a:firstRow>
    <a:neCell>
      <a:tcTxStyle/>
      <a:tcStyle>
        <a:tcBdr/>
      </a:tcStyle>
    </a:neCell>
    <a:nwCell>
      <a:tcTxStyle/>
      <a:tcStyle>
        <a:tcBdr/>
      </a:tcStyle>
    </a:nwCell>
  </a:tblStyle>
  <a:tblStyle styleId="{FE6EBBFE-2F77-4B1B-A800-991F91E3888A}"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7" autoAdjust="0"/>
    <p:restoredTop sz="94713"/>
  </p:normalViewPr>
  <p:slideViewPr>
    <p:cSldViewPr snapToGrid="0">
      <p:cViewPr varScale="1">
        <p:scale>
          <a:sx n="109" d="100"/>
          <a:sy n="109" d="100"/>
        </p:scale>
        <p:origin x="432" y="82"/>
      </p:cViewPr>
      <p:guideLst>
        <p:guide orient="horz" pos="1620"/>
        <p:guide pos="2880"/>
      </p:guideLst>
    </p:cSldViewPr>
  </p:slideViewPr>
  <p:notesTextViewPr>
    <p:cViewPr>
      <p:scale>
        <a:sx n="1" d="1"/>
        <a:sy n="1" d="1"/>
      </p:scale>
      <p:origin x="0" y="0"/>
    </p:cViewPr>
  </p:notesTextViewPr>
  <p:sorterViewPr>
    <p:cViewPr>
      <p:scale>
        <a:sx n="125" d="100"/>
        <a:sy n="125" d="100"/>
      </p:scale>
      <p:origin x="0" y="-56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oleObject" Target="file:///C:\Users\skpo7001\Downloads\LEGOREP36%20(1).XLSX" TargetMode="Externa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1.xml"/><Relationship Id="rId1" Type="http://schemas.microsoft.com/office/2011/relationships/chartStyle" Target="style11.xml"/></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2.xml"/><Relationship Id="rId1" Type="http://schemas.microsoft.com/office/2011/relationships/chartStyle" Target="style12.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3.xml"/><Relationship Id="rId1" Type="http://schemas.microsoft.com/office/2011/relationships/chartStyle" Target="style1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4.xml"/><Relationship Id="rId1" Type="http://schemas.microsoft.com/office/2011/relationships/chartStyle" Target="style14.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27.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2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B956-42CD-B514-C5E4D5E6C29C}"/>
              </c:ext>
            </c:extLst>
          </c:dPt>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ontserrat" panose="020B0604020202020204" charset="0"/>
                    <a:ea typeface="+mn-ea"/>
                    <a:cs typeface="Mongolian Baiti" panose="03000500000000000000" pitchFamily="66"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 FOOD</c:v>
                </c:pt>
                <c:pt idx="1">
                  <c:v>FRESH FOOD</c:v>
                </c:pt>
                <c:pt idx="2">
                  <c:v>IMPULSE</c:v>
                </c:pt>
                <c:pt idx="3">
                  <c:v>TOBACCO</c:v>
                </c:pt>
                <c:pt idx="4">
                  <c:v>BWS</c:v>
                </c:pt>
                <c:pt idx="5">
                  <c:v>FROZEN</c:v>
                </c:pt>
                <c:pt idx="6">
                  <c:v>HEALTH BEAUTY TOILETRIES &amp; BABY</c:v>
                </c:pt>
                <c:pt idx="7">
                  <c:v>HOUSEHOLD &amp; PET</c:v>
                </c:pt>
                <c:pt idx="8">
                  <c:v>AMBIENT GROCERY</c:v>
                </c:pt>
              </c:strCache>
            </c:strRef>
          </c:cat>
          <c:val>
            <c:numRef>
              <c:f>Sheet1!$B$2:$B$10</c:f>
              <c:numCache>
                <c:formatCode>#,###,##0.0</c:formatCode>
                <c:ptCount val="9"/>
                <c:pt idx="0">
                  <c:v>444.96725600000002</c:v>
                </c:pt>
                <c:pt idx="1">
                  <c:v>231.916416</c:v>
                </c:pt>
                <c:pt idx="2">
                  <c:v>187.10048</c:v>
                </c:pt>
                <c:pt idx="3">
                  <c:v>123.85262400000001</c:v>
                </c:pt>
                <c:pt idx="4">
                  <c:v>100.661376</c:v>
                </c:pt>
                <c:pt idx="5">
                  <c:v>-53.617944000000001</c:v>
                </c:pt>
                <c:pt idx="6">
                  <c:v>-71.685327999999998</c:v>
                </c:pt>
                <c:pt idx="7">
                  <c:v>-132.46328</c:v>
                </c:pt>
                <c:pt idx="8">
                  <c:v>-310.17398400000002</c:v>
                </c:pt>
              </c:numCache>
            </c:numRef>
          </c:val>
          <c:extLst>
            <c:ext xmlns:c16="http://schemas.microsoft.com/office/drawing/2014/chart" uri="{C3380CC4-5D6E-409C-BE32-E72D297353CC}">
              <c16:uniqueId val="{00000002-B956-42CD-B514-C5E4D5E6C29C}"/>
            </c:ext>
          </c:extLst>
        </c:ser>
        <c:dLbls>
          <c:showLegendKey val="0"/>
          <c:showVal val="0"/>
          <c:showCatName val="0"/>
          <c:showSerName val="0"/>
          <c:showPercent val="0"/>
          <c:showBubbleSize val="0"/>
        </c:dLbls>
        <c:gapWidth val="50"/>
        <c:overlap val="-27"/>
        <c:axId val="358117880"/>
        <c:axId val="315550416"/>
      </c:barChart>
      <c:catAx>
        <c:axId val="358117880"/>
        <c:scaling>
          <c:orientation val="minMax"/>
        </c:scaling>
        <c:delete val="0"/>
        <c:axPos val="b"/>
        <c:numFmt formatCode="General" sourceLinked="1"/>
        <c:majorTickMark val="none"/>
        <c:minorTickMark val="none"/>
        <c:tickLblPos val="low"/>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ontserrat" panose="020B0604020202020204" charset="0"/>
                <a:ea typeface="+mn-ea"/>
                <a:cs typeface="Mongolian Baiti" panose="03000500000000000000" pitchFamily="66" charset="0"/>
              </a:defRPr>
            </a:pPr>
            <a:endParaRPr lang="en-US"/>
          </a:p>
        </c:txPr>
        <c:crossAx val="315550416"/>
        <c:crosses val="autoZero"/>
        <c:auto val="1"/>
        <c:lblAlgn val="ctr"/>
        <c:lblOffset val="500"/>
        <c:noMultiLvlLbl val="0"/>
      </c:catAx>
      <c:valAx>
        <c:axId val="315550416"/>
        <c:scaling>
          <c:orientation val="minMax"/>
        </c:scaling>
        <c:delete val="1"/>
        <c:axPos val="l"/>
        <c:numFmt formatCode="#,###,##0.0" sourceLinked="1"/>
        <c:majorTickMark val="none"/>
        <c:minorTickMark val="none"/>
        <c:tickLblPos val="nextTo"/>
        <c:crossAx val="3581178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latin typeface="Montserrat" panose="020B0604020202020204" charset="0"/>
          <a:cs typeface="Mongolian Baiti" panose="03000500000000000000" pitchFamily="66"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2019</c:v>
                </c:pt>
              </c:strCache>
            </c:strRef>
          </c:tx>
          <c:spPr>
            <a:ln w="28575" cap="rnd">
              <a:solidFill>
                <a:schemeClr val="tx2"/>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Sheet1!$B$2:$N$2</c:f>
              <c:numCache>
                <c:formatCode>0.0</c:formatCode>
                <c:ptCount val="13"/>
                <c:pt idx="0">
                  <c:v>9.4642549999999996</c:v>
                </c:pt>
                <c:pt idx="1">
                  <c:v>11.227755625</c:v>
                </c:pt>
                <c:pt idx="2">
                  <c:v>12.149321</c:v>
                </c:pt>
                <c:pt idx="3">
                  <c:v>14.110959250000001</c:v>
                </c:pt>
                <c:pt idx="4">
                  <c:v>14.89190425</c:v>
                </c:pt>
                <c:pt idx="5">
                  <c:v>21.491634874999999</c:v>
                </c:pt>
                <c:pt idx="6">
                  <c:v>24.020035625000002</c:v>
                </c:pt>
                <c:pt idx="7">
                  <c:v>22.931965250000001</c:v>
                </c:pt>
                <c:pt idx="8">
                  <c:v>32.494728375000001</c:v>
                </c:pt>
                <c:pt idx="9">
                  <c:v>32.945571999999999</c:v>
                </c:pt>
                <c:pt idx="10">
                  <c:v>45.233384000000001</c:v>
                </c:pt>
                <c:pt idx="11">
                  <c:v>63.996555999999998</c:v>
                </c:pt>
                <c:pt idx="12">
                  <c:v>140.5130715</c:v>
                </c:pt>
              </c:numCache>
            </c:numRef>
          </c:val>
          <c:smooth val="1"/>
          <c:extLst>
            <c:ext xmlns:c16="http://schemas.microsoft.com/office/drawing/2014/chart" uri="{C3380CC4-5D6E-409C-BE32-E72D297353CC}">
              <c16:uniqueId val="{00000000-3180-40E8-8EA5-874BE4497899}"/>
            </c:ext>
          </c:extLst>
        </c:ser>
        <c:ser>
          <c:idx val="1"/>
          <c:order val="1"/>
          <c:tx>
            <c:strRef>
              <c:f>Sheet1!$A$3</c:f>
              <c:strCache>
                <c:ptCount val="1"/>
                <c:pt idx="0">
                  <c:v>2020</c:v>
                </c:pt>
              </c:strCache>
            </c:strRef>
          </c:tx>
          <c:spPr>
            <a:ln w="28575" cap="rnd">
              <a:solidFill>
                <a:schemeClr val="accent2"/>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Sheet1!$B$3:$N$3</c:f>
              <c:numCache>
                <c:formatCode>0.0</c:formatCode>
                <c:ptCount val="13"/>
                <c:pt idx="0">
                  <c:v>7.9230665000000009</c:v>
                </c:pt>
                <c:pt idx="1">
                  <c:v>9.23977775</c:v>
                </c:pt>
                <c:pt idx="2">
                  <c:v>10.906401875</c:v>
                </c:pt>
                <c:pt idx="3">
                  <c:v>11.549587499999999</c:v>
                </c:pt>
                <c:pt idx="4">
                  <c:v>14.383558499999999</c:v>
                </c:pt>
                <c:pt idx="5">
                  <c:v>16.903307625</c:v>
                </c:pt>
                <c:pt idx="6">
                  <c:v>18.325996874999998</c:v>
                </c:pt>
                <c:pt idx="7">
                  <c:v>25.184829875000002</c:v>
                </c:pt>
                <c:pt idx="8">
                  <c:v>30.061270499999999</c:v>
                </c:pt>
                <c:pt idx="9">
                  <c:v>33.677077625000003</c:v>
                </c:pt>
                <c:pt idx="10">
                  <c:v>27.888218249999998</c:v>
                </c:pt>
                <c:pt idx="11">
                  <c:v>52.593863749999997</c:v>
                </c:pt>
                <c:pt idx="12">
                  <c:v>111.85720125</c:v>
                </c:pt>
              </c:numCache>
            </c:numRef>
          </c:val>
          <c:smooth val="1"/>
          <c:extLst>
            <c:ext xmlns:c16="http://schemas.microsoft.com/office/drawing/2014/chart" uri="{C3380CC4-5D6E-409C-BE32-E72D297353CC}">
              <c16:uniqueId val="{00000001-3180-40E8-8EA5-874BE4497899}"/>
            </c:ext>
          </c:extLst>
        </c:ser>
        <c:ser>
          <c:idx val="2"/>
          <c:order val="2"/>
          <c:tx>
            <c:strRef>
              <c:f>Sheet1!$A$4</c:f>
              <c:strCache>
                <c:ptCount val="1"/>
                <c:pt idx="0">
                  <c:v>2021</c:v>
                </c:pt>
              </c:strCache>
            </c:strRef>
          </c:tx>
          <c:spPr>
            <a:ln w="28575" cap="rnd">
              <a:solidFill>
                <a:schemeClr val="accent1"/>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Sheet1!$B$4:$N$4</c:f>
              <c:numCache>
                <c:formatCode>0.0</c:formatCode>
                <c:ptCount val="13"/>
                <c:pt idx="0">
                  <c:v>6.7616213124999991</c:v>
                </c:pt>
                <c:pt idx="1">
                  <c:v>8.6096127500000001</c:v>
                </c:pt>
                <c:pt idx="2">
                  <c:v>10.364343375000001</c:v>
                </c:pt>
                <c:pt idx="3">
                  <c:v>12.118108625000001</c:v>
                </c:pt>
                <c:pt idx="4">
                  <c:v>14.658713125</c:v>
                </c:pt>
                <c:pt idx="5">
                  <c:v>19.530454375000001</c:v>
                </c:pt>
                <c:pt idx="6">
                  <c:v>20.9596105</c:v>
                </c:pt>
                <c:pt idx="7">
                  <c:v>23.719707</c:v>
                </c:pt>
                <c:pt idx="8">
                  <c:v>31.66287475</c:v>
                </c:pt>
                <c:pt idx="9">
                  <c:v>39.12077575</c:v>
                </c:pt>
                <c:pt idx="10">
                  <c:v>55.074302250000002</c:v>
                </c:pt>
                <c:pt idx="11">
                  <c:v>87.730741750000007</c:v>
                </c:pt>
                <c:pt idx="12">
                  <c:v>137.4350355</c:v>
                </c:pt>
              </c:numCache>
            </c:numRef>
          </c:val>
          <c:smooth val="1"/>
          <c:extLst>
            <c:ext xmlns:c16="http://schemas.microsoft.com/office/drawing/2014/chart" uri="{C3380CC4-5D6E-409C-BE32-E72D297353CC}">
              <c16:uniqueId val="{00000002-3180-40E8-8EA5-874BE4497899}"/>
            </c:ext>
          </c:extLst>
        </c:ser>
        <c:dLbls>
          <c:showLegendKey val="0"/>
          <c:showVal val="0"/>
          <c:showCatName val="0"/>
          <c:showSerName val="0"/>
          <c:showPercent val="0"/>
          <c:showBubbleSize val="0"/>
        </c:dLbls>
        <c:smooth val="0"/>
        <c:axId val="322841856"/>
        <c:axId val="322841464"/>
      </c:lineChart>
      <c:catAx>
        <c:axId val="32284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ontserrat" panose="020B0604020202020204" charset="0"/>
                <a:ea typeface="+mn-ea"/>
                <a:cs typeface="+mn-cs"/>
              </a:defRPr>
            </a:pPr>
            <a:endParaRPr lang="en-US"/>
          </a:p>
        </c:txPr>
        <c:crossAx val="322841464"/>
        <c:crosses val="autoZero"/>
        <c:auto val="1"/>
        <c:lblAlgn val="ctr"/>
        <c:lblOffset val="100"/>
        <c:noMultiLvlLbl val="0"/>
      </c:catAx>
      <c:valAx>
        <c:axId val="322841464"/>
        <c:scaling>
          <c:orientation val="minMax"/>
          <c:min val="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ontserrat" panose="020B0604020202020204" charset="0"/>
                <a:ea typeface="+mn-ea"/>
                <a:cs typeface="+mn-cs"/>
              </a:defRPr>
            </a:pPr>
            <a:endParaRPr lang="en-US"/>
          </a:p>
        </c:txPr>
        <c:crossAx val="322841856"/>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panose="020B0604020202020204" charset="0"/>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latin typeface="Montserrat" panose="020B060402020202020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2019</c:v>
                </c:pt>
              </c:strCache>
            </c:strRef>
          </c:tx>
          <c:spPr>
            <a:ln w="28575" cap="rnd">
              <a:solidFill>
                <a:schemeClr val="tx2"/>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Sheet1!$B$2:$N$2</c:f>
              <c:numCache>
                <c:formatCode>0.0</c:formatCode>
                <c:ptCount val="13"/>
                <c:pt idx="0">
                  <c:v>2.1508155625000001</c:v>
                </c:pt>
                <c:pt idx="1">
                  <c:v>2.6249489375000001</c:v>
                </c:pt>
                <c:pt idx="2">
                  <c:v>2.8103975624999999</c:v>
                </c:pt>
                <c:pt idx="3">
                  <c:v>3.0878852500000002</c:v>
                </c:pt>
                <c:pt idx="4">
                  <c:v>3.571509625</c:v>
                </c:pt>
                <c:pt idx="5">
                  <c:v>3.5820806249999997</c:v>
                </c:pt>
                <c:pt idx="6">
                  <c:v>3.7184545</c:v>
                </c:pt>
                <c:pt idx="7">
                  <c:v>4.0422739999999999</c:v>
                </c:pt>
                <c:pt idx="8">
                  <c:v>4.2742315</c:v>
                </c:pt>
                <c:pt idx="9">
                  <c:v>4.5767967499999997</c:v>
                </c:pt>
                <c:pt idx="10">
                  <c:v>5.1729245000000006</c:v>
                </c:pt>
                <c:pt idx="11">
                  <c:v>6.4923983750000005</c:v>
                </c:pt>
                <c:pt idx="12">
                  <c:v>11.310869499999999</c:v>
                </c:pt>
              </c:numCache>
            </c:numRef>
          </c:val>
          <c:smooth val="1"/>
          <c:extLst>
            <c:ext xmlns:c16="http://schemas.microsoft.com/office/drawing/2014/chart" uri="{C3380CC4-5D6E-409C-BE32-E72D297353CC}">
              <c16:uniqueId val="{00000000-5CD8-4B2F-8C8A-E5521405028B}"/>
            </c:ext>
          </c:extLst>
        </c:ser>
        <c:ser>
          <c:idx val="1"/>
          <c:order val="1"/>
          <c:tx>
            <c:strRef>
              <c:f>Sheet1!$A$3</c:f>
              <c:strCache>
                <c:ptCount val="1"/>
                <c:pt idx="0">
                  <c:v>2020</c:v>
                </c:pt>
              </c:strCache>
            </c:strRef>
          </c:tx>
          <c:spPr>
            <a:ln w="28575" cap="rnd">
              <a:solidFill>
                <a:schemeClr val="accent2"/>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Sheet1!$B$3:$N$3</c:f>
              <c:numCache>
                <c:formatCode>0.0</c:formatCode>
                <c:ptCount val="13"/>
                <c:pt idx="0">
                  <c:v>1.7523846249999999</c:v>
                </c:pt>
                <c:pt idx="1">
                  <c:v>2.2096508125000001</c:v>
                </c:pt>
                <c:pt idx="2">
                  <c:v>2.9723392500000001</c:v>
                </c:pt>
                <c:pt idx="3">
                  <c:v>3.1123443125000003</c:v>
                </c:pt>
                <c:pt idx="4">
                  <c:v>3.3262594999999999</c:v>
                </c:pt>
                <c:pt idx="5">
                  <c:v>3.6319316874999998</c:v>
                </c:pt>
                <c:pt idx="6">
                  <c:v>3.9102160625</c:v>
                </c:pt>
                <c:pt idx="7">
                  <c:v>4.2935863750000003</c:v>
                </c:pt>
                <c:pt idx="8">
                  <c:v>4.6606949999999996</c:v>
                </c:pt>
                <c:pt idx="9">
                  <c:v>5.2011833749999994</c:v>
                </c:pt>
                <c:pt idx="10">
                  <c:v>4.2777003750000002</c:v>
                </c:pt>
                <c:pt idx="11">
                  <c:v>5.3969156250000001</c:v>
                </c:pt>
                <c:pt idx="12">
                  <c:v>8.5681694999999998</c:v>
                </c:pt>
              </c:numCache>
            </c:numRef>
          </c:val>
          <c:smooth val="1"/>
          <c:extLst>
            <c:ext xmlns:c16="http://schemas.microsoft.com/office/drawing/2014/chart" uri="{C3380CC4-5D6E-409C-BE32-E72D297353CC}">
              <c16:uniqueId val="{00000001-5CD8-4B2F-8C8A-E5521405028B}"/>
            </c:ext>
          </c:extLst>
        </c:ser>
        <c:ser>
          <c:idx val="2"/>
          <c:order val="2"/>
          <c:tx>
            <c:strRef>
              <c:f>Sheet1!$A$4</c:f>
              <c:strCache>
                <c:ptCount val="1"/>
                <c:pt idx="0">
                  <c:v>2021</c:v>
                </c:pt>
              </c:strCache>
            </c:strRef>
          </c:tx>
          <c:spPr>
            <a:ln w="28575" cap="rnd">
              <a:solidFill>
                <a:schemeClr val="accent1"/>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Sheet1!$B$4:$N$4</c:f>
              <c:numCache>
                <c:formatCode>0.0</c:formatCode>
                <c:ptCount val="13"/>
                <c:pt idx="0">
                  <c:v>1.298867875</c:v>
                </c:pt>
                <c:pt idx="1">
                  <c:v>1.6739826875000001</c:v>
                </c:pt>
                <c:pt idx="2">
                  <c:v>2.112908875</c:v>
                </c:pt>
                <c:pt idx="3">
                  <c:v>2.6818209999999998</c:v>
                </c:pt>
                <c:pt idx="4">
                  <c:v>3.0668478124999998</c:v>
                </c:pt>
                <c:pt idx="5">
                  <c:v>3.3628407499999997</c:v>
                </c:pt>
                <c:pt idx="6">
                  <c:v>3.5974138125000001</c:v>
                </c:pt>
                <c:pt idx="7">
                  <c:v>4.0009948125000001</c:v>
                </c:pt>
                <c:pt idx="8">
                  <c:v>4.4364958750000003</c:v>
                </c:pt>
                <c:pt idx="9">
                  <c:v>4.9922265000000001</c:v>
                </c:pt>
                <c:pt idx="10">
                  <c:v>5.4961138749999998</c:v>
                </c:pt>
                <c:pt idx="11">
                  <c:v>7.2844679999999995</c:v>
                </c:pt>
                <c:pt idx="12">
                  <c:v>12.091519249999999</c:v>
                </c:pt>
              </c:numCache>
            </c:numRef>
          </c:val>
          <c:smooth val="1"/>
          <c:extLst>
            <c:ext xmlns:c16="http://schemas.microsoft.com/office/drawing/2014/chart" uri="{C3380CC4-5D6E-409C-BE32-E72D297353CC}">
              <c16:uniqueId val="{00000002-5CD8-4B2F-8C8A-E5521405028B}"/>
            </c:ext>
          </c:extLst>
        </c:ser>
        <c:dLbls>
          <c:showLegendKey val="0"/>
          <c:showVal val="0"/>
          <c:showCatName val="0"/>
          <c:showSerName val="0"/>
          <c:showPercent val="0"/>
          <c:showBubbleSize val="0"/>
        </c:dLbls>
        <c:smooth val="0"/>
        <c:axId val="322839896"/>
        <c:axId val="322840288"/>
      </c:lineChart>
      <c:catAx>
        <c:axId val="322839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ontserrat" panose="020B0604020202020204" charset="0"/>
                <a:ea typeface="+mn-ea"/>
                <a:cs typeface="+mn-cs"/>
              </a:defRPr>
            </a:pPr>
            <a:endParaRPr lang="en-US"/>
          </a:p>
        </c:txPr>
        <c:crossAx val="322840288"/>
        <c:crosses val="autoZero"/>
        <c:auto val="1"/>
        <c:lblAlgn val="ctr"/>
        <c:lblOffset val="100"/>
        <c:noMultiLvlLbl val="0"/>
      </c:catAx>
      <c:valAx>
        <c:axId val="322840288"/>
        <c:scaling>
          <c:orientation val="minMax"/>
          <c:min val="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ontserrat" panose="020B0604020202020204" charset="0"/>
                <a:ea typeface="+mn-ea"/>
                <a:cs typeface="+mn-cs"/>
              </a:defRPr>
            </a:pPr>
            <a:endParaRPr lang="en-US"/>
          </a:p>
        </c:txPr>
        <c:crossAx val="322839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panose="020B0604020202020204" charset="0"/>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latin typeface="Montserrat" panose="020B060402020202020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2019</c:v>
                </c:pt>
              </c:strCache>
            </c:strRef>
          </c:tx>
          <c:spPr>
            <a:ln w="28575" cap="rnd">
              <a:solidFill>
                <a:schemeClr val="tx2"/>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Sheet1!$B$2:$N$2</c:f>
              <c:numCache>
                <c:formatCode>0.0</c:formatCode>
                <c:ptCount val="13"/>
                <c:pt idx="0">
                  <c:v>8.0134840000000001</c:v>
                </c:pt>
                <c:pt idx="1">
                  <c:v>8.2228759999999994</c:v>
                </c:pt>
                <c:pt idx="2">
                  <c:v>7.7189079999999999</c:v>
                </c:pt>
                <c:pt idx="3">
                  <c:v>7.6056024999999998</c:v>
                </c:pt>
                <c:pt idx="4">
                  <c:v>7.4845585000000003</c:v>
                </c:pt>
                <c:pt idx="5">
                  <c:v>7.8334495000000004</c:v>
                </c:pt>
                <c:pt idx="6">
                  <c:v>8.0948965000000008</c:v>
                </c:pt>
                <c:pt idx="7">
                  <c:v>8.1959005000000005</c:v>
                </c:pt>
                <c:pt idx="8">
                  <c:v>8.1090075000000006</c:v>
                </c:pt>
                <c:pt idx="9">
                  <c:v>9.1597080000000002</c:v>
                </c:pt>
                <c:pt idx="10">
                  <c:v>9.2885829999999991</c:v>
                </c:pt>
                <c:pt idx="11">
                  <c:v>9.9513529999999992</c:v>
                </c:pt>
                <c:pt idx="12">
                  <c:v>24.714483999999999</c:v>
                </c:pt>
              </c:numCache>
            </c:numRef>
          </c:val>
          <c:smooth val="1"/>
          <c:extLst>
            <c:ext xmlns:c16="http://schemas.microsoft.com/office/drawing/2014/chart" uri="{C3380CC4-5D6E-409C-BE32-E72D297353CC}">
              <c16:uniqueId val="{00000000-DFF5-4ADF-AF9E-BF22601606F2}"/>
            </c:ext>
          </c:extLst>
        </c:ser>
        <c:ser>
          <c:idx val="1"/>
          <c:order val="1"/>
          <c:tx>
            <c:strRef>
              <c:f>Sheet1!$A$3</c:f>
              <c:strCache>
                <c:ptCount val="1"/>
                <c:pt idx="0">
                  <c:v>2020</c:v>
                </c:pt>
              </c:strCache>
            </c:strRef>
          </c:tx>
          <c:spPr>
            <a:ln w="28575" cap="rnd">
              <a:solidFill>
                <a:schemeClr val="accent2"/>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Sheet1!$B$3:$N$3</c:f>
              <c:numCache>
                <c:formatCode>0.0</c:formatCode>
                <c:ptCount val="13"/>
                <c:pt idx="0">
                  <c:v>7.1904469999999998</c:v>
                </c:pt>
                <c:pt idx="1">
                  <c:v>7.3207120000000003</c:v>
                </c:pt>
                <c:pt idx="2">
                  <c:v>7.2983570000000002</c:v>
                </c:pt>
                <c:pt idx="3">
                  <c:v>7.3325399999999998</c:v>
                </c:pt>
                <c:pt idx="4">
                  <c:v>7.480156</c:v>
                </c:pt>
                <c:pt idx="5">
                  <c:v>7.2073419999999997</c:v>
                </c:pt>
                <c:pt idx="6">
                  <c:v>7.7398984999999998</c:v>
                </c:pt>
                <c:pt idx="7">
                  <c:v>7.9084124999999998</c:v>
                </c:pt>
                <c:pt idx="8">
                  <c:v>8.8442600000000002</c:v>
                </c:pt>
                <c:pt idx="9">
                  <c:v>11.740354999999999</c:v>
                </c:pt>
                <c:pt idx="10">
                  <c:v>8.5994030000000006</c:v>
                </c:pt>
                <c:pt idx="11">
                  <c:v>10.026521000000001</c:v>
                </c:pt>
                <c:pt idx="12">
                  <c:v>21.363621999999999</c:v>
                </c:pt>
              </c:numCache>
            </c:numRef>
          </c:val>
          <c:smooth val="1"/>
          <c:extLst>
            <c:ext xmlns:c16="http://schemas.microsoft.com/office/drawing/2014/chart" uri="{C3380CC4-5D6E-409C-BE32-E72D297353CC}">
              <c16:uniqueId val="{00000001-DFF5-4ADF-AF9E-BF22601606F2}"/>
            </c:ext>
          </c:extLst>
        </c:ser>
        <c:ser>
          <c:idx val="2"/>
          <c:order val="2"/>
          <c:tx>
            <c:strRef>
              <c:f>Sheet1!$A$4</c:f>
              <c:strCache>
                <c:ptCount val="1"/>
                <c:pt idx="0">
                  <c:v>2021</c:v>
                </c:pt>
              </c:strCache>
            </c:strRef>
          </c:tx>
          <c:spPr>
            <a:ln w="28575" cap="rnd">
              <a:solidFill>
                <a:schemeClr val="accent1"/>
              </a:solidFill>
              <a:round/>
            </a:ln>
            <a:effectLst/>
          </c:spPr>
          <c:marker>
            <c:symbol val="none"/>
          </c:marker>
          <c:cat>
            <c:strRef>
              <c:f>Sheet1!$B$1:$N$1</c:f>
              <c:strCache>
                <c:ptCount val="13"/>
                <c:pt idx="0">
                  <c:v>Easter-12</c:v>
                </c:pt>
                <c:pt idx="1">
                  <c:v>Easter-11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Sheet1!$B$4:$N$4</c:f>
              <c:numCache>
                <c:formatCode>0.0</c:formatCode>
                <c:ptCount val="13"/>
                <c:pt idx="0">
                  <c:v>9.2048649999999999</c:v>
                </c:pt>
                <c:pt idx="1">
                  <c:v>9.2584979999999995</c:v>
                </c:pt>
                <c:pt idx="2">
                  <c:v>9.1426079999999992</c:v>
                </c:pt>
                <c:pt idx="3">
                  <c:v>9.3493630000000003</c:v>
                </c:pt>
                <c:pt idx="4">
                  <c:v>9.7537920000000007</c:v>
                </c:pt>
                <c:pt idx="5">
                  <c:v>9.8046609999999994</c:v>
                </c:pt>
                <c:pt idx="6">
                  <c:v>9.5289070000000002</c:v>
                </c:pt>
                <c:pt idx="7">
                  <c:v>9.1033419999999996</c:v>
                </c:pt>
                <c:pt idx="8">
                  <c:v>8.7393660000000004</c:v>
                </c:pt>
                <c:pt idx="9">
                  <c:v>10.233525</c:v>
                </c:pt>
                <c:pt idx="10">
                  <c:v>9.3660200000000007</c:v>
                </c:pt>
                <c:pt idx="11">
                  <c:v>11.187737</c:v>
                </c:pt>
                <c:pt idx="12">
                  <c:v>28.967496000000001</c:v>
                </c:pt>
              </c:numCache>
            </c:numRef>
          </c:val>
          <c:smooth val="1"/>
          <c:extLst>
            <c:ext xmlns:c16="http://schemas.microsoft.com/office/drawing/2014/chart" uri="{C3380CC4-5D6E-409C-BE32-E72D297353CC}">
              <c16:uniqueId val="{00000002-DFF5-4ADF-AF9E-BF22601606F2}"/>
            </c:ext>
          </c:extLst>
        </c:ser>
        <c:dLbls>
          <c:showLegendKey val="0"/>
          <c:showVal val="0"/>
          <c:showCatName val="0"/>
          <c:showSerName val="0"/>
          <c:showPercent val="0"/>
          <c:showBubbleSize val="0"/>
        </c:dLbls>
        <c:smooth val="0"/>
        <c:axId val="322841072"/>
        <c:axId val="315727664"/>
      </c:lineChart>
      <c:catAx>
        <c:axId val="32284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ontserrat" panose="020B0604020202020204" charset="0"/>
                <a:ea typeface="+mn-ea"/>
                <a:cs typeface="+mn-cs"/>
              </a:defRPr>
            </a:pPr>
            <a:endParaRPr lang="en-US"/>
          </a:p>
        </c:txPr>
        <c:crossAx val="315727664"/>
        <c:crosses val="autoZero"/>
        <c:auto val="1"/>
        <c:lblAlgn val="ctr"/>
        <c:lblOffset val="100"/>
        <c:noMultiLvlLbl val="0"/>
      </c:catAx>
      <c:valAx>
        <c:axId val="315727664"/>
        <c:scaling>
          <c:orientation val="minMax"/>
          <c:min val="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ontserrat" panose="020B0604020202020204" charset="0"/>
                <a:ea typeface="+mn-ea"/>
                <a:cs typeface="+mn-cs"/>
              </a:defRPr>
            </a:pPr>
            <a:endParaRPr lang="en-US"/>
          </a:p>
        </c:txPr>
        <c:crossAx val="322841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panose="020B0604020202020204" charset="0"/>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latin typeface="Montserrat" panose="020B060402020202020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199964293938523E-2"/>
          <c:y val="4.5742385783048567E-2"/>
          <c:w val="0.89648821398107925"/>
          <c:h val="0.83685046161199506"/>
        </c:manualLayout>
      </c:layout>
      <c:barChart>
        <c:barDir val="bar"/>
        <c:grouping val="stacked"/>
        <c:varyColors val="0"/>
        <c:ser>
          <c:idx val="0"/>
          <c:order val="0"/>
          <c:tx>
            <c:strRef>
              <c:f>Sheet1!$A$2</c:f>
              <c:strCache>
                <c:ptCount val="1"/>
                <c:pt idx="0">
                  <c:v>EARLY START</c:v>
                </c:pt>
              </c:strCache>
            </c:strRef>
          </c:tx>
          <c:spPr>
            <a:solidFill>
              <a:schemeClr val="accent2">
                <a:lumMod val="20000"/>
                <a:lumOff val="80000"/>
              </a:schemeClr>
            </a:solidFill>
            <a:ln>
              <a:noFill/>
            </a:ln>
            <a:effectLst/>
          </c:spPr>
          <c:invertIfNegative val="0"/>
          <c:dLbls>
            <c:numFmt formatCode="&quot;£&quot;0.0,,&quot;M&quot;" sourceLinked="0"/>
            <c:spPr>
              <a:noFill/>
              <a:ln>
                <a:noFill/>
              </a:ln>
              <a:effectLst/>
            </c:spPr>
            <c:txPr>
              <a:bodyPr rot="0" vert="horz"/>
              <a:lstStyle/>
              <a:p>
                <a:pPr>
                  <a:defRPr sz="8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Sheet1!$B$2:$D$2</c:f>
              <c:numCache>
                <c:formatCode>_-* #,##0_-;\-* #,##0_-;_-* "-"??_-;_-@_-</c:formatCode>
                <c:ptCount val="3"/>
                <c:pt idx="0">
                  <c:v>31598111.899999999</c:v>
                </c:pt>
                <c:pt idx="1">
                  <c:v>30432454.999999989</c:v>
                </c:pt>
                <c:pt idx="2">
                  <c:v>33853701.399999991</c:v>
                </c:pt>
              </c:numCache>
            </c:numRef>
          </c:val>
          <c:extLst>
            <c:ext xmlns:c16="http://schemas.microsoft.com/office/drawing/2014/chart" uri="{C3380CC4-5D6E-409C-BE32-E72D297353CC}">
              <c16:uniqueId val="{00000000-C704-4E7C-BE4C-3C3E45690C6B}"/>
            </c:ext>
          </c:extLst>
        </c:ser>
        <c:ser>
          <c:idx val="1"/>
          <c:order val="1"/>
          <c:tx>
            <c:strRef>
              <c:f>Sheet1!$A$3</c:f>
              <c:strCache>
                <c:ptCount val="1"/>
                <c:pt idx="0">
                  <c:v>MID WEEKS -VALENTINES &amp; MOTHERS DAY</c:v>
                </c:pt>
              </c:strCache>
            </c:strRef>
          </c:tx>
          <c:spPr>
            <a:solidFill>
              <a:schemeClr val="accent2">
                <a:lumMod val="40000"/>
                <a:lumOff val="60000"/>
              </a:schemeClr>
            </a:solidFill>
            <a:ln>
              <a:noFill/>
            </a:ln>
            <a:effectLst/>
          </c:spPr>
          <c:invertIfNegative val="0"/>
          <c:dLbls>
            <c:numFmt formatCode="&quot;£&quot;0.0,,&quot;M&quot;" sourceLinked="0"/>
            <c:spPr>
              <a:noFill/>
              <a:ln>
                <a:noFill/>
              </a:ln>
              <a:effectLst/>
            </c:spPr>
            <c:txPr>
              <a:bodyPr rot="0" vert="horz"/>
              <a:lstStyle/>
              <a:p>
                <a:pPr>
                  <a:defRPr sz="8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Sheet1!$B$3:$D$3</c:f>
              <c:numCache>
                <c:formatCode>_-* #,##0_-;\-* #,##0_-;_-* "-"??_-;_-@_-</c:formatCode>
                <c:ptCount val="3"/>
                <c:pt idx="0">
                  <c:v>129797152.70000002</c:v>
                </c:pt>
                <c:pt idx="1">
                  <c:v>107492890.79999997</c:v>
                </c:pt>
                <c:pt idx="2">
                  <c:v>103561296.79999995</c:v>
                </c:pt>
              </c:numCache>
            </c:numRef>
          </c:val>
          <c:extLst>
            <c:ext xmlns:c16="http://schemas.microsoft.com/office/drawing/2014/chart" uri="{C3380CC4-5D6E-409C-BE32-E72D297353CC}">
              <c16:uniqueId val="{00000001-C704-4E7C-BE4C-3C3E45690C6B}"/>
            </c:ext>
          </c:extLst>
        </c:ser>
        <c:ser>
          <c:idx val="2"/>
          <c:order val="2"/>
          <c:tx>
            <c:strRef>
              <c:f>Sheet1!$A$4</c:f>
              <c:strCache>
                <c:ptCount val="1"/>
                <c:pt idx="0">
                  <c:v>EASTER </c:v>
                </c:pt>
              </c:strCache>
            </c:strRef>
          </c:tx>
          <c:spPr>
            <a:solidFill>
              <a:schemeClr val="accent2"/>
            </a:solidFill>
            <a:ln>
              <a:noFill/>
            </a:ln>
            <a:effectLst/>
          </c:spPr>
          <c:invertIfNegative val="0"/>
          <c:dLbls>
            <c:numFmt formatCode="&quot;£&quot;0.0,,&quot;M&quot;" sourceLinked="0"/>
            <c:spPr>
              <a:noFill/>
              <a:ln>
                <a:noFill/>
              </a:ln>
              <a:effectLst/>
            </c:spPr>
            <c:txPr>
              <a:bodyPr rot="0" vert="horz"/>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Sheet1!$B$4:$D$4</c:f>
              <c:numCache>
                <c:formatCode>_-* #,##0_-;\-* #,##0_-;_-* "-"??_-;_-@_-</c:formatCode>
                <c:ptCount val="3"/>
                <c:pt idx="0">
                  <c:v>276872396.99999976</c:v>
                </c:pt>
                <c:pt idx="1">
                  <c:v>221154486.39999998</c:v>
                </c:pt>
                <c:pt idx="2">
                  <c:v>312166988.49999988</c:v>
                </c:pt>
              </c:numCache>
            </c:numRef>
          </c:val>
          <c:extLst>
            <c:ext xmlns:c16="http://schemas.microsoft.com/office/drawing/2014/chart" uri="{C3380CC4-5D6E-409C-BE32-E72D297353CC}">
              <c16:uniqueId val="{00000002-C704-4E7C-BE4C-3C3E45690C6B}"/>
            </c:ext>
          </c:extLst>
        </c:ser>
        <c:dLbls>
          <c:showLegendKey val="0"/>
          <c:showVal val="0"/>
          <c:showCatName val="0"/>
          <c:showSerName val="0"/>
          <c:showPercent val="0"/>
          <c:showBubbleSize val="0"/>
        </c:dLbls>
        <c:gapWidth val="80"/>
        <c:overlap val="100"/>
        <c:axId val="726104536"/>
        <c:axId val="726105320"/>
      </c:barChart>
      <c:catAx>
        <c:axId val="7261045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726105320"/>
        <c:crosses val="autoZero"/>
        <c:auto val="1"/>
        <c:lblAlgn val="ctr"/>
        <c:lblOffset val="100"/>
        <c:noMultiLvlLbl val="0"/>
      </c:catAx>
      <c:valAx>
        <c:axId val="726105320"/>
        <c:scaling>
          <c:orientation val="minMax"/>
        </c:scaling>
        <c:delete val="1"/>
        <c:axPos val="t"/>
        <c:numFmt formatCode="_-* #,##0_-;\-* #,##0_-;_-* &quot;-&quot;??_-;_-@_-" sourceLinked="1"/>
        <c:majorTickMark val="none"/>
        <c:minorTickMark val="none"/>
        <c:tickLblPos val="nextTo"/>
        <c:crossAx val="726104536"/>
        <c:crosses val="autoZero"/>
        <c:crossBetween val="between"/>
      </c:valAx>
      <c:spPr>
        <a:noFill/>
        <a:ln>
          <a:noFill/>
        </a:ln>
        <a:effectLst/>
      </c:spPr>
    </c:plotArea>
    <c:legend>
      <c:legendPos val="b"/>
      <c:layout>
        <c:manualLayout>
          <c:xMode val="edge"/>
          <c:yMode val="edge"/>
          <c:x val="2.2095202295203419E-3"/>
          <c:y val="0.86834430747552926"/>
          <c:w val="0.97008323652160866"/>
          <c:h val="0.13165569252447074"/>
        </c:manualLayout>
      </c:layout>
      <c:overlay val="0"/>
      <c:spPr>
        <a:noFill/>
        <a:ln>
          <a:noFill/>
        </a:ln>
        <a:effectLst/>
      </c:spPr>
      <c:txPr>
        <a:bodyPr rot="0" vert="horz"/>
        <a:lstStyle/>
        <a:p>
          <a:pPr>
            <a:defRPr sz="800" b="1"/>
          </a:pPr>
          <a:endParaRPr lang="en-US"/>
        </a:p>
      </c:txPr>
    </c:legend>
    <c:plotVisOnly val="1"/>
    <c:dispBlanksAs val="gap"/>
    <c:showDLblsOverMax val="0"/>
  </c:chart>
  <c:spPr>
    <a:noFill/>
    <a:ln>
      <a:noFill/>
    </a:ln>
    <a:effectLst/>
  </c:spPr>
  <c:txPr>
    <a:bodyPr/>
    <a:lstStyle/>
    <a:p>
      <a:pPr>
        <a:defRPr sz="900">
          <a:solidFill>
            <a:schemeClr val="bg1"/>
          </a:solidFill>
          <a:latin typeface="Montserrat" panose="00000500000000000000" pitchFamily="2"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pPr>
            <a:r>
              <a:rPr lang="en-US" sz="1000" b="0"/>
              <a:t>Expenditure £ share %pts chg vs Easter ‘20</a:t>
            </a:r>
          </a:p>
        </c:rich>
      </c:tx>
      <c:overlay val="0"/>
    </c:title>
    <c:autoTitleDeleted val="0"/>
    <c:plotArea>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rgbClr val="D20043"/>
              </a:solidFill>
            </c:spPr>
            <c:extLst>
              <c:ext xmlns:c16="http://schemas.microsoft.com/office/drawing/2014/chart" uri="{C3380CC4-5D6E-409C-BE32-E72D297353CC}">
                <c16:uniqueId val="{00000001-C8F4-48F6-A581-484F524B4F25}"/>
              </c:ext>
            </c:extLst>
          </c:dPt>
          <c:dPt>
            <c:idx val="3"/>
            <c:invertIfNegative val="0"/>
            <c:bubble3D val="0"/>
            <c:spPr>
              <a:solidFill>
                <a:srgbClr val="D20043"/>
              </a:solidFill>
            </c:spPr>
            <c:extLst>
              <c:ext xmlns:c16="http://schemas.microsoft.com/office/drawing/2014/chart" uri="{C3380CC4-5D6E-409C-BE32-E72D297353CC}">
                <c16:uniqueId val="{00000003-C8F4-48F6-A581-484F524B4F25}"/>
              </c:ext>
            </c:extLst>
          </c:dPt>
          <c:dPt>
            <c:idx val="6"/>
            <c:invertIfNegative val="0"/>
            <c:bubble3D val="0"/>
            <c:spPr>
              <a:solidFill>
                <a:srgbClr val="D20043"/>
              </a:solidFill>
            </c:spPr>
            <c:extLst>
              <c:ext xmlns:c16="http://schemas.microsoft.com/office/drawing/2014/chart" uri="{C3380CC4-5D6E-409C-BE32-E72D297353CC}">
                <c16:uniqueId val="{00000005-C8F4-48F6-A581-484F524B4F25}"/>
              </c:ext>
            </c:extLst>
          </c:dPt>
          <c:dPt>
            <c:idx val="9"/>
            <c:invertIfNegative val="0"/>
            <c:bubble3D val="0"/>
            <c:spPr>
              <a:solidFill>
                <a:srgbClr val="D20043"/>
              </a:solidFill>
            </c:spPr>
            <c:extLst>
              <c:ext xmlns:c16="http://schemas.microsoft.com/office/drawing/2014/chart" uri="{C3380CC4-5D6E-409C-BE32-E72D297353CC}">
                <c16:uniqueId val="{00000007-C8F4-48F6-A581-484F524B4F25}"/>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Tesco</c:v>
                </c:pt>
                <c:pt idx="1">
                  <c:v>Sainsbury's</c:v>
                </c:pt>
                <c:pt idx="2">
                  <c:v>Asda</c:v>
                </c:pt>
                <c:pt idx="3">
                  <c:v>Morrisons</c:v>
                </c:pt>
                <c:pt idx="4">
                  <c:v>Waitrose</c:v>
                </c:pt>
                <c:pt idx="5">
                  <c:v>M&amp;S</c:v>
                </c:pt>
                <c:pt idx="6">
                  <c:v>Co-op</c:v>
                </c:pt>
                <c:pt idx="7">
                  <c:v>Aldi</c:v>
                </c:pt>
                <c:pt idx="8">
                  <c:v>Lidl</c:v>
                </c:pt>
                <c:pt idx="9">
                  <c:v>Bargain Stores</c:v>
                </c:pt>
              </c:strCache>
            </c:strRef>
          </c:cat>
          <c:val>
            <c:numRef>
              <c:f>Sheet1!$B$2:$B$11</c:f>
              <c:numCache>
                <c:formatCode>0.0%</c:formatCode>
                <c:ptCount val="10"/>
                <c:pt idx="0">
                  <c:v>-2.1169991602246974E-2</c:v>
                </c:pt>
                <c:pt idx="1">
                  <c:v>2.4984830842922176E-2</c:v>
                </c:pt>
                <c:pt idx="2">
                  <c:v>8.5010721793540162E-3</c:v>
                </c:pt>
                <c:pt idx="3">
                  <c:v>-4.0413406688184911E-3</c:v>
                </c:pt>
                <c:pt idx="4">
                  <c:v>1.3158827695803343E-3</c:v>
                </c:pt>
                <c:pt idx="5">
                  <c:v>4.4617582014078415E-3</c:v>
                </c:pt>
                <c:pt idx="6">
                  <c:v>-5.4300668901007335E-3</c:v>
                </c:pt>
                <c:pt idx="7">
                  <c:v>5.7675290719458039E-3</c:v>
                </c:pt>
                <c:pt idx="8">
                  <c:v>1.5115687309096244E-2</c:v>
                </c:pt>
                <c:pt idx="9">
                  <c:v>-2.3478704487553806E-2</c:v>
                </c:pt>
              </c:numCache>
            </c:numRef>
          </c:val>
          <c:extLst>
            <c:ext xmlns:c16="http://schemas.microsoft.com/office/drawing/2014/chart" uri="{C3380CC4-5D6E-409C-BE32-E72D297353CC}">
              <c16:uniqueId val="{00000008-C8F4-48F6-A581-484F524B4F25}"/>
            </c:ext>
          </c:extLst>
        </c:ser>
        <c:dLbls>
          <c:showLegendKey val="0"/>
          <c:showVal val="1"/>
          <c:showCatName val="0"/>
          <c:showSerName val="0"/>
          <c:showPercent val="0"/>
          <c:showBubbleSize val="0"/>
        </c:dLbls>
        <c:gapWidth val="150"/>
        <c:axId val="726108064"/>
        <c:axId val="726111200"/>
      </c:barChart>
      <c:catAx>
        <c:axId val="726108064"/>
        <c:scaling>
          <c:orientation val="maxMin"/>
        </c:scaling>
        <c:delete val="0"/>
        <c:axPos val="l"/>
        <c:numFmt formatCode="General" sourceLinked="0"/>
        <c:majorTickMark val="none"/>
        <c:minorTickMark val="none"/>
        <c:tickLblPos val="low"/>
        <c:crossAx val="726111200"/>
        <c:crosses val="autoZero"/>
        <c:auto val="1"/>
        <c:lblAlgn val="ctr"/>
        <c:lblOffset val="100"/>
        <c:noMultiLvlLbl val="0"/>
      </c:catAx>
      <c:valAx>
        <c:axId val="726111200"/>
        <c:scaling>
          <c:orientation val="minMax"/>
        </c:scaling>
        <c:delete val="1"/>
        <c:axPos val="t"/>
        <c:numFmt formatCode="0.0%" sourceLinked="1"/>
        <c:majorTickMark val="out"/>
        <c:minorTickMark val="none"/>
        <c:tickLblPos val="nextTo"/>
        <c:crossAx val="726108064"/>
        <c:crosses val="autoZero"/>
        <c:crossBetween val="between"/>
      </c:valAx>
    </c:plotArea>
    <c:plotVisOnly val="1"/>
    <c:dispBlanksAs val="gap"/>
    <c:showDLblsOverMax val="0"/>
  </c:chart>
  <c:txPr>
    <a:bodyPr/>
    <a:lstStyle/>
    <a:p>
      <a:pPr>
        <a:defRPr sz="1000">
          <a:solidFill>
            <a:schemeClr val="bg1"/>
          </a:solidFill>
          <a:latin typeface="Montserrat" panose="00000500000000000000" pitchFamily="2"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GB" sz="1100"/>
              <a:t>% of Households</a:t>
            </a:r>
          </a:p>
        </c:rich>
      </c:tx>
      <c:layout>
        <c:manualLayout>
          <c:xMode val="edge"/>
          <c:yMode val="edge"/>
          <c:x val="0.17284780252112744"/>
          <c:y val="2.5273063009916493E-2"/>
        </c:manualLayout>
      </c:layout>
      <c:overlay val="0"/>
    </c:title>
    <c:autoTitleDeleted val="0"/>
    <c:plotArea>
      <c:layout>
        <c:manualLayout>
          <c:layoutTarget val="inner"/>
          <c:xMode val="edge"/>
          <c:yMode val="edge"/>
          <c:x val="8.8260382232347709E-2"/>
          <c:y val="0.14479622560472022"/>
          <c:w val="0.30463602466333772"/>
          <c:h val="0.55391210444250749"/>
        </c:manualLayout>
      </c:layout>
      <c:barChart>
        <c:barDir val="col"/>
        <c:grouping val="percentStacked"/>
        <c:varyColors val="0"/>
        <c:ser>
          <c:idx val="0"/>
          <c:order val="0"/>
          <c:tx>
            <c:strRef>
              <c:f>Sheet1!$A$2</c:f>
              <c:strCache>
                <c:ptCount val="1"/>
                <c:pt idx="0">
                  <c:v>Pre-family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Sheet1!$B$2:$D$2</c:f>
              <c:numCache>
                <c:formatCode>0%</c:formatCode>
                <c:ptCount val="3"/>
                <c:pt idx="0">
                  <c:v>8.9741406124134032E-2</c:v>
                </c:pt>
                <c:pt idx="1">
                  <c:v>8.9353472251826632E-2</c:v>
                </c:pt>
                <c:pt idx="2">
                  <c:v>8.6647489587847931E-2</c:v>
                </c:pt>
              </c:numCache>
            </c:numRef>
          </c:val>
          <c:extLst>
            <c:ext xmlns:c16="http://schemas.microsoft.com/office/drawing/2014/chart" uri="{C3380CC4-5D6E-409C-BE32-E72D297353CC}">
              <c16:uniqueId val="{00000000-50EC-43A8-AFC6-7C0FABF9C7A1}"/>
            </c:ext>
          </c:extLst>
        </c:ser>
        <c:ser>
          <c:idx val="1"/>
          <c:order val="1"/>
          <c:tx>
            <c:strRef>
              <c:f>Sheet1!$A$3</c:f>
              <c:strCache>
                <c:ptCount val="1"/>
                <c:pt idx="0">
                  <c:v>Family</c:v>
                </c:pt>
              </c:strCache>
            </c:strRef>
          </c:tx>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Sheet1!$B$3:$D$3</c:f>
              <c:numCache>
                <c:formatCode>0%</c:formatCode>
                <c:ptCount val="3"/>
                <c:pt idx="0">
                  <c:v>0.33165032905272507</c:v>
                </c:pt>
                <c:pt idx="1">
                  <c:v>0.35223608332396333</c:v>
                </c:pt>
                <c:pt idx="2">
                  <c:v>0.33009430506715576</c:v>
                </c:pt>
              </c:numCache>
            </c:numRef>
          </c:val>
          <c:extLst>
            <c:ext xmlns:c16="http://schemas.microsoft.com/office/drawing/2014/chart" uri="{C3380CC4-5D6E-409C-BE32-E72D297353CC}">
              <c16:uniqueId val="{00000001-50EC-43A8-AFC6-7C0FABF9C7A1}"/>
            </c:ext>
          </c:extLst>
        </c:ser>
        <c:ser>
          <c:idx val="2"/>
          <c:order val="2"/>
          <c:tx>
            <c:strRef>
              <c:f>Sheet1!$A$4</c:f>
              <c:strCache>
                <c:ptCount val="1"/>
                <c:pt idx="0">
                  <c:v>Post-family</c:v>
                </c:pt>
              </c:strCache>
            </c:strRef>
          </c:tx>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Sheet1!$B$4:$D$4</c:f>
              <c:numCache>
                <c:formatCode>0%</c:formatCode>
                <c:ptCount val="3"/>
                <c:pt idx="0">
                  <c:v>0.17700531606795283</c:v>
                </c:pt>
                <c:pt idx="1">
                  <c:v>0.17781123203031068</c:v>
                </c:pt>
                <c:pt idx="2">
                  <c:v>0.17585623685757332</c:v>
                </c:pt>
              </c:numCache>
            </c:numRef>
          </c:val>
          <c:extLst>
            <c:ext xmlns:c16="http://schemas.microsoft.com/office/drawing/2014/chart" uri="{C3380CC4-5D6E-409C-BE32-E72D297353CC}">
              <c16:uniqueId val="{00000002-50EC-43A8-AFC6-7C0FABF9C7A1}"/>
            </c:ext>
          </c:extLst>
        </c:ser>
        <c:ser>
          <c:idx val="3"/>
          <c:order val="3"/>
          <c:tx>
            <c:strRef>
              <c:f>Sheet1!$A$5</c:f>
              <c:strCache>
                <c:ptCount val="1"/>
                <c:pt idx="0">
                  <c:v>Older Singles &amp; Couples</c:v>
                </c:pt>
              </c:strCache>
            </c:strRef>
          </c:tx>
          <c:invertIfNegative val="0"/>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Sheet1!$B$5:$D$5</c:f>
              <c:numCache>
                <c:formatCode>0%</c:formatCode>
                <c:ptCount val="3"/>
                <c:pt idx="0">
                  <c:v>0.40160294875513924</c:v>
                </c:pt>
                <c:pt idx="1">
                  <c:v>0.38059921239389938</c:v>
                </c:pt>
                <c:pt idx="2">
                  <c:v>0.40740196848742305</c:v>
                </c:pt>
              </c:numCache>
            </c:numRef>
          </c:val>
          <c:extLst>
            <c:ext xmlns:c16="http://schemas.microsoft.com/office/drawing/2014/chart" uri="{C3380CC4-5D6E-409C-BE32-E72D297353CC}">
              <c16:uniqueId val="{00000003-50EC-43A8-AFC6-7C0FABF9C7A1}"/>
            </c:ext>
          </c:extLst>
        </c:ser>
        <c:dLbls>
          <c:showLegendKey val="0"/>
          <c:showVal val="1"/>
          <c:showCatName val="0"/>
          <c:showSerName val="0"/>
          <c:showPercent val="0"/>
          <c:showBubbleSize val="0"/>
        </c:dLbls>
        <c:gapWidth val="95"/>
        <c:overlap val="100"/>
        <c:axId val="726102968"/>
        <c:axId val="726111592"/>
      </c:barChart>
      <c:catAx>
        <c:axId val="726102968"/>
        <c:scaling>
          <c:orientation val="minMax"/>
        </c:scaling>
        <c:delete val="0"/>
        <c:axPos val="b"/>
        <c:numFmt formatCode="General" sourceLinked="0"/>
        <c:majorTickMark val="none"/>
        <c:minorTickMark val="none"/>
        <c:tickLblPos val="nextTo"/>
        <c:crossAx val="726111592"/>
        <c:crosses val="autoZero"/>
        <c:auto val="1"/>
        <c:lblAlgn val="ctr"/>
        <c:lblOffset val="100"/>
        <c:noMultiLvlLbl val="0"/>
      </c:catAx>
      <c:valAx>
        <c:axId val="726111592"/>
        <c:scaling>
          <c:orientation val="minMax"/>
        </c:scaling>
        <c:delete val="1"/>
        <c:axPos val="l"/>
        <c:numFmt formatCode="0%" sourceLinked="1"/>
        <c:majorTickMark val="out"/>
        <c:minorTickMark val="none"/>
        <c:tickLblPos val="nextTo"/>
        <c:crossAx val="726102968"/>
        <c:crosses val="autoZero"/>
        <c:crossBetween val="between"/>
      </c:valAx>
    </c:plotArea>
    <c:legend>
      <c:legendPos val="b"/>
      <c:legendEntry>
        <c:idx val="1"/>
        <c:txPr>
          <a:bodyPr/>
          <a:lstStyle/>
          <a:p>
            <a:pPr>
              <a:defRPr sz="1050" b="1"/>
            </a:pPr>
            <a:endParaRPr lang="en-US"/>
          </a:p>
        </c:txPr>
      </c:legendEntry>
      <c:legendEntry>
        <c:idx val="3"/>
        <c:txPr>
          <a:bodyPr/>
          <a:lstStyle/>
          <a:p>
            <a:pPr>
              <a:defRPr sz="1050" b="1"/>
            </a:pPr>
            <a:endParaRPr lang="en-US"/>
          </a:p>
        </c:txPr>
      </c:legendEntry>
      <c:overlay val="0"/>
      <c:txPr>
        <a:bodyPr/>
        <a:lstStyle/>
        <a:p>
          <a:pPr>
            <a:defRPr sz="1050"/>
          </a:pPr>
          <a:endParaRPr lang="en-US"/>
        </a:p>
      </c:txPr>
    </c:legend>
    <c:plotVisOnly val="1"/>
    <c:dispBlanksAs val="gap"/>
    <c:showDLblsOverMax val="0"/>
  </c:chart>
  <c:txPr>
    <a:bodyPr/>
    <a:lstStyle/>
    <a:p>
      <a:pPr>
        <a:defRPr sz="1100">
          <a:latin typeface="Montserrat" panose="00000500000000000000" pitchFamily="2" charset="0"/>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GB" sz="1100"/>
              <a:t>% of Spend</a:t>
            </a:r>
          </a:p>
        </c:rich>
      </c:tx>
      <c:overlay val="0"/>
    </c:title>
    <c:autoTitleDeleted val="0"/>
    <c:plotArea>
      <c:layout/>
      <c:barChart>
        <c:barDir val="col"/>
        <c:grouping val="percentStacked"/>
        <c:varyColors val="0"/>
        <c:ser>
          <c:idx val="0"/>
          <c:order val="0"/>
          <c:tx>
            <c:strRef>
              <c:f>Sheet1!$A$2</c:f>
              <c:strCache>
                <c:ptCount val="1"/>
                <c:pt idx="0">
                  <c:v>Pre-family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Sheet1!$B$2:$D$2</c:f>
              <c:numCache>
                <c:formatCode>0%</c:formatCode>
                <c:ptCount val="3"/>
                <c:pt idx="0">
                  <c:v>7.9302983768378868E-2</c:v>
                </c:pt>
                <c:pt idx="1">
                  <c:v>7.2928342008943617E-2</c:v>
                </c:pt>
                <c:pt idx="2">
                  <c:v>6.5635718098403448E-2</c:v>
                </c:pt>
              </c:numCache>
            </c:numRef>
          </c:val>
          <c:extLst>
            <c:ext xmlns:c16="http://schemas.microsoft.com/office/drawing/2014/chart" uri="{C3380CC4-5D6E-409C-BE32-E72D297353CC}">
              <c16:uniqueId val="{00000000-A2FE-4206-9393-32EE879D8974}"/>
            </c:ext>
          </c:extLst>
        </c:ser>
        <c:ser>
          <c:idx val="1"/>
          <c:order val="1"/>
          <c:tx>
            <c:strRef>
              <c:f>Sheet1!$A$3</c:f>
              <c:strCache>
                <c:ptCount val="1"/>
                <c:pt idx="0">
                  <c:v>Family</c:v>
                </c:pt>
              </c:strCache>
            </c:strRef>
          </c:tx>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Sheet1!$B$3:$D$3</c:f>
              <c:numCache>
                <c:formatCode>0%</c:formatCode>
                <c:ptCount val="3"/>
                <c:pt idx="0">
                  <c:v>0.3666801177086384</c:v>
                </c:pt>
                <c:pt idx="1">
                  <c:v>0.42287097438495608</c:v>
                </c:pt>
                <c:pt idx="2">
                  <c:v>0.38706352604853711</c:v>
                </c:pt>
              </c:numCache>
            </c:numRef>
          </c:val>
          <c:extLst>
            <c:ext xmlns:c16="http://schemas.microsoft.com/office/drawing/2014/chart" uri="{C3380CC4-5D6E-409C-BE32-E72D297353CC}">
              <c16:uniqueId val="{00000001-A2FE-4206-9393-32EE879D8974}"/>
            </c:ext>
          </c:extLst>
        </c:ser>
        <c:ser>
          <c:idx val="2"/>
          <c:order val="2"/>
          <c:tx>
            <c:strRef>
              <c:f>Sheet1!$A$4</c:f>
              <c:strCache>
                <c:ptCount val="1"/>
                <c:pt idx="0">
                  <c:v>Post-family</c:v>
                </c:pt>
              </c:strCache>
            </c:strRef>
          </c:tx>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Sheet1!$B$4:$D$4</c:f>
              <c:numCache>
                <c:formatCode>0%</c:formatCode>
                <c:ptCount val="3"/>
                <c:pt idx="0">
                  <c:v>0.16193268580058634</c:v>
                </c:pt>
                <c:pt idx="1">
                  <c:v>0.16194589456491701</c:v>
                </c:pt>
                <c:pt idx="2">
                  <c:v>0.15443331042748787</c:v>
                </c:pt>
              </c:numCache>
            </c:numRef>
          </c:val>
          <c:extLst>
            <c:ext xmlns:c16="http://schemas.microsoft.com/office/drawing/2014/chart" uri="{C3380CC4-5D6E-409C-BE32-E72D297353CC}">
              <c16:uniqueId val="{00000002-A2FE-4206-9393-32EE879D8974}"/>
            </c:ext>
          </c:extLst>
        </c:ser>
        <c:ser>
          <c:idx val="3"/>
          <c:order val="3"/>
          <c:tx>
            <c:strRef>
              <c:f>Sheet1!$A$5</c:f>
              <c:strCache>
                <c:ptCount val="1"/>
                <c:pt idx="0">
                  <c:v>Older Singles &amp; Couples</c:v>
                </c:pt>
              </c:strCache>
            </c:strRef>
          </c:tx>
          <c:invertIfNegative val="0"/>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Easter '19</c:v>
                </c:pt>
                <c:pt idx="1">
                  <c:v>Easter '20</c:v>
                </c:pt>
                <c:pt idx="2">
                  <c:v>Easter '21</c:v>
                </c:pt>
              </c:strCache>
            </c:strRef>
          </c:cat>
          <c:val>
            <c:numRef>
              <c:f>Sheet1!$B$5:$D$5</c:f>
              <c:numCache>
                <c:formatCode>0%</c:formatCode>
                <c:ptCount val="3"/>
                <c:pt idx="0">
                  <c:v>0.39208421271934246</c:v>
                </c:pt>
                <c:pt idx="1">
                  <c:v>0.34225478904456541</c:v>
                </c:pt>
                <c:pt idx="2">
                  <c:v>0.39286744542557156</c:v>
                </c:pt>
              </c:numCache>
            </c:numRef>
          </c:val>
          <c:extLst>
            <c:ext xmlns:c16="http://schemas.microsoft.com/office/drawing/2014/chart" uri="{C3380CC4-5D6E-409C-BE32-E72D297353CC}">
              <c16:uniqueId val="{00000003-A2FE-4206-9393-32EE879D8974}"/>
            </c:ext>
          </c:extLst>
        </c:ser>
        <c:dLbls>
          <c:showLegendKey val="0"/>
          <c:showVal val="1"/>
          <c:showCatName val="0"/>
          <c:showSerName val="0"/>
          <c:showPercent val="0"/>
          <c:showBubbleSize val="0"/>
        </c:dLbls>
        <c:gapWidth val="95"/>
        <c:overlap val="100"/>
        <c:axId val="726106104"/>
        <c:axId val="726103752"/>
      </c:barChart>
      <c:catAx>
        <c:axId val="726106104"/>
        <c:scaling>
          <c:orientation val="minMax"/>
        </c:scaling>
        <c:delete val="0"/>
        <c:axPos val="b"/>
        <c:numFmt formatCode="General" sourceLinked="0"/>
        <c:majorTickMark val="none"/>
        <c:minorTickMark val="none"/>
        <c:tickLblPos val="nextTo"/>
        <c:crossAx val="726103752"/>
        <c:crosses val="autoZero"/>
        <c:auto val="1"/>
        <c:lblAlgn val="ctr"/>
        <c:lblOffset val="100"/>
        <c:noMultiLvlLbl val="0"/>
      </c:catAx>
      <c:valAx>
        <c:axId val="726103752"/>
        <c:scaling>
          <c:orientation val="minMax"/>
        </c:scaling>
        <c:delete val="1"/>
        <c:axPos val="l"/>
        <c:numFmt formatCode="0%" sourceLinked="1"/>
        <c:majorTickMark val="out"/>
        <c:minorTickMark val="none"/>
        <c:tickLblPos val="nextTo"/>
        <c:crossAx val="726106104"/>
        <c:crosses val="autoZero"/>
        <c:crossBetween val="between"/>
      </c:valAx>
    </c:plotArea>
    <c:plotVisOnly val="1"/>
    <c:dispBlanksAs val="gap"/>
    <c:showDLblsOverMax val="0"/>
  </c:chart>
  <c:txPr>
    <a:bodyPr/>
    <a:lstStyle/>
    <a:p>
      <a:pPr>
        <a:defRPr sz="1100">
          <a:latin typeface="Montserrat" panose="00000500000000000000" pitchFamily="2" charset="0"/>
        </a:defRPr>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21854125493121E-2"/>
          <c:y val="4.2555077353982479E-2"/>
          <c:w val="0.92572812070109622"/>
          <c:h val="0.81165951949513138"/>
        </c:manualLayout>
      </c:layout>
      <c:barChart>
        <c:barDir val="bar"/>
        <c:grouping val="stacked"/>
        <c:varyColors val="0"/>
        <c:ser>
          <c:idx val="0"/>
          <c:order val="0"/>
          <c:tx>
            <c:v>Promotion Contribution (in £M)</c:v>
          </c:tx>
          <c:spPr>
            <a:solidFill>
              <a:srgbClr val="90D783"/>
            </a:solidFill>
            <a:ln>
              <a:noFill/>
            </a:ln>
          </c:spPr>
          <c:invertIfNegative val="0"/>
          <c:cat>
            <c:strRef>
              <c:f>'[LEGOREP36 (1).XLSX]Chart'!$AF$146:$AF$151</c:f>
              <c:strCache>
                <c:ptCount val="6"/>
                <c:pt idx="0">
                  <c:v>EASTER MONDLZ-INTRNTNL</c:v>
                </c:pt>
                <c:pt idx="1">
                  <c:v>EASTER MARS WWY</c:v>
                </c:pt>
                <c:pt idx="2">
                  <c:v>EASTER LINDT &amp; SPRUNGLI</c:v>
                </c:pt>
                <c:pt idx="3">
                  <c:v>EASTER NESTLE ROWNTREE</c:v>
                </c:pt>
                <c:pt idx="4">
                  <c:v>EASTER PRIVATE LABEL</c:v>
                </c:pt>
                <c:pt idx="5">
                  <c:v>EASTER FERRERO</c:v>
                </c:pt>
              </c:strCache>
            </c:strRef>
          </c:cat>
          <c:val>
            <c:numRef>
              <c:f>'[LEGOREP36 (1).XLSX]Chart'!$AH$146:$AH$151</c:f>
              <c:numCache>
                <c:formatCode>######0.0</c:formatCode>
                <c:ptCount val="6"/>
                <c:pt idx="0">
                  <c:v>1.9262565781250001</c:v>
                </c:pt>
                <c:pt idx="1">
                  <c:v>0.16622015917968749</c:v>
                </c:pt>
                <c:pt idx="2">
                  <c:v>4.5603117597656251</c:v>
                </c:pt>
                <c:pt idx="3">
                  <c:v>-0.32737144189453127</c:v>
                </c:pt>
                <c:pt idx="4">
                  <c:v>-2.5988045781250002</c:v>
                </c:pt>
                <c:pt idx="5">
                  <c:v>-1.1037552226562499</c:v>
                </c:pt>
              </c:numCache>
            </c:numRef>
          </c:val>
          <c:extLst>
            <c:ext xmlns:c16="http://schemas.microsoft.com/office/drawing/2014/chart" uri="{C3380CC4-5D6E-409C-BE32-E72D297353CC}">
              <c16:uniqueId val="{00000000-4483-4C72-90EC-E7B9D044B683}"/>
            </c:ext>
          </c:extLst>
        </c:ser>
        <c:ser>
          <c:idx val="1"/>
          <c:order val="1"/>
          <c:tx>
            <c:v>Price Contribution (in £M)</c:v>
          </c:tx>
          <c:spPr>
            <a:solidFill>
              <a:srgbClr val="1D79FF"/>
            </a:solidFill>
            <a:ln>
              <a:noFill/>
            </a:ln>
          </c:spPr>
          <c:invertIfNegative val="0"/>
          <c:cat>
            <c:strRef>
              <c:f>'[LEGOREP36 (1).XLSX]Chart'!$AF$146:$AF$151</c:f>
              <c:strCache>
                <c:ptCount val="6"/>
                <c:pt idx="0">
                  <c:v>EASTER MONDLZ-INTRNTNL</c:v>
                </c:pt>
                <c:pt idx="1">
                  <c:v>EASTER MARS WWY</c:v>
                </c:pt>
                <c:pt idx="2">
                  <c:v>EASTER LINDT &amp; SPRUNGLI</c:v>
                </c:pt>
                <c:pt idx="3">
                  <c:v>EASTER NESTLE ROWNTREE</c:v>
                </c:pt>
                <c:pt idx="4">
                  <c:v>EASTER PRIVATE LABEL</c:v>
                </c:pt>
                <c:pt idx="5">
                  <c:v>EASTER FERRERO</c:v>
                </c:pt>
              </c:strCache>
            </c:strRef>
          </c:cat>
          <c:val>
            <c:numRef>
              <c:f>'[LEGOREP36 (1).XLSX]Chart'!$AI$146:$AI$151</c:f>
              <c:numCache>
                <c:formatCode>######0.0</c:formatCode>
                <c:ptCount val="6"/>
                <c:pt idx="0">
                  <c:v>1.6088865170683722</c:v>
                </c:pt>
                <c:pt idx="1">
                  <c:v>0.34032522253181524</c:v>
                </c:pt>
                <c:pt idx="2">
                  <c:v>1.6459979830522189</c:v>
                </c:pt>
                <c:pt idx="3">
                  <c:v>-0.24278626849911986</c:v>
                </c:pt>
                <c:pt idx="4">
                  <c:v>1.6702002235226225</c:v>
                </c:pt>
                <c:pt idx="5">
                  <c:v>0.37948856409640563</c:v>
                </c:pt>
              </c:numCache>
            </c:numRef>
          </c:val>
          <c:extLst>
            <c:ext xmlns:c16="http://schemas.microsoft.com/office/drawing/2014/chart" uri="{C3380CC4-5D6E-409C-BE32-E72D297353CC}">
              <c16:uniqueId val="{00000001-4483-4C72-90EC-E7B9D044B683}"/>
            </c:ext>
          </c:extLst>
        </c:ser>
        <c:ser>
          <c:idx val="2"/>
          <c:order val="2"/>
          <c:tx>
            <c:v>Distribution Contribution (in £M)</c:v>
          </c:tx>
          <c:spPr>
            <a:solidFill>
              <a:srgbClr val="E74856"/>
            </a:solidFill>
            <a:ln>
              <a:noFill/>
            </a:ln>
          </c:spPr>
          <c:invertIfNegative val="0"/>
          <c:cat>
            <c:strRef>
              <c:f>'[LEGOREP36 (1).XLSX]Chart'!$AF$146:$AF$151</c:f>
              <c:strCache>
                <c:ptCount val="6"/>
                <c:pt idx="0">
                  <c:v>EASTER MONDLZ-INTRNTNL</c:v>
                </c:pt>
                <c:pt idx="1">
                  <c:v>EASTER MARS WWY</c:v>
                </c:pt>
                <c:pt idx="2">
                  <c:v>EASTER LINDT &amp; SPRUNGLI</c:v>
                </c:pt>
                <c:pt idx="3">
                  <c:v>EASTER NESTLE ROWNTREE</c:v>
                </c:pt>
                <c:pt idx="4">
                  <c:v>EASTER PRIVATE LABEL</c:v>
                </c:pt>
                <c:pt idx="5">
                  <c:v>EASTER FERRERO</c:v>
                </c:pt>
              </c:strCache>
            </c:strRef>
          </c:cat>
          <c:val>
            <c:numRef>
              <c:f>'[LEGOREP36 (1).XLSX]Chart'!$AJ$146:$AJ$151</c:f>
              <c:numCache>
                <c:formatCode>######0.0</c:formatCode>
                <c:ptCount val="6"/>
                <c:pt idx="0">
                  <c:v>-5.4129694737912448</c:v>
                </c:pt>
                <c:pt idx="1">
                  <c:v>-1.6695800938646879</c:v>
                </c:pt>
                <c:pt idx="2">
                  <c:v>-1.1796550237796684</c:v>
                </c:pt>
                <c:pt idx="3">
                  <c:v>-1.2058809781515105</c:v>
                </c:pt>
                <c:pt idx="4">
                  <c:v>-0.86375384574067327</c:v>
                </c:pt>
                <c:pt idx="5">
                  <c:v>-0.54160464618245119</c:v>
                </c:pt>
              </c:numCache>
            </c:numRef>
          </c:val>
          <c:extLst>
            <c:ext xmlns:c16="http://schemas.microsoft.com/office/drawing/2014/chart" uri="{C3380CC4-5D6E-409C-BE32-E72D297353CC}">
              <c16:uniqueId val="{00000002-4483-4C72-90EC-E7B9D044B683}"/>
            </c:ext>
          </c:extLst>
        </c:ser>
        <c:ser>
          <c:idx val="3"/>
          <c:order val="3"/>
          <c:tx>
            <c:v>Demand (SPPD) effect (in £M)</c:v>
          </c:tx>
          <c:spPr>
            <a:solidFill>
              <a:srgbClr val="E7D31A"/>
            </a:solidFill>
            <a:ln>
              <a:noFill/>
            </a:ln>
          </c:spPr>
          <c:invertIfNegative val="0"/>
          <c:cat>
            <c:strRef>
              <c:f>'[LEGOREP36 (1).XLSX]Chart'!$AF$146:$AF$151</c:f>
              <c:strCache>
                <c:ptCount val="6"/>
                <c:pt idx="0">
                  <c:v>EASTER MONDLZ-INTRNTNL</c:v>
                </c:pt>
                <c:pt idx="1">
                  <c:v>EASTER MARS WWY</c:v>
                </c:pt>
                <c:pt idx="2">
                  <c:v>EASTER LINDT &amp; SPRUNGLI</c:v>
                </c:pt>
                <c:pt idx="3">
                  <c:v>EASTER NESTLE ROWNTREE</c:v>
                </c:pt>
                <c:pt idx="4">
                  <c:v>EASTER PRIVATE LABEL</c:v>
                </c:pt>
                <c:pt idx="5">
                  <c:v>EASTER FERRERO</c:v>
                </c:pt>
              </c:strCache>
            </c:strRef>
          </c:cat>
          <c:val>
            <c:numRef>
              <c:f>'[LEGOREP36 (1).XLSX]Chart'!$AK$146:$AK$151</c:f>
              <c:numCache>
                <c:formatCode>######0.0</c:formatCode>
                <c:ptCount val="6"/>
                <c:pt idx="0">
                  <c:v>28.078765706722873</c:v>
                </c:pt>
                <c:pt idx="1">
                  <c:v>9.7384095353953732</c:v>
                </c:pt>
                <c:pt idx="2">
                  <c:v>13.29201993916495</c:v>
                </c:pt>
                <c:pt idx="3">
                  <c:v>11.464994231025631</c:v>
                </c:pt>
                <c:pt idx="4">
                  <c:v>8.6913753741711748</c:v>
                </c:pt>
                <c:pt idx="5">
                  <c:v>4.0144371836485453</c:v>
                </c:pt>
              </c:numCache>
            </c:numRef>
          </c:val>
          <c:extLst>
            <c:ext xmlns:c16="http://schemas.microsoft.com/office/drawing/2014/chart" uri="{C3380CC4-5D6E-409C-BE32-E72D297353CC}">
              <c16:uniqueId val="{00000003-4483-4C72-90EC-E7B9D044B683}"/>
            </c:ext>
          </c:extLst>
        </c:ser>
        <c:dLbls>
          <c:showLegendKey val="0"/>
          <c:showVal val="0"/>
          <c:showCatName val="0"/>
          <c:showSerName val="0"/>
          <c:showPercent val="0"/>
          <c:showBubbleSize val="0"/>
        </c:dLbls>
        <c:gapWidth val="40"/>
        <c:overlap val="100"/>
        <c:axId val="726104144"/>
        <c:axId val="726106496"/>
      </c:barChart>
      <c:catAx>
        <c:axId val="726104144"/>
        <c:scaling>
          <c:orientation val="maxMin"/>
        </c:scaling>
        <c:delete val="0"/>
        <c:axPos val="l"/>
        <c:majorGridlines>
          <c:spPr>
            <a:ln w="3175">
              <a:noFill/>
              <a:prstDash val="solid"/>
            </a:ln>
          </c:spPr>
        </c:majorGridlines>
        <c:numFmt formatCode="0.0" sourceLinked="0"/>
        <c:majorTickMark val="none"/>
        <c:minorTickMark val="none"/>
        <c:tickLblPos val="none"/>
        <c:spPr>
          <a:ln w="19050" cap="flat" cmpd="sng">
            <a:solidFill>
              <a:srgbClr val="666666"/>
            </a:solidFill>
            <a:prstDash val="solid"/>
          </a:ln>
        </c:spPr>
        <c:txPr>
          <a:bodyPr rot="0" vert="horz"/>
          <a:lstStyle/>
          <a:p>
            <a:pPr>
              <a:defRPr/>
            </a:pPr>
            <a:endParaRPr lang="en-US"/>
          </a:p>
        </c:txPr>
        <c:crossAx val="726106496"/>
        <c:crosses val="autoZero"/>
        <c:auto val="1"/>
        <c:lblAlgn val="ctr"/>
        <c:lblOffset val="100"/>
        <c:noMultiLvlLbl val="0"/>
      </c:catAx>
      <c:valAx>
        <c:axId val="726106496"/>
        <c:scaling>
          <c:orientation val="minMax"/>
        </c:scaling>
        <c:delete val="1"/>
        <c:axPos val="t"/>
        <c:numFmt formatCode="#,###,##0.0" sourceLinked="0"/>
        <c:majorTickMark val="none"/>
        <c:minorTickMark val="none"/>
        <c:tickLblPos val="nextTo"/>
        <c:crossAx val="726104144"/>
        <c:crosses val="autoZero"/>
        <c:crossBetween val="between"/>
      </c:valAx>
      <c:spPr>
        <a:noFill/>
        <a:ln w="25400">
          <a:noFill/>
        </a:ln>
      </c:spPr>
    </c:plotArea>
    <c:legend>
      <c:legendPos val="b"/>
      <c:layout>
        <c:manualLayout>
          <c:xMode val="edge"/>
          <c:yMode val="edge"/>
          <c:x val="0.46323451350426059"/>
          <c:y val="0.56549314929620531"/>
          <c:w val="0.53567302263170413"/>
          <c:h val="0.26365584333207948"/>
        </c:manualLayout>
      </c:layout>
      <c:overlay val="0"/>
      <c:spPr>
        <a:noFill/>
        <a:ln w="3175">
          <a:noFill/>
          <a:prstDash val="solid"/>
        </a:ln>
      </c:spPr>
      <c:txPr>
        <a:bodyPr rot="0" vert="horz"/>
        <a:lstStyle/>
        <a:p>
          <a:pPr>
            <a:defRPr/>
          </a:pPr>
          <a:endParaRPr lang="en-US"/>
        </a:p>
      </c:txPr>
    </c:legend>
    <c:plotVisOnly val="0"/>
    <c:dispBlanksAs val="gap"/>
    <c:showDLblsOverMax val="0"/>
  </c:chart>
  <c:spPr>
    <a:noFill/>
    <a:ln w="9525">
      <a:noFill/>
    </a:ln>
  </c:spPr>
  <c:txPr>
    <a:bodyPr rot="0" vert="horz"/>
    <a:lstStyle/>
    <a:p>
      <a:pPr>
        <a:defRPr lang="en-US" sz="800" b="0" i="0" u="none" baseline="0">
          <a:solidFill>
            <a:srgbClr val="000000"/>
          </a:solidFill>
          <a:latin typeface="Monserrat"/>
          <a:ea typeface="Arial"/>
          <a:cs typeface="Arial"/>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43055174080636"/>
          <c:y val="0.12339535095300914"/>
          <c:w val="0.56430044009313651"/>
          <c:h val="0.72297847037645968"/>
        </c:manualLayout>
      </c:layout>
      <c:doughnutChart>
        <c:varyColors val="1"/>
        <c:ser>
          <c:idx val="1"/>
          <c:order val="0"/>
          <c:tx>
            <c:strRef>
              <c:f>Sheet1!$C$1</c:f>
              <c:strCache>
                <c:ptCount val="1"/>
                <c:pt idx="0">
                  <c:v>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E-0A2B-4061-BC31-FABD1C2862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0A2B-4061-BC31-FABD1C2862B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0A2B-4061-BC31-FABD1C2862BF}"/>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14-0A2B-4061-BC31-FABD1C2862BF}"/>
              </c:ext>
            </c:extLst>
          </c:dPt>
          <c:dPt>
            <c:idx val="4"/>
            <c:bubble3D val="0"/>
            <c:spPr>
              <a:solidFill>
                <a:schemeClr val="tx2">
                  <a:lumMod val="75000"/>
                </a:schemeClr>
              </a:solidFill>
              <a:ln w="19050">
                <a:solidFill>
                  <a:schemeClr val="lt1"/>
                </a:solidFill>
              </a:ln>
              <a:effectLst/>
            </c:spPr>
            <c:extLst>
              <c:ext xmlns:c16="http://schemas.microsoft.com/office/drawing/2014/chart" uri="{C3380CC4-5D6E-409C-BE32-E72D297353CC}">
                <c16:uniqueId val="{00000016-0A2B-4061-BC31-FABD1C2862BF}"/>
              </c:ext>
            </c:extLst>
          </c:dPt>
          <c:dPt>
            <c:idx val="5"/>
            <c:bubble3D val="0"/>
            <c:spPr>
              <a:solidFill>
                <a:schemeClr val="tx2">
                  <a:lumMod val="90000"/>
                </a:schemeClr>
              </a:solidFill>
              <a:ln w="19050">
                <a:solidFill>
                  <a:schemeClr val="lt1"/>
                </a:solidFill>
              </a:ln>
              <a:effectLst/>
            </c:spPr>
            <c:extLst>
              <c:ext xmlns:c16="http://schemas.microsoft.com/office/drawing/2014/chart" uri="{C3380CC4-5D6E-409C-BE32-E72D297353CC}">
                <c16:uniqueId val="{00000018-0A2B-4061-BC31-FABD1C2862BF}"/>
              </c:ext>
            </c:extLst>
          </c:dPt>
          <c:dLbls>
            <c:dLbl>
              <c:idx val="1"/>
              <c:layout>
                <c:manualLayout>
                  <c:x val="-6.4620423106635072E-2"/>
                  <c:y val="3.71390879965687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0A2B-4061-BC31-FABD1C2862BF}"/>
                </c:ext>
              </c:extLst>
            </c:dLbl>
            <c:dLbl>
              <c:idx val="2"/>
              <c:layout>
                <c:manualLayout>
                  <c:x val="-9.1228832621131836E-2"/>
                  <c:y val="-1.23796959988562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0A2B-4061-BC31-FABD1C2862BF}"/>
                </c:ext>
              </c:extLst>
            </c:dLbl>
            <c:dLbl>
              <c:idx val="3"/>
              <c:layout>
                <c:manualLayout>
                  <c:x val="-0.10643363805798718"/>
                  <c:y val="-7.840474132608965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0A2B-4061-BC31-FABD1C2862BF}"/>
                </c:ext>
              </c:extLst>
            </c:dLbl>
            <c:dLbl>
              <c:idx val="4"/>
              <c:layout>
                <c:manualLayout>
                  <c:x val="1.5204805436855311E-2"/>
                  <c:y val="6.602504532723338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6-0A2B-4061-BC31-FABD1C2862BF}"/>
                </c:ext>
              </c:extLst>
            </c:dLbl>
            <c:dLbl>
              <c:idx val="5"/>
              <c:layout>
                <c:manualLayout>
                  <c:x val="0"/>
                  <c:y val="-8.665787199199380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8-0A2B-4061-BC31-FABD1C2862BF}"/>
                </c:ext>
              </c:extLst>
            </c:dLbl>
            <c:spPr>
              <a:solidFill>
                <a:srgbClr val="FFFFFF"/>
              </a:solidFill>
              <a:ln>
                <a:solidFill>
                  <a:srgbClr val="000000">
                    <a:lumMod val="25000"/>
                    <a:lumOff val="75000"/>
                  </a:srgbClr>
                </a:solidFill>
              </a:ln>
              <a:effectLst/>
            </c:spPr>
            <c:txPr>
              <a:bodyPr rot="0" vert="horz"/>
              <a:lstStyle/>
              <a:p>
                <a:pPr>
                  <a:defRPr sz="700"/>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Sheet1!$A$2:$A$7</c:f>
              <c:strCache>
                <c:ptCount val="6"/>
                <c:pt idx="0">
                  <c:v>Traditional Eggs</c:v>
                </c:pt>
                <c:pt idx="1">
                  <c:v>Small Sharing</c:v>
                </c:pt>
                <c:pt idx="2">
                  <c:v>Figures &amp; Shapes</c:v>
                </c:pt>
                <c:pt idx="3">
                  <c:v>Large Sharing</c:v>
                </c:pt>
                <c:pt idx="4">
                  <c:v>Self Eat (Singles)</c:v>
                </c:pt>
                <c:pt idx="5">
                  <c:v>Hunt Pack</c:v>
                </c:pt>
              </c:strCache>
            </c:strRef>
          </c:cat>
          <c:val>
            <c:numRef>
              <c:f>Sheet1!$C$2:$C$7</c:f>
              <c:numCache>
                <c:formatCode>#,###,##0.0</c:formatCode>
                <c:ptCount val="6"/>
                <c:pt idx="0">
                  <c:v>67.738505082051532</c:v>
                </c:pt>
                <c:pt idx="1">
                  <c:v>11.302389510429725</c:v>
                </c:pt>
                <c:pt idx="2">
                  <c:v>10.87854961567038</c:v>
                </c:pt>
                <c:pt idx="3">
                  <c:v>3.7580879258727649</c:v>
                </c:pt>
                <c:pt idx="4">
                  <c:v>3.7286517852528354</c:v>
                </c:pt>
                <c:pt idx="5" formatCode="#,##0.0;\-#,##0.0">
                  <c:v>2.5938164495140925</c:v>
                </c:pt>
              </c:numCache>
            </c:numRef>
          </c:val>
          <c:extLst>
            <c:ext xmlns:c16="http://schemas.microsoft.com/office/drawing/2014/chart" uri="{C3380CC4-5D6E-409C-BE32-E72D297353CC}">
              <c16:uniqueId val="{00000019-0A2B-4061-BC31-FABD1C2862BF}"/>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t"/>
      <c:layout>
        <c:manualLayout>
          <c:xMode val="edge"/>
          <c:yMode val="edge"/>
          <c:x val="0"/>
          <c:y val="0.85266472144059369"/>
          <c:w val="1"/>
          <c:h val="0.14733527855940629"/>
        </c:manualLayout>
      </c:layout>
      <c:overlay val="0"/>
      <c:txPr>
        <a:bodyPr/>
        <a:lstStyle/>
        <a:p>
          <a:pPr>
            <a:defRPr sz="800"/>
          </a:pPr>
          <a:endParaRPr lang="en-US"/>
        </a:p>
      </c:txPr>
    </c:legend>
    <c:plotVisOnly val="1"/>
    <c:dispBlanksAs val="gap"/>
    <c:showDLblsOverMax val="0"/>
  </c:chart>
  <c:spPr>
    <a:noFill/>
    <a:ln>
      <a:noFill/>
    </a:ln>
    <a:effectLst/>
  </c:spPr>
  <c:txPr>
    <a:bodyPr/>
    <a:lstStyle/>
    <a:p>
      <a:pPr>
        <a:defRPr>
          <a:latin typeface="Montserrat" panose="00000500000000000000" pitchFamily="2"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a:pPr>
            <a:r>
              <a:rPr lang="en-US" sz="900"/>
              <a:t>+/- Value Chg (£m)</a:t>
            </a:r>
          </a:p>
        </c:rich>
      </c:tx>
      <c:overlay val="0"/>
    </c:title>
    <c:autoTitleDeleted val="0"/>
    <c:plotArea>
      <c:layout/>
      <c:barChart>
        <c:barDir val="bar"/>
        <c:grouping val="clustered"/>
        <c:varyColors val="0"/>
        <c:ser>
          <c:idx val="0"/>
          <c:order val="0"/>
          <c:tx>
            <c:strRef>
              <c:f>Sheet1!$B$1</c:f>
              <c:strCache>
                <c:ptCount val="1"/>
                <c:pt idx="0">
                  <c:v>Series 1</c:v>
                </c:pt>
              </c:strCache>
            </c:strRef>
          </c:tx>
          <c:invertIfNegative val="0"/>
          <c:dPt>
            <c:idx val="5"/>
            <c:invertIfNegative val="0"/>
            <c:bubble3D val="0"/>
            <c:spPr>
              <a:solidFill>
                <a:srgbClr val="D20043"/>
              </a:solidFill>
            </c:spPr>
            <c:extLst>
              <c:ext xmlns:c16="http://schemas.microsoft.com/office/drawing/2014/chart" uri="{C3380CC4-5D6E-409C-BE32-E72D297353CC}">
                <c16:uniqueId val="{00000001-D602-40FB-A79C-A8CEAB38E380}"/>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Traditional Eggs</c:v>
                </c:pt>
                <c:pt idx="1">
                  <c:v>Figures &amp; Shapes</c:v>
                </c:pt>
                <c:pt idx="2">
                  <c:v>Small Sharing</c:v>
                </c:pt>
                <c:pt idx="3">
                  <c:v>Large Sharing</c:v>
                </c:pt>
                <c:pt idx="4">
                  <c:v>Hunt Pack</c:v>
                </c:pt>
                <c:pt idx="5">
                  <c:v>Self Eat (Singles)</c:v>
                </c:pt>
              </c:strCache>
            </c:strRef>
          </c:cat>
          <c:val>
            <c:numRef>
              <c:f>Sheet1!$B$2:$B$7</c:f>
              <c:numCache>
                <c:formatCode>"£"#,##0.0</c:formatCode>
                <c:ptCount val="6"/>
                <c:pt idx="0">
                  <c:v>50.1</c:v>
                </c:pt>
                <c:pt idx="1">
                  <c:v>11.6</c:v>
                </c:pt>
                <c:pt idx="2">
                  <c:v>7.7</c:v>
                </c:pt>
                <c:pt idx="3">
                  <c:v>5.0999999999999996</c:v>
                </c:pt>
                <c:pt idx="4">
                  <c:v>1.9</c:v>
                </c:pt>
                <c:pt idx="5">
                  <c:v>-1.1000000000000001</c:v>
                </c:pt>
              </c:numCache>
            </c:numRef>
          </c:val>
          <c:extLst>
            <c:ext xmlns:c16="http://schemas.microsoft.com/office/drawing/2014/chart" uri="{C3380CC4-5D6E-409C-BE32-E72D297353CC}">
              <c16:uniqueId val="{00000002-D602-40FB-A79C-A8CEAB38E380}"/>
            </c:ext>
          </c:extLst>
        </c:ser>
        <c:dLbls>
          <c:showLegendKey val="0"/>
          <c:showVal val="1"/>
          <c:showCatName val="0"/>
          <c:showSerName val="0"/>
          <c:showPercent val="0"/>
          <c:showBubbleSize val="0"/>
        </c:dLbls>
        <c:gapWidth val="150"/>
        <c:overlap val="-25"/>
        <c:axId val="726101008"/>
        <c:axId val="726107672"/>
      </c:barChart>
      <c:catAx>
        <c:axId val="726101008"/>
        <c:scaling>
          <c:orientation val="maxMin"/>
        </c:scaling>
        <c:delete val="0"/>
        <c:axPos val="l"/>
        <c:numFmt formatCode="General" sourceLinked="0"/>
        <c:majorTickMark val="none"/>
        <c:minorTickMark val="none"/>
        <c:tickLblPos val="low"/>
        <c:crossAx val="726107672"/>
        <c:crosses val="autoZero"/>
        <c:auto val="1"/>
        <c:lblAlgn val="ctr"/>
        <c:lblOffset val="100"/>
        <c:noMultiLvlLbl val="0"/>
      </c:catAx>
      <c:valAx>
        <c:axId val="726107672"/>
        <c:scaling>
          <c:orientation val="minMax"/>
        </c:scaling>
        <c:delete val="1"/>
        <c:axPos val="t"/>
        <c:numFmt formatCode="&quot;£&quot;#,##0.0" sourceLinked="1"/>
        <c:majorTickMark val="out"/>
        <c:minorTickMark val="none"/>
        <c:tickLblPos val="nextTo"/>
        <c:crossAx val="726101008"/>
        <c:crosses val="autoZero"/>
        <c:crossBetween val="between"/>
      </c:valAx>
    </c:plotArea>
    <c:plotVisOnly val="1"/>
    <c:dispBlanksAs val="gap"/>
    <c:showDLblsOverMax val="0"/>
  </c:chart>
  <c:txPr>
    <a:bodyPr/>
    <a:lstStyle/>
    <a:p>
      <a:pPr>
        <a:defRPr sz="900">
          <a:latin typeface="Montserrat" panose="00000500000000000000" pitchFamily="2"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Easter 2020</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ontserrat" panose="020B060402020202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Branded</c:v>
                </c:pt>
                <c:pt idx="1">
                  <c:v>Own Label</c:v>
                </c:pt>
              </c:strCache>
            </c:strRef>
          </c:cat>
          <c:val>
            <c:numRef>
              <c:f>Sheet1!$B$2:$B$3</c:f>
              <c:numCache>
                <c:formatCode>0.0%</c:formatCode>
                <c:ptCount val="2"/>
                <c:pt idx="0">
                  <c:v>0.19271475917986058</c:v>
                </c:pt>
                <c:pt idx="1">
                  <c:v>9.9192958569405354E-2</c:v>
                </c:pt>
              </c:numCache>
            </c:numRef>
          </c:val>
          <c:extLst>
            <c:ext xmlns:c16="http://schemas.microsoft.com/office/drawing/2014/chart" uri="{C3380CC4-5D6E-409C-BE32-E72D297353CC}">
              <c16:uniqueId val="{00000000-3B07-47D1-82DA-AD5DCFDB152E}"/>
            </c:ext>
          </c:extLst>
        </c:ser>
        <c:ser>
          <c:idx val="1"/>
          <c:order val="1"/>
          <c:tx>
            <c:strRef>
              <c:f>Sheet1!$C$1</c:f>
              <c:strCache>
                <c:ptCount val="1"/>
                <c:pt idx="0">
                  <c:v>Easter 2021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ontserrat" panose="020B060402020202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Branded</c:v>
                </c:pt>
                <c:pt idx="1">
                  <c:v>Own Label</c:v>
                </c:pt>
              </c:strCache>
            </c:strRef>
          </c:cat>
          <c:val>
            <c:numRef>
              <c:f>Sheet1!$C$2:$C$3</c:f>
              <c:numCache>
                <c:formatCode>0.0%</c:formatCode>
                <c:ptCount val="2"/>
                <c:pt idx="0">
                  <c:v>-1.940904092060336E-2</c:v>
                </c:pt>
                <c:pt idx="1">
                  <c:v>1.1742678060908229E-2</c:v>
                </c:pt>
              </c:numCache>
            </c:numRef>
          </c:val>
          <c:extLst>
            <c:ext xmlns:c16="http://schemas.microsoft.com/office/drawing/2014/chart" uri="{C3380CC4-5D6E-409C-BE32-E72D297353CC}">
              <c16:uniqueId val="{00000001-3B07-47D1-82DA-AD5DCFDB152E}"/>
            </c:ext>
          </c:extLst>
        </c:ser>
        <c:dLbls>
          <c:showLegendKey val="0"/>
          <c:showVal val="0"/>
          <c:showCatName val="0"/>
          <c:showSerName val="0"/>
          <c:showPercent val="0"/>
          <c:showBubbleSize val="0"/>
        </c:dLbls>
        <c:gapWidth val="50"/>
        <c:overlap val="-10"/>
        <c:axId val="491844872"/>
        <c:axId val="491842912"/>
      </c:barChart>
      <c:catAx>
        <c:axId val="491844872"/>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ontserrat" panose="020B0604020202020204" charset="0"/>
                <a:ea typeface="+mn-ea"/>
                <a:cs typeface="+mn-cs"/>
              </a:defRPr>
            </a:pPr>
            <a:endParaRPr lang="en-US"/>
          </a:p>
        </c:txPr>
        <c:crossAx val="491842912"/>
        <c:crosses val="autoZero"/>
        <c:auto val="1"/>
        <c:lblAlgn val="ctr"/>
        <c:lblOffset val="600"/>
        <c:noMultiLvlLbl val="0"/>
      </c:catAx>
      <c:valAx>
        <c:axId val="491842912"/>
        <c:scaling>
          <c:orientation val="minMax"/>
        </c:scaling>
        <c:delete val="1"/>
        <c:axPos val="l"/>
        <c:numFmt formatCode="0.0%" sourceLinked="1"/>
        <c:majorTickMark val="none"/>
        <c:minorTickMark val="none"/>
        <c:tickLblPos val="nextTo"/>
        <c:crossAx val="491844872"/>
        <c:crosses val="autoZero"/>
        <c:crossBetween val="between"/>
      </c:valAx>
      <c:spPr>
        <a:noFill/>
        <a:ln>
          <a:noFill/>
        </a:ln>
        <a:effectLst/>
      </c:spPr>
    </c:plotArea>
    <c:legend>
      <c:legendPos val="tr"/>
      <c:overlay val="1"/>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ontserrat" panose="020B0604020202020204" charset="0"/>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latin typeface="Montserrat" panose="020B060402020202020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34165935254599"/>
          <c:y val="0.11937707704143763"/>
          <c:w val="0.7649518073259306"/>
          <c:h val="0.64805057544877021"/>
        </c:manualLayout>
      </c:layout>
      <c:lineChart>
        <c:grouping val="standard"/>
        <c:varyColors val="0"/>
        <c:ser>
          <c:idx val="0"/>
          <c:order val="0"/>
          <c:tx>
            <c:strRef>
              <c:f>Sheet1!$A$2</c:f>
              <c:strCache>
                <c:ptCount val="1"/>
                <c:pt idx="0">
                  <c:v>2020</c:v>
                </c:pt>
              </c:strCache>
            </c:strRef>
          </c:tx>
          <c:spPr>
            <a:ln w="28575" cap="rnd">
              <a:solidFill>
                <a:schemeClr val="tx2">
                  <a:lumMod val="75000"/>
                </a:schemeClr>
              </a:solidFill>
              <a:round/>
            </a:ln>
            <a:effectLst/>
          </c:spPr>
          <c:marker>
            <c:symbol val="none"/>
          </c:marker>
          <c:cat>
            <c:strRef>
              <c:f>Sheet1!$B$1:$E$1</c:f>
              <c:strCache>
                <c:ptCount val="4"/>
                <c:pt idx="0">
                  <c:v>Easter -3</c:v>
                </c:pt>
                <c:pt idx="1">
                  <c:v>Easter -2</c:v>
                </c:pt>
                <c:pt idx="2">
                  <c:v>Easter -1</c:v>
                </c:pt>
                <c:pt idx="3">
                  <c:v>Easter -0</c:v>
                </c:pt>
              </c:strCache>
            </c:strRef>
          </c:cat>
          <c:val>
            <c:numRef>
              <c:f>Sheet1!$B$2:$E$2</c:f>
              <c:numCache>
                <c:formatCode>#,##0_);\(#,##0\)</c:formatCode>
                <c:ptCount val="4"/>
                <c:pt idx="0">
                  <c:v>14293</c:v>
                </c:pt>
                <c:pt idx="1">
                  <c:v>14370</c:v>
                </c:pt>
                <c:pt idx="2">
                  <c:v>15697</c:v>
                </c:pt>
                <c:pt idx="3">
                  <c:v>15895</c:v>
                </c:pt>
              </c:numCache>
            </c:numRef>
          </c:val>
          <c:smooth val="1"/>
          <c:extLst>
            <c:ext xmlns:c16="http://schemas.microsoft.com/office/drawing/2014/chart" uri="{C3380CC4-5D6E-409C-BE32-E72D297353CC}">
              <c16:uniqueId val="{00000000-3503-43A0-A51A-F8AAE7E2575E}"/>
            </c:ext>
          </c:extLst>
        </c:ser>
        <c:ser>
          <c:idx val="1"/>
          <c:order val="1"/>
          <c:tx>
            <c:strRef>
              <c:f>Sheet1!$A$3</c:f>
              <c:strCache>
                <c:ptCount val="1"/>
                <c:pt idx="0">
                  <c:v>2021</c:v>
                </c:pt>
              </c:strCache>
            </c:strRef>
          </c:tx>
          <c:spPr>
            <a:ln w="28575" cap="rnd">
              <a:solidFill>
                <a:schemeClr val="accent1"/>
              </a:solidFill>
              <a:round/>
            </a:ln>
            <a:effectLst/>
          </c:spPr>
          <c:marker>
            <c:symbol val="none"/>
          </c:marker>
          <c:cat>
            <c:strRef>
              <c:f>Sheet1!$B$1:$E$1</c:f>
              <c:strCache>
                <c:ptCount val="4"/>
                <c:pt idx="0">
                  <c:v>Easter -3</c:v>
                </c:pt>
                <c:pt idx="1">
                  <c:v>Easter -2</c:v>
                </c:pt>
                <c:pt idx="2">
                  <c:v>Easter -1</c:v>
                </c:pt>
                <c:pt idx="3">
                  <c:v>Easter -0</c:v>
                </c:pt>
              </c:strCache>
            </c:strRef>
          </c:cat>
          <c:val>
            <c:numRef>
              <c:f>Sheet1!$B$3:$E$3</c:f>
              <c:numCache>
                <c:formatCode>#,##0_);\(#,##0\)</c:formatCode>
                <c:ptCount val="4"/>
                <c:pt idx="0">
                  <c:v>13721</c:v>
                </c:pt>
                <c:pt idx="1">
                  <c:v>14509</c:v>
                </c:pt>
                <c:pt idx="2">
                  <c:v>14586</c:v>
                </c:pt>
                <c:pt idx="3">
                  <c:v>13167</c:v>
                </c:pt>
              </c:numCache>
            </c:numRef>
          </c:val>
          <c:smooth val="1"/>
          <c:extLst>
            <c:ext xmlns:c16="http://schemas.microsoft.com/office/drawing/2014/chart" uri="{C3380CC4-5D6E-409C-BE32-E72D297353CC}">
              <c16:uniqueId val="{00000001-3503-43A0-A51A-F8AAE7E2575E}"/>
            </c:ext>
          </c:extLst>
        </c:ser>
        <c:dLbls>
          <c:showLegendKey val="0"/>
          <c:showVal val="0"/>
          <c:showCatName val="0"/>
          <c:showSerName val="0"/>
          <c:showPercent val="0"/>
          <c:showBubbleSize val="0"/>
        </c:dLbls>
        <c:smooth val="0"/>
        <c:axId val="726099832"/>
        <c:axId val="726100224"/>
      </c:lineChart>
      <c:catAx>
        <c:axId val="72609983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2700000" spcFirstLastPara="1" vertOverflow="ellipsis" wrap="square" anchor="ctr" anchorCtr="1"/>
          <a:lstStyle/>
          <a:p>
            <a:pPr>
              <a:defRPr sz="900" b="1" i="0" u="none" strike="noStrike" kern="1200" baseline="0">
                <a:solidFill>
                  <a:schemeClr val="tx1"/>
                </a:solidFill>
                <a:latin typeface="Montserrat" panose="020B0604020202020204" charset="0"/>
                <a:ea typeface="+mn-ea"/>
                <a:cs typeface="+mn-cs"/>
              </a:defRPr>
            </a:pPr>
            <a:endParaRPr lang="en-US"/>
          </a:p>
        </c:txPr>
        <c:crossAx val="726100224"/>
        <c:crosses val="autoZero"/>
        <c:auto val="1"/>
        <c:lblAlgn val="ctr"/>
        <c:lblOffset val="100"/>
        <c:noMultiLvlLbl val="0"/>
      </c:catAx>
      <c:valAx>
        <c:axId val="726100224"/>
        <c:scaling>
          <c:orientation val="minMax"/>
          <c:min val="10000"/>
        </c:scaling>
        <c:delete val="0"/>
        <c:axPos val="l"/>
        <c:numFmt formatCode="#,##0_);\(#,##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ontserrat" panose="020B0604020202020204" charset="0"/>
                <a:ea typeface="+mn-ea"/>
                <a:cs typeface="+mn-cs"/>
              </a:defRPr>
            </a:pPr>
            <a:endParaRPr lang="en-US"/>
          </a:p>
        </c:txPr>
        <c:crossAx val="726099832"/>
        <c:crosses val="autoZero"/>
        <c:crossBetween val="between"/>
        <c:dispUnits>
          <c:builtInUnit val="thousands"/>
          <c:dispUnitsLbl>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ontserrat" panose="020B0604020202020204" charset="0"/>
                    <a:ea typeface="+mn-ea"/>
                    <a:cs typeface="+mn-cs"/>
                  </a:defRPr>
                </a:pPr>
                <a:endParaRPr lang="en-US"/>
              </a:p>
            </c:txPr>
          </c:dispUnitsLbl>
        </c:dispUnits>
      </c:valAx>
      <c:spPr>
        <a:noFill/>
        <a:ln>
          <a:noFill/>
        </a:ln>
        <a:effectLst/>
      </c:spPr>
    </c:plotArea>
    <c:legend>
      <c:legendPos val="b"/>
      <c:layout>
        <c:manualLayout>
          <c:xMode val="edge"/>
          <c:yMode val="edge"/>
          <c:x val="0.28314397141990566"/>
          <c:y val="0.94045008805505548"/>
          <c:w val="0.4266875"/>
          <c:h val="5.95499980138871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ontserrat" panose="020B0604020202020204" charset="0"/>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latin typeface="Montserrat" panose="020B0604020202020204"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582373101753209E-2"/>
          <c:y val="4.685777842476023E-2"/>
          <c:w val="0.87638364007297165"/>
          <c:h val="0.6325514982749495"/>
        </c:manualLayout>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44-4A18-B634-32C9AA6A42AE}"/>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EASTER -12</c:v>
                </c:pt>
                <c:pt idx="1">
                  <c:v>EASTER -11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Sheet1!$B$2:$B$14</c:f>
              <c:numCache>
                <c:formatCode>0.0%</c:formatCode>
                <c:ptCount val="13"/>
                <c:pt idx="0">
                  <c:v>1.4626211210055157E-2</c:v>
                </c:pt>
                <c:pt idx="1">
                  <c:v>1.9024009337480743E-2</c:v>
                </c:pt>
                <c:pt idx="2">
                  <c:v>2.0311830320904237E-2</c:v>
                </c:pt>
                <c:pt idx="3">
                  <c:v>2.2970697410104952E-2</c:v>
                </c:pt>
                <c:pt idx="4">
                  <c:v>2.6836768867123148E-2</c:v>
                </c:pt>
                <c:pt idx="5">
                  <c:v>4.3510368040051116E-2</c:v>
                </c:pt>
                <c:pt idx="6">
                  <c:v>4.9171241731281699E-2</c:v>
                </c:pt>
                <c:pt idx="7">
                  <c:v>4.533371559234449E-2</c:v>
                </c:pt>
                <c:pt idx="8">
                  <c:v>6.9976851827964898E-2</c:v>
                </c:pt>
                <c:pt idx="9">
                  <c:v>7.0360811199075501E-2</c:v>
                </c:pt>
                <c:pt idx="10">
                  <c:v>0.10186801990657735</c:v>
                </c:pt>
                <c:pt idx="11">
                  <c:v>0.14924226360994813</c:v>
                </c:pt>
                <c:pt idx="12">
                  <c:v>0.34058689998332081</c:v>
                </c:pt>
              </c:numCache>
            </c:numRef>
          </c:val>
          <c:extLst>
            <c:ext xmlns:c16="http://schemas.microsoft.com/office/drawing/2014/chart" uri="{C3380CC4-5D6E-409C-BE32-E72D297353CC}">
              <c16:uniqueId val="{00000000-7A44-4A18-B634-32C9AA6A42AE}"/>
            </c:ext>
          </c:extLst>
        </c:ser>
        <c:ser>
          <c:idx val="1"/>
          <c:order val="1"/>
          <c:tx>
            <c:strRef>
              <c:f>Sheet1!$C$1</c:f>
              <c:strCache>
                <c:ptCount val="1"/>
                <c:pt idx="0">
                  <c:v>2020</c:v>
                </c:pt>
              </c:strCache>
            </c:strRef>
          </c:tx>
          <c:spPr>
            <a:solidFill>
              <a:schemeClr val="accent2"/>
            </a:solidFill>
            <a:ln>
              <a:noFill/>
            </a:ln>
            <a:effectLst/>
          </c:spPr>
          <c:invertIfNegative val="0"/>
          <c:dLbls>
            <c:dLbl>
              <c:idx val="12"/>
              <c:layout>
                <c:manualLayout>
                  <c:x val="2.6874501790116914E-3"/>
                  <c:y val="1.70391921544582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44-4A18-B634-32C9AA6A42AE}"/>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EASTER -12</c:v>
                </c:pt>
                <c:pt idx="1">
                  <c:v>EASTER -11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Sheet1!$C$2:$C$14</c:f>
              <c:numCache>
                <c:formatCode>0.0%</c:formatCode>
                <c:ptCount val="13"/>
                <c:pt idx="0">
                  <c:v>1.5004801741685786E-2</c:v>
                </c:pt>
                <c:pt idx="1">
                  <c:v>1.89983296943897E-2</c:v>
                </c:pt>
                <c:pt idx="2">
                  <c:v>2.3320781512088547E-2</c:v>
                </c:pt>
                <c:pt idx="3">
                  <c:v>2.4811557826964523E-2</c:v>
                </c:pt>
                <c:pt idx="4">
                  <c:v>3.0850899499750114E-2</c:v>
                </c:pt>
                <c:pt idx="5">
                  <c:v>4.1744307573500186E-2</c:v>
                </c:pt>
                <c:pt idx="6">
                  <c:v>4.523810930417263E-2</c:v>
                </c:pt>
                <c:pt idx="7">
                  <c:v>6.5537601201140661E-2</c:v>
                </c:pt>
                <c:pt idx="8">
                  <c:v>8.0303503794359465E-2</c:v>
                </c:pt>
                <c:pt idx="9">
                  <c:v>9.0036895198110783E-2</c:v>
                </c:pt>
                <c:pt idx="10">
                  <c:v>7.2014631708414087E-2</c:v>
                </c:pt>
                <c:pt idx="11">
                  <c:v>0.14893365579436629</c:v>
                </c:pt>
                <c:pt idx="12">
                  <c:v>0.32705347134994317</c:v>
                </c:pt>
              </c:numCache>
            </c:numRef>
          </c:val>
          <c:extLst>
            <c:ext xmlns:c16="http://schemas.microsoft.com/office/drawing/2014/chart" uri="{C3380CC4-5D6E-409C-BE32-E72D297353CC}">
              <c16:uniqueId val="{00000001-7A44-4A18-B634-32C9AA6A42AE}"/>
            </c:ext>
          </c:extLst>
        </c:ser>
        <c:ser>
          <c:idx val="2"/>
          <c:order val="2"/>
          <c:tx>
            <c:strRef>
              <c:f>Sheet1!$D$1</c:f>
              <c:strCache>
                <c:ptCount val="1"/>
                <c:pt idx="0">
                  <c:v>2021</c:v>
                </c:pt>
              </c:strCache>
            </c:strRef>
          </c:tx>
          <c:spPr>
            <a:solidFill>
              <a:schemeClr val="accent3"/>
            </a:solidFill>
            <a:ln>
              <a:noFill/>
            </a:ln>
            <a:effectLst/>
          </c:spPr>
          <c:invertIfNegative val="0"/>
          <c:dLbls>
            <c:dLbl>
              <c:idx val="12"/>
              <c:layout>
                <c:manualLayout>
                  <c:x val="2.1499601432093333E-2"/>
                  <c:y val="4.25979803861454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44-4A18-B634-32C9AA6A42AE}"/>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EASTER -12</c:v>
                </c:pt>
                <c:pt idx="1">
                  <c:v>EASTER -11</c:v>
                </c:pt>
                <c:pt idx="2">
                  <c:v>EASTER -10</c:v>
                </c:pt>
                <c:pt idx="3">
                  <c:v>EASTER -9</c:v>
                </c:pt>
                <c:pt idx="4">
                  <c:v>EASTER -8</c:v>
                </c:pt>
                <c:pt idx="5">
                  <c:v>EASTER -7</c:v>
                </c:pt>
                <c:pt idx="6">
                  <c:v>EASTER -6</c:v>
                </c:pt>
                <c:pt idx="7">
                  <c:v>EASTER -5</c:v>
                </c:pt>
                <c:pt idx="8">
                  <c:v>EASTER -4</c:v>
                </c:pt>
                <c:pt idx="9">
                  <c:v>EASTER -3</c:v>
                </c:pt>
                <c:pt idx="10">
                  <c:v>EASTER -2</c:v>
                </c:pt>
                <c:pt idx="11">
                  <c:v>EASTER -1</c:v>
                </c:pt>
                <c:pt idx="12">
                  <c:v>EASTER -0</c:v>
                </c:pt>
              </c:strCache>
            </c:strRef>
          </c:cat>
          <c:val>
            <c:numRef>
              <c:f>Sheet1!$D$2:$D$14</c:f>
              <c:numCache>
                <c:formatCode>0.0%</c:formatCode>
                <c:ptCount val="13"/>
                <c:pt idx="0">
                  <c:v>1.0324190673972704E-2</c:v>
                </c:pt>
                <c:pt idx="1">
                  <c:v>1.5006241546577533E-2</c:v>
                </c:pt>
                <c:pt idx="2">
                  <c:v>1.8702366573689958E-2</c:v>
                </c:pt>
                <c:pt idx="3">
                  <c:v>2.3225618703162625E-2</c:v>
                </c:pt>
                <c:pt idx="4">
                  <c:v>2.8155763961708515E-2</c:v>
                </c:pt>
                <c:pt idx="5">
                  <c:v>3.5053818643314284E-2</c:v>
                </c:pt>
                <c:pt idx="6">
                  <c:v>4.1975655285378895E-2</c:v>
                </c:pt>
                <c:pt idx="7">
                  <c:v>4.734238379645004E-2</c:v>
                </c:pt>
                <c:pt idx="8">
                  <c:v>6.468529267417375E-2</c:v>
                </c:pt>
                <c:pt idx="9">
                  <c:v>8.2167566616800303E-2</c:v>
                </c:pt>
                <c:pt idx="10">
                  <c:v>0.12187137017072391</c:v>
                </c:pt>
                <c:pt idx="11">
                  <c:v>0.20096756692641893</c:v>
                </c:pt>
                <c:pt idx="12">
                  <c:v>0.30616665907267115</c:v>
                </c:pt>
              </c:numCache>
            </c:numRef>
          </c:val>
          <c:extLst>
            <c:ext xmlns:c16="http://schemas.microsoft.com/office/drawing/2014/chart" uri="{C3380CC4-5D6E-409C-BE32-E72D297353CC}">
              <c16:uniqueId val="{00000002-7A44-4A18-B634-32C9AA6A42AE}"/>
            </c:ext>
          </c:extLst>
        </c:ser>
        <c:dLbls>
          <c:showLegendKey val="0"/>
          <c:showVal val="0"/>
          <c:showCatName val="0"/>
          <c:showSerName val="0"/>
          <c:showPercent val="0"/>
          <c:showBubbleSize val="0"/>
        </c:dLbls>
        <c:gapWidth val="219"/>
        <c:overlap val="-27"/>
        <c:axId val="726100616"/>
        <c:axId val="726110024"/>
      </c:barChart>
      <c:catAx>
        <c:axId val="726100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26110024"/>
        <c:crosses val="autoZero"/>
        <c:auto val="1"/>
        <c:lblAlgn val="ctr"/>
        <c:lblOffset val="100"/>
        <c:noMultiLvlLbl val="0"/>
      </c:catAx>
      <c:valAx>
        <c:axId val="72611002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726100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doughnutChart>
        <c:varyColors val="1"/>
        <c:ser>
          <c:idx val="0"/>
          <c:order val="0"/>
          <c:tx>
            <c:strRef>
              <c:f>Sheet1!$B$1</c:f>
              <c:strCache>
                <c:ptCount val="1"/>
                <c:pt idx="0">
                  <c:v>YA</c:v>
                </c:pt>
              </c:strCache>
            </c:strRef>
          </c:tx>
          <c:dPt>
            <c:idx val="0"/>
            <c:bubble3D val="0"/>
            <c:spPr>
              <a:solidFill>
                <a:schemeClr val="accent1"/>
              </a:solidFill>
              <a:ln>
                <a:noFill/>
              </a:ln>
              <a:effectLst/>
            </c:spPr>
            <c:extLst>
              <c:ext xmlns:c16="http://schemas.microsoft.com/office/drawing/2014/chart" uri="{C3380CC4-5D6E-409C-BE32-E72D297353CC}">
                <c16:uniqueId val="{00000001-D89E-49DF-AF69-64381831B2B3}"/>
              </c:ext>
            </c:extLst>
          </c:dPt>
          <c:dPt>
            <c:idx val="1"/>
            <c:bubble3D val="0"/>
            <c:spPr>
              <a:solidFill>
                <a:schemeClr val="accent2"/>
              </a:solidFill>
              <a:ln>
                <a:noFill/>
              </a:ln>
              <a:effectLst/>
            </c:spPr>
            <c:extLst>
              <c:ext xmlns:c16="http://schemas.microsoft.com/office/drawing/2014/chart" uri="{C3380CC4-5D6E-409C-BE32-E72D297353CC}">
                <c16:uniqueId val="{00000003-D89E-49DF-AF69-64381831B2B3}"/>
              </c:ext>
            </c:extLst>
          </c:dPt>
          <c:dPt>
            <c:idx val="2"/>
            <c:bubble3D val="0"/>
            <c:spPr>
              <a:solidFill>
                <a:schemeClr val="accent5">
                  <a:tint val="65000"/>
                </a:schemeClr>
              </a:solidFill>
              <a:ln>
                <a:noFill/>
              </a:ln>
              <a:effectLst/>
            </c:spPr>
            <c:extLst>
              <c:ext xmlns:c16="http://schemas.microsoft.com/office/drawing/2014/chart" uri="{C3380CC4-5D6E-409C-BE32-E72D297353CC}">
                <c16:uniqueId val="{00000005-D89E-49DF-AF69-64381831B2B3}"/>
              </c:ext>
            </c:extLst>
          </c:dPt>
          <c:dPt>
            <c:idx val="3"/>
            <c:bubble3D val="0"/>
            <c:spPr>
              <a:solidFill>
                <a:schemeClr val="accent5">
                  <a:tint val="77000"/>
                </a:schemeClr>
              </a:solidFill>
              <a:ln>
                <a:noFill/>
              </a:ln>
              <a:effectLst/>
            </c:spPr>
            <c:extLst>
              <c:ext xmlns:c16="http://schemas.microsoft.com/office/drawing/2014/chart" uri="{C3380CC4-5D6E-409C-BE32-E72D297353CC}">
                <c16:uniqueId val="{00000007-D89E-49DF-AF69-64381831B2B3}"/>
              </c:ext>
            </c:extLst>
          </c:dPt>
          <c:dPt>
            <c:idx val="4"/>
            <c:bubble3D val="0"/>
            <c:spPr>
              <a:solidFill>
                <a:schemeClr val="accent5">
                  <a:tint val="89000"/>
                </a:schemeClr>
              </a:solidFill>
              <a:ln>
                <a:noFill/>
              </a:ln>
              <a:effectLst/>
            </c:spPr>
            <c:extLst>
              <c:ext xmlns:c16="http://schemas.microsoft.com/office/drawing/2014/chart" uri="{C3380CC4-5D6E-409C-BE32-E72D297353CC}">
                <c16:uniqueId val="{00000009-D747-421A-ADB6-38B77874A7B9}"/>
              </c:ext>
            </c:extLst>
          </c:dPt>
          <c:dPt>
            <c:idx val="5"/>
            <c:bubble3D val="0"/>
            <c:spPr>
              <a:solidFill>
                <a:schemeClr val="accent5"/>
              </a:solidFill>
              <a:ln>
                <a:noFill/>
              </a:ln>
              <a:effectLst/>
            </c:spPr>
            <c:extLst>
              <c:ext xmlns:c16="http://schemas.microsoft.com/office/drawing/2014/chart" uri="{C3380CC4-5D6E-409C-BE32-E72D297353CC}">
                <c16:uniqueId val="{0000000B-D747-421A-ADB6-38B77874A7B9}"/>
              </c:ext>
            </c:extLst>
          </c:dPt>
          <c:dPt>
            <c:idx val="6"/>
            <c:bubble3D val="0"/>
            <c:spPr>
              <a:solidFill>
                <a:schemeClr val="accent5">
                  <a:shade val="88000"/>
                </a:schemeClr>
              </a:solidFill>
              <a:ln>
                <a:noFill/>
              </a:ln>
              <a:effectLst/>
            </c:spPr>
            <c:extLst>
              <c:ext xmlns:c16="http://schemas.microsoft.com/office/drawing/2014/chart" uri="{C3380CC4-5D6E-409C-BE32-E72D297353CC}">
                <c16:uniqueId val="{0000000D-D747-421A-ADB6-38B77874A7B9}"/>
              </c:ext>
            </c:extLst>
          </c:dPt>
          <c:dPt>
            <c:idx val="7"/>
            <c:bubble3D val="0"/>
            <c:spPr>
              <a:solidFill>
                <a:schemeClr val="accent5">
                  <a:shade val="76000"/>
                </a:schemeClr>
              </a:solidFill>
              <a:ln>
                <a:noFill/>
              </a:ln>
              <a:effectLst/>
            </c:spPr>
            <c:extLst>
              <c:ext xmlns:c16="http://schemas.microsoft.com/office/drawing/2014/chart" uri="{C3380CC4-5D6E-409C-BE32-E72D297353CC}">
                <c16:uniqueId val="{0000000F-D747-421A-ADB6-38B77874A7B9}"/>
              </c:ext>
            </c:extLst>
          </c:dPt>
          <c:dPt>
            <c:idx val="8"/>
            <c:bubble3D val="0"/>
            <c:spPr>
              <a:solidFill>
                <a:schemeClr val="accent5">
                  <a:shade val="65000"/>
                </a:schemeClr>
              </a:solidFill>
              <a:ln>
                <a:noFill/>
              </a:ln>
              <a:effectLst/>
            </c:spPr>
            <c:extLst>
              <c:ext xmlns:c16="http://schemas.microsoft.com/office/drawing/2014/chart" uri="{C3380CC4-5D6E-409C-BE32-E72D297353CC}">
                <c16:uniqueId val="{00000011-D747-421A-ADB6-38B77874A7B9}"/>
              </c:ext>
            </c:extLst>
          </c:dPt>
          <c:dPt>
            <c:idx val="9"/>
            <c:bubble3D val="0"/>
            <c:spPr>
              <a:solidFill>
                <a:schemeClr val="accent5">
                  <a:shade val="53000"/>
                </a:schemeClr>
              </a:solidFill>
              <a:ln>
                <a:noFill/>
              </a:ln>
              <a:effectLst/>
            </c:spPr>
            <c:extLst>
              <c:ext xmlns:c16="http://schemas.microsoft.com/office/drawing/2014/chart" uri="{C3380CC4-5D6E-409C-BE32-E72D297353CC}">
                <c16:uniqueId val="{00000013-D747-421A-ADB6-38B77874A7B9}"/>
              </c:ext>
            </c:extLst>
          </c:dPt>
          <c:dPt>
            <c:idx val="10"/>
            <c:bubble3D val="0"/>
            <c:spPr>
              <a:solidFill>
                <a:schemeClr val="accent5">
                  <a:shade val="41000"/>
                </a:schemeClr>
              </a:solidFill>
              <a:ln>
                <a:noFill/>
              </a:ln>
              <a:effectLst/>
            </c:spPr>
            <c:extLst>
              <c:ext xmlns:c16="http://schemas.microsoft.com/office/drawing/2014/chart" uri="{C3380CC4-5D6E-409C-BE32-E72D297353CC}">
                <c16:uniqueId val="{00000015-D747-421A-ADB6-38B77874A7B9}"/>
              </c:ext>
            </c:extLst>
          </c:dPt>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9E-49DF-AF69-64381831B2B3}"/>
                </c:ext>
              </c:extLst>
            </c:dLbl>
            <c:numFmt formatCode="0.0%" sourceLinked="0"/>
            <c:spPr>
              <a:solidFill>
                <a:schemeClr val="lt1"/>
              </a:solidFill>
              <a:ln>
                <a:noFill/>
              </a:ln>
              <a:effectLst/>
            </c:spPr>
            <c:txPr>
              <a:bodyPr rot="0" spcFirstLastPara="1" vertOverflow="ellipsis" vert="horz" wrap="square" lIns="18000" tIns="0" rIns="18000" bIns="0" anchor="ctr" anchorCtr="1">
                <a:spAutoFit/>
              </a:bodyPr>
              <a:lstStyle/>
              <a:p>
                <a:pPr>
                  <a:defRPr sz="700" b="0" i="0" u="none" strike="noStrike" kern="1200" baseline="0">
                    <a:solidFill>
                      <a:schemeClr val="tx1">
                        <a:lumMod val="75000"/>
                        <a:lumOff val="25000"/>
                      </a:schemeClr>
                    </a:solidFill>
                    <a:latin typeface="Montserrat" panose="020B060402020202020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Sheet1!$A$2:$A$12</c:f>
              <c:strCache>
                <c:ptCount val="11"/>
                <c:pt idx="0">
                  <c:v>TESCO</c:v>
                </c:pt>
                <c:pt idx="1">
                  <c:v>ALDI</c:v>
                </c:pt>
                <c:pt idx="2">
                  <c:v>MARKS AND SPENCERS</c:v>
                </c:pt>
                <c:pt idx="3">
                  <c:v>SAINSBURY'S</c:v>
                </c:pt>
                <c:pt idx="4">
                  <c:v>WAITROSE</c:v>
                </c:pt>
                <c:pt idx="5">
                  <c:v>ASDA</c:v>
                </c:pt>
                <c:pt idx="6">
                  <c:v>TOTAL CO-OP</c:v>
                </c:pt>
                <c:pt idx="7">
                  <c:v>MORRISONS</c:v>
                </c:pt>
                <c:pt idx="8">
                  <c:v>LIDL</c:v>
                </c:pt>
                <c:pt idx="9">
                  <c:v>ICELAND </c:v>
                </c:pt>
                <c:pt idx="10">
                  <c:v>ALL OTHER</c:v>
                </c:pt>
              </c:strCache>
            </c:strRef>
          </c:cat>
          <c:val>
            <c:numRef>
              <c:f>Sheet1!$B$2:$B$12</c:f>
              <c:numCache>
                <c:formatCode>0.0%</c:formatCode>
                <c:ptCount val="11"/>
                <c:pt idx="0">
                  <c:v>0.25288832081240209</c:v>
                </c:pt>
                <c:pt idx="1">
                  <c:v>0.1082189427531475</c:v>
                </c:pt>
                <c:pt idx="2">
                  <c:v>0.12383066567901906</c:v>
                </c:pt>
                <c:pt idx="3">
                  <c:v>0.13444068997085126</c:v>
                </c:pt>
                <c:pt idx="4">
                  <c:v>7.0804480022547481E-2</c:v>
                </c:pt>
                <c:pt idx="5">
                  <c:v>8.2040931677568901E-2</c:v>
                </c:pt>
                <c:pt idx="6">
                  <c:v>7.8087880486628472E-2</c:v>
                </c:pt>
                <c:pt idx="7">
                  <c:v>6.3909781940302543E-2</c:v>
                </c:pt>
                <c:pt idx="8">
                  <c:v>4.7335512564776173E-2</c:v>
                </c:pt>
                <c:pt idx="9">
                  <c:v>1.021123066070318E-2</c:v>
                </c:pt>
                <c:pt idx="10">
                  <c:v>2.8231563432053353E-2</c:v>
                </c:pt>
              </c:numCache>
            </c:numRef>
          </c:val>
          <c:extLst>
            <c:ext xmlns:c16="http://schemas.microsoft.com/office/drawing/2014/chart" uri="{C3380CC4-5D6E-409C-BE32-E72D297353CC}">
              <c16:uniqueId val="{00000008-D89E-49DF-AF69-64381831B2B3}"/>
            </c:ext>
          </c:extLst>
        </c:ser>
        <c:ser>
          <c:idx val="1"/>
          <c:order val="1"/>
          <c:tx>
            <c:strRef>
              <c:f>Sheet1!$C$1</c:f>
              <c:strCache>
                <c:ptCount val="1"/>
                <c:pt idx="0">
                  <c:v>TY</c:v>
                </c:pt>
              </c:strCache>
            </c:strRef>
          </c:tx>
          <c:explosion val="4"/>
          <c:dPt>
            <c:idx val="0"/>
            <c:bubble3D val="0"/>
            <c:spPr>
              <a:solidFill>
                <a:schemeClr val="accent1"/>
              </a:solidFill>
              <a:ln>
                <a:noFill/>
              </a:ln>
              <a:effectLst/>
            </c:spPr>
            <c:extLst>
              <c:ext xmlns:c16="http://schemas.microsoft.com/office/drawing/2014/chart" uri="{C3380CC4-5D6E-409C-BE32-E72D297353CC}">
                <c16:uniqueId val="{0000000A-D89E-49DF-AF69-64381831B2B3}"/>
              </c:ext>
            </c:extLst>
          </c:dPt>
          <c:dPt>
            <c:idx val="1"/>
            <c:bubble3D val="0"/>
            <c:spPr>
              <a:solidFill>
                <a:schemeClr val="accent2"/>
              </a:solidFill>
              <a:ln>
                <a:noFill/>
              </a:ln>
              <a:effectLst/>
            </c:spPr>
            <c:extLst>
              <c:ext xmlns:c16="http://schemas.microsoft.com/office/drawing/2014/chart" uri="{C3380CC4-5D6E-409C-BE32-E72D297353CC}">
                <c16:uniqueId val="{0000000C-D89E-49DF-AF69-64381831B2B3}"/>
              </c:ext>
            </c:extLst>
          </c:dPt>
          <c:dPt>
            <c:idx val="2"/>
            <c:bubble3D val="0"/>
            <c:spPr>
              <a:solidFill>
                <a:schemeClr val="accent5">
                  <a:tint val="65000"/>
                </a:schemeClr>
              </a:solidFill>
              <a:ln>
                <a:noFill/>
              </a:ln>
              <a:effectLst/>
            </c:spPr>
            <c:extLst>
              <c:ext xmlns:c16="http://schemas.microsoft.com/office/drawing/2014/chart" uri="{C3380CC4-5D6E-409C-BE32-E72D297353CC}">
                <c16:uniqueId val="{0000000E-D89E-49DF-AF69-64381831B2B3}"/>
              </c:ext>
            </c:extLst>
          </c:dPt>
          <c:dPt>
            <c:idx val="3"/>
            <c:bubble3D val="0"/>
            <c:spPr>
              <a:solidFill>
                <a:schemeClr val="accent5">
                  <a:tint val="77000"/>
                </a:schemeClr>
              </a:solidFill>
              <a:ln>
                <a:noFill/>
              </a:ln>
              <a:effectLst/>
            </c:spPr>
            <c:extLst>
              <c:ext xmlns:c16="http://schemas.microsoft.com/office/drawing/2014/chart" uri="{C3380CC4-5D6E-409C-BE32-E72D297353CC}">
                <c16:uniqueId val="{00000010-D89E-49DF-AF69-64381831B2B3}"/>
              </c:ext>
            </c:extLst>
          </c:dPt>
          <c:dPt>
            <c:idx val="4"/>
            <c:bubble3D val="0"/>
            <c:spPr>
              <a:solidFill>
                <a:schemeClr val="accent5">
                  <a:tint val="89000"/>
                </a:schemeClr>
              </a:solidFill>
              <a:ln>
                <a:noFill/>
              </a:ln>
              <a:effectLst/>
            </c:spPr>
            <c:extLst>
              <c:ext xmlns:c16="http://schemas.microsoft.com/office/drawing/2014/chart" uri="{C3380CC4-5D6E-409C-BE32-E72D297353CC}">
                <c16:uniqueId val="{00000016-D89E-49DF-AF69-64381831B2B3}"/>
              </c:ext>
            </c:extLst>
          </c:dPt>
          <c:dPt>
            <c:idx val="5"/>
            <c:bubble3D val="0"/>
            <c:spPr>
              <a:solidFill>
                <a:schemeClr val="accent5"/>
              </a:solidFill>
              <a:ln>
                <a:noFill/>
              </a:ln>
              <a:effectLst/>
            </c:spPr>
            <c:extLst>
              <c:ext xmlns:c16="http://schemas.microsoft.com/office/drawing/2014/chart" uri="{C3380CC4-5D6E-409C-BE32-E72D297353CC}">
                <c16:uniqueId val="{00000017-D89E-49DF-AF69-64381831B2B3}"/>
              </c:ext>
            </c:extLst>
          </c:dPt>
          <c:dPt>
            <c:idx val="6"/>
            <c:bubble3D val="0"/>
            <c:spPr>
              <a:solidFill>
                <a:schemeClr val="accent5">
                  <a:shade val="88000"/>
                </a:schemeClr>
              </a:solidFill>
              <a:ln>
                <a:noFill/>
              </a:ln>
              <a:effectLst/>
            </c:spPr>
            <c:extLst>
              <c:ext xmlns:c16="http://schemas.microsoft.com/office/drawing/2014/chart" uri="{C3380CC4-5D6E-409C-BE32-E72D297353CC}">
                <c16:uniqueId val="{00000018-D89E-49DF-AF69-64381831B2B3}"/>
              </c:ext>
            </c:extLst>
          </c:dPt>
          <c:dPt>
            <c:idx val="7"/>
            <c:bubble3D val="0"/>
            <c:spPr>
              <a:solidFill>
                <a:schemeClr val="accent5">
                  <a:shade val="76000"/>
                </a:schemeClr>
              </a:solidFill>
              <a:ln>
                <a:noFill/>
              </a:ln>
              <a:effectLst/>
            </c:spPr>
            <c:extLst>
              <c:ext xmlns:c16="http://schemas.microsoft.com/office/drawing/2014/chart" uri="{C3380CC4-5D6E-409C-BE32-E72D297353CC}">
                <c16:uniqueId val="{00000019-D89E-49DF-AF69-64381831B2B3}"/>
              </c:ext>
            </c:extLst>
          </c:dPt>
          <c:dPt>
            <c:idx val="8"/>
            <c:bubble3D val="0"/>
            <c:spPr>
              <a:solidFill>
                <a:schemeClr val="accent5">
                  <a:shade val="65000"/>
                </a:schemeClr>
              </a:solidFill>
              <a:ln>
                <a:noFill/>
              </a:ln>
              <a:effectLst/>
            </c:spPr>
            <c:extLst>
              <c:ext xmlns:c16="http://schemas.microsoft.com/office/drawing/2014/chart" uri="{C3380CC4-5D6E-409C-BE32-E72D297353CC}">
                <c16:uniqueId val="{00000015-D89E-49DF-AF69-64381831B2B3}"/>
              </c:ext>
            </c:extLst>
          </c:dPt>
          <c:dPt>
            <c:idx val="9"/>
            <c:bubble3D val="0"/>
            <c:spPr>
              <a:solidFill>
                <a:schemeClr val="accent5">
                  <a:shade val="53000"/>
                </a:schemeClr>
              </a:solidFill>
              <a:ln>
                <a:noFill/>
              </a:ln>
              <a:effectLst/>
            </c:spPr>
            <c:extLst>
              <c:ext xmlns:c16="http://schemas.microsoft.com/office/drawing/2014/chart" uri="{C3380CC4-5D6E-409C-BE32-E72D297353CC}">
                <c16:uniqueId val="{00000014-D89E-49DF-AF69-64381831B2B3}"/>
              </c:ext>
            </c:extLst>
          </c:dPt>
          <c:dPt>
            <c:idx val="10"/>
            <c:bubble3D val="0"/>
            <c:spPr>
              <a:solidFill>
                <a:schemeClr val="accent5">
                  <a:shade val="41000"/>
                </a:schemeClr>
              </a:solidFill>
              <a:ln>
                <a:noFill/>
              </a:ln>
              <a:effectLst/>
            </c:spPr>
            <c:extLst>
              <c:ext xmlns:c16="http://schemas.microsoft.com/office/drawing/2014/chart" uri="{C3380CC4-5D6E-409C-BE32-E72D297353CC}">
                <c16:uniqueId val="{00000013-D89E-49DF-AF69-64381831B2B3}"/>
              </c:ext>
            </c:extLst>
          </c:dPt>
          <c:dLbls>
            <c:dLbl>
              <c:idx val="0"/>
              <c:layout>
                <c:manualLayout>
                  <c:x val="0.1247735473874472"/>
                  <c:y val="-8.726044998062935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D89E-49DF-AF69-64381831B2B3}"/>
                </c:ext>
              </c:extLst>
            </c:dLbl>
            <c:dLbl>
              <c:idx val="1"/>
              <c:layout>
                <c:manualLayout>
                  <c:x val="0.12508108558205458"/>
                  <c:y val="-6.1529093684179974E-17"/>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C-D89E-49DF-AF69-64381831B2B3}"/>
                </c:ext>
              </c:extLst>
            </c:dLbl>
            <c:dLbl>
              <c:idx val="2"/>
              <c:layout>
                <c:manualLayout>
                  <c:x val="0.15066585308747482"/>
                  <c:y val="6.712342306202256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E-D89E-49DF-AF69-64381831B2B3}"/>
                </c:ext>
              </c:extLst>
            </c:dLbl>
            <c:dLbl>
              <c:idx val="3"/>
              <c:layout>
                <c:manualLayout>
                  <c:x val="-3.1270271395513645E-2"/>
                  <c:y val="0.12082216151164051"/>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0-D89E-49DF-AF69-64381831B2B3}"/>
                </c:ext>
              </c:extLst>
            </c:dLbl>
            <c:dLbl>
              <c:idx val="4"/>
              <c:layout>
                <c:manualLayout>
                  <c:x val="-0.13360934141719469"/>
                  <c:y val="7.383576536822482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6-D89E-49DF-AF69-64381831B2B3}"/>
                </c:ext>
              </c:extLst>
            </c:dLbl>
            <c:dLbl>
              <c:idx val="5"/>
              <c:layout>
                <c:manualLayout>
                  <c:x val="-0.13360934141719466"/>
                  <c:y val="6.712342306202196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7-D89E-49DF-AF69-64381831B2B3}"/>
                </c:ext>
              </c:extLst>
            </c:dLbl>
            <c:dLbl>
              <c:idx val="6"/>
              <c:layout>
                <c:manualLayout>
                  <c:x val="-0.14498034919738145"/>
                  <c:y val="-6.7123423062023183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8-D89E-49DF-AF69-64381831B2B3}"/>
                </c:ext>
              </c:extLst>
            </c:dLbl>
            <c:dLbl>
              <c:idx val="7"/>
              <c:layout>
                <c:manualLayout>
                  <c:x val="-0.14782317101508666"/>
                  <c:y val="-5.682083211293398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9-D89E-49DF-AF69-64381831B2B3}"/>
                </c:ext>
              </c:extLst>
            </c:dLbl>
            <c:dLbl>
              <c:idx val="8"/>
              <c:layout>
                <c:manualLayout>
                  <c:x val="-9.8776957931594606E-2"/>
                  <c:y val="-8.270217432660421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D89E-49DF-AF69-64381831B2B3}"/>
                </c:ext>
              </c:extLst>
            </c:dLbl>
            <c:dLbl>
              <c:idx val="9"/>
              <c:layout>
                <c:manualLayout>
                  <c:x val="-5.6159078403536414E-2"/>
                  <c:y val="-0.10404122485001518"/>
                </c:manualLayout>
              </c:layout>
              <c:spPr>
                <a:noFill/>
                <a:ln>
                  <a:solidFill>
                    <a:schemeClr val="tx1"/>
                  </a:solidFill>
                </a:ln>
                <a:effectLst/>
              </c:spPr>
              <c:txPr>
                <a:bodyPr rot="0" spcFirstLastPara="1" vertOverflow="ellipsis" vert="horz" wrap="square" lIns="38100" tIns="19050" rIns="38100" bIns="19050" anchor="ctr" anchorCtr="0">
                  <a:spAutoFit/>
                </a:bodyPr>
                <a:lstStyle/>
                <a:p>
                  <a:pPr algn="ctr" rtl="0">
                    <a:defRPr lang="en-US" sz="700" b="0" i="0" u="none" strike="noStrike" kern="1200" baseline="0">
                      <a:solidFill>
                        <a:schemeClr val="tx1"/>
                      </a:solidFill>
                      <a:latin typeface="Montserrat" panose="020B0604020202020204" charset="0"/>
                      <a:ea typeface="+mn-ea"/>
                      <a:cs typeface="Mongolian Baiti" panose="03000500000000000000" pitchFamily="66"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4-D89E-49DF-AF69-64381831B2B3}"/>
                </c:ext>
              </c:extLst>
            </c:dLbl>
            <c:dLbl>
              <c:idx val="10"/>
              <c:layout>
                <c:manualLayout>
                  <c:x val="6.5240550264941466E-2"/>
                  <c:y val="-9.370421497336187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D89E-49DF-AF69-64381831B2B3}"/>
                </c:ext>
              </c:extLst>
            </c:dLbl>
            <c:spPr>
              <a:noFill/>
              <a:ln>
                <a:solidFill>
                  <a:schemeClr val="tx1"/>
                </a:solid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ontserrat" panose="020B0604020202020204" charset="0"/>
                    <a:ea typeface="+mn-ea"/>
                    <a:cs typeface="Mongolian Baiti" panose="03000500000000000000" pitchFamily="66"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Sheet1!$A$2:$A$12</c:f>
              <c:strCache>
                <c:ptCount val="11"/>
                <c:pt idx="0">
                  <c:v>TESCO</c:v>
                </c:pt>
                <c:pt idx="1">
                  <c:v>ALDI</c:v>
                </c:pt>
                <c:pt idx="2">
                  <c:v>MARKS AND SPENCERS</c:v>
                </c:pt>
                <c:pt idx="3">
                  <c:v>SAINSBURY'S</c:v>
                </c:pt>
                <c:pt idx="4">
                  <c:v>WAITROSE</c:v>
                </c:pt>
                <c:pt idx="5">
                  <c:v>ASDA</c:v>
                </c:pt>
                <c:pt idx="6">
                  <c:v>TOTAL CO-OP</c:v>
                </c:pt>
                <c:pt idx="7">
                  <c:v>MORRISONS</c:v>
                </c:pt>
                <c:pt idx="8">
                  <c:v>LIDL</c:v>
                </c:pt>
                <c:pt idx="9">
                  <c:v>ICELAND </c:v>
                </c:pt>
                <c:pt idx="10">
                  <c:v>ALL OTHER</c:v>
                </c:pt>
              </c:strCache>
            </c:strRef>
          </c:cat>
          <c:val>
            <c:numRef>
              <c:f>Sheet1!$C$2:$C$12</c:f>
              <c:numCache>
                <c:formatCode>0.0%</c:formatCode>
                <c:ptCount val="11"/>
                <c:pt idx="0">
                  <c:v>0.21800800549658172</c:v>
                </c:pt>
                <c:pt idx="1">
                  <c:v>0.15856146045280384</c:v>
                </c:pt>
                <c:pt idx="2">
                  <c:v>0.13949375033510142</c:v>
                </c:pt>
                <c:pt idx="3">
                  <c:v>0.12029696372220926</c:v>
                </c:pt>
                <c:pt idx="4">
                  <c:v>7.5477994219933869E-2</c:v>
                </c:pt>
                <c:pt idx="5">
                  <c:v>7.3879199901595805E-2</c:v>
                </c:pt>
                <c:pt idx="6">
                  <c:v>5.8965453951322765E-2</c:v>
                </c:pt>
                <c:pt idx="7">
                  <c:v>5.8768993164072449E-2</c:v>
                </c:pt>
                <c:pt idx="8">
                  <c:v>5.3498838784236731E-2</c:v>
                </c:pt>
                <c:pt idx="9">
                  <c:v>1.252726860302489E-2</c:v>
                </c:pt>
                <c:pt idx="10">
                  <c:v>3.0522071369117332E-2</c:v>
                </c:pt>
              </c:numCache>
            </c:numRef>
          </c:val>
          <c:extLst>
            <c:ext xmlns:c16="http://schemas.microsoft.com/office/drawing/2014/chart" uri="{C3380CC4-5D6E-409C-BE32-E72D297353CC}">
              <c16:uniqueId val="{00000011-D89E-49DF-AF69-64381831B2B3}"/>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c:v>
                </c:pt>
              </c:strCache>
            </c:strRef>
          </c:tx>
          <c:spPr>
            <a:solidFill>
              <a:schemeClr val="accent5"/>
            </a:solidFill>
            <a:ln>
              <a:noFill/>
            </a:ln>
            <a:effectLst/>
          </c:spPr>
          <c:invertIfNegative val="0"/>
          <c:dLbls>
            <c:numFmt formatCode="&quot;£&quot;#,##0.0" sourceLinked="0"/>
            <c:spPr>
              <a:noFill/>
              <a:ln>
                <a:noFill/>
              </a:ln>
              <a:effectLst/>
            </c:spPr>
            <c:txPr>
              <a:bodyPr rot="0" spcFirstLastPara="1" vertOverflow="ellipsis" vert="horz" wrap="none" lIns="38100" tIns="19050" rIns="38100" bIns="19050" anchor="ctr" anchorCtr="1">
                <a:spAutoFit/>
              </a:bodyPr>
              <a:lstStyle/>
              <a:p>
                <a:pPr>
                  <a:defRPr sz="1197" b="0" i="0" u="none" strike="noStrike" kern="1200" baseline="0">
                    <a:solidFill>
                      <a:schemeClr val="bg1"/>
                    </a:solidFill>
                    <a:latin typeface="Montserrat" panose="020B060402020202020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39.6</c:v>
                </c:pt>
              </c:numCache>
            </c:numRef>
          </c:val>
          <c:extLst>
            <c:ext xmlns:c16="http://schemas.microsoft.com/office/drawing/2014/chart" uri="{C3380CC4-5D6E-409C-BE32-E72D297353CC}">
              <c16:uniqueId val="{00000000-CAF1-4450-9AC9-46CB49DB45F4}"/>
            </c:ext>
          </c:extLst>
        </c:ser>
        <c:ser>
          <c:idx val="1"/>
          <c:order val="1"/>
          <c:tx>
            <c:strRef>
              <c:f>Sheet1!$C$1</c:f>
              <c:strCache>
                <c:ptCount val="1"/>
                <c:pt idx="0">
                  <c:v>2020</c:v>
                </c:pt>
              </c:strCache>
            </c:strRef>
          </c:tx>
          <c:spPr>
            <a:solidFill>
              <a:schemeClr val="bg2"/>
            </a:solidFill>
            <a:ln>
              <a:noFill/>
            </a:ln>
            <a:effectLst/>
          </c:spPr>
          <c:invertIfNegative val="0"/>
          <c:dLbls>
            <c:numFmt formatCode="&quot;£&quot;#,##0.0" sourceLinked="0"/>
            <c:spPr>
              <a:noFill/>
              <a:ln>
                <a:noFill/>
              </a:ln>
              <a:effectLst/>
            </c:spPr>
            <c:txPr>
              <a:bodyPr rot="0" spcFirstLastPara="1" vertOverflow="ellipsis" vert="horz" wrap="none" lIns="38100" tIns="19050" rIns="38100" bIns="19050" anchor="ctr" anchorCtr="0">
                <a:spAutoFit/>
              </a:bodyPr>
              <a:lstStyle/>
              <a:p>
                <a:pPr algn="ctr">
                  <a:defRPr lang="en-GB" sz="1197" b="0" i="0" u="none" strike="noStrike" kern="1200" baseline="0">
                    <a:solidFill>
                      <a:schemeClr val="bg1"/>
                    </a:solidFill>
                    <a:latin typeface="Montserrat" panose="020B060402020202020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35.799999999999997</c:v>
                </c:pt>
              </c:numCache>
            </c:numRef>
          </c:val>
          <c:extLst>
            <c:ext xmlns:c16="http://schemas.microsoft.com/office/drawing/2014/chart" uri="{C3380CC4-5D6E-409C-BE32-E72D297353CC}">
              <c16:uniqueId val="{00000001-CAF1-4450-9AC9-46CB49DB45F4}"/>
            </c:ext>
          </c:extLst>
        </c:ser>
        <c:ser>
          <c:idx val="2"/>
          <c:order val="2"/>
          <c:tx>
            <c:strRef>
              <c:f>Sheet1!$D$1</c:f>
              <c:strCache>
                <c:ptCount val="1"/>
                <c:pt idx="0">
                  <c:v>2021</c:v>
                </c:pt>
              </c:strCache>
            </c:strRef>
          </c:tx>
          <c:spPr>
            <a:solidFill>
              <a:schemeClr val="accent1"/>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0">
                <a:spAutoFit/>
              </a:bodyPr>
              <a:lstStyle/>
              <a:p>
                <a:pPr algn="ctr">
                  <a:defRPr lang="en-GB" sz="1197" b="0" i="0" u="none" strike="noStrike" kern="1200" baseline="0">
                    <a:solidFill>
                      <a:schemeClr val="tx1"/>
                    </a:solidFill>
                    <a:latin typeface="Montserrat" panose="020B060402020202020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40.700000000000003</c:v>
                </c:pt>
              </c:numCache>
            </c:numRef>
          </c:val>
          <c:extLst>
            <c:ext xmlns:c16="http://schemas.microsoft.com/office/drawing/2014/chart" uri="{C3380CC4-5D6E-409C-BE32-E72D297353CC}">
              <c16:uniqueId val="{00000002-CAF1-4450-9AC9-46CB49DB45F4}"/>
            </c:ext>
          </c:extLst>
        </c:ser>
        <c:dLbls>
          <c:showLegendKey val="0"/>
          <c:showVal val="0"/>
          <c:showCatName val="0"/>
          <c:showSerName val="0"/>
          <c:showPercent val="0"/>
          <c:showBubbleSize val="0"/>
        </c:dLbls>
        <c:gapWidth val="50"/>
        <c:overlap val="-10"/>
        <c:axId val="810217872"/>
        <c:axId val="810222184"/>
      </c:barChart>
      <c:catAx>
        <c:axId val="810217872"/>
        <c:scaling>
          <c:orientation val="minMax"/>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0222184"/>
        <c:crosses val="autoZero"/>
        <c:auto val="1"/>
        <c:lblAlgn val="ctr"/>
        <c:lblOffset val="100"/>
        <c:noMultiLvlLbl val="0"/>
      </c:catAx>
      <c:valAx>
        <c:axId val="810222184"/>
        <c:scaling>
          <c:orientation val="minMax"/>
        </c:scaling>
        <c:delete val="1"/>
        <c:axPos val="l"/>
        <c:numFmt formatCode="General" sourceLinked="1"/>
        <c:majorTickMark val="none"/>
        <c:minorTickMark val="none"/>
        <c:tickLblPos val="nextTo"/>
        <c:crossAx val="810217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'multiTimeline (11)'!$B$3</c:f>
              <c:strCache>
                <c:ptCount val="1"/>
                <c:pt idx="0">
                  <c:v>hot cross bun recipe: (United Kingdom)</c:v>
                </c:pt>
              </c:strCache>
            </c:strRef>
          </c:tx>
          <c:spPr>
            <a:ln w="28575" cap="rnd">
              <a:solidFill>
                <a:schemeClr val="tx1"/>
              </a:solidFill>
              <a:round/>
            </a:ln>
            <a:effectLst/>
          </c:spPr>
          <c:marker>
            <c:symbol val="none"/>
          </c:marker>
          <c:cat>
            <c:numRef>
              <c:f>'multiTimeline (11)'!$A$4:$A$263</c:f>
              <c:numCache>
                <c:formatCode>m/d/yyyy</c:formatCode>
                <c:ptCount val="260"/>
                <c:pt idx="0">
                  <c:v>42477</c:v>
                </c:pt>
                <c:pt idx="1">
                  <c:v>42484</c:v>
                </c:pt>
                <c:pt idx="2">
                  <c:v>42491</c:v>
                </c:pt>
                <c:pt idx="3">
                  <c:v>42498</c:v>
                </c:pt>
                <c:pt idx="4">
                  <c:v>42505</c:v>
                </c:pt>
                <c:pt idx="5">
                  <c:v>42512</c:v>
                </c:pt>
                <c:pt idx="6">
                  <c:v>42519</c:v>
                </c:pt>
                <c:pt idx="7">
                  <c:v>42526</c:v>
                </c:pt>
                <c:pt idx="8">
                  <c:v>42533</c:v>
                </c:pt>
                <c:pt idx="9">
                  <c:v>42540</c:v>
                </c:pt>
                <c:pt idx="10">
                  <c:v>42547</c:v>
                </c:pt>
                <c:pt idx="11">
                  <c:v>42554</c:v>
                </c:pt>
                <c:pt idx="12">
                  <c:v>42561</c:v>
                </c:pt>
                <c:pt idx="13">
                  <c:v>42568</c:v>
                </c:pt>
                <c:pt idx="14">
                  <c:v>42575</c:v>
                </c:pt>
                <c:pt idx="15">
                  <c:v>42582</c:v>
                </c:pt>
                <c:pt idx="16">
                  <c:v>42589</c:v>
                </c:pt>
                <c:pt idx="17">
                  <c:v>42596</c:v>
                </c:pt>
                <c:pt idx="18">
                  <c:v>42603</c:v>
                </c:pt>
                <c:pt idx="19">
                  <c:v>42610</c:v>
                </c:pt>
                <c:pt idx="20">
                  <c:v>42617</c:v>
                </c:pt>
                <c:pt idx="21">
                  <c:v>42624</c:v>
                </c:pt>
                <c:pt idx="22">
                  <c:v>42631</c:v>
                </c:pt>
                <c:pt idx="23">
                  <c:v>42638</c:v>
                </c:pt>
                <c:pt idx="24">
                  <c:v>42645</c:v>
                </c:pt>
                <c:pt idx="25">
                  <c:v>42652</c:v>
                </c:pt>
                <c:pt idx="26">
                  <c:v>42659</c:v>
                </c:pt>
                <c:pt idx="27">
                  <c:v>42666</c:v>
                </c:pt>
                <c:pt idx="28">
                  <c:v>42673</c:v>
                </c:pt>
                <c:pt idx="29">
                  <c:v>42680</c:v>
                </c:pt>
                <c:pt idx="30">
                  <c:v>42687</c:v>
                </c:pt>
                <c:pt idx="31">
                  <c:v>42694</c:v>
                </c:pt>
                <c:pt idx="32">
                  <c:v>42701</c:v>
                </c:pt>
                <c:pt idx="33">
                  <c:v>42708</c:v>
                </c:pt>
                <c:pt idx="34">
                  <c:v>42715</c:v>
                </c:pt>
                <c:pt idx="35">
                  <c:v>42722</c:v>
                </c:pt>
                <c:pt idx="36">
                  <c:v>42729</c:v>
                </c:pt>
                <c:pt idx="37">
                  <c:v>42736</c:v>
                </c:pt>
                <c:pt idx="38">
                  <c:v>42743</c:v>
                </c:pt>
                <c:pt idx="39">
                  <c:v>42750</c:v>
                </c:pt>
                <c:pt idx="40">
                  <c:v>42757</c:v>
                </c:pt>
                <c:pt idx="41">
                  <c:v>42764</c:v>
                </c:pt>
                <c:pt idx="42">
                  <c:v>42771</c:v>
                </c:pt>
                <c:pt idx="43">
                  <c:v>42778</c:v>
                </c:pt>
                <c:pt idx="44">
                  <c:v>42785</c:v>
                </c:pt>
                <c:pt idx="45">
                  <c:v>42792</c:v>
                </c:pt>
                <c:pt idx="46">
                  <c:v>42799</c:v>
                </c:pt>
                <c:pt idx="47">
                  <c:v>42806</c:v>
                </c:pt>
                <c:pt idx="48">
                  <c:v>42813</c:v>
                </c:pt>
                <c:pt idx="49">
                  <c:v>42820</c:v>
                </c:pt>
                <c:pt idx="50">
                  <c:v>42827</c:v>
                </c:pt>
                <c:pt idx="51">
                  <c:v>42834</c:v>
                </c:pt>
                <c:pt idx="52">
                  <c:v>42841</c:v>
                </c:pt>
                <c:pt idx="53">
                  <c:v>42848</c:v>
                </c:pt>
                <c:pt idx="54">
                  <c:v>42855</c:v>
                </c:pt>
                <c:pt idx="55">
                  <c:v>42862</c:v>
                </c:pt>
                <c:pt idx="56">
                  <c:v>42869</c:v>
                </c:pt>
                <c:pt idx="57">
                  <c:v>42876</c:v>
                </c:pt>
                <c:pt idx="58">
                  <c:v>42883</c:v>
                </c:pt>
                <c:pt idx="59">
                  <c:v>42890</c:v>
                </c:pt>
                <c:pt idx="60">
                  <c:v>42897</c:v>
                </c:pt>
                <c:pt idx="61">
                  <c:v>42904</c:v>
                </c:pt>
                <c:pt idx="62">
                  <c:v>42911</c:v>
                </c:pt>
                <c:pt idx="63">
                  <c:v>42918</c:v>
                </c:pt>
                <c:pt idx="64">
                  <c:v>42925</c:v>
                </c:pt>
                <c:pt idx="65">
                  <c:v>42932</c:v>
                </c:pt>
                <c:pt idx="66">
                  <c:v>42939</c:v>
                </c:pt>
                <c:pt idx="67">
                  <c:v>42946</c:v>
                </c:pt>
                <c:pt idx="68">
                  <c:v>42953</c:v>
                </c:pt>
                <c:pt idx="69">
                  <c:v>42960</c:v>
                </c:pt>
                <c:pt idx="70">
                  <c:v>42967</c:v>
                </c:pt>
                <c:pt idx="71">
                  <c:v>42974</c:v>
                </c:pt>
                <c:pt idx="72">
                  <c:v>42981</c:v>
                </c:pt>
                <c:pt idx="73">
                  <c:v>42988</c:v>
                </c:pt>
                <c:pt idx="74">
                  <c:v>42995</c:v>
                </c:pt>
                <c:pt idx="75">
                  <c:v>43002</c:v>
                </c:pt>
                <c:pt idx="76">
                  <c:v>43009</c:v>
                </c:pt>
                <c:pt idx="77">
                  <c:v>43016</c:v>
                </c:pt>
                <c:pt idx="78">
                  <c:v>43023</c:v>
                </c:pt>
                <c:pt idx="79">
                  <c:v>43030</c:v>
                </c:pt>
                <c:pt idx="80">
                  <c:v>43037</c:v>
                </c:pt>
                <c:pt idx="81">
                  <c:v>43044</c:v>
                </c:pt>
                <c:pt idx="82">
                  <c:v>43051</c:v>
                </c:pt>
                <c:pt idx="83">
                  <c:v>43058</c:v>
                </c:pt>
                <c:pt idx="84">
                  <c:v>43065</c:v>
                </c:pt>
                <c:pt idx="85">
                  <c:v>43072</c:v>
                </c:pt>
                <c:pt idx="86">
                  <c:v>43079</c:v>
                </c:pt>
                <c:pt idx="87">
                  <c:v>43086</c:v>
                </c:pt>
                <c:pt idx="88">
                  <c:v>43093</c:v>
                </c:pt>
                <c:pt idx="89">
                  <c:v>43100</c:v>
                </c:pt>
                <c:pt idx="90">
                  <c:v>43107</c:v>
                </c:pt>
                <c:pt idx="91">
                  <c:v>43114</c:v>
                </c:pt>
                <c:pt idx="92">
                  <c:v>43121</c:v>
                </c:pt>
                <c:pt idx="93">
                  <c:v>43128</c:v>
                </c:pt>
                <c:pt idx="94">
                  <c:v>43135</c:v>
                </c:pt>
                <c:pt idx="95">
                  <c:v>43142</c:v>
                </c:pt>
                <c:pt idx="96">
                  <c:v>43149</c:v>
                </c:pt>
                <c:pt idx="97">
                  <c:v>43156</c:v>
                </c:pt>
                <c:pt idx="98">
                  <c:v>43163</c:v>
                </c:pt>
                <c:pt idx="99">
                  <c:v>43170</c:v>
                </c:pt>
                <c:pt idx="100">
                  <c:v>43177</c:v>
                </c:pt>
                <c:pt idx="101">
                  <c:v>43184</c:v>
                </c:pt>
                <c:pt idx="102">
                  <c:v>43191</c:v>
                </c:pt>
                <c:pt idx="103">
                  <c:v>43198</c:v>
                </c:pt>
                <c:pt idx="104">
                  <c:v>43205</c:v>
                </c:pt>
                <c:pt idx="105">
                  <c:v>43212</c:v>
                </c:pt>
                <c:pt idx="106">
                  <c:v>43219</c:v>
                </c:pt>
                <c:pt idx="107">
                  <c:v>43226</c:v>
                </c:pt>
                <c:pt idx="108">
                  <c:v>43233</c:v>
                </c:pt>
                <c:pt idx="109">
                  <c:v>43240</c:v>
                </c:pt>
                <c:pt idx="110">
                  <c:v>43247</c:v>
                </c:pt>
                <c:pt idx="111">
                  <c:v>43254</c:v>
                </c:pt>
                <c:pt idx="112">
                  <c:v>43261</c:v>
                </c:pt>
                <c:pt idx="113">
                  <c:v>43268</c:v>
                </c:pt>
                <c:pt idx="114">
                  <c:v>43275</c:v>
                </c:pt>
                <c:pt idx="115">
                  <c:v>43282</c:v>
                </c:pt>
                <c:pt idx="116">
                  <c:v>43289</c:v>
                </c:pt>
                <c:pt idx="117">
                  <c:v>43296</c:v>
                </c:pt>
                <c:pt idx="118">
                  <c:v>43303</c:v>
                </c:pt>
                <c:pt idx="119">
                  <c:v>43310</c:v>
                </c:pt>
                <c:pt idx="120">
                  <c:v>43317</c:v>
                </c:pt>
                <c:pt idx="121">
                  <c:v>43324</c:v>
                </c:pt>
                <c:pt idx="122">
                  <c:v>43331</c:v>
                </c:pt>
                <c:pt idx="123">
                  <c:v>43338</c:v>
                </c:pt>
                <c:pt idx="124">
                  <c:v>43345</c:v>
                </c:pt>
                <c:pt idx="125">
                  <c:v>43352</c:v>
                </c:pt>
                <c:pt idx="126">
                  <c:v>43359</c:v>
                </c:pt>
                <c:pt idx="127">
                  <c:v>43366</c:v>
                </c:pt>
                <c:pt idx="128">
                  <c:v>43373</c:v>
                </c:pt>
                <c:pt idx="129">
                  <c:v>43380</c:v>
                </c:pt>
                <c:pt idx="130">
                  <c:v>43387</c:v>
                </c:pt>
                <c:pt idx="131">
                  <c:v>43394</c:v>
                </c:pt>
                <c:pt idx="132">
                  <c:v>43401</c:v>
                </c:pt>
                <c:pt idx="133">
                  <c:v>43408</c:v>
                </c:pt>
                <c:pt idx="134">
                  <c:v>43415</c:v>
                </c:pt>
                <c:pt idx="135">
                  <c:v>43422</c:v>
                </c:pt>
                <c:pt idx="136">
                  <c:v>43429</c:v>
                </c:pt>
                <c:pt idx="137">
                  <c:v>43436</c:v>
                </c:pt>
                <c:pt idx="138">
                  <c:v>43443</c:v>
                </c:pt>
                <c:pt idx="139">
                  <c:v>43450</c:v>
                </c:pt>
                <c:pt idx="140">
                  <c:v>43457</c:v>
                </c:pt>
                <c:pt idx="141">
                  <c:v>43464</c:v>
                </c:pt>
                <c:pt idx="142">
                  <c:v>43471</c:v>
                </c:pt>
                <c:pt idx="143">
                  <c:v>43478</c:v>
                </c:pt>
                <c:pt idx="144">
                  <c:v>43485</c:v>
                </c:pt>
                <c:pt idx="145">
                  <c:v>43492</c:v>
                </c:pt>
                <c:pt idx="146">
                  <c:v>43499</c:v>
                </c:pt>
                <c:pt idx="147">
                  <c:v>43506</c:v>
                </c:pt>
                <c:pt idx="148">
                  <c:v>43513</c:v>
                </c:pt>
                <c:pt idx="149">
                  <c:v>43520</c:v>
                </c:pt>
                <c:pt idx="150">
                  <c:v>43527</c:v>
                </c:pt>
                <c:pt idx="151">
                  <c:v>43534</c:v>
                </c:pt>
                <c:pt idx="152">
                  <c:v>43541</c:v>
                </c:pt>
                <c:pt idx="153">
                  <c:v>43548</c:v>
                </c:pt>
                <c:pt idx="154">
                  <c:v>43555</c:v>
                </c:pt>
                <c:pt idx="155">
                  <c:v>43562</c:v>
                </c:pt>
                <c:pt idx="156">
                  <c:v>43569</c:v>
                </c:pt>
                <c:pt idx="157">
                  <c:v>43576</c:v>
                </c:pt>
                <c:pt idx="158">
                  <c:v>43583</c:v>
                </c:pt>
                <c:pt idx="159">
                  <c:v>43590</c:v>
                </c:pt>
                <c:pt idx="160">
                  <c:v>43597</c:v>
                </c:pt>
                <c:pt idx="161">
                  <c:v>43604</c:v>
                </c:pt>
                <c:pt idx="162">
                  <c:v>43611</c:v>
                </c:pt>
                <c:pt idx="163">
                  <c:v>43618</c:v>
                </c:pt>
                <c:pt idx="164">
                  <c:v>43625</c:v>
                </c:pt>
                <c:pt idx="165">
                  <c:v>43632</c:v>
                </c:pt>
                <c:pt idx="166">
                  <c:v>43639</c:v>
                </c:pt>
                <c:pt idx="167">
                  <c:v>43646</c:v>
                </c:pt>
                <c:pt idx="168">
                  <c:v>43653</c:v>
                </c:pt>
                <c:pt idx="169">
                  <c:v>43660</c:v>
                </c:pt>
                <c:pt idx="170">
                  <c:v>43667</c:v>
                </c:pt>
                <c:pt idx="171">
                  <c:v>43674</c:v>
                </c:pt>
                <c:pt idx="172">
                  <c:v>43681</c:v>
                </c:pt>
                <c:pt idx="173">
                  <c:v>43688</c:v>
                </c:pt>
                <c:pt idx="174">
                  <c:v>43695</c:v>
                </c:pt>
                <c:pt idx="175">
                  <c:v>43702</c:v>
                </c:pt>
                <c:pt idx="176">
                  <c:v>43709</c:v>
                </c:pt>
                <c:pt idx="177">
                  <c:v>43716</c:v>
                </c:pt>
                <c:pt idx="178">
                  <c:v>43723</c:v>
                </c:pt>
                <c:pt idx="179">
                  <c:v>43730</c:v>
                </c:pt>
                <c:pt idx="180">
                  <c:v>43737</c:v>
                </c:pt>
                <c:pt idx="181">
                  <c:v>43744</c:v>
                </c:pt>
                <c:pt idx="182">
                  <c:v>43751</c:v>
                </c:pt>
                <c:pt idx="183">
                  <c:v>43758</c:v>
                </c:pt>
                <c:pt idx="184">
                  <c:v>43765</c:v>
                </c:pt>
                <c:pt idx="185">
                  <c:v>43772</c:v>
                </c:pt>
                <c:pt idx="186">
                  <c:v>43779</c:v>
                </c:pt>
                <c:pt idx="187">
                  <c:v>43786</c:v>
                </c:pt>
                <c:pt idx="188">
                  <c:v>43793</c:v>
                </c:pt>
                <c:pt idx="189">
                  <c:v>43800</c:v>
                </c:pt>
                <c:pt idx="190">
                  <c:v>43807</c:v>
                </c:pt>
                <c:pt idx="191">
                  <c:v>43814</c:v>
                </c:pt>
                <c:pt idx="192">
                  <c:v>43821</c:v>
                </c:pt>
                <c:pt idx="193">
                  <c:v>43828</c:v>
                </c:pt>
                <c:pt idx="194">
                  <c:v>43835</c:v>
                </c:pt>
                <c:pt idx="195">
                  <c:v>43842</c:v>
                </c:pt>
                <c:pt idx="196">
                  <c:v>43849</c:v>
                </c:pt>
                <c:pt idx="197">
                  <c:v>43856</c:v>
                </c:pt>
                <c:pt idx="198">
                  <c:v>43863</c:v>
                </c:pt>
                <c:pt idx="199">
                  <c:v>43870</c:v>
                </c:pt>
                <c:pt idx="200">
                  <c:v>43877</c:v>
                </c:pt>
                <c:pt idx="201">
                  <c:v>43884</c:v>
                </c:pt>
                <c:pt idx="202">
                  <c:v>43891</c:v>
                </c:pt>
                <c:pt idx="203">
                  <c:v>43898</c:v>
                </c:pt>
                <c:pt idx="204">
                  <c:v>43905</c:v>
                </c:pt>
                <c:pt idx="205">
                  <c:v>43912</c:v>
                </c:pt>
                <c:pt idx="206">
                  <c:v>43919</c:v>
                </c:pt>
                <c:pt idx="207">
                  <c:v>43926</c:v>
                </c:pt>
                <c:pt idx="208">
                  <c:v>43933</c:v>
                </c:pt>
                <c:pt idx="209">
                  <c:v>43940</c:v>
                </c:pt>
                <c:pt idx="210">
                  <c:v>43947</c:v>
                </c:pt>
                <c:pt idx="211">
                  <c:v>43954</c:v>
                </c:pt>
                <c:pt idx="212">
                  <c:v>43961</c:v>
                </c:pt>
                <c:pt idx="213">
                  <c:v>43968</c:v>
                </c:pt>
                <c:pt idx="214">
                  <c:v>43975</c:v>
                </c:pt>
                <c:pt idx="215">
                  <c:v>43982</c:v>
                </c:pt>
                <c:pt idx="216">
                  <c:v>43989</c:v>
                </c:pt>
                <c:pt idx="217">
                  <c:v>43996</c:v>
                </c:pt>
                <c:pt idx="218">
                  <c:v>44003</c:v>
                </c:pt>
                <c:pt idx="219">
                  <c:v>44010</c:v>
                </c:pt>
                <c:pt idx="220">
                  <c:v>44017</c:v>
                </c:pt>
                <c:pt idx="221">
                  <c:v>44024</c:v>
                </c:pt>
                <c:pt idx="222">
                  <c:v>44031</c:v>
                </c:pt>
                <c:pt idx="223">
                  <c:v>44038</c:v>
                </c:pt>
                <c:pt idx="224">
                  <c:v>44045</c:v>
                </c:pt>
                <c:pt idx="225">
                  <c:v>44052</c:v>
                </c:pt>
                <c:pt idx="226">
                  <c:v>44059</c:v>
                </c:pt>
                <c:pt idx="227">
                  <c:v>44066</c:v>
                </c:pt>
                <c:pt idx="228">
                  <c:v>44073</c:v>
                </c:pt>
                <c:pt idx="229">
                  <c:v>44080</c:v>
                </c:pt>
                <c:pt idx="230">
                  <c:v>44087</c:v>
                </c:pt>
                <c:pt idx="231">
                  <c:v>44094</c:v>
                </c:pt>
                <c:pt idx="232">
                  <c:v>44101</c:v>
                </c:pt>
                <c:pt idx="233">
                  <c:v>44108</c:v>
                </c:pt>
                <c:pt idx="234">
                  <c:v>44115</c:v>
                </c:pt>
                <c:pt idx="235">
                  <c:v>44122</c:v>
                </c:pt>
                <c:pt idx="236">
                  <c:v>44129</c:v>
                </c:pt>
                <c:pt idx="237">
                  <c:v>44136</c:v>
                </c:pt>
                <c:pt idx="238">
                  <c:v>44143</c:v>
                </c:pt>
                <c:pt idx="239">
                  <c:v>44150</c:v>
                </c:pt>
                <c:pt idx="240">
                  <c:v>44157</c:v>
                </c:pt>
                <c:pt idx="241">
                  <c:v>44164</c:v>
                </c:pt>
                <c:pt idx="242">
                  <c:v>44171</c:v>
                </c:pt>
                <c:pt idx="243">
                  <c:v>44178</c:v>
                </c:pt>
                <c:pt idx="244">
                  <c:v>44185</c:v>
                </c:pt>
                <c:pt idx="245">
                  <c:v>44192</c:v>
                </c:pt>
                <c:pt idx="246">
                  <c:v>44199</c:v>
                </c:pt>
                <c:pt idx="247">
                  <c:v>44206</c:v>
                </c:pt>
                <c:pt idx="248">
                  <c:v>44213</c:v>
                </c:pt>
                <c:pt idx="249">
                  <c:v>44220</c:v>
                </c:pt>
                <c:pt idx="250">
                  <c:v>44227</c:v>
                </c:pt>
                <c:pt idx="251">
                  <c:v>44234</c:v>
                </c:pt>
                <c:pt idx="252">
                  <c:v>44241</c:v>
                </c:pt>
                <c:pt idx="253">
                  <c:v>44248</c:v>
                </c:pt>
                <c:pt idx="254">
                  <c:v>44255</c:v>
                </c:pt>
                <c:pt idx="255">
                  <c:v>44262</c:v>
                </c:pt>
                <c:pt idx="256">
                  <c:v>44269</c:v>
                </c:pt>
                <c:pt idx="257">
                  <c:v>44276</c:v>
                </c:pt>
                <c:pt idx="258">
                  <c:v>44283</c:v>
                </c:pt>
                <c:pt idx="259">
                  <c:v>44290</c:v>
                </c:pt>
              </c:numCache>
            </c:numRef>
          </c:cat>
          <c:val>
            <c:numRef>
              <c:f>'multiTimeline (11)'!$B$4:$B$263</c:f>
              <c:numCache>
                <c:formatCode>General</c:formatCode>
                <c:ptCount val="260"/>
                <c:pt idx="0">
                  <c:v>0</c:v>
                </c:pt>
                <c:pt idx="1">
                  <c:v>0</c:v>
                </c:pt>
                <c:pt idx="2">
                  <c:v>0</c:v>
                </c:pt>
                <c:pt idx="3">
                  <c:v>0</c:v>
                </c:pt>
                <c:pt idx="4">
                  <c:v>0</c:v>
                </c:pt>
                <c:pt idx="5">
                  <c:v>0</c:v>
                </c:pt>
                <c:pt idx="6">
                  <c:v>0</c:v>
                </c:pt>
                <c:pt idx="7">
                  <c:v>0</c:v>
                </c:pt>
                <c:pt idx="8">
                  <c:v>0</c:v>
                </c:pt>
                <c:pt idx="9">
                  <c:v>0</c:v>
                </c:pt>
                <c:pt idx="10">
                  <c:v>0</c:v>
                </c:pt>
                <c:pt idx="11">
                  <c:v>1</c:v>
                </c:pt>
                <c:pt idx="12">
                  <c:v>0</c:v>
                </c:pt>
                <c:pt idx="13">
                  <c:v>0</c:v>
                </c:pt>
                <c:pt idx="14">
                  <c:v>0</c:v>
                </c:pt>
                <c:pt idx="15">
                  <c:v>0</c:v>
                </c:pt>
                <c:pt idx="16">
                  <c:v>0</c:v>
                </c:pt>
                <c:pt idx="17">
                  <c:v>1</c:v>
                </c:pt>
                <c:pt idx="18">
                  <c:v>0</c:v>
                </c:pt>
                <c:pt idx="19">
                  <c:v>0</c:v>
                </c:pt>
                <c:pt idx="20">
                  <c:v>1</c:v>
                </c:pt>
                <c:pt idx="21">
                  <c:v>0</c:v>
                </c:pt>
                <c:pt idx="22">
                  <c:v>1</c:v>
                </c:pt>
                <c:pt idx="23">
                  <c:v>0</c:v>
                </c:pt>
                <c:pt idx="24">
                  <c:v>1</c:v>
                </c:pt>
                <c:pt idx="25">
                  <c:v>0</c:v>
                </c:pt>
                <c:pt idx="26">
                  <c:v>0</c:v>
                </c:pt>
                <c:pt idx="27">
                  <c:v>0</c:v>
                </c:pt>
                <c:pt idx="28">
                  <c:v>0</c:v>
                </c:pt>
                <c:pt idx="29">
                  <c:v>1</c:v>
                </c:pt>
                <c:pt idx="30">
                  <c:v>0</c:v>
                </c:pt>
                <c:pt idx="31">
                  <c:v>1</c:v>
                </c:pt>
                <c:pt idx="32">
                  <c:v>0</c:v>
                </c:pt>
                <c:pt idx="33">
                  <c:v>0</c:v>
                </c:pt>
                <c:pt idx="34">
                  <c:v>0</c:v>
                </c:pt>
                <c:pt idx="35">
                  <c:v>0</c:v>
                </c:pt>
                <c:pt idx="36">
                  <c:v>0</c:v>
                </c:pt>
                <c:pt idx="37">
                  <c:v>0</c:v>
                </c:pt>
                <c:pt idx="38">
                  <c:v>0</c:v>
                </c:pt>
                <c:pt idx="39">
                  <c:v>0</c:v>
                </c:pt>
                <c:pt idx="40">
                  <c:v>0</c:v>
                </c:pt>
                <c:pt idx="41">
                  <c:v>1</c:v>
                </c:pt>
                <c:pt idx="42">
                  <c:v>0</c:v>
                </c:pt>
                <c:pt idx="43">
                  <c:v>1</c:v>
                </c:pt>
                <c:pt idx="44">
                  <c:v>0</c:v>
                </c:pt>
                <c:pt idx="45">
                  <c:v>1</c:v>
                </c:pt>
                <c:pt idx="46">
                  <c:v>2</c:v>
                </c:pt>
                <c:pt idx="47">
                  <c:v>1</c:v>
                </c:pt>
                <c:pt idx="48">
                  <c:v>3</c:v>
                </c:pt>
                <c:pt idx="49">
                  <c:v>6</c:v>
                </c:pt>
                <c:pt idx="50">
                  <c:v>8</c:v>
                </c:pt>
                <c:pt idx="51">
                  <c:v>36</c:v>
                </c:pt>
                <c:pt idx="52">
                  <c:v>7</c:v>
                </c:pt>
                <c:pt idx="53">
                  <c:v>1</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1</c:v>
                </c:pt>
                <c:pt idx="71">
                  <c:v>0</c:v>
                </c:pt>
                <c:pt idx="72">
                  <c:v>0</c:v>
                </c:pt>
                <c:pt idx="73">
                  <c:v>0</c:v>
                </c:pt>
                <c:pt idx="74">
                  <c:v>0</c:v>
                </c:pt>
                <c:pt idx="75">
                  <c:v>0</c:v>
                </c:pt>
                <c:pt idx="76">
                  <c:v>0</c:v>
                </c:pt>
                <c:pt idx="77">
                  <c:v>0</c:v>
                </c:pt>
                <c:pt idx="78">
                  <c:v>1</c:v>
                </c:pt>
                <c:pt idx="79">
                  <c:v>0</c:v>
                </c:pt>
                <c:pt idx="80">
                  <c:v>0</c:v>
                </c:pt>
                <c:pt idx="81">
                  <c:v>0</c:v>
                </c:pt>
                <c:pt idx="82">
                  <c:v>0</c:v>
                </c:pt>
                <c:pt idx="83">
                  <c:v>0</c:v>
                </c:pt>
                <c:pt idx="84">
                  <c:v>0</c:v>
                </c:pt>
                <c:pt idx="85">
                  <c:v>1</c:v>
                </c:pt>
                <c:pt idx="86">
                  <c:v>0</c:v>
                </c:pt>
                <c:pt idx="87">
                  <c:v>1</c:v>
                </c:pt>
                <c:pt idx="88">
                  <c:v>0</c:v>
                </c:pt>
                <c:pt idx="89">
                  <c:v>0</c:v>
                </c:pt>
                <c:pt idx="90">
                  <c:v>1</c:v>
                </c:pt>
                <c:pt idx="91">
                  <c:v>0</c:v>
                </c:pt>
                <c:pt idx="92">
                  <c:v>1</c:v>
                </c:pt>
                <c:pt idx="93">
                  <c:v>4</c:v>
                </c:pt>
                <c:pt idx="94">
                  <c:v>0</c:v>
                </c:pt>
                <c:pt idx="95">
                  <c:v>1</c:v>
                </c:pt>
                <c:pt idx="96">
                  <c:v>3</c:v>
                </c:pt>
                <c:pt idx="97">
                  <c:v>3</c:v>
                </c:pt>
                <c:pt idx="98">
                  <c:v>5</c:v>
                </c:pt>
                <c:pt idx="99">
                  <c:v>4</c:v>
                </c:pt>
                <c:pt idx="100">
                  <c:v>6</c:v>
                </c:pt>
                <c:pt idx="101">
                  <c:v>40</c:v>
                </c:pt>
                <c:pt idx="102">
                  <c:v>4</c:v>
                </c:pt>
                <c:pt idx="103">
                  <c:v>1</c:v>
                </c:pt>
                <c:pt idx="104">
                  <c:v>0</c:v>
                </c:pt>
                <c:pt idx="105">
                  <c:v>0</c:v>
                </c:pt>
                <c:pt idx="106">
                  <c:v>1</c:v>
                </c:pt>
                <c:pt idx="107">
                  <c:v>0</c:v>
                </c:pt>
                <c:pt idx="108">
                  <c:v>0</c:v>
                </c:pt>
                <c:pt idx="109">
                  <c:v>1</c:v>
                </c:pt>
                <c:pt idx="110">
                  <c:v>0</c:v>
                </c:pt>
                <c:pt idx="111">
                  <c:v>0</c:v>
                </c:pt>
                <c:pt idx="112">
                  <c:v>0</c:v>
                </c:pt>
                <c:pt idx="113">
                  <c:v>0</c:v>
                </c:pt>
                <c:pt idx="114">
                  <c:v>0</c:v>
                </c:pt>
                <c:pt idx="115">
                  <c:v>0</c:v>
                </c:pt>
                <c:pt idx="116">
                  <c:v>0</c:v>
                </c:pt>
                <c:pt idx="117">
                  <c:v>0</c:v>
                </c:pt>
                <c:pt idx="118">
                  <c:v>0</c:v>
                </c:pt>
                <c:pt idx="119">
                  <c:v>0</c:v>
                </c:pt>
                <c:pt idx="120">
                  <c:v>1</c:v>
                </c:pt>
                <c:pt idx="121">
                  <c:v>0</c:v>
                </c:pt>
                <c:pt idx="122">
                  <c:v>0</c:v>
                </c:pt>
                <c:pt idx="123">
                  <c:v>0</c:v>
                </c:pt>
                <c:pt idx="124">
                  <c:v>0</c:v>
                </c:pt>
                <c:pt idx="125">
                  <c:v>1</c:v>
                </c:pt>
                <c:pt idx="126">
                  <c:v>1</c:v>
                </c:pt>
                <c:pt idx="127">
                  <c:v>0</c:v>
                </c:pt>
                <c:pt idx="128">
                  <c:v>0</c:v>
                </c:pt>
                <c:pt idx="129">
                  <c:v>1</c:v>
                </c:pt>
                <c:pt idx="130">
                  <c:v>0</c:v>
                </c:pt>
                <c:pt idx="131">
                  <c:v>0</c:v>
                </c:pt>
                <c:pt idx="132">
                  <c:v>0</c:v>
                </c:pt>
                <c:pt idx="133">
                  <c:v>1</c:v>
                </c:pt>
                <c:pt idx="134">
                  <c:v>1</c:v>
                </c:pt>
                <c:pt idx="135">
                  <c:v>1</c:v>
                </c:pt>
                <c:pt idx="136">
                  <c:v>0</c:v>
                </c:pt>
                <c:pt idx="137">
                  <c:v>1</c:v>
                </c:pt>
                <c:pt idx="138">
                  <c:v>0</c:v>
                </c:pt>
                <c:pt idx="139">
                  <c:v>0</c:v>
                </c:pt>
                <c:pt idx="140">
                  <c:v>0</c:v>
                </c:pt>
                <c:pt idx="141">
                  <c:v>0</c:v>
                </c:pt>
                <c:pt idx="142">
                  <c:v>1</c:v>
                </c:pt>
                <c:pt idx="143">
                  <c:v>0</c:v>
                </c:pt>
                <c:pt idx="144">
                  <c:v>0</c:v>
                </c:pt>
                <c:pt idx="145">
                  <c:v>1</c:v>
                </c:pt>
                <c:pt idx="146">
                  <c:v>2</c:v>
                </c:pt>
                <c:pt idx="147">
                  <c:v>1</c:v>
                </c:pt>
                <c:pt idx="148">
                  <c:v>2</c:v>
                </c:pt>
                <c:pt idx="149">
                  <c:v>1</c:v>
                </c:pt>
                <c:pt idx="150">
                  <c:v>4</c:v>
                </c:pt>
                <c:pt idx="151">
                  <c:v>1</c:v>
                </c:pt>
                <c:pt idx="152">
                  <c:v>4</c:v>
                </c:pt>
                <c:pt idx="153">
                  <c:v>3</c:v>
                </c:pt>
                <c:pt idx="154">
                  <c:v>8</c:v>
                </c:pt>
                <c:pt idx="155">
                  <c:v>13</c:v>
                </c:pt>
                <c:pt idx="156">
                  <c:v>13</c:v>
                </c:pt>
                <c:pt idx="157">
                  <c:v>4</c:v>
                </c:pt>
                <c:pt idx="158">
                  <c:v>1</c:v>
                </c:pt>
                <c:pt idx="159">
                  <c:v>1</c:v>
                </c:pt>
                <c:pt idx="160">
                  <c:v>1</c:v>
                </c:pt>
                <c:pt idx="161">
                  <c:v>0</c:v>
                </c:pt>
                <c:pt idx="162">
                  <c:v>0</c:v>
                </c:pt>
                <c:pt idx="163">
                  <c:v>1</c:v>
                </c:pt>
                <c:pt idx="164">
                  <c:v>0</c:v>
                </c:pt>
                <c:pt idx="165">
                  <c:v>0</c:v>
                </c:pt>
                <c:pt idx="166">
                  <c:v>0</c:v>
                </c:pt>
                <c:pt idx="167">
                  <c:v>2</c:v>
                </c:pt>
                <c:pt idx="168">
                  <c:v>0</c:v>
                </c:pt>
                <c:pt idx="169">
                  <c:v>1</c:v>
                </c:pt>
                <c:pt idx="170">
                  <c:v>0</c:v>
                </c:pt>
                <c:pt idx="171">
                  <c:v>0</c:v>
                </c:pt>
                <c:pt idx="172">
                  <c:v>0</c:v>
                </c:pt>
                <c:pt idx="173">
                  <c:v>0</c:v>
                </c:pt>
                <c:pt idx="174">
                  <c:v>0</c:v>
                </c:pt>
                <c:pt idx="175">
                  <c:v>0</c:v>
                </c:pt>
                <c:pt idx="176">
                  <c:v>1</c:v>
                </c:pt>
                <c:pt idx="177">
                  <c:v>1</c:v>
                </c:pt>
                <c:pt idx="178">
                  <c:v>1</c:v>
                </c:pt>
                <c:pt idx="179">
                  <c:v>1</c:v>
                </c:pt>
                <c:pt idx="180">
                  <c:v>0</c:v>
                </c:pt>
                <c:pt idx="181">
                  <c:v>1</c:v>
                </c:pt>
                <c:pt idx="182">
                  <c:v>1</c:v>
                </c:pt>
                <c:pt idx="183">
                  <c:v>1</c:v>
                </c:pt>
                <c:pt idx="184">
                  <c:v>0</c:v>
                </c:pt>
                <c:pt idx="185">
                  <c:v>0</c:v>
                </c:pt>
                <c:pt idx="186">
                  <c:v>1</c:v>
                </c:pt>
                <c:pt idx="187">
                  <c:v>1</c:v>
                </c:pt>
                <c:pt idx="188">
                  <c:v>0</c:v>
                </c:pt>
                <c:pt idx="189">
                  <c:v>0</c:v>
                </c:pt>
                <c:pt idx="190">
                  <c:v>0</c:v>
                </c:pt>
                <c:pt idx="191">
                  <c:v>0</c:v>
                </c:pt>
                <c:pt idx="192">
                  <c:v>0</c:v>
                </c:pt>
                <c:pt idx="193">
                  <c:v>0</c:v>
                </c:pt>
                <c:pt idx="194">
                  <c:v>1</c:v>
                </c:pt>
                <c:pt idx="195">
                  <c:v>1</c:v>
                </c:pt>
                <c:pt idx="196">
                  <c:v>1</c:v>
                </c:pt>
                <c:pt idx="197">
                  <c:v>2</c:v>
                </c:pt>
                <c:pt idx="198">
                  <c:v>2</c:v>
                </c:pt>
                <c:pt idx="199">
                  <c:v>2</c:v>
                </c:pt>
                <c:pt idx="200">
                  <c:v>3</c:v>
                </c:pt>
                <c:pt idx="201">
                  <c:v>1</c:v>
                </c:pt>
                <c:pt idx="202">
                  <c:v>2</c:v>
                </c:pt>
                <c:pt idx="203">
                  <c:v>1</c:v>
                </c:pt>
                <c:pt idx="204">
                  <c:v>1</c:v>
                </c:pt>
                <c:pt idx="205">
                  <c:v>9</c:v>
                </c:pt>
                <c:pt idx="206">
                  <c:v>24</c:v>
                </c:pt>
                <c:pt idx="207">
                  <c:v>100</c:v>
                </c:pt>
                <c:pt idx="208">
                  <c:v>26</c:v>
                </c:pt>
                <c:pt idx="209">
                  <c:v>4</c:v>
                </c:pt>
                <c:pt idx="210">
                  <c:v>5</c:v>
                </c:pt>
                <c:pt idx="211">
                  <c:v>2</c:v>
                </c:pt>
                <c:pt idx="212">
                  <c:v>4</c:v>
                </c:pt>
                <c:pt idx="213">
                  <c:v>1</c:v>
                </c:pt>
                <c:pt idx="214">
                  <c:v>0</c:v>
                </c:pt>
                <c:pt idx="215">
                  <c:v>2</c:v>
                </c:pt>
                <c:pt idx="216">
                  <c:v>0</c:v>
                </c:pt>
                <c:pt idx="217">
                  <c:v>0</c:v>
                </c:pt>
                <c:pt idx="218">
                  <c:v>1</c:v>
                </c:pt>
                <c:pt idx="219">
                  <c:v>1</c:v>
                </c:pt>
                <c:pt idx="220">
                  <c:v>1</c:v>
                </c:pt>
                <c:pt idx="221">
                  <c:v>1</c:v>
                </c:pt>
                <c:pt idx="222">
                  <c:v>0</c:v>
                </c:pt>
                <c:pt idx="223">
                  <c:v>2</c:v>
                </c:pt>
                <c:pt idx="224">
                  <c:v>0</c:v>
                </c:pt>
                <c:pt idx="225">
                  <c:v>1</c:v>
                </c:pt>
                <c:pt idx="226">
                  <c:v>1</c:v>
                </c:pt>
                <c:pt idx="227">
                  <c:v>0</c:v>
                </c:pt>
                <c:pt idx="228">
                  <c:v>0</c:v>
                </c:pt>
                <c:pt idx="229">
                  <c:v>1</c:v>
                </c:pt>
                <c:pt idx="230">
                  <c:v>0</c:v>
                </c:pt>
                <c:pt idx="231">
                  <c:v>0</c:v>
                </c:pt>
                <c:pt idx="232">
                  <c:v>1</c:v>
                </c:pt>
                <c:pt idx="233">
                  <c:v>0</c:v>
                </c:pt>
                <c:pt idx="234">
                  <c:v>1</c:v>
                </c:pt>
                <c:pt idx="235">
                  <c:v>1</c:v>
                </c:pt>
                <c:pt idx="236">
                  <c:v>0</c:v>
                </c:pt>
                <c:pt idx="237">
                  <c:v>0</c:v>
                </c:pt>
                <c:pt idx="238">
                  <c:v>0</c:v>
                </c:pt>
                <c:pt idx="239">
                  <c:v>1</c:v>
                </c:pt>
                <c:pt idx="240">
                  <c:v>0</c:v>
                </c:pt>
                <c:pt idx="241">
                  <c:v>0</c:v>
                </c:pt>
                <c:pt idx="242">
                  <c:v>0</c:v>
                </c:pt>
                <c:pt idx="243">
                  <c:v>1</c:v>
                </c:pt>
                <c:pt idx="244">
                  <c:v>1</c:v>
                </c:pt>
                <c:pt idx="245">
                  <c:v>1</c:v>
                </c:pt>
                <c:pt idx="246">
                  <c:v>1</c:v>
                </c:pt>
                <c:pt idx="247">
                  <c:v>2</c:v>
                </c:pt>
                <c:pt idx="248">
                  <c:v>2</c:v>
                </c:pt>
                <c:pt idx="249">
                  <c:v>2</c:v>
                </c:pt>
                <c:pt idx="250">
                  <c:v>7</c:v>
                </c:pt>
                <c:pt idx="251">
                  <c:v>3</c:v>
                </c:pt>
                <c:pt idx="252">
                  <c:v>4</c:v>
                </c:pt>
                <c:pt idx="253">
                  <c:v>4</c:v>
                </c:pt>
                <c:pt idx="254">
                  <c:v>8</c:v>
                </c:pt>
                <c:pt idx="255">
                  <c:v>11</c:v>
                </c:pt>
                <c:pt idx="256">
                  <c:v>14</c:v>
                </c:pt>
                <c:pt idx="257">
                  <c:v>27</c:v>
                </c:pt>
                <c:pt idx="258">
                  <c:v>68</c:v>
                </c:pt>
                <c:pt idx="259">
                  <c:v>15</c:v>
                </c:pt>
              </c:numCache>
            </c:numRef>
          </c:val>
          <c:smooth val="0"/>
          <c:extLst>
            <c:ext xmlns:c16="http://schemas.microsoft.com/office/drawing/2014/chart" uri="{C3380CC4-5D6E-409C-BE32-E72D297353CC}">
              <c16:uniqueId val="{00000000-79E5-4DC4-B438-D13D260331FC}"/>
            </c:ext>
          </c:extLst>
        </c:ser>
        <c:dLbls>
          <c:showLegendKey val="0"/>
          <c:showVal val="0"/>
          <c:showCatName val="0"/>
          <c:showSerName val="0"/>
          <c:showPercent val="0"/>
          <c:showBubbleSize val="0"/>
        </c:dLbls>
        <c:smooth val="0"/>
        <c:axId val="810221400"/>
        <c:axId val="810222576"/>
      </c:lineChart>
      <c:dateAx>
        <c:axId val="810221400"/>
        <c:scaling>
          <c:orientation val="minMax"/>
          <c:min val="42464"/>
        </c:scaling>
        <c:delete val="0"/>
        <c:axPos val="b"/>
        <c:numFmt formatCode="m/d/yyyy"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900" b="1" i="0" u="none" strike="noStrike" kern="1200" baseline="0">
                <a:solidFill>
                  <a:schemeClr val="tx1"/>
                </a:solidFill>
                <a:latin typeface="+mn-lt"/>
                <a:ea typeface="+mn-ea"/>
                <a:cs typeface="+mn-cs"/>
              </a:defRPr>
            </a:pPr>
            <a:endParaRPr lang="en-US"/>
          </a:p>
        </c:txPr>
        <c:crossAx val="810222576"/>
        <c:crosses val="autoZero"/>
        <c:auto val="1"/>
        <c:lblOffset val="100"/>
        <c:baseTimeUnit val="days"/>
        <c:majorUnit val="1"/>
        <c:majorTimeUnit val="years"/>
      </c:dateAx>
      <c:valAx>
        <c:axId val="810222576"/>
        <c:scaling>
          <c:orientation val="minMax"/>
          <c:max val="10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102214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Sheet1!$B$1</c:f>
              <c:strCache>
                <c:ptCount val="1"/>
                <c:pt idx="0">
                  <c:v>YA</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2B86-4156-8117-0D602CF25F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86-4156-8117-0D602CF25FB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2B86-4156-8117-0D602CF25F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86-4156-8117-0D602CF25FBD}"/>
              </c:ext>
            </c:extLst>
          </c:dPt>
          <c:dLbls>
            <c:dLbl>
              <c:idx val="3"/>
              <c:delete val="1"/>
              <c:extLst>
                <c:ext xmlns:c15="http://schemas.microsoft.com/office/drawing/2012/chart" uri="{CE6537A1-D6FC-4f65-9D91-7224C49458BB}"/>
                <c:ext xmlns:c16="http://schemas.microsoft.com/office/drawing/2014/chart" uri="{C3380CC4-5D6E-409C-BE32-E72D297353CC}">
                  <c16:uniqueId val="{00000007-2B86-4156-8117-0D602CF25FBD}"/>
                </c:ext>
              </c:extLst>
            </c:dLbl>
            <c:spPr>
              <a:solidFill>
                <a:schemeClr val="lt1"/>
              </a:solidFill>
              <a:ln>
                <a:noFill/>
              </a:ln>
              <a:effectLst/>
            </c:spPr>
            <c:txPr>
              <a:bodyPr rot="0" spcFirstLastPara="1" vertOverflow="ellipsis" vert="horz" wrap="square" lIns="18000" tIns="0" rIns="18000" bIns="0" anchor="ctr" anchorCtr="1">
                <a:spAutoFit/>
              </a:bodyPr>
              <a:lstStyle/>
              <a:p>
                <a:pPr>
                  <a:defRPr sz="800" b="0" i="0" u="none" strike="noStrike" kern="1200" baseline="0">
                    <a:solidFill>
                      <a:schemeClr val="tx1">
                        <a:lumMod val="75000"/>
                        <a:lumOff val="25000"/>
                      </a:schemeClr>
                    </a:solidFill>
                    <a:latin typeface="Montserrat" panose="020B060402020202020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Sheet1!$A$2:$A$5</c:f>
              <c:strCache>
                <c:ptCount val="4"/>
                <c:pt idx="0">
                  <c:v>Traditional</c:v>
                </c:pt>
                <c:pt idx="1">
                  <c:v>Fruit+</c:v>
                </c:pt>
                <c:pt idx="2">
                  <c:v>Chocolate/Toffee/Fudge/Cream</c:v>
                </c:pt>
                <c:pt idx="3">
                  <c:v>Savoury</c:v>
                </c:pt>
              </c:strCache>
            </c:strRef>
          </c:cat>
          <c:val>
            <c:numRef>
              <c:f>Sheet1!$B$2:$B$5</c:f>
              <c:numCache>
                <c:formatCode>#,##0.0;\-#,##0.0</c:formatCode>
                <c:ptCount val="4"/>
                <c:pt idx="0">
                  <c:v>74.507741999999993</c:v>
                </c:pt>
                <c:pt idx="1">
                  <c:v>15.889495</c:v>
                </c:pt>
                <c:pt idx="2">
                  <c:v>8.8356410000000007</c:v>
                </c:pt>
                <c:pt idx="3">
                  <c:v>0.58836500000000003</c:v>
                </c:pt>
              </c:numCache>
            </c:numRef>
          </c:val>
          <c:extLst>
            <c:ext xmlns:c16="http://schemas.microsoft.com/office/drawing/2014/chart" uri="{C3380CC4-5D6E-409C-BE32-E72D297353CC}">
              <c16:uniqueId val="{00000008-2B86-4156-8117-0D602CF25FBD}"/>
            </c:ext>
          </c:extLst>
        </c:ser>
        <c:ser>
          <c:idx val="1"/>
          <c:order val="1"/>
          <c:tx>
            <c:strRef>
              <c:f>Sheet1!$C$1</c:f>
              <c:strCache>
                <c:ptCount val="1"/>
                <c:pt idx="0">
                  <c:v>TY</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A-2B86-4156-8117-0D602CF25F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2B86-4156-8117-0D602CF25FB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E-2B86-4156-8117-0D602CF25F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2B86-4156-8117-0D602CF25FBD}"/>
              </c:ext>
            </c:extLst>
          </c:dPt>
          <c:dLbls>
            <c:dLbl>
              <c:idx val="0"/>
              <c:layout>
                <c:manualLayout>
                  <c:x val="9.1763565784031859E-2"/>
                  <c:y val="0.11141710152650425"/>
                </c:manualLayout>
              </c:layout>
              <c:spPr>
                <a:solidFill>
                  <a:srgbClr val="FFFFFF"/>
                </a:solidFill>
                <a:ln>
                  <a:solidFill>
                    <a:srgbClr val="000000">
                      <a:lumMod val="25000"/>
                      <a:lumOff val="75000"/>
                    </a:srgbClr>
                  </a:solidFill>
                </a:ln>
                <a:effectLst/>
              </c:spPr>
              <c:txPr>
                <a:bodyPr rot="0" spcFirstLastPara="1" vertOverflow="clip" horzOverflow="clip" vert="horz" wrap="square" lIns="18000" tIns="0" rIns="18000" bIns="0" anchor="ctr" anchorCtr="1">
                  <a:noAutofit/>
                </a:bodyPr>
                <a:lstStyle/>
                <a:p>
                  <a:pPr>
                    <a:defRPr sz="800" b="0" i="0" u="none" strike="noStrike" kern="1200" baseline="0">
                      <a:solidFill>
                        <a:schemeClr val="dk1">
                          <a:lumMod val="65000"/>
                          <a:lumOff val="35000"/>
                        </a:schemeClr>
                      </a:solidFill>
                      <a:latin typeface="Montserrat" panose="020B060402020202020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23752304899859517"/>
                      <c:h val="0.12574229437032511"/>
                    </c:manualLayout>
                  </c15:layout>
                </c:ext>
                <c:ext xmlns:c16="http://schemas.microsoft.com/office/drawing/2014/chart" uri="{C3380CC4-5D6E-409C-BE32-E72D297353CC}">
                  <c16:uniqueId val="{0000000A-2B86-4156-8117-0D602CF25FBD}"/>
                </c:ext>
              </c:extLst>
            </c:dLbl>
            <c:dLbl>
              <c:idx val="1"/>
              <c:layout>
                <c:manualLayout>
                  <c:x val="-0.10617570977929969"/>
                  <c:y val="1.6506261331808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2B86-4156-8117-0D602CF25FBD}"/>
                </c:ext>
              </c:extLst>
            </c:dLbl>
            <c:dLbl>
              <c:idx val="2"/>
              <c:layout>
                <c:manualLayout>
                  <c:x val="-0.14217347338052783"/>
                  <c:y val="-0.17306766267440424"/>
                </c:manualLayout>
              </c:layout>
              <c:spPr>
                <a:solidFill>
                  <a:srgbClr val="FFFFFF"/>
                </a:solidFill>
                <a:ln>
                  <a:solidFill>
                    <a:srgbClr val="000000">
                      <a:lumMod val="25000"/>
                      <a:lumOff val="75000"/>
                    </a:srgbClr>
                  </a:solidFill>
                </a:ln>
                <a:effectLst/>
              </c:spPr>
              <c:txPr>
                <a:bodyPr rot="0" spcFirstLastPara="1" vertOverflow="clip" horzOverflow="clip" vert="horz" wrap="square" lIns="18000" tIns="0" rIns="18000" bIns="0" anchor="ctr" anchorCtr="1">
                  <a:noAutofit/>
                </a:bodyPr>
                <a:lstStyle/>
                <a:p>
                  <a:pPr>
                    <a:defRPr sz="800" b="0" i="0" u="none" strike="noStrike" kern="1200" baseline="0">
                      <a:solidFill>
                        <a:schemeClr val="dk1">
                          <a:lumMod val="65000"/>
                          <a:lumOff val="35000"/>
                        </a:schemeClr>
                      </a:solidFill>
                      <a:latin typeface="Montserrat" panose="020B060402020202020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36014797189140202"/>
                      <c:h val="0.16684873376180293"/>
                    </c:manualLayout>
                  </c15:layout>
                </c:ext>
                <c:ext xmlns:c16="http://schemas.microsoft.com/office/drawing/2014/chart" uri="{C3380CC4-5D6E-409C-BE32-E72D297353CC}">
                  <c16:uniqueId val="{0000000E-2B86-4156-8117-0D602CF25FBD}"/>
                </c:ext>
              </c:extLst>
            </c:dLbl>
            <c:dLbl>
              <c:idx val="3"/>
              <c:layout>
                <c:manualLayout>
                  <c:x val="5.3087854889649844E-2"/>
                  <c:y val="-0.1485563519862751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2B86-4156-8117-0D602CF25FBD}"/>
                </c:ext>
              </c:extLst>
            </c:dLbl>
            <c:spPr>
              <a:solidFill>
                <a:srgbClr val="FFFFFF"/>
              </a:solidFill>
              <a:ln>
                <a:solidFill>
                  <a:srgbClr val="000000">
                    <a:lumMod val="25000"/>
                    <a:lumOff val="75000"/>
                  </a:srgbClr>
                </a:solidFill>
              </a:ln>
              <a:effectLst/>
            </c:spPr>
            <c:txPr>
              <a:bodyPr rot="0" spcFirstLastPara="1" vertOverflow="clip" horzOverflow="clip" vert="horz" wrap="square" lIns="18000" tIns="0" rIns="18000" bIns="0" anchor="ctr" anchorCtr="1">
                <a:spAutoFit/>
              </a:bodyPr>
              <a:lstStyle/>
              <a:p>
                <a:pPr>
                  <a:defRPr sz="800" b="0" i="0" u="none" strike="noStrike" kern="1200" baseline="0">
                    <a:solidFill>
                      <a:schemeClr val="dk1">
                        <a:lumMod val="65000"/>
                        <a:lumOff val="35000"/>
                      </a:schemeClr>
                    </a:solidFill>
                    <a:latin typeface="Montserrat" panose="020B0604020202020204" charset="0"/>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Sheet1!$A$2:$A$5</c:f>
              <c:strCache>
                <c:ptCount val="4"/>
                <c:pt idx="0">
                  <c:v>Traditional</c:v>
                </c:pt>
                <c:pt idx="1">
                  <c:v>Fruit+</c:v>
                </c:pt>
                <c:pt idx="2">
                  <c:v>Chocolate/Toffee/Fudge/Cream</c:v>
                </c:pt>
                <c:pt idx="3">
                  <c:v>Savoury</c:v>
                </c:pt>
              </c:strCache>
            </c:strRef>
          </c:cat>
          <c:val>
            <c:numRef>
              <c:f>Sheet1!$C$2:$C$5</c:f>
              <c:numCache>
                <c:formatCode>#,##0.0;\-#,##0.0</c:formatCode>
                <c:ptCount val="4"/>
                <c:pt idx="0">
                  <c:v>67.727726000000004</c:v>
                </c:pt>
                <c:pt idx="1">
                  <c:v>16.225816999999999</c:v>
                </c:pt>
                <c:pt idx="2">
                  <c:v>13.818204</c:v>
                </c:pt>
                <c:pt idx="3">
                  <c:v>2.2282459999999999</c:v>
                </c:pt>
              </c:numCache>
            </c:numRef>
          </c:val>
          <c:extLst>
            <c:ext xmlns:c16="http://schemas.microsoft.com/office/drawing/2014/chart" uri="{C3380CC4-5D6E-409C-BE32-E72D297353CC}">
              <c16:uniqueId val="{00000011-2B86-4156-8117-0D602CF25FBD}"/>
            </c:ext>
          </c:extLst>
        </c:ser>
        <c:dLbls>
          <c:showLegendKey val="0"/>
          <c:showVal val="0"/>
          <c:showCatName val="0"/>
          <c:showSerName val="0"/>
          <c:showPercent val="0"/>
          <c:showBubbleSize val="0"/>
          <c:showLeaderLines val="1"/>
        </c:dLbls>
        <c:firstSliceAng val="0"/>
        <c:holeSize val="2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Sheet1!$S$1</c:f>
              <c:strCache>
                <c:ptCount val="1"/>
                <c:pt idx="0">
                  <c:v>FMCG</c:v>
                </c:pt>
              </c:strCache>
            </c:strRef>
          </c:tx>
          <c:spPr>
            <a:solidFill>
              <a:schemeClr val="accent3"/>
            </a:solidFill>
            <a:ln>
              <a:noFill/>
            </a:ln>
            <a:effectLst/>
          </c:spPr>
          <c:invertIfNegative val="0"/>
          <c:cat>
            <c:strRef>
              <c:f>Sheet1!$R$2:$R$22</c:f>
              <c:strCache>
                <c:ptCount val="10"/>
                <c:pt idx="0">
                  <c:v>LONDON</c:v>
                </c:pt>
                <c:pt idx="1">
                  <c:v>SOUTH SOUTH EAST</c:v>
                </c:pt>
                <c:pt idx="2">
                  <c:v>EAST OF ENGLAND</c:v>
                </c:pt>
                <c:pt idx="3">
                  <c:v>CENTRAL</c:v>
                </c:pt>
                <c:pt idx="4">
                  <c:v>SOUTH WEST</c:v>
                </c:pt>
                <c:pt idx="5">
                  <c:v>WALES AND THE WEST</c:v>
                </c:pt>
                <c:pt idx="6">
                  <c:v>YORKSHIRE</c:v>
                </c:pt>
                <c:pt idx="7">
                  <c:v>NORTH EAST</c:v>
                </c:pt>
                <c:pt idx="8">
                  <c:v>LANCASHIRE.BORDERS</c:v>
                </c:pt>
                <c:pt idx="9">
                  <c:v>CENT NORTH SCOTLAND</c:v>
                </c:pt>
              </c:strCache>
            </c:strRef>
          </c:cat>
          <c:val>
            <c:numRef>
              <c:f>Sheet1!$S$2:$S$22</c:f>
              <c:numCache>
                <c:formatCode>#,###,##0.0</c:formatCode>
                <c:ptCount val="10"/>
                <c:pt idx="0">
                  <c:v>21.31486725677496</c:v>
                </c:pt>
                <c:pt idx="1">
                  <c:v>12.43205981097265</c:v>
                </c:pt>
                <c:pt idx="2">
                  <c:v>7.8062717694360728</c:v>
                </c:pt>
                <c:pt idx="3">
                  <c:v>13.213449219770879</c:v>
                </c:pt>
                <c:pt idx="4">
                  <c:v>2.7436256202675176</c:v>
                </c:pt>
                <c:pt idx="5">
                  <c:v>8.5319381038240518</c:v>
                </c:pt>
                <c:pt idx="6">
                  <c:v>9.2167072790963829</c:v>
                </c:pt>
                <c:pt idx="7">
                  <c:v>4.2521775502445465</c:v>
                </c:pt>
                <c:pt idx="8">
                  <c:v>11.850062306861741</c:v>
                </c:pt>
                <c:pt idx="9">
                  <c:v>8.6388410827512754</c:v>
                </c:pt>
              </c:numCache>
            </c:numRef>
          </c:val>
          <c:extLst>
            <c:ext xmlns:c16="http://schemas.microsoft.com/office/drawing/2014/chart" uri="{C3380CC4-5D6E-409C-BE32-E72D297353CC}">
              <c16:uniqueId val="{00000000-5E89-4B6C-9DAE-C0CDADA3131D}"/>
            </c:ext>
          </c:extLst>
        </c:ser>
        <c:ser>
          <c:idx val="1"/>
          <c:order val="1"/>
          <c:tx>
            <c:strRef>
              <c:f>Sheet1!$T$1</c:f>
              <c:strCache>
                <c:ptCount val="1"/>
                <c:pt idx="0">
                  <c:v>Total HXB</c:v>
                </c:pt>
              </c:strCache>
            </c:strRef>
          </c:tx>
          <c:spPr>
            <a:solidFill>
              <a:schemeClr val="accent2"/>
            </a:solidFill>
            <a:ln>
              <a:noFill/>
            </a:ln>
            <a:effectLst/>
          </c:spPr>
          <c:invertIfNegative val="0"/>
          <c:cat>
            <c:strRef>
              <c:f>Sheet1!$R$2:$R$22</c:f>
              <c:strCache>
                <c:ptCount val="10"/>
                <c:pt idx="0">
                  <c:v>LONDON</c:v>
                </c:pt>
                <c:pt idx="1">
                  <c:v>SOUTH SOUTH EAST</c:v>
                </c:pt>
                <c:pt idx="2">
                  <c:v>EAST OF ENGLAND</c:v>
                </c:pt>
                <c:pt idx="3">
                  <c:v>CENTRAL</c:v>
                </c:pt>
                <c:pt idx="4">
                  <c:v>SOUTH WEST</c:v>
                </c:pt>
                <c:pt idx="5">
                  <c:v>WALES AND THE WEST</c:v>
                </c:pt>
                <c:pt idx="6">
                  <c:v>YORKSHIRE</c:v>
                </c:pt>
                <c:pt idx="7">
                  <c:v>NORTH EAST</c:v>
                </c:pt>
                <c:pt idx="8">
                  <c:v>LANCASHIRE.BORDERS</c:v>
                </c:pt>
                <c:pt idx="9">
                  <c:v>CENT NORTH SCOTLAND</c:v>
                </c:pt>
              </c:strCache>
            </c:strRef>
          </c:cat>
          <c:val>
            <c:numRef>
              <c:f>Sheet1!$T$2:$T$22</c:f>
              <c:numCache>
                <c:formatCode>#,##0.0</c:formatCode>
                <c:ptCount val="10"/>
                <c:pt idx="0">
                  <c:v>21.900481480349896</c:v>
                </c:pt>
                <c:pt idx="1">
                  <c:v>15.061617213180526</c:v>
                </c:pt>
                <c:pt idx="2">
                  <c:v>9.039397059064159</c:v>
                </c:pt>
                <c:pt idx="3">
                  <c:v>13.891963342640423</c:v>
                </c:pt>
                <c:pt idx="4">
                  <c:v>3.6558681249942575</c:v>
                </c:pt>
                <c:pt idx="5">
                  <c:v>8.5326446418863302</c:v>
                </c:pt>
                <c:pt idx="6">
                  <c:v>8.2279210281917141</c:v>
                </c:pt>
                <c:pt idx="7">
                  <c:v>4.7122616128209067</c:v>
                </c:pt>
                <c:pt idx="8">
                  <c:v>10.658584624049697</c:v>
                </c:pt>
                <c:pt idx="9">
                  <c:v>4.3192608728220998</c:v>
                </c:pt>
              </c:numCache>
            </c:numRef>
          </c:val>
          <c:extLst>
            <c:ext xmlns:c16="http://schemas.microsoft.com/office/drawing/2014/chart" uri="{C3380CC4-5D6E-409C-BE32-E72D297353CC}">
              <c16:uniqueId val="{00000001-5E89-4B6C-9DAE-C0CDADA3131D}"/>
            </c:ext>
          </c:extLst>
        </c:ser>
        <c:dLbls>
          <c:showLegendKey val="0"/>
          <c:showVal val="0"/>
          <c:showCatName val="0"/>
          <c:showSerName val="0"/>
          <c:showPercent val="0"/>
          <c:showBubbleSize val="0"/>
        </c:dLbls>
        <c:gapWidth val="50"/>
        <c:overlap val="-27"/>
        <c:axId val="810219048"/>
        <c:axId val="810220616"/>
      </c:barChart>
      <c:catAx>
        <c:axId val="810219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0220616"/>
        <c:crosses val="autoZero"/>
        <c:auto val="1"/>
        <c:lblAlgn val="ctr"/>
        <c:lblOffset val="100"/>
        <c:noMultiLvlLbl val="0"/>
      </c:catAx>
      <c:valAx>
        <c:axId val="8102206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0219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Sheet1!$S$1</c:f>
              <c:strCache>
                <c:ptCount val="1"/>
                <c:pt idx="0">
                  <c:v>FMCG</c:v>
                </c:pt>
              </c:strCache>
            </c:strRef>
          </c:tx>
          <c:spPr>
            <a:solidFill>
              <a:schemeClr val="accent3"/>
            </a:solidFill>
            <a:ln>
              <a:noFill/>
            </a:ln>
            <a:effectLst/>
          </c:spPr>
          <c:invertIfNegative val="0"/>
          <c:cat>
            <c:strRef>
              <c:f>Sheet1!$R$2:$R$22</c:f>
              <c:strCache>
                <c:ptCount val="7"/>
                <c:pt idx="0">
                  <c:v>PRE FAMILY</c:v>
                </c:pt>
                <c:pt idx="1">
                  <c:v>NEW FAMILY</c:v>
                </c:pt>
                <c:pt idx="2">
                  <c:v>MATURING FAMILIES</c:v>
                </c:pt>
                <c:pt idx="3">
                  <c:v>ESTABLISHED FAMILIES</c:v>
                </c:pt>
                <c:pt idx="4">
                  <c:v>POST FAMILIES</c:v>
                </c:pt>
                <c:pt idx="5">
                  <c:v>OLDER COUPLES</c:v>
                </c:pt>
                <c:pt idx="6">
                  <c:v>OLDER SINGLES</c:v>
                </c:pt>
              </c:strCache>
            </c:strRef>
          </c:cat>
          <c:val>
            <c:numRef>
              <c:f>Sheet1!$S$2:$S$22</c:f>
              <c:numCache>
                <c:formatCode>#,###,##0.0</c:formatCode>
                <c:ptCount val="7"/>
                <c:pt idx="0">
                  <c:v>7.1003581519960495</c:v>
                </c:pt>
                <c:pt idx="1">
                  <c:v>5.7155837940572933</c:v>
                </c:pt>
                <c:pt idx="2">
                  <c:v>14.060149725597205</c:v>
                </c:pt>
                <c:pt idx="3">
                  <c:v>11.171468256371819</c:v>
                </c:pt>
                <c:pt idx="4">
                  <c:v>17.400640153597298</c:v>
                </c:pt>
                <c:pt idx="5">
                  <c:v>30.490115304263991</c:v>
                </c:pt>
                <c:pt idx="6">
                  <c:v>14.061684614116414</c:v>
                </c:pt>
              </c:numCache>
            </c:numRef>
          </c:val>
          <c:extLst>
            <c:ext xmlns:c16="http://schemas.microsoft.com/office/drawing/2014/chart" uri="{C3380CC4-5D6E-409C-BE32-E72D297353CC}">
              <c16:uniqueId val="{00000000-081B-4457-BA8E-7D2BCD02EADE}"/>
            </c:ext>
          </c:extLst>
        </c:ser>
        <c:ser>
          <c:idx val="1"/>
          <c:order val="1"/>
          <c:tx>
            <c:strRef>
              <c:f>Sheet1!$T$1</c:f>
              <c:strCache>
                <c:ptCount val="1"/>
                <c:pt idx="0">
                  <c:v>Total HXB</c:v>
                </c:pt>
              </c:strCache>
            </c:strRef>
          </c:tx>
          <c:spPr>
            <a:solidFill>
              <a:schemeClr val="accent2"/>
            </a:solidFill>
            <a:ln>
              <a:noFill/>
            </a:ln>
            <a:effectLst/>
          </c:spPr>
          <c:invertIfNegative val="0"/>
          <c:cat>
            <c:strRef>
              <c:f>Sheet1!$R$2:$R$22</c:f>
              <c:strCache>
                <c:ptCount val="7"/>
                <c:pt idx="0">
                  <c:v>PRE FAMILY</c:v>
                </c:pt>
                <c:pt idx="1">
                  <c:v>NEW FAMILY</c:v>
                </c:pt>
                <c:pt idx="2">
                  <c:v>MATURING FAMILIES</c:v>
                </c:pt>
                <c:pt idx="3">
                  <c:v>ESTABLISHED FAMILIES</c:v>
                </c:pt>
                <c:pt idx="4">
                  <c:v>POST FAMILIES</c:v>
                </c:pt>
                <c:pt idx="5">
                  <c:v>OLDER COUPLES</c:v>
                </c:pt>
                <c:pt idx="6">
                  <c:v>OLDER SINGLES</c:v>
                </c:pt>
              </c:strCache>
            </c:strRef>
          </c:cat>
          <c:val>
            <c:numRef>
              <c:f>Sheet1!$T$2:$T$22</c:f>
              <c:numCache>
                <c:formatCode>#,##0.0</c:formatCode>
                <c:ptCount val="7"/>
                <c:pt idx="0">
                  <c:v>3.7475817352796557</c:v>
                </c:pt>
                <c:pt idx="1">
                  <c:v>3.6334434232335351</c:v>
                </c:pt>
                <c:pt idx="2">
                  <c:v>8.5924197687562831</c:v>
                </c:pt>
                <c:pt idx="3">
                  <c:v>9.2878392718370328</c:v>
                </c:pt>
                <c:pt idx="4">
                  <c:v>14.557777463002083</c:v>
                </c:pt>
                <c:pt idx="5">
                  <c:v>41.581369302195156</c:v>
                </c:pt>
                <c:pt idx="6">
                  <c:v>18.599569035696323</c:v>
                </c:pt>
              </c:numCache>
            </c:numRef>
          </c:val>
          <c:extLst>
            <c:ext xmlns:c16="http://schemas.microsoft.com/office/drawing/2014/chart" uri="{C3380CC4-5D6E-409C-BE32-E72D297353CC}">
              <c16:uniqueId val="{00000001-081B-4457-BA8E-7D2BCD02EADE}"/>
            </c:ext>
          </c:extLst>
        </c:ser>
        <c:dLbls>
          <c:showLegendKey val="0"/>
          <c:showVal val="0"/>
          <c:showCatName val="0"/>
          <c:showSerName val="0"/>
          <c:showPercent val="0"/>
          <c:showBubbleSize val="0"/>
        </c:dLbls>
        <c:gapWidth val="50"/>
        <c:overlap val="-27"/>
        <c:axId val="810238256"/>
        <c:axId val="810239040"/>
      </c:barChart>
      <c:catAx>
        <c:axId val="81023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0239040"/>
        <c:crosses val="autoZero"/>
        <c:auto val="1"/>
        <c:lblAlgn val="ctr"/>
        <c:lblOffset val="100"/>
        <c:noMultiLvlLbl val="0"/>
      </c:catAx>
      <c:valAx>
        <c:axId val="81023904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023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Sheet1!$B$1</c:f>
              <c:strCache>
                <c:ptCount val="1"/>
                <c:pt idx="0">
                  <c:v>YA</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86-4156-8117-0D602CF25FB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2B86-4156-8117-0D602CF25FB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2B86-4156-8117-0D602CF25FBD}"/>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2B86-4156-8117-0D602CF25FBD}"/>
              </c:ext>
            </c:extLst>
          </c:dPt>
          <c:dLbls>
            <c:dLbl>
              <c:idx val="3"/>
              <c:delete val="1"/>
              <c:extLst>
                <c:ext xmlns:c15="http://schemas.microsoft.com/office/drawing/2012/chart" uri="{CE6537A1-D6FC-4f65-9D91-7224C49458BB}"/>
                <c:ext xmlns:c16="http://schemas.microsoft.com/office/drawing/2014/chart" uri="{C3380CC4-5D6E-409C-BE32-E72D297353CC}">
                  <c16:uniqueId val="{00000007-2B86-4156-8117-0D602CF25FBD}"/>
                </c:ext>
              </c:extLst>
            </c:dLbl>
            <c:spPr>
              <a:solidFill>
                <a:schemeClr val="lt1"/>
              </a:solidFill>
              <a:ln>
                <a:noFill/>
              </a:ln>
              <a:effectLst/>
            </c:spPr>
            <c:txPr>
              <a:bodyPr rot="0" spcFirstLastPara="1" vertOverflow="ellipsis" vert="horz" wrap="square" lIns="18000" tIns="0" rIns="18000" bIns="0" anchor="ctr" anchorCtr="1">
                <a:spAutoFit/>
              </a:bodyPr>
              <a:lstStyle/>
              <a:p>
                <a:pPr>
                  <a:defRPr sz="800" b="0" i="0" u="none" strike="noStrike" kern="1200" baseline="0">
                    <a:solidFill>
                      <a:schemeClr val="tx1">
                        <a:lumMod val="75000"/>
                        <a:lumOff val="25000"/>
                      </a:schemeClr>
                    </a:solidFill>
                    <a:latin typeface="Montserrat" panose="020B060402020202020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Sheet1!$A$2:$A$3</c:f>
              <c:strCache>
                <c:ptCount val="2"/>
                <c:pt idx="0">
                  <c:v>TOTAL ONLINE</c:v>
                </c:pt>
                <c:pt idx="1">
                  <c:v>TOTAL INSTORE</c:v>
                </c:pt>
              </c:strCache>
            </c:strRef>
          </c:cat>
          <c:val>
            <c:numRef>
              <c:f>Sheet1!$B$2:$B$3</c:f>
              <c:numCache>
                <c:formatCode>#,##0.0;\-#,##0.0</c:formatCode>
                <c:ptCount val="2"/>
                <c:pt idx="0">
                  <c:v>7.1999999999999995E-2</c:v>
                </c:pt>
                <c:pt idx="1">
                  <c:v>0.92800000000000005</c:v>
                </c:pt>
              </c:numCache>
            </c:numRef>
          </c:val>
          <c:extLst>
            <c:ext xmlns:c16="http://schemas.microsoft.com/office/drawing/2014/chart" uri="{C3380CC4-5D6E-409C-BE32-E72D297353CC}">
              <c16:uniqueId val="{00000008-2B86-4156-8117-0D602CF25FBD}"/>
            </c:ext>
          </c:extLst>
        </c:ser>
        <c:ser>
          <c:idx val="1"/>
          <c:order val="1"/>
          <c:tx>
            <c:strRef>
              <c:f>Sheet1!$C$1</c:f>
              <c:strCache>
                <c:ptCount val="1"/>
                <c:pt idx="0">
                  <c:v>TY</c:v>
                </c:pt>
              </c:strCache>
            </c:strRef>
          </c:tx>
          <c:spPr>
            <a:solidFill>
              <a:schemeClr val="accent4"/>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A-2B86-4156-8117-0D602CF25FB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C-2B86-4156-8117-0D602CF25FB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E-2B86-4156-8117-0D602CF25F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2B86-4156-8117-0D602CF25FBD}"/>
              </c:ext>
            </c:extLst>
          </c:dPt>
          <c:dLbls>
            <c:dLbl>
              <c:idx val="0"/>
              <c:layout>
                <c:manualLayout>
                  <c:x val="0.21380452527286414"/>
                  <c:y val="-9.3879579399425719E-2"/>
                </c:manualLayout>
              </c:layout>
              <c:spPr>
                <a:solidFill>
                  <a:srgbClr val="FFFFFF"/>
                </a:solidFill>
                <a:ln>
                  <a:solidFill>
                    <a:srgbClr val="000000">
                      <a:lumMod val="25000"/>
                      <a:lumOff val="75000"/>
                    </a:srgbClr>
                  </a:solidFill>
                </a:ln>
                <a:effectLst/>
              </c:spPr>
              <c:txPr>
                <a:bodyPr rot="0" spcFirstLastPara="1" vertOverflow="clip" horzOverflow="clip" vert="horz" wrap="square" lIns="18000" tIns="0" rIns="18000" bIns="0" anchor="ctr" anchorCtr="1">
                  <a:noAutofit/>
                </a:bodyPr>
                <a:lstStyle/>
                <a:p>
                  <a:pPr>
                    <a:defRPr sz="800" b="0" i="0" u="none" strike="noStrike" kern="1200" baseline="0">
                      <a:solidFill>
                        <a:schemeClr val="dk1">
                          <a:lumMod val="65000"/>
                          <a:lumOff val="35000"/>
                        </a:schemeClr>
                      </a:solidFill>
                      <a:latin typeface="Montserrat" panose="020B060402020202020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29150270415711721"/>
                      <c:h val="0.18145092636517829"/>
                    </c:manualLayout>
                  </c15:layout>
                </c:ext>
                <c:ext xmlns:c16="http://schemas.microsoft.com/office/drawing/2014/chart" uri="{C3380CC4-5D6E-409C-BE32-E72D297353CC}">
                  <c16:uniqueId val="{0000000A-2B86-4156-8117-0D602CF25FBD}"/>
                </c:ext>
              </c:extLst>
            </c:dLbl>
            <c:dLbl>
              <c:idx val="1"/>
              <c:layout>
                <c:manualLayout>
                  <c:x val="-0.20218138244913536"/>
                  <c:y val="-4.5392056199270864E-2"/>
                </c:manualLayout>
              </c:layout>
              <c:showLegendKey val="0"/>
              <c:showVal val="0"/>
              <c:showCatName val="1"/>
              <c:showSerName val="0"/>
              <c:showPercent val="1"/>
              <c:showBubbleSize val="0"/>
              <c:extLst>
                <c:ext xmlns:c15="http://schemas.microsoft.com/office/drawing/2012/chart" uri="{CE6537A1-D6FC-4f65-9D91-7224C49458BB}">
                  <c15:layout>
                    <c:manualLayout>
                      <c:w val="0.24191021098941692"/>
                      <c:h val="0.15450737907863868"/>
                    </c:manualLayout>
                  </c15:layout>
                </c:ext>
                <c:ext xmlns:c16="http://schemas.microsoft.com/office/drawing/2014/chart" uri="{C3380CC4-5D6E-409C-BE32-E72D297353CC}">
                  <c16:uniqueId val="{0000000C-2B86-4156-8117-0D602CF25FBD}"/>
                </c:ext>
              </c:extLst>
            </c:dLbl>
            <c:dLbl>
              <c:idx val="2"/>
              <c:layout>
                <c:manualLayout>
                  <c:x val="-0.14217347338052783"/>
                  <c:y val="-0.17306766267440424"/>
                </c:manualLayout>
              </c:layout>
              <c:spPr>
                <a:solidFill>
                  <a:srgbClr val="FFFFFF"/>
                </a:solidFill>
                <a:ln>
                  <a:solidFill>
                    <a:srgbClr val="000000">
                      <a:lumMod val="25000"/>
                      <a:lumOff val="75000"/>
                    </a:srgbClr>
                  </a:solidFill>
                </a:ln>
                <a:effectLst/>
              </c:spPr>
              <c:txPr>
                <a:bodyPr rot="0" spcFirstLastPara="1" vertOverflow="clip" horzOverflow="clip" vert="horz" wrap="square" lIns="18000" tIns="0" rIns="18000" bIns="0" anchor="ctr" anchorCtr="1">
                  <a:noAutofit/>
                </a:bodyPr>
                <a:lstStyle/>
                <a:p>
                  <a:pPr>
                    <a:defRPr sz="800" b="0" i="0" u="none" strike="noStrike" kern="1200" baseline="0">
                      <a:solidFill>
                        <a:schemeClr val="dk1">
                          <a:lumMod val="65000"/>
                          <a:lumOff val="35000"/>
                        </a:schemeClr>
                      </a:solidFill>
                      <a:latin typeface="Montserrat" panose="020B060402020202020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36014797189140202"/>
                      <c:h val="0.16684873376180293"/>
                    </c:manualLayout>
                  </c15:layout>
                </c:ext>
                <c:ext xmlns:c16="http://schemas.microsoft.com/office/drawing/2014/chart" uri="{C3380CC4-5D6E-409C-BE32-E72D297353CC}">
                  <c16:uniqueId val="{0000000E-2B86-4156-8117-0D602CF25FBD}"/>
                </c:ext>
              </c:extLst>
            </c:dLbl>
            <c:dLbl>
              <c:idx val="3"/>
              <c:layout>
                <c:manualLayout>
                  <c:x val="5.3087854889649844E-2"/>
                  <c:y val="-0.1485563519862751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2B86-4156-8117-0D602CF25FBD}"/>
                </c:ext>
              </c:extLst>
            </c:dLbl>
            <c:spPr>
              <a:solidFill>
                <a:srgbClr val="FFFFFF"/>
              </a:solidFill>
              <a:ln>
                <a:solidFill>
                  <a:srgbClr val="000000">
                    <a:lumMod val="25000"/>
                    <a:lumOff val="75000"/>
                  </a:srgbClr>
                </a:solidFill>
              </a:ln>
              <a:effectLst/>
            </c:spPr>
            <c:txPr>
              <a:bodyPr rot="0" spcFirstLastPara="1" vertOverflow="clip" horzOverflow="clip" vert="horz" wrap="square" lIns="18000" tIns="0" rIns="18000" bIns="0" anchor="ctr" anchorCtr="1">
                <a:spAutoFit/>
              </a:bodyPr>
              <a:lstStyle/>
              <a:p>
                <a:pPr>
                  <a:defRPr sz="800" b="0" i="0" u="none" strike="noStrike" kern="1200" baseline="0">
                    <a:solidFill>
                      <a:schemeClr val="dk1">
                        <a:lumMod val="65000"/>
                        <a:lumOff val="35000"/>
                      </a:schemeClr>
                    </a:solidFill>
                    <a:latin typeface="Montserrat" panose="020B0604020202020204" charset="0"/>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Sheet1!$A$2:$A$3</c:f>
              <c:strCache>
                <c:ptCount val="2"/>
                <c:pt idx="0">
                  <c:v>TOTAL ONLINE</c:v>
                </c:pt>
                <c:pt idx="1">
                  <c:v>TOTAL INSTORE</c:v>
                </c:pt>
              </c:strCache>
            </c:strRef>
          </c:cat>
          <c:val>
            <c:numRef>
              <c:f>Sheet1!$C$2:$C$3</c:f>
              <c:numCache>
                <c:formatCode>#,##0.0;\-#,##0.0</c:formatCode>
                <c:ptCount val="2"/>
                <c:pt idx="0">
                  <c:v>0.14000000000000001</c:v>
                </c:pt>
                <c:pt idx="1">
                  <c:v>0.86</c:v>
                </c:pt>
              </c:numCache>
            </c:numRef>
          </c:val>
          <c:extLst>
            <c:ext xmlns:c16="http://schemas.microsoft.com/office/drawing/2014/chart" uri="{C3380CC4-5D6E-409C-BE32-E72D297353CC}">
              <c16:uniqueId val="{00000011-2B86-4156-8117-0D602CF25FBD}"/>
            </c:ext>
          </c:extLst>
        </c:ser>
        <c:dLbls>
          <c:showLegendKey val="0"/>
          <c:showVal val="0"/>
          <c:showCatName val="0"/>
          <c:showSerName val="0"/>
          <c:showPercent val="0"/>
          <c:showBubbleSize val="0"/>
          <c:showLeaderLines val="1"/>
        </c:dLbls>
        <c:firstSliceAng val="0"/>
        <c:holeSize val="2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 (2)'!$B$3</c:f>
              <c:strCache>
                <c:ptCount val="1"/>
                <c:pt idx="0">
                  <c:v>HOUSEHOLDS</c:v>
                </c:pt>
              </c:strCache>
            </c:strRef>
          </c:tx>
          <c:spPr>
            <a:solidFill>
              <a:schemeClr val="accent1"/>
            </a:solidFill>
            <a:ln>
              <a:noFill/>
            </a:ln>
            <a:effectLst/>
          </c:spPr>
          <c:invertIfNegative val="0"/>
          <c:cat>
            <c:strRef>
              <c:f>'Sheet1 (2)'!$A$4:$A$16</c:f>
              <c:strCache>
                <c:ptCount val="13"/>
                <c:pt idx="0">
                  <c:v>Total GB</c:v>
                </c:pt>
                <c:pt idx="1">
                  <c:v>Tesco</c:v>
                </c:pt>
                <c:pt idx="2">
                  <c:v>Sainsbury's</c:v>
                </c:pt>
                <c:pt idx="3">
                  <c:v>Asda</c:v>
                </c:pt>
                <c:pt idx="4">
                  <c:v>Aldi</c:v>
                </c:pt>
                <c:pt idx="5">
                  <c:v>Morrisons</c:v>
                </c:pt>
                <c:pt idx="6">
                  <c:v>Lidl</c:v>
                </c:pt>
                <c:pt idx="7">
                  <c:v>Co-op</c:v>
                </c:pt>
                <c:pt idx="8">
                  <c:v>Waitrose</c:v>
                </c:pt>
                <c:pt idx="9">
                  <c:v>Marks &amp; Spencer</c:v>
                </c:pt>
                <c:pt idx="10">
                  <c:v>Total Bargain Stores</c:v>
                </c:pt>
                <c:pt idx="11">
                  <c:v>Iceland</c:v>
                </c:pt>
                <c:pt idx="12">
                  <c:v>Ocado</c:v>
                </c:pt>
              </c:strCache>
            </c:strRef>
          </c:cat>
          <c:val>
            <c:numRef>
              <c:f>'Sheet1 (2)'!$B$4:$B$16</c:f>
              <c:numCache>
                <c:formatCode>#,##0.00_);\(#,##0.00\)</c:formatCode>
                <c:ptCount val="13"/>
                <c:pt idx="0">
                  <c:v>172429346.42132401</c:v>
                </c:pt>
                <c:pt idx="1">
                  <c:v>-13807714.273848001</c:v>
                </c:pt>
                <c:pt idx="2">
                  <c:v>-52780847.434731998</c:v>
                </c:pt>
                <c:pt idx="3">
                  <c:v>-40899144.557778001</c:v>
                </c:pt>
                <c:pt idx="4">
                  <c:v>27612499.460005</c:v>
                </c:pt>
                <c:pt idx="5">
                  <c:v>2817783.3797380002</c:v>
                </c:pt>
                <c:pt idx="6">
                  <c:v>-12551016.855139</c:v>
                </c:pt>
                <c:pt idx="7">
                  <c:v>7972774.2709130002</c:v>
                </c:pt>
                <c:pt idx="8">
                  <c:v>-48138591.369661003</c:v>
                </c:pt>
                <c:pt idx="9">
                  <c:v>-15224526.282494999</c:v>
                </c:pt>
                <c:pt idx="10">
                  <c:v>-19809750.980891999</c:v>
                </c:pt>
                <c:pt idx="11">
                  <c:v>-6300442.9033960002</c:v>
                </c:pt>
                <c:pt idx="12">
                  <c:v>6858695.3438330004</c:v>
                </c:pt>
              </c:numCache>
            </c:numRef>
          </c:val>
          <c:extLst>
            <c:ext xmlns:c16="http://schemas.microsoft.com/office/drawing/2014/chart" uri="{C3380CC4-5D6E-409C-BE32-E72D297353CC}">
              <c16:uniqueId val="{00000000-4945-4668-98C5-7210E3B90C19}"/>
            </c:ext>
          </c:extLst>
        </c:ser>
        <c:ser>
          <c:idx val="1"/>
          <c:order val="1"/>
          <c:tx>
            <c:strRef>
              <c:f>'Sheet1 (2)'!$C$3</c:f>
              <c:strCache>
                <c:ptCount val="1"/>
                <c:pt idx="0">
                  <c:v>FREQUENCY</c:v>
                </c:pt>
              </c:strCache>
            </c:strRef>
          </c:tx>
          <c:spPr>
            <a:solidFill>
              <a:schemeClr val="accent2"/>
            </a:solidFill>
            <a:ln>
              <a:noFill/>
            </a:ln>
            <a:effectLst/>
          </c:spPr>
          <c:invertIfNegative val="0"/>
          <c:cat>
            <c:strRef>
              <c:f>'Sheet1 (2)'!$A$4:$A$16</c:f>
              <c:strCache>
                <c:ptCount val="13"/>
                <c:pt idx="0">
                  <c:v>Total GB</c:v>
                </c:pt>
                <c:pt idx="1">
                  <c:v>Tesco</c:v>
                </c:pt>
                <c:pt idx="2">
                  <c:v>Sainsbury's</c:v>
                </c:pt>
                <c:pt idx="3">
                  <c:v>Asda</c:v>
                </c:pt>
                <c:pt idx="4">
                  <c:v>Aldi</c:v>
                </c:pt>
                <c:pt idx="5">
                  <c:v>Morrisons</c:v>
                </c:pt>
                <c:pt idx="6">
                  <c:v>Lidl</c:v>
                </c:pt>
                <c:pt idx="7">
                  <c:v>Co-op</c:v>
                </c:pt>
                <c:pt idx="8">
                  <c:v>Waitrose</c:v>
                </c:pt>
                <c:pt idx="9">
                  <c:v>Marks &amp; Spencer</c:v>
                </c:pt>
                <c:pt idx="10">
                  <c:v>Total Bargain Stores</c:v>
                </c:pt>
                <c:pt idx="11">
                  <c:v>Iceland</c:v>
                </c:pt>
                <c:pt idx="12">
                  <c:v>Ocado</c:v>
                </c:pt>
              </c:strCache>
            </c:strRef>
          </c:cat>
          <c:val>
            <c:numRef>
              <c:f>'Sheet1 (2)'!$C$4:$C$16</c:f>
              <c:numCache>
                <c:formatCode>#,##0.00_);\(#,##0.00\)</c:formatCode>
                <c:ptCount val="13"/>
                <c:pt idx="0">
                  <c:v>-817379808.27887201</c:v>
                </c:pt>
                <c:pt idx="1">
                  <c:v>-43765700.805738002</c:v>
                </c:pt>
                <c:pt idx="2">
                  <c:v>-20838792.237047002</c:v>
                </c:pt>
                <c:pt idx="3">
                  <c:v>-19200612.768181</c:v>
                </c:pt>
                <c:pt idx="4">
                  <c:v>48091352.037933998</c:v>
                </c:pt>
                <c:pt idx="5">
                  <c:v>-49866645.002388</c:v>
                </c:pt>
                <c:pt idx="6">
                  <c:v>69583633.009819001</c:v>
                </c:pt>
                <c:pt idx="7">
                  <c:v>-31663888.296456002</c:v>
                </c:pt>
                <c:pt idx="8">
                  <c:v>-34443714.234906003</c:v>
                </c:pt>
                <c:pt idx="9">
                  <c:v>-51313261.946062997</c:v>
                </c:pt>
                <c:pt idx="10">
                  <c:v>-29424223.591120999</c:v>
                </c:pt>
                <c:pt idx="11">
                  <c:v>-35908966.683641002</c:v>
                </c:pt>
                <c:pt idx="12">
                  <c:v>49995036.282315001</c:v>
                </c:pt>
              </c:numCache>
            </c:numRef>
          </c:val>
          <c:extLst>
            <c:ext xmlns:c16="http://schemas.microsoft.com/office/drawing/2014/chart" uri="{C3380CC4-5D6E-409C-BE32-E72D297353CC}">
              <c16:uniqueId val="{00000001-4945-4668-98C5-7210E3B90C19}"/>
            </c:ext>
          </c:extLst>
        </c:ser>
        <c:ser>
          <c:idx val="2"/>
          <c:order val="2"/>
          <c:tx>
            <c:strRef>
              <c:f>'Sheet1 (2)'!$D$3</c:f>
              <c:strCache>
                <c:ptCount val="1"/>
                <c:pt idx="0">
                  <c:v>TRIP UNITS</c:v>
                </c:pt>
              </c:strCache>
            </c:strRef>
          </c:tx>
          <c:spPr>
            <a:solidFill>
              <a:schemeClr val="accent3"/>
            </a:solidFill>
            <a:ln>
              <a:noFill/>
            </a:ln>
            <a:effectLst/>
          </c:spPr>
          <c:invertIfNegative val="0"/>
          <c:cat>
            <c:strRef>
              <c:f>'Sheet1 (2)'!$A$4:$A$16</c:f>
              <c:strCache>
                <c:ptCount val="13"/>
                <c:pt idx="0">
                  <c:v>Total GB</c:v>
                </c:pt>
                <c:pt idx="1">
                  <c:v>Tesco</c:v>
                </c:pt>
                <c:pt idx="2">
                  <c:v>Sainsbury's</c:v>
                </c:pt>
                <c:pt idx="3">
                  <c:v>Asda</c:v>
                </c:pt>
                <c:pt idx="4">
                  <c:v>Aldi</c:v>
                </c:pt>
                <c:pt idx="5">
                  <c:v>Morrisons</c:v>
                </c:pt>
                <c:pt idx="6">
                  <c:v>Lidl</c:v>
                </c:pt>
                <c:pt idx="7">
                  <c:v>Co-op</c:v>
                </c:pt>
                <c:pt idx="8">
                  <c:v>Waitrose</c:v>
                </c:pt>
                <c:pt idx="9">
                  <c:v>Marks &amp; Spencer</c:v>
                </c:pt>
                <c:pt idx="10">
                  <c:v>Total Bargain Stores</c:v>
                </c:pt>
                <c:pt idx="11">
                  <c:v>Iceland</c:v>
                </c:pt>
                <c:pt idx="12">
                  <c:v>Ocado</c:v>
                </c:pt>
              </c:strCache>
            </c:strRef>
          </c:cat>
          <c:val>
            <c:numRef>
              <c:f>'Sheet1 (2)'!$D$4:$D$16</c:f>
              <c:numCache>
                <c:formatCode>#,##0.00_);\(#,##0.00\)</c:formatCode>
                <c:ptCount val="13"/>
                <c:pt idx="0">
                  <c:v>1535146460.4049101</c:v>
                </c:pt>
                <c:pt idx="1">
                  <c:v>229904221.02828601</c:v>
                </c:pt>
                <c:pt idx="2">
                  <c:v>231503173.598937</c:v>
                </c:pt>
                <c:pt idx="3">
                  <c:v>122909250.924077</c:v>
                </c:pt>
                <c:pt idx="4">
                  <c:v>77965559.134506002</c:v>
                </c:pt>
                <c:pt idx="5">
                  <c:v>84651979.463505998</c:v>
                </c:pt>
                <c:pt idx="6">
                  <c:v>61073648.678286999</c:v>
                </c:pt>
                <c:pt idx="7">
                  <c:v>34143384.180161998</c:v>
                </c:pt>
                <c:pt idx="8">
                  <c:v>107239829.436469</c:v>
                </c:pt>
                <c:pt idx="9">
                  <c:v>90466412.818526</c:v>
                </c:pt>
                <c:pt idx="10">
                  <c:v>27833391.472991999</c:v>
                </c:pt>
                <c:pt idx="11">
                  <c:v>59582902.610830002</c:v>
                </c:pt>
                <c:pt idx="12">
                  <c:v>5504760.3642689995</c:v>
                </c:pt>
              </c:numCache>
            </c:numRef>
          </c:val>
          <c:extLst>
            <c:ext xmlns:c16="http://schemas.microsoft.com/office/drawing/2014/chart" uri="{C3380CC4-5D6E-409C-BE32-E72D297353CC}">
              <c16:uniqueId val="{00000002-4945-4668-98C5-7210E3B90C19}"/>
            </c:ext>
          </c:extLst>
        </c:ser>
        <c:ser>
          <c:idx val="3"/>
          <c:order val="3"/>
          <c:tx>
            <c:strRef>
              <c:f>'Sheet1 (2)'!$E$3</c:f>
              <c:strCache>
                <c:ptCount val="1"/>
                <c:pt idx="0">
                  <c:v>PRICE PER UNIT</c:v>
                </c:pt>
              </c:strCache>
            </c:strRef>
          </c:tx>
          <c:spPr>
            <a:solidFill>
              <a:schemeClr val="accent4"/>
            </a:solidFill>
            <a:ln>
              <a:noFill/>
            </a:ln>
            <a:effectLst/>
          </c:spPr>
          <c:invertIfNegative val="0"/>
          <c:cat>
            <c:strRef>
              <c:f>'Sheet1 (2)'!$A$4:$A$16</c:f>
              <c:strCache>
                <c:ptCount val="13"/>
                <c:pt idx="0">
                  <c:v>Total GB</c:v>
                </c:pt>
                <c:pt idx="1">
                  <c:v>Tesco</c:v>
                </c:pt>
                <c:pt idx="2">
                  <c:v>Sainsbury's</c:v>
                </c:pt>
                <c:pt idx="3">
                  <c:v>Asda</c:v>
                </c:pt>
                <c:pt idx="4">
                  <c:v>Aldi</c:v>
                </c:pt>
                <c:pt idx="5">
                  <c:v>Morrisons</c:v>
                </c:pt>
                <c:pt idx="6">
                  <c:v>Lidl</c:v>
                </c:pt>
                <c:pt idx="7">
                  <c:v>Co-op</c:v>
                </c:pt>
                <c:pt idx="8">
                  <c:v>Waitrose</c:v>
                </c:pt>
                <c:pt idx="9">
                  <c:v>Marks &amp; Spencer</c:v>
                </c:pt>
                <c:pt idx="10">
                  <c:v>Total Bargain Stores</c:v>
                </c:pt>
                <c:pt idx="11">
                  <c:v>Iceland</c:v>
                </c:pt>
                <c:pt idx="12">
                  <c:v>Ocado</c:v>
                </c:pt>
              </c:strCache>
            </c:strRef>
          </c:cat>
          <c:val>
            <c:numRef>
              <c:f>'Sheet1 (2)'!$E$4:$E$16</c:f>
              <c:numCache>
                <c:formatCode>#,##0.00_);\(#,##0.00\)</c:formatCode>
                <c:ptCount val="13"/>
                <c:pt idx="0">
                  <c:v>292644463.82365602</c:v>
                </c:pt>
                <c:pt idx="1">
                  <c:v>105044072.159399</c:v>
                </c:pt>
                <c:pt idx="2">
                  <c:v>13003037.935109001</c:v>
                </c:pt>
                <c:pt idx="3">
                  <c:v>28324940.847121</c:v>
                </c:pt>
                <c:pt idx="4">
                  <c:v>20702860.550994001</c:v>
                </c:pt>
                <c:pt idx="5">
                  <c:v>15269698.212791</c:v>
                </c:pt>
                <c:pt idx="6">
                  <c:v>24180784.311159998</c:v>
                </c:pt>
                <c:pt idx="7">
                  <c:v>16708986.265826</c:v>
                </c:pt>
                <c:pt idx="8">
                  <c:v>5930603.2470659995</c:v>
                </c:pt>
                <c:pt idx="9">
                  <c:v>12364430.290542999</c:v>
                </c:pt>
                <c:pt idx="10">
                  <c:v>24987559.134482998</c:v>
                </c:pt>
                <c:pt idx="11">
                  <c:v>13937718.13538</c:v>
                </c:pt>
                <c:pt idx="12">
                  <c:v>4107703.5870739999</c:v>
                </c:pt>
              </c:numCache>
            </c:numRef>
          </c:val>
          <c:extLst>
            <c:ext xmlns:c16="http://schemas.microsoft.com/office/drawing/2014/chart" uri="{C3380CC4-5D6E-409C-BE32-E72D297353CC}">
              <c16:uniqueId val="{00000003-4945-4668-98C5-7210E3B90C19}"/>
            </c:ext>
          </c:extLst>
        </c:ser>
        <c:dLbls>
          <c:showLegendKey val="0"/>
          <c:showVal val="0"/>
          <c:showCatName val="0"/>
          <c:showSerName val="0"/>
          <c:showPercent val="0"/>
          <c:showBubbleSize val="0"/>
        </c:dLbls>
        <c:gapWidth val="50"/>
        <c:overlap val="100"/>
        <c:axId val="324139512"/>
        <c:axId val="324141080"/>
      </c:barChart>
      <c:catAx>
        <c:axId val="324139512"/>
        <c:scaling>
          <c:orientation val="maxMin"/>
        </c:scaling>
        <c:delete val="0"/>
        <c:axPos val="l"/>
        <c:numFmt formatCode="General" sourceLinked="1"/>
        <c:majorTickMark val="none"/>
        <c:minorTickMark val="none"/>
        <c:tickLblPos val="low"/>
        <c:spPr>
          <a:noFill/>
          <a:ln w="12700" cap="flat"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4141080"/>
        <c:crosses val="autoZero"/>
        <c:auto val="1"/>
        <c:lblAlgn val="ctr"/>
        <c:lblOffset val="100"/>
        <c:noMultiLvlLbl val="0"/>
      </c:catAx>
      <c:valAx>
        <c:axId val="324141080"/>
        <c:scaling>
          <c:orientation val="minMax"/>
        </c:scaling>
        <c:delete val="0"/>
        <c:axPos val="t"/>
        <c:numFmt formatCode="&quot;£&quot;#,##0"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4139512"/>
        <c:crosses val="autoZero"/>
        <c:crossBetween val="between"/>
        <c:dispUnits>
          <c:builtInUnit val="millions"/>
          <c:dispUnits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ontserrat" panose="020B0604020202020204" charset="0"/>
                    <a:ea typeface="+mn-ea"/>
                    <a:cs typeface="+mn-cs"/>
                  </a:defRPr>
                </a:pPr>
                <a:endParaRPr lang="en-US"/>
              </a:p>
            </c:txPr>
          </c:dispUnitsLbl>
        </c:dispUnits>
      </c:valAx>
      <c:spPr>
        <a:noFill/>
        <a:ln w="25400">
          <a:noFill/>
        </a:ln>
        <a:effectLst/>
      </c:spPr>
    </c:plotArea>
    <c:legend>
      <c:legendPos val="b"/>
      <c:overlay val="0"/>
      <c:spPr>
        <a:noFill/>
        <a:ln w="25400">
          <a:noFill/>
        </a:ln>
        <a:effectLst/>
      </c:spPr>
      <c:txPr>
        <a:bodyPr rot="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legend>
    <c:plotVisOnly val="1"/>
    <c:dispBlanksAs val="gap"/>
    <c:showDLblsOverMax val="0"/>
  </c:chart>
  <c:spPr>
    <a:noFill/>
    <a:ln w="6350" cap="flat" cmpd="sng" algn="ctr">
      <a:noFill/>
      <a:prstDash val="solid"/>
      <a:round/>
    </a:ln>
    <a:effectLst/>
  </c:spPr>
  <c:txPr>
    <a:bodyPr/>
    <a:lstStyle/>
    <a:p>
      <a:pPr>
        <a:defRPr>
          <a:latin typeface="Montserrat" panose="020B060402020202020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Sheet1!$A$2</c:f>
              <c:strCache>
                <c:ptCount val="1"/>
                <c:pt idx="0">
                  <c:v>Branded</c:v>
                </c:pt>
              </c:strCache>
            </c:strRef>
          </c:tx>
          <c:invertIfNegative val="0"/>
          <c:dPt>
            <c:idx val="0"/>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1-4AB3-4DAD-B401-6A4C7B464F9F}"/>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4AB3-4DAD-B401-6A4C7B464F9F}"/>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4AB3-4DAD-B401-6A4C7B464F9F}"/>
              </c:ext>
            </c:extLst>
          </c:dPt>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ontserrat" panose="020B060402020202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Easter 2019</c:v>
                </c:pt>
                <c:pt idx="1">
                  <c:v>Easter 2020</c:v>
                </c:pt>
                <c:pt idx="2">
                  <c:v>Easter 2021</c:v>
                </c:pt>
              </c:strCache>
            </c:strRef>
          </c:cat>
          <c:val>
            <c:numRef>
              <c:f>Sheet1!$B$2:$D$2</c:f>
              <c:numCache>
                <c:formatCode>#,##0.0;\-#,##0.0</c:formatCode>
                <c:ptCount val="3"/>
                <c:pt idx="0">
                  <c:v>35.237118000000002</c:v>
                </c:pt>
                <c:pt idx="1">
                  <c:v>21.974488999999998</c:v>
                </c:pt>
                <c:pt idx="2">
                  <c:v>29.386755000000001</c:v>
                </c:pt>
              </c:numCache>
            </c:numRef>
          </c:val>
          <c:extLst>
            <c:ext xmlns:c16="http://schemas.microsoft.com/office/drawing/2014/chart" uri="{C3380CC4-5D6E-409C-BE32-E72D297353CC}">
              <c16:uniqueId val="{00000006-4AB3-4DAD-B401-6A4C7B464F9F}"/>
            </c:ext>
          </c:extLst>
        </c:ser>
        <c:dLbls>
          <c:showLegendKey val="0"/>
          <c:showVal val="0"/>
          <c:showCatName val="0"/>
          <c:showSerName val="0"/>
          <c:showPercent val="0"/>
          <c:showBubbleSize val="0"/>
        </c:dLbls>
        <c:gapWidth val="30"/>
        <c:axId val="491846048"/>
        <c:axId val="491843696"/>
      </c:barChart>
      <c:catAx>
        <c:axId val="49184604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91843696"/>
        <c:crosses val="autoZero"/>
        <c:auto val="1"/>
        <c:lblAlgn val="ctr"/>
        <c:lblOffset val="100"/>
        <c:noMultiLvlLbl val="0"/>
      </c:catAx>
      <c:valAx>
        <c:axId val="491843696"/>
        <c:scaling>
          <c:orientation val="minMax"/>
        </c:scaling>
        <c:delete val="1"/>
        <c:axPos val="l"/>
        <c:numFmt formatCode="#,##0.0;\-#,##0.0" sourceLinked="1"/>
        <c:majorTickMark val="none"/>
        <c:minorTickMark val="none"/>
        <c:tickLblPos val="nextTo"/>
        <c:crossAx val="491846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Sheet2!$B$3</c:f>
              <c:strCache>
                <c:ptCount val="1"/>
                <c:pt idx="0">
                  <c:v>HOUSEHOLDS</c:v>
                </c:pt>
              </c:strCache>
            </c:strRef>
          </c:tx>
          <c:spPr>
            <a:solidFill>
              <a:schemeClr val="accent1"/>
            </a:solidFill>
            <a:ln>
              <a:noFill/>
            </a:ln>
            <a:effectLst/>
          </c:spPr>
          <c:invertIfNegative val="0"/>
          <c:cat>
            <c:strRef>
              <c:f>Sheet2!$A$4:$A$12</c:f>
              <c:strCache>
                <c:ptCount val="9"/>
                <c:pt idx="0">
                  <c:v>FMCG</c:v>
                </c:pt>
                <c:pt idx="1">
                  <c:v>Fresh &amp; Chilled</c:v>
                </c:pt>
                <c:pt idx="2">
                  <c:v>Ambient Groceries</c:v>
                </c:pt>
                <c:pt idx="3">
                  <c:v>BWS</c:v>
                </c:pt>
                <c:pt idx="4">
                  <c:v>Frozen</c:v>
                </c:pt>
                <c:pt idx="5">
                  <c:v>Household &amp; Cleaning</c:v>
                </c:pt>
                <c:pt idx="6">
                  <c:v>Toiletries</c:v>
                </c:pt>
                <c:pt idx="7">
                  <c:v>Pet Care</c:v>
                </c:pt>
                <c:pt idx="8">
                  <c:v>Health Care</c:v>
                </c:pt>
              </c:strCache>
            </c:strRef>
          </c:cat>
          <c:val>
            <c:numRef>
              <c:f>Sheet2!$B$4:$B$12</c:f>
              <c:numCache>
                <c:formatCode>#,##0.00_);\(#,##0.00\)</c:formatCode>
                <c:ptCount val="9"/>
                <c:pt idx="0">
                  <c:v>172429346.42132401</c:v>
                </c:pt>
                <c:pt idx="1">
                  <c:v>66863830.756098002</c:v>
                </c:pt>
                <c:pt idx="2">
                  <c:v>49803746.087623</c:v>
                </c:pt>
                <c:pt idx="3">
                  <c:v>107978543.47345001</c:v>
                </c:pt>
                <c:pt idx="4">
                  <c:v>22769325.982021</c:v>
                </c:pt>
                <c:pt idx="5">
                  <c:v>6659033.2401830005</c:v>
                </c:pt>
                <c:pt idx="6">
                  <c:v>-1077154.9954669999</c:v>
                </c:pt>
                <c:pt idx="7">
                  <c:v>7017168.5798439998</c:v>
                </c:pt>
                <c:pt idx="8">
                  <c:v>-6526779.8954600003</c:v>
                </c:pt>
              </c:numCache>
            </c:numRef>
          </c:val>
          <c:extLst>
            <c:ext xmlns:c16="http://schemas.microsoft.com/office/drawing/2014/chart" uri="{C3380CC4-5D6E-409C-BE32-E72D297353CC}">
              <c16:uniqueId val="{00000000-1867-479D-AE3B-20A423C947DB}"/>
            </c:ext>
          </c:extLst>
        </c:ser>
        <c:ser>
          <c:idx val="1"/>
          <c:order val="1"/>
          <c:tx>
            <c:strRef>
              <c:f>Sheet2!$C$3</c:f>
              <c:strCache>
                <c:ptCount val="1"/>
                <c:pt idx="0">
                  <c:v>FREQUENCY</c:v>
                </c:pt>
              </c:strCache>
            </c:strRef>
          </c:tx>
          <c:spPr>
            <a:solidFill>
              <a:schemeClr val="accent2"/>
            </a:solidFill>
            <a:ln>
              <a:noFill/>
            </a:ln>
            <a:effectLst/>
          </c:spPr>
          <c:invertIfNegative val="0"/>
          <c:cat>
            <c:strRef>
              <c:f>Sheet2!$A$4:$A$12</c:f>
              <c:strCache>
                <c:ptCount val="9"/>
                <c:pt idx="0">
                  <c:v>FMCG</c:v>
                </c:pt>
                <c:pt idx="1">
                  <c:v>Fresh &amp; Chilled</c:v>
                </c:pt>
                <c:pt idx="2">
                  <c:v>Ambient Groceries</c:v>
                </c:pt>
                <c:pt idx="3">
                  <c:v>BWS</c:v>
                </c:pt>
                <c:pt idx="4">
                  <c:v>Frozen</c:v>
                </c:pt>
                <c:pt idx="5">
                  <c:v>Household &amp; Cleaning</c:v>
                </c:pt>
                <c:pt idx="6">
                  <c:v>Toiletries</c:v>
                </c:pt>
                <c:pt idx="7">
                  <c:v>Pet Care</c:v>
                </c:pt>
                <c:pt idx="8">
                  <c:v>Health Care</c:v>
                </c:pt>
              </c:strCache>
            </c:strRef>
          </c:cat>
          <c:val>
            <c:numRef>
              <c:f>Sheet2!$C$4:$C$12</c:f>
              <c:numCache>
                <c:formatCode>#,##0.00_);\(#,##0.00\)</c:formatCode>
                <c:ptCount val="9"/>
                <c:pt idx="0">
                  <c:v>-817379808.27887201</c:v>
                </c:pt>
                <c:pt idx="1">
                  <c:v>-146248919.96169499</c:v>
                </c:pt>
                <c:pt idx="2">
                  <c:v>-192476340.56612599</c:v>
                </c:pt>
                <c:pt idx="3">
                  <c:v>90643937.615127996</c:v>
                </c:pt>
                <c:pt idx="4">
                  <c:v>25789697.259911999</c:v>
                </c:pt>
                <c:pt idx="5">
                  <c:v>2677172.9466220001</c:v>
                </c:pt>
                <c:pt idx="6">
                  <c:v>-12339740.843121</c:v>
                </c:pt>
                <c:pt idx="7">
                  <c:v>-2607811.9208539999</c:v>
                </c:pt>
                <c:pt idx="8">
                  <c:v>-1922420.09247</c:v>
                </c:pt>
              </c:numCache>
            </c:numRef>
          </c:val>
          <c:extLst>
            <c:ext xmlns:c16="http://schemas.microsoft.com/office/drawing/2014/chart" uri="{C3380CC4-5D6E-409C-BE32-E72D297353CC}">
              <c16:uniqueId val="{00000001-1867-479D-AE3B-20A423C947DB}"/>
            </c:ext>
          </c:extLst>
        </c:ser>
        <c:ser>
          <c:idx val="2"/>
          <c:order val="2"/>
          <c:tx>
            <c:strRef>
              <c:f>Sheet2!$D$3</c:f>
              <c:strCache>
                <c:ptCount val="1"/>
                <c:pt idx="0">
                  <c:v>TRIP UNITS</c:v>
                </c:pt>
              </c:strCache>
            </c:strRef>
          </c:tx>
          <c:spPr>
            <a:solidFill>
              <a:schemeClr val="accent3"/>
            </a:solidFill>
            <a:ln>
              <a:noFill/>
            </a:ln>
            <a:effectLst/>
          </c:spPr>
          <c:invertIfNegative val="0"/>
          <c:cat>
            <c:strRef>
              <c:f>Sheet2!$A$4:$A$12</c:f>
              <c:strCache>
                <c:ptCount val="9"/>
                <c:pt idx="0">
                  <c:v>FMCG</c:v>
                </c:pt>
                <c:pt idx="1">
                  <c:v>Fresh &amp; Chilled</c:v>
                </c:pt>
                <c:pt idx="2">
                  <c:v>Ambient Groceries</c:v>
                </c:pt>
                <c:pt idx="3">
                  <c:v>BWS</c:v>
                </c:pt>
                <c:pt idx="4">
                  <c:v>Frozen</c:v>
                </c:pt>
                <c:pt idx="5">
                  <c:v>Household &amp; Cleaning</c:v>
                </c:pt>
                <c:pt idx="6">
                  <c:v>Toiletries</c:v>
                </c:pt>
                <c:pt idx="7">
                  <c:v>Pet Care</c:v>
                </c:pt>
                <c:pt idx="8">
                  <c:v>Health Care</c:v>
                </c:pt>
              </c:strCache>
            </c:strRef>
          </c:cat>
          <c:val>
            <c:numRef>
              <c:f>Sheet2!$D$4:$D$12</c:f>
              <c:numCache>
                <c:formatCode>#,##0.00_);\(#,##0.00\)</c:formatCode>
                <c:ptCount val="9"/>
                <c:pt idx="0">
                  <c:v>1535146460.4049101</c:v>
                </c:pt>
                <c:pt idx="1">
                  <c:v>462334973.33567798</c:v>
                </c:pt>
                <c:pt idx="2">
                  <c:v>389715870.58748198</c:v>
                </c:pt>
                <c:pt idx="3">
                  <c:v>93363996.677573994</c:v>
                </c:pt>
                <c:pt idx="4">
                  <c:v>26569729.945719</c:v>
                </c:pt>
                <c:pt idx="5">
                  <c:v>15500115.664473001</c:v>
                </c:pt>
                <c:pt idx="6">
                  <c:v>-6155362.2549310001</c:v>
                </c:pt>
                <c:pt idx="7">
                  <c:v>409638.11281000002</c:v>
                </c:pt>
                <c:pt idx="8">
                  <c:v>-1274132.596194</c:v>
                </c:pt>
              </c:numCache>
            </c:numRef>
          </c:val>
          <c:extLst>
            <c:ext xmlns:c16="http://schemas.microsoft.com/office/drawing/2014/chart" uri="{C3380CC4-5D6E-409C-BE32-E72D297353CC}">
              <c16:uniqueId val="{00000002-1867-479D-AE3B-20A423C947DB}"/>
            </c:ext>
          </c:extLst>
        </c:ser>
        <c:ser>
          <c:idx val="3"/>
          <c:order val="3"/>
          <c:tx>
            <c:strRef>
              <c:f>Sheet2!$E$3</c:f>
              <c:strCache>
                <c:ptCount val="1"/>
                <c:pt idx="0">
                  <c:v>PRICE PER UNIT</c:v>
                </c:pt>
              </c:strCache>
            </c:strRef>
          </c:tx>
          <c:spPr>
            <a:solidFill>
              <a:schemeClr val="accent4"/>
            </a:solidFill>
            <a:ln>
              <a:noFill/>
            </a:ln>
            <a:effectLst/>
          </c:spPr>
          <c:invertIfNegative val="0"/>
          <c:cat>
            <c:strRef>
              <c:f>Sheet2!$A$4:$A$12</c:f>
              <c:strCache>
                <c:ptCount val="9"/>
                <c:pt idx="0">
                  <c:v>FMCG</c:v>
                </c:pt>
                <c:pt idx="1">
                  <c:v>Fresh &amp; Chilled</c:v>
                </c:pt>
                <c:pt idx="2">
                  <c:v>Ambient Groceries</c:v>
                </c:pt>
                <c:pt idx="3">
                  <c:v>BWS</c:v>
                </c:pt>
                <c:pt idx="4">
                  <c:v>Frozen</c:v>
                </c:pt>
                <c:pt idx="5">
                  <c:v>Household &amp; Cleaning</c:v>
                </c:pt>
                <c:pt idx="6">
                  <c:v>Toiletries</c:v>
                </c:pt>
                <c:pt idx="7">
                  <c:v>Pet Care</c:v>
                </c:pt>
                <c:pt idx="8">
                  <c:v>Health Care</c:v>
                </c:pt>
              </c:strCache>
            </c:strRef>
          </c:cat>
          <c:val>
            <c:numRef>
              <c:f>Sheet2!$E$4:$E$12</c:f>
              <c:numCache>
                <c:formatCode>#,##0.00_);\(#,##0.00\)</c:formatCode>
                <c:ptCount val="9"/>
                <c:pt idx="0">
                  <c:v>292644463.82365602</c:v>
                </c:pt>
                <c:pt idx="1">
                  <c:v>32596410.028765</c:v>
                </c:pt>
                <c:pt idx="2">
                  <c:v>96502790.219231993</c:v>
                </c:pt>
                <c:pt idx="3">
                  <c:v>8902216.7760760002</c:v>
                </c:pt>
                <c:pt idx="4">
                  <c:v>9334878.4005040005</c:v>
                </c:pt>
                <c:pt idx="5">
                  <c:v>14766417.669809001</c:v>
                </c:pt>
                <c:pt idx="6">
                  <c:v>4399852.5426949998</c:v>
                </c:pt>
                <c:pt idx="7">
                  <c:v>7218620.2700699996</c:v>
                </c:pt>
                <c:pt idx="8">
                  <c:v>13676030.811109001</c:v>
                </c:pt>
              </c:numCache>
            </c:numRef>
          </c:val>
          <c:extLst>
            <c:ext xmlns:c16="http://schemas.microsoft.com/office/drawing/2014/chart" uri="{C3380CC4-5D6E-409C-BE32-E72D297353CC}">
              <c16:uniqueId val="{00000003-1867-479D-AE3B-20A423C947DB}"/>
            </c:ext>
          </c:extLst>
        </c:ser>
        <c:dLbls>
          <c:showLegendKey val="0"/>
          <c:showVal val="0"/>
          <c:showCatName val="0"/>
          <c:showSerName val="0"/>
          <c:showPercent val="0"/>
          <c:showBubbleSize val="0"/>
        </c:dLbls>
        <c:gapWidth val="50"/>
        <c:overlap val="100"/>
        <c:axId val="322834408"/>
        <c:axId val="322834800"/>
      </c:barChart>
      <c:catAx>
        <c:axId val="322834408"/>
        <c:scaling>
          <c:orientation val="maxMin"/>
        </c:scaling>
        <c:delete val="0"/>
        <c:axPos val="l"/>
        <c:numFmt formatCode="General" sourceLinked="1"/>
        <c:majorTickMark val="none"/>
        <c:minorTickMark val="none"/>
        <c:tickLblPos val="low"/>
        <c:spPr>
          <a:noFill/>
          <a:ln w="12700" cap="flat"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2834800"/>
        <c:crosses val="autoZero"/>
        <c:auto val="1"/>
        <c:lblAlgn val="ctr"/>
        <c:lblOffset val="100"/>
        <c:noMultiLvlLbl val="0"/>
      </c:catAx>
      <c:valAx>
        <c:axId val="322834800"/>
        <c:scaling>
          <c:orientation val="minMax"/>
        </c:scaling>
        <c:delete val="0"/>
        <c:axPos val="t"/>
        <c:numFmt formatCode="&quot;£&quot;#,##0"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2834408"/>
        <c:crosses val="autoZero"/>
        <c:crossBetween val="between"/>
        <c:dispUnits>
          <c:builtInUnit val="millions"/>
          <c:dispUnits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ontserrat" panose="020B0604020202020204" charset="0"/>
                    <a:ea typeface="+mn-ea"/>
                    <a:cs typeface="+mn-cs"/>
                  </a:defRPr>
                </a:pPr>
                <a:endParaRPr lang="en-US"/>
              </a:p>
            </c:txPr>
          </c:dispUnitsLbl>
        </c:dispUnits>
      </c:valAx>
      <c:spPr>
        <a:noFill/>
        <a:ln w="25400">
          <a:noFill/>
        </a:ln>
        <a:effectLst/>
      </c:spPr>
    </c:plotArea>
    <c:legend>
      <c:legendPos val="b"/>
      <c:overlay val="0"/>
      <c:spPr>
        <a:noFill/>
        <a:ln w="25400">
          <a:noFill/>
        </a:ln>
        <a:effectLst/>
      </c:spPr>
      <c:txPr>
        <a:bodyPr rot="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legend>
    <c:plotVisOnly val="1"/>
    <c:dispBlanksAs val="gap"/>
    <c:showDLblsOverMax val="0"/>
  </c:chart>
  <c:spPr>
    <a:noFill/>
    <a:ln w="6350" cap="flat" cmpd="sng" algn="ctr">
      <a:noFill/>
      <a:prstDash val="solid"/>
      <a:round/>
    </a:ln>
    <a:effectLst/>
  </c:spPr>
  <c:txPr>
    <a:bodyPr/>
    <a:lstStyle/>
    <a:p>
      <a:pPr>
        <a:defRPr>
          <a:latin typeface="Montserrat" panose="020B060402020202020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Easter 2019</c:v>
                </c:pt>
              </c:strCache>
            </c:strRef>
          </c:tx>
          <c:spPr>
            <a:solidFill>
              <a:schemeClr val="tx2">
                <a:lumMod val="75000"/>
              </a:schemeClr>
            </a:solidFill>
            <a:ln>
              <a:noFill/>
            </a:ln>
            <a:effectLst/>
          </c:spPr>
          <c:invertIfNegative val="0"/>
          <c:cat>
            <c:strRef>
              <c:f>Sheet1!$A$2:$A$13</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Sheet1!$B$2:$B$13</c:f>
              <c:numCache>
                <c:formatCode>0.0%</c:formatCode>
                <c:ptCount val="12"/>
                <c:pt idx="0">
                  <c:v>0.246996345665461</c:v>
                </c:pt>
                <c:pt idx="1">
                  <c:v>0.12578145282829672</c:v>
                </c:pt>
                <c:pt idx="2">
                  <c:v>0.11622436549918204</c:v>
                </c:pt>
                <c:pt idx="3">
                  <c:v>8.8572047910069229E-2</c:v>
                </c:pt>
                <c:pt idx="4">
                  <c:v>9.2731462089288536E-2</c:v>
                </c:pt>
                <c:pt idx="5">
                  <c:v>5.8711315883528625E-2</c:v>
                </c:pt>
                <c:pt idx="6">
                  <c:v>4.2854651925075711E-2</c:v>
                </c:pt>
                <c:pt idx="7">
                  <c:v>4.0484982382078628E-2</c:v>
                </c:pt>
                <c:pt idx="8">
                  <c:v>2.9204510947190197E-2</c:v>
                </c:pt>
                <c:pt idx="9">
                  <c:v>3.2986254114652509E-2</c:v>
                </c:pt>
                <c:pt idx="10">
                  <c:v>2.247798431522156E-2</c:v>
                </c:pt>
                <c:pt idx="11">
                  <c:v>1.088290021469555E-2</c:v>
                </c:pt>
              </c:numCache>
            </c:numRef>
          </c:val>
          <c:extLst>
            <c:ext xmlns:c16="http://schemas.microsoft.com/office/drawing/2014/chart" uri="{C3380CC4-5D6E-409C-BE32-E72D297353CC}">
              <c16:uniqueId val="{00000000-D147-4FE9-B2A9-5A9C395FA1C0}"/>
            </c:ext>
          </c:extLst>
        </c:ser>
        <c:ser>
          <c:idx val="1"/>
          <c:order val="1"/>
          <c:tx>
            <c:strRef>
              <c:f>Sheet1!$C$1</c:f>
              <c:strCache>
                <c:ptCount val="1"/>
                <c:pt idx="0">
                  <c:v>Easter 2020</c:v>
                </c:pt>
              </c:strCache>
            </c:strRef>
          </c:tx>
          <c:spPr>
            <a:solidFill>
              <a:schemeClr val="accent5"/>
            </a:solidFill>
            <a:ln>
              <a:noFill/>
            </a:ln>
            <a:effectLst/>
          </c:spPr>
          <c:invertIfNegative val="0"/>
          <c:cat>
            <c:strRef>
              <c:f>Sheet1!$A$2:$A$13</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Sheet1!$C$2:$C$13</c:f>
              <c:numCache>
                <c:formatCode>0.0%</c:formatCode>
                <c:ptCount val="12"/>
                <c:pt idx="0">
                  <c:v>0.24444167327759153</c:v>
                </c:pt>
                <c:pt idx="1">
                  <c:v>0.12722907139911219</c:v>
                </c:pt>
                <c:pt idx="2">
                  <c:v>0.11145577598173452</c:v>
                </c:pt>
                <c:pt idx="3">
                  <c:v>8.3517231399998906E-2</c:v>
                </c:pt>
                <c:pt idx="4">
                  <c:v>8.4801461506580578E-2</c:v>
                </c:pt>
                <c:pt idx="5">
                  <c:v>5.7836635876954021E-2</c:v>
                </c:pt>
                <c:pt idx="6">
                  <c:v>5.051098633969283E-2</c:v>
                </c:pt>
                <c:pt idx="7">
                  <c:v>3.802914456469466E-2</c:v>
                </c:pt>
                <c:pt idx="8">
                  <c:v>2.7412164420321985E-2</c:v>
                </c:pt>
                <c:pt idx="9">
                  <c:v>3.0570173774532652E-2</c:v>
                </c:pt>
                <c:pt idx="10">
                  <c:v>2.2842051865200341E-2</c:v>
                </c:pt>
                <c:pt idx="11">
                  <c:v>1.6467634927497185E-2</c:v>
                </c:pt>
              </c:numCache>
            </c:numRef>
          </c:val>
          <c:extLst>
            <c:ext xmlns:c16="http://schemas.microsoft.com/office/drawing/2014/chart" uri="{C3380CC4-5D6E-409C-BE32-E72D297353CC}">
              <c16:uniqueId val="{00000001-D147-4FE9-B2A9-5A9C395FA1C0}"/>
            </c:ext>
          </c:extLst>
        </c:ser>
        <c:ser>
          <c:idx val="2"/>
          <c:order val="2"/>
          <c:tx>
            <c:strRef>
              <c:f>Sheet1!$D$1</c:f>
              <c:strCache>
                <c:ptCount val="1"/>
                <c:pt idx="0">
                  <c:v>Easter 2021</c:v>
                </c:pt>
              </c:strCache>
            </c:strRef>
          </c:tx>
          <c:spPr>
            <a:solidFill>
              <a:schemeClr val="accent1"/>
            </a:solidFill>
            <a:ln>
              <a:noFill/>
            </a:ln>
            <a:effectLst/>
          </c:spPr>
          <c:invertIfNegative val="0"/>
          <c:dLbls>
            <c:dLbl>
              <c:idx val="3"/>
              <c:spPr>
                <a:solidFill>
                  <a:schemeClr val="tx1"/>
                </a:solidFill>
                <a:ln>
                  <a:noFill/>
                </a:ln>
                <a:effectLst/>
              </c:spPr>
              <c:txPr>
                <a:bodyPr rot="0" spcFirstLastPara="1" vertOverflow="ellipsis" vert="horz" wrap="square" lIns="0" tIns="0" rIns="0" bIns="0" anchor="ctr" anchorCtr="1"/>
                <a:lstStyle/>
                <a:p>
                  <a:pPr>
                    <a:defRPr sz="1197" b="1" i="0" u="none" strike="noStrike" kern="1200" baseline="0">
                      <a:solidFill>
                        <a:schemeClr val="accent1"/>
                      </a:solidFill>
                      <a:latin typeface="Montserrat"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147-4FE9-B2A9-5A9C395FA1C0}"/>
                </c:ext>
              </c:extLst>
            </c:dLbl>
            <c:dLbl>
              <c:idx val="5"/>
              <c:spPr>
                <a:solidFill>
                  <a:schemeClr val="tx1"/>
                </a:solidFill>
                <a:ln>
                  <a:noFill/>
                </a:ln>
                <a:effectLst/>
              </c:spPr>
              <c:txPr>
                <a:bodyPr rot="0" spcFirstLastPara="1" vertOverflow="ellipsis" vert="horz" wrap="square" lIns="0" tIns="0" rIns="0" bIns="0" anchor="ctr" anchorCtr="1"/>
                <a:lstStyle/>
                <a:p>
                  <a:pPr>
                    <a:defRPr sz="1197" b="1" i="0" u="none" strike="noStrike" kern="1200" baseline="0">
                      <a:solidFill>
                        <a:schemeClr val="accent1"/>
                      </a:solidFill>
                      <a:latin typeface="Montserrat"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147-4FE9-B2A9-5A9C395FA1C0}"/>
                </c:ext>
              </c:extLst>
            </c:dLbl>
            <c:dLbl>
              <c:idx val="6"/>
              <c:spPr>
                <a:solidFill>
                  <a:schemeClr val="tx1"/>
                </a:solidFill>
                <a:ln>
                  <a:noFill/>
                </a:ln>
                <a:effectLst/>
              </c:spPr>
              <c:txPr>
                <a:bodyPr rot="0" spcFirstLastPara="1" vertOverflow="ellipsis" vert="horz" wrap="square" lIns="0" tIns="0" rIns="0" bIns="0" anchor="ctr" anchorCtr="1"/>
                <a:lstStyle/>
                <a:p>
                  <a:pPr>
                    <a:defRPr sz="1197" b="1" i="0" u="none" strike="noStrike" kern="1200" baseline="0">
                      <a:solidFill>
                        <a:srgbClr val="FF0000"/>
                      </a:solidFill>
                      <a:latin typeface="Montserrat"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147-4FE9-B2A9-5A9C395FA1C0}"/>
                </c:ext>
              </c:extLst>
            </c:dLbl>
            <c:spPr>
              <a:noFill/>
              <a:ln>
                <a:noFill/>
              </a:ln>
              <a:effectLst/>
            </c:spPr>
            <c:txPr>
              <a:bodyPr rot="0" spcFirstLastPara="1" vertOverflow="ellipsis" vert="horz" wrap="square" lIns="0" tIns="0" rIns="0" bIns="0" anchor="ctr" anchorCtr="1"/>
              <a:lstStyle/>
              <a:p>
                <a:pPr>
                  <a:defRPr sz="1197" b="0" i="0" u="none" strike="noStrike" kern="1200" baseline="0">
                    <a:solidFill>
                      <a:schemeClr val="tx1">
                        <a:lumMod val="75000"/>
                        <a:lumOff val="25000"/>
                      </a:schemeClr>
                    </a:solidFill>
                    <a:latin typeface="Montserrat" panose="020B060402020202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Sheet1!$D$2:$D$13</c:f>
              <c:numCache>
                <c:formatCode>0.0%</c:formatCode>
                <c:ptCount val="12"/>
                <c:pt idx="0">
                  <c:v>0.2454715149568302</c:v>
                </c:pt>
                <c:pt idx="1">
                  <c:v>0.12806196867360839</c:v>
                </c:pt>
                <c:pt idx="2">
                  <c:v>0.11144409987135707</c:v>
                </c:pt>
                <c:pt idx="3">
                  <c:v>9.5752247740853849E-2</c:v>
                </c:pt>
                <c:pt idx="4">
                  <c:v>8.6870846961739148E-2</c:v>
                </c:pt>
                <c:pt idx="5">
                  <c:v>6.6225264305373802E-2</c:v>
                </c:pt>
                <c:pt idx="6">
                  <c:v>4.0427498397840704E-2</c:v>
                </c:pt>
                <c:pt idx="7">
                  <c:v>3.8700462683585228E-2</c:v>
                </c:pt>
                <c:pt idx="8">
                  <c:v>2.9384916662539659E-2</c:v>
                </c:pt>
                <c:pt idx="9">
                  <c:v>2.9331381047376735E-2</c:v>
                </c:pt>
                <c:pt idx="10">
                  <c:v>2.2965227070365878E-2</c:v>
                </c:pt>
                <c:pt idx="11">
                  <c:v>1.6411368201325272E-2</c:v>
                </c:pt>
              </c:numCache>
            </c:numRef>
          </c:val>
          <c:extLst>
            <c:ext xmlns:c16="http://schemas.microsoft.com/office/drawing/2014/chart" uri="{C3380CC4-5D6E-409C-BE32-E72D297353CC}">
              <c16:uniqueId val="{00000005-D147-4FE9-B2A9-5A9C395FA1C0}"/>
            </c:ext>
          </c:extLst>
        </c:ser>
        <c:dLbls>
          <c:showLegendKey val="0"/>
          <c:showVal val="0"/>
          <c:showCatName val="0"/>
          <c:showSerName val="0"/>
          <c:showPercent val="0"/>
          <c:showBubbleSize val="0"/>
        </c:dLbls>
        <c:gapWidth val="30"/>
        <c:overlap val="-27"/>
        <c:axId val="324146568"/>
        <c:axId val="324143824"/>
      </c:barChart>
      <c:catAx>
        <c:axId val="32414656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panose="020B0604020202020204" charset="0"/>
                <a:ea typeface="+mn-ea"/>
                <a:cs typeface="+mn-cs"/>
              </a:defRPr>
            </a:pPr>
            <a:endParaRPr lang="en-US"/>
          </a:p>
        </c:txPr>
        <c:crossAx val="324143824"/>
        <c:crosses val="autoZero"/>
        <c:auto val="1"/>
        <c:lblAlgn val="ctr"/>
        <c:lblOffset val="100"/>
        <c:noMultiLvlLbl val="0"/>
      </c:catAx>
      <c:valAx>
        <c:axId val="324143824"/>
        <c:scaling>
          <c:orientation val="minMax"/>
        </c:scaling>
        <c:delete val="1"/>
        <c:axPos val="l"/>
        <c:numFmt formatCode="0.0%" sourceLinked="1"/>
        <c:majorTickMark val="none"/>
        <c:minorTickMark val="none"/>
        <c:tickLblPos val="nextTo"/>
        <c:crossAx val="324146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ontserrat" panose="020B0604020202020204" charset="0"/>
              <a:ea typeface="+mn-ea"/>
              <a:cs typeface="+mn-cs"/>
            </a:defRPr>
          </a:pPr>
          <a:endParaRPr lang="en-US"/>
        </a:p>
      </c:txPr>
    </c:legend>
    <c:plotVisOnly val="1"/>
    <c:dispBlanksAs val="gap"/>
    <c:showDLblsOverMax val="0"/>
  </c:chart>
  <c:spPr>
    <a:noFill/>
    <a:ln>
      <a:noFill/>
    </a:ln>
    <a:effectLst/>
  </c:spPr>
  <c:txPr>
    <a:bodyPr/>
    <a:lstStyle/>
    <a:p>
      <a:pPr>
        <a:defRPr>
          <a:latin typeface="Montserrat" panose="020B060402020202020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Sheet1!$B$3</c:f>
              <c:strCache>
                <c:ptCount val="1"/>
                <c:pt idx="0">
                  <c:v>HOUSEHOLDS</c:v>
                </c:pt>
              </c:strCache>
            </c:strRef>
          </c:tx>
          <c:spPr>
            <a:solidFill>
              <a:schemeClr val="accent1"/>
            </a:solidFill>
            <a:ln>
              <a:noFill/>
            </a:ln>
            <a:effectLst/>
          </c:spPr>
          <c:invertIfNegative val="0"/>
          <c:cat>
            <c:strRef>
              <c:f>Sheet1!$A$5:$A$16</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Sheet1!$B$5:$B$16</c:f>
              <c:numCache>
                <c:formatCode>#,##0.00_);\(#,##0.00\)</c:formatCode>
                <c:ptCount val="12"/>
                <c:pt idx="0">
                  <c:v>-83625383.234029993</c:v>
                </c:pt>
                <c:pt idx="1">
                  <c:v>-98681777.159814</c:v>
                </c:pt>
                <c:pt idx="2">
                  <c:v>5359142.788869</c:v>
                </c:pt>
                <c:pt idx="3">
                  <c:v>29988827.870283</c:v>
                </c:pt>
                <c:pt idx="4">
                  <c:v>17940812.179115001</c:v>
                </c:pt>
                <c:pt idx="5">
                  <c:v>-3145158.7890699999</c:v>
                </c:pt>
                <c:pt idx="6">
                  <c:v>-114272207.062794</c:v>
                </c:pt>
                <c:pt idx="7">
                  <c:v>-40250751.142453</c:v>
                </c:pt>
                <c:pt idx="8">
                  <c:v>38910603.708796002</c:v>
                </c:pt>
                <c:pt idx="9">
                  <c:v>7711894.5526970001</c:v>
                </c:pt>
                <c:pt idx="10">
                  <c:v>-18926815.023118999</c:v>
                </c:pt>
                <c:pt idx="11">
                  <c:v>4698163.4813350001</c:v>
                </c:pt>
              </c:numCache>
            </c:numRef>
          </c:val>
          <c:extLst>
            <c:ext xmlns:c16="http://schemas.microsoft.com/office/drawing/2014/chart" uri="{C3380CC4-5D6E-409C-BE32-E72D297353CC}">
              <c16:uniqueId val="{00000000-9758-4085-ADFA-FCD39E592500}"/>
            </c:ext>
          </c:extLst>
        </c:ser>
        <c:ser>
          <c:idx val="1"/>
          <c:order val="1"/>
          <c:tx>
            <c:strRef>
              <c:f>Sheet1!$C$3</c:f>
              <c:strCache>
                <c:ptCount val="1"/>
                <c:pt idx="0">
                  <c:v>TRIPS PER HOUSEHOLD</c:v>
                </c:pt>
              </c:strCache>
            </c:strRef>
          </c:tx>
          <c:spPr>
            <a:solidFill>
              <a:schemeClr val="accent2"/>
            </a:solidFill>
            <a:ln>
              <a:noFill/>
            </a:ln>
            <a:effectLst/>
          </c:spPr>
          <c:invertIfNegative val="0"/>
          <c:cat>
            <c:strRef>
              <c:f>Sheet1!$A$5:$A$16</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Sheet1!$C$5:$C$16</c:f>
              <c:numCache>
                <c:formatCode>#,##0.00_);\(#,##0.00\)</c:formatCode>
                <c:ptCount val="12"/>
                <c:pt idx="0">
                  <c:v>167347660.29498601</c:v>
                </c:pt>
                <c:pt idx="1">
                  <c:v>112566568.842831</c:v>
                </c:pt>
                <c:pt idx="2">
                  <c:v>61974825.977412</c:v>
                </c:pt>
                <c:pt idx="3">
                  <c:v>88759848.944437996</c:v>
                </c:pt>
                <c:pt idx="4">
                  <c:v>38045335.090152003</c:v>
                </c:pt>
                <c:pt idx="5">
                  <c:v>72173525.383272007</c:v>
                </c:pt>
                <c:pt idx="6">
                  <c:v>87735734.630086005</c:v>
                </c:pt>
                <c:pt idx="7">
                  <c:v>36708690.315981001</c:v>
                </c:pt>
                <c:pt idx="8">
                  <c:v>-24061912.661189999</c:v>
                </c:pt>
                <c:pt idx="9">
                  <c:v>-6153324.6559300004</c:v>
                </c:pt>
                <c:pt idx="10">
                  <c:v>-17107113.916999001</c:v>
                </c:pt>
                <c:pt idx="11">
                  <c:v>36480402.143567003</c:v>
                </c:pt>
              </c:numCache>
            </c:numRef>
          </c:val>
          <c:extLst>
            <c:ext xmlns:c16="http://schemas.microsoft.com/office/drawing/2014/chart" uri="{C3380CC4-5D6E-409C-BE32-E72D297353CC}">
              <c16:uniqueId val="{00000001-9758-4085-ADFA-FCD39E592500}"/>
            </c:ext>
          </c:extLst>
        </c:ser>
        <c:ser>
          <c:idx val="2"/>
          <c:order val="2"/>
          <c:tx>
            <c:strRef>
              <c:f>Sheet1!$D$3</c:f>
              <c:strCache>
                <c:ptCount val="1"/>
                <c:pt idx="0">
                  <c:v>UNITS PER TRIP</c:v>
                </c:pt>
              </c:strCache>
            </c:strRef>
          </c:tx>
          <c:spPr>
            <a:solidFill>
              <a:schemeClr val="accent3"/>
            </a:solidFill>
            <a:ln>
              <a:noFill/>
            </a:ln>
            <a:effectLst/>
          </c:spPr>
          <c:invertIfNegative val="0"/>
          <c:cat>
            <c:strRef>
              <c:f>Sheet1!$A$5:$A$16</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Sheet1!$D$5:$D$16</c:f>
              <c:numCache>
                <c:formatCode>#,##0.00_);\(#,##0.00\)</c:formatCode>
                <c:ptCount val="12"/>
                <c:pt idx="0">
                  <c:v>-173673522.94717401</c:v>
                </c:pt>
                <c:pt idx="1">
                  <c:v>-24380128.162044998</c:v>
                </c:pt>
                <c:pt idx="2">
                  <c:v>-79967086.824642003</c:v>
                </c:pt>
                <c:pt idx="3">
                  <c:v>-1261963.982809</c:v>
                </c:pt>
                <c:pt idx="4">
                  <c:v>-42069615.608944997</c:v>
                </c:pt>
                <c:pt idx="5">
                  <c:v>-683794.83382499998</c:v>
                </c:pt>
                <c:pt idx="6">
                  <c:v>-65872537.367091998</c:v>
                </c:pt>
                <c:pt idx="7">
                  <c:v>-11568874.468490001</c:v>
                </c:pt>
                <c:pt idx="8">
                  <c:v>-12715384.363479</c:v>
                </c:pt>
                <c:pt idx="9">
                  <c:v>-23364816.763868</c:v>
                </c:pt>
                <c:pt idx="10">
                  <c:v>29664254.747687001</c:v>
                </c:pt>
                <c:pt idx="11">
                  <c:v>-42856631.582679003</c:v>
                </c:pt>
              </c:numCache>
            </c:numRef>
          </c:val>
          <c:extLst>
            <c:ext xmlns:c16="http://schemas.microsoft.com/office/drawing/2014/chart" uri="{C3380CC4-5D6E-409C-BE32-E72D297353CC}">
              <c16:uniqueId val="{00000002-9758-4085-ADFA-FCD39E592500}"/>
            </c:ext>
          </c:extLst>
        </c:ser>
        <c:ser>
          <c:idx val="3"/>
          <c:order val="3"/>
          <c:tx>
            <c:strRef>
              <c:f>Sheet1!$E$3</c:f>
              <c:strCache>
                <c:ptCount val="1"/>
                <c:pt idx="0">
                  <c:v>PRICE PER UNIT</c:v>
                </c:pt>
              </c:strCache>
            </c:strRef>
          </c:tx>
          <c:spPr>
            <a:solidFill>
              <a:schemeClr val="accent4"/>
            </a:solidFill>
            <a:ln>
              <a:noFill/>
            </a:ln>
            <a:effectLst/>
          </c:spPr>
          <c:invertIfNegative val="0"/>
          <c:cat>
            <c:strRef>
              <c:f>Sheet1!$A$5:$A$16</c:f>
              <c:strCache>
                <c:ptCount val="12"/>
                <c:pt idx="0">
                  <c:v>Tesco</c:v>
                </c:pt>
                <c:pt idx="1">
                  <c:v>Sainsbury's</c:v>
                </c:pt>
                <c:pt idx="2">
                  <c:v>Asda</c:v>
                </c:pt>
                <c:pt idx="3">
                  <c:v>Aldi</c:v>
                </c:pt>
                <c:pt idx="4">
                  <c:v>Morrisons</c:v>
                </c:pt>
                <c:pt idx="5">
                  <c:v>Lidl</c:v>
                </c:pt>
                <c:pt idx="6">
                  <c:v>Co-op</c:v>
                </c:pt>
                <c:pt idx="7">
                  <c:v>Waitrose</c:v>
                </c:pt>
                <c:pt idx="8">
                  <c:v>Marks &amp; Spencer</c:v>
                </c:pt>
                <c:pt idx="9">
                  <c:v>Total Bargain Stores</c:v>
                </c:pt>
                <c:pt idx="10">
                  <c:v>Iceland</c:v>
                </c:pt>
                <c:pt idx="11">
                  <c:v>Ocado</c:v>
                </c:pt>
              </c:strCache>
            </c:strRef>
          </c:cat>
          <c:val>
            <c:numRef>
              <c:f>Sheet1!$E$5:$E$16</c:f>
              <c:numCache>
                <c:formatCode>#,##0.00_);\(#,##0.00\)</c:formatCode>
                <c:ptCount val="12"/>
                <c:pt idx="0">
                  <c:v>91706368.657867</c:v>
                </c:pt>
                <c:pt idx="1">
                  <c:v>14287253.845655</c:v>
                </c:pt>
                <c:pt idx="2">
                  <c:v>8768954.8999770004</c:v>
                </c:pt>
                <c:pt idx="3">
                  <c:v>-1690275.717308</c:v>
                </c:pt>
                <c:pt idx="4">
                  <c:v>3290182.928789</c:v>
                </c:pt>
                <c:pt idx="5">
                  <c:v>11029046.759494999</c:v>
                </c:pt>
                <c:pt idx="6">
                  <c:v>-7041126.0899780001</c:v>
                </c:pt>
                <c:pt idx="7">
                  <c:v>20338910.836103</c:v>
                </c:pt>
                <c:pt idx="8">
                  <c:v>16068073.003002999</c:v>
                </c:pt>
                <c:pt idx="9">
                  <c:v>8768537.7673310004</c:v>
                </c:pt>
                <c:pt idx="10">
                  <c:v>6794935.0383609999</c:v>
                </c:pt>
                <c:pt idx="11">
                  <c:v>578424.58320300002</c:v>
                </c:pt>
              </c:numCache>
            </c:numRef>
          </c:val>
          <c:extLst>
            <c:ext xmlns:c16="http://schemas.microsoft.com/office/drawing/2014/chart" uri="{C3380CC4-5D6E-409C-BE32-E72D297353CC}">
              <c16:uniqueId val="{00000003-9758-4085-ADFA-FCD39E592500}"/>
            </c:ext>
          </c:extLst>
        </c:ser>
        <c:dLbls>
          <c:showLegendKey val="0"/>
          <c:showVal val="0"/>
          <c:showCatName val="0"/>
          <c:showSerName val="0"/>
          <c:showPercent val="0"/>
          <c:showBubbleSize val="0"/>
        </c:dLbls>
        <c:gapWidth val="50"/>
        <c:overlap val="100"/>
        <c:axId val="324141472"/>
        <c:axId val="324143040"/>
      </c:barChart>
      <c:catAx>
        <c:axId val="324141472"/>
        <c:scaling>
          <c:orientation val="maxMin"/>
        </c:scaling>
        <c:delete val="0"/>
        <c:axPos val="l"/>
        <c:numFmt formatCode="General" sourceLinked="1"/>
        <c:majorTickMark val="none"/>
        <c:minorTickMark val="none"/>
        <c:tickLblPos val="low"/>
        <c:spPr>
          <a:noFill/>
          <a:ln w="12700" cap="flat"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4143040"/>
        <c:crosses val="autoZero"/>
        <c:auto val="1"/>
        <c:lblAlgn val="ctr"/>
        <c:lblOffset val="100"/>
        <c:noMultiLvlLbl val="0"/>
      </c:catAx>
      <c:valAx>
        <c:axId val="324143040"/>
        <c:scaling>
          <c:orientation val="minMax"/>
        </c:scaling>
        <c:delete val="0"/>
        <c:axPos val="t"/>
        <c:numFmt formatCode="&quot;£&quot;#,##0"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4141472"/>
        <c:crosses val="autoZero"/>
        <c:crossBetween val="between"/>
        <c:dispUnits>
          <c:builtInUnit val="millions"/>
          <c:dispUnits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ontserrat" panose="020B0604020202020204" charset="0"/>
                    <a:ea typeface="+mn-ea"/>
                    <a:cs typeface="+mn-cs"/>
                  </a:defRPr>
                </a:pPr>
                <a:endParaRPr lang="en-US"/>
              </a:p>
            </c:txPr>
          </c:dispUnitsLbl>
        </c:dispUnits>
      </c:valAx>
      <c:spPr>
        <a:noFill/>
        <a:ln w="25400">
          <a:noFill/>
        </a:ln>
        <a:effectLst/>
      </c:spPr>
    </c:plotArea>
    <c:legend>
      <c:legendPos val="b"/>
      <c:overlay val="0"/>
      <c:spPr>
        <a:noFill/>
        <a:ln w="25400">
          <a:noFill/>
        </a:ln>
        <a:effectLst/>
      </c:spPr>
      <c:txPr>
        <a:bodyPr rot="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legend>
    <c:plotVisOnly val="1"/>
    <c:dispBlanksAs val="gap"/>
    <c:showDLblsOverMax val="0"/>
  </c:chart>
  <c:spPr>
    <a:noFill/>
    <a:ln w="6350" cap="flat" cmpd="sng" algn="ctr">
      <a:noFill/>
      <a:prstDash val="solid"/>
      <a:round/>
    </a:ln>
    <a:effectLst/>
  </c:spPr>
  <c:txPr>
    <a:bodyPr/>
    <a:lstStyle/>
    <a:p>
      <a:pPr>
        <a:defRPr>
          <a:latin typeface="Montserrat" panose="020B060402020202020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lumMod val="90000"/>
                </a:schemeClr>
              </a:solidFill>
              <a:ln>
                <a:noFill/>
              </a:ln>
              <a:effectLst/>
            </c:spPr>
            <c:extLst>
              <c:ext xmlns:c16="http://schemas.microsoft.com/office/drawing/2014/chart" uri="{C3380CC4-5D6E-409C-BE32-E72D297353CC}">
                <c16:uniqueId val="{00000001-145A-4E41-B81B-54C8A08C0474}"/>
              </c:ext>
            </c:extLst>
          </c:dPt>
          <c:dPt>
            <c:idx val="1"/>
            <c:invertIfNegative val="0"/>
            <c:bubble3D val="0"/>
            <c:spPr>
              <a:solidFill>
                <a:schemeClr val="tx2">
                  <a:lumMod val="90000"/>
                </a:schemeClr>
              </a:solidFill>
              <a:ln>
                <a:noFill/>
              </a:ln>
              <a:effectLst/>
            </c:spPr>
            <c:extLst>
              <c:ext xmlns:c16="http://schemas.microsoft.com/office/drawing/2014/chart" uri="{C3380CC4-5D6E-409C-BE32-E72D297353CC}">
                <c16:uniqueId val="{00000003-145A-4E41-B81B-54C8A08C0474}"/>
              </c:ext>
            </c:extLst>
          </c:dPt>
          <c:dLbls>
            <c:numFmt formatCode="0.0%" sourceLinked="0"/>
            <c:spPr>
              <a:noFill/>
              <a:ln>
                <a:noFill/>
              </a:ln>
              <a:effectLst/>
            </c:spPr>
            <c:txPr>
              <a:bodyPr rot="0" spcFirstLastPara="1" vertOverflow="ellipsis" vert="horz" wrap="none" anchor="ctr" anchorCtr="1"/>
              <a:lstStyle/>
              <a:p>
                <a:pPr>
                  <a:defRPr sz="1600" b="0" i="0" u="none" strike="noStrike" kern="1200" baseline="0">
                    <a:solidFill>
                      <a:schemeClr val="bg1"/>
                    </a:solidFill>
                    <a:latin typeface="Montserrat" panose="020B060402020202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2019</c:v>
                </c:pt>
                <c:pt idx="1">
                  <c:v>2020</c:v>
                </c:pt>
                <c:pt idx="2">
                  <c:v>2021</c:v>
                </c:pt>
              </c:numCache>
            </c:numRef>
          </c:cat>
          <c:val>
            <c:numRef>
              <c:f>Sheet1!$B$2:$B$4</c:f>
              <c:numCache>
                <c:formatCode>0.00%</c:formatCode>
                <c:ptCount val="3"/>
                <c:pt idx="0">
                  <c:v>7.3999999999999996E-2</c:v>
                </c:pt>
                <c:pt idx="1">
                  <c:v>0.09</c:v>
                </c:pt>
                <c:pt idx="2">
                  <c:v>0.14499999999999999</c:v>
                </c:pt>
              </c:numCache>
            </c:numRef>
          </c:val>
          <c:extLst>
            <c:ext xmlns:c16="http://schemas.microsoft.com/office/drawing/2014/chart" uri="{C3380CC4-5D6E-409C-BE32-E72D297353CC}">
              <c16:uniqueId val="{00000004-145A-4E41-B81B-54C8A08C0474}"/>
            </c:ext>
          </c:extLst>
        </c:ser>
        <c:dLbls>
          <c:showLegendKey val="0"/>
          <c:showVal val="0"/>
          <c:showCatName val="0"/>
          <c:showSerName val="0"/>
          <c:showPercent val="0"/>
          <c:showBubbleSize val="0"/>
        </c:dLbls>
        <c:gapWidth val="50"/>
        <c:overlap val="-27"/>
        <c:axId val="324148920"/>
        <c:axId val="324137160"/>
      </c:barChart>
      <c:catAx>
        <c:axId val="3241489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ontserrat" panose="020B0604020202020204" charset="0"/>
                <a:ea typeface="+mn-ea"/>
                <a:cs typeface="+mn-cs"/>
              </a:defRPr>
            </a:pPr>
            <a:endParaRPr lang="en-US"/>
          </a:p>
        </c:txPr>
        <c:crossAx val="324137160"/>
        <c:crosses val="autoZero"/>
        <c:auto val="1"/>
        <c:lblAlgn val="ctr"/>
        <c:lblOffset val="100"/>
        <c:noMultiLvlLbl val="0"/>
      </c:catAx>
      <c:valAx>
        <c:axId val="324137160"/>
        <c:scaling>
          <c:orientation val="minMax"/>
        </c:scaling>
        <c:delete val="1"/>
        <c:axPos val="l"/>
        <c:numFmt formatCode="0.00%" sourceLinked="1"/>
        <c:majorTickMark val="none"/>
        <c:minorTickMark val="none"/>
        <c:tickLblPos val="nextTo"/>
        <c:crossAx val="32414892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latin typeface="Montserrat" panose="020B060402020202020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643402226994417"/>
          <c:y val="0.15046296296296297"/>
          <c:w val="0.46094477724209704"/>
          <c:h val="0.68981481481481488"/>
        </c:manualLayout>
      </c:layout>
      <c:doughnutChart>
        <c:varyColors val="1"/>
        <c:ser>
          <c:idx val="0"/>
          <c:order val="0"/>
          <c:tx>
            <c:strRef>
              <c:f>'Sheet1 (4)'!$P$5</c:f>
              <c:strCache>
                <c:ptCount val="1"/>
                <c:pt idx="0">
                  <c:v>Easter 2020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376-449D-924C-4CF5CC06549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376-449D-924C-4CF5CC06549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376-449D-924C-4CF5CC06549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376-449D-924C-4CF5CC06549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376-449D-924C-4CF5CC06549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376-449D-924C-4CF5CC06549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376-449D-924C-4CF5CC06549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376-449D-924C-4CF5CC06549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ontserrat" panose="020B060402020202020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 (4)'!$O$6:$O$13</c:f>
              <c:strCache>
                <c:ptCount val="8"/>
                <c:pt idx="0">
                  <c:v>Tesco</c:v>
                </c:pt>
                <c:pt idx="1">
                  <c:v>Sainsbury's</c:v>
                </c:pt>
                <c:pt idx="2">
                  <c:v>Asda</c:v>
                </c:pt>
                <c:pt idx="3">
                  <c:v>Ocado</c:v>
                </c:pt>
                <c:pt idx="4">
                  <c:v>Morrisons</c:v>
                </c:pt>
                <c:pt idx="5">
                  <c:v>Waitrose</c:v>
                </c:pt>
                <c:pt idx="6">
                  <c:v>Iceland</c:v>
                </c:pt>
                <c:pt idx="7">
                  <c:v>All Other</c:v>
                </c:pt>
              </c:strCache>
            </c:strRef>
          </c:cat>
          <c:val>
            <c:numRef>
              <c:f>'Sheet1 (4)'!$P$6:$P$13</c:f>
              <c:numCache>
                <c:formatCode>0%</c:formatCode>
                <c:ptCount val="8"/>
                <c:pt idx="0">
                  <c:v>0.26314784037301675</c:v>
                </c:pt>
                <c:pt idx="1">
                  <c:v>0.16302221775793904</c:v>
                </c:pt>
                <c:pt idx="2">
                  <c:v>0.16937099213014251</c:v>
                </c:pt>
                <c:pt idx="3">
                  <c:v>0.18246192382976509</c:v>
                </c:pt>
                <c:pt idx="4">
                  <c:v>5.993772218988639E-2</c:v>
                </c:pt>
                <c:pt idx="5">
                  <c:v>4.6972695923900874E-2</c:v>
                </c:pt>
                <c:pt idx="6">
                  <c:v>5.5572838449141897E-2</c:v>
                </c:pt>
                <c:pt idx="7">
                  <c:v>5.9513769346207557E-2</c:v>
                </c:pt>
              </c:numCache>
            </c:numRef>
          </c:val>
          <c:extLst>
            <c:ext xmlns:c16="http://schemas.microsoft.com/office/drawing/2014/chart" uri="{C3380CC4-5D6E-409C-BE32-E72D297353CC}">
              <c16:uniqueId val="{00000010-4376-449D-924C-4CF5CC06549D}"/>
            </c:ext>
          </c:extLst>
        </c:ser>
        <c:ser>
          <c:idx val="1"/>
          <c:order val="1"/>
          <c:tx>
            <c:strRef>
              <c:f>'Sheet1 (4)'!$Q$5</c:f>
              <c:strCache>
                <c:ptCount val="1"/>
                <c:pt idx="0">
                  <c:v>Easter 2021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2-4376-449D-924C-4CF5CC06549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4-4376-449D-924C-4CF5CC06549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4376-449D-924C-4CF5CC06549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8-4376-449D-924C-4CF5CC06549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4376-449D-924C-4CF5CC06549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4376-449D-924C-4CF5CC06549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4376-449D-924C-4CF5CC06549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0-4376-449D-924C-4CF5CC06549D}"/>
              </c:ext>
            </c:extLst>
          </c:dPt>
          <c:dLbls>
            <c:dLbl>
              <c:idx val="0"/>
              <c:layout>
                <c:manualLayout>
                  <c:x val="8.97140841612135E-2"/>
                  <c:y val="-8.796296296296297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4376-449D-924C-4CF5CC06549D}"/>
                </c:ext>
              </c:extLst>
            </c:dLbl>
            <c:dLbl>
              <c:idx val="1"/>
              <c:layout>
                <c:manualLayout>
                  <c:x val="0.12064997525128712"/>
                  <c:y val="6.944444444444436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4376-449D-924C-4CF5CC06549D}"/>
                </c:ext>
              </c:extLst>
            </c:dLbl>
            <c:dLbl>
              <c:idx val="2"/>
              <c:layout>
                <c:manualLayout>
                  <c:x val="-4.3310247526103129E-2"/>
                  <c:y val="0.107766112569262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6-4376-449D-924C-4CF5CC06549D}"/>
                </c:ext>
              </c:extLst>
            </c:dLbl>
            <c:dLbl>
              <c:idx val="3"/>
              <c:layout>
                <c:manualLayout>
                  <c:x val="-9.5901262379228233E-2"/>
                  <c:y val="8.796296296296296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8-4376-449D-924C-4CF5CC06549D}"/>
                </c:ext>
              </c:extLst>
            </c:dLbl>
            <c:dLbl>
              <c:idx val="4"/>
              <c:layout>
                <c:manualLayout>
                  <c:x val="-0.12993074257830922"/>
                  <c:y val="-4.6296296296296294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A-4376-449D-924C-4CF5CC06549D}"/>
                </c:ext>
              </c:extLst>
            </c:dLbl>
            <c:dLbl>
              <c:idx val="5"/>
              <c:layout>
                <c:manualLayout>
                  <c:x val="-0.13302433168731659"/>
                  <c:y val="-5.555555555555555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C-4376-449D-924C-4CF5CC06549D}"/>
                </c:ext>
              </c:extLst>
            </c:dLbl>
            <c:dLbl>
              <c:idx val="6"/>
              <c:layout>
                <c:manualLayout>
                  <c:x val="-6.4965371289154611E-2"/>
                  <c:y val="-0.12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E-4376-449D-924C-4CF5CC06549D}"/>
                </c:ext>
              </c:extLst>
            </c:dLbl>
            <c:dLbl>
              <c:idx val="7"/>
              <c:layout>
                <c:manualLayout>
                  <c:x val="1.2374356436029393E-2"/>
                  <c:y val="-0.1296296296296296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0-4376-449D-924C-4CF5CC06549D}"/>
                </c:ext>
              </c:extLst>
            </c:dLbl>
            <c:spPr>
              <a:solidFill>
                <a:srgbClr val="FFFFFF"/>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Montserrat" panose="020B0604020202020204" charset="0"/>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 (4)'!$O$6:$O$13</c:f>
              <c:strCache>
                <c:ptCount val="8"/>
                <c:pt idx="0">
                  <c:v>Tesco</c:v>
                </c:pt>
                <c:pt idx="1">
                  <c:v>Sainsbury's</c:v>
                </c:pt>
                <c:pt idx="2">
                  <c:v>Asda</c:v>
                </c:pt>
                <c:pt idx="3">
                  <c:v>Ocado</c:v>
                </c:pt>
                <c:pt idx="4">
                  <c:v>Morrisons</c:v>
                </c:pt>
                <c:pt idx="5">
                  <c:v>Waitrose</c:v>
                </c:pt>
                <c:pt idx="6">
                  <c:v>Iceland</c:v>
                </c:pt>
                <c:pt idx="7">
                  <c:v>All Other</c:v>
                </c:pt>
              </c:strCache>
            </c:strRef>
          </c:cat>
          <c:val>
            <c:numRef>
              <c:f>'Sheet1 (4)'!$Q$6:$Q$13</c:f>
              <c:numCache>
                <c:formatCode>0%</c:formatCode>
                <c:ptCount val="8"/>
                <c:pt idx="0">
                  <c:v>0.27517733315331222</c:v>
                </c:pt>
                <c:pt idx="1">
                  <c:v>0.17589883229241618</c:v>
                </c:pt>
                <c:pt idx="2">
                  <c:v>0.14591961664138134</c:v>
                </c:pt>
                <c:pt idx="3">
                  <c:v>0.11304728950599717</c:v>
                </c:pt>
                <c:pt idx="4">
                  <c:v>8.1341395159082994E-2</c:v>
                </c:pt>
                <c:pt idx="5">
                  <c:v>7.7973291833699346E-2</c:v>
                </c:pt>
                <c:pt idx="6">
                  <c:v>6.7562512929623508E-2</c:v>
                </c:pt>
                <c:pt idx="7">
                  <c:v>6.3079728484487174E-2</c:v>
                </c:pt>
              </c:numCache>
            </c:numRef>
          </c:val>
          <c:extLst>
            <c:ext xmlns:c16="http://schemas.microsoft.com/office/drawing/2014/chart" uri="{C3380CC4-5D6E-409C-BE32-E72D297353CC}">
              <c16:uniqueId val="{00000021-4376-449D-924C-4CF5CC06549D}"/>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solidFill>
            <a:schemeClr val="bg1"/>
          </a:solidFill>
          <a:latin typeface="Montserrat" panose="020B060402020202020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Period 1</c:v>
                </c:pt>
              </c:strCache>
            </c:strRef>
          </c:tx>
          <c:spPr>
            <a:solidFill>
              <a:schemeClr val="accent3"/>
            </a:solidFill>
            <a:ln>
              <a:noFill/>
            </a:ln>
            <a:effectLst/>
          </c:spPr>
          <c:invertIfNegative val="0"/>
          <c:dLbls>
            <c:dLbl>
              <c:idx val="0"/>
              <c:numFmt formatCode="0&quot;%&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160F-439B-B4C7-12B9A18A3C05}"/>
                </c:ext>
              </c:extLst>
            </c:dLbl>
            <c:dLbl>
              <c:idx val="1"/>
              <c:numFmt formatCode="0&quot;%&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160F-439B-B4C7-12B9A18A3C05}"/>
                </c:ext>
              </c:extLst>
            </c:dLbl>
            <c:numFmt formatCode="0.0&quot;%&quot;"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NON FOOD CLOTHING &amp; JEWELLERY</c:v>
                </c:pt>
                <c:pt idx="1">
                  <c:v>NON FOOD SEASONAL/EVENTS &amp; CELEBRATION</c:v>
                </c:pt>
                <c:pt idx="2">
                  <c:v>NON FOOD HOME</c:v>
                </c:pt>
                <c:pt idx="3">
                  <c:v>NON FOOD TOYS</c:v>
                </c:pt>
                <c:pt idx="4">
                  <c:v>HOUSEHOLD &amp; PET AIRCARE</c:v>
                </c:pt>
                <c:pt idx="5">
                  <c:v>NON FOOD SPORTS &amp; LEISURE</c:v>
                </c:pt>
                <c:pt idx="6">
                  <c:v>HEALTH BEAUTY TOILETRIES &amp; BABY BEAUTY</c:v>
                </c:pt>
                <c:pt idx="7">
                  <c:v>NON FOOD STATIONERY &amp; PAPERSHOP</c:v>
                </c:pt>
                <c:pt idx="8">
                  <c:v>BWS FORTIFIED WINE</c:v>
                </c:pt>
                <c:pt idx="9">
                  <c:v>IMPULSE CONFECTIONERY</c:v>
                </c:pt>
                <c:pt idx="10">
                  <c:v>NON FOOD ELECTRICAL</c:v>
                </c:pt>
                <c:pt idx="11">
                  <c:v>FRESH FOOD CONVENIENCE &amp; DELI</c:v>
                </c:pt>
                <c:pt idx="12">
                  <c:v>FROZEN FROZEN DESSERTS &amp; FRUIT</c:v>
                </c:pt>
                <c:pt idx="13">
                  <c:v>TOBACCO</c:v>
                </c:pt>
                <c:pt idx="14">
                  <c:v>IMPULSE SOFT DRINKS</c:v>
                </c:pt>
                <c:pt idx="15">
                  <c:v>IMPULSE NUTS &amp; SEEDS</c:v>
                </c:pt>
                <c:pt idx="16">
                  <c:v>FRESH FOOD PRODUCE</c:v>
                </c:pt>
                <c:pt idx="17">
                  <c:v>BWS WINE</c:v>
                </c:pt>
                <c:pt idx="18">
                  <c:v>BWS SPIRITS &amp; RTD</c:v>
                </c:pt>
                <c:pt idx="19">
                  <c:v>FRESH FOOD BAKERY</c:v>
                </c:pt>
              </c:strCache>
            </c:strRef>
          </c:cat>
          <c:val>
            <c:numRef>
              <c:f>Sheet1!$B$2:$B$21</c:f>
              <c:numCache>
                <c:formatCode>#,###,##0.0</c:formatCode>
                <c:ptCount val="20"/>
                <c:pt idx="0">
                  <c:v>241.95998028562656</c:v>
                </c:pt>
                <c:pt idx="1">
                  <c:v>104.99443049282223</c:v>
                </c:pt>
                <c:pt idx="2">
                  <c:v>66.204468922688548</c:v>
                </c:pt>
                <c:pt idx="3">
                  <c:v>65.795918894974264</c:v>
                </c:pt>
                <c:pt idx="4">
                  <c:v>63.000315131442349</c:v>
                </c:pt>
                <c:pt idx="5">
                  <c:v>53.803934664772719</c:v>
                </c:pt>
                <c:pt idx="6">
                  <c:v>33.355188520047612</c:v>
                </c:pt>
                <c:pt idx="7">
                  <c:v>30.428912310228753</c:v>
                </c:pt>
                <c:pt idx="8">
                  <c:v>25.294280010335211</c:v>
                </c:pt>
                <c:pt idx="9">
                  <c:v>22.436130492603034</c:v>
                </c:pt>
                <c:pt idx="10">
                  <c:v>16.144950267233604</c:v>
                </c:pt>
                <c:pt idx="11">
                  <c:v>12.821155946801824</c:v>
                </c:pt>
                <c:pt idx="12">
                  <c:v>11.115472430190266</c:v>
                </c:pt>
                <c:pt idx="13">
                  <c:v>11.10394995625945</c:v>
                </c:pt>
                <c:pt idx="14">
                  <c:v>10.525166192416098</c:v>
                </c:pt>
                <c:pt idx="15">
                  <c:v>9.9041991352455216</c:v>
                </c:pt>
                <c:pt idx="16">
                  <c:v>8.7464992637964762</c:v>
                </c:pt>
                <c:pt idx="17">
                  <c:v>8.0209695710418529</c:v>
                </c:pt>
                <c:pt idx="18">
                  <c:v>7.6392452615735111</c:v>
                </c:pt>
                <c:pt idx="19">
                  <c:v>6.005963768036148</c:v>
                </c:pt>
              </c:numCache>
            </c:numRef>
          </c:val>
          <c:extLst>
            <c:ext xmlns:c16="http://schemas.microsoft.com/office/drawing/2014/chart" uri="{C3380CC4-5D6E-409C-BE32-E72D297353CC}">
              <c16:uniqueId val="{00000000-A32B-4DBC-9966-9A7154FF39C0}"/>
            </c:ext>
          </c:extLst>
        </c:ser>
        <c:dLbls>
          <c:dLblPos val="inEnd"/>
          <c:showLegendKey val="0"/>
          <c:showVal val="1"/>
          <c:showCatName val="0"/>
          <c:showSerName val="0"/>
          <c:showPercent val="0"/>
          <c:showBubbleSize val="0"/>
        </c:dLbls>
        <c:gapWidth val="50"/>
        <c:overlap val="-15"/>
        <c:axId val="324150488"/>
        <c:axId val="324150880"/>
      </c:barChart>
      <c:catAx>
        <c:axId val="324150488"/>
        <c:scaling>
          <c:orientation val="maxMin"/>
        </c:scaling>
        <c:delete val="0"/>
        <c:axPos val="l"/>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ontserrat" panose="00000500000000000000" pitchFamily="2" charset="0"/>
                <a:ea typeface="+mn-ea"/>
                <a:cs typeface="+mn-cs"/>
              </a:defRPr>
            </a:pPr>
            <a:endParaRPr lang="en-US"/>
          </a:p>
        </c:txPr>
        <c:crossAx val="324150880"/>
        <c:crosses val="autoZero"/>
        <c:auto val="1"/>
        <c:lblAlgn val="ctr"/>
        <c:lblOffset val="100"/>
        <c:noMultiLvlLbl val="0"/>
      </c:catAx>
      <c:valAx>
        <c:axId val="324150880"/>
        <c:scaling>
          <c:orientation val="minMax"/>
          <c:max val="300"/>
        </c:scaling>
        <c:delete val="1"/>
        <c:axPos val="b"/>
        <c:numFmt formatCode="#,###,##0.0" sourceLinked="1"/>
        <c:majorTickMark val="out"/>
        <c:minorTickMark val="none"/>
        <c:tickLblPos val="nextTo"/>
        <c:crossAx val="324150488"/>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Sheet1!$B$3</c:f>
              <c:strCache>
                <c:ptCount val="1"/>
                <c:pt idx="0">
                  <c:v>HOUSEHOLDS</c:v>
                </c:pt>
              </c:strCache>
            </c:strRef>
          </c:tx>
          <c:spPr>
            <a:solidFill>
              <a:schemeClr val="accent1"/>
            </a:solidFill>
            <a:ln>
              <a:noFill/>
            </a:ln>
            <a:effectLst/>
          </c:spPr>
          <c:invertIfNegative val="0"/>
          <c:cat>
            <c:strRef>
              <c:f>Sheet1!$A$5:$A$12</c:f>
              <c:strCache>
                <c:ptCount val="8"/>
                <c:pt idx="0">
                  <c:v>Fresh &amp; Chilled</c:v>
                </c:pt>
                <c:pt idx="1">
                  <c:v>Ambient Groceries</c:v>
                </c:pt>
                <c:pt idx="2">
                  <c:v>BWS</c:v>
                </c:pt>
                <c:pt idx="3">
                  <c:v>Frozen</c:v>
                </c:pt>
                <c:pt idx="4">
                  <c:v>Household &amp; Cleaning</c:v>
                </c:pt>
                <c:pt idx="5">
                  <c:v>Toiletries</c:v>
                </c:pt>
                <c:pt idx="6">
                  <c:v>Pet Care</c:v>
                </c:pt>
                <c:pt idx="7">
                  <c:v>Health Care</c:v>
                </c:pt>
              </c:strCache>
            </c:strRef>
          </c:cat>
          <c:val>
            <c:numRef>
              <c:f>Sheet1!$B$5:$B$12</c:f>
              <c:numCache>
                <c:formatCode>#,##0.00_);\(#,##0.00\)</c:formatCode>
                <c:ptCount val="8"/>
                <c:pt idx="0">
                  <c:v>43205836.242894001</c:v>
                </c:pt>
                <c:pt idx="1">
                  <c:v>29753599.760600999</c:v>
                </c:pt>
                <c:pt idx="2">
                  <c:v>24969307.540500998</c:v>
                </c:pt>
                <c:pt idx="3">
                  <c:v>6420211.7883059997</c:v>
                </c:pt>
                <c:pt idx="4">
                  <c:v>-3187090.9592229999</c:v>
                </c:pt>
                <c:pt idx="5">
                  <c:v>-3700789.6161150001</c:v>
                </c:pt>
                <c:pt idx="6">
                  <c:v>9594163.1558730006</c:v>
                </c:pt>
                <c:pt idx="7">
                  <c:v>-4220648.0704279998</c:v>
                </c:pt>
              </c:numCache>
            </c:numRef>
          </c:val>
          <c:extLst>
            <c:ext xmlns:c16="http://schemas.microsoft.com/office/drawing/2014/chart" uri="{C3380CC4-5D6E-409C-BE32-E72D297353CC}">
              <c16:uniqueId val="{00000000-055F-40C7-B589-7DE05F6FD073}"/>
            </c:ext>
          </c:extLst>
        </c:ser>
        <c:ser>
          <c:idx val="1"/>
          <c:order val="1"/>
          <c:tx>
            <c:strRef>
              <c:f>Sheet1!$C$3</c:f>
              <c:strCache>
                <c:ptCount val="1"/>
                <c:pt idx="0">
                  <c:v>TRIPS PER HOUSEHOLD</c:v>
                </c:pt>
              </c:strCache>
            </c:strRef>
          </c:tx>
          <c:spPr>
            <a:solidFill>
              <a:schemeClr val="accent2"/>
            </a:solidFill>
            <a:ln>
              <a:noFill/>
            </a:ln>
            <a:effectLst/>
          </c:spPr>
          <c:invertIfNegative val="0"/>
          <c:cat>
            <c:strRef>
              <c:f>Sheet1!$A$5:$A$12</c:f>
              <c:strCache>
                <c:ptCount val="8"/>
                <c:pt idx="0">
                  <c:v>Fresh &amp; Chilled</c:v>
                </c:pt>
                <c:pt idx="1">
                  <c:v>Ambient Groceries</c:v>
                </c:pt>
                <c:pt idx="2">
                  <c:v>BWS</c:v>
                </c:pt>
                <c:pt idx="3">
                  <c:v>Frozen</c:v>
                </c:pt>
                <c:pt idx="4">
                  <c:v>Household &amp; Cleaning</c:v>
                </c:pt>
                <c:pt idx="5">
                  <c:v>Toiletries</c:v>
                </c:pt>
                <c:pt idx="6">
                  <c:v>Pet Care</c:v>
                </c:pt>
                <c:pt idx="7">
                  <c:v>Health Care</c:v>
                </c:pt>
              </c:strCache>
            </c:strRef>
          </c:cat>
          <c:val>
            <c:numRef>
              <c:f>Sheet1!$C$5:$C$12</c:f>
              <c:numCache>
                <c:formatCode>#,##0.00_);\(#,##0.00\)</c:formatCode>
                <c:ptCount val="8"/>
                <c:pt idx="0">
                  <c:v>14870986.826399</c:v>
                </c:pt>
                <c:pt idx="1">
                  <c:v>-69682240.586374</c:v>
                </c:pt>
                <c:pt idx="2">
                  <c:v>-11610620.902262</c:v>
                </c:pt>
                <c:pt idx="3">
                  <c:v>-17970558.259840999</c:v>
                </c:pt>
                <c:pt idx="4">
                  <c:v>-90647042.912885994</c:v>
                </c:pt>
                <c:pt idx="5">
                  <c:v>-48980445.980830997</c:v>
                </c:pt>
                <c:pt idx="6">
                  <c:v>-2690246.130417</c:v>
                </c:pt>
                <c:pt idx="7">
                  <c:v>-5882207.0177469999</c:v>
                </c:pt>
              </c:numCache>
            </c:numRef>
          </c:val>
          <c:extLst>
            <c:ext xmlns:c16="http://schemas.microsoft.com/office/drawing/2014/chart" uri="{C3380CC4-5D6E-409C-BE32-E72D297353CC}">
              <c16:uniqueId val="{00000001-055F-40C7-B589-7DE05F6FD073}"/>
            </c:ext>
          </c:extLst>
        </c:ser>
        <c:ser>
          <c:idx val="2"/>
          <c:order val="2"/>
          <c:tx>
            <c:strRef>
              <c:f>Sheet1!$D$3</c:f>
              <c:strCache>
                <c:ptCount val="1"/>
                <c:pt idx="0">
                  <c:v>UNITS PER TRIP</c:v>
                </c:pt>
              </c:strCache>
            </c:strRef>
          </c:tx>
          <c:spPr>
            <a:solidFill>
              <a:schemeClr val="accent3"/>
            </a:solidFill>
            <a:ln>
              <a:noFill/>
            </a:ln>
            <a:effectLst/>
          </c:spPr>
          <c:invertIfNegative val="0"/>
          <c:cat>
            <c:strRef>
              <c:f>Sheet1!$A$5:$A$12</c:f>
              <c:strCache>
                <c:ptCount val="8"/>
                <c:pt idx="0">
                  <c:v>Fresh &amp; Chilled</c:v>
                </c:pt>
                <c:pt idx="1">
                  <c:v>Ambient Groceries</c:v>
                </c:pt>
                <c:pt idx="2">
                  <c:v>BWS</c:v>
                </c:pt>
                <c:pt idx="3">
                  <c:v>Frozen</c:v>
                </c:pt>
                <c:pt idx="4">
                  <c:v>Household &amp; Cleaning</c:v>
                </c:pt>
                <c:pt idx="5">
                  <c:v>Toiletries</c:v>
                </c:pt>
                <c:pt idx="6">
                  <c:v>Pet Care</c:v>
                </c:pt>
                <c:pt idx="7">
                  <c:v>Health Care</c:v>
                </c:pt>
              </c:strCache>
            </c:strRef>
          </c:cat>
          <c:val>
            <c:numRef>
              <c:f>Sheet1!$D$5:$D$12</c:f>
              <c:numCache>
                <c:formatCode>#,##0.00_);\(#,##0.00\)</c:formatCode>
                <c:ptCount val="8"/>
                <c:pt idx="0">
                  <c:v>132932066.073993</c:v>
                </c:pt>
                <c:pt idx="1">
                  <c:v>-99936810.045839995</c:v>
                </c:pt>
                <c:pt idx="2">
                  <c:v>74897118.474323004</c:v>
                </c:pt>
                <c:pt idx="3">
                  <c:v>-13959745.070795</c:v>
                </c:pt>
                <c:pt idx="4">
                  <c:v>-4256944.0432479996</c:v>
                </c:pt>
                <c:pt idx="5">
                  <c:v>-11479273.06986</c:v>
                </c:pt>
                <c:pt idx="6">
                  <c:v>-3804572.6514949999</c:v>
                </c:pt>
                <c:pt idx="7">
                  <c:v>-521788.74236799998</c:v>
                </c:pt>
              </c:numCache>
            </c:numRef>
          </c:val>
          <c:extLst>
            <c:ext xmlns:c16="http://schemas.microsoft.com/office/drawing/2014/chart" uri="{C3380CC4-5D6E-409C-BE32-E72D297353CC}">
              <c16:uniqueId val="{00000002-055F-40C7-B589-7DE05F6FD073}"/>
            </c:ext>
          </c:extLst>
        </c:ser>
        <c:ser>
          <c:idx val="3"/>
          <c:order val="3"/>
          <c:tx>
            <c:strRef>
              <c:f>Sheet1!$E$3</c:f>
              <c:strCache>
                <c:ptCount val="1"/>
                <c:pt idx="0">
                  <c:v>PRICE PER UNIT</c:v>
                </c:pt>
              </c:strCache>
            </c:strRef>
          </c:tx>
          <c:spPr>
            <a:solidFill>
              <a:schemeClr val="accent4"/>
            </a:solidFill>
            <a:ln>
              <a:noFill/>
            </a:ln>
            <a:effectLst/>
          </c:spPr>
          <c:invertIfNegative val="0"/>
          <c:cat>
            <c:strRef>
              <c:f>Sheet1!$A$5:$A$12</c:f>
              <c:strCache>
                <c:ptCount val="8"/>
                <c:pt idx="0">
                  <c:v>Fresh &amp; Chilled</c:v>
                </c:pt>
                <c:pt idx="1">
                  <c:v>Ambient Groceries</c:v>
                </c:pt>
                <c:pt idx="2">
                  <c:v>BWS</c:v>
                </c:pt>
                <c:pt idx="3">
                  <c:v>Frozen</c:v>
                </c:pt>
                <c:pt idx="4">
                  <c:v>Household &amp; Cleaning</c:v>
                </c:pt>
                <c:pt idx="5">
                  <c:v>Toiletries</c:v>
                </c:pt>
                <c:pt idx="6">
                  <c:v>Pet Care</c:v>
                </c:pt>
                <c:pt idx="7">
                  <c:v>Health Care</c:v>
                </c:pt>
              </c:strCache>
            </c:strRef>
          </c:cat>
          <c:val>
            <c:numRef>
              <c:f>Sheet1!$E$5:$E$12</c:f>
              <c:numCache>
                <c:formatCode>#,##0.00_);\(#,##0.00\)</c:formatCode>
                <c:ptCount val="8"/>
                <c:pt idx="0">
                  <c:v>-61693490.898708001</c:v>
                </c:pt>
                <c:pt idx="1">
                  <c:v>60375775.644019</c:v>
                </c:pt>
                <c:pt idx="2">
                  <c:v>-11463920.232404999</c:v>
                </c:pt>
                <c:pt idx="3">
                  <c:v>-3077727.1563869999</c:v>
                </c:pt>
                <c:pt idx="4">
                  <c:v>20398036.585236002</c:v>
                </c:pt>
                <c:pt idx="5">
                  <c:v>30040490.665495999</c:v>
                </c:pt>
                <c:pt idx="6">
                  <c:v>-16976677.847256001</c:v>
                </c:pt>
                <c:pt idx="7">
                  <c:v>13855159.827191001</c:v>
                </c:pt>
              </c:numCache>
            </c:numRef>
          </c:val>
          <c:extLst>
            <c:ext xmlns:c16="http://schemas.microsoft.com/office/drawing/2014/chart" uri="{C3380CC4-5D6E-409C-BE32-E72D297353CC}">
              <c16:uniqueId val="{00000003-055F-40C7-B589-7DE05F6FD073}"/>
            </c:ext>
          </c:extLst>
        </c:ser>
        <c:dLbls>
          <c:showLegendKey val="0"/>
          <c:showVal val="0"/>
          <c:showCatName val="0"/>
          <c:showSerName val="0"/>
          <c:showPercent val="0"/>
          <c:showBubbleSize val="0"/>
        </c:dLbls>
        <c:gapWidth val="50"/>
        <c:overlap val="100"/>
        <c:axId val="324152056"/>
        <c:axId val="324152448"/>
      </c:barChart>
      <c:catAx>
        <c:axId val="324152056"/>
        <c:scaling>
          <c:orientation val="maxMin"/>
        </c:scaling>
        <c:delete val="0"/>
        <c:axPos val="l"/>
        <c:numFmt formatCode="General" sourceLinked="1"/>
        <c:majorTickMark val="none"/>
        <c:minorTickMark val="none"/>
        <c:tickLblPos val="low"/>
        <c:spPr>
          <a:noFill/>
          <a:ln w="12700" cap="flat"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4152448"/>
        <c:crosses val="autoZero"/>
        <c:auto val="1"/>
        <c:lblAlgn val="ctr"/>
        <c:lblOffset val="100"/>
        <c:noMultiLvlLbl val="0"/>
      </c:catAx>
      <c:valAx>
        <c:axId val="324152448"/>
        <c:scaling>
          <c:orientation val="minMax"/>
        </c:scaling>
        <c:delete val="0"/>
        <c:axPos val="t"/>
        <c:numFmt formatCode="&quot;£&quot;#,##0"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crossAx val="324152056"/>
        <c:crosses val="autoZero"/>
        <c:crossBetween val="between"/>
        <c:dispUnits>
          <c:builtInUnit val="millions"/>
          <c:dispUnits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ontserrat" panose="020B0604020202020204" charset="0"/>
                    <a:ea typeface="+mn-ea"/>
                    <a:cs typeface="+mn-cs"/>
                  </a:defRPr>
                </a:pPr>
                <a:endParaRPr lang="en-US"/>
              </a:p>
            </c:txPr>
          </c:dispUnitsLbl>
        </c:dispUnits>
      </c:valAx>
      <c:spPr>
        <a:noFill/>
        <a:ln w="25400">
          <a:noFill/>
        </a:ln>
        <a:effectLst/>
      </c:spPr>
    </c:plotArea>
    <c:legend>
      <c:legendPos val="b"/>
      <c:overlay val="0"/>
      <c:spPr>
        <a:noFill/>
        <a:ln w="25400">
          <a:noFill/>
        </a:ln>
        <a:effectLst/>
      </c:spPr>
      <c:txPr>
        <a:bodyPr rot="0" spcFirstLastPara="1" vertOverflow="ellipsis" vert="horz" wrap="square" anchor="ctr" anchorCtr="1"/>
        <a:lstStyle/>
        <a:p>
          <a:pPr>
            <a:defRPr sz="1000" b="0" i="0" u="none" strike="noStrike" kern="1200" baseline="0">
              <a:solidFill>
                <a:schemeClr val="tx1"/>
              </a:solidFill>
              <a:latin typeface="Montserrat" panose="020B0604020202020204" charset="0"/>
              <a:ea typeface="+mn-ea"/>
              <a:cs typeface="+mn-cs"/>
            </a:defRPr>
          </a:pPr>
          <a:endParaRPr lang="en-US"/>
        </a:p>
      </c:txPr>
    </c:legend>
    <c:plotVisOnly val="1"/>
    <c:dispBlanksAs val="gap"/>
    <c:showDLblsOverMax val="0"/>
  </c:chart>
  <c:spPr>
    <a:noFill/>
    <a:ln w="6350" cap="flat" cmpd="sng" algn="ctr">
      <a:noFill/>
      <a:prstDash val="solid"/>
      <a:round/>
    </a:ln>
    <a:effectLst/>
  </c:spPr>
  <c:txPr>
    <a:bodyPr/>
    <a:lstStyle/>
    <a:p>
      <a:pPr>
        <a:defRPr>
          <a:latin typeface="Montserrat" panose="020B060402020202020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Reversed" id="25">
  <a:schemeClr val="accent5"/>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0.16893</cdr:x>
      <cdr:y>0.20509</cdr:y>
    </cdr:from>
    <cdr:to>
      <cdr:x>0.21006</cdr:x>
      <cdr:y>0.28636</cdr:y>
    </cdr:to>
    <cdr:cxnSp macro="">
      <cdr:nvCxnSpPr>
        <cdr:cNvPr id="2" name="Straight Arrow Connector 1">
          <a:extLst xmlns:a="http://schemas.openxmlformats.org/drawingml/2006/main">
            <a:ext uri="{FF2B5EF4-FFF2-40B4-BE49-F238E27FC236}">
              <a16:creationId xmlns:a16="http://schemas.microsoft.com/office/drawing/2014/main" id="{9E2A66D5-3F45-44B3-B8E2-368FE78E59C6}"/>
            </a:ext>
          </a:extLst>
        </cdr:cNvPr>
        <cdr:cNvCxnSpPr/>
      </cdr:nvCxnSpPr>
      <cdr:spPr>
        <a:xfrm xmlns:a="http://schemas.openxmlformats.org/drawingml/2006/main">
          <a:off x="1258758" y="600721"/>
          <a:ext cx="306509" cy="238032"/>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0.27281</cdr:x>
      <cdr:y>0.20509</cdr:y>
    </cdr:from>
    <cdr:to>
      <cdr:x>0.31192</cdr:x>
      <cdr:y>0.26348</cdr:y>
    </cdr:to>
    <cdr:cxnSp macro="">
      <cdr:nvCxnSpPr>
        <cdr:cNvPr id="5" name="Straight Arrow Connector 4">
          <a:extLst xmlns:a="http://schemas.openxmlformats.org/drawingml/2006/main">
            <a:ext uri="{FF2B5EF4-FFF2-40B4-BE49-F238E27FC236}">
              <a16:creationId xmlns:a16="http://schemas.microsoft.com/office/drawing/2014/main" id="{E9AAABC4-B9DD-42B3-B1F6-A75E27D983E6}"/>
            </a:ext>
          </a:extLst>
        </cdr:cNvPr>
        <cdr:cNvCxnSpPr/>
      </cdr:nvCxnSpPr>
      <cdr:spPr>
        <a:xfrm xmlns:a="http://schemas.openxmlformats.org/drawingml/2006/main" flipV="1">
          <a:off x="2032789" y="600721"/>
          <a:ext cx="291430" cy="171008"/>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0.27202</cdr:x>
      <cdr:y>0.52039</cdr:y>
    </cdr:from>
    <cdr:to>
      <cdr:x>0.31069</cdr:x>
      <cdr:y>0.58758</cdr:y>
    </cdr:to>
    <cdr:cxnSp macro="">
      <cdr:nvCxnSpPr>
        <cdr:cNvPr id="7" name="Straight Arrow Connector 6">
          <a:extLst xmlns:a="http://schemas.openxmlformats.org/drawingml/2006/main">
            <a:ext uri="{FF2B5EF4-FFF2-40B4-BE49-F238E27FC236}">
              <a16:creationId xmlns:a16="http://schemas.microsoft.com/office/drawing/2014/main" id="{51319A23-1EF0-46B5-B022-28EE017CB579}"/>
            </a:ext>
          </a:extLst>
        </cdr:cNvPr>
        <cdr:cNvCxnSpPr/>
      </cdr:nvCxnSpPr>
      <cdr:spPr>
        <a:xfrm xmlns:a="http://schemas.openxmlformats.org/drawingml/2006/main">
          <a:off x="2026914" y="1524225"/>
          <a:ext cx="288161" cy="196800"/>
        </a:xfrm>
        <a:prstGeom xmlns:a="http://schemas.openxmlformats.org/drawingml/2006/main" prst="straightConnector1">
          <a:avLst/>
        </a:prstGeom>
        <a:ln xmlns:a="http://schemas.openxmlformats.org/drawingml/2006/main">
          <a:solidFill>
            <a:schemeClr val="accent5"/>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0.17079</cdr:x>
      <cdr:y>0.51778</cdr:y>
    </cdr:from>
    <cdr:to>
      <cdr:x>0.21378</cdr:x>
      <cdr:y>0.58758</cdr:y>
    </cdr:to>
    <cdr:cxnSp macro="">
      <cdr:nvCxnSpPr>
        <cdr:cNvPr id="8" name="Straight Arrow Connector 7">
          <a:extLst xmlns:a="http://schemas.openxmlformats.org/drawingml/2006/main">
            <a:ext uri="{FF2B5EF4-FFF2-40B4-BE49-F238E27FC236}">
              <a16:creationId xmlns:a16="http://schemas.microsoft.com/office/drawing/2014/main" id="{1DCFDF8C-03F7-4531-8E1A-D8A421E295A4}"/>
            </a:ext>
          </a:extLst>
        </cdr:cNvPr>
        <cdr:cNvCxnSpPr/>
      </cdr:nvCxnSpPr>
      <cdr:spPr>
        <a:xfrm xmlns:a="http://schemas.openxmlformats.org/drawingml/2006/main" flipV="1">
          <a:off x="1272659" y="1516581"/>
          <a:ext cx="320326" cy="204444"/>
        </a:xfrm>
        <a:prstGeom xmlns:a="http://schemas.openxmlformats.org/drawingml/2006/main" prst="straightConnector1">
          <a:avLst/>
        </a:prstGeom>
        <a:ln xmlns:a="http://schemas.openxmlformats.org/drawingml/2006/main">
          <a:solidFill>
            <a:schemeClr val="accent5"/>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0.31161</cdr:x>
      <cdr:y>0.28863</cdr:y>
    </cdr:from>
    <cdr:to>
      <cdr:x>0.40709</cdr:x>
      <cdr:y>0.36905</cdr:y>
    </cdr:to>
    <cdr:cxnSp macro="">
      <cdr:nvCxnSpPr>
        <cdr:cNvPr id="2" name="Straight Arrow Connector 1">
          <a:extLst xmlns:a="http://schemas.openxmlformats.org/drawingml/2006/main">
            <a:ext uri="{FF2B5EF4-FFF2-40B4-BE49-F238E27FC236}">
              <a16:creationId xmlns:a16="http://schemas.microsoft.com/office/drawing/2014/main" id="{02D4FD33-FB59-470B-9E76-81B20DB2443F}"/>
            </a:ext>
          </a:extLst>
        </cdr:cNvPr>
        <cdr:cNvCxnSpPr/>
      </cdr:nvCxnSpPr>
      <cdr:spPr>
        <a:xfrm xmlns:a="http://schemas.openxmlformats.org/drawingml/2006/main">
          <a:off x="910470" y="710823"/>
          <a:ext cx="278994" cy="19806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0.6014</cdr:x>
      <cdr:y>0.29454</cdr:y>
    </cdr:from>
    <cdr:to>
      <cdr:x>0.69719</cdr:x>
      <cdr:y>0.3728</cdr:y>
    </cdr:to>
    <cdr:cxnSp macro="">
      <cdr:nvCxnSpPr>
        <cdr:cNvPr id="3" name="Straight Arrow Connector 2">
          <a:extLst xmlns:a="http://schemas.openxmlformats.org/drawingml/2006/main">
            <a:ext uri="{FF2B5EF4-FFF2-40B4-BE49-F238E27FC236}">
              <a16:creationId xmlns:a16="http://schemas.microsoft.com/office/drawing/2014/main" id="{5C6DDEB3-08D7-41CB-8C09-AED8A7B7361D}"/>
            </a:ext>
          </a:extLst>
        </cdr:cNvPr>
        <cdr:cNvCxnSpPr/>
      </cdr:nvCxnSpPr>
      <cdr:spPr>
        <a:xfrm xmlns:a="http://schemas.openxmlformats.org/drawingml/2006/main" flipV="1">
          <a:off x="1757186" y="725388"/>
          <a:ext cx="279886" cy="192742"/>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0.59535</cdr:x>
      <cdr:y>0.63166</cdr:y>
    </cdr:from>
    <cdr:to>
      <cdr:x>0.69084</cdr:x>
      <cdr:y>0.71208</cdr:y>
    </cdr:to>
    <cdr:cxnSp macro="">
      <cdr:nvCxnSpPr>
        <cdr:cNvPr id="4" name="Straight Arrow Connector 3">
          <a:extLst xmlns:a="http://schemas.openxmlformats.org/drawingml/2006/main">
            <a:ext uri="{FF2B5EF4-FFF2-40B4-BE49-F238E27FC236}">
              <a16:creationId xmlns:a16="http://schemas.microsoft.com/office/drawing/2014/main" id="{B250F1E9-9320-4B94-AF70-FA8D3D382716}"/>
            </a:ext>
          </a:extLst>
        </cdr:cNvPr>
        <cdr:cNvCxnSpPr/>
      </cdr:nvCxnSpPr>
      <cdr:spPr>
        <a:xfrm xmlns:a="http://schemas.openxmlformats.org/drawingml/2006/main">
          <a:off x="1739526" y="1555631"/>
          <a:ext cx="278994" cy="198060"/>
        </a:xfrm>
        <a:prstGeom xmlns:a="http://schemas.openxmlformats.org/drawingml/2006/main" prst="straightConnector1">
          <a:avLst/>
        </a:prstGeom>
        <a:ln xmlns:a="http://schemas.openxmlformats.org/drawingml/2006/main">
          <a:solidFill>
            <a:schemeClr val="accent5"/>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0.2947</cdr:x>
      <cdr:y>0.64078</cdr:y>
    </cdr:from>
    <cdr:to>
      <cdr:x>0.39049</cdr:x>
      <cdr:y>0.71905</cdr:y>
    </cdr:to>
    <cdr:cxnSp macro="">
      <cdr:nvCxnSpPr>
        <cdr:cNvPr id="5" name="Straight Arrow Connector 4">
          <a:extLst xmlns:a="http://schemas.openxmlformats.org/drawingml/2006/main">
            <a:ext uri="{FF2B5EF4-FFF2-40B4-BE49-F238E27FC236}">
              <a16:creationId xmlns:a16="http://schemas.microsoft.com/office/drawing/2014/main" id="{DC6DB86D-9285-4A47-AEB9-E82D9E362730}"/>
            </a:ext>
          </a:extLst>
        </cdr:cNvPr>
        <cdr:cNvCxnSpPr/>
      </cdr:nvCxnSpPr>
      <cdr:spPr>
        <a:xfrm xmlns:a="http://schemas.openxmlformats.org/drawingml/2006/main" flipV="1">
          <a:off x="861074" y="1578113"/>
          <a:ext cx="279886" cy="192742"/>
        </a:xfrm>
        <a:prstGeom xmlns:a="http://schemas.openxmlformats.org/drawingml/2006/main" prst="straightConnector1">
          <a:avLst/>
        </a:prstGeom>
        <a:ln xmlns:a="http://schemas.openxmlformats.org/drawingml/2006/main">
          <a:solidFill>
            <a:schemeClr val="accent5"/>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0.34198</cdr:x>
      <cdr:y>0.10466</cdr:y>
    </cdr:from>
    <cdr:to>
      <cdr:x>0.71569</cdr:x>
      <cdr:y>0.23028</cdr:y>
    </cdr:to>
    <cdr:cxnSp macro="">
      <cdr:nvCxnSpPr>
        <cdr:cNvPr id="3" name="Straight Arrow Connector 2">
          <a:extLst xmlns:a="http://schemas.openxmlformats.org/drawingml/2006/main">
            <a:ext uri="{FF2B5EF4-FFF2-40B4-BE49-F238E27FC236}">
              <a16:creationId xmlns:a16="http://schemas.microsoft.com/office/drawing/2014/main" id="{77FDCF7E-6F5D-4492-B605-5FC2CC1ADD33}"/>
            </a:ext>
          </a:extLst>
        </cdr:cNvPr>
        <cdr:cNvCxnSpPr/>
      </cdr:nvCxnSpPr>
      <cdr:spPr>
        <a:xfrm xmlns:a="http://schemas.openxmlformats.org/drawingml/2006/main" flipV="1">
          <a:off x="1140300" y="392136"/>
          <a:ext cx="1246094" cy="47064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606207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a10676d58a_0_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a10676d58a_0_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1889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ac90507b2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ac90507b2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2377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ac90507b2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ac90507b2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874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b2d54ef91a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4" name="Google Shape;1274;gb2d54ef91a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0874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gb675fe5471_0_1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5" name="Google Shape;2145;gb675fe5471_0_1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831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ac90507b2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ac90507b2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515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2"/>
        <p:cNvGrpSpPr/>
        <p:nvPr/>
      </p:nvGrpSpPr>
      <p:grpSpPr>
        <a:xfrm>
          <a:off x="0" y="0"/>
          <a:ext cx="0" cy="0"/>
          <a:chOff x="0" y="0"/>
          <a:chExt cx="0" cy="0"/>
        </a:xfrm>
      </p:grpSpPr>
      <p:sp>
        <p:nvSpPr>
          <p:cNvPr id="2443" name="Google Shape;2443;ga10676d58a_0_1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4" name="Google Shape;2444;ga10676d58a_0_1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4295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ac90507b2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ac90507b2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356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Black/grid 1">
  <p:cSld name="TITLE_2_2_1_1_2">
    <p:bg>
      <p:bgPr>
        <a:solidFill>
          <a:srgbClr val="000000"/>
        </a:solidFill>
        <a:effectLst/>
      </p:bgPr>
    </p:bg>
    <p:spTree>
      <p:nvGrpSpPr>
        <p:cNvPr id="1" name="Shape 332"/>
        <p:cNvGrpSpPr/>
        <p:nvPr/>
      </p:nvGrpSpPr>
      <p:grpSpPr>
        <a:xfrm>
          <a:off x="0" y="0"/>
          <a:ext cx="0" cy="0"/>
          <a:chOff x="0" y="0"/>
          <a:chExt cx="0" cy="0"/>
        </a:xfrm>
      </p:grpSpPr>
      <p:sp>
        <p:nvSpPr>
          <p:cNvPr id="333" name="Google Shape;333;p3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pic>
        <p:nvPicPr>
          <p:cNvPr id="334" name="Google Shape;334;p38"/>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354643" y="4382014"/>
            <a:ext cx="1714500" cy="396636"/>
          </a:xfrm>
          <a:prstGeom prst="rect">
            <a:avLst/>
          </a:prstGeom>
          <a:noFill/>
          <a:ln>
            <a:noFill/>
          </a:ln>
        </p:spPr>
      </p:pic>
      <p:sp>
        <p:nvSpPr>
          <p:cNvPr id="335" name="Google Shape;335;p38"/>
          <p:cNvSpPr/>
          <p:nvPr/>
        </p:nvSpPr>
        <p:spPr>
          <a:xfrm>
            <a:off x="4009290" y="2573712"/>
            <a:ext cx="2574000" cy="257430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36" name="Google Shape;336;p38"/>
          <p:cNvSpPr/>
          <p:nvPr/>
        </p:nvSpPr>
        <p:spPr>
          <a:xfrm>
            <a:off x="6583326" y="2573712"/>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37" name="Google Shape;337;p38"/>
          <p:cNvSpPr/>
          <p:nvPr/>
        </p:nvSpPr>
        <p:spPr>
          <a:xfrm rot="10800000">
            <a:off x="6583362" y="-49"/>
            <a:ext cx="2574000" cy="25743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38" name="Google Shape;338;p38"/>
          <p:cNvSpPr/>
          <p:nvPr/>
        </p:nvSpPr>
        <p:spPr>
          <a:xfrm rot="10800000">
            <a:off x="4009326" y="-49"/>
            <a:ext cx="2574000" cy="257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39" name="Google Shape;339;p38"/>
          <p:cNvSpPr txBox="1">
            <a:spLocks noGrp="1"/>
          </p:cNvSpPr>
          <p:nvPr>
            <p:ph type="ctrTitle"/>
          </p:nvPr>
        </p:nvSpPr>
        <p:spPr>
          <a:xfrm>
            <a:off x="354650" y="826025"/>
            <a:ext cx="4126200" cy="12348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dirty="0"/>
          </a:p>
        </p:txBody>
      </p:sp>
      <p:sp>
        <p:nvSpPr>
          <p:cNvPr id="340" name="Google Shape;340;p38"/>
          <p:cNvSpPr txBox="1">
            <a:spLocks noGrp="1"/>
          </p:cNvSpPr>
          <p:nvPr>
            <p:ph type="subTitle" idx="1"/>
          </p:nvPr>
        </p:nvSpPr>
        <p:spPr>
          <a:xfrm>
            <a:off x="354650" y="1984625"/>
            <a:ext cx="41262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dirty="0"/>
          </a:p>
        </p:txBody>
      </p:sp>
      <p:sp>
        <p:nvSpPr>
          <p:cNvPr id="341" name="Google Shape;341;p38"/>
          <p:cNvSpPr txBox="1">
            <a:spLocks noGrp="1"/>
          </p:cNvSpPr>
          <p:nvPr>
            <p:ph type="subTitle" idx="2"/>
          </p:nvPr>
        </p:nvSpPr>
        <p:spPr>
          <a:xfrm>
            <a:off x="354650" y="3059300"/>
            <a:ext cx="412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Clr>
                <a:srgbClr val="CBCBCB"/>
              </a:buClr>
              <a:buSzPts val="1200"/>
              <a:buNone/>
              <a:defRPr sz="1200" b="1">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dirty="0"/>
          </a:p>
        </p:txBody>
      </p:sp>
      <p:sp>
        <p:nvSpPr>
          <p:cNvPr id="342" name="Google Shape;342;p38"/>
          <p:cNvSpPr txBox="1">
            <a:spLocks noGrp="1"/>
          </p:cNvSpPr>
          <p:nvPr>
            <p:ph type="subTitle" idx="3"/>
          </p:nvPr>
        </p:nvSpPr>
        <p:spPr>
          <a:xfrm>
            <a:off x="354650" y="3214400"/>
            <a:ext cx="412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200"/>
              <a:buNone/>
              <a:defRPr sz="12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dirty="0"/>
          </a:p>
        </p:txBody>
      </p:sp>
      <p:sp>
        <p:nvSpPr>
          <p:cNvPr id="343" name="Google Shape;343;p38"/>
          <p:cNvSpPr txBox="1">
            <a:spLocks noGrp="1"/>
          </p:cNvSpPr>
          <p:nvPr>
            <p:ph type="subTitle" idx="4"/>
          </p:nvPr>
        </p:nvSpPr>
        <p:spPr>
          <a:xfrm>
            <a:off x="354650" y="3642975"/>
            <a:ext cx="412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000"/>
              <a:buNone/>
              <a:defRPr sz="10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side - Black/side bar">
  <p:cSld name="BLANK_2_2_2_1">
    <p:bg>
      <p:bgPr>
        <a:solidFill>
          <a:srgbClr val="000000"/>
        </a:solidFill>
        <a:effectLst/>
      </p:bgPr>
    </p:bg>
    <p:spTree>
      <p:nvGrpSpPr>
        <p:cNvPr id="1" name="Shape 167"/>
        <p:cNvGrpSpPr/>
        <p:nvPr/>
      </p:nvGrpSpPr>
      <p:grpSpPr>
        <a:xfrm>
          <a:off x="0" y="0"/>
          <a:ext cx="0" cy="0"/>
          <a:chOff x="0" y="0"/>
          <a:chExt cx="0" cy="0"/>
        </a:xfrm>
      </p:grpSpPr>
      <p:sp>
        <p:nvSpPr>
          <p:cNvPr id="168" name="Google Shape;168;p20"/>
          <p:cNvSpPr/>
          <p:nvPr/>
        </p:nvSpPr>
        <p:spPr>
          <a:xfrm>
            <a:off x="6057900" y="-17575"/>
            <a:ext cx="3132900" cy="5176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69" name="Google Shape;169;p20"/>
          <p:cNvSpPr txBox="1">
            <a:spLocks noGrp="1"/>
          </p:cNvSpPr>
          <p:nvPr>
            <p:ph type="ctrTitle"/>
          </p:nvPr>
        </p:nvSpPr>
        <p:spPr>
          <a:xfrm>
            <a:off x="6277650" y="1359650"/>
            <a:ext cx="2693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70" name="Google Shape;170;p20"/>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72" name="Google Shape;172;p2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73" name="Google Shape;173;p20"/>
          <p:cNvSpPr txBox="1">
            <a:spLocks noGrp="1"/>
          </p:cNvSpPr>
          <p:nvPr>
            <p:ph type="title" idx="2"/>
          </p:nvPr>
        </p:nvSpPr>
        <p:spPr>
          <a:xfrm>
            <a:off x="354650" y="292625"/>
            <a:ext cx="55509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174" name="Google Shape;174;p20"/>
          <p:cNvSpPr txBox="1">
            <a:spLocks noGrp="1"/>
          </p:cNvSpPr>
          <p:nvPr>
            <p:ph type="subTitle" idx="1"/>
          </p:nvPr>
        </p:nvSpPr>
        <p:spPr>
          <a:xfrm>
            <a:off x="354650" y="620550"/>
            <a:ext cx="55509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dirty="0"/>
          </a:p>
        </p:txBody>
      </p:sp>
      <p:sp>
        <p:nvSpPr>
          <p:cNvPr id="175" name="Google Shape;175;p20"/>
          <p:cNvSpPr txBox="1">
            <a:spLocks noGrp="1"/>
          </p:cNvSpPr>
          <p:nvPr>
            <p:ph type="subTitle" idx="3"/>
          </p:nvPr>
        </p:nvSpPr>
        <p:spPr>
          <a:xfrm>
            <a:off x="354650" y="4857000"/>
            <a:ext cx="55509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pic>
        <p:nvPicPr>
          <p:cNvPr id="176" name="Google Shape;176;p20"/>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1" name="Slide Number Placeholder 1">
            <a:extLst>
              <a:ext uri="{FF2B5EF4-FFF2-40B4-BE49-F238E27FC236}">
                <a16:creationId xmlns:a16="http://schemas.microsoft.com/office/drawing/2014/main" id="{8202D4FC-7AA1-4922-84F2-0C7B80786EE5}"/>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d slide - white">
  <p:cSld name="TITLE_AND_BODY_1_1_1_1_1">
    <p:bg>
      <p:bgPr>
        <a:solidFill>
          <a:srgbClr val="FFFFFF"/>
        </a:solidFill>
        <a:effectLst/>
      </p:bgPr>
    </p:bg>
    <p:spTree>
      <p:nvGrpSpPr>
        <p:cNvPr id="1" name="Shape 325"/>
        <p:cNvGrpSpPr/>
        <p:nvPr/>
      </p:nvGrpSpPr>
      <p:grpSpPr>
        <a:xfrm>
          <a:off x="0" y="0"/>
          <a:ext cx="0" cy="0"/>
          <a:chOff x="0" y="0"/>
          <a:chExt cx="0" cy="0"/>
        </a:xfrm>
      </p:grpSpPr>
      <p:sp>
        <p:nvSpPr>
          <p:cNvPr id="326" name="Google Shape;326;p37"/>
          <p:cNvSpPr/>
          <p:nvPr/>
        </p:nvSpPr>
        <p:spPr>
          <a:xfrm>
            <a:off x="0" y="50"/>
            <a:ext cx="5107500" cy="51588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27" name="Google Shape;327;p3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p:txBody>
      </p:sp>
      <p:sp>
        <p:nvSpPr>
          <p:cNvPr id="329" name="Google Shape;329;p37"/>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SzPts val="1200"/>
              <a:buNone/>
              <a:defRPr sz="1200" b="1">
                <a:latin typeface="Montserrat" panose="00000500000000000000" pitchFamily="2" charset="0"/>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dirty="0"/>
          </a:p>
        </p:txBody>
      </p:sp>
      <p:sp>
        <p:nvSpPr>
          <p:cNvPr id="330" name="Google Shape;330;p37"/>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314325" lvl="0" indent="-314325" rtl="0">
              <a:lnSpc>
                <a:spcPct val="100000"/>
              </a:lnSpc>
              <a:spcBef>
                <a:spcPts val="0"/>
              </a:spcBef>
              <a:spcAft>
                <a:spcPts val="0"/>
              </a:spcAft>
              <a:buSzPts val="1200"/>
              <a:buNone/>
              <a:defRPr sz="1200">
                <a:latin typeface="Montserrat" panose="00000500000000000000" pitchFamily="2" charset="0"/>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dirty="0"/>
          </a:p>
        </p:txBody>
      </p:sp>
      <p:pic>
        <p:nvPicPr>
          <p:cNvPr id="331" name="Google Shape;331;p3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54643" y="4382014"/>
            <a:ext cx="1714500" cy="396636"/>
          </a:xfrm>
          <a:prstGeom prst="rect">
            <a:avLst/>
          </a:prstGeom>
          <a:noFill/>
          <a:ln>
            <a:noFill/>
          </a:ln>
        </p:spPr>
      </p:pic>
      <p:sp>
        <p:nvSpPr>
          <p:cNvPr id="8" name="Slide Number Placeholder 1">
            <a:extLst>
              <a:ext uri="{FF2B5EF4-FFF2-40B4-BE49-F238E27FC236}">
                <a16:creationId xmlns:a16="http://schemas.microsoft.com/office/drawing/2014/main" id="{F12DD23D-F10A-4D50-90AE-90BE016AC95D}"/>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dirty="0">
              <a:solidFill>
                <a:schemeClr val="tx1"/>
              </a:solidFill>
              <a:latin typeface="Montserrat" panose="00000500000000000000" pitchFamily="2"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 you - Black">
  <p:cSld name="Thank you - Black">
    <p:bg>
      <p:bgPr>
        <a:solidFill>
          <a:srgbClr val="000000"/>
        </a:solidFill>
        <a:effectLst/>
      </p:bgPr>
    </p:bg>
    <p:spTree>
      <p:nvGrpSpPr>
        <p:cNvPr id="1" name="Shape 302"/>
        <p:cNvGrpSpPr/>
        <p:nvPr/>
      </p:nvGrpSpPr>
      <p:grpSpPr>
        <a:xfrm>
          <a:off x="0" y="0"/>
          <a:ext cx="0" cy="0"/>
          <a:chOff x="0" y="0"/>
          <a:chExt cx="0" cy="0"/>
        </a:xfrm>
      </p:grpSpPr>
      <p:sp>
        <p:nvSpPr>
          <p:cNvPr id="303" name="Google Shape;303;p34"/>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304" name="Google Shape;304;p3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p:txBody>
      </p:sp>
      <p:sp>
        <p:nvSpPr>
          <p:cNvPr id="306" name="Google Shape;306;p34"/>
          <p:cNvSpPr txBox="1"/>
          <p:nvPr/>
        </p:nvSpPr>
        <p:spPr>
          <a:xfrm>
            <a:off x="354650" y="1959975"/>
            <a:ext cx="2952300" cy="1269300"/>
          </a:xfrm>
          <a:prstGeom prst="rect">
            <a:avLst/>
          </a:prstGeom>
          <a:noFill/>
          <a:ln>
            <a:noFill/>
          </a:ln>
        </p:spPr>
        <p:txBody>
          <a:bodyPr spcFirstLastPara="1" wrap="square" lIns="0" tIns="91425" rIns="0" bIns="91425" anchor="t" anchorCtr="0">
            <a:noAutofit/>
          </a:bodyPr>
          <a:lstStyle/>
          <a:p>
            <a:pPr marL="0" lvl="0" indent="0" algn="l" rtl="0">
              <a:lnSpc>
                <a:spcPct val="90000"/>
              </a:lnSpc>
              <a:spcBef>
                <a:spcPts val="0"/>
              </a:spcBef>
              <a:spcAft>
                <a:spcPts val="0"/>
              </a:spcAft>
              <a:buNone/>
            </a:pPr>
            <a:r>
              <a:rPr lang="en" sz="1900" b="1" dirty="0">
                <a:solidFill>
                  <a:srgbClr val="FFFFFF"/>
                </a:solidFill>
                <a:latin typeface="Montserrat" panose="00000500000000000000" pitchFamily="2" charset="0"/>
                <a:ea typeface="Montserrat"/>
                <a:cs typeface="Montserrat"/>
                <a:sym typeface="Montserrat"/>
              </a:rPr>
              <a:t>Thank you.</a:t>
            </a:r>
            <a:endParaRPr sz="1900" b="1" dirty="0">
              <a:solidFill>
                <a:srgbClr val="FFFFFF"/>
              </a:solidFill>
              <a:latin typeface="Montserrat" panose="00000500000000000000" pitchFamily="2" charset="0"/>
              <a:ea typeface="Montserrat"/>
              <a:cs typeface="Montserrat"/>
              <a:sym typeface="Montserrat"/>
            </a:endParaRPr>
          </a:p>
        </p:txBody>
      </p:sp>
      <p:sp>
        <p:nvSpPr>
          <p:cNvPr id="307" name="Google Shape;307;p34"/>
          <p:cNvSpPr txBox="1">
            <a:spLocks noGrp="1"/>
          </p:cNvSpPr>
          <p:nvPr>
            <p:ph type="subTitle" idx="1"/>
          </p:nvPr>
        </p:nvSpPr>
        <p:spPr>
          <a:xfrm>
            <a:off x="354650" y="3305475"/>
            <a:ext cx="2716200" cy="307500"/>
          </a:xfrm>
          <a:prstGeom prst="rect">
            <a:avLst/>
          </a:prstGeom>
        </p:spPr>
        <p:txBody>
          <a:bodyPr spcFirstLastPara="1" wrap="square" lIns="0" tIns="91425" rIns="0" bIns="91425" anchor="b" anchorCtr="0">
            <a:noAutofit/>
          </a:bodyPr>
          <a:lstStyle>
            <a:lvl1pPr marL="311150" lvl="0" indent="-311150" rtl="0">
              <a:lnSpc>
                <a:spcPct val="100000"/>
              </a:lnSpc>
              <a:spcBef>
                <a:spcPts val="0"/>
              </a:spcBef>
              <a:spcAft>
                <a:spcPts val="0"/>
              </a:spcAft>
              <a:buClr>
                <a:srgbClr val="CBCBCB"/>
              </a:buClr>
              <a:buSzPts val="1200"/>
              <a:buNone/>
              <a:defRPr sz="1200" b="1">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dirty="0"/>
          </a:p>
        </p:txBody>
      </p:sp>
      <p:sp>
        <p:nvSpPr>
          <p:cNvPr id="308" name="Google Shape;308;p34"/>
          <p:cNvSpPr txBox="1">
            <a:spLocks noGrp="1"/>
          </p:cNvSpPr>
          <p:nvPr>
            <p:ph type="subTitle" idx="2"/>
          </p:nvPr>
        </p:nvSpPr>
        <p:spPr>
          <a:xfrm>
            <a:off x="354650" y="3460575"/>
            <a:ext cx="2716200" cy="3075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rgbClr val="CBCBCB"/>
              </a:buClr>
              <a:buSzPts val="1200"/>
              <a:buNone/>
              <a:defRPr sz="1200">
                <a:solidFill>
                  <a:srgbClr val="CBCBCB"/>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1800" b="1">
                <a:solidFill>
                  <a:srgbClr val="CBCBCB"/>
                </a:solidFill>
              </a:defRPr>
            </a:lvl2pPr>
            <a:lvl3pPr lvl="2" rtl="0">
              <a:lnSpc>
                <a:spcPct val="100000"/>
              </a:lnSpc>
              <a:spcBef>
                <a:spcPts val="0"/>
              </a:spcBef>
              <a:spcAft>
                <a:spcPts val="0"/>
              </a:spcAft>
              <a:buClr>
                <a:srgbClr val="CBCBCB"/>
              </a:buClr>
              <a:buSzPts val="1800"/>
              <a:buNone/>
              <a:defRPr sz="1800" b="1">
                <a:solidFill>
                  <a:srgbClr val="CBCBCB"/>
                </a:solidFill>
              </a:defRPr>
            </a:lvl3pPr>
            <a:lvl4pPr lvl="3" rtl="0">
              <a:lnSpc>
                <a:spcPct val="100000"/>
              </a:lnSpc>
              <a:spcBef>
                <a:spcPts val="0"/>
              </a:spcBef>
              <a:spcAft>
                <a:spcPts val="0"/>
              </a:spcAft>
              <a:buClr>
                <a:srgbClr val="CBCBCB"/>
              </a:buClr>
              <a:buSzPts val="1800"/>
              <a:buNone/>
              <a:defRPr sz="1800" b="1">
                <a:solidFill>
                  <a:srgbClr val="CBCBCB"/>
                </a:solidFill>
              </a:defRPr>
            </a:lvl4pPr>
            <a:lvl5pPr lvl="4" rtl="0">
              <a:lnSpc>
                <a:spcPct val="100000"/>
              </a:lnSpc>
              <a:spcBef>
                <a:spcPts val="0"/>
              </a:spcBef>
              <a:spcAft>
                <a:spcPts val="0"/>
              </a:spcAft>
              <a:buClr>
                <a:srgbClr val="CBCBCB"/>
              </a:buClr>
              <a:buSzPts val="1800"/>
              <a:buNone/>
              <a:defRPr sz="1800" b="1">
                <a:solidFill>
                  <a:srgbClr val="CBCBCB"/>
                </a:solidFill>
              </a:defRPr>
            </a:lvl5pPr>
            <a:lvl6pPr lvl="5" rtl="0">
              <a:lnSpc>
                <a:spcPct val="100000"/>
              </a:lnSpc>
              <a:spcBef>
                <a:spcPts val="0"/>
              </a:spcBef>
              <a:spcAft>
                <a:spcPts val="0"/>
              </a:spcAft>
              <a:buClr>
                <a:srgbClr val="CBCBCB"/>
              </a:buClr>
              <a:buSzPts val="1800"/>
              <a:buNone/>
              <a:defRPr sz="1800" b="1">
                <a:solidFill>
                  <a:srgbClr val="CBCBCB"/>
                </a:solidFill>
              </a:defRPr>
            </a:lvl6pPr>
            <a:lvl7pPr lvl="6" rtl="0">
              <a:lnSpc>
                <a:spcPct val="100000"/>
              </a:lnSpc>
              <a:spcBef>
                <a:spcPts val="0"/>
              </a:spcBef>
              <a:spcAft>
                <a:spcPts val="0"/>
              </a:spcAft>
              <a:buClr>
                <a:srgbClr val="CBCBCB"/>
              </a:buClr>
              <a:buSzPts val="1800"/>
              <a:buNone/>
              <a:defRPr sz="1800" b="1">
                <a:solidFill>
                  <a:srgbClr val="CBCBCB"/>
                </a:solidFill>
              </a:defRPr>
            </a:lvl7pPr>
            <a:lvl8pPr lvl="7" rtl="0">
              <a:lnSpc>
                <a:spcPct val="100000"/>
              </a:lnSpc>
              <a:spcBef>
                <a:spcPts val="0"/>
              </a:spcBef>
              <a:spcAft>
                <a:spcPts val="0"/>
              </a:spcAft>
              <a:buClr>
                <a:srgbClr val="CBCBCB"/>
              </a:buClr>
              <a:buSzPts val="1800"/>
              <a:buNone/>
              <a:defRPr sz="1800" b="1">
                <a:solidFill>
                  <a:srgbClr val="CBCBCB"/>
                </a:solidFill>
              </a:defRPr>
            </a:lvl8pPr>
            <a:lvl9pPr lvl="8" rtl="0">
              <a:lnSpc>
                <a:spcPct val="100000"/>
              </a:lnSpc>
              <a:spcBef>
                <a:spcPts val="0"/>
              </a:spcBef>
              <a:spcAft>
                <a:spcPts val="0"/>
              </a:spcAft>
              <a:buClr>
                <a:srgbClr val="CBCBCB"/>
              </a:buClr>
              <a:buSzPts val="1800"/>
              <a:buNone/>
              <a:defRPr sz="1800" b="1">
                <a:solidFill>
                  <a:srgbClr val="CBCBCB"/>
                </a:solidFill>
              </a:defRPr>
            </a:lvl9pPr>
          </a:lstStyle>
          <a:p>
            <a:endParaRPr dirty="0"/>
          </a:p>
        </p:txBody>
      </p:sp>
      <p:pic>
        <p:nvPicPr>
          <p:cNvPr id="309" name="Google Shape;309;p3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9" name="Slide Number Placeholder 1">
            <a:extLst>
              <a:ext uri="{FF2B5EF4-FFF2-40B4-BE49-F238E27FC236}">
                <a16:creationId xmlns:a16="http://schemas.microsoft.com/office/drawing/2014/main" id="{A24DAB37-606E-4530-933E-05066D5CC8E8}"/>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4183038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Black/radiant N outline">
  <p:cSld name="Divider - Black/radiant N outline">
    <p:bg>
      <p:bgPr>
        <a:solidFill>
          <a:srgbClr val="000000"/>
        </a:solidFill>
        <a:effectLst/>
      </p:bgPr>
    </p:bg>
    <p:spTree>
      <p:nvGrpSpPr>
        <p:cNvPr id="1" name="Shape 199"/>
        <p:cNvGrpSpPr/>
        <p:nvPr/>
      </p:nvGrpSpPr>
      <p:grpSpPr>
        <a:xfrm>
          <a:off x="0" y="0"/>
          <a:ext cx="0" cy="0"/>
          <a:chOff x="0" y="0"/>
          <a:chExt cx="0" cy="0"/>
        </a:xfrm>
      </p:grpSpPr>
      <p:pic>
        <p:nvPicPr>
          <p:cNvPr id="204" name="Google Shape;204;p23"/>
          <p:cNvPicPr preferRelativeResize="0"/>
          <p:nvPr/>
        </p:nvPicPr>
        <p:blipFill rotWithShape="1">
          <a:blip r:embed="rId2" cstate="screen">
            <a:alphaModFix/>
            <a:extLst>
              <a:ext uri="{28A0092B-C50C-407E-A947-70E740481C1C}">
                <a14:useLocalDpi xmlns:a14="http://schemas.microsoft.com/office/drawing/2010/main"/>
              </a:ext>
            </a:extLst>
          </a:blip>
          <a:srcRect t="29" b="29"/>
          <a:stretch/>
        </p:blipFill>
        <p:spPr>
          <a:xfrm>
            <a:off x="4008765" y="0"/>
            <a:ext cx="5135237" cy="5143501"/>
          </a:xfrm>
          <a:prstGeom prst="rect">
            <a:avLst/>
          </a:prstGeom>
          <a:noFill/>
          <a:ln>
            <a:noFill/>
          </a:ln>
        </p:spPr>
      </p:pic>
      <p:sp>
        <p:nvSpPr>
          <p:cNvPr id="200" name="Google Shape;200;p23"/>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p:txBody>
      </p:sp>
      <p:sp>
        <p:nvSpPr>
          <p:cNvPr id="201" name="Google Shape;201;p23"/>
          <p:cNvSpPr txBox="1">
            <a:spLocks noGrp="1"/>
          </p:cNvSpPr>
          <p:nvPr>
            <p:ph type="ctrTitle"/>
          </p:nvPr>
        </p:nvSpPr>
        <p:spPr>
          <a:xfrm>
            <a:off x="354650" y="990600"/>
            <a:ext cx="41151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dirty="0"/>
          </a:p>
        </p:txBody>
      </p:sp>
      <p:sp>
        <p:nvSpPr>
          <p:cNvPr id="202" name="Google Shape;202;p23"/>
          <p:cNvSpPr txBox="1">
            <a:spLocks noGrp="1"/>
          </p:cNvSpPr>
          <p:nvPr>
            <p:ph type="subTitle" idx="1"/>
          </p:nvPr>
        </p:nvSpPr>
        <p:spPr>
          <a:xfrm>
            <a:off x="354650" y="2453125"/>
            <a:ext cx="4115100" cy="7926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defRPr sz="1800">
                <a:solidFill>
                  <a:srgbClr val="666666"/>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1800">
                <a:solidFill>
                  <a:srgbClr val="666666"/>
                </a:solidFill>
                <a:latin typeface="Montserrat"/>
                <a:ea typeface="Montserrat"/>
                <a:cs typeface="Montserrat"/>
                <a:sym typeface="Montserrat"/>
              </a:defRPr>
            </a:lvl9pPr>
          </a:lstStyle>
          <a:p>
            <a:endParaRPr dirty="0"/>
          </a:p>
        </p:txBody>
      </p:sp>
      <p:pic>
        <p:nvPicPr>
          <p:cNvPr id="205" name="Google Shape;205;p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8" name="Slide Number Placeholder 1">
            <a:extLst>
              <a:ext uri="{FF2B5EF4-FFF2-40B4-BE49-F238E27FC236}">
                <a16:creationId xmlns:a16="http://schemas.microsoft.com/office/drawing/2014/main" id="{A2B0E1BD-DC73-4E8A-BE80-3C21E7BA3D54}"/>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438503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side - White/sidebar">
  <p:cSld name="Inside - White/sidebar">
    <p:spTree>
      <p:nvGrpSpPr>
        <p:cNvPr id="1" name="Shape 217"/>
        <p:cNvGrpSpPr/>
        <p:nvPr/>
      </p:nvGrpSpPr>
      <p:grpSpPr>
        <a:xfrm>
          <a:off x="0" y="0"/>
          <a:ext cx="0" cy="0"/>
          <a:chOff x="0" y="0"/>
          <a:chExt cx="0" cy="0"/>
        </a:xfrm>
      </p:grpSpPr>
      <p:pic>
        <p:nvPicPr>
          <p:cNvPr id="218" name="Google Shape;218;p22"/>
          <p:cNvPicPr preferRelativeResize="0"/>
          <p:nvPr/>
        </p:nvPicPr>
        <p:blipFill>
          <a:blip r:embed="rId2">
            <a:alphaModFix/>
          </a:blip>
          <a:stretch>
            <a:fillRect/>
          </a:stretch>
        </p:blipFill>
        <p:spPr>
          <a:xfrm>
            <a:off x="6552793" y="-35809"/>
            <a:ext cx="2615075" cy="5210852"/>
          </a:xfrm>
          <a:prstGeom prst="rect">
            <a:avLst/>
          </a:prstGeom>
          <a:noFill/>
          <a:ln>
            <a:noFill/>
          </a:ln>
        </p:spPr>
      </p:pic>
      <p:sp>
        <p:nvSpPr>
          <p:cNvPr id="224" name="Google Shape;224;p22"/>
          <p:cNvSpPr/>
          <p:nvPr/>
        </p:nvSpPr>
        <p:spPr>
          <a:xfrm>
            <a:off x="6553686" y="3860743"/>
            <a:ext cx="1304700" cy="1304400"/>
          </a:xfrm>
          <a:prstGeom prst="rtTriangle">
            <a:avLst/>
          </a:prstGeom>
          <a:solidFill>
            <a:srgbClr val="D9D9D9"/>
          </a:solidFill>
          <a:ln>
            <a:noFill/>
          </a:ln>
        </p:spPr>
        <p:txBody>
          <a:bodyPr spcFirstLastPara="1" wrap="square" lIns="91425" tIns="91425" rIns="91425" bIns="91425" anchor="ctr" anchorCtr="0">
            <a:noAutofit/>
          </a:bodyPr>
          <a:lstStyle/>
          <a:p>
            <a:endParaRPr/>
          </a:p>
        </p:txBody>
      </p:sp>
      <p:sp>
        <p:nvSpPr>
          <p:cNvPr id="219" name="Google Shape;219;p2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a:buSzPts val="600"/>
            </a:pPr>
            <a:r>
              <a:rPr lang="en" sz="500" dirty="0">
                <a:solidFill>
                  <a:srgbClr val="888888"/>
                </a:solidFill>
                <a:latin typeface="Avenir Next LT Pro" panose="020B0504020202020204" pitchFamily="34" charset="0"/>
                <a:ea typeface="Montserrat Light"/>
                <a:cs typeface="Montserrat Light"/>
                <a:sym typeface="Montserrat Light"/>
              </a:rPr>
              <a:t>© 2021 </a:t>
            </a:r>
            <a:r>
              <a:rPr lang="en-GB" sz="500" dirty="0" err="1">
                <a:solidFill>
                  <a:srgbClr val="888888"/>
                </a:solidFill>
                <a:latin typeface="Avenir Next LT Pro" panose="020B0504020202020204" pitchFamily="34" charset="0"/>
                <a:ea typeface="Montserrat Light"/>
                <a:cs typeface="Montserrat Light"/>
                <a:sym typeface="Montserrat Light"/>
              </a:rPr>
              <a:t>NielsenIQ</a:t>
            </a:r>
            <a:r>
              <a:rPr lang="en" sz="500" dirty="0">
                <a:solidFill>
                  <a:srgbClr val="888888"/>
                </a:solidFill>
                <a:latin typeface="Avenir Next LT Pro" panose="020B0504020202020204" pitchFamily="34" charset="0"/>
                <a:ea typeface="Montserrat Light"/>
                <a:cs typeface="Montserrat Light"/>
                <a:sym typeface="Montserrat Light"/>
              </a:rPr>
              <a:t> Consumer LLC. All Rights Reserved.</a:t>
            </a:r>
            <a:endParaRPr sz="500" dirty="0">
              <a:solidFill>
                <a:srgbClr val="888888"/>
              </a:solidFill>
              <a:latin typeface="Avenir Next LT Pro" panose="020B0504020202020204" pitchFamily="34" charset="0"/>
              <a:ea typeface="Montserrat Light"/>
              <a:cs typeface="Montserrat Light"/>
              <a:sym typeface="Montserrat Light"/>
            </a:endParaRPr>
          </a:p>
        </p:txBody>
      </p:sp>
      <p:pic>
        <p:nvPicPr>
          <p:cNvPr id="221" name="Google Shape;221;p22"/>
          <p:cNvPicPr preferRelativeResize="0"/>
          <p:nvPr/>
        </p:nvPicPr>
        <p:blipFill>
          <a:blip r:embed="rId3">
            <a:alphaModFix/>
          </a:blip>
          <a:stretch>
            <a:fillRect/>
          </a:stretch>
        </p:blipFill>
        <p:spPr>
          <a:xfrm>
            <a:off x="0" y="-23876"/>
            <a:ext cx="354650" cy="355945"/>
          </a:xfrm>
          <a:prstGeom prst="rect">
            <a:avLst/>
          </a:prstGeom>
          <a:noFill/>
          <a:ln>
            <a:noFill/>
          </a:ln>
        </p:spPr>
      </p:pic>
      <p:sp>
        <p:nvSpPr>
          <p:cNvPr id="222" name="Google Shape;222;p22"/>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sp>
        <p:nvSpPr>
          <p:cNvPr id="223" name="Google Shape;223;p22"/>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Avenir Next LT Pro" panose="020B0504020202020204" pitchFamily="34"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225" name="Google Shape;225;p22"/>
          <p:cNvSpPr txBox="1">
            <a:spLocks noGrp="1"/>
          </p:cNvSpPr>
          <p:nvPr>
            <p:ph type="ctrTitle" idx="2"/>
          </p:nvPr>
        </p:nvSpPr>
        <p:spPr>
          <a:xfrm>
            <a:off x="6749575" y="2229250"/>
            <a:ext cx="2195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000000"/>
              </a:buClr>
              <a:buSzPts val="3000"/>
              <a:buFont typeface="Montserrat"/>
              <a:buNone/>
              <a:defRPr sz="3000" b="1">
                <a:solidFill>
                  <a:srgbClr val="000000"/>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11" name="Slide Number Placeholder 1">
            <a:extLst>
              <a:ext uri="{FF2B5EF4-FFF2-40B4-BE49-F238E27FC236}">
                <a16:creationId xmlns:a16="http://schemas.microsoft.com/office/drawing/2014/main" id="{4782AB01-90B4-42AE-8627-734929595EAB}"/>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rgbClr val="000000"/>
                </a:solidFill>
              </a:rPr>
              <a:pPr/>
              <a:t>‹#›</a:t>
            </a:fld>
            <a:endParaRPr lang="en-PH" dirty="0">
              <a:solidFill>
                <a:srgbClr val="000000"/>
              </a:solidFill>
            </a:endParaRPr>
          </a:p>
        </p:txBody>
      </p:sp>
    </p:spTree>
    <p:extLst>
      <p:ext uri="{BB962C8B-B14F-4D97-AF65-F5344CB8AC3E}">
        <p14:creationId xmlns:p14="http://schemas.microsoft.com/office/powerpoint/2010/main" val="1967547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side - White/title/body text">
  <p:cSld name="TITLE_AND_BODY_1">
    <p:spTree>
      <p:nvGrpSpPr>
        <p:cNvPr id="1" name="Shape 64"/>
        <p:cNvGrpSpPr/>
        <p:nvPr/>
      </p:nvGrpSpPr>
      <p:grpSpPr>
        <a:xfrm>
          <a:off x="0" y="0"/>
          <a:ext cx="0" cy="0"/>
          <a:chOff x="0" y="0"/>
          <a:chExt cx="0" cy="0"/>
        </a:xfrm>
      </p:grpSpPr>
      <p:sp>
        <p:nvSpPr>
          <p:cNvPr id="65" name="Google Shape;65;p7"/>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66" name="Google Shape;66;p7"/>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67" name="Google Shape;67;p7"/>
          <p:cNvSpPr txBox="1">
            <a:spLocks noGrp="1"/>
          </p:cNvSpPr>
          <p:nvPr>
            <p:ph type="body" idx="1"/>
          </p:nvPr>
        </p:nvSpPr>
        <p:spPr>
          <a:xfrm>
            <a:off x="354650" y="1152475"/>
            <a:ext cx="8434800" cy="3416400"/>
          </a:xfrm>
          <a:prstGeom prst="rect">
            <a:avLst/>
          </a:prstGeom>
        </p:spPr>
        <p:txBody>
          <a:bodyPr spcFirstLastPara="1" wrap="square" lIns="0" tIns="91425" rIns="0" bIns="91425" anchor="t" anchorCtr="0">
            <a:noAutofit/>
          </a:bodyPr>
          <a:lstStyle>
            <a:lvl1pPr marL="274320" lvl="0" indent="-274320" rtl="0">
              <a:spcBef>
                <a:spcPts val="0"/>
              </a:spcBef>
              <a:spcAft>
                <a:spcPts val="0"/>
              </a:spcAft>
              <a:buSzPts val="1300"/>
              <a:buChar char="■"/>
              <a:defRPr>
                <a:latin typeface="Montserrat" panose="00000500000000000000" pitchFamily="2" charset="0"/>
              </a:defRPr>
            </a:lvl1pPr>
            <a:lvl2pPr marL="914400" lvl="1" indent="-304800" rtl="0">
              <a:spcBef>
                <a:spcPts val="1600"/>
              </a:spcBef>
              <a:spcAft>
                <a:spcPts val="0"/>
              </a:spcAft>
              <a:buSzPts val="1200"/>
              <a:buChar char="⎼"/>
              <a:defRPr/>
            </a:lvl2pPr>
            <a:lvl3pPr marL="1371600" lvl="2" indent="-292100" rtl="0">
              <a:spcBef>
                <a:spcPts val="1600"/>
              </a:spcBef>
              <a:spcAft>
                <a:spcPts val="0"/>
              </a:spcAft>
              <a:buSzPts val="1000"/>
              <a:buChar char="○"/>
              <a:defRPr/>
            </a:lvl3pPr>
            <a:lvl4pPr marL="1828800" lvl="3" indent="-292100" rtl="0">
              <a:spcBef>
                <a:spcPts val="1600"/>
              </a:spcBef>
              <a:spcAft>
                <a:spcPts val="0"/>
              </a:spcAft>
              <a:buSzPts val="1000"/>
              <a:buChar char="■"/>
              <a:defRPr/>
            </a:lvl4pPr>
            <a:lvl5pPr marL="2286000" lvl="4" indent="-292100" rtl="0">
              <a:spcBef>
                <a:spcPts val="1600"/>
              </a:spcBef>
              <a:spcAft>
                <a:spcPts val="0"/>
              </a:spcAft>
              <a:buSzPts val="1000"/>
              <a:buChar char="⎼"/>
              <a:defRPr/>
            </a:lvl5pPr>
            <a:lvl6pPr marL="2743200" lvl="5" indent="-292100" rtl="0">
              <a:spcBef>
                <a:spcPts val="1600"/>
              </a:spcBef>
              <a:spcAft>
                <a:spcPts val="0"/>
              </a:spcAft>
              <a:buSzPts val="1000"/>
              <a:buChar char="○"/>
              <a:defRPr/>
            </a:lvl6pPr>
            <a:lvl7pPr marL="3200400" lvl="6" indent="-292100" rtl="0">
              <a:spcBef>
                <a:spcPts val="1600"/>
              </a:spcBef>
              <a:spcAft>
                <a:spcPts val="0"/>
              </a:spcAft>
              <a:buSzPts val="1000"/>
              <a:buChar char="■"/>
              <a:defRPr/>
            </a:lvl7pPr>
            <a:lvl8pPr marL="3657600" lvl="7" indent="-292100" rtl="0">
              <a:spcBef>
                <a:spcPts val="1600"/>
              </a:spcBef>
              <a:spcAft>
                <a:spcPts val="0"/>
              </a:spcAft>
              <a:buSzPts val="1000"/>
              <a:buChar char="⎼"/>
              <a:defRPr/>
            </a:lvl8pPr>
            <a:lvl9pPr marL="4114800" lvl="8" indent="-292100" rtl="0">
              <a:spcBef>
                <a:spcPts val="1600"/>
              </a:spcBef>
              <a:spcAft>
                <a:spcPts val="1600"/>
              </a:spcAft>
              <a:buSzPts val="1000"/>
              <a:buChar char="○"/>
              <a:defRPr/>
            </a:lvl9pPr>
          </a:lstStyle>
          <a:p>
            <a:endParaRPr dirty="0"/>
          </a:p>
        </p:txBody>
      </p:sp>
      <p:sp>
        <p:nvSpPr>
          <p:cNvPr id="68" name="Google Shape;68;p7"/>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69" name="Google Shape;69;p7"/>
          <p:cNvSpPr txBox="1">
            <a:spLocks noGrp="1"/>
          </p:cNvSpPr>
          <p:nvPr>
            <p:ph type="subTitle" idx="2"/>
          </p:nvPr>
        </p:nvSpPr>
        <p:spPr>
          <a:xfrm>
            <a:off x="354650" y="620550"/>
            <a:ext cx="84348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dirty="0"/>
          </a:p>
        </p:txBody>
      </p:sp>
      <p:pic>
        <p:nvPicPr>
          <p:cNvPr id="71" name="Google Shape;71;p7"/>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72" name="Google Shape;72;p7"/>
          <p:cNvSpPr txBox="1">
            <a:spLocks noGrp="1"/>
          </p:cNvSpPr>
          <p:nvPr>
            <p:ph type="subTitle" idx="3"/>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tabLst/>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sp>
        <p:nvSpPr>
          <p:cNvPr id="10" name="Slide Number Placeholder 1">
            <a:extLst>
              <a:ext uri="{FF2B5EF4-FFF2-40B4-BE49-F238E27FC236}">
                <a16:creationId xmlns:a16="http://schemas.microsoft.com/office/drawing/2014/main" id="{DECBD0CE-CBB5-47E2-9811-68DFF5D91FC4}"/>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dirty="0">
              <a:solidFill>
                <a:schemeClr val="tx1"/>
              </a:solidFill>
              <a:latin typeface="Montserrat" panose="00000500000000000000" pitchFamily="2"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side - Black/title only">
  <p:cSld name="TITLE_AND_BODY_1_1">
    <p:bg>
      <p:bgPr>
        <a:solidFill>
          <a:srgbClr val="000000"/>
        </a:solidFill>
        <a:effectLst/>
      </p:bgPr>
    </p:bg>
    <p:spTree>
      <p:nvGrpSpPr>
        <p:cNvPr id="1" name="Shape 89"/>
        <p:cNvGrpSpPr/>
        <p:nvPr/>
      </p:nvGrpSpPr>
      <p:grpSpPr>
        <a:xfrm>
          <a:off x="0" y="0"/>
          <a:ext cx="0" cy="0"/>
          <a:chOff x="0" y="0"/>
          <a:chExt cx="0" cy="0"/>
        </a:xfrm>
      </p:grpSpPr>
      <p:sp>
        <p:nvSpPr>
          <p:cNvPr id="90" name="Google Shape;90;p10"/>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91" name="Google Shape;91;p10"/>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600"/>
              <a:buFont typeface="Arial"/>
              <a:buNone/>
            </a:pPr>
            <a:endParaRPr sz="500" dirty="0">
              <a:solidFill>
                <a:srgbClr val="888888"/>
              </a:solidFill>
              <a:latin typeface="Montserrat" panose="00000500000000000000" pitchFamily="2" charset="0"/>
              <a:ea typeface="Montserrat Light"/>
              <a:cs typeface="Montserrat Light"/>
              <a:sym typeface="Montserrat Light"/>
            </a:endParaRPr>
          </a:p>
        </p:txBody>
      </p:sp>
      <p:sp>
        <p:nvSpPr>
          <p:cNvPr id="93" name="Google Shape;93;p10"/>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sp>
        <p:nvSpPr>
          <p:cNvPr id="94" name="Google Shape;94;p10"/>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pic>
        <p:nvPicPr>
          <p:cNvPr id="95" name="Google Shape;95;p10"/>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9" name="Slide Number Placeholder 1">
            <a:extLst>
              <a:ext uri="{FF2B5EF4-FFF2-40B4-BE49-F238E27FC236}">
                <a16:creationId xmlns:a16="http://schemas.microsoft.com/office/drawing/2014/main" id="{000BDBC4-3F02-409D-A9BB-6FD11DAF8DC4}"/>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side - Black blank">
  <p:cSld name="BLANK_1">
    <p:bg>
      <p:bgPr>
        <a:solidFill>
          <a:srgbClr val="000000"/>
        </a:solidFill>
        <a:effectLst/>
      </p:bgPr>
    </p:bg>
    <p:spTree>
      <p:nvGrpSpPr>
        <p:cNvPr id="1" name="Shape 101"/>
        <p:cNvGrpSpPr/>
        <p:nvPr/>
      </p:nvGrpSpPr>
      <p:grpSpPr>
        <a:xfrm>
          <a:off x="0" y="0"/>
          <a:ext cx="0" cy="0"/>
          <a:chOff x="0" y="0"/>
          <a:chExt cx="0" cy="0"/>
        </a:xfrm>
      </p:grpSpPr>
      <p:sp>
        <p:nvSpPr>
          <p:cNvPr id="103" name="Google Shape;103;p12"/>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04" name="Google Shape;104;p12"/>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pic>
        <p:nvPicPr>
          <p:cNvPr id="105" name="Google Shape;105;p12"/>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6" name="Slide Number Placeholder 1">
            <a:extLst>
              <a:ext uri="{FF2B5EF4-FFF2-40B4-BE49-F238E27FC236}">
                <a16:creationId xmlns:a16="http://schemas.microsoft.com/office/drawing/2014/main" id="{E0FC1E01-1A19-40E0-83DC-22E58F25880F}"/>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side - White/grey right">
  <p:cSld name="BLANK_2_4">
    <p:bg>
      <p:bgPr>
        <a:solidFill>
          <a:srgbClr val="FFFFFF"/>
        </a:solidFill>
        <a:effectLst/>
      </p:bgPr>
    </p:bg>
    <p:spTree>
      <p:nvGrpSpPr>
        <p:cNvPr id="1" name="Shape 115"/>
        <p:cNvGrpSpPr/>
        <p:nvPr/>
      </p:nvGrpSpPr>
      <p:grpSpPr>
        <a:xfrm>
          <a:off x="0" y="0"/>
          <a:ext cx="0" cy="0"/>
          <a:chOff x="0" y="0"/>
          <a:chExt cx="0" cy="0"/>
        </a:xfrm>
      </p:grpSpPr>
      <p:sp>
        <p:nvSpPr>
          <p:cNvPr id="116" name="Google Shape;116;p14"/>
          <p:cNvSpPr/>
          <p:nvPr/>
        </p:nvSpPr>
        <p:spPr>
          <a:xfrm>
            <a:off x="3007550" y="-13750"/>
            <a:ext cx="6139500" cy="51726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7" name="Google Shape;117;p14"/>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8" name="Google Shape;118;p14"/>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19" name="Google Shape;119;p14"/>
          <p:cNvSpPr txBox="1">
            <a:spLocks noGrp="1"/>
          </p:cNvSpPr>
          <p:nvPr>
            <p:ph type="title"/>
          </p:nvPr>
        </p:nvSpPr>
        <p:spPr>
          <a:xfrm>
            <a:off x="354650" y="292625"/>
            <a:ext cx="2026500" cy="11742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120" name="Google Shape;120;p14"/>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pic>
        <p:nvPicPr>
          <p:cNvPr id="121" name="Google Shape;121;p1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8" name="Slide Number Placeholder 1">
            <a:extLst>
              <a:ext uri="{FF2B5EF4-FFF2-40B4-BE49-F238E27FC236}">
                <a16:creationId xmlns:a16="http://schemas.microsoft.com/office/drawing/2014/main" id="{689B1D6C-AC39-4A74-97AF-C59CE0CB9D4C}"/>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tx1"/>
                </a:solidFill>
                <a:latin typeface="Montserrat" panose="00000500000000000000" pitchFamily="2" charset="0"/>
              </a:rPr>
              <a:pPr/>
              <a:t>‹#›</a:t>
            </a:fld>
            <a:endParaRPr lang="en-PH" dirty="0">
              <a:solidFill>
                <a:schemeClr val="tx1"/>
              </a:solidFill>
              <a:latin typeface="Montserrat" panose="00000500000000000000" pitchFamily="2"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side - Black/photo right">
  <p:cSld name="BLANK_2_3">
    <p:bg>
      <p:bgPr>
        <a:solidFill>
          <a:srgbClr val="000000"/>
        </a:solidFill>
        <a:effectLst/>
      </p:bgPr>
    </p:bg>
    <p:spTree>
      <p:nvGrpSpPr>
        <p:cNvPr id="1" name="Shape 122"/>
        <p:cNvGrpSpPr/>
        <p:nvPr/>
      </p:nvGrpSpPr>
      <p:grpSpPr>
        <a:xfrm>
          <a:off x="0" y="0"/>
          <a:ext cx="0" cy="0"/>
          <a:chOff x="0" y="0"/>
          <a:chExt cx="0" cy="0"/>
        </a:xfrm>
      </p:grpSpPr>
      <p:pic>
        <p:nvPicPr>
          <p:cNvPr id="123" name="Google Shape;123;p1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017125" y="50"/>
            <a:ext cx="6126880" cy="5122574"/>
          </a:xfrm>
          <a:prstGeom prst="rect">
            <a:avLst/>
          </a:prstGeom>
          <a:noFill/>
          <a:ln>
            <a:noFill/>
          </a:ln>
        </p:spPr>
      </p:pic>
      <p:sp>
        <p:nvSpPr>
          <p:cNvPr id="124" name="Google Shape;124;p15"/>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26" name="Google Shape;126;p15"/>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27" name="Google Shape;127;p15"/>
          <p:cNvSpPr txBox="1">
            <a:spLocks noGrp="1"/>
          </p:cNvSpPr>
          <p:nvPr>
            <p:ph type="title"/>
          </p:nvPr>
        </p:nvSpPr>
        <p:spPr>
          <a:xfrm>
            <a:off x="354650" y="292625"/>
            <a:ext cx="2026500" cy="11742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dirty="0"/>
          </a:p>
        </p:txBody>
      </p:sp>
      <p:pic>
        <p:nvPicPr>
          <p:cNvPr id="129" name="Google Shape;129;p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30" name="Google Shape;130;p15"/>
          <p:cNvSpPr/>
          <p:nvPr/>
        </p:nvSpPr>
        <p:spPr>
          <a:xfrm>
            <a:off x="3007548" y="3047807"/>
            <a:ext cx="2100000" cy="21003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0" name="Slide Number Placeholder 1">
            <a:extLst>
              <a:ext uri="{FF2B5EF4-FFF2-40B4-BE49-F238E27FC236}">
                <a16:creationId xmlns:a16="http://schemas.microsoft.com/office/drawing/2014/main" id="{9D4D6193-60F0-4B02-AEB1-A7B8FA391640}"/>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
        <p:nvSpPr>
          <p:cNvPr id="128" name="Google Shape;128;p15"/>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side - Black/grey right">
  <p:cSld name="BLANK_2_3_1">
    <p:bg>
      <p:bgPr>
        <a:solidFill>
          <a:srgbClr val="000000"/>
        </a:solidFill>
        <a:effectLst/>
      </p:bgPr>
    </p:bg>
    <p:spTree>
      <p:nvGrpSpPr>
        <p:cNvPr id="1" name="Shape 131"/>
        <p:cNvGrpSpPr/>
        <p:nvPr/>
      </p:nvGrpSpPr>
      <p:grpSpPr>
        <a:xfrm>
          <a:off x="0" y="0"/>
          <a:ext cx="0" cy="0"/>
          <a:chOff x="0" y="0"/>
          <a:chExt cx="0" cy="0"/>
        </a:xfrm>
      </p:grpSpPr>
      <p:sp>
        <p:nvSpPr>
          <p:cNvPr id="132" name="Google Shape;132;p16"/>
          <p:cNvSpPr/>
          <p:nvPr/>
        </p:nvSpPr>
        <p:spPr>
          <a:xfrm>
            <a:off x="3007550" y="-13750"/>
            <a:ext cx="6139500" cy="5172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33" name="Google Shape;133;p16"/>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35" name="Google Shape;135;p16"/>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36" name="Google Shape;136;p16"/>
          <p:cNvSpPr txBox="1">
            <a:spLocks noGrp="1"/>
          </p:cNvSpPr>
          <p:nvPr>
            <p:ph type="title"/>
          </p:nvPr>
        </p:nvSpPr>
        <p:spPr>
          <a:xfrm>
            <a:off x="354650" y="292625"/>
            <a:ext cx="2026500" cy="11742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Clr>
                <a:srgbClr val="FFFFFF"/>
              </a:buClr>
              <a:buSzPts val="1900"/>
              <a:buNone/>
              <a:defRPr>
                <a:solidFill>
                  <a:srgbClr val="FFFFFF"/>
                </a:solidFill>
              </a:defRPr>
            </a:lvl2pPr>
            <a:lvl3pPr lvl="2" rtl="0">
              <a:spcBef>
                <a:spcPts val="0"/>
              </a:spcBef>
              <a:spcAft>
                <a:spcPts val="0"/>
              </a:spcAft>
              <a:buClr>
                <a:srgbClr val="FFFFFF"/>
              </a:buClr>
              <a:buSzPts val="1900"/>
              <a:buNone/>
              <a:defRPr>
                <a:solidFill>
                  <a:srgbClr val="FFFFFF"/>
                </a:solidFill>
              </a:defRPr>
            </a:lvl3pPr>
            <a:lvl4pPr lvl="3" rtl="0">
              <a:spcBef>
                <a:spcPts val="0"/>
              </a:spcBef>
              <a:spcAft>
                <a:spcPts val="0"/>
              </a:spcAft>
              <a:buClr>
                <a:srgbClr val="FFFFFF"/>
              </a:buClr>
              <a:buSzPts val="1900"/>
              <a:buNone/>
              <a:defRPr>
                <a:solidFill>
                  <a:srgbClr val="FFFFFF"/>
                </a:solidFill>
              </a:defRPr>
            </a:lvl4pPr>
            <a:lvl5pPr lvl="4" rtl="0">
              <a:spcBef>
                <a:spcPts val="0"/>
              </a:spcBef>
              <a:spcAft>
                <a:spcPts val="0"/>
              </a:spcAft>
              <a:buClr>
                <a:srgbClr val="FFFFFF"/>
              </a:buClr>
              <a:buSzPts val="1900"/>
              <a:buNone/>
              <a:defRPr>
                <a:solidFill>
                  <a:srgbClr val="FFFFFF"/>
                </a:solidFill>
              </a:defRPr>
            </a:lvl5pPr>
            <a:lvl6pPr lvl="5" rtl="0">
              <a:spcBef>
                <a:spcPts val="0"/>
              </a:spcBef>
              <a:spcAft>
                <a:spcPts val="0"/>
              </a:spcAft>
              <a:buClr>
                <a:srgbClr val="FFFFFF"/>
              </a:buClr>
              <a:buSzPts val="1900"/>
              <a:buNone/>
              <a:defRPr>
                <a:solidFill>
                  <a:srgbClr val="FFFFFF"/>
                </a:solidFill>
              </a:defRPr>
            </a:lvl6pPr>
            <a:lvl7pPr lvl="6" rtl="0">
              <a:spcBef>
                <a:spcPts val="0"/>
              </a:spcBef>
              <a:spcAft>
                <a:spcPts val="0"/>
              </a:spcAft>
              <a:buClr>
                <a:srgbClr val="FFFFFF"/>
              </a:buClr>
              <a:buSzPts val="1900"/>
              <a:buNone/>
              <a:defRPr>
                <a:solidFill>
                  <a:srgbClr val="FFFFFF"/>
                </a:solidFill>
              </a:defRPr>
            </a:lvl7pPr>
            <a:lvl8pPr lvl="7" rtl="0">
              <a:spcBef>
                <a:spcPts val="0"/>
              </a:spcBef>
              <a:spcAft>
                <a:spcPts val="0"/>
              </a:spcAft>
              <a:buClr>
                <a:srgbClr val="FFFFFF"/>
              </a:buClr>
              <a:buSzPts val="1900"/>
              <a:buNone/>
              <a:defRPr>
                <a:solidFill>
                  <a:srgbClr val="FFFFFF"/>
                </a:solidFill>
              </a:defRPr>
            </a:lvl8pPr>
            <a:lvl9pPr lvl="8" rtl="0">
              <a:spcBef>
                <a:spcPts val="0"/>
              </a:spcBef>
              <a:spcAft>
                <a:spcPts val="0"/>
              </a:spcAft>
              <a:buClr>
                <a:srgbClr val="FFFFFF"/>
              </a:buClr>
              <a:buSzPts val="1900"/>
              <a:buNone/>
              <a:defRPr>
                <a:solidFill>
                  <a:srgbClr val="FFFFFF"/>
                </a:solidFill>
              </a:defRPr>
            </a:lvl9pPr>
          </a:lstStyle>
          <a:p>
            <a:endParaRPr dirty="0"/>
          </a:p>
        </p:txBody>
      </p:sp>
      <p:sp>
        <p:nvSpPr>
          <p:cNvPr id="137" name="Google Shape;137;p16"/>
          <p:cNvSpPr txBox="1">
            <a:spLocks noGrp="1"/>
          </p:cNvSpPr>
          <p:nvPr>
            <p:ph type="subTitle" idx="1"/>
          </p:nvPr>
        </p:nvSpPr>
        <p:spPr>
          <a:xfrm>
            <a:off x="354650" y="4857012"/>
            <a:ext cx="81591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pic>
        <p:nvPicPr>
          <p:cNvPr id="138" name="Google Shape;138;p16"/>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9" name="Slide Number Placeholder 1">
            <a:extLst>
              <a:ext uri="{FF2B5EF4-FFF2-40B4-BE49-F238E27FC236}">
                <a16:creationId xmlns:a16="http://schemas.microsoft.com/office/drawing/2014/main" id="{B9A55D93-D9A9-46FE-93F7-6FE686D9D0AC}"/>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side - Black/side photo">
  <p:cSld name="BLANK_2_2_2">
    <p:bg>
      <p:bgPr>
        <a:solidFill>
          <a:srgbClr val="000000"/>
        </a:solidFill>
        <a:effectLst/>
      </p:bgPr>
    </p:bg>
    <p:spTree>
      <p:nvGrpSpPr>
        <p:cNvPr id="1" name="Shape 148"/>
        <p:cNvGrpSpPr/>
        <p:nvPr/>
      </p:nvGrpSpPr>
      <p:grpSpPr>
        <a:xfrm>
          <a:off x="0" y="0"/>
          <a:ext cx="0" cy="0"/>
          <a:chOff x="0" y="0"/>
          <a:chExt cx="0" cy="0"/>
        </a:xfrm>
      </p:grpSpPr>
      <p:sp>
        <p:nvSpPr>
          <p:cNvPr id="149" name="Google Shape;149;p18"/>
          <p:cNvSpPr/>
          <p:nvPr/>
        </p:nvSpPr>
        <p:spPr>
          <a:xfrm>
            <a:off x="6057900" y="125"/>
            <a:ext cx="3086100" cy="5158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Montserrat" panose="00000500000000000000" pitchFamily="2" charset="0"/>
                <a:ea typeface="Montserrat"/>
                <a:cs typeface="Montserrat"/>
                <a:sym typeface="Montserrat"/>
              </a:rPr>
              <a:t>Image placeholder</a:t>
            </a:r>
            <a:endParaRPr>
              <a:solidFill>
                <a:srgbClr val="FFFFFF"/>
              </a:solidFill>
              <a:latin typeface="Montserrat" panose="00000500000000000000" pitchFamily="2" charset="0"/>
              <a:ea typeface="Montserrat"/>
              <a:cs typeface="Montserrat"/>
              <a:sym typeface="Montserrat"/>
            </a:endParaRPr>
          </a:p>
        </p:txBody>
      </p:sp>
      <p:sp>
        <p:nvSpPr>
          <p:cNvPr id="150" name="Google Shape;150;p18"/>
          <p:cNvSpPr/>
          <p:nvPr/>
        </p:nvSpPr>
        <p:spPr>
          <a:xfrm>
            <a:off x="0" y="50"/>
            <a:ext cx="5107500" cy="5158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52" name="Google Shape;152;p18"/>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53" name="Google Shape;153;p18"/>
          <p:cNvSpPr txBox="1">
            <a:spLocks noGrp="1"/>
          </p:cNvSpPr>
          <p:nvPr>
            <p:ph type="title"/>
          </p:nvPr>
        </p:nvSpPr>
        <p:spPr>
          <a:xfrm>
            <a:off x="354650" y="292625"/>
            <a:ext cx="5550900" cy="3936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a:solidFill>
                  <a:srgbClr val="FFFFFF"/>
                </a:solidFill>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154" name="Google Shape;154;p18"/>
          <p:cNvSpPr txBox="1">
            <a:spLocks noGrp="1"/>
          </p:cNvSpPr>
          <p:nvPr>
            <p:ph type="subTitle" idx="1"/>
          </p:nvPr>
        </p:nvSpPr>
        <p:spPr>
          <a:xfrm>
            <a:off x="354650" y="620550"/>
            <a:ext cx="55509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dirty="0"/>
          </a:p>
        </p:txBody>
      </p:sp>
      <p:sp>
        <p:nvSpPr>
          <p:cNvPr id="155" name="Google Shape;155;p18"/>
          <p:cNvSpPr txBox="1">
            <a:spLocks noGrp="1"/>
          </p:cNvSpPr>
          <p:nvPr>
            <p:ph type="subTitle" idx="2"/>
          </p:nvPr>
        </p:nvSpPr>
        <p:spPr>
          <a:xfrm>
            <a:off x="354650" y="4857000"/>
            <a:ext cx="55509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pic>
        <p:nvPicPr>
          <p:cNvPr id="156" name="Google Shape;156;p18"/>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0" name="Slide Number Placeholder 1">
            <a:extLst>
              <a:ext uri="{FF2B5EF4-FFF2-40B4-BE49-F238E27FC236}">
                <a16:creationId xmlns:a16="http://schemas.microsoft.com/office/drawing/2014/main" id="{D3A6C3C2-8F25-4D70-BE37-ABC872FD2E11}"/>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side - White/side bar">
  <p:cSld name="BLANK_2_2_1">
    <p:bg>
      <p:bgPr>
        <a:solidFill>
          <a:srgbClr val="FFFFFF"/>
        </a:solidFill>
        <a:effectLst/>
      </p:bgPr>
    </p:bg>
    <p:spTree>
      <p:nvGrpSpPr>
        <p:cNvPr id="1" name="Shape 157"/>
        <p:cNvGrpSpPr/>
        <p:nvPr/>
      </p:nvGrpSpPr>
      <p:grpSpPr>
        <a:xfrm>
          <a:off x="0" y="0"/>
          <a:ext cx="0" cy="0"/>
          <a:chOff x="0" y="0"/>
          <a:chExt cx="0" cy="0"/>
        </a:xfrm>
      </p:grpSpPr>
      <p:sp>
        <p:nvSpPr>
          <p:cNvPr id="158" name="Google Shape;158;p19"/>
          <p:cNvSpPr/>
          <p:nvPr/>
        </p:nvSpPr>
        <p:spPr>
          <a:xfrm>
            <a:off x="6057900" y="-17575"/>
            <a:ext cx="3132900" cy="5176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59" name="Google Shape;159;p19"/>
          <p:cNvSpPr/>
          <p:nvPr/>
        </p:nvSpPr>
        <p:spPr>
          <a:xfrm>
            <a:off x="0" y="50"/>
            <a:ext cx="5107500" cy="51588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61" name="Google Shape;161;p19"/>
          <p:cNvSpPr/>
          <p:nvPr/>
        </p:nvSpPr>
        <p:spPr>
          <a:xfrm>
            <a:off x="354650" y="4966350"/>
            <a:ext cx="5064000" cy="184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500" dirty="0">
                <a:solidFill>
                  <a:srgbClr val="888888"/>
                </a:solidFill>
                <a:latin typeface="Montserrat" panose="00000500000000000000" pitchFamily="2" charset="0"/>
                <a:ea typeface="Montserrat Light"/>
                <a:cs typeface="Montserrat Light"/>
                <a:sym typeface="Montserrat Light"/>
              </a:rPr>
              <a:t>© 2021 </a:t>
            </a:r>
            <a:r>
              <a:rPr lang="en-GB" sz="500" dirty="0" err="1">
                <a:solidFill>
                  <a:srgbClr val="888888"/>
                </a:solidFill>
                <a:latin typeface="Montserrat" panose="00000500000000000000" pitchFamily="2" charset="0"/>
                <a:ea typeface="Montserrat Light"/>
                <a:cs typeface="Montserrat Light"/>
                <a:sym typeface="Montserrat Light"/>
              </a:rPr>
              <a:t>NielsenIQ</a:t>
            </a:r>
            <a:r>
              <a:rPr lang="en" sz="500" dirty="0">
                <a:solidFill>
                  <a:srgbClr val="888888"/>
                </a:solidFill>
                <a:latin typeface="Montserrat" panose="00000500000000000000" pitchFamily="2" charset="0"/>
                <a:ea typeface="Montserrat Light"/>
                <a:cs typeface="Montserrat Light"/>
                <a:sym typeface="Montserrat Light"/>
              </a:rPr>
              <a:t> Consumer LLC. All Rights Reserved.</a:t>
            </a:r>
            <a:endParaRPr sz="500"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162" name="Google Shape;162;p19"/>
          <p:cNvSpPr txBox="1">
            <a:spLocks noGrp="1"/>
          </p:cNvSpPr>
          <p:nvPr>
            <p:ph type="title"/>
          </p:nvPr>
        </p:nvSpPr>
        <p:spPr>
          <a:xfrm>
            <a:off x="354650" y="292625"/>
            <a:ext cx="5550900" cy="3936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163" name="Google Shape;163;p19"/>
          <p:cNvSpPr txBox="1">
            <a:spLocks noGrp="1"/>
          </p:cNvSpPr>
          <p:nvPr>
            <p:ph type="subTitle" idx="1"/>
          </p:nvPr>
        </p:nvSpPr>
        <p:spPr>
          <a:xfrm>
            <a:off x="354650" y="620550"/>
            <a:ext cx="5550900" cy="384300"/>
          </a:xfrm>
          <a:prstGeom prst="rect">
            <a:avLst/>
          </a:prstGeom>
        </p:spPr>
        <p:txBody>
          <a:bodyPr spcFirstLastPara="1" wrap="square" lIns="0" tIns="91425" rIns="0" bIns="91425" anchor="t" anchorCtr="0">
            <a:noAutofit/>
          </a:bodyPr>
          <a:lstStyle>
            <a:lvl1pPr marL="311150" lvl="0" indent="-311150" rtl="0">
              <a:lnSpc>
                <a:spcPct val="100000"/>
              </a:lnSpc>
              <a:spcBef>
                <a:spcPts val="0"/>
              </a:spcBef>
              <a:spcAft>
                <a:spcPts val="0"/>
              </a:spcAft>
              <a:buClr>
                <a:schemeClr val="accent5"/>
              </a:buClr>
              <a:buSzPts val="1500"/>
              <a:buNone/>
              <a:defRPr sz="15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400">
                <a:solidFill>
                  <a:schemeClr val="accent5"/>
                </a:solidFill>
              </a:defRPr>
            </a:lvl2pPr>
            <a:lvl3pPr lvl="2" rtl="0">
              <a:lnSpc>
                <a:spcPct val="100000"/>
              </a:lnSpc>
              <a:spcBef>
                <a:spcPts val="0"/>
              </a:spcBef>
              <a:spcAft>
                <a:spcPts val="0"/>
              </a:spcAft>
              <a:buClr>
                <a:schemeClr val="accent5"/>
              </a:buClr>
              <a:buSzPts val="1400"/>
              <a:buNone/>
              <a:defRPr sz="1400">
                <a:solidFill>
                  <a:schemeClr val="accent5"/>
                </a:solidFill>
              </a:defRPr>
            </a:lvl3pPr>
            <a:lvl4pPr lvl="3" rtl="0">
              <a:lnSpc>
                <a:spcPct val="100000"/>
              </a:lnSpc>
              <a:spcBef>
                <a:spcPts val="0"/>
              </a:spcBef>
              <a:spcAft>
                <a:spcPts val="0"/>
              </a:spcAft>
              <a:buClr>
                <a:schemeClr val="accent5"/>
              </a:buClr>
              <a:buSzPts val="1400"/>
              <a:buNone/>
              <a:defRPr sz="1400">
                <a:solidFill>
                  <a:schemeClr val="accent5"/>
                </a:solidFill>
              </a:defRPr>
            </a:lvl4pPr>
            <a:lvl5pPr lvl="4" rtl="0">
              <a:lnSpc>
                <a:spcPct val="100000"/>
              </a:lnSpc>
              <a:spcBef>
                <a:spcPts val="0"/>
              </a:spcBef>
              <a:spcAft>
                <a:spcPts val="0"/>
              </a:spcAft>
              <a:buClr>
                <a:schemeClr val="accent5"/>
              </a:buClr>
              <a:buSzPts val="1400"/>
              <a:buNone/>
              <a:defRPr sz="1400">
                <a:solidFill>
                  <a:schemeClr val="accent5"/>
                </a:solidFill>
              </a:defRPr>
            </a:lvl5pPr>
            <a:lvl6pPr lvl="5" rtl="0">
              <a:lnSpc>
                <a:spcPct val="100000"/>
              </a:lnSpc>
              <a:spcBef>
                <a:spcPts val="0"/>
              </a:spcBef>
              <a:spcAft>
                <a:spcPts val="0"/>
              </a:spcAft>
              <a:buClr>
                <a:schemeClr val="accent5"/>
              </a:buClr>
              <a:buSzPts val="1400"/>
              <a:buNone/>
              <a:defRPr sz="1400">
                <a:solidFill>
                  <a:schemeClr val="accent5"/>
                </a:solidFill>
              </a:defRPr>
            </a:lvl6pPr>
            <a:lvl7pPr lvl="6" rtl="0">
              <a:lnSpc>
                <a:spcPct val="100000"/>
              </a:lnSpc>
              <a:spcBef>
                <a:spcPts val="0"/>
              </a:spcBef>
              <a:spcAft>
                <a:spcPts val="0"/>
              </a:spcAft>
              <a:buClr>
                <a:schemeClr val="accent5"/>
              </a:buClr>
              <a:buSzPts val="1400"/>
              <a:buNone/>
              <a:defRPr sz="1400">
                <a:solidFill>
                  <a:schemeClr val="accent5"/>
                </a:solidFill>
              </a:defRPr>
            </a:lvl7pPr>
            <a:lvl8pPr lvl="7" rtl="0">
              <a:lnSpc>
                <a:spcPct val="100000"/>
              </a:lnSpc>
              <a:spcBef>
                <a:spcPts val="0"/>
              </a:spcBef>
              <a:spcAft>
                <a:spcPts val="0"/>
              </a:spcAft>
              <a:buClr>
                <a:schemeClr val="accent5"/>
              </a:buClr>
              <a:buSzPts val="1400"/>
              <a:buNone/>
              <a:defRPr sz="1400">
                <a:solidFill>
                  <a:schemeClr val="accent5"/>
                </a:solidFill>
              </a:defRPr>
            </a:lvl8pPr>
            <a:lvl9pPr lvl="8" rtl="0">
              <a:lnSpc>
                <a:spcPct val="100000"/>
              </a:lnSpc>
              <a:spcBef>
                <a:spcPts val="0"/>
              </a:spcBef>
              <a:spcAft>
                <a:spcPts val="0"/>
              </a:spcAft>
              <a:buClr>
                <a:schemeClr val="accent5"/>
              </a:buClr>
              <a:buSzPts val="1400"/>
              <a:buNone/>
              <a:defRPr sz="1400">
                <a:solidFill>
                  <a:schemeClr val="accent5"/>
                </a:solidFill>
              </a:defRPr>
            </a:lvl9pPr>
          </a:lstStyle>
          <a:p>
            <a:endParaRPr dirty="0"/>
          </a:p>
        </p:txBody>
      </p:sp>
      <p:sp>
        <p:nvSpPr>
          <p:cNvPr id="164" name="Google Shape;164;p19"/>
          <p:cNvSpPr txBox="1">
            <a:spLocks noGrp="1"/>
          </p:cNvSpPr>
          <p:nvPr>
            <p:ph type="ctrTitle" idx="2"/>
          </p:nvPr>
        </p:nvSpPr>
        <p:spPr>
          <a:xfrm>
            <a:off x="6277650" y="1359650"/>
            <a:ext cx="2693400" cy="1578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3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65" name="Google Shape;165;p19"/>
          <p:cNvSpPr txBox="1">
            <a:spLocks noGrp="1"/>
          </p:cNvSpPr>
          <p:nvPr>
            <p:ph type="subTitle" idx="3"/>
          </p:nvPr>
        </p:nvSpPr>
        <p:spPr>
          <a:xfrm>
            <a:off x="354650" y="4857000"/>
            <a:ext cx="5550900" cy="1848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6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600">
                <a:solidFill>
                  <a:schemeClr val="accent5"/>
                </a:solidFill>
              </a:defRPr>
            </a:lvl2pPr>
            <a:lvl3pPr lvl="2" rtl="0">
              <a:lnSpc>
                <a:spcPct val="100000"/>
              </a:lnSpc>
              <a:spcBef>
                <a:spcPts val="0"/>
              </a:spcBef>
              <a:spcAft>
                <a:spcPts val="0"/>
              </a:spcAft>
              <a:buClr>
                <a:schemeClr val="accent5"/>
              </a:buClr>
              <a:buSzPts val="600"/>
              <a:buNone/>
              <a:defRPr sz="600">
                <a:solidFill>
                  <a:schemeClr val="accent5"/>
                </a:solidFill>
              </a:defRPr>
            </a:lvl3pPr>
            <a:lvl4pPr lvl="3" rtl="0">
              <a:lnSpc>
                <a:spcPct val="100000"/>
              </a:lnSpc>
              <a:spcBef>
                <a:spcPts val="0"/>
              </a:spcBef>
              <a:spcAft>
                <a:spcPts val="0"/>
              </a:spcAft>
              <a:buClr>
                <a:schemeClr val="accent5"/>
              </a:buClr>
              <a:buSzPts val="600"/>
              <a:buNone/>
              <a:defRPr sz="600">
                <a:solidFill>
                  <a:schemeClr val="accent5"/>
                </a:solidFill>
              </a:defRPr>
            </a:lvl4pPr>
            <a:lvl5pPr lvl="4" rtl="0">
              <a:lnSpc>
                <a:spcPct val="100000"/>
              </a:lnSpc>
              <a:spcBef>
                <a:spcPts val="0"/>
              </a:spcBef>
              <a:spcAft>
                <a:spcPts val="0"/>
              </a:spcAft>
              <a:buClr>
                <a:schemeClr val="accent5"/>
              </a:buClr>
              <a:buSzPts val="600"/>
              <a:buNone/>
              <a:defRPr sz="600">
                <a:solidFill>
                  <a:schemeClr val="accent5"/>
                </a:solidFill>
              </a:defRPr>
            </a:lvl5pPr>
            <a:lvl6pPr lvl="5" rtl="0">
              <a:lnSpc>
                <a:spcPct val="100000"/>
              </a:lnSpc>
              <a:spcBef>
                <a:spcPts val="0"/>
              </a:spcBef>
              <a:spcAft>
                <a:spcPts val="0"/>
              </a:spcAft>
              <a:buClr>
                <a:schemeClr val="accent5"/>
              </a:buClr>
              <a:buSzPts val="600"/>
              <a:buNone/>
              <a:defRPr sz="600">
                <a:solidFill>
                  <a:schemeClr val="accent5"/>
                </a:solidFill>
              </a:defRPr>
            </a:lvl6pPr>
            <a:lvl7pPr lvl="6" rtl="0">
              <a:lnSpc>
                <a:spcPct val="100000"/>
              </a:lnSpc>
              <a:spcBef>
                <a:spcPts val="0"/>
              </a:spcBef>
              <a:spcAft>
                <a:spcPts val="0"/>
              </a:spcAft>
              <a:buClr>
                <a:schemeClr val="accent5"/>
              </a:buClr>
              <a:buSzPts val="600"/>
              <a:buNone/>
              <a:defRPr sz="600">
                <a:solidFill>
                  <a:schemeClr val="accent5"/>
                </a:solidFill>
              </a:defRPr>
            </a:lvl7pPr>
            <a:lvl8pPr lvl="7" rtl="0">
              <a:lnSpc>
                <a:spcPct val="100000"/>
              </a:lnSpc>
              <a:spcBef>
                <a:spcPts val="0"/>
              </a:spcBef>
              <a:spcAft>
                <a:spcPts val="0"/>
              </a:spcAft>
              <a:buClr>
                <a:schemeClr val="accent5"/>
              </a:buClr>
              <a:buSzPts val="600"/>
              <a:buNone/>
              <a:defRPr sz="600">
                <a:solidFill>
                  <a:schemeClr val="accent5"/>
                </a:solidFill>
              </a:defRPr>
            </a:lvl8pPr>
            <a:lvl9pPr lvl="8" rtl="0">
              <a:lnSpc>
                <a:spcPct val="100000"/>
              </a:lnSpc>
              <a:spcBef>
                <a:spcPts val="0"/>
              </a:spcBef>
              <a:spcAft>
                <a:spcPts val="0"/>
              </a:spcAft>
              <a:buClr>
                <a:schemeClr val="accent5"/>
              </a:buClr>
              <a:buSzPts val="600"/>
              <a:buNone/>
              <a:defRPr sz="600">
                <a:solidFill>
                  <a:schemeClr val="accent5"/>
                </a:solidFill>
              </a:defRPr>
            </a:lvl9pPr>
          </a:lstStyle>
          <a:p>
            <a:endParaRPr dirty="0"/>
          </a:p>
        </p:txBody>
      </p:sp>
      <p:pic>
        <p:nvPicPr>
          <p:cNvPr id="166" name="Google Shape;166;p19"/>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354650" cy="355959"/>
          </a:xfrm>
          <a:prstGeom prst="rect">
            <a:avLst/>
          </a:prstGeom>
          <a:noFill/>
          <a:ln>
            <a:noFill/>
          </a:ln>
        </p:spPr>
      </p:pic>
      <p:sp>
        <p:nvSpPr>
          <p:cNvPr id="11" name="Slide Number Placeholder 1">
            <a:extLst>
              <a:ext uri="{FF2B5EF4-FFF2-40B4-BE49-F238E27FC236}">
                <a16:creationId xmlns:a16="http://schemas.microsoft.com/office/drawing/2014/main" id="{2B582BA4-F360-4537-A40A-0711DBD16365}"/>
              </a:ext>
            </a:extLst>
          </p:cNvPr>
          <p:cNvSpPr txBox="1">
            <a:spLocks/>
          </p:cNvSpPr>
          <p:nvPr userDrawn="1"/>
        </p:nvSpPr>
        <p:spPr>
          <a:xfrm>
            <a:off x="6732050" y="4809373"/>
            <a:ext cx="2057400" cy="274637"/>
          </a:xfrm>
          <a:prstGeom prst="rect">
            <a:avLst/>
          </a:prstGeom>
        </p:spPr>
        <p:txBody>
          <a:bodyPr vert="horz" lIns="0" tIns="45720" rIns="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mtClean="0">
                <a:solidFill>
                  <a:schemeClr val="bg1"/>
                </a:solidFill>
                <a:latin typeface="Montserrat" panose="00000500000000000000" pitchFamily="2" charset="0"/>
              </a:rPr>
              <a:pPr/>
              <a:t>‹#›</a:t>
            </a:fld>
            <a:endParaRPr lang="en-PH" dirty="0">
              <a:solidFill>
                <a:schemeClr val="bg1"/>
              </a:solidFill>
              <a:latin typeface="Montserrat" panose="00000500000000000000" pitchFamily="2"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54650" y="292625"/>
            <a:ext cx="8434800" cy="393600"/>
          </a:xfrm>
          <a:prstGeom prst="rect">
            <a:avLst/>
          </a:prstGeom>
          <a:noFill/>
          <a:ln>
            <a:noFill/>
          </a:ln>
        </p:spPr>
        <p:txBody>
          <a:bodyPr spcFirstLastPara="1" wrap="square" lIns="0" tIns="91425" rIns="0" bIns="91425" anchor="t" anchorCtr="0">
            <a:noAutofit/>
          </a:bodyPr>
          <a:lstStyle>
            <a:lvl1pPr lvl="0"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1900"/>
              <a:buFont typeface="Montserrat"/>
              <a:buNone/>
              <a:defRPr sz="1900" b="1">
                <a:solidFill>
                  <a:schemeClr val="dk1"/>
                </a:solidFill>
                <a:latin typeface="Montserrat"/>
                <a:ea typeface="Montserrat"/>
                <a:cs typeface="Montserrat"/>
                <a:sym typeface="Montserrat"/>
              </a:defRPr>
            </a:lvl9pPr>
          </a:lstStyle>
          <a:p>
            <a:endParaRPr dirty="0"/>
          </a:p>
        </p:txBody>
      </p:sp>
      <p:sp>
        <p:nvSpPr>
          <p:cNvPr id="2" name="Text Placeholder 1">
            <a:extLst>
              <a:ext uri="{FF2B5EF4-FFF2-40B4-BE49-F238E27FC236}">
                <a16:creationId xmlns:a16="http://schemas.microsoft.com/office/drawing/2014/main" id="{A40D3CEB-8A4E-064D-AD6A-A2A1B4581FFC}"/>
              </a:ext>
            </a:extLst>
          </p:cNvPr>
          <p:cNvSpPr>
            <a:spLocks noGrp="1"/>
          </p:cNvSpPr>
          <p:nvPr>
            <p:ph type="body" idx="1"/>
          </p:nvPr>
        </p:nvSpPr>
        <p:spPr>
          <a:xfrm>
            <a:off x="628650" y="1370013"/>
            <a:ext cx="7886700" cy="3262312"/>
          </a:xfrm>
          <a:prstGeom prst="rect">
            <a:avLst/>
          </a:prstGeom>
        </p:spPr>
        <p:txBody>
          <a:bodyPr vert="horz" lIns="0" tIns="45720" rIns="0" bIns="45720" rtlCol="0">
            <a:normAutofit/>
          </a:bodyPr>
          <a:lstStyle/>
          <a:p>
            <a:pPr marL="233363" marR="0" lvl="0" indent="-233363"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Montserrat" pitchFamily="2" charset="77"/>
                <a:cs typeface="Arial"/>
                <a:sym typeface="Arial"/>
              </a:rPr>
              <a:t>Click to edit Master text styles</a:t>
            </a:r>
          </a:p>
          <a:p>
            <a:pPr marL="466725" marR="0" lvl="1" indent="-233363"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Montserrat" pitchFamily="2" charset="77"/>
                <a:cs typeface="Arial"/>
                <a:sym typeface="Arial"/>
              </a:rPr>
              <a:t>Second level</a:t>
            </a:r>
          </a:p>
          <a:p>
            <a:pPr marL="690563" marR="0" lvl="2" indent="-223838"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Montserrat" pitchFamily="2" charset="77"/>
                <a:cs typeface="Arial"/>
                <a:sym typeface="Arial"/>
              </a:rPr>
              <a:t>Third level</a:t>
            </a:r>
          </a:p>
          <a:p>
            <a:pPr marL="923925" marR="0" lvl="3" indent="-233363"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Montserrat" pitchFamily="2" charset="77"/>
                <a:cs typeface="Arial"/>
                <a:sym typeface="Arial"/>
              </a:rPr>
              <a:t>Fourth level</a:t>
            </a:r>
          </a:p>
          <a:p>
            <a:pPr marL="1146175" marR="0" lvl="4" indent="-222250" algn="l" defTabSz="914400" rtl="0" eaLnBrk="1" fontAlgn="auto" latinLnBrk="0" hangingPunct="1">
              <a:lnSpc>
                <a:spcPct val="100000"/>
              </a:lnSpc>
              <a:spcBef>
                <a:spcPts val="0"/>
              </a:spcBef>
              <a:spcAft>
                <a:spcPts val="600"/>
              </a:spcAft>
              <a:buClr>
                <a:srgbClr val="000000"/>
              </a:buClr>
              <a:buSzTx/>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Montserrat" pitchFamily="2" charset="77"/>
                <a:cs typeface="Arial"/>
                <a:sym typeface="Arial"/>
              </a:rPr>
              <a:t>Fifth level</a:t>
            </a:r>
          </a:p>
        </p:txBody>
      </p:sp>
    </p:spTree>
  </p:cSld>
  <p:clrMap bg1="lt1" tx1="dk1" bg2="dk2" tx2="lt2" accent1="accent1" accent2="accent2" accent3="accent3" accent4="accent4" accent5="accent5" accent6="accent6" hlink="hlink" folHlink="folHlink"/>
  <p:sldLayoutIdLst>
    <p:sldLayoutId id="2147483684" r:id="rId1"/>
    <p:sldLayoutId id="2147483653" r:id="rId2"/>
    <p:sldLayoutId id="2147483656" r:id="rId3"/>
    <p:sldLayoutId id="2147483658" r:id="rId4"/>
    <p:sldLayoutId id="2147483660" r:id="rId5"/>
    <p:sldLayoutId id="2147483661" r:id="rId6"/>
    <p:sldLayoutId id="2147483662" r:id="rId7"/>
    <p:sldLayoutId id="2147483664" r:id="rId8"/>
    <p:sldLayoutId id="2147483665" r:id="rId9"/>
    <p:sldLayoutId id="2147483666" r:id="rId10"/>
    <p:sldLayoutId id="2147483683" r:id="rId11"/>
    <p:sldLayoutId id="2147483691" r:id="rId12"/>
    <p:sldLayoutId id="2147483692" r:id="rId13"/>
    <p:sldLayoutId id="214748369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3.xml"/><Relationship Id="rId4" Type="http://schemas.openxmlformats.org/officeDocument/2006/relationships/chart" Target="../charts/char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chart" Target="../charts/chart13.xml"/><Relationship Id="rId5" Type="http://schemas.openxmlformats.org/officeDocument/2006/relationships/image" Target="../media/image21.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5.xml"/><Relationship Id="rId1" Type="http://schemas.openxmlformats.org/officeDocument/2006/relationships/slideLayout" Target="../slideLayouts/slideLayout2.xml"/><Relationship Id="rId5" Type="http://schemas.openxmlformats.org/officeDocument/2006/relationships/chart" Target="../charts/chart1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chart" Target="../charts/chart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microsoft.com/office/2007/relationships/hdphoto" Target="../media/hdphoto1.wdp"/><Relationship Id="rId4" Type="http://schemas.openxmlformats.org/officeDocument/2006/relationships/image" Target="../media/image27.jpe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chart" Target="../charts/chart25.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1.jpeg"/><Relationship Id="rId5" Type="http://schemas.openxmlformats.org/officeDocument/2006/relationships/image" Target="../media/image36.jpeg"/><Relationship Id="rId10" Type="http://schemas.openxmlformats.org/officeDocument/2006/relationships/image" Target="../media/image40.jpeg"/><Relationship Id="rId4" Type="http://schemas.openxmlformats.org/officeDocument/2006/relationships/image" Target="../media/image35.jpeg"/><Relationship Id="rId9" Type="http://schemas.openxmlformats.org/officeDocument/2006/relationships/chart" Target="../charts/chart2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chart" Target="../charts/chart2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2"/>
          <p:cNvSpPr txBox="1">
            <a:spLocks noGrp="1"/>
          </p:cNvSpPr>
          <p:nvPr>
            <p:ph type="ctrTitle"/>
          </p:nvPr>
        </p:nvSpPr>
        <p:spPr>
          <a:xfrm>
            <a:off x="354650" y="826025"/>
            <a:ext cx="4126200" cy="1552694"/>
          </a:xfrm>
        </p:spPr>
        <p:txBody>
          <a:bodyPr spcFirstLastPara="1" wrap="square" lIns="0" tIns="91425" rIns="0" bIns="91425" anchor="b" anchorCtr="0">
            <a:noAutofit/>
          </a:bodyPr>
          <a:lstStyle/>
          <a:p>
            <a:pPr lvl="0"/>
            <a:r>
              <a:rPr lang="en-US" sz="4800" dirty="0">
                <a:solidFill>
                  <a:schemeClr val="accent1"/>
                </a:solidFill>
              </a:rPr>
              <a:t>Easter</a:t>
            </a:r>
            <a:r>
              <a:rPr lang="en-US" sz="4800" dirty="0"/>
              <a:t> Review 2021</a:t>
            </a:r>
          </a:p>
        </p:txBody>
      </p:sp>
      <p:sp>
        <p:nvSpPr>
          <p:cNvPr id="525" name="Google Shape;525;p52"/>
          <p:cNvSpPr txBox="1">
            <a:spLocks noGrp="1"/>
          </p:cNvSpPr>
          <p:nvPr>
            <p:ph type="subTitle" idx="4"/>
          </p:nvPr>
        </p:nvSpPr>
        <p:spPr>
          <a:xfrm>
            <a:off x="354650" y="3642975"/>
            <a:ext cx="4126200" cy="307500"/>
          </a:xfrm>
        </p:spPr>
        <p:txBody>
          <a:bodyPr spcFirstLastPara="1" wrap="square" lIns="0" tIns="91425" rIns="0" bIns="91425" anchor="t" anchorCtr="0">
            <a:noAutofit/>
          </a:bodyPr>
          <a:lstStyle/>
          <a:p>
            <a:pPr lvl="0"/>
            <a:r>
              <a:rPr lang="en-PH" dirty="0"/>
              <a:t>May 2021</a:t>
            </a:r>
          </a:p>
        </p:txBody>
      </p:sp>
    </p:spTree>
    <p:extLst>
      <p:ext uri="{BB962C8B-B14F-4D97-AF65-F5344CB8AC3E}">
        <p14:creationId xmlns:p14="http://schemas.microsoft.com/office/powerpoint/2010/main" val="388391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Households shopping in fewer retailers </a:t>
            </a:r>
            <a:r>
              <a:rPr lang="en-GB" sz="1600" dirty="0"/>
              <a:t>(shown by HHs decline for Tesco, Sainsbury’s, Waitrose, Iceland)</a:t>
            </a:r>
            <a:r>
              <a:rPr lang="en-GB" dirty="0"/>
              <a:t> cause overall trips to decrease</a:t>
            </a:r>
          </a:p>
        </p:txBody>
      </p:sp>
      <p:sp>
        <p:nvSpPr>
          <p:cNvPr id="5" name="Subtitle 4"/>
          <p:cNvSpPr>
            <a:spLocks noGrp="1"/>
          </p:cNvSpPr>
          <p:nvPr>
            <p:ph type="subTitle" idx="3"/>
          </p:nvPr>
        </p:nvSpPr>
        <p:spPr/>
        <p:txBody>
          <a:bodyPr/>
          <a:lstStyle/>
          <a:p>
            <a:r>
              <a:rPr lang="en-GB"/>
              <a:t>Source: NielsenIQ Homescan, FMCG, Total GB, data 4w/e 3rd April 2021</a:t>
            </a:r>
            <a:endParaRPr lang="en-GB" dirty="0"/>
          </a:p>
        </p:txBody>
      </p:sp>
      <p:graphicFrame>
        <p:nvGraphicFramePr>
          <p:cNvPr id="8" name="Chart 7"/>
          <p:cNvGraphicFramePr>
            <a:graphicFrameLocks/>
          </p:cNvGraphicFramePr>
          <p:nvPr>
            <p:extLst>
              <p:ext uri="{D42A27DB-BD31-4B8C-83A1-F6EECF244321}">
                <p14:modId xmlns:p14="http://schemas.microsoft.com/office/powerpoint/2010/main" val="649133984"/>
              </p:ext>
            </p:extLst>
          </p:nvPr>
        </p:nvGraphicFramePr>
        <p:xfrm>
          <a:off x="354650" y="1426573"/>
          <a:ext cx="8434800" cy="3430439"/>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Google Shape;1752;p130"/>
          <p:cNvCxnSpPr/>
          <p:nvPr/>
        </p:nvCxnSpPr>
        <p:spPr>
          <a:xfrm>
            <a:off x="354650" y="1569880"/>
            <a:ext cx="8397300" cy="0"/>
          </a:xfrm>
          <a:prstGeom prst="straightConnector1">
            <a:avLst/>
          </a:prstGeom>
          <a:noFill/>
          <a:ln w="9525" cap="flat" cmpd="sng">
            <a:solidFill>
              <a:srgbClr val="333333"/>
            </a:solidFill>
            <a:prstDash val="solid"/>
            <a:round/>
            <a:headEnd type="none" w="med" len="med"/>
            <a:tailEnd type="none" w="med" len="med"/>
          </a:ln>
        </p:spPr>
      </p:cxnSp>
      <p:sp>
        <p:nvSpPr>
          <p:cNvPr id="12" name="Google Shape;1753;p130"/>
          <p:cNvSpPr txBox="1"/>
          <p:nvPr/>
        </p:nvSpPr>
        <p:spPr>
          <a:xfrm>
            <a:off x="354650" y="1049775"/>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Retailer Drivers of Value Change</a:t>
            </a:r>
            <a:br>
              <a:rPr lang="en" b="1" dirty="0">
                <a:solidFill>
                  <a:srgbClr val="000000"/>
                </a:solidFill>
                <a:latin typeface="Montserrat" panose="00000500000000000000" pitchFamily="2" charset="0"/>
                <a:ea typeface="Montserrat"/>
                <a:cs typeface="Montserrat"/>
                <a:sym typeface="Montserrat"/>
              </a:rPr>
            </a:br>
            <a:r>
              <a:rPr lang="en" sz="1000" dirty="0">
                <a:latin typeface="Montserrat" panose="00000500000000000000" pitchFamily="2" charset="0"/>
                <a:ea typeface="Montserrat"/>
                <a:cs typeface="Montserrat"/>
                <a:sym typeface="Montserrat"/>
              </a:rPr>
              <a:t>FMCG – </a:t>
            </a:r>
            <a:r>
              <a:rPr lang="en" sz="1000" dirty="0">
                <a:solidFill>
                  <a:srgbClr val="000000"/>
                </a:solidFill>
                <a:latin typeface="Montserrat" panose="00000500000000000000" pitchFamily="2" charset="0"/>
                <a:ea typeface="Montserrat"/>
                <a:cs typeface="Montserrat"/>
                <a:sym typeface="Montserrat"/>
              </a:rPr>
              <a:t>Total GB – Easter 2021 vs 2020</a:t>
            </a:r>
            <a:endParaRPr sz="1000" dirty="0">
              <a:solidFill>
                <a:srgbClr val="000000"/>
              </a:solidFill>
              <a:latin typeface="Montserrat" panose="00000500000000000000" pitchFamily="2" charset="0"/>
              <a:ea typeface="Montserrat"/>
              <a:cs typeface="Montserrat"/>
              <a:sym typeface="Montserrat"/>
            </a:endParaRPr>
          </a:p>
        </p:txBody>
      </p:sp>
      <p:sp>
        <p:nvSpPr>
          <p:cNvPr id="7" name="Rectangle 6"/>
          <p:cNvSpPr/>
          <p:nvPr/>
        </p:nvSpPr>
        <p:spPr>
          <a:xfrm>
            <a:off x="6081079" y="4872512"/>
            <a:ext cx="2483826" cy="16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latin typeface="Montserrat" panose="020B0604020202020204" charset="0"/>
              </a:rPr>
              <a:t>For data looking at Easter 21 vs 19, see appendix</a:t>
            </a:r>
          </a:p>
        </p:txBody>
      </p:sp>
      <p:sp>
        <p:nvSpPr>
          <p:cNvPr id="4" name="Right Brace 3"/>
          <p:cNvSpPr/>
          <p:nvPr/>
        </p:nvSpPr>
        <p:spPr>
          <a:xfrm rot="2481057">
            <a:off x="6195153" y="2237502"/>
            <a:ext cx="410631" cy="1671517"/>
          </a:xfrm>
          <a:prstGeom prst="rightBrace">
            <a:avLst>
              <a:gd name="adj1" fmla="val 39970"/>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6603430" y="2959195"/>
            <a:ext cx="2148520" cy="646331"/>
          </a:xfrm>
          <a:prstGeom prst="rect">
            <a:avLst/>
          </a:prstGeom>
          <a:noFill/>
        </p:spPr>
        <p:txBody>
          <a:bodyPr wrap="square" rtlCol="0">
            <a:spAutoFit/>
          </a:bodyPr>
          <a:lstStyle/>
          <a:p>
            <a:r>
              <a:rPr lang="en-GB" sz="1200" dirty="0">
                <a:latin typeface="Montserrat" panose="020B0604020202020204" charset="0"/>
              </a:rPr>
              <a:t>Households shopping within each retailer visit more often</a:t>
            </a:r>
          </a:p>
        </p:txBody>
      </p:sp>
    </p:spTree>
    <p:extLst>
      <p:ext uri="{BB962C8B-B14F-4D97-AF65-F5344CB8AC3E}">
        <p14:creationId xmlns:p14="http://schemas.microsoft.com/office/powerpoint/2010/main" val="346857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r>
              <a:rPr lang="en-GB">
                <a:solidFill>
                  <a:schemeClr val="tx2"/>
                </a:solidFill>
              </a:rPr>
              <a:t>Source: NielsenIQ Homescan, FMCG, Total GB, data 4w/e 3</a:t>
            </a:r>
            <a:r>
              <a:rPr lang="en-GB" baseline="30000">
                <a:solidFill>
                  <a:schemeClr val="tx2"/>
                </a:solidFill>
              </a:rPr>
              <a:t>rd</a:t>
            </a:r>
            <a:r>
              <a:rPr lang="en-GB">
                <a:solidFill>
                  <a:schemeClr val="tx2"/>
                </a:solidFill>
              </a:rPr>
              <a:t> April 2021</a:t>
            </a:r>
            <a:endParaRPr lang="en-GB" dirty="0">
              <a:solidFill>
                <a:schemeClr val="tx2"/>
              </a:solidFill>
            </a:endParaRPr>
          </a:p>
        </p:txBody>
      </p:sp>
      <p:sp>
        <p:nvSpPr>
          <p:cNvPr id="6" name="Title 5"/>
          <p:cNvSpPr>
            <a:spLocks noGrp="1"/>
          </p:cNvSpPr>
          <p:nvPr>
            <p:ph type="title"/>
          </p:nvPr>
        </p:nvSpPr>
        <p:spPr/>
        <p:txBody>
          <a:bodyPr/>
          <a:lstStyle/>
          <a:p>
            <a:r>
              <a:rPr lang="en-GB" dirty="0"/>
              <a:t>Online share of trade almost double that of 2019</a:t>
            </a:r>
          </a:p>
        </p:txBody>
      </p:sp>
      <p:graphicFrame>
        <p:nvGraphicFramePr>
          <p:cNvPr id="11" name="Chart 10"/>
          <p:cNvGraphicFramePr/>
          <p:nvPr>
            <p:extLst>
              <p:ext uri="{D42A27DB-BD31-4B8C-83A1-F6EECF244321}">
                <p14:modId xmlns:p14="http://schemas.microsoft.com/office/powerpoint/2010/main" val="769894689"/>
              </p:ext>
            </p:extLst>
          </p:nvPr>
        </p:nvGraphicFramePr>
        <p:xfrm>
          <a:off x="354650" y="1857375"/>
          <a:ext cx="3804300" cy="2851150"/>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Google Shape;1719;p127"/>
          <p:cNvCxnSpPr/>
          <p:nvPr/>
        </p:nvCxnSpPr>
        <p:spPr>
          <a:xfrm>
            <a:off x="354650" y="1745725"/>
            <a:ext cx="3826800" cy="0"/>
          </a:xfrm>
          <a:prstGeom prst="straightConnector1">
            <a:avLst/>
          </a:prstGeom>
          <a:noFill/>
          <a:ln w="9525" cap="flat" cmpd="sng">
            <a:solidFill>
              <a:schemeClr val="bg1"/>
            </a:solidFill>
            <a:prstDash val="solid"/>
            <a:round/>
            <a:headEnd type="none" w="med" len="med"/>
            <a:tailEnd type="none" w="med" len="med"/>
          </a:ln>
        </p:spPr>
      </p:cxnSp>
      <p:sp>
        <p:nvSpPr>
          <p:cNvPr id="13" name="Google Shape;1720;p127"/>
          <p:cNvSpPr txBox="1"/>
          <p:nvPr/>
        </p:nvSpPr>
        <p:spPr>
          <a:xfrm>
            <a:off x="354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chemeClr val="bg1"/>
                </a:solidFill>
                <a:latin typeface="Montserrat" panose="00000500000000000000" pitchFamily="2" charset="0"/>
                <a:ea typeface="Montserrat"/>
                <a:cs typeface="Montserrat"/>
                <a:sym typeface="Montserrat"/>
              </a:rPr>
              <a:t>Online Share of Trade (£)</a:t>
            </a:r>
            <a:br>
              <a:rPr lang="en" b="1" dirty="0">
                <a:solidFill>
                  <a:schemeClr val="bg1"/>
                </a:solidFill>
                <a:latin typeface="Montserrat" panose="00000500000000000000" pitchFamily="2" charset="0"/>
                <a:ea typeface="Montserrat"/>
                <a:cs typeface="Montserrat"/>
                <a:sym typeface="Montserrat"/>
              </a:rPr>
            </a:br>
            <a:r>
              <a:rPr lang="en" sz="1000" dirty="0">
                <a:solidFill>
                  <a:schemeClr val="bg1"/>
                </a:solidFill>
                <a:latin typeface="Montserrat" panose="00000500000000000000" pitchFamily="2" charset="0"/>
                <a:ea typeface="Montserrat"/>
                <a:cs typeface="Montserrat"/>
                <a:sym typeface="Montserrat"/>
              </a:rPr>
              <a:t>FMCG – Total GB – Easter 2021 vs 2020 &amp; 2019</a:t>
            </a:r>
            <a:endParaRPr sz="1000" dirty="0">
              <a:solidFill>
                <a:schemeClr val="bg1"/>
              </a:solidFill>
              <a:latin typeface="Montserrat" panose="00000500000000000000" pitchFamily="2" charset="0"/>
              <a:ea typeface="Montserrat"/>
              <a:cs typeface="Montserrat"/>
              <a:sym typeface="Montserrat"/>
            </a:endParaRPr>
          </a:p>
        </p:txBody>
      </p:sp>
      <p:grpSp>
        <p:nvGrpSpPr>
          <p:cNvPr id="14" name="Google Shape;1708;p126"/>
          <p:cNvGrpSpPr/>
          <p:nvPr/>
        </p:nvGrpSpPr>
        <p:grpSpPr>
          <a:xfrm>
            <a:off x="4175677" y="1751451"/>
            <a:ext cx="674029" cy="307800"/>
            <a:chOff x="3272277" y="2468249"/>
            <a:chExt cx="674029" cy="307800"/>
          </a:xfrm>
        </p:grpSpPr>
        <p:sp>
          <p:nvSpPr>
            <p:cNvPr id="15" name="Google Shape;1709;p126"/>
            <p:cNvSpPr/>
            <p:nvPr/>
          </p:nvSpPr>
          <p:spPr>
            <a:xfrm rot="-8100000">
              <a:off x="3317354"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6" name="Google Shape;1710;p126"/>
            <p:cNvSpPr/>
            <p:nvPr/>
          </p:nvSpPr>
          <p:spPr>
            <a:xfrm rot="-8100000">
              <a:off x="3500468"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7" name="Google Shape;1711;p126"/>
            <p:cNvSpPr/>
            <p:nvPr/>
          </p:nvSpPr>
          <p:spPr>
            <a:xfrm rot="-8100000">
              <a:off x="3683583"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grpSp>
      <p:cxnSp>
        <p:nvCxnSpPr>
          <p:cNvPr id="35" name="Straight Connector 34"/>
          <p:cNvCxnSpPr/>
          <p:nvPr/>
        </p:nvCxnSpPr>
        <p:spPr>
          <a:xfrm>
            <a:off x="5637783" y="2062991"/>
            <a:ext cx="9507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26785" y="2059251"/>
            <a:ext cx="9507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013723" y="2059251"/>
            <a:ext cx="9507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49707" y="2348367"/>
            <a:ext cx="627095" cy="307777"/>
          </a:xfrm>
          <a:prstGeom prst="rect">
            <a:avLst/>
          </a:prstGeom>
          <a:noFill/>
        </p:spPr>
        <p:txBody>
          <a:bodyPr wrap="none" rtlCol="0">
            <a:spAutoFit/>
          </a:bodyPr>
          <a:lstStyle/>
          <a:p>
            <a:r>
              <a:rPr lang="en-GB" b="1" dirty="0">
                <a:solidFill>
                  <a:schemeClr val="bg1"/>
                </a:solidFill>
                <a:latin typeface="Montserrat" panose="020B0604020202020204" charset="0"/>
              </a:rPr>
              <a:t>2021</a:t>
            </a:r>
          </a:p>
        </p:txBody>
      </p:sp>
      <p:sp>
        <p:nvSpPr>
          <p:cNvPr id="39" name="TextBox 38"/>
          <p:cNvSpPr txBox="1"/>
          <p:nvPr/>
        </p:nvSpPr>
        <p:spPr>
          <a:xfrm>
            <a:off x="4849707" y="3062946"/>
            <a:ext cx="627095" cy="307777"/>
          </a:xfrm>
          <a:prstGeom prst="rect">
            <a:avLst/>
          </a:prstGeom>
          <a:noFill/>
        </p:spPr>
        <p:txBody>
          <a:bodyPr wrap="none" rtlCol="0">
            <a:spAutoFit/>
          </a:bodyPr>
          <a:lstStyle/>
          <a:p>
            <a:r>
              <a:rPr lang="en-GB" b="1" dirty="0">
                <a:solidFill>
                  <a:schemeClr val="bg1"/>
                </a:solidFill>
                <a:latin typeface="Montserrat" panose="020B0604020202020204" charset="0"/>
              </a:rPr>
              <a:t>2020</a:t>
            </a:r>
          </a:p>
        </p:txBody>
      </p:sp>
      <p:sp>
        <p:nvSpPr>
          <p:cNvPr id="40" name="TextBox 39"/>
          <p:cNvSpPr txBox="1"/>
          <p:nvPr/>
        </p:nvSpPr>
        <p:spPr>
          <a:xfrm>
            <a:off x="4849707" y="3775110"/>
            <a:ext cx="627095" cy="307777"/>
          </a:xfrm>
          <a:prstGeom prst="rect">
            <a:avLst/>
          </a:prstGeom>
          <a:noFill/>
        </p:spPr>
        <p:txBody>
          <a:bodyPr wrap="none" rtlCol="0">
            <a:spAutoFit/>
          </a:bodyPr>
          <a:lstStyle/>
          <a:p>
            <a:r>
              <a:rPr lang="en-GB" b="1" dirty="0">
                <a:solidFill>
                  <a:schemeClr val="bg1"/>
                </a:solidFill>
                <a:latin typeface="Montserrat" panose="020B0604020202020204" charset="0"/>
              </a:rPr>
              <a:t>2019</a:t>
            </a:r>
          </a:p>
        </p:txBody>
      </p:sp>
      <p:sp>
        <p:nvSpPr>
          <p:cNvPr id="41" name="TextBox 40"/>
          <p:cNvSpPr txBox="1"/>
          <p:nvPr/>
        </p:nvSpPr>
        <p:spPr>
          <a:xfrm>
            <a:off x="5635720" y="1784164"/>
            <a:ext cx="884216" cy="253916"/>
          </a:xfrm>
          <a:prstGeom prst="rect">
            <a:avLst/>
          </a:prstGeom>
          <a:noFill/>
        </p:spPr>
        <p:txBody>
          <a:bodyPr wrap="none" lIns="0" rtlCol="0">
            <a:spAutoFit/>
          </a:bodyPr>
          <a:lstStyle/>
          <a:p>
            <a:r>
              <a:rPr lang="en-GB" sz="1050" dirty="0">
                <a:solidFill>
                  <a:schemeClr val="bg1"/>
                </a:solidFill>
                <a:latin typeface="Montserrat" panose="020B0604020202020204" charset="0"/>
              </a:rPr>
              <a:t>Penetration</a:t>
            </a:r>
          </a:p>
        </p:txBody>
      </p:sp>
      <p:sp>
        <p:nvSpPr>
          <p:cNvPr id="42" name="TextBox 41"/>
          <p:cNvSpPr txBox="1"/>
          <p:nvPr/>
        </p:nvSpPr>
        <p:spPr>
          <a:xfrm>
            <a:off x="6826785" y="1784164"/>
            <a:ext cx="1102225" cy="253916"/>
          </a:xfrm>
          <a:prstGeom prst="rect">
            <a:avLst/>
          </a:prstGeom>
          <a:noFill/>
        </p:spPr>
        <p:txBody>
          <a:bodyPr wrap="none" lIns="0" rtlCol="0">
            <a:spAutoFit/>
          </a:bodyPr>
          <a:lstStyle/>
          <a:p>
            <a:r>
              <a:rPr lang="en-GB" sz="1050" dirty="0">
                <a:solidFill>
                  <a:schemeClr val="bg1"/>
                </a:solidFill>
                <a:latin typeface="Montserrat" panose="020B0604020202020204" charset="0"/>
              </a:rPr>
              <a:t>Trips per buyer</a:t>
            </a:r>
          </a:p>
        </p:txBody>
      </p:sp>
      <p:sp>
        <p:nvSpPr>
          <p:cNvPr id="43" name="TextBox 42"/>
          <p:cNvSpPr txBox="1"/>
          <p:nvPr/>
        </p:nvSpPr>
        <p:spPr>
          <a:xfrm>
            <a:off x="8013723" y="1784164"/>
            <a:ext cx="1066959" cy="253916"/>
          </a:xfrm>
          <a:prstGeom prst="rect">
            <a:avLst/>
          </a:prstGeom>
          <a:noFill/>
        </p:spPr>
        <p:txBody>
          <a:bodyPr wrap="none" lIns="0" rtlCol="0">
            <a:spAutoFit/>
          </a:bodyPr>
          <a:lstStyle/>
          <a:p>
            <a:r>
              <a:rPr lang="en-GB" sz="1050" dirty="0">
                <a:solidFill>
                  <a:schemeClr val="bg1"/>
                </a:solidFill>
                <a:latin typeface="Montserrat" panose="020B0604020202020204" charset="0"/>
              </a:rPr>
              <a:t>Spend per trip</a:t>
            </a:r>
          </a:p>
        </p:txBody>
      </p:sp>
      <p:sp>
        <p:nvSpPr>
          <p:cNvPr id="44" name="TextBox 43"/>
          <p:cNvSpPr txBox="1"/>
          <p:nvPr/>
        </p:nvSpPr>
        <p:spPr>
          <a:xfrm>
            <a:off x="5620091" y="2205465"/>
            <a:ext cx="986167" cy="584775"/>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30.8%</a:t>
            </a:r>
          </a:p>
          <a:p>
            <a:pPr algn="ctr"/>
            <a:r>
              <a:rPr lang="en-GB" sz="1200" b="1" dirty="0">
                <a:solidFill>
                  <a:schemeClr val="bg1"/>
                </a:solidFill>
                <a:latin typeface="Montserrat" panose="020B0604020202020204" charset="0"/>
              </a:rPr>
              <a:t>+32%</a:t>
            </a:r>
          </a:p>
        </p:txBody>
      </p:sp>
      <p:sp>
        <p:nvSpPr>
          <p:cNvPr id="45" name="TextBox 44"/>
          <p:cNvSpPr txBox="1"/>
          <p:nvPr/>
        </p:nvSpPr>
        <p:spPr>
          <a:xfrm>
            <a:off x="5620091" y="2920044"/>
            <a:ext cx="986167" cy="584775"/>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23.3%</a:t>
            </a:r>
          </a:p>
          <a:p>
            <a:pPr algn="ctr"/>
            <a:r>
              <a:rPr lang="en-GB" sz="1200" b="1" dirty="0">
                <a:solidFill>
                  <a:schemeClr val="bg1"/>
                </a:solidFill>
                <a:latin typeface="Montserrat" panose="020B0604020202020204" charset="0"/>
              </a:rPr>
              <a:t>+35%</a:t>
            </a:r>
          </a:p>
        </p:txBody>
      </p:sp>
      <p:sp>
        <p:nvSpPr>
          <p:cNvPr id="46" name="TextBox 45"/>
          <p:cNvSpPr txBox="1"/>
          <p:nvPr/>
        </p:nvSpPr>
        <p:spPr>
          <a:xfrm>
            <a:off x="5620091" y="3724541"/>
            <a:ext cx="986167" cy="400110"/>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17.3%</a:t>
            </a:r>
          </a:p>
        </p:txBody>
      </p:sp>
      <p:sp>
        <p:nvSpPr>
          <p:cNvPr id="47" name="TextBox 46"/>
          <p:cNvSpPr txBox="1"/>
          <p:nvPr/>
        </p:nvSpPr>
        <p:spPr>
          <a:xfrm>
            <a:off x="6989489" y="2209641"/>
            <a:ext cx="611065" cy="584775"/>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2.7</a:t>
            </a:r>
          </a:p>
          <a:p>
            <a:pPr algn="ctr"/>
            <a:r>
              <a:rPr lang="en-GB" sz="1200" b="1" dirty="0">
                <a:solidFill>
                  <a:schemeClr val="bg1"/>
                </a:solidFill>
                <a:latin typeface="Montserrat" panose="020B0604020202020204" charset="0"/>
              </a:rPr>
              <a:t>+27%</a:t>
            </a:r>
          </a:p>
        </p:txBody>
      </p:sp>
      <p:sp>
        <p:nvSpPr>
          <p:cNvPr id="48" name="TextBox 47"/>
          <p:cNvSpPr txBox="1"/>
          <p:nvPr/>
        </p:nvSpPr>
        <p:spPr>
          <a:xfrm>
            <a:off x="7012733" y="2924220"/>
            <a:ext cx="564577" cy="584775"/>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2.1</a:t>
            </a:r>
          </a:p>
          <a:p>
            <a:pPr algn="ctr"/>
            <a:r>
              <a:rPr lang="en-GB" sz="1200" b="1" dirty="0">
                <a:solidFill>
                  <a:schemeClr val="bg1"/>
                </a:solidFill>
                <a:latin typeface="Montserrat" panose="020B0604020202020204" charset="0"/>
              </a:rPr>
              <a:t>-4%</a:t>
            </a:r>
          </a:p>
        </p:txBody>
      </p:sp>
      <p:sp>
        <p:nvSpPr>
          <p:cNvPr id="49" name="TextBox 48"/>
          <p:cNvSpPr txBox="1"/>
          <p:nvPr/>
        </p:nvSpPr>
        <p:spPr>
          <a:xfrm>
            <a:off x="7012733" y="3728717"/>
            <a:ext cx="564578" cy="400110"/>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2.2</a:t>
            </a:r>
          </a:p>
        </p:txBody>
      </p:sp>
      <p:sp>
        <p:nvSpPr>
          <p:cNvPr id="50" name="TextBox 49"/>
          <p:cNvSpPr txBox="1"/>
          <p:nvPr/>
        </p:nvSpPr>
        <p:spPr>
          <a:xfrm>
            <a:off x="8153706" y="2205465"/>
            <a:ext cx="646331" cy="584775"/>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£60</a:t>
            </a:r>
          </a:p>
          <a:p>
            <a:pPr algn="ctr"/>
            <a:r>
              <a:rPr lang="en-GB" sz="1200" b="1" dirty="0">
                <a:solidFill>
                  <a:schemeClr val="bg1"/>
                </a:solidFill>
                <a:latin typeface="Montserrat" panose="020B0604020202020204" charset="0"/>
              </a:rPr>
              <a:t>-5%</a:t>
            </a:r>
          </a:p>
        </p:txBody>
      </p:sp>
      <p:sp>
        <p:nvSpPr>
          <p:cNvPr id="51" name="TextBox 50"/>
          <p:cNvSpPr txBox="1"/>
          <p:nvPr/>
        </p:nvSpPr>
        <p:spPr>
          <a:xfrm>
            <a:off x="8153706" y="2920044"/>
            <a:ext cx="646331" cy="584775"/>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£63</a:t>
            </a:r>
          </a:p>
          <a:p>
            <a:pPr algn="ctr"/>
            <a:r>
              <a:rPr lang="en-GB" sz="1200" b="1" dirty="0">
                <a:solidFill>
                  <a:schemeClr val="bg1"/>
                </a:solidFill>
                <a:latin typeface="Montserrat" panose="020B0604020202020204" charset="0"/>
              </a:rPr>
              <a:t>+6%</a:t>
            </a:r>
          </a:p>
        </p:txBody>
      </p:sp>
      <p:sp>
        <p:nvSpPr>
          <p:cNvPr id="52" name="TextBox 51"/>
          <p:cNvSpPr txBox="1"/>
          <p:nvPr/>
        </p:nvSpPr>
        <p:spPr>
          <a:xfrm>
            <a:off x="8153706" y="3724541"/>
            <a:ext cx="646332" cy="400110"/>
          </a:xfrm>
          <a:prstGeom prst="rect">
            <a:avLst/>
          </a:prstGeom>
          <a:noFill/>
        </p:spPr>
        <p:txBody>
          <a:bodyPr wrap="none" rtlCol="0" anchor="ctr">
            <a:spAutoFit/>
          </a:bodyPr>
          <a:lstStyle/>
          <a:p>
            <a:pPr algn="ctr"/>
            <a:r>
              <a:rPr lang="en-GB" sz="2000" b="1" dirty="0">
                <a:solidFill>
                  <a:schemeClr val="bg1"/>
                </a:solidFill>
                <a:latin typeface="Montserrat" panose="020B0604020202020204" charset="0"/>
              </a:rPr>
              <a:t>£60</a:t>
            </a:r>
          </a:p>
        </p:txBody>
      </p:sp>
    </p:spTree>
    <p:extLst>
      <p:ext uri="{BB962C8B-B14F-4D97-AF65-F5344CB8AC3E}">
        <p14:creationId xmlns:p14="http://schemas.microsoft.com/office/powerpoint/2010/main" val="1843357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a:solidFill>
                  <a:schemeClr val="tx2"/>
                </a:solidFill>
              </a:rPr>
              <a:t>Source: NielsenIQ Homescan, FMCG, Total GB, data 4w/e 3</a:t>
            </a:r>
            <a:r>
              <a:rPr lang="en-GB" baseline="30000">
                <a:solidFill>
                  <a:schemeClr val="tx2"/>
                </a:solidFill>
              </a:rPr>
              <a:t>rd</a:t>
            </a:r>
            <a:r>
              <a:rPr lang="en-GB">
                <a:solidFill>
                  <a:schemeClr val="tx2"/>
                </a:solidFill>
              </a:rPr>
              <a:t> April 2021</a:t>
            </a:r>
            <a:endParaRPr lang="en-GB" dirty="0">
              <a:solidFill>
                <a:schemeClr val="tx2"/>
              </a:solidFill>
            </a:endParaRPr>
          </a:p>
        </p:txBody>
      </p:sp>
      <p:sp>
        <p:nvSpPr>
          <p:cNvPr id="3" name="Title 2"/>
          <p:cNvSpPr>
            <a:spLocks noGrp="1"/>
          </p:cNvSpPr>
          <p:nvPr>
            <p:ph type="title"/>
          </p:nvPr>
        </p:nvSpPr>
        <p:spPr/>
        <p:txBody>
          <a:bodyPr/>
          <a:lstStyle/>
          <a:p>
            <a:r>
              <a:rPr lang="en-GB" dirty="0"/>
              <a:t>Online reaches new shoppers with most retailers capitalising</a:t>
            </a:r>
          </a:p>
        </p:txBody>
      </p:sp>
      <p:sp>
        <p:nvSpPr>
          <p:cNvPr id="7" name="Google Shape;549;p55"/>
          <p:cNvSpPr txBox="1"/>
          <p:nvPr/>
        </p:nvSpPr>
        <p:spPr>
          <a:xfrm>
            <a:off x="356660" y="1213139"/>
            <a:ext cx="4123500"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b="1" dirty="0">
                <a:solidFill>
                  <a:srgbClr val="FFFFFF"/>
                </a:solidFill>
                <a:latin typeface="Montserrat" panose="00000500000000000000" pitchFamily="2" charset="0"/>
                <a:ea typeface="Montserrat"/>
                <a:cs typeface="Montserrat"/>
                <a:sym typeface="Montserrat"/>
              </a:rPr>
              <a:t>Older demographics see highest share and penetration increases</a:t>
            </a:r>
            <a:endParaRPr b="1" i="0" u="none" strike="noStrike" cap="none" dirty="0">
              <a:solidFill>
                <a:srgbClr val="FFFFFF"/>
              </a:solidFill>
              <a:latin typeface="Montserrat" panose="00000500000000000000" pitchFamily="2" charset="0"/>
              <a:ea typeface="Montserrat"/>
              <a:cs typeface="Montserrat"/>
              <a:sym typeface="Montserrat"/>
            </a:endParaRPr>
          </a:p>
        </p:txBody>
      </p:sp>
      <p:cxnSp>
        <p:nvCxnSpPr>
          <p:cNvPr id="8" name="Google Shape;552;p55"/>
          <p:cNvCxnSpPr/>
          <p:nvPr/>
        </p:nvCxnSpPr>
        <p:spPr>
          <a:xfrm>
            <a:off x="338424" y="1743345"/>
            <a:ext cx="4123500" cy="0"/>
          </a:xfrm>
          <a:prstGeom prst="straightConnector1">
            <a:avLst/>
          </a:prstGeom>
          <a:noFill/>
          <a:ln w="9525" cap="flat" cmpd="sng">
            <a:solidFill>
              <a:srgbClr val="FFFFFF"/>
            </a:solidFill>
            <a:prstDash val="solid"/>
            <a:round/>
            <a:headEnd type="none" w="med" len="med"/>
            <a:tailEnd type="none" w="med" len="med"/>
          </a:ln>
        </p:spPr>
      </p:cxnSp>
      <p:sp>
        <p:nvSpPr>
          <p:cNvPr id="9" name="Google Shape;553;p55"/>
          <p:cNvSpPr txBox="1"/>
          <p:nvPr/>
        </p:nvSpPr>
        <p:spPr>
          <a:xfrm>
            <a:off x="4684085" y="1213139"/>
            <a:ext cx="4105264"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b="1" dirty="0">
                <a:solidFill>
                  <a:srgbClr val="FFFFFF"/>
                </a:solidFill>
                <a:latin typeface="Montserrat" panose="00000500000000000000" pitchFamily="2" charset="0"/>
                <a:ea typeface="Montserrat"/>
                <a:cs typeface="Montserrat"/>
                <a:sym typeface="Montserrat"/>
              </a:rPr>
              <a:t>All retailers but Asda and Ocado gain share of online</a:t>
            </a:r>
            <a:endParaRPr b="1" i="0" u="none" strike="noStrike" cap="none" dirty="0">
              <a:solidFill>
                <a:srgbClr val="FFFFFF"/>
              </a:solidFill>
              <a:latin typeface="Montserrat" panose="00000500000000000000" pitchFamily="2" charset="0"/>
              <a:ea typeface="Montserrat"/>
              <a:cs typeface="Montserrat"/>
              <a:sym typeface="Montserrat"/>
            </a:endParaRPr>
          </a:p>
        </p:txBody>
      </p:sp>
      <p:cxnSp>
        <p:nvCxnSpPr>
          <p:cNvPr id="10" name="Google Shape;555;p55"/>
          <p:cNvCxnSpPr/>
          <p:nvPr/>
        </p:nvCxnSpPr>
        <p:spPr>
          <a:xfrm>
            <a:off x="4665849" y="1743345"/>
            <a:ext cx="4123500" cy="0"/>
          </a:xfrm>
          <a:prstGeom prst="straightConnector1">
            <a:avLst/>
          </a:prstGeom>
          <a:noFill/>
          <a:ln w="9525" cap="flat" cmpd="sng">
            <a:solidFill>
              <a:srgbClr val="FFFFFF"/>
            </a:solidFill>
            <a:prstDash val="solid"/>
            <a:round/>
            <a:headEnd type="none" w="med" len="med"/>
            <a:tailEnd type="none" w="med" len="med"/>
          </a:ln>
        </p:spPr>
      </p:cxnSp>
      <p:pic>
        <p:nvPicPr>
          <p:cNvPr id="1026" name="Picture 2" descr="niq-symb-13-wht-l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50" y="1976097"/>
            <a:ext cx="874075" cy="9469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33500" y="1968905"/>
            <a:ext cx="3128424" cy="1077218"/>
          </a:xfrm>
          <a:prstGeom prst="rect">
            <a:avLst/>
          </a:prstGeom>
          <a:noFill/>
        </p:spPr>
        <p:txBody>
          <a:bodyPr wrap="square" rtlCol="0">
            <a:spAutoFit/>
          </a:bodyPr>
          <a:lstStyle/>
          <a:p>
            <a:r>
              <a:rPr lang="en-GB" sz="1800" b="1" dirty="0">
                <a:solidFill>
                  <a:schemeClr val="accent1"/>
                </a:solidFill>
                <a:latin typeface="Montserrat" panose="020B0604020202020204" charset="0"/>
                <a:cs typeface="Mongolian Baiti" panose="03000500000000000000" pitchFamily="66" charset="0"/>
              </a:rPr>
              <a:t>30.4% </a:t>
            </a:r>
            <a:r>
              <a:rPr lang="en-GB" dirty="0">
                <a:solidFill>
                  <a:schemeClr val="bg1"/>
                </a:solidFill>
                <a:latin typeface="Montserrat" panose="020B0604020202020204" charset="0"/>
                <a:cs typeface="Mongolian Baiti" panose="03000500000000000000" pitchFamily="66" charset="0"/>
              </a:rPr>
              <a:t>shoppers aged </a:t>
            </a:r>
            <a:r>
              <a:rPr lang="en-GB" sz="1600" b="1" dirty="0">
                <a:solidFill>
                  <a:schemeClr val="bg1"/>
                </a:solidFill>
                <a:latin typeface="Montserrat" panose="020B0604020202020204" charset="0"/>
                <a:cs typeface="Mongolian Baiti" panose="03000500000000000000" pitchFamily="66" charset="0"/>
              </a:rPr>
              <a:t>65+</a:t>
            </a:r>
            <a:r>
              <a:rPr lang="en-GB" dirty="0">
                <a:solidFill>
                  <a:schemeClr val="bg1"/>
                </a:solidFill>
                <a:latin typeface="Montserrat" panose="020B0604020202020204" charset="0"/>
                <a:cs typeface="Mongolian Baiti" panose="03000500000000000000" pitchFamily="66" charset="0"/>
              </a:rPr>
              <a:t> bought online Easter 2021 (+18.7pts vs 2019) accounting for </a:t>
            </a:r>
            <a:r>
              <a:rPr lang="en-GB" sz="1800" b="1" dirty="0">
                <a:solidFill>
                  <a:schemeClr val="accent1"/>
                </a:solidFill>
                <a:latin typeface="Montserrat" panose="020B0604020202020204" charset="0"/>
                <a:cs typeface="Mongolian Baiti" panose="03000500000000000000" pitchFamily="66" charset="0"/>
              </a:rPr>
              <a:t>29% </a:t>
            </a:r>
            <a:r>
              <a:rPr lang="en-GB" dirty="0">
                <a:solidFill>
                  <a:schemeClr val="bg1"/>
                </a:solidFill>
                <a:latin typeface="Montserrat" panose="020B0604020202020204" charset="0"/>
                <a:cs typeface="Mongolian Baiti" panose="03000500000000000000" pitchFamily="66" charset="0"/>
              </a:rPr>
              <a:t>value (+13pts vs 2019)</a:t>
            </a:r>
            <a:endParaRPr lang="en-GB" sz="1600" dirty="0">
              <a:solidFill>
                <a:schemeClr val="bg1"/>
              </a:solidFill>
              <a:latin typeface="Montserrat" panose="020B0604020202020204" charset="0"/>
              <a:cs typeface="Mongolian Baiti" panose="03000500000000000000" pitchFamily="66" charset="0"/>
            </a:endParaRPr>
          </a:p>
        </p:txBody>
      </p:sp>
      <p:pic>
        <p:nvPicPr>
          <p:cNvPr id="1028" name="Picture 4" descr="niq-symb-33-wht-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689" y="3416554"/>
            <a:ext cx="1008471" cy="10084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38424" y="3412958"/>
            <a:ext cx="3128424" cy="1077218"/>
          </a:xfrm>
          <a:prstGeom prst="rect">
            <a:avLst/>
          </a:prstGeom>
          <a:noFill/>
        </p:spPr>
        <p:txBody>
          <a:bodyPr wrap="square" rtlCol="0">
            <a:spAutoFit/>
          </a:bodyPr>
          <a:lstStyle/>
          <a:p>
            <a:r>
              <a:rPr lang="en-GB" dirty="0">
                <a:solidFill>
                  <a:schemeClr val="bg1"/>
                </a:solidFill>
                <a:latin typeface="Montserrat" panose="020B0604020202020204" charset="0"/>
                <a:cs typeface="Mongolian Baiti" panose="03000500000000000000" pitchFamily="66" charset="0"/>
              </a:rPr>
              <a:t>But </a:t>
            </a:r>
            <a:r>
              <a:rPr lang="en-GB" b="1" dirty="0">
                <a:solidFill>
                  <a:schemeClr val="bg1"/>
                </a:solidFill>
                <a:latin typeface="Montserrat" panose="020B0604020202020204" charset="0"/>
                <a:cs typeface="Mongolian Baiti" panose="03000500000000000000" pitchFamily="66" charset="0"/>
              </a:rPr>
              <a:t>New</a:t>
            </a:r>
            <a:r>
              <a:rPr lang="en-GB" dirty="0">
                <a:solidFill>
                  <a:schemeClr val="bg1"/>
                </a:solidFill>
                <a:latin typeface="Montserrat" panose="020B0604020202020204" charset="0"/>
                <a:cs typeface="Mongolian Baiti" panose="03000500000000000000" pitchFamily="66" charset="0"/>
              </a:rPr>
              <a:t> and </a:t>
            </a:r>
            <a:r>
              <a:rPr lang="en-GB" b="1" dirty="0">
                <a:solidFill>
                  <a:schemeClr val="bg1"/>
                </a:solidFill>
                <a:latin typeface="Montserrat" panose="020B0604020202020204" charset="0"/>
                <a:cs typeface="Mongolian Baiti" panose="03000500000000000000" pitchFamily="66" charset="0"/>
              </a:rPr>
              <a:t>Maturing</a:t>
            </a:r>
            <a:r>
              <a:rPr lang="en-GB" dirty="0">
                <a:solidFill>
                  <a:schemeClr val="bg1"/>
                </a:solidFill>
                <a:latin typeface="Montserrat" panose="020B0604020202020204" charset="0"/>
                <a:cs typeface="Mongolian Baiti" panose="03000500000000000000" pitchFamily="66" charset="0"/>
              </a:rPr>
              <a:t> Families still over-index spending online</a:t>
            </a:r>
          </a:p>
          <a:p>
            <a:r>
              <a:rPr lang="en-GB" b="1" dirty="0">
                <a:solidFill>
                  <a:schemeClr val="bg1"/>
                </a:solidFill>
                <a:latin typeface="Montserrat" panose="020B0604020202020204" charset="0"/>
                <a:cs typeface="Mongolian Baiti" panose="03000500000000000000" pitchFamily="66" charset="0"/>
              </a:rPr>
              <a:t>New: </a:t>
            </a:r>
            <a:r>
              <a:rPr lang="en-GB" sz="1800" b="1" dirty="0">
                <a:solidFill>
                  <a:schemeClr val="bg1"/>
                </a:solidFill>
                <a:latin typeface="Montserrat" panose="020B0604020202020204" charset="0"/>
                <a:cs typeface="Mongolian Baiti" panose="03000500000000000000" pitchFamily="66" charset="0"/>
              </a:rPr>
              <a:t>18% </a:t>
            </a:r>
            <a:r>
              <a:rPr lang="en-GB" dirty="0">
                <a:solidFill>
                  <a:schemeClr val="bg1"/>
                </a:solidFill>
                <a:latin typeface="Montserrat" panose="020B0604020202020204" charset="0"/>
                <a:cs typeface="Mongolian Baiti" panose="03000500000000000000" pitchFamily="66" charset="0"/>
              </a:rPr>
              <a:t>SOT</a:t>
            </a:r>
            <a:r>
              <a:rPr lang="en-GB" b="1" dirty="0">
                <a:solidFill>
                  <a:schemeClr val="bg1"/>
                </a:solidFill>
                <a:latin typeface="Montserrat" panose="020B0604020202020204" charset="0"/>
                <a:cs typeface="Mongolian Baiti" panose="03000500000000000000" pitchFamily="66" charset="0"/>
              </a:rPr>
              <a:t> </a:t>
            </a:r>
            <a:r>
              <a:rPr lang="en-GB" sz="1800" b="1" dirty="0">
                <a:solidFill>
                  <a:schemeClr val="accent1"/>
                </a:solidFill>
                <a:latin typeface="Montserrat" panose="020B0604020202020204" charset="0"/>
                <a:cs typeface="Mongolian Baiti" panose="03000500000000000000" pitchFamily="66" charset="0"/>
              </a:rPr>
              <a:t>124</a:t>
            </a:r>
            <a:r>
              <a:rPr lang="en-GB" b="1" dirty="0">
                <a:solidFill>
                  <a:schemeClr val="bg1"/>
                </a:solidFill>
                <a:latin typeface="Montserrat" panose="020B0604020202020204" charset="0"/>
                <a:cs typeface="Mongolian Baiti" panose="03000500000000000000" pitchFamily="66" charset="0"/>
              </a:rPr>
              <a:t> </a:t>
            </a:r>
            <a:r>
              <a:rPr lang="en-GB" dirty="0" err="1">
                <a:solidFill>
                  <a:schemeClr val="bg1"/>
                </a:solidFill>
                <a:latin typeface="Montserrat" panose="020B0604020202020204" charset="0"/>
                <a:cs typeface="Mongolian Baiti" panose="03000500000000000000" pitchFamily="66" charset="0"/>
              </a:rPr>
              <a:t>idx</a:t>
            </a:r>
            <a:endParaRPr lang="en-GB" dirty="0">
              <a:solidFill>
                <a:schemeClr val="bg1"/>
              </a:solidFill>
              <a:latin typeface="Montserrat" panose="020B0604020202020204" charset="0"/>
              <a:cs typeface="Mongolian Baiti" panose="03000500000000000000" pitchFamily="66" charset="0"/>
            </a:endParaRPr>
          </a:p>
          <a:p>
            <a:r>
              <a:rPr lang="en-GB" b="1" dirty="0">
                <a:solidFill>
                  <a:schemeClr val="bg1"/>
                </a:solidFill>
                <a:latin typeface="Montserrat" panose="020B0604020202020204" charset="0"/>
                <a:cs typeface="Mongolian Baiti" panose="03000500000000000000" pitchFamily="66" charset="0"/>
              </a:rPr>
              <a:t>Maturing: </a:t>
            </a:r>
            <a:r>
              <a:rPr lang="en-GB" sz="1800" b="1" dirty="0">
                <a:solidFill>
                  <a:schemeClr val="bg1"/>
                </a:solidFill>
                <a:latin typeface="Montserrat" panose="020B0604020202020204" charset="0"/>
                <a:cs typeface="Mongolian Baiti" panose="03000500000000000000" pitchFamily="66" charset="0"/>
              </a:rPr>
              <a:t>17%</a:t>
            </a:r>
            <a:r>
              <a:rPr lang="en-GB" b="1" dirty="0">
                <a:solidFill>
                  <a:schemeClr val="bg1"/>
                </a:solidFill>
                <a:latin typeface="Montserrat" panose="020B0604020202020204" charset="0"/>
                <a:cs typeface="Mongolian Baiti" panose="03000500000000000000" pitchFamily="66" charset="0"/>
              </a:rPr>
              <a:t> </a:t>
            </a:r>
            <a:r>
              <a:rPr lang="en-GB" dirty="0">
                <a:solidFill>
                  <a:schemeClr val="bg1"/>
                </a:solidFill>
                <a:latin typeface="Montserrat" panose="020B0604020202020204" charset="0"/>
                <a:cs typeface="Mongolian Baiti" panose="03000500000000000000" pitchFamily="66" charset="0"/>
              </a:rPr>
              <a:t>SOT</a:t>
            </a:r>
            <a:r>
              <a:rPr lang="en-GB" b="1" dirty="0">
                <a:solidFill>
                  <a:schemeClr val="bg1"/>
                </a:solidFill>
                <a:latin typeface="Montserrat" panose="020B0604020202020204" charset="0"/>
                <a:cs typeface="Mongolian Baiti" panose="03000500000000000000" pitchFamily="66" charset="0"/>
              </a:rPr>
              <a:t> </a:t>
            </a:r>
            <a:r>
              <a:rPr lang="en-GB" sz="1800" b="1" dirty="0">
                <a:solidFill>
                  <a:schemeClr val="accent1"/>
                </a:solidFill>
                <a:latin typeface="Montserrat" panose="020B0604020202020204" charset="0"/>
                <a:cs typeface="Mongolian Baiti" panose="03000500000000000000" pitchFamily="66" charset="0"/>
              </a:rPr>
              <a:t>118</a:t>
            </a:r>
            <a:r>
              <a:rPr lang="en-GB" b="1" dirty="0">
                <a:solidFill>
                  <a:schemeClr val="bg1"/>
                </a:solidFill>
                <a:latin typeface="Montserrat" panose="020B0604020202020204" charset="0"/>
                <a:cs typeface="Mongolian Baiti" panose="03000500000000000000" pitchFamily="66" charset="0"/>
              </a:rPr>
              <a:t> </a:t>
            </a:r>
            <a:r>
              <a:rPr lang="en-GB" dirty="0" err="1">
                <a:solidFill>
                  <a:schemeClr val="bg1"/>
                </a:solidFill>
                <a:latin typeface="Montserrat" panose="020B0604020202020204" charset="0"/>
                <a:cs typeface="Mongolian Baiti" panose="03000500000000000000" pitchFamily="66" charset="0"/>
              </a:rPr>
              <a:t>idx</a:t>
            </a:r>
            <a:endParaRPr lang="en-GB" dirty="0">
              <a:solidFill>
                <a:schemeClr val="bg1"/>
              </a:solidFill>
              <a:latin typeface="Montserrat" panose="020B0604020202020204" charset="0"/>
              <a:cs typeface="Mongolian Baiti" panose="03000500000000000000" pitchFamily="66" charset="0"/>
            </a:endParaRPr>
          </a:p>
        </p:txBody>
      </p:sp>
      <p:graphicFrame>
        <p:nvGraphicFramePr>
          <p:cNvPr id="16" name="Chart 15"/>
          <p:cNvGraphicFramePr>
            <a:graphicFrameLocks/>
          </p:cNvGraphicFramePr>
          <p:nvPr>
            <p:extLst>
              <p:ext uri="{D42A27DB-BD31-4B8C-83A1-F6EECF244321}">
                <p14:modId xmlns:p14="http://schemas.microsoft.com/office/powerpoint/2010/main" val="2470065486"/>
              </p:ext>
            </p:extLst>
          </p:nvPr>
        </p:nvGraphicFramePr>
        <p:xfrm>
          <a:off x="4684085" y="2182528"/>
          <a:ext cx="4105264"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4684085" y="1799577"/>
            <a:ext cx="4105264" cy="400110"/>
          </a:xfrm>
          <a:prstGeom prst="rect">
            <a:avLst/>
          </a:prstGeom>
          <a:noFill/>
        </p:spPr>
        <p:txBody>
          <a:bodyPr wrap="square" lIns="0" rIns="0" rtlCol="0">
            <a:spAutoFit/>
          </a:bodyPr>
          <a:lstStyle/>
          <a:p>
            <a:r>
              <a:rPr lang="en-GB" sz="1000" dirty="0">
                <a:solidFill>
                  <a:schemeClr val="bg1"/>
                </a:solidFill>
                <a:latin typeface="Montserrat" panose="020B0604020202020204" charset="0"/>
              </a:rPr>
              <a:t>Retailer Share (£) of Online – Total Online – FMCG – Easter 2021 vs Easter 2020</a:t>
            </a:r>
          </a:p>
        </p:txBody>
      </p:sp>
    </p:spTree>
    <p:extLst>
      <p:ext uri="{BB962C8B-B14F-4D97-AF65-F5344CB8AC3E}">
        <p14:creationId xmlns:p14="http://schemas.microsoft.com/office/powerpoint/2010/main" val="3691351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07"/>
          <p:cNvSpPr txBox="1">
            <a:spLocks noGrp="1"/>
          </p:cNvSpPr>
          <p:nvPr>
            <p:ph type="ctrTitle"/>
          </p:nvPr>
        </p:nvSpPr>
        <p:spPr>
          <a:xfrm>
            <a:off x="354650" y="990600"/>
            <a:ext cx="4115100" cy="1578000"/>
          </a:xfrm>
        </p:spPr>
        <p:txBody>
          <a:bodyPr spcFirstLastPara="1" wrap="square" lIns="0" tIns="91425" rIns="0" bIns="91425" anchor="b" anchorCtr="0">
            <a:noAutofit/>
          </a:bodyPr>
          <a:lstStyle/>
          <a:p>
            <a:pPr lvl="0"/>
            <a:r>
              <a:rPr lang="en-PH" dirty="0"/>
              <a:t>Category performance</a:t>
            </a:r>
          </a:p>
        </p:txBody>
      </p:sp>
    </p:spTree>
    <p:extLst>
      <p:ext uri="{BB962C8B-B14F-4D97-AF65-F5344CB8AC3E}">
        <p14:creationId xmlns:p14="http://schemas.microsoft.com/office/powerpoint/2010/main" val="1774134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General Merchandise categories are winners</a:t>
            </a:r>
          </a:p>
        </p:txBody>
      </p:sp>
      <p:sp>
        <p:nvSpPr>
          <p:cNvPr id="5" name="Subtitle 4"/>
          <p:cNvSpPr>
            <a:spLocks noGrp="1"/>
          </p:cNvSpPr>
          <p:nvPr>
            <p:ph type="subTitle" idx="3"/>
          </p:nvPr>
        </p:nvSpPr>
        <p:spPr/>
        <p:txBody>
          <a:bodyPr/>
          <a:lstStyle/>
          <a:p>
            <a:r>
              <a:rPr lang="en-GB" dirty="0"/>
              <a:t>Source: </a:t>
            </a:r>
            <a:r>
              <a:rPr lang="en-GB" dirty="0" err="1"/>
              <a:t>NielsenIQ</a:t>
            </a:r>
            <a:r>
              <a:rPr lang="en-GB" dirty="0"/>
              <a:t> </a:t>
            </a:r>
            <a:r>
              <a:rPr lang="en-GB" dirty="0" err="1"/>
              <a:t>Scantrack</a:t>
            </a:r>
            <a:r>
              <a:rPr lang="en-GB" dirty="0"/>
              <a:t>, Total Coverage including Discounters, data 4w/e 3</a:t>
            </a:r>
            <a:r>
              <a:rPr lang="en-GB" baseline="30000" dirty="0"/>
              <a:t>rd</a:t>
            </a:r>
            <a:r>
              <a:rPr lang="en-GB" dirty="0"/>
              <a:t> April 2021</a:t>
            </a:r>
          </a:p>
        </p:txBody>
      </p:sp>
      <p:cxnSp>
        <p:nvCxnSpPr>
          <p:cNvPr id="6" name="Google Shape;1705;p126"/>
          <p:cNvCxnSpPr/>
          <p:nvPr/>
        </p:nvCxnSpPr>
        <p:spPr>
          <a:xfrm>
            <a:off x="354650" y="1745725"/>
            <a:ext cx="3241800" cy="0"/>
          </a:xfrm>
          <a:prstGeom prst="straightConnector1">
            <a:avLst/>
          </a:prstGeom>
          <a:noFill/>
          <a:ln w="9525" cap="flat" cmpd="sng">
            <a:solidFill>
              <a:srgbClr val="333333"/>
            </a:solidFill>
            <a:prstDash val="solid"/>
            <a:round/>
            <a:headEnd type="none" w="med" len="med"/>
            <a:tailEnd type="none" w="med" len="med"/>
          </a:ln>
        </p:spPr>
      </p:cxnSp>
      <p:sp>
        <p:nvSpPr>
          <p:cNvPr id="7" name="Google Shape;1706;p126"/>
          <p:cNvSpPr txBox="1"/>
          <p:nvPr/>
        </p:nvSpPr>
        <p:spPr>
          <a:xfrm>
            <a:off x="354650" y="1225619"/>
            <a:ext cx="3241800" cy="452405"/>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Top 20 growing categories</a:t>
            </a:r>
            <a:br>
              <a:rPr lang="en" b="1" dirty="0">
                <a:solidFill>
                  <a:srgbClr val="000000"/>
                </a:solidFill>
                <a:latin typeface="Montserrat" panose="00000500000000000000" pitchFamily="2" charset="0"/>
                <a:ea typeface="Montserrat"/>
                <a:cs typeface="Montserrat"/>
                <a:sym typeface="Montserrat"/>
              </a:rPr>
            </a:br>
            <a:r>
              <a:rPr lang="en" sz="1000" dirty="0">
                <a:solidFill>
                  <a:schemeClr val="dk1"/>
                </a:solidFill>
                <a:latin typeface="Montserrat" panose="00000500000000000000" pitchFamily="2" charset="0"/>
                <a:ea typeface="Montserrat"/>
                <a:cs typeface="Montserrat"/>
                <a:sym typeface="Montserrat"/>
              </a:rPr>
              <a:t>Sales &gt;£2m – Total Coverage inc Discounters – Value % Chg – Easter 2021 vs Easter 2020</a:t>
            </a:r>
            <a:endParaRPr sz="1000" dirty="0">
              <a:solidFill>
                <a:srgbClr val="000000"/>
              </a:solidFill>
              <a:latin typeface="Montserrat" panose="00000500000000000000" pitchFamily="2" charset="0"/>
              <a:ea typeface="Montserrat Light"/>
              <a:cs typeface="Montserrat Light"/>
              <a:sym typeface="Montserrat Light"/>
            </a:endParaRPr>
          </a:p>
        </p:txBody>
      </p:sp>
      <p:grpSp>
        <p:nvGrpSpPr>
          <p:cNvPr id="8" name="Google Shape;1708;p126"/>
          <p:cNvGrpSpPr/>
          <p:nvPr/>
        </p:nvGrpSpPr>
        <p:grpSpPr>
          <a:xfrm>
            <a:off x="204577" y="2134849"/>
            <a:ext cx="674029" cy="307800"/>
            <a:chOff x="3272277" y="2468249"/>
            <a:chExt cx="674029" cy="307800"/>
          </a:xfrm>
        </p:grpSpPr>
        <p:sp>
          <p:nvSpPr>
            <p:cNvPr id="9" name="Google Shape;1709;p126"/>
            <p:cNvSpPr/>
            <p:nvPr/>
          </p:nvSpPr>
          <p:spPr>
            <a:xfrm rot="-8100000">
              <a:off x="3317354"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0" name="Google Shape;1710;p126"/>
            <p:cNvSpPr/>
            <p:nvPr/>
          </p:nvSpPr>
          <p:spPr>
            <a:xfrm rot="-8100000">
              <a:off x="3500468"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1" name="Google Shape;1711;p126"/>
            <p:cNvSpPr/>
            <p:nvPr/>
          </p:nvSpPr>
          <p:spPr>
            <a:xfrm rot="-8100000">
              <a:off x="3683583"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grpSp>
      <p:sp>
        <p:nvSpPr>
          <p:cNvPr id="12" name="Google Shape;1712;p126"/>
          <p:cNvSpPr txBox="1"/>
          <p:nvPr/>
        </p:nvSpPr>
        <p:spPr>
          <a:xfrm>
            <a:off x="1061550" y="2205414"/>
            <a:ext cx="2534900" cy="9819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Clr>
                <a:schemeClr val="dk1"/>
              </a:buClr>
              <a:buSzPts val="1100"/>
              <a:buFont typeface="Arial"/>
              <a:buNone/>
            </a:pPr>
            <a:r>
              <a:rPr lang="en-GB" sz="1200" b="1" dirty="0">
                <a:solidFill>
                  <a:srgbClr val="1A1A1A"/>
                </a:solidFill>
                <a:latin typeface="Montserrat" panose="00000500000000000000" pitchFamily="2" charset="0"/>
                <a:ea typeface="Montserrat"/>
                <a:cs typeface="Montserrat"/>
                <a:sym typeface="Montserrat"/>
              </a:rPr>
              <a:t>As shoppers prepared for socially distant gatherings with friends and family, this translated into strong growth for Clothing, Party Accessories and Homeware</a:t>
            </a:r>
            <a:endParaRPr sz="1200" b="1" dirty="0">
              <a:solidFill>
                <a:srgbClr val="1A1A1A"/>
              </a:solidFill>
              <a:latin typeface="Montserrat" panose="00000500000000000000" pitchFamily="2" charset="0"/>
              <a:ea typeface="Montserrat"/>
              <a:cs typeface="Montserrat"/>
              <a:sym typeface="Montserrat"/>
            </a:endParaRPr>
          </a:p>
        </p:txBody>
      </p:sp>
      <p:graphicFrame>
        <p:nvGraphicFramePr>
          <p:cNvPr id="13" name="Chart 12">
            <a:extLst>
              <a:ext uri="{FF2B5EF4-FFF2-40B4-BE49-F238E27FC236}">
                <a16:creationId xmlns:a16="http://schemas.microsoft.com/office/drawing/2014/main" id="{BB5A74D3-8CC7-4CCC-A907-80ACBD773DF4}"/>
              </a:ext>
            </a:extLst>
          </p:cNvPr>
          <p:cNvGraphicFramePr/>
          <p:nvPr>
            <p:extLst>
              <p:ext uri="{D42A27DB-BD31-4B8C-83A1-F6EECF244321}">
                <p14:modId xmlns:p14="http://schemas.microsoft.com/office/powerpoint/2010/main" val="3270152191"/>
              </p:ext>
            </p:extLst>
          </p:nvPr>
        </p:nvGraphicFramePr>
        <p:xfrm>
          <a:off x="3779393" y="1678025"/>
          <a:ext cx="5221024" cy="3178987"/>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Arrow Connector 14"/>
          <p:cNvCxnSpPr/>
          <p:nvPr/>
        </p:nvCxnSpPr>
        <p:spPr>
          <a:xfrm flipH="1" flipV="1">
            <a:off x="7647709" y="2055511"/>
            <a:ext cx="287167" cy="3871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44257" y="2839313"/>
            <a:ext cx="131163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47709" y="2442650"/>
            <a:ext cx="1609646" cy="461665"/>
          </a:xfrm>
          <a:prstGeom prst="rect">
            <a:avLst/>
          </a:prstGeom>
          <a:noFill/>
        </p:spPr>
        <p:txBody>
          <a:bodyPr wrap="square" rtlCol="0">
            <a:spAutoFit/>
          </a:bodyPr>
          <a:lstStyle/>
          <a:p>
            <a:r>
              <a:rPr lang="en-GB" sz="1200" dirty="0">
                <a:latin typeface="Montserrat" panose="020B0604020202020204" charset="0"/>
              </a:rPr>
              <a:t>Driven by</a:t>
            </a:r>
          </a:p>
          <a:p>
            <a:r>
              <a:rPr lang="en-GB" sz="1200" dirty="0">
                <a:latin typeface="Montserrat" panose="020B0604020202020204" charset="0"/>
              </a:rPr>
              <a:t>Party Accessories</a:t>
            </a:r>
          </a:p>
        </p:txBody>
      </p:sp>
    </p:spTree>
    <p:extLst>
      <p:ext uri="{BB962C8B-B14F-4D97-AF65-F5344CB8AC3E}">
        <p14:creationId xmlns:p14="http://schemas.microsoft.com/office/powerpoint/2010/main" val="2959258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 super category level, BWS had another strong Easter driven by units per trip, as did Fresh &amp; Chilled </a:t>
            </a:r>
          </a:p>
        </p:txBody>
      </p:sp>
      <p:sp>
        <p:nvSpPr>
          <p:cNvPr id="5" name="Subtitle 4"/>
          <p:cNvSpPr>
            <a:spLocks noGrp="1"/>
          </p:cNvSpPr>
          <p:nvPr>
            <p:ph type="subTitle" idx="3"/>
          </p:nvPr>
        </p:nvSpPr>
        <p:spPr/>
        <p:txBody>
          <a:bodyPr/>
          <a:lstStyle/>
          <a:p>
            <a:r>
              <a:rPr lang="en-GB"/>
              <a:t>Source: NielsenIQ Homescan, FMCG, Total GB, data 4w/e 3rd April 2021</a:t>
            </a:r>
            <a:endParaRPr lang="en-GB" dirty="0"/>
          </a:p>
        </p:txBody>
      </p:sp>
      <p:graphicFrame>
        <p:nvGraphicFramePr>
          <p:cNvPr id="7" name="Chart 6"/>
          <p:cNvGraphicFramePr>
            <a:graphicFrameLocks/>
          </p:cNvGraphicFramePr>
          <p:nvPr>
            <p:extLst>
              <p:ext uri="{D42A27DB-BD31-4B8C-83A1-F6EECF244321}">
                <p14:modId xmlns:p14="http://schemas.microsoft.com/office/powerpoint/2010/main" val="2285105914"/>
              </p:ext>
            </p:extLst>
          </p:nvPr>
        </p:nvGraphicFramePr>
        <p:xfrm>
          <a:off x="354650" y="1394700"/>
          <a:ext cx="8397300" cy="3462312"/>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Google Shape;1752;p130"/>
          <p:cNvCxnSpPr/>
          <p:nvPr/>
        </p:nvCxnSpPr>
        <p:spPr>
          <a:xfrm>
            <a:off x="354650" y="1569880"/>
            <a:ext cx="8397300" cy="0"/>
          </a:xfrm>
          <a:prstGeom prst="straightConnector1">
            <a:avLst/>
          </a:prstGeom>
          <a:noFill/>
          <a:ln w="9525" cap="flat" cmpd="sng">
            <a:solidFill>
              <a:srgbClr val="333333"/>
            </a:solidFill>
            <a:prstDash val="solid"/>
            <a:round/>
            <a:headEnd type="none" w="med" len="med"/>
            <a:tailEnd type="none" w="med" len="med"/>
          </a:ln>
        </p:spPr>
      </p:cxnSp>
      <p:sp>
        <p:nvSpPr>
          <p:cNvPr id="9" name="Google Shape;1753;p130"/>
          <p:cNvSpPr txBox="1"/>
          <p:nvPr/>
        </p:nvSpPr>
        <p:spPr>
          <a:xfrm>
            <a:off x="354650" y="1049775"/>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Category Drivers of Value Change</a:t>
            </a:r>
            <a:br>
              <a:rPr lang="en" b="1" dirty="0">
                <a:solidFill>
                  <a:srgbClr val="000000"/>
                </a:solidFill>
                <a:latin typeface="Montserrat" panose="00000500000000000000" pitchFamily="2" charset="0"/>
                <a:ea typeface="Montserrat"/>
                <a:cs typeface="Montserrat"/>
                <a:sym typeface="Montserrat"/>
              </a:rPr>
            </a:br>
            <a:r>
              <a:rPr lang="en" sz="1000" dirty="0">
                <a:latin typeface="Montserrat" panose="00000500000000000000" pitchFamily="2" charset="0"/>
                <a:ea typeface="Montserrat"/>
                <a:cs typeface="Montserrat"/>
                <a:sym typeface="Montserrat"/>
              </a:rPr>
              <a:t>FMCG – </a:t>
            </a:r>
            <a:r>
              <a:rPr lang="en" sz="1000" dirty="0">
                <a:solidFill>
                  <a:srgbClr val="000000"/>
                </a:solidFill>
                <a:latin typeface="Montserrat" panose="00000500000000000000" pitchFamily="2" charset="0"/>
                <a:ea typeface="Montserrat"/>
                <a:cs typeface="Montserrat"/>
                <a:sym typeface="Montserrat"/>
              </a:rPr>
              <a:t>Total GB – Easter 2021 vs 2020</a:t>
            </a:r>
            <a:endParaRPr sz="1000" dirty="0">
              <a:solidFill>
                <a:srgbClr val="000000"/>
              </a:solidFill>
              <a:latin typeface="Montserrat" panose="00000500000000000000" pitchFamily="2" charset="0"/>
              <a:ea typeface="Montserrat"/>
              <a:cs typeface="Montserrat"/>
              <a:sym typeface="Montserrat"/>
            </a:endParaRPr>
          </a:p>
        </p:txBody>
      </p:sp>
      <p:graphicFrame>
        <p:nvGraphicFramePr>
          <p:cNvPr id="10" name="Table 9"/>
          <p:cNvGraphicFramePr>
            <a:graphicFrameLocks noGrp="1"/>
          </p:cNvGraphicFramePr>
          <p:nvPr>
            <p:extLst>
              <p:ext uri="{D42A27DB-BD31-4B8C-83A1-F6EECF244321}">
                <p14:modId xmlns:p14="http://schemas.microsoft.com/office/powerpoint/2010/main" val="1107574221"/>
              </p:ext>
            </p:extLst>
          </p:nvPr>
        </p:nvGraphicFramePr>
        <p:xfrm>
          <a:off x="7662822" y="2017725"/>
          <a:ext cx="687690" cy="2388024"/>
        </p:xfrm>
        <a:graphic>
          <a:graphicData uri="http://schemas.openxmlformats.org/drawingml/2006/table">
            <a:tbl>
              <a:tblPr>
                <a:tableStyleId>{0DBE4ED3-A11A-413B-A309-AE78DBB60736}</a:tableStyleId>
              </a:tblPr>
              <a:tblGrid>
                <a:gridCol w="687690">
                  <a:extLst>
                    <a:ext uri="{9D8B030D-6E8A-4147-A177-3AD203B41FA5}">
                      <a16:colId xmlns:a16="http://schemas.microsoft.com/office/drawing/2014/main" val="20000"/>
                    </a:ext>
                  </a:extLst>
                </a:gridCol>
              </a:tblGrid>
              <a:tr h="265336">
                <a:tc>
                  <a:txBody>
                    <a:bodyPr/>
                    <a:lstStyle/>
                    <a:p>
                      <a:pPr algn="ctr" fontAlgn="b"/>
                      <a:r>
                        <a:rPr lang="en-GB" sz="1200" b="1" u="none" strike="noStrike">
                          <a:effectLst/>
                          <a:latin typeface="Montserrat" panose="020B0604020202020204" charset="0"/>
                        </a:rPr>
                        <a:t>-0.3%</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0"/>
                  </a:ext>
                </a:extLst>
              </a:tr>
              <a:tr h="265336">
                <a:tc>
                  <a:txBody>
                    <a:bodyPr/>
                    <a:lstStyle/>
                    <a:p>
                      <a:pPr algn="ctr" fontAlgn="b"/>
                      <a:r>
                        <a:rPr lang="en-GB" sz="1200" b="1" u="none" strike="noStrike">
                          <a:effectLst/>
                          <a:latin typeface="Montserrat" panose="020B0604020202020204" charset="0"/>
                        </a:rPr>
                        <a:t>3.5%</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1"/>
                  </a:ext>
                </a:extLst>
              </a:tr>
              <a:tr h="265336">
                <a:tc>
                  <a:txBody>
                    <a:bodyPr/>
                    <a:lstStyle/>
                    <a:p>
                      <a:pPr algn="ctr" fontAlgn="b"/>
                      <a:r>
                        <a:rPr lang="en-GB" sz="1200" b="1" u="none" strike="noStrike">
                          <a:effectLst/>
                          <a:latin typeface="Montserrat" panose="020B0604020202020204" charset="0"/>
                        </a:rPr>
                        <a:t>-2.7%</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2"/>
                  </a:ext>
                </a:extLst>
              </a:tr>
              <a:tr h="265336">
                <a:tc>
                  <a:txBody>
                    <a:bodyPr/>
                    <a:lstStyle/>
                    <a:p>
                      <a:pPr algn="ctr" fontAlgn="b"/>
                      <a:r>
                        <a:rPr lang="en-GB" sz="1200" b="1" u="none" strike="noStrike" dirty="0">
                          <a:effectLst/>
                          <a:latin typeface="Montserrat" panose="020B0604020202020204" charset="0"/>
                        </a:rPr>
                        <a:t>6.5%</a:t>
                      </a:r>
                      <a:endParaRPr lang="en-GB" sz="1200" b="1" i="0" u="none" strike="noStrike" dirty="0">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3"/>
                  </a:ext>
                </a:extLst>
              </a:tr>
              <a:tr h="265336">
                <a:tc>
                  <a:txBody>
                    <a:bodyPr/>
                    <a:lstStyle/>
                    <a:p>
                      <a:pPr algn="ctr" fontAlgn="b"/>
                      <a:r>
                        <a:rPr lang="en-GB" sz="1200" b="1" u="none" strike="noStrike">
                          <a:effectLst/>
                          <a:latin typeface="Montserrat" panose="020B0604020202020204" charset="0"/>
                        </a:rPr>
                        <a:t>-4.9%</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4"/>
                  </a:ext>
                </a:extLst>
              </a:tr>
              <a:tr h="265336">
                <a:tc>
                  <a:txBody>
                    <a:bodyPr/>
                    <a:lstStyle/>
                    <a:p>
                      <a:pPr algn="ctr" fontAlgn="b"/>
                      <a:r>
                        <a:rPr lang="en-GB" sz="1200" b="1" u="none" strike="noStrike">
                          <a:effectLst/>
                          <a:latin typeface="Montserrat" panose="020B0604020202020204" charset="0"/>
                        </a:rPr>
                        <a:t>-13.6%</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5"/>
                  </a:ext>
                </a:extLst>
              </a:tr>
              <a:tr h="265336">
                <a:tc>
                  <a:txBody>
                    <a:bodyPr/>
                    <a:lstStyle/>
                    <a:p>
                      <a:pPr algn="ctr" fontAlgn="b"/>
                      <a:r>
                        <a:rPr lang="en-GB" sz="1200" b="1" u="none" strike="noStrike">
                          <a:effectLst/>
                          <a:latin typeface="Montserrat" panose="020B0604020202020204" charset="0"/>
                        </a:rPr>
                        <a:t>-9.9%</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6"/>
                  </a:ext>
                </a:extLst>
              </a:tr>
              <a:tr h="265336">
                <a:tc>
                  <a:txBody>
                    <a:bodyPr/>
                    <a:lstStyle/>
                    <a:p>
                      <a:pPr algn="ctr" fontAlgn="b"/>
                      <a:r>
                        <a:rPr lang="en-GB" sz="1200" b="1" u="none" strike="noStrike">
                          <a:effectLst/>
                          <a:latin typeface="Montserrat" panose="020B0604020202020204" charset="0"/>
                        </a:rPr>
                        <a:t>-5.8%</a:t>
                      </a:r>
                      <a:endParaRPr lang="en-GB" sz="1200" b="1" i="0" u="none" strike="noStrike">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7"/>
                  </a:ext>
                </a:extLst>
              </a:tr>
              <a:tr h="265336">
                <a:tc>
                  <a:txBody>
                    <a:bodyPr/>
                    <a:lstStyle/>
                    <a:p>
                      <a:pPr algn="ctr" fontAlgn="b"/>
                      <a:r>
                        <a:rPr lang="en-GB" sz="1200" b="1" u="none" strike="noStrike" dirty="0">
                          <a:effectLst/>
                          <a:latin typeface="Montserrat" panose="020B0604020202020204" charset="0"/>
                        </a:rPr>
                        <a:t>5.1%</a:t>
                      </a:r>
                      <a:endParaRPr lang="en-GB" sz="1200" b="1" i="0" u="none" strike="noStrike" dirty="0">
                        <a:solidFill>
                          <a:srgbClr val="000000"/>
                        </a:solidFill>
                        <a:effectLst/>
                        <a:latin typeface="Montserrat" panose="020B0604020202020204" charset="0"/>
                      </a:endParaRP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Rectangle 2"/>
          <p:cNvSpPr/>
          <p:nvPr/>
        </p:nvSpPr>
        <p:spPr>
          <a:xfrm>
            <a:off x="6081079" y="4872512"/>
            <a:ext cx="2483826" cy="16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latin typeface="Montserrat" panose="020B0604020202020204" charset="0"/>
              </a:rPr>
              <a:t>For data looking at Easter 21 vs 19, see appendix</a:t>
            </a:r>
          </a:p>
        </p:txBody>
      </p:sp>
    </p:spTree>
    <p:extLst>
      <p:ext uri="{BB962C8B-B14F-4D97-AF65-F5344CB8AC3E}">
        <p14:creationId xmlns:p14="http://schemas.microsoft.com/office/powerpoint/2010/main" val="3562652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17"/>
          <p:cNvSpPr>
            <a:spLocks noGrp="1"/>
          </p:cNvSpPr>
          <p:nvPr>
            <p:ph type="subTitle" idx="1"/>
          </p:nvPr>
        </p:nvSpPr>
        <p:spPr/>
        <p:txBody>
          <a:bodyPr/>
          <a:lstStyle/>
          <a:p>
            <a:r>
              <a:rPr lang="en-GB" dirty="0">
                <a:solidFill>
                  <a:schemeClr val="tx2"/>
                </a:solidFill>
              </a:rPr>
              <a:t>Source: </a:t>
            </a:r>
            <a:r>
              <a:rPr lang="en-GB" dirty="0" err="1">
                <a:solidFill>
                  <a:schemeClr val="tx2"/>
                </a:solidFill>
              </a:rPr>
              <a:t>NielsenIQ</a:t>
            </a:r>
            <a:r>
              <a:rPr lang="en-GB" dirty="0">
                <a:solidFill>
                  <a:schemeClr val="tx2"/>
                </a:solidFill>
              </a:rPr>
              <a:t> </a:t>
            </a:r>
            <a:r>
              <a:rPr lang="en-GB" dirty="0" err="1">
                <a:solidFill>
                  <a:schemeClr val="tx2"/>
                </a:solidFill>
              </a:rPr>
              <a:t>Scantrack</a:t>
            </a:r>
            <a:r>
              <a:rPr lang="en-GB" dirty="0">
                <a:solidFill>
                  <a:schemeClr val="tx2"/>
                </a:solidFill>
              </a:rPr>
              <a:t>, Total Coverage including Discounters, data 4w/e 3</a:t>
            </a:r>
            <a:r>
              <a:rPr lang="en-GB" baseline="30000" dirty="0">
                <a:solidFill>
                  <a:schemeClr val="tx2"/>
                </a:solidFill>
              </a:rPr>
              <a:t>rd</a:t>
            </a:r>
            <a:r>
              <a:rPr lang="en-GB" dirty="0">
                <a:solidFill>
                  <a:schemeClr val="tx2"/>
                </a:solidFill>
              </a:rPr>
              <a:t> April 2021</a:t>
            </a:r>
          </a:p>
        </p:txBody>
      </p:sp>
      <p:sp>
        <p:nvSpPr>
          <p:cNvPr id="17" name="Title 16"/>
          <p:cNvSpPr>
            <a:spLocks noGrp="1"/>
          </p:cNvSpPr>
          <p:nvPr>
            <p:ph type="title"/>
          </p:nvPr>
        </p:nvSpPr>
        <p:spPr/>
        <p:txBody>
          <a:bodyPr/>
          <a:lstStyle/>
          <a:p>
            <a:r>
              <a:rPr lang="en-GB" dirty="0"/>
              <a:t>Strongest growth and early purchasing seen for Easter Chocolates</a:t>
            </a:r>
          </a:p>
        </p:txBody>
      </p:sp>
      <p:sp>
        <p:nvSpPr>
          <p:cNvPr id="8" name="Google Shape;1693;p125"/>
          <p:cNvSpPr txBox="1"/>
          <p:nvPr/>
        </p:nvSpPr>
        <p:spPr>
          <a:xfrm>
            <a:off x="354650" y="934313"/>
            <a:ext cx="2695774"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 sz="1300" b="1" dirty="0">
                <a:solidFill>
                  <a:schemeClr val="bg1"/>
                </a:solidFill>
                <a:latin typeface="Montserrat" panose="00000500000000000000" pitchFamily="2" charset="0"/>
                <a:ea typeface="Montserrat"/>
                <a:cs typeface="Montserrat"/>
                <a:sym typeface="Montserrat"/>
              </a:rPr>
              <a:t>Easter Choc Confectionery</a:t>
            </a:r>
            <a:br>
              <a:rPr lang="en" b="1" dirty="0">
                <a:solidFill>
                  <a:schemeClr val="bg1"/>
                </a:solidFill>
                <a:latin typeface="Montserrat" panose="00000500000000000000" pitchFamily="2" charset="0"/>
                <a:ea typeface="Montserrat"/>
                <a:cs typeface="Montserrat"/>
                <a:sym typeface="Montserrat"/>
              </a:rPr>
            </a:br>
            <a:r>
              <a:rPr lang="en-GB" sz="1000" dirty="0">
                <a:solidFill>
                  <a:schemeClr val="bg1"/>
                </a:solidFill>
                <a:latin typeface="Montserrat" panose="00000500000000000000" pitchFamily="2" charset="0"/>
                <a:ea typeface="Montserrat"/>
                <a:cs typeface="Montserrat"/>
                <a:sym typeface="Montserrat"/>
              </a:rPr>
              <a:t>Total Coverage </a:t>
            </a:r>
            <a:r>
              <a:rPr lang="en-GB" sz="1000" dirty="0" err="1">
                <a:solidFill>
                  <a:schemeClr val="bg1"/>
                </a:solidFill>
                <a:latin typeface="Montserrat" panose="00000500000000000000" pitchFamily="2" charset="0"/>
                <a:ea typeface="Montserrat"/>
                <a:cs typeface="Montserrat"/>
                <a:sym typeface="Montserrat"/>
              </a:rPr>
              <a:t>inc</a:t>
            </a:r>
            <a:r>
              <a:rPr lang="en-GB" sz="1000" dirty="0">
                <a:solidFill>
                  <a:schemeClr val="bg1"/>
                </a:solidFill>
                <a:latin typeface="Montserrat" panose="00000500000000000000" pitchFamily="2" charset="0"/>
                <a:ea typeface="Montserrat"/>
                <a:cs typeface="Montserrat"/>
                <a:sym typeface="Montserrat"/>
              </a:rPr>
              <a:t> Discounters – Value Sales – Weekly build up to Easter</a:t>
            </a:r>
            <a:endParaRPr sz="1000" dirty="0">
              <a:solidFill>
                <a:schemeClr val="bg1"/>
              </a:solidFill>
              <a:latin typeface="Montserrat" panose="00000500000000000000" pitchFamily="2" charset="0"/>
              <a:ea typeface="Montserrat"/>
              <a:cs typeface="Montserrat"/>
              <a:sym typeface="Montserrat"/>
            </a:endParaRPr>
          </a:p>
        </p:txBody>
      </p:sp>
      <p:cxnSp>
        <p:nvCxnSpPr>
          <p:cNvPr id="9" name="Google Shape;899;p74"/>
          <p:cNvCxnSpPr/>
          <p:nvPr/>
        </p:nvCxnSpPr>
        <p:spPr>
          <a:xfrm>
            <a:off x="338424" y="1471736"/>
            <a:ext cx="2712000" cy="0"/>
          </a:xfrm>
          <a:prstGeom prst="straightConnector1">
            <a:avLst/>
          </a:prstGeom>
          <a:noFill/>
          <a:ln w="9525" cap="flat" cmpd="sng">
            <a:solidFill>
              <a:schemeClr val="bg1"/>
            </a:solidFill>
            <a:prstDash val="solid"/>
            <a:round/>
            <a:headEnd type="none" w="med" len="med"/>
            <a:tailEnd type="none" w="med" len="med"/>
          </a:ln>
        </p:spPr>
      </p:cxnSp>
      <p:cxnSp>
        <p:nvCxnSpPr>
          <p:cNvPr id="10" name="Google Shape;900;p74"/>
          <p:cNvCxnSpPr/>
          <p:nvPr/>
        </p:nvCxnSpPr>
        <p:spPr>
          <a:xfrm>
            <a:off x="3215999" y="1471736"/>
            <a:ext cx="2712000" cy="0"/>
          </a:xfrm>
          <a:prstGeom prst="straightConnector1">
            <a:avLst/>
          </a:prstGeom>
          <a:noFill/>
          <a:ln w="9525" cap="flat" cmpd="sng">
            <a:solidFill>
              <a:schemeClr val="bg1"/>
            </a:solidFill>
            <a:prstDash val="solid"/>
            <a:round/>
            <a:headEnd type="none" w="med" len="med"/>
            <a:tailEnd type="none" w="med" len="med"/>
          </a:ln>
        </p:spPr>
      </p:cxnSp>
      <p:cxnSp>
        <p:nvCxnSpPr>
          <p:cNvPr id="11" name="Google Shape;901;p74"/>
          <p:cNvCxnSpPr/>
          <p:nvPr/>
        </p:nvCxnSpPr>
        <p:spPr>
          <a:xfrm>
            <a:off x="6093574" y="1471736"/>
            <a:ext cx="2712000" cy="0"/>
          </a:xfrm>
          <a:prstGeom prst="straightConnector1">
            <a:avLst/>
          </a:prstGeom>
          <a:noFill/>
          <a:ln w="9525" cap="flat" cmpd="sng">
            <a:solidFill>
              <a:schemeClr val="bg1"/>
            </a:solidFill>
            <a:prstDash val="solid"/>
            <a:round/>
            <a:headEnd type="none" w="med" len="med"/>
            <a:tailEnd type="none" w="med" len="med"/>
          </a:ln>
        </p:spPr>
      </p:cxnSp>
      <p:sp>
        <p:nvSpPr>
          <p:cNvPr id="12" name="Google Shape;1693;p125"/>
          <p:cNvSpPr txBox="1"/>
          <p:nvPr/>
        </p:nvSpPr>
        <p:spPr>
          <a:xfrm>
            <a:off x="3232225" y="934313"/>
            <a:ext cx="2695774"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 sz="1300" b="1" dirty="0">
                <a:solidFill>
                  <a:schemeClr val="bg1"/>
                </a:solidFill>
                <a:latin typeface="Montserrat" panose="00000500000000000000" pitchFamily="2" charset="0"/>
                <a:ea typeface="Montserrat"/>
                <a:cs typeface="Montserrat"/>
                <a:sym typeface="Montserrat"/>
              </a:rPr>
              <a:t>Hot Cross Buns</a:t>
            </a:r>
            <a:br>
              <a:rPr lang="en" b="1" dirty="0">
                <a:solidFill>
                  <a:schemeClr val="bg1"/>
                </a:solidFill>
                <a:latin typeface="Montserrat" panose="00000500000000000000" pitchFamily="2" charset="0"/>
                <a:ea typeface="Montserrat"/>
                <a:cs typeface="Montserrat"/>
                <a:sym typeface="Montserrat"/>
              </a:rPr>
            </a:br>
            <a:r>
              <a:rPr lang="en-GB" sz="1000" dirty="0">
                <a:solidFill>
                  <a:schemeClr val="bg1"/>
                </a:solidFill>
                <a:latin typeface="Montserrat" panose="00000500000000000000" pitchFamily="2" charset="0"/>
                <a:ea typeface="Montserrat"/>
                <a:cs typeface="Montserrat"/>
                <a:sym typeface="Montserrat"/>
              </a:rPr>
              <a:t>Total Coverage </a:t>
            </a:r>
            <a:r>
              <a:rPr lang="en-GB" sz="1000" dirty="0" err="1">
                <a:solidFill>
                  <a:schemeClr val="bg1"/>
                </a:solidFill>
                <a:latin typeface="Montserrat" panose="00000500000000000000" pitchFamily="2" charset="0"/>
                <a:ea typeface="Montserrat"/>
                <a:cs typeface="Montserrat"/>
                <a:sym typeface="Montserrat"/>
              </a:rPr>
              <a:t>inc</a:t>
            </a:r>
            <a:r>
              <a:rPr lang="en-GB" sz="1000" dirty="0">
                <a:solidFill>
                  <a:schemeClr val="bg1"/>
                </a:solidFill>
                <a:latin typeface="Montserrat" panose="00000500000000000000" pitchFamily="2" charset="0"/>
                <a:ea typeface="Montserrat"/>
                <a:cs typeface="Montserrat"/>
                <a:sym typeface="Montserrat"/>
              </a:rPr>
              <a:t> Discounters – Value Sales – Weekly build up to Easter</a:t>
            </a:r>
          </a:p>
        </p:txBody>
      </p:sp>
      <p:sp>
        <p:nvSpPr>
          <p:cNvPr id="13" name="Google Shape;1693;p125"/>
          <p:cNvSpPr txBox="1"/>
          <p:nvPr/>
        </p:nvSpPr>
        <p:spPr>
          <a:xfrm>
            <a:off x="6109800" y="934313"/>
            <a:ext cx="2695774" cy="300000"/>
          </a:xfrm>
          <a:prstGeom prst="rect">
            <a:avLst/>
          </a:prstGeom>
          <a:noFill/>
          <a:ln>
            <a:noFill/>
          </a:ln>
        </p:spPr>
        <p:txBody>
          <a:bodyPr spcFirstLastPara="1" wrap="square" lIns="0" tIns="45700" rIns="0" bIns="45700" anchor="t" anchorCtr="0">
            <a:noAutofit/>
          </a:bodyPr>
          <a:lstStyle/>
          <a:p>
            <a:pPr lvl="0">
              <a:spcAft>
                <a:spcPts val="1200"/>
              </a:spcAft>
              <a:buSzPts val="1100"/>
            </a:pPr>
            <a:r>
              <a:rPr lang="en" sz="1300" b="1" dirty="0">
                <a:solidFill>
                  <a:schemeClr val="bg1"/>
                </a:solidFill>
                <a:latin typeface="Montserrat" panose="00000500000000000000" pitchFamily="2" charset="0"/>
                <a:ea typeface="Montserrat"/>
                <a:cs typeface="Montserrat"/>
                <a:sym typeface="Montserrat"/>
              </a:rPr>
              <a:t>Fresh Lamb</a:t>
            </a:r>
            <a:br>
              <a:rPr lang="en" b="1" dirty="0">
                <a:solidFill>
                  <a:schemeClr val="bg1"/>
                </a:solidFill>
                <a:latin typeface="Montserrat" panose="00000500000000000000" pitchFamily="2" charset="0"/>
                <a:ea typeface="Montserrat"/>
                <a:cs typeface="Montserrat"/>
                <a:sym typeface="Montserrat"/>
              </a:rPr>
            </a:br>
            <a:r>
              <a:rPr lang="en-GB" sz="1000" dirty="0">
                <a:solidFill>
                  <a:schemeClr val="bg1"/>
                </a:solidFill>
                <a:latin typeface="Montserrat" panose="00000500000000000000" pitchFamily="2" charset="0"/>
                <a:ea typeface="Montserrat"/>
                <a:cs typeface="Montserrat"/>
                <a:sym typeface="Montserrat"/>
              </a:rPr>
              <a:t>Total Coverage </a:t>
            </a:r>
            <a:r>
              <a:rPr lang="en-GB" sz="1000" dirty="0" err="1">
                <a:solidFill>
                  <a:schemeClr val="bg1"/>
                </a:solidFill>
                <a:latin typeface="Montserrat" panose="00000500000000000000" pitchFamily="2" charset="0"/>
                <a:ea typeface="Montserrat"/>
                <a:cs typeface="Montserrat"/>
                <a:sym typeface="Montserrat"/>
              </a:rPr>
              <a:t>inc</a:t>
            </a:r>
            <a:r>
              <a:rPr lang="en-GB" sz="1000" dirty="0">
                <a:solidFill>
                  <a:schemeClr val="bg1"/>
                </a:solidFill>
                <a:latin typeface="Montserrat" panose="00000500000000000000" pitchFamily="2" charset="0"/>
                <a:ea typeface="Montserrat"/>
                <a:cs typeface="Montserrat"/>
                <a:sym typeface="Montserrat"/>
              </a:rPr>
              <a:t> Discounters – Value Sales – Weekly build up to Easter</a:t>
            </a:r>
          </a:p>
        </p:txBody>
      </p:sp>
      <p:graphicFrame>
        <p:nvGraphicFramePr>
          <p:cNvPr id="19" name="Chart 18"/>
          <p:cNvGraphicFramePr/>
          <p:nvPr>
            <p:extLst>
              <p:ext uri="{D42A27DB-BD31-4B8C-83A1-F6EECF244321}">
                <p14:modId xmlns:p14="http://schemas.microsoft.com/office/powerpoint/2010/main" val="878836260"/>
              </p:ext>
            </p:extLst>
          </p:nvPr>
        </p:nvGraphicFramePr>
        <p:xfrm>
          <a:off x="338424" y="1530530"/>
          <a:ext cx="2712000" cy="24304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p:extLst>
              <p:ext uri="{D42A27DB-BD31-4B8C-83A1-F6EECF244321}">
                <p14:modId xmlns:p14="http://schemas.microsoft.com/office/powerpoint/2010/main" val="1607208351"/>
              </p:ext>
            </p:extLst>
          </p:nvPr>
        </p:nvGraphicFramePr>
        <p:xfrm>
          <a:off x="3232226" y="1530530"/>
          <a:ext cx="2695774" cy="24304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p:nvPr>
            <p:extLst>
              <p:ext uri="{D42A27DB-BD31-4B8C-83A1-F6EECF244321}">
                <p14:modId xmlns:p14="http://schemas.microsoft.com/office/powerpoint/2010/main" val="2316547465"/>
              </p:ext>
            </p:extLst>
          </p:nvPr>
        </p:nvGraphicFramePr>
        <p:xfrm>
          <a:off x="6093676" y="1530530"/>
          <a:ext cx="2695774" cy="243047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354650" y="3940576"/>
            <a:ext cx="2137124" cy="830997"/>
          </a:xfrm>
          <a:prstGeom prst="rect">
            <a:avLst/>
          </a:prstGeom>
          <a:noFill/>
        </p:spPr>
        <p:txBody>
          <a:bodyPr wrap="none" rtlCol="0">
            <a:spAutoFit/>
          </a:bodyPr>
          <a:lstStyle/>
          <a:p>
            <a:r>
              <a:rPr lang="en-GB" sz="2400" b="1" dirty="0">
                <a:solidFill>
                  <a:schemeClr val="accent1"/>
                </a:solidFill>
                <a:latin typeface="Montserrat" panose="020B0604020202020204" charset="0"/>
              </a:rPr>
              <a:t>+41% </a:t>
            </a:r>
            <a:r>
              <a:rPr lang="en-GB" sz="1100" dirty="0">
                <a:solidFill>
                  <a:schemeClr val="bg1"/>
                </a:solidFill>
                <a:latin typeface="Montserrat" panose="020B0604020202020204" charset="0"/>
              </a:rPr>
              <a:t>vs Easter 2020</a:t>
            </a:r>
          </a:p>
          <a:p>
            <a:r>
              <a:rPr lang="en-GB" sz="2400" b="1" dirty="0">
                <a:solidFill>
                  <a:schemeClr val="bg1"/>
                </a:solidFill>
                <a:latin typeface="Montserrat" panose="020B0604020202020204" charset="0"/>
              </a:rPr>
              <a:t>+13% </a:t>
            </a:r>
            <a:r>
              <a:rPr lang="en-GB" sz="1100" dirty="0">
                <a:solidFill>
                  <a:schemeClr val="bg1"/>
                </a:solidFill>
                <a:latin typeface="Montserrat" panose="020B0604020202020204" charset="0"/>
              </a:rPr>
              <a:t>vs Easter 2019</a:t>
            </a:r>
          </a:p>
        </p:txBody>
      </p:sp>
      <p:sp>
        <p:nvSpPr>
          <p:cNvPr id="14" name="TextBox 13"/>
          <p:cNvSpPr txBox="1"/>
          <p:nvPr/>
        </p:nvSpPr>
        <p:spPr>
          <a:xfrm>
            <a:off x="3215999" y="3940576"/>
            <a:ext cx="2137124" cy="830997"/>
          </a:xfrm>
          <a:prstGeom prst="rect">
            <a:avLst/>
          </a:prstGeom>
          <a:noFill/>
        </p:spPr>
        <p:txBody>
          <a:bodyPr wrap="none" rtlCol="0">
            <a:spAutoFit/>
          </a:bodyPr>
          <a:lstStyle/>
          <a:p>
            <a:r>
              <a:rPr lang="en-GB" sz="2400" b="1" dirty="0">
                <a:solidFill>
                  <a:schemeClr val="accent1"/>
                </a:solidFill>
                <a:latin typeface="Montserrat" panose="020B0604020202020204" charset="0"/>
              </a:rPr>
              <a:t>+27% </a:t>
            </a:r>
            <a:r>
              <a:rPr lang="en-GB" sz="1100" dirty="0">
                <a:solidFill>
                  <a:schemeClr val="bg1"/>
                </a:solidFill>
                <a:latin typeface="Montserrat" panose="020B0604020202020204" charset="0"/>
              </a:rPr>
              <a:t>vs Easter 2020</a:t>
            </a:r>
          </a:p>
          <a:p>
            <a:r>
              <a:rPr lang="en-GB" sz="2400" b="1" dirty="0">
                <a:solidFill>
                  <a:schemeClr val="bg1"/>
                </a:solidFill>
                <a:latin typeface="Montserrat" panose="020B0604020202020204" charset="0"/>
              </a:rPr>
              <a:t>+8% </a:t>
            </a:r>
            <a:r>
              <a:rPr lang="en-GB" sz="1100" dirty="0">
                <a:solidFill>
                  <a:schemeClr val="bg1"/>
                </a:solidFill>
                <a:latin typeface="Montserrat" panose="020B0604020202020204" charset="0"/>
              </a:rPr>
              <a:t>vs Easter 2019</a:t>
            </a:r>
          </a:p>
        </p:txBody>
      </p:sp>
      <p:sp>
        <p:nvSpPr>
          <p:cNvPr id="15" name="TextBox 14"/>
          <p:cNvSpPr txBox="1"/>
          <p:nvPr/>
        </p:nvSpPr>
        <p:spPr>
          <a:xfrm>
            <a:off x="6109800" y="3942855"/>
            <a:ext cx="2137124" cy="830997"/>
          </a:xfrm>
          <a:prstGeom prst="rect">
            <a:avLst/>
          </a:prstGeom>
          <a:noFill/>
        </p:spPr>
        <p:txBody>
          <a:bodyPr wrap="none" rtlCol="0">
            <a:spAutoFit/>
          </a:bodyPr>
          <a:lstStyle/>
          <a:p>
            <a:r>
              <a:rPr lang="en-GB" sz="2400" b="1" dirty="0">
                <a:solidFill>
                  <a:schemeClr val="accent1"/>
                </a:solidFill>
                <a:latin typeface="Montserrat" panose="020B0604020202020204" charset="0"/>
              </a:rPr>
              <a:t>+16% </a:t>
            </a:r>
            <a:r>
              <a:rPr lang="en-GB" sz="1100" dirty="0">
                <a:solidFill>
                  <a:schemeClr val="bg1"/>
                </a:solidFill>
                <a:latin typeface="Montserrat" panose="020B0604020202020204" charset="0"/>
              </a:rPr>
              <a:t>vs Easter 2020</a:t>
            </a:r>
          </a:p>
          <a:p>
            <a:r>
              <a:rPr lang="en-GB" sz="2400" b="1" dirty="0">
                <a:solidFill>
                  <a:schemeClr val="bg1"/>
                </a:solidFill>
                <a:latin typeface="Montserrat" panose="020B0604020202020204" charset="0"/>
              </a:rPr>
              <a:t>+13% </a:t>
            </a:r>
            <a:r>
              <a:rPr lang="en-GB" sz="1100" dirty="0">
                <a:solidFill>
                  <a:schemeClr val="bg1"/>
                </a:solidFill>
                <a:latin typeface="Montserrat" panose="020B0604020202020204" charset="0"/>
              </a:rPr>
              <a:t>vs Easter 2019</a:t>
            </a:r>
          </a:p>
        </p:txBody>
      </p:sp>
    </p:spTree>
    <p:extLst>
      <p:ext uri="{BB962C8B-B14F-4D97-AF65-F5344CB8AC3E}">
        <p14:creationId xmlns:p14="http://schemas.microsoft.com/office/powerpoint/2010/main" val="1969289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r>
              <a:rPr lang="en-GB">
                <a:solidFill>
                  <a:schemeClr val="tx2"/>
                </a:solidFill>
              </a:rPr>
              <a:t>Source: NielsenIQ Homescan, FMCG, Total GB, data 4w/e 3</a:t>
            </a:r>
            <a:r>
              <a:rPr lang="en-GB" baseline="30000">
                <a:solidFill>
                  <a:schemeClr val="tx2"/>
                </a:solidFill>
              </a:rPr>
              <a:t>rd</a:t>
            </a:r>
            <a:r>
              <a:rPr lang="en-GB">
                <a:solidFill>
                  <a:schemeClr val="tx2"/>
                </a:solidFill>
              </a:rPr>
              <a:t> April 2021</a:t>
            </a:r>
            <a:endParaRPr lang="en-GB" dirty="0">
              <a:solidFill>
                <a:schemeClr val="tx2"/>
              </a:solidFill>
            </a:endParaRPr>
          </a:p>
        </p:txBody>
      </p:sp>
      <p:sp>
        <p:nvSpPr>
          <p:cNvPr id="7" name="Title 6"/>
          <p:cNvSpPr>
            <a:spLocks noGrp="1"/>
          </p:cNvSpPr>
          <p:nvPr>
            <p:ph type="title"/>
          </p:nvPr>
        </p:nvSpPr>
        <p:spPr/>
        <p:txBody>
          <a:bodyPr/>
          <a:lstStyle/>
          <a:p>
            <a:r>
              <a:rPr lang="en-GB" dirty="0"/>
              <a:t>Baskets containing Easter products are bigger than average</a:t>
            </a:r>
          </a:p>
        </p:txBody>
      </p:sp>
      <p:sp>
        <p:nvSpPr>
          <p:cNvPr id="12" name="Google Shape;645;p59"/>
          <p:cNvSpPr txBox="1"/>
          <p:nvPr/>
        </p:nvSpPr>
        <p:spPr>
          <a:xfrm>
            <a:off x="356465" y="266610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b="1" dirty="0">
                <a:solidFill>
                  <a:srgbClr val="FFFFFF"/>
                </a:solidFill>
                <a:latin typeface="Montserrat" panose="00000500000000000000" pitchFamily="2" charset="0"/>
                <a:ea typeface="Montserrat"/>
                <a:cs typeface="Montserrat"/>
                <a:sym typeface="Montserrat"/>
              </a:rPr>
              <a:t>£38.69</a:t>
            </a:r>
          </a:p>
          <a:p>
            <a:pPr marL="0" marR="0" lvl="0" indent="0" algn="l" rtl="0">
              <a:lnSpc>
                <a:spcPct val="100000"/>
              </a:lnSpc>
              <a:spcBef>
                <a:spcPts val="0"/>
              </a:spcBef>
              <a:spcAft>
                <a:spcPts val="0"/>
              </a:spcAft>
              <a:buClr>
                <a:srgbClr val="000000"/>
              </a:buClr>
              <a:buSzPts val="1100"/>
              <a:buFont typeface="Arial"/>
              <a:buNone/>
            </a:pPr>
            <a:r>
              <a:rPr lang="en" sz="2800" b="1" dirty="0">
                <a:solidFill>
                  <a:schemeClr val="accent1"/>
                </a:solidFill>
                <a:latin typeface="Montserrat" panose="00000500000000000000" pitchFamily="2" charset="0"/>
                <a:ea typeface="Montserrat"/>
                <a:cs typeface="Montserrat"/>
                <a:sym typeface="Montserrat"/>
              </a:rPr>
              <a:t>190</a:t>
            </a:r>
            <a:endParaRPr sz="2800" b="1" dirty="0">
              <a:solidFill>
                <a:schemeClr val="accent1"/>
              </a:solidFill>
              <a:latin typeface="Montserrat" panose="00000500000000000000" pitchFamily="2" charset="0"/>
              <a:ea typeface="Montserrat"/>
              <a:cs typeface="Montserrat"/>
              <a:sym typeface="Montserrat"/>
            </a:endParaRPr>
          </a:p>
        </p:txBody>
      </p:sp>
      <p:cxnSp>
        <p:nvCxnSpPr>
          <p:cNvPr id="13" name="Google Shape;646;p59"/>
          <p:cNvCxnSpPr/>
          <p:nvPr/>
        </p:nvCxnSpPr>
        <p:spPr>
          <a:xfrm>
            <a:off x="338239" y="2592747"/>
            <a:ext cx="2712000" cy="0"/>
          </a:xfrm>
          <a:prstGeom prst="straightConnector1">
            <a:avLst/>
          </a:prstGeom>
          <a:noFill/>
          <a:ln w="9525" cap="flat" cmpd="sng">
            <a:solidFill>
              <a:srgbClr val="FFFFFF"/>
            </a:solidFill>
            <a:prstDash val="solid"/>
            <a:round/>
            <a:headEnd type="none" w="med" len="med"/>
            <a:tailEnd type="none" w="med" len="med"/>
          </a:ln>
        </p:spPr>
      </p:cxnSp>
      <p:cxnSp>
        <p:nvCxnSpPr>
          <p:cNvPr id="14" name="Google Shape;647;p59"/>
          <p:cNvCxnSpPr/>
          <p:nvPr/>
        </p:nvCxnSpPr>
        <p:spPr>
          <a:xfrm>
            <a:off x="3215814" y="2592747"/>
            <a:ext cx="2712000" cy="0"/>
          </a:xfrm>
          <a:prstGeom prst="straightConnector1">
            <a:avLst/>
          </a:prstGeom>
          <a:noFill/>
          <a:ln w="9525" cap="flat" cmpd="sng">
            <a:solidFill>
              <a:srgbClr val="FFFFFF"/>
            </a:solidFill>
            <a:prstDash val="solid"/>
            <a:round/>
            <a:headEnd type="none" w="med" len="med"/>
            <a:tailEnd type="none" w="med" len="med"/>
          </a:ln>
        </p:spPr>
      </p:cxnSp>
      <p:cxnSp>
        <p:nvCxnSpPr>
          <p:cNvPr id="15" name="Google Shape;648;p59"/>
          <p:cNvCxnSpPr/>
          <p:nvPr/>
        </p:nvCxnSpPr>
        <p:spPr>
          <a:xfrm>
            <a:off x="6093389" y="2592747"/>
            <a:ext cx="2712000" cy="0"/>
          </a:xfrm>
          <a:prstGeom prst="straightConnector1">
            <a:avLst/>
          </a:prstGeom>
          <a:noFill/>
          <a:ln w="9525" cap="flat" cmpd="sng">
            <a:solidFill>
              <a:srgbClr val="FFFFFF"/>
            </a:solidFill>
            <a:prstDash val="solid"/>
            <a:round/>
            <a:headEnd type="none" w="med" len="med"/>
            <a:tailEnd type="none" w="med" len="med"/>
          </a:ln>
        </p:spPr>
      </p:cxnSp>
      <p:sp>
        <p:nvSpPr>
          <p:cNvPr id="16" name="Google Shape;649;p59"/>
          <p:cNvSpPr txBox="1"/>
          <p:nvPr/>
        </p:nvSpPr>
        <p:spPr>
          <a:xfrm>
            <a:off x="3225015" y="266610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b="1" dirty="0">
                <a:solidFill>
                  <a:srgbClr val="FFFFFF"/>
                </a:solidFill>
                <a:latin typeface="Montserrat" panose="00000500000000000000" pitchFamily="2" charset="0"/>
                <a:ea typeface="Montserrat"/>
                <a:cs typeface="Montserrat"/>
                <a:sym typeface="Montserrat"/>
              </a:rPr>
              <a:t>£38.57</a:t>
            </a:r>
          </a:p>
          <a:p>
            <a:pPr marL="0" marR="0" lvl="0" indent="0" algn="l" rtl="0">
              <a:lnSpc>
                <a:spcPct val="100000"/>
              </a:lnSpc>
              <a:spcBef>
                <a:spcPts val="0"/>
              </a:spcBef>
              <a:spcAft>
                <a:spcPts val="0"/>
              </a:spcAft>
              <a:buClr>
                <a:srgbClr val="000000"/>
              </a:buClr>
              <a:buSzPts val="1100"/>
              <a:buFont typeface="Arial"/>
              <a:buNone/>
            </a:pPr>
            <a:r>
              <a:rPr lang="en" sz="2800" b="1" dirty="0">
                <a:solidFill>
                  <a:schemeClr val="accent1"/>
                </a:solidFill>
                <a:latin typeface="Montserrat" panose="00000500000000000000" pitchFamily="2" charset="0"/>
                <a:ea typeface="Montserrat"/>
                <a:cs typeface="Montserrat"/>
                <a:sym typeface="Montserrat"/>
              </a:rPr>
              <a:t>189</a:t>
            </a:r>
            <a:endParaRPr sz="2800" b="1" dirty="0">
              <a:solidFill>
                <a:schemeClr val="accent1"/>
              </a:solidFill>
              <a:latin typeface="Montserrat" panose="00000500000000000000" pitchFamily="2" charset="0"/>
              <a:ea typeface="Montserrat"/>
              <a:cs typeface="Montserrat"/>
              <a:sym typeface="Montserrat"/>
            </a:endParaRPr>
          </a:p>
        </p:txBody>
      </p:sp>
      <p:sp>
        <p:nvSpPr>
          <p:cNvPr id="17" name="Google Shape;650;p59"/>
          <p:cNvSpPr txBox="1"/>
          <p:nvPr/>
        </p:nvSpPr>
        <p:spPr>
          <a:xfrm>
            <a:off x="6093565" y="266610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b="1" dirty="0">
                <a:solidFill>
                  <a:srgbClr val="FFFFFF"/>
                </a:solidFill>
                <a:latin typeface="Montserrat" panose="00000500000000000000" pitchFamily="2" charset="0"/>
                <a:ea typeface="Montserrat"/>
                <a:cs typeface="Montserrat"/>
                <a:sym typeface="Montserrat"/>
              </a:rPr>
              <a:t>£56.17</a:t>
            </a:r>
          </a:p>
          <a:p>
            <a:pPr marL="0" marR="0" lvl="0" indent="0" algn="l" rtl="0">
              <a:lnSpc>
                <a:spcPct val="100000"/>
              </a:lnSpc>
              <a:spcBef>
                <a:spcPts val="0"/>
              </a:spcBef>
              <a:spcAft>
                <a:spcPts val="0"/>
              </a:spcAft>
              <a:buClr>
                <a:srgbClr val="000000"/>
              </a:buClr>
              <a:buSzPts val="1100"/>
              <a:buFont typeface="Arial"/>
              <a:buNone/>
            </a:pPr>
            <a:r>
              <a:rPr lang="en" sz="2800" b="1" dirty="0">
                <a:solidFill>
                  <a:schemeClr val="accent1"/>
                </a:solidFill>
                <a:latin typeface="Montserrat" panose="00000500000000000000" pitchFamily="2" charset="0"/>
                <a:ea typeface="Montserrat"/>
                <a:cs typeface="Montserrat"/>
                <a:sym typeface="Montserrat"/>
              </a:rPr>
              <a:t>276</a:t>
            </a:r>
            <a:endParaRPr sz="2800" b="1" dirty="0">
              <a:solidFill>
                <a:schemeClr val="accent1"/>
              </a:solidFill>
              <a:latin typeface="Montserrat" panose="00000500000000000000" pitchFamily="2" charset="0"/>
              <a:ea typeface="Montserrat"/>
              <a:cs typeface="Montserrat"/>
              <a:sym typeface="Montserrat"/>
            </a:endParaRPr>
          </a:p>
        </p:txBody>
      </p:sp>
      <p:sp>
        <p:nvSpPr>
          <p:cNvPr id="18" name="TextBox 17"/>
          <p:cNvSpPr txBox="1"/>
          <p:nvPr/>
        </p:nvSpPr>
        <p:spPr>
          <a:xfrm>
            <a:off x="338424" y="1112773"/>
            <a:ext cx="8448841" cy="523220"/>
          </a:xfrm>
          <a:prstGeom prst="rect">
            <a:avLst/>
          </a:prstGeom>
          <a:noFill/>
        </p:spPr>
        <p:txBody>
          <a:bodyPr wrap="square" lIns="0" rIns="0" rtlCol="0">
            <a:spAutoFit/>
          </a:bodyPr>
          <a:lstStyle/>
          <a:p>
            <a:r>
              <a:rPr lang="en-GB" dirty="0">
                <a:solidFill>
                  <a:schemeClr val="bg1"/>
                </a:solidFill>
                <a:latin typeface="Montserrat" panose="020B0604020202020204" charset="0"/>
              </a:rPr>
              <a:t>Shopper spend per trip on total FMCG when these items are in the basket, and index vs average FMCG basket:</a:t>
            </a:r>
          </a:p>
        </p:txBody>
      </p:sp>
      <p:sp>
        <p:nvSpPr>
          <p:cNvPr id="19" name="Google Shape;641;p59"/>
          <p:cNvSpPr txBox="1"/>
          <p:nvPr/>
        </p:nvSpPr>
        <p:spPr>
          <a:xfrm>
            <a:off x="356475" y="2062541"/>
            <a:ext cx="2693690"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800" b="1" dirty="0">
                <a:solidFill>
                  <a:srgbClr val="FFFFFF"/>
                </a:solidFill>
                <a:latin typeface="Montserrat" panose="00000500000000000000" pitchFamily="2" charset="0"/>
                <a:ea typeface="Montserrat"/>
                <a:cs typeface="Montserrat"/>
                <a:sym typeface="Montserrat"/>
              </a:rPr>
              <a:t>Easter Chocolate</a:t>
            </a:r>
            <a:endParaRPr sz="1800" b="1" i="0" u="none" strike="noStrike" cap="none" dirty="0">
              <a:solidFill>
                <a:srgbClr val="FFFFFF"/>
              </a:solidFill>
              <a:latin typeface="Montserrat" panose="00000500000000000000" pitchFamily="2" charset="0"/>
              <a:ea typeface="Montserrat"/>
              <a:cs typeface="Montserrat"/>
              <a:sym typeface="Montserrat"/>
            </a:endParaRPr>
          </a:p>
        </p:txBody>
      </p:sp>
      <p:sp>
        <p:nvSpPr>
          <p:cNvPr id="20" name="Google Shape;642;p59"/>
          <p:cNvSpPr txBox="1"/>
          <p:nvPr/>
        </p:nvSpPr>
        <p:spPr>
          <a:xfrm>
            <a:off x="3224926" y="2062541"/>
            <a:ext cx="2693690"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800" b="1" dirty="0">
                <a:solidFill>
                  <a:srgbClr val="FFFFFF"/>
                </a:solidFill>
                <a:latin typeface="Montserrat" panose="00000500000000000000" pitchFamily="2" charset="0"/>
                <a:ea typeface="Montserrat"/>
                <a:cs typeface="Montserrat"/>
                <a:sym typeface="Montserrat"/>
              </a:rPr>
              <a:t>Sweet Buns </a:t>
            </a:r>
            <a:r>
              <a:rPr lang="en" sz="1200" b="1" dirty="0">
                <a:solidFill>
                  <a:srgbClr val="FFFFFF"/>
                </a:solidFill>
                <a:latin typeface="Montserrat" panose="00000500000000000000" pitchFamily="2" charset="0"/>
                <a:ea typeface="Montserrat"/>
                <a:cs typeface="Montserrat"/>
                <a:sym typeface="Montserrat"/>
              </a:rPr>
              <a:t>(Hot Cross Buns make up majority of this)</a:t>
            </a:r>
            <a:endParaRPr sz="1200" b="1" i="0" u="none" strike="noStrike" cap="none" dirty="0">
              <a:solidFill>
                <a:srgbClr val="FFFFFF"/>
              </a:solidFill>
              <a:latin typeface="Montserrat" panose="00000500000000000000" pitchFamily="2" charset="0"/>
              <a:ea typeface="Montserrat"/>
              <a:cs typeface="Montserrat"/>
              <a:sym typeface="Montserrat"/>
            </a:endParaRPr>
          </a:p>
        </p:txBody>
      </p:sp>
      <p:sp>
        <p:nvSpPr>
          <p:cNvPr id="21" name="Google Shape;643;p59"/>
          <p:cNvSpPr txBox="1"/>
          <p:nvPr/>
        </p:nvSpPr>
        <p:spPr>
          <a:xfrm>
            <a:off x="6093390" y="2062541"/>
            <a:ext cx="2693690" cy="5301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1800" b="1" dirty="0">
                <a:solidFill>
                  <a:srgbClr val="FFFFFF"/>
                </a:solidFill>
                <a:latin typeface="Montserrat" panose="00000500000000000000" pitchFamily="2" charset="0"/>
                <a:ea typeface="Montserrat"/>
                <a:cs typeface="Montserrat"/>
                <a:sym typeface="Montserrat"/>
              </a:rPr>
              <a:t>Fresh Lamb</a:t>
            </a:r>
            <a:endParaRPr sz="1800" b="1" i="0" u="none" strike="noStrike" cap="none" dirty="0">
              <a:solidFill>
                <a:srgbClr val="FFFFFF"/>
              </a:solidFill>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2192739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07"/>
          <p:cNvSpPr txBox="1">
            <a:spLocks noGrp="1"/>
          </p:cNvSpPr>
          <p:nvPr>
            <p:ph type="ctrTitle"/>
          </p:nvPr>
        </p:nvSpPr>
        <p:spPr>
          <a:xfrm>
            <a:off x="354650" y="990600"/>
            <a:ext cx="4115100" cy="1578000"/>
          </a:xfrm>
        </p:spPr>
        <p:txBody>
          <a:bodyPr spcFirstLastPara="1" wrap="square" lIns="0" tIns="91425" rIns="0" bIns="91425" anchor="b" anchorCtr="0">
            <a:noAutofit/>
          </a:bodyPr>
          <a:lstStyle/>
          <a:p>
            <a:pPr lvl="0"/>
            <a:r>
              <a:rPr lang="en-PH" dirty="0"/>
              <a:t>Spotlight on Chocolate</a:t>
            </a:r>
          </a:p>
        </p:txBody>
      </p:sp>
    </p:spTree>
    <p:extLst>
      <p:ext uri="{BB962C8B-B14F-4D97-AF65-F5344CB8AC3E}">
        <p14:creationId xmlns:p14="http://schemas.microsoft.com/office/powerpoint/2010/main" val="2534200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Easter Chocolate Growth is driven by higher spend per trip, yet most sales and gains come through the final 4 weeks of Easter  </a:t>
            </a:r>
          </a:p>
        </p:txBody>
      </p:sp>
      <p:sp>
        <p:nvSpPr>
          <p:cNvPr id="4" name="TextBox 3"/>
          <p:cNvSpPr txBox="1"/>
          <p:nvPr/>
        </p:nvSpPr>
        <p:spPr>
          <a:xfrm>
            <a:off x="2503074" y="1612263"/>
            <a:ext cx="788999" cy="500137"/>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72.2%</a:t>
            </a:r>
          </a:p>
          <a:p>
            <a:pPr algn="ctr"/>
            <a:r>
              <a:rPr lang="en-GB" sz="1050" b="1" dirty="0">
                <a:solidFill>
                  <a:srgbClr val="00F000"/>
                </a:solidFill>
                <a:latin typeface="Montserrat" panose="020B0604020202020204" charset="0"/>
              </a:rPr>
              <a:t>+2.5%</a:t>
            </a:r>
          </a:p>
        </p:txBody>
      </p:sp>
      <p:cxnSp>
        <p:nvCxnSpPr>
          <p:cNvPr id="5" name="Google Shape;882;p73"/>
          <p:cNvCxnSpPr/>
          <p:nvPr/>
        </p:nvCxnSpPr>
        <p:spPr>
          <a:xfrm>
            <a:off x="742682" y="2110679"/>
            <a:ext cx="2549391" cy="0"/>
          </a:xfrm>
          <a:prstGeom prst="straightConnector1">
            <a:avLst/>
          </a:prstGeom>
          <a:noFill/>
          <a:ln w="9525" cap="flat" cmpd="sng">
            <a:solidFill>
              <a:srgbClr val="FFFFFF"/>
            </a:solidFill>
            <a:prstDash val="solid"/>
            <a:round/>
            <a:headEnd type="none" w="med" len="med"/>
            <a:tailEnd type="none" w="med" len="med"/>
          </a:ln>
        </p:spPr>
      </p:cxnSp>
      <p:cxnSp>
        <p:nvCxnSpPr>
          <p:cNvPr id="6" name="Google Shape;883;p73"/>
          <p:cNvCxnSpPr/>
          <p:nvPr/>
        </p:nvCxnSpPr>
        <p:spPr>
          <a:xfrm>
            <a:off x="747723" y="2900226"/>
            <a:ext cx="2544350" cy="0"/>
          </a:xfrm>
          <a:prstGeom prst="straightConnector1">
            <a:avLst/>
          </a:prstGeom>
          <a:noFill/>
          <a:ln w="9525" cap="flat" cmpd="sng">
            <a:solidFill>
              <a:srgbClr val="FFFFFF"/>
            </a:solidFill>
            <a:prstDash val="solid"/>
            <a:round/>
            <a:headEnd type="none" w="med" len="med"/>
            <a:tailEnd type="none" w="med" len="med"/>
          </a:ln>
        </p:spPr>
      </p:cxnSp>
      <p:cxnSp>
        <p:nvCxnSpPr>
          <p:cNvPr id="7" name="Google Shape;884;p73"/>
          <p:cNvCxnSpPr/>
          <p:nvPr/>
        </p:nvCxnSpPr>
        <p:spPr>
          <a:xfrm>
            <a:off x="760659" y="3757885"/>
            <a:ext cx="2531414" cy="0"/>
          </a:xfrm>
          <a:prstGeom prst="straightConnector1">
            <a:avLst/>
          </a:prstGeom>
          <a:noFill/>
          <a:ln w="9525" cap="flat" cmpd="sng">
            <a:solidFill>
              <a:srgbClr val="FFFFFF"/>
            </a:solidFill>
            <a:prstDash val="solid"/>
            <a:round/>
            <a:headEnd type="none" w="med" len="med"/>
            <a:tailEnd type="none" w="med" len="med"/>
          </a:ln>
        </p:spPr>
      </p:cxnSp>
      <p:pic>
        <p:nvPicPr>
          <p:cNvPr id="8" name="Google Shape;890;p73"/>
          <p:cNvPicPr preferRelativeResize="0"/>
          <p:nvPr/>
        </p:nvPicPr>
        <p:blipFill rotWithShape="1">
          <a:blip r:embed="rId2">
            <a:alphaModFix/>
          </a:blip>
          <a:srcRect l="258" r="248"/>
          <a:stretch/>
        </p:blipFill>
        <p:spPr>
          <a:xfrm>
            <a:off x="742682" y="1559988"/>
            <a:ext cx="512630" cy="478456"/>
          </a:xfrm>
          <a:prstGeom prst="rect">
            <a:avLst/>
          </a:prstGeom>
          <a:noFill/>
          <a:ln>
            <a:noFill/>
          </a:ln>
        </p:spPr>
      </p:pic>
      <p:pic>
        <p:nvPicPr>
          <p:cNvPr id="9" name="Google Shape;892;p73"/>
          <p:cNvPicPr preferRelativeResize="0"/>
          <p:nvPr/>
        </p:nvPicPr>
        <p:blipFill>
          <a:blip r:embed="rId3">
            <a:alphaModFix/>
          </a:blip>
          <a:stretch>
            <a:fillRect/>
          </a:stretch>
        </p:blipFill>
        <p:spPr>
          <a:xfrm>
            <a:off x="773291" y="3993136"/>
            <a:ext cx="512630" cy="444278"/>
          </a:xfrm>
          <a:prstGeom prst="rect">
            <a:avLst/>
          </a:prstGeom>
          <a:noFill/>
          <a:ln>
            <a:noFill/>
          </a:ln>
        </p:spPr>
      </p:pic>
      <p:sp>
        <p:nvSpPr>
          <p:cNvPr id="10" name="TextBox 9"/>
          <p:cNvSpPr txBox="1"/>
          <p:nvPr/>
        </p:nvSpPr>
        <p:spPr>
          <a:xfrm>
            <a:off x="1255312" y="1761445"/>
            <a:ext cx="1378380" cy="276999"/>
          </a:xfrm>
          <a:prstGeom prst="rect">
            <a:avLst/>
          </a:prstGeom>
          <a:noFill/>
        </p:spPr>
        <p:txBody>
          <a:bodyPr wrap="square" rtlCol="0">
            <a:spAutoFit/>
          </a:bodyPr>
          <a:lstStyle/>
          <a:p>
            <a:r>
              <a:rPr lang="en-GB" sz="1200" dirty="0">
                <a:solidFill>
                  <a:srgbClr val="FFFFFF"/>
                </a:solidFill>
                <a:latin typeface="Montserrat" panose="020B0604020202020204" charset="0"/>
              </a:rPr>
              <a:t>Penetration</a:t>
            </a:r>
          </a:p>
        </p:txBody>
      </p:sp>
      <p:sp>
        <p:nvSpPr>
          <p:cNvPr id="11" name="TextBox 10"/>
          <p:cNvSpPr txBox="1"/>
          <p:nvPr/>
        </p:nvSpPr>
        <p:spPr>
          <a:xfrm>
            <a:off x="1183042" y="2491640"/>
            <a:ext cx="1424588" cy="276999"/>
          </a:xfrm>
          <a:prstGeom prst="rect">
            <a:avLst/>
          </a:prstGeom>
          <a:noFill/>
        </p:spPr>
        <p:txBody>
          <a:bodyPr wrap="square" rtlCol="0">
            <a:spAutoFit/>
          </a:bodyPr>
          <a:lstStyle/>
          <a:p>
            <a:r>
              <a:rPr lang="en-GB" sz="1200" dirty="0">
                <a:solidFill>
                  <a:srgbClr val="FFFFFF"/>
                </a:solidFill>
                <a:latin typeface="Montserrat" panose="020B0604020202020204" charset="0"/>
              </a:rPr>
              <a:t>Spend per trip</a:t>
            </a:r>
          </a:p>
        </p:txBody>
      </p:sp>
      <p:sp>
        <p:nvSpPr>
          <p:cNvPr id="12" name="TextBox 11"/>
          <p:cNvSpPr txBox="1"/>
          <p:nvPr/>
        </p:nvSpPr>
        <p:spPr>
          <a:xfrm>
            <a:off x="1348868" y="4076775"/>
            <a:ext cx="1216532" cy="276999"/>
          </a:xfrm>
          <a:prstGeom prst="rect">
            <a:avLst/>
          </a:prstGeom>
          <a:noFill/>
        </p:spPr>
        <p:txBody>
          <a:bodyPr wrap="square" rtlCol="0">
            <a:spAutoFit/>
          </a:bodyPr>
          <a:lstStyle/>
          <a:p>
            <a:r>
              <a:rPr lang="en-GB" sz="1200" dirty="0">
                <a:solidFill>
                  <a:srgbClr val="FFFFFF"/>
                </a:solidFill>
                <a:latin typeface="Montserrat" panose="020B0604020202020204" charset="0"/>
              </a:rPr>
              <a:t>Frequency</a:t>
            </a:r>
          </a:p>
        </p:txBody>
      </p:sp>
      <p:pic>
        <p:nvPicPr>
          <p:cNvPr id="13" name="Picture 2" descr="niq-symb-20-wht-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82" y="2327151"/>
            <a:ext cx="369850" cy="500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552768" y="2389595"/>
            <a:ext cx="739305" cy="500137"/>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£4.14</a:t>
            </a:r>
          </a:p>
          <a:p>
            <a:pPr algn="ctr"/>
            <a:r>
              <a:rPr lang="en-GB" sz="1050" b="1" dirty="0">
                <a:solidFill>
                  <a:srgbClr val="00F000"/>
                </a:solidFill>
                <a:latin typeface="Montserrat" panose="020B0604020202020204" charset="0"/>
              </a:rPr>
              <a:t>+10.5%</a:t>
            </a:r>
          </a:p>
        </p:txBody>
      </p:sp>
      <p:sp>
        <p:nvSpPr>
          <p:cNvPr id="15" name="TextBox 14"/>
          <p:cNvSpPr txBox="1"/>
          <p:nvPr/>
        </p:nvSpPr>
        <p:spPr>
          <a:xfrm>
            <a:off x="2663980" y="4000698"/>
            <a:ext cx="591830" cy="500137"/>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4.1</a:t>
            </a:r>
          </a:p>
          <a:p>
            <a:pPr algn="ctr"/>
            <a:r>
              <a:rPr lang="en-GB" sz="1050" b="1" dirty="0">
                <a:solidFill>
                  <a:srgbClr val="00F000"/>
                </a:solidFill>
                <a:latin typeface="Montserrat" panose="020B0604020202020204" charset="0"/>
              </a:rPr>
              <a:t>+2.4%</a:t>
            </a:r>
          </a:p>
        </p:txBody>
      </p:sp>
      <p:pic>
        <p:nvPicPr>
          <p:cNvPr id="5122" name="Picture 2" descr="niq-symb-1-wht-l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742" y="3275573"/>
            <a:ext cx="407937" cy="434687"/>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Google Shape;884;p73"/>
          <p:cNvCxnSpPr/>
          <p:nvPr/>
        </p:nvCxnSpPr>
        <p:spPr>
          <a:xfrm>
            <a:off x="747585" y="4500835"/>
            <a:ext cx="2531414" cy="0"/>
          </a:xfrm>
          <a:prstGeom prst="straightConnector1">
            <a:avLst/>
          </a:prstGeom>
          <a:noFill/>
          <a:ln w="9525" cap="flat" cmpd="sng">
            <a:solidFill>
              <a:srgbClr val="FFFFFF"/>
            </a:solidFill>
            <a:prstDash val="solid"/>
            <a:round/>
            <a:headEnd type="none" w="med" len="med"/>
            <a:tailEnd type="none" w="med" len="med"/>
          </a:ln>
        </p:spPr>
      </p:cxnSp>
      <p:sp>
        <p:nvSpPr>
          <p:cNvPr id="28" name="TextBox 27"/>
          <p:cNvSpPr txBox="1"/>
          <p:nvPr/>
        </p:nvSpPr>
        <p:spPr>
          <a:xfrm>
            <a:off x="1299973" y="3338728"/>
            <a:ext cx="1216532" cy="276999"/>
          </a:xfrm>
          <a:prstGeom prst="rect">
            <a:avLst/>
          </a:prstGeom>
          <a:noFill/>
        </p:spPr>
        <p:txBody>
          <a:bodyPr wrap="square" rtlCol="0">
            <a:spAutoFit/>
          </a:bodyPr>
          <a:lstStyle/>
          <a:p>
            <a:r>
              <a:rPr lang="en-GB" sz="1200" dirty="0">
                <a:solidFill>
                  <a:srgbClr val="FFFFFF"/>
                </a:solidFill>
                <a:latin typeface="Montserrat" panose="020B0604020202020204" charset="0"/>
              </a:rPr>
              <a:t>Units per trip</a:t>
            </a:r>
          </a:p>
        </p:txBody>
      </p:sp>
      <p:sp>
        <p:nvSpPr>
          <p:cNvPr id="29" name="TextBox 28"/>
          <p:cNvSpPr txBox="1"/>
          <p:nvPr/>
        </p:nvSpPr>
        <p:spPr>
          <a:xfrm>
            <a:off x="2680010" y="3255089"/>
            <a:ext cx="559770" cy="500137"/>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2.6</a:t>
            </a:r>
          </a:p>
          <a:p>
            <a:pPr algn="ctr"/>
            <a:r>
              <a:rPr lang="en-GB" sz="1050" b="1" dirty="0">
                <a:solidFill>
                  <a:srgbClr val="00F000"/>
                </a:solidFill>
                <a:latin typeface="Montserrat" panose="020B0604020202020204" charset="0"/>
              </a:rPr>
              <a:t>+8.1%</a:t>
            </a:r>
          </a:p>
        </p:txBody>
      </p:sp>
      <p:graphicFrame>
        <p:nvGraphicFramePr>
          <p:cNvPr id="32" name="Chart 31">
            <a:extLst>
              <a:ext uri="{FF2B5EF4-FFF2-40B4-BE49-F238E27FC236}">
                <a16:creationId xmlns:a16="http://schemas.microsoft.com/office/drawing/2014/main" id="{C3BF6AD3-7447-4B77-AACF-49BFE559BF21}"/>
              </a:ext>
            </a:extLst>
          </p:cNvPr>
          <p:cNvGraphicFramePr/>
          <p:nvPr/>
        </p:nvGraphicFramePr>
        <p:xfrm>
          <a:off x="4198620" y="1316143"/>
          <a:ext cx="4847485" cy="3380978"/>
        </p:xfrm>
        <a:graphic>
          <a:graphicData uri="http://schemas.openxmlformats.org/drawingml/2006/chart">
            <c:chart xmlns:c="http://schemas.openxmlformats.org/drawingml/2006/chart" xmlns:r="http://schemas.openxmlformats.org/officeDocument/2006/relationships" r:id="rId6"/>
          </a:graphicData>
        </a:graphic>
      </p:graphicFrame>
      <p:cxnSp>
        <p:nvCxnSpPr>
          <p:cNvPr id="33" name="Google Shape;899;p74">
            <a:extLst>
              <a:ext uri="{FF2B5EF4-FFF2-40B4-BE49-F238E27FC236}">
                <a16:creationId xmlns:a16="http://schemas.microsoft.com/office/drawing/2014/main" id="{1B526784-2A40-4129-92E0-0D7913EFDE06}"/>
              </a:ext>
            </a:extLst>
          </p:cNvPr>
          <p:cNvCxnSpPr>
            <a:cxnSpLocks/>
          </p:cNvCxnSpPr>
          <p:nvPr/>
        </p:nvCxnSpPr>
        <p:spPr>
          <a:xfrm>
            <a:off x="4487878" y="1471736"/>
            <a:ext cx="4512583" cy="0"/>
          </a:xfrm>
          <a:prstGeom prst="straightConnector1">
            <a:avLst/>
          </a:prstGeom>
          <a:noFill/>
          <a:ln w="9525" cap="flat" cmpd="sng">
            <a:solidFill>
              <a:schemeClr val="bg1">
                <a:lumMod val="50000"/>
              </a:schemeClr>
            </a:solidFill>
            <a:prstDash val="solid"/>
            <a:round/>
            <a:headEnd type="none" w="med" len="med"/>
            <a:tailEnd type="none" w="med" len="med"/>
          </a:ln>
        </p:spPr>
      </p:cxnSp>
      <p:sp>
        <p:nvSpPr>
          <p:cNvPr id="34" name="Google Shape;1693;p125">
            <a:extLst>
              <a:ext uri="{FF2B5EF4-FFF2-40B4-BE49-F238E27FC236}">
                <a16:creationId xmlns:a16="http://schemas.microsoft.com/office/drawing/2014/main" id="{EE7A1300-795E-43D0-BCBA-43E1758160B7}"/>
              </a:ext>
            </a:extLst>
          </p:cNvPr>
          <p:cNvSpPr txBox="1"/>
          <p:nvPr/>
        </p:nvSpPr>
        <p:spPr>
          <a:xfrm>
            <a:off x="4480258" y="1248574"/>
            <a:ext cx="4747014" cy="242020"/>
          </a:xfrm>
          <a:prstGeom prst="rect">
            <a:avLst/>
          </a:prstGeom>
          <a:noFill/>
          <a:ln>
            <a:noFill/>
          </a:ln>
        </p:spPr>
        <p:txBody>
          <a:bodyPr spcFirstLastPara="1" wrap="square" lIns="0" tIns="45700" rIns="0" bIns="45700" anchor="t" anchorCtr="0">
            <a:noAutofit/>
          </a:bodyPr>
          <a:lstStyle/>
          <a:p>
            <a:pPr defTabSz="914378">
              <a:spcAft>
                <a:spcPts val="1200"/>
              </a:spcAft>
              <a:buSzPts val="1100"/>
            </a:pPr>
            <a:r>
              <a:rPr lang="en-GB" sz="900" dirty="0">
                <a:solidFill>
                  <a:srgbClr val="FFFFFF"/>
                </a:solidFill>
                <a:latin typeface="Montserrat" panose="00000500000000000000" pitchFamily="2" charset="0"/>
                <a:ea typeface="Montserrat"/>
                <a:cs typeface="Montserrat"/>
                <a:sym typeface="Montserrat"/>
              </a:rPr>
              <a:t>Total Coverage inc. Discounters – Value Sales – Weekly Easter period breakdown </a:t>
            </a:r>
            <a:endParaRPr sz="900" dirty="0">
              <a:solidFill>
                <a:srgbClr val="FFFFFF"/>
              </a:solidFill>
              <a:latin typeface="Montserrat" panose="00000500000000000000" pitchFamily="2" charset="0"/>
              <a:ea typeface="Montserrat"/>
              <a:cs typeface="Montserrat"/>
              <a:sym typeface="Montserrat"/>
            </a:endParaRPr>
          </a:p>
        </p:txBody>
      </p:sp>
      <p:sp>
        <p:nvSpPr>
          <p:cNvPr id="35" name="Rectangle 34">
            <a:extLst>
              <a:ext uri="{FF2B5EF4-FFF2-40B4-BE49-F238E27FC236}">
                <a16:creationId xmlns:a16="http://schemas.microsoft.com/office/drawing/2014/main" id="{8355F910-904E-45F9-AFBB-5784D9F66435}"/>
              </a:ext>
            </a:extLst>
          </p:cNvPr>
          <p:cNvSpPr/>
          <p:nvPr/>
        </p:nvSpPr>
        <p:spPr>
          <a:xfrm>
            <a:off x="4625038" y="4499840"/>
            <a:ext cx="3935587" cy="338554"/>
          </a:xfrm>
          <a:prstGeom prst="rect">
            <a:avLst/>
          </a:prstGeom>
        </p:spPr>
        <p:txBody>
          <a:bodyPr wrap="square">
            <a:spAutoFit/>
          </a:bodyPr>
          <a:lstStyle/>
          <a:p>
            <a:r>
              <a:rPr lang="en-GB" sz="800" b="1" dirty="0">
                <a:solidFill>
                  <a:srgbClr val="FFFFFF"/>
                </a:solidFill>
                <a:latin typeface="Calibri" panose="020F0502020204030204" pitchFamily="34" charset="0"/>
              </a:rPr>
              <a:t>Early season </a:t>
            </a:r>
            <a:r>
              <a:rPr lang="en-GB" sz="800" dirty="0">
                <a:solidFill>
                  <a:srgbClr val="FFFFFF"/>
                </a:solidFill>
                <a:latin typeface="Calibri" panose="020F0502020204030204" pitchFamily="34" charset="0"/>
              </a:rPr>
              <a:t>= 1</a:t>
            </a:r>
            <a:r>
              <a:rPr lang="en-GB" sz="800" baseline="30000" dirty="0">
                <a:solidFill>
                  <a:srgbClr val="FFFFFF"/>
                </a:solidFill>
                <a:latin typeface="Calibri" panose="020F0502020204030204" pitchFamily="34" charset="0"/>
              </a:rPr>
              <a:t>st</a:t>
            </a:r>
            <a:r>
              <a:rPr lang="en-GB" sz="800" dirty="0">
                <a:solidFill>
                  <a:srgbClr val="FFFFFF"/>
                </a:solidFill>
                <a:latin typeface="Calibri" panose="020F0502020204030204" pitchFamily="34" charset="0"/>
              </a:rPr>
              <a:t>  5 </a:t>
            </a:r>
            <a:r>
              <a:rPr lang="en-GB" sz="800" dirty="0" err="1">
                <a:solidFill>
                  <a:srgbClr val="FFFFFF"/>
                </a:solidFill>
                <a:latin typeface="Calibri" panose="020F0502020204030204" pitchFamily="34" charset="0"/>
              </a:rPr>
              <a:t>wks</a:t>
            </a:r>
            <a:r>
              <a:rPr lang="en-GB" sz="800" dirty="0">
                <a:solidFill>
                  <a:srgbClr val="FFFFFF"/>
                </a:solidFill>
                <a:latin typeface="Calibri" panose="020F0502020204030204" pitchFamily="34" charset="0"/>
              </a:rPr>
              <a:t> of </a:t>
            </a:r>
            <a:r>
              <a:rPr lang="en-GB" sz="800" dirty="0" err="1">
                <a:solidFill>
                  <a:srgbClr val="FFFFFF"/>
                </a:solidFill>
                <a:latin typeface="Calibri" panose="020F0502020204030204" pitchFamily="34" charset="0"/>
              </a:rPr>
              <a:t>yr</a:t>
            </a:r>
            <a:r>
              <a:rPr lang="en-GB" sz="800" dirty="0">
                <a:solidFill>
                  <a:srgbClr val="FFFFFF"/>
                </a:solidFill>
                <a:latin typeface="Calibri" panose="020F0502020204030204" pitchFamily="34" charset="0"/>
              </a:rPr>
              <a:t>, </a:t>
            </a:r>
            <a:r>
              <a:rPr lang="en-GB" sz="800" b="1" dirty="0">
                <a:solidFill>
                  <a:srgbClr val="FFFFFF"/>
                </a:solidFill>
                <a:latin typeface="Calibri" panose="020F0502020204030204" pitchFamily="34" charset="0"/>
              </a:rPr>
              <a:t>Easter Season</a:t>
            </a:r>
            <a:r>
              <a:rPr lang="en-GB" sz="800" dirty="0">
                <a:solidFill>
                  <a:srgbClr val="FFFFFF"/>
                </a:solidFill>
                <a:latin typeface="Calibri" panose="020F0502020204030204" pitchFamily="34" charset="0"/>
              </a:rPr>
              <a:t> = last 4 </a:t>
            </a:r>
            <a:r>
              <a:rPr lang="en-GB" sz="800" dirty="0" err="1">
                <a:solidFill>
                  <a:srgbClr val="FFFFFF"/>
                </a:solidFill>
                <a:latin typeface="Calibri" panose="020F0502020204030204" pitchFamily="34" charset="0"/>
              </a:rPr>
              <a:t>wks</a:t>
            </a:r>
            <a:r>
              <a:rPr lang="en-GB" sz="800" dirty="0">
                <a:solidFill>
                  <a:srgbClr val="FFFFFF"/>
                </a:solidFill>
                <a:latin typeface="Calibri" panose="020F0502020204030204" pitchFamily="34" charset="0"/>
              </a:rPr>
              <a:t> of Easter, </a:t>
            </a:r>
            <a:endParaRPr lang="en-GB" sz="800" dirty="0">
              <a:solidFill>
                <a:srgbClr val="FFFFFF"/>
              </a:solidFill>
            </a:endParaRPr>
          </a:p>
          <a:p>
            <a:r>
              <a:rPr lang="en-GB" sz="800" b="1" dirty="0">
                <a:solidFill>
                  <a:srgbClr val="FFFFFF"/>
                </a:solidFill>
                <a:latin typeface="Calibri" panose="020F0502020204030204" pitchFamily="34" charset="0"/>
              </a:rPr>
              <a:t>Mid Weeks</a:t>
            </a:r>
            <a:r>
              <a:rPr lang="en-GB" sz="800" dirty="0">
                <a:solidFill>
                  <a:srgbClr val="FFFFFF"/>
                </a:solidFill>
                <a:latin typeface="Calibri" panose="020F0502020204030204" pitchFamily="34" charset="0"/>
              </a:rPr>
              <a:t>= Mothers day and Valentines day</a:t>
            </a:r>
            <a:endParaRPr lang="en-GB" sz="800" dirty="0">
              <a:solidFill>
                <a:srgbClr val="FFFFFF"/>
              </a:solidFill>
            </a:endParaRPr>
          </a:p>
        </p:txBody>
      </p:sp>
      <p:cxnSp>
        <p:nvCxnSpPr>
          <p:cNvPr id="40" name="Google Shape;882;p73"/>
          <p:cNvCxnSpPr/>
          <p:nvPr/>
        </p:nvCxnSpPr>
        <p:spPr>
          <a:xfrm>
            <a:off x="669806" y="1471736"/>
            <a:ext cx="2549391" cy="0"/>
          </a:xfrm>
          <a:prstGeom prst="straightConnector1">
            <a:avLst/>
          </a:prstGeom>
          <a:noFill/>
          <a:ln w="9525" cap="flat" cmpd="sng">
            <a:solidFill>
              <a:srgbClr val="FFFFFF"/>
            </a:solidFill>
            <a:prstDash val="solid"/>
            <a:round/>
            <a:headEnd type="none" w="med" len="med"/>
            <a:tailEnd type="none" w="med" len="med"/>
          </a:ln>
        </p:spPr>
      </p:cxnSp>
      <p:sp>
        <p:nvSpPr>
          <p:cNvPr id="41" name="Google Shape;1693;p125">
            <a:extLst>
              <a:ext uri="{FF2B5EF4-FFF2-40B4-BE49-F238E27FC236}">
                <a16:creationId xmlns:a16="http://schemas.microsoft.com/office/drawing/2014/main" id="{EE7A1300-795E-43D0-BCBA-43E1758160B7}"/>
              </a:ext>
            </a:extLst>
          </p:cNvPr>
          <p:cNvSpPr txBox="1"/>
          <p:nvPr/>
        </p:nvSpPr>
        <p:spPr>
          <a:xfrm>
            <a:off x="669806" y="1264920"/>
            <a:ext cx="2569974" cy="179953"/>
          </a:xfrm>
          <a:prstGeom prst="rect">
            <a:avLst/>
          </a:prstGeom>
          <a:noFill/>
          <a:ln>
            <a:noFill/>
          </a:ln>
        </p:spPr>
        <p:txBody>
          <a:bodyPr spcFirstLastPara="1" wrap="square" lIns="0" tIns="45700" rIns="0" bIns="45700" anchor="t" anchorCtr="0">
            <a:noAutofit/>
          </a:bodyPr>
          <a:lstStyle/>
          <a:p>
            <a:pPr defTabSz="914378">
              <a:spcAft>
                <a:spcPts val="1200"/>
              </a:spcAft>
              <a:buSzPts val="1100"/>
            </a:pPr>
            <a:r>
              <a:rPr lang="en-GB" sz="900" dirty="0">
                <a:solidFill>
                  <a:srgbClr val="FFFFFF"/>
                </a:solidFill>
                <a:latin typeface="Montserrat" panose="00000500000000000000" pitchFamily="2" charset="0"/>
                <a:ea typeface="Montserrat"/>
                <a:cs typeface="Montserrat"/>
                <a:sym typeface="Montserrat"/>
              </a:rPr>
              <a:t>Total GB | Easter Chocolate – Easter ‘21 vs ‘20</a:t>
            </a:r>
            <a:endParaRPr sz="900" dirty="0">
              <a:solidFill>
                <a:srgbClr val="FFFFFF"/>
              </a:solidFill>
              <a:latin typeface="Montserrat" panose="00000500000000000000" pitchFamily="2" charset="0"/>
              <a:ea typeface="Montserrat"/>
              <a:cs typeface="Montserrat"/>
              <a:sym typeface="Montserrat"/>
            </a:endParaRPr>
          </a:p>
        </p:txBody>
      </p:sp>
      <p:sp>
        <p:nvSpPr>
          <p:cNvPr id="43" name="Subtitle 4"/>
          <p:cNvSpPr>
            <a:spLocks noGrp="1"/>
          </p:cNvSpPr>
          <p:nvPr>
            <p:ph type="subTitle" idx="4294967295"/>
          </p:nvPr>
        </p:nvSpPr>
        <p:spPr>
          <a:xfrm>
            <a:off x="354650" y="4841772"/>
            <a:ext cx="8159100" cy="184800"/>
          </a:xfrm>
          <a:prstGeom prst="rect">
            <a:avLst/>
          </a:prstGeom>
        </p:spPr>
        <p:txBody>
          <a:bodyPr/>
          <a:lstStyle/>
          <a:p>
            <a:r>
              <a:rPr lang="en-GB" sz="600" dirty="0">
                <a:solidFill>
                  <a:schemeClr val="bg1"/>
                </a:solidFill>
              </a:rPr>
              <a:t>Source: NielsenIQ </a:t>
            </a:r>
            <a:r>
              <a:rPr lang="en-GB" sz="600" dirty="0" err="1">
                <a:solidFill>
                  <a:schemeClr val="bg1"/>
                </a:solidFill>
              </a:rPr>
              <a:t>Homescan</a:t>
            </a:r>
            <a:r>
              <a:rPr lang="en-GB" sz="600" dirty="0">
                <a:solidFill>
                  <a:schemeClr val="bg1"/>
                </a:solidFill>
              </a:rPr>
              <a:t>, Total GB, data 14w/e 3</a:t>
            </a:r>
            <a:r>
              <a:rPr lang="en-GB" sz="600" baseline="30000" dirty="0">
                <a:solidFill>
                  <a:schemeClr val="bg1"/>
                </a:solidFill>
              </a:rPr>
              <a:t>rd</a:t>
            </a:r>
            <a:r>
              <a:rPr lang="en-GB" sz="600" dirty="0">
                <a:solidFill>
                  <a:schemeClr val="bg1"/>
                </a:solidFill>
              </a:rPr>
              <a:t> April 2021; 			Total Coverage </a:t>
            </a:r>
            <a:r>
              <a:rPr lang="en-GB" sz="600" dirty="0" err="1">
                <a:solidFill>
                  <a:schemeClr val="bg1"/>
                </a:solidFill>
              </a:rPr>
              <a:t>incl</a:t>
            </a:r>
            <a:r>
              <a:rPr lang="en-GB" sz="600" dirty="0">
                <a:solidFill>
                  <a:schemeClr val="bg1"/>
                </a:solidFill>
              </a:rPr>
              <a:t> Discounters 14w.e. 3</a:t>
            </a:r>
            <a:r>
              <a:rPr lang="en-GB" sz="600" baseline="30000" dirty="0">
                <a:solidFill>
                  <a:schemeClr val="bg1"/>
                </a:solidFill>
              </a:rPr>
              <a:t>rd</a:t>
            </a:r>
            <a:r>
              <a:rPr lang="en-GB" sz="600" dirty="0">
                <a:solidFill>
                  <a:schemeClr val="bg1"/>
                </a:solidFill>
              </a:rPr>
              <a:t> April 2021 vs 15 </a:t>
            </a:r>
            <a:r>
              <a:rPr lang="en-GB" sz="600" dirty="0" err="1">
                <a:solidFill>
                  <a:schemeClr val="bg1"/>
                </a:solidFill>
              </a:rPr>
              <a:t>w.e</a:t>
            </a:r>
            <a:r>
              <a:rPr lang="en-GB" sz="600" dirty="0">
                <a:solidFill>
                  <a:schemeClr val="bg1"/>
                </a:solidFill>
              </a:rPr>
              <a:t>.  11</a:t>
            </a:r>
            <a:r>
              <a:rPr lang="en-GB" sz="600" baseline="30000" dirty="0">
                <a:solidFill>
                  <a:schemeClr val="bg1"/>
                </a:solidFill>
              </a:rPr>
              <a:t>th</a:t>
            </a:r>
            <a:r>
              <a:rPr lang="en-GB" sz="600" dirty="0">
                <a:solidFill>
                  <a:schemeClr val="bg1"/>
                </a:solidFill>
              </a:rPr>
              <a:t> April 2020</a:t>
            </a:r>
          </a:p>
        </p:txBody>
      </p:sp>
    </p:spTree>
    <p:extLst>
      <p:ext uri="{BB962C8B-B14F-4D97-AF65-F5344CB8AC3E}">
        <p14:creationId xmlns:p14="http://schemas.microsoft.com/office/powerpoint/2010/main" val="487069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Agenda</a:t>
            </a:r>
          </a:p>
        </p:txBody>
      </p:sp>
      <p:pic>
        <p:nvPicPr>
          <p:cNvPr id="1026" name="Picture 2" descr="Solid Chocolate Easter Eggs Rec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849" y="1391231"/>
            <a:ext cx="3147494" cy="2361038"/>
          </a:xfrm>
          <a:prstGeom prst="rect">
            <a:avLst/>
          </a:prstGeom>
          <a:noFill/>
          <a:extLst>
            <a:ext uri="{909E8E84-426E-40DD-AFC4-6F175D3DCCD1}">
              <a14:hiddenFill xmlns:a14="http://schemas.microsoft.com/office/drawing/2010/main">
                <a:solidFill>
                  <a:srgbClr val="FFFFFF"/>
                </a:solidFill>
              </a14:hiddenFill>
            </a:ext>
          </a:extLst>
        </p:spPr>
      </p:pic>
      <p:sp>
        <p:nvSpPr>
          <p:cNvPr id="21" name="Subtitle 2"/>
          <p:cNvSpPr txBox="1">
            <a:spLocks/>
          </p:cNvSpPr>
          <p:nvPr/>
        </p:nvSpPr>
        <p:spPr>
          <a:xfrm>
            <a:off x="32480" y="4706609"/>
            <a:ext cx="5813149" cy="290027"/>
          </a:xfrm>
          <a:prstGeom prst="rect">
            <a:avLst/>
          </a:prstGeom>
        </p:spPr>
        <p:txBody>
          <a:bodyPr spcFirstLastPara="1" vert="horz" wrap="square" lIns="0" tIns="91425" rIns="0" bIns="91425" numCol="1" rtlCol="0" anchor="ctr" anchorCtr="0">
            <a:noAutofit/>
          </a:bodyPr>
          <a:lstStyle>
            <a:defPPr marR="0" lvl="0" algn="l" rtl="0">
              <a:lnSpc>
                <a:spcPct val="100000"/>
              </a:lnSpc>
              <a:spcBef>
                <a:spcPts val="0"/>
              </a:spcBef>
              <a:spcAft>
                <a:spcPts val="0"/>
              </a:spcAft>
            </a:defPPr>
            <a:lvl1pPr marL="311150" marR="0" lvl="0" indent="-311150" algn="l" rtl="0">
              <a:lnSpc>
                <a:spcPct val="100000"/>
              </a:lnSpc>
              <a:spcBef>
                <a:spcPts val="0"/>
              </a:spcBef>
              <a:spcAft>
                <a:spcPts val="0"/>
              </a:spcAft>
              <a:buClr>
                <a:schemeClr val="accent5"/>
              </a:buClr>
              <a:buSzPts val="1500"/>
              <a:buFont typeface="Arial"/>
              <a:buNone/>
              <a:defRPr sz="1500" b="0" i="0" u="none" strike="noStrike" cap="none">
                <a:solidFill>
                  <a:schemeClr val="accent5"/>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9pPr>
          </a:lstStyle>
          <a:p>
            <a:r>
              <a:rPr lang="en-GB" sz="900" dirty="0"/>
              <a:t>Dates analysed: 2021 4w/e 03.04.21, 2020 4w/e 11.04.20, 2019 4w/e 20.04.19 unless otherwise stated</a:t>
            </a:r>
          </a:p>
        </p:txBody>
      </p:sp>
      <p:grpSp>
        <p:nvGrpSpPr>
          <p:cNvPr id="22" name="Google Shape;610;p58"/>
          <p:cNvGrpSpPr/>
          <p:nvPr/>
        </p:nvGrpSpPr>
        <p:grpSpPr>
          <a:xfrm>
            <a:off x="354646" y="1228675"/>
            <a:ext cx="4079104" cy="3207375"/>
            <a:chOff x="4405546" y="1152475"/>
            <a:chExt cx="4079104" cy="3207375"/>
          </a:xfrm>
        </p:grpSpPr>
        <p:grpSp>
          <p:nvGrpSpPr>
            <p:cNvPr id="23" name="Google Shape;611;p58"/>
            <p:cNvGrpSpPr/>
            <p:nvPr/>
          </p:nvGrpSpPr>
          <p:grpSpPr>
            <a:xfrm>
              <a:off x="4405546" y="1152475"/>
              <a:ext cx="4079104" cy="565000"/>
              <a:chOff x="4405396" y="1644975"/>
              <a:chExt cx="4079104" cy="565000"/>
            </a:xfrm>
          </p:grpSpPr>
          <p:sp>
            <p:nvSpPr>
              <p:cNvPr id="33" name="Google Shape;612;p58"/>
              <p:cNvSpPr txBox="1"/>
              <p:nvPr/>
            </p:nvSpPr>
            <p:spPr>
              <a:xfrm>
                <a:off x="4801700" y="1644975"/>
                <a:ext cx="3682800" cy="530100"/>
              </a:xfrm>
              <a:prstGeom prst="rect">
                <a:avLst/>
              </a:prstGeom>
              <a:noFill/>
              <a:ln>
                <a:noFill/>
              </a:ln>
            </p:spPr>
            <p:txBody>
              <a:bodyPr spcFirstLastPara="1" wrap="square" lIns="0" tIns="45700" rIns="0" bIns="45700" anchor="ctr" anchorCtr="0">
                <a:noAutofit/>
              </a:bodyPr>
              <a:lstStyle/>
              <a:p>
                <a:pPr lvl="0">
                  <a:buSzPts val="1100"/>
                </a:pPr>
                <a:r>
                  <a:rPr lang="en-GB" sz="1200" dirty="0">
                    <a:latin typeface="Montserrat" panose="00000500000000000000" pitchFamily="2" charset="0"/>
                    <a:ea typeface="Montserrat"/>
                    <a:cs typeface="Montserrat"/>
                    <a:sym typeface="Montserrat"/>
                  </a:rPr>
                  <a:t>FMCG &amp; Retailer performance</a:t>
                </a:r>
              </a:p>
            </p:txBody>
          </p:sp>
          <p:sp>
            <p:nvSpPr>
              <p:cNvPr id="34" name="Google Shape;613;p58"/>
              <p:cNvSpPr txBox="1"/>
              <p:nvPr/>
            </p:nvSpPr>
            <p:spPr>
              <a:xfrm>
                <a:off x="4405396" y="1679875"/>
                <a:ext cx="548700" cy="530100"/>
              </a:xfrm>
              <a:prstGeom prst="rect">
                <a:avLst/>
              </a:prstGeom>
              <a:noFill/>
              <a:ln>
                <a:noFill/>
              </a:ln>
            </p:spPr>
            <p:txBody>
              <a:bodyPr spcFirstLastPara="1" wrap="square" lIns="0" tIns="0" rIns="0" bIns="45700" anchor="ctr" anchorCtr="0">
                <a:noAutofit/>
              </a:bodyPr>
              <a:lstStyle/>
              <a:p>
                <a:pPr marL="0" marR="0" lvl="0" indent="0" algn="l" rtl="0">
                  <a:lnSpc>
                    <a:spcPct val="100000"/>
                  </a:lnSpc>
                  <a:spcBef>
                    <a:spcPts val="0"/>
                  </a:spcBef>
                  <a:spcAft>
                    <a:spcPts val="0"/>
                  </a:spcAft>
                  <a:buNone/>
                </a:pPr>
                <a:r>
                  <a:rPr lang="en" sz="3000" b="1" dirty="0">
                    <a:latin typeface="Montserrat" panose="00000500000000000000" pitchFamily="2" charset="0"/>
                    <a:ea typeface="Montserrat"/>
                    <a:cs typeface="Montserrat"/>
                    <a:sym typeface="Montserrat"/>
                  </a:rPr>
                  <a:t>1</a:t>
                </a:r>
                <a:endParaRPr sz="3000" b="1" i="0" u="none" strike="noStrike" cap="none" dirty="0">
                  <a:latin typeface="Montserrat" panose="00000500000000000000" pitchFamily="2" charset="0"/>
                  <a:ea typeface="Montserrat"/>
                  <a:cs typeface="Montserrat"/>
                  <a:sym typeface="Montserrat"/>
                </a:endParaRPr>
              </a:p>
            </p:txBody>
          </p:sp>
        </p:grpSp>
        <p:grpSp>
          <p:nvGrpSpPr>
            <p:cNvPr id="24" name="Google Shape;614;p58"/>
            <p:cNvGrpSpPr/>
            <p:nvPr/>
          </p:nvGrpSpPr>
          <p:grpSpPr>
            <a:xfrm>
              <a:off x="4405546" y="2033267"/>
              <a:ext cx="4079104" cy="565000"/>
              <a:chOff x="4405396" y="1644975"/>
              <a:chExt cx="4079104" cy="565000"/>
            </a:xfrm>
          </p:grpSpPr>
          <p:sp>
            <p:nvSpPr>
              <p:cNvPr id="31" name="Google Shape;615;p58"/>
              <p:cNvSpPr txBox="1"/>
              <p:nvPr/>
            </p:nvSpPr>
            <p:spPr>
              <a:xfrm>
                <a:off x="4801700" y="1644975"/>
                <a:ext cx="3682800" cy="530100"/>
              </a:xfrm>
              <a:prstGeom prst="rect">
                <a:avLst/>
              </a:prstGeom>
              <a:noFill/>
              <a:ln>
                <a:noFill/>
              </a:ln>
            </p:spPr>
            <p:txBody>
              <a:bodyPr spcFirstLastPara="1" wrap="square" lIns="0" tIns="45700" rIns="0" bIns="45700" anchor="ctr" anchorCtr="0">
                <a:noAutofit/>
              </a:bodyPr>
              <a:lstStyle/>
              <a:p>
                <a:pPr lvl="0">
                  <a:buClr>
                    <a:schemeClr val="dk1"/>
                  </a:buClr>
                  <a:buSzPts val="1100"/>
                </a:pPr>
                <a:r>
                  <a:rPr lang="en-GB" sz="1200" dirty="0">
                    <a:solidFill>
                      <a:schemeClr val="dk1"/>
                    </a:solidFill>
                    <a:latin typeface="Montserrat" panose="00000500000000000000" pitchFamily="2" charset="0"/>
                    <a:ea typeface="Montserrat"/>
                    <a:cs typeface="Montserrat"/>
                    <a:sym typeface="Montserrat"/>
                  </a:rPr>
                  <a:t>Category performance</a:t>
                </a:r>
              </a:p>
            </p:txBody>
          </p:sp>
          <p:sp>
            <p:nvSpPr>
              <p:cNvPr id="32" name="Google Shape;616;p58"/>
              <p:cNvSpPr txBox="1"/>
              <p:nvPr/>
            </p:nvSpPr>
            <p:spPr>
              <a:xfrm>
                <a:off x="4405396" y="1679875"/>
                <a:ext cx="548700" cy="530100"/>
              </a:xfrm>
              <a:prstGeom prst="rect">
                <a:avLst/>
              </a:prstGeom>
              <a:noFill/>
              <a:ln>
                <a:noFill/>
              </a:ln>
            </p:spPr>
            <p:txBody>
              <a:bodyPr spcFirstLastPara="1" wrap="square" lIns="0" tIns="0" rIns="0" bIns="45700" anchor="ctr" anchorCtr="0">
                <a:noAutofit/>
              </a:bodyPr>
              <a:lstStyle/>
              <a:p>
                <a:pPr marL="0" marR="0" lvl="0" indent="0" algn="l" rtl="0">
                  <a:lnSpc>
                    <a:spcPct val="100000"/>
                  </a:lnSpc>
                  <a:spcBef>
                    <a:spcPts val="0"/>
                  </a:spcBef>
                  <a:spcAft>
                    <a:spcPts val="0"/>
                  </a:spcAft>
                  <a:buNone/>
                </a:pPr>
                <a:r>
                  <a:rPr lang="en" sz="3000" b="1">
                    <a:latin typeface="Montserrat" panose="00000500000000000000" pitchFamily="2" charset="0"/>
                    <a:ea typeface="Montserrat"/>
                    <a:cs typeface="Montserrat"/>
                    <a:sym typeface="Montserrat"/>
                  </a:rPr>
                  <a:t>2</a:t>
                </a:r>
                <a:endParaRPr sz="3000" b="1" i="0" u="none" strike="noStrike" cap="none">
                  <a:latin typeface="Montserrat" panose="00000500000000000000" pitchFamily="2" charset="0"/>
                  <a:ea typeface="Montserrat"/>
                  <a:cs typeface="Montserrat"/>
                  <a:sym typeface="Montserrat"/>
                </a:endParaRPr>
              </a:p>
            </p:txBody>
          </p:sp>
        </p:grpSp>
        <p:grpSp>
          <p:nvGrpSpPr>
            <p:cNvPr id="25" name="Google Shape;617;p58"/>
            <p:cNvGrpSpPr/>
            <p:nvPr/>
          </p:nvGrpSpPr>
          <p:grpSpPr>
            <a:xfrm>
              <a:off x="4405546" y="2914058"/>
              <a:ext cx="4079104" cy="565000"/>
              <a:chOff x="4405396" y="1644975"/>
              <a:chExt cx="4079104" cy="565000"/>
            </a:xfrm>
          </p:grpSpPr>
          <p:sp>
            <p:nvSpPr>
              <p:cNvPr id="29" name="Google Shape;618;p58"/>
              <p:cNvSpPr txBox="1"/>
              <p:nvPr/>
            </p:nvSpPr>
            <p:spPr>
              <a:xfrm>
                <a:off x="4801700" y="1644975"/>
                <a:ext cx="3682800" cy="530100"/>
              </a:xfrm>
              <a:prstGeom prst="rect">
                <a:avLst/>
              </a:prstGeom>
              <a:noFill/>
              <a:ln>
                <a:noFill/>
              </a:ln>
            </p:spPr>
            <p:txBody>
              <a:bodyPr spcFirstLastPara="1" wrap="square" lIns="0" tIns="45700" rIns="0" bIns="45700" anchor="ctr" anchorCtr="0">
                <a:noAutofit/>
              </a:bodyPr>
              <a:lstStyle/>
              <a:p>
                <a:pPr lvl="0">
                  <a:buClr>
                    <a:schemeClr val="dk1"/>
                  </a:buClr>
                  <a:buSzPts val="1100"/>
                </a:pPr>
                <a:r>
                  <a:rPr lang="en-GB" sz="1200" dirty="0">
                    <a:solidFill>
                      <a:schemeClr val="dk1"/>
                    </a:solidFill>
                    <a:latin typeface="Montserrat" panose="00000500000000000000" pitchFamily="2" charset="0"/>
                    <a:ea typeface="Montserrat"/>
                    <a:cs typeface="Montserrat"/>
                    <a:sym typeface="Montserrat"/>
                  </a:rPr>
                  <a:t>Spotlight on Chocolate</a:t>
                </a:r>
              </a:p>
            </p:txBody>
          </p:sp>
          <p:sp>
            <p:nvSpPr>
              <p:cNvPr id="30" name="Google Shape;619;p58"/>
              <p:cNvSpPr txBox="1"/>
              <p:nvPr/>
            </p:nvSpPr>
            <p:spPr>
              <a:xfrm>
                <a:off x="4405396" y="1679875"/>
                <a:ext cx="548700" cy="530100"/>
              </a:xfrm>
              <a:prstGeom prst="rect">
                <a:avLst/>
              </a:prstGeom>
              <a:noFill/>
              <a:ln>
                <a:noFill/>
              </a:ln>
            </p:spPr>
            <p:txBody>
              <a:bodyPr spcFirstLastPara="1" wrap="square" lIns="0" tIns="0" rIns="0" bIns="45700" anchor="ctr" anchorCtr="0">
                <a:noAutofit/>
              </a:bodyPr>
              <a:lstStyle/>
              <a:p>
                <a:pPr marL="0" marR="0" lvl="0" indent="0" algn="l" rtl="0">
                  <a:lnSpc>
                    <a:spcPct val="100000"/>
                  </a:lnSpc>
                  <a:spcBef>
                    <a:spcPts val="0"/>
                  </a:spcBef>
                  <a:spcAft>
                    <a:spcPts val="0"/>
                  </a:spcAft>
                  <a:buNone/>
                </a:pPr>
                <a:r>
                  <a:rPr lang="en" sz="3000" b="1">
                    <a:latin typeface="Montserrat" panose="00000500000000000000" pitchFamily="2" charset="0"/>
                    <a:ea typeface="Montserrat"/>
                    <a:cs typeface="Montserrat"/>
                    <a:sym typeface="Montserrat"/>
                  </a:rPr>
                  <a:t>3</a:t>
                </a:r>
                <a:endParaRPr sz="3000" b="1" i="0" u="none" strike="noStrike" cap="none">
                  <a:latin typeface="Montserrat" panose="00000500000000000000" pitchFamily="2" charset="0"/>
                  <a:ea typeface="Montserrat"/>
                  <a:cs typeface="Montserrat"/>
                  <a:sym typeface="Montserrat"/>
                </a:endParaRPr>
              </a:p>
            </p:txBody>
          </p:sp>
        </p:grpSp>
        <p:grpSp>
          <p:nvGrpSpPr>
            <p:cNvPr id="26" name="Google Shape;620;p58"/>
            <p:cNvGrpSpPr/>
            <p:nvPr/>
          </p:nvGrpSpPr>
          <p:grpSpPr>
            <a:xfrm>
              <a:off x="4405546" y="3794850"/>
              <a:ext cx="4079104" cy="565000"/>
              <a:chOff x="4405396" y="1644975"/>
              <a:chExt cx="4079104" cy="565000"/>
            </a:xfrm>
          </p:grpSpPr>
          <p:sp>
            <p:nvSpPr>
              <p:cNvPr id="27" name="Google Shape;621;p58"/>
              <p:cNvSpPr txBox="1"/>
              <p:nvPr/>
            </p:nvSpPr>
            <p:spPr>
              <a:xfrm>
                <a:off x="4801700" y="1644975"/>
                <a:ext cx="3682800" cy="530100"/>
              </a:xfrm>
              <a:prstGeom prst="rect">
                <a:avLst/>
              </a:prstGeom>
              <a:noFill/>
              <a:ln>
                <a:noFill/>
              </a:ln>
            </p:spPr>
            <p:txBody>
              <a:bodyPr spcFirstLastPara="1" wrap="square" lIns="0" tIns="45700" rIns="0" bIns="45700" anchor="ctr" anchorCtr="0">
                <a:noAutofit/>
              </a:bodyPr>
              <a:lstStyle/>
              <a:p>
                <a:pPr lvl="0">
                  <a:buClr>
                    <a:schemeClr val="dk1"/>
                  </a:buClr>
                  <a:buSzPts val="1100"/>
                </a:pPr>
                <a:r>
                  <a:rPr lang="en-GB" sz="1200" dirty="0">
                    <a:solidFill>
                      <a:schemeClr val="dk1"/>
                    </a:solidFill>
                    <a:latin typeface="Montserrat" panose="00000500000000000000" pitchFamily="2" charset="0"/>
                    <a:ea typeface="Montserrat"/>
                    <a:cs typeface="Montserrat"/>
                    <a:sym typeface="Montserrat"/>
                  </a:rPr>
                  <a:t>Spotlight on Hot Cross Buns</a:t>
                </a:r>
              </a:p>
            </p:txBody>
          </p:sp>
          <p:sp>
            <p:nvSpPr>
              <p:cNvPr id="28" name="Google Shape;622;p58"/>
              <p:cNvSpPr txBox="1"/>
              <p:nvPr/>
            </p:nvSpPr>
            <p:spPr>
              <a:xfrm>
                <a:off x="4405396" y="1679875"/>
                <a:ext cx="548700" cy="530100"/>
              </a:xfrm>
              <a:prstGeom prst="rect">
                <a:avLst/>
              </a:prstGeom>
              <a:noFill/>
              <a:ln>
                <a:noFill/>
              </a:ln>
            </p:spPr>
            <p:txBody>
              <a:bodyPr spcFirstLastPara="1" wrap="square" lIns="0" tIns="0" rIns="0" bIns="45700" anchor="ctr" anchorCtr="0">
                <a:noAutofit/>
              </a:bodyPr>
              <a:lstStyle/>
              <a:p>
                <a:pPr marL="0" marR="0" lvl="0" indent="0" algn="l" rtl="0">
                  <a:lnSpc>
                    <a:spcPct val="100000"/>
                  </a:lnSpc>
                  <a:spcBef>
                    <a:spcPts val="0"/>
                  </a:spcBef>
                  <a:spcAft>
                    <a:spcPts val="0"/>
                  </a:spcAft>
                  <a:buNone/>
                </a:pPr>
                <a:r>
                  <a:rPr lang="en" sz="3000" b="1">
                    <a:latin typeface="Montserrat" panose="00000500000000000000" pitchFamily="2" charset="0"/>
                    <a:ea typeface="Montserrat"/>
                    <a:cs typeface="Montserrat"/>
                    <a:sym typeface="Montserrat"/>
                  </a:rPr>
                  <a:t>4</a:t>
                </a:r>
                <a:endParaRPr sz="3000" b="1" i="0" u="none" strike="noStrike" cap="none">
                  <a:latin typeface="Montserrat" panose="00000500000000000000" pitchFamily="2" charset="0"/>
                  <a:ea typeface="Montserrat"/>
                  <a:cs typeface="Montserrat"/>
                  <a:sym typeface="Montserrat"/>
                </a:endParaRPr>
              </a:p>
            </p:txBody>
          </p:sp>
        </p:grpSp>
      </p:grpSp>
    </p:spTree>
    <p:extLst>
      <p:ext uri="{BB962C8B-B14F-4D97-AF65-F5344CB8AC3E}">
        <p14:creationId xmlns:p14="http://schemas.microsoft.com/office/powerpoint/2010/main" val="3121952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Despite Online growing its importance, Discounters continue to see share gains in Easter Chocolate</a:t>
            </a:r>
          </a:p>
        </p:txBody>
      </p:sp>
      <p:graphicFrame>
        <p:nvGraphicFramePr>
          <p:cNvPr id="5" name="Chart 4"/>
          <p:cNvGraphicFramePr/>
          <p:nvPr/>
        </p:nvGraphicFramePr>
        <p:xfrm>
          <a:off x="5200261" y="1616561"/>
          <a:ext cx="3775788" cy="31505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22592" y="2890084"/>
            <a:ext cx="1042914" cy="246221"/>
          </a:xfrm>
          <a:prstGeom prst="rect">
            <a:avLst/>
          </a:prstGeom>
          <a:noFill/>
        </p:spPr>
        <p:txBody>
          <a:bodyPr wrap="none" lIns="0" rtlCol="0">
            <a:spAutoFit/>
          </a:bodyPr>
          <a:lstStyle/>
          <a:p>
            <a:r>
              <a:rPr lang="en-GB" sz="1000" b="1" dirty="0">
                <a:solidFill>
                  <a:srgbClr val="FFFFFF"/>
                </a:solidFill>
                <a:latin typeface="Montserrat" panose="020B0604020202020204" charset="0"/>
              </a:rPr>
              <a:t>Value % Share</a:t>
            </a:r>
          </a:p>
        </p:txBody>
      </p:sp>
      <p:sp>
        <p:nvSpPr>
          <p:cNvPr id="8" name="TextBox 7"/>
          <p:cNvSpPr txBox="1"/>
          <p:nvPr/>
        </p:nvSpPr>
        <p:spPr>
          <a:xfrm>
            <a:off x="2050084" y="2798084"/>
            <a:ext cx="816249" cy="507831"/>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89.6%</a:t>
            </a:r>
          </a:p>
          <a:p>
            <a:pPr algn="ctr"/>
            <a:r>
              <a:rPr lang="en-GB" sz="1050" b="1" dirty="0">
                <a:solidFill>
                  <a:srgbClr val="FFFFFF"/>
                </a:solidFill>
                <a:latin typeface="Montserrat" panose="020B0604020202020204" charset="0"/>
              </a:rPr>
              <a:t>-3.5%</a:t>
            </a:r>
          </a:p>
        </p:txBody>
      </p:sp>
      <p:pic>
        <p:nvPicPr>
          <p:cNvPr id="2050" name="Picture 2" descr="niq-symb-32-wht-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040" y="1941719"/>
            <a:ext cx="833282" cy="8332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iq-symb-62-wht-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047" y="1951798"/>
            <a:ext cx="726739" cy="7267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21158" y="1687560"/>
            <a:ext cx="720710" cy="276999"/>
          </a:xfrm>
          <a:prstGeom prst="rect">
            <a:avLst/>
          </a:prstGeom>
          <a:noFill/>
        </p:spPr>
        <p:txBody>
          <a:bodyPr wrap="none" lIns="0" rtlCol="0">
            <a:spAutoFit/>
          </a:bodyPr>
          <a:lstStyle/>
          <a:p>
            <a:r>
              <a:rPr lang="en-GB" sz="1200" b="1" dirty="0">
                <a:solidFill>
                  <a:srgbClr val="FFFFFF"/>
                </a:solidFill>
                <a:latin typeface="Montserrat" panose="020B0604020202020204" charset="0"/>
              </a:rPr>
              <a:t>In-store</a:t>
            </a:r>
          </a:p>
        </p:txBody>
      </p:sp>
      <p:sp>
        <p:nvSpPr>
          <p:cNvPr id="14" name="TextBox 13"/>
          <p:cNvSpPr txBox="1"/>
          <p:nvPr/>
        </p:nvSpPr>
        <p:spPr>
          <a:xfrm>
            <a:off x="3543338" y="1680432"/>
            <a:ext cx="624530" cy="276999"/>
          </a:xfrm>
          <a:prstGeom prst="rect">
            <a:avLst/>
          </a:prstGeom>
          <a:noFill/>
        </p:spPr>
        <p:txBody>
          <a:bodyPr wrap="none" lIns="0" rtlCol="0">
            <a:spAutoFit/>
          </a:bodyPr>
          <a:lstStyle/>
          <a:p>
            <a:r>
              <a:rPr lang="en-GB" sz="1200" b="1" dirty="0">
                <a:solidFill>
                  <a:srgbClr val="FFFFFF"/>
                </a:solidFill>
                <a:latin typeface="Montserrat" panose="020B0604020202020204" charset="0"/>
              </a:rPr>
              <a:t>Online</a:t>
            </a:r>
          </a:p>
        </p:txBody>
      </p:sp>
      <p:sp>
        <p:nvSpPr>
          <p:cNvPr id="15" name="TextBox 14"/>
          <p:cNvSpPr txBox="1"/>
          <p:nvPr/>
        </p:nvSpPr>
        <p:spPr>
          <a:xfrm>
            <a:off x="322592" y="3370638"/>
            <a:ext cx="1218061" cy="400110"/>
          </a:xfrm>
          <a:prstGeom prst="rect">
            <a:avLst/>
          </a:prstGeom>
          <a:noFill/>
        </p:spPr>
        <p:txBody>
          <a:bodyPr wrap="square" lIns="0" rtlCol="0">
            <a:spAutoFit/>
          </a:bodyPr>
          <a:lstStyle/>
          <a:p>
            <a:r>
              <a:rPr lang="en-GB" sz="1000" b="1" dirty="0">
                <a:solidFill>
                  <a:srgbClr val="FFFFFF"/>
                </a:solidFill>
                <a:latin typeface="Montserrat" panose="020B0604020202020204" charset="0"/>
              </a:rPr>
              <a:t>% Contribution to growth</a:t>
            </a:r>
          </a:p>
        </p:txBody>
      </p:sp>
      <p:sp>
        <p:nvSpPr>
          <p:cNvPr id="16" name="TextBox 15"/>
          <p:cNvSpPr txBox="1"/>
          <p:nvPr/>
        </p:nvSpPr>
        <p:spPr>
          <a:xfrm>
            <a:off x="302422" y="3955854"/>
            <a:ext cx="893834" cy="246221"/>
          </a:xfrm>
          <a:prstGeom prst="rect">
            <a:avLst/>
          </a:prstGeom>
          <a:noFill/>
        </p:spPr>
        <p:txBody>
          <a:bodyPr wrap="none" lIns="0" rtlCol="0">
            <a:spAutoFit/>
          </a:bodyPr>
          <a:lstStyle/>
          <a:p>
            <a:r>
              <a:rPr lang="en-GB" sz="1000" b="1" dirty="0">
                <a:solidFill>
                  <a:srgbClr val="FFFFFF"/>
                </a:solidFill>
                <a:latin typeface="Montserrat" panose="020B0604020202020204" charset="0"/>
              </a:rPr>
              <a:t>HH Change </a:t>
            </a:r>
          </a:p>
        </p:txBody>
      </p:sp>
      <p:sp>
        <p:nvSpPr>
          <p:cNvPr id="17" name="TextBox 16"/>
          <p:cNvSpPr txBox="1"/>
          <p:nvPr/>
        </p:nvSpPr>
        <p:spPr>
          <a:xfrm>
            <a:off x="3455148" y="2798084"/>
            <a:ext cx="779380" cy="507831"/>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10.4%</a:t>
            </a:r>
          </a:p>
          <a:p>
            <a:pPr algn="ctr"/>
            <a:r>
              <a:rPr lang="en-GB" sz="1050" b="1" dirty="0">
                <a:solidFill>
                  <a:srgbClr val="FFFFFF"/>
                </a:solidFill>
                <a:latin typeface="Montserrat" panose="020B0604020202020204" charset="0"/>
              </a:rPr>
              <a:t>+3.5%</a:t>
            </a:r>
          </a:p>
        </p:txBody>
      </p:sp>
      <p:sp>
        <p:nvSpPr>
          <p:cNvPr id="19" name="TextBox 18"/>
          <p:cNvSpPr txBox="1"/>
          <p:nvPr/>
        </p:nvSpPr>
        <p:spPr>
          <a:xfrm>
            <a:off x="2048481" y="3436720"/>
            <a:ext cx="819455" cy="338554"/>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68.8%</a:t>
            </a:r>
          </a:p>
        </p:txBody>
      </p:sp>
      <p:sp>
        <p:nvSpPr>
          <p:cNvPr id="20" name="TextBox 19"/>
          <p:cNvSpPr txBox="1"/>
          <p:nvPr/>
        </p:nvSpPr>
        <p:spPr>
          <a:xfrm>
            <a:off x="3473583" y="3436720"/>
            <a:ext cx="742511" cy="338554"/>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31.2%</a:t>
            </a:r>
          </a:p>
        </p:txBody>
      </p:sp>
      <p:sp>
        <p:nvSpPr>
          <p:cNvPr id="21" name="TextBox 20"/>
          <p:cNvSpPr txBox="1"/>
          <p:nvPr/>
        </p:nvSpPr>
        <p:spPr>
          <a:xfrm>
            <a:off x="2080085" y="3990718"/>
            <a:ext cx="777777" cy="338554"/>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-0.4%</a:t>
            </a:r>
            <a:endParaRPr lang="en-GB" sz="1050" b="1" dirty="0">
              <a:solidFill>
                <a:srgbClr val="FFFFFF"/>
              </a:solidFill>
              <a:latin typeface="Montserrat" panose="020B0604020202020204" charset="0"/>
            </a:endParaRPr>
          </a:p>
        </p:txBody>
      </p:sp>
      <p:sp>
        <p:nvSpPr>
          <p:cNvPr id="22" name="TextBox 21"/>
          <p:cNvSpPr txBox="1"/>
          <p:nvPr/>
        </p:nvSpPr>
        <p:spPr>
          <a:xfrm>
            <a:off x="3396984" y="3990718"/>
            <a:ext cx="917238" cy="338554"/>
          </a:xfrm>
          <a:prstGeom prst="rect">
            <a:avLst/>
          </a:prstGeom>
          <a:noFill/>
        </p:spPr>
        <p:txBody>
          <a:bodyPr wrap="none" rtlCol="0" anchor="ctr">
            <a:spAutoFit/>
          </a:bodyPr>
          <a:lstStyle/>
          <a:p>
            <a:pPr algn="ctr"/>
            <a:r>
              <a:rPr lang="en-GB" sz="1600" b="1" dirty="0">
                <a:solidFill>
                  <a:srgbClr val="FFFFFF"/>
                </a:solidFill>
                <a:latin typeface="Montserrat" panose="020B0604020202020204" charset="0"/>
              </a:rPr>
              <a:t>+55.6%</a:t>
            </a:r>
            <a:endParaRPr lang="en-GB" sz="1050" b="1" dirty="0">
              <a:solidFill>
                <a:srgbClr val="FFFFFF"/>
              </a:solidFill>
              <a:latin typeface="Montserrat" panose="020B0604020202020204" charset="0"/>
            </a:endParaRPr>
          </a:p>
        </p:txBody>
      </p:sp>
      <p:sp>
        <p:nvSpPr>
          <p:cNvPr id="23" name="TextBox 22"/>
          <p:cNvSpPr txBox="1"/>
          <p:nvPr/>
        </p:nvSpPr>
        <p:spPr>
          <a:xfrm>
            <a:off x="5162195" y="1165883"/>
            <a:ext cx="3508332" cy="430887"/>
          </a:xfrm>
          <a:prstGeom prst="rect">
            <a:avLst/>
          </a:prstGeom>
          <a:noFill/>
        </p:spPr>
        <p:txBody>
          <a:bodyPr wrap="none" lIns="0" rtlCol="0">
            <a:spAutoFit/>
          </a:bodyPr>
          <a:lstStyle/>
          <a:p>
            <a:pPr algn="ctr"/>
            <a:r>
              <a:rPr lang="en-GB" sz="1100" dirty="0">
                <a:solidFill>
                  <a:srgbClr val="FFFFFF"/>
                </a:solidFill>
                <a:latin typeface="Montserrat" panose="020B0604020202020204" charset="0"/>
              </a:rPr>
              <a:t>All retailers saw growth except Bargains Stores; </a:t>
            </a:r>
          </a:p>
          <a:p>
            <a:pPr algn="ctr"/>
            <a:r>
              <a:rPr lang="en-GB" sz="1100" dirty="0">
                <a:solidFill>
                  <a:srgbClr val="FFFFFF"/>
                </a:solidFill>
                <a:latin typeface="Montserrat" panose="020B0604020202020204" charset="0"/>
              </a:rPr>
              <a:t>Lidl saw the largest Household increase</a:t>
            </a:r>
          </a:p>
        </p:txBody>
      </p:sp>
      <p:cxnSp>
        <p:nvCxnSpPr>
          <p:cNvPr id="24" name="Straight Connector 23"/>
          <p:cNvCxnSpPr/>
          <p:nvPr/>
        </p:nvCxnSpPr>
        <p:spPr>
          <a:xfrm>
            <a:off x="4963878" y="1590265"/>
            <a:ext cx="382802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26158" y="1587245"/>
            <a:ext cx="3721455" cy="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40508" y="1159378"/>
            <a:ext cx="3707105" cy="430887"/>
          </a:xfrm>
          <a:prstGeom prst="rect">
            <a:avLst/>
          </a:prstGeom>
          <a:noFill/>
        </p:spPr>
        <p:txBody>
          <a:bodyPr wrap="none" lIns="0" rtlCol="0">
            <a:spAutoFit/>
          </a:bodyPr>
          <a:lstStyle/>
          <a:p>
            <a:pPr algn="ctr"/>
            <a:r>
              <a:rPr lang="en-GB" sz="1100" dirty="0">
                <a:solidFill>
                  <a:srgbClr val="FFFFFF"/>
                </a:solidFill>
                <a:latin typeface="Montserrat" panose="020B0604020202020204" charset="0"/>
              </a:rPr>
              <a:t>Slightly less shoppers bought In-store vs Easter ‘20 </a:t>
            </a:r>
          </a:p>
          <a:p>
            <a:pPr algn="ctr"/>
            <a:r>
              <a:rPr lang="en-GB" sz="1100" dirty="0">
                <a:solidFill>
                  <a:srgbClr val="FFFFFF"/>
                </a:solidFill>
                <a:latin typeface="Montserrat" panose="020B0604020202020204" charset="0"/>
              </a:rPr>
              <a:t>as Online surpasses 10% of  value share</a:t>
            </a:r>
          </a:p>
        </p:txBody>
      </p:sp>
      <p:sp>
        <p:nvSpPr>
          <p:cNvPr id="31" name="Subtitle 4"/>
          <p:cNvSpPr>
            <a:spLocks noGrp="1"/>
          </p:cNvSpPr>
          <p:nvPr>
            <p:ph type="subTitle" idx="4294967295"/>
          </p:nvPr>
        </p:nvSpPr>
        <p:spPr>
          <a:xfrm>
            <a:off x="354650" y="4841772"/>
            <a:ext cx="8159100" cy="184800"/>
          </a:xfrm>
          <a:prstGeom prst="rect">
            <a:avLst/>
          </a:prstGeom>
        </p:spPr>
        <p:txBody>
          <a:bodyPr/>
          <a:lstStyle/>
          <a:p>
            <a:r>
              <a:rPr lang="en-GB" sz="600" dirty="0">
                <a:solidFill>
                  <a:schemeClr val="bg1"/>
                </a:solidFill>
              </a:rPr>
              <a:t>Source: NielsenIQ </a:t>
            </a:r>
            <a:r>
              <a:rPr lang="en-GB" sz="600" dirty="0" err="1">
                <a:solidFill>
                  <a:schemeClr val="bg1"/>
                </a:solidFill>
              </a:rPr>
              <a:t>Homescan</a:t>
            </a:r>
            <a:r>
              <a:rPr lang="en-GB" sz="600" dirty="0">
                <a:solidFill>
                  <a:schemeClr val="bg1"/>
                </a:solidFill>
              </a:rPr>
              <a:t>,  14w.e. 3</a:t>
            </a:r>
            <a:r>
              <a:rPr lang="en-GB" sz="600" baseline="30000" dirty="0">
                <a:solidFill>
                  <a:schemeClr val="bg1"/>
                </a:solidFill>
              </a:rPr>
              <a:t>rd</a:t>
            </a:r>
            <a:r>
              <a:rPr lang="en-GB" sz="600" dirty="0">
                <a:solidFill>
                  <a:schemeClr val="bg1"/>
                </a:solidFill>
              </a:rPr>
              <a:t> April 2021 vs 15 </a:t>
            </a:r>
            <a:r>
              <a:rPr lang="en-GB" sz="600" dirty="0" err="1">
                <a:solidFill>
                  <a:schemeClr val="bg1"/>
                </a:solidFill>
              </a:rPr>
              <a:t>w.e</a:t>
            </a:r>
            <a:r>
              <a:rPr lang="en-GB" sz="600" dirty="0">
                <a:solidFill>
                  <a:schemeClr val="bg1"/>
                </a:solidFill>
              </a:rPr>
              <a:t>.  11</a:t>
            </a:r>
            <a:r>
              <a:rPr lang="en-GB" sz="600" baseline="30000" dirty="0">
                <a:solidFill>
                  <a:schemeClr val="bg1"/>
                </a:solidFill>
              </a:rPr>
              <a:t>th</a:t>
            </a:r>
            <a:r>
              <a:rPr lang="en-GB" sz="600" dirty="0">
                <a:solidFill>
                  <a:schemeClr val="bg1"/>
                </a:solidFill>
              </a:rPr>
              <a:t> April 2020</a:t>
            </a:r>
          </a:p>
        </p:txBody>
      </p:sp>
      <p:sp>
        <p:nvSpPr>
          <p:cNvPr id="32" name="Google Shape;1693;p125">
            <a:extLst>
              <a:ext uri="{FF2B5EF4-FFF2-40B4-BE49-F238E27FC236}">
                <a16:creationId xmlns:a16="http://schemas.microsoft.com/office/drawing/2014/main" id="{EE7A1300-795E-43D0-BCBA-43E1758160B7}"/>
              </a:ext>
            </a:extLst>
          </p:cNvPr>
          <p:cNvSpPr txBox="1"/>
          <p:nvPr/>
        </p:nvSpPr>
        <p:spPr>
          <a:xfrm>
            <a:off x="322592" y="1580507"/>
            <a:ext cx="2569974" cy="179953"/>
          </a:xfrm>
          <a:prstGeom prst="rect">
            <a:avLst/>
          </a:prstGeom>
          <a:noFill/>
          <a:ln>
            <a:noFill/>
          </a:ln>
        </p:spPr>
        <p:txBody>
          <a:bodyPr spcFirstLastPara="1" wrap="square" lIns="0" tIns="45700" rIns="0" bIns="45700" anchor="t" anchorCtr="0">
            <a:noAutofit/>
          </a:bodyPr>
          <a:lstStyle/>
          <a:p>
            <a:pPr defTabSz="914378">
              <a:spcAft>
                <a:spcPts val="1200"/>
              </a:spcAft>
              <a:buSzPts val="1100"/>
            </a:pPr>
            <a:r>
              <a:rPr lang="en-GB" sz="700" dirty="0">
                <a:solidFill>
                  <a:srgbClr val="FFFFFF"/>
                </a:solidFill>
                <a:latin typeface="Montserrat" panose="00000500000000000000" pitchFamily="2" charset="0"/>
                <a:ea typeface="Montserrat"/>
                <a:cs typeface="Montserrat"/>
                <a:sym typeface="Montserrat"/>
              </a:rPr>
              <a:t>Easter Chocolate – Easter ‘21 vs ‘20</a:t>
            </a:r>
            <a:endParaRPr sz="700" dirty="0">
              <a:solidFill>
                <a:srgbClr val="FFFFFF"/>
              </a:solidFill>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3553976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nvGraphicFramePr>
        <p:xfrm>
          <a:off x="263533" y="1681101"/>
          <a:ext cx="7451384" cy="292899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GB" dirty="0"/>
              <a:t>After Easter ‘20 lockdown, Older Shoppers regain their share; Families are ahead of Easter ‘19 and over-index on spend</a:t>
            </a:r>
          </a:p>
        </p:txBody>
      </p:sp>
      <p:sp>
        <p:nvSpPr>
          <p:cNvPr id="5" name="Subtitle 4"/>
          <p:cNvSpPr>
            <a:spLocks noGrp="1"/>
          </p:cNvSpPr>
          <p:nvPr>
            <p:ph type="subTitle" idx="3"/>
          </p:nvPr>
        </p:nvSpPr>
        <p:spPr/>
        <p:txBody>
          <a:bodyPr/>
          <a:lstStyle/>
          <a:p>
            <a:r>
              <a:rPr lang="en-GB" dirty="0"/>
              <a:t>Source: NielsenIQ </a:t>
            </a:r>
            <a:r>
              <a:rPr lang="en-GB" dirty="0" err="1"/>
              <a:t>Homescan</a:t>
            </a:r>
            <a:r>
              <a:rPr lang="en-GB" dirty="0"/>
              <a:t>,  14w.e. 3</a:t>
            </a:r>
            <a:r>
              <a:rPr lang="en-GB" baseline="30000" dirty="0"/>
              <a:t>rd</a:t>
            </a:r>
            <a:r>
              <a:rPr lang="en-GB" dirty="0"/>
              <a:t> April 2021 vs 15 </a:t>
            </a:r>
            <a:r>
              <a:rPr lang="en-GB" dirty="0" err="1"/>
              <a:t>w.e</a:t>
            </a:r>
            <a:r>
              <a:rPr lang="en-GB" dirty="0"/>
              <a:t>.  11</a:t>
            </a:r>
            <a:r>
              <a:rPr lang="en-GB" baseline="30000" dirty="0"/>
              <a:t>th</a:t>
            </a:r>
            <a:r>
              <a:rPr lang="en-GB" dirty="0"/>
              <a:t> April 2020</a:t>
            </a:r>
          </a:p>
        </p:txBody>
      </p:sp>
      <p:pic>
        <p:nvPicPr>
          <p:cNvPr id="1026" name="Picture 2" descr="niq-symb-41-blk-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 y="1818194"/>
            <a:ext cx="680071" cy="7016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iq-symb-20-blk-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7880" y="1972260"/>
            <a:ext cx="457200" cy="61912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Google Shape;2301;p141"/>
          <p:cNvCxnSpPr/>
          <p:nvPr/>
        </p:nvCxnSpPr>
        <p:spPr>
          <a:xfrm>
            <a:off x="3195670" y="1459262"/>
            <a:ext cx="2131833" cy="0"/>
          </a:xfrm>
          <a:prstGeom prst="straightConnector1">
            <a:avLst/>
          </a:prstGeom>
          <a:noFill/>
          <a:ln w="9525" cap="flat" cmpd="sng">
            <a:solidFill>
              <a:srgbClr val="333333"/>
            </a:solidFill>
            <a:prstDash val="solid"/>
            <a:round/>
            <a:headEnd type="none" w="med" len="med"/>
            <a:tailEnd type="none" w="med" len="med"/>
          </a:ln>
        </p:spPr>
      </p:cxnSp>
      <p:sp>
        <p:nvSpPr>
          <p:cNvPr id="12" name="TextBox 11"/>
          <p:cNvSpPr txBox="1"/>
          <p:nvPr/>
        </p:nvSpPr>
        <p:spPr>
          <a:xfrm>
            <a:off x="2900650" y="1231208"/>
            <a:ext cx="2721875" cy="230832"/>
          </a:xfrm>
          <a:prstGeom prst="rect">
            <a:avLst/>
          </a:prstGeom>
          <a:noFill/>
        </p:spPr>
        <p:txBody>
          <a:bodyPr wrap="square" lIns="0" rIns="0" rtlCol="0">
            <a:spAutoFit/>
          </a:bodyPr>
          <a:lstStyle/>
          <a:p>
            <a:pPr algn="ctr"/>
            <a:r>
              <a:rPr lang="en-GB" sz="900" dirty="0">
                <a:latin typeface="Montserrat" panose="020B0604020202020204" charset="0"/>
              </a:rPr>
              <a:t>Total GB - Easter Choc – Family Stage</a:t>
            </a:r>
          </a:p>
        </p:txBody>
      </p:sp>
      <p:graphicFrame>
        <p:nvGraphicFramePr>
          <p:cNvPr id="15" name="Chart 14"/>
          <p:cNvGraphicFramePr/>
          <p:nvPr/>
        </p:nvGraphicFramePr>
        <p:xfrm>
          <a:off x="3963770" y="1601724"/>
          <a:ext cx="2921838" cy="2462784"/>
        </p:xfrm>
        <a:graphic>
          <a:graphicData uri="http://schemas.openxmlformats.org/drawingml/2006/chart">
            <c:chart xmlns:c="http://schemas.openxmlformats.org/drawingml/2006/chart" xmlns:r="http://schemas.openxmlformats.org/officeDocument/2006/relationships" r:id="rId5"/>
          </a:graphicData>
        </a:graphic>
      </p:graphicFrame>
      <p:sp>
        <p:nvSpPr>
          <p:cNvPr id="21" name="Google Shape;2307;p141"/>
          <p:cNvSpPr txBox="1"/>
          <p:nvPr/>
        </p:nvSpPr>
        <p:spPr>
          <a:xfrm flipH="1">
            <a:off x="6916437" y="1651732"/>
            <a:ext cx="1270920" cy="274604"/>
          </a:xfrm>
          <a:prstGeom prst="rect">
            <a:avLst/>
          </a:prstGeom>
          <a:noFill/>
          <a:ln>
            <a:noFill/>
          </a:ln>
        </p:spPr>
        <p:txBody>
          <a:bodyPr spcFirstLastPara="1" wrap="square" lIns="0" tIns="91425" rIns="0" bIns="91425" anchor="b" anchorCtr="0">
            <a:noAutofit/>
          </a:bodyPr>
          <a:lstStyle/>
          <a:p>
            <a:pPr>
              <a:buSzPts val="1100"/>
            </a:pPr>
            <a:r>
              <a:rPr lang="en-GB" sz="1100" b="1" dirty="0">
                <a:latin typeface="Montserrat" panose="00000500000000000000" pitchFamily="2" charset="0"/>
                <a:ea typeface="Montserrat"/>
                <a:cs typeface="Montserrat"/>
                <a:sym typeface="Montserrat"/>
              </a:rPr>
              <a:t>Avg £ per HH</a:t>
            </a:r>
            <a:endParaRPr sz="1100" b="1" dirty="0">
              <a:latin typeface="Montserrat" panose="00000500000000000000" pitchFamily="2" charset="0"/>
              <a:ea typeface="Montserrat"/>
              <a:cs typeface="Montserrat"/>
              <a:sym typeface="Montserrat"/>
            </a:endParaRPr>
          </a:p>
        </p:txBody>
      </p:sp>
      <p:sp>
        <p:nvSpPr>
          <p:cNvPr id="22" name="Google Shape;2307;p141"/>
          <p:cNvSpPr txBox="1"/>
          <p:nvPr/>
        </p:nvSpPr>
        <p:spPr>
          <a:xfrm flipH="1">
            <a:off x="7143465" y="2124660"/>
            <a:ext cx="600360" cy="393600"/>
          </a:xfrm>
          <a:prstGeom prst="rect">
            <a:avLst/>
          </a:prstGeom>
          <a:noFill/>
          <a:ln>
            <a:noFill/>
          </a:ln>
        </p:spPr>
        <p:txBody>
          <a:bodyPr spcFirstLastPara="1" wrap="square" lIns="0" tIns="91425" rIns="0" bIns="91425" anchor="b" anchorCtr="0">
            <a:noAutofit/>
          </a:bodyPr>
          <a:lstStyle/>
          <a:p>
            <a:pPr>
              <a:buSzPts val="1100"/>
            </a:pPr>
            <a:r>
              <a:rPr lang="en-GB" sz="1300" b="1" dirty="0">
                <a:latin typeface="Montserrat" panose="00000500000000000000" pitchFamily="2" charset="0"/>
                <a:ea typeface="Montserrat"/>
                <a:cs typeface="Montserrat"/>
                <a:sym typeface="Montserrat"/>
              </a:rPr>
              <a:t>£16</a:t>
            </a:r>
            <a:endParaRPr sz="1300" b="1" dirty="0">
              <a:latin typeface="Montserrat" panose="00000500000000000000" pitchFamily="2" charset="0"/>
              <a:ea typeface="Montserrat"/>
              <a:cs typeface="Montserrat"/>
              <a:sym typeface="Montserrat"/>
            </a:endParaRPr>
          </a:p>
        </p:txBody>
      </p:sp>
      <p:sp>
        <p:nvSpPr>
          <p:cNvPr id="23" name="Google Shape;2307;p141"/>
          <p:cNvSpPr txBox="1"/>
          <p:nvPr/>
        </p:nvSpPr>
        <p:spPr>
          <a:xfrm flipH="1">
            <a:off x="7143465" y="2591385"/>
            <a:ext cx="600360" cy="393600"/>
          </a:xfrm>
          <a:prstGeom prst="rect">
            <a:avLst/>
          </a:prstGeom>
          <a:noFill/>
          <a:ln>
            <a:noFill/>
          </a:ln>
        </p:spPr>
        <p:txBody>
          <a:bodyPr spcFirstLastPara="1" wrap="square" lIns="0" tIns="91425" rIns="0" bIns="91425" anchor="b" anchorCtr="0">
            <a:noAutofit/>
          </a:bodyPr>
          <a:lstStyle/>
          <a:p>
            <a:pPr>
              <a:buSzPts val="1100"/>
            </a:pPr>
            <a:r>
              <a:rPr lang="en-GB" sz="1300" b="1" dirty="0">
                <a:latin typeface="Montserrat" panose="00000500000000000000" pitchFamily="2" charset="0"/>
                <a:ea typeface="Montserrat"/>
                <a:cs typeface="Montserrat"/>
                <a:sym typeface="Montserrat"/>
              </a:rPr>
              <a:t>£15</a:t>
            </a:r>
            <a:endParaRPr sz="1300" b="1" dirty="0">
              <a:latin typeface="Montserrat" panose="00000500000000000000" pitchFamily="2" charset="0"/>
              <a:ea typeface="Montserrat"/>
              <a:cs typeface="Montserrat"/>
              <a:sym typeface="Montserrat"/>
            </a:endParaRPr>
          </a:p>
        </p:txBody>
      </p:sp>
      <p:sp>
        <p:nvSpPr>
          <p:cNvPr id="24" name="Google Shape;2307;p141"/>
          <p:cNvSpPr txBox="1"/>
          <p:nvPr/>
        </p:nvSpPr>
        <p:spPr>
          <a:xfrm flipH="1">
            <a:off x="7143465" y="3008526"/>
            <a:ext cx="600360" cy="393600"/>
          </a:xfrm>
          <a:prstGeom prst="rect">
            <a:avLst/>
          </a:prstGeom>
          <a:noFill/>
          <a:ln>
            <a:noFill/>
          </a:ln>
        </p:spPr>
        <p:txBody>
          <a:bodyPr spcFirstLastPara="1" wrap="square" lIns="0" tIns="91425" rIns="0" bIns="91425" anchor="b" anchorCtr="0">
            <a:noAutofit/>
          </a:bodyPr>
          <a:lstStyle/>
          <a:p>
            <a:pPr>
              <a:buSzPts val="1100"/>
            </a:pPr>
            <a:r>
              <a:rPr lang="en-GB" sz="1300" b="1" dirty="0">
                <a:latin typeface="Montserrat" panose="00000500000000000000" pitchFamily="2" charset="0"/>
                <a:ea typeface="Montserrat"/>
                <a:cs typeface="Montserrat"/>
                <a:sym typeface="Montserrat"/>
              </a:rPr>
              <a:t>£20</a:t>
            </a:r>
            <a:endParaRPr sz="1300" b="1" dirty="0">
              <a:latin typeface="Montserrat" panose="00000500000000000000" pitchFamily="2" charset="0"/>
              <a:ea typeface="Montserrat"/>
              <a:cs typeface="Montserrat"/>
              <a:sym typeface="Montserrat"/>
            </a:endParaRPr>
          </a:p>
        </p:txBody>
      </p:sp>
      <p:sp>
        <p:nvSpPr>
          <p:cNvPr id="25" name="Google Shape;2307;p141"/>
          <p:cNvSpPr txBox="1"/>
          <p:nvPr/>
        </p:nvSpPr>
        <p:spPr>
          <a:xfrm flipH="1">
            <a:off x="7143465" y="3402126"/>
            <a:ext cx="600360" cy="393600"/>
          </a:xfrm>
          <a:prstGeom prst="rect">
            <a:avLst/>
          </a:prstGeom>
          <a:noFill/>
          <a:ln>
            <a:noFill/>
          </a:ln>
        </p:spPr>
        <p:txBody>
          <a:bodyPr spcFirstLastPara="1" wrap="square" lIns="0" tIns="91425" rIns="0" bIns="91425" anchor="b" anchorCtr="0">
            <a:noAutofit/>
          </a:bodyPr>
          <a:lstStyle/>
          <a:p>
            <a:pPr>
              <a:buSzPts val="1100"/>
            </a:pPr>
            <a:r>
              <a:rPr lang="en-GB" sz="1300" b="1" dirty="0">
                <a:latin typeface="Montserrat" panose="00000500000000000000" pitchFamily="2" charset="0"/>
                <a:ea typeface="Montserrat"/>
                <a:cs typeface="Montserrat"/>
                <a:sym typeface="Montserrat"/>
              </a:rPr>
              <a:t>£13</a:t>
            </a:r>
            <a:endParaRPr sz="1300" b="1" dirty="0">
              <a:latin typeface="Montserrat" panose="00000500000000000000" pitchFamily="2" charset="0"/>
              <a:ea typeface="Montserrat"/>
              <a:cs typeface="Montserrat"/>
              <a:sym typeface="Montserrat"/>
            </a:endParaRPr>
          </a:p>
        </p:txBody>
      </p:sp>
      <p:sp>
        <p:nvSpPr>
          <p:cNvPr id="26" name="Google Shape;2307;p141"/>
          <p:cNvSpPr txBox="1"/>
          <p:nvPr/>
        </p:nvSpPr>
        <p:spPr>
          <a:xfrm flipH="1">
            <a:off x="7551897" y="2124660"/>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+21%</a:t>
            </a:r>
            <a:endParaRPr sz="1100" b="1" dirty="0">
              <a:solidFill>
                <a:srgbClr val="00A346"/>
              </a:solidFill>
              <a:latin typeface="Montserrat" panose="00000500000000000000" pitchFamily="2" charset="0"/>
              <a:ea typeface="Montserrat"/>
              <a:cs typeface="Montserrat"/>
              <a:sym typeface="Montserrat"/>
            </a:endParaRPr>
          </a:p>
        </p:txBody>
      </p:sp>
      <p:sp>
        <p:nvSpPr>
          <p:cNvPr id="27" name="Google Shape;2307;p141"/>
          <p:cNvSpPr txBox="1"/>
          <p:nvPr/>
        </p:nvSpPr>
        <p:spPr>
          <a:xfrm flipH="1">
            <a:off x="7551897" y="2591385"/>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+9%</a:t>
            </a:r>
            <a:endParaRPr sz="1100" b="1" dirty="0">
              <a:solidFill>
                <a:srgbClr val="00A346"/>
              </a:solidFill>
              <a:latin typeface="Montserrat" panose="00000500000000000000" pitchFamily="2" charset="0"/>
              <a:ea typeface="Montserrat"/>
              <a:cs typeface="Montserrat"/>
              <a:sym typeface="Montserrat"/>
            </a:endParaRPr>
          </a:p>
        </p:txBody>
      </p:sp>
      <p:sp>
        <p:nvSpPr>
          <p:cNvPr id="28" name="Google Shape;2307;p141"/>
          <p:cNvSpPr txBox="1"/>
          <p:nvPr/>
        </p:nvSpPr>
        <p:spPr>
          <a:xfrm flipH="1">
            <a:off x="7551897" y="3008526"/>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+11%</a:t>
            </a:r>
            <a:endParaRPr sz="1100" b="1" dirty="0">
              <a:solidFill>
                <a:srgbClr val="00A346"/>
              </a:solidFill>
              <a:latin typeface="Montserrat" panose="00000500000000000000" pitchFamily="2" charset="0"/>
              <a:ea typeface="Montserrat"/>
              <a:cs typeface="Montserrat"/>
              <a:sym typeface="Montserrat"/>
            </a:endParaRPr>
          </a:p>
        </p:txBody>
      </p:sp>
      <p:sp>
        <p:nvSpPr>
          <p:cNvPr id="29" name="Google Shape;2307;p141"/>
          <p:cNvSpPr txBox="1"/>
          <p:nvPr/>
        </p:nvSpPr>
        <p:spPr>
          <a:xfrm flipH="1">
            <a:off x="7551897" y="3402126"/>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+21%</a:t>
            </a:r>
            <a:endParaRPr sz="1100" b="1" dirty="0">
              <a:solidFill>
                <a:srgbClr val="00A346"/>
              </a:solidFill>
              <a:latin typeface="Montserrat" panose="00000500000000000000" pitchFamily="2" charset="0"/>
              <a:ea typeface="Montserrat"/>
              <a:cs typeface="Montserrat"/>
              <a:sym typeface="Montserrat"/>
            </a:endParaRPr>
          </a:p>
        </p:txBody>
      </p:sp>
      <p:sp>
        <p:nvSpPr>
          <p:cNvPr id="30" name="Google Shape;2307;p141"/>
          <p:cNvSpPr txBox="1"/>
          <p:nvPr/>
        </p:nvSpPr>
        <p:spPr>
          <a:xfrm flipH="1">
            <a:off x="8030337" y="2124660"/>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+4%</a:t>
            </a:r>
            <a:endParaRPr sz="1100" b="1" dirty="0">
              <a:solidFill>
                <a:srgbClr val="00A346"/>
              </a:solidFill>
              <a:latin typeface="Montserrat" panose="00000500000000000000" pitchFamily="2" charset="0"/>
              <a:ea typeface="Montserrat"/>
              <a:cs typeface="Montserrat"/>
              <a:sym typeface="Montserrat"/>
            </a:endParaRPr>
          </a:p>
        </p:txBody>
      </p:sp>
      <p:sp>
        <p:nvSpPr>
          <p:cNvPr id="31" name="Google Shape;2307;p141"/>
          <p:cNvSpPr txBox="1"/>
          <p:nvPr/>
        </p:nvSpPr>
        <p:spPr>
          <a:xfrm flipH="1">
            <a:off x="8030337" y="2591385"/>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+1%</a:t>
            </a:r>
            <a:endParaRPr sz="1100" b="1" dirty="0">
              <a:solidFill>
                <a:srgbClr val="00A346"/>
              </a:solidFill>
              <a:latin typeface="Montserrat" panose="00000500000000000000" pitchFamily="2" charset="0"/>
              <a:ea typeface="Montserrat"/>
              <a:cs typeface="Montserrat"/>
              <a:sym typeface="Montserrat"/>
            </a:endParaRPr>
          </a:p>
        </p:txBody>
      </p:sp>
      <p:sp>
        <p:nvSpPr>
          <p:cNvPr id="32" name="Google Shape;2307;p141"/>
          <p:cNvSpPr txBox="1"/>
          <p:nvPr/>
        </p:nvSpPr>
        <p:spPr>
          <a:xfrm flipH="1">
            <a:off x="8030337" y="3008526"/>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+12%</a:t>
            </a:r>
            <a:endParaRPr sz="1100" b="1" dirty="0">
              <a:solidFill>
                <a:srgbClr val="00A346"/>
              </a:solidFill>
              <a:latin typeface="Montserrat" panose="00000500000000000000" pitchFamily="2" charset="0"/>
              <a:ea typeface="Montserrat"/>
              <a:cs typeface="Montserrat"/>
              <a:sym typeface="Montserrat"/>
            </a:endParaRPr>
          </a:p>
        </p:txBody>
      </p:sp>
      <p:sp>
        <p:nvSpPr>
          <p:cNvPr id="33" name="Google Shape;2307;p141"/>
          <p:cNvSpPr txBox="1"/>
          <p:nvPr/>
        </p:nvSpPr>
        <p:spPr>
          <a:xfrm flipH="1">
            <a:off x="8030337" y="3402126"/>
            <a:ext cx="600360" cy="393600"/>
          </a:xfrm>
          <a:prstGeom prst="rect">
            <a:avLst/>
          </a:prstGeom>
          <a:noFill/>
          <a:ln>
            <a:noFill/>
          </a:ln>
        </p:spPr>
        <p:txBody>
          <a:bodyPr spcFirstLastPara="1" wrap="square" lIns="0" tIns="91425" rIns="0" bIns="91425" anchor="b" anchorCtr="0">
            <a:noAutofit/>
          </a:bodyPr>
          <a:lstStyle/>
          <a:p>
            <a:pPr>
              <a:buSzPts val="1100"/>
            </a:pPr>
            <a:r>
              <a:rPr lang="en-GB" sz="1100" b="1" dirty="0">
                <a:solidFill>
                  <a:srgbClr val="00A346"/>
                </a:solidFill>
                <a:latin typeface="Montserrat" panose="00000500000000000000" pitchFamily="2" charset="0"/>
                <a:ea typeface="Montserrat"/>
                <a:cs typeface="Montserrat"/>
                <a:sym typeface="Montserrat"/>
              </a:rPr>
              <a:t>+4%</a:t>
            </a:r>
            <a:endParaRPr sz="1100" b="1" dirty="0">
              <a:solidFill>
                <a:srgbClr val="00A346"/>
              </a:solidFill>
              <a:latin typeface="Montserrat" panose="00000500000000000000" pitchFamily="2" charset="0"/>
              <a:ea typeface="Montserrat"/>
              <a:cs typeface="Montserrat"/>
              <a:sym typeface="Montserrat"/>
            </a:endParaRPr>
          </a:p>
        </p:txBody>
      </p:sp>
      <p:sp>
        <p:nvSpPr>
          <p:cNvPr id="35" name="TextBox 34"/>
          <p:cNvSpPr txBox="1"/>
          <p:nvPr/>
        </p:nvSpPr>
        <p:spPr>
          <a:xfrm>
            <a:off x="7548420" y="1981785"/>
            <a:ext cx="1030890" cy="230832"/>
          </a:xfrm>
          <a:prstGeom prst="rect">
            <a:avLst/>
          </a:prstGeom>
          <a:noFill/>
        </p:spPr>
        <p:txBody>
          <a:bodyPr wrap="square" lIns="0" rIns="0" rtlCol="0">
            <a:spAutoFit/>
          </a:bodyPr>
          <a:lstStyle/>
          <a:p>
            <a:r>
              <a:rPr lang="en-GB" sz="900" dirty="0">
                <a:latin typeface="Montserrat" panose="020B0604020202020204" charset="0"/>
              </a:rPr>
              <a:t>Vs YA     Vs 2YA</a:t>
            </a:r>
          </a:p>
        </p:txBody>
      </p:sp>
    </p:spTree>
    <p:extLst>
      <p:ext uri="{BB962C8B-B14F-4D97-AF65-F5344CB8AC3E}">
        <p14:creationId xmlns:p14="http://schemas.microsoft.com/office/powerpoint/2010/main" val="1699262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Google Shape;2308;p141"/>
          <p:cNvSpPr txBox="1"/>
          <p:nvPr/>
        </p:nvSpPr>
        <p:spPr>
          <a:xfrm flipH="1">
            <a:off x="384794" y="1037707"/>
            <a:ext cx="3444845" cy="393600"/>
          </a:xfrm>
          <a:prstGeom prst="rect">
            <a:avLst/>
          </a:prstGeom>
          <a:noFill/>
          <a:ln>
            <a:noFill/>
          </a:ln>
        </p:spPr>
        <p:txBody>
          <a:bodyPr spcFirstLastPara="1" wrap="square" lIns="0" tIns="91425" rIns="0" bIns="91425" anchor="b" anchorCtr="0">
            <a:noAutofit/>
          </a:bodyPr>
          <a:lstStyle/>
          <a:p>
            <a:pPr defTabSz="914378">
              <a:buSzPts val="1100"/>
            </a:pPr>
            <a:r>
              <a:rPr lang="en-GB" sz="1100" b="1" dirty="0">
                <a:latin typeface="Montserrat" panose="00000500000000000000" pitchFamily="2" charset="0"/>
                <a:ea typeface="Montserrat"/>
                <a:cs typeface="Montserrat"/>
                <a:sym typeface="Montserrat"/>
              </a:rPr>
              <a:t>Mondelez saw the steepest share losses;</a:t>
            </a:r>
          </a:p>
          <a:p>
            <a:pPr defTabSz="914378">
              <a:buSzPts val="1100"/>
            </a:pPr>
            <a:r>
              <a:rPr lang="en-GB" sz="1100" b="1" dirty="0">
                <a:latin typeface="Montserrat" panose="00000500000000000000" pitchFamily="2" charset="0"/>
                <a:ea typeface="Montserrat"/>
                <a:cs typeface="Montserrat"/>
                <a:sym typeface="Montserrat"/>
              </a:rPr>
              <a:t>Lindt &amp; Nestle grew ahead and gained share</a:t>
            </a:r>
            <a:endParaRPr sz="1100" b="1" dirty="0">
              <a:latin typeface="Montserrat" panose="00000500000000000000" pitchFamily="2" charset="0"/>
              <a:ea typeface="Montserrat"/>
              <a:cs typeface="Montserrat"/>
              <a:sym typeface="Montserrat"/>
            </a:endParaRPr>
          </a:p>
        </p:txBody>
      </p:sp>
      <p:graphicFrame>
        <p:nvGraphicFramePr>
          <p:cNvPr id="57" name="Chart 56"/>
          <p:cNvGraphicFramePr>
            <a:graphicFrameLocks/>
          </p:cNvGraphicFramePr>
          <p:nvPr/>
        </p:nvGraphicFramePr>
        <p:xfrm>
          <a:off x="4227818" y="1645390"/>
          <a:ext cx="4022101" cy="361028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GB" dirty="0">
                <a:solidFill>
                  <a:schemeClr val="tx1"/>
                </a:solidFill>
              </a:rPr>
              <a:t>Lindt were the clear winners of Easter ‘21</a:t>
            </a:r>
          </a:p>
        </p:txBody>
      </p:sp>
      <p:sp>
        <p:nvSpPr>
          <p:cNvPr id="5" name="Subtitle 4"/>
          <p:cNvSpPr>
            <a:spLocks noGrp="1"/>
          </p:cNvSpPr>
          <p:nvPr>
            <p:ph type="subTitle" idx="3"/>
          </p:nvPr>
        </p:nvSpPr>
        <p:spPr/>
        <p:txBody>
          <a:bodyPr/>
          <a:lstStyle/>
          <a:p>
            <a:r>
              <a:rPr lang="en-GB" dirty="0"/>
              <a:t>Source: NielsenIQ </a:t>
            </a:r>
            <a:r>
              <a:rPr lang="en-GB" dirty="0" err="1"/>
              <a:t>Scantrack</a:t>
            </a:r>
            <a:r>
              <a:rPr lang="en-GB" dirty="0"/>
              <a:t>, Total Coverage &amp; Grocery Multiples | 14w.e. 3</a:t>
            </a:r>
            <a:r>
              <a:rPr lang="en-GB" baseline="30000" dirty="0"/>
              <a:t>rd</a:t>
            </a:r>
            <a:r>
              <a:rPr lang="en-GB" dirty="0"/>
              <a:t> April 2021 vs 15 </a:t>
            </a:r>
            <a:r>
              <a:rPr lang="en-GB" dirty="0" err="1"/>
              <a:t>w.e</a:t>
            </a:r>
            <a:r>
              <a:rPr lang="en-GB" dirty="0"/>
              <a:t>.  11</a:t>
            </a:r>
            <a:r>
              <a:rPr lang="en-GB" baseline="30000" dirty="0"/>
              <a:t>th</a:t>
            </a:r>
            <a:r>
              <a:rPr lang="en-GB" dirty="0"/>
              <a:t> April 2020</a:t>
            </a:r>
          </a:p>
        </p:txBody>
      </p:sp>
      <p:cxnSp>
        <p:nvCxnSpPr>
          <p:cNvPr id="10" name="Google Shape;2302;p141"/>
          <p:cNvCxnSpPr/>
          <p:nvPr/>
        </p:nvCxnSpPr>
        <p:spPr>
          <a:xfrm>
            <a:off x="384794" y="1396932"/>
            <a:ext cx="3587131" cy="0"/>
          </a:xfrm>
          <a:prstGeom prst="straightConnector1">
            <a:avLst/>
          </a:prstGeom>
          <a:noFill/>
          <a:ln w="9525" cap="flat" cmpd="sng">
            <a:solidFill>
              <a:srgbClr val="333333"/>
            </a:solidFill>
            <a:prstDash val="solid"/>
            <a:round/>
            <a:headEnd type="none" w="med" len="med"/>
            <a:tailEnd type="none" w="med" len="med"/>
          </a:ln>
        </p:spPr>
      </p:cxnSp>
      <p:pic>
        <p:nvPicPr>
          <p:cNvPr id="7" name="Picture 6"/>
          <p:cNvPicPr>
            <a:picLocks noChangeAspect="1"/>
          </p:cNvPicPr>
          <p:nvPr/>
        </p:nvPicPr>
        <p:blipFill>
          <a:blip r:embed="rId3">
            <a:clrChange>
              <a:clrFrom>
                <a:srgbClr val="000000"/>
              </a:clrFrom>
              <a:clrTo>
                <a:srgbClr val="000000">
                  <a:alpha val="0"/>
                </a:srgbClr>
              </a:clrTo>
            </a:clrChange>
          </a:blip>
          <a:stretch>
            <a:fillRect/>
          </a:stretch>
        </p:blipFill>
        <p:spPr>
          <a:xfrm>
            <a:off x="1085560" y="1869652"/>
            <a:ext cx="1511012" cy="373214"/>
          </a:xfrm>
          <a:prstGeom prst="rect">
            <a:avLst/>
          </a:prstGeom>
        </p:spPr>
      </p:pic>
      <p:pic>
        <p:nvPicPr>
          <p:cNvPr id="8" name="Picture 4" descr="Mars Wrigley partners with startup to explore retail impact of autonomous  checkouts | 2019-11-26 | Candy Industry"/>
          <p:cNvPicPr>
            <a:picLocks noChangeAspect="1" noChangeArrowheads="1"/>
          </p:cNvPicPr>
          <p:nvPr/>
        </p:nvPicPr>
        <p:blipFill rotWithShape="1">
          <a:blip r:embed="rId4">
            <a:extLst>
              <a:ext uri="{28A0092B-C50C-407E-A947-70E740481C1C}">
                <a14:useLocalDpi xmlns:a14="http://schemas.microsoft.com/office/drawing/2010/main" val="0"/>
              </a:ext>
            </a:extLst>
          </a:blip>
          <a:srcRect l="2815" t="39273" r="2815" b="39273"/>
          <a:stretch/>
        </p:blipFill>
        <p:spPr bwMode="auto">
          <a:xfrm>
            <a:off x="1085560" y="2375599"/>
            <a:ext cx="1511012" cy="2099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Lindt &amp; Sprüngli"/>
          <p:cNvPicPr>
            <a:picLocks noChangeAspect="1" noChangeArrowheads="1"/>
          </p:cNvPicPr>
          <p:nvPr/>
        </p:nvPicPr>
        <p:blipFill rotWithShape="1">
          <a:blip r:embed="rId5">
            <a:extLst>
              <a:ext uri="{28A0092B-C50C-407E-A947-70E740481C1C}">
                <a14:useLocalDpi xmlns:a14="http://schemas.microsoft.com/office/drawing/2010/main" val="0"/>
              </a:ext>
            </a:extLst>
          </a:blip>
          <a:srcRect t="8830" b="8830"/>
          <a:stretch/>
        </p:blipFill>
        <p:spPr bwMode="auto">
          <a:xfrm>
            <a:off x="1085560" y="2718261"/>
            <a:ext cx="1511012" cy="4379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ile:Nestle textlogo black.svg - Wikimedia Comm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0646" y="3288989"/>
            <a:ext cx="1060843" cy="29526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ile:Ferrero logo.svg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5560" y="4352481"/>
            <a:ext cx="1511012" cy="19643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84793" y="1409378"/>
            <a:ext cx="3587131" cy="369332"/>
          </a:xfrm>
          <a:prstGeom prst="rect">
            <a:avLst/>
          </a:prstGeom>
          <a:noFill/>
        </p:spPr>
        <p:txBody>
          <a:bodyPr wrap="square" lIns="0" rIns="0" rtlCol="0">
            <a:spAutoFit/>
          </a:bodyPr>
          <a:lstStyle/>
          <a:p>
            <a:r>
              <a:rPr lang="en-GB" sz="900" dirty="0">
                <a:latin typeface="Montserrat" panose="020B0604020202020204" charset="0"/>
              </a:rPr>
              <a:t>Manufacturers – Total Coverage – Value Share Pts Chg – Easter ‘21 vs Easter ‘20</a:t>
            </a:r>
          </a:p>
        </p:txBody>
      </p:sp>
      <p:pic>
        <p:nvPicPr>
          <p:cNvPr id="2062" name="Picture 14" descr="Private-label a major disruptor in the US consumer packaged goods - New  Media and Marketing"/>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815" b="2815"/>
          <a:stretch/>
        </p:blipFill>
        <p:spPr bwMode="auto">
          <a:xfrm>
            <a:off x="1349475" y="3716992"/>
            <a:ext cx="931844" cy="50275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024942" y="1873534"/>
            <a:ext cx="619080" cy="369332"/>
          </a:xfrm>
          <a:prstGeom prst="rect">
            <a:avLst/>
          </a:prstGeom>
          <a:noFill/>
        </p:spPr>
        <p:txBody>
          <a:bodyPr wrap="none" rtlCol="0">
            <a:spAutoFit/>
          </a:bodyPr>
          <a:lstStyle/>
          <a:p>
            <a:pPr algn="ctr"/>
            <a:r>
              <a:rPr lang="en-GB" sz="1800" b="1" dirty="0">
                <a:latin typeface="Montserrat" panose="020B0604020202020204" charset="0"/>
              </a:rPr>
              <a:t>-3.9</a:t>
            </a:r>
          </a:p>
        </p:txBody>
      </p:sp>
      <p:sp>
        <p:nvSpPr>
          <p:cNvPr id="33" name="TextBox 32"/>
          <p:cNvSpPr txBox="1"/>
          <p:nvPr/>
        </p:nvSpPr>
        <p:spPr>
          <a:xfrm>
            <a:off x="3020134" y="2269468"/>
            <a:ext cx="628698" cy="369332"/>
          </a:xfrm>
          <a:prstGeom prst="rect">
            <a:avLst/>
          </a:prstGeom>
          <a:noFill/>
        </p:spPr>
        <p:txBody>
          <a:bodyPr wrap="none" rtlCol="0">
            <a:spAutoFit/>
          </a:bodyPr>
          <a:lstStyle/>
          <a:p>
            <a:pPr algn="ctr"/>
            <a:r>
              <a:rPr lang="en-GB" sz="1800" b="1" dirty="0">
                <a:latin typeface="Montserrat" panose="020B0604020202020204" charset="0"/>
              </a:rPr>
              <a:t>-0.3</a:t>
            </a:r>
          </a:p>
        </p:txBody>
      </p:sp>
      <p:sp>
        <p:nvSpPr>
          <p:cNvPr id="34" name="TextBox 33"/>
          <p:cNvSpPr txBox="1"/>
          <p:nvPr/>
        </p:nvSpPr>
        <p:spPr>
          <a:xfrm>
            <a:off x="3000898" y="2747654"/>
            <a:ext cx="667170" cy="369332"/>
          </a:xfrm>
          <a:prstGeom prst="rect">
            <a:avLst/>
          </a:prstGeom>
          <a:noFill/>
        </p:spPr>
        <p:txBody>
          <a:bodyPr wrap="none" rtlCol="0">
            <a:spAutoFit/>
          </a:bodyPr>
          <a:lstStyle/>
          <a:p>
            <a:pPr algn="ctr"/>
            <a:r>
              <a:rPr lang="en-GB" sz="1800" b="1" dirty="0">
                <a:latin typeface="Montserrat" panose="020B0604020202020204" charset="0"/>
              </a:rPr>
              <a:t>+2.6</a:t>
            </a:r>
          </a:p>
        </p:txBody>
      </p:sp>
      <p:sp>
        <p:nvSpPr>
          <p:cNvPr id="35" name="TextBox 34"/>
          <p:cNvSpPr txBox="1"/>
          <p:nvPr/>
        </p:nvSpPr>
        <p:spPr>
          <a:xfrm>
            <a:off x="2995287" y="3205136"/>
            <a:ext cx="678392" cy="369332"/>
          </a:xfrm>
          <a:prstGeom prst="rect">
            <a:avLst/>
          </a:prstGeom>
          <a:noFill/>
        </p:spPr>
        <p:txBody>
          <a:bodyPr wrap="none" rtlCol="0">
            <a:spAutoFit/>
          </a:bodyPr>
          <a:lstStyle/>
          <a:p>
            <a:pPr algn="ctr"/>
            <a:r>
              <a:rPr lang="en-GB" sz="1800" b="1" dirty="0">
                <a:latin typeface="Montserrat" panose="020B0604020202020204" charset="0"/>
              </a:rPr>
              <a:t>+0.5</a:t>
            </a:r>
          </a:p>
        </p:txBody>
      </p:sp>
      <p:sp>
        <p:nvSpPr>
          <p:cNvPr id="36" name="TextBox 35"/>
          <p:cNvSpPr txBox="1"/>
          <p:nvPr/>
        </p:nvSpPr>
        <p:spPr>
          <a:xfrm>
            <a:off x="2995287" y="3783704"/>
            <a:ext cx="678392" cy="369332"/>
          </a:xfrm>
          <a:prstGeom prst="rect">
            <a:avLst/>
          </a:prstGeom>
          <a:noFill/>
        </p:spPr>
        <p:txBody>
          <a:bodyPr wrap="none" rtlCol="0">
            <a:spAutoFit/>
          </a:bodyPr>
          <a:lstStyle/>
          <a:p>
            <a:pPr algn="ctr"/>
            <a:r>
              <a:rPr lang="en-GB" sz="1800" b="1" dirty="0">
                <a:latin typeface="Montserrat" panose="020B0604020202020204" charset="0"/>
              </a:rPr>
              <a:t>+0.5</a:t>
            </a:r>
          </a:p>
        </p:txBody>
      </p:sp>
      <p:sp>
        <p:nvSpPr>
          <p:cNvPr id="37" name="TextBox 36"/>
          <p:cNvSpPr txBox="1"/>
          <p:nvPr/>
        </p:nvSpPr>
        <p:spPr>
          <a:xfrm>
            <a:off x="3043377" y="4266031"/>
            <a:ext cx="582211" cy="369332"/>
          </a:xfrm>
          <a:prstGeom prst="rect">
            <a:avLst/>
          </a:prstGeom>
          <a:noFill/>
        </p:spPr>
        <p:txBody>
          <a:bodyPr wrap="none" rtlCol="0">
            <a:spAutoFit/>
          </a:bodyPr>
          <a:lstStyle/>
          <a:p>
            <a:pPr algn="ctr"/>
            <a:r>
              <a:rPr lang="en-GB" sz="1800" b="1" dirty="0">
                <a:latin typeface="Montserrat" panose="020B0604020202020204" charset="0"/>
              </a:rPr>
              <a:t>-0.1</a:t>
            </a:r>
          </a:p>
        </p:txBody>
      </p:sp>
      <p:cxnSp>
        <p:nvCxnSpPr>
          <p:cNvPr id="27" name="Straight Connector 26"/>
          <p:cNvCxnSpPr/>
          <p:nvPr/>
        </p:nvCxnSpPr>
        <p:spPr>
          <a:xfrm>
            <a:off x="3039733" y="3034572"/>
            <a:ext cx="58950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039733" y="3491771"/>
            <a:ext cx="58950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Google Shape;2302;p141"/>
          <p:cNvCxnSpPr>
            <a:cxnSpLocks/>
          </p:cNvCxnSpPr>
          <p:nvPr/>
        </p:nvCxnSpPr>
        <p:spPr>
          <a:xfrm>
            <a:off x="4371370" y="1404348"/>
            <a:ext cx="4048730" cy="0"/>
          </a:xfrm>
          <a:prstGeom prst="straightConnector1">
            <a:avLst/>
          </a:prstGeom>
          <a:noFill/>
          <a:ln w="9525" cap="flat" cmpd="sng">
            <a:solidFill>
              <a:srgbClr val="333333"/>
            </a:solidFill>
            <a:prstDash val="solid"/>
            <a:round/>
            <a:headEnd type="none" w="med" len="med"/>
            <a:tailEnd type="none" w="med" len="med"/>
          </a:ln>
        </p:spPr>
      </p:cxnSp>
      <p:sp>
        <p:nvSpPr>
          <p:cNvPr id="41" name="Google Shape;2308;p141"/>
          <p:cNvSpPr txBox="1"/>
          <p:nvPr/>
        </p:nvSpPr>
        <p:spPr>
          <a:xfrm flipH="1">
            <a:off x="4432330" y="1039382"/>
            <a:ext cx="4063970" cy="393600"/>
          </a:xfrm>
          <a:prstGeom prst="rect">
            <a:avLst/>
          </a:prstGeom>
          <a:noFill/>
          <a:ln>
            <a:noFill/>
          </a:ln>
        </p:spPr>
        <p:txBody>
          <a:bodyPr spcFirstLastPara="1" wrap="square" lIns="0" tIns="91425" rIns="0" bIns="91425" anchor="b" anchorCtr="0">
            <a:noAutofit/>
          </a:bodyPr>
          <a:lstStyle/>
          <a:p>
            <a:pPr defTabSz="914378">
              <a:buSzPts val="1100"/>
            </a:pPr>
            <a:r>
              <a:rPr lang="en-GB" sz="1100" b="1" dirty="0">
                <a:latin typeface="Montserrat" panose="00000500000000000000" pitchFamily="2" charset="0"/>
                <a:ea typeface="Montserrat"/>
                <a:cs typeface="Montserrat"/>
                <a:sym typeface="Montserrat"/>
              </a:rPr>
              <a:t>ROS is the main driver behind Easter growth; </a:t>
            </a:r>
          </a:p>
          <a:p>
            <a:pPr defTabSz="914378">
              <a:buSzPts val="1100"/>
            </a:pPr>
            <a:r>
              <a:rPr lang="en-GB" sz="1100" b="1" dirty="0">
                <a:latin typeface="Montserrat" panose="00000500000000000000" pitchFamily="2" charset="0"/>
                <a:ea typeface="Montserrat"/>
                <a:cs typeface="Montserrat"/>
                <a:sym typeface="Montserrat"/>
              </a:rPr>
              <a:t>Lindt outperformed in promotional gains</a:t>
            </a:r>
            <a:endParaRPr sz="1100" b="1" dirty="0">
              <a:latin typeface="Montserrat" panose="00000500000000000000" pitchFamily="2" charset="0"/>
              <a:ea typeface="Montserrat"/>
              <a:cs typeface="Montserrat"/>
              <a:sym typeface="Montserrat"/>
            </a:endParaRPr>
          </a:p>
        </p:txBody>
      </p:sp>
      <p:sp>
        <p:nvSpPr>
          <p:cNvPr id="43" name="TextBox 42">
            <a:extLst>
              <a:ext uri="{FF2B5EF4-FFF2-40B4-BE49-F238E27FC236}">
                <a16:creationId xmlns:a16="http://schemas.microsoft.com/office/drawing/2014/main" id="{66EC3364-13D5-4BE9-A140-E60518350419}"/>
              </a:ext>
            </a:extLst>
          </p:cNvPr>
          <p:cNvSpPr txBox="1"/>
          <p:nvPr/>
        </p:nvSpPr>
        <p:spPr>
          <a:xfrm>
            <a:off x="4371370" y="1431307"/>
            <a:ext cx="4048730" cy="230832"/>
          </a:xfrm>
          <a:prstGeom prst="rect">
            <a:avLst/>
          </a:prstGeom>
          <a:noFill/>
        </p:spPr>
        <p:txBody>
          <a:bodyPr wrap="square" lIns="0" rIns="0" rtlCol="0">
            <a:spAutoFit/>
          </a:bodyPr>
          <a:lstStyle/>
          <a:p>
            <a:pPr defTabSz="914378"/>
            <a:r>
              <a:rPr lang="en-GB" sz="900" dirty="0">
                <a:latin typeface="Montserrat" panose="020B0604020202020204" charset="0"/>
              </a:rPr>
              <a:t>Manufacturers – Grocery Multiples – KPI drivers– Easter ‘21 vs Easter ‘20</a:t>
            </a:r>
          </a:p>
        </p:txBody>
      </p:sp>
      <p:pic>
        <p:nvPicPr>
          <p:cNvPr id="6146" name="Picture 2" descr="Lindt Gold Bunny Book: Lindt: Amazon.co.uk: Kitchen &amp; Hom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96238" y="-55427"/>
            <a:ext cx="1147762" cy="1481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009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p:nvPr/>
        </p:nvGraphicFramePr>
        <p:xfrm>
          <a:off x="179391" y="1397883"/>
          <a:ext cx="3943029" cy="307762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GB" dirty="0">
                <a:solidFill>
                  <a:schemeClr val="tx1"/>
                </a:solidFill>
              </a:rPr>
              <a:t>Traditional Eggs command the category and drive the growth; Self-Eat Singles was the only segment to decline</a:t>
            </a:r>
          </a:p>
        </p:txBody>
      </p:sp>
      <p:sp>
        <p:nvSpPr>
          <p:cNvPr id="5" name="Subtitle 4"/>
          <p:cNvSpPr>
            <a:spLocks noGrp="1"/>
          </p:cNvSpPr>
          <p:nvPr>
            <p:ph type="subTitle" idx="3"/>
          </p:nvPr>
        </p:nvSpPr>
        <p:spPr>
          <a:xfrm>
            <a:off x="354650" y="4841772"/>
            <a:ext cx="8159100" cy="184800"/>
          </a:xfrm>
        </p:spPr>
        <p:txBody>
          <a:bodyPr/>
          <a:lstStyle/>
          <a:p>
            <a:r>
              <a:rPr lang="en-GB" dirty="0"/>
              <a:t>Source: NielsenIQ </a:t>
            </a:r>
            <a:r>
              <a:rPr lang="en-GB" dirty="0" err="1"/>
              <a:t>Scantrack</a:t>
            </a:r>
            <a:r>
              <a:rPr lang="en-GB" dirty="0"/>
              <a:t>, Grocery Multiples, data 4w/e 3</a:t>
            </a:r>
            <a:r>
              <a:rPr lang="en-GB" baseline="30000" dirty="0"/>
              <a:t>rd</a:t>
            </a:r>
            <a:r>
              <a:rPr lang="en-GB" dirty="0"/>
              <a:t> April 2021;		Total Coverage 14w.e. 3</a:t>
            </a:r>
            <a:r>
              <a:rPr lang="en-GB" baseline="30000" dirty="0"/>
              <a:t>rd</a:t>
            </a:r>
            <a:r>
              <a:rPr lang="en-GB" dirty="0"/>
              <a:t> April 2021 vs 15 </a:t>
            </a:r>
            <a:r>
              <a:rPr lang="en-GB" dirty="0" err="1"/>
              <a:t>w.e</a:t>
            </a:r>
            <a:r>
              <a:rPr lang="en-GB" dirty="0"/>
              <a:t>.  11</a:t>
            </a:r>
            <a:r>
              <a:rPr lang="en-GB" baseline="30000" dirty="0"/>
              <a:t>th</a:t>
            </a:r>
            <a:r>
              <a:rPr lang="en-GB" dirty="0"/>
              <a:t> April 2020</a:t>
            </a:r>
          </a:p>
        </p:txBody>
      </p:sp>
      <p:cxnSp>
        <p:nvCxnSpPr>
          <p:cNvPr id="9" name="Google Shape;2301;p141"/>
          <p:cNvCxnSpPr/>
          <p:nvPr/>
        </p:nvCxnSpPr>
        <p:spPr>
          <a:xfrm>
            <a:off x="4442460" y="1304397"/>
            <a:ext cx="0" cy="3298083"/>
          </a:xfrm>
          <a:prstGeom prst="straightConnector1">
            <a:avLst/>
          </a:prstGeom>
          <a:noFill/>
          <a:ln w="9525" cap="flat" cmpd="sng">
            <a:solidFill>
              <a:srgbClr val="333333"/>
            </a:solidFill>
            <a:prstDash val="solid"/>
            <a:round/>
            <a:headEnd type="none" w="med" len="med"/>
            <a:tailEnd type="none" w="med" len="med"/>
          </a:ln>
        </p:spPr>
      </p:cxnSp>
      <p:sp>
        <p:nvSpPr>
          <p:cNvPr id="20" name="TextBox 19"/>
          <p:cNvSpPr txBox="1"/>
          <p:nvPr/>
        </p:nvSpPr>
        <p:spPr>
          <a:xfrm>
            <a:off x="471999" y="1225149"/>
            <a:ext cx="3554409" cy="230832"/>
          </a:xfrm>
          <a:prstGeom prst="rect">
            <a:avLst/>
          </a:prstGeom>
          <a:noFill/>
        </p:spPr>
        <p:txBody>
          <a:bodyPr wrap="square" lIns="0" rIns="0" rtlCol="0">
            <a:spAutoFit/>
          </a:bodyPr>
          <a:lstStyle/>
          <a:p>
            <a:r>
              <a:rPr lang="en-GB" sz="900" dirty="0">
                <a:latin typeface="Montserrat" panose="020B0604020202020204" charset="0"/>
              </a:rPr>
              <a:t>Easter Choc by Format – Grocery Multiples – Value % Share</a:t>
            </a:r>
          </a:p>
        </p:txBody>
      </p:sp>
      <p:graphicFrame>
        <p:nvGraphicFramePr>
          <p:cNvPr id="3" name="Chart 2"/>
          <p:cNvGraphicFramePr/>
          <p:nvPr/>
        </p:nvGraphicFramePr>
        <p:xfrm>
          <a:off x="4582667" y="1424946"/>
          <a:ext cx="4457065" cy="3167523"/>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p:cNvSpPr txBox="1"/>
          <p:nvPr/>
        </p:nvSpPr>
        <p:spPr>
          <a:xfrm>
            <a:off x="5476815" y="1217612"/>
            <a:ext cx="2721875" cy="230832"/>
          </a:xfrm>
          <a:prstGeom prst="rect">
            <a:avLst/>
          </a:prstGeom>
          <a:noFill/>
        </p:spPr>
        <p:txBody>
          <a:bodyPr wrap="square" lIns="0" rIns="0" rtlCol="0">
            <a:spAutoFit/>
          </a:bodyPr>
          <a:lstStyle/>
          <a:p>
            <a:r>
              <a:rPr lang="en-GB" sz="900" dirty="0">
                <a:latin typeface="Montserrat" panose="020B0604020202020204" charset="0"/>
              </a:rPr>
              <a:t>Easter Choc by Format – Total Coverage</a:t>
            </a:r>
          </a:p>
        </p:txBody>
      </p:sp>
    </p:spTree>
    <p:extLst>
      <p:ext uri="{BB962C8B-B14F-4D97-AF65-F5344CB8AC3E}">
        <p14:creationId xmlns:p14="http://schemas.microsoft.com/office/powerpoint/2010/main" val="1598504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graphicFrame>
        <p:nvGraphicFramePr>
          <p:cNvPr id="10" name="Chart 9"/>
          <p:cNvGraphicFramePr/>
          <p:nvPr/>
        </p:nvGraphicFramePr>
        <p:xfrm>
          <a:off x="5134750" y="1864581"/>
          <a:ext cx="3725670" cy="3077620"/>
        </p:xfrm>
        <a:graphic>
          <a:graphicData uri="http://schemas.openxmlformats.org/drawingml/2006/chart">
            <c:chart xmlns:c="http://schemas.openxmlformats.org/drawingml/2006/chart" xmlns:r="http://schemas.openxmlformats.org/officeDocument/2006/relationships" r:id="rId3"/>
          </a:graphicData>
        </a:graphic>
      </p:graphicFrame>
      <p:sp>
        <p:nvSpPr>
          <p:cNvPr id="1276" name="Google Shape;1276;p93"/>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p>
            <a:r>
              <a:rPr lang="en-GB" dirty="0"/>
              <a:t>Availability issues this year on the last week of Easter across all manufacturers</a:t>
            </a:r>
            <a:endParaRPr dirty="0"/>
          </a:p>
        </p:txBody>
      </p:sp>
      <p:sp>
        <p:nvSpPr>
          <p:cNvPr id="1277" name="Google Shape;1277;p93"/>
          <p:cNvSpPr txBox="1">
            <a:spLocks noGrp="1"/>
          </p:cNvSpPr>
          <p:nvPr>
            <p:ph type="subTitle" idx="3"/>
          </p:nvPr>
        </p:nvSpPr>
        <p:spPr>
          <a:xfrm>
            <a:off x="354650" y="4857012"/>
            <a:ext cx="8159100" cy="184800"/>
          </a:xfrm>
          <a:prstGeom prst="rect">
            <a:avLst/>
          </a:prstGeom>
        </p:spPr>
        <p:txBody>
          <a:bodyPr spcFirstLastPara="1" vert="horz" wrap="square" lIns="0" tIns="91425" rIns="0" bIns="91425" rtlCol="0" anchor="b" anchorCtr="0">
            <a:noAutofit/>
          </a:bodyPr>
          <a:lstStyle/>
          <a:p>
            <a:r>
              <a:rPr lang="en-GB" dirty="0"/>
              <a:t>Source:  </a:t>
            </a:r>
            <a:r>
              <a:rPr lang="en-GB" dirty="0" err="1"/>
              <a:t>NielsenIQ</a:t>
            </a:r>
            <a:r>
              <a:rPr lang="en-GB" dirty="0"/>
              <a:t> Scantrack Grocery Multiples</a:t>
            </a:r>
            <a:endParaRPr dirty="0"/>
          </a:p>
        </p:txBody>
      </p:sp>
      <p:sp>
        <p:nvSpPr>
          <p:cNvPr id="8" name="Google Shape;2309;p141"/>
          <p:cNvSpPr txBox="1"/>
          <p:nvPr/>
        </p:nvSpPr>
        <p:spPr>
          <a:xfrm flipH="1">
            <a:off x="5134750" y="1303278"/>
            <a:ext cx="3725670" cy="393600"/>
          </a:xfrm>
          <a:prstGeom prst="rect">
            <a:avLst/>
          </a:prstGeom>
          <a:noFill/>
          <a:ln>
            <a:noFill/>
          </a:ln>
        </p:spPr>
        <p:txBody>
          <a:bodyPr spcFirstLastPara="1" wrap="square" lIns="0" tIns="91425" rIns="0" bIns="91425" anchor="b" anchorCtr="0">
            <a:noAutofit/>
          </a:bodyPr>
          <a:lstStyle/>
          <a:p>
            <a:pPr>
              <a:buSzPts val="1100"/>
            </a:pPr>
            <a:r>
              <a:rPr lang="en-GB" sz="1300" b="1" dirty="0">
                <a:latin typeface="Montserrat" panose="00000500000000000000" pitchFamily="2" charset="0"/>
                <a:ea typeface="Montserrat"/>
                <a:cs typeface="Montserrat"/>
                <a:sym typeface="Montserrat"/>
              </a:rPr>
              <a:t>Without this year availability issues, growth could have been higher</a:t>
            </a:r>
            <a:endParaRPr sz="1300" b="1" dirty="0">
              <a:latin typeface="Montserrat" panose="00000500000000000000" pitchFamily="2" charset="0"/>
              <a:ea typeface="Montserrat"/>
              <a:cs typeface="Montserrat"/>
              <a:sym typeface="Montserrat"/>
            </a:endParaRPr>
          </a:p>
        </p:txBody>
      </p:sp>
      <p:sp>
        <p:nvSpPr>
          <p:cNvPr id="9" name="TextBox 8"/>
          <p:cNvSpPr txBox="1"/>
          <p:nvPr/>
        </p:nvSpPr>
        <p:spPr>
          <a:xfrm>
            <a:off x="5159014" y="1562018"/>
            <a:ext cx="3677141" cy="369332"/>
          </a:xfrm>
          <a:prstGeom prst="rect">
            <a:avLst/>
          </a:prstGeom>
          <a:noFill/>
        </p:spPr>
        <p:txBody>
          <a:bodyPr wrap="square" lIns="0" rIns="0" rtlCol="0">
            <a:spAutoFit/>
          </a:bodyPr>
          <a:lstStyle/>
          <a:p>
            <a:r>
              <a:rPr lang="en-GB" sz="900" dirty="0">
                <a:latin typeface="Montserrat" panose="020B0604020202020204" charset="0"/>
              </a:rPr>
              <a:t>Easter Choc – Grocery Multiples – AC </a:t>
            </a:r>
            <a:r>
              <a:rPr lang="en-GB" sz="900" dirty="0" err="1">
                <a:latin typeface="Montserrat" panose="020B0604020202020204" charset="0"/>
              </a:rPr>
              <a:t>Wtd</a:t>
            </a:r>
            <a:r>
              <a:rPr lang="en-GB" sz="900" dirty="0">
                <a:latin typeface="Montserrat" panose="020B0604020202020204" charset="0"/>
              </a:rPr>
              <a:t> Dist. Pts. &amp; % Chg vs YA – Easter 2021 vs Easter 2020  </a:t>
            </a:r>
          </a:p>
        </p:txBody>
      </p:sp>
      <p:sp>
        <p:nvSpPr>
          <p:cNvPr id="11" name="TextBox 10"/>
          <p:cNvSpPr txBox="1"/>
          <p:nvPr/>
        </p:nvSpPr>
        <p:spPr>
          <a:xfrm>
            <a:off x="5726121" y="3923314"/>
            <a:ext cx="392219" cy="190240"/>
          </a:xfrm>
          <a:prstGeom prst="rect">
            <a:avLst/>
          </a:prstGeom>
          <a:noFill/>
        </p:spPr>
        <p:txBody>
          <a:bodyPr wrap="none" lIns="18000" tIns="18000" rIns="18000" bIns="18000" rtlCol="0">
            <a:spAutoFit/>
          </a:bodyPr>
          <a:lstStyle/>
          <a:p>
            <a:pPr algn="ctr"/>
            <a:r>
              <a:rPr lang="en-GB" sz="1000" dirty="0">
                <a:latin typeface="Montserrat" panose="020B0604020202020204" charset="0"/>
              </a:rPr>
              <a:t>-4.0%</a:t>
            </a:r>
          </a:p>
        </p:txBody>
      </p:sp>
      <p:sp>
        <p:nvSpPr>
          <p:cNvPr id="12" name="TextBox 11"/>
          <p:cNvSpPr txBox="1"/>
          <p:nvPr/>
        </p:nvSpPr>
        <p:spPr>
          <a:xfrm>
            <a:off x="6432171" y="3923314"/>
            <a:ext cx="409852" cy="190240"/>
          </a:xfrm>
          <a:prstGeom prst="rect">
            <a:avLst/>
          </a:prstGeom>
          <a:noFill/>
        </p:spPr>
        <p:txBody>
          <a:bodyPr wrap="none" lIns="18000" tIns="18000" rIns="18000" bIns="18000" rtlCol="0">
            <a:spAutoFit/>
          </a:bodyPr>
          <a:lstStyle/>
          <a:p>
            <a:pPr algn="ctr"/>
            <a:r>
              <a:rPr lang="en-GB" sz="1000" dirty="0">
                <a:latin typeface="Montserrat" panose="020B0604020202020204" charset="0"/>
              </a:rPr>
              <a:t>+1.0%</a:t>
            </a:r>
          </a:p>
        </p:txBody>
      </p:sp>
      <p:sp>
        <p:nvSpPr>
          <p:cNvPr id="13" name="TextBox 12"/>
          <p:cNvSpPr txBox="1"/>
          <p:nvPr/>
        </p:nvSpPr>
        <p:spPr>
          <a:xfrm>
            <a:off x="7155854" y="3923314"/>
            <a:ext cx="405042" cy="190240"/>
          </a:xfrm>
          <a:prstGeom prst="rect">
            <a:avLst/>
          </a:prstGeom>
          <a:solidFill>
            <a:schemeClr val="tx1"/>
          </a:solidFill>
        </p:spPr>
        <p:txBody>
          <a:bodyPr wrap="none" lIns="18000" tIns="18000" rIns="18000" bIns="18000" rtlCol="0">
            <a:spAutoFit/>
          </a:bodyPr>
          <a:lstStyle/>
          <a:p>
            <a:pPr algn="ctr"/>
            <a:r>
              <a:rPr lang="en-GB" sz="1000" b="1" dirty="0">
                <a:solidFill>
                  <a:srgbClr val="00F000"/>
                </a:solidFill>
                <a:latin typeface="Montserrat" panose="020B0604020202020204" charset="0"/>
              </a:rPr>
              <a:t>-7.1%</a:t>
            </a:r>
          </a:p>
        </p:txBody>
      </p:sp>
      <p:sp>
        <p:nvSpPr>
          <p:cNvPr id="14" name="TextBox 13"/>
          <p:cNvSpPr txBox="1"/>
          <p:nvPr/>
        </p:nvSpPr>
        <p:spPr>
          <a:xfrm>
            <a:off x="7898679" y="3923314"/>
            <a:ext cx="483590" cy="190240"/>
          </a:xfrm>
          <a:prstGeom prst="rect">
            <a:avLst/>
          </a:prstGeom>
          <a:solidFill>
            <a:schemeClr val="tx1"/>
          </a:solidFill>
        </p:spPr>
        <p:txBody>
          <a:bodyPr wrap="none" lIns="18000" tIns="18000" rIns="18000" bIns="18000" rtlCol="0">
            <a:spAutoFit/>
          </a:bodyPr>
          <a:lstStyle/>
          <a:p>
            <a:pPr algn="ctr"/>
            <a:r>
              <a:rPr lang="en-GB" sz="1000" b="1" dirty="0">
                <a:solidFill>
                  <a:srgbClr val="00F000"/>
                </a:solidFill>
                <a:latin typeface="Montserrat" panose="020B0604020202020204" charset="0"/>
              </a:rPr>
              <a:t>-17.2%</a:t>
            </a:r>
          </a:p>
        </p:txBody>
      </p:sp>
      <p:sp>
        <p:nvSpPr>
          <p:cNvPr id="16" name="Google Shape;1693;p125">
            <a:extLst>
              <a:ext uri="{FF2B5EF4-FFF2-40B4-BE49-F238E27FC236}">
                <a16:creationId xmlns:a16="http://schemas.microsoft.com/office/drawing/2014/main" id="{998AD27F-9565-4790-A08F-B6B983609658}"/>
              </a:ext>
            </a:extLst>
          </p:cNvPr>
          <p:cNvSpPr txBox="1"/>
          <p:nvPr/>
        </p:nvSpPr>
        <p:spPr>
          <a:xfrm>
            <a:off x="404701" y="1173532"/>
            <a:ext cx="4254109" cy="300000"/>
          </a:xfrm>
          <a:prstGeom prst="rect">
            <a:avLst/>
          </a:prstGeom>
          <a:noFill/>
          <a:ln>
            <a:noFill/>
          </a:ln>
        </p:spPr>
        <p:txBody>
          <a:bodyPr spcFirstLastPara="1" wrap="square" lIns="0" tIns="45700" rIns="0" bIns="45700" anchor="t" anchorCtr="0">
            <a:noAutofit/>
          </a:bodyPr>
          <a:lstStyle/>
          <a:p>
            <a:pPr defTabSz="914378">
              <a:spcAft>
                <a:spcPts val="1200"/>
              </a:spcAft>
              <a:buSzPts val="1100"/>
            </a:pPr>
            <a:r>
              <a:rPr lang="en" sz="1300" b="1" dirty="0">
                <a:solidFill>
                  <a:srgbClr val="333333"/>
                </a:solidFill>
                <a:latin typeface="Montserrat" panose="00000500000000000000" pitchFamily="2" charset="0"/>
                <a:ea typeface="Montserrat"/>
                <a:cs typeface="Montserrat"/>
                <a:sym typeface="Montserrat"/>
              </a:rPr>
              <a:t>Last week of Easter is the most critical of the season concentrating 1/3</a:t>
            </a:r>
            <a:r>
              <a:rPr lang="en" sz="1300" b="1" baseline="30000" dirty="0">
                <a:solidFill>
                  <a:srgbClr val="333333"/>
                </a:solidFill>
                <a:latin typeface="Montserrat" panose="00000500000000000000" pitchFamily="2" charset="0"/>
                <a:ea typeface="Montserrat"/>
                <a:cs typeface="Montserrat"/>
                <a:sym typeface="Montserrat"/>
              </a:rPr>
              <a:t>rd</a:t>
            </a:r>
            <a:r>
              <a:rPr lang="en" sz="1300" b="1" dirty="0">
                <a:solidFill>
                  <a:srgbClr val="333333"/>
                </a:solidFill>
                <a:latin typeface="Montserrat" panose="00000500000000000000" pitchFamily="2" charset="0"/>
                <a:ea typeface="Montserrat"/>
                <a:cs typeface="Montserrat"/>
                <a:sym typeface="Montserrat"/>
              </a:rPr>
              <a:t>  of the sales</a:t>
            </a:r>
            <a:br>
              <a:rPr lang="en" sz="1200" b="1" dirty="0">
                <a:solidFill>
                  <a:srgbClr val="333333"/>
                </a:solidFill>
                <a:latin typeface="Montserrat" panose="00000500000000000000" pitchFamily="2" charset="0"/>
                <a:ea typeface="Montserrat"/>
                <a:cs typeface="Montserrat"/>
                <a:sym typeface="Montserrat"/>
              </a:rPr>
            </a:br>
            <a:r>
              <a:rPr lang="en" sz="900" dirty="0">
                <a:solidFill>
                  <a:srgbClr val="333333"/>
                </a:solidFill>
                <a:latin typeface="Montserrat" panose="00000500000000000000" pitchFamily="2" charset="0"/>
                <a:sym typeface="Montserrat"/>
              </a:rPr>
              <a:t>Easter Choc </a:t>
            </a:r>
            <a:r>
              <a:rPr lang="en-GB" sz="900" dirty="0">
                <a:solidFill>
                  <a:srgbClr val="333333"/>
                </a:solidFill>
                <a:latin typeface="Montserrat" panose="00000500000000000000" pitchFamily="2" charset="0"/>
                <a:ea typeface="Montserrat"/>
                <a:cs typeface="Montserrat"/>
                <a:sym typeface="Montserrat"/>
              </a:rPr>
              <a:t>Grocery Multiples– %Concentration value sales – Weekly build up to Easter</a:t>
            </a:r>
            <a:endParaRPr sz="900" dirty="0">
              <a:solidFill>
                <a:srgbClr val="333333"/>
              </a:solidFill>
              <a:latin typeface="Montserrat" panose="00000500000000000000" pitchFamily="2" charset="0"/>
              <a:ea typeface="Montserrat"/>
              <a:cs typeface="Montserrat"/>
              <a:sym typeface="Montserrat"/>
            </a:endParaRPr>
          </a:p>
        </p:txBody>
      </p:sp>
      <p:cxnSp>
        <p:nvCxnSpPr>
          <p:cNvPr id="17" name="Google Shape;899;p74">
            <a:extLst>
              <a:ext uri="{FF2B5EF4-FFF2-40B4-BE49-F238E27FC236}">
                <a16:creationId xmlns:a16="http://schemas.microsoft.com/office/drawing/2014/main" id="{46351FEC-4DEE-4D7C-9A32-262483465EE0}"/>
              </a:ext>
            </a:extLst>
          </p:cNvPr>
          <p:cNvCxnSpPr>
            <a:cxnSpLocks/>
          </p:cNvCxnSpPr>
          <p:nvPr/>
        </p:nvCxnSpPr>
        <p:spPr>
          <a:xfrm>
            <a:off x="354650" y="1938194"/>
            <a:ext cx="4466269" cy="0"/>
          </a:xfrm>
          <a:prstGeom prst="straightConnector1">
            <a:avLst/>
          </a:prstGeom>
          <a:noFill/>
          <a:ln w="9525" cap="flat" cmpd="sng">
            <a:solidFill>
              <a:schemeClr val="bg1">
                <a:lumMod val="50000"/>
              </a:schemeClr>
            </a:solidFill>
            <a:prstDash val="solid"/>
            <a:round/>
            <a:headEnd type="none" w="med" len="med"/>
            <a:tailEnd type="none" w="med" len="med"/>
          </a:ln>
        </p:spPr>
      </p:cxnSp>
      <p:cxnSp>
        <p:nvCxnSpPr>
          <p:cNvPr id="18" name="Google Shape;899;p74">
            <a:extLst>
              <a:ext uri="{FF2B5EF4-FFF2-40B4-BE49-F238E27FC236}">
                <a16:creationId xmlns:a16="http://schemas.microsoft.com/office/drawing/2014/main" id="{AD850F05-E4C2-43B9-9BE1-E835F6B77F05}"/>
              </a:ext>
            </a:extLst>
          </p:cNvPr>
          <p:cNvCxnSpPr>
            <a:cxnSpLocks/>
          </p:cNvCxnSpPr>
          <p:nvPr/>
        </p:nvCxnSpPr>
        <p:spPr>
          <a:xfrm>
            <a:off x="5104390" y="1931350"/>
            <a:ext cx="3924650" cy="0"/>
          </a:xfrm>
          <a:prstGeom prst="straightConnector1">
            <a:avLst/>
          </a:prstGeom>
          <a:noFill/>
          <a:ln w="9525" cap="flat" cmpd="sng">
            <a:solidFill>
              <a:schemeClr val="bg1">
                <a:lumMod val="50000"/>
              </a:schemeClr>
            </a:solidFill>
            <a:prstDash val="solid"/>
            <a:round/>
            <a:headEnd type="none" w="med" len="med"/>
            <a:tailEnd type="none" w="med" len="med"/>
          </a:ln>
        </p:spPr>
      </p:cxnSp>
      <p:graphicFrame>
        <p:nvGraphicFramePr>
          <p:cNvPr id="5" name="Chart 4">
            <a:extLst>
              <a:ext uri="{FF2B5EF4-FFF2-40B4-BE49-F238E27FC236}">
                <a16:creationId xmlns:a16="http://schemas.microsoft.com/office/drawing/2014/main" id="{63C83AF8-C136-4D9C-9B31-1CAC27BF605A}"/>
              </a:ext>
            </a:extLst>
          </p:cNvPr>
          <p:cNvGraphicFramePr/>
          <p:nvPr/>
        </p:nvGraphicFramePr>
        <p:xfrm>
          <a:off x="354650" y="1960839"/>
          <a:ext cx="4466269" cy="29813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32446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sp>
        <p:nvSpPr>
          <p:cNvPr id="2147" name="Google Shape;2147;p129"/>
          <p:cNvSpPr txBox="1">
            <a:spLocks noGrp="1"/>
          </p:cNvSpPr>
          <p:nvPr>
            <p:ph type="title"/>
          </p:nvPr>
        </p:nvSpPr>
        <p:spPr>
          <a:xfrm>
            <a:off x="354650" y="292625"/>
            <a:ext cx="8434800" cy="3936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dirty="0">
                <a:latin typeface="Montserrat" panose="020B0604020202020204" charset="0"/>
              </a:rPr>
              <a:t>Biggest challenge for C</a:t>
            </a:r>
            <a:r>
              <a:rPr lang="en-GB" dirty="0">
                <a:latin typeface="Montserrat" panose="020B0604020202020204" charset="0"/>
              </a:rPr>
              <a:t>o</a:t>
            </a:r>
            <a:r>
              <a:rPr lang="en" dirty="0">
                <a:latin typeface="Montserrat" panose="020B0604020202020204" charset="0"/>
              </a:rPr>
              <a:t>nfectionery in 2022 is HFSS, but with mitigating action it </a:t>
            </a:r>
            <a:r>
              <a:rPr lang="en" u="sng" dirty="0">
                <a:latin typeface="Montserrat" panose="020B0604020202020204" charset="0"/>
              </a:rPr>
              <a:t>can</a:t>
            </a:r>
            <a:r>
              <a:rPr lang="en" dirty="0">
                <a:latin typeface="Montserrat" panose="020B0604020202020204" charset="0"/>
              </a:rPr>
              <a:t> be a growth Season</a:t>
            </a:r>
            <a:endParaRPr dirty="0">
              <a:latin typeface="Montserrat" panose="020B0604020202020204" charset="0"/>
            </a:endParaRPr>
          </a:p>
        </p:txBody>
      </p:sp>
      <p:sp>
        <p:nvSpPr>
          <p:cNvPr id="2148" name="Google Shape;2148;p129"/>
          <p:cNvSpPr txBox="1"/>
          <p:nvPr/>
        </p:nvSpPr>
        <p:spPr>
          <a:xfrm>
            <a:off x="355075" y="1471890"/>
            <a:ext cx="2140230" cy="1502023"/>
          </a:xfrm>
          <a:prstGeom prst="rect">
            <a:avLst/>
          </a:prstGeom>
          <a:noFill/>
          <a:ln>
            <a:noFill/>
          </a:ln>
        </p:spPr>
        <p:txBody>
          <a:bodyPr spcFirstLastPara="1" wrap="square" lIns="0" tIns="45700" rIns="0" bIns="45700" anchor="t" anchorCtr="0">
            <a:noAutofit/>
          </a:bodyPr>
          <a:lstStyle/>
          <a:p>
            <a:r>
              <a:rPr lang="en" b="1" dirty="0">
                <a:latin typeface="Montserrat" panose="020B0604020202020204" charset="0"/>
                <a:ea typeface="Montserrat"/>
                <a:cs typeface="Montserrat"/>
                <a:sym typeface="Montserrat"/>
              </a:rPr>
              <a:t>Headwinds</a:t>
            </a:r>
            <a:endParaRPr dirty="0">
              <a:latin typeface="Montserrat" panose="020B0604020202020204" charset="0"/>
              <a:ea typeface="Montserrat Light"/>
              <a:cs typeface="Montserrat Light"/>
              <a:sym typeface="Montserrat Light"/>
            </a:endParaRPr>
          </a:p>
          <a:p>
            <a:pPr marL="365760" indent="-304800">
              <a:spcBef>
                <a:spcPts val="1200"/>
              </a:spcBef>
              <a:buSzPts val="1200"/>
              <a:buFont typeface="Montserrat"/>
              <a:buChar char="■"/>
            </a:pPr>
            <a:r>
              <a:rPr lang="en-GB" sz="1200" dirty="0">
                <a:latin typeface="Montserrat" panose="020B0604020202020204" charset="0"/>
                <a:ea typeface="Montserrat"/>
                <a:cs typeface="Montserrat"/>
                <a:sym typeface="Montserrat"/>
              </a:rPr>
              <a:t>No multi-buys and no GE/FOS</a:t>
            </a:r>
          </a:p>
          <a:p>
            <a:pPr marL="365760" indent="-304800">
              <a:spcBef>
                <a:spcPts val="600"/>
              </a:spcBef>
              <a:spcAft>
                <a:spcPts val="600"/>
              </a:spcAft>
              <a:buSzPts val="1200"/>
              <a:buFont typeface="Montserrat"/>
              <a:buChar char="■"/>
            </a:pPr>
            <a:endParaRPr lang="en-GB" sz="1200" dirty="0">
              <a:latin typeface="Montserrat" panose="020B0604020202020204" charset="0"/>
              <a:ea typeface="Montserrat"/>
              <a:cs typeface="Montserrat"/>
              <a:sym typeface="Montserrat"/>
            </a:endParaRPr>
          </a:p>
          <a:p>
            <a:pPr marL="365760" indent="-304800">
              <a:spcBef>
                <a:spcPts val="600"/>
              </a:spcBef>
              <a:spcAft>
                <a:spcPts val="600"/>
              </a:spcAft>
              <a:buSzPts val="1200"/>
              <a:buFont typeface="Montserrat"/>
              <a:buChar char="■"/>
            </a:pPr>
            <a:endParaRPr lang="en-GB" sz="1200" dirty="0">
              <a:latin typeface="Montserrat" panose="020B0604020202020204" charset="0"/>
              <a:ea typeface="Montserrat"/>
              <a:cs typeface="Montserrat"/>
              <a:sym typeface="Montserrat"/>
            </a:endParaRPr>
          </a:p>
          <a:p>
            <a:pPr marL="365760" indent="-304800">
              <a:spcBef>
                <a:spcPts val="600"/>
              </a:spcBef>
              <a:spcAft>
                <a:spcPts val="600"/>
              </a:spcAft>
              <a:buSzPts val="1200"/>
              <a:buFont typeface="Montserrat"/>
              <a:buChar char="■"/>
            </a:pPr>
            <a:endParaRPr lang="en-GB" sz="1200" dirty="0">
              <a:latin typeface="Montserrat" panose="020B0604020202020204" charset="0"/>
              <a:ea typeface="Montserrat"/>
              <a:cs typeface="Montserrat"/>
              <a:sym typeface="Montserrat"/>
            </a:endParaRPr>
          </a:p>
        </p:txBody>
      </p:sp>
      <p:sp>
        <p:nvSpPr>
          <p:cNvPr id="2149" name="Google Shape;2149;p129"/>
          <p:cNvSpPr txBox="1"/>
          <p:nvPr/>
        </p:nvSpPr>
        <p:spPr>
          <a:xfrm>
            <a:off x="3230946" y="1471890"/>
            <a:ext cx="2450663" cy="3336417"/>
          </a:xfrm>
          <a:prstGeom prst="rect">
            <a:avLst/>
          </a:prstGeom>
          <a:noFill/>
          <a:ln>
            <a:noFill/>
          </a:ln>
        </p:spPr>
        <p:txBody>
          <a:bodyPr spcFirstLastPara="1" wrap="square" lIns="0" tIns="45700" rIns="0" bIns="45700" anchor="t" anchorCtr="0">
            <a:noAutofit/>
          </a:bodyPr>
          <a:lstStyle/>
          <a:p>
            <a:r>
              <a:rPr lang="en" b="1" dirty="0">
                <a:latin typeface="Montserrat" panose="020B0604020202020204" charset="0"/>
                <a:ea typeface="Montserrat"/>
                <a:cs typeface="Montserrat"/>
                <a:sym typeface="Montserrat"/>
              </a:rPr>
              <a:t>Tailwinds</a:t>
            </a:r>
            <a:endParaRPr dirty="0">
              <a:latin typeface="Montserrat" panose="020B0604020202020204" charset="0"/>
              <a:ea typeface="Montserrat Light"/>
              <a:cs typeface="Montserrat Light"/>
              <a:sym typeface="Montserrat Light"/>
            </a:endParaRPr>
          </a:p>
          <a:p>
            <a:pPr marL="365760" indent="-304800">
              <a:spcBef>
                <a:spcPts val="1200"/>
              </a:spcBef>
              <a:buSzPts val="1200"/>
              <a:buFont typeface="Montserrat"/>
              <a:buChar char="■"/>
            </a:pPr>
            <a:r>
              <a:rPr lang="en-GB" sz="1200" dirty="0">
                <a:latin typeface="Montserrat" panose="020B0604020202020204" charset="0"/>
                <a:ea typeface="Montserrat"/>
                <a:cs typeface="Montserrat"/>
                <a:sym typeface="Montserrat"/>
              </a:rPr>
              <a:t>Rehome promos/ availability and signpost Seasonal aisle </a:t>
            </a:r>
            <a:r>
              <a:rPr lang="en-GB" b="1" dirty="0">
                <a:latin typeface="Montserrat" panose="020B0604020202020204" charset="0"/>
                <a:ea typeface="Montserrat"/>
                <a:cs typeface="Montserrat"/>
                <a:sym typeface="Montserrat"/>
              </a:rPr>
              <a:t>+£15m </a:t>
            </a:r>
            <a:endParaRPr lang="en-GB" sz="1200" b="1" dirty="0">
              <a:latin typeface="Montserrat" panose="020B0604020202020204" charset="0"/>
              <a:ea typeface="Montserrat"/>
              <a:cs typeface="Montserrat"/>
              <a:sym typeface="Montserrat"/>
            </a:endParaRPr>
          </a:p>
          <a:p>
            <a:pPr marL="365760" indent="-304800">
              <a:spcBef>
                <a:spcPts val="1200"/>
              </a:spcBef>
              <a:buSzPts val="1200"/>
              <a:buFont typeface="Montserrat"/>
              <a:buChar char="■"/>
            </a:pPr>
            <a:r>
              <a:rPr lang="en-GB" sz="1200" dirty="0">
                <a:latin typeface="Montserrat" panose="020B0604020202020204" charset="0"/>
                <a:ea typeface="Montserrat"/>
                <a:cs typeface="Montserrat"/>
                <a:sym typeface="Montserrat"/>
              </a:rPr>
              <a:t>Close 2021 availability issue </a:t>
            </a:r>
            <a:r>
              <a:rPr lang="en-GB" b="1" dirty="0">
                <a:latin typeface="Montserrat" panose="020B0604020202020204" charset="0"/>
                <a:ea typeface="Montserrat"/>
                <a:cs typeface="Montserrat"/>
                <a:sym typeface="Montserrat"/>
              </a:rPr>
              <a:t>+£12m</a:t>
            </a:r>
          </a:p>
          <a:p>
            <a:pPr marL="365760" indent="-304800">
              <a:spcBef>
                <a:spcPts val="1200"/>
              </a:spcBef>
              <a:buSzPts val="1200"/>
              <a:buFont typeface="Montserrat"/>
              <a:buChar char="■"/>
            </a:pPr>
            <a:r>
              <a:rPr lang="en-GB" sz="1200" dirty="0">
                <a:latin typeface="Montserrat" panose="020B0604020202020204" charset="0"/>
                <a:ea typeface="Montserrat"/>
                <a:cs typeface="Montserrat"/>
                <a:sym typeface="Montserrat"/>
              </a:rPr>
              <a:t>Implement HFSS in line with timing of rules: last 2 weeks only </a:t>
            </a:r>
            <a:r>
              <a:rPr lang="en-GB" b="1" dirty="0">
                <a:latin typeface="Montserrat" panose="020B0604020202020204" charset="0"/>
                <a:ea typeface="Montserrat"/>
                <a:cs typeface="Montserrat"/>
                <a:sym typeface="Montserrat"/>
              </a:rPr>
              <a:t>+£10m</a:t>
            </a:r>
          </a:p>
          <a:p>
            <a:pPr marL="365760" indent="-304800">
              <a:spcBef>
                <a:spcPts val="1200"/>
              </a:spcBef>
              <a:buSzPts val="1200"/>
              <a:buFont typeface="Montserrat"/>
              <a:buChar char="■"/>
            </a:pPr>
            <a:r>
              <a:rPr lang="en-GB" sz="1200" dirty="0">
                <a:latin typeface="Montserrat" panose="020B0604020202020204" charset="0"/>
                <a:ea typeface="Montserrat"/>
                <a:cs typeface="Montserrat"/>
                <a:sym typeface="Montserrat"/>
              </a:rPr>
              <a:t>Plan for a longer, stronger Season: category growth </a:t>
            </a:r>
            <a:r>
              <a:rPr lang="en-GB" b="1" dirty="0">
                <a:latin typeface="Montserrat" panose="020B0604020202020204" charset="0"/>
                <a:ea typeface="Montserrat"/>
                <a:cs typeface="Montserrat"/>
                <a:sym typeface="Montserrat"/>
              </a:rPr>
              <a:t>+£6m</a:t>
            </a:r>
            <a:r>
              <a:rPr lang="en-GB" sz="1200" dirty="0">
                <a:latin typeface="Montserrat" panose="020B0604020202020204" charset="0"/>
                <a:ea typeface="Montserrat"/>
                <a:cs typeface="Montserrat"/>
                <a:sym typeface="Montserrat"/>
              </a:rPr>
              <a:t>,</a:t>
            </a:r>
            <a:r>
              <a:rPr lang="en-GB" b="1" dirty="0">
                <a:latin typeface="Montserrat" panose="020B0604020202020204" charset="0"/>
                <a:ea typeface="Montserrat"/>
                <a:cs typeface="Montserrat"/>
                <a:sym typeface="Montserrat"/>
              </a:rPr>
              <a:t> </a:t>
            </a:r>
            <a:r>
              <a:rPr lang="en-GB" sz="1200" dirty="0">
                <a:latin typeface="Montserrat" panose="020B0604020202020204" charset="0"/>
                <a:ea typeface="Montserrat"/>
                <a:cs typeface="Montserrat"/>
                <a:sym typeface="Montserrat"/>
              </a:rPr>
              <a:t>2 week longer Season </a:t>
            </a:r>
            <a:r>
              <a:rPr lang="en-GB" b="1" dirty="0">
                <a:latin typeface="Montserrat" panose="020B0604020202020204" charset="0"/>
                <a:ea typeface="Montserrat"/>
                <a:cs typeface="Montserrat"/>
                <a:sym typeface="Montserrat"/>
              </a:rPr>
              <a:t>+£2m</a:t>
            </a:r>
            <a:r>
              <a:rPr lang="en-GB" dirty="0">
                <a:latin typeface="Montserrat" panose="020B0604020202020204" charset="0"/>
                <a:ea typeface="Montserrat"/>
                <a:cs typeface="Montserrat"/>
                <a:sym typeface="Montserrat"/>
              </a:rPr>
              <a:t>,</a:t>
            </a:r>
            <a:r>
              <a:rPr lang="en-GB" sz="1200" dirty="0">
                <a:latin typeface="Montserrat" panose="020B0604020202020204" charset="0"/>
                <a:ea typeface="Montserrat"/>
                <a:cs typeface="Montserrat"/>
                <a:sym typeface="Montserrat"/>
              </a:rPr>
              <a:t> post </a:t>
            </a:r>
            <a:r>
              <a:rPr lang="en-GB" sz="1200" dirty="0" err="1">
                <a:latin typeface="Montserrat" panose="020B0604020202020204" charset="0"/>
                <a:ea typeface="Montserrat"/>
                <a:cs typeface="Montserrat"/>
                <a:sym typeface="Montserrat"/>
              </a:rPr>
              <a:t>Covid</a:t>
            </a:r>
            <a:r>
              <a:rPr lang="en-GB" sz="1200" dirty="0">
                <a:latin typeface="Montserrat" panose="020B0604020202020204" charset="0"/>
                <a:ea typeface="Montserrat"/>
                <a:cs typeface="Montserrat"/>
                <a:sym typeface="Montserrat"/>
              </a:rPr>
              <a:t> recovery </a:t>
            </a:r>
            <a:r>
              <a:rPr lang="en-GB" b="1" dirty="0">
                <a:latin typeface="Montserrat" panose="020B0604020202020204" charset="0"/>
                <a:ea typeface="Montserrat"/>
                <a:cs typeface="Montserrat"/>
                <a:sym typeface="Montserrat"/>
              </a:rPr>
              <a:t>+£11m</a:t>
            </a:r>
          </a:p>
        </p:txBody>
      </p:sp>
      <p:sp>
        <p:nvSpPr>
          <p:cNvPr id="2150" name="Google Shape;2150;p129"/>
          <p:cNvSpPr/>
          <p:nvPr/>
        </p:nvSpPr>
        <p:spPr>
          <a:xfrm>
            <a:off x="2495305" y="1731691"/>
            <a:ext cx="571500" cy="639000"/>
          </a:xfrm>
          <a:prstGeom prst="mathPlus">
            <a:avLst>
              <a:gd name="adj1" fmla="val 6243"/>
            </a:avLst>
          </a:prstGeom>
          <a:solidFill>
            <a:srgbClr val="000000"/>
          </a:solidFill>
          <a:ln>
            <a:noFill/>
          </a:ln>
        </p:spPr>
        <p:txBody>
          <a:bodyPr spcFirstLastPara="1" wrap="square" lIns="91425" tIns="91425" rIns="91425" bIns="91425" anchor="ctr" anchorCtr="0">
            <a:noAutofit/>
          </a:bodyPr>
          <a:lstStyle/>
          <a:p>
            <a:endParaRPr>
              <a:latin typeface="Montserrat" panose="020B0604020202020204" charset="0"/>
            </a:endParaRPr>
          </a:p>
        </p:txBody>
      </p:sp>
      <p:grpSp>
        <p:nvGrpSpPr>
          <p:cNvPr id="2151" name="Google Shape;2151;p129"/>
          <p:cNvGrpSpPr/>
          <p:nvPr/>
        </p:nvGrpSpPr>
        <p:grpSpPr>
          <a:xfrm>
            <a:off x="5810147" y="1944939"/>
            <a:ext cx="420000" cy="192875"/>
            <a:chOff x="5371207" y="2571750"/>
            <a:chExt cx="420000" cy="192875"/>
          </a:xfrm>
        </p:grpSpPr>
        <p:cxnSp>
          <p:nvCxnSpPr>
            <p:cNvPr id="2152" name="Google Shape;2152;p129"/>
            <p:cNvCxnSpPr/>
            <p:nvPr/>
          </p:nvCxnSpPr>
          <p:spPr>
            <a:xfrm>
              <a:off x="5371207" y="2571750"/>
              <a:ext cx="420000" cy="0"/>
            </a:xfrm>
            <a:prstGeom prst="straightConnector1">
              <a:avLst/>
            </a:prstGeom>
            <a:noFill/>
            <a:ln w="38100" cap="flat" cmpd="sng">
              <a:solidFill>
                <a:schemeClr val="dk2"/>
              </a:solidFill>
              <a:prstDash val="solid"/>
              <a:round/>
              <a:headEnd type="none" w="med" len="med"/>
              <a:tailEnd type="none" w="med" len="med"/>
            </a:ln>
          </p:spPr>
        </p:cxnSp>
        <p:cxnSp>
          <p:nvCxnSpPr>
            <p:cNvPr id="2153" name="Google Shape;2153;p129"/>
            <p:cNvCxnSpPr/>
            <p:nvPr/>
          </p:nvCxnSpPr>
          <p:spPr>
            <a:xfrm>
              <a:off x="5371207" y="2764625"/>
              <a:ext cx="420000" cy="0"/>
            </a:xfrm>
            <a:prstGeom prst="straightConnector1">
              <a:avLst/>
            </a:prstGeom>
            <a:noFill/>
            <a:ln w="38100" cap="flat" cmpd="sng">
              <a:solidFill>
                <a:schemeClr val="dk2"/>
              </a:solidFill>
              <a:prstDash val="solid"/>
              <a:round/>
              <a:headEnd type="none" w="med" len="med"/>
              <a:tailEnd type="none" w="med" len="med"/>
            </a:ln>
          </p:spPr>
        </p:cxnSp>
      </p:grpSp>
      <p:sp>
        <p:nvSpPr>
          <p:cNvPr id="2155" name="Google Shape;2155;p129"/>
          <p:cNvSpPr txBox="1">
            <a:spLocks noGrp="1"/>
          </p:cNvSpPr>
          <p:nvPr>
            <p:ph type="subTitle" idx="1"/>
          </p:nvPr>
        </p:nvSpPr>
        <p:spPr>
          <a:xfrm>
            <a:off x="6580790" y="4783397"/>
            <a:ext cx="2563210" cy="296396"/>
          </a:xfrm>
          <a:prstGeom prst="rect">
            <a:avLst/>
          </a:prstGeom>
        </p:spPr>
        <p:txBody>
          <a:bodyPr spcFirstLastPara="1" wrap="square" lIns="0" tIns="91425" rIns="0" bIns="91425" anchor="b" anchorCtr="0">
            <a:noAutofit/>
          </a:bodyPr>
          <a:lstStyle/>
          <a:p>
            <a:pPr marL="0" lvl="0" indent="0" algn="l" rtl="0">
              <a:spcBef>
                <a:spcPts val="0"/>
              </a:spcBef>
              <a:spcAft>
                <a:spcPts val="0"/>
              </a:spcAft>
              <a:buNone/>
            </a:pPr>
            <a:r>
              <a:rPr lang="en-GB" sz="900" dirty="0" err="1">
                <a:latin typeface="Montserrat" panose="020B0604020202020204" charset="0"/>
              </a:rPr>
              <a:t>NielsenIQ</a:t>
            </a:r>
            <a:r>
              <a:rPr lang="en-GB" sz="900" dirty="0">
                <a:latin typeface="Montserrat" panose="020B0604020202020204" charset="0"/>
              </a:rPr>
              <a:t> IQ </a:t>
            </a:r>
            <a:r>
              <a:rPr lang="en-GB" sz="900" dirty="0" err="1">
                <a:latin typeface="Montserrat" panose="020B0604020202020204" charset="0"/>
              </a:rPr>
              <a:t>Scantrack</a:t>
            </a:r>
            <a:endParaRPr lang="en-GB" sz="900" dirty="0">
              <a:latin typeface="Montserrat" panose="020B0604020202020204" charset="0"/>
            </a:endParaRPr>
          </a:p>
          <a:p>
            <a:pPr marL="0" lvl="0" indent="0" algn="l" rtl="0">
              <a:spcBef>
                <a:spcPts val="0"/>
              </a:spcBef>
              <a:spcAft>
                <a:spcPts val="0"/>
              </a:spcAft>
              <a:buNone/>
            </a:pPr>
            <a:r>
              <a:rPr lang="en-GB" sz="900" dirty="0">
                <a:latin typeface="Montserrat" panose="020B0604020202020204" charset="0"/>
              </a:rPr>
              <a:t>Easter Season defined as January- Easter</a:t>
            </a:r>
          </a:p>
          <a:p>
            <a:pPr marL="0" lvl="0" indent="0" algn="l" rtl="0">
              <a:spcBef>
                <a:spcPts val="0"/>
              </a:spcBef>
              <a:spcAft>
                <a:spcPts val="0"/>
              </a:spcAft>
              <a:buNone/>
            </a:pPr>
            <a:r>
              <a:rPr lang="en-GB" sz="900" dirty="0">
                <a:latin typeface="Montserrat" panose="020B0604020202020204" charset="0"/>
              </a:rPr>
              <a:t>Total GB Coverage </a:t>
            </a:r>
          </a:p>
        </p:txBody>
      </p:sp>
      <p:sp>
        <p:nvSpPr>
          <p:cNvPr id="2156" name="Google Shape;2156;p129"/>
          <p:cNvSpPr txBox="1">
            <a:spLocks noGrp="1"/>
          </p:cNvSpPr>
          <p:nvPr>
            <p:ph type="ctrTitle" idx="2"/>
          </p:nvPr>
        </p:nvSpPr>
        <p:spPr>
          <a:xfrm>
            <a:off x="6727664" y="2120389"/>
            <a:ext cx="2195400" cy="797153"/>
          </a:xfrm>
          <a:prstGeom prst="rect">
            <a:avLst/>
          </a:prstGeom>
        </p:spPr>
        <p:txBody>
          <a:bodyPr spcFirstLastPara="1" wrap="square" lIns="0" tIns="91425" rIns="0" bIns="91425" anchor="b" anchorCtr="0">
            <a:noAutofit/>
          </a:bodyPr>
          <a:lstStyle/>
          <a:p>
            <a:pPr marL="0" lvl="0" indent="0" algn="l" rtl="0">
              <a:spcBef>
                <a:spcPts val="0"/>
              </a:spcBef>
              <a:spcAft>
                <a:spcPts val="0"/>
              </a:spcAft>
              <a:buNone/>
            </a:pPr>
            <a:r>
              <a:rPr lang="en" dirty="0">
                <a:latin typeface="Montserrat" panose="020B0604020202020204" charset="0"/>
              </a:rPr>
              <a:t>+4.2% available</a:t>
            </a:r>
            <a:endParaRPr dirty="0">
              <a:latin typeface="Montserrat" panose="020B0604020202020204" charset="0"/>
            </a:endParaRPr>
          </a:p>
          <a:p>
            <a:pPr marL="0" lvl="0" indent="0" algn="l" rtl="0">
              <a:spcBef>
                <a:spcPts val="0"/>
              </a:spcBef>
              <a:spcAft>
                <a:spcPts val="0"/>
              </a:spcAft>
              <a:buNone/>
            </a:pPr>
            <a:r>
              <a:rPr lang="en" sz="1800" dirty="0">
                <a:latin typeface="Montserrat" panose="020B0604020202020204" charset="0"/>
              </a:rPr>
              <a:t>Easter 2022 vs YA % value change </a:t>
            </a:r>
            <a:endParaRPr sz="1800" dirty="0">
              <a:latin typeface="Montserrat" panose="020B0604020202020204" charset="0"/>
            </a:endParaRPr>
          </a:p>
        </p:txBody>
      </p:sp>
      <p:cxnSp>
        <p:nvCxnSpPr>
          <p:cNvPr id="2157" name="Google Shape;2157;p129"/>
          <p:cNvCxnSpPr/>
          <p:nvPr/>
        </p:nvCxnSpPr>
        <p:spPr>
          <a:xfrm>
            <a:off x="6727664" y="1797244"/>
            <a:ext cx="1142341" cy="307"/>
          </a:xfrm>
          <a:prstGeom prst="straightConnector1">
            <a:avLst/>
          </a:prstGeom>
          <a:noFill/>
          <a:ln w="28575" cap="flat" cmpd="sng">
            <a:solidFill>
              <a:schemeClr val="accent1"/>
            </a:solidFill>
            <a:prstDash val="solid"/>
            <a:round/>
            <a:headEnd type="none" w="med" len="med"/>
            <a:tailEnd type="none" w="med" len="med"/>
          </a:ln>
        </p:spPr>
      </p:cxnSp>
      <p:grpSp>
        <p:nvGrpSpPr>
          <p:cNvPr id="14" name="Google Shape;2089;p126"/>
          <p:cNvGrpSpPr/>
          <p:nvPr/>
        </p:nvGrpSpPr>
        <p:grpSpPr>
          <a:xfrm rot="5400000">
            <a:off x="171535" y="3170671"/>
            <a:ext cx="674029" cy="307800"/>
            <a:chOff x="3272277" y="2468249"/>
            <a:chExt cx="674029" cy="307800"/>
          </a:xfrm>
        </p:grpSpPr>
        <p:sp>
          <p:nvSpPr>
            <p:cNvPr id="15" name="Google Shape;2090;p126"/>
            <p:cNvSpPr/>
            <p:nvPr/>
          </p:nvSpPr>
          <p:spPr>
            <a:xfrm rot="-8100000">
              <a:off x="3317354"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endParaRPr>
                <a:latin typeface="Montserrat" panose="020B0604020202020204" charset="0"/>
              </a:endParaRPr>
            </a:p>
          </p:txBody>
        </p:sp>
        <p:sp>
          <p:nvSpPr>
            <p:cNvPr id="16" name="Google Shape;2091;p126"/>
            <p:cNvSpPr/>
            <p:nvPr/>
          </p:nvSpPr>
          <p:spPr>
            <a:xfrm rot="-8100000">
              <a:off x="3500468"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endParaRPr>
                <a:latin typeface="Montserrat" panose="020B0604020202020204" charset="0"/>
              </a:endParaRPr>
            </a:p>
          </p:txBody>
        </p:sp>
        <p:sp>
          <p:nvSpPr>
            <p:cNvPr id="17" name="Google Shape;2092;p126"/>
            <p:cNvSpPr/>
            <p:nvPr/>
          </p:nvSpPr>
          <p:spPr>
            <a:xfrm rot="-8100000">
              <a:off x="3683583"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endParaRPr>
                <a:latin typeface="Montserrat" panose="020B0604020202020204" charset="0"/>
              </a:endParaRPr>
            </a:p>
          </p:txBody>
        </p:sp>
      </p:grpSp>
      <p:sp>
        <p:nvSpPr>
          <p:cNvPr id="3" name="Rectangle 2"/>
          <p:cNvSpPr/>
          <p:nvPr/>
        </p:nvSpPr>
        <p:spPr>
          <a:xfrm>
            <a:off x="713820" y="2900808"/>
            <a:ext cx="1857678" cy="1277273"/>
          </a:xfrm>
          <a:prstGeom prst="rect">
            <a:avLst/>
          </a:prstGeom>
        </p:spPr>
        <p:txBody>
          <a:bodyPr wrap="square">
            <a:spAutoFit/>
          </a:bodyPr>
          <a:lstStyle/>
          <a:p>
            <a:pPr marL="60960">
              <a:spcBef>
                <a:spcPts val="600"/>
              </a:spcBef>
              <a:spcAft>
                <a:spcPts val="600"/>
              </a:spcAft>
              <a:buSzPts val="1200"/>
            </a:pPr>
            <a:r>
              <a:rPr lang="en-GB" sz="1200" dirty="0">
                <a:latin typeface="Montserrat" panose="020B0604020202020204" charset="0"/>
                <a:ea typeface="Montserrat"/>
                <a:cs typeface="Montserrat"/>
                <a:sym typeface="Montserrat"/>
              </a:rPr>
              <a:t>Maximum risk </a:t>
            </a:r>
          </a:p>
          <a:p>
            <a:pPr marL="60960">
              <a:spcBef>
                <a:spcPts val="600"/>
              </a:spcBef>
              <a:spcAft>
                <a:spcPts val="600"/>
              </a:spcAft>
              <a:buSzPts val="1200"/>
            </a:pPr>
            <a:r>
              <a:rPr lang="en-GB" sz="1800" b="1" dirty="0">
                <a:latin typeface="Montserrat" panose="020B0604020202020204" charset="0"/>
                <a:ea typeface="Montserrat"/>
                <a:cs typeface="Montserrat"/>
                <a:sym typeface="Montserrat"/>
              </a:rPr>
              <a:t>-£38m </a:t>
            </a:r>
          </a:p>
          <a:p>
            <a:pPr marL="60960">
              <a:spcBef>
                <a:spcPts val="600"/>
              </a:spcBef>
              <a:spcAft>
                <a:spcPts val="600"/>
              </a:spcAft>
              <a:buSzPts val="1200"/>
            </a:pPr>
            <a:r>
              <a:rPr lang="en-GB" sz="900" dirty="0">
                <a:latin typeface="Montserrat" panose="020B0604020202020204" charset="0"/>
                <a:ea typeface="Montserrat"/>
                <a:cs typeface="Montserrat"/>
                <a:sym typeface="Montserrat"/>
              </a:rPr>
              <a:t>(loss of F&amp;D/Display incremental sales for Easter Season)</a:t>
            </a:r>
          </a:p>
        </p:txBody>
      </p:sp>
    </p:spTree>
    <p:extLst>
      <p:ext uri="{BB962C8B-B14F-4D97-AF65-F5344CB8AC3E}">
        <p14:creationId xmlns:p14="http://schemas.microsoft.com/office/powerpoint/2010/main" val="3272564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07"/>
          <p:cNvSpPr txBox="1">
            <a:spLocks noGrp="1"/>
          </p:cNvSpPr>
          <p:nvPr>
            <p:ph type="ctrTitle"/>
          </p:nvPr>
        </p:nvSpPr>
        <p:spPr>
          <a:xfrm>
            <a:off x="354650" y="990600"/>
            <a:ext cx="4115100" cy="1578000"/>
          </a:xfrm>
        </p:spPr>
        <p:txBody>
          <a:bodyPr spcFirstLastPara="1" wrap="square" lIns="0" tIns="91425" rIns="0" bIns="91425" anchor="b" anchorCtr="0">
            <a:noAutofit/>
          </a:bodyPr>
          <a:lstStyle/>
          <a:p>
            <a:pPr lvl="0"/>
            <a:r>
              <a:rPr lang="en-PH" dirty="0"/>
              <a:t>Spotlight on Hot Cross Buns</a:t>
            </a:r>
          </a:p>
        </p:txBody>
      </p:sp>
    </p:spTree>
    <p:extLst>
      <p:ext uri="{BB962C8B-B14F-4D97-AF65-F5344CB8AC3E}">
        <p14:creationId xmlns:p14="http://schemas.microsoft.com/office/powerpoint/2010/main" val="2998465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HXB regained value and more on 2019 vs 2020 poor performance with Aldi gaining 5ppts of share, while Tesco lost</a:t>
            </a:r>
          </a:p>
        </p:txBody>
      </p:sp>
      <p:sp>
        <p:nvSpPr>
          <p:cNvPr id="5" name="Subtitle 4"/>
          <p:cNvSpPr>
            <a:spLocks noGrp="1"/>
          </p:cNvSpPr>
          <p:nvPr>
            <p:ph type="subTitle" idx="3"/>
          </p:nvPr>
        </p:nvSpPr>
        <p:spPr>
          <a:xfrm>
            <a:off x="3215999" y="4857012"/>
            <a:ext cx="8159100" cy="184800"/>
          </a:xfrm>
        </p:spPr>
        <p:txBody>
          <a:bodyPr/>
          <a:lstStyle/>
          <a:p>
            <a:r>
              <a:rPr lang="en-GB" dirty="0"/>
              <a:t>Source: Nielsen </a:t>
            </a:r>
            <a:r>
              <a:rPr lang="en-GB" dirty="0" err="1"/>
              <a:t>Homescan</a:t>
            </a:r>
            <a:r>
              <a:rPr lang="en-GB" dirty="0"/>
              <a:t> WE 24.04.21 latest 12 weeks</a:t>
            </a:r>
          </a:p>
        </p:txBody>
      </p:sp>
      <p:graphicFrame>
        <p:nvGraphicFramePr>
          <p:cNvPr id="8" name="Chart 7">
            <a:extLst>
              <a:ext uri="{FF2B5EF4-FFF2-40B4-BE49-F238E27FC236}">
                <a16:creationId xmlns:a16="http://schemas.microsoft.com/office/drawing/2014/main" id="{32E64909-2884-4C8E-AFEF-E4E2A9510067}"/>
              </a:ext>
            </a:extLst>
          </p:cNvPr>
          <p:cNvGraphicFramePr/>
          <p:nvPr>
            <p:extLst>
              <p:ext uri="{D42A27DB-BD31-4B8C-83A1-F6EECF244321}">
                <p14:modId xmlns:p14="http://schemas.microsoft.com/office/powerpoint/2010/main" val="1845068909"/>
              </p:ext>
            </p:extLst>
          </p:nvPr>
        </p:nvGraphicFramePr>
        <p:xfrm>
          <a:off x="4677546" y="1924663"/>
          <a:ext cx="3894633" cy="3117149"/>
        </p:xfrm>
        <a:graphic>
          <a:graphicData uri="http://schemas.openxmlformats.org/drawingml/2006/chart">
            <c:chart xmlns:c="http://schemas.openxmlformats.org/drawingml/2006/chart" xmlns:r="http://schemas.openxmlformats.org/officeDocument/2006/relationships" r:id="rId2"/>
          </a:graphicData>
        </a:graphic>
      </p:graphicFrame>
      <p:cxnSp>
        <p:nvCxnSpPr>
          <p:cNvPr id="22" name="Google Shape;2302;p141">
            <a:extLst>
              <a:ext uri="{FF2B5EF4-FFF2-40B4-BE49-F238E27FC236}">
                <a16:creationId xmlns:a16="http://schemas.microsoft.com/office/drawing/2014/main" id="{726DAC91-0C3B-45D6-9991-E7E11B56F9EC}"/>
              </a:ext>
            </a:extLst>
          </p:cNvPr>
          <p:cNvCxnSpPr>
            <a:cxnSpLocks/>
          </p:cNvCxnSpPr>
          <p:nvPr/>
        </p:nvCxnSpPr>
        <p:spPr>
          <a:xfrm>
            <a:off x="3215998" y="1837020"/>
            <a:ext cx="5724000" cy="0"/>
          </a:xfrm>
          <a:prstGeom prst="straightConnector1">
            <a:avLst/>
          </a:prstGeom>
          <a:noFill/>
          <a:ln w="9525" cap="flat" cmpd="sng">
            <a:solidFill>
              <a:srgbClr val="333333"/>
            </a:solidFill>
            <a:prstDash val="solid"/>
            <a:round/>
            <a:headEnd type="none" w="med" len="med"/>
            <a:tailEnd type="none" w="med" len="med"/>
          </a:ln>
        </p:spPr>
      </p:cxnSp>
      <p:sp>
        <p:nvSpPr>
          <p:cNvPr id="24" name="Google Shape;2307;p141">
            <a:extLst>
              <a:ext uri="{FF2B5EF4-FFF2-40B4-BE49-F238E27FC236}">
                <a16:creationId xmlns:a16="http://schemas.microsoft.com/office/drawing/2014/main" id="{3DE915ED-D4F3-4424-B7F7-A213BEF20ABB}"/>
              </a:ext>
            </a:extLst>
          </p:cNvPr>
          <p:cNvSpPr txBox="1"/>
          <p:nvPr/>
        </p:nvSpPr>
        <p:spPr>
          <a:xfrm flipH="1">
            <a:off x="338424" y="1443425"/>
            <a:ext cx="2654158" cy="393600"/>
          </a:xfrm>
          <a:prstGeom prst="rect">
            <a:avLst/>
          </a:prstGeom>
          <a:noFill/>
          <a:ln>
            <a:noFill/>
          </a:ln>
        </p:spPr>
        <p:txBody>
          <a:bodyPr spcFirstLastPara="1" wrap="square" lIns="0" tIns="91425" rIns="0" bIns="91425" anchor="b" anchorCtr="0">
            <a:noAutofit/>
          </a:bodyPr>
          <a:lstStyle/>
          <a:p>
            <a:pPr defTabSz="914378">
              <a:buSzPts val="1100"/>
            </a:pPr>
            <a:r>
              <a:rPr lang="en" sz="1200" b="1" dirty="0">
                <a:solidFill>
                  <a:schemeClr val="tx1"/>
                </a:solidFill>
                <a:latin typeface="Montserrat" panose="00000500000000000000" pitchFamily="2" charset="0"/>
                <a:ea typeface="Montserrat"/>
                <a:cs typeface="Montserrat"/>
                <a:sym typeface="Montserrat"/>
              </a:rPr>
              <a:t>Total HXB Value Sales </a:t>
            </a:r>
            <a:r>
              <a:rPr lang="en-GB" sz="1200" b="1" dirty="0">
                <a:latin typeface="Montserrat" panose="020B0604020202020204" charset="0"/>
              </a:rPr>
              <a:t>(In Store Bakery &amp; Plant) </a:t>
            </a:r>
            <a:endParaRPr lang="en" sz="1200" b="1" dirty="0">
              <a:solidFill>
                <a:schemeClr val="tx1"/>
              </a:solidFill>
              <a:latin typeface="Montserrat" panose="00000500000000000000" pitchFamily="2" charset="0"/>
              <a:ea typeface="Montserrat"/>
              <a:cs typeface="Montserrat"/>
              <a:sym typeface="Montserrat"/>
            </a:endParaRPr>
          </a:p>
          <a:p>
            <a:pPr defTabSz="914378">
              <a:buSzPts val="1100"/>
            </a:pPr>
            <a:r>
              <a:rPr lang="en-GB" sz="1100" dirty="0">
                <a:latin typeface="Montserrat" panose="020B0604020202020204" charset="0"/>
              </a:rPr>
              <a:t>Total Coverage – 8 </a:t>
            </a:r>
            <a:r>
              <a:rPr lang="en-GB" sz="1100" dirty="0" err="1">
                <a:latin typeface="Montserrat" panose="020B0604020202020204" charset="0"/>
              </a:rPr>
              <a:t>Wks</a:t>
            </a:r>
            <a:r>
              <a:rPr lang="en-GB" sz="1100" dirty="0">
                <a:latin typeface="Montserrat" panose="020B0604020202020204" charset="0"/>
              </a:rPr>
              <a:t> to Easter</a:t>
            </a:r>
          </a:p>
        </p:txBody>
      </p:sp>
      <p:graphicFrame>
        <p:nvGraphicFramePr>
          <p:cNvPr id="6" name="Chart 5">
            <a:extLst>
              <a:ext uri="{FF2B5EF4-FFF2-40B4-BE49-F238E27FC236}">
                <a16:creationId xmlns:a16="http://schemas.microsoft.com/office/drawing/2014/main" id="{EBCC25E8-BAA9-4FBA-8026-EA2729CE5D18}"/>
              </a:ext>
            </a:extLst>
          </p:cNvPr>
          <p:cNvGraphicFramePr/>
          <p:nvPr>
            <p:extLst>
              <p:ext uri="{D42A27DB-BD31-4B8C-83A1-F6EECF244321}">
                <p14:modId xmlns:p14="http://schemas.microsoft.com/office/powerpoint/2010/main" val="2150486729"/>
              </p:ext>
            </p:extLst>
          </p:nvPr>
        </p:nvGraphicFramePr>
        <p:xfrm>
          <a:off x="328116" y="2051554"/>
          <a:ext cx="2500809" cy="2683104"/>
        </p:xfrm>
        <a:graphic>
          <a:graphicData uri="http://schemas.openxmlformats.org/drawingml/2006/chart">
            <c:chart xmlns:c="http://schemas.openxmlformats.org/drawingml/2006/chart" xmlns:r="http://schemas.openxmlformats.org/officeDocument/2006/relationships" r:id="rId3"/>
          </a:graphicData>
        </a:graphic>
      </p:graphicFrame>
      <p:sp>
        <p:nvSpPr>
          <p:cNvPr id="31" name="Subtitle 4">
            <a:extLst>
              <a:ext uri="{FF2B5EF4-FFF2-40B4-BE49-F238E27FC236}">
                <a16:creationId xmlns:a16="http://schemas.microsoft.com/office/drawing/2014/main" id="{C7C30E09-1B0F-4D7F-8D5B-90048967F2DA}"/>
              </a:ext>
            </a:extLst>
          </p:cNvPr>
          <p:cNvSpPr txBox="1">
            <a:spLocks/>
          </p:cNvSpPr>
          <p:nvPr/>
        </p:nvSpPr>
        <p:spPr>
          <a:xfrm>
            <a:off x="88288" y="4860222"/>
            <a:ext cx="8159100" cy="184800"/>
          </a:xfrm>
          <a:prstGeom prst="rect">
            <a:avLst/>
          </a:prstGeom>
        </p:spPr>
        <p:txBody>
          <a:bodyPr spcFirstLastPara="1" vert="horz" wrap="square" lIns="0" tIns="68569" rIns="0" bIns="68569" rtlCol="0"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5"/>
              </a:buClr>
              <a:buSzPts val="600"/>
              <a:buFont typeface="Arial"/>
              <a:buNone/>
              <a:tabLst/>
              <a:defRPr sz="800" b="0" i="0" u="none" strike="noStrike" cap="none">
                <a:solidFill>
                  <a:schemeClr val="accent5"/>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600"/>
              <a:buFont typeface="Arial"/>
              <a:buNone/>
              <a:defRPr sz="800" b="0" i="0" u="none" strike="noStrike" cap="none">
                <a:solidFill>
                  <a:schemeClr val="accent5"/>
                </a:solidFill>
                <a:latin typeface="Arial"/>
                <a:ea typeface="Arial"/>
                <a:cs typeface="Arial"/>
                <a:sym typeface="Arial"/>
              </a:defRPr>
            </a:lvl9pPr>
          </a:lstStyle>
          <a:p>
            <a:r>
              <a:rPr lang="en-GB" sz="600" dirty="0"/>
              <a:t>Source: Nielsen Scantrack WE 03.04.21</a:t>
            </a:r>
          </a:p>
        </p:txBody>
      </p:sp>
      <p:sp>
        <p:nvSpPr>
          <p:cNvPr id="32" name="TextBox 1">
            <a:extLst>
              <a:ext uri="{FF2B5EF4-FFF2-40B4-BE49-F238E27FC236}">
                <a16:creationId xmlns:a16="http://schemas.microsoft.com/office/drawing/2014/main" id="{A647DEB7-D546-4DDF-B282-242DF629519F}"/>
              </a:ext>
            </a:extLst>
          </p:cNvPr>
          <p:cNvSpPr txBox="1"/>
          <p:nvPr/>
        </p:nvSpPr>
        <p:spPr>
          <a:xfrm>
            <a:off x="1276172" y="2177118"/>
            <a:ext cx="778661" cy="22073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b="1" dirty="0">
                <a:latin typeface="Montserrat" panose="020B0604020202020204" charset="0"/>
              </a:rPr>
              <a:t>+2.7%</a:t>
            </a:r>
          </a:p>
        </p:txBody>
      </p:sp>
      <p:cxnSp>
        <p:nvCxnSpPr>
          <p:cNvPr id="33" name="Google Shape;2301;p141">
            <a:extLst>
              <a:ext uri="{FF2B5EF4-FFF2-40B4-BE49-F238E27FC236}">
                <a16:creationId xmlns:a16="http://schemas.microsoft.com/office/drawing/2014/main" id="{9ACCE2F3-249D-4F45-8153-CD7FD2BA4F40}"/>
              </a:ext>
            </a:extLst>
          </p:cNvPr>
          <p:cNvCxnSpPr/>
          <p:nvPr/>
        </p:nvCxnSpPr>
        <p:spPr>
          <a:xfrm>
            <a:off x="338424" y="1837020"/>
            <a:ext cx="2712000" cy="0"/>
          </a:xfrm>
          <a:prstGeom prst="straightConnector1">
            <a:avLst/>
          </a:prstGeom>
          <a:noFill/>
          <a:ln w="9525" cap="flat" cmpd="sng">
            <a:solidFill>
              <a:srgbClr val="333333"/>
            </a:solidFill>
            <a:prstDash val="solid"/>
            <a:round/>
            <a:headEnd type="none" w="med" len="med"/>
            <a:tailEnd type="none" w="med" len="med"/>
          </a:ln>
        </p:spPr>
      </p:cxnSp>
      <p:sp>
        <p:nvSpPr>
          <p:cNvPr id="35" name="Google Shape;2307;p141">
            <a:extLst>
              <a:ext uri="{FF2B5EF4-FFF2-40B4-BE49-F238E27FC236}">
                <a16:creationId xmlns:a16="http://schemas.microsoft.com/office/drawing/2014/main" id="{1C9BC66E-53A6-4B96-9039-E1087718AB2F}"/>
              </a:ext>
            </a:extLst>
          </p:cNvPr>
          <p:cNvSpPr txBox="1"/>
          <p:nvPr/>
        </p:nvSpPr>
        <p:spPr>
          <a:xfrm flipH="1">
            <a:off x="3215998" y="1443425"/>
            <a:ext cx="5739075" cy="393600"/>
          </a:xfrm>
          <a:prstGeom prst="rect">
            <a:avLst/>
          </a:prstGeom>
          <a:noFill/>
          <a:ln>
            <a:noFill/>
          </a:ln>
        </p:spPr>
        <p:txBody>
          <a:bodyPr spcFirstLastPara="1" wrap="square" lIns="0" tIns="91425" rIns="0" bIns="91425" anchor="b" anchorCtr="0">
            <a:noAutofit/>
          </a:bodyPr>
          <a:lstStyle/>
          <a:p>
            <a:pPr defTabSz="914378">
              <a:buSzPts val="1100"/>
            </a:pPr>
            <a:r>
              <a:rPr lang="en-GB" sz="1200" b="1" dirty="0">
                <a:latin typeface="Montserrat" panose="00000500000000000000" pitchFamily="2" charset="0"/>
                <a:ea typeface="Montserrat"/>
                <a:cs typeface="Montserrat"/>
                <a:sym typeface="Montserrat"/>
              </a:rPr>
              <a:t>Retailer Share of Trade (£)</a:t>
            </a:r>
          </a:p>
          <a:p>
            <a:pPr defTabSz="914378">
              <a:buSzPts val="1100"/>
            </a:pPr>
            <a:r>
              <a:rPr lang="en-GB" sz="1050" dirty="0">
                <a:latin typeface="Montserrat" panose="00000500000000000000" pitchFamily="2" charset="0"/>
                <a:ea typeface="Montserrat"/>
                <a:cs typeface="Montserrat"/>
                <a:sym typeface="Montserrat"/>
              </a:rPr>
              <a:t>Total GB – Total HXB (In Store Bakery (ISB) &amp; Plant) – Latest 12 Weeks </a:t>
            </a:r>
            <a:r>
              <a:rPr lang="en-GB" sz="1050" dirty="0" err="1">
                <a:latin typeface="Montserrat" panose="00000500000000000000" pitchFamily="2" charset="0"/>
                <a:ea typeface="Montserrat"/>
                <a:cs typeface="Montserrat"/>
                <a:sym typeface="Montserrat"/>
              </a:rPr>
              <a:t>inc.</a:t>
            </a:r>
            <a:r>
              <a:rPr lang="en-GB" sz="1050" dirty="0">
                <a:latin typeface="Montserrat" panose="00000500000000000000" pitchFamily="2" charset="0"/>
                <a:ea typeface="Montserrat"/>
                <a:cs typeface="Montserrat"/>
                <a:sym typeface="Montserrat"/>
              </a:rPr>
              <a:t> Easter vs YA</a:t>
            </a:r>
            <a:endParaRPr lang="en-GB" sz="1050" dirty="0">
              <a:latin typeface="Montserrat" panose="00000500000000000000" pitchFamily="2" charset="0"/>
              <a:ea typeface="Montserrat Light"/>
              <a:cs typeface="Montserrat Light"/>
              <a:sym typeface="Montserrat Light"/>
            </a:endParaRPr>
          </a:p>
        </p:txBody>
      </p:sp>
      <p:sp>
        <p:nvSpPr>
          <p:cNvPr id="36" name="TextBox 35">
            <a:extLst>
              <a:ext uri="{FF2B5EF4-FFF2-40B4-BE49-F238E27FC236}">
                <a16:creationId xmlns:a16="http://schemas.microsoft.com/office/drawing/2014/main" id="{C3779389-34DA-4784-959F-09859CD91B1A}"/>
              </a:ext>
            </a:extLst>
          </p:cNvPr>
          <p:cNvSpPr txBox="1"/>
          <p:nvPr/>
        </p:nvSpPr>
        <p:spPr>
          <a:xfrm>
            <a:off x="4466455" y="4453540"/>
            <a:ext cx="1107034" cy="276999"/>
          </a:xfrm>
          <a:prstGeom prst="rect">
            <a:avLst/>
          </a:prstGeom>
          <a:noFill/>
        </p:spPr>
        <p:txBody>
          <a:bodyPr wrap="none" lIns="0" rtlCol="0">
            <a:spAutoFit/>
          </a:bodyPr>
          <a:lstStyle/>
          <a:p>
            <a:pPr defTabSz="914378"/>
            <a:r>
              <a:rPr lang="en-GB" sz="600" dirty="0">
                <a:solidFill>
                  <a:srgbClr val="666666"/>
                </a:solidFill>
                <a:latin typeface="Montserrat" panose="020B0604020202020204" charset="0"/>
              </a:rPr>
              <a:t>Inside ring = Easter 2020</a:t>
            </a:r>
          </a:p>
          <a:p>
            <a:pPr defTabSz="914378"/>
            <a:r>
              <a:rPr lang="en-GB" sz="600" dirty="0">
                <a:solidFill>
                  <a:srgbClr val="666666"/>
                </a:solidFill>
                <a:latin typeface="Montserrat" panose="020B0604020202020204" charset="0"/>
              </a:rPr>
              <a:t>Outside ring = Easter 2021</a:t>
            </a:r>
          </a:p>
        </p:txBody>
      </p:sp>
    </p:spTree>
    <p:extLst>
      <p:ext uri="{BB962C8B-B14F-4D97-AF65-F5344CB8AC3E}">
        <p14:creationId xmlns:p14="http://schemas.microsoft.com/office/powerpoint/2010/main" val="2857050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a:t>Source: Nielsen </a:t>
            </a:r>
            <a:r>
              <a:rPr lang="en-GB" dirty="0" err="1"/>
              <a:t>Homescan</a:t>
            </a:r>
            <a:r>
              <a:rPr lang="en-GB" dirty="0"/>
              <a:t> 12 Weeks to 24</a:t>
            </a:r>
            <a:r>
              <a:rPr lang="en-GB" baseline="30000" dirty="0"/>
              <a:t>th</a:t>
            </a:r>
            <a:r>
              <a:rPr lang="en-GB" dirty="0"/>
              <a:t> April 2021 vs Prior Years Total Hot Cross Buns</a:t>
            </a:r>
          </a:p>
        </p:txBody>
      </p:sp>
      <p:sp>
        <p:nvSpPr>
          <p:cNvPr id="3" name="Title 2"/>
          <p:cNvSpPr>
            <a:spLocks noGrp="1"/>
          </p:cNvSpPr>
          <p:nvPr>
            <p:ph type="title"/>
          </p:nvPr>
        </p:nvSpPr>
        <p:spPr/>
        <p:txBody>
          <a:bodyPr/>
          <a:lstStyle/>
          <a:p>
            <a:r>
              <a:rPr lang="en-GB" dirty="0"/>
              <a:t>Trips back up to levels seen in 2019 and we spent more per trip, bringing more value to HXB</a:t>
            </a:r>
          </a:p>
        </p:txBody>
      </p:sp>
      <p:sp>
        <p:nvSpPr>
          <p:cNvPr id="26" name="TextBox 25"/>
          <p:cNvSpPr txBox="1"/>
          <p:nvPr/>
        </p:nvSpPr>
        <p:spPr>
          <a:xfrm>
            <a:off x="335598" y="2575437"/>
            <a:ext cx="755335" cy="369332"/>
          </a:xfrm>
          <a:prstGeom prst="rect">
            <a:avLst/>
          </a:prstGeom>
          <a:noFill/>
        </p:spPr>
        <p:txBody>
          <a:bodyPr wrap="none" rtlCol="0">
            <a:spAutoFit/>
          </a:bodyPr>
          <a:lstStyle/>
          <a:p>
            <a:r>
              <a:rPr lang="en-GB" sz="1800" b="1" dirty="0">
                <a:solidFill>
                  <a:schemeClr val="bg1"/>
                </a:solidFill>
                <a:latin typeface="Montserrat" panose="020B0604020202020204" charset="0"/>
              </a:rPr>
              <a:t>2021</a:t>
            </a:r>
          </a:p>
        </p:txBody>
      </p:sp>
      <p:sp>
        <p:nvSpPr>
          <p:cNvPr id="27" name="TextBox 26"/>
          <p:cNvSpPr txBox="1"/>
          <p:nvPr/>
        </p:nvSpPr>
        <p:spPr>
          <a:xfrm>
            <a:off x="335598" y="3290016"/>
            <a:ext cx="755335" cy="369332"/>
          </a:xfrm>
          <a:prstGeom prst="rect">
            <a:avLst/>
          </a:prstGeom>
          <a:noFill/>
        </p:spPr>
        <p:txBody>
          <a:bodyPr wrap="none" rtlCol="0">
            <a:spAutoFit/>
          </a:bodyPr>
          <a:lstStyle/>
          <a:p>
            <a:r>
              <a:rPr lang="en-GB" sz="1800" b="1" dirty="0">
                <a:solidFill>
                  <a:schemeClr val="bg1"/>
                </a:solidFill>
                <a:latin typeface="Montserrat" panose="020B0604020202020204" charset="0"/>
              </a:rPr>
              <a:t>2020</a:t>
            </a:r>
          </a:p>
        </p:txBody>
      </p:sp>
      <p:sp>
        <p:nvSpPr>
          <p:cNvPr id="28" name="TextBox 27"/>
          <p:cNvSpPr txBox="1"/>
          <p:nvPr/>
        </p:nvSpPr>
        <p:spPr>
          <a:xfrm>
            <a:off x="335598" y="4002180"/>
            <a:ext cx="755335" cy="369332"/>
          </a:xfrm>
          <a:prstGeom prst="rect">
            <a:avLst/>
          </a:prstGeom>
          <a:noFill/>
        </p:spPr>
        <p:txBody>
          <a:bodyPr wrap="none" rtlCol="0">
            <a:spAutoFit/>
          </a:bodyPr>
          <a:lstStyle/>
          <a:p>
            <a:r>
              <a:rPr lang="en-GB" sz="1800" b="1" dirty="0">
                <a:solidFill>
                  <a:schemeClr val="bg1"/>
                </a:solidFill>
                <a:latin typeface="Montserrat" panose="020B0604020202020204" charset="0"/>
              </a:rPr>
              <a:t>2019</a:t>
            </a:r>
          </a:p>
        </p:txBody>
      </p:sp>
      <p:cxnSp>
        <p:nvCxnSpPr>
          <p:cNvPr id="29" name="Google Shape;882;p73"/>
          <p:cNvCxnSpPr/>
          <p:nvPr/>
        </p:nvCxnSpPr>
        <p:spPr>
          <a:xfrm>
            <a:off x="1528086" y="2210070"/>
            <a:ext cx="2241323" cy="0"/>
          </a:xfrm>
          <a:prstGeom prst="straightConnector1">
            <a:avLst/>
          </a:prstGeom>
          <a:noFill/>
          <a:ln w="9525" cap="flat" cmpd="sng">
            <a:solidFill>
              <a:srgbClr val="FFFFFF"/>
            </a:solidFill>
            <a:prstDash val="solid"/>
            <a:round/>
            <a:headEnd type="none" w="med" len="med"/>
            <a:tailEnd type="none" w="med" len="med"/>
          </a:ln>
        </p:spPr>
      </p:cxnSp>
      <p:cxnSp>
        <p:nvCxnSpPr>
          <p:cNvPr id="30" name="Google Shape;883;p73"/>
          <p:cNvCxnSpPr/>
          <p:nvPr/>
        </p:nvCxnSpPr>
        <p:spPr>
          <a:xfrm>
            <a:off x="3928500" y="2210070"/>
            <a:ext cx="2241323" cy="0"/>
          </a:xfrm>
          <a:prstGeom prst="straightConnector1">
            <a:avLst/>
          </a:prstGeom>
          <a:noFill/>
          <a:ln w="9525" cap="flat" cmpd="sng">
            <a:solidFill>
              <a:srgbClr val="FFFFFF"/>
            </a:solidFill>
            <a:prstDash val="solid"/>
            <a:round/>
            <a:headEnd type="none" w="med" len="med"/>
            <a:tailEnd type="none" w="med" len="med"/>
          </a:ln>
        </p:spPr>
      </p:cxnSp>
      <p:cxnSp>
        <p:nvCxnSpPr>
          <p:cNvPr id="31" name="Google Shape;884;p73"/>
          <p:cNvCxnSpPr/>
          <p:nvPr/>
        </p:nvCxnSpPr>
        <p:spPr>
          <a:xfrm>
            <a:off x="6328913" y="2210070"/>
            <a:ext cx="2241323" cy="0"/>
          </a:xfrm>
          <a:prstGeom prst="straightConnector1">
            <a:avLst/>
          </a:prstGeom>
          <a:noFill/>
          <a:ln w="9525" cap="flat" cmpd="sng">
            <a:solidFill>
              <a:srgbClr val="FFFFFF"/>
            </a:solidFill>
            <a:prstDash val="solid"/>
            <a:round/>
            <a:headEnd type="none" w="med" len="med"/>
            <a:tailEnd type="none" w="med" len="med"/>
          </a:ln>
        </p:spPr>
      </p:cxnSp>
      <p:pic>
        <p:nvPicPr>
          <p:cNvPr id="32" name="Google Shape;890;p73"/>
          <p:cNvPicPr preferRelativeResize="0"/>
          <p:nvPr/>
        </p:nvPicPr>
        <p:blipFill rotWithShape="1">
          <a:blip r:embed="rId2">
            <a:alphaModFix/>
          </a:blip>
          <a:srcRect l="258" r="248"/>
          <a:stretch/>
        </p:blipFill>
        <p:spPr>
          <a:xfrm>
            <a:off x="1528086" y="1659379"/>
            <a:ext cx="512630" cy="478456"/>
          </a:xfrm>
          <a:prstGeom prst="rect">
            <a:avLst/>
          </a:prstGeom>
          <a:noFill/>
          <a:ln>
            <a:noFill/>
          </a:ln>
        </p:spPr>
      </p:pic>
      <p:pic>
        <p:nvPicPr>
          <p:cNvPr id="34" name="Google Shape;892;p73"/>
          <p:cNvPicPr preferRelativeResize="0"/>
          <p:nvPr/>
        </p:nvPicPr>
        <p:blipFill>
          <a:blip r:embed="rId3">
            <a:alphaModFix/>
          </a:blip>
          <a:stretch>
            <a:fillRect/>
          </a:stretch>
        </p:blipFill>
        <p:spPr>
          <a:xfrm>
            <a:off x="6328913" y="1693557"/>
            <a:ext cx="512630" cy="444278"/>
          </a:xfrm>
          <a:prstGeom prst="rect">
            <a:avLst/>
          </a:prstGeom>
          <a:noFill/>
          <a:ln>
            <a:noFill/>
          </a:ln>
        </p:spPr>
      </p:pic>
      <p:sp>
        <p:nvSpPr>
          <p:cNvPr id="35" name="TextBox 34"/>
          <p:cNvSpPr txBox="1"/>
          <p:nvPr/>
        </p:nvSpPr>
        <p:spPr>
          <a:xfrm>
            <a:off x="2040716" y="1860836"/>
            <a:ext cx="1378380" cy="276999"/>
          </a:xfrm>
          <a:prstGeom prst="rect">
            <a:avLst/>
          </a:prstGeom>
          <a:noFill/>
        </p:spPr>
        <p:txBody>
          <a:bodyPr wrap="square" rtlCol="0">
            <a:spAutoFit/>
          </a:bodyPr>
          <a:lstStyle/>
          <a:p>
            <a:r>
              <a:rPr lang="en-GB" sz="1200" dirty="0">
                <a:solidFill>
                  <a:schemeClr val="bg1"/>
                </a:solidFill>
                <a:latin typeface="Montserrat" panose="020B0604020202020204" charset="0"/>
              </a:rPr>
              <a:t>Trips per buyer</a:t>
            </a:r>
          </a:p>
        </p:txBody>
      </p:sp>
      <p:sp>
        <p:nvSpPr>
          <p:cNvPr id="36" name="TextBox 35"/>
          <p:cNvSpPr txBox="1"/>
          <p:nvPr/>
        </p:nvSpPr>
        <p:spPr>
          <a:xfrm>
            <a:off x="4350038" y="1860836"/>
            <a:ext cx="1424588" cy="276999"/>
          </a:xfrm>
          <a:prstGeom prst="rect">
            <a:avLst/>
          </a:prstGeom>
          <a:noFill/>
        </p:spPr>
        <p:txBody>
          <a:bodyPr wrap="square" rtlCol="0">
            <a:spAutoFit/>
          </a:bodyPr>
          <a:lstStyle/>
          <a:p>
            <a:r>
              <a:rPr lang="en-GB" sz="1200" dirty="0">
                <a:solidFill>
                  <a:schemeClr val="bg1"/>
                </a:solidFill>
                <a:latin typeface="Montserrat" panose="020B0604020202020204" charset="0"/>
              </a:rPr>
              <a:t>Spend per trip</a:t>
            </a:r>
          </a:p>
        </p:txBody>
      </p:sp>
      <p:sp>
        <p:nvSpPr>
          <p:cNvPr id="37" name="TextBox 36"/>
          <p:cNvSpPr txBox="1"/>
          <p:nvPr/>
        </p:nvSpPr>
        <p:spPr>
          <a:xfrm>
            <a:off x="6841543" y="1860836"/>
            <a:ext cx="1216532" cy="276999"/>
          </a:xfrm>
          <a:prstGeom prst="rect">
            <a:avLst/>
          </a:prstGeom>
          <a:noFill/>
        </p:spPr>
        <p:txBody>
          <a:bodyPr wrap="square" rtlCol="0">
            <a:spAutoFit/>
          </a:bodyPr>
          <a:lstStyle/>
          <a:p>
            <a:r>
              <a:rPr lang="en-GB" sz="1200" dirty="0">
                <a:solidFill>
                  <a:schemeClr val="bg1"/>
                </a:solidFill>
                <a:latin typeface="Montserrat" panose="020B0604020202020204" charset="0"/>
              </a:rPr>
              <a:t>Units per trip</a:t>
            </a:r>
          </a:p>
        </p:txBody>
      </p:sp>
      <p:sp>
        <p:nvSpPr>
          <p:cNvPr id="38" name="TextBox 37"/>
          <p:cNvSpPr txBox="1"/>
          <p:nvPr/>
        </p:nvSpPr>
        <p:spPr>
          <a:xfrm>
            <a:off x="2180509" y="2498493"/>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2.63</a:t>
            </a:r>
          </a:p>
        </p:txBody>
      </p:sp>
      <p:sp>
        <p:nvSpPr>
          <p:cNvPr id="39" name="TextBox 38"/>
          <p:cNvSpPr txBox="1"/>
          <p:nvPr/>
        </p:nvSpPr>
        <p:spPr>
          <a:xfrm>
            <a:off x="4460646" y="2498493"/>
            <a:ext cx="1138453"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£1.48</a:t>
            </a:r>
          </a:p>
        </p:txBody>
      </p:sp>
      <p:sp>
        <p:nvSpPr>
          <p:cNvPr id="40" name="TextBox 39"/>
          <p:cNvSpPr txBox="1"/>
          <p:nvPr/>
        </p:nvSpPr>
        <p:spPr>
          <a:xfrm>
            <a:off x="6901989" y="2498493"/>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1.38</a:t>
            </a:r>
          </a:p>
        </p:txBody>
      </p:sp>
      <p:sp>
        <p:nvSpPr>
          <p:cNvPr id="41" name="TextBox 40"/>
          <p:cNvSpPr txBox="1"/>
          <p:nvPr/>
        </p:nvSpPr>
        <p:spPr>
          <a:xfrm>
            <a:off x="2180510" y="3213072"/>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2.51</a:t>
            </a:r>
          </a:p>
        </p:txBody>
      </p:sp>
      <p:sp>
        <p:nvSpPr>
          <p:cNvPr id="42" name="TextBox 41"/>
          <p:cNvSpPr txBox="1"/>
          <p:nvPr/>
        </p:nvSpPr>
        <p:spPr>
          <a:xfrm>
            <a:off x="4460646" y="3213072"/>
            <a:ext cx="1138453"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£1.40</a:t>
            </a:r>
          </a:p>
        </p:txBody>
      </p:sp>
      <p:sp>
        <p:nvSpPr>
          <p:cNvPr id="43" name="TextBox 42"/>
          <p:cNvSpPr txBox="1"/>
          <p:nvPr/>
        </p:nvSpPr>
        <p:spPr>
          <a:xfrm>
            <a:off x="6901989" y="3213072"/>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1.35</a:t>
            </a:r>
          </a:p>
        </p:txBody>
      </p:sp>
      <p:sp>
        <p:nvSpPr>
          <p:cNvPr id="44" name="TextBox 43"/>
          <p:cNvSpPr txBox="1"/>
          <p:nvPr/>
        </p:nvSpPr>
        <p:spPr>
          <a:xfrm>
            <a:off x="2180510" y="3925236"/>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2.64</a:t>
            </a:r>
          </a:p>
        </p:txBody>
      </p:sp>
      <p:sp>
        <p:nvSpPr>
          <p:cNvPr id="45" name="TextBox 44"/>
          <p:cNvSpPr txBox="1"/>
          <p:nvPr/>
        </p:nvSpPr>
        <p:spPr>
          <a:xfrm>
            <a:off x="4460646" y="3925236"/>
            <a:ext cx="1138453"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£1.45</a:t>
            </a:r>
          </a:p>
        </p:txBody>
      </p:sp>
      <p:sp>
        <p:nvSpPr>
          <p:cNvPr id="46" name="TextBox 45"/>
          <p:cNvSpPr txBox="1"/>
          <p:nvPr/>
        </p:nvSpPr>
        <p:spPr>
          <a:xfrm>
            <a:off x="6901989" y="3925236"/>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1.36</a:t>
            </a:r>
          </a:p>
        </p:txBody>
      </p:sp>
      <p:pic>
        <p:nvPicPr>
          <p:cNvPr id="1026" name="Picture 2" descr="niq-symb-20-wht-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459" y="1636995"/>
            <a:ext cx="369850" cy="50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012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Waitrose Heston Mocha Hot Cross Buns | Waitrose &amp; Partners"/>
          <p:cNvPicPr>
            <a:picLocks noChangeAspect="1" noChangeArrowheads="1"/>
          </p:cNvPicPr>
          <p:nvPr/>
        </p:nvPicPr>
        <p:blipFill rotWithShape="1">
          <a:blip r:embed="rId2">
            <a:extLst>
              <a:ext uri="{28A0092B-C50C-407E-A947-70E740481C1C}">
                <a14:useLocalDpi xmlns:a14="http://schemas.microsoft.com/office/drawing/2010/main" val="0"/>
              </a:ext>
            </a:extLst>
          </a:blip>
          <a:srcRect l="2713" t="28164" r="2713" b="28164"/>
          <a:stretch/>
        </p:blipFill>
        <p:spPr bwMode="auto">
          <a:xfrm>
            <a:off x="4276969" y="4225086"/>
            <a:ext cx="1215051" cy="5610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aitrose Rum &amp; Raisin Hot Cross Buns | Waitrose &amp; Partners"/>
          <p:cNvPicPr>
            <a:picLocks noChangeAspect="1" noChangeArrowheads="1"/>
          </p:cNvPicPr>
          <p:nvPr/>
        </p:nvPicPr>
        <p:blipFill rotWithShape="1">
          <a:blip r:embed="rId3">
            <a:extLst>
              <a:ext uri="{28A0092B-C50C-407E-A947-70E740481C1C}">
                <a14:useLocalDpi xmlns:a14="http://schemas.microsoft.com/office/drawing/2010/main" val="0"/>
              </a:ext>
            </a:extLst>
          </a:blip>
          <a:srcRect l="7200" t="5033" r="7200" b="5033"/>
          <a:stretch/>
        </p:blipFill>
        <p:spPr bwMode="auto">
          <a:xfrm>
            <a:off x="3215859" y="3817305"/>
            <a:ext cx="900000" cy="9455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sco Fin*4 Strawberry And White Chocolate Hot Cross Buns"/>
          <p:cNvPicPr>
            <a:picLocks noChangeAspect="1" noChangeArrowheads="1"/>
          </p:cNvPicPr>
          <p:nvPr/>
        </p:nvPicPr>
        <p:blipFill rotWithShape="1">
          <a:blip r:embed="rId4">
            <a:extLst>
              <a:ext uri="{28A0092B-C50C-407E-A947-70E740481C1C}">
                <a14:useLocalDpi xmlns:a14="http://schemas.microsoft.com/office/drawing/2010/main" val="0"/>
              </a:ext>
            </a:extLst>
          </a:blip>
          <a:srcRect l="5302" t="12480" r="5302" b="12480"/>
          <a:stretch/>
        </p:blipFill>
        <p:spPr bwMode="auto">
          <a:xfrm>
            <a:off x="3215859" y="3050263"/>
            <a:ext cx="900000" cy="7554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sco Finest 4 Salted Caramel &amp; Chocolate Hot Cross Buns - Tesco Groceries"/>
          <p:cNvPicPr>
            <a:picLocks noChangeAspect="1" noChangeArrowheads="1"/>
          </p:cNvPicPr>
          <p:nvPr/>
        </p:nvPicPr>
        <p:blipFill rotWithShape="1">
          <a:blip r:embed="rId5">
            <a:extLst>
              <a:ext uri="{28A0092B-C50C-407E-A947-70E740481C1C}">
                <a14:useLocalDpi xmlns:a14="http://schemas.microsoft.com/office/drawing/2010/main" val="0"/>
              </a:ext>
            </a:extLst>
          </a:blip>
          <a:srcRect l="4720" t="12885" r="4720" b="12885"/>
          <a:stretch/>
        </p:blipFill>
        <p:spPr bwMode="auto">
          <a:xfrm>
            <a:off x="4228999" y="3210636"/>
            <a:ext cx="900000" cy="73771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orrisons The Best Very Berry Hot Cross Buns | Morrisons"/>
          <p:cNvPicPr>
            <a:picLocks noChangeAspect="1" noChangeArrowheads="1"/>
          </p:cNvPicPr>
          <p:nvPr/>
        </p:nvPicPr>
        <p:blipFill rotWithShape="1">
          <a:blip r:embed="rId6">
            <a:extLst>
              <a:ext uri="{28A0092B-C50C-407E-A947-70E740481C1C}">
                <a14:useLocalDpi xmlns:a14="http://schemas.microsoft.com/office/drawing/2010/main" val="0"/>
              </a:ext>
            </a:extLst>
          </a:blip>
          <a:srcRect l="16953" t="18021" r="16953" b="18021"/>
          <a:stretch/>
        </p:blipFill>
        <p:spPr bwMode="auto">
          <a:xfrm>
            <a:off x="3777186" y="2432994"/>
            <a:ext cx="900000" cy="8709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orrisons The Best Double Chocolate &amp; Caramel Hot X Buns | Morrisons"/>
          <p:cNvPicPr>
            <a:picLocks noChangeAspect="1" noChangeArrowheads="1"/>
          </p:cNvPicPr>
          <p:nvPr/>
        </p:nvPicPr>
        <p:blipFill rotWithShape="1">
          <a:blip r:embed="rId7">
            <a:extLst>
              <a:ext uri="{28A0092B-C50C-407E-A947-70E740481C1C}">
                <a14:useLocalDpi xmlns:a14="http://schemas.microsoft.com/office/drawing/2010/main" val="0"/>
              </a:ext>
            </a:extLst>
          </a:blip>
          <a:srcRect l="17771" t="17852" r="17771" b="17852"/>
          <a:stretch/>
        </p:blipFill>
        <p:spPr bwMode="auto">
          <a:xfrm>
            <a:off x="4857586" y="2506392"/>
            <a:ext cx="900000" cy="8977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4651" y="292625"/>
            <a:ext cx="8606470" cy="393600"/>
          </a:xfrm>
        </p:spPr>
        <p:txBody>
          <a:bodyPr/>
          <a:lstStyle/>
          <a:p>
            <a:r>
              <a:rPr lang="en-GB" dirty="0"/>
              <a:t>Plant HXB +32% YOY in Grocery </a:t>
            </a:r>
            <a:r>
              <a:rPr lang="en-GB" dirty="0" err="1"/>
              <a:t>Mults</a:t>
            </a:r>
            <a:r>
              <a:rPr lang="en-GB" dirty="0"/>
              <a:t>, driven by indulgent and different flavours (+£2.7m) vs Traditional (+£2.2m)</a:t>
            </a:r>
          </a:p>
        </p:txBody>
      </p:sp>
      <p:sp>
        <p:nvSpPr>
          <p:cNvPr id="5" name="Subtitle 4"/>
          <p:cNvSpPr>
            <a:spLocks noGrp="1"/>
          </p:cNvSpPr>
          <p:nvPr>
            <p:ph type="subTitle" idx="3"/>
          </p:nvPr>
        </p:nvSpPr>
        <p:spPr/>
        <p:txBody>
          <a:bodyPr/>
          <a:lstStyle/>
          <a:p>
            <a:r>
              <a:rPr lang="en-GB" dirty="0"/>
              <a:t>Source: Nielsen </a:t>
            </a:r>
            <a:r>
              <a:rPr lang="en-GB" dirty="0" err="1"/>
              <a:t>Scantrack</a:t>
            </a:r>
            <a:r>
              <a:rPr lang="en-GB" dirty="0"/>
              <a:t>, Grocery Multiples, data 4w/e 3</a:t>
            </a:r>
            <a:r>
              <a:rPr lang="en-GB" baseline="30000" dirty="0"/>
              <a:t>rd</a:t>
            </a:r>
            <a:r>
              <a:rPr lang="en-GB" dirty="0"/>
              <a:t> April 2021, and Google Trends</a:t>
            </a:r>
          </a:p>
        </p:txBody>
      </p:sp>
      <p:pic>
        <p:nvPicPr>
          <p:cNvPr id="1034" name="Picture 10" descr="Sainsbury's Strawberries &amp; Cream Hot Cross Buns, Taste the Difference 280g  | Sainsbury's"/>
          <p:cNvPicPr>
            <a:picLocks noChangeAspect="1" noChangeArrowheads="1"/>
          </p:cNvPicPr>
          <p:nvPr/>
        </p:nvPicPr>
        <p:blipFill rotWithShape="1">
          <a:blip r:embed="rId8">
            <a:extLst>
              <a:ext uri="{28A0092B-C50C-407E-A947-70E740481C1C}">
                <a14:useLocalDpi xmlns:a14="http://schemas.microsoft.com/office/drawing/2010/main" val="0"/>
              </a:ext>
            </a:extLst>
          </a:blip>
          <a:srcRect l="4923" t="12798" r="4923" b="12798"/>
          <a:stretch/>
        </p:blipFill>
        <p:spPr bwMode="auto">
          <a:xfrm>
            <a:off x="5128999" y="3543921"/>
            <a:ext cx="900000" cy="7427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Chart 16"/>
          <p:cNvGraphicFramePr>
            <a:graphicFrameLocks/>
          </p:cNvGraphicFramePr>
          <p:nvPr/>
        </p:nvGraphicFramePr>
        <p:xfrm>
          <a:off x="6093574" y="1973965"/>
          <a:ext cx="2712000" cy="2681189"/>
        </p:xfrm>
        <a:graphic>
          <a:graphicData uri="http://schemas.openxmlformats.org/drawingml/2006/chart">
            <c:chart xmlns:c="http://schemas.openxmlformats.org/drawingml/2006/chart" xmlns:r="http://schemas.openxmlformats.org/officeDocument/2006/relationships" r:id="rId9"/>
          </a:graphicData>
        </a:graphic>
      </p:graphicFrame>
      <p:cxnSp>
        <p:nvCxnSpPr>
          <p:cNvPr id="18" name="Google Shape;2301;p141"/>
          <p:cNvCxnSpPr/>
          <p:nvPr/>
        </p:nvCxnSpPr>
        <p:spPr>
          <a:xfrm>
            <a:off x="338424" y="1648095"/>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19" name="Google Shape;2302;p141"/>
          <p:cNvCxnSpPr/>
          <p:nvPr/>
        </p:nvCxnSpPr>
        <p:spPr>
          <a:xfrm>
            <a:off x="3215999" y="1648095"/>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20" name="Google Shape;2303;p141"/>
          <p:cNvCxnSpPr/>
          <p:nvPr/>
        </p:nvCxnSpPr>
        <p:spPr>
          <a:xfrm>
            <a:off x="6093574" y="1648095"/>
            <a:ext cx="2712000" cy="0"/>
          </a:xfrm>
          <a:prstGeom prst="straightConnector1">
            <a:avLst/>
          </a:prstGeom>
          <a:noFill/>
          <a:ln w="9525" cap="flat" cmpd="sng">
            <a:solidFill>
              <a:srgbClr val="333333"/>
            </a:solidFill>
            <a:prstDash val="solid"/>
            <a:round/>
            <a:headEnd type="none" w="med" len="med"/>
            <a:tailEnd type="none" w="med" len="med"/>
          </a:ln>
        </p:spPr>
      </p:cxnSp>
      <p:sp>
        <p:nvSpPr>
          <p:cNvPr id="21" name="Google Shape;2307;p141"/>
          <p:cNvSpPr txBox="1"/>
          <p:nvPr/>
        </p:nvSpPr>
        <p:spPr>
          <a:xfrm flipH="1">
            <a:off x="338424" y="1254500"/>
            <a:ext cx="2654158" cy="393600"/>
          </a:xfrm>
          <a:prstGeom prst="rect">
            <a:avLst/>
          </a:prstGeom>
          <a:noFill/>
          <a:ln>
            <a:noFill/>
          </a:ln>
        </p:spPr>
        <p:txBody>
          <a:bodyPr spcFirstLastPara="1" wrap="square" lIns="0" tIns="91425" rIns="0" bIns="91425" anchor="b" anchorCtr="0">
            <a:noAutofit/>
          </a:bodyPr>
          <a:lstStyle/>
          <a:p>
            <a:pPr defTabSz="914378">
              <a:buSzPts val="1100"/>
            </a:pPr>
            <a:r>
              <a:rPr lang="en" sz="1300" b="1" dirty="0">
                <a:latin typeface="Montserrat" panose="00000500000000000000" pitchFamily="2" charset="0"/>
                <a:ea typeface="Montserrat"/>
                <a:cs typeface="Montserrat"/>
                <a:sym typeface="Montserrat"/>
              </a:rPr>
              <a:t>Indulgent/savoury flavours gain share</a:t>
            </a:r>
            <a:endParaRPr sz="1300" b="1" dirty="0">
              <a:latin typeface="Montserrat" panose="00000500000000000000" pitchFamily="2" charset="0"/>
              <a:ea typeface="Montserrat"/>
              <a:cs typeface="Montserrat"/>
              <a:sym typeface="Montserrat"/>
            </a:endParaRPr>
          </a:p>
        </p:txBody>
      </p:sp>
      <p:sp>
        <p:nvSpPr>
          <p:cNvPr id="22" name="Google Shape;2308;p141"/>
          <p:cNvSpPr txBox="1"/>
          <p:nvPr/>
        </p:nvSpPr>
        <p:spPr>
          <a:xfrm flipH="1">
            <a:off x="3216000" y="1254500"/>
            <a:ext cx="2712000" cy="393600"/>
          </a:xfrm>
          <a:prstGeom prst="rect">
            <a:avLst/>
          </a:prstGeom>
          <a:noFill/>
          <a:ln>
            <a:noFill/>
          </a:ln>
        </p:spPr>
        <p:txBody>
          <a:bodyPr spcFirstLastPara="1" wrap="square" lIns="0" tIns="91425" rIns="0" bIns="91425" anchor="b" anchorCtr="0">
            <a:noAutofit/>
          </a:bodyPr>
          <a:lstStyle/>
          <a:p>
            <a:pPr defTabSz="914378">
              <a:buSzPts val="1100"/>
            </a:pPr>
            <a:r>
              <a:rPr lang="en" sz="1300" b="1" dirty="0">
                <a:latin typeface="Montserrat" panose="00000500000000000000" pitchFamily="2" charset="0"/>
                <a:ea typeface="Montserrat"/>
                <a:cs typeface="Montserrat"/>
                <a:sym typeface="Montserrat"/>
              </a:rPr>
              <a:t>New and interesting flavours are the focus for NPD </a:t>
            </a:r>
            <a:endParaRPr sz="1300" b="1" dirty="0">
              <a:latin typeface="Montserrat" panose="00000500000000000000" pitchFamily="2" charset="0"/>
              <a:ea typeface="Montserrat"/>
              <a:cs typeface="Montserrat"/>
              <a:sym typeface="Montserrat"/>
            </a:endParaRPr>
          </a:p>
        </p:txBody>
      </p:sp>
      <p:sp>
        <p:nvSpPr>
          <p:cNvPr id="23" name="Google Shape;2309;p141"/>
          <p:cNvSpPr txBox="1"/>
          <p:nvPr/>
        </p:nvSpPr>
        <p:spPr>
          <a:xfrm flipH="1">
            <a:off x="6093574" y="1254500"/>
            <a:ext cx="2712000" cy="393600"/>
          </a:xfrm>
          <a:prstGeom prst="rect">
            <a:avLst/>
          </a:prstGeom>
          <a:noFill/>
          <a:ln>
            <a:noFill/>
          </a:ln>
        </p:spPr>
        <p:txBody>
          <a:bodyPr spcFirstLastPara="1" wrap="square" lIns="0" tIns="91425" rIns="0" bIns="91425" anchor="b" anchorCtr="0">
            <a:noAutofit/>
          </a:bodyPr>
          <a:lstStyle/>
          <a:p>
            <a:pPr defTabSz="914378">
              <a:buSzPts val="1100"/>
            </a:pPr>
            <a:r>
              <a:rPr lang="en" sz="1300" b="1" dirty="0">
                <a:latin typeface="Montserrat" panose="00000500000000000000" pitchFamily="2" charset="0"/>
                <a:ea typeface="Montserrat"/>
                <a:cs typeface="Montserrat"/>
                <a:sym typeface="Montserrat"/>
              </a:rPr>
              <a:t>Google searches for HXB recipes peaks in 2020</a:t>
            </a:r>
            <a:endParaRPr sz="1300" b="1" dirty="0">
              <a:latin typeface="Montserrat" panose="00000500000000000000" pitchFamily="2" charset="0"/>
              <a:ea typeface="Montserrat"/>
              <a:cs typeface="Montserrat"/>
              <a:sym typeface="Montserrat"/>
            </a:endParaRPr>
          </a:p>
        </p:txBody>
      </p:sp>
      <p:pic>
        <p:nvPicPr>
          <p:cNvPr id="1026" name="Picture 2" descr="The best new and alternative hot cross bun flavours for Easter 2021"/>
          <p:cNvPicPr>
            <a:picLocks noChangeAspect="1" noChangeArrowheads="1"/>
          </p:cNvPicPr>
          <p:nvPr/>
        </p:nvPicPr>
        <p:blipFill rotWithShape="1">
          <a:blip r:embed="rId10">
            <a:extLst>
              <a:ext uri="{28A0092B-C50C-407E-A947-70E740481C1C}">
                <a14:useLocalDpi xmlns:a14="http://schemas.microsoft.com/office/drawing/2010/main" val="0"/>
              </a:ext>
            </a:extLst>
          </a:blip>
          <a:srcRect l="2993" t="11235" r="2993" b="11235"/>
          <a:stretch/>
        </p:blipFill>
        <p:spPr bwMode="auto">
          <a:xfrm>
            <a:off x="4707984" y="1731046"/>
            <a:ext cx="900000" cy="7422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mp;S Marmite Cheese Hot Cross Buns | Ocado"/>
          <p:cNvPicPr>
            <a:picLocks noChangeAspect="1" noChangeArrowheads="1"/>
          </p:cNvPicPr>
          <p:nvPr/>
        </p:nvPicPr>
        <p:blipFill rotWithShape="1">
          <a:blip r:embed="rId11">
            <a:extLst>
              <a:ext uri="{28A0092B-C50C-407E-A947-70E740481C1C}">
                <a14:useLocalDpi xmlns:a14="http://schemas.microsoft.com/office/drawing/2010/main" val="0"/>
              </a:ext>
            </a:extLst>
          </a:blip>
          <a:srcRect l="5750" t="12113" r="5750" b="12113"/>
          <a:stretch/>
        </p:blipFill>
        <p:spPr bwMode="auto">
          <a:xfrm>
            <a:off x="3498904" y="1731647"/>
            <a:ext cx="900000" cy="770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hart 9"/>
          <p:cNvGraphicFramePr/>
          <p:nvPr/>
        </p:nvGraphicFramePr>
        <p:xfrm>
          <a:off x="354650" y="2115333"/>
          <a:ext cx="2705649" cy="3077620"/>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p:cNvSpPr txBox="1"/>
          <p:nvPr/>
        </p:nvSpPr>
        <p:spPr>
          <a:xfrm>
            <a:off x="338425" y="1654668"/>
            <a:ext cx="2721875" cy="400110"/>
          </a:xfrm>
          <a:prstGeom prst="rect">
            <a:avLst/>
          </a:prstGeom>
          <a:noFill/>
        </p:spPr>
        <p:txBody>
          <a:bodyPr wrap="square" lIns="0" rIns="0" rtlCol="0">
            <a:spAutoFit/>
          </a:bodyPr>
          <a:lstStyle/>
          <a:p>
            <a:pPr defTabSz="914378"/>
            <a:r>
              <a:rPr lang="en-GB" sz="1000" dirty="0">
                <a:latin typeface="Montserrat" panose="020B0604020202020204" charset="0"/>
              </a:rPr>
              <a:t>Plant HXB by Flavour – Grocery Multiples – Value Share – Easter 2021 vs Easter 2020</a:t>
            </a:r>
          </a:p>
        </p:txBody>
      </p:sp>
      <p:sp>
        <p:nvSpPr>
          <p:cNvPr id="39" name="TextBox 38"/>
          <p:cNvSpPr txBox="1"/>
          <p:nvPr/>
        </p:nvSpPr>
        <p:spPr>
          <a:xfrm>
            <a:off x="6093575" y="1654669"/>
            <a:ext cx="2721875" cy="400110"/>
          </a:xfrm>
          <a:prstGeom prst="rect">
            <a:avLst/>
          </a:prstGeom>
          <a:noFill/>
        </p:spPr>
        <p:txBody>
          <a:bodyPr wrap="square" lIns="0" rIns="0" rtlCol="0">
            <a:spAutoFit/>
          </a:bodyPr>
          <a:lstStyle/>
          <a:p>
            <a:pPr defTabSz="914378"/>
            <a:r>
              <a:rPr lang="en-GB" sz="1000" dirty="0">
                <a:latin typeface="Montserrat" panose="020B0604020202020204" charset="0"/>
              </a:rPr>
              <a:t>“Hot Cross Bun Recipe” – United Kingdom – Google Searches</a:t>
            </a:r>
          </a:p>
        </p:txBody>
      </p:sp>
      <p:sp>
        <p:nvSpPr>
          <p:cNvPr id="13" name="Rectangle 12"/>
          <p:cNvSpPr/>
          <p:nvPr/>
        </p:nvSpPr>
        <p:spPr>
          <a:xfrm>
            <a:off x="6093575" y="4655153"/>
            <a:ext cx="1519968" cy="215444"/>
          </a:xfrm>
          <a:prstGeom prst="rect">
            <a:avLst/>
          </a:prstGeom>
        </p:spPr>
        <p:txBody>
          <a:bodyPr wrap="none">
            <a:spAutoFit/>
          </a:bodyPr>
          <a:lstStyle/>
          <a:p>
            <a:pPr defTabSz="914378"/>
            <a:r>
              <a:rPr lang="en-GB" sz="800" dirty="0">
                <a:latin typeface="Montserrat" panose="020B0604020202020204" charset="0"/>
              </a:rPr>
              <a:t>100 = peak search volume</a:t>
            </a:r>
          </a:p>
        </p:txBody>
      </p:sp>
      <p:sp>
        <p:nvSpPr>
          <p:cNvPr id="14" name="TextBox 13"/>
          <p:cNvSpPr txBox="1"/>
          <p:nvPr/>
        </p:nvSpPr>
        <p:spPr>
          <a:xfrm>
            <a:off x="354651" y="4567373"/>
            <a:ext cx="1107034" cy="276999"/>
          </a:xfrm>
          <a:prstGeom prst="rect">
            <a:avLst/>
          </a:prstGeom>
          <a:noFill/>
        </p:spPr>
        <p:txBody>
          <a:bodyPr wrap="none" lIns="0" rtlCol="0">
            <a:spAutoFit/>
          </a:bodyPr>
          <a:lstStyle/>
          <a:p>
            <a:pPr defTabSz="914378"/>
            <a:r>
              <a:rPr lang="en-GB" sz="600" dirty="0">
                <a:solidFill>
                  <a:srgbClr val="666666"/>
                </a:solidFill>
                <a:latin typeface="Montserrat" panose="020B0604020202020204" charset="0"/>
              </a:rPr>
              <a:t>Inside ring = Easter 2020</a:t>
            </a:r>
          </a:p>
          <a:p>
            <a:pPr defTabSz="914378"/>
            <a:r>
              <a:rPr lang="en-GB" sz="600" dirty="0">
                <a:solidFill>
                  <a:srgbClr val="666666"/>
                </a:solidFill>
                <a:latin typeface="Montserrat" panose="020B0604020202020204" charset="0"/>
              </a:rPr>
              <a:t>Outside ring = Easter 2021</a:t>
            </a:r>
          </a:p>
        </p:txBody>
      </p:sp>
    </p:spTree>
    <p:extLst>
      <p:ext uri="{BB962C8B-B14F-4D97-AF65-F5344CB8AC3E}">
        <p14:creationId xmlns:p14="http://schemas.microsoft.com/office/powerpoint/2010/main" val="2777250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Summary</a:t>
            </a:r>
          </a:p>
        </p:txBody>
      </p:sp>
      <p:pic>
        <p:nvPicPr>
          <p:cNvPr id="1026" name="Picture 2" descr="Solid Chocolate Easter Eggs Rec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849" y="1391231"/>
            <a:ext cx="3147494" cy="236103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673;p61"/>
          <p:cNvSpPr txBox="1"/>
          <p:nvPr/>
        </p:nvSpPr>
        <p:spPr>
          <a:xfrm>
            <a:off x="356660" y="92502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latin typeface="Montserrat" panose="00000500000000000000" pitchFamily="2" charset="0"/>
                <a:ea typeface="Montserrat"/>
                <a:cs typeface="Montserrat"/>
                <a:sym typeface="Montserrat"/>
              </a:rPr>
              <a:t>Growth vs 2020</a:t>
            </a:r>
            <a:endParaRPr sz="1800" b="1" i="0" u="none" strike="noStrike" cap="none" dirty="0">
              <a:latin typeface="Montserrat" panose="00000500000000000000" pitchFamily="2" charset="0"/>
              <a:ea typeface="Montserrat"/>
              <a:cs typeface="Montserrat"/>
              <a:sym typeface="Montserrat"/>
            </a:endParaRPr>
          </a:p>
        </p:txBody>
      </p:sp>
      <p:sp>
        <p:nvSpPr>
          <p:cNvPr id="9" name="Google Shape;674;p61"/>
          <p:cNvSpPr txBox="1"/>
          <p:nvPr/>
        </p:nvSpPr>
        <p:spPr>
          <a:xfrm>
            <a:off x="3225111" y="925021"/>
            <a:ext cx="2837664"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latin typeface="Montserrat" panose="00000500000000000000" pitchFamily="2" charset="0"/>
                <a:ea typeface="Montserrat"/>
                <a:cs typeface="Montserrat"/>
                <a:sym typeface="Montserrat"/>
              </a:rPr>
              <a:t>Retailer Trends</a:t>
            </a:r>
            <a:endParaRPr sz="1800" b="1" i="0" u="none" strike="noStrike" cap="none" dirty="0">
              <a:latin typeface="Montserrat" panose="00000500000000000000" pitchFamily="2" charset="0"/>
              <a:ea typeface="Montserrat"/>
              <a:cs typeface="Montserrat"/>
              <a:sym typeface="Montserrat"/>
            </a:endParaRPr>
          </a:p>
        </p:txBody>
      </p:sp>
      <p:sp>
        <p:nvSpPr>
          <p:cNvPr id="11" name="Google Shape;677;p61"/>
          <p:cNvSpPr txBox="1"/>
          <p:nvPr/>
        </p:nvSpPr>
        <p:spPr>
          <a:xfrm>
            <a:off x="356650" y="152858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dirty="0">
                <a:solidFill>
                  <a:schemeClr val="tx1"/>
                </a:solidFill>
                <a:latin typeface="Montserrat" panose="00000500000000000000" pitchFamily="2" charset="0"/>
                <a:ea typeface="Montserrat"/>
                <a:cs typeface="Montserrat"/>
                <a:sym typeface="Montserrat"/>
              </a:rPr>
              <a:t>Total store was up +3.7% this Easter vs last, driven by non food as shoppers prepared for soially distanced gatherings with friends and family</a:t>
            </a:r>
            <a:endParaRPr sz="1200" dirty="0">
              <a:solidFill>
                <a:schemeClr val="tx1"/>
              </a:solidFill>
              <a:latin typeface="Montserrat" panose="00000500000000000000" pitchFamily="2" charset="0"/>
              <a:ea typeface="Montserrat"/>
              <a:cs typeface="Montserrat"/>
              <a:sym typeface="Montserrat"/>
            </a:endParaRPr>
          </a:p>
        </p:txBody>
      </p:sp>
      <p:cxnSp>
        <p:nvCxnSpPr>
          <p:cNvPr id="12" name="Google Shape;678;p61"/>
          <p:cNvCxnSpPr/>
          <p:nvPr/>
        </p:nvCxnSpPr>
        <p:spPr>
          <a:xfrm>
            <a:off x="338424" y="1455227"/>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13" name="Google Shape;679;p61"/>
          <p:cNvCxnSpPr/>
          <p:nvPr/>
        </p:nvCxnSpPr>
        <p:spPr>
          <a:xfrm>
            <a:off x="3215999" y="1455227"/>
            <a:ext cx="2712000" cy="0"/>
          </a:xfrm>
          <a:prstGeom prst="straightConnector1">
            <a:avLst/>
          </a:prstGeom>
          <a:noFill/>
          <a:ln w="9525" cap="flat" cmpd="sng">
            <a:solidFill>
              <a:srgbClr val="333333"/>
            </a:solidFill>
            <a:prstDash val="solid"/>
            <a:round/>
            <a:headEnd type="none" w="med" len="med"/>
            <a:tailEnd type="none" w="med" len="med"/>
          </a:ln>
        </p:spPr>
      </p:cxnSp>
      <p:sp>
        <p:nvSpPr>
          <p:cNvPr id="14" name="Google Shape;681;p61"/>
          <p:cNvSpPr txBox="1"/>
          <p:nvPr/>
        </p:nvSpPr>
        <p:spPr>
          <a:xfrm>
            <a:off x="3225200" y="152858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dirty="0">
                <a:solidFill>
                  <a:schemeClr val="tx1"/>
                </a:solidFill>
                <a:latin typeface="Montserrat" panose="00000500000000000000" pitchFamily="2" charset="0"/>
                <a:ea typeface="Montserrat"/>
                <a:cs typeface="Montserrat"/>
                <a:sym typeface="Montserrat"/>
              </a:rPr>
              <a:t>The discounters won from a retailer perspective, with Online nearly doubling share </a:t>
            </a:r>
            <a:r>
              <a:rPr lang="en" sz="1200">
                <a:solidFill>
                  <a:schemeClr val="tx1"/>
                </a:solidFill>
                <a:latin typeface="Montserrat" panose="00000500000000000000" pitchFamily="2" charset="0"/>
                <a:ea typeface="Montserrat"/>
                <a:cs typeface="Montserrat"/>
                <a:sym typeface="Montserrat"/>
              </a:rPr>
              <a:t>vs 2019</a:t>
            </a:r>
            <a:endParaRPr lang="en" sz="1200" dirty="0">
              <a:solidFill>
                <a:schemeClr val="tx1"/>
              </a:solidFill>
              <a:latin typeface="Montserrat" panose="00000500000000000000" pitchFamily="2" charset="0"/>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lang="en" sz="1200" dirty="0">
              <a:solidFill>
                <a:schemeClr val="tx1"/>
              </a:solidFill>
              <a:latin typeface="Montserrat" panose="00000500000000000000" pitchFamily="2" charset="0"/>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200" dirty="0">
                <a:solidFill>
                  <a:schemeClr val="tx1"/>
                </a:solidFill>
                <a:latin typeface="Montserrat" panose="00000500000000000000" pitchFamily="2" charset="0"/>
                <a:ea typeface="Montserrat"/>
                <a:cs typeface="Montserrat"/>
                <a:sym typeface="Montserrat"/>
              </a:rPr>
              <a:t>Easter products drive bigger baskets</a:t>
            </a:r>
            <a:endParaRPr sz="1200" dirty="0">
              <a:solidFill>
                <a:schemeClr val="tx1"/>
              </a:solidFill>
              <a:latin typeface="Montserrat" panose="00000500000000000000" pitchFamily="2" charset="0"/>
              <a:ea typeface="Montserrat"/>
              <a:cs typeface="Montserrat"/>
              <a:sym typeface="Montserrat"/>
            </a:endParaRPr>
          </a:p>
        </p:txBody>
      </p:sp>
      <p:sp>
        <p:nvSpPr>
          <p:cNvPr id="15" name="Google Shape;683;p61"/>
          <p:cNvSpPr txBox="1"/>
          <p:nvPr/>
        </p:nvSpPr>
        <p:spPr>
          <a:xfrm>
            <a:off x="356660" y="270877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GB" sz="1800" b="1" i="0" u="none" strike="noStrike" cap="none" dirty="0">
                <a:latin typeface="Montserrat" panose="00000500000000000000" pitchFamily="2" charset="0"/>
                <a:ea typeface="Montserrat"/>
                <a:cs typeface="Montserrat"/>
                <a:sym typeface="Montserrat"/>
              </a:rPr>
              <a:t>Easter Chocolate </a:t>
            </a:r>
            <a:endParaRPr sz="1800" b="1" i="0" u="none" strike="noStrike" cap="none" dirty="0">
              <a:latin typeface="Montserrat" panose="00000500000000000000" pitchFamily="2" charset="0"/>
              <a:ea typeface="Montserrat"/>
              <a:cs typeface="Montserrat"/>
              <a:sym typeface="Montserrat"/>
            </a:endParaRPr>
          </a:p>
        </p:txBody>
      </p:sp>
      <p:sp>
        <p:nvSpPr>
          <p:cNvPr id="16" name="Google Shape;684;p61"/>
          <p:cNvSpPr txBox="1"/>
          <p:nvPr/>
        </p:nvSpPr>
        <p:spPr>
          <a:xfrm>
            <a:off x="3225111" y="270877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latin typeface="Montserrat" panose="00000500000000000000" pitchFamily="2" charset="0"/>
                <a:ea typeface="Montserrat"/>
                <a:cs typeface="Montserrat"/>
                <a:sym typeface="Montserrat"/>
              </a:rPr>
              <a:t>Hot Cross Buns</a:t>
            </a:r>
            <a:endParaRPr sz="1800" b="1" i="0" u="none" strike="noStrike" cap="none" dirty="0">
              <a:latin typeface="Montserrat" panose="00000500000000000000" pitchFamily="2" charset="0"/>
              <a:ea typeface="Montserrat"/>
              <a:cs typeface="Montserrat"/>
              <a:sym typeface="Montserrat"/>
            </a:endParaRPr>
          </a:p>
        </p:txBody>
      </p:sp>
      <p:sp>
        <p:nvSpPr>
          <p:cNvPr id="17" name="Google Shape;686;p61"/>
          <p:cNvSpPr txBox="1"/>
          <p:nvPr/>
        </p:nvSpPr>
        <p:spPr>
          <a:xfrm>
            <a:off x="356650" y="3312332"/>
            <a:ext cx="2693700" cy="1180200"/>
          </a:xfrm>
          <a:prstGeom prst="rect">
            <a:avLst/>
          </a:prstGeom>
          <a:noFill/>
          <a:ln>
            <a:noFill/>
          </a:ln>
        </p:spPr>
        <p:txBody>
          <a:bodyPr spcFirstLastPara="1" wrap="square" lIns="0" tIns="45700" rIns="0" bIns="45700" anchor="t" anchorCtr="0">
            <a:noAutofit/>
          </a:bodyPr>
          <a:lstStyle/>
          <a:p>
            <a:pPr lvl="0">
              <a:buSzPts val="1100"/>
            </a:pPr>
            <a:r>
              <a:rPr lang="en" sz="1200" dirty="0">
                <a:latin typeface="Montserrat" panose="00000500000000000000" pitchFamily="2" charset="0"/>
                <a:ea typeface="Montserrat"/>
                <a:cs typeface="Montserrat"/>
                <a:sym typeface="Montserrat"/>
              </a:rPr>
              <a:t>Grew at +41% in the 4 weeks to Easter, </a:t>
            </a:r>
            <a:r>
              <a:rPr lang="en-GB" sz="1200" dirty="0">
                <a:latin typeface="Montserrat" panose="00000500000000000000" pitchFamily="2" charset="0"/>
                <a:ea typeface="Montserrat"/>
                <a:cs typeface="Montserrat"/>
              </a:rPr>
              <a:t>driven by higher average spend per trip. Easter Eggs availability issues in the final week have halted the growth for most manufacturers.</a:t>
            </a:r>
            <a:endParaRPr sz="1200" dirty="0">
              <a:latin typeface="Montserrat" panose="00000500000000000000" pitchFamily="2" charset="0"/>
              <a:ea typeface="Montserrat"/>
              <a:cs typeface="Montserrat"/>
              <a:sym typeface="Montserrat"/>
            </a:endParaRPr>
          </a:p>
        </p:txBody>
      </p:sp>
      <p:cxnSp>
        <p:nvCxnSpPr>
          <p:cNvPr id="18" name="Google Shape;687;p61"/>
          <p:cNvCxnSpPr/>
          <p:nvPr/>
        </p:nvCxnSpPr>
        <p:spPr>
          <a:xfrm>
            <a:off x="338424" y="3238977"/>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19" name="Google Shape;688;p61"/>
          <p:cNvCxnSpPr/>
          <p:nvPr/>
        </p:nvCxnSpPr>
        <p:spPr>
          <a:xfrm>
            <a:off x="3215999" y="3238977"/>
            <a:ext cx="2712000" cy="0"/>
          </a:xfrm>
          <a:prstGeom prst="straightConnector1">
            <a:avLst/>
          </a:prstGeom>
          <a:noFill/>
          <a:ln w="9525" cap="flat" cmpd="sng">
            <a:solidFill>
              <a:srgbClr val="333333"/>
            </a:solidFill>
            <a:prstDash val="solid"/>
            <a:round/>
            <a:headEnd type="none" w="med" len="med"/>
            <a:tailEnd type="none" w="med" len="med"/>
          </a:ln>
        </p:spPr>
      </p:cxnSp>
      <p:sp>
        <p:nvSpPr>
          <p:cNvPr id="20" name="Google Shape;690;p61"/>
          <p:cNvSpPr txBox="1"/>
          <p:nvPr/>
        </p:nvSpPr>
        <p:spPr>
          <a:xfrm>
            <a:off x="3225200" y="3312332"/>
            <a:ext cx="2693700" cy="1180200"/>
          </a:xfrm>
          <a:prstGeom prst="rect">
            <a:avLst/>
          </a:prstGeom>
          <a:noFill/>
          <a:ln>
            <a:noFill/>
          </a:ln>
        </p:spPr>
        <p:txBody>
          <a:bodyPr spcFirstLastPara="1" wrap="square" lIns="0" tIns="45700" rIns="0" bIns="45700" anchor="t" anchorCtr="0">
            <a:noAutofit/>
          </a:bodyPr>
          <a:lstStyle/>
          <a:p>
            <a:pPr lvl="0">
              <a:buSzPts val="1100"/>
              <a:defRPr sz="1197" b="0" i="0" u="none" strike="noStrike" kern="1200" baseline="0">
                <a:solidFill>
                  <a:schemeClr val="bg1"/>
                </a:solidFill>
                <a:latin typeface="Montserrat" panose="020B0604020202020204" charset="0"/>
                <a:ea typeface="+mn-ea"/>
                <a:cs typeface="+mn-cs"/>
              </a:defRPr>
            </a:pPr>
            <a:r>
              <a:rPr lang="en-GB" sz="1200" dirty="0">
                <a:solidFill>
                  <a:schemeClr val="tx1"/>
                </a:solidFill>
                <a:latin typeface="Montserrat" panose="00000500000000000000" pitchFamily="2" charset="0"/>
                <a:ea typeface="Montserrat"/>
                <a:cs typeface="Montserrat"/>
                <a:sym typeface="Montserrat"/>
              </a:rPr>
              <a:t>Hot Cross Buns are a traditional product with traditional shoppers. Look to accelerate 2022 by targeting younger shoppers with more innovation.</a:t>
            </a:r>
            <a:endParaRPr sz="1200" dirty="0">
              <a:solidFill>
                <a:schemeClr val="tx1"/>
              </a:solidFill>
              <a:latin typeface="Montserrat" panose="00000500000000000000" pitchFamily="2" charset="0"/>
              <a:ea typeface="Montserrat"/>
              <a:cs typeface="Montserrat"/>
              <a:sym typeface="Montserrat"/>
            </a:endParaRPr>
          </a:p>
        </p:txBody>
      </p:sp>
      <p:sp>
        <p:nvSpPr>
          <p:cNvPr id="22" name="Subtitle 2"/>
          <p:cNvSpPr txBox="1">
            <a:spLocks/>
          </p:cNvSpPr>
          <p:nvPr/>
        </p:nvSpPr>
        <p:spPr>
          <a:xfrm>
            <a:off x="32480" y="4706609"/>
            <a:ext cx="5813149" cy="290027"/>
          </a:xfrm>
          <a:prstGeom prst="rect">
            <a:avLst/>
          </a:prstGeom>
        </p:spPr>
        <p:txBody>
          <a:bodyPr spcFirstLastPara="1" vert="horz" wrap="square" lIns="0" tIns="91425" rIns="0" bIns="91425" numCol="1" rtlCol="0" anchor="ctr" anchorCtr="0">
            <a:noAutofit/>
          </a:bodyPr>
          <a:lstStyle>
            <a:defPPr marR="0" lvl="0" algn="l" rtl="0">
              <a:lnSpc>
                <a:spcPct val="100000"/>
              </a:lnSpc>
              <a:spcBef>
                <a:spcPts val="0"/>
              </a:spcBef>
              <a:spcAft>
                <a:spcPts val="0"/>
              </a:spcAft>
            </a:defPPr>
            <a:lvl1pPr marL="311150" marR="0" lvl="0" indent="-311150" algn="l" rtl="0">
              <a:lnSpc>
                <a:spcPct val="100000"/>
              </a:lnSpc>
              <a:spcBef>
                <a:spcPts val="0"/>
              </a:spcBef>
              <a:spcAft>
                <a:spcPts val="0"/>
              </a:spcAft>
              <a:buClr>
                <a:schemeClr val="accent5"/>
              </a:buClr>
              <a:buSzPts val="1500"/>
              <a:buFont typeface="Arial"/>
              <a:buNone/>
              <a:defRPr sz="1500" b="0" i="0" u="none" strike="noStrike" cap="none">
                <a:solidFill>
                  <a:schemeClr val="accent5"/>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9pPr>
          </a:lstStyle>
          <a:p>
            <a:r>
              <a:rPr lang="en-GB" sz="900" dirty="0"/>
              <a:t>Dates analysed: 2021 4w/e 03.04.21, 2020 4w/e 11.04.20, 2019 4w/e 20.04.19 unless otherwise stated</a:t>
            </a:r>
          </a:p>
        </p:txBody>
      </p:sp>
    </p:spTree>
    <p:extLst>
      <p:ext uri="{BB962C8B-B14F-4D97-AF65-F5344CB8AC3E}">
        <p14:creationId xmlns:p14="http://schemas.microsoft.com/office/powerpoint/2010/main" val="2922556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4270-97BD-4F05-8FB0-0C6BB9931C57}"/>
              </a:ext>
            </a:extLst>
          </p:cNvPr>
          <p:cNvSpPr>
            <a:spLocks noGrp="1"/>
          </p:cNvSpPr>
          <p:nvPr>
            <p:ph type="title"/>
          </p:nvPr>
        </p:nvSpPr>
        <p:spPr/>
        <p:txBody>
          <a:bodyPr/>
          <a:lstStyle/>
          <a:p>
            <a:r>
              <a:rPr lang="en-GB" dirty="0"/>
              <a:t>Recruiting Northern families could be key to growth in future years</a:t>
            </a:r>
          </a:p>
        </p:txBody>
      </p:sp>
      <p:graphicFrame>
        <p:nvGraphicFramePr>
          <p:cNvPr id="6" name="Chart 5">
            <a:extLst>
              <a:ext uri="{FF2B5EF4-FFF2-40B4-BE49-F238E27FC236}">
                <a16:creationId xmlns:a16="http://schemas.microsoft.com/office/drawing/2014/main" id="{0157F07D-98E4-494A-897A-57E0C3CBDC01}"/>
              </a:ext>
            </a:extLst>
          </p:cNvPr>
          <p:cNvGraphicFramePr>
            <a:graphicFrameLocks/>
          </p:cNvGraphicFramePr>
          <p:nvPr/>
        </p:nvGraphicFramePr>
        <p:xfrm>
          <a:off x="578427" y="1849562"/>
          <a:ext cx="3777464" cy="29537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ED53E9AA-F6DD-4D73-B285-837223E714EF}"/>
              </a:ext>
            </a:extLst>
          </p:cNvPr>
          <p:cNvGraphicFramePr>
            <a:graphicFrameLocks/>
          </p:cNvGraphicFramePr>
          <p:nvPr/>
        </p:nvGraphicFramePr>
        <p:xfrm>
          <a:off x="4788110" y="1868771"/>
          <a:ext cx="3865560" cy="2953797"/>
        </p:xfrm>
        <a:graphic>
          <a:graphicData uri="http://schemas.openxmlformats.org/drawingml/2006/chart">
            <c:chart xmlns:c="http://schemas.openxmlformats.org/drawingml/2006/chart" xmlns:r="http://schemas.openxmlformats.org/officeDocument/2006/relationships" r:id="rId3"/>
          </a:graphicData>
        </a:graphic>
      </p:graphicFrame>
      <p:sp>
        <p:nvSpPr>
          <p:cNvPr id="12" name="Google Shape;2307;p141">
            <a:extLst>
              <a:ext uri="{FF2B5EF4-FFF2-40B4-BE49-F238E27FC236}">
                <a16:creationId xmlns:a16="http://schemas.microsoft.com/office/drawing/2014/main" id="{2D8DDC01-EE8A-4707-BA02-C8E79ADCAC6A}"/>
              </a:ext>
            </a:extLst>
          </p:cNvPr>
          <p:cNvSpPr txBox="1"/>
          <p:nvPr/>
        </p:nvSpPr>
        <p:spPr>
          <a:xfrm flipH="1">
            <a:off x="338424" y="1254500"/>
            <a:ext cx="4140000" cy="393600"/>
          </a:xfrm>
          <a:prstGeom prst="rect">
            <a:avLst/>
          </a:prstGeom>
          <a:noFill/>
          <a:ln>
            <a:noFill/>
          </a:ln>
        </p:spPr>
        <p:txBody>
          <a:bodyPr spcFirstLastPara="1" wrap="square" lIns="0" tIns="91425" rIns="0" bIns="91425" anchor="b" anchorCtr="0">
            <a:noAutofit/>
          </a:bodyPr>
          <a:lstStyle/>
          <a:p>
            <a:pPr defTabSz="914378">
              <a:buSzPts val="1100"/>
            </a:pPr>
            <a:r>
              <a:rPr lang="en" sz="1200" b="1" dirty="0">
                <a:latin typeface="Montserrat" panose="00000500000000000000" pitchFamily="2" charset="0"/>
                <a:ea typeface="Montserrat"/>
                <a:cs typeface="Montserrat"/>
                <a:sym typeface="Montserrat"/>
              </a:rPr>
              <a:t>HXB more of a Southern delicacy though growth came from the North</a:t>
            </a:r>
            <a:endParaRPr sz="1200" b="1" dirty="0">
              <a:latin typeface="Montserrat" panose="00000500000000000000" pitchFamily="2" charset="0"/>
              <a:ea typeface="Montserrat"/>
              <a:cs typeface="Montserrat"/>
              <a:sym typeface="Montserrat"/>
            </a:endParaRPr>
          </a:p>
        </p:txBody>
      </p:sp>
      <p:sp>
        <p:nvSpPr>
          <p:cNvPr id="13" name="Google Shape;2308;p141">
            <a:extLst>
              <a:ext uri="{FF2B5EF4-FFF2-40B4-BE49-F238E27FC236}">
                <a16:creationId xmlns:a16="http://schemas.microsoft.com/office/drawing/2014/main" id="{258DDFF1-3125-4F02-99AB-68CE9130170F}"/>
              </a:ext>
            </a:extLst>
          </p:cNvPr>
          <p:cNvSpPr txBox="1"/>
          <p:nvPr/>
        </p:nvSpPr>
        <p:spPr>
          <a:xfrm flipH="1">
            <a:off x="4645381" y="1261068"/>
            <a:ext cx="4160194" cy="393600"/>
          </a:xfrm>
          <a:prstGeom prst="rect">
            <a:avLst/>
          </a:prstGeom>
          <a:noFill/>
          <a:ln>
            <a:noFill/>
          </a:ln>
        </p:spPr>
        <p:txBody>
          <a:bodyPr spcFirstLastPara="1" wrap="square" lIns="0" tIns="91425" rIns="0" bIns="91425" anchor="b" anchorCtr="0">
            <a:noAutofit/>
          </a:bodyPr>
          <a:lstStyle/>
          <a:p>
            <a:pPr defTabSz="914378">
              <a:buSzPts val="1100"/>
            </a:pPr>
            <a:r>
              <a:rPr lang="en" sz="1200" b="1" dirty="0">
                <a:latin typeface="Montserrat" panose="00000500000000000000" pitchFamily="2" charset="0"/>
                <a:ea typeface="Montserrat"/>
                <a:cs typeface="Montserrat"/>
                <a:sym typeface="Montserrat"/>
              </a:rPr>
              <a:t>Older Couples and Singles biggest groups for HXB</a:t>
            </a:r>
            <a:endParaRPr sz="1200" b="1" dirty="0">
              <a:latin typeface="Montserrat" panose="00000500000000000000" pitchFamily="2" charset="0"/>
              <a:ea typeface="Montserrat"/>
              <a:cs typeface="Montserrat"/>
              <a:sym typeface="Montserrat"/>
            </a:endParaRPr>
          </a:p>
        </p:txBody>
      </p:sp>
      <p:sp>
        <p:nvSpPr>
          <p:cNvPr id="17" name="Subtitle 4">
            <a:extLst>
              <a:ext uri="{FF2B5EF4-FFF2-40B4-BE49-F238E27FC236}">
                <a16:creationId xmlns:a16="http://schemas.microsoft.com/office/drawing/2014/main" id="{23C3F25D-BC55-4CDD-AC24-1B999C37524E}"/>
              </a:ext>
            </a:extLst>
          </p:cNvPr>
          <p:cNvSpPr>
            <a:spLocks noGrp="1"/>
          </p:cNvSpPr>
          <p:nvPr>
            <p:ph type="subTitle" idx="3"/>
          </p:nvPr>
        </p:nvSpPr>
        <p:spPr>
          <a:xfrm>
            <a:off x="354650" y="4857012"/>
            <a:ext cx="8159100" cy="184800"/>
          </a:xfrm>
        </p:spPr>
        <p:txBody>
          <a:bodyPr/>
          <a:lstStyle/>
          <a:p>
            <a:r>
              <a:rPr lang="en-GB" dirty="0"/>
              <a:t>Source: Nielsen </a:t>
            </a:r>
            <a:r>
              <a:rPr lang="en-GB" dirty="0" err="1"/>
              <a:t>Homescan</a:t>
            </a:r>
            <a:r>
              <a:rPr lang="en-GB" dirty="0"/>
              <a:t> WE 24.04.21 latest 12 weeks</a:t>
            </a:r>
          </a:p>
        </p:txBody>
      </p:sp>
      <p:sp>
        <p:nvSpPr>
          <p:cNvPr id="15" name="TextBox 14">
            <a:extLst>
              <a:ext uri="{FF2B5EF4-FFF2-40B4-BE49-F238E27FC236}">
                <a16:creationId xmlns:a16="http://schemas.microsoft.com/office/drawing/2014/main" id="{15662386-F8C5-45F2-9075-66ADC2598E4D}"/>
              </a:ext>
            </a:extLst>
          </p:cNvPr>
          <p:cNvSpPr txBox="1"/>
          <p:nvPr/>
        </p:nvSpPr>
        <p:spPr>
          <a:xfrm>
            <a:off x="338425" y="1654668"/>
            <a:ext cx="4160191" cy="246221"/>
          </a:xfrm>
          <a:prstGeom prst="rect">
            <a:avLst/>
          </a:prstGeom>
          <a:noFill/>
        </p:spPr>
        <p:txBody>
          <a:bodyPr wrap="square" lIns="0" rIns="0" rtlCol="0">
            <a:spAutoFit/>
          </a:bodyPr>
          <a:lstStyle/>
          <a:p>
            <a:pPr defTabSz="914378"/>
            <a:r>
              <a:rPr lang="en-GB" sz="1000" dirty="0">
                <a:latin typeface="Montserrat" panose="020B0604020202020204" charset="0"/>
              </a:rPr>
              <a:t>Total HXB by Region – Value Share – Total GB</a:t>
            </a:r>
          </a:p>
        </p:txBody>
      </p:sp>
      <p:sp>
        <p:nvSpPr>
          <p:cNvPr id="16" name="TextBox 15">
            <a:extLst>
              <a:ext uri="{FF2B5EF4-FFF2-40B4-BE49-F238E27FC236}">
                <a16:creationId xmlns:a16="http://schemas.microsoft.com/office/drawing/2014/main" id="{EB7698BB-DA9C-4CBD-880B-D9367F843B05}"/>
              </a:ext>
            </a:extLst>
          </p:cNvPr>
          <p:cNvSpPr txBox="1"/>
          <p:nvPr/>
        </p:nvSpPr>
        <p:spPr>
          <a:xfrm>
            <a:off x="4645381" y="1693869"/>
            <a:ext cx="4140000" cy="246221"/>
          </a:xfrm>
          <a:prstGeom prst="rect">
            <a:avLst/>
          </a:prstGeom>
          <a:noFill/>
        </p:spPr>
        <p:txBody>
          <a:bodyPr wrap="square" lIns="0" rIns="0" rtlCol="0">
            <a:spAutoFit/>
          </a:bodyPr>
          <a:lstStyle/>
          <a:p>
            <a:pPr defTabSz="914378"/>
            <a:r>
              <a:rPr lang="en-GB" sz="1000" dirty="0">
                <a:latin typeface="Montserrat" panose="020B0604020202020204" charset="0"/>
              </a:rPr>
              <a:t>Total HXB by </a:t>
            </a:r>
            <a:r>
              <a:rPr lang="en-GB" sz="1000" dirty="0" err="1">
                <a:latin typeface="Montserrat" panose="020B0604020202020204" charset="0"/>
              </a:rPr>
              <a:t>Lifestage</a:t>
            </a:r>
            <a:r>
              <a:rPr lang="en-GB" sz="1000" dirty="0">
                <a:latin typeface="Montserrat" panose="020B0604020202020204" charset="0"/>
              </a:rPr>
              <a:t> – Value Share – Total GB</a:t>
            </a:r>
          </a:p>
        </p:txBody>
      </p:sp>
      <p:cxnSp>
        <p:nvCxnSpPr>
          <p:cNvPr id="25" name="Google Shape;899;p74">
            <a:extLst>
              <a:ext uri="{FF2B5EF4-FFF2-40B4-BE49-F238E27FC236}">
                <a16:creationId xmlns:a16="http://schemas.microsoft.com/office/drawing/2014/main" id="{597AF996-76E3-454F-8E42-FA3467532249}"/>
              </a:ext>
            </a:extLst>
          </p:cNvPr>
          <p:cNvCxnSpPr>
            <a:cxnSpLocks/>
          </p:cNvCxnSpPr>
          <p:nvPr/>
        </p:nvCxnSpPr>
        <p:spPr>
          <a:xfrm>
            <a:off x="338424" y="1648100"/>
            <a:ext cx="4140000" cy="0"/>
          </a:xfrm>
          <a:prstGeom prst="straightConnector1">
            <a:avLst/>
          </a:prstGeom>
          <a:noFill/>
          <a:ln w="9525" cap="flat" cmpd="sng">
            <a:solidFill>
              <a:schemeClr val="bg1">
                <a:lumMod val="50000"/>
              </a:schemeClr>
            </a:solidFill>
            <a:prstDash val="solid"/>
            <a:round/>
            <a:headEnd type="none" w="med" len="med"/>
            <a:tailEnd type="none" w="med" len="med"/>
          </a:ln>
        </p:spPr>
      </p:cxnSp>
      <p:cxnSp>
        <p:nvCxnSpPr>
          <p:cNvPr id="26" name="Google Shape;899;p74">
            <a:extLst>
              <a:ext uri="{FF2B5EF4-FFF2-40B4-BE49-F238E27FC236}">
                <a16:creationId xmlns:a16="http://schemas.microsoft.com/office/drawing/2014/main" id="{452F5779-F872-4870-B1CE-2AE297FD5C80}"/>
              </a:ext>
            </a:extLst>
          </p:cNvPr>
          <p:cNvCxnSpPr>
            <a:cxnSpLocks/>
          </p:cNvCxnSpPr>
          <p:nvPr/>
        </p:nvCxnSpPr>
        <p:spPr>
          <a:xfrm>
            <a:off x="4645381" y="1648100"/>
            <a:ext cx="4140000" cy="0"/>
          </a:xfrm>
          <a:prstGeom prst="straightConnector1">
            <a:avLst/>
          </a:prstGeom>
          <a:noFill/>
          <a:ln w="9525" cap="flat" cmpd="sng">
            <a:solidFill>
              <a:schemeClr val="bg1">
                <a:lumMod val="50000"/>
              </a:schemeClr>
            </a:solidFill>
            <a:prstDash val="solid"/>
            <a:round/>
            <a:headEnd type="none" w="med" len="med"/>
            <a:tailEnd type="none" w="med" len="med"/>
          </a:ln>
        </p:spPr>
      </p:cxnSp>
      <p:sp>
        <p:nvSpPr>
          <p:cNvPr id="3" name="Rectangle 2">
            <a:extLst>
              <a:ext uri="{FF2B5EF4-FFF2-40B4-BE49-F238E27FC236}">
                <a16:creationId xmlns:a16="http://schemas.microsoft.com/office/drawing/2014/main" id="{9539E5EB-250B-4CAB-AAEB-14C6E84C1811}"/>
              </a:ext>
            </a:extLst>
          </p:cNvPr>
          <p:cNvSpPr/>
          <p:nvPr/>
        </p:nvSpPr>
        <p:spPr>
          <a:xfrm>
            <a:off x="2945104" y="1934835"/>
            <a:ext cx="1361927" cy="13706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EE7AFE2-EB91-463E-9DD0-BCFB1643E37E}"/>
              </a:ext>
            </a:extLst>
          </p:cNvPr>
          <p:cNvSpPr/>
          <p:nvPr/>
        </p:nvSpPr>
        <p:spPr>
          <a:xfrm>
            <a:off x="918108" y="1935333"/>
            <a:ext cx="2026997" cy="13706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52F4B1A-1521-4B67-80B9-F4C297DB9EC8}"/>
              </a:ext>
            </a:extLst>
          </p:cNvPr>
          <p:cNvSpPr txBox="1"/>
          <p:nvPr/>
        </p:nvSpPr>
        <p:spPr>
          <a:xfrm>
            <a:off x="906357" y="1887811"/>
            <a:ext cx="1531188" cy="276999"/>
          </a:xfrm>
          <a:prstGeom prst="rect">
            <a:avLst/>
          </a:prstGeom>
          <a:noFill/>
        </p:spPr>
        <p:txBody>
          <a:bodyPr wrap="none" rtlCol="0">
            <a:spAutoFit/>
          </a:bodyPr>
          <a:lstStyle/>
          <a:p>
            <a:r>
              <a:rPr lang="en-GB" sz="1200" b="1" dirty="0"/>
              <a:t>South +12% vs YA</a:t>
            </a:r>
          </a:p>
        </p:txBody>
      </p:sp>
      <p:sp>
        <p:nvSpPr>
          <p:cNvPr id="21" name="TextBox 20">
            <a:extLst>
              <a:ext uri="{FF2B5EF4-FFF2-40B4-BE49-F238E27FC236}">
                <a16:creationId xmlns:a16="http://schemas.microsoft.com/office/drawing/2014/main" id="{10EAA578-14FB-4376-9714-6DBD7DB6096C}"/>
              </a:ext>
            </a:extLst>
          </p:cNvPr>
          <p:cNvSpPr txBox="1"/>
          <p:nvPr/>
        </p:nvSpPr>
        <p:spPr>
          <a:xfrm>
            <a:off x="2892254" y="1908808"/>
            <a:ext cx="1503938" cy="276999"/>
          </a:xfrm>
          <a:prstGeom prst="rect">
            <a:avLst/>
          </a:prstGeom>
          <a:noFill/>
        </p:spPr>
        <p:txBody>
          <a:bodyPr wrap="none" rtlCol="0">
            <a:spAutoFit/>
          </a:bodyPr>
          <a:lstStyle/>
          <a:p>
            <a:r>
              <a:rPr lang="en-GB" sz="1200" b="1" dirty="0"/>
              <a:t>North +17% vs YA</a:t>
            </a:r>
          </a:p>
        </p:txBody>
      </p:sp>
    </p:spTree>
    <p:extLst>
      <p:ext uri="{BB962C8B-B14F-4D97-AF65-F5344CB8AC3E}">
        <p14:creationId xmlns:p14="http://schemas.microsoft.com/office/powerpoint/2010/main" val="629842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651" y="292625"/>
            <a:ext cx="8606470" cy="393600"/>
          </a:xfrm>
        </p:spPr>
        <p:txBody>
          <a:bodyPr/>
          <a:lstStyle/>
          <a:p>
            <a:r>
              <a:rPr lang="en-GB" dirty="0"/>
              <a:t>Online doubling importance vs YA as important HXB shopper groups migrate online</a:t>
            </a:r>
          </a:p>
        </p:txBody>
      </p:sp>
      <p:sp>
        <p:nvSpPr>
          <p:cNvPr id="5" name="Subtitle 4"/>
          <p:cNvSpPr>
            <a:spLocks noGrp="1"/>
          </p:cNvSpPr>
          <p:nvPr>
            <p:ph type="subTitle" idx="3"/>
          </p:nvPr>
        </p:nvSpPr>
        <p:spPr/>
        <p:txBody>
          <a:bodyPr/>
          <a:lstStyle/>
          <a:p>
            <a:r>
              <a:rPr lang="en-GB" dirty="0"/>
              <a:t>Source: Nielsen </a:t>
            </a:r>
            <a:r>
              <a:rPr lang="en-GB" dirty="0" err="1"/>
              <a:t>Homescan</a:t>
            </a:r>
            <a:r>
              <a:rPr lang="en-GB" dirty="0"/>
              <a:t> 12 WE 24</a:t>
            </a:r>
            <a:r>
              <a:rPr lang="en-GB" baseline="30000" dirty="0"/>
              <a:t>th</a:t>
            </a:r>
            <a:r>
              <a:rPr lang="en-GB" dirty="0"/>
              <a:t> April 2021</a:t>
            </a:r>
          </a:p>
        </p:txBody>
      </p:sp>
      <p:sp>
        <p:nvSpPr>
          <p:cNvPr id="21" name="Google Shape;2307;p141"/>
          <p:cNvSpPr txBox="1"/>
          <p:nvPr/>
        </p:nvSpPr>
        <p:spPr>
          <a:xfrm flipH="1">
            <a:off x="338424" y="1254500"/>
            <a:ext cx="4150790" cy="393600"/>
          </a:xfrm>
          <a:prstGeom prst="rect">
            <a:avLst/>
          </a:prstGeom>
          <a:noFill/>
          <a:ln>
            <a:noFill/>
          </a:ln>
        </p:spPr>
        <p:txBody>
          <a:bodyPr spcFirstLastPara="1" wrap="square" lIns="0" tIns="91425" rIns="0" bIns="91425" anchor="b" anchorCtr="0">
            <a:noAutofit/>
          </a:bodyPr>
          <a:lstStyle/>
          <a:p>
            <a:pPr defTabSz="914378">
              <a:buSzPts val="1100"/>
            </a:pPr>
            <a:r>
              <a:rPr lang="en" sz="1300" b="1" dirty="0">
                <a:latin typeface="Montserrat" panose="00000500000000000000" pitchFamily="2" charset="0"/>
                <a:ea typeface="Montserrat"/>
                <a:cs typeface="Montserrat"/>
                <a:sym typeface="Montserrat"/>
              </a:rPr>
              <a:t>Online Grew Share by nearly 100%</a:t>
            </a:r>
            <a:endParaRPr sz="1300" b="1" dirty="0">
              <a:latin typeface="Montserrat" panose="00000500000000000000" pitchFamily="2" charset="0"/>
              <a:ea typeface="Montserrat"/>
              <a:cs typeface="Montserrat"/>
              <a:sym typeface="Montserrat"/>
            </a:endParaRPr>
          </a:p>
        </p:txBody>
      </p:sp>
      <p:sp>
        <p:nvSpPr>
          <p:cNvPr id="22" name="Google Shape;2308;p141"/>
          <p:cNvSpPr txBox="1"/>
          <p:nvPr/>
        </p:nvSpPr>
        <p:spPr>
          <a:xfrm flipH="1">
            <a:off x="4654787" y="1245025"/>
            <a:ext cx="4140000" cy="393600"/>
          </a:xfrm>
          <a:prstGeom prst="rect">
            <a:avLst/>
          </a:prstGeom>
          <a:noFill/>
          <a:ln>
            <a:noFill/>
          </a:ln>
        </p:spPr>
        <p:txBody>
          <a:bodyPr spcFirstLastPara="1" wrap="square" lIns="0" tIns="91425" rIns="0" bIns="91425" anchor="b" anchorCtr="0">
            <a:noAutofit/>
          </a:bodyPr>
          <a:lstStyle/>
          <a:p>
            <a:pPr defTabSz="914378">
              <a:buSzPts val="1100"/>
            </a:pPr>
            <a:r>
              <a:rPr lang="en" sz="1300" b="1" dirty="0">
                <a:latin typeface="Montserrat" panose="00000500000000000000" pitchFamily="2" charset="0"/>
                <a:ea typeface="Montserrat"/>
                <a:cs typeface="Montserrat"/>
                <a:sym typeface="Montserrat"/>
              </a:rPr>
              <a:t>Post Families and Older Singles driving online growth</a:t>
            </a:r>
            <a:endParaRPr sz="1300" b="1" dirty="0">
              <a:latin typeface="Montserrat" panose="00000500000000000000" pitchFamily="2" charset="0"/>
              <a:ea typeface="Montserrat"/>
              <a:cs typeface="Montserrat"/>
              <a:sym typeface="Montserrat"/>
            </a:endParaRPr>
          </a:p>
        </p:txBody>
      </p:sp>
      <p:graphicFrame>
        <p:nvGraphicFramePr>
          <p:cNvPr id="10" name="Chart 9"/>
          <p:cNvGraphicFramePr/>
          <p:nvPr/>
        </p:nvGraphicFramePr>
        <p:xfrm>
          <a:off x="630250" y="1871792"/>
          <a:ext cx="3259263" cy="307762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338425" y="1654668"/>
            <a:ext cx="4139999" cy="400110"/>
          </a:xfrm>
          <a:prstGeom prst="rect">
            <a:avLst/>
          </a:prstGeom>
          <a:noFill/>
        </p:spPr>
        <p:txBody>
          <a:bodyPr wrap="square" lIns="0" rIns="0" rtlCol="0">
            <a:spAutoFit/>
          </a:bodyPr>
          <a:lstStyle/>
          <a:p>
            <a:pPr defTabSz="914378"/>
            <a:r>
              <a:rPr lang="en-GB" sz="1000" dirty="0">
                <a:latin typeface="Montserrat" panose="020B0604020202020204" charset="0"/>
              </a:rPr>
              <a:t>Total HXB by Channel – Total GB – Purchase Value Share – Easter 2021 vs Easter 2020</a:t>
            </a:r>
          </a:p>
        </p:txBody>
      </p:sp>
      <p:sp>
        <p:nvSpPr>
          <p:cNvPr id="14" name="TextBox 13"/>
          <p:cNvSpPr txBox="1"/>
          <p:nvPr/>
        </p:nvSpPr>
        <p:spPr>
          <a:xfrm>
            <a:off x="354651" y="4567373"/>
            <a:ext cx="1107034" cy="276999"/>
          </a:xfrm>
          <a:prstGeom prst="rect">
            <a:avLst/>
          </a:prstGeom>
          <a:noFill/>
        </p:spPr>
        <p:txBody>
          <a:bodyPr wrap="none" lIns="0" rtlCol="0">
            <a:spAutoFit/>
          </a:bodyPr>
          <a:lstStyle/>
          <a:p>
            <a:pPr defTabSz="914378"/>
            <a:r>
              <a:rPr lang="en-GB" sz="600" dirty="0">
                <a:solidFill>
                  <a:srgbClr val="666666"/>
                </a:solidFill>
                <a:latin typeface="Montserrat" panose="020B0604020202020204" charset="0"/>
              </a:rPr>
              <a:t>Inside ring = Easter 2020</a:t>
            </a:r>
          </a:p>
          <a:p>
            <a:pPr defTabSz="914378"/>
            <a:r>
              <a:rPr lang="en-GB" sz="600" dirty="0">
                <a:solidFill>
                  <a:srgbClr val="666666"/>
                </a:solidFill>
                <a:latin typeface="Montserrat" panose="020B0604020202020204" charset="0"/>
              </a:rPr>
              <a:t>Outside ring = Easter 2021</a:t>
            </a:r>
          </a:p>
        </p:txBody>
      </p:sp>
      <p:pic>
        <p:nvPicPr>
          <p:cNvPr id="3" name="Picture 2">
            <a:extLst>
              <a:ext uri="{FF2B5EF4-FFF2-40B4-BE49-F238E27FC236}">
                <a16:creationId xmlns:a16="http://schemas.microsoft.com/office/drawing/2014/main" id="{144BDBDE-E0DC-4A6D-A1D3-39020AD60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825" y="2112258"/>
            <a:ext cx="1248747" cy="8321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7CFD8E-E9FE-41BB-B7E4-F1EFCBEC7CCA}"/>
              </a:ext>
            </a:extLst>
          </p:cNvPr>
          <p:cNvSpPr txBox="1"/>
          <p:nvPr/>
        </p:nvSpPr>
        <p:spPr>
          <a:xfrm>
            <a:off x="6642613" y="2174392"/>
            <a:ext cx="1329210" cy="738664"/>
          </a:xfrm>
          <a:prstGeom prst="rect">
            <a:avLst/>
          </a:prstGeom>
          <a:noFill/>
        </p:spPr>
        <p:txBody>
          <a:bodyPr wrap="none" rtlCol="0">
            <a:spAutoFit/>
          </a:bodyPr>
          <a:lstStyle/>
          <a:p>
            <a:pPr defTabSz="914378"/>
            <a:r>
              <a:rPr lang="en-GB" dirty="0"/>
              <a:t>Post Families</a:t>
            </a:r>
          </a:p>
          <a:p>
            <a:pPr defTabSz="914378"/>
            <a:r>
              <a:rPr lang="en-GB" u="sng" dirty="0">
                <a:uFill>
                  <a:solidFill>
                    <a:srgbClr val="00F000"/>
                  </a:solidFill>
                </a:uFill>
              </a:rPr>
              <a:t>161</a:t>
            </a:r>
            <a:r>
              <a:rPr lang="en-GB" dirty="0"/>
              <a:t>idx </a:t>
            </a:r>
          </a:p>
          <a:p>
            <a:pPr defTabSz="914378"/>
            <a:r>
              <a:rPr lang="en-GB" dirty="0"/>
              <a:t>Online Growth</a:t>
            </a:r>
          </a:p>
        </p:txBody>
      </p:sp>
      <p:pic>
        <p:nvPicPr>
          <p:cNvPr id="7" name="Picture 4">
            <a:extLst>
              <a:ext uri="{FF2B5EF4-FFF2-40B4-BE49-F238E27FC236}">
                <a16:creationId xmlns:a16="http://schemas.microsoft.com/office/drawing/2014/main" id="{15FC3D11-EDD5-46A3-AF8A-4FC9AD7C14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613" y="3436432"/>
            <a:ext cx="1248747" cy="8321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6172F8B-4AB2-40A5-81A2-94F8D041E5E3}"/>
              </a:ext>
            </a:extLst>
          </p:cNvPr>
          <p:cNvSpPr txBox="1"/>
          <p:nvPr/>
        </p:nvSpPr>
        <p:spPr>
          <a:xfrm>
            <a:off x="5168326" y="3449089"/>
            <a:ext cx="1329210" cy="738664"/>
          </a:xfrm>
          <a:prstGeom prst="rect">
            <a:avLst/>
          </a:prstGeom>
          <a:noFill/>
        </p:spPr>
        <p:txBody>
          <a:bodyPr wrap="none" rtlCol="0">
            <a:spAutoFit/>
          </a:bodyPr>
          <a:lstStyle/>
          <a:p>
            <a:pPr defTabSz="914378"/>
            <a:r>
              <a:rPr lang="en-GB" dirty="0"/>
              <a:t>Older Singles</a:t>
            </a:r>
          </a:p>
          <a:p>
            <a:pPr defTabSz="914378"/>
            <a:r>
              <a:rPr lang="en-GB" u="sng" dirty="0">
                <a:uFill>
                  <a:solidFill>
                    <a:srgbClr val="00F000"/>
                  </a:solidFill>
                </a:uFill>
              </a:rPr>
              <a:t>133</a:t>
            </a:r>
            <a:r>
              <a:rPr lang="en-GB" dirty="0"/>
              <a:t>idx </a:t>
            </a:r>
          </a:p>
          <a:p>
            <a:pPr defTabSz="914378"/>
            <a:r>
              <a:rPr lang="en-GB" dirty="0"/>
              <a:t>Online Growth</a:t>
            </a:r>
          </a:p>
        </p:txBody>
      </p:sp>
      <p:cxnSp>
        <p:nvCxnSpPr>
          <p:cNvPr id="36" name="Google Shape;899;p74">
            <a:extLst>
              <a:ext uri="{FF2B5EF4-FFF2-40B4-BE49-F238E27FC236}">
                <a16:creationId xmlns:a16="http://schemas.microsoft.com/office/drawing/2014/main" id="{33F85A58-2F8F-406F-A94F-A78430514C1A}"/>
              </a:ext>
            </a:extLst>
          </p:cNvPr>
          <p:cNvCxnSpPr>
            <a:cxnSpLocks/>
          </p:cNvCxnSpPr>
          <p:nvPr/>
        </p:nvCxnSpPr>
        <p:spPr>
          <a:xfrm>
            <a:off x="338424" y="1648100"/>
            <a:ext cx="4140000" cy="0"/>
          </a:xfrm>
          <a:prstGeom prst="straightConnector1">
            <a:avLst/>
          </a:prstGeom>
          <a:noFill/>
          <a:ln w="9525" cap="flat" cmpd="sng">
            <a:solidFill>
              <a:schemeClr val="bg1">
                <a:lumMod val="50000"/>
              </a:schemeClr>
            </a:solidFill>
            <a:prstDash val="solid"/>
            <a:round/>
            <a:headEnd type="none" w="med" len="med"/>
            <a:tailEnd type="none" w="med" len="med"/>
          </a:ln>
        </p:spPr>
      </p:cxnSp>
      <p:cxnSp>
        <p:nvCxnSpPr>
          <p:cNvPr id="37" name="Google Shape;899;p74">
            <a:extLst>
              <a:ext uri="{FF2B5EF4-FFF2-40B4-BE49-F238E27FC236}">
                <a16:creationId xmlns:a16="http://schemas.microsoft.com/office/drawing/2014/main" id="{B9835198-8BD6-4777-B4AF-DCD5BCC68B21}"/>
              </a:ext>
            </a:extLst>
          </p:cNvPr>
          <p:cNvCxnSpPr>
            <a:cxnSpLocks/>
          </p:cNvCxnSpPr>
          <p:nvPr/>
        </p:nvCxnSpPr>
        <p:spPr>
          <a:xfrm>
            <a:off x="4645381" y="1648100"/>
            <a:ext cx="4140000" cy="0"/>
          </a:xfrm>
          <a:prstGeom prst="straightConnector1">
            <a:avLst/>
          </a:prstGeom>
          <a:noFill/>
          <a:ln w="9525" cap="flat" cmpd="sng">
            <a:solidFill>
              <a:schemeClr val="bg1">
                <a:lumMod val="50000"/>
              </a:schemeClr>
            </a:solidFill>
            <a:prstDash val="solid"/>
            <a:round/>
            <a:headEnd type="none" w="med" len="med"/>
            <a:tailEnd type="none" w="med" len="med"/>
          </a:ln>
        </p:spPr>
      </p:cxnSp>
      <p:sp>
        <p:nvSpPr>
          <p:cNvPr id="16" name="TextBox 15">
            <a:extLst>
              <a:ext uri="{FF2B5EF4-FFF2-40B4-BE49-F238E27FC236}">
                <a16:creationId xmlns:a16="http://schemas.microsoft.com/office/drawing/2014/main" id="{3C8C7BF9-DB49-4988-8FA8-D5A3DCA56787}"/>
              </a:ext>
            </a:extLst>
          </p:cNvPr>
          <p:cNvSpPr txBox="1"/>
          <p:nvPr/>
        </p:nvSpPr>
        <p:spPr>
          <a:xfrm>
            <a:off x="4654788" y="1646646"/>
            <a:ext cx="4139999" cy="400110"/>
          </a:xfrm>
          <a:prstGeom prst="rect">
            <a:avLst/>
          </a:prstGeom>
          <a:noFill/>
        </p:spPr>
        <p:txBody>
          <a:bodyPr wrap="square" lIns="0" rIns="0" rtlCol="0">
            <a:spAutoFit/>
          </a:bodyPr>
          <a:lstStyle/>
          <a:p>
            <a:pPr defTabSz="914378"/>
            <a:r>
              <a:rPr lang="en-GB" sz="1000" dirty="0">
                <a:latin typeface="Montserrat" panose="020B0604020202020204" charset="0"/>
              </a:rPr>
              <a:t>Total HXB by Channel – Total GB – Purchase Value Chg – Easter 2021 vs Easter 2020</a:t>
            </a:r>
          </a:p>
        </p:txBody>
      </p:sp>
    </p:spTree>
    <p:extLst>
      <p:ext uri="{BB962C8B-B14F-4D97-AF65-F5344CB8AC3E}">
        <p14:creationId xmlns:p14="http://schemas.microsoft.com/office/powerpoint/2010/main" val="2104770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4649" y="292625"/>
            <a:ext cx="7389176" cy="476228"/>
          </a:xfrm>
        </p:spPr>
        <p:txBody>
          <a:bodyPr/>
          <a:lstStyle/>
          <a:p>
            <a:r>
              <a:rPr lang="en-GB" dirty="0"/>
              <a:t>Hot Cross Buns: opportunities to reach new shoppers and ensure planned purchasing</a:t>
            </a:r>
          </a:p>
        </p:txBody>
      </p:sp>
      <p:sp>
        <p:nvSpPr>
          <p:cNvPr id="6" name="Google Shape;673;p61"/>
          <p:cNvSpPr txBox="1"/>
          <p:nvPr/>
        </p:nvSpPr>
        <p:spPr>
          <a:xfrm>
            <a:off x="354660" y="1061286"/>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solidFill>
                  <a:schemeClr val="bg1"/>
                </a:solidFill>
                <a:latin typeface="Montserrat" panose="00000500000000000000" pitchFamily="2" charset="0"/>
                <a:ea typeface="Montserrat"/>
                <a:cs typeface="Montserrat"/>
                <a:sym typeface="Montserrat"/>
              </a:rPr>
              <a:t>Growth vs 2019</a:t>
            </a:r>
            <a:endParaRPr sz="1800" b="1" i="0" u="none" strike="noStrike" cap="none" dirty="0">
              <a:solidFill>
                <a:schemeClr val="bg1"/>
              </a:solidFill>
              <a:latin typeface="Montserrat" panose="00000500000000000000" pitchFamily="2" charset="0"/>
              <a:ea typeface="Montserrat"/>
              <a:cs typeface="Montserrat"/>
              <a:sym typeface="Montserrat"/>
            </a:endParaRPr>
          </a:p>
        </p:txBody>
      </p:sp>
      <p:sp>
        <p:nvSpPr>
          <p:cNvPr id="9" name="Google Shape;674;p61"/>
          <p:cNvSpPr txBox="1"/>
          <p:nvPr/>
        </p:nvSpPr>
        <p:spPr>
          <a:xfrm>
            <a:off x="5120171" y="1061286"/>
            <a:ext cx="3063045"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solidFill>
                  <a:schemeClr val="bg1"/>
                </a:solidFill>
                <a:latin typeface="Montserrat" panose="00000500000000000000" pitchFamily="2" charset="0"/>
                <a:ea typeface="Montserrat"/>
                <a:cs typeface="Montserrat"/>
                <a:sym typeface="Montserrat"/>
              </a:rPr>
              <a:t>Excitement Drives Sales</a:t>
            </a:r>
            <a:endParaRPr sz="1800" b="1" i="0" u="none" strike="noStrike" cap="none" dirty="0">
              <a:solidFill>
                <a:schemeClr val="bg1"/>
              </a:solidFill>
              <a:latin typeface="Montserrat" panose="00000500000000000000" pitchFamily="2" charset="0"/>
              <a:ea typeface="Montserrat"/>
              <a:cs typeface="Montserrat"/>
              <a:sym typeface="Montserrat"/>
            </a:endParaRPr>
          </a:p>
        </p:txBody>
      </p:sp>
      <p:sp>
        <p:nvSpPr>
          <p:cNvPr id="11" name="Google Shape;677;p61"/>
          <p:cNvSpPr txBox="1"/>
          <p:nvPr/>
        </p:nvSpPr>
        <p:spPr>
          <a:xfrm>
            <a:off x="354650" y="1664847"/>
            <a:ext cx="3567992" cy="1180200"/>
          </a:xfrm>
          <a:prstGeom prst="rect">
            <a:avLst/>
          </a:prstGeom>
          <a:noFill/>
          <a:ln>
            <a:noFill/>
          </a:ln>
        </p:spPr>
        <p:txBody>
          <a:bodyPr spcFirstLastPara="1" wrap="square" lIns="0" tIns="45700" rIns="0" bIns="45700" anchor="t" anchorCtr="0">
            <a:noAutofit/>
          </a:bodyPr>
          <a:lstStyle/>
          <a:p>
            <a:pPr lvl="0">
              <a:buSzPts val="1100"/>
            </a:pPr>
            <a:r>
              <a:rPr lang="en-GB" sz="1200" dirty="0">
                <a:solidFill>
                  <a:schemeClr val="bg1"/>
                </a:solidFill>
                <a:latin typeface="Montserrat" panose="00000500000000000000" pitchFamily="2" charset="0"/>
                <a:ea typeface="Montserrat"/>
                <a:cs typeface="Montserrat"/>
                <a:sym typeface="Montserrat"/>
              </a:rPr>
              <a:t>Hot Cross Buns saw good growth this year taking the category ahead of 2019 levels (</a:t>
            </a:r>
            <a:r>
              <a:rPr lang="en-GB" sz="1200" dirty="0">
                <a:solidFill>
                  <a:schemeClr val="accent1"/>
                </a:solidFill>
                <a:latin typeface="Montserrat" panose="00000500000000000000" pitchFamily="2" charset="0"/>
                <a:ea typeface="Montserrat"/>
                <a:cs typeface="Montserrat"/>
                <a:sym typeface="Montserrat"/>
              </a:rPr>
              <a:t>+2.7%</a:t>
            </a:r>
            <a:r>
              <a:rPr lang="en-GB" sz="1200" dirty="0">
                <a:solidFill>
                  <a:schemeClr val="bg1"/>
                </a:solidFill>
                <a:latin typeface="Montserrat" panose="00000500000000000000" pitchFamily="2" charset="0"/>
                <a:ea typeface="Montserrat"/>
                <a:cs typeface="Montserrat"/>
                <a:sym typeface="Montserrat"/>
              </a:rPr>
              <a:t>).</a:t>
            </a:r>
          </a:p>
        </p:txBody>
      </p:sp>
      <p:cxnSp>
        <p:nvCxnSpPr>
          <p:cNvPr id="12" name="Google Shape;678;p61"/>
          <p:cNvCxnSpPr>
            <a:cxnSpLocks/>
          </p:cNvCxnSpPr>
          <p:nvPr/>
        </p:nvCxnSpPr>
        <p:spPr>
          <a:xfrm>
            <a:off x="336424" y="1591492"/>
            <a:ext cx="3592232" cy="0"/>
          </a:xfrm>
          <a:prstGeom prst="straightConnector1">
            <a:avLst/>
          </a:prstGeom>
          <a:noFill/>
          <a:ln w="9525" cap="flat" cmpd="sng">
            <a:solidFill>
              <a:schemeClr val="bg1"/>
            </a:solidFill>
            <a:prstDash val="solid"/>
            <a:round/>
            <a:headEnd type="none" w="med" len="med"/>
            <a:tailEnd type="none" w="med" len="med"/>
          </a:ln>
        </p:spPr>
      </p:cxnSp>
      <p:cxnSp>
        <p:nvCxnSpPr>
          <p:cNvPr id="13" name="Google Shape;679;p61"/>
          <p:cNvCxnSpPr>
            <a:cxnSpLocks/>
          </p:cNvCxnSpPr>
          <p:nvPr/>
        </p:nvCxnSpPr>
        <p:spPr>
          <a:xfrm>
            <a:off x="5111060" y="1591492"/>
            <a:ext cx="3592232" cy="0"/>
          </a:xfrm>
          <a:prstGeom prst="straightConnector1">
            <a:avLst/>
          </a:prstGeom>
          <a:noFill/>
          <a:ln w="9525" cap="flat" cmpd="sng">
            <a:solidFill>
              <a:schemeClr val="bg1"/>
            </a:solidFill>
            <a:prstDash val="solid"/>
            <a:round/>
            <a:headEnd type="none" w="med" len="med"/>
            <a:tailEnd type="none" w="med" len="med"/>
          </a:ln>
        </p:spPr>
      </p:cxnSp>
      <p:sp>
        <p:nvSpPr>
          <p:cNvPr id="14" name="Google Shape;681;p61"/>
          <p:cNvSpPr txBox="1"/>
          <p:nvPr/>
        </p:nvSpPr>
        <p:spPr>
          <a:xfrm>
            <a:off x="5120261" y="1664847"/>
            <a:ext cx="3567992" cy="1180200"/>
          </a:xfrm>
          <a:prstGeom prst="rect">
            <a:avLst/>
          </a:prstGeom>
          <a:noFill/>
          <a:ln>
            <a:noFill/>
          </a:ln>
        </p:spPr>
        <p:txBody>
          <a:bodyPr spcFirstLastPara="1" wrap="square" lIns="0" tIns="45700" rIns="0" bIns="45700" anchor="t" anchorCtr="0">
            <a:noAutofit/>
          </a:bodyPr>
          <a:lstStyle/>
          <a:p>
            <a:pPr lvl="0">
              <a:buSzPts val="1100"/>
            </a:pPr>
            <a:r>
              <a:rPr lang="en-GB" sz="1200" dirty="0">
                <a:solidFill>
                  <a:schemeClr val="bg1"/>
                </a:solidFill>
                <a:latin typeface="Montserrat" panose="00000500000000000000" pitchFamily="2" charset="0"/>
                <a:ea typeface="Montserrat"/>
                <a:cs typeface="Montserrat"/>
                <a:sym typeface="Montserrat"/>
              </a:rPr>
              <a:t>New diverse flavours helped to grow the category outside of it’s traditional heart land. This could help excite and recruit new shoppers in the future. </a:t>
            </a:r>
          </a:p>
        </p:txBody>
      </p:sp>
      <p:sp>
        <p:nvSpPr>
          <p:cNvPr id="15" name="Google Shape;683;p61"/>
          <p:cNvSpPr txBox="1"/>
          <p:nvPr/>
        </p:nvSpPr>
        <p:spPr>
          <a:xfrm>
            <a:off x="354660" y="262596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GB" sz="1800" b="1" i="0" u="none" strike="noStrike" cap="none" dirty="0">
                <a:solidFill>
                  <a:schemeClr val="bg1"/>
                </a:solidFill>
                <a:latin typeface="Montserrat" panose="00000500000000000000" pitchFamily="2" charset="0"/>
                <a:ea typeface="Montserrat"/>
                <a:cs typeface="Montserrat"/>
                <a:sym typeface="Montserrat"/>
              </a:rPr>
              <a:t>Online </a:t>
            </a:r>
            <a:endParaRPr sz="1800" b="1" i="0" u="none" strike="noStrike" cap="none" dirty="0">
              <a:solidFill>
                <a:schemeClr val="bg1"/>
              </a:solidFill>
              <a:latin typeface="Montserrat" panose="00000500000000000000" pitchFamily="2" charset="0"/>
              <a:ea typeface="Montserrat"/>
              <a:cs typeface="Montserrat"/>
              <a:sym typeface="Montserrat"/>
            </a:endParaRPr>
          </a:p>
        </p:txBody>
      </p:sp>
      <p:sp>
        <p:nvSpPr>
          <p:cNvPr id="16" name="Google Shape;684;p61"/>
          <p:cNvSpPr txBox="1"/>
          <p:nvPr/>
        </p:nvSpPr>
        <p:spPr>
          <a:xfrm>
            <a:off x="5120172" y="262596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solidFill>
                  <a:schemeClr val="bg1"/>
                </a:solidFill>
                <a:latin typeface="Montserrat" panose="00000500000000000000" pitchFamily="2" charset="0"/>
                <a:ea typeface="Montserrat"/>
                <a:cs typeface="Montserrat"/>
                <a:sym typeface="Montserrat"/>
              </a:rPr>
              <a:t>Families to the North</a:t>
            </a:r>
            <a:endParaRPr sz="1800" b="1" i="0" u="none" strike="noStrike" cap="none" dirty="0">
              <a:solidFill>
                <a:schemeClr val="bg1"/>
              </a:solidFill>
              <a:latin typeface="Montserrat" panose="00000500000000000000" pitchFamily="2" charset="0"/>
              <a:ea typeface="Montserrat"/>
              <a:cs typeface="Montserrat"/>
              <a:sym typeface="Montserrat"/>
            </a:endParaRPr>
          </a:p>
        </p:txBody>
      </p:sp>
      <p:sp>
        <p:nvSpPr>
          <p:cNvPr id="17" name="Google Shape;686;p61"/>
          <p:cNvSpPr txBox="1"/>
          <p:nvPr/>
        </p:nvSpPr>
        <p:spPr>
          <a:xfrm>
            <a:off x="354649" y="3229522"/>
            <a:ext cx="3567993" cy="1180200"/>
          </a:xfrm>
          <a:prstGeom prst="rect">
            <a:avLst/>
          </a:prstGeom>
          <a:noFill/>
          <a:ln>
            <a:noFill/>
          </a:ln>
        </p:spPr>
        <p:txBody>
          <a:bodyPr spcFirstLastPara="1" wrap="square" lIns="0" tIns="45700" rIns="0" bIns="45700" anchor="t" anchorCtr="0">
            <a:noAutofit/>
          </a:bodyPr>
          <a:lstStyle/>
          <a:p>
            <a:pPr lvl="0">
              <a:buSzPts val="1100"/>
            </a:pPr>
            <a:r>
              <a:rPr lang="en-GB" sz="1200" dirty="0">
                <a:solidFill>
                  <a:schemeClr val="bg1"/>
                </a:solidFill>
                <a:latin typeface="Montserrat" panose="00000500000000000000" pitchFamily="2" charset="0"/>
                <a:ea typeface="Montserrat"/>
                <a:cs typeface="Montserrat"/>
                <a:sym typeface="Montserrat"/>
              </a:rPr>
              <a:t>With online sales becoming more important, it is key to understand impulse purchases and how they will be hit. HXB’s will need to become more planned purchase and top of mind during the season.</a:t>
            </a:r>
          </a:p>
        </p:txBody>
      </p:sp>
      <p:cxnSp>
        <p:nvCxnSpPr>
          <p:cNvPr id="18" name="Google Shape;687;p61"/>
          <p:cNvCxnSpPr>
            <a:cxnSpLocks/>
          </p:cNvCxnSpPr>
          <p:nvPr/>
        </p:nvCxnSpPr>
        <p:spPr>
          <a:xfrm>
            <a:off x="336424" y="3156167"/>
            <a:ext cx="3592232" cy="0"/>
          </a:xfrm>
          <a:prstGeom prst="straightConnector1">
            <a:avLst/>
          </a:prstGeom>
          <a:noFill/>
          <a:ln w="9525" cap="flat" cmpd="sng">
            <a:solidFill>
              <a:schemeClr val="bg1"/>
            </a:solidFill>
            <a:prstDash val="solid"/>
            <a:round/>
            <a:headEnd type="none" w="med" len="med"/>
            <a:tailEnd type="none" w="med" len="med"/>
          </a:ln>
        </p:spPr>
      </p:cxnSp>
      <p:cxnSp>
        <p:nvCxnSpPr>
          <p:cNvPr id="19" name="Google Shape;688;p61"/>
          <p:cNvCxnSpPr>
            <a:cxnSpLocks/>
          </p:cNvCxnSpPr>
          <p:nvPr/>
        </p:nvCxnSpPr>
        <p:spPr>
          <a:xfrm>
            <a:off x="5111060" y="3156167"/>
            <a:ext cx="3592232" cy="0"/>
          </a:xfrm>
          <a:prstGeom prst="straightConnector1">
            <a:avLst/>
          </a:prstGeom>
          <a:noFill/>
          <a:ln w="9525" cap="flat" cmpd="sng">
            <a:solidFill>
              <a:schemeClr val="bg1"/>
            </a:solidFill>
            <a:prstDash val="solid"/>
            <a:round/>
            <a:headEnd type="none" w="med" len="med"/>
            <a:tailEnd type="none" w="med" len="med"/>
          </a:ln>
        </p:spPr>
      </p:cxnSp>
      <p:sp>
        <p:nvSpPr>
          <p:cNvPr id="20" name="Google Shape;690;p61"/>
          <p:cNvSpPr txBox="1"/>
          <p:nvPr/>
        </p:nvSpPr>
        <p:spPr>
          <a:xfrm>
            <a:off x="5120261" y="3229522"/>
            <a:ext cx="3567992" cy="1180200"/>
          </a:xfrm>
          <a:prstGeom prst="rect">
            <a:avLst/>
          </a:prstGeom>
          <a:noFill/>
          <a:ln>
            <a:noFill/>
          </a:ln>
        </p:spPr>
        <p:txBody>
          <a:bodyPr spcFirstLastPara="1" wrap="square" lIns="0" tIns="45700" rIns="0" bIns="45700" anchor="t" anchorCtr="0">
            <a:noAutofit/>
          </a:bodyPr>
          <a:lstStyle/>
          <a:p>
            <a:pPr lvl="0">
              <a:buSzPts val="1100"/>
            </a:pPr>
            <a:r>
              <a:rPr lang="en-GB" sz="1200" dirty="0">
                <a:solidFill>
                  <a:schemeClr val="bg1"/>
                </a:solidFill>
                <a:latin typeface="Montserrat" panose="00000500000000000000" pitchFamily="2" charset="0"/>
                <a:ea typeface="Montserrat"/>
                <a:cs typeface="Montserrat"/>
                <a:sym typeface="Montserrat"/>
              </a:rPr>
              <a:t>New shoppers could come from Families &amp; Younger households as the North showed faster growth(</a:t>
            </a:r>
            <a:r>
              <a:rPr lang="en-GB" sz="1200" dirty="0">
                <a:solidFill>
                  <a:schemeClr val="accent1"/>
                </a:solidFill>
                <a:latin typeface="Montserrat" panose="00000500000000000000" pitchFamily="2" charset="0"/>
                <a:ea typeface="Montserrat"/>
                <a:cs typeface="Montserrat"/>
                <a:sym typeface="Montserrat"/>
              </a:rPr>
              <a:t>+17%</a:t>
            </a:r>
            <a:r>
              <a:rPr lang="en-GB" sz="1200" dirty="0">
                <a:solidFill>
                  <a:schemeClr val="bg1"/>
                </a:solidFill>
                <a:latin typeface="Montserrat" panose="00000500000000000000" pitchFamily="2" charset="0"/>
                <a:ea typeface="Montserrat"/>
                <a:cs typeface="Montserrat"/>
                <a:sym typeface="Montserrat"/>
              </a:rPr>
              <a:t>), despite HXB’s under indexing there.</a:t>
            </a:r>
          </a:p>
        </p:txBody>
      </p:sp>
    </p:spTree>
    <p:extLst>
      <p:ext uri="{BB962C8B-B14F-4D97-AF65-F5344CB8AC3E}">
        <p14:creationId xmlns:p14="http://schemas.microsoft.com/office/powerpoint/2010/main" val="2486905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Summary</a:t>
            </a:r>
          </a:p>
        </p:txBody>
      </p:sp>
      <p:pic>
        <p:nvPicPr>
          <p:cNvPr id="1026" name="Picture 2" descr="Solid Chocolate Easter Eggs Rec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849" y="1391231"/>
            <a:ext cx="3147494" cy="236103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673;p61"/>
          <p:cNvSpPr txBox="1"/>
          <p:nvPr/>
        </p:nvSpPr>
        <p:spPr>
          <a:xfrm>
            <a:off x="356660" y="92502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latin typeface="Montserrat" panose="00000500000000000000" pitchFamily="2" charset="0"/>
                <a:ea typeface="Montserrat"/>
                <a:cs typeface="Montserrat"/>
                <a:sym typeface="Montserrat"/>
              </a:rPr>
              <a:t>Growth vs 2020</a:t>
            </a:r>
            <a:endParaRPr sz="1800" b="1" i="0" u="none" strike="noStrike" cap="none" dirty="0">
              <a:latin typeface="Montserrat" panose="00000500000000000000" pitchFamily="2" charset="0"/>
              <a:ea typeface="Montserrat"/>
              <a:cs typeface="Montserrat"/>
              <a:sym typeface="Montserrat"/>
            </a:endParaRPr>
          </a:p>
        </p:txBody>
      </p:sp>
      <p:sp>
        <p:nvSpPr>
          <p:cNvPr id="9" name="Google Shape;674;p61"/>
          <p:cNvSpPr txBox="1"/>
          <p:nvPr/>
        </p:nvSpPr>
        <p:spPr>
          <a:xfrm>
            <a:off x="3225111" y="925021"/>
            <a:ext cx="2837664"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latin typeface="Montserrat" panose="00000500000000000000" pitchFamily="2" charset="0"/>
                <a:ea typeface="Montserrat"/>
                <a:cs typeface="Montserrat"/>
                <a:sym typeface="Montserrat"/>
              </a:rPr>
              <a:t>Retailer Trends</a:t>
            </a:r>
            <a:endParaRPr sz="1800" b="1" i="0" u="none" strike="noStrike" cap="none" dirty="0">
              <a:latin typeface="Montserrat" panose="00000500000000000000" pitchFamily="2" charset="0"/>
              <a:ea typeface="Montserrat"/>
              <a:cs typeface="Montserrat"/>
              <a:sym typeface="Montserrat"/>
            </a:endParaRPr>
          </a:p>
        </p:txBody>
      </p:sp>
      <p:sp>
        <p:nvSpPr>
          <p:cNvPr id="11" name="Google Shape;677;p61"/>
          <p:cNvSpPr txBox="1"/>
          <p:nvPr/>
        </p:nvSpPr>
        <p:spPr>
          <a:xfrm>
            <a:off x="356650" y="152858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dirty="0">
                <a:solidFill>
                  <a:schemeClr val="tx1"/>
                </a:solidFill>
                <a:latin typeface="Montserrat" panose="00000500000000000000" pitchFamily="2" charset="0"/>
                <a:ea typeface="Montserrat"/>
                <a:cs typeface="Montserrat"/>
                <a:sym typeface="Montserrat"/>
              </a:rPr>
              <a:t>Total store was up +3.7% this Easter vs last, driven by non food as shoppers prepared for soially distanced gatherings with friends and family</a:t>
            </a:r>
            <a:endParaRPr sz="1200" dirty="0">
              <a:solidFill>
                <a:schemeClr val="tx1"/>
              </a:solidFill>
              <a:latin typeface="Montserrat" panose="00000500000000000000" pitchFamily="2" charset="0"/>
              <a:ea typeface="Montserrat"/>
              <a:cs typeface="Montserrat"/>
              <a:sym typeface="Montserrat"/>
            </a:endParaRPr>
          </a:p>
        </p:txBody>
      </p:sp>
      <p:cxnSp>
        <p:nvCxnSpPr>
          <p:cNvPr id="12" name="Google Shape;678;p61"/>
          <p:cNvCxnSpPr/>
          <p:nvPr/>
        </p:nvCxnSpPr>
        <p:spPr>
          <a:xfrm>
            <a:off x="338424" y="1455227"/>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13" name="Google Shape;679;p61"/>
          <p:cNvCxnSpPr/>
          <p:nvPr/>
        </p:nvCxnSpPr>
        <p:spPr>
          <a:xfrm>
            <a:off x="3215999" y="1455227"/>
            <a:ext cx="2712000" cy="0"/>
          </a:xfrm>
          <a:prstGeom prst="straightConnector1">
            <a:avLst/>
          </a:prstGeom>
          <a:noFill/>
          <a:ln w="9525" cap="flat" cmpd="sng">
            <a:solidFill>
              <a:srgbClr val="333333"/>
            </a:solidFill>
            <a:prstDash val="solid"/>
            <a:round/>
            <a:headEnd type="none" w="med" len="med"/>
            <a:tailEnd type="none" w="med" len="med"/>
          </a:ln>
        </p:spPr>
      </p:cxnSp>
      <p:sp>
        <p:nvSpPr>
          <p:cNvPr id="14" name="Google Shape;681;p61"/>
          <p:cNvSpPr txBox="1"/>
          <p:nvPr/>
        </p:nvSpPr>
        <p:spPr>
          <a:xfrm>
            <a:off x="3225200" y="1528582"/>
            <a:ext cx="2693700" cy="118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dirty="0">
                <a:solidFill>
                  <a:schemeClr val="tx1"/>
                </a:solidFill>
                <a:latin typeface="Montserrat" panose="00000500000000000000" pitchFamily="2" charset="0"/>
                <a:ea typeface="Montserrat"/>
                <a:cs typeface="Montserrat"/>
                <a:sym typeface="Montserrat"/>
              </a:rPr>
              <a:t>The discounters won from a retailer perspective, with Online nearly doubling share </a:t>
            </a:r>
            <a:r>
              <a:rPr lang="en" sz="1200">
                <a:solidFill>
                  <a:schemeClr val="tx1"/>
                </a:solidFill>
                <a:latin typeface="Montserrat" panose="00000500000000000000" pitchFamily="2" charset="0"/>
                <a:ea typeface="Montserrat"/>
                <a:cs typeface="Montserrat"/>
                <a:sym typeface="Montserrat"/>
              </a:rPr>
              <a:t>vs 2019</a:t>
            </a:r>
            <a:endParaRPr lang="en" sz="1200" dirty="0">
              <a:solidFill>
                <a:schemeClr val="tx1"/>
              </a:solidFill>
              <a:latin typeface="Montserrat" panose="00000500000000000000" pitchFamily="2" charset="0"/>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lang="en" sz="1200" dirty="0">
              <a:solidFill>
                <a:schemeClr val="tx1"/>
              </a:solidFill>
              <a:latin typeface="Montserrat" panose="00000500000000000000" pitchFamily="2" charset="0"/>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200" dirty="0">
                <a:solidFill>
                  <a:schemeClr val="tx1"/>
                </a:solidFill>
                <a:latin typeface="Montserrat" panose="00000500000000000000" pitchFamily="2" charset="0"/>
                <a:ea typeface="Montserrat"/>
                <a:cs typeface="Montserrat"/>
                <a:sym typeface="Montserrat"/>
              </a:rPr>
              <a:t>Easter products drive bigger baskets</a:t>
            </a:r>
            <a:endParaRPr sz="1200" dirty="0">
              <a:solidFill>
                <a:schemeClr val="tx1"/>
              </a:solidFill>
              <a:latin typeface="Montserrat" panose="00000500000000000000" pitchFamily="2" charset="0"/>
              <a:ea typeface="Montserrat"/>
              <a:cs typeface="Montserrat"/>
              <a:sym typeface="Montserrat"/>
            </a:endParaRPr>
          </a:p>
        </p:txBody>
      </p:sp>
      <p:sp>
        <p:nvSpPr>
          <p:cNvPr id="15" name="Google Shape;683;p61"/>
          <p:cNvSpPr txBox="1"/>
          <p:nvPr/>
        </p:nvSpPr>
        <p:spPr>
          <a:xfrm>
            <a:off x="356660" y="270877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GB" sz="1800" b="1" i="0" u="none" strike="noStrike" cap="none" dirty="0">
                <a:latin typeface="Montserrat" panose="00000500000000000000" pitchFamily="2" charset="0"/>
                <a:ea typeface="Montserrat"/>
                <a:cs typeface="Montserrat"/>
                <a:sym typeface="Montserrat"/>
              </a:rPr>
              <a:t>Easter Chocolate </a:t>
            </a:r>
            <a:endParaRPr sz="1800" b="1" i="0" u="none" strike="noStrike" cap="none" dirty="0">
              <a:latin typeface="Montserrat" panose="00000500000000000000" pitchFamily="2" charset="0"/>
              <a:ea typeface="Montserrat"/>
              <a:cs typeface="Montserrat"/>
              <a:sym typeface="Montserrat"/>
            </a:endParaRPr>
          </a:p>
        </p:txBody>
      </p:sp>
      <p:sp>
        <p:nvSpPr>
          <p:cNvPr id="16" name="Google Shape;684;p61"/>
          <p:cNvSpPr txBox="1"/>
          <p:nvPr/>
        </p:nvSpPr>
        <p:spPr>
          <a:xfrm>
            <a:off x="3225111" y="2708771"/>
            <a:ext cx="2693690" cy="530100"/>
          </a:xfrm>
          <a:prstGeom prst="rect">
            <a:avLst/>
          </a:prstGeom>
          <a:noFill/>
          <a:ln>
            <a:noFill/>
          </a:ln>
        </p:spPr>
        <p:txBody>
          <a:bodyPr spcFirstLastPara="1" wrap="square" lIns="0" tIns="0" rIns="0" bIns="45700" anchor="b" anchorCtr="0">
            <a:noAutofit/>
          </a:bodyPr>
          <a:lstStyle/>
          <a:p>
            <a:pPr marL="0" marR="0" lvl="0" indent="0" algn="l" rtl="0">
              <a:lnSpc>
                <a:spcPct val="100000"/>
              </a:lnSpc>
              <a:spcBef>
                <a:spcPts val="0"/>
              </a:spcBef>
              <a:spcAft>
                <a:spcPts val="0"/>
              </a:spcAft>
              <a:buNone/>
            </a:pPr>
            <a:r>
              <a:rPr lang="en" sz="1800" b="1" dirty="0">
                <a:latin typeface="Montserrat" panose="00000500000000000000" pitchFamily="2" charset="0"/>
                <a:ea typeface="Montserrat"/>
                <a:cs typeface="Montserrat"/>
                <a:sym typeface="Montserrat"/>
              </a:rPr>
              <a:t>Hot Cross Buns</a:t>
            </a:r>
            <a:endParaRPr sz="1800" b="1" i="0" u="none" strike="noStrike" cap="none" dirty="0">
              <a:latin typeface="Montserrat" panose="00000500000000000000" pitchFamily="2" charset="0"/>
              <a:ea typeface="Montserrat"/>
              <a:cs typeface="Montserrat"/>
              <a:sym typeface="Montserrat"/>
            </a:endParaRPr>
          </a:p>
        </p:txBody>
      </p:sp>
      <p:sp>
        <p:nvSpPr>
          <p:cNvPr id="17" name="Google Shape;686;p61"/>
          <p:cNvSpPr txBox="1"/>
          <p:nvPr/>
        </p:nvSpPr>
        <p:spPr>
          <a:xfrm>
            <a:off x="356650" y="3312332"/>
            <a:ext cx="2693700" cy="1180200"/>
          </a:xfrm>
          <a:prstGeom prst="rect">
            <a:avLst/>
          </a:prstGeom>
          <a:noFill/>
          <a:ln>
            <a:noFill/>
          </a:ln>
        </p:spPr>
        <p:txBody>
          <a:bodyPr spcFirstLastPara="1" wrap="square" lIns="0" tIns="45700" rIns="0" bIns="45700" anchor="t" anchorCtr="0">
            <a:noAutofit/>
          </a:bodyPr>
          <a:lstStyle/>
          <a:p>
            <a:pPr lvl="0">
              <a:buSzPts val="1100"/>
            </a:pPr>
            <a:r>
              <a:rPr lang="en" sz="1200" dirty="0">
                <a:latin typeface="Montserrat" panose="00000500000000000000" pitchFamily="2" charset="0"/>
                <a:ea typeface="Montserrat"/>
                <a:cs typeface="Montserrat"/>
                <a:sym typeface="Montserrat"/>
              </a:rPr>
              <a:t>Grew at +41% in the 4 weeks to Easter, </a:t>
            </a:r>
            <a:r>
              <a:rPr lang="en-GB" sz="1200" dirty="0">
                <a:latin typeface="Montserrat" panose="00000500000000000000" pitchFamily="2" charset="0"/>
                <a:ea typeface="Montserrat"/>
                <a:cs typeface="Montserrat"/>
              </a:rPr>
              <a:t>driven by higher average spend per trip. Easter Eggs availability issues in the final week have halted the growth for most manufacturers.</a:t>
            </a:r>
            <a:endParaRPr sz="1200" dirty="0">
              <a:latin typeface="Montserrat" panose="00000500000000000000" pitchFamily="2" charset="0"/>
              <a:ea typeface="Montserrat"/>
              <a:cs typeface="Montserrat"/>
              <a:sym typeface="Montserrat"/>
            </a:endParaRPr>
          </a:p>
        </p:txBody>
      </p:sp>
      <p:cxnSp>
        <p:nvCxnSpPr>
          <p:cNvPr id="18" name="Google Shape;687;p61"/>
          <p:cNvCxnSpPr/>
          <p:nvPr/>
        </p:nvCxnSpPr>
        <p:spPr>
          <a:xfrm>
            <a:off x="338424" y="3238977"/>
            <a:ext cx="2712000" cy="0"/>
          </a:xfrm>
          <a:prstGeom prst="straightConnector1">
            <a:avLst/>
          </a:prstGeom>
          <a:noFill/>
          <a:ln w="9525" cap="flat" cmpd="sng">
            <a:solidFill>
              <a:srgbClr val="333333"/>
            </a:solidFill>
            <a:prstDash val="solid"/>
            <a:round/>
            <a:headEnd type="none" w="med" len="med"/>
            <a:tailEnd type="none" w="med" len="med"/>
          </a:ln>
        </p:spPr>
      </p:cxnSp>
      <p:cxnSp>
        <p:nvCxnSpPr>
          <p:cNvPr id="19" name="Google Shape;688;p61"/>
          <p:cNvCxnSpPr/>
          <p:nvPr/>
        </p:nvCxnSpPr>
        <p:spPr>
          <a:xfrm>
            <a:off x="3215999" y="3238977"/>
            <a:ext cx="2712000" cy="0"/>
          </a:xfrm>
          <a:prstGeom prst="straightConnector1">
            <a:avLst/>
          </a:prstGeom>
          <a:noFill/>
          <a:ln w="9525" cap="flat" cmpd="sng">
            <a:solidFill>
              <a:srgbClr val="333333"/>
            </a:solidFill>
            <a:prstDash val="solid"/>
            <a:round/>
            <a:headEnd type="none" w="med" len="med"/>
            <a:tailEnd type="none" w="med" len="med"/>
          </a:ln>
        </p:spPr>
      </p:cxnSp>
      <p:sp>
        <p:nvSpPr>
          <p:cNvPr id="20" name="Google Shape;690;p61"/>
          <p:cNvSpPr txBox="1"/>
          <p:nvPr/>
        </p:nvSpPr>
        <p:spPr>
          <a:xfrm>
            <a:off x="3225200" y="3312332"/>
            <a:ext cx="2693700" cy="1180200"/>
          </a:xfrm>
          <a:prstGeom prst="rect">
            <a:avLst/>
          </a:prstGeom>
          <a:noFill/>
          <a:ln>
            <a:noFill/>
          </a:ln>
        </p:spPr>
        <p:txBody>
          <a:bodyPr spcFirstLastPara="1" wrap="square" lIns="0" tIns="45700" rIns="0" bIns="45700" anchor="t" anchorCtr="0">
            <a:noAutofit/>
          </a:bodyPr>
          <a:lstStyle/>
          <a:p>
            <a:pPr lvl="0">
              <a:buSzPts val="1100"/>
              <a:defRPr sz="1197" b="0" i="0" u="none" strike="noStrike" kern="1200" baseline="0">
                <a:solidFill>
                  <a:schemeClr val="bg1"/>
                </a:solidFill>
                <a:latin typeface="Montserrat" panose="020B0604020202020204" charset="0"/>
                <a:ea typeface="+mn-ea"/>
                <a:cs typeface="+mn-cs"/>
              </a:defRPr>
            </a:pPr>
            <a:r>
              <a:rPr lang="en-GB" sz="1200" dirty="0">
                <a:solidFill>
                  <a:schemeClr val="tx1"/>
                </a:solidFill>
                <a:latin typeface="Montserrat" panose="00000500000000000000" pitchFamily="2" charset="0"/>
                <a:ea typeface="Montserrat"/>
                <a:cs typeface="Montserrat"/>
                <a:sym typeface="Montserrat"/>
              </a:rPr>
              <a:t>Hot Cross Buns are a traditional product with traditional shoppers. Look to accelerate 2022 by targeting younger shoppers with more innovation.</a:t>
            </a:r>
            <a:endParaRPr sz="1200" dirty="0">
              <a:solidFill>
                <a:schemeClr val="tx1"/>
              </a:solidFill>
              <a:latin typeface="Montserrat" panose="00000500000000000000" pitchFamily="2" charset="0"/>
              <a:ea typeface="Montserrat"/>
              <a:cs typeface="Montserrat"/>
              <a:sym typeface="Montserrat"/>
            </a:endParaRPr>
          </a:p>
        </p:txBody>
      </p:sp>
      <p:sp>
        <p:nvSpPr>
          <p:cNvPr id="22" name="Subtitle 2"/>
          <p:cNvSpPr txBox="1">
            <a:spLocks/>
          </p:cNvSpPr>
          <p:nvPr/>
        </p:nvSpPr>
        <p:spPr>
          <a:xfrm>
            <a:off x="32480" y="4706609"/>
            <a:ext cx="5813149" cy="290027"/>
          </a:xfrm>
          <a:prstGeom prst="rect">
            <a:avLst/>
          </a:prstGeom>
        </p:spPr>
        <p:txBody>
          <a:bodyPr spcFirstLastPara="1" vert="horz" wrap="square" lIns="0" tIns="91425" rIns="0" bIns="91425" numCol="1" rtlCol="0" anchor="ctr" anchorCtr="0">
            <a:noAutofit/>
          </a:bodyPr>
          <a:lstStyle>
            <a:defPPr marR="0" lvl="0" algn="l" rtl="0">
              <a:lnSpc>
                <a:spcPct val="100000"/>
              </a:lnSpc>
              <a:spcBef>
                <a:spcPts val="0"/>
              </a:spcBef>
              <a:spcAft>
                <a:spcPts val="0"/>
              </a:spcAft>
            </a:defPPr>
            <a:lvl1pPr marL="311150" marR="0" lvl="0" indent="-311150" algn="l" rtl="0">
              <a:lnSpc>
                <a:spcPct val="100000"/>
              </a:lnSpc>
              <a:spcBef>
                <a:spcPts val="0"/>
              </a:spcBef>
              <a:spcAft>
                <a:spcPts val="0"/>
              </a:spcAft>
              <a:buClr>
                <a:schemeClr val="accent5"/>
              </a:buClr>
              <a:buSzPts val="1500"/>
              <a:buFont typeface="Arial"/>
              <a:buNone/>
              <a:defRPr sz="1500" b="0" i="0" u="none" strike="noStrike" cap="none">
                <a:solidFill>
                  <a:schemeClr val="accent5"/>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1400"/>
              <a:buFont typeface="Arial"/>
              <a:buNone/>
              <a:defRPr sz="1400" b="0" i="0" u="none" strike="noStrike" cap="none">
                <a:solidFill>
                  <a:schemeClr val="accent5"/>
                </a:solidFill>
                <a:latin typeface="Arial"/>
                <a:ea typeface="Arial"/>
                <a:cs typeface="Arial"/>
                <a:sym typeface="Arial"/>
              </a:defRPr>
            </a:lvl9pPr>
          </a:lstStyle>
          <a:p>
            <a:r>
              <a:rPr lang="en-GB" sz="900" dirty="0"/>
              <a:t>Dates analysed: 2021 4w/e 03.04.21, 2020 4w/e 11.04.20, 2019 4w/e 20.04.19 unless otherwise stated</a:t>
            </a:r>
          </a:p>
        </p:txBody>
      </p:sp>
    </p:spTree>
    <p:extLst>
      <p:ext uri="{BB962C8B-B14F-4D97-AF65-F5344CB8AC3E}">
        <p14:creationId xmlns:p14="http://schemas.microsoft.com/office/powerpoint/2010/main" val="1697095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45"/>
        <p:cNvGrpSpPr/>
        <p:nvPr/>
      </p:nvGrpSpPr>
      <p:grpSpPr>
        <a:xfrm>
          <a:off x="0" y="0"/>
          <a:ext cx="0" cy="0"/>
          <a:chOff x="0" y="0"/>
          <a:chExt cx="0" cy="0"/>
        </a:xfrm>
      </p:grpSpPr>
      <p:sp>
        <p:nvSpPr>
          <p:cNvPr id="2446" name="Google Shape;2446;p152"/>
          <p:cNvSpPr txBox="1">
            <a:spLocks noGrp="1"/>
          </p:cNvSpPr>
          <p:nvPr>
            <p:ph type="subTitle" idx="1"/>
          </p:nvPr>
        </p:nvSpPr>
        <p:spPr>
          <a:xfrm>
            <a:off x="354650" y="3305475"/>
            <a:ext cx="3085540" cy="307500"/>
          </a:xfrm>
        </p:spPr>
        <p:txBody>
          <a:bodyPr spcFirstLastPara="1" wrap="square" lIns="0" tIns="91425" rIns="0" bIns="91425" anchor="b" anchorCtr="0">
            <a:noAutofit/>
          </a:bodyPr>
          <a:lstStyle/>
          <a:p>
            <a:pPr marL="0" lvl="0" indent="0"/>
            <a:r>
              <a:rPr lang="en-PH" dirty="0"/>
              <a:t>Please contact your </a:t>
            </a:r>
            <a:r>
              <a:rPr lang="en-PH" dirty="0" err="1"/>
              <a:t>NielsenIQ</a:t>
            </a:r>
            <a:r>
              <a:rPr lang="en-PH" dirty="0"/>
              <a:t> representative if you have any questions</a:t>
            </a:r>
          </a:p>
        </p:txBody>
      </p:sp>
    </p:spTree>
    <p:extLst>
      <p:ext uri="{BB962C8B-B14F-4D97-AF65-F5344CB8AC3E}">
        <p14:creationId xmlns:p14="http://schemas.microsoft.com/office/powerpoint/2010/main" val="1039416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1434"/>
        <p:cNvGrpSpPr/>
        <p:nvPr/>
      </p:nvGrpSpPr>
      <p:grpSpPr>
        <a:xfrm>
          <a:off x="0" y="0"/>
          <a:ext cx="0" cy="0"/>
          <a:chOff x="0" y="0"/>
          <a:chExt cx="0" cy="0"/>
        </a:xfrm>
      </p:grpSpPr>
      <p:sp>
        <p:nvSpPr>
          <p:cNvPr id="1435" name="Google Shape;1435;p107"/>
          <p:cNvSpPr txBox="1">
            <a:spLocks noGrp="1"/>
          </p:cNvSpPr>
          <p:nvPr>
            <p:ph type="ctrTitle"/>
          </p:nvPr>
        </p:nvSpPr>
        <p:spPr>
          <a:xfrm>
            <a:off x="354650" y="990600"/>
            <a:ext cx="4115100" cy="1578000"/>
          </a:xfrm>
        </p:spPr>
        <p:txBody>
          <a:bodyPr spcFirstLastPara="1" wrap="square" lIns="0" tIns="91425" rIns="0" bIns="91425" anchor="b" anchorCtr="0">
            <a:noAutofit/>
          </a:bodyPr>
          <a:lstStyle/>
          <a:p>
            <a:pPr lvl="0"/>
            <a:r>
              <a:rPr lang="en-PH" dirty="0"/>
              <a:t>Appendix</a:t>
            </a:r>
          </a:p>
        </p:txBody>
      </p:sp>
    </p:spTree>
    <p:extLst>
      <p:ext uri="{BB962C8B-B14F-4D97-AF65-F5344CB8AC3E}">
        <p14:creationId xmlns:p14="http://schemas.microsoft.com/office/powerpoint/2010/main" val="38230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p:cNvSpPr>
            <a:spLocks noGrp="1"/>
          </p:cNvSpPr>
          <p:nvPr>
            <p:ph type="subTitle" idx="3"/>
          </p:nvPr>
        </p:nvSpPr>
        <p:spPr>
          <a:xfrm>
            <a:off x="2144206" y="5023721"/>
            <a:ext cx="6256844" cy="96090"/>
          </a:xfrm>
        </p:spPr>
        <p:txBody>
          <a:bodyPr/>
          <a:lstStyle/>
          <a:p>
            <a:r>
              <a:rPr lang="en-GB" dirty="0"/>
              <a:t>Source: </a:t>
            </a:r>
            <a:r>
              <a:rPr lang="en-GB" dirty="0" err="1"/>
              <a:t>NielsenIQ</a:t>
            </a:r>
            <a:r>
              <a:rPr lang="en-GB" dirty="0"/>
              <a:t> </a:t>
            </a:r>
            <a:r>
              <a:rPr lang="en-GB" dirty="0" err="1"/>
              <a:t>Homescan</a:t>
            </a:r>
            <a:r>
              <a:rPr lang="en-GB" dirty="0"/>
              <a:t>, FMCG, Value % Chg, Total GB, Easter 2021 vs Easter 2020, data 4w/e 3rd April 2021</a:t>
            </a:r>
          </a:p>
        </p:txBody>
      </p:sp>
      <p:grpSp>
        <p:nvGrpSpPr>
          <p:cNvPr id="7" name="Group 6"/>
          <p:cNvGrpSpPr/>
          <p:nvPr/>
        </p:nvGrpSpPr>
        <p:grpSpPr>
          <a:xfrm>
            <a:off x="3218927" y="705061"/>
            <a:ext cx="2706146" cy="4231976"/>
            <a:chOff x="6065294" y="2083186"/>
            <a:chExt cx="2809875" cy="4394200"/>
          </a:xfrm>
        </p:grpSpPr>
        <p:sp>
          <p:nvSpPr>
            <p:cNvPr id="8" name="Freeform 3"/>
            <p:cNvSpPr>
              <a:spLocks/>
            </p:cNvSpPr>
            <p:nvPr/>
          </p:nvSpPr>
          <p:spPr bwMode="auto">
            <a:xfrm>
              <a:off x="6112919" y="2083186"/>
              <a:ext cx="1592263" cy="1668463"/>
            </a:xfrm>
            <a:custGeom>
              <a:avLst/>
              <a:gdLst>
                <a:gd name="T0" fmla="*/ 901 w 1194"/>
                <a:gd name="T1" fmla="*/ 11 h 1331"/>
                <a:gd name="T2" fmla="*/ 829 w 1194"/>
                <a:gd name="T3" fmla="*/ 147 h 1331"/>
                <a:gd name="T4" fmla="*/ 685 w 1194"/>
                <a:gd name="T5" fmla="*/ 266 h 1331"/>
                <a:gd name="T6" fmla="*/ 662 w 1194"/>
                <a:gd name="T7" fmla="*/ 321 h 1331"/>
                <a:gd name="T8" fmla="*/ 659 w 1194"/>
                <a:gd name="T9" fmla="*/ 381 h 1331"/>
                <a:gd name="T10" fmla="*/ 636 w 1194"/>
                <a:gd name="T11" fmla="*/ 414 h 1331"/>
                <a:gd name="T12" fmla="*/ 647 w 1194"/>
                <a:gd name="T13" fmla="*/ 432 h 1331"/>
                <a:gd name="T14" fmla="*/ 795 w 1194"/>
                <a:gd name="T15" fmla="*/ 384 h 1331"/>
                <a:gd name="T16" fmla="*/ 962 w 1194"/>
                <a:gd name="T17" fmla="*/ 399 h 1331"/>
                <a:gd name="T18" fmla="*/ 1181 w 1194"/>
                <a:gd name="T19" fmla="*/ 439 h 1331"/>
                <a:gd name="T20" fmla="*/ 1121 w 1194"/>
                <a:gd name="T21" fmla="*/ 583 h 1331"/>
                <a:gd name="T22" fmla="*/ 1056 w 1194"/>
                <a:gd name="T23" fmla="*/ 753 h 1331"/>
                <a:gd name="T24" fmla="*/ 996 w 1194"/>
                <a:gd name="T25" fmla="*/ 854 h 1331"/>
                <a:gd name="T26" fmla="*/ 825 w 1194"/>
                <a:gd name="T27" fmla="*/ 924 h 1331"/>
                <a:gd name="T28" fmla="*/ 924 w 1194"/>
                <a:gd name="T29" fmla="*/ 938 h 1331"/>
                <a:gd name="T30" fmla="*/ 886 w 1194"/>
                <a:gd name="T31" fmla="*/ 1012 h 1331"/>
                <a:gd name="T32" fmla="*/ 715 w 1194"/>
                <a:gd name="T33" fmla="*/ 1060 h 1331"/>
                <a:gd name="T34" fmla="*/ 469 w 1194"/>
                <a:gd name="T35" fmla="*/ 1086 h 1331"/>
                <a:gd name="T36" fmla="*/ 389 w 1194"/>
                <a:gd name="T37" fmla="*/ 1097 h 1331"/>
                <a:gd name="T38" fmla="*/ 352 w 1194"/>
                <a:gd name="T39" fmla="*/ 1145 h 1331"/>
                <a:gd name="T40" fmla="*/ 299 w 1194"/>
                <a:gd name="T41" fmla="*/ 1056 h 1331"/>
                <a:gd name="T42" fmla="*/ 287 w 1194"/>
                <a:gd name="T43" fmla="*/ 1131 h 1331"/>
                <a:gd name="T44" fmla="*/ 215 w 1194"/>
                <a:gd name="T45" fmla="*/ 1275 h 1331"/>
                <a:gd name="T46" fmla="*/ 162 w 1194"/>
                <a:gd name="T47" fmla="*/ 1286 h 1331"/>
                <a:gd name="T48" fmla="*/ 211 w 1194"/>
                <a:gd name="T49" fmla="*/ 1131 h 1331"/>
                <a:gd name="T50" fmla="*/ 230 w 1194"/>
                <a:gd name="T51" fmla="*/ 1016 h 1331"/>
                <a:gd name="T52" fmla="*/ 147 w 1194"/>
                <a:gd name="T53" fmla="*/ 1186 h 1331"/>
                <a:gd name="T54" fmla="*/ 98 w 1194"/>
                <a:gd name="T55" fmla="*/ 1197 h 1331"/>
                <a:gd name="T56" fmla="*/ 34 w 1194"/>
                <a:gd name="T57" fmla="*/ 1204 h 1331"/>
                <a:gd name="T58" fmla="*/ 105 w 1194"/>
                <a:gd name="T59" fmla="*/ 1079 h 1331"/>
                <a:gd name="T60" fmla="*/ 211 w 1194"/>
                <a:gd name="T61" fmla="*/ 942 h 1331"/>
                <a:gd name="T62" fmla="*/ 280 w 1194"/>
                <a:gd name="T63" fmla="*/ 864 h 1331"/>
                <a:gd name="T64" fmla="*/ 352 w 1194"/>
                <a:gd name="T65" fmla="*/ 742 h 1331"/>
                <a:gd name="T66" fmla="*/ 208 w 1194"/>
                <a:gd name="T67" fmla="*/ 857 h 1331"/>
                <a:gd name="T68" fmla="*/ 139 w 1194"/>
                <a:gd name="T69" fmla="*/ 909 h 1331"/>
                <a:gd name="T70" fmla="*/ 67 w 1194"/>
                <a:gd name="T71" fmla="*/ 905 h 1331"/>
                <a:gd name="T72" fmla="*/ 105 w 1194"/>
                <a:gd name="T73" fmla="*/ 875 h 1331"/>
                <a:gd name="T74" fmla="*/ 86 w 1194"/>
                <a:gd name="T75" fmla="*/ 828 h 1331"/>
                <a:gd name="T76" fmla="*/ 120 w 1194"/>
                <a:gd name="T77" fmla="*/ 783 h 1331"/>
                <a:gd name="T78" fmla="*/ 91 w 1194"/>
                <a:gd name="T79" fmla="*/ 746 h 1331"/>
                <a:gd name="T80" fmla="*/ 208 w 1194"/>
                <a:gd name="T81" fmla="*/ 709 h 1331"/>
                <a:gd name="T82" fmla="*/ 230 w 1194"/>
                <a:gd name="T83" fmla="*/ 646 h 1331"/>
                <a:gd name="T84" fmla="*/ 215 w 1194"/>
                <a:gd name="T85" fmla="*/ 577 h 1331"/>
                <a:gd name="T86" fmla="*/ 177 w 1194"/>
                <a:gd name="T87" fmla="*/ 591 h 1331"/>
                <a:gd name="T88" fmla="*/ 67 w 1194"/>
                <a:gd name="T89" fmla="*/ 536 h 1331"/>
                <a:gd name="T90" fmla="*/ 4 w 1194"/>
                <a:gd name="T91" fmla="*/ 465 h 1331"/>
                <a:gd name="T92" fmla="*/ 41 w 1194"/>
                <a:gd name="T93" fmla="*/ 392 h 1331"/>
                <a:gd name="T94" fmla="*/ 110 w 1194"/>
                <a:gd name="T95" fmla="*/ 362 h 1331"/>
                <a:gd name="T96" fmla="*/ 139 w 1194"/>
                <a:gd name="T97" fmla="*/ 469 h 1331"/>
                <a:gd name="T98" fmla="*/ 193 w 1194"/>
                <a:gd name="T99" fmla="*/ 539 h 1331"/>
                <a:gd name="T100" fmla="*/ 215 w 1194"/>
                <a:gd name="T101" fmla="*/ 462 h 1331"/>
                <a:gd name="T102" fmla="*/ 246 w 1194"/>
                <a:gd name="T103" fmla="*/ 395 h 1331"/>
                <a:gd name="T104" fmla="*/ 257 w 1194"/>
                <a:gd name="T105" fmla="*/ 288 h 1331"/>
                <a:gd name="T106" fmla="*/ 367 w 1194"/>
                <a:gd name="T107" fmla="*/ 277 h 1331"/>
                <a:gd name="T108" fmla="*/ 367 w 1194"/>
                <a:gd name="T109" fmla="*/ 207 h 1331"/>
                <a:gd name="T110" fmla="*/ 424 w 1194"/>
                <a:gd name="T111" fmla="*/ 133 h 1331"/>
                <a:gd name="T112" fmla="*/ 424 w 1194"/>
                <a:gd name="T113" fmla="*/ 33 h 1331"/>
                <a:gd name="T114" fmla="*/ 568 w 1194"/>
                <a:gd name="T115" fmla="*/ 11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331">
                  <a:moveTo>
                    <a:pt x="677" y="11"/>
                  </a:moveTo>
                  <a:lnTo>
                    <a:pt x="719" y="15"/>
                  </a:lnTo>
                  <a:lnTo>
                    <a:pt x="761" y="15"/>
                  </a:lnTo>
                  <a:lnTo>
                    <a:pt x="795" y="15"/>
                  </a:lnTo>
                  <a:lnTo>
                    <a:pt x="833" y="11"/>
                  </a:lnTo>
                  <a:lnTo>
                    <a:pt x="867" y="11"/>
                  </a:lnTo>
                  <a:lnTo>
                    <a:pt x="871" y="11"/>
                  </a:lnTo>
                  <a:lnTo>
                    <a:pt x="890" y="3"/>
                  </a:lnTo>
                  <a:lnTo>
                    <a:pt x="901" y="11"/>
                  </a:lnTo>
                  <a:lnTo>
                    <a:pt x="901" y="22"/>
                  </a:lnTo>
                  <a:lnTo>
                    <a:pt x="890" y="41"/>
                  </a:lnTo>
                  <a:lnTo>
                    <a:pt x="886" y="55"/>
                  </a:lnTo>
                  <a:lnTo>
                    <a:pt x="886" y="66"/>
                  </a:lnTo>
                  <a:lnTo>
                    <a:pt x="897" y="81"/>
                  </a:lnTo>
                  <a:lnTo>
                    <a:pt x="897" y="96"/>
                  </a:lnTo>
                  <a:lnTo>
                    <a:pt x="882" y="122"/>
                  </a:lnTo>
                  <a:lnTo>
                    <a:pt x="856" y="136"/>
                  </a:lnTo>
                  <a:lnTo>
                    <a:pt x="829" y="147"/>
                  </a:lnTo>
                  <a:lnTo>
                    <a:pt x="810" y="166"/>
                  </a:lnTo>
                  <a:lnTo>
                    <a:pt x="799" y="181"/>
                  </a:lnTo>
                  <a:lnTo>
                    <a:pt x="776" y="199"/>
                  </a:lnTo>
                  <a:lnTo>
                    <a:pt x="749" y="214"/>
                  </a:lnTo>
                  <a:lnTo>
                    <a:pt x="730" y="229"/>
                  </a:lnTo>
                  <a:lnTo>
                    <a:pt x="715" y="244"/>
                  </a:lnTo>
                  <a:lnTo>
                    <a:pt x="712" y="248"/>
                  </a:lnTo>
                  <a:lnTo>
                    <a:pt x="712" y="255"/>
                  </a:lnTo>
                  <a:lnTo>
                    <a:pt x="685" y="266"/>
                  </a:lnTo>
                  <a:lnTo>
                    <a:pt x="689" y="266"/>
                  </a:lnTo>
                  <a:lnTo>
                    <a:pt x="674" y="274"/>
                  </a:lnTo>
                  <a:lnTo>
                    <a:pt x="670" y="292"/>
                  </a:lnTo>
                  <a:lnTo>
                    <a:pt x="662" y="303"/>
                  </a:lnTo>
                  <a:lnTo>
                    <a:pt x="647" y="310"/>
                  </a:lnTo>
                  <a:lnTo>
                    <a:pt x="647" y="314"/>
                  </a:lnTo>
                  <a:lnTo>
                    <a:pt x="624" y="314"/>
                  </a:lnTo>
                  <a:lnTo>
                    <a:pt x="643" y="321"/>
                  </a:lnTo>
                  <a:lnTo>
                    <a:pt x="662" y="321"/>
                  </a:lnTo>
                  <a:lnTo>
                    <a:pt x="666" y="318"/>
                  </a:lnTo>
                  <a:lnTo>
                    <a:pt x="670" y="318"/>
                  </a:lnTo>
                  <a:lnTo>
                    <a:pt x="685" y="325"/>
                  </a:lnTo>
                  <a:lnTo>
                    <a:pt x="708" y="321"/>
                  </a:lnTo>
                  <a:lnTo>
                    <a:pt x="719" y="314"/>
                  </a:lnTo>
                  <a:lnTo>
                    <a:pt x="704" y="332"/>
                  </a:lnTo>
                  <a:lnTo>
                    <a:pt x="685" y="355"/>
                  </a:lnTo>
                  <a:lnTo>
                    <a:pt x="674" y="373"/>
                  </a:lnTo>
                  <a:lnTo>
                    <a:pt x="659" y="381"/>
                  </a:lnTo>
                  <a:lnTo>
                    <a:pt x="651" y="366"/>
                  </a:lnTo>
                  <a:lnTo>
                    <a:pt x="640" y="373"/>
                  </a:lnTo>
                  <a:lnTo>
                    <a:pt x="628" y="381"/>
                  </a:lnTo>
                  <a:lnTo>
                    <a:pt x="617" y="388"/>
                  </a:lnTo>
                  <a:lnTo>
                    <a:pt x="621" y="395"/>
                  </a:lnTo>
                  <a:lnTo>
                    <a:pt x="643" y="388"/>
                  </a:lnTo>
                  <a:lnTo>
                    <a:pt x="655" y="388"/>
                  </a:lnTo>
                  <a:lnTo>
                    <a:pt x="647" y="403"/>
                  </a:lnTo>
                  <a:lnTo>
                    <a:pt x="636" y="414"/>
                  </a:lnTo>
                  <a:lnTo>
                    <a:pt x="628" y="421"/>
                  </a:lnTo>
                  <a:lnTo>
                    <a:pt x="624" y="432"/>
                  </a:lnTo>
                  <a:lnTo>
                    <a:pt x="613" y="436"/>
                  </a:lnTo>
                  <a:lnTo>
                    <a:pt x="609" y="447"/>
                  </a:lnTo>
                  <a:lnTo>
                    <a:pt x="602" y="454"/>
                  </a:lnTo>
                  <a:lnTo>
                    <a:pt x="602" y="462"/>
                  </a:lnTo>
                  <a:lnTo>
                    <a:pt x="624" y="454"/>
                  </a:lnTo>
                  <a:lnTo>
                    <a:pt x="636" y="447"/>
                  </a:lnTo>
                  <a:lnTo>
                    <a:pt x="647" y="432"/>
                  </a:lnTo>
                  <a:lnTo>
                    <a:pt x="651" y="425"/>
                  </a:lnTo>
                  <a:lnTo>
                    <a:pt x="670" y="425"/>
                  </a:lnTo>
                  <a:lnTo>
                    <a:pt x="696" y="425"/>
                  </a:lnTo>
                  <a:lnTo>
                    <a:pt x="715" y="414"/>
                  </a:lnTo>
                  <a:lnTo>
                    <a:pt x="730" y="403"/>
                  </a:lnTo>
                  <a:lnTo>
                    <a:pt x="746" y="395"/>
                  </a:lnTo>
                  <a:lnTo>
                    <a:pt x="772" y="399"/>
                  </a:lnTo>
                  <a:lnTo>
                    <a:pt x="787" y="399"/>
                  </a:lnTo>
                  <a:lnTo>
                    <a:pt x="795" y="384"/>
                  </a:lnTo>
                  <a:lnTo>
                    <a:pt x="810" y="377"/>
                  </a:lnTo>
                  <a:lnTo>
                    <a:pt x="833" y="384"/>
                  </a:lnTo>
                  <a:lnTo>
                    <a:pt x="859" y="395"/>
                  </a:lnTo>
                  <a:lnTo>
                    <a:pt x="882" y="399"/>
                  </a:lnTo>
                  <a:lnTo>
                    <a:pt x="886" y="399"/>
                  </a:lnTo>
                  <a:lnTo>
                    <a:pt x="901" y="403"/>
                  </a:lnTo>
                  <a:lnTo>
                    <a:pt x="920" y="395"/>
                  </a:lnTo>
                  <a:lnTo>
                    <a:pt x="939" y="388"/>
                  </a:lnTo>
                  <a:lnTo>
                    <a:pt x="962" y="399"/>
                  </a:lnTo>
                  <a:lnTo>
                    <a:pt x="1015" y="406"/>
                  </a:lnTo>
                  <a:lnTo>
                    <a:pt x="1034" y="406"/>
                  </a:lnTo>
                  <a:lnTo>
                    <a:pt x="1094" y="406"/>
                  </a:lnTo>
                  <a:lnTo>
                    <a:pt x="1121" y="403"/>
                  </a:lnTo>
                  <a:lnTo>
                    <a:pt x="1144" y="406"/>
                  </a:lnTo>
                  <a:lnTo>
                    <a:pt x="1155" y="406"/>
                  </a:lnTo>
                  <a:lnTo>
                    <a:pt x="1159" y="418"/>
                  </a:lnTo>
                  <a:lnTo>
                    <a:pt x="1174" y="428"/>
                  </a:lnTo>
                  <a:lnTo>
                    <a:pt x="1181" y="439"/>
                  </a:lnTo>
                  <a:lnTo>
                    <a:pt x="1185" y="439"/>
                  </a:lnTo>
                  <a:lnTo>
                    <a:pt x="1185" y="462"/>
                  </a:lnTo>
                  <a:lnTo>
                    <a:pt x="1193" y="480"/>
                  </a:lnTo>
                  <a:lnTo>
                    <a:pt x="1181" y="502"/>
                  </a:lnTo>
                  <a:lnTo>
                    <a:pt x="1159" y="525"/>
                  </a:lnTo>
                  <a:lnTo>
                    <a:pt x="1159" y="528"/>
                  </a:lnTo>
                  <a:lnTo>
                    <a:pt x="1144" y="543"/>
                  </a:lnTo>
                  <a:lnTo>
                    <a:pt x="1132" y="557"/>
                  </a:lnTo>
                  <a:lnTo>
                    <a:pt x="1121" y="583"/>
                  </a:lnTo>
                  <a:lnTo>
                    <a:pt x="1117" y="606"/>
                  </a:lnTo>
                  <a:lnTo>
                    <a:pt x="1117" y="624"/>
                  </a:lnTo>
                  <a:lnTo>
                    <a:pt x="1117" y="639"/>
                  </a:lnTo>
                  <a:lnTo>
                    <a:pt x="1109" y="658"/>
                  </a:lnTo>
                  <a:lnTo>
                    <a:pt x="1083" y="684"/>
                  </a:lnTo>
                  <a:lnTo>
                    <a:pt x="1079" y="698"/>
                  </a:lnTo>
                  <a:lnTo>
                    <a:pt x="1079" y="713"/>
                  </a:lnTo>
                  <a:lnTo>
                    <a:pt x="1079" y="731"/>
                  </a:lnTo>
                  <a:lnTo>
                    <a:pt x="1056" y="753"/>
                  </a:lnTo>
                  <a:lnTo>
                    <a:pt x="1037" y="768"/>
                  </a:lnTo>
                  <a:lnTo>
                    <a:pt x="1026" y="768"/>
                  </a:lnTo>
                  <a:lnTo>
                    <a:pt x="1022" y="787"/>
                  </a:lnTo>
                  <a:lnTo>
                    <a:pt x="1022" y="794"/>
                  </a:lnTo>
                  <a:lnTo>
                    <a:pt x="1022" y="813"/>
                  </a:lnTo>
                  <a:lnTo>
                    <a:pt x="1011" y="820"/>
                  </a:lnTo>
                  <a:lnTo>
                    <a:pt x="1007" y="828"/>
                  </a:lnTo>
                  <a:lnTo>
                    <a:pt x="1007" y="839"/>
                  </a:lnTo>
                  <a:lnTo>
                    <a:pt x="996" y="854"/>
                  </a:lnTo>
                  <a:lnTo>
                    <a:pt x="973" y="868"/>
                  </a:lnTo>
                  <a:lnTo>
                    <a:pt x="950" y="886"/>
                  </a:lnTo>
                  <a:lnTo>
                    <a:pt x="946" y="886"/>
                  </a:lnTo>
                  <a:lnTo>
                    <a:pt x="928" y="890"/>
                  </a:lnTo>
                  <a:lnTo>
                    <a:pt x="897" y="898"/>
                  </a:lnTo>
                  <a:lnTo>
                    <a:pt x="882" y="898"/>
                  </a:lnTo>
                  <a:lnTo>
                    <a:pt x="867" y="898"/>
                  </a:lnTo>
                  <a:lnTo>
                    <a:pt x="848" y="912"/>
                  </a:lnTo>
                  <a:lnTo>
                    <a:pt x="825" y="924"/>
                  </a:lnTo>
                  <a:lnTo>
                    <a:pt x="814" y="931"/>
                  </a:lnTo>
                  <a:lnTo>
                    <a:pt x="844" y="927"/>
                  </a:lnTo>
                  <a:lnTo>
                    <a:pt x="871" y="916"/>
                  </a:lnTo>
                  <a:lnTo>
                    <a:pt x="890" y="909"/>
                  </a:lnTo>
                  <a:lnTo>
                    <a:pt x="912" y="905"/>
                  </a:lnTo>
                  <a:lnTo>
                    <a:pt x="928" y="912"/>
                  </a:lnTo>
                  <a:lnTo>
                    <a:pt x="924" y="924"/>
                  </a:lnTo>
                  <a:lnTo>
                    <a:pt x="905" y="931"/>
                  </a:lnTo>
                  <a:lnTo>
                    <a:pt x="924" y="938"/>
                  </a:lnTo>
                  <a:lnTo>
                    <a:pt x="928" y="946"/>
                  </a:lnTo>
                  <a:lnTo>
                    <a:pt x="954" y="953"/>
                  </a:lnTo>
                  <a:lnTo>
                    <a:pt x="973" y="975"/>
                  </a:lnTo>
                  <a:lnTo>
                    <a:pt x="958" y="986"/>
                  </a:lnTo>
                  <a:lnTo>
                    <a:pt x="935" y="1001"/>
                  </a:lnTo>
                  <a:lnTo>
                    <a:pt x="920" y="1008"/>
                  </a:lnTo>
                  <a:lnTo>
                    <a:pt x="905" y="1001"/>
                  </a:lnTo>
                  <a:lnTo>
                    <a:pt x="893" y="1001"/>
                  </a:lnTo>
                  <a:lnTo>
                    <a:pt x="886" y="1012"/>
                  </a:lnTo>
                  <a:lnTo>
                    <a:pt x="859" y="1031"/>
                  </a:lnTo>
                  <a:lnTo>
                    <a:pt x="837" y="1045"/>
                  </a:lnTo>
                  <a:lnTo>
                    <a:pt x="833" y="1064"/>
                  </a:lnTo>
                  <a:lnTo>
                    <a:pt x="799" y="1064"/>
                  </a:lnTo>
                  <a:lnTo>
                    <a:pt x="784" y="1071"/>
                  </a:lnTo>
                  <a:lnTo>
                    <a:pt x="774" y="1082"/>
                  </a:lnTo>
                  <a:lnTo>
                    <a:pt x="753" y="1071"/>
                  </a:lnTo>
                  <a:lnTo>
                    <a:pt x="736" y="1060"/>
                  </a:lnTo>
                  <a:lnTo>
                    <a:pt x="715" y="1060"/>
                  </a:lnTo>
                  <a:lnTo>
                    <a:pt x="723" y="1079"/>
                  </a:lnTo>
                  <a:lnTo>
                    <a:pt x="693" y="1079"/>
                  </a:lnTo>
                  <a:lnTo>
                    <a:pt x="647" y="1082"/>
                  </a:lnTo>
                  <a:lnTo>
                    <a:pt x="594" y="1079"/>
                  </a:lnTo>
                  <a:lnTo>
                    <a:pt x="533" y="1082"/>
                  </a:lnTo>
                  <a:lnTo>
                    <a:pt x="511" y="1071"/>
                  </a:lnTo>
                  <a:lnTo>
                    <a:pt x="499" y="1071"/>
                  </a:lnTo>
                  <a:lnTo>
                    <a:pt x="484" y="1093"/>
                  </a:lnTo>
                  <a:lnTo>
                    <a:pt x="469" y="1086"/>
                  </a:lnTo>
                  <a:lnTo>
                    <a:pt x="458" y="1079"/>
                  </a:lnTo>
                  <a:lnTo>
                    <a:pt x="450" y="1071"/>
                  </a:lnTo>
                  <a:lnTo>
                    <a:pt x="443" y="1064"/>
                  </a:lnTo>
                  <a:lnTo>
                    <a:pt x="435" y="1068"/>
                  </a:lnTo>
                  <a:lnTo>
                    <a:pt x="420" y="1071"/>
                  </a:lnTo>
                  <a:lnTo>
                    <a:pt x="412" y="1068"/>
                  </a:lnTo>
                  <a:lnTo>
                    <a:pt x="405" y="1053"/>
                  </a:lnTo>
                  <a:lnTo>
                    <a:pt x="393" y="1079"/>
                  </a:lnTo>
                  <a:lnTo>
                    <a:pt x="389" y="1097"/>
                  </a:lnTo>
                  <a:lnTo>
                    <a:pt x="378" y="1112"/>
                  </a:lnTo>
                  <a:lnTo>
                    <a:pt x="371" y="1112"/>
                  </a:lnTo>
                  <a:lnTo>
                    <a:pt x="363" y="1101"/>
                  </a:lnTo>
                  <a:lnTo>
                    <a:pt x="367" y="1123"/>
                  </a:lnTo>
                  <a:lnTo>
                    <a:pt x="363" y="1145"/>
                  </a:lnTo>
                  <a:lnTo>
                    <a:pt x="359" y="1163"/>
                  </a:lnTo>
                  <a:lnTo>
                    <a:pt x="363" y="1163"/>
                  </a:lnTo>
                  <a:lnTo>
                    <a:pt x="352" y="1156"/>
                  </a:lnTo>
                  <a:lnTo>
                    <a:pt x="352" y="1145"/>
                  </a:lnTo>
                  <a:lnTo>
                    <a:pt x="344" y="1131"/>
                  </a:lnTo>
                  <a:lnTo>
                    <a:pt x="336" y="1119"/>
                  </a:lnTo>
                  <a:lnTo>
                    <a:pt x="329" y="1112"/>
                  </a:lnTo>
                  <a:lnTo>
                    <a:pt x="314" y="1105"/>
                  </a:lnTo>
                  <a:lnTo>
                    <a:pt x="318" y="1127"/>
                  </a:lnTo>
                  <a:lnTo>
                    <a:pt x="302" y="1112"/>
                  </a:lnTo>
                  <a:lnTo>
                    <a:pt x="302" y="1093"/>
                  </a:lnTo>
                  <a:lnTo>
                    <a:pt x="299" y="1079"/>
                  </a:lnTo>
                  <a:lnTo>
                    <a:pt x="299" y="1056"/>
                  </a:lnTo>
                  <a:lnTo>
                    <a:pt x="318" y="1042"/>
                  </a:lnTo>
                  <a:lnTo>
                    <a:pt x="333" y="1012"/>
                  </a:lnTo>
                  <a:lnTo>
                    <a:pt x="302" y="1027"/>
                  </a:lnTo>
                  <a:lnTo>
                    <a:pt x="287" y="1038"/>
                  </a:lnTo>
                  <a:lnTo>
                    <a:pt x="272" y="1045"/>
                  </a:lnTo>
                  <a:lnTo>
                    <a:pt x="268" y="1071"/>
                  </a:lnTo>
                  <a:lnTo>
                    <a:pt x="276" y="1108"/>
                  </a:lnTo>
                  <a:lnTo>
                    <a:pt x="276" y="1112"/>
                  </a:lnTo>
                  <a:lnTo>
                    <a:pt x="287" y="1131"/>
                  </a:lnTo>
                  <a:lnTo>
                    <a:pt x="295" y="1149"/>
                  </a:lnTo>
                  <a:lnTo>
                    <a:pt x="276" y="1160"/>
                  </a:lnTo>
                  <a:lnTo>
                    <a:pt x="272" y="1160"/>
                  </a:lnTo>
                  <a:lnTo>
                    <a:pt x="257" y="1171"/>
                  </a:lnTo>
                  <a:lnTo>
                    <a:pt x="246" y="1200"/>
                  </a:lnTo>
                  <a:lnTo>
                    <a:pt x="238" y="1234"/>
                  </a:lnTo>
                  <a:lnTo>
                    <a:pt x="238" y="1249"/>
                  </a:lnTo>
                  <a:lnTo>
                    <a:pt x="227" y="1267"/>
                  </a:lnTo>
                  <a:lnTo>
                    <a:pt x="215" y="1275"/>
                  </a:lnTo>
                  <a:lnTo>
                    <a:pt x="230" y="1286"/>
                  </a:lnTo>
                  <a:lnTo>
                    <a:pt x="238" y="1304"/>
                  </a:lnTo>
                  <a:lnTo>
                    <a:pt x="220" y="1315"/>
                  </a:lnTo>
                  <a:lnTo>
                    <a:pt x="204" y="1322"/>
                  </a:lnTo>
                  <a:lnTo>
                    <a:pt x="185" y="1326"/>
                  </a:lnTo>
                  <a:lnTo>
                    <a:pt x="166" y="1330"/>
                  </a:lnTo>
                  <a:lnTo>
                    <a:pt x="162" y="1319"/>
                  </a:lnTo>
                  <a:lnTo>
                    <a:pt x="155" y="1304"/>
                  </a:lnTo>
                  <a:lnTo>
                    <a:pt x="162" y="1286"/>
                  </a:lnTo>
                  <a:lnTo>
                    <a:pt x="177" y="1267"/>
                  </a:lnTo>
                  <a:lnTo>
                    <a:pt x="185" y="1252"/>
                  </a:lnTo>
                  <a:lnTo>
                    <a:pt x="185" y="1226"/>
                  </a:lnTo>
                  <a:lnTo>
                    <a:pt x="196" y="1189"/>
                  </a:lnTo>
                  <a:lnTo>
                    <a:pt x="201" y="1175"/>
                  </a:lnTo>
                  <a:lnTo>
                    <a:pt x="211" y="1160"/>
                  </a:lnTo>
                  <a:lnTo>
                    <a:pt x="227" y="1145"/>
                  </a:lnTo>
                  <a:lnTo>
                    <a:pt x="223" y="1142"/>
                  </a:lnTo>
                  <a:lnTo>
                    <a:pt x="211" y="1131"/>
                  </a:lnTo>
                  <a:lnTo>
                    <a:pt x="208" y="1123"/>
                  </a:lnTo>
                  <a:lnTo>
                    <a:pt x="211" y="1108"/>
                  </a:lnTo>
                  <a:lnTo>
                    <a:pt x="230" y="1086"/>
                  </a:lnTo>
                  <a:lnTo>
                    <a:pt x="208" y="1086"/>
                  </a:lnTo>
                  <a:lnTo>
                    <a:pt x="196" y="1064"/>
                  </a:lnTo>
                  <a:lnTo>
                    <a:pt x="201" y="1056"/>
                  </a:lnTo>
                  <a:lnTo>
                    <a:pt x="215" y="1038"/>
                  </a:lnTo>
                  <a:lnTo>
                    <a:pt x="227" y="1019"/>
                  </a:lnTo>
                  <a:lnTo>
                    <a:pt x="230" y="1016"/>
                  </a:lnTo>
                  <a:lnTo>
                    <a:pt x="246" y="968"/>
                  </a:lnTo>
                  <a:lnTo>
                    <a:pt x="211" y="990"/>
                  </a:lnTo>
                  <a:lnTo>
                    <a:pt x="185" y="1027"/>
                  </a:lnTo>
                  <a:lnTo>
                    <a:pt x="166" y="1075"/>
                  </a:lnTo>
                  <a:lnTo>
                    <a:pt x="151" y="1105"/>
                  </a:lnTo>
                  <a:lnTo>
                    <a:pt x="151" y="1134"/>
                  </a:lnTo>
                  <a:lnTo>
                    <a:pt x="124" y="1142"/>
                  </a:lnTo>
                  <a:lnTo>
                    <a:pt x="147" y="1182"/>
                  </a:lnTo>
                  <a:lnTo>
                    <a:pt x="147" y="1186"/>
                  </a:lnTo>
                  <a:lnTo>
                    <a:pt x="139" y="1197"/>
                  </a:lnTo>
                  <a:lnTo>
                    <a:pt x="124" y="1204"/>
                  </a:lnTo>
                  <a:lnTo>
                    <a:pt x="117" y="1219"/>
                  </a:lnTo>
                  <a:lnTo>
                    <a:pt x="102" y="1230"/>
                  </a:lnTo>
                  <a:lnTo>
                    <a:pt x="86" y="1234"/>
                  </a:lnTo>
                  <a:lnTo>
                    <a:pt x="72" y="1226"/>
                  </a:lnTo>
                  <a:lnTo>
                    <a:pt x="79" y="1212"/>
                  </a:lnTo>
                  <a:lnTo>
                    <a:pt x="91" y="1204"/>
                  </a:lnTo>
                  <a:lnTo>
                    <a:pt x="98" y="1197"/>
                  </a:lnTo>
                  <a:lnTo>
                    <a:pt x="91" y="1189"/>
                  </a:lnTo>
                  <a:lnTo>
                    <a:pt x="79" y="1178"/>
                  </a:lnTo>
                  <a:lnTo>
                    <a:pt x="91" y="1160"/>
                  </a:lnTo>
                  <a:lnTo>
                    <a:pt x="64" y="1167"/>
                  </a:lnTo>
                  <a:lnTo>
                    <a:pt x="53" y="1186"/>
                  </a:lnTo>
                  <a:lnTo>
                    <a:pt x="57" y="1189"/>
                  </a:lnTo>
                  <a:lnTo>
                    <a:pt x="48" y="1189"/>
                  </a:lnTo>
                  <a:lnTo>
                    <a:pt x="41" y="1200"/>
                  </a:lnTo>
                  <a:lnTo>
                    <a:pt x="34" y="1204"/>
                  </a:lnTo>
                  <a:lnTo>
                    <a:pt x="45" y="1182"/>
                  </a:lnTo>
                  <a:lnTo>
                    <a:pt x="41" y="1167"/>
                  </a:lnTo>
                  <a:lnTo>
                    <a:pt x="41" y="1149"/>
                  </a:lnTo>
                  <a:lnTo>
                    <a:pt x="45" y="1127"/>
                  </a:lnTo>
                  <a:lnTo>
                    <a:pt x="64" y="1116"/>
                  </a:lnTo>
                  <a:lnTo>
                    <a:pt x="64" y="1131"/>
                  </a:lnTo>
                  <a:lnTo>
                    <a:pt x="79" y="1105"/>
                  </a:lnTo>
                  <a:lnTo>
                    <a:pt x="94" y="1093"/>
                  </a:lnTo>
                  <a:lnTo>
                    <a:pt x="105" y="1079"/>
                  </a:lnTo>
                  <a:lnTo>
                    <a:pt x="105" y="1075"/>
                  </a:lnTo>
                  <a:lnTo>
                    <a:pt x="117" y="1105"/>
                  </a:lnTo>
                  <a:lnTo>
                    <a:pt x="136" y="1079"/>
                  </a:lnTo>
                  <a:lnTo>
                    <a:pt x="151" y="1068"/>
                  </a:lnTo>
                  <a:lnTo>
                    <a:pt x="132" y="1049"/>
                  </a:lnTo>
                  <a:lnTo>
                    <a:pt x="155" y="1031"/>
                  </a:lnTo>
                  <a:lnTo>
                    <a:pt x="181" y="998"/>
                  </a:lnTo>
                  <a:lnTo>
                    <a:pt x="196" y="972"/>
                  </a:lnTo>
                  <a:lnTo>
                    <a:pt x="211" y="942"/>
                  </a:lnTo>
                  <a:lnTo>
                    <a:pt x="223" y="920"/>
                  </a:lnTo>
                  <a:lnTo>
                    <a:pt x="223" y="924"/>
                  </a:lnTo>
                  <a:lnTo>
                    <a:pt x="238" y="916"/>
                  </a:lnTo>
                  <a:lnTo>
                    <a:pt x="253" y="901"/>
                  </a:lnTo>
                  <a:lnTo>
                    <a:pt x="253" y="898"/>
                  </a:lnTo>
                  <a:lnTo>
                    <a:pt x="238" y="894"/>
                  </a:lnTo>
                  <a:lnTo>
                    <a:pt x="246" y="879"/>
                  </a:lnTo>
                  <a:lnTo>
                    <a:pt x="268" y="872"/>
                  </a:lnTo>
                  <a:lnTo>
                    <a:pt x="280" y="864"/>
                  </a:lnTo>
                  <a:lnTo>
                    <a:pt x="287" y="860"/>
                  </a:lnTo>
                  <a:lnTo>
                    <a:pt x="283" y="850"/>
                  </a:lnTo>
                  <a:lnTo>
                    <a:pt x="295" y="831"/>
                  </a:lnTo>
                  <a:lnTo>
                    <a:pt x="302" y="809"/>
                  </a:lnTo>
                  <a:lnTo>
                    <a:pt x="314" y="794"/>
                  </a:lnTo>
                  <a:lnTo>
                    <a:pt x="329" y="787"/>
                  </a:lnTo>
                  <a:lnTo>
                    <a:pt x="344" y="783"/>
                  </a:lnTo>
                  <a:lnTo>
                    <a:pt x="344" y="776"/>
                  </a:lnTo>
                  <a:lnTo>
                    <a:pt x="352" y="742"/>
                  </a:lnTo>
                  <a:lnTo>
                    <a:pt x="306" y="772"/>
                  </a:lnTo>
                  <a:lnTo>
                    <a:pt x="302" y="776"/>
                  </a:lnTo>
                  <a:lnTo>
                    <a:pt x="287" y="787"/>
                  </a:lnTo>
                  <a:lnTo>
                    <a:pt x="257" y="805"/>
                  </a:lnTo>
                  <a:lnTo>
                    <a:pt x="249" y="828"/>
                  </a:lnTo>
                  <a:lnTo>
                    <a:pt x="246" y="831"/>
                  </a:lnTo>
                  <a:lnTo>
                    <a:pt x="238" y="839"/>
                  </a:lnTo>
                  <a:lnTo>
                    <a:pt x="223" y="850"/>
                  </a:lnTo>
                  <a:lnTo>
                    <a:pt x="208" y="857"/>
                  </a:lnTo>
                  <a:lnTo>
                    <a:pt x="227" y="872"/>
                  </a:lnTo>
                  <a:lnTo>
                    <a:pt x="215" y="890"/>
                  </a:lnTo>
                  <a:lnTo>
                    <a:pt x="211" y="894"/>
                  </a:lnTo>
                  <a:lnTo>
                    <a:pt x="189" y="909"/>
                  </a:lnTo>
                  <a:lnTo>
                    <a:pt x="174" y="916"/>
                  </a:lnTo>
                  <a:lnTo>
                    <a:pt x="162" y="920"/>
                  </a:lnTo>
                  <a:lnTo>
                    <a:pt x="166" y="898"/>
                  </a:lnTo>
                  <a:lnTo>
                    <a:pt x="143" y="909"/>
                  </a:lnTo>
                  <a:lnTo>
                    <a:pt x="139" y="909"/>
                  </a:lnTo>
                  <a:lnTo>
                    <a:pt x="132" y="916"/>
                  </a:lnTo>
                  <a:lnTo>
                    <a:pt x="120" y="920"/>
                  </a:lnTo>
                  <a:lnTo>
                    <a:pt x="94" y="927"/>
                  </a:lnTo>
                  <a:lnTo>
                    <a:pt x="64" y="931"/>
                  </a:lnTo>
                  <a:lnTo>
                    <a:pt x="60" y="931"/>
                  </a:lnTo>
                  <a:lnTo>
                    <a:pt x="45" y="927"/>
                  </a:lnTo>
                  <a:lnTo>
                    <a:pt x="30" y="905"/>
                  </a:lnTo>
                  <a:lnTo>
                    <a:pt x="45" y="898"/>
                  </a:lnTo>
                  <a:lnTo>
                    <a:pt x="67" y="905"/>
                  </a:lnTo>
                  <a:lnTo>
                    <a:pt x="98" y="909"/>
                  </a:lnTo>
                  <a:lnTo>
                    <a:pt x="102" y="909"/>
                  </a:lnTo>
                  <a:lnTo>
                    <a:pt x="98" y="909"/>
                  </a:lnTo>
                  <a:lnTo>
                    <a:pt x="132" y="898"/>
                  </a:lnTo>
                  <a:lnTo>
                    <a:pt x="136" y="894"/>
                  </a:lnTo>
                  <a:lnTo>
                    <a:pt x="120" y="890"/>
                  </a:lnTo>
                  <a:lnTo>
                    <a:pt x="98" y="890"/>
                  </a:lnTo>
                  <a:lnTo>
                    <a:pt x="79" y="894"/>
                  </a:lnTo>
                  <a:lnTo>
                    <a:pt x="105" y="875"/>
                  </a:lnTo>
                  <a:lnTo>
                    <a:pt x="110" y="868"/>
                  </a:lnTo>
                  <a:lnTo>
                    <a:pt x="129" y="860"/>
                  </a:lnTo>
                  <a:lnTo>
                    <a:pt x="132" y="860"/>
                  </a:lnTo>
                  <a:lnTo>
                    <a:pt x="129" y="857"/>
                  </a:lnTo>
                  <a:lnTo>
                    <a:pt x="147" y="850"/>
                  </a:lnTo>
                  <a:lnTo>
                    <a:pt x="136" y="842"/>
                  </a:lnTo>
                  <a:lnTo>
                    <a:pt x="105" y="846"/>
                  </a:lnTo>
                  <a:lnTo>
                    <a:pt x="98" y="839"/>
                  </a:lnTo>
                  <a:lnTo>
                    <a:pt x="86" y="828"/>
                  </a:lnTo>
                  <a:lnTo>
                    <a:pt x="72" y="828"/>
                  </a:lnTo>
                  <a:lnTo>
                    <a:pt x="53" y="828"/>
                  </a:lnTo>
                  <a:lnTo>
                    <a:pt x="48" y="820"/>
                  </a:lnTo>
                  <a:lnTo>
                    <a:pt x="64" y="813"/>
                  </a:lnTo>
                  <a:lnTo>
                    <a:pt x="60" y="791"/>
                  </a:lnTo>
                  <a:lnTo>
                    <a:pt x="91" y="791"/>
                  </a:lnTo>
                  <a:lnTo>
                    <a:pt x="91" y="787"/>
                  </a:lnTo>
                  <a:lnTo>
                    <a:pt x="102" y="776"/>
                  </a:lnTo>
                  <a:lnTo>
                    <a:pt x="120" y="783"/>
                  </a:lnTo>
                  <a:lnTo>
                    <a:pt x="132" y="794"/>
                  </a:lnTo>
                  <a:lnTo>
                    <a:pt x="136" y="791"/>
                  </a:lnTo>
                  <a:lnTo>
                    <a:pt x="147" y="783"/>
                  </a:lnTo>
                  <a:lnTo>
                    <a:pt x="193" y="772"/>
                  </a:lnTo>
                  <a:lnTo>
                    <a:pt x="155" y="765"/>
                  </a:lnTo>
                  <a:lnTo>
                    <a:pt x="136" y="761"/>
                  </a:lnTo>
                  <a:lnTo>
                    <a:pt x="117" y="765"/>
                  </a:lnTo>
                  <a:lnTo>
                    <a:pt x="94" y="761"/>
                  </a:lnTo>
                  <a:lnTo>
                    <a:pt x="91" y="746"/>
                  </a:lnTo>
                  <a:lnTo>
                    <a:pt x="105" y="735"/>
                  </a:lnTo>
                  <a:lnTo>
                    <a:pt x="117" y="724"/>
                  </a:lnTo>
                  <a:lnTo>
                    <a:pt x="136" y="724"/>
                  </a:lnTo>
                  <a:lnTo>
                    <a:pt x="155" y="724"/>
                  </a:lnTo>
                  <a:lnTo>
                    <a:pt x="170" y="739"/>
                  </a:lnTo>
                  <a:lnTo>
                    <a:pt x="189" y="735"/>
                  </a:lnTo>
                  <a:lnTo>
                    <a:pt x="189" y="724"/>
                  </a:lnTo>
                  <a:lnTo>
                    <a:pt x="185" y="709"/>
                  </a:lnTo>
                  <a:lnTo>
                    <a:pt x="208" y="709"/>
                  </a:lnTo>
                  <a:lnTo>
                    <a:pt x="208" y="691"/>
                  </a:lnTo>
                  <a:lnTo>
                    <a:pt x="185" y="695"/>
                  </a:lnTo>
                  <a:lnTo>
                    <a:pt x="170" y="695"/>
                  </a:lnTo>
                  <a:lnTo>
                    <a:pt x="174" y="676"/>
                  </a:lnTo>
                  <a:lnTo>
                    <a:pt x="196" y="658"/>
                  </a:lnTo>
                  <a:lnTo>
                    <a:pt x="201" y="635"/>
                  </a:lnTo>
                  <a:lnTo>
                    <a:pt x="201" y="632"/>
                  </a:lnTo>
                  <a:lnTo>
                    <a:pt x="215" y="635"/>
                  </a:lnTo>
                  <a:lnTo>
                    <a:pt x="230" y="646"/>
                  </a:lnTo>
                  <a:lnTo>
                    <a:pt x="230" y="635"/>
                  </a:lnTo>
                  <a:lnTo>
                    <a:pt x="223" y="624"/>
                  </a:lnTo>
                  <a:lnTo>
                    <a:pt x="230" y="595"/>
                  </a:lnTo>
                  <a:lnTo>
                    <a:pt x="242" y="602"/>
                  </a:lnTo>
                  <a:lnTo>
                    <a:pt x="268" y="606"/>
                  </a:lnTo>
                  <a:lnTo>
                    <a:pt x="257" y="587"/>
                  </a:lnTo>
                  <a:lnTo>
                    <a:pt x="249" y="587"/>
                  </a:lnTo>
                  <a:lnTo>
                    <a:pt x="257" y="562"/>
                  </a:lnTo>
                  <a:lnTo>
                    <a:pt x="215" y="577"/>
                  </a:lnTo>
                  <a:lnTo>
                    <a:pt x="201" y="602"/>
                  </a:lnTo>
                  <a:lnTo>
                    <a:pt x="193" y="602"/>
                  </a:lnTo>
                  <a:lnTo>
                    <a:pt x="181" y="621"/>
                  </a:lnTo>
                  <a:lnTo>
                    <a:pt x="170" y="632"/>
                  </a:lnTo>
                  <a:lnTo>
                    <a:pt x="162" y="632"/>
                  </a:lnTo>
                  <a:lnTo>
                    <a:pt x="158" y="621"/>
                  </a:lnTo>
                  <a:lnTo>
                    <a:pt x="170" y="609"/>
                  </a:lnTo>
                  <a:lnTo>
                    <a:pt x="170" y="598"/>
                  </a:lnTo>
                  <a:lnTo>
                    <a:pt x="177" y="591"/>
                  </a:lnTo>
                  <a:lnTo>
                    <a:pt x="193" y="577"/>
                  </a:lnTo>
                  <a:lnTo>
                    <a:pt x="181" y="577"/>
                  </a:lnTo>
                  <a:lnTo>
                    <a:pt x="166" y="565"/>
                  </a:lnTo>
                  <a:lnTo>
                    <a:pt x="139" y="587"/>
                  </a:lnTo>
                  <a:lnTo>
                    <a:pt x="136" y="569"/>
                  </a:lnTo>
                  <a:lnTo>
                    <a:pt x="94" y="577"/>
                  </a:lnTo>
                  <a:lnTo>
                    <a:pt x="86" y="562"/>
                  </a:lnTo>
                  <a:lnTo>
                    <a:pt x="76" y="547"/>
                  </a:lnTo>
                  <a:lnTo>
                    <a:pt x="67" y="536"/>
                  </a:lnTo>
                  <a:lnTo>
                    <a:pt x="64" y="517"/>
                  </a:lnTo>
                  <a:lnTo>
                    <a:pt x="72" y="502"/>
                  </a:lnTo>
                  <a:lnTo>
                    <a:pt x="72" y="491"/>
                  </a:lnTo>
                  <a:lnTo>
                    <a:pt x="64" y="480"/>
                  </a:lnTo>
                  <a:lnTo>
                    <a:pt x="45" y="480"/>
                  </a:lnTo>
                  <a:lnTo>
                    <a:pt x="34" y="488"/>
                  </a:lnTo>
                  <a:lnTo>
                    <a:pt x="26" y="491"/>
                  </a:lnTo>
                  <a:lnTo>
                    <a:pt x="11" y="484"/>
                  </a:lnTo>
                  <a:lnTo>
                    <a:pt x="4" y="465"/>
                  </a:lnTo>
                  <a:lnTo>
                    <a:pt x="0" y="450"/>
                  </a:lnTo>
                  <a:lnTo>
                    <a:pt x="4" y="439"/>
                  </a:lnTo>
                  <a:lnTo>
                    <a:pt x="7" y="414"/>
                  </a:lnTo>
                  <a:lnTo>
                    <a:pt x="22" y="447"/>
                  </a:lnTo>
                  <a:lnTo>
                    <a:pt x="38" y="450"/>
                  </a:lnTo>
                  <a:lnTo>
                    <a:pt x="41" y="428"/>
                  </a:lnTo>
                  <a:lnTo>
                    <a:pt x="48" y="425"/>
                  </a:lnTo>
                  <a:lnTo>
                    <a:pt x="38" y="410"/>
                  </a:lnTo>
                  <a:lnTo>
                    <a:pt x="41" y="392"/>
                  </a:lnTo>
                  <a:lnTo>
                    <a:pt x="53" y="406"/>
                  </a:lnTo>
                  <a:lnTo>
                    <a:pt x="60" y="425"/>
                  </a:lnTo>
                  <a:lnTo>
                    <a:pt x="67" y="428"/>
                  </a:lnTo>
                  <a:lnTo>
                    <a:pt x="83" y="428"/>
                  </a:lnTo>
                  <a:lnTo>
                    <a:pt x="98" y="425"/>
                  </a:lnTo>
                  <a:lnTo>
                    <a:pt x="94" y="410"/>
                  </a:lnTo>
                  <a:lnTo>
                    <a:pt x="98" y="403"/>
                  </a:lnTo>
                  <a:lnTo>
                    <a:pt x="94" y="377"/>
                  </a:lnTo>
                  <a:lnTo>
                    <a:pt x="110" y="362"/>
                  </a:lnTo>
                  <a:lnTo>
                    <a:pt x="113" y="351"/>
                  </a:lnTo>
                  <a:lnTo>
                    <a:pt x="124" y="366"/>
                  </a:lnTo>
                  <a:lnTo>
                    <a:pt x="129" y="381"/>
                  </a:lnTo>
                  <a:lnTo>
                    <a:pt x="132" y="384"/>
                  </a:lnTo>
                  <a:lnTo>
                    <a:pt x="132" y="381"/>
                  </a:lnTo>
                  <a:lnTo>
                    <a:pt x="143" y="392"/>
                  </a:lnTo>
                  <a:lnTo>
                    <a:pt x="143" y="414"/>
                  </a:lnTo>
                  <a:lnTo>
                    <a:pt x="143" y="447"/>
                  </a:lnTo>
                  <a:lnTo>
                    <a:pt x="139" y="469"/>
                  </a:lnTo>
                  <a:lnTo>
                    <a:pt x="139" y="473"/>
                  </a:lnTo>
                  <a:lnTo>
                    <a:pt x="147" y="495"/>
                  </a:lnTo>
                  <a:lnTo>
                    <a:pt x="147" y="514"/>
                  </a:lnTo>
                  <a:lnTo>
                    <a:pt x="158" y="454"/>
                  </a:lnTo>
                  <a:lnTo>
                    <a:pt x="193" y="399"/>
                  </a:lnTo>
                  <a:lnTo>
                    <a:pt x="177" y="458"/>
                  </a:lnTo>
                  <a:lnTo>
                    <a:pt x="177" y="500"/>
                  </a:lnTo>
                  <a:lnTo>
                    <a:pt x="189" y="525"/>
                  </a:lnTo>
                  <a:lnTo>
                    <a:pt x="193" y="539"/>
                  </a:lnTo>
                  <a:lnTo>
                    <a:pt x="230" y="536"/>
                  </a:lnTo>
                  <a:lnTo>
                    <a:pt x="234" y="528"/>
                  </a:lnTo>
                  <a:lnTo>
                    <a:pt x="234" y="525"/>
                  </a:lnTo>
                  <a:lnTo>
                    <a:pt x="253" y="514"/>
                  </a:lnTo>
                  <a:lnTo>
                    <a:pt x="268" y="510"/>
                  </a:lnTo>
                  <a:lnTo>
                    <a:pt x="268" y="484"/>
                  </a:lnTo>
                  <a:lnTo>
                    <a:pt x="220" y="499"/>
                  </a:lnTo>
                  <a:lnTo>
                    <a:pt x="227" y="473"/>
                  </a:lnTo>
                  <a:lnTo>
                    <a:pt x="215" y="462"/>
                  </a:lnTo>
                  <a:lnTo>
                    <a:pt x="215" y="439"/>
                  </a:lnTo>
                  <a:lnTo>
                    <a:pt x="227" y="414"/>
                  </a:lnTo>
                  <a:lnTo>
                    <a:pt x="230" y="410"/>
                  </a:lnTo>
                  <a:lnTo>
                    <a:pt x="238" y="421"/>
                  </a:lnTo>
                  <a:lnTo>
                    <a:pt x="249" y="439"/>
                  </a:lnTo>
                  <a:lnTo>
                    <a:pt x="287" y="428"/>
                  </a:lnTo>
                  <a:lnTo>
                    <a:pt x="261" y="421"/>
                  </a:lnTo>
                  <a:lnTo>
                    <a:pt x="257" y="414"/>
                  </a:lnTo>
                  <a:lnTo>
                    <a:pt x="246" y="395"/>
                  </a:lnTo>
                  <a:lnTo>
                    <a:pt x="230" y="388"/>
                  </a:lnTo>
                  <a:lnTo>
                    <a:pt x="223" y="381"/>
                  </a:lnTo>
                  <a:lnTo>
                    <a:pt x="230" y="369"/>
                  </a:lnTo>
                  <a:lnTo>
                    <a:pt x="246" y="358"/>
                  </a:lnTo>
                  <a:lnTo>
                    <a:pt x="261" y="362"/>
                  </a:lnTo>
                  <a:lnTo>
                    <a:pt x="264" y="358"/>
                  </a:lnTo>
                  <a:lnTo>
                    <a:pt x="234" y="340"/>
                  </a:lnTo>
                  <a:lnTo>
                    <a:pt x="242" y="295"/>
                  </a:lnTo>
                  <a:lnTo>
                    <a:pt x="257" y="288"/>
                  </a:lnTo>
                  <a:lnTo>
                    <a:pt x="272" y="336"/>
                  </a:lnTo>
                  <a:lnTo>
                    <a:pt x="291" y="310"/>
                  </a:lnTo>
                  <a:lnTo>
                    <a:pt x="280" y="277"/>
                  </a:lnTo>
                  <a:lnTo>
                    <a:pt x="291" y="270"/>
                  </a:lnTo>
                  <a:lnTo>
                    <a:pt x="310" y="292"/>
                  </a:lnTo>
                  <a:lnTo>
                    <a:pt x="325" y="280"/>
                  </a:lnTo>
                  <a:lnTo>
                    <a:pt x="355" y="306"/>
                  </a:lnTo>
                  <a:lnTo>
                    <a:pt x="344" y="274"/>
                  </a:lnTo>
                  <a:lnTo>
                    <a:pt x="367" y="277"/>
                  </a:lnTo>
                  <a:lnTo>
                    <a:pt x="386" y="270"/>
                  </a:lnTo>
                  <a:lnTo>
                    <a:pt x="378" y="259"/>
                  </a:lnTo>
                  <a:lnTo>
                    <a:pt x="359" y="248"/>
                  </a:lnTo>
                  <a:lnTo>
                    <a:pt x="344" y="237"/>
                  </a:lnTo>
                  <a:lnTo>
                    <a:pt x="333" y="218"/>
                  </a:lnTo>
                  <a:lnTo>
                    <a:pt x="325" y="199"/>
                  </a:lnTo>
                  <a:lnTo>
                    <a:pt x="352" y="211"/>
                  </a:lnTo>
                  <a:lnTo>
                    <a:pt x="359" y="218"/>
                  </a:lnTo>
                  <a:lnTo>
                    <a:pt x="367" y="207"/>
                  </a:lnTo>
                  <a:lnTo>
                    <a:pt x="367" y="188"/>
                  </a:lnTo>
                  <a:lnTo>
                    <a:pt x="367" y="177"/>
                  </a:lnTo>
                  <a:lnTo>
                    <a:pt x="359" y="162"/>
                  </a:lnTo>
                  <a:lnTo>
                    <a:pt x="352" y="155"/>
                  </a:lnTo>
                  <a:lnTo>
                    <a:pt x="340" y="133"/>
                  </a:lnTo>
                  <a:lnTo>
                    <a:pt x="363" y="136"/>
                  </a:lnTo>
                  <a:lnTo>
                    <a:pt x="382" y="136"/>
                  </a:lnTo>
                  <a:lnTo>
                    <a:pt x="405" y="130"/>
                  </a:lnTo>
                  <a:lnTo>
                    <a:pt x="424" y="133"/>
                  </a:lnTo>
                  <a:lnTo>
                    <a:pt x="424" y="130"/>
                  </a:lnTo>
                  <a:lnTo>
                    <a:pt x="412" y="115"/>
                  </a:lnTo>
                  <a:lnTo>
                    <a:pt x="408" y="100"/>
                  </a:lnTo>
                  <a:lnTo>
                    <a:pt x="405" y="100"/>
                  </a:lnTo>
                  <a:lnTo>
                    <a:pt x="408" y="89"/>
                  </a:lnTo>
                  <a:lnTo>
                    <a:pt x="412" y="74"/>
                  </a:lnTo>
                  <a:lnTo>
                    <a:pt x="431" y="85"/>
                  </a:lnTo>
                  <a:lnTo>
                    <a:pt x="431" y="52"/>
                  </a:lnTo>
                  <a:lnTo>
                    <a:pt x="424" y="33"/>
                  </a:lnTo>
                  <a:lnTo>
                    <a:pt x="446" y="11"/>
                  </a:lnTo>
                  <a:lnTo>
                    <a:pt x="473" y="0"/>
                  </a:lnTo>
                  <a:lnTo>
                    <a:pt x="515" y="0"/>
                  </a:lnTo>
                  <a:lnTo>
                    <a:pt x="530" y="11"/>
                  </a:lnTo>
                  <a:lnTo>
                    <a:pt x="530" y="22"/>
                  </a:lnTo>
                  <a:lnTo>
                    <a:pt x="503" y="44"/>
                  </a:lnTo>
                  <a:lnTo>
                    <a:pt x="549" y="29"/>
                  </a:lnTo>
                  <a:lnTo>
                    <a:pt x="549" y="11"/>
                  </a:lnTo>
                  <a:lnTo>
                    <a:pt x="568" y="11"/>
                  </a:lnTo>
                  <a:lnTo>
                    <a:pt x="590" y="18"/>
                  </a:lnTo>
                  <a:lnTo>
                    <a:pt x="583" y="37"/>
                  </a:lnTo>
                  <a:lnTo>
                    <a:pt x="594" y="37"/>
                  </a:lnTo>
                  <a:lnTo>
                    <a:pt x="609" y="22"/>
                  </a:lnTo>
                  <a:lnTo>
                    <a:pt x="636" y="29"/>
                  </a:lnTo>
                  <a:lnTo>
                    <a:pt x="655" y="18"/>
                  </a:lnTo>
                  <a:lnTo>
                    <a:pt x="677" y="11"/>
                  </a:lnTo>
                </a:path>
              </a:pathLst>
            </a:custGeom>
            <a:solidFill>
              <a:schemeClr val="bg2">
                <a:lumMod val="20000"/>
                <a:lumOff val="80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9" name="Freeform 4"/>
            <p:cNvSpPr>
              <a:spLocks/>
            </p:cNvSpPr>
            <p:nvPr/>
          </p:nvSpPr>
          <p:spPr bwMode="auto">
            <a:xfrm>
              <a:off x="6495507" y="3419861"/>
              <a:ext cx="1104900" cy="687388"/>
            </a:xfrm>
            <a:custGeom>
              <a:avLst/>
              <a:gdLst>
                <a:gd name="T0" fmla="*/ 196 w 827"/>
                <a:gd name="T1" fmla="*/ 26 h 548"/>
                <a:gd name="T2" fmla="*/ 238 w 827"/>
                <a:gd name="T3" fmla="*/ 11 h 548"/>
                <a:gd name="T4" fmla="*/ 293 w 827"/>
                <a:gd name="T5" fmla="*/ 11 h 548"/>
                <a:gd name="T6" fmla="*/ 368 w 827"/>
                <a:gd name="T7" fmla="*/ 14 h 548"/>
                <a:gd name="T8" fmla="*/ 435 w 827"/>
                <a:gd name="T9" fmla="*/ 11 h 548"/>
                <a:gd name="T10" fmla="*/ 485 w 827"/>
                <a:gd name="T11" fmla="*/ 26 h 548"/>
                <a:gd name="T12" fmla="*/ 542 w 827"/>
                <a:gd name="T13" fmla="*/ 30 h 548"/>
                <a:gd name="T14" fmla="*/ 599 w 827"/>
                <a:gd name="T15" fmla="*/ 37 h 548"/>
                <a:gd name="T16" fmla="*/ 629 w 827"/>
                <a:gd name="T17" fmla="*/ 0 h 548"/>
                <a:gd name="T18" fmla="*/ 678 w 827"/>
                <a:gd name="T19" fmla="*/ 4 h 548"/>
                <a:gd name="T20" fmla="*/ 689 w 827"/>
                <a:gd name="T21" fmla="*/ 30 h 548"/>
                <a:gd name="T22" fmla="*/ 724 w 827"/>
                <a:gd name="T23" fmla="*/ 37 h 548"/>
                <a:gd name="T24" fmla="*/ 758 w 827"/>
                <a:gd name="T25" fmla="*/ 63 h 548"/>
                <a:gd name="T26" fmla="*/ 811 w 827"/>
                <a:gd name="T27" fmla="*/ 89 h 548"/>
                <a:gd name="T28" fmla="*/ 807 w 827"/>
                <a:gd name="T29" fmla="*/ 118 h 548"/>
                <a:gd name="T30" fmla="*/ 770 w 827"/>
                <a:gd name="T31" fmla="*/ 167 h 548"/>
                <a:gd name="T32" fmla="*/ 750 w 827"/>
                <a:gd name="T33" fmla="*/ 189 h 548"/>
                <a:gd name="T34" fmla="*/ 765 w 827"/>
                <a:gd name="T35" fmla="*/ 229 h 548"/>
                <a:gd name="T36" fmla="*/ 780 w 827"/>
                <a:gd name="T37" fmla="*/ 251 h 548"/>
                <a:gd name="T38" fmla="*/ 735 w 827"/>
                <a:gd name="T39" fmla="*/ 285 h 548"/>
                <a:gd name="T40" fmla="*/ 678 w 827"/>
                <a:gd name="T41" fmla="*/ 303 h 548"/>
                <a:gd name="T42" fmla="*/ 644 w 827"/>
                <a:gd name="T43" fmla="*/ 362 h 548"/>
                <a:gd name="T44" fmla="*/ 576 w 827"/>
                <a:gd name="T45" fmla="*/ 403 h 548"/>
                <a:gd name="T46" fmla="*/ 542 w 827"/>
                <a:gd name="T47" fmla="*/ 425 h 548"/>
                <a:gd name="T48" fmla="*/ 500 w 827"/>
                <a:gd name="T49" fmla="*/ 440 h 548"/>
                <a:gd name="T50" fmla="*/ 462 w 827"/>
                <a:gd name="T51" fmla="*/ 436 h 548"/>
                <a:gd name="T52" fmla="*/ 405 w 827"/>
                <a:gd name="T53" fmla="*/ 429 h 548"/>
                <a:gd name="T54" fmla="*/ 417 w 827"/>
                <a:gd name="T55" fmla="*/ 462 h 548"/>
                <a:gd name="T56" fmla="*/ 379 w 827"/>
                <a:gd name="T57" fmla="*/ 469 h 548"/>
                <a:gd name="T58" fmla="*/ 333 w 827"/>
                <a:gd name="T59" fmla="*/ 477 h 548"/>
                <a:gd name="T60" fmla="*/ 318 w 827"/>
                <a:gd name="T61" fmla="*/ 502 h 548"/>
                <a:gd name="T62" fmla="*/ 284 w 827"/>
                <a:gd name="T63" fmla="*/ 502 h 548"/>
                <a:gd name="T64" fmla="*/ 262 w 827"/>
                <a:gd name="T65" fmla="*/ 502 h 548"/>
                <a:gd name="T66" fmla="*/ 250 w 827"/>
                <a:gd name="T67" fmla="*/ 481 h 548"/>
                <a:gd name="T68" fmla="*/ 212 w 827"/>
                <a:gd name="T69" fmla="*/ 473 h 548"/>
                <a:gd name="T70" fmla="*/ 190 w 827"/>
                <a:gd name="T71" fmla="*/ 469 h 548"/>
                <a:gd name="T72" fmla="*/ 201 w 827"/>
                <a:gd name="T73" fmla="*/ 513 h 548"/>
                <a:gd name="T74" fmla="*/ 182 w 827"/>
                <a:gd name="T75" fmla="*/ 539 h 548"/>
                <a:gd name="T76" fmla="*/ 121 w 827"/>
                <a:gd name="T77" fmla="*/ 487 h 548"/>
                <a:gd name="T78" fmla="*/ 68 w 827"/>
                <a:gd name="T79" fmla="*/ 466 h 548"/>
                <a:gd name="T80" fmla="*/ 68 w 827"/>
                <a:gd name="T81" fmla="*/ 525 h 548"/>
                <a:gd name="T82" fmla="*/ 53 w 827"/>
                <a:gd name="T83" fmla="*/ 528 h 548"/>
                <a:gd name="T84" fmla="*/ 42 w 827"/>
                <a:gd name="T85" fmla="*/ 484 h 548"/>
                <a:gd name="T86" fmla="*/ 0 w 827"/>
                <a:gd name="T87" fmla="*/ 440 h 548"/>
                <a:gd name="T88" fmla="*/ 15 w 827"/>
                <a:gd name="T89" fmla="*/ 392 h 548"/>
                <a:gd name="T90" fmla="*/ 31 w 827"/>
                <a:gd name="T91" fmla="*/ 425 h 548"/>
                <a:gd name="T92" fmla="*/ 42 w 827"/>
                <a:gd name="T93" fmla="*/ 373 h 548"/>
                <a:gd name="T94" fmla="*/ 87 w 827"/>
                <a:gd name="T95" fmla="*/ 322 h 548"/>
                <a:gd name="T96" fmla="*/ 102 w 827"/>
                <a:gd name="T97" fmla="*/ 274 h 548"/>
                <a:gd name="T98" fmla="*/ 125 w 827"/>
                <a:gd name="T99" fmla="*/ 244 h 548"/>
                <a:gd name="T100" fmla="*/ 159 w 827"/>
                <a:gd name="T101" fmla="*/ 214 h 548"/>
                <a:gd name="T102" fmla="*/ 150 w 827"/>
                <a:gd name="T103" fmla="*/ 183 h 548"/>
                <a:gd name="T104" fmla="*/ 129 w 827"/>
                <a:gd name="T105" fmla="*/ 155 h 548"/>
                <a:gd name="T106" fmla="*/ 110 w 827"/>
                <a:gd name="T107" fmla="*/ 133 h 548"/>
                <a:gd name="T108" fmla="*/ 110 w 827"/>
                <a:gd name="T109" fmla="*/ 111 h 548"/>
                <a:gd name="T110" fmla="*/ 106 w 827"/>
                <a:gd name="T111" fmla="*/ 6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7" h="548">
                  <a:moveTo>
                    <a:pt x="133" y="11"/>
                  </a:moveTo>
                  <a:lnTo>
                    <a:pt x="163" y="26"/>
                  </a:lnTo>
                  <a:lnTo>
                    <a:pt x="196" y="26"/>
                  </a:lnTo>
                  <a:lnTo>
                    <a:pt x="212" y="3"/>
                  </a:lnTo>
                  <a:lnTo>
                    <a:pt x="223" y="3"/>
                  </a:lnTo>
                  <a:lnTo>
                    <a:pt x="238" y="11"/>
                  </a:lnTo>
                  <a:lnTo>
                    <a:pt x="248" y="14"/>
                  </a:lnTo>
                  <a:lnTo>
                    <a:pt x="271" y="11"/>
                  </a:lnTo>
                  <a:lnTo>
                    <a:pt x="293" y="11"/>
                  </a:lnTo>
                  <a:lnTo>
                    <a:pt x="315" y="11"/>
                  </a:lnTo>
                  <a:lnTo>
                    <a:pt x="338" y="12"/>
                  </a:lnTo>
                  <a:lnTo>
                    <a:pt x="368" y="14"/>
                  </a:lnTo>
                  <a:lnTo>
                    <a:pt x="392" y="11"/>
                  </a:lnTo>
                  <a:lnTo>
                    <a:pt x="412" y="11"/>
                  </a:lnTo>
                  <a:lnTo>
                    <a:pt x="435" y="11"/>
                  </a:lnTo>
                  <a:lnTo>
                    <a:pt x="451" y="8"/>
                  </a:lnTo>
                  <a:lnTo>
                    <a:pt x="462" y="19"/>
                  </a:lnTo>
                  <a:lnTo>
                    <a:pt x="485" y="26"/>
                  </a:lnTo>
                  <a:lnTo>
                    <a:pt x="511" y="26"/>
                  </a:lnTo>
                  <a:lnTo>
                    <a:pt x="538" y="30"/>
                  </a:lnTo>
                  <a:lnTo>
                    <a:pt x="542" y="30"/>
                  </a:lnTo>
                  <a:lnTo>
                    <a:pt x="557" y="45"/>
                  </a:lnTo>
                  <a:lnTo>
                    <a:pt x="576" y="41"/>
                  </a:lnTo>
                  <a:lnTo>
                    <a:pt x="599" y="37"/>
                  </a:lnTo>
                  <a:lnTo>
                    <a:pt x="617" y="30"/>
                  </a:lnTo>
                  <a:lnTo>
                    <a:pt x="621" y="19"/>
                  </a:lnTo>
                  <a:lnTo>
                    <a:pt x="629" y="0"/>
                  </a:lnTo>
                  <a:lnTo>
                    <a:pt x="648" y="4"/>
                  </a:lnTo>
                  <a:lnTo>
                    <a:pt x="667" y="0"/>
                  </a:lnTo>
                  <a:lnTo>
                    <a:pt x="678" y="4"/>
                  </a:lnTo>
                  <a:lnTo>
                    <a:pt x="682" y="4"/>
                  </a:lnTo>
                  <a:lnTo>
                    <a:pt x="686" y="22"/>
                  </a:lnTo>
                  <a:lnTo>
                    <a:pt x="689" y="30"/>
                  </a:lnTo>
                  <a:lnTo>
                    <a:pt x="689" y="34"/>
                  </a:lnTo>
                  <a:lnTo>
                    <a:pt x="708" y="30"/>
                  </a:lnTo>
                  <a:lnTo>
                    <a:pt x="724" y="37"/>
                  </a:lnTo>
                  <a:lnTo>
                    <a:pt x="735" y="48"/>
                  </a:lnTo>
                  <a:lnTo>
                    <a:pt x="746" y="60"/>
                  </a:lnTo>
                  <a:lnTo>
                    <a:pt x="758" y="63"/>
                  </a:lnTo>
                  <a:lnTo>
                    <a:pt x="780" y="63"/>
                  </a:lnTo>
                  <a:lnTo>
                    <a:pt x="799" y="78"/>
                  </a:lnTo>
                  <a:lnTo>
                    <a:pt x="811" y="89"/>
                  </a:lnTo>
                  <a:lnTo>
                    <a:pt x="814" y="104"/>
                  </a:lnTo>
                  <a:lnTo>
                    <a:pt x="826" y="115"/>
                  </a:lnTo>
                  <a:lnTo>
                    <a:pt x="807" y="118"/>
                  </a:lnTo>
                  <a:lnTo>
                    <a:pt x="795" y="137"/>
                  </a:lnTo>
                  <a:lnTo>
                    <a:pt x="780" y="155"/>
                  </a:lnTo>
                  <a:lnTo>
                    <a:pt x="770" y="167"/>
                  </a:lnTo>
                  <a:lnTo>
                    <a:pt x="765" y="170"/>
                  </a:lnTo>
                  <a:lnTo>
                    <a:pt x="761" y="174"/>
                  </a:lnTo>
                  <a:lnTo>
                    <a:pt x="750" y="189"/>
                  </a:lnTo>
                  <a:lnTo>
                    <a:pt x="758" y="204"/>
                  </a:lnTo>
                  <a:lnTo>
                    <a:pt x="765" y="214"/>
                  </a:lnTo>
                  <a:lnTo>
                    <a:pt x="765" y="229"/>
                  </a:lnTo>
                  <a:lnTo>
                    <a:pt x="780" y="240"/>
                  </a:lnTo>
                  <a:lnTo>
                    <a:pt x="786" y="245"/>
                  </a:lnTo>
                  <a:lnTo>
                    <a:pt x="780" y="251"/>
                  </a:lnTo>
                  <a:lnTo>
                    <a:pt x="758" y="262"/>
                  </a:lnTo>
                  <a:lnTo>
                    <a:pt x="739" y="281"/>
                  </a:lnTo>
                  <a:lnTo>
                    <a:pt x="735" y="285"/>
                  </a:lnTo>
                  <a:lnTo>
                    <a:pt x="727" y="292"/>
                  </a:lnTo>
                  <a:lnTo>
                    <a:pt x="712" y="296"/>
                  </a:lnTo>
                  <a:lnTo>
                    <a:pt x="678" y="303"/>
                  </a:lnTo>
                  <a:lnTo>
                    <a:pt x="663" y="322"/>
                  </a:lnTo>
                  <a:lnTo>
                    <a:pt x="652" y="351"/>
                  </a:lnTo>
                  <a:lnTo>
                    <a:pt x="644" y="362"/>
                  </a:lnTo>
                  <a:lnTo>
                    <a:pt x="621" y="373"/>
                  </a:lnTo>
                  <a:lnTo>
                    <a:pt x="591" y="392"/>
                  </a:lnTo>
                  <a:lnTo>
                    <a:pt x="576" y="403"/>
                  </a:lnTo>
                  <a:lnTo>
                    <a:pt x="557" y="410"/>
                  </a:lnTo>
                  <a:lnTo>
                    <a:pt x="549" y="410"/>
                  </a:lnTo>
                  <a:lnTo>
                    <a:pt x="542" y="425"/>
                  </a:lnTo>
                  <a:lnTo>
                    <a:pt x="530" y="440"/>
                  </a:lnTo>
                  <a:lnTo>
                    <a:pt x="515" y="440"/>
                  </a:lnTo>
                  <a:lnTo>
                    <a:pt x="500" y="440"/>
                  </a:lnTo>
                  <a:lnTo>
                    <a:pt x="481" y="436"/>
                  </a:lnTo>
                  <a:lnTo>
                    <a:pt x="458" y="436"/>
                  </a:lnTo>
                  <a:lnTo>
                    <a:pt x="462" y="436"/>
                  </a:lnTo>
                  <a:lnTo>
                    <a:pt x="447" y="429"/>
                  </a:lnTo>
                  <a:lnTo>
                    <a:pt x="432" y="436"/>
                  </a:lnTo>
                  <a:lnTo>
                    <a:pt x="405" y="429"/>
                  </a:lnTo>
                  <a:lnTo>
                    <a:pt x="405" y="440"/>
                  </a:lnTo>
                  <a:lnTo>
                    <a:pt x="417" y="455"/>
                  </a:lnTo>
                  <a:lnTo>
                    <a:pt x="417" y="462"/>
                  </a:lnTo>
                  <a:lnTo>
                    <a:pt x="402" y="473"/>
                  </a:lnTo>
                  <a:lnTo>
                    <a:pt x="386" y="473"/>
                  </a:lnTo>
                  <a:lnTo>
                    <a:pt x="379" y="469"/>
                  </a:lnTo>
                  <a:lnTo>
                    <a:pt x="356" y="473"/>
                  </a:lnTo>
                  <a:lnTo>
                    <a:pt x="341" y="473"/>
                  </a:lnTo>
                  <a:lnTo>
                    <a:pt x="333" y="477"/>
                  </a:lnTo>
                  <a:lnTo>
                    <a:pt x="341" y="487"/>
                  </a:lnTo>
                  <a:lnTo>
                    <a:pt x="318" y="499"/>
                  </a:lnTo>
                  <a:lnTo>
                    <a:pt x="318" y="502"/>
                  </a:lnTo>
                  <a:lnTo>
                    <a:pt x="303" y="502"/>
                  </a:lnTo>
                  <a:lnTo>
                    <a:pt x="288" y="506"/>
                  </a:lnTo>
                  <a:lnTo>
                    <a:pt x="284" y="502"/>
                  </a:lnTo>
                  <a:lnTo>
                    <a:pt x="280" y="492"/>
                  </a:lnTo>
                  <a:lnTo>
                    <a:pt x="269" y="495"/>
                  </a:lnTo>
                  <a:lnTo>
                    <a:pt x="262" y="502"/>
                  </a:lnTo>
                  <a:lnTo>
                    <a:pt x="246" y="495"/>
                  </a:lnTo>
                  <a:lnTo>
                    <a:pt x="246" y="487"/>
                  </a:lnTo>
                  <a:lnTo>
                    <a:pt x="250" y="481"/>
                  </a:lnTo>
                  <a:lnTo>
                    <a:pt x="250" y="473"/>
                  </a:lnTo>
                  <a:lnTo>
                    <a:pt x="231" y="477"/>
                  </a:lnTo>
                  <a:lnTo>
                    <a:pt x="212" y="473"/>
                  </a:lnTo>
                  <a:lnTo>
                    <a:pt x="205" y="466"/>
                  </a:lnTo>
                  <a:lnTo>
                    <a:pt x="193" y="455"/>
                  </a:lnTo>
                  <a:lnTo>
                    <a:pt x="190" y="469"/>
                  </a:lnTo>
                  <a:lnTo>
                    <a:pt x="197" y="484"/>
                  </a:lnTo>
                  <a:lnTo>
                    <a:pt x="205" y="499"/>
                  </a:lnTo>
                  <a:lnTo>
                    <a:pt x="201" y="513"/>
                  </a:lnTo>
                  <a:lnTo>
                    <a:pt x="205" y="528"/>
                  </a:lnTo>
                  <a:lnTo>
                    <a:pt x="197" y="539"/>
                  </a:lnTo>
                  <a:lnTo>
                    <a:pt x="182" y="539"/>
                  </a:lnTo>
                  <a:lnTo>
                    <a:pt x="163" y="525"/>
                  </a:lnTo>
                  <a:lnTo>
                    <a:pt x="148" y="506"/>
                  </a:lnTo>
                  <a:lnTo>
                    <a:pt x="121" y="487"/>
                  </a:lnTo>
                  <a:lnTo>
                    <a:pt x="99" y="473"/>
                  </a:lnTo>
                  <a:lnTo>
                    <a:pt x="84" y="466"/>
                  </a:lnTo>
                  <a:lnTo>
                    <a:pt x="68" y="466"/>
                  </a:lnTo>
                  <a:lnTo>
                    <a:pt x="53" y="473"/>
                  </a:lnTo>
                  <a:lnTo>
                    <a:pt x="57" y="499"/>
                  </a:lnTo>
                  <a:lnTo>
                    <a:pt x="68" y="525"/>
                  </a:lnTo>
                  <a:lnTo>
                    <a:pt x="72" y="543"/>
                  </a:lnTo>
                  <a:lnTo>
                    <a:pt x="61" y="547"/>
                  </a:lnTo>
                  <a:lnTo>
                    <a:pt x="53" y="528"/>
                  </a:lnTo>
                  <a:lnTo>
                    <a:pt x="46" y="506"/>
                  </a:lnTo>
                  <a:lnTo>
                    <a:pt x="46" y="502"/>
                  </a:lnTo>
                  <a:lnTo>
                    <a:pt x="42" y="484"/>
                  </a:lnTo>
                  <a:lnTo>
                    <a:pt x="27" y="469"/>
                  </a:lnTo>
                  <a:lnTo>
                    <a:pt x="12" y="458"/>
                  </a:lnTo>
                  <a:lnTo>
                    <a:pt x="0" y="440"/>
                  </a:lnTo>
                  <a:lnTo>
                    <a:pt x="4" y="425"/>
                  </a:lnTo>
                  <a:lnTo>
                    <a:pt x="4" y="403"/>
                  </a:lnTo>
                  <a:lnTo>
                    <a:pt x="15" y="392"/>
                  </a:lnTo>
                  <a:lnTo>
                    <a:pt x="23" y="392"/>
                  </a:lnTo>
                  <a:lnTo>
                    <a:pt x="27" y="410"/>
                  </a:lnTo>
                  <a:lnTo>
                    <a:pt x="31" y="425"/>
                  </a:lnTo>
                  <a:lnTo>
                    <a:pt x="42" y="429"/>
                  </a:lnTo>
                  <a:lnTo>
                    <a:pt x="38" y="392"/>
                  </a:lnTo>
                  <a:lnTo>
                    <a:pt x="42" y="373"/>
                  </a:lnTo>
                  <a:lnTo>
                    <a:pt x="61" y="348"/>
                  </a:lnTo>
                  <a:lnTo>
                    <a:pt x="76" y="337"/>
                  </a:lnTo>
                  <a:lnTo>
                    <a:pt x="87" y="322"/>
                  </a:lnTo>
                  <a:lnTo>
                    <a:pt x="95" y="303"/>
                  </a:lnTo>
                  <a:lnTo>
                    <a:pt x="102" y="285"/>
                  </a:lnTo>
                  <a:lnTo>
                    <a:pt x="102" y="274"/>
                  </a:lnTo>
                  <a:lnTo>
                    <a:pt x="114" y="270"/>
                  </a:lnTo>
                  <a:lnTo>
                    <a:pt x="121" y="262"/>
                  </a:lnTo>
                  <a:lnTo>
                    <a:pt x="125" y="244"/>
                  </a:lnTo>
                  <a:lnTo>
                    <a:pt x="144" y="233"/>
                  </a:lnTo>
                  <a:lnTo>
                    <a:pt x="148" y="225"/>
                  </a:lnTo>
                  <a:lnTo>
                    <a:pt x="159" y="214"/>
                  </a:lnTo>
                  <a:lnTo>
                    <a:pt x="155" y="204"/>
                  </a:lnTo>
                  <a:lnTo>
                    <a:pt x="155" y="192"/>
                  </a:lnTo>
                  <a:lnTo>
                    <a:pt x="150" y="183"/>
                  </a:lnTo>
                  <a:lnTo>
                    <a:pt x="155" y="174"/>
                  </a:lnTo>
                  <a:lnTo>
                    <a:pt x="140" y="163"/>
                  </a:lnTo>
                  <a:lnTo>
                    <a:pt x="129" y="155"/>
                  </a:lnTo>
                  <a:lnTo>
                    <a:pt x="118" y="152"/>
                  </a:lnTo>
                  <a:lnTo>
                    <a:pt x="110" y="144"/>
                  </a:lnTo>
                  <a:lnTo>
                    <a:pt x="110" y="133"/>
                  </a:lnTo>
                  <a:lnTo>
                    <a:pt x="102" y="126"/>
                  </a:lnTo>
                  <a:lnTo>
                    <a:pt x="102" y="118"/>
                  </a:lnTo>
                  <a:lnTo>
                    <a:pt x="110" y="111"/>
                  </a:lnTo>
                  <a:lnTo>
                    <a:pt x="114" y="100"/>
                  </a:lnTo>
                  <a:lnTo>
                    <a:pt x="102" y="78"/>
                  </a:lnTo>
                  <a:lnTo>
                    <a:pt x="106" y="60"/>
                  </a:lnTo>
                  <a:lnTo>
                    <a:pt x="110" y="37"/>
                  </a:lnTo>
                  <a:lnTo>
                    <a:pt x="133" y="11"/>
                  </a:lnTo>
                </a:path>
              </a:pathLst>
            </a:custGeom>
            <a:solidFill>
              <a:schemeClr val="bg2">
                <a:lumMod val="20000"/>
                <a:lumOff val="80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0" name="Freeform 5"/>
            <p:cNvSpPr>
              <a:spLocks/>
            </p:cNvSpPr>
            <p:nvPr/>
          </p:nvSpPr>
          <p:spPr bwMode="auto">
            <a:xfrm>
              <a:off x="7332119" y="5715386"/>
              <a:ext cx="1444625" cy="463550"/>
            </a:xfrm>
            <a:custGeom>
              <a:avLst/>
              <a:gdLst>
                <a:gd name="T0" fmla="*/ 5 w 1081"/>
                <a:gd name="T1" fmla="*/ 340 h 371"/>
                <a:gd name="T2" fmla="*/ 34 w 1081"/>
                <a:gd name="T3" fmla="*/ 289 h 371"/>
                <a:gd name="T4" fmla="*/ 64 w 1081"/>
                <a:gd name="T5" fmla="*/ 280 h 371"/>
                <a:gd name="T6" fmla="*/ 83 w 1081"/>
                <a:gd name="T7" fmla="*/ 263 h 371"/>
                <a:gd name="T8" fmla="*/ 76 w 1081"/>
                <a:gd name="T9" fmla="*/ 218 h 371"/>
                <a:gd name="T10" fmla="*/ 31 w 1081"/>
                <a:gd name="T11" fmla="*/ 166 h 371"/>
                <a:gd name="T12" fmla="*/ 0 w 1081"/>
                <a:gd name="T13" fmla="*/ 148 h 371"/>
                <a:gd name="T14" fmla="*/ 48 w 1081"/>
                <a:gd name="T15" fmla="*/ 127 h 371"/>
                <a:gd name="T16" fmla="*/ 66 w 1081"/>
                <a:gd name="T17" fmla="*/ 153 h 371"/>
                <a:gd name="T18" fmla="*/ 106 w 1081"/>
                <a:gd name="T19" fmla="*/ 137 h 371"/>
                <a:gd name="T20" fmla="*/ 126 w 1081"/>
                <a:gd name="T21" fmla="*/ 108 h 371"/>
                <a:gd name="T22" fmla="*/ 151 w 1081"/>
                <a:gd name="T23" fmla="*/ 126 h 371"/>
                <a:gd name="T24" fmla="*/ 193 w 1081"/>
                <a:gd name="T25" fmla="*/ 107 h 371"/>
                <a:gd name="T26" fmla="*/ 250 w 1081"/>
                <a:gd name="T27" fmla="*/ 100 h 371"/>
                <a:gd name="T28" fmla="*/ 242 w 1081"/>
                <a:gd name="T29" fmla="*/ 48 h 371"/>
                <a:gd name="T30" fmla="*/ 242 w 1081"/>
                <a:gd name="T31" fmla="*/ 11 h 371"/>
                <a:gd name="T32" fmla="*/ 292 w 1081"/>
                <a:gd name="T33" fmla="*/ 0 h 371"/>
                <a:gd name="T34" fmla="*/ 364 w 1081"/>
                <a:gd name="T35" fmla="*/ 3 h 371"/>
                <a:gd name="T36" fmla="*/ 394 w 1081"/>
                <a:gd name="T37" fmla="*/ 18 h 371"/>
                <a:gd name="T38" fmla="*/ 428 w 1081"/>
                <a:gd name="T39" fmla="*/ 11 h 371"/>
                <a:gd name="T40" fmla="*/ 438 w 1081"/>
                <a:gd name="T41" fmla="*/ 28 h 371"/>
                <a:gd name="T42" fmla="*/ 458 w 1081"/>
                <a:gd name="T43" fmla="*/ 41 h 371"/>
                <a:gd name="T44" fmla="*/ 511 w 1081"/>
                <a:gd name="T45" fmla="*/ 70 h 371"/>
                <a:gd name="T46" fmla="*/ 485 w 1081"/>
                <a:gd name="T47" fmla="*/ 96 h 371"/>
                <a:gd name="T48" fmla="*/ 447 w 1081"/>
                <a:gd name="T49" fmla="*/ 115 h 371"/>
                <a:gd name="T50" fmla="*/ 455 w 1081"/>
                <a:gd name="T51" fmla="*/ 170 h 371"/>
                <a:gd name="T52" fmla="*/ 500 w 1081"/>
                <a:gd name="T53" fmla="*/ 188 h 371"/>
                <a:gd name="T54" fmla="*/ 606 w 1081"/>
                <a:gd name="T55" fmla="*/ 162 h 371"/>
                <a:gd name="T56" fmla="*/ 652 w 1081"/>
                <a:gd name="T57" fmla="*/ 166 h 371"/>
                <a:gd name="T58" fmla="*/ 727 w 1081"/>
                <a:gd name="T59" fmla="*/ 156 h 371"/>
                <a:gd name="T60" fmla="*/ 754 w 1081"/>
                <a:gd name="T61" fmla="*/ 121 h 371"/>
                <a:gd name="T62" fmla="*/ 780 w 1081"/>
                <a:gd name="T63" fmla="*/ 100 h 371"/>
                <a:gd name="T64" fmla="*/ 807 w 1081"/>
                <a:gd name="T65" fmla="*/ 85 h 371"/>
                <a:gd name="T66" fmla="*/ 825 w 1081"/>
                <a:gd name="T67" fmla="*/ 32 h 371"/>
                <a:gd name="T68" fmla="*/ 921 w 1081"/>
                <a:gd name="T69" fmla="*/ 63 h 371"/>
                <a:gd name="T70" fmla="*/ 932 w 1081"/>
                <a:gd name="T71" fmla="*/ 89 h 371"/>
                <a:gd name="T72" fmla="*/ 1031 w 1081"/>
                <a:gd name="T73" fmla="*/ 74 h 371"/>
                <a:gd name="T74" fmla="*/ 1080 w 1081"/>
                <a:gd name="T75" fmla="*/ 85 h 371"/>
                <a:gd name="T76" fmla="*/ 1057 w 1081"/>
                <a:gd name="T77" fmla="*/ 118 h 371"/>
                <a:gd name="T78" fmla="*/ 1065 w 1081"/>
                <a:gd name="T79" fmla="*/ 162 h 371"/>
                <a:gd name="T80" fmla="*/ 996 w 1081"/>
                <a:gd name="T81" fmla="*/ 200 h 371"/>
                <a:gd name="T82" fmla="*/ 940 w 1081"/>
                <a:gd name="T83" fmla="*/ 229 h 371"/>
                <a:gd name="T84" fmla="*/ 921 w 1081"/>
                <a:gd name="T85" fmla="*/ 263 h 371"/>
                <a:gd name="T86" fmla="*/ 860 w 1081"/>
                <a:gd name="T87" fmla="*/ 270 h 371"/>
                <a:gd name="T88" fmla="*/ 792 w 1081"/>
                <a:gd name="T89" fmla="*/ 296 h 371"/>
                <a:gd name="T90" fmla="*/ 739 w 1081"/>
                <a:gd name="T91" fmla="*/ 329 h 371"/>
                <a:gd name="T92" fmla="*/ 674 w 1081"/>
                <a:gd name="T93" fmla="*/ 310 h 371"/>
                <a:gd name="T94" fmla="*/ 572 w 1081"/>
                <a:gd name="T95" fmla="*/ 292 h 371"/>
                <a:gd name="T96" fmla="*/ 466 w 1081"/>
                <a:gd name="T97" fmla="*/ 307 h 371"/>
                <a:gd name="T98" fmla="*/ 439 w 1081"/>
                <a:gd name="T99" fmla="*/ 322 h 371"/>
                <a:gd name="T100" fmla="*/ 360 w 1081"/>
                <a:gd name="T101" fmla="*/ 300 h 371"/>
                <a:gd name="T102" fmla="*/ 326 w 1081"/>
                <a:gd name="T103" fmla="*/ 289 h 371"/>
                <a:gd name="T104" fmla="*/ 242 w 1081"/>
                <a:gd name="T105" fmla="*/ 307 h 371"/>
                <a:gd name="T106" fmla="*/ 148 w 1081"/>
                <a:gd name="T107" fmla="*/ 318 h 371"/>
                <a:gd name="T108" fmla="*/ 125 w 1081"/>
                <a:gd name="T109" fmla="*/ 322 h 371"/>
                <a:gd name="T110" fmla="*/ 110 w 1081"/>
                <a:gd name="T111" fmla="*/ 351 h 371"/>
                <a:gd name="T112" fmla="*/ 68 w 1081"/>
                <a:gd name="T113" fmla="*/ 37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1" h="371">
                  <a:moveTo>
                    <a:pt x="45" y="363"/>
                  </a:moveTo>
                  <a:lnTo>
                    <a:pt x="19" y="355"/>
                  </a:lnTo>
                  <a:lnTo>
                    <a:pt x="5" y="340"/>
                  </a:lnTo>
                  <a:lnTo>
                    <a:pt x="17" y="325"/>
                  </a:lnTo>
                  <a:lnTo>
                    <a:pt x="16" y="308"/>
                  </a:lnTo>
                  <a:lnTo>
                    <a:pt x="34" y="289"/>
                  </a:lnTo>
                  <a:lnTo>
                    <a:pt x="38" y="285"/>
                  </a:lnTo>
                  <a:lnTo>
                    <a:pt x="54" y="282"/>
                  </a:lnTo>
                  <a:lnTo>
                    <a:pt x="64" y="280"/>
                  </a:lnTo>
                  <a:lnTo>
                    <a:pt x="76" y="274"/>
                  </a:lnTo>
                  <a:lnTo>
                    <a:pt x="83" y="270"/>
                  </a:lnTo>
                  <a:lnTo>
                    <a:pt x="83" y="263"/>
                  </a:lnTo>
                  <a:lnTo>
                    <a:pt x="79" y="255"/>
                  </a:lnTo>
                  <a:lnTo>
                    <a:pt x="79" y="237"/>
                  </a:lnTo>
                  <a:lnTo>
                    <a:pt x="76" y="218"/>
                  </a:lnTo>
                  <a:lnTo>
                    <a:pt x="57" y="200"/>
                  </a:lnTo>
                  <a:lnTo>
                    <a:pt x="45" y="177"/>
                  </a:lnTo>
                  <a:lnTo>
                    <a:pt x="31" y="166"/>
                  </a:lnTo>
                  <a:lnTo>
                    <a:pt x="15" y="159"/>
                  </a:lnTo>
                  <a:lnTo>
                    <a:pt x="12" y="156"/>
                  </a:lnTo>
                  <a:lnTo>
                    <a:pt x="0" y="148"/>
                  </a:lnTo>
                  <a:lnTo>
                    <a:pt x="22" y="120"/>
                  </a:lnTo>
                  <a:lnTo>
                    <a:pt x="29" y="122"/>
                  </a:lnTo>
                  <a:lnTo>
                    <a:pt x="48" y="127"/>
                  </a:lnTo>
                  <a:lnTo>
                    <a:pt x="50" y="143"/>
                  </a:lnTo>
                  <a:lnTo>
                    <a:pt x="54" y="153"/>
                  </a:lnTo>
                  <a:lnTo>
                    <a:pt x="66" y="153"/>
                  </a:lnTo>
                  <a:lnTo>
                    <a:pt x="87" y="150"/>
                  </a:lnTo>
                  <a:lnTo>
                    <a:pt x="105" y="147"/>
                  </a:lnTo>
                  <a:lnTo>
                    <a:pt x="106" y="137"/>
                  </a:lnTo>
                  <a:lnTo>
                    <a:pt x="106" y="121"/>
                  </a:lnTo>
                  <a:lnTo>
                    <a:pt x="111" y="115"/>
                  </a:lnTo>
                  <a:lnTo>
                    <a:pt x="126" y="108"/>
                  </a:lnTo>
                  <a:lnTo>
                    <a:pt x="140" y="122"/>
                  </a:lnTo>
                  <a:lnTo>
                    <a:pt x="144" y="122"/>
                  </a:lnTo>
                  <a:lnTo>
                    <a:pt x="151" y="126"/>
                  </a:lnTo>
                  <a:lnTo>
                    <a:pt x="170" y="122"/>
                  </a:lnTo>
                  <a:lnTo>
                    <a:pt x="182" y="115"/>
                  </a:lnTo>
                  <a:lnTo>
                    <a:pt x="193" y="107"/>
                  </a:lnTo>
                  <a:lnTo>
                    <a:pt x="208" y="107"/>
                  </a:lnTo>
                  <a:lnTo>
                    <a:pt x="235" y="104"/>
                  </a:lnTo>
                  <a:lnTo>
                    <a:pt x="250" y="100"/>
                  </a:lnTo>
                  <a:lnTo>
                    <a:pt x="246" y="89"/>
                  </a:lnTo>
                  <a:lnTo>
                    <a:pt x="246" y="70"/>
                  </a:lnTo>
                  <a:lnTo>
                    <a:pt x="242" y="48"/>
                  </a:lnTo>
                  <a:lnTo>
                    <a:pt x="242" y="41"/>
                  </a:lnTo>
                  <a:lnTo>
                    <a:pt x="246" y="37"/>
                  </a:lnTo>
                  <a:lnTo>
                    <a:pt x="242" y="11"/>
                  </a:lnTo>
                  <a:lnTo>
                    <a:pt x="247" y="6"/>
                  </a:lnTo>
                  <a:lnTo>
                    <a:pt x="266" y="3"/>
                  </a:lnTo>
                  <a:lnTo>
                    <a:pt x="292" y="0"/>
                  </a:lnTo>
                  <a:lnTo>
                    <a:pt x="319" y="0"/>
                  </a:lnTo>
                  <a:lnTo>
                    <a:pt x="345" y="3"/>
                  </a:lnTo>
                  <a:lnTo>
                    <a:pt x="364" y="3"/>
                  </a:lnTo>
                  <a:lnTo>
                    <a:pt x="371" y="8"/>
                  </a:lnTo>
                  <a:lnTo>
                    <a:pt x="382" y="15"/>
                  </a:lnTo>
                  <a:lnTo>
                    <a:pt x="394" y="18"/>
                  </a:lnTo>
                  <a:lnTo>
                    <a:pt x="401" y="26"/>
                  </a:lnTo>
                  <a:lnTo>
                    <a:pt x="417" y="34"/>
                  </a:lnTo>
                  <a:lnTo>
                    <a:pt x="428" y="11"/>
                  </a:lnTo>
                  <a:lnTo>
                    <a:pt x="439" y="3"/>
                  </a:lnTo>
                  <a:lnTo>
                    <a:pt x="436" y="18"/>
                  </a:lnTo>
                  <a:lnTo>
                    <a:pt x="438" y="28"/>
                  </a:lnTo>
                  <a:lnTo>
                    <a:pt x="439" y="37"/>
                  </a:lnTo>
                  <a:lnTo>
                    <a:pt x="439" y="41"/>
                  </a:lnTo>
                  <a:lnTo>
                    <a:pt x="458" y="41"/>
                  </a:lnTo>
                  <a:lnTo>
                    <a:pt x="462" y="41"/>
                  </a:lnTo>
                  <a:lnTo>
                    <a:pt x="485" y="55"/>
                  </a:lnTo>
                  <a:lnTo>
                    <a:pt x="511" y="70"/>
                  </a:lnTo>
                  <a:lnTo>
                    <a:pt x="523" y="78"/>
                  </a:lnTo>
                  <a:lnTo>
                    <a:pt x="499" y="89"/>
                  </a:lnTo>
                  <a:lnTo>
                    <a:pt x="485" y="96"/>
                  </a:lnTo>
                  <a:lnTo>
                    <a:pt x="472" y="107"/>
                  </a:lnTo>
                  <a:lnTo>
                    <a:pt x="458" y="96"/>
                  </a:lnTo>
                  <a:lnTo>
                    <a:pt x="447" y="115"/>
                  </a:lnTo>
                  <a:lnTo>
                    <a:pt x="439" y="137"/>
                  </a:lnTo>
                  <a:lnTo>
                    <a:pt x="439" y="151"/>
                  </a:lnTo>
                  <a:lnTo>
                    <a:pt x="455" y="170"/>
                  </a:lnTo>
                  <a:lnTo>
                    <a:pt x="466" y="181"/>
                  </a:lnTo>
                  <a:lnTo>
                    <a:pt x="470" y="181"/>
                  </a:lnTo>
                  <a:lnTo>
                    <a:pt x="500" y="188"/>
                  </a:lnTo>
                  <a:lnTo>
                    <a:pt x="545" y="185"/>
                  </a:lnTo>
                  <a:lnTo>
                    <a:pt x="587" y="173"/>
                  </a:lnTo>
                  <a:lnTo>
                    <a:pt x="606" y="162"/>
                  </a:lnTo>
                  <a:lnTo>
                    <a:pt x="625" y="181"/>
                  </a:lnTo>
                  <a:lnTo>
                    <a:pt x="636" y="170"/>
                  </a:lnTo>
                  <a:lnTo>
                    <a:pt x="652" y="166"/>
                  </a:lnTo>
                  <a:lnTo>
                    <a:pt x="693" y="162"/>
                  </a:lnTo>
                  <a:lnTo>
                    <a:pt x="712" y="162"/>
                  </a:lnTo>
                  <a:lnTo>
                    <a:pt x="727" y="156"/>
                  </a:lnTo>
                  <a:lnTo>
                    <a:pt x="727" y="137"/>
                  </a:lnTo>
                  <a:lnTo>
                    <a:pt x="739" y="132"/>
                  </a:lnTo>
                  <a:lnTo>
                    <a:pt x="754" y="121"/>
                  </a:lnTo>
                  <a:lnTo>
                    <a:pt x="758" y="115"/>
                  </a:lnTo>
                  <a:lnTo>
                    <a:pt x="773" y="104"/>
                  </a:lnTo>
                  <a:lnTo>
                    <a:pt x="780" y="100"/>
                  </a:lnTo>
                  <a:lnTo>
                    <a:pt x="787" y="95"/>
                  </a:lnTo>
                  <a:lnTo>
                    <a:pt x="793" y="95"/>
                  </a:lnTo>
                  <a:lnTo>
                    <a:pt x="807" y="85"/>
                  </a:lnTo>
                  <a:lnTo>
                    <a:pt x="814" y="59"/>
                  </a:lnTo>
                  <a:lnTo>
                    <a:pt x="807" y="37"/>
                  </a:lnTo>
                  <a:lnTo>
                    <a:pt x="825" y="32"/>
                  </a:lnTo>
                  <a:lnTo>
                    <a:pt x="841" y="29"/>
                  </a:lnTo>
                  <a:lnTo>
                    <a:pt x="890" y="48"/>
                  </a:lnTo>
                  <a:lnTo>
                    <a:pt x="921" y="63"/>
                  </a:lnTo>
                  <a:lnTo>
                    <a:pt x="936" y="74"/>
                  </a:lnTo>
                  <a:lnTo>
                    <a:pt x="928" y="85"/>
                  </a:lnTo>
                  <a:lnTo>
                    <a:pt x="932" y="89"/>
                  </a:lnTo>
                  <a:lnTo>
                    <a:pt x="958" y="81"/>
                  </a:lnTo>
                  <a:lnTo>
                    <a:pt x="985" y="78"/>
                  </a:lnTo>
                  <a:lnTo>
                    <a:pt x="1031" y="74"/>
                  </a:lnTo>
                  <a:lnTo>
                    <a:pt x="1061" y="74"/>
                  </a:lnTo>
                  <a:lnTo>
                    <a:pt x="1080" y="74"/>
                  </a:lnTo>
                  <a:lnTo>
                    <a:pt x="1080" y="85"/>
                  </a:lnTo>
                  <a:lnTo>
                    <a:pt x="1072" y="96"/>
                  </a:lnTo>
                  <a:lnTo>
                    <a:pt x="1049" y="104"/>
                  </a:lnTo>
                  <a:lnTo>
                    <a:pt x="1057" y="118"/>
                  </a:lnTo>
                  <a:lnTo>
                    <a:pt x="1068" y="137"/>
                  </a:lnTo>
                  <a:lnTo>
                    <a:pt x="1065" y="151"/>
                  </a:lnTo>
                  <a:lnTo>
                    <a:pt x="1065" y="162"/>
                  </a:lnTo>
                  <a:lnTo>
                    <a:pt x="1061" y="170"/>
                  </a:lnTo>
                  <a:lnTo>
                    <a:pt x="1031" y="185"/>
                  </a:lnTo>
                  <a:lnTo>
                    <a:pt x="996" y="200"/>
                  </a:lnTo>
                  <a:lnTo>
                    <a:pt x="974" y="203"/>
                  </a:lnTo>
                  <a:lnTo>
                    <a:pt x="955" y="211"/>
                  </a:lnTo>
                  <a:lnTo>
                    <a:pt x="940" y="229"/>
                  </a:lnTo>
                  <a:lnTo>
                    <a:pt x="936" y="248"/>
                  </a:lnTo>
                  <a:lnTo>
                    <a:pt x="936" y="266"/>
                  </a:lnTo>
                  <a:lnTo>
                    <a:pt x="921" y="263"/>
                  </a:lnTo>
                  <a:lnTo>
                    <a:pt x="905" y="255"/>
                  </a:lnTo>
                  <a:lnTo>
                    <a:pt x="890" y="255"/>
                  </a:lnTo>
                  <a:lnTo>
                    <a:pt x="860" y="270"/>
                  </a:lnTo>
                  <a:lnTo>
                    <a:pt x="837" y="285"/>
                  </a:lnTo>
                  <a:lnTo>
                    <a:pt x="814" y="292"/>
                  </a:lnTo>
                  <a:lnTo>
                    <a:pt x="792" y="296"/>
                  </a:lnTo>
                  <a:lnTo>
                    <a:pt x="761" y="303"/>
                  </a:lnTo>
                  <a:lnTo>
                    <a:pt x="754" y="314"/>
                  </a:lnTo>
                  <a:lnTo>
                    <a:pt x="739" y="329"/>
                  </a:lnTo>
                  <a:lnTo>
                    <a:pt x="727" y="333"/>
                  </a:lnTo>
                  <a:lnTo>
                    <a:pt x="708" y="322"/>
                  </a:lnTo>
                  <a:lnTo>
                    <a:pt x="674" y="310"/>
                  </a:lnTo>
                  <a:lnTo>
                    <a:pt x="640" y="300"/>
                  </a:lnTo>
                  <a:lnTo>
                    <a:pt x="606" y="292"/>
                  </a:lnTo>
                  <a:lnTo>
                    <a:pt x="572" y="292"/>
                  </a:lnTo>
                  <a:lnTo>
                    <a:pt x="530" y="300"/>
                  </a:lnTo>
                  <a:lnTo>
                    <a:pt x="496" y="303"/>
                  </a:lnTo>
                  <a:lnTo>
                    <a:pt x="466" y="307"/>
                  </a:lnTo>
                  <a:lnTo>
                    <a:pt x="451" y="310"/>
                  </a:lnTo>
                  <a:lnTo>
                    <a:pt x="451" y="314"/>
                  </a:lnTo>
                  <a:lnTo>
                    <a:pt x="439" y="322"/>
                  </a:lnTo>
                  <a:lnTo>
                    <a:pt x="405" y="307"/>
                  </a:lnTo>
                  <a:lnTo>
                    <a:pt x="382" y="303"/>
                  </a:lnTo>
                  <a:lnTo>
                    <a:pt x="360" y="300"/>
                  </a:lnTo>
                  <a:lnTo>
                    <a:pt x="345" y="300"/>
                  </a:lnTo>
                  <a:lnTo>
                    <a:pt x="333" y="303"/>
                  </a:lnTo>
                  <a:lnTo>
                    <a:pt x="326" y="289"/>
                  </a:lnTo>
                  <a:lnTo>
                    <a:pt x="307" y="285"/>
                  </a:lnTo>
                  <a:lnTo>
                    <a:pt x="292" y="292"/>
                  </a:lnTo>
                  <a:lnTo>
                    <a:pt x="242" y="307"/>
                  </a:lnTo>
                  <a:lnTo>
                    <a:pt x="216" y="318"/>
                  </a:lnTo>
                  <a:lnTo>
                    <a:pt x="174" y="314"/>
                  </a:lnTo>
                  <a:lnTo>
                    <a:pt x="148" y="318"/>
                  </a:lnTo>
                  <a:lnTo>
                    <a:pt x="132" y="318"/>
                  </a:lnTo>
                  <a:lnTo>
                    <a:pt x="122" y="322"/>
                  </a:lnTo>
                  <a:lnTo>
                    <a:pt x="125" y="322"/>
                  </a:lnTo>
                  <a:lnTo>
                    <a:pt x="122" y="322"/>
                  </a:lnTo>
                  <a:lnTo>
                    <a:pt x="113" y="336"/>
                  </a:lnTo>
                  <a:lnTo>
                    <a:pt x="110" y="351"/>
                  </a:lnTo>
                  <a:lnTo>
                    <a:pt x="98" y="366"/>
                  </a:lnTo>
                  <a:lnTo>
                    <a:pt x="83" y="366"/>
                  </a:lnTo>
                  <a:lnTo>
                    <a:pt x="68" y="370"/>
                  </a:lnTo>
                  <a:lnTo>
                    <a:pt x="45" y="363"/>
                  </a:lnTo>
                </a:path>
              </a:pathLst>
            </a:custGeom>
            <a:solidFill>
              <a:schemeClr val="accent2"/>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1" name="Freeform 6"/>
            <p:cNvSpPr>
              <a:spLocks/>
            </p:cNvSpPr>
            <p:nvPr/>
          </p:nvSpPr>
          <p:spPr bwMode="auto">
            <a:xfrm>
              <a:off x="6993982" y="3858011"/>
              <a:ext cx="682625" cy="1252538"/>
            </a:xfrm>
            <a:custGeom>
              <a:avLst/>
              <a:gdLst>
                <a:gd name="T0" fmla="*/ 326 w 509"/>
                <a:gd name="T1" fmla="*/ 51 h 999"/>
                <a:gd name="T2" fmla="*/ 288 w 509"/>
                <a:gd name="T3" fmla="*/ 115 h 999"/>
                <a:gd name="T4" fmla="*/ 299 w 509"/>
                <a:gd name="T5" fmla="*/ 167 h 999"/>
                <a:gd name="T6" fmla="*/ 330 w 509"/>
                <a:gd name="T7" fmla="*/ 163 h 999"/>
                <a:gd name="T8" fmla="*/ 345 w 509"/>
                <a:gd name="T9" fmla="*/ 170 h 999"/>
                <a:gd name="T10" fmla="*/ 345 w 509"/>
                <a:gd name="T11" fmla="*/ 251 h 999"/>
                <a:gd name="T12" fmla="*/ 379 w 509"/>
                <a:gd name="T13" fmla="*/ 318 h 999"/>
                <a:gd name="T14" fmla="*/ 337 w 509"/>
                <a:gd name="T15" fmla="*/ 358 h 999"/>
                <a:gd name="T16" fmla="*/ 337 w 509"/>
                <a:gd name="T17" fmla="*/ 388 h 999"/>
                <a:gd name="T18" fmla="*/ 386 w 509"/>
                <a:gd name="T19" fmla="*/ 392 h 999"/>
                <a:gd name="T20" fmla="*/ 451 w 509"/>
                <a:gd name="T21" fmla="*/ 433 h 999"/>
                <a:gd name="T22" fmla="*/ 493 w 509"/>
                <a:gd name="T23" fmla="*/ 491 h 999"/>
                <a:gd name="T24" fmla="*/ 428 w 509"/>
                <a:gd name="T25" fmla="*/ 521 h 999"/>
                <a:gd name="T26" fmla="*/ 386 w 509"/>
                <a:gd name="T27" fmla="*/ 610 h 999"/>
                <a:gd name="T28" fmla="*/ 428 w 509"/>
                <a:gd name="T29" fmla="*/ 650 h 999"/>
                <a:gd name="T30" fmla="*/ 484 w 509"/>
                <a:gd name="T31" fmla="*/ 713 h 999"/>
                <a:gd name="T32" fmla="*/ 508 w 509"/>
                <a:gd name="T33" fmla="*/ 758 h 999"/>
                <a:gd name="T34" fmla="*/ 471 w 509"/>
                <a:gd name="T35" fmla="*/ 779 h 999"/>
                <a:gd name="T36" fmla="*/ 447 w 509"/>
                <a:gd name="T37" fmla="*/ 817 h 999"/>
                <a:gd name="T38" fmla="*/ 377 w 509"/>
                <a:gd name="T39" fmla="*/ 834 h 999"/>
                <a:gd name="T40" fmla="*/ 330 w 509"/>
                <a:gd name="T41" fmla="*/ 865 h 999"/>
                <a:gd name="T42" fmla="*/ 307 w 509"/>
                <a:gd name="T43" fmla="*/ 908 h 999"/>
                <a:gd name="T44" fmla="*/ 285 w 509"/>
                <a:gd name="T45" fmla="*/ 938 h 999"/>
                <a:gd name="T46" fmla="*/ 287 w 509"/>
                <a:gd name="T47" fmla="*/ 971 h 999"/>
                <a:gd name="T48" fmla="*/ 216 w 509"/>
                <a:gd name="T49" fmla="*/ 987 h 999"/>
                <a:gd name="T50" fmla="*/ 157 w 509"/>
                <a:gd name="T51" fmla="*/ 984 h 999"/>
                <a:gd name="T52" fmla="*/ 106 w 509"/>
                <a:gd name="T53" fmla="*/ 979 h 999"/>
                <a:gd name="T54" fmla="*/ 117 w 509"/>
                <a:gd name="T55" fmla="*/ 928 h 999"/>
                <a:gd name="T56" fmla="*/ 106 w 509"/>
                <a:gd name="T57" fmla="*/ 902 h 999"/>
                <a:gd name="T58" fmla="*/ 87 w 509"/>
                <a:gd name="T59" fmla="*/ 843 h 999"/>
                <a:gd name="T60" fmla="*/ 132 w 509"/>
                <a:gd name="T61" fmla="*/ 839 h 999"/>
                <a:gd name="T62" fmla="*/ 129 w 509"/>
                <a:gd name="T63" fmla="*/ 794 h 999"/>
                <a:gd name="T64" fmla="*/ 98 w 509"/>
                <a:gd name="T65" fmla="*/ 743 h 999"/>
                <a:gd name="T66" fmla="*/ 140 w 509"/>
                <a:gd name="T67" fmla="*/ 721 h 999"/>
                <a:gd name="T68" fmla="*/ 132 w 509"/>
                <a:gd name="T69" fmla="*/ 661 h 999"/>
                <a:gd name="T70" fmla="*/ 189 w 509"/>
                <a:gd name="T71" fmla="*/ 614 h 999"/>
                <a:gd name="T72" fmla="*/ 136 w 509"/>
                <a:gd name="T73" fmla="*/ 577 h 999"/>
                <a:gd name="T74" fmla="*/ 170 w 509"/>
                <a:gd name="T75" fmla="*/ 528 h 999"/>
                <a:gd name="T76" fmla="*/ 182 w 509"/>
                <a:gd name="T77" fmla="*/ 481 h 999"/>
                <a:gd name="T78" fmla="*/ 204 w 509"/>
                <a:gd name="T79" fmla="*/ 436 h 999"/>
                <a:gd name="T80" fmla="*/ 170 w 509"/>
                <a:gd name="T81" fmla="*/ 433 h 999"/>
                <a:gd name="T82" fmla="*/ 148 w 509"/>
                <a:gd name="T83" fmla="*/ 418 h 999"/>
                <a:gd name="T84" fmla="*/ 117 w 509"/>
                <a:gd name="T85" fmla="*/ 466 h 999"/>
                <a:gd name="T86" fmla="*/ 113 w 509"/>
                <a:gd name="T87" fmla="*/ 421 h 999"/>
                <a:gd name="T88" fmla="*/ 57 w 509"/>
                <a:gd name="T89" fmla="*/ 384 h 999"/>
                <a:gd name="T90" fmla="*/ 11 w 509"/>
                <a:gd name="T91" fmla="*/ 274 h 999"/>
                <a:gd name="T92" fmla="*/ 49 w 509"/>
                <a:gd name="T93" fmla="*/ 200 h 999"/>
                <a:gd name="T94" fmla="*/ 79 w 509"/>
                <a:gd name="T95" fmla="*/ 126 h 999"/>
                <a:gd name="T96" fmla="*/ 148 w 509"/>
                <a:gd name="T97" fmla="*/ 115 h 999"/>
                <a:gd name="T98" fmla="*/ 148 w 509"/>
                <a:gd name="T99" fmla="*/ 81 h 999"/>
                <a:gd name="T100" fmla="*/ 183 w 509"/>
                <a:gd name="T101" fmla="*/ 48 h 999"/>
                <a:gd name="T102" fmla="*/ 245 w 509"/>
                <a:gd name="T103" fmla="*/ 11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9" h="999">
                  <a:moveTo>
                    <a:pt x="265" y="0"/>
                  </a:moveTo>
                  <a:lnTo>
                    <a:pt x="284" y="22"/>
                  </a:lnTo>
                  <a:lnTo>
                    <a:pt x="307" y="41"/>
                  </a:lnTo>
                  <a:lnTo>
                    <a:pt x="326" y="51"/>
                  </a:lnTo>
                  <a:lnTo>
                    <a:pt x="323" y="69"/>
                  </a:lnTo>
                  <a:lnTo>
                    <a:pt x="295" y="85"/>
                  </a:lnTo>
                  <a:lnTo>
                    <a:pt x="284" y="104"/>
                  </a:lnTo>
                  <a:lnTo>
                    <a:pt x="288" y="115"/>
                  </a:lnTo>
                  <a:lnTo>
                    <a:pt x="288" y="122"/>
                  </a:lnTo>
                  <a:lnTo>
                    <a:pt x="280" y="141"/>
                  </a:lnTo>
                  <a:lnTo>
                    <a:pt x="280" y="155"/>
                  </a:lnTo>
                  <a:lnTo>
                    <a:pt x="299" y="167"/>
                  </a:lnTo>
                  <a:lnTo>
                    <a:pt x="303" y="167"/>
                  </a:lnTo>
                  <a:lnTo>
                    <a:pt x="312" y="164"/>
                  </a:lnTo>
                  <a:lnTo>
                    <a:pt x="322" y="163"/>
                  </a:lnTo>
                  <a:lnTo>
                    <a:pt x="330" y="163"/>
                  </a:lnTo>
                  <a:lnTo>
                    <a:pt x="333" y="163"/>
                  </a:lnTo>
                  <a:lnTo>
                    <a:pt x="341" y="170"/>
                  </a:lnTo>
                  <a:lnTo>
                    <a:pt x="345" y="174"/>
                  </a:lnTo>
                  <a:lnTo>
                    <a:pt x="345" y="170"/>
                  </a:lnTo>
                  <a:lnTo>
                    <a:pt x="341" y="195"/>
                  </a:lnTo>
                  <a:lnTo>
                    <a:pt x="341" y="225"/>
                  </a:lnTo>
                  <a:lnTo>
                    <a:pt x="346" y="240"/>
                  </a:lnTo>
                  <a:lnTo>
                    <a:pt x="345" y="251"/>
                  </a:lnTo>
                  <a:lnTo>
                    <a:pt x="356" y="266"/>
                  </a:lnTo>
                  <a:lnTo>
                    <a:pt x="375" y="285"/>
                  </a:lnTo>
                  <a:lnTo>
                    <a:pt x="383" y="300"/>
                  </a:lnTo>
                  <a:lnTo>
                    <a:pt x="379" y="318"/>
                  </a:lnTo>
                  <a:lnTo>
                    <a:pt x="371" y="326"/>
                  </a:lnTo>
                  <a:lnTo>
                    <a:pt x="352" y="333"/>
                  </a:lnTo>
                  <a:lnTo>
                    <a:pt x="341" y="344"/>
                  </a:lnTo>
                  <a:lnTo>
                    <a:pt x="337" y="358"/>
                  </a:lnTo>
                  <a:lnTo>
                    <a:pt x="330" y="366"/>
                  </a:lnTo>
                  <a:lnTo>
                    <a:pt x="337" y="377"/>
                  </a:lnTo>
                  <a:lnTo>
                    <a:pt x="337" y="381"/>
                  </a:lnTo>
                  <a:lnTo>
                    <a:pt x="337" y="388"/>
                  </a:lnTo>
                  <a:lnTo>
                    <a:pt x="337" y="403"/>
                  </a:lnTo>
                  <a:lnTo>
                    <a:pt x="356" y="399"/>
                  </a:lnTo>
                  <a:lnTo>
                    <a:pt x="371" y="395"/>
                  </a:lnTo>
                  <a:lnTo>
                    <a:pt x="386" y="392"/>
                  </a:lnTo>
                  <a:lnTo>
                    <a:pt x="405" y="392"/>
                  </a:lnTo>
                  <a:lnTo>
                    <a:pt x="417" y="403"/>
                  </a:lnTo>
                  <a:lnTo>
                    <a:pt x="432" y="418"/>
                  </a:lnTo>
                  <a:lnTo>
                    <a:pt x="451" y="433"/>
                  </a:lnTo>
                  <a:lnTo>
                    <a:pt x="466" y="447"/>
                  </a:lnTo>
                  <a:lnTo>
                    <a:pt x="481" y="466"/>
                  </a:lnTo>
                  <a:lnTo>
                    <a:pt x="493" y="481"/>
                  </a:lnTo>
                  <a:lnTo>
                    <a:pt x="493" y="491"/>
                  </a:lnTo>
                  <a:lnTo>
                    <a:pt x="482" y="498"/>
                  </a:lnTo>
                  <a:lnTo>
                    <a:pt x="470" y="505"/>
                  </a:lnTo>
                  <a:lnTo>
                    <a:pt x="459" y="512"/>
                  </a:lnTo>
                  <a:lnTo>
                    <a:pt x="428" y="521"/>
                  </a:lnTo>
                  <a:lnTo>
                    <a:pt x="413" y="543"/>
                  </a:lnTo>
                  <a:lnTo>
                    <a:pt x="394" y="562"/>
                  </a:lnTo>
                  <a:lnTo>
                    <a:pt x="379" y="588"/>
                  </a:lnTo>
                  <a:lnTo>
                    <a:pt x="386" y="610"/>
                  </a:lnTo>
                  <a:lnTo>
                    <a:pt x="395" y="618"/>
                  </a:lnTo>
                  <a:lnTo>
                    <a:pt x="409" y="625"/>
                  </a:lnTo>
                  <a:lnTo>
                    <a:pt x="421" y="636"/>
                  </a:lnTo>
                  <a:lnTo>
                    <a:pt x="428" y="650"/>
                  </a:lnTo>
                  <a:lnTo>
                    <a:pt x="436" y="665"/>
                  </a:lnTo>
                  <a:lnTo>
                    <a:pt x="447" y="676"/>
                  </a:lnTo>
                  <a:lnTo>
                    <a:pt x="469" y="687"/>
                  </a:lnTo>
                  <a:lnTo>
                    <a:pt x="484" y="713"/>
                  </a:lnTo>
                  <a:lnTo>
                    <a:pt x="490" y="719"/>
                  </a:lnTo>
                  <a:lnTo>
                    <a:pt x="496" y="728"/>
                  </a:lnTo>
                  <a:lnTo>
                    <a:pt x="503" y="739"/>
                  </a:lnTo>
                  <a:lnTo>
                    <a:pt x="508" y="758"/>
                  </a:lnTo>
                  <a:lnTo>
                    <a:pt x="503" y="759"/>
                  </a:lnTo>
                  <a:lnTo>
                    <a:pt x="496" y="763"/>
                  </a:lnTo>
                  <a:lnTo>
                    <a:pt x="481" y="773"/>
                  </a:lnTo>
                  <a:lnTo>
                    <a:pt x="471" y="779"/>
                  </a:lnTo>
                  <a:lnTo>
                    <a:pt x="461" y="781"/>
                  </a:lnTo>
                  <a:lnTo>
                    <a:pt x="460" y="796"/>
                  </a:lnTo>
                  <a:lnTo>
                    <a:pt x="451" y="807"/>
                  </a:lnTo>
                  <a:lnTo>
                    <a:pt x="447" y="817"/>
                  </a:lnTo>
                  <a:lnTo>
                    <a:pt x="433" y="815"/>
                  </a:lnTo>
                  <a:lnTo>
                    <a:pt x="422" y="814"/>
                  </a:lnTo>
                  <a:lnTo>
                    <a:pt x="393" y="825"/>
                  </a:lnTo>
                  <a:lnTo>
                    <a:pt x="377" y="834"/>
                  </a:lnTo>
                  <a:lnTo>
                    <a:pt x="356" y="846"/>
                  </a:lnTo>
                  <a:lnTo>
                    <a:pt x="355" y="852"/>
                  </a:lnTo>
                  <a:lnTo>
                    <a:pt x="343" y="857"/>
                  </a:lnTo>
                  <a:lnTo>
                    <a:pt x="330" y="865"/>
                  </a:lnTo>
                  <a:lnTo>
                    <a:pt x="311" y="866"/>
                  </a:lnTo>
                  <a:lnTo>
                    <a:pt x="311" y="886"/>
                  </a:lnTo>
                  <a:lnTo>
                    <a:pt x="311" y="898"/>
                  </a:lnTo>
                  <a:lnTo>
                    <a:pt x="307" y="908"/>
                  </a:lnTo>
                  <a:lnTo>
                    <a:pt x="299" y="913"/>
                  </a:lnTo>
                  <a:lnTo>
                    <a:pt x="289" y="923"/>
                  </a:lnTo>
                  <a:lnTo>
                    <a:pt x="284" y="929"/>
                  </a:lnTo>
                  <a:lnTo>
                    <a:pt x="285" y="938"/>
                  </a:lnTo>
                  <a:lnTo>
                    <a:pt x="289" y="946"/>
                  </a:lnTo>
                  <a:lnTo>
                    <a:pt x="299" y="946"/>
                  </a:lnTo>
                  <a:lnTo>
                    <a:pt x="299" y="958"/>
                  </a:lnTo>
                  <a:lnTo>
                    <a:pt x="287" y="971"/>
                  </a:lnTo>
                  <a:lnTo>
                    <a:pt x="271" y="975"/>
                  </a:lnTo>
                  <a:lnTo>
                    <a:pt x="252" y="981"/>
                  </a:lnTo>
                  <a:lnTo>
                    <a:pt x="231" y="983"/>
                  </a:lnTo>
                  <a:lnTo>
                    <a:pt x="216" y="987"/>
                  </a:lnTo>
                  <a:lnTo>
                    <a:pt x="199" y="989"/>
                  </a:lnTo>
                  <a:lnTo>
                    <a:pt x="186" y="992"/>
                  </a:lnTo>
                  <a:lnTo>
                    <a:pt x="169" y="993"/>
                  </a:lnTo>
                  <a:lnTo>
                    <a:pt x="157" y="984"/>
                  </a:lnTo>
                  <a:lnTo>
                    <a:pt x="144" y="994"/>
                  </a:lnTo>
                  <a:lnTo>
                    <a:pt x="125" y="998"/>
                  </a:lnTo>
                  <a:lnTo>
                    <a:pt x="111" y="979"/>
                  </a:lnTo>
                  <a:lnTo>
                    <a:pt x="106" y="979"/>
                  </a:lnTo>
                  <a:lnTo>
                    <a:pt x="106" y="972"/>
                  </a:lnTo>
                  <a:lnTo>
                    <a:pt x="98" y="953"/>
                  </a:lnTo>
                  <a:lnTo>
                    <a:pt x="102" y="942"/>
                  </a:lnTo>
                  <a:lnTo>
                    <a:pt x="117" y="928"/>
                  </a:lnTo>
                  <a:lnTo>
                    <a:pt x="129" y="920"/>
                  </a:lnTo>
                  <a:lnTo>
                    <a:pt x="129" y="913"/>
                  </a:lnTo>
                  <a:lnTo>
                    <a:pt x="117" y="909"/>
                  </a:lnTo>
                  <a:lnTo>
                    <a:pt x="106" y="902"/>
                  </a:lnTo>
                  <a:lnTo>
                    <a:pt x="98" y="894"/>
                  </a:lnTo>
                  <a:lnTo>
                    <a:pt x="87" y="883"/>
                  </a:lnTo>
                  <a:lnTo>
                    <a:pt x="87" y="872"/>
                  </a:lnTo>
                  <a:lnTo>
                    <a:pt x="87" y="843"/>
                  </a:lnTo>
                  <a:lnTo>
                    <a:pt x="102" y="839"/>
                  </a:lnTo>
                  <a:lnTo>
                    <a:pt x="113" y="839"/>
                  </a:lnTo>
                  <a:lnTo>
                    <a:pt x="121" y="839"/>
                  </a:lnTo>
                  <a:lnTo>
                    <a:pt x="132" y="839"/>
                  </a:lnTo>
                  <a:lnTo>
                    <a:pt x="129" y="828"/>
                  </a:lnTo>
                  <a:lnTo>
                    <a:pt x="125" y="820"/>
                  </a:lnTo>
                  <a:lnTo>
                    <a:pt x="121" y="802"/>
                  </a:lnTo>
                  <a:lnTo>
                    <a:pt x="129" y="794"/>
                  </a:lnTo>
                  <a:lnTo>
                    <a:pt x="121" y="780"/>
                  </a:lnTo>
                  <a:lnTo>
                    <a:pt x="98" y="761"/>
                  </a:lnTo>
                  <a:lnTo>
                    <a:pt x="91" y="754"/>
                  </a:lnTo>
                  <a:lnTo>
                    <a:pt x="98" y="743"/>
                  </a:lnTo>
                  <a:lnTo>
                    <a:pt x="110" y="732"/>
                  </a:lnTo>
                  <a:lnTo>
                    <a:pt x="132" y="728"/>
                  </a:lnTo>
                  <a:lnTo>
                    <a:pt x="140" y="728"/>
                  </a:lnTo>
                  <a:lnTo>
                    <a:pt x="140" y="721"/>
                  </a:lnTo>
                  <a:lnTo>
                    <a:pt x="136" y="706"/>
                  </a:lnTo>
                  <a:lnTo>
                    <a:pt x="125" y="698"/>
                  </a:lnTo>
                  <a:lnTo>
                    <a:pt x="117" y="684"/>
                  </a:lnTo>
                  <a:lnTo>
                    <a:pt x="132" y="661"/>
                  </a:lnTo>
                  <a:lnTo>
                    <a:pt x="148" y="643"/>
                  </a:lnTo>
                  <a:lnTo>
                    <a:pt x="155" y="632"/>
                  </a:lnTo>
                  <a:lnTo>
                    <a:pt x="178" y="621"/>
                  </a:lnTo>
                  <a:lnTo>
                    <a:pt x="189" y="614"/>
                  </a:lnTo>
                  <a:lnTo>
                    <a:pt x="163" y="610"/>
                  </a:lnTo>
                  <a:lnTo>
                    <a:pt x="144" y="606"/>
                  </a:lnTo>
                  <a:lnTo>
                    <a:pt x="136" y="599"/>
                  </a:lnTo>
                  <a:lnTo>
                    <a:pt x="136" y="577"/>
                  </a:lnTo>
                  <a:lnTo>
                    <a:pt x="136" y="562"/>
                  </a:lnTo>
                  <a:lnTo>
                    <a:pt x="144" y="543"/>
                  </a:lnTo>
                  <a:lnTo>
                    <a:pt x="151" y="532"/>
                  </a:lnTo>
                  <a:lnTo>
                    <a:pt x="170" y="528"/>
                  </a:lnTo>
                  <a:lnTo>
                    <a:pt x="186" y="528"/>
                  </a:lnTo>
                  <a:lnTo>
                    <a:pt x="193" y="528"/>
                  </a:lnTo>
                  <a:lnTo>
                    <a:pt x="186" y="507"/>
                  </a:lnTo>
                  <a:lnTo>
                    <a:pt x="182" y="481"/>
                  </a:lnTo>
                  <a:lnTo>
                    <a:pt x="182" y="470"/>
                  </a:lnTo>
                  <a:lnTo>
                    <a:pt x="197" y="462"/>
                  </a:lnTo>
                  <a:lnTo>
                    <a:pt x="208" y="451"/>
                  </a:lnTo>
                  <a:lnTo>
                    <a:pt x="204" y="436"/>
                  </a:lnTo>
                  <a:lnTo>
                    <a:pt x="201" y="425"/>
                  </a:lnTo>
                  <a:lnTo>
                    <a:pt x="186" y="418"/>
                  </a:lnTo>
                  <a:lnTo>
                    <a:pt x="182" y="421"/>
                  </a:lnTo>
                  <a:lnTo>
                    <a:pt x="170" y="433"/>
                  </a:lnTo>
                  <a:lnTo>
                    <a:pt x="167" y="436"/>
                  </a:lnTo>
                  <a:lnTo>
                    <a:pt x="163" y="421"/>
                  </a:lnTo>
                  <a:lnTo>
                    <a:pt x="155" y="407"/>
                  </a:lnTo>
                  <a:lnTo>
                    <a:pt x="148" y="418"/>
                  </a:lnTo>
                  <a:lnTo>
                    <a:pt x="140" y="433"/>
                  </a:lnTo>
                  <a:lnTo>
                    <a:pt x="132" y="444"/>
                  </a:lnTo>
                  <a:lnTo>
                    <a:pt x="125" y="455"/>
                  </a:lnTo>
                  <a:lnTo>
                    <a:pt x="117" y="466"/>
                  </a:lnTo>
                  <a:lnTo>
                    <a:pt x="106" y="477"/>
                  </a:lnTo>
                  <a:lnTo>
                    <a:pt x="95" y="447"/>
                  </a:lnTo>
                  <a:lnTo>
                    <a:pt x="91" y="433"/>
                  </a:lnTo>
                  <a:lnTo>
                    <a:pt x="113" y="421"/>
                  </a:lnTo>
                  <a:lnTo>
                    <a:pt x="91" y="418"/>
                  </a:lnTo>
                  <a:lnTo>
                    <a:pt x="79" y="418"/>
                  </a:lnTo>
                  <a:lnTo>
                    <a:pt x="72" y="410"/>
                  </a:lnTo>
                  <a:lnTo>
                    <a:pt x="57" y="384"/>
                  </a:lnTo>
                  <a:lnTo>
                    <a:pt x="45" y="366"/>
                  </a:lnTo>
                  <a:lnTo>
                    <a:pt x="19" y="307"/>
                  </a:lnTo>
                  <a:lnTo>
                    <a:pt x="0" y="288"/>
                  </a:lnTo>
                  <a:lnTo>
                    <a:pt x="11" y="274"/>
                  </a:lnTo>
                  <a:lnTo>
                    <a:pt x="23" y="255"/>
                  </a:lnTo>
                  <a:lnTo>
                    <a:pt x="19" y="233"/>
                  </a:lnTo>
                  <a:lnTo>
                    <a:pt x="30" y="218"/>
                  </a:lnTo>
                  <a:lnTo>
                    <a:pt x="49" y="200"/>
                  </a:lnTo>
                  <a:lnTo>
                    <a:pt x="60" y="181"/>
                  </a:lnTo>
                  <a:lnTo>
                    <a:pt x="60" y="159"/>
                  </a:lnTo>
                  <a:lnTo>
                    <a:pt x="76" y="144"/>
                  </a:lnTo>
                  <a:lnTo>
                    <a:pt x="79" y="126"/>
                  </a:lnTo>
                  <a:lnTo>
                    <a:pt x="102" y="130"/>
                  </a:lnTo>
                  <a:lnTo>
                    <a:pt x="98" y="118"/>
                  </a:lnTo>
                  <a:lnTo>
                    <a:pt x="125" y="100"/>
                  </a:lnTo>
                  <a:lnTo>
                    <a:pt x="148" y="115"/>
                  </a:lnTo>
                  <a:lnTo>
                    <a:pt x="148" y="111"/>
                  </a:lnTo>
                  <a:lnTo>
                    <a:pt x="163" y="104"/>
                  </a:lnTo>
                  <a:lnTo>
                    <a:pt x="163" y="96"/>
                  </a:lnTo>
                  <a:lnTo>
                    <a:pt x="148" y="81"/>
                  </a:lnTo>
                  <a:lnTo>
                    <a:pt x="159" y="66"/>
                  </a:lnTo>
                  <a:lnTo>
                    <a:pt x="165" y="51"/>
                  </a:lnTo>
                  <a:lnTo>
                    <a:pt x="172" y="51"/>
                  </a:lnTo>
                  <a:lnTo>
                    <a:pt x="183" y="48"/>
                  </a:lnTo>
                  <a:lnTo>
                    <a:pt x="204" y="35"/>
                  </a:lnTo>
                  <a:lnTo>
                    <a:pt x="218" y="27"/>
                  </a:lnTo>
                  <a:lnTo>
                    <a:pt x="232" y="18"/>
                  </a:lnTo>
                  <a:lnTo>
                    <a:pt x="245" y="11"/>
                  </a:lnTo>
                  <a:lnTo>
                    <a:pt x="265" y="0"/>
                  </a:lnTo>
                </a:path>
              </a:pathLst>
            </a:custGeom>
            <a:solidFill>
              <a:schemeClr val="tx2">
                <a:lumMod val="75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2" name="Freeform 7"/>
            <p:cNvSpPr>
              <a:spLocks/>
            </p:cNvSpPr>
            <p:nvPr/>
          </p:nvSpPr>
          <p:spPr bwMode="auto">
            <a:xfrm>
              <a:off x="7495632" y="4208849"/>
              <a:ext cx="877887" cy="968375"/>
            </a:xfrm>
            <a:custGeom>
              <a:avLst/>
              <a:gdLst>
                <a:gd name="T0" fmla="*/ 154 w 656"/>
                <a:gd name="T1" fmla="*/ 528 h 773"/>
                <a:gd name="T2" fmla="*/ 116 w 656"/>
                <a:gd name="T3" fmla="*/ 440 h 773"/>
                <a:gd name="T4" fmla="*/ 93 w 656"/>
                <a:gd name="T5" fmla="*/ 406 h 773"/>
                <a:gd name="T6" fmla="*/ 51 w 656"/>
                <a:gd name="T7" fmla="*/ 369 h 773"/>
                <a:gd name="T8" fmla="*/ 20 w 656"/>
                <a:gd name="T9" fmla="*/ 337 h 773"/>
                <a:gd name="T10" fmla="*/ 10 w 656"/>
                <a:gd name="T11" fmla="*/ 288 h 773"/>
                <a:gd name="T12" fmla="*/ 74 w 656"/>
                <a:gd name="T13" fmla="*/ 226 h 773"/>
                <a:gd name="T14" fmla="*/ 150 w 656"/>
                <a:gd name="T15" fmla="*/ 244 h 773"/>
                <a:gd name="T16" fmla="*/ 211 w 656"/>
                <a:gd name="T17" fmla="*/ 239 h 773"/>
                <a:gd name="T18" fmla="*/ 275 w 656"/>
                <a:gd name="T19" fmla="*/ 236 h 773"/>
                <a:gd name="T20" fmla="*/ 352 w 656"/>
                <a:gd name="T21" fmla="*/ 218 h 773"/>
                <a:gd name="T22" fmla="*/ 412 w 656"/>
                <a:gd name="T23" fmla="*/ 207 h 773"/>
                <a:gd name="T24" fmla="*/ 454 w 656"/>
                <a:gd name="T25" fmla="*/ 189 h 773"/>
                <a:gd name="T26" fmla="*/ 454 w 656"/>
                <a:gd name="T27" fmla="*/ 163 h 773"/>
                <a:gd name="T28" fmla="*/ 416 w 656"/>
                <a:gd name="T29" fmla="*/ 152 h 773"/>
                <a:gd name="T30" fmla="*/ 412 w 656"/>
                <a:gd name="T31" fmla="*/ 107 h 773"/>
                <a:gd name="T32" fmla="*/ 377 w 656"/>
                <a:gd name="T33" fmla="*/ 94 h 773"/>
                <a:gd name="T34" fmla="*/ 326 w 656"/>
                <a:gd name="T35" fmla="*/ 73 h 773"/>
                <a:gd name="T36" fmla="*/ 290 w 656"/>
                <a:gd name="T37" fmla="*/ 56 h 773"/>
                <a:gd name="T38" fmla="*/ 316 w 656"/>
                <a:gd name="T39" fmla="*/ 43 h 773"/>
                <a:gd name="T40" fmla="*/ 353 w 656"/>
                <a:gd name="T41" fmla="*/ 31 h 773"/>
                <a:gd name="T42" fmla="*/ 381 w 656"/>
                <a:gd name="T43" fmla="*/ 10 h 773"/>
                <a:gd name="T44" fmla="*/ 427 w 656"/>
                <a:gd name="T45" fmla="*/ 11 h 773"/>
                <a:gd name="T46" fmla="*/ 473 w 656"/>
                <a:gd name="T47" fmla="*/ 63 h 773"/>
                <a:gd name="T48" fmla="*/ 492 w 656"/>
                <a:gd name="T49" fmla="*/ 129 h 773"/>
                <a:gd name="T50" fmla="*/ 549 w 656"/>
                <a:gd name="T51" fmla="*/ 167 h 773"/>
                <a:gd name="T52" fmla="*/ 568 w 656"/>
                <a:gd name="T53" fmla="*/ 189 h 773"/>
                <a:gd name="T54" fmla="*/ 526 w 656"/>
                <a:gd name="T55" fmla="*/ 222 h 773"/>
                <a:gd name="T56" fmla="*/ 556 w 656"/>
                <a:gd name="T57" fmla="*/ 299 h 773"/>
                <a:gd name="T58" fmla="*/ 605 w 656"/>
                <a:gd name="T59" fmla="*/ 369 h 773"/>
                <a:gd name="T60" fmla="*/ 583 w 656"/>
                <a:gd name="T61" fmla="*/ 374 h 773"/>
                <a:gd name="T62" fmla="*/ 549 w 656"/>
                <a:gd name="T63" fmla="*/ 374 h 773"/>
                <a:gd name="T64" fmla="*/ 511 w 656"/>
                <a:gd name="T65" fmla="*/ 359 h 773"/>
                <a:gd name="T66" fmla="*/ 590 w 656"/>
                <a:gd name="T67" fmla="*/ 429 h 773"/>
                <a:gd name="T68" fmla="*/ 628 w 656"/>
                <a:gd name="T69" fmla="*/ 469 h 773"/>
                <a:gd name="T70" fmla="*/ 655 w 656"/>
                <a:gd name="T71" fmla="*/ 550 h 773"/>
                <a:gd name="T72" fmla="*/ 636 w 656"/>
                <a:gd name="T73" fmla="*/ 606 h 773"/>
                <a:gd name="T74" fmla="*/ 568 w 656"/>
                <a:gd name="T75" fmla="*/ 665 h 773"/>
                <a:gd name="T76" fmla="*/ 605 w 656"/>
                <a:gd name="T77" fmla="*/ 687 h 773"/>
                <a:gd name="T78" fmla="*/ 597 w 656"/>
                <a:gd name="T79" fmla="*/ 738 h 773"/>
                <a:gd name="T80" fmla="*/ 552 w 656"/>
                <a:gd name="T81" fmla="*/ 761 h 773"/>
                <a:gd name="T82" fmla="*/ 480 w 656"/>
                <a:gd name="T83" fmla="*/ 769 h 773"/>
                <a:gd name="T84" fmla="*/ 427 w 656"/>
                <a:gd name="T85" fmla="*/ 754 h 773"/>
                <a:gd name="T86" fmla="*/ 386 w 656"/>
                <a:gd name="T87" fmla="*/ 728 h 773"/>
                <a:gd name="T88" fmla="*/ 355 w 656"/>
                <a:gd name="T89" fmla="*/ 676 h 773"/>
                <a:gd name="T90" fmla="*/ 320 w 656"/>
                <a:gd name="T91" fmla="*/ 625 h 773"/>
                <a:gd name="T92" fmla="*/ 279 w 656"/>
                <a:gd name="T93" fmla="*/ 617 h 773"/>
                <a:gd name="T94" fmla="*/ 233 w 656"/>
                <a:gd name="T95" fmla="*/ 56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6" h="773">
                  <a:moveTo>
                    <a:pt x="198" y="567"/>
                  </a:moveTo>
                  <a:lnTo>
                    <a:pt x="176" y="556"/>
                  </a:lnTo>
                  <a:lnTo>
                    <a:pt x="154" y="528"/>
                  </a:lnTo>
                  <a:lnTo>
                    <a:pt x="139" y="492"/>
                  </a:lnTo>
                  <a:lnTo>
                    <a:pt x="123" y="455"/>
                  </a:lnTo>
                  <a:lnTo>
                    <a:pt x="116" y="440"/>
                  </a:lnTo>
                  <a:lnTo>
                    <a:pt x="108" y="432"/>
                  </a:lnTo>
                  <a:lnTo>
                    <a:pt x="101" y="421"/>
                  </a:lnTo>
                  <a:lnTo>
                    <a:pt x="93" y="406"/>
                  </a:lnTo>
                  <a:lnTo>
                    <a:pt x="70" y="395"/>
                  </a:lnTo>
                  <a:lnTo>
                    <a:pt x="59" y="384"/>
                  </a:lnTo>
                  <a:lnTo>
                    <a:pt x="51" y="369"/>
                  </a:lnTo>
                  <a:lnTo>
                    <a:pt x="44" y="359"/>
                  </a:lnTo>
                  <a:lnTo>
                    <a:pt x="33" y="344"/>
                  </a:lnTo>
                  <a:lnTo>
                    <a:pt x="20" y="337"/>
                  </a:lnTo>
                  <a:lnTo>
                    <a:pt x="10" y="329"/>
                  </a:lnTo>
                  <a:lnTo>
                    <a:pt x="0" y="311"/>
                  </a:lnTo>
                  <a:lnTo>
                    <a:pt x="10" y="288"/>
                  </a:lnTo>
                  <a:lnTo>
                    <a:pt x="48" y="244"/>
                  </a:lnTo>
                  <a:lnTo>
                    <a:pt x="59" y="229"/>
                  </a:lnTo>
                  <a:lnTo>
                    <a:pt x="74" y="226"/>
                  </a:lnTo>
                  <a:lnTo>
                    <a:pt x="101" y="236"/>
                  </a:lnTo>
                  <a:lnTo>
                    <a:pt x="127" y="244"/>
                  </a:lnTo>
                  <a:lnTo>
                    <a:pt x="150" y="244"/>
                  </a:lnTo>
                  <a:lnTo>
                    <a:pt x="173" y="248"/>
                  </a:lnTo>
                  <a:lnTo>
                    <a:pt x="203" y="240"/>
                  </a:lnTo>
                  <a:lnTo>
                    <a:pt x="211" y="239"/>
                  </a:lnTo>
                  <a:lnTo>
                    <a:pt x="226" y="244"/>
                  </a:lnTo>
                  <a:lnTo>
                    <a:pt x="249" y="244"/>
                  </a:lnTo>
                  <a:lnTo>
                    <a:pt x="275" y="236"/>
                  </a:lnTo>
                  <a:lnTo>
                    <a:pt x="290" y="226"/>
                  </a:lnTo>
                  <a:lnTo>
                    <a:pt x="317" y="222"/>
                  </a:lnTo>
                  <a:lnTo>
                    <a:pt x="352" y="218"/>
                  </a:lnTo>
                  <a:lnTo>
                    <a:pt x="371" y="215"/>
                  </a:lnTo>
                  <a:lnTo>
                    <a:pt x="397" y="211"/>
                  </a:lnTo>
                  <a:lnTo>
                    <a:pt x="412" y="207"/>
                  </a:lnTo>
                  <a:lnTo>
                    <a:pt x="427" y="204"/>
                  </a:lnTo>
                  <a:lnTo>
                    <a:pt x="450" y="196"/>
                  </a:lnTo>
                  <a:lnTo>
                    <a:pt x="454" y="189"/>
                  </a:lnTo>
                  <a:lnTo>
                    <a:pt x="454" y="178"/>
                  </a:lnTo>
                  <a:lnTo>
                    <a:pt x="454" y="174"/>
                  </a:lnTo>
                  <a:lnTo>
                    <a:pt x="454" y="163"/>
                  </a:lnTo>
                  <a:lnTo>
                    <a:pt x="443" y="159"/>
                  </a:lnTo>
                  <a:lnTo>
                    <a:pt x="427" y="159"/>
                  </a:lnTo>
                  <a:lnTo>
                    <a:pt x="416" y="152"/>
                  </a:lnTo>
                  <a:lnTo>
                    <a:pt x="416" y="137"/>
                  </a:lnTo>
                  <a:lnTo>
                    <a:pt x="412" y="122"/>
                  </a:lnTo>
                  <a:lnTo>
                    <a:pt x="412" y="107"/>
                  </a:lnTo>
                  <a:lnTo>
                    <a:pt x="412" y="96"/>
                  </a:lnTo>
                  <a:lnTo>
                    <a:pt x="398" y="96"/>
                  </a:lnTo>
                  <a:lnTo>
                    <a:pt x="377" y="94"/>
                  </a:lnTo>
                  <a:lnTo>
                    <a:pt x="359" y="89"/>
                  </a:lnTo>
                  <a:lnTo>
                    <a:pt x="340" y="74"/>
                  </a:lnTo>
                  <a:lnTo>
                    <a:pt x="326" y="73"/>
                  </a:lnTo>
                  <a:lnTo>
                    <a:pt x="313" y="71"/>
                  </a:lnTo>
                  <a:lnTo>
                    <a:pt x="304" y="64"/>
                  </a:lnTo>
                  <a:lnTo>
                    <a:pt x="290" y="56"/>
                  </a:lnTo>
                  <a:lnTo>
                    <a:pt x="305" y="48"/>
                  </a:lnTo>
                  <a:lnTo>
                    <a:pt x="312" y="48"/>
                  </a:lnTo>
                  <a:lnTo>
                    <a:pt x="316" y="43"/>
                  </a:lnTo>
                  <a:lnTo>
                    <a:pt x="320" y="37"/>
                  </a:lnTo>
                  <a:lnTo>
                    <a:pt x="332" y="34"/>
                  </a:lnTo>
                  <a:lnTo>
                    <a:pt x="353" y="31"/>
                  </a:lnTo>
                  <a:lnTo>
                    <a:pt x="363" y="19"/>
                  </a:lnTo>
                  <a:lnTo>
                    <a:pt x="371" y="11"/>
                  </a:lnTo>
                  <a:lnTo>
                    <a:pt x="381" y="10"/>
                  </a:lnTo>
                  <a:lnTo>
                    <a:pt x="395" y="3"/>
                  </a:lnTo>
                  <a:lnTo>
                    <a:pt x="401" y="0"/>
                  </a:lnTo>
                  <a:lnTo>
                    <a:pt x="427" y="11"/>
                  </a:lnTo>
                  <a:lnTo>
                    <a:pt x="458" y="41"/>
                  </a:lnTo>
                  <a:lnTo>
                    <a:pt x="458" y="60"/>
                  </a:lnTo>
                  <a:lnTo>
                    <a:pt x="473" y="63"/>
                  </a:lnTo>
                  <a:lnTo>
                    <a:pt x="477" y="92"/>
                  </a:lnTo>
                  <a:lnTo>
                    <a:pt x="488" y="111"/>
                  </a:lnTo>
                  <a:lnTo>
                    <a:pt x="492" y="129"/>
                  </a:lnTo>
                  <a:lnTo>
                    <a:pt x="507" y="137"/>
                  </a:lnTo>
                  <a:lnTo>
                    <a:pt x="518" y="163"/>
                  </a:lnTo>
                  <a:lnTo>
                    <a:pt x="549" y="167"/>
                  </a:lnTo>
                  <a:lnTo>
                    <a:pt x="564" y="181"/>
                  </a:lnTo>
                  <a:lnTo>
                    <a:pt x="568" y="185"/>
                  </a:lnTo>
                  <a:lnTo>
                    <a:pt x="568" y="189"/>
                  </a:lnTo>
                  <a:lnTo>
                    <a:pt x="549" y="192"/>
                  </a:lnTo>
                  <a:lnTo>
                    <a:pt x="533" y="200"/>
                  </a:lnTo>
                  <a:lnTo>
                    <a:pt x="526" y="222"/>
                  </a:lnTo>
                  <a:lnTo>
                    <a:pt x="530" y="240"/>
                  </a:lnTo>
                  <a:lnTo>
                    <a:pt x="545" y="273"/>
                  </a:lnTo>
                  <a:lnTo>
                    <a:pt x="556" y="299"/>
                  </a:lnTo>
                  <a:lnTo>
                    <a:pt x="571" y="318"/>
                  </a:lnTo>
                  <a:lnTo>
                    <a:pt x="594" y="348"/>
                  </a:lnTo>
                  <a:lnTo>
                    <a:pt x="605" y="369"/>
                  </a:lnTo>
                  <a:lnTo>
                    <a:pt x="621" y="384"/>
                  </a:lnTo>
                  <a:lnTo>
                    <a:pt x="598" y="374"/>
                  </a:lnTo>
                  <a:lnTo>
                    <a:pt x="583" y="374"/>
                  </a:lnTo>
                  <a:lnTo>
                    <a:pt x="568" y="377"/>
                  </a:lnTo>
                  <a:lnTo>
                    <a:pt x="560" y="380"/>
                  </a:lnTo>
                  <a:lnTo>
                    <a:pt x="549" y="374"/>
                  </a:lnTo>
                  <a:lnTo>
                    <a:pt x="537" y="362"/>
                  </a:lnTo>
                  <a:lnTo>
                    <a:pt x="515" y="348"/>
                  </a:lnTo>
                  <a:lnTo>
                    <a:pt x="511" y="359"/>
                  </a:lnTo>
                  <a:lnTo>
                    <a:pt x="537" y="388"/>
                  </a:lnTo>
                  <a:lnTo>
                    <a:pt x="564" y="406"/>
                  </a:lnTo>
                  <a:lnTo>
                    <a:pt x="590" y="429"/>
                  </a:lnTo>
                  <a:lnTo>
                    <a:pt x="613" y="440"/>
                  </a:lnTo>
                  <a:lnTo>
                    <a:pt x="624" y="455"/>
                  </a:lnTo>
                  <a:lnTo>
                    <a:pt x="628" y="469"/>
                  </a:lnTo>
                  <a:lnTo>
                    <a:pt x="643" y="518"/>
                  </a:lnTo>
                  <a:lnTo>
                    <a:pt x="647" y="518"/>
                  </a:lnTo>
                  <a:lnTo>
                    <a:pt x="655" y="550"/>
                  </a:lnTo>
                  <a:lnTo>
                    <a:pt x="655" y="576"/>
                  </a:lnTo>
                  <a:lnTo>
                    <a:pt x="647" y="599"/>
                  </a:lnTo>
                  <a:lnTo>
                    <a:pt x="636" y="606"/>
                  </a:lnTo>
                  <a:lnTo>
                    <a:pt x="613" y="617"/>
                  </a:lnTo>
                  <a:lnTo>
                    <a:pt x="583" y="639"/>
                  </a:lnTo>
                  <a:lnTo>
                    <a:pt x="568" y="665"/>
                  </a:lnTo>
                  <a:lnTo>
                    <a:pt x="560" y="672"/>
                  </a:lnTo>
                  <a:lnTo>
                    <a:pt x="590" y="676"/>
                  </a:lnTo>
                  <a:lnTo>
                    <a:pt x="605" y="687"/>
                  </a:lnTo>
                  <a:lnTo>
                    <a:pt x="628" y="709"/>
                  </a:lnTo>
                  <a:lnTo>
                    <a:pt x="625" y="725"/>
                  </a:lnTo>
                  <a:lnTo>
                    <a:pt x="597" y="738"/>
                  </a:lnTo>
                  <a:lnTo>
                    <a:pt x="574" y="742"/>
                  </a:lnTo>
                  <a:lnTo>
                    <a:pt x="564" y="757"/>
                  </a:lnTo>
                  <a:lnTo>
                    <a:pt x="552" y="761"/>
                  </a:lnTo>
                  <a:lnTo>
                    <a:pt x="537" y="765"/>
                  </a:lnTo>
                  <a:lnTo>
                    <a:pt x="509" y="770"/>
                  </a:lnTo>
                  <a:lnTo>
                    <a:pt x="480" y="769"/>
                  </a:lnTo>
                  <a:lnTo>
                    <a:pt x="454" y="769"/>
                  </a:lnTo>
                  <a:lnTo>
                    <a:pt x="412" y="772"/>
                  </a:lnTo>
                  <a:lnTo>
                    <a:pt x="427" y="754"/>
                  </a:lnTo>
                  <a:lnTo>
                    <a:pt x="439" y="750"/>
                  </a:lnTo>
                  <a:lnTo>
                    <a:pt x="405" y="731"/>
                  </a:lnTo>
                  <a:lnTo>
                    <a:pt x="386" y="728"/>
                  </a:lnTo>
                  <a:lnTo>
                    <a:pt x="382" y="724"/>
                  </a:lnTo>
                  <a:lnTo>
                    <a:pt x="367" y="698"/>
                  </a:lnTo>
                  <a:lnTo>
                    <a:pt x="355" y="676"/>
                  </a:lnTo>
                  <a:lnTo>
                    <a:pt x="355" y="647"/>
                  </a:lnTo>
                  <a:lnTo>
                    <a:pt x="348" y="628"/>
                  </a:lnTo>
                  <a:lnTo>
                    <a:pt x="320" y="625"/>
                  </a:lnTo>
                  <a:lnTo>
                    <a:pt x="305" y="625"/>
                  </a:lnTo>
                  <a:lnTo>
                    <a:pt x="294" y="628"/>
                  </a:lnTo>
                  <a:lnTo>
                    <a:pt x="279" y="617"/>
                  </a:lnTo>
                  <a:lnTo>
                    <a:pt x="275" y="595"/>
                  </a:lnTo>
                  <a:lnTo>
                    <a:pt x="252" y="573"/>
                  </a:lnTo>
                  <a:lnTo>
                    <a:pt x="233" y="562"/>
                  </a:lnTo>
                  <a:lnTo>
                    <a:pt x="218" y="554"/>
                  </a:lnTo>
                  <a:lnTo>
                    <a:pt x="198" y="567"/>
                  </a:lnTo>
                </a:path>
              </a:pathLst>
            </a:custGeom>
            <a:solidFill>
              <a:schemeClr val="bg2">
                <a:lumMod val="60000"/>
                <a:lumOff val="40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3" name="Freeform 8"/>
            <p:cNvSpPr>
              <a:spLocks/>
            </p:cNvSpPr>
            <p:nvPr/>
          </p:nvSpPr>
          <p:spPr bwMode="auto">
            <a:xfrm>
              <a:off x="7344819" y="3553211"/>
              <a:ext cx="765175" cy="966788"/>
            </a:xfrm>
            <a:custGeom>
              <a:avLst/>
              <a:gdLst>
                <a:gd name="T0" fmla="*/ 8 w 573"/>
                <a:gd name="T1" fmla="*/ 236 h 772"/>
                <a:gd name="T2" fmla="*/ 29 w 573"/>
                <a:gd name="T3" fmla="*/ 191 h 772"/>
                <a:gd name="T4" fmla="*/ 62 w 573"/>
                <a:gd name="T5" fmla="*/ 180 h 772"/>
                <a:gd name="T6" fmla="*/ 103 w 573"/>
                <a:gd name="T7" fmla="*/ 157 h 772"/>
                <a:gd name="T8" fmla="*/ 135 w 573"/>
                <a:gd name="T9" fmla="*/ 136 h 772"/>
                <a:gd name="T10" fmla="*/ 120 w 573"/>
                <a:gd name="T11" fmla="*/ 115 h 772"/>
                <a:gd name="T12" fmla="*/ 111 w 573"/>
                <a:gd name="T13" fmla="*/ 83 h 772"/>
                <a:gd name="T14" fmla="*/ 134 w 573"/>
                <a:gd name="T15" fmla="*/ 42 h 772"/>
                <a:gd name="T16" fmla="*/ 163 w 573"/>
                <a:gd name="T17" fmla="*/ 3 h 772"/>
                <a:gd name="T18" fmla="*/ 202 w 573"/>
                <a:gd name="T19" fmla="*/ 7 h 772"/>
                <a:gd name="T20" fmla="*/ 240 w 573"/>
                <a:gd name="T21" fmla="*/ 70 h 772"/>
                <a:gd name="T22" fmla="*/ 293 w 573"/>
                <a:gd name="T23" fmla="*/ 133 h 772"/>
                <a:gd name="T24" fmla="*/ 290 w 573"/>
                <a:gd name="T25" fmla="*/ 191 h 772"/>
                <a:gd name="T26" fmla="*/ 310 w 573"/>
                <a:gd name="T27" fmla="*/ 254 h 772"/>
                <a:gd name="T28" fmla="*/ 344 w 573"/>
                <a:gd name="T29" fmla="*/ 343 h 772"/>
                <a:gd name="T30" fmla="*/ 360 w 573"/>
                <a:gd name="T31" fmla="*/ 439 h 772"/>
                <a:gd name="T32" fmla="*/ 466 w 573"/>
                <a:gd name="T33" fmla="*/ 487 h 772"/>
                <a:gd name="T34" fmla="*/ 511 w 573"/>
                <a:gd name="T35" fmla="*/ 513 h 772"/>
                <a:gd name="T36" fmla="*/ 500 w 573"/>
                <a:gd name="T37" fmla="*/ 533 h 772"/>
                <a:gd name="T38" fmla="*/ 477 w 573"/>
                <a:gd name="T39" fmla="*/ 543 h 772"/>
                <a:gd name="T40" fmla="*/ 435 w 573"/>
                <a:gd name="T41" fmla="*/ 561 h 772"/>
                <a:gd name="T42" fmla="*/ 418 w 573"/>
                <a:gd name="T43" fmla="*/ 587 h 772"/>
                <a:gd name="T44" fmla="*/ 454 w 573"/>
                <a:gd name="T45" fmla="*/ 598 h 772"/>
                <a:gd name="T46" fmla="*/ 504 w 573"/>
                <a:gd name="T47" fmla="*/ 618 h 772"/>
                <a:gd name="T48" fmla="*/ 530 w 573"/>
                <a:gd name="T49" fmla="*/ 646 h 772"/>
                <a:gd name="T50" fmla="*/ 538 w 573"/>
                <a:gd name="T51" fmla="*/ 680 h 772"/>
                <a:gd name="T52" fmla="*/ 567 w 573"/>
                <a:gd name="T53" fmla="*/ 684 h 772"/>
                <a:gd name="T54" fmla="*/ 568 w 573"/>
                <a:gd name="T55" fmla="*/ 716 h 772"/>
                <a:gd name="T56" fmla="*/ 530 w 573"/>
                <a:gd name="T57" fmla="*/ 730 h 772"/>
                <a:gd name="T58" fmla="*/ 504 w 573"/>
                <a:gd name="T59" fmla="*/ 742 h 772"/>
                <a:gd name="T60" fmla="*/ 435 w 573"/>
                <a:gd name="T61" fmla="*/ 750 h 772"/>
                <a:gd name="T62" fmla="*/ 390 w 573"/>
                <a:gd name="T63" fmla="*/ 760 h 772"/>
                <a:gd name="T64" fmla="*/ 348 w 573"/>
                <a:gd name="T65" fmla="*/ 771 h 772"/>
                <a:gd name="T66" fmla="*/ 285 w 573"/>
                <a:gd name="T67" fmla="*/ 771 h 772"/>
                <a:gd name="T68" fmla="*/ 204 w 573"/>
                <a:gd name="T69" fmla="*/ 756 h 772"/>
                <a:gd name="T70" fmla="*/ 231 w 573"/>
                <a:gd name="T71" fmla="*/ 729 h 772"/>
                <a:gd name="T72" fmla="*/ 213 w 573"/>
                <a:gd name="T73" fmla="*/ 701 h 772"/>
                <a:gd name="T74" fmla="*/ 149 w 573"/>
                <a:gd name="T75" fmla="*/ 642 h 772"/>
                <a:gd name="T76" fmla="*/ 122 w 573"/>
                <a:gd name="T77" fmla="*/ 635 h 772"/>
                <a:gd name="T78" fmla="*/ 75 w 573"/>
                <a:gd name="T79" fmla="*/ 633 h 772"/>
                <a:gd name="T80" fmla="*/ 75 w 573"/>
                <a:gd name="T81" fmla="*/ 600 h 772"/>
                <a:gd name="T82" fmla="*/ 105 w 573"/>
                <a:gd name="T83" fmla="*/ 568 h 772"/>
                <a:gd name="T84" fmla="*/ 120 w 573"/>
                <a:gd name="T85" fmla="*/ 546 h 772"/>
                <a:gd name="T86" fmla="*/ 81 w 573"/>
                <a:gd name="T87" fmla="*/ 494 h 772"/>
                <a:gd name="T88" fmla="*/ 77 w 573"/>
                <a:gd name="T89" fmla="*/ 448 h 772"/>
                <a:gd name="T90" fmla="*/ 71 w 573"/>
                <a:gd name="T91" fmla="*/ 406 h 772"/>
                <a:gd name="T92" fmla="*/ 34 w 573"/>
                <a:gd name="T93" fmla="*/ 409 h 772"/>
                <a:gd name="T94" fmla="*/ 22 w 573"/>
                <a:gd name="T95" fmla="*/ 373 h 772"/>
                <a:gd name="T96" fmla="*/ 39 w 573"/>
                <a:gd name="T97" fmla="*/ 323 h 772"/>
                <a:gd name="T98" fmla="*/ 62 w 573"/>
                <a:gd name="T99" fmla="*/ 303 h 772"/>
                <a:gd name="T100" fmla="*/ 41 w 573"/>
                <a:gd name="T101" fmla="*/ 28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3" h="772">
                  <a:moveTo>
                    <a:pt x="15" y="257"/>
                  </a:moveTo>
                  <a:lnTo>
                    <a:pt x="0" y="246"/>
                  </a:lnTo>
                  <a:lnTo>
                    <a:pt x="8" y="236"/>
                  </a:lnTo>
                  <a:lnTo>
                    <a:pt x="15" y="211"/>
                  </a:lnTo>
                  <a:lnTo>
                    <a:pt x="23" y="201"/>
                  </a:lnTo>
                  <a:lnTo>
                    <a:pt x="29" y="191"/>
                  </a:lnTo>
                  <a:lnTo>
                    <a:pt x="34" y="188"/>
                  </a:lnTo>
                  <a:lnTo>
                    <a:pt x="44" y="184"/>
                  </a:lnTo>
                  <a:lnTo>
                    <a:pt x="62" y="180"/>
                  </a:lnTo>
                  <a:lnTo>
                    <a:pt x="84" y="177"/>
                  </a:lnTo>
                  <a:lnTo>
                    <a:pt x="89" y="171"/>
                  </a:lnTo>
                  <a:lnTo>
                    <a:pt x="103" y="157"/>
                  </a:lnTo>
                  <a:lnTo>
                    <a:pt x="111" y="149"/>
                  </a:lnTo>
                  <a:lnTo>
                    <a:pt x="120" y="144"/>
                  </a:lnTo>
                  <a:lnTo>
                    <a:pt x="135" y="136"/>
                  </a:lnTo>
                  <a:lnTo>
                    <a:pt x="142" y="130"/>
                  </a:lnTo>
                  <a:lnTo>
                    <a:pt x="131" y="123"/>
                  </a:lnTo>
                  <a:lnTo>
                    <a:pt x="120" y="115"/>
                  </a:lnTo>
                  <a:lnTo>
                    <a:pt x="121" y="104"/>
                  </a:lnTo>
                  <a:lnTo>
                    <a:pt x="116" y="93"/>
                  </a:lnTo>
                  <a:lnTo>
                    <a:pt x="111" y="83"/>
                  </a:lnTo>
                  <a:lnTo>
                    <a:pt x="105" y="72"/>
                  </a:lnTo>
                  <a:lnTo>
                    <a:pt x="119" y="57"/>
                  </a:lnTo>
                  <a:lnTo>
                    <a:pt x="134" y="42"/>
                  </a:lnTo>
                  <a:lnTo>
                    <a:pt x="153" y="16"/>
                  </a:lnTo>
                  <a:lnTo>
                    <a:pt x="158" y="8"/>
                  </a:lnTo>
                  <a:lnTo>
                    <a:pt x="163" y="3"/>
                  </a:lnTo>
                  <a:lnTo>
                    <a:pt x="172" y="1"/>
                  </a:lnTo>
                  <a:lnTo>
                    <a:pt x="185" y="0"/>
                  </a:lnTo>
                  <a:lnTo>
                    <a:pt x="202" y="7"/>
                  </a:lnTo>
                  <a:lnTo>
                    <a:pt x="213" y="33"/>
                  </a:lnTo>
                  <a:lnTo>
                    <a:pt x="232" y="44"/>
                  </a:lnTo>
                  <a:lnTo>
                    <a:pt x="240" y="70"/>
                  </a:lnTo>
                  <a:lnTo>
                    <a:pt x="262" y="77"/>
                  </a:lnTo>
                  <a:lnTo>
                    <a:pt x="289" y="96"/>
                  </a:lnTo>
                  <a:lnTo>
                    <a:pt x="293" y="133"/>
                  </a:lnTo>
                  <a:lnTo>
                    <a:pt x="293" y="166"/>
                  </a:lnTo>
                  <a:lnTo>
                    <a:pt x="290" y="180"/>
                  </a:lnTo>
                  <a:lnTo>
                    <a:pt x="290" y="191"/>
                  </a:lnTo>
                  <a:lnTo>
                    <a:pt x="303" y="206"/>
                  </a:lnTo>
                  <a:lnTo>
                    <a:pt x="295" y="232"/>
                  </a:lnTo>
                  <a:lnTo>
                    <a:pt x="310" y="254"/>
                  </a:lnTo>
                  <a:lnTo>
                    <a:pt x="314" y="284"/>
                  </a:lnTo>
                  <a:lnTo>
                    <a:pt x="322" y="306"/>
                  </a:lnTo>
                  <a:lnTo>
                    <a:pt x="344" y="343"/>
                  </a:lnTo>
                  <a:lnTo>
                    <a:pt x="348" y="365"/>
                  </a:lnTo>
                  <a:lnTo>
                    <a:pt x="356" y="410"/>
                  </a:lnTo>
                  <a:lnTo>
                    <a:pt x="360" y="439"/>
                  </a:lnTo>
                  <a:lnTo>
                    <a:pt x="386" y="465"/>
                  </a:lnTo>
                  <a:lnTo>
                    <a:pt x="420" y="476"/>
                  </a:lnTo>
                  <a:lnTo>
                    <a:pt x="466" y="487"/>
                  </a:lnTo>
                  <a:lnTo>
                    <a:pt x="488" y="502"/>
                  </a:lnTo>
                  <a:lnTo>
                    <a:pt x="492" y="502"/>
                  </a:lnTo>
                  <a:lnTo>
                    <a:pt x="511" y="513"/>
                  </a:lnTo>
                  <a:lnTo>
                    <a:pt x="515" y="524"/>
                  </a:lnTo>
                  <a:lnTo>
                    <a:pt x="510" y="528"/>
                  </a:lnTo>
                  <a:lnTo>
                    <a:pt x="500" y="533"/>
                  </a:lnTo>
                  <a:lnTo>
                    <a:pt x="494" y="534"/>
                  </a:lnTo>
                  <a:lnTo>
                    <a:pt x="485" y="535"/>
                  </a:lnTo>
                  <a:lnTo>
                    <a:pt x="477" y="543"/>
                  </a:lnTo>
                  <a:lnTo>
                    <a:pt x="472" y="554"/>
                  </a:lnTo>
                  <a:lnTo>
                    <a:pt x="454" y="557"/>
                  </a:lnTo>
                  <a:lnTo>
                    <a:pt x="435" y="561"/>
                  </a:lnTo>
                  <a:lnTo>
                    <a:pt x="428" y="572"/>
                  </a:lnTo>
                  <a:lnTo>
                    <a:pt x="405" y="580"/>
                  </a:lnTo>
                  <a:lnTo>
                    <a:pt x="418" y="587"/>
                  </a:lnTo>
                  <a:lnTo>
                    <a:pt x="428" y="594"/>
                  </a:lnTo>
                  <a:lnTo>
                    <a:pt x="451" y="598"/>
                  </a:lnTo>
                  <a:lnTo>
                    <a:pt x="454" y="598"/>
                  </a:lnTo>
                  <a:lnTo>
                    <a:pt x="473" y="612"/>
                  </a:lnTo>
                  <a:lnTo>
                    <a:pt x="485" y="615"/>
                  </a:lnTo>
                  <a:lnTo>
                    <a:pt x="504" y="618"/>
                  </a:lnTo>
                  <a:lnTo>
                    <a:pt x="514" y="620"/>
                  </a:lnTo>
                  <a:lnTo>
                    <a:pt x="526" y="616"/>
                  </a:lnTo>
                  <a:lnTo>
                    <a:pt x="530" y="646"/>
                  </a:lnTo>
                  <a:lnTo>
                    <a:pt x="530" y="661"/>
                  </a:lnTo>
                  <a:lnTo>
                    <a:pt x="530" y="673"/>
                  </a:lnTo>
                  <a:lnTo>
                    <a:pt x="538" y="680"/>
                  </a:lnTo>
                  <a:lnTo>
                    <a:pt x="550" y="683"/>
                  </a:lnTo>
                  <a:lnTo>
                    <a:pt x="560" y="682"/>
                  </a:lnTo>
                  <a:lnTo>
                    <a:pt x="567" y="684"/>
                  </a:lnTo>
                  <a:lnTo>
                    <a:pt x="572" y="690"/>
                  </a:lnTo>
                  <a:lnTo>
                    <a:pt x="569" y="710"/>
                  </a:lnTo>
                  <a:lnTo>
                    <a:pt x="568" y="716"/>
                  </a:lnTo>
                  <a:lnTo>
                    <a:pt x="564" y="720"/>
                  </a:lnTo>
                  <a:lnTo>
                    <a:pt x="541" y="730"/>
                  </a:lnTo>
                  <a:lnTo>
                    <a:pt x="530" y="730"/>
                  </a:lnTo>
                  <a:lnTo>
                    <a:pt x="519" y="735"/>
                  </a:lnTo>
                  <a:lnTo>
                    <a:pt x="504" y="738"/>
                  </a:lnTo>
                  <a:lnTo>
                    <a:pt x="504" y="742"/>
                  </a:lnTo>
                  <a:lnTo>
                    <a:pt x="485" y="738"/>
                  </a:lnTo>
                  <a:lnTo>
                    <a:pt x="458" y="745"/>
                  </a:lnTo>
                  <a:lnTo>
                    <a:pt x="435" y="750"/>
                  </a:lnTo>
                  <a:lnTo>
                    <a:pt x="405" y="750"/>
                  </a:lnTo>
                  <a:lnTo>
                    <a:pt x="409" y="750"/>
                  </a:lnTo>
                  <a:lnTo>
                    <a:pt x="390" y="760"/>
                  </a:lnTo>
                  <a:lnTo>
                    <a:pt x="382" y="764"/>
                  </a:lnTo>
                  <a:lnTo>
                    <a:pt x="360" y="771"/>
                  </a:lnTo>
                  <a:lnTo>
                    <a:pt x="348" y="771"/>
                  </a:lnTo>
                  <a:lnTo>
                    <a:pt x="324" y="763"/>
                  </a:lnTo>
                  <a:lnTo>
                    <a:pt x="307" y="771"/>
                  </a:lnTo>
                  <a:lnTo>
                    <a:pt x="285" y="771"/>
                  </a:lnTo>
                  <a:lnTo>
                    <a:pt x="236" y="768"/>
                  </a:lnTo>
                  <a:lnTo>
                    <a:pt x="215" y="760"/>
                  </a:lnTo>
                  <a:lnTo>
                    <a:pt x="204" y="756"/>
                  </a:lnTo>
                  <a:lnTo>
                    <a:pt x="198" y="753"/>
                  </a:lnTo>
                  <a:lnTo>
                    <a:pt x="221" y="738"/>
                  </a:lnTo>
                  <a:lnTo>
                    <a:pt x="231" y="729"/>
                  </a:lnTo>
                  <a:lnTo>
                    <a:pt x="229" y="721"/>
                  </a:lnTo>
                  <a:lnTo>
                    <a:pt x="221" y="710"/>
                  </a:lnTo>
                  <a:lnTo>
                    <a:pt x="213" y="701"/>
                  </a:lnTo>
                  <a:lnTo>
                    <a:pt x="179" y="668"/>
                  </a:lnTo>
                  <a:lnTo>
                    <a:pt x="160" y="657"/>
                  </a:lnTo>
                  <a:lnTo>
                    <a:pt x="149" y="642"/>
                  </a:lnTo>
                  <a:lnTo>
                    <a:pt x="141" y="635"/>
                  </a:lnTo>
                  <a:lnTo>
                    <a:pt x="133" y="635"/>
                  </a:lnTo>
                  <a:lnTo>
                    <a:pt x="122" y="635"/>
                  </a:lnTo>
                  <a:lnTo>
                    <a:pt x="103" y="641"/>
                  </a:lnTo>
                  <a:lnTo>
                    <a:pt x="75" y="648"/>
                  </a:lnTo>
                  <a:lnTo>
                    <a:pt x="75" y="633"/>
                  </a:lnTo>
                  <a:lnTo>
                    <a:pt x="75" y="621"/>
                  </a:lnTo>
                  <a:lnTo>
                    <a:pt x="65" y="609"/>
                  </a:lnTo>
                  <a:lnTo>
                    <a:pt x="75" y="600"/>
                  </a:lnTo>
                  <a:lnTo>
                    <a:pt x="78" y="585"/>
                  </a:lnTo>
                  <a:lnTo>
                    <a:pt x="90" y="574"/>
                  </a:lnTo>
                  <a:lnTo>
                    <a:pt x="105" y="568"/>
                  </a:lnTo>
                  <a:lnTo>
                    <a:pt x="116" y="561"/>
                  </a:lnTo>
                  <a:lnTo>
                    <a:pt x="119" y="554"/>
                  </a:lnTo>
                  <a:lnTo>
                    <a:pt x="120" y="546"/>
                  </a:lnTo>
                  <a:lnTo>
                    <a:pt x="115" y="533"/>
                  </a:lnTo>
                  <a:lnTo>
                    <a:pt x="100" y="519"/>
                  </a:lnTo>
                  <a:lnTo>
                    <a:pt x="81" y="494"/>
                  </a:lnTo>
                  <a:lnTo>
                    <a:pt x="84" y="481"/>
                  </a:lnTo>
                  <a:lnTo>
                    <a:pt x="77" y="467"/>
                  </a:lnTo>
                  <a:lnTo>
                    <a:pt x="77" y="448"/>
                  </a:lnTo>
                  <a:lnTo>
                    <a:pt x="81" y="426"/>
                  </a:lnTo>
                  <a:lnTo>
                    <a:pt x="78" y="413"/>
                  </a:lnTo>
                  <a:lnTo>
                    <a:pt x="71" y="406"/>
                  </a:lnTo>
                  <a:lnTo>
                    <a:pt x="59" y="407"/>
                  </a:lnTo>
                  <a:lnTo>
                    <a:pt x="42" y="410"/>
                  </a:lnTo>
                  <a:lnTo>
                    <a:pt x="34" y="409"/>
                  </a:lnTo>
                  <a:lnTo>
                    <a:pt x="25" y="406"/>
                  </a:lnTo>
                  <a:lnTo>
                    <a:pt x="10" y="391"/>
                  </a:lnTo>
                  <a:lnTo>
                    <a:pt x="22" y="373"/>
                  </a:lnTo>
                  <a:lnTo>
                    <a:pt x="22" y="354"/>
                  </a:lnTo>
                  <a:lnTo>
                    <a:pt x="22" y="335"/>
                  </a:lnTo>
                  <a:lnTo>
                    <a:pt x="39" y="323"/>
                  </a:lnTo>
                  <a:lnTo>
                    <a:pt x="54" y="314"/>
                  </a:lnTo>
                  <a:lnTo>
                    <a:pt x="62" y="314"/>
                  </a:lnTo>
                  <a:lnTo>
                    <a:pt x="62" y="303"/>
                  </a:lnTo>
                  <a:lnTo>
                    <a:pt x="62" y="293"/>
                  </a:lnTo>
                  <a:lnTo>
                    <a:pt x="53" y="289"/>
                  </a:lnTo>
                  <a:lnTo>
                    <a:pt x="41" y="282"/>
                  </a:lnTo>
                  <a:lnTo>
                    <a:pt x="25" y="270"/>
                  </a:lnTo>
                  <a:lnTo>
                    <a:pt x="15" y="257"/>
                  </a:lnTo>
                </a:path>
              </a:pathLst>
            </a:custGeom>
            <a:solidFill>
              <a:schemeClr val="accent1">
                <a:lumMod val="60000"/>
                <a:lumOff val="40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4" name="Freeform 9"/>
            <p:cNvSpPr>
              <a:spLocks/>
            </p:cNvSpPr>
            <p:nvPr/>
          </p:nvSpPr>
          <p:spPr bwMode="auto">
            <a:xfrm>
              <a:off x="6285957" y="5181986"/>
              <a:ext cx="1111250" cy="606425"/>
            </a:xfrm>
            <a:custGeom>
              <a:avLst/>
              <a:gdLst>
                <a:gd name="T0" fmla="*/ 53 w 831"/>
                <a:gd name="T1" fmla="*/ 237 h 484"/>
                <a:gd name="T2" fmla="*/ 87 w 831"/>
                <a:gd name="T3" fmla="*/ 214 h 484"/>
                <a:gd name="T4" fmla="*/ 129 w 831"/>
                <a:gd name="T5" fmla="*/ 211 h 484"/>
                <a:gd name="T6" fmla="*/ 178 w 831"/>
                <a:gd name="T7" fmla="*/ 182 h 484"/>
                <a:gd name="T8" fmla="*/ 231 w 831"/>
                <a:gd name="T9" fmla="*/ 167 h 484"/>
                <a:gd name="T10" fmla="*/ 284 w 831"/>
                <a:gd name="T11" fmla="*/ 137 h 484"/>
                <a:gd name="T12" fmla="*/ 345 w 831"/>
                <a:gd name="T13" fmla="*/ 93 h 484"/>
                <a:gd name="T14" fmla="*/ 364 w 831"/>
                <a:gd name="T15" fmla="*/ 38 h 484"/>
                <a:gd name="T16" fmla="*/ 390 w 831"/>
                <a:gd name="T17" fmla="*/ 6 h 484"/>
                <a:gd name="T18" fmla="*/ 429 w 831"/>
                <a:gd name="T19" fmla="*/ 25 h 484"/>
                <a:gd name="T20" fmla="*/ 455 w 831"/>
                <a:gd name="T21" fmla="*/ 42 h 484"/>
                <a:gd name="T22" fmla="*/ 466 w 831"/>
                <a:gd name="T23" fmla="*/ 78 h 484"/>
                <a:gd name="T24" fmla="*/ 510 w 831"/>
                <a:gd name="T25" fmla="*/ 70 h 484"/>
                <a:gd name="T26" fmla="*/ 555 w 831"/>
                <a:gd name="T27" fmla="*/ 64 h 484"/>
                <a:gd name="T28" fmla="*/ 601 w 831"/>
                <a:gd name="T29" fmla="*/ 66 h 484"/>
                <a:gd name="T30" fmla="*/ 653 w 831"/>
                <a:gd name="T31" fmla="*/ 108 h 484"/>
                <a:gd name="T32" fmla="*/ 654 w 831"/>
                <a:gd name="T33" fmla="*/ 145 h 484"/>
                <a:gd name="T34" fmla="*/ 623 w 831"/>
                <a:gd name="T35" fmla="*/ 168 h 484"/>
                <a:gd name="T36" fmla="*/ 614 w 831"/>
                <a:gd name="T37" fmla="*/ 203 h 484"/>
                <a:gd name="T38" fmla="*/ 622 w 831"/>
                <a:gd name="T39" fmla="*/ 243 h 484"/>
                <a:gd name="T40" fmla="*/ 656 w 831"/>
                <a:gd name="T41" fmla="*/ 281 h 484"/>
                <a:gd name="T42" fmla="*/ 687 w 831"/>
                <a:gd name="T43" fmla="*/ 284 h 484"/>
                <a:gd name="T44" fmla="*/ 766 w 831"/>
                <a:gd name="T45" fmla="*/ 292 h 484"/>
                <a:gd name="T46" fmla="*/ 789 w 831"/>
                <a:gd name="T47" fmla="*/ 277 h 484"/>
                <a:gd name="T48" fmla="*/ 792 w 831"/>
                <a:gd name="T49" fmla="*/ 237 h 484"/>
                <a:gd name="T50" fmla="*/ 826 w 831"/>
                <a:gd name="T51" fmla="*/ 255 h 484"/>
                <a:gd name="T52" fmla="*/ 820 w 831"/>
                <a:gd name="T53" fmla="*/ 288 h 484"/>
                <a:gd name="T54" fmla="*/ 809 w 831"/>
                <a:gd name="T55" fmla="*/ 316 h 484"/>
                <a:gd name="T56" fmla="*/ 758 w 831"/>
                <a:gd name="T57" fmla="*/ 361 h 484"/>
                <a:gd name="T58" fmla="*/ 703 w 831"/>
                <a:gd name="T59" fmla="*/ 398 h 484"/>
                <a:gd name="T60" fmla="*/ 669 w 831"/>
                <a:gd name="T61" fmla="*/ 424 h 484"/>
                <a:gd name="T62" fmla="*/ 614 w 831"/>
                <a:gd name="T63" fmla="*/ 439 h 484"/>
                <a:gd name="T64" fmla="*/ 588 w 831"/>
                <a:gd name="T65" fmla="*/ 468 h 484"/>
                <a:gd name="T66" fmla="*/ 542 w 831"/>
                <a:gd name="T67" fmla="*/ 483 h 484"/>
                <a:gd name="T68" fmla="*/ 470 w 831"/>
                <a:gd name="T69" fmla="*/ 472 h 484"/>
                <a:gd name="T70" fmla="*/ 447 w 831"/>
                <a:gd name="T71" fmla="*/ 446 h 484"/>
                <a:gd name="T72" fmla="*/ 413 w 831"/>
                <a:gd name="T73" fmla="*/ 410 h 484"/>
                <a:gd name="T74" fmla="*/ 398 w 831"/>
                <a:gd name="T75" fmla="*/ 391 h 484"/>
                <a:gd name="T76" fmla="*/ 356 w 831"/>
                <a:gd name="T77" fmla="*/ 413 h 484"/>
                <a:gd name="T78" fmla="*/ 326 w 831"/>
                <a:gd name="T79" fmla="*/ 410 h 484"/>
                <a:gd name="T80" fmla="*/ 277 w 831"/>
                <a:gd name="T81" fmla="*/ 406 h 484"/>
                <a:gd name="T82" fmla="*/ 296 w 831"/>
                <a:gd name="T83" fmla="*/ 380 h 484"/>
                <a:gd name="T84" fmla="*/ 319 w 831"/>
                <a:gd name="T85" fmla="*/ 365 h 484"/>
                <a:gd name="T86" fmla="*/ 269 w 831"/>
                <a:gd name="T87" fmla="*/ 362 h 484"/>
                <a:gd name="T88" fmla="*/ 258 w 831"/>
                <a:gd name="T89" fmla="*/ 329 h 484"/>
                <a:gd name="T90" fmla="*/ 213 w 831"/>
                <a:gd name="T91" fmla="*/ 336 h 484"/>
                <a:gd name="T92" fmla="*/ 167 w 831"/>
                <a:gd name="T93" fmla="*/ 341 h 484"/>
                <a:gd name="T94" fmla="*/ 137 w 831"/>
                <a:gd name="T95" fmla="*/ 369 h 484"/>
                <a:gd name="T96" fmla="*/ 84 w 831"/>
                <a:gd name="T97" fmla="*/ 380 h 484"/>
                <a:gd name="T98" fmla="*/ 50 w 831"/>
                <a:gd name="T99" fmla="*/ 351 h 484"/>
                <a:gd name="T100" fmla="*/ 31 w 831"/>
                <a:gd name="T101" fmla="*/ 341 h 484"/>
                <a:gd name="T102" fmla="*/ 53 w 831"/>
                <a:gd name="T103" fmla="*/ 303 h 484"/>
                <a:gd name="T104" fmla="*/ 23 w 831"/>
                <a:gd name="T105" fmla="*/ 27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1" h="484">
                  <a:moveTo>
                    <a:pt x="0" y="248"/>
                  </a:moveTo>
                  <a:lnTo>
                    <a:pt x="27" y="240"/>
                  </a:lnTo>
                  <a:lnTo>
                    <a:pt x="53" y="237"/>
                  </a:lnTo>
                  <a:lnTo>
                    <a:pt x="65" y="226"/>
                  </a:lnTo>
                  <a:lnTo>
                    <a:pt x="68" y="207"/>
                  </a:lnTo>
                  <a:lnTo>
                    <a:pt x="87" y="214"/>
                  </a:lnTo>
                  <a:lnTo>
                    <a:pt x="95" y="218"/>
                  </a:lnTo>
                  <a:lnTo>
                    <a:pt x="114" y="211"/>
                  </a:lnTo>
                  <a:lnTo>
                    <a:pt x="129" y="211"/>
                  </a:lnTo>
                  <a:lnTo>
                    <a:pt x="152" y="196"/>
                  </a:lnTo>
                  <a:lnTo>
                    <a:pt x="163" y="182"/>
                  </a:lnTo>
                  <a:lnTo>
                    <a:pt x="178" y="182"/>
                  </a:lnTo>
                  <a:lnTo>
                    <a:pt x="194" y="167"/>
                  </a:lnTo>
                  <a:lnTo>
                    <a:pt x="213" y="171"/>
                  </a:lnTo>
                  <a:lnTo>
                    <a:pt x="231" y="167"/>
                  </a:lnTo>
                  <a:lnTo>
                    <a:pt x="247" y="156"/>
                  </a:lnTo>
                  <a:lnTo>
                    <a:pt x="258" y="145"/>
                  </a:lnTo>
                  <a:lnTo>
                    <a:pt x="284" y="137"/>
                  </a:lnTo>
                  <a:lnTo>
                    <a:pt x="307" y="130"/>
                  </a:lnTo>
                  <a:lnTo>
                    <a:pt x="330" y="108"/>
                  </a:lnTo>
                  <a:lnTo>
                    <a:pt x="345" y="93"/>
                  </a:lnTo>
                  <a:lnTo>
                    <a:pt x="349" y="75"/>
                  </a:lnTo>
                  <a:lnTo>
                    <a:pt x="360" y="50"/>
                  </a:lnTo>
                  <a:lnTo>
                    <a:pt x="364" y="38"/>
                  </a:lnTo>
                  <a:lnTo>
                    <a:pt x="368" y="20"/>
                  </a:lnTo>
                  <a:lnTo>
                    <a:pt x="370" y="7"/>
                  </a:lnTo>
                  <a:lnTo>
                    <a:pt x="390" y="6"/>
                  </a:lnTo>
                  <a:lnTo>
                    <a:pt x="410" y="0"/>
                  </a:lnTo>
                  <a:lnTo>
                    <a:pt x="423" y="13"/>
                  </a:lnTo>
                  <a:lnTo>
                    <a:pt x="429" y="25"/>
                  </a:lnTo>
                  <a:lnTo>
                    <a:pt x="433" y="34"/>
                  </a:lnTo>
                  <a:lnTo>
                    <a:pt x="448" y="34"/>
                  </a:lnTo>
                  <a:lnTo>
                    <a:pt x="455" y="42"/>
                  </a:lnTo>
                  <a:lnTo>
                    <a:pt x="451" y="55"/>
                  </a:lnTo>
                  <a:lnTo>
                    <a:pt x="456" y="66"/>
                  </a:lnTo>
                  <a:lnTo>
                    <a:pt x="466" y="78"/>
                  </a:lnTo>
                  <a:lnTo>
                    <a:pt x="482" y="90"/>
                  </a:lnTo>
                  <a:lnTo>
                    <a:pt x="493" y="73"/>
                  </a:lnTo>
                  <a:lnTo>
                    <a:pt x="510" y="70"/>
                  </a:lnTo>
                  <a:lnTo>
                    <a:pt x="529" y="64"/>
                  </a:lnTo>
                  <a:lnTo>
                    <a:pt x="544" y="61"/>
                  </a:lnTo>
                  <a:lnTo>
                    <a:pt x="555" y="64"/>
                  </a:lnTo>
                  <a:lnTo>
                    <a:pt x="577" y="57"/>
                  </a:lnTo>
                  <a:lnTo>
                    <a:pt x="589" y="59"/>
                  </a:lnTo>
                  <a:lnTo>
                    <a:pt x="601" y="66"/>
                  </a:lnTo>
                  <a:lnTo>
                    <a:pt x="616" y="85"/>
                  </a:lnTo>
                  <a:lnTo>
                    <a:pt x="637" y="96"/>
                  </a:lnTo>
                  <a:lnTo>
                    <a:pt x="653" y="108"/>
                  </a:lnTo>
                  <a:lnTo>
                    <a:pt x="646" y="115"/>
                  </a:lnTo>
                  <a:lnTo>
                    <a:pt x="642" y="119"/>
                  </a:lnTo>
                  <a:lnTo>
                    <a:pt x="654" y="145"/>
                  </a:lnTo>
                  <a:lnTo>
                    <a:pt x="641" y="146"/>
                  </a:lnTo>
                  <a:lnTo>
                    <a:pt x="629" y="156"/>
                  </a:lnTo>
                  <a:lnTo>
                    <a:pt x="623" y="168"/>
                  </a:lnTo>
                  <a:lnTo>
                    <a:pt x="616" y="185"/>
                  </a:lnTo>
                  <a:lnTo>
                    <a:pt x="615" y="194"/>
                  </a:lnTo>
                  <a:lnTo>
                    <a:pt x="614" y="203"/>
                  </a:lnTo>
                  <a:lnTo>
                    <a:pt x="614" y="207"/>
                  </a:lnTo>
                  <a:lnTo>
                    <a:pt x="614" y="226"/>
                  </a:lnTo>
                  <a:lnTo>
                    <a:pt x="622" y="243"/>
                  </a:lnTo>
                  <a:lnTo>
                    <a:pt x="631" y="259"/>
                  </a:lnTo>
                  <a:lnTo>
                    <a:pt x="637" y="266"/>
                  </a:lnTo>
                  <a:lnTo>
                    <a:pt x="656" y="281"/>
                  </a:lnTo>
                  <a:lnTo>
                    <a:pt x="667" y="275"/>
                  </a:lnTo>
                  <a:lnTo>
                    <a:pt x="677" y="270"/>
                  </a:lnTo>
                  <a:lnTo>
                    <a:pt x="687" y="284"/>
                  </a:lnTo>
                  <a:lnTo>
                    <a:pt x="705" y="292"/>
                  </a:lnTo>
                  <a:lnTo>
                    <a:pt x="736" y="296"/>
                  </a:lnTo>
                  <a:lnTo>
                    <a:pt x="766" y="292"/>
                  </a:lnTo>
                  <a:lnTo>
                    <a:pt x="781" y="285"/>
                  </a:lnTo>
                  <a:lnTo>
                    <a:pt x="789" y="282"/>
                  </a:lnTo>
                  <a:lnTo>
                    <a:pt x="789" y="277"/>
                  </a:lnTo>
                  <a:lnTo>
                    <a:pt x="786" y="264"/>
                  </a:lnTo>
                  <a:lnTo>
                    <a:pt x="792" y="248"/>
                  </a:lnTo>
                  <a:lnTo>
                    <a:pt x="792" y="237"/>
                  </a:lnTo>
                  <a:lnTo>
                    <a:pt x="808" y="244"/>
                  </a:lnTo>
                  <a:lnTo>
                    <a:pt x="823" y="240"/>
                  </a:lnTo>
                  <a:lnTo>
                    <a:pt x="826" y="255"/>
                  </a:lnTo>
                  <a:lnTo>
                    <a:pt x="830" y="270"/>
                  </a:lnTo>
                  <a:lnTo>
                    <a:pt x="824" y="279"/>
                  </a:lnTo>
                  <a:lnTo>
                    <a:pt x="820" y="288"/>
                  </a:lnTo>
                  <a:lnTo>
                    <a:pt x="819" y="295"/>
                  </a:lnTo>
                  <a:lnTo>
                    <a:pt x="821" y="301"/>
                  </a:lnTo>
                  <a:lnTo>
                    <a:pt x="809" y="316"/>
                  </a:lnTo>
                  <a:lnTo>
                    <a:pt x="790" y="333"/>
                  </a:lnTo>
                  <a:lnTo>
                    <a:pt x="773" y="346"/>
                  </a:lnTo>
                  <a:lnTo>
                    <a:pt x="758" y="361"/>
                  </a:lnTo>
                  <a:lnTo>
                    <a:pt x="745" y="373"/>
                  </a:lnTo>
                  <a:lnTo>
                    <a:pt x="733" y="382"/>
                  </a:lnTo>
                  <a:lnTo>
                    <a:pt x="703" y="398"/>
                  </a:lnTo>
                  <a:lnTo>
                    <a:pt x="690" y="410"/>
                  </a:lnTo>
                  <a:lnTo>
                    <a:pt x="679" y="419"/>
                  </a:lnTo>
                  <a:lnTo>
                    <a:pt x="669" y="424"/>
                  </a:lnTo>
                  <a:lnTo>
                    <a:pt x="652" y="428"/>
                  </a:lnTo>
                  <a:lnTo>
                    <a:pt x="637" y="428"/>
                  </a:lnTo>
                  <a:lnTo>
                    <a:pt x="614" y="439"/>
                  </a:lnTo>
                  <a:lnTo>
                    <a:pt x="599" y="450"/>
                  </a:lnTo>
                  <a:lnTo>
                    <a:pt x="588" y="461"/>
                  </a:lnTo>
                  <a:lnTo>
                    <a:pt x="588" y="468"/>
                  </a:lnTo>
                  <a:lnTo>
                    <a:pt x="584" y="483"/>
                  </a:lnTo>
                  <a:lnTo>
                    <a:pt x="573" y="483"/>
                  </a:lnTo>
                  <a:lnTo>
                    <a:pt x="542" y="483"/>
                  </a:lnTo>
                  <a:lnTo>
                    <a:pt x="523" y="483"/>
                  </a:lnTo>
                  <a:lnTo>
                    <a:pt x="504" y="483"/>
                  </a:lnTo>
                  <a:lnTo>
                    <a:pt x="470" y="472"/>
                  </a:lnTo>
                  <a:lnTo>
                    <a:pt x="463" y="457"/>
                  </a:lnTo>
                  <a:lnTo>
                    <a:pt x="451" y="450"/>
                  </a:lnTo>
                  <a:lnTo>
                    <a:pt x="447" y="446"/>
                  </a:lnTo>
                  <a:lnTo>
                    <a:pt x="432" y="450"/>
                  </a:lnTo>
                  <a:lnTo>
                    <a:pt x="425" y="428"/>
                  </a:lnTo>
                  <a:lnTo>
                    <a:pt x="413" y="410"/>
                  </a:lnTo>
                  <a:lnTo>
                    <a:pt x="413" y="402"/>
                  </a:lnTo>
                  <a:lnTo>
                    <a:pt x="402" y="395"/>
                  </a:lnTo>
                  <a:lnTo>
                    <a:pt x="398" y="391"/>
                  </a:lnTo>
                  <a:lnTo>
                    <a:pt x="379" y="395"/>
                  </a:lnTo>
                  <a:lnTo>
                    <a:pt x="364" y="398"/>
                  </a:lnTo>
                  <a:lnTo>
                    <a:pt x="356" y="413"/>
                  </a:lnTo>
                  <a:lnTo>
                    <a:pt x="341" y="410"/>
                  </a:lnTo>
                  <a:lnTo>
                    <a:pt x="345" y="410"/>
                  </a:lnTo>
                  <a:lnTo>
                    <a:pt x="326" y="410"/>
                  </a:lnTo>
                  <a:lnTo>
                    <a:pt x="303" y="421"/>
                  </a:lnTo>
                  <a:lnTo>
                    <a:pt x="288" y="413"/>
                  </a:lnTo>
                  <a:lnTo>
                    <a:pt x="277" y="406"/>
                  </a:lnTo>
                  <a:lnTo>
                    <a:pt x="277" y="391"/>
                  </a:lnTo>
                  <a:lnTo>
                    <a:pt x="277" y="380"/>
                  </a:lnTo>
                  <a:lnTo>
                    <a:pt x="296" y="380"/>
                  </a:lnTo>
                  <a:lnTo>
                    <a:pt x="319" y="380"/>
                  </a:lnTo>
                  <a:lnTo>
                    <a:pt x="334" y="373"/>
                  </a:lnTo>
                  <a:lnTo>
                    <a:pt x="319" y="365"/>
                  </a:lnTo>
                  <a:lnTo>
                    <a:pt x="303" y="359"/>
                  </a:lnTo>
                  <a:lnTo>
                    <a:pt x="288" y="362"/>
                  </a:lnTo>
                  <a:lnTo>
                    <a:pt x="269" y="362"/>
                  </a:lnTo>
                  <a:lnTo>
                    <a:pt x="258" y="351"/>
                  </a:lnTo>
                  <a:lnTo>
                    <a:pt x="258" y="344"/>
                  </a:lnTo>
                  <a:lnTo>
                    <a:pt x="258" y="329"/>
                  </a:lnTo>
                  <a:lnTo>
                    <a:pt x="235" y="329"/>
                  </a:lnTo>
                  <a:lnTo>
                    <a:pt x="231" y="336"/>
                  </a:lnTo>
                  <a:lnTo>
                    <a:pt x="213" y="336"/>
                  </a:lnTo>
                  <a:lnTo>
                    <a:pt x="190" y="336"/>
                  </a:lnTo>
                  <a:lnTo>
                    <a:pt x="167" y="336"/>
                  </a:lnTo>
                  <a:lnTo>
                    <a:pt x="167" y="341"/>
                  </a:lnTo>
                  <a:lnTo>
                    <a:pt x="167" y="359"/>
                  </a:lnTo>
                  <a:lnTo>
                    <a:pt x="152" y="365"/>
                  </a:lnTo>
                  <a:lnTo>
                    <a:pt x="137" y="369"/>
                  </a:lnTo>
                  <a:lnTo>
                    <a:pt x="118" y="369"/>
                  </a:lnTo>
                  <a:lnTo>
                    <a:pt x="99" y="376"/>
                  </a:lnTo>
                  <a:lnTo>
                    <a:pt x="84" y="380"/>
                  </a:lnTo>
                  <a:lnTo>
                    <a:pt x="68" y="376"/>
                  </a:lnTo>
                  <a:lnTo>
                    <a:pt x="61" y="365"/>
                  </a:lnTo>
                  <a:lnTo>
                    <a:pt x="50" y="351"/>
                  </a:lnTo>
                  <a:lnTo>
                    <a:pt x="80" y="344"/>
                  </a:lnTo>
                  <a:lnTo>
                    <a:pt x="50" y="341"/>
                  </a:lnTo>
                  <a:lnTo>
                    <a:pt x="31" y="341"/>
                  </a:lnTo>
                  <a:lnTo>
                    <a:pt x="19" y="329"/>
                  </a:lnTo>
                  <a:lnTo>
                    <a:pt x="34" y="318"/>
                  </a:lnTo>
                  <a:lnTo>
                    <a:pt x="53" y="303"/>
                  </a:lnTo>
                  <a:lnTo>
                    <a:pt x="53" y="285"/>
                  </a:lnTo>
                  <a:lnTo>
                    <a:pt x="50" y="277"/>
                  </a:lnTo>
                  <a:lnTo>
                    <a:pt x="23" y="270"/>
                  </a:lnTo>
                  <a:lnTo>
                    <a:pt x="19" y="270"/>
                  </a:lnTo>
                  <a:lnTo>
                    <a:pt x="0" y="248"/>
                  </a:lnTo>
                </a:path>
              </a:pathLst>
            </a:custGeom>
            <a:solidFill>
              <a:schemeClr val="accent6"/>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5" name="Freeform 10"/>
            <p:cNvSpPr>
              <a:spLocks/>
            </p:cNvSpPr>
            <p:nvPr/>
          </p:nvSpPr>
          <p:spPr bwMode="auto">
            <a:xfrm>
              <a:off x="6524082" y="4732724"/>
              <a:ext cx="649287" cy="458787"/>
            </a:xfrm>
            <a:custGeom>
              <a:avLst/>
              <a:gdLst>
                <a:gd name="T0" fmla="*/ 87 w 486"/>
                <a:gd name="T1" fmla="*/ 0 h 367"/>
                <a:gd name="T2" fmla="*/ 133 w 486"/>
                <a:gd name="T3" fmla="*/ 11 h 367"/>
                <a:gd name="T4" fmla="*/ 152 w 486"/>
                <a:gd name="T5" fmla="*/ 41 h 367"/>
                <a:gd name="T6" fmla="*/ 159 w 486"/>
                <a:gd name="T7" fmla="*/ 56 h 367"/>
                <a:gd name="T8" fmla="*/ 190 w 486"/>
                <a:gd name="T9" fmla="*/ 45 h 367"/>
                <a:gd name="T10" fmla="*/ 220 w 486"/>
                <a:gd name="T11" fmla="*/ 48 h 367"/>
                <a:gd name="T12" fmla="*/ 273 w 486"/>
                <a:gd name="T13" fmla="*/ 48 h 367"/>
                <a:gd name="T14" fmla="*/ 326 w 486"/>
                <a:gd name="T15" fmla="*/ 63 h 367"/>
                <a:gd name="T16" fmla="*/ 364 w 486"/>
                <a:gd name="T17" fmla="*/ 45 h 367"/>
                <a:gd name="T18" fmla="*/ 394 w 486"/>
                <a:gd name="T19" fmla="*/ 34 h 367"/>
                <a:gd name="T20" fmla="*/ 425 w 486"/>
                <a:gd name="T21" fmla="*/ 63 h 367"/>
                <a:gd name="T22" fmla="*/ 478 w 486"/>
                <a:gd name="T23" fmla="*/ 86 h 367"/>
                <a:gd name="T24" fmla="*/ 474 w 486"/>
                <a:gd name="T25" fmla="*/ 104 h 367"/>
                <a:gd name="T26" fmla="*/ 481 w 486"/>
                <a:gd name="T27" fmla="*/ 129 h 367"/>
                <a:gd name="T28" fmla="*/ 474 w 486"/>
                <a:gd name="T29" fmla="*/ 141 h 367"/>
                <a:gd name="T30" fmla="*/ 447 w 486"/>
                <a:gd name="T31" fmla="*/ 144 h 367"/>
                <a:gd name="T32" fmla="*/ 440 w 486"/>
                <a:gd name="T33" fmla="*/ 159 h 367"/>
                <a:gd name="T34" fmla="*/ 445 w 486"/>
                <a:gd name="T35" fmla="*/ 190 h 367"/>
                <a:gd name="T36" fmla="*/ 470 w 486"/>
                <a:gd name="T37" fmla="*/ 207 h 367"/>
                <a:gd name="T38" fmla="*/ 482 w 486"/>
                <a:gd name="T39" fmla="*/ 223 h 367"/>
                <a:gd name="T40" fmla="*/ 460 w 486"/>
                <a:gd name="T41" fmla="*/ 240 h 367"/>
                <a:gd name="T42" fmla="*/ 464 w 486"/>
                <a:gd name="T43" fmla="*/ 282 h 367"/>
                <a:gd name="T44" fmla="*/ 416 w 486"/>
                <a:gd name="T45" fmla="*/ 271 h 367"/>
                <a:gd name="T46" fmla="*/ 388 w 486"/>
                <a:gd name="T47" fmla="*/ 261 h 367"/>
                <a:gd name="T48" fmla="*/ 375 w 486"/>
                <a:gd name="T49" fmla="*/ 244 h 367"/>
                <a:gd name="T50" fmla="*/ 350 w 486"/>
                <a:gd name="T51" fmla="*/ 245 h 367"/>
                <a:gd name="T52" fmla="*/ 322 w 486"/>
                <a:gd name="T53" fmla="*/ 266 h 367"/>
                <a:gd name="T54" fmla="*/ 323 w 486"/>
                <a:gd name="T55" fmla="*/ 295 h 367"/>
                <a:gd name="T56" fmla="*/ 305 w 486"/>
                <a:gd name="T57" fmla="*/ 307 h 367"/>
                <a:gd name="T58" fmla="*/ 263 w 486"/>
                <a:gd name="T59" fmla="*/ 315 h 367"/>
                <a:gd name="T60" fmla="*/ 243 w 486"/>
                <a:gd name="T61" fmla="*/ 348 h 367"/>
                <a:gd name="T62" fmla="*/ 222 w 486"/>
                <a:gd name="T63" fmla="*/ 363 h 367"/>
                <a:gd name="T64" fmla="*/ 193 w 486"/>
                <a:gd name="T65" fmla="*/ 366 h 367"/>
                <a:gd name="T66" fmla="*/ 175 w 486"/>
                <a:gd name="T67" fmla="*/ 344 h 367"/>
                <a:gd name="T68" fmla="*/ 190 w 486"/>
                <a:gd name="T69" fmla="*/ 318 h 367"/>
                <a:gd name="T70" fmla="*/ 182 w 486"/>
                <a:gd name="T71" fmla="*/ 277 h 367"/>
                <a:gd name="T72" fmla="*/ 175 w 486"/>
                <a:gd name="T73" fmla="*/ 248 h 367"/>
                <a:gd name="T74" fmla="*/ 171 w 486"/>
                <a:gd name="T75" fmla="*/ 218 h 367"/>
                <a:gd name="T76" fmla="*/ 133 w 486"/>
                <a:gd name="T77" fmla="*/ 218 h 367"/>
                <a:gd name="T78" fmla="*/ 106 w 486"/>
                <a:gd name="T79" fmla="*/ 230 h 367"/>
                <a:gd name="T80" fmla="*/ 84 w 486"/>
                <a:gd name="T81" fmla="*/ 237 h 367"/>
                <a:gd name="T82" fmla="*/ 68 w 486"/>
                <a:gd name="T83" fmla="*/ 259 h 367"/>
                <a:gd name="T84" fmla="*/ 68 w 486"/>
                <a:gd name="T85" fmla="*/ 259 h 367"/>
                <a:gd name="T86" fmla="*/ 50 w 486"/>
                <a:gd name="T87" fmla="*/ 259 h 367"/>
                <a:gd name="T88" fmla="*/ 31 w 486"/>
                <a:gd name="T89" fmla="*/ 259 h 367"/>
                <a:gd name="T90" fmla="*/ 0 w 486"/>
                <a:gd name="T91" fmla="*/ 266 h 367"/>
                <a:gd name="T92" fmla="*/ 27 w 486"/>
                <a:gd name="T93" fmla="*/ 233 h 367"/>
                <a:gd name="T94" fmla="*/ 50 w 486"/>
                <a:gd name="T95" fmla="*/ 204 h 367"/>
                <a:gd name="T96" fmla="*/ 87 w 486"/>
                <a:gd name="T97" fmla="*/ 185 h 367"/>
                <a:gd name="T98" fmla="*/ 118 w 486"/>
                <a:gd name="T99" fmla="*/ 170 h 367"/>
                <a:gd name="T100" fmla="*/ 118 w 486"/>
                <a:gd name="T101" fmla="*/ 155 h 367"/>
                <a:gd name="T102" fmla="*/ 114 w 486"/>
                <a:gd name="T103" fmla="*/ 129 h 367"/>
                <a:gd name="T104" fmla="*/ 80 w 486"/>
                <a:gd name="T105" fmla="*/ 104 h 367"/>
                <a:gd name="T106" fmla="*/ 68 w 486"/>
                <a:gd name="T107" fmla="*/ 82 h 367"/>
                <a:gd name="T108" fmla="*/ 53 w 486"/>
                <a:gd name="T109" fmla="*/ 78 h 367"/>
                <a:gd name="T110" fmla="*/ 31 w 486"/>
                <a:gd name="T111" fmla="*/ 67 h 367"/>
                <a:gd name="T112" fmla="*/ 31 w 486"/>
                <a:gd name="T113" fmla="*/ 48 h 367"/>
                <a:gd name="T114" fmla="*/ 61 w 486"/>
                <a:gd name="T115" fmla="*/ 63 h 367"/>
                <a:gd name="T116" fmla="*/ 61 w 486"/>
                <a:gd name="T117" fmla="*/ 3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6" h="367">
                  <a:moveTo>
                    <a:pt x="61" y="8"/>
                  </a:moveTo>
                  <a:lnTo>
                    <a:pt x="87" y="0"/>
                  </a:lnTo>
                  <a:lnTo>
                    <a:pt x="118" y="4"/>
                  </a:lnTo>
                  <a:lnTo>
                    <a:pt x="133" y="11"/>
                  </a:lnTo>
                  <a:lnTo>
                    <a:pt x="137" y="26"/>
                  </a:lnTo>
                  <a:lnTo>
                    <a:pt x="152" y="41"/>
                  </a:lnTo>
                  <a:lnTo>
                    <a:pt x="159" y="52"/>
                  </a:lnTo>
                  <a:lnTo>
                    <a:pt x="159" y="56"/>
                  </a:lnTo>
                  <a:lnTo>
                    <a:pt x="159" y="52"/>
                  </a:lnTo>
                  <a:lnTo>
                    <a:pt x="190" y="45"/>
                  </a:lnTo>
                  <a:lnTo>
                    <a:pt x="163" y="82"/>
                  </a:lnTo>
                  <a:lnTo>
                    <a:pt x="220" y="48"/>
                  </a:lnTo>
                  <a:lnTo>
                    <a:pt x="247" y="41"/>
                  </a:lnTo>
                  <a:lnTo>
                    <a:pt x="273" y="48"/>
                  </a:lnTo>
                  <a:lnTo>
                    <a:pt x="300" y="60"/>
                  </a:lnTo>
                  <a:lnTo>
                    <a:pt x="326" y="63"/>
                  </a:lnTo>
                  <a:lnTo>
                    <a:pt x="337" y="56"/>
                  </a:lnTo>
                  <a:lnTo>
                    <a:pt x="364" y="45"/>
                  </a:lnTo>
                  <a:lnTo>
                    <a:pt x="394" y="37"/>
                  </a:lnTo>
                  <a:lnTo>
                    <a:pt x="394" y="34"/>
                  </a:lnTo>
                  <a:lnTo>
                    <a:pt x="409" y="52"/>
                  </a:lnTo>
                  <a:lnTo>
                    <a:pt x="425" y="63"/>
                  </a:lnTo>
                  <a:lnTo>
                    <a:pt x="440" y="74"/>
                  </a:lnTo>
                  <a:lnTo>
                    <a:pt x="478" y="86"/>
                  </a:lnTo>
                  <a:lnTo>
                    <a:pt x="481" y="96"/>
                  </a:lnTo>
                  <a:lnTo>
                    <a:pt x="474" y="104"/>
                  </a:lnTo>
                  <a:lnTo>
                    <a:pt x="478" y="115"/>
                  </a:lnTo>
                  <a:lnTo>
                    <a:pt x="481" y="129"/>
                  </a:lnTo>
                  <a:lnTo>
                    <a:pt x="485" y="141"/>
                  </a:lnTo>
                  <a:lnTo>
                    <a:pt x="474" y="141"/>
                  </a:lnTo>
                  <a:lnTo>
                    <a:pt x="463" y="141"/>
                  </a:lnTo>
                  <a:lnTo>
                    <a:pt x="447" y="144"/>
                  </a:lnTo>
                  <a:lnTo>
                    <a:pt x="441" y="146"/>
                  </a:lnTo>
                  <a:lnTo>
                    <a:pt x="440" y="159"/>
                  </a:lnTo>
                  <a:lnTo>
                    <a:pt x="440" y="178"/>
                  </a:lnTo>
                  <a:lnTo>
                    <a:pt x="445" y="190"/>
                  </a:lnTo>
                  <a:lnTo>
                    <a:pt x="457" y="199"/>
                  </a:lnTo>
                  <a:lnTo>
                    <a:pt x="470" y="207"/>
                  </a:lnTo>
                  <a:lnTo>
                    <a:pt x="482" y="213"/>
                  </a:lnTo>
                  <a:lnTo>
                    <a:pt x="482" y="223"/>
                  </a:lnTo>
                  <a:lnTo>
                    <a:pt x="470" y="230"/>
                  </a:lnTo>
                  <a:lnTo>
                    <a:pt x="460" y="240"/>
                  </a:lnTo>
                  <a:lnTo>
                    <a:pt x="451" y="255"/>
                  </a:lnTo>
                  <a:lnTo>
                    <a:pt x="464" y="282"/>
                  </a:lnTo>
                  <a:lnTo>
                    <a:pt x="434" y="267"/>
                  </a:lnTo>
                  <a:lnTo>
                    <a:pt x="416" y="271"/>
                  </a:lnTo>
                  <a:lnTo>
                    <a:pt x="400" y="264"/>
                  </a:lnTo>
                  <a:lnTo>
                    <a:pt x="388" y="261"/>
                  </a:lnTo>
                  <a:lnTo>
                    <a:pt x="382" y="253"/>
                  </a:lnTo>
                  <a:lnTo>
                    <a:pt x="375" y="244"/>
                  </a:lnTo>
                  <a:lnTo>
                    <a:pt x="360" y="238"/>
                  </a:lnTo>
                  <a:lnTo>
                    <a:pt x="350" y="245"/>
                  </a:lnTo>
                  <a:lnTo>
                    <a:pt x="322" y="253"/>
                  </a:lnTo>
                  <a:lnTo>
                    <a:pt x="322" y="266"/>
                  </a:lnTo>
                  <a:lnTo>
                    <a:pt x="323" y="280"/>
                  </a:lnTo>
                  <a:lnTo>
                    <a:pt x="323" y="295"/>
                  </a:lnTo>
                  <a:lnTo>
                    <a:pt x="315" y="303"/>
                  </a:lnTo>
                  <a:lnTo>
                    <a:pt x="305" y="307"/>
                  </a:lnTo>
                  <a:lnTo>
                    <a:pt x="284" y="307"/>
                  </a:lnTo>
                  <a:lnTo>
                    <a:pt x="263" y="315"/>
                  </a:lnTo>
                  <a:lnTo>
                    <a:pt x="254" y="329"/>
                  </a:lnTo>
                  <a:lnTo>
                    <a:pt x="243" y="348"/>
                  </a:lnTo>
                  <a:lnTo>
                    <a:pt x="232" y="360"/>
                  </a:lnTo>
                  <a:lnTo>
                    <a:pt x="222" y="363"/>
                  </a:lnTo>
                  <a:lnTo>
                    <a:pt x="209" y="366"/>
                  </a:lnTo>
                  <a:lnTo>
                    <a:pt x="193" y="366"/>
                  </a:lnTo>
                  <a:lnTo>
                    <a:pt x="186" y="355"/>
                  </a:lnTo>
                  <a:lnTo>
                    <a:pt x="175" y="344"/>
                  </a:lnTo>
                  <a:lnTo>
                    <a:pt x="178" y="329"/>
                  </a:lnTo>
                  <a:lnTo>
                    <a:pt x="190" y="318"/>
                  </a:lnTo>
                  <a:lnTo>
                    <a:pt x="193" y="300"/>
                  </a:lnTo>
                  <a:lnTo>
                    <a:pt x="182" y="277"/>
                  </a:lnTo>
                  <a:lnTo>
                    <a:pt x="167" y="266"/>
                  </a:lnTo>
                  <a:lnTo>
                    <a:pt x="175" y="248"/>
                  </a:lnTo>
                  <a:lnTo>
                    <a:pt x="171" y="233"/>
                  </a:lnTo>
                  <a:lnTo>
                    <a:pt x="171" y="218"/>
                  </a:lnTo>
                  <a:lnTo>
                    <a:pt x="148" y="218"/>
                  </a:lnTo>
                  <a:lnTo>
                    <a:pt x="133" y="218"/>
                  </a:lnTo>
                  <a:lnTo>
                    <a:pt x="125" y="222"/>
                  </a:lnTo>
                  <a:lnTo>
                    <a:pt x="106" y="230"/>
                  </a:lnTo>
                  <a:lnTo>
                    <a:pt x="95" y="230"/>
                  </a:lnTo>
                  <a:lnTo>
                    <a:pt x="84" y="237"/>
                  </a:lnTo>
                  <a:lnTo>
                    <a:pt x="72" y="248"/>
                  </a:lnTo>
                  <a:lnTo>
                    <a:pt x="68" y="259"/>
                  </a:lnTo>
                  <a:lnTo>
                    <a:pt x="72" y="259"/>
                  </a:lnTo>
                  <a:lnTo>
                    <a:pt x="68" y="259"/>
                  </a:lnTo>
                  <a:lnTo>
                    <a:pt x="68" y="266"/>
                  </a:lnTo>
                  <a:lnTo>
                    <a:pt x="50" y="259"/>
                  </a:lnTo>
                  <a:lnTo>
                    <a:pt x="38" y="259"/>
                  </a:lnTo>
                  <a:lnTo>
                    <a:pt x="31" y="259"/>
                  </a:lnTo>
                  <a:lnTo>
                    <a:pt x="15" y="262"/>
                  </a:lnTo>
                  <a:lnTo>
                    <a:pt x="0" y="266"/>
                  </a:lnTo>
                  <a:lnTo>
                    <a:pt x="12" y="248"/>
                  </a:lnTo>
                  <a:lnTo>
                    <a:pt x="27" y="233"/>
                  </a:lnTo>
                  <a:lnTo>
                    <a:pt x="38" y="215"/>
                  </a:lnTo>
                  <a:lnTo>
                    <a:pt x="50" y="204"/>
                  </a:lnTo>
                  <a:lnTo>
                    <a:pt x="68" y="200"/>
                  </a:lnTo>
                  <a:lnTo>
                    <a:pt x="87" y="185"/>
                  </a:lnTo>
                  <a:lnTo>
                    <a:pt x="99" y="178"/>
                  </a:lnTo>
                  <a:lnTo>
                    <a:pt x="118" y="170"/>
                  </a:lnTo>
                  <a:lnTo>
                    <a:pt x="118" y="163"/>
                  </a:lnTo>
                  <a:lnTo>
                    <a:pt x="118" y="155"/>
                  </a:lnTo>
                  <a:lnTo>
                    <a:pt x="118" y="137"/>
                  </a:lnTo>
                  <a:lnTo>
                    <a:pt x="114" y="129"/>
                  </a:lnTo>
                  <a:lnTo>
                    <a:pt x="99" y="118"/>
                  </a:lnTo>
                  <a:lnTo>
                    <a:pt x="80" y="104"/>
                  </a:lnTo>
                  <a:lnTo>
                    <a:pt x="72" y="92"/>
                  </a:lnTo>
                  <a:lnTo>
                    <a:pt x="68" y="82"/>
                  </a:lnTo>
                  <a:lnTo>
                    <a:pt x="61" y="78"/>
                  </a:lnTo>
                  <a:lnTo>
                    <a:pt x="53" y="78"/>
                  </a:lnTo>
                  <a:lnTo>
                    <a:pt x="42" y="67"/>
                  </a:lnTo>
                  <a:lnTo>
                    <a:pt x="31" y="67"/>
                  </a:lnTo>
                  <a:lnTo>
                    <a:pt x="27" y="56"/>
                  </a:lnTo>
                  <a:lnTo>
                    <a:pt x="31" y="48"/>
                  </a:lnTo>
                  <a:lnTo>
                    <a:pt x="46" y="52"/>
                  </a:lnTo>
                  <a:lnTo>
                    <a:pt x="61" y="63"/>
                  </a:lnTo>
                  <a:lnTo>
                    <a:pt x="61" y="41"/>
                  </a:lnTo>
                  <a:lnTo>
                    <a:pt x="61" y="30"/>
                  </a:lnTo>
                  <a:lnTo>
                    <a:pt x="61" y="8"/>
                  </a:lnTo>
                </a:path>
              </a:pathLst>
            </a:custGeom>
            <a:solidFill>
              <a:schemeClr val="accent6"/>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6" name="Freeform 11"/>
            <p:cNvSpPr>
              <a:spLocks/>
            </p:cNvSpPr>
            <p:nvPr/>
          </p:nvSpPr>
          <p:spPr bwMode="auto">
            <a:xfrm>
              <a:off x="6065294" y="5555049"/>
              <a:ext cx="1601788" cy="922337"/>
            </a:xfrm>
            <a:custGeom>
              <a:avLst/>
              <a:gdLst>
                <a:gd name="T0" fmla="*/ 557 w 1201"/>
                <a:gd name="T1" fmla="*/ 225 h 736"/>
                <a:gd name="T2" fmla="*/ 644 w 1201"/>
                <a:gd name="T3" fmla="*/ 236 h 736"/>
                <a:gd name="T4" fmla="*/ 731 w 1201"/>
                <a:gd name="T5" fmla="*/ 247 h 736"/>
                <a:gd name="T6" fmla="*/ 784 w 1201"/>
                <a:gd name="T7" fmla="*/ 223 h 736"/>
                <a:gd name="T8" fmla="*/ 801 w 1201"/>
                <a:gd name="T9" fmla="*/ 188 h 736"/>
                <a:gd name="T10" fmla="*/ 842 w 1201"/>
                <a:gd name="T11" fmla="*/ 136 h 736"/>
                <a:gd name="T12" fmla="*/ 953 w 1201"/>
                <a:gd name="T13" fmla="*/ 32 h 736"/>
                <a:gd name="T14" fmla="*/ 1030 w 1201"/>
                <a:gd name="T15" fmla="*/ 7 h 736"/>
                <a:gd name="T16" fmla="*/ 1049 w 1201"/>
                <a:gd name="T17" fmla="*/ 51 h 736"/>
                <a:gd name="T18" fmla="*/ 1001 w 1201"/>
                <a:gd name="T19" fmla="*/ 91 h 736"/>
                <a:gd name="T20" fmla="*/ 1016 w 1201"/>
                <a:gd name="T21" fmla="*/ 106 h 736"/>
                <a:gd name="T22" fmla="*/ 1054 w 1201"/>
                <a:gd name="T23" fmla="*/ 89 h 736"/>
                <a:gd name="T24" fmla="*/ 1114 w 1201"/>
                <a:gd name="T25" fmla="*/ 83 h 736"/>
                <a:gd name="T26" fmla="*/ 1126 w 1201"/>
                <a:gd name="T27" fmla="*/ 100 h 736"/>
                <a:gd name="T28" fmla="*/ 1152 w 1201"/>
                <a:gd name="T29" fmla="*/ 154 h 736"/>
                <a:gd name="T30" fmla="*/ 1196 w 1201"/>
                <a:gd name="T31" fmla="*/ 151 h 736"/>
                <a:gd name="T32" fmla="*/ 1196 w 1201"/>
                <a:gd name="T33" fmla="*/ 208 h 736"/>
                <a:gd name="T34" fmla="*/ 1140 w 1201"/>
                <a:gd name="T35" fmla="*/ 236 h 736"/>
                <a:gd name="T36" fmla="*/ 1106 w 1201"/>
                <a:gd name="T37" fmla="*/ 253 h 736"/>
                <a:gd name="T38" fmla="*/ 1062 w 1201"/>
                <a:gd name="T39" fmla="*/ 241 h 736"/>
                <a:gd name="T40" fmla="*/ 1045 w 1201"/>
                <a:gd name="T41" fmla="*/ 275 h 736"/>
                <a:gd name="T42" fmla="*/ 1000 w 1201"/>
                <a:gd name="T43" fmla="*/ 265 h 736"/>
                <a:gd name="T44" fmla="*/ 971 w 1201"/>
                <a:gd name="T45" fmla="*/ 286 h 736"/>
                <a:gd name="T46" fmla="*/ 1008 w 1201"/>
                <a:gd name="T47" fmla="*/ 319 h 736"/>
                <a:gd name="T48" fmla="*/ 1032 w 1201"/>
                <a:gd name="T49" fmla="*/ 379 h 736"/>
                <a:gd name="T50" fmla="*/ 992 w 1201"/>
                <a:gd name="T51" fmla="*/ 411 h 736"/>
                <a:gd name="T52" fmla="*/ 956 w 1201"/>
                <a:gd name="T53" fmla="*/ 466 h 736"/>
                <a:gd name="T54" fmla="*/ 932 w 1201"/>
                <a:gd name="T55" fmla="*/ 493 h 736"/>
                <a:gd name="T56" fmla="*/ 845 w 1201"/>
                <a:gd name="T57" fmla="*/ 451 h 736"/>
                <a:gd name="T58" fmla="*/ 723 w 1201"/>
                <a:gd name="T59" fmla="*/ 458 h 736"/>
                <a:gd name="T60" fmla="*/ 648 w 1201"/>
                <a:gd name="T61" fmla="*/ 495 h 736"/>
                <a:gd name="T62" fmla="*/ 632 w 1201"/>
                <a:gd name="T63" fmla="*/ 536 h 736"/>
                <a:gd name="T64" fmla="*/ 627 w 1201"/>
                <a:gd name="T65" fmla="*/ 582 h 736"/>
                <a:gd name="T66" fmla="*/ 583 w 1201"/>
                <a:gd name="T67" fmla="*/ 639 h 736"/>
                <a:gd name="T68" fmla="*/ 526 w 1201"/>
                <a:gd name="T69" fmla="*/ 643 h 736"/>
                <a:gd name="T70" fmla="*/ 507 w 1201"/>
                <a:gd name="T71" fmla="*/ 610 h 736"/>
                <a:gd name="T72" fmla="*/ 458 w 1201"/>
                <a:gd name="T73" fmla="*/ 599 h 736"/>
                <a:gd name="T74" fmla="*/ 428 w 1201"/>
                <a:gd name="T75" fmla="*/ 602 h 736"/>
                <a:gd name="T76" fmla="*/ 398 w 1201"/>
                <a:gd name="T77" fmla="*/ 584 h 736"/>
                <a:gd name="T78" fmla="*/ 329 w 1201"/>
                <a:gd name="T79" fmla="*/ 602 h 736"/>
                <a:gd name="T80" fmla="*/ 273 w 1201"/>
                <a:gd name="T81" fmla="*/ 595 h 736"/>
                <a:gd name="T82" fmla="*/ 250 w 1201"/>
                <a:gd name="T83" fmla="*/ 636 h 736"/>
                <a:gd name="T84" fmla="*/ 201 w 1201"/>
                <a:gd name="T85" fmla="*/ 662 h 736"/>
                <a:gd name="T86" fmla="*/ 163 w 1201"/>
                <a:gd name="T87" fmla="*/ 680 h 736"/>
                <a:gd name="T88" fmla="*/ 151 w 1201"/>
                <a:gd name="T89" fmla="*/ 713 h 736"/>
                <a:gd name="T90" fmla="*/ 140 w 1201"/>
                <a:gd name="T91" fmla="*/ 735 h 736"/>
                <a:gd name="T92" fmla="*/ 79 w 1201"/>
                <a:gd name="T93" fmla="*/ 673 h 736"/>
                <a:gd name="T94" fmla="*/ 19 w 1201"/>
                <a:gd name="T95" fmla="*/ 691 h 736"/>
                <a:gd name="T96" fmla="*/ 0 w 1201"/>
                <a:gd name="T97" fmla="*/ 680 h 736"/>
                <a:gd name="T98" fmla="*/ 45 w 1201"/>
                <a:gd name="T99" fmla="*/ 628 h 736"/>
                <a:gd name="T100" fmla="*/ 94 w 1201"/>
                <a:gd name="T101" fmla="*/ 625 h 736"/>
                <a:gd name="T102" fmla="*/ 155 w 1201"/>
                <a:gd name="T103" fmla="*/ 565 h 736"/>
                <a:gd name="T104" fmla="*/ 201 w 1201"/>
                <a:gd name="T105" fmla="*/ 510 h 736"/>
                <a:gd name="T106" fmla="*/ 227 w 1201"/>
                <a:gd name="T107" fmla="*/ 481 h 736"/>
                <a:gd name="T108" fmla="*/ 276 w 1201"/>
                <a:gd name="T109" fmla="*/ 462 h 736"/>
                <a:gd name="T110" fmla="*/ 329 w 1201"/>
                <a:gd name="T111" fmla="*/ 407 h 736"/>
                <a:gd name="T112" fmla="*/ 344 w 1201"/>
                <a:gd name="T113" fmla="*/ 317 h 736"/>
                <a:gd name="T114" fmla="*/ 405 w 1201"/>
                <a:gd name="T115" fmla="*/ 317 h 736"/>
                <a:gd name="T116" fmla="*/ 435 w 1201"/>
                <a:gd name="T117" fmla="*/ 247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1" h="736">
                  <a:moveTo>
                    <a:pt x="435" y="247"/>
                  </a:moveTo>
                  <a:lnTo>
                    <a:pt x="492" y="232"/>
                  </a:lnTo>
                  <a:lnTo>
                    <a:pt x="534" y="229"/>
                  </a:lnTo>
                  <a:lnTo>
                    <a:pt x="557" y="225"/>
                  </a:lnTo>
                  <a:lnTo>
                    <a:pt x="576" y="229"/>
                  </a:lnTo>
                  <a:lnTo>
                    <a:pt x="592" y="232"/>
                  </a:lnTo>
                  <a:lnTo>
                    <a:pt x="610" y="229"/>
                  </a:lnTo>
                  <a:lnTo>
                    <a:pt x="644" y="236"/>
                  </a:lnTo>
                  <a:lnTo>
                    <a:pt x="663" y="247"/>
                  </a:lnTo>
                  <a:lnTo>
                    <a:pt x="689" y="250"/>
                  </a:lnTo>
                  <a:lnTo>
                    <a:pt x="708" y="250"/>
                  </a:lnTo>
                  <a:lnTo>
                    <a:pt x="731" y="247"/>
                  </a:lnTo>
                  <a:lnTo>
                    <a:pt x="735" y="239"/>
                  </a:lnTo>
                  <a:lnTo>
                    <a:pt x="765" y="244"/>
                  </a:lnTo>
                  <a:lnTo>
                    <a:pt x="780" y="239"/>
                  </a:lnTo>
                  <a:lnTo>
                    <a:pt x="784" y="223"/>
                  </a:lnTo>
                  <a:lnTo>
                    <a:pt x="784" y="216"/>
                  </a:lnTo>
                  <a:lnTo>
                    <a:pt x="786" y="206"/>
                  </a:lnTo>
                  <a:lnTo>
                    <a:pt x="792" y="188"/>
                  </a:lnTo>
                  <a:lnTo>
                    <a:pt x="801" y="188"/>
                  </a:lnTo>
                  <a:lnTo>
                    <a:pt x="807" y="169"/>
                  </a:lnTo>
                  <a:lnTo>
                    <a:pt x="816" y="157"/>
                  </a:lnTo>
                  <a:lnTo>
                    <a:pt x="829" y="149"/>
                  </a:lnTo>
                  <a:lnTo>
                    <a:pt x="842" y="136"/>
                  </a:lnTo>
                  <a:lnTo>
                    <a:pt x="852" y="125"/>
                  </a:lnTo>
                  <a:lnTo>
                    <a:pt x="877" y="101"/>
                  </a:lnTo>
                  <a:lnTo>
                    <a:pt x="920" y="64"/>
                  </a:lnTo>
                  <a:lnTo>
                    <a:pt x="953" y="32"/>
                  </a:lnTo>
                  <a:lnTo>
                    <a:pt x="986" y="0"/>
                  </a:lnTo>
                  <a:lnTo>
                    <a:pt x="992" y="5"/>
                  </a:lnTo>
                  <a:lnTo>
                    <a:pt x="1008" y="7"/>
                  </a:lnTo>
                  <a:lnTo>
                    <a:pt x="1030" y="7"/>
                  </a:lnTo>
                  <a:lnTo>
                    <a:pt x="1039" y="16"/>
                  </a:lnTo>
                  <a:lnTo>
                    <a:pt x="1047" y="31"/>
                  </a:lnTo>
                  <a:lnTo>
                    <a:pt x="1051" y="40"/>
                  </a:lnTo>
                  <a:lnTo>
                    <a:pt x="1049" y="51"/>
                  </a:lnTo>
                  <a:lnTo>
                    <a:pt x="1042" y="62"/>
                  </a:lnTo>
                  <a:lnTo>
                    <a:pt x="1030" y="70"/>
                  </a:lnTo>
                  <a:lnTo>
                    <a:pt x="1012" y="79"/>
                  </a:lnTo>
                  <a:lnTo>
                    <a:pt x="1001" y="91"/>
                  </a:lnTo>
                  <a:lnTo>
                    <a:pt x="1000" y="97"/>
                  </a:lnTo>
                  <a:lnTo>
                    <a:pt x="1000" y="105"/>
                  </a:lnTo>
                  <a:lnTo>
                    <a:pt x="1005" y="109"/>
                  </a:lnTo>
                  <a:lnTo>
                    <a:pt x="1016" y="106"/>
                  </a:lnTo>
                  <a:lnTo>
                    <a:pt x="1031" y="105"/>
                  </a:lnTo>
                  <a:lnTo>
                    <a:pt x="1038" y="99"/>
                  </a:lnTo>
                  <a:lnTo>
                    <a:pt x="1047" y="97"/>
                  </a:lnTo>
                  <a:lnTo>
                    <a:pt x="1054" y="89"/>
                  </a:lnTo>
                  <a:lnTo>
                    <a:pt x="1064" y="83"/>
                  </a:lnTo>
                  <a:lnTo>
                    <a:pt x="1077" y="85"/>
                  </a:lnTo>
                  <a:lnTo>
                    <a:pt x="1095" y="87"/>
                  </a:lnTo>
                  <a:lnTo>
                    <a:pt x="1114" y="83"/>
                  </a:lnTo>
                  <a:lnTo>
                    <a:pt x="1130" y="79"/>
                  </a:lnTo>
                  <a:lnTo>
                    <a:pt x="1134" y="83"/>
                  </a:lnTo>
                  <a:lnTo>
                    <a:pt x="1129" y="94"/>
                  </a:lnTo>
                  <a:lnTo>
                    <a:pt x="1126" y="100"/>
                  </a:lnTo>
                  <a:lnTo>
                    <a:pt x="1119" y="120"/>
                  </a:lnTo>
                  <a:lnTo>
                    <a:pt x="1116" y="140"/>
                  </a:lnTo>
                  <a:lnTo>
                    <a:pt x="1129" y="151"/>
                  </a:lnTo>
                  <a:lnTo>
                    <a:pt x="1152" y="154"/>
                  </a:lnTo>
                  <a:lnTo>
                    <a:pt x="1153" y="149"/>
                  </a:lnTo>
                  <a:lnTo>
                    <a:pt x="1174" y="144"/>
                  </a:lnTo>
                  <a:lnTo>
                    <a:pt x="1195" y="138"/>
                  </a:lnTo>
                  <a:lnTo>
                    <a:pt x="1196" y="151"/>
                  </a:lnTo>
                  <a:lnTo>
                    <a:pt x="1198" y="161"/>
                  </a:lnTo>
                  <a:lnTo>
                    <a:pt x="1195" y="177"/>
                  </a:lnTo>
                  <a:lnTo>
                    <a:pt x="1196" y="192"/>
                  </a:lnTo>
                  <a:lnTo>
                    <a:pt x="1196" y="208"/>
                  </a:lnTo>
                  <a:lnTo>
                    <a:pt x="1200" y="226"/>
                  </a:lnTo>
                  <a:lnTo>
                    <a:pt x="1187" y="230"/>
                  </a:lnTo>
                  <a:lnTo>
                    <a:pt x="1165" y="232"/>
                  </a:lnTo>
                  <a:lnTo>
                    <a:pt x="1140" y="236"/>
                  </a:lnTo>
                  <a:lnTo>
                    <a:pt x="1133" y="244"/>
                  </a:lnTo>
                  <a:lnTo>
                    <a:pt x="1121" y="250"/>
                  </a:lnTo>
                  <a:lnTo>
                    <a:pt x="1114" y="249"/>
                  </a:lnTo>
                  <a:lnTo>
                    <a:pt x="1106" y="253"/>
                  </a:lnTo>
                  <a:lnTo>
                    <a:pt x="1095" y="250"/>
                  </a:lnTo>
                  <a:lnTo>
                    <a:pt x="1085" y="245"/>
                  </a:lnTo>
                  <a:lnTo>
                    <a:pt x="1077" y="236"/>
                  </a:lnTo>
                  <a:lnTo>
                    <a:pt x="1062" y="241"/>
                  </a:lnTo>
                  <a:lnTo>
                    <a:pt x="1057" y="247"/>
                  </a:lnTo>
                  <a:lnTo>
                    <a:pt x="1058" y="260"/>
                  </a:lnTo>
                  <a:lnTo>
                    <a:pt x="1055" y="275"/>
                  </a:lnTo>
                  <a:lnTo>
                    <a:pt x="1045" y="275"/>
                  </a:lnTo>
                  <a:lnTo>
                    <a:pt x="1034" y="276"/>
                  </a:lnTo>
                  <a:lnTo>
                    <a:pt x="1023" y="278"/>
                  </a:lnTo>
                  <a:lnTo>
                    <a:pt x="1004" y="280"/>
                  </a:lnTo>
                  <a:lnTo>
                    <a:pt x="1000" y="265"/>
                  </a:lnTo>
                  <a:lnTo>
                    <a:pt x="998" y="254"/>
                  </a:lnTo>
                  <a:lnTo>
                    <a:pt x="973" y="247"/>
                  </a:lnTo>
                  <a:lnTo>
                    <a:pt x="952" y="273"/>
                  </a:lnTo>
                  <a:lnTo>
                    <a:pt x="971" y="286"/>
                  </a:lnTo>
                  <a:lnTo>
                    <a:pt x="986" y="293"/>
                  </a:lnTo>
                  <a:lnTo>
                    <a:pt x="994" y="299"/>
                  </a:lnTo>
                  <a:lnTo>
                    <a:pt x="1002" y="310"/>
                  </a:lnTo>
                  <a:lnTo>
                    <a:pt x="1008" y="319"/>
                  </a:lnTo>
                  <a:lnTo>
                    <a:pt x="1017" y="334"/>
                  </a:lnTo>
                  <a:lnTo>
                    <a:pt x="1027" y="341"/>
                  </a:lnTo>
                  <a:lnTo>
                    <a:pt x="1032" y="371"/>
                  </a:lnTo>
                  <a:lnTo>
                    <a:pt x="1032" y="379"/>
                  </a:lnTo>
                  <a:lnTo>
                    <a:pt x="1036" y="396"/>
                  </a:lnTo>
                  <a:lnTo>
                    <a:pt x="1023" y="403"/>
                  </a:lnTo>
                  <a:lnTo>
                    <a:pt x="1013" y="407"/>
                  </a:lnTo>
                  <a:lnTo>
                    <a:pt x="992" y="411"/>
                  </a:lnTo>
                  <a:lnTo>
                    <a:pt x="981" y="421"/>
                  </a:lnTo>
                  <a:lnTo>
                    <a:pt x="967" y="434"/>
                  </a:lnTo>
                  <a:lnTo>
                    <a:pt x="967" y="451"/>
                  </a:lnTo>
                  <a:lnTo>
                    <a:pt x="956" y="466"/>
                  </a:lnTo>
                  <a:lnTo>
                    <a:pt x="970" y="481"/>
                  </a:lnTo>
                  <a:lnTo>
                    <a:pt x="956" y="478"/>
                  </a:lnTo>
                  <a:lnTo>
                    <a:pt x="941" y="481"/>
                  </a:lnTo>
                  <a:lnTo>
                    <a:pt x="932" y="493"/>
                  </a:lnTo>
                  <a:lnTo>
                    <a:pt x="928" y="506"/>
                  </a:lnTo>
                  <a:lnTo>
                    <a:pt x="905" y="481"/>
                  </a:lnTo>
                  <a:lnTo>
                    <a:pt x="879" y="458"/>
                  </a:lnTo>
                  <a:lnTo>
                    <a:pt x="845" y="451"/>
                  </a:lnTo>
                  <a:lnTo>
                    <a:pt x="818" y="436"/>
                  </a:lnTo>
                  <a:lnTo>
                    <a:pt x="784" y="447"/>
                  </a:lnTo>
                  <a:lnTo>
                    <a:pt x="754" y="451"/>
                  </a:lnTo>
                  <a:lnTo>
                    <a:pt x="723" y="458"/>
                  </a:lnTo>
                  <a:lnTo>
                    <a:pt x="708" y="462"/>
                  </a:lnTo>
                  <a:lnTo>
                    <a:pt x="686" y="477"/>
                  </a:lnTo>
                  <a:lnTo>
                    <a:pt x="670" y="484"/>
                  </a:lnTo>
                  <a:lnTo>
                    <a:pt x="648" y="495"/>
                  </a:lnTo>
                  <a:lnTo>
                    <a:pt x="632" y="514"/>
                  </a:lnTo>
                  <a:lnTo>
                    <a:pt x="632" y="518"/>
                  </a:lnTo>
                  <a:lnTo>
                    <a:pt x="625" y="525"/>
                  </a:lnTo>
                  <a:lnTo>
                    <a:pt x="632" y="536"/>
                  </a:lnTo>
                  <a:lnTo>
                    <a:pt x="632" y="547"/>
                  </a:lnTo>
                  <a:lnTo>
                    <a:pt x="621" y="550"/>
                  </a:lnTo>
                  <a:lnTo>
                    <a:pt x="621" y="565"/>
                  </a:lnTo>
                  <a:lnTo>
                    <a:pt x="627" y="582"/>
                  </a:lnTo>
                  <a:lnTo>
                    <a:pt x="621" y="599"/>
                  </a:lnTo>
                  <a:lnTo>
                    <a:pt x="595" y="606"/>
                  </a:lnTo>
                  <a:lnTo>
                    <a:pt x="587" y="625"/>
                  </a:lnTo>
                  <a:lnTo>
                    <a:pt x="583" y="639"/>
                  </a:lnTo>
                  <a:lnTo>
                    <a:pt x="579" y="647"/>
                  </a:lnTo>
                  <a:lnTo>
                    <a:pt x="560" y="647"/>
                  </a:lnTo>
                  <a:lnTo>
                    <a:pt x="542" y="647"/>
                  </a:lnTo>
                  <a:lnTo>
                    <a:pt x="526" y="643"/>
                  </a:lnTo>
                  <a:lnTo>
                    <a:pt x="526" y="628"/>
                  </a:lnTo>
                  <a:lnTo>
                    <a:pt x="526" y="617"/>
                  </a:lnTo>
                  <a:lnTo>
                    <a:pt x="526" y="621"/>
                  </a:lnTo>
                  <a:lnTo>
                    <a:pt x="507" y="610"/>
                  </a:lnTo>
                  <a:lnTo>
                    <a:pt x="496" y="610"/>
                  </a:lnTo>
                  <a:lnTo>
                    <a:pt x="481" y="613"/>
                  </a:lnTo>
                  <a:lnTo>
                    <a:pt x="462" y="606"/>
                  </a:lnTo>
                  <a:lnTo>
                    <a:pt x="458" y="599"/>
                  </a:lnTo>
                  <a:lnTo>
                    <a:pt x="451" y="588"/>
                  </a:lnTo>
                  <a:lnTo>
                    <a:pt x="435" y="591"/>
                  </a:lnTo>
                  <a:lnTo>
                    <a:pt x="428" y="599"/>
                  </a:lnTo>
                  <a:lnTo>
                    <a:pt x="428" y="602"/>
                  </a:lnTo>
                  <a:lnTo>
                    <a:pt x="420" y="588"/>
                  </a:lnTo>
                  <a:lnTo>
                    <a:pt x="405" y="584"/>
                  </a:lnTo>
                  <a:lnTo>
                    <a:pt x="401" y="584"/>
                  </a:lnTo>
                  <a:lnTo>
                    <a:pt x="398" y="584"/>
                  </a:lnTo>
                  <a:lnTo>
                    <a:pt x="375" y="588"/>
                  </a:lnTo>
                  <a:lnTo>
                    <a:pt x="352" y="591"/>
                  </a:lnTo>
                  <a:lnTo>
                    <a:pt x="337" y="599"/>
                  </a:lnTo>
                  <a:lnTo>
                    <a:pt x="329" y="602"/>
                  </a:lnTo>
                  <a:lnTo>
                    <a:pt x="314" y="602"/>
                  </a:lnTo>
                  <a:lnTo>
                    <a:pt x="303" y="599"/>
                  </a:lnTo>
                  <a:lnTo>
                    <a:pt x="288" y="591"/>
                  </a:lnTo>
                  <a:lnTo>
                    <a:pt x="273" y="595"/>
                  </a:lnTo>
                  <a:lnTo>
                    <a:pt x="261" y="613"/>
                  </a:lnTo>
                  <a:lnTo>
                    <a:pt x="257" y="625"/>
                  </a:lnTo>
                  <a:lnTo>
                    <a:pt x="254" y="632"/>
                  </a:lnTo>
                  <a:lnTo>
                    <a:pt x="250" y="636"/>
                  </a:lnTo>
                  <a:lnTo>
                    <a:pt x="235" y="639"/>
                  </a:lnTo>
                  <a:lnTo>
                    <a:pt x="220" y="647"/>
                  </a:lnTo>
                  <a:lnTo>
                    <a:pt x="208" y="654"/>
                  </a:lnTo>
                  <a:lnTo>
                    <a:pt x="201" y="662"/>
                  </a:lnTo>
                  <a:lnTo>
                    <a:pt x="197" y="665"/>
                  </a:lnTo>
                  <a:lnTo>
                    <a:pt x="182" y="647"/>
                  </a:lnTo>
                  <a:lnTo>
                    <a:pt x="170" y="662"/>
                  </a:lnTo>
                  <a:lnTo>
                    <a:pt x="163" y="680"/>
                  </a:lnTo>
                  <a:lnTo>
                    <a:pt x="178" y="691"/>
                  </a:lnTo>
                  <a:lnTo>
                    <a:pt x="174" y="706"/>
                  </a:lnTo>
                  <a:lnTo>
                    <a:pt x="166" y="713"/>
                  </a:lnTo>
                  <a:lnTo>
                    <a:pt x="151" y="713"/>
                  </a:lnTo>
                  <a:lnTo>
                    <a:pt x="148" y="724"/>
                  </a:lnTo>
                  <a:lnTo>
                    <a:pt x="140" y="735"/>
                  </a:lnTo>
                  <a:lnTo>
                    <a:pt x="144" y="735"/>
                  </a:lnTo>
                  <a:lnTo>
                    <a:pt x="140" y="735"/>
                  </a:lnTo>
                  <a:lnTo>
                    <a:pt x="129" y="720"/>
                  </a:lnTo>
                  <a:lnTo>
                    <a:pt x="125" y="702"/>
                  </a:lnTo>
                  <a:lnTo>
                    <a:pt x="106" y="680"/>
                  </a:lnTo>
                  <a:lnTo>
                    <a:pt x="79" y="673"/>
                  </a:lnTo>
                  <a:lnTo>
                    <a:pt x="57" y="665"/>
                  </a:lnTo>
                  <a:lnTo>
                    <a:pt x="41" y="673"/>
                  </a:lnTo>
                  <a:lnTo>
                    <a:pt x="41" y="688"/>
                  </a:lnTo>
                  <a:lnTo>
                    <a:pt x="19" y="691"/>
                  </a:lnTo>
                  <a:lnTo>
                    <a:pt x="19" y="694"/>
                  </a:lnTo>
                  <a:lnTo>
                    <a:pt x="0" y="694"/>
                  </a:lnTo>
                  <a:lnTo>
                    <a:pt x="4" y="694"/>
                  </a:lnTo>
                  <a:lnTo>
                    <a:pt x="0" y="680"/>
                  </a:lnTo>
                  <a:lnTo>
                    <a:pt x="11" y="665"/>
                  </a:lnTo>
                  <a:lnTo>
                    <a:pt x="11" y="650"/>
                  </a:lnTo>
                  <a:lnTo>
                    <a:pt x="30" y="636"/>
                  </a:lnTo>
                  <a:lnTo>
                    <a:pt x="45" y="628"/>
                  </a:lnTo>
                  <a:lnTo>
                    <a:pt x="49" y="628"/>
                  </a:lnTo>
                  <a:lnTo>
                    <a:pt x="68" y="636"/>
                  </a:lnTo>
                  <a:lnTo>
                    <a:pt x="76" y="639"/>
                  </a:lnTo>
                  <a:lnTo>
                    <a:pt x="94" y="625"/>
                  </a:lnTo>
                  <a:lnTo>
                    <a:pt x="121" y="613"/>
                  </a:lnTo>
                  <a:lnTo>
                    <a:pt x="132" y="599"/>
                  </a:lnTo>
                  <a:lnTo>
                    <a:pt x="136" y="588"/>
                  </a:lnTo>
                  <a:lnTo>
                    <a:pt x="155" y="565"/>
                  </a:lnTo>
                  <a:lnTo>
                    <a:pt x="174" y="550"/>
                  </a:lnTo>
                  <a:lnTo>
                    <a:pt x="197" y="544"/>
                  </a:lnTo>
                  <a:lnTo>
                    <a:pt x="197" y="529"/>
                  </a:lnTo>
                  <a:lnTo>
                    <a:pt x="201" y="510"/>
                  </a:lnTo>
                  <a:lnTo>
                    <a:pt x="201" y="503"/>
                  </a:lnTo>
                  <a:lnTo>
                    <a:pt x="204" y="495"/>
                  </a:lnTo>
                  <a:lnTo>
                    <a:pt x="216" y="492"/>
                  </a:lnTo>
                  <a:lnTo>
                    <a:pt x="227" y="481"/>
                  </a:lnTo>
                  <a:lnTo>
                    <a:pt x="254" y="477"/>
                  </a:lnTo>
                  <a:lnTo>
                    <a:pt x="269" y="473"/>
                  </a:lnTo>
                  <a:lnTo>
                    <a:pt x="269" y="477"/>
                  </a:lnTo>
                  <a:lnTo>
                    <a:pt x="276" y="462"/>
                  </a:lnTo>
                  <a:lnTo>
                    <a:pt x="288" y="447"/>
                  </a:lnTo>
                  <a:lnTo>
                    <a:pt x="307" y="429"/>
                  </a:lnTo>
                  <a:lnTo>
                    <a:pt x="318" y="421"/>
                  </a:lnTo>
                  <a:lnTo>
                    <a:pt x="329" y="407"/>
                  </a:lnTo>
                  <a:lnTo>
                    <a:pt x="333" y="385"/>
                  </a:lnTo>
                  <a:lnTo>
                    <a:pt x="337" y="359"/>
                  </a:lnTo>
                  <a:lnTo>
                    <a:pt x="344" y="332"/>
                  </a:lnTo>
                  <a:lnTo>
                    <a:pt x="344" y="317"/>
                  </a:lnTo>
                  <a:lnTo>
                    <a:pt x="348" y="306"/>
                  </a:lnTo>
                  <a:lnTo>
                    <a:pt x="363" y="306"/>
                  </a:lnTo>
                  <a:lnTo>
                    <a:pt x="390" y="317"/>
                  </a:lnTo>
                  <a:lnTo>
                    <a:pt x="405" y="317"/>
                  </a:lnTo>
                  <a:lnTo>
                    <a:pt x="424" y="313"/>
                  </a:lnTo>
                  <a:lnTo>
                    <a:pt x="435" y="295"/>
                  </a:lnTo>
                  <a:lnTo>
                    <a:pt x="435" y="284"/>
                  </a:lnTo>
                  <a:lnTo>
                    <a:pt x="435" y="247"/>
                  </a:lnTo>
                </a:path>
              </a:pathLst>
            </a:custGeom>
            <a:solidFill>
              <a:schemeClr val="accent1"/>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7" name="Freeform 12"/>
            <p:cNvSpPr>
              <a:spLocks/>
            </p:cNvSpPr>
            <p:nvPr/>
          </p:nvSpPr>
          <p:spPr bwMode="auto">
            <a:xfrm>
              <a:off x="7889332" y="5491549"/>
              <a:ext cx="704850" cy="465137"/>
            </a:xfrm>
            <a:custGeom>
              <a:avLst/>
              <a:gdLst>
                <a:gd name="T0" fmla="*/ 54 w 527"/>
                <a:gd name="T1" fmla="*/ 281 h 370"/>
                <a:gd name="T2" fmla="*/ 103 w 527"/>
                <a:gd name="T3" fmla="*/ 255 h 370"/>
                <a:gd name="T4" fmla="*/ 22 w 527"/>
                <a:gd name="T5" fmla="*/ 218 h 370"/>
                <a:gd name="T6" fmla="*/ 14 w 527"/>
                <a:gd name="T7" fmla="*/ 178 h 370"/>
                <a:gd name="T8" fmla="*/ 0 w 527"/>
                <a:gd name="T9" fmla="*/ 151 h 370"/>
                <a:gd name="T10" fmla="*/ 10 w 527"/>
                <a:gd name="T11" fmla="*/ 103 h 370"/>
                <a:gd name="T12" fmla="*/ 24 w 527"/>
                <a:gd name="T13" fmla="*/ 78 h 370"/>
                <a:gd name="T14" fmla="*/ 63 w 527"/>
                <a:gd name="T15" fmla="*/ 89 h 370"/>
                <a:gd name="T16" fmla="*/ 60 w 527"/>
                <a:gd name="T17" fmla="*/ 55 h 370"/>
                <a:gd name="T18" fmla="*/ 107 w 527"/>
                <a:gd name="T19" fmla="*/ 60 h 370"/>
                <a:gd name="T20" fmla="*/ 132 w 527"/>
                <a:gd name="T21" fmla="*/ 51 h 370"/>
                <a:gd name="T22" fmla="*/ 175 w 527"/>
                <a:gd name="T23" fmla="*/ 53 h 370"/>
                <a:gd name="T24" fmla="*/ 206 w 527"/>
                <a:gd name="T25" fmla="*/ 47 h 370"/>
                <a:gd name="T26" fmla="*/ 219 w 527"/>
                <a:gd name="T27" fmla="*/ 19 h 370"/>
                <a:gd name="T28" fmla="*/ 238 w 527"/>
                <a:gd name="T29" fmla="*/ 5 h 370"/>
                <a:gd name="T30" fmla="*/ 264 w 527"/>
                <a:gd name="T31" fmla="*/ 0 h 370"/>
                <a:gd name="T32" fmla="*/ 290 w 527"/>
                <a:gd name="T33" fmla="*/ 13 h 370"/>
                <a:gd name="T34" fmla="*/ 300 w 527"/>
                <a:gd name="T35" fmla="*/ 31 h 370"/>
                <a:gd name="T36" fmla="*/ 310 w 527"/>
                <a:gd name="T37" fmla="*/ 53 h 370"/>
                <a:gd name="T38" fmla="*/ 311 w 527"/>
                <a:gd name="T39" fmla="*/ 70 h 370"/>
                <a:gd name="T40" fmla="*/ 328 w 527"/>
                <a:gd name="T41" fmla="*/ 81 h 370"/>
                <a:gd name="T42" fmla="*/ 351 w 527"/>
                <a:gd name="T43" fmla="*/ 103 h 370"/>
                <a:gd name="T44" fmla="*/ 379 w 527"/>
                <a:gd name="T45" fmla="*/ 155 h 370"/>
                <a:gd name="T46" fmla="*/ 435 w 527"/>
                <a:gd name="T47" fmla="*/ 151 h 370"/>
                <a:gd name="T48" fmla="*/ 500 w 527"/>
                <a:gd name="T49" fmla="*/ 159 h 370"/>
                <a:gd name="T50" fmla="*/ 511 w 527"/>
                <a:gd name="T51" fmla="*/ 178 h 370"/>
                <a:gd name="T52" fmla="*/ 496 w 527"/>
                <a:gd name="T53" fmla="*/ 192 h 370"/>
                <a:gd name="T54" fmla="*/ 413 w 527"/>
                <a:gd name="T55" fmla="*/ 210 h 370"/>
                <a:gd name="T56" fmla="*/ 397 w 527"/>
                <a:gd name="T57" fmla="*/ 227 h 370"/>
                <a:gd name="T58" fmla="*/ 393 w 527"/>
                <a:gd name="T59" fmla="*/ 262 h 370"/>
                <a:gd name="T60" fmla="*/ 381 w 527"/>
                <a:gd name="T61" fmla="*/ 271 h 370"/>
                <a:gd name="T62" fmla="*/ 357 w 527"/>
                <a:gd name="T63" fmla="*/ 282 h 370"/>
                <a:gd name="T64" fmla="*/ 326 w 527"/>
                <a:gd name="T65" fmla="*/ 310 h 370"/>
                <a:gd name="T66" fmla="*/ 314 w 527"/>
                <a:gd name="T67" fmla="*/ 328 h 370"/>
                <a:gd name="T68" fmla="*/ 299 w 527"/>
                <a:gd name="T69" fmla="*/ 340 h 370"/>
                <a:gd name="T70" fmla="*/ 241 w 527"/>
                <a:gd name="T71" fmla="*/ 347 h 370"/>
                <a:gd name="T72" fmla="*/ 216 w 527"/>
                <a:gd name="T73" fmla="*/ 354 h 370"/>
                <a:gd name="T74" fmla="*/ 190 w 527"/>
                <a:gd name="T75" fmla="*/ 343 h 370"/>
                <a:gd name="T76" fmla="*/ 124 w 527"/>
                <a:gd name="T77" fmla="*/ 366 h 370"/>
                <a:gd name="T78" fmla="*/ 50 w 527"/>
                <a:gd name="T79" fmla="*/ 362 h 370"/>
                <a:gd name="T80" fmla="*/ 16 w 527"/>
                <a:gd name="T81" fmla="*/ 31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7" h="370">
                  <a:moveTo>
                    <a:pt x="41" y="266"/>
                  </a:moveTo>
                  <a:lnTo>
                    <a:pt x="54" y="281"/>
                  </a:lnTo>
                  <a:lnTo>
                    <a:pt x="81" y="267"/>
                  </a:lnTo>
                  <a:lnTo>
                    <a:pt x="103" y="255"/>
                  </a:lnTo>
                  <a:lnTo>
                    <a:pt x="45" y="219"/>
                  </a:lnTo>
                  <a:lnTo>
                    <a:pt x="22" y="218"/>
                  </a:lnTo>
                  <a:lnTo>
                    <a:pt x="16" y="192"/>
                  </a:lnTo>
                  <a:lnTo>
                    <a:pt x="14" y="178"/>
                  </a:lnTo>
                  <a:lnTo>
                    <a:pt x="6" y="170"/>
                  </a:lnTo>
                  <a:lnTo>
                    <a:pt x="0" y="151"/>
                  </a:lnTo>
                  <a:lnTo>
                    <a:pt x="3" y="137"/>
                  </a:lnTo>
                  <a:lnTo>
                    <a:pt x="10" y="103"/>
                  </a:lnTo>
                  <a:lnTo>
                    <a:pt x="16" y="92"/>
                  </a:lnTo>
                  <a:lnTo>
                    <a:pt x="24" y="78"/>
                  </a:lnTo>
                  <a:lnTo>
                    <a:pt x="38" y="74"/>
                  </a:lnTo>
                  <a:lnTo>
                    <a:pt x="63" y="89"/>
                  </a:lnTo>
                  <a:lnTo>
                    <a:pt x="64" y="70"/>
                  </a:lnTo>
                  <a:lnTo>
                    <a:pt x="60" y="55"/>
                  </a:lnTo>
                  <a:lnTo>
                    <a:pt x="87" y="60"/>
                  </a:lnTo>
                  <a:lnTo>
                    <a:pt x="107" y="60"/>
                  </a:lnTo>
                  <a:lnTo>
                    <a:pt x="128" y="51"/>
                  </a:lnTo>
                  <a:lnTo>
                    <a:pt x="132" y="51"/>
                  </a:lnTo>
                  <a:lnTo>
                    <a:pt x="158" y="55"/>
                  </a:lnTo>
                  <a:lnTo>
                    <a:pt x="175" y="53"/>
                  </a:lnTo>
                  <a:lnTo>
                    <a:pt x="200" y="51"/>
                  </a:lnTo>
                  <a:lnTo>
                    <a:pt x="206" y="47"/>
                  </a:lnTo>
                  <a:lnTo>
                    <a:pt x="215" y="34"/>
                  </a:lnTo>
                  <a:lnTo>
                    <a:pt x="219" y="19"/>
                  </a:lnTo>
                  <a:lnTo>
                    <a:pt x="231" y="8"/>
                  </a:lnTo>
                  <a:lnTo>
                    <a:pt x="238" y="5"/>
                  </a:lnTo>
                  <a:lnTo>
                    <a:pt x="250" y="3"/>
                  </a:lnTo>
                  <a:lnTo>
                    <a:pt x="264" y="0"/>
                  </a:lnTo>
                  <a:lnTo>
                    <a:pt x="283" y="7"/>
                  </a:lnTo>
                  <a:lnTo>
                    <a:pt x="290" y="13"/>
                  </a:lnTo>
                  <a:lnTo>
                    <a:pt x="295" y="22"/>
                  </a:lnTo>
                  <a:lnTo>
                    <a:pt x="300" y="31"/>
                  </a:lnTo>
                  <a:lnTo>
                    <a:pt x="304" y="41"/>
                  </a:lnTo>
                  <a:lnTo>
                    <a:pt x="310" y="53"/>
                  </a:lnTo>
                  <a:lnTo>
                    <a:pt x="311" y="57"/>
                  </a:lnTo>
                  <a:lnTo>
                    <a:pt x="311" y="70"/>
                  </a:lnTo>
                  <a:lnTo>
                    <a:pt x="316" y="78"/>
                  </a:lnTo>
                  <a:lnTo>
                    <a:pt x="328" y="81"/>
                  </a:lnTo>
                  <a:lnTo>
                    <a:pt x="344" y="86"/>
                  </a:lnTo>
                  <a:lnTo>
                    <a:pt x="351" y="103"/>
                  </a:lnTo>
                  <a:lnTo>
                    <a:pt x="356" y="126"/>
                  </a:lnTo>
                  <a:lnTo>
                    <a:pt x="379" y="155"/>
                  </a:lnTo>
                  <a:lnTo>
                    <a:pt x="419" y="151"/>
                  </a:lnTo>
                  <a:lnTo>
                    <a:pt x="435" y="151"/>
                  </a:lnTo>
                  <a:lnTo>
                    <a:pt x="469" y="152"/>
                  </a:lnTo>
                  <a:lnTo>
                    <a:pt x="500" y="159"/>
                  </a:lnTo>
                  <a:lnTo>
                    <a:pt x="526" y="163"/>
                  </a:lnTo>
                  <a:lnTo>
                    <a:pt x="511" y="178"/>
                  </a:lnTo>
                  <a:lnTo>
                    <a:pt x="515" y="178"/>
                  </a:lnTo>
                  <a:lnTo>
                    <a:pt x="496" y="192"/>
                  </a:lnTo>
                  <a:lnTo>
                    <a:pt x="462" y="199"/>
                  </a:lnTo>
                  <a:lnTo>
                    <a:pt x="413" y="210"/>
                  </a:lnTo>
                  <a:lnTo>
                    <a:pt x="390" y="214"/>
                  </a:lnTo>
                  <a:lnTo>
                    <a:pt x="397" y="227"/>
                  </a:lnTo>
                  <a:lnTo>
                    <a:pt x="397" y="240"/>
                  </a:lnTo>
                  <a:lnTo>
                    <a:pt x="393" y="262"/>
                  </a:lnTo>
                  <a:lnTo>
                    <a:pt x="387" y="267"/>
                  </a:lnTo>
                  <a:lnTo>
                    <a:pt x="381" y="271"/>
                  </a:lnTo>
                  <a:lnTo>
                    <a:pt x="368" y="274"/>
                  </a:lnTo>
                  <a:lnTo>
                    <a:pt x="357" y="282"/>
                  </a:lnTo>
                  <a:lnTo>
                    <a:pt x="344" y="295"/>
                  </a:lnTo>
                  <a:lnTo>
                    <a:pt x="326" y="310"/>
                  </a:lnTo>
                  <a:lnTo>
                    <a:pt x="313" y="314"/>
                  </a:lnTo>
                  <a:lnTo>
                    <a:pt x="314" y="328"/>
                  </a:lnTo>
                  <a:lnTo>
                    <a:pt x="310" y="334"/>
                  </a:lnTo>
                  <a:lnTo>
                    <a:pt x="299" y="340"/>
                  </a:lnTo>
                  <a:lnTo>
                    <a:pt x="269" y="347"/>
                  </a:lnTo>
                  <a:lnTo>
                    <a:pt x="241" y="347"/>
                  </a:lnTo>
                  <a:lnTo>
                    <a:pt x="223" y="347"/>
                  </a:lnTo>
                  <a:lnTo>
                    <a:pt x="216" y="354"/>
                  </a:lnTo>
                  <a:lnTo>
                    <a:pt x="211" y="362"/>
                  </a:lnTo>
                  <a:lnTo>
                    <a:pt x="190" y="343"/>
                  </a:lnTo>
                  <a:lnTo>
                    <a:pt x="160" y="354"/>
                  </a:lnTo>
                  <a:lnTo>
                    <a:pt x="124" y="366"/>
                  </a:lnTo>
                  <a:lnTo>
                    <a:pt x="84" y="369"/>
                  </a:lnTo>
                  <a:lnTo>
                    <a:pt x="50" y="362"/>
                  </a:lnTo>
                  <a:lnTo>
                    <a:pt x="28" y="347"/>
                  </a:lnTo>
                  <a:lnTo>
                    <a:pt x="16" y="310"/>
                  </a:lnTo>
                  <a:lnTo>
                    <a:pt x="41" y="266"/>
                  </a:lnTo>
                </a:path>
              </a:pathLst>
            </a:custGeom>
            <a:solidFill>
              <a:schemeClr val="accent5">
                <a:lumMod val="75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8" name="Freeform 13"/>
            <p:cNvSpPr>
              <a:spLocks/>
            </p:cNvSpPr>
            <p:nvPr/>
          </p:nvSpPr>
          <p:spPr bwMode="auto">
            <a:xfrm>
              <a:off x="6832057" y="4804161"/>
              <a:ext cx="1257300" cy="963613"/>
            </a:xfrm>
            <a:custGeom>
              <a:avLst/>
              <a:gdLst>
                <a:gd name="T0" fmla="*/ 664 w 941"/>
                <a:gd name="T1" fmla="*/ 70 h 769"/>
                <a:gd name="T2" fmla="*/ 724 w 941"/>
                <a:gd name="T3" fmla="*/ 82 h 769"/>
                <a:gd name="T4" fmla="*/ 778 w 941"/>
                <a:gd name="T5" fmla="*/ 133 h 769"/>
                <a:gd name="T6" fmla="*/ 845 w 941"/>
                <a:gd name="T7" fmla="*/ 155 h 769"/>
                <a:gd name="T8" fmla="*/ 878 w 941"/>
                <a:gd name="T9" fmla="*/ 241 h 769"/>
                <a:gd name="T10" fmla="*/ 928 w 941"/>
                <a:gd name="T11" fmla="*/ 283 h 769"/>
                <a:gd name="T12" fmla="*/ 867 w 941"/>
                <a:gd name="T13" fmla="*/ 337 h 769"/>
                <a:gd name="T14" fmla="*/ 818 w 941"/>
                <a:gd name="T15" fmla="*/ 370 h 769"/>
                <a:gd name="T16" fmla="*/ 806 w 941"/>
                <a:gd name="T17" fmla="*/ 447 h 769"/>
                <a:gd name="T18" fmla="*/ 757 w 941"/>
                <a:gd name="T19" fmla="*/ 487 h 769"/>
                <a:gd name="T20" fmla="*/ 710 w 941"/>
                <a:gd name="T21" fmla="*/ 483 h 769"/>
                <a:gd name="T22" fmla="*/ 714 w 941"/>
                <a:gd name="T23" fmla="*/ 509 h 769"/>
                <a:gd name="T24" fmla="*/ 705 w 941"/>
                <a:gd name="T25" fmla="*/ 529 h 769"/>
                <a:gd name="T26" fmla="*/ 725 w 941"/>
                <a:gd name="T27" fmla="*/ 557 h 769"/>
                <a:gd name="T28" fmla="*/ 754 w 941"/>
                <a:gd name="T29" fmla="*/ 550 h 769"/>
                <a:gd name="T30" fmla="*/ 810 w 941"/>
                <a:gd name="T31" fmla="*/ 539 h 769"/>
                <a:gd name="T32" fmla="*/ 874 w 941"/>
                <a:gd name="T33" fmla="*/ 565 h 769"/>
                <a:gd name="T34" fmla="*/ 906 w 941"/>
                <a:gd name="T35" fmla="*/ 601 h 769"/>
                <a:gd name="T36" fmla="*/ 868 w 941"/>
                <a:gd name="T37" fmla="*/ 613 h 769"/>
                <a:gd name="T38" fmla="*/ 846 w 941"/>
                <a:gd name="T39" fmla="*/ 638 h 769"/>
                <a:gd name="T40" fmla="*/ 806 w 941"/>
                <a:gd name="T41" fmla="*/ 656 h 769"/>
                <a:gd name="T42" fmla="*/ 806 w 941"/>
                <a:gd name="T43" fmla="*/ 727 h 769"/>
                <a:gd name="T44" fmla="*/ 788 w 941"/>
                <a:gd name="T45" fmla="*/ 768 h 769"/>
                <a:gd name="T46" fmla="*/ 746 w 941"/>
                <a:gd name="T47" fmla="*/ 739 h 769"/>
                <a:gd name="T48" fmla="*/ 693 w 941"/>
                <a:gd name="T49" fmla="*/ 735 h 769"/>
                <a:gd name="T50" fmla="*/ 636 w 941"/>
                <a:gd name="T51" fmla="*/ 735 h 769"/>
                <a:gd name="T52" fmla="*/ 551 w 941"/>
                <a:gd name="T53" fmla="*/ 753 h 769"/>
                <a:gd name="T54" fmla="*/ 551 w 941"/>
                <a:gd name="T55" fmla="*/ 694 h 769"/>
                <a:gd name="T56" fmla="*/ 511 w 941"/>
                <a:gd name="T57" fmla="*/ 690 h 769"/>
                <a:gd name="T58" fmla="*/ 458 w 941"/>
                <a:gd name="T59" fmla="*/ 709 h 769"/>
                <a:gd name="T60" fmla="*/ 425 w 941"/>
                <a:gd name="T61" fmla="*/ 690 h 769"/>
                <a:gd name="T62" fmla="*/ 475 w 941"/>
                <a:gd name="T63" fmla="*/ 639 h 769"/>
                <a:gd name="T64" fmla="*/ 429 w 941"/>
                <a:gd name="T65" fmla="*/ 616 h 769"/>
                <a:gd name="T66" fmla="*/ 417 w 941"/>
                <a:gd name="T67" fmla="*/ 580 h 769"/>
                <a:gd name="T68" fmla="*/ 397 w 941"/>
                <a:gd name="T69" fmla="*/ 550 h 769"/>
                <a:gd name="T70" fmla="*/ 379 w 941"/>
                <a:gd name="T71" fmla="*/ 566 h 769"/>
                <a:gd name="T72" fmla="*/ 357 w 941"/>
                <a:gd name="T73" fmla="*/ 598 h 769"/>
                <a:gd name="T74" fmla="*/ 303 w 941"/>
                <a:gd name="T75" fmla="*/ 601 h 769"/>
                <a:gd name="T76" fmla="*/ 268 w 941"/>
                <a:gd name="T77" fmla="*/ 575 h 769"/>
                <a:gd name="T78" fmla="*/ 223 w 941"/>
                <a:gd name="T79" fmla="*/ 565 h 769"/>
                <a:gd name="T80" fmla="*/ 205 w 941"/>
                <a:gd name="T81" fmla="*/ 499 h 769"/>
                <a:gd name="T82" fmla="*/ 228 w 941"/>
                <a:gd name="T83" fmla="*/ 450 h 769"/>
                <a:gd name="T84" fmla="*/ 240 w 941"/>
                <a:gd name="T85" fmla="*/ 413 h 769"/>
                <a:gd name="T86" fmla="*/ 213 w 941"/>
                <a:gd name="T87" fmla="*/ 391 h 769"/>
                <a:gd name="T88" fmla="*/ 156 w 941"/>
                <a:gd name="T89" fmla="*/ 364 h 769"/>
                <a:gd name="T90" fmla="*/ 103 w 941"/>
                <a:gd name="T91" fmla="*/ 373 h 769"/>
                <a:gd name="T92" fmla="*/ 57 w 941"/>
                <a:gd name="T93" fmla="*/ 384 h 769"/>
                <a:gd name="T94" fmla="*/ 46 w 941"/>
                <a:gd name="T95" fmla="*/ 346 h 769"/>
                <a:gd name="T96" fmla="*/ 4 w 941"/>
                <a:gd name="T97" fmla="*/ 307 h 769"/>
                <a:gd name="T98" fmla="*/ 27 w 941"/>
                <a:gd name="T99" fmla="*/ 265 h 769"/>
                <a:gd name="T100" fmla="*/ 76 w 941"/>
                <a:gd name="T101" fmla="*/ 250 h 769"/>
                <a:gd name="T102" fmla="*/ 91 w 941"/>
                <a:gd name="T103" fmla="*/ 196 h 769"/>
                <a:gd name="T104" fmla="*/ 145 w 941"/>
                <a:gd name="T105" fmla="*/ 188 h 769"/>
                <a:gd name="T106" fmla="*/ 205 w 941"/>
                <a:gd name="T107" fmla="*/ 211 h 769"/>
                <a:gd name="T108" fmla="*/ 266 w 941"/>
                <a:gd name="T109" fmla="*/ 239 h 769"/>
                <a:gd name="T110" fmla="*/ 345 w 941"/>
                <a:gd name="T111" fmla="*/ 229 h 769"/>
                <a:gd name="T112" fmla="*/ 420 w 941"/>
                <a:gd name="T113" fmla="*/ 202 h 769"/>
                <a:gd name="T114" fmla="*/ 406 w 941"/>
                <a:gd name="T115" fmla="*/ 178 h 769"/>
                <a:gd name="T116" fmla="*/ 432 w 941"/>
                <a:gd name="T117" fmla="*/ 142 h 769"/>
                <a:gd name="T118" fmla="*/ 475 w 941"/>
                <a:gd name="T119" fmla="*/ 96 h 769"/>
                <a:gd name="T120" fmla="*/ 543 w 941"/>
                <a:gd name="T121" fmla="*/ 58 h 769"/>
                <a:gd name="T122" fmla="*/ 580 w 941"/>
                <a:gd name="T123" fmla="*/ 43 h 769"/>
                <a:gd name="T124" fmla="*/ 629 w 941"/>
                <a:gd name="T125"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1" h="769">
                  <a:moveTo>
                    <a:pt x="629" y="0"/>
                  </a:moveTo>
                  <a:lnTo>
                    <a:pt x="643" y="19"/>
                  </a:lnTo>
                  <a:lnTo>
                    <a:pt x="648" y="47"/>
                  </a:lnTo>
                  <a:lnTo>
                    <a:pt x="664" y="70"/>
                  </a:lnTo>
                  <a:lnTo>
                    <a:pt x="681" y="85"/>
                  </a:lnTo>
                  <a:lnTo>
                    <a:pt x="696" y="92"/>
                  </a:lnTo>
                  <a:lnTo>
                    <a:pt x="714" y="82"/>
                  </a:lnTo>
                  <a:lnTo>
                    <a:pt x="724" y="82"/>
                  </a:lnTo>
                  <a:lnTo>
                    <a:pt x="735" y="85"/>
                  </a:lnTo>
                  <a:lnTo>
                    <a:pt x="753" y="96"/>
                  </a:lnTo>
                  <a:lnTo>
                    <a:pt x="774" y="111"/>
                  </a:lnTo>
                  <a:lnTo>
                    <a:pt x="778" y="133"/>
                  </a:lnTo>
                  <a:lnTo>
                    <a:pt x="786" y="148"/>
                  </a:lnTo>
                  <a:lnTo>
                    <a:pt x="815" y="151"/>
                  </a:lnTo>
                  <a:lnTo>
                    <a:pt x="827" y="151"/>
                  </a:lnTo>
                  <a:lnTo>
                    <a:pt x="845" y="155"/>
                  </a:lnTo>
                  <a:lnTo>
                    <a:pt x="856" y="163"/>
                  </a:lnTo>
                  <a:lnTo>
                    <a:pt x="863" y="193"/>
                  </a:lnTo>
                  <a:lnTo>
                    <a:pt x="868" y="225"/>
                  </a:lnTo>
                  <a:lnTo>
                    <a:pt x="878" y="241"/>
                  </a:lnTo>
                  <a:lnTo>
                    <a:pt x="892" y="250"/>
                  </a:lnTo>
                  <a:lnTo>
                    <a:pt x="912" y="259"/>
                  </a:lnTo>
                  <a:lnTo>
                    <a:pt x="940" y="277"/>
                  </a:lnTo>
                  <a:lnTo>
                    <a:pt x="928" y="283"/>
                  </a:lnTo>
                  <a:lnTo>
                    <a:pt x="924" y="292"/>
                  </a:lnTo>
                  <a:lnTo>
                    <a:pt x="916" y="304"/>
                  </a:lnTo>
                  <a:lnTo>
                    <a:pt x="896" y="320"/>
                  </a:lnTo>
                  <a:lnTo>
                    <a:pt x="867" y="337"/>
                  </a:lnTo>
                  <a:lnTo>
                    <a:pt x="835" y="350"/>
                  </a:lnTo>
                  <a:lnTo>
                    <a:pt x="818" y="351"/>
                  </a:lnTo>
                  <a:lnTo>
                    <a:pt x="818" y="355"/>
                  </a:lnTo>
                  <a:lnTo>
                    <a:pt x="818" y="370"/>
                  </a:lnTo>
                  <a:lnTo>
                    <a:pt x="821" y="402"/>
                  </a:lnTo>
                  <a:lnTo>
                    <a:pt x="821" y="432"/>
                  </a:lnTo>
                  <a:lnTo>
                    <a:pt x="814" y="442"/>
                  </a:lnTo>
                  <a:lnTo>
                    <a:pt x="806" y="447"/>
                  </a:lnTo>
                  <a:lnTo>
                    <a:pt x="788" y="451"/>
                  </a:lnTo>
                  <a:lnTo>
                    <a:pt x="778" y="454"/>
                  </a:lnTo>
                  <a:lnTo>
                    <a:pt x="771" y="469"/>
                  </a:lnTo>
                  <a:lnTo>
                    <a:pt x="757" y="487"/>
                  </a:lnTo>
                  <a:lnTo>
                    <a:pt x="746" y="490"/>
                  </a:lnTo>
                  <a:lnTo>
                    <a:pt x="733" y="487"/>
                  </a:lnTo>
                  <a:lnTo>
                    <a:pt x="717" y="487"/>
                  </a:lnTo>
                  <a:lnTo>
                    <a:pt x="710" y="483"/>
                  </a:lnTo>
                  <a:lnTo>
                    <a:pt x="700" y="487"/>
                  </a:lnTo>
                  <a:lnTo>
                    <a:pt x="696" y="494"/>
                  </a:lnTo>
                  <a:lnTo>
                    <a:pt x="701" y="502"/>
                  </a:lnTo>
                  <a:lnTo>
                    <a:pt x="714" y="509"/>
                  </a:lnTo>
                  <a:lnTo>
                    <a:pt x="705" y="513"/>
                  </a:lnTo>
                  <a:lnTo>
                    <a:pt x="714" y="509"/>
                  </a:lnTo>
                  <a:lnTo>
                    <a:pt x="709" y="520"/>
                  </a:lnTo>
                  <a:lnTo>
                    <a:pt x="705" y="529"/>
                  </a:lnTo>
                  <a:lnTo>
                    <a:pt x="706" y="550"/>
                  </a:lnTo>
                  <a:lnTo>
                    <a:pt x="710" y="554"/>
                  </a:lnTo>
                  <a:lnTo>
                    <a:pt x="714" y="558"/>
                  </a:lnTo>
                  <a:lnTo>
                    <a:pt x="725" y="557"/>
                  </a:lnTo>
                  <a:lnTo>
                    <a:pt x="733" y="552"/>
                  </a:lnTo>
                  <a:lnTo>
                    <a:pt x="740" y="557"/>
                  </a:lnTo>
                  <a:lnTo>
                    <a:pt x="746" y="566"/>
                  </a:lnTo>
                  <a:lnTo>
                    <a:pt x="754" y="550"/>
                  </a:lnTo>
                  <a:lnTo>
                    <a:pt x="762" y="535"/>
                  </a:lnTo>
                  <a:lnTo>
                    <a:pt x="773" y="532"/>
                  </a:lnTo>
                  <a:lnTo>
                    <a:pt x="795" y="528"/>
                  </a:lnTo>
                  <a:lnTo>
                    <a:pt x="810" y="539"/>
                  </a:lnTo>
                  <a:lnTo>
                    <a:pt x="831" y="539"/>
                  </a:lnTo>
                  <a:lnTo>
                    <a:pt x="846" y="550"/>
                  </a:lnTo>
                  <a:lnTo>
                    <a:pt x="863" y="557"/>
                  </a:lnTo>
                  <a:lnTo>
                    <a:pt x="874" y="565"/>
                  </a:lnTo>
                  <a:lnTo>
                    <a:pt x="873" y="580"/>
                  </a:lnTo>
                  <a:lnTo>
                    <a:pt x="873" y="592"/>
                  </a:lnTo>
                  <a:lnTo>
                    <a:pt x="888" y="597"/>
                  </a:lnTo>
                  <a:lnTo>
                    <a:pt x="906" y="601"/>
                  </a:lnTo>
                  <a:lnTo>
                    <a:pt x="912" y="608"/>
                  </a:lnTo>
                  <a:lnTo>
                    <a:pt x="899" y="613"/>
                  </a:lnTo>
                  <a:lnTo>
                    <a:pt x="883" y="616"/>
                  </a:lnTo>
                  <a:lnTo>
                    <a:pt x="868" y="613"/>
                  </a:lnTo>
                  <a:lnTo>
                    <a:pt x="856" y="606"/>
                  </a:lnTo>
                  <a:lnTo>
                    <a:pt x="858" y="627"/>
                  </a:lnTo>
                  <a:lnTo>
                    <a:pt x="856" y="639"/>
                  </a:lnTo>
                  <a:lnTo>
                    <a:pt x="846" y="638"/>
                  </a:lnTo>
                  <a:lnTo>
                    <a:pt x="834" y="629"/>
                  </a:lnTo>
                  <a:lnTo>
                    <a:pt x="822" y="629"/>
                  </a:lnTo>
                  <a:lnTo>
                    <a:pt x="815" y="642"/>
                  </a:lnTo>
                  <a:lnTo>
                    <a:pt x="806" y="656"/>
                  </a:lnTo>
                  <a:lnTo>
                    <a:pt x="803" y="671"/>
                  </a:lnTo>
                  <a:lnTo>
                    <a:pt x="795" y="687"/>
                  </a:lnTo>
                  <a:lnTo>
                    <a:pt x="795" y="709"/>
                  </a:lnTo>
                  <a:lnTo>
                    <a:pt x="806" y="727"/>
                  </a:lnTo>
                  <a:lnTo>
                    <a:pt x="810" y="739"/>
                  </a:lnTo>
                  <a:lnTo>
                    <a:pt x="808" y="753"/>
                  </a:lnTo>
                  <a:lnTo>
                    <a:pt x="805" y="763"/>
                  </a:lnTo>
                  <a:lnTo>
                    <a:pt x="788" y="768"/>
                  </a:lnTo>
                  <a:lnTo>
                    <a:pt x="778" y="758"/>
                  </a:lnTo>
                  <a:lnTo>
                    <a:pt x="767" y="752"/>
                  </a:lnTo>
                  <a:lnTo>
                    <a:pt x="757" y="745"/>
                  </a:lnTo>
                  <a:lnTo>
                    <a:pt x="746" y="739"/>
                  </a:lnTo>
                  <a:lnTo>
                    <a:pt x="733" y="739"/>
                  </a:lnTo>
                  <a:lnTo>
                    <a:pt x="717" y="735"/>
                  </a:lnTo>
                  <a:lnTo>
                    <a:pt x="704" y="735"/>
                  </a:lnTo>
                  <a:lnTo>
                    <a:pt x="693" y="735"/>
                  </a:lnTo>
                  <a:lnTo>
                    <a:pt x="677" y="735"/>
                  </a:lnTo>
                  <a:lnTo>
                    <a:pt x="657" y="739"/>
                  </a:lnTo>
                  <a:lnTo>
                    <a:pt x="649" y="739"/>
                  </a:lnTo>
                  <a:lnTo>
                    <a:pt x="636" y="735"/>
                  </a:lnTo>
                  <a:lnTo>
                    <a:pt x="608" y="745"/>
                  </a:lnTo>
                  <a:lnTo>
                    <a:pt x="579" y="753"/>
                  </a:lnTo>
                  <a:lnTo>
                    <a:pt x="579" y="757"/>
                  </a:lnTo>
                  <a:lnTo>
                    <a:pt x="551" y="753"/>
                  </a:lnTo>
                  <a:lnTo>
                    <a:pt x="539" y="742"/>
                  </a:lnTo>
                  <a:lnTo>
                    <a:pt x="543" y="720"/>
                  </a:lnTo>
                  <a:lnTo>
                    <a:pt x="547" y="709"/>
                  </a:lnTo>
                  <a:lnTo>
                    <a:pt x="551" y="694"/>
                  </a:lnTo>
                  <a:lnTo>
                    <a:pt x="560" y="683"/>
                  </a:lnTo>
                  <a:lnTo>
                    <a:pt x="536" y="687"/>
                  </a:lnTo>
                  <a:lnTo>
                    <a:pt x="522" y="690"/>
                  </a:lnTo>
                  <a:lnTo>
                    <a:pt x="511" y="690"/>
                  </a:lnTo>
                  <a:lnTo>
                    <a:pt x="486" y="687"/>
                  </a:lnTo>
                  <a:lnTo>
                    <a:pt x="471" y="702"/>
                  </a:lnTo>
                  <a:lnTo>
                    <a:pt x="458" y="705"/>
                  </a:lnTo>
                  <a:lnTo>
                    <a:pt x="458" y="709"/>
                  </a:lnTo>
                  <a:lnTo>
                    <a:pt x="439" y="709"/>
                  </a:lnTo>
                  <a:lnTo>
                    <a:pt x="429" y="713"/>
                  </a:lnTo>
                  <a:lnTo>
                    <a:pt x="425" y="709"/>
                  </a:lnTo>
                  <a:lnTo>
                    <a:pt x="425" y="690"/>
                  </a:lnTo>
                  <a:lnTo>
                    <a:pt x="433" y="682"/>
                  </a:lnTo>
                  <a:lnTo>
                    <a:pt x="458" y="668"/>
                  </a:lnTo>
                  <a:lnTo>
                    <a:pt x="470" y="657"/>
                  </a:lnTo>
                  <a:lnTo>
                    <a:pt x="475" y="639"/>
                  </a:lnTo>
                  <a:lnTo>
                    <a:pt x="463" y="616"/>
                  </a:lnTo>
                  <a:lnTo>
                    <a:pt x="451" y="613"/>
                  </a:lnTo>
                  <a:lnTo>
                    <a:pt x="448" y="613"/>
                  </a:lnTo>
                  <a:lnTo>
                    <a:pt x="429" y="616"/>
                  </a:lnTo>
                  <a:lnTo>
                    <a:pt x="417" y="609"/>
                  </a:lnTo>
                  <a:lnTo>
                    <a:pt x="410" y="601"/>
                  </a:lnTo>
                  <a:lnTo>
                    <a:pt x="410" y="587"/>
                  </a:lnTo>
                  <a:lnTo>
                    <a:pt x="417" y="580"/>
                  </a:lnTo>
                  <a:lnTo>
                    <a:pt x="420" y="569"/>
                  </a:lnTo>
                  <a:lnTo>
                    <a:pt x="413" y="557"/>
                  </a:lnTo>
                  <a:lnTo>
                    <a:pt x="414" y="546"/>
                  </a:lnTo>
                  <a:lnTo>
                    <a:pt x="397" y="550"/>
                  </a:lnTo>
                  <a:lnTo>
                    <a:pt x="386" y="543"/>
                  </a:lnTo>
                  <a:lnTo>
                    <a:pt x="387" y="546"/>
                  </a:lnTo>
                  <a:lnTo>
                    <a:pt x="380" y="560"/>
                  </a:lnTo>
                  <a:lnTo>
                    <a:pt x="379" y="566"/>
                  </a:lnTo>
                  <a:lnTo>
                    <a:pt x="379" y="575"/>
                  </a:lnTo>
                  <a:lnTo>
                    <a:pt x="380" y="586"/>
                  </a:lnTo>
                  <a:lnTo>
                    <a:pt x="368" y="591"/>
                  </a:lnTo>
                  <a:lnTo>
                    <a:pt x="357" y="598"/>
                  </a:lnTo>
                  <a:lnTo>
                    <a:pt x="349" y="598"/>
                  </a:lnTo>
                  <a:lnTo>
                    <a:pt x="322" y="601"/>
                  </a:lnTo>
                  <a:lnTo>
                    <a:pt x="307" y="601"/>
                  </a:lnTo>
                  <a:lnTo>
                    <a:pt x="303" y="601"/>
                  </a:lnTo>
                  <a:lnTo>
                    <a:pt x="291" y="595"/>
                  </a:lnTo>
                  <a:lnTo>
                    <a:pt x="279" y="591"/>
                  </a:lnTo>
                  <a:lnTo>
                    <a:pt x="268" y="576"/>
                  </a:lnTo>
                  <a:lnTo>
                    <a:pt x="268" y="575"/>
                  </a:lnTo>
                  <a:lnTo>
                    <a:pt x="255" y="583"/>
                  </a:lnTo>
                  <a:lnTo>
                    <a:pt x="247" y="587"/>
                  </a:lnTo>
                  <a:lnTo>
                    <a:pt x="235" y="580"/>
                  </a:lnTo>
                  <a:lnTo>
                    <a:pt x="223" y="565"/>
                  </a:lnTo>
                  <a:lnTo>
                    <a:pt x="213" y="549"/>
                  </a:lnTo>
                  <a:lnTo>
                    <a:pt x="205" y="535"/>
                  </a:lnTo>
                  <a:lnTo>
                    <a:pt x="205" y="514"/>
                  </a:lnTo>
                  <a:lnTo>
                    <a:pt x="205" y="499"/>
                  </a:lnTo>
                  <a:lnTo>
                    <a:pt x="206" y="485"/>
                  </a:lnTo>
                  <a:lnTo>
                    <a:pt x="213" y="469"/>
                  </a:lnTo>
                  <a:lnTo>
                    <a:pt x="218" y="459"/>
                  </a:lnTo>
                  <a:lnTo>
                    <a:pt x="228" y="450"/>
                  </a:lnTo>
                  <a:lnTo>
                    <a:pt x="243" y="445"/>
                  </a:lnTo>
                  <a:lnTo>
                    <a:pt x="231" y="422"/>
                  </a:lnTo>
                  <a:lnTo>
                    <a:pt x="236" y="418"/>
                  </a:lnTo>
                  <a:lnTo>
                    <a:pt x="240" y="413"/>
                  </a:lnTo>
                  <a:lnTo>
                    <a:pt x="244" y="413"/>
                  </a:lnTo>
                  <a:lnTo>
                    <a:pt x="231" y="402"/>
                  </a:lnTo>
                  <a:lnTo>
                    <a:pt x="224" y="399"/>
                  </a:lnTo>
                  <a:lnTo>
                    <a:pt x="213" y="391"/>
                  </a:lnTo>
                  <a:lnTo>
                    <a:pt x="201" y="384"/>
                  </a:lnTo>
                  <a:lnTo>
                    <a:pt x="190" y="368"/>
                  </a:lnTo>
                  <a:lnTo>
                    <a:pt x="175" y="361"/>
                  </a:lnTo>
                  <a:lnTo>
                    <a:pt x="156" y="364"/>
                  </a:lnTo>
                  <a:lnTo>
                    <a:pt x="145" y="368"/>
                  </a:lnTo>
                  <a:lnTo>
                    <a:pt x="137" y="364"/>
                  </a:lnTo>
                  <a:lnTo>
                    <a:pt x="122" y="368"/>
                  </a:lnTo>
                  <a:lnTo>
                    <a:pt x="103" y="373"/>
                  </a:lnTo>
                  <a:lnTo>
                    <a:pt x="84" y="376"/>
                  </a:lnTo>
                  <a:lnTo>
                    <a:pt x="77" y="391"/>
                  </a:lnTo>
                  <a:lnTo>
                    <a:pt x="68" y="395"/>
                  </a:lnTo>
                  <a:lnTo>
                    <a:pt x="57" y="384"/>
                  </a:lnTo>
                  <a:lnTo>
                    <a:pt x="46" y="368"/>
                  </a:lnTo>
                  <a:lnTo>
                    <a:pt x="42" y="361"/>
                  </a:lnTo>
                  <a:lnTo>
                    <a:pt x="42" y="351"/>
                  </a:lnTo>
                  <a:lnTo>
                    <a:pt x="46" y="346"/>
                  </a:lnTo>
                  <a:lnTo>
                    <a:pt x="38" y="337"/>
                  </a:lnTo>
                  <a:lnTo>
                    <a:pt x="23" y="337"/>
                  </a:lnTo>
                  <a:lnTo>
                    <a:pt x="15" y="320"/>
                  </a:lnTo>
                  <a:lnTo>
                    <a:pt x="4" y="307"/>
                  </a:lnTo>
                  <a:lnTo>
                    <a:pt x="0" y="304"/>
                  </a:lnTo>
                  <a:lnTo>
                    <a:pt x="12" y="287"/>
                  </a:lnTo>
                  <a:lnTo>
                    <a:pt x="22" y="273"/>
                  </a:lnTo>
                  <a:lnTo>
                    <a:pt x="27" y="265"/>
                  </a:lnTo>
                  <a:lnTo>
                    <a:pt x="32" y="259"/>
                  </a:lnTo>
                  <a:lnTo>
                    <a:pt x="38" y="255"/>
                  </a:lnTo>
                  <a:lnTo>
                    <a:pt x="53" y="251"/>
                  </a:lnTo>
                  <a:lnTo>
                    <a:pt x="76" y="250"/>
                  </a:lnTo>
                  <a:lnTo>
                    <a:pt x="90" y="241"/>
                  </a:lnTo>
                  <a:lnTo>
                    <a:pt x="91" y="226"/>
                  </a:lnTo>
                  <a:lnTo>
                    <a:pt x="91" y="208"/>
                  </a:lnTo>
                  <a:lnTo>
                    <a:pt x="91" y="196"/>
                  </a:lnTo>
                  <a:lnTo>
                    <a:pt x="103" y="193"/>
                  </a:lnTo>
                  <a:lnTo>
                    <a:pt x="122" y="187"/>
                  </a:lnTo>
                  <a:lnTo>
                    <a:pt x="129" y="180"/>
                  </a:lnTo>
                  <a:lnTo>
                    <a:pt x="145" y="188"/>
                  </a:lnTo>
                  <a:lnTo>
                    <a:pt x="159" y="206"/>
                  </a:lnTo>
                  <a:lnTo>
                    <a:pt x="167" y="206"/>
                  </a:lnTo>
                  <a:lnTo>
                    <a:pt x="182" y="214"/>
                  </a:lnTo>
                  <a:lnTo>
                    <a:pt x="205" y="211"/>
                  </a:lnTo>
                  <a:lnTo>
                    <a:pt x="224" y="220"/>
                  </a:lnTo>
                  <a:lnTo>
                    <a:pt x="235" y="226"/>
                  </a:lnTo>
                  <a:lnTo>
                    <a:pt x="250" y="241"/>
                  </a:lnTo>
                  <a:lnTo>
                    <a:pt x="266" y="239"/>
                  </a:lnTo>
                  <a:lnTo>
                    <a:pt x="281" y="226"/>
                  </a:lnTo>
                  <a:lnTo>
                    <a:pt x="292" y="239"/>
                  </a:lnTo>
                  <a:lnTo>
                    <a:pt x="315" y="235"/>
                  </a:lnTo>
                  <a:lnTo>
                    <a:pt x="345" y="229"/>
                  </a:lnTo>
                  <a:lnTo>
                    <a:pt x="379" y="224"/>
                  </a:lnTo>
                  <a:lnTo>
                    <a:pt x="406" y="217"/>
                  </a:lnTo>
                  <a:lnTo>
                    <a:pt x="417" y="208"/>
                  </a:lnTo>
                  <a:lnTo>
                    <a:pt x="420" y="202"/>
                  </a:lnTo>
                  <a:lnTo>
                    <a:pt x="420" y="193"/>
                  </a:lnTo>
                  <a:lnTo>
                    <a:pt x="410" y="191"/>
                  </a:lnTo>
                  <a:lnTo>
                    <a:pt x="406" y="187"/>
                  </a:lnTo>
                  <a:lnTo>
                    <a:pt x="406" y="178"/>
                  </a:lnTo>
                  <a:lnTo>
                    <a:pt x="406" y="172"/>
                  </a:lnTo>
                  <a:lnTo>
                    <a:pt x="417" y="159"/>
                  </a:lnTo>
                  <a:lnTo>
                    <a:pt x="429" y="154"/>
                  </a:lnTo>
                  <a:lnTo>
                    <a:pt x="432" y="142"/>
                  </a:lnTo>
                  <a:lnTo>
                    <a:pt x="432" y="121"/>
                  </a:lnTo>
                  <a:lnTo>
                    <a:pt x="432" y="111"/>
                  </a:lnTo>
                  <a:lnTo>
                    <a:pt x="451" y="110"/>
                  </a:lnTo>
                  <a:lnTo>
                    <a:pt x="475" y="96"/>
                  </a:lnTo>
                  <a:lnTo>
                    <a:pt x="482" y="85"/>
                  </a:lnTo>
                  <a:lnTo>
                    <a:pt x="511" y="73"/>
                  </a:lnTo>
                  <a:lnTo>
                    <a:pt x="536" y="61"/>
                  </a:lnTo>
                  <a:lnTo>
                    <a:pt x="543" y="58"/>
                  </a:lnTo>
                  <a:lnTo>
                    <a:pt x="557" y="61"/>
                  </a:lnTo>
                  <a:lnTo>
                    <a:pt x="568" y="61"/>
                  </a:lnTo>
                  <a:lnTo>
                    <a:pt x="573" y="52"/>
                  </a:lnTo>
                  <a:lnTo>
                    <a:pt x="580" y="43"/>
                  </a:lnTo>
                  <a:lnTo>
                    <a:pt x="583" y="24"/>
                  </a:lnTo>
                  <a:lnTo>
                    <a:pt x="592" y="24"/>
                  </a:lnTo>
                  <a:lnTo>
                    <a:pt x="606" y="15"/>
                  </a:lnTo>
                  <a:lnTo>
                    <a:pt x="629" y="0"/>
                  </a:lnTo>
                </a:path>
              </a:pathLst>
            </a:custGeom>
            <a:solidFill>
              <a:schemeClr val="accent2">
                <a:lumMod val="60000"/>
                <a:lumOff val="40000"/>
              </a:schemeClr>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sp>
          <p:nvSpPr>
            <p:cNvPr id="19" name="Freeform 14"/>
            <p:cNvSpPr>
              <a:spLocks/>
            </p:cNvSpPr>
            <p:nvPr/>
          </p:nvSpPr>
          <p:spPr bwMode="auto">
            <a:xfrm>
              <a:off x="7754394" y="5005774"/>
              <a:ext cx="1120775" cy="682625"/>
            </a:xfrm>
            <a:custGeom>
              <a:avLst/>
              <a:gdLst>
                <a:gd name="T0" fmla="*/ 541 w 838"/>
                <a:gd name="T1" fmla="*/ 3 h 544"/>
                <a:gd name="T2" fmla="*/ 632 w 838"/>
                <a:gd name="T3" fmla="*/ 0 h 544"/>
                <a:gd name="T4" fmla="*/ 708 w 838"/>
                <a:gd name="T5" fmla="*/ 11 h 544"/>
                <a:gd name="T6" fmla="*/ 772 w 838"/>
                <a:gd name="T7" fmla="*/ 59 h 544"/>
                <a:gd name="T8" fmla="*/ 829 w 838"/>
                <a:gd name="T9" fmla="*/ 126 h 544"/>
                <a:gd name="T10" fmla="*/ 837 w 838"/>
                <a:gd name="T11" fmla="*/ 196 h 544"/>
                <a:gd name="T12" fmla="*/ 829 w 838"/>
                <a:gd name="T13" fmla="*/ 244 h 544"/>
                <a:gd name="T14" fmla="*/ 806 w 838"/>
                <a:gd name="T15" fmla="*/ 281 h 544"/>
                <a:gd name="T16" fmla="*/ 803 w 838"/>
                <a:gd name="T17" fmla="*/ 310 h 544"/>
                <a:gd name="T18" fmla="*/ 788 w 838"/>
                <a:gd name="T19" fmla="*/ 366 h 544"/>
                <a:gd name="T20" fmla="*/ 731 w 838"/>
                <a:gd name="T21" fmla="*/ 421 h 544"/>
                <a:gd name="T22" fmla="*/ 704 w 838"/>
                <a:gd name="T23" fmla="*/ 458 h 544"/>
                <a:gd name="T24" fmla="*/ 705 w 838"/>
                <a:gd name="T25" fmla="*/ 467 h 544"/>
                <a:gd name="T26" fmla="*/ 659 w 838"/>
                <a:gd name="T27" fmla="*/ 488 h 544"/>
                <a:gd name="T28" fmla="*/ 628 w 838"/>
                <a:gd name="T29" fmla="*/ 484 h 544"/>
                <a:gd name="T30" fmla="*/ 594 w 838"/>
                <a:gd name="T31" fmla="*/ 495 h 544"/>
                <a:gd name="T32" fmla="*/ 564 w 838"/>
                <a:gd name="T33" fmla="*/ 506 h 544"/>
                <a:gd name="T34" fmla="*/ 576 w 838"/>
                <a:gd name="T35" fmla="*/ 516 h 544"/>
                <a:gd name="T36" fmla="*/ 606 w 838"/>
                <a:gd name="T37" fmla="*/ 506 h 544"/>
                <a:gd name="T38" fmla="*/ 621 w 838"/>
                <a:gd name="T39" fmla="*/ 502 h 544"/>
                <a:gd name="T40" fmla="*/ 621 w 838"/>
                <a:gd name="T41" fmla="*/ 539 h 544"/>
                <a:gd name="T42" fmla="*/ 591 w 838"/>
                <a:gd name="T43" fmla="*/ 543 h 544"/>
                <a:gd name="T44" fmla="*/ 515 w 838"/>
                <a:gd name="T45" fmla="*/ 540 h 544"/>
                <a:gd name="T46" fmla="*/ 477 w 838"/>
                <a:gd name="T47" fmla="*/ 543 h 544"/>
                <a:gd name="T48" fmla="*/ 450 w 838"/>
                <a:gd name="T49" fmla="*/ 488 h 544"/>
                <a:gd name="T50" fmla="*/ 431 w 838"/>
                <a:gd name="T51" fmla="*/ 473 h 544"/>
                <a:gd name="T52" fmla="*/ 413 w 838"/>
                <a:gd name="T53" fmla="*/ 458 h 544"/>
                <a:gd name="T54" fmla="*/ 397 w 838"/>
                <a:gd name="T55" fmla="*/ 410 h 544"/>
                <a:gd name="T56" fmla="*/ 363 w 838"/>
                <a:gd name="T57" fmla="*/ 388 h 544"/>
                <a:gd name="T58" fmla="*/ 337 w 838"/>
                <a:gd name="T59" fmla="*/ 395 h 544"/>
                <a:gd name="T60" fmla="*/ 318 w 838"/>
                <a:gd name="T61" fmla="*/ 425 h 544"/>
                <a:gd name="T62" fmla="*/ 302 w 838"/>
                <a:gd name="T63" fmla="*/ 439 h 544"/>
                <a:gd name="T64" fmla="*/ 280 w 838"/>
                <a:gd name="T65" fmla="*/ 443 h 544"/>
                <a:gd name="T66" fmla="*/ 240 w 838"/>
                <a:gd name="T67" fmla="*/ 439 h 544"/>
                <a:gd name="T68" fmla="*/ 223 w 838"/>
                <a:gd name="T69" fmla="*/ 447 h 544"/>
                <a:gd name="T70" fmla="*/ 198 w 838"/>
                <a:gd name="T71" fmla="*/ 436 h 544"/>
                <a:gd name="T72" fmla="*/ 182 w 838"/>
                <a:gd name="T73" fmla="*/ 403 h 544"/>
                <a:gd name="T74" fmla="*/ 136 w 838"/>
                <a:gd name="T75" fmla="*/ 381 h 544"/>
                <a:gd name="T76" fmla="*/ 110 w 838"/>
                <a:gd name="T77" fmla="*/ 370 h 544"/>
                <a:gd name="T78" fmla="*/ 83 w 838"/>
                <a:gd name="T79" fmla="*/ 373 h 544"/>
                <a:gd name="T80" fmla="*/ 60 w 838"/>
                <a:gd name="T81" fmla="*/ 395 h 544"/>
                <a:gd name="T82" fmla="*/ 43 w 838"/>
                <a:gd name="T83" fmla="*/ 395 h 544"/>
                <a:gd name="T84" fmla="*/ 16 w 838"/>
                <a:gd name="T85" fmla="*/ 389 h 544"/>
                <a:gd name="T86" fmla="*/ 15 w 838"/>
                <a:gd name="T87" fmla="*/ 355 h 544"/>
                <a:gd name="T88" fmla="*/ 15 w 838"/>
                <a:gd name="T89" fmla="*/ 321 h 544"/>
                <a:gd name="T90" fmla="*/ 45 w 838"/>
                <a:gd name="T91" fmla="*/ 321 h 544"/>
                <a:gd name="T92" fmla="*/ 83 w 838"/>
                <a:gd name="T93" fmla="*/ 295 h 544"/>
                <a:gd name="T94" fmla="*/ 102 w 838"/>
                <a:gd name="T95" fmla="*/ 285 h 544"/>
                <a:gd name="T96" fmla="*/ 121 w 838"/>
                <a:gd name="T97" fmla="*/ 255 h 544"/>
                <a:gd name="T98" fmla="*/ 125 w 838"/>
                <a:gd name="T99" fmla="*/ 185 h 544"/>
                <a:gd name="T100" fmla="*/ 163 w 838"/>
                <a:gd name="T101" fmla="*/ 177 h 544"/>
                <a:gd name="T102" fmla="*/ 223 w 838"/>
                <a:gd name="T103" fmla="*/ 137 h 544"/>
                <a:gd name="T104" fmla="*/ 318 w 838"/>
                <a:gd name="T105" fmla="*/ 133 h 544"/>
                <a:gd name="T106" fmla="*/ 371 w 838"/>
                <a:gd name="T107" fmla="*/ 122 h 544"/>
                <a:gd name="T108" fmla="*/ 413 w 838"/>
                <a:gd name="T109" fmla="*/ 96 h 544"/>
                <a:gd name="T110" fmla="*/ 435 w 838"/>
                <a:gd name="T111" fmla="*/ 70 h 544"/>
                <a:gd name="T112" fmla="*/ 473 w 838"/>
                <a:gd name="T113" fmla="*/ 104 h 544"/>
                <a:gd name="T114" fmla="*/ 488 w 838"/>
                <a:gd name="T115" fmla="*/ 59 h 544"/>
                <a:gd name="T116" fmla="*/ 515 w 838"/>
                <a:gd name="T117" fmla="*/ 1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8" h="544">
                  <a:moveTo>
                    <a:pt x="515" y="11"/>
                  </a:moveTo>
                  <a:lnTo>
                    <a:pt x="541" y="3"/>
                  </a:lnTo>
                  <a:lnTo>
                    <a:pt x="575" y="0"/>
                  </a:lnTo>
                  <a:lnTo>
                    <a:pt x="632" y="0"/>
                  </a:lnTo>
                  <a:lnTo>
                    <a:pt x="666" y="7"/>
                  </a:lnTo>
                  <a:lnTo>
                    <a:pt x="708" y="11"/>
                  </a:lnTo>
                  <a:lnTo>
                    <a:pt x="750" y="41"/>
                  </a:lnTo>
                  <a:lnTo>
                    <a:pt x="772" y="59"/>
                  </a:lnTo>
                  <a:lnTo>
                    <a:pt x="814" y="92"/>
                  </a:lnTo>
                  <a:lnTo>
                    <a:pt x="829" y="126"/>
                  </a:lnTo>
                  <a:lnTo>
                    <a:pt x="833" y="162"/>
                  </a:lnTo>
                  <a:lnTo>
                    <a:pt x="837" y="196"/>
                  </a:lnTo>
                  <a:lnTo>
                    <a:pt x="829" y="225"/>
                  </a:lnTo>
                  <a:lnTo>
                    <a:pt x="829" y="244"/>
                  </a:lnTo>
                  <a:lnTo>
                    <a:pt x="818" y="262"/>
                  </a:lnTo>
                  <a:lnTo>
                    <a:pt x="806" y="281"/>
                  </a:lnTo>
                  <a:lnTo>
                    <a:pt x="803" y="306"/>
                  </a:lnTo>
                  <a:lnTo>
                    <a:pt x="803" y="310"/>
                  </a:lnTo>
                  <a:lnTo>
                    <a:pt x="799" y="347"/>
                  </a:lnTo>
                  <a:lnTo>
                    <a:pt x="788" y="366"/>
                  </a:lnTo>
                  <a:lnTo>
                    <a:pt x="753" y="392"/>
                  </a:lnTo>
                  <a:lnTo>
                    <a:pt x="731" y="421"/>
                  </a:lnTo>
                  <a:lnTo>
                    <a:pt x="716" y="447"/>
                  </a:lnTo>
                  <a:lnTo>
                    <a:pt x="704" y="458"/>
                  </a:lnTo>
                  <a:lnTo>
                    <a:pt x="716" y="456"/>
                  </a:lnTo>
                  <a:lnTo>
                    <a:pt x="705" y="467"/>
                  </a:lnTo>
                  <a:lnTo>
                    <a:pt x="674" y="488"/>
                  </a:lnTo>
                  <a:lnTo>
                    <a:pt x="659" y="488"/>
                  </a:lnTo>
                  <a:lnTo>
                    <a:pt x="655" y="480"/>
                  </a:lnTo>
                  <a:lnTo>
                    <a:pt x="628" y="484"/>
                  </a:lnTo>
                  <a:lnTo>
                    <a:pt x="610" y="488"/>
                  </a:lnTo>
                  <a:lnTo>
                    <a:pt x="594" y="495"/>
                  </a:lnTo>
                  <a:lnTo>
                    <a:pt x="579" y="499"/>
                  </a:lnTo>
                  <a:lnTo>
                    <a:pt x="564" y="506"/>
                  </a:lnTo>
                  <a:lnTo>
                    <a:pt x="564" y="514"/>
                  </a:lnTo>
                  <a:lnTo>
                    <a:pt x="576" y="516"/>
                  </a:lnTo>
                  <a:lnTo>
                    <a:pt x="588" y="509"/>
                  </a:lnTo>
                  <a:lnTo>
                    <a:pt x="606" y="506"/>
                  </a:lnTo>
                  <a:lnTo>
                    <a:pt x="613" y="502"/>
                  </a:lnTo>
                  <a:lnTo>
                    <a:pt x="621" y="502"/>
                  </a:lnTo>
                  <a:lnTo>
                    <a:pt x="624" y="518"/>
                  </a:lnTo>
                  <a:lnTo>
                    <a:pt x="621" y="539"/>
                  </a:lnTo>
                  <a:lnTo>
                    <a:pt x="613" y="543"/>
                  </a:lnTo>
                  <a:lnTo>
                    <a:pt x="591" y="543"/>
                  </a:lnTo>
                  <a:lnTo>
                    <a:pt x="553" y="540"/>
                  </a:lnTo>
                  <a:lnTo>
                    <a:pt x="515" y="540"/>
                  </a:lnTo>
                  <a:lnTo>
                    <a:pt x="485" y="543"/>
                  </a:lnTo>
                  <a:lnTo>
                    <a:pt x="477" y="543"/>
                  </a:lnTo>
                  <a:lnTo>
                    <a:pt x="458" y="514"/>
                  </a:lnTo>
                  <a:lnTo>
                    <a:pt x="450" y="488"/>
                  </a:lnTo>
                  <a:lnTo>
                    <a:pt x="443" y="477"/>
                  </a:lnTo>
                  <a:lnTo>
                    <a:pt x="431" y="473"/>
                  </a:lnTo>
                  <a:lnTo>
                    <a:pt x="420" y="469"/>
                  </a:lnTo>
                  <a:lnTo>
                    <a:pt x="413" y="458"/>
                  </a:lnTo>
                  <a:lnTo>
                    <a:pt x="413" y="443"/>
                  </a:lnTo>
                  <a:lnTo>
                    <a:pt x="397" y="410"/>
                  </a:lnTo>
                  <a:lnTo>
                    <a:pt x="386" y="395"/>
                  </a:lnTo>
                  <a:lnTo>
                    <a:pt x="363" y="388"/>
                  </a:lnTo>
                  <a:lnTo>
                    <a:pt x="352" y="392"/>
                  </a:lnTo>
                  <a:lnTo>
                    <a:pt x="337" y="395"/>
                  </a:lnTo>
                  <a:lnTo>
                    <a:pt x="325" y="410"/>
                  </a:lnTo>
                  <a:lnTo>
                    <a:pt x="318" y="425"/>
                  </a:lnTo>
                  <a:lnTo>
                    <a:pt x="307" y="436"/>
                  </a:lnTo>
                  <a:lnTo>
                    <a:pt x="302" y="439"/>
                  </a:lnTo>
                  <a:lnTo>
                    <a:pt x="295" y="441"/>
                  </a:lnTo>
                  <a:lnTo>
                    <a:pt x="280" y="443"/>
                  </a:lnTo>
                  <a:lnTo>
                    <a:pt x="257" y="443"/>
                  </a:lnTo>
                  <a:lnTo>
                    <a:pt x="240" y="439"/>
                  </a:lnTo>
                  <a:lnTo>
                    <a:pt x="231" y="439"/>
                  </a:lnTo>
                  <a:lnTo>
                    <a:pt x="223" y="447"/>
                  </a:lnTo>
                  <a:lnTo>
                    <a:pt x="217" y="441"/>
                  </a:lnTo>
                  <a:lnTo>
                    <a:pt x="198" y="436"/>
                  </a:lnTo>
                  <a:lnTo>
                    <a:pt x="181" y="430"/>
                  </a:lnTo>
                  <a:lnTo>
                    <a:pt x="182" y="403"/>
                  </a:lnTo>
                  <a:lnTo>
                    <a:pt x="147" y="388"/>
                  </a:lnTo>
                  <a:lnTo>
                    <a:pt x="136" y="381"/>
                  </a:lnTo>
                  <a:lnTo>
                    <a:pt x="117" y="381"/>
                  </a:lnTo>
                  <a:lnTo>
                    <a:pt x="110" y="370"/>
                  </a:lnTo>
                  <a:lnTo>
                    <a:pt x="91" y="370"/>
                  </a:lnTo>
                  <a:lnTo>
                    <a:pt x="83" y="373"/>
                  </a:lnTo>
                  <a:lnTo>
                    <a:pt x="68" y="381"/>
                  </a:lnTo>
                  <a:lnTo>
                    <a:pt x="60" y="395"/>
                  </a:lnTo>
                  <a:lnTo>
                    <a:pt x="57" y="404"/>
                  </a:lnTo>
                  <a:lnTo>
                    <a:pt x="43" y="395"/>
                  </a:lnTo>
                  <a:lnTo>
                    <a:pt x="31" y="403"/>
                  </a:lnTo>
                  <a:lnTo>
                    <a:pt x="16" y="389"/>
                  </a:lnTo>
                  <a:lnTo>
                    <a:pt x="4" y="355"/>
                  </a:lnTo>
                  <a:lnTo>
                    <a:pt x="15" y="355"/>
                  </a:lnTo>
                  <a:lnTo>
                    <a:pt x="0" y="321"/>
                  </a:lnTo>
                  <a:lnTo>
                    <a:pt x="15" y="321"/>
                  </a:lnTo>
                  <a:lnTo>
                    <a:pt x="26" y="318"/>
                  </a:lnTo>
                  <a:lnTo>
                    <a:pt x="45" y="321"/>
                  </a:lnTo>
                  <a:lnTo>
                    <a:pt x="57" y="321"/>
                  </a:lnTo>
                  <a:lnTo>
                    <a:pt x="83" y="295"/>
                  </a:lnTo>
                  <a:lnTo>
                    <a:pt x="87" y="288"/>
                  </a:lnTo>
                  <a:lnTo>
                    <a:pt x="102" y="285"/>
                  </a:lnTo>
                  <a:lnTo>
                    <a:pt x="121" y="277"/>
                  </a:lnTo>
                  <a:lnTo>
                    <a:pt x="121" y="255"/>
                  </a:lnTo>
                  <a:lnTo>
                    <a:pt x="121" y="222"/>
                  </a:lnTo>
                  <a:lnTo>
                    <a:pt x="125" y="185"/>
                  </a:lnTo>
                  <a:lnTo>
                    <a:pt x="147" y="185"/>
                  </a:lnTo>
                  <a:lnTo>
                    <a:pt x="163" y="177"/>
                  </a:lnTo>
                  <a:lnTo>
                    <a:pt x="197" y="162"/>
                  </a:lnTo>
                  <a:lnTo>
                    <a:pt x="223" y="137"/>
                  </a:lnTo>
                  <a:lnTo>
                    <a:pt x="265" y="130"/>
                  </a:lnTo>
                  <a:lnTo>
                    <a:pt x="318" y="133"/>
                  </a:lnTo>
                  <a:lnTo>
                    <a:pt x="367" y="122"/>
                  </a:lnTo>
                  <a:lnTo>
                    <a:pt x="371" y="122"/>
                  </a:lnTo>
                  <a:lnTo>
                    <a:pt x="382" y="104"/>
                  </a:lnTo>
                  <a:lnTo>
                    <a:pt x="413" y="96"/>
                  </a:lnTo>
                  <a:lnTo>
                    <a:pt x="428" y="89"/>
                  </a:lnTo>
                  <a:lnTo>
                    <a:pt x="435" y="70"/>
                  </a:lnTo>
                  <a:lnTo>
                    <a:pt x="458" y="78"/>
                  </a:lnTo>
                  <a:lnTo>
                    <a:pt x="473" y="104"/>
                  </a:lnTo>
                  <a:lnTo>
                    <a:pt x="473" y="78"/>
                  </a:lnTo>
                  <a:lnTo>
                    <a:pt x="488" y="59"/>
                  </a:lnTo>
                  <a:lnTo>
                    <a:pt x="492" y="37"/>
                  </a:lnTo>
                  <a:lnTo>
                    <a:pt x="515" y="11"/>
                  </a:lnTo>
                </a:path>
              </a:pathLst>
            </a:custGeom>
            <a:solidFill>
              <a:schemeClr val="accent5"/>
            </a:solidFill>
            <a:ln w="28575" cap="rnd" cmpd="sng">
              <a:solidFill>
                <a:schemeClr val="bg1"/>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F5F5F"/>
                </a:solidFill>
                <a:effectLst/>
                <a:uLnTx/>
                <a:uFillTx/>
              </a:endParaRPr>
            </a:p>
          </p:txBody>
        </p:sp>
      </p:grpSp>
      <p:sp>
        <p:nvSpPr>
          <p:cNvPr id="20" name="Google Shape;1773;p132"/>
          <p:cNvSpPr txBox="1"/>
          <p:nvPr/>
        </p:nvSpPr>
        <p:spPr>
          <a:xfrm>
            <a:off x="374250" y="1199211"/>
            <a:ext cx="2004600" cy="638124"/>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-3.7%</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l"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Central &amp; North Scotland</a:t>
            </a:r>
            <a:endParaRPr sz="1000" dirty="0">
              <a:solidFill>
                <a:schemeClr val="dk1"/>
              </a:solidFill>
              <a:latin typeface="Montserrat" panose="00000500000000000000" pitchFamily="2" charset="0"/>
              <a:ea typeface="Montserrat"/>
              <a:cs typeface="Montserrat"/>
              <a:sym typeface="Montserrat"/>
            </a:endParaRPr>
          </a:p>
          <a:p>
            <a:pPr marL="0" lvl="0" indent="0" algn="l"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21" name="Google Shape;1774;p132"/>
          <p:cNvGrpSpPr/>
          <p:nvPr/>
        </p:nvGrpSpPr>
        <p:grpSpPr>
          <a:xfrm>
            <a:off x="354650" y="1521031"/>
            <a:ext cx="3600000" cy="318854"/>
            <a:chOff x="335050" y="2740770"/>
            <a:chExt cx="3647726" cy="463805"/>
          </a:xfrm>
        </p:grpSpPr>
        <p:cxnSp>
          <p:nvCxnSpPr>
            <p:cNvPr id="22"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23"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24" name="Google Shape;1773;p132"/>
          <p:cNvSpPr txBox="1"/>
          <p:nvPr/>
        </p:nvSpPr>
        <p:spPr>
          <a:xfrm>
            <a:off x="850335" y="1885078"/>
            <a:ext cx="2004600" cy="638124"/>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-0.7%</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l"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Lancashire &amp; Borders</a:t>
            </a:r>
            <a:endParaRPr sz="1000" dirty="0">
              <a:solidFill>
                <a:schemeClr val="dk1"/>
              </a:solidFill>
              <a:latin typeface="Montserrat" panose="00000500000000000000" pitchFamily="2" charset="0"/>
              <a:ea typeface="Montserrat"/>
              <a:cs typeface="Montserrat"/>
              <a:sym typeface="Montserrat"/>
            </a:endParaRPr>
          </a:p>
          <a:p>
            <a:pPr marL="0" lvl="0" indent="0" algn="l"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25" name="Google Shape;1774;p132"/>
          <p:cNvGrpSpPr/>
          <p:nvPr/>
        </p:nvGrpSpPr>
        <p:grpSpPr>
          <a:xfrm flipV="1">
            <a:off x="830735" y="2528662"/>
            <a:ext cx="3600000" cy="324000"/>
            <a:chOff x="335050" y="2740770"/>
            <a:chExt cx="3647726" cy="463805"/>
          </a:xfrm>
        </p:grpSpPr>
        <p:cxnSp>
          <p:nvCxnSpPr>
            <p:cNvPr id="26"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27"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28" name="Google Shape;1773;p132"/>
          <p:cNvSpPr txBox="1"/>
          <p:nvPr/>
        </p:nvSpPr>
        <p:spPr>
          <a:xfrm>
            <a:off x="5997240" y="3400504"/>
            <a:ext cx="2004600" cy="638124"/>
          </a:xfrm>
          <a:prstGeom prst="rect">
            <a:avLst/>
          </a:prstGeom>
          <a:noFill/>
          <a:ln>
            <a:noFill/>
          </a:ln>
        </p:spPr>
        <p:txBody>
          <a:bodyPr spcFirstLastPara="1" wrap="square" lIns="0" tIns="91425" rIns="0" bIns="91425" anchor="t" anchorCtr="0">
            <a:noAutofit/>
          </a:bodyPr>
          <a:lstStyle/>
          <a:p>
            <a:pPr marL="0" lvl="0" indent="0" algn="r"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-3.1%</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r"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London</a:t>
            </a:r>
            <a:endParaRPr sz="1000" dirty="0">
              <a:solidFill>
                <a:schemeClr val="dk1"/>
              </a:solidFill>
              <a:latin typeface="Montserrat" panose="00000500000000000000" pitchFamily="2" charset="0"/>
              <a:ea typeface="Montserrat"/>
              <a:cs typeface="Montserrat"/>
              <a:sym typeface="Montserrat"/>
            </a:endParaRPr>
          </a:p>
          <a:p>
            <a:pPr marL="0" lvl="0" indent="0" algn="r"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29" name="Google Shape;1774;p132"/>
          <p:cNvGrpSpPr/>
          <p:nvPr/>
        </p:nvGrpSpPr>
        <p:grpSpPr>
          <a:xfrm flipH="1" flipV="1">
            <a:off x="5441942" y="4042777"/>
            <a:ext cx="2559898" cy="134401"/>
            <a:chOff x="335050" y="2740770"/>
            <a:chExt cx="3647726" cy="463805"/>
          </a:xfrm>
        </p:grpSpPr>
        <p:cxnSp>
          <p:nvCxnSpPr>
            <p:cNvPr id="30"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31"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32" name="Google Shape;1773;p132"/>
          <p:cNvSpPr txBox="1"/>
          <p:nvPr/>
        </p:nvSpPr>
        <p:spPr>
          <a:xfrm>
            <a:off x="6283768" y="1521770"/>
            <a:ext cx="2004600" cy="638124"/>
          </a:xfrm>
          <a:prstGeom prst="rect">
            <a:avLst/>
          </a:prstGeom>
          <a:noFill/>
          <a:ln>
            <a:noFill/>
          </a:ln>
        </p:spPr>
        <p:txBody>
          <a:bodyPr spcFirstLastPara="1" wrap="square" lIns="0" tIns="91425" rIns="0" bIns="91425" anchor="t" anchorCtr="0">
            <a:noAutofit/>
          </a:bodyPr>
          <a:lstStyle/>
          <a:p>
            <a:pPr marL="0" lvl="0" indent="0" algn="r"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+1.5%</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r"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North East</a:t>
            </a:r>
            <a:endParaRPr sz="1000" dirty="0">
              <a:solidFill>
                <a:schemeClr val="dk1"/>
              </a:solidFill>
              <a:latin typeface="Montserrat" panose="00000500000000000000" pitchFamily="2" charset="0"/>
              <a:ea typeface="Montserrat"/>
              <a:cs typeface="Montserrat"/>
              <a:sym typeface="Montserrat"/>
            </a:endParaRPr>
          </a:p>
          <a:p>
            <a:pPr marL="0" lvl="0" indent="0" algn="r"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33" name="Google Shape;1774;p132"/>
          <p:cNvGrpSpPr/>
          <p:nvPr/>
        </p:nvGrpSpPr>
        <p:grpSpPr>
          <a:xfrm flipH="1" flipV="1">
            <a:off x="4688368" y="2162019"/>
            <a:ext cx="3600000" cy="324000"/>
            <a:chOff x="335050" y="2740770"/>
            <a:chExt cx="3647726" cy="463805"/>
          </a:xfrm>
        </p:grpSpPr>
        <p:cxnSp>
          <p:nvCxnSpPr>
            <p:cNvPr id="34"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35"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36" name="Google Shape;1773;p132"/>
          <p:cNvSpPr txBox="1"/>
          <p:nvPr/>
        </p:nvSpPr>
        <p:spPr>
          <a:xfrm>
            <a:off x="6784850" y="2771299"/>
            <a:ext cx="2004600" cy="638124"/>
          </a:xfrm>
          <a:prstGeom prst="rect">
            <a:avLst/>
          </a:prstGeom>
          <a:noFill/>
          <a:ln>
            <a:noFill/>
          </a:ln>
        </p:spPr>
        <p:txBody>
          <a:bodyPr spcFirstLastPara="1" wrap="square" lIns="0" tIns="91425" rIns="0" bIns="91425" anchor="t" anchorCtr="0">
            <a:noAutofit/>
          </a:bodyPr>
          <a:lstStyle/>
          <a:p>
            <a:pPr marL="0" lvl="0" indent="0" algn="r"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-0.4%</a:t>
            </a:r>
          </a:p>
          <a:p>
            <a:pPr marL="0" lvl="0" indent="0" algn="r"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East of England</a:t>
            </a:r>
            <a:endParaRPr sz="1000" dirty="0">
              <a:solidFill>
                <a:schemeClr val="dk1"/>
              </a:solidFill>
              <a:latin typeface="Montserrat" panose="00000500000000000000" pitchFamily="2" charset="0"/>
              <a:ea typeface="Montserrat"/>
              <a:cs typeface="Montserrat"/>
              <a:sym typeface="Montserrat"/>
            </a:endParaRPr>
          </a:p>
          <a:p>
            <a:pPr marL="0" lvl="0" indent="0" algn="r"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37" name="Google Shape;1774;p132"/>
          <p:cNvGrpSpPr/>
          <p:nvPr/>
        </p:nvGrpSpPr>
        <p:grpSpPr>
          <a:xfrm flipH="1" flipV="1">
            <a:off x="5441942" y="3412536"/>
            <a:ext cx="3347508" cy="350407"/>
            <a:chOff x="335050" y="2740770"/>
            <a:chExt cx="3647726" cy="463805"/>
          </a:xfrm>
        </p:grpSpPr>
        <p:cxnSp>
          <p:nvCxnSpPr>
            <p:cNvPr id="38"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39"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40" name="Google Shape;1773;p132"/>
          <p:cNvSpPr txBox="1"/>
          <p:nvPr/>
        </p:nvSpPr>
        <p:spPr>
          <a:xfrm>
            <a:off x="5656909" y="2314029"/>
            <a:ext cx="2004600" cy="638124"/>
          </a:xfrm>
          <a:prstGeom prst="rect">
            <a:avLst/>
          </a:prstGeom>
          <a:noFill/>
          <a:ln>
            <a:noFill/>
          </a:ln>
        </p:spPr>
        <p:txBody>
          <a:bodyPr spcFirstLastPara="1" wrap="square" lIns="0" tIns="91425" rIns="0" bIns="91425" anchor="t" anchorCtr="0">
            <a:noAutofit/>
          </a:bodyPr>
          <a:lstStyle/>
          <a:p>
            <a:pPr marL="0" lvl="0" indent="0" algn="r"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-1.3%</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r"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Yorkshire</a:t>
            </a:r>
            <a:endParaRPr sz="1000" dirty="0">
              <a:solidFill>
                <a:schemeClr val="dk1"/>
              </a:solidFill>
              <a:latin typeface="Montserrat" panose="00000500000000000000" pitchFamily="2" charset="0"/>
              <a:ea typeface="Montserrat"/>
              <a:cs typeface="Montserrat"/>
              <a:sym typeface="Montserrat"/>
            </a:endParaRPr>
          </a:p>
          <a:p>
            <a:pPr marL="0" lvl="0" indent="0" algn="r"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41" name="Google Shape;1774;p132"/>
          <p:cNvGrpSpPr/>
          <p:nvPr/>
        </p:nvGrpSpPr>
        <p:grpSpPr>
          <a:xfrm flipH="1" flipV="1">
            <a:off x="5101611" y="2956301"/>
            <a:ext cx="2559898" cy="324000"/>
            <a:chOff x="335050" y="2740770"/>
            <a:chExt cx="3647726" cy="463805"/>
          </a:xfrm>
        </p:grpSpPr>
        <p:cxnSp>
          <p:nvCxnSpPr>
            <p:cNvPr id="42"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43"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44" name="Google Shape;1773;p132"/>
          <p:cNvSpPr txBox="1"/>
          <p:nvPr/>
        </p:nvSpPr>
        <p:spPr>
          <a:xfrm>
            <a:off x="6484649" y="4139745"/>
            <a:ext cx="2004600" cy="638124"/>
          </a:xfrm>
          <a:prstGeom prst="rect">
            <a:avLst/>
          </a:prstGeom>
          <a:noFill/>
          <a:ln>
            <a:noFill/>
          </a:ln>
        </p:spPr>
        <p:txBody>
          <a:bodyPr spcFirstLastPara="1" wrap="square" lIns="0" tIns="91425" rIns="0" bIns="91425" anchor="t" anchorCtr="0">
            <a:noAutofit/>
          </a:bodyPr>
          <a:lstStyle/>
          <a:p>
            <a:pPr marL="0" lvl="0" indent="0" algn="r"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+2.4%</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r"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South &amp; South East</a:t>
            </a:r>
            <a:endParaRPr sz="1000" dirty="0">
              <a:solidFill>
                <a:schemeClr val="dk1"/>
              </a:solidFill>
              <a:latin typeface="Montserrat" panose="00000500000000000000" pitchFamily="2" charset="0"/>
              <a:ea typeface="Montserrat"/>
              <a:cs typeface="Montserrat"/>
              <a:sym typeface="Montserrat"/>
            </a:endParaRPr>
          </a:p>
          <a:p>
            <a:pPr marL="0" lvl="0" indent="0" algn="r"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45" name="Google Shape;1774;p132"/>
          <p:cNvGrpSpPr/>
          <p:nvPr/>
        </p:nvGrpSpPr>
        <p:grpSpPr>
          <a:xfrm flipH="1">
            <a:off x="4902037" y="4462909"/>
            <a:ext cx="3600000" cy="318854"/>
            <a:chOff x="335050" y="2740770"/>
            <a:chExt cx="3647726" cy="463805"/>
          </a:xfrm>
        </p:grpSpPr>
        <p:cxnSp>
          <p:nvCxnSpPr>
            <p:cNvPr id="46"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47"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48" name="Google Shape;1773;p132"/>
          <p:cNvSpPr txBox="1"/>
          <p:nvPr/>
        </p:nvSpPr>
        <p:spPr>
          <a:xfrm>
            <a:off x="1157789" y="2676084"/>
            <a:ext cx="2004600" cy="638124"/>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+3.0%</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l"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Central</a:t>
            </a:r>
            <a:endParaRPr sz="1000" dirty="0">
              <a:solidFill>
                <a:schemeClr val="dk1"/>
              </a:solidFill>
              <a:latin typeface="Montserrat" panose="00000500000000000000" pitchFamily="2" charset="0"/>
              <a:ea typeface="Montserrat"/>
              <a:cs typeface="Montserrat"/>
              <a:sym typeface="Montserrat"/>
            </a:endParaRPr>
          </a:p>
          <a:p>
            <a:pPr marL="0" lvl="0" indent="0" algn="l"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49" name="Google Shape;1774;p132"/>
          <p:cNvGrpSpPr/>
          <p:nvPr/>
        </p:nvGrpSpPr>
        <p:grpSpPr>
          <a:xfrm flipV="1">
            <a:off x="1138189" y="3319668"/>
            <a:ext cx="3600000" cy="324000"/>
            <a:chOff x="335050" y="2740770"/>
            <a:chExt cx="3647726" cy="463805"/>
          </a:xfrm>
        </p:grpSpPr>
        <p:cxnSp>
          <p:nvCxnSpPr>
            <p:cNvPr id="50"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51"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56" name="Google Shape;1773;p132"/>
          <p:cNvSpPr txBox="1"/>
          <p:nvPr/>
        </p:nvSpPr>
        <p:spPr>
          <a:xfrm>
            <a:off x="354815" y="3466131"/>
            <a:ext cx="2004600" cy="638124"/>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+0.1%</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l"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Wales &amp; West</a:t>
            </a:r>
            <a:endParaRPr sz="1000" dirty="0">
              <a:solidFill>
                <a:schemeClr val="dk1"/>
              </a:solidFill>
              <a:latin typeface="Montserrat" panose="00000500000000000000" pitchFamily="2" charset="0"/>
              <a:ea typeface="Montserrat"/>
              <a:cs typeface="Montserrat"/>
              <a:sym typeface="Montserrat"/>
            </a:endParaRPr>
          </a:p>
          <a:p>
            <a:pPr marL="0" lvl="0" indent="0" algn="l"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57" name="Google Shape;1774;p132"/>
          <p:cNvGrpSpPr/>
          <p:nvPr/>
        </p:nvGrpSpPr>
        <p:grpSpPr>
          <a:xfrm>
            <a:off x="335215" y="3873676"/>
            <a:ext cx="3600000" cy="229081"/>
            <a:chOff x="335050" y="2740770"/>
            <a:chExt cx="3647726" cy="463805"/>
          </a:xfrm>
        </p:grpSpPr>
        <p:cxnSp>
          <p:nvCxnSpPr>
            <p:cNvPr id="58"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59"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60" name="Google Shape;1773;p132"/>
          <p:cNvSpPr txBox="1"/>
          <p:nvPr/>
        </p:nvSpPr>
        <p:spPr>
          <a:xfrm>
            <a:off x="1203027" y="4073107"/>
            <a:ext cx="2004600" cy="638124"/>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Montserrat" panose="00000500000000000000" pitchFamily="2" charset="0"/>
                <a:ea typeface="Montserrat"/>
                <a:cs typeface="Montserrat"/>
                <a:sym typeface="Montserrat"/>
              </a:rPr>
              <a:t>+5.3%</a:t>
            </a:r>
            <a:endParaRPr sz="1800" dirty="0">
              <a:solidFill>
                <a:schemeClr val="dk1"/>
              </a:solidFill>
              <a:latin typeface="Montserrat" panose="00000500000000000000" pitchFamily="2" charset="0"/>
              <a:ea typeface="Montserrat Light"/>
              <a:cs typeface="Montserrat Light"/>
              <a:sym typeface="Montserrat Light"/>
            </a:endParaRPr>
          </a:p>
          <a:p>
            <a:pPr marL="0" lvl="0" indent="0" algn="l" rtl="0">
              <a:spcBef>
                <a:spcPts val="600"/>
              </a:spcBef>
              <a:spcAft>
                <a:spcPts val="0"/>
              </a:spcAft>
              <a:buClr>
                <a:schemeClr val="dk1"/>
              </a:buClr>
              <a:buSzPts val="1100"/>
              <a:buFont typeface="Arial"/>
              <a:buNone/>
            </a:pPr>
            <a:r>
              <a:rPr lang="en-GB" sz="1000" dirty="0">
                <a:solidFill>
                  <a:schemeClr val="dk1"/>
                </a:solidFill>
                <a:latin typeface="Montserrat" panose="00000500000000000000" pitchFamily="2" charset="0"/>
                <a:ea typeface="Montserrat"/>
                <a:cs typeface="Montserrat"/>
                <a:sym typeface="Montserrat"/>
              </a:rPr>
              <a:t>South West</a:t>
            </a:r>
            <a:endParaRPr sz="1000" dirty="0">
              <a:solidFill>
                <a:schemeClr val="dk1"/>
              </a:solidFill>
              <a:latin typeface="Montserrat" panose="00000500000000000000" pitchFamily="2" charset="0"/>
              <a:ea typeface="Montserrat"/>
              <a:cs typeface="Montserrat"/>
              <a:sym typeface="Montserrat"/>
            </a:endParaRPr>
          </a:p>
          <a:p>
            <a:pPr marL="0" lvl="0" indent="0" algn="l" rtl="0">
              <a:spcBef>
                <a:spcPts val="600"/>
              </a:spcBef>
              <a:spcAft>
                <a:spcPts val="600"/>
              </a:spcAft>
              <a:buNone/>
            </a:pPr>
            <a:endParaRPr sz="1000" b="1" dirty="0">
              <a:latin typeface="Montserrat" panose="00000500000000000000" pitchFamily="2" charset="0"/>
              <a:ea typeface="Montserrat"/>
              <a:cs typeface="Montserrat"/>
              <a:sym typeface="Montserrat"/>
            </a:endParaRPr>
          </a:p>
        </p:txBody>
      </p:sp>
      <p:grpSp>
        <p:nvGrpSpPr>
          <p:cNvPr id="61" name="Google Shape;1774;p132"/>
          <p:cNvGrpSpPr/>
          <p:nvPr/>
        </p:nvGrpSpPr>
        <p:grpSpPr>
          <a:xfrm>
            <a:off x="1181264" y="4480511"/>
            <a:ext cx="2659512" cy="234738"/>
            <a:chOff x="335050" y="2740770"/>
            <a:chExt cx="3647726" cy="463805"/>
          </a:xfrm>
        </p:grpSpPr>
        <p:cxnSp>
          <p:nvCxnSpPr>
            <p:cNvPr id="62" name="Google Shape;1775;p132"/>
            <p:cNvCxnSpPr/>
            <p:nvPr/>
          </p:nvCxnSpPr>
          <p:spPr>
            <a:xfrm>
              <a:off x="335050" y="3204575"/>
              <a:ext cx="3183900" cy="0"/>
            </a:xfrm>
            <a:prstGeom prst="straightConnector1">
              <a:avLst/>
            </a:prstGeom>
            <a:noFill/>
            <a:ln w="9525" cap="flat" cmpd="sng">
              <a:solidFill>
                <a:srgbClr val="000000"/>
              </a:solidFill>
              <a:prstDash val="solid"/>
              <a:round/>
              <a:headEnd type="none" w="med" len="med"/>
              <a:tailEnd type="none" w="med" len="med"/>
            </a:ln>
          </p:spPr>
        </p:cxnSp>
        <p:cxnSp>
          <p:nvCxnSpPr>
            <p:cNvPr id="63" name="Google Shape;1776;p132"/>
            <p:cNvCxnSpPr/>
            <p:nvPr/>
          </p:nvCxnSpPr>
          <p:spPr>
            <a:xfrm rot="10800000" flipH="1">
              <a:off x="3518675" y="2740774"/>
              <a:ext cx="464100" cy="463800"/>
            </a:xfrm>
            <a:prstGeom prst="straightConnector1">
              <a:avLst/>
            </a:prstGeom>
            <a:noFill/>
            <a:ln w="9525" cap="flat" cmpd="sng">
              <a:solidFill>
                <a:srgbClr val="000000"/>
              </a:solidFill>
              <a:prstDash val="solid"/>
              <a:round/>
              <a:headEnd type="none" w="med" len="med"/>
              <a:tailEnd type="none" w="med" len="med"/>
            </a:ln>
          </p:spPr>
        </p:cxnSp>
      </p:grpSp>
      <p:sp>
        <p:nvSpPr>
          <p:cNvPr id="2" name="Title 1"/>
          <p:cNvSpPr>
            <a:spLocks noGrp="1"/>
          </p:cNvSpPr>
          <p:nvPr>
            <p:ph type="title"/>
          </p:nvPr>
        </p:nvSpPr>
        <p:spPr/>
        <p:txBody>
          <a:bodyPr/>
          <a:lstStyle/>
          <a:p>
            <a:r>
              <a:rPr lang="en-GB" dirty="0"/>
              <a:t>Southern regions see highest growth – potentially driven by differing </a:t>
            </a:r>
            <a:r>
              <a:rPr lang="en-GB" dirty="0" err="1"/>
              <a:t>covid</a:t>
            </a:r>
            <a:r>
              <a:rPr lang="en-GB" dirty="0"/>
              <a:t> restrictions in Scotland and nice weather</a:t>
            </a:r>
            <a:endParaRPr lang="en-GB" dirty="0">
              <a:solidFill>
                <a:srgbClr val="D20043"/>
              </a:solidFill>
            </a:endParaRPr>
          </a:p>
        </p:txBody>
      </p:sp>
    </p:spTree>
    <p:extLst>
      <p:ext uri="{BB962C8B-B14F-4D97-AF65-F5344CB8AC3E}">
        <p14:creationId xmlns:p14="http://schemas.microsoft.com/office/powerpoint/2010/main" val="4207491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Compared with Easter 2019, most retailers see growth in units per trip</a:t>
            </a:r>
          </a:p>
        </p:txBody>
      </p:sp>
      <p:sp>
        <p:nvSpPr>
          <p:cNvPr id="5" name="Subtitle 4"/>
          <p:cNvSpPr>
            <a:spLocks noGrp="1"/>
          </p:cNvSpPr>
          <p:nvPr>
            <p:ph type="subTitle" idx="3"/>
          </p:nvPr>
        </p:nvSpPr>
        <p:spPr/>
        <p:txBody>
          <a:bodyPr/>
          <a:lstStyle/>
          <a:p>
            <a:endParaRPr lang="en-GB"/>
          </a:p>
        </p:txBody>
      </p:sp>
      <p:cxnSp>
        <p:nvCxnSpPr>
          <p:cNvPr id="11" name="Google Shape;1752;p130"/>
          <p:cNvCxnSpPr/>
          <p:nvPr/>
        </p:nvCxnSpPr>
        <p:spPr>
          <a:xfrm>
            <a:off x="354650" y="1569880"/>
            <a:ext cx="8397300" cy="0"/>
          </a:xfrm>
          <a:prstGeom prst="straightConnector1">
            <a:avLst/>
          </a:prstGeom>
          <a:noFill/>
          <a:ln w="9525" cap="flat" cmpd="sng">
            <a:solidFill>
              <a:srgbClr val="333333"/>
            </a:solidFill>
            <a:prstDash val="solid"/>
            <a:round/>
            <a:headEnd type="none" w="med" len="med"/>
            <a:tailEnd type="none" w="med" len="med"/>
          </a:ln>
        </p:spPr>
      </p:cxnSp>
      <p:sp>
        <p:nvSpPr>
          <p:cNvPr id="12" name="Google Shape;1753;p130"/>
          <p:cNvSpPr txBox="1"/>
          <p:nvPr/>
        </p:nvSpPr>
        <p:spPr>
          <a:xfrm>
            <a:off x="354650" y="1049775"/>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Retailer Drivers of Value Change</a:t>
            </a:r>
            <a:br>
              <a:rPr lang="en" b="1" dirty="0">
                <a:solidFill>
                  <a:srgbClr val="000000"/>
                </a:solidFill>
                <a:latin typeface="Montserrat" panose="00000500000000000000" pitchFamily="2" charset="0"/>
                <a:ea typeface="Montserrat"/>
                <a:cs typeface="Montserrat"/>
                <a:sym typeface="Montserrat"/>
              </a:rPr>
            </a:br>
            <a:r>
              <a:rPr lang="en" sz="1000" dirty="0">
                <a:latin typeface="Montserrat" panose="00000500000000000000" pitchFamily="2" charset="0"/>
                <a:ea typeface="Montserrat"/>
                <a:cs typeface="Montserrat"/>
                <a:sym typeface="Montserrat"/>
              </a:rPr>
              <a:t>FMCG – </a:t>
            </a:r>
            <a:r>
              <a:rPr lang="en" sz="1000" dirty="0">
                <a:solidFill>
                  <a:srgbClr val="000000"/>
                </a:solidFill>
                <a:latin typeface="Montserrat" panose="00000500000000000000" pitchFamily="2" charset="0"/>
                <a:ea typeface="Montserrat"/>
                <a:cs typeface="Montserrat"/>
                <a:sym typeface="Montserrat"/>
              </a:rPr>
              <a:t>Total GB – Easter 2021 vs 2019</a:t>
            </a:r>
            <a:endParaRPr sz="1000" dirty="0">
              <a:solidFill>
                <a:srgbClr val="000000"/>
              </a:solidFill>
              <a:latin typeface="Montserrat" panose="00000500000000000000" pitchFamily="2" charset="0"/>
              <a:ea typeface="Montserrat"/>
              <a:cs typeface="Montserrat"/>
              <a:sym typeface="Montserrat"/>
            </a:endParaRPr>
          </a:p>
        </p:txBody>
      </p:sp>
      <p:graphicFrame>
        <p:nvGraphicFramePr>
          <p:cNvPr id="7" name="Chart 6"/>
          <p:cNvGraphicFramePr>
            <a:graphicFrameLocks/>
          </p:cNvGraphicFramePr>
          <p:nvPr>
            <p:extLst>
              <p:ext uri="{D42A27DB-BD31-4B8C-83A1-F6EECF244321}">
                <p14:modId xmlns:p14="http://schemas.microsoft.com/office/powerpoint/2010/main" val="3591772371"/>
              </p:ext>
            </p:extLst>
          </p:nvPr>
        </p:nvGraphicFramePr>
        <p:xfrm>
          <a:off x="354650" y="1435835"/>
          <a:ext cx="8397300" cy="34211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3347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All super categories but Toiletries in growth vs 2019, driven by units per trip</a:t>
            </a:r>
          </a:p>
        </p:txBody>
      </p:sp>
      <p:sp>
        <p:nvSpPr>
          <p:cNvPr id="5" name="Subtitle 4"/>
          <p:cNvSpPr>
            <a:spLocks noGrp="1"/>
          </p:cNvSpPr>
          <p:nvPr>
            <p:ph type="subTitle" idx="3"/>
          </p:nvPr>
        </p:nvSpPr>
        <p:spPr/>
        <p:txBody>
          <a:bodyPr/>
          <a:lstStyle/>
          <a:p>
            <a:endParaRPr lang="en-GB"/>
          </a:p>
        </p:txBody>
      </p:sp>
      <p:graphicFrame>
        <p:nvGraphicFramePr>
          <p:cNvPr id="7" name="Chart 6"/>
          <p:cNvGraphicFramePr>
            <a:graphicFrameLocks/>
          </p:cNvGraphicFramePr>
          <p:nvPr>
            <p:extLst>
              <p:ext uri="{D42A27DB-BD31-4B8C-83A1-F6EECF244321}">
                <p14:modId xmlns:p14="http://schemas.microsoft.com/office/powerpoint/2010/main" val="1530962815"/>
              </p:ext>
            </p:extLst>
          </p:nvPr>
        </p:nvGraphicFramePr>
        <p:xfrm>
          <a:off x="354650" y="1394700"/>
          <a:ext cx="8397300" cy="3462312"/>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Google Shape;1752;p130"/>
          <p:cNvCxnSpPr/>
          <p:nvPr/>
        </p:nvCxnSpPr>
        <p:spPr>
          <a:xfrm>
            <a:off x="354650" y="1569880"/>
            <a:ext cx="8397300" cy="0"/>
          </a:xfrm>
          <a:prstGeom prst="straightConnector1">
            <a:avLst/>
          </a:prstGeom>
          <a:noFill/>
          <a:ln w="9525" cap="flat" cmpd="sng">
            <a:solidFill>
              <a:srgbClr val="333333"/>
            </a:solidFill>
            <a:prstDash val="solid"/>
            <a:round/>
            <a:headEnd type="none" w="med" len="med"/>
            <a:tailEnd type="none" w="med" len="med"/>
          </a:ln>
        </p:spPr>
      </p:cxnSp>
      <p:sp>
        <p:nvSpPr>
          <p:cNvPr id="9" name="Google Shape;1753;p130"/>
          <p:cNvSpPr txBox="1"/>
          <p:nvPr/>
        </p:nvSpPr>
        <p:spPr>
          <a:xfrm>
            <a:off x="354650" y="1049775"/>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Category Drivers of Value Change</a:t>
            </a:r>
            <a:br>
              <a:rPr lang="en" b="1" dirty="0">
                <a:solidFill>
                  <a:srgbClr val="000000"/>
                </a:solidFill>
                <a:latin typeface="Montserrat" panose="00000500000000000000" pitchFamily="2" charset="0"/>
                <a:ea typeface="Montserrat"/>
                <a:cs typeface="Montserrat"/>
                <a:sym typeface="Montserrat"/>
              </a:rPr>
            </a:br>
            <a:r>
              <a:rPr lang="en" sz="1000" dirty="0">
                <a:latin typeface="Montserrat" panose="00000500000000000000" pitchFamily="2" charset="0"/>
                <a:ea typeface="Montserrat"/>
                <a:cs typeface="Montserrat"/>
                <a:sym typeface="Montserrat"/>
              </a:rPr>
              <a:t>FMCG – </a:t>
            </a:r>
            <a:r>
              <a:rPr lang="en" sz="1000" dirty="0">
                <a:solidFill>
                  <a:srgbClr val="000000"/>
                </a:solidFill>
                <a:latin typeface="Montserrat" panose="00000500000000000000" pitchFamily="2" charset="0"/>
                <a:ea typeface="Montserrat"/>
                <a:cs typeface="Montserrat"/>
                <a:sym typeface="Montserrat"/>
              </a:rPr>
              <a:t>Total GB – Easter 2021 vs 2019</a:t>
            </a:r>
            <a:endParaRPr sz="1000" dirty="0">
              <a:solidFill>
                <a:srgbClr val="000000"/>
              </a:solidFill>
              <a:latin typeface="Montserrat" panose="00000500000000000000" pitchFamily="2" charset="0"/>
              <a:ea typeface="Montserrat"/>
              <a:cs typeface="Montserrat"/>
              <a:sym typeface="Montserrat"/>
            </a:endParaRPr>
          </a:p>
        </p:txBody>
      </p:sp>
      <p:graphicFrame>
        <p:nvGraphicFramePr>
          <p:cNvPr id="10" name="Table 9"/>
          <p:cNvGraphicFramePr>
            <a:graphicFrameLocks noGrp="1"/>
          </p:cNvGraphicFramePr>
          <p:nvPr>
            <p:extLst>
              <p:ext uri="{D42A27DB-BD31-4B8C-83A1-F6EECF244321}">
                <p14:modId xmlns:p14="http://schemas.microsoft.com/office/powerpoint/2010/main" val="3001769969"/>
              </p:ext>
            </p:extLst>
          </p:nvPr>
        </p:nvGraphicFramePr>
        <p:xfrm>
          <a:off x="7662822" y="2017725"/>
          <a:ext cx="687690" cy="2388024"/>
        </p:xfrm>
        <a:graphic>
          <a:graphicData uri="http://schemas.openxmlformats.org/drawingml/2006/table">
            <a:tbl>
              <a:tblPr>
                <a:tableStyleId>{0DBE4ED3-A11A-413B-A309-AE78DBB60736}</a:tableStyleId>
              </a:tblPr>
              <a:tblGrid>
                <a:gridCol w="687690">
                  <a:extLst>
                    <a:ext uri="{9D8B030D-6E8A-4147-A177-3AD203B41FA5}">
                      <a16:colId xmlns:a16="http://schemas.microsoft.com/office/drawing/2014/main" val="20000"/>
                    </a:ext>
                  </a:extLst>
                </a:gridCol>
              </a:tblGrid>
              <a:tr h="265336">
                <a:tc>
                  <a:txBody>
                    <a:bodyPr/>
                    <a:lstStyle/>
                    <a:p>
                      <a:pPr algn="ctr" fontAlgn="b"/>
                      <a:r>
                        <a:rPr lang="en-GB" sz="1200" b="1" i="0" u="none" strike="noStrike">
                          <a:solidFill>
                            <a:srgbClr val="000000"/>
                          </a:solidFill>
                          <a:effectLst/>
                          <a:latin typeface="Montserrat" panose="020B0604020202020204" charset="0"/>
                        </a:rPr>
                        <a:t>13.9%</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0"/>
                  </a:ext>
                </a:extLst>
              </a:tr>
              <a:tr h="265336">
                <a:tc>
                  <a:txBody>
                    <a:bodyPr/>
                    <a:lstStyle/>
                    <a:p>
                      <a:pPr algn="ctr" fontAlgn="b"/>
                      <a:r>
                        <a:rPr lang="en-GB" sz="1200" b="1" i="0" u="none" strike="noStrike">
                          <a:solidFill>
                            <a:srgbClr val="000000"/>
                          </a:solidFill>
                          <a:effectLst/>
                          <a:latin typeface="Montserrat" panose="020B0604020202020204" charset="0"/>
                        </a:rPr>
                        <a:t>12.2%</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1"/>
                  </a:ext>
                </a:extLst>
              </a:tr>
              <a:tr h="265336">
                <a:tc>
                  <a:txBody>
                    <a:bodyPr/>
                    <a:lstStyle/>
                    <a:p>
                      <a:pPr algn="ctr" fontAlgn="b"/>
                      <a:r>
                        <a:rPr lang="en-GB" sz="1200" b="1" i="0" u="none" strike="noStrike">
                          <a:solidFill>
                            <a:srgbClr val="000000"/>
                          </a:solidFill>
                          <a:effectLst/>
                          <a:latin typeface="Montserrat" panose="020B0604020202020204" charset="0"/>
                        </a:rPr>
                        <a:t>13.5%</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2"/>
                  </a:ext>
                </a:extLst>
              </a:tr>
              <a:tr h="265336">
                <a:tc>
                  <a:txBody>
                    <a:bodyPr/>
                    <a:lstStyle/>
                    <a:p>
                      <a:pPr algn="ctr" fontAlgn="b"/>
                      <a:r>
                        <a:rPr lang="en-GB" sz="1200" b="1" i="0" u="none" strike="noStrike">
                          <a:solidFill>
                            <a:srgbClr val="000000"/>
                          </a:solidFill>
                          <a:effectLst/>
                          <a:latin typeface="Montserrat" panose="020B0604020202020204" charset="0"/>
                        </a:rPr>
                        <a:t>31.6%</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3"/>
                  </a:ext>
                </a:extLst>
              </a:tr>
              <a:tr h="265336">
                <a:tc>
                  <a:txBody>
                    <a:bodyPr/>
                    <a:lstStyle/>
                    <a:p>
                      <a:pPr algn="ctr" fontAlgn="b"/>
                      <a:r>
                        <a:rPr lang="en-GB" sz="1200" b="1" i="0" u="none" strike="noStrike">
                          <a:solidFill>
                            <a:srgbClr val="000000"/>
                          </a:solidFill>
                          <a:effectLst/>
                          <a:latin typeface="Montserrat" panose="020B0604020202020204" charset="0"/>
                        </a:rPr>
                        <a:t>18.0%</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4"/>
                  </a:ext>
                </a:extLst>
              </a:tr>
              <a:tr h="265336">
                <a:tc>
                  <a:txBody>
                    <a:bodyPr/>
                    <a:lstStyle/>
                    <a:p>
                      <a:pPr algn="ctr" fontAlgn="b"/>
                      <a:r>
                        <a:rPr lang="en-GB" sz="1200" b="1" i="0" u="none" strike="noStrike">
                          <a:solidFill>
                            <a:srgbClr val="000000"/>
                          </a:solidFill>
                          <a:effectLst/>
                          <a:latin typeface="Montserrat" panose="020B0604020202020204" charset="0"/>
                        </a:rPr>
                        <a:t>8.7%</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5"/>
                  </a:ext>
                </a:extLst>
              </a:tr>
              <a:tr h="265336">
                <a:tc>
                  <a:txBody>
                    <a:bodyPr/>
                    <a:lstStyle/>
                    <a:p>
                      <a:pPr algn="ctr" fontAlgn="b"/>
                      <a:r>
                        <a:rPr lang="en-GB" sz="1200" b="1" i="0" u="none" strike="noStrike">
                          <a:solidFill>
                            <a:srgbClr val="000000"/>
                          </a:solidFill>
                          <a:effectLst/>
                          <a:latin typeface="Montserrat" panose="020B0604020202020204" charset="0"/>
                        </a:rPr>
                        <a:t>-4.7%</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6"/>
                  </a:ext>
                </a:extLst>
              </a:tr>
              <a:tr h="265336">
                <a:tc>
                  <a:txBody>
                    <a:bodyPr/>
                    <a:lstStyle/>
                    <a:p>
                      <a:pPr algn="ctr" fontAlgn="b"/>
                      <a:r>
                        <a:rPr lang="en-GB" sz="1200" b="1" i="0" u="none" strike="noStrike">
                          <a:solidFill>
                            <a:srgbClr val="000000"/>
                          </a:solidFill>
                          <a:effectLst/>
                          <a:latin typeface="Montserrat" panose="020B0604020202020204" charset="0"/>
                        </a:rPr>
                        <a:t>5.6%</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7"/>
                  </a:ext>
                </a:extLst>
              </a:tr>
              <a:tr h="265336">
                <a:tc>
                  <a:txBody>
                    <a:bodyPr/>
                    <a:lstStyle/>
                    <a:p>
                      <a:pPr algn="ctr" fontAlgn="b"/>
                      <a:r>
                        <a:rPr lang="en-GB" sz="1200" b="1" i="0" u="none" strike="noStrike" dirty="0">
                          <a:solidFill>
                            <a:srgbClr val="000000"/>
                          </a:solidFill>
                          <a:effectLst/>
                          <a:latin typeface="Montserrat" panose="020B0604020202020204" charset="0"/>
                        </a:rPr>
                        <a:t>6.3%</a:t>
                      </a:r>
                    </a:p>
                  </a:txBody>
                  <a:tcPr marL="0" marR="0" marT="0"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99119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a:solidFill>
                  <a:schemeClr val="tx2"/>
                </a:solidFill>
              </a:rPr>
              <a:t>Source: </a:t>
            </a:r>
            <a:r>
              <a:rPr lang="en-GB" dirty="0" err="1">
                <a:solidFill>
                  <a:schemeClr val="tx2"/>
                </a:solidFill>
              </a:rPr>
              <a:t>NielsenIQ</a:t>
            </a:r>
            <a:r>
              <a:rPr lang="en-GB" dirty="0">
                <a:solidFill>
                  <a:schemeClr val="tx2"/>
                </a:solidFill>
              </a:rPr>
              <a:t> </a:t>
            </a:r>
            <a:r>
              <a:rPr lang="en-GB" dirty="0" err="1">
                <a:solidFill>
                  <a:schemeClr val="tx2"/>
                </a:solidFill>
              </a:rPr>
              <a:t>Scantrack</a:t>
            </a:r>
            <a:r>
              <a:rPr lang="en-GB" dirty="0">
                <a:solidFill>
                  <a:schemeClr val="tx2"/>
                </a:solidFill>
              </a:rPr>
              <a:t>, Total Store Read, Total Coverage including Discounters, data 4w/e 3</a:t>
            </a:r>
            <a:r>
              <a:rPr lang="en-GB" baseline="30000" dirty="0">
                <a:solidFill>
                  <a:schemeClr val="tx2"/>
                </a:solidFill>
              </a:rPr>
              <a:t>rd</a:t>
            </a:r>
            <a:r>
              <a:rPr lang="en-GB" dirty="0">
                <a:solidFill>
                  <a:schemeClr val="tx2"/>
                </a:solidFill>
              </a:rPr>
              <a:t> April 2021</a:t>
            </a:r>
          </a:p>
        </p:txBody>
      </p:sp>
      <p:sp>
        <p:nvSpPr>
          <p:cNvPr id="6" name="Title 5"/>
          <p:cNvSpPr>
            <a:spLocks noGrp="1"/>
          </p:cNvSpPr>
          <p:nvPr>
            <p:ph type="title"/>
          </p:nvPr>
        </p:nvSpPr>
        <p:spPr>
          <a:xfrm>
            <a:off x="354650" y="292625"/>
            <a:ext cx="8789350" cy="393600"/>
          </a:xfrm>
        </p:spPr>
        <p:txBody>
          <a:bodyPr/>
          <a:lstStyle/>
          <a:p>
            <a:r>
              <a:rPr lang="en-GB" dirty="0"/>
              <a:t>A bumper Easter in the home despite lapping March 2020 stockpiling</a:t>
            </a:r>
          </a:p>
        </p:txBody>
      </p:sp>
      <p:sp>
        <p:nvSpPr>
          <p:cNvPr id="7" name="Google Shape;1335;p98"/>
          <p:cNvSpPr txBox="1"/>
          <p:nvPr/>
        </p:nvSpPr>
        <p:spPr>
          <a:xfrm>
            <a:off x="354650" y="1305650"/>
            <a:ext cx="2707800" cy="307800"/>
          </a:xfrm>
          <a:prstGeom prst="rect">
            <a:avLst/>
          </a:prstGeom>
          <a:noFill/>
          <a:ln>
            <a:noFill/>
          </a:ln>
        </p:spPr>
        <p:txBody>
          <a:bodyPr spcFirstLastPara="1" wrap="square" lIns="0" tIns="45700" rIns="0" bIns="45700" anchor="t" anchorCtr="0">
            <a:noAutofit/>
          </a:bodyPr>
          <a:lstStyle/>
          <a:p>
            <a:pPr lvl="0">
              <a:buSzPts val="1100"/>
            </a:pPr>
            <a:r>
              <a:rPr lang="en" sz="8000" b="1" dirty="0">
                <a:solidFill>
                  <a:schemeClr val="bg1"/>
                </a:solidFill>
                <a:latin typeface="Montserrat" panose="020B0604020202020204" charset="0"/>
              </a:rPr>
              <a:t>31%</a:t>
            </a:r>
          </a:p>
          <a:p>
            <a:pPr>
              <a:buSzPts val="1100"/>
            </a:pPr>
            <a:r>
              <a:rPr lang="en-GB" sz="1200" b="1" dirty="0">
                <a:solidFill>
                  <a:schemeClr val="lt1"/>
                </a:solidFill>
                <a:latin typeface="Montserrat" panose="020B0604020202020204" charset="0"/>
                <a:ea typeface="Montserrat"/>
                <a:cs typeface="Montserrat"/>
                <a:sym typeface="Montserrat"/>
              </a:rPr>
              <a:t>of GB </a:t>
            </a:r>
            <a:r>
              <a:rPr lang="en-GB" sz="1200" dirty="0">
                <a:solidFill>
                  <a:schemeClr val="lt1"/>
                </a:solidFill>
                <a:latin typeface="Montserrat" panose="020B0604020202020204" charset="0"/>
                <a:ea typeface="Montserrat"/>
                <a:cs typeface="Montserrat"/>
                <a:sym typeface="Montserrat"/>
              </a:rPr>
              <a:t>HHs bought extra or special items for Easter 2020</a:t>
            </a:r>
            <a:endParaRPr lang="en-GB" sz="1200" dirty="0">
              <a:latin typeface="Montserrat" panose="020B0604020202020204" charset="0"/>
            </a:endParaRPr>
          </a:p>
        </p:txBody>
      </p:sp>
      <p:sp>
        <p:nvSpPr>
          <p:cNvPr id="8" name="Google Shape;1337;p98"/>
          <p:cNvSpPr txBox="1"/>
          <p:nvPr/>
        </p:nvSpPr>
        <p:spPr>
          <a:xfrm>
            <a:off x="5094514" y="1248494"/>
            <a:ext cx="3918857" cy="2544572"/>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None/>
            </a:pPr>
            <a:r>
              <a:rPr lang="en" sz="6600" b="1" dirty="0">
                <a:solidFill>
                  <a:srgbClr val="FFFFFF"/>
                </a:solidFill>
                <a:latin typeface="Montserrat" panose="00000500000000000000" pitchFamily="2" charset="0"/>
                <a:ea typeface="Montserrat"/>
                <a:cs typeface="Montserrat"/>
                <a:sym typeface="Montserrat"/>
              </a:rPr>
              <a:t>£14.5b</a:t>
            </a:r>
          </a:p>
          <a:p>
            <a:pPr marL="0" marR="0" lvl="0" indent="0" algn="l" rtl="0">
              <a:lnSpc>
                <a:spcPct val="100000"/>
              </a:lnSpc>
              <a:spcBef>
                <a:spcPts val="0"/>
              </a:spcBef>
              <a:spcAft>
                <a:spcPts val="0"/>
              </a:spcAft>
              <a:buNone/>
            </a:pPr>
            <a:r>
              <a:rPr lang="en" sz="4800" b="1" i="0" u="none" strike="noStrike" cap="none" dirty="0">
                <a:solidFill>
                  <a:schemeClr val="accent1"/>
                </a:solidFill>
                <a:latin typeface="Montserrat" panose="00000500000000000000" pitchFamily="2" charset="0"/>
                <a:ea typeface="Montserrat"/>
                <a:cs typeface="Montserrat"/>
                <a:sym typeface="Montserrat"/>
              </a:rPr>
              <a:t>+3.7% </a:t>
            </a:r>
            <a:r>
              <a:rPr lang="en" sz="1600" b="1" i="0" u="none" strike="noStrike" cap="none" dirty="0">
                <a:solidFill>
                  <a:schemeClr val="accent1"/>
                </a:solidFill>
                <a:latin typeface="Montserrat" panose="00000500000000000000" pitchFamily="2" charset="0"/>
                <a:ea typeface="Montserrat"/>
                <a:cs typeface="Montserrat"/>
                <a:sym typeface="Montserrat"/>
              </a:rPr>
              <a:t>vs Easter 2020</a:t>
            </a:r>
          </a:p>
          <a:p>
            <a:r>
              <a:rPr lang="en" sz="4800" b="1" dirty="0">
                <a:solidFill>
                  <a:schemeClr val="bg1"/>
                </a:solidFill>
                <a:latin typeface="Montserrat" panose="00000500000000000000" pitchFamily="2" charset="0"/>
                <a:ea typeface="Montserrat"/>
                <a:cs typeface="Montserrat"/>
                <a:sym typeface="Montserrat"/>
              </a:rPr>
              <a:t>+11.8% </a:t>
            </a:r>
            <a:r>
              <a:rPr lang="en" sz="1600" b="1" dirty="0">
                <a:solidFill>
                  <a:schemeClr val="bg1"/>
                </a:solidFill>
                <a:latin typeface="Montserrat" panose="00000500000000000000" pitchFamily="2" charset="0"/>
                <a:ea typeface="Montserrat"/>
                <a:cs typeface="Montserrat"/>
                <a:sym typeface="Montserrat"/>
              </a:rPr>
              <a:t>vs Easter 2019</a:t>
            </a:r>
          </a:p>
          <a:p>
            <a:pPr marL="0" marR="0" lvl="0" indent="0" algn="l" rtl="0">
              <a:lnSpc>
                <a:spcPct val="100000"/>
              </a:lnSpc>
              <a:spcBef>
                <a:spcPts val="0"/>
              </a:spcBef>
              <a:spcAft>
                <a:spcPts val="0"/>
              </a:spcAft>
              <a:buNone/>
            </a:pPr>
            <a:endParaRPr sz="4800" b="1" i="0" u="none" strike="noStrike" cap="none" dirty="0">
              <a:solidFill>
                <a:schemeClr val="bg1"/>
              </a:solidFill>
              <a:latin typeface="Montserrat" panose="00000500000000000000" pitchFamily="2" charset="0"/>
              <a:ea typeface="Montserrat"/>
              <a:cs typeface="Montserrat"/>
              <a:sym typeface="Montserrat"/>
            </a:endParaRPr>
          </a:p>
        </p:txBody>
      </p:sp>
      <p:grpSp>
        <p:nvGrpSpPr>
          <p:cNvPr id="9" name="Google Shape;1338;p98"/>
          <p:cNvGrpSpPr/>
          <p:nvPr/>
        </p:nvGrpSpPr>
        <p:grpSpPr>
          <a:xfrm>
            <a:off x="3442071" y="1540695"/>
            <a:ext cx="1272822" cy="581242"/>
            <a:chOff x="3272277" y="2468249"/>
            <a:chExt cx="674029" cy="307800"/>
          </a:xfrm>
        </p:grpSpPr>
        <p:sp>
          <p:nvSpPr>
            <p:cNvPr id="10" name="Google Shape;1339;p98"/>
            <p:cNvSpPr/>
            <p:nvPr/>
          </p:nvSpPr>
          <p:spPr>
            <a:xfrm rot="-8100000">
              <a:off x="3317354"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3" name="Google Shape;1340;p98"/>
            <p:cNvSpPr/>
            <p:nvPr/>
          </p:nvSpPr>
          <p:spPr>
            <a:xfrm rot="-8100000">
              <a:off x="3500468"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sp>
          <p:nvSpPr>
            <p:cNvPr id="14" name="Google Shape;1341;p98"/>
            <p:cNvSpPr/>
            <p:nvPr/>
          </p:nvSpPr>
          <p:spPr>
            <a:xfrm rot="-8100000">
              <a:off x="3683583" y="2513326"/>
              <a:ext cx="217647" cy="217647"/>
            </a:xfrm>
            <a:prstGeom prst="rtTriangle">
              <a:avLst/>
            </a:prstGeom>
            <a:solidFill>
              <a:srgbClr val="00F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anose="00000500000000000000" pitchFamily="2" charset="0"/>
              </a:endParaRPr>
            </a:p>
          </p:txBody>
        </p:sp>
      </p:grpSp>
    </p:spTree>
    <p:extLst>
      <p:ext uri="{BB962C8B-B14F-4D97-AF65-F5344CB8AC3E}">
        <p14:creationId xmlns:p14="http://schemas.microsoft.com/office/powerpoint/2010/main" val="165188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a:solidFill>
                  <a:schemeClr val="tx2"/>
                </a:solidFill>
              </a:rPr>
              <a:t>Source: </a:t>
            </a:r>
            <a:r>
              <a:rPr lang="en-GB" dirty="0" err="1">
                <a:solidFill>
                  <a:schemeClr val="tx2"/>
                </a:solidFill>
              </a:rPr>
              <a:t>NielsenIQ</a:t>
            </a:r>
            <a:r>
              <a:rPr lang="en-GB" dirty="0">
                <a:solidFill>
                  <a:schemeClr val="tx2"/>
                </a:solidFill>
              </a:rPr>
              <a:t> </a:t>
            </a:r>
            <a:r>
              <a:rPr lang="en-GB" dirty="0" err="1">
                <a:solidFill>
                  <a:schemeClr val="tx2"/>
                </a:solidFill>
              </a:rPr>
              <a:t>Scantrack</a:t>
            </a:r>
            <a:r>
              <a:rPr lang="en-GB" dirty="0">
                <a:solidFill>
                  <a:schemeClr val="tx2"/>
                </a:solidFill>
              </a:rPr>
              <a:t>, Total Store Read, Total Coverage including Discounters, data 4w/e 3</a:t>
            </a:r>
            <a:r>
              <a:rPr lang="en-GB" baseline="30000" dirty="0">
                <a:solidFill>
                  <a:schemeClr val="tx2"/>
                </a:solidFill>
              </a:rPr>
              <a:t>rd</a:t>
            </a:r>
            <a:r>
              <a:rPr lang="en-GB" dirty="0">
                <a:solidFill>
                  <a:schemeClr val="tx2"/>
                </a:solidFill>
              </a:rPr>
              <a:t> April 2021</a:t>
            </a:r>
          </a:p>
        </p:txBody>
      </p:sp>
      <p:sp>
        <p:nvSpPr>
          <p:cNvPr id="3" name="Title 2"/>
          <p:cNvSpPr>
            <a:spLocks noGrp="1"/>
          </p:cNvSpPr>
          <p:nvPr>
            <p:ph type="title"/>
          </p:nvPr>
        </p:nvSpPr>
        <p:spPr/>
        <p:txBody>
          <a:bodyPr/>
          <a:lstStyle/>
          <a:p>
            <a:r>
              <a:rPr lang="en-GB" dirty="0"/>
              <a:t>However, without Non Food performance is flat at +0.6%</a:t>
            </a:r>
          </a:p>
        </p:txBody>
      </p:sp>
      <p:graphicFrame>
        <p:nvGraphicFramePr>
          <p:cNvPr id="6" name="Chart 5"/>
          <p:cNvGraphicFramePr/>
          <p:nvPr>
            <p:extLst>
              <p:ext uri="{D42A27DB-BD31-4B8C-83A1-F6EECF244321}">
                <p14:modId xmlns:p14="http://schemas.microsoft.com/office/powerpoint/2010/main" val="205478812"/>
              </p:ext>
            </p:extLst>
          </p:nvPr>
        </p:nvGraphicFramePr>
        <p:xfrm>
          <a:off x="354650" y="1971675"/>
          <a:ext cx="8434800" cy="2744162"/>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Google Shape;1752;p130"/>
          <p:cNvCxnSpPr/>
          <p:nvPr/>
        </p:nvCxnSpPr>
        <p:spPr>
          <a:xfrm>
            <a:off x="354650" y="1745725"/>
            <a:ext cx="8397300" cy="0"/>
          </a:xfrm>
          <a:prstGeom prst="straightConnector1">
            <a:avLst/>
          </a:prstGeom>
          <a:noFill/>
          <a:ln w="9525" cap="flat" cmpd="sng">
            <a:solidFill>
              <a:schemeClr val="bg1"/>
            </a:solidFill>
            <a:prstDash val="solid"/>
            <a:round/>
            <a:headEnd type="none" w="med" len="med"/>
            <a:tailEnd type="none" w="med" len="med"/>
          </a:ln>
        </p:spPr>
      </p:cxnSp>
      <p:sp>
        <p:nvSpPr>
          <p:cNvPr id="7" name="Google Shape;1753;p130"/>
          <p:cNvSpPr txBox="1"/>
          <p:nvPr/>
        </p:nvSpPr>
        <p:spPr>
          <a:xfrm>
            <a:off x="354649" y="1225620"/>
            <a:ext cx="5803163"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chemeClr val="bg1"/>
                </a:solidFill>
                <a:latin typeface="Montserrat" panose="00000500000000000000" pitchFamily="2" charset="0"/>
                <a:ea typeface="Montserrat"/>
                <a:cs typeface="Montserrat"/>
                <a:sym typeface="Montserrat"/>
              </a:rPr>
              <a:t>Super Category Performance (£m)</a:t>
            </a:r>
            <a:br>
              <a:rPr lang="en" b="1" dirty="0">
                <a:solidFill>
                  <a:schemeClr val="bg1"/>
                </a:solidFill>
                <a:latin typeface="Montserrat" panose="00000500000000000000" pitchFamily="2" charset="0"/>
                <a:ea typeface="Montserrat"/>
                <a:cs typeface="Montserrat"/>
                <a:sym typeface="Montserrat"/>
              </a:rPr>
            </a:br>
            <a:r>
              <a:rPr lang="en" sz="1000" dirty="0">
                <a:solidFill>
                  <a:schemeClr val="bg1"/>
                </a:solidFill>
                <a:latin typeface="Montserrat" panose="00000500000000000000" pitchFamily="2" charset="0"/>
                <a:ea typeface="Montserrat"/>
                <a:cs typeface="Montserrat"/>
                <a:sym typeface="Montserrat"/>
              </a:rPr>
              <a:t>Total Store – Total Coverage inc Discounters – Value Chg – Easter 2021 vs 2020</a:t>
            </a:r>
            <a:endParaRPr sz="1000" dirty="0">
              <a:solidFill>
                <a:schemeClr val="bg1"/>
              </a:solidFill>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672471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a:solidFill>
                  <a:schemeClr val="tx2"/>
                </a:solidFill>
              </a:rPr>
              <a:t>Source: </a:t>
            </a:r>
            <a:r>
              <a:rPr lang="en-GB" dirty="0" err="1">
                <a:solidFill>
                  <a:schemeClr val="tx2"/>
                </a:solidFill>
              </a:rPr>
              <a:t>NielsenIQ</a:t>
            </a:r>
            <a:r>
              <a:rPr lang="en-GB" dirty="0">
                <a:solidFill>
                  <a:schemeClr val="tx2"/>
                </a:solidFill>
              </a:rPr>
              <a:t> </a:t>
            </a:r>
            <a:r>
              <a:rPr lang="en-GB" dirty="0" err="1">
                <a:solidFill>
                  <a:schemeClr val="tx2"/>
                </a:solidFill>
              </a:rPr>
              <a:t>Homescan</a:t>
            </a:r>
            <a:r>
              <a:rPr lang="en-GB" dirty="0">
                <a:solidFill>
                  <a:schemeClr val="tx2"/>
                </a:solidFill>
              </a:rPr>
              <a:t>, FMCG, Total GB, data 4w/e 3</a:t>
            </a:r>
            <a:r>
              <a:rPr lang="en-GB" baseline="30000" dirty="0">
                <a:solidFill>
                  <a:schemeClr val="tx2"/>
                </a:solidFill>
              </a:rPr>
              <a:t>rd</a:t>
            </a:r>
            <a:r>
              <a:rPr lang="en-GB" dirty="0">
                <a:solidFill>
                  <a:schemeClr val="tx2"/>
                </a:solidFill>
              </a:rPr>
              <a:t> April 2021</a:t>
            </a:r>
          </a:p>
        </p:txBody>
      </p:sp>
      <p:sp>
        <p:nvSpPr>
          <p:cNvPr id="3" name="Title 2"/>
          <p:cNvSpPr>
            <a:spLocks noGrp="1"/>
          </p:cNvSpPr>
          <p:nvPr>
            <p:ph type="title"/>
          </p:nvPr>
        </p:nvSpPr>
        <p:spPr/>
        <p:txBody>
          <a:bodyPr/>
          <a:lstStyle/>
          <a:p>
            <a:r>
              <a:rPr lang="en-GB" dirty="0"/>
              <a:t>Trend of fewer, bigger baskets continues at a </a:t>
            </a:r>
            <a:r>
              <a:rPr lang="en-GB" dirty="0" err="1"/>
              <a:t>topline</a:t>
            </a:r>
            <a:r>
              <a:rPr lang="en-GB" dirty="0"/>
              <a:t> level</a:t>
            </a:r>
          </a:p>
        </p:txBody>
      </p:sp>
      <p:sp>
        <p:nvSpPr>
          <p:cNvPr id="26" name="TextBox 25"/>
          <p:cNvSpPr txBox="1"/>
          <p:nvPr/>
        </p:nvSpPr>
        <p:spPr>
          <a:xfrm>
            <a:off x="354650" y="2191780"/>
            <a:ext cx="755335" cy="369332"/>
          </a:xfrm>
          <a:prstGeom prst="rect">
            <a:avLst/>
          </a:prstGeom>
          <a:noFill/>
        </p:spPr>
        <p:txBody>
          <a:bodyPr wrap="none" rtlCol="0">
            <a:spAutoFit/>
          </a:bodyPr>
          <a:lstStyle/>
          <a:p>
            <a:r>
              <a:rPr lang="en-GB" sz="1800" b="1" dirty="0">
                <a:solidFill>
                  <a:schemeClr val="bg1"/>
                </a:solidFill>
                <a:latin typeface="Montserrat" panose="020B0604020202020204" charset="0"/>
              </a:rPr>
              <a:t>2021</a:t>
            </a:r>
          </a:p>
        </p:txBody>
      </p:sp>
      <p:sp>
        <p:nvSpPr>
          <p:cNvPr id="27" name="TextBox 26"/>
          <p:cNvSpPr txBox="1"/>
          <p:nvPr/>
        </p:nvSpPr>
        <p:spPr>
          <a:xfrm>
            <a:off x="354650" y="2906359"/>
            <a:ext cx="755335" cy="369332"/>
          </a:xfrm>
          <a:prstGeom prst="rect">
            <a:avLst/>
          </a:prstGeom>
          <a:noFill/>
        </p:spPr>
        <p:txBody>
          <a:bodyPr wrap="none" rtlCol="0">
            <a:spAutoFit/>
          </a:bodyPr>
          <a:lstStyle/>
          <a:p>
            <a:r>
              <a:rPr lang="en-GB" sz="1800" b="1" dirty="0">
                <a:solidFill>
                  <a:schemeClr val="bg1"/>
                </a:solidFill>
                <a:latin typeface="Montserrat" panose="020B0604020202020204" charset="0"/>
              </a:rPr>
              <a:t>2020</a:t>
            </a:r>
          </a:p>
        </p:txBody>
      </p:sp>
      <p:sp>
        <p:nvSpPr>
          <p:cNvPr id="28" name="TextBox 27"/>
          <p:cNvSpPr txBox="1"/>
          <p:nvPr/>
        </p:nvSpPr>
        <p:spPr>
          <a:xfrm>
            <a:off x="354650" y="3618523"/>
            <a:ext cx="755335" cy="369332"/>
          </a:xfrm>
          <a:prstGeom prst="rect">
            <a:avLst/>
          </a:prstGeom>
          <a:noFill/>
        </p:spPr>
        <p:txBody>
          <a:bodyPr wrap="none" rtlCol="0">
            <a:spAutoFit/>
          </a:bodyPr>
          <a:lstStyle/>
          <a:p>
            <a:r>
              <a:rPr lang="en-GB" sz="1800" b="1" dirty="0">
                <a:solidFill>
                  <a:schemeClr val="bg1"/>
                </a:solidFill>
                <a:latin typeface="Montserrat" panose="020B0604020202020204" charset="0"/>
              </a:rPr>
              <a:t>2019</a:t>
            </a:r>
          </a:p>
        </p:txBody>
      </p:sp>
      <p:cxnSp>
        <p:nvCxnSpPr>
          <p:cNvPr id="29" name="Google Shape;882;p73"/>
          <p:cNvCxnSpPr/>
          <p:nvPr/>
        </p:nvCxnSpPr>
        <p:spPr>
          <a:xfrm>
            <a:off x="1547138" y="1826413"/>
            <a:ext cx="2241323" cy="0"/>
          </a:xfrm>
          <a:prstGeom prst="straightConnector1">
            <a:avLst/>
          </a:prstGeom>
          <a:noFill/>
          <a:ln w="9525" cap="flat" cmpd="sng">
            <a:solidFill>
              <a:srgbClr val="FFFFFF"/>
            </a:solidFill>
            <a:prstDash val="solid"/>
            <a:round/>
            <a:headEnd type="none" w="med" len="med"/>
            <a:tailEnd type="none" w="med" len="med"/>
          </a:ln>
        </p:spPr>
      </p:cxnSp>
      <p:cxnSp>
        <p:nvCxnSpPr>
          <p:cNvPr id="30" name="Google Shape;883;p73"/>
          <p:cNvCxnSpPr/>
          <p:nvPr/>
        </p:nvCxnSpPr>
        <p:spPr>
          <a:xfrm>
            <a:off x="3947552" y="1826413"/>
            <a:ext cx="2241323" cy="0"/>
          </a:xfrm>
          <a:prstGeom prst="straightConnector1">
            <a:avLst/>
          </a:prstGeom>
          <a:noFill/>
          <a:ln w="9525" cap="flat" cmpd="sng">
            <a:solidFill>
              <a:srgbClr val="FFFFFF"/>
            </a:solidFill>
            <a:prstDash val="solid"/>
            <a:round/>
            <a:headEnd type="none" w="med" len="med"/>
            <a:tailEnd type="none" w="med" len="med"/>
          </a:ln>
        </p:spPr>
      </p:cxnSp>
      <p:cxnSp>
        <p:nvCxnSpPr>
          <p:cNvPr id="31" name="Google Shape;884;p73"/>
          <p:cNvCxnSpPr/>
          <p:nvPr/>
        </p:nvCxnSpPr>
        <p:spPr>
          <a:xfrm>
            <a:off x="6347965" y="1826413"/>
            <a:ext cx="2241323" cy="0"/>
          </a:xfrm>
          <a:prstGeom prst="straightConnector1">
            <a:avLst/>
          </a:prstGeom>
          <a:noFill/>
          <a:ln w="9525" cap="flat" cmpd="sng">
            <a:solidFill>
              <a:srgbClr val="FFFFFF"/>
            </a:solidFill>
            <a:prstDash val="solid"/>
            <a:round/>
            <a:headEnd type="none" w="med" len="med"/>
            <a:tailEnd type="none" w="med" len="med"/>
          </a:ln>
        </p:spPr>
      </p:cxnSp>
      <p:pic>
        <p:nvPicPr>
          <p:cNvPr id="32" name="Google Shape;890;p73"/>
          <p:cNvPicPr preferRelativeResize="0"/>
          <p:nvPr/>
        </p:nvPicPr>
        <p:blipFill rotWithShape="1">
          <a:blip r:embed="rId2">
            <a:alphaModFix/>
          </a:blip>
          <a:srcRect l="258" r="248"/>
          <a:stretch/>
        </p:blipFill>
        <p:spPr>
          <a:xfrm>
            <a:off x="1547138" y="1275722"/>
            <a:ext cx="512630" cy="478456"/>
          </a:xfrm>
          <a:prstGeom prst="rect">
            <a:avLst/>
          </a:prstGeom>
          <a:noFill/>
          <a:ln>
            <a:noFill/>
          </a:ln>
        </p:spPr>
      </p:pic>
      <p:pic>
        <p:nvPicPr>
          <p:cNvPr id="34" name="Google Shape;892;p73"/>
          <p:cNvPicPr preferRelativeResize="0"/>
          <p:nvPr/>
        </p:nvPicPr>
        <p:blipFill>
          <a:blip r:embed="rId3">
            <a:alphaModFix/>
          </a:blip>
          <a:stretch>
            <a:fillRect/>
          </a:stretch>
        </p:blipFill>
        <p:spPr>
          <a:xfrm>
            <a:off x="6347965" y="1309900"/>
            <a:ext cx="512630" cy="444278"/>
          </a:xfrm>
          <a:prstGeom prst="rect">
            <a:avLst/>
          </a:prstGeom>
          <a:noFill/>
          <a:ln>
            <a:noFill/>
          </a:ln>
        </p:spPr>
      </p:pic>
      <p:sp>
        <p:nvSpPr>
          <p:cNvPr id="35" name="TextBox 34"/>
          <p:cNvSpPr txBox="1"/>
          <p:nvPr/>
        </p:nvSpPr>
        <p:spPr>
          <a:xfrm>
            <a:off x="2059768" y="1477179"/>
            <a:ext cx="1378380" cy="276999"/>
          </a:xfrm>
          <a:prstGeom prst="rect">
            <a:avLst/>
          </a:prstGeom>
          <a:noFill/>
        </p:spPr>
        <p:txBody>
          <a:bodyPr wrap="square" rtlCol="0">
            <a:spAutoFit/>
          </a:bodyPr>
          <a:lstStyle/>
          <a:p>
            <a:r>
              <a:rPr lang="en-GB" sz="1200" dirty="0">
                <a:solidFill>
                  <a:schemeClr val="bg1"/>
                </a:solidFill>
                <a:latin typeface="Montserrat" panose="020B0604020202020204" charset="0"/>
              </a:rPr>
              <a:t>Trips per buyer</a:t>
            </a:r>
          </a:p>
        </p:txBody>
      </p:sp>
      <p:sp>
        <p:nvSpPr>
          <p:cNvPr id="36" name="TextBox 35"/>
          <p:cNvSpPr txBox="1"/>
          <p:nvPr/>
        </p:nvSpPr>
        <p:spPr>
          <a:xfrm>
            <a:off x="4369090" y="1477179"/>
            <a:ext cx="1424588" cy="276999"/>
          </a:xfrm>
          <a:prstGeom prst="rect">
            <a:avLst/>
          </a:prstGeom>
          <a:noFill/>
        </p:spPr>
        <p:txBody>
          <a:bodyPr wrap="square" rtlCol="0">
            <a:spAutoFit/>
          </a:bodyPr>
          <a:lstStyle/>
          <a:p>
            <a:r>
              <a:rPr lang="en-GB" sz="1200" dirty="0">
                <a:solidFill>
                  <a:schemeClr val="bg1"/>
                </a:solidFill>
                <a:latin typeface="Montserrat" panose="020B0604020202020204" charset="0"/>
              </a:rPr>
              <a:t>Spend per trip</a:t>
            </a:r>
          </a:p>
        </p:txBody>
      </p:sp>
      <p:sp>
        <p:nvSpPr>
          <p:cNvPr id="37" name="TextBox 36"/>
          <p:cNvSpPr txBox="1"/>
          <p:nvPr/>
        </p:nvSpPr>
        <p:spPr>
          <a:xfrm>
            <a:off x="6860595" y="1477179"/>
            <a:ext cx="1216532" cy="276999"/>
          </a:xfrm>
          <a:prstGeom prst="rect">
            <a:avLst/>
          </a:prstGeom>
          <a:noFill/>
        </p:spPr>
        <p:txBody>
          <a:bodyPr wrap="square" rtlCol="0">
            <a:spAutoFit/>
          </a:bodyPr>
          <a:lstStyle/>
          <a:p>
            <a:r>
              <a:rPr lang="en-GB" sz="1200" dirty="0">
                <a:solidFill>
                  <a:schemeClr val="bg1"/>
                </a:solidFill>
                <a:latin typeface="Montserrat" panose="020B0604020202020204" charset="0"/>
              </a:rPr>
              <a:t>Units per trip</a:t>
            </a:r>
          </a:p>
        </p:txBody>
      </p:sp>
      <p:sp>
        <p:nvSpPr>
          <p:cNvPr id="38" name="TextBox 37"/>
          <p:cNvSpPr txBox="1"/>
          <p:nvPr/>
        </p:nvSpPr>
        <p:spPr>
          <a:xfrm>
            <a:off x="2199561" y="2114836"/>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16.7</a:t>
            </a:r>
          </a:p>
        </p:txBody>
      </p:sp>
      <p:sp>
        <p:nvSpPr>
          <p:cNvPr id="39" name="TextBox 38"/>
          <p:cNvSpPr txBox="1"/>
          <p:nvPr/>
        </p:nvSpPr>
        <p:spPr>
          <a:xfrm>
            <a:off x="4369090" y="2114836"/>
            <a:ext cx="1359668"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£20.37</a:t>
            </a:r>
          </a:p>
        </p:txBody>
      </p:sp>
      <p:sp>
        <p:nvSpPr>
          <p:cNvPr id="40" name="TextBox 39"/>
          <p:cNvSpPr txBox="1"/>
          <p:nvPr/>
        </p:nvSpPr>
        <p:spPr>
          <a:xfrm>
            <a:off x="6921041" y="2114836"/>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12.7</a:t>
            </a:r>
          </a:p>
        </p:txBody>
      </p:sp>
      <p:sp>
        <p:nvSpPr>
          <p:cNvPr id="41" name="TextBox 40"/>
          <p:cNvSpPr txBox="1"/>
          <p:nvPr/>
        </p:nvSpPr>
        <p:spPr>
          <a:xfrm>
            <a:off x="2199562" y="2829415"/>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17.0</a:t>
            </a:r>
          </a:p>
        </p:txBody>
      </p:sp>
      <p:sp>
        <p:nvSpPr>
          <p:cNvPr id="42" name="TextBox 41"/>
          <p:cNvSpPr txBox="1"/>
          <p:nvPr/>
        </p:nvSpPr>
        <p:spPr>
          <a:xfrm>
            <a:off x="4369090" y="2829415"/>
            <a:ext cx="1359668"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£20.24</a:t>
            </a:r>
          </a:p>
        </p:txBody>
      </p:sp>
      <p:sp>
        <p:nvSpPr>
          <p:cNvPr id="43" name="TextBox 42"/>
          <p:cNvSpPr txBox="1"/>
          <p:nvPr/>
        </p:nvSpPr>
        <p:spPr>
          <a:xfrm>
            <a:off x="6921041" y="2829415"/>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12.7</a:t>
            </a:r>
          </a:p>
        </p:txBody>
      </p:sp>
      <p:sp>
        <p:nvSpPr>
          <p:cNvPr id="44" name="TextBox 43"/>
          <p:cNvSpPr txBox="1"/>
          <p:nvPr/>
        </p:nvSpPr>
        <p:spPr>
          <a:xfrm>
            <a:off x="2199562" y="3541579"/>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18.1</a:t>
            </a:r>
          </a:p>
        </p:txBody>
      </p:sp>
      <p:sp>
        <p:nvSpPr>
          <p:cNvPr id="45" name="TextBox 44"/>
          <p:cNvSpPr txBox="1"/>
          <p:nvPr/>
        </p:nvSpPr>
        <p:spPr>
          <a:xfrm>
            <a:off x="4369090" y="3541579"/>
            <a:ext cx="1359668"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£16.76</a:t>
            </a:r>
          </a:p>
        </p:txBody>
      </p:sp>
      <p:sp>
        <p:nvSpPr>
          <p:cNvPr id="46" name="TextBox 45"/>
          <p:cNvSpPr txBox="1"/>
          <p:nvPr/>
        </p:nvSpPr>
        <p:spPr>
          <a:xfrm>
            <a:off x="6921041" y="3541579"/>
            <a:ext cx="936475" cy="523220"/>
          </a:xfrm>
          <a:prstGeom prst="rect">
            <a:avLst/>
          </a:prstGeom>
          <a:noFill/>
        </p:spPr>
        <p:txBody>
          <a:bodyPr wrap="none" rtlCol="0">
            <a:spAutoFit/>
          </a:bodyPr>
          <a:lstStyle/>
          <a:p>
            <a:pPr algn="ctr"/>
            <a:r>
              <a:rPr lang="en-GB" sz="2800" b="1" dirty="0">
                <a:solidFill>
                  <a:schemeClr val="bg1"/>
                </a:solidFill>
                <a:latin typeface="Montserrat" panose="020B0604020202020204" charset="0"/>
              </a:rPr>
              <a:t>10.8</a:t>
            </a:r>
          </a:p>
        </p:txBody>
      </p:sp>
      <p:pic>
        <p:nvPicPr>
          <p:cNvPr id="1026" name="Picture 2" descr="niq-symb-20-wht-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511" y="1253338"/>
            <a:ext cx="369850" cy="500840"/>
          </a:xfrm>
          <a:prstGeom prst="rect">
            <a:avLst/>
          </a:prstGeom>
          <a:noFill/>
          <a:extLst>
            <a:ext uri="{909E8E84-426E-40DD-AFC4-6F175D3DCCD1}">
              <a14:hiddenFill xmlns:a14="http://schemas.microsoft.com/office/drawing/2010/main">
                <a:solidFill>
                  <a:srgbClr val="FFFFFF"/>
                </a:solidFill>
              </a14:hiddenFill>
            </a:ext>
          </a:extLst>
        </p:spPr>
      </p:pic>
      <p:sp>
        <p:nvSpPr>
          <p:cNvPr id="4" name="Arc 3"/>
          <p:cNvSpPr/>
          <p:nvPr/>
        </p:nvSpPr>
        <p:spPr>
          <a:xfrm>
            <a:off x="2748958" y="2342911"/>
            <a:ext cx="744690" cy="1499866"/>
          </a:xfrm>
          <a:prstGeom prst="arc">
            <a:avLst>
              <a:gd name="adj1" fmla="val 16233192"/>
              <a:gd name="adj2" fmla="val 5549176"/>
            </a:avLst>
          </a:prstGeom>
          <a:ln w="19050">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c 32"/>
          <p:cNvSpPr/>
          <p:nvPr/>
        </p:nvSpPr>
        <p:spPr>
          <a:xfrm>
            <a:off x="5355008" y="2347171"/>
            <a:ext cx="744690" cy="1499866"/>
          </a:xfrm>
          <a:prstGeom prst="arc">
            <a:avLst>
              <a:gd name="adj1" fmla="val 16233192"/>
              <a:gd name="adj2" fmla="val 5549176"/>
            </a:avLst>
          </a:prstGeom>
          <a:ln w="19050">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Arc 46"/>
          <p:cNvSpPr/>
          <p:nvPr/>
        </p:nvSpPr>
        <p:spPr>
          <a:xfrm>
            <a:off x="7491351" y="2336600"/>
            <a:ext cx="744690" cy="1499866"/>
          </a:xfrm>
          <a:prstGeom prst="arc">
            <a:avLst>
              <a:gd name="adj1" fmla="val 16233192"/>
              <a:gd name="adj2" fmla="val 5549176"/>
            </a:avLst>
          </a:prstGeom>
          <a:ln w="19050">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p:cNvSpPr txBox="1"/>
          <p:nvPr/>
        </p:nvSpPr>
        <p:spPr>
          <a:xfrm>
            <a:off x="3469212" y="2943215"/>
            <a:ext cx="700833" cy="307777"/>
          </a:xfrm>
          <a:prstGeom prst="rect">
            <a:avLst/>
          </a:prstGeom>
          <a:noFill/>
        </p:spPr>
        <p:txBody>
          <a:bodyPr wrap="none" rtlCol="0">
            <a:spAutoFit/>
          </a:bodyPr>
          <a:lstStyle/>
          <a:p>
            <a:r>
              <a:rPr lang="en-GB" b="1" dirty="0">
                <a:solidFill>
                  <a:schemeClr val="bg1"/>
                </a:solidFill>
                <a:latin typeface="Montserrat" panose="020B0604020202020204" charset="0"/>
              </a:rPr>
              <a:t>-7.9%</a:t>
            </a:r>
          </a:p>
        </p:txBody>
      </p:sp>
      <p:sp>
        <p:nvSpPr>
          <p:cNvPr id="48" name="TextBox 47"/>
          <p:cNvSpPr txBox="1"/>
          <p:nvPr/>
        </p:nvSpPr>
        <p:spPr>
          <a:xfrm>
            <a:off x="6094691" y="2932644"/>
            <a:ext cx="835485" cy="307777"/>
          </a:xfrm>
          <a:prstGeom prst="rect">
            <a:avLst/>
          </a:prstGeom>
          <a:noFill/>
        </p:spPr>
        <p:txBody>
          <a:bodyPr wrap="none" rtlCol="0">
            <a:spAutoFit/>
          </a:bodyPr>
          <a:lstStyle/>
          <a:p>
            <a:r>
              <a:rPr lang="en-GB" b="1" dirty="0">
                <a:solidFill>
                  <a:schemeClr val="bg1"/>
                </a:solidFill>
                <a:latin typeface="Montserrat" panose="020B0604020202020204" charset="0"/>
              </a:rPr>
              <a:t>+21.5%</a:t>
            </a:r>
          </a:p>
        </p:txBody>
      </p:sp>
      <p:sp>
        <p:nvSpPr>
          <p:cNvPr id="49" name="TextBox 48"/>
          <p:cNvSpPr txBox="1"/>
          <p:nvPr/>
        </p:nvSpPr>
        <p:spPr>
          <a:xfrm>
            <a:off x="8238871" y="2946970"/>
            <a:ext cx="835485" cy="307777"/>
          </a:xfrm>
          <a:prstGeom prst="rect">
            <a:avLst/>
          </a:prstGeom>
          <a:noFill/>
        </p:spPr>
        <p:txBody>
          <a:bodyPr wrap="none" rtlCol="0">
            <a:spAutoFit/>
          </a:bodyPr>
          <a:lstStyle/>
          <a:p>
            <a:r>
              <a:rPr lang="en-GB" b="1" dirty="0">
                <a:solidFill>
                  <a:schemeClr val="bg1"/>
                </a:solidFill>
                <a:latin typeface="Montserrat" panose="020B0604020202020204" charset="0"/>
              </a:rPr>
              <a:t>+17.4%</a:t>
            </a:r>
          </a:p>
        </p:txBody>
      </p:sp>
    </p:spTree>
    <p:extLst>
      <p:ext uri="{BB962C8B-B14F-4D97-AF65-F5344CB8AC3E}">
        <p14:creationId xmlns:p14="http://schemas.microsoft.com/office/powerpoint/2010/main" val="1243435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650" y="292625"/>
            <a:ext cx="8328371" cy="393600"/>
          </a:xfrm>
        </p:spPr>
        <p:txBody>
          <a:bodyPr/>
          <a:lstStyle/>
          <a:p>
            <a:r>
              <a:rPr lang="en-GB" dirty="0"/>
              <a:t>Branded underperforms after strong 2020, share remains higher than 2019</a:t>
            </a:r>
          </a:p>
        </p:txBody>
      </p:sp>
      <p:sp>
        <p:nvSpPr>
          <p:cNvPr id="5" name="Subtitle 4"/>
          <p:cNvSpPr>
            <a:spLocks noGrp="1"/>
          </p:cNvSpPr>
          <p:nvPr>
            <p:ph type="subTitle" idx="3"/>
          </p:nvPr>
        </p:nvSpPr>
        <p:spPr/>
        <p:txBody>
          <a:bodyPr/>
          <a:lstStyle/>
          <a:p>
            <a:r>
              <a:rPr lang="en-GB"/>
              <a:t>Source: NielsenIQ Homescan, FMCG, Total GB, data 4w/e 3rd April 2021</a:t>
            </a:r>
            <a:endParaRPr lang="en-GB" dirty="0"/>
          </a:p>
        </p:txBody>
      </p:sp>
      <p:cxnSp>
        <p:nvCxnSpPr>
          <p:cNvPr id="8" name="Google Shape;1692;p125"/>
          <p:cNvCxnSpPr/>
          <p:nvPr/>
        </p:nvCxnSpPr>
        <p:spPr>
          <a:xfrm>
            <a:off x="354650" y="1745725"/>
            <a:ext cx="3826800" cy="0"/>
          </a:xfrm>
          <a:prstGeom prst="straightConnector1">
            <a:avLst/>
          </a:prstGeom>
          <a:noFill/>
          <a:ln w="9525" cap="flat" cmpd="sng">
            <a:solidFill>
              <a:srgbClr val="333333"/>
            </a:solidFill>
            <a:prstDash val="solid"/>
            <a:round/>
            <a:headEnd type="none" w="med" len="med"/>
            <a:tailEnd type="none" w="med" len="med"/>
          </a:ln>
        </p:spPr>
      </p:cxnSp>
      <p:sp>
        <p:nvSpPr>
          <p:cNvPr id="9" name="Google Shape;1693;p125"/>
          <p:cNvSpPr txBox="1"/>
          <p:nvPr/>
        </p:nvSpPr>
        <p:spPr>
          <a:xfrm>
            <a:off x="354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Branded vs PL Performance</a:t>
            </a:r>
            <a:br>
              <a:rPr lang="en" b="1" dirty="0">
                <a:solidFill>
                  <a:srgbClr val="000000"/>
                </a:solidFill>
                <a:latin typeface="Montserrat" panose="00000500000000000000" pitchFamily="2" charset="0"/>
                <a:ea typeface="Montserrat"/>
                <a:cs typeface="Montserrat"/>
                <a:sym typeface="Montserrat"/>
              </a:rPr>
            </a:br>
            <a:r>
              <a:rPr lang="en" sz="1000" dirty="0">
                <a:solidFill>
                  <a:srgbClr val="000000"/>
                </a:solidFill>
                <a:latin typeface="Montserrat" panose="00000500000000000000" pitchFamily="2" charset="0"/>
                <a:ea typeface="Montserrat"/>
                <a:cs typeface="Montserrat"/>
                <a:sym typeface="Montserrat"/>
              </a:rPr>
              <a:t>FMCG – Value % Chg and Share – Total GB</a:t>
            </a:r>
            <a:endParaRPr sz="1000" dirty="0">
              <a:solidFill>
                <a:srgbClr val="000000"/>
              </a:solidFill>
              <a:latin typeface="Montserrat" panose="00000500000000000000" pitchFamily="2" charset="0"/>
              <a:ea typeface="Montserrat"/>
              <a:cs typeface="Montserrat"/>
              <a:sym typeface="Montserrat"/>
            </a:endParaRPr>
          </a:p>
        </p:txBody>
      </p:sp>
      <p:cxnSp>
        <p:nvCxnSpPr>
          <p:cNvPr id="10" name="Google Shape;1694;p125"/>
          <p:cNvCxnSpPr/>
          <p:nvPr/>
        </p:nvCxnSpPr>
        <p:spPr>
          <a:xfrm>
            <a:off x="4962650" y="1745725"/>
            <a:ext cx="3826800" cy="0"/>
          </a:xfrm>
          <a:prstGeom prst="straightConnector1">
            <a:avLst/>
          </a:prstGeom>
          <a:noFill/>
          <a:ln w="9525" cap="flat" cmpd="sng">
            <a:solidFill>
              <a:srgbClr val="333333"/>
            </a:solidFill>
            <a:prstDash val="solid"/>
            <a:round/>
            <a:headEnd type="none" w="med" len="med"/>
            <a:tailEnd type="none" w="med" len="med"/>
          </a:ln>
        </p:spPr>
      </p:cxnSp>
      <p:sp>
        <p:nvSpPr>
          <p:cNvPr id="11" name="Google Shape;1695;p125"/>
          <p:cNvSpPr txBox="1"/>
          <p:nvPr/>
        </p:nvSpPr>
        <p:spPr>
          <a:xfrm>
            <a:off x="4962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Branded Value % Purchased On Promotion</a:t>
            </a:r>
            <a:br>
              <a:rPr lang="en" b="1" dirty="0">
                <a:solidFill>
                  <a:srgbClr val="000000"/>
                </a:solidFill>
                <a:latin typeface="Montserrat" panose="00000500000000000000" pitchFamily="2" charset="0"/>
                <a:ea typeface="Montserrat"/>
                <a:cs typeface="Montserrat"/>
                <a:sym typeface="Montserrat"/>
              </a:rPr>
            </a:br>
            <a:r>
              <a:rPr lang="en" sz="1000" dirty="0">
                <a:solidFill>
                  <a:schemeClr val="dk1"/>
                </a:solidFill>
                <a:latin typeface="Montserrat" panose="00000500000000000000" pitchFamily="2" charset="0"/>
                <a:ea typeface="Montserrat"/>
                <a:cs typeface="Montserrat"/>
                <a:sym typeface="Montserrat"/>
              </a:rPr>
              <a:t>FMCG – Total GB </a:t>
            </a:r>
            <a:endParaRPr sz="1800" b="1" dirty="0">
              <a:solidFill>
                <a:srgbClr val="1A1A1A"/>
              </a:solidFill>
              <a:latin typeface="Montserrat" panose="00000500000000000000" pitchFamily="2" charset="0"/>
              <a:ea typeface="Montserrat"/>
              <a:cs typeface="Montserrat"/>
              <a:sym typeface="Montserrat"/>
            </a:endParaRPr>
          </a:p>
        </p:txBody>
      </p:sp>
      <p:graphicFrame>
        <p:nvGraphicFramePr>
          <p:cNvPr id="13" name="Chart 12"/>
          <p:cNvGraphicFramePr/>
          <p:nvPr>
            <p:extLst>
              <p:ext uri="{D42A27DB-BD31-4B8C-83A1-F6EECF244321}">
                <p14:modId xmlns:p14="http://schemas.microsoft.com/office/powerpoint/2010/main" val="2717179352"/>
              </p:ext>
            </p:extLst>
          </p:nvPr>
        </p:nvGraphicFramePr>
        <p:xfrm>
          <a:off x="354650" y="1745724"/>
          <a:ext cx="3826800" cy="1821193"/>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354650" y="3649992"/>
            <a:ext cx="1155124" cy="261610"/>
          </a:xfrm>
          <a:prstGeom prst="rect">
            <a:avLst/>
          </a:prstGeom>
          <a:noFill/>
        </p:spPr>
        <p:txBody>
          <a:bodyPr wrap="none" lIns="0" rtlCol="0">
            <a:spAutoFit/>
          </a:bodyPr>
          <a:lstStyle/>
          <a:p>
            <a:r>
              <a:rPr lang="en-GB" sz="1100" u="sng" dirty="0">
                <a:latin typeface="Montserrat" panose="020B0604020202020204" charset="0"/>
              </a:rPr>
              <a:t>Branded share:</a:t>
            </a:r>
          </a:p>
        </p:txBody>
      </p:sp>
      <p:sp>
        <p:nvSpPr>
          <p:cNvPr id="17" name="TextBox 16"/>
          <p:cNvSpPr txBox="1"/>
          <p:nvPr/>
        </p:nvSpPr>
        <p:spPr>
          <a:xfrm>
            <a:off x="1854314" y="4162420"/>
            <a:ext cx="859312" cy="464331"/>
          </a:xfrm>
          <a:prstGeom prst="rect">
            <a:avLst/>
          </a:prstGeom>
          <a:solidFill>
            <a:schemeClr val="tx1"/>
          </a:solidFill>
        </p:spPr>
        <p:txBody>
          <a:bodyPr wrap="none" lIns="108000" tIns="108000" rIns="108000" bIns="108000" rtlCol="0" anchor="ctr">
            <a:spAutoFit/>
          </a:bodyPr>
          <a:lstStyle/>
          <a:p>
            <a:pPr algn="ctr"/>
            <a:r>
              <a:rPr lang="en-GB" sz="1600" b="1" dirty="0">
                <a:solidFill>
                  <a:schemeClr val="accent1"/>
                </a:solidFill>
                <a:latin typeface="Montserrat" panose="020B0604020202020204" charset="0"/>
              </a:rPr>
              <a:t>48.8%</a:t>
            </a:r>
          </a:p>
        </p:txBody>
      </p:sp>
      <p:sp>
        <p:nvSpPr>
          <p:cNvPr id="18" name="TextBox 17"/>
          <p:cNvSpPr txBox="1"/>
          <p:nvPr/>
        </p:nvSpPr>
        <p:spPr>
          <a:xfrm>
            <a:off x="1970423" y="3881647"/>
            <a:ext cx="627095" cy="307777"/>
          </a:xfrm>
          <a:prstGeom prst="rect">
            <a:avLst/>
          </a:prstGeom>
          <a:noFill/>
        </p:spPr>
        <p:txBody>
          <a:bodyPr wrap="none" rtlCol="0">
            <a:spAutoFit/>
          </a:bodyPr>
          <a:lstStyle/>
          <a:p>
            <a:r>
              <a:rPr lang="en-GB" dirty="0">
                <a:latin typeface="Montserrat" panose="020B0604020202020204" charset="0"/>
              </a:rPr>
              <a:t>2020</a:t>
            </a:r>
          </a:p>
        </p:txBody>
      </p:sp>
      <p:sp>
        <p:nvSpPr>
          <p:cNvPr id="19" name="TextBox 18"/>
          <p:cNvSpPr txBox="1"/>
          <p:nvPr/>
        </p:nvSpPr>
        <p:spPr>
          <a:xfrm>
            <a:off x="2852176" y="4162420"/>
            <a:ext cx="859312" cy="464331"/>
          </a:xfrm>
          <a:prstGeom prst="rect">
            <a:avLst/>
          </a:prstGeom>
          <a:solidFill>
            <a:schemeClr val="tx1"/>
          </a:solidFill>
        </p:spPr>
        <p:txBody>
          <a:bodyPr wrap="none" lIns="108000" tIns="108000" rIns="108000" bIns="108000" rtlCol="0" anchor="ctr">
            <a:spAutoFit/>
          </a:bodyPr>
          <a:lstStyle/>
          <a:p>
            <a:pPr algn="ctr"/>
            <a:r>
              <a:rPr lang="en-GB" sz="1600" b="1" dirty="0">
                <a:solidFill>
                  <a:schemeClr val="accent1"/>
                </a:solidFill>
                <a:latin typeface="Montserrat" panose="020B0604020202020204" charset="0"/>
              </a:rPr>
              <a:t>48.0%</a:t>
            </a:r>
          </a:p>
        </p:txBody>
      </p:sp>
      <p:sp>
        <p:nvSpPr>
          <p:cNvPr id="20" name="TextBox 19"/>
          <p:cNvSpPr txBox="1"/>
          <p:nvPr/>
        </p:nvSpPr>
        <p:spPr>
          <a:xfrm>
            <a:off x="2968285" y="3881647"/>
            <a:ext cx="627095" cy="307777"/>
          </a:xfrm>
          <a:prstGeom prst="rect">
            <a:avLst/>
          </a:prstGeom>
          <a:noFill/>
        </p:spPr>
        <p:txBody>
          <a:bodyPr wrap="none" rtlCol="0">
            <a:spAutoFit/>
          </a:bodyPr>
          <a:lstStyle/>
          <a:p>
            <a:r>
              <a:rPr lang="en-GB" dirty="0">
                <a:latin typeface="Montserrat" panose="020B0604020202020204" charset="0"/>
              </a:rPr>
              <a:t>2021</a:t>
            </a:r>
          </a:p>
        </p:txBody>
      </p:sp>
      <p:sp>
        <p:nvSpPr>
          <p:cNvPr id="15" name="TextBox 14"/>
          <p:cNvSpPr txBox="1"/>
          <p:nvPr/>
        </p:nvSpPr>
        <p:spPr>
          <a:xfrm>
            <a:off x="787635" y="4162420"/>
            <a:ext cx="859312" cy="464331"/>
          </a:xfrm>
          <a:prstGeom prst="rect">
            <a:avLst/>
          </a:prstGeom>
          <a:solidFill>
            <a:schemeClr val="tx1"/>
          </a:solidFill>
        </p:spPr>
        <p:txBody>
          <a:bodyPr wrap="none" lIns="108000" tIns="108000" rIns="108000" bIns="108000" rtlCol="0" anchor="ctr">
            <a:spAutoFit/>
          </a:bodyPr>
          <a:lstStyle/>
          <a:p>
            <a:pPr algn="ctr"/>
            <a:r>
              <a:rPr lang="en-GB" sz="1600" b="1" dirty="0">
                <a:solidFill>
                  <a:schemeClr val="accent1"/>
                </a:solidFill>
                <a:latin typeface="Montserrat" panose="020B0604020202020204" charset="0"/>
              </a:rPr>
              <a:t>46.8%</a:t>
            </a:r>
          </a:p>
        </p:txBody>
      </p:sp>
      <p:sp>
        <p:nvSpPr>
          <p:cNvPr id="16" name="TextBox 15"/>
          <p:cNvSpPr txBox="1"/>
          <p:nvPr/>
        </p:nvSpPr>
        <p:spPr>
          <a:xfrm>
            <a:off x="903744" y="3881647"/>
            <a:ext cx="627095" cy="307777"/>
          </a:xfrm>
          <a:prstGeom prst="rect">
            <a:avLst/>
          </a:prstGeom>
          <a:noFill/>
        </p:spPr>
        <p:txBody>
          <a:bodyPr wrap="none" rtlCol="0">
            <a:spAutoFit/>
          </a:bodyPr>
          <a:lstStyle/>
          <a:p>
            <a:r>
              <a:rPr lang="en-GB" dirty="0">
                <a:latin typeface="Montserrat" panose="020B0604020202020204" charset="0"/>
              </a:rPr>
              <a:t>2019</a:t>
            </a:r>
          </a:p>
        </p:txBody>
      </p:sp>
      <p:graphicFrame>
        <p:nvGraphicFramePr>
          <p:cNvPr id="23" name="Chart 22"/>
          <p:cNvGraphicFramePr/>
          <p:nvPr>
            <p:extLst>
              <p:ext uri="{D42A27DB-BD31-4B8C-83A1-F6EECF244321}">
                <p14:modId xmlns:p14="http://schemas.microsoft.com/office/powerpoint/2010/main" val="883352421"/>
              </p:ext>
            </p:extLst>
          </p:nvPr>
        </p:nvGraphicFramePr>
        <p:xfrm>
          <a:off x="4962650" y="1745724"/>
          <a:ext cx="3826800" cy="2858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8790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649" y="292625"/>
            <a:ext cx="8714843" cy="393600"/>
          </a:xfrm>
        </p:spPr>
        <p:txBody>
          <a:bodyPr/>
          <a:lstStyle/>
          <a:p>
            <a:r>
              <a:rPr lang="en-GB" dirty="0"/>
              <a:t>Retailers focused on traditional Easter products and </a:t>
            </a:r>
            <a:r>
              <a:rPr lang="en-GB" dirty="0" err="1"/>
              <a:t>comms</a:t>
            </a:r>
            <a:r>
              <a:rPr lang="en-GB" dirty="0"/>
              <a:t> on price</a:t>
            </a:r>
          </a:p>
        </p:txBody>
      </p:sp>
      <p:sp>
        <p:nvSpPr>
          <p:cNvPr id="5" name="Subtitle 4"/>
          <p:cNvSpPr>
            <a:spLocks noGrp="1"/>
          </p:cNvSpPr>
          <p:nvPr>
            <p:ph type="subTitle" idx="3"/>
          </p:nvPr>
        </p:nvSpPr>
        <p:spPr/>
        <p:txBody>
          <a:bodyPr/>
          <a:lstStyle/>
          <a:p>
            <a:endParaRPr lang="en-GB"/>
          </a:p>
        </p:txBody>
      </p:sp>
      <p:pic>
        <p:nvPicPr>
          <p:cNvPr id="7" name="Picture 6"/>
          <p:cNvPicPr>
            <a:picLocks noChangeAspect="1"/>
          </p:cNvPicPr>
          <p:nvPr/>
        </p:nvPicPr>
        <p:blipFill rotWithShape="1">
          <a:blip r:embed="rId2"/>
          <a:srcRect b="34765"/>
          <a:stretch/>
        </p:blipFill>
        <p:spPr>
          <a:xfrm>
            <a:off x="206091" y="1106322"/>
            <a:ext cx="2316074" cy="1612054"/>
          </a:xfrm>
          <a:prstGeom prst="rect">
            <a:avLst/>
          </a:prstGeom>
        </p:spPr>
      </p:pic>
      <p:pic>
        <p:nvPicPr>
          <p:cNvPr id="8" name="Picture 7"/>
          <p:cNvPicPr>
            <a:picLocks noChangeAspect="1"/>
          </p:cNvPicPr>
          <p:nvPr/>
        </p:nvPicPr>
        <p:blipFill rotWithShape="1">
          <a:blip r:embed="rId3"/>
          <a:srcRect b="35100"/>
          <a:stretch/>
        </p:blipFill>
        <p:spPr>
          <a:xfrm>
            <a:off x="723163" y="2378598"/>
            <a:ext cx="2231195" cy="1509445"/>
          </a:xfrm>
          <a:prstGeom prst="rect">
            <a:avLst/>
          </a:prstGeom>
        </p:spPr>
      </p:pic>
      <p:pic>
        <p:nvPicPr>
          <p:cNvPr id="6" name="Picture 5"/>
          <p:cNvPicPr>
            <a:picLocks noChangeAspect="1"/>
          </p:cNvPicPr>
          <p:nvPr/>
        </p:nvPicPr>
        <p:blipFill>
          <a:blip r:embed="rId4"/>
          <a:stretch>
            <a:fillRect/>
          </a:stretch>
        </p:blipFill>
        <p:spPr>
          <a:xfrm>
            <a:off x="100328" y="3142778"/>
            <a:ext cx="1418900" cy="1006846"/>
          </a:xfrm>
          <a:prstGeom prst="rect">
            <a:avLst/>
          </a:prstGeom>
        </p:spPr>
      </p:pic>
      <p:pic>
        <p:nvPicPr>
          <p:cNvPr id="9" name="Picture 8"/>
          <p:cNvPicPr>
            <a:picLocks noChangeAspect="1"/>
          </p:cNvPicPr>
          <p:nvPr/>
        </p:nvPicPr>
        <p:blipFill rotWithShape="1">
          <a:blip r:embed="rId5"/>
          <a:srcRect b="23080"/>
          <a:stretch/>
        </p:blipFill>
        <p:spPr>
          <a:xfrm>
            <a:off x="6123103" y="825939"/>
            <a:ext cx="2319879" cy="2023108"/>
          </a:xfrm>
          <a:prstGeom prst="rect">
            <a:avLst/>
          </a:prstGeom>
        </p:spPr>
      </p:pic>
      <p:pic>
        <p:nvPicPr>
          <p:cNvPr id="10" name="Picture 9"/>
          <p:cNvPicPr>
            <a:picLocks noChangeAspect="1"/>
          </p:cNvPicPr>
          <p:nvPr/>
        </p:nvPicPr>
        <p:blipFill>
          <a:blip r:embed="rId6"/>
          <a:stretch>
            <a:fillRect/>
          </a:stretch>
        </p:blipFill>
        <p:spPr>
          <a:xfrm>
            <a:off x="3125061" y="3173004"/>
            <a:ext cx="3008930" cy="1780752"/>
          </a:xfrm>
          <a:prstGeom prst="rect">
            <a:avLst/>
          </a:prstGeom>
        </p:spPr>
      </p:pic>
      <p:pic>
        <p:nvPicPr>
          <p:cNvPr id="11" name="Picture 10"/>
          <p:cNvPicPr>
            <a:picLocks noChangeAspect="1"/>
          </p:cNvPicPr>
          <p:nvPr/>
        </p:nvPicPr>
        <p:blipFill>
          <a:blip r:embed="rId7"/>
          <a:stretch>
            <a:fillRect/>
          </a:stretch>
        </p:blipFill>
        <p:spPr>
          <a:xfrm>
            <a:off x="6304694" y="2943486"/>
            <a:ext cx="2568596" cy="2098326"/>
          </a:xfrm>
          <a:prstGeom prst="rect">
            <a:avLst/>
          </a:prstGeom>
        </p:spPr>
      </p:pic>
      <p:pic>
        <p:nvPicPr>
          <p:cNvPr id="12" name="Picture 11"/>
          <p:cNvPicPr>
            <a:picLocks noChangeAspect="1"/>
          </p:cNvPicPr>
          <p:nvPr/>
        </p:nvPicPr>
        <p:blipFill>
          <a:blip r:embed="rId8"/>
          <a:stretch>
            <a:fillRect/>
          </a:stretch>
        </p:blipFill>
        <p:spPr>
          <a:xfrm>
            <a:off x="3398577" y="767302"/>
            <a:ext cx="2378058" cy="2315683"/>
          </a:xfrm>
          <a:prstGeom prst="rect">
            <a:avLst/>
          </a:prstGeom>
        </p:spPr>
      </p:pic>
    </p:spTree>
    <p:extLst>
      <p:ext uri="{BB962C8B-B14F-4D97-AF65-F5344CB8AC3E}">
        <p14:creationId xmlns:p14="http://schemas.microsoft.com/office/powerpoint/2010/main" val="3553964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Discounters regained momentum after a disappointing 2020, whilst Co-op share back to ‘normal’</a:t>
            </a:r>
          </a:p>
        </p:txBody>
      </p:sp>
      <p:sp>
        <p:nvSpPr>
          <p:cNvPr id="5" name="Subtitle 4"/>
          <p:cNvSpPr>
            <a:spLocks noGrp="1"/>
          </p:cNvSpPr>
          <p:nvPr>
            <p:ph type="subTitle" idx="3"/>
          </p:nvPr>
        </p:nvSpPr>
        <p:spPr/>
        <p:txBody>
          <a:bodyPr/>
          <a:lstStyle/>
          <a:p>
            <a:r>
              <a:rPr lang="en-GB"/>
              <a:t>Source: NielsenIQ Homescan, FMCG, Total GB, data 4w/e 3rd April 2021</a:t>
            </a:r>
            <a:endParaRPr lang="en-GB" dirty="0"/>
          </a:p>
        </p:txBody>
      </p:sp>
      <p:graphicFrame>
        <p:nvGraphicFramePr>
          <p:cNvPr id="9" name="Chart 8"/>
          <p:cNvGraphicFramePr/>
          <p:nvPr>
            <p:extLst>
              <p:ext uri="{D42A27DB-BD31-4B8C-83A1-F6EECF244321}">
                <p14:modId xmlns:p14="http://schemas.microsoft.com/office/powerpoint/2010/main" val="3048147622"/>
              </p:ext>
            </p:extLst>
          </p:nvPr>
        </p:nvGraphicFramePr>
        <p:xfrm>
          <a:off x="354650" y="1745725"/>
          <a:ext cx="8434800" cy="300212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Google Shape;1752;p130"/>
          <p:cNvCxnSpPr/>
          <p:nvPr/>
        </p:nvCxnSpPr>
        <p:spPr>
          <a:xfrm>
            <a:off x="354650" y="1745725"/>
            <a:ext cx="8397300" cy="0"/>
          </a:xfrm>
          <a:prstGeom prst="straightConnector1">
            <a:avLst/>
          </a:prstGeom>
          <a:noFill/>
          <a:ln w="9525" cap="flat" cmpd="sng">
            <a:solidFill>
              <a:srgbClr val="333333"/>
            </a:solidFill>
            <a:prstDash val="solid"/>
            <a:round/>
            <a:headEnd type="none" w="med" len="med"/>
            <a:tailEnd type="none" w="med" len="med"/>
          </a:ln>
        </p:spPr>
      </p:cxnSp>
      <p:sp>
        <p:nvSpPr>
          <p:cNvPr id="7" name="Google Shape;1753;p130"/>
          <p:cNvSpPr txBox="1"/>
          <p:nvPr/>
        </p:nvSpPr>
        <p:spPr>
          <a:xfrm>
            <a:off x="354650" y="1225620"/>
            <a:ext cx="3804300" cy="300000"/>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1200"/>
              </a:spcAft>
              <a:buClr>
                <a:srgbClr val="000000"/>
              </a:buClr>
              <a:buSzPts val="1100"/>
              <a:buFont typeface="Arial"/>
              <a:buNone/>
            </a:pPr>
            <a:r>
              <a:rPr lang="en" sz="1300" b="1" dirty="0">
                <a:solidFill>
                  <a:srgbClr val="1A1A1A"/>
                </a:solidFill>
                <a:latin typeface="Montserrat" panose="00000500000000000000" pitchFamily="2" charset="0"/>
                <a:ea typeface="Montserrat"/>
                <a:cs typeface="Montserrat"/>
                <a:sym typeface="Montserrat"/>
              </a:rPr>
              <a:t>Retailer Share of Trade (£)</a:t>
            </a:r>
            <a:br>
              <a:rPr lang="en" b="1" dirty="0">
                <a:solidFill>
                  <a:srgbClr val="000000"/>
                </a:solidFill>
                <a:latin typeface="Montserrat" panose="00000500000000000000" pitchFamily="2" charset="0"/>
                <a:ea typeface="Montserrat"/>
                <a:cs typeface="Montserrat"/>
                <a:sym typeface="Montserrat"/>
              </a:rPr>
            </a:br>
            <a:r>
              <a:rPr lang="en" sz="1000" dirty="0">
                <a:latin typeface="Montserrat" panose="00000500000000000000" pitchFamily="2" charset="0"/>
                <a:ea typeface="Montserrat"/>
                <a:cs typeface="Montserrat"/>
                <a:sym typeface="Montserrat"/>
              </a:rPr>
              <a:t>FMCG – </a:t>
            </a:r>
            <a:r>
              <a:rPr lang="en" sz="1000" dirty="0">
                <a:solidFill>
                  <a:srgbClr val="000000"/>
                </a:solidFill>
                <a:latin typeface="Montserrat" panose="00000500000000000000" pitchFamily="2" charset="0"/>
                <a:ea typeface="Montserrat"/>
                <a:cs typeface="Montserrat"/>
                <a:sym typeface="Montserrat"/>
              </a:rPr>
              <a:t>Total GB – Easter 2021 vs 2020 &amp; 2019</a:t>
            </a:r>
            <a:endParaRPr sz="1000" dirty="0">
              <a:solidFill>
                <a:srgbClr val="000000"/>
              </a:solidFill>
              <a:latin typeface="Montserrat" panose="00000500000000000000" pitchFamily="2" charset="0"/>
              <a:ea typeface="Montserrat"/>
              <a:cs typeface="Montserrat"/>
              <a:sym typeface="Montserrat"/>
            </a:endParaRPr>
          </a:p>
        </p:txBody>
      </p:sp>
    </p:spTree>
    <p:extLst>
      <p:ext uri="{BB962C8B-B14F-4D97-AF65-F5344CB8AC3E}">
        <p14:creationId xmlns:p14="http://schemas.microsoft.com/office/powerpoint/2010/main" val="3561329159"/>
      </p:ext>
    </p:extLst>
  </p:cSld>
  <p:clrMapOvr>
    <a:masterClrMapping/>
  </p:clrMapOvr>
</p:sld>
</file>

<file path=ppt/theme/theme1.xml><?xml version="1.0" encoding="utf-8"?>
<a:theme xmlns:a="http://schemas.openxmlformats.org/drawingml/2006/main" name="NIQ-presentation-template-v1">
  <a:themeElements>
    <a:clrScheme name="Simple Light">
      <a:dk1>
        <a:srgbClr val="000000"/>
      </a:dk1>
      <a:lt1>
        <a:srgbClr val="FFFFFF"/>
      </a:lt1>
      <a:dk2>
        <a:srgbClr val="333333"/>
      </a:dk2>
      <a:lt2>
        <a:srgbClr val="E5E5E5"/>
      </a:lt2>
      <a:accent1>
        <a:srgbClr val="00F000"/>
      </a:accent1>
      <a:accent2>
        <a:srgbClr val="00A346"/>
      </a:accent2>
      <a:accent3>
        <a:srgbClr val="1A1A1A"/>
      </a:accent3>
      <a:accent4>
        <a:srgbClr val="333333"/>
      </a:accent4>
      <a:accent5>
        <a:srgbClr val="666666"/>
      </a:accent5>
      <a:accent6>
        <a:srgbClr val="BDFFB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05 Green">
      <a:srgbClr val="00A346"/>
    </a:custClr>
    <a:custClr name="04 Navy">
      <a:srgbClr val="10009D"/>
    </a:custClr>
    <a:custClr name="05 Red">
      <a:srgbClr val="D20043"/>
    </a:custClr>
    <a:custClr name="10 Navy">
      <a:srgbClr val="1D79FF"/>
    </a:custClr>
    <a:custClr name="02 Red">
      <a:srgbClr val="880535"/>
    </a:custClr>
    <a:custClr name="02 Blue">
      <a:srgbClr val="006A6B"/>
    </a:custClr>
    <a:custClr name="06 Purple">
      <a:srgbClr val="6512F0"/>
    </a:custClr>
    <a:custClr name="06 Orange">
      <a:srgbClr val="F06400"/>
    </a:custClr>
    <a:custClr name="07 Navy">
      <a:srgbClr val="0136E0"/>
    </a:custClr>
    <a:custClr name="10 Purple">
      <a:srgbClr val="A27EFF"/>
    </a:custClr>
    <a:custClr name="05 Blue">
      <a:srgbClr val="00A1A2"/>
    </a:custClr>
    <a:custClr name="04 Orange">
      <a:srgbClr val="AD4400"/>
    </a:custClr>
    <a:custClr name="02 Green">
      <a:srgbClr val="15441F"/>
    </a:custClr>
    <a:custClr name="08 Red">
      <a:srgbClr val="F84E83"/>
    </a:custClr>
    <a:custClr name="07 Green">
      <a:srgbClr val="00CA23"/>
    </a:custClr>
    <a:custClr name="09 Navy">
      <a:srgbClr val="0056FF"/>
    </a:custClr>
    <a:custClr name="07 Red">
      <a:srgbClr val="FF1E68"/>
    </a:custClr>
    <a:custClr name="12 Navy">
      <a:srgbClr val="B3CCFF"/>
    </a:custClr>
    <a:custClr name="04 Red">
      <a:srgbClr val="B6023B"/>
    </a:custClr>
    <a:custClr name="04 Blue">
      <a:srgbClr val="008F90"/>
    </a:custClr>
    <a:custClr name="07 Purple">
      <a:srgbClr val="682EE0"/>
    </a:custClr>
    <a:custClr name="07 Orange">
      <a:srgbClr val="FF6D05"/>
    </a:custClr>
    <a:custClr name="11 Navy">
      <a:srgbClr val="6699FF"/>
    </a:custClr>
    <a:custClr name="11 Purple">
      <a:srgbClr val="B497FF"/>
    </a:custClr>
    <a:custClr name="07 Blue">
      <a:srgbClr val="00CDD1"/>
    </a:custClr>
    <a:custClr name="04 Orange">
      <a:srgbClr val="AD4400"/>
    </a:custClr>
    <a:custClr name="04 Green">
      <a:srgbClr val="138238"/>
    </a:custClr>
    <a:custClr name="11 Red">
      <a:srgbClr val="FAB0C8"/>
    </a:custClr>
    <a:custClr name="Gray 95">
      <a:srgbClr val="0D0D0D"/>
    </a:custClr>
    <a:custClr name="Gray 90">
      <a:srgbClr val="1A1A1A"/>
    </a:custClr>
    <a:custClr name="Gray 80">
      <a:srgbClr val="333333"/>
    </a:custClr>
    <a:custClr name="Gray 60">
      <a:srgbClr val="666666"/>
    </a:custClr>
    <a:custClr name="Gray 50">
      <a:srgbClr val="808080"/>
    </a:custClr>
    <a:custClr name="Gray 30">
      <a:srgbClr val="B3B3B3"/>
    </a:custClr>
    <a:custClr name="Gray 15">
      <a:srgbClr val="D9D9D9"/>
    </a:custClr>
    <a:custClr name="Gray 5">
      <a:srgbClr val="F2F2F2"/>
    </a:custClr>
  </a:custClr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ielsenIQ Extended 1 (Light BG)">
    <a:dk1>
      <a:sysClr val="windowText" lastClr="000000"/>
    </a:dk1>
    <a:lt1>
      <a:srgbClr val="FFFFFF"/>
    </a:lt1>
    <a:dk2>
      <a:srgbClr val="000000"/>
    </a:dk2>
    <a:lt2>
      <a:srgbClr val="FFFFFF"/>
    </a:lt2>
    <a:accent1>
      <a:srgbClr val="00A346"/>
    </a:accent1>
    <a:accent2>
      <a:srgbClr val="10009D"/>
    </a:accent2>
    <a:accent3>
      <a:srgbClr val="D20043"/>
    </a:accent3>
    <a:accent4>
      <a:srgbClr val="1D79FF"/>
    </a:accent4>
    <a:accent5>
      <a:srgbClr val="880535"/>
    </a:accent5>
    <a:accent6>
      <a:srgbClr val="006A6B"/>
    </a:accent6>
    <a:hlink>
      <a:srgbClr val="1D79FF"/>
    </a:hlink>
    <a:folHlink>
      <a:srgbClr val="8805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ielsenIQ Extended 1 (Dark BG)">
    <a:dk1>
      <a:sysClr val="windowText" lastClr="000000"/>
    </a:dk1>
    <a:lt1>
      <a:srgbClr val="FFFFFF"/>
    </a:lt1>
    <a:dk2>
      <a:srgbClr val="000000"/>
    </a:dk2>
    <a:lt2>
      <a:srgbClr val="FFFFFF"/>
    </a:lt2>
    <a:accent1>
      <a:srgbClr val="00CA23"/>
    </a:accent1>
    <a:accent2>
      <a:srgbClr val="0056FF"/>
    </a:accent2>
    <a:accent3>
      <a:srgbClr val="FF1E68"/>
    </a:accent3>
    <a:accent4>
      <a:srgbClr val="B3CCFF"/>
    </a:accent4>
    <a:accent5>
      <a:srgbClr val="80023B"/>
    </a:accent5>
    <a:accent6>
      <a:srgbClr val="008F90"/>
    </a:accent6>
    <a:hlink>
      <a:srgbClr val="0136E0"/>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ielsenIQ Extended 1 (Light BG)">
    <a:dk1>
      <a:sysClr val="windowText" lastClr="000000"/>
    </a:dk1>
    <a:lt1>
      <a:srgbClr val="FFFFFF"/>
    </a:lt1>
    <a:dk2>
      <a:srgbClr val="000000"/>
    </a:dk2>
    <a:lt2>
      <a:srgbClr val="FFFFFF"/>
    </a:lt2>
    <a:accent1>
      <a:srgbClr val="00A346"/>
    </a:accent1>
    <a:accent2>
      <a:srgbClr val="10009D"/>
    </a:accent2>
    <a:accent3>
      <a:srgbClr val="D20043"/>
    </a:accent3>
    <a:accent4>
      <a:srgbClr val="1D79FF"/>
    </a:accent4>
    <a:accent5>
      <a:srgbClr val="880535"/>
    </a:accent5>
    <a:accent6>
      <a:srgbClr val="006A6B"/>
    </a:accent6>
    <a:hlink>
      <a:srgbClr val="1D79FF"/>
    </a:hlink>
    <a:folHlink>
      <a:srgbClr val="8805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ielsenIQ Extended 1 (Light BG)">
    <a:dk1>
      <a:sysClr val="windowText" lastClr="000000"/>
    </a:dk1>
    <a:lt1>
      <a:srgbClr val="FFFFFF"/>
    </a:lt1>
    <a:dk2>
      <a:srgbClr val="000000"/>
    </a:dk2>
    <a:lt2>
      <a:srgbClr val="FFFFFF"/>
    </a:lt2>
    <a:accent1>
      <a:srgbClr val="00A346"/>
    </a:accent1>
    <a:accent2>
      <a:srgbClr val="10009D"/>
    </a:accent2>
    <a:accent3>
      <a:srgbClr val="D20043"/>
    </a:accent3>
    <a:accent4>
      <a:srgbClr val="1D79FF"/>
    </a:accent4>
    <a:accent5>
      <a:srgbClr val="880535"/>
    </a:accent5>
    <a:accent6>
      <a:srgbClr val="006A6B"/>
    </a:accent6>
    <a:hlink>
      <a:srgbClr val="1D79FF"/>
    </a:hlink>
    <a:folHlink>
      <a:srgbClr val="8805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ielsenIQ Extended 1 (Light BG)">
    <a:dk1>
      <a:sysClr val="windowText" lastClr="000000"/>
    </a:dk1>
    <a:lt1>
      <a:srgbClr val="FFFFFF"/>
    </a:lt1>
    <a:dk2>
      <a:srgbClr val="000000"/>
    </a:dk2>
    <a:lt2>
      <a:srgbClr val="FFFFFF"/>
    </a:lt2>
    <a:accent1>
      <a:srgbClr val="00A346"/>
    </a:accent1>
    <a:accent2>
      <a:srgbClr val="10009D"/>
    </a:accent2>
    <a:accent3>
      <a:srgbClr val="D20043"/>
    </a:accent3>
    <a:accent4>
      <a:srgbClr val="1D79FF"/>
    </a:accent4>
    <a:accent5>
      <a:srgbClr val="880535"/>
    </a:accent5>
    <a:accent6>
      <a:srgbClr val="006A6B"/>
    </a:accent6>
    <a:hlink>
      <a:srgbClr val="1D79FF"/>
    </a:hlink>
    <a:folHlink>
      <a:srgbClr val="8805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Market Data Document" ma:contentTypeID="0x010100FBC0F8BFD01A91498CA7837A71EEDFDB02005AE5335FCC83EB48B1308B6A764FBC1C" ma:contentTypeVersion="27" ma:contentTypeDescription="Market Data Document Content Type" ma:contentTypeScope="" ma:versionID="da108508dc232e68c3eb0da7c7f570e3">
  <xsd:schema xmlns:xsd="http://www.w3.org/2001/XMLSchema" xmlns:xs="http://www.w3.org/2001/XMLSchema" xmlns:p="http://schemas.microsoft.com/office/2006/metadata/properties" xmlns:ns2="cebd32e3-9ab6-41ee-b1af-b8405a8d4e68" xmlns:ns3="f1844da6-a929-4072-a9ab-fc72a86c7633" targetNamespace="http://schemas.microsoft.com/office/2006/metadata/properties" ma:root="true" ma:fieldsID="0d9debfe9803182ce6077bd70346052f" ns2:_="" ns3:_="">
    <xsd:import namespace="cebd32e3-9ab6-41ee-b1af-b8405a8d4e68"/>
    <xsd:import namespace="f1844da6-a929-4072-a9ab-fc72a86c7633"/>
    <xsd:element name="properties">
      <xsd:complexType>
        <xsd:sequence>
          <xsd:element name="documentManagement">
            <xsd:complexType>
              <xsd:all>
                <xsd:element ref="ns2:DocumentSummary" minOccurs="0"/>
                <xsd:element ref="ns2:DocumentSource" minOccurs="0"/>
                <xsd:element ref="ns2:DocumentTopic" minOccurs="0"/>
                <xsd:element ref="ns2:PublicationDate" minOccurs="0"/>
                <xsd:element ref="ns2:FreeTextDate" minOccurs="0"/>
                <xsd:element ref="ns2:ContentStartDate" minOccurs="0"/>
                <xsd:element ref="ns2:ContentEndDate" minOccurs="0"/>
                <xsd:element ref="ns2:DocumentAdded" minOccurs="0"/>
                <xsd:element ref="ns2:DocumentStatus" minOccurs="0"/>
                <xsd:element ref="ns2:j7c1b49d505545c2a69692ae734740bd" minOccurs="0"/>
                <xsd:element ref="ns2:TaxCatchAll" minOccurs="0"/>
                <xsd:element ref="ns2:TaxCatchAllLabel"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bd32e3-9ab6-41ee-b1af-b8405a8d4e68" elementFormDefault="qualified">
    <xsd:import namespace="http://schemas.microsoft.com/office/2006/documentManagement/types"/>
    <xsd:import namespace="http://schemas.microsoft.com/office/infopath/2007/PartnerControls"/>
    <xsd:element name="DocumentSummary" ma:index="3" nillable="true" ma:displayName="Summary" ma:internalName="DocumentSummary" ma:readOnly="false">
      <xsd:simpleType>
        <xsd:restriction base="dms:Note">
          <xsd:maxLength value="255"/>
        </xsd:restriction>
      </xsd:simpleType>
    </xsd:element>
    <xsd:element name="DocumentSource" ma:index="5" nillable="true" ma:displayName="Source" ma:format="Dropdown" ma:internalName="DocumentSource">
      <xsd:simpleType>
        <xsd:restriction base="dms:Choice">
          <xsd:enumeration value="Globefish"/>
          <xsd:enumeration value="HMRC via BTS"/>
          <xsd:enumeration value="IGD"/>
          <xsd:enumeration value="MMO"/>
          <xsd:enumeration value="Kantar"/>
          <xsd:enumeration value="NielsenIQ"/>
          <xsd:enumeration value="Circana"/>
          <xsd:enumeration value="Seafish"/>
          <xsd:enumeration value="Technomic"/>
        </xsd:restriction>
      </xsd:simpleType>
    </xsd:element>
    <xsd:element name="DocumentTopic" ma:index="6" nillable="true" ma:displayName="Topic" ma:default="" ma:internalName="DocumentTopic" ma:readOnly="false">
      <xsd:complexType>
        <xsd:complexContent>
          <xsd:extension base="dms:MultiChoice">
            <xsd:sequence>
              <xsd:element name="Value" maxOccurs="unbounded" minOccurs="0" nillable="true">
                <xsd:simpleType>
                  <xsd:restriction base="dms:Choice">
                    <xsd:enumeration value="Technical Report"/>
                    <xsd:enumeration value="Factsheet/Datasheet"/>
                    <xsd:enumeration value="Corporate Document"/>
                    <xsd:enumeration value="Guidelines"/>
                    <xsd:enumeration value="Marine Survey"/>
                    <xsd:enumeration value="Training Material"/>
                    <xsd:enumeration value="Careers"/>
                    <xsd:enumeration value="Economics and Business"/>
                    <xsd:enumeration value="Aquaculture"/>
                    <xsd:enumeration value="IPF Final Reports"/>
                    <xsd:enumeration value="Other"/>
                    <xsd:enumeration value="Not known"/>
                    <xsd:enumeration value="Internal Seafish Report"/>
                    <xsd:enumeration value="Confidential Seafish Report"/>
                    <xsd:enumeration value="Seafood Guide"/>
                    <xsd:enumeration value=".Web-About Seafish"/>
                    <xsd:enumeration value=".Web-Changing Landscapes"/>
                    <xsd:enumeration value=".Web-Promoting Seafood"/>
                    <xsd:enumeration value=".Web-Responsible Sourcing"/>
                    <xsd:enumeration value=".Web-Safety and Training"/>
                    <xsd:enumeration value=".Web-Insight and Research"/>
                  </xsd:restriction>
                </xsd:simpleType>
              </xsd:element>
            </xsd:sequence>
          </xsd:extension>
        </xsd:complexContent>
      </xsd:complexType>
    </xsd:element>
    <xsd:element name="PublicationDate" ma:index="7" nillable="true" ma:displayName="Publication Date" ma:format="DateOnly" ma:indexed="true" ma:internalName="PublicationDate">
      <xsd:simpleType>
        <xsd:restriction base="dms:DateTime"/>
      </xsd:simpleType>
    </xsd:element>
    <xsd:element name="FreeTextDate" ma:index="8" nillable="true" ma:displayName="Free Text Date" ma:internalName="FreeTextDate" ma:readOnly="false">
      <xsd:simpleType>
        <xsd:restriction base="dms:Text"/>
      </xsd:simpleType>
    </xsd:element>
    <xsd:element name="ContentStartDate" ma:index="9" nillable="true" ma:displayName="Content Start Date" ma:format="DateOnly" ma:internalName="ContentStartDate" ma:readOnly="false">
      <xsd:simpleType>
        <xsd:restriction base="dms:DateTime"/>
      </xsd:simpleType>
    </xsd:element>
    <xsd:element name="ContentEndDate" ma:index="10" nillable="true" ma:displayName="Content End Date" ma:format="DateOnly" ma:internalName="ContentEndDate" ma:readOnly="false">
      <xsd:simpleType>
        <xsd:restriction base="dms:DateTime"/>
      </xsd:simpleType>
    </xsd:element>
    <xsd:element name="DocumentAdded" ma:index="11" nillable="true" ma:displayName="Added" ma:format="DateOnly" ma:indexed="true" ma:internalName="DocumentAdded">
      <xsd:simpleType>
        <xsd:restriction base="dms:DateTime"/>
      </xsd:simpleType>
    </xsd:element>
    <xsd:element name="DocumentStatus" ma:index="12" nillable="true" ma:displayName="Document Status" ma:default="Unpublished" ma:format="Dropdown" ma:indexed="true" ma:internalName="DocumentStatus" ma:readOnly="false">
      <xsd:simpleType>
        <xsd:restriction base="dms:Choice">
          <xsd:enumeration value="Deleted"/>
          <xsd:enumeration value="Unpublished"/>
          <xsd:enumeration value="Published"/>
          <xsd:enumeration value="Archived"/>
        </xsd:restriction>
      </xsd:simpleType>
    </xsd:element>
    <xsd:element name="j7c1b49d505545c2a69692ae734740bd" ma:index="18" ma:taxonomy="true" ma:internalName="j7c1b49d505545c2a69692ae734740bd" ma:taxonomyFieldName="Market_x0020_Data_x0020_Document_x0020_Path" ma:displayName="Market Data Document Path" ma:indexed="true" ma:readOnly="false" ma:default="" ma:fieldId="{37c1b49d-5055-45c2-a696-92ae734740bd}" ma:sspId="63fa3ede-d9eb-4891-98d7-32cb363d3ca5" ma:termSetId="907aca91-42f0-4171-9a43-f9786420f345"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5e028737-9680-4a7e-bfb2-5cfc569abfd5}" ma:internalName="TaxCatchAll" ma:readOnly="false" ma:showField="CatchAllData" ma:web="cebd32e3-9ab6-41ee-b1af-b8405a8d4e68">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5e028737-9680-4a7e-bfb2-5cfc569abfd5}" ma:internalName="TaxCatchAllLabel" ma:readOnly="false" ma:showField="CatchAllDataLabel" ma:web="cebd32e3-9ab6-41ee-b1af-b8405a8d4e6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844da6-a929-4072-a9ab-fc72a86c7633"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Tags" ma:index="24" nillable="true" ma:displayName="Tags" ma:hidden="true" ma:internalName="MediaServiceAutoTags" ma:readOnly="true">
      <xsd:simpleType>
        <xsd:restriction base="dms:Text"/>
      </xsd:simpleType>
    </xsd:element>
    <xsd:element name="MediaServiceOCR" ma:index="25" nillable="true" ma:displayName="Extracted Text" ma:hidden="true" ma:internalName="MediaServiceOCR" ma:readOnly="true">
      <xsd:simpleType>
        <xsd:restriction base="dms:Note"/>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hidden="true" ma:internalName="MediaServiceKeyPoints"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Topic xmlns="cebd32e3-9ab6-41ee-b1af-b8405a8d4e68" xsi:nil="true"/>
    <FreeTextDate xmlns="cebd32e3-9ab6-41ee-b1af-b8405a8d4e68" xsi:nil="true"/>
    <DocumentStatus xmlns="cebd32e3-9ab6-41ee-b1af-b8405a8d4e68">Published</DocumentStatus>
    <ContentEndDate xmlns="cebd32e3-9ab6-41ee-b1af-b8405a8d4e68">2021-04-10T23:00:00+00:00</ContentEndDate>
    <DocumentSource xmlns="cebd32e3-9ab6-41ee-b1af-b8405a8d4e68">Nielsen</DocumentSource>
    <PublicationDate xmlns="cebd32e3-9ab6-41ee-b1af-b8405a8d4e68">2021-05-19T23:00:00+00:00</PublicationDate>
    <DocumentAdded xmlns="cebd32e3-9ab6-41ee-b1af-b8405a8d4e68">2021-05-23T23:00:00+00:00</DocumentAdded>
    <TaxCatchAll xmlns="cebd32e3-9ab6-41ee-b1af-b8405a8d4e68">
      <Value>1502</Value>
    </TaxCatchAll>
    <j7c1b49d505545c2a69692ae734740bd xmlns="cebd32e3-9ab6-41ee-b1af-b8405a8d4e68">
      <Terms xmlns="http://schemas.microsoft.com/office/infopath/2007/PartnerControls">
        <TermInfo xmlns="http://schemas.microsoft.com/office/infopath/2007/PartnerControls">
          <TermName xmlns="http://schemas.microsoft.com/office/infopath/2007/PartnerControls">2021</TermName>
          <TermId xmlns="http://schemas.microsoft.com/office/infopath/2007/PartnerControls">dc366b00-cf53-49ed-a14c-58a090478ece</TermId>
        </TermInfo>
      </Terms>
    </j7c1b49d505545c2a69692ae734740bd>
    <DocumentSummary xmlns="cebd32e3-9ab6-41ee-b1af-b8405a8d4e68">NielsenIQ presentation reviewing the performance of retail in Easter 2021</DocumentSummary>
    <ContentStartDate xmlns="cebd32e3-9ab6-41ee-b1af-b8405a8d4e68" xsi:nil="true"/>
    <TaxCatchAllLabel xmlns="cebd32e3-9ab6-41ee-b1af-b8405a8d4e68" xsi:nil="true"/>
  </documentManagement>
</p:properties>
</file>

<file path=customXml/itemProps1.xml><?xml version="1.0" encoding="utf-8"?>
<ds:datastoreItem xmlns:ds="http://schemas.openxmlformats.org/officeDocument/2006/customXml" ds:itemID="{59DFCD2F-7D3C-476A-860E-62F0822A03AB}"/>
</file>

<file path=customXml/itemProps2.xml><?xml version="1.0" encoding="utf-8"?>
<ds:datastoreItem xmlns:ds="http://schemas.openxmlformats.org/officeDocument/2006/customXml" ds:itemID="{1D2CAE85-FB9B-4B99-B752-DAAF33190E6E}"/>
</file>

<file path=customXml/itemProps3.xml><?xml version="1.0" encoding="utf-8"?>
<ds:datastoreItem xmlns:ds="http://schemas.openxmlformats.org/officeDocument/2006/customXml" ds:itemID="{15AB3EF5-DDB3-4D78-AC5A-E00EA634679E}"/>
</file>

<file path=docProps/app.xml><?xml version="1.0" encoding="utf-8"?>
<Properties xmlns="http://schemas.openxmlformats.org/officeDocument/2006/extended-properties" xmlns:vt="http://schemas.openxmlformats.org/officeDocument/2006/docPropsVTypes">
  <TotalTime>12967</TotalTime>
  <Words>2805</Words>
  <Application>Microsoft Office PowerPoint</Application>
  <PresentationFormat>On-screen Show (16:9)</PresentationFormat>
  <Paragraphs>392</Paragraphs>
  <Slides>38</Slides>
  <Notes>8</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Wingdings</vt:lpstr>
      <vt:lpstr>Montserrat</vt:lpstr>
      <vt:lpstr>Calibri</vt:lpstr>
      <vt:lpstr>Avenir Next LT Pro</vt:lpstr>
      <vt:lpstr>NIQ-presentation-template-v1</vt:lpstr>
      <vt:lpstr>Easter Review 2021</vt:lpstr>
      <vt:lpstr>Agenda</vt:lpstr>
      <vt:lpstr>Summary</vt:lpstr>
      <vt:lpstr>A bumper Easter in the home despite lapping March 2020 stockpiling</vt:lpstr>
      <vt:lpstr>However, without Non Food performance is flat at +0.6%</vt:lpstr>
      <vt:lpstr>Trend of fewer, bigger baskets continues at a topline level</vt:lpstr>
      <vt:lpstr>Branded underperforms after strong 2020, share remains higher than 2019</vt:lpstr>
      <vt:lpstr>Retailers focused on traditional Easter products and comms on price</vt:lpstr>
      <vt:lpstr>Discounters regained momentum after a disappointing 2020, whilst Co-op share back to ‘normal’</vt:lpstr>
      <vt:lpstr>Households shopping in fewer retailers (shown by HHs decline for Tesco, Sainsbury’s, Waitrose, Iceland) cause overall trips to decrease</vt:lpstr>
      <vt:lpstr>Online share of trade almost double that of 2019</vt:lpstr>
      <vt:lpstr>Online reaches new shoppers with most retailers capitalising</vt:lpstr>
      <vt:lpstr>Category performance</vt:lpstr>
      <vt:lpstr>General Merchandise categories are winners</vt:lpstr>
      <vt:lpstr>At super category level, BWS had another strong Easter driven by units per trip, as did Fresh &amp; Chilled </vt:lpstr>
      <vt:lpstr>Strongest growth and early purchasing seen for Easter Chocolates</vt:lpstr>
      <vt:lpstr>Baskets containing Easter products are bigger than average</vt:lpstr>
      <vt:lpstr>Spotlight on Chocolate</vt:lpstr>
      <vt:lpstr>Easter Chocolate Growth is driven by higher spend per trip, yet most sales and gains come through the final 4 weeks of Easter  </vt:lpstr>
      <vt:lpstr>Despite Online growing its importance, Discounters continue to see share gains in Easter Chocolate</vt:lpstr>
      <vt:lpstr>After Easter ‘20 lockdown, Older Shoppers regain their share; Families are ahead of Easter ‘19 and over-index on spend</vt:lpstr>
      <vt:lpstr>Lindt were the clear winners of Easter ‘21</vt:lpstr>
      <vt:lpstr>Traditional Eggs command the category and drive the growth; Self-Eat Singles was the only segment to decline</vt:lpstr>
      <vt:lpstr>Availability issues this year on the last week of Easter across all manufacturers</vt:lpstr>
      <vt:lpstr>Biggest challenge for Confectionery in 2022 is HFSS, but with mitigating action it can be a growth Season</vt:lpstr>
      <vt:lpstr>Spotlight on Hot Cross Buns</vt:lpstr>
      <vt:lpstr>HXB regained value and more on 2019 vs 2020 poor performance with Aldi gaining 5ppts of share, while Tesco lost</vt:lpstr>
      <vt:lpstr>Trips back up to levels seen in 2019 and we spent more per trip, bringing more value to HXB</vt:lpstr>
      <vt:lpstr>Plant HXB +32% YOY in Grocery Mults, driven by indulgent and different flavours (+£2.7m) vs Traditional (+£2.2m)</vt:lpstr>
      <vt:lpstr>Recruiting Northern families could be key to growth in future years</vt:lpstr>
      <vt:lpstr>Online doubling importance vs YA as important HXB shopper groups migrate online</vt:lpstr>
      <vt:lpstr>Hot Cross Buns: opportunities to reach new shoppers and ensure planned purchasing</vt:lpstr>
      <vt:lpstr>Summary</vt:lpstr>
      <vt:lpstr>PowerPoint Presentation</vt:lpstr>
      <vt:lpstr>Appendix</vt:lpstr>
      <vt:lpstr>Southern regions see highest growth – potentially driven by differing covid restrictions in Scotland and nice weather</vt:lpstr>
      <vt:lpstr>Compared with Easter 2019, most retailers see growth in units per trip</vt:lpstr>
      <vt:lpstr>All super categories but Toiletries in growth vs 2019, driven by units per trip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NielsenIQ Easter Review</dc:title>
  <dc:creator>Chapman, Hannah</dc:creator>
  <cp:lastModifiedBy>Julia Brooks</cp:lastModifiedBy>
  <cp:revision>138</cp:revision>
  <dcterms:modified xsi:type="dcterms:W3CDTF">2021-05-24T10:15:28Z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0x010100FBC0F8BFD01A91498CA7837A71EEDFDB02005AE5335FCC83EB48B1308B6A764FBC1C</vt:lpwstr>
  </property>
  <property fmtid="{D5CDD505-2E9C-101B-9397-08002B2CF9AE}" pid="3" name="Market Data Document Path">
    <vt:lpwstr>1502;#2021|dc366b00-cf53-49ed-a14c-58a090478ece</vt:lpwstr>
  </property>
</Properties>
</file>