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3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8" r:id="rId1"/>
  </p:sldMasterIdLst>
  <p:notesMasterIdLst>
    <p:notesMasterId r:id="rId23"/>
  </p:notesMasterIdLst>
  <p:handoutMasterIdLst>
    <p:handoutMasterId r:id="rId24"/>
  </p:handoutMasterIdLst>
  <p:sldIdLst>
    <p:sldId id="551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553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86" autoAdjust="0"/>
    <p:restoredTop sz="97680" autoAdjust="0"/>
  </p:normalViewPr>
  <p:slideViewPr>
    <p:cSldViewPr snapToGrid="0">
      <p:cViewPr>
        <p:scale>
          <a:sx n="80" d="100"/>
          <a:sy n="80" d="100"/>
        </p:scale>
        <p:origin x="-117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2"/>
            <a:ext cx="9143390" cy="6857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8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65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066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1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5987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" y="916"/>
            <a:ext cx="9142017" cy="6856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848699"/>
            <a:ext cx="8387999" cy="122563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2195084"/>
            <a:ext cx="8387999" cy="598757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8" y="5725585"/>
            <a:ext cx="1453485" cy="66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134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04394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3688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7866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661581" y="2504394"/>
            <a:ext cx="421934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4661581" y="5778500"/>
            <a:ext cx="3656919" cy="544059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02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6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254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048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15040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8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3740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3006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2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7446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5349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1020751_RT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279571" cy="63247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email">
            <a:alphaModFix amt="5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3224"/>
            <a:ext cx="5768015" cy="632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014" y="0"/>
            <a:ext cx="3375985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3165928"/>
            <a:ext cx="4681538" cy="3156631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3914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13305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7" name="Picture 6" descr="Seafish_PPT template_8_C.png"/>
          <p:cNvPicPr>
            <a:picLocks noChangeAspect="1"/>
          </p:cNvPicPr>
          <p:nvPr userDrawn="1"/>
        </p:nvPicPr>
        <p:blipFill rotWithShape="1">
          <a:blip r:embed="rId3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477191" cy="6858000"/>
          </a:xfrm>
          <a:prstGeom prst="rect">
            <a:avLst/>
          </a:prstGeom>
        </p:spPr>
      </p:pic>
      <p:pic>
        <p:nvPicPr>
          <p:cNvPr id="8" name="Picture 7" descr="Seafish_PPT template_8_D.png"/>
          <p:cNvPicPr>
            <a:picLocks noChangeAspect="1"/>
          </p:cNvPicPr>
          <p:nvPr userDrawn="1"/>
        </p:nvPicPr>
        <p:blipFill rotWithShape="1">
          <a:blip r:embed="rId4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517470" cy="6858000"/>
          </a:xfrm>
          <a:prstGeom prst="rect">
            <a:avLst/>
          </a:prstGeom>
        </p:spPr>
      </p:pic>
      <p:pic>
        <p:nvPicPr>
          <p:cNvPr id="9" name="Picture 8" descr="Seafish_PPT template_8_B.png"/>
          <p:cNvPicPr>
            <a:picLocks noChangeAspect="1"/>
          </p:cNvPicPr>
          <p:nvPr userDrawn="1"/>
        </p:nvPicPr>
        <p:blipFill rotWithShape="1">
          <a:blip r:embed="rId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09850" y="0"/>
            <a:ext cx="3434150" cy="6858000"/>
          </a:xfrm>
          <a:prstGeom prst="rect">
            <a:avLst/>
          </a:prstGeom>
        </p:spPr>
      </p:pic>
      <p:pic>
        <p:nvPicPr>
          <p:cNvPr id="10" name="Picture 9" descr="Seafish_PPT template_8_A.png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4490" y="0"/>
            <a:ext cx="1679510" cy="13573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2567214"/>
            <a:ext cx="4681538" cy="3755345"/>
          </a:xfrm>
        </p:spPr>
        <p:txBody>
          <a:bodyPr lIns="0" bIns="0" anchor="t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93305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>
            <a:spLocks noChangeAspect="1"/>
          </p:cNvSpPr>
          <p:nvPr userDrawn="1"/>
        </p:nvSpPr>
        <p:spPr>
          <a:xfrm rot="5400000">
            <a:off x="-907133" y="1449070"/>
            <a:ext cx="647999" cy="647999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srgbClr val="FFFFFE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85707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742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31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0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73964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567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202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5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454525" y="2097088"/>
            <a:ext cx="4217988" cy="4217987"/>
          </a:xfrm>
        </p:spPr>
        <p:txBody>
          <a:bodyPr>
            <a:norm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3765777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28515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3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80293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4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5009" y="513070"/>
            <a:ext cx="6360205" cy="936000"/>
          </a:xfrm>
        </p:spPr>
        <p:txBody>
          <a:bodyPr lIns="0" tIns="0" bIns="0">
            <a:normAutofit/>
          </a:bodyPr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25009" y="2097069"/>
            <a:ext cx="6360205" cy="4225944"/>
          </a:xfrm>
        </p:spPr>
        <p:txBody>
          <a:bodyPr lIns="0" tIns="0"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3883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38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afish_PPT template_2_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525009" y="5661025"/>
            <a:ext cx="4681538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525009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8583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afish_PPT template_2_17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4661581" y="5661025"/>
            <a:ext cx="3656919" cy="661534"/>
          </a:xfrm>
        </p:spPr>
        <p:txBody>
          <a:bodyPr lIns="0" bIns="0" anchor="b" anchorCtr="0">
            <a:normAutofit/>
          </a:bodyPr>
          <a:lstStyle>
            <a:lvl1pPr marL="0" indent="0">
              <a:buFontTx/>
              <a:buNone/>
              <a:defRPr sz="3600" b="1" i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61581" y="2794008"/>
            <a:ext cx="3656919" cy="2721882"/>
          </a:xfrm>
        </p:spPr>
        <p:txBody>
          <a:bodyPr lIns="0" bIns="0" anchor="b" anchorCtr="0">
            <a:normAutofit/>
          </a:bodyPr>
          <a:lstStyle>
            <a:lvl1pPr marL="0" indent="0">
              <a:spcBef>
                <a:spcPts val="250"/>
              </a:spcBef>
              <a:buFontTx/>
              <a:buNone/>
              <a:defRPr sz="14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55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70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17015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5810809"/>
            <a:ext cx="1463842" cy="83829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6" y="20"/>
            <a:ext cx="914201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450428"/>
            <a:ext cx="8387999" cy="1967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860566"/>
            <a:ext cx="8387999" cy="49484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9" y="6026323"/>
            <a:ext cx="1162661" cy="53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24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=""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1" y="879180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3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24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2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384403"/>
            <a:ext cx="4038600" cy="465600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72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74641"/>
            <a:ext cx="8388000" cy="863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384205"/>
            <a:ext cx="8388000" cy="465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F4D6AC0-E236-44CD-AA44-B333F2F3E1A2}"/>
              </a:ext>
            </a:extLst>
          </p:cNvPr>
          <p:cNvPicPr>
            <a:picLocks noChangeAspect="1"/>
          </p:cNvPicPr>
          <p:nvPr userDrawn="1"/>
        </p:nvPicPr>
        <p:blipFill>
          <a:blip r:embed="rId39"/>
          <a:srcRect/>
          <a:stretch/>
        </p:blipFill>
        <p:spPr>
          <a:xfrm>
            <a:off x="8122394" y="6207628"/>
            <a:ext cx="744852" cy="339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26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9" r:id="rId1"/>
    <p:sldLayoutId id="2147485480" r:id="rId2"/>
    <p:sldLayoutId id="2147485481" r:id="rId3"/>
    <p:sldLayoutId id="2147485482" r:id="rId4"/>
    <p:sldLayoutId id="2147485483" r:id="rId5"/>
    <p:sldLayoutId id="2147485484" r:id="rId6"/>
    <p:sldLayoutId id="2147485485" r:id="rId7"/>
    <p:sldLayoutId id="2147485486" r:id="rId8"/>
    <p:sldLayoutId id="2147485487" r:id="rId9"/>
    <p:sldLayoutId id="2147485488" r:id="rId10"/>
    <p:sldLayoutId id="2147485489" r:id="rId11"/>
    <p:sldLayoutId id="2147485490" r:id="rId12"/>
    <p:sldLayoutId id="2147485491" r:id="rId13"/>
    <p:sldLayoutId id="2147485492" r:id="rId14"/>
    <p:sldLayoutId id="2147485493" r:id="rId15"/>
    <p:sldLayoutId id="2147485451" r:id="rId16"/>
    <p:sldLayoutId id="2147485452" r:id="rId17"/>
    <p:sldLayoutId id="2147485453" r:id="rId18"/>
    <p:sldLayoutId id="2147485454" r:id="rId19"/>
    <p:sldLayoutId id="2147485455" r:id="rId20"/>
    <p:sldLayoutId id="2147485456" r:id="rId21"/>
    <p:sldLayoutId id="2147485457" r:id="rId22"/>
    <p:sldLayoutId id="2147485458" r:id="rId23"/>
    <p:sldLayoutId id="2147485459" r:id="rId24"/>
    <p:sldLayoutId id="2147485460" r:id="rId25"/>
    <p:sldLayoutId id="2147485461" r:id="rId26"/>
    <p:sldLayoutId id="2147485462" r:id="rId27"/>
    <p:sldLayoutId id="2147485463" r:id="rId28"/>
    <p:sldLayoutId id="2147485464" r:id="rId29"/>
    <p:sldLayoutId id="2147485465" r:id="rId30"/>
    <p:sldLayoutId id="2147485466" r:id="rId31"/>
    <p:sldLayoutId id="2147485467" r:id="rId32"/>
    <p:sldLayoutId id="2147485468" r:id="rId33"/>
    <p:sldLayoutId id="2147485469" r:id="rId34"/>
    <p:sldLayoutId id="2147485470" r:id="rId35"/>
    <p:sldLayoutId id="2147485471" r:id="rId36"/>
    <p:sldLayoutId id="2147485472" r:id="rId3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1.emf"/><Relationship Id="rId5" Type="http://schemas.openxmlformats.org/officeDocument/2006/relationships/image" Target="../media/image35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UK Ambient </a:t>
            </a:r>
            <a:r>
              <a:rPr lang="en-GB" dirty="0" smtClean="0"/>
              <a:t>Report Data </a:t>
            </a:r>
            <a:r>
              <a:rPr lang="en-GB" dirty="0"/>
              <a:t>to </a:t>
            </a:r>
            <a:r>
              <a:rPr lang="en-GB" dirty="0" smtClean="0"/>
              <a:t>27.02.21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522744" y="1892595"/>
            <a:ext cx="8387999" cy="365760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 smtClean="0"/>
          </a:p>
          <a:p>
            <a:r>
              <a:rPr lang="en-GB" sz="1500" dirty="0" err="1" smtClean="0"/>
              <a:t>HomeScan</a:t>
            </a:r>
            <a:r>
              <a:rPr lang="en-GB" sz="1500" dirty="0" smtClean="0"/>
              <a:t> </a:t>
            </a:r>
            <a:r>
              <a:rPr lang="en-GB" sz="1500" dirty="0"/>
              <a:t>data is based upon a GB consumer panel and should only be used for trends, not absolute values.	</a:t>
            </a:r>
          </a:p>
          <a:p>
            <a:endParaRPr lang="en-GB" sz="1500" dirty="0" smtClean="0"/>
          </a:p>
          <a:p>
            <a:r>
              <a:rPr lang="en-GB" sz="1500" dirty="0" smtClean="0"/>
              <a:t>All </a:t>
            </a:r>
            <a:r>
              <a:rPr lang="en-GB" sz="1500" dirty="0"/>
              <a:t>data released after w/e 26.03.16 is coded according to refined definitions available from Seafish.</a:t>
            </a:r>
          </a:p>
          <a:p>
            <a:endParaRPr lang="en-GB" sz="1500" dirty="0" smtClean="0"/>
          </a:p>
          <a:p>
            <a:r>
              <a:rPr lang="en-GB" sz="1500" dirty="0" smtClean="0"/>
              <a:t>Species </a:t>
            </a:r>
            <a:r>
              <a:rPr lang="en-GB" sz="1500" dirty="0"/>
              <a:t>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47306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1279808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59" name="Picture 57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9"/>
          <a:stretch/>
        </p:blipFill>
        <p:spPr bwMode="auto">
          <a:xfrm>
            <a:off x="-274638" y="798801"/>
            <a:ext cx="9694863" cy="529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430068543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201613" y="1389063"/>
            <a:ext cx="8628062" cy="529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9589827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9666057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907" name="Picture 57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3"/>
          <a:stretch/>
        </p:blipFill>
        <p:spPr bwMode="auto">
          <a:xfrm>
            <a:off x="-274638" y="680051"/>
            <a:ext cx="9694863" cy="538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476748700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236538" y="1230313"/>
            <a:ext cx="8664575" cy="531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556259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8435379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955" name="Picture 57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2"/>
          <a:stretch/>
        </p:blipFill>
        <p:spPr bwMode="auto">
          <a:xfrm>
            <a:off x="-274638" y="763176"/>
            <a:ext cx="9694863" cy="528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7244431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313" y="1319213"/>
            <a:ext cx="8643937" cy="530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1715759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648090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005" name="Picture 57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72"/>
          <a:stretch/>
        </p:blipFill>
        <p:spPr bwMode="auto">
          <a:xfrm>
            <a:off x="-274638" y="763176"/>
            <a:ext cx="9694863" cy="5281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62704039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5100" y="1063625"/>
            <a:ext cx="8661400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0883890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8576325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1412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637953"/>
            <a:ext cx="9145588" cy="615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dirty="0">
              <a:solidFill>
                <a:srgbClr val="012E7F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7916355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19333014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5999425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616000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850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Moving Annual Trends - Ambient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66368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6" y="1575089"/>
            <a:ext cx="8972550" cy="42920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2696000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3911497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214887840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0225971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7737" name="Picture 56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13"/>
          <a:stretch/>
        </p:blipFill>
        <p:spPr bwMode="auto">
          <a:xfrm>
            <a:off x="-298388" y="798801"/>
            <a:ext cx="9694863" cy="5388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/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6355812"/>
              </p:ext>
            </p:extLst>
          </p:nvPr>
        </p:nvGraphicFramePr>
        <p:xfrm>
          <a:off x="164944" y="1605954"/>
          <a:ext cx="868995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72" name="Worksheet" r:id="rId4" imgW="7981856" imgH="4314699" progId="Excel.Sheet.8">
                  <p:embed/>
                </p:oleObj>
              </mc:Choice>
              <mc:Fallback>
                <p:oleObj name="Worksheet" r:id="rId4" imgW="7981856" imgH="431469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4" y="1605954"/>
                        <a:ext cx="868995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3348575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66603585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33363" y="1365250"/>
            <a:ext cx="8607425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06048252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18026002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10" name="Picture 57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626"/>
          <a:stretch/>
        </p:blipFill>
        <p:spPr bwMode="auto">
          <a:xfrm>
            <a:off x="-274638" y="786925"/>
            <a:ext cx="9694863" cy="5305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839286473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384175" y="1352550"/>
            <a:ext cx="83185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  <a:latin typeface="+mj-lt"/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3741173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 xsi:nil="true"/>
    <FreeTextDate xmlns="cebd32e3-9ab6-41ee-b1af-b8405a8d4e68" xsi:nil="true"/>
    <DocumentStatus xmlns="cebd32e3-9ab6-41ee-b1af-b8405a8d4e68">Published</DocumentStatus>
    <ContentEndDate xmlns="cebd32e3-9ab6-41ee-b1af-b8405a8d4e68">2021-02-27T00:00:00+00:00</ContentEndDate>
    <DocumentSource xmlns="cebd32e3-9ab6-41ee-b1af-b8405a8d4e68">Nielsen</DocumentSource>
    <PublicationDate xmlns="cebd32e3-9ab6-41ee-b1af-b8405a8d4e68">2021-03-18T00:00:00+00:00</PublicationDate>
    <DocumentAdded xmlns="cebd32e3-9ab6-41ee-b1af-b8405a8d4e68">2021-03-22T00:00:00+00:00</DocumentAdded>
    <TaxCatchAll xmlns="cebd32e3-9ab6-41ee-b1af-b8405a8d4e68">
      <Value>1498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2f5cdc6c-21ca-4298-b615-999752473790</TermId>
        </TermInfo>
      </Terms>
    </j7c1b49d505545c2a69692ae734740bd>
    <DocumentSummary xmlns="cebd32e3-9ab6-41ee-b1af-b8405a8d4e68">Nielsen Monthly Reports to 27.2.21</DocumentSummary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8C92F311-DB30-4B30-A377-B3D0AA989334}"/>
</file>

<file path=customXml/itemProps2.xml><?xml version="1.0" encoding="utf-8"?>
<ds:datastoreItem xmlns:ds="http://schemas.openxmlformats.org/officeDocument/2006/customXml" ds:itemID="{05E14CE0-CA25-4E10-B3C2-9EF11D69B004}"/>
</file>

<file path=customXml/itemProps3.xml><?xml version="1.0" encoding="utf-8"?>
<ds:datastoreItem xmlns:ds="http://schemas.openxmlformats.org/officeDocument/2006/customXml" ds:itemID="{B19E864C-1375-425B-AACC-5EEAA32774E7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6232</TotalTime>
  <Words>632</Words>
  <Application>Microsoft Office PowerPoint</Application>
  <PresentationFormat>On-screen Show (4:3)</PresentationFormat>
  <Paragraphs>76</Paragraphs>
  <Slides>21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Seafish - Light</vt:lpstr>
      <vt:lpstr>Microsoft Excel 97-2003 Worksheet</vt:lpstr>
      <vt:lpstr>UK Ambient Report Data to 27.02.21 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2021 February NielsenIQ Ambient Report</dc:title>
  <dc:creator>anderi01</dc:creator>
  <cp:lastModifiedBy>Puri, Sandeep Rakeshpal</cp:lastModifiedBy>
  <cp:revision>771</cp:revision>
  <dcterms:created xsi:type="dcterms:W3CDTF">2009-04-16T08:15:59Z</dcterms:created>
  <dcterms:modified xsi:type="dcterms:W3CDTF">2021-03-17T10:17:29Z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1498;#2021|2f5cdc6c-21ca-4298-b615-999752473790</vt:lpwstr>
  </property>
</Properties>
</file>