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6"/>
  </p:notesMasterIdLst>
  <p:handoutMasterIdLst>
    <p:handoutMasterId r:id="rId17"/>
  </p:handoutMasterIdLst>
  <p:sldIdLst>
    <p:sldId id="279" r:id="rId3"/>
    <p:sldId id="299" r:id="rId4"/>
    <p:sldId id="300" r:id="rId5"/>
    <p:sldId id="301" r:id="rId6"/>
    <p:sldId id="302" r:id="rId7"/>
    <p:sldId id="303" r:id="rId8"/>
    <p:sldId id="304" r:id="rId9"/>
    <p:sldId id="305" r:id="rId10"/>
    <p:sldId id="306" r:id="rId11"/>
    <p:sldId id="307" r:id="rId12"/>
    <p:sldId id="308" r:id="rId13"/>
    <p:sldId id="309" r:id="rId14"/>
    <p:sldId id="310"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821" autoAdjust="0"/>
    <p:restoredTop sz="94660"/>
  </p:normalViewPr>
  <p:slideViewPr>
    <p:cSldViewPr snapToGrid="0" snapToObjects="1">
      <p:cViewPr varScale="1">
        <p:scale>
          <a:sx n="92" d="100"/>
          <a:sy n="92" d="100"/>
        </p:scale>
        <p:origin x="1148"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FEC73E9-634C-4200-9509-46EB94B68EB2}" type="datetimeFigureOut">
              <a:rPr lang="en-US"/>
              <a:pPr>
                <a:defRPr/>
              </a:pPr>
              <a:t>11/20/2020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1F7B569-25F4-405D-A490-F6A630D69AE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59A0935-6F79-499E-BED0-F7D2CEA5E0F4}" type="datetimeFigureOut">
              <a:rPr lang="en-US"/>
              <a:pPr>
                <a:defRPr/>
              </a:pPr>
              <a:t>11/20/2020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AFE72EF-EA2B-471E-B852-B79A5C31D9F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014ADAF-66E2-4FAD-B356-DD11CF38AAB9}"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1063">
              <a:defRPr>
                <a:solidFill>
                  <a:schemeClr val="tx1"/>
                </a:solidFill>
                <a:latin typeface="Arial" panose="020B0604020202020204" pitchFamily="34" charset="0"/>
              </a:defRPr>
            </a:lvl1pPr>
            <a:lvl2pPr marL="720725" indent="-276225" defTabSz="881063">
              <a:defRPr>
                <a:solidFill>
                  <a:schemeClr val="tx1"/>
                </a:solidFill>
                <a:latin typeface="Arial" panose="020B0604020202020204" pitchFamily="34" charset="0"/>
              </a:defRPr>
            </a:lvl2pPr>
            <a:lvl3pPr marL="1108075" indent="-220663" defTabSz="881063">
              <a:defRPr>
                <a:solidFill>
                  <a:schemeClr val="tx1"/>
                </a:solidFill>
                <a:latin typeface="Arial" panose="020B0604020202020204" pitchFamily="34" charset="0"/>
              </a:defRPr>
            </a:lvl3pPr>
            <a:lvl4pPr marL="1552575" indent="-220663" defTabSz="881063">
              <a:defRPr>
                <a:solidFill>
                  <a:schemeClr val="tx1"/>
                </a:solidFill>
                <a:latin typeface="Arial" panose="020B0604020202020204" pitchFamily="34" charset="0"/>
              </a:defRPr>
            </a:lvl4pPr>
            <a:lvl5pPr marL="1995488" indent="-220663" defTabSz="881063">
              <a:defRPr>
                <a:solidFill>
                  <a:schemeClr val="tx1"/>
                </a:solidFill>
                <a:latin typeface="Arial" panose="020B0604020202020204" pitchFamily="34" charset="0"/>
              </a:defRPr>
            </a:lvl5pPr>
            <a:lvl6pPr marL="2452688" indent="-220663" defTabSz="881063" fontAlgn="base">
              <a:spcBef>
                <a:spcPct val="0"/>
              </a:spcBef>
              <a:spcAft>
                <a:spcPct val="0"/>
              </a:spcAft>
              <a:defRPr>
                <a:solidFill>
                  <a:schemeClr val="tx1"/>
                </a:solidFill>
                <a:latin typeface="Arial" panose="020B0604020202020204" pitchFamily="34" charset="0"/>
              </a:defRPr>
            </a:lvl6pPr>
            <a:lvl7pPr marL="2909888" indent="-220663" defTabSz="881063" fontAlgn="base">
              <a:spcBef>
                <a:spcPct val="0"/>
              </a:spcBef>
              <a:spcAft>
                <a:spcPct val="0"/>
              </a:spcAft>
              <a:defRPr>
                <a:solidFill>
                  <a:schemeClr val="tx1"/>
                </a:solidFill>
                <a:latin typeface="Arial" panose="020B0604020202020204" pitchFamily="34" charset="0"/>
              </a:defRPr>
            </a:lvl7pPr>
            <a:lvl8pPr marL="3367088" indent="-220663" defTabSz="881063" fontAlgn="base">
              <a:spcBef>
                <a:spcPct val="0"/>
              </a:spcBef>
              <a:spcAft>
                <a:spcPct val="0"/>
              </a:spcAft>
              <a:defRPr>
                <a:solidFill>
                  <a:schemeClr val="tx1"/>
                </a:solidFill>
                <a:latin typeface="Arial" panose="020B0604020202020204" pitchFamily="34" charset="0"/>
              </a:defRPr>
            </a:lvl8pPr>
            <a:lvl9pPr marL="3824288" indent="-220663" defTabSz="8810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63A31A9-B6E9-42A1-B2DA-F0D4152C1ACF}" type="slidenum">
              <a:rPr lang="en-US" altLang="en-US">
                <a:cs typeface="Arial" panose="020B0604020202020204" pitchFamily="34" charset="0"/>
              </a:rPr>
              <a:pPr fontAlgn="base">
                <a:spcBef>
                  <a:spcPct val="0"/>
                </a:spcBef>
                <a:spcAft>
                  <a:spcPct val="0"/>
                </a:spcAft>
              </a:pPr>
              <a:t>12</a:t>
            </a:fld>
            <a:endParaRPr lang="en-US" altLang="en-US">
              <a:cs typeface="Arial" panose="020B0604020202020204" pitchFamily="34" charset="0"/>
            </a:endParaRPr>
          </a:p>
        </p:txBody>
      </p:sp>
      <p:pic>
        <p:nvPicPr>
          <p:cNvPr id="43011"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bwMode="auto">
          <a:xfrm>
            <a:off x="503238" y="688975"/>
            <a:ext cx="5675312" cy="3194050"/>
          </a:xfrm>
        </p:spPr>
      </p:pic>
      <p:sp>
        <p:nvSpPr>
          <p:cNvPr id="43012" name="Text Box 3"/>
          <p:cNvSpPr txBox="1">
            <a:spLocks noChangeArrowheads="1"/>
          </p:cNvSpPr>
          <p:nvPr/>
        </p:nvSpPr>
        <p:spPr bwMode="auto">
          <a:xfrm>
            <a:off x="382588" y="715963"/>
            <a:ext cx="2062162"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649" tIns="42826" rIns="85649" bIns="42826" anchor="ctr">
            <a:spAutoFit/>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fontAlgn="base">
              <a:spcBef>
                <a:spcPct val="0"/>
              </a:spcBef>
              <a:spcAft>
                <a:spcPct val="0"/>
              </a:spcAft>
              <a:defRPr>
                <a:solidFill>
                  <a:schemeClr val="tx1"/>
                </a:solidFill>
                <a:latin typeface="Arial" panose="020B0604020202020204" pitchFamily="34" charset="0"/>
              </a:defRPr>
            </a:lvl6pPr>
            <a:lvl7pPr marL="2971800" indent="-228600" defTabSz="892175" fontAlgn="base">
              <a:spcBef>
                <a:spcPct val="0"/>
              </a:spcBef>
              <a:spcAft>
                <a:spcPct val="0"/>
              </a:spcAft>
              <a:defRPr>
                <a:solidFill>
                  <a:schemeClr val="tx1"/>
                </a:solidFill>
                <a:latin typeface="Arial" panose="020B0604020202020204" pitchFamily="34" charset="0"/>
              </a:defRPr>
            </a:lvl7pPr>
            <a:lvl8pPr marL="3429000" indent="-228600" defTabSz="892175" fontAlgn="base">
              <a:spcBef>
                <a:spcPct val="0"/>
              </a:spcBef>
              <a:spcAft>
                <a:spcPct val="0"/>
              </a:spcAft>
              <a:defRPr>
                <a:solidFill>
                  <a:schemeClr val="tx1"/>
                </a:solidFill>
                <a:latin typeface="Arial" panose="020B0604020202020204" pitchFamily="34" charset="0"/>
              </a:defRPr>
            </a:lvl8pPr>
            <a:lvl9pPr marL="3886200" indent="-228600" defTabSz="892175"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Tahoma" panose="020B0604030504040204" pitchFamily="34" charset="0"/>
                <a:cs typeface="Arial" panose="020B0604020202020204" pitchFamily="34"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altLang="en-US" sz="1200" b="1">
                <a:latin typeface="Tahoma" panose="020B0604030504040204" pitchFamily="34" charset="0"/>
                <a:cs typeface="Arial" panose="020B0604020202020204" pitchFamily="34" charset="0"/>
              </a:rPr>
              <a:t>Small chains are identified in the study with two asterisks (**) at the end of the chain name.  They are chains with just 100 to 249 responses from panel members, such as Coco’s in the Small Sample Size box to the right.</a:t>
            </a:r>
            <a:endParaRPr lang="en-US" altLang="en-US" sz="1200" b="1">
              <a:cs typeface="Arial" panose="020B0604020202020204" pitchFamily="34" charset="0"/>
            </a:endParaRPr>
          </a:p>
        </p:txBody>
      </p:sp>
      <p:sp>
        <p:nvSpPr>
          <p:cNvPr id="43013" name="Rectangle 4"/>
          <p:cNvSpPr>
            <a:spLocks noGrp="1" noChangeArrowheads="1"/>
          </p:cNvSpPr>
          <p:nvPr>
            <p:ph type="body" idx="1"/>
          </p:nvPr>
        </p:nvSpPr>
        <p:spPr bwMode="auto">
          <a:xfrm>
            <a:off x="2746375" y="3671888"/>
            <a:ext cx="3576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13" tIns="43557" rIns="87113" bIns="43557"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81063">
              <a:defRPr>
                <a:solidFill>
                  <a:schemeClr val="tx1"/>
                </a:solidFill>
                <a:latin typeface="Arial" panose="020B0604020202020204" pitchFamily="34" charset="0"/>
              </a:defRPr>
            </a:lvl1pPr>
            <a:lvl2pPr marL="720725" indent="-276225" defTabSz="881063">
              <a:defRPr>
                <a:solidFill>
                  <a:schemeClr val="tx1"/>
                </a:solidFill>
                <a:latin typeface="Arial" panose="020B0604020202020204" pitchFamily="34" charset="0"/>
              </a:defRPr>
            </a:lvl2pPr>
            <a:lvl3pPr marL="1108075" indent="-220663" defTabSz="881063">
              <a:defRPr>
                <a:solidFill>
                  <a:schemeClr val="tx1"/>
                </a:solidFill>
                <a:latin typeface="Arial" panose="020B0604020202020204" pitchFamily="34" charset="0"/>
              </a:defRPr>
            </a:lvl3pPr>
            <a:lvl4pPr marL="1552575" indent="-220663" defTabSz="881063">
              <a:defRPr>
                <a:solidFill>
                  <a:schemeClr val="tx1"/>
                </a:solidFill>
                <a:latin typeface="Arial" panose="020B0604020202020204" pitchFamily="34" charset="0"/>
              </a:defRPr>
            </a:lvl4pPr>
            <a:lvl5pPr marL="1995488" indent="-220663" defTabSz="881063">
              <a:defRPr>
                <a:solidFill>
                  <a:schemeClr val="tx1"/>
                </a:solidFill>
                <a:latin typeface="Arial" panose="020B0604020202020204" pitchFamily="34" charset="0"/>
              </a:defRPr>
            </a:lvl5pPr>
            <a:lvl6pPr marL="2452688" indent="-220663" defTabSz="881063" fontAlgn="base">
              <a:spcBef>
                <a:spcPct val="0"/>
              </a:spcBef>
              <a:spcAft>
                <a:spcPct val="0"/>
              </a:spcAft>
              <a:defRPr>
                <a:solidFill>
                  <a:schemeClr val="tx1"/>
                </a:solidFill>
                <a:latin typeface="Arial" panose="020B0604020202020204" pitchFamily="34" charset="0"/>
              </a:defRPr>
            </a:lvl6pPr>
            <a:lvl7pPr marL="2909888" indent="-220663" defTabSz="881063" fontAlgn="base">
              <a:spcBef>
                <a:spcPct val="0"/>
              </a:spcBef>
              <a:spcAft>
                <a:spcPct val="0"/>
              </a:spcAft>
              <a:defRPr>
                <a:solidFill>
                  <a:schemeClr val="tx1"/>
                </a:solidFill>
                <a:latin typeface="Arial" panose="020B0604020202020204" pitchFamily="34" charset="0"/>
              </a:defRPr>
            </a:lvl7pPr>
            <a:lvl8pPr marL="3367088" indent="-220663" defTabSz="881063" fontAlgn="base">
              <a:spcBef>
                <a:spcPct val="0"/>
              </a:spcBef>
              <a:spcAft>
                <a:spcPct val="0"/>
              </a:spcAft>
              <a:defRPr>
                <a:solidFill>
                  <a:schemeClr val="tx1"/>
                </a:solidFill>
                <a:latin typeface="Arial" panose="020B0604020202020204" pitchFamily="34" charset="0"/>
              </a:defRPr>
            </a:lvl8pPr>
            <a:lvl9pPr marL="3824288" indent="-220663" defTabSz="8810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7C3306-4AC9-4383-B497-437B417BA9B3}" type="slidenum">
              <a:rPr lang="en-US" altLang="en-US">
                <a:cs typeface="Arial" panose="020B0604020202020204" pitchFamily="34" charset="0"/>
              </a:rPr>
              <a:pPr fontAlgn="base">
                <a:spcBef>
                  <a:spcPct val="0"/>
                </a:spcBef>
                <a:spcAft>
                  <a:spcPct val="0"/>
                </a:spcAft>
              </a:pPr>
              <a:t>13</a:t>
            </a:fld>
            <a:endParaRPr lang="en-US" altLang="en-US">
              <a:cs typeface="Arial" panose="020B0604020202020204" pitchFamily="34" charset="0"/>
            </a:endParaRPr>
          </a:p>
        </p:txBody>
      </p:sp>
      <p:pic>
        <p:nvPicPr>
          <p:cNvPr id="45059" name="Picture 2"/>
          <p:cNvPicPr>
            <a:picLocks noGrp="1" noChangeAspect="1" noChangeArrowheads="1"/>
          </p:cNvPicPr>
          <p:nvPr>
            <p:ph type="sldImg"/>
          </p:nvPr>
        </p:nvPicPr>
        <p:blipFill>
          <a:blip r:embed="rId3">
            <a:extLst>
              <a:ext uri="{28A0092B-C50C-407E-A947-70E740481C1C}">
                <a14:useLocalDpi xmlns:a14="http://schemas.microsoft.com/office/drawing/2010/main" val="0"/>
              </a:ext>
            </a:extLst>
          </a:blip>
          <a:srcRect/>
          <a:stretch>
            <a:fillRect/>
          </a:stretch>
        </p:blipFill>
        <p:spPr bwMode="auto">
          <a:xfrm>
            <a:off x="503238" y="688975"/>
            <a:ext cx="5675312" cy="3194050"/>
          </a:xfrm>
        </p:spPr>
      </p:pic>
      <p:sp>
        <p:nvSpPr>
          <p:cNvPr id="45060" name="Text Box 3"/>
          <p:cNvSpPr txBox="1">
            <a:spLocks noChangeArrowheads="1"/>
          </p:cNvSpPr>
          <p:nvPr/>
        </p:nvSpPr>
        <p:spPr bwMode="auto">
          <a:xfrm>
            <a:off x="382588" y="715963"/>
            <a:ext cx="2062162"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649" tIns="42826" rIns="85649" bIns="42826" anchor="ctr">
            <a:spAutoFit/>
          </a:bodyPr>
          <a:lstStyle>
            <a:lvl1pPr defTabSz="892175">
              <a:defRPr>
                <a:solidFill>
                  <a:schemeClr val="tx1"/>
                </a:solidFill>
                <a:latin typeface="Arial" panose="020B0604020202020204" pitchFamily="34" charset="0"/>
              </a:defRPr>
            </a:lvl1pPr>
            <a:lvl2pPr marL="742950" indent="-285750" defTabSz="892175">
              <a:defRPr>
                <a:solidFill>
                  <a:schemeClr val="tx1"/>
                </a:solidFill>
                <a:latin typeface="Arial" panose="020B0604020202020204" pitchFamily="34" charset="0"/>
              </a:defRPr>
            </a:lvl2pPr>
            <a:lvl3pPr marL="1143000" indent="-228600" defTabSz="892175">
              <a:defRPr>
                <a:solidFill>
                  <a:schemeClr val="tx1"/>
                </a:solidFill>
                <a:latin typeface="Arial" panose="020B0604020202020204" pitchFamily="34" charset="0"/>
              </a:defRPr>
            </a:lvl3pPr>
            <a:lvl4pPr marL="1600200" indent="-228600" defTabSz="892175">
              <a:defRPr>
                <a:solidFill>
                  <a:schemeClr val="tx1"/>
                </a:solidFill>
                <a:latin typeface="Arial" panose="020B0604020202020204" pitchFamily="34" charset="0"/>
              </a:defRPr>
            </a:lvl4pPr>
            <a:lvl5pPr marL="2057400" indent="-228600" defTabSz="892175">
              <a:defRPr>
                <a:solidFill>
                  <a:schemeClr val="tx1"/>
                </a:solidFill>
                <a:latin typeface="Arial" panose="020B0604020202020204" pitchFamily="34" charset="0"/>
              </a:defRPr>
            </a:lvl5pPr>
            <a:lvl6pPr marL="2514600" indent="-228600" defTabSz="892175" fontAlgn="base">
              <a:spcBef>
                <a:spcPct val="0"/>
              </a:spcBef>
              <a:spcAft>
                <a:spcPct val="0"/>
              </a:spcAft>
              <a:defRPr>
                <a:solidFill>
                  <a:schemeClr val="tx1"/>
                </a:solidFill>
                <a:latin typeface="Arial" panose="020B0604020202020204" pitchFamily="34" charset="0"/>
              </a:defRPr>
            </a:lvl6pPr>
            <a:lvl7pPr marL="2971800" indent="-228600" defTabSz="892175" fontAlgn="base">
              <a:spcBef>
                <a:spcPct val="0"/>
              </a:spcBef>
              <a:spcAft>
                <a:spcPct val="0"/>
              </a:spcAft>
              <a:defRPr>
                <a:solidFill>
                  <a:schemeClr val="tx1"/>
                </a:solidFill>
                <a:latin typeface="Arial" panose="020B0604020202020204" pitchFamily="34" charset="0"/>
              </a:defRPr>
            </a:lvl7pPr>
            <a:lvl8pPr marL="3429000" indent="-228600" defTabSz="892175" fontAlgn="base">
              <a:spcBef>
                <a:spcPct val="0"/>
              </a:spcBef>
              <a:spcAft>
                <a:spcPct val="0"/>
              </a:spcAft>
              <a:defRPr>
                <a:solidFill>
                  <a:schemeClr val="tx1"/>
                </a:solidFill>
                <a:latin typeface="Arial" panose="020B0604020202020204" pitchFamily="34" charset="0"/>
              </a:defRPr>
            </a:lvl8pPr>
            <a:lvl9pPr marL="3886200" indent="-228600" defTabSz="892175"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latin typeface="Tahoma" panose="020B0604030504040204" pitchFamily="34" charset="0"/>
                <a:cs typeface="Arial" panose="020B0604020202020204" pitchFamily="34" charset="0"/>
              </a:rPr>
              <a:t>One way that you may see the impact of small sample size is if you see the measure go up one time period, down the next, up once again, and then down, so that you cannot determine a trend. That variability can happen when the sample size is small.</a:t>
            </a:r>
          </a:p>
          <a:p>
            <a:pPr eaLnBrk="1" hangingPunct="1">
              <a:spcBef>
                <a:spcPct val="50000"/>
              </a:spcBef>
            </a:pPr>
            <a:r>
              <a:rPr lang="en-US" altLang="en-US" sz="1200" b="1">
                <a:latin typeface="Tahoma" panose="020B0604030504040204" pitchFamily="34" charset="0"/>
                <a:cs typeface="Arial" panose="020B0604020202020204" pitchFamily="34" charset="0"/>
              </a:rPr>
              <a:t>Small chains are identified in the study with two asterisks (**) at the end of the chain name.  They are chains with just 100 to 249 responses from panel members, such as Coco’s in the Small Sample Size box to the right.</a:t>
            </a:r>
            <a:endParaRPr lang="en-US" altLang="en-US" sz="1200" b="1">
              <a:cs typeface="Arial" panose="020B0604020202020204" pitchFamily="34" charset="0"/>
            </a:endParaRPr>
          </a:p>
        </p:txBody>
      </p:sp>
      <p:sp>
        <p:nvSpPr>
          <p:cNvPr id="45061" name="Rectangle 4"/>
          <p:cNvSpPr>
            <a:spLocks noGrp="1" noChangeArrowheads="1"/>
          </p:cNvSpPr>
          <p:nvPr>
            <p:ph type="body" idx="1"/>
          </p:nvPr>
        </p:nvSpPr>
        <p:spPr bwMode="auto">
          <a:xfrm>
            <a:off x="2746375" y="3671888"/>
            <a:ext cx="35766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13" tIns="43557" rIns="87113" bIns="43557"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3B9E327-7490-4F5A-8AD9-80563945AB8F}"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34AE506-08CF-4063-A723-50270BD0534F}"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6FA811-5EF6-4BA1-B253-61D36DFA3A1A}"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CA0BE92-9AB6-4F05-9460-8EB92E263724}"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2EA9B46-F140-4067-BC8B-60597EF6D254}"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63F5630-FF48-4A24-AFB9-BC4AD20F24C9}"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9045E36-58C5-4E00-ABC1-480E77223921}"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576B68E-B331-4F19-BE26-3D47303F0304}" type="slidenum">
              <a:rPr lang="en-US" altLang="en-US">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rotWithShape="1">
          <a:gsLst>
            <a:gs pos="0">
              <a:schemeClr val="tx2"/>
            </a:gs>
            <a:gs pos="100000">
              <a:schemeClr val="accent1"/>
            </a:gs>
          </a:gsLst>
          <a:lin ang="16200000"/>
        </a:gra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450" y="4294188"/>
            <a:ext cx="14541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43" y="636523"/>
            <a:ext cx="8387999" cy="919229"/>
          </a:xfrm>
        </p:spPr>
        <p:txBody>
          <a:bodyPr anchor="b">
            <a:normAutofit/>
          </a:bodyPr>
          <a:lstStyle>
            <a:lvl1pPr algn="l">
              <a:defRPr sz="3000" b="1" baseline="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6682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5143500"/>
          </a:xfrm>
          <a:ln>
            <a:noFill/>
          </a:ln>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smtClean="0"/>
              <a:t>Click icon to add picture</a:t>
            </a:r>
            <a:endParaRPr lang="en-US" noProof="0" dirty="0"/>
          </a:p>
        </p:txBody>
      </p:sp>
      <p:sp>
        <p:nvSpPr>
          <p:cNvPr id="3" name="Subtitle 2"/>
          <p:cNvSpPr>
            <a:spLocks noGrp="1"/>
          </p:cNvSpPr>
          <p:nvPr>
            <p:ph type="subTitle" idx="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8109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7297" y="1016000"/>
            <a:ext cx="8387999" cy="3505680"/>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67297" y="4521680"/>
            <a:ext cx="8387999"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itle 1"/>
          <p:cNvSpPr>
            <a:spLocks noGrp="1"/>
          </p:cNvSpPr>
          <p:nvPr>
            <p:ph type="title"/>
          </p:nvPr>
        </p:nvSpPr>
        <p:spPr>
          <a:xfrm>
            <a:off x="367296" y="205980"/>
            <a:ext cx="8388000" cy="64799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5581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7065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rotWithShape="1">
          <a:gsLst>
            <a:gs pos="0">
              <a:schemeClr val="tx2"/>
            </a:gs>
            <a:gs pos="100000">
              <a:schemeClr val="accent1"/>
            </a:gs>
          </a:gsLst>
          <a:lin ang="16200000"/>
        </a:gra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450" y="4294188"/>
            <a:ext cx="14541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43" y="636523"/>
            <a:ext cx="8387999" cy="919229"/>
          </a:xfrm>
        </p:spPr>
        <p:txBody>
          <a:bodyPr anchor="b">
            <a:normAutofit/>
          </a:bodyPr>
          <a:lstStyle>
            <a:lvl1pPr algn="l">
              <a:defRPr sz="4000" b="1" baseline="0">
                <a:solidFill>
                  <a:srgbClr val="FECC0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4016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519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450" y="4294188"/>
            <a:ext cx="14541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22743" y="636523"/>
            <a:ext cx="8387999" cy="919229"/>
          </a:xfrm>
        </p:spPr>
        <p:txBody>
          <a:bodyPr anchor="b">
            <a:normAutofit/>
          </a:bodyPr>
          <a:lstStyle>
            <a:lvl1pPr algn="l">
              <a:defRPr sz="3000" b="1" baseline="0">
                <a:solidFill>
                  <a:srgbClr val="FECC0C"/>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90551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369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rgbClr val="FECC0C"/>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42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rgbClr val="ED6C05"/>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36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rgbClr val="B6C30C"/>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954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988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146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03499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p:nvPr>
        </p:nvSpPr>
        <p:spPr>
          <a:xfrm>
            <a:off x="367296" y="205980"/>
            <a:ext cx="8388000" cy="6479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5808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5689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9144000" cy="5143500"/>
          </a:xfrm>
          <a:ln>
            <a:noFill/>
          </a:ln>
        </p:spPr>
        <p:txBody>
          <a:bodyPr rtlCol="0" anchor="ctr">
            <a:normAutofit/>
          </a:bodyPr>
          <a:lstStyle>
            <a:lvl1pPr marL="0" indent="0" algn="ctr">
              <a:buNone/>
              <a:defRPr baseline="0"/>
            </a:lvl1pPr>
          </a:lstStyle>
          <a:p>
            <a:pPr lvl="0"/>
            <a:r>
              <a:rPr lang="en-US" noProof="0" smtClean="0"/>
              <a:t>Click icon to add picture</a:t>
            </a:r>
            <a:endParaRPr lang="en-US" noProof="0" dirty="0"/>
          </a:p>
        </p:txBody>
      </p:sp>
      <p:sp>
        <p:nvSpPr>
          <p:cNvPr id="3" name="Subtitle 2"/>
          <p:cNvSpPr>
            <a:spLocks noGrp="1"/>
          </p:cNvSpPr>
          <p:nvPr>
            <p:ph type="subTitle" idx="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00315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rotWithShape="1">
          <a:gsLst>
            <a:gs pos="0">
              <a:srgbClr val="0077C8"/>
            </a:gs>
            <a:gs pos="99001">
              <a:srgbClr val="00A3E0"/>
            </a:gs>
            <a:gs pos="100000">
              <a:schemeClr val="accent1"/>
            </a:gs>
          </a:gsLst>
          <a:lin ang="1620000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7297" y="1016001"/>
            <a:ext cx="8387999" cy="352799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67297" y="4543997"/>
            <a:ext cx="8387999" cy="36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Title 1"/>
          <p:cNvSpPr>
            <a:spLocks noGrp="1"/>
          </p:cNvSpPr>
          <p:nvPr>
            <p:ph type="title"/>
          </p:nvPr>
        </p:nvSpPr>
        <p:spPr>
          <a:xfrm>
            <a:off x="367296" y="205980"/>
            <a:ext cx="8388000" cy="647999"/>
          </a:xfrm>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11543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7297" y="1018151"/>
            <a:ext cx="8387999" cy="3779996"/>
          </a:xfrm>
          <a:prstGeom prst="rect">
            <a:avLst/>
          </a:prstGeom>
        </p:spPr>
        <p:txBody>
          <a:bodyPr lIns="108000" tIns="46800" rIns="108000" bIns="46800" anchor="ctr"/>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smtClean="0"/>
              <a:t>Edit Master text styles</a:t>
            </a:r>
          </a:p>
          <a:p>
            <a:pPr lvl="1"/>
            <a:r>
              <a:rPr lang="en-US" smtClean="0"/>
              <a:t>Second level</a:t>
            </a:r>
          </a:p>
        </p:txBody>
      </p:sp>
      <p:sp>
        <p:nvSpPr>
          <p:cNvPr id="5" name="Title 1"/>
          <p:cNvSpPr>
            <a:spLocks noGrp="1"/>
          </p:cNvSpPr>
          <p:nvPr>
            <p:ph type="title"/>
          </p:nvPr>
        </p:nvSpPr>
        <p:spPr>
          <a:xfrm>
            <a:off x="367296" y="205980"/>
            <a:ext cx="8388000" cy="64799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0362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hank You / Closing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450" y="4294188"/>
            <a:ext cx="14541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43" y="636523"/>
            <a:ext cx="8387999" cy="919229"/>
          </a:xfrm>
        </p:spPr>
        <p:txBody>
          <a:bodyPr anchor="b">
            <a:normAutofit/>
          </a:bodyPr>
          <a:lstStyle>
            <a:lvl1pPr algn="l">
              <a:defRPr sz="4000" b="1" baseline="0">
                <a:solidFill>
                  <a:srgbClr val="FECC0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256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rgbClr val="FECC0C"/>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7519988" y="4357688"/>
            <a:ext cx="1463675" cy="6286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3440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rgbClr val="ED6C05"/>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2296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rgbClr val="B6C30C"/>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3882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7519988" y="4357688"/>
            <a:ext cx="1463675" cy="6286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24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513263"/>
            <a:ext cx="1163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4504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7456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p:nvPr>
        </p:nvSpPr>
        <p:spPr>
          <a:xfrm>
            <a:off x="367296" y="205980"/>
            <a:ext cx="8388000" cy="6479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9975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367297" y="1038103"/>
            <a:ext cx="8387999" cy="3779992"/>
          </a:xfrm>
          <a:prstGeom prst="rect">
            <a:avLst/>
          </a:prstGeom>
        </p:spPr>
        <p:txBody>
          <a:bodyPr lIns="108000" tIns="46800" rIns="108000" bIns="46800" anchor="ctr"/>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smtClean="0"/>
              <a:t>Edit Master text styles</a:t>
            </a:r>
          </a:p>
          <a:p>
            <a:pPr lvl="1"/>
            <a:r>
              <a:rPr lang="en-US" smtClean="0"/>
              <a:t>Second level</a:t>
            </a:r>
          </a:p>
        </p:txBody>
      </p:sp>
      <p:sp>
        <p:nvSpPr>
          <p:cNvPr id="5" name="Title 1"/>
          <p:cNvSpPr>
            <a:spLocks noGrp="1"/>
          </p:cNvSpPr>
          <p:nvPr>
            <p:ph type="title"/>
          </p:nvPr>
        </p:nvSpPr>
        <p:spPr>
          <a:xfrm>
            <a:off x="367296" y="205980"/>
            <a:ext cx="8388000" cy="64799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6229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713" y="206375"/>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slide heading</a:t>
            </a:r>
            <a:endParaRPr lang="en-US" altLang="en-US" smtClean="0"/>
          </a:p>
        </p:txBody>
      </p:sp>
      <p:sp>
        <p:nvSpPr>
          <p:cNvPr id="1027" name="Text Placeholder 2"/>
          <p:cNvSpPr>
            <a:spLocks noGrp="1"/>
          </p:cNvSpPr>
          <p:nvPr>
            <p:ph type="body" idx="1"/>
          </p:nvPr>
        </p:nvSpPr>
        <p:spPr bwMode="auto">
          <a:xfrm>
            <a:off x="366713" y="1038225"/>
            <a:ext cx="83883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1028" name="hl"/>
          <p:cNvSpPr txBox="1">
            <a:spLocks noChangeArrowheads="1"/>
          </p:cNvSpPr>
          <p:nvPr userDrawn="1"/>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029" name="fl"/>
          <p:cNvSpPr txBox="1">
            <a:spLocks noChangeArrowheads="1"/>
          </p:cNvSpPr>
          <p:nvPr userDrawn="1"/>
        </p:nvSpPr>
        <p:spPr bwMode="auto">
          <a:xfrm>
            <a:off x="0" y="48053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16" r:id="rId7"/>
    <p:sldLayoutId id="2147483717" r:id="rId8"/>
    <p:sldLayoutId id="2147483718" r:id="rId9"/>
    <p:sldLayoutId id="2147483719" r:id="rId10"/>
    <p:sldLayoutId id="2147483720" r:id="rId11"/>
    <p:sldLayoutId id="2147483721" r:id="rId12"/>
    <p:sldLayoutId id="2147483733" r:id="rId13"/>
    <p:sldLayoutId id="2147483734" r:id="rId14"/>
  </p:sldLayoutIdLst>
  <p:hf hdr="0" dt="0"/>
  <p:txStyles>
    <p:titleStyle>
      <a:lvl1pPr algn="l" defTabSz="457200" rtl="0" fontAlgn="base">
        <a:spcBef>
          <a:spcPct val="0"/>
        </a:spcBef>
        <a:spcAft>
          <a:spcPct val="0"/>
        </a:spcAft>
        <a:defRPr sz="2800" kern="1200">
          <a:solidFill>
            <a:schemeClr val="tx2"/>
          </a:solidFill>
          <a:latin typeface="+mj-lt"/>
          <a:ea typeface="+mj-ea"/>
          <a:cs typeface="+mj-cs"/>
        </a:defRPr>
      </a:lvl1pPr>
      <a:lvl2pPr algn="l" defTabSz="457200" rtl="0" fontAlgn="base">
        <a:spcBef>
          <a:spcPct val="0"/>
        </a:spcBef>
        <a:spcAft>
          <a:spcPct val="0"/>
        </a:spcAft>
        <a:defRPr sz="2800">
          <a:solidFill>
            <a:schemeClr val="tx2"/>
          </a:solidFill>
          <a:latin typeface="Arial" panose="020B0604020202020204" pitchFamily="34" charset="0"/>
        </a:defRPr>
      </a:lvl2pPr>
      <a:lvl3pPr algn="l" defTabSz="457200" rtl="0" fontAlgn="base">
        <a:spcBef>
          <a:spcPct val="0"/>
        </a:spcBef>
        <a:spcAft>
          <a:spcPct val="0"/>
        </a:spcAft>
        <a:defRPr sz="2800">
          <a:solidFill>
            <a:schemeClr val="tx2"/>
          </a:solidFill>
          <a:latin typeface="Arial" panose="020B0604020202020204" pitchFamily="34" charset="0"/>
        </a:defRPr>
      </a:lvl3pPr>
      <a:lvl4pPr algn="l" defTabSz="457200" rtl="0" fontAlgn="base">
        <a:spcBef>
          <a:spcPct val="0"/>
        </a:spcBef>
        <a:spcAft>
          <a:spcPct val="0"/>
        </a:spcAft>
        <a:defRPr sz="2800">
          <a:solidFill>
            <a:schemeClr val="tx2"/>
          </a:solidFill>
          <a:latin typeface="Arial" panose="020B0604020202020204" pitchFamily="34" charset="0"/>
        </a:defRPr>
      </a:lvl4pPr>
      <a:lvl5pPr algn="l" defTabSz="457200" rtl="0" fontAlgn="base">
        <a:spcBef>
          <a:spcPct val="0"/>
        </a:spcBef>
        <a:spcAft>
          <a:spcPct val="0"/>
        </a:spcAft>
        <a:defRPr sz="2800">
          <a:solidFill>
            <a:schemeClr val="tx2"/>
          </a:solidFill>
          <a:latin typeface="Arial" panose="020B0604020202020204" pitchFamily="34" charset="0"/>
        </a:defRPr>
      </a:lvl5pPr>
      <a:lvl6pPr marL="457200" algn="l" defTabSz="457200" rtl="0" fontAlgn="base">
        <a:spcBef>
          <a:spcPct val="0"/>
        </a:spcBef>
        <a:spcAft>
          <a:spcPct val="0"/>
        </a:spcAft>
        <a:defRPr sz="2800">
          <a:solidFill>
            <a:schemeClr val="tx2"/>
          </a:solidFill>
          <a:latin typeface="Arial" panose="020B0604020202020204" pitchFamily="34" charset="0"/>
        </a:defRPr>
      </a:lvl6pPr>
      <a:lvl7pPr marL="914400" algn="l" defTabSz="457200" rtl="0" fontAlgn="base">
        <a:spcBef>
          <a:spcPct val="0"/>
        </a:spcBef>
        <a:spcAft>
          <a:spcPct val="0"/>
        </a:spcAft>
        <a:defRPr sz="2800">
          <a:solidFill>
            <a:schemeClr val="tx2"/>
          </a:solidFill>
          <a:latin typeface="Arial" panose="020B0604020202020204" pitchFamily="34" charset="0"/>
        </a:defRPr>
      </a:lvl7pPr>
      <a:lvl8pPr marL="1371600" algn="l" defTabSz="457200" rtl="0" fontAlgn="base">
        <a:spcBef>
          <a:spcPct val="0"/>
        </a:spcBef>
        <a:spcAft>
          <a:spcPct val="0"/>
        </a:spcAft>
        <a:defRPr sz="2800">
          <a:solidFill>
            <a:schemeClr val="tx2"/>
          </a:solidFill>
          <a:latin typeface="Arial" panose="020B0604020202020204" pitchFamily="34" charset="0"/>
        </a:defRPr>
      </a:lvl8pPr>
      <a:lvl9pPr marL="1828800" algn="l" defTabSz="457200"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defTabSz="457200" rtl="0" fontAlgn="base">
        <a:spcBef>
          <a:spcPct val="20000"/>
        </a:spcBef>
        <a:spcAft>
          <a:spcPct val="0"/>
        </a:spcAft>
        <a:buFont typeface="Lucida Grande"/>
        <a:buChar char="–"/>
        <a:defRPr sz="2600" kern="1200">
          <a:solidFill>
            <a:srgbClr val="54585A"/>
          </a:solidFill>
          <a:latin typeface="+mn-lt"/>
          <a:ea typeface="+mn-ea"/>
          <a:cs typeface="+mn-cs"/>
        </a:defRPr>
      </a:lvl1pPr>
      <a:lvl2pPr marL="742950" indent="-285750" algn="l" defTabSz="457200" rtl="0" fontAlgn="base">
        <a:spcBef>
          <a:spcPct val="20000"/>
        </a:spcBef>
        <a:spcAft>
          <a:spcPct val="0"/>
        </a:spcAft>
        <a:buFont typeface="Lucida Grande"/>
        <a:buChar char="–"/>
        <a:defRPr sz="2400" kern="1200">
          <a:solidFill>
            <a:srgbClr val="54585A"/>
          </a:solidFill>
          <a:latin typeface="+mn-lt"/>
          <a:ea typeface="+mn-ea"/>
          <a:cs typeface="+mn-cs"/>
        </a:defRPr>
      </a:lvl2pPr>
      <a:lvl3pPr marL="1143000" indent="-228600" algn="l" defTabSz="457200" rtl="0" fontAlgn="base">
        <a:spcBef>
          <a:spcPct val="20000"/>
        </a:spcBef>
        <a:spcAft>
          <a:spcPct val="0"/>
        </a:spcAft>
        <a:buFont typeface="Lucida Grande"/>
        <a:buChar char="–"/>
        <a:defRPr sz="2200" kern="1200">
          <a:solidFill>
            <a:srgbClr val="54585A"/>
          </a:solidFill>
          <a:latin typeface="+mn-lt"/>
          <a:ea typeface="+mn-ea"/>
          <a:cs typeface="+mn-cs"/>
        </a:defRPr>
      </a:lvl3pPr>
      <a:lvl4pPr marL="1600200" indent="-228600" algn="l" defTabSz="457200" rtl="0" fontAlgn="base">
        <a:spcBef>
          <a:spcPct val="20000"/>
        </a:spcBef>
        <a:spcAft>
          <a:spcPct val="0"/>
        </a:spcAft>
        <a:buFont typeface="Lucida Grande"/>
        <a:buChar char="–"/>
        <a:defRPr sz="2000" kern="1200">
          <a:solidFill>
            <a:srgbClr val="54585A"/>
          </a:solidFill>
          <a:latin typeface="+mn-lt"/>
          <a:ea typeface="+mn-ea"/>
          <a:cs typeface="+mn-cs"/>
        </a:defRPr>
      </a:lvl4pPr>
      <a:lvl5pPr marL="2057400" indent="-228600" algn="l" defTabSz="457200" rtl="0" fontAlgn="base">
        <a:spcBef>
          <a:spcPct val="20000"/>
        </a:spcBef>
        <a:spcAft>
          <a:spcPct val="0"/>
        </a:spcAft>
        <a:buFont typeface="Lucida Grande"/>
        <a:buChar char="–"/>
        <a:defRPr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tx2"/>
            </a:gs>
            <a:gs pos="100000">
              <a:schemeClr val="accent1"/>
            </a:gs>
          </a:gsLst>
          <a:lin ang="16200000"/>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66713" y="206375"/>
            <a:ext cx="838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slide heading</a:t>
            </a:r>
            <a:endParaRPr lang="en-US" altLang="en-US" smtClean="0"/>
          </a:p>
        </p:txBody>
      </p:sp>
      <p:sp>
        <p:nvSpPr>
          <p:cNvPr id="2051" name="Text Placeholder 2"/>
          <p:cNvSpPr>
            <a:spLocks noGrp="1"/>
          </p:cNvSpPr>
          <p:nvPr>
            <p:ph type="body" idx="1"/>
          </p:nvPr>
        </p:nvSpPr>
        <p:spPr bwMode="auto">
          <a:xfrm>
            <a:off x="366713" y="1038225"/>
            <a:ext cx="838835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2052" name="hl"/>
          <p:cNvSpPr txBox="1">
            <a:spLocks noChangeArrowheads="1"/>
          </p:cNvSpPr>
          <p:nvPr userDrawn="1"/>
        </p:nvSpPr>
        <p:spPr bwMode="auto">
          <a:xfrm>
            <a:off x="0" y="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053" name="fl"/>
          <p:cNvSpPr txBox="1">
            <a:spLocks noChangeArrowheads="1"/>
          </p:cNvSpPr>
          <p:nvPr userDrawn="1"/>
        </p:nvSpPr>
        <p:spPr bwMode="auto">
          <a:xfrm>
            <a:off x="0" y="48053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22" r:id="rId7"/>
    <p:sldLayoutId id="2147483723" r:id="rId8"/>
    <p:sldLayoutId id="2147483724" r:id="rId9"/>
    <p:sldLayoutId id="2147483725" r:id="rId10"/>
    <p:sldLayoutId id="2147483741" r:id="rId11"/>
    <p:sldLayoutId id="2147483726" r:id="rId12"/>
    <p:sldLayoutId id="2147483742" r:id="rId13"/>
  </p:sldLayoutIdLst>
  <p:hf hdr="0" dt="0"/>
  <p:txStyles>
    <p:titleStyle>
      <a:lvl1pPr algn="l" defTabSz="457200" rtl="0" fontAlgn="base">
        <a:spcBef>
          <a:spcPct val="0"/>
        </a:spcBef>
        <a:spcAft>
          <a:spcPct val="0"/>
        </a:spcAft>
        <a:defRPr sz="2800" kern="1200">
          <a:solidFill>
            <a:schemeClr val="tx1"/>
          </a:solidFill>
          <a:latin typeface="+mj-lt"/>
          <a:ea typeface="+mj-ea"/>
          <a:cs typeface="+mj-cs"/>
        </a:defRPr>
      </a:lvl1pPr>
      <a:lvl2pPr algn="l" defTabSz="457200" rtl="0" fontAlgn="base">
        <a:spcBef>
          <a:spcPct val="0"/>
        </a:spcBef>
        <a:spcAft>
          <a:spcPct val="0"/>
        </a:spcAft>
        <a:defRPr sz="2800">
          <a:solidFill>
            <a:schemeClr val="tx1"/>
          </a:solidFill>
          <a:latin typeface="Arial" panose="020B0604020202020204" pitchFamily="34" charset="0"/>
        </a:defRPr>
      </a:lvl2pPr>
      <a:lvl3pPr algn="l" defTabSz="457200" rtl="0" fontAlgn="base">
        <a:spcBef>
          <a:spcPct val="0"/>
        </a:spcBef>
        <a:spcAft>
          <a:spcPct val="0"/>
        </a:spcAft>
        <a:defRPr sz="2800">
          <a:solidFill>
            <a:schemeClr val="tx1"/>
          </a:solidFill>
          <a:latin typeface="Arial" panose="020B0604020202020204" pitchFamily="34" charset="0"/>
        </a:defRPr>
      </a:lvl3pPr>
      <a:lvl4pPr algn="l" defTabSz="457200" rtl="0" fontAlgn="base">
        <a:spcBef>
          <a:spcPct val="0"/>
        </a:spcBef>
        <a:spcAft>
          <a:spcPct val="0"/>
        </a:spcAft>
        <a:defRPr sz="2800">
          <a:solidFill>
            <a:schemeClr val="tx1"/>
          </a:solidFill>
          <a:latin typeface="Arial" panose="020B0604020202020204" pitchFamily="34" charset="0"/>
        </a:defRPr>
      </a:lvl4pPr>
      <a:lvl5pPr algn="l" defTabSz="457200" rtl="0" fontAlgn="base">
        <a:spcBef>
          <a:spcPct val="0"/>
        </a:spcBef>
        <a:spcAft>
          <a:spcPct val="0"/>
        </a:spcAft>
        <a:defRPr sz="2800">
          <a:solidFill>
            <a:schemeClr val="tx1"/>
          </a:solidFill>
          <a:latin typeface="Arial" panose="020B0604020202020204" pitchFamily="34" charset="0"/>
        </a:defRPr>
      </a:lvl5pPr>
      <a:lvl6pPr marL="457200" algn="l" defTabSz="457200" rtl="0" fontAlgn="base">
        <a:spcBef>
          <a:spcPct val="0"/>
        </a:spcBef>
        <a:spcAft>
          <a:spcPct val="0"/>
        </a:spcAft>
        <a:defRPr sz="2800">
          <a:solidFill>
            <a:schemeClr val="tx1"/>
          </a:solidFill>
          <a:latin typeface="Arial" panose="020B0604020202020204" pitchFamily="34" charset="0"/>
        </a:defRPr>
      </a:lvl6pPr>
      <a:lvl7pPr marL="914400" algn="l" defTabSz="457200" rtl="0" fontAlgn="base">
        <a:spcBef>
          <a:spcPct val="0"/>
        </a:spcBef>
        <a:spcAft>
          <a:spcPct val="0"/>
        </a:spcAft>
        <a:defRPr sz="2800">
          <a:solidFill>
            <a:schemeClr val="tx1"/>
          </a:solidFill>
          <a:latin typeface="Arial" panose="020B0604020202020204" pitchFamily="34" charset="0"/>
        </a:defRPr>
      </a:lvl7pPr>
      <a:lvl8pPr marL="1371600" algn="l" defTabSz="457200" rtl="0" fontAlgn="base">
        <a:spcBef>
          <a:spcPct val="0"/>
        </a:spcBef>
        <a:spcAft>
          <a:spcPct val="0"/>
        </a:spcAft>
        <a:defRPr sz="2800">
          <a:solidFill>
            <a:schemeClr val="tx1"/>
          </a:solidFill>
          <a:latin typeface="Arial" panose="020B0604020202020204" pitchFamily="34" charset="0"/>
        </a:defRPr>
      </a:lvl8pPr>
      <a:lvl9pPr marL="1828800" algn="l" defTabSz="457200" rtl="0" fontAlgn="base">
        <a:spcBef>
          <a:spcPct val="0"/>
        </a:spcBef>
        <a:spcAft>
          <a:spcPct val="0"/>
        </a:spcAft>
        <a:defRPr sz="2800">
          <a:solidFill>
            <a:schemeClr val="tx1"/>
          </a:solidFill>
          <a:latin typeface="Arial" panose="020B0604020202020204" pitchFamily="34" charset="0"/>
        </a:defRPr>
      </a:lvl9pPr>
    </p:titleStyle>
    <p:bodyStyle>
      <a:lvl1pPr marL="342900" indent="-342900" algn="l" defTabSz="457200" rtl="0" fontAlgn="base">
        <a:spcBef>
          <a:spcPct val="20000"/>
        </a:spcBef>
        <a:spcAft>
          <a:spcPct val="0"/>
        </a:spcAft>
        <a:buFont typeface="Lucida Grande"/>
        <a:buChar char="–"/>
        <a:defRPr sz="2600" kern="1200">
          <a:solidFill>
            <a:schemeClr val="bg1"/>
          </a:solidFill>
          <a:latin typeface="+mn-lt"/>
          <a:ea typeface="+mn-ea"/>
          <a:cs typeface="+mn-cs"/>
        </a:defRPr>
      </a:lvl1pPr>
      <a:lvl2pPr marL="742950" indent="-285750" algn="l" defTabSz="457200" rtl="0" fontAlgn="base">
        <a:spcBef>
          <a:spcPct val="20000"/>
        </a:spcBef>
        <a:spcAft>
          <a:spcPct val="0"/>
        </a:spcAft>
        <a:buFont typeface="Lucida Grande"/>
        <a:buChar char="–"/>
        <a:defRPr sz="2400" kern="1200">
          <a:solidFill>
            <a:schemeClr val="bg1"/>
          </a:solidFill>
          <a:latin typeface="+mn-lt"/>
          <a:ea typeface="+mn-ea"/>
          <a:cs typeface="+mn-cs"/>
        </a:defRPr>
      </a:lvl2pPr>
      <a:lvl3pPr marL="1143000" indent="-228600" algn="l" defTabSz="457200" rtl="0" fontAlgn="base">
        <a:spcBef>
          <a:spcPct val="20000"/>
        </a:spcBef>
        <a:spcAft>
          <a:spcPct val="0"/>
        </a:spcAft>
        <a:buFont typeface="Lucida Grande"/>
        <a:buChar char="–"/>
        <a:defRPr sz="2200" kern="1200">
          <a:solidFill>
            <a:schemeClr val="bg1"/>
          </a:solidFill>
          <a:latin typeface="+mn-lt"/>
          <a:ea typeface="+mn-ea"/>
          <a:cs typeface="+mn-cs"/>
        </a:defRPr>
      </a:lvl3pPr>
      <a:lvl4pPr marL="1600200" indent="-228600" algn="l" defTabSz="457200" rtl="0" fontAlgn="base">
        <a:spcBef>
          <a:spcPct val="20000"/>
        </a:spcBef>
        <a:spcAft>
          <a:spcPct val="0"/>
        </a:spcAft>
        <a:buFont typeface="Lucida Grande"/>
        <a:buChar char="–"/>
        <a:defRPr sz="2000" kern="1200">
          <a:solidFill>
            <a:schemeClr val="bg1"/>
          </a:solidFill>
          <a:latin typeface="+mn-lt"/>
          <a:ea typeface="+mn-ea"/>
          <a:cs typeface="+mn-cs"/>
        </a:defRPr>
      </a:lvl4pPr>
      <a:lvl5pPr marL="2057400" indent="-228600" algn="l" defTabSz="457200" rtl="0" fontAlgn="base">
        <a:spcBef>
          <a:spcPct val="20000"/>
        </a:spcBef>
        <a:spcAft>
          <a:spcPct val="0"/>
        </a:spcAft>
        <a:buFont typeface="Lucida Grande"/>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12.png"/><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mlDrawing" Target="../drawings/vmlDrawing8.vml"/><Relationship Id="rId5" Type="http://schemas.openxmlformats.org/officeDocument/2006/relationships/image" Target="../media/image13.png"/><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288" y="636588"/>
            <a:ext cx="8388350" cy="919162"/>
          </a:xfrm>
        </p:spPr>
        <p:txBody>
          <a:bodyPr rtlCol="0"/>
          <a:lstStyle/>
          <a:p>
            <a:pPr fontAlgn="auto">
              <a:spcAft>
                <a:spcPts val="0"/>
              </a:spcAft>
              <a:defRPr/>
            </a:pPr>
            <a:r>
              <a:rPr lang="en-GB" dirty="0" smtClean="0"/>
              <a:t>Fish &amp; Chips </a:t>
            </a:r>
            <a:r>
              <a:rPr lang="en-GB" dirty="0"/>
              <a:t>Report</a:t>
            </a:r>
            <a:endParaRPr lang="en-US" dirty="0"/>
          </a:p>
        </p:txBody>
      </p:sp>
      <p:sp>
        <p:nvSpPr>
          <p:cNvPr id="3" name="Subtitle 2"/>
          <p:cNvSpPr>
            <a:spLocks noGrp="1"/>
          </p:cNvSpPr>
          <p:nvPr>
            <p:ph type="subTitle" idx="1"/>
          </p:nvPr>
        </p:nvSpPr>
        <p:spPr>
          <a:xfrm>
            <a:off x="522288" y="1646238"/>
            <a:ext cx="8388350" cy="449262"/>
          </a:xfrm>
        </p:spPr>
        <p:txBody>
          <a:bodyPr rtlCol="0">
            <a:normAutofit lnSpcReduction="10000"/>
          </a:bodyPr>
          <a:lstStyle/>
          <a:p>
            <a:pPr fontAlgn="auto">
              <a:spcAft>
                <a:spcPts val="0"/>
              </a:spcAft>
              <a:defRPr/>
            </a:pPr>
            <a:r>
              <a:rPr lang="en-GB" dirty="0"/>
              <a:t>3YE </a:t>
            </a:r>
            <a:r>
              <a:rPr lang="en-GB" dirty="0" smtClean="0"/>
              <a:t>September </a:t>
            </a:r>
            <a:r>
              <a:rPr lang="en-GB" dirty="0"/>
              <a:t>2020</a:t>
            </a:r>
          </a:p>
          <a:p>
            <a:pPr fontAlgn="auto">
              <a:spcAft>
                <a:spcPts val="0"/>
              </a:spcAft>
              <a:defRPr/>
            </a:pPr>
            <a:endParaRPr lang="en-US" dirty="0"/>
          </a:p>
        </p:txBody>
      </p:sp>
      <p:pic>
        <p:nvPicPr>
          <p:cNvPr id="21508" name="Picture 3" descr="NPD_Logo_RGB_Positive-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4216400"/>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Chart 25"/>
          <p:cNvGraphicFramePr>
            <a:graphicFrameLocks/>
          </p:cNvGraphicFramePr>
          <p:nvPr/>
        </p:nvGraphicFramePr>
        <p:xfrm>
          <a:off x="315913" y="1216025"/>
          <a:ext cx="8489950" cy="3652838"/>
        </p:xfrm>
        <a:graphic>
          <a:graphicData uri="http://schemas.openxmlformats.org/presentationml/2006/ole">
            <mc:AlternateContent xmlns:mc="http://schemas.openxmlformats.org/markup-compatibility/2006">
              <mc:Choice xmlns:v="urn:schemas-microsoft-com:vml" Requires="v">
                <p:oleObj spid="_x0000_s38920" name="Chart" r:id="rId4" imgW="8498561" imgH="3657917" progId="Excel.Chart.8">
                  <p:embed/>
                </p:oleObj>
              </mc:Choice>
              <mc:Fallback>
                <p:oleObj name="Chart" r:id="rId4" imgW="8498561" imgH="3657917"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216025"/>
                        <a:ext cx="8489950" cy="365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494088" y="1038225"/>
            <a:ext cx="19510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Servings % by Motivation </a:t>
            </a:r>
            <a:endParaRPr lang="en-US" sz="1200" dirty="0">
              <a:solidFill>
                <a:srgbClr val="008AC0"/>
              </a:solidFill>
              <a:latin typeface="+mn-lt"/>
              <a:cs typeface="Calibri" pitchFamily="34" charset="0"/>
            </a:endParaRPr>
          </a:p>
        </p:txBody>
      </p:sp>
      <p:sp>
        <p:nvSpPr>
          <p:cNvPr id="38916"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smtClean="0">
                <a:solidFill>
                  <a:srgbClr val="008AC0"/>
                </a:solidFill>
                <a:latin typeface="+mn-lt"/>
                <a:cs typeface="Calibri" pitchFamily="34" charset="0"/>
              </a:rPr>
              <a:t>10</a:t>
            </a:r>
            <a:endParaRPr lang="en-US" sz="1400" dirty="0">
              <a:solidFill>
                <a:srgbClr val="008AC0"/>
              </a:solidFill>
              <a:latin typeface="+mn-lt"/>
              <a:cs typeface="Calibri" pitchFamily="34" charset="0"/>
            </a:endParaRPr>
          </a:p>
        </p:txBody>
      </p:sp>
      <p:sp>
        <p:nvSpPr>
          <p:cNvPr id="38918" name="Title 1"/>
          <p:cNvSpPr>
            <a:spLocks noGrp="1"/>
          </p:cNvSpPr>
          <p:nvPr>
            <p:ph type="title"/>
          </p:nvPr>
        </p:nvSpPr>
        <p:spPr>
          <a:xfrm>
            <a:off x="366713" y="206375"/>
            <a:ext cx="8388350" cy="647700"/>
          </a:xfrm>
        </p:spPr>
        <p:txBody>
          <a:bodyPr/>
          <a:lstStyle/>
          <a:p>
            <a:r>
              <a:rPr lang="en-GB" altLang="en-US" sz="2400" smtClean="0"/>
              <a:t>Fish &amp; Chips is more of a social food at pubs and FSR, and more functional at QSR</a:t>
            </a:r>
          </a:p>
        </p:txBody>
      </p:sp>
      <p:sp>
        <p:nvSpPr>
          <p:cNvPr id="23" name="TextBox 22"/>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npd.com-world-map.png"/>
          <p:cNvPicPr>
            <a:picLocks noChangeAspect="1"/>
          </p:cNvPicPr>
          <p:nvPr/>
        </p:nvPicPr>
        <p:blipFill>
          <a:blip r:embed="rId2">
            <a:extLst>
              <a:ext uri="{28A0092B-C50C-407E-A947-70E740481C1C}">
                <a14:useLocalDpi xmlns:a14="http://schemas.microsoft.com/office/drawing/2010/main" val="0"/>
              </a:ext>
            </a:extLst>
          </a:blip>
          <a:srcRect l="9686" t="23759" r="12370" b="28601"/>
          <a:stretch>
            <a:fillRect/>
          </a:stretch>
        </p:blipFill>
        <p:spPr bwMode="auto">
          <a:xfrm>
            <a:off x="257175" y="1042988"/>
            <a:ext cx="51673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4"/>
          <p:cNvSpPr txBox="1">
            <a:spLocks noChangeArrowheads="1"/>
          </p:cNvSpPr>
          <p:nvPr/>
        </p:nvSpPr>
        <p:spPr bwMode="auto">
          <a:xfrm>
            <a:off x="5492750" y="561975"/>
            <a:ext cx="1855788"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Grande"/>
              <a:buChar char="–"/>
              <a:defRPr sz="2600">
                <a:solidFill>
                  <a:srgbClr val="54585A"/>
                </a:solidFill>
                <a:latin typeface="Arial" panose="020B0604020202020204" pitchFamily="34" charset="0"/>
              </a:defRPr>
            </a:lvl1pPr>
            <a:lvl2pPr marL="742950" indent="-285750">
              <a:spcBef>
                <a:spcPct val="20000"/>
              </a:spcBef>
              <a:buFont typeface="Lucida Grande"/>
              <a:buChar char="–"/>
              <a:defRPr sz="2400">
                <a:solidFill>
                  <a:srgbClr val="54585A"/>
                </a:solidFill>
                <a:latin typeface="Arial" panose="020B0604020202020204" pitchFamily="34" charset="0"/>
              </a:defRPr>
            </a:lvl2pPr>
            <a:lvl3pPr marL="1143000" indent="-228600">
              <a:spcBef>
                <a:spcPct val="20000"/>
              </a:spcBef>
              <a:buFont typeface="Lucida Grande"/>
              <a:buChar char="–"/>
              <a:defRPr sz="2200">
                <a:solidFill>
                  <a:srgbClr val="54585A"/>
                </a:solidFill>
                <a:latin typeface="Arial" panose="020B0604020202020204" pitchFamily="34" charset="0"/>
              </a:defRPr>
            </a:lvl3pPr>
            <a:lvl4pPr marL="1600200" indent="-228600">
              <a:spcBef>
                <a:spcPct val="20000"/>
              </a:spcBef>
              <a:buFont typeface="Lucida Grande"/>
              <a:buChar char="–"/>
              <a:defRPr sz="2000">
                <a:solidFill>
                  <a:srgbClr val="54585A"/>
                </a:solidFill>
                <a:latin typeface="Arial" panose="020B0604020202020204" pitchFamily="34" charset="0"/>
              </a:defRPr>
            </a:lvl4pPr>
            <a:lvl5pPr marL="2057400" indent="-228600">
              <a:spcBef>
                <a:spcPct val="20000"/>
              </a:spcBef>
              <a:buFont typeface="Lucida Grande"/>
              <a:buChar char="–"/>
              <a:defRPr>
                <a:solidFill>
                  <a:srgbClr val="54585A"/>
                </a:solidFill>
                <a:latin typeface="Arial" panose="020B0604020202020204" pitchFamily="34" charset="0"/>
              </a:defRPr>
            </a:lvl5pPr>
            <a:lvl6pPr marL="25146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6pPr>
            <a:lvl7pPr marL="29718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7pPr>
            <a:lvl8pPr marL="34290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8pPr>
            <a:lvl9pPr marL="38862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9pPr>
          </a:lstStyle>
          <a:p>
            <a:pPr eaLnBrk="1" hangingPunct="1">
              <a:lnSpc>
                <a:spcPct val="110000"/>
              </a:lnSpc>
              <a:spcBef>
                <a:spcPct val="0"/>
              </a:spcBef>
              <a:buFontTx/>
              <a:buNone/>
            </a:pPr>
            <a:r>
              <a:rPr lang="en-US" altLang="en-US" sz="1200" b="1">
                <a:solidFill>
                  <a:srgbClr val="6C6F70"/>
                </a:solidFill>
                <a:ea typeface="MS PGothic" panose="020B0600070205080204" pitchFamily="34" charset="-128"/>
              </a:rPr>
              <a:t>Industries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Automotive</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Beauty</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Entertainment</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Fashion</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Food / Foodservice</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Home</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Office Supplies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Sports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Technology</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Toys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Video Games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Wireless</a:t>
            </a:r>
          </a:p>
        </p:txBody>
      </p:sp>
      <p:sp>
        <p:nvSpPr>
          <p:cNvPr id="40964" name="TextBox 9"/>
          <p:cNvSpPr txBox="1">
            <a:spLocks noChangeArrowheads="1"/>
          </p:cNvSpPr>
          <p:nvPr/>
        </p:nvSpPr>
        <p:spPr bwMode="auto">
          <a:xfrm>
            <a:off x="7005638" y="561975"/>
            <a:ext cx="145732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Lucida Grande"/>
              <a:buChar char="–"/>
              <a:defRPr sz="2600">
                <a:solidFill>
                  <a:srgbClr val="54585A"/>
                </a:solidFill>
                <a:latin typeface="Arial" panose="020B0604020202020204" pitchFamily="34" charset="0"/>
              </a:defRPr>
            </a:lvl1pPr>
            <a:lvl2pPr marL="742950" indent="-285750">
              <a:spcBef>
                <a:spcPct val="20000"/>
              </a:spcBef>
              <a:buFont typeface="Lucida Grande"/>
              <a:buChar char="–"/>
              <a:defRPr sz="2400">
                <a:solidFill>
                  <a:srgbClr val="54585A"/>
                </a:solidFill>
                <a:latin typeface="Arial" panose="020B0604020202020204" pitchFamily="34" charset="0"/>
              </a:defRPr>
            </a:lvl2pPr>
            <a:lvl3pPr marL="1143000" indent="-228600">
              <a:spcBef>
                <a:spcPct val="20000"/>
              </a:spcBef>
              <a:buFont typeface="Lucida Grande"/>
              <a:buChar char="–"/>
              <a:defRPr sz="2200">
                <a:solidFill>
                  <a:srgbClr val="54585A"/>
                </a:solidFill>
                <a:latin typeface="Arial" panose="020B0604020202020204" pitchFamily="34" charset="0"/>
              </a:defRPr>
            </a:lvl3pPr>
            <a:lvl4pPr marL="1600200" indent="-228600">
              <a:spcBef>
                <a:spcPct val="20000"/>
              </a:spcBef>
              <a:buFont typeface="Lucida Grande"/>
              <a:buChar char="–"/>
              <a:defRPr sz="2000">
                <a:solidFill>
                  <a:srgbClr val="54585A"/>
                </a:solidFill>
                <a:latin typeface="Arial" panose="020B0604020202020204" pitchFamily="34" charset="0"/>
              </a:defRPr>
            </a:lvl4pPr>
            <a:lvl5pPr marL="2057400" indent="-228600">
              <a:spcBef>
                <a:spcPct val="20000"/>
              </a:spcBef>
              <a:buFont typeface="Lucida Grande"/>
              <a:buChar char="–"/>
              <a:defRPr>
                <a:solidFill>
                  <a:srgbClr val="54585A"/>
                </a:solidFill>
                <a:latin typeface="Arial" panose="020B0604020202020204" pitchFamily="34" charset="0"/>
              </a:defRPr>
            </a:lvl5pPr>
            <a:lvl6pPr marL="25146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6pPr>
            <a:lvl7pPr marL="29718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7pPr>
            <a:lvl8pPr marL="34290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8pPr>
            <a:lvl9pPr marL="3886200" indent="-228600" defTabSz="457200" fontAlgn="base">
              <a:spcBef>
                <a:spcPct val="20000"/>
              </a:spcBef>
              <a:spcAft>
                <a:spcPct val="0"/>
              </a:spcAft>
              <a:buFont typeface="Lucida Grande"/>
              <a:buChar char="–"/>
              <a:defRPr>
                <a:solidFill>
                  <a:srgbClr val="54585A"/>
                </a:solidFill>
                <a:latin typeface="Arial" panose="020B0604020202020204" pitchFamily="34" charset="0"/>
              </a:defRPr>
            </a:lvl9pPr>
          </a:lstStyle>
          <a:p>
            <a:pPr eaLnBrk="1" hangingPunct="1">
              <a:lnSpc>
                <a:spcPct val="110000"/>
              </a:lnSpc>
              <a:spcBef>
                <a:spcPct val="0"/>
              </a:spcBef>
              <a:buFontTx/>
              <a:buNone/>
            </a:pPr>
            <a:r>
              <a:rPr lang="en-US" altLang="en-US" sz="1200" b="1">
                <a:solidFill>
                  <a:srgbClr val="6C6F70"/>
                </a:solidFill>
                <a:ea typeface="MS PGothic" panose="020B0600070205080204" pitchFamily="34" charset="-128"/>
              </a:rPr>
              <a:t>Countries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Australia</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Austria</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Belgium</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Brazil</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Canada</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China</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France</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Germany</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Italy</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Japan</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Mexico</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Netherlands</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New Zealand</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Poland</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Portugal</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Russia</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Spain</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Sweden</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United Kingdom</a:t>
            </a:r>
          </a:p>
          <a:p>
            <a:pPr eaLnBrk="1" hangingPunct="1">
              <a:lnSpc>
                <a:spcPct val="110000"/>
              </a:lnSpc>
              <a:spcBef>
                <a:spcPct val="0"/>
              </a:spcBef>
              <a:buFontTx/>
              <a:buNone/>
            </a:pPr>
            <a:r>
              <a:rPr lang="en-US" altLang="en-US" sz="1200">
                <a:solidFill>
                  <a:srgbClr val="008AC0"/>
                </a:solidFill>
                <a:ea typeface="MS PGothic" panose="020B0600070205080204" pitchFamily="34" charset="-128"/>
              </a:rPr>
              <a:t>United States</a:t>
            </a:r>
          </a:p>
        </p:txBody>
      </p:sp>
      <p:pic>
        <p:nvPicPr>
          <p:cNvPr id="40965" name="Picture 6" descr="NPD_Logo_RGB_Positive-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4244975"/>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7"/>
          <p:cNvSpPr>
            <a:spLocks noGrp="1"/>
          </p:cNvSpPr>
          <p:nvPr>
            <p:ph type="title"/>
          </p:nvPr>
        </p:nvSpPr>
        <p:spPr>
          <a:xfrm>
            <a:off x="366713" y="206375"/>
            <a:ext cx="8388350" cy="647700"/>
          </a:xfrm>
        </p:spPr>
        <p:txBody>
          <a:bodyPr/>
          <a:lstStyle/>
          <a:p>
            <a:r>
              <a:rPr lang="en-GB" altLang="en-US" smtClean="0"/>
              <a:t>CREST Coverage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366713" y="1038225"/>
            <a:ext cx="4324350" cy="30464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1200" u="sng" dirty="0">
                <a:latin typeface="+mn-lt"/>
                <a:cs typeface="Arial" charset="0"/>
              </a:rPr>
              <a:t>Sample Size:</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Total number of meals/snacks reported by panelists before projection occurs.</a:t>
            </a:r>
          </a:p>
          <a:p>
            <a:pPr eaLnBrk="1" fontAlgn="auto" hangingPunct="1">
              <a:spcBef>
                <a:spcPts val="0"/>
              </a:spcBef>
              <a:spcAft>
                <a:spcPts val="0"/>
              </a:spcAft>
              <a:defRPr/>
            </a:pPr>
            <a:r>
              <a:rPr lang="en-US" sz="1200" u="sng" dirty="0">
                <a:latin typeface="+mn-lt"/>
                <a:cs typeface="Arial" charset="0"/>
              </a:rPr>
              <a:t>Sales:</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Estimate of total consumer expenditures for commercial foodservice meals and snacks, excluding any tip.</a:t>
            </a:r>
          </a:p>
          <a:p>
            <a:pPr eaLnBrk="1" fontAlgn="auto" hangingPunct="1">
              <a:spcBef>
                <a:spcPts val="0"/>
              </a:spcBef>
              <a:spcAft>
                <a:spcPts val="0"/>
              </a:spcAft>
              <a:defRPr/>
            </a:pPr>
            <a:r>
              <a:rPr lang="en-US" sz="1200" u="sng" dirty="0">
                <a:latin typeface="+mn-lt"/>
                <a:cs typeface="Arial" charset="0"/>
              </a:rPr>
              <a:t>Visits/Traffic:</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Total consumer-reported meals/snacks from commercial foodservice outlets. “Heads” through the door.  Derived from reported meals/snacks by teens, adults, and kids under 13 reported by adults.</a:t>
            </a:r>
          </a:p>
          <a:p>
            <a:pPr eaLnBrk="1" fontAlgn="auto" hangingPunct="1">
              <a:spcBef>
                <a:spcPts val="0"/>
              </a:spcBef>
              <a:spcAft>
                <a:spcPts val="0"/>
              </a:spcAft>
              <a:defRPr/>
            </a:pPr>
            <a:r>
              <a:rPr lang="en-US" sz="1200" u="sng" dirty="0">
                <a:latin typeface="+mn-lt"/>
                <a:cs typeface="Arial" charset="0"/>
              </a:rPr>
              <a:t>Servings:</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The number of times a food or beverage was ordered at a commercial restaurant. </a:t>
            </a:r>
          </a:p>
        </p:txBody>
      </p:sp>
      <p:sp>
        <p:nvSpPr>
          <p:cNvPr id="33796" name="Text Box 4"/>
          <p:cNvSpPr txBox="1">
            <a:spLocks noChangeArrowheads="1"/>
          </p:cNvSpPr>
          <p:nvPr/>
        </p:nvSpPr>
        <p:spPr bwMode="auto">
          <a:xfrm>
            <a:off x="4687888" y="1062038"/>
            <a:ext cx="4067175" cy="30464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1200" u="sng" dirty="0">
                <a:latin typeface="+mn-lt"/>
                <a:cs typeface="Arial" charset="0"/>
              </a:rPr>
              <a:t>Average Individual Spend:</a:t>
            </a:r>
          </a:p>
          <a:p>
            <a:pPr eaLnBrk="1" fontAlgn="auto" hangingPunct="1">
              <a:spcBef>
                <a:spcPts val="0"/>
              </a:spcBef>
              <a:spcAft>
                <a:spcPts val="0"/>
              </a:spcAft>
              <a:defRPr/>
            </a:pPr>
            <a:r>
              <a:rPr lang="en-US" sz="1200" dirty="0">
                <a:latin typeface="+mn-lt"/>
                <a:cs typeface="Arial" charset="0"/>
              </a:rPr>
              <a:t>	Average amount paid for one eater’s food and beverage.  Does not include tip, but does include VAT</a:t>
            </a:r>
            <a:endParaRPr lang="en-US" sz="1200" u="sng" dirty="0">
              <a:latin typeface="+mn-lt"/>
              <a:cs typeface="Arial" charset="0"/>
            </a:endParaRPr>
          </a:p>
          <a:p>
            <a:pPr eaLnBrk="1" fontAlgn="auto" hangingPunct="1">
              <a:spcBef>
                <a:spcPts val="0"/>
              </a:spcBef>
              <a:spcAft>
                <a:spcPts val="0"/>
              </a:spcAft>
              <a:defRPr/>
            </a:pPr>
            <a:r>
              <a:rPr lang="en-US" sz="1200" u="sng" dirty="0">
                <a:latin typeface="+mn-lt"/>
                <a:cs typeface="Arial" charset="0"/>
              </a:rPr>
              <a:t>Average Party Size:</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Average number of people in a party.  This includes guests and kids.  It is derived from the question: </a:t>
            </a:r>
            <a:r>
              <a:rPr lang="en-US" sz="1200" i="1" dirty="0">
                <a:latin typeface="+mn-lt"/>
                <a:cs typeface="Arial" charset="0"/>
              </a:rPr>
              <a:t>“Including yourself, please select the number of adults, teens and children in your party.” </a:t>
            </a:r>
          </a:p>
          <a:p>
            <a:pPr eaLnBrk="1" fontAlgn="auto" hangingPunct="1">
              <a:spcBef>
                <a:spcPts val="0"/>
              </a:spcBef>
              <a:spcAft>
                <a:spcPts val="0"/>
              </a:spcAft>
              <a:defRPr/>
            </a:pPr>
            <a:r>
              <a:rPr lang="en-US" sz="1200" u="sng" dirty="0">
                <a:latin typeface="+mn-lt"/>
                <a:cs typeface="Arial" charset="0"/>
              </a:rPr>
              <a:t>Average Order Size/Items Per Eater:</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Average number of different food items per person, per meal/snack. </a:t>
            </a:r>
          </a:p>
          <a:p>
            <a:pPr eaLnBrk="1" fontAlgn="auto" hangingPunct="1">
              <a:spcBef>
                <a:spcPts val="0"/>
              </a:spcBef>
              <a:spcAft>
                <a:spcPts val="0"/>
              </a:spcAft>
              <a:defRPr/>
            </a:pPr>
            <a:r>
              <a:rPr lang="en-US" sz="1200" dirty="0">
                <a:latin typeface="+mn-lt"/>
                <a:cs typeface="Arial" charset="0"/>
              </a:rPr>
              <a:t>	</a:t>
            </a:r>
          </a:p>
          <a:p>
            <a:pPr eaLnBrk="1" fontAlgn="auto" hangingPunct="1">
              <a:spcBef>
                <a:spcPts val="0"/>
              </a:spcBef>
              <a:spcAft>
                <a:spcPts val="0"/>
              </a:spcAft>
              <a:defRPr/>
            </a:pPr>
            <a:r>
              <a:rPr lang="en-US" sz="1200" dirty="0">
                <a:latin typeface="+mn-lt"/>
                <a:cs typeface="Arial" charset="0"/>
              </a:rPr>
              <a:t>	</a:t>
            </a:r>
            <a:r>
              <a:rPr lang="en-US" sz="1200" i="1" dirty="0">
                <a:latin typeface="+mn-lt"/>
                <a:cs typeface="Arial" charset="0"/>
              </a:rPr>
              <a:t>*Note - Order size does not take into account multiples or refills.</a:t>
            </a:r>
          </a:p>
        </p:txBody>
      </p:sp>
      <p:sp>
        <p:nvSpPr>
          <p:cNvPr id="41988" name="Title 1"/>
          <p:cNvSpPr>
            <a:spLocks noGrp="1"/>
          </p:cNvSpPr>
          <p:nvPr>
            <p:ph type="title"/>
          </p:nvPr>
        </p:nvSpPr>
        <p:spPr>
          <a:xfrm>
            <a:off x="366713" y="206375"/>
            <a:ext cx="8388350" cy="647700"/>
          </a:xfrm>
        </p:spPr>
        <p:txBody>
          <a:bodyPr/>
          <a:lstStyle/>
          <a:p>
            <a:r>
              <a:rPr lang="en-GB" altLang="en-US" smtClean="0"/>
              <a:t>CREST Measures</a:t>
            </a:r>
          </a:p>
        </p:txBody>
      </p:sp>
      <p:cxnSp>
        <p:nvCxnSpPr>
          <p:cNvPr id="6" name="Straight Connector 5"/>
          <p:cNvCxnSpPr/>
          <p:nvPr/>
        </p:nvCxnSpPr>
        <p:spPr bwMode="auto">
          <a:xfrm>
            <a:off x="4572000" y="1155700"/>
            <a:ext cx="0" cy="3494088"/>
          </a:xfrm>
          <a:prstGeom prst="line">
            <a:avLst/>
          </a:prstGeom>
          <a:solidFill>
            <a:srgbClr val="FFFF99"/>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990" name="Picture 7" descr="NPD_Logo_RGB_Positive-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4244975"/>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4"/>
          <p:cNvSpPr txBox="1">
            <a:spLocks noChangeArrowheads="1"/>
          </p:cNvSpPr>
          <p:nvPr/>
        </p:nvSpPr>
        <p:spPr bwMode="auto">
          <a:xfrm>
            <a:off x="366713" y="1038225"/>
            <a:ext cx="4060825" cy="34163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1200" u="sng" dirty="0">
                <a:latin typeface="+mn-lt"/>
                <a:cs typeface="Arial" charset="0"/>
              </a:rPr>
              <a:t>Average Price Per Item</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Average Individual Spend divided by Items per Eater </a:t>
            </a:r>
          </a:p>
          <a:p>
            <a:pPr eaLnBrk="1" fontAlgn="auto" hangingPunct="1">
              <a:spcBef>
                <a:spcPts val="0"/>
              </a:spcBef>
              <a:spcAft>
                <a:spcPts val="0"/>
              </a:spcAft>
              <a:defRPr/>
            </a:pPr>
            <a:r>
              <a:rPr lang="en-US" sz="1200" u="sng" dirty="0">
                <a:latin typeface="+mn-lt"/>
                <a:cs typeface="Arial" charset="0"/>
              </a:rPr>
              <a:t>Menu Importance/Incidence</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Simply stated, the %of orders (or visits) that include a specific food or beverage item, group of items, or category of items.  A pure measure of item importance (e.g. on a scale from 1-100 how important is this item)</a:t>
            </a:r>
          </a:p>
          <a:p>
            <a:pPr eaLnBrk="1" fontAlgn="auto" hangingPunct="1">
              <a:spcBef>
                <a:spcPts val="0"/>
              </a:spcBef>
              <a:spcAft>
                <a:spcPts val="0"/>
              </a:spcAft>
              <a:defRPr/>
            </a:pPr>
            <a:r>
              <a:rPr lang="en-US" sz="1200" u="sng" dirty="0">
                <a:latin typeface="+mn-lt"/>
                <a:cs typeface="Arial" charset="0"/>
              </a:rPr>
              <a:t>Index</a:t>
            </a:r>
          </a:p>
          <a:p>
            <a:pPr eaLnBrk="1" fontAlgn="auto" hangingPunct="1">
              <a:spcBef>
                <a:spcPts val="0"/>
              </a:spcBef>
              <a:spcAft>
                <a:spcPts val="0"/>
              </a:spcAft>
              <a:defRPr/>
            </a:pPr>
            <a:r>
              <a:rPr lang="en-US" sz="1200" dirty="0">
                <a:latin typeface="+mn-lt"/>
                <a:cs typeface="Arial" charset="0"/>
              </a:rPr>
              <a:t>	Reflects the relative importance of a specific variable (e.g. demo, occasion segment, etc.)</a:t>
            </a:r>
          </a:p>
          <a:p>
            <a:pPr eaLnBrk="1" fontAlgn="auto" hangingPunct="1">
              <a:spcBef>
                <a:spcPts val="0"/>
              </a:spcBef>
              <a:spcAft>
                <a:spcPts val="0"/>
              </a:spcAft>
              <a:defRPr/>
            </a:pPr>
            <a:r>
              <a:rPr lang="en-US" sz="1200" u="sng" dirty="0">
                <a:latin typeface="+mn-lt"/>
                <a:cs typeface="Arial" charset="0"/>
              </a:rPr>
              <a:t>Per Capita</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 of times the average GB consumer eats an out of home meal or snack in a given year.  This can be looked at by age, gender, social class, household composition, etc.</a:t>
            </a:r>
          </a:p>
          <a:p>
            <a:pPr eaLnBrk="1" fontAlgn="auto" hangingPunct="1">
              <a:spcBef>
                <a:spcPts val="0"/>
              </a:spcBef>
              <a:spcAft>
                <a:spcPts val="0"/>
              </a:spcAft>
              <a:defRPr/>
            </a:pPr>
            <a:endParaRPr lang="en-US" sz="1200" dirty="0">
              <a:latin typeface="+mn-lt"/>
              <a:cs typeface="Arial" charset="0"/>
            </a:endParaRPr>
          </a:p>
        </p:txBody>
      </p:sp>
      <p:sp>
        <p:nvSpPr>
          <p:cNvPr id="34820" name="Text Box 4"/>
          <p:cNvSpPr txBox="1">
            <a:spLocks noChangeArrowheads="1"/>
          </p:cNvSpPr>
          <p:nvPr/>
        </p:nvSpPr>
        <p:spPr bwMode="auto">
          <a:xfrm>
            <a:off x="4687888" y="1038225"/>
            <a:ext cx="4067175" cy="37861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sz="1200" u="sng" dirty="0">
                <a:latin typeface="+mn-lt"/>
                <a:cs typeface="Arial" charset="0"/>
              </a:rPr>
              <a:t>% Change vs. Same Period Year Ago</a:t>
            </a:r>
          </a:p>
          <a:p>
            <a:pPr eaLnBrk="1" fontAlgn="auto" hangingPunct="1">
              <a:spcBef>
                <a:spcPts val="0"/>
              </a:spcBef>
              <a:spcAft>
                <a:spcPts val="0"/>
              </a:spcAft>
              <a:defRPr/>
            </a:pPr>
            <a:r>
              <a:rPr lang="en-US" sz="1200" dirty="0">
                <a:latin typeface="+mn-lt"/>
                <a:cs typeface="Arial" charset="0"/>
              </a:rPr>
              <a:t>	YOY or PCYA the % change vs. same time period year ago (e.g. annual, quarter, month, etc.).</a:t>
            </a:r>
            <a:endParaRPr lang="en-US" sz="1200" u="sng" dirty="0">
              <a:latin typeface="+mn-lt"/>
              <a:cs typeface="Arial" charset="0"/>
            </a:endParaRPr>
          </a:p>
          <a:p>
            <a:pPr eaLnBrk="1" fontAlgn="auto" hangingPunct="1">
              <a:spcBef>
                <a:spcPts val="0"/>
              </a:spcBef>
              <a:spcAft>
                <a:spcPts val="0"/>
              </a:spcAft>
              <a:defRPr/>
            </a:pPr>
            <a:r>
              <a:rPr lang="en-US" sz="1200" u="sng" dirty="0">
                <a:latin typeface="+mn-lt"/>
                <a:cs typeface="Arial" charset="0"/>
              </a:rPr>
              <a:t>Compound Rate of Change</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CAGR = Average annual % change over a period of two-years or more</a:t>
            </a:r>
          </a:p>
          <a:p>
            <a:pPr eaLnBrk="1" fontAlgn="auto" hangingPunct="1">
              <a:spcBef>
                <a:spcPts val="0"/>
              </a:spcBef>
              <a:spcAft>
                <a:spcPts val="0"/>
              </a:spcAft>
              <a:defRPr/>
            </a:pPr>
            <a:r>
              <a:rPr lang="en-US" sz="1200" u="sng" dirty="0">
                <a:latin typeface="+mn-lt"/>
                <a:cs typeface="Arial" charset="0"/>
              </a:rPr>
              <a:t>Penetration</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The percentage of the GB population who visit a specific brand, category, channel, or segment in a given 4-week period</a:t>
            </a:r>
          </a:p>
          <a:p>
            <a:pPr eaLnBrk="1" fontAlgn="auto" hangingPunct="1">
              <a:spcBef>
                <a:spcPts val="0"/>
              </a:spcBef>
              <a:spcAft>
                <a:spcPts val="0"/>
              </a:spcAft>
              <a:defRPr/>
            </a:pPr>
            <a:r>
              <a:rPr lang="en-US" sz="1200" u="sng" dirty="0">
                <a:latin typeface="+mn-lt"/>
                <a:cs typeface="Arial" charset="0"/>
              </a:rPr>
              <a:t>Frequency</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How often a typical consumer frequents a specific brand, category, channel, or segment of the industry in a 4-week period</a:t>
            </a:r>
          </a:p>
          <a:p>
            <a:pPr eaLnBrk="1" fontAlgn="auto" hangingPunct="1">
              <a:spcBef>
                <a:spcPts val="0"/>
              </a:spcBef>
              <a:spcAft>
                <a:spcPts val="0"/>
              </a:spcAft>
              <a:defRPr/>
            </a:pPr>
            <a:r>
              <a:rPr lang="en-US" sz="1200" u="sng" dirty="0">
                <a:latin typeface="+mn-lt"/>
                <a:cs typeface="Arial" charset="0"/>
              </a:rPr>
              <a:t>Contribution to Growth/Decline</a:t>
            </a:r>
            <a:endParaRPr lang="en-US" sz="1200" dirty="0">
              <a:latin typeface="+mn-lt"/>
              <a:cs typeface="Arial" charset="0"/>
            </a:endParaRPr>
          </a:p>
          <a:p>
            <a:pPr eaLnBrk="1" fontAlgn="auto" hangingPunct="1">
              <a:spcBef>
                <a:spcPts val="0"/>
              </a:spcBef>
              <a:spcAft>
                <a:spcPts val="0"/>
              </a:spcAft>
              <a:defRPr/>
            </a:pPr>
            <a:r>
              <a:rPr lang="en-US" sz="1200" dirty="0">
                <a:latin typeface="+mn-lt"/>
                <a:cs typeface="Arial" charset="0"/>
              </a:rPr>
              <a:t>	CTG and/or CTD = % of visit or servings growth/decline sourced to a specific variable (e.g. demo, occasion segment, etc.)</a:t>
            </a:r>
          </a:p>
          <a:p>
            <a:pPr eaLnBrk="1" fontAlgn="auto" hangingPunct="1">
              <a:spcBef>
                <a:spcPts val="0"/>
              </a:spcBef>
              <a:spcAft>
                <a:spcPts val="0"/>
              </a:spcAft>
              <a:defRPr/>
            </a:pPr>
            <a:endParaRPr lang="en-US" sz="1200" dirty="0">
              <a:latin typeface="+mn-lt"/>
              <a:cs typeface="Arial" charset="0"/>
            </a:endParaRPr>
          </a:p>
        </p:txBody>
      </p:sp>
      <p:cxnSp>
        <p:nvCxnSpPr>
          <p:cNvPr id="3" name="Straight Connector 2"/>
          <p:cNvCxnSpPr/>
          <p:nvPr/>
        </p:nvCxnSpPr>
        <p:spPr bwMode="auto">
          <a:xfrm>
            <a:off x="4572000" y="1155700"/>
            <a:ext cx="0" cy="3494088"/>
          </a:xfrm>
          <a:prstGeom prst="line">
            <a:avLst/>
          </a:prstGeom>
          <a:solidFill>
            <a:srgbClr val="FFFF99"/>
          </a:solidFill>
          <a:ln w="9525" cap="flat" cmpd="sng" algn="ctr">
            <a:solidFill>
              <a:schemeClr val="bg1">
                <a:lumMod val="75000"/>
              </a:schemeClr>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037" name="Title 1"/>
          <p:cNvSpPr>
            <a:spLocks noGrp="1"/>
          </p:cNvSpPr>
          <p:nvPr>
            <p:ph type="title"/>
          </p:nvPr>
        </p:nvSpPr>
        <p:spPr>
          <a:xfrm>
            <a:off x="366713" y="206375"/>
            <a:ext cx="8388350" cy="647700"/>
          </a:xfrm>
        </p:spPr>
        <p:txBody>
          <a:bodyPr/>
          <a:lstStyle/>
          <a:p>
            <a:r>
              <a:rPr lang="en-GB" altLang="en-US" smtClean="0"/>
              <a:t>CREST Calculations</a:t>
            </a:r>
          </a:p>
        </p:txBody>
      </p:sp>
      <p:pic>
        <p:nvPicPr>
          <p:cNvPr id="44038" name="Picture 7" descr="NPD_Logo_RGB_Positive-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4244975"/>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hart 25"/>
          <p:cNvGraphicFramePr>
            <a:graphicFrameLocks/>
          </p:cNvGraphicFramePr>
          <p:nvPr/>
        </p:nvGraphicFramePr>
        <p:xfrm>
          <a:off x="315913" y="1216025"/>
          <a:ext cx="4973637" cy="3946525"/>
        </p:xfrm>
        <a:graphic>
          <a:graphicData uri="http://schemas.openxmlformats.org/presentationml/2006/ole">
            <mc:AlternateContent xmlns:mc="http://schemas.openxmlformats.org/markup-compatibility/2006">
              <mc:Choice xmlns:v="urn:schemas-microsoft-com:vml" Requires="v">
                <p:oleObj spid="_x0000_s22556" name="Chart" r:id="rId4" imgW="4980864" imgH="3950550" progId="Excel.Chart.8">
                  <p:embed/>
                </p:oleObj>
              </mc:Choice>
              <mc:Fallback>
                <p:oleObj name="Chart" r:id="rId4" imgW="4980864" imgH="3950550"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216025"/>
                        <a:ext cx="4973637" cy="394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1206500" y="968375"/>
            <a:ext cx="20764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(000s) by Channel</a:t>
            </a:r>
            <a:endParaRPr lang="en-US" sz="1200" dirty="0">
              <a:solidFill>
                <a:srgbClr val="008AC0"/>
              </a:solidFill>
              <a:latin typeface="+mn-lt"/>
              <a:cs typeface="Calibri" pitchFamily="34" charset="0"/>
            </a:endParaRPr>
          </a:p>
        </p:txBody>
      </p:sp>
      <p:sp>
        <p:nvSpPr>
          <p:cNvPr id="22532" name="AutoShape 4" descr="Pound Sign Outline Clipart"/>
          <p:cNvSpPr>
            <a:spLocks noChangeAspect="1" noChangeArrowheads="1"/>
          </p:cNvSpPr>
          <p:nvPr/>
        </p:nvSpPr>
        <p:spPr bwMode="auto">
          <a:xfrm>
            <a:off x="131763"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12" name="Text Box 3"/>
          <p:cNvSpPr txBox="1">
            <a:spLocks noChangeArrowheads="1"/>
          </p:cNvSpPr>
          <p:nvPr/>
        </p:nvSpPr>
        <p:spPr bwMode="auto">
          <a:xfrm>
            <a:off x="4786313" y="944563"/>
            <a:ext cx="18621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%YOY Change</a:t>
            </a:r>
          </a:p>
        </p:txBody>
      </p:sp>
      <p:sp>
        <p:nvSpPr>
          <p:cNvPr id="22534" name="TextBox 5"/>
          <p:cNvSpPr txBox="1">
            <a:spLocks noChangeArrowheads="1"/>
          </p:cNvSpPr>
          <p:nvPr/>
        </p:nvSpPr>
        <p:spPr bwMode="auto">
          <a:xfrm>
            <a:off x="3092450" y="1811338"/>
            <a:ext cx="1693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200"/>
              <a:t>   Total Change 	</a:t>
            </a:r>
            <a:endParaRPr lang="en-GB" altLang="en-US" sz="1200" b="1">
              <a:solidFill>
                <a:srgbClr val="82C341"/>
              </a:solidFill>
            </a:endParaRPr>
          </a:p>
        </p:txBody>
      </p:sp>
      <p:sp>
        <p:nvSpPr>
          <p:cNvPr id="20" name="Text Box 3"/>
          <p:cNvSpPr txBox="1">
            <a:spLocks noChangeArrowheads="1"/>
          </p:cNvSpPr>
          <p:nvPr/>
        </p:nvSpPr>
        <p:spPr bwMode="auto">
          <a:xfrm>
            <a:off x="6600825" y="946150"/>
            <a:ext cx="2184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Actual YOY Change</a:t>
            </a:r>
          </a:p>
        </p:txBody>
      </p:sp>
      <p:sp>
        <p:nvSpPr>
          <p:cNvPr id="15" name="Text Box 3"/>
          <p:cNvSpPr txBox="1">
            <a:spLocks noChangeArrowheads="1"/>
          </p:cNvSpPr>
          <p:nvPr/>
        </p:nvSpPr>
        <p:spPr bwMode="auto">
          <a:xfrm>
            <a:off x="8066088" y="4835525"/>
            <a:ext cx="7350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smtClean="0">
                <a:solidFill>
                  <a:srgbClr val="008AC0"/>
                </a:solidFill>
                <a:latin typeface="+mn-lt"/>
                <a:cs typeface="Calibri" pitchFamily="34" charset="0"/>
              </a:rPr>
              <a:t>2</a:t>
            </a:r>
            <a:endParaRPr lang="en-US" sz="1400" dirty="0">
              <a:solidFill>
                <a:srgbClr val="008AC0"/>
              </a:solidFill>
              <a:latin typeface="+mn-lt"/>
              <a:cs typeface="Calibri" pitchFamily="34" charset="0"/>
            </a:endParaRPr>
          </a:p>
        </p:txBody>
      </p:sp>
      <p:sp>
        <p:nvSpPr>
          <p:cNvPr id="22537" name="Rectangle 4"/>
          <p:cNvSpPr>
            <a:spLocks noChangeArrowheads="1"/>
          </p:cNvSpPr>
          <p:nvPr/>
        </p:nvSpPr>
        <p:spPr bwMode="auto">
          <a:xfrm>
            <a:off x="2470150" y="4849813"/>
            <a:ext cx="3541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i="1"/>
              <a:t>*low sample sizes – use directionally.</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
        <p:nvSpPr>
          <p:cNvPr id="22539" name="Title 9"/>
          <p:cNvSpPr>
            <a:spLocks noGrp="1"/>
          </p:cNvSpPr>
          <p:nvPr>
            <p:ph type="title"/>
          </p:nvPr>
        </p:nvSpPr>
        <p:spPr>
          <a:xfrm>
            <a:off x="352425" y="206375"/>
            <a:ext cx="8388350" cy="647700"/>
          </a:xfrm>
        </p:spPr>
        <p:txBody>
          <a:bodyPr/>
          <a:lstStyle/>
          <a:p>
            <a:r>
              <a:rPr lang="en-GB" altLang="en-US" sz="2400" smtClean="0"/>
              <a:t>Amid COVID, Fish &amp; Chips servings decreased across all channels, with QSR demonstrating the largest % dip </a:t>
            </a:r>
          </a:p>
        </p:txBody>
      </p:sp>
      <p:graphicFrame>
        <p:nvGraphicFramePr>
          <p:cNvPr id="11" name="Table 10"/>
          <p:cNvGraphicFramePr>
            <a:graphicFrameLocks noGrp="1"/>
          </p:cNvGraphicFramePr>
          <p:nvPr/>
        </p:nvGraphicFramePr>
        <p:xfrm>
          <a:off x="5478463" y="1643063"/>
          <a:ext cx="609600" cy="2662237"/>
        </p:xfrm>
        <a:graphic>
          <a:graphicData uri="http://schemas.openxmlformats.org/drawingml/2006/table">
            <a:tbl>
              <a:tblPr/>
              <a:tblGrid>
                <a:gridCol w="609600">
                  <a:extLst>
                    <a:ext uri="{9D8B030D-6E8A-4147-A177-3AD203B41FA5}">
                      <a16:colId xmlns:a16="http://schemas.microsoft.com/office/drawing/2014/main" val="1532222193"/>
                    </a:ext>
                  </a:extLst>
                </a:gridCol>
              </a:tblGrid>
              <a:tr h="380320">
                <a:tc>
                  <a:txBody>
                    <a:bodyPr/>
                    <a:lstStyle/>
                    <a:p>
                      <a:pPr algn="ctr" fontAlgn="b"/>
                      <a:r>
                        <a:rPr lang="en-GB" sz="1200" b="1" i="0" u="none" strike="noStrike" dirty="0">
                          <a:solidFill>
                            <a:srgbClr val="FF0000"/>
                          </a:solidFill>
                          <a:effectLst/>
                          <a:latin typeface="+mn-lt"/>
                        </a:rPr>
                        <a:t>-12.5%</a:t>
                      </a:r>
                    </a:p>
                  </a:txBody>
                  <a:tcPr marL="6350" marR="6350" marT="6350" marB="0" anchor="b">
                    <a:lnL>
                      <a:noFill/>
                    </a:lnL>
                    <a:lnR>
                      <a:noFill/>
                    </a:lnR>
                    <a:lnT>
                      <a:noFill/>
                    </a:lnT>
                    <a:lnB>
                      <a:noFill/>
                    </a:lnB>
                  </a:tcPr>
                </a:tc>
                <a:extLst>
                  <a:ext uri="{0D108BD9-81ED-4DB2-BD59-A6C34878D82A}">
                    <a16:rowId xmlns:a16="http://schemas.microsoft.com/office/drawing/2014/main" val="674166122"/>
                  </a:ext>
                </a:extLst>
              </a:tr>
              <a:tr h="380320">
                <a:tc>
                  <a:txBody>
                    <a:bodyPr/>
                    <a:lstStyle/>
                    <a:p>
                      <a:pPr algn="ctr" fontAlgn="b"/>
                      <a:r>
                        <a:rPr lang="en-GB" sz="1200" b="1" i="0" u="none" strike="noStrike" dirty="0">
                          <a:solidFill>
                            <a:srgbClr val="FF0000"/>
                          </a:solidFill>
                          <a:effectLst/>
                          <a:latin typeface="+mn-lt"/>
                        </a:rPr>
                        <a:t>-24.1%</a:t>
                      </a:r>
                    </a:p>
                  </a:txBody>
                  <a:tcPr marL="6350" marR="6350" marT="6350" marB="0" anchor="b">
                    <a:lnL>
                      <a:noFill/>
                    </a:lnL>
                    <a:lnR>
                      <a:noFill/>
                    </a:lnR>
                    <a:lnT>
                      <a:noFill/>
                    </a:lnT>
                    <a:lnB>
                      <a:noFill/>
                    </a:lnB>
                  </a:tcPr>
                </a:tc>
                <a:extLst>
                  <a:ext uri="{0D108BD9-81ED-4DB2-BD59-A6C34878D82A}">
                    <a16:rowId xmlns:a16="http://schemas.microsoft.com/office/drawing/2014/main" val="841986420"/>
                  </a:ext>
                </a:extLst>
              </a:tr>
              <a:tr h="380320">
                <a:tc>
                  <a:txBody>
                    <a:bodyPr/>
                    <a:lstStyle/>
                    <a:p>
                      <a:pPr algn="ctr" fontAlgn="b"/>
                      <a:r>
                        <a:rPr lang="en-GB" sz="1200" b="1" i="0" u="none" strike="noStrike">
                          <a:solidFill>
                            <a:srgbClr val="FF0000"/>
                          </a:solidFill>
                          <a:effectLst/>
                          <a:latin typeface="+mn-lt"/>
                        </a:rPr>
                        <a:t>-8.1%</a:t>
                      </a:r>
                    </a:p>
                  </a:txBody>
                  <a:tcPr marL="6350" marR="6350" marT="6350" marB="0" anchor="b">
                    <a:lnL>
                      <a:noFill/>
                    </a:lnL>
                    <a:lnR>
                      <a:noFill/>
                    </a:lnR>
                    <a:lnT>
                      <a:noFill/>
                    </a:lnT>
                    <a:lnB>
                      <a:noFill/>
                    </a:lnB>
                  </a:tcPr>
                </a:tc>
                <a:extLst>
                  <a:ext uri="{0D108BD9-81ED-4DB2-BD59-A6C34878D82A}">
                    <a16:rowId xmlns:a16="http://schemas.microsoft.com/office/drawing/2014/main" val="1019953526"/>
                  </a:ext>
                </a:extLst>
              </a:tr>
              <a:tr h="380320">
                <a:tc>
                  <a:txBody>
                    <a:bodyPr/>
                    <a:lstStyle/>
                    <a:p>
                      <a:pPr algn="ctr" fontAlgn="b"/>
                      <a:r>
                        <a:rPr lang="en-GB" sz="1200" b="1" i="0" u="none" strike="noStrike" dirty="0">
                          <a:solidFill>
                            <a:srgbClr val="FF0000"/>
                          </a:solidFill>
                          <a:effectLst/>
                          <a:latin typeface="+mn-lt"/>
                        </a:rPr>
                        <a:t>-15.0</a:t>
                      </a:r>
                      <a:r>
                        <a:rPr lang="en-GB" sz="1200" b="1" i="0" u="none" strike="noStrike" dirty="0" smtClean="0">
                          <a:solidFill>
                            <a:srgbClr val="FF0000"/>
                          </a:solidFill>
                          <a:effectLst/>
                          <a:latin typeface="+mn-lt"/>
                        </a:rPr>
                        <a:t>%*</a:t>
                      </a:r>
                      <a:endParaRPr lang="en-GB" sz="1200" b="1" i="0" u="none" strike="noStrike" dirty="0">
                        <a:solidFill>
                          <a:srgbClr val="FF0000"/>
                        </a:solidFill>
                        <a:effectLst/>
                        <a:latin typeface="+mn-lt"/>
                      </a:endParaRPr>
                    </a:p>
                  </a:txBody>
                  <a:tcPr marL="6350" marR="6350" marT="6350" marB="0" anchor="b">
                    <a:lnL>
                      <a:noFill/>
                    </a:lnL>
                    <a:lnR>
                      <a:noFill/>
                    </a:lnR>
                    <a:lnT>
                      <a:noFill/>
                    </a:lnT>
                    <a:lnB>
                      <a:noFill/>
                    </a:lnB>
                  </a:tcPr>
                </a:tc>
                <a:extLst>
                  <a:ext uri="{0D108BD9-81ED-4DB2-BD59-A6C34878D82A}">
                    <a16:rowId xmlns:a16="http://schemas.microsoft.com/office/drawing/2014/main" val="3472175071"/>
                  </a:ext>
                </a:extLst>
              </a:tr>
              <a:tr h="380320">
                <a:tc>
                  <a:txBody>
                    <a:bodyPr/>
                    <a:lstStyle/>
                    <a:p>
                      <a:pPr algn="ctr" fontAlgn="b"/>
                      <a:r>
                        <a:rPr lang="en-GB" sz="1200" b="1" i="0" u="none" strike="noStrike" dirty="0">
                          <a:solidFill>
                            <a:srgbClr val="FF0000"/>
                          </a:solidFill>
                          <a:effectLst/>
                          <a:latin typeface="+mn-lt"/>
                        </a:rPr>
                        <a:t>-32.6</a:t>
                      </a:r>
                      <a:r>
                        <a:rPr lang="en-GB" sz="1200" b="1" i="0" u="none" strike="noStrike" dirty="0" smtClean="0">
                          <a:solidFill>
                            <a:srgbClr val="FF0000"/>
                          </a:solidFill>
                          <a:effectLst/>
                          <a:latin typeface="+mn-lt"/>
                        </a:rPr>
                        <a:t>%*</a:t>
                      </a:r>
                      <a:endParaRPr lang="en-GB" sz="1200" b="1" i="0" u="none" strike="noStrike" dirty="0">
                        <a:solidFill>
                          <a:srgbClr val="FF0000"/>
                        </a:solidFill>
                        <a:effectLst/>
                        <a:latin typeface="+mn-lt"/>
                      </a:endParaRPr>
                    </a:p>
                  </a:txBody>
                  <a:tcPr marL="6350" marR="6350" marT="6350" marB="0" anchor="b">
                    <a:lnL>
                      <a:noFill/>
                    </a:lnL>
                    <a:lnR>
                      <a:noFill/>
                    </a:lnR>
                    <a:lnT>
                      <a:noFill/>
                    </a:lnT>
                    <a:lnB>
                      <a:noFill/>
                    </a:lnB>
                  </a:tcPr>
                </a:tc>
                <a:extLst>
                  <a:ext uri="{0D108BD9-81ED-4DB2-BD59-A6C34878D82A}">
                    <a16:rowId xmlns:a16="http://schemas.microsoft.com/office/drawing/2014/main" val="2059021250"/>
                  </a:ext>
                </a:extLst>
              </a:tr>
              <a:tr h="380320">
                <a:tc>
                  <a:txBody>
                    <a:bodyPr/>
                    <a:lstStyle/>
                    <a:p>
                      <a:pPr algn="ctr" fontAlgn="b"/>
                      <a:r>
                        <a:rPr lang="en-GB" sz="1200" b="1" i="0" u="none" strike="noStrike" dirty="0">
                          <a:solidFill>
                            <a:srgbClr val="FF0000"/>
                          </a:solidFill>
                          <a:effectLst/>
                          <a:latin typeface="+mn-lt"/>
                        </a:rPr>
                        <a:t>-6.1%</a:t>
                      </a:r>
                    </a:p>
                  </a:txBody>
                  <a:tcPr marL="6350" marR="6350" marT="6350" marB="0" anchor="b">
                    <a:lnL>
                      <a:noFill/>
                    </a:lnL>
                    <a:lnR>
                      <a:noFill/>
                    </a:lnR>
                    <a:lnT>
                      <a:noFill/>
                    </a:lnT>
                    <a:lnB>
                      <a:noFill/>
                    </a:lnB>
                  </a:tcPr>
                </a:tc>
                <a:extLst>
                  <a:ext uri="{0D108BD9-81ED-4DB2-BD59-A6C34878D82A}">
                    <a16:rowId xmlns:a16="http://schemas.microsoft.com/office/drawing/2014/main" val="2502767931"/>
                  </a:ext>
                </a:extLst>
              </a:tr>
              <a:tr h="380320">
                <a:tc>
                  <a:txBody>
                    <a:bodyPr/>
                    <a:lstStyle/>
                    <a:p>
                      <a:pPr algn="ctr" fontAlgn="b"/>
                      <a:r>
                        <a:rPr lang="en-GB" sz="1200" b="1" i="0" u="none" strike="noStrike" dirty="0">
                          <a:solidFill>
                            <a:srgbClr val="FF0000"/>
                          </a:solidFill>
                          <a:effectLst/>
                          <a:latin typeface="+mn-lt"/>
                        </a:rPr>
                        <a:t>-21.4%</a:t>
                      </a:r>
                    </a:p>
                  </a:txBody>
                  <a:tcPr marL="6350" marR="6350" marT="6350" marB="0" anchor="b">
                    <a:lnL>
                      <a:noFill/>
                    </a:lnL>
                    <a:lnR>
                      <a:noFill/>
                    </a:lnR>
                    <a:lnT>
                      <a:noFill/>
                    </a:lnT>
                    <a:lnB>
                      <a:noFill/>
                    </a:lnB>
                  </a:tcPr>
                </a:tc>
                <a:extLst>
                  <a:ext uri="{0D108BD9-81ED-4DB2-BD59-A6C34878D82A}">
                    <a16:rowId xmlns:a16="http://schemas.microsoft.com/office/drawing/2014/main" val="1248061464"/>
                  </a:ext>
                </a:extLst>
              </a:tr>
            </a:tbl>
          </a:graphicData>
        </a:graphic>
      </p:graphicFrame>
      <p:graphicFrame>
        <p:nvGraphicFramePr>
          <p:cNvPr id="13" name="Table 12"/>
          <p:cNvGraphicFramePr>
            <a:graphicFrameLocks noGrp="1"/>
          </p:cNvGraphicFramePr>
          <p:nvPr/>
        </p:nvGraphicFramePr>
        <p:xfrm>
          <a:off x="7512050" y="1643063"/>
          <a:ext cx="609600" cy="2662237"/>
        </p:xfrm>
        <a:graphic>
          <a:graphicData uri="http://schemas.openxmlformats.org/drawingml/2006/table">
            <a:tbl>
              <a:tblPr/>
              <a:tblGrid>
                <a:gridCol w="609600">
                  <a:extLst>
                    <a:ext uri="{9D8B030D-6E8A-4147-A177-3AD203B41FA5}">
                      <a16:colId xmlns:a16="http://schemas.microsoft.com/office/drawing/2014/main" val="815273354"/>
                    </a:ext>
                  </a:extLst>
                </a:gridCol>
              </a:tblGrid>
              <a:tr h="380320">
                <a:tc>
                  <a:txBody>
                    <a:bodyPr/>
                    <a:lstStyle/>
                    <a:p>
                      <a:pPr algn="ctr" fontAlgn="b"/>
                      <a:r>
                        <a:rPr lang="en-GB" sz="1200" b="1" i="0" u="none" strike="noStrike" dirty="0">
                          <a:solidFill>
                            <a:srgbClr val="FF0000"/>
                          </a:solidFill>
                          <a:effectLst/>
                          <a:latin typeface="+mn-lt"/>
                        </a:rPr>
                        <a:t>-53.7m</a:t>
                      </a:r>
                    </a:p>
                  </a:txBody>
                  <a:tcPr marL="6350" marR="6350" marT="6350" marB="0" anchor="b">
                    <a:lnL>
                      <a:noFill/>
                    </a:lnL>
                    <a:lnR>
                      <a:noFill/>
                    </a:lnR>
                    <a:lnT>
                      <a:noFill/>
                    </a:lnT>
                    <a:lnB>
                      <a:noFill/>
                    </a:lnB>
                  </a:tcPr>
                </a:tc>
                <a:extLst>
                  <a:ext uri="{0D108BD9-81ED-4DB2-BD59-A6C34878D82A}">
                    <a16:rowId xmlns:a16="http://schemas.microsoft.com/office/drawing/2014/main" val="1926505549"/>
                  </a:ext>
                </a:extLst>
              </a:tr>
              <a:tr h="380320">
                <a:tc>
                  <a:txBody>
                    <a:bodyPr/>
                    <a:lstStyle/>
                    <a:p>
                      <a:pPr algn="ctr" fontAlgn="b"/>
                      <a:r>
                        <a:rPr lang="en-GB" sz="1200" b="1" i="0" u="none" strike="noStrike">
                          <a:solidFill>
                            <a:srgbClr val="FF0000"/>
                          </a:solidFill>
                          <a:effectLst/>
                          <a:latin typeface="+mn-lt"/>
                        </a:rPr>
                        <a:t>-9.6m</a:t>
                      </a:r>
                    </a:p>
                  </a:txBody>
                  <a:tcPr marL="6350" marR="6350" marT="6350" marB="0" anchor="b">
                    <a:lnL>
                      <a:noFill/>
                    </a:lnL>
                    <a:lnR>
                      <a:noFill/>
                    </a:lnR>
                    <a:lnT>
                      <a:noFill/>
                    </a:lnT>
                    <a:lnB>
                      <a:noFill/>
                    </a:lnB>
                  </a:tcPr>
                </a:tc>
                <a:extLst>
                  <a:ext uri="{0D108BD9-81ED-4DB2-BD59-A6C34878D82A}">
                    <a16:rowId xmlns:a16="http://schemas.microsoft.com/office/drawing/2014/main" val="4140486329"/>
                  </a:ext>
                </a:extLst>
              </a:tr>
              <a:tr h="380320">
                <a:tc>
                  <a:txBody>
                    <a:bodyPr/>
                    <a:lstStyle/>
                    <a:p>
                      <a:pPr algn="ctr" fontAlgn="b"/>
                      <a:r>
                        <a:rPr lang="en-GB" sz="1200" b="1" i="0" u="none" strike="noStrike">
                          <a:solidFill>
                            <a:srgbClr val="FF0000"/>
                          </a:solidFill>
                          <a:effectLst/>
                          <a:latin typeface="+mn-lt"/>
                        </a:rPr>
                        <a:t>-20m</a:t>
                      </a:r>
                    </a:p>
                  </a:txBody>
                  <a:tcPr marL="6350" marR="6350" marT="6350" marB="0" anchor="b">
                    <a:lnL>
                      <a:noFill/>
                    </a:lnL>
                    <a:lnR>
                      <a:noFill/>
                    </a:lnR>
                    <a:lnT>
                      <a:noFill/>
                    </a:lnT>
                    <a:lnB>
                      <a:noFill/>
                    </a:lnB>
                  </a:tcPr>
                </a:tc>
                <a:extLst>
                  <a:ext uri="{0D108BD9-81ED-4DB2-BD59-A6C34878D82A}">
                    <a16:rowId xmlns:a16="http://schemas.microsoft.com/office/drawing/2014/main" val="2705666939"/>
                  </a:ext>
                </a:extLst>
              </a:tr>
              <a:tr h="380320">
                <a:tc>
                  <a:txBody>
                    <a:bodyPr/>
                    <a:lstStyle/>
                    <a:p>
                      <a:pPr algn="ctr" fontAlgn="b"/>
                      <a:r>
                        <a:rPr lang="en-GB" sz="1200" b="1" i="0" u="none" strike="noStrike" dirty="0">
                          <a:solidFill>
                            <a:srgbClr val="FF0000"/>
                          </a:solidFill>
                          <a:effectLst/>
                          <a:latin typeface="+mn-lt"/>
                        </a:rPr>
                        <a:t>-</a:t>
                      </a:r>
                      <a:r>
                        <a:rPr lang="en-GB" sz="1200" b="1" i="0" u="none" strike="noStrike" dirty="0" smtClean="0">
                          <a:solidFill>
                            <a:srgbClr val="FF0000"/>
                          </a:solidFill>
                          <a:effectLst/>
                          <a:latin typeface="+mn-lt"/>
                        </a:rPr>
                        <a:t>4.6m*</a:t>
                      </a:r>
                      <a:endParaRPr lang="en-GB" sz="1200" b="1" i="0" u="none" strike="noStrike" dirty="0">
                        <a:solidFill>
                          <a:srgbClr val="FF0000"/>
                        </a:solidFill>
                        <a:effectLst/>
                        <a:latin typeface="+mn-lt"/>
                      </a:endParaRPr>
                    </a:p>
                  </a:txBody>
                  <a:tcPr marL="6350" marR="6350" marT="6350" marB="0" anchor="b">
                    <a:lnL>
                      <a:noFill/>
                    </a:lnL>
                    <a:lnR>
                      <a:noFill/>
                    </a:lnR>
                    <a:lnT>
                      <a:noFill/>
                    </a:lnT>
                    <a:lnB>
                      <a:noFill/>
                    </a:lnB>
                  </a:tcPr>
                </a:tc>
                <a:extLst>
                  <a:ext uri="{0D108BD9-81ED-4DB2-BD59-A6C34878D82A}">
                    <a16:rowId xmlns:a16="http://schemas.microsoft.com/office/drawing/2014/main" val="1586102103"/>
                  </a:ext>
                </a:extLst>
              </a:tr>
              <a:tr h="380320">
                <a:tc>
                  <a:txBody>
                    <a:bodyPr/>
                    <a:lstStyle/>
                    <a:p>
                      <a:pPr algn="ctr" fontAlgn="b"/>
                      <a:r>
                        <a:rPr lang="en-GB" sz="1200" b="1" i="0" u="none" strike="noStrike" dirty="0">
                          <a:solidFill>
                            <a:srgbClr val="FF0000"/>
                          </a:solidFill>
                          <a:effectLst/>
                          <a:latin typeface="+mn-lt"/>
                        </a:rPr>
                        <a:t>-</a:t>
                      </a:r>
                      <a:r>
                        <a:rPr lang="en-GB" sz="1200" b="1" i="0" u="none" strike="noStrike" dirty="0" smtClean="0">
                          <a:solidFill>
                            <a:srgbClr val="FF0000"/>
                          </a:solidFill>
                          <a:effectLst/>
                          <a:latin typeface="+mn-lt"/>
                        </a:rPr>
                        <a:t>4m*</a:t>
                      </a:r>
                      <a:endParaRPr lang="en-GB" sz="1200" b="1" i="0" u="none" strike="noStrike" dirty="0">
                        <a:solidFill>
                          <a:srgbClr val="FF0000"/>
                        </a:solidFill>
                        <a:effectLst/>
                        <a:latin typeface="+mn-lt"/>
                      </a:endParaRPr>
                    </a:p>
                  </a:txBody>
                  <a:tcPr marL="6350" marR="6350" marT="6350" marB="0" anchor="b">
                    <a:lnL>
                      <a:noFill/>
                    </a:lnL>
                    <a:lnR>
                      <a:noFill/>
                    </a:lnR>
                    <a:lnT>
                      <a:noFill/>
                    </a:lnT>
                    <a:lnB>
                      <a:noFill/>
                    </a:lnB>
                  </a:tcPr>
                </a:tc>
                <a:extLst>
                  <a:ext uri="{0D108BD9-81ED-4DB2-BD59-A6C34878D82A}">
                    <a16:rowId xmlns:a16="http://schemas.microsoft.com/office/drawing/2014/main" val="1197997533"/>
                  </a:ext>
                </a:extLst>
              </a:tr>
              <a:tr h="380320">
                <a:tc>
                  <a:txBody>
                    <a:bodyPr/>
                    <a:lstStyle/>
                    <a:p>
                      <a:pPr algn="ctr" fontAlgn="b"/>
                      <a:r>
                        <a:rPr lang="en-GB" sz="1200" b="1" i="0" u="none" strike="noStrike" dirty="0">
                          <a:solidFill>
                            <a:srgbClr val="FF0000"/>
                          </a:solidFill>
                          <a:effectLst/>
                          <a:latin typeface="+mn-lt"/>
                        </a:rPr>
                        <a:t>-2.2m</a:t>
                      </a:r>
                    </a:p>
                  </a:txBody>
                  <a:tcPr marL="6350" marR="6350" marT="6350" marB="0" anchor="b">
                    <a:lnL>
                      <a:noFill/>
                    </a:lnL>
                    <a:lnR>
                      <a:noFill/>
                    </a:lnR>
                    <a:lnT>
                      <a:noFill/>
                    </a:lnT>
                    <a:lnB>
                      <a:noFill/>
                    </a:lnB>
                  </a:tcPr>
                </a:tc>
                <a:extLst>
                  <a:ext uri="{0D108BD9-81ED-4DB2-BD59-A6C34878D82A}">
                    <a16:rowId xmlns:a16="http://schemas.microsoft.com/office/drawing/2014/main" val="2279989978"/>
                  </a:ext>
                </a:extLst>
              </a:tr>
              <a:tr h="380320">
                <a:tc>
                  <a:txBody>
                    <a:bodyPr/>
                    <a:lstStyle/>
                    <a:p>
                      <a:pPr algn="ctr" fontAlgn="b"/>
                      <a:r>
                        <a:rPr lang="en-GB" sz="1200" b="1" i="0" u="none" strike="noStrike" dirty="0">
                          <a:solidFill>
                            <a:srgbClr val="FF0000"/>
                          </a:solidFill>
                          <a:effectLst/>
                          <a:latin typeface="+mn-lt"/>
                        </a:rPr>
                        <a:t>-13.2m</a:t>
                      </a:r>
                    </a:p>
                  </a:txBody>
                  <a:tcPr marL="6350" marR="6350" marT="6350" marB="0" anchor="b">
                    <a:lnL>
                      <a:noFill/>
                    </a:lnL>
                    <a:lnR>
                      <a:noFill/>
                    </a:lnR>
                    <a:lnT>
                      <a:noFill/>
                    </a:lnT>
                    <a:lnB>
                      <a:noFill/>
                    </a:lnB>
                  </a:tcPr>
                </a:tc>
                <a:extLst>
                  <a:ext uri="{0D108BD9-81ED-4DB2-BD59-A6C34878D82A}">
                    <a16:rowId xmlns:a16="http://schemas.microsoft.com/office/drawing/2014/main" val="1549202760"/>
                  </a:ext>
                </a:extLst>
              </a:tr>
            </a:tbl>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hart 25"/>
          <p:cNvGraphicFramePr>
            <a:graphicFrameLocks/>
          </p:cNvGraphicFramePr>
          <p:nvPr/>
        </p:nvGraphicFramePr>
        <p:xfrm>
          <a:off x="315913" y="1179513"/>
          <a:ext cx="8489950" cy="3689350"/>
        </p:xfrm>
        <a:graphic>
          <a:graphicData uri="http://schemas.openxmlformats.org/presentationml/2006/ole">
            <mc:AlternateContent xmlns:mc="http://schemas.openxmlformats.org/markup-compatibility/2006">
              <mc:Choice xmlns:v="urn:schemas-microsoft-com:vml" Requires="v">
                <p:oleObj spid="_x0000_s24586" name="Chart" r:id="rId4" imgW="8498561" imgH="3694496" progId="Excel.Chart.8">
                  <p:embed/>
                </p:oleObj>
              </mc:Choice>
              <mc:Fallback>
                <p:oleObj name="Chart" r:id="rId4" imgW="8498561" imgH="3694496"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179513"/>
                        <a:ext cx="8489950"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551238" y="1035050"/>
            <a:ext cx="18383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Incidence % by Channel</a:t>
            </a:r>
            <a:endParaRPr lang="en-US" sz="1200" dirty="0">
              <a:solidFill>
                <a:srgbClr val="008AC0"/>
              </a:solidFill>
              <a:latin typeface="+mn-lt"/>
              <a:cs typeface="Calibri" pitchFamily="34" charset="0"/>
            </a:endParaRPr>
          </a:p>
        </p:txBody>
      </p:sp>
      <p:sp>
        <p:nvSpPr>
          <p:cNvPr id="24580"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21"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smtClean="0">
                <a:solidFill>
                  <a:srgbClr val="008AC0"/>
                </a:solidFill>
                <a:latin typeface="+mn-lt"/>
                <a:cs typeface="Calibri" pitchFamily="34" charset="0"/>
              </a:rPr>
              <a:t>3</a:t>
            </a:r>
            <a:endParaRPr lang="en-US" sz="1400" dirty="0">
              <a:solidFill>
                <a:srgbClr val="008AC0"/>
              </a:solidFill>
              <a:latin typeface="+mn-lt"/>
              <a:cs typeface="Calibri" pitchFamily="34" charset="0"/>
            </a:endParaRPr>
          </a:p>
        </p:txBody>
      </p:sp>
      <p:sp>
        <p:nvSpPr>
          <p:cNvPr id="24582" name="Title 3"/>
          <p:cNvSpPr>
            <a:spLocks noGrp="1"/>
          </p:cNvSpPr>
          <p:nvPr>
            <p:ph type="title"/>
          </p:nvPr>
        </p:nvSpPr>
        <p:spPr>
          <a:xfrm>
            <a:off x="366713" y="206375"/>
            <a:ext cx="8388350" cy="647700"/>
          </a:xfrm>
        </p:spPr>
        <p:txBody>
          <a:bodyPr/>
          <a:lstStyle/>
          <a:p>
            <a:r>
              <a:rPr lang="en-GB" altLang="en-US" sz="2400" smtClean="0"/>
              <a:t>The importance of Fish &amp; Chips increased in F&amp;C shops and Full Service Restaurants</a:t>
            </a:r>
          </a:p>
        </p:txBody>
      </p:sp>
      <p:sp>
        <p:nvSpPr>
          <p:cNvPr id="27" name="TextBox 2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
        <p:nvSpPr>
          <p:cNvPr id="24584" name="Rectangle 9"/>
          <p:cNvSpPr>
            <a:spLocks noChangeArrowheads="1"/>
          </p:cNvSpPr>
          <p:nvPr/>
        </p:nvSpPr>
        <p:spPr bwMode="auto">
          <a:xfrm>
            <a:off x="2470150" y="4849813"/>
            <a:ext cx="3541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200" i="1"/>
              <a:t>*low sample sizes – use directionally.</a:t>
            </a:r>
          </a:p>
        </p:txBody>
      </p:sp>
      <p:cxnSp>
        <p:nvCxnSpPr>
          <p:cNvPr id="11" name="Straight Connector 10"/>
          <p:cNvCxnSpPr/>
          <p:nvPr/>
        </p:nvCxnSpPr>
        <p:spPr bwMode="auto">
          <a:xfrm flipV="1">
            <a:off x="1698625" y="1035050"/>
            <a:ext cx="0" cy="3436938"/>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Chart 25"/>
          <p:cNvGraphicFramePr>
            <a:graphicFrameLocks/>
          </p:cNvGraphicFramePr>
          <p:nvPr/>
        </p:nvGraphicFramePr>
        <p:xfrm>
          <a:off x="315913" y="1435100"/>
          <a:ext cx="8489950" cy="3433763"/>
        </p:xfrm>
        <a:graphic>
          <a:graphicData uri="http://schemas.openxmlformats.org/presentationml/2006/ole">
            <mc:AlternateContent xmlns:mc="http://schemas.openxmlformats.org/markup-compatibility/2006">
              <mc:Choice xmlns:v="urn:schemas-microsoft-com:vml" Requires="v">
                <p:oleObj spid="_x0000_s26633" name="Chart" r:id="rId4" imgW="8498561" imgH="3438442" progId="Excel.Chart.8">
                  <p:embed/>
                </p:oleObj>
              </mc:Choice>
              <mc:Fallback>
                <p:oleObj name="Chart" r:id="rId4" imgW="8498561" imgH="3438442"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435100"/>
                        <a:ext cx="8489950" cy="343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733800" y="1023938"/>
            <a:ext cx="1473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Age</a:t>
            </a:r>
            <a:endParaRPr lang="en-US" sz="1200" dirty="0">
              <a:solidFill>
                <a:srgbClr val="008AC0"/>
              </a:solidFill>
              <a:latin typeface="+mn-lt"/>
              <a:cs typeface="Calibri" pitchFamily="34" charset="0"/>
            </a:endParaRPr>
          </a:p>
        </p:txBody>
      </p:sp>
      <p:sp>
        <p:nvSpPr>
          <p:cNvPr id="26628"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6" name="Straight Connector 5"/>
          <p:cNvCxnSpPr/>
          <p:nvPr/>
        </p:nvCxnSpPr>
        <p:spPr bwMode="auto">
          <a:xfrm flipV="1">
            <a:off x="1860550" y="1023938"/>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3"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a:solidFill>
                  <a:srgbClr val="008AC0"/>
                </a:solidFill>
                <a:latin typeface="+mn-lt"/>
                <a:cs typeface="Calibri" pitchFamily="34" charset="0"/>
              </a:rPr>
              <a:t>4</a:t>
            </a:r>
          </a:p>
        </p:txBody>
      </p:sp>
      <p:sp>
        <p:nvSpPr>
          <p:cNvPr id="26631" name="Title 6"/>
          <p:cNvSpPr>
            <a:spLocks noGrp="1"/>
          </p:cNvSpPr>
          <p:nvPr>
            <p:ph type="title"/>
          </p:nvPr>
        </p:nvSpPr>
        <p:spPr>
          <a:xfrm>
            <a:off x="366713" y="206375"/>
            <a:ext cx="8388350" cy="647700"/>
          </a:xfrm>
        </p:spPr>
        <p:txBody>
          <a:bodyPr/>
          <a:lstStyle/>
          <a:p>
            <a:r>
              <a:rPr lang="en-GB" altLang="en-US" sz="2400" smtClean="0"/>
              <a:t>Fish &amp; Chips is most popular amongst 50+</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Chart 25"/>
          <p:cNvGraphicFramePr>
            <a:graphicFrameLocks/>
          </p:cNvGraphicFramePr>
          <p:nvPr/>
        </p:nvGraphicFramePr>
        <p:xfrm>
          <a:off x="315913" y="1547813"/>
          <a:ext cx="8489950" cy="3321050"/>
        </p:xfrm>
        <a:graphic>
          <a:graphicData uri="http://schemas.openxmlformats.org/presentationml/2006/ole">
            <mc:AlternateContent xmlns:mc="http://schemas.openxmlformats.org/markup-compatibility/2006">
              <mc:Choice xmlns:v="urn:schemas-microsoft-com:vml" Requires="v">
                <p:oleObj spid="_x0000_s28681" name="Chart" r:id="rId4" imgW="8498561" imgH="3328704" progId="Excel.Chart.8">
                  <p:embed/>
                </p:oleObj>
              </mc:Choice>
              <mc:Fallback>
                <p:oleObj name="Chart" r:id="rId4" imgW="8498561" imgH="3328704"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47813"/>
                        <a:ext cx="8489950" cy="332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444875" y="1039813"/>
            <a:ext cx="2051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Social Class</a:t>
            </a:r>
            <a:endParaRPr lang="en-US" sz="1200" dirty="0">
              <a:solidFill>
                <a:srgbClr val="008AC0"/>
              </a:solidFill>
              <a:latin typeface="+mn-lt"/>
              <a:cs typeface="Calibri" pitchFamily="34" charset="0"/>
            </a:endParaRPr>
          </a:p>
        </p:txBody>
      </p:sp>
      <p:sp>
        <p:nvSpPr>
          <p:cNvPr id="28676"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1" name="Straight Connector 10"/>
          <p:cNvCxnSpPr/>
          <p:nvPr/>
        </p:nvCxnSpPr>
        <p:spPr bwMode="auto">
          <a:xfrm flipV="1">
            <a:off x="1884363" y="1039813"/>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3"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a:solidFill>
                  <a:srgbClr val="008AC0"/>
                </a:solidFill>
                <a:latin typeface="+mn-lt"/>
                <a:cs typeface="Calibri" pitchFamily="34" charset="0"/>
              </a:rPr>
              <a:t>5</a:t>
            </a:r>
          </a:p>
        </p:txBody>
      </p:sp>
      <p:sp>
        <p:nvSpPr>
          <p:cNvPr id="28679" name="Title 4"/>
          <p:cNvSpPr>
            <a:spLocks noGrp="1"/>
          </p:cNvSpPr>
          <p:nvPr>
            <p:ph type="title"/>
          </p:nvPr>
        </p:nvSpPr>
        <p:spPr>
          <a:xfrm>
            <a:off x="366713" y="206375"/>
            <a:ext cx="8388350" cy="647700"/>
          </a:xfrm>
        </p:spPr>
        <p:txBody>
          <a:bodyPr/>
          <a:lstStyle/>
          <a:p>
            <a:r>
              <a:rPr lang="en-GB" altLang="en-US" sz="2400" smtClean="0"/>
              <a:t>Fish &amp; Chips strongly over indexes with A,B,C1 consumers, especially at Pubs and FSR</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Chart 25"/>
          <p:cNvGraphicFramePr>
            <a:graphicFrameLocks/>
          </p:cNvGraphicFramePr>
          <p:nvPr/>
        </p:nvGraphicFramePr>
        <p:xfrm>
          <a:off x="315913" y="1341438"/>
          <a:ext cx="8489950" cy="3527425"/>
        </p:xfrm>
        <a:graphic>
          <a:graphicData uri="http://schemas.openxmlformats.org/presentationml/2006/ole">
            <mc:AlternateContent xmlns:mc="http://schemas.openxmlformats.org/markup-compatibility/2006">
              <mc:Choice xmlns:v="urn:schemas-microsoft-com:vml" Requires="v">
                <p:oleObj spid="_x0000_s30729" name="Chart" r:id="rId4" imgW="8498561" imgH="3535986" progId="Excel.Chart.8">
                  <p:embed/>
                </p:oleObj>
              </mc:Choice>
              <mc:Fallback>
                <p:oleObj name="Chart" r:id="rId4" imgW="8498561" imgH="3535986"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341438"/>
                        <a:ext cx="848995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554413" y="1030288"/>
            <a:ext cx="17208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Gender</a:t>
            </a:r>
            <a:endParaRPr lang="en-US" sz="1200" dirty="0">
              <a:solidFill>
                <a:srgbClr val="008AC0"/>
              </a:solidFill>
              <a:latin typeface="+mn-lt"/>
              <a:cs typeface="Calibri" pitchFamily="34" charset="0"/>
            </a:endParaRPr>
          </a:p>
        </p:txBody>
      </p:sp>
      <p:sp>
        <p:nvSpPr>
          <p:cNvPr id="30724"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1" name="Straight Connector 10"/>
          <p:cNvCxnSpPr/>
          <p:nvPr/>
        </p:nvCxnSpPr>
        <p:spPr bwMode="auto">
          <a:xfrm flipV="1">
            <a:off x="1874838" y="1125538"/>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3"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a:solidFill>
                  <a:srgbClr val="008AC0"/>
                </a:solidFill>
                <a:latin typeface="+mn-lt"/>
                <a:cs typeface="Calibri" pitchFamily="34" charset="0"/>
              </a:rPr>
              <a:t>6</a:t>
            </a:r>
          </a:p>
        </p:txBody>
      </p:sp>
      <p:sp>
        <p:nvSpPr>
          <p:cNvPr id="30727" name="Title 4"/>
          <p:cNvSpPr>
            <a:spLocks noGrp="1"/>
          </p:cNvSpPr>
          <p:nvPr>
            <p:ph type="title"/>
          </p:nvPr>
        </p:nvSpPr>
        <p:spPr>
          <a:xfrm>
            <a:off x="366713" y="206375"/>
            <a:ext cx="8388350" cy="647700"/>
          </a:xfrm>
        </p:spPr>
        <p:txBody>
          <a:bodyPr/>
          <a:lstStyle/>
          <a:p>
            <a:r>
              <a:rPr lang="en-GB" altLang="en-US" sz="2400" smtClean="0"/>
              <a:t>Fish &amp; Chips are slightly skewed to female customers, especially at FSR </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Chart 25"/>
          <p:cNvGraphicFramePr>
            <a:graphicFrameLocks/>
          </p:cNvGraphicFramePr>
          <p:nvPr/>
        </p:nvGraphicFramePr>
        <p:xfrm>
          <a:off x="315913" y="1179513"/>
          <a:ext cx="8489950" cy="3689350"/>
        </p:xfrm>
        <a:graphic>
          <a:graphicData uri="http://schemas.openxmlformats.org/presentationml/2006/ole">
            <mc:AlternateContent xmlns:mc="http://schemas.openxmlformats.org/markup-compatibility/2006">
              <mc:Choice xmlns:v="urn:schemas-microsoft-com:vml" Requires="v">
                <p:oleObj spid="_x0000_s32777" name="Chart" r:id="rId4" imgW="8498561" imgH="3694496" progId="Excel.Chart.8">
                  <p:embed/>
                </p:oleObj>
              </mc:Choice>
              <mc:Fallback>
                <p:oleObj name="Chart" r:id="rId4" imgW="8498561" imgH="3694496"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179513"/>
                        <a:ext cx="8489950" cy="36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149600" y="1050925"/>
            <a:ext cx="2641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Presence of Children</a:t>
            </a:r>
            <a:endParaRPr lang="en-US" sz="1200" dirty="0">
              <a:solidFill>
                <a:srgbClr val="008AC0"/>
              </a:solidFill>
              <a:latin typeface="+mn-lt"/>
              <a:cs typeface="Calibri" pitchFamily="34" charset="0"/>
            </a:endParaRPr>
          </a:p>
        </p:txBody>
      </p:sp>
      <p:sp>
        <p:nvSpPr>
          <p:cNvPr id="32772"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1" name="Straight Connector 10"/>
          <p:cNvCxnSpPr/>
          <p:nvPr/>
        </p:nvCxnSpPr>
        <p:spPr bwMode="auto">
          <a:xfrm flipV="1">
            <a:off x="1898650" y="1176338"/>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3"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smtClean="0">
                <a:solidFill>
                  <a:srgbClr val="008AC0"/>
                </a:solidFill>
                <a:latin typeface="+mn-lt"/>
                <a:cs typeface="Calibri" pitchFamily="34" charset="0"/>
              </a:rPr>
              <a:t>7</a:t>
            </a:r>
            <a:endParaRPr lang="en-US" sz="1400" dirty="0">
              <a:solidFill>
                <a:srgbClr val="008AC0"/>
              </a:solidFill>
              <a:latin typeface="+mn-lt"/>
              <a:cs typeface="Calibri" pitchFamily="34" charset="0"/>
            </a:endParaRPr>
          </a:p>
        </p:txBody>
      </p:sp>
      <p:sp>
        <p:nvSpPr>
          <p:cNvPr id="32775" name="Title 4"/>
          <p:cNvSpPr>
            <a:spLocks noGrp="1"/>
          </p:cNvSpPr>
          <p:nvPr>
            <p:ph type="title"/>
          </p:nvPr>
        </p:nvSpPr>
        <p:spPr>
          <a:xfrm>
            <a:off x="366713" y="206375"/>
            <a:ext cx="8388350" cy="647700"/>
          </a:xfrm>
        </p:spPr>
        <p:txBody>
          <a:bodyPr/>
          <a:lstStyle/>
          <a:p>
            <a:r>
              <a:rPr lang="en-GB" altLang="en-US" sz="2400" smtClean="0"/>
              <a:t>Fish &amp; Chips over indexes with adult only occasions, with this being amplified in Pubs and to a lesser extent at QSR </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Chart 25"/>
          <p:cNvGraphicFramePr>
            <a:graphicFrameLocks/>
          </p:cNvGraphicFramePr>
          <p:nvPr/>
        </p:nvGraphicFramePr>
        <p:xfrm>
          <a:off x="315913" y="1179513"/>
          <a:ext cx="8489950" cy="3706812"/>
        </p:xfrm>
        <a:graphic>
          <a:graphicData uri="http://schemas.openxmlformats.org/presentationml/2006/ole">
            <mc:AlternateContent xmlns:mc="http://schemas.openxmlformats.org/markup-compatibility/2006">
              <mc:Choice xmlns:v="urn:schemas-microsoft-com:vml" Requires="v">
                <p:oleObj spid="_x0000_s34825" name="Chart" r:id="rId4" imgW="8498561" imgH="3712786" progId="Excel.Chart.8">
                  <p:embed/>
                </p:oleObj>
              </mc:Choice>
              <mc:Fallback>
                <p:oleObj name="Chart" r:id="rId4" imgW="8498561" imgH="3712786"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179513"/>
                        <a:ext cx="8489950" cy="3706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597275" y="1038225"/>
            <a:ext cx="17462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Daypart</a:t>
            </a:r>
            <a:endParaRPr lang="en-US" sz="1200" dirty="0">
              <a:solidFill>
                <a:srgbClr val="008AC0"/>
              </a:solidFill>
              <a:latin typeface="+mn-lt"/>
              <a:cs typeface="Calibri" pitchFamily="34" charset="0"/>
            </a:endParaRPr>
          </a:p>
        </p:txBody>
      </p:sp>
      <p:sp>
        <p:nvSpPr>
          <p:cNvPr id="34820"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1" name="Straight Connector 10"/>
          <p:cNvCxnSpPr/>
          <p:nvPr/>
        </p:nvCxnSpPr>
        <p:spPr bwMode="auto">
          <a:xfrm flipV="1">
            <a:off x="1876425" y="1125538"/>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3"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a:solidFill>
                  <a:srgbClr val="008AC0"/>
                </a:solidFill>
                <a:latin typeface="+mn-lt"/>
                <a:cs typeface="Calibri" pitchFamily="34" charset="0"/>
              </a:rPr>
              <a:t>8</a:t>
            </a:r>
          </a:p>
        </p:txBody>
      </p:sp>
      <p:sp>
        <p:nvSpPr>
          <p:cNvPr id="34823" name="Title 4"/>
          <p:cNvSpPr>
            <a:spLocks noGrp="1"/>
          </p:cNvSpPr>
          <p:nvPr>
            <p:ph type="title"/>
          </p:nvPr>
        </p:nvSpPr>
        <p:spPr>
          <a:xfrm>
            <a:off x="366713" y="206375"/>
            <a:ext cx="8212137" cy="647700"/>
          </a:xfrm>
        </p:spPr>
        <p:txBody>
          <a:bodyPr/>
          <a:lstStyle/>
          <a:p>
            <a:r>
              <a:rPr lang="en-GB" altLang="en-US" sz="2400" smtClean="0"/>
              <a:t>More than half of Fish &amp; Chips occasions occurring at dinner (especially at FSR) and the rest at lunch (QSR)</a:t>
            </a:r>
          </a:p>
        </p:txBody>
      </p:sp>
      <p:sp>
        <p:nvSpPr>
          <p:cNvPr id="17" name="TextBox 16"/>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Chart 25"/>
          <p:cNvGraphicFramePr>
            <a:graphicFrameLocks/>
          </p:cNvGraphicFramePr>
          <p:nvPr/>
        </p:nvGraphicFramePr>
        <p:xfrm>
          <a:off x="315913" y="1516063"/>
          <a:ext cx="8489950" cy="3352800"/>
        </p:xfrm>
        <a:graphic>
          <a:graphicData uri="http://schemas.openxmlformats.org/presentationml/2006/ole">
            <mc:AlternateContent xmlns:mc="http://schemas.openxmlformats.org/markup-compatibility/2006">
              <mc:Choice xmlns:v="urn:schemas-microsoft-com:vml" Requires="v">
                <p:oleObj spid="_x0000_s36873" name="Chart" r:id="rId4" imgW="8498561" imgH="3359187" progId="Excel.Chart.8">
                  <p:embed/>
                </p:oleObj>
              </mc:Choice>
              <mc:Fallback>
                <p:oleObj name="Chart" r:id="rId4" imgW="8498561" imgH="3359187" progId="Excel.Chart.8">
                  <p:embed/>
                  <p:pic>
                    <p:nvPicPr>
                      <p:cNvPr id="0" name="Chart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16063"/>
                        <a:ext cx="8489950"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3"/>
          <p:cNvSpPr txBox="1">
            <a:spLocks noChangeArrowheads="1"/>
          </p:cNvSpPr>
          <p:nvPr/>
        </p:nvSpPr>
        <p:spPr bwMode="auto">
          <a:xfrm>
            <a:off x="3405188" y="1050925"/>
            <a:ext cx="21304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auto">
              <a:spcBef>
                <a:spcPts val="0"/>
              </a:spcBef>
              <a:spcAft>
                <a:spcPts val="0"/>
              </a:spcAft>
              <a:defRPr/>
            </a:pPr>
            <a:r>
              <a:rPr lang="en-US" sz="1200" dirty="0" smtClean="0">
                <a:solidFill>
                  <a:srgbClr val="008AC0"/>
                </a:solidFill>
                <a:latin typeface="+mn-lt"/>
                <a:cs typeface="Calibri" pitchFamily="34" charset="0"/>
              </a:rPr>
              <a:t>Total Fish &amp; Chips</a:t>
            </a:r>
          </a:p>
          <a:p>
            <a:pPr algn="ctr" fontAlgn="auto">
              <a:spcBef>
                <a:spcPts val="0"/>
              </a:spcBef>
              <a:spcAft>
                <a:spcPts val="0"/>
              </a:spcAft>
              <a:defRPr/>
            </a:pPr>
            <a:r>
              <a:rPr lang="en-US" sz="1200" dirty="0" smtClean="0">
                <a:solidFill>
                  <a:srgbClr val="008AC0"/>
                </a:solidFill>
                <a:latin typeface="+mn-lt"/>
                <a:cs typeface="Calibri" pitchFamily="34" charset="0"/>
              </a:rPr>
              <a:t>Servings % by Day of Week </a:t>
            </a:r>
            <a:endParaRPr lang="en-US" sz="1200" dirty="0">
              <a:solidFill>
                <a:srgbClr val="008AC0"/>
              </a:solidFill>
              <a:latin typeface="+mn-lt"/>
              <a:cs typeface="Calibri" pitchFamily="34" charset="0"/>
            </a:endParaRPr>
          </a:p>
        </p:txBody>
      </p:sp>
      <p:sp>
        <p:nvSpPr>
          <p:cNvPr id="36868" name="AutoShape 4" descr="Pound Sign Outline Clipart"/>
          <p:cNvSpPr>
            <a:spLocks noChangeAspect="1" noChangeArrowheads="1"/>
          </p:cNvSpPr>
          <p:nvPr/>
        </p:nvSpPr>
        <p:spPr bwMode="auto">
          <a:xfrm>
            <a:off x="155575" y="-1079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cxnSp>
        <p:nvCxnSpPr>
          <p:cNvPr id="12" name="Straight Connector 11"/>
          <p:cNvCxnSpPr/>
          <p:nvPr/>
        </p:nvCxnSpPr>
        <p:spPr bwMode="auto">
          <a:xfrm flipV="1">
            <a:off x="1709738" y="1125538"/>
            <a:ext cx="0" cy="3436937"/>
          </a:xfrm>
          <a:prstGeom prst="line">
            <a:avLst/>
          </a:prstGeom>
          <a:solidFill>
            <a:srgbClr val="FFFF99"/>
          </a:solidFill>
          <a:ln w="9525" cap="flat" cmpd="sng" algn="ctr">
            <a:solidFill>
              <a:schemeClr val="tx1"/>
            </a:solidFill>
            <a:prstDash val="sysDash"/>
            <a:round/>
            <a:headEnd type="none" w="med" len="med"/>
            <a:tailEnd type="none" w="med" len="med"/>
          </a:ln>
          <a:effectLst>
            <a:outerShdw blurRad="63500" dist="35921" dir="2700000" algn="ctr" rotWithShape="0">
              <a:schemeClr val="bg2"/>
            </a:outerShdw>
          </a:effectLst>
          <a:extLst/>
        </p:spPr>
      </p:cxnSp>
      <p:sp>
        <p:nvSpPr>
          <p:cNvPr id="14" name="Text Box 3"/>
          <p:cNvSpPr txBox="1">
            <a:spLocks noChangeArrowheads="1"/>
          </p:cNvSpPr>
          <p:nvPr/>
        </p:nvSpPr>
        <p:spPr bwMode="auto">
          <a:xfrm>
            <a:off x="8091488" y="4835525"/>
            <a:ext cx="733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r" fontAlgn="auto">
              <a:spcBef>
                <a:spcPts val="0"/>
              </a:spcBef>
              <a:spcAft>
                <a:spcPts val="0"/>
              </a:spcAft>
              <a:defRPr/>
            </a:pPr>
            <a:r>
              <a:rPr lang="en-US" sz="1400" dirty="0">
                <a:solidFill>
                  <a:srgbClr val="008AC0"/>
                </a:solidFill>
                <a:latin typeface="+mn-lt"/>
                <a:cs typeface="Calibri" pitchFamily="34" charset="0"/>
              </a:rPr>
              <a:t>9</a:t>
            </a:r>
          </a:p>
        </p:txBody>
      </p:sp>
      <p:sp>
        <p:nvSpPr>
          <p:cNvPr id="36871" name="Title 4"/>
          <p:cNvSpPr>
            <a:spLocks noGrp="1"/>
          </p:cNvSpPr>
          <p:nvPr>
            <p:ph type="title"/>
          </p:nvPr>
        </p:nvSpPr>
        <p:spPr>
          <a:xfrm>
            <a:off x="366713" y="206375"/>
            <a:ext cx="8388350" cy="647700"/>
          </a:xfrm>
        </p:spPr>
        <p:txBody>
          <a:bodyPr/>
          <a:lstStyle/>
          <a:p>
            <a:r>
              <a:rPr lang="en-GB" altLang="en-US" sz="2400" smtClean="0"/>
              <a:t>Fish &amp; Chips is a predominantly weekend occasion: especially on Fridays and Saturdays</a:t>
            </a:r>
          </a:p>
        </p:txBody>
      </p:sp>
      <p:sp>
        <p:nvSpPr>
          <p:cNvPr id="18" name="TextBox 17"/>
          <p:cNvSpPr txBox="1"/>
          <p:nvPr/>
        </p:nvSpPr>
        <p:spPr>
          <a:xfrm>
            <a:off x="5694363" y="4873625"/>
            <a:ext cx="2884487" cy="230188"/>
          </a:xfrm>
          <a:prstGeom prst="rect">
            <a:avLst/>
          </a:prstGeom>
          <a:noFill/>
        </p:spPr>
        <p:txBody>
          <a:bodyPr wrap="none">
            <a:spAutoFit/>
          </a:bodyPr>
          <a:lstStyle/>
          <a:p>
            <a:pPr eaLnBrk="1" fontAlgn="auto" hangingPunct="1">
              <a:spcBef>
                <a:spcPts val="0"/>
              </a:spcBef>
              <a:spcAft>
                <a:spcPts val="0"/>
              </a:spcAft>
              <a:defRPr/>
            </a:pPr>
            <a:r>
              <a:rPr lang="en-US" sz="900" i="1" dirty="0">
                <a:solidFill>
                  <a:schemeClr val="tx1">
                    <a:lumMod val="65000"/>
                    <a:lumOff val="35000"/>
                  </a:schemeClr>
                </a:solidFill>
                <a:latin typeface="+mn-lt"/>
              </a:rPr>
              <a:t>Source: </a:t>
            </a:r>
            <a:r>
              <a:rPr lang="en-US" sz="900" i="1" dirty="0">
                <a:solidFill>
                  <a:schemeClr val="tx1">
                    <a:lumMod val="65000"/>
                    <a:lumOff val="35000"/>
                  </a:schemeClr>
                </a:solidFill>
                <a:latin typeface="+mn-lt"/>
              </a:rPr>
              <a:t>The NPD Group/CREST®, </a:t>
            </a:r>
            <a:r>
              <a:rPr lang="en-US" sz="900" i="1" dirty="0">
                <a:solidFill>
                  <a:schemeClr val="tx1">
                    <a:lumMod val="65000"/>
                    <a:lumOff val="35000"/>
                  </a:schemeClr>
                </a:solidFill>
                <a:latin typeface="+mn-lt"/>
              </a:rPr>
              <a:t>3YE June 2020</a:t>
            </a:r>
            <a:endParaRPr lang="en-US" sz="900" i="1"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NPD</DocumentSource>
    <PublicationDate xmlns="cebd32e3-9ab6-41ee-b1af-b8405a8d4e68">2020-09-29T23:00:00+00:00</PublicationDate>
    <DocumentAdded xmlns="cebd32e3-9ab6-41ee-b1af-b8405a8d4e68" xsi:nil="true"/>
    <TaxCatchAll xmlns="cebd32e3-9ab6-41ee-b1af-b8405a8d4e68">
      <Value>1473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NPD Fish and Chips Reports</TermName>
          <TermId xmlns="http://schemas.microsoft.com/office/infopath/2007/PartnerControls">1d72c50a-e54c-47d7-827a-83dedb9a4501</TermId>
        </TermInfo>
      </Terms>
    </j7c1b49d505545c2a69692ae734740bd>
    <DocumentSummary xmlns="cebd32e3-9ab6-41ee-b1af-b8405a8d4e68">Fish and Chips in foodservice report data 3 year ending to September 2020</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01772761-41BE-4C42-93EB-BFC03A90DAEA}"/>
</file>

<file path=customXml/itemProps2.xml><?xml version="1.0" encoding="utf-8"?>
<ds:datastoreItem xmlns:ds="http://schemas.openxmlformats.org/officeDocument/2006/customXml" ds:itemID="{AEB29326-71B0-4347-AD80-420D9622368D}"/>
</file>

<file path=customXml/itemProps3.xml><?xml version="1.0" encoding="utf-8"?>
<ds:datastoreItem xmlns:ds="http://schemas.openxmlformats.org/officeDocument/2006/customXml" ds:itemID="{0F1DE3D0-DA90-4792-8AA0-D21D6F7D7B2A}"/>
</file>

<file path=docProps/app.xml><?xml version="1.0" encoding="utf-8"?>
<Properties xmlns="http://schemas.openxmlformats.org/officeDocument/2006/extended-properties" xmlns:vt="http://schemas.openxmlformats.org/officeDocument/2006/docPropsVTypes">
  <TotalTime>2387</TotalTime>
  <Words>671</Words>
  <Application>Microsoft Office PowerPoint</Application>
  <PresentationFormat>On-screen Show (16:9)</PresentationFormat>
  <Paragraphs>153</Paragraphs>
  <Slides>13</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1" baseType="lpstr">
      <vt:lpstr>Arial</vt:lpstr>
      <vt:lpstr>Lucida Grande</vt:lpstr>
      <vt:lpstr>Calibri</vt:lpstr>
      <vt:lpstr>MS PGothic</vt:lpstr>
      <vt:lpstr>Tahoma</vt:lpstr>
      <vt:lpstr>Seafish - Light</vt:lpstr>
      <vt:lpstr>Seafish – Dark</vt:lpstr>
      <vt:lpstr>Microsoft Excel Chart</vt:lpstr>
      <vt:lpstr>Fish &amp; Chips Report</vt:lpstr>
      <vt:lpstr>Amid COVID, Fish &amp; Chips servings decreased across all channels, with QSR demonstrating the largest % dip </vt:lpstr>
      <vt:lpstr>The importance of Fish &amp; Chips increased in F&amp;C shops and Full Service Restaurants</vt:lpstr>
      <vt:lpstr>Fish &amp; Chips is most popular amongst 50+</vt:lpstr>
      <vt:lpstr>Fish &amp; Chips strongly over indexes with A,B,C1 consumers, especially at Pubs and FSR</vt:lpstr>
      <vt:lpstr>Fish &amp; Chips are slightly skewed to female customers, especially at FSR </vt:lpstr>
      <vt:lpstr>Fish &amp; Chips over indexes with adult only occasions, with this being amplified in Pubs and to a lesser extent at QSR </vt:lpstr>
      <vt:lpstr>More than half of Fish &amp; Chips occasions occurring at dinner (especially at FSR) and the rest at lunch (QSR)</vt:lpstr>
      <vt:lpstr>Fish &amp; Chips is a predominantly weekend occasion: especially on Fridays and Saturdays</vt:lpstr>
      <vt:lpstr>Fish &amp; Chips is more of a social food at pubs and FSR, and more functional at QSR</vt:lpstr>
      <vt:lpstr>CREST Coverage</vt:lpstr>
      <vt:lpstr>CREST Measures</vt:lpstr>
      <vt:lpstr>CREST Calculations</vt:lpstr>
    </vt:vector>
  </TitlesOfParts>
  <Company>StudioLR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3YE September NPD Fish and Chips Report</dc:title>
  <dc:creator>Rhona Cruickshank</dc:creator>
  <cp:lastModifiedBy>Sergey Chekmarev</cp:lastModifiedBy>
  <cp:revision>89</cp:revision>
  <dcterms:created xsi:type="dcterms:W3CDTF">2020-03-26T10:08:15Z</dcterms:created>
  <dcterms:modified xsi:type="dcterms:W3CDTF">2020-11-20T13:49:27Z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Client Third Party Confidential</vt:lpwstr>
  </property>
  <property fmtid="{D5CDD505-2E9C-101B-9397-08002B2CF9AE}" pid="3" name="HeaderFooterSelection">
    <vt:lpwstr>NoHeaderFooter</vt:lpwstr>
  </property>
  <property fmtid="{D5CDD505-2E9C-101B-9397-08002B2CF9AE}" pid="4" name="NXPowerLiteLastOptimized">
    <vt:lpwstr>1144328</vt:lpwstr>
  </property>
  <property fmtid="{D5CDD505-2E9C-101B-9397-08002B2CF9AE}" pid="5" name="NXPowerLiteSettings">
    <vt:lpwstr>C700052003A000</vt:lpwstr>
  </property>
  <property fmtid="{D5CDD505-2E9C-101B-9397-08002B2CF9AE}" pid="6" name="NXPowerLiteVersion">
    <vt:lpwstr>D8.0.11</vt:lpwstr>
  </property>
  <property fmtid="{D5CDD505-2E9C-101B-9397-08002B2CF9AE}" pid="7" name="TitusGUID">
    <vt:lpwstr>49809c5e-8790-4bfd-91a6-ef110f2f180e</vt:lpwstr>
  </property>
  <property fmtid="{D5CDD505-2E9C-101B-9397-08002B2CF9AE}" pid="8" name="ContentTypeId">
    <vt:lpwstr>0x010100FBC0F8BFD01A91498CA7837A71EEDFDB02005AE5335FCC83EB48B1308B6A764FBC1C</vt:lpwstr>
  </property>
  <property fmtid="{D5CDD505-2E9C-101B-9397-08002B2CF9AE}" pid="9" name="Market Data Document Path">
    <vt:lpwstr>1473;#NPD Fish and Chips Reports|1d72c50a-e54c-47d7-827a-83dedb9a4501</vt:lpwstr>
  </property>
</Properties>
</file>