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32" r:id="rId1"/>
  </p:sldMasterIdLst>
  <p:notesMasterIdLst>
    <p:notesMasterId r:id="rId23"/>
  </p:notesMasterIdLst>
  <p:handoutMasterIdLst>
    <p:handoutMasterId r:id="rId24"/>
  </p:handoutMasterIdLst>
  <p:sldIdLst>
    <p:sldId id="544" r:id="rId2"/>
    <p:sldId id="477" r:id="rId3"/>
    <p:sldId id="448" r:id="rId4"/>
    <p:sldId id="449" r:id="rId5"/>
    <p:sldId id="545" r:id="rId6"/>
    <p:sldId id="470" r:id="rId7"/>
    <p:sldId id="450" r:id="rId8"/>
    <p:sldId id="546" r:id="rId9"/>
    <p:sldId id="455" r:id="rId10"/>
    <p:sldId id="547" r:id="rId11"/>
    <p:sldId id="453" r:id="rId12"/>
    <p:sldId id="538" r:id="rId13"/>
    <p:sldId id="451" r:id="rId14"/>
    <p:sldId id="539" r:id="rId15"/>
    <p:sldId id="454" r:id="rId16"/>
    <p:sldId id="540" r:id="rId17"/>
    <p:sldId id="452" r:id="rId18"/>
    <p:sldId id="496" r:id="rId19"/>
    <p:sldId id="497" r:id="rId20"/>
    <p:sldId id="548" r:id="rId21"/>
    <p:sldId id="498" r:id="rId22"/>
  </p:sldIdLst>
  <p:sldSz cx="9144000" cy="6858000" type="screen4x3"/>
  <p:notesSz cx="7035800" cy="93345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12E7F"/>
    <a:srgbClr val="0082D2"/>
    <a:srgbClr val="D6BC38"/>
    <a:srgbClr val="ED8000"/>
    <a:srgbClr val="63B1E5"/>
    <a:srgbClr val="477F80"/>
    <a:srgbClr val="A8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74" autoAdjust="0"/>
    <p:restoredTop sz="97680" autoAdjust="0"/>
  </p:normalViewPr>
  <p:slideViewPr>
    <p:cSldViewPr snapToGrid="0">
      <p:cViewPr>
        <p:scale>
          <a:sx n="90" d="100"/>
          <a:sy n="90" d="100"/>
        </p:scale>
        <p:origin x="744" y="5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openxmlformats.org/officeDocument/2006/relationships/customXml" Target="../customXml/item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62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4C1BBD8-D509-49BE-93B8-063FA90AEB9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515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4625" y="0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700088"/>
            <a:ext cx="4667250" cy="3500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3263" y="4433888"/>
            <a:ext cx="5629275" cy="420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4625" y="8866188"/>
            <a:ext cx="304958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543" tIns="46772" rIns="93543" bIns="46772" numCol="1" anchor="b" anchorCtr="0" compatLnSpc="1">
            <a:prstTxWarp prst="textNoShape">
              <a:avLst/>
            </a:prstTxWarp>
          </a:bodyPr>
          <a:lstStyle>
            <a:lvl1pPr algn="r" defTabSz="935038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00682EC-FB34-49AE-974A-05CB4C0D89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24349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D4A1DDA-8527-433F-BFB4-B6A9C5553236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888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CBBC2D-3B25-4704-8FDC-F247192ABCA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102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7D7AED0-4667-476F-A4C6-BF53ED1A5CB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42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ECF1278-75BF-43C0-8C69-78A6A95545E7}" type="slidenum">
              <a:rPr lang="en-GB" altLang="en-US" smtClean="0">
                <a:ea typeface="Geneva"/>
                <a:cs typeface="Geneva"/>
              </a:rPr>
              <a:pPr eaLnBrk="1" hangingPunct="1">
                <a:spcBef>
                  <a:spcPct val="0"/>
                </a:spcBef>
              </a:pPr>
              <a:t>6</a:t>
            </a:fld>
            <a:endParaRPr lang="en-GB" altLang="en-US" smtClean="0">
              <a:ea typeface="Geneva"/>
              <a:cs typeface="Geneva"/>
            </a:endParaRPr>
          </a:p>
        </p:txBody>
      </p:sp>
    </p:spTree>
    <p:extLst>
      <p:ext uri="{BB962C8B-B14F-4D97-AF65-F5344CB8AC3E}">
        <p14:creationId xmlns:p14="http://schemas.microsoft.com/office/powerpoint/2010/main" val="3190997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67AD65A-3C50-4B89-828A-F69D379AF82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6274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0A254C6-1D68-4133-B9BD-3F2D1C34B907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1D4CC7B-68E4-400E-BFEB-A9DA4E6B1DD5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393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8963501-7D8C-4F07-9B18-096F0220F948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4069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4770DD1-0343-4529-B64C-69C88B6385EF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15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925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350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350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F0C7E7-D98B-453B-8D97-27268C1BD2F9}" type="slidenum">
              <a:rPr lang="en-GB" altLang="en-US" smtClean="0">
                <a:ea typeface="ＭＳ Ｐゴシック" pitchFamily="34" charset="-128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en-GB" altLang="en-US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598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/>
            </a:lvl1pPr>
          </a:lstStyle>
          <a:p>
            <a:fld id="{ADDB6B5F-43D6-41FE-AC16-7E33290B0982}" type="datetime3">
              <a:rPr lang="en-US" smtClean="0"/>
              <a:pPr/>
              <a:t>7 April 2020</a:t>
            </a:fld>
            <a:endParaRPr lang="en-GB" dirty="0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74074900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83055842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urpose Slide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8" name="Group 4">
            <a:extLst>
              <a:ext uri="{FF2B5EF4-FFF2-40B4-BE49-F238E27FC236}">
                <a16:creationId xmlns="" xmlns:a16="http://schemas.microsoft.com/office/drawing/2014/main" id="{E61854D4-7D42-42F8-8EB5-31AA12955E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471600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10" name="Freeform 5">
              <a:extLst>
                <a:ext uri="{FF2B5EF4-FFF2-40B4-BE49-F238E27FC236}">
                  <a16:creationId xmlns="" xmlns:a16="http://schemas.microsoft.com/office/drawing/2014/main" id="{3F56BFE3-0F80-47A6-849C-3DEF2E16BA0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6">
              <a:extLst>
                <a:ext uri="{FF2B5EF4-FFF2-40B4-BE49-F238E27FC236}">
                  <a16:creationId xmlns="" xmlns:a16="http://schemas.microsoft.com/office/drawing/2014/main" id="{1F15C015-E08F-44A6-901F-4254A2F36DB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7">
              <a:extLst>
                <a:ext uri="{FF2B5EF4-FFF2-40B4-BE49-F238E27FC236}">
                  <a16:creationId xmlns="" xmlns:a16="http://schemas.microsoft.com/office/drawing/2014/main" id="{655F8514-72C8-4407-BD93-95327C78AEA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8">
              <a:extLst>
                <a:ext uri="{FF2B5EF4-FFF2-40B4-BE49-F238E27FC236}">
                  <a16:creationId xmlns="" xmlns:a16="http://schemas.microsoft.com/office/drawing/2014/main" id="{D7A83BA7-4125-4C83-ABAA-3AD981B67D2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9">
              <a:extLst>
                <a:ext uri="{FF2B5EF4-FFF2-40B4-BE49-F238E27FC236}">
                  <a16:creationId xmlns="" xmlns:a16="http://schemas.microsoft.com/office/drawing/2014/main" id="{078C3575-4A9F-449D-BC2E-E239BB135D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0">
              <a:extLst>
                <a:ext uri="{FF2B5EF4-FFF2-40B4-BE49-F238E27FC236}">
                  <a16:creationId xmlns="" xmlns:a16="http://schemas.microsoft.com/office/drawing/2014/main" id="{4D2F2BA4-B5C1-418D-8BE1-FDB0658487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1">
              <a:extLst>
                <a:ext uri="{FF2B5EF4-FFF2-40B4-BE49-F238E27FC236}">
                  <a16:creationId xmlns="" xmlns:a16="http://schemas.microsoft.com/office/drawing/2014/main" id="{BF2EB0DF-ED98-4690-AF9C-79444533854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2">
              <a:extLst>
                <a:ext uri="{FF2B5EF4-FFF2-40B4-BE49-F238E27FC236}">
                  <a16:creationId xmlns="" xmlns:a16="http://schemas.microsoft.com/office/drawing/2014/main" id="{F51295A4-C326-465C-B5E1-363B7050350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3">
              <a:extLst>
                <a:ext uri="{FF2B5EF4-FFF2-40B4-BE49-F238E27FC236}">
                  <a16:creationId xmlns="" xmlns:a16="http://schemas.microsoft.com/office/drawing/2014/main" id="{FB21DE5C-F96D-48C7-A416-1B7DAA8380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4">
              <a:extLst>
                <a:ext uri="{FF2B5EF4-FFF2-40B4-BE49-F238E27FC236}">
                  <a16:creationId xmlns="" xmlns:a16="http://schemas.microsoft.com/office/drawing/2014/main" id="{FA81914C-0873-4C9A-93EB-68181768E33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5">
              <a:extLst>
                <a:ext uri="{FF2B5EF4-FFF2-40B4-BE49-F238E27FC236}">
                  <a16:creationId xmlns="" xmlns:a16="http://schemas.microsoft.com/office/drawing/2014/main" id="{5BC03760-CE40-45F8-94E7-DA7780419CC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6">
              <a:extLst>
                <a:ext uri="{FF2B5EF4-FFF2-40B4-BE49-F238E27FC236}">
                  <a16:creationId xmlns="" xmlns:a16="http://schemas.microsoft.com/office/drawing/2014/main" id="{933220D6-F15E-4FB1-AF9C-E7113FB85AF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7">
              <a:extLst>
                <a:ext uri="{FF2B5EF4-FFF2-40B4-BE49-F238E27FC236}">
                  <a16:creationId xmlns="" xmlns:a16="http://schemas.microsoft.com/office/drawing/2014/main" id="{7CFC4469-D04E-40F1-857E-87E9A58799D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17647076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053100" y="5839200"/>
            <a:ext cx="1494000" cy="508893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AEA2F3C-4123-4163-946A-C1ABED99E969}"/>
              </a:ext>
            </a:extLst>
          </p:cNvPr>
          <p:cNvSpPr txBox="1"/>
          <p:nvPr userDrawn="1"/>
        </p:nvSpPr>
        <p:spPr>
          <a:xfrm>
            <a:off x="2717223" y="6044400"/>
            <a:ext cx="4248777" cy="39995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18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Mill, </a:t>
            </a:r>
            <a:r>
              <a:rPr lang="en-GB" sz="950" dirty="0" err="1">
                <a:solidFill>
                  <a:schemeClr val="bg1"/>
                </a:solidFill>
              </a:rPr>
              <a:t>Logie</a:t>
            </a:r>
            <a:r>
              <a:rPr lang="en-GB" sz="950" dirty="0">
                <a:solidFill>
                  <a:schemeClr val="bg1"/>
                </a:solidFill>
              </a:rPr>
              <a:t> Green Road, Edinburgh EH7 4HS</a:t>
            </a:r>
          </a:p>
          <a:p>
            <a:pPr algn="r">
              <a:lnSpc>
                <a:spcPts val="1340"/>
              </a:lnSpc>
            </a:pPr>
            <a:r>
              <a:rPr lang="en-GB" sz="950" dirty="0">
                <a:solidFill>
                  <a:schemeClr val="bg1"/>
                </a:solidFill>
              </a:rPr>
              <a:t>TEL +44 (0)131 558 3331   FAX +44(0)131 558 1442  seafish@seafish.co.uk</a:t>
            </a:r>
          </a:p>
        </p:txBody>
      </p:sp>
    </p:spTree>
    <p:extLst>
      <p:ext uri="{BB962C8B-B14F-4D97-AF65-F5344CB8AC3E}">
        <p14:creationId xmlns:p14="http://schemas.microsoft.com/office/powerpoint/2010/main" val="4009687011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9415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4034443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863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2703546"/>
            <a:ext cx="9144000" cy="4154454"/>
          </a:xfrm>
          <a:prstGeom prst="rect">
            <a:avLst/>
          </a:prstGeom>
          <a:solidFill>
            <a:srgbClr val="5185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417AB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5354320" y="3078480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t">
            <a:normAutofit/>
          </a:bodyPr>
          <a:lstStyle/>
          <a:p>
            <a:endParaRPr lang="en-US" sz="2800" dirty="0" smtClean="0">
              <a:solidFill>
                <a:srgbClr val="18A2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06" y="286042"/>
            <a:ext cx="1592708" cy="316930"/>
          </a:xfrm>
          <a:prstGeom prst="rect">
            <a:avLst/>
          </a:prstGeom>
        </p:spPr>
      </p:pic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2747" y="1789477"/>
            <a:ext cx="6400800" cy="548973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rgbClr val="62626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US" dirty="0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72747" y="644999"/>
            <a:ext cx="83943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783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217488"/>
            <a:ext cx="8629650" cy="8683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95400"/>
            <a:ext cx="8648700" cy="4038600"/>
          </a:xfrm>
        </p:spPr>
        <p:txBody>
          <a:bodyPr rtlCol="0">
            <a:normAutofit/>
          </a:bodyPr>
          <a:lstStyle/>
          <a:p>
            <a:pPr lvl="0"/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94145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Alt">
    <p:bg bwMode="gray"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98000" y="2905200"/>
            <a:ext cx="4996800" cy="363600"/>
          </a:xfrm>
        </p:spPr>
        <p:txBody>
          <a:bodyPr anchor="t"/>
          <a:lstStyle>
            <a:lvl1pPr algn="r">
              <a:defRPr sz="27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>
          <a:xfrm>
            <a:off x="4572001" y="3247200"/>
            <a:ext cx="1522799" cy="145800"/>
          </a:xfrm>
        </p:spPr>
        <p:txBody>
          <a:bodyPr anchor="t"/>
          <a:lstStyle>
            <a:lvl1pPr algn="r">
              <a:defRPr b="1" cap="all" baseline="0">
                <a:solidFill>
                  <a:schemeClr val="bg1"/>
                </a:solidFill>
              </a:defRPr>
            </a:lvl1pPr>
          </a:lstStyle>
          <a:p>
            <a:fld id="{D076B4B0-0E40-4883-BED4-303E971F3015}" type="datetime3">
              <a:rPr lang="en-US" smtClean="0"/>
              <a:pPr/>
              <a:t>7 April 2020</a:t>
            </a:fld>
            <a:endParaRPr lang="en-GB"/>
          </a:p>
        </p:txBody>
      </p:sp>
      <p:grpSp>
        <p:nvGrpSpPr>
          <p:cNvPr id="7" name="Group 4">
            <a:extLst>
              <a:ext uri="{FF2B5EF4-FFF2-40B4-BE49-F238E27FC236}">
                <a16:creationId xmlns="" xmlns:a16="http://schemas.microsoft.com/office/drawing/2014/main" id="{256774C6-BF72-4D8A-AD80-5F476EE27A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243100" y="2620800"/>
            <a:ext cx="2304000" cy="784800"/>
            <a:chOff x="134" y="-75"/>
            <a:chExt cx="5760" cy="1962"/>
          </a:xfrm>
          <a:solidFill>
            <a:schemeClr val="bg1"/>
          </a:solidFill>
        </p:grpSpPr>
        <p:sp>
          <p:nvSpPr>
            <p:cNvPr id="8" name="Freeform 5">
              <a:extLst>
                <a:ext uri="{FF2B5EF4-FFF2-40B4-BE49-F238E27FC236}">
                  <a16:creationId xmlns="" xmlns:a16="http://schemas.microsoft.com/office/drawing/2014/main" id="{45A97F7C-B6FA-45AE-BE1C-F429AE5BF2A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="" xmlns:a16="http://schemas.microsoft.com/office/drawing/2014/main" id="{886E342E-E45A-43B3-B9E1-73225C5BF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="" xmlns:a16="http://schemas.microsoft.com/office/drawing/2014/main" id="{129B2DEB-7B9F-4D64-8089-6D0B3E3912E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="" xmlns:a16="http://schemas.microsoft.com/office/drawing/2014/main" id="{C300526D-E012-4BAE-8391-D5D8AC2D7DB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="" xmlns:a16="http://schemas.microsoft.com/office/drawing/2014/main" id="{6A7AE131-D39D-4DB9-A6BC-6FF7B911FE2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="" xmlns:a16="http://schemas.microsoft.com/office/drawing/2014/main" id="{8357AD78-2C63-4CB1-8647-644EBFF3EA9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="" xmlns:a16="http://schemas.microsoft.com/office/drawing/2014/main" id="{8ECF6878-6E9B-4332-9675-D0952FFA39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="" xmlns:a16="http://schemas.microsoft.com/office/drawing/2014/main" id="{0504A538-60E5-403C-918B-14108809948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="" xmlns:a16="http://schemas.microsoft.com/office/drawing/2014/main" id="{274DF6B0-A48C-4745-AD56-363FDEC09A1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="" xmlns:a16="http://schemas.microsoft.com/office/drawing/2014/main" id="{F5B6599B-406C-468F-AA8D-B60BCFE3938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="" xmlns:a16="http://schemas.microsoft.com/office/drawing/2014/main" id="{E4D117DE-675E-4F60-A8A4-4944DC57D3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="" xmlns:a16="http://schemas.microsoft.com/office/drawing/2014/main" id="{61029484-B797-455C-B87B-959187EBCB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="" xmlns:a16="http://schemas.microsoft.com/office/drawing/2014/main" id="{8063941E-21B8-44DD-A283-94D5D0FD18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235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3384366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900" y="1304925"/>
            <a:ext cx="7950200" cy="47228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89238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1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506646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6900" y="1855787"/>
            <a:ext cx="3852000" cy="417195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7AC1C-9FE1-42FA-99A3-80DA8DDB6D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61495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245440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840201-6420-4149-A1B3-6A656DE322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000" y="3118506"/>
            <a:ext cx="6422400" cy="823769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grpSp>
        <p:nvGrpSpPr>
          <p:cNvPr id="6" name="Group 4">
            <a:extLst>
              <a:ext uri="{FF2B5EF4-FFF2-40B4-BE49-F238E27FC236}">
                <a16:creationId xmlns="" xmlns:a16="http://schemas.microsoft.com/office/drawing/2014/main" id="{8AA6374D-8816-4984-AA02-834E5E492DF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362700" y="3025564"/>
            <a:ext cx="1184400" cy="403436"/>
            <a:chOff x="134" y="-75"/>
            <a:chExt cx="5760" cy="1962"/>
          </a:xfrm>
          <a:solidFill>
            <a:schemeClr val="bg1"/>
          </a:solidFill>
        </p:grpSpPr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ABDC55-AAB3-4960-B004-F96AB041560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="" xmlns:a16="http://schemas.microsoft.com/office/drawing/2014/main" id="{B44C4C4C-DC5A-47B3-B277-683EDFB7B0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="" xmlns:a16="http://schemas.microsoft.com/office/drawing/2014/main" id="{B4213873-F9A9-47AF-912E-AF7D8398AF8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="" xmlns:a16="http://schemas.microsoft.com/office/drawing/2014/main" id="{5599BDFE-FBF8-4145-B6A3-3580794097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="" xmlns:a16="http://schemas.microsoft.com/office/drawing/2014/main" id="{E0C07242-B85C-4F2F-B848-4A7812C184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="" xmlns:a16="http://schemas.microsoft.com/office/drawing/2014/main" id="{7933AC57-4D46-4DC2-813B-CC20132A6D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="" xmlns:a16="http://schemas.microsoft.com/office/drawing/2014/main" id="{94CF498D-D74B-43D3-B5D6-FF90A53F66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="" xmlns:a16="http://schemas.microsoft.com/office/drawing/2014/main" id="{F0B134A2-6419-46FC-B2C9-BBB881580D8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="" xmlns:a16="http://schemas.microsoft.com/office/drawing/2014/main" id="{669B17DC-4047-43F0-A03B-2C9AF4BF9CE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="" xmlns:a16="http://schemas.microsoft.com/office/drawing/2014/main" id="{1616EBA7-FC24-41F8-AF7A-22784063CAB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="" xmlns:a16="http://schemas.microsoft.com/office/drawing/2014/main" id="{440A2F57-511A-4BC4-BEEC-66A02B9B16E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="" xmlns:a16="http://schemas.microsoft.com/office/drawing/2014/main" id="{920F9231-52EF-43E1-B7EC-83259D2B2856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="" xmlns:a16="http://schemas.microsoft.com/office/drawing/2014/main" id="{E12F7523-E8A1-4C9F-A0D7-3008B25E1D9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96959046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os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85E200-231C-462C-9340-0F878EE90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3FA8D5C-A168-453D-86D4-9C1E7E6EF4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560" y="2995200"/>
            <a:ext cx="6129540" cy="271273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47789BC6-C149-491E-85F7-BE45C04FC1F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18138" y="3371329"/>
            <a:ext cx="3128962" cy="2656409"/>
          </a:xfrm>
        </p:spPr>
        <p:txBody>
          <a:bodyPr/>
          <a:lstStyle>
            <a:lvl1pPr algn="r">
              <a:lnSpc>
                <a:spcPts val="3500"/>
              </a:lnSpc>
              <a:defRPr sz="23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026235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6900" y="527050"/>
            <a:ext cx="6731667" cy="77787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6900" y="1855787"/>
            <a:ext cx="7950200" cy="417195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6900" y="6212667"/>
            <a:ext cx="1506200" cy="277065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F690C12-BAD4-4AF6-81CC-E798817215F4}" type="datetime3">
              <a:rPr lang="en-US" smtClean="0"/>
              <a:t>7 April 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6900" y="6552074"/>
            <a:ext cx="7950200" cy="21240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7100" y="6231601"/>
            <a:ext cx="290900" cy="258132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1000">
                <a:solidFill>
                  <a:schemeClr val="accent1"/>
                </a:solidFill>
              </a:defRPr>
            </a:lvl1pPr>
          </a:lstStyle>
          <a:p>
            <a:fld id="{3F17AC1C-9FE1-42FA-99A3-80DA8DDB6D2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BA690F1-BF49-47B1-B953-55E8388BEBE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3100" y="6231600"/>
            <a:ext cx="6444000" cy="258133"/>
          </a:xfrm>
          <a:prstGeom prst="rect">
            <a:avLst/>
          </a:prstGeom>
        </p:spPr>
      </p:pic>
      <p:grpSp>
        <p:nvGrpSpPr>
          <p:cNvPr id="12" name="Group 4">
            <a:extLst>
              <a:ext uri="{FF2B5EF4-FFF2-40B4-BE49-F238E27FC236}">
                <a16:creationId xmlns="" xmlns:a16="http://schemas.microsoft.com/office/drawing/2014/main" id="{5175D0F3-A7E4-4BFD-8553-0D26E0BB7BFF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362700" y="471600"/>
            <a:ext cx="1184400" cy="403436"/>
            <a:chOff x="134" y="-75"/>
            <a:chExt cx="5760" cy="1962"/>
          </a:xfrm>
        </p:grpSpPr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7DFCE972-EAA5-4B92-BA49-CD32C6DC93A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626" y="782"/>
              <a:ext cx="452" cy="1073"/>
            </a:xfrm>
            <a:custGeom>
              <a:avLst/>
              <a:gdLst>
                <a:gd name="T0" fmla="*/ 339 w 348"/>
                <a:gd name="T1" fmla="*/ 79 h 827"/>
                <a:gd name="T2" fmla="*/ 210 w 348"/>
                <a:gd name="T3" fmla="*/ 781 h 827"/>
                <a:gd name="T4" fmla="*/ 157 w 348"/>
                <a:gd name="T5" fmla="*/ 826 h 827"/>
                <a:gd name="T6" fmla="*/ 48 w 348"/>
                <a:gd name="T7" fmla="*/ 826 h 827"/>
                <a:gd name="T8" fmla="*/ 7 w 348"/>
                <a:gd name="T9" fmla="*/ 776 h 827"/>
                <a:gd name="T10" fmla="*/ 130 w 348"/>
                <a:gd name="T11" fmla="*/ 85 h 827"/>
                <a:gd name="T12" fmla="*/ 316 w 348"/>
                <a:gd name="T13" fmla="*/ 7 h 827"/>
                <a:gd name="T14" fmla="*/ 336 w 348"/>
                <a:gd name="T15" fmla="*/ 0 h 827"/>
                <a:gd name="T16" fmla="*/ 348 w 348"/>
                <a:gd name="T17" fmla="*/ 16 h 827"/>
                <a:gd name="T18" fmla="*/ 339 w 348"/>
                <a:gd name="T19" fmla="*/ 79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8" h="827">
                  <a:moveTo>
                    <a:pt x="339" y="79"/>
                  </a:moveTo>
                  <a:cubicBezTo>
                    <a:pt x="296" y="318"/>
                    <a:pt x="253" y="542"/>
                    <a:pt x="210" y="781"/>
                  </a:cubicBezTo>
                  <a:cubicBezTo>
                    <a:pt x="204" y="812"/>
                    <a:pt x="187" y="826"/>
                    <a:pt x="157" y="826"/>
                  </a:cubicBezTo>
                  <a:cubicBezTo>
                    <a:pt x="121" y="827"/>
                    <a:pt x="84" y="827"/>
                    <a:pt x="48" y="826"/>
                  </a:cubicBezTo>
                  <a:cubicBezTo>
                    <a:pt x="10" y="826"/>
                    <a:pt x="0" y="814"/>
                    <a:pt x="7" y="776"/>
                  </a:cubicBezTo>
                  <a:cubicBezTo>
                    <a:pt x="29" y="656"/>
                    <a:pt x="111" y="190"/>
                    <a:pt x="130" y="85"/>
                  </a:cubicBezTo>
                  <a:cubicBezTo>
                    <a:pt x="198" y="61"/>
                    <a:pt x="255" y="39"/>
                    <a:pt x="316" y="7"/>
                  </a:cubicBezTo>
                  <a:cubicBezTo>
                    <a:pt x="323" y="3"/>
                    <a:pt x="330" y="0"/>
                    <a:pt x="336" y="0"/>
                  </a:cubicBezTo>
                  <a:cubicBezTo>
                    <a:pt x="345" y="0"/>
                    <a:pt x="348" y="6"/>
                    <a:pt x="348" y="16"/>
                  </a:cubicBezTo>
                  <a:cubicBezTo>
                    <a:pt x="348" y="27"/>
                    <a:pt x="340" y="70"/>
                    <a:pt x="339" y="79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6">
              <a:extLst>
                <a:ext uri="{FF2B5EF4-FFF2-40B4-BE49-F238E27FC236}">
                  <a16:creationId xmlns="" xmlns:a16="http://schemas.microsoft.com/office/drawing/2014/main" id="{1A77D11B-9455-4FB8-9F9F-889262CAFDE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435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7">
              <a:extLst>
                <a:ext uri="{FF2B5EF4-FFF2-40B4-BE49-F238E27FC236}">
                  <a16:creationId xmlns="" xmlns:a16="http://schemas.microsoft.com/office/drawing/2014/main" id="{719E90E0-B605-4752-90BB-52F1C0818D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366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1 w 447"/>
                <a:gd name="T9" fmla="*/ 3 h 272"/>
                <a:gd name="T10" fmla="*/ 8 w 447"/>
                <a:gd name="T11" fmla="*/ 128 h 272"/>
                <a:gd name="T12" fmla="*/ 0 w 447"/>
                <a:gd name="T13" fmla="*/ 136 h 272"/>
                <a:gd name="T14" fmla="*/ 0 w 447"/>
                <a:gd name="T15" fmla="*/ 137 h 272"/>
                <a:gd name="T16" fmla="*/ 5 w 447"/>
                <a:gd name="T17" fmla="*/ 145 h 272"/>
                <a:gd name="T18" fmla="*/ 263 w 447"/>
                <a:gd name="T19" fmla="*/ 269 h 272"/>
                <a:gd name="T20" fmla="*/ 277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19" y="1"/>
                    <a:pt x="315" y="0"/>
                    <a:pt x="311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1" y="133"/>
                    <a:pt x="0" y="136"/>
                  </a:cubicBezTo>
                  <a:cubicBezTo>
                    <a:pt x="0" y="136"/>
                    <a:pt x="0" y="137"/>
                    <a:pt x="0" y="137"/>
                  </a:cubicBezTo>
                  <a:cubicBezTo>
                    <a:pt x="0" y="141"/>
                    <a:pt x="1" y="144"/>
                    <a:pt x="5" y="145"/>
                  </a:cubicBezTo>
                  <a:cubicBezTo>
                    <a:pt x="94" y="168"/>
                    <a:pt x="204" y="214"/>
                    <a:pt x="263" y="269"/>
                  </a:cubicBezTo>
                  <a:cubicBezTo>
                    <a:pt x="266" y="272"/>
                    <a:pt x="273" y="272"/>
                    <a:pt x="277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3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6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8">
              <a:extLst>
                <a:ext uri="{FF2B5EF4-FFF2-40B4-BE49-F238E27FC236}">
                  <a16:creationId xmlns="" xmlns:a16="http://schemas.microsoft.com/office/drawing/2014/main" id="{FF8933A7-22F5-4C93-BFB8-CC701FF6C78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801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1 w 447"/>
                <a:gd name="T9" fmla="*/ 2 h 271"/>
                <a:gd name="T10" fmla="*/ 8 w 447"/>
                <a:gd name="T11" fmla="*/ 128 h 271"/>
                <a:gd name="T12" fmla="*/ 0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19" y="0"/>
                    <a:pt x="315" y="0"/>
                    <a:pt x="311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0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1" y="143"/>
                    <a:pt x="5" y="144"/>
                  </a:cubicBezTo>
                  <a:cubicBezTo>
                    <a:pt x="94" y="167"/>
                    <a:pt x="204" y="213"/>
                    <a:pt x="263" y="268"/>
                  </a:cubicBezTo>
                  <a:cubicBezTo>
                    <a:pt x="266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6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9">
              <a:extLst>
                <a:ext uri="{FF2B5EF4-FFF2-40B4-BE49-F238E27FC236}">
                  <a16:creationId xmlns="" xmlns:a16="http://schemas.microsoft.com/office/drawing/2014/main" id="{8AB74FF3-49A4-4132-8720-66A2CA737F9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733" y="330"/>
              <a:ext cx="580" cy="353"/>
            </a:xfrm>
            <a:custGeom>
              <a:avLst/>
              <a:gdLst>
                <a:gd name="T0" fmla="*/ 447 w 447"/>
                <a:gd name="T1" fmla="*/ 134 h 272"/>
                <a:gd name="T2" fmla="*/ 447 w 447"/>
                <a:gd name="T3" fmla="*/ 134 h 272"/>
                <a:gd name="T4" fmla="*/ 444 w 447"/>
                <a:gd name="T5" fmla="*/ 127 h 272"/>
                <a:gd name="T6" fmla="*/ 322 w 447"/>
                <a:gd name="T7" fmla="*/ 3 h 272"/>
                <a:gd name="T8" fmla="*/ 312 w 447"/>
                <a:gd name="T9" fmla="*/ 3 h 272"/>
                <a:gd name="T10" fmla="*/ 8 w 447"/>
                <a:gd name="T11" fmla="*/ 128 h 272"/>
                <a:gd name="T12" fmla="*/ 1 w 447"/>
                <a:gd name="T13" fmla="*/ 136 h 272"/>
                <a:gd name="T14" fmla="*/ 0 w 447"/>
                <a:gd name="T15" fmla="*/ 137 h 272"/>
                <a:gd name="T16" fmla="*/ 6 w 447"/>
                <a:gd name="T17" fmla="*/ 145 h 272"/>
                <a:gd name="T18" fmla="*/ 263 w 447"/>
                <a:gd name="T19" fmla="*/ 269 h 272"/>
                <a:gd name="T20" fmla="*/ 278 w 447"/>
                <a:gd name="T21" fmla="*/ 268 h 272"/>
                <a:gd name="T22" fmla="*/ 441 w 447"/>
                <a:gd name="T23" fmla="*/ 146 h 272"/>
                <a:gd name="T24" fmla="*/ 446 w 447"/>
                <a:gd name="T25" fmla="*/ 139 h 272"/>
                <a:gd name="T26" fmla="*/ 446 w 447"/>
                <a:gd name="T27" fmla="*/ 139 h 272"/>
                <a:gd name="T28" fmla="*/ 447 w 447"/>
                <a:gd name="T29" fmla="*/ 137 h 272"/>
                <a:gd name="T30" fmla="*/ 447 w 447"/>
                <a:gd name="T31" fmla="*/ 134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2">
                  <a:moveTo>
                    <a:pt x="447" y="134"/>
                  </a:moveTo>
                  <a:cubicBezTo>
                    <a:pt x="447" y="134"/>
                    <a:pt x="447" y="134"/>
                    <a:pt x="447" y="134"/>
                  </a:cubicBezTo>
                  <a:cubicBezTo>
                    <a:pt x="447" y="132"/>
                    <a:pt x="446" y="129"/>
                    <a:pt x="444" y="127"/>
                  </a:cubicBezTo>
                  <a:cubicBezTo>
                    <a:pt x="322" y="3"/>
                    <a:pt x="322" y="3"/>
                    <a:pt x="322" y="3"/>
                  </a:cubicBezTo>
                  <a:cubicBezTo>
                    <a:pt x="320" y="1"/>
                    <a:pt x="315" y="0"/>
                    <a:pt x="312" y="3"/>
                  </a:cubicBezTo>
                  <a:cubicBezTo>
                    <a:pt x="234" y="58"/>
                    <a:pt x="106" y="105"/>
                    <a:pt x="8" y="128"/>
                  </a:cubicBezTo>
                  <a:cubicBezTo>
                    <a:pt x="4" y="129"/>
                    <a:pt x="2" y="133"/>
                    <a:pt x="1" y="136"/>
                  </a:cubicBezTo>
                  <a:cubicBezTo>
                    <a:pt x="1" y="136"/>
                    <a:pt x="1" y="137"/>
                    <a:pt x="0" y="137"/>
                  </a:cubicBezTo>
                  <a:cubicBezTo>
                    <a:pt x="0" y="141"/>
                    <a:pt x="2" y="144"/>
                    <a:pt x="6" y="145"/>
                  </a:cubicBezTo>
                  <a:cubicBezTo>
                    <a:pt x="95" y="168"/>
                    <a:pt x="205" y="214"/>
                    <a:pt x="263" y="269"/>
                  </a:cubicBezTo>
                  <a:cubicBezTo>
                    <a:pt x="267" y="272"/>
                    <a:pt x="273" y="272"/>
                    <a:pt x="278" y="268"/>
                  </a:cubicBezTo>
                  <a:cubicBezTo>
                    <a:pt x="441" y="146"/>
                    <a:pt x="441" y="146"/>
                    <a:pt x="441" y="146"/>
                  </a:cubicBezTo>
                  <a:cubicBezTo>
                    <a:pt x="444" y="144"/>
                    <a:pt x="445" y="142"/>
                    <a:pt x="446" y="139"/>
                  </a:cubicBezTo>
                  <a:cubicBezTo>
                    <a:pt x="446" y="139"/>
                    <a:pt x="446" y="139"/>
                    <a:pt x="446" y="139"/>
                  </a:cubicBezTo>
                  <a:cubicBezTo>
                    <a:pt x="447" y="138"/>
                    <a:pt x="447" y="137"/>
                    <a:pt x="447" y="137"/>
                  </a:cubicBezTo>
                  <a:cubicBezTo>
                    <a:pt x="447" y="136"/>
                    <a:pt x="447" y="135"/>
                    <a:pt x="447" y="134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0">
              <a:extLst>
                <a:ext uri="{FF2B5EF4-FFF2-40B4-BE49-F238E27FC236}">
                  <a16:creationId xmlns="" xmlns:a16="http://schemas.microsoft.com/office/drawing/2014/main" id="{A9532494-F208-400B-B2D0-EBE14034D7F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170" y="-75"/>
              <a:ext cx="580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4 w 447"/>
                <a:gd name="T5" fmla="*/ 127 h 271"/>
                <a:gd name="T6" fmla="*/ 322 w 447"/>
                <a:gd name="T7" fmla="*/ 2 h 271"/>
                <a:gd name="T8" fmla="*/ 312 w 447"/>
                <a:gd name="T9" fmla="*/ 2 h 271"/>
                <a:gd name="T10" fmla="*/ 8 w 447"/>
                <a:gd name="T11" fmla="*/ 128 h 271"/>
                <a:gd name="T12" fmla="*/ 1 w 447"/>
                <a:gd name="T13" fmla="*/ 135 h 271"/>
                <a:gd name="T14" fmla="*/ 0 w 447"/>
                <a:gd name="T15" fmla="*/ 137 h 271"/>
                <a:gd name="T16" fmla="*/ 5 w 447"/>
                <a:gd name="T17" fmla="*/ 144 h 271"/>
                <a:gd name="T18" fmla="*/ 263 w 447"/>
                <a:gd name="T19" fmla="*/ 268 h 271"/>
                <a:gd name="T20" fmla="*/ 277 w 447"/>
                <a:gd name="T21" fmla="*/ 268 h 271"/>
                <a:gd name="T22" fmla="*/ 441 w 447"/>
                <a:gd name="T23" fmla="*/ 145 h 271"/>
                <a:gd name="T24" fmla="*/ 446 w 447"/>
                <a:gd name="T25" fmla="*/ 138 h 271"/>
                <a:gd name="T26" fmla="*/ 446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4" y="127"/>
                  </a:cubicBezTo>
                  <a:cubicBezTo>
                    <a:pt x="322" y="2"/>
                    <a:pt x="322" y="2"/>
                    <a:pt x="322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6" y="104"/>
                    <a:pt x="8" y="128"/>
                  </a:cubicBezTo>
                  <a:cubicBezTo>
                    <a:pt x="4" y="129"/>
                    <a:pt x="1" y="132"/>
                    <a:pt x="1" y="135"/>
                  </a:cubicBezTo>
                  <a:cubicBezTo>
                    <a:pt x="0" y="135"/>
                    <a:pt x="0" y="136"/>
                    <a:pt x="0" y="137"/>
                  </a:cubicBezTo>
                  <a:cubicBezTo>
                    <a:pt x="0" y="140"/>
                    <a:pt x="2" y="143"/>
                    <a:pt x="5" y="144"/>
                  </a:cubicBezTo>
                  <a:cubicBezTo>
                    <a:pt x="94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7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3" y="143"/>
                    <a:pt x="445" y="141"/>
                    <a:pt x="446" y="138"/>
                  </a:cubicBezTo>
                  <a:cubicBezTo>
                    <a:pt x="446" y="138"/>
                    <a:pt x="446" y="138"/>
                    <a:pt x="446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1">
              <a:extLst>
                <a:ext uri="{FF2B5EF4-FFF2-40B4-BE49-F238E27FC236}">
                  <a16:creationId xmlns="" xmlns:a16="http://schemas.microsoft.com/office/drawing/2014/main" id="{9F7F3F3C-A874-45EB-8829-6DBFF4D0BDB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37" y="-75"/>
              <a:ext cx="579" cy="352"/>
            </a:xfrm>
            <a:custGeom>
              <a:avLst/>
              <a:gdLst>
                <a:gd name="T0" fmla="*/ 447 w 447"/>
                <a:gd name="T1" fmla="*/ 133 h 271"/>
                <a:gd name="T2" fmla="*/ 447 w 447"/>
                <a:gd name="T3" fmla="*/ 133 h 271"/>
                <a:gd name="T4" fmla="*/ 445 w 447"/>
                <a:gd name="T5" fmla="*/ 127 h 271"/>
                <a:gd name="T6" fmla="*/ 323 w 447"/>
                <a:gd name="T7" fmla="*/ 2 h 271"/>
                <a:gd name="T8" fmla="*/ 312 w 447"/>
                <a:gd name="T9" fmla="*/ 2 h 271"/>
                <a:gd name="T10" fmla="*/ 9 w 447"/>
                <a:gd name="T11" fmla="*/ 128 h 271"/>
                <a:gd name="T12" fmla="*/ 1 w 447"/>
                <a:gd name="T13" fmla="*/ 135 h 271"/>
                <a:gd name="T14" fmla="*/ 1 w 447"/>
                <a:gd name="T15" fmla="*/ 137 h 271"/>
                <a:gd name="T16" fmla="*/ 6 w 447"/>
                <a:gd name="T17" fmla="*/ 144 h 271"/>
                <a:gd name="T18" fmla="*/ 263 w 447"/>
                <a:gd name="T19" fmla="*/ 268 h 271"/>
                <a:gd name="T20" fmla="*/ 278 w 447"/>
                <a:gd name="T21" fmla="*/ 268 h 271"/>
                <a:gd name="T22" fmla="*/ 441 w 447"/>
                <a:gd name="T23" fmla="*/ 145 h 271"/>
                <a:gd name="T24" fmla="*/ 447 w 447"/>
                <a:gd name="T25" fmla="*/ 138 h 271"/>
                <a:gd name="T26" fmla="*/ 447 w 447"/>
                <a:gd name="T27" fmla="*/ 138 h 271"/>
                <a:gd name="T28" fmla="*/ 447 w 447"/>
                <a:gd name="T29" fmla="*/ 136 h 271"/>
                <a:gd name="T30" fmla="*/ 447 w 447"/>
                <a:gd name="T31" fmla="*/ 133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7" h="271">
                  <a:moveTo>
                    <a:pt x="447" y="133"/>
                  </a:moveTo>
                  <a:cubicBezTo>
                    <a:pt x="447" y="133"/>
                    <a:pt x="447" y="133"/>
                    <a:pt x="447" y="133"/>
                  </a:cubicBezTo>
                  <a:cubicBezTo>
                    <a:pt x="447" y="131"/>
                    <a:pt x="446" y="128"/>
                    <a:pt x="445" y="127"/>
                  </a:cubicBezTo>
                  <a:cubicBezTo>
                    <a:pt x="323" y="2"/>
                    <a:pt x="323" y="2"/>
                    <a:pt x="323" y="2"/>
                  </a:cubicBezTo>
                  <a:cubicBezTo>
                    <a:pt x="320" y="0"/>
                    <a:pt x="315" y="0"/>
                    <a:pt x="312" y="2"/>
                  </a:cubicBezTo>
                  <a:cubicBezTo>
                    <a:pt x="234" y="57"/>
                    <a:pt x="107" y="104"/>
                    <a:pt x="9" y="128"/>
                  </a:cubicBezTo>
                  <a:cubicBezTo>
                    <a:pt x="4" y="129"/>
                    <a:pt x="2" y="132"/>
                    <a:pt x="1" y="135"/>
                  </a:cubicBezTo>
                  <a:cubicBezTo>
                    <a:pt x="1" y="135"/>
                    <a:pt x="1" y="136"/>
                    <a:pt x="1" y="137"/>
                  </a:cubicBezTo>
                  <a:cubicBezTo>
                    <a:pt x="0" y="140"/>
                    <a:pt x="2" y="143"/>
                    <a:pt x="6" y="144"/>
                  </a:cubicBezTo>
                  <a:cubicBezTo>
                    <a:pt x="95" y="167"/>
                    <a:pt x="205" y="213"/>
                    <a:pt x="263" y="268"/>
                  </a:cubicBezTo>
                  <a:cubicBezTo>
                    <a:pt x="267" y="271"/>
                    <a:pt x="273" y="271"/>
                    <a:pt x="278" y="268"/>
                  </a:cubicBezTo>
                  <a:cubicBezTo>
                    <a:pt x="441" y="145"/>
                    <a:pt x="441" y="145"/>
                    <a:pt x="441" y="145"/>
                  </a:cubicBezTo>
                  <a:cubicBezTo>
                    <a:pt x="444" y="143"/>
                    <a:pt x="446" y="141"/>
                    <a:pt x="447" y="138"/>
                  </a:cubicBezTo>
                  <a:cubicBezTo>
                    <a:pt x="447" y="138"/>
                    <a:pt x="447" y="138"/>
                    <a:pt x="447" y="138"/>
                  </a:cubicBezTo>
                  <a:cubicBezTo>
                    <a:pt x="447" y="137"/>
                    <a:pt x="447" y="137"/>
                    <a:pt x="447" y="136"/>
                  </a:cubicBezTo>
                  <a:cubicBezTo>
                    <a:pt x="447" y="135"/>
                    <a:pt x="447" y="134"/>
                    <a:pt x="447" y="133"/>
                  </a:cubicBezTo>
                </a:path>
              </a:pathLst>
            </a:custGeom>
            <a:solidFill>
              <a:srgbClr val="00A0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12">
              <a:extLst>
                <a:ext uri="{FF2B5EF4-FFF2-40B4-BE49-F238E27FC236}">
                  <a16:creationId xmlns="" xmlns:a16="http://schemas.microsoft.com/office/drawing/2014/main" id="{B72883E8-82FC-41A5-9094-CE4889AB311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34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1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09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8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8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09" y="0"/>
                    <a:pt x="341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2" y="137"/>
                    <a:pt x="537" y="157"/>
                  </a:cubicBezTo>
                  <a:cubicBezTo>
                    <a:pt x="528" y="168"/>
                    <a:pt x="518" y="179"/>
                    <a:pt x="509" y="179"/>
                  </a:cubicBezTo>
                  <a:cubicBezTo>
                    <a:pt x="504" y="179"/>
                    <a:pt x="500" y="178"/>
                    <a:pt x="494" y="175"/>
                  </a:cubicBezTo>
                  <a:cubicBezTo>
                    <a:pt x="468" y="165"/>
                    <a:pt x="409" y="142"/>
                    <a:pt x="348" y="142"/>
                  </a:cubicBezTo>
                  <a:cubicBezTo>
                    <a:pt x="281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8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3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8" y="674"/>
                    <a:pt x="408" y="615"/>
                  </a:cubicBezTo>
                  <a:cubicBezTo>
                    <a:pt x="408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3">
              <a:extLst>
                <a:ext uri="{FF2B5EF4-FFF2-40B4-BE49-F238E27FC236}">
                  <a16:creationId xmlns="" xmlns:a16="http://schemas.microsoft.com/office/drawing/2014/main" id="{F7F58AD2-8B06-4C2D-BAA2-CA87C64DA66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3" y="783"/>
              <a:ext cx="785" cy="1100"/>
            </a:xfrm>
            <a:custGeom>
              <a:avLst/>
              <a:gdLst>
                <a:gd name="T0" fmla="*/ 32 w 605"/>
                <a:gd name="T1" fmla="*/ 225 h 848"/>
                <a:gd name="T2" fmla="*/ 342 w 605"/>
                <a:gd name="T3" fmla="*/ 0 h 848"/>
                <a:gd name="T4" fmla="*/ 574 w 605"/>
                <a:gd name="T5" fmla="*/ 51 h 848"/>
                <a:gd name="T6" fmla="*/ 594 w 605"/>
                <a:gd name="T7" fmla="*/ 76 h 848"/>
                <a:gd name="T8" fmla="*/ 581 w 605"/>
                <a:gd name="T9" fmla="*/ 99 h 848"/>
                <a:gd name="T10" fmla="*/ 537 w 605"/>
                <a:gd name="T11" fmla="*/ 157 h 848"/>
                <a:gd name="T12" fmla="*/ 510 w 605"/>
                <a:gd name="T13" fmla="*/ 179 h 848"/>
                <a:gd name="T14" fmla="*/ 494 w 605"/>
                <a:gd name="T15" fmla="*/ 175 h 848"/>
                <a:gd name="T16" fmla="*/ 348 w 605"/>
                <a:gd name="T17" fmla="*/ 142 h 848"/>
                <a:gd name="T18" fmla="*/ 233 w 605"/>
                <a:gd name="T19" fmla="*/ 220 h 848"/>
                <a:gd name="T20" fmla="*/ 605 w 605"/>
                <a:gd name="T21" fmla="*/ 590 h 848"/>
                <a:gd name="T22" fmla="*/ 289 w 605"/>
                <a:gd name="T23" fmla="*/ 848 h 848"/>
                <a:gd name="T24" fmla="*/ 0 w 605"/>
                <a:gd name="T25" fmla="*/ 730 h 848"/>
                <a:gd name="T26" fmla="*/ 9 w 605"/>
                <a:gd name="T27" fmla="*/ 713 h 848"/>
                <a:gd name="T28" fmla="*/ 62 w 605"/>
                <a:gd name="T29" fmla="*/ 663 h 848"/>
                <a:gd name="T30" fmla="*/ 94 w 605"/>
                <a:gd name="T31" fmla="*/ 640 h 848"/>
                <a:gd name="T32" fmla="*/ 115 w 605"/>
                <a:gd name="T33" fmla="*/ 648 h 848"/>
                <a:gd name="T34" fmla="*/ 270 w 605"/>
                <a:gd name="T35" fmla="*/ 707 h 848"/>
                <a:gd name="T36" fmla="*/ 409 w 605"/>
                <a:gd name="T37" fmla="*/ 615 h 848"/>
                <a:gd name="T38" fmla="*/ 32 w 605"/>
                <a:gd name="T39" fmla="*/ 225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5" h="848">
                  <a:moveTo>
                    <a:pt x="32" y="225"/>
                  </a:moveTo>
                  <a:cubicBezTo>
                    <a:pt x="32" y="48"/>
                    <a:pt x="210" y="0"/>
                    <a:pt x="342" y="0"/>
                  </a:cubicBezTo>
                  <a:cubicBezTo>
                    <a:pt x="443" y="0"/>
                    <a:pt x="547" y="32"/>
                    <a:pt x="574" y="51"/>
                  </a:cubicBezTo>
                  <a:cubicBezTo>
                    <a:pt x="587" y="60"/>
                    <a:pt x="594" y="68"/>
                    <a:pt x="594" y="76"/>
                  </a:cubicBezTo>
                  <a:cubicBezTo>
                    <a:pt x="594" y="82"/>
                    <a:pt x="589" y="89"/>
                    <a:pt x="581" y="99"/>
                  </a:cubicBezTo>
                  <a:cubicBezTo>
                    <a:pt x="563" y="124"/>
                    <a:pt x="553" y="137"/>
                    <a:pt x="537" y="157"/>
                  </a:cubicBezTo>
                  <a:cubicBezTo>
                    <a:pt x="528" y="168"/>
                    <a:pt x="518" y="179"/>
                    <a:pt x="510" y="179"/>
                  </a:cubicBezTo>
                  <a:cubicBezTo>
                    <a:pt x="504" y="179"/>
                    <a:pt x="501" y="178"/>
                    <a:pt x="494" y="175"/>
                  </a:cubicBezTo>
                  <a:cubicBezTo>
                    <a:pt x="469" y="165"/>
                    <a:pt x="409" y="142"/>
                    <a:pt x="348" y="142"/>
                  </a:cubicBezTo>
                  <a:cubicBezTo>
                    <a:pt x="282" y="142"/>
                    <a:pt x="233" y="175"/>
                    <a:pt x="233" y="220"/>
                  </a:cubicBezTo>
                  <a:cubicBezTo>
                    <a:pt x="233" y="358"/>
                    <a:pt x="605" y="313"/>
                    <a:pt x="605" y="590"/>
                  </a:cubicBezTo>
                  <a:cubicBezTo>
                    <a:pt x="605" y="737"/>
                    <a:pt x="467" y="848"/>
                    <a:pt x="289" y="848"/>
                  </a:cubicBezTo>
                  <a:cubicBezTo>
                    <a:pt x="130" y="848"/>
                    <a:pt x="0" y="763"/>
                    <a:pt x="0" y="730"/>
                  </a:cubicBezTo>
                  <a:cubicBezTo>
                    <a:pt x="0" y="721"/>
                    <a:pt x="3" y="719"/>
                    <a:pt x="9" y="713"/>
                  </a:cubicBezTo>
                  <a:cubicBezTo>
                    <a:pt x="21" y="703"/>
                    <a:pt x="52" y="672"/>
                    <a:pt x="62" y="663"/>
                  </a:cubicBezTo>
                  <a:cubicBezTo>
                    <a:pt x="72" y="654"/>
                    <a:pt x="84" y="640"/>
                    <a:pt x="94" y="640"/>
                  </a:cubicBezTo>
                  <a:cubicBezTo>
                    <a:pt x="102" y="640"/>
                    <a:pt x="106" y="643"/>
                    <a:pt x="115" y="648"/>
                  </a:cubicBezTo>
                  <a:cubicBezTo>
                    <a:pt x="146" y="666"/>
                    <a:pt x="199" y="707"/>
                    <a:pt x="270" y="707"/>
                  </a:cubicBezTo>
                  <a:cubicBezTo>
                    <a:pt x="341" y="707"/>
                    <a:pt x="409" y="674"/>
                    <a:pt x="409" y="615"/>
                  </a:cubicBezTo>
                  <a:cubicBezTo>
                    <a:pt x="409" y="461"/>
                    <a:pt x="32" y="506"/>
                    <a:pt x="32" y="225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14">
              <a:extLst>
                <a:ext uri="{FF2B5EF4-FFF2-40B4-BE49-F238E27FC236}">
                  <a16:creationId xmlns="" xmlns:a16="http://schemas.microsoft.com/office/drawing/2014/main" id="{D35B62C9-EE8F-45F7-9561-7384B2AAE67E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18" y="784"/>
              <a:ext cx="914" cy="1103"/>
            </a:xfrm>
            <a:custGeom>
              <a:avLst/>
              <a:gdLst>
                <a:gd name="T0" fmla="*/ 705 w 705"/>
                <a:gd name="T1" fmla="*/ 410 h 850"/>
                <a:gd name="T2" fmla="*/ 372 w 705"/>
                <a:gd name="T3" fmla="*/ 0 h 850"/>
                <a:gd name="T4" fmla="*/ 0 w 705"/>
                <a:gd name="T5" fmla="*/ 424 h 850"/>
                <a:gd name="T6" fmla="*/ 365 w 705"/>
                <a:gd name="T7" fmla="*/ 850 h 850"/>
                <a:gd name="T8" fmla="*/ 645 w 705"/>
                <a:gd name="T9" fmla="*/ 748 h 850"/>
                <a:gd name="T10" fmla="*/ 664 w 705"/>
                <a:gd name="T11" fmla="*/ 719 h 850"/>
                <a:gd name="T12" fmla="*/ 643 w 705"/>
                <a:gd name="T13" fmla="*/ 686 h 850"/>
                <a:gd name="T14" fmla="*/ 606 w 705"/>
                <a:gd name="T15" fmla="*/ 640 h 850"/>
                <a:gd name="T16" fmla="*/ 591 w 705"/>
                <a:gd name="T17" fmla="*/ 631 h 850"/>
                <a:gd name="T18" fmla="*/ 568 w 705"/>
                <a:gd name="T19" fmla="*/ 642 h 850"/>
                <a:gd name="T20" fmla="*/ 396 w 705"/>
                <a:gd name="T21" fmla="*/ 712 h 850"/>
                <a:gd name="T22" fmla="*/ 201 w 705"/>
                <a:gd name="T23" fmla="*/ 473 h 850"/>
                <a:gd name="T24" fmla="*/ 657 w 705"/>
                <a:gd name="T25" fmla="*/ 473 h 850"/>
                <a:gd name="T26" fmla="*/ 705 w 705"/>
                <a:gd name="T27" fmla="*/ 410 h 850"/>
                <a:gd name="T28" fmla="*/ 202 w 705"/>
                <a:gd name="T29" fmla="*/ 356 h 850"/>
                <a:gd name="T30" fmla="*/ 372 w 705"/>
                <a:gd name="T31" fmla="*/ 137 h 850"/>
                <a:gd name="T32" fmla="*/ 509 w 705"/>
                <a:gd name="T33" fmla="*/ 357 h 850"/>
                <a:gd name="T34" fmla="*/ 202 w 705"/>
                <a:gd name="T35" fmla="*/ 356 h 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705" h="850">
                  <a:moveTo>
                    <a:pt x="705" y="410"/>
                  </a:moveTo>
                  <a:cubicBezTo>
                    <a:pt x="705" y="144"/>
                    <a:pt x="600" y="0"/>
                    <a:pt x="372" y="0"/>
                  </a:cubicBezTo>
                  <a:cubicBezTo>
                    <a:pt x="191" y="0"/>
                    <a:pt x="0" y="105"/>
                    <a:pt x="0" y="424"/>
                  </a:cubicBezTo>
                  <a:cubicBezTo>
                    <a:pt x="0" y="721"/>
                    <a:pt x="169" y="850"/>
                    <a:pt x="365" y="850"/>
                  </a:cubicBezTo>
                  <a:cubicBezTo>
                    <a:pt x="506" y="850"/>
                    <a:pt x="588" y="797"/>
                    <a:pt x="645" y="748"/>
                  </a:cubicBezTo>
                  <a:cubicBezTo>
                    <a:pt x="657" y="738"/>
                    <a:pt x="664" y="729"/>
                    <a:pt x="664" y="719"/>
                  </a:cubicBezTo>
                  <a:cubicBezTo>
                    <a:pt x="664" y="709"/>
                    <a:pt x="660" y="705"/>
                    <a:pt x="643" y="686"/>
                  </a:cubicBezTo>
                  <a:cubicBezTo>
                    <a:pt x="631" y="673"/>
                    <a:pt x="622" y="659"/>
                    <a:pt x="606" y="640"/>
                  </a:cubicBezTo>
                  <a:cubicBezTo>
                    <a:pt x="601" y="634"/>
                    <a:pt x="598" y="631"/>
                    <a:pt x="591" y="631"/>
                  </a:cubicBezTo>
                  <a:cubicBezTo>
                    <a:pt x="584" y="631"/>
                    <a:pt x="576" y="636"/>
                    <a:pt x="568" y="642"/>
                  </a:cubicBezTo>
                  <a:cubicBezTo>
                    <a:pt x="531" y="671"/>
                    <a:pt x="474" y="712"/>
                    <a:pt x="396" y="712"/>
                  </a:cubicBezTo>
                  <a:cubicBezTo>
                    <a:pt x="279" y="712"/>
                    <a:pt x="213" y="630"/>
                    <a:pt x="201" y="473"/>
                  </a:cubicBezTo>
                  <a:cubicBezTo>
                    <a:pt x="320" y="473"/>
                    <a:pt x="611" y="473"/>
                    <a:pt x="657" y="473"/>
                  </a:cubicBezTo>
                  <a:cubicBezTo>
                    <a:pt x="686" y="473"/>
                    <a:pt x="705" y="453"/>
                    <a:pt x="705" y="410"/>
                  </a:cubicBezTo>
                  <a:close/>
                  <a:moveTo>
                    <a:pt x="202" y="356"/>
                  </a:moveTo>
                  <a:cubicBezTo>
                    <a:pt x="215" y="215"/>
                    <a:pt x="273" y="137"/>
                    <a:pt x="372" y="137"/>
                  </a:cubicBezTo>
                  <a:cubicBezTo>
                    <a:pt x="478" y="137"/>
                    <a:pt x="509" y="236"/>
                    <a:pt x="509" y="357"/>
                  </a:cubicBezTo>
                  <a:cubicBezTo>
                    <a:pt x="416" y="357"/>
                    <a:pt x="295" y="356"/>
                    <a:pt x="202" y="356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5">
              <a:extLst>
                <a:ext uri="{FF2B5EF4-FFF2-40B4-BE49-F238E27FC236}">
                  <a16:creationId xmlns="" xmlns:a16="http://schemas.microsoft.com/office/drawing/2014/main" id="{F8332340-5CE5-4249-B2D0-A7EE26F9C9E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982" y="314"/>
              <a:ext cx="685" cy="1542"/>
            </a:xfrm>
            <a:custGeom>
              <a:avLst/>
              <a:gdLst>
                <a:gd name="T0" fmla="*/ 440 w 528"/>
                <a:gd name="T1" fmla="*/ 143 h 1188"/>
                <a:gd name="T2" fmla="*/ 516 w 528"/>
                <a:gd name="T3" fmla="*/ 150 h 1188"/>
                <a:gd name="T4" fmla="*/ 528 w 528"/>
                <a:gd name="T5" fmla="*/ 143 h 1188"/>
                <a:gd name="T6" fmla="*/ 513 w 528"/>
                <a:gd name="T7" fmla="*/ 120 h 1188"/>
                <a:gd name="T8" fmla="*/ 447 w 528"/>
                <a:gd name="T9" fmla="*/ 34 h 1188"/>
                <a:gd name="T10" fmla="*/ 414 w 528"/>
                <a:gd name="T11" fmla="*/ 6 h 1188"/>
                <a:gd name="T12" fmla="*/ 339 w 528"/>
                <a:gd name="T13" fmla="*/ 0 h 1188"/>
                <a:gd name="T14" fmla="*/ 109 w 528"/>
                <a:gd name="T15" fmla="*/ 253 h 1188"/>
                <a:gd name="T16" fmla="*/ 109 w 528"/>
                <a:gd name="T17" fmla="*/ 376 h 1188"/>
                <a:gd name="T18" fmla="*/ 64 w 528"/>
                <a:gd name="T19" fmla="*/ 376 h 1188"/>
                <a:gd name="T20" fmla="*/ 0 w 528"/>
                <a:gd name="T21" fmla="*/ 443 h 1188"/>
                <a:gd name="T22" fmla="*/ 0 w 528"/>
                <a:gd name="T23" fmla="*/ 476 h 1188"/>
                <a:gd name="T24" fmla="*/ 109 w 528"/>
                <a:gd name="T25" fmla="*/ 520 h 1188"/>
                <a:gd name="T26" fmla="*/ 110 w 528"/>
                <a:gd name="T27" fmla="*/ 1150 h 1188"/>
                <a:gd name="T28" fmla="*/ 147 w 528"/>
                <a:gd name="T29" fmla="*/ 1188 h 1188"/>
                <a:gd name="T30" fmla="*/ 276 w 528"/>
                <a:gd name="T31" fmla="*/ 1188 h 1188"/>
                <a:gd name="T32" fmla="*/ 314 w 528"/>
                <a:gd name="T33" fmla="*/ 1152 h 1188"/>
                <a:gd name="T34" fmla="*/ 314 w 528"/>
                <a:gd name="T35" fmla="*/ 524 h 1188"/>
                <a:gd name="T36" fmla="*/ 520 w 528"/>
                <a:gd name="T37" fmla="*/ 478 h 1188"/>
                <a:gd name="T38" fmla="*/ 520 w 528"/>
                <a:gd name="T39" fmla="*/ 421 h 1188"/>
                <a:gd name="T40" fmla="*/ 466 w 528"/>
                <a:gd name="T41" fmla="*/ 376 h 1188"/>
                <a:gd name="T42" fmla="*/ 314 w 528"/>
                <a:gd name="T43" fmla="*/ 376 h 1188"/>
                <a:gd name="T44" fmla="*/ 314 w 528"/>
                <a:gd name="T45" fmla="*/ 272 h 1188"/>
                <a:gd name="T46" fmla="*/ 440 w 528"/>
                <a:gd name="T47" fmla="*/ 143 h 1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28" h="1188">
                  <a:moveTo>
                    <a:pt x="440" y="143"/>
                  </a:moveTo>
                  <a:cubicBezTo>
                    <a:pt x="468" y="143"/>
                    <a:pt x="500" y="150"/>
                    <a:pt x="516" y="150"/>
                  </a:cubicBezTo>
                  <a:cubicBezTo>
                    <a:pt x="523" y="150"/>
                    <a:pt x="528" y="148"/>
                    <a:pt x="528" y="143"/>
                  </a:cubicBezTo>
                  <a:cubicBezTo>
                    <a:pt x="528" y="136"/>
                    <a:pt x="518" y="126"/>
                    <a:pt x="513" y="120"/>
                  </a:cubicBezTo>
                  <a:cubicBezTo>
                    <a:pt x="487" y="88"/>
                    <a:pt x="467" y="62"/>
                    <a:pt x="447" y="34"/>
                  </a:cubicBezTo>
                  <a:cubicBezTo>
                    <a:pt x="439" y="24"/>
                    <a:pt x="430" y="12"/>
                    <a:pt x="414" y="6"/>
                  </a:cubicBezTo>
                  <a:cubicBezTo>
                    <a:pt x="400" y="1"/>
                    <a:pt x="385" y="0"/>
                    <a:pt x="339" y="0"/>
                  </a:cubicBezTo>
                  <a:cubicBezTo>
                    <a:pt x="229" y="0"/>
                    <a:pt x="109" y="51"/>
                    <a:pt x="109" y="253"/>
                  </a:cubicBezTo>
                  <a:cubicBezTo>
                    <a:pt x="109" y="264"/>
                    <a:pt x="109" y="310"/>
                    <a:pt x="109" y="376"/>
                  </a:cubicBezTo>
                  <a:cubicBezTo>
                    <a:pt x="88" y="376"/>
                    <a:pt x="72" y="376"/>
                    <a:pt x="64" y="376"/>
                  </a:cubicBezTo>
                  <a:cubicBezTo>
                    <a:pt x="18" y="376"/>
                    <a:pt x="0" y="399"/>
                    <a:pt x="0" y="443"/>
                  </a:cubicBezTo>
                  <a:cubicBezTo>
                    <a:pt x="0" y="457"/>
                    <a:pt x="0" y="438"/>
                    <a:pt x="0" y="476"/>
                  </a:cubicBezTo>
                  <a:cubicBezTo>
                    <a:pt x="26" y="494"/>
                    <a:pt x="63" y="510"/>
                    <a:pt x="109" y="520"/>
                  </a:cubicBezTo>
                  <a:cubicBezTo>
                    <a:pt x="109" y="778"/>
                    <a:pt x="110" y="1130"/>
                    <a:pt x="110" y="1150"/>
                  </a:cubicBezTo>
                  <a:cubicBezTo>
                    <a:pt x="110" y="1172"/>
                    <a:pt x="127" y="1188"/>
                    <a:pt x="147" y="1188"/>
                  </a:cubicBezTo>
                  <a:cubicBezTo>
                    <a:pt x="276" y="1188"/>
                    <a:pt x="276" y="1188"/>
                    <a:pt x="276" y="1188"/>
                  </a:cubicBezTo>
                  <a:cubicBezTo>
                    <a:pt x="297" y="1188"/>
                    <a:pt x="314" y="1172"/>
                    <a:pt x="314" y="1152"/>
                  </a:cubicBezTo>
                  <a:cubicBezTo>
                    <a:pt x="314" y="1133"/>
                    <a:pt x="314" y="777"/>
                    <a:pt x="314" y="524"/>
                  </a:cubicBezTo>
                  <a:cubicBezTo>
                    <a:pt x="385" y="515"/>
                    <a:pt x="463" y="500"/>
                    <a:pt x="520" y="478"/>
                  </a:cubicBezTo>
                  <a:cubicBezTo>
                    <a:pt x="520" y="460"/>
                    <a:pt x="520" y="442"/>
                    <a:pt x="520" y="421"/>
                  </a:cubicBezTo>
                  <a:cubicBezTo>
                    <a:pt x="520" y="394"/>
                    <a:pt x="511" y="377"/>
                    <a:pt x="466" y="376"/>
                  </a:cubicBezTo>
                  <a:cubicBezTo>
                    <a:pt x="448" y="376"/>
                    <a:pt x="385" y="376"/>
                    <a:pt x="314" y="376"/>
                  </a:cubicBezTo>
                  <a:cubicBezTo>
                    <a:pt x="314" y="319"/>
                    <a:pt x="314" y="280"/>
                    <a:pt x="314" y="272"/>
                  </a:cubicBezTo>
                  <a:cubicBezTo>
                    <a:pt x="314" y="163"/>
                    <a:pt x="349" y="143"/>
                    <a:pt x="440" y="14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6">
              <a:extLst>
                <a:ext uri="{FF2B5EF4-FFF2-40B4-BE49-F238E27FC236}">
                  <a16:creationId xmlns="" xmlns:a16="http://schemas.microsoft.com/office/drawing/2014/main" id="{252E8A71-FE3C-4C28-A170-42EC748EC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009" y="787"/>
              <a:ext cx="868" cy="1083"/>
            </a:xfrm>
            <a:custGeom>
              <a:avLst/>
              <a:gdLst>
                <a:gd name="T0" fmla="*/ 669 w 669"/>
                <a:gd name="T1" fmla="*/ 220 h 835"/>
                <a:gd name="T2" fmla="*/ 381 w 669"/>
                <a:gd name="T3" fmla="*/ 0 h 835"/>
                <a:gd name="T4" fmla="*/ 65 w 669"/>
                <a:gd name="T5" fmla="*/ 63 h 835"/>
                <a:gd name="T6" fmla="*/ 56 w 669"/>
                <a:gd name="T7" fmla="*/ 100 h 835"/>
                <a:gd name="T8" fmla="*/ 86 w 669"/>
                <a:gd name="T9" fmla="*/ 174 h 835"/>
                <a:gd name="T10" fmla="*/ 108 w 669"/>
                <a:gd name="T11" fmla="*/ 192 h 835"/>
                <a:gd name="T12" fmla="*/ 141 w 669"/>
                <a:gd name="T13" fmla="*/ 183 h 835"/>
                <a:gd name="T14" fmla="*/ 338 w 669"/>
                <a:gd name="T15" fmla="*/ 143 h 835"/>
                <a:gd name="T16" fmla="*/ 468 w 669"/>
                <a:gd name="T17" fmla="*/ 249 h 835"/>
                <a:gd name="T18" fmla="*/ 468 w 669"/>
                <a:gd name="T19" fmla="*/ 311 h 835"/>
                <a:gd name="T20" fmla="*/ 189 w 669"/>
                <a:gd name="T21" fmla="*/ 351 h 835"/>
                <a:gd name="T22" fmla="*/ 0 w 669"/>
                <a:gd name="T23" fmla="*/ 603 h 835"/>
                <a:gd name="T24" fmla="*/ 223 w 669"/>
                <a:gd name="T25" fmla="*/ 835 h 835"/>
                <a:gd name="T26" fmla="*/ 486 w 669"/>
                <a:gd name="T27" fmla="*/ 738 h 835"/>
                <a:gd name="T28" fmla="*/ 572 w 669"/>
                <a:gd name="T29" fmla="*/ 824 h 835"/>
                <a:gd name="T30" fmla="*/ 631 w 669"/>
                <a:gd name="T31" fmla="*/ 824 h 835"/>
                <a:gd name="T32" fmla="*/ 669 w 669"/>
                <a:gd name="T33" fmla="*/ 787 h 835"/>
                <a:gd name="T34" fmla="*/ 669 w 669"/>
                <a:gd name="T35" fmla="*/ 220 h 835"/>
                <a:gd name="T36" fmla="*/ 451 w 669"/>
                <a:gd name="T37" fmla="*/ 633 h 835"/>
                <a:gd name="T38" fmla="*/ 297 w 669"/>
                <a:gd name="T39" fmla="*/ 703 h 835"/>
                <a:gd name="T40" fmla="*/ 194 w 669"/>
                <a:gd name="T41" fmla="*/ 587 h 835"/>
                <a:gd name="T42" fmla="*/ 468 w 669"/>
                <a:gd name="T43" fmla="*/ 427 h 835"/>
                <a:gd name="T44" fmla="*/ 468 w 669"/>
                <a:gd name="T45" fmla="*/ 575 h 835"/>
                <a:gd name="T46" fmla="*/ 451 w 669"/>
                <a:gd name="T47" fmla="*/ 63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69" h="835">
                  <a:moveTo>
                    <a:pt x="669" y="220"/>
                  </a:moveTo>
                  <a:cubicBezTo>
                    <a:pt x="669" y="52"/>
                    <a:pt x="552" y="0"/>
                    <a:pt x="381" y="0"/>
                  </a:cubicBezTo>
                  <a:cubicBezTo>
                    <a:pt x="226" y="0"/>
                    <a:pt x="92" y="49"/>
                    <a:pt x="65" y="63"/>
                  </a:cubicBezTo>
                  <a:cubicBezTo>
                    <a:pt x="50" y="71"/>
                    <a:pt x="48" y="81"/>
                    <a:pt x="56" y="100"/>
                  </a:cubicBezTo>
                  <a:cubicBezTo>
                    <a:pt x="64" y="122"/>
                    <a:pt x="74" y="143"/>
                    <a:pt x="86" y="174"/>
                  </a:cubicBezTo>
                  <a:cubicBezTo>
                    <a:pt x="91" y="186"/>
                    <a:pt x="97" y="192"/>
                    <a:pt x="108" y="192"/>
                  </a:cubicBezTo>
                  <a:cubicBezTo>
                    <a:pt x="117" y="192"/>
                    <a:pt x="132" y="186"/>
                    <a:pt x="141" y="183"/>
                  </a:cubicBezTo>
                  <a:cubicBezTo>
                    <a:pt x="191" y="165"/>
                    <a:pt x="273" y="143"/>
                    <a:pt x="338" y="143"/>
                  </a:cubicBezTo>
                  <a:cubicBezTo>
                    <a:pt x="423" y="143"/>
                    <a:pt x="468" y="189"/>
                    <a:pt x="468" y="249"/>
                  </a:cubicBezTo>
                  <a:cubicBezTo>
                    <a:pt x="468" y="259"/>
                    <a:pt x="468" y="282"/>
                    <a:pt x="468" y="311"/>
                  </a:cubicBezTo>
                  <a:cubicBezTo>
                    <a:pt x="336" y="324"/>
                    <a:pt x="268" y="330"/>
                    <a:pt x="189" y="351"/>
                  </a:cubicBezTo>
                  <a:cubicBezTo>
                    <a:pt x="87" y="377"/>
                    <a:pt x="0" y="440"/>
                    <a:pt x="0" y="603"/>
                  </a:cubicBezTo>
                  <a:cubicBezTo>
                    <a:pt x="0" y="762"/>
                    <a:pt x="97" y="835"/>
                    <a:pt x="223" y="835"/>
                  </a:cubicBezTo>
                  <a:cubicBezTo>
                    <a:pt x="337" y="835"/>
                    <a:pt x="448" y="776"/>
                    <a:pt x="486" y="738"/>
                  </a:cubicBezTo>
                  <a:cubicBezTo>
                    <a:pt x="490" y="792"/>
                    <a:pt x="517" y="824"/>
                    <a:pt x="572" y="824"/>
                  </a:cubicBezTo>
                  <a:cubicBezTo>
                    <a:pt x="583" y="824"/>
                    <a:pt x="610" y="824"/>
                    <a:pt x="631" y="824"/>
                  </a:cubicBezTo>
                  <a:cubicBezTo>
                    <a:pt x="652" y="824"/>
                    <a:pt x="669" y="808"/>
                    <a:pt x="669" y="787"/>
                  </a:cubicBezTo>
                  <a:cubicBezTo>
                    <a:pt x="669" y="767"/>
                    <a:pt x="669" y="273"/>
                    <a:pt x="669" y="220"/>
                  </a:cubicBezTo>
                  <a:close/>
                  <a:moveTo>
                    <a:pt x="451" y="633"/>
                  </a:moveTo>
                  <a:cubicBezTo>
                    <a:pt x="404" y="676"/>
                    <a:pt x="346" y="703"/>
                    <a:pt x="297" y="703"/>
                  </a:cubicBezTo>
                  <a:cubicBezTo>
                    <a:pt x="238" y="703"/>
                    <a:pt x="194" y="659"/>
                    <a:pt x="194" y="587"/>
                  </a:cubicBezTo>
                  <a:cubicBezTo>
                    <a:pt x="194" y="436"/>
                    <a:pt x="331" y="443"/>
                    <a:pt x="468" y="427"/>
                  </a:cubicBezTo>
                  <a:cubicBezTo>
                    <a:pt x="468" y="487"/>
                    <a:pt x="468" y="546"/>
                    <a:pt x="468" y="575"/>
                  </a:cubicBezTo>
                  <a:cubicBezTo>
                    <a:pt x="468" y="596"/>
                    <a:pt x="468" y="617"/>
                    <a:pt x="451" y="633"/>
                  </a:cubicBezTo>
                  <a:close/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7">
              <a:extLst>
                <a:ext uri="{FF2B5EF4-FFF2-40B4-BE49-F238E27FC236}">
                  <a16:creationId xmlns="" xmlns:a16="http://schemas.microsoft.com/office/drawing/2014/main" id="{387437AA-6487-4B95-B4F0-ABAA6962C3D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026" y="377"/>
              <a:ext cx="868" cy="1480"/>
            </a:xfrm>
            <a:custGeom>
              <a:avLst/>
              <a:gdLst>
                <a:gd name="T0" fmla="*/ 669 w 669"/>
                <a:gd name="T1" fmla="*/ 517 h 1141"/>
                <a:gd name="T2" fmla="*/ 458 w 669"/>
                <a:gd name="T3" fmla="*/ 320 h 1141"/>
                <a:gd name="T4" fmla="*/ 204 w 669"/>
                <a:gd name="T5" fmla="*/ 411 h 1141"/>
                <a:gd name="T6" fmla="*/ 204 w 669"/>
                <a:gd name="T7" fmla="*/ 19 h 1141"/>
                <a:gd name="T8" fmla="*/ 194 w 669"/>
                <a:gd name="T9" fmla="*/ 0 h 1141"/>
                <a:gd name="T10" fmla="*/ 181 w 669"/>
                <a:gd name="T11" fmla="*/ 5 h 1141"/>
                <a:gd name="T12" fmla="*/ 12 w 669"/>
                <a:gd name="T13" fmla="*/ 94 h 1141"/>
                <a:gd name="T14" fmla="*/ 0 w 669"/>
                <a:gd name="T15" fmla="*/ 112 h 1141"/>
                <a:gd name="T16" fmla="*/ 0 w 669"/>
                <a:gd name="T17" fmla="*/ 1104 h 1141"/>
                <a:gd name="T18" fmla="*/ 39 w 669"/>
                <a:gd name="T19" fmla="*/ 1141 h 1141"/>
                <a:gd name="T20" fmla="*/ 167 w 669"/>
                <a:gd name="T21" fmla="*/ 1141 h 1141"/>
                <a:gd name="T22" fmla="*/ 204 w 669"/>
                <a:gd name="T23" fmla="*/ 1105 h 1141"/>
                <a:gd name="T24" fmla="*/ 204 w 669"/>
                <a:gd name="T25" fmla="*/ 575 h 1141"/>
                <a:gd name="T26" fmla="*/ 221 w 669"/>
                <a:gd name="T27" fmla="*/ 532 h 1141"/>
                <a:gd name="T28" fmla="*/ 392 w 669"/>
                <a:gd name="T29" fmla="*/ 471 h 1141"/>
                <a:gd name="T30" fmla="*/ 466 w 669"/>
                <a:gd name="T31" fmla="*/ 567 h 1141"/>
                <a:gd name="T32" fmla="*/ 466 w 669"/>
                <a:gd name="T33" fmla="*/ 1104 h 1141"/>
                <a:gd name="T34" fmla="*/ 504 w 669"/>
                <a:gd name="T35" fmla="*/ 1141 h 1141"/>
                <a:gd name="T36" fmla="*/ 632 w 669"/>
                <a:gd name="T37" fmla="*/ 1141 h 1141"/>
                <a:gd name="T38" fmla="*/ 669 w 669"/>
                <a:gd name="T39" fmla="*/ 1104 h 1141"/>
                <a:gd name="T40" fmla="*/ 669 w 669"/>
                <a:gd name="T41" fmla="*/ 517 h 1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69" h="1141">
                  <a:moveTo>
                    <a:pt x="669" y="517"/>
                  </a:moveTo>
                  <a:cubicBezTo>
                    <a:pt x="666" y="375"/>
                    <a:pt x="580" y="320"/>
                    <a:pt x="458" y="320"/>
                  </a:cubicBezTo>
                  <a:cubicBezTo>
                    <a:pt x="356" y="320"/>
                    <a:pt x="250" y="381"/>
                    <a:pt x="204" y="411"/>
                  </a:cubicBezTo>
                  <a:cubicBezTo>
                    <a:pt x="204" y="359"/>
                    <a:pt x="204" y="139"/>
                    <a:pt x="204" y="19"/>
                  </a:cubicBezTo>
                  <a:cubicBezTo>
                    <a:pt x="204" y="4"/>
                    <a:pt x="201" y="0"/>
                    <a:pt x="194" y="0"/>
                  </a:cubicBezTo>
                  <a:cubicBezTo>
                    <a:pt x="190" y="0"/>
                    <a:pt x="187" y="2"/>
                    <a:pt x="181" y="5"/>
                  </a:cubicBezTo>
                  <a:cubicBezTo>
                    <a:pt x="128" y="38"/>
                    <a:pt x="71" y="69"/>
                    <a:pt x="12" y="94"/>
                  </a:cubicBezTo>
                  <a:cubicBezTo>
                    <a:pt x="5" y="96"/>
                    <a:pt x="1" y="99"/>
                    <a:pt x="0" y="112"/>
                  </a:cubicBezTo>
                  <a:cubicBezTo>
                    <a:pt x="1" y="132"/>
                    <a:pt x="0" y="1082"/>
                    <a:pt x="0" y="1104"/>
                  </a:cubicBezTo>
                  <a:cubicBezTo>
                    <a:pt x="0" y="1125"/>
                    <a:pt x="18" y="1141"/>
                    <a:pt x="39" y="1141"/>
                  </a:cubicBezTo>
                  <a:cubicBezTo>
                    <a:pt x="60" y="1141"/>
                    <a:pt x="146" y="1141"/>
                    <a:pt x="167" y="1141"/>
                  </a:cubicBezTo>
                  <a:cubicBezTo>
                    <a:pt x="187" y="1141"/>
                    <a:pt x="204" y="1125"/>
                    <a:pt x="204" y="1105"/>
                  </a:cubicBezTo>
                  <a:cubicBezTo>
                    <a:pt x="204" y="1084"/>
                    <a:pt x="204" y="734"/>
                    <a:pt x="204" y="575"/>
                  </a:cubicBezTo>
                  <a:cubicBezTo>
                    <a:pt x="204" y="550"/>
                    <a:pt x="210" y="539"/>
                    <a:pt x="221" y="532"/>
                  </a:cubicBezTo>
                  <a:cubicBezTo>
                    <a:pt x="271" y="502"/>
                    <a:pt x="341" y="471"/>
                    <a:pt x="392" y="471"/>
                  </a:cubicBezTo>
                  <a:cubicBezTo>
                    <a:pt x="447" y="471"/>
                    <a:pt x="466" y="510"/>
                    <a:pt x="466" y="567"/>
                  </a:cubicBezTo>
                  <a:cubicBezTo>
                    <a:pt x="466" y="785"/>
                    <a:pt x="466" y="1083"/>
                    <a:pt x="466" y="1104"/>
                  </a:cubicBezTo>
                  <a:cubicBezTo>
                    <a:pt x="466" y="1124"/>
                    <a:pt x="483" y="1141"/>
                    <a:pt x="504" y="1141"/>
                  </a:cubicBezTo>
                  <a:cubicBezTo>
                    <a:pt x="525" y="1141"/>
                    <a:pt x="611" y="1141"/>
                    <a:pt x="632" y="1141"/>
                  </a:cubicBezTo>
                  <a:cubicBezTo>
                    <a:pt x="653" y="1141"/>
                    <a:pt x="669" y="1125"/>
                    <a:pt x="669" y="1104"/>
                  </a:cubicBezTo>
                  <a:cubicBezTo>
                    <a:pt x="669" y="1084"/>
                    <a:pt x="669" y="723"/>
                    <a:pt x="669" y="517"/>
                  </a:cubicBezTo>
                </a:path>
              </a:pathLst>
            </a:custGeom>
            <a:solidFill>
              <a:srgbClr val="0075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937331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33" r:id="rId1"/>
    <p:sldLayoutId id="2147485434" r:id="rId2"/>
    <p:sldLayoutId id="2147485435" r:id="rId3"/>
    <p:sldLayoutId id="2147485436" r:id="rId4"/>
    <p:sldLayoutId id="2147485437" r:id="rId5"/>
    <p:sldLayoutId id="2147485438" r:id="rId6"/>
    <p:sldLayoutId id="2147485439" r:id="rId7"/>
    <p:sldLayoutId id="2147485440" r:id="rId8"/>
    <p:sldLayoutId id="2147485441" r:id="rId9"/>
    <p:sldLayoutId id="2147485442" r:id="rId10"/>
    <p:sldLayoutId id="2147485443" r:id="rId11"/>
    <p:sldLayoutId id="2147485444" r:id="rId12"/>
    <p:sldLayoutId id="2147485445" r:id="rId13"/>
    <p:sldLayoutId id="2147485446" r:id="rId14"/>
    <p:sldLayoutId id="2147485447" r:id="rId15"/>
    <p:sldLayoutId id="2147485448" r:id="rId16"/>
  </p:sldLayoutIdLst>
  <p:transition>
    <p:fade/>
  </p:transition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0"/>
        </a:spcBef>
        <a:buFont typeface="Arial" panose="020B0604020202020204" pitchFamily="34" charset="0"/>
        <a:buNone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27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1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914400" rtl="0" eaLnBrk="1" latinLnBrk="0" hangingPunct="1">
        <a:lnSpc>
          <a:spcPct val="90000"/>
        </a:lnSpc>
        <a:spcBef>
          <a:spcPts val="0"/>
        </a:spcBef>
        <a:spcAft>
          <a:spcPts val="2000"/>
        </a:spcAft>
        <a:buFont typeface="Courier New" panose="02070309020205020404" pitchFamily="49" charset="0"/>
        <a:buChar char="o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332" userDrawn="1">
          <p15:clr>
            <a:srgbClr val="F26B43"/>
          </p15:clr>
        </p15:guide>
        <p15:guide id="4" orient="horz" pos="822" userDrawn="1">
          <p15:clr>
            <a:srgbClr val="F26B43"/>
          </p15:clr>
        </p15:guide>
        <p15:guide id="5" orient="horz" pos="1169" userDrawn="1">
          <p15:clr>
            <a:srgbClr val="F26B43"/>
          </p15:clr>
        </p15:guide>
        <p15:guide id="6" pos="376" userDrawn="1">
          <p15:clr>
            <a:srgbClr val="F26B43"/>
          </p15:clr>
        </p15:guide>
        <p15:guide id="7" pos="5384" userDrawn="1">
          <p15:clr>
            <a:srgbClr val="F26B43"/>
          </p15:clr>
        </p15:guide>
        <p15:guide id="8" orient="horz" pos="37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>Ambient Report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2425" y="2197100"/>
            <a:ext cx="6858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i="1">
                <a:solidFill>
                  <a:schemeClr val="bg1"/>
                </a:solidFill>
              </a:rPr>
              <a:t>supporting a profitable, sustainable and socially responsible future for the seafood industry</a:t>
            </a:r>
            <a:endParaRPr lang="en-GB" altLang="en-US" sz="120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19600" y="5351463"/>
            <a:ext cx="4572000" cy="13858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ScanTrack data does not include the discounters and Species specific data now includes Meals.</a:t>
            </a:r>
          </a:p>
          <a:p>
            <a:pPr>
              <a:defRPr/>
            </a:pPr>
            <a:endParaRPr lang="en-GB" altLang="en-US" sz="1400" kern="0" dirty="0">
              <a:solidFill>
                <a:schemeClr val="bg1"/>
              </a:solidFill>
              <a:cs typeface="Arial"/>
            </a:endParaRPr>
          </a:p>
          <a:p>
            <a:pPr>
              <a:defRPr/>
            </a:pPr>
            <a:r>
              <a:rPr lang="en-GB" altLang="en-US" sz="1400" kern="0" dirty="0">
                <a:solidFill>
                  <a:schemeClr val="bg1"/>
                </a:solidFill>
                <a:cs typeface="Arial"/>
              </a:rPr>
              <a:t>HomeScan data is based upon a consumer panel and should only be used for trends, not absolute values.	</a:t>
            </a:r>
            <a:endParaRPr lang="en-GB" kern="0" dirty="0">
              <a:solidFill>
                <a:schemeClr val="bg1"/>
              </a:solidFill>
              <a:cs typeface="+mn-cs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56047359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1938" y="5878513"/>
            <a:ext cx="337185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6571046"/>
            <a:ext cx="9143999" cy="286954"/>
          </a:xfrm>
          <a:prstGeom prst="rect">
            <a:avLst/>
          </a:prstGeom>
        </p:spPr>
        <p:txBody>
          <a:bodyPr vert="horz" wrap="square" lIns="91440" tIns="45720" rIns="91440" bIns="45720" rtlCol="0" anchor="t">
            <a:noAutofit/>
          </a:bodyPr>
          <a:lstStyle/>
          <a:p>
            <a:pPr algn="ctr" defTabSz="457200"/>
            <a:r>
              <a:rPr lang="en-US" sz="1400" b="1" kern="0" dirty="0">
                <a:solidFill>
                  <a:schemeClr val="bg1"/>
                </a:solidFill>
                <a:cs typeface="Arial"/>
              </a:rPr>
              <a:t>All data released after w/e 26.03.16 is coded according to refined definitions available from Seafish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-1588" y="489725"/>
            <a:ext cx="91455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Total Salmon</a:t>
            </a:r>
            <a:endParaRPr lang="en-US" altLang="en-US" sz="2800" dirty="0">
              <a:solidFill>
                <a:srgbClr val="012E7F"/>
              </a:solidFill>
              <a:ea typeface="+mj-ea"/>
              <a:cs typeface="+mj-cs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4957479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1013600"/>
            <a:ext cx="8782493" cy="490873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516231914"/>
              </p:ext>
            </p:extLst>
          </p:nvPr>
        </p:nvPicPr>
        <p:blipFill>
          <a:blip r:embed="rId3"/>
          <a:srcRect t="1768" r="1134"/>
          <a:stretch>
            <a:fillRect/>
          </a:stretch>
        </p:blipFill>
        <p:spPr bwMode="auto">
          <a:xfrm>
            <a:off x="185738" y="1383683"/>
            <a:ext cx="8664575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itle 1"/>
          <p:cNvSpPr txBox="1">
            <a:spLocks/>
          </p:cNvSpPr>
          <p:nvPr/>
        </p:nvSpPr>
        <p:spPr bwMode="auto">
          <a:xfrm>
            <a:off x="12700" y="885208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Total Salmon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86347882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1"/>
          <p:cNvSpPr>
            <a:spLocks noChangeArrowheads="1"/>
          </p:cNvSpPr>
          <p:nvPr/>
        </p:nvSpPr>
        <p:spPr bwMode="auto">
          <a:xfrm>
            <a:off x="-3175" y="414826"/>
            <a:ext cx="91471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Mackerel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33989314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86" y="861236"/>
            <a:ext cx="8644270" cy="50292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277181187"/>
              </p:ext>
            </p:extLst>
          </p:nvPr>
        </p:nvPicPr>
        <p:blipFill>
          <a:blip r:embed="rId3"/>
          <a:srcRect t="1794"/>
          <a:stretch>
            <a:fillRect/>
          </a:stretch>
        </p:blipFill>
        <p:spPr bwMode="auto">
          <a:xfrm>
            <a:off x="219075" y="1225949"/>
            <a:ext cx="8701088" cy="533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1"/>
          <p:cNvSpPr txBox="1">
            <a:spLocks/>
          </p:cNvSpPr>
          <p:nvPr/>
        </p:nvSpPr>
        <p:spPr bwMode="auto">
          <a:xfrm>
            <a:off x="3175" y="681436"/>
            <a:ext cx="9140825" cy="54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Mackerel</a:t>
            </a: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0887409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1"/>
          <p:cNvSpPr>
            <a:spLocks noChangeArrowheads="1"/>
          </p:cNvSpPr>
          <p:nvPr/>
        </p:nvSpPr>
        <p:spPr bwMode="auto">
          <a:xfrm>
            <a:off x="4763" y="455770"/>
            <a:ext cx="913923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Sardines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846248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4" y="978058"/>
            <a:ext cx="8601740" cy="491237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81320480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98438" y="1314495"/>
            <a:ext cx="8678862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1"/>
          <p:cNvSpPr txBox="1">
            <a:spLocks/>
          </p:cNvSpPr>
          <p:nvPr/>
        </p:nvSpPr>
        <p:spPr bwMode="auto">
          <a:xfrm>
            <a:off x="3175" y="803320"/>
            <a:ext cx="91408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Sardines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20836876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495127"/>
            <a:ext cx="91440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Pilchards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361394875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54" y="1017414"/>
            <a:ext cx="8484782" cy="48517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2715373091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7638" y="1059615"/>
            <a:ext cx="8697912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Title 1"/>
          <p:cNvSpPr txBox="1">
            <a:spLocks/>
          </p:cNvSpPr>
          <p:nvPr/>
        </p:nvSpPr>
        <p:spPr bwMode="auto">
          <a:xfrm>
            <a:off x="3175" y="584952"/>
            <a:ext cx="914082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Retailer Share of Trade £ - Ambient Pilchards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81124864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 txBox="1">
            <a:spLocks/>
          </p:cNvSpPr>
          <p:nvPr/>
        </p:nvSpPr>
        <p:spPr bwMode="auto">
          <a:xfrm>
            <a:off x="-1588" y="522114"/>
            <a:ext cx="9145588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014616047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925" y="1317452"/>
            <a:ext cx="9072563" cy="4716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64499443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 txBox="1">
            <a:spLocks/>
          </p:cNvSpPr>
          <p:nvPr/>
        </p:nvSpPr>
        <p:spPr bwMode="auto">
          <a:xfrm>
            <a:off x="-1588" y="883711"/>
            <a:ext cx="9145588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Market Context – Total Fish continued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>
              <a:solidFill>
                <a:srgbClr val="012E7F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23799633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813" y="1337736"/>
            <a:ext cx="9072562" cy="468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464503224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 txBox="1">
            <a:spLocks/>
          </p:cNvSpPr>
          <p:nvPr/>
        </p:nvSpPr>
        <p:spPr bwMode="auto">
          <a:xfrm>
            <a:off x="3175" y="708732"/>
            <a:ext cx="8642350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dirty="0">
                <a:solidFill>
                  <a:srgbClr val="012E7F"/>
                </a:solidFill>
              </a:rPr>
              <a:t>Executive Overview –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459859346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5088" y="1419007"/>
            <a:ext cx="8985250" cy="461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625646538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6821" y="550029"/>
            <a:ext cx="6481763" cy="650875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en-US" sz="3200" dirty="0">
                <a:latin typeface="Arial" pitchFamily="34" charset="0"/>
              </a:rPr>
              <a:t>Glossary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243990" y="1119795"/>
            <a:ext cx="7708106" cy="4483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Data is sourced from  Nielsen 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Scantrack – EPOS from key retailers (excluding discounters) and some sample EPOS.</a:t>
            </a:r>
          </a:p>
          <a:p>
            <a:pPr marL="361950" lvl="2" indent="-180975">
              <a:spcBef>
                <a:spcPts val="300"/>
              </a:spcBef>
              <a:buClr>
                <a:srgbClr val="0062AE"/>
              </a:buClr>
              <a:buFont typeface="Arial" pitchFamily="34" charset="0"/>
              <a:buChar char="–"/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Homescan – Consumer panel of 15,000 households using hand held scanners to record grocery purchases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MAT – Moving Annual Total i.e. 52 weeks, TY= This year, YA= Year ago, 2YA =Two years ago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Fish – Seafood (i.e. fish and shellfish)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Fresh – Chilled 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 definitions: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Batter - Fish / shellfish which is described as being coated in batter / battered / tempura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 takes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Breaded - Fish / shellfish which is described as being coated in breadcrumbs / breaded / crumb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cake / finger segments takes priority.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Cakes - Fish / shellfish which are described as cakes.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Dusted - Fish / shellfish which are described as dusted or lightly coated (in seasoned flour)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Fingers - Fish / shellfish which are described as fingers.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Meals - Fish / shellfish which are described as meals and/or contain a carbohydrate, exclude all meals which contain a mixture of meat and seafood protein.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Natural - Fish / shellfish that has not had anything added or done to it, other than that required for basic processing. It can be raw or cooked or smoked, whole / fillets/ headed / gutted fish or shucked &amp; peeled shellfish.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Prepared - Fish / shellfish that has other ingredients or has been processed in any way different to the other segments e.g. packaged in brine / water / oil / marinade, or smoked  / treated / prepared / topped / crusted / stuffed / served with a relish but is not a meal.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Sauce - Fish / shellfish which is described as being in a sauce or with a separate sauce / dressing / dip (can be a sachet) but has no other additions e.g. lettuce </a:t>
            </a:r>
            <a:r>
              <a:rPr lang="en-GB" altLang="en-US" sz="1000" dirty="0" err="1">
                <a:solidFill>
                  <a:srgbClr val="0062AE"/>
                </a:solidFill>
              </a:rPr>
              <a:t>n.b.</a:t>
            </a:r>
            <a:r>
              <a:rPr lang="en-GB" altLang="en-US" sz="1000" dirty="0">
                <a:solidFill>
                  <a:srgbClr val="0062AE"/>
                </a:solidFill>
              </a:rPr>
              <a:t> Batter, Breaded, Cakes, Dusted &amp; Finger segments take priority.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Sushi - Fish / shellfish which is described as sushi or sashimi.</a:t>
            </a:r>
          </a:p>
          <a:p>
            <a:pPr marL="180975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50" dirty="0">
                <a:solidFill>
                  <a:srgbClr val="0070C0"/>
                </a:solidFill>
              </a:rPr>
              <a:t>Segments can be further broken down into: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Sector i.e. Chilled, Frozen &amp; Ambient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By Species e.g. Cod, Haddock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Smoked &amp; Unsmoked </a:t>
            </a:r>
          </a:p>
          <a:p>
            <a:pPr marL="361950" lvl="1" indent="-180975">
              <a:spcBef>
                <a:spcPts val="300"/>
              </a:spcBef>
              <a:buClr>
                <a:srgbClr val="0062AE"/>
              </a:buClr>
              <a:defRPr/>
            </a:pPr>
            <a:r>
              <a:rPr lang="en-GB" altLang="en-US" sz="1000" dirty="0">
                <a:solidFill>
                  <a:srgbClr val="0062AE"/>
                </a:solidFill>
              </a:rPr>
              <a:t>Organic &amp; Standard</a:t>
            </a:r>
          </a:p>
        </p:txBody>
      </p:sp>
    </p:spTree>
    <p:extLst>
      <p:ext uri="{BB962C8B-B14F-4D97-AF65-F5344CB8AC3E}">
        <p14:creationId xmlns:p14="http://schemas.microsoft.com/office/powerpoint/2010/main" val="21676087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 txBox="1">
            <a:spLocks/>
          </p:cNvSpPr>
          <p:nvPr/>
        </p:nvSpPr>
        <p:spPr bwMode="auto">
          <a:xfrm>
            <a:off x="3175" y="626205"/>
            <a:ext cx="864235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Moving Annual Trends -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25854389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5726" y="1575089"/>
            <a:ext cx="8972550" cy="429202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246774489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3175" y="721741"/>
            <a:ext cx="6656388" cy="601662"/>
          </a:xfrm>
        </p:spPr>
        <p:txBody>
          <a:bodyPr/>
          <a:lstStyle/>
          <a:p>
            <a:pPr eaLnBrk="1" hangingPunct="1"/>
            <a:r>
              <a:rPr lang="en-GB" altLang="en-US" sz="2800" smtClean="0">
                <a:latin typeface="Arial" pitchFamily="34" charset="0"/>
              </a:rPr>
              <a:t>Long Term Trends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17200933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1288" y="1374203"/>
            <a:ext cx="8858250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ScanTrack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58635095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-3175" y="478772"/>
            <a:ext cx="914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Total Ambient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224399602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46850"/>
            <a:ext cx="1000125" cy="247650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16688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91" y="1002647"/>
            <a:ext cx="8750595" cy="483462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175" y="939800"/>
            <a:ext cx="9140825" cy="595313"/>
          </a:xfrm>
        </p:spPr>
        <p:txBody>
          <a:bodyPr/>
          <a:lstStyle/>
          <a:p>
            <a:pPr eaLnBrk="1" hangingPunct="1"/>
            <a:r>
              <a:rPr lang="en-GB" altLang="en-US" sz="2800" dirty="0" smtClean="0">
                <a:latin typeface="Arial" pitchFamily="34" charset="0"/>
              </a:rPr>
              <a:t>Rolling Purchase KPI’s – Total Ambient</a:t>
            </a:r>
          </a:p>
        </p:txBody>
      </p:sp>
      <p:graphicFrame>
        <p:nvGraphicFramePr>
          <p:cNvPr id="8195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73505018"/>
              </p:ext>
            </p:extLst>
          </p:nvPr>
        </p:nvGraphicFramePr>
        <p:xfrm>
          <a:off x="271463" y="1744663"/>
          <a:ext cx="8434387" cy="455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67" name="Worksheet" r:id="rId4" imgW="7982039" imgH="4314752" progId="Excel.Sheet.8">
                  <p:embed/>
                </p:oleObj>
              </mc:Choice>
              <mc:Fallback>
                <p:oleObj name="Worksheet" r:id="rId4" imgW="7982039" imgH="4314752" progId="Excel.Sheet.8">
                  <p:embed/>
                  <p:pic>
                    <p:nvPicPr>
                      <p:cNvPr id="0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463" y="1744663"/>
                        <a:ext cx="8434387" cy="4559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636822966"/>
              </p:ext>
            </p:extLst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1364004266"/>
              </p:ext>
            </p:extLst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7013" y="1363685"/>
            <a:ext cx="86233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le 1"/>
          <p:cNvSpPr txBox="1">
            <a:spLocks/>
          </p:cNvSpPr>
          <p:nvPr/>
        </p:nvSpPr>
        <p:spPr bwMode="auto">
          <a:xfrm>
            <a:off x="3175" y="855685"/>
            <a:ext cx="914082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Total Ambient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647759404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1587" y="494994"/>
            <a:ext cx="9142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defTabSz="457200">
              <a:defRPr/>
            </a:pPr>
            <a:r>
              <a:rPr lang="en-GB" altLang="en-US" sz="2800" dirty="0">
                <a:solidFill>
                  <a:srgbClr val="012E7F"/>
                </a:solidFill>
                <a:ea typeface="+mj-ea"/>
                <a:cs typeface="+mj-cs"/>
              </a:rPr>
              <a:t>Purchase KPI’s – Ambient Tuna</a:t>
            </a: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2" name="Picture 1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1889395341"/>
              </p:ext>
            </p:extLst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47" y="1017282"/>
            <a:ext cx="8708065" cy="48306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Grp="1" noChangeAspect="1" noChangeArrowheads="1"/>
          </p:cNvPicPr>
          <p:nvPr>
            <p:ph idx="1"/>
            <p:extLst>
              <p:ext uri="{D42A27DB-BD31-4B8C-83A1-F6EECF244321}">
                <p14:modId xmlns:p14="http://schemas.microsoft.com/office/powerpoint/2010/main" val="3370236013"/>
              </p:ext>
            </p:extLst>
          </p:nvPr>
        </p:nvPicPr>
        <p:blipFill>
          <a:blip r:embed="rId3"/>
          <a:srcRect l="816" t="1833" r="966"/>
          <a:stretch>
            <a:fillRect/>
          </a:stretch>
        </p:blipFill>
        <p:spPr bwMode="auto">
          <a:xfrm>
            <a:off x="367661" y="1348164"/>
            <a:ext cx="8353425" cy="511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1"/>
          <p:cNvSpPr txBox="1">
            <a:spLocks/>
          </p:cNvSpPr>
          <p:nvPr/>
        </p:nvSpPr>
        <p:spPr bwMode="auto">
          <a:xfrm>
            <a:off x="16823" y="776664"/>
            <a:ext cx="9140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pitchFamily="34" charset="0"/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solidFill>
                  <a:srgbClr val="012E7F"/>
                </a:solidFill>
              </a:rPr>
              <a:t>Retailer Share of Trade £ - Ambient Tuna</a:t>
            </a: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05575"/>
            <a:ext cx="52244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200">
                <a:solidFill>
                  <a:srgbClr val="0062AE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400" dirty="0" smtClean="0">
                <a:solidFill>
                  <a:srgbClr val="002060"/>
                </a:solidFill>
                <a:latin typeface="+mj-lt"/>
                <a:cs typeface="Geneva"/>
              </a:rPr>
              <a:t>Source – HomeScan MAT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>
            <p:extLst>
              <p:ext uri="{D42A27DB-BD31-4B8C-83A1-F6EECF244321}">
                <p14:modId xmlns:p14="http://schemas.microsoft.com/office/powerpoint/2010/main" val="3118327697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129213" y="6535738"/>
            <a:ext cx="10001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eafish-PowerPoint-template">
  <a:themeElements>
    <a:clrScheme name="Seafish colour theme">
      <a:dk1>
        <a:sysClr val="windowText" lastClr="000000"/>
      </a:dk1>
      <a:lt1>
        <a:sysClr val="window" lastClr="FFFFFF"/>
      </a:lt1>
      <a:dk2>
        <a:srgbClr val="595959"/>
      </a:dk2>
      <a:lt2>
        <a:srgbClr val="E7E6E6"/>
      </a:lt2>
      <a:accent1>
        <a:srgbClr val="0075BF"/>
      </a:accent1>
      <a:accent2>
        <a:srgbClr val="00A0DE"/>
      </a:accent2>
      <a:accent3>
        <a:srgbClr val="706F6F"/>
      </a:accent3>
      <a:accent4>
        <a:srgbClr val="8AB5E1"/>
      </a:accent4>
      <a:accent5>
        <a:srgbClr val="A2CFF1"/>
      </a:accent5>
      <a:accent6>
        <a:srgbClr val="AEABAB"/>
      </a:accent6>
      <a:hlink>
        <a:srgbClr val="0563C1"/>
      </a:hlink>
      <a:folHlink>
        <a:srgbClr val="954F72"/>
      </a:folHlink>
    </a:clrScheme>
    <a:fontScheme name="Seafish font theme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200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lnSpc>
            <a:spcPct val="90000"/>
          </a:lnSpc>
          <a:defRPr sz="1600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4" id="{2FCA762D-6EA3-3449-9E2C-593BCAAD23B0}" vid="{CCF4CBAF-3210-6445-9D43-BAFE3CCF933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Topic xmlns="cebd32e3-9ab6-41ee-b1af-b8405a8d4e68">
      <Value>Retail</Value>
    </DocumentTopic>
    <FreeTextDate xmlns="cebd32e3-9ab6-41ee-b1af-b8405a8d4e68" xsi:nil="true"/>
    <DocumentStatus xmlns="cebd32e3-9ab6-41ee-b1af-b8405a8d4e68">Published</DocumentStatus>
    <ContentEndDate xmlns="cebd32e3-9ab6-41ee-b1af-b8405a8d4e68" xsi:nil="true"/>
    <DocumentSource xmlns="cebd32e3-9ab6-41ee-b1af-b8405a8d4e68" xsi:nil="true"/>
    <PublicationDate xmlns="cebd32e3-9ab6-41ee-b1af-b8405a8d4e68" xsi:nil="true"/>
    <DocumentAdded xmlns="cebd32e3-9ab6-41ee-b1af-b8405a8d4e68">2000-01-01T00:00:00+00:00</DocumentAdded>
    <TaxCatchAll xmlns="cebd32e3-9ab6-41ee-b1af-b8405a8d4e68">
      <Value>1622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03 - March 2020</TermName>
          <TermId xmlns="http://schemas.microsoft.com/office/infopath/2007/PartnerControls">718f1e3c-725b-4527-b016-a475f1bce601</TermId>
        </TermInfo>
      </Terms>
    </j7c1b49d505545c2a69692ae734740bd>
    <DocumentSummary xmlns="cebd32e3-9ab6-41ee-b1af-b8405a8d4e68" xsi:nil="true"/>
    <ContentStartDate xmlns="cebd32e3-9ab6-41ee-b1af-b8405a8d4e68" xsi:nil="true"/>
    <TaxCatchAllLabel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928E3A5F-150A-4201-A411-078F5134CB79}"/>
</file>

<file path=customXml/itemProps2.xml><?xml version="1.0" encoding="utf-8"?>
<ds:datastoreItem xmlns:ds="http://schemas.openxmlformats.org/officeDocument/2006/customXml" ds:itemID="{A0DF59F3-2083-4FC3-9D9A-58420B38D820}"/>
</file>

<file path=customXml/itemProps3.xml><?xml version="1.0" encoding="utf-8"?>
<ds:datastoreItem xmlns:ds="http://schemas.openxmlformats.org/officeDocument/2006/customXml" ds:itemID="{BFA6DBFD-BBC9-488B-A0EC-870D92FE1990}"/>
</file>

<file path=docProps/app.xml><?xml version="1.0" encoding="utf-8"?>
<Properties xmlns="http://schemas.openxmlformats.org/officeDocument/2006/extended-properties" xmlns:vt="http://schemas.openxmlformats.org/officeDocument/2006/docPropsVTypes">
  <Template>Nielsen New Template Final</Template>
  <TotalTime>6023</TotalTime>
  <Words>653</Words>
  <Application>Microsoft Office PowerPoint</Application>
  <PresentationFormat>On-screen Show (4:3)</PresentationFormat>
  <Paragraphs>75</Paragraphs>
  <Slides>21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ＭＳ Ｐゴシック</vt:lpstr>
      <vt:lpstr>Arial</vt:lpstr>
      <vt:lpstr>Arial Narrow</vt:lpstr>
      <vt:lpstr>Courier New</vt:lpstr>
      <vt:lpstr>Geneva</vt:lpstr>
      <vt:lpstr>Seafish-PowerPoint-template</vt:lpstr>
      <vt:lpstr>Microsoft Excel 97-2003 Worksheet</vt:lpstr>
      <vt:lpstr>Ambient Report</vt:lpstr>
      <vt:lpstr>PowerPoint Presentation</vt:lpstr>
      <vt:lpstr>PowerPoint Presentation</vt:lpstr>
      <vt:lpstr>Long Term Trends – Total Ambient</vt:lpstr>
      <vt:lpstr>PowerPoint Presentation</vt:lpstr>
      <vt:lpstr>Rolling Purchase KPI’s – Total Ambient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Glossary</vt:lpstr>
      <vt:lpstr>PowerPoint Presentation</vt:lpstr>
    </vt:vector>
  </TitlesOfParts>
  <Company>ACNielsen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March Nielsen Ambient Report.pptx</dc:title>
  <dc:creator>anderi01</dc:creator>
  <cp:lastModifiedBy>Bhatt, Ashutosh Rashmikant</cp:lastModifiedBy>
  <cp:revision>726</cp:revision>
  <dcterms:created xsi:type="dcterms:W3CDTF">2009-04-16T08:15:59Z</dcterms:created>
  <dcterms:modified xsi:type="dcterms:W3CDTF">2020-04-07T13:59:28Z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>White background PowerPoint template, 2007.</vt:lpwstr>
  </property>
  <property fmtid="{D5CDD505-2E9C-101B-9397-08002B2CF9AE}" pid="3" name="Order">
    <vt:lpwstr>1700.00000000000</vt:lpwstr>
  </property>
  <property fmtid="{D5CDD505-2E9C-101B-9397-08002B2CF9AE}" pid="4" name="Date of Announcement">
    <vt:lpwstr>2007-01-18T00:00:00Z</vt:lpwstr>
  </property>
  <property fmtid="{D5CDD505-2E9C-101B-9397-08002B2CF9AE}" pid="5" name="GeoScope">
    <vt:lpwstr>United States</vt:lpwstr>
  </property>
  <property fmtid="{D5CDD505-2E9C-101B-9397-08002B2CF9AE}" pid="6" name="Freshness Date">
    <vt:lpwstr>2008-12-22T00:00:00Z</vt:lpwstr>
  </property>
  <property fmtid="{D5CDD505-2E9C-101B-9397-08002B2CF9AE}" pid="7" name="Details">
    <vt:lpwstr>Presentation template with White background</vt:lpwstr>
  </property>
  <property fmtid="{D5CDD505-2E9C-101B-9397-08002B2CF9AE}" pid="8" name="Region">
    <vt:lpwstr>Global</vt:lpwstr>
  </property>
  <property fmtid="{D5CDD505-2E9C-101B-9397-08002B2CF9AE}" pid="9" name="display_urn:schemas-microsoft-com:office:office#Primary_x0020_Contact">
    <vt:lpwstr>Akhtar, Sonia</vt:lpwstr>
  </property>
  <property fmtid="{D5CDD505-2E9C-101B-9397-08002B2CF9AE}" pid="10" name="Topic">
    <vt:lpwstr>Templates</vt:lpwstr>
  </property>
  <property fmtid="{D5CDD505-2E9C-101B-9397-08002B2CF9AE}" pid="11" name="ContentType">
    <vt:lpwstr>iShare Document</vt:lpwstr>
  </property>
  <property fmtid="{D5CDD505-2E9C-101B-9397-08002B2CF9AE}" pid="12" name="Primary Contact">
    <vt:lpwstr>134</vt:lpwstr>
  </property>
  <property fmtid="{D5CDD505-2E9C-101B-9397-08002B2CF9AE}" pid="13" name="North American Consumer Group">
    <vt:lpwstr>0</vt:lpwstr>
  </property>
  <property fmtid="{D5CDD505-2E9C-101B-9397-08002B2CF9AE}" pid="14" name="ContentTypeId">
    <vt:lpwstr>0x010100FBC0F8BFD01A91498CA7837A71EEDFDB02005AE5335FCC83EB48B1308B6A764FBC1C</vt:lpwstr>
  </property>
  <property fmtid="{D5CDD505-2E9C-101B-9397-08002B2CF9AE}" pid="15" name="Market Data Document Path">
    <vt:lpwstr>1622;#03 - March 2020|718f1e3c-725b-4527-b016-a475f1bce601</vt:lpwstr>
  </property>
</Properties>
</file>