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ls" ContentType="application/vnd.ms-exce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372" r:id="rId1"/>
    <p:sldMasterId id="2147486384" r:id="rId2"/>
  </p:sldMasterIdLst>
  <p:notesMasterIdLst>
    <p:notesMasterId r:id="rId44"/>
  </p:notesMasterIdLst>
  <p:handoutMasterIdLst>
    <p:handoutMasterId r:id="rId45"/>
  </p:handoutMasterIdLst>
  <p:sldIdLst>
    <p:sldId id="528" r:id="rId3"/>
    <p:sldId id="448" r:id="rId4"/>
    <p:sldId id="470" r:id="rId5"/>
    <p:sldId id="458" r:id="rId6"/>
    <p:sldId id="459" r:id="rId7"/>
    <p:sldId id="471" r:id="rId8"/>
    <p:sldId id="472" r:id="rId9"/>
    <p:sldId id="505" r:id="rId10"/>
    <p:sldId id="473" r:id="rId11"/>
    <p:sldId id="460" r:id="rId12"/>
    <p:sldId id="474" r:id="rId13"/>
    <p:sldId id="483" r:id="rId14"/>
    <p:sldId id="506" r:id="rId15"/>
    <p:sldId id="482" r:id="rId16"/>
    <p:sldId id="461" r:id="rId17"/>
    <p:sldId id="518" r:id="rId18"/>
    <p:sldId id="464" r:id="rId19"/>
    <p:sldId id="519" r:id="rId20"/>
    <p:sldId id="465" r:id="rId21"/>
    <p:sldId id="521" r:id="rId22"/>
    <p:sldId id="467" r:id="rId23"/>
    <p:sldId id="520" r:id="rId24"/>
    <p:sldId id="466" r:id="rId25"/>
    <p:sldId id="449" r:id="rId26"/>
    <p:sldId id="496" r:id="rId27"/>
    <p:sldId id="450" r:id="rId28"/>
    <p:sldId id="451" r:id="rId29"/>
    <p:sldId id="452" r:id="rId30"/>
    <p:sldId id="453" r:id="rId31"/>
    <p:sldId id="477" r:id="rId32"/>
    <p:sldId id="478" r:id="rId33"/>
    <p:sldId id="479" r:id="rId34"/>
    <p:sldId id="517" r:id="rId35"/>
    <p:sldId id="480" r:id="rId36"/>
    <p:sldId id="481" r:id="rId37"/>
    <p:sldId id="454" r:id="rId38"/>
    <p:sldId id="455" r:id="rId39"/>
    <p:sldId id="456" r:id="rId40"/>
    <p:sldId id="457" r:id="rId41"/>
    <p:sldId id="524" r:id="rId42"/>
    <p:sldId id="527" r:id="rId43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 autoAdjust="0"/>
    <p:restoredTop sz="88480" autoAdjust="0"/>
  </p:normalViewPr>
  <p:slideViewPr>
    <p:cSldViewPr snapToGrid="0">
      <p:cViewPr varScale="1">
        <p:scale>
          <a:sx n="67" d="100"/>
          <a:sy n="67" d="100"/>
        </p:scale>
        <p:origin x="77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944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customXml" Target="../customXml/item2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B20A192-BC7F-4F69-AC27-F0AE8D43D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CC46D75-3D9F-43B9-BCAD-80D6E1DB1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59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E9B555-1F41-47DC-BC3F-72A53C60E06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4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A869A-ABC7-4604-8B9B-30AA4F9E976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5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AD3ACD-800B-4688-BE55-09DE28BC39F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2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A4422-C75A-41F6-8664-7C987754BF9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4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53333A-011B-4305-A813-8362F48193F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1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D17CF-59C6-4EB8-9BAB-9A9EAEB28F4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19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DF6CD-CEDD-4EC5-BFF4-E2963688552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C55E9F-70A0-496C-A919-DA3A2E08C46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6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5243E1-45BC-494A-A050-7DD4D161B2D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3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2E0C-BA03-4B5F-B7A0-80656EBEB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7699F-D8B8-472A-A31B-407D980FC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06E8-6429-41B8-9439-B6A1FDBF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CFE50-1139-4320-B45A-8C602CB3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10B76-C22D-4A14-B3EB-2381A635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8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F8AA-850D-4611-B472-EA46E775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995B8-7C34-4923-9CB0-321BBCCFE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B5238-285E-4634-A88E-46E5D70E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B8097-BA96-43BD-81B7-6D5565A3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D89D1-E1AC-42BE-88A9-9DAAD9C0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5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830837-469C-4F04-AC7E-6580C628C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E607E-DC1D-46BC-84B2-E7DC3E3F5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F4F1-CFF7-4B83-BDFE-B7488D08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4A7F9-F4E6-4AFE-BBAC-11FAA742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21E5D-C400-47CB-AD55-9981BC19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7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2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9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300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48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34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300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300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74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2597485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13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17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76415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DA23-3AA8-4426-8FF2-73EEAB80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9AA08-7D5F-4170-952C-A3673E5A5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05326-C03F-43DD-BAF9-32B72B14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19D6-5D8D-4FCB-B08E-A4989F5E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8BBC4-BC8E-4538-9FB1-40CC1F24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01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342718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526714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2E0C-BA03-4B5F-B7A0-80656EBEB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7699F-D8B8-472A-A31B-407D980FC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06E8-6429-41B8-9439-B6A1FDBF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CFE50-1139-4320-B45A-8C602CB3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10B76-C22D-4A14-B3EB-2381A635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01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25F9-A0E9-4585-88EC-009A7F5B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03504-F632-4C93-ADE0-66164474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7C532-3560-4561-BF3C-10138896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3F01B-07CD-414F-AE6F-E16DEC0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B8CB-B82C-4647-9AB7-8309F4612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73154-A506-45FD-8C53-108F31F02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2C82F-66B9-4606-8407-B6EF20CC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7FB8A-420A-40CA-8690-71849504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16AF6-7BBE-4746-A71E-80E28ED9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1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A4C3-196F-440C-BFBB-E24436C7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1DCE6-1419-4E49-91CE-8C5DC9EAD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23954-168B-4DE4-A383-6E7CD8B65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5D410-B02C-4081-9D9B-F87A4754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4846C-5B22-45BE-80B2-7A0B71895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81D4B-B045-43A7-AA91-D55030CB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6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A8902-C74E-46E5-A301-C761EFC50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80970-37B6-44DC-960C-47C8C2531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2A847-D4A0-41BB-B3A1-991D3F07B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03856-D3A5-4078-A1F8-F4E4831D1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6D1B68-0CEF-4FEF-A468-547A60E0A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83C7BD-F517-40DB-B8BE-371CA2D1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4D6374-CD9B-4FAC-9B59-37EA89E7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DC989C-CD87-4566-A40F-E5413AC8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5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25F9-A0E9-4585-88EC-009A7F5B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03504-F632-4C93-ADE0-66164474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7C532-3560-4561-BF3C-10138896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3F01B-07CD-414F-AE6F-E16DEC0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5417B-64FA-426A-94FB-A085AF317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4DC44-9AA9-4C85-BDBD-763883533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17E19-8D7C-46E8-9D70-09684689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8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F0FE-4CE4-4BCB-9EDB-B3419DC1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FCEF2-07DD-4BD0-87A4-DD19206BE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F92B0-DD38-46F6-8F62-48AC7FC09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8F628-601A-41E2-82C5-4CD9FDF44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25771-58DA-45F3-8193-8D196916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3E18D-7A93-46A9-88A5-380C96D8D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3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6A49-34DC-4256-AA60-A6E36C540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1E7E0-F53B-4E0D-B194-8D0A058CF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4113F-8F5D-4A29-B537-FE1EE767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BFCD8-2BEA-4595-BCD4-F6BB3890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FF455-C416-4CE7-AB1E-7E27D98C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47496-AE04-4980-A065-439428ED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3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4FB83-C376-49CD-9211-93F0132B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5AC24-2E76-4F34-9C67-30EAEBA5D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0EF60-78BE-4250-91E7-6293AD4AF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57F6-4130-4069-A47D-F3B3CCA64F7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01CA5-6460-4AAA-A0A5-2F4CDF94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50E4F-17C2-4473-8FB7-88633A4EC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73" r:id="rId1"/>
    <p:sldLayoutId id="2147486374" r:id="rId2"/>
    <p:sldLayoutId id="2147486375" r:id="rId3"/>
    <p:sldLayoutId id="2147486376" r:id="rId4"/>
    <p:sldLayoutId id="2147486377" r:id="rId5"/>
    <p:sldLayoutId id="2147486378" r:id="rId6"/>
    <p:sldLayoutId id="2147486379" r:id="rId7"/>
    <p:sldLayoutId id="2147486380" r:id="rId8"/>
    <p:sldLayoutId id="2147486381" r:id="rId9"/>
    <p:sldLayoutId id="2147486382" r:id="rId10"/>
    <p:sldLayoutId id="2147486383" r:id="rId11"/>
    <p:sldLayoutId id="2147486364" r:id="rId12"/>
    <p:sldLayoutId id="2147486367" r:id="rId13"/>
    <p:sldLayoutId id="2147486368" r:id="rId14"/>
    <p:sldLayoutId id="214748636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57F6-4130-4069-A47D-F3B3CCA64F7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10480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85" r:id="rId1"/>
    <p:sldLayoutId id="2147486386" r:id="rId2"/>
    <p:sldLayoutId id="2147486387" r:id="rId3"/>
    <p:sldLayoutId id="2147486388" r:id="rId4"/>
    <p:sldLayoutId id="2147486389" r:id="rId5"/>
    <p:sldLayoutId id="2147486390" r:id="rId6"/>
    <p:sldLayoutId id="2147486391" r:id="rId7"/>
    <p:sldLayoutId id="214748639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emf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.xls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39" y="1657350"/>
            <a:ext cx="7498081" cy="602278"/>
          </a:xfrm>
        </p:spPr>
        <p:txBody>
          <a:bodyPr/>
          <a:lstStyle/>
          <a:p>
            <a:r>
              <a:rPr lang="en-GB" dirty="0"/>
              <a:t>UK Context Report Data to 31.12.22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39" y="2548890"/>
            <a:ext cx="8069581" cy="3497580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ScanTrack</a:t>
            </a:r>
            <a:r>
              <a:rPr lang="en-GB" dirty="0"/>
              <a:t> data includes GB Total Coverage and the discounters, plus Northern Ireland Total Coverage and Musgraves.</a:t>
            </a:r>
          </a:p>
          <a:p>
            <a:endParaRPr lang="en-GB" dirty="0"/>
          </a:p>
          <a:p>
            <a:r>
              <a:rPr lang="en-GB" dirty="0" err="1"/>
              <a:t>HomeScan</a:t>
            </a:r>
            <a:r>
              <a:rPr lang="en-GB" dirty="0"/>
              <a:t> data is based upon a GB consumer panel and should only be used for trends, not absolute values.	</a:t>
            </a:r>
          </a:p>
          <a:p>
            <a:endParaRPr lang="en-GB" dirty="0"/>
          </a:p>
          <a:p>
            <a:r>
              <a:rPr lang="en-GB" dirty="0"/>
              <a:t>All data released after w/e 26.03.16 is coded according to refined definitions available from Seafish.</a:t>
            </a:r>
          </a:p>
          <a:p>
            <a:endParaRPr lang="en-GB" dirty="0"/>
          </a:p>
          <a:p>
            <a:r>
              <a:rPr lang="en-GB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85337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13377" y="-96693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Frozen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647A1A-5A03-45F5-9274-2C4B5DF4A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550" y="1031875"/>
            <a:ext cx="9272588" cy="54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DD8AC1-DA3C-4CB5-BAFA-7B6D16152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722582-2A41-4352-95FE-44B4AC2AB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882650"/>
            <a:ext cx="4162425" cy="2665413"/>
          </a:xfrm>
          <a:prstGeom prst="rect">
            <a:avLst/>
          </a:prstGeom>
          <a:noFill/>
          <a:ln>
            <a:noFill/>
          </a:ln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636588" y="99813"/>
            <a:ext cx="7886700" cy="785436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Frozen Segments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63DDA-1864-46DD-A4EA-CF97BFC7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6763" y="800100"/>
            <a:ext cx="4156075" cy="285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6FC1F4-43A4-4C73-9386-29FC25193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3484563"/>
            <a:ext cx="4156075" cy="294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3F200B-038B-4CDD-8167-685DEA09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3275" y="3543300"/>
            <a:ext cx="4156075" cy="272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9D79A2-6533-4859-B888-F1AC3FBF2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 txBox="1">
            <a:spLocks/>
          </p:cNvSpPr>
          <p:nvPr/>
        </p:nvSpPr>
        <p:spPr bwMode="auto">
          <a:xfrm>
            <a:off x="1590" y="1"/>
            <a:ext cx="8988425" cy="93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44D1DE-08B8-414C-918F-C8FF153EB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30275"/>
            <a:ext cx="4154488" cy="28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8A7ECD-7277-43E0-AA5B-8162A08B4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4700" y="930275"/>
            <a:ext cx="4154488" cy="27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0743B8-47B6-49E0-AD98-E42601FB8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738563"/>
            <a:ext cx="4154488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43A8B4-6111-43B3-8A3B-C0F1F9112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 txBox="1">
            <a:spLocks/>
          </p:cNvSpPr>
          <p:nvPr/>
        </p:nvSpPr>
        <p:spPr bwMode="auto">
          <a:xfrm>
            <a:off x="168275" y="412751"/>
            <a:ext cx="89757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09CC15-8BF3-45C2-BC30-DB24AEECE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1830388"/>
            <a:ext cx="4486275" cy="305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127547-8852-42E6-B196-9E075CAF6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9775" y="1820863"/>
            <a:ext cx="4486275" cy="306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02E1DF-68F7-4845-BAE8-9F2BD429B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 txBox="1">
            <a:spLocks/>
          </p:cNvSpPr>
          <p:nvPr/>
        </p:nvSpPr>
        <p:spPr bwMode="auto">
          <a:xfrm>
            <a:off x="84138" y="767177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MAT KPI’s – Frozen Segments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04B08D-3D3D-426C-9E6B-7801FD4BE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50A41-79F5-42E9-A3CC-1140D3EE561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875" y="1603375"/>
            <a:ext cx="9132888" cy="47513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74832" y="0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615F33-0E60-4A21-923F-390D56D36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1003300"/>
            <a:ext cx="9096375" cy="540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50C0A4-E76D-4666-9648-EA49C0D4F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30175" y="170344"/>
            <a:ext cx="86423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Total Fish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1DE90-0712-42CD-9F93-B642C82E9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1350" y="6591300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110675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DA99C7-7129-41BB-BE22-A664DAD8B6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351"/>
          <a:stretch/>
        </p:blipFill>
        <p:spPr>
          <a:xfrm>
            <a:off x="0" y="664883"/>
            <a:ext cx="9144000" cy="57644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510602"/>
              </p:ext>
            </p:extLst>
          </p:nvPr>
        </p:nvGraphicFramePr>
        <p:xfrm>
          <a:off x="141288" y="950913"/>
          <a:ext cx="8936037" cy="526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52" name="Worksheet" r:id="rId3" imgW="7918487" imgH="5251494" progId="Excel.Sheet.8">
                  <p:embed/>
                </p:oleObj>
              </mc:Choice>
              <mc:Fallback>
                <p:oleObj name="Worksheet" r:id="rId3" imgW="7918487" imgH="5251494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950913"/>
                        <a:ext cx="8936037" cy="526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itle 1"/>
          <p:cNvSpPr txBox="1">
            <a:spLocks/>
          </p:cNvSpPr>
          <p:nvPr/>
        </p:nvSpPr>
        <p:spPr bwMode="auto">
          <a:xfrm>
            <a:off x="0" y="196057"/>
            <a:ext cx="8642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Total Fish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111660-9A56-4F85-A353-9113E9FA6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 txBox="1">
            <a:spLocks/>
          </p:cNvSpPr>
          <p:nvPr/>
        </p:nvSpPr>
        <p:spPr bwMode="auto">
          <a:xfrm>
            <a:off x="261504" y="206591"/>
            <a:ext cx="8642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Chilled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917522-9040-42F0-A507-D69F76AAC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5AC1B-9E3E-41E6-A126-3E0EE3922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056"/>
          <a:stretch/>
        </p:blipFill>
        <p:spPr>
          <a:xfrm>
            <a:off x="10679" y="702983"/>
            <a:ext cx="9144000" cy="58914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181972"/>
              </p:ext>
            </p:extLst>
          </p:nvPr>
        </p:nvGraphicFramePr>
        <p:xfrm>
          <a:off x="261938" y="863600"/>
          <a:ext cx="8740775" cy="531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0" name="Worksheet" r:id="rId3" imgW="7918487" imgH="4743450" progId="Excel.Sheet.8">
                  <p:embed/>
                </p:oleObj>
              </mc:Choice>
              <mc:Fallback>
                <p:oleObj name="Worksheet" r:id="rId3" imgW="7918487" imgH="4743450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863600"/>
                        <a:ext cx="8740775" cy="531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itle 1"/>
          <p:cNvSpPr txBox="1">
            <a:spLocks/>
          </p:cNvSpPr>
          <p:nvPr/>
        </p:nvSpPr>
        <p:spPr bwMode="auto">
          <a:xfrm>
            <a:off x="307903" y="225425"/>
            <a:ext cx="86423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Chilled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A59FC0-ED78-44F1-BEB1-4EB3BB97F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Executive 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9952F3-99CB-4195-BABF-0880D970D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8DC11-6FEF-402E-BAFA-E3EEE19E635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4891" y="1566207"/>
            <a:ext cx="8841193" cy="430026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119063" y="166541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Frozen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86123-9453-4239-AA6C-951A379FB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629400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098800" y="6592242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DA1A5B-187A-4E58-BCAE-1FCCDE4BC2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941"/>
          <a:stretch/>
        </p:blipFill>
        <p:spPr>
          <a:xfrm>
            <a:off x="0" y="1003954"/>
            <a:ext cx="9144000" cy="547304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248300"/>
              </p:ext>
            </p:extLst>
          </p:nvPr>
        </p:nvGraphicFramePr>
        <p:xfrm>
          <a:off x="82550" y="785813"/>
          <a:ext cx="8950325" cy="538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8" name="Worksheet" r:id="rId3" imgW="7918487" imgH="5149806" progId="Excel.Sheet.8">
                  <p:embed/>
                </p:oleObj>
              </mc:Choice>
              <mc:Fallback>
                <p:oleObj name="Worksheet" r:id="rId3" imgW="7918487" imgH="5149806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785813"/>
                        <a:ext cx="8950325" cy="538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itle 1"/>
          <p:cNvSpPr txBox="1">
            <a:spLocks/>
          </p:cNvSpPr>
          <p:nvPr/>
        </p:nvSpPr>
        <p:spPr bwMode="auto">
          <a:xfrm>
            <a:off x="501650" y="90486"/>
            <a:ext cx="8642350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Frozen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0C5E64-07EE-451B-9D1A-87DDC9C0A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119062" y="67145"/>
            <a:ext cx="86423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Ambient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77CDAD-99B2-497B-B5A9-111A2B376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E19292-624D-4DDF-9790-89E93D26B8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646"/>
          <a:stretch/>
        </p:blipFill>
        <p:spPr>
          <a:xfrm>
            <a:off x="0" y="686270"/>
            <a:ext cx="9144000" cy="584979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820228"/>
              </p:ext>
            </p:extLst>
          </p:nvPr>
        </p:nvGraphicFramePr>
        <p:xfrm>
          <a:off x="203200" y="968375"/>
          <a:ext cx="8661400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94" name="Worksheet" r:id="rId3" imgW="7931113" imgH="4990969" progId="Excel.Sheet.8">
                  <p:embed/>
                </p:oleObj>
              </mc:Choice>
              <mc:Fallback>
                <p:oleObj name="Worksheet" r:id="rId3" imgW="7931113" imgH="4990969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968375"/>
                        <a:ext cx="8661400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itle 1"/>
          <p:cNvSpPr txBox="1">
            <a:spLocks/>
          </p:cNvSpPr>
          <p:nvPr/>
        </p:nvSpPr>
        <p:spPr bwMode="auto">
          <a:xfrm>
            <a:off x="119063" y="238558"/>
            <a:ext cx="8642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B3B330-5BAF-411B-9DBB-E814C4825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28650" y="83128"/>
            <a:ext cx="7886700" cy="11083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Total Fish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F6FE53-F660-4294-9CA4-86A731F92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138" y="1203325"/>
            <a:ext cx="8813800" cy="471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A3D36B-B2BB-4C16-A9BD-91F3DB21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11778" y="18278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Total Fish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A15123-B055-48BC-94A2-37F76525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37" y="1209964"/>
            <a:ext cx="8979339" cy="465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532F5E-645D-4E1B-97F2-92534EFA3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7196" y="16158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Total Species – Chilled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344C13-3D60-4DBC-8D18-E21B655FF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560" y="1062182"/>
            <a:ext cx="8850155" cy="4888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13C9E5-9408-4943-8B1E-1C7C313CC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4068" y="151834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Frozen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399A31-BF6E-4C71-A180-E6020C78C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578" y="1052945"/>
            <a:ext cx="8875857" cy="4942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A762AB-4CC5-4747-8530-F5DFAE9F5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28650" y="88035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-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092C06-9738-42F7-8DDB-8C25F43E5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894" y="1173018"/>
            <a:ext cx="8906212" cy="4796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714A92-04C4-49C7-AC92-58BC95B8C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MAT KPI’s – Top 6 Species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C5A63B-7B9A-470F-A996-0F9C6E183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1965325"/>
            <a:ext cx="8624888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ABA9C6-3BC5-45D8-8F71-EEA5BFE4F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Moving Annual 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9B77D-9009-4B5C-A2DD-14112878A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4E207-6591-4E61-B9B6-EC8665B83D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9400" y="1554163"/>
            <a:ext cx="8501063" cy="43370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578444" y="236080"/>
            <a:ext cx="8642350" cy="6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Salmon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88D096-CA77-438E-B7A0-CE87DD603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819150"/>
            <a:ext cx="9247188" cy="550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C67AD0-A6FF-4195-AC8C-0E6B44AA8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501650" y="278147"/>
            <a:ext cx="86423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2D6F35-654E-41B1-A151-2EA575A92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966788"/>
            <a:ext cx="8875713" cy="530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ACB38D-63B2-45EA-A7FC-8B7ACB47B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3175" y="707853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Tuna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7B2D2A-53E7-4D64-8E75-FF64FF9F6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263" y="1320800"/>
            <a:ext cx="9304338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141403-7F6E-49D8-91F9-FD816CDE5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/>
          </p:cNvSpPr>
          <p:nvPr/>
        </p:nvSpPr>
        <p:spPr bwMode="auto">
          <a:xfrm>
            <a:off x="119062" y="270164"/>
            <a:ext cx="86423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Cold Water Prawns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022E77-3C8B-48EC-90AF-69BB3B46A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838" y="849313"/>
            <a:ext cx="9304338" cy="559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4B51A2-07A1-4218-A7E2-256B5D3D5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3CAFA9-5931-4449-A3EE-2AEC9451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022350"/>
            <a:ext cx="9172575" cy="53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67" name="Title 1"/>
          <p:cNvSpPr txBox="1">
            <a:spLocks/>
          </p:cNvSpPr>
          <p:nvPr/>
        </p:nvSpPr>
        <p:spPr bwMode="auto">
          <a:xfrm>
            <a:off x="258762" y="179980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Haddock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1F5DFF-6B7D-4268-8FCD-C71E7905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83A349-0D1A-42B1-AEE3-432D4E9C3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044575"/>
            <a:ext cx="8763000" cy="5441950"/>
          </a:xfrm>
          <a:prstGeom prst="rect">
            <a:avLst/>
          </a:prstGeom>
          <a:noFill/>
          <a:ln>
            <a:noFill/>
          </a:ln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-103358" y="90813"/>
            <a:ext cx="8642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Warm Water Prawns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BE24C3-68C3-4296-84BD-60883FFA1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7612A4-526E-462F-8EB5-2331D2B98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8" y="1363663"/>
            <a:ext cx="9101137" cy="49625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15" name="Title 1"/>
          <p:cNvSpPr txBox="1">
            <a:spLocks/>
          </p:cNvSpPr>
          <p:nvPr/>
        </p:nvSpPr>
        <p:spPr bwMode="auto">
          <a:xfrm>
            <a:off x="1588" y="526591"/>
            <a:ext cx="8642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Total Fish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714114-A007-44F1-BB7F-76444A54E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8ED7A-0416-49E9-BBEB-CEDB5E8DB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1281113"/>
            <a:ext cx="9188450" cy="4884737"/>
          </a:xfrm>
          <a:prstGeom prst="rect">
            <a:avLst/>
          </a:prstGeom>
          <a:noFill/>
          <a:ln>
            <a:noFill/>
          </a:ln>
        </p:spPr>
      </p:pic>
      <p:sp>
        <p:nvSpPr>
          <p:cNvPr id="39939" name="Title 1"/>
          <p:cNvSpPr txBox="1">
            <a:spLocks/>
          </p:cNvSpPr>
          <p:nvPr/>
        </p:nvSpPr>
        <p:spPr bwMode="auto">
          <a:xfrm>
            <a:off x="1588" y="570099"/>
            <a:ext cx="8642350" cy="56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Chilled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D9DC4B-8186-48DB-8501-C9A4CA62B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 txBox="1">
            <a:spLocks/>
          </p:cNvSpPr>
          <p:nvPr/>
        </p:nvSpPr>
        <p:spPr bwMode="auto">
          <a:xfrm>
            <a:off x="1588" y="478379"/>
            <a:ext cx="864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Frozen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184336-BD6B-45FB-9BF6-94FDF767B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1166813"/>
            <a:ext cx="9148763" cy="48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DA9F02-0460-4420-9504-A7E7CBF9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67296" y="284167"/>
            <a:ext cx="8388000" cy="863999"/>
          </a:xfrm>
        </p:spPr>
        <p:txBody>
          <a:bodyPr/>
          <a:lstStyle/>
          <a:p>
            <a:pPr eaLnBrk="1" hangingPunct="1"/>
            <a:r>
              <a:rPr lang="en-GB" altLang="en-US" sz="2800">
                <a:latin typeface="Arial" pitchFamily="34" charset="0"/>
              </a:rPr>
              <a:t>Retailer Share of Trade £ -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63C2E6-D628-4EDF-8253-3DAE9B03B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892175"/>
            <a:ext cx="8851900" cy="510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AE8AA0-1B9F-48E3-B343-7B77364D5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Total Fish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FD0ADA-BB40-4DF2-A170-85C354B5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075" y="1570038"/>
            <a:ext cx="9261475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24FA43-08D0-45CE-9134-D105C5A3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1372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9039779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48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Long Term Trends – Chilled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BCD862-511F-4E1F-A0E4-8EE619709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788" y="1463675"/>
            <a:ext cx="9290051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F290B5-7C09-4BEF-88C3-A0B4E9961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70204B-B020-4651-984F-09A10F74B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920750"/>
            <a:ext cx="4376737" cy="267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11BFBE-FCBF-4C52-9FDA-9EFA2DAF6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8038" y="920750"/>
            <a:ext cx="4379912" cy="2640013"/>
          </a:xfrm>
          <a:prstGeom prst="rect">
            <a:avLst/>
          </a:prstGeom>
          <a:noFill/>
          <a:ln>
            <a:noFill/>
          </a:ln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>
          <a:xfrm>
            <a:off x="785668" y="-95250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Chilled Segments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A21EB-33B2-4A0B-B67E-096941C67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56000"/>
            <a:ext cx="4373563" cy="26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80F0CD-FE87-4F27-8074-0614E602D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2800" y="3567113"/>
            <a:ext cx="4375150" cy="272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22ADA3-B3EE-47DD-8A46-1686AEC2F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B02F53-305F-47F2-9D63-F4A534AFD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1123950"/>
            <a:ext cx="4162425" cy="2516188"/>
          </a:xfrm>
          <a:prstGeom prst="rect">
            <a:avLst/>
          </a:prstGeom>
          <a:noFill/>
          <a:ln>
            <a:noFill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720436" y="166256"/>
            <a:ext cx="7794914" cy="1080653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Arial" pitchFamily="34" charset="0"/>
              </a:rPr>
              <a:t>Long Term Trends – Chilled Segments </a:t>
            </a:r>
            <a:r>
              <a:rPr lang="en-GB" altLang="en-US" sz="2800" i="1" dirty="0">
                <a:latin typeface="Arial" pitchFamily="34" charset="0"/>
              </a:rPr>
              <a:t>continued</a:t>
            </a:r>
            <a:endParaRPr lang="en-GB" altLang="en-US" sz="2800" dirty="0">
              <a:latin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D3919-A10D-41EC-AFA1-BF2FD9A12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9763" y="1016000"/>
            <a:ext cx="4602162" cy="27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0E8A5E-C0BB-45A2-AA35-6B385F2CF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563" y="3805238"/>
            <a:ext cx="4156075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4C862F-0DCD-469F-94EF-54AB141E3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4225" y="3702050"/>
            <a:ext cx="4157663" cy="2627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FA0E49-28C5-4BE9-ABD4-A2D447F1D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Long Term Trends – Chilled Segments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754A53-D0C1-492A-B0D9-EC4745654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2052638"/>
            <a:ext cx="4716463" cy="271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1AADEE-7395-45E2-AF42-B2B66E870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9925" y="2052638"/>
            <a:ext cx="4667250" cy="271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C76661-D14D-433A-9912-F818C9A40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MAT KPI’s – Chilled Segments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6435C-157D-41EB-BCAF-2A79ABEF7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C78E8-B3E7-401B-A983-52C517D48DE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213" y="1698625"/>
            <a:ext cx="9072562" cy="46815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2023-01-27T00:00:00+00:00</PublicationDate>
    <DocumentAdded xmlns="cebd32e3-9ab6-41ee-b1af-b8405a8d4e68">2023-01-27T00:00:00+00:00</DocumentAdded>
    <TaxCatchAll xmlns="cebd32e3-9ab6-41ee-b1af-b8405a8d4e68">
      <Value>1591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13. Year end Dec 2022</TermName>
          <TermId xmlns="http://schemas.microsoft.com/office/infopath/2007/PartnerControls">10b93ae6-9670-4712-b571-2308f9d0df73</TermId>
        </TermInfo>
      </Terms>
    </j7c1b49d505545c2a69692ae734740bd>
    <DocumentSummary xmlns="cebd32e3-9ab6-41ee-b1af-b8405a8d4e68">December 2022 YE Nielsen Monthly Reports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680D9B1B-3BCF-46A2-A89D-F7293DC7930E}"/>
</file>

<file path=customXml/itemProps2.xml><?xml version="1.0" encoding="utf-8"?>
<ds:datastoreItem xmlns:ds="http://schemas.openxmlformats.org/officeDocument/2006/customXml" ds:itemID="{35EB1AD2-F1F3-460C-9052-C66F807037D7}"/>
</file>

<file path=customXml/itemProps3.xml><?xml version="1.0" encoding="utf-8"?>
<ds:datastoreItem xmlns:ds="http://schemas.openxmlformats.org/officeDocument/2006/customXml" ds:itemID="{7371B558-C160-4457-BAA6-406A27F8BB5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7717</TotalTime>
  <Words>847</Words>
  <Application>Microsoft Office PowerPoint</Application>
  <PresentationFormat>On-screen Show (4:3)</PresentationFormat>
  <Paragraphs>116</Paragraphs>
  <Slides>41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Arial</vt:lpstr>
      <vt:lpstr>Arial Unicode MS</vt:lpstr>
      <vt:lpstr>Calibri</vt:lpstr>
      <vt:lpstr>Calibri Light</vt:lpstr>
      <vt:lpstr>Lucida Grande</vt:lpstr>
      <vt:lpstr>Poppins</vt:lpstr>
      <vt:lpstr>Poppins Light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Microsoft Excel 97-2003 Worksheet</vt:lpstr>
      <vt:lpstr>UK Context Report Data to 31.12.22</vt:lpstr>
      <vt:lpstr>Executive Overview</vt:lpstr>
      <vt:lpstr>Moving Annual Trends</vt:lpstr>
      <vt:lpstr>Long Term Trends – Total Fish</vt:lpstr>
      <vt:lpstr>Long Term Trends – Chilled</vt:lpstr>
      <vt:lpstr>Long Term Trends – Chilled Segments</vt:lpstr>
      <vt:lpstr>Long Term Trends – Chilled Segments continued</vt:lpstr>
      <vt:lpstr>Long Term Trends – Chilled Segments continued</vt:lpstr>
      <vt:lpstr>MAT KPI’s – Chilled Segments</vt:lpstr>
      <vt:lpstr>Long Term Trends – Frozen</vt:lpstr>
      <vt:lpstr>Long Term Trends – Frozen Segments</vt:lpstr>
      <vt:lpstr>PowerPoint Presentation</vt:lpstr>
      <vt:lpstr>PowerPoint Presentation</vt:lpstr>
      <vt:lpstr>PowerPoint Presentation</vt:lpstr>
      <vt:lpstr>Long Term Trends –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Species – Total Fish</vt:lpstr>
      <vt:lpstr>Top Species – Total Fish continued</vt:lpstr>
      <vt:lpstr>Total Species – Chilled </vt:lpstr>
      <vt:lpstr>Top Species – Frozen </vt:lpstr>
      <vt:lpstr>Top Species - Ambient</vt:lpstr>
      <vt:lpstr>MAT KPI’s – Top 6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Retailer Share of Trade £ - Ambient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December NielsenIQ YE Context Report</dc:title>
  <dc:creator>anderi01</dc:creator>
  <cp:lastModifiedBy>deeksha jain</cp:lastModifiedBy>
  <cp:revision>754</cp:revision>
  <dcterms:created xsi:type="dcterms:W3CDTF">2009-04-16T08:15:59Z</dcterms:created>
  <dcterms:modified xsi:type="dcterms:W3CDTF">2023-01-18T05:09:18Z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1591;#13. Year end Dec 2022|10b93ae6-9670-4712-b571-2308f9d0df73</vt:lpwstr>
  </property>
</Properties>
</file>